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9"/>
  </p:notesMasterIdLst>
  <p:handoutMasterIdLst>
    <p:handoutMasterId r:id="rId130"/>
  </p:handoutMasterIdLst>
  <p:sldIdLst>
    <p:sldId id="271" r:id="rId2"/>
    <p:sldId id="311" r:id="rId3"/>
    <p:sldId id="313" r:id="rId4"/>
    <p:sldId id="314"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340" r:id="rId31"/>
    <p:sldId id="341" r:id="rId32"/>
    <p:sldId id="342" r:id="rId33"/>
    <p:sldId id="343" r:id="rId34"/>
    <p:sldId id="344" r:id="rId35"/>
    <p:sldId id="345" r:id="rId36"/>
    <p:sldId id="346" r:id="rId37"/>
    <p:sldId id="347" r:id="rId38"/>
    <p:sldId id="348" r:id="rId39"/>
    <p:sldId id="349" r:id="rId40"/>
    <p:sldId id="350" r:id="rId41"/>
    <p:sldId id="351" r:id="rId42"/>
    <p:sldId id="352" r:id="rId43"/>
    <p:sldId id="353" r:id="rId44"/>
    <p:sldId id="354" r:id="rId45"/>
    <p:sldId id="355" r:id="rId46"/>
    <p:sldId id="356" r:id="rId47"/>
    <p:sldId id="357" r:id="rId48"/>
    <p:sldId id="358" r:id="rId49"/>
    <p:sldId id="359" r:id="rId50"/>
    <p:sldId id="360" r:id="rId51"/>
    <p:sldId id="361" r:id="rId52"/>
    <p:sldId id="362" r:id="rId53"/>
    <p:sldId id="363" r:id="rId54"/>
    <p:sldId id="364" r:id="rId55"/>
    <p:sldId id="365" r:id="rId56"/>
    <p:sldId id="366" r:id="rId57"/>
    <p:sldId id="367" r:id="rId58"/>
    <p:sldId id="368" r:id="rId59"/>
    <p:sldId id="369" r:id="rId60"/>
    <p:sldId id="370" r:id="rId61"/>
    <p:sldId id="371" r:id="rId62"/>
    <p:sldId id="372" r:id="rId63"/>
    <p:sldId id="373" r:id="rId64"/>
    <p:sldId id="374" r:id="rId65"/>
    <p:sldId id="375" r:id="rId66"/>
    <p:sldId id="376" r:id="rId67"/>
    <p:sldId id="377" r:id="rId68"/>
    <p:sldId id="378" r:id="rId69"/>
    <p:sldId id="379" r:id="rId70"/>
    <p:sldId id="380" r:id="rId71"/>
    <p:sldId id="381" r:id="rId72"/>
    <p:sldId id="382" r:id="rId73"/>
    <p:sldId id="383" r:id="rId74"/>
    <p:sldId id="384" r:id="rId75"/>
    <p:sldId id="385" r:id="rId76"/>
    <p:sldId id="386" r:id="rId77"/>
    <p:sldId id="387" r:id="rId78"/>
    <p:sldId id="388" r:id="rId79"/>
    <p:sldId id="389" r:id="rId80"/>
    <p:sldId id="390" r:id="rId81"/>
    <p:sldId id="391" r:id="rId82"/>
    <p:sldId id="392" r:id="rId83"/>
    <p:sldId id="393" r:id="rId84"/>
    <p:sldId id="394" r:id="rId85"/>
    <p:sldId id="395" r:id="rId86"/>
    <p:sldId id="396" r:id="rId87"/>
    <p:sldId id="397" r:id="rId88"/>
    <p:sldId id="398" r:id="rId89"/>
    <p:sldId id="399" r:id="rId90"/>
    <p:sldId id="400" r:id="rId91"/>
    <p:sldId id="401" r:id="rId92"/>
    <p:sldId id="402" r:id="rId93"/>
    <p:sldId id="403" r:id="rId94"/>
    <p:sldId id="404" r:id="rId95"/>
    <p:sldId id="405" r:id="rId96"/>
    <p:sldId id="406" r:id="rId97"/>
    <p:sldId id="407" r:id="rId98"/>
    <p:sldId id="408" r:id="rId99"/>
    <p:sldId id="409" r:id="rId100"/>
    <p:sldId id="410" r:id="rId101"/>
    <p:sldId id="411" r:id="rId102"/>
    <p:sldId id="412" r:id="rId103"/>
    <p:sldId id="413" r:id="rId104"/>
    <p:sldId id="414" r:id="rId105"/>
    <p:sldId id="415" r:id="rId106"/>
    <p:sldId id="416" r:id="rId107"/>
    <p:sldId id="417" r:id="rId108"/>
    <p:sldId id="418" r:id="rId109"/>
    <p:sldId id="419" r:id="rId110"/>
    <p:sldId id="420" r:id="rId111"/>
    <p:sldId id="421" r:id="rId112"/>
    <p:sldId id="422" r:id="rId113"/>
    <p:sldId id="423" r:id="rId114"/>
    <p:sldId id="424" r:id="rId115"/>
    <p:sldId id="425" r:id="rId116"/>
    <p:sldId id="426" r:id="rId117"/>
    <p:sldId id="427" r:id="rId118"/>
    <p:sldId id="428" r:id="rId119"/>
    <p:sldId id="429" r:id="rId120"/>
    <p:sldId id="430" r:id="rId121"/>
    <p:sldId id="431" r:id="rId122"/>
    <p:sldId id="432" r:id="rId123"/>
    <p:sldId id="433" r:id="rId124"/>
    <p:sldId id="434" r:id="rId125"/>
    <p:sldId id="435" r:id="rId126"/>
    <p:sldId id="436" r:id="rId127"/>
    <p:sldId id="437" r:id="rId128"/>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guide id="3" pos="3120">
          <p15:clr>
            <a:srgbClr val="A4A3A4"/>
          </p15:clr>
        </p15:guide>
      </p15:sldGuideLst>
    </p:ext>
    <p:ext uri="{2D200454-40CA-4A62-9FC3-DE9A4176ACB9}">
      <p15:notesGuideLst xmlns:p15="http://schemas.microsoft.com/office/powerpoint/2012/main" xmlns="">
        <p15:guide id="1" orient="horz" pos="2879" userDrawn="1">
          <p15:clr>
            <a:srgbClr val="A4A3A4"/>
          </p15:clr>
        </p15:guide>
        <p15:guide id="2" pos="2160" userDrawn="1">
          <p15:clr>
            <a:srgbClr val="A4A3A4"/>
          </p15:clr>
        </p15:guide>
        <p15:guide id="3" orient="horz" pos="3131" userDrawn="1">
          <p15:clr>
            <a:srgbClr val="A4A3A4"/>
          </p15:clr>
        </p15:guide>
        <p15:guide id="4"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15" autoAdjust="0"/>
    <p:restoredTop sz="81454" autoAdjust="0"/>
  </p:normalViewPr>
  <p:slideViewPr>
    <p:cSldViewPr snapToGrid="0" showGuides="1">
      <p:cViewPr varScale="1">
        <p:scale>
          <a:sx n="34" d="100"/>
          <a:sy n="34" d="100"/>
        </p:scale>
        <p:origin x="-1464" y="-90"/>
      </p:cViewPr>
      <p:guideLst>
        <p:guide orient="horz" pos="2160"/>
        <p:guide pos="3840"/>
        <p:guide pos="312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52" d="100"/>
          <a:sy n="52" d="100"/>
        </p:scale>
        <p:origin x="2958" y="78"/>
      </p:cViewPr>
      <p:guideLst>
        <p:guide orient="horz" pos="2879"/>
        <p:guide orient="horz" pos="3131"/>
        <p:guide pos="2160"/>
        <p:guide pos="214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0"/>
            <a:ext cx="2949787" cy="498693"/>
          </a:xfrm>
          <a:prstGeom prst="rect">
            <a:avLst/>
          </a:prstGeom>
        </p:spPr>
        <p:txBody>
          <a:bodyPr vert="horz" lIns="91440" tIns="45720" rIns="91440" bIns="45720" rtlCol="0"/>
          <a:lstStyle>
            <a:lvl1pPr algn="r">
              <a:defRPr sz="1200"/>
            </a:lvl1pPr>
          </a:lstStyle>
          <a:p>
            <a:fld id="{C02AE3EB-2210-4FAD-8A0C-60E1866B55AA}" type="datetimeFigureOut">
              <a:rPr kumimoji="1" lang="ja-JP" altLang="en-US" smtClean="0"/>
              <a:t>2018/3/15</a:t>
            </a:fld>
            <a:endParaRPr kumimoji="1" lang="ja-JP" altLang="en-US"/>
          </a:p>
        </p:txBody>
      </p:sp>
      <p:sp>
        <p:nvSpPr>
          <p:cNvPr id="4" name="フッター プレースホルダー 3"/>
          <p:cNvSpPr>
            <a:spLocks noGrp="1"/>
          </p:cNvSpPr>
          <p:nvPr>
            <p:ph type="ftr" sz="quarter" idx="2"/>
          </p:nvPr>
        </p:nvSpPr>
        <p:spPr>
          <a:xfrm>
            <a:off x="1" y="9440648"/>
            <a:ext cx="2949787" cy="498691"/>
          </a:xfrm>
          <a:prstGeom prst="rect">
            <a:avLst/>
          </a:prstGeom>
        </p:spPr>
        <p:txBody>
          <a:bodyPr vert="horz" lIns="91440" tIns="45720" rIns="91440" bIns="45720" rtlCol="0" anchor="b"/>
          <a:lstStyle>
            <a:lvl1pPr algn="l">
              <a:defRPr sz="1200"/>
            </a:lvl1p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ー 4"/>
          <p:cNvSpPr>
            <a:spLocks noGrp="1"/>
          </p:cNvSpPr>
          <p:nvPr>
            <p:ph type="sldNum" sz="quarter" idx="3"/>
          </p:nvPr>
        </p:nvSpPr>
        <p:spPr>
          <a:xfrm>
            <a:off x="3855839" y="9440648"/>
            <a:ext cx="2949787" cy="498691"/>
          </a:xfrm>
          <a:prstGeom prst="rect">
            <a:avLst/>
          </a:prstGeom>
        </p:spPr>
        <p:txBody>
          <a:bodyPr vert="horz" lIns="91440" tIns="45720" rIns="91440" bIns="45720" rtlCol="0" anchor="b"/>
          <a:lstStyle>
            <a:lvl1pPr algn="r">
              <a:defRPr sz="1200"/>
            </a:lvl1pPr>
          </a:lstStyle>
          <a:p>
            <a:fld id="{C6646A16-6A6F-4F7E-93F3-1A6DB5513DF1}" type="slidenum">
              <a:rPr kumimoji="1" lang="ja-JP" altLang="en-US" smtClean="0"/>
              <a:t>‹#›</a:t>
            </a:fld>
            <a:endParaRPr kumimoji="1" lang="ja-JP" altLang="en-US"/>
          </a:p>
        </p:txBody>
      </p:sp>
    </p:spTree>
    <p:extLst>
      <p:ext uri="{BB962C8B-B14F-4D97-AF65-F5344CB8AC3E}">
        <p14:creationId xmlns:p14="http://schemas.microsoft.com/office/powerpoint/2010/main" val="399925828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8693"/>
          </a:xfrm>
          <a:prstGeom prst="rect">
            <a:avLst/>
          </a:prstGeom>
        </p:spPr>
        <p:txBody>
          <a:bodyPr vert="horz" lIns="91440" tIns="45720" rIns="91440" bIns="45720" rtlCol="0"/>
          <a:lstStyle>
            <a:lvl1pPr algn="r">
              <a:defRPr sz="1200"/>
            </a:lvl1pPr>
          </a:lstStyle>
          <a:p>
            <a:fld id="{044D0BA6-C1C9-48B1-B547-E2DCC54843BB}" type="datetimeFigureOut">
              <a:rPr kumimoji="1" lang="ja-JP" altLang="en-US" smtClean="0"/>
              <a:t>2018/3/15</a:t>
            </a:fld>
            <a:endParaRPr kumimoji="1" lang="ja-JP" altLang="en-US"/>
          </a:p>
        </p:txBody>
      </p:sp>
      <p:sp>
        <p:nvSpPr>
          <p:cNvPr id="4" name="スライド イメージ プレースホルダー 3"/>
          <p:cNvSpPr>
            <a:spLocks noGrp="1" noRot="1" noChangeAspect="1"/>
          </p:cNvSpPr>
          <p:nvPr>
            <p:ph type="sldImg" idx="2"/>
          </p:nvPr>
        </p:nvSpPr>
        <p:spPr>
          <a:xfrm>
            <a:off x="982663" y="1243013"/>
            <a:ext cx="4841875" cy="3352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25307" y="9191303"/>
            <a:ext cx="5648960" cy="498691"/>
          </a:xfrm>
          <a:prstGeom prst="rect">
            <a:avLst/>
          </a:prstGeom>
        </p:spPr>
        <p:txBody>
          <a:bodyPr vert="horz" lIns="91440" tIns="45720" rIns="91440" bIns="45720" rtlCol="0" anchor="b"/>
          <a:lstStyle>
            <a:lvl1pPr algn="l">
              <a:defRPr sz="1200"/>
            </a:lvl1pPr>
          </a:lstStyle>
          <a:p>
            <a:r>
              <a:rPr kumimoji="1" lang="ja-JP" altLang="en-US" dirty="0" smtClean="0"/>
              <a:t>平成</a:t>
            </a:r>
            <a:r>
              <a:rPr kumimoji="1" lang="en-US" altLang="ja-JP" dirty="0" smtClean="0"/>
              <a:t>29</a:t>
            </a:r>
            <a:r>
              <a:rPr kumimoji="1" lang="ja-JP" altLang="en-US" dirty="0" smtClean="0"/>
              <a:t>年度厚生労働省委託　機能安全を活用した機械設備の安全対策の推進事業</a:t>
            </a:r>
            <a:endParaRPr kumimoji="1" lang="ja-JP" altLang="en-US" dirty="0"/>
          </a:p>
        </p:txBody>
      </p:sp>
      <p:sp>
        <p:nvSpPr>
          <p:cNvPr id="7" name="スライド番号プレースホルダー 6"/>
          <p:cNvSpPr>
            <a:spLocks noGrp="1"/>
          </p:cNvSpPr>
          <p:nvPr>
            <p:ph type="sldNum" sz="quarter" idx="5"/>
          </p:nvPr>
        </p:nvSpPr>
        <p:spPr>
          <a:xfrm>
            <a:off x="6035040" y="9191302"/>
            <a:ext cx="679145" cy="470219"/>
          </a:xfrm>
          <a:prstGeom prst="rect">
            <a:avLst/>
          </a:prstGeom>
        </p:spPr>
        <p:txBody>
          <a:bodyPr vert="horz" lIns="91440" tIns="45720" rIns="91440" bIns="45720" rtlCol="0" anchor="b"/>
          <a:lstStyle>
            <a:lvl1pPr algn="r">
              <a:defRPr sz="1200"/>
            </a:lvl1pPr>
          </a:lstStyle>
          <a:p>
            <a:fld id="{A43A458F-4FD9-4DC8-A747-BD3624061404}" type="slidenum">
              <a:rPr kumimoji="1" lang="ja-JP" altLang="en-US" smtClean="0"/>
              <a:t>‹#›</a:t>
            </a:fld>
            <a:endParaRPr kumimoji="1" lang="ja-JP" altLang="en-US"/>
          </a:p>
        </p:txBody>
      </p:sp>
    </p:spTree>
    <p:extLst>
      <p:ext uri="{BB962C8B-B14F-4D97-AF65-F5344CB8AC3E}">
        <p14:creationId xmlns:p14="http://schemas.microsoft.com/office/powerpoint/2010/main" val="218227306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dirty="0"/>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a:t>
            </a:fld>
            <a:endParaRPr kumimoji="1" lang="ja-JP" altLang="en-US"/>
          </a:p>
        </p:txBody>
      </p:sp>
    </p:spTree>
    <p:extLst>
      <p:ext uri="{BB962C8B-B14F-4D97-AF65-F5344CB8AC3E}">
        <p14:creationId xmlns:p14="http://schemas.microsoft.com/office/powerpoint/2010/main" val="3931752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ja-JP" altLang="en-US" dirty="0" smtClean="0">
                <a:sym typeface="+mn-ea"/>
              </a:rPr>
              <a:t>ロボット単体の妥当性確認について述べる．</a:t>
            </a:r>
          </a:p>
          <a:p>
            <a:endParaRPr kumimoji="1" lang="en-US" altLang="ja-JP" dirty="0" smtClean="0"/>
          </a:p>
          <a:p>
            <a:r>
              <a:rPr lang="ja-JP" altLang="en-US" dirty="0" smtClean="0">
                <a:sym typeface="+mn-ea"/>
              </a:rPr>
              <a:t>＜補足事項・背景＞</a:t>
            </a:r>
          </a:p>
          <a:p>
            <a:r>
              <a:rPr lang="ja-JP" altLang="en-US" dirty="0" smtClean="0">
                <a:sym typeface="+mn-ea"/>
              </a:rPr>
              <a:t>第</a:t>
            </a:r>
            <a:r>
              <a:rPr lang="en-US" altLang="ja-JP" dirty="0" smtClean="0">
                <a:sym typeface="+mn-ea"/>
              </a:rPr>
              <a:t>6</a:t>
            </a:r>
            <a:r>
              <a:rPr lang="ja-JP" altLang="en-US" dirty="0" smtClean="0">
                <a:sym typeface="+mn-ea"/>
              </a:rPr>
              <a:t>章までに説明した内容を振り返ってほしい．</a:t>
            </a:r>
          </a:p>
          <a:p>
            <a:r>
              <a:rPr lang="ja-JP" altLang="en-US" dirty="0" smtClean="0">
                <a:sym typeface="+mn-ea"/>
              </a:rPr>
              <a:t>妥当性確認において，修正があるなら，リスクアセスメントを見直すべきである．</a:t>
            </a:r>
          </a:p>
          <a:p>
            <a:endParaRPr kumimoji="1" lang="en-US" altLang="ja-JP" dirty="0" smtClean="0"/>
          </a:p>
          <a:p>
            <a:r>
              <a:rPr lang="ja-JP" altLang="en-US" dirty="0" smtClean="0">
                <a:sym typeface="+mn-ea"/>
              </a:rPr>
              <a:t>＜出典・参考文献等＞</a:t>
            </a:r>
          </a:p>
          <a:p>
            <a:r>
              <a:rPr lang="ja-JP" altLang="en-US" dirty="0" smtClean="0">
                <a:sym typeface="+mn-ea"/>
              </a:rPr>
              <a:t>イラストは，経済産業省</a:t>
            </a:r>
            <a:r>
              <a:rPr lang="en-US" altLang="ja-JP" dirty="0" smtClean="0">
                <a:sym typeface="+mn-ea"/>
              </a:rPr>
              <a:t>/</a:t>
            </a:r>
            <a:r>
              <a:rPr lang="ja-JP" altLang="en-US" dirty="0" smtClean="0">
                <a:sym typeface="+mn-ea"/>
              </a:rPr>
              <a:t>日本ロボット工業会「ロボット活用の基礎知識」より．</a:t>
            </a:r>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10</a:t>
            </a:fld>
            <a:endParaRPr kumimoji="1" lang="ja-JP" altLang="en-US"/>
          </a:p>
        </p:txBody>
      </p:sp>
    </p:spTree>
    <p:extLst>
      <p:ext uri="{BB962C8B-B14F-4D97-AF65-F5344CB8AC3E}">
        <p14:creationId xmlns:p14="http://schemas.microsoft.com/office/powerpoint/2010/main" val="19748189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60826EC-A6BE-4581-A5F7-C8AF2BF82A11}" type="slidenum">
              <a:rPr kumimoji="1" lang="ja-JP" altLang="en-US" smtClean="0"/>
              <a:t>100</a:t>
            </a:fld>
            <a:endParaRPr kumimoji="1" lang="ja-JP" altLang="en-US"/>
          </a:p>
        </p:txBody>
      </p:sp>
    </p:spTree>
    <p:extLst>
      <p:ext uri="{BB962C8B-B14F-4D97-AF65-F5344CB8AC3E}">
        <p14:creationId xmlns:p14="http://schemas.microsoft.com/office/powerpoint/2010/main" val="11296081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60826EC-A6BE-4581-A5F7-C8AF2BF82A11}" type="slidenum">
              <a:rPr kumimoji="1" lang="ja-JP" altLang="en-US" smtClean="0"/>
              <a:t>101</a:t>
            </a:fld>
            <a:endParaRPr kumimoji="1" lang="ja-JP" altLang="en-US"/>
          </a:p>
        </p:txBody>
      </p:sp>
    </p:spTree>
    <p:extLst>
      <p:ext uri="{BB962C8B-B14F-4D97-AF65-F5344CB8AC3E}">
        <p14:creationId xmlns:p14="http://schemas.microsoft.com/office/powerpoint/2010/main" val="306426269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60826EC-A6BE-4581-A5F7-C8AF2BF82A11}" type="slidenum">
              <a:rPr kumimoji="1" lang="ja-JP" altLang="en-US" smtClean="0"/>
              <a:t>102</a:t>
            </a:fld>
            <a:endParaRPr kumimoji="1" lang="ja-JP" altLang="en-US"/>
          </a:p>
        </p:txBody>
      </p:sp>
    </p:spTree>
    <p:extLst>
      <p:ext uri="{BB962C8B-B14F-4D97-AF65-F5344CB8AC3E}">
        <p14:creationId xmlns:p14="http://schemas.microsoft.com/office/powerpoint/2010/main" val="332189786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60826EC-A6BE-4581-A5F7-C8AF2BF82A11}" type="slidenum">
              <a:rPr kumimoji="1" lang="ja-JP" altLang="en-US" smtClean="0"/>
              <a:t>103</a:t>
            </a:fld>
            <a:endParaRPr kumimoji="1" lang="ja-JP" altLang="en-US"/>
          </a:p>
        </p:txBody>
      </p:sp>
    </p:spTree>
    <p:extLst>
      <p:ext uri="{BB962C8B-B14F-4D97-AF65-F5344CB8AC3E}">
        <p14:creationId xmlns:p14="http://schemas.microsoft.com/office/powerpoint/2010/main" val="34724782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60826EC-A6BE-4581-A5F7-C8AF2BF82A11}" type="slidenum">
              <a:rPr kumimoji="1" lang="ja-JP" altLang="en-US" smtClean="0"/>
              <a:t>104</a:t>
            </a:fld>
            <a:endParaRPr kumimoji="1" lang="ja-JP" altLang="en-US"/>
          </a:p>
        </p:txBody>
      </p:sp>
    </p:spTree>
    <p:extLst>
      <p:ext uri="{BB962C8B-B14F-4D97-AF65-F5344CB8AC3E}">
        <p14:creationId xmlns:p14="http://schemas.microsoft.com/office/powerpoint/2010/main" val="174860115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60826EC-A6BE-4581-A5F7-C8AF2BF82A11}" type="slidenum">
              <a:rPr kumimoji="1" lang="ja-JP" altLang="en-US" smtClean="0"/>
              <a:t>105</a:t>
            </a:fld>
            <a:endParaRPr kumimoji="1" lang="ja-JP" altLang="en-US"/>
          </a:p>
        </p:txBody>
      </p:sp>
    </p:spTree>
    <p:extLst>
      <p:ext uri="{BB962C8B-B14F-4D97-AF65-F5344CB8AC3E}">
        <p14:creationId xmlns:p14="http://schemas.microsoft.com/office/powerpoint/2010/main" val="31125978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60826EC-A6BE-4581-A5F7-C8AF2BF82A11}" type="slidenum">
              <a:rPr kumimoji="1" lang="ja-JP" altLang="en-US" smtClean="0"/>
              <a:t>106</a:t>
            </a:fld>
            <a:endParaRPr kumimoji="1" lang="ja-JP" altLang="en-US"/>
          </a:p>
        </p:txBody>
      </p:sp>
    </p:spTree>
    <p:extLst>
      <p:ext uri="{BB962C8B-B14F-4D97-AF65-F5344CB8AC3E}">
        <p14:creationId xmlns:p14="http://schemas.microsoft.com/office/powerpoint/2010/main" val="246300731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60826EC-A6BE-4581-A5F7-C8AF2BF82A11}" type="slidenum">
              <a:rPr kumimoji="1" lang="ja-JP" altLang="en-US" smtClean="0"/>
              <a:t>107</a:t>
            </a:fld>
            <a:endParaRPr kumimoji="1" lang="ja-JP" altLang="en-US"/>
          </a:p>
        </p:txBody>
      </p:sp>
    </p:spTree>
    <p:extLst>
      <p:ext uri="{BB962C8B-B14F-4D97-AF65-F5344CB8AC3E}">
        <p14:creationId xmlns:p14="http://schemas.microsoft.com/office/powerpoint/2010/main" val="84162001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60826EC-A6BE-4581-A5F7-C8AF2BF82A11}" type="slidenum">
              <a:rPr kumimoji="1" lang="ja-JP" altLang="en-US" smtClean="0"/>
              <a:t>108</a:t>
            </a:fld>
            <a:endParaRPr kumimoji="1" lang="ja-JP" altLang="en-US"/>
          </a:p>
        </p:txBody>
      </p:sp>
    </p:spTree>
    <p:extLst>
      <p:ext uri="{BB962C8B-B14F-4D97-AF65-F5344CB8AC3E}">
        <p14:creationId xmlns:p14="http://schemas.microsoft.com/office/powerpoint/2010/main" val="129525506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60826EC-A6BE-4581-A5F7-C8AF2BF82A11}" type="slidenum">
              <a:rPr kumimoji="1" lang="ja-JP" altLang="en-US" smtClean="0"/>
              <a:t>109</a:t>
            </a:fld>
            <a:endParaRPr kumimoji="1" lang="ja-JP" altLang="en-US"/>
          </a:p>
        </p:txBody>
      </p:sp>
    </p:spTree>
    <p:extLst>
      <p:ext uri="{BB962C8B-B14F-4D97-AF65-F5344CB8AC3E}">
        <p14:creationId xmlns:p14="http://schemas.microsoft.com/office/powerpoint/2010/main" val="3763664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ja-JP" altLang="en-US" dirty="0" smtClean="0">
                <a:sym typeface="+mn-ea"/>
              </a:rPr>
              <a:t>ロボット単体の妥当性確認について，検証および妥当性確認方法を説明する．</a:t>
            </a:r>
          </a:p>
          <a:p>
            <a:endParaRPr kumimoji="1" lang="en-US" altLang="ja-JP" dirty="0" smtClean="0"/>
          </a:p>
          <a:p>
            <a:r>
              <a:rPr lang="ja-JP" altLang="en-US" dirty="0" smtClean="0">
                <a:sym typeface="+mn-ea"/>
              </a:rPr>
              <a:t>＜補足事項・背景＞</a:t>
            </a:r>
            <a:endParaRPr kumimoji="1" lang="en-US" altLang="ja-JP" dirty="0" smtClean="0"/>
          </a:p>
          <a:p>
            <a:r>
              <a:rPr kumimoji="1" lang="ja-JP" altLang="en-US" dirty="0" smtClean="0"/>
              <a:t>検査，試験，設計レビューのほか，仕様書及び使用上の情報，すなわちマニュアルも妥当性確認の方法の一つである．</a:t>
            </a:r>
          </a:p>
          <a:p>
            <a:endParaRPr kumimoji="1" lang="en-US" altLang="ja-JP" dirty="0" smtClean="0"/>
          </a:p>
          <a:p>
            <a:r>
              <a:rPr lang="ja-JP" altLang="en-US" dirty="0" smtClean="0">
                <a:sym typeface="+mn-ea"/>
              </a:rPr>
              <a:t>＜出典・参考文献等＞</a:t>
            </a:r>
            <a:endParaRPr kumimoji="1" lang="en-US" altLang="ja-JP" dirty="0" smtClean="0"/>
          </a:p>
          <a:p>
            <a:r>
              <a:rPr lang="ja-JP" altLang="en-US"/>
              <a:t>イラストはフリー素材</a:t>
            </a:r>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11</a:t>
            </a:fld>
            <a:endParaRPr kumimoji="1" lang="ja-JP" altLang="en-US"/>
          </a:p>
        </p:txBody>
      </p:sp>
    </p:spTree>
    <p:extLst>
      <p:ext uri="{BB962C8B-B14F-4D97-AF65-F5344CB8AC3E}">
        <p14:creationId xmlns:p14="http://schemas.microsoft.com/office/powerpoint/2010/main" val="214399550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60826EC-A6BE-4581-A5F7-C8AF2BF82A11}" type="slidenum">
              <a:rPr kumimoji="1" lang="ja-JP" altLang="en-US" smtClean="0"/>
              <a:t>110</a:t>
            </a:fld>
            <a:endParaRPr kumimoji="1" lang="ja-JP" altLang="en-US"/>
          </a:p>
        </p:txBody>
      </p:sp>
    </p:spTree>
    <p:extLst>
      <p:ext uri="{BB962C8B-B14F-4D97-AF65-F5344CB8AC3E}">
        <p14:creationId xmlns:p14="http://schemas.microsoft.com/office/powerpoint/2010/main" val="55499441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60826EC-A6BE-4581-A5F7-C8AF2BF82A11}" type="slidenum">
              <a:rPr kumimoji="1" lang="ja-JP" altLang="en-US" smtClean="0"/>
              <a:t>111</a:t>
            </a:fld>
            <a:endParaRPr kumimoji="1" lang="ja-JP" altLang="en-US"/>
          </a:p>
        </p:txBody>
      </p:sp>
    </p:spTree>
    <p:extLst>
      <p:ext uri="{BB962C8B-B14F-4D97-AF65-F5344CB8AC3E}">
        <p14:creationId xmlns:p14="http://schemas.microsoft.com/office/powerpoint/2010/main" val="325503858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60826EC-A6BE-4581-A5F7-C8AF2BF82A11}" type="slidenum">
              <a:rPr kumimoji="1" lang="ja-JP" altLang="en-US" smtClean="0"/>
              <a:t>112</a:t>
            </a:fld>
            <a:endParaRPr kumimoji="1" lang="ja-JP" altLang="en-US"/>
          </a:p>
        </p:txBody>
      </p:sp>
    </p:spTree>
    <p:extLst>
      <p:ext uri="{BB962C8B-B14F-4D97-AF65-F5344CB8AC3E}">
        <p14:creationId xmlns:p14="http://schemas.microsoft.com/office/powerpoint/2010/main" val="99562595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60826EC-A6BE-4581-A5F7-C8AF2BF82A11}" type="slidenum">
              <a:rPr kumimoji="1" lang="ja-JP" altLang="en-US" smtClean="0"/>
              <a:t>113</a:t>
            </a:fld>
            <a:endParaRPr kumimoji="1" lang="ja-JP" altLang="en-US"/>
          </a:p>
        </p:txBody>
      </p:sp>
    </p:spTree>
    <p:extLst>
      <p:ext uri="{BB962C8B-B14F-4D97-AF65-F5344CB8AC3E}">
        <p14:creationId xmlns:p14="http://schemas.microsoft.com/office/powerpoint/2010/main" val="166731695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60826EC-A6BE-4581-A5F7-C8AF2BF82A11}" type="slidenum">
              <a:rPr kumimoji="1" lang="ja-JP" altLang="en-US" smtClean="0"/>
              <a:t>114</a:t>
            </a:fld>
            <a:endParaRPr kumimoji="1" lang="ja-JP" altLang="en-US"/>
          </a:p>
        </p:txBody>
      </p:sp>
    </p:spTree>
    <p:extLst>
      <p:ext uri="{BB962C8B-B14F-4D97-AF65-F5344CB8AC3E}">
        <p14:creationId xmlns:p14="http://schemas.microsoft.com/office/powerpoint/2010/main" val="87819436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60826EC-A6BE-4581-A5F7-C8AF2BF82A11}" type="slidenum">
              <a:rPr kumimoji="1" lang="ja-JP" altLang="en-US" smtClean="0"/>
              <a:t>115</a:t>
            </a:fld>
            <a:endParaRPr kumimoji="1" lang="ja-JP" altLang="en-US"/>
          </a:p>
        </p:txBody>
      </p:sp>
    </p:spTree>
    <p:extLst>
      <p:ext uri="{BB962C8B-B14F-4D97-AF65-F5344CB8AC3E}">
        <p14:creationId xmlns:p14="http://schemas.microsoft.com/office/powerpoint/2010/main" val="206738211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60826EC-A6BE-4581-A5F7-C8AF2BF82A11}" type="slidenum">
              <a:rPr kumimoji="1" lang="ja-JP" altLang="en-US" smtClean="0"/>
              <a:t>116</a:t>
            </a:fld>
            <a:endParaRPr kumimoji="1" lang="ja-JP" altLang="en-US"/>
          </a:p>
        </p:txBody>
      </p:sp>
    </p:spTree>
    <p:extLst>
      <p:ext uri="{BB962C8B-B14F-4D97-AF65-F5344CB8AC3E}">
        <p14:creationId xmlns:p14="http://schemas.microsoft.com/office/powerpoint/2010/main" val="62811355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60826EC-A6BE-4581-A5F7-C8AF2BF82A11}" type="slidenum">
              <a:rPr kumimoji="1" lang="ja-JP" altLang="en-US" smtClean="0"/>
              <a:t>117</a:t>
            </a:fld>
            <a:endParaRPr kumimoji="1" lang="ja-JP" altLang="en-US"/>
          </a:p>
        </p:txBody>
      </p:sp>
    </p:spTree>
    <p:extLst>
      <p:ext uri="{BB962C8B-B14F-4D97-AF65-F5344CB8AC3E}">
        <p14:creationId xmlns:p14="http://schemas.microsoft.com/office/powerpoint/2010/main" val="363117946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60826EC-A6BE-4581-A5F7-C8AF2BF82A11}" type="slidenum">
              <a:rPr kumimoji="1" lang="ja-JP" altLang="en-US" smtClean="0"/>
              <a:t>118</a:t>
            </a:fld>
            <a:endParaRPr kumimoji="1" lang="ja-JP" altLang="en-US"/>
          </a:p>
        </p:txBody>
      </p:sp>
    </p:spTree>
    <p:extLst>
      <p:ext uri="{BB962C8B-B14F-4D97-AF65-F5344CB8AC3E}">
        <p14:creationId xmlns:p14="http://schemas.microsoft.com/office/powerpoint/2010/main" val="78853448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60826EC-A6BE-4581-A5F7-C8AF2BF82A11}" type="slidenum">
              <a:rPr kumimoji="1" lang="ja-JP" altLang="en-US" smtClean="0"/>
              <a:t>119</a:t>
            </a:fld>
            <a:endParaRPr kumimoji="1" lang="ja-JP" altLang="en-US"/>
          </a:p>
        </p:txBody>
      </p:sp>
    </p:spTree>
    <p:extLst>
      <p:ext uri="{BB962C8B-B14F-4D97-AF65-F5344CB8AC3E}">
        <p14:creationId xmlns:p14="http://schemas.microsoft.com/office/powerpoint/2010/main" val="2065579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endParaRPr kumimoji="1" lang="en-US" altLang="ja-JP" dirty="0" smtClean="0"/>
          </a:p>
          <a:p>
            <a:r>
              <a:rPr lang="ja-JP" altLang="en-US" dirty="0" smtClean="0">
                <a:sym typeface="+mn-ea"/>
              </a:rPr>
              <a:t>ロボット単体の妥当性確認について，検証および妥当性確認方法を説明する．</a:t>
            </a:r>
          </a:p>
          <a:p>
            <a:endParaRPr kumimoji="1" lang="en-US" altLang="ja-JP" dirty="0" smtClean="0"/>
          </a:p>
          <a:p>
            <a:r>
              <a:rPr lang="ja-JP" altLang="en-US" dirty="0" smtClean="0">
                <a:sym typeface="+mn-ea"/>
              </a:rPr>
              <a:t>＜補足事項・背景＞</a:t>
            </a:r>
            <a:endParaRPr kumimoji="1" lang="en-US" altLang="ja-JP" dirty="0" smtClean="0"/>
          </a:p>
          <a:p>
            <a:r>
              <a:rPr kumimoji="1" lang="en-US" altLang="ja-JP" dirty="0" smtClean="0"/>
              <a:t>7</a:t>
            </a:r>
            <a:r>
              <a:rPr kumimoji="1" lang="ja-JP" altLang="en-US" dirty="0" smtClean="0"/>
              <a:t>章には，検証と妥当性確認の方策に関する表が複数紹介されている．ここでは，その一部を示している．</a:t>
            </a:r>
          </a:p>
          <a:p>
            <a:r>
              <a:rPr kumimoji="1" lang="ja-JP" altLang="en-US" dirty="0" smtClean="0"/>
              <a:t>箇条は，</a:t>
            </a:r>
            <a:r>
              <a:rPr kumimoji="1" lang="en-US" altLang="ja-JP" dirty="0" smtClean="0"/>
              <a:t>JIS B 8433-1</a:t>
            </a:r>
            <a:r>
              <a:rPr kumimoji="1" lang="ja-JP" altLang="en-US" dirty="0" smtClean="0"/>
              <a:t>の要求事項である．右側のから</a:t>
            </a:r>
            <a:r>
              <a:rPr kumimoji="1" lang="en-US" altLang="ja-JP" dirty="0" smtClean="0"/>
              <a:t>G</a:t>
            </a:r>
            <a:r>
              <a:rPr kumimoji="1" lang="ja-JP" altLang="en-US" dirty="0" smtClean="0"/>
              <a:t>は，前ページの検証方法</a:t>
            </a:r>
            <a:r>
              <a:rPr kumimoji="1" lang="en-US" altLang="ja-JP" dirty="0" smtClean="0"/>
              <a:t>A</a:t>
            </a:r>
            <a:r>
              <a:rPr kumimoji="1" lang="ja-JP" altLang="en-US" dirty="0" smtClean="0"/>
              <a:t>から</a:t>
            </a:r>
            <a:r>
              <a:rPr kumimoji="1" lang="en-US" altLang="ja-JP" dirty="0" smtClean="0"/>
              <a:t>G</a:t>
            </a:r>
            <a:r>
              <a:rPr kumimoji="1" lang="ja-JP" altLang="en-US" dirty="0" smtClean="0"/>
              <a:t>である．</a:t>
            </a:r>
          </a:p>
          <a:p>
            <a:endParaRPr kumimoji="1" lang="en-US" altLang="ja-JP" dirty="0" smtClean="0"/>
          </a:p>
          <a:p>
            <a:r>
              <a:rPr lang="ja-JP" altLang="en-US" dirty="0" smtClean="0">
                <a:sym typeface="+mn-ea"/>
              </a:rPr>
              <a:t>＜出典・参考文献等＞</a:t>
            </a:r>
          </a:p>
          <a:p>
            <a:r>
              <a:rPr lang="en-US" altLang="ja-JP" dirty="0" smtClean="0">
                <a:sym typeface="+mn-ea"/>
              </a:rPr>
              <a:t>JIS B 8433-1</a:t>
            </a:r>
            <a:r>
              <a:rPr lang="ja-JP" altLang="en-US" dirty="0" smtClean="0">
                <a:sym typeface="+mn-ea"/>
              </a:rPr>
              <a:t>付属書</a:t>
            </a:r>
            <a:r>
              <a:rPr lang="en-US" altLang="ja-JP" dirty="0" smtClean="0">
                <a:sym typeface="+mn-ea"/>
              </a:rPr>
              <a:t>F</a:t>
            </a:r>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12</a:t>
            </a:fld>
            <a:endParaRPr kumimoji="1" lang="ja-JP" altLang="en-US"/>
          </a:p>
        </p:txBody>
      </p:sp>
    </p:spTree>
    <p:extLst>
      <p:ext uri="{BB962C8B-B14F-4D97-AF65-F5344CB8AC3E}">
        <p14:creationId xmlns:p14="http://schemas.microsoft.com/office/powerpoint/2010/main" val="1135599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60826EC-A6BE-4581-A5F7-C8AF2BF82A11}" type="slidenum">
              <a:rPr kumimoji="1" lang="ja-JP" altLang="en-US" smtClean="0"/>
              <a:t>120</a:t>
            </a:fld>
            <a:endParaRPr kumimoji="1" lang="ja-JP" altLang="en-US"/>
          </a:p>
        </p:txBody>
      </p:sp>
    </p:spTree>
    <p:extLst>
      <p:ext uri="{BB962C8B-B14F-4D97-AF65-F5344CB8AC3E}">
        <p14:creationId xmlns:p14="http://schemas.microsoft.com/office/powerpoint/2010/main" val="123971440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60826EC-A6BE-4581-A5F7-C8AF2BF82A11}" type="slidenum">
              <a:rPr kumimoji="1" lang="ja-JP" altLang="en-US" smtClean="0"/>
              <a:t>121</a:t>
            </a:fld>
            <a:endParaRPr kumimoji="1" lang="ja-JP" altLang="en-US"/>
          </a:p>
        </p:txBody>
      </p:sp>
    </p:spTree>
    <p:extLst>
      <p:ext uri="{BB962C8B-B14F-4D97-AF65-F5344CB8AC3E}">
        <p14:creationId xmlns:p14="http://schemas.microsoft.com/office/powerpoint/2010/main" val="70412733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60826EC-A6BE-4581-A5F7-C8AF2BF82A11}" type="slidenum">
              <a:rPr kumimoji="1" lang="ja-JP" altLang="en-US" smtClean="0"/>
              <a:t>122</a:t>
            </a:fld>
            <a:endParaRPr kumimoji="1" lang="ja-JP" altLang="en-US"/>
          </a:p>
        </p:txBody>
      </p:sp>
    </p:spTree>
    <p:extLst>
      <p:ext uri="{BB962C8B-B14F-4D97-AF65-F5344CB8AC3E}">
        <p14:creationId xmlns:p14="http://schemas.microsoft.com/office/powerpoint/2010/main" val="106035813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60826EC-A6BE-4581-A5F7-C8AF2BF82A11}" type="slidenum">
              <a:rPr kumimoji="1" lang="ja-JP" altLang="en-US" smtClean="0"/>
              <a:t>123</a:t>
            </a:fld>
            <a:endParaRPr kumimoji="1" lang="ja-JP" altLang="en-US"/>
          </a:p>
        </p:txBody>
      </p:sp>
    </p:spTree>
    <p:extLst>
      <p:ext uri="{BB962C8B-B14F-4D97-AF65-F5344CB8AC3E}">
        <p14:creationId xmlns:p14="http://schemas.microsoft.com/office/powerpoint/2010/main" val="8699463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60826EC-A6BE-4581-A5F7-C8AF2BF82A11}" type="slidenum">
              <a:rPr kumimoji="1" lang="ja-JP" altLang="en-US" smtClean="0"/>
              <a:t>124</a:t>
            </a:fld>
            <a:endParaRPr kumimoji="1" lang="ja-JP" altLang="en-US"/>
          </a:p>
        </p:txBody>
      </p:sp>
    </p:spTree>
    <p:extLst>
      <p:ext uri="{BB962C8B-B14F-4D97-AF65-F5344CB8AC3E}">
        <p14:creationId xmlns:p14="http://schemas.microsoft.com/office/powerpoint/2010/main" val="158201745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a:t>今回の場合は、本来</a:t>
            </a:r>
            <a:r>
              <a:rPr kumimoji="1" lang="en-US" altLang="ja-JP" sz="1600" dirty="0"/>
              <a:t>SIL</a:t>
            </a:r>
            <a:r>
              <a:rPr kumimoji="1" lang="ja-JP" altLang="en-US" sz="1600" dirty="0"/>
              <a:t>ベースでの考えですので</a:t>
            </a:r>
            <a:r>
              <a:rPr kumimoji="1" lang="en-US" altLang="ja-JP" sz="1600" dirty="0"/>
              <a:t>PL</a:t>
            </a:r>
            <a:r>
              <a:rPr kumimoji="1" lang="ja-JP" altLang="en-US" sz="1600" dirty="0"/>
              <a:t>評価する場合は、</a:t>
            </a:r>
            <a:endParaRPr kumimoji="1" lang="en-US" altLang="ja-JP" sz="1600" dirty="0"/>
          </a:p>
          <a:p>
            <a:r>
              <a:rPr kumimoji="1" lang="en-US" altLang="ja-JP" sz="1600" dirty="0"/>
              <a:t>SIL</a:t>
            </a:r>
            <a:r>
              <a:rPr kumimoji="1" lang="ja-JP" altLang="en-US" sz="1600" dirty="0"/>
              <a:t>と</a:t>
            </a:r>
            <a:r>
              <a:rPr kumimoji="1" lang="en-US" altLang="ja-JP" sz="1600" dirty="0"/>
              <a:t>PL</a:t>
            </a:r>
            <a:r>
              <a:rPr kumimoji="1" lang="ja-JP" altLang="en-US" sz="1600" dirty="0"/>
              <a:t>での共通バラメータである</a:t>
            </a:r>
            <a:r>
              <a:rPr kumimoji="1" lang="en-US" altLang="ja-JP" sz="1600" dirty="0"/>
              <a:t>PFH</a:t>
            </a:r>
            <a:r>
              <a:rPr kumimoji="1" lang="ja-JP" altLang="en-US" sz="1600" dirty="0"/>
              <a:t>の合算値と構造を基に</a:t>
            </a:r>
            <a:r>
              <a:rPr kumimoji="1" lang="en-US" altLang="ja-JP" sz="1600" dirty="0"/>
              <a:t>ISO13849-1</a:t>
            </a:r>
          </a:p>
          <a:p>
            <a:r>
              <a:rPr kumimoji="1" lang="ja-JP" altLang="en-US" sz="1600" dirty="0"/>
              <a:t>の表</a:t>
            </a:r>
            <a:r>
              <a:rPr kumimoji="1" lang="en-US" altLang="ja-JP" sz="1600" dirty="0"/>
              <a:t>K.1</a:t>
            </a:r>
            <a:r>
              <a:rPr kumimoji="1" lang="ja-JP" altLang="en-US" sz="1600" dirty="0"/>
              <a:t>から</a:t>
            </a:r>
            <a:r>
              <a:rPr kumimoji="1" lang="en-US" altLang="ja-JP" sz="1600" dirty="0"/>
              <a:t>PL</a:t>
            </a:r>
            <a:r>
              <a:rPr kumimoji="1" lang="ja-JP" altLang="en-US" sz="1600" dirty="0"/>
              <a:t>レベルを評価する。（</a:t>
            </a:r>
            <a:r>
              <a:rPr kumimoji="1" lang="en-US" altLang="ja-JP" sz="1600" dirty="0"/>
              <a:t>ISO/TR23849</a:t>
            </a:r>
            <a:r>
              <a:rPr kumimoji="1" lang="ja-JP" altLang="en-US" sz="1600" dirty="0"/>
              <a:t>・</a:t>
            </a:r>
            <a:r>
              <a:rPr kumimoji="1" lang="en-US" altLang="ja-JP" sz="1600" dirty="0"/>
              <a:t>IEC/TR62061-1</a:t>
            </a:r>
            <a:r>
              <a:rPr kumimoji="1" lang="ja-JP" altLang="en-US" sz="1600" dirty="0"/>
              <a:t>より）</a:t>
            </a:r>
            <a:endParaRPr kumimoji="1" lang="en-US" altLang="ja-JP" sz="1600" dirty="0"/>
          </a:p>
        </p:txBody>
      </p:sp>
      <p:sp>
        <p:nvSpPr>
          <p:cNvPr id="4" name="スライド番号プレースホルダー 3"/>
          <p:cNvSpPr>
            <a:spLocks noGrp="1"/>
          </p:cNvSpPr>
          <p:nvPr>
            <p:ph type="sldNum" sz="quarter" idx="10"/>
          </p:nvPr>
        </p:nvSpPr>
        <p:spPr/>
        <p:txBody>
          <a:bodyPr/>
          <a:lstStyle/>
          <a:p>
            <a:fld id="{160826EC-A6BE-4581-A5F7-C8AF2BF82A11}" type="slidenum">
              <a:rPr kumimoji="1" lang="ja-JP" altLang="en-US" smtClean="0"/>
              <a:t>125</a:t>
            </a:fld>
            <a:endParaRPr kumimoji="1" lang="ja-JP" altLang="en-US"/>
          </a:p>
        </p:txBody>
      </p:sp>
    </p:spTree>
    <p:extLst>
      <p:ext uri="{BB962C8B-B14F-4D97-AF65-F5344CB8AC3E}">
        <p14:creationId xmlns:p14="http://schemas.microsoft.com/office/powerpoint/2010/main" val="31074984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60826EC-A6BE-4581-A5F7-C8AF2BF82A11}" type="slidenum">
              <a:rPr kumimoji="1" lang="ja-JP" altLang="en-US" smtClean="0"/>
              <a:t>126</a:t>
            </a:fld>
            <a:endParaRPr kumimoji="1" lang="ja-JP" altLang="en-US"/>
          </a:p>
        </p:txBody>
      </p:sp>
    </p:spTree>
    <p:extLst>
      <p:ext uri="{BB962C8B-B14F-4D97-AF65-F5344CB8AC3E}">
        <p14:creationId xmlns:p14="http://schemas.microsoft.com/office/powerpoint/2010/main" val="26175877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60826EC-A6BE-4581-A5F7-C8AF2BF82A11}" type="slidenum">
              <a:rPr kumimoji="1" lang="ja-JP" altLang="en-US" smtClean="0"/>
              <a:t>127</a:t>
            </a:fld>
            <a:endParaRPr kumimoji="1" lang="ja-JP" altLang="en-US"/>
          </a:p>
        </p:txBody>
      </p:sp>
    </p:spTree>
    <p:extLst>
      <p:ext uri="{BB962C8B-B14F-4D97-AF65-F5344CB8AC3E}">
        <p14:creationId xmlns:p14="http://schemas.microsoft.com/office/powerpoint/2010/main" val="290789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ja-JP" altLang="en-US" dirty="0" smtClean="0">
                <a:sym typeface="+mn-ea"/>
              </a:rPr>
              <a:t>ロボット単体の妥当性確認について，要求される検証および妥当性確認を行う．</a:t>
            </a:r>
          </a:p>
          <a:p>
            <a:endParaRPr kumimoji="1" lang="en-US" altLang="ja-JP" dirty="0" smtClean="0"/>
          </a:p>
          <a:p>
            <a:r>
              <a:rPr lang="ja-JP" altLang="en-US" dirty="0" smtClean="0">
                <a:sym typeface="+mn-ea"/>
              </a:rPr>
              <a:t>＜補足事項・背景＞</a:t>
            </a:r>
          </a:p>
          <a:p>
            <a:r>
              <a:rPr lang="en-US" altLang="ja-JP" dirty="0" smtClean="0">
                <a:sym typeface="+mn-ea"/>
              </a:rPr>
              <a:t>JIS B 8433-1</a:t>
            </a:r>
            <a:r>
              <a:rPr lang="ja-JP" altLang="en-US" dirty="0" smtClean="0">
                <a:sym typeface="+mn-ea"/>
              </a:rPr>
              <a:t>付属書</a:t>
            </a:r>
            <a:r>
              <a:rPr lang="en-US" altLang="ja-JP" dirty="0" smtClean="0">
                <a:sym typeface="+mn-ea"/>
              </a:rPr>
              <a:t>F</a:t>
            </a:r>
            <a:r>
              <a:rPr lang="ja-JP" altLang="en-US" dirty="0" smtClean="0">
                <a:sym typeface="+mn-ea"/>
              </a:rPr>
              <a:t>に，ロボットの安全性に必要な特定の性能要求事項を示している．</a:t>
            </a:r>
          </a:p>
          <a:p>
            <a:r>
              <a:rPr lang="ja-JP" altLang="en-US" dirty="0" smtClean="0">
                <a:sym typeface="+mn-ea"/>
              </a:rPr>
              <a:t>ただし，すべてを実施する必要はない．</a:t>
            </a:r>
          </a:p>
          <a:p>
            <a:r>
              <a:rPr lang="ja-JP" altLang="en-US" dirty="0" smtClean="0">
                <a:sym typeface="+mn-ea"/>
              </a:rPr>
              <a:t>協働作業ロボットすべての検証と妥当性確認は製造業者の責任である．</a:t>
            </a:r>
          </a:p>
          <a:p>
            <a:endParaRPr kumimoji="1" lang="en-US" altLang="ja-JP" dirty="0" smtClean="0"/>
          </a:p>
          <a:p>
            <a:r>
              <a:rPr lang="ja-JP" altLang="en-US" dirty="0" smtClean="0">
                <a:sym typeface="+mn-ea"/>
              </a:rPr>
              <a:t>＜出典・参考文献等＞</a:t>
            </a:r>
            <a:endParaRPr kumimoji="1" lang="en-US" altLang="ja-JP" dirty="0" smtClean="0"/>
          </a:p>
          <a:p>
            <a:r>
              <a:rPr lang="en-US" altLang="ja-JP" dirty="0" smtClean="0">
                <a:sym typeface="+mn-ea"/>
              </a:rPr>
              <a:t>JIS B 8433-1</a:t>
            </a:r>
            <a:r>
              <a:rPr lang="ja-JP" altLang="en-US" dirty="0" smtClean="0">
                <a:sym typeface="+mn-ea"/>
              </a:rPr>
              <a:t>付属書</a:t>
            </a:r>
            <a:r>
              <a:rPr lang="en-US" altLang="ja-JP" dirty="0" smtClean="0">
                <a:sym typeface="+mn-ea"/>
              </a:rPr>
              <a:t>F</a:t>
            </a:r>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13</a:t>
            </a:fld>
            <a:endParaRPr kumimoji="1" lang="ja-JP" altLang="en-US"/>
          </a:p>
        </p:txBody>
      </p:sp>
    </p:spTree>
    <p:extLst>
      <p:ext uri="{BB962C8B-B14F-4D97-AF65-F5344CB8AC3E}">
        <p14:creationId xmlns:p14="http://schemas.microsoft.com/office/powerpoint/2010/main" val="2484796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ja-JP" altLang="en-US" dirty="0" smtClean="0">
                <a:sym typeface="+mn-ea"/>
              </a:rPr>
              <a:t>協働作業ロボットシステムの妥当性確認方法について解説する．</a:t>
            </a:r>
          </a:p>
          <a:p>
            <a:endParaRPr kumimoji="1" lang="en-US" altLang="ja-JP" dirty="0" smtClean="0"/>
          </a:p>
          <a:p>
            <a:r>
              <a:rPr lang="ja-JP" altLang="en-US" dirty="0" smtClean="0">
                <a:sym typeface="+mn-ea"/>
              </a:rPr>
              <a:t>＜補足事項・背景＞</a:t>
            </a:r>
          </a:p>
          <a:p>
            <a:r>
              <a:rPr lang="ja-JP" altLang="en-US" dirty="0" smtClean="0">
                <a:sym typeface="+mn-ea"/>
              </a:rPr>
              <a:t>一この</a:t>
            </a:r>
            <a:r>
              <a:rPr lang="en-US" altLang="ja-JP" dirty="0" smtClean="0">
                <a:sym typeface="+mn-ea"/>
              </a:rPr>
              <a:t>(2)</a:t>
            </a:r>
            <a:r>
              <a:rPr lang="ja-JP" altLang="en-US" dirty="0" smtClean="0">
                <a:sym typeface="+mn-ea"/>
              </a:rPr>
              <a:t>節では，製造業者またはインテグレータによる妥当性確認の方法について述べる．</a:t>
            </a:r>
          </a:p>
          <a:p>
            <a:r>
              <a:rPr kumimoji="1" lang="ja-JP" altLang="en-US" dirty="0" smtClean="0"/>
              <a:t>前頁で述べたように，インテグレータの責務について繰り返し述べる．</a:t>
            </a:r>
          </a:p>
          <a:p>
            <a:r>
              <a:rPr kumimoji="1" lang="ja-JP" altLang="en-US" dirty="0" smtClean="0"/>
              <a:t>また，リスクアセスメントは安全の根幹であり，繰り返し訴求する．</a:t>
            </a:r>
          </a:p>
          <a:p>
            <a:endParaRPr kumimoji="1" lang="en-US" altLang="ja-JP" dirty="0" smtClean="0"/>
          </a:p>
          <a:p>
            <a:r>
              <a:rPr lang="ja-JP" altLang="en-US" dirty="0" smtClean="0">
                <a:sym typeface="+mn-ea"/>
              </a:rPr>
              <a:t>＜出典・参考文献等＞</a:t>
            </a:r>
            <a:endParaRPr kumimoji="1" lang="en-US" altLang="ja-JP" dirty="0" smtClean="0"/>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14</a:t>
            </a:fld>
            <a:endParaRPr kumimoji="1" lang="ja-JP" altLang="en-US"/>
          </a:p>
        </p:txBody>
      </p:sp>
    </p:spTree>
    <p:extLst>
      <p:ext uri="{BB962C8B-B14F-4D97-AF65-F5344CB8AC3E}">
        <p14:creationId xmlns:p14="http://schemas.microsoft.com/office/powerpoint/2010/main" val="124635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endParaRPr kumimoji="1" lang="en-US" altLang="ja-JP" dirty="0" smtClean="0"/>
          </a:p>
          <a:p>
            <a:r>
              <a:rPr lang="ja-JP" altLang="en-US" dirty="0" smtClean="0">
                <a:sym typeface="+mn-ea"/>
              </a:rPr>
              <a:t>協働作業ロボットシステムの妥当性確認方法の方法について解説する．</a:t>
            </a:r>
          </a:p>
          <a:p>
            <a:endParaRPr kumimoji="1" lang="en-US" altLang="ja-JP" dirty="0" smtClean="0"/>
          </a:p>
          <a:p>
            <a:r>
              <a:rPr lang="ja-JP" altLang="en-US" dirty="0" smtClean="0">
                <a:sym typeface="+mn-ea"/>
              </a:rPr>
              <a:t>＜補足事項・背景＞</a:t>
            </a:r>
          </a:p>
          <a:p>
            <a:r>
              <a:rPr lang="ja-JP" altLang="en-US" dirty="0" smtClean="0">
                <a:sym typeface="+mn-ea"/>
              </a:rPr>
              <a:t>次ページの表に出てくる検証および妥当性確認の手法について一覧を示す．</a:t>
            </a:r>
          </a:p>
          <a:p>
            <a:r>
              <a:rPr lang="ja-JP" altLang="en-US" dirty="0" smtClean="0">
                <a:sym typeface="+mn-ea"/>
              </a:rPr>
              <a:t>主に図面，文書の再確認が多い．</a:t>
            </a:r>
          </a:p>
          <a:p>
            <a:endParaRPr kumimoji="1" lang="en-US" altLang="ja-JP" dirty="0" smtClean="0"/>
          </a:p>
          <a:p>
            <a:r>
              <a:rPr lang="ja-JP" altLang="en-US" dirty="0" smtClean="0">
                <a:sym typeface="+mn-ea"/>
              </a:rPr>
              <a:t>＜出典・参考文献等＞</a:t>
            </a:r>
            <a:endParaRPr kumimoji="1" lang="en-US" altLang="ja-JP" dirty="0" smtClean="0"/>
          </a:p>
          <a:p>
            <a:r>
              <a:rPr lang="ja-JP" altLang="en-US"/>
              <a:t>イラストはフリー素材</a:t>
            </a:r>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15</a:t>
            </a:fld>
            <a:endParaRPr kumimoji="1" lang="ja-JP" altLang="en-US"/>
          </a:p>
        </p:txBody>
      </p:sp>
    </p:spTree>
    <p:extLst>
      <p:ext uri="{BB962C8B-B14F-4D97-AF65-F5344CB8AC3E}">
        <p14:creationId xmlns:p14="http://schemas.microsoft.com/office/powerpoint/2010/main" val="2677265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ja-JP" altLang="en-US" dirty="0" smtClean="0">
                <a:sym typeface="+mn-ea"/>
              </a:rPr>
              <a:t>協働作業ロボットシステムの妥当性確認方法の方法について解説する．</a:t>
            </a:r>
          </a:p>
          <a:p>
            <a:pPr indent="0">
              <a:buFont typeface="Arial" panose="020B0604020202020204" pitchFamily="34" charset="0"/>
              <a:buNone/>
            </a:pPr>
            <a:endParaRPr kumimoji="1" lang="en-US" altLang="ja-JP" dirty="0" smtClean="0"/>
          </a:p>
          <a:p>
            <a:r>
              <a:rPr lang="ja-JP" altLang="en-US" dirty="0" smtClean="0">
                <a:sym typeface="+mn-ea"/>
              </a:rPr>
              <a:t>＜補足事項・背景＞</a:t>
            </a:r>
            <a:endParaRPr kumimoji="1" lang="en-US" altLang="ja-JP" dirty="0" smtClean="0"/>
          </a:p>
          <a:p>
            <a:r>
              <a:rPr kumimoji="1" lang="ja-JP" altLang="en-US" dirty="0" smtClean="0"/>
              <a:t>先ほどの表</a:t>
            </a:r>
            <a:r>
              <a:rPr kumimoji="1" lang="en-US" altLang="ja-JP" dirty="0" smtClean="0"/>
              <a:t>7-1</a:t>
            </a:r>
            <a:r>
              <a:rPr kumimoji="1" lang="ja-JP" altLang="en-US" dirty="0" smtClean="0"/>
              <a:t>と同様，の表</a:t>
            </a:r>
            <a:r>
              <a:rPr kumimoji="1" lang="en-US" altLang="ja-JP" dirty="0" smtClean="0"/>
              <a:t>7-2</a:t>
            </a:r>
            <a:r>
              <a:rPr kumimoji="1" lang="ja-JP" altLang="en-US" dirty="0" smtClean="0"/>
              <a:t>である．</a:t>
            </a:r>
          </a:p>
          <a:p>
            <a:r>
              <a:rPr kumimoji="1" lang="ja-JP" altLang="en-US" dirty="0" smtClean="0"/>
              <a:t>規格の各要求事項に対して，前ページの</a:t>
            </a:r>
            <a:r>
              <a:rPr kumimoji="1" lang="en-US" altLang="ja-JP" dirty="0" smtClean="0"/>
              <a:t>A</a:t>
            </a:r>
            <a:r>
              <a:rPr kumimoji="1" lang="ja-JP" altLang="en-US" dirty="0" smtClean="0"/>
              <a:t>から</a:t>
            </a:r>
            <a:r>
              <a:rPr kumimoji="1" lang="en-US" altLang="ja-JP" dirty="0" smtClean="0"/>
              <a:t>I</a:t>
            </a:r>
            <a:r>
              <a:rPr kumimoji="1" lang="ja-JP" altLang="en-US" dirty="0" smtClean="0"/>
              <a:t>の手法のどれが適用可能かを示している．</a:t>
            </a:r>
          </a:p>
          <a:p>
            <a:r>
              <a:rPr kumimoji="1" lang="ja-JP" altLang="en-US" dirty="0" smtClean="0"/>
              <a:t>もちろん，表の続きが長く残っている．</a:t>
            </a:r>
          </a:p>
          <a:p>
            <a:endParaRPr kumimoji="1" lang="en-US" altLang="ja-JP" dirty="0" smtClean="0"/>
          </a:p>
          <a:p>
            <a:r>
              <a:rPr lang="ja-JP" altLang="en-US" dirty="0" smtClean="0">
                <a:sym typeface="+mn-ea"/>
              </a:rPr>
              <a:t>＜出典・参考文献等＞</a:t>
            </a:r>
            <a:endParaRPr kumimoji="1" lang="en-US" altLang="ja-JP" dirty="0" smtClean="0"/>
          </a:p>
          <a:p>
            <a:r>
              <a:rPr lang="en-US" altLang="ja-JP"/>
              <a:t>JIS B 8433-2</a:t>
            </a:r>
            <a:r>
              <a:rPr lang="ja-JP" altLang="en-US"/>
              <a:t>付属書</a:t>
            </a:r>
            <a:r>
              <a:rPr lang="en-US" altLang="ja-JP"/>
              <a:t>G</a:t>
            </a:r>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16</a:t>
            </a:fld>
            <a:endParaRPr kumimoji="1" lang="ja-JP" altLang="en-US"/>
          </a:p>
        </p:txBody>
      </p:sp>
    </p:spTree>
    <p:extLst>
      <p:ext uri="{BB962C8B-B14F-4D97-AF65-F5344CB8AC3E}">
        <p14:creationId xmlns:p14="http://schemas.microsoft.com/office/powerpoint/2010/main" val="834108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endParaRPr kumimoji="1" lang="en-US" altLang="ja-JP" dirty="0" smtClean="0"/>
          </a:p>
          <a:p>
            <a:r>
              <a:rPr lang="ja-JP" altLang="en-US" dirty="0" smtClean="0">
                <a:sym typeface="+mn-ea"/>
              </a:rPr>
              <a:t>協働作業ロボットシステムの妥当性確認の必要な検証および妥当性確認の方法について解説する．</a:t>
            </a:r>
          </a:p>
          <a:p>
            <a:endParaRPr kumimoji="1" lang="en-US" altLang="ja-JP" dirty="0" smtClean="0"/>
          </a:p>
          <a:p>
            <a:r>
              <a:rPr lang="ja-JP" altLang="en-US" dirty="0" smtClean="0">
                <a:sym typeface="+mn-ea"/>
              </a:rPr>
              <a:t>＜補足事項・背景＞</a:t>
            </a:r>
          </a:p>
          <a:p>
            <a:r>
              <a:rPr kumimoji="1" lang="en-US" altLang="ja-JP" dirty="0" smtClean="0"/>
              <a:t>JIS B 8433-2</a:t>
            </a:r>
            <a:r>
              <a:rPr kumimoji="1" lang="ja-JP" altLang="en-US" dirty="0" smtClean="0"/>
              <a:t>付属書</a:t>
            </a:r>
            <a:r>
              <a:rPr kumimoji="1" lang="en-US" altLang="ja-JP" dirty="0" smtClean="0"/>
              <a:t>G</a:t>
            </a:r>
            <a:r>
              <a:rPr kumimoji="1" lang="ja-JP" altLang="en-US" dirty="0" smtClean="0"/>
              <a:t>に従って検証および妥当性確認を行うことが必要である．</a:t>
            </a:r>
          </a:p>
          <a:p>
            <a:r>
              <a:rPr kumimoji="1" lang="ja-JP" altLang="en-US" dirty="0" smtClean="0"/>
              <a:t>ただし，例外や追加が必要な場合もあるので，適切な評価方法を限定する．</a:t>
            </a:r>
          </a:p>
          <a:p>
            <a:r>
              <a:rPr kumimoji="1" lang="ja-JP" altLang="en-US" dirty="0" smtClean="0"/>
              <a:t>ロボットシステムのすべての検証および妥当性確認はインテグレータの責務である．</a:t>
            </a:r>
          </a:p>
          <a:p>
            <a:endParaRPr kumimoji="1" lang="en-US" altLang="ja-JP" dirty="0" smtClean="0"/>
          </a:p>
          <a:p>
            <a:r>
              <a:rPr lang="ja-JP" altLang="en-US" dirty="0" smtClean="0">
                <a:sym typeface="+mn-ea"/>
              </a:rPr>
              <a:t>＜出典・参考文献等＞</a:t>
            </a:r>
            <a:endParaRPr kumimoji="1" lang="en-US" altLang="ja-JP" dirty="0" smtClean="0"/>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17</a:t>
            </a:fld>
            <a:endParaRPr kumimoji="1" lang="ja-JP" altLang="en-US"/>
          </a:p>
        </p:txBody>
      </p:sp>
    </p:spTree>
    <p:extLst>
      <p:ext uri="{BB962C8B-B14F-4D97-AF65-F5344CB8AC3E}">
        <p14:creationId xmlns:p14="http://schemas.microsoft.com/office/powerpoint/2010/main" val="2809715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endParaRPr kumimoji="1" lang="en-US" altLang="ja-JP" dirty="0" smtClean="0"/>
          </a:p>
          <a:p>
            <a:r>
              <a:rPr lang="ja-JP" altLang="en-US" dirty="0" smtClean="0">
                <a:sym typeface="+mn-ea"/>
              </a:rPr>
              <a:t>協働作業ロボットシステムの妥当性確認について，保護設備の検証および妥当性確認の方法を解説する．</a:t>
            </a:r>
          </a:p>
          <a:p>
            <a:endParaRPr kumimoji="1" lang="en-US" altLang="ja-JP" dirty="0" smtClean="0"/>
          </a:p>
          <a:p>
            <a:r>
              <a:rPr lang="ja-JP" altLang="en-US" dirty="0" smtClean="0">
                <a:sym typeface="+mn-ea"/>
              </a:rPr>
              <a:t>＜補足事項・背景＞</a:t>
            </a:r>
            <a:endParaRPr kumimoji="1" lang="en-US" altLang="ja-JP" dirty="0" smtClean="0"/>
          </a:p>
          <a:p>
            <a:r>
              <a:rPr kumimoji="1" lang="ja-JP" altLang="en-US" dirty="0" smtClean="0"/>
              <a:t>ロボットシステムの保護設備についても，検証と妥当性確認を行う．</a:t>
            </a:r>
          </a:p>
          <a:p>
            <a:r>
              <a:rPr kumimoji="1" lang="ja-JP" altLang="en-US" dirty="0" smtClean="0"/>
              <a:t>一般に，ロボット製造業者の指示・マニュアルと一致した方法で，保護設備を検証する．</a:t>
            </a:r>
          </a:p>
          <a:p>
            <a:r>
              <a:rPr kumimoji="1" lang="ja-JP" altLang="en-US" dirty="0" smtClean="0"/>
              <a:t>なお，イラストは</a:t>
            </a:r>
            <a:r>
              <a:rPr kumimoji="1" lang="en-US" altLang="ja-JP" dirty="0" smtClean="0"/>
              <a:t>JIS C 6802</a:t>
            </a:r>
            <a:r>
              <a:rPr kumimoji="1" lang="ja-JP" altLang="en-US" dirty="0" smtClean="0"/>
              <a:t>のレーザー標識に基づく．</a:t>
            </a:r>
          </a:p>
          <a:p>
            <a:endParaRPr kumimoji="1" lang="ja-JP" altLang="en-US" dirty="0" smtClean="0"/>
          </a:p>
          <a:p>
            <a:r>
              <a:rPr lang="ja-JP" altLang="en-US" dirty="0" smtClean="0">
                <a:sym typeface="+mn-ea"/>
              </a:rPr>
              <a:t>＜出典・参考文献等＞</a:t>
            </a:r>
            <a:endParaRPr kumimoji="1" lang="en-US" altLang="ja-JP" dirty="0" smtClean="0"/>
          </a:p>
          <a:p>
            <a:r>
              <a:rPr lang="ja-JP" altLang="en-US"/>
              <a:t>イラストはフリー素材</a:t>
            </a:r>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18</a:t>
            </a:fld>
            <a:endParaRPr kumimoji="1" lang="ja-JP" altLang="en-US"/>
          </a:p>
        </p:txBody>
      </p:sp>
    </p:spTree>
    <p:extLst>
      <p:ext uri="{BB962C8B-B14F-4D97-AF65-F5344CB8AC3E}">
        <p14:creationId xmlns:p14="http://schemas.microsoft.com/office/powerpoint/2010/main" val="642994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endParaRPr kumimoji="1" lang="en-US" altLang="ja-JP" dirty="0" smtClean="0"/>
          </a:p>
          <a:p>
            <a:r>
              <a:rPr lang="ja-JP" altLang="en-US" dirty="0" smtClean="0">
                <a:sym typeface="+mn-ea"/>
              </a:rPr>
              <a:t>協働作業ロボットシステムの妥当性確認について，保護設備の検証および妥当性確認の方法を解説する．</a:t>
            </a:r>
          </a:p>
          <a:p>
            <a:endParaRPr kumimoji="1" lang="en-US" altLang="ja-JP" dirty="0" smtClean="0"/>
          </a:p>
          <a:p>
            <a:r>
              <a:rPr lang="ja-JP" altLang="en-US" dirty="0" smtClean="0">
                <a:sym typeface="+mn-ea"/>
              </a:rPr>
              <a:t>＜補足事項・背景＞</a:t>
            </a:r>
            <a:endParaRPr kumimoji="1" lang="en-US" altLang="ja-JP" dirty="0" smtClean="0"/>
          </a:p>
          <a:p>
            <a:r>
              <a:rPr kumimoji="1" lang="ja-JP" altLang="en-US" dirty="0" smtClean="0"/>
              <a:t>保護設備はこれらの事項を検証しなければならない．</a:t>
            </a:r>
          </a:p>
          <a:p>
            <a:r>
              <a:rPr kumimoji="1" lang="ja-JP" altLang="en-US" dirty="0" smtClean="0"/>
              <a:t>ガード，リセット制御，保護装置全体，バイパス・ミューティング機能などは重要な項目である．</a:t>
            </a:r>
          </a:p>
          <a:p>
            <a:r>
              <a:rPr kumimoji="1" lang="ja-JP" altLang="en-US" dirty="0" smtClean="0"/>
              <a:t>また，付加保護方策も，これらの事項を検証しなければならない．</a:t>
            </a:r>
          </a:p>
          <a:p>
            <a:endParaRPr kumimoji="1" lang="en-US" altLang="ja-JP" dirty="0" smtClean="0"/>
          </a:p>
          <a:p>
            <a:r>
              <a:rPr lang="ja-JP" altLang="en-US" dirty="0" smtClean="0">
                <a:sym typeface="+mn-ea"/>
              </a:rPr>
              <a:t>＜出典・参考文献等＞</a:t>
            </a:r>
            <a:endParaRPr kumimoji="1" lang="en-US" altLang="ja-JP" dirty="0" smtClean="0"/>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19</a:t>
            </a:fld>
            <a:endParaRPr kumimoji="1" lang="ja-JP" altLang="en-US"/>
          </a:p>
        </p:txBody>
      </p:sp>
    </p:spTree>
    <p:extLst>
      <p:ext uri="{BB962C8B-B14F-4D97-AF65-F5344CB8AC3E}">
        <p14:creationId xmlns:p14="http://schemas.microsoft.com/office/powerpoint/2010/main" val="295712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＜意図・ポイント＞</a:t>
            </a:r>
            <a:endParaRPr kumimoji="1" lang="en-US" altLang="ja-JP" dirty="0" smtClean="0"/>
          </a:p>
          <a:p>
            <a:r>
              <a:rPr kumimoji="1" lang="ja-JP" altLang="en-US" dirty="0" smtClean="0"/>
              <a:t>規格が要求する「使用上の情報」をもれなく使用者に提供すること</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r>
              <a:rPr kumimoji="1" lang="ja-JP" altLang="en-US" dirty="0" smtClean="0"/>
              <a:t>・　規格の極一部しか記述していないので、規格を熟読すること。</a:t>
            </a:r>
            <a:endParaRPr kumimoji="1" lang="en-US" altLang="ja-JP" dirty="0" smtClean="0"/>
          </a:p>
          <a:p>
            <a:r>
              <a:rPr kumimoji="1" lang="ja-JP" altLang="en-US" dirty="0" smtClean="0"/>
              <a:t>・　</a:t>
            </a:r>
            <a:r>
              <a:rPr kumimoji="1" lang="en-US" altLang="ja-JP" dirty="0" smtClean="0"/>
              <a:t>ISO 10218-1</a:t>
            </a:r>
            <a:r>
              <a:rPr kumimoji="1" lang="ja-JP" altLang="en-US" dirty="0" smtClean="0"/>
              <a:t>（</a:t>
            </a:r>
            <a:r>
              <a:rPr kumimoji="1" lang="en-US" altLang="ja-JP" dirty="0" smtClean="0"/>
              <a:t>JIS B 8433-1</a:t>
            </a:r>
            <a:r>
              <a:rPr kumimoji="1" lang="ja-JP" altLang="en-US" dirty="0" smtClean="0"/>
              <a:t>）が要求する使用上の情報については、本書では省略</a:t>
            </a: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a:t>
            </a:fld>
            <a:endParaRPr kumimoji="1" lang="ja-JP" altLang="en-US"/>
          </a:p>
        </p:txBody>
      </p:sp>
    </p:spTree>
    <p:extLst>
      <p:ext uri="{BB962C8B-B14F-4D97-AF65-F5344CB8AC3E}">
        <p14:creationId xmlns:p14="http://schemas.microsoft.com/office/powerpoint/2010/main" val="520808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ja-JP" altLang="en-US" dirty="0" smtClean="0">
                <a:sym typeface="+mn-ea"/>
              </a:rPr>
              <a:t>要求安全度水準</a:t>
            </a:r>
            <a:r>
              <a:rPr lang="en-US" altLang="ja-JP" dirty="0" smtClean="0">
                <a:sym typeface="+mn-ea"/>
              </a:rPr>
              <a:t>(SIL/PL)</a:t>
            </a:r>
            <a:r>
              <a:rPr lang="ja-JP" altLang="en-US" dirty="0" smtClean="0">
                <a:sym typeface="+mn-ea"/>
              </a:rPr>
              <a:t>の適合性評価ついて述べる．</a:t>
            </a:r>
          </a:p>
          <a:p>
            <a:endParaRPr kumimoji="1" lang="en-US" altLang="ja-JP" dirty="0" smtClean="0"/>
          </a:p>
          <a:p>
            <a:r>
              <a:rPr lang="ja-JP" altLang="en-US" dirty="0" smtClean="0">
                <a:sym typeface="+mn-ea"/>
              </a:rPr>
              <a:t>＜補足事項・背景＞</a:t>
            </a:r>
          </a:p>
          <a:p>
            <a:r>
              <a:rPr lang="en-US" altLang="ja-JP" dirty="0" smtClean="0">
                <a:sym typeface="+mn-ea"/>
              </a:rPr>
              <a:t>SIL/PL</a:t>
            </a:r>
            <a:r>
              <a:rPr lang="ja-JP" altLang="en-US" dirty="0" smtClean="0">
                <a:sym typeface="+mn-ea"/>
              </a:rPr>
              <a:t>への適合性は，各種数値の計算だけでなく，規格が要求する開発において採用すべき手法が</a:t>
            </a:r>
            <a:r>
              <a:rPr lang="en-US" altLang="ja-JP" dirty="0" smtClean="0">
                <a:sym typeface="+mn-ea"/>
              </a:rPr>
              <a:t>SIL</a:t>
            </a:r>
            <a:r>
              <a:rPr lang="ja-JP" altLang="en-US" dirty="0" smtClean="0">
                <a:sym typeface="+mn-ea"/>
              </a:rPr>
              <a:t>毎に示されている．</a:t>
            </a:r>
          </a:p>
          <a:p>
            <a:r>
              <a:rPr lang="ja-JP" altLang="en-US" dirty="0" smtClean="0">
                <a:sym typeface="+mn-ea"/>
              </a:rPr>
              <a:t>開発手法は開発以前に規定されていなければならない．後付けは認められない．</a:t>
            </a:r>
          </a:p>
          <a:p>
            <a:r>
              <a:rPr lang="ja-JP" altLang="en-US" dirty="0" smtClean="0">
                <a:sym typeface="+mn-ea"/>
              </a:rPr>
              <a:t>規格の要求をリストアップして，対応方法を記載したチェックリストを用意することをお勧めする．</a:t>
            </a:r>
          </a:p>
          <a:p>
            <a:endParaRPr kumimoji="1" lang="en-US" altLang="ja-JP" dirty="0" smtClean="0"/>
          </a:p>
          <a:p>
            <a:r>
              <a:rPr lang="ja-JP" altLang="en-US" dirty="0" smtClean="0">
                <a:sym typeface="+mn-ea"/>
              </a:rPr>
              <a:t>＜出典・参考文献等＞</a:t>
            </a:r>
            <a:endParaRPr kumimoji="1" lang="en-US" altLang="ja-JP" dirty="0" smtClean="0"/>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20</a:t>
            </a:fld>
            <a:endParaRPr kumimoji="1" lang="ja-JP" altLang="en-US"/>
          </a:p>
        </p:txBody>
      </p:sp>
    </p:spTree>
    <p:extLst>
      <p:ext uri="{BB962C8B-B14F-4D97-AF65-F5344CB8AC3E}">
        <p14:creationId xmlns:p14="http://schemas.microsoft.com/office/powerpoint/2010/main" val="3222548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ja-JP" altLang="en-US" dirty="0" smtClean="0">
                <a:sym typeface="+mn-ea"/>
              </a:rPr>
              <a:t>要求安全度水準</a:t>
            </a:r>
            <a:r>
              <a:rPr lang="en-US" altLang="ja-JP" dirty="0" smtClean="0">
                <a:sym typeface="+mn-ea"/>
              </a:rPr>
              <a:t>(SIL/PL)</a:t>
            </a:r>
            <a:r>
              <a:rPr lang="ja-JP" altLang="en-US" dirty="0" smtClean="0">
                <a:sym typeface="+mn-ea"/>
              </a:rPr>
              <a:t>の適合性評価について述べる．</a:t>
            </a:r>
          </a:p>
          <a:p>
            <a:endParaRPr kumimoji="1" lang="en-US" altLang="ja-JP" dirty="0" smtClean="0"/>
          </a:p>
          <a:p>
            <a:r>
              <a:rPr lang="ja-JP" altLang="en-US" dirty="0" smtClean="0">
                <a:sym typeface="+mn-ea"/>
              </a:rPr>
              <a:t>＜補足事項・背景＞</a:t>
            </a:r>
          </a:p>
          <a:p>
            <a:r>
              <a:rPr lang="ja-JP" altLang="en-US" dirty="0" smtClean="0">
                <a:sym typeface="+mn-ea"/>
              </a:rPr>
              <a:t>前ページで述べたチェックリストの例を示す．</a:t>
            </a:r>
          </a:p>
          <a:p>
            <a:r>
              <a:rPr lang="en-US" altLang="ja-JP" dirty="0" smtClean="0">
                <a:sym typeface="+mn-ea"/>
              </a:rPr>
              <a:t>JIS C 0508-2</a:t>
            </a:r>
            <a:r>
              <a:rPr lang="ja-JP" altLang="en-US" dirty="0" smtClean="0">
                <a:sym typeface="+mn-ea"/>
              </a:rPr>
              <a:t>表</a:t>
            </a:r>
            <a:r>
              <a:rPr lang="en-US" altLang="ja-JP" dirty="0" smtClean="0">
                <a:sym typeface="+mn-ea"/>
              </a:rPr>
              <a:t>A.16</a:t>
            </a:r>
            <a:r>
              <a:rPr lang="ja-JP" altLang="en-US" dirty="0" smtClean="0">
                <a:sym typeface="+mn-ea"/>
              </a:rPr>
              <a:t>にある，決定論的原意故障を管理するための技法と手段である．</a:t>
            </a:r>
          </a:p>
          <a:p>
            <a:r>
              <a:rPr lang="ja-JP" altLang="en-US" dirty="0" smtClean="0">
                <a:sym typeface="+mn-ea"/>
              </a:rPr>
              <a:t>表には技法と手段の一覧とその要求度が示されている．それぞれに，自分が選ぶ対応方法とその詳細が規定された文書を明記する．</a:t>
            </a:r>
          </a:p>
          <a:p>
            <a:endParaRPr kumimoji="1" lang="en-US" altLang="ja-JP" dirty="0" smtClean="0"/>
          </a:p>
          <a:p>
            <a:r>
              <a:rPr lang="ja-JP" altLang="en-US" dirty="0" smtClean="0">
                <a:sym typeface="+mn-ea"/>
              </a:rPr>
              <a:t>＜出典・参考文献等＞</a:t>
            </a:r>
            <a:endParaRPr kumimoji="1" lang="en-US" altLang="ja-JP" dirty="0" smtClean="0"/>
          </a:p>
          <a:p>
            <a:r>
              <a:rPr lang="en-US" altLang="ja-JP"/>
              <a:t>JIS C 0508-2/-3</a:t>
            </a:r>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21</a:t>
            </a:fld>
            <a:endParaRPr kumimoji="1" lang="ja-JP" altLang="en-US"/>
          </a:p>
        </p:txBody>
      </p:sp>
    </p:spTree>
    <p:extLst>
      <p:ext uri="{BB962C8B-B14F-4D97-AF65-F5344CB8AC3E}">
        <p14:creationId xmlns:p14="http://schemas.microsoft.com/office/powerpoint/2010/main" val="1325061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endParaRPr kumimoji="1" lang="en-US" altLang="ja-JP" dirty="0" smtClean="0"/>
          </a:p>
          <a:p>
            <a:r>
              <a:rPr kumimoji="1" lang="en-US" altLang="ja-JP" dirty="0" smtClean="0"/>
              <a:t>PL</a:t>
            </a:r>
            <a:r>
              <a:rPr kumimoji="1" lang="ja-JP" altLang="en-US" dirty="0" smtClean="0"/>
              <a:t>の妥当性確認について述べる．まず，カテゴリと</a:t>
            </a:r>
            <a:r>
              <a:rPr kumimoji="1" lang="en-US" altLang="ja-JP" dirty="0" smtClean="0"/>
              <a:t>MTTFd</a:t>
            </a:r>
            <a:r>
              <a:rPr kumimoji="1" lang="ja-JP" altLang="en-US" dirty="0" smtClean="0"/>
              <a:t>について述べる．</a:t>
            </a:r>
          </a:p>
          <a:p>
            <a:endParaRPr kumimoji="1" lang="en-US" altLang="ja-JP" dirty="0" smtClean="0"/>
          </a:p>
          <a:p>
            <a:r>
              <a:rPr lang="ja-JP" altLang="en-US" dirty="0" smtClean="0">
                <a:sym typeface="+mn-ea"/>
              </a:rPr>
              <a:t>＜補足事項・背景＞</a:t>
            </a:r>
          </a:p>
          <a:p>
            <a:r>
              <a:rPr lang="en-US" altLang="ja-JP" dirty="0" smtClean="0">
                <a:sym typeface="+mn-ea"/>
              </a:rPr>
              <a:t>JIS B 9705-1</a:t>
            </a:r>
            <a:r>
              <a:rPr lang="ja-JP" altLang="en-US" dirty="0" smtClean="0">
                <a:sym typeface="+mn-ea"/>
              </a:rPr>
              <a:t>および</a:t>
            </a:r>
            <a:r>
              <a:rPr lang="en-US" altLang="ja-JP" dirty="0" smtClean="0">
                <a:sym typeface="+mn-ea"/>
              </a:rPr>
              <a:t>-2</a:t>
            </a:r>
            <a:r>
              <a:rPr lang="ja-JP" altLang="en-US" dirty="0" smtClean="0">
                <a:sym typeface="+mn-ea"/>
              </a:rPr>
              <a:t>に基づいて評価を進める．</a:t>
            </a:r>
          </a:p>
          <a:p>
            <a:r>
              <a:rPr lang="en-US" altLang="ja-JP" dirty="0" smtClean="0">
                <a:sym typeface="+mn-ea"/>
              </a:rPr>
              <a:t>(1)</a:t>
            </a:r>
            <a:r>
              <a:rPr lang="ja-JP" altLang="en-US" dirty="0" smtClean="0">
                <a:sym typeface="+mn-ea"/>
              </a:rPr>
              <a:t>カテゴリは，安全システムの</a:t>
            </a:r>
            <a:r>
              <a:rPr lang="ja-JP" altLang="en-US">
                <a:sym typeface="+mn-ea"/>
              </a:rPr>
              <a:t>構造的配置、障害検出および信頼性によって5段階</a:t>
            </a:r>
            <a:r>
              <a:rPr lang="ja-JP" altLang="en-US" dirty="0" smtClean="0">
                <a:sym typeface="+mn-ea"/>
              </a:rPr>
              <a:t>で決まる．</a:t>
            </a:r>
          </a:p>
          <a:p>
            <a:r>
              <a:rPr lang="en-US" altLang="ja-JP" dirty="0" smtClean="0">
                <a:sym typeface="+mn-ea"/>
              </a:rPr>
              <a:t>(2)MTTFd</a:t>
            </a:r>
            <a:r>
              <a:rPr lang="ja-JP" altLang="en-US" dirty="0" smtClean="0">
                <a:sym typeface="+mn-ea"/>
              </a:rPr>
              <a:t>は危険側故障を起こすまでの平均時間であり，連続稼働時間で決まるものと，動作要求頻度で決まるものがある．</a:t>
            </a:r>
          </a:p>
          <a:p>
            <a:endParaRPr kumimoji="1" lang="en-US" altLang="ja-JP" dirty="0" smtClean="0"/>
          </a:p>
          <a:p>
            <a:r>
              <a:rPr lang="ja-JP" altLang="en-US" dirty="0" smtClean="0">
                <a:sym typeface="+mn-ea"/>
              </a:rPr>
              <a:t>＜出典・参考文献等＞</a:t>
            </a:r>
            <a:endParaRPr kumimoji="1" lang="en-US" altLang="ja-JP" dirty="0" smtClean="0"/>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22</a:t>
            </a:fld>
            <a:endParaRPr kumimoji="1" lang="ja-JP" altLang="en-US"/>
          </a:p>
        </p:txBody>
      </p:sp>
    </p:spTree>
    <p:extLst>
      <p:ext uri="{BB962C8B-B14F-4D97-AF65-F5344CB8AC3E}">
        <p14:creationId xmlns:p14="http://schemas.microsoft.com/office/powerpoint/2010/main" val="2856329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r>
              <a:rPr lang="en-US" altLang="ja-JP" dirty="0" smtClean="0">
                <a:sym typeface="+mn-ea"/>
              </a:rPr>
              <a:t>PL</a:t>
            </a:r>
            <a:r>
              <a:rPr lang="ja-JP" altLang="en-US" dirty="0" smtClean="0">
                <a:sym typeface="+mn-ea"/>
              </a:rPr>
              <a:t>の妥当性確認について</a:t>
            </a:r>
            <a:r>
              <a:rPr lang="en-US" altLang="ja-JP" dirty="0" smtClean="0">
                <a:sym typeface="+mn-ea"/>
              </a:rPr>
              <a:t>MTTFd</a:t>
            </a:r>
            <a:r>
              <a:rPr lang="ja-JP" altLang="en-US" dirty="0" smtClean="0">
                <a:sym typeface="+mn-ea"/>
              </a:rPr>
              <a:t>について述べる．</a:t>
            </a:r>
          </a:p>
          <a:p>
            <a:endParaRPr kumimoji="1" lang="en-US" altLang="ja-JP" dirty="0" smtClean="0"/>
          </a:p>
          <a:p>
            <a:r>
              <a:rPr lang="ja-JP" altLang="en-US" dirty="0" smtClean="0">
                <a:sym typeface="+mn-ea"/>
              </a:rPr>
              <a:t>＜補足事項・背景＞</a:t>
            </a:r>
          </a:p>
          <a:p>
            <a:r>
              <a:rPr lang="en-US" altLang="ja-JP" dirty="0" smtClean="0">
                <a:sym typeface="+mn-ea"/>
              </a:rPr>
              <a:t>B10d</a:t>
            </a:r>
            <a:r>
              <a:rPr lang="ja-JP" altLang="en-US" dirty="0" smtClean="0">
                <a:sym typeface="+mn-ea"/>
              </a:rPr>
              <a:t>は，</a:t>
            </a:r>
            <a:r>
              <a:rPr lang="en-US" altLang="ja-JP" dirty="0" smtClean="0">
                <a:sym typeface="+mn-ea"/>
              </a:rPr>
              <a:t>10%</a:t>
            </a:r>
            <a:r>
              <a:rPr lang="ja-JP" altLang="en-US" dirty="0" smtClean="0">
                <a:sym typeface="+mn-ea"/>
              </a:rPr>
              <a:t>が危険側故障を起こす動作回数であり，非常停止ボタンスイッチやインターロックスイッチなどに用いられる．</a:t>
            </a:r>
          </a:p>
          <a:p>
            <a:r>
              <a:rPr lang="ja-JP" altLang="en-US" dirty="0" smtClean="0">
                <a:sym typeface="+mn-ea"/>
              </a:rPr>
              <a:t>安全リレーユニットなどはメーカーから</a:t>
            </a:r>
            <a:r>
              <a:rPr lang="en-US" altLang="ja-JP" dirty="0" smtClean="0">
                <a:sym typeface="+mn-ea"/>
              </a:rPr>
              <a:t>MTTFd</a:t>
            </a:r>
            <a:r>
              <a:rPr lang="ja-JP" altLang="en-US" dirty="0" smtClean="0">
                <a:sym typeface="+mn-ea"/>
              </a:rPr>
              <a:t>値が公表されているのでその値を使用する．</a:t>
            </a:r>
          </a:p>
          <a:p>
            <a:r>
              <a:rPr lang="en-US" altLang="ja-JP" dirty="0" smtClean="0">
                <a:sym typeface="+mn-ea"/>
              </a:rPr>
              <a:t>JIS B 9705-1</a:t>
            </a:r>
            <a:r>
              <a:rPr lang="ja-JP" altLang="en-US" dirty="0" smtClean="0">
                <a:sym typeface="+mn-ea"/>
              </a:rPr>
              <a:t>付属書</a:t>
            </a:r>
            <a:r>
              <a:rPr lang="en-US" altLang="ja-JP" dirty="0" smtClean="0">
                <a:sym typeface="+mn-ea"/>
              </a:rPr>
              <a:t>C,D</a:t>
            </a:r>
            <a:r>
              <a:rPr lang="ja-JP" altLang="en-US" dirty="0" smtClean="0">
                <a:sym typeface="+mn-ea"/>
              </a:rPr>
              <a:t>を使用してもよい．</a:t>
            </a:r>
          </a:p>
          <a:p>
            <a:endParaRPr kumimoji="1" lang="en-US" altLang="ja-JP" dirty="0" smtClean="0"/>
          </a:p>
          <a:p>
            <a:r>
              <a:rPr lang="ja-JP" altLang="en-US" dirty="0" smtClean="0">
                <a:sym typeface="+mn-ea"/>
              </a:rPr>
              <a:t>＜出典・参考文献等＞</a:t>
            </a:r>
          </a:p>
          <a:p>
            <a:r>
              <a:rPr lang="ja-JP" altLang="en-US" dirty="0" smtClean="0">
                <a:sym typeface="+mn-ea"/>
              </a:rPr>
              <a:t>表</a:t>
            </a:r>
            <a:r>
              <a:rPr lang="en-US" altLang="ja-JP" dirty="0" smtClean="0">
                <a:sym typeface="+mn-ea"/>
              </a:rPr>
              <a:t>7-4</a:t>
            </a:r>
            <a:r>
              <a:rPr lang="ja-JP" altLang="en-US" dirty="0" smtClean="0">
                <a:sym typeface="+mn-ea"/>
              </a:rPr>
              <a:t>はオムロンホームページより引用</a:t>
            </a:r>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23</a:t>
            </a:fld>
            <a:endParaRPr kumimoji="1" lang="ja-JP" altLang="en-US"/>
          </a:p>
        </p:txBody>
      </p:sp>
    </p:spTree>
    <p:extLst>
      <p:ext uri="{BB962C8B-B14F-4D97-AF65-F5344CB8AC3E}">
        <p14:creationId xmlns:p14="http://schemas.microsoft.com/office/powerpoint/2010/main" val="857456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en-US" altLang="ja-JP" dirty="0" smtClean="0">
                <a:sym typeface="+mn-ea"/>
              </a:rPr>
              <a:t>PL</a:t>
            </a:r>
            <a:r>
              <a:rPr lang="ja-JP" altLang="en-US" dirty="0" smtClean="0">
                <a:sym typeface="+mn-ea"/>
              </a:rPr>
              <a:t>の妥当性確認について</a:t>
            </a:r>
            <a:r>
              <a:rPr lang="en-US" altLang="ja-JP" dirty="0" smtClean="0">
                <a:sym typeface="+mn-ea"/>
              </a:rPr>
              <a:t>MTTFd</a:t>
            </a:r>
            <a:r>
              <a:rPr lang="ja-JP" altLang="en-US" dirty="0" smtClean="0">
                <a:sym typeface="+mn-ea"/>
              </a:rPr>
              <a:t>について述べる．スイッチ接点の</a:t>
            </a:r>
            <a:r>
              <a:rPr lang="en-US" altLang="ja-JP" dirty="0" smtClean="0">
                <a:sym typeface="+mn-ea"/>
              </a:rPr>
              <a:t>MTTFd</a:t>
            </a:r>
            <a:r>
              <a:rPr lang="ja-JP" altLang="en-US" dirty="0" smtClean="0">
                <a:sym typeface="+mn-ea"/>
              </a:rPr>
              <a:t>の求め方について説明する．</a:t>
            </a:r>
          </a:p>
          <a:p>
            <a:endParaRPr kumimoji="1" lang="en-US" altLang="ja-JP" dirty="0" smtClean="0"/>
          </a:p>
          <a:p>
            <a:r>
              <a:rPr lang="ja-JP" altLang="en-US" dirty="0" smtClean="0">
                <a:sym typeface="+mn-ea"/>
              </a:rPr>
              <a:t>＜補足事項・背景＞</a:t>
            </a:r>
          </a:p>
          <a:p>
            <a:r>
              <a:rPr lang="ja-JP" altLang="en-US" dirty="0" smtClean="0">
                <a:sym typeface="+mn-ea"/>
              </a:rPr>
              <a:t>スイッチや接点は動作回数で寿命が決まる．接点を引き離す際のアークによって接点破壊が進むためである．</a:t>
            </a:r>
          </a:p>
          <a:p>
            <a:r>
              <a:rPr lang="en-US" altLang="ja-JP" dirty="0" smtClean="0">
                <a:sym typeface="+mn-ea"/>
              </a:rPr>
              <a:t>MTTFd</a:t>
            </a:r>
            <a:r>
              <a:rPr lang="ja-JP" altLang="en-US" dirty="0" smtClean="0">
                <a:sym typeface="+mn-ea"/>
              </a:rPr>
              <a:t>を決めるには</a:t>
            </a:r>
            <a:r>
              <a:rPr lang="en-US" altLang="ja-JP" dirty="0" smtClean="0">
                <a:sym typeface="+mn-ea"/>
              </a:rPr>
              <a:t>B10d</a:t>
            </a:r>
            <a:r>
              <a:rPr lang="ja-JP" altLang="en-US" dirty="0" smtClean="0">
                <a:sym typeface="+mn-ea"/>
              </a:rPr>
              <a:t>と</a:t>
            </a:r>
            <a:r>
              <a:rPr lang="en-US" altLang="ja-JP" dirty="0" smtClean="0">
                <a:sym typeface="+mn-ea"/>
              </a:rPr>
              <a:t>Nop</a:t>
            </a:r>
            <a:r>
              <a:rPr lang="ja-JP" altLang="en-US" dirty="0" smtClean="0">
                <a:sym typeface="+mn-ea"/>
              </a:rPr>
              <a:t>が必要である．</a:t>
            </a:r>
            <a:r>
              <a:rPr lang="en-US" altLang="ja-JP" dirty="0" smtClean="0">
                <a:sym typeface="+mn-ea"/>
              </a:rPr>
              <a:t>B10d</a:t>
            </a:r>
            <a:r>
              <a:rPr lang="ja-JP" altLang="en-US" dirty="0" smtClean="0">
                <a:sym typeface="+mn-ea"/>
              </a:rPr>
              <a:t>はメーカーから入手できるが，</a:t>
            </a:r>
            <a:r>
              <a:rPr lang="en-US" altLang="ja-JP" dirty="0" smtClean="0">
                <a:sym typeface="+mn-ea"/>
              </a:rPr>
              <a:t>Nop</a:t>
            </a:r>
            <a:r>
              <a:rPr lang="ja-JP" altLang="en-US" dirty="0" smtClean="0">
                <a:sym typeface="+mn-ea"/>
              </a:rPr>
              <a:t>はインテグレータが</a:t>
            </a:r>
          </a:p>
          <a:p>
            <a:r>
              <a:rPr lang="ja-JP" altLang="en-US" dirty="0" smtClean="0">
                <a:sym typeface="+mn-ea"/>
              </a:rPr>
              <a:t>機械の使い方から想定しなければならない．</a:t>
            </a:r>
          </a:p>
          <a:p>
            <a:endParaRPr kumimoji="1" lang="en-US" altLang="ja-JP" dirty="0" smtClean="0"/>
          </a:p>
          <a:p>
            <a:r>
              <a:rPr lang="ja-JP" altLang="en-US" dirty="0" smtClean="0">
                <a:sym typeface="+mn-ea"/>
              </a:rPr>
              <a:t>＜出典・参考文献等＞</a:t>
            </a:r>
            <a:endParaRPr kumimoji="1" lang="en-US" altLang="ja-JP" dirty="0" smtClean="0"/>
          </a:p>
          <a:p>
            <a:r>
              <a:rPr lang="ja-JP" altLang="en-US"/>
              <a:t>イラストは著者オリジナル</a:t>
            </a:r>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24</a:t>
            </a:fld>
            <a:endParaRPr kumimoji="1" lang="ja-JP" altLang="en-US"/>
          </a:p>
        </p:txBody>
      </p:sp>
    </p:spTree>
    <p:extLst>
      <p:ext uri="{BB962C8B-B14F-4D97-AF65-F5344CB8AC3E}">
        <p14:creationId xmlns:p14="http://schemas.microsoft.com/office/powerpoint/2010/main" val="3604452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endParaRPr kumimoji="1" lang="en-US" altLang="ja-JP" dirty="0" smtClean="0">
              <a:sym typeface="+mn-ea"/>
            </a:endParaRPr>
          </a:p>
          <a:p>
            <a:pPr indent="0">
              <a:buFont typeface="Arial" panose="020B0604020202020204" pitchFamily="34" charset="0"/>
              <a:buNone/>
            </a:pPr>
            <a:r>
              <a:rPr lang="en-US" altLang="ja-JP" dirty="0" smtClean="0">
                <a:sym typeface="+mn-ea"/>
              </a:rPr>
              <a:t>PL</a:t>
            </a:r>
            <a:r>
              <a:rPr lang="ja-JP" altLang="en-US" dirty="0" smtClean="0">
                <a:sym typeface="+mn-ea"/>
              </a:rPr>
              <a:t>の妥当性確認について</a:t>
            </a:r>
            <a:r>
              <a:rPr lang="en-US" altLang="ja-JP" dirty="0" smtClean="0">
                <a:sym typeface="+mn-ea"/>
              </a:rPr>
              <a:t>MTTFd</a:t>
            </a:r>
            <a:r>
              <a:rPr lang="ja-JP" altLang="en-US" dirty="0" smtClean="0">
                <a:sym typeface="+mn-ea"/>
              </a:rPr>
              <a:t>について述べる．ここでは</a:t>
            </a:r>
            <a:r>
              <a:rPr lang="en-US" altLang="ja-JP" dirty="0" smtClean="0">
                <a:sym typeface="+mn-ea"/>
              </a:rPr>
              <a:t>2</a:t>
            </a:r>
            <a:r>
              <a:rPr lang="ja-JP" altLang="en-US" dirty="0" smtClean="0">
                <a:sym typeface="+mn-ea"/>
              </a:rPr>
              <a:t>チャンネルの</a:t>
            </a:r>
            <a:r>
              <a:rPr lang="en-US" altLang="ja-JP" dirty="0" smtClean="0">
                <a:sym typeface="+mn-ea"/>
              </a:rPr>
              <a:t>MTTFd</a:t>
            </a:r>
            <a:r>
              <a:rPr lang="ja-JP" altLang="en-US" dirty="0" smtClean="0">
                <a:sym typeface="+mn-ea"/>
              </a:rPr>
              <a:t>について説明する．</a:t>
            </a:r>
          </a:p>
          <a:p>
            <a:pPr indent="0">
              <a:buFont typeface="Arial" panose="020B0604020202020204" pitchFamily="34" charset="0"/>
              <a:buNone/>
            </a:pPr>
            <a:endParaRPr kumimoji="1" lang="en-US" altLang="ja-JP" dirty="0" smtClean="0">
              <a:sym typeface="+mn-ea"/>
            </a:endParaRPr>
          </a:p>
          <a:p>
            <a:r>
              <a:rPr lang="ja-JP" altLang="en-US" dirty="0" smtClean="0">
                <a:sym typeface="+mn-ea"/>
              </a:rPr>
              <a:t>＜補足事項・背景＞</a:t>
            </a:r>
          </a:p>
          <a:p>
            <a:r>
              <a:rPr lang="ja-JP" altLang="en-US" dirty="0" smtClean="0">
                <a:sym typeface="+mn-ea"/>
              </a:rPr>
              <a:t>安全関連システムが直列構成であるとき，そのいずれかが故障しても全体機能が損なわれるので，</a:t>
            </a:r>
          </a:p>
          <a:p>
            <a:r>
              <a:rPr lang="ja-JP" altLang="en-US" dirty="0" smtClean="0">
                <a:sym typeface="+mn-ea"/>
              </a:rPr>
              <a:t>全体の</a:t>
            </a:r>
            <a:r>
              <a:rPr lang="en-US" altLang="ja-JP" dirty="0" smtClean="0">
                <a:sym typeface="+mn-ea"/>
              </a:rPr>
              <a:t>MTTFd</a:t>
            </a:r>
            <a:r>
              <a:rPr lang="ja-JP" altLang="en-US" dirty="0" smtClean="0">
                <a:sym typeface="+mn-ea"/>
              </a:rPr>
              <a:t>はサブシステムの</a:t>
            </a:r>
            <a:r>
              <a:rPr lang="en-US" altLang="ja-JP" dirty="0" smtClean="0">
                <a:sym typeface="+mn-ea"/>
              </a:rPr>
              <a:t>MTTFdi</a:t>
            </a:r>
            <a:r>
              <a:rPr lang="ja-JP" altLang="en-US" dirty="0" smtClean="0">
                <a:sym typeface="+mn-ea"/>
              </a:rPr>
              <a:t>の合計となる．</a:t>
            </a:r>
          </a:p>
          <a:p>
            <a:r>
              <a:rPr kumimoji="1" lang="en-US" altLang="ja-JP" dirty="0" smtClean="0">
                <a:sym typeface="+mn-ea"/>
              </a:rPr>
              <a:t>2</a:t>
            </a:r>
            <a:r>
              <a:rPr kumimoji="1" lang="ja-JP" altLang="en-US" dirty="0" smtClean="0">
                <a:sym typeface="+mn-ea"/>
              </a:rPr>
              <a:t>チャンネル</a:t>
            </a:r>
            <a:r>
              <a:rPr kumimoji="1" lang="en-US" altLang="ja-JP" dirty="0" smtClean="0">
                <a:sym typeface="+mn-ea"/>
              </a:rPr>
              <a:t>(2out of 2)</a:t>
            </a:r>
            <a:r>
              <a:rPr kumimoji="1" lang="ja-JP" altLang="en-US" dirty="0" smtClean="0">
                <a:sym typeface="+mn-ea"/>
              </a:rPr>
              <a:t>の場合，両方が危険側故障するまで安全機能は失われないので，</a:t>
            </a:r>
          </a:p>
          <a:p>
            <a:r>
              <a:rPr kumimoji="1" lang="ja-JP" altLang="en-US" dirty="0" smtClean="0">
                <a:sym typeface="+mn-ea"/>
              </a:rPr>
              <a:t>その</a:t>
            </a:r>
            <a:r>
              <a:rPr kumimoji="1" lang="en-US" altLang="ja-JP" dirty="0" smtClean="0">
                <a:sym typeface="+mn-ea"/>
              </a:rPr>
              <a:t>MTTFd</a:t>
            </a:r>
            <a:r>
              <a:rPr kumimoji="1" lang="ja-JP" altLang="en-US" dirty="0" smtClean="0">
                <a:sym typeface="+mn-ea"/>
              </a:rPr>
              <a:t>は式</a:t>
            </a:r>
            <a:r>
              <a:rPr kumimoji="1" lang="en-US" altLang="ja-JP" dirty="0" smtClean="0">
                <a:sym typeface="+mn-ea"/>
              </a:rPr>
              <a:t>2</a:t>
            </a:r>
            <a:r>
              <a:rPr kumimoji="1" lang="ja-JP" altLang="en-US" dirty="0" smtClean="0">
                <a:sym typeface="+mn-ea"/>
              </a:rPr>
              <a:t>で表される．</a:t>
            </a:r>
          </a:p>
          <a:p>
            <a:endParaRPr kumimoji="1" lang="ja-JP" altLang="en-US" dirty="0" smtClean="0">
              <a:sym typeface="+mn-ea"/>
            </a:endParaRPr>
          </a:p>
          <a:p>
            <a:r>
              <a:rPr lang="ja-JP" altLang="en-US" dirty="0" smtClean="0">
                <a:sym typeface="+mn-ea"/>
              </a:rPr>
              <a:t>＜出典・参考文献等＞</a:t>
            </a:r>
            <a:endParaRPr kumimoji="1" lang="en-US" altLang="ja-JP" dirty="0" smtClean="0"/>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25</a:t>
            </a:fld>
            <a:endParaRPr kumimoji="1" lang="ja-JP" altLang="en-US"/>
          </a:p>
        </p:txBody>
      </p:sp>
    </p:spTree>
    <p:extLst>
      <p:ext uri="{BB962C8B-B14F-4D97-AF65-F5344CB8AC3E}">
        <p14:creationId xmlns:p14="http://schemas.microsoft.com/office/powerpoint/2010/main" val="2065573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en-US" altLang="ja-JP" dirty="0" smtClean="0">
                <a:sym typeface="+mn-ea"/>
              </a:rPr>
              <a:t>PL</a:t>
            </a:r>
            <a:r>
              <a:rPr lang="ja-JP" altLang="en-US" dirty="0" smtClean="0">
                <a:sym typeface="+mn-ea"/>
              </a:rPr>
              <a:t>の妥当性確認について</a:t>
            </a:r>
            <a:r>
              <a:rPr lang="en-US" altLang="ja-JP" dirty="0" smtClean="0">
                <a:sym typeface="+mn-ea"/>
              </a:rPr>
              <a:t>MTTFd</a:t>
            </a:r>
            <a:r>
              <a:rPr lang="ja-JP" altLang="en-US" dirty="0" smtClean="0">
                <a:sym typeface="+mn-ea"/>
              </a:rPr>
              <a:t>について述べる．ここでは</a:t>
            </a:r>
            <a:r>
              <a:rPr lang="en-US" altLang="ja-JP" dirty="0" smtClean="0">
                <a:sym typeface="+mn-ea"/>
              </a:rPr>
              <a:t>2</a:t>
            </a:r>
            <a:r>
              <a:rPr lang="ja-JP" altLang="en-US" dirty="0" smtClean="0">
                <a:sym typeface="+mn-ea"/>
              </a:rPr>
              <a:t>チャンネルの</a:t>
            </a:r>
            <a:r>
              <a:rPr lang="en-US" altLang="ja-JP" dirty="0" smtClean="0">
                <a:sym typeface="+mn-ea"/>
              </a:rPr>
              <a:t>MTTFd</a:t>
            </a:r>
            <a:r>
              <a:rPr lang="ja-JP" altLang="en-US" dirty="0" smtClean="0">
                <a:sym typeface="+mn-ea"/>
              </a:rPr>
              <a:t>について説明する．</a:t>
            </a:r>
            <a:endParaRPr kumimoji="1" lang="en-US" altLang="ja-JP" dirty="0" smtClean="0"/>
          </a:p>
          <a:p>
            <a:endParaRPr kumimoji="1" lang="en-US" altLang="ja-JP" dirty="0" smtClean="0"/>
          </a:p>
          <a:p>
            <a:r>
              <a:rPr lang="ja-JP" altLang="en-US" dirty="0" smtClean="0">
                <a:sym typeface="+mn-ea"/>
              </a:rPr>
              <a:t>＜補足事項・背景＞</a:t>
            </a:r>
          </a:p>
          <a:p>
            <a:r>
              <a:rPr kumimoji="1" lang="en-US" altLang="ja-JP" dirty="0" smtClean="0"/>
              <a:t>2</a:t>
            </a:r>
            <a:r>
              <a:rPr kumimoji="1" lang="ja-JP" altLang="en-US" dirty="0" smtClean="0"/>
              <a:t>チャンネル構成は，両方ともに同じ部品である，すなわち</a:t>
            </a:r>
            <a:r>
              <a:rPr kumimoji="1" lang="en-US" altLang="ja-JP" dirty="0" smtClean="0"/>
              <a:t>MTTFd</a:t>
            </a:r>
            <a:r>
              <a:rPr kumimoji="1" lang="ja-JP" altLang="en-US" dirty="0" smtClean="0"/>
              <a:t>が同じ値である場合が多い．</a:t>
            </a:r>
          </a:p>
          <a:p>
            <a:r>
              <a:rPr kumimoji="1" lang="ja-JP" altLang="en-US" dirty="0" smtClean="0"/>
              <a:t>そのとき，式</a:t>
            </a:r>
            <a:r>
              <a:rPr kumimoji="1" lang="en-US" altLang="ja-JP" dirty="0" smtClean="0"/>
              <a:t>2</a:t>
            </a:r>
            <a:r>
              <a:rPr kumimoji="1" lang="ja-JP" altLang="en-US" dirty="0" smtClean="0"/>
              <a:t>は方系の</a:t>
            </a:r>
            <a:r>
              <a:rPr kumimoji="1" lang="en-US" altLang="ja-JP" dirty="0" smtClean="0"/>
              <a:t>MTTFd</a:t>
            </a:r>
            <a:r>
              <a:rPr kumimoji="1" lang="ja-JP" altLang="en-US" dirty="0" smtClean="0"/>
              <a:t>と同じになる．</a:t>
            </a:r>
          </a:p>
          <a:p>
            <a:r>
              <a:rPr kumimoji="1" lang="ja-JP" altLang="en-US" dirty="0" smtClean="0"/>
              <a:t>計算を簡単にする方法として，</a:t>
            </a:r>
            <a:r>
              <a:rPr kumimoji="1" lang="en-US" altLang="ja-JP" dirty="0" smtClean="0"/>
              <a:t>2</a:t>
            </a:r>
            <a:r>
              <a:rPr kumimoji="1" lang="ja-JP" altLang="en-US" dirty="0" smtClean="0"/>
              <a:t>チャンネルの</a:t>
            </a:r>
            <a:r>
              <a:rPr kumimoji="1" lang="en-US" altLang="ja-JP" dirty="0" smtClean="0"/>
              <a:t>MTTFd</a:t>
            </a:r>
            <a:r>
              <a:rPr kumimoji="1" lang="ja-JP" altLang="en-US" dirty="0" smtClean="0"/>
              <a:t>を値の悪い</a:t>
            </a:r>
            <a:r>
              <a:rPr kumimoji="1" lang="en-US" altLang="ja-JP" dirty="0" smtClean="0"/>
              <a:t>(</a:t>
            </a:r>
            <a:r>
              <a:rPr kumimoji="1" lang="ja-JP" altLang="en-US" dirty="0" smtClean="0"/>
              <a:t>小さい</a:t>
            </a:r>
            <a:r>
              <a:rPr kumimoji="1" lang="en-US" altLang="ja-JP" dirty="0" smtClean="0"/>
              <a:t>)</a:t>
            </a:r>
            <a:r>
              <a:rPr kumimoji="1" lang="ja-JP" altLang="en-US" dirty="0" smtClean="0"/>
              <a:t>法を使うことも認められている．</a:t>
            </a:r>
          </a:p>
          <a:p>
            <a:r>
              <a:rPr kumimoji="1" lang="ja-JP" altLang="en-US" dirty="0" smtClean="0"/>
              <a:t>さらに，結果は</a:t>
            </a:r>
            <a:r>
              <a:rPr kumimoji="1" lang="en-US" altLang="ja-JP" dirty="0" smtClean="0"/>
              <a:t>3</a:t>
            </a:r>
            <a:r>
              <a:rPr kumimoji="1" lang="ja-JP" altLang="en-US" dirty="0" smtClean="0"/>
              <a:t>段階に分類される．</a:t>
            </a:r>
          </a:p>
          <a:p>
            <a:r>
              <a:rPr kumimoji="1" lang="ja-JP" altLang="en-US" dirty="0" smtClean="0"/>
              <a:t>注：</a:t>
            </a:r>
            <a:r>
              <a:rPr kumimoji="1" lang="en-US" altLang="ja-JP" dirty="0" smtClean="0"/>
              <a:t>2015</a:t>
            </a:r>
            <a:r>
              <a:rPr kumimoji="1" lang="ja-JP" altLang="en-US" dirty="0" smtClean="0"/>
              <a:t>年の補則において，高はカテゴリ</a:t>
            </a:r>
            <a:r>
              <a:rPr kumimoji="1" lang="en-US" altLang="ja-JP" dirty="0" smtClean="0"/>
              <a:t>4</a:t>
            </a:r>
            <a:r>
              <a:rPr kumimoji="1" lang="ja-JP" altLang="en-US" dirty="0" smtClean="0"/>
              <a:t>に限り</a:t>
            </a:r>
            <a:r>
              <a:rPr kumimoji="1" lang="en-US" altLang="ja-JP" dirty="0" smtClean="0"/>
              <a:t>2500</a:t>
            </a:r>
            <a:r>
              <a:rPr kumimoji="1" lang="ja-JP" altLang="en-US" dirty="0" smtClean="0"/>
              <a:t>年まで拡大することになった．</a:t>
            </a:r>
          </a:p>
          <a:p>
            <a:endParaRPr kumimoji="1" lang="en-US" altLang="ja-JP" dirty="0" smtClean="0"/>
          </a:p>
          <a:p>
            <a:r>
              <a:rPr lang="ja-JP" altLang="en-US" dirty="0" smtClean="0">
                <a:sym typeface="+mn-ea"/>
              </a:rPr>
              <a:t>＜出典・参考文献等＞</a:t>
            </a:r>
          </a:p>
          <a:p>
            <a:r>
              <a:rPr lang="en-US" altLang="ja-JP" dirty="0" smtClean="0">
                <a:sym typeface="+mn-ea"/>
              </a:rPr>
              <a:t>ISO 13849-1:2015 Ammendment</a:t>
            </a:r>
            <a:endParaRPr kumimoji="1" lang="en-US" altLang="ja-JP" dirty="0" smtClean="0">
              <a:sym typeface="+mn-ea"/>
            </a:endParaRPr>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26</a:t>
            </a:fld>
            <a:endParaRPr kumimoji="1" lang="ja-JP" altLang="en-US"/>
          </a:p>
        </p:txBody>
      </p:sp>
    </p:spTree>
    <p:extLst>
      <p:ext uri="{BB962C8B-B14F-4D97-AF65-F5344CB8AC3E}">
        <p14:creationId xmlns:p14="http://schemas.microsoft.com/office/powerpoint/2010/main" val="2459416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endParaRPr kumimoji="1" lang="en-US" altLang="ja-JP" dirty="0" smtClean="0"/>
          </a:p>
          <a:p>
            <a:r>
              <a:rPr lang="en-US" altLang="ja-JP" dirty="0" smtClean="0">
                <a:sym typeface="+mn-ea"/>
              </a:rPr>
              <a:t>PL</a:t>
            </a:r>
            <a:r>
              <a:rPr lang="ja-JP" altLang="en-US" dirty="0" smtClean="0">
                <a:sym typeface="+mn-ea"/>
              </a:rPr>
              <a:t>の妥当性確認について</a:t>
            </a:r>
            <a:r>
              <a:rPr lang="en-US" altLang="ja-JP" dirty="0" smtClean="0">
                <a:sym typeface="+mn-ea"/>
              </a:rPr>
              <a:t>DC(</a:t>
            </a:r>
            <a:r>
              <a:rPr lang="ja-JP" altLang="en-US" dirty="0" smtClean="0">
                <a:sym typeface="+mn-ea"/>
              </a:rPr>
              <a:t>診断率</a:t>
            </a:r>
            <a:r>
              <a:rPr lang="en-US" altLang="ja-JP" dirty="0" smtClean="0">
                <a:sym typeface="+mn-ea"/>
              </a:rPr>
              <a:t>)</a:t>
            </a:r>
            <a:r>
              <a:rPr lang="ja-JP" altLang="en-US" dirty="0" smtClean="0">
                <a:sym typeface="+mn-ea"/>
              </a:rPr>
              <a:t>について述べる．</a:t>
            </a:r>
          </a:p>
          <a:p>
            <a:endParaRPr kumimoji="1" lang="en-US" altLang="ja-JP" dirty="0" smtClean="0"/>
          </a:p>
          <a:p>
            <a:r>
              <a:rPr lang="ja-JP" altLang="en-US" dirty="0" smtClean="0">
                <a:sym typeface="+mn-ea"/>
              </a:rPr>
              <a:t>＜補足事項・背景＞</a:t>
            </a:r>
          </a:p>
          <a:p>
            <a:r>
              <a:rPr lang="en-US" altLang="ja-JP" dirty="0" smtClean="0">
                <a:sym typeface="+mn-ea"/>
              </a:rPr>
              <a:t>DC(</a:t>
            </a:r>
            <a:r>
              <a:rPr lang="ja-JP" altLang="en-US" dirty="0" smtClean="0">
                <a:sym typeface="+mn-ea"/>
              </a:rPr>
              <a:t>診断率</a:t>
            </a:r>
            <a:r>
              <a:rPr lang="en-US" altLang="ja-JP" dirty="0" smtClean="0">
                <a:sym typeface="+mn-ea"/>
              </a:rPr>
              <a:t>)</a:t>
            </a:r>
            <a:r>
              <a:rPr lang="ja-JP" altLang="en-US" dirty="0" smtClean="0">
                <a:sym typeface="+mn-ea"/>
              </a:rPr>
              <a:t>は，機能安全において重要なパラメータの一つである．</a:t>
            </a:r>
          </a:p>
          <a:p>
            <a:r>
              <a:rPr lang="en-US" altLang="ja-JP" dirty="0" smtClean="0">
                <a:sym typeface="+mn-ea"/>
              </a:rPr>
              <a:t>DC</a:t>
            </a:r>
            <a:r>
              <a:rPr lang="ja-JP" altLang="en-US" dirty="0" smtClean="0">
                <a:sym typeface="+mn-ea"/>
              </a:rPr>
              <a:t>は診断対象となる要素</a:t>
            </a:r>
            <a:r>
              <a:rPr lang="en-US" altLang="ja-JP" dirty="0" smtClean="0">
                <a:sym typeface="+mn-ea"/>
              </a:rPr>
              <a:t>(</a:t>
            </a:r>
            <a:r>
              <a:rPr lang="ja-JP" altLang="en-US" dirty="0" smtClean="0">
                <a:sym typeface="+mn-ea"/>
              </a:rPr>
              <a:t>部品</a:t>
            </a:r>
            <a:r>
              <a:rPr lang="en-US" altLang="ja-JP" dirty="0" smtClean="0">
                <a:sym typeface="+mn-ea"/>
              </a:rPr>
              <a:t>)</a:t>
            </a:r>
            <a:r>
              <a:rPr lang="ja-JP" altLang="en-US" dirty="0" smtClean="0">
                <a:sym typeface="+mn-ea"/>
              </a:rPr>
              <a:t>への診断手法に依存する．したがって，要素</a:t>
            </a:r>
            <a:r>
              <a:rPr lang="en-US" altLang="ja-JP" dirty="0" smtClean="0">
                <a:sym typeface="+mn-ea"/>
              </a:rPr>
              <a:t>(</a:t>
            </a:r>
            <a:r>
              <a:rPr lang="ja-JP" altLang="en-US" dirty="0" smtClean="0">
                <a:sym typeface="+mn-ea"/>
              </a:rPr>
              <a:t>部品</a:t>
            </a:r>
            <a:r>
              <a:rPr lang="en-US" altLang="ja-JP" dirty="0" smtClean="0">
                <a:sym typeface="+mn-ea"/>
              </a:rPr>
              <a:t>)</a:t>
            </a:r>
            <a:r>
              <a:rPr lang="ja-JP" altLang="en-US" dirty="0" smtClean="0">
                <a:sym typeface="+mn-ea"/>
              </a:rPr>
              <a:t>毎に</a:t>
            </a:r>
            <a:r>
              <a:rPr lang="en-US" altLang="ja-JP" dirty="0" smtClean="0">
                <a:sym typeface="+mn-ea"/>
              </a:rPr>
              <a:t>DC</a:t>
            </a:r>
            <a:r>
              <a:rPr lang="ja-JP" altLang="en-US" dirty="0" smtClean="0">
                <a:sym typeface="+mn-ea"/>
              </a:rPr>
              <a:t>は異なる．</a:t>
            </a:r>
          </a:p>
          <a:p>
            <a:r>
              <a:rPr lang="ja-JP" altLang="en-US" dirty="0" smtClean="0">
                <a:sym typeface="+mn-ea"/>
              </a:rPr>
              <a:t>そこで，式</a:t>
            </a:r>
            <a:r>
              <a:rPr lang="en-US" altLang="ja-JP" dirty="0" smtClean="0">
                <a:sym typeface="+mn-ea"/>
              </a:rPr>
              <a:t>3</a:t>
            </a:r>
            <a:r>
              <a:rPr lang="ja-JP" altLang="en-US" dirty="0" smtClean="0">
                <a:sym typeface="+mn-ea"/>
              </a:rPr>
              <a:t>により安全関連システム全体を評価する平均値</a:t>
            </a:r>
            <a:r>
              <a:rPr lang="en-US" altLang="ja-JP" dirty="0" smtClean="0">
                <a:sym typeface="+mn-ea"/>
              </a:rPr>
              <a:t>DCavg</a:t>
            </a:r>
            <a:r>
              <a:rPr lang="ja-JP" altLang="en-US" dirty="0" smtClean="0">
                <a:sym typeface="+mn-ea"/>
              </a:rPr>
              <a:t>を用いる．</a:t>
            </a:r>
          </a:p>
          <a:p>
            <a:r>
              <a:rPr lang="ja-JP" altLang="en-US" dirty="0" smtClean="0">
                <a:sym typeface="+mn-ea"/>
              </a:rPr>
              <a:t>さらに，計算した値でなく，丸めた</a:t>
            </a:r>
            <a:r>
              <a:rPr lang="en-US" altLang="ja-JP" dirty="0" smtClean="0">
                <a:sym typeface="+mn-ea"/>
              </a:rPr>
              <a:t>4</a:t>
            </a:r>
            <a:r>
              <a:rPr lang="ja-JP" altLang="en-US" dirty="0" smtClean="0">
                <a:sym typeface="+mn-ea"/>
              </a:rPr>
              <a:t>つのレベルで評価を進める．</a:t>
            </a:r>
          </a:p>
          <a:p>
            <a:r>
              <a:rPr lang="ja-JP" altLang="en-US" dirty="0" smtClean="0">
                <a:sym typeface="+mn-ea"/>
              </a:rPr>
              <a:t>＜出典・参考文献等＞</a:t>
            </a:r>
            <a:endParaRPr kumimoji="1" lang="en-US" altLang="ja-JP" dirty="0" smtClean="0"/>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27</a:t>
            </a:fld>
            <a:endParaRPr kumimoji="1" lang="ja-JP" altLang="en-US"/>
          </a:p>
        </p:txBody>
      </p:sp>
    </p:spTree>
    <p:extLst>
      <p:ext uri="{BB962C8B-B14F-4D97-AF65-F5344CB8AC3E}">
        <p14:creationId xmlns:p14="http://schemas.microsoft.com/office/powerpoint/2010/main" val="386976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en-US" altLang="ja-JP" dirty="0" smtClean="0">
                <a:sym typeface="+mn-ea"/>
              </a:rPr>
              <a:t>PL</a:t>
            </a:r>
            <a:r>
              <a:rPr lang="ja-JP" altLang="en-US" dirty="0" smtClean="0">
                <a:sym typeface="+mn-ea"/>
              </a:rPr>
              <a:t>の妥当性確認について共通原因故障</a:t>
            </a:r>
            <a:r>
              <a:rPr lang="en-US" altLang="ja-JP" dirty="0" smtClean="0">
                <a:sym typeface="+mn-ea"/>
              </a:rPr>
              <a:t>(CCF)</a:t>
            </a:r>
            <a:r>
              <a:rPr lang="ja-JP" altLang="en-US" dirty="0" smtClean="0">
                <a:sym typeface="+mn-ea"/>
              </a:rPr>
              <a:t>について述べる．</a:t>
            </a:r>
            <a:endParaRPr kumimoji="1" lang="en-US" altLang="ja-JP" dirty="0" smtClean="0"/>
          </a:p>
          <a:p>
            <a:endParaRPr kumimoji="1" lang="en-US" altLang="ja-JP" dirty="0" smtClean="0"/>
          </a:p>
          <a:p>
            <a:r>
              <a:rPr lang="ja-JP" altLang="en-US" dirty="0" smtClean="0">
                <a:sym typeface="+mn-ea"/>
              </a:rPr>
              <a:t>＜補足事項・背景＞</a:t>
            </a:r>
            <a:endParaRPr kumimoji="1" lang="en-US" altLang="ja-JP" dirty="0" smtClean="0"/>
          </a:p>
          <a:p>
            <a:r>
              <a:rPr kumimoji="1" lang="en-US" altLang="ja-JP" dirty="0" smtClean="0"/>
              <a:t>CCF</a:t>
            </a:r>
            <a:r>
              <a:rPr kumimoji="1" lang="ja-JP" altLang="en-US" dirty="0" smtClean="0"/>
              <a:t>は二重化チャンネルなどにおいて，両チャンネルが共通原因により危険側故障となることを考慮するパラメータである．</a:t>
            </a:r>
          </a:p>
          <a:p>
            <a:r>
              <a:rPr kumimoji="1" lang="en-US" altLang="ja-JP" dirty="0" smtClean="0"/>
              <a:t>CCF</a:t>
            </a:r>
            <a:r>
              <a:rPr kumimoji="1" lang="ja-JP" altLang="en-US" dirty="0" smtClean="0"/>
              <a:t>を回避するためには</a:t>
            </a:r>
            <a:r>
              <a:rPr kumimoji="1" lang="en-US" altLang="ja-JP" dirty="0" smtClean="0"/>
              <a:t>JIS B 9705-1</a:t>
            </a:r>
            <a:r>
              <a:rPr kumimoji="1" lang="ja-JP" altLang="en-US" dirty="0" smtClean="0"/>
              <a:t>付属書</a:t>
            </a:r>
            <a:r>
              <a:rPr kumimoji="1" lang="en-US" altLang="ja-JP" dirty="0" smtClean="0"/>
              <a:t>F</a:t>
            </a:r>
            <a:r>
              <a:rPr kumimoji="1" lang="ja-JP" altLang="en-US" dirty="0" smtClean="0"/>
              <a:t>の</a:t>
            </a:r>
            <a:r>
              <a:rPr kumimoji="1" lang="en-US" altLang="ja-JP" dirty="0" smtClean="0"/>
              <a:t>CCF</a:t>
            </a:r>
            <a:r>
              <a:rPr kumimoji="1" lang="ja-JP" altLang="en-US" dirty="0" smtClean="0"/>
              <a:t>評価の表に基づいてスコアを合計し，そのスコアが</a:t>
            </a:r>
            <a:r>
              <a:rPr kumimoji="1" lang="en-US" altLang="ja-JP" dirty="0" smtClean="0"/>
              <a:t>65</a:t>
            </a:r>
            <a:r>
              <a:rPr kumimoji="1" lang="ja-JP" altLang="en-US" dirty="0" smtClean="0"/>
              <a:t>点以上にならなければならない．</a:t>
            </a:r>
          </a:p>
          <a:p>
            <a:endParaRPr kumimoji="1" lang="en-US" altLang="ja-JP" dirty="0" smtClean="0"/>
          </a:p>
          <a:p>
            <a:r>
              <a:rPr lang="ja-JP" altLang="en-US" dirty="0" smtClean="0">
                <a:sym typeface="+mn-ea"/>
              </a:rPr>
              <a:t>＜出典・参考文献等＞</a:t>
            </a:r>
            <a:endParaRPr kumimoji="1" lang="en-US" altLang="ja-JP" dirty="0" smtClean="0"/>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28</a:t>
            </a:fld>
            <a:endParaRPr kumimoji="1" lang="ja-JP" altLang="en-US"/>
          </a:p>
        </p:txBody>
      </p:sp>
    </p:spTree>
    <p:extLst>
      <p:ext uri="{BB962C8B-B14F-4D97-AF65-F5344CB8AC3E}">
        <p14:creationId xmlns:p14="http://schemas.microsoft.com/office/powerpoint/2010/main" val="23902382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en-US" altLang="ja-JP" dirty="0" smtClean="0">
                <a:sym typeface="+mn-ea"/>
              </a:rPr>
              <a:t>PL</a:t>
            </a:r>
            <a:r>
              <a:rPr lang="ja-JP" altLang="en-US" dirty="0" smtClean="0">
                <a:sym typeface="+mn-ea"/>
              </a:rPr>
              <a:t>の妥当性確認について共通原因故障</a:t>
            </a:r>
            <a:r>
              <a:rPr lang="en-US" altLang="ja-JP" dirty="0" smtClean="0">
                <a:sym typeface="+mn-ea"/>
              </a:rPr>
              <a:t>(CCF)</a:t>
            </a:r>
            <a:r>
              <a:rPr lang="ja-JP" altLang="en-US" dirty="0" smtClean="0">
                <a:sym typeface="+mn-ea"/>
              </a:rPr>
              <a:t>について述べる．</a:t>
            </a:r>
            <a:endParaRPr kumimoji="1" lang="en-US" altLang="ja-JP" dirty="0" smtClean="0"/>
          </a:p>
          <a:p>
            <a:endParaRPr kumimoji="1" lang="en-US" altLang="ja-JP" dirty="0" smtClean="0"/>
          </a:p>
          <a:p>
            <a:r>
              <a:rPr lang="ja-JP" altLang="en-US" dirty="0" smtClean="0">
                <a:sym typeface="+mn-ea"/>
              </a:rPr>
              <a:t>＜補足事項・背景＞</a:t>
            </a:r>
          </a:p>
          <a:p>
            <a:r>
              <a:rPr kumimoji="1" lang="ja-JP" altLang="en-US" dirty="0" smtClean="0"/>
              <a:t>前ページで説明した，規格の付属書</a:t>
            </a:r>
            <a:r>
              <a:rPr kumimoji="1" lang="en-US" altLang="ja-JP" dirty="0" smtClean="0"/>
              <a:t>F</a:t>
            </a:r>
            <a:r>
              <a:rPr kumimoji="1" lang="ja-JP" altLang="en-US" dirty="0" smtClean="0"/>
              <a:t>の表</a:t>
            </a:r>
            <a:r>
              <a:rPr kumimoji="1" lang="en-US" altLang="ja-JP" dirty="0" smtClean="0"/>
              <a:t>F.1</a:t>
            </a:r>
            <a:r>
              <a:rPr kumimoji="1" lang="ja-JP" altLang="en-US" dirty="0" smtClean="0"/>
              <a:t>の</a:t>
            </a:r>
            <a:r>
              <a:rPr kumimoji="1" lang="en-US" altLang="ja-JP" dirty="0" smtClean="0"/>
              <a:t>CCF</a:t>
            </a:r>
            <a:r>
              <a:rPr kumimoji="1" lang="ja-JP" altLang="en-US" dirty="0" smtClean="0"/>
              <a:t>見積表を示す．</a:t>
            </a:r>
          </a:p>
          <a:p>
            <a:r>
              <a:rPr kumimoji="1" lang="ja-JP" altLang="en-US" dirty="0" smtClean="0"/>
              <a:t>この表に基づいてスコアを合計する．</a:t>
            </a:r>
            <a:r>
              <a:rPr kumimoji="1" lang="en-US" altLang="ja-JP" dirty="0" smtClean="0"/>
              <a:t>65</a:t>
            </a:r>
            <a:r>
              <a:rPr kumimoji="1" lang="ja-JP" altLang="en-US" dirty="0" smtClean="0"/>
              <a:t>点以上になるように努力する．</a:t>
            </a:r>
          </a:p>
          <a:p>
            <a:endParaRPr kumimoji="1" lang="en-US" altLang="ja-JP" dirty="0" smtClean="0"/>
          </a:p>
          <a:p>
            <a:r>
              <a:rPr lang="ja-JP" altLang="en-US" dirty="0" smtClean="0">
                <a:sym typeface="+mn-ea"/>
              </a:rPr>
              <a:t>＜出典・参考文献等＞</a:t>
            </a:r>
            <a:endParaRPr kumimoji="1" lang="en-US" altLang="ja-JP" dirty="0" smtClean="0"/>
          </a:p>
          <a:p>
            <a:r>
              <a:rPr lang="en-US" altLang="ja-JP"/>
              <a:t>JIS B 9705-1</a:t>
            </a:r>
            <a:r>
              <a:rPr lang="ja-JP" altLang="en-US"/>
              <a:t>付属書</a:t>
            </a:r>
            <a:r>
              <a:rPr lang="en-US" altLang="ja-JP"/>
              <a:t>F</a:t>
            </a:r>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29</a:t>
            </a:fld>
            <a:endParaRPr kumimoji="1" lang="ja-JP" altLang="en-US"/>
          </a:p>
        </p:txBody>
      </p:sp>
    </p:spTree>
    <p:extLst>
      <p:ext uri="{BB962C8B-B14F-4D97-AF65-F5344CB8AC3E}">
        <p14:creationId xmlns:p14="http://schemas.microsoft.com/office/powerpoint/2010/main" val="4213777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＜意図・ポイント＞</a:t>
            </a:r>
            <a:endParaRPr kumimoji="1" lang="en-US" altLang="ja-JP" dirty="0" smtClean="0"/>
          </a:p>
          <a:p>
            <a:r>
              <a:rPr kumimoji="1" lang="ja-JP" altLang="en-US" dirty="0" smtClean="0"/>
              <a:t>規格が要求する「使用上の情報」をもれなく使用者に提供すること</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r>
              <a:rPr kumimoji="1" lang="ja-JP" altLang="en-US" dirty="0" smtClean="0"/>
              <a:t>・　規格の極一部しか記述していないので、規格を熟読すること。</a:t>
            </a:r>
            <a:endParaRPr kumimoji="1" lang="en-US" altLang="ja-JP" dirty="0" smtClean="0"/>
          </a:p>
          <a:p>
            <a:r>
              <a:rPr kumimoji="1" lang="ja-JP" altLang="en-US" dirty="0" smtClean="0"/>
              <a:t>・　</a:t>
            </a:r>
            <a:r>
              <a:rPr kumimoji="1" lang="en-US" altLang="ja-JP" dirty="0" smtClean="0"/>
              <a:t>ISO 10218-1</a:t>
            </a:r>
            <a:r>
              <a:rPr kumimoji="1" lang="ja-JP" altLang="en-US" dirty="0" smtClean="0"/>
              <a:t>（</a:t>
            </a:r>
            <a:r>
              <a:rPr kumimoji="1" lang="en-US" altLang="ja-JP" dirty="0" smtClean="0"/>
              <a:t>JIS B 8433-1</a:t>
            </a:r>
            <a:r>
              <a:rPr kumimoji="1" lang="ja-JP" altLang="en-US" dirty="0" smtClean="0"/>
              <a:t>）が要求する使用上の情報については、本書では省略</a:t>
            </a:r>
            <a:endParaRPr kumimoji="1" lang="en-US" altLang="ja-JP" smtClean="0"/>
          </a:p>
          <a:p>
            <a:endParaRPr kumimoji="1" lang="en-US" altLang="ja-JP" dirty="0" smtClean="0"/>
          </a:p>
          <a:p>
            <a:r>
              <a:rPr kumimoji="1" lang="ja-JP" altLang="en-US" dirty="0" smtClean="0"/>
              <a:t>＜出典・参考文献等＞</a:t>
            </a:r>
            <a:endParaRPr kumimoji="1" lang="en-US" altLang="ja-JP" dirty="0" smtClean="0"/>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3</a:t>
            </a:fld>
            <a:endParaRPr kumimoji="1" lang="ja-JP" altLang="en-US"/>
          </a:p>
        </p:txBody>
      </p:sp>
    </p:spTree>
    <p:extLst>
      <p:ext uri="{BB962C8B-B14F-4D97-AF65-F5344CB8AC3E}">
        <p14:creationId xmlns:p14="http://schemas.microsoft.com/office/powerpoint/2010/main" val="5208089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endParaRPr kumimoji="1" lang="en-US" altLang="ja-JP" dirty="0" smtClean="0"/>
          </a:p>
          <a:p>
            <a:r>
              <a:rPr lang="en-US" altLang="ja-JP" dirty="0" smtClean="0">
                <a:sym typeface="+mn-ea"/>
              </a:rPr>
              <a:t>PL</a:t>
            </a:r>
            <a:r>
              <a:rPr lang="ja-JP" altLang="en-US" dirty="0" smtClean="0">
                <a:sym typeface="+mn-ea"/>
              </a:rPr>
              <a:t>の妥当性確認について最終的な</a:t>
            </a:r>
            <a:r>
              <a:rPr lang="en-US" altLang="ja-JP" dirty="0" smtClean="0">
                <a:sym typeface="+mn-ea"/>
              </a:rPr>
              <a:t>PL</a:t>
            </a:r>
            <a:r>
              <a:rPr lang="ja-JP" altLang="en-US" dirty="0" smtClean="0">
                <a:sym typeface="+mn-ea"/>
              </a:rPr>
              <a:t>の評価について述べる．</a:t>
            </a:r>
          </a:p>
          <a:p>
            <a:endParaRPr kumimoji="1" lang="en-US" altLang="ja-JP" dirty="0" smtClean="0"/>
          </a:p>
          <a:p>
            <a:r>
              <a:rPr lang="ja-JP" altLang="en-US" dirty="0" smtClean="0">
                <a:sym typeface="+mn-ea"/>
              </a:rPr>
              <a:t>＜補足事項・背景＞</a:t>
            </a:r>
          </a:p>
          <a:p>
            <a:r>
              <a:rPr lang="en-US" altLang="ja-JP" dirty="0" smtClean="0">
                <a:sym typeface="+mn-ea"/>
              </a:rPr>
              <a:t>(5)</a:t>
            </a:r>
            <a:r>
              <a:rPr lang="ja-JP" altLang="en-US" dirty="0" smtClean="0">
                <a:sym typeface="+mn-ea"/>
              </a:rPr>
              <a:t>は，ここまでの集大成として，得られた</a:t>
            </a:r>
            <a:r>
              <a:rPr lang="en-US" altLang="ja-JP" dirty="0" smtClean="0">
                <a:sym typeface="+mn-ea"/>
              </a:rPr>
              <a:t>4</a:t>
            </a:r>
            <a:r>
              <a:rPr lang="ja-JP" altLang="en-US" dirty="0" smtClean="0">
                <a:sym typeface="+mn-ea"/>
              </a:rPr>
              <a:t>つのパラメータから</a:t>
            </a:r>
            <a:r>
              <a:rPr lang="en-US" altLang="ja-JP" dirty="0" smtClean="0">
                <a:sym typeface="+mn-ea"/>
              </a:rPr>
              <a:t>PL</a:t>
            </a:r>
            <a:r>
              <a:rPr lang="ja-JP" altLang="en-US" dirty="0" smtClean="0">
                <a:sym typeface="+mn-ea"/>
              </a:rPr>
              <a:t>を求める．</a:t>
            </a:r>
          </a:p>
          <a:p>
            <a:r>
              <a:rPr lang="ja-JP" altLang="en-US" dirty="0" smtClean="0">
                <a:sym typeface="+mn-ea"/>
              </a:rPr>
              <a:t>ただし，ここでは</a:t>
            </a:r>
            <a:r>
              <a:rPr lang="en-US" altLang="ja-JP" dirty="0" smtClean="0">
                <a:sym typeface="+mn-ea"/>
              </a:rPr>
              <a:t>CCF</a:t>
            </a:r>
            <a:r>
              <a:rPr lang="ja-JP" altLang="en-US" dirty="0" smtClean="0">
                <a:sym typeface="+mn-ea"/>
              </a:rPr>
              <a:t>を考慮しない．</a:t>
            </a:r>
          </a:p>
          <a:p>
            <a:r>
              <a:rPr lang="en-US" altLang="ja-JP" dirty="0" smtClean="0">
                <a:sym typeface="+mn-ea"/>
              </a:rPr>
              <a:t>PL</a:t>
            </a:r>
            <a:r>
              <a:rPr lang="ja-JP" altLang="en-US" dirty="0" smtClean="0">
                <a:sym typeface="+mn-ea"/>
              </a:rPr>
              <a:t>は</a:t>
            </a:r>
            <a:r>
              <a:rPr lang="en-US" altLang="ja-JP" dirty="0" smtClean="0">
                <a:sym typeface="+mn-ea"/>
              </a:rPr>
              <a:t>PLr</a:t>
            </a:r>
            <a:r>
              <a:rPr lang="ja-JP" altLang="en-US" dirty="0" smtClean="0">
                <a:sym typeface="+mn-ea"/>
              </a:rPr>
              <a:t>を満足したかを判断するので，安全機能ごとに</a:t>
            </a:r>
            <a:r>
              <a:rPr lang="en-US" altLang="ja-JP" dirty="0" smtClean="0">
                <a:sym typeface="+mn-ea"/>
              </a:rPr>
              <a:t>PL</a:t>
            </a:r>
            <a:r>
              <a:rPr lang="ja-JP" altLang="en-US" dirty="0" smtClean="0">
                <a:sym typeface="+mn-ea"/>
              </a:rPr>
              <a:t>を求める．</a:t>
            </a:r>
          </a:p>
          <a:p>
            <a:r>
              <a:rPr lang="ja-JP" altLang="en-US" dirty="0" smtClean="0">
                <a:sym typeface="+mn-ea"/>
              </a:rPr>
              <a:t>安全関連システム全体の</a:t>
            </a:r>
            <a:r>
              <a:rPr lang="en-US" altLang="ja-JP" dirty="0" smtClean="0">
                <a:sym typeface="+mn-ea"/>
              </a:rPr>
              <a:t>PL</a:t>
            </a:r>
            <a:r>
              <a:rPr lang="ja-JP" altLang="en-US" dirty="0" smtClean="0">
                <a:sym typeface="+mn-ea"/>
              </a:rPr>
              <a:t>を考える必要はない．</a:t>
            </a:r>
          </a:p>
          <a:p>
            <a:endParaRPr kumimoji="1" lang="en-US" altLang="ja-JP" dirty="0" smtClean="0"/>
          </a:p>
          <a:p>
            <a:r>
              <a:rPr lang="ja-JP" altLang="en-US" dirty="0" smtClean="0">
                <a:sym typeface="+mn-ea"/>
              </a:rPr>
              <a:t>＜出典・参考文献等＞</a:t>
            </a:r>
            <a:endParaRPr kumimoji="1" lang="en-US" altLang="ja-JP" dirty="0" smtClean="0"/>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30</a:t>
            </a:fld>
            <a:endParaRPr kumimoji="1" lang="ja-JP" altLang="en-US"/>
          </a:p>
        </p:txBody>
      </p:sp>
    </p:spTree>
    <p:extLst>
      <p:ext uri="{BB962C8B-B14F-4D97-AF65-F5344CB8AC3E}">
        <p14:creationId xmlns:p14="http://schemas.microsoft.com/office/powerpoint/2010/main" val="6075632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en-US" altLang="ja-JP" dirty="0" smtClean="0">
                <a:sym typeface="+mn-ea"/>
              </a:rPr>
              <a:t>PL</a:t>
            </a:r>
            <a:r>
              <a:rPr lang="ja-JP" altLang="en-US" dirty="0" smtClean="0">
                <a:sym typeface="+mn-ea"/>
              </a:rPr>
              <a:t>の妥当性確認について最終的な</a:t>
            </a:r>
            <a:r>
              <a:rPr lang="en-US" altLang="ja-JP" dirty="0" smtClean="0">
                <a:sym typeface="+mn-ea"/>
              </a:rPr>
              <a:t>PL</a:t>
            </a:r>
            <a:r>
              <a:rPr lang="ja-JP" altLang="en-US" dirty="0" smtClean="0">
                <a:sym typeface="+mn-ea"/>
              </a:rPr>
              <a:t>の評価について述べる．</a:t>
            </a:r>
          </a:p>
          <a:p>
            <a:pPr indent="0">
              <a:buFont typeface="Arial" panose="020B0604020202020204" pitchFamily="34" charset="0"/>
              <a:buNone/>
            </a:pPr>
            <a:endParaRPr kumimoji="1" lang="en-US" altLang="ja-JP" dirty="0" smtClean="0"/>
          </a:p>
          <a:p>
            <a:r>
              <a:rPr lang="ja-JP" altLang="en-US" dirty="0" smtClean="0">
                <a:sym typeface="+mn-ea"/>
              </a:rPr>
              <a:t>＜補足事項・背景＞</a:t>
            </a:r>
            <a:endParaRPr kumimoji="1" lang="en-US" altLang="ja-JP" dirty="0" smtClean="0"/>
          </a:p>
          <a:p>
            <a:r>
              <a:rPr kumimoji="1" lang="ja-JP" altLang="en-US" dirty="0" smtClean="0"/>
              <a:t>前ページで説明した，カテゴリ，</a:t>
            </a:r>
            <a:r>
              <a:rPr kumimoji="1" lang="en-US" altLang="ja-JP" dirty="0" smtClean="0"/>
              <a:t>DCavg</a:t>
            </a:r>
            <a:r>
              <a:rPr kumimoji="1" lang="ja-JP" altLang="en-US" dirty="0" smtClean="0"/>
              <a:t>および</a:t>
            </a:r>
            <a:r>
              <a:rPr kumimoji="1" lang="en-US" altLang="ja-JP" dirty="0" smtClean="0"/>
              <a:t>MTTFd</a:t>
            </a:r>
            <a:r>
              <a:rPr kumimoji="1" lang="ja-JP" altLang="en-US" dirty="0" smtClean="0"/>
              <a:t>から</a:t>
            </a:r>
            <a:r>
              <a:rPr kumimoji="1" lang="en-US" altLang="ja-JP" dirty="0" smtClean="0"/>
              <a:t>PL</a:t>
            </a:r>
            <a:r>
              <a:rPr kumimoji="1" lang="ja-JP" altLang="en-US" dirty="0" smtClean="0"/>
              <a:t>を求めるための二つの表である．</a:t>
            </a:r>
          </a:p>
          <a:p>
            <a:r>
              <a:rPr kumimoji="1" lang="ja-JP" altLang="en-US" dirty="0" smtClean="0"/>
              <a:t>ここで注意が必要なのは，</a:t>
            </a:r>
            <a:r>
              <a:rPr kumimoji="1" lang="en-US" altLang="ja-JP" dirty="0" smtClean="0"/>
              <a:t>MTTFd</a:t>
            </a:r>
            <a:r>
              <a:rPr kumimoji="1" lang="ja-JP" altLang="en-US" dirty="0" smtClean="0"/>
              <a:t>が良くても，</a:t>
            </a:r>
            <a:r>
              <a:rPr kumimoji="1" lang="en-US" altLang="ja-JP" dirty="0" smtClean="0"/>
              <a:t>PL=d</a:t>
            </a:r>
            <a:r>
              <a:rPr kumimoji="1" lang="ja-JP" altLang="en-US" dirty="0" smtClean="0"/>
              <a:t>を達成できない場合もあることである．</a:t>
            </a:r>
          </a:p>
          <a:p>
            <a:r>
              <a:rPr kumimoji="1" lang="ja-JP" altLang="en-US" dirty="0" smtClean="0"/>
              <a:t>危険側故障率が低くても，診断率が低ければ，</a:t>
            </a:r>
            <a:r>
              <a:rPr kumimoji="1" lang="en-US" altLang="ja-JP" dirty="0" smtClean="0"/>
              <a:t>PL=b</a:t>
            </a:r>
            <a:r>
              <a:rPr kumimoji="1" lang="ja-JP" altLang="en-US" dirty="0" smtClean="0"/>
              <a:t>になりえる．</a:t>
            </a:r>
          </a:p>
          <a:p>
            <a:r>
              <a:rPr kumimoji="1" lang="ja-JP" altLang="en-US" dirty="0" smtClean="0"/>
              <a:t>機能安全で診断が重要である理由である．</a:t>
            </a:r>
          </a:p>
          <a:p>
            <a:endParaRPr kumimoji="1" lang="en-US" altLang="ja-JP" dirty="0" smtClean="0"/>
          </a:p>
          <a:p>
            <a:r>
              <a:rPr lang="ja-JP" altLang="en-US" dirty="0" smtClean="0">
                <a:sym typeface="+mn-ea"/>
              </a:rPr>
              <a:t>＜出典・参考文献等＞</a:t>
            </a:r>
            <a:endParaRPr kumimoji="1" lang="en-US" altLang="ja-JP" dirty="0" smtClean="0"/>
          </a:p>
          <a:p>
            <a:r>
              <a:rPr lang="en-US" altLang="ja-JP"/>
              <a:t>JIS B 9705-1</a:t>
            </a:r>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31</a:t>
            </a:fld>
            <a:endParaRPr kumimoji="1" lang="ja-JP" altLang="en-US"/>
          </a:p>
        </p:txBody>
      </p:sp>
    </p:spTree>
    <p:extLst>
      <p:ext uri="{BB962C8B-B14F-4D97-AF65-F5344CB8AC3E}">
        <p14:creationId xmlns:p14="http://schemas.microsoft.com/office/powerpoint/2010/main" val="31264333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kumimoji="1" lang="en-US" altLang="ja-JP" dirty="0" smtClean="0"/>
              <a:t>JIS B 9961</a:t>
            </a:r>
            <a:r>
              <a:rPr kumimoji="1" lang="ja-JP" altLang="en-US" dirty="0" smtClean="0"/>
              <a:t>の</a:t>
            </a:r>
            <a:r>
              <a:rPr kumimoji="1" lang="en-US" altLang="ja-JP" dirty="0" smtClean="0"/>
              <a:t>SIL</a:t>
            </a:r>
            <a:r>
              <a:rPr kumimoji="1" lang="ja-JP" altLang="en-US" dirty="0" smtClean="0"/>
              <a:t>について解説する．</a:t>
            </a:r>
            <a:endParaRPr kumimoji="1" lang="en-US" altLang="ja-JP" dirty="0" smtClean="0"/>
          </a:p>
          <a:p>
            <a:endParaRPr kumimoji="1" lang="en-US" altLang="ja-JP" dirty="0" smtClean="0"/>
          </a:p>
          <a:p>
            <a:r>
              <a:rPr lang="ja-JP" altLang="en-US" dirty="0" smtClean="0">
                <a:sym typeface="+mn-ea"/>
              </a:rPr>
              <a:t>＜補足事項・背景＞</a:t>
            </a:r>
          </a:p>
          <a:p>
            <a:r>
              <a:rPr lang="en-US" altLang="ja-JP" dirty="0" smtClean="0">
                <a:sym typeface="+mn-ea"/>
              </a:rPr>
              <a:t>ISO 13849-1</a:t>
            </a:r>
            <a:r>
              <a:rPr lang="ja-JP" altLang="en-US" dirty="0" smtClean="0">
                <a:sym typeface="+mn-ea"/>
              </a:rPr>
              <a:t>の</a:t>
            </a:r>
            <a:r>
              <a:rPr lang="en-US" altLang="ja-JP" dirty="0" smtClean="0">
                <a:sym typeface="+mn-ea"/>
              </a:rPr>
              <a:t>PL</a:t>
            </a:r>
            <a:r>
              <a:rPr lang="ja-JP" altLang="en-US" dirty="0" smtClean="0">
                <a:sym typeface="+mn-ea"/>
              </a:rPr>
              <a:t>に対して，</a:t>
            </a:r>
            <a:r>
              <a:rPr lang="en-US" altLang="ja-JP" dirty="0" smtClean="0">
                <a:sym typeface="+mn-ea"/>
              </a:rPr>
              <a:t>IEC</a:t>
            </a:r>
            <a:r>
              <a:rPr lang="ja-JP" altLang="en-US" dirty="0" smtClean="0">
                <a:sym typeface="+mn-ea"/>
              </a:rPr>
              <a:t>では</a:t>
            </a:r>
            <a:r>
              <a:rPr lang="en-US" altLang="ja-JP" dirty="0" smtClean="0">
                <a:sym typeface="+mn-ea"/>
              </a:rPr>
              <a:t>IEC 61508</a:t>
            </a:r>
            <a:r>
              <a:rPr lang="ja-JP" altLang="en-US" dirty="0" smtClean="0">
                <a:sym typeface="+mn-ea"/>
              </a:rPr>
              <a:t>の</a:t>
            </a:r>
            <a:r>
              <a:rPr lang="en-US" altLang="ja-JP" dirty="0" smtClean="0">
                <a:sym typeface="+mn-ea"/>
              </a:rPr>
              <a:t>SIL</a:t>
            </a:r>
            <a:r>
              <a:rPr lang="ja-JP" altLang="en-US" dirty="0" smtClean="0">
                <a:sym typeface="+mn-ea"/>
              </a:rPr>
              <a:t>を安全指標として用いることが多い．</a:t>
            </a:r>
          </a:p>
          <a:p>
            <a:r>
              <a:rPr lang="ja-JP" altLang="en-US" dirty="0" smtClean="0">
                <a:sym typeface="+mn-ea"/>
              </a:rPr>
              <a:t>不特定多数が致命傷に至るリスクが</a:t>
            </a:r>
            <a:r>
              <a:rPr lang="en-US" altLang="ja-JP" dirty="0" smtClean="0">
                <a:sym typeface="+mn-ea"/>
              </a:rPr>
              <a:t>SIL4</a:t>
            </a:r>
            <a:r>
              <a:rPr lang="ja-JP" altLang="en-US" dirty="0" smtClean="0">
                <a:sym typeface="+mn-ea"/>
              </a:rPr>
              <a:t>となるが，機械設備の場合複数が致死に至ることはまずないので，</a:t>
            </a:r>
          </a:p>
          <a:p>
            <a:r>
              <a:rPr lang="ja-JP" altLang="en-US" dirty="0" smtClean="0">
                <a:sym typeface="+mn-ea"/>
              </a:rPr>
              <a:t>一番厳しい</a:t>
            </a:r>
            <a:r>
              <a:rPr lang="en-US" altLang="ja-JP" dirty="0" smtClean="0">
                <a:sym typeface="+mn-ea"/>
              </a:rPr>
              <a:t>PL=e</a:t>
            </a:r>
            <a:r>
              <a:rPr lang="ja-JP" altLang="en-US" dirty="0" smtClean="0">
                <a:sym typeface="+mn-ea"/>
              </a:rPr>
              <a:t>が</a:t>
            </a:r>
            <a:r>
              <a:rPr lang="en-US" altLang="ja-JP" dirty="0" smtClean="0">
                <a:sym typeface="+mn-ea"/>
              </a:rPr>
              <a:t>SIL3</a:t>
            </a:r>
            <a:r>
              <a:rPr lang="ja-JP" altLang="en-US" dirty="0" smtClean="0">
                <a:sym typeface="+mn-ea"/>
              </a:rPr>
              <a:t>に一致するといわれている．</a:t>
            </a:r>
          </a:p>
          <a:p>
            <a:r>
              <a:rPr lang="en-US" altLang="ja-JP" dirty="0" smtClean="0">
                <a:sym typeface="+mn-ea"/>
              </a:rPr>
              <a:t>SIL4</a:t>
            </a:r>
            <a:r>
              <a:rPr lang="ja-JP" altLang="en-US" dirty="0" smtClean="0">
                <a:sym typeface="+mn-ea"/>
              </a:rPr>
              <a:t>とは，鉄道や原子力発電などがある．</a:t>
            </a:r>
          </a:p>
          <a:p>
            <a:endParaRPr kumimoji="1" lang="en-US" altLang="ja-JP" dirty="0" smtClean="0"/>
          </a:p>
          <a:p>
            <a:r>
              <a:rPr lang="ja-JP" altLang="en-US" dirty="0" smtClean="0">
                <a:sym typeface="+mn-ea"/>
              </a:rPr>
              <a:t>＜出典・参考文献等＞</a:t>
            </a:r>
            <a:endParaRPr kumimoji="1" lang="en-US" altLang="ja-JP" dirty="0" smtClean="0"/>
          </a:p>
          <a:p>
            <a:r>
              <a:rPr lang="en-US" altLang="ja-JP">
                <a:sym typeface="+mn-ea"/>
              </a:rPr>
              <a:t>JIS B 9961(IEC 62061)</a:t>
            </a:r>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32</a:t>
            </a:fld>
            <a:endParaRPr kumimoji="1" lang="ja-JP" altLang="en-US"/>
          </a:p>
        </p:txBody>
      </p:sp>
    </p:spTree>
    <p:extLst>
      <p:ext uri="{BB962C8B-B14F-4D97-AF65-F5344CB8AC3E}">
        <p14:creationId xmlns:p14="http://schemas.microsoft.com/office/powerpoint/2010/main" val="9400923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en-US" altLang="ja-JP" dirty="0" smtClean="0">
                <a:sym typeface="+mn-ea"/>
              </a:rPr>
              <a:t>JIS B 9961</a:t>
            </a:r>
            <a:r>
              <a:rPr lang="ja-JP" altLang="en-US" dirty="0" smtClean="0">
                <a:sym typeface="+mn-ea"/>
              </a:rPr>
              <a:t>の</a:t>
            </a:r>
            <a:r>
              <a:rPr lang="en-US" altLang="ja-JP" dirty="0" smtClean="0">
                <a:sym typeface="+mn-ea"/>
              </a:rPr>
              <a:t>SIL</a:t>
            </a:r>
            <a:r>
              <a:rPr lang="ja-JP" altLang="en-US" dirty="0" smtClean="0">
                <a:sym typeface="+mn-ea"/>
              </a:rPr>
              <a:t>について，</a:t>
            </a:r>
            <a:r>
              <a:rPr lang="en-US" altLang="ja-JP" dirty="0" smtClean="0">
                <a:sym typeface="+mn-ea"/>
              </a:rPr>
              <a:t>SFF</a:t>
            </a:r>
            <a:r>
              <a:rPr lang="ja-JP" altLang="en-US" dirty="0" smtClean="0">
                <a:sym typeface="+mn-ea"/>
              </a:rPr>
              <a:t>について解説する．</a:t>
            </a:r>
            <a:endParaRPr kumimoji="1" lang="en-US" altLang="ja-JP" dirty="0" smtClean="0">
              <a:sym typeface="+mn-ea"/>
            </a:endParaRPr>
          </a:p>
          <a:p>
            <a:endParaRPr kumimoji="1" lang="en-US" altLang="ja-JP" dirty="0" smtClean="0"/>
          </a:p>
          <a:p>
            <a:r>
              <a:rPr lang="ja-JP" altLang="en-US" dirty="0" smtClean="0">
                <a:sym typeface="+mn-ea"/>
              </a:rPr>
              <a:t>＜補足事項・背景＞</a:t>
            </a:r>
          </a:p>
          <a:p>
            <a:r>
              <a:rPr kumimoji="1" lang="en-US" altLang="ja-JP" dirty="0" smtClean="0"/>
              <a:t>SFF</a:t>
            </a:r>
            <a:r>
              <a:rPr kumimoji="1" lang="ja-JP" altLang="en-US" dirty="0" smtClean="0"/>
              <a:t>は危険側故障にならない故障の割合であり，安全側故障と検出できる危険側故障の割合と等価である．</a:t>
            </a:r>
          </a:p>
          <a:p>
            <a:r>
              <a:rPr kumimoji="1" lang="ja-JP" altLang="en-US" dirty="0" smtClean="0"/>
              <a:t>言い換えると，未検出危険側故障λ</a:t>
            </a:r>
            <a:r>
              <a:rPr kumimoji="1" lang="en-US" altLang="ja-JP" dirty="0" smtClean="0"/>
              <a:t>DU</a:t>
            </a:r>
            <a:r>
              <a:rPr kumimoji="1" lang="ja-JP" altLang="en-US" dirty="0" smtClean="0"/>
              <a:t>を１から引いた値である．</a:t>
            </a:r>
          </a:p>
          <a:p>
            <a:r>
              <a:rPr kumimoji="1" lang="ja-JP" altLang="en-US" dirty="0" smtClean="0"/>
              <a:t>図を参照．</a:t>
            </a:r>
          </a:p>
          <a:p>
            <a:endParaRPr kumimoji="1" lang="en-US" altLang="ja-JP" dirty="0" smtClean="0"/>
          </a:p>
          <a:p>
            <a:r>
              <a:rPr lang="ja-JP" altLang="en-US" dirty="0" smtClean="0">
                <a:sym typeface="+mn-ea"/>
              </a:rPr>
              <a:t>＜出典・参考文献等＞</a:t>
            </a:r>
          </a:p>
          <a:p>
            <a:r>
              <a:rPr lang="en-US" altLang="ja-JP">
                <a:sym typeface="+mn-ea"/>
              </a:rPr>
              <a:t>JIS B 9961(IEC 62061)</a:t>
            </a:r>
            <a:endParaRPr kumimoji="1" lang="en-US" altLang="ja-JP" dirty="0" smtClean="0"/>
          </a:p>
          <a:p>
            <a:r>
              <a:rPr lang="ja-JP" altLang="en-US"/>
              <a:t>図は，著者オリジナル</a:t>
            </a:r>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33</a:t>
            </a:fld>
            <a:endParaRPr kumimoji="1" lang="ja-JP" altLang="en-US"/>
          </a:p>
        </p:txBody>
      </p:sp>
    </p:spTree>
    <p:extLst>
      <p:ext uri="{BB962C8B-B14F-4D97-AF65-F5344CB8AC3E}">
        <p14:creationId xmlns:p14="http://schemas.microsoft.com/office/powerpoint/2010/main" val="3268640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en-US" altLang="ja-JP" dirty="0" smtClean="0">
                <a:sym typeface="+mn-ea"/>
              </a:rPr>
              <a:t>JIS B 9961</a:t>
            </a:r>
            <a:r>
              <a:rPr lang="ja-JP" altLang="en-US" dirty="0" smtClean="0">
                <a:sym typeface="+mn-ea"/>
              </a:rPr>
              <a:t>の</a:t>
            </a:r>
            <a:r>
              <a:rPr lang="en-US" altLang="ja-JP" dirty="0" smtClean="0">
                <a:sym typeface="+mn-ea"/>
              </a:rPr>
              <a:t>SIL</a:t>
            </a:r>
            <a:r>
              <a:rPr lang="ja-JP" altLang="en-US" dirty="0" smtClean="0">
                <a:sym typeface="+mn-ea"/>
              </a:rPr>
              <a:t>について，</a:t>
            </a:r>
            <a:r>
              <a:rPr lang="en-US" altLang="ja-JP" dirty="0" smtClean="0">
                <a:sym typeface="+mn-ea"/>
              </a:rPr>
              <a:t>HFT</a:t>
            </a:r>
            <a:r>
              <a:rPr lang="ja-JP" altLang="en-US" dirty="0" smtClean="0">
                <a:sym typeface="+mn-ea"/>
              </a:rPr>
              <a:t>について解説する．</a:t>
            </a:r>
            <a:endParaRPr kumimoji="1" lang="en-US" altLang="ja-JP" dirty="0" smtClean="0"/>
          </a:p>
          <a:p>
            <a:endParaRPr kumimoji="1" lang="en-US" altLang="ja-JP" dirty="0" smtClean="0"/>
          </a:p>
          <a:p>
            <a:r>
              <a:rPr lang="ja-JP" altLang="en-US" dirty="0" smtClean="0">
                <a:sym typeface="+mn-ea"/>
              </a:rPr>
              <a:t>＜補足事項・背景＞</a:t>
            </a:r>
          </a:p>
          <a:p>
            <a:r>
              <a:rPr kumimoji="1" lang="en-US" altLang="ja-JP" dirty="0" smtClean="0"/>
              <a:t>HFT</a:t>
            </a:r>
            <a:r>
              <a:rPr kumimoji="1" lang="ja-JP" altLang="en-US" dirty="0" smtClean="0"/>
              <a:t>は，安全関連システムがどれだけの単独故障に耐えられるかを示している．</a:t>
            </a:r>
          </a:p>
          <a:p>
            <a:r>
              <a:rPr kumimoji="1" lang="ja-JP" altLang="en-US" dirty="0" smtClean="0"/>
              <a:t>二重化あるいは三重化構成で意味を持つ．</a:t>
            </a:r>
            <a:r>
              <a:rPr kumimoji="1" lang="en-US" altLang="ja-JP" dirty="0" smtClean="0"/>
              <a:t>HFT</a:t>
            </a:r>
            <a:r>
              <a:rPr kumimoji="1" lang="ja-JP" altLang="en-US" dirty="0" smtClean="0"/>
              <a:t>と</a:t>
            </a:r>
            <a:r>
              <a:rPr kumimoji="1" lang="en-US" altLang="ja-JP" dirty="0" smtClean="0"/>
              <a:t>SFF</a:t>
            </a:r>
            <a:r>
              <a:rPr kumimoji="1" lang="ja-JP" altLang="en-US" dirty="0" smtClean="0"/>
              <a:t>により，そのサブシステムが達成できる</a:t>
            </a:r>
            <a:r>
              <a:rPr kumimoji="1" lang="en-US" altLang="ja-JP" dirty="0" smtClean="0"/>
              <a:t>SIL</a:t>
            </a:r>
            <a:r>
              <a:rPr kumimoji="1" lang="ja-JP" altLang="en-US" dirty="0" smtClean="0"/>
              <a:t>の上限が決まる．</a:t>
            </a:r>
          </a:p>
          <a:p>
            <a:endParaRPr kumimoji="1" lang="en-US" altLang="ja-JP" dirty="0" smtClean="0"/>
          </a:p>
          <a:p>
            <a:r>
              <a:rPr lang="ja-JP" altLang="en-US" dirty="0" smtClean="0">
                <a:sym typeface="+mn-ea"/>
              </a:rPr>
              <a:t>＜出典・参考文献等＞</a:t>
            </a:r>
            <a:endParaRPr kumimoji="1" lang="en-US" altLang="ja-JP" dirty="0" smtClean="0"/>
          </a:p>
          <a:p>
            <a:r>
              <a:rPr lang="en-US" altLang="ja-JP">
                <a:sym typeface="+mn-ea"/>
              </a:rPr>
              <a:t>JIS B 9961(IEC 62061)</a:t>
            </a:r>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34</a:t>
            </a:fld>
            <a:endParaRPr kumimoji="1" lang="ja-JP" altLang="en-US"/>
          </a:p>
        </p:txBody>
      </p:sp>
    </p:spTree>
    <p:extLst>
      <p:ext uri="{BB962C8B-B14F-4D97-AF65-F5344CB8AC3E}">
        <p14:creationId xmlns:p14="http://schemas.microsoft.com/office/powerpoint/2010/main" val="32810278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endParaRPr kumimoji="1" lang="en-US" altLang="ja-JP" dirty="0" smtClean="0"/>
          </a:p>
          <a:p>
            <a:r>
              <a:rPr lang="en-US" altLang="ja-JP" dirty="0" smtClean="0">
                <a:sym typeface="+mn-ea"/>
              </a:rPr>
              <a:t>JIS B 9961</a:t>
            </a:r>
            <a:r>
              <a:rPr lang="ja-JP" altLang="en-US" dirty="0" smtClean="0">
                <a:sym typeface="+mn-ea"/>
              </a:rPr>
              <a:t>の</a:t>
            </a:r>
            <a:r>
              <a:rPr lang="en-US" altLang="ja-JP" dirty="0" smtClean="0">
                <a:sym typeface="+mn-ea"/>
              </a:rPr>
              <a:t>SIL</a:t>
            </a:r>
            <a:r>
              <a:rPr lang="ja-JP" altLang="en-US" dirty="0" smtClean="0">
                <a:sym typeface="+mn-ea"/>
              </a:rPr>
              <a:t>について，</a:t>
            </a:r>
            <a:r>
              <a:rPr lang="en-US" altLang="ja-JP" dirty="0" smtClean="0">
                <a:sym typeface="+mn-ea"/>
              </a:rPr>
              <a:t>HFT</a:t>
            </a:r>
            <a:r>
              <a:rPr lang="ja-JP" altLang="en-US" dirty="0" smtClean="0">
                <a:sym typeface="+mn-ea"/>
              </a:rPr>
              <a:t>について解説する．</a:t>
            </a:r>
          </a:p>
          <a:p>
            <a:endParaRPr kumimoji="1" lang="en-US" altLang="ja-JP" dirty="0" smtClean="0"/>
          </a:p>
          <a:p>
            <a:r>
              <a:rPr lang="ja-JP" altLang="en-US" dirty="0" smtClean="0">
                <a:sym typeface="+mn-ea"/>
              </a:rPr>
              <a:t>＜補足事項・背景＞</a:t>
            </a:r>
            <a:endParaRPr kumimoji="1" lang="en-US" altLang="ja-JP" dirty="0" smtClean="0"/>
          </a:p>
          <a:p>
            <a:r>
              <a:rPr kumimoji="1" lang="en-US" altLang="ja-JP" dirty="0" smtClean="0"/>
              <a:t>CCF</a:t>
            </a:r>
            <a:r>
              <a:rPr kumimoji="1" lang="ja-JP" altLang="en-US" dirty="0" smtClean="0"/>
              <a:t>は</a:t>
            </a:r>
            <a:r>
              <a:rPr kumimoji="1" lang="en-US" altLang="ja-JP" dirty="0" smtClean="0"/>
              <a:t>PL</a:t>
            </a:r>
            <a:r>
              <a:rPr kumimoji="1" lang="ja-JP" altLang="en-US" dirty="0" smtClean="0"/>
              <a:t>のそれと同じ概念であるが，スコアを計算する表は異なる．</a:t>
            </a:r>
          </a:p>
          <a:p>
            <a:r>
              <a:rPr kumimoji="1" lang="ja-JP" altLang="en-US" dirty="0" smtClean="0"/>
              <a:t>また，結果も</a:t>
            </a:r>
            <a:r>
              <a:rPr kumimoji="1" lang="en-US" altLang="ja-JP" dirty="0" smtClean="0"/>
              <a:t>PL</a:t>
            </a:r>
            <a:r>
              <a:rPr kumimoji="1" lang="ja-JP" altLang="en-US" dirty="0" smtClean="0"/>
              <a:t>の</a:t>
            </a:r>
            <a:r>
              <a:rPr kumimoji="1" lang="en-US" altLang="ja-JP" dirty="0" smtClean="0"/>
              <a:t>65</a:t>
            </a:r>
            <a:r>
              <a:rPr kumimoji="1" lang="ja-JP" altLang="en-US" dirty="0" smtClean="0"/>
              <a:t>点以上ではなく，スコアによって</a:t>
            </a:r>
            <a:r>
              <a:rPr kumimoji="1" lang="en-US" altLang="ja-JP" dirty="0" smtClean="0"/>
              <a:t>CCF</a:t>
            </a:r>
            <a:r>
              <a:rPr kumimoji="1" lang="ja-JP" altLang="en-US" dirty="0" smtClean="0"/>
              <a:t>係数</a:t>
            </a:r>
            <a:r>
              <a:rPr kumimoji="1" lang="en-US" altLang="ja-JP" dirty="0" smtClean="0"/>
              <a:t>(</a:t>
            </a:r>
            <a:r>
              <a:rPr kumimoji="1" lang="ja-JP" altLang="en-US" dirty="0" smtClean="0"/>
              <a:t>β</a:t>
            </a:r>
            <a:r>
              <a:rPr kumimoji="1" lang="en-US" altLang="ja-JP" dirty="0" smtClean="0"/>
              <a:t>)</a:t>
            </a:r>
            <a:r>
              <a:rPr kumimoji="1" lang="ja-JP" altLang="en-US" dirty="0" smtClean="0"/>
              <a:t>が複数のレベルとなる．</a:t>
            </a:r>
          </a:p>
          <a:p>
            <a:r>
              <a:rPr kumimoji="1" lang="en-US" altLang="ja-JP" dirty="0" smtClean="0"/>
              <a:t>PL</a:t>
            </a:r>
            <a:r>
              <a:rPr kumimoji="1" lang="ja-JP" altLang="en-US" dirty="0" smtClean="0"/>
              <a:t>より</a:t>
            </a:r>
            <a:r>
              <a:rPr kumimoji="1" lang="en-US" altLang="ja-JP" dirty="0" smtClean="0"/>
              <a:t>SIL</a:t>
            </a:r>
            <a:r>
              <a:rPr kumimoji="1" lang="ja-JP" altLang="en-US" dirty="0" smtClean="0"/>
              <a:t>のほうが妥当性確認の点では詳細化されている．　</a:t>
            </a:r>
          </a:p>
          <a:p>
            <a:endParaRPr kumimoji="1" lang="en-US" altLang="ja-JP" dirty="0" smtClean="0"/>
          </a:p>
          <a:p>
            <a:r>
              <a:rPr lang="ja-JP" altLang="en-US" dirty="0" smtClean="0">
                <a:sym typeface="+mn-ea"/>
              </a:rPr>
              <a:t>＜出典・参考文献等＞</a:t>
            </a:r>
            <a:endParaRPr kumimoji="1" lang="en-US" altLang="ja-JP" dirty="0" smtClean="0"/>
          </a:p>
          <a:p>
            <a:r>
              <a:rPr lang="en-US" altLang="ja-JP">
                <a:sym typeface="+mn-ea"/>
              </a:rPr>
              <a:t>JIS B 9961(IEC 62061) </a:t>
            </a:r>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35</a:t>
            </a:fld>
            <a:endParaRPr kumimoji="1" lang="ja-JP" altLang="en-US"/>
          </a:p>
        </p:txBody>
      </p:sp>
    </p:spTree>
    <p:extLst>
      <p:ext uri="{BB962C8B-B14F-4D97-AF65-F5344CB8AC3E}">
        <p14:creationId xmlns:p14="http://schemas.microsoft.com/office/powerpoint/2010/main" val="33445544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endParaRPr kumimoji="1" lang="en-US" altLang="ja-JP" dirty="0" smtClean="0"/>
          </a:p>
          <a:p>
            <a:r>
              <a:rPr lang="en-US" altLang="ja-JP" dirty="0" smtClean="0">
                <a:sym typeface="+mn-ea"/>
              </a:rPr>
              <a:t>JIS B 9961</a:t>
            </a:r>
            <a:r>
              <a:rPr lang="ja-JP" altLang="en-US" dirty="0" smtClean="0">
                <a:sym typeface="+mn-ea"/>
              </a:rPr>
              <a:t>の</a:t>
            </a:r>
            <a:r>
              <a:rPr lang="en-US" altLang="ja-JP" dirty="0" smtClean="0">
                <a:sym typeface="+mn-ea"/>
              </a:rPr>
              <a:t>SIL</a:t>
            </a:r>
            <a:r>
              <a:rPr lang="ja-JP" altLang="en-US" dirty="0" smtClean="0">
                <a:sym typeface="+mn-ea"/>
              </a:rPr>
              <a:t>について，</a:t>
            </a:r>
            <a:r>
              <a:rPr lang="en-US" altLang="ja-JP" dirty="0" smtClean="0">
                <a:sym typeface="+mn-ea"/>
              </a:rPr>
              <a:t>PFHD</a:t>
            </a:r>
            <a:r>
              <a:rPr lang="ja-JP" altLang="en-US" dirty="0" smtClean="0">
                <a:sym typeface="+mn-ea"/>
              </a:rPr>
              <a:t>について解説する．</a:t>
            </a:r>
          </a:p>
          <a:p>
            <a:endParaRPr kumimoji="1" lang="en-US" altLang="ja-JP" dirty="0" smtClean="0"/>
          </a:p>
          <a:p>
            <a:r>
              <a:rPr lang="ja-JP" altLang="en-US" dirty="0" smtClean="0">
                <a:sym typeface="+mn-ea"/>
              </a:rPr>
              <a:t>＜補足事項・背景＞</a:t>
            </a:r>
          </a:p>
          <a:p>
            <a:r>
              <a:rPr lang="en-US" altLang="ja-JP" dirty="0" smtClean="0">
                <a:sym typeface="+mn-ea"/>
              </a:rPr>
              <a:t>PL</a:t>
            </a:r>
            <a:r>
              <a:rPr lang="ja-JP" altLang="en-US" dirty="0" smtClean="0">
                <a:sym typeface="+mn-ea"/>
              </a:rPr>
              <a:t>の</a:t>
            </a:r>
            <a:r>
              <a:rPr lang="en-US" altLang="ja-JP" dirty="0" smtClean="0">
                <a:sym typeface="+mn-ea"/>
              </a:rPr>
              <a:t>MTTFd</a:t>
            </a:r>
            <a:r>
              <a:rPr lang="ja-JP" altLang="en-US" dirty="0" smtClean="0">
                <a:sym typeface="+mn-ea"/>
              </a:rPr>
              <a:t>と同じ概念が</a:t>
            </a:r>
            <a:r>
              <a:rPr lang="en-US" altLang="ja-JP" dirty="0" smtClean="0">
                <a:sym typeface="+mn-ea"/>
              </a:rPr>
              <a:t>PFHD</a:t>
            </a:r>
            <a:r>
              <a:rPr lang="ja-JP" altLang="en-US" dirty="0" smtClean="0">
                <a:sym typeface="+mn-ea"/>
              </a:rPr>
              <a:t>である．概ね，</a:t>
            </a:r>
            <a:r>
              <a:rPr lang="en-US" altLang="ja-JP" dirty="0" smtClean="0">
                <a:sym typeface="+mn-ea"/>
              </a:rPr>
              <a:t>MTTFd</a:t>
            </a:r>
            <a:r>
              <a:rPr lang="ja-JP" altLang="en-US" dirty="0" smtClean="0">
                <a:sym typeface="+mn-ea"/>
              </a:rPr>
              <a:t>は</a:t>
            </a:r>
            <a:r>
              <a:rPr lang="en-US" altLang="ja-JP" dirty="0" smtClean="0">
                <a:sym typeface="+mn-ea"/>
              </a:rPr>
              <a:t>PFHD</a:t>
            </a:r>
            <a:r>
              <a:rPr lang="ja-JP" altLang="en-US" dirty="0" smtClean="0">
                <a:sym typeface="+mn-ea"/>
              </a:rPr>
              <a:t>の逆数になる．</a:t>
            </a:r>
          </a:p>
          <a:p>
            <a:r>
              <a:rPr lang="ja-JP" altLang="en-US" dirty="0" smtClean="0">
                <a:sym typeface="+mn-ea"/>
              </a:rPr>
              <a:t>単純なサブシステムの場合，</a:t>
            </a:r>
            <a:r>
              <a:rPr lang="en-US" altLang="ja-JP" dirty="0" smtClean="0">
                <a:sym typeface="+mn-ea"/>
              </a:rPr>
              <a:t>PFHD</a:t>
            </a:r>
            <a:r>
              <a:rPr lang="ja-JP" altLang="en-US" dirty="0" smtClean="0">
                <a:sym typeface="+mn-ea"/>
              </a:rPr>
              <a:t>はそのサブシステムの未検出危険側故障率</a:t>
            </a:r>
            <a:r>
              <a:rPr lang="en-US" altLang="ja-JP" dirty="0" smtClean="0">
                <a:sym typeface="+mn-ea"/>
              </a:rPr>
              <a:t>(</a:t>
            </a:r>
            <a:r>
              <a:rPr lang="ja-JP" altLang="en-US" dirty="0" smtClean="0">
                <a:sym typeface="+mn-ea"/>
              </a:rPr>
              <a:t>λ</a:t>
            </a:r>
            <a:r>
              <a:rPr lang="en-US" altLang="ja-JP" dirty="0" smtClean="0">
                <a:sym typeface="+mn-ea"/>
              </a:rPr>
              <a:t>DU)</a:t>
            </a:r>
            <a:r>
              <a:rPr lang="ja-JP" altLang="en-US" dirty="0" smtClean="0">
                <a:sym typeface="+mn-ea"/>
              </a:rPr>
              <a:t>となる</a:t>
            </a:r>
            <a:r>
              <a:rPr lang="en-US" altLang="ja-JP" dirty="0" smtClean="0">
                <a:sym typeface="+mn-ea"/>
              </a:rPr>
              <a:t>(</a:t>
            </a:r>
            <a:r>
              <a:rPr lang="ja-JP" altLang="en-US" dirty="0" smtClean="0">
                <a:sym typeface="+mn-ea"/>
              </a:rPr>
              <a:t>式</a:t>
            </a:r>
            <a:r>
              <a:rPr lang="en-US" altLang="ja-JP" dirty="0" smtClean="0">
                <a:sym typeface="+mn-ea"/>
              </a:rPr>
              <a:t>6)</a:t>
            </a:r>
            <a:r>
              <a:rPr lang="ja-JP" altLang="en-US" dirty="0" smtClean="0">
                <a:sym typeface="+mn-ea"/>
              </a:rPr>
              <a:t>．</a:t>
            </a:r>
          </a:p>
          <a:p>
            <a:endParaRPr kumimoji="1" lang="en-US" altLang="ja-JP" dirty="0" smtClean="0"/>
          </a:p>
          <a:p>
            <a:r>
              <a:rPr lang="ja-JP" altLang="en-US" dirty="0" smtClean="0">
                <a:sym typeface="+mn-ea"/>
              </a:rPr>
              <a:t>＜出典・参考文献等＞</a:t>
            </a:r>
            <a:endParaRPr kumimoji="1" lang="en-US" altLang="ja-JP" dirty="0" smtClean="0"/>
          </a:p>
          <a:p>
            <a:r>
              <a:rPr lang="en-US" altLang="ja-JP">
                <a:sym typeface="+mn-ea"/>
              </a:rPr>
              <a:t>JIS B 9961(IEC 62061)</a:t>
            </a:r>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36</a:t>
            </a:fld>
            <a:endParaRPr kumimoji="1" lang="ja-JP" altLang="en-US"/>
          </a:p>
        </p:txBody>
      </p:sp>
    </p:spTree>
    <p:extLst>
      <p:ext uri="{BB962C8B-B14F-4D97-AF65-F5344CB8AC3E}">
        <p14:creationId xmlns:p14="http://schemas.microsoft.com/office/powerpoint/2010/main" val="30905467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endParaRPr kumimoji="1" lang="en-US" altLang="ja-JP" dirty="0" smtClean="0"/>
          </a:p>
          <a:p>
            <a:r>
              <a:rPr lang="en-US" altLang="ja-JP" dirty="0" smtClean="0">
                <a:sym typeface="+mn-ea"/>
              </a:rPr>
              <a:t>JIS B 9961</a:t>
            </a:r>
            <a:r>
              <a:rPr lang="ja-JP" altLang="en-US" dirty="0" smtClean="0">
                <a:sym typeface="+mn-ea"/>
              </a:rPr>
              <a:t>の</a:t>
            </a:r>
            <a:r>
              <a:rPr lang="en-US" altLang="ja-JP" dirty="0" smtClean="0">
                <a:sym typeface="+mn-ea"/>
              </a:rPr>
              <a:t>SIL</a:t>
            </a:r>
            <a:r>
              <a:rPr lang="ja-JP" altLang="en-US" dirty="0" smtClean="0">
                <a:sym typeface="+mn-ea"/>
              </a:rPr>
              <a:t>について，</a:t>
            </a:r>
            <a:r>
              <a:rPr lang="en-US" altLang="ja-JP" dirty="0" smtClean="0">
                <a:sym typeface="+mn-ea"/>
              </a:rPr>
              <a:t>PFHD</a:t>
            </a:r>
            <a:r>
              <a:rPr lang="ja-JP" altLang="en-US" dirty="0" smtClean="0">
                <a:sym typeface="+mn-ea"/>
              </a:rPr>
              <a:t>について解説する．</a:t>
            </a:r>
          </a:p>
          <a:p>
            <a:endParaRPr kumimoji="1" lang="en-US" altLang="ja-JP" dirty="0" smtClean="0"/>
          </a:p>
          <a:p>
            <a:r>
              <a:rPr lang="ja-JP" altLang="en-US" dirty="0" smtClean="0">
                <a:sym typeface="+mn-ea"/>
              </a:rPr>
              <a:t>＜補足事項・背景＞</a:t>
            </a:r>
          </a:p>
          <a:p>
            <a:r>
              <a:rPr lang="ja-JP" altLang="en-US" dirty="0" smtClean="0">
                <a:sym typeface="+mn-ea"/>
              </a:rPr>
              <a:t>前ページは一重化アーキテクチャについての</a:t>
            </a:r>
            <a:r>
              <a:rPr lang="en-US" altLang="ja-JP" dirty="0" smtClean="0">
                <a:sym typeface="+mn-ea"/>
              </a:rPr>
              <a:t>PFHD</a:t>
            </a:r>
            <a:r>
              <a:rPr lang="ja-JP" altLang="en-US" dirty="0" smtClean="0">
                <a:sym typeface="+mn-ea"/>
              </a:rPr>
              <a:t>であったが，ここでは二重化アーキテクチャのについて述べている．</a:t>
            </a:r>
          </a:p>
          <a:p>
            <a:r>
              <a:rPr lang="ja-JP" altLang="en-US" dirty="0" smtClean="0">
                <a:sym typeface="+mn-ea"/>
              </a:rPr>
              <a:t>プルーフテストとは，対象サブシステムに未検出危険側故障が蓄積していないことを確認するテストである．</a:t>
            </a:r>
          </a:p>
          <a:p>
            <a:r>
              <a:rPr lang="en-US" altLang="ja-JP" dirty="0" smtClean="0">
                <a:sym typeface="+mn-ea"/>
              </a:rPr>
              <a:t>FA</a:t>
            </a:r>
            <a:r>
              <a:rPr lang="ja-JP" altLang="en-US" dirty="0" smtClean="0">
                <a:sym typeface="+mn-ea"/>
              </a:rPr>
              <a:t>やロボット分野では，試験が困難であるため新品に交換することが多い．</a:t>
            </a:r>
          </a:p>
          <a:p>
            <a:r>
              <a:rPr lang="ja-JP" altLang="en-US" dirty="0" smtClean="0">
                <a:sym typeface="+mn-ea"/>
              </a:rPr>
              <a:t>βは先の</a:t>
            </a:r>
            <a:r>
              <a:rPr lang="en-US" altLang="ja-JP" dirty="0" smtClean="0">
                <a:sym typeface="+mn-ea"/>
              </a:rPr>
              <a:t>CCF</a:t>
            </a:r>
            <a:r>
              <a:rPr lang="ja-JP" altLang="en-US" dirty="0" smtClean="0">
                <a:sym typeface="+mn-ea"/>
              </a:rPr>
              <a:t>係数でである．</a:t>
            </a:r>
          </a:p>
          <a:p>
            <a:endParaRPr kumimoji="1" lang="en-US" altLang="ja-JP" dirty="0" smtClean="0"/>
          </a:p>
          <a:p>
            <a:r>
              <a:rPr lang="ja-JP" altLang="en-US" dirty="0" smtClean="0">
                <a:sym typeface="+mn-ea"/>
              </a:rPr>
              <a:t>＜出典・参考文献等＞</a:t>
            </a:r>
            <a:endParaRPr kumimoji="1" lang="en-US" altLang="ja-JP" dirty="0" smtClean="0"/>
          </a:p>
          <a:p>
            <a:r>
              <a:rPr lang="en-US" altLang="ja-JP">
                <a:sym typeface="+mn-ea"/>
              </a:rPr>
              <a:t>JIS B 9961(IEC 62061)</a:t>
            </a:r>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37</a:t>
            </a:fld>
            <a:endParaRPr kumimoji="1" lang="ja-JP" altLang="en-US"/>
          </a:p>
        </p:txBody>
      </p:sp>
    </p:spTree>
    <p:extLst>
      <p:ext uri="{BB962C8B-B14F-4D97-AF65-F5344CB8AC3E}">
        <p14:creationId xmlns:p14="http://schemas.microsoft.com/office/powerpoint/2010/main" val="38245047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en-US" altLang="ja-JP" dirty="0" smtClean="0">
                <a:sym typeface="+mn-ea"/>
              </a:rPr>
              <a:t>JIS B 9961</a:t>
            </a:r>
            <a:r>
              <a:rPr lang="ja-JP" altLang="en-US" dirty="0" smtClean="0">
                <a:sym typeface="+mn-ea"/>
              </a:rPr>
              <a:t>の</a:t>
            </a:r>
            <a:r>
              <a:rPr lang="en-US" altLang="ja-JP" dirty="0" smtClean="0">
                <a:sym typeface="+mn-ea"/>
              </a:rPr>
              <a:t>SIL</a:t>
            </a:r>
            <a:r>
              <a:rPr lang="ja-JP" altLang="en-US" dirty="0" smtClean="0">
                <a:sym typeface="+mn-ea"/>
              </a:rPr>
              <a:t>について，</a:t>
            </a:r>
            <a:r>
              <a:rPr lang="en-US" altLang="ja-JP" dirty="0" smtClean="0">
                <a:sym typeface="+mn-ea"/>
              </a:rPr>
              <a:t>PFHD</a:t>
            </a:r>
            <a:r>
              <a:rPr lang="ja-JP" altLang="en-US" dirty="0" smtClean="0">
                <a:sym typeface="+mn-ea"/>
              </a:rPr>
              <a:t>について解説する．</a:t>
            </a:r>
            <a:endParaRPr kumimoji="1" lang="en-US" altLang="ja-JP" dirty="0" smtClean="0"/>
          </a:p>
          <a:p>
            <a:endParaRPr kumimoji="1" lang="en-US" altLang="ja-JP" dirty="0" smtClean="0"/>
          </a:p>
          <a:p>
            <a:r>
              <a:rPr lang="ja-JP" altLang="en-US" dirty="0" smtClean="0">
                <a:sym typeface="+mn-ea"/>
              </a:rPr>
              <a:t>＜補足事項・背景＞</a:t>
            </a:r>
          </a:p>
          <a:p>
            <a:r>
              <a:rPr lang="ja-JP" altLang="en-US" dirty="0" smtClean="0">
                <a:sym typeface="+mn-ea"/>
              </a:rPr>
              <a:t>これまでの計算から求めた安全機能毎の</a:t>
            </a:r>
            <a:r>
              <a:rPr lang="en-US" altLang="ja-JP" dirty="0" smtClean="0">
                <a:sym typeface="+mn-ea"/>
              </a:rPr>
              <a:t>PFHD</a:t>
            </a:r>
            <a:r>
              <a:rPr lang="ja-JP" altLang="en-US" dirty="0" smtClean="0">
                <a:sym typeface="+mn-ea"/>
              </a:rPr>
              <a:t>を求め，その値がどの</a:t>
            </a:r>
            <a:r>
              <a:rPr lang="en-US" altLang="ja-JP" dirty="0" smtClean="0">
                <a:sym typeface="+mn-ea"/>
              </a:rPr>
              <a:t>SIL</a:t>
            </a:r>
            <a:r>
              <a:rPr lang="ja-JP" altLang="en-US" dirty="0" smtClean="0">
                <a:sym typeface="+mn-ea"/>
              </a:rPr>
              <a:t>レベルを達成しているかを判定する．</a:t>
            </a:r>
          </a:p>
          <a:p>
            <a:r>
              <a:rPr lang="ja-JP" altLang="en-US" dirty="0" smtClean="0">
                <a:sym typeface="+mn-ea"/>
              </a:rPr>
              <a:t>そして，達成</a:t>
            </a:r>
            <a:r>
              <a:rPr lang="en-US" altLang="ja-JP" dirty="0" smtClean="0">
                <a:sym typeface="+mn-ea"/>
              </a:rPr>
              <a:t>SIL</a:t>
            </a:r>
            <a:r>
              <a:rPr lang="ja-JP" altLang="en-US" dirty="0" smtClean="0">
                <a:sym typeface="+mn-ea"/>
              </a:rPr>
              <a:t>が目標</a:t>
            </a:r>
            <a:r>
              <a:rPr lang="en-US" altLang="ja-JP" dirty="0" smtClean="0">
                <a:sym typeface="+mn-ea"/>
              </a:rPr>
              <a:t>SIL</a:t>
            </a:r>
            <a:r>
              <a:rPr lang="ja-JP" altLang="en-US" dirty="0" smtClean="0">
                <a:sym typeface="+mn-ea"/>
              </a:rPr>
              <a:t>を満足したかを確認する．</a:t>
            </a:r>
          </a:p>
          <a:p>
            <a:endParaRPr kumimoji="1" lang="en-US" altLang="ja-JP" dirty="0" smtClean="0"/>
          </a:p>
          <a:p>
            <a:r>
              <a:rPr lang="ja-JP" altLang="en-US" dirty="0" smtClean="0">
                <a:sym typeface="+mn-ea"/>
              </a:rPr>
              <a:t>＜出典・参考文献等＞</a:t>
            </a:r>
            <a:endParaRPr kumimoji="1" lang="en-US" altLang="ja-JP" dirty="0" smtClean="0"/>
          </a:p>
          <a:p>
            <a:r>
              <a:rPr lang="en-US" altLang="ja-JP"/>
              <a:t>JIS B 9961(IEC 62061)</a:t>
            </a:r>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38</a:t>
            </a:fld>
            <a:endParaRPr kumimoji="1" lang="ja-JP" altLang="en-US"/>
          </a:p>
        </p:txBody>
      </p:sp>
    </p:spTree>
    <p:extLst>
      <p:ext uri="{BB962C8B-B14F-4D97-AF65-F5344CB8AC3E}">
        <p14:creationId xmlns:p14="http://schemas.microsoft.com/office/powerpoint/2010/main" val="36068615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kumimoji="1" lang="en-US" altLang="ja-JP" dirty="0" smtClean="0"/>
              <a:t>PL</a:t>
            </a:r>
            <a:r>
              <a:rPr kumimoji="1" lang="ja-JP" altLang="en-US" dirty="0" smtClean="0"/>
              <a:t>評価ツールとして</a:t>
            </a:r>
            <a:r>
              <a:rPr kumimoji="1" lang="en-US" altLang="ja-JP" dirty="0" smtClean="0"/>
              <a:t>SISTEMA</a:t>
            </a:r>
            <a:r>
              <a:rPr kumimoji="1" lang="ja-JP" altLang="en-US" dirty="0" smtClean="0"/>
              <a:t>について解説する．</a:t>
            </a:r>
          </a:p>
          <a:p>
            <a:endParaRPr kumimoji="1" lang="en-US" altLang="ja-JP" dirty="0" smtClean="0"/>
          </a:p>
          <a:p>
            <a:r>
              <a:rPr lang="ja-JP" altLang="en-US" dirty="0" smtClean="0">
                <a:sym typeface="+mn-ea"/>
              </a:rPr>
              <a:t>＜補足事項・背景＞</a:t>
            </a:r>
          </a:p>
          <a:p>
            <a:r>
              <a:rPr lang="en-US" altLang="ja-JP" dirty="0" smtClean="0">
                <a:sym typeface="+mn-ea"/>
              </a:rPr>
              <a:t>SISTEMA</a:t>
            </a:r>
            <a:r>
              <a:rPr lang="ja-JP" altLang="en-US" dirty="0" smtClean="0">
                <a:sym typeface="+mn-ea"/>
              </a:rPr>
              <a:t>はドイツ</a:t>
            </a:r>
            <a:r>
              <a:rPr lang="en-US" altLang="ja-JP" dirty="0" smtClean="0">
                <a:sym typeface="+mn-ea"/>
              </a:rPr>
              <a:t>DGUV/IFA</a:t>
            </a:r>
            <a:r>
              <a:rPr lang="ja-JP" altLang="en-US" dirty="0" smtClean="0">
                <a:sym typeface="+mn-ea"/>
              </a:rPr>
              <a:t>が開発した無償のツールである．</a:t>
            </a:r>
          </a:p>
          <a:p>
            <a:r>
              <a:rPr lang="ja-JP" altLang="en-US" dirty="0" smtClean="0">
                <a:sym typeface="+mn-ea"/>
              </a:rPr>
              <a:t>ブロック図のコンポーネントごとに</a:t>
            </a:r>
            <a:r>
              <a:rPr lang="en-US" altLang="ja-JP" dirty="0" smtClean="0">
                <a:sym typeface="+mn-ea"/>
              </a:rPr>
              <a:t>PL</a:t>
            </a:r>
            <a:r>
              <a:rPr lang="ja-JP" altLang="en-US" dirty="0" smtClean="0">
                <a:sym typeface="+mn-ea"/>
              </a:rPr>
              <a:t>評価用パラメータを入力すれば，自動的に</a:t>
            </a:r>
            <a:r>
              <a:rPr lang="en-US" altLang="ja-JP" dirty="0" smtClean="0">
                <a:sym typeface="+mn-ea"/>
              </a:rPr>
              <a:t>PL</a:t>
            </a:r>
            <a:r>
              <a:rPr lang="ja-JP" altLang="en-US" dirty="0" smtClean="0">
                <a:sym typeface="+mn-ea"/>
              </a:rPr>
              <a:t>計算を行ってくれる．</a:t>
            </a:r>
          </a:p>
          <a:p>
            <a:r>
              <a:rPr lang="ja-JP" altLang="en-US" dirty="0" smtClean="0">
                <a:sym typeface="+mn-ea"/>
              </a:rPr>
              <a:t>さらに，主な安全機器メーカーからは</a:t>
            </a:r>
            <a:r>
              <a:rPr lang="en-US" altLang="ja-JP" dirty="0" smtClean="0">
                <a:sym typeface="+mn-ea"/>
              </a:rPr>
              <a:t>SISTEMA</a:t>
            </a:r>
            <a:r>
              <a:rPr lang="ja-JP" altLang="en-US" dirty="0" smtClean="0">
                <a:sym typeface="+mn-ea"/>
              </a:rPr>
              <a:t>用のライブラリが公開されているので，そのライブラリを使うと安全機器を選ぶだけでパラメータが自動的に設定される．</a:t>
            </a:r>
          </a:p>
          <a:p>
            <a:endParaRPr kumimoji="1" lang="en-US" altLang="ja-JP" dirty="0" smtClean="0"/>
          </a:p>
          <a:p>
            <a:r>
              <a:rPr lang="ja-JP" altLang="en-US" dirty="0" smtClean="0">
                <a:sym typeface="+mn-ea"/>
              </a:rPr>
              <a:t>＜出典・参考文献等＞</a:t>
            </a:r>
          </a:p>
          <a:p>
            <a:r>
              <a:rPr lang="en-US" altLang="ja-JP" dirty="0" smtClean="0">
                <a:sym typeface="+mn-ea"/>
              </a:rPr>
              <a:t>SISTEMA</a:t>
            </a:r>
            <a:r>
              <a:rPr lang="ja-JP" altLang="en-US" dirty="0" smtClean="0">
                <a:sym typeface="+mn-ea"/>
              </a:rPr>
              <a:t>の入手先</a:t>
            </a:r>
            <a:r>
              <a:rPr lang="en-US" altLang="ja-JP" dirty="0" smtClean="0">
                <a:sym typeface="+mn-ea"/>
              </a:rPr>
              <a:t>[DGUV/IFA]</a:t>
            </a:r>
          </a:p>
          <a:p>
            <a:r>
              <a:rPr lang="ja-JP" altLang="en-US"/>
              <a:t>http://www.dguv.de/ifa/praxishilfen/practical-solutions-machine-safety/software-sistema/index.jsp</a:t>
            </a:r>
          </a:p>
          <a:p>
            <a:r>
              <a:rPr lang="en-US" altLang="ja-JP"/>
              <a:t>SISTEMA</a:t>
            </a:r>
            <a:r>
              <a:rPr lang="ja-JP" altLang="en-US"/>
              <a:t>の説明書</a:t>
            </a:r>
            <a:r>
              <a:rPr lang="en-US" altLang="ja-JP"/>
              <a:t>(</a:t>
            </a:r>
            <a:r>
              <a:rPr lang="ja-JP" altLang="en-US"/>
              <a:t>日本語</a:t>
            </a:r>
            <a:r>
              <a:rPr lang="en-US" altLang="ja-JP"/>
              <a:t>)[</a:t>
            </a:r>
            <a:r>
              <a:rPr lang="ja-JP" altLang="en-US"/>
              <a:t>日本機械工業会連合会</a:t>
            </a:r>
            <a:r>
              <a:rPr lang="en-US" altLang="ja-JP"/>
              <a:t>]</a:t>
            </a:r>
          </a:p>
          <a:p>
            <a:r>
              <a:rPr lang="ja-JP" altLang="en-US"/>
              <a:t>http://www.jmf.or.jp/japanese/houkokusho/kensaku/2010/21hyojun_02.html</a:t>
            </a:r>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39</a:t>
            </a:fld>
            <a:endParaRPr kumimoji="1" lang="ja-JP" altLang="en-US"/>
          </a:p>
        </p:txBody>
      </p:sp>
    </p:spTree>
    <p:extLst>
      <p:ext uri="{BB962C8B-B14F-4D97-AF65-F5344CB8AC3E}">
        <p14:creationId xmlns:p14="http://schemas.microsoft.com/office/powerpoint/2010/main" val="1509561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＜意図・ポイント＞</a:t>
            </a:r>
            <a:endParaRPr kumimoji="1" lang="en-US" altLang="ja-JP" dirty="0" smtClean="0"/>
          </a:p>
          <a:p>
            <a:r>
              <a:rPr kumimoji="1" lang="ja-JP" altLang="en-US" dirty="0" smtClean="0"/>
              <a:t>規格が要求する「使用上の情報」をもれなく使用者に提供すること</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r>
              <a:rPr kumimoji="1" lang="ja-JP" altLang="en-US" dirty="0" smtClean="0"/>
              <a:t>・　規格の極一部しか記述していないので、規格を熟読すること。</a:t>
            </a:r>
            <a:endParaRPr kumimoji="1" lang="en-US" altLang="ja-JP" dirty="0" smtClean="0"/>
          </a:p>
          <a:p>
            <a:r>
              <a:rPr kumimoji="1" lang="ja-JP" altLang="en-US" dirty="0" smtClean="0"/>
              <a:t>・　</a:t>
            </a: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4</a:t>
            </a:fld>
            <a:endParaRPr kumimoji="1" lang="ja-JP" altLang="en-US"/>
          </a:p>
        </p:txBody>
      </p:sp>
    </p:spTree>
    <p:extLst>
      <p:ext uri="{BB962C8B-B14F-4D97-AF65-F5344CB8AC3E}">
        <p14:creationId xmlns:p14="http://schemas.microsoft.com/office/powerpoint/2010/main" val="5208089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en-US" altLang="ja-JP" dirty="0" smtClean="0">
                <a:sym typeface="+mn-ea"/>
              </a:rPr>
              <a:t>PL</a:t>
            </a:r>
            <a:r>
              <a:rPr lang="ja-JP" altLang="en-US" dirty="0" smtClean="0">
                <a:sym typeface="+mn-ea"/>
              </a:rPr>
              <a:t>評価ツールとして</a:t>
            </a:r>
            <a:r>
              <a:rPr lang="en-US" altLang="ja-JP" dirty="0" smtClean="0">
                <a:sym typeface="+mn-ea"/>
              </a:rPr>
              <a:t>SISTEMA</a:t>
            </a:r>
            <a:r>
              <a:rPr lang="ja-JP" altLang="en-US" dirty="0" smtClean="0">
                <a:sym typeface="+mn-ea"/>
              </a:rPr>
              <a:t>について解説する．</a:t>
            </a:r>
            <a:endParaRPr kumimoji="1" lang="en-US" altLang="ja-JP" dirty="0" smtClean="0"/>
          </a:p>
          <a:p>
            <a:endParaRPr kumimoji="1" lang="en-US" altLang="ja-JP" dirty="0" smtClean="0"/>
          </a:p>
          <a:p>
            <a:r>
              <a:rPr lang="ja-JP" altLang="en-US" dirty="0" smtClean="0">
                <a:sym typeface="+mn-ea"/>
              </a:rPr>
              <a:t>＜補足事項・背景＞</a:t>
            </a:r>
            <a:endParaRPr kumimoji="1" lang="en-US" altLang="ja-JP" dirty="0" smtClean="0">
              <a:sym typeface="+mn-ea"/>
            </a:endParaRPr>
          </a:p>
          <a:p>
            <a:r>
              <a:rPr kumimoji="1" lang="ja-JP" altLang="en-US" dirty="0" smtClean="0">
                <a:sym typeface="+mn-ea"/>
              </a:rPr>
              <a:t>最新版は日本語化対応となり，さらに使いやすくなっている．</a:t>
            </a:r>
          </a:p>
          <a:p>
            <a:r>
              <a:rPr kumimoji="1" lang="ja-JP" altLang="en-US" dirty="0" smtClean="0">
                <a:sym typeface="+mn-ea"/>
              </a:rPr>
              <a:t>欧州では，標準的なツールとなっつ．</a:t>
            </a:r>
          </a:p>
          <a:p>
            <a:endParaRPr kumimoji="1" lang="en-US" altLang="ja-JP" dirty="0" smtClean="0">
              <a:sym typeface="+mn-ea"/>
            </a:endParaRPr>
          </a:p>
          <a:p>
            <a:r>
              <a:rPr lang="ja-JP" altLang="en-US" dirty="0" smtClean="0">
                <a:sym typeface="+mn-ea"/>
              </a:rPr>
              <a:t>＜出典・参考文献等＞</a:t>
            </a:r>
            <a:endParaRPr kumimoji="1" lang="en-US" altLang="ja-JP" dirty="0" smtClean="0"/>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40</a:t>
            </a:fld>
            <a:endParaRPr kumimoji="1" lang="ja-JP" altLang="en-US"/>
          </a:p>
        </p:txBody>
      </p:sp>
    </p:spTree>
    <p:extLst>
      <p:ext uri="{BB962C8B-B14F-4D97-AF65-F5344CB8AC3E}">
        <p14:creationId xmlns:p14="http://schemas.microsoft.com/office/powerpoint/2010/main" val="581087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ja-JP" altLang="en-US" dirty="0" smtClean="0">
                <a:sym typeface="+mn-ea"/>
              </a:rPr>
              <a:t>安全関連プリケーションソフトウェアの妥当性確認として，安全</a:t>
            </a:r>
            <a:r>
              <a:rPr lang="en-US" altLang="ja-JP" dirty="0" smtClean="0">
                <a:sym typeface="+mn-ea"/>
              </a:rPr>
              <a:t>PLC/</a:t>
            </a:r>
            <a:r>
              <a:rPr lang="ja-JP" altLang="en-US" dirty="0" smtClean="0">
                <a:sym typeface="+mn-ea"/>
              </a:rPr>
              <a:t>安全コントローラのアプリケーション設計手順について説明する．</a:t>
            </a:r>
          </a:p>
          <a:p>
            <a:endParaRPr kumimoji="1" lang="en-US" altLang="ja-JP" dirty="0" smtClean="0"/>
          </a:p>
          <a:p>
            <a:r>
              <a:rPr lang="ja-JP" altLang="en-US" dirty="0" smtClean="0">
                <a:sym typeface="+mn-ea"/>
              </a:rPr>
              <a:t>＜補足事項・背景＞</a:t>
            </a:r>
          </a:p>
          <a:p>
            <a:r>
              <a:rPr lang="ja-JP" altLang="en-US" dirty="0" smtClean="0">
                <a:sym typeface="+mn-ea"/>
              </a:rPr>
              <a:t>ここでは，安全</a:t>
            </a:r>
            <a:r>
              <a:rPr lang="en-US" altLang="ja-JP" dirty="0" smtClean="0">
                <a:sym typeface="+mn-ea"/>
              </a:rPr>
              <a:t>PLC/</a:t>
            </a:r>
            <a:r>
              <a:rPr lang="ja-JP" altLang="en-US" dirty="0" smtClean="0">
                <a:sym typeface="+mn-ea"/>
              </a:rPr>
              <a:t>コントローラのアプリケーションソフトウェアの開発を対象とする．</a:t>
            </a:r>
          </a:p>
          <a:p>
            <a:r>
              <a:rPr lang="ja-JP" altLang="en-US" dirty="0" smtClean="0">
                <a:sym typeface="+mn-ea"/>
              </a:rPr>
              <a:t>達成できる</a:t>
            </a:r>
            <a:r>
              <a:rPr lang="en-US" altLang="ja-JP" dirty="0" smtClean="0">
                <a:sym typeface="+mn-ea"/>
              </a:rPr>
              <a:t>SIL/PL</a:t>
            </a:r>
            <a:r>
              <a:rPr lang="ja-JP" altLang="en-US" dirty="0" smtClean="0">
                <a:sym typeface="+mn-ea"/>
              </a:rPr>
              <a:t>は，安全</a:t>
            </a:r>
            <a:r>
              <a:rPr lang="en-US" altLang="ja-JP" dirty="0" smtClean="0">
                <a:sym typeface="+mn-ea"/>
              </a:rPr>
              <a:t>PLC</a:t>
            </a:r>
            <a:r>
              <a:rPr lang="ja-JP" altLang="en-US" dirty="0" smtClean="0">
                <a:sym typeface="+mn-ea"/>
              </a:rPr>
              <a:t>の上限までである．</a:t>
            </a:r>
          </a:p>
          <a:p>
            <a:r>
              <a:rPr lang="ja-JP" altLang="en-US" dirty="0" smtClean="0">
                <a:sym typeface="+mn-ea"/>
              </a:rPr>
              <a:t>安全関連アプリケーションソフトウェアにも，</a:t>
            </a:r>
            <a:r>
              <a:rPr lang="en-US" altLang="ja-JP" dirty="0" smtClean="0">
                <a:sym typeface="+mn-ea"/>
              </a:rPr>
              <a:t>SIL</a:t>
            </a:r>
            <a:r>
              <a:rPr lang="ja-JP" altLang="en-US" dirty="0" smtClean="0">
                <a:sym typeface="+mn-ea"/>
              </a:rPr>
              <a:t>毎に手法要求があるのでそれに従うこと．</a:t>
            </a:r>
          </a:p>
          <a:p>
            <a:endParaRPr kumimoji="1" lang="en-US" altLang="ja-JP" dirty="0" smtClean="0"/>
          </a:p>
          <a:p>
            <a:r>
              <a:rPr lang="ja-JP" altLang="en-US" dirty="0" smtClean="0">
                <a:sym typeface="+mn-ea"/>
              </a:rPr>
              <a:t>＜出典・参考文献等＞</a:t>
            </a:r>
            <a:endParaRPr kumimoji="1" lang="en-US" altLang="ja-JP" dirty="0" smtClean="0"/>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41</a:t>
            </a:fld>
            <a:endParaRPr kumimoji="1" lang="ja-JP" altLang="en-US"/>
          </a:p>
        </p:txBody>
      </p:sp>
    </p:spTree>
    <p:extLst>
      <p:ext uri="{BB962C8B-B14F-4D97-AF65-F5344CB8AC3E}">
        <p14:creationId xmlns:p14="http://schemas.microsoft.com/office/powerpoint/2010/main" val="31945079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ja-JP" altLang="en-US" dirty="0" smtClean="0">
                <a:sym typeface="+mn-ea"/>
              </a:rPr>
              <a:t>安全関連プリケーションソフトウェアの妥当性確認として，安全</a:t>
            </a:r>
            <a:r>
              <a:rPr lang="en-US" altLang="ja-JP" dirty="0" smtClean="0">
                <a:sym typeface="+mn-ea"/>
              </a:rPr>
              <a:t>PLC/</a:t>
            </a:r>
            <a:r>
              <a:rPr lang="ja-JP" altLang="en-US" dirty="0" smtClean="0">
                <a:sym typeface="+mn-ea"/>
              </a:rPr>
              <a:t>安全コントローラのアプリケーション設計手順について説明する．</a:t>
            </a:r>
            <a:endParaRPr kumimoji="1" lang="en-US" altLang="ja-JP" dirty="0" smtClean="0"/>
          </a:p>
          <a:p>
            <a:endParaRPr kumimoji="1" lang="en-US" altLang="ja-JP" dirty="0" smtClean="0"/>
          </a:p>
          <a:p>
            <a:r>
              <a:rPr lang="ja-JP" altLang="en-US" dirty="0" smtClean="0">
                <a:sym typeface="+mn-ea"/>
              </a:rPr>
              <a:t>＜補足事項・背景＞</a:t>
            </a:r>
          </a:p>
          <a:p>
            <a:r>
              <a:rPr lang="ja-JP" altLang="en-US" dirty="0" smtClean="0">
                <a:sym typeface="+mn-ea"/>
              </a:rPr>
              <a:t>ラダーやファンクションブロックなどの安全</a:t>
            </a:r>
            <a:r>
              <a:rPr lang="en-US" altLang="ja-JP" dirty="0" smtClean="0">
                <a:sym typeface="+mn-ea"/>
              </a:rPr>
              <a:t>PLC</a:t>
            </a:r>
            <a:r>
              <a:rPr lang="ja-JP" altLang="en-US" dirty="0" smtClean="0">
                <a:sym typeface="+mn-ea"/>
              </a:rPr>
              <a:t>のプログラムであっても，安全関連アプリケーションソフトウェアなので</a:t>
            </a:r>
          </a:p>
          <a:p>
            <a:r>
              <a:rPr lang="ja-JP" altLang="en-US" dirty="0" smtClean="0">
                <a:sym typeface="+mn-ea"/>
              </a:rPr>
              <a:t>規格要求に従って開発及び文書化されなければならない．</a:t>
            </a:r>
          </a:p>
          <a:p>
            <a:r>
              <a:rPr lang="ja-JP" altLang="en-US" dirty="0" smtClean="0">
                <a:sym typeface="+mn-ea"/>
              </a:rPr>
              <a:t>試験は，発注形態によっては複数のステージ</a:t>
            </a:r>
            <a:r>
              <a:rPr lang="en-US" altLang="ja-JP" dirty="0" smtClean="0">
                <a:sym typeface="+mn-ea"/>
              </a:rPr>
              <a:t>(</a:t>
            </a:r>
            <a:r>
              <a:rPr lang="ja-JP" altLang="en-US" dirty="0" smtClean="0">
                <a:sym typeface="+mn-ea"/>
              </a:rPr>
              <a:t>開発者</a:t>
            </a:r>
            <a:r>
              <a:rPr lang="en-US" altLang="ja-JP" dirty="0" smtClean="0">
                <a:sym typeface="+mn-ea"/>
              </a:rPr>
              <a:t>)</a:t>
            </a:r>
            <a:r>
              <a:rPr lang="ja-JP" altLang="en-US" dirty="0" smtClean="0">
                <a:sym typeface="+mn-ea"/>
              </a:rPr>
              <a:t>が存在するかもしれない．</a:t>
            </a:r>
          </a:p>
          <a:p>
            <a:r>
              <a:rPr lang="ja-JP" altLang="en-US" dirty="0" smtClean="0">
                <a:sym typeface="+mn-ea"/>
              </a:rPr>
              <a:t>それでも，各ステージでの文書化が必要である．</a:t>
            </a:r>
          </a:p>
          <a:p>
            <a:endParaRPr kumimoji="1" lang="en-US" altLang="ja-JP" dirty="0" smtClean="0"/>
          </a:p>
          <a:p>
            <a:r>
              <a:rPr lang="ja-JP" altLang="en-US" dirty="0" smtClean="0">
                <a:sym typeface="+mn-ea"/>
              </a:rPr>
              <a:t>＜出典・参考文献等＞</a:t>
            </a:r>
            <a:endParaRPr kumimoji="1" lang="en-US" altLang="ja-JP" dirty="0" smtClean="0"/>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42</a:t>
            </a:fld>
            <a:endParaRPr kumimoji="1" lang="ja-JP" altLang="en-US"/>
          </a:p>
        </p:txBody>
      </p:sp>
    </p:spTree>
    <p:extLst>
      <p:ext uri="{BB962C8B-B14F-4D97-AF65-F5344CB8AC3E}">
        <p14:creationId xmlns:p14="http://schemas.microsoft.com/office/powerpoint/2010/main" val="13052731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endParaRPr kumimoji="1" lang="en-US" altLang="ja-JP" dirty="0" smtClean="0"/>
          </a:p>
          <a:p>
            <a:r>
              <a:rPr lang="ja-JP" altLang="en-US" dirty="0" smtClean="0">
                <a:sym typeface="+mn-ea"/>
              </a:rPr>
              <a:t>安全関連プリケーションソフトウェアの妥当性確認として，安全</a:t>
            </a:r>
            <a:r>
              <a:rPr lang="en-US" altLang="ja-JP" dirty="0" smtClean="0">
                <a:sym typeface="+mn-ea"/>
              </a:rPr>
              <a:t>PLC/</a:t>
            </a:r>
            <a:r>
              <a:rPr lang="ja-JP" altLang="en-US" dirty="0" smtClean="0">
                <a:sym typeface="+mn-ea"/>
              </a:rPr>
              <a:t>安全コントローラのアプリケーション設計手順について説明する．</a:t>
            </a:r>
            <a:endParaRPr kumimoji="1" lang="en-US" altLang="ja-JP" dirty="0" smtClean="0"/>
          </a:p>
          <a:p>
            <a:endParaRPr kumimoji="1" lang="en-US" altLang="ja-JP" dirty="0" smtClean="0"/>
          </a:p>
          <a:p>
            <a:r>
              <a:rPr lang="ja-JP" altLang="en-US" dirty="0" smtClean="0">
                <a:sym typeface="+mn-ea"/>
              </a:rPr>
              <a:t>＜補足事項・背景＞</a:t>
            </a:r>
            <a:endParaRPr kumimoji="1" lang="en-US" altLang="ja-JP" dirty="0" smtClean="0"/>
          </a:p>
          <a:p>
            <a:r>
              <a:rPr kumimoji="1" lang="ja-JP" altLang="en-US" dirty="0" smtClean="0"/>
              <a:t>妥当性確認は最終的な安全関連システムの試験後に実施する．</a:t>
            </a:r>
          </a:p>
          <a:p>
            <a:r>
              <a:rPr kumimoji="1" lang="ja-JP" altLang="en-US" dirty="0" smtClean="0"/>
              <a:t>安全関連アプリケーションソフトウェアだけでなく，応答時間やガード等の安全距離など，安全関連システム全体としての妥当性確認を行う．</a:t>
            </a:r>
          </a:p>
          <a:p>
            <a:endParaRPr kumimoji="1" lang="en-US" altLang="ja-JP" dirty="0" smtClean="0"/>
          </a:p>
          <a:p>
            <a:r>
              <a:rPr lang="ja-JP" altLang="en-US" dirty="0" smtClean="0">
                <a:sym typeface="+mn-ea"/>
              </a:rPr>
              <a:t>＜出典・参考文献等＞</a:t>
            </a:r>
            <a:endParaRPr kumimoji="1" lang="en-US" altLang="ja-JP" dirty="0" smtClean="0"/>
          </a:p>
          <a:p>
            <a:r>
              <a:rPr lang="ja-JP" altLang="en-US"/>
              <a:t>イラストは著作権フリー</a:t>
            </a:r>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43</a:t>
            </a:fld>
            <a:endParaRPr kumimoji="1" lang="ja-JP" altLang="en-US"/>
          </a:p>
        </p:txBody>
      </p:sp>
    </p:spTree>
    <p:extLst>
      <p:ext uri="{BB962C8B-B14F-4D97-AF65-F5344CB8AC3E}">
        <p14:creationId xmlns:p14="http://schemas.microsoft.com/office/powerpoint/2010/main" val="17937866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ja-JP" altLang="en-US" dirty="0" smtClean="0">
                <a:sym typeface="+mn-ea"/>
              </a:rPr>
              <a:t>変更と確認，とくに影響分析（インパクトアナリシス）と構成管理について解説する．</a:t>
            </a:r>
          </a:p>
          <a:p>
            <a:endParaRPr kumimoji="1" lang="en-US" altLang="ja-JP" dirty="0" smtClean="0"/>
          </a:p>
          <a:p>
            <a:r>
              <a:rPr lang="ja-JP" altLang="en-US" dirty="0" smtClean="0">
                <a:sym typeface="+mn-ea"/>
              </a:rPr>
              <a:t>＜補足事項・背景＞</a:t>
            </a:r>
          </a:p>
          <a:p>
            <a:r>
              <a:rPr lang="ja-JP" altLang="en-US" dirty="0" smtClean="0">
                <a:sym typeface="+mn-ea"/>
              </a:rPr>
              <a:t>仕様変更があれば，必ず影響分析を実施する．特に，再試験の範囲は重要である．</a:t>
            </a:r>
          </a:p>
          <a:p>
            <a:r>
              <a:rPr lang="ja-JP" altLang="en-US">
                <a:sym typeface="+mn-ea"/>
              </a:rPr>
              <a:t>例えば，運転法案を見直した場合は、安全ソフトウェアのどこをどのように修正するのか、</a:t>
            </a:r>
          </a:p>
          <a:p>
            <a:r>
              <a:rPr lang="ja-JP" altLang="en-US">
                <a:sym typeface="+mn-ea"/>
              </a:rPr>
              <a:t>他の機能と干渉することはないか、性能面に影響ないかなどがある．</a:t>
            </a:r>
          </a:p>
          <a:p>
            <a:r>
              <a:rPr lang="ja-JP" altLang="en-US" dirty="0" smtClean="0">
                <a:sym typeface="+mn-ea"/>
              </a:rPr>
              <a:t>構成管理は，ソースコードだけでなく，設計文書から試験パラメータまで整合性を管理しなければならない．</a:t>
            </a:r>
          </a:p>
          <a:p>
            <a:endParaRPr kumimoji="1" lang="en-US" altLang="ja-JP" dirty="0" smtClean="0"/>
          </a:p>
          <a:p>
            <a:r>
              <a:rPr lang="ja-JP" altLang="en-US" dirty="0" smtClean="0">
                <a:sym typeface="+mn-ea"/>
              </a:rPr>
              <a:t>＜出典・参考文献等＞</a:t>
            </a:r>
            <a:endParaRPr kumimoji="1" lang="en-US" altLang="ja-JP" dirty="0" smtClean="0"/>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44</a:t>
            </a:fld>
            <a:endParaRPr kumimoji="1" lang="ja-JP" altLang="en-US"/>
          </a:p>
        </p:txBody>
      </p:sp>
    </p:spTree>
    <p:extLst>
      <p:ext uri="{BB962C8B-B14F-4D97-AF65-F5344CB8AC3E}">
        <p14:creationId xmlns:p14="http://schemas.microsoft.com/office/powerpoint/2010/main" val="2468226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ja-JP" altLang="en-US" dirty="0" smtClean="0">
                <a:sym typeface="+mn-ea"/>
              </a:rPr>
              <a:t>変更と確認として，変更点と妥当性確認のやり直しについて解説する．</a:t>
            </a:r>
          </a:p>
          <a:p>
            <a:endParaRPr kumimoji="1" lang="en-US" altLang="ja-JP" dirty="0" smtClean="0"/>
          </a:p>
          <a:p>
            <a:r>
              <a:rPr lang="ja-JP" altLang="en-US" dirty="0" smtClean="0">
                <a:sym typeface="+mn-ea"/>
              </a:rPr>
              <a:t>＜補足事項・背景＞</a:t>
            </a:r>
          </a:p>
          <a:p>
            <a:r>
              <a:rPr lang="ja-JP" altLang="en-US" dirty="0" smtClean="0">
                <a:sym typeface="+mn-ea"/>
              </a:rPr>
              <a:t>仕様変更があれば，それに関わる再試験を実施する．影響分析の結果による．</a:t>
            </a:r>
          </a:p>
          <a:p>
            <a:r>
              <a:rPr lang="ja-JP" altLang="en-US" dirty="0" smtClean="0">
                <a:sym typeface="+mn-ea"/>
              </a:rPr>
              <a:t>必要であれば妥当性確認もやり直す．</a:t>
            </a:r>
          </a:p>
          <a:p>
            <a:r>
              <a:rPr lang="ja-JP" altLang="en-US" dirty="0" smtClean="0">
                <a:sym typeface="+mn-ea"/>
              </a:rPr>
              <a:t>一般に，不具合発生時のワークフローに仕様書変更と再試験範囲について記載があるので，その根拠となる影響分析の結果を文書化すればよい．</a:t>
            </a:r>
          </a:p>
          <a:p>
            <a:endParaRPr kumimoji="1" lang="en-US" altLang="ja-JP" dirty="0" smtClean="0"/>
          </a:p>
          <a:p>
            <a:r>
              <a:rPr lang="ja-JP" altLang="en-US" dirty="0" smtClean="0">
                <a:sym typeface="+mn-ea"/>
              </a:rPr>
              <a:t>＜出典・参考文献等＞</a:t>
            </a:r>
            <a:endParaRPr kumimoji="1" lang="en-US" altLang="ja-JP" dirty="0" smtClean="0"/>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45</a:t>
            </a:fld>
            <a:endParaRPr kumimoji="1" lang="ja-JP" altLang="en-US"/>
          </a:p>
        </p:txBody>
      </p:sp>
    </p:spTree>
    <p:extLst>
      <p:ext uri="{BB962C8B-B14F-4D97-AF65-F5344CB8AC3E}">
        <p14:creationId xmlns:p14="http://schemas.microsoft.com/office/powerpoint/2010/main" val="26268799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ja-JP" altLang="en-US" dirty="0" smtClean="0">
                <a:sym typeface="+mn-ea"/>
              </a:rPr>
              <a:t>本章では，ロボットに関する安全システムの事例を紹介する．</a:t>
            </a:r>
          </a:p>
          <a:p>
            <a:endParaRPr kumimoji="1" lang="en-US" altLang="ja-JP" dirty="0" smtClean="0"/>
          </a:p>
          <a:p>
            <a:r>
              <a:rPr lang="ja-JP" altLang="en-US" dirty="0" smtClean="0">
                <a:sym typeface="+mn-ea"/>
              </a:rPr>
              <a:t>＜補足事項・背景＞</a:t>
            </a:r>
          </a:p>
          <a:p>
            <a:r>
              <a:rPr kumimoji="1" lang="ja-JP" altLang="en-US" dirty="0" smtClean="0"/>
              <a:t>よくみられる施錠付インタロックなどの安全機能について，動作と構成，</a:t>
            </a:r>
            <a:r>
              <a:rPr kumimoji="1" lang="en-US" altLang="ja-JP" dirty="0" smtClean="0"/>
              <a:t>PL</a:t>
            </a:r>
            <a:r>
              <a:rPr kumimoji="1" lang="ja-JP" altLang="en-US" dirty="0" smtClean="0"/>
              <a:t>の評価までを行う．</a:t>
            </a:r>
          </a:p>
          <a:p>
            <a:endParaRPr kumimoji="1" lang="en-US" altLang="ja-JP" dirty="0" smtClean="0"/>
          </a:p>
          <a:p>
            <a:r>
              <a:rPr lang="ja-JP" altLang="en-US" dirty="0" smtClean="0">
                <a:sym typeface="+mn-ea"/>
              </a:rPr>
              <a:t>＜出典・参考文献等＞</a:t>
            </a:r>
            <a:endParaRPr kumimoji="1" lang="en-US" altLang="ja-JP" dirty="0" smtClean="0"/>
          </a:p>
          <a:p>
            <a:r>
              <a:rPr lang="ja-JP" altLang="en-US">
                <a:sym typeface="+mn-ea"/>
              </a:rPr>
              <a:t>本章の事例１～４は、「安全PLCを用いた機械・設備の安全回路事例集」（（一社）日本電機工業会PLC技術専門委員会、2011年5月発行）から引用している。</a:t>
            </a:r>
            <a:endParaRPr kumimoji="1" lang="ja-JP" altLang="en-US"/>
          </a:p>
          <a:p>
            <a:endParaRPr lang="ja-JP" altLang="en-US"/>
          </a:p>
        </p:txBody>
      </p:sp>
      <p:sp>
        <p:nvSpPr>
          <p:cNvPr id="4" name="フッタープレースホルダ 3"/>
          <p:cNvSpPr>
            <a:spLocks noGrp="1"/>
          </p:cNvSpPr>
          <p:nvPr>
            <p:ph type="ftr" sz="quarter" idx="4"/>
          </p:nvPr>
        </p:nvSpPr>
        <p:spPr>
          <a:xfrm>
            <a:off x="0" y="9191301"/>
            <a:ext cx="5654351" cy="498692"/>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46</a:t>
            </a:fld>
            <a:endParaRPr kumimoji="1" lang="ja-JP" altLang="en-US"/>
          </a:p>
        </p:txBody>
      </p:sp>
    </p:spTree>
    <p:extLst>
      <p:ext uri="{BB962C8B-B14F-4D97-AF65-F5344CB8AC3E}">
        <p14:creationId xmlns:p14="http://schemas.microsoft.com/office/powerpoint/2010/main" val="40151726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kumimoji="1" lang="ja-JP" altLang="en-US" dirty="0" smtClean="0">
                <a:sym typeface="+mn-ea"/>
              </a:rPr>
              <a:t>施錠式ガードによる機械の起動／停止，いわゆる施錠式インタロックを紹介する．</a:t>
            </a:r>
          </a:p>
          <a:p>
            <a:pPr indent="0">
              <a:buFont typeface="Arial" panose="020B0604020202020204" pitchFamily="34" charset="0"/>
              <a:buNone/>
            </a:pPr>
            <a:r>
              <a:rPr kumimoji="1" lang="en-US" altLang="ja-JP" dirty="0" smtClean="0">
                <a:sym typeface="+mn-ea"/>
              </a:rPr>
              <a:t>PL</a:t>
            </a:r>
            <a:r>
              <a:rPr kumimoji="1" lang="ja-JP" altLang="en-US" dirty="0" smtClean="0">
                <a:sym typeface="+mn-ea"/>
              </a:rPr>
              <a:t>の評価まで行う．</a:t>
            </a:r>
          </a:p>
          <a:p>
            <a:endParaRPr kumimoji="1" lang="en-US" altLang="ja-JP" dirty="0" smtClean="0"/>
          </a:p>
          <a:p>
            <a:r>
              <a:rPr lang="ja-JP" altLang="en-US" dirty="0" smtClean="0">
                <a:sym typeface="+mn-ea"/>
              </a:rPr>
              <a:t>＜補足事項・背景＞</a:t>
            </a:r>
          </a:p>
          <a:p>
            <a:r>
              <a:rPr lang="ja-JP" altLang="en-US" dirty="0" smtClean="0">
                <a:sym typeface="+mn-ea"/>
              </a:rPr>
              <a:t>ロボットをガードで囲み，出入り口に施錠式インタロックを取り付ける．</a:t>
            </a:r>
          </a:p>
          <a:p>
            <a:r>
              <a:rPr lang="ja-JP" altLang="en-US" dirty="0" smtClean="0">
                <a:sym typeface="+mn-ea"/>
              </a:rPr>
              <a:t>ロボットが稼働中，扉はロックされて開かない．</a:t>
            </a:r>
          </a:p>
          <a:p>
            <a:endParaRPr kumimoji="1" lang="en-US" altLang="ja-JP" dirty="0" smtClean="0"/>
          </a:p>
          <a:p>
            <a:r>
              <a:rPr lang="ja-JP" altLang="en-US" dirty="0" smtClean="0">
                <a:sym typeface="+mn-ea"/>
              </a:rPr>
              <a:t>＜出典・参考文献等＞</a:t>
            </a:r>
            <a:endParaRPr kumimoji="1" lang="en-US" altLang="ja-JP" dirty="0" smtClean="0"/>
          </a:p>
          <a:p>
            <a:r>
              <a:rPr lang="ja-JP" altLang="en-US">
                <a:sym typeface="+mn-ea"/>
              </a:rPr>
              <a:t>「安全PLCを用いた機械・設備の安全回路事例集」（（一社）日本電機工業会）</a:t>
            </a:r>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47</a:t>
            </a:fld>
            <a:endParaRPr kumimoji="1" lang="ja-JP" altLang="en-US"/>
          </a:p>
        </p:txBody>
      </p:sp>
    </p:spTree>
    <p:extLst>
      <p:ext uri="{BB962C8B-B14F-4D97-AF65-F5344CB8AC3E}">
        <p14:creationId xmlns:p14="http://schemas.microsoft.com/office/powerpoint/2010/main" val="6354871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ja-JP" altLang="en-US" dirty="0" smtClean="0">
                <a:sym typeface="+mn-ea"/>
              </a:rPr>
              <a:t>施錠資金とロックを用いた安全機能について解説する．</a:t>
            </a:r>
          </a:p>
          <a:p>
            <a:endParaRPr kumimoji="1" lang="en-US" altLang="ja-JP" dirty="0" smtClean="0"/>
          </a:p>
          <a:p>
            <a:r>
              <a:rPr lang="ja-JP" altLang="en-US" dirty="0" smtClean="0">
                <a:sym typeface="+mn-ea"/>
              </a:rPr>
              <a:t>＜補足事項・背景＞</a:t>
            </a:r>
          </a:p>
          <a:p>
            <a:r>
              <a:rPr lang="ja-JP" altLang="en-US">
                <a:sym typeface="+mn-ea"/>
              </a:rPr>
              <a:t>スプリングロック式安全スイッチは，通常時バネの力でロックされているが，ソレノイドに電流を流すとロック解除されて扉を開けることができる。</a:t>
            </a:r>
            <a:endParaRPr lang="ja-JP" altLang="en-US"/>
          </a:p>
          <a:p>
            <a:r>
              <a:rPr lang="ja-JP" altLang="en-US">
                <a:sym typeface="+mn-ea"/>
              </a:rPr>
              <a:t>機械が稼働しているのは，扉閉施錠状態のみである。</a:t>
            </a:r>
            <a:endParaRPr kumimoji="1" lang="en-US" altLang="ja-JP" dirty="0" smtClean="0"/>
          </a:p>
          <a:p>
            <a:endParaRPr kumimoji="1" lang="en-US" altLang="ja-JP" dirty="0" smtClean="0"/>
          </a:p>
          <a:p>
            <a:r>
              <a:rPr lang="ja-JP" altLang="en-US" dirty="0" smtClean="0">
                <a:sym typeface="+mn-ea"/>
              </a:rPr>
              <a:t>＜出典・参考文献等＞</a:t>
            </a:r>
            <a:endParaRPr kumimoji="1" lang="en-US" altLang="ja-JP" dirty="0" smtClean="0"/>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48</a:t>
            </a:fld>
            <a:endParaRPr kumimoji="1" lang="ja-JP" altLang="en-US"/>
          </a:p>
        </p:txBody>
      </p:sp>
    </p:spTree>
    <p:extLst>
      <p:ext uri="{BB962C8B-B14F-4D97-AF65-F5344CB8AC3E}">
        <p14:creationId xmlns:p14="http://schemas.microsoft.com/office/powerpoint/2010/main" val="19698631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ja-JP" altLang="en-US" dirty="0" smtClean="0">
                <a:sym typeface="+mn-ea"/>
              </a:rPr>
              <a:t>施錠式インタロックの安全機能について，状態遷移表を説明する．</a:t>
            </a:r>
          </a:p>
          <a:p>
            <a:endParaRPr kumimoji="1" lang="en-US" altLang="ja-JP" dirty="0" smtClean="0"/>
          </a:p>
          <a:p>
            <a:r>
              <a:rPr lang="ja-JP" altLang="en-US" dirty="0" smtClean="0">
                <a:sym typeface="+mn-ea"/>
              </a:rPr>
              <a:t>＜補足事項・背景＞</a:t>
            </a:r>
          </a:p>
          <a:p>
            <a:r>
              <a:rPr lang="ja-JP" altLang="en-US" dirty="0" smtClean="0">
                <a:sym typeface="+mn-ea"/>
              </a:rPr>
              <a:t>システムの動作を状態遷移図でなく表で示す．状態遷移図よりも見落としが少ない．</a:t>
            </a:r>
          </a:p>
          <a:p>
            <a:r>
              <a:rPr lang="ja-JP" altLang="en-US" dirty="0" smtClean="0">
                <a:sym typeface="+mn-ea"/>
              </a:rPr>
              <a:t>左端の状態から，イベントが発生し，安全制御による動作があって，次の状態へと遷移する．</a:t>
            </a:r>
          </a:p>
          <a:p>
            <a:endParaRPr kumimoji="1" lang="en-US" altLang="ja-JP" dirty="0" smtClean="0"/>
          </a:p>
          <a:p>
            <a:r>
              <a:rPr lang="ja-JP" altLang="en-US" dirty="0" smtClean="0">
                <a:sym typeface="+mn-ea"/>
              </a:rPr>
              <a:t>＜出典・参考文献等＞</a:t>
            </a:r>
            <a:endParaRPr kumimoji="1" lang="en-US" altLang="ja-JP" dirty="0" smtClean="0"/>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49</a:t>
            </a:fld>
            <a:endParaRPr kumimoji="1" lang="ja-JP" altLang="en-US"/>
          </a:p>
        </p:txBody>
      </p:sp>
    </p:spTree>
    <p:extLst>
      <p:ext uri="{BB962C8B-B14F-4D97-AF65-F5344CB8AC3E}">
        <p14:creationId xmlns:p14="http://schemas.microsoft.com/office/powerpoint/2010/main" val="2094752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＜意図・ポイント＞</a:t>
            </a:r>
            <a:endParaRPr kumimoji="1" lang="en-US" altLang="ja-JP" dirty="0" smtClean="0"/>
          </a:p>
          <a:p>
            <a:r>
              <a:rPr kumimoji="1" lang="ja-JP" altLang="en-US" dirty="0" smtClean="0"/>
              <a:t>規格が要求する「使用上の情報」をもれなく使用者に提供すること</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r>
              <a:rPr kumimoji="1" lang="ja-JP" altLang="en-US" dirty="0" smtClean="0"/>
              <a:t>・　規格の極一部しか記述していないので、規格を熟読すること。</a:t>
            </a:r>
            <a:endParaRPr kumimoji="1" lang="en-US" altLang="ja-JP" dirty="0" smtClean="0"/>
          </a:p>
          <a:p>
            <a:r>
              <a:rPr kumimoji="1" lang="ja-JP" altLang="en-US" dirty="0" smtClean="0"/>
              <a:t>・　</a:t>
            </a:r>
            <a:r>
              <a:rPr kumimoji="1" lang="en-US" altLang="ja-JP" sz="1200" dirty="0" smtClean="0">
                <a:latin typeface="Meiryo UI" pitchFamily="50" charset="-128"/>
                <a:ea typeface="Meiryo UI" pitchFamily="50" charset="-128"/>
                <a:cs typeface="Meiryo UI" pitchFamily="50" charset="-128"/>
              </a:rPr>
              <a:t>ISO 9946</a:t>
            </a:r>
            <a:r>
              <a:rPr kumimoji="1" lang="ja-JP" altLang="en-US" sz="1200" dirty="0" smtClean="0">
                <a:latin typeface="Meiryo UI" pitchFamily="50" charset="-128"/>
                <a:ea typeface="Meiryo UI" pitchFamily="50" charset="-128"/>
                <a:cs typeface="Meiryo UI" pitchFamily="50" charset="-128"/>
              </a:rPr>
              <a:t>（</a:t>
            </a:r>
            <a:r>
              <a:rPr kumimoji="1" lang="en-US" altLang="ja-JP" sz="1200" dirty="0" smtClean="0">
                <a:latin typeface="Meiryo UI" pitchFamily="50" charset="-128"/>
                <a:ea typeface="Meiryo UI" pitchFamily="50" charset="-128"/>
                <a:cs typeface="Meiryo UI" pitchFamily="50" charset="-128"/>
              </a:rPr>
              <a:t>JIS B 8431</a:t>
            </a:r>
            <a:r>
              <a:rPr kumimoji="1" lang="ja-JP" altLang="en-US" sz="1200" dirty="0" smtClean="0">
                <a:latin typeface="Meiryo UI" pitchFamily="50" charset="-128"/>
                <a:ea typeface="Meiryo UI" pitchFamily="50" charset="-128"/>
                <a:cs typeface="Meiryo UI" pitchFamily="50" charset="-128"/>
              </a:rPr>
              <a:t>）：　「産業用ロボット－特性の表し方」規格</a:t>
            </a: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5</a:t>
            </a:fld>
            <a:endParaRPr kumimoji="1" lang="ja-JP" altLang="en-US"/>
          </a:p>
        </p:txBody>
      </p:sp>
    </p:spTree>
    <p:extLst>
      <p:ext uri="{BB962C8B-B14F-4D97-AF65-F5344CB8AC3E}">
        <p14:creationId xmlns:p14="http://schemas.microsoft.com/office/powerpoint/2010/main" val="5208089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ja-JP" altLang="en-US" dirty="0" smtClean="0">
                <a:sym typeface="+mn-ea"/>
              </a:rPr>
              <a:t>施錠式インターロックの回路構成を示す．</a:t>
            </a:r>
          </a:p>
          <a:p>
            <a:endParaRPr kumimoji="1" lang="en-US" altLang="ja-JP" dirty="0" smtClean="0"/>
          </a:p>
          <a:p>
            <a:r>
              <a:rPr lang="ja-JP" altLang="en-US" dirty="0" smtClean="0">
                <a:sym typeface="+mn-ea"/>
              </a:rPr>
              <a:t>＜補足事項・背景＞</a:t>
            </a:r>
          </a:p>
          <a:p>
            <a:pPr indent="0">
              <a:buFont typeface="Arial" panose="020B0604020202020204" pitchFamily="34" charset="0"/>
              <a:buNone/>
            </a:pPr>
            <a:r>
              <a:rPr lang="ja-JP" altLang="en-US" dirty="0" smtClean="0">
                <a:sym typeface="+mn-ea"/>
              </a:rPr>
              <a:t>扉に，スイングロック付ドアスイッチ</a:t>
            </a:r>
            <a:r>
              <a:rPr lang="en-US" altLang="ja-JP" dirty="0" smtClean="0">
                <a:sym typeface="+mn-ea"/>
              </a:rPr>
              <a:t>(</a:t>
            </a:r>
            <a:r>
              <a:rPr lang="ja-JP" altLang="en-US" dirty="0" smtClean="0">
                <a:sym typeface="+mn-ea"/>
              </a:rPr>
              <a:t>ノーマルクローズ</a:t>
            </a:r>
            <a:r>
              <a:rPr lang="en-US" altLang="ja-JP" dirty="0" smtClean="0">
                <a:sym typeface="+mn-ea"/>
              </a:rPr>
              <a:t>2</a:t>
            </a:r>
            <a:r>
              <a:rPr lang="ja-JP" altLang="en-US" dirty="0" smtClean="0">
                <a:sym typeface="+mn-ea"/>
              </a:rPr>
              <a:t>接点</a:t>
            </a:r>
            <a:r>
              <a:rPr lang="en-US" altLang="ja-JP" dirty="0" smtClean="0">
                <a:sym typeface="+mn-ea"/>
              </a:rPr>
              <a:t>)B</a:t>
            </a:r>
            <a:r>
              <a:rPr lang="ja-JP" altLang="en-US" dirty="0" smtClean="0">
                <a:sym typeface="+mn-ea"/>
              </a:rPr>
              <a:t>が取り付けられ，その接点信号</a:t>
            </a:r>
            <a:r>
              <a:rPr lang="en-US" altLang="ja-JP" dirty="0" smtClean="0">
                <a:sym typeface="+mn-ea"/>
              </a:rPr>
              <a:t>B1</a:t>
            </a:r>
            <a:r>
              <a:rPr lang="ja-JP" altLang="en-US" dirty="0" smtClean="0">
                <a:sym typeface="+mn-ea"/>
              </a:rPr>
              <a:t>，</a:t>
            </a:r>
            <a:r>
              <a:rPr lang="en-US" altLang="ja-JP" dirty="0" smtClean="0">
                <a:sym typeface="+mn-ea"/>
              </a:rPr>
              <a:t>B2</a:t>
            </a:r>
            <a:r>
              <a:rPr lang="ja-JP" altLang="en-US" dirty="0" smtClean="0">
                <a:sym typeface="+mn-ea"/>
              </a:rPr>
              <a:t>が安全コントローラ</a:t>
            </a:r>
            <a:r>
              <a:rPr lang="en-US" altLang="ja-JP" dirty="0" smtClean="0">
                <a:sym typeface="+mn-ea"/>
              </a:rPr>
              <a:t>FS-PLC</a:t>
            </a:r>
            <a:r>
              <a:rPr lang="ja-JP" altLang="en-US" dirty="0" smtClean="0">
                <a:sym typeface="+mn-ea"/>
              </a:rPr>
              <a:t>への入力となる．</a:t>
            </a:r>
          </a:p>
          <a:p>
            <a:pPr indent="0">
              <a:buFont typeface="Arial" panose="020B0604020202020204" pitchFamily="34" charset="0"/>
              <a:buNone/>
            </a:pPr>
            <a:r>
              <a:rPr lang="ja-JP" altLang="en-US" dirty="0" smtClean="0">
                <a:sym typeface="+mn-ea"/>
              </a:rPr>
              <a:t>停止スイッチと</a:t>
            </a:r>
            <a:r>
              <a:rPr lang="en-US" altLang="ja-JP" dirty="0" smtClean="0">
                <a:sym typeface="+mn-ea"/>
              </a:rPr>
              <a:t>PS</a:t>
            </a:r>
            <a:r>
              <a:rPr lang="ja-JP" altLang="en-US" dirty="0" smtClean="0">
                <a:sym typeface="+mn-ea"/>
              </a:rPr>
              <a:t>と起動スイッチ</a:t>
            </a:r>
            <a:r>
              <a:rPr lang="en-US" altLang="ja-JP" dirty="0" smtClean="0">
                <a:sym typeface="+mn-ea"/>
              </a:rPr>
              <a:t>SS</a:t>
            </a:r>
            <a:r>
              <a:rPr lang="ja-JP" altLang="en-US" dirty="0" smtClean="0">
                <a:sym typeface="+mn-ea"/>
              </a:rPr>
              <a:t>も</a:t>
            </a:r>
            <a:r>
              <a:rPr lang="en-US" altLang="ja-JP" dirty="0" smtClean="0">
                <a:sym typeface="+mn-ea"/>
              </a:rPr>
              <a:t>FS-PLC</a:t>
            </a:r>
            <a:r>
              <a:rPr lang="ja-JP" altLang="en-US" dirty="0" smtClean="0">
                <a:sym typeface="+mn-ea"/>
              </a:rPr>
              <a:t>の入力となる．</a:t>
            </a:r>
            <a:r>
              <a:rPr lang="en-US" altLang="ja-JP" dirty="0" smtClean="0">
                <a:sym typeface="+mn-ea"/>
              </a:rPr>
              <a:t>FS-PLC</a:t>
            </a:r>
            <a:r>
              <a:rPr lang="ja-JP" altLang="en-US" dirty="0" smtClean="0">
                <a:sym typeface="+mn-ea"/>
              </a:rPr>
              <a:t>の出力はモータのコンタクタ</a:t>
            </a:r>
            <a:r>
              <a:rPr lang="en-US" altLang="ja-JP" dirty="0" smtClean="0">
                <a:sym typeface="+mn-ea"/>
              </a:rPr>
              <a:t>K1</a:t>
            </a:r>
            <a:r>
              <a:rPr lang="ja-JP" altLang="en-US" dirty="0" smtClean="0">
                <a:sym typeface="+mn-ea"/>
              </a:rPr>
              <a:t>，</a:t>
            </a:r>
            <a:r>
              <a:rPr lang="en-US" altLang="ja-JP" dirty="0" smtClean="0">
                <a:sym typeface="+mn-ea"/>
              </a:rPr>
              <a:t>K2</a:t>
            </a:r>
            <a:r>
              <a:rPr lang="ja-JP" altLang="en-US" dirty="0" smtClean="0">
                <a:sym typeface="+mn-ea"/>
              </a:rPr>
              <a:t>に繋がっている．</a:t>
            </a:r>
            <a:endParaRPr lang="en-US" altLang="ja-JP" dirty="0" smtClean="0">
              <a:sym typeface="+mn-ea"/>
            </a:endParaRPr>
          </a:p>
          <a:p>
            <a:endParaRPr kumimoji="1" lang="en-US" altLang="ja-JP" dirty="0" smtClean="0"/>
          </a:p>
          <a:p>
            <a:r>
              <a:rPr lang="ja-JP" altLang="en-US" dirty="0" smtClean="0">
                <a:sym typeface="+mn-ea"/>
              </a:rPr>
              <a:t>＜出典・参考文献等＞</a:t>
            </a:r>
            <a:endParaRPr kumimoji="1" lang="en-US" altLang="ja-JP" dirty="0" smtClean="0"/>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50</a:t>
            </a:fld>
            <a:endParaRPr kumimoji="1" lang="ja-JP" altLang="en-US"/>
          </a:p>
        </p:txBody>
      </p:sp>
    </p:spTree>
    <p:extLst>
      <p:ext uri="{BB962C8B-B14F-4D97-AF65-F5344CB8AC3E}">
        <p14:creationId xmlns:p14="http://schemas.microsoft.com/office/powerpoint/2010/main" val="4307275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ja-JP" altLang="en-US" dirty="0" smtClean="0">
                <a:sym typeface="+mn-ea"/>
              </a:rPr>
              <a:t>施錠式インタロックの動作タイミングを示す．</a:t>
            </a:r>
          </a:p>
          <a:p>
            <a:endParaRPr kumimoji="1" lang="en-US" altLang="ja-JP" dirty="0" smtClean="0"/>
          </a:p>
          <a:p>
            <a:r>
              <a:rPr lang="ja-JP" altLang="en-US" dirty="0" smtClean="0">
                <a:sym typeface="+mn-ea"/>
              </a:rPr>
              <a:t>＜補足事項・背景＞</a:t>
            </a:r>
          </a:p>
          <a:p>
            <a:r>
              <a:rPr lang="ja-JP" altLang="en-US" dirty="0" smtClean="0">
                <a:sym typeface="+mn-ea"/>
              </a:rPr>
              <a:t>扉を閉じ，起動スイッチ</a:t>
            </a:r>
            <a:r>
              <a:rPr lang="en-US" altLang="ja-JP" dirty="0" smtClean="0">
                <a:sym typeface="+mn-ea"/>
              </a:rPr>
              <a:t>(SS)</a:t>
            </a:r>
            <a:r>
              <a:rPr lang="ja-JP" altLang="en-US" dirty="0" smtClean="0">
                <a:sym typeface="+mn-ea"/>
              </a:rPr>
              <a:t>を押すと，その立下りでロックがかかり，安全コンタクタが</a:t>
            </a:r>
            <a:r>
              <a:rPr lang="en-US" altLang="ja-JP" dirty="0" smtClean="0">
                <a:sym typeface="+mn-ea"/>
              </a:rPr>
              <a:t>ON</a:t>
            </a:r>
            <a:r>
              <a:rPr lang="ja-JP" altLang="en-US" dirty="0" smtClean="0">
                <a:sym typeface="+mn-ea"/>
              </a:rPr>
              <a:t>になる機械が起動する．</a:t>
            </a:r>
          </a:p>
          <a:p>
            <a:r>
              <a:rPr lang="ja-JP" altLang="en-US" dirty="0" smtClean="0">
                <a:sym typeface="+mn-ea"/>
              </a:rPr>
              <a:t>停止スイッチを押すと，コンタクタが</a:t>
            </a:r>
            <a:r>
              <a:rPr lang="en-US" altLang="ja-JP" dirty="0" smtClean="0">
                <a:sym typeface="+mn-ea"/>
              </a:rPr>
              <a:t>OFF</a:t>
            </a:r>
            <a:r>
              <a:rPr lang="ja-JP" altLang="en-US" dirty="0" smtClean="0">
                <a:sym typeface="+mn-ea"/>
              </a:rPr>
              <a:t>になり機械は止まる．同時にロックが解除される．</a:t>
            </a:r>
          </a:p>
          <a:p>
            <a:r>
              <a:rPr lang="ja-JP" altLang="en-US" dirty="0" smtClean="0">
                <a:sym typeface="+mn-ea"/>
              </a:rPr>
              <a:t>コンタクタ</a:t>
            </a:r>
            <a:r>
              <a:rPr lang="en-US" altLang="ja-JP" dirty="0" smtClean="0">
                <a:sym typeface="+mn-ea"/>
              </a:rPr>
              <a:t>OFF</a:t>
            </a:r>
            <a:r>
              <a:rPr lang="ja-JP" altLang="en-US" dirty="0" smtClean="0">
                <a:sym typeface="+mn-ea"/>
              </a:rPr>
              <a:t>して機械が停止するまでに，扉を開けて人が入ることはない，すなわち，扉を開ける動作のうちに機械が止まることを前提にする．</a:t>
            </a:r>
          </a:p>
          <a:p>
            <a:endParaRPr kumimoji="1" lang="en-US" altLang="ja-JP" dirty="0" smtClean="0"/>
          </a:p>
          <a:p>
            <a:r>
              <a:rPr lang="ja-JP" altLang="en-US" dirty="0" smtClean="0">
                <a:sym typeface="+mn-ea"/>
              </a:rPr>
              <a:t>＜出典・参考文献等＞</a:t>
            </a:r>
            <a:endParaRPr kumimoji="1" lang="en-US" altLang="ja-JP" dirty="0" smtClean="0"/>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51</a:t>
            </a:fld>
            <a:endParaRPr kumimoji="1" lang="ja-JP" altLang="en-US"/>
          </a:p>
        </p:txBody>
      </p:sp>
    </p:spTree>
    <p:extLst>
      <p:ext uri="{BB962C8B-B14F-4D97-AF65-F5344CB8AC3E}">
        <p14:creationId xmlns:p14="http://schemas.microsoft.com/office/powerpoint/2010/main" val="42491555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endParaRPr kumimoji="1" lang="en-US" altLang="ja-JP" dirty="0" smtClean="0"/>
          </a:p>
          <a:p>
            <a:r>
              <a:rPr kumimoji="1" lang="ja-JP" altLang="en-US" dirty="0" smtClean="0"/>
              <a:t>施錠式インタロックに使われる安全機器のパラメータを示す．</a:t>
            </a:r>
          </a:p>
          <a:p>
            <a:endParaRPr kumimoji="1" lang="en-US" altLang="ja-JP" dirty="0" smtClean="0"/>
          </a:p>
          <a:p>
            <a:r>
              <a:rPr lang="ja-JP" altLang="en-US" dirty="0" smtClean="0">
                <a:sym typeface="+mn-ea"/>
              </a:rPr>
              <a:t>＜補足事項・背景＞</a:t>
            </a:r>
          </a:p>
          <a:p>
            <a:r>
              <a:rPr kumimoji="1" lang="ja-JP" altLang="en-US" dirty="0" smtClean="0"/>
              <a:t>先のシステム構成で使用した安全コンポーネントの</a:t>
            </a:r>
            <a:r>
              <a:rPr kumimoji="1" lang="en-US" altLang="ja-JP" dirty="0" smtClean="0"/>
              <a:t>PL</a:t>
            </a:r>
            <a:r>
              <a:rPr kumimoji="1" lang="ja-JP" altLang="en-US" dirty="0" smtClean="0"/>
              <a:t>を求めるために必要なパラメータを表に示す．</a:t>
            </a:r>
          </a:p>
          <a:p>
            <a:r>
              <a:rPr kumimoji="1" lang="ja-JP" altLang="en-US" dirty="0" smtClean="0"/>
              <a:t>あくまで参考値であり，安全コンポーネントメーカーから興亜行の値を入手してほしい．</a:t>
            </a:r>
          </a:p>
          <a:p>
            <a:endParaRPr kumimoji="1" lang="en-US" altLang="ja-JP" dirty="0" smtClean="0"/>
          </a:p>
          <a:p>
            <a:r>
              <a:rPr lang="ja-JP" altLang="en-US" dirty="0" smtClean="0">
                <a:sym typeface="+mn-ea"/>
              </a:rPr>
              <a:t>＜出典・参考文献等＞</a:t>
            </a:r>
            <a:endParaRPr kumimoji="1" lang="en-US" altLang="ja-JP" dirty="0" smtClean="0"/>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52</a:t>
            </a:fld>
            <a:endParaRPr kumimoji="1" lang="ja-JP" altLang="en-US"/>
          </a:p>
        </p:txBody>
      </p:sp>
    </p:spTree>
    <p:extLst>
      <p:ext uri="{BB962C8B-B14F-4D97-AF65-F5344CB8AC3E}">
        <p14:creationId xmlns:p14="http://schemas.microsoft.com/office/powerpoint/2010/main" val="36780479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endParaRPr kumimoji="1" lang="en-US" altLang="ja-JP" dirty="0" smtClean="0"/>
          </a:p>
          <a:p>
            <a:r>
              <a:rPr kumimoji="1" lang="ja-JP" altLang="en-US" dirty="0" smtClean="0"/>
              <a:t>施錠式インタロックの安全ブロック図を基に，</a:t>
            </a:r>
            <a:r>
              <a:rPr kumimoji="1" lang="en-US" altLang="ja-JP" dirty="0" smtClean="0"/>
              <a:t>PL</a:t>
            </a:r>
            <a:r>
              <a:rPr kumimoji="1" lang="ja-JP" altLang="en-US" dirty="0" smtClean="0"/>
              <a:t>を評価する．</a:t>
            </a:r>
          </a:p>
          <a:p>
            <a:endParaRPr kumimoji="1" lang="en-US" altLang="ja-JP" dirty="0" smtClean="0"/>
          </a:p>
          <a:p>
            <a:r>
              <a:rPr lang="ja-JP" altLang="en-US" dirty="0" smtClean="0">
                <a:sym typeface="+mn-ea"/>
              </a:rPr>
              <a:t>＜補足事項・背景＞</a:t>
            </a:r>
          </a:p>
          <a:p>
            <a:pPr marL="0" indent="0">
              <a:buNone/>
            </a:pPr>
            <a:r>
              <a:rPr lang="ja-JP" altLang="en-US">
                <a:sym typeface="+mn-ea"/>
              </a:rPr>
              <a:t>安全PLCが入力部（ドアスイッチ）及び出力部（コンタクタ）の診断を行うことで、それぞれのサブシステムでDCavg=99%を達成している。</a:t>
            </a:r>
            <a:endParaRPr lang="ja-JP" altLang="en-US"/>
          </a:p>
          <a:p>
            <a:pPr marL="0" indent="0">
              <a:buNone/>
            </a:pPr>
            <a:r>
              <a:rPr lang="ja-JP" altLang="en-US">
                <a:sym typeface="+mn-ea"/>
              </a:rPr>
              <a:t>二重系の入力部及び出力部は、規格に基づいて二重系を構成するサブシステムのうちMTTFd値の悪いもの（ここでは両者同じ値）を、入力部及び出力部のMTTFdとする。</a:t>
            </a:r>
            <a:endParaRPr lang="ja-JP" altLang="en-US"/>
          </a:p>
          <a:p>
            <a:pPr marL="0" indent="0">
              <a:buNone/>
            </a:pPr>
            <a:r>
              <a:rPr lang="ja-JP" altLang="en-US">
                <a:sym typeface="+mn-ea"/>
              </a:rPr>
              <a:t>安全関連システム全体のMTTFd計算は、PFHd＝1/MTTFdであることから、各サブシステムのPFHdの合計の逆数を求めればよい。</a:t>
            </a:r>
            <a:endParaRPr lang="ja-JP" altLang="en-US"/>
          </a:p>
          <a:p>
            <a:pPr marL="0" indent="0">
              <a:buNone/>
            </a:pPr>
            <a:r>
              <a:rPr lang="ja-JP" altLang="en-US">
                <a:sym typeface="+mn-ea"/>
              </a:rPr>
              <a:t>以上の計算から、安全関連システムは、カテゴリ４、PL=eであることが導かれる。これはPLr=eを満足する。</a:t>
            </a:r>
          </a:p>
          <a:p>
            <a:pPr marL="0" indent="0">
              <a:buNone/>
            </a:pPr>
            <a:r>
              <a:rPr lang="ja-JP" altLang="en-US">
                <a:sym typeface="+mn-ea"/>
              </a:rPr>
              <a:t>なお，</a:t>
            </a:r>
            <a:r>
              <a:rPr lang="en-US" altLang="ja-JP">
                <a:sym typeface="+mn-ea"/>
              </a:rPr>
              <a:t>JEMA</a:t>
            </a:r>
            <a:r>
              <a:rPr lang="ja-JP" altLang="en-US">
                <a:sym typeface="+mn-ea"/>
              </a:rPr>
              <a:t>によるとこの計算にはドイツ</a:t>
            </a:r>
            <a:r>
              <a:rPr lang="en-US" altLang="ja-JP">
                <a:sym typeface="+mn-ea"/>
              </a:rPr>
              <a:t>DGUV/IFA</a:t>
            </a:r>
            <a:r>
              <a:rPr lang="ja-JP" altLang="en-US">
                <a:sym typeface="+mn-ea"/>
              </a:rPr>
              <a:t>が開発した</a:t>
            </a:r>
            <a:r>
              <a:rPr lang="en-US" altLang="ja-JP">
                <a:sym typeface="+mn-ea"/>
              </a:rPr>
              <a:t>SISTEMA</a:t>
            </a:r>
            <a:r>
              <a:rPr lang="ja-JP" altLang="en-US">
                <a:sym typeface="+mn-ea"/>
              </a:rPr>
              <a:t>を利用しているとのこと．</a:t>
            </a:r>
          </a:p>
          <a:p>
            <a:pPr marL="0" indent="0">
              <a:buNone/>
            </a:pPr>
            <a:endParaRPr lang="ja-JP" altLang="en-US"/>
          </a:p>
          <a:p>
            <a:r>
              <a:rPr lang="ja-JP" altLang="en-US" dirty="0" smtClean="0">
                <a:sym typeface="+mn-ea"/>
              </a:rPr>
              <a:t>＜出典・参考文献等＞</a:t>
            </a:r>
            <a:endParaRPr kumimoji="1" lang="en-US" altLang="ja-JP" dirty="0" smtClean="0"/>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53</a:t>
            </a:fld>
            <a:endParaRPr kumimoji="1" lang="ja-JP" altLang="en-US"/>
          </a:p>
        </p:txBody>
      </p:sp>
    </p:spTree>
    <p:extLst>
      <p:ext uri="{BB962C8B-B14F-4D97-AF65-F5344CB8AC3E}">
        <p14:creationId xmlns:p14="http://schemas.microsoft.com/office/powerpoint/2010/main" val="31405077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endParaRPr kumimoji="1" lang="en-US" altLang="ja-JP" dirty="0" smtClean="0"/>
          </a:p>
          <a:p>
            <a:r>
              <a:rPr kumimoji="1" lang="ja-JP" altLang="en-US" dirty="0" smtClean="0"/>
              <a:t>ペンダントによるロボットティーチングの，</a:t>
            </a:r>
            <a:r>
              <a:rPr kumimoji="1" lang="en-US" altLang="ja-JP" dirty="0" smtClean="0"/>
              <a:t>3</a:t>
            </a:r>
            <a:r>
              <a:rPr kumimoji="1" lang="ja-JP" altLang="en-US" dirty="0" smtClean="0"/>
              <a:t>ポジションスイッチの事例について紹介する．</a:t>
            </a:r>
          </a:p>
          <a:p>
            <a:endParaRPr kumimoji="1" lang="en-US" altLang="ja-JP" dirty="0" smtClean="0"/>
          </a:p>
          <a:p>
            <a:r>
              <a:rPr lang="ja-JP" altLang="en-US" dirty="0" smtClean="0">
                <a:sym typeface="+mn-ea"/>
              </a:rPr>
              <a:t>＜補足事項・背景＞</a:t>
            </a:r>
          </a:p>
          <a:p>
            <a:r>
              <a:rPr lang="ja-JP" altLang="en-US">
                <a:sym typeface="+mn-ea"/>
              </a:rPr>
              <a:t>３ポジションイネーブルスイッチの操作ボタンを，定められた位置まで押して保持している間に限り，機械やロボットの手動運転を許可する。</a:t>
            </a:r>
          </a:p>
          <a:p>
            <a:r>
              <a:rPr lang="ja-JP" altLang="en-US">
                <a:sym typeface="+mn-ea"/>
              </a:rPr>
              <a:t>その手動運転中，機械の予期しない動作に対して，３ポジションイネーブルスイッチから手を離す，又は強く握り込んでしまっても</a:t>
            </a:r>
            <a:br>
              <a:rPr lang="ja-JP" altLang="en-US">
                <a:sym typeface="+mn-ea"/>
              </a:rPr>
            </a:br>
            <a:r>
              <a:rPr lang="ja-JP" altLang="en-US">
                <a:sym typeface="+mn-ea"/>
              </a:rPr>
              <a:t>３ポジションイネーブルスイッチが回路を遮断し，手動運転を停止させる。</a:t>
            </a:r>
            <a:endParaRPr kumimoji="1" lang="en-US" altLang="ja-JP" dirty="0" smtClean="0"/>
          </a:p>
          <a:p>
            <a:endParaRPr lang="ja-JP" altLang="en-US" dirty="0" smtClean="0">
              <a:sym typeface="+mn-ea"/>
            </a:endParaRPr>
          </a:p>
          <a:p>
            <a:r>
              <a:rPr lang="ja-JP" altLang="en-US" dirty="0" smtClean="0">
                <a:sym typeface="+mn-ea"/>
              </a:rPr>
              <a:t>＜出典・参考文献等＞</a:t>
            </a:r>
            <a:endParaRPr kumimoji="1" lang="en-US" altLang="ja-JP" dirty="0" smtClean="0"/>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54</a:t>
            </a:fld>
            <a:endParaRPr kumimoji="1" lang="ja-JP" altLang="en-US"/>
          </a:p>
        </p:txBody>
      </p:sp>
    </p:spTree>
    <p:extLst>
      <p:ext uri="{BB962C8B-B14F-4D97-AF65-F5344CB8AC3E}">
        <p14:creationId xmlns:p14="http://schemas.microsoft.com/office/powerpoint/2010/main" val="38232715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endParaRPr kumimoji="1" lang="en-US" altLang="ja-JP" dirty="0" smtClean="0"/>
          </a:p>
          <a:p>
            <a:r>
              <a:rPr kumimoji="1" lang="en-US" altLang="ja-JP" dirty="0" smtClean="0"/>
              <a:t>3</a:t>
            </a:r>
            <a:r>
              <a:rPr kumimoji="1" lang="ja-JP" altLang="en-US" dirty="0" smtClean="0"/>
              <a:t>ポジションイネーブルスイッチの原理を説明する．</a:t>
            </a:r>
          </a:p>
          <a:p>
            <a:endParaRPr kumimoji="1" lang="en-US" altLang="ja-JP" dirty="0" smtClean="0"/>
          </a:p>
          <a:p>
            <a:r>
              <a:rPr lang="ja-JP" altLang="en-US" dirty="0" smtClean="0">
                <a:sym typeface="+mn-ea"/>
              </a:rPr>
              <a:t>＜補足事項・背景＞</a:t>
            </a:r>
            <a:endParaRPr kumimoji="1" lang="en-US" altLang="ja-JP" dirty="0" smtClean="0"/>
          </a:p>
          <a:p>
            <a:pPr marL="0" indent="0">
              <a:buNone/>
            </a:pPr>
            <a:r>
              <a:rPr lang="ja-JP" altLang="en-US">
                <a:sym typeface="+mn-ea"/>
              </a:rPr>
              <a:t>JIS B 9960-1 (IEC 60204-1)及び IEC60947-5-8で定義された，３ポジションイネーブルスイッチの動作に関する要求事項は次のようになっている。</a:t>
            </a:r>
            <a:endParaRPr lang="ja-JP" altLang="en-US"/>
          </a:p>
          <a:p>
            <a:pPr marL="0" indent="0">
              <a:buNone/>
            </a:pPr>
            <a:r>
              <a:rPr lang="ja-JP" altLang="en-US">
                <a:sym typeface="+mn-ea"/>
              </a:rPr>
              <a:t>・押されていない状態をポジション１と定義し，スイッチをOFFする。</a:t>
            </a:r>
            <a:endParaRPr lang="ja-JP" altLang="en-US"/>
          </a:p>
          <a:p>
            <a:pPr marL="0" indent="0">
              <a:buNone/>
            </a:pPr>
            <a:r>
              <a:rPr lang="ja-JP" altLang="en-US">
                <a:sym typeface="+mn-ea"/>
              </a:rPr>
              <a:t>・中間位置まで押している状態をポジション２と定義し，スイッチをONする(機械の起動許可)。</a:t>
            </a:r>
            <a:endParaRPr lang="ja-JP" altLang="en-US"/>
          </a:p>
          <a:p>
            <a:pPr marL="0" indent="0">
              <a:buNone/>
            </a:pPr>
            <a:r>
              <a:rPr lang="ja-JP" altLang="en-US">
                <a:sym typeface="+mn-ea"/>
              </a:rPr>
              <a:t>・中間位置を過ぎて押された状態ポジション３と定義し，スイッチをOFFする。</a:t>
            </a:r>
            <a:endParaRPr lang="ja-JP" altLang="en-US"/>
          </a:p>
          <a:p>
            <a:pPr marL="0" indent="0">
              <a:buNone/>
            </a:pPr>
            <a:r>
              <a:rPr lang="ja-JP" altLang="en-US">
                <a:sym typeface="+mn-ea"/>
              </a:rPr>
              <a:t>ポジション３からポジション２に戻ってもスイッチがONしてはならない。３ポジションイネーブルスイッチは，強制開離（直接開路）機構を持つものを使用する。</a:t>
            </a:r>
            <a:endParaRPr lang="ja-JP" altLang="en-US"/>
          </a:p>
          <a:p>
            <a:endParaRPr kumimoji="1" lang="en-US" altLang="ja-JP" dirty="0" smtClean="0"/>
          </a:p>
          <a:p>
            <a:r>
              <a:rPr lang="ja-JP" altLang="en-US" dirty="0" smtClean="0">
                <a:sym typeface="+mn-ea"/>
              </a:rPr>
              <a:t>＜出典・参考文献等＞</a:t>
            </a:r>
            <a:endParaRPr kumimoji="1" lang="en-US" altLang="ja-JP" dirty="0" smtClean="0"/>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55</a:t>
            </a:fld>
            <a:endParaRPr kumimoji="1" lang="ja-JP" altLang="en-US"/>
          </a:p>
        </p:txBody>
      </p:sp>
    </p:spTree>
    <p:extLst>
      <p:ext uri="{BB962C8B-B14F-4D97-AF65-F5344CB8AC3E}">
        <p14:creationId xmlns:p14="http://schemas.microsoft.com/office/powerpoint/2010/main" val="15270117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endParaRPr kumimoji="1" lang="en-US" altLang="ja-JP" dirty="0" smtClean="0"/>
          </a:p>
          <a:p>
            <a:r>
              <a:rPr kumimoji="1" lang="en-US" altLang="ja-JP" dirty="0" smtClean="0"/>
              <a:t>3</a:t>
            </a:r>
            <a:r>
              <a:rPr kumimoji="1" lang="ja-JP" altLang="en-US" dirty="0" smtClean="0"/>
              <a:t>ポジションイネーブルスイッチを用いた安全機能について解説する．</a:t>
            </a:r>
          </a:p>
          <a:p>
            <a:endParaRPr kumimoji="1" lang="en-US" altLang="ja-JP" dirty="0" smtClean="0"/>
          </a:p>
          <a:p>
            <a:r>
              <a:rPr lang="ja-JP" altLang="en-US" dirty="0" smtClean="0">
                <a:sym typeface="+mn-ea"/>
              </a:rPr>
              <a:t>＜補足事項・背景＞</a:t>
            </a:r>
            <a:endParaRPr kumimoji="1" lang="en-US" altLang="ja-JP" dirty="0" smtClean="0"/>
          </a:p>
          <a:p>
            <a:r>
              <a:rPr lang="ja-JP" altLang="en-US">
                <a:sym typeface="+mn-ea"/>
              </a:rPr>
              <a:t>３ポジションイネーブルスイッチ，コンタクタは安全PLCに接続する。安全PLCは，プログラムによりコンタクタのON/OFFを制御する。</a:t>
            </a:r>
          </a:p>
          <a:p>
            <a:r>
              <a:rPr lang="ja-JP" altLang="en-US">
                <a:sym typeface="+mn-ea"/>
              </a:rPr>
              <a:t>スイッチの位置により，ロボットはティーチングモード及び動力源の遮断を行う．</a:t>
            </a:r>
          </a:p>
          <a:p>
            <a:endParaRPr kumimoji="1" lang="en-US" altLang="ja-JP" dirty="0" smtClean="0"/>
          </a:p>
          <a:p>
            <a:r>
              <a:rPr lang="ja-JP" altLang="en-US" dirty="0" smtClean="0">
                <a:sym typeface="+mn-ea"/>
              </a:rPr>
              <a:t>＜出典・参考文献等＞</a:t>
            </a:r>
            <a:endParaRPr kumimoji="1" lang="en-US" altLang="ja-JP" dirty="0" smtClean="0"/>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56</a:t>
            </a:fld>
            <a:endParaRPr kumimoji="1" lang="ja-JP" altLang="en-US"/>
          </a:p>
        </p:txBody>
      </p:sp>
    </p:spTree>
    <p:extLst>
      <p:ext uri="{BB962C8B-B14F-4D97-AF65-F5344CB8AC3E}">
        <p14:creationId xmlns:p14="http://schemas.microsoft.com/office/powerpoint/2010/main" val="8402933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en-US" altLang="ja-JP" dirty="0" smtClean="0">
                <a:sym typeface="+mn-ea"/>
              </a:rPr>
              <a:t>3</a:t>
            </a:r>
            <a:r>
              <a:rPr lang="ja-JP" altLang="en-US" dirty="0" smtClean="0">
                <a:sym typeface="+mn-ea"/>
              </a:rPr>
              <a:t>ポジションイネーブルスイッチの安全機能について解説する．</a:t>
            </a:r>
          </a:p>
          <a:p>
            <a:endParaRPr kumimoji="1" lang="en-US" altLang="ja-JP" dirty="0" smtClean="0"/>
          </a:p>
          <a:p>
            <a:r>
              <a:rPr lang="ja-JP" altLang="en-US" dirty="0" smtClean="0">
                <a:sym typeface="+mn-ea"/>
              </a:rPr>
              <a:t>＜補足事項・背景＞</a:t>
            </a:r>
          </a:p>
          <a:p>
            <a:r>
              <a:rPr lang="ja-JP" altLang="en-US" dirty="0" smtClean="0">
                <a:sym typeface="+mn-ea"/>
              </a:rPr>
              <a:t>前頁の安全機能を状態遷移表に示す．</a:t>
            </a:r>
          </a:p>
          <a:p>
            <a:r>
              <a:rPr lang="ja-JP" altLang="en-US" dirty="0" smtClean="0">
                <a:sym typeface="+mn-ea"/>
              </a:rPr>
              <a:t>状態は，</a:t>
            </a:r>
            <a:r>
              <a:rPr lang="en-US" altLang="ja-JP" dirty="0" smtClean="0">
                <a:sym typeface="+mn-ea"/>
              </a:rPr>
              <a:t>3</a:t>
            </a:r>
            <a:r>
              <a:rPr lang="ja-JP" altLang="en-US" dirty="0" smtClean="0">
                <a:sym typeface="+mn-ea"/>
              </a:rPr>
              <a:t>状態．イベントが発生し，コンタクタの</a:t>
            </a:r>
            <a:r>
              <a:rPr lang="en-US" altLang="ja-JP" dirty="0" smtClean="0">
                <a:sym typeface="+mn-ea"/>
              </a:rPr>
              <a:t>ON/OFF</a:t>
            </a:r>
            <a:r>
              <a:rPr lang="ja-JP" altLang="en-US" dirty="0" smtClean="0">
                <a:sym typeface="+mn-ea"/>
              </a:rPr>
              <a:t>動作を行い，次の状態へと遷移する．</a:t>
            </a:r>
          </a:p>
          <a:p>
            <a:endParaRPr kumimoji="1" lang="en-US" altLang="ja-JP" dirty="0" smtClean="0"/>
          </a:p>
          <a:p>
            <a:r>
              <a:rPr lang="ja-JP" altLang="en-US" dirty="0" smtClean="0">
                <a:sym typeface="+mn-ea"/>
              </a:rPr>
              <a:t>＜出典・参考文献等＞</a:t>
            </a:r>
            <a:endParaRPr kumimoji="1" lang="en-US" altLang="ja-JP" dirty="0" smtClean="0"/>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57</a:t>
            </a:fld>
            <a:endParaRPr kumimoji="1" lang="ja-JP" altLang="en-US"/>
          </a:p>
        </p:txBody>
      </p:sp>
    </p:spTree>
    <p:extLst>
      <p:ext uri="{BB962C8B-B14F-4D97-AF65-F5344CB8AC3E}">
        <p14:creationId xmlns:p14="http://schemas.microsoft.com/office/powerpoint/2010/main" val="31479023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en-US" altLang="ja-JP" dirty="0" smtClean="0">
                <a:sym typeface="+mn-ea"/>
              </a:rPr>
              <a:t>3</a:t>
            </a:r>
            <a:r>
              <a:rPr lang="ja-JP" altLang="en-US" dirty="0" smtClean="0">
                <a:sym typeface="+mn-ea"/>
              </a:rPr>
              <a:t>ポジションイネーブルスイッチの回路構成を示す．</a:t>
            </a:r>
          </a:p>
          <a:p>
            <a:endParaRPr kumimoji="1" lang="en-US" altLang="ja-JP" dirty="0" smtClean="0"/>
          </a:p>
          <a:p>
            <a:r>
              <a:rPr lang="ja-JP" altLang="en-US" dirty="0" smtClean="0">
                <a:sym typeface="+mn-ea"/>
              </a:rPr>
              <a:t>＜補足事項・背景＞</a:t>
            </a:r>
          </a:p>
          <a:p>
            <a:r>
              <a:rPr lang="en-US" altLang="ja-JP" dirty="0" smtClean="0">
                <a:sym typeface="+mn-ea"/>
              </a:rPr>
              <a:t>3</a:t>
            </a:r>
            <a:r>
              <a:rPr lang="ja-JP" altLang="en-US" dirty="0" smtClean="0">
                <a:sym typeface="+mn-ea"/>
              </a:rPr>
              <a:t>ポジションイネーブルスイッチのスイッチ</a:t>
            </a:r>
            <a:r>
              <a:rPr lang="en-US" altLang="ja-JP" dirty="0" smtClean="0">
                <a:sym typeface="+mn-ea"/>
              </a:rPr>
              <a:t>B</a:t>
            </a:r>
            <a:r>
              <a:rPr lang="ja-JP" altLang="en-US" dirty="0" smtClean="0">
                <a:sym typeface="+mn-ea"/>
              </a:rPr>
              <a:t>の信号</a:t>
            </a:r>
            <a:r>
              <a:rPr lang="en-US" altLang="ja-JP" dirty="0" smtClean="0">
                <a:sym typeface="+mn-ea"/>
              </a:rPr>
              <a:t>B1,B2</a:t>
            </a:r>
            <a:r>
              <a:rPr lang="ja-JP" altLang="en-US" dirty="0" smtClean="0">
                <a:sym typeface="+mn-ea"/>
              </a:rPr>
              <a:t>が</a:t>
            </a:r>
            <a:r>
              <a:rPr lang="en-US" altLang="ja-JP" dirty="0" smtClean="0">
                <a:sym typeface="+mn-ea"/>
              </a:rPr>
              <a:t>FS-PLC</a:t>
            </a:r>
            <a:r>
              <a:rPr lang="ja-JP" altLang="en-US" dirty="0" smtClean="0">
                <a:sym typeface="+mn-ea"/>
              </a:rPr>
              <a:t>に接続される．</a:t>
            </a:r>
          </a:p>
          <a:p>
            <a:r>
              <a:rPr lang="en-US" altLang="ja-JP" dirty="0" smtClean="0">
                <a:sym typeface="+mn-ea"/>
              </a:rPr>
              <a:t>FS-PLC</a:t>
            </a:r>
            <a:r>
              <a:rPr lang="ja-JP" altLang="en-US" dirty="0" smtClean="0">
                <a:sym typeface="+mn-ea"/>
              </a:rPr>
              <a:t>の出力はふたつのコンタクタ</a:t>
            </a:r>
            <a:r>
              <a:rPr lang="en-US" altLang="ja-JP" dirty="0" smtClean="0">
                <a:sym typeface="+mn-ea"/>
              </a:rPr>
              <a:t>K1,K2</a:t>
            </a:r>
            <a:r>
              <a:rPr lang="ja-JP" altLang="en-US" dirty="0" smtClean="0">
                <a:sym typeface="+mn-ea"/>
              </a:rPr>
              <a:t>を</a:t>
            </a:r>
            <a:r>
              <a:rPr lang="en-US" altLang="ja-JP" dirty="0" smtClean="0">
                <a:sym typeface="+mn-ea"/>
              </a:rPr>
              <a:t>ON/OFF</a:t>
            </a:r>
            <a:r>
              <a:rPr lang="ja-JP" altLang="en-US" dirty="0" smtClean="0">
                <a:sym typeface="+mn-ea"/>
              </a:rPr>
              <a:t>する．</a:t>
            </a:r>
          </a:p>
          <a:p>
            <a:endParaRPr kumimoji="1" lang="en-US" altLang="ja-JP" dirty="0" smtClean="0"/>
          </a:p>
          <a:p>
            <a:r>
              <a:rPr lang="ja-JP" altLang="en-US" dirty="0" smtClean="0">
                <a:sym typeface="+mn-ea"/>
              </a:rPr>
              <a:t>＜出典・参考文献等＞</a:t>
            </a:r>
            <a:endParaRPr kumimoji="1" lang="en-US" altLang="ja-JP" dirty="0" smtClean="0"/>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58</a:t>
            </a:fld>
            <a:endParaRPr kumimoji="1" lang="ja-JP" altLang="en-US"/>
          </a:p>
        </p:txBody>
      </p:sp>
    </p:spTree>
    <p:extLst>
      <p:ext uri="{BB962C8B-B14F-4D97-AF65-F5344CB8AC3E}">
        <p14:creationId xmlns:p14="http://schemas.microsoft.com/office/powerpoint/2010/main" val="30340231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endParaRPr kumimoji="1" lang="en-US" altLang="ja-JP" dirty="0" smtClean="0"/>
          </a:p>
          <a:p>
            <a:r>
              <a:rPr kumimoji="1" lang="en-US" altLang="ja-JP" dirty="0" smtClean="0"/>
              <a:t>3</a:t>
            </a:r>
            <a:r>
              <a:rPr kumimoji="1" lang="ja-JP" altLang="en-US" dirty="0" smtClean="0"/>
              <a:t>ポジションイネーブルスイッチのタイミングチャートを示す．</a:t>
            </a:r>
          </a:p>
          <a:p>
            <a:endParaRPr kumimoji="1" lang="en-US" altLang="ja-JP" dirty="0" smtClean="0"/>
          </a:p>
          <a:p>
            <a:r>
              <a:rPr lang="ja-JP" altLang="en-US" dirty="0" smtClean="0">
                <a:sym typeface="+mn-ea"/>
              </a:rPr>
              <a:t>＜補足事項・背景＞</a:t>
            </a:r>
            <a:endParaRPr kumimoji="1" lang="en-US" altLang="ja-JP" dirty="0" smtClean="0"/>
          </a:p>
          <a:p>
            <a:r>
              <a:rPr kumimoji="1" lang="ja-JP" altLang="en-US" dirty="0" smtClean="0"/>
              <a:t>スイッチを軽く握ると，コンタクタ</a:t>
            </a:r>
            <a:r>
              <a:rPr kumimoji="1" lang="en-US" altLang="ja-JP" dirty="0" smtClean="0"/>
              <a:t>K1,K2</a:t>
            </a:r>
            <a:r>
              <a:rPr kumimoji="1" lang="ja-JP" altLang="en-US" dirty="0" smtClean="0"/>
              <a:t>が</a:t>
            </a:r>
            <a:r>
              <a:rPr kumimoji="1" lang="en-US" altLang="ja-JP" dirty="0" smtClean="0"/>
              <a:t>ON</a:t>
            </a:r>
            <a:r>
              <a:rPr kumimoji="1" lang="ja-JP" altLang="en-US" dirty="0" smtClean="0"/>
              <a:t>になる．手を離すとコンタクタは</a:t>
            </a:r>
            <a:r>
              <a:rPr kumimoji="1" lang="en-US" altLang="ja-JP" dirty="0" smtClean="0"/>
              <a:t>OFF</a:t>
            </a:r>
            <a:r>
              <a:rPr kumimoji="1" lang="ja-JP" altLang="en-US" dirty="0" smtClean="0"/>
              <a:t>になる．</a:t>
            </a:r>
          </a:p>
          <a:p>
            <a:r>
              <a:rPr kumimoji="1" lang="ja-JP" altLang="en-US" dirty="0" smtClean="0"/>
              <a:t>再び軽く握って，強く握るとコンタクタは</a:t>
            </a:r>
            <a:r>
              <a:rPr kumimoji="1" lang="en-US" altLang="ja-JP" dirty="0" smtClean="0"/>
              <a:t>OFF</a:t>
            </a:r>
            <a:r>
              <a:rPr kumimoji="1" lang="ja-JP" altLang="en-US" dirty="0" smtClean="0"/>
              <a:t>になる．</a:t>
            </a:r>
          </a:p>
          <a:p>
            <a:r>
              <a:rPr kumimoji="1" lang="ja-JP" altLang="en-US" dirty="0" smtClean="0"/>
              <a:t>スイッチが故障すると，コンタクタは</a:t>
            </a:r>
            <a:r>
              <a:rPr kumimoji="1" lang="en-US" altLang="ja-JP" dirty="0" smtClean="0"/>
              <a:t>OFF</a:t>
            </a:r>
            <a:r>
              <a:rPr kumimoji="1" lang="ja-JP" altLang="en-US" dirty="0" smtClean="0"/>
              <a:t>になる．</a:t>
            </a:r>
          </a:p>
          <a:p>
            <a:endParaRPr kumimoji="1" lang="en-US" altLang="ja-JP" dirty="0" smtClean="0"/>
          </a:p>
          <a:p>
            <a:r>
              <a:rPr lang="ja-JP" altLang="en-US" dirty="0" smtClean="0">
                <a:sym typeface="+mn-ea"/>
              </a:rPr>
              <a:t>＜出典・参考文献等＞</a:t>
            </a:r>
            <a:endParaRPr kumimoji="1" lang="en-US" altLang="ja-JP" dirty="0" smtClean="0"/>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59</a:t>
            </a:fld>
            <a:endParaRPr kumimoji="1" lang="ja-JP" altLang="en-US"/>
          </a:p>
        </p:txBody>
      </p:sp>
    </p:spTree>
    <p:extLst>
      <p:ext uri="{BB962C8B-B14F-4D97-AF65-F5344CB8AC3E}">
        <p14:creationId xmlns:p14="http://schemas.microsoft.com/office/powerpoint/2010/main" val="4246168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＜意図・ポイント＞</a:t>
            </a:r>
            <a:endParaRPr kumimoji="1" lang="en-US" altLang="ja-JP" dirty="0" smtClean="0"/>
          </a:p>
          <a:p>
            <a:r>
              <a:rPr kumimoji="1" lang="ja-JP" altLang="en-US" dirty="0" smtClean="0"/>
              <a:t>規格が要求する「使用上の情報」をもれなく使用者に提供すること</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r>
              <a:rPr kumimoji="1" lang="ja-JP" altLang="en-US" dirty="0" smtClean="0"/>
              <a:t>・　規格の極一部しか記述していないので、規格を熟読すること。</a:t>
            </a:r>
            <a:endParaRPr kumimoji="1" lang="en-US" altLang="ja-JP" dirty="0" smtClean="0"/>
          </a:p>
          <a:p>
            <a:r>
              <a:rPr kumimoji="1" lang="ja-JP" altLang="en-US" dirty="0" smtClean="0"/>
              <a:t>・　</a:t>
            </a:r>
            <a:r>
              <a:rPr kumimoji="1" lang="en-US" altLang="ja-JP" dirty="0" smtClean="0">
                <a:solidFill>
                  <a:srgbClr val="FF0000"/>
                </a:solidFill>
              </a:rPr>
              <a:t>ISO/TS 15066:2016</a:t>
            </a:r>
            <a:r>
              <a:rPr kumimoji="1" lang="ja-JP" altLang="en-US" dirty="0" smtClean="0">
                <a:solidFill>
                  <a:srgbClr val="FF0000"/>
                </a:solidFill>
              </a:rPr>
              <a:t>の日本版は、</a:t>
            </a:r>
            <a:r>
              <a:rPr kumimoji="1" lang="en-US" altLang="ja-JP" dirty="0" smtClean="0">
                <a:solidFill>
                  <a:srgbClr val="FF0000"/>
                </a:solidFill>
              </a:rPr>
              <a:t>TS B 0033:2017</a:t>
            </a:r>
            <a:r>
              <a:rPr kumimoji="1" lang="ja-JP" altLang="en-US" dirty="0" smtClean="0">
                <a:solidFill>
                  <a:srgbClr val="FF0000"/>
                </a:solidFill>
              </a:rPr>
              <a:t>である。</a:t>
            </a:r>
            <a:endParaRPr kumimoji="1" lang="en-US" altLang="ja-JP" dirty="0" smtClean="0">
              <a:solidFill>
                <a:srgbClr val="FF0000"/>
              </a:solidFill>
            </a:endParaRPr>
          </a:p>
          <a:p>
            <a:r>
              <a:rPr kumimoji="1" lang="ja-JP" altLang="en-US" dirty="0" smtClean="0"/>
              <a:t>＜出典・参考文献等＞</a:t>
            </a:r>
            <a:endParaRPr kumimoji="1" lang="en-US" altLang="ja-JP" dirty="0" smtClean="0"/>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6</a:t>
            </a:fld>
            <a:endParaRPr kumimoji="1" lang="ja-JP" altLang="en-US"/>
          </a:p>
        </p:txBody>
      </p:sp>
    </p:spTree>
    <p:extLst>
      <p:ext uri="{BB962C8B-B14F-4D97-AF65-F5344CB8AC3E}">
        <p14:creationId xmlns:p14="http://schemas.microsoft.com/office/powerpoint/2010/main" val="5208089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en-US" altLang="ja-JP" dirty="0" smtClean="0">
                <a:sym typeface="+mn-ea"/>
              </a:rPr>
              <a:t>3</a:t>
            </a:r>
            <a:r>
              <a:rPr lang="ja-JP" altLang="en-US" dirty="0" smtClean="0">
                <a:sym typeface="+mn-ea"/>
              </a:rPr>
              <a:t>ポジションイネーブルスイッチの安全システムのに使われている安全コンポーネントのパラメータを示す．</a:t>
            </a:r>
          </a:p>
          <a:p>
            <a:endParaRPr kumimoji="1" lang="en-US" altLang="ja-JP" dirty="0" smtClean="0"/>
          </a:p>
          <a:p>
            <a:r>
              <a:rPr lang="ja-JP" altLang="en-US" dirty="0" smtClean="0">
                <a:sym typeface="+mn-ea"/>
              </a:rPr>
              <a:t>＜補足事項・背景＞</a:t>
            </a:r>
          </a:p>
          <a:p>
            <a:r>
              <a:rPr lang="ja-JP" altLang="en-US" dirty="0" smtClean="0">
                <a:sym typeface="+mn-ea"/>
              </a:rPr>
              <a:t>先の構成図に使われている</a:t>
            </a:r>
            <a:r>
              <a:rPr lang="en-US" altLang="ja-JP" dirty="0" smtClean="0">
                <a:sym typeface="+mn-ea"/>
              </a:rPr>
              <a:t>3</a:t>
            </a:r>
            <a:r>
              <a:rPr lang="ja-JP" altLang="en-US" dirty="0" smtClean="0">
                <a:sym typeface="+mn-ea"/>
              </a:rPr>
              <a:t>ポジションイネーブルスイッチ，安全</a:t>
            </a:r>
            <a:r>
              <a:rPr lang="en-US" altLang="ja-JP" dirty="0" smtClean="0">
                <a:sym typeface="+mn-ea"/>
              </a:rPr>
              <a:t>PLC</a:t>
            </a:r>
            <a:r>
              <a:rPr lang="ja-JP" altLang="en-US" dirty="0" smtClean="0">
                <a:sym typeface="+mn-ea"/>
              </a:rPr>
              <a:t>，コンタクタのパラメータをメーカーから入手する．</a:t>
            </a:r>
          </a:p>
          <a:p>
            <a:endParaRPr kumimoji="1" lang="en-US" altLang="ja-JP" dirty="0" smtClean="0"/>
          </a:p>
          <a:p>
            <a:r>
              <a:rPr lang="ja-JP" altLang="en-US" dirty="0" smtClean="0">
                <a:sym typeface="+mn-ea"/>
              </a:rPr>
              <a:t>＜出典・参考文献等＞</a:t>
            </a:r>
            <a:endParaRPr kumimoji="1" lang="en-US" altLang="ja-JP" dirty="0" smtClean="0"/>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60</a:t>
            </a:fld>
            <a:endParaRPr kumimoji="1" lang="ja-JP" altLang="en-US"/>
          </a:p>
        </p:txBody>
      </p:sp>
    </p:spTree>
    <p:extLst>
      <p:ext uri="{BB962C8B-B14F-4D97-AF65-F5344CB8AC3E}">
        <p14:creationId xmlns:p14="http://schemas.microsoft.com/office/powerpoint/2010/main" val="41195176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kumimoji="1" lang="en-US" altLang="ja-JP" dirty="0" smtClean="0"/>
              <a:t>3</a:t>
            </a:r>
            <a:r>
              <a:rPr kumimoji="1" lang="ja-JP" altLang="en-US" dirty="0" smtClean="0"/>
              <a:t>ポジションイネーブルスイッチの安全ブロック図と</a:t>
            </a:r>
            <a:r>
              <a:rPr kumimoji="1" lang="en-US" altLang="ja-JP" dirty="0" smtClean="0"/>
              <a:t>PL</a:t>
            </a:r>
            <a:r>
              <a:rPr kumimoji="1" lang="ja-JP" altLang="en-US" dirty="0" smtClean="0"/>
              <a:t>評価を行う．</a:t>
            </a:r>
          </a:p>
          <a:p>
            <a:endParaRPr kumimoji="1" lang="en-US" altLang="ja-JP" dirty="0" smtClean="0"/>
          </a:p>
          <a:p>
            <a:r>
              <a:rPr lang="ja-JP" altLang="en-US" dirty="0" smtClean="0">
                <a:sym typeface="+mn-ea"/>
              </a:rPr>
              <a:t>＜補足事項・背景＞</a:t>
            </a:r>
          </a:p>
          <a:p>
            <a:r>
              <a:rPr lang="ja-JP" altLang="en-US" dirty="0" smtClean="0">
                <a:sym typeface="+mn-ea"/>
              </a:rPr>
              <a:t>入力サブシステムの</a:t>
            </a:r>
            <a:r>
              <a:rPr lang="en-US" altLang="ja-JP" dirty="0" smtClean="0">
                <a:sym typeface="+mn-ea"/>
              </a:rPr>
              <a:t>3</a:t>
            </a:r>
            <a:r>
              <a:rPr lang="ja-JP" altLang="en-US" dirty="0" smtClean="0">
                <a:sym typeface="+mn-ea"/>
              </a:rPr>
              <a:t>ポジションイネーブルスイッチは，接点二重化されているので二重化のブロック図となっている．</a:t>
            </a:r>
          </a:p>
          <a:p>
            <a:r>
              <a:rPr lang="ja-JP" altLang="en-US" dirty="0" smtClean="0">
                <a:sym typeface="+mn-ea"/>
              </a:rPr>
              <a:t>入力，出力の</a:t>
            </a:r>
            <a:r>
              <a:rPr lang="en-US" altLang="ja-JP" dirty="0" smtClean="0">
                <a:sym typeface="+mn-ea"/>
              </a:rPr>
              <a:t>PFHd</a:t>
            </a:r>
            <a:r>
              <a:rPr lang="ja-JP" altLang="en-US" dirty="0" smtClean="0">
                <a:sym typeface="+mn-ea"/>
              </a:rPr>
              <a:t>，すなわち，</a:t>
            </a:r>
            <a:r>
              <a:rPr lang="en-US" altLang="ja-JP" dirty="0" smtClean="0">
                <a:sym typeface="+mn-ea"/>
              </a:rPr>
              <a:t>MTTFd</a:t>
            </a:r>
            <a:r>
              <a:rPr lang="ja-JP" altLang="en-US" dirty="0" smtClean="0">
                <a:sym typeface="+mn-ea"/>
              </a:rPr>
              <a:t>の逆数は，簡単のために片系の値をそのまま採用している．</a:t>
            </a:r>
          </a:p>
          <a:p>
            <a:r>
              <a:rPr lang="ja-JP" altLang="en-US" dirty="0" smtClean="0">
                <a:sym typeface="+mn-ea"/>
              </a:rPr>
              <a:t>入力，論理，出力の</a:t>
            </a:r>
            <a:r>
              <a:rPr lang="en-US" altLang="ja-JP" dirty="0" smtClean="0">
                <a:sym typeface="+mn-ea"/>
              </a:rPr>
              <a:t>PFHd</a:t>
            </a:r>
            <a:r>
              <a:rPr lang="ja-JP" altLang="en-US" dirty="0" smtClean="0">
                <a:sym typeface="+mn-ea"/>
              </a:rPr>
              <a:t>を合計すると</a:t>
            </a:r>
            <a:r>
              <a:rPr lang="en-US" altLang="ja-JP" dirty="0" smtClean="0">
                <a:sym typeface="+mn-ea"/>
              </a:rPr>
              <a:t>5.17</a:t>
            </a:r>
            <a:r>
              <a:rPr lang="ja-JP" altLang="en-US" dirty="0" smtClean="0">
                <a:sym typeface="+mn-ea"/>
              </a:rPr>
              <a:t>×</a:t>
            </a:r>
            <a:r>
              <a:rPr lang="en-US" altLang="ja-JP" dirty="0" smtClean="0">
                <a:sym typeface="+mn-ea"/>
              </a:rPr>
              <a:t>10-8</a:t>
            </a:r>
            <a:r>
              <a:rPr lang="ja-JP" altLang="en-US" dirty="0" smtClean="0">
                <a:sym typeface="+mn-ea"/>
              </a:rPr>
              <a:t>となり，</a:t>
            </a:r>
            <a:r>
              <a:rPr lang="en-US" altLang="ja-JP" dirty="0" smtClean="0">
                <a:sym typeface="+mn-ea"/>
              </a:rPr>
              <a:t>PL=e</a:t>
            </a:r>
            <a:r>
              <a:rPr lang="ja-JP" altLang="en-US" dirty="0" smtClean="0">
                <a:sym typeface="+mn-ea"/>
              </a:rPr>
              <a:t>を満足する．</a:t>
            </a:r>
          </a:p>
          <a:p>
            <a:r>
              <a:rPr lang="ja-JP" altLang="en-US" dirty="0" smtClean="0">
                <a:sym typeface="+mn-ea"/>
              </a:rPr>
              <a:t>要求は</a:t>
            </a:r>
            <a:r>
              <a:rPr lang="en-US" altLang="ja-JP" dirty="0" smtClean="0">
                <a:sym typeface="+mn-ea"/>
              </a:rPr>
              <a:t>PLr=d</a:t>
            </a:r>
            <a:r>
              <a:rPr lang="ja-JP" altLang="en-US" dirty="0" smtClean="0">
                <a:sym typeface="+mn-ea"/>
              </a:rPr>
              <a:t>をクリアする．</a:t>
            </a:r>
          </a:p>
          <a:p>
            <a:endParaRPr kumimoji="1" lang="en-US" altLang="ja-JP" dirty="0" smtClean="0"/>
          </a:p>
          <a:p>
            <a:r>
              <a:rPr lang="ja-JP" altLang="en-US" dirty="0" smtClean="0">
                <a:sym typeface="+mn-ea"/>
              </a:rPr>
              <a:t>＜出典・参考文献等＞</a:t>
            </a:r>
            <a:endParaRPr kumimoji="1" lang="en-US" altLang="ja-JP" dirty="0" smtClean="0"/>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61</a:t>
            </a:fld>
            <a:endParaRPr kumimoji="1" lang="ja-JP" altLang="en-US"/>
          </a:p>
        </p:txBody>
      </p:sp>
    </p:spTree>
    <p:extLst>
      <p:ext uri="{BB962C8B-B14F-4D97-AF65-F5344CB8AC3E}">
        <p14:creationId xmlns:p14="http://schemas.microsoft.com/office/powerpoint/2010/main" val="41329333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endParaRPr kumimoji="1" lang="en-US" altLang="ja-JP" dirty="0" smtClean="0"/>
          </a:p>
          <a:p>
            <a:endParaRPr kumimoji="1" lang="en-US" altLang="ja-JP" dirty="0" smtClean="0"/>
          </a:p>
          <a:p>
            <a:r>
              <a:rPr lang="ja-JP" altLang="en-US" dirty="0" smtClean="0">
                <a:sym typeface="+mn-ea"/>
              </a:rPr>
              <a:t>＜補足事項・背景＞</a:t>
            </a:r>
          </a:p>
          <a:p>
            <a:r>
              <a:rPr lang="ja-JP" altLang="en-US">
                <a:sym typeface="+mn-ea"/>
              </a:rPr>
              <a:t>開口部にライトカーテンを設置し，作業者が材料の供給や取り出しのために，ロボット動作中に危険エリアに侵入</a:t>
            </a:r>
          </a:p>
          <a:p>
            <a:r>
              <a:rPr lang="ja-JP" altLang="en-US">
                <a:sym typeface="+mn-ea"/>
              </a:rPr>
              <a:t>(ライトカーテンが遮光)した際，ロボットが非常停止するアプリケーションである。</a:t>
            </a:r>
            <a:endParaRPr kumimoji="1" lang="en-US" altLang="ja-JP" dirty="0" smtClean="0"/>
          </a:p>
          <a:p>
            <a:endParaRPr kumimoji="1" lang="en-US" altLang="ja-JP" dirty="0" smtClean="0"/>
          </a:p>
          <a:p>
            <a:r>
              <a:rPr lang="ja-JP" altLang="en-US" dirty="0" smtClean="0">
                <a:sym typeface="+mn-ea"/>
              </a:rPr>
              <a:t>＜出典・参考文献等＞</a:t>
            </a:r>
            <a:endParaRPr kumimoji="1" lang="en-US" altLang="ja-JP" dirty="0" smtClean="0"/>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62</a:t>
            </a:fld>
            <a:endParaRPr kumimoji="1" lang="ja-JP" altLang="en-US"/>
          </a:p>
        </p:txBody>
      </p:sp>
    </p:spTree>
    <p:extLst>
      <p:ext uri="{BB962C8B-B14F-4D97-AF65-F5344CB8AC3E}">
        <p14:creationId xmlns:p14="http://schemas.microsoft.com/office/powerpoint/2010/main" val="9409691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ja-JP" altLang="en-US" dirty="0" smtClean="0">
                <a:sym typeface="+mn-ea"/>
              </a:rPr>
              <a:t>ライトカーテンの安全機能を解説する．</a:t>
            </a:r>
          </a:p>
          <a:p>
            <a:endParaRPr kumimoji="1" lang="en-US" altLang="ja-JP" dirty="0" smtClean="0"/>
          </a:p>
          <a:p>
            <a:r>
              <a:rPr lang="ja-JP" altLang="en-US" dirty="0" smtClean="0">
                <a:sym typeface="+mn-ea"/>
              </a:rPr>
              <a:t>＜補足事項・背景＞</a:t>
            </a:r>
            <a:endParaRPr kumimoji="1" lang="en-US" altLang="ja-JP" dirty="0" smtClean="0"/>
          </a:p>
          <a:p>
            <a:pPr marL="0" indent="0">
              <a:buNone/>
            </a:pPr>
            <a:r>
              <a:rPr lang="ja-JP" altLang="en-US">
                <a:sym typeface="+mn-ea"/>
              </a:rPr>
              <a:t>ライトカーテン(F1)</a:t>
            </a:r>
            <a:r>
              <a:rPr lang="en-US" altLang="ja-JP">
                <a:sym typeface="+mn-ea"/>
              </a:rPr>
              <a:t>=</a:t>
            </a:r>
            <a:r>
              <a:rPr lang="ja-JP" altLang="en-US">
                <a:sym typeface="+mn-ea"/>
              </a:rPr>
              <a:t>JIS B 9704-2 (IEC 61496-2)のタイプ４認証品．</a:t>
            </a:r>
            <a:endParaRPr lang="ja-JP" altLang="en-US"/>
          </a:p>
          <a:p>
            <a:pPr marL="0" indent="0">
              <a:buNone/>
            </a:pPr>
            <a:r>
              <a:rPr lang="ja-JP" altLang="en-US">
                <a:sym typeface="+mn-ea"/>
              </a:rPr>
              <a:t>自己診断機能があり，検出方式は「透過型」であり，全ての光軸が入光状態でのみ，出力をONにする。</a:t>
            </a:r>
            <a:endParaRPr lang="ja-JP" altLang="en-US"/>
          </a:p>
          <a:p>
            <a:pPr marL="0" indent="0">
              <a:buNone/>
            </a:pPr>
            <a:r>
              <a:rPr lang="ja-JP" altLang="en-US">
                <a:sym typeface="+mn-ea"/>
              </a:rPr>
              <a:t>安全PLCは，プログラムによりコンタクタ(K1,K2)のON/OFFを制御し，ロボットを停止させる。</a:t>
            </a:r>
            <a:endParaRPr lang="ja-JP" altLang="en-US"/>
          </a:p>
          <a:p>
            <a:pPr marL="0" indent="0">
              <a:buNone/>
            </a:pPr>
            <a:r>
              <a:rPr lang="ja-JP" altLang="en-US">
                <a:sym typeface="+mn-ea"/>
              </a:rPr>
              <a:t>安全PLCは異常を検出した場合，プログラムによらず出力をOFF状態</a:t>
            </a:r>
            <a:endParaRPr lang="ja-JP" altLang="en-US"/>
          </a:p>
          <a:p>
            <a:endParaRPr kumimoji="1" lang="en-US" altLang="ja-JP" dirty="0" smtClean="0"/>
          </a:p>
          <a:p>
            <a:r>
              <a:rPr lang="ja-JP" altLang="en-US" dirty="0" smtClean="0">
                <a:sym typeface="+mn-ea"/>
              </a:rPr>
              <a:t>＜出典・参考文献等＞</a:t>
            </a:r>
            <a:endParaRPr kumimoji="1" lang="en-US" altLang="ja-JP" dirty="0" smtClean="0"/>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63</a:t>
            </a:fld>
            <a:endParaRPr kumimoji="1" lang="ja-JP" altLang="en-US"/>
          </a:p>
        </p:txBody>
      </p:sp>
    </p:spTree>
    <p:extLst>
      <p:ext uri="{BB962C8B-B14F-4D97-AF65-F5344CB8AC3E}">
        <p14:creationId xmlns:p14="http://schemas.microsoft.com/office/powerpoint/2010/main" val="40966843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ja-JP" altLang="en-US" dirty="0" smtClean="0">
                <a:sym typeface="+mn-ea"/>
              </a:rPr>
              <a:t>ライトカーテンによる安全機能を状態遷移表に示す．</a:t>
            </a:r>
          </a:p>
          <a:p>
            <a:endParaRPr kumimoji="1" lang="en-US" altLang="ja-JP" dirty="0" smtClean="0"/>
          </a:p>
          <a:p>
            <a:r>
              <a:rPr lang="ja-JP" altLang="en-US" dirty="0" smtClean="0">
                <a:sym typeface="+mn-ea"/>
              </a:rPr>
              <a:t>＜補足事項・背景＞</a:t>
            </a:r>
          </a:p>
          <a:p>
            <a:r>
              <a:rPr kumimoji="1" lang="ja-JP" altLang="en-US" dirty="0" smtClean="0"/>
              <a:t>運転準備で起動スイッチ</a:t>
            </a:r>
            <a:r>
              <a:rPr kumimoji="1" lang="en-US" altLang="ja-JP" dirty="0" smtClean="0"/>
              <a:t>(SS)</a:t>
            </a:r>
            <a:r>
              <a:rPr kumimoji="1" lang="ja-JP" altLang="en-US" dirty="0" smtClean="0"/>
              <a:t>を押すとコンタクタが</a:t>
            </a:r>
            <a:r>
              <a:rPr kumimoji="1" lang="en-US" altLang="ja-JP" dirty="0" smtClean="0"/>
              <a:t>ON</a:t>
            </a:r>
            <a:r>
              <a:rPr kumimoji="1" lang="ja-JP" altLang="en-US" dirty="0" smtClean="0"/>
              <a:t>，すなわち運転中になる．</a:t>
            </a:r>
          </a:p>
          <a:p>
            <a:r>
              <a:rPr kumimoji="1" lang="ja-JP" altLang="en-US" dirty="0" smtClean="0"/>
              <a:t>運転中にライトカーテンを遮光する，すなわち人が通るとコンタクタが</a:t>
            </a:r>
            <a:r>
              <a:rPr kumimoji="1" lang="en-US" altLang="ja-JP" dirty="0" smtClean="0"/>
              <a:t>OFF</a:t>
            </a:r>
            <a:r>
              <a:rPr kumimoji="1" lang="ja-JP" altLang="en-US" dirty="0" smtClean="0"/>
              <a:t>になる．非常停止となる．</a:t>
            </a:r>
          </a:p>
          <a:p>
            <a:r>
              <a:rPr kumimoji="1" lang="ja-JP" altLang="en-US" dirty="0" smtClean="0"/>
              <a:t>非常停止において，遮光状態のまま起動スイッチを押しても非常停止のままである．</a:t>
            </a:r>
          </a:p>
          <a:p>
            <a:endParaRPr kumimoji="1" lang="en-US" altLang="ja-JP" dirty="0" smtClean="0"/>
          </a:p>
          <a:p>
            <a:r>
              <a:rPr lang="ja-JP" altLang="en-US" dirty="0" smtClean="0">
                <a:sym typeface="+mn-ea"/>
              </a:rPr>
              <a:t>＜出典・参考文献等＞</a:t>
            </a:r>
            <a:endParaRPr kumimoji="1" lang="en-US" altLang="ja-JP" dirty="0" smtClean="0"/>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64</a:t>
            </a:fld>
            <a:endParaRPr kumimoji="1" lang="ja-JP" altLang="en-US"/>
          </a:p>
        </p:txBody>
      </p:sp>
    </p:spTree>
    <p:extLst>
      <p:ext uri="{BB962C8B-B14F-4D97-AF65-F5344CB8AC3E}">
        <p14:creationId xmlns:p14="http://schemas.microsoft.com/office/powerpoint/2010/main" val="10737705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ja-JP" altLang="en-US" dirty="0" smtClean="0">
                <a:sym typeface="+mn-ea"/>
              </a:rPr>
              <a:t>ライトカーテンの安全回路構成図を示す．</a:t>
            </a:r>
          </a:p>
          <a:p>
            <a:endParaRPr kumimoji="1" lang="en-US" altLang="ja-JP" dirty="0" smtClean="0"/>
          </a:p>
          <a:p>
            <a:r>
              <a:rPr lang="ja-JP" altLang="en-US" dirty="0" smtClean="0">
                <a:sym typeface="+mn-ea"/>
              </a:rPr>
              <a:t>＜補足事項・背景＞</a:t>
            </a:r>
          </a:p>
          <a:p>
            <a:r>
              <a:rPr lang="ja-JP" altLang="en-US" dirty="0" smtClean="0">
                <a:sym typeface="+mn-ea"/>
              </a:rPr>
              <a:t>ライトカーテンの信号</a:t>
            </a:r>
            <a:r>
              <a:rPr lang="en-US" altLang="ja-JP" dirty="0" smtClean="0">
                <a:sym typeface="+mn-ea"/>
              </a:rPr>
              <a:t>OSSD1</a:t>
            </a:r>
            <a:r>
              <a:rPr lang="ja-JP" altLang="en-US" dirty="0" smtClean="0">
                <a:sym typeface="+mn-ea"/>
              </a:rPr>
              <a:t>と</a:t>
            </a:r>
            <a:r>
              <a:rPr lang="en-US" altLang="ja-JP" dirty="0" smtClean="0">
                <a:sym typeface="+mn-ea"/>
              </a:rPr>
              <a:t>OSSD2</a:t>
            </a:r>
            <a:r>
              <a:rPr lang="ja-JP" altLang="en-US" dirty="0" smtClean="0">
                <a:sym typeface="+mn-ea"/>
              </a:rPr>
              <a:t>を</a:t>
            </a:r>
            <a:r>
              <a:rPr lang="en-US" altLang="ja-JP" dirty="0" smtClean="0">
                <a:sym typeface="+mn-ea"/>
              </a:rPr>
              <a:t>FS-PLC</a:t>
            </a:r>
            <a:r>
              <a:rPr lang="ja-JP" altLang="en-US" dirty="0" smtClean="0">
                <a:sym typeface="+mn-ea"/>
              </a:rPr>
              <a:t>に入力する．起動スイッチ</a:t>
            </a:r>
            <a:r>
              <a:rPr lang="en-US" altLang="ja-JP" dirty="0" smtClean="0">
                <a:sym typeface="+mn-ea"/>
              </a:rPr>
              <a:t>SS</a:t>
            </a:r>
            <a:r>
              <a:rPr lang="ja-JP" altLang="en-US" dirty="0" smtClean="0">
                <a:sym typeface="+mn-ea"/>
              </a:rPr>
              <a:t>も入力である．</a:t>
            </a:r>
          </a:p>
          <a:p>
            <a:r>
              <a:rPr lang="ja-JP" altLang="en-US" dirty="0" smtClean="0">
                <a:sym typeface="+mn-ea"/>
              </a:rPr>
              <a:t>出力はコンタクタ</a:t>
            </a:r>
            <a:r>
              <a:rPr lang="en-US" altLang="ja-JP" dirty="0" smtClean="0">
                <a:sym typeface="+mn-ea"/>
              </a:rPr>
              <a:t>K1,K2</a:t>
            </a:r>
            <a:r>
              <a:rPr lang="ja-JP" altLang="en-US" dirty="0" smtClean="0">
                <a:sym typeface="+mn-ea"/>
              </a:rPr>
              <a:t>に接続される．</a:t>
            </a:r>
          </a:p>
          <a:p>
            <a:endParaRPr kumimoji="1" lang="en-US" altLang="ja-JP" dirty="0" smtClean="0"/>
          </a:p>
          <a:p>
            <a:r>
              <a:rPr lang="ja-JP" altLang="en-US" dirty="0" smtClean="0">
                <a:sym typeface="+mn-ea"/>
              </a:rPr>
              <a:t>＜出典・参考文献等＞</a:t>
            </a:r>
            <a:endParaRPr kumimoji="1" lang="en-US" altLang="ja-JP" dirty="0" smtClean="0"/>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65</a:t>
            </a:fld>
            <a:endParaRPr kumimoji="1" lang="ja-JP" altLang="en-US"/>
          </a:p>
        </p:txBody>
      </p:sp>
    </p:spTree>
    <p:extLst>
      <p:ext uri="{BB962C8B-B14F-4D97-AF65-F5344CB8AC3E}">
        <p14:creationId xmlns:p14="http://schemas.microsoft.com/office/powerpoint/2010/main" val="19901562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kumimoji="1" lang="ja-JP" altLang="en-US" dirty="0" smtClean="0">
                <a:sym typeface="+mn-ea"/>
              </a:rPr>
              <a:t>ライトカーテンのタイミングチャートをし</a:t>
            </a:r>
            <a:r>
              <a:rPr kumimoji="1" lang="en-US" altLang="ja-JP" dirty="0" smtClean="0">
                <a:sym typeface="+mn-ea"/>
              </a:rPr>
              <a:t>mw</a:t>
            </a:r>
            <a:r>
              <a:rPr kumimoji="1" lang="ja-JP" altLang="en-US" dirty="0" smtClean="0">
                <a:sym typeface="+mn-ea"/>
              </a:rPr>
              <a:t>巣．</a:t>
            </a:r>
          </a:p>
          <a:p>
            <a:endParaRPr kumimoji="1" lang="en-US" altLang="ja-JP" dirty="0" smtClean="0"/>
          </a:p>
          <a:p>
            <a:r>
              <a:rPr lang="ja-JP" altLang="en-US" dirty="0" smtClean="0">
                <a:sym typeface="+mn-ea"/>
              </a:rPr>
              <a:t>＜補足事項・背景＞</a:t>
            </a:r>
          </a:p>
          <a:p>
            <a:r>
              <a:rPr lang="ja-JP" altLang="en-US" dirty="0" smtClean="0">
                <a:sym typeface="+mn-ea"/>
              </a:rPr>
              <a:t>起動スイッチ押し下げの立下りでコンタクタ</a:t>
            </a:r>
            <a:r>
              <a:rPr lang="en-US" altLang="ja-JP" dirty="0" smtClean="0">
                <a:sym typeface="+mn-ea"/>
              </a:rPr>
              <a:t>K1,K2</a:t>
            </a:r>
            <a:r>
              <a:rPr lang="ja-JP" altLang="en-US" dirty="0" smtClean="0">
                <a:sym typeface="+mn-ea"/>
              </a:rPr>
              <a:t>が</a:t>
            </a:r>
            <a:r>
              <a:rPr lang="en-US" altLang="ja-JP" dirty="0" smtClean="0">
                <a:sym typeface="+mn-ea"/>
              </a:rPr>
              <a:t>ON</a:t>
            </a:r>
            <a:r>
              <a:rPr lang="ja-JP" altLang="en-US" dirty="0" smtClean="0">
                <a:sym typeface="+mn-ea"/>
              </a:rPr>
              <a:t>になる．ライトカーテンを遮光するとコンタクタは</a:t>
            </a:r>
            <a:r>
              <a:rPr lang="en-US" altLang="ja-JP" dirty="0" smtClean="0">
                <a:sym typeface="+mn-ea"/>
              </a:rPr>
              <a:t>OFF</a:t>
            </a:r>
            <a:r>
              <a:rPr lang="ja-JP" altLang="en-US" dirty="0" smtClean="0">
                <a:sym typeface="+mn-ea"/>
              </a:rPr>
              <a:t>になる．</a:t>
            </a:r>
          </a:p>
          <a:p>
            <a:r>
              <a:rPr lang="ja-JP" altLang="en-US" dirty="0" smtClean="0">
                <a:sym typeface="+mn-ea"/>
              </a:rPr>
              <a:t>非常停止状態で起動スイッチを押してもコンタクタは</a:t>
            </a:r>
            <a:r>
              <a:rPr lang="en-US" altLang="ja-JP" dirty="0" smtClean="0">
                <a:sym typeface="+mn-ea"/>
              </a:rPr>
              <a:t>ON</a:t>
            </a:r>
            <a:r>
              <a:rPr lang="ja-JP" altLang="en-US" dirty="0" smtClean="0">
                <a:sym typeface="+mn-ea"/>
              </a:rPr>
              <a:t>にならない．</a:t>
            </a:r>
          </a:p>
          <a:p>
            <a:r>
              <a:rPr lang="ja-JP" altLang="en-US" dirty="0" smtClean="0">
                <a:sym typeface="+mn-ea"/>
              </a:rPr>
              <a:t>ライトカーテンの遮光が回復すると，運転準備になり，起動スイッチを押すとコンタクタが</a:t>
            </a:r>
            <a:r>
              <a:rPr lang="en-US" altLang="ja-JP" dirty="0" smtClean="0">
                <a:sym typeface="+mn-ea"/>
              </a:rPr>
              <a:t>ON</a:t>
            </a:r>
            <a:r>
              <a:rPr lang="ja-JP" altLang="en-US" dirty="0" smtClean="0">
                <a:sym typeface="+mn-ea"/>
              </a:rPr>
              <a:t>になる．</a:t>
            </a:r>
          </a:p>
          <a:p>
            <a:endParaRPr kumimoji="1" lang="en-US" altLang="ja-JP" dirty="0" smtClean="0"/>
          </a:p>
          <a:p>
            <a:r>
              <a:rPr lang="ja-JP" altLang="en-US" dirty="0" smtClean="0">
                <a:sym typeface="+mn-ea"/>
              </a:rPr>
              <a:t>＜出典・参考文献等＞</a:t>
            </a:r>
            <a:endParaRPr kumimoji="1" lang="en-US" altLang="ja-JP" dirty="0" smtClean="0"/>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66</a:t>
            </a:fld>
            <a:endParaRPr kumimoji="1" lang="ja-JP" altLang="en-US"/>
          </a:p>
        </p:txBody>
      </p:sp>
    </p:spTree>
    <p:extLst>
      <p:ext uri="{BB962C8B-B14F-4D97-AF65-F5344CB8AC3E}">
        <p14:creationId xmlns:p14="http://schemas.microsoft.com/office/powerpoint/2010/main" val="1227090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endParaRPr kumimoji="1" lang="en-US" altLang="ja-JP" dirty="0" smtClean="0"/>
          </a:p>
          <a:p>
            <a:r>
              <a:rPr kumimoji="1" lang="ja-JP" altLang="en-US" dirty="0" smtClean="0"/>
              <a:t>ライトカーテンの安全システムに使われている安全コンポーネントのパラメータを示す．</a:t>
            </a:r>
          </a:p>
          <a:p>
            <a:endParaRPr kumimoji="1" lang="en-US" altLang="ja-JP" dirty="0" smtClean="0"/>
          </a:p>
          <a:p>
            <a:r>
              <a:rPr lang="ja-JP" altLang="en-US" dirty="0" smtClean="0">
                <a:sym typeface="+mn-ea"/>
              </a:rPr>
              <a:t>＜補足事項・背景＞</a:t>
            </a:r>
          </a:p>
          <a:p>
            <a:r>
              <a:rPr kumimoji="1" lang="ja-JP" altLang="en-US" dirty="0" smtClean="0"/>
              <a:t>先の構成図に使われている安全コンポーネントのパラメータはメーカーから入手する．</a:t>
            </a:r>
          </a:p>
          <a:p>
            <a:endParaRPr kumimoji="1" lang="en-US" altLang="ja-JP" dirty="0" smtClean="0"/>
          </a:p>
          <a:p>
            <a:r>
              <a:rPr lang="ja-JP" altLang="en-US" dirty="0" smtClean="0">
                <a:sym typeface="+mn-ea"/>
              </a:rPr>
              <a:t>＜出典・参考文献等＞</a:t>
            </a:r>
            <a:endParaRPr kumimoji="1" lang="en-US" altLang="ja-JP" dirty="0" smtClean="0"/>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67</a:t>
            </a:fld>
            <a:endParaRPr kumimoji="1" lang="ja-JP" altLang="en-US"/>
          </a:p>
        </p:txBody>
      </p:sp>
    </p:spTree>
    <p:extLst>
      <p:ext uri="{BB962C8B-B14F-4D97-AF65-F5344CB8AC3E}">
        <p14:creationId xmlns:p14="http://schemas.microsoft.com/office/powerpoint/2010/main" val="972869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ja-JP" altLang="en-US" dirty="0" smtClean="0">
                <a:sym typeface="+mn-ea"/>
              </a:rPr>
              <a:t>ライトカーテンの安全ブロック図と</a:t>
            </a:r>
            <a:r>
              <a:rPr lang="en-US" altLang="ja-JP" dirty="0" smtClean="0">
                <a:sym typeface="+mn-ea"/>
              </a:rPr>
              <a:t>PL</a:t>
            </a:r>
            <a:r>
              <a:rPr lang="ja-JP" altLang="en-US" dirty="0" smtClean="0">
                <a:sym typeface="+mn-ea"/>
              </a:rPr>
              <a:t>評価を示す．</a:t>
            </a:r>
          </a:p>
          <a:p>
            <a:endParaRPr kumimoji="1" lang="en-US" altLang="ja-JP" dirty="0" smtClean="0"/>
          </a:p>
          <a:p>
            <a:r>
              <a:rPr lang="ja-JP" altLang="en-US" dirty="0" smtClean="0">
                <a:sym typeface="+mn-ea"/>
              </a:rPr>
              <a:t>＜補足事項・背景＞</a:t>
            </a:r>
          </a:p>
          <a:p>
            <a:r>
              <a:rPr lang="ja-JP" altLang="en-US" dirty="0" smtClean="0">
                <a:sym typeface="+mn-ea"/>
              </a:rPr>
              <a:t>ライトカーテンの信号接点</a:t>
            </a:r>
            <a:r>
              <a:rPr lang="en-US" altLang="ja-JP" dirty="0" smtClean="0">
                <a:sym typeface="+mn-ea"/>
              </a:rPr>
              <a:t>OSSD1/2</a:t>
            </a:r>
            <a:r>
              <a:rPr lang="ja-JP" altLang="en-US" dirty="0" smtClean="0">
                <a:sym typeface="+mn-ea"/>
              </a:rPr>
              <a:t>は二重化されているが，こｋｋでは</a:t>
            </a:r>
            <a:r>
              <a:rPr lang="en-US" altLang="ja-JP" dirty="0" smtClean="0">
                <a:sym typeface="+mn-ea"/>
              </a:rPr>
              <a:t>1</a:t>
            </a:r>
            <a:r>
              <a:rPr lang="ja-JP" altLang="en-US" dirty="0" smtClean="0">
                <a:sym typeface="+mn-ea"/>
              </a:rPr>
              <a:t>重として記述している．</a:t>
            </a:r>
          </a:p>
          <a:p>
            <a:r>
              <a:rPr lang="ja-JP" altLang="en-US" dirty="0" smtClean="0">
                <a:sym typeface="+mn-ea"/>
              </a:rPr>
              <a:t>出力も簡略化して，二重系の</a:t>
            </a:r>
            <a:r>
              <a:rPr lang="en-US" altLang="ja-JP" dirty="0" smtClean="0">
                <a:sym typeface="+mn-ea"/>
              </a:rPr>
              <a:t>PFHd</a:t>
            </a:r>
            <a:r>
              <a:rPr lang="ja-JP" altLang="en-US" dirty="0" smtClean="0">
                <a:sym typeface="+mn-ea"/>
              </a:rPr>
              <a:t>価を片系の値と同じとしている．</a:t>
            </a:r>
          </a:p>
          <a:p>
            <a:r>
              <a:rPr lang="ja-JP" altLang="en-US" dirty="0" smtClean="0">
                <a:sym typeface="+mn-ea"/>
              </a:rPr>
              <a:t>システム全体の</a:t>
            </a:r>
            <a:r>
              <a:rPr lang="en-US" altLang="ja-JP" dirty="0" smtClean="0">
                <a:sym typeface="+mn-ea"/>
              </a:rPr>
              <a:t>PFHd</a:t>
            </a:r>
            <a:r>
              <a:rPr lang="ja-JP" altLang="en-US" dirty="0" smtClean="0">
                <a:sym typeface="+mn-ea"/>
              </a:rPr>
              <a:t>は</a:t>
            </a:r>
            <a:r>
              <a:rPr lang="en-US" altLang="ja-JP" dirty="0" smtClean="0">
                <a:sym typeface="+mn-ea"/>
              </a:rPr>
              <a:t>PL=e</a:t>
            </a:r>
            <a:r>
              <a:rPr lang="ja-JP" altLang="en-US" dirty="0" smtClean="0">
                <a:sym typeface="+mn-ea"/>
              </a:rPr>
              <a:t>を満足する．</a:t>
            </a:r>
          </a:p>
          <a:p>
            <a:endParaRPr kumimoji="1" lang="en-US" altLang="ja-JP" dirty="0" smtClean="0"/>
          </a:p>
          <a:p>
            <a:r>
              <a:rPr lang="ja-JP" altLang="en-US" dirty="0" smtClean="0">
                <a:sym typeface="+mn-ea"/>
              </a:rPr>
              <a:t>＜出典・参考文献等＞</a:t>
            </a:r>
            <a:endParaRPr kumimoji="1" lang="en-US" altLang="ja-JP" dirty="0" smtClean="0"/>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68</a:t>
            </a:fld>
            <a:endParaRPr kumimoji="1" lang="ja-JP" altLang="en-US"/>
          </a:p>
        </p:txBody>
      </p:sp>
    </p:spTree>
    <p:extLst>
      <p:ext uri="{BB962C8B-B14F-4D97-AF65-F5344CB8AC3E}">
        <p14:creationId xmlns:p14="http://schemas.microsoft.com/office/powerpoint/2010/main" val="27217267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ja-JP" altLang="en-US" dirty="0" smtClean="0">
                <a:sym typeface="+mn-ea"/>
              </a:rPr>
              <a:t>レーザースキャナによる存在検知いついて解説する．</a:t>
            </a:r>
          </a:p>
          <a:p>
            <a:endParaRPr kumimoji="1" lang="en-US" altLang="ja-JP" dirty="0" smtClean="0"/>
          </a:p>
          <a:p>
            <a:r>
              <a:rPr lang="ja-JP" altLang="en-US" dirty="0" smtClean="0">
                <a:sym typeface="+mn-ea"/>
              </a:rPr>
              <a:t>＜補足事項・背景＞</a:t>
            </a:r>
          </a:p>
          <a:p>
            <a:r>
              <a:rPr lang="ja-JP" altLang="en-US">
                <a:sym typeface="+mn-ea"/>
              </a:rPr>
              <a:t>レーザースキャナ(F1)は，レーザー光をスキャンさせ，その反射光をモニタ(周囲の物体にあたって反射，受光するまでの時間により物体までの距離を計算する)することで，エリア内の安全を監視する。レーザースキャナ(F1)は，JIS B 9704-3 (IEC 61496-3)の認証品を使用する。JIS B 9704-3 (IEC 61496-3)の認証品は，自己診断機能があり，指定した範囲に何もない状態でのみ，出力をONする。自己診断による故障の検出や外乱光などによるレーザースキャナ(F1)の異常により，出力はOFF状態となる。</a:t>
            </a:r>
            <a:endParaRPr lang="ja-JP" altLang="en-US"/>
          </a:p>
          <a:p>
            <a:r>
              <a:rPr lang="ja-JP" altLang="en-US">
                <a:sym typeface="+mn-ea"/>
              </a:rPr>
              <a:t>作業者が，危険エリア内にいた場合に，他の作業者から死角になる場所にいても検知することで，不用意な起動／再起動から保護することが可能である。</a:t>
            </a:r>
            <a:endParaRPr lang="ja-JP" altLang="en-US"/>
          </a:p>
          <a:p>
            <a:endParaRPr kumimoji="1" lang="en-US" altLang="ja-JP" dirty="0" smtClean="0"/>
          </a:p>
          <a:p>
            <a:r>
              <a:rPr lang="ja-JP" altLang="en-US" dirty="0" smtClean="0">
                <a:sym typeface="+mn-ea"/>
              </a:rPr>
              <a:t>＜出典・参考文献等＞</a:t>
            </a:r>
            <a:endParaRPr kumimoji="1" lang="en-US" altLang="ja-JP" dirty="0" smtClean="0"/>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69</a:t>
            </a:fld>
            <a:endParaRPr kumimoji="1" lang="ja-JP" altLang="en-US"/>
          </a:p>
        </p:txBody>
      </p:sp>
    </p:spTree>
    <p:extLst>
      <p:ext uri="{BB962C8B-B14F-4D97-AF65-F5344CB8AC3E}">
        <p14:creationId xmlns:p14="http://schemas.microsoft.com/office/powerpoint/2010/main" val="912821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＜意図・ポイント＞</a:t>
            </a:r>
            <a:endParaRPr kumimoji="1" lang="en-US" altLang="ja-JP" dirty="0" smtClean="0"/>
          </a:p>
          <a:p>
            <a:r>
              <a:rPr kumimoji="1" lang="ja-JP" altLang="en-US" dirty="0" smtClean="0"/>
              <a:t>規格が要求する「使用上の情報」をもれなく使用者に提供すること</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r>
              <a:rPr kumimoji="1" lang="ja-JP" altLang="en-US" dirty="0" smtClean="0"/>
              <a:t>・　規格の極一部しか記述していないので、規格を熟読すること。</a:t>
            </a: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7</a:t>
            </a:fld>
            <a:endParaRPr kumimoji="1" lang="ja-JP" altLang="en-US"/>
          </a:p>
        </p:txBody>
      </p:sp>
    </p:spTree>
    <p:extLst>
      <p:ext uri="{BB962C8B-B14F-4D97-AF65-F5344CB8AC3E}">
        <p14:creationId xmlns:p14="http://schemas.microsoft.com/office/powerpoint/2010/main" val="52080892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kumimoji="1" lang="ja-JP" altLang="en-US" dirty="0" smtClean="0">
                <a:sym typeface="+mn-ea"/>
              </a:rPr>
              <a:t>レーザースキャナの安全機能について解説する．</a:t>
            </a:r>
          </a:p>
          <a:p>
            <a:endParaRPr kumimoji="1" lang="en-US" altLang="ja-JP" dirty="0" smtClean="0"/>
          </a:p>
          <a:p>
            <a:r>
              <a:rPr lang="ja-JP" altLang="en-US" dirty="0" smtClean="0">
                <a:sym typeface="+mn-ea"/>
              </a:rPr>
              <a:t>＜補足事項・背景＞</a:t>
            </a:r>
          </a:p>
          <a:p>
            <a:r>
              <a:rPr kumimoji="1" lang="ja-JP" altLang="en-US" dirty="0" smtClean="0"/>
              <a:t>運転準備状態で起動スイッチを押すと安全</a:t>
            </a:r>
            <a:r>
              <a:rPr kumimoji="1" lang="en-US" altLang="ja-JP" dirty="0" smtClean="0"/>
              <a:t>PLC</a:t>
            </a:r>
            <a:r>
              <a:rPr kumimoji="1" lang="ja-JP" altLang="en-US" dirty="0" smtClean="0"/>
              <a:t>の出力</a:t>
            </a:r>
            <a:r>
              <a:rPr kumimoji="1" lang="en-US" altLang="ja-JP" dirty="0" smtClean="0"/>
              <a:t>ON</a:t>
            </a:r>
            <a:r>
              <a:rPr kumimoji="1" lang="ja-JP" altLang="en-US" dirty="0" smtClean="0"/>
              <a:t>となり運転状態となる．</a:t>
            </a:r>
          </a:p>
          <a:p>
            <a:r>
              <a:rPr kumimoji="1" lang="ja-JP" altLang="en-US" dirty="0" smtClean="0"/>
              <a:t>エリアに人が入るとレーザースキャナが検知して</a:t>
            </a:r>
            <a:r>
              <a:rPr kumimoji="1" lang="en-US" altLang="ja-JP" dirty="0" smtClean="0"/>
              <a:t>OSSD1/2</a:t>
            </a:r>
            <a:r>
              <a:rPr kumimoji="1" lang="ja-JP" altLang="en-US" dirty="0" smtClean="0"/>
              <a:t>を</a:t>
            </a:r>
            <a:r>
              <a:rPr kumimoji="1" lang="en-US" altLang="ja-JP" dirty="0" smtClean="0"/>
              <a:t>OFF</a:t>
            </a:r>
            <a:r>
              <a:rPr kumimoji="1" lang="ja-JP" altLang="en-US" dirty="0" smtClean="0"/>
              <a:t>とし，出力停止すなわち非常停止状態となる．</a:t>
            </a:r>
          </a:p>
          <a:p>
            <a:r>
              <a:rPr kumimoji="1" lang="ja-JP" altLang="en-US" dirty="0" smtClean="0"/>
              <a:t>エリアから人が退出すると，レーザースキャナが検知し</a:t>
            </a:r>
            <a:r>
              <a:rPr kumimoji="1" lang="en-US" altLang="ja-JP" dirty="0" smtClean="0"/>
              <a:t>OSSD1/2</a:t>
            </a:r>
            <a:r>
              <a:rPr kumimoji="1" lang="ja-JP" altLang="en-US" dirty="0" smtClean="0"/>
              <a:t>は</a:t>
            </a:r>
            <a:r>
              <a:rPr kumimoji="1" lang="en-US" altLang="ja-JP" dirty="0" smtClean="0"/>
              <a:t>ON</a:t>
            </a:r>
            <a:r>
              <a:rPr kumimoji="1" lang="ja-JP" altLang="en-US" dirty="0" smtClean="0"/>
              <a:t>となり，運転準備状態に戻る．</a:t>
            </a:r>
          </a:p>
          <a:p>
            <a:endParaRPr kumimoji="1" lang="en-US" altLang="ja-JP" dirty="0" smtClean="0"/>
          </a:p>
          <a:p>
            <a:r>
              <a:rPr lang="ja-JP" altLang="en-US" dirty="0" smtClean="0">
                <a:sym typeface="+mn-ea"/>
              </a:rPr>
              <a:t>＜出典・参考文献等＞</a:t>
            </a:r>
            <a:endParaRPr kumimoji="1" lang="en-US" altLang="ja-JP" dirty="0" smtClean="0"/>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70</a:t>
            </a:fld>
            <a:endParaRPr kumimoji="1" lang="ja-JP" altLang="en-US"/>
          </a:p>
        </p:txBody>
      </p:sp>
    </p:spTree>
    <p:extLst>
      <p:ext uri="{BB962C8B-B14F-4D97-AF65-F5344CB8AC3E}">
        <p14:creationId xmlns:p14="http://schemas.microsoft.com/office/powerpoint/2010/main" val="20059809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ja-JP" altLang="en-US" dirty="0" smtClean="0">
                <a:sym typeface="+mn-ea"/>
              </a:rPr>
              <a:t>レーザースキャナの安全機能を状態遷移表に示す．</a:t>
            </a:r>
          </a:p>
          <a:p>
            <a:endParaRPr kumimoji="1" lang="en-US" altLang="ja-JP" dirty="0" smtClean="0"/>
          </a:p>
          <a:p>
            <a:r>
              <a:rPr lang="ja-JP" altLang="en-US" dirty="0" smtClean="0">
                <a:sym typeface="+mn-ea"/>
              </a:rPr>
              <a:t>＜補足事項・背景＞</a:t>
            </a:r>
          </a:p>
          <a:p>
            <a:r>
              <a:rPr lang="ja-JP" altLang="en-US" dirty="0" smtClean="0">
                <a:sym typeface="+mn-ea"/>
              </a:rPr>
              <a:t>ライトカーテンに類似している．</a:t>
            </a:r>
          </a:p>
          <a:p>
            <a:r>
              <a:rPr lang="ja-JP" altLang="en-US" dirty="0" smtClean="0">
                <a:sym typeface="+mn-ea"/>
              </a:rPr>
              <a:t>ライトカーテンは出入り口の通過を検知するが，エリアの存在を検知することはできない．</a:t>
            </a:r>
          </a:p>
          <a:p>
            <a:r>
              <a:rPr lang="ja-JP" altLang="en-US" dirty="0" smtClean="0">
                <a:sym typeface="+mn-ea"/>
              </a:rPr>
              <a:t>この用途にはレーザースキャナを用いる．</a:t>
            </a:r>
          </a:p>
          <a:p>
            <a:endParaRPr kumimoji="1" lang="en-US" altLang="ja-JP" dirty="0" smtClean="0"/>
          </a:p>
          <a:p>
            <a:r>
              <a:rPr lang="ja-JP" altLang="en-US" dirty="0" smtClean="0">
                <a:sym typeface="+mn-ea"/>
              </a:rPr>
              <a:t>＜出典・参考文献等＞</a:t>
            </a:r>
            <a:endParaRPr kumimoji="1" lang="en-US" altLang="ja-JP" dirty="0" smtClean="0"/>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71</a:t>
            </a:fld>
            <a:endParaRPr kumimoji="1" lang="ja-JP" altLang="en-US"/>
          </a:p>
        </p:txBody>
      </p:sp>
    </p:spTree>
    <p:extLst>
      <p:ext uri="{BB962C8B-B14F-4D97-AF65-F5344CB8AC3E}">
        <p14:creationId xmlns:p14="http://schemas.microsoft.com/office/powerpoint/2010/main" val="7238144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ja-JP" altLang="en-US" dirty="0" smtClean="0">
                <a:sym typeface="+mn-ea"/>
              </a:rPr>
              <a:t>レーザースキャナの回路構成を示す．</a:t>
            </a:r>
          </a:p>
          <a:p>
            <a:endParaRPr kumimoji="1" lang="en-US" altLang="ja-JP" dirty="0" smtClean="0"/>
          </a:p>
          <a:p>
            <a:r>
              <a:rPr lang="ja-JP" altLang="en-US" dirty="0" smtClean="0">
                <a:sym typeface="+mn-ea"/>
              </a:rPr>
              <a:t>＜補足事項・背景＞</a:t>
            </a:r>
          </a:p>
          <a:p>
            <a:r>
              <a:rPr lang="ja-JP" altLang="en-US" dirty="0" smtClean="0">
                <a:sym typeface="+mn-ea"/>
              </a:rPr>
              <a:t>レーザースキャナ</a:t>
            </a:r>
            <a:r>
              <a:rPr lang="en-US" altLang="ja-JP" dirty="0" smtClean="0">
                <a:sym typeface="+mn-ea"/>
              </a:rPr>
              <a:t>F1</a:t>
            </a:r>
            <a:r>
              <a:rPr lang="ja-JP" altLang="en-US" dirty="0" smtClean="0">
                <a:sym typeface="+mn-ea"/>
              </a:rPr>
              <a:t>の信号</a:t>
            </a:r>
            <a:r>
              <a:rPr lang="en-US" altLang="ja-JP" dirty="0" smtClean="0">
                <a:sym typeface="+mn-ea"/>
              </a:rPr>
              <a:t>OSSD1/2</a:t>
            </a:r>
            <a:r>
              <a:rPr lang="ja-JP" altLang="en-US" dirty="0" smtClean="0">
                <a:sym typeface="+mn-ea"/>
              </a:rPr>
              <a:t>と起動スイッチが</a:t>
            </a:r>
            <a:r>
              <a:rPr lang="en-US" altLang="ja-JP" dirty="0" smtClean="0">
                <a:sym typeface="+mn-ea"/>
              </a:rPr>
              <a:t>FS-PLC</a:t>
            </a:r>
            <a:r>
              <a:rPr lang="ja-JP" altLang="en-US" dirty="0" smtClean="0">
                <a:sym typeface="+mn-ea"/>
              </a:rPr>
              <a:t>の入力として接続される．</a:t>
            </a:r>
          </a:p>
          <a:p>
            <a:r>
              <a:rPr lang="en-US" altLang="ja-JP" dirty="0" smtClean="0">
                <a:sym typeface="+mn-ea"/>
              </a:rPr>
              <a:t>FS-PLC</a:t>
            </a:r>
            <a:r>
              <a:rPr lang="ja-JP" altLang="en-US" dirty="0" smtClean="0">
                <a:sym typeface="+mn-ea"/>
              </a:rPr>
              <a:t>の出力はコンタクタ</a:t>
            </a:r>
            <a:r>
              <a:rPr lang="en-US" altLang="ja-JP" dirty="0" smtClean="0">
                <a:sym typeface="+mn-ea"/>
              </a:rPr>
              <a:t>K1,K2</a:t>
            </a:r>
            <a:r>
              <a:rPr lang="ja-JP" altLang="en-US" dirty="0" smtClean="0">
                <a:sym typeface="+mn-ea"/>
              </a:rPr>
              <a:t>に接続される．</a:t>
            </a:r>
          </a:p>
          <a:p>
            <a:endParaRPr kumimoji="1" lang="en-US" altLang="ja-JP" dirty="0" smtClean="0"/>
          </a:p>
          <a:p>
            <a:r>
              <a:rPr lang="ja-JP" altLang="en-US" dirty="0" smtClean="0">
                <a:sym typeface="+mn-ea"/>
              </a:rPr>
              <a:t>＜出典・参考文献等＞</a:t>
            </a:r>
            <a:endParaRPr kumimoji="1" lang="en-US" altLang="ja-JP" dirty="0" smtClean="0"/>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72</a:t>
            </a:fld>
            <a:endParaRPr kumimoji="1" lang="ja-JP" altLang="en-US"/>
          </a:p>
        </p:txBody>
      </p:sp>
    </p:spTree>
    <p:extLst>
      <p:ext uri="{BB962C8B-B14F-4D97-AF65-F5344CB8AC3E}">
        <p14:creationId xmlns:p14="http://schemas.microsoft.com/office/powerpoint/2010/main" val="10356171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endParaRPr kumimoji="1" lang="en-US" altLang="ja-JP" dirty="0" smtClean="0"/>
          </a:p>
          <a:p>
            <a:r>
              <a:rPr kumimoji="1" lang="ja-JP" altLang="en-US" dirty="0" smtClean="0"/>
              <a:t>レーザースキャナのタイミングチャートを示す．</a:t>
            </a:r>
          </a:p>
          <a:p>
            <a:endParaRPr kumimoji="1" lang="en-US" altLang="ja-JP" dirty="0" smtClean="0"/>
          </a:p>
          <a:p>
            <a:r>
              <a:rPr lang="ja-JP" altLang="en-US" dirty="0" smtClean="0">
                <a:sym typeface="+mn-ea"/>
              </a:rPr>
              <a:t>＜補足事項・背景＞</a:t>
            </a:r>
          </a:p>
          <a:p>
            <a:r>
              <a:rPr lang="ja-JP" altLang="en-US" dirty="0" smtClean="0">
                <a:sym typeface="+mn-ea"/>
              </a:rPr>
              <a:t>エリアに人がいないときに起動スイッチを押すと機械が稼働する．</a:t>
            </a:r>
          </a:p>
          <a:p>
            <a:r>
              <a:rPr lang="ja-JP" altLang="en-US" dirty="0" smtClean="0">
                <a:sym typeface="+mn-ea"/>
              </a:rPr>
              <a:t>エリアに人が入ると，コンタクタが</a:t>
            </a:r>
            <a:r>
              <a:rPr lang="en-US" altLang="ja-JP" dirty="0" smtClean="0">
                <a:sym typeface="+mn-ea"/>
              </a:rPr>
              <a:t>OFF</a:t>
            </a:r>
            <a:r>
              <a:rPr lang="ja-JP" altLang="en-US" dirty="0" smtClean="0">
                <a:sym typeface="+mn-ea"/>
              </a:rPr>
              <a:t>となり，機械が止まる．</a:t>
            </a:r>
          </a:p>
          <a:p>
            <a:r>
              <a:rPr lang="ja-JP" altLang="en-US" dirty="0" smtClean="0">
                <a:sym typeface="+mn-ea"/>
              </a:rPr>
              <a:t>エリアから人が退出すると，運転準備状態となる．</a:t>
            </a:r>
          </a:p>
          <a:p>
            <a:endParaRPr kumimoji="1" lang="en-US" altLang="ja-JP" dirty="0" smtClean="0"/>
          </a:p>
          <a:p>
            <a:r>
              <a:rPr lang="ja-JP" altLang="en-US" dirty="0" smtClean="0">
                <a:sym typeface="+mn-ea"/>
              </a:rPr>
              <a:t>＜出典・参考文献等＞</a:t>
            </a:r>
            <a:endParaRPr kumimoji="1" lang="en-US" altLang="ja-JP" dirty="0" smtClean="0"/>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73</a:t>
            </a:fld>
            <a:endParaRPr kumimoji="1" lang="ja-JP" altLang="en-US"/>
          </a:p>
        </p:txBody>
      </p:sp>
    </p:spTree>
    <p:extLst>
      <p:ext uri="{BB962C8B-B14F-4D97-AF65-F5344CB8AC3E}">
        <p14:creationId xmlns:p14="http://schemas.microsoft.com/office/powerpoint/2010/main" val="20351067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kumimoji="1" lang="ja-JP" altLang="en-US" dirty="0" smtClean="0">
                <a:sym typeface="+mn-ea"/>
              </a:rPr>
              <a:t>レーザースキャナの安全機器のパラメータを示す．</a:t>
            </a:r>
          </a:p>
          <a:p>
            <a:endParaRPr kumimoji="1" lang="en-US" altLang="ja-JP" dirty="0" smtClean="0"/>
          </a:p>
          <a:p>
            <a:r>
              <a:rPr lang="ja-JP" altLang="en-US" dirty="0" smtClean="0">
                <a:sym typeface="+mn-ea"/>
              </a:rPr>
              <a:t>＜補足事項・背景＞</a:t>
            </a:r>
            <a:endParaRPr kumimoji="1" lang="en-US" altLang="ja-JP" dirty="0" smtClean="0"/>
          </a:p>
          <a:p>
            <a:endParaRPr kumimoji="1" lang="en-US" altLang="ja-JP" dirty="0" smtClean="0"/>
          </a:p>
          <a:p>
            <a:r>
              <a:rPr lang="ja-JP" altLang="en-US" dirty="0" smtClean="0">
                <a:sym typeface="+mn-ea"/>
              </a:rPr>
              <a:t>＜出典・参考文献等＞</a:t>
            </a:r>
            <a:endParaRPr kumimoji="1" lang="en-US" altLang="ja-JP" dirty="0" smtClean="0"/>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74</a:t>
            </a:fld>
            <a:endParaRPr kumimoji="1" lang="ja-JP" altLang="en-US"/>
          </a:p>
        </p:txBody>
      </p:sp>
    </p:spTree>
    <p:extLst>
      <p:ext uri="{BB962C8B-B14F-4D97-AF65-F5344CB8AC3E}">
        <p14:creationId xmlns:p14="http://schemas.microsoft.com/office/powerpoint/2010/main" val="141546297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ja-JP" altLang="en-US" dirty="0" smtClean="0">
                <a:sym typeface="+mn-ea"/>
              </a:rPr>
              <a:t>レーザースキャナの安全ブロック図と</a:t>
            </a:r>
            <a:r>
              <a:rPr lang="en-US" altLang="ja-JP" dirty="0" smtClean="0">
                <a:sym typeface="+mn-ea"/>
              </a:rPr>
              <a:t>PL</a:t>
            </a:r>
            <a:r>
              <a:rPr lang="ja-JP" altLang="en-US" dirty="0" smtClean="0">
                <a:sym typeface="+mn-ea"/>
              </a:rPr>
              <a:t>評価を示す．</a:t>
            </a:r>
          </a:p>
          <a:p>
            <a:endParaRPr kumimoji="1" lang="en-US" altLang="ja-JP" dirty="0" smtClean="0"/>
          </a:p>
          <a:p>
            <a:r>
              <a:rPr lang="ja-JP" altLang="en-US" dirty="0" smtClean="0">
                <a:sym typeface="+mn-ea"/>
              </a:rPr>
              <a:t>＜補足事項・背景＞</a:t>
            </a:r>
          </a:p>
          <a:p>
            <a:r>
              <a:rPr kumimoji="1" lang="ja-JP" altLang="en-US" dirty="0" smtClean="0"/>
              <a:t>レーザースキャナは一重系であるがカテゴリ</a:t>
            </a:r>
            <a:r>
              <a:rPr kumimoji="1" lang="en-US" altLang="ja-JP" dirty="0" smtClean="0"/>
              <a:t>3</a:t>
            </a:r>
            <a:r>
              <a:rPr kumimoji="1" lang="ja-JP" altLang="en-US" dirty="0" smtClean="0"/>
              <a:t>に適用できる．</a:t>
            </a:r>
          </a:p>
          <a:p>
            <a:r>
              <a:rPr kumimoji="1" lang="ja-JP" altLang="en-US" dirty="0" smtClean="0"/>
              <a:t>簡単のためにコンタクタの二重系の</a:t>
            </a:r>
            <a:r>
              <a:rPr kumimoji="1" lang="en-US" altLang="ja-JP" dirty="0" smtClean="0"/>
              <a:t>PFHd</a:t>
            </a:r>
            <a:r>
              <a:rPr kumimoji="1" lang="ja-JP" altLang="en-US" dirty="0" smtClean="0"/>
              <a:t>値は片系と同じにした．</a:t>
            </a:r>
          </a:p>
          <a:p>
            <a:r>
              <a:rPr kumimoji="1" lang="ja-JP" altLang="en-US" dirty="0" smtClean="0"/>
              <a:t>計算すると，入力，論理，出力の</a:t>
            </a:r>
            <a:r>
              <a:rPr kumimoji="1" lang="en-US" altLang="ja-JP" dirty="0" smtClean="0"/>
              <a:t>PFH</a:t>
            </a:r>
            <a:r>
              <a:rPr kumimoji="1" lang="ja-JP" altLang="en-US" dirty="0" smtClean="0"/>
              <a:t>ｄは，</a:t>
            </a:r>
            <a:r>
              <a:rPr kumimoji="1" lang="en-US" altLang="ja-JP" dirty="0" smtClean="0"/>
              <a:t>1.3</a:t>
            </a:r>
            <a:r>
              <a:rPr kumimoji="1" lang="ja-JP" altLang="en-US" dirty="0" smtClean="0"/>
              <a:t>×</a:t>
            </a:r>
            <a:r>
              <a:rPr kumimoji="1" lang="en-US" altLang="ja-JP" dirty="0" smtClean="0"/>
              <a:t>10-7</a:t>
            </a:r>
            <a:r>
              <a:rPr kumimoji="1" lang="ja-JP" altLang="en-US" dirty="0" smtClean="0"/>
              <a:t>となり，</a:t>
            </a:r>
            <a:r>
              <a:rPr kumimoji="1" lang="en-US" altLang="ja-JP" dirty="0" smtClean="0"/>
              <a:t>PLr=d</a:t>
            </a:r>
            <a:r>
              <a:rPr kumimoji="1" lang="ja-JP" altLang="en-US" dirty="0" smtClean="0"/>
              <a:t>をクリアする．</a:t>
            </a:r>
          </a:p>
          <a:p>
            <a:endParaRPr kumimoji="1" lang="en-US" altLang="ja-JP" dirty="0" smtClean="0"/>
          </a:p>
          <a:p>
            <a:r>
              <a:rPr lang="ja-JP" altLang="en-US" dirty="0" smtClean="0">
                <a:sym typeface="+mn-ea"/>
              </a:rPr>
              <a:t>＜出典・参考文献等＞</a:t>
            </a:r>
            <a:endParaRPr kumimoji="1" lang="en-US" altLang="ja-JP" dirty="0" smtClean="0"/>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75</a:t>
            </a:fld>
            <a:endParaRPr kumimoji="1" lang="ja-JP" altLang="en-US"/>
          </a:p>
        </p:txBody>
      </p:sp>
    </p:spTree>
    <p:extLst>
      <p:ext uri="{BB962C8B-B14F-4D97-AF65-F5344CB8AC3E}">
        <p14:creationId xmlns:p14="http://schemas.microsoft.com/office/powerpoint/2010/main" val="412464645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ja-JP" altLang="en-US" dirty="0" smtClean="0">
                <a:sym typeface="+mn-ea"/>
              </a:rPr>
              <a:t>ロボットの安全速度制限</a:t>
            </a:r>
            <a:r>
              <a:rPr lang="en-US" altLang="ja-JP" dirty="0" smtClean="0">
                <a:sym typeface="+mn-ea"/>
              </a:rPr>
              <a:t>(SLS)</a:t>
            </a:r>
            <a:r>
              <a:rPr lang="ja-JP" altLang="en-US" dirty="0" smtClean="0">
                <a:sym typeface="+mn-ea"/>
              </a:rPr>
              <a:t>について述べる．</a:t>
            </a:r>
          </a:p>
          <a:p>
            <a:endParaRPr kumimoji="1" lang="en-US" altLang="ja-JP" dirty="0" smtClean="0"/>
          </a:p>
          <a:p>
            <a:r>
              <a:rPr lang="ja-JP" altLang="en-US" dirty="0" smtClean="0">
                <a:sym typeface="+mn-ea"/>
              </a:rPr>
              <a:t>＜補足事項・背景＞</a:t>
            </a:r>
          </a:p>
          <a:p>
            <a:r>
              <a:rPr lang="ja-JP" altLang="en-US" dirty="0" smtClean="0">
                <a:sym typeface="+mn-ea"/>
              </a:rPr>
              <a:t>柵なしロボットにおいてよくつかわれる安全方策の一つである．</a:t>
            </a:r>
          </a:p>
          <a:p>
            <a:r>
              <a:rPr lang="en-US" altLang="ja-JP" dirty="0" smtClean="0">
                <a:sym typeface="+mn-ea"/>
              </a:rPr>
              <a:t>IEC61800-5-2</a:t>
            </a:r>
            <a:r>
              <a:rPr lang="ja-JP" altLang="en-US" dirty="0" smtClean="0">
                <a:sym typeface="+mn-ea"/>
              </a:rPr>
              <a:t>は，可変速ドライブの機能安全規格のひとつであり，</a:t>
            </a:r>
            <a:r>
              <a:rPr lang="en-US" altLang="ja-JP" dirty="0" smtClean="0">
                <a:sym typeface="+mn-ea"/>
              </a:rPr>
              <a:t>SLS</a:t>
            </a:r>
            <a:r>
              <a:rPr lang="ja-JP" altLang="en-US" dirty="0" smtClean="0">
                <a:sym typeface="+mn-ea"/>
              </a:rPr>
              <a:t>や</a:t>
            </a:r>
            <a:r>
              <a:rPr lang="en-US" altLang="ja-JP" dirty="0" smtClean="0">
                <a:sym typeface="+mn-ea"/>
              </a:rPr>
              <a:t>SLP</a:t>
            </a:r>
            <a:r>
              <a:rPr lang="ja-JP" altLang="en-US" dirty="0" smtClean="0">
                <a:sym typeface="+mn-ea"/>
              </a:rPr>
              <a:t>などの安全機能を定義している．</a:t>
            </a:r>
          </a:p>
          <a:p>
            <a:endParaRPr kumimoji="1" lang="en-US" altLang="ja-JP" dirty="0" smtClean="0"/>
          </a:p>
          <a:p>
            <a:r>
              <a:rPr lang="ja-JP" altLang="en-US" dirty="0" smtClean="0">
                <a:sym typeface="+mn-ea"/>
              </a:rPr>
              <a:t>＜出典・参考文献等＞</a:t>
            </a:r>
          </a:p>
          <a:p>
            <a:r>
              <a:rPr kumimoji="1" lang="en-US" altLang="ja-JP" dirty="0" smtClean="0"/>
              <a:t>IEC 61800-5-2:2016 Adjustable speed electrical power drive systems - Part 5-2: Safety requirements - Functional</a:t>
            </a:r>
          </a:p>
          <a:p>
            <a:r>
              <a:rPr kumimoji="1" lang="en-US" altLang="ja-JP" dirty="0" smtClean="0"/>
              <a:t>(JIS</a:t>
            </a:r>
            <a:r>
              <a:rPr kumimoji="1" lang="ja-JP" altLang="en-US" dirty="0" smtClean="0"/>
              <a:t>未発行</a:t>
            </a:r>
            <a:r>
              <a:rPr kumimoji="1" lang="en-US" altLang="ja-JP" dirty="0" smtClean="0"/>
              <a:t>)</a:t>
            </a:r>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76</a:t>
            </a:fld>
            <a:endParaRPr kumimoji="1" lang="ja-JP" altLang="en-US"/>
          </a:p>
        </p:txBody>
      </p:sp>
    </p:spTree>
    <p:extLst>
      <p:ext uri="{BB962C8B-B14F-4D97-AF65-F5344CB8AC3E}">
        <p14:creationId xmlns:p14="http://schemas.microsoft.com/office/powerpoint/2010/main" val="88715642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en-US" altLang="ja-JP" dirty="0" smtClean="0">
                <a:sym typeface="+mn-ea"/>
              </a:rPr>
              <a:t>SLS</a:t>
            </a:r>
            <a:r>
              <a:rPr lang="ja-JP" altLang="en-US" dirty="0" smtClean="0">
                <a:sym typeface="+mn-ea"/>
              </a:rPr>
              <a:t>の機械設備のイメージを示す．</a:t>
            </a:r>
          </a:p>
          <a:p>
            <a:endParaRPr kumimoji="1" lang="en-US" altLang="ja-JP" dirty="0" smtClean="0"/>
          </a:p>
          <a:p>
            <a:r>
              <a:rPr lang="ja-JP" altLang="en-US" dirty="0" smtClean="0">
                <a:sym typeface="+mn-ea"/>
              </a:rPr>
              <a:t>＜補足事項・背景＞</a:t>
            </a:r>
          </a:p>
          <a:p>
            <a:r>
              <a:rPr lang="ja-JP" altLang="en-US">
                <a:sym typeface="+mn-ea"/>
              </a:rPr>
              <a:t>ロボットの周辺には停止エリアと制限エリアのふたつの領域が設定されている。</a:t>
            </a:r>
          </a:p>
          <a:p>
            <a:r>
              <a:rPr lang="ja-JP" altLang="en-US">
                <a:sym typeface="+mn-ea"/>
              </a:rPr>
              <a:t>身体の一部が制限エリアに進入したとき、エリアセンサ（レーザスキャナ）がこれを検知して、</a:t>
            </a:r>
          </a:p>
          <a:p>
            <a:r>
              <a:rPr lang="ja-JP" altLang="en-US">
                <a:sym typeface="+mn-ea"/>
              </a:rPr>
              <a:t>ロボットコントローラはロボットを指定の安全速度以下で運転する。さらに身体の一部が停止</a:t>
            </a:r>
          </a:p>
          <a:p>
            <a:r>
              <a:rPr lang="ja-JP" altLang="en-US">
                <a:sym typeface="+mn-ea"/>
              </a:rPr>
              <a:t>エリアにまで進入すると、エリアセンサはそれを検知し、ロボットコントローラはロボットを即時停止する。</a:t>
            </a:r>
            <a:endParaRPr lang="ja-JP" altLang="en-US"/>
          </a:p>
          <a:p>
            <a:endParaRPr kumimoji="1" lang="en-US" altLang="ja-JP" dirty="0" smtClean="0"/>
          </a:p>
          <a:p>
            <a:r>
              <a:rPr lang="ja-JP" altLang="en-US" dirty="0" smtClean="0">
                <a:sym typeface="+mn-ea"/>
              </a:rPr>
              <a:t>＜出典・参考文献等＞</a:t>
            </a:r>
            <a:endParaRPr kumimoji="1" lang="en-US" altLang="ja-JP" dirty="0" smtClean="0"/>
          </a:p>
          <a:p>
            <a:r>
              <a:rPr lang="ja-JP" altLang="en-US"/>
              <a:t>図は「</a:t>
            </a:r>
            <a:r>
              <a:rPr lang="en-US" altLang="ja-JP"/>
              <a:t>MELFA</a:t>
            </a:r>
            <a:r>
              <a:rPr lang="ja-JP" altLang="en-US"/>
              <a:t>安全オプションカタログ」三菱電機からの引用である．</a:t>
            </a:r>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77</a:t>
            </a:fld>
            <a:endParaRPr kumimoji="1" lang="ja-JP" altLang="en-US"/>
          </a:p>
        </p:txBody>
      </p:sp>
    </p:spTree>
    <p:extLst>
      <p:ext uri="{BB962C8B-B14F-4D97-AF65-F5344CB8AC3E}">
        <p14:creationId xmlns:p14="http://schemas.microsoft.com/office/powerpoint/2010/main" val="388222957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en-US" altLang="ja-JP" dirty="0" smtClean="0">
                <a:sym typeface="+mn-ea"/>
              </a:rPr>
              <a:t>SLS</a:t>
            </a:r>
            <a:r>
              <a:rPr lang="ja-JP" altLang="en-US" dirty="0" smtClean="0">
                <a:sym typeface="+mn-ea"/>
              </a:rPr>
              <a:t>のシステム構成例を示す．ロボットメーカーによって多少の違いはあるだろう．</a:t>
            </a:r>
          </a:p>
          <a:p>
            <a:endParaRPr kumimoji="1" lang="en-US" altLang="ja-JP" dirty="0" smtClean="0"/>
          </a:p>
          <a:p>
            <a:r>
              <a:rPr lang="ja-JP" altLang="en-US" dirty="0" smtClean="0">
                <a:sym typeface="+mn-ea"/>
              </a:rPr>
              <a:t>＜補足事項・背景＞</a:t>
            </a:r>
          </a:p>
          <a:p>
            <a:pPr marL="0" indent="0">
              <a:buNone/>
            </a:pPr>
            <a:r>
              <a:rPr lang="ja-JP" altLang="en-US">
                <a:sym typeface="+mn-ea"/>
              </a:rPr>
              <a:t>非常停止、エリアセンサ、ライトカーテンなどの安全センサなどによる安全制御ロジックは安全シーケンサが実行する。</a:t>
            </a:r>
          </a:p>
          <a:p>
            <a:pPr marL="0" indent="0">
              <a:buNone/>
            </a:pPr>
            <a:r>
              <a:rPr lang="ja-JP" altLang="en-US">
                <a:sym typeface="+mn-ea"/>
              </a:rPr>
              <a:t>同時に、安全シーケンサはエリアセンサやライトカーテンの入力信号を「ロボット安全オプション」に送る。</a:t>
            </a:r>
            <a:endParaRPr lang="ja-JP" altLang="en-US"/>
          </a:p>
          <a:p>
            <a:pPr marL="0" indent="0">
              <a:buNone/>
            </a:pPr>
            <a:r>
              <a:rPr lang="ja-JP" altLang="en-US">
                <a:sym typeface="+mn-ea"/>
              </a:rPr>
              <a:t>ロボットコントローラは規格適合した安全関連制御系を内蔵しており、安全機器の信号、ロボットの位置、速度、トルクを監視している。</a:t>
            </a:r>
          </a:p>
          <a:p>
            <a:pPr marL="0" indent="0">
              <a:buNone/>
            </a:pPr>
            <a:r>
              <a:rPr lang="ja-JP" altLang="en-US">
                <a:sym typeface="+mn-ea"/>
              </a:rPr>
              <a:t>ロボットコントローラは、速度異常を監視しながらロボットの速度制御を行っている。</a:t>
            </a:r>
            <a:endParaRPr lang="ja-JP" altLang="en-US"/>
          </a:p>
          <a:p>
            <a:pPr marL="0" indent="0">
              <a:buNone/>
            </a:pPr>
            <a:r>
              <a:rPr lang="ja-JP" altLang="en-US">
                <a:sym typeface="+mn-ea"/>
              </a:rPr>
              <a:t>安全機器、安全シーケンサおよび安全オプションなどは、安全規格に適合した製品である。詳しくは、第5章を参照してほしい。</a:t>
            </a:r>
            <a:endParaRPr kumimoji="1" lang="en-US" altLang="ja-JP" dirty="0" smtClean="0"/>
          </a:p>
          <a:p>
            <a:endParaRPr kumimoji="1" lang="en-US" altLang="ja-JP" dirty="0" smtClean="0"/>
          </a:p>
          <a:p>
            <a:r>
              <a:rPr lang="ja-JP" altLang="en-US" dirty="0" smtClean="0">
                <a:sym typeface="+mn-ea"/>
              </a:rPr>
              <a:t>＜出典・参考文献等＞</a:t>
            </a:r>
            <a:endParaRPr kumimoji="1" lang="en-US" altLang="ja-JP" dirty="0" smtClean="0"/>
          </a:p>
          <a:p>
            <a:r>
              <a:rPr lang="ja-JP" altLang="en-US">
                <a:sym typeface="+mn-ea"/>
              </a:rPr>
              <a:t>図は「</a:t>
            </a:r>
            <a:r>
              <a:rPr lang="en-US" altLang="ja-JP">
                <a:sym typeface="+mn-ea"/>
              </a:rPr>
              <a:t>MELFA</a:t>
            </a:r>
            <a:r>
              <a:rPr lang="ja-JP" altLang="en-US">
                <a:sym typeface="+mn-ea"/>
              </a:rPr>
              <a:t>安全オプションカタログ」三菱電機からの引用である．</a:t>
            </a:r>
            <a:endParaRPr lang="ja-JP" altLang="en-US"/>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78</a:t>
            </a:fld>
            <a:endParaRPr kumimoji="1" lang="ja-JP" altLang="en-US"/>
          </a:p>
        </p:txBody>
      </p:sp>
    </p:spTree>
    <p:extLst>
      <p:ext uri="{BB962C8B-B14F-4D97-AF65-F5344CB8AC3E}">
        <p14:creationId xmlns:p14="http://schemas.microsoft.com/office/powerpoint/2010/main" val="195596396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endParaRPr kumimoji="1" lang="en-US" altLang="ja-JP" dirty="0" smtClean="0"/>
          </a:p>
          <a:p>
            <a:r>
              <a:rPr kumimoji="1" lang="en-US" altLang="ja-JP" dirty="0" smtClean="0"/>
              <a:t>SLS</a:t>
            </a:r>
            <a:r>
              <a:rPr kumimoji="1" lang="ja-JP" altLang="en-US" dirty="0" smtClean="0"/>
              <a:t>の機能の設定について解説する．</a:t>
            </a:r>
          </a:p>
          <a:p>
            <a:endParaRPr kumimoji="1" lang="en-US" altLang="ja-JP" dirty="0" smtClean="0"/>
          </a:p>
          <a:p>
            <a:r>
              <a:rPr lang="ja-JP" altLang="en-US" dirty="0" smtClean="0">
                <a:sym typeface="+mn-ea"/>
              </a:rPr>
              <a:t>＜補足事項・背景＞</a:t>
            </a:r>
          </a:p>
          <a:p>
            <a:pPr marL="0" indent="0">
              <a:buNone/>
            </a:pPr>
            <a:r>
              <a:rPr lang="ja-JP" altLang="en-US">
                <a:sym typeface="+mn-ea"/>
              </a:rPr>
              <a:t>SLSを使用するために必要な設定は、ロボットコントローラの安全監視機能の設定である。</a:t>
            </a:r>
          </a:p>
          <a:p>
            <a:pPr marL="0" indent="0">
              <a:buNone/>
            </a:pPr>
            <a:r>
              <a:rPr lang="ja-JP" altLang="en-US">
                <a:sym typeface="+mn-ea"/>
              </a:rPr>
              <a:t>この設定は、ロボット製造業者が提供するロボットコントローラの専用ツールを用いて行うことができる。</a:t>
            </a:r>
            <a:endParaRPr lang="ja-JP" altLang="en-US"/>
          </a:p>
          <a:p>
            <a:pPr marL="0" indent="0">
              <a:buNone/>
            </a:pPr>
            <a:r>
              <a:rPr lang="ja-JP" altLang="en-US">
                <a:sym typeface="+mn-ea"/>
              </a:rPr>
              <a:t>人が制限区域に進入したときの安全速度を指定する。また、減速するまでの時間も設定する。</a:t>
            </a:r>
          </a:p>
          <a:p>
            <a:pPr marL="0" indent="0">
              <a:buNone/>
            </a:pPr>
            <a:r>
              <a:rPr lang="ja-JP" altLang="en-US">
                <a:sym typeface="+mn-ea"/>
              </a:rPr>
              <a:t>速度監視を設定したとき、ロボットがその設定値を越えた場合、ロボットは停止する。</a:t>
            </a:r>
            <a:endParaRPr kumimoji="1" lang="en-US" altLang="ja-JP" dirty="0" smtClean="0"/>
          </a:p>
          <a:p>
            <a:endParaRPr kumimoji="1" lang="en-US" altLang="ja-JP" dirty="0" smtClean="0"/>
          </a:p>
          <a:p>
            <a:r>
              <a:rPr lang="ja-JP" altLang="en-US" dirty="0" smtClean="0">
                <a:sym typeface="+mn-ea"/>
              </a:rPr>
              <a:t>＜出典・参考文献等＞</a:t>
            </a:r>
            <a:endParaRPr kumimoji="1" lang="en-US" altLang="ja-JP" dirty="0" smtClean="0"/>
          </a:p>
          <a:p>
            <a:r>
              <a:rPr lang="ja-JP" altLang="en-US">
                <a:sym typeface="+mn-ea"/>
              </a:rPr>
              <a:t>図は「</a:t>
            </a:r>
            <a:r>
              <a:rPr lang="en-US" altLang="ja-JP">
                <a:sym typeface="+mn-ea"/>
              </a:rPr>
              <a:t>MELFA</a:t>
            </a:r>
            <a:r>
              <a:rPr lang="ja-JP" altLang="en-US">
                <a:sym typeface="+mn-ea"/>
              </a:rPr>
              <a:t>安全オプションマニュアル」三菱電機からの引用である．</a:t>
            </a:r>
            <a:endParaRPr lang="ja-JP" altLang="en-US"/>
          </a:p>
          <a:p>
            <a:r>
              <a:rPr lang="ja-JP" altLang="en-US"/>
              <a:t>　</a:t>
            </a:r>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79</a:t>
            </a:fld>
            <a:endParaRPr kumimoji="1" lang="ja-JP" altLang="en-US"/>
          </a:p>
        </p:txBody>
      </p:sp>
    </p:spTree>
    <p:extLst>
      <p:ext uri="{BB962C8B-B14F-4D97-AF65-F5344CB8AC3E}">
        <p14:creationId xmlns:p14="http://schemas.microsoft.com/office/powerpoint/2010/main" val="2077495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ja-JP" altLang="en-US" dirty="0" smtClean="0">
                <a:sym typeface="+mn-ea"/>
              </a:rPr>
              <a:t>本章では，妥当性確認について解説する．</a:t>
            </a:r>
          </a:p>
          <a:p>
            <a:endParaRPr kumimoji="1" lang="en-US" altLang="ja-JP" dirty="0" smtClean="0"/>
          </a:p>
          <a:p>
            <a:r>
              <a:rPr lang="ja-JP" altLang="en-US" dirty="0" smtClean="0">
                <a:sym typeface="+mn-ea"/>
              </a:rPr>
              <a:t>＜補足事項・背景＞</a:t>
            </a:r>
            <a:endParaRPr kumimoji="1" lang="en-US" altLang="ja-JP" dirty="0" smtClean="0"/>
          </a:p>
          <a:p>
            <a:endParaRPr kumimoji="1" lang="en-US" altLang="ja-JP" dirty="0" smtClean="0"/>
          </a:p>
          <a:p>
            <a:r>
              <a:rPr lang="ja-JP" altLang="en-US" dirty="0" smtClean="0">
                <a:sym typeface="+mn-ea"/>
              </a:rPr>
              <a:t>＜出典・参考文献等＞</a:t>
            </a:r>
            <a:endParaRPr kumimoji="1" lang="en-US" altLang="ja-JP" dirty="0" smtClean="0"/>
          </a:p>
          <a:p>
            <a:endParaRPr lang="ja-JP" altLang="en-US"/>
          </a:p>
        </p:txBody>
      </p:sp>
      <p:sp>
        <p:nvSpPr>
          <p:cNvPr id="4" name="フッタープレースホルダ 3"/>
          <p:cNvSpPr>
            <a:spLocks noGrp="1"/>
          </p:cNvSpPr>
          <p:nvPr>
            <p:ph type="ftr" sz="quarter" idx="4"/>
          </p:nvPr>
        </p:nvSpPr>
        <p:spPr>
          <a:xfrm>
            <a:off x="0" y="9191301"/>
            <a:ext cx="5990253" cy="498692"/>
          </a:xfrm>
        </p:spPr>
        <p:txBody>
          <a:bodyPr/>
          <a:lstStyle/>
          <a:p>
            <a:r>
              <a:rPr kumimoji="1" lang="ja-JP" altLang="en-US" dirty="0" smtClean="0"/>
              <a:t>平成</a:t>
            </a:r>
            <a:r>
              <a:rPr kumimoji="1" lang="en-US" altLang="ja-JP" dirty="0" smtClean="0"/>
              <a:t>29</a:t>
            </a:r>
            <a:r>
              <a:rPr kumimoji="1" lang="ja-JP" altLang="en-US" dirty="0" smtClean="0"/>
              <a:t>年度厚生労働省委託　機能安全を活用した機械設備の安全対策の推進事業</a:t>
            </a:r>
            <a:endParaRPr kumimoji="1" lang="ja-JP" altLang="en-US" dirty="0"/>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8</a:t>
            </a:fld>
            <a:endParaRPr kumimoji="1" lang="ja-JP" altLang="en-US"/>
          </a:p>
        </p:txBody>
      </p:sp>
    </p:spTree>
    <p:extLst>
      <p:ext uri="{BB962C8B-B14F-4D97-AF65-F5344CB8AC3E}">
        <p14:creationId xmlns:p14="http://schemas.microsoft.com/office/powerpoint/2010/main" val="283373102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en-US" altLang="ja-JP" dirty="0" smtClean="0">
                <a:sym typeface="+mn-ea"/>
              </a:rPr>
              <a:t>SLS</a:t>
            </a:r>
            <a:r>
              <a:rPr lang="ja-JP" altLang="en-US" dirty="0" smtClean="0">
                <a:sym typeface="+mn-ea"/>
              </a:rPr>
              <a:t>の機能の設定，特にレーザースキャナのエリア設定方法について示す．</a:t>
            </a:r>
          </a:p>
          <a:p>
            <a:endParaRPr kumimoji="1" lang="en-US" altLang="ja-JP" dirty="0" smtClean="0"/>
          </a:p>
          <a:p>
            <a:r>
              <a:rPr lang="ja-JP" altLang="en-US" dirty="0" smtClean="0">
                <a:sym typeface="+mn-ea"/>
              </a:rPr>
              <a:t>＜補足事項・背景＞</a:t>
            </a:r>
          </a:p>
          <a:p>
            <a:r>
              <a:rPr lang="ja-JP" altLang="en-US">
                <a:sym typeface="+mn-ea"/>
              </a:rPr>
              <a:t>もうひとつの設定は、エリアセンサ（レーザスキャナ）である。</a:t>
            </a:r>
          </a:p>
          <a:p>
            <a:r>
              <a:rPr lang="ja-JP" altLang="en-US">
                <a:sym typeface="+mn-ea"/>
              </a:rPr>
              <a:t>エリアセンサは、専用の設定ツールを用いて、警告エリアと非常停止エリアをそれぞれ角度と距離で設定できる。</a:t>
            </a:r>
          </a:p>
          <a:p>
            <a:r>
              <a:rPr lang="ja-JP" altLang="en-US">
                <a:sym typeface="+mn-ea"/>
              </a:rPr>
              <a:t>一般的に、ツールで扇形を描くようにして設定する（図8-20）。</a:t>
            </a:r>
          </a:p>
          <a:p>
            <a:r>
              <a:rPr lang="ja-JP" altLang="en-US">
                <a:sym typeface="+mn-ea"/>
              </a:rPr>
              <a:t>なお、警告エリア進入は非安全情報、非常停止エリア進入は安全情報であるため、前者はエリアセンサからの一重の信号線、</a:t>
            </a:r>
          </a:p>
          <a:p>
            <a:r>
              <a:rPr lang="ja-JP" altLang="en-US">
                <a:sym typeface="+mn-ea"/>
              </a:rPr>
              <a:t>後者は二重化された安全信号(OSSD1/2)として通知される。</a:t>
            </a:r>
            <a:endParaRPr lang="ja-JP" altLang="en-US"/>
          </a:p>
          <a:p>
            <a:endParaRPr kumimoji="1" lang="en-US" altLang="ja-JP" dirty="0" smtClean="0"/>
          </a:p>
          <a:p>
            <a:r>
              <a:rPr lang="ja-JP" altLang="en-US" dirty="0" smtClean="0">
                <a:sym typeface="+mn-ea"/>
              </a:rPr>
              <a:t>＜出典・参考文献等＞</a:t>
            </a:r>
            <a:endParaRPr kumimoji="1" lang="en-US" altLang="ja-JP" dirty="0" smtClean="0"/>
          </a:p>
          <a:p>
            <a:r>
              <a:rPr lang="ja-JP" altLang="en-US">
                <a:sym typeface="+mn-ea"/>
              </a:rPr>
              <a:t>図は「</a:t>
            </a:r>
            <a:r>
              <a:rPr lang="en-US" altLang="ja-JP">
                <a:sym typeface="+mn-ea"/>
              </a:rPr>
              <a:t>MELFA</a:t>
            </a:r>
            <a:r>
              <a:rPr lang="ja-JP" altLang="en-US">
                <a:sym typeface="+mn-ea"/>
              </a:rPr>
              <a:t>安全オプションマニュアル」三菱電機からの引用である．</a:t>
            </a:r>
            <a:endParaRPr lang="ja-JP" altLang="en-US"/>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80</a:t>
            </a:fld>
            <a:endParaRPr kumimoji="1" lang="ja-JP" altLang="en-US"/>
          </a:p>
        </p:txBody>
      </p:sp>
    </p:spTree>
    <p:extLst>
      <p:ext uri="{BB962C8B-B14F-4D97-AF65-F5344CB8AC3E}">
        <p14:creationId xmlns:p14="http://schemas.microsoft.com/office/powerpoint/2010/main" val="250740844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en-US" altLang="ja-JP" dirty="0" smtClean="0">
                <a:sym typeface="+mn-ea"/>
              </a:rPr>
              <a:t>SLS</a:t>
            </a:r>
            <a:r>
              <a:rPr lang="ja-JP" altLang="en-US" dirty="0" smtClean="0">
                <a:sym typeface="+mn-ea"/>
              </a:rPr>
              <a:t>の機能設定，エリア設定方法について解説する．</a:t>
            </a:r>
          </a:p>
          <a:p>
            <a:endParaRPr kumimoji="1" lang="en-US" altLang="ja-JP" dirty="0" smtClean="0"/>
          </a:p>
          <a:p>
            <a:r>
              <a:rPr lang="ja-JP" altLang="en-US" dirty="0" smtClean="0">
                <a:sym typeface="+mn-ea"/>
              </a:rPr>
              <a:t>＜補足事項・背景＞</a:t>
            </a:r>
          </a:p>
          <a:p>
            <a:pPr marL="0" indent="0">
              <a:buNone/>
            </a:pPr>
            <a:r>
              <a:rPr lang="ja-JP" altLang="en-US">
                <a:sym typeface="+mn-ea"/>
              </a:rPr>
              <a:t>今回の場合、制限エリアへの進入検知も安全情報として扱うため、エリアセンサを2台用いる。</a:t>
            </a:r>
          </a:p>
          <a:p>
            <a:pPr marL="0" indent="0">
              <a:buNone/>
            </a:pPr>
            <a:r>
              <a:rPr lang="ja-JP" altLang="en-US">
                <a:sym typeface="+mn-ea"/>
              </a:rPr>
              <a:t>1台のエリアセンサは停止エリアを定義し、進入検知の安全信号(OSSD1/2)は、安全オプションの非常停止端子に接続する。</a:t>
            </a:r>
          </a:p>
          <a:p>
            <a:pPr marL="0" indent="0">
              <a:buNone/>
            </a:pPr>
            <a:r>
              <a:rPr lang="ja-JP" altLang="en-US">
                <a:sym typeface="+mn-ea"/>
              </a:rPr>
              <a:t>停止エリアに進入すると、非常停止となる。</a:t>
            </a:r>
            <a:endParaRPr lang="ja-JP" altLang="en-US"/>
          </a:p>
          <a:p>
            <a:pPr marL="0" indent="0">
              <a:buNone/>
            </a:pPr>
            <a:r>
              <a:rPr lang="ja-JP" altLang="en-US">
                <a:sym typeface="+mn-ea"/>
              </a:rPr>
              <a:t>もうひとつのエリアセンサは、制限エリアへの侵入で安全信号（OSSD1/2）が出力される、すなわち制限エリアを非常停止エリアとして定義する。</a:t>
            </a:r>
            <a:endParaRPr lang="ja-JP" altLang="en-US"/>
          </a:p>
          <a:p>
            <a:pPr marL="0" indent="0">
              <a:buNone/>
            </a:pPr>
            <a:r>
              <a:rPr lang="ja-JP" altLang="en-US">
                <a:sym typeface="+mn-ea"/>
              </a:rPr>
              <a:t>この信号は、安全オプションのSLS用端子に接続する。すなわち、制限エリアに進入すると、この信号により安全オプションはロボットコントローラに対してSLS運転を指示する。</a:t>
            </a:r>
            <a:endParaRPr lang="ja-JP" altLang="en-US"/>
          </a:p>
          <a:p>
            <a:endParaRPr kumimoji="1" lang="en-US" altLang="ja-JP" dirty="0" smtClean="0"/>
          </a:p>
          <a:p>
            <a:r>
              <a:rPr lang="ja-JP" altLang="en-US" dirty="0" smtClean="0">
                <a:sym typeface="+mn-ea"/>
              </a:rPr>
              <a:t>＜出典・参考文献等＞</a:t>
            </a:r>
            <a:endParaRPr kumimoji="1" lang="en-US" altLang="ja-JP" dirty="0" smtClean="0"/>
          </a:p>
          <a:p>
            <a:r>
              <a:rPr lang="ja-JP" altLang="en-US"/>
              <a:t>図は，著者オリジナルである．</a:t>
            </a:r>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81</a:t>
            </a:fld>
            <a:endParaRPr kumimoji="1" lang="ja-JP" altLang="en-US"/>
          </a:p>
        </p:txBody>
      </p:sp>
    </p:spTree>
    <p:extLst>
      <p:ext uri="{BB962C8B-B14F-4D97-AF65-F5344CB8AC3E}">
        <p14:creationId xmlns:p14="http://schemas.microsoft.com/office/powerpoint/2010/main" val="76187786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en-US" altLang="ja-JP" dirty="0" smtClean="0">
                <a:sym typeface="+mn-ea"/>
              </a:rPr>
              <a:t>SLS</a:t>
            </a:r>
            <a:r>
              <a:rPr lang="ja-JP" altLang="en-US" dirty="0" smtClean="0">
                <a:sym typeface="+mn-ea"/>
              </a:rPr>
              <a:t>の妥当性確認について述べる．</a:t>
            </a:r>
            <a:endParaRPr kumimoji="1" lang="en-US" altLang="ja-JP" dirty="0" smtClean="0"/>
          </a:p>
          <a:p>
            <a:endParaRPr kumimoji="1" lang="en-US" altLang="ja-JP" dirty="0" smtClean="0"/>
          </a:p>
          <a:p>
            <a:r>
              <a:rPr lang="ja-JP" altLang="en-US" dirty="0" smtClean="0">
                <a:sym typeface="+mn-ea"/>
              </a:rPr>
              <a:t>＜補足事項・背景＞</a:t>
            </a:r>
            <a:endParaRPr kumimoji="1" lang="en-US" altLang="ja-JP" dirty="0" smtClean="0">
              <a:sym typeface="+mn-ea"/>
            </a:endParaRPr>
          </a:p>
          <a:p>
            <a:r>
              <a:rPr lang="ja-JP" altLang="en-US">
                <a:sym typeface="+mn-ea"/>
              </a:rPr>
              <a:t>協調作業ロボットは</a:t>
            </a:r>
            <a:r>
              <a:rPr lang="en-US" altLang="ja-JP">
                <a:sym typeface="+mn-ea"/>
              </a:rPr>
              <a:t>SIL2/PLd</a:t>
            </a:r>
            <a:r>
              <a:rPr lang="ja-JP" altLang="en-US">
                <a:sym typeface="+mn-ea"/>
              </a:rPr>
              <a:t>を達成しなければならない．</a:t>
            </a:r>
          </a:p>
          <a:p>
            <a:r>
              <a:rPr lang="ja-JP" altLang="en-US">
                <a:sym typeface="+mn-ea"/>
              </a:rPr>
              <a:t>もし、使用する安全コンポーネントが規格適合していない、もしくは安全パラメータが入手できない場合は、インテグレータまたは使用者が自身でパラメータを導</a:t>
            </a:r>
          </a:p>
          <a:p>
            <a:r>
              <a:rPr lang="ja-JP" altLang="en-US">
                <a:sym typeface="+mn-ea"/>
              </a:rPr>
              <a:t>出しなければならない。</a:t>
            </a:r>
          </a:p>
          <a:p>
            <a:r>
              <a:rPr lang="ja-JP" altLang="en-US">
                <a:sym typeface="+mn-ea"/>
              </a:rPr>
              <a:t>速度や距離などのパラメータに関しても妥当性確認が必要である．</a:t>
            </a:r>
          </a:p>
          <a:p>
            <a:endParaRPr kumimoji="1" lang="en-US" altLang="ja-JP" dirty="0" smtClean="0">
              <a:sym typeface="+mn-ea"/>
            </a:endParaRPr>
          </a:p>
          <a:p>
            <a:r>
              <a:rPr lang="ja-JP" altLang="en-US" dirty="0" smtClean="0">
                <a:sym typeface="+mn-ea"/>
              </a:rPr>
              <a:t>＜出典・参考文献等＞</a:t>
            </a:r>
            <a:endParaRPr kumimoji="1" lang="en-US" altLang="ja-JP" dirty="0" smtClean="0"/>
          </a:p>
          <a:p>
            <a:r>
              <a:rPr lang="ja-JP" altLang="en-US"/>
              <a:t>マニュアル</a:t>
            </a:r>
            <a:r>
              <a:rPr lang="en-US" altLang="ja-JP"/>
              <a:t>7</a:t>
            </a:r>
            <a:r>
              <a:rPr lang="ja-JP" altLang="en-US"/>
              <a:t>章を参照．</a:t>
            </a:r>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82</a:t>
            </a:fld>
            <a:endParaRPr kumimoji="1" lang="ja-JP" altLang="en-US"/>
          </a:p>
        </p:txBody>
      </p:sp>
    </p:spTree>
    <p:extLst>
      <p:ext uri="{BB962C8B-B14F-4D97-AF65-F5344CB8AC3E}">
        <p14:creationId xmlns:p14="http://schemas.microsoft.com/office/powerpoint/2010/main" val="190216181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endParaRPr kumimoji="1" lang="en-US" altLang="ja-JP" dirty="0" smtClean="0"/>
          </a:p>
          <a:p>
            <a:r>
              <a:rPr kumimoji="1" lang="ja-JP" altLang="en-US" dirty="0" smtClean="0"/>
              <a:t>ロボットの</a:t>
            </a:r>
            <a:r>
              <a:rPr kumimoji="1" lang="en-US" altLang="ja-JP" dirty="0" smtClean="0"/>
              <a:t>SLP</a:t>
            </a:r>
            <a:r>
              <a:rPr kumimoji="1" lang="ja-JP" altLang="en-US" dirty="0" smtClean="0"/>
              <a:t>の機械設備イメージを示す．</a:t>
            </a:r>
          </a:p>
          <a:p>
            <a:endParaRPr kumimoji="1" lang="en-US" altLang="ja-JP" dirty="0" smtClean="0"/>
          </a:p>
          <a:p>
            <a:r>
              <a:rPr lang="ja-JP" altLang="en-US" dirty="0" smtClean="0">
                <a:sym typeface="+mn-ea"/>
              </a:rPr>
              <a:t>＜補足事項・背景＞</a:t>
            </a:r>
          </a:p>
          <a:p>
            <a:pPr marL="0" indent="0">
              <a:buNone/>
            </a:pPr>
            <a:r>
              <a:rPr lang="ja-JP" altLang="en-US">
                <a:sym typeface="+mn-ea"/>
              </a:rPr>
              <a:t>第5章では、ロボットの位置監視について安全位置制限(SLP: Safety Limited Position)について述べた。本節では、その具体的な事例について紹介する。</a:t>
            </a:r>
            <a:endParaRPr lang="ja-JP" altLang="en-US"/>
          </a:p>
          <a:p>
            <a:pPr marL="0" indent="0">
              <a:buNone/>
            </a:pPr>
            <a:r>
              <a:rPr lang="ja-JP" altLang="en-US">
                <a:sym typeface="+mn-ea"/>
              </a:rPr>
              <a:t>SLPは、IEC 61800-5-2可変速ドライブの機能安全規格に定義された安全機能の一つである。</a:t>
            </a:r>
            <a:endParaRPr lang="ja-JP" altLang="en-US"/>
          </a:p>
          <a:p>
            <a:pPr marL="0" indent="0">
              <a:buNone/>
            </a:pPr>
            <a:r>
              <a:rPr lang="ja-JP" altLang="en-US">
                <a:sym typeface="+mn-ea"/>
              </a:rPr>
              <a:t>図8-22の安全制御系のシステム構成は、前節の図8-19と同じである。ロボットコントローラがロボットの位置情報を安全情報として処理しており、安全オプションが他の安全機器からの情報入力を扱う。</a:t>
            </a:r>
            <a:endParaRPr lang="ja-JP" altLang="en-US"/>
          </a:p>
          <a:p>
            <a:pPr marL="0" indent="0">
              <a:buNone/>
            </a:pPr>
            <a:endParaRPr kumimoji="1" lang="en-US" altLang="ja-JP" dirty="0" smtClean="0"/>
          </a:p>
          <a:p>
            <a:r>
              <a:rPr lang="ja-JP" altLang="en-US" dirty="0" smtClean="0">
                <a:sym typeface="+mn-ea"/>
              </a:rPr>
              <a:t>＜出典・参考文献等＞</a:t>
            </a:r>
            <a:endParaRPr kumimoji="1" lang="en-US" altLang="ja-JP" dirty="0" smtClean="0"/>
          </a:p>
          <a:p>
            <a:r>
              <a:rPr lang="ja-JP" altLang="en-US">
                <a:sym typeface="+mn-ea"/>
              </a:rPr>
              <a:t>図は「</a:t>
            </a:r>
            <a:r>
              <a:rPr lang="en-US" altLang="ja-JP">
                <a:sym typeface="+mn-ea"/>
              </a:rPr>
              <a:t>MELFA</a:t>
            </a:r>
            <a:r>
              <a:rPr lang="ja-JP" altLang="en-US">
                <a:sym typeface="+mn-ea"/>
              </a:rPr>
              <a:t>安全オプションカタログ」三菱電機からの引用である．</a:t>
            </a:r>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83</a:t>
            </a:fld>
            <a:endParaRPr kumimoji="1" lang="ja-JP" altLang="en-US"/>
          </a:p>
        </p:txBody>
      </p:sp>
    </p:spTree>
    <p:extLst>
      <p:ext uri="{BB962C8B-B14F-4D97-AF65-F5344CB8AC3E}">
        <p14:creationId xmlns:p14="http://schemas.microsoft.com/office/powerpoint/2010/main" val="97784269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endParaRPr kumimoji="1" lang="en-US" altLang="ja-JP" dirty="0" smtClean="0"/>
          </a:p>
          <a:p>
            <a:r>
              <a:rPr kumimoji="1" lang="en-US" altLang="ja-JP" dirty="0" smtClean="0"/>
              <a:t>SLSP</a:t>
            </a:r>
            <a:r>
              <a:rPr kumimoji="1" lang="ja-JP" altLang="en-US" dirty="0" smtClean="0"/>
              <a:t>のシステム構成を図に示す．</a:t>
            </a:r>
          </a:p>
          <a:p>
            <a:endParaRPr kumimoji="1" lang="en-US" altLang="ja-JP" dirty="0" smtClean="0"/>
          </a:p>
          <a:p>
            <a:r>
              <a:rPr lang="ja-JP" altLang="en-US" dirty="0" smtClean="0">
                <a:sym typeface="+mn-ea"/>
              </a:rPr>
              <a:t>＜補足事項・背景＞</a:t>
            </a:r>
          </a:p>
          <a:p>
            <a:r>
              <a:rPr lang="ja-JP" altLang="en-US" dirty="0" smtClean="0">
                <a:sym typeface="+mn-ea"/>
              </a:rPr>
              <a:t>図8-22の安全制御系のシステム構成は、前節の図8-19と同じである。</a:t>
            </a:r>
          </a:p>
          <a:p>
            <a:r>
              <a:rPr lang="ja-JP" altLang="en-US" dirty="0" smtClean="0">
                <a:sym typeface="+mn-ea"/>
              </a:rPr>
              <a:t>ロボットコントローラがロボットの位置情報を安全情報として処理しており、安全オプションが他の安全機器からの情報入力を扱う。</a:t>
            </a:r>
          </a:p>
          <a:p>
            <a:pPr marL="0" indent="0">
              <a:buNone/>
            </a:pPr>
            <a:endParaRPr kumimoji="1" lang="en-US" altLang="ja-JP" dirty="0" smtClean="0"/>
          </a:p>
          <a:p>
            <a:r>
              <a:rPr lang="ja-JP" altLang="en-US" dirty="0" smtClean="0">
                <a:sym typeface="+mn-ea"/>
              </a:rPr>
              <a:t>＜出典・参考文献等＞</a:t>
            </a:r>
            <a:endParaRPr kumimoji="1" lang="en-US" altLang="ja-JP" dirty="0" smtClean="0"/>
          </a:p>
          <a:p>
            <a:r>
              <a:rPr lang="ja-JP" altLang="en-US">
                <a:sym typeface="+mn-ea"/>
              </a:rPr>
              <a:t>図は「</a:t>
            </a:r>
            <a:r>
              <a:rPr lang="en-US" altLang="ja-JP">
                <a:sym typeface="+mn-ea"/>
              </a:rPr>
              <a:t>MELFA</a:t>
            </a:r>
            <a:r>
              <a:rPr lang="ja-JP" altLang="en-US">
                <a:sym typeface="+mn-ea"/>
              </a:rPr>
              <a:t>安全オプションカタログ」三菱電機からの引用である．</a:t>
            </a:r>
            <a:endParaRPr lang="ja-JP" altLang="en-US"/>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84</a:t>
            </a:fld>
            <a:endParaRPr kumimoji="1" lang="ja-JP" altLang="en-US"/>
          </a:p>
        </p:txBody>
      </p:sp>
    </p:spTree>
    <p:extLst>
      <p:ext uri="{BB962C8B-B14F-4D97-AF65-F5344CB8AC3E}">
        <p14:creationId xmlns:p14="http://schemas.microsoft.com/office/powerpoint/2010/main" val="378565575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en-US" altLang="ja-JP" dirty="0" smtClean="0">
                <a:sym typeface="+mn-ea"/>
              </a:rPr>
              <a:t>SLP</a:t>
            </a:r>
            <a:r>
              <a:rPr lang="ja-JP" altLang="en-US" dirty="0" smtClean="0">
                <a:sym typeface="+mn-ea"/>
              </a:rPr>
              <a:t>の機能設定について解説する．</a:t>
            </a:r>
          </a:p>
          <a:p>
            <a:endParaRPr kumimoji="1" lang="en-US" altLang="ja-JP" dirty="0" smtClean="0"/>
          </a:p>
          <a:p>
            <a:r>
              <a:rPr lang="ja-JP" altLang="en-US" dirty="0" smtClean="0">
                <a:sym typeface="+mn-ea"/>
              </a:rPr>
              <a:t>＜補足事項・背景＞</a:t>
            </a:r>
          </a:p>
          <a:p>
            <a:pPr marL="0" indent="0">
              <a:buNone/>
            </a:pPr>
            <a:r>
              <a:rPr lang="ja-JP" altLang="en-US">
                <a:sym typeface="+mn-ea"/>
              </a:rPr>
              <a:t>設定する項目は、安全柵が開いたときの安全速度と、ロボットの可動範囲の境界である監視平面である。</a:t>
            </a:r>
          </a:p>
          <a:p>
            <a:pPr marL="0" indent="0">
              <a:buNone/>
            </a:pPr>
            <a:r>
              <a:rPr lang="ja-JP" altLang="en-US">
                <a:sym typeface="+mn-ea"/>
              </a:rPr>
              <a:t>監視平面は、いろいろな角度で設定できる。次に、監視位置を設定する。</a:t>
            </a:r>
          </a:p>
          <a:p>
            <a:pPr marL="0" indent="0">
              <a:buNone/>
            </a:pPr>
            <a:r>
              <a:rPr lang="ja-JP" altLang="en-US">
                <a:sym typeface="+mn-ea"/>
              </a:rPr>
              <a:t>監視位置は、中心座標からの任意の球面として定義できる。監視位置の球面が監視平面に近づいたとき、ロボットは停止する。</a:t>
            </a:r>
          </a:p>
          <a:p>
            <a:pPr marL="0" indent="0">
              <a:buNone/>
            </a:pPr>
            <a:r>
              <a:rPr lang="ja-JP" altLang="en-US">
                <a:sym typeface="+mn-ea"/>
              </a:rPr>
              <a:t>この球面の設定においては、ロボットのエフェクタの大きさや種類、ロボットの動きや速度について考慮しなければならない。</a:t>
            </a:r>
            <a:endParaRPr lang="ja-JP" altLang="en-US"/>
          </a:p>
          <a:p>
            <a:pPr marL="0" indent="0">
              <a:buNone/>
            </a:pPr>
            <a:r>
              <a:rPr lang="ja-JP" altLang="en-US">
                <a:sym typeface="+mn-ea"/>
              </a:rPr>
              <a:t>なお、人が監視平面の内側に進入することはライトカーテンで監視しているため、特別な設定はない。</a:t>
            </a:r>
            <a:endParaRPr lang="ja-JP" altLang="en-US"/>
          </a:p>
          <a:p>
            <a:endParaRPr kumimoji="1" lang="en-US" altLang="ja-JP" dirty="0" smtClean="0"/>
          </a:p>
          <a:p>
            <a:r>
              <a:rPr lang="ja-JP" altLang="en-US" dirty="0" smtClean="0">
                <a:sym typeface="+mn-ea"/>
              </a:rPr>
              <a:t>＜出典・参考文献等＞</a:t>
            </a:r>
            <a:endParaRPr kumimoji="1" lang="en-US" altLang="ja-JP" dirty="0" smtClean="0"/>
          </a:p>
          <a:p>
            <a:r>
              <a:rPr lang="ja-JP" altLang="en-US">
                <a:sym typeface="+mn-ea"/>
              </a:rPr>
              <a:t>図は「</a:t>
            </a:r>
            <a:r>
              <a:rPr lang="en-US" altLang="ja-JP">
                <a:sym typeface="+mn-ea"/>
              </a:rPr>
              <a:t>MELFA</a:t>
            </a:r>
            <a:r>
              <a:rPr lang="ja-JP" altLang="en-US">
                <a:sym typeface="+mn-ea"/>
              </a:rPr>
              <a:t>安全オプションマニュアル」三菱電機からの引用である．</a:t>
            </a:r>
            <a:endParaRPr lang="ja-JP" altLang="en-US"/>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85</a:t>
            </a:fld>
            <a:endParaRPr kumimoji="1" lang="ja-JP" altLang="en-US"/>
          </a:p>
        </p:txBody>
      </p:sp>
    </p:spTree>
    <p:extLst>
      <p:ext uri="{BB962C8B-B14F-4D97-AF65-F5344CB8AC3E}">
        <p14:creationId xmlns:p14="http://schemas.microsoft.com/office/powerpoint/2010/main" val="170799451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en-US" altLang="ja-JP" dirty="0" smtClean="0">
                <a:sym typeface="+mn-ea"/>
              </a:rPr>
              <a:t>SLP</a:t>
            </a:r>
            <a:r>
              <a:rPr lang="ja-JP" altLang="en-US" dirty="0" smtClean="0">
                <a:sym typeface="+mn-ea"/>
              </a:rPr>
              <a:t>の妥当性確認について解説する．</a:t>
            </a:r>
          </a:p>
          <a:p>
            <a:endParaRPr kumimoji="1" lang="en-US" altLang="ja-JP" dirty="0" smtClean="0"/>
          </a:p>
          <a:p>
            <a:r>
              <a:rPr lang="ja-JP" altLang="en-US" dirty="0" smtClean="0">
                <a:sym typeface="+mn-ea"/>
              </a:rPr>
              <a:t>＜補足事項・背景＞</a:t>
            </a:r>
          </a:p>
          <a:p>
            <a:pPr marL="0" indent="0">
              <a:buNone/>
            </a:pPr>
            <a:r>
              <a:rPr lang="ja-JP" altLang="en-US">
                <a:sym typeface="+mn-ea"/>
              </a:rPr>
              <a:t>安全機器や安全コントローラは規格適合品を適切に使用すれば、安全コントローラの安全度水準(SIL2/PLd)と同じレベルまで達成できる。</a:t>
            </a:r>
            <a:endParaRPr lang="ja-JP" altLang="en-US"/>
          </a:p>
          <a:p>
            <a:pPr marL="0" indent="0">
              <a:buNone/>
            </a:pPr>
            <a:r>
              <a:rPr lang="ja-JP" altLang="en-US">
                <a:sym typeface="+mn-ea"/>
              </a:rPr>
              <a:t>安全度水準以外にも、安全柵が開いてからロボットが減速するまでの時間、監視球面の半径とライトカーテンの最小検出寸法に対する</a:t>
            </a:r>
          </a:p>
          <a:p>
            <a:pPr marL="0" indent="0">
              <a:buNone/>
            </a:pPr>
            <a:r>
              <a:rPr lang="ja-JP" altLang="en-US">
                <a:sym typeface="+mn-ea"/>
              </a:rPr>
              <a:t>追加の安全距離（検知されるまでに進入する指先、指などの長さ）、安全柵内の作業性などを考慮して、安全要求を満足したか妥当性を確認する。</a:t>
            </a:r>
            <a:endParaRPr lang="ja-JP" altLang="en-US"/>
          </a:p>
          <a:p>
            <a:pPr marL="0" indent="0">
              <a:buNone/>
            </a:pPr>
            <a:r>
              <a:rPr lang="ja-JP" altLang="en-US">
                <a:sym typeface="+mn-ea"/>
              </a:rPr>
              <a:t>協働ロボットシステムの妥当性確認の詳細については、第7章を参照してほしい。</a:t>
            </a:r>
            <a:endParaRPr kumimoji="1" lang="en-US" altLang="ja-JP" dirty="0" smtClean="0"/>
          </a:p>
          <a:p>
            <a:endParaRPr kumimoji="1" lang="en-US" altLang="ja-JP" dirty="0" smtClean="0"/>
          </a:p>
          <a:p>
            <a:r>
              <a:rPr lang="ja-JP" altLang="en-US" dirty="0" smtClean="0">
                <a:sym typeface="+mn-ea"/>
              </a:rPr>
              <a:t>＜出典・参考文献等＞</a:t>
            </a:r>
            <a:endParaRPr kumimoji="1" lang="en-US" altLang="ja-JP" dirty="0" smtClean="0"/>
          </a:p>
          <a:p>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86</a:t>
            </a:fld>
            <a:endParaRPr kumimoji="1" lang="ja-JP" altLang="en-US"/>
          </a:p>
        </p:txBody>
      </p:sp>
    </p:spTree>
    <p:extLst>
      <p:ext uri="{BB962C8B-B14F-4D97-AF65-F5344CB8AC3E}">
        <p14:creationId xmlns:p14="http://schemas.microsoft.com/office/powerpoint/2010/main" val="392524393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a:xfrm>
            <a:off x="0" y="9236459"/>
            <a:ext cx="5736885" cy="49869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平成</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29</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A458F-4FD9-4DC8-A747-BD3624061404}"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80658940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（１）機械の使用制限演習</a:t>
            </a:r>
            <a:endParaRPr kumimoji="1" lang="en-US" altLang="ja-JP" baseline="0" dirty="0"/>
          </a:p>
          <a:p>
            <a:r>
              <a:rPr kumimoji="1" lang="ja-JP" altLang="en-US" baseline="0" dirty="0"/>
              <a:t>１．演習事例説明：５分</a:t>
            </a:r>
            <a:endParaRPr kumimoji="1" lang="en-US" altLang="ja-JP" baseline="0" dirty="0"/>
          </a:p>
          <a:p>
            <a:r>
              <a:rPr kumimoji="1" lang="ja-JP" altLang="en-US" baseline="0" dirty="0"/>
              <a:t>２．表９．１の機械の制限仕様をまとめていただく：２５分：表は事前に配布</a:t>
            </a:r>
            <a:endParaRPr kumimoji="1" lang="en-US" altLang="ja-JP" baseline="0" dirty="0"/>
          </a:p>
          <a:p>
            <a:r>
              <a:rPr kumimoji="1" lang="ja-JP" altLang="en-US" baseline="0" dirty="0"/>
              <a:t>３．一人発表、解説：１５分</a:t>
            </a:r>
            <a:endParaRPr kumimoji="1" lang="en-US" altLang="ja-JP" baseline="0" dirty="0"/>
          </a:p>
          <a:p>
            <a:r>
              <a:rPr kumimoji="1" lang="ja-JP" altLang="en-US" dirty="0"/>
              <a:t>（２）リスクアセスメント</a:t>
            </a:r>
            <a:endParaRPr kumimoji="1" lang="en-US" altLang="ja-JP" dirty="0"/>
          </a:p>
          <a:p>
            <a:r>
              <a:rPr kumimoji="1" lang="ja-JP" altLang="en-US" dirty="0"/>
              <a:t>１．演習要領説明：５分</a:t>
            </a:r>
            <a:endParaRPr kumimoji="1" lang="en-US" altLang="ja-JP" dirty="0"/>
          </a:p>
          <a:p>
            <a:r>
              <a:rPr kumimoji="1" lang="ja-JP" altLang="en-US" dirty="0"/>
              <a:t>２．表９．２・９．３を纏めて頂く：２５分：表は事前に配布</a:t>
            </a:r>
            <a:endParaRPr kumimoji="1" lang="en-US" altLang="ja-JP" dirty="0"/>
          </a:p>
          <a:p>
            <a:r>
              <a:rPr kumimoji="1" lang="ja-JP" altLang="en-US" dirty="0"/>
              <a:t>３．一人発表、解説：１５分</a:t>
            </a:r>
          </a:p>
          <a:p>
            <a:r>
              <a:rPr kumimoji="1" lang="ja-JP" altLang="en-US" dirty="0"/>
              <a:t>（３）リスク低減方策と効果・要求安全度水準</a:t>
            </a:r>
            <a:endParaRPr kumimoji="1" lang="en-US" altLang="ja-JP" dirty="0"/>
          </a:p>
          <a:p>
            <a:r>
              <a:rPr kumimoji="1" lang="ja-JP" altLang="en-US" dirty="0"/>
              <a:t>１．</a:t>
            </a:r>
            <a:r>
              <a:rPr kumimoji="1" lang="zh-TW" altLang="en-US" dirty="0"/>
              <a:t>演習要領説明：５分</a:t>
            </a:r>
            <a:endParaRPr kumimoji="1" lang="en-US" altLang="zh-TW" dirty="0"/>
          </a:p>
          <a:p>
            <a:r>
              <a:rPr kumimoji="1" lang="ja-JP" altLang="en-US" dirty="0"/>
              <a:t>２．表９．６を纏めて頂く：３５分：表は事前に配布</a:t>
            </a:r>
            <a:endParaRPr kumimoji="1" lang="zh-TW" altLang="en-US" dirty="0"/>
          </a:p>
          <a:p>
            <a:r>
              <a:rPr kumimoji="1" lang="ja-JP" altLang="en-US" dirty="0"/>
              <a:t>３．一人発表、解説：１５分</a:t>
            </a:r>
          </a:p>
          <a:p>
            <a:r>
              <a:rPr kumimoji="1" lang="zh-TW" altLang="en-US" dirty="0"/>
              <a:t>（４）妥当性確認</a:t>
            </a:r>
          </a:p>
          <a:p>
            <a:r>
              <a:rPr kumimoji="1" lang="ja-JP" altLang="en-US" dirty="0"/>
              <a:t>１．演習要領説明：５分</a:t>
            </a:r>
          </a:p>
          <a:p>
            <a:r>
              <a:rPr kumimoji="1" lang="ja-JP" altLang="en-US" dirty="0"/>
              <a:t>２．図９．３を纏めて頂く：１０分：ブランクの図は事前に配布</a:t>
            </a:r>
          </a:p>
          <a:p>
            <a:r>
              <a:rPr kumimoji="1" lang="ja-JP" altLang="en-US" dirty="0"/>
              <a:t>３．一人発表、解説：１０分</a:t>
            </a:r>
            <a:endParaRPr kumimoji="1" lang="en-US" altLang="ja-JP" dirty="0"/>
          </a:p>
          <a:p>
            <a:endParaRPr kumimoji="1" lang="en-US" altLang="ja-JP" dirty="0"/>
          </a:p>
          <a:p>
            <a:r>
              <a:rPr kumimoji="1" lang="ja-JP" altLang="en-US" dirty="0"/>
              <a:t>講評は、１５分で行う。</a:t>
            </a:r>
          </a:p>
          <a:p>
            <a:endParaRPr kumimoji="1" lang="ja-JP" altLang="en-US" dirty="0"/>
          </a:p>
          <a:p>
            <a:endParaRPr kumimoji="1" lang="en-US" altLang="ja-JP" dirty="0"/>
          </a:p>
          <a:p>
            <a:pPr algn="ct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76F3FE-341E-4068-86A6-54B564E7288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708784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60826EC-A6BE-4581-A5F7-C8AF2BF82A11}" type="slidenum">
              <a:rPr kumimoji="1" lang="ja-JP" altLang="en-US" smtClean="0"/>
              <a:t>89</a:t>
            </a:fld>
            <a:endParaRPr kumimoji="1" lang="ja-JP" altLang="en-US"/>
          </a:p>
        </p:txBody>
      </p:sp>
    </p:spTree>
    <p:extLst>
      <p:ext uri="{BB962C8B-B14F-4D97-AF65-F5344CB8AC3E}">
        <p14:creationId xmlns:p14="http://schemas.microsoft.com/office/powerpoint/2010/main" val="1024883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indent="0">
              <a:buFont typeface="Arial" panose="020B0604020202020204" pitchFamily="34" charset="0"/>
              <a:buNone/>
            </a:pPr>
            <a:r>
              <a:rPr lang="ja-JP" altLang="en-US" dirty="0" smtClean="0">
                <a:sym typeface="+mn-ea"/>
              </a:rPr>
              <a:t>＜意図・ポイント＞</a:t>
            </a:r>
          </a:p>
          <a:p>
            <a:pPr indent="0">
              <a:buFont typeface="Arial" panose="020B0604020202020204" pitchFamily="34" charset="0"/>
              <a:buNone/>
            </a:pPr>
            <a:r>
              <a:rPr lang="ja-JP" altLang="en-US" dirty="0" smtClean="0">
                <a:sym typeface="+mn-ea"/>
              </a:rPr>
              <a:t>ここでは，妥当性確認の意味について述べる．</a:t>
            </a:r>
          </a:p>
          <a:p>
            <a:endParaRPr kumimoji="1" lang="en-US" altLang="ja-JP" dirty="0" smtClean="0"/>
          </a:p>
          <a:p>
            <a:r>
              <a:rPr lang="ja-JP" altLang="en-US" dirty="0" smtClean="0">
                <a:sym typeface="+mn-ea"/>
              </a:rPr>
              <a:t>＜補足事項・背景＞</a:t>
            </a:r>
          </a:p>
          <a:p>
            <a:pPr marL="0" indent="0">
              <a:buNone/>
            </a:pPr>
            <a:r>
              <a:rPr lang="ja-JP" altLang="en-US">
                <a:sym typeface="+mn-ea"/>
              </a:rPr>
              <a:t>本章では、汎用的な妥当性確認と協働作業ロボット特有のふたつの規格の妥当性確認について解説する。</a:t>
            </a:r>
            <a:endParaRPr lang="ja-JP" altLang="en-US"/>
          </a:p>
          <a:p>
            <a:pPr marL="0" indent="0">
              <a:buNone/>
            </a:pPr>
            <a:r>
              <a:rPr lang="ja-JP" altLang="en-US">
                <a:sym typeface="+mn-ea"/>
              </a:rPr>
              <a:t>なお、安全関連システムのハードウェア、ソフトウェアの妥当性確認、特に安全性能（PL/SIL）についての妥当性確認については、</a:t>
            </a:r>
          </a:p>
          <a:p>
            <a:pPr marL="0" indent="0">
              <a:buNone/>
            </a:pPr>
            <a:r>
              <a:rPr lang="ja-JP" altLang="en-US">
                <a:sym typeface="+mn-ea"/>
              </a:rPr>
              <a:t>ISO 13849-2、JIS B 9961 (IEC 62061)及びJIS C 0508(IEC 61508)シリーズを参照する。</a:t>
            </a:r>
            <a:endParaRPr lang="ja-JP" altLang="en-US"/>
          </a:p>
          <a:p>
            <a:pPr marL="0" indent="0">
              <a:buNone/>
            </a:pPr>
            <a:r>
              <a:rPr lang="ja-JP" altLang="en-US">
                <a:sym typeface="+mn-ea"/>
              </a:rPr>
              <a:t>本章の後半では、ISO 13849-2に基づくPLの妥当性確認方法の概略及びPL計算ツールについて紹介する。</a:t>
            </a:r>
            <a:endParaRPr kumimoji="1" lang="en-US" altLang="ja-JP" dirty="0" smtClean="0"/>
          </a:p>
          <a:p>
            <a:endParaRPr kumimoji="1" lang="en-US" altLang="ja-JP" dirty="0" smtClean="0"/>
          </a:p>
          <a:p>
            <a:r>
              <a:rPr lang="ja-JP" altLang="en-US" dirty="0" smtClean="0">
                <a:sym typeface="+mn-ea"/>
              </a:rPr>
              <a:t>＜出典・参考文献等＞</a:t>
            </a:r>
            <a:endParaRPr kumimoji="1" lang="en-US" altLang="ja-JP" dirty="0" smtClean="0"/>
          </a:p>
          <a:p>
            <a:r>
              <a:rPr lang="en-US" altLang="ja-JP"/>
              <a:t>JIS C 0508-3 </a:t>
            </a:r>
            <a:r>
              <a:rPr lang="ja-JP" altLang="en-US"/>
              <a:t>より，著者作成</a:t>
            </a:r>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9</a:t>
            </a:fld>
            <a:endParaRPr kumimoji="1" lang="ja-JP" altLang="en-US"/>
          </a:p>
        </p:txBody>
      </p:sp>
    </p:spTree>
    <p:extLst>
      <p:ext uri="{BB962C8B-B14F-4D97-AF65-F5344CB8AC3E}">
        <p14:creationId xmlns:p14="http://schemas.microsoft.com/office/powerpoint/2010/main" val="402950565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60826EC-A6BE-4581-A5F7-C8AF2BF82A11}" type="slidenum">
              <a:rPr kumimoji="1" lang="ja-JP" altLang="en-US" smtClean="0"/>
              <a:t>90</a:t>
            </a:fld>
            <a:endParaRPr kumimoji="1" lang="ja-JP" altLang="en-US"/>
          </a:p>
        </p:txBody>
      </p:sp>
    </p:spTree>
    <p:extLst>
      <p:ext uri="{BB962C8B-B14F-4D97-AF65-F5344CB8AC3E}">
        <p14:creationId xmlns:p14="http://schemas.microsoft.com/office/powerpoint/2010/main" val="346269487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60826EC-A6BE-4581-A5F7-C8AF2BF82A11}" type="slidenum">
              <a:rPr kumimoji="1" lang="ja-JP" altLang="en-US" smtClean="0"/>
              <a:t>91</a:t>
            </a:fld>
            <a:endParaRPr kumimoji="1" lang="ja-JP" altLang="en-US"/>
          </a:p>
        </p:txBody>
      </p:sp>
    </p:spTree>
    <p:extLst>
      <p:ext uri="{BB962C8B-B14F-4D97-AF65-F5344CB8AC3E}">
        <p14:creationId xmlns:p14="http://schemas.microsoft.com/office/powerpoint/2010/main" val="25972286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60826EC-A6BE-4581-A5F7-C8AF2BF82A11}" type="slidenum">
              <a:rPr kumimoji="1" lang="ja-JP" altLang="en-US" smtClean="0"/>
              <a:t>92</a:t>
            </a:fld>
            <a:endParaRPr kumimoji="1" lang="ja-JP" altLang="en-US"/>
          </a:p>
        </p:txBody>
      </p:sp>
    </p:spTree>
    <p:extLst>
      <p:ext uri="{BB962C8B-B14F-4D97-AF65-F5344CB8AC3E}">
        <p14:creationId xmlns:p14="http://schemas.microsoft.com/office/powerpoint/2010/main" val="49607084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ロボット「本体」仕様は、リスク見積もりのために仮に受講生各自で決めて頂く。</a:t>
            </a:r>
          </a:p>
        </p:txBody>
      </p:sp>
      <p:sp>
        <p:nvSpPr>
          <p:cNvPr id="4" name="スライド番号プレースホルダー 3"/>
          <p:cNvSpPr>
            <a:spLocks noGrp="1"/>
          </p:cNvSpPr>
          <p:nvPr>
            <p:ph type="sldNum" sz="quarter" idx="10"/>
          </p:nvPr>
        </p:nvSpPr>
        <p:spPr/>
        <p:txBody>
          <a:bodyPr/>
          <a:lstStyle/>
          <a:p>
            <a:fld id="{160826EC-A6BE-4581-A5F7-C8AF2BF82A11}" type="slidenum">
              <a:rPr kumimoji="1" lang="ja-JP" altLang="en-US" smtClean="0"/>
              <a:t>93</a:t>
            </a:fld>
            <a:endParaRPr kumimoji="1" lang="ja-JP" altLang="en-US"/>
          </a:p>
        </p:txBody>
      </p:sp>
    </p:spTree>
    <p:extLst>
      <p:ext uri="{BB962C8B-B14F-4D97-AF65-F5344CB8AC3E}">
        <p14:creationId xmlns:p14="http://schemas.microsoft.com/office/powerpoint/2010/main" val="80803126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60826EC-A6BE-4581-A5F7-C8AF2BF82A11}" type="slidenum">
              <a:rPr kumimoji="1" lang="ja-JP" altLang="en-US" smtClean="0"/>
              <a:t>94</a:t>
            </a:fld>
            <a:endParaRPr kumimoji="1" lang="ja-JP" altLang="en-US"/>
          </a:p>
        </p:txBody>
      </p:sp>
    </p:spTree>
    <p:extLst>
      <p:ext uri="{BB962C8B-B14F-4D97-AF65-F5344CB8AC3E}">
        <p14:creationId xmlns:p14="http://schemas.microsoft.com/office/powerpoint/2010/main" val="179720228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60826EC-A6BE-4581-A5F7-C8AF2BF82A11}" type="slidenum">
              <a:rPr kumimoji="1" lang="ja-JP" altLang="en-US" smtClean="0"/>
              <a:t>95</a:t>
            </a:fld>
            <a:endParaRPr kumimoji="1" lang="ja-JP" altLang="en-US"/>
          </a:p>
        </p:txBody>
      </p:sp>
    </p:spTree>
    <p:extLst>
      <p:ext uri="{BB962C8B-B14F-4D97-AF65-F5344CB8AC3E}">
        <p14:creationId xmlns:p14="http://schemas.microsoft.com/office/powerpoint/2010/main" val="422900300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60826EC-A6BE-4581-A5F7-C8AF2BF82A11}" type="slidenum">
              <a:rPr kumimoji="1" lang="ja-JP" altLang="en-US" smtClean="0"/>
              <a:t>96</a:t>
            </a:fld>
            <a:endParaRPr kumimoji="1" lang="ja-JP" altLang="en-US"/>
          </a:p>
        </p:txBody>
      </p:sp>
    </p:spTree>
    <p:extLst>
      <p:ext uri="{BB962C8B-B14F-4D97-AF65-F5344CB8AC3E}">
        <p14:creationId xmlns:p14="http://schemas.microsoft.com/office/powerpoint/2010/main" val="387070051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60826EC-A6BE-4581-A5F7-C8AF2BF82A11}" type="slidenum">
              <a:rPr kumimoji="1" lang="ja-JP" altLang="en-US" smtClean="0"/>
              <a:t>97</a:t>
            </a:fld>
            <a:endParaRPr kumimoji="1" lang="ja-JP" altLang="en-US"/>
          </a:p>
        </p:txBody>
      </p:sp>
    </p:spTree>
    <p:extLst>
      <p:ext uri="{BB962C8B-B14F-4D97-AF65-F5344CB8AC3E}">
        <p14:creationId xmlns:p14="http://schemas.microsoft.com/office/powerpoint/2010/main" val="169766119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60826EC-A6BE-4581-A5F7-C8AF2BF82A11}" type="slidenum">
              <a:rPr kumimoji="1" lang="ja-JP" altLang="en-US" smtClean="0"/>
              <a:t>98</a:t>
            </a:fld>
            <a:endParaRPr kumimoji="1" lang="ja-JP" altLang="en-US"/>
          </a:p>
        </p:txBody>
      </p:sp>
    </p:spTree>
    <p:extLst>
      <p:ext uri="{BB962C8B-B14F-4D97-AF65-F5344CB8AC3E}">
        <p14:creationId xmlns:p14="http://schemas.microsoft.com/office/powerpoint/2010/main" val="64395126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60826EC-A6BE-4581-A5F7-C8AF2BF82A11}" type="slidenum">
              <a:rPr kumimoji="1" lang="ja-JP" altLang="en-US" smtClean="0"/>
              <a:t>99</a:t>
            </a:fld>
            <a:endParaRPr kumimoji="1" lang="ja-JP" altLang="en-US"/>
          </a:p>
        </p:txBody>
      </p:sp>
    </p:spTree>
    <p:extLst>
      <p:ext uri="{BB962C8B-B14F-4D97-AF65-F5344CB8AC3E}">
        <p14:creationId xmlns:p14="http://schemas.microsoft.com/office/powerpoint/2010/main" val="3573840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dirty="0" smtClean="0"/>
              <a:t>マスター タイトルの書式設定</a:t>
            </a:r>
            <a:endParaRPr kumimoji="1" lang="ja-JP" altLang="en-US" dirty="0"/>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smtClean="0"/>
              <a:t>マスター サブタイトルの書式設定</a:t>
            </a:r>
            <a:endParaRPr kumimoji="1" lang="ja-JP" altLang="en-US" dirty="0"/>
          </a:p>
        </p:txBody>
      </p:sp>
      <p:sp>
        <p:nvSpPr>
          <p:cNvPr id="4" name="日付プレースホルダー 3"/>
          <p:cNvSpPr>
            <a:spLocks noGrp="1"/>
          </p:cNvSpPr>
          <p:nvPr>
            <p:ph type="dt" sz="half" idx="10"/>
          </p:nvPr>
        </p:nvSpPr>
        <p:spPr>
          <a:xfrm>
            <a:off x="681038" y="6356356"/>
            <a:ext cx="222885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6" name="スライド番号プレースホルダー 5"/>
          <p:cNvSpPr>
            <a:spLocks noGrp="1"/>
          </p:cNvSpPr>
          <p:nvPr>
            <p:ph type="sldNum" sz="quarter" idx="12"/>
          </p:nvPr>
        </p:nvSpPr>
        <p:spPr/>
        <p:txBody>
          <a:bodyPr/>
          <a:lstStyle/>
          <a:p>
            <a:fld id="{6E3E2E58-D7B4-4810-BFFB-2E6FC894A1DB}" type="slidenum">
              <a:rPr kumimoji="1" lang="ja-JP" altLang="en-US" smtClean="0"/>
              <a:t>‹#›</a:t>
            </a:fld>
            <a:endParaRPr kumimoji="1" lang="ja-JP" altLang="en-US"/>
          </a:p>
        </p:txBody>
      </p:sp>
    </p:spTree>
    <p:extLst>
      <p:ext uri="{BB962C8B-B14F-4D97-AF65-F5344CB8AC3E}">
        <p14:creationId xmlns:p14="http://schemas.microsoft.com/office/powerpoint/2010/main" val="27857291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221673" y="6356356"/>
            <a:ext cx="7356763" cy="365125"/>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6" name="スライド番号プレースホルダー 5"/>
          <p:cNvSpPr>
            <a:spLocks noGrp="1"/>
          </p:cNvSpPr>
          <p:nvPr>
            <p:ph type="sldNum" sz="quarter" idx="12"/>
          </p:nvPr>
        </p:nvSpPr>
        <p:spPr>
          <a:xfrm>
            <a:off x="8049491" y="6356356"/>
            <a:ext cx="1175472" cy="365125"/>
          </a:xfrm>
        </p:spPr>
        <p:txBody>
          <a:bodyPr/>
          <a:lstStyle/>
          <a:p>
            <a:fld id="{6E3E2E58-D7B4-4810-BFFB-2E6FC894A1DB}" type="slidenum">
              <a:rPr kumimoji="1" lang="ja-JP" altLang="en-US" smtClean="0"/>
              <a:t>‹#›</a:t>
            </a:fld>
            <a:endParaRPr kumimoji="1" lang="ja-JP" altLang="en-US"/>
          </a:p>
        </p:txBody>
      </p:sp>
    </p:spTree>
    <p:extLst>
      <p:ext uri="{BB962C8B-B14F-4D97-AF65-F5344CB8AC3E}">
        <p14:creationId xmlns:p14="http://schemas.microsoft.com/office/powerpoint/2010/main" val="152336722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4" y="365130"/>
            <a:ext cx="2135981" cy="5811839"/>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42" y="365130"/>
            <a:ext cx="6284119" cy="5811839"/>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180109" y="6356356"/>
            <a:ext cx="7190509" cy="365125"/>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6" name="スライド番号プレースホルダー 5"/>
          <p:cNvSpPr>
            <a:spLocks noGrp="1"/>
          </p:cNvSpPr>
          <p:nvPr>
            <p:ph type="sldNum" sz="quarter" idx="12"/>
          </p:nvPr>
        </p:nvSpPr>
        <p:spPr>
          <a:xfrm>
            <a:off x="8021781" y="6356356"/>
            <a:ext cx="1203181" cy="365125"/>
          </a:xfrm>
        </p:spPr>
        <p:txBody>
          <a:bodyPr/>
          <a:lstStyle/>
          <a:p>
            <a:fld id="{6E3E2E58-D7B4-4810-BFFB-2E6FC894A1DB}" type="slidenum">
              <a:rPr kumimoji="1" lang="ja-JP" altLang="en-US" smtClean="0"/>
              <a:t>‹#›</a:t>
            </a:fld>
            <a:endParaRPr kumimoji="1" lang="ja-JP" altLang="en-US"/>
          </a:p>
        </p:txBody>
      </p:sp>
    </p:spTree>
    <p:extLst>
      <p:ext uri="{BB962C8B-B14F-4D97-AF65-F5344CB8AC3E}">
        <p14:creationId xmlns:p14="http://schemas.microsoft.com/office/powerpoint/2010/main" val="31831954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7" name="フッター プレースホルダー 6"/>
          <p:cNvSpPr>
            <a:spLocks noGrp="1"/>
          </p:cNvSpPr>
          <p:nvPr>
            <p:ph type="ftr" sz="quarter" idx="11"/>
          </p:nvPr>
        </p:nvSpPr>
        <p:spPr>
          <a:xfrm>
            <a:off x="290945" y="6356356"/>
            <a:ext cx="7329055" cy="365125"/>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8" name="スライド番号プレースホルダー 7"/>
          <p:cNvSpPr>
            <a:spLocks noGrp="1"/>
          </p:cNvSpPr>
          <p:nvPr>
            <p:ph type="sldNum" sz="quarter" idx="12"/>
          </p:nvPr>
        </p:nvSpPr>
        <p:spPr>
          <a:xfrm>
            <a:off x="8091055" y="6356356"/>
            <a:ext cx="1133908" cy="365125"/>
          </a:xfrm>
        </p:spPr>
        <p:txBody>
          <a:bodyPr/>
          <a:lstStyle/>
          <a:p>
            <a:fld id="{6E3E2E58-D7B4-4810-BFFB-2E6FC894A1DB}" type="slidenum">
              <a:rPr kumimoji="1" lang="ja-JP" altLang="en-US" smtClean="0"/>
              <a:t>‹#›</a:t>
            </a:fld>
            <a:endParaRPr kumimoji="1" lang="ja-JP" altLang="en-US"/>
          </a:p>
        </p:txBody>
      </p:sp>
    </p:spTree>
    <p:extLst>
      <p:ext uri="{BB962C8B-B14F-4D97-AF65-F5344CB8AC3E}">
        <p14:creationId xmlns:p14="http://schemas.microsoft.com/office/powerpoint/2010/main" val="30914177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フッター プレースホルダー 4"/>
          <p:cNvSpPr>
            <a:spLocks noGrp="1"/>
          </p:cNvSpPr>
          <p:nvPr>
            <p:ph type="ftr" sz="quarter" idx="11"/>
          </p:nvPr>
        </p:nvSpPr>
        <p:spPr>
          <a:xfrm>
            <a:off x="207819" y="6311898"/>
            <a:ext cx="7245926" cy="409583"/>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6" name="スライド番号プレースホルダー 5"/>
          <p:cNvSpPr>
            <a:spLocks noGrp="1"/>
          </p:cNvSpPr>
          <p:nvPr>
            <p:ph type="sldNum" sz="quarter" idx="12"/>
          </p:nvPr>
        </p:nvSpPr>
        <p:spPr>
          <a:xfrm>
            <a:off x="7897091" y="6311898"/>
            <a:ext cx="1327872" cy="409584"/>
          </a:xfrm>
        </p:spPr>
        <p:txBody>
          <a:bodyPr/>
          <a:lstStyle/>
          <a:p>
            <a:fld id="{6E3E2E58-D7B4-4810-BFFB-2E6FC894A1DB}" type="slidenum">
              <a:rPr kumimoji="1" lang="ja-JP" altLang="en-US" smtClean="0"/>
              <a:t>‹#›</a:t>
            </a:fld>
            <a:endParaRPr kumimoji="1" lang="ja-JP" altLang="en-US"/>
          </a:p>
        </p:txBody>
      </p:sp>
    </p:spTree>
    <p:extLst>
      <p:ext uri="{BB962C8B-B14F-4D97-AF65-F5344CB8AC3E}">
        <p14:creationId xmlns:p14="http://schemas.microsoft.com/office/powerpoint/2010/main" val="930837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80" y="1709745"/>
            <a:ext cx="8543925"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5880" y="4589468"/>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5" name="フッター プレースホルダー 4"/>
          <p:cNvSpPr>
            <a:spLocks noGrp="1"/>
          </p:cNvSpPr>
          <p:nvPr>
            <p:ph type="ftr" sz="quarter" idx="11"/>
          </p:nvPr>
        </p:nvSpPr>
        <p:spPr>
          <a:xfrm>
            <a:off x="484909" y="6248400"/>
            <a:ext cx="7218218" cy="473081"/>
          </a:xfrm>
        </p:spPr>
        <p:txBody>
          <a:bodyPr/>
          <a:lstStyle/>
          <a:p>
            <a:r>
              <a:rPr lang="ja-JP" altLang="en-US" smtClean="0"/>
              <a:t>平成</a:t>
            </a:r>
            <a:r>
              <a:rPr lang="en-US" altLang="ja-JP" smtClean="0"/>
              <a:t>29</a:t>
            </a:r>
            <a:r>
              <a:rPr lang="ja-JP" altLang="en-US" smtClean="0"/>
              <a:t>年度厚生労働省委託　機能安全を活用した機械設備の安全対策の推進事業　活用実践マニュアル</a:t>
            </a:r>
            <a:endParaRPr lang="ja-JP" altLang="en-US" dirty="0"/>
          </a:p>
        </p:txBody>
      </p:sp>
      <p:sp>
        <p:nvSpPr>
          <p:cNvPr id="6" name="スライド番号プレースホルダー 5"/>
          <p:cNvSpPr>
            <a:spLocks noGrp="1"/>
          </p:cNvSpPr>
          <p:nvPr>
            <p:ph type="sldNum" sz="quarter" idx="12"/>
          </p:nvPr>
        </p:nvSpPr>
        <p:spPr>
          <a:xfrm>
            <a:off x="8321424" y="6248400"/>
            <a:ext cx="898381" cy="334536"/>
          </a:xfrm>
        </p:spPr>
        <p:txBody>
          <a:bodyPr/>
          <a:lstStyle/>
          <a:p>
            <a:fld id="{6E3E2E58-D7B4-4810-BFFB-2E6FC894A1DB}" type="slidenum">
              <a:rPr kumimoji="1" lang="ja-JP" altLang="en-US" smtClean="0"/>
              <a:t>‹#›</a:t>
            </a:fld>
            <a:endParaRPr kumimoji="1" lang="ja-JP" altLang="en-US"/>
          </a:p>
        </p:txBody>
      </p:sp>
    </p:spTree>
    <p:extLst>
      <p:ext uri="{BB962C8B-B14F-4D97-AF65-F5344CB8AC3E}">
        <p14:creationId xmlns:p14="http://schemas.microsoft.com/office/powerpoint/2010/main" val="2839345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210050" cy="4351339"/>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14913" y="1825625"/>
            <a:ext cx="4210050" cy="4351339"/>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11"/>
          </p:nvPr>
        </p:nvSpPr>
        <p:spPr>
          <a:xfrm>
            <a:off x="207818" y="6311898"/>
            <a:ext cx="7148945" cy="409583"/>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7" name="スライド番号プレースホルダー 6"/>
          <p:cNvSpPr>
            <a:spLocks noGrp="1"/>
          </p:cNvSpPr>
          <p:nvPr>
            <p:ph type="sldNum" sz="quarter" idx="12"/>
          </p:nvPr>
        </p:nvSpPr>
        <p:spPr>
          <a:xfrm>
            <a:off x="8298873" y="6236849"/>
            <a:ext cx="926090" cy="365125"/>
          </a:xfrm>
        </p:spPr>
        <p:txBody>
          <a:bodyPr/>
          <a:lstStyle/>
          <a:p>
            <a:fld id="{6E3E2E58-D7B4-4810-BFFB-2E6FC894A1DB}" type="slidenum">
              <a:rPr kumimoji="1" lang="ja-JP" altLang="en-US" smtClean="0"/>
              <a:t>‹#›</a:t>
            </a:fld>
            <a:endParaRPr kumimoji="1" lang="ja-JP" altLang="en-US"/>
          </a:p>
        </p:txBody>
      </p:sp>
    </p:spTree>
    <p:extLst>
      <p:ext uri="{BB962C8B-B14F-4D97-AF65-F5344CB8AC3E}">
        <p14:creationId xmlns:p14="http://schemas.microsoft.com/office/powerpoint/2010/main" val="35479231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9" y="365129"/>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329" y="2505076"/>
            <a:ext cx="4190702"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6"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6" y="2505076"/>
            <a:ext cx="4211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8" name="フッター プレースホルダー 7"/>
          <p:cNvSpPr>
            <a:spLocks noGrp="1"/>
          </p:cNvSpPr>
          <p:nvPr>
            <p:ph type="ftr" sz="quarter" idx="11"/>
          </p:nvPr>
        </p:nvSpPr>
        <p:spPr>
          <a:xfrm>
            <a:off x="304800" y="6356356"/>
            <a:ext cx="7259781" cy="365125"/>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9" name="スライド番号プレースホルダー 8"/>
          <p:cNvSpPr>
            <a:spLocks noGrp="1"/>
          </p:cNvSpPr>
          <p:nvPr>
            <p:ph type="sldNum" sz="quarter" idx="12"/>
          </p:nvPr>
        </p:nvSpPr>
        <p:spPr>
          <a:xfrm>
            <a:off x="8007927" y="6356356"/>
            <a:ext cx="1217036" cy="365125"/>
          </a:xfrm>
        </p:spPr>
        <p:txBody>
          <a:bodyPr/>
          <a:lstStyle/>
          <a:p>
            <a:fld id="{6E3E2E58-D7B4-4810-BFFB-2E6FC894A1DB}" type="slidenum">
              <a:rPr kumimoji="1" lang="ja-JP" altLang="en-US" smtClean="0"/>
              <a:t>‹#›</a:t>
            </a:fld>
            <a:endParaRPr kumimoji="1" lang="ja-JP" altLang="en-US"/>
          </a:p>
        </p:txBody>
      </p:sp>
    </p:spTree>
    <p:extLst>
      <p:ext uri="{BB962C8B-B14F-4D97-AF65-F5344CB8AC3E}">
        <p14:creationId xmlns:p14="http://schemas.microsoft.com/office/powerpoint/2010/main" val="17688116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4" name="フッター プレースホルダー 3"/>
          <p:cNvSpPr>
            <a:spLocks noGrp="1"/>
          </p:cNvSpPr>
          <p:nvPr>
            <p:ph type="ftr" sz="quarter" idx="11"/>
          </p:nvPr>
        </p:nvSpPr>
        <p:spPr>
          <a:xfrm>
            <a:off x="207818" y="6356356"/>
            <a:ext cx="7259781" cy="365125"/>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a:xfrm>
            <a:off x="8035635" y="6356356"/>
            <a:ext cx="1189327" cy="365125"/>
          </a:xfrm>
        </p:spPr>
        <p:txBody>
          <a:bodyPr/>
          <a:lstStyle/>
          <a:p>
            <a:fld id="{6E3E2E58-D7B4-4810-BFFB-2E6FC894A1DB}" type="slidenum">
              <a:rPr kumimoji="1" lang="ja-JP" altLang="en-US" smtClean="0"/>
              <a:t>‹#›</a:t>
            </a:fld>
            <a:endParaRPr kumimoji="1" lang="ja-JP" altLang="en-US"/>
          </a:p>
        </p:txBody>
      </p:sp>
    </p:spTree>
    <p:extLst>
      <p:ext uri="{BB962C8B-B14F-4D97-AF65-F5344CB8AC3E}">
        <p14:creationId xmlns:p14="http://schemas.microsoft.com/office/powerpoint/2010/main" val="22340567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a:xfrm>
            <a:off x="346365" y="6356356"/>
            <a:ext cx="7287490" cy="365125"/>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4" name="スライド番号プレースホルダー 3"/>
          <p:cNvSpPr>
            <a:spLocks noGrp="1"/>
          </p:cNvSpPr>
          <p:nvPr>
            <p:ph type="sldNum" sz="quarter" idx="12"/>
          </p:nvPr>
        </p:nvSpPr>
        <p:spPr>
          <a:xfrm>
            <a:off x="8132617" y="6356356"/>
            <a:ext cx="1092345" cy="365125"/>
          </a:xfrm>
        </p:spPr>
        <p:txBody>
          <a:bodyPr/>
          <a:lstStyle/>
          <a:p>
            <a:fld id="{6E3E2E58-D7B4-4810-BFFB-2E6FC894A1DB}" type="slidenum">
              <a:rPr kumimoji="1" lang="ja-JP" altLang="en-US" smtClean="0"/>
              <a:t>‹#›</a:t>
            </a:fld>
            <a:endParaRPr kumimoji="1" lang="ja-JP" altLang="en-US"/>
          </a:p>
        </p:txBody>
      </p:sp>
    </p:spTree>
    <p:extLst>
      <p:ext uri="{BB962C8B-B14F-4D97-AF65-F5344CB8AC3E}">
        <p14:creationId xmlns:p14="http://schemas.microsoft.com/office/powerpoint/2010/main" val="9167264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9" y="457200"/>
            <a:ext cx="3194943"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340" y="987430"/>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329" y="2057402"/>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6" name="フッター プレースホルダー 5"/>
          <p:cNvSpPr>
            <a:spLocks noGrp="1"/>
          </p:cNvSpPr>
          <p:nvPr>
            <p:ph type="ftr" sz="quarter" idx="11"/>
          </p:nvPr>
        </p:nvSpPr>
        <p:spPr>
          <a:xfrm>
            <a:off x="180109" y="6356356"/>
            <a:ext cx="7190509" cy="365125"/>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7" name="スライド番号プレースホルダー 6"/>
          <p:cNvSpPr>
            <a:spLocks noGrp="1"/>
          </p:cNvSpPr>
          <p:nvPr>
            <p:ph type="sldNum" sz="quarter" idx="12"/>
          </p:nvPr>
        </p:nvSpPr>
        <p:spPr>
          <a:xfrm>
            <a:off x="7898381" y="6173793"/>
            <a:ext cx="1327872" cy="365125"/>
          </a:xfrm>
        </p:spPr>
        <p:txBody>
          <a:bodyPr/>
          <a:lstStyle/>
          <a:p>
            <a:fld id="{6E3E2E58-D7B4-4810-BFFB-2E6FC894A1DB}" type="slidenum">
              <a:rPr kumimoji="1" lang="ja-JP" altLang="en-US" smtClean="0"/>
              <a:t>‹#›</a:t>
            </a:fld>
            <a:endParaRPr kumimoji="1" lang="ja-JP" altLang="en-US"/>
          </a:p>
        </p:txBody>
      </p:sp>
    </p:spTree>
    <p:extLst>
      <p:ext uri="{BB962C8B-B14F-4D97-AF65-F5344CB8AC3E}">
        <p14:creationId xmlns:p14="http://schemas.microsoft.com/office/powerpoint/2010/main" val="132902871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9" y="457200"/>
            <a:ext cx="3194943"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340" y="987430"/>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329" y="2057402"/>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6" name="フッター プレースホルダー 5"/>
          <p:cNvSpPr>
            <a:spLocks noGrp="1"/>
          </p:cNvSpPr>
          <p:nvPr>
            <p:ph type="ftr" sz="quarter" idx="11"/>
          </p:nvPr>
        </p:nvSpPr>
        <p:spPr>
          <a:xfrm>
            <a:off x="221673" y="6220692"/>
            <a:ext cx="7218218" cy="500789"/>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7" name="スライド番号プレースホルダー 6"/>
          <p:cNvSpPr>
            <a:spLocks noGrp="1"/>
          </p:cNvSpPr>
          <p:nvPr>
            <p:ph type="sldNum" sz="quarter" idx="12"/>
          </p:nvPr>
        </p:nvSpPr>
        <p:spPr>
          <a:xfrm>
            <a:off x="8132618" y="6220692"/>
            <a:ext cx="1093635" cy="486936"/>
          </a:xfrm>
        </p:spPr>
        <p:txBody>
          <a:bodyPr/>
          <a:lstStyle/>
          <a:p>
            <a:fld id="{6E3E2E58-D7B4-4810-BFFB-2E6FC894A1DB}" type="slidenum">
              <a:rPr kumimoji="1" lang="ja-JP" altLang="en-US" smtClean="0"/>
              <a:t>‹#›</a:t>
            </a:fld>
            <a:endParaRPr kumimoji="1" lang="ja-JP" altLang="en-US"/>
          </a:p>
        </p:txBody>
      </p:sp>
    </p:spTree>
    <p:extLst>
      <p:ext uri="{BB962C8B-B14F-4D97-AF65-F5344CB8AC3E}">
        <p14:creationId xmlns:p14="http://schemas.microsoft.com/office/powerpoint/2010/main" val="36548165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681039" y="1825625"/>
            <a:ext cx="8543925" cy="4351339"/>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3"/>
          </p:nvPr>
        </p:nvSpPr>
        <p:spPr>
          <a:xfrm>
            <a:off x="374073" y="6176964"/>
            <a:ext cx="7218218" cy="54451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ja-JP" altLang="en-US" smtClean="0"/>
              <a:t>平成</a:t>
            </a:r>
            <a:r>
              <a:rPr lang="en-US" altLang="ja-JP" smtClean="0"/>
              <a:t>29</a:t>
            </a:r>
            <a:r>
              <a:rPr lang="ja-JP" altLang="en-US" smtClean="0"/>
              <a:t>年度厚生労働省委託　機能安全を活用した機械設備の安全対策の推進事業　活用実践マニュアル</a:t>
            </a:r>
            <a:endParaRPr lang="ja-JP" altLang="en-US" dirty="0"/>
          </a:p>
        </p:txBody>
      </p:sp>
      <p:sp>
        <p:nvSpPr>
          <p:cNvPr id="6" name="スライド番号プレースホルダー 5"/>
          <p:cNvSpPr>
            <a:spLocks noGrp="1"/>
          </p:cNvSpPr>
          <p:nvPr>
            <p:ph type="sldNum" sz="quarter" idx="4"/>
          </p:nvPr>
        </p:nvSpPr>
        <p:spPr>
          <a:xfrm>
            <a:off x="8104909" y="6311898"/>
            <a:ext cx="1120054" cy="409584"/>
          </a:xfrm>
          <a:prstGeom prst="rect">
            <a:avLst/>
          </a:prstGeom>
        </p:spPr>
        <p:txBody>
          <a:bodyPr vert="horz" lIns="91440" tIns="45720" rIns="91440" bIns="45720" rtlCol="0" anchor="ctr"/>
          <a:lstStyle>
            <a:lvl1pPr algn="r">
              <a:defRPr sz="1200">
                <a:solidFill>
                  <a:schemeClr val="tx1">
                    <a:tint val="75000"/>
                  </a:schemeClr>
                </a:solidFill>
              </a:defRPr>
            </a:lvl1pPr>
          </a:lstStyle>
          <a:p>
            <a:fld id="{6E3E2E58-D7B4-4810-BFFB-2E6FC894A1DB}" type="slidenum">
              <a:rPr kumimoji="1" lang="ja-JP" altLang="en-US" smtClean="0"/>
              <a:t>‹#›</a:t>
            </a:fld>
            <a:endParaRPr kumimoji="1" lang="ja-JP" altLang="en-US" dirty="0"/>
          </a:p>
        </p:txBody>
      </p:sp>
    </p:spTree>
    <p:extLst>
      <p:ext uri="{BB962C8B-B14F-4D97-AF65-F5344CB8AC3E}">
        <p14:creationId xmlns:p14="http://schemas.microsoft.com/office/powerpoint/2010/main" val="3066051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6.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http://www.dguv.de/medien/ifa/de/pra/bilder/sistema_oberflaeche_lightbox_large_800x-2.jpg"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4909" y="1684058"/>
            <a:ext cx="8543925" cy="1138234"/>
          </a:xfrm>
        </p:spPr>
        <p:txBody>
          <a:bodyPr/>
          <a:lstStyle/>
          <a:p>
            <a:r>
              <a:rPr lang="ja-JP" altLang="en-US" dirty="0" smtClean="0"/>
              <a:t>第</a:t>
            </a:r>
            <a:r>
              <a:rPr lang="en-US" altLang="ja-JP" dirty="0" smtClean="0"/>
              <a:t>6</a:t>
            </a:r>
            <a:r>
              <a:rPr lang="ja-JP" altLang="en-US" dirty="0" smtClean="0"/>
              <a:t>章　使用上の情報</a:t>
            </a:r>
            <a:endParaRPr lang="ja-JP" altLang="en-US" dirty="0"/>
          </a:p>
        </p:txBody>
      </p:sp>
      <p:sp>
        <p:nvSpPr>
          <p:cNvPr id="4" name="フッター プレースホルダー 3"/>
          <p:cNvSpPr>
            <a:spLocks noGrp="1"/>
          </p:cNvSpPr>
          <p:nvPr>
            <p:ph type="ftr" sz="quarter" idx="11"/>
          </p:nvPr>
        </p:nvSpPr>
        <p:spPr/>
        <p:txBody>
          <a:bodyPr/>
          <a:lstStyle/>
          <a:p>
            <a:r>
              <a:rPr lang="ja-JP" altLang="en-US" smtClean="0"/>
              <a:t>平成</a:t>
            </a:r>
            <a:r>
              <a:rPr lang="en-US" altLang="ja-JP" smtClean="0"/>
              <a:t>29</a:t>
            </a:r>
            <a:r>
              <a:rPr lang="ja-JP" altLang="en-US" smtClean="0"/>
              <a:t>年度厚生労働省委託　機能安全を活用した機械設備の安全対策の推進事業　活用実践マニュアル</a:t>
            </a:r>
            <a:endParaRPr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lang="ja-JP" altLang="en-US" smtClean="0"/>
              <a:pPr/>
              <a:t>1</a:t>
            </a:fld>
            <a:endParaRPr lang="ja-JP" altLang="en-US" dirty="0"/>
          </a:p>
        </p:txBody>
      </p:sp>
      <p:sp>
        <p:nvSpPr>
          <p:cNvPr id="6" name="テキスト ボックス 5"/>
          <p:cNvSpPr txBox="1"/>
          <p:nvPr/>
        </p:nvSpPr>
        <p:spPr>
          <a:xfrm>
            <a:off x="484909" y="978568"/>
            <a:ext cx="8258038" cy="584775"/>
          </a:xfrm>
          <a:prstGeom prst="rect">
            <a:avLst/>
          </a:prstGeom>
          <a:noFill/>
        </p:spPr>
        <p:txBody>
          <a:bodyPr wrap="square" rtlCol="0">
            <a:spAutoFit/>
          </a:bodyPr>
          <a:lstStyle/>
          <a:p>
            <a:r>
              <a:rPr kumimoji="1" lang="ja-JP" altLang="en-US" sz="3200" dirty="0" smtClean="0">
                <a:latin typeface="Meiryo UI" panose="020B0604030504040204" pitchFamily="50" charset="-128"/>
                <a:ea typeface="Meiryo UI" panose="020B0604030504040204" pitchFamily="50" charset="-128"/>
                <a:cs typeface="Meiryo UI" panose="020B0604030504040204" pitchFamily="50" charset="-128"/>
              </a:rPr>
              <a:t>機能安全活用実践マニュアル</a:t>
            </a:r>
            <a:r>
              <a:rPr kumimoji="1" lang="en-US" altLang="ja-JP" sz="3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3200" dirty="0" smtClean="0">
                <a:latin typeface="Meiryo UI" panose="020B0604030504040204" pitchFamily="50" charset="-128"/>
                <a:ea typeface="Meiryo UI" panose="020B0604030504040204" pitchFamily="50" charset="-128"/>
                <a:cs typeface="Meiryo UI" panose="020B0604030504040204" pitchFamily="50" charset="-128"/>
              </a:rPr>
              <a:t>ロボットシステム編</a:t>
            </a:r>
            <a:r>
              <a:rPr kumimoji="1" lang="en-US" altLang="ja-JP" sz="3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3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4"/>
          <p:cNvSpPr txBox="1"/>
          <p:nvPr/>
        </p:nvSpPr>
        <p:spPr>
          <a:xfrm>
            <a:off x="807977" y="4081240"/>
            <a:ext cx="8279730" cy="147732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（注）本スライドの使用上の注意</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64344" indent="-464344">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本スライドを利用する際は出典を記載してください。</a:t>
            </a:r>
          </a:p>
          <a:p>
            <a:pPr marL="464344" indent="-464344">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本スライドを編集・加工等して利用する場合は、上記出典とは別に、編集・加工等を行ったことを記載してください。また編集・加工した情報を、あたかも厚生労働省又は中央労働災害防止協会が作成したかのような態様で公表・利用してはいけません。</a:t>
            </a:r>
            <a:endParaRPr kumimoji="1" lang="ja-JP" altLang="en-US" dirty="0"/>
          </a:p>
        </p:txBody>
      </p:sp>
    </p:spTree>
    <p:extLst>
      <p:ext uri="{BB962C8B-B14F-4D97-AF65-F5344CB8AC3E}">
        <p14:creationId xmlns:p14="http://schemas.microsoft.com/office/powerpoint/2010/main" val="499458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pPr>
              <a:lnSpc>
                <a:spcPct val="100000"/>
              </a:lnSpc>
              <a:spcBef>
                <a:spcPts val="0"/>
              </a:spcBef>
              <a:spcAft>
                <a:spcPts val="0"/>
              </a:spcAft>
            </a:pPr>
            <a:r>
              <a:rPr lang="en-US" altLang="ja-JP" dirty="0"/>
              <a:t>2 </a:t>
            </a:r>
            <a:r>
              <a:rPr lang="ja-JP" altLang="en-US" dirty="0"/>
              <a:t>協働作業ロボットの妥当性確認</a:t>
            </a:r>
            <a:br>
              <a:rPr lang="ja-JP" altLang="en-US" dirty="0"/>
            </a:br>
            <a:r>
              <a:rPr lang="en-US" altLang="ja-JP" sz="2800" dirty="0"/>
              <a:t>(1)</a:t>
            </a:r>
            <a:r>
              <a:rPr lang="ja-JP" altLang="en-US" sz="2800" dirty="0"/>
              <a:t>ロボット単体の妥当性確認</a:t>
            </a:r>
          </a:p>
        </p:txBody>
      </p:sp>
      <p:sp>
        <p:nvSpPr>
          <p:cNvPr id="7" name="コンテンツプレースホルダ 6"/>
          <p:cNvSpPr>
            <a:spLocks noGrp="1"/>
          </p:cNvSpPr>
          <p:nvPr>
            <p:ph idx="1"/>
          </p:nvPr>
        </p:nvSpPr>
        <p:spPr>
          <a:xfrm>
            <a:off x="349250" y="1501775"/>
            <a:ext cx="9206865" cy="3392170"/>
          </a:xfrm>
        </p:spPr>
        <p:txBody>
          <a:bodyPr/>
          <a:lstStyle/>
          <a:p>
            <a:pPr marL="0" indent="0">
              <a:buNone/>
            </a:pPr>
            <a:r>
              <a:rPr lang="ja-JP" altLang="en-US" sz="2400" b="1"/>
              <a:t>ロボット製造業者の妥当性確認</a:t>
            </a:r>
          </a:p>
          <a:p>
            <a:pPr marL="0" indent="0">
              <a:buNone/>
            </a:pPr>
            <a:r>
              <a:rPr lang="ja-JP" altLang="en-US" sz="2000"/>
              <a:t>適切な安全保護装置を含めた協働作業ロボットの</a:t>
            </a:r>
            <a:r>
              <a:rPr lang="ja-JP" altLang="en-US" sz="2000">
                <a:solidFill>
                  <a:srgbClr val="FF0000"/>
                </a:solidFill>
              </a:rPr>
              <a:t>設計及び製造の検証及び妥当性確認</a:t>
            </a:r>
            <a:r>
              <a:rPr lang="ja-JP" altLang="en-US" sz="2000"/>
              <a:t>をする。</a:t>
            </a:r>
            <a:br>
              <a:rPr lang="ja-JP" altLang="en-US" sz="2000"/>
            </a:br>
            <a:r>
              <a:rPr lang="ja-JP" altLang="en-US" sz="2000"/>
              <a:t>→</a:t>
            </a:r>
            <a:r>
              <a:rPr lang="ja-JP" altLang="en-US" sz="2000">
                <a:sym typeface="+mn-ea"/>
              </a:rPr>
              <a:t>JIS B 8433-1 (ISO 10218-1)の第４章及び第５章に規定した原則に従う</a:t>
            </a:r>
          </a:p>
          <a:p>
            <a:pPr marL="0" indent="0">
              <a:buNone/>
            </a:pPr>
            <a:endParaRPr lang="ja-JP" altLang="en-US" sz="2000"/>
          </a:p>
          <a:p>
            <a:pPr marL="0" indent="0">
              <a:buNone/>
            </a:pPr>
            <a:r>
              <a:rPr lang="ja-JP" altLang="en-US" sz="2400" b="1">
                <a:sym typeface="+mn-ea"/>
              </a:rPr>
              <a:t>リスクアセスメント</a:t>
            </a:r>
          </a:p>
          <a:p>
            <a:pPr marL="0" indent="0">
              <a:buNone/>
            </a:pPr>
            <a:r>
              <a:rPr lang="ja-JP" altLang="en-US" sz="2000"/>
              <a:t>合理的に予見可能な危険源が同定され、修正活動がなされるのであれば、リスクアセスメントの評価について再確認をするのが望ましい。</a:t>
            </a:r>
          </a:p>
          <a:p>
            <a:pPr marL="0" indent="0">
              <a:buNone/>
            </a:pPr>
            <a:r>
              <a:rPr lang="ja-JP" altLang="en-US" sz="2000"/>
              <a:t>それぞれのロボットに対して何が</a:t>
            </a:r>
            <a:r>
              <a:rPr lang="ja-JP" altLang="en-US" sz="2000">
                <a:solidFill>
                  <a:srgbClr val="FF0000"/>
                </a:solidFill>
              </a:rPr>
              <a:t>適切な保護方策</a:t>
            </a:r>
            <a:r>
              <a:rPr lang="ja-JP" altLang="en-US" sz="2000"/>
              <a:t>なのかを導き出す。</a:t>
            </a:r>
          </a:p>
        </p:txBody>
      </p:sp>
      <p:sp>
        <p:nvSpPr>
          <p:cNvPr id="4" name="フッタープレースホルダ 3"/>
          <p:cNvSpPr>
            <a:spLocks noGrp="1"/>
          </p:cNvSpPr>
          <p:nvPr>
            <p:ph type="ftr" sz="quarter" idx="11"/>
          </p:nvPr>
        </p:nvSpPr>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機能安全活用実践マニュアル</a:t>
            </a:r>
            <a:endParaRPr lang="ja-JP" altLang="en-US" dirty="0"/>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10</a:t>
            </a:fld>
            <a:endParaRPr kumimoji="1" lang="ja-JP" altLang="en-US"/>
          </a:p>
        </p:txBody>
      </p:sp>
      <p:pic>
        <p:nvPicPr>
          <p:cNvPr id="2" name="図形 1"/>
          <p:cNvPicPr>
            <a:picLocks noChangeAspect="1"/>
          </p:cNvPicPr>
          <p:nvPr/>
        </p:nvPicPr>
        <p:blipFill>
          <a:blip r:embed="rId3"/>
          <a:stretch>
            <a:fillRect/>
          </a:stretch>
        </p:blipFill>
        <p:spPr>
          <a:xfrm>
            <a:off x="7291070" y="4977130"/>
            <a:ext cx="2051685" cy="1308100"/>
          </a:xfrm>
          <a:prstGeom prst="rect">
            <a:avLst/>
          </a:prstGeom>
        </p:spPr>
      </p:pic>
    </p:spTree>
    <p:extLst>
      <p:ext uri="{BB962C8B-B14F-4D97-AF65-F5344CB8AC3E}">
        <p14:creationId xmlns:p14="http://schemas.microsoft.com/office/powerpoint/2010/main" val="241888322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xmlns="" id="{85A07B94-D0E6-4EE7-9C94-8112495EDAB8}"/>
              </a:ext>
            </a:extLst>
          </p:cNvPr>
          <p:cNvSpPr>
            <a:spLocks noGrp="1"/>
          </p:cNvSpPr>
          <p:nvPr>
            <p:ph type="title"/>
          </p:nvPr>
        </p:nvSpPr>
        <p:spPr>
          <a:xfrm>
            <a:off x="110876" y="-11479"/>
            <a:ext cx="8742615" cy="1027612"/>
          </a:xfrm>
        </p:spPr>
        <p:txBody>
          <a:bodyPr/>
          <a:lstStyle/>
          <a:p>
            <a:pPr lvl="0">
              <a:spcBef>
                <a:spcPts val="1200"/>
              </a:spcBef>
              <a:spcAft>
                <a:spcPts val="600"/>
              </a:spcAft>
              <a:buSzPts val="1400"/>
            </a:pP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２</a:t>
            </a: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リスクアセスメントとリスク低減方策</a:t>
            </a:r>
          </a:p>
        </p:txBody>
      </p:sp>
      <p:sp>
        <p:nvSpPr>
          <p:cNvPr id="4" name="フッター プレースホルダー 3">
            <a:extLst>
              <a:ext uri="{FF2B5EF4-FFF2-40B4-BE49-F238E27FC236}">
                <a16:creationId xmlns:a16="http://schemas.microsoft.com/office/drawing/2014/main" xmlns="" id="{E8C6A243-7D08-48F6-826F-4FB9A651C921}"/>
              </a:ext>
            </a:extLst>
          </p:cNvPr>
          <p:cNvSpPr>
            <a:spLocks noGrp="1"/>
          </p:cNvSpPr>
          <p:nvPr>
            <p:ph type="ftr" sz="quarter" idx="4294967295"/>
          </p:nvPr>
        </p:nvSpPr>
        <p:spPr>
          <a:xfrm>
            <a:off x="3281363" y="6356354"/>
            <a:ext cx="334327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平成</a:t>
            </a:r>
            <a:r>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29</a:t>
            </a:r>
            <a:r>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年度厚生労働省委託　機能安全を活用した機械設備の安全対策の推進事業 活用実践マニュアル</a:t>
            </a: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スライド番号プレースホルダー 4">
            <a:extLst>
              <a:ext uri="{FF2B5EF4-FFF2-40B4-BE49-F238E27FC236}">
                <a16:creationId xmlns:a16="http://schemas.microsoft.com/office/drawing/2014/main" xmlns="" id="{EB419B62-820F-4798-AC12-040D9E1B0A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D9CC4D-8A97-4D11-A8F9-9712DE09FCD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xmlns="" id="{D6BA2B29-E15A-4644-903E-3256C1A958B5}"/>
              </a:ext>
            </a:extLst>
          </p:cNvPr>
          <p:cNvSpPr/>
          <p:nvPr/>
        </p:nvSpPr>
        <p:spPr>
          <a:xfrm>
            <a:off x="110875" y="839310"/>
            <a:ext cx="9674114" cy="6247864"/>
          </a:xfrm>
          <a:prstGeom prst="rect">
            <a:avLst/>
          </a:prstGeom>
        </p:spPr>
        <p:txBody>
          <a:bodyPr wrap="square">
            <a:spAutoFit/>
          </a:bodyPr>
          <a:lstStyle/>
          <a:p>
            <a:pPr lvl="0"/>
            <a:r>
              <a:rPr lang="en-US" altLang="ja-JP" sz="3600" b="1" dirty="0">
                <a:solidFill>
                  <a:prstClr val="black"/>
                </a:solidFill>
                <a:latin typeface="Meiryo UI" panose="020B0604030504040204" pitchFamily="50" charset="-128"/>
                <a:ea typeface="Meiryo UI" panose="020B0604030504040204" pitchFamily="50" charset="-128"/>
              </a:rPr>
              <a:t>(2)	</a:t>
            </a:r>
            <a:r>
              <a:rPr lang="ja-JP" altLang="en-US" sz="3600" b="1" dirty="0">
                <a:solidFill>
                  <a:prstClr val="black"/>
                </a:solidFill>
                <a:latin typeface="Meiryo UI" panose="020B0604030504040204" pitchFamily="50" charset="-128"/>
                <a:ea typeface="Meiryo UI" panose="020B0604030504040204" pitchFamily="50" charset="-128"/>
              </a:rPr>
              <a:t>リスクアセスメント</a:t>
            </a:r>
          </a:p>
          <a:p>
            <a:pPr marL="342900" lvl="0" indent="-342900">
              <a:buFont typeface="Wingdings" panose="05000000000000000000" pitchFamily="2" charset="2"/>
              <a:buChar char="Ø"/>
            </a:pPr>
            <a:r>
              <a:rPr lang="ja-JP" altLang="en-US" sz="2800" b="1" u="sng" dirty="0">
                <a:solidFill>
                  <a:srgbClr val="FF0000"/>
                </a:solidFill>
                <a:latin typeface="Meiryo UI" panose="020B0604030504040204" pitchFamily="50" charset="-128"/>
                <a:ea typeface="Meiryo UI" panose="020B0604030504040204" pitchFamily="50" charset="-128"/>
              </a:rPr>
              <a:t>図</a:t>
            </a:r>
            <a:r>
              <a:rPr lang="en-US" altLang="ja-JP" sz="2800" b="1" u="sng" dirty="0">
                <a:solidFill>
                  <a:srgbClr val="FF0000"/>
                </a:solidFill>
                <a:latin typeface="Meiryo UI" panose="020B0604030504040204" pitchFamily="50" charset="-128"/>
                <a:ea typeface="Meiryo UI" panose="020B0604030504040204" pitchFamily="50" charset="-128"/>
              </a:rPr>
              <a:t>9-1</a:t>
            </a:r>
            <a:r>
              <a:rPr lang="ja-JP" altLang="en-US" sz="2800" b="1" u="sng" dirty="0">
                <a:solidFill>
                  <a:srgbClr val="FF0000"/>
                </a:solidFill>
                <a:latin typeface="Meiryo UI" panose="020B0604030504040204" pitchFamily="50" charset="-128"/>
                <a:ea typeface="Meiryo UI" panose="020B0604030504040204" pitchFamily="50" charset="-128"/>
              </a:rPr>
              <a:t>の中央のロボットに関して、リスクアセスメントを実施しなさい</a:t>
            </a:r>
            <a:r>
              <a:rPr lang="ja-JP" altLang="en-US" sz="2800" b="1" dirty="0">
                <a:solidFill>
                  <a:srgbClr val="FF0000"/>
                </a:solidFill>
                <a:latin typeface="Meiryo UI" panose="020B0604030504040204" pitchFamily="50" charset="-128"/>
                <a:ea typeface="Meiryo UI" panose="020B0604030504040204" pitchFamily="50" charset="-128"/>
              </a:rPr>
              <a:t>。</a:t>
            </a:r>
            <a:endParaRPr lang="en-US" altLang="ja-JP" sz="2800" b="1" dirty="0">
              <a:solidFill>
                <a:srgbClr val="FF0000"/>
              </a:solidFill>
              <a:latin typeface="Meiryo UI" panose="020B0604030504040204" pitchFamily="50" charset="-128"/>
              <a:ea typeface="Meiryo UI" panose="020B0604030504040204" pitchFamily="50" charset="-128"/>
            </a:endParaRPr>
          </a:p>
          <a:p>
            <a:pPr lvl="0"/>
            <a:r>
              <a:rPr lang="ja-JP" altLang="en-US" sz="2800" b="1" dirty="0">
                <a:solidFill>
                  <a:prstClr val="black"/>
                </a:solidFill>
                <a:latin typeface="Meiryo UI" panose="020B0604030504040204" pitchFamily="50" charset="-128"/>
                <a:ea typeface="Meiryo UI" panose="020B0604030504040204" pitchFamily="50" charset="-128"/>
              </a:rPr>
              <a:t>コンベア、フライヤーについてリスクアセスメントする必要はない</a:t>
            </a:r>
            <a:r>
              <a:rPr lang="ja-JP" altLang="en-US" sz="2800" dirty="0">
                <a:solidFill>
                  <a:prstClr val="black"/>
                </a:solidFill>
                <a:latin typeface="Meiryo UI" panose="020B0604030504040204" pitchFamily="50" charset="-128"/>
                <a:ea typeface="Meiryo UI" panose="020B0604030504040204" pitchFamily="50" charset="-128"/>
              </a:rPr>
              <a:t>。</a:t>
            </a:r>
            <a:endParaRPr lang="en-US" altLang="ja-JP" sz="2800" dirty="0">
              <a:solidFill>
                <a:prstClr val="black"/>
              </a:solidFill>
              <a:latin typeface="Meiryo UI" panose="020B0604030504040204" pitchFamily="50" charset="-128"/>
              <a:ea typeface="Meiryo UI" panose="020B0604030504040204" pitchFamily="50" charset="-128"/>
            </a:endParaRPr>
          </a:p>
          <a:p>
            <a:pPr lvl="0"/>
            <a:r>
              <a:rPr lang="ja-JP" altLang="en-US" sz="2800" dirty="0">
                <a:solidFill>
                  <a:prstClr val="black"/>
                </a:solidFill>
                <a:latin typeface="Meiryo UI" panose="020B0604030504040204" pitchFamily="50" charset="-128"/>
                <a:ea typeface="Meiryo UI" panose="020B0604030504040204" pitchFamily="50" charset="-128"/>
              </a:rPr>
              <a:t>添付の表</a:t>
            </a:r>
            <a:r>
              <a:rPr lang="en-US" altLang="ja-JP" sz="2800" dirty="0">
                <a:solidFill>
                  <a:prstClr val="black"/>
                </a:solidFill>
                <a:latin typeface="Meiryo UI" panose="020B0604030504040204" pitchFamily="50" charset="-128"/>
                <a:ea typeface="Meiryo UI" panose="020B0604030504040204" pitchFamily="50" charset="-128"/>
              </a:rPr>
              <a:t>9-6</a:t>
            </a:r>
            <a:r>
              <a:rPr lang="ja-JP" altLang="en-US" sz="2800" dirty="0">
                <a:solidFill>
                  <a:prstClr val="black"/>
                </a:solidFill>
                <a:latin typeface="Meiryo UI" panose="020B0604030504040204" pitchFamily="50" charset="-128"/>
                <a:ea typeface="Meiryo UI" panose="020B0604030504040204" pitchFamily="50" charset="-128"/>
              </a:rPr>
              <a:t>を使用すること。</a:t>
            </a:r>
          </a:p>
          <a:p>
            <a:pPr lvl="0"/>
            <a:endParaRPr lang="en-US" altLang="ja-JP" sz="2800" dirty="0">
              <a:solidFill>
                <a:prstClr val="black"/>
              </a:solidFill>
              <a:latin typeface="Meiryo UI" panose="020B0604030504040204" pitchFamily="50" charset="-128"/>
              <a:ea typeface="Meiryo UI" panose="020B0604030504040204" pitchFamily="50" charset="-128"/>
            </a:endParaRPr>
          </a:p>
          <a:p>
            <a:pPr marL="342900" lvl="0" indent="-342900">
              <a:buFont typeface="Wingdings" panose="05000000000000000000" pitchFamily="2" charset="2"/>
              <a:buChar char="Ø"/>
            </a:pPr>
            <a:r>
              <a:rPr lang="ja-JP" altLang="en-US" sz="2800" b="1" dirty="0">
                <a:solidFill>
                  <a:srgbClr val="0000FF"/>
                </a:solidFill>
                <a:latin typeface="Meiryo UI" panose="020B0604030504040204" pitchFamily="50" charset="-128"/>
                <a:ea typeface="Meiryo UI" panose="020B0604030504040204" pitchFamily="50" charset="-128"/>
              </a:rPr>
              <a:t>ロボットに関する危険源は、　　　　　　　　　　　　　　　　　　　　　　　　　　　　　　　第</a:t>
            </a:r>
            <a:r>
              <a:rPr lang="en-US" altLang="ja-JP" sz="2800" b="1" dirty="0">
                <a:solidFill>
                  <a:srgbClr val="0000FF"/>
                </a:solidFill>
                <a:latin typeface="Meiryo UI" panose="020B0604030504040204" pitchFamily="50" charset="-128"/>
                <a:ea typeface="Meiryo UI" panose="020B0604030504040204" pitchFamily="50" charset="-128"/>
              </a:rPr>
              <a:t>3</a:t>
            </a:r>
            <a:r>
              <a:rPr lang="ja-JP" altLang="en-US" sz="2800" b="1" dirty="0">
                <a:solidFill>
                  <a:srgbClr val="0000FF"/>
                </a:solidFill>
                <a:latin typeface="Meiryo UI" panose="020B0604030504040204" pitchFamily="50" charset="-128"/>
                <a:ea typeface="Meiryo UI" panose="020B0604030504040204" pitchFamily="50" charset="-128"/>
              </a:rPr>
              <a:t>章表</a:t>
            </a:r>
            <a:r>
              <a:rPr lang="en-US" altLang="ja-JP" sz="2800" b="1" dirty="0">
                <a:solidFill>
                  <a:srgbClr val="0000FF"/>
                </a:solidFill>
                <a:latin typeface="Meiryo UI" panose="020B0604030504040204" pitchFamily="50" charset="-128"/>
                <a:ea typeface="Meiryo UI" panose="020B0604030504040204" pitchFamily="50" charset="-128"/>
              </a:rPr>
              <a:t>3-8,3-9</a:t>
            </a:r>
            <a:r>
              <a:rPr lang="ja-JP" altLang="en-US" sz="2800" b="1" dirty="0">
                <a:solidFill>
                  <a:srgbClr val="0000FF"/>
                </a:solidFill>
                <a:latin typeface="Meiryo UI" panose="020B0604030504040204" pitchFamily="50" charset="-128"/>
                <a:ea typeface="Meiryo UI" panose="020B0604030504040204" pitchFamily="50" charset="-128"/>
              </a:rPr>
              <a:t>を参考にして、表</a:t>
            </a:r>
            <a:r>
              <a:rPr lang="en-US" altLang="ja-JP" sz="2800" b="1" dirty="0">
                <a:solidFill>
                  <a:srgbClr val="0000FF"/>
                </a:solidFill>
                <a:latin typeface="Meiryo UI" panose="020B0604030504040204" pitchFamily="50" charset="-128"/>
                <a:ea typeface="Meiryo UI" panose="020B0604030504040204" pitchFamily="50" charset="-128"/>
              </a:rPr>
              <a:t>9-2</a:t>
            </a:r>
            <a:r>
              <a:rPr lang="ja-JP" altLang="en-US" sz="2800" b="1" dirty="0">
                <a:solidFill>
                  <a:srgbClr val="0000FF"/>
                </a:solidFill>
                <a:latin typeface="Meiryo UI" panose="020B0604030504040204" pitchFamily="50" charset="-128"/>
                <a:ea typeface="Meiryo UI" panose="020B0604030504040204" pitchFamily="50" charset="-128"/>
              </a:rPr>
              <a:t>に記入すること。</a:t>
            </a:r>
            <a:endParaRPr lang="en-US" altLang="ja-JP" sz="2800" b="1" dirty="0">
              <a:solidFill>
                <a:srgbClr val="0000FF"/>
              </a:solidFill>
              <a:latin typeface="Meiryo UI" panose="020B0604030504040204" pitchFamily="50" charset="-128"/>
              <a:ea typeface="Meiryo UI" panose="020B0604030504040204" pitchFamily="50" charset="-128"/>
            </a:endParaRPr>
          </a:p>
          <a:p>
            <a:pPr marL="342900" lvl="0" indent="-342900">
              <a:buFont typeface="Wingdings" panose="05000000000000000000" pitchFamily="2" charset="2"/>
              <a:buChar char="Ø"/>
            </a:pPr>
            <a:r>
              <a:rPr lang="ja-JP" altLang="en-US" sz="2800" b="1" dirty="0">
                <a:solidFill>
                  <a:srgbClr val="0000FF"/>
                </a:solidFill>
                <a:latin typeface="Meiryo UI" panose="020B0604030504040204" pitchFamily="50" charset="-128"/>
                <a:ea typeface="Meiryo UI" panose="020B0604030504040204" pitchFamily="50" charset="-128"/>
              </a:rPr>
              <a:t>ロボットに関する作業は、　　　　　　　　　　　　　　　　　　　　　　　　　　　　　　　　第</a:t>
            </a:r>
            <a:r>
              <a:rPr lang="en-US" altLang="ja-JP" sz="2800" b="1" dirty="0">
                <a:solidFill>
                  <a:srgbClr val="0000FF"/>
                </a:solidFill>
                <a:latin typeface="Meiryo UI" panose="020B0604030504040204" pitchFamily="50" charset="-128"/>
                <a:ea typeface="Meiryo UI" panose="020B0604030504040204" pitchFamily="50" charset="-128"/>
              </a:rPr>
              <a:t>3</a:t>
            </a:r>
            <a:r>
              <a:rPr lang="ja-JP" altLang="en-US" sz="2800" b="1" dirty="0">
                <a:solidFill>
                  <a:srgbClr val="0000FF"/>
                </a:solidFill>
                <a:latin typeface="Meiryo UI" panose="020B0604030504040204" pitchFamily="50" charset="-128"/>
                <a:ea typeface="Meiryo UI" panose="020B0604030504040204" pitchFamily="50" charset="-128"/>
              </a:rPr>
              <a:t>章表</a:t>
            </a:r>
            <a:r>
              <a:rPr lang="en-US" altLang="ja-JP" sz="2800" b="1" dirty="0">
                <a:solidFill>
                  <a:srgbClr val="0000FF"/>
                </a:solidFill>
                <a:latin typeface="Meiryo UI" panose="020B0604030504040204" pitchFamily="50" charset="-128"/>
                <a:ea typeface="Meiryo UI" panose="020B0604030504040204" pitchFamily="50" charset="-128"/>
              </a:rPr>
              <a:t>3-10</a:t>
            </a:r>
            <a:r>
              <a:rPr lang="ja-JP" altLang="en-US" sz="2800" b="1" dirty="0">
                <a:solidFill>
                  <a:srgbClr val="0000FF"/>
                </a:solidFill>
                <a:latin typeface="Meiryo UI" panose="020B0604030504040204" pitchFamily="50" charset="-128"/>
                <a:ea typeface="Meiryo UI" panose="020B0604030504040204" pitchFamily="50" charset="-128"/>
              </a:rPr>
              <a:t>を参考にして、表</a:t>
            </a:r>
            <a:r>
              <a:rPr lang="en-US" altLang="ja-JP" sz="2800" b="1" dirty="0">
                <a:solidFill>
                  <a:srgbClr val="0000FF"/>
                </a:solidFill>
                <a:latin typeface="Meiryo UI" panose="020B0604030504040204" pitchFamily="50" charset="-128"/>
                <a:ea typeface="Meiryo UI" panose="020B0604030504040204" pitchFamily="50" charset="-128"/>
              </a:rPr>
              <a:t>9-3</a:t>
            </a:r>
            <a:r>
              <a:rPr lang="ja-JP" altLang="en-US" sz="2800" b="1" dirty="0">
                <a:solidFill>
                  <a:srgbClr val="0000FF"/>
                </a:solidFill>
                <a:latin typeface="Meiryo UI" panose="020B0604030504040204" pitchFamily="50" charset="-128"/>
                <a:ea typeface="Meiryo UI" panose="020B0604030504040204" pitchFamily="50" charset="-128"/>
              </a:rPr>
              <a:t>に記入すること。</a:t>
            </a:r>
            <a:endParaRPr lang="en-US" altLang="ja-JP" sz="2800" b="1" dirty="0">
              <a:solidFill>
                <a:srgbClr val="0000FF"/>
              </a:solidFill>
              <a:latin typeface="Meiryo UI" panose="020B0604030504040204" pitchFamily="50" charset="-128"/>
              <a:ea typeface="Meiryo UI" panose="020B0604030504040204" pitchFamily="50" charset="-128"/>
            </a:endParaRPr>
          </a:p>
          <a:p>
            <a:pPr marL="342900" lvl="0" indent="-342900">
              <a:buFont typeface="Wingdings" panose="05000000000000000000" pitchFamily="2" charset="2"/>
              <a:buChar char="n"/>
            </a:pPr>
            <a:r>
              <a:rPr lang="ja-JP" altLang="en-US" sz="2800" dirty="0">
                <a:solidFill>
                  <a:prstClr val="black"/>
                </a:solidFill>
                <a:latin typeface="Meiryo UI" panose="020B0604030504040204" pitchFamily="50" charset="-128"/>
                <a:ea typeface="Meiryo UI" panose="020B0604030504040204" pitchFamily="50" charset="-128"/>
              </a:rPr>
              <a:t>リスクの見積もり・評価は、第</a:t>
            </a:r>
            <a:r>
              <a:rPr lang="en-US" altLang="ja-JP" sz="2800" dirty="0">
                <a:solidFill>
                  <a:prstClr val="black"/>
                </a:solidFill>
                <a:latin typeface="Meiryo UI" panose="020B0604030504040204" pitchFamily="50" charset="-128"/>
                <a:ea typeface="Meiryo UI" panose="020B0604030504040204" pitchFamily="50" charset="-128"/>
              </a:rPr>
              <a:t>3</a:t>
            </a:r>
            <a:r>
              <a:rPr lang="ja-JP" altLang="en-US" sz="2800" dirty="0">
                <a:solidFill>
                  <a:prstClr val="black"/>
                </a:solidFill>
                <a:latin typeface="Meiryo UI" panose="020B0604030504040204" pitchFamily="50" charset="-128"/>
                <a:ea typeface="Meiryo UI" panose="020B0604030504040204" pitchFamily="50" charset="-128"/>
              </a:rPr>
              <a:t>章の表</a:t>
            </a:r>
            <a:r>
              <a:rPr lang="en-US" altLang="ja-JP" sz="2800" dirty="0">
                <a:solidFill>
                  <a:prstClr val="black"/>
                </a:solidFill>
                <a:latin typeface="Meiryo UI" panose="020B0604030504040204" pitchFamily="50" charset="-128"/>
                <a:ea typeface="Meiryo UI" panose="020B0604030504040204" pitchFamily="50" charset="-128"/>
              </a:rPr>
              <a:t>3-15</a:t>
            </a:r>
            <a:r>
              <a:rPr lang="ja-JP" altLang="en-US" sz="2800" dirty="0" err="1">
                <a:solidFill>
                  <a:prstClr val="black"/>
                </a:solidFill>
                <a:latin typeface="Meiryo UI" panose="020B0604030504040204" pitchFamily="50" charset="-128"/>
                <a:ea typeface="Meiryo UI" panose="020B0604030504040204" pitchFamily="50" charset="-128"/>
              </a:rPr>
              <a:t>、</a:t>
            </a:r>
            <a:r>
              <a:rPr lang="ja-JP" altLang="en-US" sz="2800" dirty="0">
                <a:solidFill>
                  <a:prstClr val="black"/>
                </a:solidFill>
                <a:latin typeface="Meiryo UI" panose="020B0604030504040204" pitchFamily="50" charset="-128"/>
                <a:ea typeface="Meiryo UI" panose="020B0604030504040204" pitchFamily="50" charset="-128"/>
              </a:rPr>
              <a:t>表</a:t>
            </a:r>
            <a:r>
              <a:rPr lang="en-US" altLang="ja-JP" sz="2800" dirty="0">
                <a:solidFill>
                  <a:prstClr val="black"/>
                </a:solidFill>
                <a:latin typeface="Meiryo UI" panose="020B0604030504040204" pitchFamily="50" charset="-128"/>
                <a:ea typeface="Meiryo UI" panose="020B0604030504040204" pitchFamily="50" charset="-128"/>
              </a:rPr>
              <a:t>3-16</a:t>
            </a:r>
            <a:r>
              <a:rPr lang="ja-JP" altLang="en-US" sz="2800" dirty="0" err="1">
                <a:solidFill>
                  <a:prstClr val="black"/>
                </a:solidFill>
                <a:latin typeface="Meiryo UI" panose="020B0604030504040204" pitchFamily="50" charset="-128"/>
                <a:ea typeface="Meiryo UI" panose="020B0604030504040204" pitchFamily="50" charset="-128"/>
              </a:rPr>
              <a:t>、</a:t>
            </a:r>
            <a:r>
              <a:rPr lang="ja-JP" altLang="en-US" sz="2800" dirty="0">
                <a:solidFill>
                  <a:prstClr val="black"/>
                </a:solidFill>
                <a:latin typeface="Meiryo UI" panose="020B0604030504040204" pitchFamily="50" charset="-128"/>
                <a:ea typeface="Meiryo UI" panose="020B0604030504040204" pitchFamily="50" charset="-128"/>
              </a:rPr>
              <a:t>表</a:t>
            </a:r>
            <a:r>
              <a:rPr lang="en-US" altLang="ja-JP" sz="2800" dirty="0">
                <a:solidFill>
                  <a:prstClr val="black"/>
                </a:solidFill>
                <a:latin typeface="Meiryo UI" panose="020B0604030504040204" pitchFamily="50" charset="-128"/>
                <a:ea typeface="Meiryo UI" panose="020B0604030504040204" pitchFamily="50" charset="-128"/>
              </a:rPr>
              <a:t>3-17</a:t>
            </a:r>
            <a:r>
              <a:rPr lang="ja-JP" altLang="en-US" sz="2800" dirty="0" err="1">
                <a:solidFill>
                  <a:prstClr val="black"/>
                </a:solidFill>
                <a:latin typeface="Meiryo UI" panose="020B0604030504040204" pitchFamily="50" charset="-128"/>
                <a:ea typeface="Meiryo UI" panose="020B0604030504040204" pitchFamily="50" charset="-128"/>
              </a:rPr>
              <a:t>、</a:t>
            </a:r>
            <a:r>
              <a:rPr lang="ja-JP" altLang="en-US" sz="2800" dirty="0">
                <a:solidFill>
                  <a:prstClr val="black"/>
                </a:solidFill>
                <a:latin typeface="Meiryo UI" panose="020B0604030504040204" pitchFamily="50" charset="-128"/>
                <a:ea typeface="Meiryo UI" panose="020B0604030504040204" pitchFamily="50" charset="-128"/>
              </a:rPr>
              <a:t>表</a:t>
            </a:r>
            <a:r>
              <a:rPr lang="en-US" altLang="ja-JP" sz="2800" dirty="0">
                <a:solidFill>
                  <a:prstClr val="black"/>
                </a:solidFill>
                <a:latin typeface="Meiryo UI" panose="020B0604030504040204" pitchFamily="50" charset="-128"/>
                <a:ea typeface="Meiryo UI" panose="020B0604030504040204" pitchFamily="50" charset="-128"/>
              </a:rPr>
              <a:t>3-18</a:t>
            </a:r>
            <a:r>
              <a:rPr lang="ja-JP" altLang="en-US" sz="2800" dirty="0">
                <a:solidFill>
                  <a:prstClr val="black"/>
                </a:solidFill>
                <a:latin typeface="Meiryo UI" panose="020B0604030504040204" pitchFamily="50" charset="-128"/>
                <a:ea typeface="Meiryo UI" panose="020B0604030504040204" pitchFamily="50" charset="-128"/>
              </a:rPr>
              <a:t>に基づいて実施すること。</a:t>
            </a:r>
            <a:endParaRPr lang="en-US" altLang="ja-JP" sz="2800" dirty="0">
              <a:solidFill>
                <a:prstClr val="black"/>
              </a:solidFill>
              <a:latin typeface="Meiryo UI" panose="020B0604030504040204" pitchFamily="50" charset="-128"/>
              <a:ea typeface="Meiryo UI" panose="020B0604030504040204" pitchFamily="50" charset="-128"/>
            </a:endParaRPr>
          </a:p>
          <a:p>
            <a:pPr marL="342900" lvl="0" indent="-342900">
              <a:buFont typeface="Wingdings" panose="05000000000000000000" pitchFamily="2" charset="2"/>
              <a:buChar char="n"/>
            </a:pPr>
            <a:r>
              <a:rPr lang="ja-JP" altLang="en-US" sz="2800" dirty="0">
                <a:solidFill>
                  <a:prstClr val="black"/>
                </a:solidFill>
                <a:latin typeface="Meiryo UI" panose="020B0604030504040204" pitchFamily="50" charset="-128"/>
                <a:ea typeface="Meiryo UI" panose="020B0604030504040204" pitchFamily="50" charset="-128"/>
              </a:rPr>
              <a:t>表</a:t>
            </a:r>
            <a:r>
              <a:rPr lang="en-US" altLang="ja-JP" sz="2800" dirty="0">
                <a:solidFill>
                  <a:prstClr val="black"/>
                </a:solidFill>
                <a:latin typeface="Meiryo UI" panose="020B0604030504040204" pitchFamily="50" charset="-128"/>
                <a:ea typeface="Meiryo UI" panose="020B0604030504040204" pitchFamily="50" charset="-128"/>
              </a:rPr>
              <a:t>9-</a:t>
            </a:r>
            <a:r>
              <a:rPr lang="ja-JP" altLang="en-US" sz="2800" dirty="0">
                <a:solidFill>
                  <a:prstClr val="black"/>
                </a:solidFill>
                <a:latin typeface="Meiryo UI" panose="020B0604030504040204" pitchFamily="50" charset="-128"/>
                <a:ea typeface="Meiryo UI" panose="020B0604030504040204" pitchFamily="50" charset="-128"/>
              </a:rPr>
              <a:t>６の記載方法は、第</a:t>
            </a:r>
            <a:r>
              <a:rPr lang="en-US" altLang="ja-JP" sz="2800" dirty="0">
                <a:solidFill>
                  <a:prstClr val="black"/>
                </a:solidFill>
                <a:latin typeface="Meiryo UI" panose="020B0604030504040204" pitchFamily="50" charset="-128"/>
                <a:ea typeface="Meiryo UI" panose="020B0604030504040204" pitchFamily="50" charset="-128"/>
              </a:rPr>
              <a:t>3</a:t>
            </a:r>
            <a:r>
              <a:rPr lang="ja-JP" altLang="en-US" sz="2800" dirty="0">
                <a:solidFill>
                  <a:prstClr val="black"/>
                </a:solidFill>
                <a:latin typeface="Meiryo UI" panose="020B0604030504040204" pitchFamily="50" charset="-128"/>
                <a:ea typeface="Meiryo UI" panose="020B0604030504040204" pitchFamily="50" charset="-128"/>
              </a:rPr>
              <a:t>章の表</a:t>
            </a:r>
            <a:r>
              <a:rPr lang="en-US" altLang="ja-JP" sz="2800" dirty="0">
                <a:solidFill>
                  <a:prstClr val="black"/>
                </a:solidFill>
                <a:latin typeface="Meiryo UI" panose="020B0604030504040204" pitchFamily="50" charset="-128"/>
                <a:ea typeface="Meiryo UI" panose="020B0604030504040204" pitchFamily="50" charset="-128"/>
              </a:rPr>
              <a:t>3-14</a:t>
            </a:r>
            <a:r>
              <a:rPr lang="ja-JP" altLang="en-US" sz="2800" dirty="0" err="1">
                <a:solidFill>
                  <a:prstClr val="black"/>
                </a:solidFill>
                <a:latin typeface="Meiryo UI" panose="020B0604030504040204" pitchFamily="50" charset="-128"/>
                <a:ea typeface="Meiryo UI" panose="020B0604030504040204" pitchFamily="50" charset="-128"/>
              </a:rPr>
              <a:t>、</a:t>
            </a:r>
            <a:r>
              <a:rPr lang="ja-JP" altLang="en-US" sz="2800" dirty="0">
                <a:solidFill>
                  <a:prstClr val="black"/>
                </a:solidFill>
                <a:latin typeface="Meiryo UI" panose="020B0604030504040204" pitchFamily="50" charset="-128"/>
                <a:ea typeface="Meiryo UI" panose="020B0604030504040204" pitchFamily="50" charset="-128"/>
              </a:rPr>
              <a:t>表</a:t>
            </a:r>
            <a:r>
              <a:rPr lang="en-US" altLang="ja-JP" sz="2800" dirty="0">
                <a:solidFill>
                  <a:prstClr val="black"/>
                </a:solidFill>
                <a:latin typeface="Meiryo UI" panose="020B0604030504040204" pitchFamily="50" charset="-128"/>
                <a:ea typeface="Meiryo UI" panose="020B0604030504040204" pitchFamily="50" charset="-128"/>
              </a:rPr>
              <a:t>3-18</a:t>
            </a:r>
            <a:r>
              <a:rPr lang="ja-JP" altLang="en-US" sz="2800" dirty="0">
                <a:solidFill>
                  <a:prstClr val="black"/>
                </a:solidFill>
                <a:latin typeface="Meiryo UI" panose="020B0604030504040204" pitchFamily="50" charset="-128"/>
                <a:ea typeface="Meiryo UI" panose="020B0604030504040204" pitchFamily="50" charset="-128"/>
              </a:rPr>
              <a:t>を参考にすること。</a:t>
            </a:r>
          </a:p>
        </p:txBody>
      </p:sp>
    </p:spTree>
    <p:extLst>
      <p:ext uri="{BB962C8B-B14F-4D97-AF65-F5344CB8AC3E}">
        <p14:creationId xmlns:p14="http://schemas.microsoft.com/office/powerpoint/2010/main" val="5324964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xmlns="" id="{9356FD27-198E-4587-B70F-70C608F724F8}"/>
              </a:ext>
            </a:extLst>
          </p:cNvPr>
          <p:cNvSpPr>
            <a:spLocks noGrp="1"/>
          </p:cNvSpPr>
          <p:nvPr>
            <p:ph type="ftr" sz="quarter" idx="4294967295"/>
          </p:nvPr>
        </p:nvSpPr>
        <p:spPr>
          <a:xfrm>
            <a:off x="3281363" y="6356354"/>
            <a:ext cx="3343275" cy="365125"/>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4" name="スライド番号プレースホルダー 3">
            <a:extLst>
              <a:ext uri="{FF2B5EF4-FFF2-40B4-BE49-F238E27FC236}">
                <a16:creationId xmlns:a16="http://schemas.microsoft.com/office/drawing/2014/main" xmlns="" id="{0DFD7546-DBC8-4459-BB97-18B76326B689}"/>
              </a:ext>
            </a:extLst>
          </p:cNvPr>
          <p:cNvSpPr>
            <a:spLocks noGrp="1"/>
          </p:cNvSpPr>
          <p:nvPr>
            <p:ph type="sldNum" sz="quarter" idx="12"/>
          </p:nvPr>
        </p:nvSpPr>
        <p:spPr/>
        <p:txBody>
          <a:bodyPr/>
          <a:lstStyle/>
          <a:p>
            <a:fld id="{C7D9CC4D-8A97-4D11-A8F9-9712DE09FCD9}" type="slidenum">
              <a:rPr kumimoji="1" lang="ja-JP" altLang="en-US" smtClean="0"/>
              <a:t>101</a:t>
            </a:fld>
            <a:endParaRPr kumimoji="1" lang="ja-JP" altLang="en-US"/>
          </a:p>
        </p:txBody>
      </p:sp>
      <p:sp>
        <p:nvSpPr>
          <p:cNvPr id="6" name="正方形/長方形 5">
            <a:extLst>
              <a:ext uri="{FF2B5EF4-FFF2-40B4-BE49-F238E27FC236}">
                <a16:creationId xmlns:a16="http://schemas.microsoft.com/office/drawing/2014/main" xmlns="" id="{98DB5DEF-F841-4E2E-891A-44E3EF5ECC3E}"/>
              </a:ext>
            </a:extLst>
          </p:cNvPr>
          <p:cNvSpPr/>
          <p:nvPr/>
        </p:nvSpPr>
        <p:spPr>
          <a:xfrm>
            <a:off x="2515354" y="-84708"/>
            <a:ext cx="6000361" cy="461665"/>
          </a:xfrm>
          <a:prstGeom prst="rect">
            <a:avLst/>
          </a:prstGeom>
        </p:spPr>
        <p:txBody>
          <a:bodyPr wrap="none">
            <a:spAutoFit/>
          </a:bodyPr>
          <a:lstStyle/>
          <a:p>
            <a:r>
              <a:rPr lang="ja-JP" altLang="en-US" sz="2400" dirty="0">
                <a:latin typeface="Meiryo UI" panose="020B0604030504040204" pitchFamily="50" charset="-128"/>
                <a:ea typeface="Meiryo UI" panose="020B0604030504040204" pitchFamily="50" charset="-128"/>
              </a:rPr>
              <a:t>表</a:t>
            </a:r>
            <a:r>
              <a:rPr lang="en-US" altLang="ja-JP" sz="2400" dirty="0">
                <a:latin typeface="Meiryo UI" panose="020B0604030504040204" pitchFamily="50" charset="-128"/>
                <a:ea typeface="Meiryo UI" panose="020B0604030504040204" pitchFamily="50" charset="-128"/>
              </a:rPr>
              <a:t>9-2 </a:t>
            </a:r>
            <a:r>
              <a:rPr lang="ja-JP" altLang="en-US" sz="2400" dirty="0">
                <a:latin typeface="Meiryo UI" panose="020B0604030504040204" pitchFamily="50" charset="-128"/>
                <a:ea typeface="Meiryo UI" panose="020B0604030504040204" pitchFamily="50" charset="-128"/>
              </a:rPr>
              <a:t>ロボットシステム危険源洗い出しシート例</a:t>
            </a:r>
          </a:p>
        </p:txBody>
      </p:sp>
      <p:graphicFrame>
        <p:nvGraphicFramePr>
          <p:cNvPr id="2" name="表 1">
            <a:extLst>
              <a:ext uri="{FF2B5EF4-FFF2-40B4-BE49-F238E27FC236}">
                <a16:creationId xmlns:a16="http://schemas.microsoft.com/office/drawing/2014/main" xmlns="" id="{6A37B3AF-8960-40A2-8C65-BF8E5FF65742}"/>
              </a:ext>
            </a:extLst>
          </p:cNvPr>
          <p:cNvGraphicFramePr>
            <a:graphicFrameLocks noGrp="1"/>
          </p:cNvGraphicFramePr>
          <p:nvPr>
            <p:extLst>
              <p:ext uri="{D42A27DB-BD31-4B8C-83A1-F6EECF244321}">
                <p14:modId xmlns:p14="http://schemas.microsoft.com/office/powerpoint/2010/main" val="3419159981"/>
              </p:ext>
            </p:extLst>
          </p:nvPr>
        </p:nvGraphicFramePr>
        <p:xfrm>
          <a:off x="1305416" y="376957"/>
          <a:ext cx="7500232" cy="5660378"/>
        </p:xfrm>
        <a:graphic>
          <a:graphicData uri="http://schemas.openxmlformats.org/drawingml/2006/table">
            <a:tbl>
              <a:tblPr firstRow="1" bandRow="1">
                <a:tableStyleId>{5C22544A-7EE6-4342-B048-85BDC9FD1C3A}</a:tableStyleId>
              </a:tblPr>
              <a:tblGrid>
                <a:gridCol w="2402986">
                  <a:extLst>
                    <a:ext uri="{9D8B030D-6E8A-4147-A177-3AD203B41FA5}">
                      <a16:colId xmlns:a16="http://schemas.microsoft.com/office/drawing/2014/main" xmlns="" val="1108888771"/>
                    </a:ext>
                  </a:extLst>
                </a:gridCol>
                <a:gridCol w="364089">
                  <a:extLst>
                    <a:ext uri="{9D8B030D-6E8A-4147-A177-3AD203B41FA5}">
                      <a16:colId xmlns:a16="http://schemas.microsoft.com/office/drawing/2014/main" xmlns="" val="3629693260"/>
                    </a:ext>
                  </a:extLst>
                </a:gridCol>
                <a:gridCol w="364089">
                  <a:extLst>
                    <a:ext uri="{9D8B030D-6E8A-4147-A177-3AD203B41FA5}">
                      <a16:colId xmlns:a16="http://schemas.microsoft.com/office/drawing/2014/main" xmlns="" val="825645510"/>
                    </a:ext>
                  </a:extLst>
                </a:gridCol>
                <a:gridCol w="364089">
                  <a:extLst>
                    <a:ext uri="{9D8B030D-6E8A-4147-A177-3AD203B41FA5}">
                      <a16:colId xmlns:a16="http://schemas.microsoft.com/office/drawing/2014/main" xmlns="" val="3183700750"/>
                    </a:ext>
                  </a:extLst>
                </a:gridCol>
                <a:gridCol w="364089">
                  <a:extLst>
                    <a:ext uri="{9D8B030D-6E8A-4147-A177-3AD203B41FA5}">
                      <a16:colId xmlns:a16="http://schemas.microsoft.com/office/drawing/2014/main" xmlns="" val="4146279756"/>
                    </a:ext>
                  </a:extLst>
                </a:gridCol>
                <a:gridCol w="364089">
                  <a:extLst>
                    <a:ext uri="{9D8B030D-6E8A-4147-A177-3AD203B41FA5}">
                      <a16:colId xmlns:a16="http://schemas.microsoft.com/office/drawing/2014/main" xmlns="" val="525421878"/>
                    </a:ext>
                  </a:extLst>
                </a:gridCol>
                <a:gridCol w="364089">
                  <a:extLst>
                    <a:ext uri="{9D8B030D-6E8A-4147-A177-3AD203B41FA5}">
                      <a16:colId xmlns:a16="http://schemas.microsoft.com/office/drawing/2014/main" xmlns="" val="3556235623"/>
                    </a:ext>
                  </a:extLst>
                </a:gridCol>
                <a:gridCol w="364089">
                  <a:extLst>
                    <a:ext uri="{9D8B030D-6E8A-4147-A177-3AD203B41FA5}">
                      <a16:colId xmlns:a16="http://schemas.microsoft.com/office/drawing/2014/main" xmlns="" val="3606143094"/>
                    </a:ext>
                  </a:extLst>
                </a:gridCol>
                <a:gridCol w="364089">
                  <a:extLst>
                    <a:ext uri="{9D8B030D-6E8A-4147-A177-3AD203B41FA5}">
                      <a16:colId xmlns:a16="http://schemas.microsoft.com/office/drawing/2014/main" xmlns="" val="53546583"/>
                    </a:ext>
                  </a:extLst>
                </a:gridCol>
                <a:gridCol w="364089">
                  <a:extLst>
                    <a:ext uri="{9D8B030D-6E8A-4147-A177-3AD203B41FA5}">
                      <a16:colId xmlns:a16="http://schemas.microsoft.com/office/drawing/2014/main" xmlns="" val="676102713"/>
                    </a:ext>
                  </a:extLst>
                </a:gridCol>
                <a:gridCol w="364089">
                  <a:extLst>
                    <a:ext uri="{9D8B030D-6E8A-4147-A177-3AD203B41FA5}">
                      <a16:colId xmlns:a16="http://schemas.microsoft.com/office/drawing/2014/main" xmlns="" val="20010"/>
                    </a:ext>
                  </a:extLst>
                </a:gridCol>
                <a:gridCol w="364089">
                  <a:extLst>
                    <a:ext uri="{9D8B030D-6E8A-4147-A177-3AD203B41FA5}">
                      <a16:colId xmlns:a16="http://schemas.microsoft.com/office/drawing/2014/main" xmlns="" val="20011"/>
                    </a:ext>
                  </a:extLst>
                </a:gridCol>
                <a:gridCol w="364089">
                  <a:extLst>
                    <a:ext uri="{9D8B030D-6E8A-4147-A177-3AD203B41FA5}">
                      <a16:colId xmlns:a16="http://schemas.microsoft.com/office/drawing/2014/main" xmlns="" val="20012"/>
                    </a:ext>
                  </a:extLst>
                </a:gridCol>
                <a:gridCol w="364089">
                  <a:extLst>
                    <a:ext uri="{9D8B030D-6E8A-4147-A177-3AD203B41FA5}">
                      <a16:colId xmlns:a16="http://schemas.microsoft.com/office/drawing/2014/main" xmlns="" val="20013"/>
                    </a:ext>
                  </a:extLst>
                </a:gridCol>
                <a:gridCol w="364089">
                  <a:extLst>
                    <a:ext uri="{9D8B030D-6E8A-4147-A177-3AD203B41FA5}">
                      <a16:colId xmlns:a16="http://schemas.microsoft.com/office/drawing/2014/main" xmlns="" val="20014"/>
                    </a:ext>
                  </a:extLst>
                </a:gridCol>
              </a:tblGrid>
              <a:tr h="720000">
                <a:tc rowSpan="2">
                  <a:txBody>
                    <a:bodyPr/>
                    <a:lstStyle/>
                    <a:p>
                      <a:r>
                        <a:rPr kumimoji="1" lang="ja-JP" altLang="en-US" dirty="0">
                          <a:solidFill>
                            <a:schemeClr val="tx1"/>
                          </a:solidFill>
                          <a:latin typeface="+mn-ea"/>
                          <a:ea typeface="+mn-ea"/>
                        </a:rPr>
                        <a:t>　　　　　　　危険源</a:t>
                      </a:r>
                      <a:endParaRPr kumimoji="1" lang="en-US" altLang="ja-JP" dirty="0">
                        <a:solidFill>
                          <a:schemeClr val="tx1"/>
                        </a:solidFill>
                        <a:latin typeface="+mn-ea"/>
                        <a:ea typeface="+mn-ea"/>
                      </a:endParaRPr>
                    </a:p>
                    <a:p>
                      <a:r>
                        <a:rPr kumimoji="1" lang="ja-JP" altLang="en-US" dirty="0">
                          <a:solidFill>
                            <a:schemeClr val="tx1"/>
                          </a:solidFill>
                          <a:latin typeface="+mn-ea"/>
                          <a:ea typeface="+mn-ea"/>
                        </a:rPr>
                        <a:t>　　　　　　　の種類</a:t>
                      </a:r>
                      <a:endParaRPr kumimoji="1" lang="en-US" altLang="ja-JP" dirty="0">
                        <a:solidFill>
                          <a:schemeClr val="tx1"/>
                        </a:solidFill>
                        <a:latin typeface="+mn-ea"/>
                        <a:ea typeface="+mn-ea"/>
                      </a:endParaRPr>
                    </a:p>
                    <a:p>
                      <a:endParaRPr kumimoji="1" lang="en-US" altLang="ja-JP" dirty="0">
                        <a:solidFill>
                          <a:schemeClr val="tx1"/>
                        </a:solidFill>
                        <a:latin typeface="+mn-ea"/>
                        <a:ea typeface="+mn-ea"/>
                      </a:endParaRPr>
                    </a:p>
                    <a:p>
                      <a:endParaRPr kumimoji="1" lang="en-US" altLang="ja-JP" dirty="0">
                        <a:solidFill>
                          <a:schemeClr val="tx1"/>
                        </a:solidFill>
                        <a:latin typeface="+mn-ea"/>
                        <a:ea typeface="+mn-ea"/>
                      </a:endParaRPr>
                    </a:p>
                    <a:p>
                      <a:endParaRPr kumimoji="1" lang="en-US" altLang="ja-JP" dirty="0">
                        <a:solidFill>
                          <a:schemeClr val="tx1"/>
                        </a:solidFill>
                        <a:latin typeface="+mn-ea"/>
                        <a:ea typeface="+mn-ea"/>
                      </a:endParaRPr>
                    </a:p>
                    <a:p>
                      <a:endParaRPr kumimoji="1" lang="en-US" altLang="ja-JP" dirty="0">
                        <a:solidFill>
                          <a:schemeClr val="tx1"/>
                        </a:solidFill>
                        <a:latin typeface="+mn-ea"/>
                        <a:ea typeface="+mn-ea"/>
                      </a:endParaRPr>
                    </a:p>
                    <a:p>
                      <a:endParaRPr kumimoji="1" lang="en-US" altLang="ja-JP" dirty="0">
                        <a:solidFill>
                          <a:schemeClr val="tx1"/>
                        </a:solidFill>
                        <a:latin typeface="+mn-ea"/>
                        <a:ea typeface="+mn-ea"/>
                      </a:endParaRPr>
                    </a:p>
                    <a:p>
                      <a:endParaRPr kumimoji="1" lang="en-US" altLang="ja-JP" dirty="0">
                        <a:solidFill>
                          <a:schemeClr val="tx1"/>
                        </a:solidFill>
                        <a:latin typeface="+mn-ea"/>
                        <a:ea typeface="+mn-ea"/>
                      </a:endParaRPr>
                    </a:p>
                    <a:p>
                      <a:r>
                        <a:rPr kumimoji="1" lang="ja-JP" altLang="en-US" dirty="0">
                          <a:solidFill>
                            <a:schemeClr val="tx1"/>
                          </a:solidFill>
                          <a:latin typeface="+mn-ea"/>
                          <a:ea typeface="+mn-ea"/>
                        </a:rPr>
                        <a:t>　　　構成要素</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a:r>
                        <a:rPr kumimoji="1" lang="ja-JP" altLang="en-US" b="1" dirty="0">
                          <a:solidFill>
                            <a:schemeClr val="tx1"/>
                          </a:solidFill>
                          <a:latin typeface="+mn-ea"/>
                          <a:ea typeface="+mn-ea"/>
                        </a:rPr>
                        <a:t>機械的</a:t>
                      </a:r>
                    </a:p>
                  </a:txBody>
                  <a:tcPr marL="74295" marR="7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b="1" dirty="0">
                          <a:solidFill>
                            <a:schemeClr val="tx1"/>
                          </a:solidFill>
                          <a:latin typeface="+mn-ea"/>
                          <a:ea typeface="+mn-ea"/>
                        </a:rPr>
                        <a:t>　電気的</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b="1" dirty="0">
                          <a:solidFill>
                            <a:schemeClr val="tx1"/>
                          </a:solidFill>
                          <a:latin typeface="+mn-ea"/>
                          <a:ea typeface="+mn-ea"/>
                        </a:rPr>
                        <a:t>　熱的</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b="1" dirty="0">
                          <a:solidFill>
                            <a:schemeClr val="tx1"/>
                          </a:solidFill>
                          <a:latin typeface="+mn-ea"/>
                          <a:ea typeface="+mn-ea"/>
                        </a:rPr>
                        <a:t>　　　</a:t>
                      </a:r>
                      <a:endParaRPr kumimoji="1" lang="en-US" altLang="ja-JP" b="1" dirty="0">
                        <a:solidFill>
                          <a:schemeClr val="tx1"/>
                        </a:solidFill>
                        <a:latin typeface="+mn-ea"/>
                        <a:ea typeface="+mn-ea"/>
                      </a:endParaRPr>
                    </a:p>
                    <a:p>
                      <a:r>
                        <a:rPr kumimoji="1" lang="ja-JP" altLang="en-US" b="1" dirty="0">
                          <a:solidFill>
                            <a:schemeClr val="tx1"/>
                          </a:solidFill>
                          <a:latin typeface="+mn-ea"/>
                          <a:ea typeface="+mn-ea"/>
                        </a:rPr>
                        <a:t>騒音</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b="1" dirty="0">
                          <a:solidFill>
                            <a:schemeClr val="tx1"/>
                          </a:solidFill>
                          <a:latin typeface="+mn-ea"/>
                          <a:ea typeface="+mn-ea"/>
                        </a:rPr>
                        <a:t>　振動</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b="1" dirty="0">
                          <a:solidFill>
                            <a:schemeClr val="tx1"/>
                          </a:solidFill>
                          <a:latin typeface="+mn-ea"/>
                          <a:ea typeface="+mn-ea"/>
                        </a:rPr>
                        <a:t>　放射</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ja-JP" altLang="en-US" b="1" dirty="0">
                          <a:solidFill>
                            <a:schemeClr val="tx1"/>
                          </a:solidFill>
                          <a:latin typeface="+mn-ea"/>
                          <a:ea typeface="+mn-ea"/>
                        </a:rPr>
                        <a:t>材料</a:t>
                      </a:r>
                      <a:endParaRPr kumimoji="1" lang="en-US" altLang="ja-JP" b="1" dirty="0">
                        <a:solidFill>
                          <a:schemeClr val="tx1"/>
                        </a:solidFill>
                        <a:latin typeface="+mn-ea"/>
                        <a:ea typeface="+mn-ea"/>
                      </a:endParaRPr>
                    </a:p>
                    <a:p>
                      <a:pPr algn="ctr"/>
                      <a:r>
                        <a:rPr kumimoji="1" lang="ja-JP" altLang="en-US" b="1" dirty="0">
                          <a:solidFill>
                            <a:schemeClr val="tx1"/>
                          </a:solidFill>
                          <a:latin typeface="+mn-ea"/>
                          <a:ea typeface="+mn-ea"/>
                        </a:rPr>
                        <a:t>物質</a:t>
                      </a:r>
                    </a:p>
                  </a:txBody>
                  <a:tcPr marL="74295" marR="7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b="1" dirty="0">
                          <a:solidFill>
                            <a:schemeClr val="tx1"/>
                          </a:solidFill>
                          <a:latin typeface="+mn-ea"/>
                          <a:ea typeface="+mn-ea"/>
                        </a:rPr>
                        <a:t>　人間工学</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kumimoji="1" lang="en-US" altLang="ja-JP" b="1" dirty="0">
                        <a:solidFill>
                          <a:schemeClr val="tx1"/>
                        </a:solidFill>
                        <a:latin typeface="+mn-ea"/>
                        <a:ea typeface="+mn-ea"/>
                      </a:endParaRPr>
                    </a:p>
                    <a:p>
                      <a:r>
                        <a:rPr kumimoji="1" lang="ja-JP" altLang="en-US" b="1" dirty="0">
                          <a:solidFill>
                            <a:schemeClr val="tx1"/>
                          </a:solidFill>
                          <a:latin typeface="+mn-ea"/>
                          <a:ea typeface="+mn-ea"/>
                        </a:rPr>
                        <a:t>環境</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kumimoji="1" lang="en-US" altLang="ja-JP" b="1" dirty="0">
                        <a:solidFill>
                          <a:schemeClr val="tx1"/>
                        </a:solidFill>
                        <a:latin typeface="+mn-ea"/>
                        <a:ea typeface="+mn-ea"/>
                      </a:endParaRPr>
                    </a:p>
                    <a:p>
                      <a:r>
                        <a:rPr kumimoji="1" lang="ja-JP" altLang="en-US" b="1" dirty="0">
                          <a:solidFill>
                            <a:schemeClr val="tx1"/>
                          </a:solidFill>
                          <a:latin typeface="+mn-ea"/>
                          <a:ea typeface="+mn-ea"/>
                        </a:rPr>
                        <a:t>組合せ</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18546807"/>
                  </a:ext>
                </a:extLst>
              </a:tr>
              <a:tr h="1973658">
                <a:tc vMerge="1">
                  <a:txBody>
                    <a:bodyPr/>
                    <a:lstStyle/>
                    <a:p>
                      <a:endParaRPr kumimoji="1" lang="ja-JP" altLang="en-US"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1" baseline="0" dirty="0">
                          <a:solidFill>
                            <a:schemeClr val="tx1"/>
                          </a:solidFill>
                          <a:latin typeface="+mn-ea"/>
                          <a:ea typeface="+mn-ea"/>
                        </a:rPr>
                        <a:t>動力（挟まれ等）</a:t>
                      </a:r>
                    </a:p>
                  </a:txBody>
                  <a:tcPr marL="74295" marR="74295"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1" baseline="0" dirty="0">
                          <a:solidFill>
                            <a:schemeClr val="tx1"/>
                          </a:solidFill>
                          <a:latin typeface="+mn-ea"/>
                          <a:ea typeface="+mn-ea"/>
                        </a:rPr>
                        <a:t>重量物</a:t>
                      </a:r>
                    </a:p>
                  </a:txBody>
                  <a:tcPr marL="74295" marR="74295"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1" baseline="0" dirty="0">
                          <a:solidFill>
                            <a:schemeClr val="tx1"/>
                          </a:solidFill>
                          <a:latin typeface="+mn-ea"/>
                          <a:ea typeface="+mn-ea"/>
                        </a:rPr>
                        <a:t>滑り・躓き・墜落</a:t>
                      </a:r>
                    </a:p>
                  </a:txBody>
                  <a:tcPr marL="74295" marR="74295"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1" baseline="0" dirty="0">
                          <a:solidFill>
                            <a:schemeClr val="tx1"/>
                          </a:solidFill>
                          <a:latin typeface="+mn-ea"/>
                          <a:ea typeface="+mn-ea"/>
                        </a:rPr>
                        <a:t>その他（切創等）</a:t>
                      </a:r>
                    </a:p>
                  </a:txBody>
                  <a:tcPr marL="74295" marR="74295"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1" dirty="0">
                          <a:solidFill>
                            <a:schemeClr val="tx1"/>
                          </a:solidFill>
                          <a:latin typeface="+mn-ea"/>
                          <a:ea typeface="+mn-ea"/>
                        </a:rPr>
                        <a:t>有害物質</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1" dirty="0">
                          <a:solidFill>
                            <a:schemeClr val="tx1"/>
                          </a:solidFill>
                          <a:latin typeface="+mn-ea"/>
                          <a:ea typeface="+mn-ea"/>
                        </a:rPr>
                        <a:t>爆発・火災</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6962011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kern="1200" dirty="0">
                          <a:solidFill>
                            <a:schemeClr val="dk1"/>
                          </a:solidFill>
                          <a:effectLst/>
                          <a:latin typeface="+mn-lt"/>
                          <a:ea typeface="+mn-ea"/>
                          <a:cs typeface="+mn-cs"/>
                        </a:rPr>
                        <a:t>ロボット*</a:t>
                      </a:r>
                      <a:r>
                        <a:rPr kumimoji="1" lang="en-US" altLang="ja-JP" sz="1800" kern="1200" dirty="0">
                          <a:solidFill>
                            <a:schemeClr val="dk1"/>
                          </a:solidFill>
                          <a:effectLst/>
                          <a:latin typeface="+mn-lt"/>
                          <a:ea typeface="+mn-ea"/>
                          <a:cs typeface="+mn-cs"/>
                        </a:rPr>
                        <a:t>1</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48872634"/>
                  </a:ext>
                </a:extLst>
              </a:tr>
              <a:tr h="370840">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79220736"/>
                  </a:ext>
                </a:extLst>
              </a:tr>
              <a:tr h="370840">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162031114"/>
                  </a:ext>
                </a:extLst>
              </a:tr>
              <a:tr h="370840">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71608918"/>
                  </a:ext>
                </a:extLst>
              </a:tr>
              <a:tr h="370840">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53646486"/>
                  </a:ext>
                </a:extLst>
              </a:tr>
              <a:tr h="370840">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29326016"/>
                  </a:ext>
                </a:extLst>
              </a:tr>
              <a:tr h="370840">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370840">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bl>
          </a:graphicData>
        </a:graphic>
      </p:graphicFrame>
      <p:cxnSp>
        <p:nvCxnSpPr>
          <p:cNvPr id="7" name="直線コネクタ 6"/>
          <p:cNvCxnSpPr/>
          <p:nvPr/>
        </p:nvCxnSpPr>
        <p:spPr>
          <a:xfrm>
            <a:off x="1305416" y="376958"/>
            <a:ext cx="2406521" cy="26951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1183199" y="6012178"/>
            <a:ext cx="2653290" cy="369332"/>
          </a:xfrm>
          <a:prstGeom prst="rect">
            <a:avLst/>
          </a:prstGeom>
        </p:spPr>
        <p:txBody>
          <a:bodyPr wrap="none">
            <a:spAutoFit/>
          </a:bodyPr>
          <a:lstStyle/>
          <a:p>
            <a:pPr>
              <a:defRPr/>
            </a:pPr>
            <a:r>
              <a:rPr lang="ja-JP" altLang="en-US" dirty="0">
                <a:solidFill>
                  <a:schemeClr val="dk1"/>
                </a:solidFill>
              </a:rPr>
              <a:t>*</a:t>
            </a:r>
            <a:r>
              <a:rPr lang="en-US" altLang="ja-JP" dirty="0">
                <a:solidFill>
                  <a:schemeClr val="dk1"/>
                </a:solidFill>
              </a:rPr>
              <a:t>1:</a:t>
            </a:r>
            <a:r>
              <a:rPr lang="ja-JP" altLang="en-US" dirty="0">
                <a:solidFill>
                  <a:schemeClr val="dk1"/>
                </a:solidFill>
              </a:rPr>
              <a:t>エンドエフェクター含む</a:t>
            </a:r>
            <a:endParaRPr lang="en-US" altLang="ja-JP" dirty="0">
              <a:solidFill>
                <a:schemeClr val="dk1"/>
              </a:solidFill>
            </a:endParaRPr>
          </a:p>
        </p:txBody>
      </p:sp>
    </p:spTree>
    <p:extLst>
      <p:ext uri="{BB962C8B-B14F-4D97-AF65-F5344CB8AC3E}">
        <p14:creationId xmlns:p14="http://schemas.microsoft.com/office/powerpoint/2010/main" val="249955085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xmlns="" id="{E5990A54-78DA-45A7-8B02-2D526303BE92}"/>
              </a:ext>
            </a:extLst>
          </p:cNvPr>
          <p:cNvSpPr>
            <a:spLocks noGrp="1"/>
          </p:cNvSpPr>
          <p:nvPr>
            <p:ph type="ftr" sz="quarter" idx="4294967295"/>
          </p:nvPr>
        </p:nvSpPr>
        <p:spPr>
          <a:xfrm>
            <a:off x="3281363" y="6356354"/>
            <a:ext cx="3343275" cy="365125"/>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3" name="スライド番号プレースホルダー 2">
            <a:extLst>
              <a:ext uri="{FF2B5EF4-FFF2-40B4-BE49-F238E27FC236}">
                <a16:creationId xmlns:a16="http://schemas.microsoft.com/office/drawing/2014/main" xmlns="" id="{AD815FA9-1C41-4BAF-A450-D9731D62FE18}"/>
              </a:ext>
            </a:extLst>
          </p:cNvPr>
          <p:cNvSpPr>
            <a:spLocks noGrp="1"/>
          </p:cNvSpPr>
          <p:nvPr>
            <p:ph type="sldNum" sz="quarter" idx="12"/>
          </p:nvPr>
        </p:nvSpPr>
        <p:spPr/>
        <p:txBody>
          <a:bodyPr/>
          <a:lstStyle/>
          <a:p>
            <a:fld id="{C7D9CC4D-8A97-4D11-A8F9-9712DE09FCD9}" type="slidenum">
              <a:rPr kumimoji="1" lang="ja-JP" altLang="en-US" smtClean="0"/>
              <a:t>102</a:t>
            </a:fld>
            <a:endParaRPr kumimoji="1" lang="ja-JP" altLang="en-US"/>
          </a:p>
        </p:txBody>
      </p:sp>
      <p:graphicFrame>
        <p:nvGraphicFramePr>
          <p:cNvPr id="4" name="表 3">
            <a:extLst>
              <a:ext uri="{FF2B5EF4-FFF2-40B4-BE49-F238E27FC236}">
                <a16:creationId xmlns:a16="http://schemas.microsoft.com/office/drawing/2014/main" xmlns="" id="{18B7B7FD-A0ED-4ECF-850D-A19FD4D6F10C}"/>
              </a:ext>
            </a:extLst>
          </p:cNvPr>
          <p:cNvGraphicFramePr>
            <a:graphicFrameLocks noGrp="1"/>
          </p:cNvGraphicFramePr>
          <p:nvPr>
            <p:extLst/>
          </p:nvPr>
        </p:nvGraphicFramePr>
        <p:xfrm>
          <a:off x="426509" y="474598"/>
          <a:ext cx="9220147" cy="5814179"/>
        </p:xfrm>
        <a:graphic>
          <a:graphicData uri="http://schemas.openxmlformats.org/drawingml/2006/table">
            <a:tbl>
              <a:tblPr firstRow="1" firstCol="1" bandRow="1"/>
              <a:tblGrid>
                <a:gridCol w="1547813">
                  <a:extLst>
                    <a:ext uri="{9D8B030D-6E8A-4147-A177-3AD203B41FA5}">
                      <a16:colId xmlns:a16="http://schemas.microsoft.com/office/drawing/2014/main" xmlns="" val="221017641"/>
                    </a:ext>
                  </a:extLst>
                </a:gridCol>
                <a:gridCol w="7672334">
                  <a:extLst>
                    <a:ext uri="{9D8B030D-6E8A-4147-A177-3AD203B41FA5}">
                      <a16:colId xmlns:a16="http://schemas.microsoft.com/office/drawing/2014/main" xmlns="" val="1731061292"/>
                    </a:ext>
                  </a:extLst>
                </a:gridCol>
              </a:tblGrid>
              <a:tr h="306179">
                <a:tc>
                  <a:txBody>
                    <a:bodyPr/>
                    <a:lstStyle/>
                    <a:p>
                      <a:pPr indent="26670"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フェイズ</a:t>
                      </a:r>
                    </a:p>
                  </a:txBody>
                  <a:tcPr marL="50951" marR="50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marL="279400" indent="127000"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作業内容</a:t>
                      </a:r>
                    </a:p>
                  </a:txBody>
                  <a:tcPr marL="50951" marR="50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xmlns="" val="947308773"/>
                  </a:ext>
                </a:extLst>
              </a:tr>
              <a:tr h="612000">
                <a:tc>
                  <a:txBody>
                    <a:bodyPr/>
                    <a:lstStyle/>
                    <a:p>
                      <a:pPr indent="26670" algn="l">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運搬</a:t>
                      </a:r>
                    </a:p>
                  </a:txBody>
                  <a:tcPr marL="50951" marR="50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9400" indent="127000" algn="just">
                        <a:spcAft>
                          <a:spcPts val="0"/>
                        </a:spcAft>
                      </a:pP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951" marR="50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27402798"/>
                  </a:ext>
                </a:extLst>
              </a:tr>
              <a:tr h="612000">
                <a:tc>
                  <a:txBody>
                    <a:bodyPr/>
                    <a:lstStyle/>
                    <a:p>
                      <a:pPr indent="26670" algn="l">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据付</a:t>
                      </a:r>
                    </a:p>
                  </a:txBody>
                  <a:tcPr marL="50951" marR="50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9400" indent="127000"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951" marR="50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8105596"/>
                  </a:ext>
                </a:extLst>
              </a:tr>
              <a:tr h="612000">
                <a:tc>
                  <a:txBody>
                    <a:bodyPr/>
                    <a:lstStyle/>
                    <a:p>
                      <a:pPr indent="26670" algn="l">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調整</a:t>
                      </a:r>
                    </a:p>
                  </a:txBody>
                  <a:tcPr marL="50951" marR="50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9400" indent="127000"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951" marR="50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88897747"/>
                  </a:ext>
                </a:extLst>
              </a:tr>
              <a:tr h="612000">
                <a:tc>
                  <a:txBody>
                    <a:bodyPr/>
                    <a:lstStyle/>
                    <a:p>
                      <a:pPr indent="26670" algn="l">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生産</a:t>
                      </a:r>
                    </a:p>
                  </a:txBody>
                  <a:tcPr marL="50951" marR="50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9400" indent="127000"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951" marR="50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64073420"/>
                  </a:ext>
                </a:extLst>
              </a:tr>
              <a:tr h="612000">
                <a:tc>
                  <a:txBody>
                    <a:bodyPr/>
                    <a:lstStyle/>
                    <a:p>
                      <a:pPr indent="26670" algn="l">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段取り</a:t>
                      </a:r>
                    </a:p>
                  </a:txBody>
                  <a:tcPr marL="50951" marR="50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9400" indent="127000"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951" marR="50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45608420"/>
                  </a:ext>
                </a:extLst>
              </a:tr>
              <a:tr h="612000">
                <a:tc>
                  <a:txBody>
                    <a:bodyPr/>
                    <a:lstStyle/>
                    <a:p>
                      <a:pPr indent="26670" algn="l">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保全</a:t>
                      </a:r>
                    </a:p>
                  </a:txBody>
                  <a:tcPr marL="50951" marR="50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9400" indent="127000"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951" marR="50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21128000"/>
                  </a:ext>
                </a:extLst>
              </a:tr>
              <a:tr h="612000">
                <a:tc>
                  <a:txBody>
                    <a:bodyPr/>
                    <a:lstStyle/>
                    <a:p>
                      <a:pPr indent="26670" algn="l">
                        <a:spcAft>
                          <a:spcPts val="0"/>
                        </a:spcAft>
                      </a:pPr>
                      <a:r>
                        <a:rPr lang="ja-JP" altLang="en-US" sz="2000" kern="100" dirty="0">
                          <a:effectLst/>
                          <a:latin typeface="Meiryo UI" panose="020B0604030504040204" pitchFamily="50" charset="-128"/>
                          <a:ea typeface="Meiryo UI" panose="020B0604030504040204" pitchFamily="50" charset="-128"/>
                          <a:cs typeface="Times New Roman" panose="02020603050405020304" pitchFamily="18" charset="0"/>
                        </a:rPr>
                        <a:t>トラブル</a:t>
                      </a: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r>
                      <a:b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シューティング</a:t>
                      </a:r>
                    </a:p>
                  </a:txBody>
                  <a:tcPr marL="50951" marR="50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9400" indent="127000"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951" marR="50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13348856"/>
                  </a:ext>
                </a:extLst>
              </a:tr>
              <a:tr h="612000">
                <a:tc>
                  <a:txBody>
                    <a:bodyPr/>
                    <a:lstStyle/>
                    <a:p>
                      <a:pPr indent="26670" algn="l">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廃却</a:t>
                      </a:r>
                    </a:p>
                  </a:txBody>
                  <a:tcPr marL="50951" marR="50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9400" indent="127000"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951" marR="50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23205365"/>
                  </a:ext>
                </a:extLst>
              </a:tr>
              <a:tr h="612000">
                <a:tc>
                  <a:txBody>
                    <a:bodyPr/>
                    <a:lstStyle/>
                    <a:p>
                      <a:pPr indent="26670" algn="l">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その他</a:t>
                      </a:r>
                    </a:p>
                  </a:txBody>
                  <a:tcPr marL="50951" marR="50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9400" indent="127000"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951" marR="50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25423424"/>
                  </a:ext>
                </a:extLst>
              </a:tr>
            </a:tbl>
          </a:graphicData>
        </a:graphic>
      </p:graphicFrame>
      <p:sp>
        <p:nvSpPr>
          <p:cNvPr id="5" name="正方形/長方形 4">
            <a:extLst>
              <a:ext uri="{FF2B5EF4-FFF2-40B4-BE49-F238E27FC236}">
                <a16:creationId xmlns:a16="http://schemas.microsoft.com/office/drawing/2014/main" xmlns="" id="{69D1FBDA-FA7F-48F6-A241-EAFED9ABDA9F}"/>
              </a:ext>
            </a:extLst>
          </p:cNvPr>
          <p:cNvSpPr/>
          <p:nvPr/>
        </p:nvSpPr>
        <p:spPr>
          <a:xfrm>
            <a:off x="2749498" y="1"/>
            <a:ext cx="5793574" cy="461665"/>
          </a:xfrm>
          <a:prstGeom prst="rect">
            <a:avLst/>
          </a:prstGeom>
        </p:spPr>
        <p:txBody>
          <a:bodyPr wrap="none">
            <a:spAutoFit/>
          </a:bodyPr>
          <a:lstStyle/>
          <a:p>
            <a:r>
              <a:rPr lang="ja-JP" altLang="en-US" sz="2400" dirty="0">
                <a:latin typeface="Meiryo UI" panose="020B0604030504040204" pitchFamily="50" charset="-128"/>
                <a:ea typeface="Meiryo UI" panose="020B0604030504040204" pitchFamily="50" charset="-128"/>
              </a:rPr>
              <a:t>表</a:t>
            </a:r>
            <a:r>
              <a:rPr lang="en-US" altLang="ja-JP" sz="2400" dirty="0">
                <a:latin typeface="Meiryo UI" panose="020B0604030504040204" pitchFamily="50" charset="-128"/>
                <a:ea typeface="Meiryo UI" panose="020B0604030504040204" pitchFamily="50" charset="-128"/>
              </a:rPr>
              <a:t>9-3</a:t>
            </a:r>
            <a:r>
              <a:rPr lang="ja-JP" altLang="en-US" sz="2400" dirty="0">
                <a:latin typeface="Meiryo UI" panose="020B0604030504040204" pitchFamily="50" charset="-128"/>
                <a:ea typeface="Meiryo UI" panose="020B0604030504040204" pitchFamily="50" charset="-128"/>
              </a:rPr>
              <a:t>　ロボットシステム作業洗い出しシート例</a:t>
            </a:r>
          </a:p>
        </p:txBody>
      </p:sp>
    </p:spTree>
    <p:extLst>
      <p:ext uri="{BB962C8B-B14F-4D97-AF65-F5344CB8AC3E}">
        <p14:creationId xmlns:p14="http://schemas.microsoft.com/office/powerpoint/2010/main" val="417030622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xmlns="" id="{C9D190FF-844D-4FD4-9350-450C56274A64}"/>
              </a:ext>
            </a:extLst>
          </p:cNvPr>
          <p:cNvSpPr>
            <a:spLocks noGrp="1"/>
          </p:cNvSpPr>
          <p:nvPr>
            <p:ph type="ftr" sz="quarter" idx="4294967295"/>
          </p:nvPr>
        </p:nvSpPr>
        <p:spPr>
          <a:xfrm>
            <a:off x="3281363" y="6356354"/>
            <a:ext cx="3343275" cy="365125"/>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3" name="スライド番号プレースホルダー 2">
            <a:extLst>
              <a:ext uri="{FF2B5EF4-FFF2-40B4-BE49-F238E27FC236}">
                <a16:creationId xmlns:a16="http://schemas.microsoft.com/office/drawing/2014/main" xmlns="" id="{9AE456AB-B7A9-428A-A86C-C564B8F6DCBC}"/>
              </a:ext>
            </a:extLst>
          </p:cNvPr>
          <p:cNvSpPr>
            <a:spLocks noGrp="1"/>
          </p:cNvSpPr>
          <p:nvPr>
            <p:ph type="sldNum" sz="quarter" idx="12"/>
          </p:nvPr>
        </p:nvSpPr>
        <p:spPr/>
        <p:txBody>
          <a:bodyPr/>
          <a:lstStyle/>
          <a:p>
            <a:fld id="{C7D9CC4D-8A97-4D11-A8F9-9712DE09FCD9}" type="slidenum">
              <a:rPr kumimoji="1" lang="ja-JP" altLang="en-US" smtClean="0"/>
              <a:t>103</a:t>
            </a:fld>
            <a:endParaRPr kumimoji="1" lang="ja-JP" altLang="en-US"/>
          </a:p>
        </p:txBody>
      </p:sp>
      <p:graphicFrame>
        <p:nvGraphicFramePr>
          <p:cNvPr id="4" name="表 3">
            <a:extLst>
              <a:ext uri="{FF2B5EF4-FFF2-40B4-BE49-F238E27FC236}">
                <a16:creationId xmlns:a16="http://schemas.microsoft.com/office/drawing/2014/main" xmlns="" id="{C1DE71A0-29AB-4695-BAC0-4B743D3428DE}"/>
              </a:ext>
            </a:extLst>
          </p:cNvPr>
          <p:cNvGraphicFramePr>
            <a:graphicFrameLocks noGrp="1"/>
          </p:cNvGraphicFramePr>
          <p:nvPr>
            <p:extLst/>
          </p:nvPr>
        </p:nvGraphicFramePr>
        <p:xfrm>
          <a:off x="464177" y="1131805"/>
          <a:ext cx="9112482" cy="4572000"/>
        </p:xfrm>
        <a:graphic>
          <a:graphicData uri="http://schemas.openxmlformats.org/drawingml/2006/table">
            <a:tbl>
              <a:tblPr firstRow="1" firstCol="1" bandRow="1"/>
              <a:tblGrid>
                <a:gridCol w="693736">
                  <a:extLst>
                    <a:ext uri="{9D8B030D-6E8A-4147-A177-3AD203B41FA5}">
                      <a16:colId xmlns:a16="http://schemas.microsoft.com/office/drawing/2014/main" xmlns="" val="2973987199"/>
                    </a:ext>
                  </a:extLst>
                </a:gridCol>
                <a:gridCol w="5019580">
                  <a:extLst>
                    <a:ext uri="{9D8B030D-6E8A-4147-A177-3AD203B41FA5}">
                      <a16:colId xmlns:a16="http://schemas.microsoft.com/office/drawing/2014/main" xmlns="" val="2373199621"/>
                    </a:ext>
                  </a:extLst>
                </a:gridCol>
                <a:gridCol w="947308">
                  <a:extLst>
                    <a:ext uri="{9D8B030D-6E8A-4147-A177-3AD203B41FA5}">
                      <a16:colId xmlns:a16="http://schemas.microsoft.com/office/drawing/2014/main" xmlns="" val="2257222769"/>
                    </a:ext>
                  </a:extLst>
                </a:gridCol>
                <a:gridCol w="817286">
                  <a:extLst>
                    <a:ext uri="{9D8B030D-6E8A-4147-A177-3AD203B41FA5}">
                      <a16:colId xmlns:a16="http://schemas.microsoft.com/office/drawing/2014/main" xmlns="" val="2082399104"/>
                    </a:ext>
                  </a:extLst>
                </a:gridCol>
                <a:gridCol w="817286">
                  <a:extLst>
                    <a:ext uri="{9D8B030D-6E8A-4147-A177-3AD203B41FA5}">
                      <a16:colId xmlns:a16="http://schemas.microsoft.com/office/drawing/2014/main" xmlns="" val="3403603430"/>
                    </a:ext>
                  </a:extLst>
                </a:gridCol>
                <a:gridCol w="817286">
                  <a:extLst>
                    <a:ext uri="{9D8B030D-6E8A-4147-A177-3AD203B41FA5}">
                      <a16:colId xmlns:a16="http://schemas.microsoft.com/office/drawing/2014/main" xmlns="" val="2624259965"/>
                    </a:ext>
                  </a:extLst>
                </a:gridCol>
              </a:tblGrid>
              <a:tr h="127981">
                <a:tc rowSpan="2">
                  <a:txBody>
                    <a:bodyPr/>
                    <a:lstStyle/>
                    <a:p>
                      <a:pPr algn="ctr">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No</a:t>
                      </a:r>
                    </a:p>
                  </a:txBody>
                  <a:tcPr marL="51992" marR="51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C000"/>
                    </a:solidFill>
                  </a:tcPr>
                </a:tc>
                <a:tc rowSpan="2">
                  <a:txBody>
                    <a:bodyPr/>
                    <a:lstStyle/>
                    <a:p>
                      <a:pPr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作業</a:t>
                      </a: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危険源</a:t>
                      </a: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危険状態</a:t>
                      </a: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危険事象</a:t>
                      </a:r>
                    </a:p>
                  </a:txBody>
                  <a:tcPr marL="51992" marR="51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C000"/>
                    </a:solidFill>
                  </a:tcPr>
                </a:tc>
                <a:tc gridSpan="4">
                  <a:txBody>
                    <a:bodyPr/>
                    <a:lstStyle/>
                    <a:p>
                      <a:pPr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保護方策前：リスク見積</a:t>
                      </a:r>
                    </a:p>
                  </a:txBody>
                  <a:tcPr marL="51992" marR="51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2948132388"/>
                  </a:ext>
                </a:extLst>
              </a:tr>
              <a:tr h="127981">
                <a:tc vMerge="1">
                  <a:txBody>
                    <a:bodyPr/>
                    <a:lstStyle/>
                    <a:p>
                      <a:pPr algn="ctr">
                        <a:spcAft>
                          <a:spcPts val="0"/>
                        </a:spcAft>
                      </a:pP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3990" marR="63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vMerge="1">
                  <a:txBody>
                    <a:bodyPr/>
                    <a:lstStyle/>
                    <a:p>
                      <a:pPr algn="ctr">
                        <a:spcAft>
                          <a:spcPts val="0"/>
                        </a:spcAft>
                      </a:pP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3990" marR="63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pPr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ひどさ</a:t>
                      </a: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S</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92" marR="51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頻度</a:t>
                      </a: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F</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92" marR="51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回避</a:t>
                      </a: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P</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92" marR="51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リスク</a:t>
                      </a:r>
                    </a:p>
                  </a:txBody>
                  <a:tcPr marL="51992" marR="51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881439702"/>
                  </a:ext>
                </a:extLst>
              </a:tr>
              <a:tr h="255961">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例</a:t>
                      </a:r>
                    </a:p>
                  </a:txBody>
                  <a:tcPr marL="51992" marR="51992" marT="0" marB="0" anchor="ctr">
                    <a:lnL w="28575"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作業者が具材を取るためコンベアに接近時にロボットハンドと衝突、または作業台との間に挟まれる</a:t>
                      </a:r>
                    </a:p>
                  </a:txBody>
                  <a:tcPr marL="51992" marR="51992" marT="0" marB="0" anchor="ctr">
                    <a:lnL w="12700" cap="flat" cmpd="sng" algn="ctr">
                      <a:solidFill>
                        <a:srgbClr val="00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S2</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92" marR="51992" marT="0" marB="0" anchor="ctr">
                    <a:lnL w="28575"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F2</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92" marR="51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A2</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92" marR="51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20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4</a:t>
                      </a:r>
                      <a:endParaRPr lang="ja-JP" sz="20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1992" marR="51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49095863"/>
                  </a:ext>
                </a:extLst>
              </a:tr>
              <a:tr h="383942">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1</a:t>
                      </a:r>
                    </a:p>
                    <a:p>
                      <a:pPr algn="just">
                        <a:spcAft>
                          <a:spcPts val="0"/>
                        </a:spcAft>
                      </a:pPr>
                      <a:endParaRPr lang="en-US" alt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92" marR="51992" marT="0" marB="0" anchor="ctr">
                    <a:lnL w="28575"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92" marR="51992" marT="0" marB="0" anchor="ctr">
                    <a:lnL w="12700" cap="flat" cmpd="sng" algn="ctr">
                      <a:solidFill>
                        <a:srgbClr val="00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992" marR="51992" marT="0" marB="0" anchor="ctr">
                    <a:lnL w="28575"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92" marR="51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992" marR="51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992" marR="51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50804027"/>
                  </a:ext>
                </a:extLst>
              </a:tr>
              <a:tr h="383942">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2</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92" marR="51992" marT="0" marB="0" anchor="ctr">
                    <a:lnL w="28575"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92" marR="51992" marT="0" marB="0" anchor="ctr">
                    <a:lnL w="12700" cap="flat" cmpd="sng" algn="ctr">
                      <a:solidFill>
                        <a:srgbClr val="00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92" marR="51992" marT="0" marB="0" anchor="ctr">
                    <a:lnL w="28575"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92" marR="51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92" marR="51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992" marR="51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92625250"/>
                  </a:ext>
                </a:extLst>
              </a:tr>
              <a:tr h="383942">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3</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92" marR="51992" marT="0" marB="0" anchor="ctr">
                    <a:lnL w="28575"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92" marR="51992" marT="0" marB="0" anchor="ctr">
                    <a:lnL w="12700" cap="flat" cmpd="sng" algn="ctr">
                      <a:solidFill>
                        <a:srgbClr val="00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92" marR="51992" marT="0" marB="0" anchor="ctr">
                    <a:lnL w="28575"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92" marR="51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92" marR="51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992" marR="51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68667846"/>
                  </a:ext>
                </a:extLst>
              </a:tr>
              <a:tr h="383942">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4</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92" marR="51992" marT="0" marB="0" anchor="ctr">
                    <a:lnL w="28575"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92" marR="51992" marT="0" marB="0" anchor="ctr">
                    <a:lnL w="12700" cap="flat" cmpd="sng" algn="ctr">
                      <a:solidFill>
                        <a:srgbClr val="00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92" marR="51992" marT="0" marB="0" anchor="ctr">
                    <a:lnL w="28575"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92" marR="51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92" marR="51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92" marR="51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46098802"/>
                  </a:ext>
                </a:extLst>
              </a:tr>
              <a:tr h="383942">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5</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92" marR="51992" marT="0" marB="0" anchor="ctr">
                    <a:lnL w="28575"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92" marR="51992" marT="0" marB="0" anchor="ctr">
                    <a:lnL w="12700" cap="flat" cmpd="sng" algn="ctr">
                      <a:solidFill>
                        <a:srgbClr val="00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92" marR="51992" marT="0" marB="0" anchor="ctr">
                    <a:lnL w="28575"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992" marR="51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92" marR="51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92" marR="51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99152678"/>
                  </a:ext>
                </a:extLst>
              </a:tr>
            </a:tbl>
          </a:graphicData>
        </a:graphic>
      </p:graphicFrame>
      <p:sp>
        <p:nvSpPr>
          <p:cNvPr id="5" name="正方形/長方形 4">
            <a:extLst>
              <a:ext uri="{FF2B5EF4-FFF2-40B4-BE49-F238E27FC236}">
                <a16:creationId xmlns:a16="http://schemas.microsoft.com/office/drawing/2014/main" xmlns="" id="{99E867AE-9BD7-4C22-BEE8-655D25C4642D}"/>
              </a:ext>
            </a:extLst>
          </p:cNvPr>
          <p:cNvSpPr/>
          <p:nvPr/>
        </p:nvSpPr>
        <p:spPr>
          <a:xfrm>
            <a:off x="464176" y="0"/>
            <a:ext cx="9112481" cy="954107"/>
          </a:xfrm>
          <a:prstGeom prst="rect">
            <a:avLst/>
          </a:prstGeom>
        </p:spPr>
        <p:txBody>
          <a:bodyPr wrap="square">
            <a:spAutoFit/>
          </a:bodyPr>
          <a:lstStyle/>
          <a:p>
            <a:pPr algn="ctr">
              <a:spcAft>
                <a:spcPts val="0"/>
              </a:spcAft>
            </a:pPr>
            <a:r>
              <a:rPr lang="ja-JP" altLang="ja-JP" sz="2800" b="1" kern="100" dirty="0">
                <a:effectLst/>
                <a:latin typeface="Meiryo UI" panose="020B0604030504040204" pitchFamily="50" charset="-128"/>
                <a:ea typeface="Meiryo UI" panose="020B0604030504040204" pitchFamily="50" charset="-128"/>
                <a:cs typeface="Times New Roman" panose="02020603050405020304" pitchFamily="18" charset="0"/>
              </a:rPr>
              <a:t>表</a:t>
            </a:r>
            <a:r>
              <a:rPr lang="en-US" altLang="ja-JP" sz="2800" b="1" kern="100" dirty="0">
                <a:effectLst/>
                <a:latin typeface="Meiryo UI" panose="020B0604030504040204" pitchFamily="50" charset="-128"/>
                <a:ea typeface="Meiryo UI" panose="020B0604030504040204" pitchFamily="50" charset="-128"/>
                <a:cs typeface="Times New Roman" panose="02020603050405020304" pitchFamily="18" charset="0"/>
              </a:rPr>
              <a:t>9-6 </a:t>
            </a:r>
            <a:r>
              <a:rPr lang="ja-JP" altLang="ja-JP" sz="2800" b="1" kern="100" dirty="0">
                <a:effectLst/>
                <a:latin typeface="Meiryo UI" panose="020B0604030504040204" pitchFamily="50" charset="-128"/>
                <a:ea typeface="Meiryo UI" panose="020B0604030504040204" pitchFamily="50" charset="-128"/>
                <a:cs typeface="Times New Roman" panose="02020603050405020304" pitchFamily="18" charset="0"/>
              </a:rPr>
              <a:t>リスクアセスメントシート（弁当箱詰めロボット対象</a:t>
            </a:r>
            <a:r>
              <a:rPr lang="ja-JP" altLang="en-US" sz="2800" b="1"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2800" b="1" kern="100" dirty="0">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altLang="en-US" sz="2800" b="1" kern="100" dirty="0">
                <a:effectLst/>
                <a:latin typeface="Meiryo UI" panose="020B0604030504040204" pitchFamily="50" charset="-128"/>
                <a:ea typeface="Meiryo UI" panose="020B0604030504040204" pitchFamily="50" charset="-128"/>
                <a:cs typeface="Times New Roman" panose="02020603050405020304" pitchFamily="18" charset="0"/>
              </a:rPr>
              <a:t>①リスクアセスメント</a:t>
            </a:r>
            <a:endParaRPr lang="ja-JP" altLang="ja-JP" sz="2800" b="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49779949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xmlns="" id="{686AD7E9-E694-4649-A4C7-B42ECA8EBBDD}"/>
              </a:ext>
            </a:extLst>
          </p:cNvPr>
          <p:cNvSpPr>
            <a:spLocks noGrp="1"/>
          </p:cNvSpPr>
          <p:nvPr>
            <p:ph type="ftr" sz="quarter" idx="4294967295"/>
          </p:nvPr>
        </p:nvSpPr>
        <p:spPr>
          <a:xfrm>
            <a:off x="3281363" y="6356354"/>
            <a:ext cx="334327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平成</a:t>
            </a:r>
            <a:r>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29</a:t>
            </a:r>
            <a:r>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年度厚生労働省委託　機能安全を活用した機械設備の安全対策の推進事業 活用実践マニュアル</a:t>
            </a: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スライド番号プレースホルダー 2">
            <a:extLst>
              <a:ext uri="{FF2B5EF4-FFF2-40B4-BE49-F238E27FC236}">
                <a16:creationId xmlns:a16="http://schemas.microsoft.com/office/drawing/2014/main" xmlns="" id="{196D4E0B-655E-489E-8076-E2B36F16E0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D9CC4D-8A97-4D11-A8F9-9712DE09FCD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正方形/長方形 3">
            <a:extLst>
              <a:ext uri="{FF2B5EF4-FFF2-40B4-BE49-F238E27FC236}">
                <a16:creationId xmlns:a16="http://schemas.microsoft.com/office/drawing/2014/main" xmlns="" id="{9E42E52E-7B5A-4E8F-828A-2BC0F0C1F71F}"/>
              </a:ext>
            </a:extLst>
          </p:cNvPr>
          <p:cNvSpPr/>
          <p:nvPr/>
        </p:nvSpPr>
        <p:spPr>
          <a:xfrm>
            <a:off x="498897" y="632990"/>
            <a:ext cx="8908208" cy="3416320"/>
          </a:xfrm>
          <a:prstGeom prst="rect">
            <a:avLst/>
          </a:prstGeom>
        </p:spPr>
        <p:txBody>
          <a:bodyPr wrap="none">
            <a:spAutoFit/>
          </a:bodyPr>
          <a:lstStyle/>
          <a:p>
            <a:pPr lvl="0" algn="just"/>
            <a:r>
              <a:rPr lang="ja-JP" altLang="en-US" sz="3600" b="1" u="sng"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演習１</a:t>
            </a:r>
            <a:endParaRPr lang="en-US" altLang="ja-JP" sz="3600" b="1" u="sng"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lvl="0" algn="just"/>
            <a:r>
              <a:rPr lang="ja-JP" altLang="en-US" sz="3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表</a:t>
            </a:r>
            <a:r>
              <a:rPr lang="en-US" altLang="ja-JP" sz="3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9-2 </a:t>
            </a:r>
            <a:r>
              <a:rPr lang="ja-JP" altLang="en-US" sz="3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ロボットシステム危険源洗い出しシート例</a:t>
            </a:r>
          </a:p>
          <a:p>
            <a:pPr algn="just">
              <a:defRPr/>
            </a:pPr>
            <a:r>
              <a:rPr lang="ja-JP" altLang="en-US" sz="3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表</a:t>
            </a:r>
            <a:r>
              <a:rPr lang="en-US" altLang="ja-JP" sz="3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9-3</a:t>
            </a:r>
            <a:r>
              <a:rPr lang="ja-JP" altLang="en-US" sz="3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ロボットシステム作業洗い出しシート例</a:t>
            </a:r>
          </a:p>
          <a:p>
            <a:pPr lvl="0"/>
            <a:r>
              <a:rPr lang="ja-JP" altLang="ja-JP" sz="3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表</a:t>
            </a:r>
            <a:r>
              <a:rPr lang="en-US" altLang="ja-JP" sz="3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9-6 </a:t>
            </a:r>
            <a:r>
              <a:rPr lang="ja-JP" altLang="ja-JP" sz="3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リスクアセスメントシート</a:t>
            </a:r>
            <a:r>
              <a:rPr lang="ja-JP" altLang="en-US" sz="3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演習</a:t>
            </a:r>
            <a:endParaRPr lang="en-US" altLang="ja-JP" sz="3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lvl="0"/>
            <a:r>
              <a:rPr lang="ja-JP" altLang="ja-JP" sz="3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（弁当箱詰めロボット対象</a:t>
            </a:r>
            <a:r>
              <a:rPr lang="ja-JP" altLang="en-US" sz="3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3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lvl="0"/>
            <a:r>
              <a:rPr lang="ja-JP" altLang="en-US" sz="3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①リスクアセスメント</a:t>
            </a:r>
            <a:endParaRPr lang="en-US" altLang="ja-JP" sz="3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04590607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xmlns="" id="{9356FD27-198E-4587-B70F-70C608F724F8}"/>
              </a:ext>
            </a:extLst>
          </p:cNvPr>
          <p:cNvSpPr>
            <a:spLocks noGrp="1"/>
          </p:cNvSpPr>
          <p:nvPr>
            <p:ph type="ftr" sz="quarter" idx="4294967295"/>
          </p:nvPr>
        </p:nvSpPr>
        <p:spPr>
          <a:xfrm>
            <a:off x="3281363" y="6356354"/>
            <a:ext cx="3343275" cy="365125"/>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4" name="スライド番号プレースホルダー 3">
            <a:extLst>
              <a:ext uri="{FF2B5EF4-FFF2-40B4-BE49-F238E27FC236}">
                <a16:creationId xmlns:a16="http://schemas.microsoft.com/office/drawing/2014/main" xmlns="" id="{0DFD7546-DBC8-4459-BB97-18B76326B689}"/>
              </a:ext>
            </a:extLst>
          </p:cNvPr>
          <p:cNvSpPr>
            <a:spLocks noGrp="1"/>
          </p:cNvSpPr>
          <p:nvPr>
            <p:ph type="sldNum" sz="quarter" idx="12"/>
          </p:nvPr>
        </p:nvSpPr>
        <p:spPr/>
        <p:txBody>
          <a:bodyPr/>
          <a:lstStyle/>
          <a:p>
            <a:fld id="{C7D9CC4D-8A97-4D11-A8F9-9712DE09FCD9}" type="slidenum">
              <a:rPr kumimoji="1" lang="ja-JP" altLang="en-US" smtClean="0"/>
              <a:t>105</a:t>
            </a:fld>
            <a:endParaRPr kumimoji="1" lang="ja-JP" altLang="en-US"/>
          </a:p>
        </p:txBody>
      </p:sp>
      <p:sp>
        <p:nvSpPr>
          <p:cNvPr id="6" name="正方形/長方形 5">
            <a:extLst>
              <a:ext uri="{FF2B5EF4-FFF2-40B4-BE49-F238E27FC236}">
                <a16:creationId xmlns:a16="http://schemas.microsoft.com/office/drawing/2014/main" xmlns="" id="{98DB5DEF-F841-4E2E-891A-44E3EF5ECC3E}"/>
              </a:ext>
            </a:extLst>
          </p:cNvPr>
          <p:cNvSpPr/>
          <p:nvPr/>
        </p:nvSpPr>
        <p:spPr>
          <a:xfrm>
            <a:off x="2515354" y="-84708"/>
            <a:ext cx="6000361" cy="461665"/>
          </a:xfrm>
          <a:prstGeom prst="rect">
            <a:avLst/>
          </a:prstGeom>
        </p:spPr>
        <p:txBody>
          <a:bodyPr wrap="none">
            <a:spAutoFit/>
          </a:bodyPr>
          <a:lstStyle/>
          <a:p>
            <a:r>
              <a:rPr lang="ja-JP" altLang="en-US" sz="2400" dirty="0">
                <a:latin typeface="Meiryo UI" panose="020B0604030504040204" pitchFamily="50" charset="-128"/>
                <a:ea typeface="Meiryo UI" panose="020B0604030504040204" pitchFamily="50" charset="-128"/>
              </a:rPr>
              <a:t>表</a:t>
            </a:r>
            <a:r>
              <a:rPr lang="en-US" altLang="ja-JP" sz="2400" dirty="0">
                <a:latin typeface="Meiryo UI" panose="020B0604030504040204" pitchFamily="50" charset="-128"/>
                <a:ea typeface="Meiryo UI" panose="020B0604030504040204" pitchFamily="50" charset="-128"/>
              </a:rPr>
              <a:t>9-2 </a:t>
            </a:r>
            <a:r>
              <a:rPr lang="ja-JP" altLang="en-US" sz="2400" dirty="0">
                <a:latin typeface="Meiryo UI" panose="020B0604030504040204" pitchFamily="50" charset="-128"/>
                <a:ea typeface="Meiryo UI" panose="020B0604030504040204" pitchFamily="50" charset="-128"/>
              </a:rPr>
              <a:t>ロボットシステム危険源洗い出しシート例</a:t>
            </a:r>
          </a:p>
        </p:txBody>
      </p:sp>
      <p:graphicFrame>
        <p:nvGraphicFramePr>
          <p:cNvPr id="2" name="表 1">
            <a:extLst>
              <a:ext uri="{FF2B5EF4-FFF2-40B4-BE49-F238E27FC236}">
                <a16:creationId xmlns:a16="http://schemas.microsoft.com/office/drawing/2014/main" xmlns="" id="{6A37B3AF-8960-40A2-8C65-BF8E5FF65742}"/>
              </a:ext>
            </a:extLst>
          </p:cNvPr>
          <p:cNvGraphicFramePr>
            <a:graphicFrameLocks noGrp="1"/>
          </p:cNvGraphicFramePr>
          <p:nvPr>
            <p:extLst>
              <p:ext uri="{D42A27DB-BD31-4B8C-83A1-F6EECF244321}">
                <p14:modId xmlns:p14="http://schemas.microsoft.com/office/powerpoint/2010/main" val="612973342"/>
              </p:ext>
            </p:extLst>
          </p:nvPr>
        </p:nvGraphicFramePr>
        <p:xfrm>
          <a:off x="1305416" y="376957"/>
          <a:ext cx="7846746" cy="5897880"/>
        </p:xfrm>
        <a:graphic>
          <a:graphicData uri="http://schemas.openxmlformats.org/drawingml/2006/table">
            <a:tbl>
              <a:tblPr firstRow="1" bandRow="1">
                <a:tableStyleId>{5C22544A-7EE6-4342-B048-85BDC9FD1C3A}</a:tableStyleId>
              </a:tblPr>
              <a:tblGrid>
                <a:gridCol w="2749500">
                  <a:extLst>
                    <a:ext uri="{9D8B030D-6E8A-4147-A177-3AD203B41FA5}">
                      <a16:colId xmlns:a16="http://schemas.microsoft.com/office/drawing/2014/main" xmlns="" val="1108888771"/>
                    </a:ext>
                  </a:extLst>
                </a:gridCol>
                <a:gridCol w="364089">
                  <a:extLst>
                    <a:ext uri="{9D8B030D-6E8A-4147-A177-3AD203B41FA5}">
                      <a16:colId xmlns:a16="http://schemas.microsoft.com/office/drawing/2014/main" xmlns="" val="3629693260"/>
                    </a:ext>
                  </a:extLst>
                </a:gridCol>
                <a:gridCol w="364089">
                  <a:extLst>
                    <a:ext uri="{9D8B030D-6E8A-4147-A177-3AD203B41FA5}">
                      <a16:colId xmlns:a16="http://schemas.microsoft.com/office/drawing/2014/main" xmlns="" val="825645510"/>
                    </a:ext>
                  </a:extLst>
                </a:gridCol>
                <a:gridCol w="364089">
                  <a:extLst>
                    <a:ext uri="{9D8B030D-6E8A-4147-A177-3AD203B41FA5}">
                      <a16:colId xmlns:a16="http://schemas.microsoft.com/office/drawing/2014/main" xmlns="" val="3183700750"/>
                    </a:ext>
                  </a:extLst>
                </a:gridCol>
                <a:gridCol w="364089">
                  <a:extLst>
                    <a:ext uri="{9D8B030D-6E8A-4147-A177-3AD203B41FA5}">
                      <a16:colId xmlns:a16="http://schemas.microsoft.com/office/drawing/2014/main" xmlns="" val="4146279756"/>
                    </a:ext>
                  </a:extLst>
                </a:gridCol>
                <a:gridCol w="364089">
                  <a:extLst>
                    <a:ext uri="{9D8B030D-6E8A-4147-A177-3AD203B41FA5}">
                      <a16:colId xmlns:a16="http://schemas.microsoft.com/office/drawing/2014/main" xmlns="" val="525421878"/>
                    </a:ext>
                  </a:extLst>
                </a:gridCol>
                <a:gridCol w="364089">
                  <a:extLst>
                    <a:ext uri="{9D8B030D-6E8A-4147-A177-3AD203B41FA5}">
                      <a16:colId xmlns:a16="http://schemas.microsoft.com/office/drawing/2014/main" xmlns="" val="3556235623"/>
                    </a:ext>
                  </a:extLst>
                </a:gridCol>
                <a:gridCol w="364089">
                  <a:extLst>
                    <a:ext uri="{9D8B030D-6E8A-4147-A177-3AD203B41FA5}">
                      <a16:colId xmlns:a16="http://schemas.microsoft.com/office/drawing/2014/main" xmlns="" val="3606143094"/>
                    </a:ext>
                  </a:extLst>
                </a:gridCol>
                <a:gridCol w="364089">
                  <a:extLst>
                    <a:ext uri="{9D8B030D-6E8A-4147-A177-3AD203B41FA5}">
                      <a16:colId xmlns:a16="http://schemas.microsoft.com/office/drawing/2014/main" xmlns="" val="53546583"/>
                    </a:ext>
                  </a:extLst>
                </a:gridCol>
                <a:gridCol w="364089">
                  <a:extLst>
                    <a:ext uri="{9D8B030D-6E8A-4147-A177-3AD203B41FA5}">
                      <a16:colId xmlns:a16="http://schemas.microsoft.com/office/drawing/2014/main" xmlns="" val="676102713"/>
                    </a:ext>
                  </a:extLst>
                </a:gridCol>
                <a:gridCol w="364089">
                  <a:extLst>
                    <a:ext uri="{9D8B030D-6E8A-4147-A177-3AD203B41FA5}">
                      <a16:colId xmlns:a16="http://schemas.microsoft.com/office/drawing/2014/main" xmlns="" val="20010"/>
                    </a:ext>
                  </a:extLst>
                </a:gridCol>
                <a:gridCol w="364089">
                  <a:extLst>
                    <a:ext uri="{9D8B030D-6E8A-4147-A177-3AD203B41FA5}">
                      <a16:colId xmlns:a16="http://schemas.microsoft.com/office/drawing/2014/main" xmlns="" val="20011"/>
                    </a:ext>
                  </a:extLst>
                </a:gridCol>
                <a:gridCol w="364089">
                  <a:extLst>
                    <a:ext uri="{9D8B030D-6E8A-4147-A177-3AD203B41FA5}">
                      <a16:colId xmlns:a16="http://schemas.microsoft.com/office/drawing/2014/main" xmlns="" val="20012"/>
                    </a:ext>
                  </a:extLst>
                </a:gridCol>
                <a:gridCol w="364089">
                  <a:extLst>
                    <a:ext uri="{9D8B030D-6E8A-4147-A177-3AD203B41FA5}">
                      <a16:colId xmlns:a16="http://schemas.microsoft.com/office/drawing/2014/main" xmlns="" val="20013"/>
                    </a:ext>
                  </a:extLst>
                </a:gridCol>
                <a:gridCol w="364089">
                  <a:extLst>
                    <a:ext uri="{9D8B030D-6E8A-4147-A177-3AD203B41FA5}">
                      <a16:colId xmlns:a16="http://schemas.microsoft.com/office/drawing/2014/main" xmlns="" val="20014"/>
                    </a:ext>
                  </a:extLst>
                </a:gridCol>
              </a:tblGrid>
              <a:tr h="549018">
                <a:tc rowSpan="3">
                  <a:txBody>
                    <a:bodyPr/>
                    <a:lstStyle/>
                    <a:p>
                      <a:r>
                        <a:rPr kumimoji="1" lang="ja-JP" altLang="en-US" dirty="0">
                          <a:solidFill>
                            <a:schemeClr val="tx1"/>
                          </a:solidFill>
                          <a:latin typeface="+mn-ea"/>
                          <a:ea typeface="+mn-ea"/>
                        </a:rPr>
                        <a:t>　　　　　　　危険源</a:t>
                      </a:r>
                      <a:endParaRPr kumimoji="1" lang="en-US" altLang="ja-JP" dirty="0">
                        <a:solidFill>
                          <a:schemeClr val="tx1"/>
                        </a:solidFill>
                        <a:latin typeface="+mn-ea"/>
                        <a:ea typeface="+mn-ea"/>
                      </a:endParaRPr>
                    </a:p>
                    <a:p>
                      <a:r>
                        <a:rPr kumimoji="1" lang="ja-JP" altLang="en-US" dirty="0">
                          <a:solidFill>
                            <a:schemeClr val="tx1"/>
                          </a:solidFill>
                          <a:latin typeface="+mn-ea"/>
                          <a:ea typeface="+mn-ea"/>
                        </a:rPr>
                        <a:t>　　　　　　　の種類</a:t>
                      </a:r>
                      <a:endParaRPr kumimoji="1" lang="en-US" altLang="ja-JP" dirty="0">
                        <a:solidFill>
                          <a:schemeClr val="tx1"/>
                        </a:solidFill>
                        <a:latin typeface="+mn-ea"/>
                        <a:ea typeface="+mn-ea"/>
                      </a:endParaRPr>
                    </a:p>
                    <a:p>
                      <a:endParaRPr kumimoji="1" lang="en-US" altLang="ja-JP" dirty="0">
                        <a:solidFill>
                          <a:schemeClr val="tx1"/>
                        </a:solidFill>
                        <a:latin typeface="+mn-ea"/>
                        <a:ea typeface="+mn-ea"/>
                      </a:endParaRPr>
                    </a:p>
                    <a:p>
                      <a:endParaRPr kumimoji="1" lang="en-US" altLang="ja-JP" dirty="0">
                        <a:solidFill>
                          <a:schemeClr val="tx1"/>
                        </a:solidFill>
                        <a:latin typeface="+mn-ea"/>
                        <a:ea typeface="+mn-ea"/>
                      </a:endParaRPr>
                    </a:p>
                    <a:p>
                      <a:endParaRPr kumimoji="1" lang="en-US" altLang="ja-JP" dirty="0">
                        <a:solidFill>
                          <a:schemeClr val="tx1"/>
                        </a:solidFill>
                        <a:latin typeface="+mn-ea"/>
                        <a:ea typeface="+mn-ea"/>
                      </a:endParaRPr>
                    </a:p>
                    <a:p>
                      <a:endParaRPr kumimoji="1" lang="en-US" altLang="ja-JP" dirty="0">
                        <a:solidFill>
                          <a:schemeClr val="tx1"/>
                        </a:solidFill>
                        <a:latin typeface="+mn-ea"/>
                        <a:ea typeface="+mn-ea"/>
                      </a:endParaRPr>
                    </a:p>
                    <a:p>
                      <a:endParaRPr kumimoji="1" lang="en-US" altLang="ja-JP" dirty="0">
                        <a:solidFill>
                          <a:schemeClr val="tx1"/>
                        </a:solidFill>
                        <a:latin typeface="+mn-ea"/>
                        <a:ea typeface="+mn-ea"/>
                      </a:endParaRPr>
                    </a:p>
                    <a:p>
                      <a:endParaRPr kumimoji="1" lang="en-US" altLang="ja-JP" dirty="0">
                        <a:solidFill>
                          <a:schemeClr val="tx1"/>
                        </a:solidFill>
                        <a:latin typeface="+mn-ea"/>
                        <a:ea typeface="+mn-ea"/>
                      </a:endParaRPr>
                    </a:p>
                    <a:p>
                      <a:r>
                        <a:rPr kumimoji="1" lang="ja-JP" altLang="en-US" dirty="0">
                          <a:solidFill>
                            <a:schemeClr val="tx1"/>
                          </a:solidFill>
                          <a:latin typeface="+mn-ea"/>
                          <a:ea typeface="+mn-ea"/>
                        </a:rPr>
                        <a:t>　　　構成要素</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a:r>
                        <a:rPr kumimoji="1" lang="ja-JP" altLang="en-US" b="1" dirty="0">
                          <a:solidFill>
                            <a:schemeClr val="tx1"/>
                          </a:solidFill>
                          <a:latin typeface="+mn-ea"/>
                          <a:ea typeface="+mn-ea"/>
                        </a:rPr>
                        <a:t>機械的</a:t>
                      </a:r>
                    </a:p>
                  </a:txBody>
                  <a:tcPr marL="74295" marR="7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kumimoji="1" lang="ja-JP" altLang="en-US" b="1" dirty="0">
                          <a:solidFill>
                            <a:schemeClr val="tx1"/>
                          </a:solidFill>
                          <a:latin typeface="+mn-ea"/>
                          <a:ea typeface="+mn-ea"/>
                        </a:rPr>
                        <a:t>　電気的</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kumimoji="1" lang="ja-JP" altLang="en-US" b="1" dirty="0">
                          <a:solidFill>
                            <a:schemeClr val="tx1"/>
                          </a:solidFill>
                          <a:latin typeface="+mn-ea"/>
                          <a:ea typeface="+mn-ea"/>
                        </a:rPr>
                        <a:t>　熱的</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kumimoji="1" lang="ja-JP" altLang="en-US" b="1" dirty="0">
                          <a:solidFill>
                            <a:schemeClr val="tx1"/>
                          </a:solidFill>
                          <a:latin typeface="+mn-ea"/>
                          <a:ea typeface="+mn-ea"/>
                        </a:rPr>
                        <a:t>　　　</a:t>
                      </a:r>
                      <a:endParaRPr kumimoji="1" lang="en-US" altLang="ja-JP" b="1" dirty="0">
                        <a:solidFill>
                          <a:schemeClr val="tx1"/>
                        </a:solidFill>
                        <a:latin typeface="+mn-ea"/>
                        <a:ea typeface="+mn-ea"/>
                      </a:endParaRPr>
                    </a:p>
                    <a:p>
                      <a:r>
                        <a:rPr kumimoji="1" lang="ja-JP" altLang="en-US" b="1" dirty="0">
                          <a:solidFill>
                            <a:schemeClr val="tx1"/>
                          </a:solidFill>
                          <a:latin typeface="+mn-ea"/>
                          <a:ea typeface="+mn-ea"/>
                        </a:rPr>
                        <a:t>騒音</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kumimoji="1" lang="ja-JP" altLang="en-US" b="1" dirty="0">
                          <a:solidFill>
                            <a:schemeClr val="tx1"/>
                          </a:solidFill>
                          <a:latin typeface="+mn-ea"/>
                          <a:ea typeface="+mn-ea"/>
                        </a:rPr>
                        <a:t>　振動</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kumimoji="1" lang="ja-JP" altLang="en-US" b="1" dirty="0">
                          <a:solidFill>
                            <a:schemeClr val="tx1"/>
                          </a:solidFill>
                          <a:latin typeface="+mn-ea"/>
                          <a:ea typeface="+mn-ea"/>
                        </a:rPr>
                        <a:t>　放射</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ctr"/>
                      <a:r>
                        <a:rPr kumimoji="1" lang="ja-JP" altLang="en-US" b="1" dirty="0">
                          <a:solidFill>
                            <a:schemeClr val="tx1"/>
                          </a:solidFill>
                          <a:latin typeface="+mn-ea"/>
                          <a:ea typeface="+mn-ea"/>
                        </a:rPr>
                        <a:t>材料</a:t>
                      </a:r>
                      <a:endParaRPr kumimoji="1" lang="en-US" altLang="ja-JP" b="1" dirty="0">
                        <a:solidFill>
                          <a:schemeClr val="tx1"/>
                        </a:solidFill>
                        <a:latin typeface="+mn-ea"/>
                        <a:ea typeface="+mn-ea"/>
                      </a:endParaRPr>
                    </a:p>
                    <a:p>
                      <a:pPr algn="ctr"/>
                      <a:r>
                        <a:rPr kumimoji="1" lang="ja-JP" altLang="en-US" b="1" dirty="0">
                          <a:solidFill>
                            <a:schemeClr val="tx1"/>
                          </a:solidFill>
                          <a:latin typeface="+mn-ea"/>
                          <a:ea typeface="+mn-ea"/>
                        </a:rPr>
                        <a:t>物質</a:t>
                      </a:r>
                    </a:p>
                  </a:txBody>
                  <a:tcPr marL="74295" marR="7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kumimoji="1" lang="ja-JP" altLang="en-US" b="1" dirty="0">
                          <a:solidFill>
                            <a:schemeClr val="tx1"/>
                          </a:solidFill>
                          <a:latin typeface="+mn-ea"/>
                          <a:ea typeface="+mn-ea"/>
                        </a:rPr>
                        <a:t>　人間工学</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endParaRPr kumimoji="1" lang="en-US" altLang="ja-JP" b="1" dirty="0">
                        <a:solidFill>
                          <a:schemeClr val="tx1"/>
                        </a:solidFill>
                        <a:latin typeface="+mn-ea"/>
                        <a:ea typeface="+mn-ea"/>
                      </a:endParaRPr>
                    </a:p>
                    <a:p>
                      <a:r>
                        <a:rPr kumimoji="1" lang="ja-JP" altLang="en-US" b="1" dirty="0">
                          <a:solidFill>
                            <a:schemeClr val="tx1"/>
                          </a:solidFill>
                          <a:latin typeface="+mn-ea"/>
                          <a:ea typeface="+mn-ea"/>
                        </a:rPr>
                        <a:t>環境</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endParaRPr kumimoji="1" lang="en-US" altLang="ja-JP" b="1" dirty="0">
                        <a:solidFill>
                          <a:schemeClr val="tx1"/>
                        </a:solidFill>
                        <a:latin typeface="+mn-ea"/>
                        <a:ea typeface="+mn-ea"/>
                      </a:endParaRPr>
                    </a:p>
                    <a:p>
                      <a:r>
                        <a:rPr kumimoji="1" lang="ja-JP" altLang="en-US" b="1" dirty="0">
                          <a:solidFill>
                            <a:schemeClr val="tx1"/>
                          </a:solidFill>
                          <a:latin typeface="+mn-ea"/>
                          <a:ea typeface="+mn-ea"/>
                        </a:rPr>
                        <a:t>組合せ</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18546807"/>
                  </a:ext>
                </a:extLst>
              </a:tr>
              <a:tr h="170982">
                <a:tc vMerge="1">
                  <a:txBody>
                    <a:bodyPr/>
                    <a:lstStyle/>
                    <a:p>
                      <a:endParaRPr kumimoji="1" lang="ja-JP" altLang="en-US"/>
                    </a:p>
                  </a:txBody>
                  <a:tcPr/>
                </a:tc>
                <a:tc rowSpan="2">
                  <a:txBody>
                    <a:bodyPr/>
                    <a:lstStyle/>
                    <a:p>
                      <a:r>
                        <a:rPr kumimoji="1" lang="ja-JP" altLang="en-US" b="1" baseline="0" dirty="0">
                          <a:solidFill>
                            <a:schemeClr val="tx1"/>
                          </a:solidFill>
                          <a:latin typeface="+mn-ea"/>
                          <a:ea typeface="+mn-ea"/>
                        </a:rPr>
                        <a:t>動力（挟まれ等）</a:t>
                      </a:r>
                    </a:p>
                  </a:txBody>
                  <a:tcPr marL="74295" marR="74295"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b="1" baseline="0" dirty="0">
                          <a:solidFill>
                            <a:schemeClr val="tx1"/>
                          </a:solidFill>
                          <a:latin typeface="+mn-ea"/>
                          <a:ea typeface="+mn-ea"/>
                        </a:rPr>
                        <a:t>重量物</a:t>
                      </a:r>
                    </a:p>
                  </a:txBody>
                  <a:tcPr marL="74295" marR="74295"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b="1" baseline="0" dirty="0">
                          <a:solidFill>
                            <a:schemeClr val="tx1"/>
                          </a:solidFill>
                          <a:latin typeface="+mn-ea"/>
                          <a:ea typeface="+mn-ea"/>
                        </a:rPr>
                        <a:t>滑り・躓き・墜落</a:t>
                      </a:r>
                    </a:p>
                  </a:txBody>
                  <a:tcPr marL="74295" marR="74295"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b="1" baseline="0" dirty="0">
                          <a:solidFill>
                            <a:schemeClr val="tx1"/>
                          </a:solidFill>
                          <a:latin typeface="+mn-ea"/>
                          <a:ea typeface="+mn-ea"/>
                        </a:rPr>
                        <a:t>その他（切創等）</a:t>
                      </a:r>
                    </a:p>
                  </a:txBody>
                  <a:tcPr marL="74295" marR="74295"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0001"/>
                  </a:ext>
                </a:extLst>
              </a:tr>
              <a:tr h="1839600">
                <a:tc vMerge="1">
                  <a:txBody>
                    <a:bodyPr/>
                    <a:lstStyle/>
                    <a:p>
                      <a:endParaRPr kumimoji="1" lang="ja-JP" altLang="en-US"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b="1" baseline="0" dirty="0">
                        <a:solidFill>
                          <a:schemeClr val="tx1"/>
                        </a:solidFill>
                        <a:latin typeface="+mn-ea"/>
                        <a:ea typeface="+mn-ea"/>
                      </a:endParaRPr>
                    </a:p>
                  </a:txBody>
                  <a:tcPr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b="1" baseline="0" dirty="0">
                        <a:solidFill>
                          <a:schemeClr val="tx1"/>
                        </a:solidFill>
                        <a:latin typeface="+mn-ea"/>
                        <a:ea typeface="+mn-ea"/>
                      </a:endParaRPr>
                    </a:p>
                  </a:txBody>
                  <a:tcPr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b="1" baseline="0" dirty="0">
                        <a:solidFill>
                          <a:schemeClr val="tx1"/>
                        </a:solidFill>
                        <a:latin typeface="+mn-ea"/>
                        <a:ea typeface="+mn-ea"/>
                      </a:endParaRPr>
                    </a:p>
                  </a:txBody>
                  <a:tcPr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b="1" baseline="0" dirty="0">
                        <a:solidFill>
                          <a:schemeClr val="tx1"/>
                        </a:solidFill>
                        <a:latin typeface="+mn-ea"/>
                        <a:ea typeface="+mn-ea"/>
                      </a:endParaRPr>
                    </a:p>
                  </a:txBody>
                  <a:tcPr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1" dirty="0">
                          <a:solidFill>
                            <a:schemeClr val="tx1"/>
                          </a:solidFill>
                          <a:latin typeface="+mn-ea"/>
                          <a:ea typeface="+mn-ea"/>
                        </a:rPr>
                        <a:t>有害物質</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1" dirty="0">
                          <a:solidFill>
                            <a:schemeClr val="tx1"/>
                          </a:solidFill>
                          <a:latin typeface="+mn-ea"/>
                          <a:ea typeface="+mn-ea"/>
                        </a:rPr>
                        <a:t>爆発・火災</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69620112"/>
                  </a:ext>
                </a:extLst>
              </a:tr>
              <a:tr h="370840">
                <a:tc>
                  <a:txBody>
                    <a:bodyPr/>
                    <a:lstStyle/>
                    <a:p>
                      <a:pPr algn="just" rtl="0" fontAlgn="ctr"/>
                      <a:r>
                        <a:rPr lang="ja-JP" altLang="en-US" sz="2000" b="0" i="0" u="none" strike="noStrike" dirty="0">
                          <a:solidFill>
                            <a:srgbClr val="000000"/>
                          </a:solidFill>
                          <a:effectLst/>
                          <a:latin typeface="Meiryo UI" charset="0"/>
                        </a:rPr>
                        <a:t>ロボット</a:t>
                      </a:r>
                      <a:r>
                        <a:rPr lang="en-US" altLang="ja-JP" sz="2000" b="0" i="0" u="none" strike="noStrike" dirty="0">
                          <a:solidFill>
                            <a:srgbClr val="000000"/>
                          </a:solidFill>
                          <a:effectLst/>
                          <a:latin typeface="Meiryo UI" charset="0"/>
                        </a:rPr>
                        <a:t>1-1</a:t>
                      </a:r>
                      <a:r>
                        <a:rPr lang="ja-JP" altLang="en-US" sz="2000" b="0" i="0" u="none" strike="noStrike" dirty="0">
                          <a:solidFill>
                            <a:srgbClr val="000000"/>
                          </a:solidFill>
                          <a:effectLst/>
                          <a:latin typeface="Meiryo UI" charset="0"/>
                        </a:rPr>
                        <a:t>（上流）*</a:t>
                      </a:r>
                      <a:r>
                        <a:rPr lang="en-US" altLang="ja-JP" sz="2000" b="0" i="0" u="none" strike="noStrike" dirty="0">
                          <a:solidFill>
                            <a:srgbClr val="000000"/>
                          </a:solidFill>
                          <a:effectLst/>
                          <a:latin typeface="Meiryo UI" charset="0"/>
                        </a:rPr>
                        <a:t>1</a:t>
                      </a:r>
                    </a:p>
                  </a:txBody>
                  <a:tcPr marL="5159" marR="515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chemeClr val="tx1"/>
                          </a:solidFill>
                        </a:rPr>
                        <a:t>●</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chemeClr val="tx1"/>
                          </a:solidFill>
                        </a:rPr>
                        <a:t>●</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chemeClr val="tx1"/>
                          </a:solidFill>
                        </a:rPr>
                        <a:t>●</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chemeClr val="tx1"/>
                          </a:solidFill>
                        </a:rPr>
                        <a:t>●</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48872634"/>
                  </a:ext>
                </a:extLst>
              </a:tr>
              <a:tr h="370840">
                <a:tc>
                  <a:txBody>
                    <a:bodyPr/>
                    <a:lstStyle/>
                    <a:p>
                      <a:pPr algn="just" rtl="0" fontAlgn="ctr"/>
                      <a:r>
                        <a:rPr lang="ja-JP" altLang="en-US" sz="2000" b="0" i="0" u="none" strike="noStrike" dirty="0">
                          <a:solidFill>
                            <a:srgbClr val="000000"/>
                          </a:solidFill>
                          <a:effectLst/>
                          <a:latin typeface="Meiryo UI" charset="0"/>
                        </a:rPr>
                        <a:t>ロボット</a:t>
                      </a:r>
                      <a:r>
                        <a:rPr lang="en-US" altLang="ja-JP" sz="2000" b="0" i="0" u="none" strike="noStrike" dirty="0">
                          <a:solidFill>
                            <a:srgbClr val="000000"/>
                          </a:solidFill>
                          <a:effectLst/>
                          <a:latin typeface="Meiryo UI" charset="0"/>
                        </a:rPr>
                        <a:t>1-2</a:t>
                      </a:r>
                      <a:r>
                        <a:rPr lang="ja-JP" altLang="en-US" sz="2000" b="0" i="0" u="none" strike="noStrike" dirty="0">
                          <a:solidFill>
                            <a:srgbClr val="000000"/>
                          </a:solidFill>
                          <a:effectLst/>
                          <a:latin typeface="Meiryo UI" charset="0"/>
                        </a:rPr>
                        <a:t>（下流）*</a:t>
                      </a:r>
                      <a:r>
                        <a:rPr lang="en-US" altLang="ja-JP" sz="2000" b="0" i="0" u="none" strike="noStrike" dirty="0">
                          <a:solidFill>
                            <a:srgbClr val="000000"/>
                          </a:solidFill>
                          <a:effectLst/>
                          <a:latin typeface="Meiryo UI" charset="0"/>
                        </a:rPr>
                        <a:t>1</a:t>
                      </a:r>
                    </a:p>
                  </a:txBody>
                  <a:tcPr marL="5159" marR="515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chemeClr val="tx1"/>
                          </a:solidFill>
                        </a:rPr>
                        <a:t>●</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chemeClr val="tx1"/>
                          </a:solidFill>
                        </a:rPr>
                        <a:t>●</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chemeClr val="tx1"/>
                          </a:solidFill>
                        </a:rPr>
                        <a:t>●</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chemeClr val="tx1"/>
                          </a:solidFill>
                        </a:rPr>
                        <a:t>●</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79220736"/>
                  </a:ext>
                </a:extLst>
              </a:tr>
              <a:tr h="370840">
                <a:tc>
                  <a:txBody>
                    <a:bodyPr/>
                    <a:lstStyle/>
                    <a:p>
                      <a:pPr algn="just" rtl="0" fontAlgn="ctr"/>
                      <a:r>
                        <a:rPr lang="ja-JP" altLang="en-US" sz="2000" b="0" i="0" u="none" strike="noStrike" dirty="0">
                          <a:solidFill>
                            <a:srgbClr val="000000"/>
                          </a:solidFill>
                          <a:effectLst/>
                          <a:latin typeface="Meiryo UI" charset="0"/>
                        </a:rPr>
                        <a:t>ロボット</a:t>
                      </a:r>
                      <a:r>
                        <a:rPr lang="en-US" altLang="ja-JP" sz="2000" b="0" i="0" u="none" strike="noStrike" dirty="0">
                          <a:solidFill>
                            <a:srgbClr val="000000"/>
                          </a:solidFill>
                          <a:effectLst/>
                          <a:latin typeface="Meiryo UI" charset="0"/>
                        </a:rPr>
                        <a:t>2-1</a:t>
                      </a:r>
                      <a:r>
                        <a:rPr lang="ja-JP" altLang="en-US" sz="2000" b="0" i="0" u="none" strike="noStrike" dirty="0">
                          <a:solidFill>
                            <a:srgbClr val="000000"/>
                          </a:solidFill>
                          <a:effectLst/>
                          <a:latin typeface="Meiryo UI" charset="0"/>
                        </a:rPr>
                        <a:t>（上流）*</a:t>
                      </a:r>
                      <a:r>
                        <a:rPr lang="en-US" altLang="ja-JP" sz="2000" b="0" i="0" u="none" strike="noStrike" dirty="0">
                          <a:solidFill>
                            <a:srgbClr val="000000"/>
                          </a:solidFill>
                          <a:effectLst/>
                          <a:latin typeface="Meiryo UI" charset="0"/>
                        </a:rPr>
                        <a:t>1</a:t>
                      </a:r>
                    </a:p>
                  </a:txBody>
                  <a:tcPr marL="5159" marR="515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chemeClr val="tx1"/>
                          </a:solidFill>
                        </a:rPr>
                        <a:t>●</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chemeClr val="tx1"/>
                          </a:solidFill>
                        </a:rPr>
                        <a:t>●</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chemeClr val="tx1"/>
                          </a:solidFill>
                        </a:rPr>
                        <a:t>●</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chemeClr val="tx1"/>
                          </a:solidFill>
                        </a:rPr>
                        <a:t>●</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162031114"/>
                  </a:ext>
                </a:extLst>
              </a:tr>
              <a:tr h="370840">
                <a:tc>
                  <a:txBody>
                    <a:bodyPr/>
                    <a:lstStyle/>
                    <a:p>
                      <a:pPr algn="just" rtl="0" fontAlgn="ctr"/>
                      <a:r>
                        <a:rPr lang="ja-JP" altLang="en-US" sz="2000" b="0" i="0" u="none" strike="noStrike" dirty="0">
                          <a:solidFill>
                            <a:srgbClr val="000000"/>
                          </a:solidFill>
                          <a:effectLst/>
                          <a:latin typeface="Meiryo UI" charset="0"/>
                        </a:rPr>
                        <a:t>ロボット</a:t>
                      </a:r>
                      <a:r>
                        <a:rPr lang="en-US" altLang="ja-JP" sz="2000" b="0" i="0" u="none" strike="noStrike" dirty="0">
                          <a:solidFill>
                            <a:srgbClr val="000000"/>
                          </a:solidFill>
                          <a:effectLst/>
                          <a:latin typeface="Meiryo UI" charset="0"/>
                        </a:rPr>
                        <a:t>2-2</a:t>
                      </a:r>
                      <a:r>
                        <a:rPr lang="ja-JP" altLang="en-US" sz="2000" b="0" i="0" u="none" strike="noStrike" dirty="0">
                          <a:solidFill>
                            <a:srgbClr val="000000"/>
                          </a:solidFill>
                          <a:effectLst/>
                          <a:latin typeface="Meiryo UI" charset="0"/>
                        </a:rPr>
                        <a:t>（下流）*</a:t>
                      </a:r>
                      <a:r>
                        <a:rPr lang="en-US" altLang="ja-JP" sz="2000" b="0" i="0" u="none" strike="noStrike" dirty="0">
                          <a:solidFill>
                            <a:srgbClr val="000000"/>
                          </a:solidFill>
                          <a:effectLst/>
                          <a:latin typeface="Meiryo UI" charset="0"/>
                        </a:rPr>
                        <a:t>1</a:t>
                      </a:r>
                    </a:p>
                  </a:txBody>
                  <a:tcPr marL="5159" marR="515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chemeClr val="tx1"/>
                          </a:solidFill>
                        </a:rPr>
                        <a:t>●</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chemeClr val="tx1"/>
                          </a:solidFill>
                        </a:rPr>
                        <a:t>●</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chemeClr val="tx1"/>
                          </a:solidFill>
                        </a:rPr>
                        <a:t>●</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chemeClr val="tx1"/>
                          </a:solidFill>
                        </a:rPr>
                        <a:t>●</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71608918"/>
                  </a:ext>
                </a:extLst>
              </a:tr>
              <a:tr h="370840">
                <a:tc>
                  <a:txBody>
                    <a:bodyPr/>
                    <a:lstStyle/>
                    <a:p>
                      <a:pPr algn="just" rtl="0" fontAlgn="ctr"/>
                      <a:r>
                        <a:rPr lang="ja-JP" altLang="en-US" sz="2000" b="0" i="0" u="none" strike="noStrike" dirty="0">
                          <a:solidFill>
                            <a:srgbClr val="000000"/>
                          </a:solidFill>
                          <a:effectLst/>
                          <a:latin typeface="Meiryo UI" charset="0"/>
                        </a:rPr>
                        <a:t>フライヤコンベア（上流）</a:t>
                      </a:r>
                    </a:p>
                  </a:txBody>
                  <a:tcPr marL="5159" marR="515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kumimoji="1" lang="ja-JP" altLang="en-US" dirty="0">
                          <a:solidFill>
                            <a:schemeClr val="tx1"/>
                          </a:solidFill>
                        </a:rPr>
                        <a:t>●</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kumimoji="1" lang="ja-JP" altLang="en-US" dirty="0">
                          <a:solidFill>
                            <a:schemeClr val="tx1"/>
                          </a:solidFill>
                        </a:rPr>
                        <a:t>●</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3053646486"/>
                  </a:ext>
                </a:extLst>
              </a:tr>
              <a:tr h="370840">
                <a:tc>
                  <a:txBody>
                    <a:bodyPr/>
                    <a:lstStyle/>
                    <a:p>
                      <a:pPr algn="just" rtl="0" fontAlgn="ctr"/>
                      <a:r>
                        <a:rPr lang="ja-JP" altLang="en-US" sz="2000" b="0" i="0" u="none" strike="noStrike" dirty="0">
                          <a:solidFill>
                            <a:srgbClr val="000000"/>
                          </a:solidFill>
                          <a:effectLst/>
                          <a:latin typeface="Meiryo UI" charset="0"/>
                        </a:rPr>
                        <a:t>オーブンコンベア（下流）</a:t>
                      </a:r>
                    </a:p>
                  </a:txBody>
                  <a:tcPr marL="5159" marR="515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kumimoji="1" lang="ja-JP" altLang="en-US" dirty="0">
                          <a:solidFill>
                            <a:schemeClr val="tx1"/>
                          </a:solidFill>
                        </a:rPr>
                        <a:t>●</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kumimoji="1" lang="ja-JP" altLang="en-US" dirty="0">
                          <a:solidFill>
                            <a:schemeClr val="tx1"/>
                          </a:solidFill>
                        </a:rPr>
                        <a:t>●</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2729326016"/>
                  </a:ext>
                </a:extLst>
              </a:tr>
              <a:tr h="370840">
                <a:tc>
                  <a:txBody>
                    <a:bodyPr/>
                    <a:lstStyle/>
                    <a:p>
                      <a:pPr algn="just" rtl="0" fontAlgn="ctr"/>
                      <a:r>
                        <a:rPr lang="ja-JP" altLang="en-US" sz="2000" b="0" i="0" u="none" strike="noStrike" dirty="0">
                          <a:solidFill>
                            <a:srgbClr val="000000"/>
                          </a:solidFill>
                          <a:effectLst/>
                          <a:latin typeface="Meiryo UI" charset="0"/>
                        </a:rPr>
                        <a:t>弁当箱コンベア１（上）</a:t>
                      </a:r>
                    </a:p>
                  </a:txBody>
                  <a:tcPr marL="5159" marR="515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kumimoji="1" lang="ja-JP" altLang="en-US">
                          <a:solidFill>
                            <a:schemeClr val="tx1"/>
                          </a:solidFill>
                        </a:rPr>
                        <a:t>●</a:t>
                      </a:r>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kumimoji="1" lang="ja-JP" altLang="en-US" dirty="0">
                          <a:solidFill>
                            <a:schemeClr val="tx1"/>
                          </a:solidFill>
                        </a:rPr>
                        <a:t>●</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10009"/>
                  </a:ext>
                </a:extLst>
              </a:tr>
              <a:tr h="370840">
                <a:tc>
                  <a:txBody>
                    <a:bodyPr/>
                    <a:lstStyle/>
                    <a:p>
                      <a:pPr algn="just" rtl="0" fontAlgn="ctr"/>
                      <a:r>
                        <a:rPr lang="ja-JP" altLang="en-US" sz="2000" b="0" i="0" u="none" strike="noStrike" dirty="0">
                          <a:solidFill>
                            <a:srgbClr val="000000"/>
                          </a:solidFill>
                          <a:effectLst/>
                          <a:latin typeface="Meiryo UI" charset="0"/>
                        </a:rPr>
                        <a:t>弁当箱コンベア２（下）</a:t>
                      </a:r>
                    </a:p>
                  </a:txBody>
                  <a:tcPr marL="5159" marR="515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kumimoji="1" lang="ja-JP" altLang="en-US" dirty="0">
                          <a:solidFill>
                            <a:schemeClr val="tx1"/>
                          </a:solidFill>
                        </a:rPr>
                        <a:t>●</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kumimoji="1" lang="ja-JP" altLang="en-US" dirty="0">
                          <a:solidFill>
                            <a:schemeClr val="tx1"/>
                          </a:solidFill>
                        </a:rPr>
                        <a:t>●</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10010"/>
                  </a:ext>
                </a:extLst>
              </a:tr>
              <a:tr h="370840">
                <a:tc>
                  <a:txBody>
                    <a:bodyPr/>
                    <a:lstStyle/>
                    <a:p>
                      <a:pPr algn="just" rtl="0" fontAlgn="ctr"/>
                      <a:r>
                        <a:rPr lang="ja-JP" altLang="en-US" sz="2000" b="0" i="0" u="none" strike="noStrike" dirty="0">
                          <a:solidFill>
                            <a:srgbClr val="000000"/>
                          </a:solidFill>
                          <a:effectLst/>
                          <a:latin typeface="Meiryo UI" charset="0"/>
                        </a:rPr>
                        <a:t>台車</a:t>
                      </a:r>
                    </a:p>
                  </a:txBody>
                  <a:tcPr marL="5159" marR="515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a:solidFill>
                            <a:schemeClr val="tx1"/>
                          </a:solidFill>
                        </a:rPr>
                        <a:t>●</a:t>
                      </a:r>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dirty="0">
                        <a:solidFill>
                          <a:schemeClr val="tx1"/>
                        </a:solidFill>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10011"/>
                  </a:ext>
                </a:extLst>
              </a:tr>
            </a:tbl>
          </a:graphicData>
        </a:graphic>
      </p:graphicFrame>
      <p:cxnSp>
        <p:nvCxnSpPr>
          <p:cNvPr id="7" name="直線コネクタ 6"/>
          <p:cNvCxnSpPr/>
          <p:nvPr/>
        </p:nvCxnSpPr>
        <p:spPr>
          <a:xfrm>
            <a:off x="1305416" y="376957"/>
            <a:ext cx="2738489" cy="2551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828609" y="6274837"/>
            <a:ext cx="2653290" cy="369332"/>
          </a:xfrm>
          <a:prstGeom prst="rect">
            <a:avLst/>
          </a:prstGeom>
        </p:spPr>
        <p:txBody>
          <a:bodyPr wrap="none">
            <a:spAutoFit/>
          </a:bodyPr>
          <a:lstStyle/>
          <a:p>
            <a:pPr>
              <a:defRPr/>
            </a:pPr>
            <a:r>
              <a:rPr lang="ja-JP" altLang="en-US" dirty="0">
                <a:solidFill>
                  <a:schemeClr val="dk1"/>
                </a:solidFill>
              </a:rPr>
              <a:t>*</a:t>
            </a:r>
            <a:r>
              <a:rPr lang="en-US" altLang="ja-JP" dirty="0">
                <a:solidFill>
                  <a:schemeClr val="dk1"/>
                </a:solidFill>
              </a:rPr>
              <a:t>1:</a:t>
            </a:r>
            <a:r>
              <a:rPr lang="ja-JP" altLang="en-US" dirty="0">
                <a:solidFill>
                  <a:schemeClr val="dk1"/>
                </a:solidFill>
              </a:rPr>
              <a:t>エンドエフェクター含む</a:t>
            </a:r>
            <a:endParaRPr lang="en-US" altLang="ja-JP" dirty="0">
              <a:solidFill>
                <a:schemeClr val="dk1"/>
              </a:solidFill>
            </a:endParaRPr>
          </a:p>
        </p:txBody>
      </p:sp>
    </p:spTree>
    <p:extLst>
      <p:ext uri="{BB962C8B-B14F-4D97-AF65-F5344CB8AC3E}">
        <p14:creationId xmlns:p14="http://schemas.microsoft.com/office/powerpoint/2010/main" val="162880943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xmlns="" id="{E5990A54-78DA-45A7-8B02-2D526303BE92}"/>
              </a:ext>
            </a:extLst>
          </p:cNvPr>
          <p:cNvSpPr>
            <a:spLocks noGrp="1"/>
          </p:cNvSpPr>
          <p:nvPr>
            <p:ph type="ftr" sz="quarter" idx="4294967295"/>
          </p:nvPr>
        </p:nvSpPr>
        <p:spPr>
          <a:xfrm>
            <a:off x="3281363" y="6356354"/>
            <a:ext cx="3343275" cy="365125"/>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3" name="スライド番号プレースホルダー 2">
            <a:extLst>
              <a:ext uri="{FF2B5EF4-FFF2-40B4-BE49-F238E27FC236}">
                <a16:creationId xmlns:a16="http://schemas.microsoft.com/office/drawing/2014/main" xmlns="" id="{AD815FA9-1C41-4BAF-A450-D9731D62FE18}"/>
              </a:ext>
            </a:extLst>
          </p:cNvPr>
          <p:cNvSpPr>
            <a:spLocks noGrp="1"/>
          </p:cNvSpPr>
          <p:nvPr>
            <p:ph type="sldNum" sz="quarter" idx="12"/>
          </p:nvPr>
        </p:nvSpPr>
        <p:spPr/>
        <p:txBody>
          <a:bodyPr/>
          <a:lstStyle/>
          <a:p>
            <a:fld id="{C7D9CC4D-8A97-4D11-A8F9-9712DE09FCD9}" type="slidenum">
              <a:rPr kumimoji="1" lang="ja-JP" altLang="en-US" smtClean="0"/>
              <a:t>106</a:t>
            </a:fld>
            <a:endParaRPr kumimoji="1" lang="ja-JP" altLang="en-US"/>
          </a:p>
        </p:txBody>
      </p:sp>
      <p:graphicFrame>
        <p:nvGraphicFramePr>
          <p:cNvPr id="4" name="表 3">
            <a:extLst>
              <a:ext uri="{FF2B5EF4-FFF2-40B4-BE49-F238E27FC236}">
                <a16:creationId xmlns:a16="http://schemas.microsoft.com/office/drawing/2014/main" xmlns="" id="{18B7B7FD-A0ED-4ECF-850D-A19FD4D6F10C}"/>
              </a:ext>
            </a:extLst>
          </p:cNvPr>
          <p:cNvGraphicFramePr>
            <a:graphicFrameLocks noGrp="1"/>
          </p:cNvGraphicFramePr>
          <p:nvPr>
            <p:extLst>
              <p:ext uri="{D42A27DB-BD31-4B8C-83A1-F6EECF244321}">
                <p14:modId xmlns:p14="http://schemas.microsoft.com/office/powerpoint/2010/main" val="547804525"/>
              </p:ext>
            </p:extLst>
          </p:nvPr>
        </p:nvGraphicFramePr>
        <p:xfrm>
          <a:off x="426509" y="474598"/>
          <a:ext cx="9220147" cy="5814179"/>
        </p:xfrm>
        <a:graphic>
          <a:graphicData uri="http://schemas.openxmlformats.org/drawingml/2006/table">
            <a:tbl>
              <a:tblPr firstRow="1" firstCol="1" bandRow="1"/>
              <a:tblGrid>
                <a:gridCol w="1547813">
                  <a:extLst>
                    <a:ext uri="{9D8B030D-6E8A-4147-A177-3AD203B41FA5}">
                      <a16:colId xmlns:a16="http://schemas.microsoft.com/office/drawing/2014/main" xmlns="" val="221017641"/>
                    </a:ext>
                  </a:extLst>
                </a:gridCol>
                <a:gridCol w="7672334">
                  <a:extLst>
                    <a:ext uri="{9D8B030D-6E8A-4147-A177-3AD203B41FA5}">
                      <a16:colId xmlns:a16="http://schemas.microsoft.com/office/drawing/2014/main" xmlns="" val="1731061292"/>
                    </a:ext>
                  </a:extLst>
                </a:gridCol>
              </a:tblGrid>
              <a:tr h="306179">
                <a:tc>
                  <a:txBody>
                    <a:bodyPr/>
                    <a:lstStyle/>
                    <a:p>
                      <a:pPr indent="26670"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フェイズ</a:t>
                      </a:r>
                    </a:p>
                  </a:txBody>
                  <a:tcPr marL="50951" marR="50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marL="279400" indent="127000"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作業内容</a:t>
                      </a:r>
                    </a:p>
                  </a:txBody>
                  <a:tcPr marL="50951" marR="50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xmlns="" val="947308773"/>
                  </a:ext>
                </a:extLst>
              </a:tr>
              <a:tr h="612000">
                <a:tc>
                  <a:txBody>
                    <a:bodyPr/>
                    <a:lstStyle/>
                    <a:p>
                      <a:pPr indent="26670" algn="l">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運搬</a:t>
                      </a:r>
                    </a:p>
                  </a:txBody>
                  <a:tcPr marL="50951" marR="50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dirty="0">
                          <a:effectLst/>
                          <a:latin typeface="ＭＳ 明朝" charset="-128"/>
                          <a:ea typeface="ＭＳ 明朝" charset="-128"/>
                          <a:cs typeface="Times New Roman" charset="0"/>
                        </a:rPr>
                        <a:t>ロボット本体・エンドエフェクタ・周辺機械の梱包・運搬</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27402798"/>
                  </a:ext>
                </a:extLst>
              </a:tr>
              <a:tr h="612000">
                <a:tc>
                  <a:txBody>
                    <a:bodyPr/>
                    <a:lstStyle/>
                    <a:p>
                      <a:pPr indent="26670" algn="l">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据付</a:t>
                      </a:r>
                    </a:p>
                  </a:txBody>
                  <a:tcPr marL="50951" marR="50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dirty="0">
                          <a:effectLst/>
                          <a:latin typeface="ＭＳ 明朝" charset="-128"/>
                          <a:ea typeface="ＭＳ 明朝" charset="-128"/>
                          <a:cs typeface="Times New Roman" charset="0"/>
                        </a:rPr>
                        <a:t>ロボット本体・エンドエフェクタ・周辺機械の開梱・据付の為の移動、据付</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8105596"/>
                  </a:ext>
                </a:extLst>
              </a:tr>
              <a:tr h="612000">
                <a:tc>
                  <a:txBody>
                    <a:bodyPr/>
                    <a:lstStyle/>
                    <a:p>
                      <a:pPr indent="26670" algn="l">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調整</a:t>
                      </a:r>
                    </a:p>
                  </a:txBody>
                  <a:tcPr marL="50951" marR="50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dirty="0">
                          <a:effectLst/>
                          <a:latin typeface="ＭＳ 明朝" charset="-128"/>
                          <a:ea typeface="ＭＳ 明朝" charset="-128"/>
                          <a:cs typeface="Times New Roman" charset="0"/>
                        </a:rPr>
                        <a:t>一般的な機械調整、電気調整、ティーチ作業、試運転</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88897747"/>
                  </a:ext>
                </a:extLst>
              </a:tr>
              <a:tr h="612000">
                <a:tc>
                  <a:txBody>
                    <a:bodyPr/>
                    <a:lstStyle/>
                    <a:p>
                      <a:pPr indent="26670" algn="l">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生産</a:t>
                      </a:r>
                    </a:p>
                  </a:txBody>
                  <a:tcPr marL="50951" marR="50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2000" kern="100" dirty="0">
                          <a:effectLst/>
                          <a:latin typeface="ＭＳ 明朝" charset="-128"/>
                          <a:ea typeface="ＭＳ 明朝" charset="-128"/>
                          <a:cs typeface="Times New Roman" charset="0"/>
                        </a:rPr>
                        <a:t>具材の認識、具材の取り出し、具材の弁当箱への詰め込み</a:t>
                      </a:r>
                      <a:endParaRPr lang="ja-JP" sz="2000" kern="100" dirty="0">
                        <a:effectLst/>
                        <a:latin typeface="ＭＳ 明朝" charset="-128"/>
                        <a:ea typeface="ＭＳ 明朝" charset="-128"/>
                        <a:cs typeface="Times New Roman"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64073420"/>
                  </a:ext>
                </a:extLst>
              </a:tr>
              <a:tr h="612000">
                <a:tc>
                  <a:txBody>
                    <a:bodyPr/>
                    <a:lstStyle/>
                    <a:p>
                      <a:pPr indent="26670" algn="l">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段取り</a:t>
                      </a:r>
                    </a:p>
                  </a:txBody>
                  <a:tcPr marL="50951" marR="50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2000" kern="100" dirty="0">
                          <a:effectLst/>
                          <a:latin typeface="ＭＳ 明朝" charset="-128"/>
                          <a:ea typeface="ＭＳ 明朝" charset="-128"/>
                          <a:cs typeface="Times New Roman" charset="0"/>
                        </a:rPr>
                        <a:t>具材の供給</a:t>
                      </a:r>
                      <a:r>
                        <a:rPr lang="ja-JP" sz="2000" kern="100" dirty="0">
                          <a:effectLst/>
                          <a:latin typeface="ＭＳ 明朝" charset="-128"/>
                          <a:ea typeface="ＭＳ 明朝" charset="-128"/>
                          <a:cs typeface="Times New Roman" charset="0"/>
                        </a:rPr>
                        <a:t>、エンドエフェクタ・周辺装置交換</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45608420"/>
                  </a:ext>
                </a:extLst>
              </a:tr>
              <a:tr h="612000">
                <a:tc>
                  <a:txBody>
                    <a:bodyPr/>
                    <a:lstStyle/>
                    <a:p>
                      <a:pPr indent="26670" algn="l">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保全</a:t>
                      </a:r>
                    </a:p>
                  </a:txBody>
                  <a:tcPr marL="50951" marR="50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dirty="0">
                          <a:effectLst/>
                          <a:latin typeface="ＭＳ 明朝" charset="-128"/>
                          <a:ea typeface="ＭＳ 明朝" charset="-128"/>
                          <a:cs typeface="Times New Roman" charset="0"/>
                        </a:rPr>
                        <a:t>清掃・消毒、消耗品の補給・交換、部品</a:t>
                      </a:r>
                      <a:r>
                        <a:rPr lang="en-US" sz="2000" kern="100" dirty="0">
                          <a:effectLst/>
                          <a:latin typeface="ＭＳ 明朝" charset="-128"/>
                          <a:ea typeface="ＭＳ 明朝" charset="-128"/>
                          <a:cs typeface="Times New Roman" charset="0"/>
                        </a:rPr>
                        <a:t>(</a:t>
                      </a:r>
                      <a:r>
                        <a:rPr lang="ja-JP" sz="2000" kern="100" dirty="0">
                          <a:effectLst/>
                          <a:latin typeface="ＭＳ 明朝" charset="-128"/>
                          <a:ea typeface="ＭＳ 明朝" charset="-128"/>
                          <a:cs typeface="Times New Roman" charset="0"/>
                        </a:rPr>
                        <a:t>モータ、ブレーキ、ギア、ケーブル、電気部品</a:t>
                      </a:r>
                      <a:r>
                        <a:rPr lang="en-US" sz="2000" kern="100" dirty="0">
                          <a:effectLst/>
                          <a:latin typeface="ＭＳ 明朝" charset="-128"/>
                          <a:ea typeface="ＭＳ 明朝" charset="-128"/>
                          <a:cs typeface="Times New Roman" charset="0"/>
                        </a:rPr>
                        <a:t>)</a:t>
                      </a:r>
                      <a:r>
                        <a:rPr lang="ja-JP" sz="2000" kern="100" dirty="0">
                          <a:effectLst/>
                          <a:latin typeface="ＭＳ 明朝" charset="-128"/>
                          <a:ea typeface="ＭＳ 明朝" charset="-128"/>
                          <a:cs typeface="Times New Roman" charset="0"/>
                        </a:rPr>
                        <a:t>交換、ティーチ</a:t>
                      </a:r>
                      <a:r>
                        <a:rPr lang="en-US" sz="2000" kern="100" dirty="0">
                          <a:effectLst/>
                          <a:latin typeface="ＭＳ 明朝" charset="-128"/>
                          <a:ea typeface="ＭＳ 明朝" charset="-128"/>
                          <a:cs typeface="Times New Roman" charset="0"/>
                        </a:rPr>
                        <a:t>(</a:t>
                      </a:r>
                      <a:r>
                        <a:rPr lang="ja-JP" sz="2000" kern="100" dirty="0">
                          <a:effectLst/>
                          <a:latin typeface="ＭＳ 明朝" charset="-128"/>
                          <a:ea typeface="ＭＳ 明朝" charset="-128"/>
                          <a:cs typeface="Times New Roman" charset="0"/>
                        </a:rPr>
                        <a:t>変更</a:t>
                      </a:r>
                      <a:r>
                        <a:rPr lang="en-US" sz="2000" kern="100" dirty="0">
                          <a:effectLst/>
                          <a:latin typeface="ＭＳ 明朝" charset="-128"/>
                          <a:ea typeface="ＭＳ 明朝" charset="-128"/>
                          <a:cs typeface="Times New Roman" charset="0"/>
                        </a:rPr>
                        <a:t>)</a:t>
                      </a:r>
                      <a:r>
                        <a:rPr lang="ja-JP" sz="2000" kern="100" dirty="0">
                          <a:effectLst/>
                          <a:latin typeface="ＭＳ 明朝" charset="-128"/>
                          <a:ea typeface="ＭＳ 明朝" charset="-128"/>
                          <a:cs typeface="Times New Roman" charset="0"/>
                        </a:rPr>
                        <a:t>作業</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21128000"/>
                  </a:ext>
                </a:extLst>
              </a:tr>
              <a:tr h="612000">
                <a:tc>
                  <a:txBody>
                    <a:bodyPr/>
                    <a:lstStyle/>
                    <a:p>
                      <a:pPr indent="26670" algn="l">
                        <a:spcAft>
                          <a:spcPts val="0"/>
                        </a:spcAft>
                      </a:pPr>
                      <a:r>
                        <a:rPr lang="ja-JP" altLang="en-US" sz="2000" kern="100" dirty="0">
                          <a:effectLst/>
                          <a:latin typeface="Meiryo UI" panose="020B0604030504040204" pitchFamily="50" charset="-128"/>
                          <a:ea typeface="Meiryo UI" panose="020B0604030504040204" pitchFamily="50" charset="-128"/>
                          <a:cs typeface="Times New Roman" panose="02020603050405020304" pitchFamily="18" charset="0"/>
                        </a:rPr>
                        <a:t>トラブル</a:t>
                      </a: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r>
                      <a:b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シューティング</a:t>
                      </a:r>
                    </a:p>
                  </a:txBody>
                  <a:tcPr marL="50951" marR="50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2000" kern="100" dirty="0">
                          <a:effectLst/>
                          <a:latin typeface="ＭＳ 明朝" charset="-128"/>
                          <a:ea typeface="ＭＳ 明朝" charset="-128"/>
                          <a:cs typeface="Times New Roman" charset="0"/>
                        </a:rPr>
                        <a:t>具材の弁当箱への</a:t>
                      </a:r>
                      <a:r>
                        <a:rPr lang="ja-JP" sz="2000" kern="100" dirty="0">
                          <a:effectLst/>
                          <a:latin typeface="ＭＳ 明朝" charset="-128"/>
                          <a:ea typeface="ＭＳ 明朝" charset="-128"/>
                          <a:cs typeface="Times New Roman" charset="0"/>
                        </a:rPr>
                        <a:t>ハンドリング不良の処置、</a:t>
                      </a:r>
                      <a:endParaRPr lang="en-US" altLang="ja-JP" sz="2000" kern="100" dirty="0">
                        <a:effectLst/>
                        <a:latin typeface="ＭＳ 明朝" charset="-128"/>
                        <a:ea typeface="ＭＳ 明朝" charset="-128"/>
                        <a:cs typeface="Times New Roman" charset="0"/>
                      </a:endParaRPr>
                    </a:p>
                    <a:p>
                      <a:pPr algn="just">
                        <a:spcAft>
                          <a:spcPts val="0"/>
                        </a:spcAft>
                      </a:pPr>
                      <a:r>
                        <a:rPr lang="ja-JP" sz="2000" kern="100" dirty="0">
                          <a:effectLst/>
                          <a:latin typeface="ＭＳ 明朝" charset="-128"/>
                          <a:ea typeface="ＭＳ 明朝" charset="-128"/>
                          <a:cs typeface="Times New Roman" charset="0"/>
                        </a:rPr>
                        <a:t>周辺装置動作不良処置</a:t>
                      </a:r>
                      <a:r>
                        <a:rPr lang="ja-JP" altLang="en-US" sz="2000" kern="100" dirty="0">
                          <a:effectLst/>
                          <a:latin typeface="ＭＳ 明朝" charset="-128"/>
                          <a:ea typeface="ＭＳ 明朝" charset="-128"/>
                          <a:cs typeface="Times New Roman" charset="0"/>
                        </a:rPr>
                        <a:t>（具材・弁当箱</a:t>
                      </a:r>
                      <a:r>
                        <a:rPr lang="ja-JP" altLang="ja-JP" sz="2000" kern="100" dirty="0">
                          <a:effectLst/>
                          <a:latin typeface="ＭＳ 明朝" charset="-128"/>
                          <a:ea typeface="ＭＳ 明朝" charset="-128"/>
                          <a:cs typeface="Times New Roman" charset="0"/>
                        </a:rPr>
                        <a:t>製品の流れ不良の処置</a:t>
                      </a:r>
                      <a:r>
                        <a:rPr lang="ja-JP" altLang="en-US" sz="2000" kern="100" dirty="0">
                          <a:effectLst/>
                          <a:latin typeface="ＭＳ 明朝" charset="-128"/>
                          <a:ea typeface="ＭＳ 明朝" charset="-128"/>
                          <a:cs typeface="Times New Roman" charset="0"/>
                        </a:rPr>
                        <a:t>）</a:t>
                      </a:r>
                      <a:endParaRPr lang="ja-JP" sz="2000" kern="100" dirty="0">
                        <a:effectLst/>
                        <a:latin typeface="ＭＳ 明朝" charset="-128"/>
                        <a:ea typeface="ＭＳ 明朝" charset="-128"/>
                        <a:cs typeface="Times New Roman"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13348856"/>
                  </a:ext>
                </a:extLst>
              </a:tr>
              <a:tr h="612000">
                <a:tc>
                  <a:txBody>
                    <a:bodyPr/>
                    <a:lstStyle/>
                    <a:p>
                      <a:pPr indent="26670" algn="l">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廃却</a:t>
                      </a:r>
                    </a:p>
                  </a:txBody>
                  <a:tcPr marL="50951" marR="50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dirty="0">
                          <a:effectLst/>
                          <a:latin typeface="ＭＳ 明朝" charset="-128"/>
                          <a:ea typeface="ＭＳ 明朝" charset="-128"/>
                          <a:cs typeface="Times New Roman" charset="0"/>
                        </a:rPr>
                        <a:t>分解、運搬</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23205365"/>
                  </a:ext>
                </a:extLst>
              </a:tr>
              <a:tr h="612000">
                <a:tc>
                  <a:txBody>
                    <a:bodyPr/>
                    <a:lstStyle/>
                    <a:p>
                      <a:pPr indent="26670" algn="l">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その他</a:t>
                      </a:r>
                    </a:p>
                  </a:txBody>
                  <a:tcPr marL="50951" marR="50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dirty="0">
                          <a:effectLst/>
                          <a:latin typeface="ＭＳ 明朝" charset="-128"/>
                          <a:ea typeface="ＭＳ 明朝" charset="-128"/>
                          <a:cs typeface="Times New Roman" charset="0"/>
                        </a:rPr>
                        <a:t>ロボットシステム近傍の通行</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25423424"/>
                  </a:ext>
                </a:extLst>
              </a:tr>
            </a:tbl>
          </a:graphicData>
        </a:graphic>
      </p:graphicFrame>
      <p:sp>
        <p:nvSpPr>
          <p:cNvPr id="5" name="正方形/長方形 4">
            <a:extLst>
              <a:ext uri="{FF2B5EF4-FFF2-40B4-BE49-F238E27FC236}">
                <a16:creationId xmlns:a16="http://schemas.microsoft.com/office/drawing/2014/main" xmlns="" id="{69D1FBDA-FA7F-48F6-A241-EAFED9ABDA9F}"/>
              </a:ext>
            </a:extLst>
          </p:cNvPr>
          <p:cNvSpPr/>
          <p:nvPr/>
        </p:nvSpPr>
        <p:spPr>
          <a:xfrm>
            <a:off x="2749498" y="1"/>
            <a:ext cx="5793574" cy="461665"/>
          </a:xfrm>
          <a:prstGeom prst="rect">
            <a:avLst/>
          </a:prstGeom>
        </p:spPr>
        <p:txBody>
          <a:bodyPr wrap="none">
            <a:spAutoFit/>
          </a:bodyPr>
          <a:lstStyle/>
          <a:p>
            <a:r>
              <a:rPr lang="ja-JP" altLang="en-US" sz="2400" dirty="0">
                <a:latin typeface="Meiryo UI" panose="020B0604030504040204" pitchFamily="50" charset="-128"/>
                <a:ea typeface="Meiryo UI" panose="020B0604030504040204" pitchFamily="50" charset="-128"/>
              </a:rPr>
              <a:t>表</a:t>
            </a:r>
            <a:r>
              <a:rPr lang="en-US" altLang="ja-JP" sz="2400" dirty="0">
                <a:latin typeface="Meiryo UI" panose="020B0604030504040204" pitchFamily="50" charset="-128"/>
                <a:ea typeface="Meiryo UI" panose="020B0604030504040204" pitchFamily="50" charset="-128"/>
              </a:rPr>
              <a:t>9-3</a:t>
            </a:r>
            <a:r>
              <a:rPr lang="ja-JP" altLang="en-US" sz="2400" dirty="0">
                <a:latin typeface="Meiryo UI" panose="020B0604030504040204" pitchFamily="50" charset="-128"/>
                <a:ea typeface="Meiryo UI" panose="020B0604030504040204" pitchFamily="50" charset="-128"/>
              </a:rPr>
              <a:t>　ロボットシステム作業洗い出しシート例</a:t>
            </a:r>
          </a:p>
        </p:txBody>
      </p:sp>
    </p:spTree>
    <p:extLst>
      <p:ext uri="{BB962C8B-B14F-4D97-AF65-F5344CB8AC3E}">
        <p14:creationId xmlns:p14="http://schemas.microsoft.com/office/powerpoint/2010/main" val="258810831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xmlns="" id="{C9D190FF-844D-4FD4-9350-450C56274A64}"/>
              </a:ext>
            </a:extLst>
          </p:cNvPr>
          <p:cNvSpPr>
            <a:spLocks noGrp="1"/>
          </p:cNvSpPr>
          <p:nvPr>
            <p:ph type="ftr" sz="quarter" idx="4294967295"/>
          </p:nvPr>
        </p:nvSpPr>
        <p:spPr>
          <a:xfrm>
            <a:off x="3281363" y="6356354"/>
            <a:ext cx="3343275" cy="365125"/>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3" name="スライド番号プレースホルダー 2">
            <a:extLst>
              <a:ext uri="{FF2B5EF4-FFF2-40B4-BE49-F238E27FC236}">
                <a16:creationId xmlns:a16="http://schemas.microsoft.com/office/drawing/2014/main" xmlns="" id="{9AE456AB-B7A9-428A-A86C-C564B8F6DCBC}"/>
              </a:ext>
            </a:extLst>
          </p:cNvPr>
          <p:cNvSpPr>
            <a:spLocks noGrp="1"/>
          </p:cNvSpPr>
          <p:nvPr>
            <p:ph type="sldNum" sz="quarter" idx="12"/>
          </p:nvPr>
        </p:nvSpPr>
        <p:spPr/>
        <p:txBody>
          <a:bodyPr/>
          <a:lstStyle/>
          <a:p>
            <a:fld id="{C7D9CC4D-8A97-4D11-A8F9-9712DE09FCD9}" type="slidenum">
              <a:rPr kumimoji="1" lang="ja-JP" altLang="en-US" smtClean="0"/>
              <a:t>107</a:t>
            </a:fld>
            <a:endParaRPr kumimoji="1" lang="ja-JP" altLang="en-US"/>
          </a:p>
        </p:txBody>
      </p:sp>
      <p:sp>
        <p:nvSpPr>
          <p:cNvPr id="5" name="正方形/長方形 4">
            <a:extLst>
              <a:ext uri="{FF2B5EF4-FFF2-40B4-BE49-F238E27FC236}">
                <a16:creationId xmlns:a16="http://schemas.microsoft.com/office/drawing/2014/main" xmlns="" id="{99E867AE-9BD7-4C22-BEE8-655D25C4642D}"/>
              </a:ext>
            </a:extLst>
          </p:cNvPr>
          <p:cNvSpPr/>
          <p:nvPr/>
        </p:nvSpPr>
        <p:spPr>
          <a:xfrm>
            <a:off x="464176" y="0"/>
            <a:ext cx="9112481" cy="954107"/>
          </a:xfrm>
          <a:prstGeom prst="rect">
            <a:avLst/>
          </a:prstGeom>
        </p:spPr>
        <p:txBody>
          <a:bodyPr wrap="square">
            <a:spAutoFit/>
          </a:bodyPr>
          <a:lstStyle/>
          <a:p>
            <a:pPr algn="ctr">
              <a:spcAft>
                <a:spcPts val="0"/>
              </a:spcAft>
            </a:pPr>
            <a:r>
              <a:rPr lang="ja-JP" altLang="ja-JP" sz="2800" b="1" kern="100" dirty="0">
                <a:effectLst/>
                <a:latin typeface="Meiryo UI" panose="020B0604030504040204" pitchFamily="50" charset="-128"/>
                <a:ea typeface="Meiryo UI" panose="020B0604030504040204" pitchFamily="50" charset="-128"/>
                <a:cs typeface="Times New Roman" panose="02020603050405020304" pitchFamily="18" charset="0"/>
              </a:rPr>
              <a:t>表</a:t>
            </a:r>
            <a:r>
              <a:rPr lang="en-US" altLang="ja-JP" sz="2800" b="1" kern="100" dirty="0">
                <a:effectLst/>
                <a:latin typeface="Meiryo UI" panose="020B0604030504040204" pitchFamily="50" charset="-128"/>
                <a:ea typeface="Meiryo UI" panose="020B0604030504040204" pitchFamily="50" charset="-128"/>
                <a:cs typeface="Times New Roman" panose="02020603050405020304" pitchFamily="18" charset="0"/>
              </a:rPr>
              <a:t>9-6 </a:t>
            </a:r>
            <a:r>
              <a:rPr lang="ja-JP" altLang="ja-JP" sz="2800" b="1" kern="100" dirty="0">
                <a:effectLst/>
                <a:latin typeface="Meiryo UI" panose="020B0604030504040204" pitchFamily="50" charset="-128"/>
                <a:ea typeface="Meiryo UI" panose="020B0604030504040204" pitchFamily="50" charset="-128"/>
                <a:cs typeface="Times New Roman" panose="02020603050405020304" pitchFamily="18" charset="0"/>
              </a:rPr>
              <a:t>リスクアセスメントシート（弁当箱詰めロボット対象</a:t>
            </a:r>
            <a:r>
              <a:rPr lang="ja-JP" altLang="en-US" sz="2800" b="1"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2800" b="1" kern="100" dirty="0">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altLang="en-US" sz="2800" b="1" kern="100" dirty="0">
                <a:effectLst/>
                <a:latin typeface="Meiryo UI" panose="020B0604030504040204" pitchFamily="50" charset="-128"/>
                <a:ea typeface="Meiryo UI" panose="020B0604030504040204" pitchFamily="50" charset="-128"/>
                <a:cs typeface="Times New Roman" panose="02020603050405020304" pitchFamily="18" charset="0"/>
              </a:rPr>
              <a:t>①リスクアセスメント</a:t>
            </a:r>
            <a:r>
              <a:rPr lang="en-US" altLang="ja-JP" sz="2800" b="1"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2800" b="1" kern="100" dirty="0">
                <a:effectLst/>
                <a:latin typeface="Meiryo UI" panose="020B0604030504040204" pitchFamily="50" charset="-128"/>
                <a:ea typeface="Meiryo UI" panose="020B0604030504040204" pitchFamily="50" charset="-128"/>
                <a:cs typeface="Times New Roman" panose="02020603050405020304" pitchFamily="18" charset="0"/>
              </a:rPr>
              <a:t>解説例）</a:t>
            </a:r>
            <a:endParaRPr lang="ja-JP" altLang="ja-JP" sz="2800" b="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6" name="表 5">
            <a:extLst>
              <a:ext uri="{FF2B5EF4-FFF2-40B4-BE49-F238E27FC236}">
                <a16:creationId xmlns:a16="http://schemas.microsoft.com/office/drawing/2014/main" xmlns="" id="{6297377E-3DA2-4CC5-B388-7CD72F0EC6DD}"/>
              </a:ext>
            </a:extLst>
          </p:cNvPr>
          <p:cNvGraphicFramePr>
            <a:graphicFrameLocks noGrp="1"/>
          </p:cNvGraphicFramePr>
          <p:nvPr>
            <p:extLst>
              <p:ext uri="{D42A27DB-BD31-4B8C-83A1-F6EECF244321}">
                <p14:modId xmlns:p14="http://schemas.microsoft.com/office/powerpoint/2010/main" val="2354072406"/>
              </p:ext>
            </p:extLst>
          </p:nvPr>
        </p:nvGraphicFramePr>
        <p:xfrm>
          <a:off x="603666" y="901376"/>
          <a:ext cx="8833499" cy="5320286"/>
        </p:xfrm>
        <a:graphic>
          <a:graphicData uri="http://schemas.openxmlformats.org/drawingml/2006/table">
            <a:tbl>
              <a:tblPr/>
              <a:tblGrid>
                <a:gridCol w="918684">
                  <a:extLst>
                    <a:ext uri="{9D8B030D-6E8A-4147-A177-3AD203B41FA5}">
                      <a16:colId xmlns:a16="http://schemas.microsoft.com/office/drawing/2014/main" xmlns="" val="259856655"/>
                    </a:ext>
                  </a:extLst>
                </a:gridCol>
                <a:gridCol w="4240079">
                  <a:extLst>
                    <a:ext uri="{9D8B030D-6E8A-4147-A177-3AD203B41FA5}">
                      <a16:colId xmlns:a16="http://schemas.microsoft.com/office/drawing/2014/main" xmlns="" val="2975585585"/>
                    </a:ext>
                  </a:extLst>
                </a:gridCol>
                <a:gridCol w="918684">
                  <a:extLst>
                    <a:ext uri="{9D8B030D-6E8A-4147-A177-3AD203B41FA5}">
                      <a16:colId xmlns:a16="http://schemas.microsoft.com/office/drawing/2014/main" xmlns="" val="1220711546"/>
                    </a:ext>
                  </a:extLst>
                </a:gridCol>
                <a:gridCol w="918684">
                  <a:extLst>
                    <a:ext uri="{9D8B030D-6E8A-4147-A177-3AD203B41FA5}">
                      <a16:colId xmlns:a16="http://schemas.microsoft.com/office/drawing/2014/main" xmlns="" val="521738810"/>
                    </a:ext>
                  </a:extLst>
                </a:gridCol>
                <a:gridCol w="918684">
                  <a:extLst>
                    <a:ext uri="{9D8B030D-6E8A-4147-A177-3AD203B41FA5}">
                      <a16:colId xmlns:a16="http://schemas.microsoft.com/office/drawing/2014/main" xmlns="" val="281064911"/>
                    </a:ext>
                  </a:extLst>
                </a:gridCol>
                <a:gridCol w="918684">
                  <a:extLst>
                    <a:ext uri="{9D8B030D-6E8A-4147-A177-3AD203B41FA5}">
                      <a16:colId xmlns:a16="http://schemas.microsoft.com/office/drawing/2014/main" xmlns="" val="2293735227"/>
                    </a:ext>
                  </a:extLst>
                </a:gridCol>
              </a:tblGrid>
              <a:tr h="182621">
                <a:tc rowSpan="2">
                  <a:txBody>
                    <a:bodyPr/>
                    <a:lstStyle/>
                    <a:p>
                      <a:pPr algn="ctr" fontAlgn="ctr"/>
                      <a:r>
                        <a:rPr lang="en-GB" sz="1800" b="0" i="0" u="none" strike="noStrike" dirty="0">
                          <a:solidFill>
                            <a:srgbClr val="000000"/>
                          </a:solidFill>
                          <a:effectLst/>
                          <a:latin typeface="游ゴシック" panose="020B0400000000000000" pitchFamily="50" charset="-128"/>
                          <a:ea typeface="游ゴシック" panose="020B0400000000000000" pitchFamily="50" charset="-128"/>
                        </a:rPr>
                        <a:t>No</a:t>
                      </a:r>
                    </a:p>
                  </a:txBody>
                  <a:tcPr marL="3153" marR="3153" marT="3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rowSpan="2">
                  <a:txBody>
                    <a:bodyPr/>
                    <a:lstStyle/>
                    <a:p>
                      <a:pPr algn="ctr" fontAlgn="ctr"/>
                      <a:r>
                        <a:rPr lang="zh-TW" altLang="en-US" sz="1800" b="0" i="0" u="none" strike="noStrike" dirty="0">
                          <a:solidFill>
                            <a:srgbClr val="000000"/>
                          </a:solidFill>
                          <a:effectLst/>
                          <a:latin typeface="游ゴシック" panose="020B0400000000000000" pitchFamily="50" charset="-128"/>
                          <a:ea typeface="游ゴシック" panose="020B0400000000000000" pitchFamily="50" charset="-128"/>
                        </a:rPr>
                        <a:t>作業</a:t>
                      </a:r>
                      <a:r>
                        <a:rPr lang="en-US" altLang="zh-TW" sz="1800" b="0" i="0" u="none" strike="noStrike" dirty="0">
                          <a:solidFill>
                            <a:srgbClr val="000000"/>
                          </a:solidFill>
                          <a:effectLst/>
                          <a:latin typeface="游ゴシック" panose="020B0400000000000000" pitchFamily="50" charset="-128"/>
                          <a:ea typeface="游ゴシック" panose="020B0400000000000000" pitchFamily="50" charset="-128"/>
                        </a:rPr>
                        <a:t>-</a:t>
                      </a:r>
                      <a:r>
                        <a:rPr lang="zh-TW" altLang="en-US" sz="1800" b="0" i="0" u="none" strike="noStrike" dirty="0">
                          <a:solidFill>
                            <a:srgbClr val="000000"/>
                          </a:solidFill>
                          <a:effectLst/>
                          <a:latin typeface="游ゴシック" panose="020B0400000000000000" pitchFamily="50" charset="-128"/>
                          <a:ea typeface="游ゴシック" panose="020B0400000000000000" pitchFamily="50" charset="-128"/>
                        </a:rPr>
                        <a:t>危険源</a:t>
                      </a:r>
                      <a:r>
                        <a:rPr lang="en-US" altLang="zh-TW" sz="1800" b="0" i="0" u="none" strike="noStrike" dirty="0">
                          <a:solidFill>
                            <a:srgbClr val="000000"/>
                          </a:solidFill>
                          <a:effectLst/>
                          <a:latin typeface="游ゴシック" panose="020B0400000000000000" pitchFamily="50" charset="-128"/>
                          <a:ea typeface="游ゴシック" panose="020B0400000000000000" pitchFamily="50" charset="-128"/>
                        </a:rPr>
                        <a:t>-</a:t>
                      </a:r>
                      <a:r>
                        <a:rPr lang="zh-TW" altLang="en-US" sz="1800" b="0" i="0" u="none" strike="noStrike" dirty="0">
                          <a:solidFill>
                            <a:srgbClr val="000000"/>
                          </a:solidFill>
                          <a:effectLst/>
                          <a:latin typeface="游ゴシック" panose="020B0400000000000000" pitchFamily="50" charset="-128"/>
                          <a:ea typeface="游ゴシック" panose="020B0400000000000000" pitchFamily="50" charset="-128"/>
                        </a:rPr>
                        <a:t>危険状態</a:t>
                      </a:r>
                      <a:r>
                        <a:rPr lang="en-US" altLang="zh-TW" sz="1800" b="0" i="0" u="none" strike="noStrike" dirty="0">
                          <a:solidFill>
                            <a:srgbClr val="000000"/>
                          </a:solidFill>
                          <a:effectLst/>
                          <a:latin typeface="游ゴシック" panose="020B0400000000000000" pitchFamily="50" charset="-128"/>
                          <a:ea typeface="游ゴシック" panose="020B0400000000000000" pitchFamily="50" charset="-128"/>
                        </a:rPr>
                        <a:t>-</a:t>
                      </a:r>
                      <a:r>
                        <a:rPr lang="zh-TW" altLang="en-US" sz="1800" b="0" i="0" u="none" strike="noStrike" dirty="0">
                          <a:solidFill>
                            <a:srgbClr val="000000"/>
                          </a:solidFill>
                          <a:effectLst/>
                          <a:latin typeface="游ゴシック" panose="020B0400000000000000" pitchFamily="50" charset="-128"/>
                          <a:ea typeface="游ゴシック" panose="020B0400000000000000" pitchFamily="50" charset="-128"/>
                        </a:rPr>
                        <a:t>危険事象</a:t>
                      </a:r>
                    </a:p>
                  </a:txBody>
                  <a:tcPr marL="3153" marR="3153" marT="3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gridSpan="4">
                  <a:txBody>
                    <a:bodyPr/>
                    <a:lstStyle/>
                    <a:p>
                      <a:pPr algn="ctr" fontAlgn="ctr"/>
                      <a:r>
                        <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rPr>
                        <a:t>保護方策前：リスク見積</a:t>
                      </a:r>
                    </a:p>
                  </a:txBody>
                  <a:tcPr marL="3153" marR="3153" marT="3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3005234195"/>
                  </a:ext>
                </a:extLst>
              </a:tr>
              <a:tr h="337822">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ひどさ</a:t>
                      </a:r>
                      <a:r>
                        <a:rPr lang="en-GB" sz="1800" b="0" i="0" u="none" strike="noStrike" dirty="0">
                          <a:solidFill>
                            <a:srgbClr val="000000"/>
                          </a:solidFill>
                          <a:effectLst/>
                          <a:latin typeface="游ゴシック" panose="020B0400000000000000" pitchFamily="50" charset="-128"/>
                          <a:ea typeface="游ゴシック" panose="020B0400000000000000" pitchFamily="50" charset="-128"/>
                        </a:rPr>
                        <a:t>S</a:t>
                      </a:r>
                    </a:p>
                  </a:txBody>
                  <a:tcPr marL="3153" marR="3153" marT="3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頻度</a:t>
                      </a:r>
                      <a:r>
                        <a:rPr lang="en-GB" sz="1800" b="0" i="0" u="none" strike="noStrike" dirty="0">
                          <a:solidFill>
                            <a:srgbClr val="000000"/>
                          </a:solidFill>
                          <a:effectLst/>
                          <a:latin typeface="游ゴシック" panose="020B0400000000000000" pitchFamily="50" charset="-128"/>
                          <a:ea typeface="游ゴシック" panose="020B0400000000000000" pitchFamily="50" charset="-128"/>
                        </a:rPr>
                        <a:t>F</a:t>
                      </a:r>
                    </a:p>
                  </a:txBody>
                  <a:tcPr marL="3153" marR="3153" marT="3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回避</a:t>
                      </a:r>
                      <a:r>
                        <a:rPr lang="en-GB" sz="1800" b="0" i="0" u="none" strike="noStrike" dirty="0">
                          <a:solidFill>
                            <a:srgbClr val="000000"/>
                          </a:solidFill>
                          <a:effectLst/>
                          <a:latin typeface="游ゴシック" panose="020B0400000000000000" pitchFamily="50" charset="-128"/>
                          <a:ea typeface="游ゴシック" panose="020B0400000000000000" pitchFamily="50" charset="-128"/>
                        </a:rPr>
                        <a:t>P</a:t>
                      </a:r>
                    </a:p>
                  </a:txBody>
                  <a:tcPr marL="3153" marR="3153" marT="3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リスク</a:t>
                      </a:r>
                    </a:p>
                  </a:txBody>
                  <a:tcPr marL="3153" marR="3153" marT="3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xmlns="" val="981439161"/>
                  </a:ext>
                </a:extLst>
              </a:tr>
              <a:tr h="733587">
                <a:tc>
                  <a:txBody>
                    <a:body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例</a:t>
                      </a:r>
                    </a:p>
                  </a:txBody>
                  <a:tcPr marL="3153" marR="3153" marT="3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作業者が具材を取るためコンベアに接近時にロボットハンドと衝突、</a:t>
                      </a:r>
                      <a:b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または作業台との間に挟まれる</a:t>
                      </a:r>
                    </a:p>
                  </a:txBody>
                  <a:tcPr marL="3153" marR="3153" marT="3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r>
                        <a:rPr lang="en-GB" sz="1800" b="0" i="0" u="none" strike="noStrike" dirty="0" err="1">
                          <a:solidFill>
                            <a:srgbClr val="000000"/>
                          </a:solidFill>
                          <a:effectLst/>
                          <a:latin typeface="游ゴシック" panose="020B0400000000000000" pitchFamily="50" charset="-128"/>
                          <a:ea typeface="游ゴシック" panose="020B0400000000000000" pitchFamily="50" charset="-128"/>
                        </a:rPr>
                        <a:t>S2</a:t>
                      </a:r>
                      <a:endParaRPr lang="en-GB"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153" marR="3153" marT="3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r>
                        <a:rPr lang="en-GB" sz="1800" b="0" i="0" u="none" strike="noStrike" dirty="0" err="1">
                          <a:solidFill>
                            <a:srgbClr val="000000"/>
                          </a:solidFill>
                          <a:effectLst/>
                          <a:latin typeface="游ゴシック" panose="020B0400000000000000" pitchFamily="50" charset="-128"/>
                          <a:ea typeface="游ゴシック" panose="020B0400000000000000" pitchFamily="50" charset="-128"/>
                        </a:rPr>
                        <a:t>F2</a:t>
                      </a:r>
                      <a:endParaRPr lang="en-GB"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153" marR="3153" marT="3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r>
                        <a:rPr lang="en-GB" sz="1800" b="0" i="0" u="none" strike="noStrike">
                          <a:solidFill>
                            <a:srgbClr val="000000"/>
                          </a:solidFill>
                          <a:effectLst/>
                          <a:latin typeface="游ゴシック" panose="020B0400000000000000" pitchFamily="50" charset="-128"/>
                          <a:ea typeface="游ゴシック" panose="020B0400000000000000" pitchFamily="50" charset="-128"/>
                        </a:rPr>
                        <a:t>A2</a:t>
                      </a:r>
                    </a:p>
                  </a:txBody>
                  <a:tcPr marL="3153" marR="3153" marT="3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3153" marR="3153" marT="3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296720113"/>
                  </a:ext>
                </a:extLst>
              </a:tr>
              <a:tr h="733587">
                <a:tc>
                  <a:txBody>
                    <a:bodyPr/>
                    <a:lstStyle/>
                    <a:p>
                      <a:pPr algn="ctr" fontAlgn="ctr"/>
                      <a:r>
                        <a:rPr lang="en-US" altLang="ja-JP" sz="18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3153" marR="3153" marT="3880"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作業者が、「弁当の具材詰め直し中」にロボットハンドと衝突、</a:t>
                      </a:r>
                      <a:b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または作業台との間に挟まれる</a:t>
                      </a:r>
                    </a:p>
                  </a:txBody>
                  <a:tcPr marL="3153" marR="3153" marT="3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dirty="0" err="1">
                          <a:solidFill>
                            <a:srgbClr val="000000"/>
                          </a:solidFill>
                          <a:effectLst/>
                          <a:latin typeface="游ゴシック" panose="020B0400000000000000" pitchFamily="50" charset="-128"/>
                          <a:ea typeface="游ゴシック" panose="020B0400000000000000" pitchFamily="50" charset="-128"/>
                        </a:rPr>
                        <a:t>S3</a:t>
                      </a:r>
                      <a:endParaRPr lang="en-GB"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153" marR="3153" marT="3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dirty="0" err="1">
                          <a:solidFill>
                            <a:srgbClr val="000000"/>
                          </a:solidFill>
                          <a:effectLst/>
                          <a:latin typeface="游ゴシック" panose="020B0400000000000000" pitchFamily="50" charset="-128"/>
                          <a:ea typeface="游ゴシック" panose="020B0400000000000000" pitchFamily="50" charset="-128"/>
                        </a:rPr>
                        <a:t>F2</a:t>
                      </a:r>
                      <a:endParaRPr lang="en-GB"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153" marR="3153" marT="3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dirty="0" err="1">
                          <a:solidFill>
                            <a:srgbClr val="000000"/>
                          </a:solidFill>
                          <a:effectLst/>
                          <a:latin typeface="游ゴシック" panose="020B0400000000000000" pitchFamily="50" charset="-128"/>
                          <a:ea typeface="游ゴシック" panose="020B0400000000000000" pitchFamily="50" charset="-128"/>
                        </a:rPr>
                        <a:t>A2</a:t>
                      </a:r>
                      <a:endParaRPr lang="en-GB"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153" marR="3153" marT="3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3153" marR="3153" marT="3880"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08776156"/>
                  </a:ext>
                </a:extLst>
              </a:tr>
              <a:tr h="547345">
                <a:tc>
                  <a:txBody>
                    <a:bodyPr/>
                    <a:lstStyle/>
                    <a:p>
                      <a:pPr algn="ctr" fontAlgn="ctr"/>
                      <a:r>
                        <a:rPr lang="en-US" altLang="ja-JP" sz="18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3153" marR="3153" marT="3880"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作業者が、弁当の確認中にロボットハンドが作業者領域まで侵入し</a:t>
                      </a:r>
                      <a:b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作業者と衝突する</a:t>
                      </a:r>
                    </a:p>
                  </a:txBody>
                  <a:tcPr marL="3153" marR="3153" marT="3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effectLst/>
                          <a:latin typeface="游ゴシック" panose="020B0400000000000000" pitchFamily="50" charset="-128"/>
                          <a:ea typeface="游ゴシック" panose="020B0400000000000000" pitchFamily="50" charset="-128"/>
                        </a:rPr>
                        <a:t>S3</a:t>
                      </a:r>
                    </a:p>
                  </a:txBody>
                  <a:tcPr marL="3153" marR="3153" marT="3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effectLst/>
                          <a:latin typeface="游ゴシック" panose="020B0400000000000000" pitchFamily="50" charset="-128"/>
                          <a:ea typeface="游ゴシック" panose="020B0400000000000000" pitchFamily="50" charset="-128"/>
                        </a:rPr>
                        <a:t>F2</a:t>
                      </a:r>
                    </a:p>
                  </a:txBody>
                  <a:tcPr marL="3153" marR="3153" marT="3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dirty="0" err="1">
                          <a:solidFill>
                            <a:srgbClr val="000000"/>
                          </a:solidFill>
                          <a:effectLst/>
                          <a:latin typeface="游ゴシック" panose="020B0400000000000000" pitchFamily="50" charset="-128"/>
                          <a:ea typeface="游ゴシック" panose="020B0400000000000000" pitchFamily="50" charset="-128"/>
                        </a:rPr>
                        <a:t>A2</a:t>
                      </a:r>
                      <a:endParaRPr lang="en-GB"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153" marR="3153" marT="3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3153" marR="3153" marT="3880"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78564320"/>
                  </a:ext>
                </a:extLst>
              </a:tr>
              <a:tr h="729448">
                <a:tc>
                  <a:txBody>
                    <a:bodyPr/>
                    <a:lstStyle/>
                    <a:p>
                      <a:pPr algn="ctr" fontAlgn="ctr"/>
                      <a:r>
                        <a:rPr lang="en-US" altLang="ja-JP" sz="18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3153" marR="3153" marT="3880"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作業者が、清掃・メンテナンスでロボットの可動域に入りロボットと</a:t>
                      </a:r>
                      <a:b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作業者とが衝突する</a:t>
                      </a:r>
                    </a:p>
                  </a:txBody>
                  <a:tcPr marL="3153" marR="3153" marT="3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effectLst/>
                          <a:latin typeface="游ゴシック" panose="020B0400000000000000" pitchFamily="50" charset="-128"/>
                          <a:ea typeface="游ゴシック" panose="020B0400000000000000" pitchFamily="50" charset="-128"/>
                        </a:rPr>
                        <a:t>S3</a:t>
                      </a:r>
                    </a:p>
                  </a:txBody>
                  <a:tcPr marL="3153" marR="3153" marT="3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effectLst/>
                          <a:latin typeface="游ゴシック" panose="020B0400000000000000" pitchFamily="50" charset="-128"/>
                          <a:ea typeface="游ゴシック" panose="020B0400000000000000" pitchFamily="50" charset="-128"/>
                        </a:rPr>
                        <a:t>F2</a:t>
                      </a:r>
                    </a:p>
                  </a:txBody>
                  <a:tcPr marL="3153" marR="3153" marT="3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effectLst/>
                          <a:latin typeface="游ゴシック" panose="020B0400000000000000" pitchFamily="50" charset="-128"/>
                          <a:ea typeface="游ゴシック" panose="020B0400000000000000" pitchFamily="50" charset="-128"/>
                        </a:rPr>
                        <a:t>A2</a:t>
                      </a:r>
                    </a:p>
                  </a:txBody>
                  <a:tcPr marL="3153" marR="3153" marT="3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3153" marR="3153" marT="3880"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30583841"/>
                  </a:ext>
                </a:extLst>
              </a:tr>
              <a:tr h="547345">
                <a:tc>
                  <a:txBody>
                    <a:bodyPr/>
                    <a:lstStyle/>
                    <a:p>
                      <a:pPr algn="ctr" fontAlgn="ctr"/>
                      <a:r>
                        <a:rPr lang="en-US" altLang="ja-JP" sz="18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3153" marR="3153" marT="3880"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ロボットのモータ・電気機器の絶縁不具合による充電部に作業者が</a:t>
                      </a:r>
                      <a:b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触れて感電する。</a:t>
                      </a:r>
                    </a:p>
                  </a:txBody>
                  <a:tcPr marL="3153" marR="3153" marT="3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effectLst/>
                          <a:latin typeface="游ゴシック" panose="020B0400000000000000" pitchFamily="50" charset="-128"/>
                          <a:ea typeface="游ゴシック" panose="020B0400000000000000" pitchFamily="50" charset="-128"/>
                        </a:rPr>
                        <a:t>S3</a:t>
                      </a:r>
                    </a:p>
                  </a:txBody>
                  <a:tcPr marL="3153" marR="3153" marT="3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effectLst/>
                          <a:latin typeface="游ゴシック" panose="020B0400000000000000" pitchFamily="50" charset="-128"/>
                          <a:ea typeface="游ゴシック" panose="020B0400000000000000" pitchFamily="50" charset="-128"/>
                        </a:rPr>
                        <a:t>F2</a:t>
                      </a:r>
                    </a:p>
                  </a:txBody>
                  <a:tcPr marL="3153" marR="3153" marT="3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effectLst/>
                          <a:latin typeface="游ゴシック" panose="020B0400000000000000" pitchFamily="50" charset="-128"/>
                          <a:ea typeface="游ゴシック" panose="020B0400000000000000" pitchFamily="50" charset="-128"/>
                        </a:rPr>
                        <a:t>A2</a:t>
                      </a:r>
                    </a:p>
                  </a:txBody>
                  <a:tcPr marL="3153" marR="3153" marT="3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3153" marR="3153" marT="3880"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12147950"/>
                  </a:ext>
                </a:extLst>
              </a:tr>
              <a:tr h="539584">
                <a:tc>
                  <a:txBody>
                    <a:bodyPr/>
                    <a:lstStyle/>
                    <a:p>
                      <a:pPr algn="ctr" fontAlgn="ctr"/>
                      <a:r>
                        <a:rPr lang="en-US" altLang="ja-JP" sz="18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3153" marR="3153" marT="3880"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153" marR="3153" marT="3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153" marR="3153" marT="3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153" marR="3153" marT="3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153" marR="3153" marT="3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153" marR="3153" marT="3880"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898817424"/>
                  </a:ext>
                </a:extLst>
              </a:tr>
            </a:tbl>
          </a:graphicData>
        </a:graphic>
      </p:graphicFrame>
    </p:spTree>
    <p:extLst>
      <p:ext uri="{BB962C8B-B14F-4D97-AF65-F5344CB8AC3E}">
        <p14:creationId xmlns:p14="http://schemas.microsoft.com/office/powerpoint/2010/main" val="306418689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xmlns="" id="{686AD7E9-E694-4649-A4C7-B42ECA8EBBDD}"/>
              </a:ext>
            </a:extLst>
          </p:cNvPr>
          <p:cNvSpPr>
            <a:spLocks noGrp="1"/>
          </p:cNvSpPr>
          <p:nvPr>
            <p:ph type="ftr" sz="quarter" idx="4294967295"/>
          </p:nvPr>
        </p:nvSpPr>
        <p:spPr>
          <a:xfrm>
            <a:off x="3281363" y="6356354"/>
            <a:ext cx="3343275" cy="365125"/>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3" name="スライド番号プレースホルダー 2">
            <a:extLst>
              <a:ext uri="{FF2B5EF4-FFF2-40B4-BE49-F238E27FC236}">
                <a16:creationId xmlns:a16="http://schemas.microsoft.com/office/drawing/2014/main" xmlns="" id="{196D4E0B-655E-489E-8076-E2B36F16E072}"/>
              </a:ext>
            </a:extLst>
          </p:cNvPr>
          <p:cNvSpPr>
            <a:spLocks noGrp="1"/>
          </p:cNvSpPr>
          <p:nvPr>
            <p:ph type="sldNum" sz="quarter" idx="12"/>
          </p:nvPr>
        </p:nvSpPr>
        <p:spPr/>
        <p:txBody>
          <a:bodyPr/>
          <a:lstStyle/>
          <a:p>
            <a:fld id="{C7D9CC4D-8A97-4D11-A8F9-9712DE09FCD9}" type="slidenum">
              <a:rPr kumimoji="1" lang="ja-JP" altLang="en-US" smtClean="0"/>
              <a:t>108</a:t>
            </a:fld>
            <a:endParaRPr kumimoji="1" lang="ja-JP" altLang="en-US"/>
          </a:p>
        </p:txBody>
      </p:sp>
      <p:sp>
        <p:nvSpPr>
          <p:cNvPr id="4" name="正方形/長方形 3">
            <a:extLst>
              <a:ext uri="{FF2B5EF4-FFF2-40B4-BE49-F238E27FC236}">
                <a16:creationId xmlns:a16="http://schemas.microsoft.com/office/drawing/2014/main" xmlns="" id="{9E42E52E-7B5A-4E8F-828A-2BC0F0C1F71F}"/>
              </a:ext>
            </a:extLst>
          </p:cNvPr>
          <p:cNvSpPr/>
          <p:nvPr/>
        </p:nvSpPr>
        <p:spPr>
          <a:xfrm>
            <a:off x="1647856" y="734871"/>
            <a:ext cx="6978192" cy="3416320"/>
          </a:xfrm>
          <a:prstGeom prst="rect">
            <a:avLst/>
          </a:prstGeom>
        </p:spPr>
        <p:txBody>
          <a:bodyPr wrap="none">
            <a:spAutoFit/>
          </a:bodyPr>
          <a:lstStyle/>
          <a:p>
            <a:pPr lvl="0"/>
            <a:r>
              <a:rPr lang="ja-JP" altLang="en-US" sz="3600" b="1" u="sng"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演習２</a:t>
            </a:r>
            <a:endParaRPr lang="en-US" altLang="ja-JP" sz="3600" b="1" u="sng"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lvl="0"/>
            <a:r>
              <a:rPr lang="ja-JP" altLang="ja-JP" sz="3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表</a:t>
            </a:r>
            <a:r>
              <a:rPr lang="en-US" altLang="ja-JP" sz="3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9-6 </a:t>
            </a:r>
            <a:r>
              <a:rPr lang="ja-JP" altLang="ja-JP" sz="3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リスクアセスメントシート</a:t>
            </a:r>
            <a:r>
              <a:rPr lang="ja-JP" altLang="en-US" sz="3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演習</a:t>
            </a:r>
            <a:endParaRPr lang="en-US" altLang="ja-JP" sz="3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lvl="0"/>
            <a:r>
              <a:rPr lang="ja-JP" altLang="ja-JP" sz="3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（弁当箱詰めロボット対象</a:t>
            </a:r>
            <a:r>
              <a:rPr lang="ja-JP" altLang="en-US" sz="3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3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3600" b="1" kern="100" dirty="0">
                <a:latin typeface="Meiryo UI" panose="020B0604030504040204" pitchFamily="50" charset="-128"/>
                <a:ea typeface="Meiryo UI" panose="020B0604030504040204" pitchFamily="50" charset="-128"/>
                <a:cs typeface="Times New Roman" panose="02020603050405020304" pitchFamily="18" charset="0"/>
              </a:rPr>
              <a:t>②リスク低減方策</a:t>
            </a:r>
            <a:endParaRPr lang="en-US" altLang="ja-JP" sz="3600" b="1"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3600" b="1" dirty="0">
                <a:solidFill>
                  <a:prstClr val="black"/>
                </a:solidFill>
                <a:latin typeface="Meiryo UI" panose="020B0604030504040204" pitchFamily="50" charset="-128"/>
                <a:ea typeface="Meiryo UI" panose="020B0604030504040204" pitchFamily="50" charset="-128"/>
              </a:rPr>
              <a:t>④リスク低減方策の効果</a:t>
            </a:r>
            <a:endParaRPr lang="ja-JP" altLang="en-US" sz="3600" dirty="0"/>
          </a:p>
          <a:p>
            <a:r>
              <a:rPr lang="ja-JP" altLang="en-US" sz="3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④リスク低減方策の妥当性確認</a:t>
            </a:r>
            <a:endParaRPr lang="ja-JP" altLang="ja-JP" sz="3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72790659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xmlns="" id="{E8C6A243-7D08-48F6-826F-4FB9A651C921}"/>
              </a:ext>
            </a:extLst>
          </p:cNvPr>
          <p:cNvSpPr>
            <a:spLocks noGrp="1"/>
          </p:cNvSpPr>
          <p:nvPr>
            <p:ph type="ftr" sz="quarter" idx="4294967295"/>
          </p:nvPr>
        </p:nvSpPr>
        <p:spPr>
          <a:xfrm>
            <a:off x="3281363" y="6356354"/>
            <a:ext cx="334327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平成</a:t>
            </a:r>
            <a:r>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29</a:t>
            </a:r>
            <a:r>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年度厚生労働省委託　機能安全を活用した機械設備の安全対策の推進事業 活用実践マニュアル</a:t>
            </a: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スライド番号プレースホルダー 4">
            <a:extLst>
              <a:ext uri="{FF2B5EF4-FFF2-40B4-BE49-F238E27FC236}">
                <a16:creationId xmlns:a16="http://schemas.microsoft.com/office/drawing/2014/main" xmlns="" id="{EB419B62-820F-4798-AC12-040D9E1B0A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D9CC4D-8A97-4D11-A8F9-9712DE09FCD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xmlns="" id="{D6BA2B29-E15A-4644-903E-3256C1A958B5}"/>
              </a:ext>
            </a:extLst>
          </p:cNvPr>
          <p:cNvSpPr/>
          <p:nvPr/>
        </p:nvSpPr>
        <p:spPr>
          <a:xfrm>
            <a:off x="288925" y="40976"/>
            <a:ext cx="9479492" cy="6309420"/>
          </a:xfrm>
          <a:prstGeom prst="rect">
            <a:avLst/>
          </a:prstGeom>
        </p:spPr>
        <p:txBody>
          <a:bodyPr wrap="square">
            <a:spAutoFit/>
          </a:bodyPr>
          <a:lstStyle/>
          <a:p>
            <a:pPr lvl="0"/>
            <a:r>
              <a:rPr lang="en-US" altLang="ja-JP" sz="3600" b="1" dirty="0">
                <a:solidFill>
                  <a:prstClr val="black"/>
                </a:solidFill>
                <a:latin typeface="Meiryo UI" panose="020B0604030504040204" pitchFamily="50" charset="-128"/>
                <a:ea typeface="Meiryo UI" panose="020B0604030504040204" pitchFamily="50" charset="-128"/>
              </a:rPr>
              <a:t>(3)	</a:t>
            </a:r>
            <a:r>
              <a:rPr lang="ja-JP" altLang="en-US" sz="3600" b="1" dirty="0">
                <a:solidFill>
                  <a:prstClr val="black"/>
                </a:solidFill>
                <a:latin typeface="Meiryo UI" panose="020B0604030504040204" pitchFamily="50" charset="-128"/>
                <a:ea typeface="Meiryo UI" panose="020B0604030504040204" pitchFamily="50" charset="-128"/>
              </a:rPr>
              <a:t>リスク低減方策</a:t>
            </a:r>
          </a:p>
          <a:p>
            <a:pPr lvl="0"/>
            <a:endParaRPr lang="en-US" altLang="ja-JP" sz="3200" dirty="0">
              <a:solidFill>
                <a:prstClr val="black"/>
              </a:solidFill>
              <a:latin typeface="Meiryo UI" panose="020B0604030504040204" pitchFamily="50" charset="-128"/>
              <a:ea typeface="Meiryo UI" panose="020B0604030504040204" pitchFamily="50" charset="-128"/>
            </a:endParaRPr>
          </a:p>
          <a:p>
            <a:pPr lvl="0"/>
            <a:r>
              <a:rPr lang="ja-JP" altLang="en-US" sz="2800" dirty="0">
                <a:solidFill>
                  <a:prstClr val="black"/>
                </a:solidFill>
                <a:latin typeface="Meiryo UI" panose="020B0604030504040204" pitchFamily="50" charset="-128"/>
                <a:ea typeface="Meiryo UI" panose="020B0604030504040204" pitchFamily="50" charset="-128"/>
              </a:rPr>
              <a:t>リスクアセスメントの結果、</a:t>
            </a:r>
            <a:endParaRPr lang="en-US" altLang="ja-JP" sz="2800" dirty="0">
              <a:solidFill>
                <a:prstClr val="black"/>
              </a:solidFill>
              <a:latin typeface="Meiryo UI" panose="020B0604030504040204" pitchFamily="50" charset="-128"/>
              <a:ea typeface="Meiryo UI" panose="020B0604030504040204" pitchFamily="50" charset="-128"/>
            </a:endParaRPr>
          </a:p>
          <a:p>
            <a:pPr lvl="0"/>
            <a:r>
              <a:rPr lang="ja-JP" altLang="en-US" sz="2800" dirty="0">
                <a:solidFill>
                  <a:prstClr val="black"/>
                </a:solidFill>
                <a:latin typeface="Meiryo UI" panose="020B0604030504040204" pitchFamily="50" charset="-128"/>
                <a:ea typeface="Meiryo UI" panose="020B0604030504040204" pitchFamily="50" charset="-128"/>
              </a:rPr>
              <a:t>リスクが</a:t>
            </a:r>
            <a:r>
              <a:rPr lang="en-US" altLang="ja-JP" sz="2800" dirty="0">
                <a:solidFill>
                  <a:prstClr val="black"/>
                </a:solidFill>
                <a:latin typeface="Meiryo UI" panose="020B0604030504040204" pitchFamily="50" charset="-128"/>
                <a:ea typeface="Meiryo UI" panose="020B0604030504040204" pitchFamily="50" charset="-128"/>
              </a:rPr>
              <a:t>4</a:t>
            </a:r>
            <a:r>
              <a:rPr lang="ja-JP" altLang="en-US" sz="2800" dirty="0">
                <a:solidFill>
                  <a:prstClr val="black"/>
                </a:solidFill>
                <a:latin typeface="Meiryo UI" panose="020B0604030504040204" pitchFamily="50" charset="-128"/>
                <a:ea typeface="Meiryo UI" panose="020B0604030504040204" pitchFamily="50" charset="-128"/>
              </a:rPr>
              <a:t>の危険源および危険事象に対して、</a:t>
            </a:r>
            <a:endParaRPr lang="en-US" altLang="ja-JP" sz="2800" dirty="0">
              <a:solidFill>
                <a:prstClr val="black"/>
              </a:solidFill>
              <a:latin typeface="Meiryo UI" panose="020B0604030504040204" pitchFamily="50" charset="-128"/>
              <a:ea typeface="Meiryo UI" panose="020B0604030504040204" pitchFamily="50" charset="-128"/>
            </a:endParaRPr>
          </a:p>
          <a:p>
            <a:pPr lvl="0"/>
            <a:r>
              <a:rPr lang="ja-JP" altLang="en-US" sz="2800" dirty="0">
                <a:solidFill>
                  <a:prstClr val="black"/>
                </a:solidFill>
                <a:latin typeface="Meiryo UI" panose="020B0604030504040204" pitchFamily="50" charset="-128"/>
                <a:ea typeface="Meiryo UI" panose="020B0604030504040204" pitchFamily="50" charset="-128"/>
              </a:rPr>
              <a:t>リスク低減方策を考えなさい。</a:t>
            </a:r>
            <a:endParaRPr lang="en-US" altLang="ja-JP" sz="2800" dirty="0">
              <a:solidFill>
                <a:prstClr val="black"/>
              </a:solidFill>
              <a:latin typeface="Meiryo UI" panose="020B0604030504040204" pitchFamily="50" charset="-128"/>
              <a:ea typeface="Meiryo UI" panose="020B0604030504040204" pitchFamily="50" charset="-128"/>
            </a:endParaRPr>
          </a:p>
          <a:p>
            <a:pPr lvl="0"/>
            <a:r>
              <a:rPr lang="ja-JP" altLang="en-US" sz="2800" b="1" dirty="0">
                <a:solidFill>
                  <a:srgbClr val="0000FF"/>
                </a:solidFill>
                <a:latin typeface="Meiryo UI" panose="020B0604030504040204" pitchFamily="50" charset="-128"/>
                <a:ea typeface="Meiryo UI" panose="020B0604030504040204" pitchFamily="50" charset="-128"/>
              </a:rPr>
              <a:t>リスク低減方策に制御システムが使用される場合は、制御システムによる方策について第</a:t>
            </a:r>
            <a:r>
              <a:rPr lang="en-US" altLang="ja-JP" sz="2800" b="1" dirty="0">
                <a:solidFill>
                  <a:srgbClr val="0000FF"/>
                </a:solidFill>
                <a:latin typeface="Meiryo UI" panose="020B0604030504040204" pitchFamily="50" charset="-128"/>
                <a:ea typeface="Meiryo UI" panose="020B0604030504040204" pitchFamily="50" charset="-128"/>
              </a:rPr>
              <a:t>4</a:t>
            </a:r>
            <a:r>
              <a:rPr lang="ja-JP" altLang="en-US" sz="2800" b="1" dirty="0">
                <a:solidFill>
                  <a:srgbClr val="0000FF"/>
                </a:solidFill>
                <a:latin typeface="Meiryo UI" panose="020B0604030504040204" pitchFamily="50" charset="-128"/>
                <a:ea typeface="Meiryo UI" panose="020B0604030504040204" pitchFamily="50" charset="-128"/>
              </a:rPr>
              <a:t>章に従って要求安全度水準（</a:t>
            </a:r>
            <a:r>
              <a:rPr lang="en-US" altLang="ja-JP" sz="2800" b="1" dirty="0" err="1">
                <a:solidFill>
                  <a:srgbClr val="0000FF"/>
                </a:solidFill>
                <a:latin typeface="Meiryo UI" panose="020B0604030504040204" pitchFamily="50" charset="-128"/>
                <a:ea typeface="Meiryo UI" panose="020B0604030504040204" pitchFamily="50" charset="-128"/>
              </a:rPr>
              <a:t>PLr</a:t>
            </a:r>
            <a:r>
              <a:rPr lang="ja-JP" altLang="en-US" sz="2800" b="1" dirty="0">
                <a:solidFill>
                  <a:srgbClr val="0000FF"/>
                </a:solidFill>
                <a:latin typeface="Meiryo UI" panose="020B0604030504040204" pitchFamily="50" charset="-128"/>
                <a:ea typeface="Meiryo UI" panose="020B0604030504040204" pitchFamily="50" charset="-128"/>
              </a:rPr>
              <a:t>）を求めなさい</a:t>
            </a:r>
            <a:endParaRPr lang="en-US" altLang="ja-JP" sz="2800" dirty="0">
              <a:solidFill>
                <a:prstClr val="black"/>
              </a:solidFill>
              <a:latin typeface="Meiryo UI" panose="020B0604030504040204" pitchFamily="50" charset="-128"/>
              <a:ea typeface="Meiryo UI" panose="020B0604030504040204" pitchFamily="50" charset="-128"/>
            </a:endParaRPr>
          </a:p>
          <a:p>
            <a:pPr lvl="0"/>
            <a:endParaRPr lang="en-US" altLang="ja-JP" sz="2800" b="1" dirty="0">
              <a:solidFill>
                <a:prstClr val="black"/>
              </a:solidFill>
              <a:latin typeface="Meiryo UI" panose="020B0604030504040204" pitchFamily="50" charset="-128"/>
              <a:ea typeface="Meiryo UI" panose="020B0604030504040204" pitchFamily="50" charset="-128"/>
            </a:endParaRPr>
          </a:p>
          <a:p>
            <a:pPr marL="342900" lvl="0" indent="-342900">
              <a:buFont typeface="Wingdings" panose="05000000000000000000" pitchFamily="2" charset="2"/>
              <a:buChar char="Ø"/>
            </a:pPr>
            <a:r>
              <a:rPr lang="ja-JP" altLang="en-US" sz="2800" b="1" dirty="0">
                <a:solidFill>
                  <a:srgbClr val="0000FF"/>
                </a:solidFill>
                <a:latin typeface="Meiryo UI" panose="020B0604030504040204" pitchFamily="50" charset="-128"/>
                <a:ea typeface="Meiryo UI" panose="020B0604030504040204" pitchFamily="50" charset="-128"/>
              </a:rPr>
              <a:t>第</a:t>
            </a:r>
            <a:r>
              <a:rPr lang="en-US" altLang="ja-JP" sz="2800" b="1" dirty="0">
                <a:solidFill>
                  <a:srgbClr val="0000FF"/>
                </a:solidFill>
                <a:latin typeface="Meiryo UI" panose="020B0604030504040204" pitchFamily="50" charset="-128"/>
                <a:ea typeface="Meiryo UI" panose="020B0604030504040204" pitchFamily="50" charset="-128"/>
              </a:rPr>
              <a:t>3</a:t>
            </a:r>
            <a:r>
              <a:rPr lang="ja-JP" altLang="en-US" sz="2800" b="1" dirty="0">
                <a:solidFill>
                  <a:srgbClr val="0000FF"/>
                </a:solidFill>
                <a:latin typeface="Meiryo UI" panose="020B0604030504040204" pitchFamily="50" charset="-128"/>
                <a:ea typeface="Meiryo UI" panose="020B0604030504040204" pitchFamily="50" charset="-128"/>
              </a:rPr>
              <a:t>章の表</a:t>
            </a:r>
            <a:r>
              <a:rPr lang="en-US" altLang="ja-JP" sz="2800" b="1" dirty="0">
                <a:solidFill>
                  <a:srgbClr val="0000FF"/>
                </a:solidFill>
                <a:latin typeface="Meiryo UI" panose="020B0604030504040204" pitchFamily="50" charset="-128"/>
                <a:ea typeface="Meiryo UI" panose="020B0604030504040204" pitchFamily="50" charset="-128"/>
              </a:rPr>
              <a:t>3-19</a:t>
            </a:r>
            <a:r>
              <a:rPr lang="ja-JP" altLang="en-US" sz="2800" b="1" dirty="0">
                <a:solidFill>
                  <a:srgbClr val="0000FF"/>
                </a:solidFill>
                <a:latin typeface="Meiryo UI" panose="020B0604030504040204" pitchFamily="50" charset="-128"/>
                <a:ea typeface="Meiryo UI" panose="020B0604030504040204" pitchFamily="50" charset="-128"/>
              </a:rPr>
              <a:t>を参考に、　　　　　　　　　　　　　　　　　　　　　　　　　　　　　　表</a:t>
            </a:r>
            <a:r>
              <a:rPr lang="en-US" altLang="ja-JP" sz="2800" b="1" dirty="0">
                <a:solidFill>
                  <a:srgbClr val="0000FF"/>
                </a:solidFill>
                <a:latin typeface="Meiryo UI" panose="020B0604030504040204" pitchFamily="50" charset="-128"/>
                <a:ea typeface="Meiryo UI" panose="020B0604030504040204" pitchFamily="50" charset="-128"/>
              </a:rPr>
              <a:t>9-6</a:t>
            </a:r>
            <a:r>
              <a:rPr lang="ja-JP" altLang="en-US" sz="2800" b="1" dirty="0">
                <a:solidFill>
                  <a:srgbClr val="0000FF"/>
                </a:solidFill>
                <a:latin typeface="Meiryo UI" panose="020B0604030504040204" pitchFamily="50" charset="-128"/>
                <a:ea typeface="Meiryo UI" panose="020B0604030504040204" pitchFamily="50" charset="-128"/>
              </a:rPr>
              <a:t>のリスク低減方策の列に記載しなさい。</a:t>
            </a:r>
          </a:p>
          <a:p>
            <a:pPr lvl="0"/>
            <a:r>
              <a:rPr lang="ja-JP" altLang="en-US" sz="2800" dirty="0">
                <a:solidFill>
                  <a:prstClr val="black"/>
                </a:solidFill>
                <a:latin typeface="Meiryo UI" panose="020B0604030504040204" pitchFamily="50" charset="-128"/>
                <a:ea typeface="Meiryo UI" panose="020B0604030504040204" pitchFamily="50" charset="-128"/>
              </a:rPr>
              <a:t>ただし、顧客の要求事項である、「可能であればガードなし」を考慮すること。</a:t>
            </a:r>
          </a:p>
          <a:p>
            <a:pPr lvl="0"/>
            <a:r>
              <a:rPr lang="ja-JP" altLang="en-US" sz="2800" dirty="0">
                <a:solidFill>
                  <a:prstClr val="black"/>
                </a:solidFill>
                <a:latin typeface="Meiryo UI" panose="020B0604030504040204" pitchFamily="50" charset="-128"/>
                <a:ea typeface="Meiryo UI" panose="020B0604030504040204" pitchFamily="50" charset="-128"/>
              </a:rPr>
              <a:t>ロボットのリスク低減方策は、本書の第</a:t>
            </a:r>
            <a:r>
              <a:rPr lang="en-US" altLang="ja-JP" sz="2800" dirty="0">
                <a:solidFill>
                  <a:prstClr val="black"/>
                </a:solidFill>
                <a:latin typeface="Meiryo UI" panose="020B0604030504040204" pitchFamily="50" charset="-128"/>
                <a:ea typeface="Meiryo UI" panose="020B0604030504040204" pitchFamily="50" charset="-128"/>
              </a:rPr>
              <a:t>5</a:t>
            </a:r>
            <a:r>
              <a:rPr lang="ja-JP" altLang="en-US" sz="2800" dirty="0">
                <a:solidFill>
                  <a:prstClr val="black"/>
                </a:solidFill>
                <a:latin typeface="Meiryo UI" panose="020B0604030504040204" pitchFamily="50" charset="-128"/>
                <a:ea typeface="Meiryo UI" panose="020B0604030504040204" pitchFamily="50" charset="-128"/>
              </a:rPr>
              <a:t>章を参考にすること。</a:t>
            </a:r>
          </a:p>
        </p:txBody>
      </p:sp>
    </p:spTree>
    <p:extLst>
      <p:ext uri="{BB962C8B-B14F-4D97-AF65-F5344CB8AC3E}">
        <p14:creationId xmlns:p14="http://schemas.microsoft.com/office/powerpoint/2010/main" val="3107757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pPr>
              <a:lnSpc>
                <a:spcPct val="100000"/>
              </a:lnSpc>
              <a:spcBef>
                <a:spcPts val="0"/>
              </a:spcBef>
              <a:spcAft>
                <a:spcPts val="0"/>
              </a:spcAft>
            </a:pPr>
            <a:r>
              <a:rPr lang="en-US" altLang="ja-JP"/>
              <a:t>2 </a:t>
            </a:r>
            <a:r>
              <a:rPr lang="ja-JP" altLang="en-US"/>
              <a:t>協働作業ロボットの妥当性確認</a:t>
            </a:r>
            <a:br>
              <a:rPr lang="ja-JP" altLang="en-US"/>
            </a:br>
            <a:r>
              <a:rPr lang="en-US" altLang="ja-JP" sz="2800"/>
              <a:t>(1)</a:t>
            </a:r>
            <a:r>
              <a:rPr lang="ja-JP" altLang="en-US" sz="2800"/>
              <a:t>ロボット単体の妥当性確認</a:t>
            </a:r>
          </a:p>
        </p:txBody>
      </p:sp>
      <p:sp>
        <p:nvSpPr>
          <p:cNvPr id="7" name="コンテンツプレースホルダ 6"/>
          <p:cNvSpPr>
            <a:spLocks noGrp="1"/>
          </p:cNvSpPr>
          <p:nvPr>
            <p:ph idx="1"/>
          </p:nvPr>
        </p:nvSpPr>
        <p:spPr>
          <a:xfrm>
            <a:off x="349250" y="1501775"/>
            <a:ext cx="9206865" cy="4175125"/>
          </a:xfrm>
        </p:spPr>
        <p:txBody>
          <a:bodyPr/>
          <a:lstStyle/>
          <a:p>
            <a:pPr marL="0" indent="0">
              <a:buFont typeface="Arial" panose="020B0604020202020204" pitchFamily="34" charset="0"/>
              <a:buNone/>
            </a:pPr>
            <a:r>
              <a:rPr lang="ja-JP" altLang="en-US" sz="2000" b="1"/>
              <a:t>ア．検証及び妥当性確認方法</a:t>
            </a:r>
            <a:r>
              <a:rPr lang="ja-JP" altLang="en-US" sz="2000"/>
              <a:t> </a:t>
            </a:r>
          </a:p>
          <a:p>
            <a:pPr marL="0" indent="0">
              <a:buNone/>
            </a:pPr>
            <a:r>
              <a:rPr lang="ja-JP" altLang="en-US" sz="2000"/>
              <a:t>検証及び妥当性確認は，例えば次の方法によって満足することができる。</a:t>
            </a:r>
          </a:p>
          <a:p>
            <a:pPr marL="0" indent="0">
              <a:buNone/>
            </a:pPr>
            <a:r>
              <a:rPr lang="ja-JP" altLang="en-US" sz="2000"/>
              <a:t>JIS B 8433-1 (ISO 10218-1)の付属書Ｆ表F.1には、規格の要求それぞれについて、以下のA～Gのどの方法が適用可能かを示している。</a:t>
            </a:r>
          </a:p>
          <a:p>
            <a:pPr marL="703580" lvl="1" indent="-245745">
              <a:buClrTx/>
              <a:buFont typeface="Arial" panose="020B0604020202020204" pitchFamily="34" charset="0"/>
              <a:buChar char="-"/>
            </a:pPr>
            <a:r>
              <a:rPr lang="ja-JP" altLang="en-US" sz="2000"/>
              <a:t>A  目視検査</a:t>
            </a:r>
          </a:p>
          <a:p>
            <a:pPr marL="703580" lvl="1" indent="-245745">
              <a:buClrTx/>
              <a:buFont typeface="Arial" panose="020B0604020202020204" pitchFamily="34" charset="0"/>
              <a:buChar char="-"/>
            </a:pPr>
            <a:r>
              <a:rPr lang="ja-JP" altLang="en-US" sz="2000"/>
              <a:t>B  実用試験</a:t>
            </a:r>
          </a:p>
          <a:p>
            <a:pPr marL="703580" lvl="1" indent="-245745">
              <a:buClrTx/>
              <a:buFont typeface="Meiryo UI" panose="020B0604030504040204" pitchFamily="50" charset="-128"/>
              <a:buChar char="-"/>
            </a:pPr>
            <a:r>
              <a:rPr lang="ja-JP" altLang="en-US" sz="2000"/>
              <a:t>C  測定</a:t>
            </a:r>
          </a:p>
          <a:p>
            <a:pPr marL="703580" lvl="1" indent="-245745">
              <a:buClrTx/>
              <a:buFont typeface="Meiryo UI" panose="020B0604030504040204" pitchFamily="50" charset="-128"/>
              <a:buChar char="-"/>
            </a:pPr>
            <a:r>
              <a:rPr lang="ja-JP" altLang="en-US" sz="2000"/>
              <a:t>D  運転中の観察</a:t>
            </a:r>
          </a:p>
          <a:p>
            <a:pPr marL="703580" lvl="1" indent="-245745">
              <a:buClrTx/>
              <a:buFont typeface="Meiryo UI" panose="020B0604030504040204" pitchFamily="50" charset="-128"/>
              <a:buChar char="-"/>
            </a:pPr>
            <a:r>
              <a:rPr lang="ja-JP" altLang="en-US" sz="2000"/>
              <a:t>E  用途特有の計画、回路図及び設計資料のレビュー</a:t>
            </a:r>
          </a:p>
          <a:p>
            <a:pPr marL="703580" lvl="1" indent="-245745">
              <a:buClrTx/>
              <a:buFont typeface="Meiryo UI" panose="020B0604030504040204" pitchFamily="50" charset="-128"/>
              <a:buChar char="-"/>
            </a:pPr>
            <a:r>
              <a:rPr lang="ja-JP" altLang="en-US" sz="2000"/>
              <a:t>F  タスクに基づくリスクアセスメントのレビュー</a:t>
            </a:r>
          </a:p>
          <a:p>
            <a:pPr marL="703580" lvl="1" indent="-245745">
              <a:buClrTx/>
              <a:buFont typeface="Meiryo UI" panose="020B0604030504040204" pitchFamily="50" charset="-128"/>
              <a:buChar char="-"/>
            </a:pPr>
            <a:r>
              <a:rPr lang="ja-JP" altLang="en-US" sz="2000"/>
              <a:t>G  仕様書及び使用上の情報</a:t>
            </a:r>
          </a:p>
        </p:txBody>
      </p:sp>
      <p:sp>
        <p:nvSpPr>
          <p:cNvPr id="4" name="フッタープレースホルダ 3"/>
          <p:cNvSpPr>
            <a:spLocks noGrp="1"/>
          </p:cNvSpPr>
          <p:nvPr>
            <p:ph type="ftr" sz="quarter" idx="11"/>
          </p:nvPr>
        </p:nvSpPr>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機能安全活用実践マニュアル</a:t>
            </a:r>
            <a:endParaRPr lang="ja-JP" altLang="en-US" dirty="0"/>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11</a:t>
            </a:fld>
            <a:endParaRPr kumimoji="1" lang="ja-JP" altLang="en-US"/>
          </a:p>
        </p:txBody>
      </p:sp>
      <p:pic>
        <p:nvPicPr>
          <p:cNvPr id="2" name="図形 1"/>
          <p:cNvPicPr>
            <a:picLocks noChangeAspect="1"/>
          </p:cNvPicPr>
          <p:nvPr/>
        </p:nvPicPr>
        <p:blipFill>
          <a:blip r:embed="rId3"/>
          <a:stretch>
            <a:fillRect/>
          </a:stretch>
        </p:blipFill>
        <p:spPr>
          <a:xfrm>
            <a:off x="7945755" y="4584065"/>
            <a:ext cx="1714500" cy="1714500"/>
          </a:xfrm>
          <a:prstGeom prst="rect">
            <a:avLst/>
          </a:prstGeom>
        </p:spPr>
      </p:pic>
    </p:spTree>
    <p:extLst>
      <p:ext uri="{BB962C8B-B14F-4D97-AF65-F5344CB8AC3E}">
        <p14:creationId xmlns:p14="http://schemas.microsoft.com/office/powerpoint/2010/main" val="402872771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4294967295"/>
          </p:nvPr>
        </p:nvSpPr>
        <p:spPr>
          <a:xfrm>
            <a:off x="3281363" y="6356354"/>
            <a:ext cx="3343275" cy="365125"/>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4" name="スライド番号プレースホルダー 3"/>
          <p:cNvSpPr>
            <a:spLocks noGrp="1"/>
          </p:cNvSpPr>
          <p:nvPr>
            <p:ph type="sldNum" sz="quarter" idx="12"/>
          </p:nvPr>
        </p:nvSpPr>
        <p:spPr/>
        <p:txBody>
          <a:bodyPr/>
          <a:lstStyle/>
          <a:p>
            <a:fld id="{C7D9CC4D-8A97-4D11-A8F9-9712DE09FCD9}" type="slidenum">
              <a:rPr kumimoji="1" lang="ja-JP" altLang="en-US" smtClean="0"/>
              <a:t>110</a:t>
            </a:fld>
            <a:endParaRPr kumimoji="1" lang="ja-JP" altLang="en-US"/>
          </a:p>
        </p:txBody>
      </p:sp>
      <p:pic>
        <p:nvPicPr>
          <p:cNvPr id="8" name="図 7"/>
          <p:cNvPicPr>
            <a:picLocks noChangeAspect="1"/>
          </p:cNvPicPr>
          <p:nvPr/>
        </p:nvPicPr>
        <p:blipFill>
          <a:blip r:embed="rId3"/>
          <a:stretch>
            <a:fillRect/>
          </a:stretch>
        </p:blipFill>
        <p:spPr>
          <a:xfrm>
            <a:off x="1685294" y="140658"/>
            <a:ext cx="6222206" cy="5598138"/>
          </a:xfrm>
          <a:prstGeom prst="rect">
            <a:avLst/>
          </a:prstGeom>
        </p:spPr>
      </p:pic>
      <p:graphicFrame>
        <p:nvGraphicFramePr>
          <p:cNvPr id="9" name="表 8"/>
          <p:cNvGraphicFramePr>
            <a:graphicFrameLocks noGrp="1"/>
          </p:cNvGraphicFramePr>
          <p:nvPr>
            <p:extLst/>
          </p:nvPr>
        </p:nvGraphicFramePr>
        <p:xfrm>
          <a:off x="1685293" y="5803557"/>
          <a:ext cx="6222206" cy="731520"/>
        </p:xfrm>
        <a:graphic>
          <a:graphicData uri="http://schemas.openxmlformats.org/drawingml/2006/table">
            <a:tbl>
              <a:tblPr/>
              <a:tblGrid>
                <a:gridCol w="6222206">
                  <a:extLst>
                    <a:ext uri="{9D8B030D-6E8A-4147-A177-3AD203B41FA5}">
                      <a16:colId xmlns:a16="http://schemas.microsoft.com/office/drawing/2014/main" xmlns="" val="20000"/>
                    </a:ext>
                  </a:extLst>
                </a:gridCol>
              </a:tblGrid>
              <a:tr h="0">
                <a:tc>
                  <a:txBody>
                    <a:bodyPr/>
                    <a:lstStyle/>
                    <a:p>
                      <a:pPr algn="ctr"/>
                      <a:r>
                        <a:rPr lang="ja-JP" altLang="en-US" sz="2400" dirty="0">
                          <a:effectLst/>
                          <a:latin typeface="MS Mincho" charset="-128"/>
                        </a:rPr>
                        <a:t>図</a:t>
                      </a:r>
                      <a:r>
                        <a:rPr lang="en-US" altLang="ja-JP" sz="2400" dirty="0">
                          <a:effectLst/>
                          <a:latin typeface="MS Mincho" charset="-128"/>
                        </a:rPr>
                        <a:t>4-1</a:t>
                      </a:r>
                      <a:r>
                        <a:rPr lang="ja-JP" altLang="en-US" sz="2400" dirty="0">
                          <a:effectLst/>
                          <a:latin typeface="MS Mincho" charset="-128"/>
                        </a:rPr>
                        <a:t>　 </a:t>
                      </a:r>
                      <a:r>
                        <a:rPr lang="en-US" altLang="ja-JP" sz="2400" dirty="0" err="1">
                          <a:effectLst/>
                          <a:latin typeface="MS Mincho" charset="-128"/>
                        </a:rPr>
                        <a:t>PLr</a:t>
                      </a:r>
                      <a:r>
                        <a:rPr lang="ja-JP" altLang="en-US" sz="2400" dirty="0">
                          <a:effectLst/>
                          <a:latin typeface="MS Mincho" charset="-128"/>
                        </a:rPr>
                        <a:t>のリスクグラフ</a:t>
                      </a:r>
                      <a:r>
                        <a:rPr lang="en-US" altLang="ja-JP" sz="2400" dirty="0">
                          <a:effectLst/>
                          <a:latin typeface="MS Mincho" charset="-128"/>
                        </a:rPr>
                        <a:t>(JIS B 9705-1:2011</a:t>
                      </a:r>
                      <a:r>
                        <a:rPr lang="ja-JP" altLang="en-US" sz="2400" dirty="0">
                          <a:effectLst/>
                          <a:latin typeface="MS Mincho" charset="-128"/>
                        </a:rPr>
                        <a:t>より</a:t>
                      </a:r>
                      <a:r>
                        <a:rPr lang="en-US" altLang="ja-JP" sz="2400" dirty="0">
                          <a:effectLst/>
                          <a:latin typeface="MS Mincho" charset="-128"/>
                        </a:rPr>
                        <a:t>)</a:t>
                      </a:r>
                    </a:p>
                  </a:txBody>
                  <a:tcPr marL="25797" marR="25797" marT="0" marB="0">
                    <a:lnL w="3175" cap="flat" cmpd="sng" algn="ctr">
                      <a:solidFill>
                        <a:srgbClr val="CBCBCB"/>
                      </a:solidFill>
                      <a:prstDash val="solid"/>
                      <a:round/>
                      <a:headEnd type="none" w="med" len="med"/>
                      <a:tailEnd type="none" w="med" len="med"/>
                    </a:lnL>
                    <a:lnR w="3175" cap="flat" cmpd="sng" algn="ctr">
                      <a:solidFill>
                        <a:srgbClr val="CBCBCB"/>
                      </a:solidFill>
                      <a:prstDash val="solid"/>
                      <a:round/>
                      <a:headEnd type="none" w="med" len="med"/>
                      <a:tailEnd type="none" w="med" len="med"/>
                    </a:lnR>
                    <a:lnT w="6350" cap="flat" cmpd="sng" algn="ctr">
                      <a:solidFill>
                        <a:srgbClr val="CBCBCB"/>
                      </a:solidFill>
                      <a:prstDash val="solid"/>
                      <a:round/>
                      <a:headEnd type="none" w="med" len="med"/>
                      <a:tailEnd type="none" w="med" len="med"/>
                    </a:lnT>
                    <a:lnB w="6350" cap="flat" cmpd="sng" algn="ctr">
                      <a:solidFill>
                        <a:srgbClr val="CBCBCB"/>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0459114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xmlns="" id="{E8C6A243-7D08-48F6-826F-4FB9A651C921}"/>
              </a:ext>
            </a:extLst>
          </p:cNvPr>
          <p:cNvSpPr>
            <a:spLocks noGrp="1"/>
          </p:cNvSpPr>
          <p:nvPr>
            <p:ph type="ftr" sz="quarter" idx="4294967295"/>
          </p:nvPr>
        </p:nvSpPr>
        <p:spPr>
          <a:xfrm>
            <a:off x="3281363" y="6356354"/>
            <a:ext cx="334327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平成</a:t>
            </a:r>
            <a:r>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29</a:t>
            </a:r>
            <a:r>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年度厚生労働省委託　機能安全を活用した機械設備の安全対策の推進事業 活用実践マニュアル</a:t>
            </a: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スライド番号プレースホルダー 4">
            <a:extLst>
              <a:ext uri="{FF2B5EF4-FFF2-40B4-BE49-F238E27FC236}">
                <a16:creationId xmlns:a16="http://schemas.microsoft.com/office/drawing/2014/main" xmlns="" id="{EB419B62-820F-4798-AC12-040D9E1B0A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D9CC4D-8A97-4D11-A8F9-9712DE09FCD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0" name="正方形/長方形 9">
            <a:extLst>
              <a:ext uri="{FF2B5EF4-FFF2-40B4-BE49-F238E27FC236}">
                <a16:creationId xmlns:a16="http://schemas.microsoft.com/office/drawing/2014/main" xmlns="" id="{FEAEC9C4-2F6B-4368-A686-38C76F1ECD4C}"/>
              </a:ext>
            </a:extLst>
          </p:cNvPr>
          <p:cNvSpPr/>
          <p:nvPr/>
        </p:nvSpPr>
        <p:spPr>
          <a:xfrm>
            <a:off x="1" y="77977"/>
            <a:ext cx="9857547" cy="1569660"/>
          </a:xfrm>
          <a:prstGeom prst="rect">
            <a:avLst/>
          </a:prstGeom>
        </p:spPr>
        <p:txBody>
          <a:bodyPr wrap="square">
            <a:spAutoFit/>
          </a:bodyPr>
          <a:lstStyle/>
          <a:p>
            <a:pPr algn="ctr">
              <a:spcAft>
                <a:spcPts val="0"/>
              </a:spcAft>
            </a:pPr>
            <a:r>
              <a:rPr lang="ja-JP" altLang="ja-JP" sz="2800" b="1" kern="100" dirty="0">
                <a:effectLst/>
                <a:latin typeface="Meiryo UI" panose="020B0604030504040204" pitchFamily="50" charset="-128"/>
                <a:ea typeface="Meiryo UI" panose="020B0604030504040204" pitchFamily="50" charset="-128"/>
                <a:cs typeface="Times New Roman" panose="02020603050405020304" pitchFamily="18" charset="0"/>
              </a:rPr>
              <a:t>表</a:t>
            </a:r>
            <a:r>
              <a:rPr lang="en-US" altLang="ja-JP" sz="2800" b="1" kern="100" dirty="0">
                <a:effectLst/>
                <a:latin typeface="Meiryo UI" panose="020B0604030504040204" pitchFamily="50" charset="-128"/>
                <a:ea typeface="Meiryo UI" panose="020B0604030504040204" pitchFamily="50" charset="-128"/>
                <a:cs typeface="Times New Roman" panose="02020603050405020304" pitchFamily="18" charset="0"/>
              </a:rPr>
              <a:t>9-6 </a:t>
            </a:r>
            <a:r>
              <a:rPr lang="ja-JP" altLang="ja-JP" sz="2800" b="1" kern="100" dirty="0">
                <a:effectLst/>
                <a:latin typeface="Meiryo UI" panose="020B0604030504040204" pitchFamily="50" charset="-128"/>
                <a:ea typeface="Meiryo UI" panose="020B0604030504040204" pitchFamily="50" charset="-128"/>
                <a:cs typeface="Times New Roman" panose="02020603050405020304" pitchFamily="18" charset="0"/>
              </a:rPr>
              <a:t>リスクアセスメントシート（弁当箱詰めロボット対象）</a:t>
            </a:r>
            <a:endParaRPr lang="en-US" altLang="ja-JP" sz="2800" b="1" kern="100" dirty="0">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altLang="en-US" sz="2400" b="1" kern="100" dirty="0">
                <a:effectLst/>
                <a:latin typeface="Meiryo UI" panose="020B0604030504040204" pitchFamily="50" charset="-128"/>
                <a:ea typeface="Meiryo UI" panose="020B0604030504040204" pitchFamily="50" charset="-128"/>
                <a:cs typeface="Times New Roman" panose="02020603050405020304" pitchFamily="18" charset="0"/>
              </a:rPr>
              <a:t>② リスク低減方策：リスク低減方策と制御システム使用時は</a:t>
            </a:r>
            <a:r>
              <a:rPr lang="en-US" altLang="ja-JP" sz="2400" b="1" kern="100" dirty="0">
                <a:effectLst/>
                <a:latin typeface="Meiryo UI" panose="020B0604030504040204" pitchFamily="50" charset="-128"/>
                <a:ea typeface="Meiryo UI" panose="020B0604030504040204" pitchFamily="50" charset="-128"/>
                <a:cs typeface="Times New Roman" panose="02020603050405020304" pitchFamily="18" charset="0"/>
              </a:rPr>
              <a:t>P</a:t>
            </a:r>
            <a:r>
              <a:rPr lang="en-GB" altLang="ja-JP" sz="2400" b="1" kern="100" dirty="0" err="1">
                <a:effectLst/>
                <a:latin typeface="Meiryo UI" panose="020B0604030504040204" pitchFamily="50" charset="-128"/>
                <a:ea typeface="Meiryo UI" panose="020B0604030504040204" pitchFamily="50" charset="-128"/>
                <a:cs typeface="Times New Roman" panose="02020603050405020304" pitchFamily="18" charset="0"/>
              </a:rPr>
              <a:t>Lr</a:t>
            </a:r>
            <a:r>
              <a:rPr lang="ja-JP" altLang="en-US" sz="2400" b="1" kern="100" dirty="0">
                <a:effectLst/>
                <a:latin typeface="Meiryo UI" panose="020B0604030504040204" pitchFamily="50" charset="-128"/>
                <a:ea typeface="Meiryo UI" panose="020B0604030504040204" pitchFamily="50" charset="-128"/>
                <a:cs typeface="Times New Roman" panose="02020603050405020304" pitchFamily="18" charset="0"/>
              </a:rPr>
              <a:t>を見積もり記載する</a:t>
            </a:r>
            <a:r>
              <a:rPr lang="ja-JP" altLang="en-US" sz="2800" b="1"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en-GB" altLang="ja-JP" sz="2800" b="1"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endParaRPr lang="ja-JP" altLang="ja-JP" sz="1600" b="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2" name="表 1">
            <a:extLst>
              <a:ext uri="{FF2B5EF4-FFF2-40B4-BE49-F238E27FC236}">
                <a16:creationId xmlns:a16="http://schemas.microsoft.com/office/drawing/2014/main" xmlns="" id="{8A7A4E94-1DCD-40AE-9320-29BF60CE0EA3}"/>
              </a:ext>
            </a:extLst>
          </p:cNvPr>
          <p:cNvGraphicFramePr>
            <a:graphicFrameLocks noGrp="1"/>
          </p:cNvGraphicFramePr>
          <p:nvPr>
            <p:extLst>
              <p:ext uri="{D42A27DB-BD31-4B8C-83A1-F6EECF244321}">
                <p14:modId xmlns:p14="http://schemas.microsoft.com/office/powerpoint/2010/main" val="1696768885"/>
              </p:ext>
            </p:extLst>
          </p:nvPr>
        </p:nvGraphicFramePr>
        <p:xfrm>
          <a:off x="122748" y="1109996"/>
          <a:ext cx="9734800" cy="5158724"/>
        </p:xfrm>
        <a:graphic>
          <a:graphicData uri="http://schemas.openxmlformats.org/drawingml/2006/table">
            <a:tbl>
              <a:tblPr/>
              <a:tblGrid>
                <a:gridCol w="413999">
                  <a:extLst>
                    <a:ext uri="{9D8B030D-6E8A-4147-A177-3AD203B41FA5}">
                      <a16:colId xmlns:a16="http://schemas.microsoft.com/office/drawing/2014/main" xmlns="" val="3135262671"/>
                    </a:ext>
                  </a:extLst>
                </a:gridCol>
                <a:gridCol w="3151088">
                  <a:extLst>
                    <a:ext uri="{9D8B030D-6E8A-4147-A177-3AD203B41FA5}">
                      <a16:colId xmlns:a16="http://schemas.microsoft.com/office/drawing/2014/main" xmlns="" val="1522397941"/>
                    </a:ext>
                  </a:extLst>
                </a:gridCol>
                <a:gridCol w="634892">
                  <a:extLst>
                    <a:ext uri="{9D8B030D-6E8A-4147-A177-3AD203B41FA5}">
                      <a16:colId xmlns:a16="http://schemas.microsoft.com/office/drawing/2014/main" xmlns="" val="1005016516"/>
                    </a:ext>
                  </a:extLst>
                </a:gridCol>
                <a:gridCol w="634892">
                  <a:extLst>
                    <a:ext uri="{9D8B030D-6E8A-4147-A177-3AD203B41FA5}">
                      <a16:colId xmlns:a16="http://schemas.microsoft.com/office/drawing/2014/main" xmlns="" val="764938324"/>
                    </a:ext>
                  </a:extLst>
                </a:gridCol>
                <a:gridCol w="634892">
                  <a:extLst>
                    <a:ext uri="{9D8B030D-6E8A-4147-A177-3AD203B41FA5}">
                      <a16:colId xmlns:a16="http://schemas.microsoft.com/office/drawing/2014/main" xmlns="" val="1715593588"/>
                    </a:ext>
                  </a:extLst>
                </a:gridCol>
                <a:gridCol w="634892">
                  <a:extLst>
                    <a:ext uri="{9D8B030D-6E8A-4147-A177-3AD203B41FA5}">
                      <a16:colId xmlns:a16="http://schemas.microsoft.com/office/drawing/2014/main" xmlns="" val="4197586627"/>
                    </a:ext>
                  </a:extLst>
                </a:gridCol>
                <a:gridCol w="2795314">
                  <a:extLst>
                    <a:ext uri="{9D8B030D-6E8A-4147-A177-3AD203B41FA5}">
                      <a16:colId xmlns:a16="http://schemas.microsoft.com/office/drawing/2014/main" xmlns="" val="4250909243"/>
                    </a:ext>
                  </a:extLst>
                </a:gridCol>
                <a:gridCol w="834833">
                  <a:extLst>
                    <a:ext uri="{9D8B030D-6E8A-4147-A177-3AD203B41FA5}">
                      <a16:colId xmlns:a16="http://schemas.microsoft.com/office/drawing/2014/main" xmlns="" val="2617250101"/>
                    </a:ext>
                  </a:extLst>
                </a:gridCol>
              </a:tblGrid>
              <a:tr h="197341">
                <a:tc rowSpan="2">
                  <a:txBody>
                    <a:bodyPr/>
                    <a:lstStyle/>
                    <a:p>
                      <a:pPr algn="ctr" fontAlgn="ctr"/>
                      <a:r>
                        <a:rPr lang="en-GB" sz="1400" b="1" i="0" u="none" strike="noStrike" dirty="0">
                          <a:solidFill>
                            <a:schemeClr val="tx1"/>
                          </a:solidFill>
                          <a:effectLst/>
                          <a:latin typeface="游ゴシック" panose="020B0400000000000000" pitchFamily="50" charset="-128"/>
                          <a:ea typeface="游ゴシック" panose="020B0400000000000000" pitchFamily="50" charset="-128"/>
                        </a:rPr>
                        <a:t>No</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rowSpan="2">
                  <a:txBody>
                    <a:bodyPr/>
                    <a:lstStyle/>
                    <a:p>
                      <a:pPr algn="ctr" fontAlgn="ctr"/>
                      <a:r>
                        <a:rPr lang="zh-TW" altLang="en-US" sz="1400" b="1" i="0" u="none" strike="noStrike" dirty="0">
                          <a:solidFill>
                            <a:schemeClr val="tx1"/>
                          </a:solidFill>
                          <a:effectLst/>
                          <a:latin typeface="游ゴシック" panose="020B0400000000000000" pitchFamily="50" charset="-128"/>
                          <a:ea typeface="游ゴシック" panose="020B0400000000000000" pitchFamily="50" charset="-128"/>
                        </a:rPr>
                        <a:t>作業</a:t>
                      </a:r>
                      <a:r>
                        <a:rPr lang="en-US" altLang="zh-TW" sz="1400" b="1" i="0" u="none" strike="noStrike" dirty="0">
                          <a:solidFill>
                            <a:schemeClr val="tx1"/>
                          </a:solidFill>
                          <a:effectLst/>
                          <a:latin typeface="游ゴシック" panose="020B0400000000000000" pitchFamily="50" charset="-128"/>
                          <a:ea typeface="游ゴシック" panose="020B0400000000000000" pitchFamily="50" charset="-128"/>
                        </a:rPr>
                        <a:t>-</a:t>
                      </a:r>
                      <a:r>
                        <a:rPr lang="zh-TW" altLang="en-US" sz="1400" b="1" i="0" u="none" strike="noStrike" dirty="0">
                          <a:solidFill>
                            <a:schemeClr val="tx1"/>
                          </a:solidFill>
                          <a:effectLst/>
                          <a:latin typeface="游ゴシック" panose="020B0400000000000000" pitchFamily="50" charset="-128"/>
                          <a:ea typeface="游ゴシック" panose="020B0400000000000000" pitchFamily="50" charset="-128"/>
                        </a:rPr>
                        <a:t>危険源</a:t>
                      </a:r>
                      <a:r>
                        <a:rPr lang="en-US" altLang="zh-TW" sz="1400" b="1" i="0" u="none" strike="noStrike" dirty="0">
                          <a:solidFill>
                            <a:schemeClr val="tx1"/>
                          </a:solidFill>
                          <a:effectLst/>
                          <a:latin typeface="游ゴシック" panose="020B0400000000000000" pitchFamily="50" charset="-128"/>
                          <a:ea typeface="游ゴシック" panose="020B0400000000000000" pitchFamily="50" charset="-128"/>
                        </a:rPr>
                        <a:t>-</a:t>
                      </a:r>
                      <a:r>
                        <a:rPr lang="zh-TW" altLang="en-US" sz="1400" b="1" i="0" u="none" strike="noStrike" dirty="0">
                          <a:solidFill>
                            <a:schemeClr val="tx1"/>
                          </a:solidFill>
                          <a:effectLst/>
                          <a:latin typeface="游ゴシック" panose="020B0400000000000000" pitchFamily="50" charset="-128"/>
                          <a:ea typeface="游ゴシック" panose="020B0400000000000000" pitchFamily="50" charset="-128"/>
                        </a:rPr>
                        <a:t>危険状態</a:t>
                      </a:r>
                      <a:r>
                        <a:rPr lang="en-US" altLang="zh-TW" sz="1400" b="1" i="0" u="none" strike="noStrike" dirty="0">
                          <a:solidFill>
                            <a:schemeClr val="tx1"/>
                          </a:solidFill>
                          <a:effectLst/>
                          <a:latin typeface="游ゴシック" panose="020B0400000000000000" pitchFamily="50" charset="-128"/>
                          <a:ea typeface="游ゴシック" panose="020B0400000000000000" pitchFamily="50" charset="-128"/>
                        </a:rPr>
                        <a:t>-</a:t>
                      </a:r>
                      <a:r>
                        <a:rPr lang="zh-TW" altLang="en-US" sz="1400" b="1" i="0" u="none" strike="noStrike" dirty="0">
                          <a:solidFill>
                            <a:schemeClr val="tx1"/>
                          </a:solidFill>
                          <a:effectLst/>
                          <a:latin typeface="游ゴシック" panose="020B0400000000000000" pitchFamily="50" charset="-128"/>
                          <a:ea typeface="游ゴシック" panose="020B0400000000000000" pitchFamily="50" charset="-128"/>
                        </a:rPr>
                        <a:t>危険事象</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gridSpan="4">
                  <a:txBody>
                    <a:bodyPr/>
                    <a:lstStyle/>
                    <a:p>
                      <a:pPr algn="ctr" fontAlgn="ctr"/>
                      <a:r>
                        <a:rPr lang="ja-JP" altLang="en-US" sz="1400" b="1" i="0" u="none" strike="noStrike" dirty="0">
                          <a:solidFill>
                            <a:schemeClr val="tx1"/>
                          </a:solidFill>
                          <a:effectLst/>
                          <a:latin typeface="游ゴシック" panose="020B0400000000000000" pitchFamily="50" charset="-128"/>
                          <a:ea typeface="游ゴシック" panose="020B0400000000000000" pitchFamily="50" charset="-128"/>
                        </a:rPr>
                        <a:t>保護方策前：リスク見積</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400" b="1" i="0" u="none" strike="noStrike" dirty="0">
                          <a:solidFill>
                            <a:schemeClr val="tx1"/>
                          </a:solidFill>
                          <a:effectLst/>
                          <a:latin typeface="游ゴシック" panose="020B0400000000000000" pitchFamily="50" charset="-128"/>
                          <a:ea typeface="游ゴシック" panose="020B0400000000000000" pitchFamily="50" charset="-128"/>
                        </a:rPr>
                        <a:t>リスク低減方策</a:t>
                      </a:r>
                    </a:p>
                  </a:txBody>
                  <a:tcPr marL="3085" marR="3085" marT="379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rowSpan="2">
                  <a:txBody>
                    <a:bodyPr/>
                    <a:lstStyle/>
                    <a:p>
                      <a:pPr algn="ctr" fontAlgn="ctr"/>
                      <a:r>
                        <a:rPr lang="zh-TW" altLang="en-US" sz="1400" b="1" i="0" u="none" strike="noStrike" dirty="0">
                          <a:solidFill>
                            <a:schemeClr val="tx1"/>
                          </a:solidFill>
                          <a:effectLst/>
                          <a:latin typeface="游ゴシック" panose="020B0400000000000000" pitchFamily="50" charset="-128"/>
                          <a:ea typeface="游ゴシック" panose="020B0400000000000000" pitchFamily="50" charset="-128"/>
                        </a:rPr>
                        <a:t>制御方策</a:t>
                      </a:r>
                      <a:br>
                        <a:rPr lang="zh-TW" altLang="en-US" sz="1400" b="1" i="0" u="none" strike="noStrike" dirty="0">
                          <a:solidFill>
                            <a:schemeClr val="tx1"/>
                          </a:solidFill>
                          <a:effectLst/>
                          <a:latin typeface="游ゴシック" panose="020B0400000000000000" pitchFamily="50" charset="-128"/>
                          <a:ea typeface="游ゴシック" panose="020B0400000000000000" pitchFamily="50" charset="-128"/>
                        </a:rPr>
                      </a:br>
                      <a:r>
                        <a:rPr lang="zh-TW" altLang="en-US" sz="1400" b="1" i="0" u="none" strike="noStrike" dirty="0">
                          <a:solidFill>
                            <a:schemeClr val="tx1"/>
                          </a:solidFill>
                          <a:effectLst/>
                          <a:latin typeface="游ゴシック" panose="020B0400000000000000" pitchFamily="50" charset="-128"/>
                          <a:ea typeface="游ゴシック" panose="020B0400000000000000" pitchFamily="50" charset="-128"/>
                        </a:rPr>
                        <a:t/>
                      </a:r>
                      <a:br>
                        <a:rPr lang="zh-TW" altLang="en-US" sz="1400" b="1" i="0" u="none" strike="noStrike" dirty="0">
                          <a:solidFill>
                            <a:schemeClr val="tx1"/>
                          </a:solidFill>
                          <a:effectLst/>
                          <a:latin typeface="游ゴシック" panose="020B0400000000000000" pitchFamily="50" charset="-128"/>
                          <a:ea typeface="游ゴシック" panose="020B0400000000000000" pitchFamily="50" charset="-128"/>
                        </a:rPr>
                      </a:br>
                      <a:r>
                        <a:rPr lang="zh-TW" altLang="en-US" sz="1400" b="1" i="0" u="none" strike="noStrike" dirty="0">
                          <a:solidFill>
                            <a:schemeClr val="tx1"/>
                          </a:solidFill>
                          <a:effectLst/>
                          <a:latin typeface="游ゴシック" panose="020B0400000000000000" pitchFamily="50" charset="-128"/>
                          <a:ea typeface="游ゴシック" panose="020B0400000000000000" pitchFamily="50" charset="-128"/>
                        </a:rPr>
                        <a:t>要求安全度</a:t>
                      </a:r>
                      <a:br>
                        <a:rPr lang="zh-TW" altLang="en-US" sz="1400" b="1" i="0" u="none" strike="noStrike" dirty="0">
                          <a:solidFill>
                            <a:schemeClr val="tx1"/>
                          </a:solidFill>
                          <a:effectLst/>
                          <a:latin typeface="游ゴシック" panose="020B0400000000000000" pitchFamily="50" charset="-128"/>
                          <a:ea typeface="游ゴシック" panose="020B0400000000000000" pitchFamily="50" charset="-128"/>
                        </a:rPr>
                      </a:br>
                      <a:r>
                        <a:rPr lang="zh-TW" altLang="en-US" sz="1400" b="1" i="0" u="none" strike="noStrike" dirty="0">
                          <a:solidFill>
                            <a:schemeClr val="tx1"/>
                          </a:solidFill>
                          <a:effectLst/>
                          <a:latin typeface="游ゴシック" panose="020B0400000000000000" pitchFamily="50" charset="-128"/>
                          <a:ea typeface="游ゴシック" panose="020B0400000000000000" pitchFamily="50" charset="-128"/>
                        </a:rPr>
                        <a:t/>
                      </a:r>
                      <a:br>
                        <a:rPr lang="zh-TW" altLang="en-US" sz="1400" b="1" i="0" u="none" strike="noStrike" dirty="0">
                          <a:solidFill>
                            <a:schemeClr val="tx1"/>
                          </a:solidFill>
                          <a:effectLst/>
                          <a:latin typeface="游ゴシック" panose="020B0400000000000000" pitchFamily="50" charset="-128"/>
                          <a:ea typeface="游ゴシック" panose="020B0400000000000000" pitchFamily="50" charset="-128"/>
                        </a:rPr>
                      </a:br>
                      <a:r>
                        <a:rPr lang="zh-TW" altLang="en-US" sz="1400" b="1" i="0" u="none" strike="noStrike" dirty="0">
                          <a:solidFill>
                            <a:schemeClr val="tx1"/>
                          </a:solidFill>
                          <a:effectLst/>
                          <a:latin typeface="游ゴシック" panose="020B0400000000000000" pitchFamily="50" charset="-128"/>
                          <a:ea typeface="游ゴシック" panose="020B0400000000000000" pitchFamily="50" charset="-128"/>
                        </a:rPr>
                        <a:t>水準</a:t>
                      </a:r>
                      <a:r>
                        <a:rPr lang="en-US" altLang="zh-TW" sz="1400" b="1"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zh-TW" sz="1400" b="1" i="0" u="none" strike="noStrike" dirty="0" err="1">
                          <a:solidFill>
                            <a:schemeClr val="tx1"/>
                          </a:solidFill>
                          <a:effectLst/>
                          <a:latin typeface="游ゴシック" panose="020B0400000000000000" pitchFamily="50" charset="-128"/>
                          <a:ea typeface="游ゴシック" panose="020B0400000000000000" pitchFamily="50" charset="-128"/>
                        </a:rPr>
                        <a:t>PLr</a:t>
                      </a:r>
                      <a:r>
                        <a:rPr lang="en-US" altLang="zh-TW" sz="1400" b="1"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085" marR="3085" marT="37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xmlns="" val="2488030974"/>
                  </a:ext>
                </a:extLst>
              </a:tr>
              <a:tr h="480118">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400" b="1" i="0" u="none" strike="noStrike" dirty="0">
                          <a:solidFill>
                            <a:schemeClr val="tx1"/>
                          </a:solidFill>
                          <a:effectLst/>
                          <a:latin typeface="游ゴシック" panose="020B0400000000000000" pitchFamily="50" charset="-128"/>
                          <a:ea typeface="游ゴシック" panose="020B0400000000000000" pitchFamily="50" charset="-128"/>
                        </a:rPr>
                        <a:t>ひどさ</a:t>
                      </a:r>
                      <a:br>
                        <a:rPr lang="ja-JP" altLang="en-US" sz="1400" b="1" i="0" u="none" strike="noStrike" dirty="0">
                          <a:solidFill>
                            <a:schemeClr val="tx1"/>
                          </a:solidFill>
                          <a:effectLst/>
                          <a:latin typeface="游ゴシック" panose="020B0400000000000000" pitchFamily="50" charset="-128"/>
                          <a:ea typeface="游ゴシック" panose="020B0400000000000000" pitchFamily="50" charset="-128"/>
                        </a:rPr>
                      </a:br>
                      <a:r>
                        <a:rPr lang="en-GB" sz="1400" b="1" i="0" u="none" strike="noStrike" dirty="0">
                          <a:solidFill>
                            <a:schemeClr val="tx1"/>
                          </a:solidFill>
                          <a:effectLst/>
                          <a:latin typeface="游ゴシック" panose="020B0400000000000000" pitchFamily="50" charset="-128"/>
                          <a:ea typeface="游ゴシック" panose="020B0400000000000000" pitchFamily="50" charset="-128"/>
                        </a:rPr>
                        <a:t>S</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ja-JP" altLang="en-US" sz="1400" b="1" i="0" u="none" strike="noStrike" dirty="0">
                          <a:solidFill>
                            <a:schemeClr val="tx1"/>
                          </a:solidFill>
                          <a:effectLst/>
                          <a:latin typeface="游ゴシック" panose="020B0400000000000000" pitchFamily="50" charset="-128"/>
                          <a:ea typeface="游ゴシック" panose="020B0400000000000000" pitchFamily="50" charset="-128"/>
                        </a:rPr>
                        <a:t>頻度</a:t>
                      </a:r>
                      <a:br>
                        <a:rPr lang="ja-JP" altLang="en-US" sz="1400" b="1" i="0" u="none" strike="noStrike" dirty="0">
                          <a:solidFill>
                            <a:schemeClr val="tx1"/>
                          </a:solidFill>
                          <a:effectLst/>
                          <a:latin typeface="游ゴシック" panose="020B0400000000000000" pitchFamily="50" charset="-128"/>
                          <a:ea typeface="游ゴシック" panose="020B0400000000000000" pitchFamily="50" charset="-128"/>
                        </a:rPr>
                      </a:br>
                      <a:r>
                        <a:rPr lang="en-GB" sz="1400" b="1" i="0" u="none" strike="noStrike" dirty="0">
                          <a:solidFill>
                            <a:schemeClr val="tx1"/>
                          </a:solidFill>
                          <a:effectLst/>
                          <a:latin typeface="游ゴシック" panose="020B0400000000000000" pitchFamily="50" charset="-128"/>
                          <a:ea typeface="游ゴシック" panose="020B0400000000000000" pitchFamily="50" charset="-128"/>
                        </a:rPr>
                        <a:t>F</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ja-JP" altLang="en-US" sz="1400" b="1" i="0" u="none" strike="noStrike" dirty="0">
                          <a:solidFill>
                            <a:schemeClr val="tx1"/>
                          </a:solidFill>
                          <a:effectLst/>
                          <a:latin typeface="游ゴシック" panose="020B0400000000000000" pitchFamily="50" charset="-128"/>
                          <a:ea typeface="游ゴシック" panose="020B0400000000000000" pitchFamily="50" charset="-128"/>
                        </a:rPr>
                        <a:t>回避</a:t>
                      </a:r>
                      <a:br>
                        <a:rPr lang="ja-JP" altLang="en-US" sz="1400" b="1" i="0" u="none" strike="noStrike" dirty="0">
                          <a:solidFill>
                            <a:schemeClr val="tx1"/>
                          </a:solidFill>
                          <a:effectLst/>
                          <a:latin typeface="游ゴシック" panose="020B0400000000000000" pitchFamily="50" charset="-128"/>
                          <a:ea typeface="游ゴシック" panose="020B0400000000000000" pitchFamily="50" charset="-128"/>
                        </a:rPr>
                      </a:br>
                      <a:r>
                        <a:rPr lang="en-GB" sz="1400" b="1" i="0" u="none" strike="noStrike" dirty="0">
                          <a:solidFill>
                            <a:schemeClr val="tx1"/>
                          </a:solidFill>
                          <a:effectLst/>
                          <a:latin typeface="游ゴシック" panose="020B0400000000000000" pitchFamily="50" charset="-128"/>
                          <a:ea typeface="游ゴシック" panose="020B0400000000000000" pitchFamily="50" charset="-128"/>
                        </a:rPr>
                        <a:t>P</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ja-JP" altLang="en-US" sz="1400" b="1" i="0" u="none" strike="noStrike" dirty="0">
                          <a:solidFill>
                            <a:schemeClr val="tx1"/>
                          </a:solidFill>
                          <a:effectLst/>
                          <a:latin typeface="游ゴシック" panose="020B0400000000000000" pitchFamily="50" charset="-128"/>
                          <a:ea typeface="游ゴシック" panose="020B0400000000000000" pitchFamily="50" charset="-128"/>
                        </a:rPr>
                        <a:t>リスク</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3348001265"/>
                  </a:ext>
                </a:extLst>
              </a:tr>
              <a:tr h="788246">
                <a:tc>
                  <a:txBody>
                    <a:bodyPr/>
                    <a:lstStyle/>
                    <a:p>
                      <a:pPr algn="ctr"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例</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作業者が具材を取るためコンベアに接近時にロボットハンドと衝突、</a:t>
                      </a:r>
                      <a:b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または作業台との間に挟まれる</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err="1">
                          <a:solidFill>
                            <a:srgbClr val="000000"/>
                          </a:solidFill>
                          <a:effectLst/>
                          <a:latin typeface="游ゴシック" panose="020B0400000000000000" pitchFamily="50" charset="-128"/>
                          <a:ea typeface="游ゴシック" panose="020B0400000000000000" pitchFamily="50" charset="-128"/>
                        </a:rPr>
                        <a:t>S2</a:t>
                      </a:r>
                      <a:endParaRPr lang="en-GB"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err="1">
                          <a:solidFill>
                            <a:srgbClr val="000000"/>
                          </a:solidFill>
                          <a:effectLst/>
                          <a:latin typeface="游ゴシック" panose="020B0400000000000000" pitchFamily="50" charset="-128"/>
                          <a:ea typeface="游ゴシック" panose="020B0400000000000000" pitchFamily="50" charset="-128"/>
                        </a:rPr>
                        <a:t>F2</a:t>
                      </a:r>
                      <a:endParaRPr lang="en-GB"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err="1">
                          <a:solidFill>
                            <a:srgbClr val="000000"/>
                          </a:solidFill>
                          <a:effectLst/>
                          <a:latin typeface="游ゴシック" panose="020B0400000000000000" pitchFamily="50" charset="-128"/>
                          <a:ea typeface="游ゴシック" panose="020B0400000000000000" pitchFamily="50" charset="-128"/>
                        </a:rPr>
                        <a:t>A2</a:t>
                      </a:r>
                      <a:endParaRPr lang="en-GB"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作業者がロボットに接近すると、ロボットを減速制御する</a:t>
                      </a:r>
                      <a:b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1400" b="0" i="0" u="none" strike="noStrike" dirty="0" err="1">
                          <a:solidFill>
                            <a:srgbClr val="000000"/>
                          </a:solidFill>
                          <a:effectLst/>
                          <a:latin typeface="游ゴシック" panose="020B0400000000000000" pitchFamily="50" charset="-128"/>
                          <a:ea typeface="游ゴシック" panose="020B0400000000000000" pitchFamily="50" charset="-128"/>
                        </a:rPr>
                        <a:t>JIS</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 B 8433-1 5.6.4</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安全適合監視速度）</a:t>
                      </a:r>
                    </a:p>
                  </a:txBody>
                  <a:tcPr marL="3085" marR="3085" marT="3797" marB="0" anchor="ctr">
                    <a:lnL w="635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n-GB" sz="1400" b="0" i="0" u="none" strike="noStrike" dirty="0">
                          <a:solidFill>
                            <a:srgbClr val="000000"/>
                          </a:solidFill>
                          <a:effectLst/>
                          <a:latin typeface="游ゴシック" panose="020B0400000000000000" pitchFamily="50" charset="-128"/>
                          <a:ea typeface="游ゴシック" panose="020B0400000000000000" pitchFamily="50" charset="-128"/>
                        </a:rPr>
                        <a:t>d</a:t>
                      </a:r>
                    </a:p>
                  </a:txBody>
                  <a:tcPr marL="3085" marR="3085" marT="3797" marB="0" anchor="ctr">
                    <a:lnL w="1270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63676230"/>
                  </a:ext>
                </a:extLst>
              </a:tr>
              <a:tr h="788246">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作業者が、「弁当の具材詰め直し中」にロボットハンドと衝突、</a:t>
                      </a:r>
                      <a:b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または作業台との間に挟まれる</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游ゴシック" panose="020B0400000000000000" pitchFamily="50" charset="-128"/>
                          <a:ea typeface="游ゴシック" panose="020B0400000000000000" pitchFamily="50" charset="-128"/>
                        </a:rPr>
                        <a:t>S3</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游ゴシック" panose="020B0400000000000000" pitchFamily="50" charset="-128"/>
                          <a:ea typeface="游ゴシック" panose="020B0400000000000000" pitchFamily="50" charset="-128"/>
                        </a:rPr>
                        <a:t>F2</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err="1">
                          <a:solidFill>
                            <a:srgbClr val="000000"/>
                          </a:solidFill>
                          <a:effectLst/>
                          <a:latin typeface="游ゴシック" panose="020B0400000000000000" pitchFamily="50" charset="-128"/>
                          <a:ea typeface="游ゴシック" panose="020B0400000000000000" pitchFamily="50" charset="-128"/>
                        </a:rPr>
                        <a:t>A2</a:t>
                      </a:r>
                      <a:endParaRPr lang="en-GB"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3085" marR="3085" marT="3797" marB="0" anchor="ctr">
                    <a:lnL w="635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085" marR="3085" marT="3797" marB="0" anchor="ctr">
                    <a:lnL w="1270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085" marR="3085" marT="3797" marB="0" anchor="ctr">
                    <a:lnL w="635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27248811"/>
                  </a:ext>
                </a:extLst>
              </a:tr>
              <a:tr h="591465">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作業者が、弁当の確認中にロボットハンドが作業者領域まで侵入し</a:t>
                      </a:r>
                      <a:b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作業者と衝突する</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游ゴシック" panose="020B0400000000000000" pitchFamily="50" charset="-128"/>
                          <a:ea typeface="游ゴシック" panose="020B0400000000000000" pitchFamily="50" charset="-128"/>
                        </a:rPr>
                        <a:t>S3</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游ゴシック" panose="020B0400000000000000" pitchFamily="50" charset="-128"/>
                          <a:ea typeface="游ゴシック" panose="020B0400000000000000" pitchFamily="50" charset="-128"/>
                        </a:rPr>
                        <a:t>F2</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游ゴシック" panose="020B0400000000000000" pitchFamily="50" charset="-128"/>
                          <a:ea typeface="游ゴシック" panose="020B0400000000000000" pitchFamily="50" charset="-128"/>
                        </a:rPr>
                        <a:t>A2</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3085" marR="3085" marT="3797" marB="0" anchor="ctr">
                    <a:lnL w="635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085" marR="3085" marT="3797" marB="0" anchor="ctr">
                    <a:lnL w="1270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085" marR="3085" marT="3797" marB="0" anchor="ctr">
                    <a:lnL w="635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35166221"/>
                  </a:ext>
                </a:extLst>
              </a:tr>
              <a:tr h="788246">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作業者が、清掃・メンテナンスでロボットの可動域に入りロボットと</a:t>
                      </a:r>
                      <a:b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作業者とが衝突する</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游ゴシック" panose="020B0400000000000000" pitchFamily="50" charset="-128"/>
                          <a:ea typeface="游ゴシック" panose="020B0400000000000000" pitchFamily="50" charset="-128"/>
                        </a:rPr>
                        <a:t>S3</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游ゴシック" panose="020B0400000000000000" pitchFamily="50" charset="-128"/>
                          <a:ea typeface="游ゴシック" panose="020B0400000000000000" pitchFamily="50" charset="-128"/>
                        </a:rPr>
                        <a:t>F2</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游ゴシック" panose="020B0400000000000000" pitchFamily="50" charset="-128"/>
                          <a:ea typeface="游ゴシック" panose="020B0400000000000000" pitchFamily="50" charset="-128"/>
                        </a:rPr>
                        <a:t>A2</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3085" marR="3085" marT="3797" marB="0" anchor="ctr">
                    <a:lnL w="635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085" marR="3085" marT="3797" marB="0" anchor="ctr">
                    <a:lnL w="1270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085" marR="3085" marT="3797" marB="0" anchor="ctr">
                    <a:lnL w="635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86414416"/>
                  </a:ext>
                </a:extLst>
              </a:tr>
              <a:tr h="591465">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ロボットのモータ・電気機器の絶縁不具合による充電部に作業者が</a:t>
                      </a:r>
                      <a:b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触れて感電する。</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游ゴシック" panose="020B0400000000000000" pitchFamily="50" charset="-128"/>
                          <a:ea typeface="游ゴシック" panose="020B0400000000000000" pitchFamily="50" charset="-128"/>
                        </a:rPr>
                        <a:t>S3</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游ゴシック" panose="020B0400000000000000" pitchFamily="50" charset="-128"/>
                          <a:ea typeface="游ゴシック" panose="020B0400000000000000" pitchFamily="50" charset="-128"/>
                        </a:rPr>
                        <a:t>F2</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游ゴシック" panose="020B0400000000000000" pitchFamily="50" charset="-128"/>
                          <a:ea typeface="游ゴシック" panose="020B0400000000000000" pitchFamily="50" charset="-128"/>
                        </a:rPr>
                        <a:t>A2</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3085" marR="3085" marT="3797" marB="0" anchor="ctr">
                    <a:lnL w="635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085" marR="3085" marT="3797" marB="0" anchor="ctr">
                    <a:lnL w="1270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085" marR="3085" marT="3797" marB="0" anchor="ctr">
                    <a:lnL w="635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3897664843"/>
                  </a:ext>
                </a:extLst>
              </a:tr>
              <a:tr h="366644">
                <a:tc>
                  <a:txBody>
                    <a:bodyPr/>
                    <a:lstStyle/>
                    <a:p>
                      <a:pPr algn="ctr" fontAlgn="ctr"/>
                      <a:r>
                        <a:rPr lang="en-US" altLang="ja-JP" sz="18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60889120"/>
                  </a:ext>
                </a:extLst>
              </a:tr>
            </a:tbl>
          </a:graphicData>
        </a:graphic>
      </p:graphicFrame>
    </p:spTree>
    <p:extLst>
      <p:ext uri="{BB962C8B-B14F-4D97-AF65-F5344CB8AC3E}">
        <p14:creationId xmlns:p14="http://schemas.microsoft.com/office/powerpoint/2010/main" val="218675995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xmlns="" id="{E8C6A243-7D08-48F6-826F-4FB9A651C921}"/>
              </a:ext>
            </a:extLst>
          </p:cNvPr>
          <p:cNvSpPr>
            <a:spLocks noGrp="1"/>
          </p:cNvSpPr>
          <p:nvPr>
            <p:ph type="ftr" sz="quarter" idx="4294967295"/>
          </p:nvPr>
        </p:nvSpPr>
        <p:spPr>
          <a:xfrm>
            <a:off x="3281363" y="6356354"/>
            <a:ext cx="334327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平成</a:t>
            </a:r>
            <a:r>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29</a:t>
            </a:r>
            <a:r>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年度厚生労働省委託　機能安全を活用した機械設備の安全対策の推進事業 活用実践マニュアル</a:t>
            </a: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スライド番号プレースホルダー 4">
            <a:extLst>
              <a:ext uri="{FF2B5EF4-FFF2-40B4-BE49-F238E27FC236}">
                <a16:creationId xmlns:a16="http://schemas.microsoft.com/office/drawing/2014/main" xmlns="" id="{EB419B62-820F-4798-AC12-040D9E1B0A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D9CC4D-8A97-4D11-A8F9-9712DE09FCD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0" name="正方形/長方形 9">
            <a:extLst>
              <a:ext uri="{FF2B5EF4-FFF2-40B4-BE49-F238E27FC236}">
                <a16:creationId xmlns:a16="http://schemas.microsoft.com/office/drawing/2014/main" xmlns="" id="{FEAEC9C4-2F6B-4368-A686-38C76F1ECD4C}"/>
              </a:ext>
            </a:extLst>
          </p:cNvPr>
          <p:cNvSpPr/>
          <p:nvPr/>
        </p:nvSpPr>
        <p:spPr>
          <a:xfrm>
            <a:off x="1" y="77977"/>
            <a:ext cx="9857547" cy="1200329"/>
          </a:xfrm>
          <a:prstGeom prst="rect">
            <a:avLst/>
          </a:prstGeom>
        </p:spPr>
        <p:txBody>
          <a:bodyPr wrap="square">
            <a:spAutoFit/>
          </a:bodyPr>
          <a:lstStyle/>
          <a:p>
            <a:pPr algn="ctr">
              <a:spcAft>
                <a:spcPts val="0"/>
              </a:spcAft>
            </a:pPr>
            <a:r>
              <a:rPr lang="ja-JP" altLang="ja-JP" sz="2800" b="1" kern="100" dirty="0">
                <a:effectLst/>
                <a:latin typeface="Meiryo UI" panose="020B0604030504040204" pitchFamily="50" charset="-128"/>
                <a:ea typeface="Meiryo UI" panose="020B0604030504040204" pitchFamily="50" charset="-128"/>
                <a:cs typeface="Times New Roman" panose="02020603050405020304" pitchFamily="18" charset="0"/>
              </a:rPr>
              <a:t>表</a:t>
            </a:r>
            <a:r>
              <a:rPr lang="en-US" altLang="ja-JP" sz="2800" b="1" kern="100" dirty="0">
                <a:effectLst/>
                <a:latin typeface="Meiryo UI" panose="020B0604030504040204" pitchFamily="50" charset="-128"/>
                <a:ea typeface="Meiryo UI" panose="020B0604030504040204" pitchFamily="50" charset="-128"/>
                <a:cs typeface="Times New Roman" panose="02020603050405020304" pitchFamily="18" charset="0"/>
              </a:rPr>
              <a:t>9-6 </a:t>
            </a:r>
            <a:r>
              <a:rPr lang="ja-JP" altLang="ja-JP" sz="2800" b="1" kern="100" dirty="0">
                <a:effectLst/>
                <a:latin typeface="Meiryo UI" panose="020B0604030504040204" pitchFamily="50" charset="-128"/>
                <a:ea typeface="Meiryo UI" panose="020B0604030504040204" pitchFamily="50" charset="-128"/>
                <a:cs typeface="Times New Roman" panose="02020603050405020304" pitchFamily="18" charset="0"/>
              </a:rPr>
              <a:t>リスクアセスメントシート（弁当箱詰めロボット対象）</a:t>
            </a:r>
            <a:endParaRPr lang="en-US" altLang="ja-JP" sz="2800" b="1" kern="100" dirty="0">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altLang="en-US" sz="2400" b="1" kern="100" dirty="0">
                <a:effectLst/>
                <a:latin typeface="Meiryo UI" panose="020B0604030504040204" pitchFamily="50" charset="-128"/>
                <a:ea typeface="Meiryo UI" panose="020B0604030504040204" pitchFamily="50" charset="-128"/>
                <a:cs typeface="Times New Roman" panose="02020603050405020304" pitchFamily="18" charset="0"/>
              </a:rPr>
              <a:t>② リスク低減方策（解説例）</a:t>
            </a:r>
            <a:r>
              <a:rPr lang="ja-JP" altLang="en-US" sz="2800" b="1"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en-GB" altLang="ja-JP" sz="2800" b="1"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endParaRPr lang="ja-JP" altLang="ja-JP" sz="1600" b="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2" name="表 1">
            <a:extLst>
              <a:ext uri="{FF2B5EF4-FFF2-40B4-BE49-F238E27FC236}">
                <a16:creationId xmlns:a16="http://schemas.microsoft.com/office/drawing/2014/main" xmlns="" id="{8A7A4E94-1DCD-40AE-9320-29BF60CE0EA3}"/>
              </a:ext>
            </a:extLst>
          </p:cNvPr>
          <p:cNvGraphicFramePr>
            <a:graphicFrameLocks noGrp="1"/>
          </p:cNvGraphicFramePr>
          <p:nvPr>
            <p:extLst>
              <p:ext uri="{D42A27DB-BD31-4B8C-83A1-F6EECF244321}">
                <p14:modId xmlns:p14="http://schemas.microsoft.com/office/powerpoint/2010/main" val="460617784"/>
              </p:ext>
            </p:extLst>
          </p:nvPr>
        </p:nvGraphicFramePr>
        <p:xfrm>
          <a:off x="122748" y="1109996"/>
          <a:ext cx="9734800" cy="5158724"/>
        </p:xfrm>
        <a:graphic>
          <a:graphicData uri="http://schemas.openxmlformats.org/drawingml/2006/table">
            <a:tbl>
              <a:tblPr/>
              <a:tblGrid>
                <a:gridCol w="413999">
                  <a:extLst>
                    <a:ext uri="{9D8B030D-6E8A-4147-A177-3AD203B41FA5}">
                      <a16:colId xmlns:a16="http://schemas.microsoft.com/office/drawing/2014/main" xmlns="" val="3135262671"/>
                    </a:ext>
                  </a:extLst>
                </a:gridCol>
                <a:gridCol w="3151088">
                  <a:extLst>
                    <a:ext uri="{9D8B030D-6E8A-4147-A177-3AD203B41FA5}">
                      <a16:colId xmlns:a16="http://schemas.microsoft.com/office/drawing/2014/main" xmlns="" val="1522397941"/>
                    </a:ext>
                  </a:extLst>
                </a:gridCol>
                <a:gridCol w="634892">
                  <a:extLst>
                    <a:ext uri="{9D8B030D-6E8A-4147-A177-3AD203B41FA5}">
                      <a16:colId xmlns:a16="http://schemas.microsoft.com/office/drawing/2014/main" xmlns="" val="1005016516"/>
                    </a:ext>
                  </a:extLst>
                </a:gridCol>
                <a:gridCol w="634892">
                  <a:extLst>
                    <a:ext uri="{9D8B030D-6E8A-4147-A177-3AD203B41FA5}">
                      <a16:colId xmlns:a16="http://schemas.microsoft.com/office/drawing/2014/main" xmlns="" val="764938324"/>
                    </a:ext>
                  </a:extLst>
                </a:gridCol>
                <a:gridCol w="634892">
                  <a:extLst>
                    <a:ext uri="{9D8B030D-6E8A-4147-A177-3AD203B41FA5}">
                      <a16:colId xmlns:a16="http://schemas.microsoft.com/office/drawing/2014/main" xmlns="" val="1715593588"/>
                    </a:ext>
                  </a:extLst>
                </a:gridCol>
                <a:gridCol w="634892">
                  <a:extLst>
                    <a:ext uri="{9D8B030D-6E8A-4147-A177-3AD203B41FA5}">
                      <a16:colId xmlns:a16="http://schemas.microsoft.com/office/drawing/2014/main" xmlns="" val="4197586627"/>
                    </a:ext>
                  </a:extLst>
                </a:gridCol>
                <a:gridCol w="2795314">
                  <a:extLst>
                    <a:ext uri="{9D8B030D-6E8A-4147-A177-3AD203B41FA5}">
                      <a16:colId xmlns:a16="http://schemas.microsoft.com/office/drawing/2014/main" xmlns="" val="4250909243"/>
                    </a:ext>
                  </a:extLst>
                </a:gridCol>
                <a:gridCol w="834833">
                  <a:extLst>
                    <a:ext uri="{9D8B030D-6E8A-4147-A177-3AD203B41FA5}">
                      <a16:colId xmlns:a16="http://schemas.microsoft.com/office/drawing/2014/main" xmlns="" val="2617250101"/>
                    </a:ext>
                  </a:extLst>
                </a:gridCol>
              </a:tblGrid>
              <a:tr h="197341">
                <a:tc rowSpan="2">
                  <a:txBody>
                    <a:bodyPr/>
                    <a:lstStyle/>
                    <a:p>
                      <a:pPr algn="ctr" fontAlgn="ctr"/>
                      <a:r>
                        <a:rPr lang="en-GB" sz="1400" b="1" i="0" u="none" strike="noStrike" dirty="0">
                          <a:solidFill>
                            <a:schemeClr val="tx1"/>
                          </a:solidFill>
                          <a:effectLst/>
                          <a:latin typeface="游ゴシック" panose="020B0400000000000000" pitchFamily="50" charset="-128"/>
                          <a:ea typeface="游ゴシック" panose="020B0400000000000000" pitchFamily="50" charset="-128"/>
                        </a:rPr>
                        <a:t>No</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rowSpan="2">
                  <a:txBody>
                    <a:bodyPr/>
                    <a:lstStyle/>
                    <a:p>
                      <a:pPr algn="ctr" fontAlgn="ctr"/>
                      <a:r>
                        <a:rPr lang="zh-TW" altLang="en-US" sz="1400" b="1" i="0" u="none" strike="noStrike" dirty="0">
                          <a:solidFill>
                            <a:schemeClr val="tx1"/>
                          </a:solidFill>
                          <a:effectLst/>
                          <a:latin typeface="游ゴシック" panose="020B0400000000000000" pitchFamily="50" charset="-128"/>
                          <a:ea typeface="游ゴシック" panose="020B0400000000000000" pitchFamily="50" charset="-128"/>
                        </a:rPr>
                        <a:t>作業</a:t>
                      </a:r>
                      <a:r>
                        <a:rPr lang="en-US" altLang="zh-TW" sz="1400" b="1" i="0" u="none" strike="noStrike" dirty="0">
                          <a:solidFill>
                            <a:schemeClr val="tx1"/>
                          </a:solidFill>
                          <a:effectLst/>
                          <a:latin typeface="游ゴシック" panose="020B0400000000000000" pitchFamily="50" charset="-128"/>
                          <a:ea typeface="游ゴシック" panose="020B0400000000000000" pitchFamily="50" charset="-128"/>
                        </a:rPr>
                        <a:t>-</a:t>
                      </a:r>
                      <a:r>
                        <a:rPr lang="zh-TW" altLang="en-US" sz="1400" b="1" i="0" u="none" strike="noStrike" dirty="0">
                          <a:solidFill>
                            <a:schemeClr val="tx1"/>
                          </a:solidFill>
                          <a:effectLst/>
                          <a:latin typeface="游ゴシック" panose="020B0400000000000000" pitchFamily="50" charset="-128"/>
                          <a:ea typeface="游ゴシック" panose="020B0400000000000000" pitchFamily="50" charset="-128"/>
                        </a:rPr>
                        <a:t>危険源</a:t>
                      </a:r>
                      <a:r>
                        <a:rPr lang="en-US" altLang="zh-TW" sz="1400" b="1" i="0" u="none" strike="noStrike" dirty="0">
                          <a:solidFill>
                            <a:schemeClr val="tx1"/>
                          </a:solidFill>
                          <a:effectLst/>
                          <a:latin typeface="游ゴシック" panose="020B0400000000000000" pitchFamily="50" charset="-128"/>
                          <a:ea typeface="游ゴシック" panose="020B0400000000000000" pitchFamily="50" charset="-128"/>
                        </a:rPr>
                        <a:t>-</a:t>
                      </a:r>
                      <a:r>
                        <a:rPr lang="zh-TW" altLang="en-US" sz="1400" b="1" i="0" u="none" strike="noStrike" dirty="0">
                          <a:solidFill>
                            <a:schemeClr val="tx1"/>
                          </a:solidFill>
                          <a:effectLst/>
                          <a:latin typeface="游ゴシック" panose="020B0400000000000000" pitchFamily="50" charset="-128"/>
                          <a:ea typeface="游ゴシック" panose="020B0400000000000000" pitchFamily="50" charset="-128"/>
                        </a:rPr>
                        <a:t>危険状態</a:t>
                      </a:r>
                      <a:r>
                        <a:rPr lang="en-US" altLang="zh-TW" sz="1400" b="1" i="0" u="none" strike="noStrike" dirty="0">
                          <a:solidFill>
                            <a:schemeClr val="tx1"/>
                          </a:solidFill>
                          <a:effectLst/>
                          <a:latin typeface="游ゴシック" panose="020B0400000000000000" pitchFamily="50" charset="-128"/>
                          <a:ea typeface="游ゴシック" panose="020B0400000000000000" pitchFamily="50" charset="-128"/>
                        </a:rPr>
                        <a:t>-</a:t>
                      </a:r>
                      <a:r>
                        <a:rPr lang="zh-TW" altLang="en-US" sz="1400" b="1" i="0" u="none" strike="noStrike" dirty="0">
                          <a:solidFill>
                            <a:schemeClr val="tx1"/>
                          </a:solidFill>
                          <a:effectLst/>
                          <a:latin typeface="游ゴシック" panose="020B0400000000000000" pitchFamily="50" charset="-128"/>
                          <a:ea typeface="游ゴシック" panose="020B0400000000000000" pitchFamily="50" charset="-128"/>
                        </a:rPr>
                        <a:t>危険事象</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gridSpan="4">
                  <a:txBody>
                    <a:bodyPr/>
                    <a:lstStyle/>
                    <a:p>
                      <a:pPr algn="ctr" fontAlgn="ctr"/>
                      <a:r>
                        <a:rPr lang="ja-JP" altLang="en-US" sz="1400" b="1" i="0" u="none" strike="noStrike" dirty="0">
                          <a:solidFill>
                            <a:schemeClr val="tx1"/>
                          </a:solidFill>
                          <a:effectLst/>
                          <a:latin typeface="游ゴシック" panose="020B0400000000000000" pitchFamily="50" charset="-128"/>
                          <a:ea typeface="游ゴシック" panose="020B0400000000000000" pitchFamily="50" charset="-128"/>
                        </a:rPr>
                        <a:t>保護方策前：リスク見積</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400" b="1" i="0" u="none" strike="noStrike" dirty="0">
                          <a:solidFill>
                            <a:schemeClr val="tx1"/>
                          </a:solidFill>
                          <a:effectLst/>
                          <a:latin typeface="游ゴシック" panose="020B0400000000000000" pitchFamily="50" charset="-128"/>
                          <a:ea typeface="游ゴシック" panose="020B0400000000000000" pitchFamily="50" charset="-128"/>
                        </a:rPr>
                        <a:t>リスク低減方策</a:t>
                      </a:r>
                    </a:p>
                  </a:txBody>
                  <a:tcPr marL="3085" marR="3085" marT="379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rowSpan="2">
                  <a:txBody>
                    <a:bodyPr/>
                    <a:lstStyle/>
                    <a:p>
                      <a:pPr algn="ctr" fontAlgn="ctr"/>
                      <a:r>
                        <a:rPr lang="zh-TW" altLang="en-US" sz="1400" b="1" i="0" u="none" strike="noStrike" dirty="0">
                          <a:solidFill>
                            <a:schemeClr val="tx1"/>
                          </a:solidFill>
                          <a:effectLst/>
                          <a:latin typeface="游ゴシック" panose="020B0400000000000000" pitchFamily="50" charset="-128"/>
                          <a:ea typeface="游ゴシック" panose="020B0400000000000000" pitchFamily="50" charset="-128"/>
                        </a:rPr>
                        <a:t>制御方策</a:t>
                      </a:r>
                      <a:br>
                        <a:rPr lang="zh-TW" altLang="en-US" sz="1400" b="1" i="0" u="none" strike="noStrike" dirty="0">
                          <a:solidFill>
                            <a:schemeClr val="tx1"/>
                          </a:solidFill>
                          <a:effectLst/>
                          <a:latin typeface="游ゴシック" panose="020B0400000000000000" pitchFamily="50" charset="-128"/>
                          <a:ea typeface="游ゴシック" panose="020B0400000000000000" pitchFamily="50" charset="-128"/>
                        </a:rPr>
                      </a:br>
                      <a:r>
                        <a:rPr lang="zh-TW" altLang="en-US" sz="1400" b="1" i="0" u="none" strike="noStrike" dirty="0">
                          <a:solidFill>
                            <a:schemeClr val="tx1"/>
                          </a:solidFill>
                          <a:effectLst/>
                          <a:latin typeface="游ゴシック" panose="020B0400000000000000" pitchFamily="50" charset="-128"/>
                          <a:ea typeface="游ゴシック" panose="020B0400000000000000" pitchFamily="50" charset="-128"/>
                        </a:rPr>
                        <a:t/>
                      </a:r>
                      <a:br>
                        <a:rPr lang="zh-TW" altLang="en-US" sz="1400" b="1" i="0" u="none" strike="noStrike" dirty="0">
                          <a:solidFill>
                            <a:schemeClr val="tx1"/>
                          </a:solidFill>
                          <a:effectLst/>
                          <a:latin typeface="游ゴシック" panose="020B0400000000000000" pitchFamily="50" charset="-128"/>
                          <a:ea typeface="游ゴシック" panose="020B0400000000000000" pitchFamily="50" charset="-128"/>
                        </a:rPr>
                      </a:br>
                      <a:r>
                        <a:rPr lang="zh-TW" altLang="en-US" sz="1400" b="1" i="0" u="none" strike="noStrike" dirty="0">
                          <a:solidFill>
                            <a:schemeClr val="tx1"/>
                          </a:solidFill>
                          <a:effectLst/>
                          <a:latin typeface="游ゴシック" panose="020B0400000000000000" pitchFamily="50" charset="-128"/>
                          <a:ea typeface="游ゴシック" panose="020B0400000000000000" pitchFamily="50" charset="-128"/>
                        </a:rPr>
                        <a:t>要求安全度</a:t>
                      </a:r>
                      <a:br>
                        <a:rPr lang="zh-TW" altLang="en-US" sz="1400" b="1" i="0" u="none" strike="noStrike" dirty="0">
                          <a:solidFill>
                            <a:schemeClr val="tx1"/>
                          </a:solidFill>
                          <a:effectLst/>
                          <a:latin typeface="游ゴシック" panose="020B0400000000000000" pitchFamily="50" charset="-128"/>
                          <a:ea typeface="游ゴシック" panose="020B0400000000000000" pitchFamily="50" charset="-128"/>
                        </a:rPr>
                      </a:br>
                      <a:r>
                        <a:rPr lang="zh-TW" altLang="en-US" sz="1400" b="1" i="0" u="none" strike="noStrike" dirty="0">
                          <a:solidFill>
                            <a:schemeClr val="tx1"/>
                          </a:solidFill>
                          <a:effectLst/>
                          <a:latin typeface="游ゴシック" panose="020B0400000000000000" pitchFamily="50" charset="-128"/>
                          <a:ea typeface="游ゴシック" panose="020B0400000000000000" pitchFamily="50" charset="-128"/>
                        </a:rPr>
                        <a:t/>
                      </a:r>
                      <a:br>
                        <a:rPr lang="zh-TW" altLang="en-US" sz="1400" b="1" i="0" u="none" strike="noStrike" dirty="0">
                          <a:solidFill>
                            <a:schemeClr val="tx1"/>
                          </a:solidFill>
                          <a:effectLst/>
                          <a:latin typeface="游ゴシック" panose="020B0400000000000000" pitchFamily="50" charset="-128"/>
                          <a:ea typeface="游ゴシック" panose="020B0400000000000000" pitchFamily="50" charset="-128"/>
                        </a:rPr>
                      </a:br>
                      <a:r>
                        <a:rPr lang="zh-TW" altLang="en-US" sz="1400" b="1" i="0" u="none" strike="noStrike" dirty="0">
                          <a:solidFill>
                            <a:schemeClr val="tx1"/>
                          </a:solidFill>
                          <a:effectLst/>
                          <a:latin typeface="游ゴシック" panose="020B0400000000000000" pitchFamily="50" charset="-128"/>
                          <a:ea typeface="游ゴシック" panose="020B0400000000000000" pitchFamily="50" charset="-128"/>
                        </a:rPr>
                        <a:t>水準</a:t>
                      </a:r>
                      <a:r>
                        <a:rPr lang="en-US" altLang="zh-TW" sz="1400" b="1"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zh-TW" sz="1400" b="1" i="0" u="none" strike="noStrike" dirty="0" err="1">
                          <a:solidFill>
                            <a:schemeClr val="tx1"/>
                          </a:solidFill>
                          <a:effectLst/>
                          <a:latin typeface="游ゴシック" panose="020B0400000000000000" pitchFamily="50" charset="-128"/>
                          <a:ea typeface="游ゴシック" panose="020B0400000000000000" pitchFamily="50" charset="-128"/>
                        </a:rPr>
                        <a:t>PLr</a:t>
                      </a:r>
                      <a:r>
                        <a:rPr lang="en-US" altLang="zh-TW" sz="1400" b="1"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085" marR="3085" marT="37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xmlns="" val="2488030974"/>
                  </a:ext>
                </a:extLst>
              </a:tr>
              <a:tr h="480118">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400" b="1" i="0" u="none" strike="noStrike" dirty="0">
                          <a:solidFill>
                            <a:schemeClr val="tx1"/>
                          </a:solidFill>
                          <a:effectLst/>
                          <a:latin typeface="游ゴシック" panose="020B0400000000000000" pitchFamily="50" charset="-128"/>
                          <a:ea typeface="游ゴシック" panose="020B0400000000000000" pitchFamily="50" charset="-128"/>
                        </a:rPr>
                        <a:t>ひどさ</a:t>
                      </a:r>
                      <a:br>
                        <a:rPr lang="ja-JP" altLang="en-US" sz="1400" b="1" i="0" u="none" strike="noStrike" dirty="0">
                          <a:solidFill>
                            <a:schemeClr val="tx1"/>
                          </a:solidFill>
                          <a:effectLst/>
                          <a:latin typeface="游ゴシック" panose="020B0400000000000000" pitchFamily="50" charset="-128"/>
                          <a:ea typeface="游ゴシック" panose="020B0400000000000000" pitchFamily="50" charset="-128"/>
                        </a:rPr>
                      </a:br>
                      <a:r>
                        <a:rPr lang="en-GB" sz="1400" b="1" i="0" u="none" strike="noStrike" dirty="0">
                          <a:solidFill>
                            <a:schemeClr val="tx1"/>
                          </a:solidFill>
                          <a:effectLst/>
                          <a:latin typeface="游ゴシック" panose="020B0400000000000000" pitchFamily="50" charset="-128"/>
                          <a:ea typeface="游ゴシック" panose="020B0400000000000000" pitchFamily="50" charset="-128"/>
                        </a:rPr>
                        <a:t>S</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ja-JP" altLang="en-US" sz="1400" b="1" i="0" u="none" strike="noStrike" dirty="0">
                          <a:solidFill>
                            <a:schemeClr val="tx1"/>
                          </a:solidFill>
                          <a:effectLst/>
                          <a:latin typeface="游ゴシック" panose="020B0400000000000000" pitchFamily="50" charset="-128"/>
                          <a:ea typeface="游ゴシック" panose="020B0400000000000000" pitchFamily="50" charset="-128"/>
                        </a:rPr>
                        <a:t>頻度</a:t>
                      </a:r>
                      <a:br>
                        <a:rPr lang="ja-JP" altLang="en-US" sz="1400" b="1" i="0" u="none" strike="noStrike" dirty="0">
                          <a:solidFill>
                            <a:schemeClr val="tx1"/>
                          </a:solidFill>
                          <a:effectLst/>
                          <a:latin typeface="游ゴシック" panose="020B0400000000000000" pitchFamily="50" charset="-128"/>
                          <a:ea typeface="游ゴシック" panose="020B0400000000000000" pitchFamily="50" charset="-128"/>
                        </a:rPr>
                      </a:br>
                      <a:r>
                        <a:rPr lang="en-GB" sz="1400" b="1" i="0" u="none" strike="noStrike" dirty="0">
                          <a:solidFill>
                            <a:schemeClr val="tx1"/>
                          </a:solidFill>
                          <a:effectLst/>
                          <a:latin typeface="游ゴシック" panose="020B0400000000000000" pitchFamily="50" charset="-128"/>
                          <a:ea typeface="游ゴシック" panose="020B0400000000000000" pitchFamily="50" charset="-128"/>
                        </a:rPr>
                        <a:t>F</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ja-JP" altLang="en-US" sz="1400" b="1" i="0" u="none" strike="noStrike" dirty="0">
                          <a:solidFill>
                            <a:schemeClr val="tx1"/>
                          </a:solidFill>
                          <a:effectLst/>
                          <a:latin typeface="游ゴシック" panose="020B0400000000000000" pitchFamily="50" charset="-128"/>
                          <a:ea typeface="游ゴシック" panose="020B0400000000000000" pitchFamily="50" charset="-128"/>
                        </a:rPr>
                        <a:t>回避</a:t>
                      </a:r>
                      <a:br>
                        <a:rPr lang="ja-JP" altLang="en-US" sz="1400" b="1" i="0" u="none" strike="noStrike" dirty="0">
                          <a:solidFill>
                            <a:schemeClr val="tx1"/>
                          </a:solidFill>
                          <a:effectLst/>
                          <a:latin typeface="游ゴシック" panose="020B0400000000000000" pitchFamily="50" charset="-128"/>
                          <a:ea typeface="游ゴシック" panose="020B0400000000000000" pitchFamily="50" charset="-128"/>
                        </a:rPr>
                      </a:br>
                      <a:r>
                        <a:rPr lang="en-GB" sz="1400" b="1" i="0" u="none" strike="noStrike" dirty="0">
                          <a:solidFill>
                            <a:schemeClr val="tx1"/>
                          </a:solidFill>
                          <a:effectLst/>
                          <a:latin typeface="游ゴシック" panose="020B0400000000000000" pitchFamily="50" charset="-128"/>
                          <a:ea typeface="游ゴシック" panose="020B0400000000000000" pitchFamily="50" charset="-128"/>
                        </a:rPr>
                        <a:t>P</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ja-JP" altLang="en-US" sz="1400" b="1" i="0" u="none" strike="noStrike" dirty="0">
                          <a:solidFill>
                            <a:schemeClr val="tx1"/>
                          </a:solidFill>
                          <a:effectLst/>
                          <a:latin typeface="游ゴシック" panose="020B0400000000000000" pitchFamily="50" charset="-128"/>
                          <a:ea typeface="游ゴシック" panose="020B0400000000000000" pitchFamily="50" charset="-128"/>
                        </a:rPr>
                        <a:t>リスク</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3348001265"/>
                  </a:ext>
                </a:extLst>
              </a:tr>
              <a:tr h="788246">
                <a:tc>
                  <a:txBody>
                    <a:bodyPr/>
                    <a:lstStyle/>
                    <a:p>
                      <a:pPr algn="ctr"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例</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作業者が具材を取るためコンベアに接近時にロボットハンドと衝突、</a:t>
                      </a:r>
                      <a:b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または作業台との間に挟まれる</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err="1">
                          <a:solidFill>
                            <a:srgbClr val="000000"/>
                          </a:solidFill>
                          <a:effectLst/>
                          <a:latin typeface="游ゴシック" panose="020B0400000000000000" pitchFamily="50" charset="-128"/>
                          <a:ea typeface="游ゴシック" panose="020B0400000000000000" pitchFamily="50" charset="-128"/>
                        </a:rPr>
                        <a:t>S2</a:t>
                      </a:r>
                      <a:endParaRPr lang="en-GB"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err="1">
                          <a:solidFill>
                            <a:srgbClr val="000000"/>
                          </a:solidFill>
                          <a:effectLst/>
                          <a:latin typeface="游ゴシック" panose="020B0400000000000000" pitchFamily="50" charset="-128"/>
                          <a:ea typeface="游ゴシック" panose="020B0400000000000000" pitchFamily="50" charset="-128"/>
                        </a:rPr>
                        <a:t>F2</a:t>
                      </a:r>
                      <a:endParaRPr lang="en-GB"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err="1">
                          <a:solidFill>
                            <a:srgbClr val="000000"/>
                          </a:solidFill>
                          <a:effectLst/>
                          <a:latin typeface="游ゴシック" panose="020B0400000000000000" pitchFamily="50" charset="-128"/>
                          <a:ea typeface="游ゴシック" panose="020B0400000000000000" pitchFamily="50" charset="-128"/>
                        </a:rPr>
                        <a:t>A2</a:t>
                      </a:r>
                      <a:endParaRPr lang="en-GB"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作業者がロボットに接近すると、ロボットを減速制御する</a:t>
                      </a:r>
                      <a:b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1400" b="0" i="0" u="none" strike="noStrike" dirty="0" err="1">
                          <a:solidFill>
                            <a:srgbClr val="000000"/>
                          </a:solidFill>
                          <a:effectLst/>
                          <a:latin typeface="游ゴシック" panose="020B0400000000000000" pitchFamily="50" charset="-128"/>
                          <a:ea typeface="游ゴシック" panose="020B0400000000000000" pitchFamily="50" charset="-128"/>
                        </a:rPr>
                        <a:t>JIS</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 B 8433-1 5.6.4</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安全適合監視速度）</a:t>
                      </a:r>
                    </a:p>
                  </a:txBody>
                  <a:tcPr marL="3085" marR="3085" marT="3797" marB="0" anchor="ctr">
                    <a:lnL w="635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n-GB" sz="1400" b="0" i="0" u="none" strike="noStrike" dirty="0">
                          <a:solidFill>
                            <a:srgbClr val="000000"/>
                          </a:solidFill>
                          <a:effectLst/>
                          <a:latin typeface="游ゴシック" panose="020B0400000000000000" pitchFamily="50" charset="-128"/>
                          <a:ea typeface="游ゴシック" panose="020B0400000000000000" pitchFamily="50" charset="-128"/>
                        </a:rPr>
                        <a:t>d</a:t>
                      </a:r>
                    </a:p>
                  </a:txBody>
                  <a:tcPr marL="3085" marR="3085" marT="3797" marB="0" anchor="ctr">
                    <a:lnL w="1270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63676230"/>
                  </a:ext>
                </a:extLst>
              </a:tr>
              <a:tr h="788246">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作業者が、「弁当の具材詰め直し中」にロボットハンドと衝突、</a:t>
                      </a:r>
                      <a:b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または作業台との間に挟まれる</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游ゴシック" panose="020B0400000000000000" pitchFamily="50" charset="-128"/>
                          <a:ea typeface="游ゴシック" panose="020B0400000000000000" pitchFamily="50" charset="-128"/>
                        </a:rPr>
                        <a:t>S3</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游ゴシック" panose="020B0400000000000000" pitchFamily="50" charset="-128"/>
                          <a:ea typeface="游ゴシック" panose="020B0400000000000000" pitchFamily="50" charset="-128"/>
                        </a:rPr>
                        <a:t>F2</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err="1">
                          <a:solidFill>
                            <a:srgbClr val="000000"/>
                          </a:solidFill>
                          <a:effectLst/>
                          <a:latin typeface="游ゴシック" panose="020B0400000000000000" pitchFamily="50" charset="-128"/>
                          <a:ea typeface="游ゴシック" panose="020B0400000000000000" pitchFamily="50" charset="-128"/>
                        </a:rPr>
                        <a:t>A2</a:t>
                      </a:r>
                      <a:endParaRPr lang="en-GB"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3085" marR="3085" marT="3797" marB="0" anchor="ctr">
                    <a:lnL w="635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作業者がロボットに接近時、安全適合の空間制限・監視停止によるロボット制御する。（</a:t>
                      </a: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JISB8433-1</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5.10.2/5.12.3</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085" marR="3085" marT="3797" marB="0" anchor="ctr">
                    <a:lnL w="1270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effectLst/>
                          <a:latin typeface="游ゴシック" panose="020B0400000000000000" pitchFamily="50" charset="-128"/>
                          <a:ea typeface="游ゴシック" panose="020B0400000000000000" pitchFamily="50" charset="-128"/>
                        </a:rPr>
                        <a:t>d</a:t>
                      </a:r>
                    </a:p>
                  </a:txBody>
                  <a:tcPr marL="3085" marR="3085" marT="3797" marB="0" anchor="ctr">
                    <a:lnL w="635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27248811"/>
                  </a:ext>
                </a:extLst>
              </a:tr>
              <a:tr h="591465">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作業者が、弁当の確認中にロボットハンドが作業者領域まで侵入し</a:t>
                      </a:r>
                      <a:b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作業者と衝突する</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游ゴシック" panose="020B0400000000000000" pitchFamily="50" charset="-128"/>
                          <a:ea typeface="游ゴシック" panose="020B0400000000000000" pitchFamily="50" charset="-128"/>
                        </a:rPr>
                        <a:t>S3</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游ゴシック" panose="020B0400000000000000" pitchFamily="50" charset="-128"/>
                          <a:ea typeface="游ゴシック" panose="020B0400000000000000" pitchFamily="50" charset="-128"/>
                        </a:rPr>
                        <a:t>F2</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游ゴシック" panose="020B0400000000000000" pitchFamily="50" charset="-128"/>
                          <a:ea typeface="游ゴシック" panose="020B0400000000000000" pitchFamily="50" charset="-128"/>
                        </a:rPr>
                        <a:t>A2</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3085" marR="3085" marT="3797" marB="0" anchor="ctr">
                    <a:lnL w="635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同上</a:t>
                      </a:r>
                    </a:p>
                  </a:txBody>
                  <a:tcPr marL="3085" marR="3085" marT="3797" marB="0" anchor="ctr">
                    <a:lnL w="1270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effectLst/>
                          <a:latin typeface="游ゴシック" panose="020B0400000000000000" pitchFamily="50" charset="-128"/>
                          <a:ea typeface="游ゴシック" panose="020B0400000000000000" pitchFamily="50" charset="-128"/>
                        </a:rPr>
                        <a:t>d</a:t>
                      </a:r>
                    </a:p>
                  </a:txBody>
                  <a:tcPr marL="3085" marR="3085" marT="3797" marB="0" anchor="ctr">
                    <a:lnL w="635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35166221"/>
                  </a:ext>
                </a:extLst>
              </a:tr>
              <a:tr h="788246">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作業者が、清掃・メンテナンスでロボットの可動域に入りロボットと</a:t>
                      </a:r>
                      <a:b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作業者とが衝突する</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游ゴシック" panose="020B0400000000000000" pitchFamily="50" charset="-128"/>
                          <a:ea typeface="游ゴシック" panose="020B0400000000000000" pitchFamily="50" charset="-128"/>
                        </a:rPr>
                        <a:t>S3</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游ゴシック" panose="020B0400000000000000" pitchFamily="50" charset="-128"/>
                          <a:ea typeface="游ゴシック" panose="020B0400000000000000" pitchFamily="50" charset="-128"/>
                        </a:rPr>
                        <a:t>F2</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游ゴシック" panose="020B0400000000000000" pitchFamily="50" charset="-128"/>
                          <a:ea typeface="游ゴシック" panose="020B0400000000000000" pitchFamily="50" charset="-128"/>
                        </a:rPr>
                        <a:t>A2</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3085" marR="3085" marT="3797" marB="0" anchor="ctr">
                    <a:lnL w="635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作業者がロボットに接近時、安全適合の監視停止によりロボット停止状態維持制御する。（</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JISB8433-1</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5.12.3</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3085" marR="3085" marT="3797" marB="0" anchor="ctr">
                    <a:lnL w="1270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effectLst/>
                          <a:latin typeface="游ゴシック" panose="020B0400000000000000" pitchFamily="50" charset="-128"/>
                          <a:ea typeface="游ゴシック" panose="020B0400000000000000" pitchFamily="50" charset="-128"/>
                        </a:rPr>
                        <a:t>d</a:t>
                      </a:r>
                    </a:p>
                  </a:txBody>
                  <a:tcPr marL="3085" marR="3085" marT="3797" marB="0" anchor="ctr">
                    <a:lnL w="635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86414416"/>
                  </a:ext>
                </a:extLst>
              </a:tr>
              <a:tr h="591465">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ロボットのモータ・電気機器の絶縁不具合による充電部に作業者が</a:t>
                      </a:r>
                      <a:b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触れて感電する。</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游ゴシック" panose="020B0400000000000000" pitchFamily="50" charset="-128"/>
                          <a:ea typeface="游ゴシック" panose="020B0400000000000000" pitchFamily="50" charset="-128"/>
                        </a:rPr>
                        <a:t>S3</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游ゴシック" panose="020B0400000000000000" pitchFamily="50" charset="-128"/>
                          <a:ea typeface="游ゴシック" panose="020B0400000000000000" pitchFamily="50" charset="-128"/>
                        </a:rPr>
                        <a:t>F2</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游ゴシック" panose="020B0400000000000000" pitchFamily="50" charset="-128"/>
                          <a:ea typeface="游ゴシック" panose="020B0400000000000000" pitchFamily="50" charset="-128"/>
                        </a:rPr>
                        <a:t>A2</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3085" marR="3085" marT="3797" marB="0" anchor="ctr">
                    <a:lnL w="635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電気的故障保護方策として想定箇所に電気システムとして保護接地を施す。</a:t>
                      </a:r>
                    </a:p>
                  </a:txBody>
                  <a:tcPr marL="3085" marR="3085" marT="3797" marB="0" anchor="ctr">
                    <a:lnL w="1270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3085" marR="3085" marT="3797" marB="0" anchor="ctr">
                    <a:lnL w="635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3897664843"/>
                  </a:ext>
                </a:extLst>
              </a:tr>
              <a:tr h="366644">
                <a:tc>
                  <a:txBody>
                    <a:bodyPr/>
                    <a:lstStyle/>
                    <a:p>
                      <a:pPr algn="ctr" fontAlgn="ctr"/>
                      <a:r>
                        <a:rPr lang="en-US" altLang="ja-JP" sz="18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085" marR="3085" marT="3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60889120"/>
                  </a:ext>
                </a:extLst>
              </a:tr>
            </a:tbl>
          </a:graphicData>
        </a:graphic>
      </p:graphicFrame>
    </p:spTree>
    <p:extLst>
      <p:ext uri="{BB962C8B-B14F-4D97-AF65-F5344CB8AC3E}">
        <p14:creationId xmlns:p14="http://schemas.microsoft.com/office/powerpoint/2010/main" val="48692153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xmlns="" id="{E8C6A243-7D08-48F6-826F-4FB9A651C921}"/>
              </a:ext>
            </a:extLst>
          </p:cNvPr>
          <p:cNvSpPr>
            <a:spLocks noGrp="1"/>
          </p:cNvSpPr>
          <p:nvPr>
            <p:ph type="ftr" sz="quarter" idx="4294967295"/>
          </p:nvPr>
        </p:nvSpPr>
        <p:spPr>
          <a:xfrm>
            <a:off x="3281363" y="6356354"/>
            <a:ext cx="334327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平成</a:t>
            </a:r>
            <a:r>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29</a:t>
            </a:r>
            <a:r>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年度厚生労働省委託　機能安全を活用した機械設備の安全対策の推進事業 活用実践マニュアル</a:t>
            </a: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スライド番号プレースホルダー 4">
            <a:extLst>
              <a:ext uri="{FF2B5EF4-FFF2-40B4-BE49-F238E27FC236}">
                <a16:creationId xmlns:a16="http://schemas.microsoft.com/office/drawing/2014/main" xmlns="" id="{EB419B62-820F-4798-AC12-040D9E1B0A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D9CC4D-8A97-4D11-A8F9-9712DE09FCD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xmlns="" id="{D6BA2B29-E15A-4644-903E-3256C1A958B5}"/>
              </a:ext>
            </a:extLst>
          </p:cNvPr>
          <p:cNvSpPr/>
          <p:nvPr/>
        </p:nvSpPr>
        <p:spPr>
          <a:xfrm>
            <a:off x="158221" y="40976"/>
            <a:ext cx="9548283" cy="5386090"/>
          </a:xfrm>
          <a:prstGeom prst="rect">
            <a:avLst/>
          </a:prstGeom>
        </p:spPr>
        <p:txBody>
          <a:bodyPr wrap="square">
            <a:spAutoFit/>
          </a:bodyPr>
          <a:lstStyle/>
          <a:p>
            <a:pPr lvl="0"/>
            <a:r>
              <a:rPr lang="en-US" altLang="ja-JP" sz="3600" b="1" dirty="0">
                <a:solidFill>
                  <a:prstClr val="black"/>
                </a:solidFill>
                <a:latin typeface="Meiryo UI" panose="020B0604030504040204" pitchFamily="50" charset="-128"/>
                <a:ea typeface="Meiryo UI" panose="020B0604030504040204" pitchFamily="50" charset="-128"/>
              </a:rPr>
              <a:t>(4)	</a:t>
            </a:r>
            <a:r>
              <a:rPr lang="ja-JP" altLang="en-US" sz="3600" b="1" dirty="0">
                <a:solidFill>
                  <a:prstClr val="black"/>
                </a:solidFill>
                <a:latin typeface="Meiryo UI" panose="020B0604030504040204" pitchFamily="50" charset="-128"/>
                <a:ea typeface="Meiryo UI" panose="020B0604030504040204" pitchFamily="50" charset="-128"/>
              </a:rPr>
              <a:t>リスク低減方策の効果－リスクアセスメント</a:t>
            </a:r>
            <a:endParaRPr lang="ja-JP" altLang="en-US" sz="2000" b="1" dirty="0">
              <a:solidFill>
                <a:prstClr val="black"/>
              </a:solidFill>
              <a:latin typeface="Meiryo UI" panose="020B0604030504040204" pitchFamily="50" charset="-128"/>
              <a:ea typeface="Meiryo UI" panose="020B0604030504040204" pitchFamily="50" charset="-128"/>
            </a:endParaRPr>
          </a:p>
          <a:p>
            <a:pPr lvl="0"/>
            <a:r>
              <a:rPr lang="ja-JP" altLang="en-US" sz="2000" dirty="0">
                <a:solidFill>
                  <a:prstClr val="black"/>
                </a:solidFill>
                <a:latin typeface="Meiryo UI" panose="020B0604030504040204" pitchFamily="50" charset="-128"/>
                <a:ea typeface="Meiryo UI" panose="020B0604030504040204" pitchFamily="50" charset="-128"/>
              </a:rPr>
              <a:t>　</a:t>
            </a:r>
            <a:endParaRPr lang="en-US" altLang="ja-JP" sz="2000" dirty="0">
              <a:solidFill>
                <a:prstClr val="black"/>
              </a:solidFill>
              <a:latin typeface="Meiryo UI" panose="020B0604030504040204" pitchFamily="50" charset="-128"/>
              <a:ea typeface="Meiryo UI" panose="020B0604030504040204" pitchFamily="50" charset="-128"/>
            </a:endParaRPr>
          </a:p>
          <a:p>
            <a:pPr lvl="0"/>
            <a:r>
              <a:rPr lang="en-US" altLang="ja-JP" sz="3200" dirty="0">
                <a:solidFill>
                  <a:prstClr val="black"/>
                </a:solidFill>
                <a:latin typeface="Meiryo UI" panose="020B0604030504040204" pitchFamily="50" charset="-128"/>
                <a:ea typeface="Meiryo UI" panose="020B0604030504040204" pitchFamily="50" charset="-128"/>
              </a:rPr>
              <a:t>(3)</a:t>
            </a:r>
            <a:r>
              <a:rPr lang="ja-JP" altLang="en-US" sz="3200" dirty="0">
                <a:solidFill>
                  <a:prstClr val="black"/>
                </a:solidFill>
                <a:latin typeface="Meiryo UI" panose="020B0604030504040204" pitchFamily="50" charset="-128"/>
                <a:ea typeface="Meiryo UI" panose="020B0604030504040204" pitchFamily="50" charset="-128"/>
              </a:rPr>
              <a:t>のリスク低減方策の効果を評価しなさい。</a:t>
            </a:r>
            <a:endParaRPr lang="en-US" altLang="ja-JP" sz="3200" dirty="0">
              <a:solidFill>
                <a:prstClr val="black"/>
              </a:solidFill>
              <a:latin typeface="Meiryo UI" panose="020B0604030504040204" pitchFamily="50" charset="-128"/>
              <a:ea typeface="Meiryo UI" panose="020B0604030504040204" pitchFamily="50" charset="-128"/>
            </a:endParaRPr>
          </a:p>
          <a:p>
            <a:pPr lvl="0"/>
            <a:r>
              <a:rPr lang="ja-JP" altLang="en-US" sz="3200" dirty="0">
                <a:solidFill>
                  <a:prstClr val="black"/>
                </a:solidFill>
                <a:latin typeface="Meiryo UI" panose="020B0604030504040204" pitchFamily="50" charset="-128"/>
                <a:ea typeface="Meiryo UI" panose="020B0604030504040204" pitchFamily="50" charset="-128"/>
              </a:rPr>
              <a:t>第</a:t>
            </a:r>
            <a:r>
              <a:rPr lang="en-US" altLang="ja-JP" sz="3200" dirty="0">
                <a:solidFill>
                  <a:prstClr val="black"/>
                </a:solidFill>
                <a:latin typeface="Meiryo UI" panose="020B0604030504040204" pitchFamily="50" charset="-128"/>
                <a:ea typeface="Meiryo UI" panose="020B0604030504040204" pitchFamily="50" charset="-128"/>
              </a:rPr>
              <a:t>3</a:t>
            </a:r>
            <a:r>
              <a:rPr lang="ja-JP" altLang="en-US" sz="3200" dirty="0">
                <a:solidFill>
                  <a:prstClr val="black"/>
                </a:solidFill>
                <a:latin typeface="Meiryo UI" panose="020B0604030504040204" pitchFamily="50" charset="-128"/>
                <a:ea typeface="Meiryo UI" panose="020B0604030504040204" pitchFamily="50" charset="-128"/>
              </a:rPr>
              <a:t>章表</a:t>
            </a:r>
            <a:r>
              <a:rPr lang="en-US" altLang="ja-JP" sz="3200" dirty="0">
                <a:solidFill>
                  <a:prstClr val="black"/>
                </a:solidFill>
                <a:latin typeface="Meiryo UI" panose="020B0604030504040204" pitchFamily="50" charset="-128"/>
                <a:ea typeface="Meiryo UI" panose="020B0604030504040204" pitchFamily="50" charset="-128"/>
              </a:rPr>
              <a:t>3-20</a:t>
            </a:r>
            <a:r>
              <a:rPr lang="ja-JP" altLang="en-US" sz="3200" dirty="0">
                <a:solidFill>
                  <a:prstClr val="black"/>
                </a:solidFill>
                <a:latin typeface="Meiryo UI" panose="020B0604030504040204" pitchFamily="50" charset="-128"/>
                <a:ea typeface="Meiryo UI" panose="020B0604030504040204" pitchFamily="50" charset="-128"/>
              </a:rPr>
              <a:t>に従って、リスク低減方策を実施後の条件下での、リスクを見積もりなさい。</a:t>
            </a:r>
            <a:endParaRPr lang="en-US" altLang="ja-JP" sz="3200" dirty="0">
              <a:solidFill>
                <a:prstClr val="black"/>
              </a:solidFill>
              <a:latin typeface="Meiryo UI" panose="020B0604030504040204" pitchFamily="50" charset="-128"/>
              <a:ea typeface="Meiryo UI" panose="020B0604030504040204" pitchFamily="50" charset="-128"/>
            </a:endParaRPr>
          </a:p>
          <a:p>
            <a:pPr lvl="0"/>
            <a:r>
              <a:rPr lang="ja-JP" altLang="en-US" sz="3200" dirty="0">
                <a:solidFill>
                  <a:prstClr val="black"/>
                </a:solidFill>
                <a:latin typeface="Meiryo UI" panose="020B0604030504040204" pitchFamily="50" charset="-128"/>
                <a:ea typeface="Meiryo UI" panose="020B0604030504040204" pitchFamily="50" charset="-128"/>
              </a:rPr>
              <a:t>　　　　　　　　　　　　　　　　　　</a:t>
            </a:r>
            <a:endParaRPr lang="en-US" altLang="ja-JP" sz="3200" dirty="0">
              <a:solidFill>
                <a:prstClr val="black"/>
              </a:solidFill>
              <a:latin typeface="Meiryo UI" panose="020B0604030504040204" pitchFamily="50" charset="-128"/>
              <a:ea typeface="Meiryo UI" panose="020B0604030504040204" pitchFamily="50" charset="-128"/>
            </a:endParaRPr>
          </a:p>
          <a:p>
            <a:pPr marL="342900" lvl="0" indent="-342900">
              <a:buFont typeface="Wingdings" panose="05000000000000000000" pitchFamily="2" charset="2"/>
              <a:buChar char="Ø"/>
            </a:pPr>
            <a:r>
              <a:rPr lang="ja-JP" altLang="en-US" sz="3200" b="1" dirty="0">
                <a:solidFill>
                  <a:srgbClr val="0000FF"/>
                </a:solidFill>
                <a:latin typeface="Meiryo UI" panose="020B0604030504040204" pitchFamily="50" charset="-128"/>
                <a:ea typeface="Meiryo UI" panose="020B0604030504040204" pitchFamily="50" charset="-128"/>
              </a:rPr>
              <a:t>　表</a:t>
            </a:r>
            <a:r>
              <a:rPr lang="en-US" altLang="ja-JP" sz="3200" b="1" dirty="0">
                <a:solidFill>
                  <a:srgbClr val="0000FF"/>
                </a:solidFill>
                <a:latin typeface="Meiryo UI" panose="020B0604030504040204" pitchFamily="50" charset="-128"/>
                <a:ea typeface="Meiryo UI" panose="020B0604030504040204" pitchFamily="50" charset="-128"/>
              </a:rPr>
              <a:t>9-6</a:t>
            </a:r>
            <a:r>
              <a:rPr lang="ja-JP" altLang="en-US" sz="3200" b="1" dirty="0">
                <a:solidFill>
                  <a:srgbClr val="0000FF"/>
                </a:solidFill>
                <a:latin typeface="Meiryo UI" panose="020B0604030504040204" pitchFamily="50" charset="-128"/>
                <a:ea typeface="Meiryo UI" panose="020B0604030504040204" pitchFamily="50" charset="-128"/>
              </a:rPr>
              <a:t>の保護方策後：リスク見積もりの列に記載しなさい。</a:t>
            </a:r>
          </a:p>
          <a:p>
            <a:pPr lvl="0"/>
            <a:r>
              <a:rPr lang="ja-JP" altLang="en-US" sz="3200" dirty="0">
                <a:solidFill>
                  <a:prstClr val="black"/>
                </a:solidFill>
                <a:latin typeface="Meiryo UI" panose="020B0604030504040204" pitchFamily="50" charset="-128"/>
                <a:ea typeface="Meiryo UI" panose="020B0604030504040204" pitchFamily="50" charset="-128"/>
              </a:rPr>
              <a:t>　</a:t>
            </a:r>
            <a:endParaRPr lang="en-US" altLang="ja-JP" sz="3200" dirty="0">
              <a:solidFill>
                <a:prstClr val="black"/>
              </a:solidFill>
              <a:latin typeface="Meiryo UI" panose="020B0604030504040204" pitchFamily="50" charset="-128"/>
              <a:ea typeface="Meiryo UI" panose="020B0604030504040204" pitchFamily="50" charset="-128"/>
            </a:endParaRPr>
          </a:p>
          <a:p>
            <a:pPr lvl="0"/>
            <a:r>
              <a:rPr lang="ja-JP" altLang="en-US" sz="3200" dirty="0">
                <a:solidFill>
                  <a:prstClr val="black"/>
                </a:solidFill>
                <a:latin typeface="Meiryo UI" panose="020B0604030504040204" pitchFamily="50" charset="-128"/>
                <a:ea typeface="Meiryo UI" panose="020B0604030504040204" pitchFamily="50" charset="-128"/>
              </a:rPr>
              <a:t>もし、その結果がリスク</a:t>
            </a:r>
            <a:r>
              <a:rPr lang="en-US" altLang="ja-JP" sz="3200" dirty="0">
                <a:solidFill>
                  <a:prstClr val="black"/>
                </a:solidFill>
                <a:latin typeface="Meiryo UI" panose="020B0604030504040204" pitchFamily="50" charset="-128"/>
                <a:ea typeface="Meiryo UI" panose="020B0604030504040204" pitchFamily="50" charset="-128"/>
              </a:rPr>
              <a:t>3</a:t>
            </a:r>
            <a:r>
              <a:rPr lang="ja-JP" altLang="en-US" sz="3200" dirty="0">
                <a:solidFill>
                  <a:prstClr val="black"/>
                </a:solidFill>
                <a:latin typeface="Meiryo UI" panose="020B0604030504040204" pitchFamily="50" charset="-128"/>
                <a:ea typeface="Meiryo UI" panose="020B0604030504040204" pitchFamily="50" charset="-128"/>
              </a:rPr>
              <a:t>以上の場合は、</a:t>
            </a:r>
            <a:endParaRPr lang="en-US" altLang="ja-JP" sz="3200" dirty="0">
              <a:solidFill>
                <a:prstClr val="black"/>
              </a:solidFill>
              <a:latin typeface="Meiryo UI" panose="020B0604030504040204" pitchFamily="50" charset="-128"/>
              <a:ea typeface="Meiryo UI" panose="020B0604030504040204" pitchFamily="50" charset="-128"/>
            </a:endParaRPr>
          </a:p>
          <a:p>
            <a:pPr lvl="0"/>
            <a:r>
              <a:rPr lang="ja-JP" altLang="en-US" sz="3200" dirty="0">
                <a:solidFill>
                  <a:prstClr val="black"/>
                </a:solidFill>
                <a:latin typeface="Meiryo UI" panose="020B0604030504040204" pitchFamily="50" charset="-128"/>
                <a:ea typeface="Meiryo UI" panose="020B0604030504040204" pitchFamily="50" charset="-128"/>
              </a:rPr>
              <a:t>追加のリスク低減方策を検討しなさい。</a:t>
            </a:r>
          </a:p>
        </p:txBody>
      </p:sp>
    </p:spTree>
    <p:extLst>
      <p:ext uri="{BB962C8B-B14F-4D97-AF65-F5344CB8AC3E}">
        <p14:creationId xmlns:p14="http://schemas.microsoft.com/office/powerpoint/2010/main" val="156648424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xmlns="" id="{E8C6A243-7D08-48F6-826F-4FB9A651C921}"/>
              </a:ext>
            </a:extLst>
          </p:cNvPr>
          <p:cNvSpPr>
            <a:spLocks noGrp="1"/>
          </p:cNvSpPr>
          <p:nvPr>
            <p:ph type="ftr" sz="quarter" idx="4294967295"/>
          </p:nvPr>
        </p:nvSpPr>
        <p:spPr>
          <a:xfrm>
            <a:off x="3281363" y="6356354"/>
            <a:ext cx="334327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平成</a:t>
            </a:r>
            <a:r>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29</a:t>
            </a:r>
            <a:r>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年度厚生労働省委託　機能安全を活用した機械設備の安全対策の推進事業 活用実践マニュアル</a:t>
            </a: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スライド番号プレースホルダー 4">
            <a:extLst>
              <a:ext uri="{FF2B5EF4-FFF2-40B4-BE49-F238E27FC236}">
                <a16:creationId xmlns:a16="http://schemas.microsoft.com/office/drawing/2014/main" xmlns="" id="{EB419B62-820F-4798-AC12-040D9E1B0A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D9CC4D-8A97-4D11-A8F9-9712DE09FCD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xmlns="" id="{D6BA2B29-E15A-4644-903E-3256C1A958B5}"/>
              </a:ext>
            </a:extLst>
          </p:cNvPr>
          <p:cNvSpPr/>
          <p:nvPr/>
        </p:nvSpPr>
        <p:spPr>
          <a:xfrm>
            <a:off x="158221" y="40976"/>
            <a:ext cx="9548283" cy="1200329"/>
          </a:xfrm>
          <a:prstGeom prst="rect">
            <a:avLst/>
          </a:prstGeom>
        </p:spPr>
        <p:txBody>
          <a:bodyPr wrap="square">
            <a:spAutoFit/>
          </a:bodyPr>
          <a:lstStyle/>
          <a:p>
            <a:pPr lvl="0"/>
            <a:r>
              <a:rPr lang="en-US" altLang="ja-JP" sz="2400" b="1" dirty="0">
                <a:solidFill>
                  <a:prstClr val="black"/>
                </a:solidFill>
                <a:latin typeface="Meiryo UI" panose="020B0604030504040204" pitchFamily="50" charset="-128"/>
                <a:ea typeface="Meiryo UI" panose="020B0604030504040204" pitchFamily="50" charset="-128"/>
              </a:rPr>
              <a:t>(4)	</a:t>
            </a:r>
            <a:r>
              <a:rPr lang="ja-JP" altLang="en-US" sz="2400" b="1" dirty="0">
                <a:solidFill>
                  <a:prstClr val="black"/>
                </a:solidFill>
                <a:latin typeface="Meiryo UI" panose="020B0604030504040204" pitchFamily="50" charset="-128"/>
                <a:ea typeface="Meiryo UI" panose="020B0604030504040204" pitchFamily="50" charset="-128"/>
              </a:rPr>
              <a:t>リスク低減方策の効果－リスクアセスメント</a:t>
            </a:r>
            <a:r>
              <a:rPr lang="ja-JP" altLang="en-US" sz="2400" dirty="0">
                <a:solidFill>
                  <a:prstClr val="black"/>
                </a:solidFill>
                <a:latin typeface="Meiryo UI" panose="020B0604030504040204" pitchFamily="50" charset="-128"/>
                <a:ea typeface="Meiryo UI" panose="020B0604030504040204" pitchFamily="50" charset="-128"/>
              </a:rPr>
              <a:t>　　　　　　　　　　　　</a:t>
            </a:r>
            <a:endParaRPr lang="en-US" altLang="ja-JP" sz="2400" dirty="0">
              <a:solidFill>
                <a:prstClr val="black"/>
              </a:solidFill>
              <a:latin typeface="Meiryo UI" panose="020B0604030504040204" pitchFamily="50" charset="-128"/>
              <a:ea typeface="Meiryo UI" panose="020B0604030504040204" pitchFamily="50" charset="-128"/>
            </a:endParaRPr>
          </a:p>
          <a:p>
            <a:r>
              <a:rPr lang="ja-JP" altLang="en-US" sz="2400" dirty="0">
                <a:solidFill>
                  <a:srgbClr val="0000FF"/>
                </a:solidFill>
                <a:latin typeface="Meiryo UI" panose="020B0604030504040204" pitchFamily="50" charset="-128"/>
                <a:ea typeface="Meiryo UI" panose="020B0604030504040204" pitchFamily="50" charset="-128"/>
              </a:rPr>
              <a:t>　</a:t>
            </a:r>
            <a:r>
              <a:rPr lang="ja-JP" altLang="en-US" sz="2400" b="1" dirty="0">
                <a:solidFill>
                  <a:prstClr val="black"/>
                </a:solidFill>
                <a:latin typeface="Meiryo UI" panose="020B0604030504040204" pitchFamily="50" charset="-128"/>
                <a:ea typeface="Meiryo UI" panose="020B0604030504040204" pitchFamily="50" charset="-128"/>
              </a:rPr>
              <a:t>③リスク低減方策の効果</a:t>
            </a:r>
            <a:r>
              <a:rPr lang="ja-JP" altLang="en-US" sz="2400" dirty="0">
                <a:solidFill>
                  <a:srgbClr val="0000FF"/>
                </a:solidFill>
                <a:latin typeface="Meiryo UI" panose="020B0604030504040204" pitchFamily="50" charset="-128"/>
                <a:ea typeface="Meiryo UI" panose="020B0604030504040204" pitchFamily="50" charset="-128"/>
              </a:rPr>
              <a:t>表</a:t>
            </a:r>
            <a:r>
              <a:rPr lang="en-US" altLang="ja-JP" sz="2400" dirty="0">
                <a:solidFill>
                  <a:srgbClr val="0000FF"/>
                </a:solidFill>
                <a:latin typeface="Meiryo UI" panose="020B0604030504040204" pitchFamily="50" charset="-128"/>
                <a:ea typeface="Meiryo UI" panose="020B0604030504040204" pitchFamily="50" charset="-128"/>
              </a:rPr>
              <a:t>9-6</a:t>
            </a:r>
            <a:r>
              <a:rPr lang="ja-JP" altLang="en-US" sz="2400" dirty="0">
                <a:solidFill>
                  <a:srgbClr val="0000FF"/>
                </a:solidFill>
                <a:latin typeface="Meiryo UI" panose="020B0604030504040204" pitchFamily="50" charset="-128"/>
                <a:ea typeface="Meiryo UI" panose="020B0604030504040204" pitchFamily="50" charset="-128"/>
              </a:rPr>
              <a:t>の保護方策後：リスク見積もり記載事例</a:t>
            </a:r>
            <a:endParaRPr lang="en-US" altLang="ja-JP" sz="2400" b="1" dirty="0">
              <a:solidFill>
                <a:srgbClr val="0000FF"/>
              </a:solidFill>
              <a:latin typeface="Meiryo UI" panose="020B0604030504040204" pitchFamily="50" charset="-128"/>
              <a:ea typeface="Meiryo UI" panose="020B0604030504040204" pitchFamily="50" charset="-128"/>
            </a:endParaRPr>
          </a:p>
          <a:p>
            <a:endParaRPr lang="ja-JP" altLang="en-US" sz="2400" dirty="0"/>
          </a:p>
        </p:txBody>
      </p:sp>
      <p:graphicFrame>
        <p:nvGraphicFramePr>
          <p:cNvPr id="6" name="表 5">
            <a:extLst>
              <a:ext uri="{FF2B5EF4-FFF2-40B4-BE49-F238E27FC236}">
                <a16:creationId xmlns:a16="http://schemas.microsoft.com/office/drawing/2014/main" xmlns="" id="{B8CAB061-3624-4775-A74F-D30DE4CAD472}"/>
              </a:ext>
            </a:extLst>
          </p:cNvPr>
          <p:cNvGraphicFramePr>
            <a:graphicFrameLocks noGrp="1"/>
          </p:cNvGraphicFramePr>
          <p:nvPr>
            <p:extLst>
              <p:ext uri="{D42A27DB-BD31-4B8C-83A1-F6EECF244321}">
                <p14:modId xmlns:p14="http://schemas.microsoft.com/office/powerpoint/2010/main" val="3395245734"/>
              </p:ext>
            </p:extLst>
          </p:nvPr>
        </p:nvGraphicFramePr>
        <p:xfrm>
          <a:off x="322721" y="1114906"/>
          <a:ext cx="9219282" cy="5241447"/>
        </p:xfrm>
        <a:graphic>
          <a:graphicData uri="http://schemas.openxmlformats.org/drawingml/2006/table">
            <a:tbl>
              <a:tblPr/>
              <a:tblGrid>
                <a:gridCol w="424500">
                  <a:extLst>
                    <a:ext uri="{9D8B030D-6E8A-4147-A177-3AD203B41FA5}">
                      <a16:colId xmlns:a16="http://schemas.microsoft.com/office/drawing/2014/main" xmlns="" val="2199874136"/>
                    </a:ext>
                  </a:extLst>
                </a:gridCol>
                <a:gridCol w="1959235">
                  <a:extLst>
                    <a:ext uri="{9D8B030D-6E8A-4147-A177-3AD203B41FA5}">
                      <a16:colId xmlns:a16="http://schemas.microsoft.com/office/drawing/2014/main" xmlns="" val="914314514"/>
                    </a:ext>
                  </a:extLst>
                </a:gridCol>
                <a:gridCol w="424500">
                  <a:extLst>
                    <a:ext uri="{9D8B030D-6E8A-4147-A177-3AD203B41FA5}">
                      <a16:colId xmlns:a16="http://schemas.microsoft.com/office/drawing/2014/main" xmlns="" val="3802883261"/>
                    </a:ext>
                  </a:extLst>
                </a:gridCol>
                <a:gridCol w="424500">
                  <a:extLst>
                    <a:ext uri="{9D8B030D-6E8A-4147-A177-3AD203B41FA5}">
                      <a16:colId xmlns:a16="http://schemas.microsoft.com/office/drawing/2014/main" xmlns="" val="4162004179"/>
                    </a:ext>
                  </a:extLst>
                </a:gridCol>
                <a:gridCol w="424500">
                  <a:extLst>
                    <a:ext uri="{9D8B030D-6E8A-4147-A177-3AD203B41FA5}">
                      <a16:colId xmlns:a16="http://schemas.microsoft.com/office/drawing/2014/main" xmlns="" val="2963523923"/>
                    </a:ext>
                  </a:extLst>
                </a:gridCol>
                <a:gridCol w="424500">
                  <a:extLst>
                    <a:ext uri="{9D8B030D-6E8A-4147-A177-3AD203B41FA5}">
                      <a16:colId xmlns:a16="http://schemas.microsoft.com/office/drawing/2014/main" xmlns="" val="201776539"/>
                    </a:ext>
                  </a:extLst>
                </a:gridCol>
                <a:gridCol w="1806849">
                  <a:extLst>
                    <a:ext uri="{9D8B030D-6E8A-4147-A177-3AD203B41FA5}">
                      <a16:colId xmlns:a16="http://schemas.microsoft.com/office/drawing/2014/main" xmlns="" val="2325327623"/>
                    </a:ext>
                  </a:extLst>
                </a:gridCol>
                <a:gridCol w="620424">
                  <a:extLst>
                    <a:ext uri="{9D8B030D-6E8A-4147-A177-3AD203B41FA5}">
                      <a16:colId xmlns:a16="http://schemas.microsoft.com/office/drawing/2014/main" xmlns="" val="2381913931"/>
                    </a:ext>
                  </a:extLst>
                </a:gridCol>
                <a:gridCol w="424500">
                  <a:extLst>
                    <a:ext uri="{9D8B030D-6E8A-4147-A177-3AD203B41FA5}">
                      <a16:colId xmlns:a16="http://schemas.microsoft.com/office/drawing/2014/main" xmlns="" val="3554633033"/>
                    </a:ext>
                  </a:extLst>
                </a:gridCol>
                <a:gridCol w="424500">
                  <a:extLst>
                    <a:ext uri="{9D8B030D-6E8A-4147-A177-3AD203B41FA5}">
                      <a16:colId xmlns:a16="http://schemas.microsoft.com/office/drawing/2014/main" xmlns="" val="2043258561"/>
                    </a:ext>
                  </a:extLst>
                </a:gridCol>
                <a:gridCol w="424500">
                  <a:extLst>
                    <a:ext uri="{9D8B030D-6E8A-4147-A177-3AD203B41FA5}">
                      <a16:colId xmlns:a16="http://schemas.microsoft.com/office/drawing/2014/main" xmlns="" val="1324925423"/>
                    </a:ext>
                  </a:extLst>
                </a:gridCol>
                <a:gridCol w="424500">
                  <a:extLst>
                    <a:ext uri="{9D8B030D-6E8A-4147-A177-3AD203B41FA5}">
                      <a16:colId xmlns:a16="http://schemas.microsoft.com/office/drawing/2014/main" xmlns="" val="4190353702"/>
                    </a:ext>
                  </a:extLst>
                </a:gridCol>
                <a:gridCol w="424500">
                  <a:extLst>
                    <a:ext uri="{9D8B030D-6E8A-4147-A177-3AD203B41FA5}">
                      <a16:colId xmlns:a16="http://schemas.microsoft.com/office/drawing/2014/main" xmlns="" val="4025207419"/>
                    </a:ext>
                  </a:extLst>
                </a:gridCol>
                <a:gridCol w="587771">
                  <a:extLst>
                    <a:ext uri="{9D8B030D-6E8A-4147-A177-3AD203B41FA5}">
                      <a16:colId xmlns:a16="http://schemas.microsoft.com/office/drawing/2014/main" xmlns="" val="4116781786"/>
                    </a:ext>
                  </a:extLst>
                </a:gridCol>
              </a:tblGrid>
              <a:tr h="244206">
                <a:tc rowSpan="2">
                  <a:txBody>
                    <a:bodyPr/>
                    <a:lstStyle/>
                    <a:p>
                      <a:pPr algn="ctr" fontAlgn="ctr"/>
                      <a:r>
                        <a:rPr lang="en-GB" sz="1000" b="0" i="0" u="none" strike="noStrike" dirty="0">
                          <a:solidFill>
                            <a:srgbClr val="000000"/>
                          </a:solidFill>
                          <a:effectLst/>
                          <a:latin typeface="游ゴシック" panose="020B0400000000000000" pitchFamily="50" charset="-128"/>
                          <a:ea typeface="游ゴシック" panose="020B0400000000000000" pitchFamily="50" charset="-128"/>
                        </a:rPr>
                        <a:t>No</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rowSpan="2">
                  <a:txBody>
                    <a:bodyPr/>
                    <a:lstStyle/>
                    <a:p>
                      <a:pPr algn="ctr" fontAlgn="ctr"/>
                      <a:r>
                        <a:rPr lang="zh-TW" altLang="en-US" sz="1000" b="0" i="0" u="none" strike="noStrike" dirty="0">
                          <a:solidFill>
                            <a:srgbClr val="000000"/>
                          </a:solidFill>
                          <a:effectLst/>
                          <a:latin typeface="游ゴシック" panose="020B0400000000000000" pitchFamily="50" charset="-128"/>
                          <a:ea typeface="游ゴシック" panose="020B0400000000000000" pitchFamily="50" charset="-128"/>
                        </a:rPr>
                        <a:t>作業</a:t>
                      </a:r>
                      <a:r>
                        <a:rPr lang="en-US" altLang="zh-TW" sz="1000" b="0" i="0" u="none" strike="noStrike" dirty="0">
                          <a:solidFill>
                            <a:srgbClr val="000000"/>
                          </a:solidFill>
                          <a:effectLst/>
                          <a:latin typeface="游ゴシック" panose="020B0400000000000000" pitchFamily="50" charset="-128"/>
                          <a:ea typeface="游ゴシック" panose="020B0400000000000000" pitchFamily="50" charset="-128"/>
                        </a:rPr>
                        <a:t>-</a:t>
                      </a:r>
                      <a:r>
                        <a:rPr lang="zh-TW" altLang="en-US" sz="1000" b="0" i="0" u="none" strike="noStrike" dirty="0">
                          <a:solidFill>
                            <a:srgbClr val="000000"/>
                          </a:solidFill>
                          <a:effectLst/>
                          <a:latin typeface="游ゴシック" panose="020B0400000000000000" pitchFamily="50" charset="-128"/>
                          <a:ea typeface="游ゴシック" panose="020B0400000000000000" pitchFamily="50" charset="-128"/>
                        </a:rPr>
                        <a:t>危険源</a:t>
                      </a:r>
                      <a:r>
                        <a:rPr lang="en-US" altLang="zh-TW" sz="1000" b="0" i="0" u="none" strike="noStrike" dirty="0">
                          <a:solidFill>
                            <a:srgbClr val="000000"/>
                          </a:solidFill>
                          <a:effectLst/>
                          <a:latin typeface="游ゴシック" panose="020B0400000000000000" pitchFamily="50" charset="-128"/>
                          <a:ea typeface="游ゴシック" panose="020B0400000000000000" pitchFamily="50" charset="-128"/>
                        </a:rPr>
                        <a:t>-</a:t>
                      </a:r>
                      <a:r>
                        <a:rPr lang="zh-TW" altLang="en-US" sz="1000" b="0" i="0" u="none" strike="noStrike" dirty="0">
                          <a:solidFill>
                            <a:srgbClr val="000000"/>
                          </a:solidFill>
                          <a:effectLst/>
                          <a:latin typeface="游ゴシック" panose="020B0400000000000000" pitchFamily="50" charset="-128"/>
                          <a:ea typeface="游ゴシック" panose="020B0400000000000000" pitchFamily="50" charset="-128"/>
                        </a:rPr>
                        <a:t>危険状態</a:t>
                      </a:r>
                      <a:r>
                        <a:rPr lang="en-US" altLang="zh-TW" sz="1000" b="0" i="0" u="none" strike="noStrike" dirty="0">
                          <a:solidFill>
                            <a:srgbClr val="000000"/>
                          </a:solidFill>
                          <a:effectLst/>
                          <a:latin typeface="游ゴシック" panose="020B0400000000000000" pitchFamily="50" charset="-128"/>
                          <a:ea typeface="游ゴシック" panose="020B0400000000000000" pitchFamily="50" charset="-128"/>
                        </a:rPr>
                        <a:t>-</a:t>
                      </a:r>
                      <a:r>
                        <a:rPr lang="zh-TW" altLang="en-US" sz="1000" b="0" i="0" u="none" strike="noStrike" dirty="0">
                          <a:solidFill>
                            <a:srgbClr val="000000"/>
                          </a:solidFill>
                          <a:effectLst/>
                          <a:latin typeface="游ゴシック" panose="020B0400000000000000" pitchFamily="50" charset="-128"/>
                          <a:ea typeface="游ゴシック" panose="020B0400000000000000" pitchFamily="50" charset="-128"/>
                        </a:rPr>
                        <a:t>危険事象</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gridSpan="4">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保護方策前：リスク見積</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リスク低減方策</a:t>
                      </a:r>
                    </a:p>
                  </a:txBody>
                  <a:tcPr marL="3500" marR="3500" marT="430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rowSpan="2">
                  <a:txBody>
                    <a:bodyPr/>
                    <a:lstStyle/>
                    <a:p>
                      <a:pPr algn="ctr" fontAlgn="ctr"/>
                      <a:r>
                        <a:rPr lang="zh-TW" altLang="en-US" sz="900" b="0" i="0" u="none" strike="noStrike">
                          <a:solidFill>
                            <a:srgbClr val="000000"/>
                          </a:solidFill>
                          <a:effectLst/>
                          <a:latin typeface="游ゴシック" panose="020B0400000000000000" pitchFamily="50" charset="-128"/>
                          <a:ea typeface="游ゴシック" panose="020B0400000000000000" pitchFamily="50" charset="-128"/>
                        </a:rPr>
                        <a:t>制御方策</a:t>
                      </a:r>
                      <a:br>
                        <a:rPr lang="zh-TW" altLang="en-US" sz="900" b="0" i="0" u="none" strike="noStrike">
                          <a:solidFill>
                            <a:srgbClr val="000000"/>
                          </a:solidFill>
                          <a:effectLst/>
                          <a:latin typeface="游ゴシック" panose="020B0400000000000000" pitchFamily="50" charset="-128"/>
                          <a:ea typeface="游ゴシック" panose="020B0400000000000000" pitchFamily="50" charset="-128"/>
                        </a:rPr>
                      </a:br>
                      <a:r>
                        <a:rPr lang="zh-TW" altLang="en-US" sz="900" b="0" i="0" u="none" strike="noStrike">
                          <a:solidFill>
                            <a:srgbClr val="000000"/>
                          </a:solidFill>
                          <a:effectLst/>
                          <a:latin typeface="游ゴシック" panose="020B0400000000000000" pitchFamily="50" charset="-128"/>
                          <a:ea typeface="游ゴシック" panose="020B0400000000000000" pitchFamily="50" charset="-128"/>
                        </a:rPr>
                        <a:t/>
                      </a:r>
                      <a:br>
                        <a:rPr lang="zh-TW" altLang="en-US" sz="900" b="0" i="0" u="none" strike="noStrike">
                          <a:solidFill>
                            <a:srgbClr val="000000"/>
                          </a:solidFill>
                          <a:effectLst/>
                          <a:latin typeface="游ゴシック" panose="020B0400000000000000" pitchFamily="50" charset="-128"/>
                          <a:ea typeface="游ゴシック" panose="020B0400000000000000" pitchFamily="50" charset="-128"/>
                        </a:rPr>
                      </a:br>
                      <a:r>
                        <a:rPr lang="zh-TW" altLang="en-US" sz="900" b="0" i="0" u="none" strike="noStrike">
                          <a:solidFill>
                            <a:srgbClr val="000000"/>
                          </a:solidFill>
                          <a:effectLst/>
                          <a:latin typeface="游ゴシック" panose="020B0400000000000000" pitchFamily="50" charset="-128"/>
                          <a:ea typeface="游ゴシック" panose="020B0400000000000000" pitchFamily="50" charset="-128"/>
                        </a:rPr>
                        <a:t>要求安全度</a:t>
                      </a:r>
                      <a:br>
                        <a:rPr lang="zh-TW" altLang="en-US" sz="900" b="0" i="0" u="none" strike="noStrike">
                          <a:solidFill>
                            <a:srgbClr val="000000"/>
                          </a:solidFill>
                          <a:effectLst/>
                          <a:latin typeface="游ゴシック" panose="020B0400000000000000" pitchFamily="50" charset="-128"/>
                          <a:ea typeface="游ゴシック" panose="020B0400000000000000" pitchFamily="50" charset="-128"/>
                        </a:rPr>
                      </a:br>
                      <a:r>
                        <a:rPr lang="zh-TW" altLang="en-US" sz="900" b="0" i="0" u="none" strike="noStrike">
                          <a:solidFill>
                            <a:srgbClr val="000000"/>
                          </a:solidFill>
                          <a:effectLst/>
                          <a:latin typeface="游ゴシック" panose="020B0400000000000000" pitchFamily="50" charset="-128"/>
                          <a:ea typeface="游ゴシック" panose="020B0400000000000000" pitchFamily="50" charset="-128"/>
                        </a:rPr>
                        <a:t/>
                      </a:r>
                      <a:br>
                        <a:rPr lang="zh-TW" altLang="en-US" sz="900" b="0" i="0" u="none" strike="noStrike">
                          <a:solidFill>
                            <a:srgbClr val="000000"/>
                          </a:solidFill>
                          <a:effectLst/>
                          <a:latin typeface="游ゴシック" panose="020B0400000000000000" pitchFamily="50" charset="-128"/>
                          <a:ea typeface="游ゴシック" panose="020B0400000000000000" pitchFamily="50" charset="-128"/>
                        </a:rPr>
                      </a:br>
                      <a:r>
                        <a:rPr lang="zh-TW" altLang="en-US" sz="900" b="0" i="0" u="none" strike="noStrike">
                          <a:solidFill>
                            <a:srgbClr val="000000"/>
                          </a:solidFill>
                          <a:effectLst/>
                          <a:latin typeface="游ゴシック" panose="020B0400000000000000" pitchFamily="50" charset="-128"/>
                          <a:ea typeface="游ゴシック" panose="020B0400000000000000" pitchFamily="50" charset="-128"/>
                        </a:rPr>
                        <a:t>水準</a:t>
                      </a:r>
                      <a:r>
                        <a:rPr lang="en-US" altLang="zh-TW" sz="900" b="0" i="0" u="none" strike="noStrike">
                          <a:solidFill>
                            <a:srgbClr val="000000"/>
                          </a:solidFill>
                          <a:effectLst/>
                          <a:latin typeface="游ゴシック" panose="020B0400000000000000" pitchFamily="50" charset="-128"/>
                          <a:ea typeface="游ゴシック" panose="020B0400000000000000" pitchFamily="50" charset="-128"/>
                        </a:rPr>
                        <a:t>(PLr)</a:t>
                      </a:r>
                    </a:p>
                  </a:txBody>
                  <a:tcPr marL="3500" marR="3500" marT="430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gridSpan="5">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保護方策後：リスク見積</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zh-CN" altLang="en-US" sz="1000" b="0" i="0" u="none" strike="noStrike" dirty="0">
                          <a:solidFill>
                            <a:srgbClr val="000000"/>
                          </a:solidFill>
                          <a:effectLst/>
                          <a:latin typeface="游ゴシック" panose="020B0400000000000000" pitchFamily="50" charset="-128"/>
                          <a:ea typeface="游ゴシック" panose="020B0400000000000000" pitchFamily="50" charset="-128"/>
                        </a:rPr>
                        <a:t>制御方策</a:t>
                      </a:r>
                      <a:br>
                        <a:rPr lang="zh-CN" altLang="en-US" sz="1000" b="0" i="0" u="none" strike="noStrike" dirty="0">
                          <a:solidFill>
                            <a:srgbClr val="000000"/>
                          </a:solidFill>
                          <a:effectLst/>
                          <a:latin typeface="游ゴシック" panose="020B0400000000000000" pitchFamily="50" charset="-128"/>
                          <a:ea typeface="游ゴシック" panose="020B0400000000000000" pitchFamily="50" charset="-128"/>
                        </a:rPr>
                      </a:br>
                      <a:r>
                        <a:rPr lang="zh-CN" altLang="en-US" sz="1000" b="0" i="0" u="none" strike="noStrike" dirty="0">
                          <a:solidFill>
                            <a:srgbClr val="000000"/>
                          </a:solidFill>
                          <a:effectLst/>
                          <a:latin typeface="游ゴシック" panose="020B0400000000000000" pitchFamily="50" charset="-128"/>
                          <a:ea typeface="游ゴシック" panose="020B0400000000000000" pitchFamily="50" charset="-128"/>
                        </a:rPr>
                        <a:t/>
                      </a:r>
                      <a:br>
                        <a:rPr lang="zh-CN" altLang="en-US" sz="1000" b="0" i="0" u="none" strike="noStrike" dirty="0">
                          <a:solidFill>
                            <a:srgbClr val="000000"/>
                          </a:solidFill>
                          <a:effectLst/>
                          <a:latin typeface="游ゴシック" panose="020B0400000000000000" pitchFamily="50" charset="-128"/>
                          <a:ea typeface="游ゴシック" panose="020B0400000000000000" pitchFamily="50" charset="-128"/>
                        </a:rPr>
                      </a:br>
                      <a:r>
                        <a:rPr lang="zh-CN" altLang="en-US" sz="1000" b="0" i="0" u="none" strike="noStrike" dirty="0">
                          <a:solidFill>
                            <a:srgbClr val="000000"/>
                          </a:solidFill>
                          <a:effectLst/>
                          <a:latin typeface="游ゴシック" panose="020B0400000000000000" pitchFamily="50" charset="-128"/>
                          <a:ea typeface="游ゴシック" panose="020B0400000000000000" pitchFamily="50" charset="-128"/>
                        </a:rPr>
                        <a:t>妥当性</a:t>
                      </a:r>
                      <a:r>
                        <a:rPr lang="en-US" altLang="zh-CN" sz="1000" b="0" i="0" u="none" strike="noStrike" dirty="0">
                          <a:solidFill>
                            <a:srgbClr val="000000"/>
                          </a:solidFill>
                          <a:effectLst/>
                          <a:latin typeface="游ゴシック" panose="020B0400000000000000" pitchFamily="50" charset="-128"/>
                          <a:ea typeface="游ゴシック" panose="020B0400000000000000" pitchFamily="50" charset="-128"/>
                        </a:rPr>
                        <a:t>(PL)</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xmlns="" val="2912975178"/>
                  </a:ext>
                </a:extLst>
              </a:tr>
              <a:tr h="591146">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ひどさ</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en-GB" sz="1000" b="0" i="0" u="none" strike="noStrike">
                          <a:solidFill>
                            <a:srgbClr val="000000"/>
                          </a:solidFill>
                          <a:effectLst/>
                          <a:latin typeface="游ゴシック" panose="020B0400000000000000" pitchFamily="50" charset="-128"/>
                          <a:ea typeface="游ゴシック" panose="020B0400000000000000" pitchFamily="50" charset="-128"/>
                        </a:rPr>
                        <a:t>S</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頻度</a:t>
                      </a:r>
                      <a:b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br>
                      <a:r>
                        <a:rPr lang="en-GB" sz="1000" b="0" i="0" u="none" strike="noStrike" dirty="0">
                          <a:solidFill>
                            <a:srgbClr val="000000"/>
                          </a:solidFill>
                          <a:effectLst/>
                          <a:latin typeface="游ゴシック" panose="020B0400000000000000" pitchFamily="50" charset="-128"/>
                          <a:ea typeface="游ゴシック" panose="020B0400000000000000" pitchFamily="50" charset="-128"/>
                        </a:rPr>
                        <a:t>F</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回避</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en-GB" sz="1000" b="0" i="0" u="none" strike="noStrike">
                          <a:solidFill>
                            <a:srgbClr val="000000"/>
                          </a:solidFill>
                          <a:effectLst/>
                          <a:latin typeface="游ゴシック" panose="020B0400000000000000" pitchFamily="50" charset="-128"/>
                          <a:ea typeface="游ゴシック" panose="020B0400000000000000" pitchFamily="50" charset="-128"/>
                        </a:rPr>
                        <a:t>P</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リスク</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ひどさ</a:t>
                      </a:r>
                      <a:r>
                        <a:rPr lang="en-GB" sz="1000" b="0" i="0" u="none" strike="noStrike" dirty="0">
                          <a:solidFill>
                            <a:srgbClr val="000000"/>
                          </a:solidFill>
                          <a:effectLst/>
                          <a:latin typeface="游ゴシック" panose="020B0400000000000000" pitchFamily="50" charset="-128"/>
                          <a:ea typeface="游ゴシック" panose="020B0400000000000000" pitchFamily="50" charset="-128"/>
                        </a:rPr>
                        <a:t>S</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頻度</a:t>
                      </a:r>
                      <a:b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br>
                      <a:r>
                        <a:rPr lang="en-GB" sz="1000" b="0" i="0" u="none" strike="noStrike" dirty="0">
                          <a:solidFill>
                            <a:srgbClr val="000000"/>
                          </a:solidFill>
                          <a:effectLst/>
                          <a:latin typeface="游ゴシック" panose="020B0400000000000000" pitchFamily="50" charset="-128"/>
                          <a:ea typeface="游ゴシック" panose="020B0400000000000000" pitchFamily="50" charset="-128"/>
                        </a:rPr>
                        <a:t>F</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回避</a:t>
                      </a:r>
                      <a:b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br>
                      <a:r>
                        <a:rPr lang="en-GB" sz="1000" b="0" i="0" u="none" strike="noStrike" dirty="0">
                          <a:solidFill>
                            <a:srgbClr val="000000"/>
                          </a:solidFill>
                          <a:effectLst/>
                          <a:latin typeface="游ゴシック" panose="020B0400000000000000" pitchFamily="50" charset="-128"/>
                          <a:ea typeface="游ゴシック" panose="020B0400000000000000" pitchFamily="50" charset="-128"/>
                        </a:rPr>
                        <a:t>P</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確率</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en-GB" sz="1000" b="0" i="0" u="none" strike="noStrike">
                          <a:solidFill>
                            <a:srgbClr val="000000"/>
                          </a:solidFill>
                          <a:effectLst/>
                          <a:latin typeface="游ゴシック" panose="020B0400000000000000" pitchFamily="50" charset="-128"/>
                          <a:ea typeface="游ゴシック" panose="020B0400000000000000" pitchFamily="50" charset="-128"/>
                        </a:rPr>
                        <a:t>O</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リスク</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vMerge="1">
                  <a:txBody>
                    <a:bodyPr/>
                    <a:lstStyle/>
                    <a:p>
                      <a:endParaRPr kumimoji="1" lang="ja-JP" altLang="en-US"/>
                    </a:p>
                  </a:txBody>
                  <a:tcPr/>
                </a:tc>
                <a:extLst>
                  <a:ext uri="{0D108BD9-81ED-4DB2-BD59-A6C34878D82A}">
                    <a16:rowId xmlns:a16="http://schemas.microsoft.com/office/drawing/2014/main" xmlns="" val="3032880138"/>
                  </a:ext>
                </a:extLst>
              </a:tr>
              <a:tr h="980977">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例</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作業者が具材を取るためコンベアに接近時にロボットハンドと衝突、</a:t>
                      </a:r>
                      <a:b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または作業台との間に挟まれる</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S2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F2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A2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作業者がロボットに接近すると、ロボットを減速制御する</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JIS B 8433-1 5.6.4</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安全適合監視速度）</a:t>
                      </a:r>
                    </a:p>
                  </a:txBody>
                  <a:tcPr marL="3500" marR="3500" marT="4308" marB="0" anchor="ctr">
                    <a:lnL w="635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d</a:t>
                      </a:r>
                    </a:p>
                  </a:txBody>
                  <a:tcPr marL="3500" marR="3500" marT="4308" marB="0" anchor="ctr">
                    <a:lnL w="1270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S2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F2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A2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O1 </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游ゴシック" panose="020B0400000000000000" pitchFamily="50" charset="-128"/>
                          <a:ea typeface="游ゴシック" panose="020B0400000000000000" pitchFamily="50" charset="-128"/>
                        </a:rPr>
                        <a:t>d</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77519278"/>
                  </a:ext>
                </a:extLst>
              </a:tr>
              <a:tr h="980977">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3500" marR="3500" marT="430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作業者が、「弁当の具材詰め直し中」にロボットハンドと衝突、</a:t>
                      </a:r>
                      <a:b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または作業台との間に挟まれる</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游ゴシック" panose="020B0400000000000000" pitchFamily="50" charset="-128"/>
                          <a:ea typeface="游ゴシック" panose="020B0400000000000000" pitchFamily="50" charset="-128"/>
                        </a:rPr>
                        <a:t>S3</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F2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A2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作業者がロボットに接近時、安全適合の空間制限・監視停止によるロボット制御する。（</a:t>
                      </a: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JISB8433-1</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5.10.2/5.12.3</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3500" marR="3500" marT="430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游ゴシック" panose="020B0400000000000000" pitchFamily="50" charset="-128"/>
                          <a:ea typeface="游ゴシック" panose="020B0400000000000000" pitchFamily="50" charset="-128"/>
                        </a:rPr>
                        <a:t>d</a:t>
                      </a:r>
                    </a:p>
                  </a:txBody>
                  <a:tcPr marL="3500" marR="3500" marT="4308" marB="0" anchor="ctr">
                    <a:lnL w="1270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1270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635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16195789"/>
                  </a:ext>
                </a:extLst>
              </a:tr>
              <a:tr h="731928">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3500" marR="3500" marT="430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作業者が、弁当の確認中にロボットハンドが作業者領域まで侵入し</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作業者と衝突する</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游ゴシック" panose="020B0400000000000000" pitchFamily="50" charset="-128"/>
                          <a:ea typeface="游ゴシック" panose="020B0400000000000000" pitchFamily="50" charset="-128"/>
                        </a:rPr>
                        <a:t>S3</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游ゴシック" panose="020B0400000000000000" pitchFamily="50" charset="-128"/>
                          <a:ea typeface="游ゴシック" panose="020B0400000000000000" pitchFamily="50" charset="-128"/>
                        </a:rPr>
                        <a:t>F2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A2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同上</a:t>
                      </a:r>
                    </a:p>
                  </a:txBody>
                  <a:tcPr marL="3500" marR="3500" marT="430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游ゴシック" panose="020B0400000000000000" pitchFamily="50" charset="-128"/>
                          <a:ea typeface="游ゴシック" panose="020B0400000000000000" pitchFamily="50" charset="-128"/>
                        </a:rPr>
                        <a:t>d</a:t>
                      </a:r>
                    </a:p>
                  </a:txBody>
                  <a:tcPr marL="3500" marR="3500" marT="4308" marB="0" anchor="ctr">
                    <a:lnL w="1270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1270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635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57935955"/>
                  </a:ext>
                </a:extLst>
              </a:tr>
              <a:tr h="975443">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3500" marR="3500" marT="430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作業者が、清掃・メンテナンスでロボットの可動域に入りロボットと</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作業者とが衝突する</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S3</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F2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游ゴシック" panose="020B0400000000000000" pitchFamily="50" charset="-128"/>
                          <a:ea typeface="游ゴシック" panose="020B0400000000000000" pitchFamily="50" charset="-128"/>
                        </a:rPr>
                        <a:t>A2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作業者がロボットに接近時、安全適合の監視停止によりロボット停止状態維持制御する。（</a:t>
                      </a: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JISB8433-1</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5.12.3</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3500" marR="3500" marT="430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游ゴシック" panose="020B0400000000000000" pitchFamily="50" charset="-128"/>
                          <a:ea typeface="游ゴシック" panose="020B0400000000000000" pitchFamily="50" charset="-128"/>
                        </a:rPr>
                        <a:t>d</a:t>
                      </a:r>
                    </a:p>
                  </a:txBody>
                  <a:tcPr marL="3500" marR="3500" marT="4308" marB="0" anchor="ctr">
                    <a:lnL w="1270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1270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635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33638754"/>
                  </a:ext>
                </a:extLst>
              </a:tr>
              <a:tr h="736770">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3500" marR="3500" marT="430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ロボットのモータ・電気機器の絶縁不具合による充電部に作業者が</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触れて感電する。</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游ゴシック" panose="020B0400000000000000" pitchFamily="50" charset="-128"/>
                          <a:ea typeface="游ゴシック" panose="020B0400000000000000" pitchFamily="50" charset="-128"/>
                        </a:rPr>
                        <a:t>S3</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F2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A2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電気的故障保護方策として想定箇所に電気システムとして保護接地を施す。</a:t>
                      </a:r>
                    </a:p>
                  </a:txBody>
                  <a:tcPr marL="3500" marR="3500" marT="430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3500" marR="3500" marT="4308" marB="0" anchor="ctr">
                    <a:lnL w="1270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1270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endParaRPr lang="en-GB"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635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91500568"/>
                  </a:ext>
                </a:extLst>
              </a:tr>
            </a:tbl>
          </a:graphicData>
        </a:graphic>
      </p:graphicFrame>
    </p:spTree>
    <p:extLst>
      <p:ext uri="{BB962C8B-B14F-4D97-AF65-F5344CB8AC3E}">
        <p14:creationId xmlns:p14="http://schemas.microsoft.com/office/powerpoint/2010/main" val="110232538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xmlns="" id="{E8C6A243-7D08-48F6-826F-4FB9A651C921}"/>
              </a:ext>
            </a:extLst>
          </p:cNvPr>
          <p:cNvSpPr>
            <a:spLocks noGrp="1"/>
          </p:cNvSpPr>
          <p:nvPr>
            <p:ph type="ftr" sz="quarter" idx="4294967295"/>
          </p:nvPr>
        </p:nvSpPr>
        <p:spPr>
          <a:xfrm>
            <a:off x="3281363" y="6356354"/>
            <a:ext cx="334327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平成</a:t>
            </a:r>
            <a:r>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29</a:t>
            </a:r>
            <a:r>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年度厚生労働省委託　機能安全を活用した機械設備の安全対策の推進事業 活用実践マニュアル</a:t>
            </a: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スライド番号プレースホルダー 4">
            <a:extLst>
              <a:ext uri="{FF2B5EF4-FFF2-40B4-BE49-F238E27FC236}">
                <a16:creationId xmlns:a16="http://schemas.microsoft.com/office/drawing/2014/main" xmlns="" id="{EB419B62-820F-4798-AC12-040D9E1B0A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D9CC4D-8A97-4D11-A8F9-9712DE09FCD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xmlns="" id="{D6BA2B29-E15A-4644-903E-3256C1A958B5}"/>
              </a:ext>
            </a:extLst>
          </p:cNvPr>
          <p:cNvSpPr/>
          <p:nvPr/>
        </p:nvSpPr>
        <p:spPr>
          <a:xfrm>
            <a:off x="234263" y="51781"/>
            <a:ext cx="9545390" cy="2062103"/>
          </a:xfrm>
          <a:prstGeom prst="rect">
            <a:avLst/>
          </a:prstGeom>
        </p:spPr>
        <p:txBody>
          <a:bodyPr wrap="square">
            <a:spAutoFit/>
          </a:bodyPr>
          <a:lstStyle/>
          <a:p>
            <a:pPr lvl="0"/>
            <a:r>
              <a:rPr lang="en-US" altLang="ja-JP" sz="2800" b="1" dirty="0">
                <a:solidFill>
                  <a:prstClr val="black"/>
                </a:solidFill>
                <a:latin typeface="Meiryo UI" panose="020B0604030504040204" pitchFamily="50" charset="-128"/>
                <a:ea typeface="Meiryo UI" panose="020B0604030504040204" pitchFamily="50" charset="-128"/>
              </a:rPr>
              <a:t>(5)	</a:t>
            </a:r>
            <a:r>
              <a:rPr lang="ja-JP" altLang="en-US" sz="2800" b="1" dirty="0">
                <a:solidFill>
                  <a:prstClr val="black"/>
                </a:solidFill>
                <a:latin typeface="Meiryo UI" panose="020B0604030504040204" pitchFamily="50" charset="-128"/>
                <a:ea typeface="Meiryo UI" panose="020B0604030504040204" pitchFamily="50" charset="-128"/>
              </a:rPr>
              <a:t>リスク低減方策後の制御システムの妥当性（安全度水準：</a:t>
            </a:r>
            <a:r>
              <a:rPr lang="en-US" altLang="ja-JP" sz="2800" b="1" dirty="0">
                <a:solidFill>
                  <a:prstClr val="black"/>
                </a:solidFill>
                <a:latin typeface="Meiryo UI" panose="020B0604030504040204" pitchFamily="50" charset="-128"/>
                <a:ea typeface="Meiryo UI" panose="020B0604030504040204" pitchFamily="50" charset="-128"/>
              </a:rPr>
              <a:t>PL</a:t>
            </a:r>
            <a:r>
              <a:rPr lang="ja-JP" altLang="en-US" sz="2800" b="1" dirty="0">
                <a:solidFill>
                  <a:prstClr val="black"/>
                </a:solidFill>
                <a:latin typeface="Meiryo UI" panose="020B0604030504040204" pitchFamily="50" charset="-128"/>
                <a:ea typeface="Meiryo UI" panose="020B0604030504040204" pitchFamily="50" charset="-128"/>
              </a:rPr>
              <a:t>）</a:t>
            </a:r>
          </a:p>
          <a:p>
            <a:pPr marL="342900" lvl="0" indent="-342900">
              <a:buFont typeface="Wingdings" panose="05000000000000000000" pitchFamily="2" charset="2"/>
              <a:buChar char="Ø"/>
            </a:pPr>
            <a:r>
              <a:rPr lang="ja-JP" altLang="en-US" sz="2400" dirty="0">
                <a:solidFill>
                  <a:srgbClr val="0000FF"/>
                </a:solidFill>
                <a:latin typeface="Meiryo UI" panose="020B0604030504040204" pitchFamily="50" charset="-128"/>
                <a:ea typeface="Meiryo UI" panose="020B0604030504040204" pitchFamily="50" charset="-128"/>
              </a:rPr>
              <a:t>上記のリスク低減方策のうち、制御システムによる方策について、（６）の妥当性確認結果の安全度水準（</a:t>
            </a:r>
            <a:r>
              <a:rPr lang="en-US" altLang="ja-JP" sz="2400" dirty="0">
                <a:solidFill>
                  <a:srgbClr val="0000FF"/>
                </a:solidFill>
                <a:latin typeface="Meiryo UI" panose="020B0604030504040204" pitchFamily="50" charset="-128"/>
                <a:ea typeface="Meiryo UI" panose="020B0604030504040204" pitchFamily="50" charset="-128"/>
              </a:rPr>
              <a:t>PL</a:t>
            </a:r>
            <a:r>
              <a:rPr lang="ja-JP" altLang="en-US" sz="2400" dirty="0">
                <a:solidFill>
                  <a:srgbClr val="0000FF"/>
                </a:solidFill>
                <a:latin typeface="Meiryo UI" panose="020B0604030504040204" pitchFamily="50" charset="-128"/>
                <a:ea typeface="Meiryo UI" panose="020B0604030504040204" pitchFamily="50" charset="-128"/>
              </a:rPr>
              <a:t>）を表</a:t>
            </a:r>
            <a:r>
              <a:rPr lang="en-US" altLang="ja-JP" sz="2400" dirty="0">
                <a:solidFill>
                  <a:srgbClr val="0000FF"/>
                </a:solidFill>
                <a:latin typeface="Meiryo UI" panose="020B0604030504040204" pitchFamily="50" charset="-128"/>
                <a:ea typeface="Meiryo UI" panose="020B0604030504040204" pitchFamily="50" charset="-128"/>
              </a:rPr>
              <a:t>9-6</a:t>
            </a:r>
            <a:r>
              <a:rPr lang="ja-JP" altLang="en-US" sz="2400" dirty="0">
                <a:solidFill>
                  <a:srgbClr val="0000FF"/>
                </a:solidFill>
                <a:latin typeface="Meiryo UI" panose="020B0604030504040204" pitchFamily="50" charset="-128"/>
                <a:ea typeface="Meiryo UI" panose="020B0604030504040204" pitchFamily="50" charset="-128"/>
              </a:rPr>
              <a:t>右端の妥当性の欄に</a:t>
            </a:r>
            <a:r>
              <a:rPr lang="en-US" altLang="ja-JP" sz="2400" dirty="0">
                <a:solidFill>
                  <a:srgbClr val="0000FF"/>
                </a:solidFill>
                <a:latin typeface="Meiryo UI" panose="020B0604030504040204" pitchFamily="50" charset="-128"/>
                <a:ea typeface="Meiryo UI" panose="020B0604030504040204" pitchFamily="50" charset="-128"/>
              </a:rPr>
              <a:t>PL</a:t>
            </a:r>
            <a:r>
              <a:rPr lang="ja-JP" altLang="en-US" sz="2400" dirty="0">
                <a:solidFill>
                  <a:srgbClr val="0000FF"/>
                </a:solidFill>
                <a:latin typeface="Meiryo UI" panose="020B0604030504040204" pitchFamily="50" charset="-128"/>
                <a:ea typeface="Meiryo UI" panose="020B0604030504040204" pitchFamily="50" charset="-128"/>
              </a:rPr>
              <a:t>を記載しなさい。</a:t>
            </a:r>
          </a:p>
        </p:txBody>
      </p:sp>
      <p:sp>
        <p:nvSpPr>
          <p:cNvPr id="10" name="正方形/長方形 9">
            <a:extLst>
              <a:ext uri="{FF2B5EF4-FFF2-40B4-BE49-F238E27FC236}">
                <a16:creationId xmlns:a16="http://schemas.microsoft.com/office/drawing/2014/main" xmlns="" id="{FEAEC9C4-2F6B-4368-A686-38C76F1ECD4C}"/>
              </a:ext>
            </a:extLst>
          </p:cNvPr>
          <p:cNvSpPr/>
          <p:nvPr/>
        </p:nvSpPr>
        <p:spPr>
          <a:xfrm>
            <a:off x="234264" y="1313666"/>
            <a:ext cx="7765267" cy="830997"/>
          </a:xfrm>
          <a:prstGeom prst="rect">
            <a:avLst/>
          </a:prstGeom>
        </p:spPr>
        <p:txBody>
          <a:bodyPr wrap="non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ja-JP" sz="2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表</a:t>
            </a:r>
            <a:r>
              <a:rPr kumimoji="1" lang="en-US" altLang="ja-JP" sz="2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9-6 </a:t>
            </a:r>
            <a:r>
              <a:rPr kumimoji="1" lang="ja-JP" altLang="ja-JP" sz="2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リスクアセスメントシート（弁当箱詰めロボット対象）</a:t>
            </a:r>
            <a:endParaRPr lang="en-US" altLang="ja-JP" sz="2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④リスク低減方策の妥当性確認</a:t>
            </a:r>
            <a:endParaRPr kumimoji="1" lang="ja-JP" altLang="ja-JP" sz="2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9" name="表 8">
            <a:extLst>
              <a:ext uri="{FF2B5EF4-FFF2-40B4-BE49-F238E27FC236}">
                <a16:creationId xmlns:a16="http://schemas.microsoft.com/office/drawing/2014/main" xmlns="" id="{B8CAB061-3624-4775-A74F-D30DE4CAD472}"/>
              </a:ext>
            </a:extLst>
          </p:cNvPr>
          <p:cNvGraphicFramePr>
            <a:graphicFrameLocks noGrp="1"/>
          </p:cNvGraphicFramePr>
          <p:nvPr>
            <p:extLst>
              <p:ext uri="{D42A27DB-BD31-4B8C-83A1-F6EECF244321}">
                <p14:modId xmlns:p14="http://schemas.microsoft.com/office/powerpoint/2010/main" val="794751853"/>
              </p:ext>
            </p:extLst>
          </p:nvPr>
        </p:nvGraphicFramePr>
        <p:xfrm>
          <a:off x="343360" y="2144663"/>
          <a:ext cx="9219282" cy="4035147"/>
        </p:xfrm>
        <a:graphic>
          <a:graphicData uri="http://schemas.openxmlformats.org/drawingml/2006/table">
            <a:tbl>
              <a:tblPr/>
              <a:tblGrid>
                <a:gridCol w="424500">
                  <a:extLst>
                    <a:ext uri="{9D8B030D-6E8A-4147-A177-3AD203B41FA5}">
                      <a16:colId xmlns:a16="http://schemas.microsoft.com/office/drawing/2014/main" xmlns="" val="2199874136"/>
                    </a:ext>
                  </a:extLst>
                </a:gridCol>
                <a:gridCol w="1959235">
                  <a:extLst>
                    <a:ext uri="{9D8B030D-6E8A-4147-A177-3AD203B41FA5}">
                      <a16:colId xmlns:a16="http://schemas.microsoft.com/office/drawing/2014/main" xmlns="" val="914314514"/>
                    </a:ext>
                  </a:extLst>
                </a:gridCol>
                <a:gridCol w="424500">
                  <a:extLst>
                    <a:ext uri="{9D8B030D-6E8A-4147-A177-3AD203B41FA5}">
                      <a16:colId xmlns:a16="http://schemas.microsoft.com/office/drawing/2014/main" xmlns="" val="3802883261"/>
                    </a:ext>
                  </a:extLst>
                </a:gridCol>
                <a:gridCol w="424500">
                  <a:extLst>
                    <a:ext uri="{9D8B030D-6E8A-4147-A177-3AD203B41FA5}">
                      <a16:colId xmlns:a16="http://schemas.microsoft.com/office/drawing/2014/main" xmlns="" val="4162004179"/>
                    </a:ext>
                  </a:extLst>
                </a:gridCol>
                <a:gridCol w="424500">
                  <a:extLst>
                    <a:ext uri="{9D8B030D-6E8A-4147-A177-3AD203B41FA5}">
                      <a16:colId xmlns:a16="http://schemas.microsoft.com/office/drawing/2014/main" xmlns="" val="2963523923"/>
                    </a:ext>
                  </a:extLst>
                </a:gridCol>
                <a:gridCol w="424500">
                  <a:extLst>
                    <a:ext uri="{9D8B030D-6E8A-4147-A177-3AD203B41FA5}">
                      <a16:colId xmlns:a16="http://schemas.microsoft.com/office/drawing/2014/main" xmlns="" val="201776539"/>
                    </a:ext>
                  </a:extLst>
                </a:gridCol>
                <a:gridCol w="1806849">
                  <a:extLst>
                    <a:ext uri="{9D8B030D-6E8A-4147-A177-3AD203B41FA5}">
                      <a16:colId xmlns:a16="http://schemas.microsoft.com/office/drawing/2014/main" xmlns="" val="2325327623"/>
                    </a:ext>
                  </a:extLst>
                </a:gridCol>
                <a:gridCol w="620424">
                  <a:extLst>
                    <a:ext uri="{9D8B030D-6E8A-4147-A177-3AD203B41FA5}">
                      <a16:colId xmlns:a16="http://schemas.microsoft.com/office/drawing/2014/main" xmlns="" val="2381913931"/>
                    </a:ext>
                  </a:extLst>
                </a:gridCol>
                <a:gridCol w="424500">
                  <a:extLst>
                    <a:ext uri="{9D8B030D-6E8A-4147-A177-3AD203B41FA5}">
                      <a16:colId xmlns:a16="http://schemas.microsoft.com/office/drawing/2014/main" xmlns="" val="3554633033"/>
                    </a:ext>
                  </a:extLst>
                </a:gridCol>
                <a:gridCol w="424500">
                  <a:extLst>
                    <a:ext uri="{9D8B030D-6E8A-4147-A177-3AD203B41FA5}">
                      <a16:colId xmlns:a16="http://schemas.microsoft.com/office/drawing/2014/main" xmlns="" val="2043258561"/>
                    </a:ext>
                  </a:extLst>
                </a:gridCol>
                <a:gridCol w="424500">
                  <a:extLst>
                    <a:ext uri="{9D8B030D-6E8A-4147-A177-3AD203B41FA5}">
                      <a16:colId xmlns:a16="http://schemas.microsoft.com/office/drawing/2014/main" xmlns="" val="1324925423"/>
                    </a:ext>
                  </a:extLst>
                </a:gridCol>
                <a:gridCol w="424500">
                  <a:extLst>
                    <a:ext uri="{9D8B030D-6E8A-4147-A177-3AD203B41FA5}">
                      <a16:colId xmlns:a16="http://schemas.microsoft.com/office/drawing/2014/main" xmlns="" val="4190353702"/>
                    </a:ext>
                  </a:extLst>
                </a:gridCol>
                <a:gridCol w="424500">
                  <a:extLst>
                    <a:ext uri="{9D8B030D-6E8A-4147-A177-3AD203B41FA5}">
                      <a16:colId xmlns:a16="http://schemas.microsoft.com/office/drawing/2014/main" xmlns="" val="4025207419"/>
                    </a:ext>
                  </a:extLst>
                </a:gridCol>
                <a:gridCol w="587771">
                  <a:extLst>
                    <a:ext uri="{9D8B030D-6E8A-4147-A177-3AD203B41FA5}">
                      <a16:colId xmlns:a16="http://schemas.microsoft.com/office/drawing/2014/main" xmlns="" val="4116781786"/>
                    </a:ext>
                  </a:extLst>
                </a:gridCol>
              </a:tblGrid>
              <a:tr h="244206">
                <a:tc rowSpan="2">
                  <a:txBody>
                    <a:bodyPr/>
                    <a:lstStyle/>
                    <a:p>
                      <a:pPr algn="ctr" fontAlgn="ctr"/>
                      <a:r>
                        <a:rPr lang="en-GB" sz="1000" b="0" i="0" u="none" strike="noStrike" dirty="0">
                          <a:solidFill>
                            <a:srgbClr val="000000"/>
                          </a:solidFill>
                          <a:effectLst/>
                          <a:latin typeface="游ゴシック" panose="020B0400000000000000" pitchFamily="50" charset="-128"/>
                          <a:ea typeface="游ゴシック" panose="020B0400000000000000" pitchFamily="50" charset="-128"/>
                        </a:rPr>
                        <a:t>No</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rowSpan="2">
                  <a:txBody>
                    <a:bodyPr/>
                    <a:lstStyle/>
                    <a:p>
                      <a:pPr algn="ctr" fontAlgn="ctr"/>
                      <a:r>
                        <a:rPr lang="zh-TW" altLang="en-US" sz="1000" b="0" i="0" u="none" strike="noStrike" dirty="0">
                          <a:solidFill>
                            <a:srgbClr val="000000"/>
                          </a:solidFill>
                          <a:effectLst/>
                          <a:latin typeface="游ゴシック" panose="020B0400000000000000" pitchFamily="50" charset="-128"/>
                          <a:ea typeface="游ゴシック" panose="020B0400000000000000" pitchFamily="50" charset="-128"/>
                        </a:rPr>
                        <a:t>作業</a:t>
                      </a:r>
                      <a:r>
                        <a:rPr lang="en-US" altLang="zh-TW" sz="1000" b="0" i="0" u="none" strike="noStrike" dirty="0">
                          <a:solidFill>
                            <a:srgbClr val="000000"/>
                          </a:solidFill>
                          <a:effectLst/>
                          <a:latin typeface="游ゴシック" panose="020B0400000000000000" pitchFamily="50" charset="-128"/>
                          <a:ea typeface="游ゴシック" panose="020B0400000000000000" pitchFamily="50" charset="-128"/>
                        </a:rPr>
                        <a:t>-</a:t>
                      </a:r>
                      <a:r>
                        <a:rPr lang="zh-TW" altLang="en-US" sz="1000" b="0" i="0" u="none" strike="noStrike" dirty="0">
                          <a:solidFill>
                            <a:srgbClr val="000000"/>
                          </a:solidFill>
                          <a:effectLst/>
                          <a:latin typeface="游ゴシック" panose="020B0400000000000000" pitchFamily="50" charset="-128"/>
                          <a:ea typeface="游ゴシック" panose="020B0400000000000000" pitchFamily="50" charset="-128"/>
                        </a:rPr>
                        <a:t>危険源</a:t>
                      </a:r>
                      <a:r>
                        <a:rPr lang="en-US" altLang="zh-TW" sz="1000" b="0" i="0" u="none" strike="noStrike" dirty="0">
                          <a:solidFill>
                            <a:srgbClr val="000000"/>
                          </a:solidFill>
                          <a:effectLst/>
                          <a:latin typeface="游ゴシック" panose="020B0400000000000000" pitchFamily="50" charset="-128"/>
                          <a:ea typeface="游ゴシック" panose="020B0400000000000000" pitchFamily="50" charset="-128"/>
                        </a:rPr>
                        <a:t>-</a:t>
                      </a:r>
                      <a:r>
                        <a:rPr lang="zh-TW" altLang="en-US" sz="1000" b="0" i="0" u="none" strike="noStrike" dirty="0">
                          <a:solidFill>
                            <a:srgbClr val="000000"/>
                          </a:solidFill>
                          <a:effectLst/>
                          <a:latin typeface="游ゴシック" panose="020B0400000000000000" pitchFamily="50" charset="-128"/>
                          <a:ea typeface="游ゴシック" panose="020B0400000000000000" pitchFamily="50" charset="-128"/>
                        </a:rPr>
                        <a:t>危険状態</a:t>
                      </a:r>
                      <a:r>
                        <a:rPr lang="en-US" altLang="zh-TW" sz="1000" b="0" i="0" u="none" strike="noStrike" dirty="0">
                          <a:solidFill>
                            <a:srgbClr val="000000"/>
                          </a:solidFill>
                          <a:effectLst/>
                          <a:latin typeface="游ゴシック" panose="020B0400000000000000" pitchFamily="50" charset="-128"/>
                          <a:ea typeface="游ゴシック" panose="020B0400000000000000" pitchFamily="50" charset="-128"/>
                        </a:rPr>
                        <a:t>-</a:t>
                      </a:r>
                      <a:r>
                        <a:rPr lang="zh-TW" altLang="en-US" sz="1000" b="0" i="0" u="none" strike="noStrike" dirty="0">
                          <a:solidFill>
                            <a:srgbClr val="000000"/>
                          </a:solidFill>
                          <a:effectLst/>
                          <a:latin typeface="游ゴシック" panose="020B0400000000000000" pitchFamily="50" charset="-128"/>
                          <a:ea typeface="游ゴシック" panose="020B0400000000000000" pitchFamily="50" charset="-128"/>
                        </a:rPr>
                        <a:t>危険事象</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gridSpan="4">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保護方策前：リスク見積</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リスク低減方策</a:t>
                      </a:r>
                    </a:p>
                  </a:txBody>
                  <a:tcPr marL="3500" marR="3500" marT="430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rowSpan="2">
                  <a:txBody>
                    <a:bodyPr/>
                    <a:lstStyle/>
                    <a:p>
                      <a:pPr algn="ctr" fontAlgn="ctr"/>
                      <a:r>
                        <a:rPr lang="zh-TW" altLang="en-US" sz="900" b="0" i="0" u="none" strike="noStrike">
                          <a:solidFill>
                            <a:srgbClr val="000000"/>
                          </a:solidFill>
                          <a:effectLst/>
                          <a:latin typeface="游ゴシック" panose="020B0400000000000000" pitchFamily="50" charset="-128"/>
                          <a:ea typeface="游ゴシック" panose="020B0400000000000000" pitchFamily="50" charset="-128"/>
                        </a:rPr>
                        <a:t>制御方策</a:t>
                      </a:r>
                      <a:br>
                        <a:rPr lang="zh-TW" altLang="en-US" sz="900" b="0" i="0" u="none" strike="noStrike">
                          <a:solidFill>
                            <a:srgbClr val="000000"/>
                          </a:solidFill>
                          <a:effectLst/>
                          <a:latin typeface="游ゴシック" panose="020B0400000000000000" pitchFamily="50" charset="-128"/>
                          <a:ea typeface="游ゴシック" panose="020B0400000000000000" pitchFamily="50" charset="-128"/>
                        </a:rPr>
                      </a:br>
                      <a:r>
                        <a:rPr lang="zh-TW" altLang="en-US" sz="900" b="0" i="0" u="none" strike="noStrike">
                          <a:solidFill>
                            <a:srgbClr val="000000"/>
                          </a:solidFill>
                          <a:effectLst/>
                          <a:latin typeface="游ゴシック" panose="020B0400000000000000" pitchFamily="50" charset="-128"/>
                          <a:ea typeface="游ゴシック" panose="020B0400000000000000" pitchFamily="50" charset="-128"/>
                        </a:rPr>
                        <a:t/>
                      </a:r>
                      <a:br>
                        <a:rPr lang="zh-TW" altLang="en-US" sz="900" b="0" i="0" u="none" strike="noStrike">
                          <a:solidFill>
                            <a:srgbClr val="000000"/>
                          </a:solidFill>
                          <a:effectLst/>
                          <a:latin typeface="游ゴシック" panose="020B0400000000000000" pitchFamily="50" charset="-128"/>
                          <a:ea typeface="游ゴシック" panose="020B0400000000000000" pitchFamily="50" charset="-128"/>
                        </a:rPr>
                      </a:br>
                      <a:r>
                        <a:rPr lang="zh-TW" altLang="en-US" sz="900" b="0" i="0" u="none" strike="noStrike">
                          <a:solidFill>
                            <a:srgbClr val="000000"/>
                          </a:solidFill>
                          <a:effectLst/>
                          <a:latin typeface="游ゴシック" panose="020B0400000000000000" pitchFamily="50" charset="-128"/>
                          <a:ea typeface="游ゴシック" panose="020B0400000000000000" pitchFamily="50" charset="-128"/>
                        </a:rPr>
                        <a:t>要求安全度</a:t>
                      </a:r>
                      <a:br>
                        <a:rPr lang="zh-TW" altLang="en-US" sz="900" b="0" i="0" u="none" strike="noStrike">
                          <a:solidFill>
                            <a:srgbClr val="000000"/>
                          </a:solidFill>
                          <a:effectLst/>
                          <a:latin typeface="游ゴシック" panose="020B0400000000000000" pitchFamily="50" charset="-128"/>
                          <a:ea typeface="游ゴシック" panose="020B0400000000000000" pitchFamily="50" charset="-128"/>
                        </a:rPr>
                      </a:br>
                      <a:r>
                        <a:rPr lang="zh-TW" altLang="en-US" sz="900" b="0" i="0" u="none" strike="noStrike">
                          <a:solidFill>
                            <a:srgbClr val="000000"/>
                          </a:solidFill>
                          <a:effectLst/>
                          <a:latin typeface="游ゴシック" panose="020B0400000000000000" pitchFamily="50" charset="-128"/>
                          <a:ea typeface="游ゴシック" panose="020B0400000000000000" pitchFamily="50" charset="-128"/>
                        </a:rPr>
                        <a:t/>
                      </a:r>
                      <a:br>
                        <a:rPr lang="zh-TW" altLang="en-US" sz="900" b="0" i="0" u="none" strike="noStrike">
                          <a:solidFill>
                            <a:srgbClr val="000000"/>
                          </a:solidFill>
                          <a:effectLst/>
                          <a:latin typeface="游ゴシック" panose="020B0400000000000000" pitchFamily="50" charset="-128"/>
                          <a:ea typeface="游ゴシック" panose="020B0400000000000000" pitchFamily="50" charset="-128"/>
                        </a:rPr>
                      </a:br>
                      <a:r>
                        <a:rPr lang="zh-TW" altLang="en-US" sz="900" b="0" i="0" u="none" strike="noStrike">
                          <a:solidFill>
                            <a:srgbClr val="000000"/>
                          </a:solidFill>
                          <a:effectLst/>
                          <a:latin typeface="游ゴシック" panose="020B0400000000000000" pitchFamily="50" charset="-128"/>
                          <a:ea typeface="游ゴシック" panose="020B0400000000000000" pitchFamily="50" charset="-128"/>
                        </a:rPr>
                        <a:t>水準</a:t>
                      </a:r>
                      <a:r>
                        <a:rPr lang="en-US" altLang="zh-TW" sz="900" b="0" i="0" u="none" strike="noStrike">
                          <a:solidFill>
                            <a:srgbClr val="000000"/>
                          </a:solidFill>
                          <a:effectLst/>
                          <a:latin typeface="游ゴシック" panose="020B0400000000000000" pitchFamily="50" charset="-128"/>
                          <a:ea typeface="游ゴシック" panose="020B0400000000000000" pitchFamily="50" charset="-128"/>
                        </a:rPr>
                        <a:t>(PLr)</a:t>
                      </a:r>
                    </a:p>
                  </a:txBody>
                  <a:tcPr marL="3500" marR="3500" marT="430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gridSpan="5">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保護方策後：リスク見積</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zh-CN" altLang="en-US" sz="1000" b="0" i="0" u="none" strike="noStrike" dirty="0">
                          <a:solidFill>
                            <a:srgbClr val="000000"/>
                          </a:solidFill>
                          <a:effectLst/>
                          <a:latin typeface="游ゴシック" panose="020B0400000000000000" pitchFamily="50" charset="-128"/>
                          <a:ea typeface="游ゴシック" panose="020B0400000000000000" pitchFamily="50" charset="-128"/>
                        </a:rPr>
                        <a:t>制御方策</a:t>
                      </a:r>
                      <a:br>
                        <a:rPr lang="zh-CN" altLang="en-US" sz="1000" b="0" i="0" u="none" strike="noStrike" dirty="0">
                          <a:solidFill>
                            <a:srgbClr val="000000"/>
                          </a:solidFill>
                          <a:effectLst/>
                          <a:latin typeface="游ゴシック" panose="020B0400000000000000" pitchFamily="50" charset="-128"/>
                          <a:ea typeface="游ゴシック" panose="020B0400000000000000" pitchFamily="50" charset="-128"/>
                        </a:rPr>
                      </a:br>
                      <a:r>
                        <a:rPr lang="zh-CN" altLang="en-US" sz="1000" b="0" i="0" u="none" strike="noStrike" dirty="0">
                          <a:solidFill>
                            <a:srgbClr val="000000"/>
                          </a:solidFill>
                          <a:effectLst/>
                          <a:latin typeface="游ゴシック" panose="020B0400000000000000" pitchFamily="50" charset="-128"/>
                          <a:ea typeface="游ゴシック" panose="020B0400000000000000" pitchFamily="50" charset="-128"/>
                        </a:rPr>
                        <a:t/>
                      </a:r>
                      <a:br>
                        <a:rPr lang="zh-CN" altLang="en-US" sz="1000" b="0" i="0" u="none" strike="noStrike" dirty="0">
                          <a:solidFill>
                            <a:srgbClr val="000000"/>
                          </a:solidFill>
                          <a:effectLst/>
                          <a:latin typeface="游ゴシック" panose="020B0400000000000000" pitchFamily="50" charset="-128"/>
                          <a:ea typeface="游ゴシック" panose="020B0400000000000000" pitchFamily="50" charset="-128"/>
                        </a:rPr>
                      </a:br>
                      <a:r>
                        <a:rPr lang="zh-CN" altLang="en-US" sz="1000" b="0" i="0" u="none" strike="noStrike" dirty="0">
                          <a:solidFill>
                            <a:srgbClr val="000000"/>
                          </a:solidFill>
                          <a:effectLst/>
                          <a:latin typeface="游ゴシック" panose="020B0400000000000000" pitchFamily="50" charset="-128"/>
                          <a:ea typeface="游ゴシック" panose="020B0400000000000000" pitchFamily="50" charset="-128"/>
                        </a:rPr>
                        <a:t>妥当性</a:t>
                      </a:r>
                      <a:r>
                        <a:rPr lang="en-US" altLang="zh-CN" sz="1000" b="0" i="0" u="none" strike="noStrike" dirty="0">
                          <a:solidFill>
                            <a:srgbClr val="000000"/>
                          </a:solidFill>
                          <a:effectLst/>
                          <a:latin typeface="游ゴシック" panose="020B0400000000000000" pitchFamily="50" charset="-128"/>
                          <a:ea typeface="游ゴシック" panose="020B0400000000000000" pitchFamily="50" charset="-128"/>
                        </a:rPr>
                        <a:t>(PL)</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xmlns="" val="2912975178"/>
                  </a:ext>
                </a:extLst>
              </a:tr>
              <a:tr h="591146">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ひどさ</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en-GB" sz="1000" b="0" i="0" u="none" strike="noStrike">
                          <a:solidFill>
                            <a:srgbClr val="000000"/>
                          </a:solidFill>
                          <a:effectLst/>
                          <a:latin typeface="游ゴシック" panose="020B0400000000000000" pitchFamily="50" charset="-128"/>
                          <a:ea typeface="游ゴシック" panose="020B0400000000000000" pitchFamily="50" charset="-128"/>
                        </a:rPr>
                        <a:t>S</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頻度</a:t>
                      </a:r>
                      <a:b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br>
                      <a:r>
                        <a:rPr lang="en-GB" sz="1000" b="0" i="0" u="none" strike="noStrike" dirty="0">
                          <a:solidFill>
                            <a:srgbClr val="000000"/>
                          </a:solidFill>
                          <a:effectLst/>
                          <a:latin typeface="游ゴシック" panose="020B0400000000000000" pitchFamily="50" charset="-128"/>
                          <a:ea typeface="游ゴシック" panose="020B0400000000000000" pitchFamily="50" charset="-128"/>
                        </a:rPr>
                        <a:t>F</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回避</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en-GB" sz="1000" b="0" i="0" u="none" strike="noStrike">
                          <a:solidFill>
                            <a:srgbClr val="000000"/>
                          </a:solidFill>
                          <a:effectLst/>
                          <a:latin typeface="游ゴシック" panose="020B0400000000000000" pitchFamily="50" charset="-128"/>
                          <a:ea typeface="游ゴシック" panose="020B0400000000000000" pitchFamily="50" charset="-128"/>
                        </a:rPr>
                        <a:t>P</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リスク</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ひどさ</a:t>
                      </a:r>
                      <a:r>
                        <a:rPr lang="en-GB" sz="1000" b="0" i="0" u="none" strike="noStrike" dirty="0">
                          <a:solidFill>
                            <a:srgbClr val="000000"/>
                          </a:solidFill>
                          <a:effectLst/>
                          <a:latin typeface="游ゴシック" panose="020B0400000000000000" pitchFamily="50" charset="-128"/>
                          <a:ea typeface="游ゴシック" panose="020B0400000000000000" pitchFamily="50" charset="-128"/>
                        </a:rPr>
                        <a:t>S</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頻度</a:t>
                      </a:r>
                      <a:b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br>
                      <a:r>
                        <a:rPr lang="en-GB" sz="1000" b="0" i="0" u="none" strike="noStrike" dirty="0">
                          <a:solidFill>
                            <a:srgbClr val="000000"/>
                          </a:solidFill>
                          <a:effectLst/>
                          <a:latin typeface="游ゴシック" panose="020B0400000000000000" pitchFamily="50" charset="-128"/>
                          <a:ea typeface="游ゴシック" panose="020B0400000000000000" pitchFamily="50" charset="-128"/>
                        </a:rPr>
                        <a:t>F</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回避</a:t>
                      </a:r>
                      <a:b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br>
                      <a:r>
                        <a:rPr lang="en-GB" sz="1000" b="0" i="0" u="none" strike="noStrike" dirty="0">
                          <a:solidFill>
                            <a:srgbClr val="000000"/>
                          </a:solidFill>
                          <a:effectLst/>
                          <a:latin typeface="游ゴシック" panose="020B0400000000000000" pitchFamily="50" charset="-128"/>
                          <a:ea typeface="游ゴシック" panose="020B0400000000000000" pitchFamily="50" charset="-128"/>
                        </a:rPr>
                        <a:t>P</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確率</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en-GB" sz="1000" b="0" i="0" u="none" strike="noStrike">
                          <a:solidFill>
                            <a:srgbClr val="000000"/>
                          </a:solidFill>
                          <a:effectLst/>
                          <a:latin typeface="游ゴシック" panose="020B0400000000000000" pitchFamily="50" charset="-128"/>
                          <a:ea typeface="游ゴシック" panose="020B0400000000000000" pitchFamily="50" charset="-128"/>
                        </a:rPr>
                        <a:t>O</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リスク</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vMerge="1">
                  <a:txBody>
                    <a:bodyPr/>
                    <a:lstStyle/>
                    <a:p>
                      <a:endParaRPr kumimoji="1" lang="ja-JP" altLang="en-US"/>
                    </a:p>
                  </a:txBody>
                  <a:tcPr/>
                </a:tc>
                <a:extLst>
                  <a:ext uri="{0D108BD9-81ED-4DB2-BD59-A6C34878D82A}">
                    <a16:rowId xmlns:a16="http://schemas.microsoft.com/office/drawing/2014/main" xmlns="" val="3032880138"/>
                  </a:ext>
                </a:extLst>
              </a:tr>
              <a:tr h="562283">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例</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作業者が具材を取るためコンベアに接近時にロボットハンドと衝突、</a:t>
                      </a:r>
                      <a:b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または作業台との間に挟まれる</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S2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F2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A2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作業者がロボットに接近すると、ロボットを減速制御する</a:t>
                      </a:r>
                      <a:b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JIS B 8433-1 5.6.4</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安全適合監視速度）</a:t>
                      </a:r>
                    </a:p>
                  </a:txBody>
                  <a:tcPr marL="3500" marR="3500" marT="4308" marB="0" anchor="ctr">
                    <a:lnL w="635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d</a:t>
                      </a:r>
                    </a:p>
                  </a:txBody>
                  <a:tcPr marL="3500" marR="3500" marT="4308" marB="0" anchor="ctr">
                    <a:lnL w="1270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S2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F2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A2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O1 </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游ゴシック" panose="020B0400000000000000" pitchFamily="50" charset="-128"/>
                          <a:ea typeface="游ゴシック" panose="020B0400000000000000" pitchFamily="50" charset="-128"/>
                        </a:rPr>
                        <a:t>d</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3377519278"/>
                  </a:ext>
                </a:extLst>
              </a:tr>
              <a:tr h="714493">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3500" marR="3500" marT="430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作業者が、「弁当の具材詰め直し中」にロボットハンドと衝突、</a:t>
                      </a:r>
                      <a:b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または作業台との間に挟まれる</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游ゴシック" panose="020B0400000000000000" pitchFamily="50" charset="-128"/>
                          <a:ea typeface="游ゴシック" panose="020B0400000000000000" pitchFamily="50" charset="-128"/>
                        </a:rPr>
                        <a:t>S3</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F2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A2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作業者がロボットに接近時、安全適合の空間制限・監視停止によるロボット制御する。（</a:t>
                      </a: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JISB8433-1</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5.10.2/5.12.3</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3500" marR="3500" marT="430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游ゴシック" panose="020B0400000000000000" pitchFamily="50" charset="-128"/>
                          <a:ea typeface="游ゴシック" panose="020B0400000000000000" pitchFamily="50" charset="-128"/>
                        </a:rPr>
                        <a:t>d</a:t>
                      </a:r>
                    </a:p>
                  </a:txBody>
                  <a:tcPr marL="3500" marR="3500" marT="4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635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16195789"/>
                  </a:ext>
                </a:extLst>
              </a:tr>
              <a:tr h="502509">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3500" marR="3500" marT="430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作業者が、弁当の確認中にロボットハンドが作業者領域まで侵入し</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作業者と衝突する</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游ゴシック" panose="020B0400000000000000" pitchFamily="50" charset="-128"/>
                          <a:ea typeface="游ゴシック" panose="020B0400000000000000" pitchFamily="50" charset="-128"/>
                        </a:rPr>
                        <a:t>S3</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游ゴシック" panose="020B0400000000000000" pitchFamily="50" charset="-128"/>
                          <a:ea typeface="游ゴシック" panose="020B0400000000000000" pitchFamily="50" charset="-128"/>
                        </a:rPr>
                        <a:t>F2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A2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同上</a:t>
                      </a:r>
                    </a:p>
                  </a:txBody>
                  <a:tcPr marL="3500" marR="3500" marT="430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游ゴシック" panose="020B0400000000000000" pitchFamily="50" charset="-128"/>
                          <a:ea typeface="游ゴシック" panose="020B0400000000000000" pitchFamily="50" charset="-128"/>
                        </a:rPr>
                        <a:t>d</a:t>
                      </a:r>
                    </a:p>
                  </a:txBody>
                  <a:tcPr marL="3500" marR="3500" marT="4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635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57935955"/>
                  </a:ext>
                </a:extLst>
              </a:tr>
              <a:tr h="683740">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3500" marR="3500" marT="430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作業者が、清掃・メンテナンスでロボットの可動域に入りロボットと</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作業者とが衝突する</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S3</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F2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游ゴシック" panose="020B0400000000000000" pitchFamily="50" charset="-128"/>
                          <a:ea typeface="游ゴシック" panose="020B0400000000000000" pitchFamily="50" charset="-128"/>
                        </a:rPr>
                        <a:t>A2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作業者がロボットに接近時、安全適合の監視停止によりロボット停止状態維持制御する。（</a:t>
                      </a: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JISB8433-1</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5.12.3</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3500" marR="3500" marT="430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游ゴシック" panose="020B0400000000000000" pitchFamily="50" charset="-128"/>
                          <a:ea typeface="游ゴシック" panose="020B0400000000000000" pitchFamily="50" charset="-128"/>
                        </a:rPr>
                        <a:t>d</a:t>
                      </a:r>
                    </a:p>
                  </a:txBody>
                  <a:tcPr marL="3500" marR="3500" marT="4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635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33638754"/>
                  </a:ext>
                </a:extLst>
              </a:tr>
              <a:tr h="736770">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3500" marR="3500" marT="430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ロボットのモータ・電気機器の絶縁不具合による充電部に作業者が</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触れて感電する。</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游ゴシック" panose="020B0400000000000000" pitchFamily="50" charset="-128"/>
                          <a:ea typeface="游ゴシック" panose="020B0400000000000000" pitchFamily="50" charset="-128"/>
                        </a:rPr>
                        <a:t>S3</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F2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A2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電気的故障保護方策として想定箇所に電気システムとして保護接地を施す。</a:t>
                      </a:r>
                    </a:p>
                  </a:txBody>
                  <a:tcPr marL="3500" marR="3500" marT="430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3500" marR="3500" marT="4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635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500" marR="3500" marT="4308"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591500568"/>
                  </a:ext>
                </a:extLst>
              </a:tr>
            </a:tbl>
          </a:graphicData>
        </a:graphic>
      </p:graphicFrame>
    </p:spTree>
    <p:extLst>
      <p:ext uri="{BB962C8B-B14F-4D97-AF65-F5344CB8AC3E}">
        <p14:creationId xmlns:p14="http://schemas.microsoft.com/office/powerpoint/2010/main" val="117425289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xmlns="" id="{686AD7E9-E694-4649-A4C7-B42ECA8EBBDD}"/>
              </a:ext>
            </a:extLst>
          </p:cNvPr>
          <p:cNvSpPr>
            <a:spLocks noGrp="1"/>
          </p:cNvSpPr>
          <p:nvPr>
            <p:ph type="ftr" sz="quarter" idx="4294967295"/>
          </p:nvPr>
        </p:nvSpPr>
        <p:spPr>
          <a:xfrm>
            <a:off x="3281363" y="6356354"/>
            <a:ext cx="3343275" cy="365125"/>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3" name="スライド番号プレースホルダー 2">
            <a:extLst>
              <a:ext uri="{FF2B5EF4-FFF2-40B4-BE49-F238E27FC236}">
                <a16:creationId xmlns:a16="http://schemas.microsoft.com/office/drawing/2014/main" xmlns="" id="{196D4E0B-655E-489E-8076-E2B36F16E072}"/>
              </a:ext>
            </a:extLst>
          </p:cNvPr>
          <p:cNvSpPr>
            <a:spLocks noGrp="1"/>
          </p:cNvSpPr>
          <p:nvPr>
            <p:ph type="sldNum" sz="quarter" idx="12"/>
          </p:nvPr>
        </p:nvSpPr>
        <p:spPr/>
        <p:txBody>
          <a:bodyPr/>
          <a:lstStyle/>
          <a:p>
            <a:fld id="{C7D9CC4D-8A97-4D11-A8F9-9712DE09FCD9}" type="slidenum">
              <a:rPr kumimoji="1" lang="ja-JP" altLang="en-US" smtClean="0"/>
              <a:t>116</a:t>
            </a:fld>
            <a:endParaRPr kumimoji="1" lang="ja-JP" altLang="en-US"/>
          </a:p>
        </p:txBody>
      </p:sp>
      <p:sp>
        <p:nvSpPr>
          <p:cNvPr id="4" name="正方形/長方形 3">
            <a:extLst>
              <a:ext uri="{FF2B5EF4-FFF2-40B4-BE49-F238E27FC236}">
                <a16:creationId xmlns:a16="http://schemas.microsoft.com/office/drawing/2014/main" xmlns="" id="{9E42E52E-7B5A-4E8F-828A-2BC0F0C1F71F}"/>
              </a:ext>
            </a:extLst>
          </p:cNvPr>
          <p:cNvSpPr/>
          <p:nvPr/>
        </p:nvSpPr>
        <p:spPr>
          <a:xfrm>
            <a:off x="1017549" y="672526"/>
            <a:ext cx="8824852" cy="3416320"/>
          </a:xfrm>
          <a:prstGeom prst="rect">
            <a:avLst/>
          </a:prstGeom>
        </p:spPr>
        <p:txBody>
          <a:bodyPr wrap="none">
            <a:spAutoFit/>
          </a:bodyPr>
          <a:lstStyle/>
          <a:p>
            <a:pPr lvl="0"/>
            <a:r>
              <a:rPr lang="ja-JP" altLang="en-US" sz="3600" b="1" u="sng"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演習２</a:t>
            </a:r>
            <a:endParaRPr lang="en-US" altLang="ja-JP" sz="3600" b="1" u="sng"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lvl="0"/>
            <a:r>
              <a:rPr lang="ja-JP" altLang="ja-JP" sz="3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表</a:t>
            </a:r>
            <a:r>
              <a:rPr lang="en-US" altLang="ja-JP" sz="3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9-6 </a:t>
            </a:r>
            <a:r>
              <a:rPr lang="ja-JP" altLang="ja-JP" sz="3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リスクアセスメントシート</a:t>
            </a:r>
            <a:r>
              <a:rPr lang="ja-JP" altLang="en-US" sz="3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演習：</a:t>
            </a:r>
            <a:r>
              <a:rPr lang="ja-JP" altLang="en-US" sz="3600" b="1"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記載例</a:t>
            </a:r>
            <a:endParaRPr lang="en-US" altLang="ja-JP" sz="3600" b="1"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lvl="0"/>
            <a:r>
              <a:rPr lang="ja-JP" altLang="ja-JP" sz="3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（弁当箱詰めロボット対象</a:t>
            </a:r>
            <a:r>
              <a:rPr lang="ja-JP" altLang="en-US" sz="3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3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3600" b="1" kern="100" dirty="0">
                <a:latin typeface="Meiryo UI" panose="020B0604030504040204" pitchFamily="50" charset="-128"/>
                <a:ea typeface="Meiryo UI" panose="020B0604030504040204" pitchFamily="50" charset="-128"/>
                <a:cs typeface="Times New Roman" panose="02020603050405020304" pitchFamily="18" charset="0"/>
              </a:rPr>
              <a:t>②リスク低減方策</a:t>
            </a:r>
            <a:endParaRPr lang="en-US" altLang="ja-JP" sz="3600" b="1"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3600" b="1" dirty="0">
                <a:solidFill>
                  <a:prstClr val="black"/>
                </a:solidFill>
                <a:latin typeface="Meiryo UI" panose="020B0604030504040204" pitchFamily="50" charset="-128"/>
                <a:ea typeface="Meiryo UI" panose="020B0604030504040204" pitchFamily="50" charset="-128"/>
              </a:rPr>
              <a:t>④リスク低減方策の効果</a:t>
            </a:r>
            <a:endParaRPr lang="ja-JP" altLang="en-US" sz="3600" dirty="0"/>
          </a:p>
          <a:p>
            <a:r>
              <a:rPr lang="ja-JP" altLang="en-US" sz="3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④リスク低減方策の妥当性確認</a:t>
            </a:r>
            <a:endParaRPr lang="ja-JP" altLang="ja-JP" sz="3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48299469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196253" y="828135"/>
          <a:ext cx="9595268" cy="4921250"/>
        </p:xfrm>
        <a:graphic>
          <a:graphicData uri="http://schemas.openxmlformats.org/drawingml/2006/table">
            <a:tbl>
              <a:tblPr>
                <a:tableStyleId>{5C22544A-7EE6-4342-B048-85BDC9FD1C3A}</a:tableStyleId>
              </a:tblPr>
              <a:tblGrid>
                <a:gridCol w="256362">
                  <a:extLst>
                    <a:ext uri="{9D8B030D-6E8A-4147-A177-3AD203B41FA5}">
                      <a16:colId xmlns:a16="http://schemas.microsoft.com/office/drawing/2014/main" xmlns="" val="20000"/>
                    </a:ext>
                  </a:extLst>
                </a:gridCol>
                <a:gridCol w="1727174">
                  <a:extLst>
                    <a:ext uri="{9D8B030D-6E8A-4147-A177-3AD203B41FA5}">
                      <a16:colId xmlns:a16="http://schemas.microsoft.com/office/drawing/2014/main" xmlns="" val="20001"/>
                    </a:ext>
                  </a:extLst>
                </a:gridCol>
                <a:gridCol w="2026959">
                  <a:extLst>
                    <a:ext uri="{9D8B030D-6E8A-4147-A177-3AD203B41FA5}">
                      <a16:colId xmlns:a16="http://schemas.microsoft.com/office/drawing/2014/main" xmlns="" val="20002"/>
                    </a:ext>
                  </a:extLst>
                </a:gridCol>
                <a:gridCol w="5584774">
                  <a:extLst>
                    <a:ext uri="{9D8B030D-6E8A-4147-A177-3AD203B41FA5}">
                      <a16:colId xmlns:a16="http://schemas.microsoft.com/office/drawing/2014/main" xmlns="" val="20003"/>
                    </a:ext>
                  </a:extLst>
                </a:gridCol>
              </a:tblGrid>
              <a:tr h="574735">
                <a:tc gridSpan="2">
                  <a:txBody>
                    <a:bodyPr/>
                    <a:lstStyle/>
                    <a:p>
                      <a:pPr algn="l" fontAlgn="t"/>
                      <a:r>
                        <a:rPr lang="ja-JP" altLang="en-US" sz="2000" u="none" strike="noStrike" dirty="0">
                          <a:effectLst/>
                        </a:rPr>
                        <a:t>安全適合</a:t>
                      </a:r>
                      <a:endParaRPr lang="en-US" altLang="ja-JP" sz="2000" u="none" strike="noStrike" dirty="0">
                        <a:effectLst/>
                      </a:endParaRPr>
                    </a:p>
                    <a:p>
                      <a:pPr marL="0" marR="0" indent="0" algn="l" defTabSz="914400" rtl="0" eaLnBrk="1" fontAlgn="t" latinLnBrk="0" hangingPunct="1">
                        <a:lnSpc>
                          <a:spcPct val="100000"/>
                        </a:lnSpc>
                        <a:spcBef>
                          <a:spcPts val="0"/>
                        </a:spcBef>
                        <a:spcAft>
                          <a:spcPts val="0"/>
                        </a:spcAft>
                        <a:buClrTx/>
                        <a:buSzTx/>
                        <a:buFontTx/>
                        <a:buNone/>
                        <a:tabLst/>
                        <a:defRPr/>
                      </a:pPr>
                      <a:r>
                        <a:rPr lang="en-US" altLang="ja-JP" sz="2000" u="none" strike="noStrike" dirty="0">
                          <a:effectLst/>
                        </a:rPr>
                        <a:t>(safety-rated)</a:t>
                      </a:r>
                      <a:r>
                        <a:rPr lang="ja-JP" altLang="en-US" sz="2000" u="none" strike="noStrike" dirty="0">
                          <a:effectLst/>
                        </a:rPr>
                        <a:t>　</a:t>
                      </a:r>
                      <a:endParaRPr lang="ja-JP" altLang="en-US" sz="2000" b="0" i="0" u="none" strike="noStrike" dirty="0">
                        <a:solidFill>
                          <a:srgbClr val="000000"/>
                        </a:solidFill>
                        <a:effectLst/>
                        <a:latin typeface="Yu Gothic" charset="-128"/>
                      </a:endParaRPr>
                    </a:p>
                  </a:txBody>
                  <a:tcPr marL="5159" marR="5159"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t"/>
                      <a:endParaRPr lang="en-US" altLang="ja-JP" sz="1800" b="0" i="0" u="none" strike="noStrike" dirty="0">
                        <a:solidFill>
                          <a:srgbClr val="000000"/>
                        </a:solidFill>
                        <a:effectLst/>
                        <a:latin typeface="Yu Gothic" charset="-128"/>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ja-JP" altLang="en-US" sz="2000" u="none" strike="noStrike" dirty="0">
                          <a:effectLst/>
                        </a:rPr>
                        <a:t>指定された安全関連の性能とともに，</a:t>
                      </a:r>
                      <a:br>
                        <a:rPr lang="ja-JP" altLang="en-US" sz="2000" u="none" strike="noStrike" dirty="0">
                          <a:effectLst/>
                        </a:rPr>
                      </a:br>
                      <a:r>
                        <a:rPr lang="ja-JP" altLang="en-US" sz="2000" u="none" strike="noStrike" dirty="0">
                          <a:effectLst/>
                        </a:rPr>
                        <a:t>規定された安全機能をもつことによって特徴付けられている状態。</a:t>
                      </a:r>
                      <a:endParaRPr lang="ja-JP" altLang="en-US" sz="2000" b="0" i="0" u="none" strike="noStrike" dirty="0">
                        <a:solidFill>
                          <a:srgbClr val="000000"/>
                        </a:solidFill>
                        <a:effectLst/>
                        <a:latin typeface="Yu Gothic" charset="-128"/>
                      </a:endParaRPr>
                    </a:p>
                  </a:txBody>
                  <a:tcPr marL="5159" marR="5159"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t"/>
                      <a:endParaRPr lang="ja-JP" altLang="en-US" sz="2000" b="0" i="0" u="none" strike="noStrike" dirty="0">
                        <a:solidFill>
                          <a:srgbClr val="000000"/>
                        </a:solidFill>
                        <a:effectLst/>
                        <a:latin typeface="Yu Gothic" charset="-128"/>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08000">
                <a:tc>
                  <a:txBody>
                    <a:bodyPr/>
                    <a:lstStyle/>
                    <a:p>
                      <a:pPr algn="ctr" fontAlgn="t"/>
                      <a:r>
                        <a:rPr lang="ja-JP" altLang="en-US" sz="2000" u="none" strike="noStrike">
                          <a:effectLst/>
                        </a:rPr>
                        <a:t>①</a:t>
                      </a:r>
                      <a:endParaRPr lang="ja-JP" altLang="en-US" sz="2000" b="0" i="0" u="none" strike="noStrike">
                        <a:solidFill>
                          <a:srgbClr val="000000"/>
                        </a:solidFill>
                        <a:effectLst/>
                        <a:latin typeface="Yu Gothic" charset="-128"/>
                      </a:endParaRPr>
                    </a:p>
                  </a:txBody>
                  <a:tcPr marL="5159" marR="5159"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2000" u="none" strike="noStrike" dirty="0">
                          <a:effectLst/>
                        </a:rPr>
                        <a:t>安全適合監視速度</a:t>
                      </a:r>
                      <a:endParaRPr lang="ja-JP" altLang="en-US" sz="2000" b="0" i="0" u="none" strike="noStrike" dirty="0">
                        <a:solidFill>
                          <a:srgbClr val="000000"/>
                        </a:solidFill>
                        <a:effectLst/>
                        <a:latin typeface="Yu Gothic" charset="-128"/>
                      </a:endParaRPr>
                    </a:p>
                  </a:txBody>
                  <a:tcPr marL="5159" marR="5159"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2000" u="none" strike="noStrike" dirty="0">
                          <a:effectLst/>
                        </a:rPr>
                        <a:t>(safety-rated monitored speed)</a:t>
                      </a:r>
                      <a:endParaRPr lang="en-US" sz="2000" b="0" i="0" u="none" strike="noStrike" dirty="0">
                        <a:solidFill>
                          <a:srgbClr val="000000"/>
                        </a:solidFill>
                        <a:effectLst/>
                        <a:latin typeface="Yu Gothic" charset="-128"/>
                      </a:endParaRPr>
                    </a:p>
                  </a:txBody>
                  <a:tcPr marL="5159" marR="5159"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2000" u="none" strike="noStrike" dirty="0">
                          <a:effectLst/>
                        </a:rPr>
                        <a:t>ロボットフランジに関連する点</a:t>
                      </a:r>
                      <a:r>
                        <a:rPr lang="en-US" altLang="ja-JP" sz="2000" u="none" strike="noStrike" dirty="0">
                          <a:effectLst/>
                        </a:rPr>
                        <a:t>(</a:t>
                      </a:r>
                      <a:r>
                        <a:rPr lang="ja-JP" altLang="en-US" sz="2000" u="none" strike="noStrike" dirty="0">
                          <a:effectLst/>
                        </a:rPr>
                        <a:t>例えば，</a:t>
                      </a:r>
                      <a:r>
                        <a:rPr lang="en-US" altLang="ja-JP" sz="2000" u="none" strike="noStrike" dirty="0">
                          <a:effectLst/>
                        </a:rPr>
                        <a:t>TCP)</a:t>
                      </a:r>
                      <a:r>
                        <a:rPr lang="ja-JP" altLang="en-US" sz="2000" u="none" strike="noStrike" dirty="0">
                          <a:effectLst/>
                        </a:rPr>
                        <a:t>の直交速度，</a:t>
                      </a:r>
                      <a:r>
                        <a:rPr lang="en-US" altLang="ja-JP" sz="2000" u="none" strike="noStrike" dirty="0">
                          <a:effectLst/>
                        </a:rPr>
                        <a:t>1 </a:t>
                      </a:r>
                      <a:r>
                        <a:rPr lang="ja-JP" altLang="en-US" sz="2000" u="none" strike="noStrike" dirty="0">
                          <a:effectLst/>
                        </a:rPr>
                        <a:t>軸又は複数の軸の速度のいずれかが規定された制限値を超えた場合に，保護停止となる安全適合の機能。</a:t>
                      </a:r>
                      <a:endParaRPr lang="ja-JP" altLang="en-US" sz="2000" b="0" i="0" u="none" strike="noStrike" dirty="0">
                        <a:solidFill>
                          <a:srgbClr val="000000"/>
                        </a:solidFill>
                        <a:effectLst/>
                        <a:latin typeface="Yu Gothic" charset="-128"/>
                      </a:endParaRPr>
                    </a:p>
                  </a:txBody>
                  <a:tcPr marL="5159" marR="5159"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408077">
                <a:tc>
                  <a:txBody>
                    <a:bodyPr/>
                    <a:lstStyle/>
                    <a:p>
                      <a:pPr algn="ctr" fontAlgn="t"/>
                      <a:r>
                        <a:rPr lang="ja-JP" altLang="en-US" sz="2000" u="none" strike="noStrike">
                          <a:effectLst/>
                        </a:rPr>
                        <a:t>②</a:t>
                      </a:r>
                      <a:endParaRPr lang="ja-JP" altLang="en-US" sz="2000" b="0" i="0" u="none" strike="noStrike">
                        <a:solidFill>
                          <a:srgbClr val="000000"/>
                        </a:solidFill>
                        <a:effectLst/>
                        <a:latin typeface="Yu Gothic" charset="-128"/>
                      </a:endParaRPr>
                    </a:p>
                  </a:txBody>
                  <a:tcPr marL="5159" marR="5159"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2000" u="none" strike="noStrike" dirty="0">
                          <a:effectLst/>
                        </a:rPr>
                        <a:t>安全適合低減速度</a:t>
                      </a:r>
                      <a:endParaRPr lang="ja-JP" altLang="en-US" sz="2000" b="0" i="0" u="none" strike="noStrike" dirty="0">
                        <a:solidFill>
                          <a:srgbClr val="000000"/>
                        </a:solidFill>
                        <a:effectLst/>
                        <a:latin typeface="Yu Gothic" charset="-128"/>
                      </a:endParaRPr>
                    </a:p>
                  </a:txBody>
                  <a:tcPr marL="5159" marR="5159"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2000" u="none" strike="noStrike" dirty="0">
                          <a:effectLst/>
                        </a:rPr>
                        <a:t>(safety-rated reduced speed)</a:t>
                      </a:r>
                      <a:endParaRPr lang="en-US" sz="2000" b="0" i="0" u="none" strike="noStrike" dirty="0">
                        <a:solidFill>
                          <a:srgbClr val="000000"/>
                        </a:solidFill>
                        <a:effectLst/>
                        <a:latin typeface="Yu Gothic" charset="-128"/>
                      </a:endParaRPr>
                    </a:p>
                  </a:txBody>
                  <a:tcPr marL="5159" marR="5159"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2000" u="none" strike="noStrike" dirty="0">
                          <a:effectLst/>
                        </a:rPr>
                        <a:t>ロボット速度を </a:t>
                      </a:r>
                      <a:r>
                        <a:rPr lang="en-US" altLang="ja-JP" sz="2000" u="none" strike="noStrike" dirty="0">
                          <a:effectLst/>
                        </a:rPr>
                        <a:t>250 mm/s </a:t>
                      </a:r>
                      <a:r>
                        <a:rPr lang="ja-JP" altLang="en-US" sz="2000" u="none" strike="noStrike" dirty="0">
                          <a:effectLst/>
                        </a:rPr>
                        <a:t>以下に制限する安全適合監視速度。</a:t>
                      </a:r>
                      <a:endParaRPr lang="ja-JP" altLang="en-US" sz="2000" b="0" i="0" u="none" strike="noStrike" dirty="0">
                        <a:solidFill>
                          <a:srgbClr val="000000"/>
                        </a:solidFill>
                        <a:effectLst/>
                        <a:latin typeface="Yu Gothic" charset="-128"/>
                      </a:endParaRPr>
                    </a:p>
                  </a:txBody>
                  <a:tcPr marL="5159" marR="5159"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793366">
                <a:tc>
                  <a:txBody>
                    <a:bodyPr/>
                    <a:lstStyle/>
                    <a:p>
                      <a:pPr algn="ctr" fontAlgn="t"/>
                      <a:r>
                        <a:rPr lang="ja-JP" altLang="en-US" sz="2000" u="none" strike="noStrike">
                          <a:effectLst/>
                        </a:rPr>
                        <a:t>③</a:t>
                      </a:r>
                      <a:endParaRPr lang="ja-JP" altLang="en-US" sz="2000" b="0" i="0" u="none" strike="noStrike">
                        <a:solidFill>
                          <a:srgbClr val="000000"/>
                        </a:solidFill>
                        <a:effectLst/>
                        <a:latin typeface="Yu Gothic" charset="-128"/>
                      </a:endParaRPr>
                    </a:p>
                  </a:txBody>
                  <a:tcPr marL="5159" marR="5159"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2000" u="none" strike="noStrike" dirty="0">
                          <a:effectLst/>
                        </a:rPr>
                        <a:t>安全適合ソフト軸</a:t>
                      </a:r>
                      <a:r>
                        <a:rPr lang="en-US" altLang="ja-JP" sz="2000" u="none" strike="noStrike" dirty="0">
                          <a:effectLst/>
                        </a:rPr>
                        <a:t>/</a:t>
                      </a:r>
                      <a:r>
                        <a:rPr lang="ja-JP" altLang="en-US" sz="2000" u="none" strike="noStrike" dirty="0">
                          <a:effectLst/>
                        </a:rPr>
                        <a:t>空間制限</a:t>
                      </a:r>
                      <a:br>
                        <a:rPr lang="ja-JP" altLang="en-US" sz="2000" u="none" strike="noStrike" dirty="0">
                          <a:effectLst/>
                        </a:rPr>
                      </a:br>
                      <a:r>
                        <a:rPr lang="ja-JP" altLang="en-US" sz="2000" u="none" strike="noStrike" dirty="0">
                          <a:effectLst/>
                        </a:rPr>
                        <a:t>安全適合ソフト制限</a:t>
                      </a:r>
                      <a:endParaRPr lang="ja-JP" altLang="en-US" sz="2000" b="0" i="0" u="none" strike="noStrike" dirty="0">
                        <a:solidFill>
                          <a:srgbClr val="000000"/>
                        </a:solidFill>
                        <a:effectLst/>
                        <a:latin typeface="Yu Gothic" charset="-128"/>
                      </a:endParaRPr>
                    </a:p>
                  </a:txBody>
                  <a:tcPr marL="5159" marR="5159"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2000" u="none" strike="noStrike" dirty="0">
                          <a:effectLst/>
                        </a:rPr>
                        <a:t>(safety-rated soft axis and space limiting) </a:t>
                      </a:r>
                      <a:br>
                        <a:rPr lang="en-US" sz="2000" u="none" strike="noStrike" dirty="0">
                          <a:effectLst/>
                        </a:rPr>
                      </a:br>
                      <a:r>
                        <a:rPr lang="en-US" sz="2000" u="none" strike="noStrike" dirty="0">
                          <a:effectLst/>
                        </a:rPr>
                        <a:t>(safety-rated soft limit)</a:t>
                      </a:r>
                      <a:endParaRPr lang="en-US" sz="2000" b="0" i="0" u="none" strike="noStrike" dirty="0">
                        <a:solidFill>
                          <a:srgbClr val="000000"/>
                        </a:solidFill>
                        <a:effectLst/>
                        <a:latin typeface="Yu Gothic" charset="-128"/>
                      </a:endParaRPr>
                    </a:p>
                  </a:txBody>
                  <a:tcPr marL="5159" marR="5159"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2000" u="none" strike="noStrike" dirty="0">
                          <a:effectLst/>
                        </a:rPr>
                        <a:t>規定された十分な安全適合性能をもつソフトウェア又はファームウェアを基にしたシステムによって，ロボットの動作範囲に設置された制限。</a:t>
                      </a:r>
                      <a:endParaRPr lang="ja-JP" altLang="en-US" sz="2000" b="0" i="0" u="none" strike="noStrike" dirty="0">
                        <a:solidFill>
                          <a:srgbClr val="000000"/>
                        </a:solidFill>
                        <a:effectLst/>
                        <a:latin typeface="Yu Gothic" charset="-128"/>
                      </a:endParaRPr>
                    </a:p>
                  </a:txBody>
                  <a:tcPr marL="5159" marR="5159"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254000">
                <a:tc>
                  <a:txBody>
                    <a:bodyPr/>
                    <a:lstStyle/>
                    <a:p>
                      <a:pPr algn="ctr" fontAlgn="t"/>
                      <a:r>
                        <a:rPr lang="ja-JP" altLang="en-US" sz="2000" u="none" strike="noStrike">
                          <a:effectLst/>
                        </a:rPr>
                        <a:t>④</a:t>
                      </a:r>
                      <a:endParaRPr lang="ja-JP" altLang="en-US" sz="2000" b="0" i="0" u="none" strike="noStrike">
                        <a:solidFill>
                          <a:srgbClr val="000000"/>
                        </a:solidFill>
                        <a:effectLst/>
                        <a:latin typeface="Yu Gothic" charset="-128"/>
                      </a:endParaRPr>
                    </a:p>
                  </a:txBody>
                  <a:tcPr marL="5159" marR="5159"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2000" u="none" strike="noStrike">
                          <a:effectLst/>
                        </a:rPr>
                        <a:t>安全適合出力</a:t>
                      </a:r>
                      <a:endParaRPr lang="ja-JP" altLang="en-US" sz="2000" b="0" i="0" u="none" strike="noStrike">
                        <a:solidFill>
                          <a:srgbClr val="000000"/>
                        </a:solidFill>
                        <a:effectLst/>
                        <a:latin typeface="Yu Gothic" charset="-128"/>
                      </a:endParaRPr>
                    </a:p>
                  </a:txBody>
                  <a:tcPr marL="5159" marR="5159"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2000" u="none" strike="noStrike">
                          <a:effectLst/>
                        </a:rPr>
                        <a:t>(safety-rated output)</a:t>
                      </a:r>
                      <a:endParaRPr lang="en-US" sz="2000" b="0" i="0" u="none" strike="noStrike">
                        <a:solidFill>
                          <a:srgbClr val="000000"/>
                        </a:solidFill>
                        <a:effectLst/>
                        <a:latin typeface="Yu Gothic" charset="-128"/>
                      </a:endParaRPr>
                    </a:p>
                  </a:txBody>
                  <a:tcPr marL="5159" marR="5159"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2000" u="none" strike="noStrike" dirty="0">
                          <a:effectLst/>
                        </a:rPr>
                        <a:t>規定された十分な安全適合性能をもつ出力信号。</a:t>
                      </a:r>
                      <a:endParaRPr lang="ja-JP" altLang="en-US" sz="2000" b="0" i="0" u="none" strike="noStrike" dirty="0">
                        <a:solidFill>
                          <a:srgbClr val="000000"/>
                        </a:solidFill>
                        <a:effectLst/>
                        <a:latin typeface="Yu Gothic" charset="-128"/>
                      </a:endParaRPr>
                    </a:p>
                  </a:txBody>
                  <a:tcPr marL="5159" marR="5159"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508000">
                <a:tc>
                  <a:txBody>
                    <a:bodyPr/>
                    <a:lstStyle/>
                    <a:p>
                      <a:pPr algn="ctr" fontAlgn="t"/>
                      <a:r>
                        <a:rPr lang="ja-JP" altLang="en-US" sz="2000" u="none" strike="noStrike">
                          <a:effectLst/>
                        </a:rPr>
                        <a:t>⑤</a:t>
                      </a:r>
                      <a:endParaRPr lang="ja-JP" altLang="en-US" sz="2000" b="0" i="0" u="none" strike="noStrike">
                        <a:solidFill>
                          <a:srgbClr val="000000"/>
                        </a:solidFill>
                        <a:effectLst/>
                        <a:latin typeface="Yu Gothic" charset="-128"/>
                      </a:endParaRPr>
                    </a:p>
                  </a:txBody>
                  <a:tcPr marL="5159" marR="5159"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2000" u="none" strike="noStrike">
                          <a:effectLst/>
                        </a:rPr>
                        <a:t>安全適合区域の出力</a:t>
                      </a:r>
                      <a:endParaRPr lang="ja-JP" altLang="en-US" sz="2000" b="0" i="0" u="none" strike="noStrike">
                        <a:solidFill>
                          <a:srgbClr val="000000"/>
                        </a:solidFill>
                        <a:effectLst/>
                        <a:latin typeface="Yu Gothic" charset="-128"/>
                      </a:endParaRPr>
                    </a:p>
                  </a:txBody>
                  <a:tcPr marL="5159" marR="5159"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2000" u="none" strike="noStrike">
                          <a:effectLst/>
                        </a:rPr>
                        <a:t>(safety-rated zone output)</a:t>
                      </a:r>
                      <a:endParaRPr lang="en-US" sz="2000" b="0" i="0" u="none" strike="noStrike">
                        <a:solidFill>
                          <a:srgbClr val="000000"/>
                        </a:solidFill>
                        <a:effectLst/>
                        <a:latin typeface="Yu Gothic" charset="-128"/>
                      </a:endParaRPr>
                    </a:p>
                  </a:txBody>
                  <a:tcPr marL="5159" marR="5159"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2000" u="none" strike="noStrike" dirty="0">
                          <a:effectLst/>
                        </a:rPr>
                        <a:t>安全適合ソフト制限に関連するロボット位置の状態を示す安全適合の出力。</a:t>
                      </a:r>
                      <a:endParaRPr lang="ja-JP" altLang="en-US" sz="2000" b="0" i="0" u="none" strike="noStrike" dirty="0">
                        <a:solidFill>
                          <a:srgbClr val="000000"/>
                        </a:solidFill>
                        <a:effectLst/>
                        <a:latin typeface="Yu Gothic" charset="-128"/>
                      </a:endParaRPr>
                    </a:p>
                  </a:txBody>
                  <a:tcPr marL="5159" marR="5159"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508000">
                <a:tc>
                  <a:txBody>
                    <a:bodyPr/>
                    <a:lstStyle/>
                    <a:p>
                      <a:pPr algn="ctr" fontAlgn="t"/>
                      <a:r>
                        <a:rPr lang="ja-JP" altLang="en-US" sz="2000" u="none" strike="noStrike">
                          <a:effectLst/>
                        </a:rPr>
                        <a:t>⑥</a:t>
                      </a:r>
                      <a:endParaRPr lang="ja-JP" altLang="en-US" sz="2000" b="0" i="0" u="none" strike="noStrike">
                        <a:solidFill>
                          <a:srgbClr val="000000"/>
                        </a:solidFill>
                        <a:effectLst/>
                        <a:latin typeface="Yu Gothic" charset="-128"/>
                      </a:endParaRPr>
                    </a:p>
                  </a:txBody>
                  <a:tcPr marL="5159" marR="5159"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2000" u="none" strike="noStrike">
                          <a:effectLst/>
                        </a:rPr>
                        <a:t>安全適合監視停止</a:t>
                      </a:r>
                      <a:endParaRPr lang="ja-JP" altLang="en-US" sz="2000" b="0" i="0" u="none" strike="noStrike">
                        <a:solidFill>
                          <a:srgbClr val="000000"/>
                        </a:solidFill>
                        <a:effectLst/>
                        <a:latin typeface="Yu Gothic" charset="-128"/>
                      </a:endParaRPr>
                    </a:p>
                  </a:txBody>
                  <a:tcPr marL="5159" marR="5159"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2000" u="none" strike="noStrike" dirty="0">
                          <a:effectLst/>
                        </a:rPr>
                        <a:t>(safety-rated monitored stop)</a:t>
                      </a:r>
                      <a:endParaRPr lang="en-US" sz="2000" b="0" i="0" u="none" strike="noStrike" dirty="0">
                        <a:solidFill>
                          <a:srgbClr val="000000"/>
                        </a:solidFill>
                        <a:effectLst/>
                        <a:latin typeface="Yu Gothic" charset="-128"/>
                      </a:endParaRPr>
                    </a:p>
                  </a:txBody>
                  <a:tcPr marL="5159" marR="5159"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2000" u="none" strike="noStrike" dirty="0">
                          <a:effectLst/>
                        </a:rPr>
                        <a:t>駆動源が切断されない状態でロボットが停止している状況で，ロボットが動作しないことを確実にする，規定された十分な安全性能をもつ監視システム。</a:t>
                      </a:r>
                      <a:endParaRPr lang="ja-JP" altLang="en-US" sz="2000" b="0" i="0" u="none" strike="noStrike" dirty="0">
                        <a:solidFill>
                          <a:srgbClr val="000000"/>
                        </a:solidFill>
                        <a:effectLst/>
                        <a:latin typeface="Yu Gothic" charset="-128"/>
                      </a:endParaRPr>
                    </a:p>
                  </a:txBody>
                  <a:tcPr marL="5159" marR="5159"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sp>
        <p:nvSpPr>
          <p:cNvPr id="2" name="フッター プレースホルダー 1"/>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3" name="スライド番号プレースホルダー 2"/>
          <p:cNvSpPr>
            <a:spLocks noGrp="1"/>
          </p:cNvSpPr>
          <p:nvPr>
            <p:ph type="sldNum" sz="quarter" idx="12"/>
          </p:nvPr>
        </p:nvSpPr>
        <p:spPr/>
        <p:txBody>
          <a:bodyPr/>
          <a:lstStyle/>
          <a:p>
            <a:fld id="{C7D9CC4D-8A97-4D11-A8F9-9712DE09FCD9}" type="slidenum">
              <a:rPr kumimoji="1" lang="ja-JP" altLang="en-US" smtClean="0"/>
              <a:t>117</a:t>
            </a:fld>
            <a:endParaRPr kumimoji="1" lang="ja-JP" altLang="en-US"/>
          </a:p>
        </p:txBody>
      </p:sp>
    </p:spTree>
    <p:extLst>
      <p:ext uri="{BB962C8B-B14F-4D97-AF65-F5344CB8AC3E}">
        <p14:creationId xmlns:p14="http://schemas.microsoft.com/office/powerpoint/2010/main" val="184795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xmlns="" id="{686AD7E9-E694-4649-A4C7-B42ECA8EBBDD}"/>
              </a:ext>
            </a:extLst>
          </p:cNvPr>
          <p:cNvSpPr>
            <a:spLocks noGrp="1"/>
          </p:cNvSpPr>
          <p:nvPr>
            <p:ph type="ftr" sz="quarter" idx="4294967295"/>
          </p:nvPr>
        </p:nvSpPr>
        <p:spPr>
          <a:xfrm>
            <a:off x="3281363" y="6356354"/>
            <a:ext cx="334327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平成</a:t>
            </a:r>
            <a:r>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29</a:t>
            </a:r>
            <a:r>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年度厚生労働省委託　機能安全を活用した機械設備の安全対策の推進事業 活用実践マニュアル</a:t>
            </a: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スライド番号プレースホルダー 2">
            <a:extLst>
              <a:ext uri="{FF2B5EF4-FFF2-40B4-BE49-F238E27FC236}">
                <a16:creationId xmlns:a16="http://schemas.microsoft.com/office/drawing/2014/main" xmlns="" id="{196D4E0B-655E-489E-8076-E2B36F16E0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D9CC4D-8A97-4D11-A8F9-9712DE09FCD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正方形/長方形 3">
            <a:extLst>
              <a:ext uri="{FF2B5EF4-FFF2-40B4-BE49-F238E27FC236}">
                <a16:creationId xmlns:a16="http://schemas.microsoft.com/office/drawing/2014/main" xmlns="" id="{9E42E52E-7B5A-4E8F-828A-2BC0F0C1F71F}"/>
              </a:ext>
            </a:extLst>
          </p:cNvPr>
          <p:cNvSpPr/>
          <p:nvPr/>
        </p:nvSpPr>
        <p:spPr>
          <a:xfrm>
            <a:off x="208955" y="1"/>
            <a:ext cx="9516936" cy="1200329"/>
          </a:xfrm>
          <a:prstGeom prst="rect">
            <a:avLst/>
          </a:prstGeom>
        </p:spPr>
        <p:txBody>
          <a:bodyPr wrap="square">
            <a:spAutoFit/>
          </a:bodyPr>
          <a:lstStyle/>
          <a:p>
            <a:pPr lvl="0"/>
            <a:r>
              <a:rPr lang="ja-JP" altLang="ja-JP" sz="2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表</a:t>
            </a:r>
            <a:r>
              <a:rPr lang="en-US" altLang="ja-JP" sz="2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9-6 </a:t>
            </a:r>
            <a:r>
              <a:rPr lang="ja-JP" altLang="ja-JP" sz="2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リスクアセスメントシート</a:t>
            </a:r>
            <a:r>
              <a:rPr lang="ja-JP" altLang="en-US" sz="2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演習</a:t>
            </a:r>
            <a:r>
              <a:rPr lang="ja-JP" altLang="ja-JP" sz="2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（弁当箱詰めロボット対象</a:t>
            </a:r>
            <a:r>
              <a:rPr lang="ja-JP" altLang="en-US" sz="2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2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②リスク低減方策・</a:t>
            </a:r>
            <a:r>
              <a:rPr lang="ja-JP" altLang="en-US" sz="2400" b="1" dirty="0">
                <a:solidFill>
                  <a:prstClr val="black"/>
                </a:solidFill>
                <a:latin typeface="Meiryo UI" panose="020B0604030504040204" pitchFamily="50" charset="-128"/>
                <a:ea typeface="Meiryo UI" panose="020B0604030504040204" pitchFamily="50" charset="-128"/>
              </a:rPr>
              <a:t>③リスク低減方策の効果</a:t>
            </a:r>
            <a:r>
              <a:rPr lang="ja-JP" altLang="en-US" sz="2400" dirty="0"/>
              <a:t>・</a:t>
            </a:r>
            <a:r>
              <a:rPr lang="ja-JP" altLang="en-US" sz="2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④リスク低減方策の妥当性確認</a:t>
            </a:r>
            <a:r>
              <a:rPr lang="en-US" altLang="ja-JP" sz="2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2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24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記載事例</a:t>
            </a:r>
            <a:endParaRPr lang="en-US" altLang="ja-JP" sz="24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8" name="表 7">
            <a:extLst>
              <a:ext uri="{FF2B5EF4-FFF2-40B4-BE49-F238E27FC236}">
                <a16:creationId xmlns:a16="http://schemas.microsoft.com/office/drawing/2014/main" xmlns="" id="{B8CAB061-3624-4775-A74F-D30DE4CAD472}"/>
              </a:ext>
            </a:extLst>
          </p:cNvPr>
          <p:cNvGraphicFramePr>
            <a:graphicFrameLocks noGrp="1"/>
          </p:cNvGraphicFramePr>
          <p:nvPr>
            <p:extLst>
              <p:ext uri="{D42A27DB-BD31-4B8C-83A1-F6EECF244321}">
                <p14:modId xmlns:p14="http://schemas.microsoft.com/office/powerpoint/2010/main" val="3377611860"/>
              </p:ext>
            </p:extLst>
          </p:nvPr>
        </p:nvGraphicFramePr>
        <p:xfrm>
          <a:off x="293599" y="1200329"/>
          <a:ext cx="9219282" cy="5096203"/>
        </p:xfrm>
        <a:graphic>
          <a:graphicData uri="http://schemas.openxmlformats.org/drawingml/2006/table">
            <a:tbl>
              <a:tblPr/>
              <a:tblGrid>
                <a:gridCol w="424500">
                  <a:extLst>
                    <a:ext uri="{9D8B030D-6E8A-4147-A177-3AD203B41FA5}">
                      <a16:colId xmlns:a16="http://schemas.microsoft.com/office/drawing/2014/main" xmlns="" val="2199874136"/>
                    </a:ext>
                  </a:extLst>
                </a:gridCol>
                <a:gridCol w="1959235">
                  <a:extLst>
                    <a:ext uri="{9D8B030D-6E8A-4147-A177-3AD203B41FA5}">
                      <a16:colId xmlns:a16="http://schemas.microsoft.com/office/drawing/2014/main" xmlns="" val="914314514"/>
                    </a:ext>
                  </a:extLst>
                </a:gridCol>
                <a:gridCol w="424500">
                  <a:extLst>
                    <a:ext uri="{9D8B030D-6E8A-4147-A177-3AD203B41FA5}">
                      <a16:colId xmlns:a16="http://schemas.microsoft.com/office/drawing/2014/main" xmlns="" val="3802883261"/>
                    </a:ext>
                  </a:extLst>
                </a:gridCol>
                <a:gridCol w="424500">
                  <a:extLst>
                    <a:ext uri="{9D8B030D-6E8A-4147-A177-3AD203B41FA5}">
                      <a16:colId xmlns:a16="http://schemas.microsoft.com/office/drawing/2014/main" xmlns="" val="4162004179"/>
                    </a:ext>
                  </a:extLst>
                </a:gridCol>
                <a:gridCol w="424500">
                  <a:extLst>
                    <a:ext uri="{9D8B030D-6E8A-4147-A177-3AD203B41FA5}">
                      <a16:colId xmlns:a16="http://schemas.microsoft.com/office/drawing/2014/main" xmlns="" val="2963523923"/>
                    </a:ext>
                  </a:extLst>
                </a:gridCol>
                <a:gridCol w="424500">
                  <a:extLst>
                    <a:ext uri="{9D8B030D-6E8A-4147-A177-3AD203B41FA5}">
                      <a16:colId xmlns:a16="http://schemas.microsoft.com/office/drawing/2014/main" xmlns="" val="201776539"/>
                    </a:ext>
                  </a:extLst>
                </a:gridCol>
                <a:gridCol w="1806849">
                  <a:extLst>
                    <a:ext uri="{9D8B030D-6E8A-4147-A177-3AD203B41FA5}">
                      <a16:colId xmlns:a16="http://schemas.microsoft.com/office/drawing/2014/main" xmlns="" val="2325327623"/>
                    </a:ext>
                  </a:extLst>
                </a:gridCol>
                <a:gridCol w="620424">
                  <a:extLst>
                    <a:ext uri="{9D8B030D-6E8A-4147-A177-3AD203B41FA5}">
                      <a16:colId xmlns:a16="http://schemas.microsoft.com/office/drawing/2014/main" xmlns="" val="2381913931"/>
                    </a:ext>
                  </a:extLst>
                </a:gridCol>
                <a:gridCol w="424500">
                  <a:extLst>
                    <a:ext uri="{9D8B030D-6E8A-4147-A177-3AD203B41FA5}">
                      <a16:colId xmlns:a16="http://schemas.microsoft.com/office/drawing/2014/main" xmlns="" val="3554633033"/>
                    </a:ext>
                  </a:extLst>
                </a:gridCol>
                <a:gridCol w="424500">
                  <a:extLst>
                    <a:ext uri="{9D8B030D-6E8A-4147-A177-3AD203B41FA5}">
                      <a16:colId xmlns:a16="http://schemas.microsoft.com/office/drawing/2014/main" xmlns="" val="2043258561"/>
                    </a:ext>
                  </a:extLst>
                </a:gridCol>
                <a:gridCol w="424500">
                  <a:extLst>
                    <a:ext uri="{9D8B030D-6E8A-4147-A177-3AD203B41FA5}">
                      <a16:colId xmlns:a16="http://schemas.microsoft.com/office/drawing/2014/main" xmlns="" val="1324925423"/>
                    </a:ext>
                  </a:extLst>
                </a:gridCol>
                <a:gridCol w="424500">
                  <a:extLst>
                    <a:ext uri="{9D8B030D-6E8A-4147-A177-3AD203B41FA5}">
                      <a16:colId xmlns:a16="http://schemas.microsoft.com/office/drawing/2014/main" xmlns="" val="4190353702"/>
                    </a:ext>
                  </a:extLst>
                </a:gridCol>
                <a:gridCol w="424500">
                  <a:extLst>
                    <a:ext uri="{9D8B030D-6E8A-4147-A177-3AD203B41FA5}">
                      <a16:colId xmlns:a16="http://schemas.microsoft.com/office/drawing/2014/main" xmlns="" val="4025207419"/>
                    </a:ext>
                  </a:extLst>
                </a:gridCol>
                <a:gridCol w="587771">
                  <a:extLst>
                    <a:ext uri="{9D8B030D-6E8A-4147-A177-3AD203B41FA5}">
                      <a16:colId xmlns:a16="http://schemas.microsoft.com/office/drawing/2014/main" xmlns="" val="4116781786"/>
                    </a:ext>
                  </a:extLst>
                </a:gridCol>
              </a:tblGrid>
              <a:tr h="244206">
                <a:tc rowSpan="2">
                  <a:txBody>
                    <a:bodyPr/>
                    <a:lstStyle/>
                    <a:p>
                      <a:pPr algn="ctr" fontAlgn="ctr"/>
                      <a:r>
                        <a:rPr lang="en-GB" sz="1000" b="0" i="0" u="none" strike="noStrike" dirty="0">
                          <a:solidFill>
                            <a:srgbClr val="000000"/>
                          </a:solidFill>
                          <a:effectLst/>
                          <a:latin typeface="游ゴシック" panose="020B0400000000000000" pitchFamily="50" charset="-128"/>
                          <a:ea typeface="游ゴシック" panose="020B0400000000000000" pitchFamily="50" charset="-128"/>
                        </a:rPr>
                        <a:t>No</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rowSpan="2">
                  <a:txBody>
                    <a:bodyPr/>
                    <a:lstStyle/>
                    <a:p>
                      <a:pPr algn="ctr" fontAlgn="ctr"/>
                      <a:r>
                        <a:rPr lang="zh-TW" altLang="en-US" sz="1000" b="0" i="0" u="none" strike="noStrike" dirty="0">
                          <a:solidFill>
                            <a:srgbClr val="000000"/>
                          </a:solidFill>
                          <a:effectLst/>
                          <a:latin typeface="游ゴシック" panose="020B0400000000000000" pitchFamily="50" charset="-128"/>
                          <a:ea typeface="游ゴシック" panose="020B0400000000000000" pitchFamily="50" charset="-128"/>
                        </a:rPr>
                        <a:t>作業</a:t>
                      </a:r>
                      <a:r>
                        <a:rPr lang="en-US" altLang="zh-TW" sz="1000" b="0" i="0" u="none" strike="noStrike" dirty="0">
                          <a:solidFill>
                            <a:srgbClr val="000000"/>
                          </a:solidFill>
                          <a:effectLst/>
                          <a:latin typeface="游ゴシック" panose="020B0400000000000000" pitchFamily="50" charset="-128"/>
                          <a:ea typeface="游ゴシック" panose="020B0400000000000000" pitchFamily="50" charset="-128"/>
                        </a:rPr>
                        <a:t>-</a:t>
                      </a:r>
                      <a:r>
                        <a:rPr lang="zh-TW" altLang="en-US" sz="1000" b="0" i="0" u="none" strike="noStrike" dirty="0">
                          <a:solidFill>
                            <a:srgbClr val="000000"/>
                          </a:solidFill>
                          <a:effectLst/>
                          <a:latin typeface="游ゴシック" panose="020B0400000000000000" pitchFamily="50" charset="-128"/>
                          <a:ea typeface="游ゴシック" panose="020B0400000000000000" pitchFamily="50" charset="-128"/>
                        </a:rPr>
                        <a:t>危険源</a:t>
                      </a:r>
                      <a:r>
                        <a:rPr lang="en-US" altLang="zh-TW" sz="1000" b="0" i="0" u="none" strike="noStrike" dirty="0">
                          <a:solidFill>
                            <a:srgbClr val="000000"/>
                          </a:solidFill>
                          <a:effectLst/>
                          <a:latin typeface="游ゴシック" panose="020B0400000000000000" pitchFamily="50" charset="-128"/>
                          <a:ea typeface="游ゴシック" panose="020B0400000000000000" pitchFamily="50" charset="-128"/>
                        </a:rPr>
                        <a:t>-</a:t>
                      </a:r>
                      <a:r>
                        <a:rPr lang="zh-TW" altLang="en-US" sz="1000" b="0" i="0" u="none" strike="noStrike" dirty="0">
                          <a:solidFill>
                            <a:srgbClr val="000000"/>
                          </a:solidFill>
                          <a:effectLst/>
                          <a:latin typeface="游ゴシック" panose="020B0400000000000000" pitchFamily="50" charset="-128"/>
                          <a:ea typeface="游ゴシック" panose="020B0400000000000000" pitchFamily="50" charset="-128"/>
                        </a:rPr>
                        <a:t>危険状態</a:t>
                      </a:r>
                      <a:r>
                        <a:rPr lang="en-US" altLang="zh-TW" sz="1000" b="0" i="0" u="none" strike="noStrike" dirty="0">
                          <a:solidFill>
                            <a:srgbClr val="000000"/>
                          </a:solidFill>
                          <a:effectLst/>
                          <a:latin typeface="游ゴシック" panose="020B0400000000000000" pitchFamily="50" charset="-128"/>
                          <a:ea typeface="游ゴシック" panose="020B0400000000000000" pitchFamily="50" charset="-128"/>
                        </a:rPr>
                        <a:t>-</a:t>
                      </a:r>
                      <a:r>
                        <a:rPr lang="zh-TW" altLang="en-US" sz="1000" b="0" i="0" u="none" strike="noStrike" dirty="0">
                          <a:solidFill>
                            <a:srgbClr val="000000"/>
                          </a:solidFill>
                          <a:effectLst/>
                          <a:latin typeface="游ゴシック" panose="020B0400000000000000" pitchFamily="50" charset="-128"/>
                          <a:ea typeface="游ゴシック" panose="020B0400000000000000" pitchFamily="50" charset="-128"/>
                        </a:rPr>
                        <a:t>危険事象</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gridSpan="4">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保護方策前：リスク見積</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リスク低減方策</a:t>
                      </a:r>
                    </a:p>
                  </a:txBody>
                  <a:tcPr marL="3500" marR="3500" marT="430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rowSpan="2">
                  <a:txBody>
                    <a:bodyPr/>
                    <a:lstStyle/>
                    <a:p>
                      <a:pPr algn="ctr" fontAlgn="ctr"/>
                      <a:r>
                        <a:rPr lang="zh-TW" altLang="en-US" sz="900" b="0" i="0" u="none" strike="noStrike">
                          <a:solidFill>
                            <a:srgbClr val="000000"/>
                          </a:solidFill>
                          <a:effectLst/>
                          <a:latin typeface="游ゴシック" panose="020B0400000000000000" pitchFamily="50" charset="-128"/>
                          <a:ea typeface="游ゴシック" panose="020B0400000000000000" pitchFamily="50" charset="-128"/>
                        </a:rPr>
                        <a:t>制御方策</a:t>
                      </a:r>
                      <a:br>
                        <a:rPr lang="zh-TW" altLang="en-US" sz="900" b="0" i="0" u="none" strike="noStrike">
                          <a:solidFill>
                            <a:srgbClr val="000000"/>
                          </a:solidFill>
                          <a:effectLst/>
                          <a:latin typeface="游ゴシック" panose="020B0400000000000000" pitchFamily="50" charset="-128"/>
                          <a:ea typeface="游ゴシック" panose="020B0400000000000000" pitchFamily="50" charset="-128"/>
                        </a:rPr>
                      </a:br>
                      <a:r>
                        <a:rPr lang="zh-TW" altLang="en-US" sz="900" b="0" i="0" u="none" strike="noStrike">
                          <a:solidFill>
                            <a:srgbClr val="000000"/>
                          </a:solidFill>
                          <a:effectLst/>
                          <a:latin typeface="游ゴシック" panose="020B0400000000000000" pitchFamily="50" charset="-128"/>
                          <a:ea typeface="游ゴシック" panose="020B0400000000000000" pitchFamily="50" charset="-128"/>
                        </a:rPr>
                        <a:t/>
                      </a:r>
                      <a:br>
                        <a:rPr lang="zh-TW" altLang="en-US" sz="900" b="0" i="0" u="none" strike="noStrike">
                          <a:solidFill>
                            <a:srgbClr val="000000"/>
                          </a:solidFill>
                          <a:effectLst/>
                          <a:latin typeface="游ゴシック" panose="020B0400000000000000" pitchFamily="50" charset="-128"/>
                          <a:ea typeface="游ゴシック" panose="020B0400000000000000" pitchFamily="50" charset="-128"/>
                        </a:rPr>
                      </a:br>
                      <a:r>
                        <a:rPr lang="zh-TW" altLang="en-US" sz="900" b="0" i="0" u="none" strike="noStrike">
                          <a:solidFill>
                            <a:srgbClr val="000000"/>
                          </a:solidFill>
                          <a:effectLst/>
                          <a:latin typeface="游ゴシック" panose="020B0400000000000000" pitchFamily="50" charset="-128"/>
                          <a:ea typeface="游ゴシック" panose="020B0400000000000000" pitchFamily="50" charset="-128"/>
                        </a:rPr>
                        <a:t>要求安全度</a:t>
                      </a:r>
                      <a:br>
                        <a:rPr lang="zh-TW" altLang="en-US" sz="900" b="0" i="0" u="none" strike="noStrike">
                          <a:solidFill>
                            <a:srgbClr val="000000"/>
                          </a:solidFill>
                          <a:effectLst/>
                          <a:latin typeface="游ゴシック" panose="020B0400000000000000" pitchFamily="50" charset="-128"/>
                          <a:ea typeface="游ゴシック" panose="020B0400000000000000" pitchFamily="50" charset="-128"/>
                        </a:rPr>
                      </a:br>
                      <a:r>
                        <a:rPr lang="zh-TW" altLang="en-US" sz="900" b="0" i="0" u="none" strike="noStrike">
                          <a:solidFill>
                            <a:srgbClr val="000000"/>
                          </a:solidFill>
                          <a:effectLst/>
                          <a:latin typeface="游ゴシック" panose="020B0400000000000000" pitchFamily="50" charset="-128"/>
                          <a:ea typeface="游ゴシック" panose="020B0400000000000000" pitchFamily="50" charset="-128"/>
                        </a:rPr>
                        <a:t/>
                      </a:r>
                      <a:br>
                        <a:rPr lang="zh-TW" altLang="en-US" sz="900" b="0" i="0" u="none" strike="noStrike">
                          <a:solidFill>
                            <a:srgbClr val="000000"/>
                          </a:solidFill>
                          <a:effectLst/>
                          <a:latin typeface="游ゴシック" panose="020B0400000000000000" pitchFamily="50" charset="-128"/>
                          <a:ea typeface="游ゴシック" panose="020B0400000000000000" pitchFamily="50" charset="-128"/>
                        </a:rPr>
                      </a:br>
                      <a:r>
                        <a:rPr lang="zh-TW" altLang="en-US" sz="900" b="0" i="0" u="none" strike="noStrike">
                          <a:solidFill>
                            <a:srgbClr val="000000"/>
                          </a:solidFill>
                          <a:effectLst/>
                          <a:latin typeface="游ゴシック" panose="020B0400000000000000" pitchFamily="50" charset="-128"/>
                          <a:ea typeface="游ゴシック" panose="020B0400000000000000" pitchFamily="50" charset="-128"/>
                        </a:rPr>
                        <a:t>水準</a:t>
                      </a:r>
                      <a:r>
                        <a:rPr lang="en-US" altLang="zh-TW" sz="900" b="0" i="0" u="none" strike="noStrike">
                          <a:solidFill>
                            <a:srgbClr val="000000"/>
                          </a:solidFill>
                          <a:effectLst/>
                          <a:latin typeface="游ゴシック" panose="020B0400000000000000" pitchFamily="50" charset="-128"/>
                          <a:ea typeface="游ゴシック" panose="020B0400000000000000" pitchFamily="50" charset="-128"/>
                        </a:rPr>
                        <a:t>(PLr)</a:t>
                      </a:r>
                    </a:p>
                  </a:txBody>
                  <a:tcPr marL="3500" marR="3500" marT="430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gridSpan="5">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保護方策後：リスク見積</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zh-CN" altLang="en-US" sz="1000" b="0" i="0" u="none" strike="noStrike" dirty="0">
                          <a:solidFill>
                            <a:srgbClr val="000000"/>
                          </a:solidFill>
                          <a:effectLst/>
                          <a:latin typeface="游ゴシック" panose="020B0400000000000000" pitchFamily="50" charset="-128"/>
                          <a:ea typeface="游ゴシック" panose="020B0400000000000000" pitchFamily="50" charset="-128"/>
                        </a:rPr>
                        <a:t>制御方策</a:t>
                      </a:r>
                      <a:br>
                        <a:rPr lang="zh-CN" altLang="en-US" sz="1000" b="0" i="0" u="none" strike="noStrike" dirty="0">
                          <a:solidFill>
                            <a:srgbClr val="000000"/>
                          </a:solidFill>
                          <a:effectLst/>
                          <a:latin typeface="游ゴシック" panose="020B0400000000000000" pitchFamily="50" charset="-128"/>
                          <a:ea typeface="游ゴシック" panose="020B0400000000000000" pitchFamily="50" charset="-128"/>
                        </a:rPr>
                      </a:br>
                      <a:r>
                        <a:rPr lang="zh-CN" altLang="en-US" sz="1000" b="0" i="0" u="none" strike="noStrike" dirty="0">
                          <a:solidFill>
                            <a:srgbClr val="000000"/>
                          </a:solidFill>
                          <a:effectLst/>
                          <a:latin typeface="游ゴシック" panose="020B0400000000000000" pitchFamily="50" charset="-128"/>
                          <a:ea typeface="游ゴシック" panose="020B0400000000000000" pitchFamily="50" charset="-128"/>
                        </a:rPr>
                        <a:t/>
                      </a:r>
                      <a:br>
                        <a:rPr lang="zh-CN" altLang="en-US" sz="1000" b="0" i="0" u="none" strike="noStrike" dirty="0">
                          <a:solidFill>
                            <a:srgbClr val="000000"/>
                          </a:solidFill>
                          <a:effectLst/>
                          <a:latin typeface="游ゴシック" panose="020B0400000000000000" pitchFamily="50" charset="-128"/>
                          <a:ea typeface="游ゴシック" panose="020B0400000000000000" pitchFamily="50" charset="-128"/>
                        </a:rPr>
                      </a:br>
                      <a:r>
                        <a:rPr lang="zh-CN" altLang="en-US" sz="1000" b="0" i="0" u="none" strike="noStrike" dirty="0">
                          <a:solidFill>
                            <a:srgbClr val="000000"/>
                          </a:solidFill>
                          <a:effectLst/>
                          <a:latin typeface="游ゴシック" panose="020B0400000000000000" pitchFamily="50" charset="-128"/>
                          <a:ea typeface="游ゴシック" panose="020B0400000000000000" pitchFamily="50" charset="-128"/>
                        </a:rPr>
                        <a:t>妥当性</a:t>
                      </a:r>
                      <a:r>
                        <a:rPr lang="en-US" altLang="zh-CN" sz="1000" b="0" i="0" u="none" strike="noStrike" dirty="0">
                          <a:solidFill>
                            <a:srgbClr val="000000"/>
                          </a:solidFill>
                          <a:effectLst/>
                          <a:latin typeface="游ゴシック" panose="020B0400000000000000" pitchFamily="50" charset="-128"/>
                          <a:ea typeface="游ゴシック" panose="020B0400000000000000" pitchFamily="50" charset="-128"/>
                        </a:rPr>
                        <a:t>(PL)</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xmlns="" val="2912975178"/>
                  </a:ext>
                </a:extLst>
              </a:tr>
              <a:tr h="395478">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ひどさ</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en-GB" sz="1000" b="0" i="0" u="none" strike="noStrike">
                          <a:solidFill>
                            <a:srgbClr val="000000"/>
                          </a:solidFill>
                          <a:effectLst/>
                          <a:latin typeface="游ゴシック" panose="020B0400000000000000" pitchFamily="50" charset="-128"/>
                          <a:ea typeface="游ゴシック" panose="020B0400000000000000" pitchFamily="50" charset="-128"/>
                        </a:rPr>
                        <a:t>S</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頻度</a:t>
                      </a:r>
                      <a:b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br>
                      <a:r>
                        <a:rPr lang="en-GB" sz="1000" b="0" i="0" u="none" strike="noStrike" dirty="0">
                          <a:solidFill>
                            <a:srgbClr val="000000"/>
                          </a:solidFill>
                          <a:effectLst/>
                          <a:latin typeface="游ゴシック" panose="020B0400000000000000" pitchFamily="50" charset="-128"/>
                          <a:ea typeface="游ゴシック" panose="020B0400000000000000" pitchFamily="50" charset="-128"/>
                        </a:rPr>
                        <a:t>F</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回避</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en-GB" sz="1000" b="0" i="0" u="none" strike="noStrike">
                          <a:solidFill>
                            <a:srgbClr val="000000"/>
                          </a:solidFill>
                          <a:effectLst/>
                          <a:latin typeface="游ゴシック" panose="020B0400000000000000" pitchFamily="50" charset="-128"/>
                          <a:ea typeface="游ゴシック" panose="020B0400000000000000" pitchFamily="50" charset="-128"/>
                        </a:rPr>
                        <a:t>P</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リスク</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ひどさ</a:t>
                      </a:r>
                      <a:r>
                        <a:rPr lang="en-GB" sz="1000" b="0" i="0" u="none" strike="noStrike" dirty="0">
                          <a:solidFill>
                            <a:srgbClr val="000000"/>
                          </a:solidFill>
                          <a:effectLst/>
                          <a:latin typeface="游ゴシック" panose="020B0400000000000000" pitchFamily="50" charset="-128"/>
                          <a:ea typeface="游ゴシック" panose="020B0400000000000000" pitchFamily="50" charset="-128"/>
                        </a:rPr>
                        <a:t>S</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頻度</a:t>
                      </a:r>
                      <a:b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br>
                      <a:r>
                        <a:rPr lang="en-GB" sz="1000" b="0" i="0" u="none" strike="noStrike" dirty="0">
                          <a:solidFill>
                            <a:srgbClr val="000000"/>
                          </a:solidFill>
                          <a:effectLst/>
                          <a:latin typeface="游ゴシック" panose="020B0400000000000000" pitchFamily="50" charset="-128"/>
                          <a:ea typeface="游ゴシック" panose="020B0400000000000000" pitchFamily="50" charset="-128"/>
                        </a:rPr>
                        <a:t>F</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回避</a:t>
                      </a:r>
                      <a:b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br>
                      <a:r>
                        <a:rPr lang="en-GB" sz="1000" b="0" i="0" u="none" strike="noStrike" dirty="0">
                          <a:solidFill>
                            <a:srgbClr val="000000"/>
                          </a:solidFill>
                          <a:effectLst/>
                          <a:latin typeface="游ゴシック" panose="020B0400000000000000" pitchFamily="50" charset="-128"/>
                          <a:ea typeface="游ゴシック" panose="020B0400000000000000" pitchFamily="50" charset="-128"/>
                        </a:rPr>
                        <a:t>P</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確率</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en-GB" sz="1000" b="0" i="0" u="none" strike="noStrike">
                          <a:solidFill>
                            <a:srgbClr val="000000"/>
                          </a:solidFill>
                          <a:effectLst/>
                          <a:latin typeface="游ゴシック" panose="020B0400000000000000" pitchFamily="50" charset="-128"/>
                          <a:ea typeface="游ゴシック" panose="020B0400000000000000" pitchFamily="50" charset="-128"/>
                        </a:rPr>
                        <a:t>O</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リスク</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vMerge="1">
                  <a:txBody>
                    <a:bodyPr/>
                    <a:lstStyle/>
                    <a:p>
                      <a:endParaRPr kumimoji="1" lang="ja-JP" altLang="en-US"/>
                    </a:p>
                  </a:txBody>
                  <a:tcPr/>
                </a:tc>
                <a:extLst>
                  <a:ext uri="{0D108BD9-81ED-4DB2-BD59-A6C34878D82A}">
                    <a16:rowId xmlns:a16="http://schemas.microsoft.com/office/drawing/2014/main" xmlns="" val="3032880138"/>
                  </a:ext>
                </a:extLst>
              </a:tr>
              <a:tr h="980977">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例</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作業者が具材を取るためコンベアに接近時にロボットハンドと衝突、</a:t>
                      </a:r>
                      <a:b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または作業台との間に挟まれる</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S2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F2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A2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作業者がロボットに接近すると、ロボットを減速制御する</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JIS B 8433-1 5.6.4</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安全適合監視速度）</a:t>
                      </a:r>
                    </a:p>
                  </a:txBody>
                  <a:tcPr marL="3500" marR="3500" marT="4308" marB="0" anchor="ctr">
                    <a:lnL w="635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d</a:t>
                      </a:r>
                    </a:p>
                  </a:txBody>
                  <a:tcPr marL="3500" marR="3500" marT="4308" marB="0" anchor="ctr">
                    <a:lnL w="1270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S2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F2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A2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O1 </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d</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3377519278"/>
                  </a:ext>
                </a:extLst>
              </a:tr>
              <a:tr h="980977">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3500" marR="3500" marT="4308"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作業者が、「弁当の具材詰め直し中」にロボットハンドと衝突、</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または作業台との間に挟まれる</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S3</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F2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A2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作業者がロボットに接近時、安全適合の空間制限・監視停止によるロボット制御する。（</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JISB8433-1</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5.10.2/5.12.3</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a:t>
                      </a:r>
                    </a:p>
                  </a:txBody>
                  <a:tcPr marL="3500" marR="3500" marT="4308" marB="0" anchor="ctr">
                    <a:lnL w="635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d</a:t>
                      </a:r>
                    </a:p>
                  </a:txBody>
                  <a:tcPr marL="3500" marR="3500" marT="4308" marB="0" anchor="ctr">
                    <a:lnL w="1270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S3</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F2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A2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O1</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d</a:t>
                      </a:r>
                    </a:p>
                  </a:txBody>
                  <a:tcPr marL="3500" marR="3500" marT="4308"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16195789"/>
                  </a:ext>
                </a:extLst>
              </a:tr>
              <a:tr h="731928">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3500" marR="3500" marT="4308"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作業者が、弁当の確認中にロボットハンドが作業者領域まで侵入し</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作業者と衝突する</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S3</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F2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A2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同上</a:t>
                      </a:r>
                    </a:p>
                  </a:txBody>
                  <a:tcPr marL="3500" marR="3500" marT="4308" marB="0" anchor="ctr">
                    <a:lnL w="635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d</a:t>
                      </a:r>
                    </a:p>
                  </a:txBody>
                  <a:tcPr marL="3500" marR="3500" marT="4308" marB="0" anchor="ctr">
                    <a:lnL w="1270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S3</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F2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A2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O1</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d</a:t>
                      </a:r>
                    </a:p>
                  </a:txBody>
                  <a:tcPr marL="3500" marR="3500" marT="4308"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57935955"/>
                  </a:ext>
                </a:extLst>
              </a:tr>
              <a:tr h="975443">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3500" marR="3500" marT="4308"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作業者が、清掃・メンテナンスでロボットの可動域に入りロボットと</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作業者とが衝突する</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S3</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F2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A2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作業者がロボットに接近時、安全適合の監視停止によりロボット停止状態維持制御する。（</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JISB8433-1</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5.12.3</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a:t>
                      </a:r>
                    </a:p>
                  </a:txBody>
                  <a:tcPr marL="3500" marR="3500" marT="4308" marB="0" anchor="ctr">
                    <a:lnL w="635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d</a:t>
                      </a:r>
                    </a:p>
                  </a:txBody>
                  <a:tcPr marL="3500" marR="3500" marT="4308" marB="0" anchor="ctr">
                    <a:lnL w="1270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S3</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F2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A2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O1</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d</a:t>
                      </a:r>
                    </a:p>
                  </a:txBody>
                  <a:tcPr marL="3500" marR="3500" marT="4308"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33638754"/>
                  </a:ext>
                </a:extLst>
              </a:tr>
              <a:tr h="736770">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3500" marR="3500" marT="4308"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ロボットのモータ・電気機器の絶縁不具合による充電部に作業者が</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触れて感電する。</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S3</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F2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A2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電気的故障保護方策として想定箇所に電気システムとして保護接地を施す。</a:t>
                      </a:r>
                    </a:p>
                  </a:txBody>
                  <a:tcPr marL="3500" marR="3500" marT="4308" marB="0" anchor="ctr">
                    <a:lnL w="635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p>
                  </a:txBody>
                  <a:tcPr marL="3500" marR="3500" marT="4308" marB="0" anchor="ctr">
                    <a:lnL w="1270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S3</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F1</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A2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游ゴシック" panose="020B0400000000000000" pitchFamily="50" charset="-128"/>
                          <a:ea typeface="游ゴシック" panose="020B0400000000000000" pitchFamily="50" charset="-128"/>
                        </a:rPr>
                        <a:t>O1</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3500" marR="3500" marT="43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3500" marR="3500" marT="4308"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591500568"/>
                  </a:ext>
                </a:extLst>
              </a:tr>
            </a:tbl>
          </a:graphicData>
        </a:graphic>
      </p:graphicFrame>
    </p:spTree>
    <p:extLst>
      <p:ext uri="{BB962C8B-B14F-4D97-AF65-F5344CB8AC3E}">
        <p14:creationId xmlns:p14="http://schemas.microsoft.com/office/powerpoint/2010/main" val="245190796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xmlns="" id="{85A07B94-D0E6-4EE7-9C94-8112495EDAB8}"/>
              </a:ext>
            </a:extLst>
          </p:cNvPr>
          <p:cNvSpPr>
            <a:spLocks noGrp="1"/>
          </p:cNvSpPr>
          <p:nvPr>
            <p:ph type="title"/>
          </p:nvPr>
        </p:nvSpPr>
        <p:spPr>
          <a:xfrm>
            <a:off x="355711" y="0"/>
            <a:ext cx="8742615" cy="862445"/>
          </a:xfrm>
        </p:spPr>
        <p:txBody>
          <a:bodyPr/>
          <a:lstStyle/>
          <a:p>
            <a:pPr lvl="0">
              <a:spcBef>
                <a:spcPts val="1200"/>
              </a:spcBef>
              <a:spcAft>
                <a:spcPts val="600"/>
              </a:spcAft>
              <a:buSzPts val="1400"/>
            </a:pP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３	リスク低減方策の実現</a:t>
            </a:r>
            <a:endParaRPr lang="ja-JP" altLang="ja-JP"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フッター プレースホルダー 3">
            <a:extLst>
              <a:ext uri="{FF2B5EF4-FFF2-40B4-BE49-F238E27FC236}">
                <a16:creationId xmlns:a16="http://schemas.microsoft.com/office/drawing/2014/main" xmlns="" id="{E8C6A243-7D08-48F6-826F-4FB9A651C921}"/>
              </a:ext>
            </a:extLst>
          </p:cNvPr>
          <p:cNvSpPr>
            <a:spLocks noGrp="1"/>
          </p:cNvSpPr>
          <p:nvPr>
            <p:ph type="ftr" sz="quarter" idx="4294967295"/>
          </p:nvPr>
        </p:nvSpPr>
        <p:spPr>
          <a:xfrm>
            <a:off x="3281363" y="6356354"/>
            <a:ext cx="334327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平成</a:t>
            </a:r>
            <a:r>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29</a:t>
            </a:r>
            <a:r>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年度厚生労働省委託　機能安全を活用した機械設備の安全対策の推進事業 活用実践マニュアル</a:t>
            </a: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スライド番号プレースホルダー 4">
            <a:extLst>
              <a:ext uri="{FF2B5EF4-FFF2-40B4-BE49-F238E27FC236}">
                <a16:creationId xmlns:a16="http://schemas.microsoft.com/office/drawing/2014/main" xmlns="" id="{EB419B62-820F-4798-AC12-040D9E1B0A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D9CC4D-8A97-4D11-A8F9-9712DE09FCD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xmlns="" id="{D6BA2B29-E15A-4644-903E-3256C1A958B5}"/>
              </a:ext>
            </a:extLst>
          </p:cNvPr>
          <p:cNvSpPr/>
          <p:nvPr/>
        </p:nvSpPr>
        <p:spPr>
          <a:xfrm>
            <a:off x="240772" y="724043"/>
            <a:ext cx="9224963" cy="5940088"/>
          </a:xfrm>
          <a:prstGeom prst="rect">
            <a:avLst/>
          </a:prstGeom>
        </p:spPr>
        <p:txBody>
          <a:bodyPr wrap="square">
            <a:spAutoFit/>
          </a:bodyPr>
          <a:lstStyle/>
          <a:p>
            <a:pPr lvl="0"/>
            <a:r>
              <a:rPr lang="en-US" altLang="ja-JP" sz="3200" b="1" dirty="0">
                <a:solidFill>
                  <a:prstClr val="black"/>
                </a:solidFill>
                <a:latin typeface="Meiryo UI" panose="020B0604030504040204" pitchFamily="50" charset="-128"/>
                <a:ea typeface="Meiryo UI" panose="020B0604030504040204" pitchFamily="50" charset="-128"/>
              </a:rPr>
              <a:t>(1)	</a:t>
            </a:r>
            <a:r>
              <a:rPr lang="ja-JP" altLang="en-US" sz="3200" b="1" dirty="0">
                <a:solidFill>
                  <a:prstClr val="black"/>
                </a:solidFill>
                <a:latin typeface="Meiryo UI" panose="020B0604030504040204" pitchFamily="50" charset="-128"/>
                <a:ea typeface="Meiryo UI" panose="020B0604030504040204" pitchFamily="50" charset="-128"/>
              </a:rPr>
              <a:t>安全適合監視速度</a:t>
            </a:r>
          </a:p>
          <a:p>
            <a:pPr lvl="0"/>
            <a:r>
              <a:rPr lang="ja-JP" altLang="en-US" sz="2400" dirty="0">
                <a:solidFill>
                  <a:prstClr val="black"/>
                </a:solidFill>
                <a:latin typeface="Meiryo UI" panose="020B0604030504040204" pitchFamily="50" charset="-128"/>
                <a:ea typeface="Meiryo UI" panose="020B0604030504040204" pitchFamily="50" charset="-128"/>
              </a:rPr>
              <a:t>図</a:t>
            </a:r>
            <a:r>
              <a:rPr lang="en-US" altLang="ja-JP" sz="2400" dirty="0">
                <a:solidFill>
                  <a:prstClr val="black"/>
                </a:solidFill>
                <a:latin typeface="Meiryo UI" panose="020B0604030504040204" pitchFamily="50" charset="-128"/>
                <a:ea typeface="Meiryo UI" panose="020B0604030504040204" pitchFamily="50" charset="-128"/>
              </a:rPr>
              <a:t>9-1</a:t>
            </a:r>
            <a:r>
              <a:rPr lang="ja-JP" altLang="en-US" sz="2400" dirty="0">
                <a:solidFill>
                  <a:prstClr val="black"/>
                </a:solidFill>
                <a:latin typeface="Meiryo UI" panose="020B0604030504040204" pitchFamily="50" charset="-128"/>
                <a:ea typeface="Meiryo UI" panose="020B0604030504040204" pitchFamily="50" charset="-128"/>
              </a:rPr>
              <a:t>のロボットのリスク低減方策として、作業者がロボットに接近すると、　　　それを検知してロボットを減速させる速度制御（</a:t>
            </a:r>
            <a:r>
              <a:rPr lang="en-US" altLang="ja-JP" sz="2400" dirty="0">
                <a:solidFill>
                  <a:prstClr val="black"/>
                </a:solidFill>
                <a:latin typeface="Meiryo UI" panose="020B0604030504040204" pitchFamily="50" charset="-128"/>
                <a:ea typeface="Meiryo UI" panose="020B0604030504040204" pitchFamily="50" charset="-128"/>
              </a:rPr>
              <a:t>JIS B 8433-1 (ISO 10218-1) </a:t>
            </a:r>
            <a:r>
              <a:rPr lang="ja-JP" altLang="en-US" sz="2400" dirty="0">
                <a:solidFill>
                  <a:prstClr val="black"/>
                </a:solidFill>
                <a:latin typeface="Meiryo UI" panose="020B0604030504040204" pitchFamily="50" charset="-128"/>
                <a:ea typeface="Meiryo UI" panose="020B0604030504040204" pitchFamily="50" charset="-128"/>
              </a:rPr>
              <a:t>　　　　</a:t>
            </a:r>
            <a:r>
              <a:rPr lang="en-US" altLang="ja-JP" sz="2400" dirty="0">
                <a:solidFill>
                  <a:prstClr val="black"/>
                </a:solidFill>
                <a:latin typeface="Meiryo UI" panose="020B0604030504040204" pitchFamily="50" charset="-128"/>
                <a:ea typeface="Meiryo UI" panose="020B0604030504040204" pitchFamily="50" charset="-128"/>
              </a:rPr>
              <a:t>5.6.4</a:t>
            </a:r>
            <a:r>
              <a:rPr lang="ja-JP" altLang="en-US" sz="2400" dirty="0">
                <a:solidFill>
                  <a:prstClr val="black"/>
                </a:solidFill>
                <a:latin typeface="Meiryo UI" panose="020B0604030504040204" pitchFamily="50" charset="-128"/>
                <a:ea typeface="Meiryo UI" panose="020B0604030504040204" pitchFamily="50" charset="-128"/>
              </a:rPr>
              <a:t>安全適合監視速度）を採用するとする。</a:t>
            </a:r>
            <a:endParaRPr lang="en-US" altLang="ja-JP" sz="1200" dirty="0">
              <a:solidFill>
                <a:prstClr val="black"/>
              </a:solidFill>
              <a:latin typeface="Meiryo UI" panose="020B0604030504040204" pitchFamily="50" charset="-128"/>
              <a:ea typeface="Meiryo UI" panose="020B0604030504040204" pitchFamily="50" charset="-128"/>
            </a:endParaRPr>
          </a:p>
          <a:p>
            <a:pPr lvl="0"/>
            <a:endParaRPr lang="en-US" altLang="ja-JP" sz="1200" dirty="0">
              <a:solidFill>
                <a:prstClr val="black"/>
              </a:solidFill>
              <a:latin typeface="Meiryo UI" panose="020B0604030504040204" pitchFamily="50" charset="-128"/>
              <a:ea typeface="Meiryo UI" panose="020B0604030504040204" pitchFamily="50" charset="-128"/>
            </a:endParaRPr>
          </a:p>
          <a:p>
            <a:pPr marL="342900" lvl="0" indent="-342900">
              <a:buFont typeface="Wingdings" panose="05000000000000000000" pitchFamily="2" charset="2"/>
              <a:buChar char="n"/>
            </a:pPr>
            <a:r>
              <a:rPr lang="ja-JP" altLang="en-US" sz="2400" dirty="0">
                <a:solidFill>
                  <a:prstClr val="black"/>
                </a:solidFill>
                <a:latin typeface="Meiryo UI" panose="020B0604030504040204" pitchFamily="50" charset="-128"/>
                <a:ea typeface="Meiryo UI" panose="020B0604030504040204" pitchFamily="50" charset="-128"/>
              </a:rPr>
              <a:t>ロボットアームの可動範囲</a:t>
            </a:r>
            <a:r>
              <a:rPr lang="en-US" altLang="ja-JP" sz="2400" dirty="0">
                <a:solidFill>
                  <a:prstClr val="black"/>
                </a:solidFill>
                <a:latin typeface="Meiryo UI" panose="020B0604030504040204" pitchFamily="50" charset="-128"/>
                <a:ea typeface="Meiryo UI" panose="020B0604030504040204" pitchFamily="50" charset="-128"/>
              </a:rPr>
              <a:t>(</a:t>
            </a:r>
            <a:r>
              <a:rPr lang="ja-JP" altLang="en-US" sz="2400" dirty="0">
                <a:solidFill>
                  <a:prstClr val="black"/>
                </a:solidFill>
                <a:latin typeface="Meiryo UI" panose="020B0604030504040204" pitchFamily="50" charset="-128"/>
                <a:ea typeface="Meiryo UI" panose="020B0604030504040204" pitchFamily="50" charset="-128"/>
              </a:rPr>
              <a:t>具材コンベアから弁当コンベアまでの半径</a:t>
            </a:r>
            <a:r>
              <a:rPr lang="en-US" altLang="ja-JP" sz="2400" dirty="0">
                <a:solidFill>
                  <a:prstClr val="black"/>
                </a:solidFill>
                <a:latin typeface="Meiryo UI" panose="020B0604030504040204" pitchFamily="50" charset="-128"/>
                <a:ea typeface="Meiryo UI" panose="020B0604030504040204" pitchFamily="50" charset="-128"/>
              </a:rPr>
              <a:t>1m)</a:t>
            </a:r>
            <a:r>
              <a:rPr lang="ja-JP" altLang="en-US" sz="2400" dirty="0">
                <a:solidFill>
                  <a:prstClr val="black"/>
                </a:solidFill>
                <a:latin typeface="Meiryo UI" panose="020B0604030504040204" pitchFamily="50" charset="-128"/>
                <a:ea typeface="Meiryo UI" panose="020B0604030504040204" pitchFamily="50" charset="-128"/>
              </a:rPr>
              <a:t>を　速度制御の範囲とする→レーザースキャナにより作業者の進入を検知する。</a:t>
            </a:r>
            <a:endParaRPr lang="en-US" altLang="ja-JP" sz="2400" dirty="0">
              <a:solidFill>
                <a:prstClr val="black"/>
              </a:solidFill>
              <a:latin typeface="Meiryo UI" panose="020B0604030504040204" pitchFamily="50" charset="-128"/>
              <a:ea typeface="Meiryo UI" panose="020B0604030504040204" pitchFamily="50" charset="-128"/>
            </a:endParaRPr>
          </a:p>
          <a:p>
            <a:pPr marL="342900" lvl="0" indent="-342900">
              <a:buFont typeface="Wingdings" panose="05000000000000000000" pitchFamily="2" charset="2"/>
              <a:buChar char="n"/>
            </a:pPr>
            <a:r>
              <a:rPr lang="ja-JP" altLang="en-US" sz="2400" dirty="0">
                <a:solidFill>
                  <a:prstClr val="black"/>
                </a:solidFill>
                <a:latin typeface="Meiryo UI" panose="020B0604030504040204" pitchFamily="50" charset="-128"/>
                <a:ea typeface="Meiryo UI" panose="020B0604030504040204" pitchFamily="50" charset="-128"/>
              </a:rPr>
              <a:t>レーザースキャナはロボット基部、コンベアよりも高い位置に配置する。　　なお、ロボット後方には人が立ち入らない。ロボットに対して弁当コンベア側から接近する。</a:t>
            </a:r>
            <a:endParaRPr lang="en-US" altLang="ja-JP" sz="2400" dirty="0">
              <a:solidFill>
                <a:prstClr val="black"/>
              </a:solidFill>
              <a:latin typeface="Meiryo UI" panose="020B0604030504040204" pitchFamily="50" charset="-128"/>
              <a:ea typeface="Meiryo UI" panose="020B0604030504040204" pitchFamily="50" charset="-128"/>
            </a:endParaRPr>
          </a:p>
          <a:p>
            <a:pPr marL="342900" lvl="0" indent="-342900">
              <a:buFont typeface="Wingdings" panose="05000000000000000000" pitchFamily="2" charset="2"/>
              <a:buChar char="n"/>
            </a:pPr>
            <a:r>
              <a:rPr lang="ja-JP" altLang="en-US" sz="2400" dirty="0">
                <a:solidFill>
                  <a:prstClr val="black"/>
                </a:solidFill>
                <a:latin typeface="Meiryo UI" panose="020B0604030504040204" pitchFamily="50" charset="-128"/>
                <a:ea typeface="Meiryo UI" panose="020B0604030504040204" pitchFamily="50" charset="-128"/>
              </a:rPr>
              <a:t>速度制御範囲に作業者が入ると、ロボットのハンドツール部の速度を</a:t>
            </a:r>
            <a:r>
              <a:rPr lang="en-US" altLang="ja-JP" sz="2400" dirty="0">
                <a:solidFill>
                  <a:prstClr val="black"/>
                </a:solidFill>
                <a:latin typeface="Meiryo UI" panose="020B0604030504040204" pitchFamily="50" charset="-128"/>
                <a:ea typeface="Meiryo UI" panose="020B0604030504040204" pitchFamily="50" charset="-128"/>
              </a:rPr>
              <a:t>200mm/s</a:t>
            </a:r>
            <a:r>
              <a:rPr lang="ja-JP" altLang="en-US" sz="2400" dirty="0">
                <a:solidFill>
                  <a:prstClr val="black"/>
                </a:solidFill>
                <a:latin typeface="Meiryo UI" panose="020B0604030504040204" pitchFamily="50" charset="-128"/>
                <a:ea typeface="Meiryo UI" panose="020B0604030504040204" pitchFamily="50" charset="-128"/>
              </a:rPr>
              <a:t>以下とする。</a:t>
            </a:r>
            <a:endParaRPr lang="en-US" altLang="ja-JP" sz="2400" dirty="0">
              <a:solidFill>
                <a:prstClr val="black"/>
              </a:solidFill>
              <a:latin typeface="Meiryo UI" panose="020B0604030504040204" pitchFamily="50" charset="-128"/>
              <a:ea typeface="Meiryo UI" panose="020B0604030504040204" pitchFamily="50" charset="-128"/>
            </a:endParaRPr>
          </a:p>
          <a:p>
            <a:pPr marL="342900" lvl="0" indent="-342900">
              <a:buFont typeface="Wingdings" panose="05000000000000000000" pitchFamily="2" charset="2"/>
              <a:buChar char="n"/>
            </a:pPr>
            <a:r>
              <a:rPr lang="ja-JP" altLang="en-US" sz="2400" dirty="0">
                <a:solidFill>
                  <a:prstClr val="black"/>
                </a:solidFill>
                <a:latin typeface="Meiryo UI" panose="020B0604030504040204" pitchFamily="50" charset="-128"/>
                <a:ea typeface="Meiryo UI" panose="020B0604030504040204" pitchFamily="50" charset="-128"/>
              </a:rPr>
              <a:t>また、ロボットはこの速度を監視し、速度超過時には保護停止する。</a:t>
            </a:r>
            <a:endParaRPr lang="en-US" altLang="ja-JP" sz="2400" dirty="0">
              <a:solidFill>
                <a:prstClr val="black"/>
              </a:solidFill>
              <a:latin typeface="Meiryo UI" panose="020B0604030504040204" pitchFamily="50" charset="-128"/>
              <a:ea typeface="Meiryo UI" panose="020B0604030504040204" pitchFamily="50" charset="-128"/>
            </a:endParaRPr>
          </a:p>
          <a:p>
            <a:pPr marL="342900" lvl="0" indent="-342900">
              <a:buFont typeface="Wingdings" panose="05000000000000000000" pitchFamily="2" charset="2"/>
              <a:buChar char="n"/>
            </a:pPr>
            <a:r>
              <a:rPr lang="ja-JP" altLang="en-US" sz="2400" dirty="0">
                <a:solidFill>
                  <a:prstClr val="black"/>
                </a:solidFill>
                <a:latin typeface="Meiryo UI" panose="020B0604030504040204" pitchFamily="50" charset="-128"/>
                <a:ea typeface="Meiryo UI" panose="020B0604030504040204" pitchFamily="50" charset="-128"/>
              </a:rPr>
              <a:t>安全適合監視速度の機能を有するロボットを選択する。</a:t>
            </a:r>
            <a:endParaRPr lang="en-US" altLang="ja-JP" sz="2400" dirty="0">
              <a:solidFill>
                <a:prstClr val="black"/>
              </a:solidFill>
              <a:latin typeface="Meiryo UI" panose="020B0604030504040204" pitchFamily="50" charset="-128"/>
              <a:ea typeface="Meiryo UI" panose="020B0604030504040204" pitchFamily="50" charset="-128"/>
            </a:endParaRPr>
          </a:p>
          <a:p>
            <a:pPr marL="342900" lvl="0" indent="-342900">
              <a:buFont typeface="Wingdings" panose="05000000000000000000" pitchFamily="2" charset="2"/>
              <a:buChar char="n"/>
            </a:pPr>
            <a:r>
              <a:rPr lang="ja-JP" altLang="en-US" sz="2400" dirty="0">
                <a:solidFill>
                  <a:prstClr val="black"/>
                </a:solidFill>
                <a:latin typeface="Meiryo UI" panose="020B0604030504040204" pitchFamily="50" charset="-128"/>
                <a:ea typeface="Meiryo UI" panose="020B0604030504040204" pitchFamily="50" charset="-128"/>
              </a:rPr>
              <a:t>このリスク低減方策は、</a:t>
            </a:r>
            <a:r>
              <a:rPr lang="en-US" altLang="ja-JP" sz="2400" dirty="0" err="1">
                <a:solidFill>
                  <a:prstClr val="black"/>
                </a:solidFill>
                <a:latin typeface="Meiryo UI" panose="020B0604030504040204" pitchFamily="50" charset="-128"/>
                <a:ea typeface="Meiryo UI" panose="020B0604030504040204" pitchFamily="50" charset="-128"/>
              </a:rPr>
              <a:t>PLr</a:t>
            </a:r>
            <a:r>
              <a:rPr lang="en-US" altLang="ja-JP" sz="2400" dirty="0">
                <a:solidFill>
                  <a:prstClr val="black"/>
                </a:solidFill>
                <a:latin typeface="Meiryo UI" panose="020B0604030504040204" pitchFamily="50" charset="-128"/>
                <a:ea typeface="Meiryo UI" panose="020B0604030504040204" pitchFamily="50" charset="-128"/>
              </a:rPr>
              <a:t>=d</a:t>
            </a:r>
            <a:r>
              <a:rPr lang="ja-JP" altLang="en-US" sz="2400" dirty="0">
                <a:solidFill>
                  <a:prstClr val="black"/>
                </a:solidFill>
                <a:latin typeface="Meiryo UI" panose="020B0604030504040204" pitchFamily="50" charset="-128"/>
                <a:ea typeface="Meiryo UI" panose="020B0604030504040204" pitchFamily="50" charset="-128"/>
              </a:rPr>
              <a:t>の要求がある。</a:t>
            </a:r>
          </a:p>
        </p:txBody>
      </p:sp>
    </p:spTree>
    <p:extLst>
      <p:ext uri="{BB962C8B-B14F-4D97-AF65-F5344CB8AC3E}">
        <p14:creationId xmlns:p14="http://schemas.microsoft.com/office/powerpoint/2010/main" val="2291769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pPr>
              <a:lnSpc>
                <a:spcPct val="100000"/>
              </a:lnSpc>
              <a:spcBef>
                <a:spcPts val="0"/>
              </a:spcBef>
              <a:spcAft>
                <a:spcPts val="0"/>
              </a:spcAft>
            </a:pPr>
            <a:r>
              <a:rPr lang="en-US" altLang="ja-JP"/>
              <a:t>2 </a:t>
            </a:r>
            <a:r>
              <a:rPr lang="ja-JP" altLang="en-US"/>
              <a:t>協働作業ロボットの妥当性確認</a:t>
            </a:r>
            <a:br>
              <a:rPr lang="ja-JP" altLang="en-US"/>
            </a:br>
            <a:r>
              <a:rPr lang="en-US" altLang="ja-JP" sz="2800"/>
              <a:t>(1)</a:t>
            </a:r>
            <a:r>
              <a:rPr lang="ja-JP" altLang="en-US" sz="2800"/>
              <a:t>ロボット単体の妥当性確認</a:t>
            </a:r>
          </a:p>
        </p:txBody>
      </p:sp>
      <p:sp>
        <p:nvSpPr>
          <p:cNvPr id="4" name="フッタープレースホルダ 3"/>
          <p:cNvSpPr>
            <a:spLocks noGrp="1"/>
          </p:cNvSpPr>
          <p:nvPr>
            <p:ph type="ftr" sz="quarter" idx="11"/>
          </p:nvPr>
        </p:nvSpPr>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機能安全活用実践マニュアル</a:t>
            </a:r>
            <a:endParaRPr lang="ja-JP" altLang="en-US" dirty="0"/>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12</a:t>
            </a:fld>
            <a:endParaRPr kumimoji="1" lang="ja-JP" altLang="en-US"/>
          </a:p>
        </p:txBody>
      </p:sp>
      <p:graphicFrame>
        <p:nvGraphicFramePr>
          <p:cNvPr id="2" name="コンテンツプレースホルダ -1"/>
          <p:cNvGraphicFramePr>
            <a:graphicFrameLocks noGrp="1"/>
          </p:cNvGraphicFramePr>
          <p:nvPr>
            <p:ph idx="1"/>
          </p:nvPr>
        </p:nvGraphicFramePr>
        <p:xfrm>
          <a:off x="349250" y="1501775"/>
          <a:ext cx="9206865" cy="4560584"/>
        </p:xfrm>
        <a:graphic>
          <a:graphicData uri="http://schemas.openxmlformats.org/drawingml/2006/table">
            <a:tbl>
              <a:tblPr firstRow="1" bandRow="1">
                <a:tableStyleId>{5940675A-B579-460E-94D1-54222C63F5DA}</a:tableStyleId>
              </a:tblPr>
              <a:tblGrid>
                <a:gridCol w="598170"/>
                <a:gridCol w="6346825"/>
                <a:gridCol w="322580"/>
                <a:gridCol w="323850"/>
                <a:gridCol w="322580"/>
                <a:gridCol w="323850"/>
                <a:gridCol w="322580"/>
                <a:gridCol w="323850"/>
                <a:gridCol w="322580"/>
              </a:tblGrid>
              <a:tr h="245110">
                <a:tc gridSpan="9">
                  <a:txBody>
                    <a:bodyPr/>
                    <a:lstStyle/>
                    <a:p>
                      <a:pPr marL="0" indent="0" algn="ctr" fontAlgn="auto">
                        <a:buNone/>
                      </a:pPr>
                      <a:r>
                        <a:rPr lang="ja-JP" altLang="en-US" sz="1400" b="0" u="none">
                          <a:latin typeface="メイリオ" panose="020B0604030504040204" charset="-128"/>
                          <a:ea typeface="メイリオ" panose="020B0604030504040204" charset="-128"/>
                          <a:cs typeface="ＭＳ 明朝" panose="02020609040205080304" charset="-128"/>
                        </a:rPr>
                        <a:t>表</a:t>
                      </a:r>
                      <a:r>
                        <a:rPr lang="en-US" altLang="ja-JP" sz="1400" b="0" u="none">
                          <a:latin typeface="メイリオ" panose="020B0604030504040204" charset="-128"/>
                          <a:ea typeface="メイリオ" panose="020B0604030504040204" charset="-128"/>
                          <a:cs typeface="ＭＳ 明朝" panose="02020609040205080304" charset="-128"/>
                        </a:rPr>
                        <a:t>7-1</a:t>
                      </a:r>
                      <a:r>
                        <a:rPr lang="ja-JP" altLang="en-US" sz="1400" b="0" u="none">
                          <a:latin typeface="メイリオ" panose="020B0604030504040204" charset="-128"/>
                          <a:ea typeface="メイリオ" panose="020B0604030504040204" charset="-128"/>
                          <a:cs typeface="ＭＳ 明朝" panose="02020609040205080304" charset="-128"/>
                        </a:rPr>
                        <a:t>　安全要求事項及び方策の検証手段の一部</a:t>
                      </a:r>
                      <a:r>
                        <a:rPr lang="ja-JP" altLang="en-US" sz="1400" b="1" u="none">
                          <a:latin typeface="メイリオ" panose="020B0604030504040204" charset="-128"/>
                          <a:ea typeface="メイリオ" panose="020B0604030504040204" charset="-128"/>
                          <a:cs typeface="ＭＳ 明朝" panose="02020609040205080304" charset="-128"/>
                        </a:rPr>
                        <a:t> </a:t>
                      </a:r>
                      <a:r>
                        <a:rPr lang="ja-JP" altLang="en-US" sz="1400" b="0" u="none">
                          <a:latin typeface="メイリオ" panose="020B0604030504040204" charset="-128"/>
                          <a:ea typeface="メイリオ" panose="020B0604030504040204" charset="-128"/>
                          <a:cs typeface="ＭＳ 明朝" panose="02020609040205080304" charset="-128"/>
                        </a:rPr>
                        <a:t>（</a:t>
                      </a:r>
                      <a:r>
                        <a:rPr lang="en-US" altLang="ja-JP" sz="1400" b="0" u="none">
                          <a:latin typeface="メイリオ" panose="020B0604030504040204" charset="-128"/>
                          <a:ea typeface="メイリオ" panose="020B0604030504040204" charset="-128"/>
                          <a:cs typeface="ＭＳ 明朝" panose="02020609040205080304" charset="-128"/>
                        </a:rPr>
                        <a:t>JIS B 8433-1 (ISO 10218-1</a:t>
                      </a:r>
                      <a:r>
                        <a:rPr lang="ja-JP" altLang="en-US" sz="1400" b="0" u="none">
                          <a:latin typeface="メイリオ" panose="020B0604030504040204" charset="-128"/>
                          <a:ea typeface="メイリオ" panose="020B0604030504040204" charset="-128"/>
                          <a:cs typeface="ＭＳ 明朝" panose="02020609040205080304" charset="-128"/>
                        </a:rPr>
                        <a:t>より</a:t>
                      </a:r>
                      <a:r>
                        <a:rPr lang="en-US" altLang="ja-JP" sz="1400" b="0" u="none">
                          <a:latin typeface="メイリオ" panose="020B0604030504040204" charset="-128"/>
                          <a:ea typeface="メイリオ" panose="020B0604030504040204" charset="-128"/>
                          <a:cs typeface="ＭＳ 明朝" panose="02020609040205080304" charset="-128"/>
                        </a:rPr>
                        <a:t>)</a:t>
                      </a:r>
                      <a:endParaRPr lang="ja-JP" altLang="en-US" sz="1400" b="0" u="none">
                        <a:latin typeface="メイリオ" panose="020B0604030504040204" charset="-128"/>
                        <a:ea typeface="メイリオ" panose="020B0604030504040204" charset="-128"/>
                        <a:cs typeface="ＭＳ 明朝" panose="02020609040205080304" charset="-128"/>
                      </a:endParaRPr>
                    </a:p>
                  </a:txBody>
                  <a:tcPr marL="36195" marR="36195" marT="36195" marB="1">
                    <a:lnL w="404812" cap="flat" cmpd="sng">
                      <a:solidFill>
                        <a:srgbClr val="FFFFFF"/>
                      </a:solidFill>
                      <a:prstDash val="solid"/>
                      <a:headEnd type="none" w="med" len="med"/>
                      <a:tailEnd type="none" w="med" len="med"/>
                    </a:lnL>
                    <a:lnR w="404812" cap="flat" cmpd="sng">
                      <a:solidFill>
                        <a:srgbClr val="FFFFFF"/>
                      </a:solidFill>
                      <a:prstDash val="solid"/>
                      <a:headEnd type="none" w="med" len="med"/>
                      <a:tailEnd type="none" w="med" len="med"/>
                    </a:lnR>
                    <a:lnT w="404812" cap="flat" cmpd="sng">
                      <a:solidFill>
                        <a:srgbClr val="FFFFFF"/>
                      </a:solidFill>
                      <a:prstDash val="solid"/>
                      <a:headEnd type="none" w="med" len="med"/>
                      <a:tailEnd type="none" w="med" len="med"/>
                    </a:lnT>
                    <a:lnB w="12700">
                      <a:solidFill>
                        <a:schemeClr val="tx1"/>
                      </a:solidFill>
                      <a:prstDash val="solid"/>
                    </a:lnB>
                    <a:lnTlToBr>
                      <a:noFill/>
                    </a:lnTlToBr>
                    <a:lnBlToTr>
                      <a:noFill/>
                    </a:lnBlToTr>
                    <a:noFill/>
                  </a:tcPr>
                </a:tc>
                <a:tc hMerge="1">
                  <a:txBody>
                    <a:bodyPr/>
                    <a:lstStyle/>
                    <a:p>
                      <a:endParaRPr lang="ja-JP"/>
                    </a:p>
                  </a:txBody>
                  <a:tcPr>
                    <a:lnT w="404812" cap="flat" cmpd="sng">
                      <a:solidFill>
                        <a:srgbClr val="FFFFFF"/>
                      </a:solidFill>
                      <a:prstDash val="solid"/>
                      <a:headEnd type="none" w="med" len="med"/>
                      <a:tailEnd type="none" w="med" len="med"/>
                    </a:lnT>
                    <a:lnB w="12700">
                      <a:solidFill>
                        <a:schemeClr val="tx1"/>
                      </a:solidFill>
                      <a:prstDash val="solid"/>
                    </a:lnB>
                  </a:tcPr>
                </a:tc>
                <a:tc hMerge="1">
                  <a:txBody>
                    <a:bodyPr/>
                    <a:lstStyle/>
                    <a:p>
                      <a:endParaRPr lang="ja-JP"/>
                    </a:p>
                  </a:txBody>
                  <a:tcPr>
                    <a:lnT w="404812" cap="flat" cmpd="sng">
                      <a:solidFill>
                        <a:srgbClr val="FFFFFF"/>
                      </a:solidFill>
                      <a:prstDash val="solid"/>
                      <a:headEnd type="none" w="med" len="med"/>
                      <a:tailEnd type="none" w="med" len="med"/>
                    </a:lnT>
                    <a:lnB w="12700">
                      <a:solidFill>
                        <a:schemeClr val="tx1"/>
                      </a:solidFill>
                      <a:prstDash val="solid"/>
                    </a:lnB>
                  </a:tcPr>
                </a:tc>
                <a:tc hMerge="1">
                  <a:txBody>
                    <a:bodyPr/>
                    <a:lstStyle/>
                    <a:p>
                      <a:endParaRPr lang="ja-JP"/>
                    </a:p>
                  </a:txBody>
                  <a:tcPr>
                    <a:lnT w="404812" cap="flat" cmpd="sng">
                      <a:solidFill>
                        <a:srgbClr val="FFFFFF"/>
                      </a:solidFill>
                      <a:prstDash val="solid"/>
                      <a:headEnd type="none" w="med" len="med"/>
                      <a:tailEnd type="none" w="med" len="med"/>
                    </a:lnT>
                    <a:lnB w="12700">
                      <a:solidFill>
                        <a:schemeClr val="tx1"/>
                      </a:solidFill>
                      <a:prstDash val="solid"/>
                    </a:lnB>
                  </a:tcPr>
                </a:tc>
                <a:tc hMerge="1">
                  <a:txBody>
                    <a:bodyPr/>
                    <a:lstStyle/>
                    <a:p>
                      <a:endParaRPr lang="ja-JP"/>
                    </a:p>
                  </a:txBody>
                  <a:tcPr>
                    <a:lnT w="404812" cap="flat" cmpd="sng">
                      <a:solidFill>
                        <a:srgbClr val="FFFFFF"/>
                      </a:solidFill>
                      <a:prstDash val="solid"/>
                      <a:headEnd type="none" w="med" len="med"/>
                      <a:tailEnd type="none" w="med" len="med"/>
                    </a:lnT>
                    <a:lnB w="12700">
                      <a:solidFill>
                        <a:schemeClr val="tx1"/>
                      </a:solidFill>
                      <a:prstDash val="solid"/>
                    </a:lnB>
                  </a:tcPr>
                </a:tc>
                <a:tc hMerge="1">
                  <a:txBody>
                    <a:bodyPr/>
                    <a:lstStyle/>
                    <a:p>
                      <a:endParaRPr lang="ja-JP"/>
                    </a:p>
                  </a:txBody>
                  <a:tcPr>
                    <a:lnT w="404812" cap="flat" cmpd="sng">
                      <a:solidFill>
                        <a:srgbClr val="FFFFFF"/>
                      </a:solidFill>
                      <a:prstDash val="solid"/>
                      <a:headEnd type="none" w="med" len="med"/>
                      <a:tailEnd type="none" w="med" len="med"/>
                    </a:lnT>
                    <a:lnB w="12700">
                      <a:solidFill>
                        <a:schemeClr val="tx1"/>
                      </a:solidFill>
                      <a:prstDash val="solid"/>
                    </a:lnB>
                  </a:tcPr>
                </a:tc>
                <a:tc hMerge="1">
                  <a:txBody>
                    <a:bodyPr/>
                    <a:lstStyle/>
                    <a:p>
                      <a:endParaRPr lang="ja-JP"/>
                    </a:p>
                  </a:txBody>
                  <a:tcPr>
                    <a:lnT w="404812" cap="flat" cmpd="sng">
                      <a:solidFill>
                        <a:srgbClr val="FFFFFF"/>
                      </a:solidFill>
                      <a:prstDash val="solid"/>
                      <a:headEnd type="none" w="med" len="med"/>
                      <a:tailEnd type="none" w="med" len="med"/>
                    </a:lnT>
                    <a:lnB w="12700">
                      <a:solidFill>
                        <a:schemeClr val="tx1"/>
                      </a:solidFill>
                      <a:prstDash val="solid"/>
                    </a:lnB>
                  </a:tcPr>
                </a:tc>
                <a:tc hMerge="1">
                  <a:txBody>
                    <a:bodyPr/>
                    <a:lstStyle/>
                    <a:p>
                      <a:endParaRPr lang="ja-JP"/>
                    </a:p>
                  </a:txBody>
                  <a:tcPr>
                    <a:lnT w="404812" cap="flat" cmpd="sng">
                      <a:solidFill>
                        <a:srgbClr val="FFFFFF"/>
                      </a:solidFill>
                      <a:prstDash val="solid"/>
                      <a:headEnd type="none" w="med" len="med"/>
                      <a:tailEnd type="none" w="med" len="med"/>
                    </a:lnT>
                    <a:lnB w="12700">
                      <a:solidFill>
                        <a:schemeClr val="tx1"/>
                      </a:solidFill>
                      <a:prstDash val="solid"/>
                    </a:lnB>
                  </a:tcPr>
                </a:tc>
                <a:tc hMerge="1">
                  <a:txBody>
                    <a:bodyPr/>
                    <a:lstStyle/>
                    <a:p>
                      <a:endParaRPr lang="ja-JP"/>
                    </a:p>
                  </a:txBody>
                  <a:tcPr>
                    <a:lnR w="404812" cap="flat" cmpd="sng">
                      <a:solidFill>
                        <a:srgbClr val="FFFFFF"/>
                      </a:solidFill>
                      <a:prstDash val="solid"/>
                      <a:headEnd type="none" w="med" len="med"/>
                      <a:tailEnd type="none" w="med" len="med"/>
                    </a:lnR>
                    <a:lnT w="404812" cap="flat" cmpd="sng">
                      <a:solidFill>
                        <a:srgbClr val="FFFFFF"/>
                      </a:solidFill>
                      <a:prstDash val="solid"/>
                      <a:headEnd type="none" w="med" len="med"/>
                      <a:tailEnd type="none" w="med" len="med"/>
                    </a:lnT>
                    <a:lnB w="12700">
                      <a:solidFill>
                        <a:schemeClr val="tx1"/>
                      </a:solidFill>
                      <a:prstDash val="solid"/>
                    </a:lnB>
                  </a:tcPr>
                </a:tc>
              </a:tr>
              <a:tr h="0">
                <a:tc>
                  <a:txBody>
                    <a:bodyPr/>
                    <a:lstStyle/>
                    <a:p>
                      <a:pPr marL="0" indent="0" algn="ctr" fontAlgn="auto">
                        <a:buNone/>
                      </a:pPr>
                      <a:r>
                        <a:rPr lang="ja-JP" altLang="en-US" sz="1400" b="0" u="none">
                          <a:latin typeface="メイリオ" panose="020B0604030504040204" charset="-128"/>
                          <a:ea typeface="メイリオ" panose="020B0604030504040204" charset="-128"/>
                          <a:cs typeface="ＭＳ 明朝" panose="02020609040205080304" charset="-128"/>
                        </a:rPr>
                        <a:t>箇条</a:t>
                      </a:r>
                    </a:p>
                  </a:txBody>
                  <a:tcPr marL="36195" marR="36195" marT="36195"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fontAlgn="auto">
                        <a:buNone/>
                      </a:pPr>
                      <a:r>
                        <a:rPr lang="ja-JP" altLang="en-US" sz="1400" b="0" u="none">
                          <a:latin typeface="メイリオ" panose="020B0604030504040204" charset="-128"/>
                          <a:ea typeface="メイリオ" panose="020B0604030504040204" charset="-128"/>
                          <a:cs typeface="ＭＳ 明朝" panose="02020609040205080304" charset="-128"/>
                        </a:rPr>
                        <a:t>　　　　適用可能な安全要求事項及び／又は方策</a:t>
                      </a:r>
                    </a:p>
                  </a:txBody>
                  <a:tcPr marL="36195" marR="36195" marT="36195"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gridSpan="7">
                  <a:txBody>
                    <a:bodyPr/>
                    <a:lstStyle/>
                    <a:p>
                      <a:pPr marL="0" indent="0" fontAlgn="auto">
                        <a:buNone/>
                      </a:pPr>
                      <a:r>
                        <a:rPr lang="ja-JP" altLang="en-US" sz="1400" b="0" u="none">
                          <a:latin typeface="メイリオ" panose="020B0604030504040204" charset="-128"/>
                          <a:ea typeface="メイリオ" panose="020B0604030504040204" charset="-128"/>
                          <a:cs typeface="ＭＳ 明朝" panose="02020609040205080304" charset="-128"/>
                        </a:rPr>
                        <a:t>検証及び／又は妥当性確認の方法（</a:t>
                      </a:r>
                      <a:r>
                        <a:rPr lang="en-US" altLang="ja-JP" sz="1400" b="1" u="none">
                          <a:latin typeface="メイリオ" panose="020B0604030504040204" charset="-128"/>
                          <a:ea typeface="メイリオ" panose="020B0604030504040204" charset="-128"/>
                          <a:cs typeface="ＭＳ 明朝" panose="02020609040205080304" charset="-128"/>
                        </a:rPr>
                        <a:t>6.2 </a:t>
                      </a:r>
                      <a:r>
                        <a:rPr lang="ja-JP" altLang="en-US" sz="1400" b="0" u="none">
                          <a:latin typeface="メイリオ" panose="020B0604030504040204" charset="-128"/>
                          <a:ea typeface="メイリオ" panose="020B0604030504040204" charset="-128"/>
                          <a:cs typeface="ＭＳ 明朝" panose="02020609040205080304" charset="-128"/>
                        </a:rPr>
                        <a:t>参照）</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hMerge="1">
                  <a:txBody>
                    <a:bodyPr/>
                    <a:lstStyle/>
                    <a:p>
                      <a:endParaRPr lang="ja-JP"/>
                    </a:p>
                  </a:txBody>
                  <a:tcPr>
                    <a:lnT w="12700">
                      <a:solidFill>
                        <a:schemeClr val="tx1"/>
                      </a:solidFill>
                      <a:prstDash val="solid"/>
                    </a:lnT>
                    <a:lnB w="12700" cap="flat" cmpd="sng">
                      <a:solidFill>
                        <a:schemeClr val="tx1"/>
                      </a:solidFill>
                      <a:prstDash val="solid"/>
                      <a:headEnd type="none" w="med" len="med"/>
                      <a:tailEnd type="none" w="med" len="med"/>
                    </a:lnB>
                  </a:tcPr>
                </a:tc>
                <a:tc hMerge="1">
                  <a:txBody>
                    <a:bodyPr/>
                    <a:lstStyle/>
                    <a:p>
                      <a:endParaRPr lang="ja-JP"/>
                    </a:p>
                  </a:txBody>
                  <a:tcPr>
                    <a:lnT w="12700">
                      <a:solidFill>
                        <a:schemeClr val="tx1"/>
                      </a:solidFill>
                      <a:prstDash val="solid"/>
                    </a:lnT>
                    <a:lnB w="12700" cap="flat" cmpd="sng">
                      <a:solidFill>
                        <a:schemeClr val="tx1"/>
                      </a:solidFill>
                      <a:prstDash val="solid"/>
                      <a:headEnd type="none" w="med" len="med"/>
                      <a:tailEnd type="none" w="med" len="med"/>
                    </a:lnB>
                  </a:tcPr>
                </a:tc>
                <a:tc hMerge="1">
                  <a:txBody>
                    <a:bodyPr/>
                    <a:lstStyle/>
                    <a:p>
                      <a:endParaRPr lang="ja-JP"/>
                    </a:p>
                  </a:txBody>
                  <a:tcPr>
                    <a:lnT w="12700">
                      <a:solidFill>
                        <a:schemeClr val="tx1"/>
                      </a:solidFill>
                      <a:prstDash val="solid"/>
                    </a:lnT>
                    <a:lnB w="12700" cap="flat" cmpd="sng">
                      <a:solidFill>
                        <a:schemeClr val="tx1"/>
                      </a:solidFill>
                      <a:prstDash val="solid"/>
                      <a:headEnd type="none" w="med" len="med"/>
                      <a:tailEnd type="none" w="med" len="med"/>
                    </a:lnB>
                  </a:tcPr>
                </a:tc>
                <a:tc hMerge="1">
                  <a:txBody>
                    <a:bodyPr/>
                    <a:lstStyle/>
                    <a:p>
                      <a:endParaRPr lang="ja-JP"/>
                    </a:p>
                  </a:txBody>
                  <a:tcPr>
                    <a:lnT w="12700">
                      <a:solidFill>
                        <a:schemeClr val="tx1"/>
                      </a:solidFill>
                      <a:prstDash val="solid"/>
                    </a:lnT>
                    <a:lnB w="12700" cap="flat" cmpd="sng">
                      <a:solidFill>
                        <a:schemeClr val="tx1"/>
                      </a:solidFill>
                      <a:prstDash val="solid"/>
                      <a:headEnd type="none" w="med" len="med"/>
                      <a:tailEnd type="none" w="med" len="med"/>
                    </a:lnB>
                  </a:tcPr>
                </a:tc>
                <a:tc hMerge="1">
                  <a:txBody>
                    <a:bodyPr/>
                    <a:lstStyle/>
                    <a:p>
                      <a:endParaRPr lang="ja-JP"/>
                    </a:p>
                  </a:txBody>
                  <a:tcPr>
                    <a:lnT w="12700">
                      <a:solidFill>
                        <a:schemeClr val="tx1"/>
                      </a:solidFill>
                      <a:prstDash val="solid"/>
                    </a:lnT>
                    <a:lnB w="12700" cap="flat" cmpd="sng">
                      <a:solidFill>
                        <a:schemeClr val="tx1"/>
                      </a:solidFill>
                      <a:prstDash val="solid"/>
                      <a:headEnd type="none" w="med" len="med"/>
                      <a:tailEnd type="none" w="med" len="med"/>
                    </a:lnB>
                  </a:tcPr>
                </a:tc>
                <a:tc hMerge="1">
                  <a:txBody>
                    <a:bodyPr/>
                    <a:lstStyle/>
                    <a:p>
                      <a:endParaRPr lang="ja-JP"/>
                    </a:p>
                  </a:txBody>
                  <a:tcPr>
                    <a:lnR w="9525" cap="flat" cmpd="sng">
                      <a:solidFill>
                        <a:srgbClr val="000000"/>
                      </a:solidFill>
                      <a:prstDash val="solid"/>
                      <a:headEnd type="none" w="med" len="med"/>
                      <a:tailEnd type="none" w="med" len="med"/>
                    </a:lnR>
                    <a:lnT w="12700">
                      <a:solidFill>
                        <a:schemeClr val="tx1"/>
                      </a:solidFill>
                      <a:prstDash val="solid"/>
                    </a:lnT>
                    <a:lnB w="12700" cap="flat" cmpd="sng">
                      <a:solidFill>
                        <a:schemeClr val="tx1"/>
                      </a:solidFill>
                      <a:prstDash val="solid"/>
                      <a:headEnd type="none" w="med" len="med"/>
                      <a:tailEnd type="none" w="med" len="med"/>
                    </a:lnB>
                  </a:tcPr>
                </a:tc>
              </a:tr>
              <a:tr h="0">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A</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B</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C</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D</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E</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F</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G</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5.2</a:t>
                      </a:r>
                    </a:p>
                  </a:txBody>
                  <a:tcPr marL="36195" marR="36195" marT="36195"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r>
                        <a:rPr lang="ja-JP" altLang="en-US" sz="1400" b="0" u="none">
                          <a:latin typeface="メイリオ" panose="020B0604030504040204" charset="-128"/>
                          <a:ea typeface="メイリオ" panose="020B0604030504040204" charset="-128"/>
                          <a:cs typeface="ＭＳ 明朝" panose="02020609040205080304" charset="-128"/>
                        </a:rPr>
                        <a:t>一般要求事項</a:t>
                      </a:r>
                      <a:r>
                        <a:rPr lang="ja-JP" altLang="en-US"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5.2.1 </a:t>
                      </a:r>
                    </a:p>
                  </a:txBody>
                  <a:tcPr marL="36195" marR="36195" marT="36195"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fontAlgn="auto">
                        <a:buNone/>
                      </a:pPr>
                      <a:r>
                        <a:rPr lang="ja-JP" altLang="en-US" sz="1400" b="0" u="none">
                          <a:latin typeface="メイリオ" panose="020B0604030504040204" charset="-128"/>
                          <a:ea typeface="メイリオ" panose="020B0604030504040204" charset="-128"/>
                          <a:cs typeface="ＭＳ 明朝" panose="02020609040205080304" charset="-128"/>
                        </a:rPr>
                        <a:t>固定又は可動ガードは，モータ軸，歯車，駆動ベルト又はリンクのような危険源への暴露を防止するように取り付ける。</a:t>
                      </a:r>
                    </a:p>
                  </a:txBody>
                  <a:tcPr marL="36195" marR="36195" marT="36195"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x</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x</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5.2.1 </a:t>
                      </a:r>
                    </a:p>
                  </a:txBody>
                  <a:tcPr marL="36195" marR="36195" marT="36195"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fontAlgn="auto">
                        <a:buNone/>
                      </a:pPr>
                      <a:r>
                        <a:rPr lang="en-US" altLang="ja-JP" sz="1400" b="1" u="none">
                          <a:latin typeface="メイリオ" panose="020B0604030504040204" charset="-128"/>
                          <a:ea typeface="メイリオ" panose="020B0604030504040204" charset="-128"/>
                          <a:cs typeface="ＭＳ 明朝" panose="02020609040205080304" charset="-128"/>
                        </a:rPr>
                        <a:t>5.2.1 </a:t>
                      </a:r>
                      <a:r>
                        <a:rPr lang="ja-JP" altLang="en-US" sz="1400" b="0" u="none">
                          <a:latin typeface="メイリオ" panose="020B0604030504040204" charset="-128"/>
                          <a:ea typeface="メイリオ" panose="020B0604030504040204" charset="-128"/>
                          <a:cs typeface="ＭＳ 明朝" panose="02020609040205080304" charset="-128"/>
                        </a:rPr>
                        <a:t>定期的な保全のために，取り外すことを目的とした固定用装置は他の用途に適用できない構造となっている。</a:t>
                      </a:r>
                      <a:endParaRPr lang="ja-JP" altLang="en-US" sz="1400" b="1" u="none">
                        <a:latin typeface="メイリオ" panose="020B0604030504040204" charset="-128"/>
                        <a:ea typeface="メイリオ" panose="020B0604030504040204" charset="-128"/>
                        <a:cs typeface="ＭＳ 明朝" panose="02020609040205080304" charset="-128"/>
                      </a:endParaRPr>
                    </a:p>
                  </a:txBody>
                  <a:tcPr marL="36195" marR="36195" marT="36195"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x</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x</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5.2.1 </a:t>
                      </a:r>
                    </a:p>
                  </a:txBody>
                  <a:tcPr marL="36195" marR="36195" marT="36195"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fontAlgn="auto">
                        <a:buNone/>
                      </a:pPr>
                      <a:r>
                        <a:rPr lang="ja-JP" altLang="en-US" sz="1400" b="0" u="none">
                          <a:latin typeface="メイリオ" panose="020B0604030504040204" charset="-128"/>
                          <a:ea typeface="メイリオ" panose="020B0604030504040204" charset="-128"/>
                          <a:cs typeface="ＭＳ 明朝" panose="02020609040205080304" charset="-128"/>
                        </a:rPr>
                        <a:t>可動ガードは，危険になる前に危険な移動が停止するように危険な移動に対してのインターロックをとる。</a:t>
                      </a:r>
                    </a:p>
                  </a:txBody>
                  <a:tcPr marL="36195" marR="36195" marT="36195"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x</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x</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x</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x</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5.2.1 </a:t>
                      </a:r>
                    </a:p>
                  </a:txBody>
                  <a:tcPr marL="36195" marR="36195" marT="36195"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fontAlgn="auto">
                        <a:buNone/>
                      </a:pPr>
                      <a:r>
                        <a:rPr lang="ja-JP" altLang="en-US" sz="1400" b="0" u="none">
                          <a:latin typeface="メイリオ" panose="020B0604030504040204" charset="-128"/>
                          <a:ea typeface="メイリオ" panose="020B0604030504040204" charset="-128"/>
                          <a:cs typeface="ＭＳ 明朝" panose="02020609040205080304" charset="-128"/>
                        </a:rPr>
                        <a:t>インタロックシステムの安全関連制御システム性能は，</a:t>
                      </a:r>
                      <a:r>
                        <a:rPr lang="en-US" altLang="ja-JP" sz="1400" b="1" u="none">
                          <a:latin typeface="メイリオ" panose="020B0604030504040204" charset="-128"/>
                          <a:ea typeface="メイリオ" panose="020B0604030504040204" charset="-128"/>
                          <a:cs typeface="ＭＳ 明朝" panose="02020609040205080304" charset="-128"/>
                        </a:rPr>
                        <a:t>5.4 </a:t>
                      </a:r>
                      <a:r>
                        <a:rPr lang="ja-JP" altLang="en-US" sz="1400" b="0" u="none">
                          <a:latin typeface="メイリオ" panose="020B0604030504040204" charset="-128"/>
                          <a:ea typeface="メイリオ" panose="020B0604030504040204" charset="-128"/>
                          <a:cs typeface="ＭＳ 明朝" panose="02020609040205080304" charset="-128"/>
                        </a:rPr>
                        <a:t>の要求事項に適合している。</a:t>
                      </a:r>
                    </a:p>
                  </a:txBody>
                  <a:tcPr marL="36195" marR="36195" marT="36195"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x</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5.2.2</a:t>
                      </a:r>
                    </a:p>
                  </a:txBody>
                  <a:tcPr marL="36195" marR="36195" marT="36195"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fontAlgn="auto">
                        <a:buNone/>
                      </a:pPr>
                      <a:r>
                        <a:rPr lang="ja-JP" altLang="en-US" sz="1400" b="0" u="none">
                          <a:latin typeface="メイリオ" panose="020B0604030504040204" charset="-128"/>
                          <a:ea typeface="メイリオ" panose="020B0604030504040204" charset="-128"/>
                          <a:cs typeface="ＭＳ 明朝" panose="02020609040205080304" charset="-128"/>
                        </a:rPr>
                        <a:t>動力の消失又は変化が，危険源とならない。</a:t>
                      </a:r>
                    </a:p>
                  </a:txBody>
                  <a:tcPr marL="36195" marR="36195" marT="36195"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x</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X</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x</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5.2.2</a:t>
                      </a:r>
                    </a:p>
                  </a:txBody>
                  <a:tcPr marL="36195" marR="36195" marT="36195"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fontAlgn="auto">
                        <a:buNone/>
                      </a:pPr>
                      <a:r>
                        <a:rPr lang="ja-JP" altLang="en-US" sz="1400" b="0" u="none">
                          <a:latin typeface="メイリオ" panose="020B0604030504040204" charset="-128"/>
                          <a:ea typeface="メイリオ" panose="020B0604030504040204" charset="-128"/>
                          <a:cs typeface="ＭＳ 明朝" panose="02020609040205080304" charset="-128"/>
                        </a:rPr>
                        <a:t>動力の再始動は，動作の始動にならない。</a:t>
                      </a:r>
                    </a:p>
                  </a:txBody>
                  <a:tcPr marL="36195" marR="36195" marT="36195"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x</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X</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x</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5.2.2 </a:t>
                      </a:r>
                    </a:p>
                  </a:txBody>
                  <a:tcPr marL="36195" marR="36195" marT="36195"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fontAlgn="auto">
                        <a:buNone/>
                      </a:pPr>
                      <a:r>
                        <a:rPr lang="ja-JP" altLang="en-US" sz="1400" b="0" u="none">
                          <a:latin typeface="メイリオ" panose="020B0604030504040204" charset="-128"/>
                          <a:ea typeface="メイリオ" panose="020B0604030504040204" charset="-128"/>
                          <a:cs typeface="ＭＳ 明朝" panose="02020609040205080304" charset="-128"/>
                        </a:rPr>
                        <a:t>電気，液圧，空気圧又は真空圧の動力源の消失又は変化が危険源とならない。</a:t>
                      </a:r>
                    </a:p>
                  </a:txBody>
                  <a:tcPr marL="36195" marR="36195" marT="36195"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x</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x</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5.2.2 </a:t>
                      </a:r>
                    </a:p>
                  </a:txBody>
                  <a:tcPr marL="36195" marR="36195" marT="36195"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fontAlgn="auto">
                        <a:buNone/>
                      </a:pPr>
                      <a:r>
                        <a:rPr lang="ja-JP" altLang="en-US" sz="1400" b="0" u="none">
                          <a:latin typeface="メイリオ" panose="020B0604030504040204" charset="-128"/>
                          <a:ea typeface="メイリオ" panose="020B0604030504040204" charset="-128"/>
                          <a:cs typeface="ＭＳ 明朝" panose="02020609040205080304" charset="-128"/>
                        </a:rPr>
                        <a:t>設計によって保護されない危険源に対して，他の保護方策で保護している。</a:t>
                      </a:r>
                    </a:p>
                  </a:txBody>
                  <a:tcPr marL="36195" marR="36195" marT="36195"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x</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x</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5.2.2 </a:t>
                      </a:r>
                    </a:p>
                  </a:txBody>
                  <a:tcPr marL="36195" marR="36195" marT="36195"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fontAlgn="auto">
                        <a:buNone/>
                      </a:pPr>
                      <a:r>
                        <a:rPr lang="ja-JP" altLang="en-US" sz="1400" b="0" u="none">
                          <a:latin typeface="メイリオ" panose="020B0604030504040204" charset="-128"/>
                          <a:ea typeface="メイリオ" panose="020B0604030504040204" charset="-128"/>
                          <a:cs typeface="ＭＳ 明朝" panose="02020609040205080304" charset="-128"/>
                        </a:rPr>
                        <a:t>予想される使用に対して保護がない危険源は，使用上の情報を明確にしている。</a:t>
                      </a:r>
                    </a:p>
                  </a:txBody>
                  <a:tcPr marL="36195" marR="36195" marT="36195"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x</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x</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fontAlgn="auto">
                        <a:buNone/>
                      </a:pPr>
                      <a:r>
                        <a:rPr lang="en-US" altLang="ja-JP" sz="1400" b="0" u="none">
                          <a:latin typeface="メイリオ" panose="020B0604030504040204" charset="-128"/>
                          <a:ea typeface="メイリオ" panose="020B0604030504040204" charset="-128"/>
                          <a:cs typeface="ＭＳ 明朝" panose="02020609040205080304" charset="-128"/>
                        </a:rPr>
                        <a:t>...</a:t>
                      </a:r>
                    </a:p>
                  </a:txBody>
                  <a:tcPr marL="36195" marR="36195" marT="36195"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400" b="1" u="none">
                          <a:latin typeface="メイリオ" panose="020B0604030504040204" charset="-128"/>
                          <a:ea typeface="メイリオ" panose="020B0604030504040204" charset="-128"/>
                          <a:cs typeface="ＭＳ 明朝" panose="02020609040205080304" charset="-128"/>
                        </a:rPr>
                        <a:t> </a:t>
                      </a: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endParaRPr lang="ja-JP" altLang="en-US" sz="1400" b="1" u="none">
                        <a:latin typeface="メイリオ" panose="020B0604030504040204" charset="-128"/>
                        <a:ea typeface="メイリオ" panose="020B0604030504040204" charset="-128"/>
                        <a:cs typeface="ＭＳ 明朝" panose="02020609040205080304" charset="-128"/>
                      </a:endParaRPr>
                    </a:p>
                  </a:txBody>
                  <a:tcPr marL="36195" marR="36195"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7429597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xmlns="" id="{EB403069-511A-4207-9305-473F3C166BF4}"/>
              </a:ext>
            </a:extLst>
          </p:cNvPr>
          <p:cNvSpPr>
            <a:spLocks noGrp="1"/>
          </p:cNvSpPr>
          <p:nvPr>
            <p:ph type="ftr" sz="quarter" idx="4294967295"/>
          </p:nvPr>
        </p:nvSpPr>
        <p:spPr>
          <a:xfrm>
            <a:off x="3281363" y="6356354"/>
            <a:ext cx="3343275" cy="365125"/>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4" name="スライド番号プレースホルダー 3">
            <a:extLst>
              <a:ext uri="{FF2B5EF4-FFF2-40B4-BE49-F238E27FC236}">
                <a16:creationId xmlns:a16="http://schemas.microsoft.com/office/drawing/2014/main" xmlns="" id="{4F10D370-5296-49DA-A24F-E9C97CAE2029}"/>
              </a:ext>
            </a:extLst>
          </p:cNvPr>
          <p:cNvSpPr>
            <a:spLocks noGrp="1"/>
          </p:cNvSpPr>
          <p:nvPr>
            <p:ph type="sldNum" sz="quarter" idx="12"/>
          </p:nvPr>
        </p:nvSpPr>
        <p:spPr/>
        <p:txBody>
          <a:bodyPr/>
          <a:lstStyle/>
          <a:p>
            <a:fld id="{C7D9CC4D-8A97-4D11-A8F9-9712DE09FCD9}" type="slidenum">
              <a:rPr kumimoji="1" lang="ja-JP" altLang="en-US" smtClean="0"/>
              <a:t>120</a:t>
            </a:fld>
            <a:endParaRPr kumimoji="1" lang="ja-JP" altLang="en-US"/>
          </a:p>
        </p:txBody>
      </p:sp>
      <p:sp>
        <p:nvSpPr>
          <p:cNvPr id="5" name="正方形/長方形 4">
            <a:extLst>
              <a:ext uri="{FF2B5EF4-FFF2-40B4-BE49-F238E27FC236}">
                <a16:creationId xmlns:a16="http://schemas.microsoft.com/office/drawing/2014/main" xmlns="" id="{31C893DB-9742-45FF-84EB-8E875FFF46CC}"/>
              </a:ext>
            </a:extLst>
          </p:cNvPr>
          <p:cNvSpPr/>
          <p:nvPr/>
        </p:nvSpPr>
        <p:spPr>
          <a:xfrm>
            <a:off x="137584" y="88816"/>
            <a:ext cx="9137598" cy="6863417"/>
          </a:xfrm>
          <a:prstGeom prst="rect">
            <a:avLst/>
          </a:prstGeom>
        </p:spPr>
        <p:txBody>
          <a:bodyPr wrap="square">
            <a:spAutoFit/>
          </a:bodyPr>
          <a:lstStyle/>
          <a:p>
            <a:r>
              <a:rPr lang="en-US" altLang="ja-JP" sz="2800" b="1" dirty="0">
                <a:latin typeface="Meiryo UI" panose="020B0604030504040204" pitchFamily="50" charset="-128"/>
                <a:ea typeface="Meiryo UI" panose="020B0604030504040204" pitchFamily="50" charset="-128"/>
              </a:rPr>
              <a:t>(2)	</a:t>
            </a:r>
            <a:r>
              <a:rPr lang="ja-JP" altLang="en-US" sz="2800" b="1" dirty="0">
                <a:latin typeface="Meiryo UI" panose="020B0604030504040204" pitchFamily="50" charset="-128"/>
                <a:ea typeface="Meiryo UI" panose="020B0604030504040204" pitchFamily="50" charset="-128"/>
              </a:rPr>
              <a:t>安全システム構成</a:t>
            </a:r>
          </a:p>
          <a:p>
            <a:pPr marL="342900" indent="-342900">
              <a:buFont typeface="Wingdings" panose="05000000000000000000" pitchFamily="2" charset="2"/>
              <a:buChar char="Ø"/>
            </a:pPr>
            <a:r>
              <a:rPr lang="ja-JP" altLang="en-US" sz="2400" b="1" dirty="0">
                <a:solidFill>
                  <a:srgbClr val="0000FF"/>
                </a:solidFill>
                <a:latin typeface="Meiryo UI" panose="020B0604030504040204" pitchFamily="50" charset="-128"/>
                <a:ea typeface="Meiryo UI" panose="020B0604030504040204" pitchFamily="50" charset="-128"/>
              </a:rPr>
              <a:t>レーザースキャナとロボット安全制御装置のシステム構成図</a:t>
            </a:r>
            <a:r>
              <a:rPr lang="ja-JP" altLang="en-US" sz="2400" dirty="0">
                <a:solidFill>
                  <a:srgbClr val="0000FF"/>
                </a:solidFill>
                <a:latin typeface="Meiryo UI" panose="020B0604030504040204" pitchFamily="50" charset="-128"/>
                <a:ea typeface="Meiryo UI" panose="020B0604030504040204" pitchFamily="50" charset="-128"/>
              </a:rPr>
              <a:t>を作成しなさい。</a:t>
            </a:r>
          </a:p>
          <a:p>
            <a:r>
              <a:rPr lang="ja-JP" altLang="en-US" sz="2400" dirty="0">
                <a:latin typeface="Meiryo UI" panose="020B0604030504040204" pitchFamily="50" charset="-128"/>
                <a:ea typeface="Meiryo UI" panose="020B0604030504040204" pitchFamily="50" charset="-128"/>
              </a:rPr>
              <a:t>なお、レーザースキャナは、</a:t>
            </a:r>
            <a:r>
              <a:rPr lang="en-US" altLang="ja-JP" sz="2400" dirty="0">
                <a:latin typeface="Meiryo UI" panose="020B0604030504040204" pitchFamily="50" charset="-128"/>
                <a:ea typeface="Meiryo UI" panose="020B0604030504040204" pitchFamily="50" charset="-128"/>
              </a:rPr>
              <a:t>OSSD1/OSSD2</a:t>
            </a:r>
            <a:r>
              <a:rPr lang="ja-JP" altLang="en-US" sz="2400" dirty="0">
                <a:latin typeface="Meiryo UI" panose="020B0604030504040204" pitchFamily="50" charset="-128"/>
                <a:ea typeface="Meiryo UI" panose="020B0604030504040204" pitchFamily="50" charset="-128"/>
              </a:rPr>
              <a:t>の出力信号を持ち、ロボット安全制御装置は、安全適合速度監視用の</a:t>
            </a:r>
            <a:r>
              <a:rPr lang="en-US" altLang="ja-JP" sz="2400" dirty="0">
                <a:latin typeface="Meiryo UI" panose="020B0604030504040204" pitchFamily="50" charset="-128"/>
                <a:ea typeface="Meiryo UI" panose="020B0604030504040204" pitchFamily="50" charset="-128"/>
              </a:rPr>
              <a:t>SLS1/SLS2</a:t>
            </a:r>
            <a:r>
              <a:rPr lang="ja-JP" altLang="en-US" sz="2400" dirty="0">
                <a:latin typeface="Meiryo UI" panose="020B0604030504040204" pitchFamily="50" charset="-128"/>
                <a:ea typeface="Meiryo UI" panose="020B0604030504040204" pitchFamily="50" charset="-128"/>
              </a:rPr>
              <a:t>の安全入力端子を持つ。それぞれの信号仕様を表</a:t>
            </a:r>
            <a:r>
              <a:rPr lang="en-US" altLang="ja-JP" sz="2400" dirty="0">
                <a:latin typeface="Meiryo UI" panose="020B0604030504040204" pitchFamily="50" charset="-128"/>
                <a:ea typeface="Meiryo UI" panose="020B0604030504040204" pitchFamily="50" charset="-128"/>
              </a:rPr>
              <a:t>9-4</a:t>
            </a:r>
            <a:r>
              <a:rPr lang="ja-JP" altLang="en-US" sz="2400" dirty="0">
                <a:latin typeface="Meiryo UI" panose="020B0604030504040204" pitchFamily="50" charset="-128"/>
                <a:ea typeface="Meiryo UI" panose="020B0604030504040204" pitchFamily="50" charset="-128"/>
              </a:rPr>
              <a:t>に示す。</a:t>
            </a:r>
            <a:endParaRPr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r>
              <a:rPr lang="en-US" altLang="ja-JP" sz="2800" b="1" dirty="0">
                <a:latin typeface="Meiryo UI" panose="020B0604030504040204" pitchFamily="50" charset="-128"/>
                <a:ea typeface="Meiryo UI" panose="020B0604030504040204" pitchFamily="50" charset="-128"/>
              </a:rPr>
              <a:t>(3)	</a:t>
            </a:r>
            <a:r>
              <a:rPr lang="ja-JP" altLang="en-US" sz="2800" b="1" dirty="0">
                <a:latin typeface="Meiryo UI" panose="020B0604030504040204" pitchFamily="50" charset="-128"/>
                <a:ea typeface="Meiryo UI" panose="020B0604030504040204" pitchFamily="50" charset="-128"/>
              </a:rPr>
              <a:t>安全機器の設定パラメータ</a:t>
            </a:r>
          </a:p>
          <a:p>
            <a:pPr marL="342900" indent="-342900">
              <a:buFont typeface="Wingdings" panose="05000000000000000000" pitchFamily="2" charset="2"/>
              <a:buChar char="Ø"/>
            </a:pPr>
            <a:r>
              <a:rPr lang="ja-JP" altLang="en-US" sz="2400" dirty="0">
                <a:solidFill>
                  <a:srgbClr val="0000FF"/>
                </a:solidFill>
                <a:latin typeface="Meiryo UI" panose="020B0604030504040204" pitchFamily="50" charset="-128"/>
                <a:ea typeface="Meiryo UI" panose="020B0604030504040204" pitchFamily="50" charset="-128"/>
              </a:rPr>
              <a:t>レーザースキャナ（速度制御）、ロボット安全制御装置に対して設定する　　　</a:t>
            </a:r>
            <a:r>
              <a:rPr lang="ja-JP" altLang="en-US" sz="2400" b="1" dirty="0">
                <a:solidFill>
                  <a:srgbClr val="0000FF"/>
                </a:solidFill>
                <a:latin typeface="Meiryo UI" panose="020B0604030504040204" pitchFamily="50" charset="-128"/>
                <a:ea typeface="Meiryo UI" panose="020B0604030504040204" pitchFamily="50" charset="-128"/>
              </a:rPr>
              <a:t>安全関連パラメータ</a:t>
            </a:r>
            <a:r>
              <a:rPr lang="ja-JP" altLang="en-US" sz="2400" dirty="0">
                <a:solidFill>
                  <a:srgbClr val="0000FF"/>
                </a:solidFill>
                <a:latin typeface="Meiryo UI" panose="020B0604030504040204" pitchFamily="50" charset="-128"/>
                <a:ea typeface="Meiryo UI" panose="020B0604030504040204" pitchFamily="50" charset="-128"/>
              </a:rPr>
              <a:t>を決めなさい。</a:t>
            </a:r>
          </a:p>
          <a:p>
            <a:pPr marL="342900" indent="-342900">
              <a:buFont typeface="Wingdings" panose="05000000000000000000" pitchFamily="2" charset="2"/>
              <a:buChar char="n"/>
            </a:pPr>
            <a:r>
              <a:rPr lang="ja-JP" altLang="en-US" sz="2400" dirty="0">
                <a:latin typeface="Meiryo UI" panose="020B0604030504040204" pitchFamily="50" charset="-128"/>
                <a:ea typeface="Meiryo UI" panose="020B0604030504040204" pitchFamily="50" charset="-128"/>
              </a:rPr>
              <a:t>レーザースキャナ：速度制御を行う範囲（エリア）</a:t>
            </a:r>
            <a:endParaRPr lang="en-US" altLang="ja-JP" sz="24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n"/>
            </a:pPr>
            <a:r>
              <a:rPr lang="ja-JP" altLang="en-US" sz="2400" dirty="0">
                <a:latin typeface="Meiryo UI" panose="020B0604030504040204" pitchFamily="50" charset="-128"/>
                <a:ea typeface="Meiryo UI" panose="020B0604030504040204" pitchFamily="50" charset="-128"/>
              </a:rPr>
              <a:t>ロボット安全制御装置：安全適合監視速度（上記エリア内に人が侵入したときの制限速度）</a:t>
            </a:r>
          </a:p>
        </p:txBody>
      </p:sp>
      <p:graphicFrame>
        <p:nvGraphicFramePr>
          <p:cNvPr id="6" name="表 5">
            <a:extLst>
              <a:ext uri="{FF2B5EF4-FFF2-40B4-BE49-F238E27FC236}">
                <a16:creationId xmlns:a16="http://schemas.microsoft.com/office/drawing/2014/main" xmlns="" id="{8ED483AA-34B4-45D3-823D-F1B04F19DDD8}"/>
              </a:ext>
            </a:extLst>
          </p:cNvPr>
          <p:cNvGraphicFramePr>
            <a:graphicFrameLocks noGrp="1"/>
          </p:cNvGraphicFramePr>
          <p:nvPr>
            <p:extLst>
              <p:ext uri="{D42A27DB-BD31-4B8C-83A1-F6EECF244321}">
                <p14:modId xmlns:p14="http://schemas.microsoft.com/office/powerpoint/2010/main" val="3487019300"/>
              </p:ext>
            </p:extLst>
          </p:nvPr>
        </p:nvGraphicFramePr>
        <p:xfrm>
          <a:off x="586622" y="2055551"/>
          <a:ext cx="8732758" cy="1889760"/>
        </p:xfrm>
        <a:graphic>
          <a:graphicData uri="http://schemas.openxmlformats.org/drawingml/2006/table">
            <a:tbl>
              <a:tblPr firstRow="1" firstCol="1" bandRow="1"/>
              <a:tblGrid>
                <a:gridCol w="2593789">
                  <a:extLst>
                    <a:ext uri="{9D8B030D-6E8A-4147-A177-3AD203B41FA5}">
                      <a16:colId xmlns:a16="http://schemas.microsoft.com/office/drawing/2014/main" xmlns="" val="60408060"/>
                    </a:ext>
                  </a:extLst>
                </a:gridCol>
                <a:gridCol w="2478621">
                  <a:extLst>
                    <a:ext uri="{9D8B030D-6E8A-4147-A177-3AD203B41FA5}">
                      <a16:colId xmlns:a16="http://schemas.microsoft.com/office/drawing/2014/main" xmlns="" val="2821489750"/>
                    </a:ext>
                  </a:extLst>
                </a:gridCol>
                <a:gridCol w="3660347">
                  <a:extLst>
                    <a:ext uri="{9D8B030D-6E8A-4147-A177-3AD203B41FA5}">
                      <a16:colId xmlns:a16="http://schemas.microsoft.com/office/drawing/2014/main" xmlns="" val="517877047"/>
                    </a:ext>
                  </a:extLst>
                </a:gridCol>
              </a:tblGrid>
              <a:tr h="0">
                <a:tc gridSpan="3">
                  <a:txBody>
                    <a:bodyPr/>
                    <a:lstStyle/>
                    <a:p>
                      <a:pPr algn="ctr">
                        <a:spcAft>
                          <a:spcPts val="0"/>
                        </a:spcAft>
                      </a:pPr>
                      <a:r>
                        <a:rPr lang="ja-JP" sz="2400" kern="100" dirty="0">
                          <a:effectLst/>
                          <a:latin typeface="Meiryo UI" panose="020B0604030504040204" pitchFamily="50" charset="-128"/>
                          <a:ea typeface="Meiryo UI" panose="020B0604030504040204" pitchFamily="50" charset="-128"/>
                          <a:cs typeface="Times New Roman" panose="02020603050405020304" pitchFamily="18" charset="0"/>
                        </a:rPr>
                        <a:t>表</a:t>
                      </a:r>
                      <a:r>
                        <a:rPr lang="en-US" sz="2400" kern="100" dirty="0">
                          <a:effectLst/>
                          <a:latin typeface="Meiryo UI" panose="020B0604030504040204" pitchFamily="50" charset="-128"/>
                          <a:ea typeface="Meiryo UI" panose="020B0604030504040204" pitchFamily="50" charset="-128"/>
                          <a:cs typeface="Times New Roman" panose="02020603050405020304" pitchFamily="18" charset="0"/>
                        </a:rPr>
                        <a:t>9-4</a:t>
                      </a:r>
                      <a:r>
                        <a:rPr lang="ja-JP" sz="2400" kern="100" dirty="0">
                          <a:effectLst/>
                          <a:latin typeface="Meiryo UI" panose="020B0604030504040204" pitchFamily="50" charset="-128"/>
                          <a:ea typeface="Meiryo UI" panose="020B0604030504040204" pitchFamily="50" charset="-128"/>
                          <a:cs typeface="Times New Roman" panose="02020603050405020304" pitchFamily="18" charset="0"/>
                        </a:rPr>
                        <a:t>　安全機器の信号仕様</a:t>
                      </a:r>
                    </a:p>
                  </a:txBody>
                  <a:tcPr marL="55721" marR="55721"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4036838006"/>
                  </a:ext>
                </a:extLst>
              </a:tr>
              <a:tr h="0">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安全機器</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信号</a:t>
                      </a: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a:t>
                      </a: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端子</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意味</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35659577"/>
                  </a:ext>
                </a:extLst>
              </a:tr>
              <a:tr h="0">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レーザースキャナ</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OSSD1/OSSD2</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ON:</a:t>
                      </a: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速度制御範囲に進入なし</a:t>
                      </a:r>
                    </a:p>
                    <a:p>
                      <a:pPr algn="just">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OFF:</a:t>
                      </a: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速度制御範囲に進入あり</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50567077"/>
                  </a:ext>
                </a:extLst>
              </a:tr>
              <a:tr h="0">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ロボット安全制御装置</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SLS1/SLS2</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ON:</a:t>
                      </a: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通常運転速度</a:t>
                      </a:r>
                    </a:p>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OFF:</a:t>
                      </a: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減速運転</a:t>
                      </a: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安全適合監視速度</a:t>
                      </a: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39918663"/>
                  </a:ext>
                </a:extLst>
              </a:tr>
            </a:tbl>
          </a:graphicData>
        </a:graphic>
      </p:graphicFrame>
    </p:spTree>
    <p:extLst>
      <p:ext uri="{BB962C8B-B14F-4D97-AF65-F5344CB8AC3E}">
        <p14:creationId xmlns:p14="http://schemas.microsoft.com/office/powerpoint/2010/main" val="220285128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xmlns="" id="{D3CFBCFA-F158-4F23-979A-3AF3A66E0D2B}"/>
              </a:ext>
            </a:extLst>
          </p:cNvPr>
          <p:cNvSpPr>
            <a:spLocks noGrp="1"/>
          </p:cNvSpPr>
          <p:nvPr>
            <p:ph type="ftr" sz="quarter" idx="4294967295"/>
          </p:nvPr>
        </p:nvSpPr>
        <p:spPr>
          <a:xfrm>
            <a:off x="3281363" y="6356354"/>
            <a:ext cx="3343275" cy="365125"/>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3" name="スライド番号プレースホルダー 2">
            <a:extLst>
              <a:ext uri="{FF2B5EF4-FFF2-40B4-BE49-F238E27FC236}">
                <a16:creationId xmlns:a16="http://schemas.microsoft.com/office/drawing/2014/main" xmlns="" id="{40132977-4567-425D-9E3A-3D1E9829ED00}"/>
              </a:ext>
            </a:extLst>
          </p:cNvPr>
          <p:cNvSpPr>
            <a:spLocks noGrp="1"/>
          </p:cNvSpPr>
          <p:nvPr>
            <p:ph type="sldNum" sz="quarter" idx="12"/>
          </p:nvPr>
        </p:nvSpPr>
        <p:spPr/>
        <p:txBody>
          <a:bodyPr/>
          <a:lstStyle/>
          <a:p>
            <a:fld id="{C7D9CC4D-8A97-4D11-A8F9-9712DE09FCD9}" type="slidenum">
              <a:rPr kumimoji="1" lang="ja-JP" altLang="en-US" smtClean="0"/>
              <a:t>121</a:t>
            </a:fld>
            <a:endParaRPr kumimoji="1" lang="ja-JP" altLang="en-US"/>
          </a:p>
        </p:txBody>
      </p:sp>
      <p:pic>
        <p:nvPicPr>
          <p:cNvPr id="4" name="図 3">
            <a:extLst>
              <a:ext uri="{FF2B5EF4-FFF2-40B4-BE49-F238E27FC236}">
                <a16:creationId xmlns:a16="http://schemas.microsoft.com/office/drawing/2014/main" xmlns="" id="{E84A5556-4537-4139-A656-FA09239FD74B}"/>
              </a:ext>
            </a:extLst>
          </p:cNvPr>
          <p:cNvPicPr>
            <a:picLocks noChangeAspect="1"/>
          </p:cNvPicPr>
          <p:nvPr/>
        </p:nvPicPr>
        <p:blipFill>
          <a:blip r:embed="rId3"/>
          <a:stretch>
            <a:fillRect/>
          </a:stretch>
        </p:blipFill>
        <p:spPr>
          <a:xfrm>
            <a:off x="673678" y="1143440"/>
            <a:ext cx="8909895" cy="3912001"/>
          </a:xfrm>
          <a:prstGeom prst="rect">
            <a:avLst/>
          </a:prstGeom>
        </p:spPr>
      </p:pic>
      <p:sp>
        <p:nvSpPr>
          <p:cNvPr id="5" name="正方形/長方形 4">
            <a:extLst>
              <a:ext uri="{FF2B5EF4-FFF2-40B4-BE49-F238E27FC236}">
                <a16:creationId xmlns:a16="http://schemas.microsoft.com/office/drawing/2014/main" xmlns="" id="{87E9D504-1A0D-4E28-AEA3-7E6013FE8909}"/>
              </a:ext>
            </a:extLst>
          </p:cNvPr>
          <p:cNvSpPr/>
          <p:nvPr/>
        </p:nvSpPr>
        <p:spPr>
          <a:xfrm>
            <a:off x="673677" y="638294"/>
            <a:ext cx="1415772" cy="461665"/>
          </a:xfrm>
          <a:prstGeom prst="rect">
            <a:avLst/>
          </a:prstGeom>
        </p:spPr>
        <p:txBody>
          <a:bodyPr wrap="none">
            <a:spAutoFit/>
          </a:bodyPr>
          <a:lstStyle/>
          <a:p>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解答例</a:t>
            </a:r>
            <a:r>
              <a:rPr lang="en-US" altLang="ja-JP" sz="2400" dirty="0">
                <a:latin typeface="Meiryo UI" panose="020B0604030504040204" pitchFamily="50" charset="-128"/>
                <a:ea typeface="Meiryo UI" panose="020B0604030504040204" pitchFamily="50" charset="-128"/>
              </a:rPr>
              <a:t>】</a:t>
            </a:r>
            <a:endParaRPr lang="ja-JP" altLang="en-US" sz="2400"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xmlns="" id="{7AF95BBA-55BC-44B8-873D-D794F19B071D}"/>
              </a:ext>
            </a:extLst>
          </p:cNvPr>
          <p:cNvSpPr/>
          <p:nvPr/>
        </p:nvSpPr>
        <p:spPr>
          <a:xfrm>
            <a:off x="1718416" y="5314198"/>
            <a:ext cx="6921818" cy="830997"/>
          </a:xfrm>
          <a:prstGeom prst="rect">
            <a:avLst/>
          </a:prstGeom>
        </p:spPr>
        <p:txBody>
          <a:bodyPr wrap="square">
            <a:spAutoFit/>
          </a:bodyPr>
          <a:lstStyle/>
          <a:p>
            <a:r>
              <a:rPr lang="ja-JP" altLang="en-US" sz="2400" dirty="0">
                <a:latin typeface="Meiryo UI" panose="020B0604030504040204" pitchFamily="50" charset="-128"/>
                <a:ea typeface="Meiryo UI" panose="020B0604030504040204" pitchFamily="50" charset="-128"/>
              </a:rPr>
              <a:t>図</a:t>
            </a:r>
            <a:r>
              <a:rPr lang="en-US" altLang="ja-JP" sz="2400" dirty="0">
                <a:latin typeface="Meiryo UI" panose="020B0604030504040204" pitchFamily="50" charset="-128"/>
                <a:ea typeface="Meiryo UI" panose="020B0604030504040204" pitchFamily="50" charset="-128"/>
              </a:rPr>
              <a:t>9-2</a:t>
            </a:r>
            <a:r>
              <a:rPr lang="ja-JP" altLang="en-US" sz="2400" dirty="0">
                <a:latin typeface="Meiryo UI" panose="020B0604030504040204" pitchFamily="50" charset="-128"/>
                <a:ea typeface="Meiryo UI" panose="020B0604030504040204" pitchFamily="50" charset="-128"/>
              </a:rPr>
              <a:t>　安全システム構成図および設定パラメータの設定例</a:t>
            </a:r>
          </a:p>
        </p:txBody>
      </p:sp>
    </p:spTree>
    <p:extLst>
      <p:ext uri="{BB962C8B-B14F-4D97-AF65-F5344CB8AC3E}">
        <p14:creationId xmlns:p14="http://schemas.microsoft.com/office/powerpoint/2010/main" val="385235485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xmlns="" id="{85A07B94-D0E6-4EE7-9C94-8112495EDAB8}"/>
              </a:ext>
            </a:extLst>
          </p:cNvPr>
          <p:cNvSpPr>
            <a:spLocks noGrp="1"/>
          </p:cNvSpPr>
          <p:nvPr>
            <p:ph type="title"/>
          </p:nvPr>
        </p:nvSpPr>
        <p:spPr>
          <a:xfrm>
            <a:off x="634317" y="1"/>
            <a:ext cx="8742615" cy="1017270"/>
          </a:xfrm>
        </p:spPr>
        <p:txBody>
          <a:bodyPr/>
          <a:lstStyle/>
          <a:p>
            <a:pPr lvl="0">
              <a:spcBef>
                <a:spcPts val="1200"/>
              </a:spcBef>
              <a:spcAft>
                <a:spcPts val="600"/>
              </a:spcAft>
              <a:buSzPts val="1400"/>
            </a:pPr>
            <a:r>
              <a:rPr lang="zh-TW" altLang="en-US" b="1" kern="100" dirty="0">
                <a:latin typeface="Meiryo UI" panose="020B0604030504040204" pitchFamily="50" charset="-128"/>
                <a:ea typeface="Meiryo UI" panose="020B0604030504040204" pitchFamily="50" charset="-128"/>
                <a:cs typeface="Times New Roman" panose="02020603050405020304" pitchFamily="18" charset="0"/>
              </a:rPr>
              <a:t>４	妥当性確認</a:t>
            </a:r>
            <a:endParaRPr lang="ja-JP" altLang="ja-JP"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フッター プレースホルダー 3">
            <a:extLst>
              <a:ext uri="{FF2B5EF4-FFF2-40B4-BE49-F238E27FC236}">
                <a16:creationId xmlns:a16="http://schemas.microsoft.com/office/drawing/2014/main" xmlns="" id="{E8C6A243-7D08-48F6-826F-4FB9A651C921}"/>
              </a:ext>
            </a:extLst>
          </p:cNvPr>
          <p:cNvSpPr>
            <a:spLocks noGrp="1"/>
          </p:cNvSpPr>
          <p:nvPr>
            <p:ph type="ftr" sz="quarter" idx="4294967295"/>
          </p:nvPr>
        </p:nvSpPr>
        <p:spPr>
          <a:xfrm>
            <a:off x="3281363" y="6356354"/>
            <a:ext cx="334327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平成</a:t>
            </a:r>
            <a:r>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29</a:t>
            </a:r>
            <a:r>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年度厚生労働省委託　機能安全を活用した機械設備の安全対策の推進事業 活用実践マニュアル</a:t>
            </a: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スライド番号プレースホルダー 4">
            <a:extLst>
              <a:ext uri="{FF2B5EF4-FFF2-40B4-BE49-F238E27FC236}">
                <a16:creationId xmlns:a16="http://schemas.microsoft.com/office/drawing/2014/main" xmlns="" id="{EB419B62-820F-4798-AC12-040D9E1B0A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D9CC4D-8A97-4D11-A8F9-9712DE09FCD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xmlns="" id="{D6BA2B29-E15A-4644-903E-3256C1A958B5}"/>
              </a:ext>
            </a:extLst>
          </p:cNvPr>
          <p:cNvSpPr/>
          <p:nvPr/>
        </p:nvSpPr>
        <p:spPr>
          <a:xfrm>
            <a:off x="158220" y="891541"/>
            <a:ext cx="9665229" cy="3785652"/>
          </a:xfrm>
          <a:prstGeom prst="rect">
            <a:avLst/>
          </a:prstGeom>
        </p:spPr>
        <p:txBody>
          <a:bodyPr wrap="square">
            <a:spAutoFit/>
          </a:bodyPr>
          <a:lstStyle/>
          <a:p>
            <a:pPr lvl="0"/>
            <a:r>
              <a:rPr lang="en-US" altLang="ja-JP" sz="2400" b="1" dirty="0">
                <a:solidFill>
                  <a:prstClr val="black"/>
                </a:solidFill>
                <a:latin typeface="Meiryo UI" panose="020B0604030504040204" pitchFamily="50" charset="-128"/>
                <a:ea typeface="Meiryo UI" panose="020B0604030504040204" pitchFamily="50" charset="-128"/>
              </a:rPr>
              <a:t>(1)	</a:t>
            </a:r>
            <a:r>
              <a:rPr lang="ja-JP" altLang="en-US" sz="2400" b="1" dirty="0">
                <a:solidFill>
                  <a:prstClr val="black"/>
                </a:solidFill>
                <a:latin typeface="Meiryo UI" panose="020B0604030504040204" pitchFamily="50" charset="-128"/>
                <a:ea typeface="Meiryo UI" panose="020B0604030504040204" pitchFamily="50" charset="-128"/>
              </a:rPr>
              <a:t>安全関連システムの</a:t>
            </a:r>
            <a:r>
              <a:rPr lang="en-US" altLang="ja-JP" sz="2400" b="1" dirty="0">
                <a:solidFill>
                  <a:prstClr val="black"/>
                </a:solidFill>
                <a:latin typeface="Meiryo UI" panose="020B0604030504040204" pitchFamily="50" charset="-128"/>
                <a:ea typeface="Meiryo UI" panose="020B0604030504040204" pitchFamily="50" charset="-128"/>
              </a:rPr>
              <a:t>PL</a:t>
            </a:r>
            <a:r>
              <a:rPr lang="ja-JP" altLang="en-US" sz="2400" b="1" dirty="0">
                <a:solidFill>
                  <a:prstClr val="black"/>
                </a:solidFill>
                <a:latin typeface="Meiryo UI" panose="020B0604030504040204" pitchFamily="50" charset="-128"/>
                <a:ea typeface="Meiryo UI" panose="020B0604030504040204" pitchFamily="50" charset="-128"/>
              </a:rPr>
              <a:t>評価</a:t>
            </a:r>
          </a:p>
          <a:p>
            <a:pPr marL="342900" lvl="0" indent="-342900">
              <a:buFont typeface="Wingdings" panose="05000000000000000000" pitchFamily="2" charset="2"/>
              <a:buChar char="Ø"/>
            </a:pPr>
            <a:r>
              <a:rPr lang="ja-JP" altLang="en-US" sz="2400" dirty="0">
                <a:solidFill>
                  <a:srgbClr val="0000FF"/>
                </a:solidFill>
                <a:latin typeface="Meiryo UI" panose="020B0604030504040204" pitchFamily="50" charset="-128"/>
                <a:ea typeface="Meiryo UI" panose="020B0604030504040204" pitchFamily="50" charset="-128"/>
              </a:rPr>
              <a:t>前節の安全適合監視速度を実現する安全関連システムについて、</a:t>
            </a:r>
            <a:r>
              <a:rPr lang="en-US" altLang="ja-JP" sz="2400" dirty="0">
                <a:solidFill>
                  <a:srgbClr val="0000FF"/>
                </a:solidFill>
                <a:latin typeface="Meiryo UI" panose="020B0604030504040204" pitchFamily="50" charset="-128"/>
                <a:ea typeface="Meiryo UI" panose="020B0604030504040204" pitchFamily="50" charset="-128"/>
              </a:rPr>
              <a:t>PL</a:t>
            </a:r>
            <a:r>
              <a:rPr lang="ja-JP" altLang="en-US" sz="2400" dirty="0">
                <a:solidFill>
                  <a:srgbClr val="0000FF"/>
                </a:solidFill>
                <a:latin typeface="Meiryo UI" panose="020B0604030504040204" pitchFamily="50" charset="-128"/>
                <a:ea typeface="Meiryo UI" panose="020B0604030504040204" pitchFamily="50" charset="-128"/>
              </a:rPr>
              <a:t>を求めなさい。</a:t>
            </a:r>
            <a:endParaRPr lang="en-US" altLang="ja-JP" sz="2400" dirty="0">
              <a:solidFill>
                <a:srgbClr val="0000FF"/>
              </a:solidFill>
              <a:latin typeface="Meiryo UI" panose="020B0604030504040204" pitchFamily="50" charset="-128"/>
              <a:ea typeface="Meiryo UI" panose="020B0604030504040204" pitchFamily="50" charset="-128"/>
            </a:endParaRPr>
          </a:p>
          <a:p>
            <a:pPr marL="342900" lvl="0" indent="-342900">
              <a:buFont typeface="Wingdings" panose="05000000000000000000" pitchFamily="2" charset="2"/>
              <a:buChar char="Ø"/>
            </a:pPr>
            <a:r>
              <a:rPr lang="ja-JP" altLang="en-US" sz="2400" dirty="0">
                <a:solidFill>
                  <a:srgbClr val="0000FF"/>
                </a:solidFill>
                <a:latin typeface="Meiryo UI" panose="020B0604030504040204" pitchFamily="50" charset="-128"/>
                <a:ea typeface="Meiryo UI" panose="020B0604030504040204" pitchFamily="50" charset="-128"/>
              </a:rPr>
              <a:t>図</a:t>
            </a:r>
            <a:r>
              <a:rPr lang="en-US" altLang="ja-JP" sz="2400" dirty="0">
                <a:solidFill>
                  <a:srgbClr val="0000FF"/>
                </a:solidFill>
                <a:latin typeface="Meiryo UI" panose="020B0604030504040204" pitchFamily="50" charset="-128"/>
                <a:ea typeface="Meiryo UI" panose="020B0604030504040204" pitchFamily="50" charset="-128"/>
              </a:rPr>
              <a:t>9-3</a:t>
            </a:r>
            <a:r>
              <a:rPr lang="ja-JP" altLang="en-US" sz="2400" dirty="0">
                <a:solidFill>
                  <a:srgbClr val="0000FF"/>
                </a:solidFill>
                <a:latin typeface="Meiryo UI" panose="020B0604030504040204" pitchFamily="50" charset="-128"/>
                <a:ea typeface="Meiryo UI" panose="020B0604030504040204" pitchFamily="50" charset="-128"/>
              </a:rPr>
              <a:t>の記入様式に、第</a:t>
            </a:r>
            <a:r>
              <a:rPr lang="en-US" altLang="ja-JP" sz="2400" dirty="0">
                <a:solidFill>
                  <a:srgbClr val="0000FF"/>
                </a:solidFill>
                <a:latin typeface="Meiryo UI" panose="020B0604030504040204" pitchFamily="50" charset="-128"/>
                <a:ea typeface="Meiryo UI" panose="020B0604030504040204" pitchFamily="50" charset="-128"/>
              </a:rPr>
              <a:t>6</a:t>
            </a:r>
            <a:r>
              <a:rPr lang="ja-JP" altLang="en-US" sz="2400" dirty="0">
                <a:solidFill>
                  <a:srgbClr val="0000FF"/>
                </a:solidFill>
                <a:latin typeface="Meiryo UI" panose="020B0604030504040204" pitchFamily="50" charset="-128"/>
                <a:ea typeface="Meiryo UI" panose="020B0604030504040204" pitchFamily="50" charset="-128"/>
              </a:rPr>
              <a:t>章</a:t>
            </a:r>
            <a:r>
              <a:rPr lang="en-US" altLang="ja-JP" sz="2400" dirty="0">
                <a:solidFill>
                  <a:srgbClr val="0000FF"/>
                </a:solidFill>
                <a:latin typeface="Meiryo UI" panose="020B0604030504040204" pitchFamily="50" charset="-128"/>
                <a:ea typeface="Meiryo UI" panose="020B0604030504040204" pitchFamily="50" charset="-128"/>
              </a:rPr>
              <a:t>4</a:t>
            </a:r>
            <a:r>
              <a:rPr lang="ja-JP" altLang="en-US" sz="2400" dirty="0">
                <a:solidFill>
                  <a:srgbClr val="0000FF"/>
                </a:solidFill>
                <a:latin typeface="Meiryo UI" panose="020B0604030504040204" pitchFamily="50" charset="-128"/>
                <a:ea typeface="Meiryo UI" panose="020B0604030504040204" pitchFamily="50" charset="-128"/>
              </a:rPr>
              <a:t>節に従ってパラメータを記入しなさい。</a:t>
            </a:r>
          </a:p>
          <a:p>
            <a:pPr lvl="0"/>
            <a:r>
              <a:rPr lang="ja-JP" altLang="en-US" sz="2400" dirty="0">
                <a:solidFill>
                  <a:prstClr val="black"/>
                </a:solidFill>
                <a:latin typeface="Meiryo UI" panose="020B0604030504040204" pitchFamily="50" charset="-128"/>
                <a:ea typeface="Meiryo UI" panose="020B0604030504040204" pitchFamily="50" charset="-128"/>
              </a:rPr>
              <a:t>なお、レーザースキャナとロボット安全制御装置の</a:t>
            </a:r>
            <a:r>
              <a:rPr lang="en-US" altLang="ja-JP" sz="2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MTTF</a:t>
            </a:r>
            <a:r>
              <a:rPr lang="en-US" altLang="ja-JP" sz="2400" kern="100" baseline="-250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D</a:t>
            </a:r>
            <a:r>
              <a:rPr lang="ja-JP" altLang="en-US" sz="2400" dirty="0">
                <a:solidFill>
                  <a:prstClr val="black"/>
                </a:solidFill>
                <a:latin typeface="Meiryo UI" panose="020B0604030504040204" pitchFamily="50" charset="-128"/>
                <a:ea typeface="Meiryo UI" panose="020B0604030504040204" pitchFamily="50" charset="-128"/>
              </a:rPr>
              <a:t>および</a:t>
            </a:r>
            <a:r>
              <a:rPr lang="en-US" altLang="ja-JP" sz="2400" dirty="0" err="1">
                <a:solidFill>
                  <a:prstClr val="black"/>
                </a:solidFill>
                <a:latin typeface="Meiryo UI" panose="020B0604030504040204" pitchFamily="50" charset="-128"/>
                <a:ea typeface="Meiryo UI" panose="020B0604030504040204" pitchFamily="50" charset="-128"/>
              </a:rPr>
              <a:t>DCavg</a:t>
            </a:r>
            <a:r>
              <a:rPr lang="ja-JP" altLang="en-US" sz="2400" dirty="0">
                <a:solidFill>
                  <a:prstClr val="black"/>
                </a:solidFill>
                <a:latin typeface="Meiryo UI" panose="020B0604030504040204" pitchFamily="50" charset="-128"/>
                <a:ea typeface="Meiryo UI" panose="020B0604030504040204" pitchFamily="50" charset="-128"/>
              </a:rPr>
              <a:t>は表</a:t>
            </a:r>
            <a:r>
              <a:rPr lang="en-US" altLang="ja-JP" sz="2400" dirty="0">
                <a:solidFill>
                  <a:prstClr val="black"/>
                </a:solidFill>
                <a:latin typeface="Meiryo UI" panose="020B0604030504040204" pitchFamily="50" charset="-128"/>
                <a:ea typeface="Meiryo UI" panose="020B0604030504040204" pitchFamily="50" charset="-128"/>
              </a:rPr>
              <a:t>9-5</a:t>
            </a:r>
            <a:r>
              <a:rPr lang="ja-JP" altLang="en-US" sz="2400" dirty="0">
                <a:solidFill>
                  <a:prstClr val="black"/>
                </a:solidFill>
                <a:latin typeface="Meiryo UI" panose="020B0604030504040204" pitchFamily="50" charset="-128"/>
                <a:ea typeface="Meiryo UI" panose="020B0604030504040204" pitchFamily="50" charset="-128"/>
              </a:rPr>
              <a:t>とする。</a:t>
            </a:r>
          </a:p>
          <a:p>
            <a:pPr lvl="0"/>
            <a:endParaRPr lang="ja-JP" altLang="en-US" sz="2400" dirty="0">
              <a:solidFill>
                <a:prstClr val="black"/>
              </a:solidFill>
              <a:latin typeface="Meiryo UI" panose="020B0604030504040204" pitchFamily="50" charset="-128"/>
              <a:ea typeface="Meiryo UI" panose="020B0604030504040204" pitchFamily="50" charset="-128"/>
            </a:endParaRPr>
          </a:p>
          <a:p>
            <a:pPr lvl="0"/>
            <a:r>
              <a:rPr lang="en-US" altLang="ja-JP" sz="2400" b="1" dirty="0">
                <a:solidFill>
                  <a:prstClr val="black"/>
                </a:solidFill>
                <a:latin typeface="Meiryo UI" panose="020B0604030504040204" pitchFamily="50" charset="-128"/>
                <a:ea typeface="Meiryo UI" panose="020B0604030504040204" pitchFamily="50" charset="-128"/>
              </a:rPr>
              <a:t>(2)	</a:t>
            </a:r>
            <a:r>
              <a:rPr lang="ja-JP" altLang="en-US" sz="2400" b="1" dirty="0">
                <a:solidFill>
                  <a:prstClr val="black"/>
                </a:solidFill>
                <a:latin typeface="Meiryo UI" panose="020B0604030504040204" pitchFamily="50" charset="-128"/>
                <a:ea typeface="Meiryo UI" panose="020B0604030504040204" pitchFamily="50" charset="-128"/>
              </a:rPr>
              <a:t>妥当性確認</a:t>
            </a:r>
          </a:p>
          <a:p>
            <a:pPr marL="342900" lvl="0" indent="-342900">
              <a:buFont typeface="Wingdings" panose="05000000000000000000" pitchFamily="2" charset="2"/>
              <a:buChar char="Ø"/>
            </a:pPr>
            <a:r>
              <a:rPr lang="ja-JP" altLang="en-US" sz="2400" b="1" u="sng" dirty="0">
                <a:solidFill>
                  <a:srgbClr val="FF0000"/>
                </a:solidFill>
                <a:latin typeface="Meiryo UI" panose="020B0604030504040204" pitchFamily="50" charset="-128"/>
                <a:ea typeface="Meiryo UI" panose="020B0604030504040204" pitchFamily="50" charset="-128"/>
              </a:rPr>
              <a:t>上記の結果が、リスク低減方策の安全要求性能を満足したか、確認しなさい</a:t>
            </a:r>
            <a:r>
              <a:rPr lang="ja-JP" altLang="en-US" sz="2400" dirty="0">
                <a:solidFill>
                  <a:srgbClr val="0000FF"/>
                </a:solidFill>
                <a:latin typeface="Meiryo UI" panose="020B0604030504040204" pitchFamily="50" charset="-128"/>
                <a:ea typeface="Meiryo UI" panose="020B0604030504040204" pitchFamily="50" charset="-128"/>
              </a:rPr>
              <a:t>。</a:t>
            </a:r>
            <a:endParaRPr kumimoji="1" lang="ja-JP" altLang="en-US" sz="2400"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p:txBody>
      </p:sp>
      <p:graphicFrame>
        <p:nvGraphicFramePr>
          <p:cNvPr id="2" name="表 1">
            <a:extLst>
              <a:ext uri="{FF2B5EF4-FFF2-40B4-BE49-F238E27FC236}">
                <a16:creationId xmlns:a16="http://schemas.microsoft.com/office/drawing/2014/main" xmlns="" id="{D63251D5-BB86-4FCE-A529-35A17888C8F5}"/>
              </a:ext>
            </a:extLst>
          </p:cNvPr>
          <p:cNvGraphicFramePr>
            <a:graphicFrameLocks noGrp="1"/>
          </p:cNvGraphicFramePr>
          <p:nvPr>
            <p:extLst>
              <p:ext uri="{D42A27DB-BD31-4B8C-83A1-F6EECF244321}">
                <p14:modId xmlns:p14="http://schemas.microsoft.com/office/powerpoint/2010/main" val="3823505444"/>
              </p:ext>
            </p:extLst>
          </p:nvPr>
        </p:nvGraphicFramePr>
        <p:xfrm>
          <a:off x="538325" y="3906027"/>
          <a:ext cx="8590646" cy="1532960"/>
        </p:xfrm>
        <a:graphic>
          <a:graphicData uri="http://schemas.openxmlformats.org/drawingml/2006/table">
            <a:tbl>
              <a:tblPr firstRow="1" firstCol="1" bandRow="1"/>
              <a:tblGrid>
                <a:gridCol w="2152587">
                  <a:extLst>
                    <a:ext uri="{9D8B030D-6E8A-4147-A177-3AD203B41FA5}">
                      <a16:colId xmlns:a16="http://schemas.microsoft.com/office/drawing/2014/main" xmlns="" val="2348890227"/>
                    </a:ext>
                  </a:extLst>
                </a:gridCol>
                <a:gridCol w="1211754">
                  <a:extLst>
                    <a:ext uri="{9D8B030D-6E8A-4147-A177-3AD203B41FA5}">
                      <a16:colId xmlns:a16="http://schemas.microsoft.com/office/drawing/2014/main" xmlns="" val="2089084554"/>
                    </a:ext>
                  </a:extLst>
                </a:gridCol>
                <a:gridCol w="2216624">
                  <a:extLst>
                    <a:ext uri="{9D8B030D-6E8A-4147-A177-3AD203B41FA5}">
                      <a16:colId xmlns:a16="http://schemas.microsoft.com/office/drawing/2014/main" xmlns="" val="3743959793"/>
                    </a:ext>
                  </a:extLst>
                </a:gridCol>
                <a:gridCol w="2231400">
                  <a:extLst>
                    <a:ext uri="{9D8B030D-6E8A-4147-A177-3AD203B41FA5}">
                      <a16:colId xmlns:a16="http://schemas.microsoft.com/office/drawing/2014/main" xmlns="" val="183945514"/>
                    </a:ext>
                  </a:extLst>
                </a:gridCol>
                <a:gridCol w="778281">
                  <a:extLst>
                    <a:ext uri="{9D8B030D-6E8A-4147-A177-3AD203B41FA5}">
                      <a16:colId xmlns:a16="http://schemas.microsoft.com/office/drawing/2014/main" xmlns="" val="1245160670"/>
                    </a:ext>
                  </a:extLst>
                </a:gridCol>
              </a:tblGrid>
              <a:tr h="0">
                <a:tc gridSpan="5">
                  <a:txBody>
                    <a:bodyPr/>
                    <a:lstStyle/>
                    <a:p>
                      <a:pPr algn="ctr">
                        <a:spcAft>
                          <a:spcPts val="0"/>
                        </a:spcAft>
                      </a:pPr>
                      <a:r>
                        <a:rPr lang="ja-JP" sz="2400" kern="100" dirty="0">
                          <a:effectLst/>
                          <a:latin typeface="Meiryo UI" panose="020B0604030504040204" pitchFamily="50" charset="-128"/>
                          <a:ea typeface="Meiryo UI" panose="020B0604030504040204" pitchFamily="50" charset="-128"/>
                          <a:cs typeface="Times New Roman" panose="02020603050405020304" pitchFamily="18" charset="0"/>
                        </a:rPr>
                        <a:t>表</a:t>
                      </a:r>
                      <a:r>
                        <a:rPr lang="en-US" sz="2400" kern="100" dirty="0">
                          <a:effectLst/>
                          <a:latin typeface="Meiryo UI" panose="020B0604030504040204" pitchFamily="50" charset="-128"/>
                          <a:ea typeface="Meiryo UI" panose="020B0604030504040204" pitchFamily="50" charset="-128"/>
                          <a:cs typeface="Times New Roman" panose="02020603050405020304" pitchFamily="18" charset="0"/>
                        </a:rPr>
                        <a:t>9-5</a:t>
                      </a:r>
                      <a:r>
                        <a:rPr lang="ja-JP" sz="2400" kern="100" dirty="0">
                          <a:effectLst/>
                          <a:latin typeface="Meiryo UI" panose="020B0604030504040204" pitchFamily="50" charset="-128"/>
                          <a:ea typeface="Meiryo UI" panose="020B0604030504040204" pitchFamily="50" charset="-128"/>
                          <a:cs typeface="Times New Roman" panose="02020603050405020304" pitchFamily="18" charset="0"/>
                        </a:rPr>
                        <a:t>　安全機器の</a:t>
                      </a:r>
                      <a:r>
                        <a:rPr lang="en-US" sz="2400" kern="100" dirty="0">
                          <a:effectLst/>
                          <a:latin typeface="Meiryo UI" panose="020B0604030504040204" pitchFamily="50" charset="-128"/>
                          <a:ea typeface="Meiryo UI" panose="020B0604030504040204" pitchFamily="50" charset="-128"/>
                          <a:cs typeface="Times New Roman" panose="02020603050405020304" pitchFamily="18" charset="0"/>
                        </a:rPr>
                        <a:t>PL</a:t>
                      </a:r>
                      <a:r>
                        <a:rPr lang="ja-JP" sz="2400" kern="100" dirty="0">
                          <a:effectLst/>
                          <a:latin typeface="Meiryo UI" panose="020B0604030504040204" pitchFamily="50" charset="-128"/>
                          <a:ea typeface="Meiryo UI" panose="020B0604030504040204" pitchFamily="50" charset="-128"/>
                          <a:cs typeface="Times New Roman" panose="02020603050405020304" pitchFamily="18" charset="0"/>
                        </a:rPr>
                        <a:t>関連パラメータ</a:t>
                      </a:r>
                    </a:p>
                  </a:txBody>
                  <a:tcPr marL="55721" marR="5572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542846642"/>
                  </a:ext>
                </a:extLst>
              </a:tr>
              <a:tr h="435680">
                <a:tc>
                  <a:txBody>
                    <a:bodyPr/>
                    <a:lstStyle/>
                    <a:p>
                      <a:pPr algn="ctr">
                        <a:spcAft>
                          <a:spcPts val="0"/>
                        </a:spcAft>
                      </a:pPr>
                      <a:r>
                        <a:rPr lang="ja-JP" sz="2400" kern="100" dirty="0">
                          <a:effectLst/>
                          <a:latin typeface="Meiryo UI" panose="020B0604030504040204" pitchFamily="50" charset="-128"/>
                          <a:ea typeface="Meiryo UI" panose="020B0604030504040204" pitchFamily="50" charset="-128"/>
                          <a:cs typeface="Times New Roman" panose="02020603050405020304" pitchFamily="18" charset="0"/>
                        </a:rPr>
                        <a:t>安全機器</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US" sz="2400" kern="100" dirty="0" err="1">
                          <a:effectLst/>
                          <a:latin typeface="Meiryo UI" panose="020B0604030504040204" pitchFamily="50" charset="-128"/>
                          <a:ea typeface="Meiryo UI" panose="020B0604030504040204" pitchFamily="50" charset="-128"/>
                          <a:cs typeface="Times New Roman" panose="02020603050405020304" pitchFamily="18" charset="0"/>
                        </a:rPr>
                        <a:t>DCavg</a:t>
                      </a:r>
                      <a:endParaRPr 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US" sz="2400" kern="100" dirty="0">
                          <a:effectLst/>
                          <a:latin typeface="Meiryo UI" panose="020B0604030504040204" pitchFamily="50" charset="-128"/>
                          <a:ea typeface="Meiryo UI" panose="020B0604030504040204" pitchFamily="50" charset="-128"/>
                          <a:cs typeface="Times New Roman" panose="02020603050405020304" pitchFamily="18" charset="0"/>
                        </a:rPr>
                        <a:t>MTTF</a:t>
                      </a:r>
                      <a:r>
                        <a:rPr lang="en-US" sz="2400" kern="100" baseline="-25000" dirty="0">
                          <a:effectLst/>
                          <a:latin typeface="Meiryo UI" panose="020B0604030504040204" pitchFamily="50" charset="-128"/>
                          <a:ea typeface="Meiryo UI" panose="020B0604030504040204" pitchFamily="50" charset="-128"/>
                          <a:cs typeface="Times New Roman" panose="02020603050405020304" pitchFamily="18" charset="0"/>
                        </a:rPr>
                        <a:t>D</a:t>
                      </a:r>
                      <a:r>
                        <a:rPr lang="en-US" sz="2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2400" kern="100" dirty="0">
                          <a:effectLst/>
                          <a:latin typeface="Meiryo UI" panose="020B0604030504040204" pitchFamily="50" charset="-128"/>
                          <a:ea typeface="Meiryo UI" panose="020B0604030504040204" pitchFamily="50" charset="-128"/>
                          <a:cs typeface="Times New Roman" panose="02020603050405020304" pitchFamily="18" charset="0"/>
                        </a:rPr>
                        <a:t>年</a:t>
                      </a:r>
                      <a:r>
                        <a:rPr lang="en-US" sz="24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US" sz="2400" kern="100" dirty="0">
                          <a:effectLst/>
                          <a:latin typeface="Meiryo UI" panose="020B0604030504040204" pitchFamily="50" charset="-128"/>
                          <a:ea typeface="Meiryo UI" panose="020B0604030504040204" pitchFamily="50" charset="-128"/>
                          <a:cs typeface="Times New Roman" panose="02020603050405020304" pitchFamily="18" charset="0"/>
                        </a:rPr>
                        <a:t>PFH</a:t>
                      </a:r>
                      <a:r>
                        <a:rPr kumimoji="1" lang="en-US" altLang="ja-JP" sz="2400" b="0" i="0" u="none" strike="noStrike" kern="100" cap="none" spc="0" normalizeH="0" baseline="-2500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D </a:t>
                      </a:r>
                      <a:r>
                        <a:rPr lang="en-US" sz="2400" kern="10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sz="2400" kern="100" dirty="0">
                          <a:effectLst/>
                          <a:latin typeface="Meiryo UI" panose="020B0604030504040204" pitchFamily="50" charset="-128"/>
                          <a:ea typeface="Meiryo UI" panose="020B0604030504040204" pitchFamily="50" charset="-128"/>
                          <a:cs typeface="Times New Roman" panose="02020603050405020304" pitchFamily="18" charset="0"/>
                        </a:rPr>
                        <a:t>時間</a:t>
                      </a:r>
                      <a:r>
                        <a:rPr lang="en-US" sz="24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US" sz="2400" kern="100" dirty="0">
                          <a:effectLst/>
                          <a:latin typeface="Meiryo UI" panose="020B0604030504040204" pitchFamily="50" charset="-128"/>
                          <a:ea typeface="Meiryo UI" panose="020B0604030504040204" pitchFamily="50" charset="-128"/>
                          <a:cs typeface="Times New Roman" panose="02020603050405020304" pitchFamily="18" charset="0"/>
                        </a:rPr>
                        <a:t>PL</a:t>
                      </a:r>
                      <a:endParaRPr 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983200175"/>
                  </a:ext>
                </a:extLst>
              </a:tr>
              <a:tr h="0">
                <a:tc>
                  <a:txBody>
                    <a:bodyPr/>
                    <a:lstStyle/>
                    <a:p>
                      <a:pPr algn="ctr">
                        <a:spcAft>
                          <a:spcPts val="0"/>
                        </a:spcAft>
                      </a:pPr>
                      <a:r>
                        <a:rPr lang="ja-JP" sz="2400" kern="100" dirty="0">
                          <a:effectLst/>
                          <a:latin typeface="Meiryo UI" panose="020B0604030504040204" pitchFamily="50" charset="-128"/>
                          <a:ea typeface="Meiryo UI" panose="020B0604030504040204" pitchFamily="50" charset="-128"/>
                          <a:cs typeface="Times New Roman" panose="02020603050405020304" pitchFamily="18" charset="0"/>
                        </a:rPr>
                        <a:t>レーザースキャナ</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97</a:t>
                      </a:r>
                      <a:r>
                        <a:rPr lang="en-US" sz="24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2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56</a:t>
                      </a:r>
                      <a:endParaRPr lang="ja-JP" sz="2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1.03</a:t>
                      </a:r>
                      <a:r>
                        <a:rPr lang="en-US" sz="2400" kern="100" dirty="0">
                          <a:effectLst/>
                          <a:latin typeface="Meiryo UI" panose="020B0604030504040204" pitchFamily="50" charset="-128"/>
                          <a:ea typeface="Meiryo UI" panose="020B0604030504040204" pitchFamily="50" charset="-128"/>
                          <a:cs typeface="Times New Roman" panose="02020603050405020304" pitchFamily="18" charset="0"/>
                        </a:rPr>
                        <a:t>×10</a:t>
                      </a:r>
                      <a:r>
                        <a:rPr lang="en-US" sz="2400" kern="100" baseline="30000" dirty="0">
                          <a:effectLst/>
                          <a:latin typeface="Meiryo UI" panose="020B0604030504040204" pitchFamily="50" charset="-128"/>
                          <a:ea typeface="Meiryo UI" panose="020B0604030504040204" pitchFamily="50" charset="-128"/>
                          <a:cs typeface="Times New Roman" panose="02020603050405020304" pitchFamily="18" charset="0"/>
                        </a:rPr>
                        <a:t>-7</a:t>
                      </a:r>
                      <a:endParaRPr 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dirty="0">
                          <a:effectLst/>
                          <a:latin typeface="Meiryo UI" panose="020B0604030504040204" pitchFamily="50" charset="-128"/>
                          <a:ea typeface="Meiryo UI" panose="020B0604030504040204" pitchFamily="50" charset="-128"/>
                          <a:cs typeface="Times New Roman" panose="02020603050405020304" pitchFamily="18" charset="0"/>
                        </a:rPr>
                        <a:t>d</a:t>
                      </a:r>
                      <a:endParaRPr 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49437659"/>
                  </a:ext>
                </a:extLst>
              </a:tr>
              <a:tr h="0">
                <a:tc>
                  <a:txBody>
                    <a:bodyPr/>
                    <a:lstStyle/>
                    <a:p>
                      <a:pPr algn="ctr">
                        <a:spcAft>
                          <a:spcPts val="0"/>
                        </a:spcAft>
                      </a:pPr>
                      <a:r>
                        <a:rPr lang="ja-JP" sz="2400" kern="100" dirty="0">
                          <a:effectLst/>
                          <a:latin typeface="Meiryo UI" panose="020B0604030504040204" pitchFamily="50" charset="-128"/>
                          <a:ea typeface="Meiryo UI" panose="020B0604030504040204" pitchFamily="50" charset="-128"/>
                          <a:cs typeface="Times New Roman" panose="02020603050405020304" pitchFamily="18" charset="0"/>
                        </a:rPr>
                        <a:t>ロボット</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92</a:t>
                      </a:r>
                      <a:r>
                        <a:rPr lang="en-US" sz="24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2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47</a:t>
                      </a:r>
                      <a:endParaRPr lang="ja-JP" sz="2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1.34</a:t>
                      </a:r>
                      <a:r>
                        <a:rPr lang="en-US" sz="2400" kern="100" dirty="0">
                          <a:effectLst/>
                          <a:latin typeface="Meiryo UI" panose="020B0604030504040204" pitchFamily="50" charset="-128"/>
                          <a:ea typeface="Meiryo UI" panose="020B0604030504040204" pitchFamily="50" charset="-128"/>
                          <a:cs typeface="Times New Roman" panose="02020603050405020304" pitchFamily="18" charset="0"/>
                        </a:rPr>
                        <a:t>×10</a:t>
                      </a:r>
                      <a:r>
                        <a:rPr lang="en-US" sz="2400" kern="100" baseline="30000" dirty="0">
                          <a:effectLst/>
                          <a:latin typeface="Meiryo UI" panose="020B0604030504040204" pitchFamily="50" charset="-128"/>
                          <a:ea typeface="Meiryo UI" panose="020B0604030504040204" pitchFamily="50" charset="-128"/>
                          <a:cs typeface="Times New Roman" panose="02020603050405020304" pitchFamily="18" charset="0"/>
                        </a:rPr>
                        <a:t>-7</a:t>
                      </a:r>
                      <a:endParaRPr 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dirty="0">
                          <a:effectLst/>
                          <a:latin typeface="Meiryo UI" panose="020B0604030504040204" pitchFamily="50" charset="-128"/>
                          <a:ea typeface="Meiryo UI" panose="020B0604030504040204" pitchFamily="50" charset="-128"/>
                          <a:cs typeface="Times New Roman" panose="02020603050405020304" pitchFamily="18" charset="0"/>
                        </a:rPr>
                        <a:t>d</a:t>
                      </a:r>
                      <a:endParaRPr 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24264888"/>
                  </a:ext>
                </a:extLst>
              </a:tr>
            </a:tbl>
          </a:graphicData>
        </a:graphic>
      </p:graphicFrame>
    </p:spTree>
    <p:extLst>
      <p:ext uri="{BB962C8B-B14F-4D97-AF65-F5344CB8AC3E}">
        <p14:creationId xmlns:p14="http://schemas.microsoft.com/office/powerpoint/2010/main" val="248041973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xmlns="" id="{782FA6B6-7B51-4EED-8B5E-C2A69280063D}"/>
              </a:ext>
            </a:extLst>
          </p:cNvPr>
          <p:cNvSpPr>
            <a:spLocks noGrp="1"/>
          </p:cNvSpPr>
          <p:nvPr>
            <p:ph type="ftr" sz="quarter" idx="4294967295"/>
          </p:nvPr>
        </p:nvSpPr>
        <p:spPr>
          <a:xfrm>
            <a:off x="3281363" y="6356354"/>
            <a:ext cx="3343275" cy="365125"/>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3" name="スライド番号プレースホルダー 2">
            <a:extLst>
              <a:ext uri="{FF2B5EF4-FFF2-40B4-BE49-F238E27FC236}">
                <a16:creationId xmlns:a16="http://schemas.microsoft.com/office/drawing/2014/main" xmlns="" id="{E56B438C-F78B-4211-A25C-2466BDBF0867}"/>
              </a:ext>
            </a:extLst>
          </p:cNvPr>
          <p:cNvSpPr>
            <a:spLocks noGrp="1"/>
          </p:cNvSpPr>
          <p:nvPr>
            <p:ph type="sldNum" sz="quarter" idx="12"/>
          </p:nvPr>
        </p:nvSpPr>
        <p:spPr/>
        <p:txBody>
          <a:bodyPr/>
          <a:lstStyle/>
          <a:p>
            <a:fld id="{C7D9CC4D-8A97-4D11-A8F9-9712DE09FCD9}" type="slidenum">
              <a:rPr kumimoji="1" lang="ja-JP" altLang="en-US" smtClean="0"/>
              <a:t>123</a:t>
            </a:fld>
            <a:endParaRPr kumimoji="1" lang="ja-JP" altLang="en-US"/>
          </a:p>
        </p:txBody>
      </p:sp>
      <p:graphicFrame>
        <p:nvGraphicFramePr>
          <p:cNvPr id="6" name="表 5">
            <a:extLst>
              <a:ext uri="{FF2B5EF4-FFF2-40B4-BE49-F238E27FC236}">
                <a16:creationId xmlns:a16="http://schemas.microsoft.com/office/drawing/2014/main" xmlns="" id="{38742B14-4565-4B93-BCA8-BFEDF9E913E0}"/>
              </a:ext>
            </a:extLst>
          </p:cNvPr>
          <p:cNvGraphicFramePr>
            <a:graphicFrameLocks noGrp="1"/>
          </p:cNvGraphicFramePr>
          <p:nvPr>
            <p:extLst/>
          </p:nvPr>
        </p:nvGraphicFramePr>
        <p:xfrm>
          <a:off x="1317189" y="1460024"/>
          <a:ext cx="7271625" cy="3291840"/>
        </p:xfrm>
        <a:graphic>
          <a:graphicData uri="http://schemas.openxmlformats.org/drawingml/2006/table">
            <a:tbl>
              <a:tblPr firstRow="1" firstCol="1" bandRow="1"/>
              <a:tblGrid>
                <a:gridCol w="2632905">
                  <a:extLst>
                    <a:ext uri="{9D8B030D-6E8A-4147-A177-3AD203B41FA5}">
                      <a16:colId xmlns:a16="http://schemas.microsoft.com/office/drawing/2014/main" xmlns="" val="3299914999"/>
                    </a:ext>
                  </a:extLst>
                </a:gridCol>
                <a:gridCol w="1851774">
                  <a:extLst>
                    <a:ext uri="{9D8B030D-6E8A-4147-A177-3AD203B41FA5}">
                      <a16:colId xmlns:a16="http://schemas.microsoft.com/office/drawing/2014/main" xmlns="" val="1462229921"/>
                    </a:ext>
                  </a:extLst>
                </a:gridCol>
                <a:gridCol w="2786946">
                  <a:extLst>
                    <a:ext uri="{9D8B030D-6E8A-4147-A177-3AD203B41FA5}">
                      <a16:colId xmlns:a16="http://schemas.microsoft.com/office/drawing/2014/main" xmlns="" val="1426516195"/>
                    </a:ext>
                  </a:extLst>
                </a:gridCol>
              </a:tblGrid>
              <a:tr h="0">
                <a:tc rowSpan="2">
                  <a:txBody>
                    <a:bodyPr/>
                    <a:lstStyle/>
                    <a:p>
                      <a:pPr algn="ctr">
                        <a:spcAft>
                          <a:spcPts val="0"/>
                        </a:spcAft>
                      </a:pPr>
                      <a:r>
                        <a:rPr lang="ja-JP" sz="2400" u="sng" kern="100" baseline="0" dirty="0">
                          <a:effectLst/>
                          <a:latin typeface="Meiryo UI" panose="020B0604030504040204" pitchFamily="50" charset="-128"/>
                          <a:ea typeface="Meiryo UI" panose="020B0604030504040204" pitchFamily="50" charset="-128"/>
                          <a:cs typeface="Times New Roman" panose="02020603050405020304" pitchFamily="18" charset="0"/>
                        </a:rPr>
                        <a:t>レーザースキャナ</a:t>
                      </a: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en-US"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PL=</a:t>
                      </a: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en-US" sz="2400" kern="100" baseline="0" dirty="0" err="1">
                          <a:effectLst/>
                          <a:latin typeface="Meiryo UI" panose="020B0604030504040204" pitchFamily="50" charset="-128"/>
                          <a:ea typeface="Meiryo UI" panose="020B0604030504040204" pitchFamily="50" charset="-128"/>
                          <a:cs typeface="Times New Roman" panose="02020603050405020304" pitchFamily="18" charset="0"/>
                        </a:rPr>
                        <a:t>DCavg</a:t>
                      </a:r>
                      <a:r>
                        <a:rPr lang="en-US"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en-US"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MTTF</a:t>
                      </a:r>
                      <a:r>
                        <a:rPr kumimoji="1" lang="en-US" altLang="ja-JP" sz="2400" b="0" i="0" u="none" strike="noStrike" kern="100" cap="none" spc="0" normalizeH="0" baseline="-2500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D</a:t>
                      </a:r>
                      <a:r>
                        <a:rPr lang="en-US"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baseline="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400" kern="100" baseline="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rowSpan="2">
                  <a:txBody>
                    <a:bodyPr/>
                    <a:lstStyle/>
                    <a:p>
                      <a:pPr algn="ctr">
                        <a:spcAft>
                          <a:spcPts val="0"/>
                        </a:spcAft>
                      </a:pPr>
                      <a:r>
                        <a:rPr lang="ja-JP" sz="2400" u="sng" kern="100" baseline="0" dirty="0">
                          <a:effectLst/>
                          <a:latin typeface="Meiryo UI" panose="020B0604030504040204" pitchFamily="50" charset="-128"/>
                          <a:ea typeface="Meiryo UI" panose="020B0604030504040204" pitchFamily="50" charset="-128"/>
                          <a:cs typeface="Times New Roman" panose="02020603050405020304" pitchFamily="18" charset="0"/>
                        </a:rPr>
                        <a:t>ロボット安全制御装置</a:t>
                      </a: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en-US"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PL=</a:t>
                      </a: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en-US" sz="2400" kern="100" baseline="0" dirty="0" err="1">
                          <a:effectLst/>
                          <a:latin typeface="Meiryo UI" panose="020B0604030504040204" pitchFamily="50" charset="-128"/>
                          <a:ea typeface="Meiryo UI" panose="020B0604030504040204" pitchFamily="50" charset="-128"/>
                          <a:cs typeface="Times New Roman" panose="02020603050405020304" pitchFamily="18" charset="0"/>
                        </a:rPr>
                        <a:t>DCavg</a:t>
                      </a:r>
                      <a:r>
                        <a:rPr lang="en-US"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en-US"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MTTF</a:t>
                      </a:r>
                      <a:r>
                        <a:rPr kumimoji="1" lang="en-US" altLang="ja-JP" sz="2400" b="0" i="0" u="none" strike="noStrike" kern="100" cap="none" spc="0" normalizeH="0" baseline="-2500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D</a:t>
                      </a:r>
                      <a:r>
                        <a:rPr lang="en-US"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61899176"/>
                  </a:ext>
                </a:extLst>
              </a:tr>
              <a:tr h="0">
                <a:tc vMerge="1">
                  <a:txBody>
                    <a:bodyPr/>
                    <a:lstStyle/>
                    <a:p>
                      <a:endParaRPr kumimoji="1" lang="ja-JP" altLang="en-US"/>
                    </a:p>
                  </a:txBody>
                  <a:tcPr/>
                </a:tc>
                <a:tc>
                  <a:txBody>
                    <a:bodyPr/>
                    <a:lstStyle/>
                    <a:p>
                      <a:pPr algn="just">
                        <a:spcAft>
                          <a:spcPts val="0"/>
                        </a:spcAft>
                      </a:pPr>
                      <a:r>
                        <a:rPr lang="en-US"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vMerge="1">
                  <a:txBody>
                    <a:bodyPr/>
                    <a:lstStyle/>
                    <a:p>
                      <a:endParaRPr kumimoji="1" lang="ja-JP" altLang="en-US"/>
                    </a:p>
                  </a:txBody>
                  <a:tcPr/>
                </a:tc>
                <a:extLst>
                  <a:ext uri="{0D108BD9-81ED-4DB2-BD59-A6C34878D82A}">
                    <a16:rowId xmlns:a16="http://schemas.microsoft.com/office/drawing/2014/main" xmlns="" val="2624239105"/>
                  </a:ext>
                </a:extLst>
              </a:tr>
              <a:tr h="0">
                <a:tc>
                  <a:txBody>
                    <a:bodyPr/>
                    <a:lstStyle/>
                    <a:p>
                      <a:pPr algn="just">
                        <a:spcAft>
                          <a:spcPts val="0"/>
                        </a:spcAft>
                      </a:pPr>
                      <a:r>
                        <a:rPr lang="en-US" sz="2400" kern="100" baseline="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400" kern="100" baseline="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ja-JP" sz="2400" u="sng" kern="100" baseline="0" dirty="0">
                          <a:effectLst/>
                          <a:latin typeface="Meiryo UI" panose="020B0604030504040204" pitchFamily="50" charset="-128"/>
                          <a:ea typeface="Meiryo UI" panose="020B0604030504040204" pitchFamily="50" charset="-128"/>
                          <a:cs typeface="Times New Roman" panose="02020603050405020304" pitchFamily="18" charset="0"/>
                        </a:rPr>
                        <a:t>全体</a:t>
                      </a: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en-US"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PL=</a:t>
                      </a: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en-US" sz="2400" kern="100" baseline="0" dirty="0" err="1">
                          <a:effectLst/>
                          <a:latin typeface="Meiryo UI" panose="020B0604030504040204" pitchFamily="50" charset="-128"/>
                          <a:ea typeface="Meiryo UI" panose="020B0604030504040204" pitchFamily="50" charset="-128"/>
                          <a:cs typeface="Times New Roman" panose="02020603050405020304" pitchFamily="18" charset="0"/>
                        </a:rPr>
                        <a:t>DCavg</a:t>
                      </a:r>
                      <a:r>
                        <a:rPr lang="en-US"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en-US"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MTTF</a:t>
                      </a:r>
                      <a:r>
                        <a:rPr kumimoji="1" lang="en-US" altLang="ja-JP" sz="2400" b="0" i="0" u="none" strike="noStrike" kern="100" cap="none" spc="0" normalizeH="0" baseline="-2500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D</a:t>
                      </a:r>
                      <a:r>
                        <a:rPr lang="en-US"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lnL>
                      <a:noFill/>
                    </a:lnL>
                    <a:lnR>
                      <a:noFill/>
                    </a:lnR>
                    <a:lnT>
                      <a:noFill/>
                    </a:lnT>
                    <a:lnB>
                      <a:noFill/>
                    </a:lnB>
                  </a:tcPr>
                </a:tc>
                <a:tc>
                  <a:txBody>
                    <a:bodyPr/>
                    <a:lstStyle/>
                    <a:p>
                      <a:pPr algn="just">
                        <a:spcAft>
                          <a:spcPts val="0"/>
                        </a:spcAft>
                      </a:pPr>
                      <a:r>
                        <a:rPr lang="en-US"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301866989"/>
                  </a:ext>
                </a:extLst>
              </a:tr>
            </a:tbl>
          </a:graphicData>
        </a:graphic>
      </p:graphicFrame>
      <p:sp>
        <p:nvSpPr>
          <p:cNvPr id="7" name="正方形/長方形 6">
            <a:extLst>
              <a:ext uri="{FF2B5EF4-FFF2-40B4-BE49-F238E27FC236}">
                <a16:creationId xmlns:a16="http://schemas.microsoft.com/office/drawing/2014/main" xmlns="" id="{0F6627BD-7BEA-41C0-9520-D052CD4A5B2F}"/>
              </a:ext>
            </a:extLst>
          </p:cNvPr>
          <p:cNvSpPr/>
          <p:nvPr/>
        </p:nvSpPr>
        <p:spPr>
          <a:xfrm>
            <a:off x="2347960" y="4678732"/>
            <a:ext cx="5210081" cy="461665"/>
          </a:xfrm>
          <a:prstGeom prst="rect">
            <a:avLst/>
          </a:prstGeom>
        </p:spPr>
        <p:txBody>
          <a:bodyPr wrap="none">
            <a:spAutoFit/>
          </a:bodyPr>
          <a:lstStyle/>
          <a:p>
            <a:pPr algn="ctr">
              <a:spcAft>
                <a:spcPts val="0"/>
              </a:spcAft>
            </a:pPr>
            <a:r>
              <a:rPr lang="ja-JP" altLang="ja-JP" sz="2400" kern="100" dirty="0">
                <a:effectLst/>
                <a:latin typeface="Meiryo UI" panose="020B0604030504040204" pitchFamily="50" charset="-128"/>
                <a:ea typeface="Meiryo UI" panose="020B0604030504040204" pitchFamily="50" charset="-128"/>
                <a:cs typeface="Times New Roman" panose="02020603050405020304" pitchFamily="18" charset="0"/>
              </a:rPr>
              <a:t>図</a:t>
            </a:r>
            <a:r>
              <a:rPr lang="en-US" altLang="ja-JP" sz="2400" kern="100" dirty="0">
                <a:effectLst/>
                <a:latin typeface="Meiryo UI" panose="020B0604030504040204" pitchFamily="50" charset="-128"/>
                <a:ea typeface="Meiryo UI" panose="020B0604030504040204" pitchFamily="50" charset="-128"/>
                <a:cs typeface="Times New Roman" panose="02020603050405020304" pitchFamily="18" charset="0"/>
              </a:rPr>
              <a:t>9-3</a:t>
            </a:r>
            <a:r>
              <a:rPr lang="ja-JP" altLang="ja-JP" sz="2400" kern="100" dirty="0">
                <a:effectLst/>
                <a:latin typeface="Meiryo UI" panose="020B0604030504040204" pitchFamily="50" charset="-128"/>
                <a:ea typeface="Meiryo UI" panose="020B0604030504040204" pitchFamily="50" charset="-128"/>
                <a:cs typeface="Times New Roman" panose="02020603050405020304" pitchFamily="18" charset="0"/>
              </a:rPr>
              <a:t>　安全関連システムの妥当性確認</a:t>
            </a:r>
          </a:p>
        </p:txBody>
      </p:sp>
      <p:sp>
        <p:nvSpPr>
          <p:cNvPr id="8" name="正方形/長方形 7">
            <a:extLst>
              <a:ext uri="{FF2B5EF4-FFF2-40B4-BE49-F238E27FC236}">
                <a16:creationId xmlns:a16="http://schemas.microsoft.com/office/drawing/2014/main" xmlns="" id="{2F4CC0EB-8C78-44FC-AACA-FA66B10D3DCF}"/>
              </a:ext>
            </a:extLst>
          </p:cNvPr>
          <p:cNvSpPr/>
          <p:nvPr/>
        </p:nvSpPr>
        <p:spPr>
          <a:xfrm>
            <a:off x="274548" y="852046"/>
            <a:ext cx="1556836" cy="461665"/>
          </a:xfrm>
          <a:prstGeom prst="rect">
            <a:avLst/>
          </a:prstGeom>
        </p:spPr>
        <p:txBody>
          <a:bodyPr wrap="none">
            <a:spAutoFit/>
          </a:bodyPr>
          <a:lstStyle/>
          <a:p>
            <a:pPr indent="139700" algn="just">
              <a:spcAft>
                <a:spcPts val="0"/>
              </a:spcAft>
            </a:pPr>
            <a:r>
              <a:rPr lang="ja-JP" altLang="ja-JP" sz="2400" kern="100" dirty="0">
                <a:solidFill>
                  <a:srgbClr val="0000FF"/>
                </a:solidFill>
                <a:effectLst/>
                <a:latin typeface="Meiryo UI" panose="020B0604030504040204" pitchFamily="50" charset="-128"/>
                <a:ea typeface="Meiryo UI" panose="020B0604030504040204" pitchFamily="50" charset="-128"/>
                <a:cs typeface="Times New Roman" panose="02020603050405020304" pitchFamily="18" charset="0"/>
              </a:rPr>
              <a:t>【解答</a:t>
            </a:r>
            <a:r>
              <a:rPr lang="ja-JP" altLang="en-US" sz="2400" kern="100" dirty="0">
                <a:solidFill>
                  <a:srgbClr val="0000FF"/>
                </a:solidFill>
                <a:effectLst/>
                <a:latin typeface="Meiryo UI" panose="020B0604030504040204" pitchFamily="50" charset="-128"/>
                <a:ea typeface="Meiryo UI" panose="020B0604030504040204" pitchFamily="50" charset="-128"/>
                <a:cs typeface="Times New Roman" panose="02020603050405020304" pitchFamily="18" charset="0"/>
              </a:rPr>
              <a:t>欄</a:t>
            </a:r>
            <a:r>
              <a:rPr lang="ja-JP" altLang="ja-JP" sz="2400" kern="100" dirty="0">
                <a:solidFill>
                  <a:srgbClr val="0000FF"/>
                </a:solidFill>
                <a:effectLst/>
                <a:latin typeface="Meiryo UI" panose="020B0604030504040204" pitchFamily="50" charset="-128"/>
                <a:ea typeface="Meiryo UI" panose="020B0604030504040204" pitchFamily="50" charset="-128"/>
                <a:cs typeface="Times New Roman" panose="02020603050405020304" pitchFamily="18" charset="0"/>
              </a:rPr>
              <a:t>】</a:t>
            </a:r>
          </a:p>
        </p:txBody>
      </p:sp>
      <p:sp>
        <p:nvSpPr>
          <p:cNvPr id="4" name="正方形/長方形 3"/>
          <p:cNvSpPr/>
          <p:nvPr/>
        </p:nvSpPr>
        <p:spPr>
          <a:xfrm>
            <a:off x="230906" y="59402"/>
            <a:ext cx="8024954" cy="646331"/>
          </a:xfrm>
          <a:prstGeom prst="rect">
            <a:avLst/>
          </a:prstGeom>
        </p:spPr>
        <p:txBody>
          <a:bodyPr wrap="none">
            <a:spAutoFit/>
          </a:bodyPr>
          <a:lstStyle/>
          <a:p>
            <a:r>
              <a:rPr lang="ja-JP" altLang="en-US" sz="3600" kern="100" dirty="0">
                <a:latin typeface="Meiryo UI" panose="020B0604030504040204" pitchFamily="50" charset="-128"/>
                <a:ea typeface="Meiryo UI" panose="020B0604030504040204" pitchFamily="50" charset="-128"/>
                <a:cs typeface="Times New Roman" panose="02020603050405020304" pitchFamily="18" charset="0"/>
              </a:rPr>
              <a:t>演習３：</a:t>
            </a:r>
            <a:r>
              <a:rPr lang="ja-JP" altLang="ja-JP" sz="3600" kern="100" dirty="0">
                <a:latin typeface="Meiryo UI" panose="020B0604030504040204" pitchFamily="50" charset="-128"/>
                <a:ea typeface="Meiryo UI" panose="020B0604030504040204" pitchFamily="50" charset="-128"/>
                <a:cs typeface="Times New Roman" panose="02020603050405020304" pitchFamily="18" charset="0"/>
              </a:rPr>
              <a:t>安全関連システムの妥当性確認</a:t>
            </a:r>
            <a:endParaRPr lang="ja-JP" altLang="en-US" sz="3600" dirty="0"/>
          </a:p>
        </p:txBody>
      </p:sp>
    </p:spTree>
    <p:extLst>
      <p:ext uri="{BB962C8B-B14F-4D97-AF65-F5344CB8AC3E}">
        <p14:creationId xmlns:p14="http://schemas.microsoft.com/office/powerpoint/2010/main" val="366786370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xmlns="" id="{782FA6B6-7B51-4EED-8B5E-C2A69280063D}"/>
              </a:ext>
            </a:extLst>
          </p:cNvPr>
          <p:cNvSpPr>
            <a:spLocks noGrp="1"/>
          </p:cNvSpPr>
          <p:nvPr>
            <p:ph type="ftr" sz="quarter" idx="4294967295"/>
          </p:nvPr>
        </p:nvSpPr>
        <p:spPr>
          <a:xfrm>
            <a:off x="3281363" y="6356354"/>
            <a:ext cx="3343275" cy="365125"/>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3" name="スライド番号プレースホルダー 2">
            <a:extLst>
              <a:ext uri="{FF2B5EF4-FFF2-40B4-BE49-F238E27FC236}">
                <a16:creationId xmlns:a16="http://schemas.microsoft.com/office/drawing/2014/main" xmlns="" id="{E56B438C-F78B-4211-A25C-2466BDBF0867}"/>
              </a:ext>
            </a:extLst>
          </p:cNvPr>
          <p:cNvSpPr>
            <a:spLocks noGrp="1"/>
          </p:cNvSpPr>
          <p:nvPr>
            <p:ph type="sldNum" sz="quarter" idx="12"/>
          </p:nvPr>
        </p:nvSpPr>
        <p:spPr/>
        <p:txBody>
          <a:bodyPr/>
          <a:lstStyle/>
          <a:p>
            <a:fld id="{C7D9CC4D-8A97-4D11-A8F9-9712DE09FCD9}" type="slidenum">
              <a:rPr kumimoji="1" lang="ja-JP" altLang="en-US" smtClean="0"/>
              <a:t>124</a:t>
            </a:fld>
            <a:endParaRPr kumimoji="1" lang="ja-JP" altLang="en-US"/>
          </a:p>
        </p:txBody>
      </p:sp>
      <mc:AlternateContent xmlns:mc="http://schemas.openxmlformats.org/markup-compatibility/2006" xmlns:a14="http://schemas.microsoft.com/office/drawing/2010/main">
        <mc:Choice Requires="a14">
          <p:graphicFrame>
            <p:nvGraphicFramePr>
              <p:cNvPr id="6" name="表 5">
                <a:extLst>
                  <a:ext uri="{FF2B5EF4-FFF2-40B4-BE49-F238E27FC236}">
                    <a16:creationId xmlns:a16="http://schemas.microsoft.com/office/drawing/2014/main" xmlns="" id="{38742B14-4565-4B93-BCA8-BFEDF9E913E0}"/>
                  </a:ext>
                </a:extLst>
              </p:cNvPr>
              <p:cNvGraphicFramePr>
                <a:graphicFrameLocks noGrp="1"/>
              </p:cNvGraphicFramePr>
              <p:nvPr>
                <p:extLst>
                  <p:ext uri="{D42A27DB-BD31-4B8C-83A1-F6EECF244321}">
                    <p14:modId xmlns:p14="http://schemas.microsoft.com/office/powerpoint/2010/main" val="839670623"/>
                  </p:ext>
                </p:extLst>
              </p:nvPr>
            </p:nvGraphicFramePr>
            <p:xfrm>
              <a:off x="1317187" y="828847"/>
              <a:ext cx="7271625" cy="5114417"/>
            </p:xfrm>
            <a:graphic>
              <a:graphicData uri="http://schemas.openxmlformats.org/drawingml/2006/table">
                <a:tbl>
                  <a:tblPr firstRow="1" firstCol="1" bandRow="1"/>
                  <a:tblGrid>
                    <a:gridCol w="2632905">
                      <a:extLst>
                        <a:ext uri="{9D8B030D-6E8A-4147-A177-3AD203B41FA5}">
                          <a16:colId xmlns:a16="http://schemas.microsoft.com/office/drawing/2014/main" xmlns="" val="3299914999"/>
                        </a:ext>
                      </a:extLst>
                    </a:gridCol>
                    <a:gridCol w="1851774">
                      <a:extLst>
                        <a:ext uri="{9D8B030D-6E8A-4147-A177-3AD203B41FA5}">
                          <a16:colId xmlns:a16="http://schemas.microsoft.com/office/drawing/2014/main" xmlns="" val="1462229921"/>
                        </a:ext>
                      </a:extLst>
                    </a:gridCol>
                    <a:gridCol w="2786946">
                      <a:extLst>
                        <a:ext uri="{9D8B030D-6E8A-4147-A177-3AD203B41FA5}">
                          <a16:colId xmlns:a16="http://schemas.microsoft.com/office/drawing/2014/main" xmlns="" val="1426516195"/>
                        </a:ext>
                      </a:extLst>
                    </a:gridCol>
                  </a:tblGrid>
                  <a:tr h="337109">
                    <a:tc rowSpan="2">
                      <a:txBody>
                        <a:bodyPr/>
                        <a:lstStyle/>
                        <a:p>
                          <a:pPr algn="ctr">
                            <a:spcAft>
                              <a:spcPts val="0"/>
                            </a:spcAft>
                          </a:pPr>
                          <a:r>
                            <a:rPr lang="ja-JP" sz="2400" u="sng" kern="100" baseline="0" dirty="0">
                              <a:effectLst/>
                              <a:latin typeface="Meiryo UI" panose="020B0604030504040204" pitchFamily="50" charset="-128"/>
                              <a:ea typeface="Meiryo UI" panose="020B0604030504040204" pitchFamily="50" charset="-128"/>
                              <a:cs typeface="Times New Roman" panose="02020603050405020304" pitchFamily="18" charset="0"/>
                            </a:rPr>
                            <a:t>レーザースキャナ</a:t>
                          </a: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en-US"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PL=</a:t>
                          </a: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en-US"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DCavg1=</a:t>
                          </a: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en-US"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MTTF</a:t>
                          </a:r>
                          <a:r>
                            <a:rPr kumimoji="1" lang="en-US" altLang="ja-JP" sz="2400" b="0" i="0" u="none" strike="noStrike" kern="100" cap="none" spc="0" normalizeH="0" baseline="-2500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D1</a:t>
                          </a:r>
                          <a:r>
                            <a:rPr lang="en-US"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baseline="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400" kern="100" baseline="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rowSpan="2">
                      <a:txBody>
                        <a:bodyPr/>
                        <a:lstStyle/>
                        <a:p>
                          <a:pPr algn="ctr">
                            <a:spcAft>
                              <a:spcPts val="0"/>
                            </a:spcAft>
                          </a:pPr>
                          <a:r>
                            <a:rPr lang="ja-JP" sz="2400" u="sng" kern="100" baseline="0" dirty="0">
                              <a:effectLst/>
                              <a:latin typeface="Meiryo UI" panose="020B0604030504040204" pitchFamily="50" charset="-128"/>
                              <a:ea typeface="Meiryo UI" panose="020B0604030504040204" pitchFamily="50" charset="-128"/>
                              <a:cs typeface="Times New Roman" panose="02020603050405020304" pitchFamily="18" charset="0"/>
                            </a:rPr>
                            <a:t>ロボット安全制御装置</a:t>
                          </a: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en-US"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PL=</a:t>
                          </a: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en-US"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DCavg2=</a:t>
                          </a: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en-US"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MTTF</a:t>
                          </a:r>
                          <a:r>
                            <a:rPr kumimoji="1" lang="en-US" altLang="ja-JP" sz="2400" b="0" i="0" u="none" strike="noStrike" kern="100" cap="none" spc="0" normalizeH="0" baseline="-2500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D</a:t>
                          </a:r>
                          <a:r>
                            <a:rPr lang="en-US"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61899176"/>
                      </a:ext>
                    </a:extLst>
                  </a:tr>
                  <a:tr h="1011327">
                    <a:tc vMerge="1">
                      <a:txBody>
                        <a:bodyPr/>
                        <a:lstStyle/>
                        <a:p>
                          <a:endParaRPr kumimoji="1" lang="ja-JP" altLang="en-US"/>
                        </a:p>
                      </a:txBody>
                      <a:tcPr/>
                    </a:tc>
                    <a:tc>
                      <a:txBody>
                        <a:bodyPr/>
                        <a:lstStyle/>
                        <a:p>
                          <a:pPr algn="just">
                            <a:spcAft>
                              <a:spcPts val="0"/>
                            </a:spcAft>
                          </a:pPr>
                          <a:r>
                            <a:rPr lang="en-US"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vMerge="1">
                      <a:txBody>
                        <a:bodyPr/>
                        <a:lstStyle/>
                        <a:p>
                          <a:endParaRPr kumimoji="1" lang="ja-JP" altLang="en-US"/>
                        </a:p>
                      </a:txBody>
                      <a:tcPr/>
                    </a:tc>
                    <a:extLst>
                      <a:ext uri="{0D108BD9-81ED-4DB2-BD59-A6C34878D82A}">
                        <a16:rowId xmlns:a16="http://schemas.microsoft.com/office/drawing/2014/main" xmlns="" val="2624239105"/>
                      </a:ext>
                    </a:extLst>
                  </a:tr>
                  <a:tr h="2386626">
                    <a:tc gridSpan="3">
                      <a:txBody>
                        <a:bodyPr/>
                        <a:lstStyle/>
                        <a:p>
                          <a:pPr algn="ctr">
                            <a:spcAft>
                              <a:spcPts val="0"/>
                            </a:spcAft>
                          </a:pPr>
                          <a:r>
                            <a:rPr lang="ja-JP" sz="2400" u="sng" kern="100" baseline="0" dirty="0">
                              <a:effectLst/>
                              <a:latin typeface="Meiryo UI" panose="020B0604030504040204" pitchFamily="50" charset="-128"/>
                              <a:ea typeface="Meiryo UI" panose="020B0604030504040204" pitchFamily="50" charset="-128"/>
                              <a:cs typeface="Times New Roman" panose="02020603050405020304" pitchFamily="18" charset="0"/>
                            </a:rPr>
                            <a:t>全体</a:t>
                          </a: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1" lang="ja-JP" altLang="ja-JP" sz="2400" i="1" kern="1200" smtClean="0">
                                        <a:solidFill>
                                          <a:schemeClr val="tx1"/>
                                        </a:solidFill>
                                        <a:effectLst/>
                                        <a:latin typeface="Cambria Math"/>
                                        <a:ea typeface="+mn-ea"/>
                                        <a:cs typeface="+mn-cs"/>
                                      </a:rPr>
                                    </m:ctrlPr>
                                  </m:fPr>
                                  <m:num>
                                    <m:r>
                                      <a:rPr kumimoji="1" lang="en-US" altLang="ja-JP" sz="2400" i="1" kern="1200">
                                        <a:solidFill>
                                          <a:schemeClr val="tx1"/>
                                        </a:solidFill>
                                        <a:effectLst/>
                                        <a:latin typeface="Cambria Math" charset="0"/>
                                        <a:ea typeface="+mn-ea"/>
                                        <a:cs typeface="+mn-cs"/>
                                      </a:rPr>
                                      <m:t>1</m:t>
                                    </m:r>
                                  </m:num>
                                  <m:den>
                                    <m:r>
                                      <a:rPr kumimoji="1" lang="en-US" altLang="ja-JP" sz="2400" i="1" kern="1200">
                                        <a:solidFill>
                                          <a:schemeClr val="tx1"/>
                                        </a:solidFill>
                                        <a:effectLst/>
                                        <a:latin typeface="Cambria Math" charset="0"/>
                                        <a:ea typeface="+mn-ea"/>
                                        <a:cs typeface="+mn-cs"/>
                                      </a:rPr>
                                      <m:t>𝑀𝑇𝑇𝐹</m:t>
                                    </m:r>
                                    <m:r>
                                      <a:rPr kumimoji="1" lang="en-US" altLang="ja-JP" sz="2400" i="1" kern="1200" baseline="-25000">
                                        <a:solidFill>
                                          <a:schemeClr val="tx1"/>
                                        </a:solidFill>
                                        <a:effectLst/>
                                        <a:latin typeface="Cambria Math" charset="0"/>
                                        <a:ea typeface="+mn-ea"/>
                                        <a:cs typeface="+mn-cs"/>
                                      </a:rPr>
                                      <m:t>𝐷</m:t>
                                    </m:r>
                                  </m:den>
                                </m:f>
                                <m:r>
                                  <a:rPr kumimoji="1" lang="en-US" altLang="ja-JP" sz="2400" i="1" kern="1200">
                                    <a:solidFill>
                                      <a:schemeClr val="tx1"/>
                                    </a:solidFill>
                                    <a:effectLst/>
                                    <a:latin typeface="Cambria Math" charset="0"/>
                                    <a:ea typeface="+mn-ea"/>
                                    <a:cs typeface="+mn-cs"/>
                                  </a:rPr>
                                  <m:t>=</m:t>
                                </m:r>
                                <m:f>
                                  <m:fPr>
                                    <m:ctrlPr>
                                      <a:rPr kumimoji="1" lang="ja-JP" altLang="ja-JP" sz="2400" i="1" kern="1200">
                                        <a:solidFill>
                                          <a:schemeClr val="tx1"/>
                                        </a:solidFill>
                                        <a:effectLst/>
                                        <a:latin typeface="Cambria Math"/>
                                        <a:ea typeface="+mn-ea"/>
                                        <a:cs typeface="+mn-cs"/>
                                      </a:rPr>
                                    </m:ctrlPr>
                                  </m:fPr>
                                  <m:num>
                                    <m:r>
                                      <a:rPr kumimoji="1" lang="en-US" altLang="ja-JP" sz="2400" i="1" kern="1200">
                                        <a:solidFill>
                                          <a:schemeClr val="tx1"/>
                                        </a:solidFill>
                                        <a:effectLst/>
                                        <a:latin typeface="Cambria Math" charset="0"/>
                                        <a:ea typeface="+mn-ea"/>
                                        <a:cs typeface="+mn-cs"/>
                                      </a:rPr>
                                      <m:t>1</m:t>
                                    </m:r>
                                  </m:num>
                                  <m:den>
                                    <m:r>
                                      <a:rPr kumimoji="1" lang="en-US" altLang="ja-JP" sz="2400" i="1" kern="1200">
                                        <a:solidFill>
                                          <a:schemeClr val="tx1"/>
                                        </a:solidFill>
                                        <a:effectLst/>
                                        <a:latin typeface="Cambria Math" charset="0"/>
                                        <a:ea typeface="+mn-ea"/>
                                        <a:cs typeface="+mn-cs"/>
                                      </a:rPr>
                                      <m:t>𝑀𝑇𝑇𝐹𝐷</m:t>
                                    </m:r>
                                    <m:r>
                                      <a:rPr kumimoji="1" lang="en-US" altLang="ja-JP" sz="2400" i="1" kern="1200">
                                        <a:solidFill>
                                          <a:schemeClr val="tx1"/>
                                        </a:solidFill>
                                        <a:effectLst/>
                                        <a:latin typeface="Cambria Math" charset="0"/>
                                        <a:ea typeface="+mn-ea"/>
                                        <a:cs typeface="+mn-cs"/>
                                      </a:rPr>
                                      <m:t>1</m:t>
                                    </m:r>
                                  </m:den>
                                </m:f>
                                <m:r>
                                  <a:rPr kumimoji="1" lang="en-US" altLang="ja-JP" sz="2400" i="1" kern="1200">
                                    <a:solidFill>
                                      <a:schemeClr val="tx1"/>
                                    </a:solidFill>
                                    <a:effectLst/>
                                    <a:latin typeface="Cambria Math" charset="0"/>
                                    <a:ea typeface="+mn-ea"/>
                                    <a:cs typeface="+mn-cs"/>
                                  </a:rPr>
                                  <m:t>+</m:t>
                                </m:r>
                                <m:f>
                                  <m:fPr>
                                    <m:ctrlPr>
                                      <a:rPr kumimoji="1" lang="ja-JP" altLang="ja-JP" sz="2400" i="1" kern="1200">
                                        <a:solidFill>
                                          <a:schemeClr val="tx1"/>
                                        </a:solidFill>
                                        <a:effectLst/>
                                        <a:latin typeface="Cambria Math"/>
                                        <a:ea typeface="+mn-ea"/>
                                        <a:cs typeface="+mn-cs"/>
                                      </a:rPr>
                                    </m:ctrlPr>
                                  </m:fPr>
                                  <m:num>
                                    <m:r>
                                      <a:rPr kumimoji="1" lang="en-US" altLang="ja-JP" sz="2400" i="1" kern="1200">
                                        <a:solidFill>
                                          <a:schemeClr val="tx1"/>
                                        </a:solidFill>
                                        <a:effectLst/>
                                        <a:latin typeface="Cambria Math" charset="0"/>
                                        <a:ea typeface="+mn-ea"/>
                                        <a:cs typeface="+mn-cs"/>
                                      </a:rPr>
                                      <m:t>1</m:t>
                                    </m:r>
                                  </m:num>
                                  <m:den>
                                    <m:r>
                                      <a:rPr kumimoji="1" lang="en-US" altLang="ja-JP" sz="2400" i="1" kern="1200">
                                        <a:solidFill>
                                          <a:schemeClr val="tx1"/>
                                        </a:solidFill>
                                        <a:effectLst/>
                                        <a:latin typeface="Cambria Math" charset="0"/>
                                        <a:ea typeface="+mn-ea"/>
                                        <a:cs typeface="+mn-cs"/>
                                      </a:rPr>
                                      <m:t>𝑀𝑇𝑇𝐹𝐷</m:t>
                                    </m:r>
                                    <m:r>
                                      <a:rPr kumimoji="1" lang="en-US" altLang="ja-JP" sz="2400" i="1" kern="1200">
                                        <a:solidFill>
                                          <a:schemeClr val="tx1"/>
                                        </a:solidFill>
                                        <a:effectLst/>
                                        <a:latin typeface="Cambria Math" charset="0"/>
                                        <a:ea typeface="+mn-ea"/>
                                        <a:cs typeface="+mn-cs"/>
                                      </a:rPr>
                                      <m:t>2</m:t>
                                    </m:r>
                                  </m:den>
                                </m:f>
                              </m:oMath>
                            </m:oMathPara>
                          </a14:m>
                          <a:endParaRPr lang="en-US" alt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m:rPr>
                                    <m:sty m:val="p"/>
                                  </m:rPr>
                                  <a:rPr kumimoji="1" lang="en-US" altLang="ja-JP" sz="2400" kern="1200" smtClean="0">
                                    <a:solidFill>
                                      <a:schemeClr val="tx1"/>
                                    </a:solidFill>
                                    <a:effectLst/>
                                    <a:latin typeface="Cambria Math" charset="0"/>
                                    <a:ea typeface="+mn-ea"/>
                                    <a:cs typeface="+mn-cs"/>
                                  </a:rPr>
                                  <m:t>DCavg</m:t>
                                </m:r>
                                <m:r>
                                  <a:rPr kumimoji="1" lang="en-US" altLang="ja-JP" sz="2400" kern="1200" smtClean="0">
                                    <a:solidFill>
                                      <a:schemeClr val="tx1"/>
                                    </a:solidFill>
                                    <a:effectLst/>
                                    <a:latin typeface="Cambria Math" charset="0"/>
                                    <a:ea typeface="+mn-ea"/>
                                    <a:cs typeface="+mn-cs"/>
                                  </a:rPr>
                                  <m:t>=</m:t>
                                </m:r>
                                <m:f>
                                  <m:fPr>
                                    <m:ctrlPr>
                                      <a:rPr kumimoji="1" lang="ja-JP" altLang="ja-JP" sz="2400" i="1" kern="1200">
                                        <a:solidFill>
                                          <a:schemeClr val="tx1"/>
                                        </a:solidFill>
                                        <a:effectLst/>
                                        <a:latin typeface="Cambria Math"/>
                                        <a:ea typeface="+mn-ea"/>
                                        <a:cs typeface="+mn-cs"/>
                                      </a:rPr>
                                    </m:ctrlPr>
                                  </m:fPr>
                                  <m:num>
                                    <m:r>
                                      <a:rPr kumimoji="1" lang="en-US" altLang="ja-JP" sz="2400" kern="1200">
                                        <a:solidFill>
                                          <a:schemeClr val="tx1"/>
                                        </a:solidFill>
                                        <a:effectLst/>
                                        <a:latin typeface="Cambria Math" charset="0"/>
                                        <a:ea typeface="+mn-ea"/>
                                        <a:cs typeface="+mn-cs"/>
                                      </a:rPr>
                                      <m:t>(</m:t>
                                    </m:r>
                                    <m:f>
                                      <m:fPr>
                                        <m:type m:val="lin"/>
                                        <m:ctrlPr>
                                          <a:rPr kumimoji="1" lang="ja-JP" altLang="ja-JP" sz="2400" i="1" kern="1200">
                                            <a:solidFill>
                                              <a:schemeClr val="tx1"/>
                                            </a:solidFill>
                                            <a:effectLst/>
                                            <a:latin typeface="Cambria Math"/>
                                            <a:ea typeface="+mn-ea"/>
                                            <a:cs typeface="+mn-cs"/>
                                          </a:rPr>
                                        </m:ctrlPr>
                                      </m:fPr>
                                      <m:num>
                                        <m:r>
                                          <a:rPr kumimoji="1" lang="en-US" altLang="ja-JP" sz="2400" i="1" kern="1200">
                                            <a:solidFill>
                                              <a:schemeClr val="tx1"/>
                                            </a:solidFill>
                                            <a:effectLst/>
                                            <a:latin typeface="Cambria Math" charset="0"/>
                                            <a:ea typeface="+mn-ea"/>
                                            <a:cs typeface="+mn-cs"/>
                                          </a:rPr>
                                          <m:t>𝐷𝐶𝑎𝑣𝑔</m:t>
                                        </m:r>
                                        <m:r>
                                          <a:rPr kumimoji="1" lang="en-US" altLang="ja-JP" sz="2400" i="1" kern="1200">
                                            <a:solidFill>
                                              <a:schemeClr val="tx1"/>
                                            </a:solidFill>
                                            <a:effectLst/>
                                            <a:latin typeface="Cambria Math" charset="0"/>
                                            <a:ea typeface="+mn-ea"/>
                                            <a:cs typeface="+mn-cs"/>
                                          </a:rPr>
                                          <m:t>1</m:t>
                                        </m:r>
                                      </m:num>
                                      <m:den>
                                        <m:r>
                                          <a:rPr kumimoji="1" lang="en-US" altLang="ja-JP" sz="2400" i="1" kern="1200">
                                            <a:solidFill>
                                              <a:schemeClr val="tx1"/>
                                            </a:solidFill>
                                            <a:effectLst/>
                                            <a:latin typeface="Cambria Math" charset="0"/>
                                            <a:ea typeface="+mn-ea"/>
                                            <a:cs typeface="+mn-cs"/>
                                          </a:rPr>
                                          <m:t>𝑀𝑇𝑇𝐹𝐷</m:t>
                                        </m:r>
                                        <m:r>
                                          <a:rPr kumimoji="1" lang="en-US" altLang="ja-JP" sz="2400" i="1" kern="1200">
                                            <a:solidFill>
                                              <a:schemeClr val="tx1"/>
                                            </a:solidFill>
                                            <a:effectLst/>
                                            <a:latin typeface="Cambria Math" charset="0"/>
                                            <a:ea typeface="+mn-ea"/>
                                            <a:cs typeface="+mn-cs"/>
                                          </a:rPr>
                                          <m:t>1</m:t>
                                        </m:r>
                                      </m:den>
                                    </m:f>
                                    <m:r>
                                      <a:rPr kumimoji="1" lang="en-US" altLang="ja-JP" sz="2400" i="1" kern="1200">
                                        <a:solidFill>
                                          <a:schemeClr val="tx1"/>
                                        </a:solidFill>
                                        <a:effectLst/>
                                        <a:latin typeface="Cambria Math" charset="0"/>
                                        <a:ea typeface="+mn-ea"/>
                                        <a:cs typeface="+mn-cs"/>
                                      </a:rPr>
                                      <m:t>+</m:t>
                                    </m:r>
                                    <m:f>
                                      <m:fPr>
                                        <m:type m:val="lin"/>
                                        <m:ctrlPr>
                                          <a:rPr kumimoji="1" lang="ja-JP" altLang="ja-JP" sz="2400" i="1" kern="1200">
                                            <a:solidFill>
                                              <a:schemeClr val="tx1"/>
                                            </a:solidFill>
                                            <a:effectLst/>
                                            <a:latin typeface="Cambria Math"/>
                                            <a:ea typeface="+mn-ea"/>
                                            <a:cs typeface="+mn-cs"/>
                                          </a:rPr>
                                        </m:ctrlPr>
                                      </m:fPr>
                                      <m:num>
                                        <m:r>
                                          <a:rPr kumimoji="1" lang="en-US" altLang="ja-JP" sz="2400" i="1" kern="1200">
                                            <a:solidFill>
                                              <a:schemeClr val="tx1"/>
                                            </a:solidFill>
                                            <a:effectLst/>
                                            <a:latin typeface="Cambria Math" charset="0"/>
                                            <a:ea typeface="+mn-ea"/>
                                            <a:cs typeface="+mn-cs"/>
                                          </a:rPr>
                                          <m:t>𝐷𝐶𝑎𝑣𝑔</m:t>
                                        </m:r>
                                        <m:r>
                                          <a:rPr kumimoji="1" lang="en-US" altLang="ja-JP" sz="2400" i="1" kern="1200">
                                            <a:solidFill>
                                              <a:schemeClr val="tx1"/>
                                            </a:solidFill>
                                            <a:effectLst/>
                                            <a:latin typeface="Cambria Math" charset="0"/>
                                            <a:ea typeface="+mn-ea"/>
                                            <a:cs typeface="+mn-cs"/>
                                          </a:rPr>
                                          <m:t>2</m:t>
                                        </m:r>
                                      </m:num>
                                      <m:den>
                                        <m:r>
                                          <a:rPr kumimoji="1" lang="en-US" altLang="ja-JP" sz="2400" i="1" kern="1200">
                                            <a:solidFill>
                                              <a:schemeClr val="tx1"/>
                                            </a:solidFill>
                                            <a:effectLst/>
                                            <a:latin typeface="Cambria Math" charset="0"/>
                                            <a:ea typeface="+mn-ea"/>
                                            <a:cs typeface="+mn-cs"/>
                                          </a:rPr>
                                          <m:t>𝑀𝑇𝑇𝐹𝐷</m:t>
                                        </m:r>
                                        <m:r>
                                          <a:rPr kumimoji="1" lang="en-US" altLang="ja-JP" sz="2400" i="1" kern="1200">
                                            <a:solidFill>
                                              <a:schemeClr val="tx1"/>
                                            </a:solidFill>
                                            <a:effectLst/>
                                            <a:latin typeface="Cambria Math" charset="0"/>
                                            <a:ea typeface="+mn-ea"/>
                                            <a:cs typeface="+mn-cs"/>
                                          </a:rPr>
                                          <m:t>2</m:t>
                                        </m:r>
                                      </m:den>
                                    </m:f>
                                    <m:r>
                                      <a:rPr kumimoji="1" lang="en-US" altLang="ja-JP" sz="2400" i="1" kern="1200">
                                        <a:solidFill>
                                          <a:schemeClr val="tx1"/>
                                        </a:solidFill>
                                        <a:effectLst/>
                                        <a:latin typeface="Cambria Math" charset="0"/>
                                        <a:ea typeface="+mn-ea"/>
                                        <a:cs typeface="+mn-cs"/>
                                      </a:rPr>
                                      <m:t>)</m:t>
                                    </m:r>
                                  </m:num>
                                  <m:den>
                                    <m:r>
                                      <a:rPr kumimoji="1" lang="en-US" altLang="ja-JP" sz="2400" i="1" kern="1200">
                                        <a:solidFill>
                                          <a:schemeClr val="tx1"/>
                                        </a:solidFill>
                                        <a:effectLst/>
                                        <a:latin typeface="Cambria Math" charset="0"/>
                                        <a:ea typeface="+mn-ea"/>
                                        <a:cs typeface="+mn-cs"/>
                                      </a:rPr>
                                      <m:t>(</m:t>
                                    </m:r>
                                    <m:f>
                                      <m:fPr>
                                        <m:type m:val="lin"/>
                                        <m:ctrlPr>
                                          <a:rPr kumimoji="1" lang="ja-JP" altLang="ja-JP" sz="2400" i="1" kern="1200">
                                            <a:solidFill>
                                              <a:schemeClr val="tx1"/>
                                            </a:solidFill>
                                            <a:effectLst/>
                                            <a:latin typeface="Cambria Math"/>
                                            <a:ea typeface="+mn-ea"/>
                                            <a:cs typeface="+mn-cs"/>
                                          </a:rPr>
                                        </m:ctrlPr>
                                      </m:fPr>
                                      <m:num>
                                        <m:r>
                                          <a:rPr kumimoji="1" lang="en-US" altLang="ja-JP" sz="2400" i="1" kern="1200">
                                            <a:solidFill>
                                              <a:schemeClr val="tx1"/>
                                            </a:solidFill>
                                            <a:effectLst/>
                                            <a:latin typeface="Cambria Math" charset="0"/>
                                            <a:ea typeface="+mn-ea"/>
                                            <a:cs typeface="+mn-cs"/>
                                          </a:rPr>
                                          <m:t>1</m:t>
                                        </m:r>
                                      </m:num>
                                      <m:den>
                                        <m:r>
                                          <a:rPr kumimoji="1" lang="en-US" altLang="ja-JP" sz="2400" i="1" kern="1200">
                                            <a:solidFill>
                                              <a:schemeClr val="tx1"/>
                                            </a:solidFill>
                                            <a:effectLst/>
                                            <a:latin typeface="Cambria Math" charset="0"/>
                                            <a:ea typeface="+mn-ea"/>
                                            <a:cs typeface="+mn-cs"/>
                                          </a:rPr>
                                          <m:t>𝑀𝑇𝑇𝐹𝐷</m:t>
                                        </m:r>
                                        <m:r>
                                          <a:rPr kumimoji="1" lang="en-US" altLang="ja-JP" sz="2400" i="1" kern="1200">
                                            <a:solidFill>
                                              <a:schemeClr val="tx1"/>
                                            </a:solidFill>
                                            <a:effectLst/>
                                            <a:latin typeface="Cambria Math" charset="0"/>
                                            <a:ea typeface="+mn-ea"/>
                                            <a:cs typeface="+mn-cs"/>
                                          </a:rPr>
                                          <m:t>1</m:t>
                                        </m:r>
                                      </m:den>
                                    </m:f>
                                    <m:r>
                                      <a:rPr kumimoji="1" lang="en-US" altLang="ja-JP" sz="2400" i="1" kern="1200">
                                        <a:solidFill>
                                          <a:schemeClr val="tx1"/>
                                        </a:solidFill>
                                        <a:effectLst/>
                                        <a:latin typeface="Cambria Math" charset="0"/>
                                        <a:ea typeface="+mn-ea"/>
                                        <a:cs typeface="+mn-cs"/>
                                      </a:rPr>
                                      <m:t>+</m:t>
                                    </m:r>
                                    <m:f>
                                      <m:fPr>
                                        <m:type m:val="lin"/>
                                        <m:ctrlPr>
                                          <a:rPr kumimoji="1" lang="ja-JP" altLang="ja-JP" sz="2400" i="1" kern="1200">
                                            <a:solidFill>
                                              <a:schemeClr val="tx1"/>
                                            </a:solidFill>
                                            <a:effectLst/>
                                            <a:latin typeface="Cambria Math"/>
                                            <a:ea typeface="+mn-ea"/>
                                            <a:cs typeface="+mn-cs"/>
                                          </a:rPr>
                                        </m:ctrlPr>
                                      </m:fPr>
                                      <m:num>
                                        <m:r>
                                          <a:rPr kumimoji="1" lang="en-US" altLang="ja-JP" sz="2400" i="1" kern="1200">
                                            <a:solidFill>
                                              <a:schemeClr val="tx1"/>
                                            </a:solidFill>
                                            <a:effectLst/>
                                            <a:latin typeface="Cambria Math" charset="0"/>
                                            <a:ea typeface="+mn-ea"/>
                                            <a:cs typeface="+mn-cs"/>
                                          </a:rPr>
                                          <m:t>1</m:t>
                                        </m:r>
                                      </m:num>
                                      <m:den>
                                        <m:r>
                                          <a:rPr kumimoji="1" lang="en-US" altLang="ja-JP" sz="2400" i="1" kern="1200">
                                            <a:solidFill>
                                              <a:schemeClr val="tx1"/>
                                            </a:solidFill>
                                            <a:effectLst/>
                                            <a:latin typeface="Cambria Math" charset="0"/>
                                            <a:ea typeface="+mn-ea"/>
                                            <a:cs typeface="+mn-cs"/>
                                          </a:rPr>
                                          <m:t>𝑀𝑇𝑇𝐹𝐷</m:t>
                                        </m:r>
                                        <m:r>
                                          <a:rPr kumimoji="1" lang="en-US" altLang="ja-JP" sz="2400" i="1" kern="1200">
                                            <a:solidFill>
                                              <a:schemeClr val="tx1"/>
                                            </a:solidFill>
                                            <a:effectLst/>
                                            <a:latin typeface="Cambria Math" charset="0"/>
                                            <a:ea typeface="+mn-ea"/>
                                            <a:cs typeface="+mn-cs"/>
                                          </a:rPr>
                                          <m:t>2)</m:t>
                                        </m:r>
                                      </m:den>
                                    </m:f>
                                  </m:den>
                                </m:f>
                              </m:oMath>
                            </m:oMathPara>
                          </a14:m>
                          <a:endParaRPr kumimoji="1" lang="en-US" altLang="ja-JP" sz="2400" kern="1200" dirty="0">
                            <a:solidFill>
                              <a:schemeClr val="tx1"/>
                            </a:solidFill>
                            <a:effectLst/>
                            <a:latin typeface="+mn-lt"/>
                            <a:ea typeface="+mn-ea"/>
                            <a:cs typeface="+mn-cs"/>
                          </a:endParaRPr>
                        </a:p>
                        <a:p>
                          <a:pPr algn="just">
                            <a:spcAft>
                              <a:spcPts val="0"/>
                            </a:spcAft>
                          </a:pPr>
                          <a:endParaRPr kumimoji="1" lang="en-US" sz="2400" kern="1200" baseline="0" dirty="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1" lang="en-US" altLang="ja-JP" sz="2400" kern="1200" smtClean="0">
                                    <a:solidFill>
                                      <a:schemeClr val="tx1"/>
                                    </a:solidFill>
                                    <a:effectLst/>
                                    <a:latin typeface="Cambria Math" charset="0"/>
                                    <a:ea typeface="+mn-ea"/>
                                    <a:cs typeface="+mn-cs"/>
                                  </a:rPr>
                                  <m:t>PFHD</m:t>
                                </m:r>
                                <m:r>
                                  <a:rPr kumimoji="1" lang="en-US" altLang="ja-JP" sz="2400" kern="1200" smtClean="0">
                                    <a:solidFill>
                                      <a:schemeClr val="tx1"/>
                                    </a:solidFill>
                                    <a:effectLst/>
                                    <a:latin typeface="Cambria Math" charset="0"/>
                                    <a:ea typeface="+mn-ea"/>
                                    <a:cs typeface="+mn-cs"/>
                                  </a:rPr>
                                  <m:t>=</m:t>
                                </m:r>
                                <m:r>
                                  <a:rPr kumimoji="1" lang="en-US" altLang="ja-JP" sz="2400" i="1" kern="1200">
                                    <a:solidFill>
                                      <a:schemeClr val="tx1"/>
                                    </a:solidFill>
                                    <a:effectLst/>
                                    <a:latin typeface="Cambria Math" charset="0"/>
                                    <a:ea typeface="+mn-ea"/>
                                    <a:cs typeface="+mn-cs"/>
                                  </a:rPr>
                                  <m:t>𝑃𝐹𝐻𝐷</m:t>
                                </m:r>
                                <m:r>
                                  <a:rPr kumimoji="1" lang="en-US" altLang="ja-JP" sz="2400" i="1" kern="1200">
                                    <a:solidFill>
                                      <a:schemeClr val="tx1"/>
                                    </a:solidFill>
                                    <a:effectLst/>
                                    <a:latin typeface="Cambria Math" charset="0"/>
                                    <a:ea typeface="+mn-ea"/>
                                    <a:cs typeface="+mn-cs"/>
                                  </a:rPr>
                                  <m:t>1+</m:t>
                                </m:r>
                                <m:r>
                                  <a:rPr kumimoji="1" lang="en-US" altLang="ja-JP" sz="2400" i="1" kern="1200">
                                    <a:solidFill>
                                      <a:schemeClr val="tx1"/>
                                    </a:solidFill>
                                    <a:effectLst/>
                                    <a:latin typeface="Cambria Math" charset="0"/>
                                    <a:ea typeface="+mn-ea"/>
                                    <a:cs typeface="+mn-cs"/>
                                  </a:rPr>
                                  <m:t>𝑃𝐹𝐻𝐷</m:t>
                                </m:r>
                                <m:r>
                                  <a:rPr kumimoji="1" lang="en-US" altLang="ja-JP" sz="2400" i="1" kern="1200">
                                    <a:solidFill>
                                      <a:schemeClr val="tx1"/>
                                    </a:solidFill>
                                    <a:effectLst/>
                                    <a:latin typeface="Cambria Math" charset="0"/>
                                    <a:ea typeface="+mn-ea"/>
                                    <a:cs typeface="+mn-cs"/>
                                  </a:rPr>
                                  <m:t>2</m:t>
                                </m:r>
                              </m:oMath>
                            </m:oMathPara>
                          </a14:m>
                          <a:endParaRPr kumimoji="1" lang="ja-JP" altLang="ja-JP" sz="2400" kern="1200" dirty="0">
                            <a:solidFill>
                              <a:schemeClr val="tx1"/>
                            </a:solidFill>
                            <a:effectLst/>
                            <a:latin typeface="+mn-lt"/>
                            <a:ea typeface="+mn-ea"/>
                            <a:cs typeface="+mn-cs"/>
                          </a:endParaRPr>
                        </a:p>
                        <a:p>
                          <a:pPr algn="just">
                            <a:spcAft>
                              <a:spcPts val="0"/>
                            </a:spcAft>
                          </a:pP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ctr">
                            <a:spcAft>
                              <a:spcPts val="0"/>
                            </a:spcAft>
                          </a:pP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a:noFill/>
                        </a:lnL>
                        <a:lnR>
                          <a:noFill/>
                        </a:lnR>
                        <a:lnT>
                          <a:noFill/>
                        </a:lnT>
                        <a:lnB>
                          <a:noFill/>
                        </a:lnB>
                      </a:tcPr>
                    </a:tc>
                    <a:tc hMerge="1">
                      <a:txBody>
                        <a:bodyPr/>
                        <a:lstStyle/>
                        <a:p>
                          <a:pPr algn="just">
                            <a:spcAft>
                              <a:spcPts val="0"/>
                            </a:spcAft>
                          </a:pP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301866989"/>
                      </a:ext>
                    </a:extLst>
                  </a:tr>
                </a:tbl>
              </a:graphicData>
            </a:graphic>
          </p:graphicFrame>
        </mc:Choice>
        <mc:Fallback xmlns="">
          <p:graphicFrame>
            <p:nvGraphicFramePr>
              <p:cNvPr id="6" name="表 5">
                <a:extLst>
                  <a:ext uri="{FF2B5EF4-FFF2-40B4-BE49-F238E27FC236}">
                    <a16:creationId xmlns:a16="http://schemas.microsoft.com/office/drawing/2014/main" xmlns="" xmlns:a14="http://schemas.microsoft.com/office/drawing/2010/main" id="{38742B14-4565-4B93-BCA8-BFEDF9E913E0}"/>
                  </a:ext>
                </a:extLst>
              </p:cNvPr>
              <p:cNvGraphicFramePr>
                <a:graphicFrameLocks noGrp="1"/>
              </p:cNvGraphicFramePr>
              <p:nvPr>
                <p:extLst>
                  <p:ext uri="{D42A27DB-BD31-4B8C-83A1-F6EECF244321}">
                    <p14:modId xmlns:p14="http://schemas.microsoft.com/office/powerpoint/2010/main" val="363460933"/>
                  </p:ext>
                </p:extLst>
              </p:nvPr>
            </p:nvGraphicFramePr>
            <p:xfrm>
              <a:off x="1621153" y="828846"/>
              <a:ext cx="8949691" cy="4748657"/>
            </p:xfrm>
            <a:graphic>
              <a:graphicData uri="http://schemas.openxmlformats.org/drawingml/2006/table">
                <a:tbl>
                  <a:tblPr firstRow="1" firstCol="1" bandRow="1"/>
                  <a:tblGrid>
                    <a:gridCol w="3240498">
                      <a:extLst>
                        <a:ext uri="{9D8B030D-6E8A-4147-A177-3AD203B41FA5}">
                          <a16:colId xmlns:a16="http://schemas.microsoft.com/office/drawing/2014/main" xmlns="" xmlns:a14="http://schemas.microsoft.com/office/drawing/2010/main" val="3299914999"/>
                        </a:ext>
                      </a:extLst>
                    </a:gridCol>
                    <a:gridCol w="2279106">
                      <a:extLst>
                        <a:ext uri="{9D8B030D-6E8A-4147-A177-3AD203B41FA5}">
                          <a16:colId xmlns:a16="http://schemas.microsoft.com/office/drawing/2014/main" xmlns="" xmlns:a14="http://schemas.microsoft.com/office/drawing/2010/main" val="1462229921"/>
                        </a:ext>
                      </a:extLst>
                    </a:gridCol>
                    <a:gridCol w="3430087">
                      <a:extLst>
                        <a:ext uri="{9D8B030D-6E8A-4147-A177-3AD203B41FA5}">
                          <a16:colId xmlns:a16="http://schemas.microsoft.com/office/drawing/2014/main" xmlns="" xmlns:a14="http://schemas.microsoft.com/office/drawing/2010/main" val="1426516195"/>
                        </a:ext>
                      </a:extLst>
                    </a:gridCol>
                  </a:tblGrid>
                  <a:tr h="365760">
                    <a:tc rowSpan="2">
                      <a:txBody>
                        <a:bodyPr/>
                        <a:lstStyle/>
                        <a:p>
                          <a:pPr algn="ctr">
                            <a:spcAft>
                              <a:spcPts val="0"/>
                            </a:spcAft>
                          </a:pPr>
                          <a:r>
                            <a:rPr lang="ja-JP" sz="2400" u="sng" kern="100" baseline="0" dirty="0">
                              <a:effectLst/>
                              <a:latin typeface="Meiryo UI" panose="020B0604030504040204" pitchFamily="50" charset="-128"/>
                              <a:ea typeface="Meiryo UI" panose="020B0604030504040204" pitchFamily="50" charset="-128"/>
                              <a:cs typeface="Times New Roman" panose="02020603050405020304" pitchFamily="18" charset="0"/>
                            </a:rPr>
                            <a:t>レーザースキャナ</a:t>
                          </a: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en-US"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PL=</a:t>
                          </a: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en-US" sz="2400" kern="100" baseline="0" dirty="0" smtClean="0">
                              <a:effectLst/>
                              <a:latin typeface="Meiryo UI" panose="020B0604030504040204" pitchFamily="50" charset="-128"/>
                              <a:ea typeface="Meiryo UI" panose="020B0604030504040204" pitchFamily="50" charset="-128"/>
                              <a:cs typeface="Times New Roman" panose="02020603050405020304" pitchFamily="18" charset="0"/>
                            </a:rPr>
                            <a:t>DCavg1=</a:t>
                          </a: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en-US" sz="2400" kern="100" baseline="0" dirty="0" smtClean="0">
                              <a:effectLst/>
                              <a:latin typeface="Meiryo UI" panose="020B0604030504040204" pitchFamily="50" charset="-128"/>
                              <a:ea typeface="Meiryo UI" panose="020B0604030504040204" pitchFamily="50" charset="-128"/>
                              <a:cs typeface="Times New Roman" panose="02020603050405020304" pitchFamily="18" charset="0"/>
                            </a:rPr>
                            <a:t>MTTF</a:t>
                          </a:r>
                          <a:r>
                            <a:rPr kumimoji="1" lang="en-US" altLang="ja-JP" sz="2400" b="0" i="0" u="none" strike="noStrike" kern="100" cap="none" spc="0" normalizeH="0" baseline="-2500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D1</a:t>
                          </a:r>
                          <a:r>
                            <a:rPr lang="en-US" sz="2400" kern="100" baseline="0" dirty="0" smtClean="0">
                              <a:effectLst/>
                              <a:latin typeface="Meiryo UI" panose="020B0604030504040204" pitchFamily="50" charset="-128"/>
                              <a:ea typeface="Meiryo UI" panose="020B0604030504040204" pitchFamily="50" charset="-128"/>
                              <a:cs typeface="Times New Roman" panose="02020603050405020304" pitchFamily="18" charset="0"/>
                            </a:rPr>
                            <a:t>=</a:t>
                          </a: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baseline="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400" kern="100" baseline="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rowSpan="2">
                      <a:txBody>
                        <a:bodyPr/>
                        <a:lstStyle/>
                        <a:p>
                          <a:pPr algn="ctr">
                            <a:spcAft>
                              <a:spcPts val="0"/>
                            </a:spcAft>
                          </a:pPr>
                          <a:r>
                            <a:rPr lang="ja-JP" sz="2400" u="sng" kern="100" baseline="0" dirty="0">
                              <a:effectLst/>
                              <a:latin typeface="Meiryo UI" panose="020B0604030504040204" pitchFamily="50" charset="-128"/>
                              <a:ea typeface="Meiryo UI" panose="020B0604030504040204" pitchFamily="50" charset="-128"/>
                              <a:cs typeface="Times New Roman" panose="02020603050405020304" pitchFamily="18" charset="0"/>
                            </a:rPr>
                            <a:t>ロボット安全制御装置</a:t>
                          </a: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en-US"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PL=</a:t>
                          </a: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en-US" sz="2400" kern="100" baseline="0" dirty="0" smtClean="0">
                              <a:effectLst/>
                              <a:latin typeface="Meiryo UI" panose="020B0604030504040204" pitchFamily="50" charset="-128"/>
                              <a:ea typeface="Meiryo UI" panose="020B0604030504040204" pitchFamily="50" charset="-128"/>
                              <a:cs typeface="Times New Roman" panose="02020603050405020304" pitchFamily="18" charset="0"/>
                            </a:rPr>
                            <a:t>DCavg2=</a:t>
                          </a: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en-US"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MTTF</a:t>
                          </a:r>
                          <a:r>
                            <a:rPr kumimoji="1" lang="en-US" altLang="ja-JP" sz="2400" b="0" i="0" u="none" strike="noStrike" kern="100" cap="none" spc="0" normalizeH="0" baseline="-2500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D</a:t>
                          </a:r>
                          <a:r>
                            <a:rPr lang="en-US"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3361899176"/>
                      </a:ext>
                    </a:extLst>
                  </a:tr>
                  <a:tr h="1097280">
                    <a:tc vMerge="1">
                      <a:txBody>
                        <a:bodyPr/>
                        <a:lstStyle/>
                        <a:p>
                          <a:endParaRPr kumimoji="1" lang="ja-JP" altLang="en-US"/>
                        </a:p>
                      </a:txBody>
                      <a:tcPr/>
                    </a:tc>
                    <a:tc>
                      <a:txBody>
                        <a:bodyPr/>
                        <a:lstStyle/>
                        <a:p>
                          <a:pPr algn="just">
                            <a:spcAft>
                              <a:spcPts val="0"/>
                            </a:spcAft>
                          </a:pPr>
                          <a:r>
                            <a:rPr lang="en-US"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vMerge="1">
                      <a:txBody>
                        <a:bodyPr/>
                        <a:lstStyle/>
                        <a:p>
                          <a:endParaRPr kumimoji="1" lang="ja-JP" altLang="en-US"/>
                        </a:p>
                      </a:txBody>
                      <a:tcPr/>
                    </a:tc>
                    <a:extLst>
                      <a:ext uri="{0D108BD9-81ED-4DB2-BD59-A6C34878D82A}">
                        <a16:rowId xmlns:a16="http://schemas.microsoft.com/office/drawing/2014/main" xmlns="" xmlns:a14="http://schemas.microsoft.com/office/drawing/2010/main" val="2624239105"/>
                      </a:ext>
                    </a:extLst>
                  </a:tr>
                  <a:tr h="3285617">
                    <a:tc gridSpan="3">
                      <a:txBody>
                        <a:bodyPr/>
                        <a:lstStyle/>
                        <a:p>
                          <a:endParaRPr lang="ja-JP"/>
                        </a:p>
                      </a:txBody>
                      <a:tcPr marL="68580" marR="68580" marT="0" marB="0">
                        <a:lnL>
                          <a:noFill/>
                        </a:lnL>
                        <a:lnR>
                          <a:noFill/>
                        </a:lnR>
                        <a:lnT w="12700" cap="flat" cmpd="sng" algn="ctr">
                          <a:solidFill>
                            <a:srgbClr val="000000"/>
                          </a:solidFill>
                          <a:prstDash val="solid"/>
                          <a:round/>
                          <a:headEnd type="none" w="med" len="med"/>
                          <a:tailEnd type="none" w="med" len="med"/>
                        </a:lnT>
                        <a:lnB>
                          <a:noFill/>
                        </a:lnB>
                        <a:blipFill rotWithShape="0">
                          <a:blip r:embed="rId3"/>
                          <a:stretch>
                            <a:fillRect l="-68" t="-47778" r="-136"/>
                          </a:stretch>
                        </a:blipFill>
                      </a:tcPr>
                    </a:tc>
                    <a:tc hMerge="1">
                      <a:txBody>
                        <a:bodyPr/>
                        <a:lstStyle/>
                        <a:p>
                          <a:pPr algn="ctr">
                            <a:spcAft>
                              <a:spcPts val="0"/>
                            </a:spcAft>
                          </a:pP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a:noFill/>
                        </a:lnL>
                        <a:lnR>
                          <a:noFill/>
                        </a:lnR>
                        <a:lnT>
                          <a:noFill/>
                        </a:lnT>
                        <a:lnB>
                          <a:noFill/>
                        </a:lnB>
                      </a:tcPr>
                    </a:tc>
                    <a:tc hMerge="1">
                      <a:txBody>
                        <a:bodyPr/>
                        <a:lstStyle/>
                        <a:p>
                          <a:pPr algn="just">
                            <a:spcAft>
                              <a:spcPts val="0"/>
                            </a:spcAft>
                          </a:pP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xmlns:a14="http://schemas.microsoft.com/office/drawing/2010/main" val="3301866989"/>
                      </a:ext>
                    </a:extLst>
                  </a:tr>
                </a:tbl>
              </a:graphicData>
            </a:graphic>
          </p:graphicFrame>
        </mc:Fallback>
      </mc:AlternateContent>
      <p:sp>
        <p:nvSpPr>
          <p:cNvPr id="7" name="正方形/長方形 6">
            <a:extLst>
              <a:ext uri="{FF2B5EF4-FFF2-40B4-BE49-F238E27FC236}">
                <a16:creationId xmlns:a16="http://schemas.microsoft.com/office/drawing/2014/main" xmlns="" id="{0F6627BD-7BEA-41C0-9520-D052CD4A5B2F}"/>
              </a:ext>
            </a:extLst>
          </p:cNvPr>
          <p:cNvSpPr/>
          <p:nvPr/>
        </p:nvSpPr>
        <p:spPr>
          <a:xfrm>
            <a:off x="2347958" y="5371097"/>
            <a:ext cx="5210081" cy="461665"/>
          </a:xfrm>
          <a:prstGeom prst="rect">
            <a:avLst/>
          </a:prstGeom>
        </p:spPr>
        <p:txBody>
          <a:bodyPr wrap="none">
            <a:spAutoFit/>
          </a:bodyPr>
          <a:lstStyle/>
          <a:p>
            <a:pPr algn="ctr">
              <a:spcAft>
                <a:spcPts val="0"/>
              </a:spcAft>
            </a:pPr>
            <a:r>
              <a:rPr lang="ja-JP" altLang="ja-JP" sz="2400" kern="100" dirty="0">
                <a:effectLst/>
                <a:latin typeface="Meiryo UI" panose="020B0604030504040204" pitchFamily="50" charset="-128"/>
                <a:ea typeface="Meiryo UI" panose="020B0604030504040204" pitchFamily="50" charset="-128"/>
                <a:cs typeface="Times New Roman" panose="02020603050405020304" pitchFamily="18" charset="0"/>
              </a:rPr>
              <a:t>図</a:t>
            </a:r>
            <a:r>
              <a:rPr lang="en-US" altLang="ja-JP" sz="2400" kern="100" dirty="0">
                <a:effectLst/>
                <a:latin typeface="Meiryo UI" panose="020B0604030504040204" pitchFamily="50" charset="-128"/>
                <a:ea typeface="Meiryo UI" panose="020B0604030504040204" pitchFamily="50" charset="-128"/>
                <a:cs typeface="Times New Roman" panose="02020603050405020304" pitchFamily="18" charset="0"/>
              </a:rPr>
              <a:t>9-3</a:t>
            </a:r>
            <a:r>
              <a:rPr lang="ja-JP" altLang="ja-JP" sz="2400" kern="100" dirty="0">
                <a:effectLst/>
                <a:latin typeface="Meiryo UI" panose="020B0604030504040204" pitchFamily="50" charset="-128"/>
                <a:ea typeface="Meiryo UI" panose="020B0604030504040204" pitchFamily="50" charset="-128"/>
                <a:cs typeface="Times New Roman" panose="02020603050405020304" pitchFamily="18" charset="0"/>
              </a:rPr>
              <a:t>　安全関連システムの妥当性確認</a:t>
            </a:r>
          </a:p>
        </p:txBody>
      </p:sp>
      <p:sp>
        <p:nvSpPr>
          <p:cNvPr id="8" name="正方形/長方形 7">
            <a:extLst>
              <a:ext uri="{FF2B5EF4-FFF2-40B4-BE49-F238E27FC236}">
                <a16:creationId xmlns:a16="http://schemas.microsoft.com/office/drawing/2014/main" xmlns="" id="{2F4CC0EB-8C78-44FC-AACA-FA66B10D3DCF}"/>
              </a:ext>
            </a:extLst>
          </p:cNvPr>
          <p:cNvSpPr/>
          <p:nvPr/>
        </p:nvSpPr>
        <p:spPr>
          <a:xfrm>
            <a:off x="105908" y="165162"/>
            <a:ext cx="1864613" cy="461665"/>
          </a:xfrm>
          <a:prstGeom prst="rect">
            <a:avLst/>
          </a:prstGeom>
        </p:spPr>
        <p:txBody>
          <a:bodyPr wrap="none">
            <a:spAutoFit/>
          </a:bodyPr>
          <a:lstStyle/>
          <a:p>
            <a:pPr indent="139700" algn="just">
              <a:spcAft>
                <a:spcPts val="0"/>
              </a:spcAft>
            </a:pPr>
            <a:r>
              <a:rPr lang="ja-JP" altLang="ja-JP" sz="2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2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計算解説</a:t>
            </a:r>
            <a:r>
              <a:rPr lang="ja-JP" altLang="ja-JP" sz="2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a:t>
            </a:r>
          </a:p>
        </p:txBody>
      </p:sp>
    </p:spTree>
    <p:extLst>
      <p:ext uri="{BB962C8B-B14F-4D97-AF65-F5344CB8AC3E}">
        <p14:creationId xmlns:p14="http://schemas.microsoft.com/office/powerpoint/2010/main" val="307122207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xmlns="" id="{782FA6B6-7B51-4EED-8B5E-C2A69280063D}"/>
              </a:ext>
            </a:extLst>
          </p:cNvPr>
          <p:cNvSpPr>
            <a:spLocks noGrp="1"/>
          </p:cNvSpPr>
          <p:nvPr>
            <p:ph type="ftr" sz="quarter" idx="4294967295"/>
          </p:nvPr>
        </p:nvSpPr>
        <p:spPr>
          <a:xfrm>
            <a:off x="1009082" y="6356354"/>
            <a:ext cx="5615557" cy="1809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平成</a:t>
            </a:r>
            <a:r>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29</a:t>
            </a:r>
            <a:r>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年度厚生労働省委託　機能安全を活用した機械設備の安全対策の推進事業 活用実践マニュアル</a:t>
            </a: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スライド番号プレースホルダー 2">
            <a:extLst>
              <a:ext uri="{FF2B5EF4-FFF2-40B4-BE49-F238E27FC236}">
                <a16:creationId xmlns:a16="http://schemas.microsoft.com/office/drawing/2014/main" xmlns="" id="{E56B438C-F78B-4211-A25C-2466BDBF08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D9CC4D-8A97-4D11-A8F9-9712DE09FCD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6" name="表 5">
            <a:extLst>
              <a:ext uri="{FF2B5EF4-FFF2-40B4-BE49-F238E27FC236}">
                <a16:creationId xmlns:a16="http://schemas.microsoft.com/office/drawing/2014/main" xmlns="" id="{38742B14-4565-4B93-BCA8-BFEDF9E913E0}"/>
              </a:ext>
            </a:extLst>
          </p:cNvPr>
          <p:cNvGraphicFramePr>
            <a:graphicFrameLocks noGrp="1"/>
          </p:cNvGraphicFramePr>
          <p:nvPr>
            <p:extLst/>
          </p:nvPr>
        </p:nvGraphicFramePr>
        <p:xfrm>
          <a:off x="1264085" y="1101373"/>
          <a:ext cx="7271625" cy="2686662"/>
        </p:xfrm>
        <a:graphic>
          <a:graphicData uri="http://schemas.openxmlformats.org/drawingml/2006/table">
            <a:tbl>
              <a:tblPr firstRow="1" firstCol="1" bandRow="1"/>
              <a:tblGrid>
                <a:gridCol w="2632905">
                  <a:extLst>
                    <a:ext uri="{9D8B030D-6E8A-4147-A177-3AD203B41FA5}">
                      <a16:colId xmlns:a16="http://schemas.microsoft.com/office/drawing/2014/main" xmlns="" val="3299914999"/>
                    </a:ext>
                  </a:extLst>
                </a:gridCol>
                <a:gridCol w="1851774">
                  <a:extLst>
                    <a:ext uri="{9D8B030D-6E8A-4147-A177-3AD203B41FA5}">
                      <a16:colId xmlns:a16="http://schemas.microsoft.com/office/drawing/2014/main" xmlns="" val="1462229921"/>
                    </a:ext>
                  </a:extLst>
                </a:gridCol>
                <a:gridCol w="2786946">
                  <a:extLst>
                    <a:ext uri="{9D8B030D-6E8A-4147-A177-3AD203B41FA5}">
                      <a16:colId xmlns:a16="http://schemas.microsoft.com/office/drawing/2014/main" xmlns="" val="1426516195"/>
                    </a:ext>
                  </a:extLst>
                </a:gridCol>
              </a:tblGrid>
              <a:tr h="262216">
                <a:tc rowSpan="2">
                  <a:txBody>
                    <a:bodyPr/>
                    <a:lstStyle/>
                    <a:p>
                      <a:pPr algn="ctr">
                        <a:spcAft>
                          <a:spcPts val="0"/>
                        </a:spcAft>
                      </a:pPr>
                      <a:r>
                        <a:rPr lang="ja-JP" sz="2400" u="sng" kern="100" baseline="0" dirty="0">
                          <a:effectLst/>
                          <a:latin typeface="Meiryo UI" panose="020B0604030504040204" pitchFamily="50" charset="-128"/>
                          <a:ea typeface="Meiryo UI" panose="020B0604030504040204" pitchFamily="50" charset="-128"/>
                          <a:cs typeface="Times New Roman" panose="02020603050405020304" pitchFamily="18" charset="0"/>
                        </a:rPr>
                        <a:t>レーザースキャナ</a:t>
                      </a: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en-US"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PL=</a:t>
                      </a:r>
                      <a:r>
                        <a:rPr lang="en-US" alt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d(SIL2)</a:t>
                      </a: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en-US" sz="2400" kern="100" baseline="0" dirty="0" err="1">
                          <a:effectLst/>
                          <a:latin typeface="Meiryo UI" panose="020B0604030504040204" pitchFamily="50" charset="-128"/>
                          <a:ea typeface="Meiryo UI" panose="020B0604030504040204" pitchFamily="50" charset="-128"/>
                          <a:cs typeface="Times New Roman" panose="02020603050405020304" pitchFamily="18" charset="0"/>
                        </a:rPr>
                        <a:t>DCavg</a:t>
                      </a:r>
                      <a:r>
                        <a:rPr lang="en-US"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=97%</a:t>
                      </a: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en-US"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MTTF</a:t>
                      </a:r>
                      <a:r>
                        <a:rPr kumimoji="1" lang="en-US" altLang="ja-JP" sz="2400" b="0" i="0" u="none" strike="noStrike" kern="100" cap="none" spc="0" normalizeH="0" baseline="-2500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D</a:t>
                      </a:r>
                      <a:r>
                        <a:rPr lang="en-US"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=56</a:t>
                      </a:r>
                      <a:r>
                        <a:rPr lang="ja-JP" altLang="en-US"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年</a:t>
                      </a:r>
                      <a:endParaRPr lang="en-US" alt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en-US" alt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PFH</a:t>
                      </a:r>
                      <a:r>
                        <a:rPr lang="en-US" altLang="ja-JP" sz="2400" kern="100" baseline="-25000" dirty="0">
                          <a:effectLst/>
                          <a:latin typeface="Meiryo UI" panose="020B0604030504040204" pitchFamily="50" charset="-128"/>
                          <a:ea typeface="Meiryo UI" panose="020B0604030504040204" pitchFamily="50" charset="-128"/>
                          <a:cs typeface="Times New Roman" panose="02020603050405020304" pitchFamily="18" charset="0"/>
                        </a:rPr>
                        <a:t>D</a:t>
                      </a:r>
                      <a:r>
                        <a:rPr lang="en-US" alt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=1.03x10</a:t>
                      </a:r>
                      <a:r>
                        <a:rPr lang="en-US" altLang="ja-JP" sz="2400" kern="100" baseline="30000" dirty="0">
                          <a:effectLst/>
                          <a:latin typeface="Meiryo UI" panose="020B0604030504040204" pitchFamily="50" charset="-128"/>
                          <a:ea typeface="Meiryo UI" panose="020B0604030504040204" pitchFamily="50" charset="-128"/>
                          <a:cs typeface="Times New Roman" panose="02020603050405020304" pitchFamily="18" charset="0"/>
                        </a:rPr>
                        <a:t>-7</a:t>
                      </a:r>
                      <a:endParaRPr lang="ja-JP" sz="2400" kern="100" baseline="300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baseline="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400" kern="100" baseline="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rowSpan="2">
                  <a:txBody>
                    <a:bodyPr/>
                    <a:lstStyle/>
                    <a:p>
                      <a:pPr algn="ctr">
                        <a:spcAft>
                          <a:spcPts val="0"/>
                        </a:spcAft>
                      </a:pPr>
                      <a:r>
                        <a:rPr lang="ja-JP" sz="2400" u="sng" kern="100" baseline="0" dirty="0">
                          <a:effectLst/>
                          <a:latin typeface="Meiryo UI" panose="020B0604030504040204" pitchFamily="50" charset="-128"/>
                          <a:ea typeface="Meiryo UI" panose="020B0604030504040204" pitchFamily="50" charset="-128"/>
                          <a:cs typeface="Times New Roman" panose="02020603050405020304" pitchFamily="18" charset="0"/>
                        </a:rPr>
                        <a:t>ロボット安全制御装置</a:t>
                      </a: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en-US"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PL=</a:t>
                      </a:r>
                      <a:r>
                        <a:rPr lang="en-US" alt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d(SIL2)</a:t>
                      </a: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en-US" sz="2400" kern="100" baseline="0" dirty="0" err="1">
                          <a:effectLst/>
                          <a:latin typeface="Meiryo UI" panose="020B0604030504040204" pitchFamily="50" charset="-128"/>
                          <a:ea typeface="Meiryo UI" panose="020B0604030504040204" pitchFamily="50" charset="-128"/>
                          <a:cs typeface="Times New Roman" panose="02020603050405020304" pitchFamily="18" charset="0"/>
                        </a:rPr>
                        <a:t>DCavg</a:t>
                      </a:r>
                      <a:r>
                        <a:rPr lang="en-US"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=92%</a:t>
                      </a: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en-US"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MTTF</a:t>
                      </a:r>
                      <a:r>
                        <a:rPr kumimoji="1" lang="en-US" altLang="ja-JP" sz="2400" b="0" i="0" u="none" strike="noStrike" kern="100" cap="none" spc="0" normalizeH="0" baseline="-2500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D</a:t>
                      </a:r>
                      <a:r>
                        <a:rPr lang="en-US"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=47</a:t>
                      </a:r>
                      <a:r>
                        <a:rPr lang="ja-JP" altLang="en-US"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年</a:t>
                      </a:r>
                      <a:endParaRPr lang="en-US" alt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PFH</a:t>
                      </a:r>
                      <a:r>
                        <a:rPr lang="en-US" altLang="ja-JP" sz="2400" kern="100" baseline="-25000" dirty="0">
                          <a:effectLst/>
                          <a:latin typeface="Meiryo UI" panose="020B0604030504040204" pitchFamily="50" charset="-128"/>
                          <a:ea typeface="Meiryo UI" panose="020B0604030504040204" pitchFamily="50" charset="-128"/>
                          <a:cs typeface="Times New Roman" panose="02020603050405020304" pitchFamily="18" charset="0"/>
                        </a:rPr>
                        <a:t>D</a:t>
                      </a:r>
                      <a:r>
                        <a:rPr lang="en-US" alt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=1.34x10</a:t>
                      </a:r>
                      <a:r>
                        <a:rPr lang="en-US" altLang="ja-JP" sz="2400" kern="100" baseline="30000" dirty="0">
                          <a:effectLst/>
                          <a:latin typeface="Meiryo UI" panose="020B0604030504040204" pitchFamily="50" charset="-128"/>
                          <a:ea typeface="Meiryo UI" panose="020B0604030504040204" pitchFamily="50" charset="-128"/>
                          <a:cs typeface="Times New Roman" panose="02020603050405020304" pitchFamily="18" charset="0"/>
                        </a:rPr>
                        <a:t>-7</a:t>
                      </a:r>
                      <a:endParaRPr lang="ja-JP" altLang="ja-JP" sz="2400" kern="100" baseline="300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61899176"/>
                  </a:ext>
                </a:extLst>
              </a:tr>
              <a:tr h="1048866">
                <a:tc vMerge="1">
                  <a:txBody>
                    <a:bodyPr/>
                    <a:lstStyle/>
                    <a:p>
                      <a:endParaRPr kumimoji="1" lang="ja-JP" altLang="en-US"/>
                    </a:p>
                  </a:txBody>
                  <a:tcPr/>
                </a:tc>
                <a:tc>
                  <a:txBody>
                    <a:bodyPr/>
                    <a:lstStyle/>
                    <a:p>
                      <a:pPr algn="just">
                        <a:spcAft>
                          <a:spcPts val="0"/>
                        </a:spcAft>
                      </a:pPr>
                      <a:r>
                        <a:rPr lang="en-US" sz="2400" kern="100" baseline="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vMerge="1">
                  <a:txBody>
                    <a:bodyPr/>
                    <a:lstStyle/>
                    <a:p>
                      <a:endParaRPr kumimoji="1" lang="ja-JP" altLang="en-US"/>
                    </a:p>
                  </a:txBody>
                  <a:tcPr/>
                </a:tc>
                <a:extLst>
                  <a:ext uri="{0D108BD9-81ED-4DB2-BD59-A6C34878D82A}">
                    <a16:rowId xmlns:a16="http://schemas.microsoft.com/office/drawing/2014/main" xmlns="" val="2624239105"/>
                  </a:ext>
                </a:extLst>
              </a:tr>
              <a:tr h="492102">
                <a:tc gridSpan="3">
                  <a:txBody>
                    <a:bodyPr/>
                    <a:lstStyle/>
                    <a:p>
                      <a:pPr algn="l">
                        <a:spcAft>
                          <a:spcPts val="0"/>
                        </a:spcAft>
                      </a:pPr>
                      <a:endParaRPr lang="ja-JP" altLang="ja-JP" sz="2400" kern="100" baseline="300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l">
                        <a:spcAft>
                          <a:spcPts val="0"/>
                        </a:spcAft>
                      </a:pP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a:noFill/>
                    </a:lnL>
                    <a:lnR>
                      <a:noFill/>
                    </a:lnR>
                    <a:lnT>
                      <a:noFill/>
                    </a:lnT>
                    <a:lnB>
                      <a:noFill/>
                    </a:lnB>
                  </a:tcPr>
                </a:tc>
                <a:tc hMerge="1">
                  <a:txBody>
                    <a:bodyPr/>
                    <a:lstStyle/>
                    <a:p>
                      <a:pPr algn="just">
                        <a:spcAft>
                          <a:spcPts val="0"/>
                        </a:spcAft>
                      </a:pPr>
                      <a:endParaRPr lang="ja-JP" sz="2400" kern="100" baseline="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301866989"/>
                  </a:ext>
                </a:extLst>
              </a:tr>
            </a:tbl>
          </a:graphicData>
        </a:graphic>
      </p:graphicFrame>
      <p:sp>
        <p:nvSpPr>
          <p:cNvPr id="7" name="正方形/長方形 6">
            <a:extLst>
              <a:ext uri="{FF2B5EF4-FFF2-40B4-BE49-F238E27FC236}">
                <a16:creationId xmlns:a16="http://schemas.microsoft.com/office/drawing/2014/main" xmlns="" id="{0F6627BD-7BEA-41C0-9520-D052CD4A5B2F}"/>
              </a:ext>
            </a:extLst>
          </p:cNvPr>
          <p:cNvSpPr/>
          <p:nvPr/>
        </p:nvSpPr>
        <p:spPr>
          <a:xfrm>
            <a:off x="2451996" y="5815359"/>
            <a:ext cx="5210081"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2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図</a:t>
            </a:r>
            <a:r>
              <a:rPr kumimoji="1" lang="en-US" altLang="ja-JP" sz="2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9-3</a:t>
            </a:r>
            <a:r>
              <a:rPr kumimoji="1" lang="ja-JP" altLang="ja-JP" sz="2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安全関連システムの妥当性確認</a:t>
            </a:r>
          </a:p>
        </p:txBody>
      </p:sp>
      <p:sp>
        <p:nvSpPr>
          <p:cNvPr id="9" name="正方形/長方形 8">
            <a:extLst>
              <a:ext uri="{FF2B5EF4-FFF2-40B4-BE49-F238E27FC236}">
                <a16:creationId xmlns:a16="http://schemas.microsoft.com/office/drawing/2014/main" xmlns="" id="{11F0382D-158E-4AB6-93C6-40CB3218D577}"/>
              </a:ext>
            </a:extLst>
          </p:cNvPr>
          <p:cNvSpPr/>
          <p:nvPr/>
        </p:nvSpPr>
        <p:spPr>
          <a:xfrm>
            <a:off x="724830" y="105223"/>
            <a:ext cx="7810879"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４</a:t>
            </a:r>
            <a:r>
              <a:rPr lang="en-US" altLang="zh-TW" sz="3600" dirty="0">
                <a:solidFill>
                  <a:prstClr val="black"/>
                </a:solidFill>
                <a:latin typeface="Meiryo UI" panose="020B0604030504040204" pitchFamily="50" charset="-128"/>
                <a:ea typeface="Meiryo UI" panose="020B0604030504040204" pitchFamily="50" charset="-128"/>
              </a:rPr>
              <a:t>.</a:t>
            </a:r>
            <a:r>
              <a:rPr kumimoji="1" lang="zh-TW" altLang="en-US"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妥当性確認</a:t>
            </a:r>
            <a:r>
              <a:rPr kumimoji="1" lang="ja-JP" altLang="en-US" sz="3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a:t>
            </a:r>
            <a:r>
              <a:rPr lang="ja-JP" altLang="en-US" sz="3600" dirty="0">
                <a:solidFill>
                  <a:srgbClr val="FF0000"/>
                </a:solidFill>
                <a:latin typeface="Meiryo UI" panose="020B0604030504040204" pitchFamily="50" charset="-128"/>
                <a:ea typeface="Meiryo UI" panose="020B0604030504040204" pitchFamily="50" charset="-128"/>
              </a:rPr>
              <a:t>解答例</a:t>
            </a:r>
            <a:endParaRPr lang="en-US" altLang="zh-TW" sz="3600" dirty="0">
              <a:solidFill>
                <a:srgbClr val="FF0000"/>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570803" y="3097396"/>
            <a:ext cx="6700180" cy="3046988"/>
          </a:xfrm>
          <a:prstGeom prst="rect">
            <a:avLst/>
          </a:prstGeom>
        </p:spPr>
        <p:txBody>
          <a:bodyPr wrap="square">
            <a:spAutoFit/>
          </a:bodyPr>
          <a:lstStyle/>
          <a:p>
            <a:r>
              <a:rPr lang="ja-JP" altLang="ja-JP" sz="2400" u="sng" kern="100" dirty="0">
                <a:latin typeface="Meiryo UI" panose="020B0604030504040204" pitchFamily="50" charset="-128"/>
                <a:ea typeface="Meiryo UI" panose="020B0604030504040204" pitchFamily="50" charset="-128"/>
                <a:cs typeface="Times New Roman" panose="02020603050405020304" pitchFamily="18" charset="0"/>
              </a:rPr>
              <a:t>全体</a:t>
            </a:r>
            <a:endParaRPr lang="ja-JP" altLang="ja-JP" sz="2400" kern="100" dirty="0">
              <a:latin typeface="Meiryo UI" panose="020B0604030504040204" pitchFamily="50" charset="-128"/>
              <a:ea typeface="Meiryo UI" panose="020B0604030504040204" pitchFamily="50" charset="-128"/>
              <a:cs typeface="Times New Roman" panose="02020603050405020304" pitchFamily="18" charset="0"/>
            </a:endParaRPr>
          </a:p>
          <a:p>
            <a:pPr>
              <a:defRPr/>
            </a:pPr>
            <a:r>
              <a:rPr lang="en-US" altLang="ja-JP" sz="2400" kern="100" dirty="0">
                <a:latin typeface="Meiryo UI" panose="020B0604030504040204" pitchFamily="50" charset="-128"/>
                <a:ea typeface="Meiryo UI" panose="020B0604030504040204" pitchFamily="50" charset="-128"/>
                <a:cs typeface="Times New Roman" panose="02020603050405020304" pitchFamily="18" charset="0"/>
              </a:rPr>
              <a:t>MTTF</a:t>
            </a:r>
            <a:r>
              <a:rPr lang="en-US" altLang="ja-JP" sz="2400" kern="100" baseline="-250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D</a:t>
            </a:r>
            <a:r>
              <a:rPr lang="en-US" altLang="ja-JP" sz="2400" kern="100" dirty="0">
                <a:latin typeface="Meiryo UI" panose="020B0604030504040204" pitchFamily="50" charset="-128"/>
                <a:ea typeface="Meiryo UI" panose="020B0604030504040204" pitchFamily="50" charset="-128"/>
                <a:cs typeface="Times New Roman" panose="02020603050405020304" pitchFamily="18" charset="0"/>
              </a:rPr>
              <a:t>=(56x47)/(56+47)=26</a:t>
            </a:r>
            <a:r>
              <a:rPr lang="ja-JP" altLang="en-US" sz="2400" kern="100" dirty="0">
                <a:latin typeface="Meiryo UI" panose="020B0604030504040204" pitchFamily="50" charset="-128"/>
                <a:ea typeface="Meiryo UI" panose="020B0604030504040204" pitchFamily="50" charset="-128"/>
                <a:cs typeface="Times New Roman" panose="02020603050405020304" pitchFamily="18" charset="0"/>
              </a:rPr>
              <a:t>年</a:t>
            </a:r>
            <a:r>
              <a:rPr lang="en-US" altLang="ja-JP" sz="2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2400" kern="100" dirty="0">
                <a:latin typeface="Meiryo UI" panose="020B0604030504040204" pitchFamily="50" charset="-128"/>
                <a:ea typeface="Meiryo UI" panose="020B0604030504040204" pitchFamily="50" charset="-128"/>
                <a:cs typeface="Times New Roman" panose="02020603050405020304" pitchFamily="18" charset="0"/>
              </a:rPr>
              <a:t>（中）</a:t>
            </a:r>
            <a:endParaRPr lang="en-US" altLang="ja-JP" sz="2400" kern="100" dirty="0">
              <a:latin typeface="Meiryo UI" panose="020B0604030504040204" pitchFamily="50" charset="-128"/>
              <a:ea typeface="Meiryo UI" panose="020B0604030504040204" pitchFamily="50" charset="-128"/>
              <a:cs typeface="Times New Roman" panose="02020603050405020304" pitchFamily="18" charset="0"/>
            </a:endParaRPr>
          </a:p>
          <a:p>
            <a:pPr>
              <a:defRPr/>
            </a:pPr>
            <a:r>
              <a:rPr lang="en-US" altLang="ja-JP" sz="2400" kern="100" dirty="0" err="1">
                <a:latin typeface="Meiryo UI" panose="020B0604030504040204" pitchFamily="50" charset="-128"/>
                <a:ea typeface="Meiryo UI" panose="020B0604030504040204" pitchFamily="50" charset="-128"/>
                <a:cs typeface="Times New Roman" panose="02020603050405020304" pitchFamily="18" charset="0"/>
              </a:rPr>
              <a:t>DCavg</a:t>
            </a:r>
            <a:r>
              <a:rPr lang="en-US" altLang="ja-JP" sz="2400" kern="100" dirty="0">
                <a:latin typeface="Meiryo UI" panose="020B0604030504040204" pitchFamily="50" charset="-128"/>
                <a:ea typeface="Meiryo UI" panose="020B0604030504040204" pitchFamily="50" charset="-128"/>
                <a:cs typeface="Times New Roman" panose="02020603050405020304" pitchFamily="18" charset="0"/>
              </a:rPr>
              <a:t>={(97/56+92/47)/(1/56+1/47)}=94% (</a:t>
            </a:r>
            <a:r>
              <a:rPr lang="ja-JP" altLang="en-US" sz="2400" kern="100" dirty="0">
                <a:latin typeface="Meiryo UI" panose="020B0604030504040204" pitchFamily="50" charset="-128"/>
                <a:ea typeface="Meiryo UI" panose="020B0604030504040204" pitchFamily="50" charset="-128"/>
                <a:cs typeface="Times New Roman" panose="02020603050405020304" pitchFamily="18" charset="0"/>
              </a:rPr>
              <a:t>中）</a:t>
            </a:r>
            <a:endParaRPr lang="en-US" altLang="ja-JP" sz="2400" kern="100" dirty="0">
              <a:latin typeface="Meiryo UI" panose="020B0604030504040204" pitchFamily="50" charset="-128"/>
              <a:ea typeface="Meiryo UI" panose="020B0604030504040204" pitchFamily="50" charset="-128"/>
              <a:cs typeface="Times New Roman" panose="02020603050405020304" pitchFamily="18" charset="0"/>
            </a:endParaRPr>
          </a:p>
          <a:p>
            <a:pPr>
              <a:defRPr/>
            </a:pPr>
            <a:endParaRPr lang="en-US" altLang="ja-JP" sz="2400" kern="100" dirty="0">
              <a:latin typeface="Meiryo UI" panose="020B0604030504040204" pitchFamily="50" charset="-128"/>
              <a:ea typeface="Meiryo UI" panose="020B0604030504040204" pitchFamily="50" charset="-128"/>
              <a:cs typeface="Times New Roman" panose="02020603050405020304" pitchFamily="18" charset="0"/>
            </a:endParaRPr>
          </a:p>
          <a:p>
            <a:pPr>
              <a:defRPr/>
            </a:pPr>
            <a:endParaRPr lang="en-US" altLang="ja-JP" sz="2400" kern="100" dirty="0">
              <a:latin typeface="Meiryo UI" panose="020B0604030504040204" pitchFamily="50" charset="-128"/>
              <a:ea typeface="Meiryo UI" panose="020B0604030504040204" pitchFamily="50" charset="-128"/>
              <a:cs typeface="Times New Roman" panose="02020603050405020304" pitchFamily="18" charset="0"/>
            </a:endParaRPr>
          </a:p>
          <a:p>
            <a:pPr>
              <a:defRPr/>
            </a:pPr>
            <a:r>
              <a:rPr lang="en-US" altLang="ja-JP" sz="24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PFH</a:t>
            </a:r>
            <a:r>
              <a:rPr lang="en-US" altLang="ja-JP" sz="2400" kern="100" baseline="-250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D</a:t>
            </a:r>
            <a:r>
              <a:rPr lang="en-US" altLang="ja-JP" sz="24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=1.03x10</a:t>
            </a:r>
            <a:r>
              <a:rPr lang="en-US" altLang="ja-JP" sz="2400" kern="100" baseline="300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-7</a:t>
            </a:r>
            <a:r>
              <a:rPr lang="en-US" altLang="ja-JP" sz="24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+1.34x10</a:t>
            </a:r>
            <a:r>
              <a:rPr lang="en-US" altLang="ja-JP" sz="2400" kern="100" baseline="300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-7</a:t>
            </a:r>
            <a:r>
              <a:rPr lang="en-US" altLang="ja-JP" sz="24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=2.35x10</a:t>
            </a:r>
            <a:r>
              <a:rPr lang="en-US" altLang="ja-JP" sz="2400" kern="100" baseline="300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-7</a:t>
            </a:r>
            <a:r>
              <a:rPr lang="en-US" altLang="ja-JP" sz="24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24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表</a:t>
            </a:r>
            <a:r>
              <a:rPr lang="en-US" altLang="ja-JP" sz="24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K.1 </a:t>
            </a:r>
            <a:r>
              <a:rPr lang="ja-JP" altLang="en-US" sz="24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から</a:t>
            </a:r>
            <a:r>
              <a:rPr lang="en-US" altLang="ja-JP" sz="24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PL=d</a:t>
            </a:r>
            <a:r>
              <a:rPr lang="ja-JP" altLang="en-US" sz="24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endParaRPr lang="ja-JP" altLang="ja-JP" sz="24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テキスト ボックス 10"/>
          <p:cNvSpPr txBox="1"/>
          <p:nvPr/>
        </p:nvSpPr>
        <p:spPr>
          <a:xfrm>
            <a:off x="6450981" y="3157215"/>
            <a:ext cx="3352335" cy="3416320"/>
          </a:xfrm>
          <a:prstGeom prst="rect">
            <a:avLst/>
          </a:prstGeom>
          <a:noFill/>
          <a:ln>
            <a:solidFill>
              <a:schemeClr val="accent1"/>
            </a:solidFill>
          </a:ln>
        </p:spPr>
        <p:txBody>
          <a:bodyPr wrap="square" rtlCol="0">
            <a:spAutoFit/>
          </a:bodyPr>
          <a:lstStyle/>
          <a:p>
            <a:r>
              <a:rPr kumimoji="1" lang="en-US" altLang="ja-JP" dirty="0">
                <a:solidFill>
                  <a:srgbClr val="CC00FF"/>
                </a:solidFill>
              </a:rPr>
              <a:t>IEC61508</a:t>
            </a:r>
            <a:r>
              <a:rPr kumimoji="1" lang="ja-JP" altLang="en-US" dirty="0">
                <a:solidFill>
                  <a:srgbClr val="CC00FF"/>
                </a:solidFill>
              </a:rPr>
              <a:t>ベースの機器と</a:t>
            </a:r>
            <a:endParaRPr kumimoji="1" lang="en-US" altLang="ja-JP" dirty="0">
              <a:solidFill>
                <a:srgbClr val="CC00FF"/>
              </a:solidFill>
            </a:endParaRPr>
          </a:p>
          <a:p>
            <a:r>
              <a:rPr kumimoji="1" lang="ja-JP" altLang="en-US" dirty="0">
                <a:solidFill>
                  <a:srgbClr val="CC00FF"/>
                </a:solidFill>
              </a:rPr>
              <a:t>一般コンポーネントを</a:t>
            </a:r>
            <a:r>
              <a:rPr lang="ja-JP" altLang="en-US" dirty="0">
                <a:solidFill>
                  <a:srgbClr val="CC00FF"/>
                </a:solidFill>
              </a:rPr>
              <a:t>サブシステム</a:t>
            </a:r>
            <a:endParaRPr lang="en-US" altLang="ja-JP" dirty="0">
              <a:solidFill>
                <a:srgbClr val="CC00FF"/>
              </a:solidFill>
            </a:endParaRPr>
          </a:p>
          <a:p>
            <a:r>
              <a:rPr lang="ja-JP" altLang="en-US" dirty="0">
                <a:solidFill>
                  <a:srgbClr val="CC00FF"/>
                </a:solidFill>
              </a:rPr>
              <a:t>として組合せ使用した場合は</a:t>
            </a:r>
            <a:endParaRPr kumimoji="1" lang="en-US" altLang="ja-JP" dirty="0">
              <a:solidFill>
                <a:srgbClr val="CC00FF"/>
              </a:solidFill>
            </a:endParaRPr>
          </a:p>
          <a:p>
            <a:r>
              <a:rPr lang="ja-JP" altLang="en-US" dirty="0">
                <a:solidFill>
                  <a:srgbClr val="CC00FF"/>
                </a:solidFill>
              </a:rPr>
              <a:t>機器メーカでの各機器の</a:t>
            </a:r>
            <a:r>
              <a:rPr lang="en-US" altLang="ja-JP" dirty="0">
                <a:solidFill>
                  <a:srgbClr val="CC00FF"/>
                </a:solidFill>
              </a:rPr>
              <a:t>PFHD</a:t>
            </a:r>
            <a:r>
              <a:rPr lang="ja-JP" altLang="en-US" dirty="0">
                <a:solidFill>
                  <a:srgbClr val="CC00FF"/>
                </a:solidFill>
              </a:rPr>
              <a:t>の値及び</a:t>
            </a:r>
            <a:endParaRPr lang="en-US" altLang="ja-JP" dirty="0">
              <a:solidFill>
                <a:srgbClr val="CC00FF"/>
              </a:solidFill>
            </a:endParaRPr>
          </a:p>
          <a:p>
            <a:r>
              <a:rPr lang="ja-JP" altLang="en-US" dirty="0">
                <a:solidFill>
                  <a:srgbClr val="CC00FF"/>
                </a:solidFill>
              </a:rPr>
              <a:t>コンポーネント仕様（</a:t>
            </a:r>
            <a:r>
              <a:rPr lang="en-US" altLang="ja-JP" dirty="0">
                <a:solidFill>
                  <a:srgbClr val="CC00FF"/>
                </a:solidFill>
              </a:rPr>
              <a:t>B10D</a:t>
            </a:r>
            <a:r>
              <a:rPr lang="ja-JP" altLang="en-US" dirty="0">
                <a:solidFill>
                  <a:srgbClr val="CC00FF"/>
                </a:solidFill>
              </a:rPr>
              <a:t>・</a:t>
            </a:r>
            <a:r>
              <a:rPr lang="en-US" altLang="ja-JP" dirty="0">
                <a:solidFill>
                  <a:srgbClr val="CC00FF"/>
                </a:solidFill>
              </a:rPr>
              <a:t>MTTFD</a:t>
            </a:r>
            <a:r>
              <a:rPr lang="ja-JP" altLang="en-US" dirty="0">
                <a:solidFill>
                  <a:srgbClr val="CC00FF"/>
                </a:solidFill>
              </a:rPr>
              <a:t>）から求められるサブシステムとしての</a:t>
            </a:r>
            <a:r>
              <a:rPr lang="en-US" altLang="ja-JP" dirty="0">
                <a:solidFill>
                  <a:srgbClr val="CC00FF"/>
                </a:solidFill>
              </a:rPr>
              <a:t>PHFD</a:t>
            </a:r>
            <a:r>
              <a:rPr lang="ja-JP" altLang="en-US" dirty="0">
                <a:solidFill>
                  <a:srgbClr val="CC00FF"/>
                </a:solidFill>
              </a:rPr>
              <a:t>値の合算値を</a:t>
            </a:r>
            <a:r>
              <a:rPr lang="en-US" altLang="ja-JP" dirty="0">
                <a:solidFill>
                  <a:srgbClr val="CC00FF"/>
                </a:solidFill>
              </a:rPr>
              <a:t>ISO13849-1</a:t>
            </a:r>
            <a:r>
              <a:rPr lang="ja-JP" altLang="en-US" dirty="0">
                <a:solidFill>
                  <a:srgbClr val="CC00FF"/>
                </a:solidFill>
              </a:rPr>
              <a:t>の表</a:t>
            </a:r>
            <a:r>
              <a:rPr lang="en-US" altLang="ja-JP" dirty="0">
                <a:solidFill>
                  <a:srgbClr val="CC00FF"/>
                </a:solidFill>
              </a:rPr>
              <a:t>K.1</a:t>
            </a:r>
            <a:r>
              <a:rPr lang="ja-JP" altLang="en-US" dirty="0">
                <a:solidFill>
                  <a:srgbClr val="CC00FF"/>
                </a:solidFill>
              </a:rPr>
              <a:t>に照らし合わせてシステム（</a:t>
            </a:r>
            <a:r>
              <a:rPr lang="en-US" altLang="ja-JP" dirty="0">
                <a:solidFill>
                  <a:srgbClr val="CC00FF"/>
                </a:solidFill>
              </a:rPr>
              <a:t>SRP/CS)</a:t>
            </a:r>
            <a:r>
              <a:rPr lang="ja-JP" altLang="en-US" dirty="0">
                <a:solidFill>
                  <a:srgbClr val="CC00FF"/>
                </a:solidFill>
              </a:rPr>
              <a:t>の</a:t>
            </a:r>
            <a:r>
              <a:rPr lang="en-US" altLang="ja-JP" dirty="0">
                <a:solidFill>
                  <a:srgbClr val="CC00FF"/>
                </a:solidFill>
              </a:rPr>
              <a:t>PL</a:t>
            </a:r>
            <a:r>
              <a:rPr lang="ja-JP" altLang="en-US" dirty="0">
                <a:solidFill>
                  <a:srgbClr val="CC00FF"/>
                </a:solidFill>
              </a:rPr>
              <a:t>を判断する</a:t>
            </a:r>
            <a:endParaRPr lang="en-US" altLang="ja-JP" dirty="0">
              <a:solidFill>
                <a:srgbClr val="CC00FF"/>
              </a:solidFill>
            </a:endParaRPr>
          </a:p>
        </p:txBody>
      </p:sp>
    </p:spTree>
    <p:extLst>
      <p:ext uri="{BB962C8B-B14F-4D97-AF65-F5344CB8AC3E}">
        <p14:creationId xmlns:p14="http://schemas.microsoft.com/office/powerpoint/2010/main" val="111776900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図形グループ 3"/>
          <p:cNvGrpSpPr/>
          <p:nvPr/>
        </p:nvGrpSpPr>
        <p:grpSpPr>
          <a:xfrm>
            <a:off x="1281448" y="-144142"/>
            <a:ext cx="6423956" cy="6345621"/>
            <a:chOff x="1652954" y="-412787"/>
            <a:chExt cx="8706338" cy="700584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6303" y="4459824"/>
              <a:ext cx="8647453" cy="2133229"/>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2954" y="-412787"/>
              <a:ext cx="8706338" cy="4887094"/>
            </a:xfrm>
            <a:prstGeom prst="rect">
              <a:avLst/>
            </a:prstGeom>
          </p:spPr>
        </p:pic>
      </p:grpSp>
      <p:sp>
        <p:nvSpPr>
          <p:cNvPr id="5" name="正方形/長方形 4"/>
          <p:cNvSpPr/>
          <p:nvPr/>
        </p:nvSpPr>
        <p:spPr>
          <a:xfrm>
            <a:off x="6142147" y="6125971"/>
            <a:ext cx="832616" cy="1510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6136115" y="5778665"/>
            <a:ext cx="832616" cy="1597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154957" y="4975817"/>
            <a:ext cx="832616" cy="2916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7000383" y="6013208"/>
            <a:ext cx="1301276" cy="584775"/>
          </a:xfrm>
          <a:prstGeom prst="rect">
            <a:avLst/>
          </a:prstGeom>
          <a:solidFill>
            <a:srgbClr val="FFFF00"/>
          </a:solidFill>
        </p:spPr>
        <p:txBody>
          <a:bodyPr wrap="square">
            <a:spAutoFit/>
          </a:bodyPr>
          <a:lstStyle/>
          <a:p>
            <a:pPr algn="ctr">
              <a:spcAft>
                <a:spcPts val="0"/>
              </a:spcAft>
            </a:pPr>
            <a:r>
              <a:rPr lang="en-US" altLang="ja-JP" sz="1600" kern="100" baseline="0">
                <a:effectLst/>
                <a:latin typeface="Meiryo UI" panose="020B0604030504040204" pitchFamily="50" charset="-128"/>
                <a:ea typeface="Meiryo UI" panose="020B0604030504040204" pitchFamily="50" charset="-128"/>
                <a:cs typeface="Times New Roman" panose="02020603050405020304" pitchFamily="18" charset="0"/>
              </a:rPr>
              <a:t>PFH</a:t>
            </a:r>
            <a:r>
              <a:rPr lang="en-US" altLang="ja-JP" sz="1600" kern="100" baseline="-25000">
                <a:effectLst/>
                <a:latin typeface="Meiryo UI" panose="020B0604030504040204" pitchFamily="50" charset="-128"/>
                <a:ea typeface="Meiryo UI" panose="020B0604030504040204" pitchFamily="50" charset="-128"/>
                <a:cs typeface="Times New Roman" panose="02020603050405020304" pitchFamily="18" charset="0"/>
              </a:rPr>
              <a:t>D</a:t>
            </a:r>
            <a:r>
              <a:rPr lang="en-US" altLang="ja-JP" sz="1600" kern="100" baseline="0">
                <a:effectLst/>
                <a:latin typeface="Meiryo UI" panose="020B0604030504040204" pitchFamily="50" charset="-128"/>
                <a:ea typeface="Meiryo UI" panose="020B0604030504040204" pitchFamily="50" charset="-128"/>
                <a:cs typeface="Times New Roman" panose="02020603050405020304" pitchFamily="18" charset="0"/>
              </a:rPr>
              <a:t>=1.03x10</a:t>
            </a:r>
            <a:r>
              <a:rPr lang="en-US" altLang="ja-JP" sz="1600" kern="100" baseline="30000">
                <a:effectLst/>
                <a:latin typeface="Meiryo UI" panose="020B0604030504040204" pitchFamily="50" charset="-128"/>
                <a:ea typeface="Meiryo UI" panose="020B0604030504040204" pitchFamily="50" charset="-128"/>
                <a:cs typeface="Times New Roman" panose="02020603050405020304" pitchFamily="18" charset="0"/>
              </a:rPr>
              <a:t>-7</a:t>
            </a:r>
            <a:endParaRPr lang="ja-JP" altLang="ja-JP" sz="1600" kern="100" baseline="300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正方形/長方形 8"/>
          <p:cNvSpPr/>
          <p:nvPr/>
        </p:nvSpPr>
        <p:spPr>
          <a:xfrm>
            <a:off x="6987573" y="5567428"/>
            <a:ext cx="1314086" cy="584775"/>
          </a:xfrm>
          <a:prstGeom prst="rect">
            <a:avLst/>
          </a:prstGeom>
          <a:solidFill>
            <a:srgbClr val="FFFF00"/>
          </a:solidFill>
        </p:spPr>
        <p:txBody>
          <a:bodyPr wrap="square">
            <a:spAutoFit/>
          </a:bodyPr>
          <a:lstStyle/>
          <a:p>
            <a:pPr algn="ctr">
              <a:spcAft>
                <a:spcPts val="0"/>
              </a:spcAft>
            </a:pPr>
            <a:r>
              <a:rPr lang="en-US" altLang="ja-JP" sz="1600" kern="100" baseline="0">
                <a:effectLst/>
                <a:latin typeface="Meiryo UI" panose="020B0604030504040204" pitchFamily="50" charset="-128"/>
                <a:ea typeface="Meiryo UI" panose="020B0604030504040204" pitchFamily="50" charset="-128"/>
                <a:cs typeface="Times New Roman" panose="02020603050405020304" pitchFamily="18" charset="0"/>
              </a:rPr>
              <a:t>PFH</a:t>
            </a:r>
            <a:r>
              <a:rPr lang="en-US" altLang="ja-JP" sz="1600" kern="100" baseline="-25000">
                <a:effectLst/>
                <a:latin typeface="Meiryo UI" panose="020B0604030504040204" pitchFamily="50" charset="-128"/>
                <a:ea typeface="Meiryo UI" panose="020B0604030504040204" pitchFamily="50" charset="-128"/>
                <a:cs typeface="Times New Roman" panose="02020603050405020304" pitchFamily="18" charset="0"/>
              </a:rPr>
              <a:t>D</a:t>
            </a:r>
            <a:r>
              <a:rPr lang="en-US" altLang="ja-JP" sz="1600" kern="100" baseline="0">
                <a:effectLst/>
                <a:latin typeface="Meiryo UI" panose="020B0604030504040204" pitchFamily="50" charset="-128"/>
                <a:ea typeface="Meiryo UI" panose="020B0604030504040204" pitchFamily="50" charset="-128"/>
                <a:cs typeface="Times New Roman" panose="02020603050405020304" pitchFamily="18" charset="0"/>
              </a:rPr>
              <a:t>=1.34x10</a:t>
            </a:r>
            <a:r>
              <a:rPr lang="en-US" altLang="ja-JP" sz="1600" kern="100" baseline="30000">
                <a:effectLst/>
                <a:latin typeface="Meiryo UI" panose="020B0604030504040204" pitchFamily="50" charset="-128"/>
                <a:ea typeface="Meiryo UI" panose="020B0604030504040204" pitchFamily="50" charset="-128"/>
                <a:cs typeface="Times New Roman" panose="02020603050405020304" pitchFamily="18" charset="0"/>
              </a:rPr>
              <a:t>-7</a:t>
            </a:r>
            <a:endParaRPr lang="ja-JP" altLang="ja-JP" sz="1600" kern="100" baseline="300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正方形/長方形 9"/>
          <p:cNvSpPr/>
          <p:nvPr/>
        </p:nvSpPr>
        <p:spPr>
          <a:xfrm>
            <a:off x="7000383" y="4952371"/>
            <a:ext cx="1301276" cy="584775"/>
          </a:xfrm>
          <a:prstGeom prst="rect">
            <a:avLst/>
          </a:prstGeom>
          <a:solidFill>
            <a:srgbClr val="FFFF00"/>
          </a:solidFill>
        </p:spPr>
        <p:txBody>
          <a:bodyPr wrap="square">
            <a:spAutoFit/>
          </a:bodyPr>
          <a:lstStyle/>
          <a:p>
            <a:pPr algn="ctr">
              <a:spcAft>
                <a:spcPts val="0"/>
              </a:spcAft>
            </a:pPr>
            <a:r>
              <a:rPr lang="en-US" altLang="ja-JP" sz="1600" kern="100" baseline="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PFH</a:t>
            </a:r>
            <a:r>
              <a:rPr lang="en-US" altLang="ja-JP" sz="1600" kern="100" baseline="-2500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D</a:t>
            </a:r>
            <a:r>
              <a:rPr lang="en-US" altLang="ja-JP" sz="1600" kern="100" baseline="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600" kern="100">
                <a:solidFill>
                  <a:srgbClr val="FF0000"/>
                </a:solidFill>
                <a:latin typeface="Meiryo UI" panose="020B0604030504040204" pitchFamily="50" charset="-128"/>
                <a:ea typeface="Meiryo UI" panose="020B0604030504040204" pitchFamily="50" charset="-128"/>
                <a:cs typeface="Times New Roman" panose="02020603050405020304" pitchFamily="18" charset="0"/>
              </a:rPr>
              <a:t>2.37</a:t>
            </a:r>
            <a:r>
              <a:rPr lang="en-US" altLang="ja-JP" sz="1600" kern="100" baseline="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x10</a:t>
            </a:r>
            <a:r>
              <a:rPr lang="en-US" altLang="ja-JP" sz="1600" kern="100" baseline="3000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-7</a:t>
            </a:r>
            <a:endParaRPr lang="ja-JP" altLang="ja-JP" sz="1600" kern="100" baseline="300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右中かっこ 10"/>
          <p:cNvSpPr/>
          <p:nvPr/>
        </p:nvSpPr>
        <p:spPr>
          <a:xfrm>
            <a:off x="8301659" y="5662797"/>
            <a:ext cx="185736" cy="6753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3" name="カギ線コネクタ 12"/>
          <p:cNvCxnSpPr/>
          <p:nvPr/>
        </p:nvCxnSpPr>
        <p:spPr>
          <a:xfrm rot="16200000" flipV="1">
            <a:off x="7979329" y="5505142"/>
            <a:ext cx="830396" cy="18573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フッター プレースホルダー 11"/>
          <p:cNvSpPr>
            <a:spLocks noGrp="1"/>
          </p:cNvSpPr>
          <p:nvPr>
            <p:ph type="ftr" sz="quarter" idx="4294967295"/>
          </p:nvPr>
        </p:nvSpPr>
        <p:spPr>
          <a:xfrm>
            <a:off x="1141496" y="6678545"/>
            <a:ext cx="6153227" cy="208030"/>
          </a:xfrm>
        </p:spPr>
        <p:txBody>
          <a:bodyPr/>
          <a:lstStyle/>
          <a:p>
            <a:r>
              <a:rPr kumimoji="1" lang="ja-JP" altLang="en-US" dirty="0" smtClean="0"/>
              <a:t>平成</a:t>
            </a:r>
            <a:r>
              <a:rPr kumimoji="1" lang="en-US" altLang="ja-JP" dirty="0" smtClean="0"/>
              <a:t>29</a:t>
            </a:r>
            <a:r>
              <a:rPr kumimoji="1" lang="ja-JP" altLang="en-US" dirty="0" smtClean="0"/>
              <a:t>年度厚生労働省委託　機能安全を活用した機械設備の安全対策の推進事業 活用実践マニュアル</a:t>
            </a:r>
            <a:endParaRPr kumimoji="1" lang="ja-JP" altLang="en-US" dirty="0"/>
          </a:p>
        </p:txBody>
      </p:sp>
      <p:sp>
        <p:nvSpPr>
          <p:cNvPr id="14" name="スライド番号プレースホルダー 13"/>
          <p:cNvSpPr>
            <a:spLocks noGrp="1"/>
          </p:cNvSpPr>
          <p:nvPr>
            <p:ph type="sldNum" sz="quarter" idx="12"/>
          </p:nvPr>
        </p:nvSpPr>
        <p:spPr/>
        <p:txBody>
          <a:bodyPr/>
          <a:lstStyle/>
          <a:p>
            <a:fld id="{C7D9CC4D-8A97-4D11-A8F9-9712DE09FCD9}" type="slidenum">
              <a:rPr kumimoji="1" lang="ja-JP" altLang="en-US" smtClean="0"/>
              <a:t>126</a:t>
            </a:fld>
            <a:endParaRPr kumimoji="1" lang="ja-JP" altLang="en-US"/>
          </a:p>
        </p:txBody>
      </p:sp>
    </p:spTree>
    <p:extLst>
      <p:ext uri="{BB962C8B-B14F-4D97-AF65-F5344CB8AC3E}">
        <p14:creationId xmlns:p14="http://schemas.microsoft.com/office/powerpoint/2010/main" val="76321871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xmlns="" id="{33F3C14E-7DC2-468F-93AB-D17EC687DB1B}"/>
              </a:ext>
            </a:extLst>
          </p:cNvPr>
          <p:cNvSpPr>
            <a:spLocks noGrp="1"/>
          </p:cNvSpPr>
          <p:nvPr>
            <p:ph type="ftr" sz="quarter" idx="4294967295"/>
          </p:nvPr>
        </p:nvSpPr>
        <p:spPr>
          <a:xfrm>
            <a:off x="3281363" y="6356354"/>
            <a:ext cx="3343275" cy="365125"/>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3" name="スライド番号プレースホルダー 2">
            <a:extLst>
              <a:ext uri="{FF2B5EF4-FFF2-40B4-BE49-F238E27FC236}">
                <a16:creationId xmlns:a16="http://schemas.microsoft.com/office/drawing/2014/main" xmlns="" id="{45AEBDEC-97AB-4F71-B723-58BA11FECCFB}"/>
              </a:ext>
            </a:extLst>
          </p:cNvPr>
          <p:cNvSpPr>
            <a:spLocks noGrp="1"/>
          </p:cNvSpPr>
          <p:nvPr>
            <p:ph type="sldNum" sz="quarter" idx="12"/>
          </p:nvPr>
        </p:nvSpPr>
        <p:spPr/>
        <p:txBody>
          <a:bodyPr/>
          <a:lstStyle/>
          <a:p>
            <a:fld id="{C7D9CC4D-8A97-4D11-A8F9-9712DE09FCD9}" type="slidenum">
              <a:rPr kumimoji="1" lang="ja-JP" altLang="en-US" smtClean="0"/>
              <a:t>127</a:t>
            </a:fld>
            <a:endParaRPr kumimoji="1" lang="ja-JP" altLang="en-US"/>
          </a:p>
        </p:txBody>
      </p:sp>
      <p:sp>
        <p:nvSpPr>
          <p:cNvPr id="4" name="テキスト ボックス 3">
            <a:extLst>
              <a:ext uri="{FF2B5EF4-FFF2-40B4-BE49-F238E27FC236}">
                <a16:creationId xmlns:a16="http://schemas.microsoft.com/office/drawing/2014/main" xmlns="" id="{5D0AD570-88E9-4890-857A-D3382B06CD46}"/>
              </a:ext>
            </a:extLst>
          </p:cNvPr>
          <p:cNvSpPr txBox="1"/>
          <p:nvPr/>
        </p:nvSpPr>
        <p:spPr>
          <a:xfrm>
            <a:off x="2809281" y="2594610"/>
            <a:ext cx="4287440" cy="923330"/>
          </a:xfrm>
          <a:prstGeom prst="rect">
            <a:avLst/>
          </a:prstGeom>
          <a:noFill/>
        </p:spPr>
        <p:txBody>
          <a:bodyPr wrap="square" rtlCol="0">
            <a:spAutoFit/>
          </a:bodyPr>
          <a:lstStyle/>
          <a:p>
            <a:pPr algn="ctr"/>
            <a:r>
              <a:rPr kumimoji="1" lang="ja-JP" altLang="en-US" sz="5400" b="1" dirty="0"/>
              <a:t>以　上</a:t>
            </a:r>
          </a:p>
        </p:txBody>
      </p:sp>
    </p:spTree>
    <p:extLst>
      <p:ext uri="{BB962C8B-B14F-4D97-AF65-F5344CB8AC3E}">
        <p14:creationId xmlns:p14="http://schemas.microsoft.com/office/powerpoint/2010/main" val="3177339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pPr>
              <a:lnSpc>
                <a:spcPct val="100000"/>
              </a:lnSpc>
              <a:spcBef>
                <a:spcPts val="0"/>
              </a:spcBef>
              <a:spcAft>
                <a:spcPts val="0"/>
              </a:spcAft>
            </a:pPr>
            <a:r>
              <a:rPr lang="en-US" altLang="ja-JP"/>
              <a:t>2 </a:t>
            </a:r>
            <a:r>
              <a:rPr lang="ja-JP" altLang="en-US"/>
              <a:t>協働作業ロボットの妥当性確認</a:t>
            </a:r>
            <a:br>
              <a:rPr lang="ja-JP" altLang="en-US"/>
            </a:br>
            <a:r>
              <a:rPr lang="en-US" altLang="ja-JP" sz="2800"/>
              <a:t>(1)</a:t>
            </a:r>
            <a:r>
              <a:rPr lang="ja-JP" altLang="en-US" sz="2800"/>
              <a:t>ロボット単体の妥当性確認</a:t>
            </a:r>
          </a:p>
        </p:txBody>
      </p:sp>
      <p:sp>
        <p:nvSpPr>
          <p:cNvPr id="7" name="コンテンツプレースホルダ 6"/>
          <p:cNvSpPr>
            <a:spLocks noGrp="1"/>
          </p:cNvSpPr>
          <p:nvPr>
            <p:ph idx="1"/>
          </p:nvPr>
        </p:nvSpPr>
        <p:spPr>
          <a:xfrm>
            <a:off x="349250" y="1501775"/>
            <a:ext cx="9206865" cy="4474210"/>
          </a:xfrm>
        </p:spPr>
        <p:txBody>
          <a:bodyPr/>
          <a:lstStyle/>
          <a:p>
            <a:pPr marL="0" indent="0">
              <a:buFont typeface="Arial" panose="020B0604020202020204" pitchFamily="34" charset="0"/>
              <a:buNone/>
            </a:pPr>
            <a:r>
              <a:rPr lang="ja-JP" altLang="en-US" sz="2400" b="1"/>
              <a:t>イ．要求される検証及び妥当性確認 </a:t>
            </a:r>
          </a:p>
          <a:p>
            <a:pPr marL="0" indent="0">
              <a:buNone/>
            </a:pPr>
            <a:r>
              <a:rPr lang="ja-JP" altLang="en-US" sz="2000"/>
              <a:t>附属書Ｆ：検証もしくは妥当性確認又はその両方を実施しなければならないロボットの安全性に必要な特定の性能要求事項</a:t>
            </a:r>
          </a:p>
          <a:p>
            <a:pPr marL="0" indent="0">
              <a:buNone/>
            </a:pPr>
            <a:endParaRPr lang="ja-JP" altLang="en-US" sz="2000"/>
          </a:p>
          <a:p>
            <a:pPr marL="0" indent="0">
              <a:buNone/>
            </a:pPr>
            <a:r>
              <a:rPr lang="ja-JP" altLang="en-US" sz="2000"/>
              <a:t>表F.1（表7-1）にある項目は，全てを適用しなくてもよい。</a:t>
            </a:r>
          </a:p>
          <a:p>
            <a:pPr marL="742950" lvl="1" indent="-285750">
              <a:buClrTx/>
              <a:buFont typeface="Arial" panose="020B0604020202020204" pitchFamily="34" charset="0"/>
              <a:buChar char="-"/>
            </a:pPr>
            <a:r>
              <a:rPr lang="ja-JP" altLang="en-US" sz="2000"/>
              <a:t>検証及び／又は妥当性確認が不可能であるかも。</a:t>
            </a:r>
          </a:p>
          <a:p>
            <a:pPr marL="742950" lvl="1" indent="-285750">
              <a:buClrTx/>
              <a:buFont typeface="Arial" panose="020B0604020202020204" pitchFamily="34" charset="0"/>
              <a:buChar char="-"/>
            </a:pPr>
            <a:r>
              <a:rPr lang="ja-JP" altLang="en-US" sz="2000"/>
              <a:t>表F.1は包括的でも制限でもなく，追加の検証要求事項があるかも。</a:t>
            </a:r>
          </a:p>
          <a:p>
            <a:pPr marL="742950" lvl="1" indent="-285750">
              <a:buClrTx/>
              <a:buFont typeface="Arial" panose="020B0604020202020204" pitchFamily="34" charset="0"/>
              <a:buChar char="-"/>
            </a:pPr>
            <a:r>
              <a:rPr lang="ja-JP" altLang="en-US" sz="2000"/>
              <a:t>表F.1をチェックリストとして使用するのであれば、ロボットの構成要素及び評価のための適した方法を、再確認及び限定をする必要がある。</a:t>
            </a:r>
          </a:p>
          <a:p>
            <a:pPr marL="742950" lvl="1" indent="-285750">
              <a:buClrTx/>
              <a:buFont typeface="Arial" panose="020B0604020202020204" pitchFamily="34" charset="0"/>
              <a:buChar char="-"/>
            </a:pPr>
            <a:endParaRPr lang="ja-JP" altLang="en-US" sz="2000"/>
          </a:p>
          <a:p>
            <a:pPr marL="0" indent="0">
              <a:buNone/>
            </a:pPr>
            <a:r>
              <a:rPr lang="ja-JP" altLang="en-US" sz="2000"/>
              <a:t>協働作業ロボットについて、適用可能な項目全てを検証もしくは妥当性確認又はその両方を確実に実施するのは、</a:t>
            </a:r>
            <a:r>
              <a:rPr lang="ja-JP" altLang="en-US" sz="2000">
                <a:solidFill>
                  <a:srgbClr val="FF0000"/>
                </a:solidFill>
              </a:rPr>
              <a:t>製造業者の責任</a:t>
            </a:r>
            <a:r>
              <a:rPr lang="ja-JP" altLang="en-US" sz="2000"/>
              <a:t>である。</a:t>
            </a:r>
          </a:p>
        </p:txBody>
      </p:sp>
      <p:sp>
        <p:nvSpPr>
          <p:cNvPr id="4" name="フッタープレースホルダ 3"/>
          <p:cNvSpPr>
            <a:spLocks noGrp="1"/>
          </p:cNvSpPr>
          <p:nvPr>
            <p:ph type="ftr" sz="quarter" idx="11"/>
          </p:nvPr>
        </p:nvSpPr>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機能安全活用実践マニュアル</a:t>
            </a:r>
            <a:endParaRPr lang="ja-JP" altLang="en-US" dirty="0"/>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13</a:t>
            </a:fld>
            <a:endParaRPr kumimoji="1" lang="ja-JP" altLang="en-US"/>
          </a:p>
        </p:txBody>
      </p:sp>
    </p:spTree>
    <p:extLst>
      <p:ext uri="{BB962C8B-B14F-4D97-AF65-F5344CB8AC3E}">
        <p14:creationId xmlns:p14="http://schemas.microsoft.com/office/powerpoint/2010/main" val="963187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pPr>
              <a:lnSpc>
                <a:spcPct val="100000"/>
              </a:lnSpc>
              <a:spcBef>
                <a:spcPts val="0"/>
              </a:spcBef>
              <a:spcAft>
                <a:spcPts val="0"/>
              </a:spcAft>
            </a:pPr>
            <a:r>
              <a:rPr lang="en-US" altLang="ja-JP"/>
              <a:t>2 </a:t>
            </a:r>
            <a:r>
              <a:rPr lang="ja-JP" altLang="en-US"/>
              <a:t>協働作業ロボットの妥当性確認</a:t>
            </a:r>
            <a:br>
              <a:rPr lang="ja-JP" altLang="en-US"/>
            </a:br>
            <a:r>
              <a:rPr lang="ja-JP" altLang="en-US" sz="2800">
                <a:sym typeface="+mn-ea"/>
              </a:rPr>
              <a:t>(2)協働作業ロボットシステムの妥当性確認</a:t>
            </a:r>
          </a:p>
        </p:txBody>
      </p:sp>
      <p:sp>
        <p:nvSpPr>
          <p:cNvPr id="7" name="コンテンツプレースホルダ 6"/>
          <p:cNvSpPr>
            <a:spLocks noGrp="1"/>
          </p:cNvSpPr>
          <p:nvPr>
            <p:ph idx="1"/>
          </p:nvPr>
        </p:nvSpPr>
        <p:spPr>
          <a:xfrm>
            <a:off x="349250" y="1501775"/>
            <a:ext cx="9206865" cy="4617085"/>
          </a:xfrm>
        </p:spPr>
        <p:txBody>
          <a:bodyPr wrap="square"/>
          <a:lstStyle/>
          <a:p>
            <a:pPr marL="0" indent="0">
              <a:buFont typeface="Arial" panose="020B0604020202020204" pitchFamily="34" charset="0"/>
              <a:buNone/>
            </a:pPr>
            <a:r>
              <a:rPr lang="ja-JP" altLang="en-US" sz="2000"/>
              <a:t>本節では，製造業者又はインテグレータによる協働作業ロボットシステムの妥当性確認の方法について述べる。</a:t>
            </a:r>
          </a:p>
          <a:p>
            <a:pPr marL="0" indent="0">
              <a:buFont typeface="Arial" panose="020B0604020202020204" pitchFamily="34" charset="0"/>
              <a:buNone/>
            </a:pPr>
            <a:r>
              <a:rPr lang="ja-JP" altLang="en-US" sz="2400" b="1"/>
              <a:t>ア．一般要求</a:t>
            </a:r>
          </a:p>
          <a:p>
            <a:pPr marL="0" indent="0">
              <a:buNone/>
            </a:pPr>
            <a:r>
              <a:rPr lang="ja-JP" altLang="en-US" sz="2000"/>
              <a:t>ロボットシステムの</a:t>
            </a:r>
            <a:r>
              <a:rPr lang="ja-JP" altLang="en-US" sz="2000">
                <a:solidFill>
                  <a:srgbClr val="FF0000"/>
                </a:solidFill>
              </a:rPr>
              <a:t>製造業者又はインテグレータ</a:t>
            </a:r>
            <a:r>
              <a:rPr lang="ja-JP" altLang="en-US" sz="2000"/>
              <a:t>は、JIS B 8433-2 (ISO 10218-2) に規定した原則に従って適切な安全防護装置を含めて</a:t>
            </a:r>
            <a:r>
              <a:rPr lang="ja-JP" altLang="en-US" sz="2000">
                <a:solidFill>
                  <a:srgbClr val="FF0000"/>
                </a:solidFill>
              </a:rPr>
              <a:t>ロボットシステムの設計及び製作の検証及び妥当性確認</a:t>
            </a:r>
            <a:r>
              <a:rPr lang="ja-JP" altLang="en-US" sz="2000"/>
              <a:t>をする。</a:t>
            </a:r>
          </a:p>
          <a:p>
            <a:pPr marL="0" indent="0">
              <a:buNone/>
            </a:pPr>
            <a:endParaRPr lang="ja-JP" altLang="en-US" sz="2000"/>
          </a:p>
          <a:p>
            <a:pPr marL="0" indent="0">
              <a:buNone/>
            </a:pPr>
            <a:r>
              <a:rPr lang="ja-JP" altLang="en-US" sz="2000" b="1"/>
              <a:t>リスクアセスメント</a:t>
            </a:r>
          </a:p>
          <a:p>
            <a:pPr marL="0" indent="0">
              <a:buNone/>
            </a:pPr>
            <a:r>
              <a:rPr lang="ja-JP" altLang="en-US" sz="2000"/>
              <a:t>全ての合理的に予見可能な危険源が同定され，是正処置がされていることが再確認されることが望ましい。</a:t>
            </a:r>
          </a:p>
          <a:p>
            <a:pPr marL="0" indent="0">
              <a:buNone/>
            </a:pPr>
            <a:r>
              <a:rPr lang="ja-JP" altLang="en-US" sz="2000"/>
              <a:t>もたらされた危険状態に関連する危険のレベルは、ロボットシステム間では同じではなく、また、ロボットシステムの特定のアプリケーションには、</a:t>
            </a:r>
            <a:r>
              <a:rPr lang="ja-JP" altLang="en-US" sz="2000">
                <a:sym typeface="+mn-ea"/>
              </a:rPr>
              <a:t>JIS B 8433-2 附属書A</a:t>
            </a:r>
            <a:r>
              <a:rPr lang="ja-JP" altLang="en-US" sz="2000"/>
              <a:t>で同定されていない危険源が含まれている。</a:t>
            </a:r>
          </a:p>
        </p:txBody>
      </p:sp>
      <p:sp>
        <p:nvSpPr>
          <p:cNvPr id="4" name="フッタープレースホルダ 3"/>
          <p:cNvSpPr>
            <a:spLocks noGrp="1"/>
          </p:cNvSpPr>
          <p:nvPr>
            <p:ph type="ftr" sz="quarter" idx="11"/>
          </p:nvPr>
        </p:nvSpPr>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機能安全活用実践マニュアル</a:t>
            </a:r>
            <a:endParaRPr lang="ja-JP" altLang="en-US" dirty="0"/>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14</a:t>
            </a:fld>
            <a:endParaRPr kumimoji="1" lang="ja-JP" altLang="en-US"/>
          </a:p>
        </p:txBody>
      </p:sp>
    </p:spTree>
    <p:extLst>
      <p:ext uri="{BB962C8B-B14F-4D97-AF65-F5344CB8AC3E}">
        <p14:creationId xmlns:p14="http://schemas.microsoft.com/office/powerpoint/2010/main" val="1630367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pPr>
              <a:lnSpc>
                <a:spcPct val="100000"/>
              </a:lnSpc>
              <a:spcBef>
                <a:spcPts val="0"/>
              </a:spcBef>
              <a:spcAft>
                <a:spcPts val="0"/>
              </a:spcAft>
            </a:pPr>
            <a:r>
              <a:rPr lang="en-US" altLang="ja-JP"/>
              <a:t>2 </a:t>
            </a:r>
            <a:r>
              <a:rPr lang="ja-JP" altLang="en-US"/>
              <a:t>協働作業ロボットの妥当性確認</a:t>
            </a:r>
            <a:br>
              <a:rPr lang="ja-JP" altLang="en-US"/>
            </a:br>
            <a:r>
              <a:rPr lang="ja-JP" altLang="en-US" sz="2800">
                <a:sym typeface="+mn-ea"/>
              </a:rPr>
              <a:t>(2)協働作業ロボットシステムの妥当性確認</a:t>
            </a:r>
          </a:p>
        </p:txBody>
      </p:sp>
      <p:sp>
        <p:nvSpPr>
          <p:cNvPr id="7" name="コンテンツプレースホルダ 6"/>
          <p:cNvSpPr>
            <a:spLocks noGrp="1"/>
          </p:cNvSpPr>
          <p:nvPr>
            <p:ph idx="1"/>
          </p:nvPr>
        </p:nvSpPr>
        <p:spPr>
          <a:xfrm>
            <a:off x="349250" y="1501775"/>
            <a:ext cx="9206865" cy="4607560"/>
          </a:xfrm>
        </p:spPr>
        <p:txBody>
          <a:bodyPr/>
          <a:lstStyle/>
          <a:p>
            <a:pPr marL="0" indent="0">
              <a:buFont typeface="Arial" panose="020B0604020202020204" pitchFamily="34" charset="0"/>
              <a:buNone/>
            </a:pPr>
            <a:r>
              <a:rPr lang="ja-JP" altLang="en-US" sz="2400"/>
              <a:t>イ．検証及び妥当性確認の方法 </a:t>
            </a:r>
          </a:p>
          <a:p>
            <a:pPr marL="0" indent="0">
              <a:buNone/>
            </a:pPr>
            <a:r>
              <a:rPr lang="ja-JP" altLang="en-US" sz="2000"/>
              <a:t>次の方法によって満たすことが可能であるが、限定はしない。</a:t>
            </a:r>
          </a:p>
          <a:p>
            <a:pPr marL="0" indent="0">
              <a:buNone/>
            </a:pPr>
            <a:r>
              <a:rPr lang="ja-JP" altLang="en-US" sz="2000"/>
              <a:t>JIS B 8433-2 (ISO 10218-2)付属書G表G.1には、各要求事項が下記A～Iのどの手法によって確認できるかを示している。</a:t>
            </a:r>
          </a:p>
          <a:p>
            <a:pPr marL="800100" lvl="1" indent="-342900">
              <a:buClrTx/>
              <a:buFont typeface="Meiryo UI" panose="020B0604030504040204" pitchFamily="50" charset="-128"/>
              <a:buChar char="-"/>
            </a:pPr>
            <a:r>
              <a:rPr lang="ja-JP" altLang="en-US" sz="1710"/>
              <a:t>A  目視検査</a:t>
            </a:r>
          </a:p>
          <a:p>
            <a:pPr marL="800100" lvl="1" indent="-342900">
              <a:buClrTx/>
              <a:buFont typeface="Meiryo UI" panose="020B0604030504040204" pitchFamily="50" charset="-128"/>
              <a:buChar char="-"/>
            </a:pPr>
            <a:r>
              <a:rPr lang="ja-JP" altLang="en-US" sz="1710"/>
              <a:t>B  実際の試験</a:t>
            </a:r>
          </a:p>
          <a:p>
            <a:pPr marL="800100" lvl="1" indent="-342900">
              <a:buClrTx/>
              <a:buFont typeface="Meiryo UI" panose="020B0604030504040204" pitchFamily="50" charset="-128"/>
              <a:buChar char="-"/>
            </a:pPr>
            <a:r>
              <a:rPr lang="ja-JP" altLang="en-US" sz="1710"/>
              <a:t>C  測定</a:t>
            </a:r>
          </a:p>
          <a:p>
            <a:pPr marL="800100" lvl="1" indent="-342900">
              <a:buClrTx/>
              <a:buFont typeface="Meiryo UI" panose="020B0604030504040204" pitchFamily="50" charset="-128"/>
              <a:buChar char="-"/>
            </a:pPr>
            <a:r>
              <a:rPr lang="ja-JP" altLang="en-US" sz="1710"/>
              <a:t>D  運転中の観察</a:t>
            </a:r>
          </a:p>
          <a:p>
            <a:pPr marL="800100" lvl="1" indent="-342900">
              <a:buClrTx/>
              <a:buFont typeface="Meiryo UI" panose="020B0604030504040204" pitchFamily="50" charset="-128"/>
              <a:buChar char="-"/>
            </a:pPr>
            <a:r>
              <a:rPr lang="ja-JP" altLang="en-US" sz="1710"/>
              <a:t>E  アプリケーション特有の概要図，回路図及び設計資料の再確認</a:t>
            </a:r>
          </a:p>
          <a:p>
            <a:pPr marL="800100" lvl="1" indent="-342900">
              <a:buClrTx/>
              <a:buFont typeface="Meiryo UI" panose="020B0604030504040204" pitchFamily="50" charset="-128"/>
              <a:buChar char="-"/>
            </a:pPr>
            <a:r>
              <a:rPr lang="ja-JP" altLang="en-US" sz="1710"/>
              <a:t>F  安全関連のアプリケーションの</a:t>
            </a:r>
            <a:r>
              <a:rPr lang="en-US" altLang="ja-JP" sz="1710"/>
              <a:t>S/W</a:t>
            </a:r>
            <a:r>
              <a:rPr lang="ja-JP" altLang="en-US" sz="1710"/>
              <a:t>及び／又は</a:t>
            </a:r>
            <a:r>
              <a:rPr lang="en-US" altLang="ja-JP" sz="1710"/>
              <a:t>S/W</a:t>
            </a:r>
            <a:r>
              <a:rPr lang="ja-JP" altLang="en-US" sz="1710"/>
              <a:t>文書の再確認</a:t>
            </a:r>
          </a:p>
          <a:p>
            <a:pPr marL="800100" lvl="1" indent="-342900">
              <a:buClrTx/>
              <a:buFont typeface="Meiryo UI" panose="020B0604030504040204" pitchFamily="50" charset="-128"/>
              <a:buChar char="-"/>
            </a:pPr>
            <a:r>
              <a:rPr lang="ja-JP" altLang="en-US" sz="1710"/>
              <a:t>G  タスクベース・リスクアセスメントの再確認</a:t>
            </a:r>
          </a:p>
          <a:p>
            <a:pPr marL="800100" lvl="1" indent="-342900">
              <a:buClrTx/>
              <a:buFont typeface="Meiryo UI" panose="020B0604030504040204" pitchFamily="50" charset="-128"/>
              <a:buChar char="-"/>
            </a:pPr>
            <a:r>
              <a:rPr lang="ja-JP" altLang="en-US" sz="1710"/>
              <a:t>H  レイアウト図及び文書の再確認</a:t>
            </a:r>
          </a:p>
          <a:p>
            <a:pPr marL="800100" lvl="1" indent="-342900">
              <a:buClrTx/>
              <a:buFont typeface="Meiryo UI" panose="020B0604030504040204" pitchFamily="50" charset="-128"/>
              <a:buChar char="-"/>
            </a:pPr>
            <a:r>
              <a:rPr lang="ja-JP" altLang="en-US" sz="1710"/>
              <a:t>I  仕様書及び使用上の情報の再確認</a:t>
            </a:r>
          </a:p>
        </p:txBody>
      </p:sp>
      <p:sp>
        <p:nvSpPr>
          <p:cNvPr id="4" name="フッタープレースホルダ 3"/>
          <p:cNvSpPr>
            <a:spLocks noGrp="1"/>
          </p:cNvSpPr>
          <p:nvPr>
            <p:ph type="ftr" sz="quarter" idx="11"/>
          </p:nvPr>
        </p:nvSpPr>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機能安全活用実践マニュアル</a:t>
            </a:r>
            <a:endParaRPr lang="ja-JP" altLang="en-US" dirty="0"/>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15</a:t>
            </a:fld>
            <a:endParaRPr kumimoji="1" lang="ja-JP" altLang="en-US"/>
          </a:p>
        </p:txBody>
      </p:sp>
      <p:pic>
        <p:nvPicPr>
          <p:cNvPr id="2" name="コンテンツプレースホルダ 1"/>
          <p:cNvPicPr>
            <a:picLocks noGrp="1" noChangeAspect="1"/>
          </p:cNvPicPr>
          <p:nvPr>
            <p:ph sz="half" idx="4294967295"/>
          </p:nvPr>
        </p:nvPicPr>
        <p:blipFill>
          <a:blip r:embed="rId3"/>
          <a:stretch>
            <a:fillRect/>
          </a:stretch>
        </p:blipFill>
        <p:spPr>
          <a:xfrm>
            <a:off x="8053070" y="4249420"/>
            <a:ext cx="1487170" cy="1993265"/>
          </a:xfrm>
          <a:prstGeom prst="rect">
            <a:avLst/>
          </a:prstGeom>
        </p:spPr>
      </p:pic>
    </p:spTree>
    <p:extLst>
      <p:ext uri="{BB962C8B-B14F-4D97-AF65-F5344CB8AC3E}">
        <p14:creationId xmlns:p14="http://schemas.microsoft.com/office/powerpoint/2010/main" val="3375831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pPr>
              <a:lnSpc>
                <a:spcPct val="100000"/>
              </a:lnSpc>
              <a:spcBef>
                <a:spcPts val="0"/>
              </a:spcBef>
              <a:spcAft>
                <a:spcPts val="0"/>
              </a:spcAft>
            </a:pPr>
            <a:r>
              <a:rPr lang="en-US" altLang="ja-JP"/>
              <a:t>2 </a:t>
            </a:r>
            <a:r>
              <a:rPr lang="ja-JP" altLang="en-US"/>
              <a:t>協働作業ロボットの妥当性確認</a:t>
            </a:r>
            <a:br>
              <a:rPr lang="ja-JP" altLang="en-US"/>
            </a:br>
            <a:r>
              <a:rPr lang="ja-JP" altLang="en-US" sz="2800">
                <a:sym typeface="+mn-ea"/>
              </a:rPr>
              <a:t>(2)協働作業ロボットシステムの妥当性確認</a:t>
            </a:r>
            <a:endParaRPr lang="ja-JP" altLang="en-US" sz="2800"/>
          </a:p>
        </p:txBody>
      </p:sp>
      <p:sp>
        <p:nvSpPr>
          <p:cNvPr id="4" name="フッタープレースホルダ 3"/>
          <p:cNvSpPr>
            <a:spLocks noGrp="1"/>
          </p:cNvSpPr>
          <p:nvPr>
            <p:ph type="ftr" sz="quarter" idx="11"/>
          </p:nvPr>
        </p:nvSpPr>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機能安全活用実践マニュアル</a:t>
            </a:r>
            <a:endParaRPr lang="ja-JP" altLang="en-US" dirty="0"/>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16</a:t>
            </a:fld>
            <a:endParaRPr kumimoji="1" lang="ja-JP" altLang="en-US"/>
          </a:p>
        </p:txBody>
      </p:sp>
      <p:graphicFrame>
        <p:nvGraphicFramePr>
          <p:cNvPr id="3" name="コンテンツプレースホルダ 2"/>
          <p:cNvGraphicFramePr>
            <a:graphicFrameLocks noGrp="1"/>
          </p:cNvGraphicFramePr>
          <p:nvPr>
            <p:ph idx="1"/>
          </p:nvPr>
        </p:nvGraphicFramePr>
        <p:xfrm>
          <a:off x="349250" y="1501775"/>
          <a:ext cx="9206865" cy="4133864"/>
        </p:xfrm>
        <a:graphic>
          <a:graphicData uri="http://schemas.openxmlformats.org/drawingml/2006/table">
            <a:tbl>
              <a:tblPr firstRow="1" bandRow="1">
                <a:tableStyleId>{5940675A-B579-460E-94D1-54222C63F5DA}</a:tableStyleId>
              </a:tblPr>
              <a:tblGrid>
                <a:gridCol w="787400"/>
                <a:gridCol w="5487670"/>
                <a:gridCol w="328930"/>
                <a:gridCol w="344805"/>
                <a:gridCol w="329565"/>
                <a:gridCol w="313690"/>
                <a:gridCol w="328930"/>
                <a:gridCol w="313690"/>
                <a:gridCol w="313690"/>
                <a:gridCol w="313690"/>
                <a:gridCol w="344805"/>
              </a:tblGrid>
              <a:tr h="245110">
                <a:tc gridSpan="11">
                  <a:txBody>
                    <a:bodyPr/>
                    <a:lstStyle/>
                    <a:p>
                      <a:pPr marL="0" indent="0" algn="ctr">
                        <a:buNone/>
                      </a:pPr>
                      <a:r>
                        <a:rPr lang="ja-JP" altLang="en-US" sz="1400" b="0" u="none">
                          <a:latin typeface="メイリオ" panose="020B0604030504040204" charset="-128"/>
                          <a:ea typeface="メイリオ" panose="020B0604030504040204" charset="-128"/>
                          <a:cs typeface="ＭＳ 明朝" panose="02020609040205080304" charset="-128"/>
                        </a:rPr>
                        <a:t>表</a:t>
                      </a:r>
                      <a:r>
                        <a:rPr lang="en-US" altLang="ja-JP" sz="1400" b="0" u="none">
                          <a:latin typeface="メイリオ" panose="020B0604030504040204" charset="-128"/>
                          <a:ea typeface="メイリオ" panose="020B0604030504040204" charset="-128"/>
                          <a:cs typeface="ＭＳ 明朝" panose="02020609040205080304" charset="-128"/>
                        </a:rPr>
                        <a:t>7-2</a:t>
                      </a:r>
                      <a:r>
                        <a:rPr lang="ja-JP" altLang="en-US" sz="1400" b="0" u="none">
                          <a:latin typeface="メイリオ" panose="020B0604030504040204" charset="-128"/>
                          <a:ea typeface="メイリオ" panose="020B0604030504040204" charset="-128"/>
                          <a:cs typeface="ＭＳ 明朝" panose="02020609040205080304" charset="-128"/>
                        </a:rPr>
                        <a:t>　安全要求事項及び方策の検証手段の例（</a:t>
                      </a:r>
                      <a:r>
                        <a:rPr lang="en-US" altLang="ja-JP" sz="1400" b="0" u="none">
                          <a:latin typeface="メイリオ" panose="020B0604030504040204" charset="-128"/>
                          <a:ea typeface="メイリオ" panose="020B0604030504040204" charset="-128"/>
                          <a:cs typeface="ＭＳ 明朝" panose="02020609040205080304" charset="-128"/>
                        </a:rPr>
                        <a:t>JIS B 8433-2 (ISO 10218-2)</a:t>
                      </a:r>
                      <a:r>
                        <a:rPr lang="ja-JP" altLang="en-US" sz="1400" b="0" u="none">
                          <a:latin typeface="メイリオ" panose="020B0604030504040204" charset="-128"/>
                          <a:ea typeface="メイリオ" panose="020B0604030504040204" charset="-128"/>
                          <a:cs typeface="ＭＳ 明朝" panose="02020609040205080304" charset="-128"/>
                        </a:rPr>
                        <a:t>付属書</a:t>
                      </a:r>
                      <a:r>
                        <a:rPr lang="en-US" altLang="ja-JP" sz="1400" b="0" u="none">
                          <a:latin typeface="メイリオ" panose="020B0604030504040204" charset="-128"/>
                          <a:ea typeface="メイリオ" panose="020B0604030504040204" charset="-128"/>
                          <a:cs typeface="ＭＳ 明朝" panose="02020609040205080304" charset="-128"/>
                        </a:rPr>
                        <a:t>G</a:t>
                      </a:r>
                      <a:r>
                        <a:rPr lang="ja-JP" altLang="en-US" sz="1400" b="0" u="none">
                          <a:latin typeface="メイリオ" panose="020B0604030504040204" charset="-128"/>
                          <a:ea typeface="メイリオ" panose="020B0604030504040204" charset="-128"/>
                          <a:cs typeface="ＭＳ 明朝" panose="02020609040205080304" charset="-128"/>
                        </a:rPr>
                        <a:t>表</a:t>
                      </a:r>
                      <a:r>
                        <a:rPr lang="en-US" altLang="ja-JP" sz="1400" b="0" u="none">
                          <a:latin typeface="メイリオ" panose="020B0604030504040204" charset="-128"/>
                          <a:ea typeface="メイリオ" panose="020B0604030504040204" charset="-128"/>
                          <a:cs typeface="ＭＳ 明朝" panose="02020609040205080304" charset="-128"/>
                        </a:rPr>
                        <a:t>G.1</a:t>
                      </a:r>
                      <a:r>
                        <a:rPr lang="ja-JP" altLang="en-US" sz="1400" b="0" u="none">
                          <a:latin typeface="メイリオ" panose="020B0604030504040204" charset="-128"/>
                          <a:ea typeface="メイリオ" panose="020B0604030504040204" charset="-128"/>
                          <a:cs typeface="ＭＳ 明朝" panose="02020609040205080304" charset="-128"/>
                        </a:rPr>
                        <a:t>より）</a:t>
                      </a:r>
                    </a:p>
                  </a:txBody>
                  <a:tcPr marL="0" marR="0" marT="36195" marB="1">
                    <a:lnL w="404812" cap="flat" cmpd="sng">
                      <a:solidFill>
                        <a:srgbClr val="FFFFFF"/>
                      </a:solidFill>
                      <a:prstDash val="solid"/>
                      <a:headEnd type="none" w="med" len="med"/>
                      <a:tailEnd type="none" w="med" len="med"/>
                    </a:lnL>
                    <a:lnR w="404812" cap="flat" cmpd="sng">
                      <a:solidFill>
                        <a:srgbClr val="FFFFFF"/>
                      </a:solidFill>
                      <a:prstDash val="solid"/>
                      <a:headEnd type="none" w="med" len="med"/>
                      <a:tailEnd type="none" w="med" len="med"/>
                    </a:lnR>
                    <a:lnT w="404812" cap="flat" cmpd="sng">
                      <a:solidFill>
                        <a:srgbClr val="FFFFFF"/>
                      </a:solidFill>
                      <a:prstDash val="solid"/>
                      <a:headEnd type="none" w="med" len="med"/>
                      <a:tailEnd type="none" w="med" len="med"/>
                    </a:lnT>
                    <a:lnB w="12700">
                      <a:solidFill>
                        <a:schemeClr val="tx1"/>
                      </a:solidFill>
                      <a:prstDash val="solid"/>
                    </a:lnB>
                    <a:lnTlToBr>
                      <a:noFill/>
                    </a:lnTlToBr>
                    <a:lnBlToTr>
                      <a:noFill/>
                    </a:lnBlToTr>
                    <a:noFill/>
                  </a:tcPr>
                </a:tc>
                <a:tc hMerge="1">
                  <a:txBody>
                    <a:bodyPr/>
                    <a:lstStyle/>
                    <a:p>
                      <a:endParaRPr lang="ja-JP"/>
                    </a:p>
                  </a:txBody>
                  <a:tcPr>
                    <a:lnT w="404812" cap="flat" cmpd="sng">
                      <a:solidFill>
                        <a:srgbClr val="FFFFFF"/>
                      </a:solidFill>
                      <a:prstDash val="solid"/>
                      <a:headEnd type="none" w="med" len="med"/>
                      <a:tailEnd type="none" w="med" len="med"/>
                    </a:lnT>
                    <a:lnB w="12700">
                      <a:solidFill>
                        <a:schemeClr val="tx1"/>
                      </a:solidFill>
                      <a:prstDash val="solid"/>
                    </a:lnB>
                  </a:tcPr>
                </a:tc>
                <a:tc hMerge="1">
                  <a:txBody>
                    <a:bodyPr/>
                    <a:lstStyle/>
                    <a:p>
                      <a:endParaRPr lang="ja-JP"/>
                    </a:p>
                  </a:txBody>
                  <a:tcPr>
                    <a:lnT w="404812" cap="flat" cmpd="sng">
                      <a:solidFill>
                        <a:srgbClr val="FFFFFF"/>
                      </a:solidFill>
                      <a:prstDash val="solid"/>
                      <a:headEnd type="none" w="med" len="med"/>
                      <a:tailEnd type="none" w="med" len="med"/>
                    </a:lnT>
                    <a:lnB w="12700">
                      <a:solidFill>
                        <a:schemeClr val="tx1"/>
                      </a:solidFill>
                      <a:prstDash val="solid"/>
                    </a:lnB>
                  </a:tcPr>
                </a:tc>
                <a:tc hMerge="1">
                  <a:txBody>
                    <a:bodyPr/>
                    <a:lstStyle/>
                    <a:p>
                      <a:endParaRPr lang="ja-JP"/>
                    </a:p>
                  </a:txBody>
                  <a:tcPr>
                    <a:lnT w="404812" cap="flat" cmpd="sng">
                      <a:solidFill>
                        <a:srgbClr val="FFFFFF"/>
                      </a:solidFill>
                      <a:prstDash val="solid"/>
                      <a:headEnd type="none" w="med" len="med"/>
                      <a:tailEnd type="none" w="med" len="med"/>
                    </a:lnT>
                    <a:lnB w="12700">
                      <a:solidFill>
                        <a:schemeClr val="tx1"/>
                      </a:solidFill>
                      <a:prstDash val="solid"/>
                    </a:lnB>
                  </a:tcPr>
                </a:tc>
                <a:tc hMerge="1">
                  <a:txBody>
                    <a:bodyPr/>
                    <a:lstStyle/>
                    <a:p>
                      <a:endParaRPr lang="ja-JP"/>
                    </a:p>
                  </a:txBody>
                  <a:tcPr>
                    <a:lnT w="404812" cap="flat" cmpd="sng">
                      <a:solidFill>
                        <a:srgbClr val="FFFFFF"/>
                      </a:solidFill>
                      <a:prstDash val="solid"/>
                      <a:headEnd type="none" w="med" len="med"/>
                      <a:tailEnd type="none" w="med" len="med"/>
                    </a:lnT>
                    <a:lnB w="12700">
                      <a:solidFill>
                        <a:schemeClr val="tx1"/>
                      </a:solidFill>
                      <a:prstDash val="solid"/>
                    </a:lnB>
                  </a:tcPr>
                </a:tc>
                <a:tc hMerge="1">
                  <a:txBody>
                    <a:bodyPr/>
                    <a:lstStyle/>
                    <a:p>
                      <a:endParaRPr lang="ja-JP"/>
                    </a:p>
                  </a:txBody>
                  <a:tcPr>
                    <a:lnT w="404812" cap="flat" cmpd="sng">
                      <a:solidFill>
                        <a:srgbClr val="FFFFFF"/>
                      </a:solidFill>
                      <a:prstDash val="solid"/>
                      <a:headEnd type="none" w="med" len="med"/>
                      <a:tailEnd type="none" w="med" len="med"/>
                    </a:lnT>
                    <a:lnB w="12700">
                      <a:solidFill>
                        <a:schemeClr val="tx1"/>
                      </a:solidFill>
                      <a:prstDash val="solid"/>
                    </a:lnB>
                  </a:tcPr>
                </a:tc>
                <a:tc hMerge="1">
                  <a:txBody>
                    <a:bodyPr/>
                    <a:lstStyle/>
                    <a:p>
                      <a:endParaRPr lang="ja-JP"/>
                    </a:p>
                  </a:txBody>
                  <a:tcPr>
                    <a:lnT w="404812" cap="flat" cmpd="sng">
                      <a:solidFill>
                        <a:srgbClr val="FFFFFF"/>
                      </a:solidFill>
                      <a:prstDash val="solid"/>
                      <a:headEnd type="none" w="med" len="med"/>
                      <a:tailEnd type="none" w="med" len="med"/>
                    </a:lnT>
                    <a:lnB w="12700">
                      <a:solidFill>
                        <a:schemeClr val="tx1"/>
                      </a:solidFill>
                      <a:prstDash val="solid"/>
                    </a:lnB>
                  </a:tcPr>
                </a:tc>
                <a:tc hMerge="1">
                  <a:txBody>
                    <a:bodyPr/>
                    <a:lstStyle/>
                    <a:p>
                      <a:endParaRPr lang="ja-JP"/>
                    </a:p>
                  </a:txBody>
                  <a:tcPr>
                    <a:lnT w="404812" cap="flat" cmpd="sng">
                      <a:solidFill>
                        <a:srgbClr val="FFFFFF"/>
                      </a:solidFill>
                      <a:prstDash val="solid"/>
                      <a:headEnd type="none" w="med" len="med"/>
                      <a:tailEnd type="none" w="med" len="med"/>
                    </a:lnT>
                    <a:lnB w="12700">
                      <a:solidFill>
                        <a:schemeClr val="tx1"/>
                      </a:solidFill>
                      <a:prstDash val="solid"/>
                    </a:lnB>
                  </a:tcPr>
                </a:tc>
                <a:tc hMerge="1">
                  <a:txBody>
                    <a:bodyPr/>
                    <a:lstStyle/>
                    <a:p>
                      <a:endParaRPr lang="ja-JP"/>
                    </a:p>
                  </a:txBody>
                  <a:tcPr>
                    <a:lnT w="404812" cap="flat" cmpd="sng">
                      <a:solidFill>
                        <a:srgbClr val="FFFFFF"/>
                      </a:solidFill>
                      <a:prstDash val="solid"/>
                      <a:headEnd type="none" w="med" len="med"/>
                      <a:tailEnd type="none" w="med" len="med"/>
                    </a:lnT>
                    <a:lnB w="12700">
                      <a:solidFill>
                        <a:schemeClr val="tx1"/>
                      </a:solidFill>
                      <a:prstDash val="solid"/>
                    </a:lnB>
                  </a:tcPr>
                </a:tc>
                <a:tc hMerge="1">
                  <a:txBody>
                    <a:bodyPr/>
                    <a:lstStyle/>
                    <a:p>
                      <a:endParaRPr lang="ja-JP"/>
                    </a:p>
                  </a:txBody>
                  <a:tcPr>
                    <a:lnT w="404812" cap="flat" cmpd="sng">
                      <a:solidFill>
                        <a:srgbClr val="FFFFFF"/>
                      </a:solidFill>
                      <a:prstDash val="solid"/>
                      <a:headEnd type="none" w="med" len="med"/>
                      <a:tailEnd type="none" w="med" len="med"/>
                    </a:lnT>
                    <a:lnB w="12700">
                      <a:solidFill>
                        <a:schemeClr val="tx1"/>
                      </a:solidFill>
                      <a:prstDash val="solid"/>
                    </a:lnB>
                  </a:tcPr>
                </a:tc>
                <a:tc hMerge="1">
                  <a:txBody>
                    <a:bodyPr/>
                    <a:lstStyle/>
                    <a:p>
                      <a:endParaRPr lang="ja-JP"/>
                    </a:p>
                  </a:txBody>
                  <a:tcPr>
                    <a:lnR w="404812" cap="flat" cmpd="sng">
                      <a:solidFill>
                        <a:srgbClr val="FFFFFF"/>
                      </a:solidFill>
                      <a:prstDash val="solid"/>
                      <a:headEnd type="none" w="med" len="med"/>
                      <a:tailEnd type="none" w="med" len="med"/>
                    </a:lnR>
                    <a:lnT w="404812" cap="flat" cmpd="sng">
                      <a:solidFill>
                        <a:srgbClr val="FFFFFF"/>
                      </a:solidFill>
                      <a:prstDash val="solid"/>
                      <a:headEnd type="none" w="med" len="med"/>
                      <a:tailEnd type="none" w="med" len="med"/>
                    </a:lnT>
                    <a:lnB w="12700">
                      <a:solidFill>
                        <a:schemeClr val="tx1"/>
                      </a:solidFill>
                      <a:prstDash val="solid"/>
                    </a:lnB>
                  </a:tcPr>
                </a:tc>
              </a:tr>
              <a:tr h="0">
                <a:tc>
                  <a:txBody>
                    <a:bodyPr/>
                    <a:lstStyle/>
                    <a:p>
                      <a:pPr marL="0" indent="0" algn="ctr">
                        <a:buNone/>
                      </a:pPr>
                      <a:r>
                        <a:rPr lang="ja-JP" altLang="en-US" sz="1400" b="0" u="none">
                          <a:latin typeface="メイリオ" panose="020B0604030504040204" charset="-128"/>
                          <a:ea typeface="メイリオ" panose="020B0604030504040204" charset="-128"/>
                          <a:cs typeface="ＭＳ 明朝" panose="02020609040205080304" charset="-128"/>
                        </a:rPr>
                        <a:t>　　箇条</a:t>
                      </a:r>
                    </a:p>
                  </a:txBody>
                  <a:tcPr marL="0" marR="0" marT="36195"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a:solidFill>
                        <a:schemeClr val="tx1"/>
                      </a:solidFill>
                      <a:prstDash val="solid"/>
                    </a:lnT>
                    <a:lnB w="404812" cap="flat" cmpd="sng">
                      <a:solidFill>
                        <a:srgbClr val="FFFFFF"/>
                      </a:solidFill>
                      <a:prstDash val="solid"/>
                      <a:headEnd type="none" w="med" len="med"/>
                      <a:tailEnd type="none" w="med" len="med"/>
                    </a:lnB>
                    <a:lnTlToBr>
                      <a:noFill/>
                    </a:lnTlToBr>
                    <a:lnBlToTr>
                      <a:noFill/>
                    </a:lnBlToTr>
                    <a:noFill/>
                  </a:tcPr>
                </a:tc>
                <a:tc>
                  <a:txBody>
                    <a:bodyPr/>
                    <a:lstStyle/>
                    <a:p>
                      <a:pPr marL="0" indent="0" algn="ctr">
                        <a:buNone/>
                      </a:pPr>
                      <a:r>
                        <a:rPr lang="ja-JP" altLang="en-US" sz="1400" b="0" u="none">
                          <a:latin typeface="メイリオ" panose="020B0604030504040204" charset="-128"/>
                          <a:ea typeface="メイリオ" panose="020B0604030504040204" charset="-128"/>
                          <a:cs typeface="ＭＳ 明朝" panose="02020609040205080304" charset="-128"/>
                        </a:rPr>
                        <a:t>安全要求事項及び／又は方策</a:t>
                      </a:r>
                    </a:p>
                  </a:txBody>
                  <a:tcPr marL="0" marR="0" marT="36195"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a:solidFill>
                        <a:schemeClr val="tx1"/>
                      </a:solidFill>
                      <a:prstDash val="solid"/>
                    </a:lnT>
                    <a:lnB w="404812" cap="flat" cmpd="sng">
                      <a:solidFill>
                        <a:srgbClr val="FFFFFF"/>
                      </a:solidFill>
                      <a:prstDash val="solid"/>
                      <a:headEnd type="none" w="med" len="med"/>
                      <a:tailEnd type="none" w="med" len="med"/>
                    </a:lnB>
                    <a:lnTlToBr>
                      <a:noFill/>
                    </a:lnTlToBr>
                    <a:lnBlToTr>
                      <a:noFill/>
                    </a:lnBlToTr>
                    <a:noFill/>
                  </a:tcPr>
                </a:tc>
                <a:tc gridSpan="9">
                  <a:txBody>
                    <a:bodyPr/>
                    <a:lstStyle/>
                    <a:p>
                      <a:pPr marL="0" indent="0">
                        <a:buNone/>
                      </a:pPr>
                      <a:r>
                        <a:rPr lang="ja-JP" altLang="en-US" sz="1400" b="0" u="none">
                          <a:latin typeface="メイリオ" panose="020B0604030504040204" charset="-128"/>
                          <a:ea typeface="メイリオ" panose="020B0604030504040204" charset="-128"/>
                          <a:cs typeface="ＭＳ 明朝" panose="02020609040205080304" charset="-128"/>
                        </a:rPr>
                        <a:t>検証及び／又は妥当性確認の方法（</a:t>
                      </a:r>
                      <a:r>
                        <a:rPr lang="en-US" altLang="ja-JP" sz="1400" b="1" u="none">
                          <a:latin typeface="メイリオ" panose="020B0604030504040204" charset="-128"/>
                          <a:ea typeface="メイリオ" panose="020B0604030504040204" charset="-128"/>
                          <a:cs typeface="ＭＳ 明朝" panose="02020609040205080304" charset="-128"/>
                        </a:rPr>
                        <a:t>6.2 </a:t>
                      </a:r>
                      <a:r>
                        <a:rPr lang="ja-JP" altLang="en-US" sz="1400" b="0" u="none">
                          <a:latin typeface="メイリオ" panose="020B0604030504040204" charset="-128"/>
                          <a:ea typeface="メイリオ" panose="020B0604030504040204" charset="-128"/>
                          <a:cs typeface="ＭＳ 明朝" panose="02020609040205080304" charset="-128"/>
                        </a:rPr>
                        <a:t>参照）</a:t>
                      </a:r>
                    </a:p>
                  </a:txBody>
                  <a:tcPr marL="0" marR="0"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a:solidFill>
                        <a:schemeClr val="tx1"/>
                      </a:solidFill>
                      <a:prstDash val="soli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ja-JP"/>
                    </a:p>
                  </a:txBody>
                  <a:tcPr>
                    <a:lnT w="12700">
                      <a:solidFill>
                        <a:schemeClr val="tx1"/>
                      </a:solidFill>
                      <a:prstDash val="solid"/>
                    </a:lnT>
                    <a:lnB w="12700" cap="flat" cmpd="sng">
                      <a:solidFill>
                        <a:srgbClr val="080000"/>
                      </a:solidFill>
                      <a:prstDash val="solid"/>
                      <a:headEnd type="none" w="med" len="med"/>
                      <a:tailEnd type="none" w="med" len="med"/>
                    </a:lnB>
                  </a:tcPr>
                </a:tc>
                <a:tc hMerge="1">
                  <a:txBody>
                    <a:bodyPr/>
                    <a:lstStyle/>
                    <a:p>
                      <a:endParaRPr lang="ja-JP"/>
                    </a:p>
                  </a:txBody>
                  <a:tcPr>
                    <a:lnT w="12700">
                      <a:solidFill>
                        <a:schemeClr val="tx1"/>
                      </a:solidFill>
                      <a:prstDash val="solid"/>
                    </a:lnT>
                    <a:lnB w="12700" cap="flat" cmpd="sng">
                      <a:solidFill>
                        <a:srgbClr val="080000"/>
                      </a:solidFill>
                      <a:prstDash val="solid"/>
                      <a:headEnd type="none" w="med" len="med"/>
                      <a:tailEnd type="none" w="med" len="med"/>
                    </a:lnB>
                  </a:tcPr>
                </a:tc>
                <a:tc hMerge="1">
                  <a:txBody>
                    <a:bodyPr/>
                    <a:lstStyle/>
                    <a:p>
                      <a:endParaRPr lang="ja-JP"/>
                    </a:p>
                  </a:txBody>
                  <a:tcPr>
                    <a:lnT w="12700">
                      <a:solidFill>
                        <a:schemeClr val="tx1"/>
                      </a:solidFill>
                      <a:prstDash val="solid"/>
                    </a:lnT>
                    <a:lnB w="12700" cap="flat" cmpd="sng">
                      <a:solidFill>
                        <a:srgbClr val="080000"/>
                      </a:solidFill>
                      <a:prstDash val="solid"/>
                      <a:headEnd type="none" w="med" len="med"/>
                      <a:tailEnd type="none" w="med" len="med"/>
                    </a:lnB>
                  </a:tcPr>
                </a:tc>
                <a:tc hMerge="1">
                  <a:txBody>
                    <a:bodyPr/>
                    <a:lstStyle/>
                    <a:p>
                      <a:endParaRPr lang="ja-JP"/>
                    </a:p>
                  </a:txBody>
                  <a:tcPr>
                    <a:lnT w="12700">
                      <a:solidFill>
                        <a:schemeClr val="tx1"/>
                      </a:solidFill>
                      <a:prstDash val="solid"/>
                    </a:lnT>
                    <a:lnB w="12700" cap="flat" cmpd="sng">
                      <a:solidFill>
                        <a:srgbClr val="080000"/>
                      </a:solidFill>
                      <a:prstDash val="solid"/>
                      <a:headEnd type="none" w="med" len="med"/>
                      <a:tailEnd type="none" w="med" len="med"/>
                    </a:lnB>
                  </a:tcPr>
                </a:tc>
                <a:tc hMerge="1">
                  <a:txBody>
                    <a:bodyPr/>
                    <a:lstStyle/>
                    <a:p>
                      <a:endParaRPr lang="ja-JP"/>
                    </a:p>
                  </a:txBody>
                  <a:tcPr>
                    <a:lnT w="12700">
                      <a:solidFill>
                        <a:schemeClr val="tx1"/>
                      </a:solidFill>
                      <a:prstDash val="solid"/>
                    </a:lnT>
                    <a:lnB w="12700" cap="flat" cmpd="sng">
                      <a:solidFill>
                        <a:srgbClr val="080000"/>
                      </a:solidFill>
                      <a:prstDash val="solid"/>
                      <a:headEnd type="none" w="med" len="med"/>
                      <a:tailEnd type="none" w="med" len="med"/>
                    </a:lnB>
                  </a:tcPr>
                </a:tc>
                <a:tc hMerge="1">
                  <a:txBody>
                    <a:bodyPr/>
                    <a:lstStyle/>
                    <a:p>
                      <a:endParaRPr lang="ja-JP"/>
                    </a:p>
                  </a:txBody>
                  <a:tcPr>
                    <a:lnT w="12700">
                      <a:solidFill>
                        <a:schemeClr val="tx1"/>
                      </a:solidFill>
                      <a:prstDash val="solid"/>
                    </a:lnT>
                    <a:lnB w="12700" cap="flat" cmpd="sng">
                      <a:solidFill>
                        <a:srgbClr val="080000"/>
                      </a:solidFill>
                      <a:prstDash val="solid"/>
                      <a:headEnd type="none" w="med" len="med"/>
                      <a:tailEnd type="none" w="med" len="med"/>
                    </a:lnB>
                  </a:tcPr>
                </a:tc>
                <a:tc hMerge="1">
                  <a:txBody>
                    <a:bodyPr/>
                    <a:lstStyle/>
                    <a:p>
                      <a:endParaRPr lang="ja-JP"/>
                    </a:p>
                  </a:txBody>
                  <a:tcPr>
                    <a:lnT w="12700">
                      <a:solidFill>
                        <a:schemeClr val="tx1"/>
                      </a:solidFill>
                      <a:prstDash val="solid"/>
                    </a:lnT>
                    <a:lnB w="12700" cap="flat" cmpd="sng">
                      <a:solidFill>
                        <a:srgbClr val="080000"/>
                      </a:solidFill>
                      <a:prstDash val="solid"/>
                      <a:headEnd type="none" w="med" len="med"/>
                      <a:tailEnd type="none" w="med" len="med"/>
                    </a:lnB>
                  </a:tcPr>
                </a:tc>
                <a:tc hMerge="1">
                  <a:txBody>
                    <a:bodyPr/>
                    <a:lstStyle/>
                    <a:p>
                      <a:endParaRPr lang="ja-JP"/>
                    </a:p>
                  </a:txBody>
                  <a:tcPr>
                    <a:lnR w="9525" cap="flat" cmpd="sng">
                      <a:solidFill>
                        <a:srgbClr val="000000"/>
                      </a:solidFill>
                      <a:prstDash val="solid"/>
                      <a:headEnd type="none" w="med" len="med"/>
                      <a:tailEnd type="none" w="med" len="med"/>
                    </a:lnR>
                    <a:lnT w="12700">
                      <a:solidFill>
                        <a:schemeClr val="tx1"/>
                      </a:solidFill>
                      <a:prstDash val="solid"/>
                    </a:lnT>
                    <a:lnB w="12700" cap="flat" cmpd="sng">
                      <a:solidFill>
                        <a:srgbClr val="080000"/>
                      </a:solidFill>
                      <a:prstDash val="solid"/>
                      <a:headEnd type="none" w="med" len="med"/>
                      <a:tailEnd type="none" w="med" len="med"/>
                    </a:lnB>
                  </a:tcPr>
                </a:tc>
              </a:tr>
              <a:tr h="0">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A</a:t>
                      </a:r>
                    </a:p>
                  </a:txBody>
                  <a:tcPr marL="0" marR="0"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B</a:t>
                      </a:r>
                    </a:p>
                  </a:txBody>
                  <a:tcPr marL="0" marR="0"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C</a:t>
                      </a:r>
                    </a:p>
                  </a:txBody>
                  <a:tcPr marL="0" marR="0"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D</a:t>
                      </a:r>
                    </a:p>
                  </a:txBody>
                  <a:tcPr marL="0" marR="0"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E</a:t>
                      </a:r>
                    </a:p>
                  </a:txBody>
                  <a:tcPr marL="0" marR="0"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F</a:t>
                      </a:r>
                    </a:p>
                  </a:txBody>
                  <a:tcPr marL="0" marR="0"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G</a:t>
                      </a:r>
                    </a:p>
                  </a:txBody>
                  <a:tcPr marL="0" marR="0"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H</a:t>
                      </a:r>
                    </a:p>
                  </a:txBody>
                  <a:tcPr marL="0" marR="0"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I</a:t>
                      </a:r>
                    </a:p>
                  </a:txBody>
                  <a:tcPr marL="0" marR="0"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400" b="1" u="none">
                          <a:latin typeface="メイリオ" panose="020B0604030504040204" charset="-128"/>
                          <a:ea typeface="メイリオ" panose="020B0604030504040204" charset="-128"/>
                          <a:cs typeface="ＭＳ 明朝" panose="02020609040205080304" charset="-128"/>
                        </a:rPr>
                        <a:t>5.2 </a:t>
                      </a:r>
                    </a:p>
                  </a:txBody>
                  <a:tcPr marL="0" marR="0" marT="36195"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buNone/>
                      </a:pPr>
                      <a:r>
                        <a:rPr lang="ja-JP" altLang="en-US" sz="1400" b="0" u="none">
                          <a:latin typeface="メイリオ" panose="020B0604030504040204" charset="-128"/>
                          <a:ea typeface="メイリオ" panose="020B0604030504040204" charset="-128"/>
                          <a:cs typeface="ＭＳ 明朝" panose="02020609040205080304" charset="-128"/>
                        </a:rPr>
                        <a:t>安全関連制御システムの性能（ハードウェア及びソフトウェア）</a:t>
                      </a:r>
                    </a:p>
                  </a:txBody>
                  <a:tcPr marL="0" marR="0" marT="36195"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400" b="1" u="none">
                          <a:latin typeface="メイリオ" panose="020B0604030504040204" charset="-128"/>
                          <a:ea typeface="メイリオ" panose="020B0604030504040204" charset="-128"/>
                          <a:cs typeface="ＭＳ 明朝" panose="02020609040205080304" charset="-128"/>
                        </a:rPr>
                        <a:t>5.2.1 </a:t>
                      </a:r>
                    </a:p>
                  </a:txBody>
                  <a:tcPr marL="0" marR="0" marT="36195"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buNone/>
                      </a:pPr>
                      <a:r>
                        <a:rPr lang="ja-JP" altLang="en-US" sz="1400" b="0" u="none">
                          <a:latin typeface="メイリオ" panose="020B0604030504040204" charset="-128"/>
                          <a:ea typeface="メイリオ" panose="020B0604030504040204" charset="-128"/>
                          <a:cs typeface="ＭＳ 明朝" panose="02020609040205080304" charset="-128"/>
                        </a:rPr>
                        <a:t>性能能力，性能決定のためのデータ及び基準を使用上の情報に表明。</a:t>
                      </a:r>
                    </a:p>
                  </a:txBody>
                  <a:tcPr marL="0" marR="0" marT="36195"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solidFill>
                            <a:srgbClr val="000000"/>
                          </a:solidFill>
                          <a:latin typeface="メイリオ" panose="020B0604030504040204" charset="-128"/>
                          <a:ea typeface="メイリオ" panose="020B0604030504040204" charset="-128"/>
                          <a:cs typeface="ＭＳ 明朝" panose="02020609040205080304" charset="-128"/>
                        </a:rPr>
                        <a:t>x</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solidFill>
                            <a:srgbClr val="000000"/>
                          </a:solidFill>
                          <a:latin typeface="メイリオ" panose="020B0604030504040204" charset="-128"/>
                          <a:ea typeface="メイリオ" panose="020B0604030504040204" charset="-128"/>
                          <a:cs typeface="ＭＳ 明朝" panose="02020609040205080304" charset="-128"/>
                        </a:rPr>
                        <a:t>x</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400" b="1" u="none">
                          <a:latin typeface="メイリオ" panose="020B0604030504040204" charset="-128"/>
                          <a:ea typeface="メイリオ" panose="020B0604030504040204" charset="-128"/>
                          <a:cs typeface="ＭＳ 明朝" panose="02020609040205080304" charset="-128"/>
                        </a:rPr>
                        <a:t>5.2.2 </a:t>
                      </a:r>
                    </a:p>
                  </a:txBody>
                  <a:tcPr marL="0" marR="0" marT="36195"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buNone/>
                      </a:pPr>
                      <a:r>
                        <a:rPr lang="ja-JP" altLang="en-US" sz="1400" b="0" u="none">
                          <a:latin typeface="メイリオ" panose="020B0604030504040204" charset="-128"/>
                          <a:ea typeface="メイリオ" panose="020B0604030504040204" charset="-128"/>
                          <a:cs typeface="ＭＳ 明朝" panose="02020609040205080304" charset="-128"/>
                        </a:rPr>
                        <a:t>性能が </a:t>
                      </a:r>
                      <a:r>
                        <a:rPr lang="en-US" altLang="ja-JP" sz="1400" b="0" u="none">
                          <a:latin typeface="メイリオ" panose="020B0604030504040204" charset="-128"/>
                          <a:ea typeface="メイリオ" panose="020B0604030504040204" charset="-128"/>
                          <a:cs typeface="ＭＳ 明朝" panose="02020609040205080304" charset="-128"/>
                        </a:rPr>
                        <a:t>PL</a:t>
                      </a:r>
                      <a:r>
                        <a:rPr lang="ja-JP" altLang="en-US" sz="1400" b="0" u="none">
                          <a:latin typeface="メイリオ" panose="020B0604030504040204" charset="-128"/>
                          <a:ea typeface="メイリオ" panose="020B0604030504040204" charset="-128"/>
                          <a:cs typeface="ＭＳ 明朝" panose="02020609040205080304" charset="-128"/>
                        </a:rPr>
                        <a:t>＝</a:t>
                      </a:r>
                      <a:r>
                        <a:rPr lang="en-US" altLang="ja-JP" sz="1400" b="0" u="none">
                          <a:latin typeface="メイリオ" panose="020B0604030504040204" charset="-128"/>
                          <a:ea typeface="メイリオ" panose="020B0604030504040204" charset="-128"/>
                          <a:cs typeface="ＭＳ 明朝" panose="02020609040205080304" charset="-128"/>
                        </a:rPr>
                        <a:t>d</a:t>
                      </a:r>
                      <a:r>
                        <a:rPr lang="ja-JP" altLang="en-US" sz="1400" b="0" u="none">
                          <a:latin typeface="メイリオ" panose="020B0604030504040204" charset="-128"/>
                          <a:ea typeface="メイリオ" panose="020B0604030504040204" charset="-128"/>
                          <a:cs typeface="ＭＳ 明朝" panose="02020609040205080304" charset="-128"/>
                        </a:rPr>
                        <a:t>，カテゴリ </a:t>
                      </a:r>
                      <a:r>
                        <a:rPr lang="en-US" altLang="ja-JP" sz="1400" b="0" u="none">
                          <a:latin typeface="メイリオ" panose="020B0604030504040204" charset="-128"/>
                          <a:ea typeface="メイリオ" panose="020B0604030504040204" charset="-128"/>
                          <a:cs typeface="ＭＳ 明朝" panose="02020609040205080304" charset="-128"/>
                        </a:rPr>
                        <a:t>3 </a:t>
                      </a:r>
                      <a:r>
                        <a:rPr lang="ja-JP" altLang="en-US" sz="1400" b="0" u="none">
                          <a:latin typeface="メイリオ" panose="020B0604030504040204" charset="-128"/>
                          <a:ea typeface="メイリオ" panose="020B0604030504040204" charset="-128"/>
                          <a:cs typeface="ＭＳ 明朝" panose="02020609040205080304" charset="-128"/>
                        </a:rPr>
                        <a:t>のアーキテクチャ。</a:t>
                      </a:r>
                    </a:p>
                  </a:txBody>
                  <a:tcPr marL="0" marR="0" marT="36195"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solidFill>
                            <a:srgbClr val="000000"/>
                          </a:solidFill>
                          <a:latin typeface="メイリオ" panose="020B0604030504040204" charset="-128"/>
                          <a:ea typeface="メイリオ" panose="020B0604030504040204" charset="-128"/>
                          <a:cs typeface="ＭＳ 明朝" panose="02020609040205080304" charset="-128"/>
                        </a:rPr>
                        <a:t>x</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solidFill>
                            <a:srgbClr val="000000"/>
                          </a:solidFill>
                          <a:latin typeface="メイリオ" panose="020B0604030504040204" charset="-128"/>
                          <a:ea typeface="メイリオ" panose="020B0604030504040204" charset="-128"/>
                          <a:cs typeface="ＭＳ 明朝" panose="02020609040205080304" charset="-128"/>
                        </a:rPr>
                        <a:t>x</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solidFill>
                            <a:srgbClr val="000000"/>
                          </a:solidFill>
                          <a:latin typeface="メイリオ" panose="020B0604030504040204" charset="-128"/>
                          <a:ea typeface="メイリオ" panose="020B0604030504040204" charset="-128"/>
                          <a:cs typeface="ＭＳ 明朝" panose="02020609040205080304" charset="-128"/>
                        </a:rPr>
                        <a:t>x</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400" b="1" u="none">
                          <a:latin typeface="メイリオ" panose="020B0604030504040204" charset="-128"/>
                          <a:ea typeface="メイリオ" panose="020B0604030504040204" charset="-128"/>
                          <a:cs typeface="ＭＳ 明朝" panose="02020609040205080304" charset="-128"/>
                        </a:rPr>
                        <a:t>5.2.2 </a:t>
                      </a:r>
                    </a:p>
                  </a:txBody>
                  <a:tcPr marL="0" marR="0" marT="36195"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buNone/>
                      </a:pPr>
                      <a:r>
                        <a:rPr lang="ja-JP" altLang="en-US" sz="1400" b="0" u="none">
                          <a:latin typeface="メイリオ" panose="020B0604030504040204" charset="-128"/>
                          <a:ea typeface="メイリオ" panose="020B0604030504040204" charset="-128"/>
                          <a:cs typeface="ＭＳ 明朝" panose="02020609040205080304" charset="-128"/>
                        </a:rPr>
                        <a:t>性能が </a:t>
                      </a:r>
                      <a:r>
                        <a:rPr lang="en-US" altLang="ja-JP" sz="1400" b="0" u="none">
                          <a:latin typeface="メイリオ" panose="020B0604030504040204" charset="-128"/>
                          <a:ea typeface="メイリオ" panose="020B0604030504040204" charset="-128"/>
                          <a:cs typeface="ＭＳ 明朝" panose="02020609040205080304" charset="-128"/>
                        </a:rPr>
                        <a:t>SIL2</a:t>
                      </a:r>
                      <a:r>
                        <a:rPr lang="ja-JP" altLang="en-US" sz="1400" b="0" u="none">
                          <a:latin typeface="メイリオ" panose="020B0604030504040204" charset="-128"/>
                          <a:ea typeface="メイリオ" panose="020B0604030504040204" charset="-128"/>
                          <a:cs typeface="ＭＳ 明朝" panose="02020609040205080304" charset="-128"/>
                        </a:rPr>
                        <a:t>，プルーフテスト間隔が </a:t>
                      </a:r>
                      <a:r>
                        <a:rPr lang="en-US" altLang="ja-JP" sz="1400" b="0" u="none">
                          <a:latin typeface="メイリオ" panose="020B0604030504040204" charset="-128"/>
                          <a:ea typeface="メイリオ" panose="020B0604030504040204" charset="-128"/>
                          <a:cs typeface="ＭＳ 明朝" panose="02020609040205080304" charset="-128"/>
                        </a:rPr>
                        <a:t>20 </a:t>
                      </a:r>
                      <a:r>
                        <a:rPr lang="ja-JP" altLang="en-US" sz="1400" b="0" u="none">
                          <a:latin typeface="メイリオ" panose="020B0604030504040204" charset="-128"/>
                          <a:ea typeface="メイリオ" panose="020B0604030504040204" charset="-128"/>
                          <a:cs typeface="ＭＳ 明朝" panose="02020609040205080304" charset="-128"/>
                        </a:rPr>
                        <a:t>年以上でハードウェアフォールトトレランスが </a:t>
                      </a:r>
                      <a:r>
                        <a:rPr lang="en-US" altLang="ja-JP" sz="1400" b="0" u="none">
                          <a:latin typeface="メイリオ" panose="020B0604030504040204" charset="-128"/>
                          <a:ea typeface="メイリオ" panose="020B0604030504040204" charset="-128"/>
                          <a:cs typeface="ＭＳ 明朝" panose="02020609040205080304" charset="-128"/>
                        </a:rPr>
                        <a:t>1</a:t>
                      </a:r>
                      <a:r>
                        <a:rPr lang="ja-JP" altLang="en-US" sz="1400" b="0" u="none">
                          <a:latin typeface="メイリオ" panose="020B0604030504040204" charset="-128"/>
                          <a:ea typeface="メイリオ" panose="020B0604030504040204" charset="-128"/>
                          <a:cs typeface="ＭＳ 明朝" panose="02020609040205080304" charset="-128"/>
                        </a:rPr>
                        <a:t>。</a:t>
                      </a:r>
                    </a:p>
                  </a:txBody>
                  <a:tcPr marL="0" marR="0" marT="36195"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solidFill>
                            <a:srgbClr val="000000"/>
                          </a:solidFill>
                          <a:latin typeface="メイリオ" panose="020B0604030504040204" charset="-128"/>
                          <a:ea typeface="メイリオ" panose="020B0604030504040204" charset="-128"/>
                          <a:cs typeface="ＭＳ 明朝" panose="02020609040205080304" charset="-128"/>
                        </a:rPr>
                        <a:t>x</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solidFill>
                            <a:srgbClr val="000000"/>
                          </a:solidFill>
                          <a:latin typeface="メイリオ" panose="020B0604030504040204" charset="-128"/>
                          <a:ea typeface="メイリオ" panose="020B0604030504040204" charset="-128"/>
                          <a:cs typeface="ＭＳ 明朝" panose="02020609040205080304" charset="-128"/>
                        </a:rPr>
                        <a:t>x</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solidFill>
                            <a:srgbClr val="000000"/>
                          </a:solidFill>
                          <a:latin typeface="メイリオ" panose="020B0604030504040204" charset="-128"/>
                          <a:ea typeface="メイリオ" panose="020B0604030504040204" charset="-128"/>
                          <a:cs typeface="ＭＳ 明朝" panose="02020609040205080304" charset="-128"/>
                        </a:rPr>
                        <a:t>x</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400" b="1" u="none">
                          <a:latin typeface="メイリオ" panose="020B0604030504040204" charset="-128"/>
                          <a:ea typeface="メイリオ" panose="020B0604030504040204" charset="-128"/>
                          <a:cs typeface="ＭＳ 明朝" panose="02020609040205080304" charset="-128"/>
                        </a:rPr>
                        <a:t>5.2.3 </a:t>
                      </a:r>
                    </a:p>
                  </a:txBody>
                  <a:tcPr marL="0" marR="0" marT="36195"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buNone/>
                      </a:pPr>
                      <a:r>
                        <a:rPr lang="ja-JP" altLang="en-US" sz="1400" b="0" u="none">
                          <a:latin typeface="メイリオ" panose="020B0604030504040204" charset="-128"/>
                          <a:ea typeface="メイリオ" panose="020B0604030504040204" charset="-128"/>
                          <a:cs typeface="ＭＳ 明朝" panose="02020609040205080304" charset="-128"/>
                        </a:rPr>
                        <a:t>性能決定のために使用されるリスクアセスメントの結果。</a:t>
                      </a:r>
                    </a:p>
                  </a:txBody>
                  <a:tcPr marL="0" marR="0" marT="36195"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solidFill>
                            <a:srgbClr val="000000"/>
                          </a:solidFill>
                          <a:latin typeface="メイリオ" panose="020B0604030504040204" charset="-128"/>
                          <a:ea typeface="メイリオ" panose="020B0604030504040204" charset="-128"/>
                          <a:cs typeface="ＭＳ 明朝" panose="02020609040205080304" charset="-128"/>
                        </a:rPr>
                        <a:t>x</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solidFill>
                            <a:srgbClr val="000000"/>
                          </a:solidFill>
                          <a:latin typeface="メイリオ" panose="020B0604030504040204" charset="-128"/>
                          <a:ea typeface="メイリオ" panose="020B0604030504040204" charset="-128"/>
                          <a:cs typeface="ＭＳ 明朝" panose="02020609040205080304" charset="-128"/>
                        </a:rPr>
                        <a:t>x</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400" b="1" u="none">
                          <a:latin typeface="メイリオ" panose="020B0604030504040204" charset="-128"/>
                          <a:ea typeface="メイリオ" panose="020B0604030504040204" charset="-128"/>
                          <a:cs typeface="ＭＳ 明朝" panose="02020609040205080304" charset="-128"/>
                        </a:rPr>
                        <a:t>5.3 </a:t>
                      </a:r>
                    </a:p>
                  </a:txBody>
                  <a:tcPr marL="0" marR="0" marT="36195"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buNone/>
                      </a:pPr>
                      <a:r>
                        <a:rPr lang="ja-JP" altLang="en-US" sz="1400" b="0" u="none">
                          <a:latin typeface="メイリオ" panose="020B0604030504040204" charset="-128"/>
                          <a:ea typeface="メイリオ" panose="020B0604030504040204" charset="-128"/>
                          <a:cs typeface="ＭＳ 明朝" panose="02020609040205080304" charset="-128"/>
                        </a:rPr>
                        <a:t>設計及び配置</a:t>
                      </a:r>
                      <a:r>
                        <a:rPr lang="ja-JP" altLang="en-US" sz="1400" b="1" u="none">
                          <a:latin typeface="メイリオ" panose="020B0604030504040204" charset="-128"/>
                          <a:ea typeface="メイリオ" panose="020B0604030504040204" charset="-128"/>
                          <a:cs typeface="ＭＳ 明朝" panose="02020609040205080304" charset="-128"/>
                        </a:rPr>
                        <a:t> </a:t>
                      </a:r>
                      <a:endParaRPr lang="ja-JP" altLang="en-US" sz="1400" b="0" u="none">
                        <a:latin typeface="メイリオ" panose="020B0604030504040204" charset="-128"/>
                        <a:ea typeface="メイリオ" panose="020B0604030504040204" charset="-128"/>
                        <a:cs typeface="ＭＳ 明朝" panose="02020609040205080304" charset="-128"/>
                      </a:endParaRPr>
                    </a:p>
                  </a:txBody>
                  <a:tcPr marL="0" marR="0" marT="36195"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400" b="1" u="none">
                          <a:latin typeface="メイリオ" panose="020B0604030504040204" charset="-128"/>
                          <a:ea typeface="メイリオ" panose="020B0604030504040204" charset="-128"/>
                          <a:cs typeface="ＭＳ 明朝" panose="02020609040205080304" charset="-128"/>
                        </a:rPr>
                        <a:t>5.3.1 </a:t>
                      </a:r>
                    </a:p>
                  </a:txBody>
                  <a:tcPr marL="0" marR="0" marT="36195"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buNone/>
                      </a:pPr>
                      <a:r>
                        <a:rPr lang="ja-JP" altLang="en-US" sz="1400" b="0" u="none">
                          <a:latin typeface="メイリオ" panose="020B0604030504040204" charset="-128"/>
                          <a:ea typeface="メイリオ" panose="020B0604030504040204" charset="-128"/>
                          <a:cs typeface="ＭＳ 明朝" panose="02020609040205080304" charset="-128"/>
                        </a:rPr>
                        <a:t>条件に基づいて設計され，選択されたシステム。</a:t>
                      </a:r>
                    </a:p>
                  </a:txBody>
                  <a:tcPr marL="0" marR="0" marT="36195"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solidFill>
                            <a:srgbClr val="000000"/>
                          </a:solidFill>
                          <a:latin typeface="メイリオ" panose="020B0604030504040204" charset="-128"/>
                          <a:ea typeface="メイリオ" panose="020B0604030504040204" charset="-128"/>
                          <a:cs typeface="ＭＳ 明朝" panose="02020609040205080304" charset="-128"/>
                        </a:rPr>
                        <a:t>x</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solidFill>
                            <a:srgbClr val="000000"/>
                          </a:solidFill>
                          <a:latin typeface="メイリオ" panose="020B0604030504040204" charset="-128"/>
                          <a:ea typeface="メイリオ" panose="020B0604030504040204" charset="-128"/>
                          <a:cs typeface="ＭＳ 明朝" panose="02020609040205080304" charset="-128"/>
                        </a:rPr>
                        <a:t>x</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solidFill>
                            <a:srgbClr val="000000"/>
                          </a:solidFill>
                          <a:latin typeface="メイリオ" panose="020B0604030504040204" charset="-128"/>
                          <a:ea typeface="メイリオ" panose="020B0604030504040204" charset="-128"/>
                          <a:cs typeface="ＭＳ 明朝" panose="02020609040205080304" charset="-128"/>
                        </a:rPr>
                        <a:t>x</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400" b="1" u="none">
                          <a:latin typeface="メイリオ" panose="020B0604030504040204" charset="-128"/>
                          <a:ea typeface="メイリオ" panose="020B0604030504040204" charset="-128"/>
                          <a:cs typeface="ＭＳ 明朝" panose="02020609040205080304" charset="-128"/>
                        </a:rPr>
                        <a:t>5.3.2 </a:t>
                      </a:r>
                    </a:p>
                  </a:txBody>
                  <a:tcPr marL="0" marR="0" marT="36195"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buNone/>
                      </a:pPr>
                      <a:r>
                        <a:rPr lang="ja-JP" altLang="en-US" sz="1400" b="0" u="none">
                          <a:latin typeface="メイリオ" panose="020B0604030504040204" charset="-128"/>
                          <a:ea typeface="メイリオ" panose="020B0604030504040204" charset="-128"/>
                          <a:cs typeface="ＭＳ 明朝" panose="02020609040205080304" charset="-128"/>
                        </a:rPr>
                        <a:t>自動モード選択は，安全防護空間の外でなければならない。</a:t>
                      </a:r>
                    </a:p>
                  </a:txBody>
                  <a:tcPr marL="0" marR="0" marT="36195"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solidFill>
                            <a:srgbClr val="000000"/>
                          </a:solidFill>
                          <a:latin typeface="メイリオ" panose="020B0604030504040204" charset="-128"/>
                          <a:ea typeface="メイリオ" panose="020B0604030504040204" charset="-128"/>
                          <a:cs typeface="ＭＳ 明朝" panose="02020609040205080304" charset="-128"/>
                        </a:rPr>
                        <a:t>x</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solidFill>
                            <a:srgbClr val="000000"/>
                          </a:solidFill>
                          <a:latin typeface="メイリオ" panose="020B0604030504040204" charset="-128"/>
                          <a:ea typeface="メイリオ" panose="020B0604030504040204" charset="-128"/>
                          <a:cs typeface="ＭＳ 明朝" panose="02020609040205080304" charset="-128"/>
                        </a:rPr>
                        <a:t>x</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solidFill>
                            <a:srgbClr val="000000"/>
                          </a:solidFill>
                          <a:latin typeface="メイリオ" panose="020B0604030504040204" charset="-128"/>
                          <a:ea typeface="メイリオ" panose="020B0604030504040204" charset="-128"/>
                          <a:cs typeface="ＭＳ 明朝" panose="02020609040205080304" charset="-128"/>
                        </a:rPr>
                        <a:t>x</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400" b="1" u="none">
                          <a:latin typeface="メイリオ" panose="020B0604030504040204" charset="-128"/>
                          <a:ea typeface="メイリオ" panose="020B0604030504040204" charset="-128"/>
                          <a:cs typeface="ＭＳ 明朝" panose="02020609040205080304" charset="-128"/>
                        </a:rPr>
                        <a:t>5.3.3 </a:t>
                      </a:r>
                    </a:p>
                  </a:txBody>
                  <a:tcPr marL="0" marR="0" marT="36195"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buNone/>
                      </a:pPr>
                      <a:r>
                        <a:rPr lang="ja-JP" altLang="en-US" sz="1400" b="0" u="none">
                          <a:latin typeface="メイリオ" panose="020B0604030504040204" charset="-128"/>
                          <a:ea typeface="メイリオ" panose="020B0604030504040204" charset="-128"/>
                          <a:cs typeface="ＭＳ 明朝" panose="02020609040205080304" charset="-128"/>
                        </a:rPr>
                        <a:t>作動制御装置は，</a:t>
                      </a:r>
                      <a:r>
                        <a:rPr lang="en-US" altLang="ja-JP" sz="1400" b="1" u="none">
                          <a:latin typeface="メイリオ" panose="020B0604030504040204" charset="-128"/>
                          <a:ea typeface="メイリオ" panose="020B0604030504040204" charset="-128"/>
                          <a:cs typeface="ＭＳ 明朝" panose="02020609040205080304" charset="-128"/>
                        </a:rPr>
                        <a:t>JIS B 9960-1 </a:t>
                      </a:r>
                      <a:r>
                        <a:rPr lang="ja-JP" altLang="en-US" sz="1400" b="0" u="none">
                          <a:latin typeface="メイリオ" panose="020B0604030504040204" charset="-128"/>
                          <a:ea typeface="メイリオ" panose="020B0604030504040204" charset="-128"/>
                          <a:cs typeface="ＭＳ 明朝" panose="02020609040205080304" charset="-128"/>
                        </a:rPr>
                        <a:t>の要求事項を満足している。</a:t>
                      </a:r>
                    </a:p>
                  </a:txBody>
                  <a:tcPr marL="0" marR="0" marT="36195"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solidFill>
                            <a:srgbClr val="000000"/>
                          </a:solidFill>
                          <a:latin typeface="メイリオ" panose="020B0604030504040204" charset="-128"/>
                          <a:ea typeface="メイリオ" panose="020B0604030504040204" charset="-128"/>
                          <a:cs typeface="ＭＳ 明朝" panose="02020609040205080304" charset="-128"/>
                        </a:rPr>
                        <a:t>x</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400" b="1" u="none">
                          <a:latin typeface="メイリオ" panose="020B0604030504040204" charset="-128"/>
                          <a:ea typeface="メイリオ" panose="020B0604030504040204" charset="-128"/>
                          <a:cs typeface="ＭＳ 明朝" panose="02020609040205080304" charset="-128"/>
                        </a:rPr>
                        <a:t>5.3.3 </a:t>
                      </a:r>
                    </a:p>
                  </a:txBody>
                  <a:tcPr marL="0" marR="0" marT="36195"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buNone/>
                      </a:pPr>
                      <a:r>
                        <a:rPr lang="ja-JP" altLang="en-US" sz="1400" b="0" u="none">
                          <a:latin typeface="メイリオ" panose="020B0604030504040204" charset="-128"/>
                          <a:ea typeface="メイリオ" panose="020B0604030504040204" charset="-128"/>
                          <a:cs typeface="ＭＳ 明朝" panose="02020609040205080304" charset="-128"/>
                        </a:rPr>
                        <a:t>ロボットシステムは，危険状態を引き起こすどのような外部の遠隔指令又は条件にも反応してはならない。</a:t>
                      </a:r>
                    </a:p>
                  </a:txBody>
                  <a:tcPr marL="0" marR="0" marT="36195"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solidFill>
                            <a:srgbClr val="000000"/>
                          </a:solidFill>
                          <a:latin typeface="メイリオ" panose="020B0604030504040204" charset="-128"/>
                          <a:ea typeface="メイリオ" panose="020B0604030504040204" charset="-128"/>
                          <a:cs typeface="ＭＳ 明朝" panose="02020609040205080304" charset="-128"/>
                        </a:rPr>
                        <a:t>x</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solidFill>
                            <a:srgbClr val="000000"/>
                          </a:solidFill>
                          <a:latin typeface="メイリオ" panose="020B0604030504040204" charset="-128"/>
                          <a:ea typeface="メイリオ" panose="020B0604030504040204" charset="-128"/>
                          <a:cs typeface="ＭＳ 明朝" panose="02020609040205080304" charset="-128"/>
                        </a:rPr>
                        <a:t>x</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buNone/>
                      </a:pPr>
                      <a:r>
                        <a:rPr lang="en-US" altLang="ja-JP" sz="1400" b="0" u="none">
                          <a:latin typeface="メイリオ" panose="020B0604030504040204" charset="-128"/>
                          <a:ea typeface="メイリオ" panose="020B0604030504040204" charset="-128"/>
                          <a:cs typeface="ＭＳ 明朝" panose="02020609040205080304" charset="-128"/>
                        </a:rPr>
                        <a:t>...</a:t>
                      </a:r>
                    </a:p>
                  </a:txBody>
                  <a:tcPr marL="0" marR="0" marT="36195"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endParaRPr lang="ja-JP" altLang="en-US" sz="1400" b="0" u="none">
                        <a:latin typeface="メイリオ" panose="020B0604030504040204" charset="-128"/>
                        <a:ea typeface="メイリオ" panose="020B0604030504040204" charset="-128"/>
                        <a:cs typeface="ＭＳ 明朝" panose="02020609040205080304" charset="-128"/>
                      </a:endParaRPr>
                    </a:p>
                  </a:txBody>
                  <a:tcPr marL="0" marR="0" marT="36195"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41906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pPr>
              <a:lnSpc>
                <a:spcPct val="100000"/>
              </a:lnSpc>
              <a:spcBef>
                <a:spcPts val="0"/>
              </a:spcBef>
              <a:spcAft>
                <a:spcPts val="0"/>
              </a:spcAft>
            </a:pPr>
            <a:r>
              <a:rPr lang="en-US" altLang="ja-JP"/>
              <a:t>2 </a:t>
            </a:r>
            <a:r>
              <a:rPr lang="ja-JP" altLang="en-US"/>
              <a:t>協働作業ロボットの妥当性確認</a:t>
            </a:r>
            <a:br>
              <a:rPr lang="ja-JP" altLang="en-US"/>
            </a:br>
            <a:r>
              <a:rPr lang="ja-JP" altLang="en-US" sz="2800">
                <a:sym typeface="+mn-ea"/>
              </a:rPr>
              <a:t>(2)協働作業ロボットシステムの妥当性確認</a:t>
            </a:r>
          </a:p>
        </p:txBody>
      </p:sp>
      <p:sp>
        <p:nvSpPr>
          <p:cNvPr id="7" name="コンテンツプレースホルダ 6"/>
          <p:cNvSpPr>
            <a:spLocks noGrp="1"/>
          </p:cNvSpPr>
          <p:nvPr>
            <p:ph idx="1"/>
          </p:nvPr>
        </p:nvSpPr>
        <p:spPr>
          <a:xfrm>
            <a:off x="349250" y="1501775"/>
            <a:ext cx="9206865" cy="4931410"/>
          </a:xfrm>
        </p:spPr>
        <p:txBody>
          <a:bodyPr wrap="square"/>
          <a:lstStyle/>
          <a:p>
            <a:pPr marL="0" indent="0">
              <a:buFont typeface="Arial" panose="020B0604020202020204" pitchFamily="34" charset="0"/>
              <a:buNone/>
            </a:pPr>
            <a:r>
              <a:rPr lang="ja-JP" altLang="en-US" sz="2400" b="1"/>
              <a:t>ウ．必要な検証及び妥当性確認</a:t>
            </a:r>
            <a:r>
              <a:rPr lang="ja-JP" altLang="en-US" sz="2400"/>
              <a:t> </a:t>
            </a:r>
          </a:p>
          <a:p>
            <a:pPr marL="0" indent="0">
              <a:buNone/>
            </a:pPr>
            <a:r>
              <a:rPr lang="ja-JP" altLang="en-US" sz="2000"/>
              <a:t>JIS B 8433-2 (ISO 10218-2)</a:t>
            </a:r>
            <a:r>
              <a:rPr lang="ja-JP" altLang="en-US" sz="2000">
                <a:solidFill>
                  <a:srgbClr val="FF0000"/>
                </a:solidFill>
              </a:rPr>
              <a:t>附属書Ｇ</a:t>
            </a:r>
          </a:p>
          <a:p>
            <a:pPr marL="0" indent="0">
              <a:buNone/>
            </a:pPr>
            <a:r>
              <a:rPr lang="ja-JP" altLang="en-US" sz="2000"/>
              <a:t>検証又は妥当性確認をしなければならないロボットシステムの安全性に不可欠な特定の性能要求事項の一覧表。適切な方法を使用して、要求事項がシステムの設計及び製作が要求事項を満足しているかを決定するために、要求事項を評価する。</a:t>
            </a:r>
          </a:p>
          <a:p>
            <a:pPr marL="0" indent="0">
              <a:buNone/>
            </a:pPr>
            <a:r>
              <a:rPr lang="ja-JP" altLang="en-US" sz="2000"/>
              <a:t>表G.1（表7-2）の項目の全てをロボットシステムごとに適用する必要はない。項目によっては検証及び／又は妥当性確認が不可能なものがある</a:t>
            </a:r>
            <a:r>
              <a:rPr lang="ja-JP" altLang="en-US" sz="2000">
                <a:sym typeface="+mn-ea"/>
              </a:rPr>
              <a:t>。</a:t>
            </a:r>
            <a:endParaRPr lang="ja-JP" altLang="en-US" sz="2000"/>
          </a:p>
          <a:p>
            <a:pPr marL="0" indent="0">
              <a:buNone/>
            </a:pPr>
            <a:r>
              <a:rPr lang="ja-JP" altLang="en-US" sz="2000"/>
              <a:t>表G.1（表7-2）は</a:t>
            </a:r>
            <a:r>
              <a:rPr lang="ja-JP" altLang="en-US" sz="2000">
                <a:sym typeface="+mn-ea"/>
              </a:rPr>
              <a:t>、</a:t>
            </a:r>
            <a:r>
              <a:rPr lang="ja-JP" altLang="en-US" sz="2000"/>
              <a:t>包括的なものでも、制限するものでもない。追加の検証要求事項がある場合もある。</a:t>
            </a:r>
          </a:p>
          <a:p>
            <a:pPr marL="0" indent="0">
              <a:buNone/>
            </a:pPr>
            <a:r>
              <a:rPr lang="ja-JP" altLang="en-US" sz="2000"/>
              <a:t>表G.1（表7-2）をチェックリストとして使用する場合は、その内容を再確認し、評価する実際のロボットシステムの構成及び適切な評価方法を限定する</a:t>
            </a:r>
            <a:r>
              <a:rPr lang="ja-JP" altLang="en-US" sz="2000">
                <a:sym typeface="+mn-ea"/>
              </a:rPr>
              <a:t>。</a:t>
            </a:r>
            <a:endParaRPr lang="ja-JP" altLang="en-US" sz="2000"/>
          </a:p>
          <a:p>
            <a:pPr marL="0" indent="0">
              <a:buNone/>
            </a:pPr>
            <a:r>
              <a:rPr lang="ja-JP" altLang="en-US" sz="2000"/>
              <a:t>全ての該当項目の検証及び／又は妥当性確認を確実に行うことは、</a:t>
            </a:r>
            <a:r>
              <a:rPr lang="ja-JP" altLang="en-US" sz="2000">
                <a:solidFill>
                  <a:srgbClr val="FF0000"/>
                </a:solidFill>
              </a:rPr>
              <a:t>インテグレータの責務</a:t>
            </a:r>
            <a:r>
              <a:rPr lang="ja-JP" altLang="en-US" sz="2000"/>
              <a:t>である。</a:t>
            </a:r>
          </a:p>
        </p:txBody>
      </p:sp>
      <p:sp>
        <p:nvSpPr>
          <p:cNvPr id="4" name="フッタープレースホルダ 3"/>
          <p:cNvSpPr>
            <a:spLocks noGrp="1"/>
          </p:cNvSpPr>
          <p:nvPr>
            <p:ph type="ftr" sz="quarter" idx="11"/>
          </p:nvPr>
        </p:nvSpPr>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機能安全活用実践マニュアル</a:t>
            </a:r>
            <a:endParaRPr lang="ja-JP" altLang="en-US" dirty="0"/>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17</a:t>
            </a:fld>
            <a:endParaRPr kumimoji="1" lang="ja-JP" altLang="en-US"/>
          </a:p>
        </p:txBody>
      </p:sp>
    </p:spTree>
    <p:extLst>
      <p:ext uri="{BB962C8B-B14F-4D97-AF65-F5344CB8AC3E}">
        <p14:creationId xmlns:p14="http://schemas.microsoft.com/office/powerpoint/2010/main" val="2210101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形 1"/>
          <p:cNvPicPr>
            <a:picLocks noChangeAspect="1"/>
          </p:cNvPicPr>
          <p:nvPr/>
        </p:nvPicPr>
        <p:blipFill>
          <a:blip r:embed="rId3"/>
          <a:stretch>
            <a:fillRect/>
          </a:stretch>
        </p:blipFill>
        <p:spPr>
          <a:xfrm>
            <a:off x="7734300" y="4545965"/>
            <a:ext cx="1821180" cy="1607820"/>
          </a:xfrm>
          <a:prstGeom prst="rect">
            <a:avLst/>
          </a:prstGeom>
        </p:spPr>
      </p:pic>
      <p:sp>
        <p:nvSpPr>
          <p:cNvPr id="6" name="タイトル 5"/>
          <p:cNvSpPr>
            <a:spLocks noGrp="1"/>
          </p:cNvSpPr>
          <p:nvPr>
            <p:ph type="title"/>
          </p:nvPr>
        </p:nvSpPr>
        <p:spPr/>
        <p:txBody>
          <a:bodyPr>
            <a:normAutofit/>
          </a:bodyPr>
          <a:lstStyle/>
          <a:p>
            <a:pPr>
              <a:lnSpc>
                <a:spcPct val="100000"/>
              </a:lnSpc>
              <a:spcBef>
                <a:spcPts val="0"/>
              </a:spcBef>
              <a:spcAft>
                <a:spcPts val="0"/>
              </a:spcAft>
            </a:pPr>
            <a:r>
              <a:rPr lang="en-US" altLang="ja-JP"/>
              <a:t>2 </a:t>
            </a:r>
            <a:r>
              <a:rPr lang="ja-JP" altLang="en-US"/>
              <a:t>協働作業ロボットの妥当性確認</a:t>
            </a:r>
            <a:br>
              <a:rPr lang="ja-JP" altLang="en-US"/>
            </a:br>
            <a:r>
              <a:rPr lang="ja-JP" altLang="en-US" sz="2800">
                <a:sym typeface="+mn-ea"/>
              </a:rPr>
              <a:t>(2)協働作業ロボットシステムの妥当性確認</a:t>
            </a:r>
          </a:p>
        </p:txBody>
      </p:sp>
      <p:sp>
        <p:nvSpPr>
          <p:cNvPr id="7" name="コンテンツプレースホルダ 6"/>
          <p:cNvSpPr>
            <a:spLocks noGrp="1"/>
          </p:cNvSpPr>
          <p:nvPr>
            <p:ph idx="1"/>
          </p:nvPr>
        </p:nvSpPr>
        <p:spPr>
          <a:xfrm>
            <a:off x="349250" y="1501775"/>
            <a:ext cx="9206865" cy="3712210"/>
          </a:xfrm>
        </p:spPr>
        <p:txBody>
          <a:bodyPr wrap="square"/>
          <a:lstStyle/>
          <a:p>
            <a:pPr marL="0" indent="0">
              <a:buFont typeface="Arial" panose="020B0604020202020204" pitchFamily="34" charset="0"/>
              <a:buNone/>
            </a:pPr>
            <a:r>
              <a:rPr lang="ja-JP" altLang="en-US" sz="2400" b="1"/>
              <a:t>エ．保護設備の検証及び妥当性確認 </a:t>
            </a:r>
          </a:p>
          <a:p>
            <a:pPr marL="0" indent="0">
              <a:buNone/>
            </a:pPr>
            <a:r>
              <a:rPr lang="ja-JP" altLang="en-US" sz="2000"/>
              <a:t>ロボット製造業者の指示と一致した方法で行い、ロボットシステムに適切に適用して同定された危険源を軽減するように設置された保護設備かどうかを</a:t>
            </a:r>
            <a:r>
              <a:rPr lang="ja-JP" altLang="en-US" sz="2000">
                <a:solidFill>
                  <a:srgbClr val="FF0000"/>
                </a:solidFill>
              </a:rPr>
              <a:t>検証</a:t>
            </a:r>
            <a:r>
              <a:rPr lang="ja-JP" altLang="en-US" sz="2000"/>
              <a:t>する。</a:t>
            </a:r>
          </a:p>
          <a:p>
            <a:pPr marL="0" indent="0">
              <a:buNone/>
            </a:pPr>
            <a:r>
              <a:rPr lang="ja-JP" altLang="en-US" sz="2000"/>
              <a:t>危険源への接近を防ぐには、次の方法で達成しなければならない。</a:t>
            </a:r>
          </a:p>
          <a:p>
            <a:pPr marL="457200" lvl="1" indent="0">
              <a:buNone/>
            </a:pPr>
            <a:r>
              <a:rPr lang="ja-JP" altLang="en-US" sz="2000"/>
              <a:t>1)接近する前に危険源をなくす。</a:t>
            </a:r>
          </a:p>
          <a:p>
            <a:pPr marL="457200" lvl="1" indent="0">
              <a:buNone/>
            </a:pPr>
            <a:r>
              <a:rPr lang="ja-JP" altLang="en-US" sz="2000"/>
              <a:t>2)意図しない運転からの危険源の発生を防ぐ。</a:t>
            </a:r>
          </a:p>
          <a:p>
            <a:pPr marL="457200" lvl="1" indent="0">
              <a:buNone/>
            </a:pPr>
            <a:r>
              <a:rPr lang="ja-JP" altLang="en-US" sz="2000"/>
              <a:t>3)部品及び工具の飛散を防止する。</a:t>
            </a:r>
          </a:p>
          <a:p>
            <a:pPr marL="457200" lvl="1" indent="0">
              <a:buNone/>
            </a:pPr>
            <a:r>
              <a:rPr lang="ja-JP" altLang="en-US" sz="2000"/>
              <a:t>4)プロセス上の他の危険源（例：騒音、レーザ、放射線など）</a:t>
            </a:r>
            <a:br>
              <a:rPr lang="ja-JP" altLang="en-US" sz="2000"/>
            </a:br>
            <a:r>
              <a:rPr lang="ja-JP" altLang="en-US" sz="2000"/>
              <a:t>　を制御。</a:t>
            </a:r>
          </a:p>
        </p:txBody>
      </p:sp>
      <p:sp>
        <p:nvSpPr>
          <p:cNvPr id="4" name="フッタープレースホルダ 3"/>
          <p:cNvSpPr>
            <a:spLocks noGrp="1"/>
          </p:cNvSpPr>
          <p:nvPr>
            <p:ph type="ftr" sz="quarter" idx="11"/>
          </p:nvPr>
        </p:nvSpPr>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機能安全活用実践マニュアル</a:t>
            </a:r>
            <a:endParaRPr lang="ja-JP" altLang="en-US" dirty="0"/>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18</a:t>
            </a:fld>
            <a:endParaRPr kumimoji="1" lang="ja-JP" altLang="en-US"/>
          </a:p>
        </p:txBody>
      </p:sp>
    </p:spTree>
    <p:extLst>
      <p:ext uri="{BB962C8B-B14F-4D97-AF65-F5344CB8AC3E}">
        <p14:creationId xmlns:p14="http://schemas.microsoft.com/office/powerpoint/2010/main" val="1829066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pPr>
              <a:lnSpc>
                <a:spcPct val="100000"/>
              </a:lnSpc>
              <a:spcBef>
                <a:spcPts val="0"/>
              </a:spcBef>
              <a:spcAft>
                <a:spcPts val="0"/>
              </a:spcAft>
            </a:pPr>
            <a:r>
              <a:rPr lang="en-US" altLang="ja-JP"/>
              <a:t>2 </a:t>
            </a:r>
            <a:r>
              <a:rPr lang="ja-JP" altLang="en-US"/>
              <a:t>協働作業ロボットの妥当性確認</a:t>
            </a:r>
            <a:br>
              <a:rPr lang="ja-JP" altLang="en-US"/>
            </a:br>
            <a:r>
              <a:rPr lang="ja-JP" altLang="en-US" sz="2800">
                <a:sym typeface="+mn-ea"/>
              </a:rPr>
              <a:t>(2)協働作業ロボットシステムの妥当性確認</a:t>
            </a:r>
          </a:p>
        </p:txBody>
      </p:sp>
      <p:sp>
        <p:nvSpPr>
          <p:cNvPr id="7" name="コンテンツプレースホルダ 6"/>
          <p:cNvSpPr>
            <a:spLocks noGrp="1"/>
          </p:cNvSpPr>
          <p:nvPr>
            <p:ph idx="1"/>
          </p:nvPr>
        </p:nvSpPr>
        <p:spPr>
          <a:xfrm>
            <a:off x="349250" y="1501775"/>
            <a:ext cx="9206865" cy="4245610"/>
          </a:xfrm>
        </p:spPr>
        <p:txBody>
          <a:bodyPr wrap="square"/>
          <a:lstStyle/>
          <a:p>
            <a:pPr marL="0" indent="0">
              <a:buFont typeface="Arial" panose="020B0604020202020204" pitchFamily="34" charset="0"/>
              <a:buNone/>
            </a:pPr>
            <a:r>
              <a:rPr lang="ja-JP" altLang="en-US" sz="2400" b="1"/>
              <a:t>エ．保護設備の検証及び妥当性確認 </a:t>
            </a:r>
          </a:p>
          <a:p>
            <a:pPr marL="0" indent="0">
              <a:buNone/>
            </a:pPr>
            <a:r>
              <a:rPr lang="ja-JP" altLang="en-US" sz="2000"/>
              <a:t>設置された保護設備は、次の事項を検証しなければならない。</a:t>
            </a:r>
          </a:p>
          <a:p>
            <a:pPr marL="457200" lvl="1" indent="0">
              <a:buNone/>
            </a:pPr>
            <a:r>
              <a:rPr lang="ja-JP" altLang="en-US" sz="2000"/>
              <a:t>1)ガードの種類、開口部の寸法、ガードの配置、適切な安全距離、高さ</a:t>
            </a:r>
          </a:p>
          <a:p>
            <a:pPr marL="457200" lvl="1" indent="0">
              <a:buNone/>
            </a:pPr>
            <a:r>
              <a:rPr lang="ja-JP" altLang="en-US" sz="2000"/>
              <a:t>2)安全防護空間内から作動が可能でないリセット制御</a:t>
            </a:r>
          </a:p>
          <a:p>
            <a:pPr marL="457200" lvl="1" indent="0">
              <a:buNone/>
            </a:pPr>
            <a:r>
              <a:rPr lang="ja-JP" altLang="en-US" sz="2000"/>
              <a:t>3)保護装置の種類、検出能力、保護装置の配置、適切な安全距離、大きさ</a:t>
            </a:r>
            <a:br>
              <a:rPr lang="ja-JP" altLang="en-US" sz="2000"/>
            </a:br>
            <a:r>
              <a:rPr lang="ja-JP" altLang="en-US" sz="2000"/>
              <a:t>　など</a:t>
            </a:r>
          </a:p>
          <a:p>
            <a:pPr marL="457200" lvl="1" indent="0">
              <a:buNone/>
            </a:pPr>
            <a:r>
              <a:rPr lang="ja-JP" altLang="en-US" sz="2000"/>
              <a:t>4)バイパス及びミューティング機能</a:t>
            </a:r>
          </a:p>
          <a:p>
            <a:pPr marL="457200" lvl="1" indent="0">
              <a:buNone/>
            </a:pPr>
            <a:endParaRPr lang="ja-JP" altLang="en-US" sz="2000"/>
          </a:p>
          <a:p>
            <a:pPr marL="0" indent="0">
              <a:buNone/>
            </a:pPr>
            <a:r>
              <a:rPr lang="ja-JP" altLang="en-US" sz="2000"/>
              <a:t>付加保護方策があることを検証しなければならない。</a:t>
            </a:r>
          </a:p>
          <a:p>
            <a:pPr marL="457200" lvl="1" indent="0">
              <a:buNone/>
            </a:pPr>
            <a:r>
              <a:rPr lang="ja-JP" altLang="en-US" sz="2000"/>
              <a:t>1)説明書</a:t>
            </a:r>
            <a:r>
              <a:rPr lang="en-US" altLang="ja-JP" sz="2000"/>
              <a:t>		</a:t>
            </a:r>
            <a:r>
              <a:rPr lang="ja-JP" altLang="en-US" sz="2000"/>
              <a:t>2)訓練資料</a:t>
            </a:r>
            <a:r>
              <a:rPr lang="en-US" altLang="ja-JP" sz="2000"/>
              <a:t>		</a:t>
            </a:r>
            <a:r>
              <a:rPr lang="ja-JP" altLang="en-US" sz="2000"/>
              <a:t>3)警告</a:t>
            </a:r>
          </a:p>
          <a:p>
            <a:pPr marL="457200" lvl="1" indent="0">
              <a:buNone/>
            </a:pPr>
            <a:r>
              <a:rPr lang="ja-JP" altLang="en-US" sz="2000"/>
              <a:t>4)保護具</a:t>
            </a:r>
            <a:r>
              <a:rPr lang="en-US" altLang="ja-JP" sz="2000"/>
              <a:t>		</a:t>
            </a:r>
            <a:r>
              <a:rPr lang="ja-JP" altLang="en-US" sz="2000"/>
              <a:t>5)手順書</a:t>
            </a:r>
            <a:r>
              <a:rPr lang="en-US" altLang="ja-JP" sz="2000"/>
              <a:t>		</a:t>
            </a:r>
            <a:r>
              <a:rPr lang="ja-JP" altLang="en-US" sz="2000"/>
              <a:t>6)その他の適切な方策</a:t>
            </a:r>
          </a:p>
        </p:txBody>
      </p:sp>
      <p:sp>
        <p:nvSpPr>
          <p:cNvPr id="4" name="フッタープレースホルダ 3"/>
          <p:cNvSpPr>
            <a:spLocks noGrp="1"/>
          </p:cNvSpPr>
          <p:nvPr>
            <p:ph type="ftr" sz="quarter" idx="11"/>
          </p:nvPr>
        </p:nvSpPr>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機能安全活用実践マニュアル</a:t>
            </a:r>
            <a:endParaRPr lang="ja-JP" altLang="en-US" dirty="0"/>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19</a:t>
            </a:fld>
            <a:endParaRPr kumimoji="1" lang="ja-JP" altLang="en-US"/>
          </a:p>
        </p:txBody>
      </p:sp>
    </p:spTree>
    <p:extLst>
      <p:ext uri="{BB962C8B-B14F-4D97-AF65-F5344CB8AC3E}">
        <p14:creationId xmlns:p14="http://schemas.microsoft.com/office/powerpoint/2010/main" val="1113227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5"/>
          <p:cNvSpPr>
            <a:spLocks noGrp="1"/>
          </p:cNvSpPr>
          <p:nvPr>
            <p:ph type="title"/>
          </p:nvPr>
        </p:nvSpPr>
        <p:spPr>
          <a:xfrm>
            <a:off x="681037" y="365129"/>
            <a:ext cx="8885873" cy="675001"/>
          </a:xfrm>
          <a:ln>
            <a:solidFill>
              <a:schemeClr val="accent4">
                <a:lumMod val="40000"/>
                <a:lumOff val="60000"/>
              </a:schemeClr>
            </a:solidFill>
          </a:ln>
        </p:spPr>
        <p:txBody>
          <a:bodyPr>
            <a:noAutofit/>
          </a:bodyPr>
          <a:lstStyle/>
          <a:p>
            <a:r>
              <a:rPr lang="en-US" altLang="ja-JP" dirty="0" smtClean="0"/>
              <a:t>1</a:t>
            </a:r>
            <a:r>
              <a:rPr lang="ja-JP" altLang="en-US" dirty="0" smtClean="0"/>
              <a:t>　概</a:t>
            </a:r>
            <a:r>
              <a:rPr lang="ja-JP" altLang="en-US" dirty="0"/>
              <a:t>要</a:t>
            </a:r>
            <a:endParaRPr lang="ja-JP" altLang="en-US" sz="3200" dirty="0"/>
          </a:p>
        </p:txBody>
      </p:sp>
      <p:sp>
        <p:nvSpPr>
          <p:cNvPr id="10" name="コンテンツ プレースホルダー 6"/>
          <p:cNvSpPr>
            <a:spLocks noGrp="1"/>
          </p:cNvSpPr>
          <p:nvPr>
            <p:ph idx="1"/>
          </p:nvPr>
        </p:nvSpPr>
        <p:spPr>
          <a:xfrm>
            <a:off x="681037" y="1334135"/>
            <a:ext cx="8771573" cy="4678045"/>
          </a:xfrm>
          <a:ln>
            <a:solidFill>
              <a:schemeClr val="accent6">
                <a:lumMod val="40000"/>
                <a:lumOff val="60000"/>
              </a:schemeClr>
            </a:solidFill>
          </a:ln>
        </p:spPr>
        <p:txBody>
          <a:bodyPr>
            <a:normAutofit/>
          </a:bodyPr>
          <a:lstStyle/>
          <a:p>
            <a:pPr marL="0" indent="0">
              <a:lnSpc>
                <a:spcPct val="110000"/>
              </a:lnSpc>
              <a:spcBef>
                <a:spcPts val="0"/>
              </a:spcBef>
              <a:buNone/>
            </a:pPr>
            <a:r>
              <a:rPr lang="ja-JP" altLang="en-US" sz="2400" dirty="0" smtClean="0"/>
              <a:t>・ </a:t>
            </a:r>
            <a:r>
              <a:rPr lang="en-US" altLang="ja-JP" sz="2400" dirty="0" smtClean="0"/>
              <a:t>ISO </a:t>
            </a:r>
            <a:r>
              <a:rPr lang="en-US" altLang="ja-JP" sz="2400" dirty="0"/>
              <a:t>10218-2:2011</a:t>
            </a:r>
            <a:r>
              <a:rPr lang="ja-JP" altLang="en-US" sz="2400" dirty="0"/>
              <a:t>（</a:t>
            </a:r>
            <a:r>
              <a:rPr lang="en-US" altLang="ja-JP" sz="2400" dirty="0"/>
              <a:t>JIS B 8433-1:2015</a:t>
            </a:r>
            <a:r>
              <a:rPr lang="ja-JP" altLang="en-US" sz="2400" dirty="0"/>
              <a:t>）及</a:t>
            </a:r>
            <a:r>
              <a:rPr lang="ja-JP" altLang="en-US" sz="2400" dirty="0" smtClean="0"/>
              <a:t>び</a:t>
            </a:r>
            <a:endParaRPr lang="ja-JP" altLang="en-US" sz="2400" dirty="0"/>
          </a:p>
          <a:p>
            <a:pPr marL="0" indent="0">
              <a:lnSpc>
                <a:spcPct val="110000"/>
              </a:lnSpc>
              <a:spcBef>
                <a:spcPts val="0"/>
              </a:spcBef>
              <a:buNone/>
            </a:pPr>
            <a:r>
              <a:rPr lang="ja-JP" altLang="en-US" sz="2400" dirty="0" smtClean="0"/>
              <a:t>　</a:t>
            </a:r>
            <a:r>
              <a:rPr lang="en-US" altLang="ja-JP" sz="2400" dirty="0" smtClean="0"/>
              <a:t>ISO/TS </a:t>
            </a:r>
            <a:r>
              <a:rPr lang="en-US" altLang="ja-JP" sz="2400" dirty="0"/>
              <a:t>15066</a:t>
            </a:r>
            <a:r>
              <a:rPr lang="ja-JP" altLang="en-US" sz="2400" dirty="0"/>
              <a:t>：</a:t>
            </a:r>
            <a:r>
              <a:rPr lang="en-US" altLang="ja-JP" sz="2400" dirty="0"/>
              <a:t>2016</a:t>
            </a:r>
            <a:r>
              <a:rPr lang="ja-JP" altLang="en-US" sz="2400" dirty="0"/>
              <a:t>（</a:t>
            </a:r>
            <a:r>
              <a:rPr lang="en-US" altLang="ja-JP" sz="2400" dirty="0"/>
              <a:t>TS B 0033:2017</a:t>
            </a:r>
            <a:r>
              <a:rPr lang="ja-JP" altLang="en-US" sz="2400" dirty="0"/>
              <a:t>）は、</a:t>
            </a:r>
          </a:p>
          <a:p>
            <a:pPr marL="0" indent="0">
              <a:lnSpc>
                <a:spcPct val="110000"/>
              </a:lnSpc>
              <a:spcBef>
                <a:spcPts val="0"/>
              </a:spcBef>
              <a:buNone/>
            </a:pPr>
            <a:r>
              <a:rPr lang="ja-JP" altLang="en-US" sz="2400" dirty="0" smtClean="0"/>
              <a:t>　産</a:t>
            </a:r>
            <a:r>
              <a:rPr lang="ja-JP" altLang="en-US" sz="2400" dirty="0"/>
              <a:t>業用協働ロボットシステムの使用者に対して、以下の使用上の情</a:t>
            </a:r>
            <a:r>
              <a:rPr lang="ja-JP" altLang="en-US" sz="2400" dirty="0" smtClean="0"/>
              <a:t>報</a:t>
            </a:r>
            <a:endParaRPr lang="en-US" altLang="ja-JP" sz="2400" dirty="0" smtClean="0"/>
          </a:p>
          <a:p>
            <a:pPr marL="0" indent="0">
              <a:lnSpc>
                <a:spcPct val="110000"/>
              </a:lnSpc>
              <a:spcBef>
                <a:spcPts val="0"/>
              </a:spcBef>
              <a:buNone/>
            </a:pPr>
            <a:r>
              <a:rPr lang="ja-JP" altLang="en-US" sz="2400" dirty="0"/>
              <a:t>　</a:t>
            </a:r>
            <a:r>
              <a:rPr lang="ja-JP" altLang="en-US" sz="2400" dirty="0" smtClean="0"/>
              <a:t>を提</a:t>
            </a:r>
            <a:r>
              <a:rPr lang="ja-JP" altLang="en-US" sz="2400" dirty="0"/>
              <a:t>供すること</a:t>
            </a:r>
            <a:r>
              <a:rPr lang="ja-JP" altLang="en-US" sz="2400" dirty="0" smtClean="0"/>
              <a:t>を要求。</a:t>
            </a:r>
            <a:endParaRPr lang="en-US" altLang="ja-JP" sz="2400" dirty="0" smtClean="0"/>
          </a:p>
          <a:p>
            <a:pPr marL="0" indent="0">
              <a:lnSpc>
                <a:spcPct val="110000"/>
              </a:lnSpc>
              <a:spcBef>
                <a:spcPts val="0"/>
              </a:spcBef>
              <a:buNone/>
            </a:pPr>
            <a:endParaRPr lang="ja-JP" altLang="en-US" sz="800" dirty="0"/>
          </a:p>
          <a:p>
            <a:pPr marL="0" indent="0">
              <a:lnSpc>
                <a:spcPct val="110000"/>
              </a:lnSpc>
              <a:spcBef>
                <a:spcPts val="0"/>
              </a:spcBef>
              <a:buNone/>
            </a:pPr>
            <a:r>
              <a:rPr lang="ja-JP" altLang="en-US" sz="2400" dirty="0" smtClean="0"/>
              <a:t>・ 上記に</a:t>
            </a:r>
            <a:r>
              <a:rPr lang="ja-JP" altLang="en-US" sz="2400" dirty="0"/>
              <a:t>限定せず、リスクアセスメントの結果などに基づき、使用者</a:t>
            </a:r>
            <a:r>
              <a:rPr lang="ja-JP" altLang="en-US" sz="2400" dirty="0" smtClean="0"/>
              <a:t>に</a:t>
            </a:r>
            <a:endParaRPr lang="en-US" altLang="ja-JP" sz="2400" dirty="0" smtClean="0"/>
          </a:p>
          <a:p>
            <a:pPr marL="0" indent="0">
              <a:lnSpc>
                <a:spcPct val="110000"/>
              </a:lnSpc>
              <a:spcBef>
                <a:spcPts val="0"/>
              </a:spcBef>
              <a:buNone/>
            </a:pPr>
            <a:r>
              <a:rPr lang="ja-JP" altLang="en-US" sz="2400" dirty="0"/>
              <a:t>　</a:t>
            </a:r>
            <a:r>
              <a:rPr lang="ja-JP" altLang="en-US" sz="2400" dirty="0" smtClean="0"/>
              <a:t>と</a:t>
            </a:r>
            <a:r>
              <a:rPr lang="ja-JP" altLang="en-US" sz="2400" dirty="0"/>
              <a:t>っ</a:t>
            </a:r>
            <a:r>
              <a:rPr lang="ja-JP" altLang="en-US" sz="2400" dirty="0" smtClean="0"/>
              <a:t>て必</a:t>
            </a:r>
            <a:r>
              <a:rPr lang="ja-JP" altLang="en-US" sz="2400" dirty="0"/>
              <a:t>要な情報を提</a:t>
            </a:r>
            <a:r>
              <a:rPr lang="ja-JP" altLang="en-US" sz="2400" dirty="0" smtClean="0"/>
              <a:t>供</a:t>
            </a:r>
            <a:r>
              <a:rPr lang="ja-JP" altLang="en-US" sz="2400" dirty="0"/>
              <a:t>が</a:t>
            </a:r>
            <a:r>
              <a:rPr lang="ja-JP" altLang="en-US" sz="2400" dirty="0" smtClean="0"/>
              <a:t>必要。</a:t>
            </a:r>
            <a:endParaRPr lang="ja-JP" altLang="en-US" sz="2400" dirty="0"/>
          </a:p>
          <a:p>
            <a:pPr marL="0" indent="0">
              <a:lnSpc>
                <a:spcPct val="110000"/>
              </a:lnSpc>
              <a:spcBef>
                <a:spcPts val="0"/>
              </a:spcBef>
              <a:buNone/>
            </a:pPr>
            <a:endParaRPr lang="en-US" altLang="ja-JP" sz="2400" dirty="0" smtClean="0"/>
          </a:p>
          <a:p>
            <a:pPr marL="0" indent="0">
              <a:lnSpc>
                <a:spcPct val="110000"/>
              </a:lnSpc>
              <a:spcBef>
                <a:spcPts val="0"/>
              </a:spcBef>
              <a:buNone/>
            </a:pPr>
            <a:endParaRPr lang="en-US" altLang="ja-JP" sz="2400" dirty="0" smtClean="0"/>
          </a:p>
          <a:p>
            <a:pPr marL="0" indent="0">
              <a:lnSpc>
                <a:spcPct val="110000"/>
              </a:lnSpc>
              <a:spcBef>
                <a:spcPts val="0"/>
              </a:spcBef>
              <a:buNone/>
            </a:pPr>
            <a:endParaRPr lang="en-US" altLang="ja-JP" sz="2400" dirty="0"/>
          </a:p>
          <a:p>
            <a:pPr marL="0" indent="0">
              <a:lnSpc>
                <a:spcPct val="110000"/>
              </a:lnSpc>
              <a:spcBef>
                <a:spcPts val="0"/>
              </a:spcBef>
              <a:buNone/>
            </a:pPr>
            <a:endParaRPr lang="en-US" altLang="ja-JP" sz="2400" dirty="0" smtClean="0"/>
          </a:p>
          <a:p>
            <a:pPr marL="0" indent="0">
              <a:lnSpc>
                <a:spcPct val="110000"/>
              </a:lnSpc>
              <a:spcBef>
                <a:spcPts val="0"/>
              </a:spcBef>
              <a:buNone/>
            </a:pPr>
            <a:endParaRPr lang="en-US" altLang="ja-JP" sz="2400" dirty="0"/>
          </a:p>
          <a:p>
            <a:pPr marL="0" indent="0">
              <a:lnSpc>
                <a:spcPct val="110000"/>
              </a:lnSpc>
              <a:spcBef>
                <a:spcPts val="0"/>
              </a:spcBef>
              <a:buNone/>
            </a:pPr>
            <a:endParaRPr lang="en-US" altLang="ja-JP" sz="2400" dirty="0" smtClean="0"/>
          </a:p>
        </p:txBody>
      </p:sp>
      <p:sp>
        <p:nvSpPr>
          <p:cNvPr id="6" name="フッター プレースホルダー 3"/>
          <p:cNvSpPr>
            <a:spLocks noGrp="1"/>
          </p:cNvSpPr>
          <p:nvPr>
            <p:ph type="ftr" sz="quarter" idx="11"/>
          </p:nvPr>
        </p:nvSpPr>
        <p:spPr>
          <a:xfrm>
            <a:off x="1143001" y="6306185"/>
            <a:ext cx="7721600" cy="415295"/>
          </a:xfrm>
        </p:spPr>
        <p:txBody>
          <a:bodyPr/>
          <a:lstStyle/>
          <a:p>
            <a:pPr algn="l"/>
            <a:r>
              <a:rPr kumimoji="1" lang="ja-JP" altLang="en-US"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mtClean="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mtClean="0">
                <a:latin typeface="Meiryo UI" panose="020B0604030504040204" pitchFamily="50" charset="-128"/>
                <a:ea typeface="Meiryo UI" panose="020B0604030504040204" pitchFamily="50" charset="-128"/>
                <a:cs typeface="Meiryo UI" panose="020B0604030504040204" pitchFamily="50" charset="-128"/>
              </a:rPr>
              <a:t>年度厚生労働省委託　機能安全を活用した機械設備の安全対策の推進事業　活用実践マニュアル</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54334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fontScale="90000"/>
          </a:bodyPr>
          <a:lstStyle/>
          <a:p>
            <a:pPr>
              <a:lnSpc>
                <a:spcPct val="100000"/>
              </a:lnSpc>
              <a:spcBef>
                <a:spcPts val="0"/>
              </a:spcBef>
              <a:spcAft>
                <a:spcPts val="0"/>
              </a:spcAft>
            </a:pPr>
            <a:r>
              <a:rPr lang="en-US" altLang="ja-JP"/>
              <a:t>3 </a:t>
            </a:r>
            <a:r>
              <a:rPr lang="ja-JP" altLang="en-US"/>
              <a:t>要求安全度水準(SIL/PL)の適合性評価</a:t>
            </a:r>
          </a:p>
        </p:txBody>
      </p:sp>
      <p:sp>
        <p:nvSpPr>
          <p:cNvPr id="7" name="コンテンツプレースホルダ 6"/>
          <p:cNvSpPr>
            <a:spLocks noGrp="1"/>
          </p:cNvSpPr>
          <p:nvPr>
            <p:ph idx="1"/>
          </p:nvPr>
        </p:nvSpPr>
        <p:spPr>
          <a:xfrm>
            <a:off x="349250" y="1501775"/>
            <a:ext cx="9206865" cy="3788410"/>
          </a:xfrm>
        </p:spPr>
        <p:txBody>
          <a:bodyPr wrap="square"/>
          <a:lstStyle/>
          <a:p>
            <a:pPr marL="0" indent="0">
              <a:buNone/>
            </a:pPr>
            <a:r>
              <a:rPr lang="ja-JP" altLang="en-US" sz="2400"/>
              <a:t>SIL/PLへの適合性</a:t>
            </a:r>
          </a:p>
          <a:p>
            <a:pPr marL="0" indent="0">
              <a:buNone/>
            </a:pPr>
            <a:r>
              <a:rPr lang="ja-JP" altLang="en-US" sz="2000"/>
              <a:t>JIS C 0508-2(IEC 61508-2)付属書AやJIS C 0508-3(IEC 61508-3)には、</a:t>
            </a:r>
            <a:r>
              <a:rPr lang="ja-JP" altLang="en-US" sz="2000">
                <a:solidFill>
                  <a:srgbClr val="FF0000"/>
                </a:solidFill>
              </a:rPr>
              <a:t>安全関連部の開発において採用すべき手法</a:t>
            </a:r>
            <a:r>
              <a:rPr lang="ja-JP" altLang="en-US" sz="2000"/>
              <a:t>がSIL毎に示されている。</a:t>
            </a:r>
            <a:br>
              <a:rPr lang="ja-JP" altLang="en-US" sz="2000"/>
            </a:br>
            <a:r>
              <a:rPr lang="ja-JP" altLang="en-US" sz="2000"/>
              <a:t>SIL/PLの性能を達成するためには、これらの開発手法や技法についての要求も満足しなければならない。</a:t>
            </a:r>
          </a:p>
          <a:p>
            <a:pPr marL="0" indent="0">
              <a:buNone/>
            </a:pPr>
            <a:r>
              <a:rPr lang="ja-JP" altLang="en-US" sz="2000"/>
              <a:t>これらの要求への対応方法は、開発計画書(V&amp;Vプラン)あるいは設計仕様書、試験仕様書に記載されているので、その内容を確認する。別の方法で代替した場合は、その妥当性について判断する。この判断には、規格要求からチェックリストを作成し、要求への対応を記載する。</a:t>
            </a:r>
          </a:p>
          <a:p>
            <a:pPr marL="0" indent="0">
              <a:buNone/>
            </a:pPr>
            <a:r>
              <a:rPr lang="ja-JP" altLang="en-US" sz="2000"/>
              <a:t>これらのチェックリストにより、安全関連システムの安全性能(SIL/PL)を達成できたかどうかの妥当性確認を一覧的に実施できる。</a:t>
            </a:r>
          </a:p>
        </p:txBody>
      </p:sp>
      <p:sp>
        <p:nvSpPr>
          <p:cNvPr id="4" name="フッタープレースホルダ 3"/>
          <p:cNvSpPr>
            <a:spLocks noGrp="1"/>
          </p:cNvSpPr>
          <p:nvPr>
            <p:ph type="ftr" sz="quarter" idx="11"/>
          </p:nvPr>
        </p:nvSpPr>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機能安全活用実践マニュアル</a:t>
            </a:r>
            <a:endParaRPr lang="ja-JP" altLang="en-US" dirty="0"/>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20</a:t>
            </a:fld>
            <a:endParaRPr kumimoji="1" lang="ja-JP" altLang="en-US"/>
          </a:p>
        </p:txBody>
      </p:sp>
    </p:spTree>
    <p:extLst>
      <p:ext uri="{BB962C8B-B14F-4D97-AF65-F5344CB8AC3E}">
        <p14:creationId xmlns:p14="http://schemas.microsoft.com/office/powerpoint/2010/main" val="1952180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fontScale="90000"/>
          </a:bodyPr>
          <a:lstStyle/>
          <a:p>
            <a:pPr>
              <a:lnSpc>
                <a:spcPct val="100000"/>
              </a:lnSpc>
              <a:spcBef>
                <a:spcPts val="0"/>
              </a:spcBef>
              <a:spcAft>
                <a:spcPts val="0"/>
              </a:spcAft>
            </a:pPr>
            <a:r>
              <a:rPr lang="en-US" altLang="ja-JP">
                <a:sym typeface="+mn-ea"/>
              </a:rPr>
              <a:t>3 </a:t>
            </a:r>
            <a:r>
              <a:rPr lang="ja-JP" altLang="en-US">
                <a:sym typeface="+mn-ea"/>
              </a:rPr>
              <a:t>要求安全度水準(SIL/PL)の適合性評価</a:t>
            </a:r>
            <a:endParaRPr lang="ja-JP" altLang="en-US" sz="2800"/>
          </a:p>
        </p:txBody>
      </p:sp>
      <p:sp>
        <p:nvSpPr>
          <p:cNvPr id="4" name="フッタープレースホルダ 3"/>
          <p:cNvSpPr>
            <a:spLocks noGrp="1"/>
          </p:cNvSpPr>
          <p:nvPr>
            <p:ph type="ftr" sz="quarter" idx="11"/>
          </p:nvPr>
        </p:nvSpPr>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機能安全活用実践マニュアル</a:t>
            </a:r>
            <a:endParaRPr lang="ja-JP" altLang="en-US" dirty="0"/>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21</a:t>
            </a:fld>
            <a:endParaRPr kumimoji="1" lang="ja-JP" altLang="en-US"/>
          </a:p>
        </p:txBody>
      </p:sp>
      <p:graphicFrame>
        <p:nvGraphicFramePr>
          <p:cNvPr id="2" name="コンテンツプレースホルダ -1"/>
          <p:cNvGraphicFramePr>
            <a:graphicFrameLocks noGrp="1"/>
          </p:cNvGraphicFramePr>
          <p:nvPr>
            <p:ph idx="1"/>
          </p:nvPr>
        </p:nvGraphicFramePr>
        <p:xfrm>
          <a:off x="349250" y="3178175"/>
          <a:ext cx="9413874" cy="2799722"/>
        </p:xfrm>
        <a:graphic>
          <a:graphicData uri="http://schemas.openxmlformats.org/drawingml/2006/table">
            <a:tbl>
              <a:tblPr firstRow="1" bandRow="1">
                <a:tableStyleId>{5940675A-B579-460E-94D1-54222C63F5DA}</a:tableStyleId>
              </a:tblPr>
              <a:tblGrid>
                <a:gridCol w="695959"/>
                <a:gridCol w="6564630"/>
                <a:gridCol w="979170"/>
                <a:gridCol w="1174115"/>
              </a:tblGrid>
              <a:tr h="0">
                <a:tc gridSpan="4">
                  <a:txBody>
                    <a:bodyPr/>
                    <a:lstStyle/>
                    <a:p>
                      <a:pPr marL="0" indent="0" algn="ctr">
                        <a:buNone/>
                      </a:pPr>
                      <a:r>
                        <a:rPr lang="ja-JP" altLang="en-US" sz="1400" b="0" u="none">
                          <a:latin typeface="メイリオ" panose="020B0604030504040204" charset="-128"/>
                          <a:ea typeface="メイリオ" panose="020B0604030504040204" charset="-128"/>
                          <a:cs typeface="ＭＳ 明朝" panose="02020609040205080304" charset="-128"/>
                        </a:rPr>
                        <a:t>表</a:t>
                      </a:r>
                      <a:r>
                        <a:rPr lang="en-US" altLang="ja-JP" sz="1400" b="0" u="none">
                          <a:latin typeface="メイリオ" panose="020B0604030504040204" charset="-128"/>
                          <a:ea typeface="メイリオ" panose="020B0604030504040204" charset="-128"/>
                          <a:cs typeface="ＭＳ 明朝" panose="02020609040205080304" charset="-128"/>
                        </a:rPr>
                        <a:t>7-3</a:t>
                      </a:r>
                      <a:r>
                        <a:rPr lang="ja-JP" altLang="en-US" sz="1400" b="0" u="none">
                          <a:latin typeface="メイリオ" panose="020B0604030504040204" charset="-128"/>
                          <a:ea typeface="メイリオ" panose="020B0604030504040204" charset="-128"/>
                          <a:cs typeface="ＭＳ 明朝" panose="02020609040205080304" charset="-128"/>
                        </a:rPr>
                        <a:t>　</a:t>
                      </a:r>
                      <a:r>
                        <a:rPr lang="en-US" altLang="ja-JP" sz="1400" b="0" u="none">
                          <a:latin typeface="メイリオ" panose="020B0604030504040204" charset="-128"/>
                          <a:ea typeface="メイリオ" panose="020B0604030504040204" charset="-128"/>
                          <a:cs typeface="ＭＳ 明朝" panose="02020609040205080304" charset="-128"/>
                        </a:rPr>
                        <a:t>SIL2</a:t>
                      </a:r>
                      <a:r>
                        <a:rPr lang="ja-JP" altLang="en-US" sz="1400" b="0" u="none">
                          <a:latin typeface="メイリオ" panose="020B0604030504040204" charset="-128"/>
                          <a:ea typeface="メイリオ" panose="020B0604030504040204" charset="-128"/>
                          <a:cs typeface="ＭＳ 明朝" panose="02020609040205080304" charset="-128"/>
                        </a:rPr>
                        <a:t>要求適合チェックリストの例（</a:t>
                      </a:r>
                      <a:r>
                        <a:rPr lang="en-US" altLang="ja-JP" sz="1400" b="0" u="none">
                          <a:latin typeface="メイリオ" panose="020B0604030504040204" charset="-128"/>
                          <a:ea typeface="メイリオ" panose="020B0604030504040204" charset="-128"/>
                          <a:cs typeface="ＭＳ 明朝" panose="02020609040205080304" charset="-128"/>
                        </a:rPr>
                        <a:t>JIS C 0508-2</a:t>
                      </a:r>
                      <a:r>
                        <a:rPr lang="ja-JP" altLang="en-US" sz="1400" b="0" u="none">
                          <a:latin typeface="メイリオ" panose="020B0604030504040204" charset="-128"/>
                          <a:ea typeface="メイリオ" panose="020B0604030504040204" charset="-128"/>
                          <a:cs typeface="ＭＳ 明朝" panose="02020609040205080304" charset="-128"/>
                        </a:rPr>
                        <a:t>表</a:t>
                      </a:r>
                      <a:r>
                        <a:rPr lang="en-US" altLang="ja-JP" sz="1400" b="0" u="none">
                          <a:latin typeface="メイリオ" panose="020B0604030504040204" charset="-128"/>
                          <a:ea typeface="メイリオ" panose="020B0604030504040204" charset="-128"/>
                          <a:cs typeface="ＭＳ 明朝" panose="02020609040205080304" charset="-128"/>
                        </a:rPr>
                        <a:t>A.16</a:t>
                      </a:r>
                      <a:r>
                        <a:rPr lang="ja-JP" altLang="en-US" sz="1400" b="0" u="none">
                          <a:latin typeface="メイリオ" panose="020B0604030504040204" charset="-128"/>
                          <a:ea typeface="メイリオ" panose="020B0604030504040204" charset="-128"/>
                          <a:cs typeface="ＭＳ 明朝" panose="02020609040205080304" charset="-128"/>
                        </a:rPr>
                        <a:t>に基づく）</a:t>
                      </a:r>
                    </a:p>
                  </a:txBody>
                  <a:tcPr marL="0" marR="0" marT="36195" marB="1">
                    <a:lnL w="404812" cap="flat" cmpd="sng">
                      <a:solidFill>
                        <a:srgbClr val="FFFFFF"/>
                      </a:solidFill>
                      <a:prstDash val="solid"/>
                      <a:headEnd type="none" w="med" len="med"/>
                      <a:tailEnd type="none" w="med" len="med"/>
                    </a:lnL>
                    <a:lnR w="404812" cap="flat" cmpd="sng">
                      <a:solidFill>
                        <a:srgbClr val="FFFFFF"/>
                      </a:solidFill>
                      <a:prstDash val="solid"/>
                      <a:headEnd type="none" w="med" len="med"/>
                      <a:tailEnd type="none" w="med" len="med"/>
                    </a:ln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ja-JP"/>
                    </a:p>
                  </a:txBody>
                  <a:tcP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R w="404812" cap="flat" cmpd="sng">
                      <a:solidFill>
                        <a:srgbClr val="FFFFFF"/>
                      </a:solidFill>
                      <a:prstDash val="solid"/>
                      <a:headEnd type="none" w="med" len="med"/>
                      <a:tailEnd type="none" w="med" len="med"/>
                    </a:ln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tcPr>
                </a:tc>
              </a:tr>
              <a:tr h="0">
                <a:tc gridSpan="4">
                  <a:txBody>
                    <a:bodyPr/>
                    <a:lstStyle/>
                    <a:p>
                      <a:pPr marL="0" indent="0" algn="l">
                        <a:buNone/>
                      </a:pPr>
                      <a:r>
                        <a:rPr lang="ja-JP" altLang="en-US" sz="1400" b="0" u="none">
                          <a:solidFill>
                            <a:srgbClr val="000000"/>
                          </a:solidFill>
                          <a:latin typeface="メイリオ" panose="020B0604030504040204" charset="-128"/>
                          <a:ea typeface="メイリオ" panose="020B0604030504040204" charset="-128"/>
                          <a:cs typeface="ＭＳ 明朝" panose="02020609040205080304" charset="-128"/>
                        </a:rPr>
                        <a:t>表 </a:t>
                      </a:r>
                      <a:r>
                        <a:rPr lang="en-US" altLang="ja-JP" sz="1400" b="1" u="none">
                          <a:solidFill>
                            <a:srgbClr val="000000"/>
                          </a:solidFill>
                          <a:latin typeface="メイリオ" panose="020B0604030504040204" charset="-128"/>
                          <a:ea typeface="メイリオ" panose="020B0604030504040204" charset="-128"/>
                          <a:cs typeface="ＭＳ 明朝" panose="02020609040205080304" charset="-128"/>
                        </a:rPr>
                        <a:t>A.16</a:t>
                      </a:r>
                      <a:r>
                        <a:rPr lang="en-US" altLang="ja-JP" sz="1400" b="0" u="none">
                          <a:solidFill>
                            <a:srgbClr val="000000"/>
                          </a:solidFill>
                          <a:latin typeface="メイリオ" panose="020B0604030504040204" charset="-128"/>
                          <a:ea typeface="メイリオ" panose="020B0604030504040204" charset="-128"/>
                          <a:cs typeface="ＭＳ 明朝" panose="02020609040205080304" charset="-128"/>
                        </a:rPr>
                        <a:t>−</a:t>
                      </a:r>
                      <a:r>
                        <a:rPr lang="ja-JP" altLang="en-US" sz="1400" b="0" u="none">
                          <a:solidFill>
                            <a:srgbClr val="000000"/>
                          </a:solidFill>
                          <a:latin typeface="メイリオ" panose="020B0604030504040204" charset="-128"/>
                          <a:ea typeface="メイリオ" panose="020B0604030504040204" charset="-128"/>
                          <a:cs typeface="ＭＳ 明朝" panose="02020609040205080304" charset="-128"/>
                        </a:rPr>
                        <a:t>環境上のストレス又は影響によって生じる決定論的原因故障を管理するための技法及び手段</a:t>
                      </a:r>
                    </a:p>
                  </a:txBody>
                  <a:tcPr marL="670559" marR="0" marT="36195"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ja-JP"/>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0">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ID</a:t>
                      </a:r>
                    </a:p>
                  </a:txBody>
                  <a:tcPr marL="0" marR="0" marT="36195"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28575"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400" b="0" u="none">
                          <a:latin typeface="メイリオ" panose="020B0604030504040204" charset="-128"/>
                          <a:ea typeface="メイリオ" panose="020B0604030504040204" charset="-128"/>
                          <a:cs typeface="ＭＳ 明朝" panose="02020609040205080304" charset="-128"/>
                        </a:rPr>
                        <a:t>技法または手段</a:t>
                      </a:r>
                    </a:p>
                  </a:txBody>
                  <a:tcPr marL="0" marR="0" marT="36195"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28575"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400" b="0" u="none">
                          <a:latin typeface="メイリオ" panose="020B0604030504040204" charset="-128"/>
                          <a:ea typeface="メイリオ" panose="020B0604030504040204" charset="-128"/>
                          <a:cs typeface="ＭＳ 明朝" panose="02020609040205080304" charset="-128"/>
                        </a:rPr>
                        <a:t>要求度</a:t>
                      </a:r>
                    </a:p>
                  </a:txBody>
                  <a:tcPr marL="0" marR="0"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28575"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400" b="0" u="none">
                          <a:latin typeface="メイリオ" panose="020B0604030504040204" charset="-128"/>
                          <a:ea typeface="メイリオ" panose="020B0604030504040204" charset="-128"/>
                          <a:cs typeface="ＭＳ 明朝" panose="02020609040205080304" charset="-128"/>
                        </a:rPr>
                        <a:t>対応</a:t>
                      </a:r>
                    </a:p>
                  </a:txBody>
                  <a:tcPr marL="0" marR="0"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28575" cap="flat" cmpd="sng">
                      <a:solidFill>
                        <a:srgbClr val="080000"/>
                      </a:solidFill>
                      <a:prstDash val="solid"/>
                      <a:headEnd type="none" w="med" len="med"/>
                      <a:tailEnd type="none" w="med" len="med"/>
                    </a:lnB>
                    <a:lnTlToBr>
                      <a:noFill/>
                    </a:lnTlToBr>
                    <a:lnBlToTr>
                      <a:noFill/>
                    </a:lnBlToTr>
                    <a:noFill/>
                  </a:tcPr>
                </a:tc>
              </a:tr>
              <a:tr h="304800">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1</a:t>
                      </a:r>
                    </a:p>
                  </a:txBody>
                  <a:tcPr marL="0" marR="0" marT="36195"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28575"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ja-JP" altLang="en-US" sz="1400" b="0" u="none">
                          <a:solidFill>
                            <a:srgbClr val="000000"/>
                          </a:solidFill>
                          <a:latin typeface="メイリオ" panose="020B0604030504040204" charset="-128"/>
                          <a:ea typeface="メイリオ" panose="020B0604030504040204" charset="-128"/>
                          <a:cs typeface="ＭＳ 明朝" panose="02020609040205080304" charset="-128"/>
                        </a:rPr>
                        <a:t>危険側故障をもたらすことがある電源喪失，電圧変動，過電圧，低電圧，交流電源周波数変動などの現象に対する手段</a:t>
                      </a:r>
                    </a:p>
                  </a:txBody>
                  <a:tcPr marL="68580" marR="68580" marT="36195" marB="6350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28575"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M</a:t>
                      </a:r>
                    </a:p>
                  </a:txBody>
                  <a:tcPr marL="0" marR="0"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28575"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28575"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2</a:t>
                      </a:r>
                    </a:p>
                  </a:txBody>
                  <a:tcPr marL="0" marR="0" marT="36195"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ja-JP" altLang="en-US" sz="1400" b="0" u="none">
                          <a:solidFill>
                            <a:srgbClr val="000000"/>
                          </a:solidFill>
                          <a:latin typeface="メイリオ" panose="020B0604030504040204" charset="-128"/>
                          <a:ea typeface="メイリオ" panose="020B0604030504040204" charset="-128"/>
                          <a:cs typeface="ＭＳ 明朝" panose="02020609040205080304" charset="-128"/>
                        </a:rPr>
                        <a:t>通信線からの電力線の分離</a:t>
                      </a:r>
                    </a:p>
                  </a:txBody>
                  <a:tcPr marL="0" marR="0" marT="36195"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M</a:t>
                      </a:r>
                    </a:p>
                  </a:txBody>
                  <a:tcPr marL="0" marR="0"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3</a:t>
                      </a:r>
                    </a:p>
                  </a:txBody>
                  <a:tcPr marL="0" marR="0" marT="36195"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ja-JP" altLang="en-US" sz="1400" b="0" u="none">
                          <a:solidFill>
                            <a:srgbClr val="000000"/>
                          </a:solidFill>
                          <a:latin typeface="メイリオ" panose="020B0604030504040204" charset="-128"/>
                          <a:ea typeface="メイリオ" panose="020B0604030504040204" charset="-128"/>
                          <a:cs typeface="ＭＳ 明朝" panose="02020609040205080304" charset="-128"/>
                        </a:rPr>
                        <a:t>電磁イミュニティの増大</a:t>
                      </a:r>
                    </a:p>
                  </a:txBody>
                  <a:tcPr marL="0" marR="0" marT="36195"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M</a:t>
                      </a:r>
                    </a:p>
                  </a:txBody>
                  <a:tcPr marL="0" marR="0"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4</a:t>
                      </a:r>
                    </a:p>
                  </a:txBody>
                  <a:tcPr marL="0" marR="0" marT="36195"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ja-JP" altLang="en-US" sz="1400" b="0" u="none">
                          <a:solidFill>
                            <a:srgbClr val="000000"/>
                          </a:solidFill>
                          <a:latin typeface="メイリオ" panose="020B0604030504040204" charset="-128"/>
                          <a:ea typeface="メイリオ" panose="020B0604030504040204" charset="-128"/>
                          <a:cs typeface="ＭＳ 明朝" panose="02020609040205080304" charset="-128"/>
                        </a:rPr>
                        <a:t>物理的環境（例えば，温度，湿度，水，振動，ほこり，腐食性物質）に対する手段</a:t>
                      </a:r>
                    </a:p>
                  </a:txBody>
                  <a:tcPr marL="68580" marR="68580" marT="36195" marB="6350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M</a:t>
                      </a:r>
                    </a:p>
                  </a:txBody>
                  <a:tcPr marL="0" marR="0"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5</a:t>
                      </a:r>
                    </a:p>
                  </a:txBody>
                  <a:tcPr marL="0" marR="0" marT="36195"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ja-JP" altLang="en-US" sz="1400" b="0" u="none">
                          <a:solidFill>
                            <a:srgbClr val="000000"/>
                          </a:solidFill>
                          <a:latin typeface="メイリオ" panose="020B0604030504040204" charset="-128"/>
                          <a:ea typeface="メイリオ" panose="020B0604030504040204" charset="-128"/>
                          <a:cs typeface="ＭＳ 明朝" panose="02020609040205080304" charset="-128"/>
                        </a:rPr>
                        <a:t>プログラムシーケンス監視</a:t>
                      </a:r>
                    </a:p>
                  </a:txBody>
                  <a:tcPr marL="0" marR="0" marT="36195"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HR</a:t>
                      </a:r>
                    </a:p>
                  </a:txBody>
                  <a:tcPr marL="0" marR="0"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ja-JP" sz="1400" b="0" u="none">
                          <a:latin typeface="メイリオ" panose="020B0604030504040204" charset="-128"/>
                          <a:ea typeface="メイリオ" panose="020B0604030504040204" charset="-128"/>
                          <a:cs typeface="ＭＳ 明朝" panose="02020609040205080304" charset="-128"/>
                        </a:rPr>
                        <a:t>...</a:t>
                      </a:r>
                    </a:p>
                  </a:txBody>
                  <a:tcPr marL="0" marR="0" marT="36195"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ja-JP" sz="1400" b="0" u="none">
                          <a:latin typeface="メイリオ" panose="020B0604030504040204" charset="-128"/>
                          <a:ea typeface="メイリオ" panose="020B0604030504040204" charset="-128"/>
                          <a:cs typeface="ＭＳ 明朝" panose="02020609040205080304" charset="-128"/>
                        </a:rPr>
                        <a:t> </a:t>
                      </a:r>
                    </a:p>
                  </a:txBody>
                  <a:tcPr marL="0" marR="0"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endParaRPr lang="ja-JP" altLang="en-US" sz="1400" b="0" u="none">
                        <a:latin typeface="メイリオ" panose="020B0604030504040204" charset="-128"/>
                        <a:ea typeface="メイリオ" panose="020B0604030504040204" charset="-128"/>
                        <a:cs typeface="ＭＳ 明朝" panose="02020609040205080304" charset="-128"/>
                      </a:endParaRPr>
                    </a:p>
                  </a:txBody>
                  <a:tcPr marL="0" marR="0"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7" name="コンテンツプレースホルダ 6"/>
          <p:cNvSpPr>
            <a:spLocks noGrp="1"/>
          </p:cNvSpPr>
          <p:nvPr/>
        </p:nvSpPr>
        <p:spPr>
          <a:xfrm>
            <a:off x="584835" y="1691640"/>
            <a:ext cx="8761730" cy="1447165"/>
          </a:xfrm>
          <a:prstGeom prst="rect">
            <a:avLst/>
          </a:prstGeom>
        </p:spPr>
        <p:txBody>
          <a:bodyPr vert="horz" lIns="91440" tIns="45720" rIns="91440" bIns="45720" rtlCol="0">
            <a:spAutoFit/>
          </a:bodyPr>
          <a:lstStyle>
            <a:lvl1pPr marL="228600" indent="-228600" algn="l" defTabSz="914400" rtl="0" eaLnBrk="1" latinLnBrk="0" hangingPunct="1">
              <a:lnSpc>
                <a:spcPct val="100000"/>
              </a:lnSpc>
              <a:spcBef>
                <a:spcPts val="600"/>
              </a:spcBef>
              <a:spcAft>
                <a:spcPts val="0"/>
              </a:spcAft>
              <a:buFont typeface="Arial" panose="020B0604020202020204" pitchFamily="34" charset="0"/>
              <a:buChar char="•"/>
              <a:defRPr kumimoji="1" sz="2800" kern="1200">
                <a:solidFill>
                  <a:schemeClr val="tx1"/>
                </a:solidFill>
                <a:latin typeface="メイリオ" panose="020B0604030504040204" charset="-128"/>
                <a:ea typeface="メイリオ" panose="020B0604030504040204" charset="-128"/>
                <a:cs typeface="Meiryo UI" panose="020B0604030504040204" pitchFamily="50" charset="-128"/>
              </a:defRPr>
            </a:lvl1pPr>
            <a:lvl2pPr marL="685800" indent="-228600" algn="l" defTabSz="914400" rtl="0" eaLnBrk="1" latinLnBrk="0" hangingPunct="1">
              <a:lnSpc>
                <a:spcPct val="100000"/>
              </a:lnSpc>
              <a:spcBef>
                <a:spcPts val="600"/>
              </a:spcBef>
              <a:spcAft>
                <a:spcPts val="0"/>
              </a:spcAft>
              <a:buFont typeface="Arial" panose="020B0604020202020204" pitchFamily="34" charset="0"/>
              <a:buChar char="•"/>
              <a:defRPr kumimoji="1" sz="2400" kern="1200">
                <a:solidFill>
                  <a:schemeClr val="tx1"/>
                </a:solidFill>
                <a:latin typeface="メイリオ" panose="020B0604030504040204" charset="-128"/>
                <a:ea typeface="メイリオ" panose="020B0604030504040204" charset="-128"/>
                <a:cs typeface="Meiryo UI" panose="020B0604030504040204" pitchFamily="50" charset="-128"/>
              </a:defRPr>
            </a:lvl2pPr>
            <a:lvl3pPr marL="1143000" indent="-228600" algn="l" defTabSz="914400" rtl="0" eaLnBrk="1" latinLnBrk="0" hangingPunct="1">
              <a:lnSpc>
                <a:spcPct val="100000"/>
              </a:lnSpc>
              <a:spcBef>
                <a:spcPts val="600"/>
              </a:spcBef>
              <a:spcAft>
                <a:spcPts val="0"/>
              </a:spcAft>
              <a:buFont typeface="Arial" panose="020B0604020202020204" pitchFamily="34" charset="0"/>
              <a:buChar char="•"/>
              <a:defRPr kumimoji="1" sz="2000" kern="1200">
                <a:solidFill>
                  <a:schemeClr val="tx1"/>
                </a:solidFill>
                <a:latin typeface="メイリオ" panose="020B0604030504040204" charset="-128"/>
                <a:ea typeface="メイリオ" panose="020B0604030504040204" charset="-128"/>
                <a:cs typeface="Meiryo UI" panose="020B0604030504040204" pitchFamily="50" charset="-128"/>
              </a:defRPr>
            </a:lvl3pPr>
            <a:lvl4pPr marL="1600200" indent="-228600" algn="l" defTabSz="914400" rtl="0" eaLnBrk="1" latinLnBrk="0" hangingPunct="1">
              <a:lnSpc>
                <a:spcPct val="100000"/>
              </a:lnSpc>
              <a:spcBef>
                <a:spcPts val="600"/>
              </a:spcBef>
              <a:spcAft>
                <a:spcPts val="0"/>
              </a:spcAft>
              <a:buFont typeface="Arial" panose="020B0604020202020204" pitchFamily="34" charset="0"/>
              <a:buChar char="•"/>
              <a:defRPr kumimoji="1" sz="1800" kern="1200">
                <a:solidFill>
                  <a:schemeClr val="tx1"/>
                </a:solidFill>
                <a:latin typeface="メイリオ" panose="020B0604030504040204" charset="-128"/>
                <a:ea typeface="メイリオ" panose="020B0604030504040204" charset="-128"/>
                <a:cs typeface="Meiryo UI" panose="020B0604030504040204" pitchFamily="50" charset="-128"/>
              </a:defRPr>
            </a:lvl4pPr>
            <a:lvl5pPr marL="2057400" indent="-228600" algn="l" defTabSz="914400" rtl="0" eaLnBrk="1" latinLnBrk="0" hangingPunct="1">
              <a:lnSpc>
                <a:spcPct val="100000"/>
              </a:lnSpc>
              <a:spcBef>
                <a:spcPts val="600"/>
              </a:spcBef>
              <a:spcAft>
                <a:spcPts val="0"/>
              </a:spcAft>
              <a:buFont typeface="Arial" panose="020B0604020202020204" pitchFamily="34" charset="0"/>
              <a:buChar char="•"/>
              <a:defRPr kumimoji="1" sz="1800" kern="1200">
                <a:solidFill>
                  <a:schemeClr val="tx1"/>
                </a:solidFill>
                <a:latin typeface="メイリオ" panose="020B0604030504040204" charset="-128"/>
                <a:ea typeface="メイリオ" panose="020B0604030504040204" charset="-128"/>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a:t>SIL2チェックリストの例：JIS C 0508-2表A.16（決定論的原因故障を管理するための技法）のSIL2要求の一部を抽出したもの</a:t>
            </a:r>
          </a:p>
          <a:p>
            <a:pPr marL="457200" lvl="1" indent="0">
              <a:buNone/>
            </a:pPr>
            <a:r>
              <a:rPr lang="ja-JP" altLang="en-US" sz="1800"/>
              <a:t>要求度　M</a:t>
            </a:r>
            <a:r>
              <a:rPr lang="en-US" altLang="ja-JP" sz="1800"/>
              <a:t>=</a:t>
            </a:r>
            <a:r>
              <a:rPr lang="ja-JP" altLang="en-US" sz="1800"/>
              <a:t>必須、HR</a:t>
            </a:r>
            <a:r>
              <a:rPr lang="en-US" altLang="ja-JP" sz="1800"/>
              <a:t>=</a:t>
            </a:r>
            <a:r>
              <a:rPr lang="ja-JP" altLang="en-US" sz="1800"/>
              <a:t>強く推奨、R</a:t>
            </a:r>
            <a:r>
              <a:rPr lang="en-US" altLang="ja-JP" sz="1800"/>
              <a:t>=</a:t>
            </a:r>
            <a:r>
              <a:rPr lang="ja-JP" altLang="en-US" sz="1800"/>
              <a:t>推奨</a:t>
            </a:r>
          </a:p>
          <a:p>
            <a:pPr marL="457200" lvl="1" indent="0">
              <a:buNone/>
            </a:pPr>
            <a:r>
              <a:rPr lang="ja-JP" altLang="en-US" sz="1800"/>
              <a:t>対応　具体的な対応方策について記述した文書及び該当箇所を記載する。</a:t>
            </a:r>
          </a:p>
        </p:txBody>
      </p:sp>
    </p:spTree>
    <p:extLst>
      <p:ext uri="{BB962C8B-B14F-4D97-AF65-F5344CB8AC3E}">
        <p14:creationId xmlns:p14="http://schemas.microsoft.com/office/powerpoint/2010/main" val="2552113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pPr>
              <a:lnSpc>
                <a:spcPct val="100000"/>
              </a:lnSpc>
              <a:spcBef>
                <a:spcPts val="0"/>
              </a:spcBef>
              <a:spcAft>
                <a:spcPts val="0"/>
              </a:spcAft>
            </a:pPr>
            <a:r>
              <a:rPr lang="en-US" dirty="0" smtClean="0"/>
              <a:t>４ </a:t>
            </a:r>
            <a:r>
              <a:rPr lang="en-US" dirty="0" err="1" smtClean="0"/>
              <a:t>PL（Performance</a:t>
            </a:r>
            <a:r>
              <a:rPr lang="en-US" dirty="0" smtClean="0"/>
              <a:t> </a:t>
            </a:r>
            <a:r>
              <a:rPr lang="en-US" dirty="0"/>
              <a:t>Level）</a:t>
            </a:r>
          </a:p>
        </p:txBody>
      </p:sp>
      <p:sp>
        <p:nvSpPr>
          <p:cNvPr id="7" name="コンテンツプレースホルダ 6"/>
          <p:cNvSpPr>
            <a:spLocks noGrp="1"/>
          </p:cNvSpPr>
          <p:nvPr>
            <p:ph idx="1"/>
          </p:nvPr>
        </p:nvSpPr>
        <p:spPr>
          <a:xfrm>
            <a:off x="349250" y="1501775"/>
            <a:ext cx="9206865" cy="4497073"/>
          </a:xfrm>
        </p:spPr>
        <p:txBody>
          <a:bodyPr/>
          <a:lstStyle/>
          <a:p>
            <a:pPr marL="0" indent="0">
              <a:buNone/>
            </a:pPr>
            <a:r>
              <a:rPr lang="ja-JP" altLang="en-US" sz="2400" b="1" dirty="0"/>
              <a:t>(1)カテゴリ</a:t>
            </a:r>
          </a:p>
          <a:p>
            <a:pPr marL="0" indent="0">
              <a:buNone/>
            </a:pPr>
            <a:r>
              <a:rPr lang="ja-JP" altLang="en-US" sz="2000" dirty="0"/>
              <a:t>障害に対する抵抗性および障害発生後の安全関連システムの挙動に関する分類．</a:t>
            </a:r>
            <a:br>
              <a:rPr lang="ja-JP" altLang="en-US" sz="2000" dirty="0"/>
            </a:br>
            <a:r>
              <a:rPr lang="ja-JP" altLang="en-US" sz="2000" dirty="0"/>
              <a:t>その構造的配置、障害検出および信頼性によって5段階（B、1～4）。</a:t>
            </a:r>
            <a:br>
              <a:rPr lang="ja-JP" altLang="en-US" sz="2000" dirty="0"/>
            </a:br>
            <a:r>
              <a:rPr lang="ja-JP" altLang="en-US" sz="2000" dirty="0"/>
              <a:t>カテゴリの詳細は、「機能安全活用テキスト」を参照。</a:t>
            </a:r>
          </a:p>
          <a:p>
            <a:pPr marL="0" indent="0">
              <a:buNone/>
            </a:pPr>
            <a:endParaRPr lang="ja-JP" altLang="en-US" sz="2000" dirty="0"/>
          </a:p>
          <a:p>
            <a:pPr marL="0" indent="0">
              <a:buNone/>
            </a:pPr>
            <a:r>
              <a:rPr lang="ja-JP" altLang="en-US" sz="2400" b="1" dirty="0"/>
              <a:t>(2) MTTFd (Mean Time to Dangerous Failure)</a:t>
            </a:r>
          </a:p>
          <a:p>
            <a:pPr marL="0" indent="0">
              <a:buNone/>
            </a:pPr>
            <a:r>
              <a:rPr lang="ja-JP" altLang="en-US" sz="2000" dirty="0"/>
              <a:t>安全関連システムが</a:t>
            </a:r>
            <a:r>
              <a:rPr lang="ja-JP" altLang="en-US" sz="2000" dirty="0">
                <a:solidFill>
                  <a:srgbClr val="FF0000"/>
                </a:solidFill>
              </a:rPr>
              <a:t>危険側故障を起こすまでの平均時間</a:t>
            </a:r>
            <a:r>
              <a:rPr lang="ja-JP" altLang="en-US" sz="2000" dirty="0"/>
              <a:t>。</a:t>
            </a:r>
          </a:p>
          <a:p>
            <a:pPr marL="0" indent="0">
              <a:buNone/>
            </a:pPr>
            <a:r>
              <a:rPr lang="ja-JP" altLang="en-US" sz="2000" dirty="0"/>
              <a:t>部品は、その使われ方によって故障率の考え方がふたつある。</a:t>
            </a:r>
            <a:br>
              <a:rPr lang="ja-JP" altLang="en-US" sz="2000" dirty="0"/>
            </a:br>
            <a:r>
              <a:rPr lang="ja-JP" altLang="en-US" sz="2000" dirty="0"/>
              <a:t>・電気</a:t>
            </a:r>
            <a:r>
              <a:rPr lang="en-US" altLang="ja-JP" sz="2000" dirty="0"/>
              <a:t>/</a:t>
            </a:r>
            <a:r>
              <a:rPr lang="ja-JP" altLang="en-US" sz="2000" dirty="0"/>
              <a:t>電子部品のように連続的に使用することによる経年劣化による故障．</a:t>
            </a:r>
            <a:br>
              <a:rPr lang="ja-JP" altLang="en-US" sz="2000" dirty="0"/>
            </a:br>
            <a:r>
              <a:rPr lang="ja-JP" altLang="en-US" sz="2000" dirty="0"/>
              <a:t>　連続稼働時間と各部品の危険側故障率からMTTFdが決まる。</a:t>
            </a:r>
          </a:p>
          <a:p>
            <a:pPr marL="0" indent="0">
              <a:buNone/>
            </a:pPr>
            <a:r>
              <a:rPr lang="ja-JP" altLang="en-US" sz="2000" dirty="0"/>
              <a:t>・スイッチやリレー接点は、作動回数によって劣化。動作要求頻度によって</a:t>
            </a:r>
            <a:br>
              <a:rPr lang="ja-JP" altLang="en-US" sz="2000" dirty="0"/>
            </a:br>
            <a:r>
              <a:rPr lang="ja-JP" altLang="en-US" sz="2000" dirty="0"/>
              <a:t>　MTTFdが決まる。</a:t>
            </a:r>
          </a:p>
        </p:txBody>
      </p:sp>
      <p:sp>
        <p:nvSpPr>
          <p:cNvPr id="4" name="フッタープレースホルダ 3"/>
          <p:cNvSpPr>
            <a:spLocks noGrp="1"/>
          </p:cNvSpPr>
          <p:nvPr>
            <p:ph type="ftr" sz="quarter" idx="11"/>
          </p:nvPr>
        </p:nvSpPr>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機能安全活用実践マニュアル</a:t>
            </a:r>
            <a:endParaRPr lang="ja-JP" altLang="en-US" dirty="0"/>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22</a:t>
            </a:fld>
            <a:endParaRPr kumimoji="1" lang="ja-JP" altLang="en-US"/>
          </a:p>
        </p:txBody>
      </p:sp>
    </p:spTree>
    <p:extLst>
      <p:ext uri="{BB962C8B-B14F-4D97-AF65-F5344CB8AC3E}">
        <p14:creationId xmlns:p14="http://schemas.microsoft.com/office/powerpoint/2010/main" val="3327029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pPr>
              <a:lnSpc>
                <a:spcPct val="100000"/>
              </a:lnSpc>
              <a:spcBef>
                <a:spcPts val="0"/>
              </a:spcBef>
              <a:spcAft>
                <a:spcPts val="0"/>
              </a:spcAft>
            </a:pPr>
            <a:r>
              <a:rPr lang="en-US"/>
              <a:t>４PL（Performance Level）</a:t>
            </a:r>
          </a:p>
        </p:txBody>
      </p:sp>
      <p:sp>
        <p:nvSpPr>
          <p:cNvPr id="7" name="コンテンツプレースホルダ 6"/>
          <p:cNvSpPr>
            <a:spLocks noGrp="1"/>
          </p:cNvSpPr>
          <p:nvPr>
            <p:ph idx="1"/>
          </p:nvPr>
        </p:nvSpPr>
        <p:spPr>
          <a:xfrm>
            <a:off x="349250" y="1501775"/>
            <a:ext cx="9206865" cy="1662433"/>
          </a:xfrm>
        </p:spPr>
        <p:txBody>
          <a:bodyPr/>
          <a:lstStyle/>
          <a:p>
            <a:pPr marL="0" indent="0">
              <a:buNone/>
            </a:pPr>
            <a:r>
              <a:rPr lang="ja-JP" altLang="en-US" sz="2400" b="1"/>
              <a:t>(2) MTTFd (Mean Time to Dangerous Failure)</a:t>
            </a:r>
          </a:p>
          <a:p>
            <a:pPr marL="0" indent="0">
              <a:buNone/>
            </a:pPr>
            <a:r>
              <a:rPr lang="ja-JP" altLang="en-US" sz="2000"/>
              <a:t>MTTFdの値は、メーカからの公表値またはJIS B 9705-1付属書C、Dを参照する。表7-4にメーカ公表値の例を示す。</a:t>
            </a:r>
          </a:p>
          <a:p>
            <a:pPr marL="0" indent="0" algn="ctr">
              <a:buNone/>
            </a:pPr>
            <a:r>
              <a:rPr lang="ja-JP" altLang="en-US" sz="1800"/>
              <a:t>表7-4．MTTFdとB10dの値の例（オムロンホームページより）</a:t>
            </a:r>
          </a:p>
        </p:txBody>
      </p:sp>
      <p:sp>
        <p:nvSpPr>
          <p:cNvPr id="4" name="フッタープレースホルダ 3"/>
          <p:cNvSpPr>
            <a:spLocks noGrp="1"/>
          </p:cNvSpPr>
          <p:nvPr>
            <p:ph type="ftr" sz="quarter" idx="11"/>
          </p:nvPr>
        </p:nvSpPr>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機能安全活用実践マニュアル</a:t>
            </a:r>
            <a:endParaRPr lang="ja-JP" altLang="en-US" dirty="0"/>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23</a:t>
            </a:fld>
            <a:endParaRPr kumimoji="1" lang="ja-JP" altLang="en-US"/>
          </a:p>
        </p:txBody>
      </p:sp>
      <p:pic>
        <p:nvPicPr>
          <p:cNvPr id="44" name="図 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23875" y="2966720"/>
            <a:ext cx="8858885" cy="2894330"/>
          </a:xfrm>
          <a:prstGeom prst="rect">
            <a:avLst/>
          </a:prstGeom>
          <a:noFill/>
          <a:ln>
            <a:noFill/>
          </a:ln>
        </p:spPr>
      </p:pic>
    </p:spTree>
    <p:extLst>
      <p:ext uri="{BB962C8B-B14F-4D97-AF65-F5344CB8AC3E}">
        <p14:creationId xmlns:p14="http://schemas.microsoft.com/office/powerpoint/2010/main" val="1427628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pPr>
              <a:lnSpc>
                <a:spcPct val="100000"/>
              </a:lnSpc>
              <a:spcBef>
                <a:spcPts val="0"/>
              </a:spcBef>
              <a:spcAft>
                <a:spcPts val="0"/>
              </a:spcAft>
            </a:pPr>
            <a:r>
              <a:rPr lang="en-US"/>
              <a:t>４PL（Performance Level）</a:t>
            </a:r>
            <a:br>
              <a:rPr lang="en-US"/>
            </a:br>
            <a:r>
              <a:rPr lang="ja-JP" altLang="en-US" sz="2800">
                <a:sym typeface="+mn-ea"/>
              </a:rPr>
              <a:t>(2) MTTFd (Mean Time to Dangerous Failure)</a:t>
            </a:r>
            <a:endParaRPr lang="en-US" sz="2800"/>
          </a:p>
        </p:txBody>
      </p:sp>
      <p:sp>
        <p:nvSpPr>
          <p:cNvPr id="7" name="コンテンツプレースホルダ 6"/>
          <p:cNvSpPr>
            <a:spLocks noGrp="1"/>
          </p:cNvSpPr>
          <p:nvPr>
            <p:ph idx="1"/>
          </p:nvPr>
        </p:nvSpPr>
        <p:spPr>
          <a:xfrm>
            <a:off x="349250" y="1501775"/>
            <a:ext cx="9206865" cy="3483610"/>
          </a:xfrm>
        </p:spPr>
        <p:txBody>
          <a:bodyPr wrap="square">
            <a:normAutofit lnSpcReduction="10000"/>
          </a:bodyPr>
          <a:lstStyle/>
          <a:p>
            <a:pPr marL="0" indent="0">
              <a:buNone/>
            </a:pPr>
            <a:r>
              <a:rPr lang="ja-JP" altLang="en-US" sz="2400" b="1"/>
              <a:t>ア．スイッチ・接点のMTTFd</a:t>
            </a:r>
          </a:p>
          <a:p>
            <a:pPr marL="0" indent="0">
              <a:buNone/>
            </a:pPr>
            <a:r>
              <a:rPr lang="en-US" altLang="ja-JP" sz="2000"/>
              <a:t>B10d:</a:t>
            </a:r>
            <a:r>
              <a:rPr lang="ja-JP" altLang="en-US" sz="2000"/>
              <a:t>全数の10%が危険側故障となる動作回数である</a:t>
            </a:r>
          </a:p>
          <a:p>
            <a:pPr marL="0" indent="0">
              <a:buNone/>
            </a:pPr>
            <a:r>
              <a:rPr lang="en-US" altLang="ja-JP" sz="2000"/>
              <a:t>Nop</a:t>
            </a:r>
            <a:r>
              <a:rPr lang="ja-JP" altLang="en-US" sz="2000"/>
              <a:t>：その部品の一年間当たりの動作回数(Nop)</a:t>
            </a:r>
            <a:br>
              <a:rPr lang="ja-JP" altLang="en-US" sz="2000"/>
            </a:br>
            <a:r>
              <a:rPr lang="ja-JP" altLang="en-US" sz="2000"/>
              <a:t>　　　＝非常停止スイッチ等の動作頻度を想定。</a:t>
            </a:r>
          </a:p>
          <a:p>
            <a:pPr marL="0" indent="0">
              <a:buNone/>
            </a:pPr>
            <a:endParaRPr lang="ja-JP" altLang="en-US" sz="2000"/>
          </a:p>
          <a:p>
            <a:pPr marL="0" indent="0">
              <a:buNone/>
            </a:pPr>
            <a:r>
              <a:rPr lang="ja-JP" altLang="en-US" sz="2000">
                <a:solidFill>
                  <a:srgbClr val="FF0000"/>
                </a:solidFill>
              </a:rPr>
              <a:t>MTTFd = B10d/0.1×Nop</a:t>
            </a:r>
            <a:r>
              <a:rPr lang="ja-JP" altLang="en-US" sz="2000"/>
              <a:t>        Nop = dop×hop×3600/tcycle　　（式１）</a:t>
            </a:r>
          </a:p>
          <a:p>
            <a:pPr marL="0" indent="0">
              <a:buNone/>
            </a:pPr>
            <a:r>
              <a:rPr lang="ja-JP" altLang="en-US" sz="2000"/>
              <a:t>tcycle ：1操作サイクルの平均時間間隔 （単位：秒/サイクル）</a:t>
            </a:r>
          </a:p>
          <a:p>
            <a:pPr marL="0" indent="0">
              <a:buNone/>
            </a:pPr>
            <a:r>
              <a:rPr lang="ja-JP" altLang="en-US" sz="2000"/>
              <a:t>hop ：1日あたりの稼動時間（単位：時間/日）</a:t>
            </a:r>
          </a:p>
          <a:p>
            <a:pPr marL="0" indent="0">
              <a:buNone/>
            </a:pPr>
            <a:r>
              <a:rPr lang="ja-JP" altLang="en-US" sz="2000"/>
              <a:t>dop：年間の稼動日数（単位：日/年）</a:t>
            </a:r>
          </a:p>
        </p:txBody>
      </p:sp>
      <p:sp>
        <p:nvSpPr>
          <p:cNvPr id="4" name="フッタープレースホルダ 3"/>
          <p:cNvSpPr>
            <a:spLocks noGrp="1"/>
          </p:cNvSpPr>
          <p:nvPr>
            <p:ph type="ftr" sz="quarter" idx="11"/>
          </p:nvPr>
        </p:nvSpPr>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機能安全活用実践マニュアル</a:t>
            </a:r>
            <a:endParaRPr lang="ja-JP" altLang="en-US" dirty="0"/>
          </a:p>
        </p:txBody>
      </p:sp>
      <p:sp>
        <p:nvSpPr>
          <p:cNvPr id="5" name="スライド番号プレースホルダ 4"/>
          <p:cNvSpPr>
            <a:spLocks noGrp="1"/>
          </p:cNvSpPr>
          <p:nvPr>
            <p:ph type="sldNum" sz="quarter" idx="12"/>
          </p:nvPr>
        </p:nvSpPr>
        <p:spPr/>
        <p:txBody>
          <a:bodyPr/>
          <a:lstStyle/>
          <a:p>
            <a:r>
              <a:rPr kumimoji="1" lang="ja-JP" altLang="en-US" smtClean="0"/>
              <a:t>　</a:t>
            </a:r>
            <a:fld id="{6E3E2E58-D7B4-4810-BFFB-2E6FC894A1DB}" type="slidenum">
              <a:rPr kumimoji="1" lang="ja-JP" altLang="en-US" smtClean="0"/>
              <a:t>24</a:t>
            </a:fld>
            <a:endParaRPr kumimoji="1" lang="ja-JP" altLang="en-US"/>
          </a:p>
        </p:txBody>
      </p:sp>
      <p:grpSp>
        <p:nvGrpSpPr>
          <p:cNvPr id="9" name="グループ化 8"/>
          <p:cNvGrpSpPr/>
          <p:nvPr/>
        </p:nvGrpSpPr>
        <p:grpSpPr>
          <a:xfrm>
            <a:off x="8194675" y="4980305"/>
            <a:ext cx="878205" cy="1193165"/>
            <a:chOff x="11188" y="7418"/>
            <a:chExt cx="1383" cy="1879"/>
          </a:xfrm>
        </p:grpSpPr>
        <p:sp>
          <p:nvSpPr>
            <p:cNvPr id="8" name="四角形 7"/>
            <p:cNvSpPr/>
            <p:nvPr/>
          </p:nvSpPr>
          <p:spPr>
            <a:xfrm>
              <a:off x="11201" y="7947"/>
              <a:ext cx="1370" cy="1351"/>
            </a:xfrm>
            <a:prstGeom prst="rect">
              <a:avLst/>
            </a:prstGeom>
            <a:solidFill>
              <a:schemeClr val="tx1"/>
            </a:solidFill>
            <a:ln>
              <a:solidFill>
                <a:schemeClr val="tx1"/>
              </a:solidFill>
            </a:ln>
            <a:scene3d>
              <a:camera prst="isometricTopUp"/>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a:t>.</a:t>
              </a:r>
              <a:r>
                <a:rPr lang="ja-JP" altLang="en-US"/>
                <a:t>ｍｍ</a:t>
              </a:r>
            </a:p>
          </p:txBody>
        </p:sp>
        <p:sp>
          <p:nvSpPr>
            <p:cNvPr id="2" name="四角形 1"/>
            <p:cNvSpPr/>
            <p:nvPr/>
          </p:nvSpPr>
          <p:spPr>
            <a:xfrm>
              <a:off x="11188" y="7645"/>
              <a:ext cx="1370" cy="1351"/>
            </a:xfrm>
            <a:prstGeom prst="rect">
              <a:avLst/>
            </a:prstGeom>
            <a:solidFill>
              <a:srgbClr val="FFC000"/>
            </a:solidFill>
            <a:ln>
              <a:solidFill>
                <a:schemeClr val="accent4"/>
              </a:solidFill>
            </a:ln>
            <a:scene3d>
              <a:camera prst="isometricTopUp"/>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a:t>.</a:t>
              </a:r>
              <a:r>
                <a:rPr lang="ja-JP" altLang="en-US"/>
                <a:t>ｍｍ</a:t>
              </a:r>
            </a:p>
          </p:txBody>
        </p:sp>
        <p:sp>
          <p:nvSpPr>
            <p:cNvPr id="3" name="楕円 2"/>
            <p:cNvSpPr/>
            <p:nvPr/>
          </p:nvSpPr>
          <p:spPr>
            <a:xfrm>
              <a:off x="11303" y="7418"/>
              <a:ext cx="1141" cy="1125"/>
            </a:xfrm>
            <a:prstGeom prst="ellipse">
              <a:avLst/>
            </a:prstGeom>
            <a:solidFill>
              <a:srgbClr val="FF0000"/>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isometricTopUp"/>
              <a:lightRig rig="threePt" dir="t"/>
            </a:scene3d>
            <a:sp3d extrusionH="2540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t>　</a:t>
              </a:r>
            </a:p>
          </p:txBody>
        </p:sp>
      </p:grpSp>
    </p:spTree>
    <p:extLst>
      <p:ext uri="{BB962C8B-B14F-4D97-AF65-F5344CB8AC3E}">
        <p14:creationId xmlns:p14="http://schemas.microsoft.com/office/powerpoint/2010/main" val="1025050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pPr>
              <a:lnSpc>
                <a:spcPct val="100000"/>
              </a:lnSpc>
              <a:spcBef>
                <a:spcPts val="0"/>
              </a:spcBef>
              <a:spcAft>
                <a:spcPts val="0"/>
              </a:spcAft>
            </a:pPr>
            <a:r>
              <a:rPr lang="en-US"/>
              <a:t>４PL（Performance Level）</a:t>
            </a:r>
            <a:br>
              <a:rPr lang="en-US"/>
            </a:br>
            <a:r>
              <a:rPr lang="ja-JP" altLang="en-US" sz="2800">
                <a:sym typeface="+mn-ea"/>
              </a:rPr>
              <a:t>(2) MTTFd (Mean Time to Dangerous Failure)</a:t>
            </a:r>
            <a:endParaRPr lang="en-US" sz="2800"/>
          </a:p>
        </p:txBody>
      </p:sp>
      <p:sp>
        <p:nvSpPr>
          <p:cNvPr id="7" name="コンテンツプレースホルダ 6"/>
          <p:cNvSpPr>
            <a:spLocks noGrp="1"/>
          </p:cNvSpPr>
          <p:nvPr>
            <p:ph idx="1"/>
          </p:nvPr>
        </p:nvSpPr>
        <p:spPr>
          <a:xfrm>
            <a:off x="349250" y="1501775"/>
            <a:ext cx="9206865" cy="3346450"/>
          </a:xfrm>
        </p:spPr>
        <p:txBody>
          <a:bodyPr wrap="square"/>
          <a:lstStyle/>
          <a:p>
            <a:pPr marL="0" indent="0">
              <a:buNone/>
            </a:pPr>
            <a:r>
              <a:rPr lang="ja-JP" altLang="en-US" sz="2400"/>
              <a:t>イ．２チャンネルのMTTFd</a:t>
            </a:r>
          </a:p>
          <a:p>
            <a:pPr marL="0" indent="0">
              <a:buNone/>
            </a:pPr>
            <a:r>
              <a:rPr lang="ja-JP" altLang="en-US" sz="2000"/>
              <a:t>入力＝論理部＝出力のように、安全関連システムが要素の直列構成となっている場合、安全関連システムのMTTFdは要素それぞれのMTTFdiから計算できる。</a:t>
            </a:r>
          </a:p>
          <a:p>
            <a:pPr marL="0" indent="0">
              <a:lnSpc>
                <a:spcPct val="140000"/>
              </a:lnSpc>
              <a:spcBef>
                <a:spcPts val="900"/>
              </a:spcBef>
              <a:spcAft>
                <a:spcPts val="600"/>
              </a:spcAft>
              <a:buNone/>
            </a:pPr>
            <a:r>
              <a:rPr lang="ja-JP" altLang="en-US" sz="2000"/>
              <a:t>　　MTTFd＝1/Σ(1/MTTFdi)</a:t>
            </a:r>
          </a:p>
          <a:p>
            <a:pPr marL="0" indent="0">
              <a:buNone/>
            </a:pPr>
            <a:r>
              <a:rPr lang="ja-JP" altLang="en-US" sz="2000"/>
              <a:t>この安全関連システムが２チャンネル構成(2 out of 2)の場合、その全体のMTTFdは次式となる。</a:t>
            </a:r>
            <a:br>
              <a:rPr lang="ja-JP" altLang="en-US" sz="2000"/>
            </a:br>
            <a:r>
              <a:rPr lang="ja-JP" altLang="en-US" sz="2000"/>
              <a:t>ここで、MTTFd1, MTTFd2は各チャンネルのMTTFdである。</a:t>
            </a:r>
          </a:p>
          <a:p>
            <a:pPr marL="0" indent="0">
              <a:lnSpc>
                <a:spcPct val="140000"/>
              </a:lnSpc>
              <a:spcBef>
                <a:spcPts val="900"/>
              </a:spcBef>
              <a:buNone/>
            </a:pPr>
            <a:r>
              <a:rPr lang="ja-JP" altLang="en-US" sz="2000"/>
              <a:t>　　MTTFd＝2/3[ MTTFd1＋MTTFd2－1/(1/MTTFd1＋1/MTTFd2)]（式２）</a:t>
            </a:r>
          </a:p>
        </p:txBody>
      </p:sp>
      <p:sp>
        <p:nvSpPr>
          <p:cNvPr id="4" name="フッタープレースホルダ 3"/>
          <p:cNvSpPr>
            <a:spLocks noGrp="1"/>
          </p:cNvSpPr>
          <p:nvPr>
            <p:ph type="ftr" sz="quarter" idx="11"/>
          </p:nvPr>
        </p:nvSpPr>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機能安全活用実践マニュアル</a:t>
            </a:r>
            <a:endParaRPr lang="ja-JP" altLang="en-US" dirty="0"/>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25</a:t>
            </a:fld>
            <a:endParaRPr kumimoji="1" lang="ja-JP" altLang="en-US"/>
          </a:p>
        </p:txBody>
      </p:sp>
    </p:spTree>
    <p:extLst>
      <p:ext uri="{BB962C8B-B14F-4D97-AF65-F5344CB8AC3E}">
        <p14:creationId xmlns:p14="http://schemas.microsoft.com/office/powerpoint/2010/main" val="1645708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pPr>
              <a:lnSpc>
                <a:spcPct val="100000"/>
              </a:lnSpc>
              <a:spcBef>
                <a:spcPts val="0"/>
              </a:spcBef>
              <a:spcAft>
                <a:spcPts val="0"/>
              </a:spcAft>
            </a:pPr>
            <a:r>
              <a:rPr lang="en-US"/>
              <a:t>４PL（Performance Level）</a:t>
            </a:r>
            <a:br>
              <a:rPr lang="en-US"/>
            </a:br>
            <a:r>
              <a:rPr lang="ja-JP" altLang="en-US" sz="2800">
                <a:sym typeface="+mn-ea"/>
              </a:rPr>
              <a:t>(2) MTTFd (Mean Time to Dangerous Failure)</a:t>
            </a:r>
            <a:endParaRPr lang="en-US" sz="2800"/>
          </a:p>
        </p:txBody>
      </p:sp>
      <p:sp>
        <p:nvSpPr>
          <p:cNvPr id="7" name="コンテンツプレースホルダ 6"/>
          <p:cNvSpPr>
            <a:spLocks noGrp="1"/>
          </p:cNvSpPr>
          <p:nvPr>
            <p:ph idx="1"/>
          </p:nvPr>
        </p:nvSpPr>
        <p:spPr>
          <a:xfrm>
            <a:off x="349250" y="1501775"/>
            <a:ext cx="9206865" cy="2264410"/>
          </a:xfrm>
        </p:spPr>
        <p:txBody>
          <a:bodyPr wrap="square"/>
          <a:lstStyle/>
          <a:p>
            <a:pPr marL="0" indent="0">
              <a:buNone/>
            </a:pPr>
            <a:r>
              <a:rPr lang="ja-JP" altLang="en-US" sz="2400"/>
              <a:t>イ．２チャンネルのMTTFd</a:t>
            </a:r>
          </a:p>
          <a:p>
            <a:pPr marL="0" indent="0">
              <a:buNone/>
            </a:pPr>
            <a:r>
              <a:rPr lang="ja-JP" altLang="en-US" sz="2000"/>
              <a:t>例えば、2チャンネルが同一の場合(MTTFd1＝MTTFd2)、MTTFd＝MTTFd1＝MTTFd2となる。</a:t>
            </a:r>
          </a:p>
          <a:p>
            <a:pPr marL="0" indent="0">
              <a:buNone/>
            </a:pPr>
            <a:r>
              <a:rPr lang="ja-JP" altLang="en-US" sz="2000"/>
              <a:t>このことから、2チャンネルの簡易的なMTTFd計算方法として、</a:t>
            </a:r>
            <a:r>
              <a:rPr lang="ja-JP" altLang="en-US" sz="2000">
                <a:solidFill>
                  <a:srgbClr val="FF0000"/>
                </a:solidFill>
              </a:rPr>
              <a:t>2チャンネルのうち小さい値を全体のMTTFdとする</a:t>
            </a:r>
            <a:r>
              <a:rPr lang="ja-JP" altLang="en-US" sz="2000"/>
              <a:t>ことも認められている。</a:t>
            </a:r>
          </a:p>
          <a:p>
            <a:pPr marL="0" indent="0">
              <a:buNone/>
            </a:pPr>
            <a:r>
              <a:rPr lang="ja-JP" altLang="en-US" sz="2000"/>
              <a:t>MTTFdは、その値によって３段階（低/中/高）に分類される（表7-5）。</a:t>
            </a:r>
          </a:p>
        </p:txBody>
      </p:sp>
      <p:sp>
        <p:nvSpPr>
          <p:cNvPr id="4" name="フッタープレースホルダ 3"/>
          <p:cNvSpPr>
            <a:spLocks noGrp="1"/>
          </p:cNvSpPr>
          <p:nvPr>
            <p:ph type="ftr" sz="quarter" idx="11"/>
          </p:nvPr>
        </p:nvSpPr>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機能安全活用実践マニュアル</a:t>
            </a:r>
            <a:endParaRPr lang="ja-JP" altLang="en-US" dirty="0"/>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26</a:t>
            </a:fld>
            <a:endParaRPr kumimoji="1" lang="ja-JP" altLang="en-US"/>
          </a:p>
        </p:txBody>
      </p:sp>
      <p:graphicFrame>
        <p:nvGraphicFramePr>
          <p:cNvPr id="2" name="表 -1"/>
          <p:cNvGraphicFramePr/>
          <p:nvPr/>
        </p:nvGraphicFramePr>
        <p:xfrm>
          <a:off x="2759075" y="4060190"/>
          <a:ext cx="4387850" cy="1249685"/>
        </p:xfrm>
        <a:graphic>
          <a:graphicData uri="http://schemas.openxmlformats.org/drawingml/2006/table">
            <a:tbl>
              <a:tblPr firstRow="1" bandRow="1">
                <a:tableStyleId>{5940675A-B579-460E-94D1-54222C63F5DA}</a:tableStyleId>
              </a:tblPr>
              <a:tblGrid>
                <a:gridCol w="897255"/>
                <a:gridCol w="3490595"/>
              </a:tblGrid>
              <a:tr h="245110">
                <a:tc gridSpan="2">
                  <a:txBody>
                    <a:bodyPr/>
                    <a:lstStyle/>
                    <a:p>
                      <a:pPr marL="0" indent="0" algn="ctr" fontAlgn="auto">
                        <a:buNone/>
                      </a:pPr>
                      <a:r>
                        <a:rPr lang="ja-JP" altLang="en-US" sz="1800" b="0" u="none">
                          <a:latin typeface="メイリオ" panose="020B0604030504040204" charset="-128"/>
                          <a:ea typeface="メイリオ" panose="020B0604030504040204" charset="-128"/>
                          <a:cs typeface="ＭＳ 明朝" panose="02020609040205080304" charset="-128"/>
                        </a:rPr>
                        <a:t>表</a:t>
                      </a:r>
                      <a:r>
                        <a:rPr lang="en-US" altLang="ja-JP" sz="1800" b="0" u="none">
                          <a:latin typeface="メイリオ" panose="020B0604030504040204" charset="-128"/>
                          <a:ea typeface="メイリオ" panose="020B0604030504040204" charset="-128"/>
                          <a:cs typeface="ＭＳ 明朝" panose="02020609040205080304" charset="-128"/>
                        </a:rPr>
                        <a:t>7-5 MTTFd</a:t>
                      </a:r>
                      <a:r>
                        <a:rPr lang="ja-JP" altLang="en-US" sz="1800" b="0" u="none">
                          <a:latin typeface="メイリオ" panose="020B0604030504040204" charset="-128"/>
                          <a:ea typeface="メイリオ" panose="020B0604030504040204" charset="-128"/>
                          <a:cs typeface="ＭＳ 明朝" panose="02020609040205080304" charset="-128"/>
                        </a:rPr>
                        <a:t>の分類</a:t>
                      </a:r>
                    </a:p>
                  </a:txBody>
                  <a:tcPr marL="0" marR="0" marT="0" marB="1">
                    <a:lnL w="404812" cap="flat" cmpd="sng">
                      <a:solidFill>
                        <a:srgbClr val="FFFFFF"/>
                      </a:solidFill>
                      <a:prstDash val="solid"/>
                      <a:headEnd type="none" w="med" len="med"/>
                      <a:tailEnd type="none" w="med" len="med"/>
                    </a:lnL>
                    <a:lnR w="404812" cap="flat" cmpd="sng">
                      <a:solidFill>
                        <a:srgbClr val="FFFFFF"/>
                      </a:solidFill>
                      <a:prstDash val="solid"/>
                      <a:headEnd type="none" w="med" len="med"/>
                      <a:tailEnd type="none" w="med" len="med"/>
                    </a:ln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ja-JP"/>
                    </a:p>
                  </a:txBody>
                  <a:tcPr>
                    <a:lnR w="404812" cap="flat" cmpd="sng">
                      <a:solidFill>
                        <a:srgbClr val="FFFFFF"/>
                      </a:solidFill>
                      <a:prstDash val="solid"/>
                      <a:headEnd type="none" w="med" len="med"/>
                      <a:tailEnd type="none" w="med" len="med"/>
                    </a:ln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tcPr>
                </a:tc>
              </a:tr>
              <a:tr h="0">
                <a:tc>
                  <a:txBody>
                    <a:bodyPr/>
                    <a:lstStyle/>
                    <a:p>
                      <a:pPr marL="0" indent="0" algn="ctr" fontAlgn="auto">
                        <a:buNone/>
                      </a:pPr>
                      <a:r>
                        <a:rPr lang="ja-JP" altLang="en-US" sz="1600" b="0" u="none">
                          <a:latin typeface="メイリオ" panose="020B0604030504040204" charset="-128"/>
                          <a:ea typeface="メイリオ" panose="020B0604030504040204" charset="-128"/>
                          <a:cs typeface="Times New Roman" panose="02020603050405020304" charset="0"/>
                        </a:rPr>
                        <a:t>分類</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85000"/>
                      </a:schemeClr>
                    </a:solidFill>
                  </a:tcPr>
                </a:tc>
                <a:tc>
                  <a:txBody>
                    <a:bodyPr/>
                    <a:lstStyle/>
                    <a:p>
                      <a:pPr marL="0" indent="0" algn="ctr" fontAlgn="auto">
                        <a:buNone/>
                      </a:pPr>
                      <a:r>
                        <a:rPr lang="en-US" altLang="ja-JP" sz="1600" b="0" u="none">
                          <a:latin typeface="メイリオ" panose="020B0604030504040204" charset="-128"/>
                          <a:ea typeface="メイリオ" panose="020B0604030504040204" charset="-128"/>
                          <a:cs typeface="Times New Roman" panose="02020603050405020304" charset="0"/>
                        </a:rPr>
                        <a:t>MTTFd</a:t>
                      </a:r>
                      <a:r>
                        <a:rPr lang="ja-JP" altLang="en-US" sz="1600" b="0" u="none">
                          <a:latin typeface="メイリオ" panose="020B0604030504040204" charset="-128"/>
                          <a:ea typeface="メイリオ" panose="020B0604030504040204" charset="-128"/>
                          <a:cs typeface="Times New Roman" panose="02020603050405020304" charset="0"/>
                        </a:rPr>
                        <a:t>の値</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85000"/>
                      </a:schemeClr>
                    </a:solidFill>
                  </a:tcPr>
                </a:tc>
              </a:tr>
              <a:tr h="0">
                <a:tc>
                  <a:txBody>
                    <a:bodyPr/>
                    <a:lstStyle/>
                    <a:p>
                      <a:pPr marL="0" indent="0" algn="ctr" fontAlgn="auto">
                        <a:buNone/>
                      </a:pPr>
                      <a:r>
                        <a:rPr lang="ja-JP" altLang="en-US" sz="1600" b="0" u="none">
                          <a:latin typeface="メイリオ" panose="020B0604030504040204" charset="-128"/>
                          <a:ea typeface="メイリオ" panose="020B0604030504040204" charset="-128"/>
                          <a:cs typeface="Times New Roman" panose="02020603050405020304" charset="0"/>
                        </a:rPr>
                        <a:t>低</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600" b="0" u="none">
                          <a:latin typeface="メイリオ" panose="020B0604030504040204" charset="-128"/>
                          <a:ea typeface="メイリオ" panose="020B0604030504040204" charset="-128"/>
                          <a:cs typeface="Times New Roman" panose="02020603050405020304" charset="0"/>
                        </a:rPr>
                        <a:t>3</a:t>
                      </a:r>
                      <a:r>
                        <a:rPr lang="ja-JP" altLang="en-US" sz="1600" b="0" u="none">
                          <a:latin typeface="メイリオ" panose="020B0604030504040204" charset="-128"/>
                          <a:ea typeface="メイリオ" panose="020B0604030504040204" charset="-128"/>
                          <a:cs typeface="Times New Roman" panose="02020603050405020304" charset="0"/>
                        </a:rPr>
                        <a:t>年</a:t>
                      </a:r>
                      <a:r>
                        <a:rPr lang="en-US" altLang="ja-JP" sz="1600" b="0" u="none">
                          <a:latin typeface="メイリオ" panose="020B0604030504040204" charset="-128"/>
                          <a:ea typeface="メイリオ" panose="020B0604030504040204" charset="-128"/>
                          <a:cs typeface="Times New Roman" panose="02020603050405020304" charset="0"/>
                        </a:rPr>
                        <a:t>≦MTTFd</a:t>
                      </a:r>
                      <a:r>
                        <a:rPr lang="ja-JP" altLang="en-US" sz="1600" b="0" u="none">
                          <a:latin typeface="メイリオ" panose="020B0604030504040204" charset="-128"/>
                          <a:ea typeface="メイリオ" panose="020B0604030504040204" charset="-128"/>
                          <a:cs typeface="Times New Roman" panose="02020603050405020304" charset="0"/>
                        </a:rPr>
                        <a:t>＜</a:t>
                      </a:r>
                      <a:r>
                        <a:rPr lang="en-US" altLang="ja-JP" sz="1600" b="0" u="none">
                          <a:latin typeface="メイリオ" panose="020B0604030504040204" charset="-128"/>
                          <a:ea typeface="メイリオ" panose="020B0604030504040204" charset="-128"/>
                          <a:cs typeface="Times New Roman" panose="02020603050405020304" charset="0"/>
                        </a:rPr>
                        <a:t>10</a:t>
                      </a:r>
                      <a:r>
                        <a:rPr lang="ja-JP" altLang="en-US" sz="1600" b="0" u="none">
                          <a:latin typeface="メイリオ" panose="020B0604030504040204" charset="-128"/>
                          <a:ea typeface="メイリオ" panose="020B0604030504040204" charset="-128"/>
                          <a:cs typeface="Times New Roman" panose="02020603050405020304" charset="0"/>
                        </a:rPr>
                        <a:t>年</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fontAlgn="auto">
                        <a:buNone/>
                      </a:pPr>
                      <a:r>
                        <a:rPr lang="ja-JP" altLang="en-US" sz="1600" b="0" u="none">
                          <a:latin typeface="メイリオ" panose="020B0604030504040204" charset="-128"/>
                          <a:ea typeface="メイリオ" panose="020B0604030504040204" charset="-128"/>
                          <a:cs typeface="Times New Roman" panose="02020603050405020304" charset="0"/>
                        </a:rPr>
                        <a:t>中</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600" b="0" u="none">
                          <a:latin typeface="メイリオ" panose="020B0604030504040204" charset="-128"/>
                          <a:ea typeface="メイリオ" panose="020B0604030504040204" charset="-128"/>
                          <a:cs typeface="Times New Roman" panose="02020603050405020304" charset="0"/>
                        </a:rPr>
                        <a:t>10</a:t>
                      </a:r>
                      <a:r>
                        <a:rPr lang="ja-JP" altLang="en-US" sz="1600" b="0" u="none">
                          <a:latin typeface="メイリオ" panose="020B0604030504040204" charset="-128"/>
                          <a:ea typeface="メイリオ" panose="020B0604030504040204" charset="-128"/>
                          <a:cs typeface="Times New Roman" panose="02020603050405020304" charset="0"/>
                        </a:rPr>
                        <a:t>年</a:t>
                      </a:r>
                      <a:r>
                        <a:rPr lang="en-US" altLang="ja-JP" sz="1600" b="0" u="none">
                          <a:latin typeface="メイリオ" panose="020B0604030504040204" charset="-128"/>
                          <a:ea typeface="メイリオ" panose="020B0604030504040204" charset="-128"/>
                          <a:cs typeface="ＭＳ 明朝" panose="02020609040205080304" charset="-128"/>
                        </a:rPr>
                        <a:t>≦</a:t>
                      </a:r>
                      <a:r>
                        <a:rPr lang="en-US" altLang="ja-JP" sz="1600" b="0" u="none">
                          <a:latin typeface="メイリオ" panose="020B0604030504040204" charset="-128"/>
                          <a:ea typeface="メイリオ" panose="020B0604030504040204" charset="-128"/>
                          <a:cs typeface="Times New Roman" panose="02020603050405020304" charset="0"/>
                        </a:rPr>
                        <a:t>MTTFd</a:t>
                      </a:r>
                      <a:r>
                        <a:rPr lang="ja-JP" altLang="en-US" sz="1600" b="0" u="none">
                          <a:latin typeface="メイリオ" panose="020B0604030504040204" charset="-128"/>
                          <a:ea typeface="メイリオ" panose="020B0604030504040204" charset="-128"/>
                          <a:cs typeface="Times New Roman" panose="02020603050405020304" charset="0"/>
                        </a:rPr>
                        <a:t>＜</a:t>
                      </a:r>
                      <a:r>
                        <a:rPr lang="en-US" altLang="ja-JP" sz="1600" b="0" u="none">
                          <a:latin typeface="メイリオ" panose="020B0604030504040204" charset="-128"/>
                          <a:ea typeface="メイリオ" panose="020B0604030504040204" charset="-128"/>
                          <a:cs typeface="Times New Roman" panose="02020603050405020304" charset="0"/>
                        </a:rPr>
                        <a:t>30</a:t>
                      </a:r>
                      <a:r>
                        <a:rPr lang="ja-JP" altLang="en-US" sz="1600" b="0" u="none">
                          <a:latin typeface="メイリオ" panose="020B0604030504040204" charset="-128"/>
                          <a:ea typeface="メイリオ" panose="020B0604030504040204" charset="-128"/>
                          <a:cs typeface="Times New Roman" panose="02020603050405020304" charset="0"/>
                        </a:rPr>
                        <a:t>年</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fontAlgn="auto">
                        <a:buNone/>
                      </a:pPr>
                      <a:r>
                        <a:rPr lang="ja-JP" altLang="en-US" sz="1600" b="0" u="none">
                          <a:latin typeface="メイリオ" panose="020B0604030504040204" charset="-128"/>
                          <a:ea typeface="メイリオ" panose="020B0604030504040204" charset="-128"/>
                          <a:cs typeface="Times New Roman" panose="02020603050405020304" charset="0"/>
                        </a:rPr>
                        <a:t>高</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fontAlgn="auto">
                        <a:buNone/>
                      </a:pPr>
                      <a:r>
                        <a:rPr lang="en-US" altLang="ja-JP" sz="1600" b="0" u="none">
                          <a:latin typeface="メイリオ" panose="020B0604030504040204" charset="-128"/>
                          <a:ea typeface="メイリオ" panose="020B0604030504040204" charset="-128"/>
                          <a:cs typeface="Times New Roman" panose="02020603050405020304" charset="0"/>
                        </a:rPr>
                        <a:t>30</a:t>
                      </a:r>
                      <a:r>
                        <a:rPr lang="ja-JP" altLang="en-US" sz="1600" b="0" u="none">
                          <a:latin typeface="メイリオ" panose="020B0604030504040204" charset="-128"/>
                          <a:ea typeface="メイリオ" panose="020B0604030504040204" charset="-128"/>
                          <a:cs typeface="Times New Roman" panose="02020603050405020304" charset="0"/>
                        </a:rPr>
                        <a:t>年</a:t>
                      </a:r>
                      <a:r>
                        <a:rPr lang="en-US" altLang="ja-JP" sz="1600" b="0" u="none">
                          <a:latin typeface="メイリオ" panose="020B0604030504040204" charset="-128"/>
                          <a:ea typeface="メイリオ" panose="020B0604030504040204" charset="-128"/>
                          <a:cs typeface="ＭＳ 明朝" panose="02020609040205080304" charset="-128"/>
                        </a:rPr>
                        <a:t>≦</a:t>
                      </a:r>
                      <a:r>
                        <a:rPr lang="en-US" altLang="ja-JP" sz="1600" b="0" u="none">
                          <a:latin typeface="メイリオ" panose="020B0604030504040204" charset="-128"/>
                          <a:ea typeface="メイリオ" panose="020B0604030504040204" charset="-128"/>
                          <a:cs typeface="Times New Roman" panose="02020603050405020304" charset="0"/>
                        </a:rPr>
                        <a:t>MTTFd</a:t>
                      </a:r>
                      <a:r>
                        <a:rPr lang="ja-JP" altLang="en-US" sz="1600" b="0" u="none">
                          <a:latin typeface="メイリオ" panose="020B0604030504040204" charset="-128"/>
                          <a:ea typeface="メイリオ" panose="020B0604030504040204" charset="-128"/>
                          <a:cs typeface="Times New Roman" panose="02020603050405020304" charset="0"/>
                        </a:rPr>
                        <a:t>＜</a:t>
                      </a:r>
                      <a:r>
                        <a:rPr lang="en-US" altLang="ja-JP" sz="1600" b="0" u="none">
                          <a:latin typeface="メイリオ" panose="020B0604030504040204" charset="-128"/>
                          <a:ea typeface="メイリオ" panose="020B0604030504040204" charset="-128"/>
                          <a:cs typeface="Times New Roman" panose="02020603050405020304" charset="0"/>
                        </a:rPr>
                        <a:t>100</a:t>
                      </a:r>
                      <a:r>
                        <a:rPr lang="ja-JP" altLang="en-US" sz="1600" b="0" u="none">
                          <a:latin typeface="メイリオ" panose="020B0604030504040204" charset="-128"/>
                          <a:ea typeface="メイリオ" panose="020B0604030504040204" charset="-128"/>
                          <a:cs typeface="Times New Roman" panose="02020603050405020304" charset="0"/>
                        </a:rPr>
                        <a:t>年</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695966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pPr>
              <a:lnSpc>
                <a:spcPct val="100000"/>
              </a:lnSpc>
              <a:spcBef>
                <a:spcPts val="0"/>
              </a:spcBef>
              <a:spcAft>
                <a:spcPts val="0"/>
              </a:spcAft>
            </a:pPr>
            <a:r>
              <a:rPr lang="en-US"/>
              <a:t>４PL（Performance Level）</a:t>
            </a:r>
            <a:br>
              <a:rPr lang="en-US"/>
            </a:br>
            <a:r>
              <a:rPr lang="en-US" altLang="ja-JP" sz="2800">
                <a:sym typeface="+mn-ea"/>
              </a:rPr>
              <a:t>(3) DC (Diagnostic Coverage) </a:t>
            </a:r>
          </a:p>
        </p:txBody>
      </p:sp>
      <p:sp>
        <p:nvSpPr>
          <p:cNvPr id="7" name="コンテンツプレースホルダ 6"/>
          <p:cNvSpPr>
            <a:spLocks noGrp="1"/>
          </p:cNvSpPr>
          <p:nvPr>
            <p:ph idx="1"/>
          </p:nvPr>
        </p:nvSpPr>
        <p:spPr>
          <a:xfrm>
            <a:off x="349250" y="1501775"/>
            <a:ext cx="9206865" cy="3895090"/>
          </a:xfrm>
        </p:spPr>
        <p:txBody>
          <a:bodyPr>
            <a:normAutofit lnSpcReduction="10000"/>
          </a:bodyPr>
          <a:lstStyle/>
          <a:p>
            <a:pPr marL="0" indent="0">
              <a:buNone/>
            </a:pPr>
            <a:r>
              <a:rPr lang="ja-JP" altLang="en-US" sz="2400"/>
              <a:t>安全関連システムの危険側故障を回避</a:t>
            </a:r>
          </a:p>
          <a:p>
            <a:pPr marL="0" indent="0">
              <a:buNone/>
            </a:pPr>
            <a:r>
              <a:rPr lang="ja-JP" altLang="en-US" sz="2000"/>
              <a:t>　→構成部品の危険側故障を可能な限り診断する</a:t>
            </a:r>
          </a:p>
          <a:p>
            <a:pPr marL="0" indent="0">
              <a:buNone/>
            </a:pPr>
            <a:r>
              <a:rPr lang="en-US" altLang="ja-JP" sz="2400"/>
              <a:t>DC</a:t>
            </a:r>
            <a:r>
              <a:rPr lang="ja-JP" altLang="en-US" sz="2400"/>
              <a:t>：</a:t>
            </a:r>
            <a:r>
              <a:rPr lang="ja-JP" altLang="en-US" sz="2000">
                <a:solidFill>
                  <a:srgbClr val="FF0000"/>
                </a:solidFill>
              </a:rPr>
              <a:t>危険側故障率の診断率</a:t>
            </a:r>
            <a:r>
              <a:rPr lang="ja-JP" altLang="en-US" sz="2000"/>
              <a:t>＝要素の全危険側故障率(分母)に対する診断可能な故障率(分子)</a:t>
            </a:r>
          </a:p>
          <a:p>
            <a:pPr marL="0" indent="0">
              <a:buNone/>
            </a:pPr>
            <a:r>
              <a:rPr lang="ja-JP" altLang="en-US" sz="2000"/>
              <a:t>DCは要素に対して採用する診断手法に依存＝要素ごとにDCは異なる値となるため、安全関連システム全体を評価する場合は、平均値のDCavgを用いる。</a:t>
            </a:r>
          </a:p>
          <a:p>
            <a:pPr marL="0" indent="0">
              <a:lnSpc>
                <a:spcPct val="110000"/>
              </a:lnSpc>
              <a:buNone/>
            </a:pPr>
            <a:r>
              <a:rPr lang="ja-JP" altLang="en-US" sz="2000"/>
              <a:t>　DCavg＝Σ(DCi/MTTFdi)/Σ(1/MTTFdi)　　　　　　　　　　　（式３）</a:t>
            </a:r>
          </a:p>
          <a:p>
            <a:pPr marL="0" indent="0">
              <a:lnSpc>
                <a:spcPct val="110000"/>
              </a:lnSpc>
              <a:buNone/>
            </a:pPr>
            <a:endParaRPr lang="ja-JP" altLang="en-US" sz="2000">
              <a:sym typeface="+mn-ea"/>
            </a:endParaRPr>
          </a:p>
          <a:p>
            <a:pPr marL="0" indent="0">
              <a:lnSpc>
                <a:spcPct val="110000"/>
              </a:lnSpc>
              <a:buNone/>
            </a:pPr>
            <a:r>
              <a:rPr lang="ja-JP" altLang="en-US" sz="2000">
                <a:sym typeface="+mn-ea"/>
              </a:rPr>
              <a:t>DCは4つのレベルに分類される</a:t>
            </a:r>
            <a:br>
              <a:rPr lang="ja-JP" altLang="en-US" sz="2000">
                <a:sym typeface="+mn-ea"/>
              </a:rPr>
            </a:br>
            <a:r>
              <a:rPr lang="ja-JP" altLang="en-US" sz="2000">
                <a:sym typeface="+mn-ea"/>
              </a:rPr>
              <a:t>（表7-6）。</a:t>
            </a:r>
            <a:endParaRPr lang="ja-JP" altLang="en-US" sz="2000"/>
          </a:p>
        </p:txBody>
      </p:sp>
      <p:sp>
        <p:nvSpPr>
          <p:cNvPr id="4" name="フッタープレースホルダ 3"/>
          <p:cNvSpPr>
            <a:spLocks noGrp="1"/>
          </p:cNvSpPr>
          <p:nvPr>
            <p:ph type="ftr" sz="quarter" idx="11"/>
          </p:nvPr>
        </p:nvSpPr>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機能安全活用実践マニュアル</a:t>
            </a:r>
            <a:endParaRPr lang="ja-JP" altLang="en-US" dirty="0"/>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27</a:t>
            </a:fld>
            <a:endParaRPr kumimoji="1" lang="ja-JP" altLang="en-US"/>
          </a:p>
        </p:txBody>
      </p:sp>
      <p:graphicFrame>
        <p:nvGraphicFramePr>
          <p:cNvPr id="2" name="表 -1"/>
          <p:cNvGraphicFramePr/>
          <p:nvPr/>
        </p:nvGraphicFramePr>
        <p:xfrm>
          <a:off x="4682490" y="4561205"/>
          <a:ext cx="4744085" cy="1493526"/>
        </p:xfrm>
        <a:graphic>
          <a:graphicData uri="http://schemas.openxmlformats.org/drawingml/2006/table">
            <a:tbl>
              <a:tblPr firstRow="1" bandRow="1">
                <a:tableStyleId>{5940675A-B579-460E-94D1-54222C63F5DA}</a:tableStyleId>
              </a:tblPr>
              <a:tblGrid>
                <a:gridCol w="1743075"/>
                <a:gridCol w="3001010"/>
              </a:tblGrid>
              <a:tr h="0">
                <a:tc gridSpan="2">
                  <a:txBody>
                    <a:bodyPr/>
                    <a:lstStyle/>
                    <a:p>
                      <a:pPr marL="0" indent="0" algn="ctr">
                        <a:buNone/>
                      </a:pPr>
                      <a:r>
                        <a:rPr lang="ja-JP" altLang="en-US" sz="1800" b="0" u="none">
                          <a:latin typeface="メイリオ" panose="020B0604030504040204" charset="-128"/>
                          <a:ea typeface="メイリオ" panose="020B0604030504040204" charset="-128"/>
                          <a:cs typeface="Times New Roman" panose="02020603050405020304" charset="0"/>
                        </a:rPr>
                        <a:t>表</a:t>
                      </a:r>
                      <a:r>
                        <a:rPr lang="en-US" altLang="ja-JP" sz="1800" b="0" u="none">
                          <a:latin typeface="メイリオ" panose="020B0604030504040204" charset="-128"/>
                          <a:ea typeface="メイリオ" panose="020B0604030504040204" charset="-128"/>
                          <a:cs typeface="ＭＳ 明朝" panose="02020609040205080304" charset="-128"/>
                        </a:rPr>
                        <a:t>7-6</a:t>
                      </a:r>
                      <a:r>
                        <a:rPr lang="ja-JP" altLang="en-US" sz="1800" b="0" u="none">
                          <a:latin typeface="メイリオ" panose="020B0604030504040204" charset="-128"/>
                          <a:ea typeface="メイリオ" panose="020B0604030504040204" charset="-128"/>
                          <a:cs typeface="Times New Roman" panose="02020603050405020304" charset="0"/>
                        </a:rPr>
                        <a:t>　</a:t>
                      </a:r>
                      <a:r>
                        <a:rPr lang="en-US" altLang="ja-JP" sz="1800" b="0" u="none">
                          <a:latin typeface="メイリオ" panose="020B0604030504040204" charset="-128"/>
                          <a:ea typeface="メイリオ" panose="020B0604030504040204" charset="-128"/>
                          <a:cs typeface="Times New Roman" panose="02020603050405020304" charset="0"/>
                        </a:rPr>
                        <a:t>DCavg</a:t>
                      </a:r>
                      <a:r>
                        <a:rPr lang="ja-JP" altLang="en-US" sz="1800" b="0" u="none">
                          <a:latin typeface="メイリオ" panose="020B0604030504040204" charset="-128"/>
                          <a:ea typeface="メイリオ" panose="020B0604030504040204" charset="-128"/>
                          <a:cs typeface="Times New Roman" panose="02020603050405020304" charset="0"/>
                        </a:rPr>
                        <a:t>の分類（</a:t>
                      </a:r>
                      <a:r>
                        <a:rPr lang="en-US" altLang="ja-JP" sz="1800" b="0" u="none">
                          <a:latin typeface="メイリオ" panose="020B0604030504040204" charset="-128"/>
                          <a:ea typeface="メイリオ" panose="020B0604030504040204" charset="-128"/>
                          <a:cs typeface="ＭＳ 明朝" panose="02020609040205080304" charset="-128"/>
                        </a:rPr>
                        <a:t>JIS B 9705-1</a:t>
                      </a:r>
                      <a:r>
                        <a:rPr lang="en-US" altLang="ja-JP" sz="1800" b="0" u="none">
                          <a:latin typeface="メイリオ" panose="020B0604030504040204" charset="-128"/>
                          <a:ea typeface="メイリオ" panose="020B0604030504040204" charset="-128"/>
                          <a:cs typeface="Times New Roman" panose="02020603050405020304" charset="0"/>
                        </a:rPr>
                        <a:t> </a:t>
                      </a:r>
                      <a:r>
                        <a:rPr lang="ja-JP" altLang="en-US" sz="1800" b="0" u="none">
                          <a:latin typeface="メイリオ" panose="020B0604030504040204" charset="-128"/>
                          <a:ea typeface="メイリオ" panose="020B0604030504040204" charset="-128"/>
                          <a:cs typeface="Times New Roman" panose="02020603050405020304" charset="0"/>
                        </a:rPr>
                        <a:t>表</a:t>
                      </a:r>
                      <a:r>
                        <a:rPr lang="en-US" altLang="ja-JP" sz="1800" b="0" u="none">
                          <a:latin typeface="メイリオ" panose="020B0604030504040204" charset="-128"/>
                          <a:ea typeface="メイリオ" panose="020B0604030504040204" charset="-128"/>
                          <a:cs typeface="Times New Roman" panose="02020603050405020304" charset="0"/>
                        </a:rPr>
                        <a:t>6</a:t>
                      </a:r>
                      <a:r>
                        <a:rPr lang="ja-JP" altLang="en-US" sz="1800" b="0" u="none">
                          <a:latin typeface="メイリオ" panose="020B0604030504040204" charset="-128"/>
                          <a:ea typeface="メイリオ" panose="020B0604030504040204" charset="-128"/>
                          <a:cs typeface="Times New Roman" panose="02020603050405020304" charset="0"/>
                        </a:rPr>
                        <a:t>）</a:t>
                      </a:r>
                    </a:p>
                  </a:txBody>
                  <a:tcPr marL="0" marR="0" marT="0" marB="1">
                    <a:lnL w="404812" cap="flat" cmpd="sng">
                      <a:solidFill>
                        <a:srgbClr val="FFFFFF"/>
                      </a:solidFill>
                      <a:prstDash val="solid"/>
                      <a:headEnd type="none" w="med" len="med"/>
                      <a:tailEnd type="none" w="med" len="med"/>
                    </a:lnL>
                    <a:lnR w="404812" cap="flat" cmpd="sng">
                      <a:solidFill>
                        <a:srgbClr val="FFFFFF"/>
                      </a:solidFill>
                      <a:prstDash val="solid"/>
                      <a:headEnd type="none" w="med" len="med"/>
                      <a:tailEnd type="none" w="med" len="med"/>
                    </a:ln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ja-JP"/>
                    </a:p>
                  </a:txBody>
                  <a:tcPr>
                    <a:lnR w="404812" cap="flat" cmpd="sng">
                      <a:solidFill>
                        <a:srgbClr val="FFFFFF"/>
                      </a:solidFill>
                      <a:prstDash val="solid"/>
                      <a:headEnd type="none" w="med" len="med"/>
                      <a:tailEnd type="none" w="med" len="med"/>
                    </a:ln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tcPr>
                </a:tc>
              </a:tr>
              <a:tr h="0">
                <a:tc gridSpan="2">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DCavg</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85000"/>
                      </a:schemeClr>
                    </a:solidFill>
                  </a:tcPr>
                </a:tc>
                <a:tc hMerge="1">
                  <a:txBody>
                    <a:bodyPr/>
                    <a:lstStyle/>
                    <a:p>
                      <a:endParaRPr lang="ja-JP"/>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0">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None</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DCavg&lt;60%</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Low</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60%≦DCavg&lt;90%</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Medium</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90%≦DCavg&lt;99%</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High</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99%≦DCavg</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16816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pPr>
              <a:lnSpc>
                <a:spcPct val="100000"/>
              </a:lnSpc>
              <a:spcBef>
                <a:spcPts val="0"/>
              </a:spcBef>
              <a:spcAft>
                <a:spcPts val="0"/>
              </a:spcAft>
            </a:pPr>
            <a:r>
              <a:rPr lang="en-US"/>
              <a:t>４PL（Performance Level）</a:t>
            </a:r>
            <a:br>
              <a:rPr lang="en-US"/>
            </a:br>
            <a:r>
              <a:rPr lang="en-US" altLang="ja-JP" sz="2800">
                <a:sym typeface="+mn-ea"/>
              </a:rPr>
              <a:t>(</a:t>
            </a:r>
            <a:r>
              <a:rPr lang="ja-JP" altLang="en-US" sz="2800">
                <a:sym typeface="+mn-ea"/>
              </a:rPr>
              <a:t>4) CCF(Common Cause Failure)</a:t>
            </a:r>
            <a:r>
              <a:rPr lang="en-US" altLang="ja-JP" sz="2800">
                <a:sym typeface="+mn-ea"/>
              </a:rPr>
              <a:t> </a:t>
            </a:r>
          </a:p>
        </p:txBody>
      </p:sp>
      <p:sp>
        <p:nvSpPr>
          <p:cNvPr id="7" name="コンテンツプレースホルダ 6"/>
          <p:cNvSpPr>
            <a:spLocks noGrp="1"/>
          </p:cNvSpPr>
          <p:nvPr>
            <p:ph idx="1"/>
          </p:nvPr>
        </p:nvSpPr>
        <p:spPr>
          <a:xfrm>
            <a:off x="349250" y="1501775"/>
            <a:ext cx="9206865" cy="3331210"/>
          </a:xfrm>
        </p:spPr>
        <p:txBody>
          <a:bodyPr/>
          <a:lstStyle/>
          <a:p>
            <a:pPr marL="0" indent="0">
              <a:buNone/>
            </a:pPr>
            <a:r>
              <a:rPr lang="ja-JP" altLang="en-US" sz="2400" b="1"/>
              <a:t>共通原因故障(CCF)：</a:t>
            </a:r>
          </a:p>
          <a:p>
            <a:pPr marL="0" indent="0">
              <a:buNone/>
            </a:pPr>
            <a:r>
              <a:rPr lang="ja-JP" altLang="en-US" sz="2000"/>
              <a:t>安全関連システムの二重化チャンネルにおいて</a:t>
            </a:r>
            <a:r>
              <a:rPr lang="ja-JP" altLang="en-US" sz="2000">
                <a:solidFill>
                  <a:srgbClr val="FF0000"/>
                </a:solidFill>
              </a:rPr>
              <a:t>共通の原因となる危険側故障</a:t>
            </a:r>
            <a:r>
              <a:rPr lang="ja-JP" altLang="en-US" sz="2000"/>
              <a:t>．例えば、温度や電気ノイズなどの環境条件、両チャンネルが同じソフトウェアを使っていた場合のバグなど。</a:t>
            </a:r>
          </a:p>
          <a:p>
            <a:pPr marL="0" indent="0">
              <a:buNone/>
            </a:pPr>
            <a:r>
              <a:rPr lang="ja-JP" altLang="en-US" sz="2000"/>
              <a:t>→二重化チャンネルが効果を発揮するためには、CCFをできる限り回避する。</a:t>
            </a:r>
          </a:p>
          <a:p>
            <a:pPr marL="0" indent="0">
              <a:buNone/>
            </a:pPr>
            <a:endParaRPr lang="ja-JP" altLang="en-US" sz="2000"/>
          </a:p>
          <a:p>
            <a:pPr marL="0" indent="0">
              <a:buNone/>
            </a:pPr>
            <a:r>
              <a:rPr lang="ja-JP" altLang="en-US" sz="2000"/>
              <a:t>JIS B 9705-1 (ISO 13849-1)は、CCFを回避するための手法を紹介。</a:t>
            </a:r>
          </a:p>
          <a:p>
            <a:pPr marL="0" indent="0">
              <a:buNone/>
            </a:pPr>
            <a:r>
              <a:rPr lang="ja-JP" altLang="en-US" sz="2000"/>
              <a:t>各手法に点数(スコア)をつけ、</a:t>
            </a:r>
            <a:r>
              <a:rPr lang="ja-JP" altLang="en-US" sz="2000">
                <a:solidFill>
                  <a:srgbClr val="FF0000"/>
                </a:solidFill>
              </a:rPr>
              <a:t>採用した手法の合計スコアが65点以上</a:t>
            </a:r>
            <a:r>
              <a:rPr lang="ja-JP" altLang="en-US" sz="2000"/>
              <a:t>になることを要求＝カテゴリ２以上の二重化チャンネルにおいて必須要求。</a:t>
            </a:r>
          </a:p>
        </p:txBody>
      </p:sp>
      <p:sp>
        <p:nvSpPr>
          <p:cNvPr id="4" name="フッタープレースホルダ 3"/>
          <p:cNvSpPr>
            <a:spLocks noGrp="1"/>
          </p:cNvSpPr>
          <p:nvPr>
            <p:ph type="ftr" sz="quarter" idx="11"/>
          </p:nvPr>
        </p:nvSpPr>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機能安全活用実践マニュアル</a:t>
            </a:r>
            <a:endParaRPr lang="ja-JP" altLang="en-US" dirty="0"/>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28</a:t>
            </a:fld>
            <a:endParaRPr kumimoji="1" lang="ja-JP" altLang="en-US"/>
          </a:p>
        </p:txBody>
      </p:sp>
    </p:spTree>
    <p:extLst>
      <p:ext uri="{BB962C8B-B14F-4D97-AF65-F5344CB8AC3E}">
        <p14:creationId xmlns:p14="http://schemas.microsoft.com/office/powerpoint/2010/main" val="1058786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pPr>
              <a:lnSpc>
                <a:spcPct val="100000"/>
              </a:lnSpc>
              <a:spcBef>
                <a:spcPts val="0"/>
              </a:spcBef>
              <a:spcAft>
                <a:spcPts val="0"/>
              </a:spcAft>
            </a:pPr>
            <a:r>
              <a:rPr lang="en-US"/>
              <a:t>４PL（Performance Level）</a:t>
            </a:r>
            <a:br>
              <a:rPr lang="en-US"/>
            </a:br>
            <a:r>
              <a:rPr lang="en-US" altLang="ja-JP" sz="2800">
                <a:sym typeface="+mn-ea"/>
              </a:rPr>
              <a:t>(</a:t>
            </a:r>
            <a:r>
              <a:rPr lang="ja-JP" altLang="en-US" sz="2800">
                <a:sym typeface="+mn-ea"/>
              </a:rPr>
              <a:t>4) CCF(Common Cause Failure)</a:t>
            </a:r>
            <a:r>
              <a:rPr lang="en-US" altLang="ja-JP" sz="2800">
                <a:sym typeface="+mn-ea"/>
              </a:rPr>
              <a:t> </a:t>
            </a:r>
          </a:p>
        </p:txBody>
      </p:sp>
      <p:sp>
        <p:nvSpPr>
          <p:cNvPr id="4" name="フッタープレースホルダ 3"/>
          <p:cNvSpPr>
            <a:spLocks noGrp="1"/>
          </p:cNvSpPr>
          <p:nvPr>
            <p:ph type="ftr" sz="quarter" idx="11"/>
          </p:nvPr>
        </p:nvSpPr>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機能安全活用実践マニュアル</a:t>
            </a:r>
            <a:endParaRPr lang="ja-JP" altLang="en-US" dirty="0"/>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29</a:t>
            </a:fld>
            <a:endParaRPr kumimoji="1" lang="ja-JP" altLang="en-US"/>
          </a:p>
        </p:txBody>
      </p:sp>
      <p:sp>
        <p:nvSpPr>
          <p:cNvPr id="2" name="コンテンツプレースホルダ 1"/>
          <p:cNvSpPr>
            <a:spLocks noGrp="1"/>
          </p:cNvSpPr>
          <p:nvPr>
            <p:ph idx="1"/>
          </p:nvPr>
        </p:nvSpPr>
        <p:spPr>
          <a:xfrm>
            <a:off x="349250" y="1501775"/>
            <a:ext cx="9206865" cy="441325"/>
          </a:xfrm>
        </p:spPr>
        <p:txBody>
          <a:bodyPr/>
          <a:lstStyle/>
          <a:p>
            <a:pPr marL="0" indent="0">
              <a:buNone/>
            </a:pPr>
            <a:r>
              <a:rPr lang="ja-JP" altLang="en-US" sz="2000"/>
              <a:t>表7-7  CCFの見積もり（JIS B 9705-1(ISO 13849-1)表F.1）</a:t>
            </a:r>
          </a:p>
        </p:txBody>
      </p:sp>
      <p:pic>
        <p:nvPicPr>
          <p:cNvPr id="46" name="図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490980" y="2132965"/>
            <a:ext cx="6741160" cy="4222750"/>
          </a:xfrm>
          <a:prstGeom prst="rect">
            <a:avLst/>
          </a:prstGeom>
          <a:noFill/>
          <a:ln>
            <a:noFill/>
          </a:ln>
        </p:spPr>
      </p:pic>
    </p:spTree>
    <p:extLst>
      <p:ext uri="{BB962C8B-B14F-4D97-AF65-F5344CB8AC3E}">
        <p14:creationId xmlns:p14="http://schemas.microsoft.com/office/powerpoint/2010/main" val="3647191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5"/>
          <p:cNvSpPr>
            <a:spLocks noGrp="1"/>
          </p:cNvSpPr>
          <p:nvPr>
            <p:ph type="title"/>
          </p:nvPr>
        </p:nvSpPr>
        <p:spPr>
          <a:xfrm>
            <a:off x="681037" y="365129"/>
            <a:ext cx="8885873" cy="675001"/>
          </a:xfrm>
          <a:ln>
            <a:solidFill>
              <a:schemeClr val="accent4">
                <a:lumMod val="40000"/>
                <a:lumOff val="60000"/>
              </a:schemeClr>
            </a:solidFill>
          </a:ln>
        </p:spPr>
        <p:txBody>
          <a:bodyPr>
            <a:noAutofit/>
          </a:bodyPr>
          <a:lstStyle/>
          <a:p>
            <a:r>
              <a:rPr lang="en-US" altLang="ja-JP" dirty="0" smtClean="0"/>
              <a:t>2</a:t>
            </a:r>
            <a:r>
              <a:rPr lang="ja-JP" altLang="en-US" dirty="0" smtClean="0"/>
              <a:t>　取</a:t>
            </a:r>
            <a:r>
              <a:rPr lang="ja-JP" altLang="en-US" dirty="0"/>
              <a:t>扱説明書への記載事</a:t>
            </a:r>
            <a:r>
              <a:rPr lang="ja-JP" altLang="en-US" dirty="0" smtClean="0"/>
              <a:t>項 ①</a:t>
            </a:r>
            <a:endParaRPr lang="ja-JP" altLang="en-US" sz="3200" dirty="0"/>
          </a:p>
        </p:txBody>
      </p:sp>
      <p:sp>
        <p:nvSpPr>
          <p:cNvPr id="10" name="コンテンツ プレースホルダー 6"/>
          <p:cNvSpPr>
            <a:spLocks noGrp="1"/>
          </p:cNvSpPr>
          <p:nvPr>
            <p:ph idx="1"/>
          </p:nvPr>
        </p:nvSpPr>
        <p:spPr>
          <a:xfrm>
            <a:off x="681037" y="1334135"/>
            <a:ext cx="8771573" cy="4678045"/>
          </a:xfrm>
          <a:ln>
            <a:solidFill>
              <a:schemeClr val="accent6">
                <a:lumMod val="40000"/>
                <a:lumOff val="60000"/>
              </a:schemeClr>
            </a:solidFill>
          </a:ln>
        </p:spPr>
        <p:txBody>
          <a:bodyPr>
            <a:normAutofit/>
          </a:bodyPr>
          <a:lstStyle/>
          <a:p>
            <a:pPr marL="0" indent="0">
              <a:lnSpc>
                <a:spcPct val="110000"/>
              </a:lnSpc>
              <a:spcBef>
                <a:spcPts val="0"/>
              </a:spcBef>
              <a:buNone/>
            </a:pPr>
            <a:r>
              <a:rPr lang="ja-JP" altLang="en-US" sz="2400" dirty="0" smtClean="0"/>
              <a:t>以下の内容を漏れなく記載</a:t>
            </a:r>
            <a:endParaRPr lang="en-US" altLang="ja-JP" sz="2400" dirty="0" smtClean="0"/>
          </a:p>
          <a:p>
            <a:pPr marL="0" indent="0">
              <a:lnSpc>
                <a:spcPct val="110000"/>
              </a:lnSpc>
              <a:spcBef>
                <a:spcPts val="0"/>
              </a:spcBef>
              <a:buNone/>
            </a:pPr>
            <a:endParaRPr lang="en-US" altLang="ja-JP" sz="2400" dirty="0" smtClean="0"/>
          </a:p>
          <a:p>
            <a:pPr marL="0" indent="0">
              <a:lnSpc>
                <a:spcPct val="110000"/>
              </a:lnSpc>
              <a:spcBef>
                <a:spcPts val="0"/>
              </a:spcBef>
              <a:buNone/>
            </a:pPr>
            <a:endParaRPr lang="en-US" altLang="ja-JP" sz="2400" dirty="0"/>
          </a:p>
          <a:p>
            <a:pPr marL="0" indent="0">
              <a:lnSpc>
                <a:spcPct val="110000"/>
              </a:lnSpc>
              <a:spcBef>
                <a:spcPts val="0"/>
              </a:spcBef>
              <a:buNone/>
            </a:pPr>
            <a:endParaRPr lang="en-US" altLang="ja-JP" sz="2400" dirty="0" smtClean="0"/>
          </a:p>
          <a:p>
            <a:pPr marL="0" indent="0">
              <a:lnSpc>
                <a:spcPct val="110000"/>
              </a:lnSpc>
              <a:spcBef>
                <a:spcPts val="0"/>
              </a:spcBef>
              <a:buNone/>
            </a:pPr>
            <a:endParaRPr lang="en-US" altLang="ja-JP" sz="2400" dirty="0"/>
          </a:p>
          <a:p>
            <a:pPr marL="0" indent="0">
              <a:lnSpc>
                <a:spcPct val="110000"/>
              </a:lnSpc>
              <a:spcBef>
                <a:spcPts val="0"/>
              </a:spcBef>
              <a:buNone/>
            </a:pPr>
            <a:endParaRPr lang="en-US" altLang="ja-JP" sz="2400" dirty="0" smtClean="0"/>
          </a:p>
        </p:txBody>
      </p:sp>
      <p:sp>
        <p:nvSpPr>
          <p:cNvPr id="6" name="フッター プレースホルダー 3"/>
          <p:cNvSpPr>
            <a:spLocks noGrp="1"/>
          </p:cNvSpPr>
          <p:nvPr>
            <p:ph type="ftr" sz="quarter" idx="11"/>
          </p:nvPr>
        </p:nvSpPr>
        <p:spPr>
          <a:xfrm>
            <a:off x="826477" y="6306185"/>
            <a:ext cx="8038123" cy="415295"/>
          </a:xfrm>
        </p:spPr>
        <p:txBody>
          <a:bodyPr/>
          <a:lstStyle/>
          <a:p>
            <a:pPr algn="l"/>
            <a:r>
              <a:rPr kumimoji="1" lang="ja-JP" altLang="en-US"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mtClean="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mtClean="0">
                <a:latin typeface="Meiryo UI" panose="020B0604030504040204" pitchFamily="50" charset="-128"/>
                <a:ea typeface="Meiryo UI" panose="020B0604030504040204" pitchFamily="50" charset="-128"/>
                <a:cs typeface="Meiryo UI" panose="020B0604030504040204" pitchFamily="50" charset="-128"/>
              </a:rPr>
              <a:t>年度厚生労働省委託　機能安全を活用した機械設備の安全対策の推進事業　活用実践マニュアル</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4200295659"/>
              </p:ext>
            </p:extLst>
          </p:nvPr>
        </p:nvGraphicFramePr>
        <p:xfrm>
          <a:off x="625033" y="1980021"/>
          <a:ext cx="8900932" cy="4006560"/>
        </p:xfrm>
        <a:graphic>
          <a:graphicData uri="http://schemas.openxmlformats.org/drawingml/2006/table">
            <a:tbl>
              <a:tblPr firstRow="1" bandRow="1">
                <a:tableStyleId>{5940675A-B579-460E-94D1-54222C63F5DA}</a:tableStyleId>
              </a:tblPr>
              <a:tblGrid>
                <a:gridCol w="2986268"/>
                <a:gridCol w="5914664"/>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dirty="0" smtClean="0">
                          <a:latin typeface="Meiryo UI" pitchFamily="50" charset="-128"/>
                          <a:ea typeface="Meiryo UI" pitchFamily="50" charset="-128"/>
                          <a:cs typeface="Meiryo UI" pitchFamily="50" charset="-128"/>
                        </a:rPr>
                        <a:t>ア　輸送・保管</a:t>
                      </a:r>
                      <a:endParaRPr lang="en-US" altLang="ja-JP" sz="2400" dirty="0" smtClean="0">
                        <a:latin typeface="Meiryo UI" pitchFamily="50" charset="-128"/>
                        <a:ea typeface="Meiryo UI" pitchFamily="50" charset="-128"/>
                        <a:cs typeface="Meiryo UI" pitchFamily="50" charset="-128"/>
                      </a:endParaRPr>
                    </a:p>
                  </a:txBody>
                  <a:tcPr marL="36000" marR="0" marT="36000" marB="36000">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kumimoji="1" lang="ja-JP" altLang="en-US" sz="2000" dirty="0" smtClean="0">
                          <a:latin typeface="Meiryo UI" pitchFamily="50" charset="-128"/>
                          <a:ea typeface="Meiryo UI" pitchFamily="50" charset="-128"/>
                          <a:cs typeface="Meiryo UI" pitchFamily="50" charset="-128"/>
                        </a:rPr>
                        <a:t>機械毎の保管条件、寸法，質量，重心の位置、</a:t>
                      </a:r>
                    </a:p>
                    <a:p>
                      <a:pPr>
                        <a:spcAft>
                          <a:spcPts val="0"/>
                        </a:spcAft>
                      </a:pPr>
                      <a:r>
                        <a:rPr kumimoji="1" lang="ja-JP" altLang="en-US" sz="2000" dirty="0" smtClean="0">
                          <a:latin typeface="Meiryo UI" pitchFamily="50" charset="-128"/>
                          <a:ea typeface="Meiryo UI" pitchFamily="50" charset="-128"/>
                          <a:cs typeface="Meiryo UI" pitchFamily="50" charset="-128"/>
                        </a:rPr>
                        <a:t>輸送方法</a:t>
                      </a:r>
                    </a:p>
                  </a:txBody>
                  <a:tcPr marL="36000" marR="0" marT="36000" marB="36000">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dirty="0" smtClean="0">
                          <a:latin typeface="Meiryo UI" pitchFamily="50" charset="-128"/>
                          <a:ea typeface="Meiryo UI" pitchFamily="50" charset="-128"/>
                          <a:cs typeface="Meiryo UI" pitchFamily="50" charset="-128"/>
                        </a:rPr>
                        <a:t>イ　設置、立上げ、</a:t>
                      </a:r>
                      <a:endParaRPr lang="en-US" altLang="ja-JP" sz="2400" dirty="0" smtClean="0">
                        <a:latin typeface="Meiryo UI" pitchFamily="50" charset="-128"/>
                        <a:ea typeface="Meiryo UI" pitchFamily="50" charset="-128"/>
                        <a:cs typeface="Meiryo UI"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dirty="0" smtClean="0">
                          <a:latin typeface="Meiryo UI" pitchFamily="50" charset="-128"/>
                          <a:ea typeface="Meiryo UI" pitchFamily="50" charset="-128"/>
                          <a:cs typeface="Meiryo UI" pitchFamily="50" charset="-128"/>
                        </a:rPr>
                        <a:t>　　検収、引渡し、及び</a:t>
                      </a:r>
                      <a:endParaRPr lang="en-US" altLang="ja-JP" sz="2400" dirty="0" smtClean="0">
                        <a:latin typeface="Meiryo UI" pitchFamily="50" charset="-128"/>
                        <a:ea typeface="Meiryo UI" pitchFamily="50" charset="-128"/>
                        <a:cs typeface="Meiryo UI"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dirty="0" smtClean="0">
                          <a:latin typeface="Meiryo UI" pitchFamily="50" charset="-128"/>
                          <a:ea typeface="Meiryo UI" pitchFamily="50" charset="-128"/>
                          <a:cs typeface="Meiryo UI" pitchFamily="50" charset="-128"/>
                        </a:rPr>
                        <a:t>　　移管</a:t>
                      </a:r>
                      <a:endParaRPr lang="en-US" altLang="ja-JP" sz="2400" dirty="0" smtClean="0">
                        <a:latin typeface="Meiryo UI" pitchFamily="50" charset="-128"/>
                        <a:ea typeface="Meiryo UI" pitchFamily="50" charset="-128"/>
                        <a:cs typeface="Meiryo UI" pitchFamily="50" charset="-128"/>
                      </a:endParaRPr>
                    </a:p>
                  </a:txBody>
                  <a:tcPr marL="36000" marR="0" marT="36000" marB="36000">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kumimoji="1" lang="ja-JP" altLang="en-US" sz="2000" dirty="0" smtClean="0">
                          <a:latin typeface="Meiryo UI" pitchFamily="50" charset="-128"/>
                          <a:ea typeface="Meiryo UI" pitchFamily="50" charset="-128"/>
                          <a:cs typeface="Meiryo UI" pitchFamily="50" charset="-128"/>
                        </a:rPr>
                        <a:t>固定及び振動減衰の要求事項、組立及び取付条件</a:t>
                      </a:r>
                    </a:p>
                    <a:p>
                      <a:pPr>
                        <a:spcAft>
                          <a:spcPts val="0"/>
                        </a:spcAft>
                      </a:pPr>
                      <a:r>
                        <a:rPr kumimoji="1" lang="ja-JP" altLang="en-US" sz="2000" dirty="0" smtClean="0">
                          <a:latin typeface="Meiryo UI" pitchFamily="50" charset="-128"/>
                          <a:ea typeface="Meiryo UI" pitchFamily="50" charset="-128"/>
                          <a:cs typeface="Meiryo UI" pitchFamily="50" charset="-128"/>
                        </a:rPr>
                        <a:t>使用及び保全に必要な空間、許容できる環境条件、</a:t>
                      </a:r>
                      <a:endParaRPr kumimoji="1" lang="en-US" altLang="ja-JP" sz="2000" dirty="0" smtClean="0">
                        <a:latin typeface="Meiryo UI" pitchFamily="50" charset="-128"/>
                        <a:ea typeface="Meiryo UI" pitchFamily="50" charset="-128"/>
                        <a:cs typeface="Meiryo UI" pitchFamily="50" charset="-128"/>
                      </a:endParaRPr>
                    </a:p>
                    <a:p>
                      <a:pPr>
                        <a:spcAft>
                          <a:spcPts val="0"/>
                        </a:spcAft>
                      </a:pPr>
                      <a:r>
                        <a:rPr kumimoji="1" lang="ja-JP" altLang="en-US" sz="2000" dirty="0" smtClean="0">
                          <a:latin typeface="Meiryo UI" pitchFamily="50" charset="-128"/>
                          <a:ea typeface="Meiryo UI" pitchFamily="50" charset="-128"/>
                          <a:cs typeface="Meiryo UI" pitchFamily="50" charset="-128"/>
                        </a:rPr>
                        <a:t>動力供給源に接続するための指示、廃棄物の撤去及び廃棄についての助言、保護方策についての推奨、初期試験並びに検査への指示事項　など</a:t>
                      </a:r>
                    </a:p>
                  </a:txBody>
                  <a:tcPr marL="36000" marR="0" marT="36000" marB="36000">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spcAft>
                          <a:spcPts val="0"/>
                        </a:spcAft>
                      </a:pPr>
                      <a:r>
                        <a:rPr kumimoji="1" lang="ja-JP" altLang="en-US" sz="2400" dirty="0" smtClean="0">
                          <a:latin typeface="Meiryo UI" pitchFamily="50" charset="-128"/>
                          <a:ea typeface="Meiryo UI" pitchFamily="50" charset="-128"/>
                          <a:cs typeface="Meiryo UI" pitchFamily="50" charset="-128"/>
                        </a:rPr>
                        <a:t>ウ　運転開始の手順</a:t>
                      </a:r>
                      <a:endParaRPr kumimoji="1" lang="ja-JP" altLang="en-US" sz="2400" dirty="0">
                        <a:latin typeface="Meiryo UI" pitchFamily="50" charset="-128"/>
                        <a:ea typeface="Meiryo UI" pitchFamily="50" charset="-128"/>
                        <a:cs typeface="Meiryo UI" pitchFamily="50" charset="-128"/>
                      </a:endParaRPr>
                    </a:p>
                  </a:txBody>
                  <a:tcPr marL="36000" marR="0" marT="36000" marB="36000">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kumimoji="1" lang="ja-JP" altLang="en-US" sz="2000" dirty="0" smtClean="0">
                          <a:latin typeface="Meiryo UI" pitchFamily="50" charset="-128"/>
                          <a:ea typeface="Meiryo UI" pitchFamily="50" charset="-128"/>
                          <a:cs typeface="Meiryo UI" pitchFamily="50" charset="-128"/>
                        </a:rPr>
                        <a:t>動力の供給前／開始後の検証内容</a:t>
                      </a:r>
                      <a:endParaRPr kumimoji="1" lang="ja-JP" altLang="en-US" sz="2000" dirty="0">
                        <a:latin typeface="Meiryo UI" pitchFamily="50" charset="-128"/>
                        <a:ea typeface="Meiryo UI" pitchFamily="50" charset="-128"/>
                        <a:cs typeface="Meiryo UI" pitchFamily="50" charset="-128"/>
                      </a:endParaRPr>
                    </a:p>
                  </a:txBody>
                  <a:tcPr marL="36000" marR="0" marT="36000" marB="36000">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spcAft>
                          <a:spcPts val="0"/>
                        </a:spcAft>
                      </a:pPr>
                      <a:r>
                        <a:rPr kumimoji="1" lang="ja-JP" altLang="en-US" sz="2400" dirty="0" smtClean="0">
                          <a:latin typeface="Meiryo UI" pitchFamily="50" charset="-128"/>
                          <a:ea typeface="Meiryo UI" pitchFamily="50" charset="-128"/>
                          <a:cs typeface="Meiryo UI" pitchFamily="50" charset="-128"/>
                        </a:rPr>
                        <a:t>エ　システムの情報</a:t>
                      </a:r>
                      <a:endParaRPr kumimoji="1" lang="ja-JP" altLang="en-US" sz="2400" dirty="0">
                        <a:latin typeface="Meiryo UI" pitchFamily="50" charset="-128"/>
                        <a:ea typeface="Meiryo UI" pitchFamily="50" charset="-128"/>
                        <a:cs typeface="Meiryo UI" pitchFamily="50" charset="-128"/>
                      </a:endParaRPr>
                    </a:p>
                  </a:txBody>
                  <a:tcPr marL="36000" marR="0" marT="36000" marB="36000">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kumimoji="1" lang="ja-JP" altLang="en-US" sz="2000" dirty="0" smtClean="0">
                          <a:latin typeface="Meiryo UI" pitchFamily="50" charset="-128"/>
                          <a:ea typeface="Meiryo UI" pitchFamily="50" charset="-128"/>
                          <a:cs typeface="Meiryo UI" pitchFamily="50" charset="-128"/>
                        </a:rPr>
                        <a:t>システム・附属品・ガード・保護装置の詳細な記述、</a:t>
                      </a:r>
                      <a:endParaRPr kumimoji="1" lang="en-US" altLang="ja-JP" sz="2000" dirty="0" smtClean="0">
                        <a:latin typeface="Meiryo UI" pitchFamily="50" charset="-128"/>
                        <a:ea typeface="Meiryo UI" pitchFamily="50" charset="-128"/>
                        <a:cs typeface="Meiryo UI" pitchFamily="50" charset="-128"/>
                      </a:endParaRPr>
                    </a:p>
                    <a:p>
                      <a:pPr>
                        <a:spcAft>
                          <a:spcPts val="0"/>
                        </a:spcAft>
                      </a:pPr>
                      <a:r>
                        <a:rPr kumimoji="1" lang="ja-JP" altLang="en-US" sz="2000" dirty="0" smtClean="0">
                          <a:latin typeface="Meiryo UI" pitchFamily="50" charset="-128"/>
                          <a:ea typeface="Meiryo UI" pitchFamily="50" charset="-128"/>
                          <a:cs typeface="Meiryo UI" pitchFamily="50" charset="-128"/>
                        </a:rPr>
                        <a:t>安全機能を記載した安全要求仕様書、それらに関連する安全関連システムの性能、図表、電気装置の技術文書、等電位ボンディング要求事項　など</a:t>
                      </a:r>
                      <a:endParaRPr kumimoji="1" lang="zh-TW" altLang="en-US" sz="2000" dirty="0" smtClean="0">
                        <a:latin typeface="Meiryo UI" pitchFamily="50" charset="-128"/>
                        <a:ea typeface="Meiryo UI" pitchFamily="50" charset="-128"/>
                        <a:cs typeface="Meiryo UI" pitchFamily="50" charset="-128"/>
                      </a:endParaRPr>
                    </a:p>
                  </a:txBody>
                  <a:tcPr marL="36000" marR="0" marT="36000" marB="36000">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582329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pPr>
              <a:lnSpc>
                <a:spcPct val="100000"/>
              </a:lnSpc>
              <a:spcBef>
                <a:spcPts val="0"/>
              </a:spcBef>
              <a:spcAft>
                <a:spcPts val="0"/>
              </a:spcAft>
            </a:pPr>
            <a:r>
              <a:rPr lang="en-US"/>
              <a:t>４PL（Performance Level）</a:t>
            </a:r>
            <a:r>
              <a:rPr lang="ja-JP" altLang="en-US" sz="2800">
                <a:sym typeface="+mn-ea"/>
              </a:rPr>
              <a:t>(5)PLの評価</a:t>
            </a:r>
            <a:endParaRPr lang="en-US" altLang="ja-JP" sz="2800">
              <a:sym typeface="+mn-ea"/>
            </a:endParaRPr>
          </a:p>
        </p:txBody>
      </p:sp>
      <p:sp>
        <p:nvSpPr>
          <p:cNvPr id="7" name="コンテンツプレースホルダ 6"/>
          <p:cNvSpPr>
            <a:spLocks noGrp="1"/>
          </p:cNvSpPr>
          <p:nvPr>
            <p:ph idx="1"/>
          </p:nvPr>
        </p:nvSpPr>
        <p:spPr>
          <a:xfrm>
            <a:off x="349250" y="1501775"/>
            <a:ext cx="9206865" cy="3849370"/>
          </a:xfrm>
        </p:spPr>
        <p:txBody>
          <a:bodyPr/>
          <a:lstStyle/>
          <a:p>
            <a:pPr marL="0" indent="0">
              <a:buNone/>
            </a:pPr>
            <a:r>
              <a:rPr lang="ja-JP" altLang="en-US" sz="2400" b="1"/>
              <a:t>安全関連システムのPL</a:t>
            </a:r>
          </a:p>
          <a:p>
            <a:pPr marL="0" indent="0">
              <a:buNone/>
            </a:pPr>
            <a:r>
              <a:rPr lang="ja-JP" altLang="en-US" sz="2000"/>
              <a:t>４つのパラメータ（カテゴリ、MTTFd、DCavg、CCF）によって求める</a:t>
            </a:r>
            <a:br>
              <a:rPr lang="ja-JP" altLang="en-US" sz="2000"/>
            </a:br>
            <a:r>
              <a:rPr lang="ja-JP" altLang="en-US" sz="2000"/>
              <a:t>例</a:t>
            </a:r>
            <a:r>
              <a:rPr lang="en-US" altLang="ja-JP" sz="2000"/>
              <a:t>)</a:t>
            </a:r>
            <a:r>
              <a:rPr lang="ja-JP" altLang="en-US" sz="2000"/>
              <a:t>表7-8と図7-1からPLを求めることができる。</a:t>
            </a:r>
          </a:p>
          <a:p>
            <a:pPr marL="0" indent="0">
              <a:buNone/>
            </a:pPr>
            <a:r>
              <a:rPr lang="ja-JP" altLang="en-US" sz="2000"/>
              <a:t>注</a:t>
            </a:r>
            <a:r>
              <a:rPr lang="en-US" altLang="ja-JP" sz="2000"/>
              <a:t>)</a:t>
            </a:r>
            <a:r>
              <a:rPr lang="ja-JP" altLang="en-US" sz="2000"/>
              <a:t>CCFは、カテゴリ２以上の二重化アーキテクチャについて必須要求</a:t>
            </a:r>
          </a:p>
          <a:p>
            <a:pPr marL="0" indent="0">
              <a:buNone/>
            </a:pPr>
            <a:endParaRPr lang="ja-JP" altLang="en-US" sz="2000"/>
          </a:p>
          <a:p>
            <a:pPr marL="0" indent="0">
              <a:buNone/>
            </a:pPr>
            <a:r>
              <a:rPr lang="ja-JP" altLang="en-US" sz="2400" b="1"/>
              <a:t>妥当性確認</a:t>
            </a:r>
            <a:r>
              <a:rPr lang="en-US" altLang="ja-JP" sz="2400" b="1"/>
              <a:t>(PLr</a:t>
            </a:r>
            <a:r>
              <a:rPr lang="ja-JP" altLang="en-US" sz="2400" b="1"/>
              <a:t>の達成）</a:t>
            </a:r>
          </a:p>
          <a:p>
            <a:pPr marL="0" indent="0">
              <a:buNone/>
            </a:pPr>
            <a:r>
              <a:rPr lang="ja-JP" altLang="en-US" sz="2000"/>
              <a:t>導き出した安全関連部のPLが、該当安全機能の</a:t>
            </a:r>
            <a:r>
              <a:rPr lang="ja-JP" altLang="en-US" sz="2000">
                <a:solidFill>
                  <a:srgbClr val="FF0000"/>
                </a:solidFill>
              </a:rPr>
              <a:t>PLrを達成したか</a:t>
            </a:r>
            <a:r>
              <a:rPr lang="ja-JP" altLang="en-US" sz="2000"/>
              <a:t>を評価。</a:t>
            </a:r>
          </a:p>
          <a:p>
            <a:pPr marL="0" indent="0">
              <a:buNone/>
            </a:pPr>
            <a:r>
              <a:rPr lang="ja-JP" altLang="en-US" sz="2000"/>
              <a:t>もし、PLrを達成していなければ，安全関連部の設計を見直すか、制御系とは別のリスク低減方策を選択する。</a:t>
            </a:r>
          </a:p>
          <a:p>
            <a:pPr marL="0" indent="0">
              <a:buNone/>
            </a:pPr>
            <a:r>
              <a:rPr lang="ja-JP" altLang="en-US" sz="2000"/>
              <a:t>妥当性確認と評価の結果は文書化しなければならない。</a:t>
            </a:r>
          </a:p>
        </p:txBody>
      </p:sp>
      <p:sp>
        <p:nvSpPr>
          <p:cNvPr id="4" name="フッタープレースホルダ 3"/>
          <p:cNvSpPr>
            <a:spLocks noGrp="1"/>
          </p:cNvSpPr>
          <p:nvPr>
            <p:ph type="ftr" sz="quarter" idx="11"/>
          </p:nvPr>
        </p:nvSpPr>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機能安全活用実践マニュアル</a:t>
            </a:r>
            <a:endParaRPr lang="ja-JP" altLang="en-US" dirty="0"/>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30</a:t>
            </a:fld>
            <a:endParaRPr kumimoji="1" lang="ja-JP" altLang="en-US"/>
          </a:p>
        </p:txBody>
      </p:sp>
    </p:spTree>
    <p:extLst>
      <p:ext uri="{BB962C8B-B14F-4D97-AF65-F5344CB8AC3E}">
        <p14:creationId xmlns:p14="http://schemas.microsoft.com/office/powerpoint/2010/main" val="1527450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pPr>
              <a:lnSpc>
                <a:spcPct val="100000"/>
              </a:lnSpc>
              <a:spcBef>
                <a:spcPts val="0"/>
              </a:spcBef>
              <a:spcAft>
                <a:spcPts val="0"/>
              </a:spcAft>
            </a:pPr>
            <a:r>
              <a:rPr lang="en-US"/>
              <a:t>４PL（Performance Level）</a:t>
            </a:r>
            <a:r>
              <a:rPr lang="ja-JP" altLang="en-US" sz="2800">
                <a:sym typeface="+mn-ea"/>
              </a:rPr>
              <a:t>(5)PLの評価</a:t>
            </a:r>
            <a:endParaRPr lang="en-US" altLang="ja-JP" sz="2800">
              <a:sym typeface="+mn-ea"/>
            </a:endParaRPr>
          </a:p>
        </p:txBody>
      </p:sp>
      <p:sp>
        <p:nvSpPr>
          <p:cNvPr id="4" name="フッタープレースホルダ 3"/>
          <p:cNvSpPr>
            <a:spLocks noGrp="1"/>
          </p:cNvSpPr>
          <p:nvPr>
            <p:ph type="ftr" sz="quarter" idx="11"/>
          </p:nvPr>
        </p:nvSpPr>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機能安全活用実践マニュアル</a:t>
            </a:r>
            <a:endParaRPr lang="ja-JP" altLang="en-US" dirty="0"/>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31</a:t>
            </a:fld>
            <a:endParaRPr kumimoji="1" lang="ja-JP" altLang="en-US"/>
          </a:p>
        </p:txBody>
      </p:sp>
      <p:graphicFrame>
        <p:nvGraphicFramePr>
          <p:cNvPr id="2" name="コンテンツプレースホルダ -1"/>
          <p:cNvGraphicFramePr>
            <a:graphicFrameLocks noGrp="1"/>
          </p:cNvGraphicFramePr>
          <p:nvPr>
            <p:ph idx="1"/>
          </p:nvPr>
        </p:nvGraphicFramePr>
        <p:xfrm>
          <a:off x="370840" y="1410335"/>
          <a:ext cx="9206865" cy="1981207"/>
        </p:xfrm>
        <a:graphic>
          <a:graphicData uri="http://schemas.openxmlformats.org/drawingml/2006/table">
            <a:tbl>
              <a:tblPr firstRow="1" bandRow="1">
                <a:tableStyleId>{5940675A-B579-460E-94D1-54222C63F5DA}</a:tableStyleId>
              </a:tblPr>
              <a:tblGrid>
                <a:gridCol w="1615440"/>
                <a:gridCol w="947420"/>
                <a:gridCol w="1106805"/>
                <a:gridCol w="1108075"/>
                <a:gridCol w="1106805"/>
                <a:gridCol w="1107440"/>
                <a:gridCol w="1107440"/>
                <a:gridCol w="1107440"/>
              </a:tblGrid>
              <a:tr h="0">
                <a:tc gridSpan="8">
                  <a:txBody>
                    <a:bodyPr/>
                    <a:lstStyle/>
                    <a:p>
                      <a:pPr marL="0" indent="0" algn="ctr">
                        <a:buNone/>
                      </a:pPr>
                      <a:r>
                        <a:rPr lang="ja-JP" altLang="en-US" sz="1800" b="0" u="none">
                          <a:latin typeface="メイリオ" panose="020B0604030504040204" charset="-128"/>
                          <a:ea typeface="メイリオ" panose="020B0604030504040204" charset="-128"/>
                          <a:cs typeface="Times New Roman" panose="02020603050405020304" charset="0"/>
                        </a:rPr>
                        <a:t>表</a:t>
                      </a:r>
                      <a:r>
                        <a:rPr lang="en-US" altLang="ja-JP" sz="1800" b="0" u="none">
                          <a:latin typeface="メイリオ" panose="020B0604030504040204" charset="-128"/>
                          <a:ea typeface="メイリオ" panose="020B0604030504040204" charset="-128"/>
                          <a:cs typeface="ＭＳ 明朝" panose="02020609040205080304" charset="-128"/>
                        </a:rPr>
                        <a:t>7-8 </a:t>
                      </a:r>
                      <a:r>
                        <a:rPr lang="ja-JP" altLang="en-US" sz="1800" b="0" u="none">
                          <a:latin typeface="メイリオ" panose="020B0604030504040204" charset="-128"/>
                          <a:ea typeface="メイリオ" panose="020B0604030504040204" charset="-128"/>
                          <a:cs typeface="Times New Roman" panose="02020603050405020304" charset="0"/>
                        </a:rPr>
                        <a:t>カテゴリ、</a:t>
                      </a:r>
                      <a:r>
                        <a:rPr lang="en-US" altLang="ja-JP" sz="1800" b="0" u="none">
                          <a:latin typeface="メイリオ" panose="020B0604030504040204" charset="-128"/>
                          <a:ea typeface="メイリオ" panose="020B0604030504040204" charset="-128"/>
                          <a:cs typeface="Times New Roman" panose="02020603050405020304" charset="0"/>
                        </a:rPr>
                        <a:t>DCavg</a:t>
                      </a:r>
                      <a:r>
                        <a:rPr lang="ja-JP" altLang="en-US" sz="1800" b="0" u="none">
                          <a:latin typeface="メイリオ" panose="020B0604030504040204" charset="-128"/>
                          <a:ea typeface="メイリオ" panose="020B0604030504040204" charset="-128"/>
                          <a:cs typeface="Times New Roman" panose="02020603050405020304" charset="0"/>
                        </a:rPr>
                        <a:t>、</a:t>
                      </a:r>
                      <a:r>
                        <a:rPr lang="en-US" altLang="ja-JP" sz="1800" b="0" u="none">
                          <a:latin typeface="メイリオ" panose="020B0604030504040204" charset="-128"/>
                          <a:ea typeface="メイリオ" panose="020B0604030504040204" charset="-128"/>
                          <a:cs typeface="Times New Roman" panose="02020603050405020304" charset="0"/>
                        </a:rPr>
                        <a:t>MTTFd</a:t>
                      </a:r>
                      <a:r>
                        <a:rPr lang="ja-JP" altLang="en-US" sz="1800" b="0" u="none">
                          <a:latin typeface="メイリオ" panose="020B0604030504040204" charset="-128"/>
                          <a:ea typeface="メイリオ" panose="020B0604030504040204" charset="-128"/>
                          <a:cs typeface="Times New Roman" panose="02020603050405020304" charset="0"/>
                        </a:rPr>
                        <a:t>と</a:t>
                      </a:r>
                      <a:r>
                        <a:rPr lang="en-US" altLang="ja-JP" sz="1800" b="0" u="none">
                          <a:latin typeface="メイリオ" panose="020B0604030504040204" charset="-128"/>
                          <a:ea typeface="メイリオ" panose="020B0604030504040204" charset="-128"/>
                          <a:cs typeface="Times New Roman" panose="02020603050405020304" charset="0"/>
                        </a:rPr>
                        <a:t>PL</a:t>
                      </a:r>
                      <a:r>
                        <a:rPr lang="ja-JP" altLang="en-US" sz="1800" b="0" u="none">
                          <a:latin typeface="メイリオ" panose="020B0604030504040204" charset="-128"/>
                          <a:ea typeface="メイリオ" panose="020B0604030504040204" charset="-128"/>
                          <a:cs typeface="Times New Roman" panose="02020603050405020304" charset="0"/>
                        </a:rPr>
                        <a:t>の関係（</a:t>
                      </a:r>
                      <a:r>
                        <a:rPr lang="en-US" altLang="ja-JP" sz="1800" b="0" u="none">
                          <a:latin typeface="メイリオ" panose="020B0604030504040204" charset="-128"/>
                          <a:ea typeface="メイリオ" panose="020B0604030504040204" charset="-128"/>
                          <a:cs typeface="ＭＳ 明朝" panose="02020609040205080304" charset="-128"/>
                        </a:rPr>
                        <a:t>JIS B 9705</a:t>
                      </a:r>
                      <a:r>
                        <a:rPr lang="en-US" altLang="ja-JP" sz="1800" b="0" u="none">
                          <a:latin typeface="メイリオ" panose="020B0604030504040204" charset="-128"/>
                          <a:ea typeface="メイリオ" panose="020B0604030504040204" charset="-128"/>
                          <a:cs typeface="Times New Roman" panose="02020603050405020304" charset="0"/>
                        </a:rPr>
                        <a:t>-1 </a:t>
                      </a:r>
                      <a:r>
                        <a:rPr lang="ja-JP" altLang="en-US" sz="1800" b="0" u="none">
                          <a:latin typeface="メイリオ" panose="020B0604030504040204" charset="-128"/>
                          <a:ea typeface="メイリオ" panose="020B0604030504040204" charset="-128"/>
                          <a:cs typeface="Times New Roman" panose="02020603050405020304" charset="0"/>
                        </a:rPr>
                        <a:t>表</a:t>
                      </a:r>
                      <a:r>
                        <a:rPr lang="en-US" altLang="ja-JP" sz="1800" b="0" u="none">
                          <a:latin typeface="メイリオ" panose="020B0604030504040204" charset="-128"/>
                          <a:ea typeface="メイリオ" panose="020B0604030504040204" charset="-128"/>
                          <a:cs typeface="Times New Roman" panose="02020603050405020304" charset="0"/>
                        </a:rPr>
                        <a:t>7</a:t>
                      </a:r>
                      <a:r>
                        <a:rPr lang="ja-JP" altLang="en-US" sz="1800" b="0" u="none">
                          <a:latin typeface="メイリオ" panose="020B0604030504040204" charset="-128"/>
                          <a:ea typeface="メイリオ" panose="020B0604030504040204" charset="-128"/>
                          <a:cs typeface="Times New Roman" panose="02020603050405020304" charset="0"/>
                        </a:rPr>
                        <a:t>）</a:t>
                      </a:r>
                    </a:p>
                  </a:txBody>
                  <a:tcPr marL="0" marR="0" marT="0" marB="1">
                    <a:lnL w="404812" cap="flat" cmpd="sng">
                      <a:solidFill>
                        <a:srgbClr val="FFFFFF"/>
                      </a:solidFill>
                      <a:prstDash val="solid"/>
                      <a:headEnd type="none" w="med" len="med"/>
                      <a:tailEnd type="none" w="med" len="med"/>
                    </a:lnL>
                    <a:lnR w="404812" cap="flat" cmpd="sng">
                      <a:solidFill>
                        <a:srgbClr val="FFFFFF"/>
                      </a:solidFill>
                      <a:prstDash val="solid"/>
                      <a:headEnd type="none" w="med" len="med"/>
                      <a:tailEnd type="none" w="med" len="med"/>
                    </a:ln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ja-JP"/>
                    </a:p>
                  </a:txBody>
                  <a:tcP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R w="404812" cap="flat" cmpd="sng">
                      <a:solidFill>
                        <a:srgbClr val="FFFFFF"/>
                      </a:solidFill>
                      <a:prstDash val="solid"/>
                      <a:headEnd type="none" w="med" len="med"/>
                      <a:tailEnd type="none" w="med" len="med"/>
                    </a:ln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tcPr>
                </a:tc>
              </a:tr>
              <a:tr h="0">
                <a:tc>
                  <a:txBody>
                    <a:bodyPr/>
                    <a:lstStyle/>
                    <a:p>
                      <a:pPr marL="0" indent="0" algn="ctr">
                        <a:buNone/>
                      </a:pPr>
                      <a:r>
                        <a:rPr lang="ja-JP" altLang="en-US" sz="1600" b="0" u="none">
                          <a:latin typeface="メイリオ" panose="020B0604030504040204" charset="-128"/>
                          <a:ea typeface="メイリオ" panose="020B0604030504040204" charset="-128"/>
                          <a:cs typeface="Times New Roman" panose="02020603050405020304" charset="0"/>
                        </a:rPr>
                        <a:t>カテゴリ</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B</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1</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2</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2</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3</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3</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4</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DCavg</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600" b="0" u="none">
                          <a:latin typeface="メイリオ" panose="020B0604030504040204" charset="-128"/>
                          <a:ea typeface="メイリオ" panose="020B0604030504040204" charset="-128"/>
                          <a:cs typeface="Times New Roman" panose="02020603050405020304" charset="0"/>
                        </a:rPr>
                        <a:t>なし</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600" b="0" u="none">
                          <a:latin typeface="メイリオ" panose="020B0604030504040204" charset="-128"/>
                          <a:ea typeface="メイリオ" panose="020B0604030504040204" charset="-128"/>
                          <a:cs typeface="Times New Roman" panose="02020603050405020304" charset="0"/>
                        </a:rPr>
                        <a:t>なし</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600" b="0" u="none">
                          <a:latin typeface="メイリオ" panose="020B0604030504040204" charset="-128"/>
                          <a:ea typeface="メイリオ" panose="020B0604030504040204" charset="-128"/>
                          <a:cs typeface="Times New Roman" panose="02020603050405020304" charset="0"/>
                        </a:rPr>
                        <a:t>低</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600" b="0" u="none">
                          <a:latin typeface="メイリオ" panose="020B0604030504040204" charset="-128"/>
                          <a:ea typeface="メイリオ" panose="020B0604030504040204" charset="-128"/>
                          <a:cs typeface="Times New Roman" panose="02020603050405020304" charset="0"/>
                        </a:rPr>
                        <a:t>中</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600" b="0" u="none">
                          <a:latin typeface="メイリオ" panose="020B0604030504040204" charset="-128"/>
                          <a:ea typeface="メイリオ" panose="020B0604030504040204" charset="-128"/>
                          <a:cs typeface="Times New Roman" panose="02020603050405020304" charset="0"/>
                        </a:rPr>
                        <a:t>低</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600" b="0" u="none">
                          <a:latin typeface="メイリオ" panose="020B0604030504040204" charset="-128"/>
                          <a:ea typeface="メイリオ" panose="020B0604030504040204" charset="-128"/>
                          <a:cs typeface="Times New Roman" panose="02020603050405020304" charset="0"/>
                        </a:rPr>
                        <a:t>中</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600" b="0" u="none">
                          <a:latin typeface="メイリオ" panose="020B0604030504040204" charset="-128"/>
                          <a:ea typeface="メイリオ" panose="020B0604030504040204" charset="-128"/>
                          <a:cs typeface="Times New Roman" panose="02020603050405020304" charset="0"/>
                        </a:rPr>
                        <a:t>高</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ja-JP" altLang="en-US" sz="1600" b="0" u="none">
                          <a:latin typeface="メイリオ" panose="020B0604030504040204" charset="-128"/>
                          <a:ea typeface="メイリオ" panose="020B0604030504040204" charset="-128"/>
                          <a:cs typeface="Times New Roman" panose="02020603050405020304" charset="0"/>
                        </a:rPr>
                        <a:t>各チャネルの </a:t>
                      </a:r>
                      <a:r>
                        <a:rPr lang="en-US" altLang="ja-JP" sz="1600" b="0" u="none">
                          <a:latin typeface="メイリオ" panose="020B0604030504040204" charset="-128"/>
                          <a:ea typeface="メイリオ" panose="020B0604030504040204" charset="-128"/>
                          <a:cs typeface="Times New Roman" panose="02020603050405020304" charset="0"/>
                        </a:rPr>
                        <a:t>MTTFd</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7">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 </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ja-JP"/>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0">
                <a:tc>
                  <a:txBody>
                    <a:bodyPr/>
                    <a:lstStyle/>
                    <a:p>
                      <a:pPr marL="0" indent="0" algn="ctr">
                        <a:buNone/>
                      </a:pPr>
                      <a:r>
                        <a:rPr lang="ja-JP" altLang="en-US" sz="1600" b="0" u="none">
                          <a:latin typeface="メイリオ" panose="020B0604030504040204" charset="-128"/>
                          <a:ea typeface="メイリオ" panose="020B0604030504040204" charset="-128"/>
                          <a:cs typeface="Times New Roman" panose="02020603050405020304" charset="0"/>
                        </a:rPr>
                        <a:t>低</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a</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600" b="0" u="none">
                          <a:latin typeface="メイリオ" panose="020B0604030504040204" charset="-128"/>
                          <a:ea typeface="メイリオ" panose="020B0604030504040204" charset="-128"/>
                          <a:cs typeface="Times New Roman" panose="02020603050405020304" charset="0"/>
                        </a:rPr>
                        <a:t>－</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a</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b</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b</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c</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600" b="0" u="none">
                          <a:latin typeface="メイリオ" panose="020B0604030504040204" charset="-128"/>
                          <a:ea typeface="メイリオ" panose="020B0604030504040204" charset="-128"/>
                          <a:cs typeface="Times New Roman" panose="02020603050405020304" charset="0"/>
                        </a:rPr>
                        <a:t>－</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ja-JP" altLang="en-US" sz="1600" b="0" u="none">
                          <a:latin typeface="メイリオ" panose="020B0604030504040204" charset="-128"/>
                          <a:ea typeface="メイリオ" panose="020B0604030504040204" charset="-128"/>
                          <a:cs typeface="Times New Roman" panose="02020603050405020304" charset="0"/>
                        </a:rPr>
                        <a:t>中</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b</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600" b="0" u="none">
                          <a:latin typeface="メイリオ" panose="020B0604030504040204" charset="-128"/>
                          <a:ea typeface="メイリオ" panose="020B0604030504040204" charset="-128"/>
                          <a:cs typeface="Times New Roman" panose="02020603050405020304" charset="0"/>
                        </a:rPr>
                        <a:t>－</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b</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c</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c</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d</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600" b="0" u="none">
                          <a:latin typeface="メイリオ" panose="020B0604030504040204" charset="-128"/>
                          <a:ea typeface="メイリオ" panose="020B0604030504040204" charset="-128"/>
                          <a:cs typeface="Times New Roman" panose="02020603050405020304" charset="0"/>
                        </a:rPr>
                        <a:t>－</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ja-JP" altLang="en-US" sz="1600" b="0" u="none">
                          <a:latin typeface="メイリオ" panose="020B0604030504040204" charset="-128"/>
                          <a:ea typeface="メイリオ" panose="020B0604030504040204" charset="-128"/>
                          <a:cs typeface="Times New Roman" panose="02020603050405020304" charset="0"/>
                        </a:rPr>
                        <a:t>高</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600" b="0" u="none">
                          <a:latin typeface="メイリオ" panose="020B0604030504040204" charset="-128"/>
                          <a:ea typeface="メイリオ" panose="020B0604030504040204" charset="-128"/>
                          <a:cs typeface="Times New Roman" panose="02020603050405020304" charset="0"/>
                        </a:rPr>
                        <a:t>－</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c</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c</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d</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d</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d</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e</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14" name="図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84518" y="3735070"/>
            <a:ext cx="5092065" cy="2800350"/>
          </a:xfrm>
          <a:prstGeom prst="rect">
            <a:avLst/>
          </a:prstGeom>
          <a:noFill/>
          <a:ln>
            <a:noFill/>
          </a:ln>
        </p:spPr>
      </p:pic>
      <p:sp>
        <p:nvSpPr>
          <p:cNvPr id="3" name="テキストボックス 2"/>
          <p:cNvSpPr txBox="1"/>
          <p:nvPr/>
        </p:nvSpPr>
        <p:spPr>
          <a:xfrm>
            <a:off x="5676900" y="5055870"/>
            <a:ext cx="3900805" cy="680720"/>
          </a:xfrm>
          <a:prstGeom prst="rect">
            <a:avLst/>
          </a:prstGeom>
          <a:noFill/>
        </p:spPr>
        <p:txBody>
          <a:bodyPr wrap="square" rtlCol="0">
            <a:spAutoFit/>
          </a:bodyPr>
          <a:lstStyle/>
          <a:p>
            <a:r>
              <a:rPr lang="ja-JP" altLang="en-US">
                <a:latin typeface="メイリオ" panose="020B0604030504040204" charset="-128"/>
                <a:ea typeface="メイリオ" panose="020B0604030504040204" charset="-128"/>
              </a:rPr>
              <a:t>図7-1　カテゴリ、DCavg、MTTFdとPLの関係　（JIS B 9705-1 図5）</a:t>
            </a:r>
          </a:p>
        </p:txBody>
      </p:sp>
    </p:spTree>
    <p:extLst>
      <p:ext uri="{BB962C8B-B14F-4D97-AF65-F5344CB8AC3E}">
        <p14:creationId xmlns:p14="http://schemas.microsoft.com/office/powerpoint/2010/main" val="2880953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fontScale="90000"/>
          </a:bodyPr>
          <a:lstStyle/>
          <a:p>
            <a:pPr>
              <a:lnSpc>
                <a:spcPct val="100000"/>
              </a:lnSpc>
              <a:spcBef>
                <a:spcPts val="0"/>
              </a:spcBef>
              <a:spcAft>
                <a:spcPts val="0"/>
              </a:spcAft>
            </a:pPr>
            <a:r>
              <a:rPr lang="en-US" dirty="0"/>
              <a:t>５SIL（Safety Integrity Level）</a:t>
            </a:r>
            <a:endParaRPr lang="en-US" altLang="ja-JP" sz="2800" dirty="0">
              <a:sym typeface="+mn-ea"/>
            </a:endParaRPr>
          </a:p>
        </p:txBody>
      </p:sp>
      <p:sp>
        <p:nvSpPr>
          <p:cNvPr id="7" name="コンテンツプレースホルダ 6"/>
          <p:cNvSpPr>
            <a:spLocks noGrp="1"/>
          </p:cNvSpPr>
          <p:nvPr>
            <p:ph idx="1"/>
          </p:nvPr>
        </p:nvSpPr>
        <p:spPr>
          <a:xfrm>
            <a:off x="349250" y="1501775"/>
            <a:ext cx="9206865" cy="3163570"/>
          </a:xfrm>
        </p:spPr>
        <p:txBody>
          <a:bodyPr/>
          <a:lstStyle/>
          <a:p>
            <a:pPr marL="0" indent="0">
              <a:buNone/>
            </a:pPr>
            <a:r>
              <a:rPr lang="en-US" altLang="ja-JP" sz="2400" b="1"/>
              <a:t>JIS B 9961(IEC 62061) AIL(Safety Integrity Level)</a:t>
            </a:r>
          </a:p>
          <a:p>
            <a:pPr marL="0" indent="0">
              <a:buNone/>
            </a:pPr>
            <a:r>
              <a:rPr lang="ja-JP" altLang="en-US" sz="2000"/>
              <a:t>SILもPLと同様に、対象機械のリスクアセスメントを行って、安全機能ごとの要求SILを決め、安全関連システムの設計後にSILを満足したか妥当性確認を実施する。</a:t>
            </a:r>
          </a:p>
          <a:p>
            <a:pPr marL="0" indent="0">
              <a:buNone/>
            </a:pPr>
            <a:r>
              <a:rPr lang="en-US" altLang="ja-JP" sz="2400" b="1"/>
              <a:t>PL</a:t>
            </a:r>
            <a:r>
              <a:rPr lang="ja-JP" altLang="en-US" sz="2400" b="1"/>
              <a:t>と</a:t>
            </a:r>
            <a:r>
              <a:rPr lang="en-US" altLang="ja-JP" sz="2400" b="1"/>
              <a:t>SIL</a:t>
            </a:r>
            <a:r>
              <a:rPr lang="ja-JP" altLang="en-US" sz="2400" b="1"/>
              <a:t>の関係</a:t>
            </a:r>
            <a:r>
              <a:rPr lang="en-US" altLang="ja-JP" sz="2400" b="1"/>
              <a:t>(</a:t>
            </a:r>
            <a:r>
              <a:rPr lang="ja-JP" altLang="en-US" sz="2400" b="1"/>
              <a:t>表7-9</a:t>
            </a:r>
            <a:r>
              <a:rPr lang="en-US" altLang="ja-JP" sz="2400" b="1"/>
              <a:t>)</a:t>
            </a:r>
            <a:r>
              <a:rPr lang="ja-JP" altLang="en-US" sz="2000"/>
              <a:t/>
            </a:r>
            <a:br>
              <a:rPr lang="ja-JP" altLang="en-US" sz="2000"/>
            </a:br>
            <a:r>
              <a:rPr lang="ja-JP" altLang="en-US" sz="2000"/>
              <a:t>SIL4に対応するPLは定義されていない。</a:t>
            </a:r>
            <a:br>
              <a:rPr lang="ja-JP" altLang="en-US" sz="2000"/>
            </a:br>
            <a:r>
              <a:rPr lang="ja-JP" altLang="en-US" sz="2000"/>
              <a:t>SIL4はガス爆発など多数が致命傷に至る</a:t>
            </a:r>
            <a:br>
              <a:rPr lang="ja-JP" altLang="en-US" sz="2000"/>
            </a:br>
            <a:r>
              <a:rPr lang="ja-JP" altLang="en-US" sz="2000"/>
              <a:t>リスクであるが、機械設備ではそのよう</a:t>
            </a:r>
            <a:br>
              <a:rPr lang="ja-JP" altLang="en-US" sz="2000"/>
            </a:br>
            <a:r>
              <a:rPr lang="ja-JP" altLang="en-US" sz="2000"/>
              <a:t>な事故はない。</a:t>
            </a:r>
          </a:p>
        </p:txBody>
      </p:sp>
      <p:sp>
        <p:nvSpPr>
          <p:cNvPr id="4" name="フッタープレースホルダ 3"/>
          <p:cNvSpPr>
            <a:spLocks noGrp="1"/>
          </p:cNvSpPr>
          <p:nvPr>
            <p:ph type="ftr" sz="quarter" idx="11"/>
          </p:nvPr>
        </p:nvSpPr>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機能安全活用実践マニュアル</a:t>
            </a:r>
            <a:endParaRPr lang="ja-JP" altLang="en-US" dirty="0"/>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32</a:t>
            </a:fld>
            <a:endParaRPr kumimoji="1" lang="ja-JP" altLang="en-US"/>
          </a:p>
        </p:txBody>
      </p:sp>
      <p:graphicFrame>
        <p:nvGraphicFramePr>
          <p:cNvPr id="2" name="表 -1"/>
          <p:cNvGraphicFramePr/>
          <p:nvPr/>
        </p:nvGraphicFramePr>
        <p:xfrm>
          <a:off x="5561965" y="3506470"/>
          <a:ext cx="3842385" cy="2194567"/>
        </p:xfrm>
        <a:graphic>
          <a:graphicData uri="http://schemas.openxmlformats.org/drawingml/2006/table">
            <a:tbl>
              <a:tblPr firstRow="1" bandRow="1">
                <a:tableStyleId>{5940675A-B579-460E-94D1-54222C63F5DA}</a:tableStyleId>
              </a:tblPr>
              <a:tblGrid>
                <a:gridCol w="886460"/>
                <a:gridCol w="2955925"/>
              </a:tblGrid>
              <a:tr h="335280">
                <a:tc gridSpan="2">
                  <a:txBody>
                    <a:bodyPr/>
                    <a:lstStyle/>
                    <a:p>
                      <a:pPr marL="0" indent="0" algn="ctr">
                        <a:buNone/>
                      </a:pPr>
                      <a:r>
                        <a:rPr lang="ja-JP" altLang="en-US" sz="1800" b="0" u="none">
                          <a:latin typeface="メイリオ" panose="020B0604030504040204" charset="-128"/>
                          <a:ea typeface="メイリオ" panose="020B0604030504040204" charset="-128"/>
                          <a:cs typeface="Times New Roman" panose="02020603050405020304" charset="0"/>
                        </a:rPr>
                        <a:t>表</a:t>
                      </a:r>
                      <a:r>
                        <a:rPr lang="en-US" altLang="ja-JP" sz="1800" b="0" u="none">
                          <a:latin typeface="メイリオ" panose="020B0604030504040204" charset="-128"/>
                          <a:ea typeface="メイリオ" panose="020B0604030504040204" charset="-128"/>
                          <a:cs typeface="ＭＳ 明朝" panose="02020609040205080304" charset="-128"/>
                        </a:rPr>
                        <a:t>7-9</a:t>
                      </a:r>
                      <a:r>
                        <a:rPr lang="ja-JP" altLang="en-US" sz="1800" b="0" u="none">
                          <a:latin typeface="メイリオ" panose="020B0604030504040204" charset="-128"/>
                          <a:ea typeface="メイリオ" panose="020B0604030504040204" charset="-128"/>
                          <a:cs typeface="Times New Roman" panose="02020603050405020304" charset="0"/>
                        </a:rPr>
                        <a:t>　</a:t>
                      </a:r>
                      <a:r>
                        <a:rPr lang="en-US" altLang="ja-JP" sz="1800" b="0" u="none">
                          <a:latin typeface="メイリオ" panose="020B0604030504040204" charset="-128"/>
                          <a:ea typeface="メイリオ" panose="020B0604030504040204" charset="-128"/>
                          <a:cs typeface="Times New Roman" panose="02020603050405020304" charset="0"/>
                        </a:rPr>
                        <a:t>PL</a:t>
                      </a:r>
                      <a:r>
                        <a:rPr lang="ja-JP" altLang="en-US" sz="1800" b="0" u="none">
                          <a:latin typeface="メイリオ" panose="020B0604030504040204" charset="-128"/>
                          <a:ea typeface="メイリオ" panose="020B0604030504040204" charset="-128"/>
                          <a:cs typeface="Times New Roman" panose="02020603050405020304" charset="0"/>
                        </a:rPr>
                        <a:t>と</a:t>
                      </a:r>
                      <a:r>
                        <a:rPr lang="en-US" altLang="ja-JP" sz="1800" b="0" u="none">
                          <a:latin typeface="メイリオ" panose="020B0604030504040204" charset="-128"/>
                          <a:ea typeface="メイリオ" panose="020B0604030504040204" charset="-128"/>
                          <a:cs typeface="Times New Roman" panose="02020603050405020304" charset="0"/>
                        </a:rPr>
                        <a:t>SIL</a:t>
                      </a:r>
                      <a:r>
                        <a:rPr lang="ja-JP" altLang="en-US" sz="1800" b="0" u="none">
                          <a:latin typeface="メイリオ" panose="020B0604030504040204" charset="-128"/>
                          <a:ea typeface="メイリオ" panose="020B0604030504040204" charset="-128"/>
                          <a:cs typeface="Times New Roman" panose="02020603050405020304" charset="0"/>
                        </a:rPr>
                        <a:t>の関係 （</a:t>
                      </a:r>
                      <a:r>
                        <a:rPr lang="en-US" altLang="ja-JP" sz="1800" b="0" u="none">
                          <a:latin typeface="メイリオ" panose="020B0604030504040204" charset="-128"/>
                          <a:ea typeface="メイリオ" panose="020B0604030504040204" charset="-128"/>
                          <a:cs typeface="ＭＳ 明朝" panose="02020609040205080304" charset="-128"/>
                        </a:rPr>
                        <a:t>JIS B 9705-1 (ISO 13849-1)</a:t>
                      </a:r>
                      <a:r>
                        <a:rPr lang="en-US" altLang="ja-JP" sz="1800" b="0" u="none">
                          <a:latin typeface="メイリオ" panose="020B0604030504040204" charset="-128"/>
                          <a:ea typeface="メイリオ" panose="020B0604030504040204" charset="-128"/>
                          <a:cs typeface="Times New Roman" panose="02020603050405020304" charset="0"/>
                        </a:rPr>
                        <a:t> </a:t>
                      </a:r>
                      <a:r>
                        <a:rPr lang="ja-JP" altLang="en-US" sz="1800" b="0" u="none">
                          <a:latin typeface="メイリオ" panose="020B0604030504040204" charset="-128"/>
                          <a:ea typeface="メイリオ" panose="020B0604030504040204" charset="-128"/>
                          <a:cs typeface="Times New Roman" panose="02020603050405020304" charset="0"/>
                        </a:rPr>
                        <a:t>表</a:t>
                      </a:r>
                      <a:r>
                        <a:rPr lang="en-US" altLang="ja-JP" sz="1800" b="0" u="none">
                          <a:latin typeface="メイリオ" panose="020B0604030504040204" charset="-128"/>
                          <a:ea typeface="メイリオ" panose="020B0604030504040204" charset="-128"/>
                          <a:cs typeface="Times New Roman" panose="02020603050405020304" charset="0"/>
                        </a:rPr>
                        <a:t>4</a:t>
                      </a:r>
                      <a:r>
                        <a:rPr lang="ja-JP" altLang="en-US" sz="1800" b="0" u="none">
                          <a:latin typeface="メイリオ" panose="020B0604030504040204" charset="-128"/>
                          <a:ea typeface="メイリオ" panose="020B0604030504040204" charset="-128"/>
                          <a:cs typeface="Times New Roman" panose="02020603050405020304" charset="0"/>
                        </a:rPr>
                        <a:t>）</a:t>
                      </a:r>
                    </a:p>
                  </a:txBody>
                  <a:tcPr marL="0" marR="0" marT="0" marB="1">
                    <a:lnL w="404812" cap="flat" cmpd="sng">
                      <a:solidFill>
                        <a:srgbClr val="FFFFFF"/>
                      </a:solidFill>
                      <a:prstDash val="solid"/>
                      <a:headEnd type="none" w="med" len="med"/>
                      <a:tailEnd type="none" w="med" len="med"/>
                    </a:lnL>
                    <a:lnR w="404812" cap="flat" cmpd="sng">
                      <a:solidFill>
                        <a:srgbClr val="FFFFFF"/>
                      </a:solidFill>
                      <a:prstDash val="solid"/>
                      <a:headEnd type="none" w="med" len="med"/>
                      <a:tailEnd type="none" w="med" len="med"/>
                    </a:ln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ja-JP"/>
                    </a:p>
                  </a:txBody>
                  <a:tcPr>
                    <a:lnR w="404812" cap="flat" cmpd="sng">
                      <a:solidFill>
                        <a:srgbClr val="FFFFFF"/>
                      </a:solidFill>
                      <a:prstDash val="solid"/>
                      <a:headEnd type="none" w="med" len="med"/>
                      <a:tailEnd type="none" w="med" len="med"/>
                    </a:ln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tcPr>
                </a:tc>
              </a:tr>
              <a:tr h="0">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PL</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85000"/>
                      </a:schemeClr>
                    </a:solid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SIL </a:t>
                      </a:r>
                      <a:r>
                        <a:rPr lang="ja-JP" altLang="en-US" sz="1800" b="0" u="none">
                          <a:latin typeface="メイリオ" panose="020B0604030504040204" charset="-128"/>
                          <a:ea typeface="メイリオ" panose="020B0604030504040204" charset="-128"/>
                          <a:cs typeface="Times New Roman" panose="02020603050405020304" charset="0"/>
                        </a:rPr>
                        <a:t>高／継続運転モード</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85000"/>
                      </a:schemeClr>
                    </a:solidFill>
                  </a:tcPr>
                </a:tc>
              </a:tr>
              <a:tr h="0">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a</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b</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1</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c</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1</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d</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2</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e</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3</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434488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fontScale="90000"/>
          </a:bodyPr>
          <a:lstStyle/>
          <a:p>
            <a:pPr>
              <a:lnSpc>
                <a:spcPct val="100000"/>
              </a:lnSpc>
              <a:spcBef>
                <a:spcPts val="0"/>
              </a:spcBef>
              <a:spcAft>
                <a:spcPts val="0"/>
              </a:spcAft>
            </a:pPr>
            <a:r>
              <a:rPr lang="en-US"/>
              <a:t>５SIL（Safety Integrity Level）</a:t>
            </a:r>
            <a:br>
              <a:rPr lang="en-US"/>
            </a:br>
            <a:r>
              <a:rPr lang="ja-JP" altLang="en-US" sz="2800">
                <a:sym typeface="+mn-ea"/>
              </a:rPr>
              <a:t>(1) 安全側故障比率(SFF: Safe failure fraction)</a:t>
            </a:r>
            <a:endParaRPr lang="en-US" altLang="ja-JP" sz="2800">
              <a:sym typeface="+mn-ea"/>
            </a:endParaRPr>
          </a:p>
        </p:txBody>
      </p:sp>
      <p:sp>
        <p:nvSpPr>
          <p:cNvPr id="7" name="コンテンツプレースホルダ 6"/>
          <p:cNvSpPr>
            <a:spLocks noGrp="1"/>
          </p:cNvSpPr>
          <p:nvPr>
            <p:ph idx="1"/>
          </p:nvPr>
        </p:nvSpPr>
        <p:spPr>
          <a:xfrm>
            <a:off x="349250" y="1501775"/>
            <a:ext cx="9206865" cy="2919730"/>
          </a:xfrm>
        </p:spPr>
        <p:txBody>
          <a:bodyPr>
            <a:normAutofit lnSpcReduction="10000"/>
          </a:bodyPr>
          <a:lstStyle/>
          <a:p>
            <a:pPr marL="0" indent="0">
              <a:buNone/>
            </a:pPr>
            <a:r>
              <a:rPr lang="ja-JP" altLang="en-US" sz="2400" b="1"/>
              <a:t>安全側故障比率（</a:t>
            </a:r>
            <a:r>
              <a:rPr lang="en-US" altLang="ja-JP" sz="2400" b="1"/>
              <a:t>SFF)</a:t>
            </a:r>
          </a:p>
          <a:p>
            <a:pPr marL="0" indent="0">
              <a:buNone/>
            </a:pPr>
            <a:r>
              <a:rPr lang="ja-JP" altLang="en-US" sz="2000"/>
              <a:t>サブシステムにおいて危険側故障にならない故障の割合</a:t>
            </a:r>
            <a:r>
              <a:rPr lang="en-US" altLang="ja-JP" sz="2000"/>
              <a:t>(</a:t>
            </a:r>
            <a:r>
              <a:rPr lang="ja-JP" altLang="en-US" sz="2000"/>
              <a:t>式</a:t>
            </a:r>
            <a:r>
              <a:rPr lang="en-US" altLang="ja-JP" sz="2000"/>
              <a:t>4)</a:t>
            </a:r>
          </a:p>
          <a:p>
            <a:pPr marL="0" indent="0">
              <a:buNone/>
            </a:pPr>
            <a:r>
              <a:rPr lang="ja-JP" altLang="en-US" sz="2000"/>
              <a:t>分子は、検出できない危険側故障率、分母は全故障率である。</a:t>
            </a:r>
          </a:p>
          <a:p>
            <a:pPr marL="0" indent="0">
              <a:lnSpc>
                <a:spcPct val="140000"/>
              </a:lnSpc>
              <a:buNone/>
            </a:pPr>
            <a:r>
              <a:rPr lang="ja-JP" altLang="en-US" sz="2000"/>
              <a:t>　SFF = (ΣλS＋DC×ΣλD)/(ΣλS＋ΣλD)　　　（式４）</a:t>
            </a:r>
          </a:p>
          <a:p>
            <a:pPr marL="0" indent="0">
              <a:buNone/>
            </a:pPr>
            <a:r>
              <a:rPr lang="ja-JP" altLang="en-US" sz="2000"/>
              <a:t>λS：安全側故障率</a:t>
            </a:r>
          </a:p>
          <a:p>
            <a:pPr marL="0" indent="0">
              <a:buNone/>
            </a:pPr>
            <a:r>
              <a:rPr lang="ja-JP" altLang="en-US" sz="2000"/>
              <a:t>λD：危険側故障率</a:t>
            </a:r>
          </a:p>
          <a:p>
            <a:pPr marL="0" indent="0">
              <a:buNone/>
            </a:pPr>
            <a:r>
              <a:rPr lang="ja-JP" altLang="en-US" sz="2000"/>
              <a:t>DC：診断率</a:t>
            </a:r>
          </a:p>
        </p:txBody>
      </p:sp>
      <p:sp>
        <p:nvSpPr>
          <p:cNvPr id="4" name="フッタープレースホルダ 3"/>
          <p:cNvSpPr>
            <a:spLocks noGrp="1"/>
          </p:cNvSpPr>
          <p:nvPr>
            <p:ph type="ftr" sz="quarter" idx="11"/>
          </p:nvPr>
        </p:nvSpPr>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機能安全活用実践マニュアル</a:t>
            </a:r>
            <a:endParaRPr lang="ja-JP" altLang="en-US" dirty="0"/>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33</a:t>
            </a:fld>
            <a:endParaRPr kumimoji="1" lang="ja-JP" altLang="en-US"/>
          </a:p>
        </p:txBody>
      </p:sp>
      <p:grpSp>
        <p:nvGrpSpPr>
          <p:cNvPr id="13" name="グループ化 12"/>
          <p:cNvGrpSpPr/>
          <p:nvPr/>
        </p:nvGrpSpPr>
        <p:grpSpPr>
          <a:xfrm>
            <a:off x="4600575" y="3924935"/>
            <a:ext cx="2208530" cy="2363470"/>
            <a:chOff x="10038" y="5069"/>
            <a:chExt cx="3478" cy="3722"/>
          </a:xfrm>
        </p:grpSpPr>
        <p:sp>
          <p:nvSpPr>
            <p:cNvPr id="2" name="パイ 1"/>
            <p:cNvSpPr/>
            <p:nvPr/>
          </p:nvSpPr>
          <p:spPr>
            <a:xfrm>
              <a:off x="10038" y="5478"/>
              <a:ext cx="3407" cy="3312"/>
            </a:xfrm>
            <a:prstGeom prst="pie">
              <a:avLst>
                <a:gd name="adj1" fmla="val 5352063"/>
                <a:gd name="adj2" fmla="val 162000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l"/>
              <a:r>
                <a:rPr lang="ja-JP" altLang="en-US" sz="2000">
                  <a:solidFill>
                    <a:schemeClr val="tx1"/>
                  </a:solidFill>
                  <a:latin typeface="メイリオ" panose="020B0604030504040204" charset="-128"/>
                  <a:ea typeface="メイリオ" panose="020B0604030504040204" charset="-128"/>
                </a:rPr>
                <a:t>λ</a:t>
              </a:r>
              <a:r>
                <a:rPr lang="en-US" altLang="ja-JP" sz="1400">
                  <a:solidFill>
                    <a:schemeClr val="tx1"/>
                  </a:solidFill>
                  <a:latin typeface="メイリオ" panose="020B0604030504040204" charset="-128"/>
                  <a:ea typeface="メイリオ" panose="020B0604030504040204" charset="-128"/>
                </a:rPr>
                <a:t>S</a:t>
              </a:r>
            </a:p>
          </p:txBody>
        </p:sp>
        <p:sp>
          <p:nvSpPr>
            <p:cNvPr id="3" name="パイ 2"/>
            <p:cNvSpPr/>
            <p:nvPr/>
          </p:nvSpPr>
          <p:spPr>
            <a:xfrm flipH="1">
              <a:off x="10038" y="5455"/>
              <a:ext cx="3407" cy="3336"/>
            </a:xfrm>
            <a:prstGeom prst="pie">
              <a:avLst>
                <a:gd name="adj1" fmla="val 5429593"/>
                <a:gd name="adj2" fmla="val 1474518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r>
                <a:rPr lang="ja-JP" altLang="en-US" sz="2000">
                  <a:solidFill>
                    <a:schemeClr val="tx1"/>
                  </a:solidFill>
                  <a:latin typeface="メイリオ" panose="020B0604030504040204" charset="-128"/>
                  <a:ea typeface="メイリオ" panose="020B0604030504040204" charset="-128"/>
                  <a:sym typeface="+mn-ea"/>
                </a:rPr>
                <a:t>λ</a:t>
              </a:r>
              <a:r>
                <a:rPr lang="en-US" altLang="ja-JP" sz="1400">
                  <a:solidFill>
                    <a:schemeClr val="tx1"/>
                  </a:solidFill>
                  <a:latin typeface="メイリオ" panose="020B0604030504040204" charset="-128"/>
                  <a:ea typeface="メイリオ" panose="020B0604030504040204" charset="-128"/>
                  <a:sym typeface="+mn-ea"/>
                </a:rPr>
                <a:t>DD</a:t>
              </a:r>
            </a:p>
          </p:txBody>
        </p:sp>
        <p:sp>
          <p:nvSpPr>
            <p:cNvPr id="8" name="パイ 7"/>
            <p:cNvSpPr/>
            <p:nvPr/>
          </p:nvSpPr>
          <p:spPr>
            <a:xfrm flipH="1">
              <a:off x="10110" y="5162"/>
              <a:ext cx="3407" cy="3312"/>
            </a:xfrm>
            <a:prstGeom prst="pie">
              <a:avLst>
                <a:gd name="adj1" fmla="val 14782144"/>
                <a:gd name="adj2" fmla="val 1616946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0" name="テキストボックス 9"/>
            <p:cNvSpPr txBox="1"/>
            <p:nvPr/>
          </p:nvSpPr>
          <p:spPr>
            <a:xfrm>
              <a:off x="12369" y="5069"/>
              <a:ext cx="1144" cy="695"/>
            </a:xfrm>
            <a:prstGeom prst="rect">
              <a:avLst/>
            </a:prstGeom>
            <a:noFill/>
          </p:spPr>
          <p:txBody>
            <a:bodyPr wrap="square" rtlCol="0">
              <a:spAutoFit/>
            </a:bodyPr>
            <a:lstStyle/>
            <a:p>
              <a:r>
                <a:rPr lang="ja-JP" altLang="en-US" sz="2000">
                  <a:latin typeface="メイリオ" panose="020B0604030504040204" charset="-128"/>
                  <a:ea typeface="メイリオ" panose="020B0604030504040204" charset="-128"/>
                </a:rPr>
                <a:t>λ</a:t>
              </a:r>
              <a:r>
                <a:rPr lang="en-US" altLang="ja-JP" sz="1400">
                  <a:latin typeface="メイリオ" panose="020B0604030504040204" charset="-128"/>
                  <a:ea typeface="メイリオ" panose="020B0604030504040204" charset="-128"/>
                </a:rPr>
                <a:t>DU</a:t>
              </a:r>
            </a:p>
          </p:txBody>
        </p:sp>
        <p:sp>
          <p:nvSpPr>
            <p:cNvPr id="12" name="テキストボックス 11"/>
            <p:cNvSpPr txBox="1"/>
            <p:nvPr/>
          </p:nvSpPr>
          <p:spPr>
            <a:xfrm>
              <a:off x="11170" y="7571"/>
              <a:ext cx="1144" cy="695"/>
            </a:xfrm>
            <a:prstGeom prst="rect">
              <a:avLst/>
            </a:prstGeom>
            <a:noFill/>
          </p:spPr>
          <p:txBody>
            <a:bodyPr wrap="square" rtlCol="0">
              <a:spAutoFit/>
            </a:bodyPr>
            <a:lstStyle/>
            <a:p>
              <a:r>
                <a:rPr lang="en-US" altLang="ja-JP" sz="2000">
                  <a:latin typeface="メイリオ" panose="020B0604030504040204" charset="-128"/>
                  <a:ea typeface="メイリオ" panose="020B0604030504040204" charset="-128"/>
                </a:rPr>
                <a:t>SFF</a:t>
              </a:r>
            </a:p>
          </p:txBody>
        </p:sp>
      </p:grpSp>
      <p:sp>
        <p:nvSpPr>
          <p:cNvPr id="14" name="テキストボックス 13"/>
          <p:cNvSpPr txBox="1"/>
          <p:nvPr/>
        </p:nvSpPr>
        <p:spPr>
          <a:xfrm>
            <a:off x="6913880" y="4451350"/>
            <a:ext cx="2545715" cy="1503680"/>
          </a:xfrm>
          <a:prstGeom prst="rect">
            <a:avLst/>
          </a:prstGeom>
          <a:noFill/>
        </p:spPr>
        <p:txBody>
          <a:bodyPr wrap="square" rtlCol="0">
            <a:spAutoFit/>
          </a:bodyPr>
          <a:lstStyle/>
          <a:p>
            <a:r>
              <a:rPr lang="ja-JP" altLang="en-US">
                <a:latin typeface="メイリオ" panose="020B0604030504040204" charset="-128"/>
                <a:ea typeface="メイリオ" panose="020B0604030504040204" charset="-128"/>
              </a:rPr>
              <a:t>λ</a:t>
            </a:r>
            <a:r>
              <a:rPr lang="en-US" altLang="ja-JP">
                <a:latin typeface="メイリオ" panose="020B0604030504040204" charset="-128"/>
                <a:ea typeface="メイリオ" panose="020B0604030504040204" charset="-128"/>
              </a:rPr>
              <a:t>DU=</a:t>
            </a:r>
            <a:r>
              <a:rPr lang="ja-JP" altLang="en-US">
                <a:latin typeface="メイリオ" panose="020B0604030504040204" charset="-128"/>
                <a:ea typeface="メイリオ" panose="020B0604030504040204" charset="-128"/>
              </a:rPr>
              <a:t>λ</a:t>
            </a:r>
            <a:r>
              <a:rPr lang="en-US" altLang="ja-JP">
                <a:latin typeface="メイリオ" panose="020B0604030504040204" charset="-128"/>
                <a:ea typeface="メイリオ" panose="020B0604030504040204" charset="-128"/>
              </a:rPr>
              <a:t>D</a:t>
            </a:r>
            <a:r>
              <a:rPr lang="ja-JP" altLang="en-US">
                <a:latin typeface="メイリオ" panose="020B0604030504040204" charset="-128"/>
                <a:ea typeface="メイリオ" panose="020B0604030504040204" charset="-128"/>
              </a:rPr>
              <a:t>×</a:t>
            </a:r>
            <a:r>
              <a:rPr lang="en-US" altLang="ja-JP">
                <a:latin typeface="メイリオ" panose="020B0604030504040204" charset="-128"/>
                <a:ea typeface="メイリオ" panose="020B0604030504040204" charset="-128"/>
              </a:rPr>
              <a:t>(1-DC)</a:t>
            </a:r>
            <a:endParaRPr lang="ja-JP" altLang="en-US">
              <a:latin typeface="メイリオ" panose="020B0604030504040204" charset="-128"/>
              <a:ea typeface="メイリオ" panose="020B0604030504040204" charset="-128"/>
            </a:endParaRPr>
          </a:p>
          <a:p>
            <a:r>
              <a:rPr lang="ja-JP" altLang="en-US">
                <a:latin typeface="メイリオ" panose="020B0604030504040204" charset="-128"/>
                <a:ea typeface="メイリオ" panose="020B0604030504040204" charset="-128"/>
              </a:rPr>
              <a:t>未検出危険側故障率</a:t>
            </a:r>
          </a:p>
          <a:p>
            <a:endParaRPr lang="ja-JP" altLang="en-US">
              <a:latin typeface="メイリオ" panose="020B0604030504040204" charset="-128"/>
              <a:ea typeface="メイリオ" panose="020B0604030504040204" charset="-128"/>
            </a:endParaRPr>
          </a:p>
          <a:p>
            <a:r>
              <a:rPr lang="ja-JP" altLang="en-US">
                <a:latin typeface="メイリオ" panose="020B0604030504040204" charset="-128"/>
                <a:ea typeface="メイリオ" panose="020B0604030504040204" charset="-128"/>
              </a:rPr>
              <a:t>λ</a:t>
            </a:r>
            <a:r>
              <a:rPr lang="en-US" altLang="ja-JP">
                <a:latin typeface="メイリオ" panose="020B0604030504040204" charset="-128"/>
                <a:ea typeface="メイリオ" panose="020B0604030504040204" charset="-128"/>
              </a:rPr>
              <a:t>DD=</a:t>
            </a:r>
            <a:r>
              <a:rPr lang="ja-JP" altLang="en-US">
                <a:latin typeface="メイリオ" panose="020B0604030504040204" charset="-128"/>
                <a:ea typeface="メイリオ" panose="020B0604030504040204" charset="-128"/>
              </a:rPr>
              <a:t>λ</a:t>
            </a:r>
            <a:r>
              <a:rPr lang="en-US" altLang="ja-JP">
                <a:latin typeface="メイリオ" panose="020B0604030504040204" charset="-128"/>
                <a:ea typeface="メイリオ" panose="020B0604030504040204" charset="-128"/>
              </a:rPr>
              <a:t>D</a:t>
            </a:r>
            <a:r>
              <a:rPr lang="ja-JP" altLang="en-US">
                <a:latin typeface="メイリオ" panose="020B0604030504040204" charset="-128"/>
                <a:ea typeface="メイリオ" panose="020B0604030504040204" charset="-128"/>
              </a:rPr>
              <a:t>×</a:t>
            </a:r>
            <a:r>
              <a:rPr lang="en-US" altLang="ja-JP">
                <a:latin typeface="メイリオ" panose="020B0604030504040204" charset="-128"/>
                <a:ea typeface="メイリオ" panose="020B0604030504040204" charset="-128"/>
              </a:rPr>
              <a:t>DC</a:t>
            </a:r>
          </a:p>
          <a:p>
            <a:r>
              <a:rPr lang="ja-JP" altLang="en-US">
                <a:latin typeface="メイリオ" panose="020B0604030504040204" charset="-128"/>
                <a:ea typeface="メイリオ" panose="020B0604030504040204" charset="-128"/>
              </a:rPr>
              <a:t>検出危険側故障率</a:t>
            </a:r>
          </a:p>
        </p:txBody>
      </p:sp>
    </p:spTree>
    <p:extLst>
      <p:ext uri="{BB962C8B-B14F-4D97-AF65-F5344CB8AC3E}">
        <p14:creationId xmlns:p14="http://schemas.microsoft.com/office/powerpoint/2010/main" val="2604808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349885" y="8890"/>
            <a:ext cx="9206230" cy="1598295"/>
          </a:xfrm>
        </p:spPr>
        <p:txBody>
          <a:bodyPr>
            <a:normAutofit fontScale="90000"/>
          </a:bodyPr>
          <a:lstStyle/>
          <a:p>
            <a:pPr>
              <a:lnSpc>
                <a:spcPct val="100000"/>
              </a:lnSpc>
              <a:spcBef>
                <a:spcPts val="0"/>
              </a:spcBef>
              <a:spcAft>
                <a:spcPts val="0"/>
              </a:spcAft>
            </a:pPr>
            <a:r>
              <a:rPr lang="en-US"/>
              <a:t>５SIL（Safety Integrity Level）</a:t>
            </a:r>
            <a:br>
              <a:rPr lang="en-US"/>
            </a:br>
            <a:r>
              <a:rPr lang="ja-JP" altLang="en-US" sz="2800">
                <a:sym typeface="+mn-ea"/>
              </a:rPr>
              <a:t>(2)ハードウェアフォールトトレラント(HFT:Hardware Fault Tolerant)</a:t>
            </a:r>
            <a:endParaRPr lang="en-US" altLang="ja-JP" sz="2800">
              <a:sym typeface="+mn-ea"/>
            </a:endParaRPr>
          </a:p>
        </p:txBody>
      </p:sp>
      <p:sp>
        <p:nvSpPr>
          <p:cNvPr id="7" name="コンテンツプレースホルダ 6"/>
          <p:cNvSpPr>
            <a:spLocks noGrp="1"/>
          </p:cNvSpPr>
          <p:nvPr>
            <p:ph idx="1"/>
          </p:nvPr>
        </p:nvSpPr>
        <p:spPr>
          <a:xfrm>
            <a:off x="349250" y="1501775"/>
            <a:ext cx="9206865" cy="2340610"/>
          </a:xfrm>
        </p:spPr>
        <p:txBody>
          <a:bodyPr/>
          <a:lstStyle/>
          <a:p>
            <a:pPr marL="0" indent="0">
              <a:buNone/>
            </a:pPr>
            <a:r>
              <a:rPr lang="en-US" altLang="ja-JP" sz="2400" b="1"/>
              <a:t>HFT</a:t>
            </a:r>
            <a:r>
              <a:rPr lang="ja-JP" altLang="en-US" sz="2400" b="1"/>
              <a:t>：</a:t>
            </a:r>
          </a:p>
          <a:p>
            <a:pPr marL="0" indent="0">
              <a:buNone/>
            </a:pPr>
            <a:r>
              <a:rPr lang="ja-JP" altLang="en-US" sz="2000"/>
              <a:t>HFT=Nとは、そのサブシステムにおいて</a:t>
            </a:r>
            <a:r>
              <a:rPr lang="ja-JP" altLang="en-US" sz="2000">
                <a:solidFill>
                  <a:srgbClr val="FF0000"/>
                </a:solidFill>
              </a:rPr>
              <a:t>N+1個の故障によって安全機能の失敗</a:t>
            </a:r>
            <a:r>
              <a:rPr lang="ja-JP" altLang="en-US" sz="2000"/>
              <a:t>を起こし得ることを意味する。</a:t>
            </a:r>
          </a:p>
          <a:p>
            <a:pPr marL="0" indent="0">
              <a:buNone/>
            </a:pPr>
            <a:r>
              <a:rPr lang="ja-JP" altLang="en-US" sz="2000"/>
              <a:t>例</a:t>
            </a:r>
            <a:r>
              <a:rPr lang="en-US" altLang="ja-JP" sz="2000"/>
              <a:t>)</a:t>
            </a:r>
            <a:r>
              <a:rPr lang="ja-JP" altLang="en-US" sz="2000"/>
              <a:t>二重化構成HFT=1、三重化HFT=2。</a:t>
            </a:r>
          </a:p>
          <a:p>
            <a:pPr marL="0" indent="0">
              <a:buNone/>
            </a:pPr>
            <a:r>
              <a:rPr lang="ja-JP" altLang="en-US" sz="2000"/>
              <a:t>HFTとSFFにより、そのサブシステムが達成できるSILの上限が決まる</a:t>
            </a:r>
            <a:r>
              <a:rPr lang="en-US" altLang="ja-JP" sz="2000"/>
              <a:t>(</a:t>
            </a:r>
            <a:r>
              <a:rPr lang="ja-JP" altLang="en-US" sz="2000"/>
              <a:t>表7-10</a:t>
            </a:r>
            <a:r>
              <a:rPr lang="en-US" altLang="ja-JP" sz="2000"/>
              <a:t>)</a:t>
            </a:r>
          </a:p>
          <a:p>
            <a:pPr marL="0" indent="0">
              <a:buNone/>
            </a:pPr>
            <a:r>
              <a:rPr lang="ja-JP" altLang="en-US" sz="2000"/>
              <a:t>この表によるSIL上限は、PFHDの値に優先する。</a:t>
            </a:r>
          </a:p>
        </p:txBody>
      </p:sp>
      <p:sp>
        <p:nvSpPr>
          <p:cNvPr id="4" name="フッタープレースホルダ 3"/>
          <p:cNvSpPr>
            <a:spLocks noGrp="1"/>
          </p:cNvSpPr>
          <p:nvPr>
            <p:ph type="ftr" sz="quarter" idx="11"/>
          </p:nvPr>
        </p:nvSpPr>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機能安全活用実践マニュアル</a:t>
            </a:r>
            <a:endParaRPr lang="ja-JP" altLang="en-US" dirty="0"/>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34</a:t>
            </a:fld>
            <a:endParaRPr kumimoji="1" lang="ja-JP" altLang="en-US"/>
          </a:p>
        </p:txBody>
      </p:sp>
      <p:graphicFrame>
        <p:nvGraphicFramePr>
          <p:cNvPr id="2" name="表 -1"/>
          <p:cNvGraphicFramePr/>
          <p:nvPr/>
        </p:nvGraphicFramePr>
        <p:xfrm>
          <a:off x="962025" y="3938905"/>
          <a:ext cx="7930515" cy="1737367"/>
        </p:xfrm>
        <a:graphic>
          <a:graphicData uri="http://schemas.openxmlformats.org/drawingml/2006/table">
            <a:tbl>
              <a:tblPr firstRow="1" bandRow="1">
                <a:tableStyleId>{5940675A-B579-460E-94D1-54222C63F5DA}</a:tableStyleId>
              </a:tblPr>
              <a:tblGrid>
                <a:gridCol w="2865120"/>
                <a:gridCol w="1774190"/>
                <a:gridCol w="1680845"/>
                <a:gridCol w="1610360"/>
              </a:tblGrid>
              <a:tr h="0">
                <a:tc gridSpan="4">
                  <a:txBody>
                    <a:bodyPr/>
                    <a:lstStyle/>
                    <a:p>
                      <a:pPr marL="0" indent="0" algn="ctr">
                        <a:buNone/>
                      </a:pPr>
                      <a:r>
                        <a:rPr lang="ja-JP" altLang="en-US" sz="1800" b="0" u="none">
                          <a:latin typeface="メイリオ" panose="020B0604030504040204" charset="-128"/>
                          <a:ea typeface="メイリオ" panose="020B0604030504040204" charset="-128"/>
                          <a:cs typeface="Times New Roman" panose="02020603050405020304" charset="0"/>
                        </a:rPr>
                        <a:t>表</a:t>
                      </a:r>
                      <a:r>
                        <a:rPr lang="en-US" altLang="ja-JP" sz="1800" b="0" u="none">
                          <a:latin typeface="メイリオ" panose="020B0604030504040204" charset="-128"/>
                          <a:ea typeface="メイリオ" panose="020B0604030504040204" charset="-128"/>
                          <a:cs typeface="ＭＳ 明朝" panose="02020609040205080304" charset="-128"/>
                        </a:rPr>
                        <a:t>7-10 </a:t>
                      </a:r>
                      <a:r>
                        <a:rPr lang="en-US" altLang="ja-JP" sz="1800" b="0" u="none">
                          <a:latin typeface="メイリオ" panose="020B0604030504040204" charset="-128"/>
                          <a:ea typeface="メイリオ" panose="020B0604030504040204" charset="-128"/>
                          <a:cs typeface="Times New Roman" panose="02020603050405020304" charset="0"/>
                        </a:rPr>
                        <a:t>HFT</a:t>
                      </a:r>
                      <a:r>
                        <a:rPr lang="ja-JP" altLang="en-US" sz="1800" b="0" u="none">
                          <a:latin typeface="メイリオ" panose="020B0604030504040204" charset="-128"/>
                          <a:ea typeface="メイリオ" panose="020B0604030504040204" charset="-128"/>
                          <a:cs typeface="Times New Roman" panose="02020603050405020304" charset="0"/>
                        </a:rPr>
                        <a:t>と</a:t>
                      </a:r>
                      <a:r>
                        <a:rPr lang="en-US" altLang="ja-JP" sz="1800" b="0" u="none">
                          <a:latin typeface="メイリオ" panose="020B0604030504040204" charset="-128"/>
                          <a:ea typeface="メイリオ" panose="020B0604030504040204" charset="-128"/>
                          <a:cs typeface="Times New Roman" panose="02020603050405020304" charset="0"/>
                        </a:rPr>
                        <a:t>SFF</a:t>
                      </a:r>
                      <a:r>
                        <a:rPr lang="ja-JP" altLang="en-US" sz="1800" b="0" u="none">
                          <a:latin typeface="メイリオ" panose="020B0604030504040204" charset="-128"/>
                          <a:ea typeface="メイリオ" panose="020B0604030504040204" charset="-128"/>
                          <a:cs typeface="Times New Roman" panose="02020603050405020304" charset="0"/>
                        </a:rPr>
                        <a:t>による</a:t>
                      </a:r>
                      <a:r>
                        <a:rPr lang="en-US" altLang="ja-JP" sz="1800" b="0" u="none">
                          <a:latin typeface="メイリオ" panose="020B0604030504040204" charset="-128"/>
                          <a:ea typeface="メイリオ" panose="020B0604030504040204" charset="-128"/>
                          <a:cs typeface="Times New Roman" panose="02020603050405020304" charset="0"/>
                        </a:rPr>
                        <a:t>SIL</a:t>
                      </a:r>
                      <a:r>
                        <a:rPr lang="ja-JP" altLang="en-US" sz="1800" b="0" u="none">
                          <a:latin typeface="メイリオ" panose="020B0604030504040204" charset="-128"/>
                          <a:ea typeface="メイリオ" panose="020B0604030504040204" charset="-128"/>
                          <a:cs typeface="Times New Roman" panose="02020603050405020304" charset="0"/>
                        </a:rPr>
                        <a:t>上限（</a:t>
                      </a:r>
                      <a:r>
                        <a:rPr lang="en-US" altLang="ja-JP" sz="1800" b="0" u="none">
                          <a:latin typeface="メイリオ" panose="020B0604030504040204" charset="-128"/>
                          <a:ea typeface="メイリオ" panose="020B0604030504040204" charset="-128"/>
                          <a:cs typeface="ＭＳ 明朝" panose="02020609040205080304" charset="-128"/>
                        </a:rPr>
                        <a:t>JIS B 9961 (IEC 62061)</a:t>
                      </a:r>
                      <a:r>
                        <a:rPr lang="ja-JP" altLang="en-US" sz="1800" b="0" u="none">
                          <a:latin typeface="メイリオ" panose="020B0604030504040204" charset="-128"/>
                          <a:ea typeface="メイリオ" panose="020B0604030504040204" charset="-128"/>
                          <a:cs typeface="Times New Roman" panose="02020603050405020304" charset="0"/>
                        </a:rPr>
                        <a:t>表</a:t>
                      </a:r>
                      <a:r>
                        <a:rPr lang="en-US" altLang="ja-JP" sz="1800" b="0" u="none">
                          <a:latin typeface="メイリオ" panose="020B0604030504040204" charset="-128"/>
                          <a:ea typeface="メイリオ" panose="020B0604030504040204" charset="-128"/>
                          <a:cs typeface="Times New Roman" panose="02020603050405020304" charset="0"/>
                        </a:rPr>
                        <a:t>5</a:t>
                      </a:r>
                      <a:r>
                        <a:rPr lang="ja-JP" altLang="en-US" sz="1800" b="0" u="none">
                          <a:latin typeface="メイリオ" panose="020B0604030504040204" charset="-128"/>
                          <a:ea typeface="メイリオ" panose="020B0604030504040204" charset="-128"/>
                          <a:cs typeface="Times New Roman" panose="02020603050405020304" charset="0"/>
                        </a:rPr>
                        <a:t>より）</a:t>
                      </a:r>
                    </a:p>
                  </a:txBody>
                  <a:tcPr marL="0" marR="0" marT="0" marB="1">
                    <a:lnL w="404812" cap="flat" cmpd="sng">
                      <a:solidFill>
                        <a:srgbClr val="FFFFFF"/>
                      </a:solidFill>
                      <a:prstDash val="solid"/>
                      <a:headEnd type="none" w="med" len="med"/>
                      <a:tailEnd type="none" w="med" len="med"/>
                    </a:lnL>
                    <a:lnR w="404812" cap="flat" cmpd="sng">
                      <a:solidFill>
                        <a:srgbClr val="FFFFFF"/>
                      </a:solidFill>
                      <a:prstDash val="solid"/>
                      <a:headEnd type="none" w="med" len="med"/>
                      <a:tailEnd type="none" w="med" len="med"/>
                    </a:lnR>
                    <a:lnT w="404812" cap="flat" cmpd="sng">
                      <a:solidFill>
                        <a:srgbClr val="FFFFFF"/>
                      </a:solidFill>
                      <a:prstDash val="solid"/>
                      <a:headEnd type="none" w="med" len="med"/>
                      <a:tailEnd type="none" w="med" len="med"/>
                    </a:lnT>
                    <a:lnB w="12700">
                      <a:solidFill>
                        <a:schemeClr val="tx1"/>
                      </a:solidFill>
                      <a:prstDash val="solid"/>
                    </a:lnB>
                    <a:lnTlToBr>
                      <a:noFill/>
                    </a:lnTlToBr>
                    <a:lnBlToTr>
                      <a:noFill/>
                    </a:lnBlToTr>
                    <a:noFill/>
                  </a:tcPr>
                </a:tc>
                <a:tc hMerge="1">
                  <a:txBody>
                    <a:bodyPr/>
                    <a:lstStyle/>
                    <a:p>
                      <a:endParaRPr lang="ja-JP"/>
                    </a:p>
                  </a:txBody>
                  <a:tcPr>
                    <a:lnT w="404812" cap="flat" cmpd="sng">
                      <a:solidFill>
                        <a:srgbClr val="FFFFFF"/>
                      </a:solidFill>
                      <a:prstDash val="solid"/>
                      <a:headEnd type="none" w="med" len="med"/>
                      <a:tailEnd type="none" w="med" len="med"/>
                    </a:lnT>
                    <a:lnB w="12700">
                      <a:solidFill>
                        <a:schemeClr val="tx1"/>
                      </a:solidFill>
                      <a:prstDash val="solid"/>
                    </a:lnB>
                  </a:tcPr>
                </a:tc>
                <a:tc hMerge="1">
                  <a:txBody>
                    <a:bodyPr/>
                    <a:lstStyle/>
                    <a:p>
                      <a:endParaRPr lang="ja-JP"/>
                    </a:p>
                  </a:txBody>
                  <a:tcPr>
                    <a:lnT w="404812" cap="flat" cmpd="sng">
                      <a:solidFill>
                        <a:srgbClr val="FFFFFF"/>
                      </a:solidFill>
                      <a:prstDash val="solid"/>
                      <a:headEnd type="none" w="med" len="med"/>
                      <a:tailEnd type="none" w="med" len="med"/>
                    </a:lnT>
                    <a:lnB w="12700">
                      <a:solidFill>
                        <a:schemeClr val="tx1"/>
                      </a:solidFill>
                      <a:prstDash val="solid"/>
                    </a:lnB>
                  </a:tcPr>
                </a:tc>
                <a:tc hMerge="1">
                  <a:txBody>
                    <a:bodyPr/>
                    <a:lstStyle/>
                    <a:p>
                      <a:endParaRPr lang="ja-JP"/>
                    </a:p>
                  </a:txBody>
                  <a:tcPr>
                    <a:lnR w="404812" cap="flat" cmpd="sng">
                      <a:solidFill>
                        <a:srgbClr val="FFFFFF"/>
                      </a:solidFill>
                      <a:prstDash val="solid"/>
                      <a:headEnd type="none" w="med" len="med"/>
                      <a:tailEnd type="none" w="med" len="med"/>
                    </a:lnR>
                    <a:lnT w="404812" cap="flat" cmpd="sng">
                      <a:solidFill>
                        <a:srgbClr val="FFFFFF"/>
                      </a:solidFill>
                      <a:prstDash val="solid"/>
                      <a:headEnd type="none" w="med" len="med"/>
                      <a:tailEnd type="none" w="med" len="med"/>
                    </a:lnT>
                    <a:lnB w="12700">
                      <a:solidFill>
                        <a:schemeClr val="tx1"/>
                      </a:solidFill>
                      <a:prstDash val="solid"/>
                    </a:lnB>
                  </a:tcPr>
                </a:tc>
              </a:tr>
              <a:tr h="0">
                <a:tc rowSpan="2">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SFF</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chemeClr val="bg1">
                        <a:lumMod val="85000"/>
                      </a:schemeClr>
                    </a:solid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 </a:t>
                      </a:r>
                    </a:p>
                  </a:txBody>
                  <a:tcPr marL="0" marR="0" marT="0" marB="1">
                    <a:lnL w="12700" cap="flat" cmpd="sng">
                      <a:solidFill>
                        <a:srgbClr val="080000"/>
                      </a:solidFill>
                      <a:prstDash val="solid"/>
                      <a:headEnd type="none" w="med" len="med"/>
                      <a:tailEnd type="none" w="med" len="med"/>
                    </a:lnL>
                    <a:lnR>
                      <a:noFill/>
                    </a:lnR>
                    <a:lnT w="12700">
                      <a:solidFill>
                        <a:schemeClr val="tx1"/>
                      </a:solidFill>
                      <a:prstDash val="solid"/>
                    </a:lnT>
                    <a:lnB w="12700" cap="flat" cmpd="sng">
                      <a:solidFill>
                        <a:srgbClr val="080000"/>
                      </a:solidFill>
                      <a:prstDash val="solid"/>
                      <a:headEnd type="none" w="med" len="med"/>
                      <a:tailEnd type="none" w="med" len="med"/>
                    </a:lnB>
                    <a:lnTlToBr>
                      <a:noFill/>
                    </a:lnTlToBr>
                    <a:lnBlToTr>
                      <a:noFill/>
                    </a:lnBlToTr>
                    <a:solidFill>
                      <a:schemeClr val="bg1">
                        <a:lumMod val="85000"/>
                      </a:schemeClr>
                    </a:solid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HFT</a:t>
                      </a:r>
                    </a:p>
                  </a:txBody>
                  <a:tcPr marL="0" marR="0" marT="0" marB="1">
                    <a:lnL>
                      <a:noFill/>
                    </a:lnL>
                    <a:lnR>
                      <a:noFill/>
                    </a:lnR>
                    <a:lnT w="12700">
                      <a:solidFill>
                        <a:schemeClr val="tx1"/>
                      </a:solidFill>
                      <a:prstDash val="solid"/>
                    </a:lnT>
                    <a:lnB w="12700" cap="flat" cmpd="sng">
                      <a:solidFill>
                        <a:srgbClr val="080000"/>
                      </a:solidFill>
                      <a:prstDash val="solid"/>
                      <a:headEnd type="none" w="med" len="med"/>
                      <a:tailEnd type="none" w="med" len="med"/>
                    </a:lnB>
                    <a:lnTlToBr>
                      <a:noFill/>
                    </a:lnTlToBr>
                    <a:lnBlToTr>
                      <a:noFill/>
                    </a:lnBlToTr>
                    <a:solidFill>
                      <a:schemeClr val="bg1">
                        <a:lumMod val="85000"/>
                      </a:schemeClr>
                    </a:solid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 </a:t>
                      </a:r>
                    </a:p>
                  </a:txBody>
                  <a:tcPr marL="0" marR="0" marT="0" marB="1">
                    <a:lnL>
                      <a:noFill/>
                    </a:lnL>
                    <a:lnR w="9525" cap="flat" cmpd="sng">
                      <a:solidFill>
                        <a:srgbClr val="000000"/>
                      </a:solidFill>
                      <a:prstDash val="solid"/>
                      <a:headEnd type="none" w="med" len="med"/>
                      <a:tailEnd type="none" w="med" len="med"/>
                    </a:lnR>
                    <a:lnT w="12700">
                      <a:solidFill>
                        <a:schemeClr val="tx1"/>
                      </a:solidFill>
                      <a:prstDash val="solid"/>
                    </a:lnT>
                    <a:lnB w="12700" cap="flat" cmpd="sng">
                      <a:solidFill>
                        <a:srgbClr val="080000"/>
                      </a:solidFill>
                      <a:prstDash val="solid"/>
                      <a:headEnd type="none" w="med" len="med"/>
                      <a:tailEnd type="none" w="med" len="med"/>
                    </a:lnB>
                    <a:lnTlToBr>
                      <a:noFill/>
                    </a:lnTlToBr>
                    <a:lnBlToTr>
                      <a:noFill/>
                    </a:lnBlToTr>
                    <a:solidFill>
                      <a:schemeClr val="bg1">
                        <a:lumMod val="85000"/>
                      </a:schemeClr>
                    </a:solidFill>
                  </a:tcPr>
                </a:tc>
              </a:tr>
              <a:tr h="0">
                <a:tc vMerge="1">
                  <a:txBody>
                    <a:bodyPr/>
                    <a:lstStyle/>
                    <a:p>
                      <a:endParaRPr lang="ja-JP"/>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404812" cap="flat" cmpd="sng">
                      <a:solidFill>
                        <a:srgbClr val="FFFFFF"/>
                      </a:solidFill>
                      <a:prstDash val="solid"/>
                      <a:headEnd type="none" w="med" len="med"/>
                      <a:tailEnd type="none" w="med" len="med"/>
                    </a:lnT>
                    <a:lnB w="12700">
                      <a:solidFill>
                        <a:schemeClr val="tx1"/>
                      </a:solidFill>
                      <a:prstDash val="solid"/>
                    </a:lnB>
                    <a:lnTlToBr>
                      <a:noFill/>
                    </a:lnTlToBr>
                    <a:lnBlToTr>
                      <a:noFill/>
                    </a:lnBlToTr>
                    <a:solidFill>
                      <a:schemeClr val="bg1">
                        <a:lumMod val="85000"/>
                      </a:schemeClr>
                    </a:solid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0</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a:solidFill>
                        <a:schemeClr val="tx1"/>
                      </a:solidFill>
                      <a:prstDash val="solid"/>
                    </a:lnB>
                    <a:lnTlToBr>
                      <a:noFill/>
                    </a:lnTlToBr>
                    <a:lnBlToTr>
                      <a:noFill/>
                    </a:lnBlToTr>
                    <a:solidFill>
                      <a:schemeClr val="bg1">
                        <a:lumMod val="85000"/>
                      </a:schemeClr>
                    </a:solid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1</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a:solidFill>
                        <a:schemeClr val="tx1"/>
                      </a:solidFill>
                      <a:prstDash val="solid"/>
                    </a:lnB>
                    <a:lnTlToBr>
                      <a:noFill/>
                    </a:lnTlToBr>
                    <a:lnBlToTr>
                      <a:noFill/>
                    </a:lnBlToTr>
                    <a:solidFill>
                      <a:schemeClr val="bg1">
                        <a:lumMod val="85000"/>
                      </a:schemeClr>
                    </a:solid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2</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a:solidFill>
                        <a:schemeClr val="tx1"/>
                      </a:solidFill>
                      <a:prstDash val="solid"/>
                    </a:lnB>
                    <a:lnTlToBr>
                      <a:noFill/>
                    </a:lnTlToBr>
                    <a:lnBlToTr>
                      <a:noFill/>
                    </a:lnBlToTr>
                    <a:solidFill>
                      <a:schemeClr val="bg1">
                        <a:lumMod val="85000"/>
                      </a:schemeClr>
                    </a:solidFill>
                  </a:tcPr>
                </a:tc>
              </a:tr>
              <a:tr h="0">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SFF</a:t>
                      </a:r>
                      <a:r>
                        <a:rPr lang="ja-JP" altLang="en-US" sz="1600" b="0" u="none">
                          <a:latin typeface="メイリオ" panose="020B0604030504040204" charset="-128"/>
                          <a:ea typeface="メイリオ" panose="020B0604030504040204" charset="-128"/>
                          <a:cs typeface="Times New Roman" panose="02020603050405020304" charset="0"/>
                        </a:rPr>
                        <a:t>＜</a:t>
                      </a:r>
                      <a:r>
                        <a:rPr lang="en-US" altLang="ja-JP" sz="1600" b="0" u="none">
                          <a:latin typeface="メイリオ" panose="020B0604030504040204" charset="-128"/>
                          <a:ea typeface="メイリオ" panose="020B0604030504040204" charset="-128"/>
                          <a:cs typeface="Times New Roman" panose="02020603050405020304" charset="0"/>
                        </a:rPr>
                        <a:t>60%</a:t>
                      </a:r>
                      <a:endParaRPr lang="ja-JP" altLang="en-US" sz="1600" b="0" u="none">
                        <a:latin typeface="メイリオ" panose="020B0604030504040204" charset="-128"/>
                        <a:ea typeface="メイリオ" panose="020B0604030504040204" charset="-128"/>
                        <a:cs typeface="Times New Roman" panose="02020603050405020304" charset="0"/>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a:solidFill>
                        <a:schemeClr val="tx1"/>
                      </a:solidFill>
                      <a:prstDash val="soli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600" b="0" u="none">
                          <a:latin typeface="メイリオ" panose="020B0604030504040204" charset="-128"/>
                          <a:ea typeface="メイリオ" panose="020B0604030504040204" charset="-128"/>
                          <a:cs typeface="Times New Roman" panose="02020603050405020304" charset="0"/>
                        </a:rPr>
                        <a:t>許されない</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a:solidFill>
                        <a:schemeClr val="tx1"/>
                      </a:solidFill>
                      <a:prstDash val="soli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SIL1</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a:solidFill>
                        <a:schemeClr val="tx1"/>
                      </a:solidFill>
                      <a:prstDash val="soli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SIL2</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a:solidFill>
                        <a:schemeClr val="tx1"/>
                      </a:solidFill>
                      <a:prstDash val="soli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60%≦SFF</a:t>
                      </a:r>
                      <a:r>
                        <a:rPr lang="ja-JP" altLang="en-US" sz="1600" b="0" u="none">
                          <a:latin typeface="メイリオ" panose="020B0604030504040204" charset="-128"/>
                          <a:ea typeface="メイリオ" panose="020B0604030504040204" charset="-128"/>
                          <a:cs typeface="Times New Roman" panose="02020603050405020304" charset="0"/>
                        </a:rPr>
                        <a:t>＜</a:t>
                      </a:r>
                      <a:r>
                        <a:rPr lang="en-US" altLang="ja-JP" sz="1600" b="0" u="none">
                          <a:latin typeface="メイリオ" panose="020B0604030504040204" charset="-128"/>
                          <a:ea typeface="メイリオ" panose="020B0604030504040204" charset="-128"/>
                          <a:cs typeface="Times New Roman" panose="02020603050405020304" charset="0"/>
                        </a:rPr>
                        <a:t>90%</a:t>
                      </a:r>
                      <a:endParaRPr lang="ja-JP" altLang="en-US" sz="1600" b="0" u="none">
                        <a:latin typeface="メイリオ" panose="020B0604030504040204" charset="-128"/>
                        <a:ea typeface="メイリオ" panose="020B0604030504040204" charset="-128"/>
                        <a:cs typeface="Times New Roman" panose="02020603050405020304" charset="0"/>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SIL1</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SIL2</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SIL3</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90%≦SFF</a:t>
                      </a:r>
                      <a:r>
                        <a:rPr lang="ja-JP" altLang="en-US" sz="1600" b="0" u="none">
                          <a:latin typeface="メイリオ" panose="020B0604030504040204" charset="-128"/>
                          <a:ea typeface="メイリオ" panose="020B0604030504040204" charset="-128"/>
                          <a:cs typeface="Times New Roman" panose="02020603050405020304" charset="0"/>
                        </a:rPr>
                        <a:t>＜</a:t>
                      </a:r>
                      <a:r>
                        <a:rPr lang="en-US" altLang="ja-JP" sz="1600" b="0" u="none">
                          <a:latin typeface="メイリオ" panose="020B0604030504040204" charset="-128"/>
                          <a:ea typeface="メイリオ" panose="020B0604030504040204" charset="-128"/>
                          <a:cs typeface="Times New Roman" panose="02020603050405020304" charset="0"/>
                        </a:rPr>
                        <a:t>99%</a:t>
                      </a:r>
                      <a:endParaRPr lang="ja-JP" altLang="en-US" sz="1600" b="0" u="none">
                        <a:latin typeface="メイリオ" panose="020B0604030504040204" charset="-128"/>
                        <a:ea typeface="メイリオ" panose="020B0604030504040204" charset="-128"/>
                        <a:cs typeface="Times New Roman" panose="02020603050405020304" charset="0"/>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SIL2</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SIL3</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SIL3</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99%≦SFF</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SIL3</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SIL3</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SIL3</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19856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fontScale="90000"/>
          </a:bodyPr>
          <a:lstStyle/>
          <a:p>
            <a:pPr>
              <a:lnSpc>
                <a:spcPct val="100000"/>
              </a:lnSpc>
              <a:spcBef>
                <a:spcPts val="0"/>
              </a:spcBef>
              <a:spcAft>
                <a:spcPts val="0"/>
              </a:spcAft>
            </a:pPr>
            <a:r>
              <a:rPr lang="en-US"/>
              <a:t>５SIL（Safety Integrity Level）</a:t>
            </a:r>
            <a:br>
              <a:rPr lang="en-US"/>
            </a:br>
            <a:r>
              <a:rPr lang="ja-JP" altLang="en-US" sz="2800">
                <a:sym typeface="+mn-ea"/>
              </a:rPr>
              <a:t>(3)共通要因故障(CCF)</a:t>
            </a:r>
            <a:endParaRPr lang="en-US" altLang="ja-JP" sz="2800">
              <a:sym typeface="+mn-ea"/>
            </a:endParaRPr>
          </a:p>
        </p:txBody>
      </p:sp>
      <p:sp>
        <p:nvSpPr>
          <p:cNvPr id="7" name="コンテンツプレースホルダ 6"/>
          <p:cNvSpPr>
            <a:spLocks noGrp="1"/>
          </p:cNvSpPr>
          <p:nvPr>
            <p:ph idx="1"/>
          </p:nvPr>
        </p:nvSpPr>
        <p:spPr>
          <a:xfrm>
            <a:off x="349250" y="1501775"/>
            <a:ext cx="9206865" cy="1578610"/>
          </a:xfrm>
        </p:spPr>
        <p:txBody>
          <a:bodyPr/>
          <a:lstStyle/>
          <a:p>
            <a:pPr marL="0" indent="0">
              <a:buNone/>
            </a:pPr>
            <a:r>
              <a:rPr lang="ja-JP" altLang="en-US" sz="2400" b="1"/>
              <a:t>共通原因故障</a:t>
            </a:r>
            <a:r>
              <a:rPr lang="en-US" altLang="ja-JP" sz="2400" b="1"/>
              <a:t>(CCF)</a:t>
            </a:r>
            <a:r>
              <a:rPr lang="ja-JP" altLang="en-US" sz="2400" b="1"/>
              <a:t>：</a:t>
            </a:r>
          </a:p>
          <a:p>
            <a:pPr marL="0" indent="0">
              <a:buNone/>
            </a:pPr>
            <a:r>
              <a:rPr lang="ja-JP" altLang="en-US" sz="2000"/>
              <a:t>PLの</a:t>
            </a:r>
            <a:r>
              <a:rPr lang="en-US" altLang="ja-JP" sz="2000"/>
              <a:t>CCF</a:t>
            </a:r>
            <a:r>
              <a:rPr lang="ja-JP" altLang="en-US" sz="2000"/>
              <a:t>と同じ概念．JIS B 9961付属書Fのチェックリストから、その手法を採用していれば得点を加算し、得点から</a:t>
            </a:r>
            <a:r>
              <a:rPr lang="ja-JP" altLang="en-US" sz="2000">
                <a:solidFill>
                  <a:srgbClr val="FF0000"/>
                </a:solidFill>
              </a:rPr>
              <a:t>CCF係数（β）</a:t>
            </a:r>
            <a:r>
              <a:rPr lang="ja-JP" altLang="en-US" sz="2000"/>
              <a:t>を求める（表7-11）。</a:t>
            </a:r>
          </a:p>
          <a:p>
            <a:pPr marL="0" indent="0">
              <a:buNone/>
            </a:pPr>
            <a:r>
              <a:rPr lang="ja-JP" altLang="en-US" sz="2000"/>
              <a:t>CCF係数は、二重化構成のPFHD計算において用いられる。</a:t>
            </a:r>
          </a:p>
        </p:txBody>
      </p:sp>
      <p:sp>
        <p:nvSpPr>
          <p:cNvPr id="4" name="フッタープレースホルダ 3"/>
          <p:cNvSpPr>
            <a:spLocks noGrp="1"/>
          </p:cNvSpPr>
          <p:nvPr>
            <p:ph type="ftr" sz="quarter" idx="11"/>
          </p:nvPr>
        </p:nvSpPr>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機能安全活用実践マニュアル</a:t>
            </a:r>
            <a:endParaRPr lang="ja-JP" altLang="en-US" dirty="0"/>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35</a:t>
            </a:fld>
            <a:endParaRPr kumimoji="1" lang="ja-JP" altLang="en-US"/>
          </a:p>
        </p:txBody>
      </p:sp>
      <p:graphicFrame>
        <p:nvGraphicFramePr>
          <p:cNvPr id="2" name="表 1"/>
          <p:cNvGraphicFramePr/>
          <p:nvPr/>
        </p:nvGraphicFramePr>
        <p:xfrm>
          <a:off x="2802255" y="3425825"/>
          <a:ext cx="4300220" cy="1767846"/>
        </p:xfrm>
        <a:graphic>
          <a:graphicData uri="http://schemas.openxmlformats.org/drawingml/2006/table">
            <a:tbl>
              <a:tblPr firstRow="1" bandRow="1">
                <a:tableStyleId>{5940675A-B579-460E-94D1-54222C63F5DA}</a:tableStyleId>
              </a:tblPr>
              <a:tblGrid>
                <a:gridCol w="1750695"/>
                <a:gridCol w="2549525"/>
              </a:tblGrid>
              <a:tr h="458470">
                <a:tc gridSpan="2">
                  <a:txBody>
                    <a:bodyPr/>
                    <a:lstStyle/>
                    <a:p>
                      <a:pPr marL="0" indent="0" algn="ctr">
                        <a:buNone/>
                      </a:pPr>
                      <a:r>
                        <a:rPr lang="ja-JP" altLang="en-US" sz="1800" b="0" u="none">
                          <a:latin typeface="メイリオ" panose="020B0604030504040204" charset="-128"/>
                          <a:ea typeface="メイリオ" panose="020B0604030504040204" charset="-128"/>
                          <a:cs typeface="Times New Roman" panose="02020603050405020304" charset="0"/>
                        </a:rPr>
                        <a:t>表</a:t>
                      </a:r>
                      <a:r>
                        <a:rPr lang="en-US" altLang="ja-JP" sz="1800" b="0" u="none">
                          <a:latin typeface="メイリオ" panose="020B0604030504040204" charset="-128"/>
                          <a:ea typeface="メイリオ" panose="020B0604030504040204" charset="-128"/>
                          <a:cs typeface="ＭＳ 明朝" panose="02020609040205080304" charset="-128"/>
                        </a:rPr>
                        <a:t>7-11 </a:t>
                      </a:r>
                      <a:r>
                        <a:rPr lang="en-US" altLang="ja-JP" sz="1800" b="0" u="none">
                          <a:latin typeface="メイリオ" panose="020B0604030504040204" charset="-128"/>
                          <a:ea typeface="メイリオ" panose="020B0604030504040204" charset="-128"/>
                          <a:cs typeface="Times New Roman" panose="02020603050405020304" charset="0"/>
                        </a:rPr>
                        <a:t>CCF</a:t>
                      </a:r>
                      <a:r>
                        <a:rPr lang="ja-JP" altLang="en-US" sz="1800" b="0" u="none">
                          <a:latin typeface="メイリオ" panose="020B0604030504040204" charset="-128"/>
                          <a:ea typeface="メイリオ" panose="020B0604030504040204" charset="-128"/>
                          <a:cs typeface="Times New Roman" panose="02020603050405020304" charset="0"/>
                        </a:rPr>
                        <a:t>係数（</a:t>
                      </a:r>
                      <a:r>
                        <a:rPr lang="en-US" altLang="ja-JP" sz="1800" b="0" u="none">
                          <a:latin typeface="メイリオ" panose="020B0604030504040204" charset="-128"/>
                          <a:ea typeface="メイリオ" panose="020B0604030504040204" charset="-128"/>
                          <a:cs typeface="Times New Roman" panose="02020603050405020304" charset="0"/>
                        </a:rPr>
                        <a:t>β</a:t>
                      </a:r>
                      <a:r>
                        <a:rPr lang="ja-JP" altLang="en-US" sz="1800" b="0" u="none">
                          <a:latin typeface="メイリオ" panose="020B0604030504040204" charset="-128"/>
                          <a:ea typeface="メイリオ" panose="020B0604030504040204" charset="-128"/>
                          <a:cs typeface="Times New Roman" panose="02020603050405020304" charset="0"/>
                        </a:rPr>
                        <a:t>）の推定（</a:t>
                      </a:r>
                      <a:r>
                        <a:rPr lang="en-US" altLang="ja-JP" sz="1800" b="0" u="none">
                          <a:latin typeface="メイリオ" panose="020B0604030504040204" charset="-128"/>
                          <a:ea typeface="メイリオ" panose="020B0604030504040204" charset="-128"/>
                          <a:cs typeface="ＭＳ 明朝" panose="02020609040205080304" charset="-128"/>
                        </a:rPr>
                        <a:t>JIS B 9961(IEC 62061)</a:t>
                      </a:r>
                      <a:r>
                        <a:rPr lang="ja-JP" altLang="en-US" sz="1800" b="0" u="none">
                          <a:latin typeface="メイリオ" panose="020B0604030504040204" charset="-128"/>
                          <a:ea typeface="メイリオ" panose="020B0604030504040204" charset="-128"/>
                          <a:cs typeface="Times New Roman" panose="02020603050405020304" charset="0"/>
                        </a:rPr>
                        <a:t>表</a:t>
                      </a:r>
                      <a:r>
                        <a:rPr lang="en-US" altLang="ja-JP" sz="1800" b="0" u="none">
                          <a:latin typeface="メイリオ" panose="020B0604030504040204" charset="-128"/>
                          <a:ea typeface="メイリオ" panose="020B0604030504040204" charset="-128"/>
                          <a:cs typeface="Times New Roman" panose="02020603050405020304" charset="0"/>
                        </a:rPr>
                        <a:t>F.2</a:t>
                      </a:r>
                      <a:r>
                        <a:rPr lang="ja-JP" altLang="en-US" sz="1800" b="0" u="none">
                          <a:latin typeface="メイリオ" panose="020B0604030504040204" charset="-128"/>
                          <a:ea typeface="メイリオ" panose="020B0604030504040204" charset="-128"/>
                          <a:cs typeface="Times New Roman" panose="02020603050405020304" charset="0"/>
                        </a:rPr>
                        <a:t>より）</a:t>
                      </a:r>
                    </a:p>
                  </a:txBody>
                  <a:tcPr marL="0" marR="0" marT="0" marB="1">
                    <a:lnL w="404812" cap="flat" cmpd="sng">
                      <a:solidFill>
                        <a:srgbClr val="FFFFFF"/>
                      </a:solidFill>
                      <a:prstDash val="solid"/>
                      <a:headEnd type="none" w="med" len="med"/>
                      <a:tailEnd type="none" w="med" len="med"/>
                    </a:lnL>
                    <a:lnR w="404812" cap="flat" cmpd="sng">
                      <a:solidFill>
                        <a:srgbClr val="FFFFFF"/>
                      </a:solidFill>
                      <a:prstDash val="solid"/>
                      <a:headEnd type="none" w="med" len="med"/>
                      <a:tailEnd type="none" w="med" len="med"/>
                    </a:ln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ja-JP"/>
                    </a:p>
                  </a:txBody>
                  <a:tcPr>
                    <a:lnR w="404812" cap="flat" cmpd="sng">
                      <a:solidFill>
                        <a:srgbClr val="FFFFFF"/>
                      </a:solidFill>
                      <a:prstDash val="solid"/>
                      <a:headEnd type="none" w="med" len="med"/>
                      <a:tailEnd type="none" w="med" len="med"/>
                    </a:ln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tcPr>
                </a:tc>
              </a:tr>
              <a:tr h="153035">
                <a:tc>
                  <a:txBody>
                    <a:bodyPr/>
                    <a:lstStyle/>
                    <a:p>
                      <a:pPr marL="0" indent="0" algn="ctr">
                        <a:buNone/>
                      </a:pPr>
                      <a:r>
                        <a:rPr lang="ja-JP" altLang="en-US" sz="1600" b="0" u="none">
                          <a:latin typeface="メイリオ" panose="020B0604030504040204" charset="-128"/>
                          <a:ea typeface="メイリオ" panose="020B0604030504040204" charset="-128"/>
                          <a:cs typeface="Times New Roman" panose="02020603050405020304" charset="0"/>
                        </a:rPr>
                        <a:t>合計得点</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85000"/>
                      </a:schemeClr>
                    </a:solid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CCF</a:t>
                      </a:r>
                      <a:r>
                        <a:rPr lang="ja-JP" altLang="en-US" sz="1600" b="0" u="none">
                          <a:latin typeface="メイリオ" panose="020B0604030504040204" charset="-128"/>
                          <a:ea typeface="メイリオ" panose="020B0604030504040204" charset="-128"/>
                          <a:cs typeface="Times New Roman" panose="02020603050405020304" charset="0"/>
                        </a:rPr>
                        <a:t>係数（</a:t>
                      </a:r>
                      <a:r>
                        <a:rPr lang="en-US" altLang="ja-JP" sz="1600" b="0" u="none">
                          <a:latin typeface="メイリオ" panose="020B0604030504040204" charset="-128"/>
                          <a:ea typeface="メイリオ" panose="020B0604030504040204" charset="-128"/>
                          <a:cs typeface="Times New Roman" panose="02020603050405020304" charset="0"/>
                        </a:rPr>
                        <a:t>β</a:t>
                      </a:r>
                      <a:r>
                        <a:rPr lang="ja-JP" altLang="en-US" sz="1600" b="0" u="none">
                          <a:latin typeface="メイリオ" panose="020B0604030504040204" charset="-128"/>
                          <a:ea typeface="メイリオ" panose="020B0604030504040204" charset="-128"/>
                          <a:cs typeface="Times New Roman" panose="02020603050405020304" charset="0"/>
                        </a:rPr>
                        <a:t>）</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85000"/>
                      </a:schemeClr>
                    </a:solidFill>
                  </a:tcPr>
                </a:tc>
              </a:tr>
              <a:tr h="0">
                <a:tc>
                  <a:txBody>
                    <a:bodyPr/>
                    <a:lstStyle/>
                    <a:p>
                      <a:pPr marL="0" indent="0" algn="ctr">
                        <a:buNone/>
                      </a:pPr>
                      <a:r>
                        <a:rPr lang="ja-JP" altLang="en-US" sz="1600" b="0" u="none">
                          <a:latin typeface="メイリオ" panose="020B0604030504040204" charset="-128"/>
                          <a:ea typeface="メイリオ" panose="020B0604030504040204" charset="-128"/>
                          <a:cs typeface="Times New Roman" panose="02020603050405020304" charset="0"/>
                        </a:rPr>
                        <a:t>＜</a:t>
                      </a:r>
                      <a:r>
                        <a:rPr lang="en-US" altLang="ja-JP" sz="1600" b="0" u="none">
                          <a:latin typeface="メイリオ" panose="020B0604030504040204" charset="-128"/>
                          <a:ea typeface="メイリオ" panose="020B0604030504040204" charset="-128"/>
                          <a:cs typeface="Times New Roman" panose="02020603050405020304" charset="0"/>
                        </a:rPr>
                        <a:t>35</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10%</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35 - 65</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5%</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65 - 85</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2%</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85 - 100</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1%</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677336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fontScale="90000"/>
          </a:bodyPr>
          <a:lstStyle/>
          <a:p>
            <a:pPr>
              <a:lnSpc>
                <a:spcPct val="100000"/>
              </a:lnSpc>
              <a:spcBef>
                <a:spcPts val="0"/>
              </a:spcBef>
              <a:spcAft>
                <a:spcPts val="0"/>
              </a:spcAft>
            </a:pPr>
            <a:r>
              <a:rPr lang="en-US"/>
              <a:t>５SIL（Safety Integrity Level）</a:t>
            </a:r>
            <a:br>
              <a:rPr lang="en-US"/>
            </a:br>
            <a:r>
              <a:rPr lang="ja-JP" altLang="en-US" sz="2800">
                <a:sym typeface="+mn-ea"/>
              </a:rPr>
              <a:t>(4)PFHD (Probability of dangerous failure per hour)</a:t>
            </a:r>
          </a:p>
        </p:txBody>
      </p:sp>
      <p:sp>
        <p:nvSpPr>
          <p:cNvPr id="7" name="コンテンツプレースホルダ 6"/>
          <p:cNvSpPr>
            <a:spLocks noGrp="1"/>
          </p:cNvSpPr>
          <p:nvPr>
            <p:ph idx="1"/>
          </p:nvPr>
        </p:nvSpPr>
        <p:spPr>
          <a:xfrm>
            <a:off x="349250" y="1501775"/>
            <a:ext cx="9206865" cy="4961890"/>
          </a:xfrm>
        </p:spPr>
        <p:txBody>
          <a:bodyPr>
            <a:normAutofit lnSpcReduction="10000"/>
          </a:bodyPr>
          <a:lstStyle/>
          <a:p>
            <a:pPr marL="0" indent="0">
              <a:buNone/>
            </a:pPr>
            <a:r>
              <a:rPr lang="ja-JP" altLang="en-US" sz="2400" b="1"/>
              <a:t>PFHD：</a:t>
            </a:r>
          </a:p>
          <a:p>
            <a:pPr marL="0" indent="0">
              <a:buNone/>
            </a:pPr>
            <a:r>
              <a:rPr lang="ja-JP" altLang="en-US" sz="2000"/>
              <a:t>安全関連システムが</a:t>
            </a:r>
            <a:r>
              <a:rPr lang="ja-JP" altLang="en-US" sz="2000">
                <a:solidFill>
                  <a:srgbClr val="FF0000"/>
                </a:solidFill>
              </a:rPr>
              <a:t>1時間あたりに危険側故障を起こす確率</a:t>
            </a:r>
            <a:r>
              <a:rPr lang="ja-JP" altLang="en-US" sz="2000"/>
              <a:t>。</a:t>
            </a:r>
            <a:br>
              <a:rPr lang="ja-JP" altLang="en-US" sz="2000"/>
            </a:br>
            <a:r>
              <a:rPr lang="ja-JP" altLang="en-US" sz="2000"/>
              <a:t>PFHDの計算は、アーキテクチャによって異なる。</a:t>
            </a:r>
          </a:p>
          <a:p>
            <a:pPr marL="0" indent="0">
              <a:buNone/>
            </a:pPr>
            <a:r>
              <a:rPr lang="ja-JP" altLang="en-US" sz="2000"/>
              <a:t>診断機能を持たないサブシステムの直列構成の場合、いずれかの危険側故障によって全体システムが危険側故障に陥る。</a:t>
            </a:r>
          </a:p>
          <a:p>
            <a:pPr marL="0" indent="0">
              <a:lnSpc>
                <a:spcPct val="140000"/>
              </a:lnSpc>
              <a:buNone/>
            </a:pPr>
            <a:r>
              <a:rPr lang="ja-JP" altLang="en-US" sz="2000"/>
              <a:t>　　PFHD＝ΣλDi　　　　　　　　　　　　　　　　　　　　　　（式５）</a:t>
            </a:r>
          </a:p>
          <a:p>
            <a:pPr marL="0" indent="0">
              <a:buNone/>
            </a:pPr>
            <a:r>
              <a:rPr lang="ja-JP" altLang="en-US" sz="2000"/>
              <a:t>　λDi：サブシステムiの危険側故障率</a:t>
            </a:r>
          </a:p>
          <a:p>
            <a:pPr marL="0" indent="0">
              <a:lnSpc>
                <a:spcPct val="140000"/>
              </a:lnSpc>
              <a:buNone/>
            </a:pPr>
            <a:r>
              <a:rPr lang="ja-JP" altLang="en-US" sz="2000"/>
              <a:t>各サブシステムが診断率DCiの診断機能を持つ場合、未検出危険側故障について考慮すればよい。</a:t>
            </a:r>
          </a:p>
          <a:p>
            <a:pPr marL="0" indent="0">
              <a:lnSpc>
                <a:spcPct val="140000"/>
              </a:lnSpc>
              <a:buNone/>
            </a:pPr>
            <a:r>
              <a:rPr lang="ja-JP" altLang="en-US" sz="2000"/>
              <a:t>　　PFHD＝ΣλDi(１－DCi)　　　　　　　　　　　　　　　　　（式６）</a:t>
            </a:r>
          </a:p>
          <a:p>
            <a:pPr marL="0" indent="0">
              <a:buNone/>
            </a:pPr>
            <a:r>
              <a:rPr lang="ja-JP" altLang="en-US" sz="2000"/>
              <a:t>　λDi：サブシステムiの危険側故障率</a:t>
            </a:r>
          </a:p>
          <a:p>
            <a:pPr marL="0" indent="0">
              <a:buNone/>
            </a:pPr>
            <a:r>
              <a:rPr lang="ja-JP" altLang="en-US" sz="2000"/>
              <a:t>　DCi：サブシステムiの診断率</a:t>
            </a:r>
          </a:p>
        </p:txBody>
      </p:sp>
      <p:sp>
        <p:nvSpPr>
          <p:cNvPr id="4" name="フッタープレースホルダ 3"/>
          <p:cNvSpPr>
            <a:spLocks noGrp="1"/>
          </p:cNvSpPr>
          <p:nvPr>
            <p:ph type="ftr" sz="quarter" idx="11"/>
          </p:nvPr>
        </p:nvSpPr>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機能安全活用実践マニュアル</a:t>
            </a:r>
            <a:endParaRPr lang="ja-JP" altLang="en-US" dirty="0"/>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36</a:t>
            </a:fld>
            <a:endParaRPr kumimoji="1" lang="ja-JP" altLang="en-US"/>
          </a:p>
        </p:txBody>
      </p:sp>
    </p:spTree>
    <p:extLst>
      <p:ext uri="{BB962C8B-B14F-4D97-AF65-F5344CB8AC3E}">
        <p14:creationId xmlns:p14="http://schemas.microsoft.com/office/powerpoint/2010/main" val="39170949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fontScale="90000"/>
          </a:bodyPr>
          <a:lstStyle/>
          <a:p>
            <a:pPr>
              <a:lnSpc>
                <a:spcPct val="100000"/>
              </a:lnSpc>
              <a:spcBef>
                <a:spcPts val="0"/>
              </a:spcBef>
              <a:spcAft>
                <a:spcPts val="0"/>
              </a:spcAft>
            </a:pPr>
            <a:r>
              <a:rPr lang="en-US"/>
              <a:t>５SIL（Safety Integrity Level）</a:t>
            </a:r>
            <a:br>
              <a:rPr lang="en-US"/>
            </a:br>
            <a:r>
              <a:rPr lang="ja-JP" altLang="en-US" sz="2800">
                <a:sym typeface="+mn-ea"/>
              </a:rPr>
              <a:t>(4)PFHD (Probability of dangerous failure per hour)</a:t>
            </a:r>
          </a:p>
        </p:txBody>
      </p:sp>
      <p:sp>
        <p:nvSpPr>
          <p:cNvPr id="7" name="コンテンツプレースホルダ 6"/>
          <p:cNvSpPr>
            <a:spLocks noGrp="1"/>
          </p:cNvSpPr>
          <p:nvPr>
            <p:ph idx="1"/>
          </p:nvPr>
        </p:nvSpPr>
        <p:spPr>
          <a:xfrm>
            <a:off x="349250" y="1501775"/>
            <a:ext cx="9206865" cy="4733290"/>
          </a:xfrm>
        </p:spPr>
        <p:txBody>
          <a:bodyPr wrap="square"/>
          <a:lstStyle/>
          <a:p>
            <a:pPr marL="0" indent="0">
              <a:buNone/>
            </a:pPr>
            <a:r>
              <a:rPr lang="en-US" altLang="ja-JP" sz="2400" b="1"/>
              <a:t>PFHD(</a:t>
            </a:r>
            <a:r>
              <a:rPr lang="ja-JP" altLang="en-US" sz="2400" b="1"/>
              <a:t>二重化アーキテクチャ</a:t>
            </a:r>
            <a:r>
              <a:rPr lang="en-US" altLang="ja-JP" sz="2400" b="1"/>
              <a:t>)</a:t>
            </a:r>
            <a:r>
              <a:rPr lang="ja-JP" altLang="en-US" sz="2400" b="1"/>
              <a:t>：</a:t>
            </a:r>
          </a:p>
          <a:p>
            <a:pPr marL="0" indent="0">
              <a:buNone/>
            </a:pPr>
            <a:r>
              <a:rPr lang="ja-JP" altLang="en-US" sz="2000"/>
              <a:t>各チャンネルにおいて診断機能を持たない場合、式</a:t>
            </a:r>
            <a:r>
              <a:rPr lang="en-US" altLang="ja-JP" sz="2000"/>
              <a:t>7</a:t>
            </a:r>
            <a:r>
              <a:rPr lang="ja-JP" altLang="en-US" sz="2000"/>
              <a:t>となる。</a:t>
            </a:r>
          </a:p>
          <a:p>
            <a:pPr marL="0" indent="0">
              <a:buNone/>
            </a:pPr>
            <a:r>
              <a:rPr lang="ja-JP" altLang="en-US" sz="2000" b="1"/>
              <a:t>プルーフテスト間隔：</a:t>
            </a:r>
            <a:r>
              <a:rPr lang="ja-JP" altLang="en-US" sz="2000"/>
              <a:t>サブシステムに未検出危険側故障が蓄積していないこと、すなわち新品同様であることを確認するプルーフテストの実施間隔。</a:t>
            </a:r>
          </a:p>
          <a:p>
            <a:pPr marL="0" indent="0">
              <a:lnSpc>
                <a:spcPct val="130000"/>
              </a:lnSpc>
              <a:buNone/>
            </a:pPr>
            <a:r>
              <a:rPr lang="ja-JP" altLang="en-US" sz="2000"/>
              <a:t>　PFHD＝(1-β)2×λD1×λD2×Ｔ1＋β(λD1＋λD2)　　　　　　（式７）</a:t>
            </a:r>
          </a:p>
          <a:p>
            <a:pPr marL="0" indent="0">
              <a:buNone/>
            </a:pPr>
            <a:r>
              <a:rPr lang="ja-JP" altLang="en-US" sz="2000"/>
              <a:t>　β：CCF係数</a:t>
            </a:r>
          </a:p>
          <a:p>
            <a:pPr marL="0" indent="0">
              <a:buNone/>
            </a:pPr>
            <a:r>
              <a:rPr lang="ja-JP" altLang="en-US" sz="2000"/>
              <a:t>　λD1、λD2：チャンネル1、2の危険側故障率</a:t>
            </a:r>
          </a:p>
          <a:p>
            <a:pPr marL="0" indent="0">
              <a:buNone/>
            </a:pPr>
            <a:r>
              <a:rPr lang="ja-JP" altLang="en-US" sz="2000"/>
              <a:t>　Ｔ1：プルーフテスト間隔またはサブシステムの寿命のいずれか短い方</a:t>
            </a:r>
          </a:p>
          <a:p>
            <a:pPr marL="0" indent="0">
              <a:buNone/>
            </a:pPr>
            <a:r>
              <a:rPr lang="ja-JP" altLang="en-US" sz="2000"/>
              <a:t>診断機能付き二重化アーキテクチャ（二重化チャンネルが同じ設計）場合は、式</a:t>
            </a:r>
            <a:r>
              <a:rPr lang="en-US" altLang="ja-JP" sz="2000"/>
              <a:t>8</a:t>
            </a:r>
            <a:r>
              <a:rPr lang="ja-JP" altLang="en-US" sz="2000"/>
              <a:t>となる。</a:t>
            </a:r>
          </a:p>
          <a:p>
            <a:pPr marL="0" indent="0">
              <a:lnSpc>
                <a:spcPct val="130000"/>
              </a:lnSpc>
              <a:buNone/>
            </a:pPr>
            <a:r>
              <a:rPr lang="ja-JP" altLang="en-US" sz="2000"/>
              <a:t>　PFHD＝(1-β)2｛λD2×DC×Ｔ2＋[λD2×(1－DC)]×Ｔ1｝＋βλD　(式８）</a:t>
            </a:r>
          </a:p>
          <a:p>
            <a:pPr marL="0" indent="0">
              <a:buNone/>
            </a:pPr>
            <a:r>
              <a:rPr lang="ja-JP" altLang="en-US" sz="2000"/>
              <a:t>　Ｔ2：診断テスト間隔</a:t>
            </a:r>
          </a:p>
        </p:txBody>
      </p:sp>
      <p:sp>
        <p:nvSpPr>
          <p:cNvPr id="4" name="フッタープレースホルダ 3"/>
          <p:cNvSpPr>
            <a:spLocks noGrp="1"/>
          </p:cNvSpPr>
          <p:nvPr>
            <p:ph type="ftr" sz="quarter" idx="11"/>
          </p:nvPr>
        </p:nvSpPr>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機能安全活用実践マニュアル</a:t>
            </a:r>
            <a:endParaRPr lang="ja-JP" altLang="en-US" dirty="0"/>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37</a:t>
            </a:fld>
            <a:endParaRPr kumimoji="1" lang="ja-JP" altLang="en-US"/>
          </a:p>
        </p:txBody>
      </p:sp>
    </p:spTree>
    <p:extLst>
      <p:ext uri="{BB962C8B-B14F-4D97-AF65-F5344CB8AC3E}">
        <p14:creationId xmlns:p14="http://schemas.microsoft.com/office/powerpoint/2010/main" val="3931472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fontScale="90000"/>
          </a:bodyPr>
          <a:lstStyle/>
          <a:p>
            <a:pPr>
              <a:lnSpc>
                <a:spcPct val="100000"/>
              </a:lnSpc>
              <a:spcBef>
                <a:spcPts val="0"/>
              </a:spcBef>
              <a:spcAft>
                <a:spcPts val="0"/>
              </a:spcAft>
            </a:pPr>
            <a:r>
              <a:rPr lang="en-US"/>
              <a:t>５SIL（Safety Integrity Level）</a:t>
            </a:r>
            <a:br>
              <a:rPr lang="en-US"/>
            </a:br>
            <a:r>
              <a:rPr lang="ja-JP" altLang="en-US" sz="2800">
                <a:sym typeface="+mn-ea"/>
              </a:rPr>
              <a:t>(4)PFHD (Probability of dangerous failure per hour)</a:t>
            </a:r>
          </a:p>
        </p:txBody>
      </p:sp>
      <p:sp>
        <p:nvSpPr>
          <p:cNvPr id="7" name="コンテンツプレースホルダ 6"/>
          <p:cNvSpPr>
            <a:spLocks noGrp="1"/>
          </p:cNvSpPr>
          <p:nvPr>
            <p:ph idx="1"/>
          </p:nvPr>
        </p:nvSpPr>
        <p:spPr>
          <a:xfrm>
            <a:off x="349250" y="1501775"/>
            <a:ext cx="9206865" cy="1197610"/>
          </a:xfrm>
        </p:spPr>
        <p:txBody>
          <a:bodyPr/>
          <a:lstStyle/>
          <a:p>
            <a:pPr marL="0" indent="0">
              <a:buNone/>
            </a:pPr>
            <a:r>
              <a:rPr lang="ja-JP" altLang="en-US" sz="2400" b="1"/>
              <a:t>達成</a:t>
            </a:r>
            <a:r>
              <a:rPr lang="en-US" altLang="ja-JP" sz="2400" b="1"/>
              <a:t>SIL</a:t>
            </a:r>
            <a:r>
              <a:rPr lang="ja-JP" altLang="en-US" sz="2400" b="1"/>
              <a:t>の判定</a:t>
            </a:r>
          </a:p>
          <a:p>
            <a:pPr marL="0" indent="0">
              <a:buNone/>
            </a:pPr>
            <a:r>
              <a:rPr lang="ja-JP" altLang="en-US" sz="2000"/>
              <a:t>これらの式から、安全関連システムのPFHDを求め、表7-12に示す範囲を満足すればよい。</a:t>
            </a:r>
          </a:p>
        </p:txBody>
      </p:sp>
      <p:sp>
        <p:nvSpPr>
          <p:cNvPr id="4" name="フッタープレースホルダ 3"/>
          <p:cNvSpPr>
            <a:spLocks noGrp="1"/>
          </p:cNvSpPr>
          <p:nvPr>
            <p:ph type="ftr" sz="quarter" idx="11"/>
          </p:nvPr>
        </p:nvSpPr>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機能安全活用実践マニュアル</a:t>
            </a:r>
            <a:endParaRPr lang="ja-JP" altLang="en-US" dirty="0"/>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38</a:t>
            </a:fld>
            <a:endParaRPr kumimoji="1" lang="ja-JP" altLang="en-US"/>
          </a:p>
        </p:txBody>
      </p:sp>
      <p:graphicFrame>
        <p:nvGraphicFramePr>
          <p:cNvPr id="2" name="表 -1"/>
          <p:cNvGraphicFramePr/>
          <p:nvPr/>
        </p:nvGraphicFramePr>
        <p:xfrm>
          <a:off x="2820035" y="2975610"/>
          <a:ext cx="3566160" cy="1296039"/>
        </p:xfrm>
        <a:graphic>
          <a:graphicData uri="http://schemas.openxmlformats.org/drawingml/2006/table">
            <a:tbl>
              <a:tblPr firstRow="1" bandRow="1">
                <a:tableStyleId>{5940675A-B579-460E-94D1-54222C63F5DA}</a:tableStyleId>
              </a:tblPr>
              <a:tblGrid>
                <a:gridCol w="904240"/>
                <a:gridCol w="2661920"/>
              </a:tblGrid>
              <a:tr h="320675">
                <a:tc gridSpan="2">
                  <a:txBody>
                    <a:bodyPr/>
                    <a:lstStyle/>
                    <a:p>
                      <a:pPr marL="0" indent="0" algn="ctr">
                        <a:buNone/>
                      </a:pPr>
                      <a:r>
                        <a:rPr lang="ja-JP" altLang="en-US" sz="1800" b="0" u="none">
                          <a:latin typeface="メイリオ" panose="020B0604030504040204" charset="-128"/>
                          <a:ea typeface="メイリオ" panose="020B0604030504040204" charset="-128"/>
                          <a:cs typeface="Times New Roman" panose="02020603050405020304" charset="0"/>
                        </a:rPr>
                        <a:t>表</a:t>
                      </a:r>
                      <a:r>
                        <a:rPr lang="en-US" altLang="ja-JP" sz="1800" b="0" u="none">
                          <a:latin typeface="メイリオ" panose="020B0604030504040204" charset="-128"/>
                          <a:ea typeface="メイリオ" panose="020B0604030504040204" charset="-128"/>
                          <a:cs typeface="ＭＳ 明朝" panose="02020609040205080304" charset="-128"/>
                        </a:rPr>
                        <a:t>7-12  </a:t>
                      </a:r>
                      <a:r>
                        <a:rPr lang="en-US" altLang="ja-JP" sz="1800" b="0" u="none">
                          <a:latin typeface="メイリオ" panose="020B0604030504040204" charset="-128"/>
                          <a:ea typeface="メイリオ" panose="020B0604030504040204" charset="-128"/>
                          <a:cs typeface="Times New Roman" panose="02020603050405020304" charset="0"/>
                        </a:rPr>
                        <a:t>SIL</a:t>
                      </a:r>
                      <a:r>
                        <a:rPr lang="ja-JP" altLang="en-US" sz="1800" b="0" u="none">
                          <a:latin typeface="メイリオ" panose="020B0604030504040204" charset="-128"/>
                          <a:ea typeface="メイリオ" panose="020B0604030504040204" charset="-128"/>
                          <a:cs typeface="Times New Roman" panose="02020603050405020304" charset="0"/>
                        </a:rPr>
                        <a:t>毎の</a:t>
                      </a:r>
                      <a:r>
                        <a:rPr lang="ja-JP" altLang="en-US" sz="1800" b="0" u="none">
                          <a:latin typeface="メイリオ" panose="020B0604030504040204" charset="-128"/>
                          <a:ea typeface="メイリオ" panose="020B0604030504040204" charset="-128"/>
                          <a:cs typeface="ＭＳ 明朝" panose="02020609040205080304" charset="-128"/>
                        </a:rPr>
                        <a:t>要求</a:t>
                      </a:r>
                      <a:r>
                        <a:rPr lang="en-US" altLang="ja-JP" sz="1800" b="0" u="none">
                          <a:latin typeface="メイリオ" panose="020B0604030504040204" charset="-128"/>
                          <a:ea typeface="メイリオ" panose="020B0604030504040204" charset="-128"/>
                          <a:cs typeface="Times New Roman" panose="02020603050405020304" charset="0"/>
                        </a:rPr>
                        <a:t>PFH</a:t>
                      </a:r>
                      <a:r>
                        <a:rPr lang="en-US" altLang="ja-JP" sz="1800" b="0" u="none" baseline="-25000">
                          <a:latin typeface="メイリオ" panose="020B0604030504040204" charset="-128"/>
                          <a:ea typeface="メイリオ" panose="020B0604030504040204" charset="-128"/>
                          <a:cs typeface="Times New Roman" panose="02020603050405020304" charset="0"/>
                        </a:rPr>
                        <a:t>D</a:t>
                      </a:r>
                    </a:p>
                  </a:txBody>
                  <a:tcPr marL="0" marR="0" marT="0" marB="1">
                    <a:lnL w="404812" cap="flat" cmpd="sng">
                      <a:solidFill>
                        <a:srgbClr val="FFFFFF"/>
                      </a:solidFill>
                      <a:prstDash val="solid"/>
                      <a:headEnd type="none" w="med" len="med"/>
                      <a:tailEnd type="none" w="med" len="med"/>
                    </a:lnL>
                    <a:lnR w="404812" cap="flat" cmpd="sng">
                      <a:solidFill>
                        <a:srgbClr val="FFFFFF"/>
                      </a:solidFill>
                      <a:prstDash val="solid"/>
                      <a:headEnd type="none" w="med" len="med"/>
                      <a:tailEnd type="none" w="med" len="med"/>
                    </a:lnR>
                    <a:lnT w="404812" cap="flat" cmpd="sng">
                      <a:solidFill>
                        <a:srgbClr val="FFFFFF"/>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a:lstStyle/>
                    <a:p>
                      <a:endParaRPr lang="ja-JP"/>
                    </a:p>
                  </a:txBody>
                  <a:tcPr>
                    <a:lnR w="404812" cap="flat" cmpd="sng">
                      <a:solidFill>
                        <a:srgbClr val="FFFFFF"/>
                      </a:solidFill>
                      <a:prstDash val="solid"/>
                      <a:headEnd type="none" w="med" len="med"/>
                      <a:tailEnd type="none" w="med" len="med"/>
                    </a:lnR>
                    <a:lnT w="404812" cap="flat" cmpd="sng">
                      <a:solidFill>
                        <a:srgbClr val="FFFFFF"/>
                      </a:solidFill>
                      <a:prstDash val="solid"/>
                      <a:headEnd type="none" w="med" len="med"/>
                      <a:tailEnd type="none" w="med" len="med"/>
                    </a:lnT>
                    <a:lnB w="12700" cap="flat" cmpd="sng">
                      <a:solidFill>
                        <a:schemeClr val="tx1"/>
                      </a:solidFill>
                      <a:prstDash val="solid"/>
                      <a:headEnd type="none" w="med" len="med"/>
                      <a:tailEnd type="none" w="med" len="med"/>
                    </a:lnB>
                  </a:tcPr>
                </a:tc>
              </a:tr>
              <a:tr h="0">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SIL</a:t>
                      </a:r>
                    </a:p>
                  </a:txBody>
                  <a:tcPr marL="0" marR="0" marT="0" marB="1"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a:solidFill>
                        <a:schemeClr val="tx1"/>
                      </a:solidFill>
                      <a:prstDash val="solid"/>
                    </a:lnB>
                    <a:lnTlToBr>
                      <a:noFill/>
                    </a:lnTlToBr>
                    <a:lnBlToTr>
                      <a:noFill/>
                    </a:lnBlToTr>
                    <a:solidFill>
                      <a:schemeClr val="bg1">
                        <a:lumMod val="85000"/>
                      </a:schemeClr>
                    </a:solid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PFH</a:t>
                      </a:r>
                      <a:r>
                        <a:rPr lang="en-US" altLang="ja-JP" sz="1600" b="0" u="none" baseline="-25000">
                          <a:latin typeface="メイリオ" panose="020B0604030504040204" charset="-128"/>
                          <a:ea typeface="メイリオ" panose="020B0604030504040204" charset="-128"/>
                          <a:cs typeface="Times New Roman" panose="02020603050405020304" charset="0"/>
                        </a:rPr>
                        <a:t>D</a:t>
                      </a:r>
                      <a:endParaRPr lang="en-US" altLang="ja-JP" sz="1600" b="0" u="none">
                        <a:latin typeface="メイリオ" panose="020B0604030504040204" charset="-128"/>
                        <a:ea typeface="メイリオ" panose="020B0604030504040204" charset="-128"/>
                        <a:cs typeface="Times New Roman" panose="02020603050405020304" charset="0"/>
                      </a:endParaRPr>
                    </a:p>
                  </a:txBody>
                  <a:tcPr marL="0" marR="0" marT="0" marB="1"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a:solidFill>
                        <a:schemeClr val="tx1"/>
                      </a:solidFill>
                      <a:prstDash val="solid"/>
                    </a:lnB>
                    <a:lnTlToBr>
                      <a:noFill/>
                    </a:lnTlToBr>
                    <a:lnBlToTr>
                      <a:noFill/>
                    </a:lnBlToTr>
                    <a:solidFill>
                      <a:schemeClr val="bg1">
                        <a:lumMod val="85000"/>
                      </a:schemeClr>
                    </a:solidFill>
                  </a:tcPr>
                </a:tc>
              </a:tr>
              <a:tr h="0">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SIL3</a:t>
                      </a:r>
                    </a:p>
                  </a:txBody>
                  <a:tcPr marL="0" marR="0" marT="0" marB="1"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10</a:t>
                      </a:r>
                      <a:r>
                        <a:rPr lang="en-US" altLang="ja-JP" sz="1600" b="0" u="none" baseline="30000">
                          <a:latin typeface="メイリオ" panose="020B0604030504040204" charset="-128"/>
                          <a:ea typeface="メイリオ" panose="020B0604030504040204" charset="-128"/>
                          <a:cs typeface="Times New Roman" panose="02020603050405020304" charset="0"/>
                        </a:rPr>
                        <a:t>-8</a:t>
                      </a:r>
                      <a:r>
                        <a:rPr lang="en-US" altLang="ja-JP" sz="1600" b="0" u="none">
                          <a:latin typeface="メイリオ" panose="020B0604030504040204" charset="-128"/>
                          <a:ea typeface="メイリオ" panose="020B0604030504040204" charset="-128"/>
                          <a:cs typeface="Times New Roman" panose="02020603050405020304" charset="0"/>
                        </a:rPr>
                        <a:t> </a:t>
                      </a:r>
                      <a:r>
                        <a:rPr lang="en-US" altLang="ja-JP" sz="1600" b="0" u="none">
                          <a:latin typeface="メイリオ" panose="020B0604030504040204" charset="-128"/>
                          <a:ea typeface="メイリオ" panose="020B0604030504040204" charset="-128"/>
                          <a:cs typeface="ＭＳ 明朝" panose="02020609040205080304" charset="-128"/>
                        </a:rPr>
                        <a:t>≦</a:t>
                      </a:r>
                      <a:r>
                        <a:rPr lang="en-US" altLang="ja-JP" sz="1600" b="0" u="none">
                          <a:latin typeface="メイリオ" panose="020B0604030504040204" charset="-128"/>
                          <a:ea typeface="メイリオ" panose="020B0604030504040204" charset="-128"/>
                          <a:cs typeface="Times New Roman" panose="02020603050405020304" charset="0"/>
                        </a:rPr>
                        <a:t> PFH</a:t>
                      </a:r>
                      <a:r>
                        <a:rPr lang="en-US" altLang="ja-JP" sz="1600" b="0" u="none" baseline="-25000">
                          <a:latin typeface="メイリオ" panose="020B0604030504040204" charset="-128"/>
                          <a:ea typeface="メイリオ" panose="020B0604030504040204" charset="-128"/>
                          <a:cs typeface="Times New Roman" panose="02020603050405020304" charset="0"/>
                        </a:rPr>
                        <a:t>D</a:t>
                      </a:r>
                      <a:r>
                        <a:rPr lang="en-US" altLang="ja-JP" sz="1600" b="0" u="none">
                          <a:latin typeface="メイリオ" panose="020B0604030504040204" charset="-128"/>
                          <a:ea typeface="メイリオ" panose="020B0604030504040204" charset="-128"/>
                          <a:cs typeface="Times New Roman" panose="02020603050405020304" charset="0"/>
                        </a:rPr>
                        <a:t> </a:t>
                      </a:r>
                      <a:r>
                        <a:rPr lang="ja-JP" altLang="en-US" sz="1600" b="0" u="none">
                          <a:latin typeface="メイリオ" panose="020B0604030504040204" charset="-128"/>
                          <a:ea typeface="メイリオ" panose="020B0604030504040204" charset="-128"/>
                          <a:cs typeface="Times New Roman" panose="02020603050405020304" charset="0"/>
                        </a:rPr>
                        <a:t>＜ </a:t>
                      </a:r>
                      <a:r>
                        <a:rPr lang="en-US" altLang="ja-JP" sz="1600" b="0" u="none">
                          <a:latin typeface="メイリオ" panose="020B0604030504040204" charset="-128"/>
                          <a:ea typeface="メイリオ" panose="020B0604030504040204" charset="-128"/>
                          <a:cs typeface="Times New Roman" panose="02020603050405020304" charset="0"/>
                        </a:rPr>
                        <a:t>10</a:t>
                      </a:r>
                      <a:r>
                        <a:rPr lang="en-US" altLang="ja-JP" sz="1600" b="0" u="none" baseline="30000">
                          <a:latin typeface="メイリオ" panose="020B0604030504040204" charset="-128"/>
                          <a:ea typeface="メイリオ" panose="020B0604030504040204" charset="-128"/>
                          <a:cs typeface="Times New Roman" panose="02020603050405020304" charset="0"/>
                        </a:rPr>
                        <a:t>-7</a:t>
                      </a:r>
                      <a:endParaRPr lang="ja-JP" altLang="en-US" sz="1600" b="0" u="none">
                        <a:latin typeface="メイリオ" panose="020B0604030504040204" charset="-128"/>
                        <a:ea typeface="メイリオ" panose="020B0604030504040204" charset="-128"/>
                        <a:cs typeface="Times New Roman" panose="02020603050405020304" charset="0"/>
                      </a:endParaRPr>
                    </a:p>
                  </a:txBody>
                  <a:tcPr marL="0" marR="0" marT="0" marB="1"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a:solidFill>
                        <a:schemeClr val="tx1"/>
                      </a:solidFill>
                      <a:prstDash val="solid"/>
                    </a:lnT>
                    <a:lnB w="12700">
                      <a:solidFill>
                        <a:schemeClr val="tx1"/>
                      </a:solidFill>
                      <a:prstDash val="solid"/>
                    </a:lnB>
                    <a:lnTlToBr>
                      <a:noFill/>
                    </a:lnTlToBr>
                    <a:lnBlToTr>
                      <a:noFill/>
                    </a:lnBlToTr>
                    <a:noFill/>
                  </a:tcPr>
                </a:tc>
              </a:tr>
              <a:tr h="0">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SIL2</a:t>
                      </a:r>
                    </a:p>
                  </a:txBody>
                  <a:tcPr marL="0" marR="0" marT="0" marB="1"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10</a:t>
                      </a:r>
                      <a:r>
                        <a:rPr lang="en-US" altLang="ja-JP" sz="1600" b="0" u="none" baseline="30000">
                          <a:latin typeface="メイリオ" panose="020B0604030504040204" charset="-128"/>
                          <a:ea typeface="メイリオ" panose="020B0604030504040204" charset="-128"/>
                          <a:cs typeface="Times New Roman" panose="02020603050405020304" charset="0"/>
                        </a:rPr>
                        <a:t>-</a:t>
                      </a:r>
                      <a:r>
                        <a:rPr lang="ja-JP" altLang="en-US" sz="1600" b="0" u="none" baseline="30000">
                          <a:latin typeface="メイリオ" panose="020B0604030504040204" charset="-128"/>
                          <a:ea typeface="メイリオ" panose="020B0604030504040204" charset="-128"/>
                          <a:cs typeface="Times New Roman" panose="02020603050405020304" charset="0"/>
                        </a:rPr>
                        <a:t>７</a:t>
                      </a:r>
                      <a:r>
                        <a:rPr lang="ja-JP" altLang="en-US" sz="1600" b="0" u="none">
                          <a:latin typeface="メイリオ" panose="020B0604030504040204" charset="-128"/>
                          <a:ea typeface="メイリオ" panose="020B0604030504040204" charset="-128"/>
                          <a:cs typeface="Times New Roman" panose="02020603050405020304" charset="0"/>
                        </a:rPr>
                        <a:t> </a:t>
                      </a:r>
                      <a:r>
                        <a:rPr lang="en-US" altLang="ja-JP" sz="1600" b="0" u="none">
                          <a:latin typeface="メイリオ" panose="020B0604030504040204" charset="-128"/>
                          <a:ea typeface="メイリオ" panose="020B0604030504040204" charset="-128"/>
                          <a:cs typeface="ＭＳ 明朝" panose="02020609040205080304" charset="-128"/>
                        </a:rPr>
                        <a:t>≦</a:t>
                      </a:r>
                      <a:r>
                        <a:rPr lang="en-US" altLang="ja-JP" sz="1600" b="0" u="none">
                          <a:latin typeface="メイリオ" panose="020B0604030504040204" charset="-128"/>
                          <a:ea typeface="メイリオ" panose="020B0604030504040204" charset="-128"/>
                          <a:cs typeface="Times New Roman" panose="02020603050405020304" charset="0"/>
                        </a:rPr>
                        <a:t> PFH</a:t>
                      </a:r>
                      <a:r>
                        <a:rPr lang="en-US" altLang="ja-JP" sz="1600" b="0" u="none" baseline="-25000">
                          <a:latin typeface="メイリオ" panose="020B0604030504040204" charset="-128"/>
                          <a:ea typeface="メイリオ" panose="020B0604030504040204" charset="-128"/>
                          <a:cs typeface="Times New Roman" panose="02020603050405020304" charset="0"/>
                        </a:rPr>
                        <a:t>D</a:t>
                      </a:r>
                      <a:r>
                        <a:rPr lang="en-US" altLang="ja-JP" sz="1600" b="0" u="none">
                          <a:latin typeface="メイリオ" panose="020B0604030504040204" charset="-128"/>
                          <a:ea typeface="メイリオ" panose="020B0604030504040204" charset="-128"/>
                          <a:cs typeface="Times New Roman" panose="02020603050405020304" charset="0"/>
                        </a:rPr>
                        <a:t> </a:t>
                      </a:r>
                      <a:r>
                        <a:rPr lang="ja-JP" altLang="en-US" sz="1600" b="0" u="none">
                          <a:latin typeface="メイリオ" panose="020B0604030504040204" charset="-128"/>
                          <a:ea typeface="メイリオ" panose="020B0604030504040204" charset="-128"/>
                          <a:cs typeface="Times New Roman" panose="02020603050405020304" charset="0"/>
                        </a:rPr>
                        <a:t>＜ </a:t>
                      </a:r>
                      <a:r>
                        <a:rPr lang="en-US" altLang="ja-JP" sz="1600" b="0" u="none">
                          <a:latin typeface="メイリオ" panose="020B0604030504040204" charset="-128"/>
                          <a:ea typeface="メイリオ" panose="020B0604030504040204" charset="-128"/>
                          <a:cs typeface="Times New Roman" panose="02020603050405020304" charset="0"/>
                        </a:rPr>
                        <a:t>10</a:t>
                      </a:r>
                      <a:r>
                        <a:rPr lang="en-US" altLang="ja-JP" sz="1600" b="0" u="none" baseline="30000">
                          <a:latin typeface="メイリオ" panose="020B0604030504040204" charset="-128"/>
                          <a:ea typeface="メイリオ" panose="020B0604030504040204" charset="-128"/>
                          <a:cs typeface="Times New Roman" panose="02020603050405020304" charset="0"/>
                        </a:rPr>
                        <a:t>-6</a:t>
                      </a:r>
                      <a:endParaRPr lang="ja-JP" altLang="en-US" sz="1600" b="0" u="none">
                        <a:latin typeface="メイリオ" panose="020B0604030504040204" charset="-128"/>
                        <a:ea typeface="メイリオ" panose="020B0604030504040204" charset="-128"/>
                        <a:cs typeface="Times New Roman" panose="02020603050405020304" charset="0"/>
                      </a:endParaRPr>
                    </a:p>
                  </a:txBody>
                  <a:tcPr marL="0" marR="0" marT="0" marB="1"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a:solidFill>
                        <a:schemeClr val="tx1"/>
                      </a:solidFill>
                      <a:prstDash val="solid"/>
                    </a:lnT>
                    <a:lnB w="12700">
                      <a:solidFill>
                        <a:schemeClr val="tx1"/>
                      </a:solidFill>
                      <a:prstDash val="solid"/>
                    </a:lnB>
                    <a:lnTlToBr>
                      <a:noFill/>
                    </a:lnTlToBr>
                    <a:lnBlToTr>
                      <a:noFill/>
                    </a:lnBlToTr>
                    <a:noFill/>
                  </a:tcPr>
                </a:tc>
              </a:tr>
              <a:tr h="0">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SIL1</a:t>
                      </a:r>
                    </a:p>
                  </a:txBody>
                  <a:tcPr marL="0" marR="0" marT="0" marB="1"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10</a:t>
                      </a:r>
                      <a:r>
                        <a:rPr lang="en-US" altLang="ja-JP" sz="1600" b="0" u="none" baseline="30000">
                          <a:latin typeface="メイリオ" panose="020B0604030504040204" charset="-128"/>
                          <a:ea typeface="メイリオ" panose="020B0604030504040204" charset="-128"/>
                          <a:cs typeface="Times New Roman" panose="02020603050405020304" charset="0"/>
                        </a:rPr>
                        <a:t>-6</a:t>
                      </a:r>
                      <a:r>
                        <a:rPr lang="en-US" altLang="ja-JP" sz="1600" b="0" u="none">
                          <a:latin typeface="メイリオ" panose="020B0604030504040204" charset="-128"/>
                          <a:ea typeface="メイリオ" panose="020B0604030504040204" charset="-128"/>
                          <a:cs typeface="Times New Roman" panose="02020603050405020304" charset="0"/>
                        </a:rPr>
                        <a:t> </a:t>
                      </a:r>
                      <a:r>
                        <a:rPr lang="en-US" altLang="ja-JP" sz="1600" b="0" u="none">
                          <a:latin typeface="メイリオ" panose="020B0604030504040204" charset="-128"/>
                          <a:ea typeface="メイリオ" panose="020B0604030504040204" charset="-128"/>
                          <a:cs typeface="ＭＳ 明朝" panose="02020609040205080304" charset="-128"/>
                        </a:rPr>
                        <a:t>≦</a:t>
                      </a:r>
                      <a:r>
                        <a:rPr lang="en-US" altLang="ja-JP" sz="1600" b="0" u="none">
                          <a:latin typeface="メイリオ" panose="020B0604030504040204" charset="-128"/>
                          <a:ea typeface="メイリオ" panose="020B0604030504040204" charset="-128"/>
                          <a:cs typeface="Times New Roman" panose="02020603050405020304" charset="0"/>
                        </a:rPr>
                        <a:t> PFH</a:t>
                      </a:r>
                      <a:r>
                        <a:rPr lang="en-US" altLang="ja-JP" sz="1600" b="0" u="none" baseline="-25000">
                          <a:latin typeface="メイリオ" panose="020B0604030504040204" charset="-128"/>
                          <a:ea typeface="メイリオ" panose="020B0604030504040204" charset="-128"/>
                          <a:cs typeface="Times New Roman" panose="02020603050405020304" charset="0"/>
                        </a:rPr>
                        <a:t>D</a:t>
                      </a:r>
                      <a:r>
                        <a:rPr lang="en-US" altLang="ja-JP" sz="1600" b="0" u="none">
                          <a:latin typeface="メイリオ" panose="020B0604030504040204" charset="-128"/>
                          <a:ea typeface="メイリオ" panose="020B0604030504040204" charset="-128"/>
                          <a:cs typeface="Times New Roman" panose="02020603050405020304" charset="0"/>
                        </a:rPr>
                        <a:t> </a:t>
                      </a:r>
                      <a:r>
                        <a:rPr lang="ja-JP" altLang="en-US" sz="1600" b="0" u="none">
                          <a:latin typeface="メイリオ" panose="020B0604030504040204" charset="-128"/>
                          <a:ea typeface="メイリオ" panose="020B0604030504040204" charset="-128"/>
                          <a:cs typeface="Times New Roman" panose="02020603050405020304" charset="0"/>
                        </a:rPr>
                        <a:t>＜ </a:t>
                      </a:r>
                      <a:r>
                        <a:rPr lang="en-US" altLang="ja-JP" sz="1600" b="0" u="none">
                          <a:latin typeface="メイリオ" panose="020B0604030504040204" charset="-128"/>
                          <a:ea typeface="メイリオ" panose="020B0604030504040204" charset="-128"/>
                          <a:cs typeface="Times New Roman" panose="02020603050405020304" charset="0"/>
                        </a:rPr>
                        <a:t>10</a:t>
                      </a:r>
                      <a:r>
                        <a:rPr lang="en-US" altLang="ja-JP" sz="1600" b="0" u="none" baseline="30000">
                          <a:latin typeface="メイリオ" panose="020B0604030504040204" charset="-128"/>
                          <a:ea typeface="メイリオ" panose="020B0604030504040204" charset="-128"/>
                          <a:cs typeface="Times New Roman" panose="02020603050405020304" charset="0"/>
                        </a:rPr>
                        <a:t>-5</a:t>
                      </a:r>
                      <a:endParaRPr lang="ja-JP" altLang="en-US" sz="1600" b="0" u="none">
                        <a:latin typeface="メイリオ" panose="020B0604030504040204" charset="-128"/>
                        <a:ea typeface="メイリオ" panose="020B0604030504040204" charset="-128"/>
                        <a:cs typeface="Times New Roman" panose="02020603050405020304" charset="0"/>
                      </a:endParaRPr>
                    </a:p>
                  </a:txBody>
                  <a:tcPr marL="0" marR="0" marT="0" marB="1"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01594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pPr>
              <a:lnSpc>
                <a:spcPct val="100000"/>
              </a:lnSpc>
              <a:spcBef>
                <a:spcPts val="0"/>
              </a:spcBef>
              <a:spcAft>
                <a:spcPts val="0"/>
              </a:spcAft>
            </a:pPr>
            <a:r>
              <a:rPr dirty="0" smtClean="0"/>
              <a:t>６</a:t>
            </a:r>
            <a:r>
              <a:rPr lang="ja-JP" altLang="en-US" dirty="0" smtClean="0"/>
              <a:t>　</a:t>
            </a:r>
            <a:r>
              <a:rPr dirty="0" err="1" smtClean="0"/>
              <a:t>評価ツール</a:t>
            </a:r>
            <a:r>
              <a:rPr lang="ja-JP" dirty="0"/>
              <a:t>　</a:t>
            </a:r>
            <a:r>
              <a:rPr lang="ja-JP" altLang="en-US" dirty="0" smtClean="0"/>
              <a:t/>
            </a:r>
            <a:br>
              <a:rPr lang="ja-JP" altLang="en-US" dirty="0" smtClean="0"/>
            </a:br>
            <a:r>
              <a:rPr sz="2800" dirty="0" smtClean="0"/>
              <a:t>(</a:t>
            </a:r>
            <a:r>
              <a:rPr sz="2800" dirty="0"/>
              <a:t>1) </a:t>
            </a:r>
            <a:r>
              <a:rPr sz="2800" dirty="0" err="1"/>
              <a:t>PL計算ツールSISTEMA</a:t>
            </a:r>
            <a:endParaRPr sz="2800" dirty="0"/>
          </a:p>
        </p:txBody>
      </p:sp>
      <p:sp>
        <p:nvSpPr>
          <p:cNvPr id="7" name="コンテンツプレースホルダ 6"/>
          <p:cNvSpPr>
            <a:spLocks noGrp="1"/>
          </p:cNvSpPr>
          <p:nvPr>
            <p:ph idx="1"/>
          </p:nvPr>
        </p:nvSpPr>
        <p:spPr>
          <a:xfrm>
            <a:off x="349250" y="1501775"/>
            <a:ext cx="9206865" cy="4169410"/>
          </a:xfrm>
        </p:spPr>
        <p:txBody>
          <a:bodyPr wrap="square"/>
          <a:lstStyle/>
          <a:p>
            <a:pPr marL="0" indent="0">
              <a:buNone/>
            </a:pPr>
            <a:r>
              <a:rPr lang="ja-JP" altLang="en-US" sz="2400" b="1"/>
              <a:t>SISTEMAソフトウェアツール</a:t>
            </a:r>
          </a:p>
          <a:p>
            <a:pPr marL="0" indent="0">
              <a:buNone/>
            </a:pPr>
            <a:r>
              <a:rPr lang="ja-JP" altLang="en-US" sz="2000"/>
              <a:t>JIS B 9705-1 (ISO 13849-1)に従った</a:t>
            </a:r>
            <a:r>
              <a:rPr lang="ja-JP" altLang="en-US" sz="2000">
                <a:solidFill>
                  <a:srgbClr val="FF0000"/>
                </a:solidFill>
              </a:rPr>
              <a:t>安全評価のための包括的な支援</a:t>
            </a:r>
            <a:r>
              <a:rPr lang="ja-JP" altLang="en-US" sz="2000"/>
              <a:t>を提供．</a:t>
            </a:r>
          </a:p>
          <a:p>
            <a:pPr marL="0" indent="0">
              <a:buNone/>
            </a:pPr>
            <a:r>
              <a:rPr lang="ja-JP" altLang="en-US" sz="2000"/>
              <a:t>指定のアーキテクチャに基づいた安全関連制御コンポーネントの構成をモデル化する。そして、安全関連システムが達成するPLをはじめ、多様な詳細レベルに応じた信頼性値を</a:t>
            </a:r>
            <a:r>
              <a:rPr lang="ja-JP" altLang="en-US" sz="2000">
                <a:solidFill>
                  <a:srgbClr val="FF0000"/>
                </a:solidFill>
              </a:rPr>
              <a:t>自動的に計算</a:t>
            </a:r>
            <a:r>
              <a:rPr lang="ja-JP" altLang="en-US" sz="2000"/>
              <a:t>する。</a:t>
            </a:r>
          </a:p>
          <a:p>
            <a:pPr marL="0" indent="0">
              <a:buNone/>
            </a:pPr>
            <a:r>
              <a:rPr lang="ja-JP" altLang="en-US" sz="2000"/>
              <a:t>操作方法は、各種パラメータを、ブロックまたはコンポーネント毎にダイアログに入力する。パラメータを修正・変更すると、全体の結果は自動的に再評価されるため、手計算による手間と時間を大幅に省くことができる。また、結果は妥当性確認の文書として扱うことができる。</a:t>
            </a:r>
          </a:p>
          <a:p>
            <a:pPr marL="0" indent="0">
              <a:buNone/>
            </a:pPr>
            <a:r>
              <a:rPr lang="ja-JP" altLang="en-US" sz="2000"/>
              <a:t>さらに、主な制御機器メーカが各社の</a:t>
            </a:r>
            <a:r>
              <a:rPr lang="ja-JP" altLang="en-US" sz="2000">
                <a:solidFill>
                  <a:srgbClr val="FF0000"/>
                </a:solidFill>
              </a:rPr>
              <a:t>コンポーネントのパラメータをライブラリとして提供</a:t>
            </a:r>
            <a:r>
              <a:rPr lang="ja-JP" altLang="en-US" sz="2000"/>
              <a:t>しているので、SISTEMAにコンポーネントのライブラリを読み込むことで、パラメータ入力の手間も省略できる。</a:t>
            </a:r>
          </a:p>
        </p:txBody>
      </p:sp>
      <p:sp>
        <p:nvSpPr>
          <p:cNvPr id="4" name="フッタープレースホルダ 3"/>
          <p:cNvSpPr>
            <a:spLocks noGrp="1"/>
          </p:cNvSpPr>
          <p:nvPr>
            <p:ph type="ftr" sz="quarter" idx="11"/>
          </p:nvPr>
        </p:nvSpPr>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機能安全活用実践マニュアル</a:t>
            </a:r>
            <a:endParaRPr lang="ja-JP" altLang="en-US" dirty="0"/>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39</a:t>
            </a:fld>
            <a:endParaRPr kumimoji="1" lang="ja-JP" altLang="en-US"/>
          </a:p>
        </p:txBody>
      </p:sp>
    </p:spTree>
    <p:extLst>
      <p:ext uri="{BB962C8B-B14F-4D97-AF65-F5344CB8AC3E}">
        <p14:creationId xmlns:p14="http://schemas.microsoft.com/office/powerpoint/2010/main" val="2421522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5"/>
          <p:cNvSpPr>
            <a:spLocks noGrp="1"/>
          </p:cNvSpPr>
          <p:nvPr>
            <p:ph type="title"/>
          </p:nvPr>
        </p:nvSpPr>
        <p:spPr>
          <a:xfrm>
            <a:off x="681037" y="365129"/>
            <a:ext cx="8885873" cy="675001"/>
          </a:xfrm>
          <a:ln>
            <a:solidFill>
              <a:schemeClr val="accent4">
                <a:lumMod val="40000"/>
                <a:lumOff val="60000"/>
              </a:schemeClr>
            </a:solidFill>
          </a:ln>
        </p:spPr>
        <p:txBody>
          <a:bodyPr>
            <a:noAutofit/>
          </a:bodyPr>
          <a:lstStyle/>
          <a:p>
            <a:r>
              <a:rPr lang="en-US" altLang="ja-JP" dirty="0" smtClean="0"/>
              <a:t>2</a:t>
            </a:r>
            <a:r>
              <a:rPr lang="ja-JP" altLang="en-US" dirty="0" smtClean="0"/>
              <a:t>　取</a:t>
            </a:r>
            <a:r>
              <a:rPr lang="ja-JP" altLang="en-US" dirty="0"/>
              <a:t>扱説明書への記載事</a:t>
            </a:r>
            <a:r>
              <a:rPr lang="ja-JP" altLang="en-US" dirty="0" smtClean="0"/>
              <a:t>項 ②</a:t>
            </a:r>
            <a:endParaRPr lang="ja-JP" altLang="en-US" sz="3200" dirty="0"/>
          </a:p>
        </p:txBody>
      </p:sp>
      <p:sp>
        <p:nvSpPr>
          <p:cNvPr id="10" name="コンテンツ プレースホルダー 6"/>
          <p:cNvSpPr>
            <a:spLocks noGrp="1"/>
          </p:cNvSpPr>
          <p:nvPr>
            <p:ph idx="1"/>
          </p:nvPr>
        </p:nvSpPr>
        <p:spPr>
          <a:xfrm>
            <a:off x="681037" y="1334135"/>
            <a:ext cx="8771573" cy="4678045"/>
          </a:xfrm>
          <a:ln>
            <a:solidFill>
              <a:schemeClr val="accent6">
                <a:lumMod val="40000"/>
                <a:lumOff val="60000"/>
              </a:schemeClr>
            </a:solidFill>
          </a:ln>
        </p:spPr>
        <p:txBody>
          <a:bodyPr>
            <a:normAutofit/>
          </a:bodyPr>
          <a:lstStyle/>
          <a:p>
            <a:pPr marL="0" indent="0">
              <a:lnSpc>
                <a:spcPct val="110000"/>
              </a:lnSpc>
              <a:spcBef>
                <a:spcPts val="0"/>
              </a:spcBef>
              <a:buNone/>
            </a:pPr>
            <a:r>
              <a:rPr lang="ja-JP" altLang="en-US" sz="2400" dirty="0" smtClean="0"/>
              <a:t>以下の内容を漏れなく記載</a:t>
            </a:r>
            <a:endParaRPr lang="en-US" altLang="ja-JP" sz="2400" dirty="0" smtClean="0"/>
          </a:p>
          <a:p>
            <a:pPr marL="0" indent="0">
              <a:lnSpc>
                <a:spcPct val="110000"/>
              </a:lnSpc>
              <a:spcBef>
                <a:spcPts val="0"/>
              </a:spcBef>
              <a:buNone/>
            </a:pPr>
            <a:endParaRPr lang="en-US" altLang="ja-JP" sz="2400" dirty="0" smtClean="0"/>
          </a:p>
          <a:p>
            <a:pPr marL="0" indent="0">
              <a:lnSpc>
                <a:spcPct val="110000"/>
              </a:lnSpc>
              <a:spcBef>
                <a:spcPts val="0"/>
              </a:spcBef>
              <a:buNone/>
            </a:pPr>
            <a:endParaRPr lang="en-US" altLang="ja-JP" sz="2400" dirty="0"/>
          </a:p>
          <a:p>
            <a:pPr marL="0" indent="0">
              <a:lnSpc>
                <a:spcPct val="110000"/>
              </a:lnSpc>
              <a:spcBef>
                <a:spcPts val="0"/>
              </a:spcBef>
              <a:buNone/>
            </a:pPr>
            <a:endParaRPr lang="en-US" altLang="ja-JP" sz="2400" dirty="0" smtClean="0"/>
          </a:p>
          <a:p>
            <a:pPr marL="0" indent="0">
              <a:lnSpc>
                <a:spcPct val="110000"/>
              </a:lnSpc>
              <a:spcBef>
                <a:spcPts val="0"/>
              </a:spcBef>
              <a:buNone/>
            </a:pPr>
            <a:endParaRPr lang="en-US" altLang="ja-JP" sz="2400" dirty="0"/>
          </a:p>
          <a:p>
            <a:pPr marL="0" indent="0">
              <a:lnSpc>
                <a:spcPct val="110000"/>
              </a:lnSpc>
              <a:spcBef>
                <a:spcPts val="0"/>
              </a:spcBef>
              <a:buNone/>
            </a:pPr>
            <a:endParaRPr lang="en-US" altLang="ja-JP" sz="2400" dirty="0" smtClean="0"/>
          </a:p>
        </p:txBody>
      </p:sp>
      <p:sp>
        <p:nvSpPr>
          <p:cNvPr id="6" name="フッター プレースホルダー 3"/>
          <p:cNvSpPr>
            <a:spLocks noGrp="1"/>
          </p:cNvSpPr>
          <p:nvPr>
            <p:ph type="ftr" sz="quarter" idx="11"/>
          </p:nvPr>
        </p:nvSpPr>
        <p:spPr>
          <a:xfrm>
            <a:off x="1301263" y="6356355"/>
            <a:ext cx="7563338" cy="220291"/>
          </a:xfrm>
        </p:spPr>
        <p:txBody>
          <a:bodyPr/>
          <a:lstStyle/>
          <a:p>
            <a:pPr algn="l"/>
            <a:r>
              <a:rPr kumimoji="1" lang="ja-JP" altLang="en-US"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mtClean="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mtClean="0">
                <a:latin typeface="Meiryo UI" panose="020B0604030504040204" pitchFamily="50" charset="-128"/>
                <a:ea typeface="Meiryo UI" panose="020B0604030504040204" pitchFamily="50" charset="-128"/>
                <a:cs typeface="Meiryo UI" panose="020B0604030504040204" pitchFamily="50" charset="-128"/>
              </a:rPr>
              <a:t>年度厚生労働省委託　機能安全を活用した機械設備の安全対策の推進事業　活用実践マニュアル</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0107534"/>
              </p:ext>
            </p:extLst>
          </p:nvPr>
        </p:nvGraphicFramePr>
        <p:xfrm>
          <a:off x="625033" y="1980021"/>
          <a:ext cx="8900932" cy="3396960"/>
        </p:xfrm>
        <a:graphic>
          <a:graphicData uri="http://schemas.openxmlformats.org/drawingml/2006/table">
            <a:tbl>
              <a:tblPr firstRow="1" bandRow="1">
                <a:tableStyleId>{5940675A-B579-460E-94D1-54222C63F5DA}</a:tableStyleId>
              </a:tblPr>
              <a:tblGrid>
                <a:gridCol w="2777924"/>
                <a:gridCol w="612300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dirty="0" smtClean="0">
                          <a:latin typeface="Meiryo UI" pitchFamily="50" charset="-128"/>
                          <a:ea typeface="Meiryo UI" pitchFamily="50" charset="-128"/>
                          <a:cs typeface="Meiryo UI" pitchFamily="50" charset="-128"/>
                        </a:rPr>
                        <a:t>オ　システムの使用</a:t>
                      </a:r>
                      <a:endParaRPr lang="en-US" altLang="ja-JP" sz="2400" dirty="0" smtClean="0">
                        <a:latin typeface="Meiryo UI" pitchFamily="50" charset="-128"/>
                        <a:ea typeface="Meiryo UI" pitchFamily="50" charset="-128"/>
                        <a:cs typeface="Meiryo UI" pitchFamily="50" charset="-128"/>
                      </a:endParaRPr>
                    </a:p>
                  </a:txBody>
                  <a:tcPr marL="36000" marR="0" marT="36000" marB="36000">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kumimoji="1" lang="ja-JP" altLang="en-US" sz="2000" dirty="0" smtClean="0">
                          <a:latin typeface="Meiryo UI" pitchFamily="50" charset="-128"/>
                          <a:ea typeface="Meiryo UI" pitchFamily="50" charset="-128"/>
                          <a:cs typeface="Meiryo UI" pitchFamily="50" charset="-128"/>
                        </a:rPr>
                        <a:t>残留リスク、意図した使用、予見可能な誤使用、</a:t>
                      </a:r>
                      <a:endParaRPr kumimoji="1" lang="en-US" altLang="ja-JP" sz="2000" dirty="0" smtClean="0">
                        <a:latin typeface="Meiryo UI" pitchFamily="50" charset="-128"/>
                        <a:ea typeface="Meiryo UI" pitchFamily="50" charset="-128"/>
                        <a:cs typeface="Meiryo UI" pitchFamily="50" charset="-128"/>
                      </a:endParaRPr>
                    </a:p>
                    <a:p>
                      <a:pPr>
                        <a:spcAft>
                          <a:spcPts val="0"/>
                        </a:spcAft>
                      </a:pPr>
                      <a:r>
                        <a:rPr kumimoji="1" lang="ja-JP" altLang="en-US" sz="2000" dirty="0" smtClean="0">
                          <a:latin typeface="Meiryo UI" pitchFamily="50" charset="-128"/>
                          <a:ea typeface="Meiryo UI" pitchFamily="50" charset="-128"/>
                          <a:cs typeface="Meiryo UI" pitchFamily="50" charset="-128"/>
                        </a:rPr>
                        <a:t>禁止使用方法、種々の制御及び保護装置の制御範囲、</a:t>
                      </a:r>
                      <a:endParaRPr kumimoji="1" lang="en-US" altLang="ja-JP" sz="2000" dirty="0" smtClean="0">
                        <a:latin typeface="Meiryo UI" pitchFamily="50" charset="-128"/>
                        <a:ea typeface="Meiryo UI" pitchFamily="50" charset="-128"/>
                        <a:cs typeface="Meiryo UI" pitchFamily="50" charset="-128"/>
                      </a:endParaRPr>
                    </a:p>
                    <a:p>
                      <a:pPr>
                        <a:spcAft>
                          <a:spcPts val="0"/>
                        </a:spcAft>
                      </a:pPr>
                      <a:r>
                        <a:rPr kumimoji="1" lang="ja-JP" altLang="en-US" sz="2000" dirty="0" smtClean="0">
                          <a:latin typeface="Meiryo UI" pitchFamily="50" charset="-128"/>
                          <a:ea typeface="Meiryo UI" pitchFamily="50" charset="-128"/>
                          <a:cs typeface="Meiryo UI" pitchFamily="50" charset="-128"/>
                        </a:rPr>
                        <a:t>種々の制御及び保護装置の制御範囲、セッティング及び調整、使用及び訓練が必要な保護具、不具合（障害）及び非常事態の復帰のための指示、など</a:t>
                      </a:r>
                    </a:p>
                  </a:txBody>
                  <a:tcPr marL="36000" marR="0" marT="36000" marB="36000">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dirty="0" smtClean="0">
                          <a:latin typeface="Meiryo UI" pitchFamily="50" charset="-128"/>
                          <a:ea typeface="Meiryo UI" pitchFamily="50" charset="-128"/>
                          <a:cs typeface="Meiryo UI" pitchFamily="50" charset="-128"/>
                        </a:rPr>
                        <a:t>カ　保全</a:t>
                      </a:r>
                      <a:endParaRPr lang="en-US" altLang="ja-JP" sz="2400" dirty="0" smtClean="0">
                        <a:latin typeface="Meiryo UI" pitchFamily="50" charset="-128"/>
                        <a:ea typeface="Meiryo UI" pitchFamily="50" charset="-128"/>
                        <a:cs typeface="Meiryo UI" pitchFamily="50" charset="-128"/>
                      </a:endParaRPr>
                    </a:p>
                  </a:txBody>
                  <a:tcPr marL="36000" marR="0" marT="36000" marB="36000">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kumimoji="1" lang="ja-JP" altLang="en-US" sz="2000" dirty="0" smtClean="0">
                          <a:latin typeface="Meiryo UI" pitchFamily="50" charset="-128"/>
                          <a:ea typeface="Meiryo UI" pitchFamily="50" charset="-128"/>
                          <a:cs typeface="Meiryo UI" pitchFamily="50" charset="-128"/>
                        </a:rPr>
                        <a:t>安全機能の検査の項目及び頻度、図表・図面（不具合発見タスク）、 部品交換時の製造業者への連絡情報等</a:t>
                      </a:r>
                    </a:p>
                  </a:txBody>
                  <a:tcPr marL="36000" marR="0" marT="36000" marB="36000">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spcAft>
                          <a:spcPts val="0"/>
                        </a:spcAft>
                      </a:pPr>
                      <a:r>
                        <a:rPr kumimoji="1" lang="ja-JP" altLang="en-US" sz="2400" dirty="0" smtClean="0">
                          <a:latin typeface="Meiryo UI" pitchFamily="50" charset="-128"/>
                          <a:ea typeface="Meiryo UI" pitchFamily="50" charset="-128"/>
                          <a:cs typeface="Meiryo UI" pitchFamily="50" charset="-128"/>
                        </a:rPr>
                        <a:t>キ　使用中止</a:t>
                      </a:r>
                      <a:endParaRPr kumimoji="1" lang="ja-JP" altLang="en-US" sz="2400" dirty="0">
                        <a:latin typeface="Meiryo UI" pitchFamily="50" charset="-128"/>
                        <a:ea typeface="Meiryo UI" pitchFamily="50" charset="-128"/>
                        <a:cs typeface="Meiryo UI" pitchFamily="50" charset="-128"/>
                      </a:endParaRPr>
                    </a:p>
                  </a:txBody>
                  <a:tcPr marL="36000" marR="0" marT="36000" marB="36000">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kumimoji="1" lang="ja-JP" altLang="en-US" sz="2000" dirty="0" smtClean="0">
                          <a:latin typeface="Meiryo UI" pitchFamily="50" charset="-128"/>
                          <a:ea typeface="Meiryo UI" pitchFamily="50" charset="-128"/>
                          <a:cs typeface="Meiryo UI" pitchFamily="50" charset="-128"/>
                        </a:rPr>
                        <a:t>使用中止，解体及び廃棄に関連する情報</a:t>
                      </a:r>
                      <a:endParaRPr kumimoji="1" lang="ja-JP" altLang="en-US" sz="2000" dirty="0">
                        <a:latin typeface="Meiryo UI" pitchFamily="50" charset="-128"/>
                        <a:ea typeface="Meiryo UI" pitchFamily="50" charset="-128"/>
                        <a:cs typeface="Meiryo UI" pitchFamily="50" charset="-128"/>
                      </a:endParaRPr>
                    </a:p>
                  </a:txBody>
                  <a:tcPr marL="36000" marR="0" marT="36000" marB="36000">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spcAft>
                          <a:spcPts val="0"/>
                        </a:spcAft>
                      </a:pPr>
                      <a:r>
                        <a:rPr kumimoji="1" lang="ja-JP" altLang="en-US" sz="2400" dirty="0" smtClean="0">
                          <a:latin typeface="Meiryo UI" pitchFamily="50" charset="-128"/>
                          <a:ea typeface="Meiryo UI" pitchFamily="50" charset="-128"/>
                          <a:cs typeface="Meiryo UI" pitchFamily="50" charset="-128"/>
                        </a:rPr>
                        <a:t>ク　非常事態</a:t>
                      </a:r>
                      <a:endParaRPr kumimoji="1" lang="ja-JP" altLang="en-US" sz="2400" dirty="0">
                        <a:latin typeface="Meiryo UI" pitchFamily="50" charset="-128"/>
                        <a:ea typeface="Meiryo UI" pitchFamily="50" charset="-128"/>
                        <a:cs typeface="Meiryo UI" pitchFamily="50" charset="-128"/>
                      </a:endParaRPr>
                    </a:p>
                  </a:txBody>
                  <a:tcPr marL="36000" marR="0" marT="36000" marB="36000">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kumimoji="1" lang="ja-JP" altLang="en-US" sz="2000" dirty="0" smtClean="0">
                          <a:latin typeface="Meiryo UI" pitchFamily="50" charset="-128"/>
                          <a:ea typeface="Meiryo UI" pitchFamily="50" charset="-128"/>
                          <a:cs typeface="Meiryo UI" pitchFamily="50" charset="-128"/>
                        </a:rPr>
                        <a:t>消防設備の情報、有害物質放出・漏れの可能性の警告、</a:t>
                      </a:r>
                      <a:endParaRPr kumimoji="1" lang="en-US" altLang="ja-JP" sz="2000" dirty="0" smtClean="0">
                        <a:latin typeface="Meiryo UI" pitchFamily="50" charset="-128"/>
                        <a:ea typeface="Meiryo UI" pitchFamily="50" charset="-128"/>
                        <a:cs typeface="Meiryo UI" pitchFamily="50" charset="-128"/>
                      </a:endParaRPr>
                    </a:p>
                    <a:p>
                      <a:pPr>
                        <a:spcAft>
                          <a:spcPts val="0"/>
                        </a:spcAft>
                      </a:pPr>
                      <a:r>
                        <a:rPr kumimoji="1" lang="ja-JP" altLang="en-US" sz="2000" dirty="0" smtClean="0">
                          <a:latin typeface="Meiryo UI" pitchFamily="50" charset="-128"/>
                          <a:ea typeface="Meiryo UI" pitchFamily="50" charset="-128"/>
                          <a:cs typeface="Meiryo UI" pitchFamily="50" charset="-128"/>
                        </a:rPr>
                        <a:t>非常事態の影響への阻止手段、障害復旧への詳細指示</a:t>
                      </a:r>
                      <a:endParaRPr kumimoji="1" lang="zh-TW" altLang="en-US" sz="2000" dirty="0" smtClean="0">
                        <a:latin typeface="Meiryo UI" pitchFamily="50" charset="-128"/>
                        <a:ea typeface="Meiryo UI" pitchFamily="50" charset="-128"/>
                        <a:cs typeface="Meiryo UI" pitchFamily="50" charset="-128"/>
                      </a:endParaRPr>
                    </a:p>
                  </a:txBody>
                  <a:tcPr marL="36000" marR="0" marT="36000" marB="36000">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356261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pPr>
              <a:lnSpc>
                <a:spcPct val="100000"/>
              </a:lnSpc>
              <a:spcBef>
                <a:spcPts val="0"/>
              </a:spcBef>
              <a:spcAft>
                <a:spcPts val="0"/>
              </a:spcAft>
            </a:pPr>
            <a:r>
              <a:t>６評価ツール</a:t>
            </a:r>
            <a:br/>
            <a:r>
              <a:rPr sz="2800"/>
              <a:t>(1) PL計算ツールSISTEMA</a:t>
            </a:r>
          </a:p>
        </p:txBody>
      </p:sp>
      <p:sp>
        <p:nvSpPr>
          <p:cNvPr id="7" name="コンテンツプレースホルダ 6"/>
          <p:cNvSpPr>
            <a:spLocks noGrp="1"/>
          </p:cNvSpPr>
          <p:nvPr>
            <p:ph idx="1"/>
          </p:nvPr>
        </p:nvSpPr>
        <p:spPr>
          <a:xfrm>
            <a:off x="349250" y="1501775"/>
            <a:ext cx="9206230" cy="1050925"/>
          </a:xfrm>
        </p:spPr>
        <p:txBody>
          <a:bodyPr wrap="square"/>
          <a:lstStyle/>
          <a:p>
            <a:pPr marL="0" indent="0">
              <a:buNone/>
            </a:pPr>
            <a:r>
              <a:rPr lang="ja-JP" altLang="en-US" sz="2000"/>
              <a:t>SISTEMAは、ドイツ法的損害保険(DGUV)の試験研究機関(IFA)が開発および配布しているソフトウェアであり、同機関のサイトから無料でダウンロードできる。最新版は日本語対応</a:t>
            </a:r>
          </a:p>
        </p:txBody>
      </p:sp>
      <p:sp>
        <p:nvSpPr>
          <p:cNvPr id="4" name="フッタープレースホルダ 3"/>
          <p:cNvSpPr>
            <a:spLocks noGrp="1"/>
          </p:cNvSpPr>
          <p:nvPr>
            <p:ph type="ftr" sz="quarter" idx="11"/>
          </p:nvPr>
        </p:nvSpPr>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機能安全活用実践マニュアル</a:t>
            </a:r>
            <a:endParaRPr lang="ja-JP" altLang="en-US" dirty="0"/>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40</a:t>
            </a:fld>
            <a:endParaRPr kumimoji="1" lang="ja-JP" altLang="en-US"/>
          </a:p>
        </p:txBody>
      </p:sp>
      <p:pic>
        <p:nvPicPr>
          <p:cNvPr id="1346" name="図形 1" descr="IMG_256"/>
          <p:cNvPicPr>
            <a:picLocks noGrp="1" noChangeAspect="1"/>
          </p:cNvPicPr>
          <p:nvPr>
            <p:ph sz="half" idx="4294967295"/>
          </p:nvPr>
        </p:nvPicPr>
        <p:blipFill>
          <a:blip r:embed="rId3" r:link="rId4"/>
          <a:stretch>
            <a:fillRect/>
          </a:stretch>
        </p:blipFill>
        <p:spPr>
          <a:xfrm>
            <a:off x="2515870" y="2552700"/>
            <a:ext cx="4872355" cy="3898265"/>
          </a:xfrm>
          <a:prstGeom prst="rect">
            <a:avLst/>
          </a:prstGeom>
          <a:noFill/>
          <a:ln w="9525">
            <a:noFill/>
            <a:miter/>
          </a:ln>
        </p:spPr>
      </p:pic>
    </p:spTree>
    <p:extLst>
      <p:ext uri="{BB962C8B-B14F-4D97-AF65-F5344CB8AC3E}">
        <p14:creationId xmlns:p14="http://schemas.microsoft.com/office/powerpoint/2010/main" val="1965944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9885" y="79375"/>
            <a:ext cx="9206230" cy="1600835"/>
          </a:xfrm>
        </p:spPr>
        <p:txBody>
          <a:bodyPr>
            <a:normAutofit/>
          </a:bodyPr>
          <a:lstStyle/>
          <a:p>
            <a:r>
              <a:rPr lang="ja-JP" altLang="en-US" sz="4000" dirty="0" smtClean="0"/>
              <a:t>７　安全</a:t>
            </a:r>
            <a:r>
              <a:rPr lang="ja-JP" altLang="en-US" sz="4000" dirty="0"/>
              <a:t>関連アプリケーションソフトウェアの妥当性</a:t>
            </a:r>
            <a:r>
              <a:rPr lang="ja-JP" altLang="en-US" sz="4000" dirty="0" smtClean="0"/>
              <a:t>確認</a:t>
            </a:r>
            <a:br>
              <a:rPr lang="ja-JP" altLang="en-US" sz="4000" dirty="0" smtClean="0"/>
            </a:br>
            <a:r>
              <a:rPr lang="ja-JP" altLang="en-US" sz="2800" dirty="0"/>
              <a:t>　(1)安全PLC/安全コントローラのアプリケーション設計手順</a:t>
            </a:r>
          </a:p>
        </p:txBody>
      </p:sp>
      <p:sp>
        <p:nvSpPr>
          <p:cNvPr id="3" name="コンテンツプレースホルダ 2"/>
          <p:cNvSpPr>
            <a:spLocks noGrp="1"/>
          </p:cNvSpPr>
          <p:nvPr>
            <p:ph idx="1"/>
          </p:nvPr>
        </p:nvSpPr>
        <p:spPr>
          <a:xfrm>
            <a:off x="349250" y="1679575"/>
            <a:ext cx="9206865" cy="4398010"/>
          </a:xfrm>
        </p:spPr>
        <p:txBody>
          <a:bodyPr wrap="square"/>
          <a:lstStyle/>
          <a:p>
            <a:pPr marL="0" indent="0">
              <a:buNone/>
            </a:pPr>
            <a:r>
              <a:rPr lang="ja-JP" altLang="en-US" sz="2400" b="1">
                <a:sym typeface="+mn-ea"/>
              </a:rPr>
              <a:t>市販の安全</a:t>
            </a:r>
            <a:r>
              <a:rPr lang="en-US" altLang="ja-JP" sz="2400" b="1">
                <a:sym typeface="+mn-ea"/>
              </a:rPr>
              <a:t>PLC</a:t>
            </a:r>
            <a:r>
              <a:rPr lang="ja-JP" altLang="en-US" sz="2400" b="1">
                <a:sym typeface="+mn-ea"/>
              </a:rPr>
              <a:t>が達成できる安全レベル(SIL/PL)</a:t>
            </a:r>
          </a:p>
          <a:p>
            <a:pPr marL="0" indent="0">
              <a:buNone/>
            </a:pPr>
            <a:r>
              <a:rPr lang="ja-JP" altLang="en-US" sz="2000"/>
              <a:t>その</a:t>
            </a:r>
            <a:r>
              <a:rPr lang="ja-JP" altLang="en-US" sz="2000">
                <a:solidFill>
                  <a:srgbClr val="FF0000"/>
                </a:solidFill>
              </a:rPr>
              <a:t>安全PLCが第三者認証を取得している最高レベルまで</a:t>
            </a:r>
            <a:r>
              <a:rPr lang="ja-JP" altLang="en-US" sz="2000"/>
              <a:t>。安全関連系の設計者は、安全回路を検討し、安全PLCを用いて実現する。</a:t>
            </a:r>
          </a:p>
          <a:p>
            <a:pPr marL="0" indent="0">
              <a:buNone/>
            </a:pPr>
            <a:r>
              <a:rPr lang="ja-JP" altLang="en-US" sz="2000"/>
              <a:t>安全PLCを用いた機能安全系の開発に関する要求→JIS B 9961 (IEC 62061)</a:t>
            </a:r>
          </a:p>
          <a:p>
            <a:pPr marL="0" indent="0">
              <a:buNone/>
            </a:pPr>
            <a:endParaRPr lang="ja-JP" altLang="en-US" sz="2000"/>
          </a:p>
          <a:p>
            <a:pPr marL="0" indent="0">
              <a:buNone/>
            </a:pPr>
            <a:r>
              <a:rPr lang="ja-JP" altLang="en-US" sz="2000"/>
              <a:t>ここでは、現状の安全PLCを用いた安全関連システムの一般的な開発手順と要求について具体化する。</a:t>
            </a:r>
          </a:p>
          <a:p>
            <a:pPr marL="342900" indent="-342900">
              <a:buFont typeface="Arial" panose="020B0604020202020204" pitchFamily="34" charset="0"/>
              <a:buChar char="•"/>
            </a:pPr>
            <a:r>
              <a:rPr lang="ja-JP" altLang="en-US" sz="2000"/>
              <a:t>冗長構成や診断を含む入出力の安全アーキテクチャを決める。</a:t>
            </a:r>
          </a:p>
          <a:p>
            <a:pPr marL="342900" indent="-342900">
              <a:buFont typeface="Arial" panose="020B0604020202020204" pitchFamily="34" charset="0"/>
              <a:buChar char="•"/>
            </a:pPr>
            <a:r>
              <a:rPr lang="ja-JP" altLang="en-US" sz="2000"/>
              <a:t>機械をどのように動かすか、安全をどのように確保するかについて検討。</a:t>
            </a:r>
            <a:br>
              <a:rPr lang="ja-JP" altLang="en-US" sz="2000"/>
            </a:br>
            <a:r>
              <a:rPr lang="ja-JP" altLang="en-US" sz="2000"/>
              <a:t>一般に、状態遷移図や状態遷移表を用いて、安全センサやスイッチの動作によって常に安全が確保できるかどうかを確認→機械の安全運転方案となる。</a:t>
            </a:r>
          </a:p>
          <a:p>
            <a:pPr marL="342900" indent="-342900">
              <a:buFont typeface="Arial" panose="020B0604020202020204" pitchFamily="34" charset="0"/>
              <a:buChar char="•"/>
            </a:pPr>
            <a:r>
              <a:rPr lang="ja-JP" altLang="en-US" sz="2000"/>
              <a:t>この方案は、文書化されて検証(レビューなど)されなければならない。</a:t>
            </a:r>
          </a:p>
        </p:txBody>
      </p:sp>
      <p:sp>
        <p:nvSpPr>
          <p:cNvPr id="4" name="フッタープレースホルダ 3"/>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機能安全活用実践マニュアル</a:t>
            </a:r>
            <a:endParaRPr kumimoji="1" lang="ja-JP" altLang="en-US"/>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41</a:t>
            </a:fld>
            <a:endParaRPr kumimoji="1" lang="ja-JP" altLang="en-US"/>
          </a:p>
        </p:txBody>
      </p:sp>
    </p:spTree>
    <p:extLst>
      <p:ext uri="{BB962C8B-B14F-4D97-AF65-F5344CB8AC3E}">
        <p14:creationId xmlns:p14="http://schemas.microsoft.com/office/powerpoint/2010/main" val="40248226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9885" y="143510"/>
            <a:ext cx="9206230" cy="1638300"/>
          </a:xfrm>
        </p:spPr>
        <p:txBody>
          <a:bodyPr>
            <a:normAutofit/>
          </a:bodyPr>
          <a:lstStyle/>
          <a:p>
            <a:r>
              <a:rPr lang="ja-JP" altLang="en-US" sz="4000" dirty="0" smtClean="0"/>
              <a:t>７　安全</a:t>
            </a:r>
            <a:r>
              <a:rPr lang="ja-JP" altLang="en-US" sz="4000" dirty="0"/>
              <a:t>関連アプリケーションソフトウェアの妥当性</a:t>
            </a:r>
            <a:r>
              <a:rPr lang="ja-JP" altLang="en-US" sz="4000" dirty="0" smtClean="0"/>
              <a:t>確認</a:t>
            </a:r>
            <a:br>
              <a:rPr lang="ja-JP" altLang="en-US" sz="4000" dirty="0" smtClean="0"/>
            </a:br>
            <a:r>
              <a:rPr lang="ja-JP" altLang="en-US" sz="2800" dirty="0"/>
              <a:t>　(1)安全PLC/安全コントローラのアプリケーション設計手順</a:t>
            </a:r>
          </a:p>
        </p:txBody>
      </p:sp>
      <p:sp>
        <p:nvSpPr>
          <p:cNvPr id="3" name="コンテンツプレースホルダ 2"/>
          <p:cNvSpPr>
            <a:spLocks noGrp="1"/>
          </p:cNvSpPr>
          <p:nvPr>
            <p:ph idx="1"/>
          </p:nvPr>
        </p:nvSpPr>
        <p:spPr>
          <a:xfrm>
            <a:off x="349250" y="1679575"/>
            <a:ext cx="9206865" cy="4001770"/>
          </a:xfrm>
        </p:spPr>
        <p:txBody>
          <a:bodyPr wrap="square"/>
          <a:lstStyle/>
          <a:p>
            <a:pPr marL="0" indent="0">
              <a:buNone/>
            </a:pPr>
            <a:r>
              <a:rPr lang="ja-JP" altLang="en-US" sz="2400" b="1"/>
              <a:t>文書化とレビュー</a:t>
            </a:r>
          </a:p>
          <a:p>
            <a:pPr marL="0" indent="0">
              <a:buNone/>
            </a:pPr>
            <a:r>
              <a:rPr lang="ja-JP" altLang="en-US" sz="2000">
                <a:solidFill>
                  <a:srgbClr val="FF0000"/>
                </a:solidFill>
              </a:rPr>
              <a:t>ソフトウェア仕様書の設計及びレビュー</a:t>
            </a:r>
            <a:r>
              <a:rPr lang="ja-JP" altLang="en-US" sz="2000"/>
              <a:t>が必要である。ただし、アプリケーションソフトウェアが簡単かつ自明であるときは、作成しなくてもよい。</a:t>
            </a:r>
          </a:p>
          <a:p>
            <a:pPr marL="0" indent="0">
              <a:buNone/>
            </a:pPr>
            <a:r>
              <a:rPr lang="ja-JP" altLang="en-US" sz="2400" b="1"/>
              <a:t>試験</a:t>
            </a:r>
          </a:p>
          <a:p>
            <a:pPr marL="0" indent="0">
              <a:buNone/>
            </a:pPr>
            <a:r>
              <a:rPr lang="ja-JP" altLang="en-US" sz="2000"/>
              <a:t>ソフトウェア設計ツール内にシミュレータやデバッガを備えているので、実機にソフトウェアをダウンロードする前に</a:t>
            </a:r>
            <a:r>
              <a:rPr lang="ja-JP" altLang="en-US" sz="2000">
                <a:solidFill>
                  <a:srgbClr val="FF0000"/>
                </a:solidFill>
              </a:rPr>
              <a:t>ツール単独で試験</a:t>
            </a:r>
            <a:r>
              <a:rPr lang="ja-JP" altLang="en-US" sz="2000"/>
              <a:t>を行う。</a:t>
            </a:r>
          </a:p>
          <a:p>
            <a:pPr marL="0" indent="0">
              <a:buNone/>
            </a:pPr>
            <a:r>
              <a:rPr lang="ja-JP" altLang="en-US" sz="2000"/>
              <a:t>安全アプリケーションソフトウェアが完成すると、</a:t>
            </a:r>
            <a:r>
              <a:rPr lang="ja-JP" altLang="en-US" sz="2000">
                <a:solidFill>
                  <a:srgbClr val="FF0000"/>
                </a:solidFill>
              </a:rPr>
              <a:t>実機にダウンロードして組み合わせ試験</a:t>
            </a:r>
            <a:r>
              <a:rPr lang="ja-JP" altLang="en-US" sz="2000"/>
              <a:t>を実施する。多くの場合、対象機械を設置しないでガードやライトカーテン等の安全関連制御系のみにより、安全アプリケーションシステムの動作確認を行う。</a:t>
            </a:r>
          </a:p>
          <a:p>
            <a:pPr marL="0" indent="0">
              <a:buNone/>
            </a:pPr>
            <a:r>
              <a:rPr lang="ja-JP" altLang="en-US" sz="2000"/>
              <a:t>試験仕様および結果は文書化する。</a:t>
            </a:r>
          </a:p>
        </p:txBody>
      </p:sp>
      <p:sp>
        <p:nvSpPr>
          <p:cNvPr id="4" name="フッタープレースホルダ 3"/>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機能安全活用実践マニュアル</a:t>
            </a:r>
            <a:endParaRPr kumimoji="1" lang="ja-JP" altLang="en-US"/>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42</a:t>
            </a:fld>
            <a:endParaRPr kumimoji="1" lang="ja-JP" altLang="en-US"/>
          </a:p>
        </p:txBody>
      </p:sp>
    </p:spTree>
    <p:extLst>
      <p:ext uri="{BB962C8B-B14F-4D97-AF65-F5344CB8AC3E}">
        <p14:creationId xmlns:p14="http://schemas.microsoft.com/office/powerpoint/2010/main" val="1890843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9885" y="143510"/>
            <a:ext cx="9206230" cy="1638300"/>
          </a:xfrm>
        </p:spPr>
        <p:txBody>
          <a:bodyPr>
            <a:normAutofit/>
          </a:bodyPr>
          <a:lstStyle/>
          <a:p>
            <a:r>
              <a:rPr lang="ja-JP" altLang="en-US" sz="4000" dirty="0" smtClean="0"/>
              <a:t>７　安全</a:t>
            </a:r>
            <a:r>
              <a:rPr lang="ja-JP" altLang="en-US" sz="4000" dirty="0"/>
              <a:t>関連アプリケーションソフトウェアの妥当性</a:t>
            </a:r>
            <a:r>
              <a:rPr lang="ja-JP" altLang="en-US" sz="4000" dirty="0" smtClean="0"/>
              <a:t>確認</a:t>
            </a:r>
            <a:br>
              <a:rPr lang="ja-JP" altLang="en-US" sz="4000" dirty="0" smtClean="0"/>
            </a:br>
            <a:r>
              <a:rPr lang="ja-JP" altLang="en-US" sz="2800" dirty="0"/>
              <a:t>　(1)安全PLC/安全コントローラのアプリケーション設計手順</a:t>
            </a:r>
          </a:p>
        </p:txBody>
      </p:sp>
      <p:sp>
        <p:nvSpPr>
          <p:cNvPr id="3" name="コンテンツプレースホルダ 2"/>
          <p:cNvSpPr>
            <a:spLocks noGrp="1"/>
          </p:cNvSpPr>
          <p:nvPr>
            <p:ph idx="1"/>
          </p:nvPr>
        </p:nvSpPr>
        <p:spPr>
          <a:xfrm>
            <a:off x="349250" y="1704975"/>
            <a:ext cx="9206865" cy="1883410"/>
          </a:xfrm>
        </p:spPr>
        <p:txBody>
          <a:bodyPr wrap="square"/>
          <a:lstStyle/>
          <a:p>
            <a:pPr marL="0" indent="0">
              <a:buNone/>
            </a:pPr>
            <a:r>
              <a:rPr lang="ja-JP" altLang="en-US" sz="2400" b="1"/>
              <a:t>妥当性確認</a:t>
            </a:r>
          </a:p>
          <a:p>
            <a:pPr marL="0" indent="0">
              <a:buNone/>
            </a:pPr>
            <a:r>
              <a:rPr lang="ja-JP" altLang="en-US" sz="2000"/>
              <a:t>最後に、機械を運用する場所に機械および安全関連システムを組み合わせた最終形態で、</a:t>
            </a:r>
            <a:r>
              <a:rPr lang="ja-JP" altLang="en-US" sz="2000">
                <a:solidFill>
                  <a:srgbClr val="FF0000"/>
                </a:solidFill>
              </a:rPr>
              <a:t>妥当性確認</a:t>
            </a:r>
            <a:r>
              <a:rPr lang="ja-JP" altLang="en-US" sz="2000"/>
              <a:t>を実施する。</a:t>
            </a:r>
          </a:p>
          <a:p>
            <a:pPr marL="0" indent="0">
              <a:buNone/>
            </a:pPr>
            <a:r>
              <a:rPr lang="ja-JP" altLang="en-US" sz="2000"/>
              <a:t>妥当性確認では、安全制御系の応答時間やガード等の安全距離などについても確認する。</a:t>
            </a:r>
          </a:p>
        </p:txBody>
      </p:sp>
      <p:sp>
        <p:nvSpPr>
          <p:cNvPr id="4" name="フッタープレースホルダ 3"/>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機能安全活用実践マニュアル</a:t>
            </a:r>
            <a:endParaRPr kumimoji="1" lang="ja-JP" altLang="en-US"/>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43</a:t>
            </a:fld>
            <a:endParaRPr kumimoji="1" lang="ja-JP" altLang="en-US"/>
          </a:p>
        </p:txBody>
      </p:sp>
      <p:pic>
        <p:nvPicPr>
          <p:cNvPr id="6" name="図形 5"/>
          <p:cNvPicPr>
            <a:picLocks noChangeAspect="1"/>
          </p:cNvPicPr>
          <p:nvPr/>
        </p:nvPicPr>
        <p:blipFill>
          <a:blip r:embed="rId3"/>
          <a:stretch>
            <a:fillRect/>
          </a:stretch>
        </p:blipFill>
        <p:spPr>
          <a:xfrm>
            <a:off x="6969125" y="4641215"/>
            <a:ext cx="2466975" cy="1847850"/>
          </a:xfrm>
          <a:prstGeom prst="rect">
            <a:avLst/>
          </a:prstGeom>
        </p:spPr>
      </p:pic>
    </p:spTree>
    <p:extLst>
      <p:ext uri="{BB962C8B-B14F-4D97-AF65-F5344CB8AC3E}">
        <p14:creationId xmlns:p14="http://schemas.microsoft.com/office/powerpoint/2010/main" val="2389174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８　変更</a:t>
            </a:r>
            <a:r>
              <a:rPr lang="ja-JP" altLang="en-US" dirty="0"/>
              <a:t>と確認</a:t>
            </a:r>
            <a:br>
              <a:rPr lang="ja-JP" altLang="en-US" dirty="0"/>
            </a:br>
            <a:r>
              <a:rPr lang="ja-JP" altLang="en-US" sz="2800" dirty="0"/>
              <a:t>(1)安全関連システムの変更</a:t>
            </a:r>
          </a:p>
        </p:txBody>
      </p:sp>
      <p:sp>
        <p:nvSpPr>
          <p:cNvPr id="3" name="コンテンツプレースホルダ 2"/>
          <p:cNvSpPr>
            <a:spLocks noGrp="1"/>
          </p:cNvSpPr>
          <p:nvPr>
            <p:ph idx="1"/>
          </p:nvPr>
        </p:nvSpPr>
        <p:spPr>
          <a:xfrm>
            <a:off x="349250" y="1501775"/>
            <a:ext cx="9206865" cy="4458970"/>
          </a:xfrm>
        </p:spPr>
        <p:txBody>
          <a:bodyPr wrap="square"/>
          <a:lstStyle/>
          <a:p>
            <a:pPr marL="0" indent="0">
              <a:buNone/>
            </a:pPr>
            <a:r>
              <a:rPr lang="ja-JP" altLang="en-US" sz="2400" b="1"/>
              <a:t>影響分析（インパクトアナリシス）</a:t>
            </a:r>
          </a:p>
          <a:p>
            <a:pPr marL="0" indent="0">
              <a:buNone/>
            </a:pPr>
            <a:r>
              <a:rPr lang="ja-JP" altLang="en-US" sz="2000"/>
              <a:t>設計中の不具合処置や仕様変更、あるいは使用中の機会の変更・改修などを行う場合は、その</a:t>
            </a:r>
            <a:r>
              <a:rPr lang="ja-JP" altLang="en-US" sz="2000">
                <a:solidFill>
                  <a:srgbClr val="FF0000"/>
                </a:solidFill>
              </a:rPr>
              <a:t>変更が及ぼす影響について分析</a:t>
            </a:r>
            <a:r>
              <a:rPr lang="ja-JP" altLang="en-US" sz="2000"/>
              <a:t>する．</a:t>
            </a:r>
          </a:p>
          <a:p>
            <a:pPr marL="0" indent="0">
              <a:buNone/>
            </a:pPr>
            <a:r>
              <a:rPr lang="ja-JP" altLang="en-US" sz="2000"/>
              <a:t>影響のある個所、多くの場合は下流設計について、設計見直しを行い、安全回路やソフトウェアの修正を行う。</a:t>
            </a:r>
          </a:p>
          <a:p>
            <a:pPr marL="0" indent="0">
              <a:buNone/>
            </a:pPr>
            <a:r>
              <a:rPr lang="ja-JP" altLang="en-US" sz="2000"/>
              <a:t>影響分析の結果は、文書化しなければならない。</a:t>
            </a:r>
          </a:p>
          <a:p>
            <a:pPr marL="0" indent="0">
              <a:buNone/>
            </a:pPr>
            <a:endParaRPr lang="ja-JP" altLang="en-US" sz="2000"/>
          </a:p>
          <a:p>
            <a:pPr marL="0" indent="0">
              <a:buNone/>
            </a:pPr>
            <a:r>
              <a:rPr lang="ja-JP" altLang="en-US" sz="2400" b="1"/>
              <a:t>構成管理（コンフィグレーションベース）</a:t>
            </a:r>
          </a:p>
          <a:p>
            <a:pPr marL="0" indent="0">
              <a:buNone/>
            </a:pPr>
            <a:r>
              <a:rPr lang="ja-JP" altLang="en-US" sz="2000"/>
              <a:t>文書や設計図は、</a:t>
            </a:r>
            <a:r>
              <a:rPr lang="ja-JP" altLang="en-US" sz="2000">
                <a:solidFill>
                  <a:srgbClr val="FF0000"/>
                </a:solidFill>
              </a:rPr>
              <a:t>変更履歴を管理</a:t>
            </a:r>
            <a:r>
              <a:rPr lang="ja-JP" altLang="en-US" sz="2000"/>
              <a:t>。指定した時点の文書やシステム構成を再現できること</a:t>
            </a:r>
          </a:p>
          <a:p>
            <a:pPr marL="0" indent="0">
              <a:buNone/>
            </a:pPr>
            <a:r>
              <a:rPr lang="ja-JP" altLang="en-US" sz="2000"/>
              <a:t>安全関連ソフトウェアのバージョン管理だけを意味するものではなく、図面や文書、試験パラメータやデータまでが管理の対象。</a:t>
            </a:r>
          </a:p>
        </p:txBody>
      </p:sp>
      <p:sp>
        <p:nvSpPr>
          <p:cNvPr id="4" name="フッタープレースホルダ 3"/>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機能安全活用実践マニュアル</a:t>
            </a:r>
            <a:endParaRPr kumimoji="1" lang="ja-JP" altLang="en-US"/>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44</a:t>
            </a:fld>
            <a:endParaRPr kumimoji="1" lang="ja-JP" altLang="en-US"/>
          </a:p>
        </p:txBody>
      </p:sp>
    </p:spTree>
    <p:extLst>
      <p:ext uri="{BB962C8B-B14F-4D97-AF65-F5344CB8AC3E}">
        <p14:creationId xmlns:p14="http://schemas.microsoft.com/office/powerpoint/2010/main" val="34327021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８　変更</a:t>
            </a:r>
            <a:r>
              <a:rPr lang="ja-JP" altLang="en-US" dirty="0"/>
              <a:t>と確認</a:t>
            </a:r>
            <a:br>
              <a:rPr lang="ja-JP" altLang="en-US" dirty="0"/>
            </a:br>
            <a:r>
              <a:rPr lang="ja-JP" altLang="en-US" sz="2800" dirty="0">
                <a:sym typeface="+mn-ea"/>
              </a:rPr>
              <a:t>(2)変更点の試験と妥当性確認</a:t>
            </a:r>
            <a:endParaRPr lang="ja-JP" altLang="en-US" sz="2800" dirty="0"/>
          </a:p>
        </p:txBody>
      </p:sp>
      <p:sp>
        <p:nvSpPr>
          <p:cNvPr id="3" name="コンテンツプレースホルダ 2"/>
          <p:cNvSpPr>
            <a:spLocks noGrp="1"/>
          </p:cNvSpPr>
          <p:nvPr>
            <p:ph idx="1"/>
          </p:nvPr>
        </p:nvSpPr>
        <p:spPr>
          <a:xfrm>
            <a:off x="349250" y="1501775"/>
            <a:ext cx="9206865" cy="3849370"/>
          </a:xfrm>
        </p:spPr>
        <p:txBody>
          <a:bodyPr/>
          <a:lstStyle/>
          <a:p>
            <a:pPr marL="0" indent="0">
              <a:buNone/>
            </a:pPr>
            <a:r>
              <a:rPr lang="ja-JP" altLang="en-US" sz="2400" b="1"/>
              <a:t>再試験</a:t>
            </a:r>
          </a:p>
          <a:p>
            <a:pPr marL="0" indent="0">
              <a:buNone/>
            </a:pPr>
            <a:r>
              <a:rPr lang="ja-JP" altLang="en-US" sz="2000"/>
              <a:t>変更に関連する試験を</a:t>
            </a:r>
            <a:r>
              <a:rPr lang="ja-JP" altLang="en-US" sz="2000">
                <a:solidFill>
                  <a:srgbClr val="FF0000"/>
                </a:solidFill>
              </a:rPr>
              <a:t>再試験</a:t>
            </a:r>
            <a:r>
              <a:rPr lang="ja-JP" altLang="en-US" sz="2000"/>
              <a:t>する。</a:t>
            </a:r>
          </a:p>
          <a:p>
            <a:pPr marL="0" indent="0">
              <a:buNone/>
            </a:pPr>
            <a:r>
              <a:rPr lang="ja-JP" altLang="en-US" sz="2000"/>
              <a:t>仕様変更の内容によっては、試験仕様や試験データの見直し、あるいは試験項目の追加。再試験の範囲は、影響分析の結果に基づく。</a:t>
            </a:r>
          </a:p>
          <a:p>
            <a:pPr marL="0" indent="0">
              <a:buNone/>
            </a:pPr>
            <a:r>
              <a:rPr lang="ja-JP" altLang="en-US" sz="2000"/>
              <a:t>すべての試験をやり直す必要はない。</a:t>
            </a:r>
          </a:p>
          <a:p>
            <a:pPr marL="0" indent="0">
              <a:buNone/>
            </a:pPr>
            <a:r>
              <a:rPr lang="ja-JP" altLang="en-US" sz="2000"/>
              <a:t>試験の変更も影響分析の結果として文書化する。</a:t>
            </a:r>
          </a:p>
          <a:p>
            <a:pPr marL="0" indent="0">
              <a:buNone/>
            </a:pPr>
            <a:endParaRPr lang="ja-JP" altLang="en-US" sz="2000"/>
          </a:p>
          <a:p>
            <a:pPr marL="0" indent="0">
              <a:buNone/>
            </a:pPr>
            <a:r>
              <a:rPr lang="ja-JP" altLang="en-US" sz="2400" b="1"/>
              <a:t>再妥当性確認</a:t>
            </a:r>
          </a:p>
          <a:p>
            <a:pPr marL="0" indent="0">
              <a:buNone/>
            </a:pPr>
            <a:r>
              <a:rPr lang="ja-JP" altLang="en-US" sz="2000"/>
              <a:t>安全関連システムの仕様変更が大きく、システム性能や構成に影響がある場合は、</a:t>
            </a:r>
            <a:r>
              <a:rPr lang="ja-JP" altLang="en-US" sz="2000">
                <a:solidFill>
                  <a:srgbClr val="FF0000"/>
                </a:solidFill>
              </a:rPr>
              <a:t>妥当性確認をやり直す</a:t>
            </a:r>
            <a:r>
              <a:rPr lang="ja-JP" altLang="en-US" sz="2000"/>
              <a:t>。妥当性確認の結果も文書化される。</a:t>
            </a:r>
          </a:p>
        </p:txBody>
      </p:sp>
      <p:sp>
        <p:nvSpPr>
          <p:cNvPr id="4" name="フッタープレースホルダ 3"/>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機能安全活用実践マニュアル</a:t>
            </a:r>
            <a:endParaRPr kumimoji="1" lang="ja-JP" altLang="en-US"/>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45</a:t>
            </a:fld>
            <a:endParaRPr kumimoji="1" lang="ja-JP" altLang="en-US"/>
          </a:p>
        </p:txBody>
      </p:sp>
    </p:spTree>
    <p:extLst>
      <p:ext uri="{BB962C8B-B14F-4D97-AF65-F5344CB8AC3E}">
        <p14:creationId xmlns:p14="http://schemas.microsoft.com/office/powerpoint/2010/main" val="29849453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t"/>
          <a:lstStyle/>
          <a:p>
            <a:r>
              <a:rPr dirty="0">
                <a:latin typeface="Meiryo UI" panose="020B0604030504040204" pitchFamily="50" charset="-128"/>
                <a:ea typeface="Meiryo UI" panose="020B0604030504040204" pitchFamily="50" charset="-128"/>
              </a:rPr>
              <a:t>第８章　事例</a:t>
            </a:r>
          </a:p>
        </p:txBody>
      </p:sp>
      <p:sp>
        <p:nvSpPr>
          <p:cNvPr id="3" name="テキスト プレースホルダー 2"/>
          <p:cNvSpPr>
            <a:spLocks noGrp="1"/>
          </p:cNvSpPr>
          <p:nvPr>
            <p:ph type="body" idx="1"/>
          </p:nvPr>
        </p:nvSpPr>
        <p:spPr>
          <a:xfrm>
            <a:off x="805727" y="5238066"/>
            <a:ext cx="8543925" cy="1050925"/>
          </a:xfrm>
        </p:spPr>
        <p:txBody>
          <a:bodyPr/>
          <a:lstStyle/>
          <a:p>
            <a:r>
              <a:rPr kumimoji="1" lang="ja-JP" altLang="en-US" sz="2000" dirty="0"/>
              <a:t>本章の事例１～４は、「安全PLCを用いた機械・設備の安全回路事例集」（（一社）日本電機工業会PLC技術専門委員会、2011年5月発行）から引用している。</a:t>
            </a:r>
          </a:p>
        </p:txBody>
      </p:sp>
      <p:sp>
        <p:nvSpPr>
          <p:cNvPr id="4" name="フッター プレースホルダー 3"/>
          <p:cNvSpPr>
            <a:spLocks noGrp="1"/>
          </p:cNvSpPr>
          <p:nvPr>
            <p:ph type="ftr" sz="quarter" idx="11"/>
          </p:nvPr>
        </p:nvSpPr>
        <p:spPr>
          <a:xfrm>
            <a:off x="1656569" y="6475768"/>
            <a:ext cx="7095458" cy="184666"/>
          </a:xfrm>
        </p:spPr>
        <p:txBody>
          <a:bodyPr wrap="none" lIns="36000" tIns="0" rIns="36000" bIns="0">
            <a:spAutoFit/>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46</a:t>
            </a:fld>
            <a:endParaRPr kumimoji="1" lang="ja-JP" altLang="en-US" dirty="0"/>
          </a:p>
        </p:txBody>
      </p:sp>
      <p:sp>
        <p:nvSpPr>
          <p:cNvPr id="6" name="テキスト ボックス 5"/>
          <p:cNvSpPr txBox="1"/>
          <p:nvPr/>
        </p:nvSpPr>
        <p:spPr>
          <a:xfrm>
            <a:off x="498764" y="1149927"/>
            <a:ext cx="9157853" cy="584775"/>
          </a:xfrm>
          <a:prstGeom prst="rect">
            <a:avLst/>
          </a:prstGeom>
          <a:noFill/>
        </p:spPr>
        <p:txBody>
          <a:bodyPr wrap="square" rtlCol="0">
            <a:spAutoFit/>
          </a:bodyPr>
          <a:lstStyle/>
          <a:p>
            <a:r>
              <a:rPr kumimoji="1" lang="ja-JP" altLang="en-US" sz="3200" dirty="0" smtClean="0"/>
              <a:t>機能安全活用実践マニュアル</a:t>
            </a:r>
            <a:r>
              <a:rPr kumimoji="1" lang="ja-JP" altLang="en-US" sz="3200" smtClean="0"/>
              <a:t>　</a:t>
            </a:r>
            <a:r>
              <a:rPr kumimoji="1" lang="en-US" altLang="ja-JP" sz="3200" dirty="0" smtClean="0"/>
              <a:t>(</a:t>
            </a:r>
            <a:r>
              <a:rPr kumimoji="1" lang="ja-JP" altLang="en-US" sz="3200" dirty="0" smtClean="0"/>
              <a:t>ロボットシステム編</a:t>
            </a:r>
            <a:r>
              <a:rPr kumimoji="1" lang="en-US" altLang="ja-JP" sz="3200" dirty="0" smtClean="0"/>
              <a:t>)</a:t>
            </a:r>
            <a:endParaRPr kumimoji="1" lang="ja-JP" altLang="en-US" sz="3200" dirty="0"/>
          </a:p>
        </p:txBody>
      </p:sp>
      <p:sp>
        <p:nvSpPr>
          <p:cNvPr id="7" name="テキスト ボックス 4"/>
          <p:cNvSpPr txBox="1"/>
          <p:nvPr/>
        </p:nvSpPr>
        <p:spPr>
          <a:xfrm>
            <a:off x="807977" y="3178543"/>
            <a:ext cx="8279730" cy="147732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（注）本スライドの使用上の注意</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64344" indent="-464344">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本スライドを利用する際は出典を記載してください。</a:t>
            </a:r>
          </a:p>
          <a:p>
            <a:pPr marL="464344" indent="-464344">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本スライドを編集・加工等して利用する場合は、上記出典とは別に、編集・加工等を行ったことを記載してください。また編集・加工した情報を、あたかも厚生労働省又は中央労働災害防止協会が作成したかのような態様で公表・利用してはいけません。</a:t>
            </a:r>
            <a:endParaRPr kumimoji="1" lang="ja-JP" altLang="en-US" dirty="0"/>
          </a:p>
        </p:txBody>
      </p:sp>
    </p:spTree>
    <p:extLst>
      <p:ext uri="{BB962C8B-B14F-4D97-AF65-F5344CB8AC3E}">
        <p14:creationId xmlns:p14="http://schemas.microsoft.com/office/powerpoint/2010/main" val="28460538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図形 177"/>
          <p:cNvPicPr>
            <a:picLocks noChangeAspect="1"/>
          </p:cNvPicPr>
          <p:nvPr/>
        </p:nvPicPr>
        <p:blipFill>
          <a:blip r:embed="rId3"/>
          <a:stretch>
            <a:fillRect/>
          </a:stretch>
        </p:blipFill>
        <p:spPr>
          <a:xfrm>
            <a:off x="1964055" y="2447290"/>
            <a:ext cx="6139180" cy="3834130"/>
          </a:xfrm>
          <a:prstGeom prst="rect">
            <a:avLst/>
          </a:prstGeom>
          <a:noFill/>
          <a:ln w="9525">
            <a:noFill/>
            <a:miter/>
          </a:ln>
        </p:spPr>
      </p:pic>
      <p:sp>
        <p:nvSpPr>
          <p:cNvPr id="6" name="タイトル 5"/>
          <p:cNvSpPr>
            <a:spLocks noGrp="1"/>
          </p:cNvSpPr>
          <p:nvPr>
            <p:ph type="title"/>
          </p:nvPr>
        </p:nvSpPr>
        <p:spPr/>
        <p:txBody>
          <a:bodyPr>
            <a:normAutofit/>
          </a:bodyPr>
          <a:lstStyle/>
          <a:p>
            <a:r>
              <a:rPr sz="3600"/>
              <a:t>１施錠式ガードによる機械の起動／停止：施錠式インタロック </a:t>
            </a:r>
            <a:r>
              <a:rPr sz="2800"/>
              <a:t>(1)機械・設備イメージ</a:t>
            </a:r>
          </a:p>
        </p:txBody>
      </p:sp>
      <p:sp>
        <p:nvSpPr>
          <p:cNvPr id="7" name="コンテンツプレースホルダ 6"/>
          <p:cNvSpPr>
            <a:spLocks noGrp="1"/>
          </p:cNvSpPr>
          <p:nvPr>
            <p:ph idx="1"/>
          </p:nvPr>
        </p:nvSpPr>
        <p:spPr>
          <a:xfrm>
            <a:off x="306705" y="1565910"/>
            <a:ext cx="9340215" cy="1127125"/>
          </a:xfrm>
        </p:spPr>
        <p:txBody>
          <a:bodyPr wrap="square"/>
          <a:lstStyle/>
          <a:p>
            <a:pPr marL="0" indent="0">
              <a:buNone/>
            </a:pPr>
            <a:r>
              <a:rPr lang="ja-JP" altLang="en-US" sz="2000"/>
              <a:t>ガードで囲われた区域への扉にロック機構付の安全スイッチが取り付けられた，施錠式インタロックの設備例。</a:t>
            </a:r>
          </a:p>
          <a:p>
            <a:pPr marL="0" indent="0">
              <a:buNone/>
            </a:pPr>
            <a:r>
              <a:rPr lang="ja-JP" altLang="en-US" sz="2000"/>
              <a:t>要求安全度水準 PLr=e</a:t>
            </a:r>
          </a:p>
        </p:txBody>
      </p:sp>
      <p:sp>
        <p:nvSpPr>
          <p:cNvPr id="4" name="フッタープレースホルダ 3"/>
          <p:cNvSpPr>
            <a:spLocks noGrp="1"/>
          </p:cNvSpPr>
          <p:nvPr>
            <p:ph type="ftr" sz="quarter" idx="11"/>
          </p:nvPr>
        </p:nvSpPr>
        <p:spPr/>
        <p:txBody>
          <a:bodyPr/>
          <a:lstStyle/>
          <a:p>
            <a:r>
              <a:rPr lang="ja-JP" altLang="en-US" smtClean="0"/>
              <a:t>平成</a:t>
            </a:r>
            <a:r>
              <a:rPr lang="en-US" altLang="ja-JP" smtClean="0"/>
              <a:t>29</a:t>
            </a:r>
            <a:r>
              <a:rPr lang="ja-JP" altLang="en-US" smtClean="0"/>
              <a:t>年度厚生労働省委託　機能安全を活用した機械設備の安全対策の推進事業　活用実践マニュアル</a:t>
            </a:r>
            <a:endParaRPr lang="ja-JP" altLang="en-US" dirty="0"/>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47</a:t>
            </a:fld>
            <a:endParaRPr kumimoji="1" lang="ja-JP" altLang="en-US"/>
          </a:p>
        </p:txBody>
      </p:sp>
    </p:spTree>
    <p:extLst>
      <p:ext uri="{BB962C8B-B14F-4D97-AF65-F5344CB8AC3E}">
        <p14:creationId xmlns:p14="http://schemas.microsoft.com/office/powerpoint/2010/main" val="7453117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sz="3600"/>
              <a:t>１施錠式ガードによる機械の起動／停止：施錠式インタロック </a:t>
            </a:r>
            <a:r>
              <a:rPr lang="ja-JP" altLang="en-US" sz="2800">
                <a:sym typeface="+mn-ea"/>
              </a:rPr>
              <a:t>(2)機能</a:t>
            </a:r>
            <a:endParaRPr sz="2800"/>
          </a:p>
        </p:txBody>
      </p:sp>
      <p:sp>
        <p:nvSpPr>
          <p:cNvPr id="7" name="コンテンツプレースホルダ 6"/>
          <p:cNvSpPr>
            <a:spLocks noGrp="1"/>
          </p:cNvSpPr>
          <p:nvPr>
            <p:ph idx="1"/>
          </p:nvPr>
        </p:nvSpPr>
        <p:spPr>
          <a:xfrm>
            <a:off x="306705" y="1565910"/>
            <a:ext cx="9340215" cy="4306570"/>
          </a:xfrm>
        </p:spPr>
        <p:txBody>
          <a:bodyPr wrap="square"/>
          <a:lstStyle/>
          <a:p>
            <a:pPr marL="0" indent="0">
              <a:buNone/>
            </a:pPr>
            <a:r>
              <a:rPr lang="ja-JP" altLang="en-US" sz="2400"/>
              <a:t>安全柵の扉についたスプリングロック式安全スイッチにより，ロボットの動力遮断まで扉が開かないようにする。</a:t>
            </a:r>
          </a:p>
          <a:p>
            <a:pPr marL="0" indent="0">
              <a:buNone/>
            </a:pPr>
            <a:r>
              <a:rPr lang="ja-JP" altLang="en-US" sz="2000"/>
              <a:t>扉開状態(ドアスイッチ B1,B2=OFF)：</a:t>
            </a:r>
            <a:br>
              <a:rPr lang="ja-JP" altLang="en-US" sz="2000"/>
            </a:br>
            <a:r>
              <a:rPr lang="en-US" altLang="ja-JP" sz="2000"/>
              <a:t>	- </a:t>
            </a:r>
            <a:r>
              <a:rPr lang="ja-JP" altLang="en-US" sz="2000"/>
              <a:t>ロック解除(L=ON)，機械停止状態(K1,K2=OFF)</a:t>
            </a:r>
          </a:p>
          <a:p>
            <a:pPr marL="0" indent="0">
              <a:buNone/>
            </a:pPr>
            <a:r>
              <a:rPr lang="ja-JP" altLang="en-US" sz="2000">
                <a:sym typeface="+mn-ea"/>
              </a:rPr>
              <a:t>扉閉解錠状態</a:t>
            </a:r>
            <a:r>
              <a:rPr lang="ja-JP" altLang="en-US" sz="2000"/>
              <a:t>(B1,B2=ON)：</a:t>
            </a:r>
            <a:br>
              <a:rPr lang="ja-JP" altLang="en-US" sz="2000"/>
            </a:br>
            <a:r>
              <a:rPr lang="en-US" altLang="ja-JP" sz="2000"/>
              <a:t>	- </a:t>
            </a:r>
            <a:r>
              <a:rPr lang="ja-JP" altLang="en-US" sz="2000"/>
              <a:t>ロック解除(L=ON)，機械は停止したまま(K1,K2=OFF)</a:t>
            </a:r>
          </a:p>
          <a:p>
            <a:pPr marL="0" indent="0">
              <a:buNone/>
            </a:pPr>
            <a:r>
              <a:rPr lang="ja-JP" altLang="en-US" sz="2000"/>
              <a:t>扉閉解錠状態で起動スイッチを押す(SS=ON)：</a:t>
            </a:r>
            <a:br>
              <a:rPr lang="ja-JP" altLang="en-US" sz="2000"/>
            </a:br>
            <a:r>
              <a:rPr lang="en-US" altLang="ja-JP" sz="2000"/>
              <a:t>	- </a:t>
            </a:r>
            <a:r>
              <a:rPr lang="ja-JP" altLang="en-US" sz="2000"/>
              <a:t>ロック施錠(L=OFF)，機械を起動(M=ON)</a:t>
            </a:r>
          </a:p>
          <a:p>
            <a:pPr marL="0" indent="0">
              <a:buNone/>
            </a:pPr>
            <a:r>
              <a:rPr lang="ja-JP" altLang="en-US" sz="2000"/>
              <a:t>停止スイッチ(PS=ON)：</a:t>
            </a:r>
            <a:br>
              <a:rPr lang="ja-JP" altLang="en-US" sz="2000"/>
            </a:br>
            <a:r>
              <a:rPr lang="en-US" altLang="ja-JP" sz="2000"/>
              <a:t>	- </a:t>
            </a:r>
            <a:r>
              <a:rPr lang="ja-JP" altLang="en-US" sz="2000"/>
              <a:t>機械は停止(K1,K2=OFF)，ロック解除(L=ON)</a:t>
            </a:r>
          </a:p>
          <a:p>
            <a:pPr marL="0" indent="0">
              <a:buNone/>
            </a:pPr>
            <a:r>
              <a:rPr lang="ja-JP" altLang="en-US" sz="2000"/>
              <a:t>機械稼働状態で無理に扉を開ける(B1,B2=OFF)：</a:t>
            </a:r>
            <a:br>
              <a:rPr lang="ja-JP" altLang="en-US" sz="2000"/>
            </a:br>
            <a:r>
              <a:rPr lang="en-US" altLang="ja-JP" sz="2000"/>
              <a:t>	- </a:t>
            </a:r>
            <a:r>
              <a:rPr lang="ja-JP" altLang="en-US" sz="2000"/>
              <a:t>扉開状態，機械は停止(K1,K2=OFF)，ロック解除(L=ON)。</a:t>
            </a:r>
          </a:p>
        </p:txBody>
      </p:sp>
      <p:sp>
        <p:nvSpPr>
          <p:cNvPr id="4" name="フッタープレースホルダ 3"/>
          <p:cNvSpPr>
            <a:spLocks noGrp="1"/>
          </p:cNvSpPr>
          <p:nvPr>
            <p:ph type="ftr" sz="quarter" idx="11"/>
          </p:nvPr>
        </p:nvSpPr>
        <p:spPr/>
        <p:txBody>
          <a:bodyPr/>
          <a:lstStyle/>
          <a:p>
            <a:r>
              <a:rPr lang="ja-JP" altLang="en-US" smtClean="0"/>
              <a:t>平成</a:t>
            </a:r>
            <a:r>
              <a:rPr lang="en-US" altLang="ja-JP" smtClean="0"/>
              <a:t>29</a:t>
            </a:r>
            <a:r>
              <a:rPr lang="ja-JP" altLang="en-US" smtClean="0"/>
              <a:t>年度厚生労働省委託　機能安全を活用した機械設備の安全対策の推進事業　活用実践マニュアル</a:t>
            </a:r>
            <a:endParaRPr lang="ja-JP" altLang="en-US" dirty="0"/>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48</a:t>
            </a:fld>
            <a:endParaRPr kumimoji="1" lang="ja-JP" altLang="en-US"/>
          </a:p>
        </p:txBody>
      </p:sp>
    </p:spTree>
    <p:extLst>
      <p:ext uri="{BB962C8B-B14F-4D97-AF65-F5344CB8AC3E}">
        <p14:creationId xmlns:p14="http://schemas.microsoft.com/office/powerpoint/2010/main" val="22179496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sz="3600"/>
              <a:t>１施錠式ガードによる機械の起動／停止：施錠式インタロック</a:t>
            </a:r>
            <a:r>
              <a:rPr lang="ja-JP" altLang="en-US" sz="2800">
                <a:sym typeface="+mn-ea"/>
              </a:rPr>
              <a:t>(2)機能</a:t>
            </a:r>
            <a:endParaRPr sz="2800"/>
          </a:p>
        </p:txBody>
      </p:sp>
      <p:sp>
        <p:nvSpPr>
          <p:cNvPr id="4" name="フッタープレースホルダ 3"/>
          <p:cNvSpPr>
            <a:spLocks noGrp="1"/>
          </p:cNvSpPr>
          <p:nvPr>
            <p:ph type="ftr" sz="quarter" idx="11"/>
          </p:nvPr>
        </p:nvSpPr>
        <p:spPr/>
        <p:txBody>
          <a:bodyPr/>
          <a:lstStyle/>
          <a:p>
            <a:r>
              <a:rPr lang="ja-JP" altLang="en-US" smtClean="0"/>
              <a:t>平成</a:t>
            </a:r>
            <a:r>
              <a:rPr lang="en-US" altLang="ja-JP" smtClean="0"/>
              <a:t>29</a:t>
            </a:r>
            <a:r>
              <a:rPr lang="ja-JP" altLang="en-US" smtClean="0"/>
              <a:t>年度厚生労働省委託　機能安全を活用した機械設備の安全対策の推進事業　活用実践マニュアル</a:t>
            </a:r>
            <a:endParaRPr lang="ja-JP" altLang="en-US" dirty="0"/>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49</a:t>
            </a:fld>
            <a:endParaRPr kumimoji="1" lang="ja-JP" altLang="en-US"/>
          </a:p>
        </p:txBody>
      </p:sp>
      <p:graphicFrame>
        <p:nvGraphicFramePr>
          <p:cNvPr id="2" name="コンテンツプレースホルダ -1"/>
          <p:cNvGraphicFramePr>
            <a:graphicFrameLocks noGrp="1"/>
          </p:cNvGraphicFramePr>
          <p:nvPr>
            <p:ph idx="1"/>
          </p:nvPr>
        </p:nvGraphicFramePr>
        <p:xfrm>
          <a:off x="306705" y="1565910"/>
          <a:ext cx="9340215" cy="3480448"/>
        </p:xfrm>
        <a:graphic>
          <a:graphicData uri="http://schemas.openxmlformats.org/drawingml/2006/table">
            <a:tbl>
              <a:tblPr firstRow="1" bandRow="1">
                <a:tableStyleId>{5940675A-B579-460E-94D1-54222C63F5DA}</a:tableStyleId>
              </a:tblPr>
              <a:tblGrid>
                <a:gridCol w="2865120"/>
                <a:gridCol w="2472690"/>
                <a:gridCol w="2624455"/>
                <a:gridCol w="1377950"/>
              </a:tblGrid>
              <a:tr h="0">
                <a:tc gridSpan="4">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	</a:t>
                      </a:r>
                      <a:r>
                        <a:rPr lang="ja-JP" altLang="en-US" sz="1800" b="0" u="none">
                          <a:latin typeface="メイリオ" panose="020B0604030504040204" charset="-128"/>
                          <a:ea typeface="メイリオ" panose="020B0604030504040204" charset="-128"/>
                          <a:cs typeface="Times New Roman" panose="02020603050405020304" charset="0"/>
                        </a:rPr>
                        <a:t>表</a:t>
                      </a:r>
                      <a:r>
                        <a:rPr lang="en-US" altLang="ja-JP" sz="1800" b="0" u="none">
                          <a:latin typeface="メイリオ" panose="020B0604030504040204" charset="-128"/>
                          <a:ea typeface="メイリオ" panose="020B0604030504040204" charset="-128"/>
                          <a:cs typeface="ＭＳ 明朝" panose="02020609040205080304" charset="-128"/>
                        </a:rPr>
                        <a:t>8-1</a:t>
                      </a:r>
                      <a:r>
                        <a:rPr lang="ja-JP" altLang="en-US" sz="1800" b="0" u="none">
                          <a:latin typeface="メイリオ" panose="020B0604030504040204" charset="-128"/>
                          <a:ea typeface="メイリオ" panose="020B0604030504040204" charset="-128"/>
                          <a:cs typeface="Times New Roman" panose="02020603050405020304" charset="0"/>
                        </a:rPr>
                        <a:t>　状態遷移表	</a:t>
                      </a:r>
                    </a:p>
                  </a:txBody>
                  <a:tcPr marL="0" marR="0" marT="0" marB="1">
                    <a:lnL>
                      <a:noFill/>
                    </a:lnL>
                    <a:lnR>
                      <a:noFill/>
                    </a:lnR>
                    <a:lnT>
                      <a:noFill/>
                    </a:lnT>
                    <a:lnB w="12700">
                      <a:solidFill>
                        <a:schemeClr val="tx1"/>
                      </a:solidFill>
                      <a:prstDash val="solid"/>
                    </a:lnB>
                    <a:lnTlToBr>
                      <a:noFill/>
                    </a:lnTlToBr>
                    <a:lnBlToTr>
                      <a:noFill/>
                    </a:lnBlToTr>
                    <a:noFill/>
                  </a:tcPr>
                </a:tc>
                <a:tc hMerge="1">
                  <a:txBody>
                    <a:bodyPr/>
                    <a:lstStyle/>
                    <a:p>
                      <a:endParaRPr lang="ja-JP"/>
                    </a:p>
                  </a:txBody>
                  <a:tcPr>
                    <a:lnT>
                      <a:noFill/>
                    </a:lnT>
                    <a:lnB w="12700">
                      <a:solidFill>
                        <a:schemeClr val="tx1"/>
                      </a:solidFill>
                      <a:prstDash val="solid"/>
                    </a:lnB>
                  </a:tcPr>
                </a:tc>
                <a:tc hMerge="1">
                  <a:txBody>
                    <a:bodyPr/>
                    <a:lstStyle/>
                    <a:p>
                      <a:endParaRPr lang="ja-JP"/>
                    </a:p>
                  </a:txBody>
                  <a:tcPr>
                    <a:lnT>
                      <a:noFill/>
                    </a:lnT>
                    <a:lnB w="12700">
                      <a:solidFill>
                        <a:schemeClr val="tx1"/>
                      </a:solidFill>
                      <a:prstDash val="solid"/>
                    </a:lnB>
                  </a:tcPr>
                </a:tc>
                <a:tc hMerge="1">
                  <a:txBody>
                    <a:bodyPr/>
                    <a:lstStyle/>
                    <a:p>
                      <a:endParaRPr lang="ja-JP"/>
                    </a:p>
                  </a:txBody>
                  <a:tcPr>
                    <a:lnR>
                      <a:noFill/>
                    </a:lnR>
                    <a:lnT>
                      <a:noFill/>
                    </a:lnT>
                    <a:lnB w="12700">
                      <a:solidFill>
                        <a:schemeClr val="tx1"/>
                      </a:solidFill>
                      <a:prstDash val="solid"/>
                    </a:lnB>
                  </a:tcPr>
                </a:tc>
              </a:tr>
              <a:tr h="0">
                <a:tc>
                  <a:txBody>
                    <a:bodyPr/>
                    <a:lstStyle/>
                    <a:p>
                      <a:pPr marL="0" indent="0" algn="l">
                        <a:buNone/>
                      </a:pPr>
                      <a:r>
                        <a:rPr lang="ja-JP" altLang="en-US" sz="1600" b="0" u="none">
                          <a:highlight>
                            <a:srgbClr val="D7D7D7"/>
                          </a:highlight>
                          <a:latin typeface="メイリオ" panose="020B0604030504040204" charset="-128"/>
                          <a:ea typeface="メイリオ" panose="020B0604030504040204" charset="-128"/>
                          <a:cs typeface="Times New Roman" panose="02020603050405020304" charset="0"/>
                        </a:rPr>
                        <a:t>状態  </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rgbClr val="D7D7D7"/>
                    </a:solidFill>
                  </a:tcPr>
                </a:tc>
                <a:tc>
                  <a:txBody>
                    <a:bodyPr/>
                    <a:lstStyle/>
                    <a:p>
                      <a:pPr marL="0" indent="0" algn="l">
                        <a:buNone/>
                      </a:pPr>
                      <a:r>
                        <a:rPr lang="ja-JP" altLang="en-US" sz="1600" b="0" u="none">
                          <a:highlight>
                            <a:srgbClr val="D7D7D7"/>
                          </a:highlight>
                          <a:latin typeface="メイリオ" panose="020B0604030504040204" charset="-128"/>
                          <a:ea typeface="メイリオ" panose="020B0604030504040204" charset="-128"/>
                          <a:cs typeface="Times New Roman" panose="02020603050405020304" charset="0"/>
                        </a:rPr>
                        <a:t>イベント</a:t>
                      </a:r>
                      <a:r>
                        <a:rPr lang="en-US" altLang="ja-JP" sz="1600" b="0" u="none">
                          <a:highlight>
                            <a:srgbClr val="D7D7D7"/>
                          </a:highlight>
                          <a:latin typeface="メイリオ" panose="020B0604030504040204" charset="-128"/>
                          <a:ea typeface="メイリオ" panose="020B0604030504040204" charset="-128"/>
                          <a:cs typeface="Times New Roman" panose="02020603050405020304" charset="0"/>
                        </a:rPr>
                        <a:t>(</a:t>
                      </a:r>
                      <a:r>
                        <a:rPr lang="ja-JP" altLang="en-US" sz="1600" b="0" u="none">
                          <a:highlight>
                            <a:srgbClr val="D7D7D7"/>
                          </a:highlight>
                          <a:latin typeface="メイリオ" panose="020B0604030504040204" charset="-128"/>
                          <a:ea typeface="メイリオ" panose="020B0604030504040204" charset="-128"/>
                          <a:cs typeface="Times New Roman" panose="02020603050405020304" charset="0"/>
                        </a:rPr>
                        <a:t>変化</a:t>
                      </a:r>
                      <a:r>
                        <a:rPr lang="en-US" altLang="ja-JP" sz="1600" b="0" u="none">
                          <a:highlight>
                            <a:srgbClr val="D7D7D7"/>
                          </a:highlight>
                          <a:latin typeface="メイリオ" panose="020B0604030504040204" charset="-128"/>
                          <a:ea typeface="メイリオ" panose="020B0604030504040204" charset="-128"/>
                          <a:cs typeface="Times New Roman" panose="02020603050405020304" charset="0"/>
                        </a:rPr>
                        <a:t>) </a:t>
                      </a:r>
                      <a:endParaRPr lang="ja-JP" altLang="en-US" sz="1600" b="0" u="none">
                        <a:highlight>
                          <a:srgbClr val="D7D7D7"/>
                        </a:highlight>
                        <a:latin typeface="メイリオ" panose="020B0604030504040204" charset="-128"/>
                        <a:ea typeface="メイリオ" panose="020B0604030504040204" charset="-128"/>
                        <a:cs typeface="Times New Roman" panose="02020603050405020304" charset="0"/>
                      </a:endParaRPr>
                    </a:p>
                  </a:txBody>
                  <a:tcPr marL="25400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rgbClr val="D7D7D7"/>
                    </a:solidFill>
                  </a:tcPr>
                </a:tc>
                <a:tc>
                  <a:txBody>
                    <a:bodyPr/>
                    <a:lstStyle/>
                    <a:p>
                      <a:pPr marL="0" indent="0" algn="l">
                        <a:buNone/>
                      </a:pPr>
                      <a:r>
                        <a:rPr lang="ja-JP" altLang="en-US" sz="1600" b="0" u="none">
                          <a:highlight>
                            <a:srgbClr val="D7D7D7"/>
                          </a:highlight>
                          <a:latin typeface="メイリオ" panose="020B0604030504040204" charset="-128"/>
                          <a:ea typeface="メイリオ" panose="020B0604030504040204" charset="-128"/>
                          <a:cs typeface="Times New Roman" panose="02020603050405020304" charset="0"/>
                        </a:rPr>
                        <a:t>動作</a:t>
                      </a:r>
                    </a:p>
                  </a:txBody>
                  <a:tcPr marL="25400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rgbClr val="D7D7D7"/>
                    </a:solidFill>
                  </a:tcPr>
                </a:tc>
                <a:tc>
                  <a:txBody>
                    <a:bodyPr/>
                    <a:lstStyle/>
                    <a:p>
                      <a:pPr marL="0" indent="0" algn="l">
                        <a:buNone/>
                      </a:pPr>
                      <a:r>
                        <a:rPr lang="ja-JP" altLang="en-US" sz="1600" b="0" u="none">
                          <a:highlight>
                            <a:srgbClr val="D7D7D7"/>
                          </a:highlight>
                          <a:latin typeface="メイリオ" panose="020B0604030504040204" charset="-128"/>
                          <a:ea typeface="メイリオ" panose="020B0604030504040204" charset="-128"/>
                          <a:cs typeface="Times New Roman" panose="02020603050405020304" charset="0"/>
                        </a:rPr>
                        <a:t>次の状態</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rgbClr val="D7D7D7"/>
                    </a:solidFill>
                  </a:tcPr>
                </a:tc>
              </a:tr>
              <a:tr h="0">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①</a:t>
                      </a:r>
                      <a:r>
                        <a:rPr lang="en-US" altLang="ja-JP" sz="1600" b="0" u="none">
                          <a:latin typeface="メイリオ" panose="020B0604030504040204" charset="-128"/>
                          <a:ea typeface="メイリオ" panose="020B0604030504040204" charset="-128"/>
                          <a:cs typeface="ＭＳ 明朝" panose="02020609040205080304" charset="-128"/>
                        </a:rPr>
                        <a:t> </a:t>
                      </a:r>
                      <a:r>
                        <a:rPr lang="ja-JP" altLang="en-US" sz="1600" b="0" u="none">
                          <a:latin typeface="メイリオ" panose="020B0604030504040204" charset="-128"/>
                          <a:ea typeface="メイリオ" panose="020B0604030504040204" charset="-128"/>
                          <a:cs typeface="Times New Roman" panose="02020603050405020304" charset="0"/>
                        </a:rPr>
                        <a:t>扉開</a:t>
                      </a:r>
                    </a:p>
                  </a:txBody>
                  <a:tcPr marL="0" marR="0" marT="0" marB="1">
                    <a:lnL w="12700">
                      <a:solidFill>
                        <a:schemeClr val="tx1"/>
                      </a:solidFill>
                      <a:prstDash val="solid"/>
                    </a:lnL>
                    <a:lnR w="12700">
                      <a:solidFill>
                        <a:schemeClr val="tx1"/>
                      </a:solidFill>
                      <a:prstDash val="solid"/>
                    </a:lnR>
                    <a:lnT w="12700">
                      <a:solidFill>
                        <a:schemeClr val="tx1"/>
                      </a:solidFill>
                      <a:prstDash val="solid"/>
                    </a:lnT>
                    <a:lnB>
                      <a:noFill/>
                    </a:lnB>
                    <a:lnTlToBr>
                      <a:noFill/>
                    </a:lnTlToBr>
                    <a:lnBlToTr>
                      <a:noFill/>
                    </a:lnBlToTr>
                    <a:noFill/>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扉の閉鎖</a:t>
                      </a:r>
                      <a:r>
                        <a:rPr lang="en-US" altLang="ja-JP" sz="1600" b="0" u="none">
                          <a:latin typeface="メイリオ" panose="020B0604030504040204" charset="-128"/>
                          <a:ea typeface="メイリオ" panose="020B0604030504040204" charset="-128"/>
                          <a:cs typeface="Times New Roman" panose="02020603050405020304" charset="0"/>
                        </a:rPr>
                        <a:t>(B1,B2</a:t>
                      </a:r>
                      <a:r>
                        <a:rPr lang="ja-JP" altLang="en-US" sz="1600" b="0" u="none">
                          <a:latin typeface="メイリオ" panose="020B0604030504040204" charset="-128"/>
                          <a:ea typeface="メイリオ" panose="020B0604030504040204" charset="-128"/>
                          <a:cs typeface="Times New Roman" panose="02020603050405020304" charset="0"/>
                        </a:rPr>
                        <a:t>＝</a:t>
                      </a:r>
                      <a:r>
                        <a:rPr lang="en-US" altLang="ja-JP" sz="1600" b="0" u="none">
                          <a:latin typeface="メイリオ" panose="020B0604030504040204" charset="-128"/>
                          <a:ea typeface="メイリオ" panose="020B0604030504040204" charset="-128"/>
                          <a:cs typeface="Times New Roman" panose="02020603050405020304" charset="0"/>
                        </a:rPr>
                        <a:t>ON)</a:t>
                      </a:r>
                      <a:endParaRPr lang="ja-JP" altLang="en-US" sz="1600" b="0" u="none">
                        <a:latin typeface="メイリオ" panose="020B0604030504040204" charset="-128"/>
                        <a:ea typeface="メイリオ" panose="020B0604030504040204" charset="-128"/>
                        <a:cs typeface="Times New Roman" panose="02020603050405020304" charset="0"/>
                      </a:endParaRPr>
                    </a:p>
                  </a:txBody>
                  <a:tcPr marL="0" marR="0" marT="0" marB="1">
                    <a:lnL w="12700">
                      <a:solidFill>
                        <a:schemeClr val="tx1"/>
                      </a:solidFill>
                      <a:prstDash val="solid"/>
                    </a:lnL>
                    <a:lnR w="12700">
                      <a:solidFill>
                        <a:schemeClr val="tx1"/>
                      </a:solidFill>
                      <a:prstDash val="solid"/>
                    </a:lnR>
                    <a:lnT w="12700">
                      <a:solidFill>
                        <a:schemeClr val="tx1"/>
                      </a:solidFill>
                      <a:prstDash val="solid"/>
                    </a:lnT>
                    <a:lnB>
                      <a:noFill/>
                    </a:lnB>
                    <a:lnTlToBr>
                      <a:noFill/>
                    </a:lnTlToBr>
                    <a:lnBlToTr>
                      <a:noFill/>
                    </a:lnBlToTr>
                    <a:noFill/>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なし</a:t>
                      </a:r>
                    </a:p>
                  </a:txBody>
                  <a:tcPr marL="0" marR="0" marT="0" marB="1">
                    <a:lnL w="12700">
                      <a:solidFill>
                        <a:schemeClr val="tx1"/>
                      </a:solidFill>
                      <a:prstDash val="solid"/>
                    </a:lnL>
                    <a:lnR w="12700">
                      <a:solidFill>
                        <a:schemeClr val="tx1"/>
                      </a:solidFill>
                      <a:prstDash val="solid"/>
                    </a:lnR>
                    <a:lnT w="12700">
                      <a:solidFill>
                        <a:schemeClr val="tx1"/>
                      </a:solidFill>
                      <a:prstDash val="solid"/>
                    </a:lnT>
                    <a:lnB>
                      <a:noFill/>
                    </a:lnB>
                    <a:lnTlToBr>
                      <a:noFill/>
                    </a:lnTlToBr>
                    <a:lnBlToTr>
                      <a:noFill/>
                    </a:lnBlToTr>
                    <a:noFill/>
                  </a:tcPr>
                </a:tc>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② </a:t>
                      </a:r>
                      <a:r>
                        <a:rPr lang="ja-JP" altLang="en-US" sz="1600" b="0" u="none">
                          <a:latin typeface="メイリオ" panose="020B0604030504040204" charset="-128"/>
                          <a:ea typeface="メイリオ" panose="020B0604030504040204" charset="-128"/>
                          <a:cs typeface="Times New Roman" panose="02020603050405020304" charset="0"/>
                        </a:rPr>
                        <a:t>扉閉解錠</a:t>
                      </a:r>
                    </a:p>
                  </a:txBody>
                  <a:tcPr marL="0" marR="0" marT="0" marB="1">
                    <a:lnL w="12700">
                      <a:solidFill>
                        <a:schemeClr val="tx1"/>
                      </a:solidFill>
                      <a:prstDash val="solid"/>
                    </a:lnL>
                    <a:lnR w="12700">
                      <a:solidFill>
                        <a:schemeClr val="tx1"/>
                      </a:solidFill>
                      <a:prstDash val="solid"/>
                    </a:lnR>
                    <a:lnT w="12700">
                      <a:solidFill>
                        <a:schemeClr val="tx1"/>
                      </a:solidFill>
                      <a:prstDash val="solid"/>
                    </a:lnT>
                    <a:lnB>
                      <a:noFill/>
                    </a:lnB>
                    <a:lnTlToBr>
                      <a:noFill/>
                    </a:lnTlToBr>
                    <a:lnBlToTr>
                      <a:noFill/>
                    </a:lnBlToTr>
                    <a:noFill/>
                  </a:tcPr>
                </a:tc>
              </a:tr>
              <a:tr h="280035">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扉開</a:t>
                      </a:r>
                      <a:r>
                        <a:rPr lang="en-US" altLang="ja-JP" sz="1600" b="0" u="none">
                          <a:latin typeface="メイリオ" panose="020B0604030504040204" charset="-128"/>
                          <a:ea typeface="メイリオ" panose="020B0604030504040204" charset="-128"/>
                          <a:cs typeface="Times New Roman" panose="02020603050405020304" charset="0"/>
                        </a:rPr>
                        <a:t>(B1,B2=OFF)</a:t>
                      </a:r>
                      <a:endParaRPr lang="ja-JP" altLang="en-US" sz="1600" b="0" u="none">
                        <a:latin typeface="メイリオ" panose="020B0604030504040204" charset="-128"/>
                        <a:ea typeface="メイリオ" panose="020B0604030504040204" charset="-128"/>
                        <a:cs typeface="Times New Roman" panose="02020603050405020304" charset="0"/>
                      </a:endParaRPr>
                    </a:p>
                  </a:txBody>
                  <a:tcPr marL="0" marR="0" marT="0" marB="1">
                    <a:lnL w="12700">
                      <a:solidFill>
                        <a:schemeClr val="tx1"/>
                      </a:solidFill>
                      <a:prstDash val="solid"/>
                    </a:lnL>
                    <a:lnR w="12700">
                      <a:solidFill>
                        <a:schemeClr val="tx1"/>
                      </a:solidFill>
                      <a:prstDash val="solid"/>
                    </a:lnR>
                    <a:lnT>
                      <a:noFill/>
                    </a:lnT>
                    <a:lnB>
                      <a:noFill/>
                    </a:lnB>
                    <a:lnTlToBr>
                      <a:noFill/>
                    </a:lnTlToBr>
                    <a:lnBlToTr>
                      <a:noFill/>
                    </a:lnBlToTr>
                    <a:noFill/>
                  </a:tcPr>
                </a:tc>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 </a:t>
                      </a:r>
                    </a:p>
                  </a:txBody>
                  <a:tcPr marL="0" marR="0" marT="0" marB="1">
                    <a:lnL w="12700">
                      <a:solidFill>
                        <a:schemeClr val="tx1"/>
                      </a:solidFill>
                      <a:prstDash val="solid"/>
                    </a:lnL>
                    <a:lnR w="12700">
                      <a:solidFill>
                        <a:schemeClr val="tx1"/>
                      </a:solidFill>
                      <a:prstDash val="solid"/>
                    </a:lnR>
                    <a:lnT>
                      <a:noFill/>
                    </a:lnT>
                    <a:lnB>
                      <a:noFill/>
                    </a:lnB>
                    <a:lnTlToBr>
                      <a:noFill/>
                    </a:lnTlToBr>
                    <a:lnBlToTr>
                      <a:noFill/>
                    </a:lnBlToTr>
                    <a:noFill/>
                  </a:tcPr>
                </a:tc>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 </a:t>
                      </a:r>
                    </a:p>
                  </a:txBody>
                  <a:tcPr marL="0" marR="0" marT="0" marB="1">
                    <a:lnL w="12700">
                      <a:solidFill>
                        <a:schemeClr val="tx1"/>
                      </a:solidFill>
                      <a:prstDash val="solid"/>
                    </a:lnL>
                    <a:lnR w="12700">
                      <a:solidFill>
                        <a:schemeClr val="tx1"/>
                      </a:solidFill>
                      <a:prstDash val="solid"/>
                    </a:lnR>
                    <a:lnT>
                      <a:noFill/>
                    </a:lnT>
                    <a:lnB>
                      <a:noFill/>
                    </a:lnB>
                    <a:lnTlToBr>
                      <a:noFill/>
                    </a:lnTlToBr>
                    <a:lnBlToTr>
                      <a:noFill/>
                    </a:lnBlToTr>
                    <a:noFill/>
                  </a:tcPr>
                </a:tc>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 </a:t>
                      </a:r>
                    </a:p>
                  </a:txBody>
                  <a:tcPr marL="0" marR="0" marT="0" marB="1">
                    <a:lnL w="12700">
                      <a:solidFill>
                        <a:schemeClr val="tx1"/>
                      </a:solidFill>
                      <a:prstDash val="solid"/>
                    </a:lnL>
                    <a:lnR w="12700">
                      <a:solidFill>
                        <a:schemeClr val="tx1"/>
                      </a:solidFill>
                      <a:prstDash val="solid"/>
                    </a:lnR>
                    <a:lnT>
                      <a:noFill/>
                    </a:lnT>
                    <a:lnB>
                      <a:noFill/>
                    </a:lnB>
                    <a:lnTlToBr>
                      <a:noFill/>
                    </a:lnTlToBr>
                    <a:lnBlToTr>
                      <a:noFill/>
                    </a:lnBlToTr>
                    <a:noFill/>
                  </a:tcPr>
                </a:tc>
              </a:tr>
              <a:tr h="0">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ロック</a:t>
                      </a:r>
                      <a:r>
                        <a:rPr lang="en-US" altLang="ja-JP" sz="1600" b="0" u="none">
                          <a:latin typeface="メイリオ" panose="020B0604030504040204" charset="-128"/>
                          <a:ea typeface="メイリオ" panose="020B0604030504040204" charset="-128"/>
                          <a:cs typeface="Times New Roman" panose="02020603050405020304" charset="0"/>
                        </a:rPr>
                        <a:t>=</a:t>
                      </a:r>
                      <a:r>
                        <a:rPr lang="ja-JP" altLang="en-US" sz="1600" b="0" u="none">
                          <a:latin typeface="メイリオ" panose="020B0604030504040204" charset="-128"/>
                          <a:ea typeface="メイリオ" panose="020B0604030504040204" charset="-128"/>
                          <a:cs typeface="Times New Roman" panose="02020603050405020304" charset="0"/>
                        </a:rPr>
                        <a:t>解除</a:t>
                      </a:r>
                      <a:r>
                        <a:rPr lang="en-US" altLang="ja-JP" sz="1600" b="0" u="none">
                          <a:latin typeface="メイリオ" panose="020B0604030504040204" charset="-128"/>
                          <a:ea typeface="メイリオ" panose="020B0604030504040204" charset="-128"/>
                          <a:cs typeface="Times New Roman" panose="02020603050405020304" charset="0"/>
                        </a:rPr>
                        <a:t>(L=ON)</a:t>
                      </a:r>
                      <a:endParaRPr lang="ja-JP" altLang="en-US" sz="1600" b="0" u="none">
                        <a:latin typeface="メイリオ" panose="020B0604030504040204" charset="-128"/>
                        <a:ea typeface="メイリオ" panose="020B0604030504040204" charset="-128"/>
                        <a:cs typeface="Times New Roman" panose="02020603050405020304" charset="0"/>
                      </a:endParaRPr>
                    </a:p>
                  </a:txBody>
                  <a:tcPr marL="0" marR="0" marT="0" marB="1">
                    <a:lnL w="12700">
                      <a:solidFill>
                        <a:schemeClr val="tx1"/>
                      </a:solidFill>
                      <a:prstDash val="solid"/>
                    </a:lnL>
                    <a:lnR w="12700">
                      <a:solidFill>
                        <a:schemeClr val="tx1"/>
                      </a:solidFill>
                      <a:prstDash val="solid"/>
                    </a:lnR>
                    <a:lnT>
                      <a:noFill/>
                    </a:lnT>
                    <a:lnB>
                      <a:noFill/>
                    </a:lnB>
                    <a:lnTlToBr>
                      <a:noFill/>
                    </a:lnTlToBr>
                    <a:lnBlToTr>
                      <a:noFill/>
                    </a:lnBlToTr>
                    <a:noFill/>
                  </a:tcPr>
                </a:tc>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 </a:t>
                      </a:r>
                    </a:p>
                  </a:txBody>
                  <a:tcPr marL="0" marR="0" marT="0" marB="1">
                    <a:lnL w="12700">
                      <a:solidFill>
                        <a:schemeClr val="tx1"/>
                      </a:solidFill>
                      <a:prstDash val="solid"/>
                    </a:lnL>
                    <a:lnR w="12700">
                      <a:solidFill>
                        <a:schemeClr val="tx1"/>
                      </a:solidFill>
                      <a:prstDash val="solid"/>
                    </a:lnR>
                    <a:lnT>
                      <a:noFill/>
                    </a:lnT>
                    <a:lnB>
                      <a:noFill/>
                    </a:lnB>
                    <a:lnTlToBr>
                      <a:noFill/>
                    </a:lnTlToBr>
                    <a:lnBlToTr>
                      <a:noFill/>
                    </a:lnBlToTr>
                    <a:noFill/>
                  </a:tcPr>
                </a:tc>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 </a:t>
                      </a:r>
                    </a:p>
                  </a:txBody>
                  <a:tcPr marL="0" marR="0" marT="0" marB="1">
                    <a:lnL w="12700">
                      <a:solidFill>
                        <a:schemeClr val="tx1"/>
                      </a:solidFill>
                      <a:prstDash val="solid"/>
                    </a:lnL>
                    <a:lnR w="12700">
                      <a:solidFill>
                        <a:schemeClr val="tx1"/>
                      </a:solidFill>
                      <a:prstDash val="solid"/>
                    </a:lnR>
                    <a:lnT>
                      <a:noFill/>
                    </a:lnT>
                    <a:lnB>
                      <a:noFill/>
                    </a:lnB>
                    <a:lnTlToBr>
                      <a:noFill/>
                    </a:lnTlToBr>
                    <a:lnBlToTr>
                      <a:noFill/>
                    </a:lnBlToTr>
                    <a:noFill/>
                  </a:tcPr>
                </a:tc>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 </a:t>
                      </a:r>
                    </a:p>
                  </a:txBody>
                  <a:tcPr marL="0" marR="0" marT="0" marB="1">
                    <a:lnL w="12700">
                      <a:solidFill>
                        <a:schemeClr val="tx1"/>
                      </a:solidFill>
                      <a:prstDash val="solid"/>
                    </a:lnL>
                    <a:lnR w="12700">
                      <a:solidFill>
                        <a:schemeClr val="tx1"/>
                      </a:solidFill>
                      <a:prstDash val="solid"/>
                    </a:lnR>
                    <a:lnT>
                      <a:noFill/>
                    </a:lnT>
                    <a:lnB>
                      <a:noFill/>
                    </a:lnB>
                    <a:lnTlToBr>
                      <a:noFill/>
                    </a:lnTlToBr>
                    <a:lnBlToTr>
                      <a:noFill/>
                    </a:lnBlToTr>
                    <a:noFill/>
                  </a:tcPr>
                </a:tc>
              </a:tr>
              <a:tr h="0">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機械</a:t>
                      </a:r>
                      <a:r>
                        <a:rPr lang="en-US" altLang="ja-JP" sz="1600" b="0" u="none">
                          <a:latin typeface="メイリオ" panose="020B0604030504040204" charset="-128"/>
                          <a:ea typeface="メイリオ" panose="020B0604030504040204" charset="-128"/>
                          <a:cs typeface="Times New Roman" panose="02020603050405020304" charset="0"/>
                        </a:rPr>
                        <a:t>=</a:t>
                      </a:r>
                      <a:r>
                        <a:rPr lang="ja-JP" altLang="en-US" sz="1600" b="0" u="none">
                          <a:latin typeface="メイリオ" panose="020B0604030504040204" charset="-128"/>
                          <a:ea typeface="メイリオ" panose="020B0604030504040204" charset="-128"/>
                          <a:cs typeface="Times New Roman" panose="02020603050405020304" charset="0"/>
                        </a:rPr>
                        <a:t>停止</a:t>
                      </a:r>
                      <a:r>
                        <a:rPr lang="en-US" altLang="ja-JP" sz="1600" b="0" u="none">
                          <a:latin typeface="メイリオ" panose="020B0604030504040204" charset="-128"/>
                          <a:ea typeface="メイリオ" panose="020B0604030504040204" charset="-128"/>
                          <a:cs typeface="Times New Roman" panose="02020603050405020304" charset="0"/>
                        </a:rPr>
                        <a:t>(K1,K2=OFF)</a:t>
                      </a:r>
                      <a:endParaRPr lang="ja-JP" altLang="en-US" sz="1600" b="0" u="none">
                        <a:latin typeface="メイリオ" panose="020B0604030504040204" charset="-128"/>
                        <a:ea typeface="メイリオ" panose="020B0604030504040204" charset="-128"/>
                        <a:cs typeface="Times New Roman" panose="02020603050405020304" charset="0"/>
                      </a:endParaRPr>
                    </a:p>
                  </a:txBody>
                  <a:tcPr marL="0" marR="0" marT="0" marB="1">
                    <a:lnL w="12700">
                      <a:solidFill>
                        <a:schemeClr val="tx1"/>
                      </a:solidFill>
                      <a:prstDash val="solid"/>
                    </a:lnL>
                    <a:lnR w="12700">
                      <a:solidFill>
                        <a:schemeClr val="tx1"/>
                      </a:solidFill>
                      <a:prstDash val="solid"/>
                    </a:lnR>
                    <a:lnT>
                      <a:noFill/>
                    </a:lnT>
                    <a:lnB w="12700">
                      <a:solidFill>
                        <a:schemeClr val="tx1"/>
                      </a:solidFill>
                      <a:prstDash val="solid"/>
                    </a:lnB>
                    <a:lnTlToBr>
                      <a:noFill/>
                    </a:lnTlToBr>
                    <a:lnBlToTr>
                      <a:noFill/>
                    </a:lnBlToTr>
                    <a:noFill/>
                  </a:tcPr>
                </a:tc>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 </a:t>
                      </a:r>
                    </a:p>
                  </a:txBody>
                  <a:tcPr marL="0" marR="0" marT="0" marB="1">
                    <a:lnL w="12700">
                      <a:solidFill>
                        <a:schemeClr val="tx1"/>
                      </a:solidFill>
                      <a:prstDash val="solid"/>
                    </a:lnL>
                    <a:lnR w="12700">
                      <a:solidFill>
                        <a:schemeClr val="tx1"/>
                      </a:solidFill>
                      <a:prstDash val="solid"/>
                    </a:lnR>
                    <a:lnT>
                      <a:noFill/>
                    </a:lnT>
                    <a:lnB w="12700">
                      <a:solidFill>
                        <a:schemeClr val="tx1"/>
                      </a:solidFill>
                      <a:prstDash val="solid"/>
                    </a:lnB>
                    <a:lnTlToBr>
                      <a:noFill/>
                    </a:lnTlToBr>
                    <a:lnBlToTr>
                      <a:noFill/>
                    </a:lnBlToTr>
                    <a:noFill/>
                  </a:tcPr>
                </a:tc>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 </a:t>
                      </a:r>
                    </a:p>
                  </a:txBody>
                  <a:tcPr marL="0" marR="0" marT="0" marB="1">
                    <a:lnL w="12700">
                      <a:solidFill>
                        <a:schemeClr val="tx1"/>
                      </a:solidFill>
                      <a:prstDash val="solid"/>
                    </a:lnL>
                    <a:lnR w="12700">
                      <a:solidFill>
                        <a:schemeClr val="tx1"/>
                      </a:solidFill>
                      <a:prstDash val="solid"/>
                    </a:lnR>
                    <a:lnT>
                      <a:noFill/>
                    </a:lnT>
                    <a:lnB w="12700">
                      <a:solidFill>
                        <a:schemeClr val="tx1"/>
                      </a:solidFill>
                      <a:prstDash val="solid"/>
                    </a:lnB>
                    <a:lnTlToBr>
                      <a:noFill/>
                    </a:lnTlToBr>
                    <a:lnBlToTr>
                      <a:noFill/>
                    </a:lnBlToTr>
                    <a:noFill/>
                  </a:tcPr>
                </a:tc>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 </a:t>
                      </a:r>
                    </a:p>
                  </a:txBody>
                  <a:tcPr marL="0" marR="0" marT="0" marB="1">
                    <a:lnL w="12700">
                      <a:solidFill>
                        <a:schemeClr val="tx1"/>
                      </a:solidFill>
                      <a:prstDash val="solid"/>
                    </a:lnL>
                    <a:lnR w="12700">
                      <a:solidFill>
                        <a:schemeClr val="tx1"/>
                      </a:solidFill>
                      <a:prstDash val="solid"/>
                    </a:lnR>
                    <a:lnT>
                      <a:noFill/>
                    </a:lnT>
                    <a:lnB w="12700">
                      <a:solidFill>
                        <a:schemeClr val="tx1"/>
                      </a:solidFill>
                      <a:prstDash val="solid"/>
                    </a:lnB>
                    <a:lnTlToBr>
                      <a:noFill/>
                    </a:lnTlToBr>
                    <a:lnBlToTr>
                      <a:noFill/>
                    </a:lnBlToTr>
                    <a:noFill/>
                  </a:tcPr>
                </a:tc>
              </a:tr>
              <a:tr h="0">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②</a:t>
                      </a:r>
                      <a:r>
                        <a:rPr lang="en-US" altLang="ja-JP" sz="1600" b="0" u="none">
                          <a:latin typeface="メイリオ" panose="020B0604030504040204" charset="-128"/>
                          <a:ea typeface="メイリオ" panose="020B0604030504040204" charset="-128"/>
                          <a:cs typeface="ＭＳ 明朝" panose="02020609040205080304" charset="-128"/>
                        </a:rPr>
                        <a:t> </a:t>
                      </a:r>
                      <a:r>
                        <a:rPr lang="ja-JP" altLang="en-US" sz="1600" b="0" u="none">
                          <a:latin typeface="メイリオ" panose="020B0604030504040204" charset="-128"/>
                          <a:ea typeface="メイリオ" panose="020B0604030504040204" charset="-128"/>
                          <a:cs typeface="Times New Roman" panose="02020603050405020304" charset="0"/>
                        </a:rPr>
                        <a:t>扉閉解錠</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a:solidFill>
                        <a:schemeClr val="tx1"/>
                      </a:solidFill>
                      <a:prstDash val="solid"/>
                    </a:lnT>
                    <a:lnB>
                      <a:noFill/>
                    </a:lnB>
                    <a:lnTlToBr>
                      <a:noFill/>
                    </a:lnTlToBr>
                    <a:lnBlToTr>
                      <a:noFill/>
                    </a:lnBlToTr>
                    <a:noFill/>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扉の開放</a:t>
                      </a:r>
                      <a:r>
                        <a:rPr lang="en-US" altLang="ja-JP" sz="1600" b="0" u="none">
                          <a:latin typeface="メイリオ" panose="020B0604030504040204" charset="-128"/>
                          <a:ea typeface="メイリオ" panose="020B0604030504040204" charset="-128"/>
                          <a:cs typeface="Times New Roman" panose="02020603050405020304" charset="0"/>
                        </a:rPr>
                        <a:t>(B1,B2=OFF)</a:t>
                      </a:r>
                      <a:endParaRPr lang="ja-JP" altLang="en-US" sz="1600" b="0" u="none">
                        <a:latin typeface="メイリオ" panose="020B0604030504040204" charset="-128"/>
                        <a:ea typeface="メイリオ" panose="020B0604030504040204" charset="-128"/>
                        <a:cs typeface="Times New Roman" panose="02020603050405020304" charset="0"/>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なし</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① </a:t>
                      </a:r>
                      <a:r>
                        <a:rPr lang="ja-JP" altLang="en-US" sz="1600" b="0" u="none">
                          <a:latin typeface="メイリオ" panose="020B0604030504040204" charset="-128"/>
                          <a:ea typeface="メイリオ" panose="020B0604030504040204" charset="-128"/>
                          <a:cs typeface="Times New Roman" panose="02020603050405020304" charset="0"/>
                        </a:rPr>
                        <a:t>扉開</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a:solidFill>
                        <a:schemeClr val="tx1"/>
                      </a:solidFill>
                      <a:prstDash val="solid"/>
                    </a:lnT>
                    <a:lnB w="12700">
                      <a:solidFill>
                        <a:schemeClr val="tx1"/>
                      </a:solidFill>
                      <a:prstDash val="solid"/>
                    </a:lnB>
                    <a:lnTlToBr>
                      <a:noFill/>
                    </a:lnTlToBr>
                    <a:lnBlToTr>
                      <a:noFill/>
                    </a:lnBlToTr>
                    <a:noFill/>
                  </a:tcPr>
                </a:tc>
              </a:tr>
              <a:tr h="0">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扉閉</a:t>
                      </a:r>
                      <a:r>
                        <a:rPr lang="en-US" altLang="ja-JP" sz="1600" b="0" u="none">
                          <a:latin typeface="メイリオ" panose="020B0604030504040204" charset="-128"/>
                          <a:ea typeface="メイリオ" panose="020B0604030504040204" charset="-128"/>
                          <a:cs typeface="Times New Roman" panose="02020603050405020304" charset="0"/>
                        </a:rPr>
                        <a:t>(B1,B2=ON)</a:t>
                      </a:r>
                      <a:endParaRPr lang="ja-JP" altLang="en-US" sz="1600" b="0" u="none">
                        <a:latin typeface="メイリオ" panose="020B0604030504040204" charset="-128"/>
                        <a:ea typeface="メイリオ" panose="020B0604030504040204" charset="-128"/>
                        <a:cs typeface="Times New Roman" panose="02020603050405020304" charset="0"/>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a:noFill/>
                    </a:lnT>
                    <a:lnB>
                      <a:noFill/>
                    </a:lnB>
                    <a:lnTlToBr>
                      <a:noFill/>
                    </a:lnTlToBr>
                    <a:lnBlToTr>
                      <a:noFill/>
                    </a:lnBlToTr>
                    <a:noFill/>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起動スイッチ</a:t>
                      </a:r>
                      <a:r>
                        <a:rPr lang="en-US" altLang="ja-JP" sz="1600" b="0" u="none">
                          <a:latin typeface="メイリオ" panose="020B0604030504040204" charset="-128"/>
                          <a:ea typeface="メイリオ" panose="020B0604030504040204" charset="-128"/>
                          <a:cs typeface="Times New Roman" panose="02020603050405020304" charset="0"/>
                        </a:rPr>
                        <a:t>(SS=ON)</a:t>
                      </a:r>
                      <a:endParaRPr lang="ja-JP" altLang="en-US" sz="1600" b="0" u="none">
                        <a:latin typeface="メイリオ" panose="020B0604030504040204" charset="-128"/>
                        <a:ea typeface="メイリオ" panose="020B0604030504040204" charset="-128"/>
                        <a:cs typeface="Times New Roman" panose="02020603050405020304" charset="0"/>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a:solidFill>
                        <a:schemeClr val="tx1"/>
                      </a:solidFill>
                      <a:prstDash val="solid"/>
                    </a:lnT>
                    <a:lnB>
                      <a:noFill/>
                    </a:lnB>
                    <a:lnTlToBr>
                      <a:noFill/>
                    </a:lnTlToBr>
                    <a:lnBlToTr>
                      <a:noFill/>
                    </a:lnBlToTr>
                    <a:noFill/>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コンタクタ </a:t>
                      </a:r>
                      <a:r>
                        <a:rPr lang="en-US" altLang="ja-JP" sz="1600" b="0" u="none">
                          <a:latin typeface="メイリオ" panose="020B0604030504040204" charset="-128"/>
                          <a:ea typeface="メイリオ" panose="020B0604030504040204" charset="-128"/>
                          <a:cs typeface="Times New Roman" panose="02020603050405020304" charset="0"/>
                        </a:rPr>
                        <a:t>K1,K2=ON</a:t>
                      </a:r>
                      <a:endParaRPr lang="ja-JP" altLang="en-US" sz="1600" b="0" u="none">
                        <a:latin typeface="メイリオ" panose="020B0604030504040204" charset="-128"/>
                        <a:ea typeface="メイリオ" panose="020B0604030504040204" charset="-128"/>
                        <a:cs typeface="Times New Roman" panose="02020603050405020304" charset="0"/>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a:solidFill>
                        <a:schemeClr val="tx1"/>
                      </a:solidFill>
                      <a:prstDash val="solid"/>
                    </a:lnT>
                    <a:lnB>
                      <a:noFill/>
                    </a:lnB>
                    <a:lnTlToBr>
                      <a:noFill/>
                    </a:lnTlToBr>
                    <a:lnBlToTr>
                      <a:noFill/>
                    </a:lnBlToTr>
                    <a:noFill/>
                  </a:tcPr>
                </a:tc>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③ </a:t>
                      </a:r>
                      <a:r>
                        <a:rPr lang="ja-JP" altLang="en-US" sz="1600" b="0" u="none">
                          <a:latin typeface="メイリオ" panose="020B0604030504040204" charset="-128"/>
                          <a:ea typeface="メイリオ" panose="020B0604030504040204" charset="-128"/>
                          <a:cs typeface="Times New Roman" panose="02020603050405020304" charset="0"/>
                        </a:rPr>
                        <a:t>運転中</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a:solidFill>
                        <a:schemeClr val="tx1"/>
                      </a:solidFill>
                      <a:prstDash val="solid"/>
                    </a:lnT>
                    <a:lnB>
                      <a:noFill/>
                    </a:lnB>
                    <a:lnTlToBr>
                      <a:noFill/>
                    </a:lnTlToBr>
                    <a:lnBlToTr>
                      <a:noFill/>
                    </a:lnBlToTr>
                    <a:noFill/>
                  </a:tcPr>
                </a:tc>
              </a:tr>
              <a:tr h="0">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ロック</a:t>
                      </a:r>
                      <a:r>
                        <a:rPr lang="en-US" altLang="ja-JP" sz="1600" b="0" u="none">
                          <a:latin typeface="メイリオ" panose="020B0604030504040204" charset="-128"/>
                          <a:ea typeface="メイリオ" panose="020B0604030504040204" charset="-128"/>
                          <a:cs typeface="Times New Roman" panose="02020603050405020304" charset="0"/>
                        </a:rPr>
                        <a:t>=</a:t>
                      </a:r>
                      <a:r>
                        <a:rPr lang="ja-JP" altLang="en-US" sz="1600" b="0" u="none">
                          <a:latin typeface="メイリオ" panose="020B0604030504040204" charset="-128"/>
                          <a:ea typeface="メイリオ" panose="020B0604030504040204" charset="-128"/>
                          <a:cs typeface="Times New Roman" panose="02020603050405020304" charset="0"/>
                        </a:rPr>
                        <a:t>解除</a:t>
                      </a:r>
                      <a:r>
                        <a:rPr lang="en-US" altLang="ja-JP" sz="1600" b="0" u="none">
                          <a:latin typeface="メイリオ" panose="020B0604030504040204" charset="-128"/>
                          <a:ea typeface="メイリオ" panose="020B0604030504040204" charset="-128"/>
                          <a:cs typeface="Times New Roman" panose="02020603050405020304" charset="0"/>
                        </a:rPr>
                        <a:t>(L=ON)</a:t>
                      </a:r>
                      <a:endParaRPr lang="ja-JP" altLang="en-US" sz="1600" b="0" u="none">
                        <a:latin typeface="メイリオ" panose="020B0604030504040204" charset="-128"/>
                        <a:ea typeface="メイリオ" panose="020B0604030504040204" charset="-128"/>
                        <a:cs typeface="Times New Roman" panose="02020603050405020304" charset="0"/>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a:noFill/>
                    </a:lnT>
                    <a:lnB>
                      <a:noFill/>
                    </a:lnB>
                    <a:lnTlToBr>
                      <a:noFill/>
                    </a:lnTlToBr>
                    <a:lnBlToTr>
                      <a:noFill/>
                    </a:lnBlToTr>
                    <a:noFill/>
                  </a:tcPr>
                </a:tc>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 </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a:noFill/>
                    </a:lnT>
                    <a:lnB>
                      <a:noFill/>
                    </a:lnB>
                    <a:lnTlToBr>
                      <a:noFill/>
                    </a:lnTlToBr>
                    <a:lnBlToTr>
                      <a:noFill/>
                    </a:lnBlToTr>
                    <a:noFill/>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ロック施錠 </a:t>
                      </a:r>
                      <a:r>
                        <a:rPr lang="en-US" altLang="ja-JP" sz="1600" b="0" u="none">
                          <a:latin typeface="メイリオ" panose="020B0604030504040204" charset="-128"/>
                          <a:ea typeface="メイリオ" panose="020B0604030504040204" charset="-128"/>
                          <a:cs typeface="Times New Roman" panose="02020603050405020304" charset="0"/>
                        </a:rPr>
                        <a:t>L=OFF</a:t>
                      </a:r>
                      <a:endParaRPr lang="ja-JP" altLang="en-US" sz="1600" b="0" u="none">
                        <a:latin typeface="メイリオ" panose="020B0604030504040204" charset="-128"/>
                        <a:ea typeface="メイリオ" panose="020B0604030504040204" charset="-128"/>
                        <a:cs typeface="Times New Roman" panose="02020603050405020304" charset="0"/>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a:noFill/>
                    </a:lnT>
                    <a:lnB>
                      <a:noFill/>
                    </a:lnB>
                    <a:lnTlToBr>
                      <a:noFill/>
                    </a:lnTlToBr>
                    <a:lnBlToTr>
                      <a:noFill/>
                    </a:lnBlToTr>
                    <a:noFill/>
                  </a:tcPr>
                </a:tc>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 </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a:noFill/>
                    </a:lnT>
                    <a:lnB>
                      <a:noFill/>
                    </a:lnB>
                    <a:lnTlToBr>
                      <a:noFill/>
                    </a:lnTlToBr>
                    <a:lnBlToTr>
                      <a:noFill/>
                    </a:lnBlToTr>
                    <a:noFill/>
                  </a:tcPr>
                </a:tc>
              </a:tr>
              <a:tr h="0">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機械</a:t>
                      </a:r>
                      <a:r>
                        <a:rPr lang="en-US" altLang="ja-JP" sz="1600" b="0" u="none">
                          <a:latin typeface="メイリオ" panose="020B0604030504040204" charset="-128"/>
                          <a:ea typeface="メイリオ" panose="020B0604030504040204" charset="-128"/>
                          <a:cs typeface="Times New Roman" panose="02020603050405020304" charset="0"/>
                        </a:rPr>
                        <a:t>=</a:t>
                      </a:r>
                      <a:r>
                        <a:rPr lang="ja-JP" altLang="en-US" sz="1600" b="0" u="none">
                          <a:latin typeface="メイリオ" panose="020B0604030504040204" charset="-128"/>
                          <a:ea typeface="メイリオ" panose="020B0604030504040204" charset="-128"/>
                          <a:cs typeface="Times New Roman" panose="02020603050405020304" charset="0"/>
                        </a:rPr>
                        <a:t>停止</a:t>
                      </a:r>
                      <a:r>
                        <a:rPr lang="en-US" altLang="ja-JP" sz="1600" b="0" u="none">
                          <a:latin typeface="メイリオ" panose="020B0604030504040204" charset="-128"/>
                          <a:ea typeface="メイリオ" panose="020B0604030504040204" charset="-128"/>
                          <a:cs typeface="Times New Roman" panose="02020603050405020304" charset="0"/>
                        </a:rPr>
                        <a:t>(K1,K2=OFF)</a:t>
                      </a:r>
                      <a:endParaRPr lang="ja-JP" altLang="en-US" sz="1600" b="0" u="none">
                        <a:latin typeface="メイリオ" panose="020B0604030504040204" charset="-128"/>
                        <a:ea typeface="メイリオ" panose="020B0604030504040204" charset="-128"/>
                        <a:cs typeface="Times New Roman" panose="02020603050405020304" charset="0"/>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 </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 </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 </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a:noFill/>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③</a:t>
                      </a:r>
                      <a:r>
                        <a:rPr lang="en-US" altLang="ja-JP" sz="1600" b="0" u="none">
                          <a:latin typeface="メイリオ" panose="020B0604030504040204" charset="-128"/>
                          <a:ea typeface="メイリオ" panose="020B0604030504040204" charset="-128"/>
                          <a:cs typeface="ＭＳ 明朝" panose="02020609040205080304" charset="-128"/>
                        </a:rPr>
                        <a:t> </a:t>
                      </a:r>
                      <a:r>
                        <a:rPr lang="ja-JP" altLang="en-US" sz="1600" b="0" u="none">
                          <a:latin typeface="メイリオ" panose="020B0604030504040204" charset="-128"/>
                          <a:ea typeface="メイリオ" panose="020B0604030504040204" charset="-128"/>
                          <a:cs typeface="Times New Roman" panose="02020603050405020304" charset="0"/>
                        </a:rPr>
                        <a:t>運転中</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a:noFill/>
                    </a:lnB>
                    <a:lnTlToBr>
                      <a:noFill/>
                    </a:lnTlToBr>
                    <a:lnBlToTr>
                      <a:noFill/>
                    </a:lnBlToTr>
                    <a:noFill/>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停止スイッチ</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a:noFill/>
                    </a:lnB>
                    <a:lnTlToBr>
                      <a:noFill/>
                    </a:lnTlToBr>
                    <a:lnBlToTr>
                      <a:noFill/>
                    </a:lnBlToTr>
                    <a:noFill/>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コンタクタ </a:t>
                      </a:r>
                      <a:r>
                        <a:rPr lang="en-US" altLang="ja-JP" sz="1600" b="0" u="none">
                          <a:latin typeface="メイリオ" panose="020B0604030504040204" charset="-128"/>
                          <a:ea typeface="メイリオ" panose="020B0604030504040204" charset="-128"/>
                          <a:cs typeface="Times New Roman" panose="02020603050405020304" charset="0"/>
                        </a:rPr>
                        <a:t>K1,K2=OFF</a:t>
                      </a:r>
                      <a:endParaRPr lang="ja-JP" altLang="en-US" sz="1600" b="0" u="none">
                        <a:latin typeface="メイリオ" panose="020B0604030504040204" charset="-128"/>
                        <a:ea typeface="メイリオ" panose="020B0604030504040204" charset="-128"/>
                        <a:cs typeface="Times New Roman" panose="02020603050405020304" charset="0"/>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a:noFill/>
                    </a:lnB>
                    <a:lnTlToBr>
                      <a:noFill/>
                    </a:lnTlToBr>
                    <a:lnBlToTr>
                      <a:noFill/>
                    </a:lnBlToTr>
                    <a:noFill/>
                  </a:tcPr>
                </a:tc>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② </a:t>
                      </a:r>
                      <a:r>
                        <a:rPr lang="ja-JP" altLang="en-US" sz="1600" b="0" u="none">
                          <a:latin typeface="メイリオ" panose="020B0604030504040204" charset="-128"/>
                          <a:ea typeface="メイリオ" panose="020B0604030504040204" charset="-128"/>
                          <a:cs typeface="Times New Roman" panose="02020603050405020304" charset="0"/>
                        </a:rPr>
                        <a:t>扉閉解錠</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a:noFill/>
                    </a:lnB>
                    <a:lnTlToBr>
                      <a:noFill/>
                    </a:lnTlToBr>
                    <a:lnBlToTr>
                      <a:noFill/>
                    </a:lnBlToTr>
                    <a:noFill/>
                  </a:tcPr>
                </a:tc>
              </a:tr>
              <a:tr h="0">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扉閉</a:t>
                      </a:r>
                      <a:r>
                        <a:rPr lang="en-US" altLang="ja-JP" sz="1600" b="0" u="none">
                          <a:latin typeface="メイリオ" panose="020B0604030504040204" charset="-128"/>
                          <a:ea typeface="メイリオ" panose="020B0604030504040204" charset="-128"/>
                          <a:cs typeface="Times New Roman" panose="02020603050405020304" charset="0"/>
                        </a:rPr>
                        <a:t>(B1,B2=ON)</a:t>
                      </a:r>
                      <a:endParaRPr lang="ja-JP" altLang="en-US" sz="1600" b="0" u="none">
                        <a:latin typeface="メイリオ" panose="020B0604030504040204" charset="-128"/>
                        <a:ea typeface="メイリオ" panose="020B0604030504040204" charset="-128"/>
                        <a:cs typeface="Times New Roman" panose="02020603050405020304" charset="0"/>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a:noFill/>
                    </a:lnT>
                    <a:lnB>
                      <a:noFill/>
                    </a:lnB>
                    <a:lnTlToBr>
                      <a:noFill/>
                    </a:lnTlToBr>
                    <a:lnBlToTr>
                      <a:noFill/>
                    </a:lnBlToTr>
                    <a:noFill/>
                  </a:tcPr>
                </a:tc>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(PS=ON)</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ロック解除 </a:t>
                      </a:r>
                      <a:r>
                        <a:rPr lang="en-US" altLang="ja-JP" sz="1600" b="0" u="none">
                          <a:latin typeface="メイリオ" panose="020B0604030504040204" charset="-128"/>
                          <a:ea typeface="メイリオ" panose="020B0604030504040204" charset="-128"/>
                          <a:cs typeface="Times New Roman" panose="02020603050405020304" charset="0"/>
                        </a:rPr>
                        <a:t>L=ON</a:t>
                      </a:r>
                      <a:endParaRPr lang="ja-JP" altLang="en-US" sz="1600" b="0" u="none">
                        <a:latin typeface="メイリオ" panose="020B0604030504040204" charset="-128"/>
                        <a:ea typeface="メイリオ" panose="020B0604030504040204" charset="-128"/>
                        <a:cs typeface="Times New Roman" panose="02020603050405020304" charset="0"/>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 </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a:noFill/>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ロック</a:t>
                      </a:r>
                      <a:r>
                        <a:rPr lang="en-US" altLang="ja-JP" sz="1600" b="0" u="none">
                          <a:latin typeface="メイリオ" panose="020B0604030504040204" charset="-128"/>
                          <a:ea typeface="メイリオ" panose="020B0604030504040204" charset="-128"/>
                          <a:cs typeface="Times New Roman" panose="02020603050405020304" charset="0"/>
                        </a:rPr>
                        <a:t>=</a:t>
                      </a:r>
                      <a:r>
                        <a:rPr lang="ja-JP" altLang="en-US" sz="1600" b="0" u="none">
                          <a:latin typeface="メイリオ" panose="020B0604030504040204" charset="-128"/>
                          <a:ea typeface="メイリオ" panose="020B0604030504040204" charset="-128"/>
                          <a:cs typeface="Times New Roman" panose="02020603050405020304" charset="0"/>
                        </a:rPr>
                        <a:t>施錠</a:t>
                      </a:r>
                      <a:r>
                        <a:rPr lang="en-US" altLang="ja-JP" sz="1600" b="0" u="none">
                          <a:latin typeface="メイリオ" panose="020B0604030504040204" charset="-128"/>
                          <a:ea typeface="メイリオ" panose="020B0604030504040204" charset="-128"/>
                          <a:cs typeface="Times New Roman" panose="02020603050405020304" charset="0"/>
                        </a:rPr>
                        <a:t>(L=OFF)</a:t>
                      </a:r>
                      <a:endParaRPr lang="ja-JP" altLang="en-US" sz="1600" b="0" u="none">
                        <a:latin typeface="メイリオ" panose="020B0604030504040204" charset="-128"/>
                        <a:ea typeface="メイリオ" panose="020B0604030504040204" charset="-128"/>
                        <a:cs typeface="Times New Roman" panose="02020603050405020304" charset="0"/>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a:noFill/>
                    </a:lnT>
                    <a:lnB>
                      <a:noFill/>
                    </a:lnB>
                    <a:lnTlToBr>
                      <a:noFill/>
                    </a:lnTlToBr>
                    <a:lnBlToTr>
                      <a:noFill/>
                    </a:lnBlToTr>
                    <a:noFill/>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扉の開放</a:t>
                      </a:r>
                      <a:r>
                        <a:rPr lang="en-US" altLang="ja-JP" sz="1600" b="0" u="none">
                          <a:latin typeface="メイリオ" panose="020B0604030504040204" charset="-128"/>
                          <a:ea typeface="メイリオ" panose="020B0604030504040204" charset="-128"/>
                          <a:cs typeface="Times New Roman" panose="02020603050405020304" charset="0"/>
                        </a:rPr>
                        <a:t>(B1,B2=OFF)</a:t>
                      </a:r>
                      <a:endParaRPr lang="ja-JP" altLang="en-US" sz="1600" b="0" u="none">
                        <a:latin typeface="メイリオ" panose="020B0604030504040204" charset="-128"/>
                        <a:ea typeface="メイリオ" panose="020B0604030504040204" charset="-128"/>
                        <a:cs typeface="Times New Roman" panose="02020603050405020304" charset="0"/>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a:noFill/>
                    </a:lnB>
                    <a:lnTlToBr>
                      <a:noFill/>
                    </a:lnTlToBr>
                    <a:lnBlToTr>
                      <a:noFill/>
                    </a:lnBlToTr>
                    <a:noFill/>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コンタクタ </a:t>
                      </a:r>
                      <a:r>
                        <a:rPr lang="en-US" altLang="ja-JP" sz="1600" b="0" u="none">
                          <a:latin typeface="メイリオ" panose="020B0604030504040204" charset="-128"/>
                          <a:ea typeface="メイリオ" panose="020B0604030504040204" charset="-128"/>
                          <a:cs typeface="Times New Roman" panose="02020603050405020304" charset="0"/>
                        </a:rPr>
                        <a:t>K1,K2=OFF</a:t>
                      </a:r>
                      <a:endParaRPr lang="ja-JP" altLang="en-US" sz="1600" b="0" u="none">
                        <a:latin typeface="メイリオ" panose="020B0604030504040204" charset="-128"/>
                        <a:ea typeface="メイリオ" panose="020B0604030504040204" charset="-128"/>
                        <a:cs typeface="Times New Roman" panose="02020603050405020304" charset="0"/>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a:noFill/>
                    </a:lnB>
                    <a:lnTlToBr>
                      <a:noFill/>
                    </a:lnTlToBr>
                    <a:lnBlToTr>
                      <a:noFill/>
                    </a:lnBlToTr>
                    <a:noFill/>
                  </a:tcPr>
                </a:tc>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① </a:t>
                      </a:r>
                      <a:r>
                        <a:rPr lang="ja-JP" altLang="en-US" sz="1600" b="0" u="none">
                          <a:latin typeface="メイリオ" panose="020B0604030504040204" charset="-128"/>
                          <a:ea typeface="メイリオ" panose="020B0604030504040204" charset="-128"/>
                          <a:cs typeface="Times New Roman" panose="02020603050405020304" charset="0"/>
                        </a:rPr>
                        <a:t>扉開</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a:noFill/>
                    </a:lnB>
                    <a:lnTlToBr>
                      <a:noFill/>
                    </a:lnTlToBr>
                    <a:lnBlToTr>
                      <a:noFill/>
                    </a:lnBlToTr>
                    <a:noFill/>
                  </a:tcPr>
                </a:tc>
              </a:tr>
              <a:tr h="0">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機械</a:t>
                      </a:r>
                      <a:r>
                        <a:rPr lang="en-US" altLang="ja-JP" sz="1600" b="0" u="none">
                          <a:latin typeface="メイリオ" panose="020B0604030504040204" charset="-128"/>
                          <a:ea typeface="メイリオ" panose="020B0604030504040204" charset="-128"/>
                          <a:cs typeface="Times New Roman" panose="02020603050405020304" charset="0"/>
                        </a:rPr>
                        <a:t>=</a:t>
                      </a:r>
                      <a:r>
                        <a:rPr lang="ja-JP" altLang="en-US" sz="1600" b="0" u="none">
                          <a:latin typeface="メイリオ" panose="020B0604030504040204" charset="-128"/>
                          <a:ea typeface="メイリオ" panose="020B0604030504040204" charset="-128"/>
                          <a:cs typeface="Times New Roman" panose="02020603050405020304" charset="0"/>
                        </a:rPr>
                        <a:t>稼動</a:t>
                      </a:r>
                      <a:r>
                        <a:rPr lang="en-US" altLang="ja-JP" sz="1600" b="0" u="none">
                          <a:latin typeface="メイリオ" panose="020B0604030504040204" charset="-128"/>
                          <a:ea typeface="メイリオ" panose="020B0604030504040204" charset="-128"/>
                          <a:cs typeface="Times New Roman" panose="02020603050405020304" charset="0"/>
                        </a:rPr>
                        <a:t>(K1,K2=ON)</a:t>
                      </a:r>
                      <a:endParaRPr lang="ja-JP" altLang="en-US" sz="1600" b="0" u="none">
                        <a:latin typeface="メイリオ" panose="020B0604030504040204" charset="-128"/>
                        <a:ea typeface="メイリオ" panose="020B0604030504040204" charset="-128"/>
                        <a:cs typeface="Times New Roman" panose="02020603050405020304" charset="0"/>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 </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ロック解除 </a:t>
                      </a:r>
                      <a:r>
                        <a:rPr lang="en-US" altLang="ja-JP" sz="1600" b="0" u="none">
                          <a:latin typeface="メイリオ" panose="020B0604030504040204" charset="-128"/>
                          <a:ea typeface="メイリオ" panose="020B0604030504040204" charset="-128"/>
                          <a:cs typeface="Times New Roman" panose="02020603050405020304" charset="0"/>
                        </a:rPr>
                        <a:t>L=ON</a:t>
                      </a:r>
                      <a:endParaRPr lang="ja-JP" altLang="en-US" sz="1600" b="0" u="none">
                        <a:latin typeface="メイリオ" panose="020B0604030504040204" charset="-128"/>
                        <a:ea typeface="メイリオ" panose="020B0604030504040204" charset="-128"/>
                        <a:cs typeface="Times New Roman" panose="02020603050405020304" charset="0"/>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endParaRPr lang="ja-JP" altLang="en-US" sz="1600" b="0" u="none">
                        <a:latin typeface="メイリオ" panose="020B0604030504040204" charset="-128"/>
                        <a:ea typeface="メイリオ" panose="020B0604030504040204" charset="-128"/>
                        <a:cs typeface="Times New Roman" panose="02020603050405020304" charset="0"/>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a:noFill/>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38087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5"/>
          <p:cNvSpPr>
            <a:spLocks noGrp="1"/>
          </p:cNvSpPr>
          <p:nvPr>
            <p:ph type="title"/>
          </p:nvPr>
        </p:nvSpPr>
        <p:spPr>
          <a:xfrm>
            <a:off x="681037" y="365129"/>
            <a:ext cx="8885873" cy="675001"/>
          </a:xfrm>
          <a:ln>
            <a:solidFill>
              <a:schemeClr val="accent4">
                <a:lumMod val="40000"/>
                <a:lumOff val="60000"/>
              </a:schemeClr>
            </a:solidFill>
          </a:ln>
        </p:spPr>
        <p:txBody>
          <a:bodyPr>
            <a:noAutofit/>
          </a:bodyPr>
          <a:lstStyle/>
          <a:p>
            <a:r>
              <a:rPr lang="en-US" altLang="ja-JP" dirty="0" smtClean="0"/>
              <a:t>2</a:t>
            </a:r>
            <a:r>
              <a:rPr lang="ja-JP" altLang="en-US" dirty="0" smtClean="0"/>
              <a:t>　取</a:t>
            </a:r>
            <a:r>
              <a:rPr lang="ja-JP" altLang="en-US" dirty="0"/>
              <a:t>扱説明書への記載事</a:t>
            </a:r>
            <a:r>
              <a:rPr lang="ja-JP" altLang="en-US" dirty="0" smtClean="0"/>
              <a:t>項 ③</a:t>
            </a:r>
            <a:endParaRPr lang="ja-JP" altLang="en-US" sz="3200" dirty="0"/>
          </a:p>
        </p:txBody>
      </p:sp>
      <p:sp>
        <p:nvSpPr>
          <p:cNvPr id="10" name="コンテンツ プレースホルダー 6"/>
          <p:cNvSpPr>
            <a:spLocks noGrp="1"/>
          </p:cNvSpPr>
          <p:nvPr>
            <p:ph idx="1"/>
          </p:nvPr>
        </p:nvSpPr>
        <p:spPr>
          <a:xfrm>
            <a:off x="681037" y="1334135"/>
            <a:ext cx="8771573" cy="4678045"/>
          </a:xfrm>
          <a:ln>
            <a:solidFill>
              <a:schemeClr val="accent6">
                <a:lumMod val="40000"/>
                <a:lumOff val="60000"/>
              </a:schemeClr>
            </a:solidFill>
          </a:ln>
        </p:spPr>
        <p:txBody>
          <a:bodyPr>
            <a:normAutofit/>
          </a:bodyPr>
          <a:lstStyle/>
          <a:p>
            <a:pPr marL="0" indent="0">
              <a:lnSpc>
                <a:spcPct val="110000"/>
              </a:lnSpc>
              <a:spcBef>
                <a:spcPts val="0"/>
              </a:spcBef>
              <a:buNone/>
            </a:pPr>
            <a:r>
              <a:rPr lang="ja-JP" altLang="en-US" sz="2400" dirty="0" smtClean="0"/>
              <a:t>以下の内容を漏れなく記載</a:t>
            </a:r>
            <a:endParaRPr lang="en-US" altLang="ja-JP" sz="2400" dirty="0" smtClean="0"/>
          </a:p>
          <a:p>
            <a:pPr marL="0" indent="0">
              <a:lnSpc>
                <a:spcPct val="110000"/>
              </a:lnSpc>
              <a:spcBef>
                <a:spcPts val="0"/>
              </a:spcBef>
              <a:buNone/>
            </a:pPr>
            <a:endParaRPr lang="en-US" altLang="ja-JP" sz="2400" dirty="0" smtClean="0"/>
          </a:p>
          <a:p>
            <a:pPr marL="0" indent="0">
              <a:lnSpc>
                <a:spcPct val="110000"/>
              </a:lnSpc>
              <a:spcBef>
                <a:spcPts val="0"/>
              </a:spcBef>
              <a:buNone/>
            </a:pPr>
            <a:endParaRPr lang="en-US" altLang="ja-JP" sz="2400" dirty="0"/>
          </a:p>
          <a:p>
            <a:pPr marL="0" indent="0">
              <a:lnSpc>
                <a:spcPct val="110000"/>
              </a:lnSpc>
              <a:spcBef>
                <a:spcPts val="0"/>
              </a:spcBef>
              <a:buNone/>
            </a:pPr>
            <a:endParaRPr lang="en-US" altLang="ja-JP" sz="2400" dirty="0" smtClean="0"/>
          </a:p>
          <a:p>
            <a:pPr marL="0" indent="0">
              <a:lnSpc>
                <a:spcPct val="110000"/>
              </a:lnSpc>
              <a:spcBef>
                <a:spcPts val="0"/>
              </a:spcBef>
              <a:buNone/>
            </a:pPr>
            <a:endParaRPr lang="en-US" altLang="ja-JP" sz="2400" dirty="0"/>
          </a:p>
          <a:p>
            <a:pPr marL="0" indent="0">
              <a:lnSpc>
                <a:spcPct val="110000"/>
              </a:lnSpc>
              <a:spcBef>
                <a:spcPts val="0"/>
              </a:spcBef>
              <a:buNone/>
            </a:pPr>
            <a:endParaRPr lang="en-US" altLang="ja-JP" sz="2400" dirty="0" smtClean="0"/>
          </a:p>
        </p:txBody>
      </p:sp>
      <p:sp>
        <p:nvSpPr>
          <p:cNvPr id="6" name="フッター プレースホルダー 3"/>
          <p:cNvSpPr>
            <a:spLocks noGrp="1"/>
          </p:cNvSpPr>
          <p:nvPr>
            <p:ph type="ftr" sz="quarter" idx="11"/>
          </p:nvPr>
        </p:nvSpPr>
        <p:spPr>
          <a:xfrm>
            <a:off x="1160585" y="6356355"/>
            <a:ext cx="7704015" cy="220291"/>
          </a:xfrm>
        </p:spPr>
        <p:txBody>
          <a:bodyPr/>
          <a:lstStyle/>
          <a:p>
            <a:pPr algn="l"/>
            <a:r>
              <a:rPr kumimoji="1" lang="ja-JP" altLang="en-US"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mtClean="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mtClean="0">
                <a:latin typeface="Meiryo UI" panose="020B0604030504040204" pitchFamily="50" charset="-128"/>
                <a:ea typeface="Meiryo UI" panose="020B0604030504040204" pitchFamily="50" charset="-128"/>
                <a:cs typeface="Meiryo UI" panose="020B0604030504040204" pitchFamily="50" charset="-128"/>
              </a:rPr>
              <a:t>年度厚生労働省委託　機能安全を活用した機械設備の安全対策の推進事業　活用実践マニュアル</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574530579"/>
              </p:ext>
            </p:extLst>
          </p:nvPr>
        </p:nvGraphicFramePr>
        <p:xfrm>
          <a:off x="625033" y="1980021"/>
          <a:ext cx="8900932" cy="3995520"/>
        </p:xfrm>
        <a:graphic>
          <a:graphicData uri="http://schemas.openxmlformats.org/drawingml/2006/table">
            <a:tbl>
              <a:tblPr firstRow="1" bandRow="1">
                <a:tableStyleId>{5940675A-B579-460E-94D1-54222C63F5DA}</a:tableStyleId>
              </a:tblPr>
              <a:tblGrid>
                <a:gridCol w="3044142"/>
                <a:gridCol w="585679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dirty="0" smtClean="0">
                          <a:latin typeface="Meiryo UI" pitchFamily="50" charset="-128"/>
                          <a:ea typeface="Meiryo UI" pitchFamily="50" charset="-128"/>
                          <a:cs typeface="Meiryo UI" pitchFamily="50" charset="-128"/>
                        </a:rPr>
                        <a:t>ケ　ロボットの仕様</a:t>
                      </a:r>
                      <a:endParaRPr lang="en-US" altLang="ja-JP" sz="2400" dirty="0" smtClean="0">
                        <a:latin typeface="Meiryo UI" pitchFamily="50" charset="-128"/>
                        <a:ea typeface="Meiryo UI" pitchFamily="50" charset="-128"/>
                        <a:cs typeface="Meiryo UI" pitchFamily="50" charset="-128"/>
                      </a:endParaRPr>
                    </a:p>
                  </a:txBody>
                  <a:tcPr marL="36000" marR="0" marT="36000" marB="36000">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kumimoji="1" lang="en-US" altLang="ja-JP" sz="2000" dirty="0" smtClean="0">
                          <a:latin typeface="Meiryo UI" pitchFamily="50" charset="-128"/>
                          <a:ea typeface="Meiryo UI" pitchFamily="50" charset="-128"/>
                          <a:cs typeface="Meiryo UI" pitchFamily="50" charset="-128"/>
                        </a:rPr>
                        <a:t>ISO 9946</a:t>
                      </a:r>
                      <a:r>
                        <a:rPr kumimoji="1" lang="ja-JP" altLang="en-US" sz="2000" dirty="0" smtClean="0">
                          <a:latin typeface="Meiryo UI" pitchFamily="50" charset="-128"/>
                          <a:ea typeface="Meiryo UI" pitchFamily="50" charset="-128"/>
                          <a:cs typeface="Meiryo UI" pitchFamily="50" charset="-128"/>
                        </a:rPr>
                        <a:t>（</a:t>
                      </a:r>
                      <a:r>
                        <a:rPr kumimoji="1" lang="en-US" altLang="ja-JP" sz="2000" dirty="0" smtClean="0">
                          <a:latin typeface="Meiryo UI" pitchFamily="50" charset="-128"/>
                          <a:ea typeface="Meiryo UI" pitchFamily="50" charset="-128"/>
                          <a:cs typeface="Meiryo UI" pitchFamily="50" charset="-128"/>
                        </a:rPr>
                        <a:t>JIS B 8431</a:t>
                      </a:r>
                      <a:r>
                        <a:rPr kumimoji="1" lang="ja-JP" altLang="en-US" sz="2000" dirty="0" smtClean="0">
                          <a:latin typeface="Meiryo UI" pitchFamily="50" charset="-128"/>
                          <a:ea typeface="Meiryo UI" pitchFamily="50" charset="-128"/>
                          <a:cs typeface="Meiryo UI" pitchFamily="50" charset="-128"/>
                        </a:rPr>
                        <a:t>）及び</a:t>
                      </a:r>
                      <a:r>
                        <a:rPr kumimoji="1" lang="en-US" altLang="ja-JP" sz="2000" dirty="0" smtClean="0">
                          <a:latin typeface="Meiryo UI" pitchFamily="50" charset="-128"/>
                          <a:ea typeface="Meiryo UI" pitchFamily="50" charset="-128"/>
                          <a:cs typeface="Meiryo UI" pitchFamily="50" charset="-128"/>
                        </a:rPr>
                        <a:t>ISO 10218-1</a:t>
                      </a:r>
                      <a:r>
                        <a:rPr kumimoji="1" lang="ja-JP" altLang="en-US" sz="2000" dirty="0" smtClean="0">
                          <a:latin typeface="Meiryo UI" pitchFamily="50" charset="-128"/>
                          <a:ea typeface="Meiryo UI" pitchFamily="50" charset="-128"/>
                          <a:cs typeface="Meiryo UI" pitchFamily="50" charset="-128"/>
                        </a:rPr>
                        <a:t>（</a:t>
                      </a:r>
                      <a:r>
                        <a:rPr kumimoji="1" lang="en-US" altLang="ja-JP" sz="2000" dirty="0" smtClean="0">
                          <a:latin typeface="Meiryo UI" pitchFamily="50" charset="-128"/>
                          <a:ea typeface="Meiryo UI" pitchFamily="50" charset="-128"/>
                          <a:cs typeface="Meiryo UI" pitchFamily="50" charset="-128"/>
                        </a:rPr>
                        <a:t>JIS B 8433-1</a:t>
                      </a:r>
                      <a:r>
                        <a:rPr kumimoji="1" lang="ja-JP" altLang="en-US" sz="2000" dirty="0" smtClean="0">
                          <a:latin typeface="Meiryo UI" pitchFamily="50" charset="-128"/>
                          <a:ea typeface="Meiryo UI" pitchFamily="50" charset="-128"/>
                          <a:cs typeface="Meiryo UI" pitchFamily="50" charset="-128"/>
                        </a:rPr>
                        <a:t>） に従う情報、該当する場合はペンダントを使用しての手動高速制御、軸制限装置の情報、イネーブル装置の情報、最大変位の</a:t>
                      </a:r>
                      <a:r>
                        <a:rPr kumimoji="1" lang="en-US" altLang="ja-JP" sz="2000" dirty="0" smtClean="0">
                          <a:latin typeface="Meiryo UI" pitchFamily="50" charset="-128"/>
                          <a:ea typeface="Meiryo UI" pitchFamily="50" charset="-128"/>
                          <a:cs typeface="Meiryo UI" pitchFamily="50" charset="-128"/>
                        </a:rPr>
                        <a:t>3</a:t>
                      </a:r>
                      <a:r>
                        <a:rPr kumimoji="1" lang="ja-JP" altLang="en-US" sz="2000" dirty="0" smtClean="0">
                          <a:latin typeface="Meiryo UI" pitchFamily="50" charset="-128"/>
                          <a:ea typeface="Meiryo UI" pitchFamily="50" charset="-128"/>
                          <a:cs typeface="Meiryo UI" pitchFamily="50" charset="-128"/>
                        </a:rPr>
                        <a:t>軸についての停止時間・停止距離・角度の情報、使用流体・潤滑油の仕様、適用する関連規格の情報　など</a:t>
                      </a:r>
                    </a:p>
                  </a:txBody>
                  <a:tcPr marL="36000" marR="0" marT="36000" marB="36000">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dirty="0" smtClean="0">
                          <a:latin typeface="Meiryo UI" pitchFamily="50" charset="-128"/>
                          <a:ea typeface="Meiryo UI" pitchFamily="50" charset="-128"/>
                          <a:cs typeface="Meiryo UI" pitchFamily="50" charset="-128"/>
                        </a:rPr>
                        <a:t>コ　産業用協働ロボット</a:t>
                      </a:r>
                      <a:endParaRPr lang="en-US" altLang="ja-JP" sz="2400" dirty="0" smtClean="0">
                        <a:latin typeface="Meiryo UI" pitchFamily="50" charset="-128"/>
                        <a:ea typeface="Meiryo UI" pitchFamily="50" charset="-128"/>
                        <a:cs typeface="Meiryo UI"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dirty="0" smtClean="0">
                          <a:latin typeface="Meiryo UI" pitchFamily="50" charset="-128"/>
                          <a:ea typeface="Meiryo UI" pitchFamily="50" charset="-128"/>
                          <a:cs typeface="Meiryo UI" pitchFamily="50" charset="-128"/>
                        </a:rPr>
                        <a:t>　　システムの基本情報</a:t>
                      </a:r>
                      <a:endParaRPr lang="en-US" altLang="ja-JP" sz="2400" dirty="0" smtClean="0">
                        <a:latin typeface="Meiryo UI" pitchFamily="50" charset="-128"/>
                        <a:ea typeface="Meiryo UI" pitchFamily="50" charset="-128"/>
                        <a:cs typeface="Meiryo UI" pitchFamily="50" charset="-128"/>
                      </a:endParaRPr>
                    </a:p>
                  </a:txBody>
                  <a:tcPr marL="36000" marR="0" marT="36000" marB="36000">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kumimoji="1" lang="ja-JP" altLang="en-US" sz="2000" dirty="0" smtClean="0">
                          <a:latin typeface="Meiryo UI" pitchFamily="50" charset="-128"/>
                          <a:ea typeface="Meiryo UI" pitchFamily="50" charset="-128"/>
                          <a:cs typeface="Meiryo UI" pitchFamily="50" charset="-128"/>
                        </a:rPr>
                        <a:t>メーカ又はインテグレータ、試験機関、ロボットの型式，協働ロボットアプリケーションの説明　など</a:t>
                      </a:r>
                    </a:p>
                  </a:txBody>
                  <a:tcPr marL="36000" marR="0" marT="36000" marB="36000">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spcAft>
                          <a:spcPts val="0"/>
                        </a:spcAft>
                      </a:pPr>
                      <a:r>
                        <a:rPr kumimoji="1" lang="ja-JP" altLang="en-US" sz="2400" dirty="0" smtClean="0">
                          <a:latin typeface="Meiryo UI" pitchFamily="50" charset="-128"/>
                          <a:ea typeface="Meiryo UI" pitchFamily="50" charset="-128"/>
                          <a:cs typeface="Meiryo UI" pitchFamily="50" charset="-128"/>
                        </a:rPr>
                        <a:t>サ　産業用協働ロボット</a:t>
                      </a:r>
                      <a:endParaRPr kumimoji="1" lang="en-US" altLang="ja-JP" sz="2400" dirty="0" smtClean="0">
                        <a:latin typeface="Meiryo UI" pitchFamily="50" charset="-128"/>
                        <a:ea typeface="Meiryo UI" pitchFamily="50" charset="-128"/>
                        <a:cs typeface="Meiryo UI" pitchFamily="50" charset="-128"/>
                      </a:endParaRPr>
                    </a:p>
                    <a:p>
                      <a:pPr>
                        <a:spcAft>
                          <a:spcPts val="0"/>
                        </a:spcAft>
                      </a:pPr>
                      <a:r>
                        <a:rPr kumimoji="1" lang="ja-JP" altLang="en-US" sz="2400" dirty="0" smtClean="0">
                          <a:latin typeface="Meiryo UI" pitchFamily="50" charset="-128"/>
                          <a:ea typeface="Meiryo UI" pitchFamily="50" charset="-128"/>
                          <a:cs typeface="Meiryo UI" pitchFamily="50" charset="-128"/>
                        </a:rPr>
                        <a:t>　　システムの仕様</a:t>
                      </a:r>
                      <a:endParaRPr kumimoji="1" lang="ja-JP" altLang="en-US" sz="2400" dirty="0">
                        <a:latin typeface="Meiryo UI" pitchFamily="50" charset="-128"/>
                        <a:ea typeface="Meiryo UI" pitchFamily="50" charset="-128"/>
                        <a:cs typeface="Meiryo UI" pitchFamily="50" charset="-128"/>
                      </a:endParaRPr>
                    </a:p>
                  </a:txBody>
                  <a:tcPr marL="36000" marR="0" marT="36000" marB="36000">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kumimoji="1" lang="ja-JP" altLang="en-US" sz="2000" dirty="0" smtClean="0">
                          <a:latin typeface="Meiryo UI" pitchFamily="50" charset="-128"/>
                          <a:ea typeface="Meiryo UI" pitchFamily="50" charset="-128"/>
                          <a:cs typeface="Meiryo UI" pitchFamily="50" charset="-128"/>
                        </a:rPr>
                        <a:t>協働ロボットを使用するための仕様データ、安全防護物，並びに協働ロボットシステムの記述及び仕様データ、協働運転の関連する種類の選択及び選択解除のための制御の記述</a:t>
                      </a:r>
                      <a:endParaRPr kumimoji="1" lang="ja-JP" altLang="en-US" sz="2000" dirty="0">
                        <a:latin typeface="Meiryo UI" pitchFamily="50" charset="-128"/>
                        <a:ea typeface="Meiryo UI" pitchFamily="50" charset="-128"/>
                        <a:cs typeface="Meiryo UI" pitchFamily="50" charset="-128"/>
                      </a:endParaRPr>
                    </a:p>
                  </a:txBody>
                  <a:tcPr marL="36000" marR="0" marT="36000" marB="36000">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6617479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sz="3600"/>
              <a:t>１施錠式ガードによる機械の起動／停止：施錠式インタロック</a:t>
            </a:r>
            <a:r>
              <a:rPr lang="ja-JP" sz="3600"/>
              <a:t>　</a:t>
            </a:r>
            <a:r>
              <a:rPr lang="ja-JP" altLang="en-US" sz="2800">
                <a:sym typeface="+mn-ea"/>
              </a:rPr>
              <a:t>(</a:t>
            </a:r>
            <a:r>
              <a:rPr lang="en-US" altLang="ja-JP" sz="2800">
                <a:sym typeface="+mn-ea"/>
              </a:rPr>
              <a:t>3</a:t>
            </a:r>
            <a:r>
              <a:rPr lang="ja-JP" altLang="en-US" sz="2800">
                <a:sym typeface="+mn-ea"/>
              </a:rPr>
              <a:t>)回路構成</a:t>
            </a:r>
          </a:p>
        </p:txBody>
      </p:sp>
      <p:sp>
        <p:nvSpPr>
          <p:cNvPr id="4" name="フッタープレースホルダ 3"/>
          <p:cNvSpPr>
            <a:spLocks noGrp="1"/>
          </p:cNvSpPr>
          <p:nvPr>
            <p:ph type="ftr" sz="quarter" idx="11"/>
          </p:nvPr>
        </p:nvSpPr>
        <p:spPr/>
        <p:txBody>
          <a:bodyPr/>
          <a:lstStyle/>
          <a:p>
            <a:r>
              <a:rPr lang="ja-JP" altLang="en-US" smtClean="0"/>
              <a:t>平成</a:t>
            </a:r>
            <a:r>
              <a:rPr lang="en-US" altLang="ja-JP" smtClean="0"/>
              <a:t>29</a:t>
            </a:r>
            <a:r>
              <a:rPr lang="ja-JP" altLang="en-US" smtClean="0"/>
              <a:t>年度厚生労働省委託　機能安全を活用した機械設備の安全対策の推進事業　活用実践マニュアル</a:t>
            </a:r>
            <a:endParaRPr lang="ja-JP" altLang="en-US" dirty="0"/>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50</a:t>
            </a:fld>
            <a:endParaRPr kumimoji="1" lang="ja-JP" altLang="en-US"/>
          </a:p>
        </p:txBody>
      </p:sp>
      <p:pic>
        <p:nvPicPr>
          <p:cNvPr id="1440" name="図形 178"/>
          <p:cNvPicPr>
            <a:picLocks noGrp="1" noChangeAspect="1"/>
          </p:cNvPicPr>
          <p:nvPr>
            <p:ph idx="1"/>
          </p:nvPr>
        </p:nvPicPr>
        <p:blipFill>
          <a:blip r:embed="rId3"/>
          <a:stretch>
            <a:fillRect/>
          </a:stretch>
        </p:blipFill>
        <p:spPr>
          <a:xfrm>
            <a:off x="560705" y="1910715"/>
            <a:ext cx="8931910" cy="4153535"/>
          </a:xfrm>
          <a:prstGeom prst="rect">
            <a:avLst/>
          </a:prstGeom>
          <a:noFill/>
          <a:ln w="9525">
            <a:noFill/>
            <a:miter/>
          </a:ln>
        </p:spPr>
      </p:pic>
    </p:spTree>
    <p:extLst>
      <p:ext uri="{BB962C8B-B14F-4D97-AF65-F5344CB8AC3E}">
        <p14:creationId xmlns:p14="http://schemas.microsoft.com/office/powerpoint/2010/main" val="18001006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sz="3600"/>
              <a:t>１施錠式ガードによる機械の起動／停止：施錠式インタロック</a:t>
            </a:r>
            <a:r>
              <a:rPr lang="ja-JP" sz="3600"/>
              <a:t>　</a:t>
            </a:r>
            <a:r>
              <a:rPr lang="ja-JP" altLang="en-US" sz="2800">
                <a:sym typeface="+mn-ea"/>
              </a:rPr>
              <a:t>(4)タイミングチャート</a:t>
            </a:r>
            <a:endParaRPr sz="2800"/>
          </a:p>
        </p:txBody>
      </p:sp>
      <p:sp>
        <p:nvSpPr>
          <p:cNvPr id="7" name="コンテンツプレースホルダ 6"/>
          <p:cNvSpPr>
            <a:spLocks noGrp="1"/>
          </p:cNvSpPr>
          <p:nvPr>
            <p:ph idx="1"/>
          </p:nvPr>
        </p:nvSpPr>
        <p:spPr>
          <a:xfrm>
            <a:off x="306705" y="1565910"/>
            <a:ext cx="9340215" cy="1050925"/>
          </a:xfrm>
        </p:spPr>
        <p:txBody>
          <a:bodyPr wrap="square"/>
          <a:lstStyle/>
          <a:p>
            <a:pPr marL="0" indent="0">
              <a:buNone/>
            </a:pPr>
            <a:r>
              <a:rPr lang="ja-JP" altLang="en-US" sz="2000"/>
              <a:t>安全関連システムではない停止スイッチ（PS）および起動スイッチ（SS）は汎用的スイッチを使用する．ただし、接点固着防止のために通常接点オフ（ノーマルオープン）、立下り検出で動作要求として使用する。</a:t>
            </a:r>
          </a:p>
        </p:txBody>
      </p:sp>
      <p:sp>
        <p:nvSpPr>
          <p:cNvPr id="4" name="フッタープレースホルダ 3"/>
          <p:cNvSpPr>
            <a:spLocks noGrp="1"/>
          </p:cNvSpPr>
          <p:nvPr>
            <p:ph type="ftr" sz="quarter" idx="11"/>
          </p:nvPr>
        </p:nvSpPr>
        <p:spPr/>
        <p:txBody>
          <a:bodyPr/>
          <a:lstStyle/>
          <a:p>
            <a:r>
              <a:rPr lang="ja-JP" altLang="en-US" smtClean="0"/>
              <a:t>平成</a:t>
            </a:r>
            <a:r>
              <a:rPr lang="en-US" altLang="ja-JP" smtClean="0"/>
              <a:t>29</a:t>
            </a:r>
            <a:r>
              <a:rPr lang="ja-JP" altLang="en-US" smtClean="0"/>
              <a:t>年度厚生労働省委託　機能安全を活用した機械設備の安全対策の推進事業　活用実践マニュアル</a:t>
            </a:r>
            <a:endParaRPr lang="ja-JP" altLang="en-US" dirty="0"/>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51</a:t>
            </a:fld>
            <a:endParaRPr kumimoji="1" lang="ja-JP" altLang="en-US"/>
          </a:p>
        </p:txBody>
      </p:sp>
      <p:pic>
        <p:nvPicPr>
          <p:cNvPr id="1471" name="図形 179"/>
          <p:cNvPicPr>
            <a:picLocks noChangeAspect="1"/>
          </p:cNvPicPr>
          <p:nvPr/>
        </p:nvPicPr>
        <p:blipFill>
          <a:blip r:embed="rId3"/>
          <a:stretch>
            <a:fillRect/>
          </a:stretch>
        </p:blipFill>
        <p:spPr>
          <a:xfrm>
            <a:off x="499745" y="3248660"/>
            <a:ext cx="8956040" cy="2761615"/>
          </a:xfrm>
          <a:prstGeom prst="rect">
            <a:avLst/>
          </a:prstGeom>
          <a:noFill/>
          <a:ln w="9525">
            <a:noFill/>
            <a:miter/>
          </a:ln>
        </p:spPr>
      </p:pic>
    </p:spTree>
    <p:extLst>
      <p:ext uri="{BB962C8B-B14F-4D97-AF65-F5344CB8AC3E}">
        <p14:creationId xmlns:p14="http://schemas.microsoft.com/office/powerpoint/2010/main" val="29627496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fontScale="90000"/>
          </a:bodyPr>
          <a:lstStyle/>
          <a:p>
            <a:r>
              <a:rPr sz="4000"/>
              <a:t>１施錠式ガードによる機械の起動／停止：施錠式インタロック </a:t>
            </a:r>
            <a:r>
              <a:rPr lang="ja-JP" altLang="en-US" sz="3200">
                <a:sym typeface="+mn-ea"/>
              </a:rPr>
              <a:t>(5)安全機器のパラメータ</a:t>
            </a:r>
          </a:p>
        </p:txBody>
      </p:sp>
      <p:sp>
        <p:nvSpPr>
          <p:cNvPr id="7" name="コンテンツプレースホルダ 6"/>
          <p:cNvSpPr>
            <a:spLocks noGrp="1"/>
          </p:cNvSpPr>
          <p:nvPr>
            <p:ph idx="1"/>
          </p:nvPr>
        </p:nvSpPr>
        <p:spPr>
          <a:xfrm>
            <a:off x="306705" y="1565910"/>
            <a:ext cx="9340215" cy="1127125"/>
          </a:xfrm>
        </p:spPr>
        <p:txBody>
          <a:bodyPr/>
          <a:lstStyle/>
          <a:p>
            <a:pPr marL="0" indent="0">
              <a:buNone/>
            </a:pPr>
            <a:r>
              <a:rPr lang="ja-JP" altLang="en-US" sz="2000"/>
              <a:t>これらの値は、安全コンポーネント製造業者から入手する。入手できない場合、JIS B 9705-1 (ISO 13849-1)付属書Kを参照する。</a:t>
            </a:r>
          </a:p>
          <a:p>
            <a:pPr marL="0" indent="0">
              <a:buNone/>
            </a:pPr>
            <a:r>
              <a:rPr lang="ja-JP" altLang="en-US" sz="2000"/>
              <a:t>B/K1/K2：nop=1[cycle/h]×16[h/d]×300[d/y]=4,800[cycle/y]</a:t>
            </a:r>
          </a:p>
        </p:txBody>
      </p:sp>
      <p:sp>
        <p:nvSpPr>
          <p:cNvPr id="4" name="フッタープレースホルダ 3"/>
          <p:cNvSpPr>
            <a:spLocks noGrp="1"/>
          </p:cNvSpPr>
          <p:nvPr>
            <p:ph type="ftr" sz="quarter" idx="11"/>
          </p:nvPr>
        </p:nvSpPr>
        <p:spPr/>
        <p:txBody>
          <a:bodyPr/>
          <a:lstStyle/>
          <a:p>
            <a:r>
              <a:rPr lang="ja-JP" altLang="en-US" smtClean="0"/>
              <a:t>平成</a:t>
            </a:r>
            <a:r>
              <a:rPr lang="en-US" altLang="ja-JP" smtClean="0"/>
              <a:t>29</a:t>
            </a:r>
            <a:r>
              <a:rPr lang="ja-JP" altLang="en-US" smtClean="0"/>
              <a:t>年度厚生労働省委託　機能安全を活用した機械設備の安全対策の推進事業　活用実践マニュアル</a:t>
            </a:r>
            <a:endParaRPr lang="ja-JP" altLang="en-US" dirty="0"/>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52</a:t>
            </a:fld>
            <a:endParaRPr kumimoji="1" lang="ja-JP" altLang="en-US"/>
          </a:p>
        </p:txBody>
      </p:sp>
      <p:graphicFrame>
        <p:nvGraphicFramePr>
          <p:cNvPr id="3" name="表 -1"/>
          <p:cNvGraphicFramePr/>
          <p:nvPr/>
        </p:nvGraphicFramePr>
        <p:xfrm>
          <a:off x="584200" y="2795905"/>
          <a:ext cx="8577580" cy="2194566"/>
        </p:xfrm>
        <a:graphic>
          <a:graphicData uri="http://schemas.openxmlformats.org/drawingml/2006/table">
            <a:tbl>
              <a:tblPr firstRow="1" bandRow="1">
                <a:tableStyleId>{5940675A-B579-460E-94D1-54222C63F5DA}</a:tableStyleId>
              </a:tblPr>
              <a:tblGrid>
                <a:gridCol w="1087755"/>
                <a:gridCol w="1950720"/>
                <a:gridCol w="1029335"/>
                <a:gridCol w="1029335"/>
                <a:gridCol w="1080135"/>
                <a:gridCol w="979170"/>
                <a:gridCol w="1421130"/>
              </a:tblGrid>
              <a:tr h="0">
                <a:tc gridSpan="7">
                  <a:txBody>
                    <a:bodyPr/>
                    <a:lstStyle/>
                    <a:p>
                      <a:pPr marL="0" indent="0" algn="ctr">
                        <a:buNone/>
                      </a:pPr>
                      <a:r>
                        <a:rPr lang="ja-JP" altLang="en-US" sz="1800" b="0" u="none">
                          <a:latin typeface="メイリオ" panose="020B0604030504040204" charset="-128"/>
                          <a:ea typeface="メイリオ" panose="020B0604030504040204" charset="-128"/>
                          <a:cs typeface="Times New Roman" panose="02020603050405020304" charset="0"/>
                        </a:rPr>
                        <a:t>表</a:t>
                      </a:r>
                      <a:r>
                        <a:rPr lang="en-US" altLang="ja-JP" sz="1800" b="0" u="none">
                          <a:latin typeface="メイリオ" panose="020B0604030504040204" charset="-128"/>
                          <a:ea typeface="メイリオ" panose="020B0604030504040204" charset="-128"/>
                          <a:cs typeface="ＭＳ 明朝" panose="02020609040205080304" charset="-128"/>
                        </a:rPr>
                        <a:t>8-2</a:t>
                      </a:r>
                      <a:r>
                        <a:rPr lang="ja-JP" altLang="en-US" sz="1800" b="0" u="none">
                          <a:latin typeface="メイリオ" panose="020B0604030504040204" charset="-128"/>
                          <a:ea typeface="メイリオ" panose="020B0604030504040204" charset="-128"/>
                          <a:cs typeface="Times New Roman" panose="02020603050405020304" charset="0"/>
                        </a:rPr>
                        <a:t>　施錠式インタロックの安全機器のパラメータ</a:t>
                      </a:r>
                    </a:p>
                  </a:txBody>
                  <a:tcPr marL="0" marR="0" marT="0" marB="1">
                    <a:lnL w="404812" cap="flat" cmpd="sng">
                      <a:solidFill>
                        <a:srgbClr val="FFFFFF"/>
                      </a:solidFill>
                      <a:prstDash val="solid"/>
                      <a:headEnd type="none" w="med" len="med"/>
                      <a:tailEnd type="none" w="med" len="med"/>
                    </a:lnL>
                    <a:lnR w="404812" cap="flat" cmpd="sng">
                      <a:solidFill>
                        <a:srgbClr val="FFFFFF"/>
                      </a:solidFill>
                      <a:prstDash val="solid"/>
                      <a:headEnd type="none" w="med" len="med"/>
                      <a:tailEnd type="none" w="med" len="med"/>
                    </a:ln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ja-JP"/>
                    </a:p>
                  </a:txBody>
                  <a:tcP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R w="404812" cap="flat" cmpd="sng">
                      <a:solidFill>
                        <a:srgbClr val="FFFFFF"/>
                      </a:solidFill>
                      <a:prstDash val="solid"/>
                      <a:headEnd type="none" w="med" len="med"/>
                      <a:tailEnd type="none" w="med" len="med"/>
                    </a:ln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tcPr>
                </a:tc>
              </a:tr>
              <a:tr h="0">
                <a:tc>
                  <a:txBody>
                    <a:bodyPr/>
                    <a:lstStyle/>
                    <a:p>
                      <a:pPr marL="0" indent="0" algn="ctr">
                        <a:buNone/>
                      </a:pPr>
                      <a:r>
                        <a:rPr lang="ja-JP" altLang="en-US" sz="1800" b="0" u="none">
                          <a:highlight>
                            <a:srgbClr val="D7D7D7"/>
                          </a:highlight>
                          <a:latin typeface="メイリオ" panose="020B0604030504040204" charset="-128"/>
                          <a:ea typeface="メイリオ" panose="020B0604030504040204" charset="-128"/>
                          <a:cs typeface="Times New Roman" panose="02020603050405020304" charset="0"/>
                        </a:rPr>
                        <a:t>部品番号</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7D7D7"/>
                    </a:solidFill>
                  </a:tcPr>
                </a:tc>
                <a:tc>
                  <a:txBody>
                    <a:bodyPr/>
                    <a:lstStyle/>
                    <a:p>
                      <a:pPr marL="0" indent="0" algn="ctr">
                        <a:buNone/>
                      </a:pPr>
                      <a:r>
                        <a:rPr lang="ja-JP" altLang="en-US" sz="1800" b="0" u="none">
                          <a:highlight>
                            <a:srgbClr val="D7D7D7"/>
                          </a:highlight>
                          <a:latin typeface="メイリオ" panose="020B0604030504040204" charset="-128"/>
                          <a:ea typeface="メイリオ" panose="020B0604030504040204" charset="-128"/>
                          <a:cs typeface="Times New Roman" panose="02020603050405020304" charset="0"/>
                        </a:rPr>
                        <a:t>部品名称 </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7D7D7"/>
                    </a:solidFill>
                  </a:tcPr>
                </a:tc>
                <a:tc>
                  <a:txBody>
                    <a:bodyPr/>
                    <a:lstStyle/>
                    <a:p>
                      <a:pPr marL="0" indent="0" algn="ctr">
                        <a:buNone/>
                      </a:pPr>
                      <a:r>
                        <a:rPr lang="en-US" altLang="ja-JP" sz="1800" b="0" u="none">
                          <a:highlight>
                            <a:srgbClr val="D7D7D7"/>
                          </a:highlight>
                          <a:latin typeface="メイリオ" panose="020B0604030504040204" charset="-128"/>
                          <a:ea typeface="メイリオ" panose="020B0604030504040204" charset="-128"/>
                          <a:cs typeface="Times New Roman" panose="02020603050405020304" charset="0"/>
                        </a:rPr>
                        <a:t>B10d</a:t>
                      </a:r>
                    </a:p>
                    <a:p>
                      <a:pPr marL="0" indent="0" algn="ctr">
                        <a:buNone/>
                      </a:pPr>
                      <a:r>
                        <a:rPr lang="en-US" altLang="ja-JP" sz="1800" b="0" u="none">
                          <a:highlight>
                            <a:srgbClr val="D7D7D7"/>
                          </a:highlight>
                          <a:latin typeface="メイリオ" panose="020B0604030504040204" charset="-128"/>
                          <a:ea typeface="メイリオ" panose="020B0604030504040204" charset="-128"/>
                          <a:cs typeface="Times New Roman" panose="02020603050405020304" charset="0"/>
                        </a:rPr>
                        <a:t>[</a:t>
                      </a:r>
                      <a:r>
                        <a:rPr lang="ja-JP" altLang="en-US" sz="1800" b="0" u="none">
                          <a:highlight>
                            <a:srgbClr val="D7D7D7"/>
                          </a:highlight>
                          <a:latin typeface="メイリオ" panose="020B0604030504040204" charset="-128"/>
                          <a:ea typeface="メイリオ" panose="020B0604030504040204" charset="-128"/>
                          <a:cs typeface="Times New Roman" panose="02020603050405020304" charset="0"/>
                        </a:rPr>
                        <a:t>千回</a:t>
                      </a:r>
                      <a:r>
                        <a:rPr lang="en-US" altLang="ja-JP" sz="1800" b="0" u="none">
                          <a:highlight>
                            <a:srgbClr val="D7D7D7"/>
                          </a:highlight>
                          <a:latin typeface="メイリオ" panose="020B0604030504040204" charset="-128"/>
                          <a:ea typeface="メイリオ" panose="020B0604030504040204" charset="-128"/>
                          <a:cs typeface="Times New Roman" panose="02020603050405020304" charset="0"/>
                        </a:rPr>
                        <a:t>]</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7D7D7"/>
                    </a:solidFill>
                  </a:tcPr>
                </a:tc>
                <a:tc>
                  <a:txBody>
                    <a:bodyPr/>
                    <a:lstStyle/>
                    <a:p>
                      <a:pPr marL="0" indent="0" algn="ctr">
                        <a:buNone/>
                      </a:pPr>
                      <a:r>
                        <a:rPr lang="en-US" altLang="ja-JP" sz="1800" b="0" u="none">
                          <a:highlight>
                            <a:srgbClr val="D7D7D7"/>
                          </a:highlight>
                          <a:latin typeface="メイリオ" panose="020B0604030504040204" charset="-128"/>
                          <a:ea typeface="メイリオ" panose="020B0604030504040204" charset="-128"/>
                          <a:cs typeface="Times New Roman" panose="02020603050405020304" charset="0"/>
                        </a:rPr>
                        <a:t>MTTFd[</a:t>
                      </a:r>
                      <a:r>
                        <a:rPr lang="ja-JP" altLang="en-US" sz="1800" b="0" u="none">
                          <a:highlight>
                            <a:srgbClr val="D7D7D7"/>
                          </a:highlight>
                          <a:latin typeface="メイリオ" panose="020B0604030504040204" charset="-128"/>
                          <a:ea typeface="メイリオ" panose="020B0604030504040204" charset="-128"/>
                          <a:cs typeface="Times New Roman" panose="02020603050405020304" charset="0"/>
                        </a:rPr>
                        <a:t>年</a:t>
                      </a:r>
                      <a:r>
                        <a:rPr lang="en-US" altLang="ja-JP" sz="1800" b="0" u="none">
                          <a:highlight>
                            <a:srgbClr val="D7D7D7"/>
                          </a:highlight>
                          <a:latin typeface="メイリオ" panose="020B0604030504040204" charset="-128"/>
                          <a:ea typeface="メイリオ" panose="020B0604030504040204" charset="-128"/>
                          <a:cs typeface="Times New Roman" panose="02020603050405020304" charset="0"/>
                        </a:rPr>
                        <a:t>]</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7D7D7"/>
                    </a:solidFill>
                  </a:tcPr>
                </a:tc>
                <a:tc>
                  <a:txBody>
                    <a:bodyPr/>
                    <a:lstStyle/>
                    <a:p>
                      <a:pPr marL="0" indent="0" algn="ctr">
                        <a:buNone/>
                      </a:pPr>
                      <a:r>
                        <a:rPr lang="en-US" altLang="ja-JP" sz="1800" b="0" u="none">
                          <a:highlight>
                            <a:srgbClr val="D7D7D7"/>
                          </a:highlight>
                          <a:latin typeface="メイリオ" panose="020B0604030504040204" charset="-128"/>
                          <a:ea typeface="メイリオ" panose="020B0604030504040204" charset="-128"/>
                          <a:cs typeface="Times New Roman" panose="02020603050405020304" charset="0"/>
                        </a:rPr>
                        <a:t>MTTFd</a:t>
                      </a:r>
                      <a:r>
                        <a:rPr lang="ja-JP" altLang="en-US" sz="1800" b="0" u="none">
                          <a:highlight>
                            <a:srgbClr val="D7D7D7"/>
                          </a:highlight>
                          <a:latin typeface="メイリオ" panose="020B0604030504040204" charset="-128"/>
                          <a:ea typeface="メイリオ" panose="020B0604030504040204" charset="-128"/>
                          <a:cs typeface="Times New Roman" panose="02020603050405020304" charset="0"/>
                        </a:rPr>
                        <a:t>値</a:t>
                      </a:r>
                      <a:r>
                        <a:rPr lang="en-US" altLang="ja-JP" sz="1800" b="0" u="none">
                          <a:highlight>
                            <a:srgbClr val="D7D7D7"/>
                          </a:highlight>
                          <a:latin typeface="メイリオ" panose="020B0604030504040204" charset="-128"/>
                          <a:ea typeface="メイリオ" panose="020B0604030504040204" charset="-128"/>
                          <a:cs typeface="Times New Roman" panose="02020603050405020304" charset="0"/>
                        </a:rPr>
                        <a:t>[</a:t>
                      </a:r>
                      <a:r>
                        <a:rPr lang="ja-JP" altLang="en-US" sz="1800" b="0" u="none">
                          <a:highlight>
                            <a:srgbClr val="D7D7D7"/>
                          </a:highlight>
                          <a:latin typeface="メイリオ" panose="020B0604030504040204" charset="-128"/>
                          <a:ea typeface="メイリオ" panose="020B0604030504040204" charset="-128"/>
                          <a:cs typeface="Times New Roman" panose="02020603050405020304" charset="0"/>
                        </a:rPr>
                        <a:t>年</a:t>
                      </a:r>
                      <a:r>
                        <a:rPr lang="en-US" altLang="ja-JP" sz="1800" b="0" u="none">
                          <a:highlight>
                            <a:srgbClr val="D7D7D7"/>
                          </a:highlight>
                          <a:latin typeface="メイリオ" panose="020B0604030504040204" charset="-128"/>
                          <a:ea typeface="メイリオ" panose="020B0604030504040204" charset="-128"/>
                          <a:cs typeface="Times New Roman" panose="02020603050405020304" charset="0"/>
                        </a:rPr>
                        <a:t>]</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7D7D7"/>
                    </a:solidFill>
                  </a:tcPr>
                </a:tc>
                <a:tc>
                  <a:txBody>
                    <a:bodyPr/>
                    <a:lstStyle/>
                    <a:p>
                      <a:pPr marL="0" indent="0" algn="ctr">
                        <a:buNone/>
                      </a:pPr>
                      <a:r>
                        <a:rPr lang="en-US" altLang="ja-JP" sz="1800" b="0" u="none">
                          <a:highlight>
                            <a:srgbClr val="D7D7D7"/>
                          </a:highlight>
                          <a:latin typeface="メイリオ" panose="020B0604030504040204" charset="-128"/>
                          <a:ea typeface="メイリオ" panose="020B0604030504040204" charset="-128"/>
                          <a:cs typeface="Times New Roman" panose="02020603050405020304" charset="0"/>
                        </a:rPr>
                        <a:t>DCavg[%]</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7D7D7"/>
                    </a:solidFill>
                  </a:tcPr>
                </a:tc>
                <a:tc>
                  <a:txBody>
                    <a:bodyPr/>
                    <a:lstStyle/>
                    <a:p>
                      <a:pPr marL="0" indent="0" algn="ctr">
                        <a:buNone/>
                      </a:pPr>
                      <a:r>
                        <a:rPr lang="en-US" altLang="ja-JP" sz="1800" b="0" u="none">
                          <a:highlight>
                            <a:srgbClr val="D7D7D7"/>
                          </a:highlight>
                          <a:latin typeface="メイリオ" panose="020B0604030504040204" charset="-128"/>
                          <a:ea typeface="メイリオ" panose="020B0604030504040204" charset="-128"/>
                          <a:cs typeface="Times New Roman" panose="02020603050405020304" charset="0"/>
                        </a:rPr>
                        <a:t>PFHd[/</a:t>
                      </a:r>
                      <a:r>
                        <a:rPr lang="ja-JP" altLang="en-US" sz="1800" b="0" u="none">
                          <a:highlight>
                            <a:srgbClr val="D7D7D7"/>
                          </a:highlight>
                          <a:latin typeface="メイリオ" panose="020B0604030504040204" charset="-128"/>
                          <a:ea typeface="メイリオ" panose="020B0604030504040204" charset="-128"/>
                          <a:cs typeface="Times New Roman" panose="02020603050405020304" charset="0"/>
                        </a:rPr>
                        <a:t>時間</a:t>
                      </a:r>
                      <a:r>
                        <a:rPr lang="en-US" altLang="ja-JP" sz="1800" b="0" u="none">
                          <a:highlight>
                            <a:srgbClr val="D7D7D7"/>
                          </a:highlight>
                          <a:latin typeface="メイリオ" panose="020B0604030504040204" charset="-128"/>
                          <a:ea typeface="メイリオ" panose="020B0604030504040204" charset="-128"/>
                          <a:cs typeface="Times New Roman" panose="02020603050405020304" charset="0"/>
                        </a:rPr>
                        <a:t>]</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7D7D7"/>
                    </a:solidFill>
                  </a:tcPr>
                </a:tc>
              </a:tr>
              <a:tr h="0">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B  </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800" b="0" u="none">
                          <a:latin typeface="メイリオ" panose="020B0604030504040204" charset="-128"/>
                          <a:ea typeface="メイリオ" panose="020B0604030504040204" charset="-128"/>
                          <a:cs typeface="Times New Roman" panose="02020603050405020304" charset="0"/>
                        </a:rPr>
                        <a:t>スプリングロック付ドアスイッチ</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500  </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1,042</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100 </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99 </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2.47×10-8</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FS-PLC </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800" b="0" u="none">
                          <a:latin typeface="メイリオ" panose="020B0604030504040204" charset="-128"/>
                          <a:ea typeface="メイリオ" panose="020B0604030504040204" charset="-128"/>
                          <a:cs typeface="Times New Roman" panose="02020603050405020304" charset="0"/>
                        </a:rPr>
                        <a:t>安全</a:t>
                      </a:r>
                      <a:r>
                        <a:rPr lang="en-US" altLang="ja-JP" sz="1800" b="0" u="none">
                          <a:latin typeface="メイリオ" panose="020B0604030504040204" charset="-128"/>
                          <a:ea typeface="メイリオ" panose="020B0604030504040204" charset="-128"/>
                          <a:cs typeface="Times New Roman" panose="02020603050405020304" charset="0"/>
                        </a:rPr>
                        <a:t>PLC   </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800" b="0" u="none">
                          <a:latin typeface="メイリオ" panose="020B0604030504040204" charset="-128"/>
                          <a:ea typeface="メイリオ" panose="020B0604030504040204" charset="-128"/>
                          <a:cs typeface="Times New Roman" panose="02020603050405020304" charset="0"/>
                        </a:rPr>
                        <a:t>－</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800" b="0" u="none">
                          <a:latin typeface="メイリオ" panose="020B0604030504040204" charset="-128"/>
                          <a:ea typeface="メイリオ" panose="020B0604030504040204" charset="-128"/>
                          <a:cs typeface="Times New Roman" panose="02020603050405020304" charset="0"/>
                        </a:rPr>
                        <a:t>－</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100 </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99 </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2.31×10-9</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K1</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800" b="0" u="none">
                          <a:latin typeface="メイリオ" panose="020B0604030504040204" charset="-128"/>
                          <a:ea typeface="メイリオ" panose="020B0604030504040204" charset="-128"/>
                          <a:cs typeface="Times New Roman" panose="02020603050405020304" charset="0"/>
                        </a:rPr>
                        <a:t>コンタクタ </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2,000  </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4,167</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100  </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99</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2.47×10-8</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K2</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800" b="0" u="none">
                          <a:latin typeface="メイリオ" panose="020B0604030504040204" charset="-128"/>
                          <a:ea typeface="メイリオ" panose="020B0604030504040204" charset="-128"/>
                          <a:cs typeface="Times New Roman" panose="02020603050405020304" charset="0"/>
                        </a:rPr>
                        <a:t>コンタクタ </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2,000  </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4,167</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100  </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99</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2.47×10-8</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テキストボックス 1"/>
          <p:cNvSpPr txBox="1"/>
          <p:nvPr/>
        </p:nvSpPr>
        <p:spPr>
          <a:xfrm>
            <a:off x="306705" y="5768975"/>
            <a:ext cx="9340215" cy="615315"/>
          </a:xfrm>
          <a:prstGeom prst="rect">
            <a:avLst/>
          </a:prstGeom>
          <a:noFill/>
        </p:spPr>
        <p:txBody>
          <a:bodyPr wrap="square" rtlCol="0">
            <a:spAutoFit/>
          </a:bodyPr>
          <a:lstStyle/>
          <a:p>
            <a:r>
              <a:rPr lang="ja-JP" altLang="en-US" sz="1600">
                <a:latin typeface="メイリオ" panose="020B0604030504040204" charset="-128"/>
                <a:ea typeface="メイリオ" panose="020B0604030504040204" charset="-128"/>
              </a:rPr>
              <a:t>注</a:t>
            </a:r>
            <a:r>
              <a:rPr lang="en-US" altLang="ja-JP" sz="1600">
                <a:latin typeface="メイリオ" panose="020B0604030504040204" charset="-128"/>
                <a:ea typeface="メイリオ" panose="020B0604030504040204" charset="-128"/>
              </a:rPr>
              <a:t>)</a:t>
            </a:r>
            <a:r>
              <a:rPr lang="ja-JP" altLang="en-US" sz="1600">
                <a:latin typeface="メイリオ" panose="020B0604030504040204" charset="-128"/>
                <a:ea typeface="メイリオ" panose="020B0604030504040204" charset="-128"/>
              </a:rPr>
              <a:t>この表は</a:t>
            </a:r>
            <a:r>
              <a:rPr lang="en-US" altLang="ja-JP" sz="1600">
                <a:latin typeface="メイリオ" panose="020B0604030504040204" charset="-128"/>
                <a:ea typeface="メイリオ" panose="020B0604030504040204" charset="-128"/>
              </a:rPr>
              <a:t>ISO 13849-1:2006</a:t>
            </a:r>
            <a:r>
              <a:rPr lang="ja-JP" altLang="en-US" sz="1600">
                <a:latin typeface="メイリオ" panose="020B0604030504040204" charset="-128"/>
                <a:ea typeface="メイリオ" panose="020B0604030504040204" charset="-128"/>
              </a:rPr>
              <a:t>に基づくため、</a:t>
            </a:r>
            <a:r>
              <a:rPr lang="en-US" altLang="ja-JP" sz="1600">
                <a:latin typeface="メイリオ" panose="020B0604030504040204" charset="-128"/>
                <a:ea typeface="メイリオ" panose="020B0604030504040204" charset="-128"/>
              </a:rPr>
              <a:t>MTTFd</a:t>
            </a:r>
            <a:r>
              <a:rPr lang="ja-JP" altLang="en-US" sz="1600">
                <a:latin typeface="メイリオ" panose="020B0604030504040204" charset="-128"/>
                <a:ea typeface="メイリオ" panose="020B0604030504040204" charset="-128"/>
              </a:rPr>
              <a:t>は</a:t>
            </a:r>
            <a:r>
              <a:rPr lang="en-US" altLang="ja-JP" sz="1600">
                <a:latin typeface="メイリオ" panose="020B0604030504040204" charset="-128"/>
                <a:ea typeface="メイリオ" panose="020B0604030504040204" charset="-128"/>
              </a:rPr>
              <a:t>100</a:t>
            </a:r>
            <a:r>
              <a:rPr lang="ja-JP" altLang="en-US" sz="1600">
                <a:latin typeface="メイリオ" panose="020B0604030504040204" charset="-128"/>
                <a:ea typeface="メイリオ" panose="020B0604030504040204" charset="-128"/>
              </a:rPr>
              <a:t>年となっている。</a:t>
            </a:r>
            <a:br>
              <a:rPr lang="ja-JP" altLang="en-US" sz="1600">
                <a:latin typeface="メイリオ" panose="020B0604030504040204" charset="-128"/>
                <a:ea typeface="メイリオ" panose="020B0604030504040204" charset="-128"/>
              </a:rPr>
            </a:br>
            <a:r>
              <a:rPr lang="ja-JP" altLang="en-US" sz="1600">
                <a:latin typeface="メイリオ" panose="020B0604030504040204" charset="-128"/>
                <a:ea typeface="メイリオ" panose="020B0604030504040204" charset="-128"/>
              </a:rPr>
              <a:t>　 </a:t>
            </a:r>
            <a:r>
              <a:rPr lang="en-US" altLang="ja-JP" sz="1600">
                <a:latin typeface="メイリオ" panose="020B0604030504040204" charset="-128"/>
                <a:ea typeface="メイリオ" panose="020B0604030504040204" charset="-128"/>
              </a:rPr>
              <a:t>ISO 13849-1:2013</a:t>
            </a:r>
            <a:r>
              <a:rPr lang="ja-JP" altLang="en-US" sz="1600">
                <a:latin typeface="メイリオ" panose="020B0604030504040204" charset="-128"/>
                <a:ea typeface="メイリオ" panose="020B0604030504040204" charset="-128"/>
              </a:rPr>
              <a:t>によると、</a:t>
            </a:r>
            <a:r>
              <a:rPr lang="en-US" altLang="ja-JP" sz="1600">
                <a:latin typeface="メイリオ" panose="020B0604030504040204" charset="-128"/>
                <a:ea typeface="メイリオ" panose="020B0604030504040204" charset="-128"/>
              </a:rPr>
              <a:t>MTTFd</a:t>
            </a:r>
            <a:r>
              <a:rPr lang="ja-JP" altLang="en-US" sz="1600">
                <a:latin typeface="メイリオ" panose="020B0604030504040204" charset="-128"/>
                <a:ea typeface="メイリオ" panose="020B0604030504040204" charset="-128"/>
              </a:rPr>
              <a:t>は最高</a:t>
            </a:r>
            <a:r>
              <a:rPr lang="en-US" altLang="ja-JP" sz="1600">
                <a:latin typeface="メイリオ" panose="020B0604030504040204" charset="-128"/>
                <a:ea typeface="メイリオ" panose="020B0604030504040204" charset="-128"/>
              </a:rPr>
              <a:t>2500</a:t>
            </a:r>
            <a:r>
              <a:rPr lang="ja-JP" altLang="en-US" sz="1600">
                <a:latin typeface="メイリオ" panose="020B0604030504040204" charset="-128"/>
                <a:ea typeface="メイリオ" panose="020B0604030504040204" charset="-128"/>
              </a:rPr>
              <a:t>年までになる。</a:t>
            </a:r>
          </a:p>
        </p:txBody>
      </p:sp>
    </p:spTree>
    <p:extLst>
      <p:ext uri="{BB962C8B-B14F-4D97-AF65-F5344CB8AC3E}">
        <p14:creationId xmlns:p14="http://schemas.microsoft.com/office/powerpoint/2010/main" val="10235587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sz="3600"/>
              <a:t>１施錠式ガードによる機械の起動／停止：施錠式インタロック</a:t>
            </a:r>
            <a:r>
              <a:rPr lang="ja-JP" sz="3600"/>
              <a:t>　</a:t>
            </a:r>
            <a:r>
              <a:rPr lang="ja-JP" altLang="en-US" sz="2800">
                <a:sym typeface="+mn-ea"/>
              </a:rPr>
              <a:t>(6)安全ブロック図</a:t>
            </a:r>
            <a:endParaRPr sz="2800"/>
          </a:p>
        </p:txBody>
      </p:sp>
      <p:sp>
        <p:nvSpPr>
          <p:cNvPr id="4" name="フッタープレースホルダ 3"/>
          <p:cNvSpPr>
            <a:spLocks noGrp="1"/>
          </p:cNvSpPr>
          <p:nvPr>
            <p:ph type="ftr" sz="quarter" idx="11"/>
          </p:nvPr>
        </p:nvSpPr>
        <p:spPr/>
        <p:txBody>
          <a:bodyPr/>
          <a:lstStyle/>
          <a:p>
            <a:r>
              <a:rPr lang="ja-JP" altLang="en-US" smtClean="0"/>
              <a:t>平成</a:t>
            </a:r>
            <a:r>
              <a:rPr lang="en-US" altLang="ja-JP" smtClean="0"/>
              <a:t>29</a:t>
            </a:r>
            <a:r>
              <a:rPr lang="ja-JP" altLang="en-US" smtClean="0"/>
              <a:t>年度厚生労働省委託　機能安全を活用した機械設備の安全対策の推進事業　活用実践マニュアル</a:t>
            </a:r>
            <a:endParaRPr lang="ja-JP" altLang="en-US" dirty="0"/>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53</a:t>
            </a:fld>
            <a:endParaRPr kumimoji="1" lang="ja-JP" altLang="en-US"/>
          </a:p>
        </p:txBody>
      </p:sp>
      <p:pic>
        <p:nvPicPr>
          <p:cNvPr id="1344" name="図形 180"/>
          <p:cNvPicPr>
            <a:picLocks noGrp="1" noChangeAspect="1"/>
          </p:cNvPicPr>
          <p:nvPr>
            <p:ph idx="1"/>
          </p:nvPr>
        </p:nvPicPr>
        <p:blipFill>
          <a:blip r:embed="rId3"/>
          <a:stretch>
            <a:fillRect/>
          </a:stretch>
        </p:blipFill>
        <p:spPr>
          <a:xfrm>
            <a:off x="310515" y="1604010"/>
            <a:ext cx="9200515" cy="4642485"/>
          </a:xfrm>
          <a:prstGeom prst="rect">
            <a:avLst/>
          </a:prstGeom>
          <a:noFill/>
          <a:ln w="9525">
            <a:noFill/>
            <a:miter/>
          </a:ln>
        </p:spPr>
      </p:pic>
    </p:spTree>
    <p:extLst>
      <p:ext uri="{BB962C8B-B14F-4D97-AF65-F5344CB8AC3E}">
        <p14:creationId xmlns:p14="http://schemas.microsoft.com/office/powerpoint/2010/main" val="6104087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図形 181"/>
          <p:cNvPicPr>
            <a:picLocks noChangeAspect="1"/>
          </p:cNvPicPr>
          <p:nvPr/>
        </p:nvPicPr>
        <p:blipFill>
          <a:blip r:embed="rId3"/>
          <a:stretch>
            <a:fillRect/>
          </a:stretch>
        </p:blipFill>
        <p:spPr>
          <a:xfrm>
            <a:off x="2446020" y="2193925"/>
            <a:ext cx="5045710" cy="4117340"/>
          </a:xfrm>
          <a:prstGeom prst="rect">
            <a:avLst/>
          </a:prstGeom>
          <a:noFill/>
          <a:ln w="9525">
            <a:noFill/>
            <a:miter/>
          </a:ln>
        </p:spPr>
      </p:pic>
      <p:sp>
        <p:nvSpPr>
          <p:cNvPr id="2" name="タイトル 1"/>
          <p:cNvSpPr>
            <a:spLocks noGrp="1"/>
          </p:cNvSpPr>
          <p:nvPr>
            <p:ph type="title"/>
          </p:nvPr>
        </p:nvSpPr>
        <p:spPr/>
        <p:txBody>
          <a:bodyPr>
            <a:normAutofit fontScale="90000"/>
          </a:bodyPr>
          <a:lstStyle/>
          <a:p>
            <a:r>
              <a:rPr lang="ja-JP" altLang="en-US" sz="3600"/>
              <a:t>２ペンダントによるロボットティーチング： 3 ポジションイネーブルスイッチ</a:t>
            </a:r>
            <a:r>
              <a:rPr lang="ja-JP" altLang="en-US" sz="3200"/>
              <a:t>　</a:t>
            </a:r>
            <a:br>
              <a:rPr lang="ja-JP" altLang="en-US" sz="3200"/>
            </a:br>
            <a:r>
              <a:rPr lang="ja-JP" altLang="en-US" sz="2400"/>
              <a:t>(1)機械・設備での使用例</a:t>
            </a:r>
          </a:p>
        </p:txBody>
      </p:sp>
      <p:sp>
        <p:nvSpPr>
          <p:cNvPr id="3" name="コンテンツプレースホルダ 2"/>
          <p:cNvSpPr>
            <a:spLocks noGrp="1"/>
          </p:cNvSpPr>
          <p:nvPr>
            <p:ph idx="1"/>
          </p:nvPr>
        </p:nvSpPr>
        <p:spPr>
          <a:xfrm>
            <a:off x="306705" y="1565910"/>
            <a:ext cx="9340215" cy="746125"/>
          </a:xfrm>
        </p:spPr>
        <p:txBody>
          <a:bodyPr/>
          <a:lstStyle/>
          <a:p>
            <a:pPr marL="0" indent="0">
              <a:buNone/>
            </a:pPr>
            <a:r>
              <a:rPr lang="ja-JP" altLang="en-US" sz="2000"/>
              <a:t>３ポジションイネーブルスイッチの使用等を考慮したリスクアセスメントに従い，PLr=d </a:t>
            </a:r>
          </a:p>
        </p:txBody>
      </p:sp>
      <p:sp>
        <p:nvSpPr>
          <p:cNvPr id="4" name="フッタープレースホルダ 3"/>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54</a:t>
            </a:fld>
            <a:endParaRPr kumimoji="1" lang="ja-JP" altLang="en-US"/>
          </a:p>
        </p:txBody>
      </p:sp>
    </p:spTree>
    <p:extLst>
      <p:ext uri="{BB962C8B-B14F-4D97-AF65-F5344CB8AC3E}">
        <p14:creationId xmlns:p14="http://schemas.microsoft.com/office/powerpoint/2010/main" val="9334970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3200"/>
              <a:t>２ペンダントによるロボットティーチング： 3 ポジションイネーブルスイッチ</a:t>
            </a:r>
            <a:r>
              <a:rPr lang="ja-JP" altLang="en-US"/>
              <a:t/>
            </a:r>
            <a:br>
              <a:rPr lang="ja-JP" altLang="en-US"/>
            </a:br>
            <a:r>
              <a:rPr lang="ja-JP" altLang="en-US" sz="2800"/>
              <a:t>(1)機械・設備での使用例</a:t>
            </a:r>
          </a:p>
        </p:txBody>
      </p:sp>
      <p:sp>
        <p:nvSpPr>
          <p:cNvPr id="4" name="フッタープレースホルダ 3"/>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55</a:t>
            </a:fld>
            <a:endParaRPr kumimoji="1" lang="ja-JP" altLang="en-US"/>
          </a:p>
        </p:txBody>
      </p:sp>
      <p:pic>
        <p:nvPicPr>
          <p:cNvPr id="184" name="図形 184"/>
          <p:cNvPicPr>
            <a:picLocks noGrp="1" noChangeAspect="1"/>
          </p:cNvPicPr>
          <p:nvPr>
            <p:ph idx="1"/>
          </p:nvPr>
        </p:nvPicPr>
        <p:blipFill>
          <a:blip r:embed="rId3"/>
          <a:stretch>
            <a:fillRect/>
          </a:stretch>
        </p:blipFill>
        <p:spPr>
          <a:xfrm>
            <a:off x="612140" y="1460500"/>
            <a:ext cx="8644890" cy="4730750"/>
          </a:xfrm>
          <a:prstGeom prst="rect">
            <a:avLst/>
          </a:prstGeom>
          <a:noFill/>
          <a:ln w="9525">
            <a:noFill/>
            <a:miter/>
          </a:ln>
        </p:spPr>
      </p:pic>
    </p:spTree>
    <p:extLst>
      <p:ext uri="{BB962C8B-B14F-4D97-AF65-F5344CB8AC3E}">
        <p14:creationId xmlns:p14="http://schemas.microsoft.com/office/powerpoint/2010/main" val="24075306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a:t>２ペンダントによるロボットティーチング： 3 ポジションイネーブルスイッチ　</a:t>
            </a:r>
            <a:r>
              <a:rPr lang="ja-JP" altLang="en-US" sz="2800">
                <a:sym typeface="+mn-ea"/>
              </a:rPr>
              <a:t>(2)機能</a:t>
            </a:r>
            <a:endParaRPr lang="ja-JP" altLang="en-US" sz="2800"/>
          </a:p>
        </p:txBody>
      </p:sp>
      <p:sp>
        <p:nvSpPr>
          <p:cNvPr id="3" name="コンテンツプレースホルダ 2"/>
          <p:cNvSpPr>
            <a:spLocks noGrp="1"/>
          </p:cNvSpPr>
          <p:nvPr>
            <p:ph idx="1"/>
          </p:nvPr>
        </p:nvSpPr>
        <p:spPr>
          <a:xfrm>
            <a:off x="306705" y="1565910"/>
            <a:ext cx="9340215" cy="4479925"/>
          </a:xfrm>
        </p:spPr>
        <p:txBody>
          <a:bodyPr wrap="square"/>
          <a:lstStyle/>
          <a:p>
            <a:pPr marL="0" indent="0">
              <a:buNone/>
            </a:pPr>
            <a:r>
              <a:rPr lang="ja-JP" altLang="en-US" sz="2000"/>
              <a:t>ロボットの動力源の開閉を行うコンタクタの接点をON/ OFFすることにより，ロボットの起動・停止を制御する。</a:t>
            </a:r>
          </a:p>
          <a:p>
            <a:pPr marL="0" indent="0">
              <a:buNone/>
            </a:pPr>
            <a:r>
              <a:rPr lang="ja-JP" altLang="en-US" sz="2000"/>
              <a:t>安全PLCが異常を検出した場合，プログラムによらずコンタクタはOFF。</a:t>
            </a:r>
          </a:p>
          <a:p>
            <a:pPr marL="0" indent="0">
              <a:buNone/>
            </a:pPr>
            <a:r>
              <a:rPr lang="ja-JP" altLang="en-US" sz="2000"/>
              <a:t>また，リセットするまでコンタクタはOFFのまま。</a:t>
            </a:r>
          </a:p>
          <a:p>
            <a:pPr marL="342900" indent="-342900">
              <a:buFont typeface="Arial" panose="020B0604020202020204" pitchFamily="34" charset="0"/>
              <a:buChar char="•"/>
            </a:pPr>
            <a:r>
              <a:rPr lang="ja-JP" altLang="en-US" sz="2000"/>
              <a:t>３ポジションイネーブルスイッチが軽く押下された状態(ポジション２：ON)でコンタクタON，すなわち機械の動力源を起動する。ただし，機械の動作は制限される(ティーチングモード)。</a:t>
            </a:r>
          </a:p>
          <a:p>
            <a:pPr marL="342900" indent="-342900">
              <a:buFont typeface="Arial" panose="020B0604020202020204" pitchFamily="34" charset="0"/>
              <a:buChar char="•"/>
            </a:pPr>
            <a:r>
              <a:rPr lang="ja-JP" altLang="en-US" sz="2000"/>
              <a:t>３ポジションイネーブルスイッチを握り込んでいない状態(ポジション１：OFF)である時，安全PLCはコンタクタをOFFにして機械の動力源を遮断する。これにより，作業者の安全が確保される。</a:t>
            </a:r>
          </a:p>
          <a:p>
            <a:pPr marL="342900" indent="-342900">
              <a:buFont typeface="Arial" panose="020B0604020202020204" pitchFamily="34" charset="0"/>
              <a:buChar char="•"/>
            </a:pPr>
            <a:r>
              <a:rPr lang="ja-JP" altLang="en-US" sz="2000"/>
              <a:t>３ポジションイネーブルスイッチを強く握り込むと(ポジション３：OFF)，安全PLCはコンタクタをOFFにして機械の動力源を遮断する。これにより，作業者の安全が確保される。</a:t>
            </a:r>
          </a:p>
        </p:txBody>
      </p:sp>
      <p:sp>
        <p:nvSpPr>
          <p:cNvPr id="4" name="フッタープレースホルダ 3"/>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56</a:t>
            </a:fld>
            <a:endParaRPr kumimoji="1" lang="ja-JP" altLang="en-US"/>
          </a:p>
        </p:txBody>
      </p:sp>
    </p:spTree>
    <p:extLst>
      <p:ext uri="{BB962C8B-B14F-4D97-AF65-F5344CB8AC3E}">
        <p14:creationId xmlns:p14="http://schemas.microsoft.com/office/powerpoint/2010/main" val="2232224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a:t>２ペンダントによるロボットティーチング： 3 ポジションイネーブルスイッチ　</a:t>
            </a:r>
            <a:r>
              <a:rPr lang="ja-JP" altLang="en-US" sz="2800">
                <a:sym typeface="+mn-ea"/>
              </a:rPr>
              <a:t>(2)機能</a:t>
            </a:r>
            <a:endParaRPr lang="ja-JP" altLang="en-US" sz="2800"/>
          </a:p>
        </p:txBody>
      </p:sp>
      <p:sp>
        <p:nvSpPr>
          <p:cNvPr id="4" name="フッタープレースホルダ 3"/>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57</a:t>
            </a:fld>
            <a:endParaRPr kumimoji="1" lang="ja-JP" altLang="en-US"/>
          </a:p>
        </p:txBody>
      </p:sp>
      <p:graphicFrame>
        <p:nvGraphicFramePr>
          <p:cNvPr id="3" name="コンテンツプレースホルダ -1"/>
          <p:cNvGraphicFramePr>
            <a:graphicFrameLocks noGrp="1"/>
          </p:cNvGraphicFramePr>
          <p:nvPr>
            <p:ph idx="1"/>
          </p:nvPr>
        </p:nvGraphicFramePr>
        <p:xfrm>
          <a:off x="306705" y="1565910"/>
          <a:ext cx="9340215" cy="3931929"/>
        </p:xfrm>
        <a:graphic>
          <a:graphicData uri="http://schemas.openxmlformats.org/drawingml/2006/table">
            <a:tbl>
              <a:tblPr firstRow="1" bandRow="1">
                <a:tableStyleId>{5940675A-B579-460E-94D1-54222C63F5DA}</a:tableStyleId>
              </a:tblPr>
              <a:tblGrid>
                <a:gridCol w="2335530"/>
                <a:gridCol w="3103880"/>
                <a:gridCol w="1895475"/>
                <a:gridCol w="2005330"/>
              </a:tblGrid>
              <a:tr h="0">
                <a:tc gridSpan="4">
                  <a:txBody>
                    <a:bodyPr/>
                    <a:lstStyle/>
                    <a:p>
                      <a:pPr marL="0" indent="0" algn="ctr">
                        <a:buNone/>
                      </a:pPr>
                      <a:r>
                        <a:rPr lang="ja-JP" altLang="en-US" sz="1800" b="0" u="none">
                          <a:latin typeface="メイリオ" panose="020B0604030504040204" charset="-128"/>
                          <a:ea typeface="メイリオ" panose="020B0604030504040204" charset="-128"/>
                          <a:cs typeface="Times New Roman" panose="02020603050405020304" charset="0"/>
                        </a:rPr>
                        <a:t>表</a:t>
                      </a:r>
                      <a:r>
                        <a:rPr lang="en-US" altLang="ja-JP" sz="1800" b="0" u="none">
                          <a:latin typeface="メイリオ" panose="020B0604030504040204" charset="-128"/>
                          <a:ea typeface="メイリオ" panose="020B0604030504040204" charset="-128"/>
                          <a:cs typeface="ＭＳ 明朝" panose="02020609040205080304" charset="-128"/>
                        </a:rPr>
                        <a:t>8-3</a:t>
                      </a:r>
                      <a:r>
                        <a:rPr lang="en-US" altLang="ja-JP" sz="1800" b="0" u="none">
                          <a:latin typeface="メイリオ" panose="020B0604030504040204" charset="-128"/>
                          <a:ea typeface="メイリオ" panose="020B0604030504040204" charset="-128"/>
                          <a:cs typeface="Times New Roman" panose="02020603050405020304" charset="0"/>
                        </a:rPr>
                        <a:t> </a:t>
                      </a:r>
                      <a:r>
                        <a:rPr lang="ja-JP" altLang="en-US" sz="1800" b="0" u="none">
                          <a:latin typeface="メイリオ" panose="020B0604030504040204" charset="-128"/>
                          <a:ea typeface="メイリオ" panose="020B0604030504040204" charset="-128"/>
                          <a:cs typeface="Times New Roman" panose="02020603050405020304" charset="0"/>
                        </a:rPr>
                        <a:t>状態遷移表</a:t>
                      </a:r>
                    </a:p>
                  </a:txBody>
                  <a:tcPr marL="0" marR="0" marT="0" marB="1">
                    <a:lnL w="404812" cap="flat" cmpd="sng">
                      <a:solidFill>
                        <a:srgbClr val="FFFFFF"/>
                      </a:solidFill>
                      <a:prstDash val="solid"/>
                      <a:headEnd type="none" w="med" len="med"/>
                      <a:tailEnd type="none" w="med" len="med"/>
                    </a:lnL>
                    <a:lnR w="404812" cap="flat" cmpd="sng">
                      <a:solidFill>
                        <a:srgbClr val="FFFFFF"/>
                      </a:solidFill>
                      <a:prstDash val="solid"/>
                      <a:headEnd type="none" w="med" len="med"/>
                      <a:tailEnd type="none" w="med" len="med"/>
                    </a:lnR>
                    <a:lnT w="404812" cap="flat" cmpd="sng">
                      <a:solidFill>
                        <a:srgbClr val="FFFFFF"/>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a:lstStyle/>
                    <a:p>
                      <a:endParaRPr lang="ja-JP"/>
                    </a:p>
                  </a:txBody>
                  <a:tcPr>
                    <a:lnT w="404812" cap="flat" cmpd="sng">
                      <a:solidFill>
                        <a:srgbClr val="FFFFFF"/>
                      </a:solidFill>
                      <a:prstDash val="solid"/>
                      <a:headEnd type="none" w="med" len="med"/>
                      <a:tailEnd type="none" w="med" len="med"/>
                    </a:lnT>
                    <a:lnB w="12700" cap="flat" cmpd="sng">
                      <a:solidFill>
                        <a:schemeClr val="tx1"/>
                      </a:solidFill>
                      <a:prstDash val="solid"/>
                      <a:headEnd type="none" w="med" len="med"/>
                      <a:tailEnd type="none" w="med" len="med"/>
                    </a:lnB>
                  </a:tcPr>
                </a:tc>
                <a:tc hMerge="1">
                  <a:txBody>
                    <a:bodyPr/>
                    <a:lstStyle/>
                    <a:p>
                      <a:endParaRPr lang="ja-JP"/>
                    </a:p>
                  </a:txBody>
                  <a:tcPr>
                    <a:lnT w="404812" cap="flat" cmpd="sng">
                      <a:solidFill>
                        <a:srgbClr val="FFFFFF"/>
                      </a:solidFill>
                      <a:prstDash val="solid"/>
                      <a:headEnd type="none" w="med" len="med"/>
                      <a:tailEnd type="none" w="med" len="med"/>
                    </a:lnT>
                    <a:lnB w="12700" cap="flat" cmpd="sng">
                      <a:solidFill>
                        <a:schemeClr val="tx1"/>
                      </a:solidFill>
                      <a:prstDash val="solid"/>
                      <a:headEnd type="none" w="med" len="med"/>
                      <a:tailEnd type="none" w="med" len="med"/>
                    </a:lnB>
                  </a:tcPr>
                </a:tc>
                <a:tc hMerge="1">
                  <a:txBody>
                    <a:bodyPr/>
                    <a:lstStyle/>
                    <a:p>
                      <a:endParaRPr lang="ja-JP"/>
                    </a:p>
                  </a:txBody>
                  <a:tcPr>
                    <a:lnR w="404812" cap="flat" cmpd="sng">
                      <a:solidFill>
                        <a:srgbClr val="FFFFFF"/>
                      </a:solidFill>
                      <a:prstDash val="solid"/>
                      <a:headEnd type="none" w="med" len="med"/>
                      <a:tailEnd type="none" w="med" len="med"/>
                    </a:lnR>
                    <a:lnT w="404812" cap="flat" cmpd="sng">
                      <a:solidFill>
                        <a:srgbClr val="FFFFFF"/>
                      </a:solidFill>
                      <a:prstDash val="solid"/>
                      <a:headEnd type="none" w="med" len="med"/>
                      <a:tailEnd type="none" w="med" len="med"/>
                    </a:lnT>
                    <a:lnB w="12700" cap="flat" cmpd="sng">
                      <a:solidFill>
                        <a:schemeClr val="tx1"/>
                      </a:solidFill>
                      <a:prstDash val="solid"/>
                      <a:headEnd type="none" w="med" len="med"/>
                      <a:tailEnd type="none" w="med" len="med"/>
                    </a:lnB>
                  </a:tcPr>
                </a:tc>
              </a:tr>
              <a:tr h="0">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状態  </a:t>
                      </a:r>
                    </a:p>
                  </a:txBody>
                  <a:tcPr marL="0" marR="0" marT="0" marB="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85000"/>
                      </a:schemeClr>
                    </a:solidFill>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イベント</a:t>
                      </a:r>
                      <a:r>
                        <a:rPr lang="en-US" altLang="ja-JP" sz="1600" b="0" u="none">
                          <a:latin typeface="メイリオ" panose="020B0604030504040204" charset="-128"/>
                          <a:ea typeface="メイリオ" panose="020B0604030504040204" charset="-128"/>
                          <a:cs typeface="Times New Roman" panose="02020603050405020304" charset="0"/>
                        </a:rPr>
                        <a:t>(</a:t>
                      </a:r>
                      <a:r>
                        <a:rPr lang="ja-JP" altLang="en-US" sz="1600" b="0" u="none">
                          <a:latin typeface="メイリオ" panose="020B0604030504040204" charset="-128"/>
                          <a:ea typeface="メイリオ" panose="020B0604030504040204" charset="-128"/>
                          <a:cs typeface="Times New Roman" panose="02020603050405020304" charset="0"/>
                        </a:rPr>
                        <a:t>変化</a:t>
                      </a:r>
                      <a:r>
                        <a:rPr lang="en-US" altLang="ja-JP" sz="1600" b="0" u="none">
                          <a:latin typeface="メイリオ" panose="020B0604030504040204" charset="-128"/>
                          <a:ea typeface="メイリオ" panose="020B0604030504040204" charset="-128"/>
                          <a:cs typeface="Times New Roman" panose="02020603050405020304" charset="0"/>
                        </a:rPr>
                        <a:t>) </a:t>
                      </a:r>
                    </a:p>
                  </a:txBody>
                  <a:tcPr marL="0" marR="0" marT="0" marB="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85000"/>
                      </a:schemeClr>
                    </a:solidFill>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動作</a:t>
                      </a:r>
                    </a:p>
                  </a:txBody>
                  <a:tcPr marL="0" marR="0" marT="0" marB="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85000"/>
                      </a:schemeClr>
                    </a:solidFill>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次の状態</a:t>
                      </a:r>
                    </a:p>
                  </a:txBody>
                  <a:tcPr marL="0" marR="0" marT="0" marB="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85000"/>
                      </a:schemeClr>
                    </a:solidFill>
                  </a:tcPr>
                </a:tc>
              </a:tr>
              <a:tr h="0">
                <a:tc rowSpan="3">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① </a:t>
                      </a:r>
                      <a:r>
                        <a:rPr lang="ja-JP" altLang="en-US" sz="1600" b="0" u="none">
                          <a:latin typeface="メイリオ" panose="020B0604030504040204" charset="-128"/>
                          <a:ea typeface="メイリオ" panose="020B0604030504040204" charset="-128"/>
                          <a:cs typeface="Times New Roman" panose="02020603050405020304" charset="0"/>
                        </a:rPr>
                        <a:t>ポジション</a:t>
                      </a:r>
                      <a:r>
                        <a:rPr lang="en-US" altLang="ja-JP" sz="1600" b="0" u="none">
                          <a:latin typeface="メイリオ" panose="020B0604030504040204" charset="-128"/>
                          <a:ea typeface="メイリオ" panose="020B0604030504040204" charset="-128"/>
                          <a:cs typeface="Times New Roman" panose="02020603050405020304" charset="0"/>
                        </a:rPr>
                        <a:t>1</a:t>
                      </a:r>
                      <a:r>
                        <a:rPr lang="ja-JP" altLang="en-US" sz="1600" b="0" u="none">
                          <a:latin typeface="メイリオ" panose="020B0604030504040204" charset="-128"/>
                          <a:ea typeface="メイリオ" panose="020B0604030504040204" charset="-128"/>
                          <a:cs typeface="Times New Roman" panose="02020603050405020304" charset="0"/>
                        </a:rPr>
                        <a:t>もしくはポジション</a:t>
                      </a:r>
                      <a:r>
                        <a:rPr lang="en-US" altLang="ja-JP" sz="1600" b="0" u="none">
                          <a:latin typeface="メイリオ" panose="020B0604030504040204" charset="-128"/>
                          <a:ea typeface="メイリオ" panose="020B0604030504040204" charset="-128"/>
                          <a:cs typeface="Times New Roman" panose="02020603050405020304" charset="0"/>
                        </a:rPr>
                        <a:t>3(B1,B2=OFF)</a:t>
                      </a:r>
                      <a:r>
                        <a:rPr lang="ja-JP" altLang="en-US" sz="1600" b="0" u="none">
                          <a:latin typeface="メイリオ" panose="020B0604030504040204" charset="-128"/>
                          <a:ea typeface="メイリオ" panose="020B0604030504040204" charset="-128"/>
                          <a:cs typeface="Times New Roman" panose="02020603050405020304" charset="0"/>
                        </a:rPr>
                        <a:t>機械</a:t>
                      </a:r>
                      <a:r>
                        <a:rPr lang="en-US" altLang="ja-JP" sz="1600" b="0" u="none">
                          <a:latin typeface="メイリオ" panose="020B0604030504040204" charset="-128"/>
                          <a:ea typeface="メイリオ" panose="020B0604030504040204" charset="-128"/>
                          <a:cs typeface="Times New Roman" panose="02020603050405020304" charset="0"/>
                        </a:rPr>
                        <a:t>= </a:t>
                      </a:r>
                      <a:r>
                        <a:rPr lang="ja-JP" altLang="en-US" sz="1600" b="0" u="none">
                          <a:latin typeface="メイリオ" panose="020B0604030504040204" charset="-128"/>
                          <a:ea typeface="メイリオ" panose="020B0604030504040204" charset="-128"/>
                          <a:cs typeface="Times New Roman" panose="02020603050405020304" charset="0"/>
                        </a:rPr>
                        <a:t>停止</a:t>
                      </a:r>
                      <a:r>
                        <a:rPr lang="en-US" altLang="ja-JP" sz="1600" b="0" u="none">
                          <a:latin typeface="メイリオ" panose="020B0604030504040204" charset="-128"/>
                          <a:ea typeface="メイリオ" panose="020B0604030504040204" charset="-128"/>
                          <a:cs typeface="Times New Roman" panose="02020603050405020304" charset="0"/>
                        </a:rPr>
                        <a:t>(K1,K2=OFF)</a:t>
                      </a:r>
                    </a:p>
                  </a:txBody>
                  <a:tcPr marL="0" marR="0" marT="0" marB="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ポジション</a:t>
                      </a:r>
                      <a:r>
                        <a:rPr lang="en-US" altLang="ja-JP" sz="1600" b="0" u="none">
                          <a:latin typeface="メイリオ" panose="020B0604030504040204" charset="-128"/>
                          <a:ea typeface="メイリオ" panose="020B0604030504040204" charset="-128"/>
                          <a:cs typeface="Times New Roman" panose="02020603050405020304" charset="0"/>
                        </a:rPr>
                        <a:t>1-&gt;2(</a:t>
                      </a:r>
                      <a:r>
                        <a:rPr lang="ja-JP" altLang="en-US" sz="1600" b="0" u="none">
                          <a:latin typeface="メイリオ" panose="020B0604030504040204" charset="-128"/>
                          <a:ea typeface="メイリオ" panose="020B0604030504040204" charset="-128"/>
                          <a:cs typeface="Times New Roman" panose="02020603050405020304" charset="0"/>
                        </a:rPr>
                        <a:t>軽く握る</a:t>
                      </a:r>
                      <a:r>
                        <a:rPr lang="en-US" altLang="ja-JP" sz="1600" b="0" u="none">
                          <a:latin typeface="メイリオ" panose="020B0604030504040204" charset="-128"/>
                          <a:ea typeface="メイリオ" panose="020B0604030504040204" charset="-128"/>
                          <a:cs typeface="Times New Roman" panose="02020603050405020304" charset="0"/>
                        </a:rPr>
                        <a:t>)(B1,B2=ON)</a:t>
                      </a:r>
                    </a:p>
                  </a:txBody>
                  <a:tcPr marL="0" marR="0" marT="0" marB="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コンタクタ</a:t>
                      </a:r>
                      <a:r>
                        <a:rPr lang="en-US" altLang="ja-JP" sz="1600" b="0" u="none">
                          <a:latin typeface="メイリオ" panose="020B0604030504040204" charset="-128"/>
                          <a:ea typeface="メイリオ" panose="020B0604030504040204" charset="-128"/>
                          <a:cs typeface="Times New Roman" panose="02020603050405020304" charset="0"/>
                        </a:rPr>
                        <a:t>K1,K2=ON</a:t>
                      </a:r>
                    </a:p>
                  </a:txBody>
                  <a:tcPr marL="0" marR="0" marT="0" marB="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② </a:t>
                      </a:r>
                      <a:r>
                        <a:rPr lang="ja-JP" altLang="en-US" sz="1600" b="0" u="none">
                          <a:latin typeface="メイリオ" panose="020B0604030504040204" charset="-128"/>
                          <a:ea typeface="メイリオ" panose="020B0604030504040204" charset="-128"/>
                          <a:cs typeface="Times New Roman" panose="02020603050405020304" charset="0"/>
                        </a:rPr>
                        <a:t>ポジション</a:t>
                      </a:r>
                      <a:r>
                        <a:rPr lang="en-US" altLang="ja-JP" sz="1600" b="0" u="none">
                          <a:latin typeface="メイリオ" panose="020B0604030504040204" charset="-128"/>
                          <a:ea typeface="メイリオ" panose="020B0604030504040204" charset="-128"/>
                          <a:cs typeface="Times New Roman" panose="02020603050405020304" charset="0"/>
                        </a:rPr>
                        <a:t>2</a:t>
                      </a:r>
                    </a:p>
                  </a:txBody>
                  <a:tcPr marL="0" marR="0" marT="0" marB="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0">
                <a:tc vMerge="1">
                  <a:txBody>
                    <a:bodyPr/>
                    <a:lstStyle/>
                    <a:p>
                      <a:endParaRPr lang="ja-JP"/>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ポジション</a:t>
                      </a:r>
                      <a:r>
                        <a:rPr lang="en-US" altLang="ja-JP" sz="1600" b="0" u="none">
                          <a:latin typeface="メイリオ" panose="020B0604030504040204" charset="-128"/>
                          <a:ea typeface="メイリオ" panose="020B0604030504040204" charset="-128"/>
                          <a:cs typeface="Times New Roman" panose="02020603050405020304" charset="0"/>
                        </a:rPr>
                        <a:t>3-&gt;1(</a:t>
                      </a:r>
                      <a:r>
                        <a:rPr lang="ja-JP" altLang="en-US" sz="1600" b="0" u="none">
                          <a:latin typeface="メイリオ" panose="020B0604030504040204" charset="-128"/>
                          <a:ea typeface="メイリオ" panose="020B0604030504040204" charset="-128"/>
                          <a:cs typeface="Times New Roman" panose="02020603050405020304" charset="0"/>
                        </a:rPr>
                        <a:t>手を離す</a:t>
                      </a:r>
                      <a:r>
                        <a:rPr lang="en-US" altLang="ja-JP" sz="1600" b="0" u="none">
                          <a:latin typeface="メイリオ" panose="020B0604030504040204" charset="-128"/>
                          <a:ea typeface="メイリオ" panose="020B0604030504040204" charset="-128"/>
                          <a:cs typeface="Times New Roman" panose="02020603050405020304" charset="0"/>
                        </a:rPr>
                        <a:t>)(B1,B2=OFF</a:t>
                      </a:r>
                      <a:r>
                        <a:rPr lang="ja-JP" altLang="en-US" sz="1600" b="0" u="none">
                          <a:latin typeface="メイリオ" panose="020B0604030504040204" charset="-128"/>
                          <a:ea typeface="メイリオ" panose="020B0604030504040204" charset="-128"/>
                          <a:cs typeface="Times New Roman" panose="02020603050405020304" charset="0"/>
                        </a:rPr>
                        <a:t>のまま</a:t>
                      </a:r>
                      <a:r>
                        <a:rPr lang="en-US" altLang="ja-JP" sz="1600" b="0" u="none">
                          <a:latin typeface="メイリオ" panose="020B0604030504040204" charset="-128"/>
                          <a:ea typeface="メイリオ" panose="020B0604030504040204" charset="-128"/>
                          <a:cs typeface="Times New Roman" panose="02020603050405020304" charset="0"/>
                        </a:rPr>
                        <a:t>)</a:t>
                      </a:r>
                    </a:p>
                  </a:txBody>
                  <a:tcPr marL="0" marR="0" marT="0" marB="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なし </a:t>
                      </a:r>
                    </a:p>
                  </a:txBody>
                  <a:tcPr marL="0" marR="0" marT="0" marB="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① </a:t>
                      </a:r>
                      <a:r>
                        <a:rPr lang="ja-JP" altLang="en-US" sz="1600" b="0" u="none">
                          <a:latin typeface="メイリオ" panose="020B0604030504040204" charset="-128"/>
                          <a:ea typeface="メイリオ" panose="020B0604030504040204" charset="-128"/>
                          <a:cs typeface="Times New Roman" panose="02020603050405020304" charset="0"/>
                        </a:rPr>
                        <a:t>ポジション</a:t>
                      </a:r>
                      <a:r>
                        <a:rPr lang="en-US" altLang="ja-JP" sz="1600" b="0" u="none">
                          <a:latin typeface="メイリオ" panose="020B0604030504040204" charset="-128"/>
                          <a:ea typeface="メイリオ" panose="020B0604030504040204" charset="-128"/>
                          <a:cs typeface="Times New Roman" panose="02020603050405020304" charset="0"/>
                        </a:rPr>
                        <a:t>1</a:t>
                      </a:r>
                    </a:p>
                  </a:txBody>
                  <a:tcPr marL="0" marR="0" marT="0" marB="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0">
                <a:tc vMerge="1">
                  <a:txBody>
                    <a:bodyPr/>
                    <a:lstStyle/>
                    <a:p>
                      <a:endParaRPr lang="ja-JP"/>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a:solidFill>
                        <a:schemeClr val="tx1"/>
                      </a:solidFill>
                      <a:prstDash val="solid"/>
                    </a:lnB>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スイッチ故障</a:t>
                      </a:r>
                      <a:r>
                        <a:rPr lang="en-US" altLang="ja-JP" sz="1600" b="0" u="none">
                          <a:latin typeface="メイリオ" panose="020B0604030504040204" charset="-128"/>
                          <a:ea typeface="メイリオ" panose="020B0604030504040204" charset="-128"/>
                          <a:cs typeface="Times New Roman" panose="02020603050405020304" charset="0"/>
                        </a:rPr>
                        <a:t>(B1=ON,B2=OFF </a:t>
                      </a:r>
                      <a:r>
                        <a:rPr lang="ja-JP" altLang="en-US" sz="1600" b="0" u="none">
                          <a:latin typeface="メイリオ" panose="020B0604030504040204" charset="-128"/>
                          <a:ea typeface="メイリオ" panose="020B0604030504040204" charset="-128"/>
                          <a:cs typeface="Times New Roman" panose="02020603050405020304" charset="0"/>
                        </a:rPr>
                        <a:t>または</a:t>
                      </a:r>
                      <a:r>
                        <a:rPr lang="en-US" altLang="ja-JP" sz="1600" b="0" u="none">
                          <a:latin typeface="メイリオ" panose="020B0604030504040204" charset="-128"/>
                          <a:ea typeface="メイリオ" panose="020B0604030504040204" charset="-128"/>
                          <a:cs typeface="Times New Roman" panose="02020603050405020304" charset="0"/>
                        </a:rPr>
                        <a:t>B1=OFF,B2=ON)</a:t>
                      </a:r>
                    </a:p>
                  </a:txBody>
                  <a:tcPr marL="0" marR="0" marT="0" marB="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なし </a:t>
                      </a:r>
                    </a:p>
                  </a:txBody>
                  <a:tcPr marL="0" marR="0" marT="0" marB="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③ </a:t>
                      </a:r>
                      <a:r>
                        <a:rPr lang="ja-JP" altLang="en-US" sz="1600" b="0" u="none">
                          <a:latin typeface="メイリオ" panose="020B0604030504040204" charset="-128"/>
                          <a:ea typeface="メイリオ" panose="020B0604030504040204" charset="-128"/>
                          <a:cs typeface="Times New Roman" panose="02020603050405020304" charset="0"/>
                        </a:rPr>
                        <a:t>スイッチ故障</a:t>
                      </a:r>
                    </a:p>
                  </a:txBody>
                  <a:tcPr marL="0" marR="0" marT="0" marB="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0">
                <a:tc rowSpan="3">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② </a:t>
                      </a:r>
                      <a:r>
                        <a:rPr lang="ja-JP" altLang="en-US" sz="1600" b="0" u="none">
                          <a:latin typeface="メイリオ" panose="020B0604030504040204" charset="-128"/>
                          <a:ea typeface="メイリオ" panose="020B0604030504040204" charset="-128"/>
                          <a:cs typeface="Times New Roman" panose="02020603050405020304" charset="0"/>
                        </a:rPr>
                        <a:t>ポジション</a:t>
                      </a:r>
                      <a:r>
                        <a:rPr lang="en-US" altLang="ja-JP" sz="1600" b="0" u="none">
                          <a:latin typeface="メイリオ" panose="020B0604030504040204" charset="-128"/>
                          <a:ea typeface="メイリオ" panose="020B0604030504040204" charset="-128"/>
                          <a:cs typeface="Times New Roman" panose="02020603050405020304" charset="0"/>
                        </a:rPr>
                        <a:t>2(B1,B2=ON)</a:t>
                      </a:r>
                      <a:r>
                        <a:rPr lang="ja-JP" altLang="en-US" sz="1600" b="0" u="none">
                          <a:latin typeface="メイリオ" panose="020B0604030504040204" charset="-128"/>
                          <a:ea typeface="メイリオ" panose="020B0604030504040204" charset="-128"/>
                          <a:cs typeface="Times New Roman" panose="02020603050405020304" charset="0"/>
                        </a:rPr>
                        <a:t>機械</a:t>
                      </a:r>
                      <a:r>
                        <a:rPr lang="en-US" altLang="ja-JP" sz="1600" b="0" u="none">
                          <a:latin typeface="メイリオ" panose="020B0604030504040204" charset="-128"/>
                          <a:ea typeface="メイリオ" panose="020B0604030504040204" charset="-128"/>
                          <a:cs typeface="Times New Roman" panose="02020603050405020304" charset="0"/>
                        </a:rPr>
                        <a:t>= </a:t>
                      </a:r>
                      <a:r>
                        <a:rPr lang="ja-JP" altLang="en-US" sz="1600" b="0" u="none">
                          <a:latin typeface="メイリオ" panose="020B0604030504040204" charset="-128"/>
                          <a:ea typeface="メイリオ" panose="020B0604030504040204" charset="-128"/>
                          <a:cs typeface="Times New Roman" panose="02020603050405020304" charset="0"/>
                        </a:rPr>
                        <a:t>稼働</a:t>
                      </a:r>
                      <a:r>
                        <a:rPr lang="en-US" altLang="ja-JP" sz="1600" b="0" u="none">
                          <a:latin typeface="メイリオ" panose="020B0604030504040204" charset="-128"/>
                          <a:ea typeface="メイリオ" panose="020B0604030504040204" charset="-128"/>
                          <a:cs typeface="Times New Roman" panose="02020603050405020304" charset="0"/>
                        </a:rPr>
                        <a:t>(K1,K2=ON)</a:t>
                      </a:r>
                    </a:p>
                  </a:txBody>
                  <a:tcPr marL="0" marR="0" marT="0" marB="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ポジション</a:t>
                      </a:r>
                      <a:r>
                        <a:rPr lang="en-US" altLang="ja-JP" sz="1600" b="0" u="none">
                          <a:latin typeface="メイリオ" panose="020B0604030504040204" charset="-128"/>
                          <a:ea typeface="メイリオ" panose="020B0604030504040204" charset="-128"/>
                          <a:cs typeface="Times New Roman" panose="02020603050405020304" charset="0"/>
                        </a:rPr>
                        <a:t>2-&gt;1(</a:t>
                      </a:r>
                      <a:r>
                        <a:rPr lang="ja-JP" altLang="en-US" sz="1600" b="0" u="none">
                          <a:latin typeface="メイリオ" panose="020B0604030504040204" charset="-128"/>
                          <a:ea typeface="メイリオ" panose="020B0604030504040204" charset="-128"/>
                          <a:cs typeface="Times New Roman" panose="02020603050405020304" charset="0"/>
                        </a:rPr>
                        <a:t>手を離す</a:t>
                      </a:r>
                      <a:r>
                        <a:rPr lang="en-US" altLang="ja-JP" sz="1600" b="0" u="none">
                          <a:latin typeface="メイリオ" panose="020B0604030504040204" charset="-128"/>
                          <a:ea typeface="メイリオ" panose="020B0604030504040204" charset="-128"/>
                          <a:cs typeface="Times New Roman" panose="02020603050405020304" charset="0"/>
                        </a:rPr>
                        <a:t>)(B1,B2=OFF)</a:t>
                      </a:r>
                    </a:p>
                  </a:txBody>
                  <a:tcPr marL="0" marR="0" marT="0" marB="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コンタクタ</a:t>
                      </a:r>
                      <a:r>
                        <a:rPr lang="en-US" altLang="ja-JP" sz="1600" b="0" u="none">
                          <a:latin typeface="メイリオ" panose="020B0604030504040204" charset="-128"/>
                          <a:ea typeface="メイリオ" panose="020B0604030504040204" charset="-128"/>
                          <a:cs typeface="Times New Roman" panose="02020603050405020304" charset="0"/>
                        </a:rPr>
                        <a:t>K1,K2=OFF</a:t>
                      </a:r>
                    </a:p>
                  </a:txBody>
                  <a:tcPr marL="0" marR="0" marT="0" marB="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① </a:t>
                      </a:r>
                      <a:r>
                        <a:rPr lang="ja-JP" altLang="en-US" sz="1600" b="0" u="none">
                          <a:latin typeface="メイリオ" panose="020B0604030504040204" charset="-128"/>
                          <a:ea typeface="メイリオ" panose="020B0604030504040204" charset="-128"/>
                          <a:cs typeface="Times New Roman" panose="02020603050405020304" charset="0"/>
                        </a:rPr>
                        <a:t>ポジション</a:t>
                      </a:r>
                      <a:r>
                        <a:rPr lang="en-US" altLang="ja-JP" sz="1600" b="0" u="none">
                          <a:latin typeface="メイリオ" panose="020B0604030504040204" charset="-128"/>
                          <a:ea typeface="メイリオ" panose="020B0604030504040204" charset="-128"/>
                          <a:cs typeface="Times New Roman" panose="02020603050405020304" charset="0"/>
                        </a:rPr>
                        <a:t>1</a:t>
                      </a:r>
                    </a:p>
                  </a:txBody>
                  <a:tcPr marL="0" marR="0" marT="0" marB="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0">
                <a:tc vMerge="1">
                  <a:txBody>
                    <a:bodyPr/>
                    <a:lstStyle/>
                    <a:p>
                      <a:endParaRPr lang="ja-JP"/>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ポジション</a:t>
                      </a:r>
                      <a:r>
                        <a:rPr lang="en-US" altLang="ja-JP" sz="1600" b="0" u="none">
                          <a:latin typeface="メイリオ" panose="020B0604030504040204" charset="-128"/>
                          <a:ea typeface="メイリオ" panose="020B0604030504040204" charset="-128"/>
                          <a:cs typeface="Times New Roman" panose="02020603050405020304" charset="0"/>
                        </a:rPr>
                        <a:t>2-&gt;3(</a:t>
                      </a:r>
                      <a:r>
                        <a:rPr lang="ja-JP" altLang="en-US" sz="1600" b="0" u="none">
                          <a:latin typeface="メイリオ" panose="020B0604030504040204" charset="-128"/>
                          <a:ea typeface="メイリオ" panose="020B0604030504040204" charset="-128"/>
                          <a:cs typeface="Times New Roman" panose="02020603050405020304" charset="0"/>
                        </a:rPr>
                        <a:t>強く握る</a:t>
                      </a:r>
                      <a:r>
                        <a:rPr lang="en-US" altLang="ja-JP" sz="1600" b="0" u="none">
                          <a:latin typeface="メイリオ" panose="020B0604030504040204" charset="-128"/>
                          <a:ea typeface="メイリオ" panose="020B0604030504040204" charset="-128"/>
                          <a:cs typeface="Times New Roman" panose="02020603050405020304" charset="0"/>
                        </a:rPr>
                        <a:t>)(B1,B2=OFF)</a:t>
                      </a:r>
                    </a:p>
                  </a:txBody>
                  <a:tcPr marL="0" marR="0" marT="0" marB="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コンタクタ</a:t>
                      </a:r>
                      <a:r>
                        <a:rPr lang="en-US" altLang="ja-JP" sz="1600" b="0" u="none">
                          <a:latin typeface="メイリオ" panose="020B0604030504040204" charset="-128"/>
                          <a:ea typeface="メイリオ" panose="020B0604030504040204" charset="-128"/>
                          <a:cs typeface="Times New Roman" panose="02020603050405020304" charset="0"/>
                        </a:rPr>
                        <a:t>K1,K2=OFF</a:t>
                      </a:r>
                    </a:p>
                  </a:txBody>
                  <a:tcPr marL="0" marR="0" marT="0" marB="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① </a:t>
                      </a:r>
                      <a:r>
                        <a:rPr lang="ja-JP" altLang="en-US" sz="1600" b="0" u="none">
                          <a:latin typeface="メイリオ" panose="020B0604030504040204" charset="-128"/>
                          <a:ea typeface="メイリオ" panose="020B0604030504040204" charset="-128"/>
                          <a:cs typeface="Times New Roman" panose="02020603050405020304" charset="0"/>
                        </a:rPr>
                        <a:t>ポジション</a:t>
                      </a:r>
                      <a:r>
                        <a:rPr lang="en-US" altLang="ja-JP" sz="1600" b="0" u="none">
                          <a:latin typeface="メイリオ" panose="020B0604030504040204" charset="-128"/>
                          <a:ea typeface="メイリオ" panose="020B0604030504040204" charset="-128"/>
                          <a:cs typeface="Times New Roman" panose="02020603050405020304" charset="0"/>
                        </a:rPr>
                        <a:t>3</a:t>
                      </a:r>
                    </a:p>
                  </a:txBody>
                  <a:tcPr marL="0" marR="0" marT="0" marB="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0">
                <a:tc vMerge="1">
                  <a:txBody>
                    <a:bodyPr/>
                    <a:lstStyle/>
                    <a:p>
                      <a:endParaRPr lang="ja-JP"/>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a:solidFill>
                        <a:schemeClr val="tx1"/>
                      </a:solidFill>
                      <a:prstDash val="solid"/>
                    </a:lnB>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スイッチ故障</a:t>
                      </a:r>
                      <a:r>
                        <a:rPr lang="en-US" altLang="ja-JP" sz="1600" b="0" u="none">
                          <a:latin typeface="メイリオ" panose="020B0604030504040204" charset="-128"/>
                          <a:ea typeface="メイリオ" panose="020B0604030504040204" charset="-128"/>
                          <a:cs typeface="Times New Roman" panose="02020603050405020304" charset="0"/>
                        </a:rPr>
                        <a:t>(B1=ON,B2=OFF </a:t>
                      </a:r>
                      <a:r>
                        <a:rPr lang="ja-JP" altLang="en-US" sz="1600" b="0" u="none">
                          <a:latin typeface="メイリオ" panose="020B0604030504040204" charset="-128"/>
                          <a:ea typeface="メイリオ" panose="020B0604030504040204" charset="-128"/>
                          <a:cs typeface="Times New Roman" panose="02020603050405020304" charset="0"/>
                        </a:rPr>
                        <a:t>または</a:t>
                      </a:r>
                      <a:r>
                        <a:rPr lang="en-US" altLang="ja-JP" sz="1600" b="0" u="none">
                          <a:latin typeface="メイリオ" panose="020B0604030504040204" charset="-128"/>
                          <a:ea typeface="メイリオ" panose="020B0604030504040204" charset="-128"/>
                          <a:cs typeface="Times New Roman" panose="02020603050405020304" charset="0"/>
                        </a:rPr>
                        <a:t>B1=OFF,B2=ON)</a:t>
                      </a:r>
                    </a:p>
                  </a:txBody>
                  <a:tcPr marL="0" marR="0" marT="0" marB="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コンタクタ</a:t>
                      </a:r>
                      <a:r>
                        <a:rPr lang="en-US" altLang="ja-JP" sz="1600" b="0" u="none">
                          <a:latin typeface="メイリオ" panose="020B0604030504040204" charset="-128"/>
                          <a:ea typeface="メイリオ" panose="020B0604030504040204" charset="-128"/>
                          <a:cs typeface="Times New Roman" panose="02020603050405020304" charset="0"/>
                        </a:rPr>
                        <a:t>K1,K2=OFF</a:t>
                      </a:r>
                    </a:p>
                  </a:txBody>
                  <a:tcPr marL="0" marR="0" marT="0" marB="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③ </a:t>
                      </a:r>
                      <a:r>
                        <a:rPr lang="ja-JP" altLang="en-US" sz="1600" b="0" u="none">
                          <a:latin typeface="メイリオ" panose="020B0604030504040204" charset="-128"/>
                          <a:ea typeface="メイリオ" panose="020B0604030504040204" charset="-128"/>
                          <a:cs typeface="Times New Roman" panose="02020603050405020304" charset="0"/>
                        </a:rPr>
                        <a:t>スイッチ故障</a:t>
                      </a:r>
                    </a:p>
                  </a:txBody>
                  <a:tcPr marL="0" marR="0" marT="0" marB="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0">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③ </a:t>
                      </a:r>
                      <a:r>
                        <a:rPr lang="ja-JP" altLang="en-US" sz="1600" b="0" u="none">
                          <a:latin typeface="メイリオ" panose="020B0604030504040204" charset="-128"/>
                          <a:ea typeface="メイリオ" panose="020B0604030504040204" charset="-128"/>
                          <a:cs typeface="Times New Roman" panose="02020603050405020304" charset="0"/>
                        </a:rPr>
                        <a:t>スイッチ故障機械</a:t>
                      </a:r>
                      <a:r>
                        <a:rPr lang="en-US" altLang="ja-JP" sz="1600" b="0" u="none">
                          <a:latin typeface="メイリオ" panose="020B0604030504040204" charset="-128"/>
                          <a:ea typeface="メイリオ" panose="020B0604030504040204" charset="-128"/>
                          <a:cs typeface="Times New Roman" panose="02020603050405020304" charset="0"/>
                        </a:rPr>
                        <a:t>= </a:t>
                      </a:r>
                      <a:r>
                        <a:rPr lang="ja-JP" altLang="en-US" sz="1600" b="0" u="none">
                          <a:latin typeface="メイリオ" panose="020B0604030504040204" charset="-128"/>
                          <a:ea typeface="メイリオ" panose="020B0604030504040204" charset="-128"/>
                          <a:cs typeface="Times New Roman" panose="02020603050405020304" charset="0"/>
                        </a:rPr>
                        <a:t>停止</a:t>
                      </a:r>
                      <a:r>
                        <a:rPr lang="en-US" altLang="ja-JP" sz="1600" b="0" u="none">
                          <a:latin typeface="メイリオ" panose="020B0604030504040204" charset="-128"/>
                          <a:ea typeface="メイリオ" panose="020B0604030504040204" charset="-128"/>
                          <a:cs typeface="Times New Roman" panose="02020603050405020304" charset="0"/>
                        </a:rPr>
                        <a:t>(K1,K2=OFF)</a:t>
                      </a:r>
                    </a:p>
                  </a:txBody>
                  <a:tcPr marL="0" marR="0" marT="0" marB="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なし  </a:t>
                      </a:r>
                    </a:p>
                  </a:txBody>
                  <a:tcPr marL="0" marR="0" marT="0" marB="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a:t>
                      </a:r>
                    </a:p>
                  </a:txBody>
                  <a:tcPr marL="0" marR="0" marT="0" marB="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a:t>
                      </a:r>
                    </a:p>
                  </a:txBody>
                  <a:tcPr marL="0" marR="0" marT="0" marB="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04823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a:t>２ペンダントによるロボットティーチング： 3 ポジションイネーブルスイッチ　</a:t>
            </a:r>
            <a:r>
              <a:rPr lang="ja-JP" altLang="en-US" sz="2800">
                <a:sym typeface="+mn-ea"/>
              </a:rPr>
              <a:t>(3)回路構成</a:t>
            </a:r>
          </a:p>
        </p:txBody>
      </p:sp>
      <p:sp>
        <p:nvSpPr>
          <p:cNvPr id="4" name="フッタープレースホルダ 3"/>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58</a:t>
            </a:fld>
            <a:endParaRPr kumimoji="1" lang="ja-JP" altLang="en-US"/>
          </a:p>
        </p:txBody>
      </p:sp>
      <p:pic>
        <p:nvPicPr>
          <p:cNvPr id="185" name="図形 185"/>
          <p:cNvPicPr>
            <a:picLocks noGrp="1" noChangeAspect="1"/>
          </p:cNvPicPr>
          <p:nvPr>
            <p:ph idx="1"/>
          </p:nvPr>
        </p:nvPicPr>
        <p:blipFill>
          <a:blip r:embed="rId3"/>
          <a:stretch>
            <a:fillRect/>
          </a:stretch>
        </p:blipFill>
        <p:spPr>
          <a:xfrm>
            <a:off x="1365885" y="2036445"/>
            <a:ext cx="7186295" cy="3227705"/>
          </a:xfrm>
          <a:prstGeom prst="rect">
            <a:avLst/>
          </a:prstGeom>
          <a:noFill/>
          <a:ln w="9525">
            <a:noFill/>
            <a:miter/>
          </a:ln>
        </p:spPr>
      </p:pic>
    </p:spTree>
    <p:extLst>
      <p:ext uri="{BB962C8B-B14F-4D97-AF65-F5344CB8AC3E}">
        <p14:creationId xmlns:p14="http://schemas.microsoft.com/office/powerpoint/2010/main" val="28076366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a:t>２ペンダントによるロボットティーチング： 3 ポジションイネーブルスイッチ </a:t>
            </a:r>
            <a:r>
              <a:rPr lang="ja-JP" altLang="en-US" sz="2400">
                <a:sym typeface="+mn-ea"/>
              </a:rPr>
              <a:t>(4)タイミングチャート</a:t>
            </a:r>
          </a:p>
        </p:txBody>
      </p:sp>
      <p:sp>
        <p:nvSpPr>
          <p:cNvPr id="4" name="フッタープレースホルダ 3"/>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59</a:t>
            </a:fld>
            <a:endParaRPr kumimoji="1" lang="ja-JP" altLang="en-US"/>
          </a:p>
        </p:txBody>
      </p:sp>
      <p:pic>
        <p:nvPicPr>
          <p:cNvPr id="186" name="図形 186"/>
          <p:cNvPicPr>
            <a:picLocks noGrp="1" noChangeAspect="1"/>
          </p:cNvPicPr>
          <p:nvPr>
            <p:ph idx="1"/>
          </p:nvPr>
        </p:nvPicPr>
        <p:blipFill>
          <a:blip r:embed="rId3"/>
          <a:stretch>
            <a:fillRect/>
          </a:stretch>
        </p:blipFill>
        <p:spPr>
          <a:xfrm>
            <a:off x="1385570" y="1760855"/>
            <a:ext cx="7181850" cy="1714500"/>
          </a:xfrm>
          <a:prstGeom prst="rect">
            <a:avLst/>
          </a:prstGeom>
          <a:noFill/>
          <a:ln w="9525">
            <a:noFill/>
            <a:miter/>
          </a:ln>
        </p:spPr>
      </p:pic>
    </p:spTree>
    <p:extLst>
      <p:ext uri="{BB962C8B-B14F-4D97-AF65-F5344CB8AC3E}">
        <p14:creationId xmlns:p14="http://schemas.microsoft.com/office/powerpoint/2010/main" val="1743629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5"/>
          <p:cNvSpPr>
            <a:spLocks noGrp="1"/>
          </p:cNvSpPr>
          <p:nvPr>
            <p:ph type="title"/>
          </p:nvPr>
        </p:nvSpPr>
        <p:spPr>
          <a:xfrm>
            <a:off x="681037" y="365129"/>
            <a:ext cx="8885873" cy="675001"/>
          </a:xfrm>
          <a:ln>
            <a:solidFill>
              <a:schemeClr val="accent4">
                <a:lumMod val="40000"/>
                <a:lumOff val="60000"/>
              </a:schemeClr>
            </a:solidFill>
          </a:ln>
        </p:spPr>
        <p:txBody>
          <a:bodyPr>
            <a:noAutofit/>
          </a:bodyPr>
          <a:lstStyle/>
          <a:p>
            <a:r>
              <a:rPr lang="en-US" altLang="ja-JP" dirty="0" smtClean="0"/>
              <a:t>2</a:t>
            </a:r>
            <a:r>
              <a:rPr lang="ja-JP" altLang="en-US" dirty="0" smtClean="0"/>
              <a:t>　取</a:t>
            </a:r>
            <a:r>
              <a:rPr lang="ja-JP" altLang="en-US" dirty="0"/>
              <a:t>扱説明書への記載事</a:t>
            </a:r>
            <a:r>
              <a:rPr lang="ja-JP" altLang="en-US" dirty="0" smtClean="0"/>
              <a:t>項 ④</a:t>
            </a:r>
            <a:endParaRPr lang="ja-JP" altLang="en-US" sz="3200" dirty="0"/>
          </a:p>
        </p:txBody>
      </p:sp>
      <p:sp>
        <p:nvSpPr>
          <p:cNvPr id="10" name="コンテンツ プレースホルダー 6"/>
          <p:cNvSpPr>
            <a:spLocks noGrp="1"/>
          </p:cNvSpPr>
          <p:nvPr>
            <p:ph idx="1"/>
          </p:nvPr>
        </p:nvSpPr>
        <p:spPr>
          <a:xfrm>
            <a:off x="681037" y="1334135"/>
            <a:ext cx="8771573" cy="4678045"/>
          </a:xfrm>
          <a:ln>
            <a:solidFill>
              <a:schemeClr val="accent6">
                <a:lumMod val="40000"/>
                <a:lumOff val="60000"/>
              </a:schemeClr>
            </a:solidFill>
          </a:ln>
        </p:spPr>
        <p:txBody>
          <a:bodyPr>
            <a:normAutofit/>
          </a:bodyPr>
          <a:lstStyle/>
          <a:p>
            <a:pPr marL="0" indent="0">
              <a:lnSpc>
                <a:spcPct val="110000"/>
              </a:lnSpc>
              <a:spcBef>
                <a:spcPts val="0"/>
              </a:spcBef>
              <a:buNone/>
            </a:pPr>
            <a:r>
              <a:rPr lang="ja-JP" altLang="en-US" sz="2400" dirty="0" smtClean="0"/>
              <a:t>以下の内容を漏れなく記載</a:t>
            </a:r>
            <a:endParaRPr lang="en-US" altLang="ja-JP" sz="2400" dirty="0" smtClean="0"/>
          </a:p>
          <a:p>
            <a:pPr marL="0" indent="0">
              <a:lnSpc>
                <a:spcPct val="110000"/>
              </a:lnSpc>
              <a:spcBef>
                <a:spcPts val="0"/>
              </a:spcBef>
              <a:buNone/>
            </a:pPr>
            <a:endParaRPr lang="en-US" altLang="ja-JP" sz="2400" dirty="0" smtClean="0"/>
          </a:p>
          <a:p>
            <a:pPr marL="0" indent="0">
              <a:lnSpc>
                <a:spcPct val="110000"/>
              </a:lnSpc>
              <a:spcBef>
                <a:spcPts val="0"/>
              </a:spcBef>
              <a:buNone/>
            </a:pPr>
            <a:endParaRPr lang="en-US" altLang="ja-JP" sz="2400" dirty="0"/>
          </a:p>
          <a:p>
            <a:pPr marL="0" indent="0">
              <a:lnSpc>
                <a:spcPct val="110000"/>
              </a:lnSpc>
              <a:spcBef>
                <a:spcPts val="0"/>
              </a:spcBef>
              <a:buNone/>
            </a:pPr>
            <a:endParaRPr lang="en-US" altLang="ja-JP" sz="2400" dirty="0" smtClean="0"/>
          </a:p>
          <a:p>
            <a:pPr marL="0" indent="0">
              <a:lnSpc>
                <a:spcPct val="110000"/>
              </a:lnSpc>
              <a:spcBef>
                <a:spcPts val="0"/>
              </a:spcBef>
              <a:buNone/>
            </a:pPr>
            <a:endParaRPr lang="en-US" altLang="ja-JP" sz="2400" dirty="0"/>
          </a:p>
          <a:p>
            <a:pPr marL="0" indent="0">
              <a:lnSpc>
                <a:spcPct val="110000"/>
              </a:lnSpc>
              <a:spcBef>
                <a:spcPts val="0"/>
              </a:spcBef>
              <a:buNone/>
            </a:pPr>
            <a:endParaRPr lang="en-US" altLang="ja-JP" sz="2400" dirty="0" smtClean="0"/>
          </a:p>
        </p:txBody>
      </p:sp>
      <p:sp>
        <p:nvSpPr>
          <p:cNvPr id="6" name="フッター プレースホルダー 3"/>
          <p:cNvSpPr>
            <a:spLocks noGrp="1"/>
          </p:cNvSpPr>
          <p:nvPr>
            <p:ph type="ftr" sz="quarter" idx="11"/>
          </p:nvPr>
        </p:nvSpPr>
        <p:spPr>
          <a:xfrm>
            <a:off x="1195755" y="6306185"/>
            <a:ext cx="7668846" cy="415295"/>
          </a:xfrm>
        </p:spPr>
        <p:txBody>
          <a:bodyPr/>
          <a:lstStyle/>
          <a:p>
            <a:pPr algn="l"/>
            <a:r>
              <a:rPr kumimoji="1" lang="ja-JP" altLang="en-US"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mtClean="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mtClean="0">
                <a:latin typeface="Meiryo UI" panose="020B0604030504040204" pitchFamily="50" charset="-128"/>
                <a:ea typeface="Meiryo UI" panose="020B0604030504040204" pitchFamily="50" charset="-128"/>
                <a:cs typeface="Meiryo UI" panose="020B0604030504040204" pitchFamily="50" charset="-128"/>
              </a:rPr>
              <a:t>年度厚生労働省委託　機能安全を活用した機械設備の安全対策の推進事業　活用実践マニュアル</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830500647"/>
              </p:ext>
            </p:extLst>
          </p:nvPr>
        </p:nvGraphicFramePr>
        <p:xfrm>
          <a:off x="625033" y="1980021"/>
          <a:ext cx="8900932" cy="3081120"/>
        </p:xfrm>
        <a:graphic>
          <a:graphicData uri="http://schemas.openxmlformats.org/drawingml/2006/table">
            <a:tbl>
              <a:tblPr firstRow="1" bandRow="1">
                <a:tableStyleId>{5940675A-B579-460E-94D1-54222C63F5DA}</a:tableStyleId>
              </a:tblPr>
              <a:tblGrid>
                <a:gridCol w="3044142"/>
                <a:gridCol w="585679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dirty="0" smtClean="0">
                          <a:latin typeface="Meiryo UI" pitchFamily="50" charset="-128"/>
                          <a:ea typeface="Meiryo UI" pitchFamily="50" charset="-128"/>
                          <a:cs typeface="Meiryo UI" pitchFamily="50" charset="-128"/>
                        </a:rPr>
                        <a:t>シ　産業用協働ロボット</a:t>
                      </a:r>
                      <a:endParaRPr lang="en-US" altLang="ja-JP" sz="2400" dirty="0" smtClean="0">
                        <a:latin typeface="Meiryo UI" pitchFamily="50" charset="-128"/>
                        <a:ea typeface="Meiryo UI" pitchFamily="50" charset="-128"/>
                        <a:cs typeface="Meiryo UI"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dirty="0" smtClean="0">
                          <a:latin typeface="Meiryo UI" pitchFamily="50" charset="-128"/>
                          <a:ea typeface="Meiryo UI" pitchFamily="50" charset="-128"/>
                          <a:cs typeface="Meiryo UI" pitchFamily="50" charset="-128"/>
                        </a:rPr>
                        <a:t>　　システムの作業空間</a:t>
                      </a:r>
                      <a:endParaRPr lang="en-US" altLang="ja-JP" sz="2400" dirty="0" smtClean="0">
                        <a:latin typeface="Meiryo UI" pitchFamily="50" charset="-128"/>
                        <a:ea typeface="Meiryo UI" pitchFamily="50" charset="-128"/>
                        <a:cs typeface="Meiryo UI" pitchFamily="50" charset="-128"/>
                      </a:endParaRPr>
                    </a:p>
                  </a:txBody>
                  <a:tcPr marL="36000" marR="0" marT="36000" marB="36000">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kumimoji="1" lang="ja-JP" altLang="en-US" sz="2000" dirty="0" smtClean="0">
                          <a:latin typeface="Meiryo UI" pitchFamily="50" charset="-128"/>
                          <a:ea typeface="Meiryo UI" pitchFamily="50" charset="-128"/>
                          <a:cs typeface="Meiryo UI" pitchFamily="50" charset="-128"/>
                        </a:rPr>
                        <a:t>空間的な環境状態・入口・出口及び交通路の記述、</a:t>
                      </a:r>
                      <a:endParaRPr kumimoji="1" lang="en-US" altLang="ja-JP" sz="2000" dirty="0" smtClean="0">
                        <a:latin typeface="Meiryo UI" pitchFamily="50" charset="-128"/>
                        <a:ea typeface="Meiryo UI" pitchFamily="50" charset="-128"/>
                        <a:cs typeface="Meiryo UI" pitchFamily="50" charset="-128"/>
                      </a:endParaRPr>
                    </a:p>
                    <a:p>
                      <a:pPr>
                        <a:spcAft>
                          <a:spcPts val="0"/>
                        </a:spcAft>
                      </a:pPr>
                      <a:r>
                        <a:rPr kumimoji="1" lang="ja-JP" altLang="en-US" sz="2000" dirty="0" smtClean="0">
                          <a:latin typeface="Meiryo UI" pitchFamily="50" charset="-128"/>
                          <a:ea typeface="Meiryo UI" pitchFamily="50" charset="-128"/>
                          <a:cs typeface="Meiryo UI" pitchFamily="50" charset="-128"/>
                        </a:rPr>
                        <a:t>詳細な図面と写真　など</a:t>
                      </a:r>
                    </a:p>
                  </a:txBody>
                  <a:tcPr marL="36000" marR="0" marT="36000" marB="36000">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dirty="0" smtClean="0">
                          <a:latin typeface="Meiryo UI" pitchFamily="50" charset="-128"/>
                          <a:ea typeface="Meiryo UI" pitchFamily="50" charset="-128"/>
                          <a:cs typeface="Meiryo UI" pitchFamily="50" charset="-128"/>
                        </a:rPr>
                        <a:t>ス　産業用協働ロボット</a:t>
                      </a:r>
                      <a:endParaRPr lang="en-US" altLang="ja-JP" sz="2400" dirty="0" smtClean="0">
                        <a:latin typeface="Meiryo UI" pitchFamily="50" charset="-128"/>
                        <a:ea typeface="Meiryo UI" pitchFamily="50" charset="-128"/>
                        <a:cs typeface="Meiryo UI"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dirty="0" smtClean="0">
                          <a:latin typeface="Meiryo UI" pitchFamily="50" charset="-128"/>
                          <a:ea typeface="Meiryo UI" pitchFamily="50" charset="-128"/>
                          <a:cs typeface="Meiryo UI" pitchFamily="50" charset="-128"/>
                        </a:rPr>
                        <a:t>　　システムの作業タスク</a:t>
                      </a:r>
                      <a:endParaRPr lang="en-US" altLang="ja-JP" sz="2400" dirty="0" smtClean="0">
                        <a:latin typeface="Meiryo UI" pitchFamily="50" charset="-128"/>
                        <a:ea typeface="Meiryo UI" pitchFamily="50" charset="-128"/>
                        <a:cs typeface="Meiryo UI" pitchFamily="50" charset="-128"/>
                      </a:endParaRPr>
                    </a:p>
                  </a:txBody>
                  <a:tcPr marL="36000" marR="0" marT="36000" marB="36000">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kumimoji="1" lang="ja-JP" altLang="en-US" sz="2000" dirty="0" smtClean="0">
                          <a:latin typeface="Meiryo UI" pitchFamily="50" charset="-128"/>
                          <a:ea typeface="Meiryo UI" pitchFamily="50" charset="-128"/>
                          <a:cs typeface="Meiryo UI" pitchFamily="50" charset="-128"/>
                        </a:rPr>
                        <a:t>オペレータの関連する全作業活動又は運転の記述、関連する作業活動又は運転の記述、全作業活動の時系列に順序だてした仕様書　など</a:t>
                      </a:r>
                    </a:p>
                  </a:txBody>
                  <a:tcPr marL="36000" marR="0" marT="36000" marB="36000">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spcAft>
                          <a:spcPts val="0"/>
                        </a:spcAft>
                      </a:pPr>
                      <a:r>
                        <a:rPr kumimoji="1" lang="ja-JP" altLang="en-US" sz="2400" dirty="0" smtClean="0">
                          <a:latin typeface="Meiryo UI" pitchFamily="50" charset="-128"/>
                          <a:ea typeface="Meiryo UI" pitchFamily="50" charset="-128"/>
                          <a:cs typeface="Meiryo UI" pitchFamily="50" charset="-128"/>
                        </a:rPr>
                        <a:t>セ　産業用協働ロボット</a:t>
                      </a:r>
                      <a:endParaRPr kumimoji="1" lang="en-US" altLang="ja-JP" sz="2400" dirty="0" smtClean="0">
                        <a:latin typeface="Meiryo UI" pitchFamily="50" charset="-128"/>
                        <a:ea typeface="Meiryo UI" pitchFamily="50" charset="-128"/>
                        <a:cs typeface="Meiryo UI" pitchFamily="50" charset="-128"/>
                      </a:endParaRPr>
                    </a:p>
                    <a:p>
                      <a:pPr>
                        <a:spcAft>
                          <a:spcPts val="0"/>
                        </a:spcAft>
                      </a:pPr>
                      <a:r>
                        <a:rPr kumimoji="1" lang="ja-JP" altLang="en-US" sz="2400" dirty="0" smtClean="0">
                          <a:latin typeface="Meiryo UI" pitchFamily="50" charset="-128"/>
                          <a:ea typeface="Meiryo UI" pitchFamily="50" charset="-128"/>
                          <a:cs typeface="Meiryo UI" pitchFamily="50" charset="-128"/>
                        </a:rPr>
                        <a:t>　　システムの動力制限</a:t>
                      </a:r>
                      <a:endParaRPr kumimoji="1" lang="en-US" altLang="ja-JP" sz="2400" dirty="0" smtClean="0">
                        <a:latin typeface="Meiryo UI" pitchFamily="50" charset="-128"/>
                        <a:ea typeface="Meiryo UI" pitchFamily="50" charset="-128"/>
                        <a:cs typeface="Meiryo UI" pitchFamily="50" charset="-128"/>
                      </a:endParaRPr>
                    </a:p>
                    <a:p>
                      <a:pPr>
                        <a:spcAft>
                          <a:spcPts val="0"/>
                        </a:spcAft>
                      </a:pPr>
                      <a:r>
                        <a:rPr kumimoji="1" lang="ja-JP" altLang="en-US" sz="2400" dirty="0" smtClean="0">
                          <a:latin typeface="Meiryo UI" pitchFamily="50" charset="-128"/>
                          <a:ea typeface="Meiryo UI" pitchFamily="50" charset="-128"/>
                          <a:cs typeface="Meiryo UI" pitchFamily="50" charset="-128"/>
                        </a:rPr>
                        <a:t>　　及び力制限</a:t>
                      </a:r>
                      <a:endParaRPr kumimoji="1" lang="ja-JP" altLang="en-US" sz="2400" dirty="0">
                        <a:latin typeface="Meiryo UI" pitchFamily="50" charset="-128"/>
                        <a:ea typeface="Meiryo UI" pitchFamily="50" charset="-128"/>
                        <a:cs typeface="Meiryo UI" pitchFamily="50" charset="-128"/>
                      </a:endParaRPr>
                    </a:p>
                  </a:txBody>
                  <a:tcPr marL="36000" marR="0" marT="36000" marB="36000">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kumimoji="1" lang="ja-JP" altLang="en-US" sz="2000" dirty="0" smtClean="0">
                          <a:latin typeface="Meiryo UI" pitchFamily="50" charset="-128"/>
                          <a:ea typeface="Meiryo UI" pitchFamily="50" charset="-128"/>
                          <a:cs typeface="Meiryo UI" pitchFamily="50" charset="-128"/>
                        </a:rPr>
                        <a:t>ロボット・ツール・ワークピースに固有の情報（有効負荷、ロボット可動部の総質量）、予見可能な接触状態、リスク低減の手段、</a:t>
                      </a:r>
                      <a:r>
                        <a:rPr kumimoji="1" lang="en-US" altLang="ja-JP" sz="2000" dirty="0" smtClean="0">
                          <a:latin typeface="Meiryo UI" pitchFamily="50" charset="-128"/>
                          <a:ea typeface="Meiryo UI" pitchFamily="50" charset="-128"/>
                          <a:cs typeface="Meiryo UI" pitchFamily="50" charset="-128"/>
                        </a:rPr>
                        <a:t>ISO/TS 15066:2016</a:t>
                      </a:r>
                      <a:r>
                        <a:rPr kumimoji="1" lang="ja-JP" altLang="en-US" sz="2000" dirty="0" smtClean="0">
                          <a:latin typeface="Meiryo UI" pitchFamily="50" charset="-128"/>
                          <a:ea typeface="Meiryo UI" pitchFamily="50" charset="-128"/>
                          <a:cs typeface="Meiryo UI" pitchFamily="50" charset="-128"/>
                        </a:rPr>
                        <a:t>の附属書</a:t>
                      </a:r>
                      <a:r>
                        <a:rPr kumimoji="1" lang="en-US" altLang="ja-JP" sz="2000" dirty="0" smtClean="0">
                          <a:latin typeface="Meiryo UI" pitchFamily="50" charset="-128"/>
                          <a:ea typeface="Meiryo UI" pitchFamily="50" charset="-128"/>
                          <a:cs typeface="Meiryo UI" pitchFamily="50" charset="-128"/>
                        </a:rPr>
                        <a:t>A</a:t>
                      </a:r>
                      <a:r>
                        <a:rPr kumimoji="1" lang="ja-JP" altLang="en-US" sz="2000" dirty="0" smtClean="0">
                          <a:latin typeface="Meiryo UI" pitchFamily="50" charset="-128"/>
                          <a:ea typeface="Meiryo UI" pitchFamily="50" charset="-128"/>
                          <a:cs typeface="Meiryo UI" pitchFamily="50" charset="-128"/>
                        </a:rPr>
                        <a:t>と異なる方策を用いる場合の関連データ・情報</a:t>
                      </a:r>
                      <a:endParaRPr kumimoji="1" lang="ja-JP" altLang="en-US" sz="2000" dirty="0">
                        <a:latin typeface="Meiryo UI" pitchFamily="50" charset="-128"/>
                        <a:ea typeface="Meiryo UI" pitchFamily="50" charset="-128"/>
                        <a:cs typeface="Meiryo UI" pitchFamily="50" charset="-128"/>
                      </a:endParaRPr>
                    </a:p>
                  </a:txBody>
                  <a:tcPr marL="36000" marR="0" marT="36000" marB="36000">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6134954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a:t>２ペンダントによるロボットティーチング： 3 ポジションイネーブルスイッチ </a:t>
            </a:r>
            <a:r>
              <a:rPr lang="ja-JP" altLang="en-US" sz="2400">
                <a:sym typeface="+mn-ea"/>
              </a:rPr>
              <a:t>(5)安全機器のパラメータ</a:t>
            </a:r>
          </a:p>
        </p:txBody>
      </p:sp>
      <p:sp>
        <p:nvSpPr>
          <p:cNvPr id="3" name="コンテンツプレースホルダ 2"/>
          <p:cNvSpPr>
            <a:spLocks noGrp="1"/>
          </p:cNvSpPr>
          <p:nvPr>
            <p:ph idx="1"/>
          </p:nvPr>
        </p:nvSpPr>
        <p:spPr>
          <a:xfrm>
            <a:off x="306705" y="1565910"/>
            <a:ext cx="9340215" cy="822325"/>
          </a:xfrm>
        </p:spPr>
        <p:txBody>
          <a:bodyPr/>
          <a:lstStyle/>
          <a:p>
            <a:pPr marL="0" indent="0">
              <a:buNone/>
            </a:pPr>
            <a:r>
              <a:rPr lang="ja-JP" altLang="en-US" sz="2000"/>
              <a:t>B：nop=10[cycle/d]×300[d/y]=3,000[cycle/y]</a:t>
            </a:r>
          </a:p>
          <a:p>
            <a:pPr marL="0" indent="0">
              <a:buNone/>
            </a:pPr>
            <a:r>
              <a:rPr lang="ja-JP" altLang="en-US" sz="2000"/>
              <a:t>K1/K2：nop=1[cycle/h]×16[h/d]×300[d/y]=4,800[cycle/y]</a:t>
            </a:r>
          </a:p>
        </p:txBody>
      </p:sp>
      <p:sp>
        <p:nvSpPr>
          <p:cNvPr id="4" name="フッタープレースホルダ 3"/>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60</a:t>
            </a:fld>
            <a:endParaRPr kumimoji="1" lang="ja-JP" altLang="en-US"/>
          </a:p>
        </p:txBody>
      </p:sp>
      <p:graphicFrame>
        <p:nvGraphicFramePr>
          <p:cNvPr id="7" name="表 -1"/>
          <p:cNvGraphicFramePr/>
          <p:nvPr/>
        </p:nvGraphicFramePr>
        <p:xfrm>
          <a:off x="584835" y="2811780"/>
          <a:ext cx="8762365" cy="1950726"/>
        </p:xfrm>
        <a:graphic>
          <a:graphicData uri="http://schemas.openxmlformats.org/drawingml/2006/table">
            <a:tbl>
              <a:tblPr firstRow="1" bandRow="1">
                <a:tableStyleId>{5940675A-B579-460E-94D1-54222C63F5DA}</a:tableStyleId>
              </a:tblPr>
              <a:tblGrid>
                <a:gridCol w="896620"/>
                <a:gridCol w="2178685"/>
                <a:gridCol w="1076325"/>
                <a:gridCol w="1076960"/>
                <a:gridCol w="1291590"/>
                <a:gridCol w="917575"/>
                <a:gridCol w="1324610"/>
              </a:tblGrid>
              <a:tr h="0">
                <a:tc gridSpan="7">
                  <a:txBody>
                    <a:bodyPr/>
                    <a:lstStyle/>
                    <a:p>
                      <a:pPr marL="0" indent="0" algn="ctr">
                        <a:buNone/>
                      </a:pPr>
                      <a:r>
                        <a:rPr lang="ja-JP" altLang="en-US" sz="1600" b="0" u="none">
                          <a:latin typeface="メイリオ" panose="020B0604030504040204" charset="-128"/>
                          <a:ea typeface="メイリオ" panose="020B0604030504040204" charset="-128"/>
                          <a:cs typeface="Times New Roman" panose="02020603050405020304" charset="0"/>
                        </a:rPr>
                        <a:t>表</a:t>
                      </a:r>
                      <a:r>
                        <a:rPr lang="en-US" altLang="ja-JP" sz="1600" b="0" u="none">
                          <a:latin typeface="メイリオ" panose="020B0604030504040204" charset="-128"/>
                          <a:ea typeface="メイリオ" panose="020B0604030504040204" charset="-128"/>
                          <a:cs typeface="ＭＳ 明朝" panose="02020609040205080304" charset="-128"/>
                        </a:rPr>
                        <a:t>8-4</a:t>
                      </a:r>
                      <a:r>
                        <a:rPr lang="ja-JP" altLang="en-US" sz="1600" b="0" u="none">
                          <a:latin typeface="メイリオ" panose="020B0604030504040204" charset="-128"/>
                          <a:ea typeface="メイリオ" panose="020B0604030504040204" charset="-128"/>
                          <a:cs typeface="Times New Roman" panose="02020603050405020304" charset="0"/>
                        </a:rPr>
                        <a:t>　ペンダント</a:t>
                      </a:r>
                      <a:r>
                        <a:rPr lang="en-US" altLang="ja-JP" sz="1600" b="0" u="none">
                          <a:latin typeface="メイリオ" panose="020B0604030504040204" charset="-128"/>
                          <a:ea typeface="メイリオ" panose="020B0604030504040204" charset="-128"/>
                          <a:cs typeface="Times New Roman" panose="02020603050405020304" charset="0"/>
                        </a:rPr>
                        <a:t>(</a:t>
                      </a:r>
                      <a:r>
                        <a:rPr lang="ja-JP" altLang="en-US" sz="1600" b="0" u="none">
                          <a:latin typeface="メイリオ" panose="020B0604030504040204" charset="-128"/>
                          <a:ea typeface="メイリオ" panose="020B0604030504040204" charset="-128"/>
                          <a:cs typeface="ＭＳ 明朝" panose="02020609040205080304" charset="-128"/>
                        </a:rPr>
                        <a:t>３</a:t>
                      </a:r>
                      <a:r>
                        <a:rPr lang="ja-JP" altLang="en-US" sz="1600" b="0" u="none">
                          <a:latin typeface="メイリオ" panose="020B0604030504040204" charset="-128"/>
                          <a:ea typeface="メイリオ" panose="020B0604030504040204" charset="-128"/>
                          <a:cs typeface="Times New Roman" panose="02020603050405020304" charset="0"/>
                        </a:rPr>
                        <a:t>ポジションイネーブルスイッチ</a:t>
                      </a:r>
                      <a:r>
                        <a:rPr lang="en-US" altLang="ja-JP" sz="1600" b="0" u="none">
                          <a:latin typeface="メイリオ" panose="020B0604030504040204" charset="-128"/>
                          <a:ea typeface="メイリオ" panose="020B0604030504040204" charset="-128"/>
                          <a:cs typeface="Times New Roman" panose="02020603050405020304" charset="0"/>
                        </a:rPr>
                        <a:t>)</a:t>
                      </a:r>
                      <a:r>
                        <a:rPr lang="ja-JP" altLang="en-US" sz="1600" b="0" u="none">
                          <a:latin typeface="メイリオ" panose="020B0604030504040204" charset="-128"/>
                          <a:ea typeface="メイリオ" panose="020B0604030504040204" charset="-128"/>
                          <a:cs typeface="Times New Roman" panose="02020603050405020304" charset="0"/>
                        </a:rPr>
                        <a:t>の安全機器のパラメータ</a:t>
                      </a:r>
                    </a:p>
                  </a:txBody>
                  <a:tcPr marL="0" marR="0" marT="0" marB="1">
                    <a:lnL w="404812" cap="flat" cmpd="sng">
                      <a:solidFill>
                        <a:srgbClr val="FFFFFF"/>
                      </a:solidFill>
                      <a:prstDash val="solid"/>
                      <a:headEnd type="none" w="med" len="med"/>
                      <a:tailEnd type="none" w="med" len="med"/>
                    </a:lnL>
                    <a:lnR w="404812" cap="flat" cmpd="sng">
                      <a:solidFill>
                        <a:srgbClr val="FFFFFF"/>
                      </a:solidFill>
                      <a:prstDash val="solid"/>
                      <a:headEnd type="none" w="med" len="med"/>
                      <a:tailEnd type="none" w="med" len="med"/>
                    </a:ln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ja-JP"/>
                    </a:p>
                  </a:txBody>
                  <a:tcP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R w="404812" cap="flat" cmpd="sng">
                      <a:solidFill>
                        <a:srgbClr val="FFFFFF"/>
                      </a:solidFill>
                      <a:prstDash val="solid"/>
                      <a:headEnd type="none" w="med" len="med"/>
                      <a:tailEnd type="none" w="med" len="med"/>
                    </a:ln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tcPr>
                </a:tc>
              </a:tr>
              <a:tr h="178435">
                <a:tc>
                  <a:txBody>
                    <a:bodyPr/>
                    <a:lstStyle/>
                    <a:p>
                      <a:pPr marL="0" indent="0" algn="ctr">
                        <a:buNone/>
                      </a:pPr>
                      <a:r>
                        <a:rPr lang="ja-JP" altLang="en-US" sz="1600" b="0" u="none">
                          <a:highlight>
                            <a:srgbClr val="D7D7D7"/>
                          </a:highlight>
                          <a:latin typeface="メイリオ" panose="020B0604030504040204" charset="-128"/>
                          <a:ea typeface="メイリオ" panose="020B0604030504040204" charset="-128"/>
                          <a:cs typeface="Times New Roman" panose="02020603050405020304" charset="0"/>
                        </a:rPr>
                        <a:t>部品番号</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7D7D7"/>
                    </a:solidFill>
                  </a:tcPr>
                </a:tc>
                <a:tc>
                  <a:txBody>
                    <a:bodyPr/>
                    <a:lstStyle/>
                    <a:p>
                      <a:pPr marL="0" indent="0" algn="ctr">
                        <a:buNone/>
                      </a:pPr>
                      <a:r>
                        <a:rPr lang="ja-JP" altLang="en-US" sz="1600" b="0" u="none">
                          <a:highlight>
                            <a:srgbClr val="D7D7D7"/>
                          </a:highlight>
                          <a:latin typeface="メイリオ" panose="020B0604030504040204" charset="-128"/>
                          <a:ea typeface="メイリオ" panose="020B0604030504040204" charset="-128"/>
                          <a:cs typeface="Times New Roman" panose="02020603050405020304" charset="0"/>
                        </a:rPr>
                        <a:t>部品名称 </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7D7D7"/>
                    </a:solidFill>
                  </a:tcPr>
                </a:tc>
                <a:tc>
                  <a:txBody>
                    <a:bodyPr/>
                    <a:lstStyle/>
                    <a:p>
                      <a:pPr marL="0" indent="0" algn="ctr">
                        <a:buNone/>
                      </a:pPr>
                      <a:r>
                        <a:rPr lang="en-US" altLang="ja-JP" sz="1600" b="0" u="none">
                          <a:highlight>
                            <a:srgbClr val="D7D7D7"/>
                          </a:highlight>
                          <a:latin typeface="メイリオ" panose="020B0604030504040204" charset="-128"/>
                          <a:ea typeface="メイリオ" panose="020B0604030504040204" charset="-128"/>
                          <a:cs typeface="Times New Roman" panose="02020603050405020304" charset="0"/>
                        </a:rPr>
                        <a:t>B10d</a:t>
                      </a:r>
                    </a:p>
                    <a:p>
                      <a:pPr marL="0" indent="0" algn="ctr">
                        <a:buNone/>
                      </a:pPr>
                      <a:r>
                        <a:rPr lang="en-US" altLang="ja-JP" sz="1600" b="0" u="none">
                          <a:highlight>
                            <a:srgbClr val="D7D7D7"/>
                          </a:highlight>
                          <a:latin typeface="メイリオ" panose="020B0604030504040204" charset="-128"/>
                          <a:ea typeface="メイリオ" panose="020B0604030504040204" charset="-128"/>
                          <a:cs typeface="Times New Roman" panose="02020603050405020304" charset="0"/>
                        </a:rPr>
                        <a:t>[</a:t>
                      </a:r>
                      <a:r>
                        <a:rPr lang="ja-JP" altLang="en-US" sz="1600" b="0" u="none">
                          <a:highlight>
                            <a:srgbClr val="D7D7D7"/>
                          </a:highlight>
                          <a:latin typeface="メイリオ" panose="020B0604030504040204" charset="-128"/>
                          <a:ea typeface="メイリオ" panose="020B0604030504040204" charset="-128"/>
                          <a:cs typeface="Times New Roman" panose="02020603050405020304" charset="0"/>
                        </a:rPr>
                        <a:t>千回</a:t>
                      </a:r>
                      <a:r>
                        <a:rPr lang="en-US" altLang="ja-JP" sz="1600" b="0" u="none">
                          <a:highlight>
                            <a:srgbClr val="D7D7D7"/>
                          </a:highlight>
                          <a:latin typeface="メイリオ" panose="020B0604030504040204" charset="-128"/>
                          <a:ea typeface="メイリオ" panose="020B0604030504040204" charset="-128"/>
                          <a:cs typeface="Times New Roman" panose="02020603050405020304" charset="0"/>
                        </a:rPr>
                        <a:t>]</a:t>
                      </a:r>
                      <a:endParaRPr lang="ja-JP" altLang="en-US" sz="1600" b="0" u="none">
                        <a:highlight>
                          <a:srgbClr val="D7D7D7"/>
                        </a:highlight>
                        <a:latin typeface="メイリオ" panose="020B0604030504040204" charset="-128"/>
                        <a:ea typeface="メイリオ" panose="020B0604030504040204" charset="-128"/>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7D7D7"/>
                    </a:solidFill>
                  </a:tcPr>
                </a:tc>
                <a:tc>
                  <a:txBody>
                    <a:bodyPr/>
                    <a:lstStyle/>
                    <a:p>
                      <a:pPr marL="0" indent="0" algn="ctr">
                        <a:buNone/>
                      </a:pPr>
                      <a:r>
                        <a:rPr lang="en-US" altLang="ja-JP" sz="1600" b="0" u="none">
                          <a:highlight>
                            <a:srgbClr val="D7D7D7"/>
                          </a:highlight>
                          <a:latin typeface="メイリオ" panose="020B0604030504040204" charset="-128"/>
                          <a:ea typeface="メイリオ" panose="020B0604030504040204" charset="-128"/>
                          <a:cs typeface="Times New Roman" panose="02020603050405020304" charset="0"/>
                        </a:rPr>
                        <a:t>MTTFd[</a:t>
                      </a:r>
                      <a:r>
                        <a:rPr lang="ja-JP" altLang="en-US" sz="1600" b="0" u="none">
                          <a:highlight>
                            <a:srgbClr val="D7D7D7"/>
                          </a:highlight>
                          <a:latin typeface="メイリオ" panose="020B0604030504040204" charset="-128"/>
                          <a:ea typeface="メイリオ" panose="020B0604030504040204" charset="-128"/>
                          <a:cs typeface="Times New Roman" panose="02020603050405020304" charset="0"/>
                        </a:rPr>
                        <a:t>年</a:t>
                      </a:r>
                      <a:r>
                        <a:rPr lang="en-US" altLang="ja-JP" sz="1600" b="0" u="none">
                          <a:highlight>
                            <a:srgbClr val="D7D7D7"/>
                          </a:highlight>
                          <a:latin typeface="メイリオ" panose="020B0604030504040204" charset="-128"/>
                          <a:ea typeface="メイリオ" panose="020B0604030504040204" charset="-128"/>
                          <a:cs typeface="Times New Roman" panose="02020603050405020304" charset="0"/>
                        </a:rPr>
                        <a:t>]</a:t>
                      </a:r>
                      <a:endParaRPr lang="ja-JP" altLang="en-US" sz="1600" b="0" u="none">
                        <a:highlight>
                          <a:srgbClr val="D7D7D7"/>
                        </a:highlight>
                        <a:latin typeface="メイリオ" panose="020B0604030504040204" charset="-128"/>
                        <a:ea typeface="メイリオ" panose="020B0604030504040204" charset="-128"/>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7D7D7"/>
                    </a:solidFill>
                  </a:tcPr>
                </a:tc>
                <a:tc>
                  <a:txBody>
                    <a:bodyPr/>
                    <a:lstStyle/>
                    <a:p>
                      <a:pPr marL="0" indent="0" algn="ctr">
                        <a:buNone/>
                      </a:pPr>
                      <a:r>
                        <a:rPr lang="en-US" altLang="ja-JP" sz="1600" b="0" u="none">
                          <a:highlight>
                            <a:srgbClr val="D7D7D7"/>
                          </a:highlight>
                          <a:latin typeface="メイリオ" panose="020B0604030504040204" charset="-128"/>
                          <a:ea typeface="メイリオ" panose="020B0604030504040204" charset="-128"/>
                          <a:cs typeface="Times New Roman" panose="02020603050405020304" charset="0"/>
                        </a:rPr>
                        <a:t>MTTFd </a:t>
                      </a:r>
                      <a:r>
                        <a:rPr lang="ja-JP" altLang="en-US" sz="1600" b="0" u="none">
                          <a:highlight>
                            <a:srgbClr val="D7D7D7"/>
                          </a:highlight>
                          <a:latin typeface="メイリオ" panose="020B0604030504040204" charset="-128"/>
                          <a:ea typeface="メイリオ" panose="020B0604030504040204" charset="-128"/>
                          <a:cs typeface="Times New Roman" panose="02020603050405020304" charset="0"/>
                        </a:rPr>
                        <a:t>値</a:t>
                      </a:r>
                      <a:r>
                        <a:rPr lang="en-US" altLang="ja-JP" sz="1600" b="0" u="none">
                          <a:highlight>
                            <a:srgbClr val="D7D7D7"/>
                          </a:highlight>
                          <a:latin typeface="メイリオ" panose="020B0604030504040204" charset="-128"/>
                          <a:ea typeface="メイリオ" panose="020B0604030504040204" charset="-128"/>
                          <a:cs typeface="Times New Roman" panose="02020603050405020304" charset="0"/>
                        </a:rPr>
                        <a:t>[</a:t>
                      </a:r>
                      <a:r>
                        <a:rPr lang="ja-JP" altLang="en-US" sz="1600" b="0" u="none">
                          <a:highlight>
                            <a:srgbClr val="D7D7D7"/>
                          </a:highlight>
                          <a:latin typeface="メイリオ" panose="020B0604030504040204" charset="-128"/>
                          <a:ea typeface="メイリオ" panose="020B0604030504040204" charset="-128"/>
                          <a:cs typeface="Times New Roman" panose="02020603050405020304" charset="0"/>
                        </a:rPr>
                        <a:t>年</a:t>
                      </a:r>
                      <a:r>
                        <a:rPr lang="en-US" altLang="ja-JP" sz="1600" b="0" u="none">
                          <a:highlight>
                            <a:srgbClr val="D7D7D7"/>
                          </a:highlight>
                          <a:latin typeface="メイリオ" panose="020B0604030504040204" charset="-128"/>
                          <a:ea typeface="メイリオ" panose="020B0604030504040204" charset="-128"/>
                          <a:cs typeface="Times New Roman" panose="02020603050405020304" charset="0"/>
                        </a:rPr>
                        <a:t>]</a:t>
                      </a:r>
                      <a:endParaRPr lang="ja-JP" altLang="en-US" sz="1600" b="0" u="none">
                        <a:highlight>
                          <a:srgbClr val="D7D7D7"/>
                        </a:highlight>
                        <a:latin typeface="メイリオ" panose="020B0604030504040204" charset="-128"/>
                        <a:ea typeface="メイリオ" panose="020B0604030504040204" charset="-128"/>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7D7D7"/>
                    </a:solidFill>
                  </a:tcPr>
                </a:tc>
                <a:tc>
                  <a:txBody>
                    <a:bodyPr/>
                    <a:lstStyle/>
                    <a:p>
                      <a:pPr marL="0" indent="0" algn="ctr">
                        <a:buNone/>
                      </a:pPr>
                      <a:r>
                        <a:rPr lang="en-US" altLang="ja-JP" sz="1600" b="0" u="none">
                          <a:highlight>
                            <a:srgbClr val="D7D7D7"/>
                          </a:highlight>
                          <a:latin typeface="メイリオ" panose="020B0604030504040204" charset="-128"/>
                          <a:ea typeface="メイリオ" panose="020B0604030504040204" charset="-128"/>
                          <a:cs typeface="Times New Roman" panose="02020603050405020304" charset="0"/>
                        </a:rPr>
                        <a:t>DCavg[%]</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7D7D7"/>
                    </a:solidFill>
                  </a:tcPr>
                </a:tc>
                <a:tc>
                  <a:txBody>
                    <a:bodyPr/>
                    <a:lstStyle/>
                    <a:p>
                      <a:pPr marL="0" indent="0" algn="ctr">
                        <a:buNone/>
                      </a:pPr>
                      <a:r>
                        <a:rPr lang="en-US" altLang="ja-JP" sz="1600" b="0" u="none">
                          <a:highlight>
                            <a:srgbClr val="D7D7D7"/>
                          </a:highlight>
                          <a:latin typeface="メイリオ" panose="020B0604030504040204" charset="-128"/>
                          <a:ea typeface="メイリオ" panose="020B0604030504040204" charset="-128"/>
                          <a:cs typeface="Times New Roman" panose="02020603050405020304" charset="0"/>
                        </a:rPr>
                        <a:t>PFHd[/</a:t>
                      </a:r>
                      <a:r>
                        <a:rPr lang="ja-JP" altLang="en-US" sz="1600" b="0" u="none">
                          <a:highlight>
                            <a:srgbClr val="D7D7D7"/>
                          </a:highlight>
                          <a:latin typeface="メイリオ" panose="020B0604030504040204" charset="-128"/>
                          <a:ea typeface="メイリオ" panose="020B0604030504040204" charset="-128"/>
                          <a:cs typeface="Times New Roman" panose="02020603050405020304" charset="0"/>
                        </a:rPr>
                        <a:t>時間</a:t>
                      </a:r>
                      <a:r>
                        <a:rPr lang="en-US" altLang="ja-JP" sz="1600" b="0" u="none">
                          <a:highlight>
                            <a:srgbClr val="D7D7D7"/>
                          </a:highlight>
                          <a:latin typeface="メイリオ" panose="020B0604030504040204" charset="-128"/>
                          <a:ea typeface="メイリオ" panose="020B0604030504040204" charset="-128"/>
                          <a:cs typeface="Times New Roman" panose="02020603050405020304" charset="0"/>
                        </a:rPr>
                        <a:t>]</a:t>
                      </a:r>
                      <a:endParaRPr lang="ja-JP" altLang="en-US" sz="1600" b="0" u="none">
                        <a:highlight>
                          <a:srgbClr val="D7D7D7"/>
                        </a:highlight>
                        <a:latin typeface="メイリオ" panose="020B0604030504040204" charset="-128"/>
                        <a:ea typeface="メイリオ" panose="020B0604030504040204" charset="-128"/>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7D7D7"/>
                    </a:solidFill>
                  </a:tcPr>
                </a:tc>
              </a:tr>
              <a:tr h="0">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B  </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600" b="0" u="none">
                          <a:latin typeface="メイリオ" panose="020B0604030504040204" charset="-128"/>
                          <a:ea typeface="メイリオ" panose="020B0604030504040204" charset="-128"/>
                          <a:cs typeface="Times New Roman" panose="02020603050405020304" charset="0"/>
                        </a:rPr>
                        <a:t>ペンダント</a:t>
                      </a:r>
                      <a:r>
                        <a:rPr lang="en-US" altLang="ja-JP" sz="1600" b="0" u="none">
                          <a:latin typeface="メイリオ" panose="020B0604030504040204" charset="-128"/>
                          <a:ea typeface="メイリオ" panose="020B0604030504040204" charset="-128"/>
                          <a:cs typeface="Times New Roman" panose="02020603050405020304" charset="0"/>
                        </a:rPr>
                        <a:t>(</a:t>
                      </a:r>
                      <a:r>
                        <a:rPr lang="ja-JP" altLang="en-US" sz="1600" b="0" u="none">
                          <a:latin typeface="メイリオ" panose="020B0604030504040204" charset="-128"/>
                          <a:ea typeface="メイリオ" panose="020B0604030504040204" charset="-128"/>
                          <a:cs typeface="ＭＳ 明朝" panose="02020609040205080304" charset="-128"/>
                        </a:rPr>
                        <a:t>３</a:t>
                      </a:r>
                      <a:r>
                        <a:rPr lang="ja-JP" altLang="en-US" sz="1600" b="0" u="none">
                          <a:latin typeface="メイリオ" panose="020B0604030504040204" charset="-128"/>
                          <a:ea typeface="メイリオ" panose="020B0604030504040204" charset="-128"/>
                          <a:cs typeface="Times New Roman" panose="02020603050405020304" charset="0"/>
                        </a:rPr>
                        <a:t>ポジションイネーブルスイッチ</a:t>
                      </a:r>
                      <a:r>
                        <a:rPr lang="en-US" altLang="ja-JP" sz="1600" b="0" u="none">
                          <a:latin typeface="メイリオ" panose="020B0604030504040204" charset="-128"/>
                          <a:ea typeface="メイリオ" panose="020B0604030504040204" charset="-128"/>
                          <a:cs typeface="Times New Roman" panose="02020603050405020304" charset="0"/>
                        </a:rPr>
                        <a:t>) </a:t>
                      </a:r>
                      <a:endParaRPr lang="ja-JP" altLang="en-US" sz="1600" b="0" u="none">
                        <a:latin typeface="メイリオ" panose="020B0604030504040204" charset="-128"/>
                        <a:ea typeface="メイリオ" panose="020B0604030504040204" charset="-128"/>
                        <a:cs typeface="Times New Roman" panose="02020603050405020304" charset="0"/>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100 </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333</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100 </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99 </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2.47×10-8</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FS-PLC </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600" b="0" u="none">
                          <a:latin typeface="メイリオ" panose="020B0604030504040204" charset="-128"/>
                          <a:ea typeface="メイリオ" panose="020B0604030504040204" charset="-128"/>
                          <a:cs typeface="Times New Roman" panose="02020603050405020304" charset="0"/>
                        </a:rPr>
                        <a:t>安全</a:t>
                      </a:r>
                      <a:r>
                        <a:rPr lang="en-US" altLang="ja-JP" sz="1600" b="0" u="none">
                          <a:latin typeface="メイリオ" panose="020B0604030504040204" charset="-128"/>
                          <a:ea typeface="メイリオ" panose="020B0604030504040204" charset="-128"/>
                          <a:cs typeface="Times New Roman" panose="02020603050405020304" charset="0"/>
                        </a:rPr>
                        <a:t>PLC   </a:t>
                      </a:r>
                      <a:endParaRPr lang="ja-JP" altLang="en-US" sz="1600" b="0" u="none">
                        <a:latin typeface="メイリオ" panose="020B0604030504040204" charset="-128"/>
                        <a:ea typeface="メイリオ" panose="020B0604030504040204" charset="-128"/>
                        <a:cs typeface="Times New Roman" panose="02020603050405020304" charset="0"/>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600" b="0" u="none">
                          <a:latin typeface="メイリオ" panose="020B0604030504040204" charset="-128"/>
                          <a:ea typeface="メイリオ" panose="020B0604030504040204" charset="-128"/>
                          <a:cs typeface="Times New Roman" panose="02020603050405020304" charset="0"/>
                        </a:rPr>
                        <a:t>－</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600" b="0" u="none">
                          <a:latin typeface="メイリオ" panose="020B0604030504040204" charset="-128"/>
                          <a:ea typeface="メイリオ" panose="020B0604030504040204" charset="-128"/>
                          <a:cs typeface="Times New Roman" panose="02020603050405020304" charset="0"/>
                        </a:rPr>
                        <a:t>－</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100 </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99 </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2.31×10-9</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K1</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600" b="0" u="none">
                          <a:latin typeface="メイリオ" panose="020B0604030504040204" charset="-128"/>
                          <a:ea typeface="メイリオ" panose="020B0604030504040204" charset="-128"/>
                          <a:cs typeface="Times New Roman" panose="02020603050405020304" charset="0"/>
                        </a:rPr>
                        <a:t>コンタクタ </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2,000  </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4,167</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100  </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99</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2.47×10-8</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K2</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600" b="0" u="none">
                          <a:latin typeface="メイリオ" panose="020B0604030504040204" charset="-128"/>
                          <a:ea typeface="メイリオ" panose="020B0604030504040204" charset="-128"/>
                          <a:cs typeface="Times New Roman" panose="02020603050405020304" charset="0"/>
                        </a:rPr>
                        <a:t>コンタクタ </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2,000  </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4,167</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100  </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99</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2.47×10-8</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6" name="テキストボックス 5"/>
          <p:cNvSpPr txBox="1"/>
          <p:nvPr/>
        </p:nvSpPr>
        <p:spPr>
          <a:xfrm>
            <a:off x="306705" y="5768975"/>
            <a:ext cx="9340215" cy="615315"/>
          </a:xfrm>
          <a:prstGeom prst="rect">
            <a:avLst/>
          </a:prstGeom>
          <a:noFill/>
        </p:spPr>
        <p:txBody>
          <a:bodyPr wrap="square" rtlCol="0">
            <a:spAutoFit/>
          </a:bodyPr>
          <a:lstStyle/>
          <a:p>
            <a:r>
              <a:rPr lang="ja-JP" altLang="en-US" sz="1600">
                <a:latin typeface="メイリオ" panose="020B0604030504040204" charset="-128"/>
                <a:ea typeface="メイリオ" panose="020B0604030504040204" charset="-128"/>
              </a:rPr>
              <a:t>注</a:t>
            </a:r>
            <a:r>
              <a:rPr lang="en-US" altLang="ja-JP" sz="1600">
                <a:latin typeface="メイリオ" panose="020B0604030504040204" charset="-128"/>
                <a:ea typeface="メイリオ" panose="020B0604030504040204" charset="-128"/>
              </a:rPr>
              <a:t>)</a:t>
            </a:r>
            <a:r>
              <a:rPr lang="ja-JP" altLang="en-US" sz="1600">
                <a:latin typeface="メイリオ" panose="020B0604030504040204" charset="-128"/>
                <a:ea typeface="メイリオ" panose="020B0604030504040204" charset="-128"/>
              </a:rPr>
              <a:t>この表は</a:t>
            </a:r>
            <a:r>
              <a:rPr lang="en-US" altLang="ja-JP" sz="1600">
                <a:latin typeface="メイリオ" panose="020B0604030504040204" charset="-128"/>
                <a:ea typeface="メイリオ" panose="020B0604030504040204" charset="-128"/>
              </a:rPr>
              <a:t>ISO 13849-1:2006</a:t>
            </a:r>
            <a:r>
              <a:rPr lang="ja-JP" altLang="en-US" sz="1600">
                <a:latin typeface="メイリオ" panose="020B0604030504040204" charset="-128"/>
                <a:ea typeface="メイリオ" panose="020B0604030504040204" charset="-128"/>
              </a:rPr>
              <a:t>に基づくため、</a:t>
            </a:r>
            <a:r>
              <a:rPr lang="en-US" altLang="ja-JP" sz="1600">
                <a:latin typeface="メイリオ" panose="020B0604030504040204" charset="-128"/>
                <a:ea typeface="メイリオ" panose="020B0604030504040204" charset="-128"/>
              </a:rPr>
              <a:t>MTTFd</a:t>
            </a:r>
            <a:r>
              <a:rPr lang="ja-JP" altLang="en-US" sz="1600">
                <a:latin typeface="メイリオ" panose="020B0604030504040204" charset="-128"/>
                <a:ea typeface="メイリオ" panose="020B0604030504040204" charset="-128"/>
              </a:rPr>
              <a:t>は</a:t>
            </a:r>
            <a:r>
              <a:rPr lang="en-US" altLang="ja-JP" sz="1600">
                <a:latin typeface="メイリオ" panose="020B0604030504040204" charset="-128"/>
                <a:ea typeface="メイリオ" panose="020B0604030504040204" charset="-128"/>
              </a:rPr>
              <a:t>100</a:t>
            </a:r>
            <a:r>
              <a:rPr lang="ja-JP" altLang="en-US" sz="1600">
                <a:latin typeface="メイリオ" panose="020B0604030504040204" charset="-128"/>
                <a:ea typeface="メイリオ" panose="020B0604030504040204" charset="-128"/>
              </a:rPr>
              <a:t>年となっている。</a:t>
            </a:r>
            <a:br>
              <a:rPr lang="ja-JP" altLang="en-US" sz="1600">
                <a:latin typeface="メイリオ" panose="020B0604030504040204" charset="-128"/>
                <a:ea typeface="メイリオ" panose="020B0604030504040204" charset="-128"/>
              </a:rPr>
            </a:br>
            <a:r>
              <a:rPr lang="ja-JP" altLang="en-US" sz="1600">
                <a:latin typeface="メイリオ" panose="020B0604030504040204" charset="-128"/>
                <a:ea typeface="メイリオ" panose="020B0604030504040204" charset="-128"/>
              </a:rPr>
              <a:t>　 </a:t>
            </a:r>
            <a:r>
              <a:rPr lang="en-US" altLang="ja-JP" sz="1600">
                <a:latin typeface="メイリオ" panose="020B0604030504040204" charset="-128"/>
                <a:ea typeface="メイリオ" panose="020B0604030504040204" charset="-128"/>
              </a:rPr>
              <a:t>ISO 13849-1:2013</a:t>
            </a:r>
            <a:r>
              <a:rPr lang="ja-JP" altLang="en-US" sz="1600">
                <a:latin typeface="メイリオ" panose="020B0604030504040204" charset="-128"/>
                <a:ea typeface="メイリオ" panose="020B0604030504040204" charset="-128"/>
              </a:rPr>
              <a:t>によると、</a:t>
            </a:r>
            <a:r>
              <a:rPr lang="en-US" altLang="ja-JP" sz="1600">
                <a:latin typeface="メイリオ" panose="020B0604030504040204" charset="-128"/>
                <a:ea typeface="メイリオ" panose="020B0604030504040204" charset="-128"/>
              </a:rPr>
              <a:t>MTTFd</a:t>
            </a:r>
            <a:r>
              <a:rPr lang="ja-JP" altLang="en-US" sz="1600">
                <a:latin typeface="メイリオ" panose="020B0604030504040204" charset="-128"/>
                <a:ea typeface="メイリオ" panose="020B0604030504040204" charset="-128"/>
              </a:rPr>
              <a:t>は最高</a:t>
            </a:r>
            <a:r>
              <a:rPr lang="en-US" altLang="ja-JP" sz="1600">
                <a:latin typeface="メイリオ" panose="020B0604030504040204" charset="-128"/>
                <a:ea typeface="メイリオ" panose="020B0604030504040204" charset="-128"/>
              </a:rPr>
              <a:t>2500</a:t>
            </a:r>
            <a:r>
              <a:rPr lang="ja-JP" altLang="en-US" sz="1600">
                <a:latin typeface="メイリオ" panose="020B0604030504040204" charset="-128"/>
                <a:ea typeface="メイリオ" panose="020B0604030504040204" charset="-128"/>
              </a:rPr>
              <a:t>年までになる。</a:t>
            </a:r>
          </a:p>
        </p:txBody>
      </p:sp>
    </p:spTree>
    <p:extLst>
      <p:ext uri="{BB962C8B-B14F-4D97-AF65-F5344CB8AC3E}">
        <p14:creationId xmlns:p14="http://schemas.microsoft.com/office/powerpoint/2010/main" val="11774906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a:t>２ペンダントによるロボットティーチング： 3 ポジションイネーブルスイッチ </a:t>
            </a:r>
            <a:r>
              <a:rPr lang="ja-JP" altLang="en-US" sz="2400">
                <a:sym typeface="+mn-ea"/>
              </a:rPr>
              <a:t>(6)安全ブロック図</a:t>
            </a:r>
          </a:p>
        </p:txBody>
      </p:sp>
      <p:sp>
        <p:nvSpPr>
          <p:cNvPr id="4" name="フッタープレースホルダ 3"/>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61</a:t>
            </a:fld>
            <a:endParaRPr kumimoji="1" lang="ja-JP" altLang="en-US"/>
          </a:p>
        </p:txBody>
      </p:sp>
      <p:pic>
        <p:nvPicPr>
          <p:cNvPr id="187" name="図形 187"/>
          <p:cNvPicPr>
            <a:picLocks noGrp="1" noChangeAspect="1"/>
          </p:cNvPicPr>
          <p:nvPr>
            <p:ph idx="1"/>
          </p:nvPr>
        </p:nvPicPr>
        <p:blipFill>
          <a:blip r:embed="rId3"/>
          <a:stretch>
            <a:fillRect/>
          </a:stretch>
        </p:blipFill>
        <p:spPr>
          <a:xfrm>
            <a:off x="1168400" y="1640205"/>
            <a:ext cx="7539990" cy="3723640"/>
          </a:xfrm>
          <a:prstGeom prst="rect">
            <a:avLst/>
          </a:prstGeom>
          <a:noFill/>
          <a:ln w="9525">
            <a:noFill/>
            <a:miter/>
          </a:ln>
        </p:spPr>
      </p:pic>
    </p:spTree>
    <p:extLst>
      <p:ext uri="{BB962C8B-B14F-4D97-AF65-F5344CB8AC3E}">
        <p14:creationId xmlns:p14="http://schemas.microsoft.com/office/powerpoint/2010/main" val="2065731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a:t>３ライトカーテンによる侵入検知：ライトカーテン </a:t>
            </a:r>
            <a:r>
              <a:rPr lang="ja-JP" altLang="en-US" sz="3200"/>
              <a:t>(1)機械・設備イメージ</a:t>
            </a:r>
          </a:p>
        </p:txBody>
      </p:sp>
      <p:sp>
        <p:nvSpPr>
          <p:cNvPr id="3" name="コンテンツプレースホルダ 2"/>
          <p:cNvSpPr>
            <a:spLocks noGrp="1"/>
          </p:cNvSpPr>
          <p:nvPr>
            <p:ph idx="1"/>
          </p:nvPr>
        </p:nvSpPr>
        <p:spPr>
          <a:xfrm>
            <a:off x="306705" y="1565910"/>
            <a:ext cx="9340215" cy="441325"/>
          </a:xfrm>
        </p:spPr>
        <p:txBody>
          <a:bodyPr wrap="square"/>
          <a:lstStyle/>
          <a:p>
            <a:pPr marL="0" indent="0">
              <a:buNone/>
            </a:pPr>
            <a:r>
              <a:rPr lang="ja-JP" altLang="en-US" sz="2000"/>
              <a:t>リスクアセスメントをした結果，PLr＝eとした。</a:t>
            </a:r>
          </a:p>
        </p:txBody>
      </p:sp>
      <p:sp>
        <p:nvSpPr>
          <p:cNvPr id="4" name="フッタープレースホルダ 3"/>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62</a:t>
            </a:fld>
            <a:endParaRPr kumimoji="1" lang="ja-JP" altLang="en-US"/>
          </a:p>
        </p:txBody>
      </p:sp>
      <p:pic>
        <p:nvPicPr>
          <p:cNvPr id="188" name="図形 188"/>
          <p:cNvPicPr>
            <a:picLocks noChangeAspect="1"/>
          </p:cNvPicPr>
          <p:nvPr/>
        </p:nvPicPr>
        <p:blipFill>
          <a:blip r:embed="rId3"/>
          <a:stretch>
            <a:fillRect/>
          </a:stretch>
        </p:blipFill>
        <p:spPr>
          <a:xfrm>
            <a:off x="1515110" y="2052320"/>
            <a:ext cx="6896735" cy="4303395"/>
          </a:xfrm>
          <a:prstGeom prst="rect">
            <a:avLst/>
          </a:prstGeom>
          <a:noFill/>
          <a:ln w="9525">
            <a:noFill/>
            <a:miter/>
          </a:ln>
        </p:spPr>
      </p:pic>
    </p:spTree>
    <p:extLst>
      <p:ext uri="{BB962C8B-B14F-4D97-AF65-F5344CB8AC3E}">
        <p14:creationId xmlns:p14="http://schemas.microsoft.com/office/powerpoint/2010/main" val="12151491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a:t>３ライトカーテンによる侵入検知：ライトカーテン</a:t>
            </a:r>
            <a:r>
              <a:rPr lang="ja-JP" altLang="en-US" sz="2800"/>
              <a:t> </a:t>
            </a:r>
            <a:r>
              <a:rPr lang="ja-JP" altLang="en-US" sz="2800">
                <a:sym typeface="+mn-ea"/>
              </a:rPr>
              <a:t>(2)機能</a:t>
            </a:r>
          </a:p>
        </p:txBody>
      </p:sp>
      <p:sp>
        <p:nvSpPr>
          <p:cNvPr id="3" name="コンテンツプレースホルダ 2"/>
          <p:cNvSpPr>
            <a:spLocks noGrp="1"/>
          </p:cNvSpPr>
          <p:nvPr>
            <p:ph idx="1"/>
          </p:nvPr>
        </p:nvSpPr>
        <p:spPr>
          <a:xfrm>
            <a:off x="306705" y="1565910"/>
            <a:ext cx="9340215" cy="4632325"/>
          </a:xfrm>
        </p:spPr>
        <p:txBody>
          <a:bodyPr wrap="square"/>
          <a:lstStyle/>
          <a:p>
            <a:pPr marL="342900" indent="-342900">
              <a:buFont typeface="Arial" panose="020B0604020202020204" pitchFamily="34" charset="0"/>
              <a:buChar char="•"/>
            </a:pPr>
            <a:r>
              <a:rPr lang="ja-JP" altLang="en-US" sz="2000"/>
              <a:t>運転準備状態の時に，ライトカーテン(F1)に入光，OSSD</a:t>
            </a:r>
            <a:r>
              <a:rPr lang="en-US" altLang="ja-JP" sz="2000"/>
              <a:t>/</a:t>
            </a:r>
            <a:r>
              <a:rPr lang="ja-JP" altLang="en-US" sz="2000"/>
              <a:t>2がONした後で，起動スイッチ(SS)を押すと，安全PLCの出力をONにし，運転状態</a:t>
            </a:r>
          </a:p>
          <a:p>
            <a:pPr marL="342900" indent="-342900"/>
            <a:r>
              <a:rPr lang="ja-JP" altLang="en-US" sz="2000">
                <a:sym typeface="+mn-ea"/>
              </a:rPr>
              <a:t>運転状態の時に，ライトカーテン(F1)が遮光され，OSSD</a:t>
            </a:r>
            <a:r>
              <a:rPr lang="en-US" altLang="ja-JP" sz="2000">
                <a:sym typeface="+mn-ea"/>
              </a:rPr>
              <a:t>/</a:t>
            </a:r>
            <a:r>
              <a:rPr lang="ja-JP" altLang="en-US" sz="2000">
                <a:sym typeface="+mn-ea"/>
              </a:rPr>
              <a:t>2の入力がOFFになった場合＝安全PLCの出力をOFF，非常停止状態。</a:t>
            </a:r>
            <a:endParaRPr lang="ja-JP" altLang="en-US" sz="2000"/>
          </a:p>
          <a:p>
            <a:pPr marL="342900" indent="-342900"/>
            <a:r>
              <a:rPr lang="ja-JP" altLang="en-US" sz="2000">
                <a:sym typeface="+mn-ea"/>
              </a:rPr>
              <a:t>非常停止状態では，起動スイッチ(SS)を押下しても安全PLCの出力OFF</a:t>
            </a:r>
            <a:endParaRPr lang="ja-JP" altLang="en-US" sz="2000"/>
          </a:p>
          <a:p>
            <a:pPr marL="342900" indent="-342900"/>
            <a:r>
              <a:rPr lang="ja-JP" altLang="en-US" sz="2000">
                <a:sym typeface="+mn-ea"/>
              </a:rPr>
              <a:t>非常停止状態で，ライトカーテン(F1)が ON(OSSD1</a:t>
            </a:r>
            <a:r>
              <a:rPr lang="en-US" altLang="ja-JP" sz="2000">
                <a:sym typeface="+mn-ea"/>
              </a:rPr>
              <a:t>/</a:t>
            </a:r>
            <a:r>
              <a:rPr lang="ja-JP" altLang="en-US" sz="2000">
                <a:sym typeface="+mn-ea"/>
              </a:rPr>
              <a:t>2=ON)した場合</a:t>
            </a:r>
            <a:br>
              <a:rPr lang="ja-JP" altLang="en-US" sz="2000">
                <a:sym typeface="+mn-ea"/>
              </a:rPr>
            </a:br>
            <a:r>
              <a:rPr lang="ja-JP" altLang="en-US" sz="2000">
                <a:sym typeface="+mn-ea"/>
              </a:rPr>
              <a:t>→運転準備状態に戻る</a:t>
            </a:r>
            <a:endParaRPr lang="ja-JP" altLang="en-US" sz="2000"/>
          </a:p>
          <a:p>
            <a:pPr marL="342900" indent="-342900"/>
            <a:r>
              <a:rPr lang="ja-JP" altLang="en-US" sz="2000">
                <a:sym typeface="+mn-ea"/>
              </a:rPr>
              <a:t>起動スイッチ(SS)はON→OFF立下りをリセット条件</a:t>
            </a:r>
            <a:endParaRPr lang="ja-JP" altLang="en-US" sz="2000"/>
          </a:p>
          <a:p>
            <a:pPr marL="342900" indent="-342900"/>
            <a:r>
              <a:rPr lang="ja-JP" altLang="en-US" sz="2000">
                <a:sym typeface="+mn-ea"/>
              </a:rPr>
              <a:t>電源投入時に，ライトカーテン(F1)の出力がONになっても，安全PLCの出力はOFFのまま(起動インタロック)。</a:t>
            </a:r>
            <a:endParaRPr lang="ja-JP" altLang="en-US" sz="2000"/>
          </a:p>
          <a:p>
            <a:pPr marL="342900" indent="-342900"/>
            <a:r>
              <a:rPr lang="ja-JP" altLang="en-US" sz="2000">
                <a:sym typeface="+mn-ea"/>
              </a:rPr>
              <a:t>安全PLCの出力がOFFになった後に，ライトカーテン(F1)の入光があったとしても，安全PLCの出力はOFFのまま(再起動インタロック)</a:t>
            </a:r>
            <a:endParaRPr lang="ja-JP" altLang="en-US" sz="2000"/>
          </a:p>
          <a:p>
            <a:pPr marL="342900" indent="-342900">
              <a:buFont typeface="Arial" panose="020B0604020202020204" pitchFamily="34" charset="0"/>
              <a:buChar char="•"/>
            </a:pPr>
            <a:endParaRPr lang="ja-JP" altLang="en-US" sz="2000"/>
          </a:p>
        </p:txBody>
      </p:sp>
      <p:sp>
        <p:nvSpPr>
          <p:cNvPr id="4" name="フッタープレースホルダ 3"/>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63</a:t>
            </a:fld>
            <a:endParaRPr kumimoji="1" lang="ja-JP" altLang="en-US"/>
          </a:p>
        </p:txBody>
      </p:sp>
    </p:spTree>
    <p:extLst>
      <p:ext uri="{BB962C8B-B14F-4D97-AF65-F5344CB8AC3E}">
        <p14:creationId xmlns:p14="http://schemas.microsoft.com/office/powerpoint/2010/main" val="3481121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a:t>３ライトカーテンによる侵入検知：ライトカーテン</a:t>
            </a:r>
            <a:r>
              <a:rPr lang="ja-JP" altLang="en-US" sz="2800">
                <a:solidFill>
                  <a:schemeClr val="tx1"/>
                </a:solidFill>
                <a:uFillTx/>
              </a:rPr>
              <a:t>　</a:t>
            </a:r>
            <a:r>
              <a:rPr lang="ja-JP" altLang="en-US" sz="2800">
                <a:solidFill>
                  <a:schemeClr val="tx1"/>
                </a:solidFill>
                <a:uFillTx/>
                <a:sym typeface="+mn-ea"/>
              </a:rPr>
              <a:t>(2)機能</a:t>
            </a:r>
          </a:p>
        </p:txBody>
      </p:sp>
      <p:sp>
        <p:nvSpPr>
          <p:cNvPr id="4" name="フッタープレースホルダ 3"/>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64</a:t>
            </a:fld>
            <a:endParaRPr kumimoji="1" lang="ja-JP" altLang="en-US"/>
          </a:p>
        </p:txBody>
      </p:sp>
      <p:graphicFrame>
        <p:nvGraphicFramePr>
          <p:cNvPr id="3" name="コンテンツプレースホルダ -1"/>
          <p:cNvGraphicFramePr>
            <a:graphicFrameLocks noGrp="1"/>
          </p:cNvGraphicFramePr>
          <p:nvPr>
            <p:ph idx="1"/>
          </p:nvPr>
        </p:nvGraphicFramePr>
        <p:xfrm>
          <a:off x="306705" y="1565910"/>
          <a:ext cx="9340215" cy="3739517"/>
        </p:xfrm>
        <a:graphic>
          <a:graphicData uri="http://schemas.openxmlformats.org/drawingml/2006/table">
            <a:tbl>
              <a:tblPr firstRow="1" bandRow="1">
                <a:tableStyleId>{5940675A-B579-460E-94D1-54222C63F5DA}</a:tableStyleId>
              </a:tblPr>
              <a:tblGrid>
                <a:gridCol w="2870835"/>
                <a:gridCol w="2875280"/>
                <a:gridCol w="1896110"/>
                <a:gridCol w="1697990"/>
              </a:tblGrid>
              <a:tr h="0">
                <a:tc gridSpan="4">
                  <a:txBody>
                    <a:bodyPr/>
                    <a:lstStyle/>
                    <a:p>
                      <a:pPr marL="0" indent="0" algn="ctr">
                        <a:buNone/>
                      </a:pPr>
                      <a:r>
                        <a:rPr lang="ja-JP" altLang="en-US" sz="1600" b="0" u="none">
                          <a:latin typeface="メイリオ" panose="020B0604030504040204" charset="-128"/>
                          <a:ea typeface="メイリオ" panose="020B0604030504040204" charset="-128"/>
                          <a:cs typeface="Times New Roman" panose="02020603050405020304" charset="0"/>
                        </a:rPr>
                        <a:t>表</a:t>
                      </a:r>
                      <a:r>
                        <a:rPr lang="en-US" altLang="ja-JP" sz="1600" b="0" u="none">
                          <a:latin typeface="メイリオ" panose="020B0604030504040204" charset="-128"/>
                          <a:ea typeface="メイリオ" panose="020B0604030504040204" charset="-128"/>
                          <a:cs typeface="ＭＳ 明朝" panose="02020609040205080304" charset="-128"/>
                        </a:rPr>
                        <a:t>8-5</a:t>
                      </a:r>
                      <a:r>
                        <a:rPr lang="ja-JP" altLang="en-US" sz="1600" b="0" u="none">
                          <a:latin typeface="メイリオ" panose="020B0604030504040204" charset="-128"/>
                          <a:ea typeface="メイリオ" panose="020B0604030504040204" charset="-128"/>
                          <a:cs typeface="Times New Roman" panose="02020603050405020304" charset="0"/>
                        </a:rPr>
                        <a:t>　状態遷移表</a:t>
                      </a:r>
                    </a:p>
                  </a:txBody>
                  <a:tcPr marL="0" marR="0" marT="0" marB="1">
                    <a:lnL w="404812" cap="flat" cmpd="sng">
                      <a:solidFill>
                        <a:srgbClr val="FFFFFF"/>
                      </a:solidFill>
                      <a:prstDash val="solid"/>
                      <a:headEnd type="none" w="med" len="med"/>
                      <a:tailEnd type="none" w="med" len="med"/>
                    </a:lnL>
                    <a:lnR w="404812" cap="flat" cmpd="sng">
                      <a:solidFill>
                        <a:srgbClr val="FFFFFF"/>
                      </a:solidFill>
                      <a:prstDash val="solid"/>
                      <a:headEnd type="none" w="med" len="med"/>
                      <a:tailEnd type="none" w="med" len="med"/>
                    </a:ln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ja-JP"/>
                    </a:p>
                  </a:txBody>
                  <a:tcP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R w="404812" cap="flat" cmpd="sng">
                      <a:solidFill>
                        <a:srgbClr val="FFFFFF"/>
                      </a:solidFill>
                      <a:prstDash val="solid"/>
                      <a:headEnd type="none" w="med" len="med"/>
                      <a:tailEnd type="none" w="med" len="med"/>
                    </a:ln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tcPr>
                </a:tc>
              </a:tr>
              <a:tr h="0">
                <a:tc>
                  <a:txBody>
                    <a:bodyPr/>
                    <a:lstStyle/>
                    <a:p>
                      <a:pPr marL="0" indent="0" algn="l">
                        <a:buNone/>
                      </a:pPr>
                      <a:r>
                        <a:rPr lang="ja-JP" altLang="en-US" sz="1600" b="0" u="none">
                          <a:highlight>
                            <a:srgbClr val="D7D7D7"/>
                          </a:highlight>
                          <a:latin typeface="メイリオ" panose="020B0604030504040204" charset="-128"/>
                          <a:ea typeface="メイリオ" panose="020B0604030504040204" charset="-128"/>
                          <a:cs typeface="Times New Roman" panose="02020603050405020304" charset="0"/>
                        </a:rPr>
                        <a:t>状態 </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a:solidFill>
                        <a:schemeClr val="tx1"/>
                      </a:solidFill>
                      <a:prstDash val="solid"/>
                    </a:lnB>
                    <a:lnTlToBr>
                      <a:noFill/>
                    </a:lnTlToBr>
                    <a:lnBlToTr>
                      <a:noFill/>
                    </a:lnBlToTr>
                    <a:solidFill>
                      <a:srgbClr val="D7D7D7"/>
                    </a:solidFill>
                  </a:tcPr>
                </a:tc>
                <a:tc>
                  <a:txBody>
                    <a:bodyPr/>
                    <a:lstStyle/>
                    <a:p>
                      <a:pPr marL="0" indent="0" algn="l">
                        <a:buNone/>
                      </a:pPr>
                      <a:r>
                        <a:rPr lang="ja-JP" altLang="en-US" sz="1600" b="0" u="none">
                          <a:highlight>
                            <a:srgbClr val="D7D7D7"/>
                          </a:highlight>
                          <a:latin typeface="メイリオ" panose="020B0604030504040204" charset="-128"/>
                          <a:ea typeface="メイリオ" panose="020B0604030504040204" charset="-128"/>
                          <a:cs typeface="Times New Roman" panose="02020603050405020304" charset="0"/>
                        </a:rPr>
                        <a:t>イベント</a:t>
                      </a:r>
                      <a:r>
                        <a:rPr lang="en-US" altLang="ja-JP" sz="1600" b="0" u="none">
                          <a:highlight>
                            <a:srgbClr val="D7D7D7"/>
                          </a:highlight>
                          <a:latin typeface="メイリオ" panose="020B0604030504040204" charset="-128"/>
                          <a:ea typeface="メイリオ" panose="020B0604030504040204" charset="-128"/>
                          <a:cs typeface="Times New Roman" panose="02020603050405020304" charset="0"/>
                        </a:rPr>
                        <a:t>(</a:t>
                      </a:r>
                      <a:r>
                        <a:rPr lang="ja-JP" altLang="en-US" sz="1600" b="0" u="none">
                          <a:highlight>
                            <a:srgbClr val="D7D7D7"/>
                          </a:highlight>
                          <a:latin typeface="メイリオ" panose="020B0604030504040204" charset="-128"/>
                          <a:ea typeface="メイリオ" panose="020B0604030504040204" charset="-128"/>
                          <a:cs typeface="Times New Roman" panose="02020603050405020304" charset="0"/>
                        </a:rPr>
                        <a:t>変化</a:t>
                      </a:r>
                      <a:r>
                        <a:rPr lang="en-US" altLang="ja-JP" sz="1600" b="0" u="none">
                          <a:highlight>
                            <a:srgbClr val="D7D7D7"/>
                          </a:highlight>
                          <a:latin typeface="メイリオ" panose="020B0604030504040204" charset="-128"/>
                          <a:ea typeface="メイリオ" panose="020B0604030504040204" charset="-128"/>
                          <a:cs typeface="Times New Roman" panose="02020603050405020304" charset="0"/>
                        </a:rPr>
                        <a:t>)  </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a:solidFill>
                        <a:schemeClr val="tx1"/>
                      </a:solidFill>
                      <a:prstDash val="solid"/>
                    </a:lnB>
                    <a:lnTlToBr>
                      <a:noFill/>
                    </a:lnTlToBr>
                    <a:lnBlToTr>
                      <a:noFill/>
                    </a:lnBlToTr>
                    <a:solidFill>
                      <a:srgbClr val="D7D7D7"/>
                    </a:solidFill>
                  </a:tcPr>
                </a:tc>
                <a:tc>
                  <a:txBody>
                    <a:bodyPr/>
                    <a:lstStyle/>
                    <a:p>
                      <a:pPr marL="0" indent="0" algn="l">
                        <a:buNone/>
                      </a:pPr>
                      <a:r>
                        <a:rPr lang="ja-JP" altLang="en-US" sz="1600" b="0" u="none">
                          <a:highlight>
                            <a:srgbClr val="D7D7D7"/>
                          </a:highlight>
                          <a:latin typeface="メイリオ" panose="020B0604030504040204" charset="-128"/>
                          <a:ea typeface="メイリオ" panose="020B0604030504040204" charset="-128"/>
                          <a:cs typeface="Times New Roman" panose="02020603050405020304" charset="0"/>
                        </a:rPr>
                        <a:t>動作</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a:solidFill>
                        <a:schemeClr val="tx1"/>
                      </a:solidFill>
                      <a:prstDash val="solid"/>
                    </a:lnB>
                    <a:lnTlToBr>
                      <a:noFill/>
                    </a:lnTlToBr>
                    <a:lnBlToTr>
                      <a:noFill/>
                    </a:lnBlToTr>
                    <a:solidFill>
                      <a:srgbClr val="D7D7D7"/>
                    </a:solidFill>
                  </a:tcPr>
                </a:tc>
                <a:tc>
                  <a:txBody>
                    <a:bodyPr/>
                    <a:lstStyle/>
                    <a:p>
                      <a:pPr marL="0" indent="0" algn="l">
                        <a:buNone/>
                      </a:pPr>
                      <a:r>
                        <a:rPr lang="ja-JP" altLang="en-US" sz="1600" b="0" u="none">
                          <a:highlight>
                            <a:srgbClr val="D7D7D7"/>
                          </a:highlight>
                          <a:latin typeface="メイリオ" panose="020B0604030504040204" charset="-128"/>
                          <a:ea typeface="メイリオ" panose="020B0604030504040204" charset="-128"/>
                          <a:cs typeface="Times New Roman" panose="02020603050405020304" charset="0"/>
                        </a:rPr>
                        <a:t>次の状態</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a:solidFill>
                        <a:schemeClr val="tx1"/>
                      </a:solidFill>
                      <a:prstDash val="solid"/>
                    </a:lnB>
                    <a:lnTlToBr>
                      <a:noFill/>
                    </a:lnTlToBr>
                    <a:lnBlToTr>
                      <a:noFill/>
                    </a:lnBlToTr>
                    <a:solidFill>
                      <a:srgbClr val="D7D7D7"/>
                    </a:solidFill>
                  </a:tcPr>
                </a:tc>
              </a:tr>
              <a:tr h="0">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① </a:t>
                      </a:r>
                      <a:r>
                        <a:rPr lang="ja-JP" altLang="en-US" sz="1600" b="0" u="none">
                          <a:latin typeface="メイリオ" panose="020B0604030504040204" charset="-128"/>
                          <a:ea typeface="メイリオ" panose="020B0604030504040204" charset="-128"/>
                          <a:cs typeface="Times New Roman" panose="02020603050405020304" charset="0"/>
                        </a:rPr>
                        <a:t>運転準備モータ停止</a:t>
                      </a:r>
                      <a:r>
                        <a:rPr lang="en-US" altLang="ja-JP" sz="1600" b="0" u="none">
                          <a:latin typeface="メイリオ" panose="020B0604030504040204" charset="-128"/>
                          <a:ea typeface="メイリオ" panose="020B0604030504040204" charset="-128"/>
                          <a:cs typeface="Times New Roman" panose="02020603050405020304" charset="0"/>
                        </a:rPr>
                        <a:t>(K1,K2=OFF)</a:t>
                      </a:r>
                      <a:r>
                        <a:rPr lang="ja-JP" altLang="en-US" sz="1600" b="0" u="none">
                          <a:latin typeface="メイリオ" panose="020B0604030504040204" charset="-128"/>
                          <a:ea typeface="メイリオ" panose="020B0604030504040204" charset="-128"/>
                          <a:cs typeface="Times New Roman" panose="02020603050405020304" charset="0"/>
                        </a:rPr>
                        <a:t>ライトカーテン</a:t>
                      </a:r>
                      <a:r>
                        <a:rPr lang="en-US" altLang="ja-JP" sz="1600" b="0" u="none">
                          <a:latin typeface="メイリオ" panose="020B0604030504040204" charset="-128"/>
                          <a:ea typeface="メイリオ" panose="020B0604030504040204" charset="-128"/>
                          <a:cs typeface="Times New Roman" panose="02020603050405020304" charset="0"/>
                        </a:rPr>
                        <a:t>(F1)</a:t>
                      </a:r>
                      <a:r>
                        <a:rPr lang="ja-JP" altLang="en-US" sz="1600" b="0" u="none">
                          <a:latin typeface="メイリオ" panose="020B0604030504040204" charset="-128"/>
                          <a:ea typeface="メイリオ" panose="020B0604030504040204" charset="-128"/>
                          <a:cs typeface="Times New Roman" panose="02020603050405020304" charset="0"/>
                        </a:rPr>
                        <a:t>入光</a:t>
                      </a:r>
                      <a:r>
                        <a:rPr lang="en-US" altLang="ja-JP" sz="1600" b="0" u="none">
                          <a:latin typeface="メイリオ" panose="020B0604030504040204" charset="-128"/>
                          <a:ea typeface="メイリオ" panose="020B0604030504040204" charset="-128"/>
                          <a:cs typeface="Times New Roman" panose="02020603050405020304" charset="0"/>
                        </a:rPr>
                        <a:t>(OSSD1,OSSD2=ON)</a:t>
                      </a:r>
                    </a:p>
                  </a:txBody>
                  <a:tcPr marL="36195" marR="36195" marT="36195" marB="3619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l">
                        <a:buNone/>
                      </a:pPr>
                      <a:r>
                        <a:rPr lang="ja-JP" altLang="en-US" sz="1600" b="0" u="none">
                          <a:latin typeface="メイリオ" panose="020B0604030504040204" charset="-128"/>
                          <a:ea typeface="メイリオ" panose="020B0604030504040204" charset="-128"/>
                          <a:cs typeface="ＭＳ 明朝" panose="02020609040205080304" charset="-128"/>
                        </a:rPr>
                        <a:t>起動</a:t>
                      </a:r>
                      <a:r>
                        <a:rPr lang="ja-JP" altLang="en-US" sz="1600" b="0" u="none">
                          <a:latin typeface="メイリオ" panose="020B0604030504040204" charset="-128"/>
                          <a:ea typeface="メイリオ" panose="020B0604030504040204" charset="-128"/>
                          <a:cs typeface="Times New Roman" panose="02020603050405020304" charset="0"/>
                        </a:rPr>
                        <a:t>スイッチ</a:t>
                      </a:r>
                      <a:r>
                        <a:rPr lang="en-US" altLang="ja-JP" sz="1600" b="0" u="none">
                          <a:latin typeface="メイリオ" panose="020B0604030504040204" charset="-128"/>
                          <a:ea typeface="メイリオ" panose="020B0604030504040204" charset="-128"/>
                          <a:cs typeface="Times New Roman" panose="02020603050405020304" charset="0"/>
                        </a:rPr>
                        <a:t>(</a:t>
                      </a:r>
                      <a:r>
                        <a:rPr lang="en-US" altLang="ja-JP" sz="1600" b="0" u="none">
                          <a:latin typeface="メイリオ" panose="020B0604030504040204" charset="-128"/>
                          <a:ea typeface="メイリオ" panose="020B0604030504040204" charset="-128"/>
                          <a:cs typeface="ＭＳ 明朝" panose="02020609040205080304" charset="-128"/>
                        </a:rPr>
                        <a:t>S</a:t>
                      </a:r>
                      <a:r>
                        <a:rPr lang="en-US" altLang="ja-JP" sz="1600" b="0" u="none">
                          <a:latin typeface="メイリオ" panose="020B0604030504040204" charset="-128"/>
                          <a:ea typeface="メイリオ" panose="020B0604030504040204" charset="-128"/>
                          <a:cs typeface="Times New Roman" panose="02020603050405020304" charset="0"/>
                        </a:rPr>
                        <a:t>S)</a:t>
                      </a:r>
                      <a:r>
                        <a:rPr lang="ja-JP" altLang="en-US" sz="1600" b="0" u="none">
                          <a:latin typeface="メイリオ" panose="020B0604030504040204" charset="-128"/>
                          <a:ea typeface="メイリオ" panose="020B0604030504040204" charset="-128"/>
                          <a:cs typeface="Times New Roman" panose="02020603050405020304" charset="0"/>
                        </a:rPr>
                        <a:t>押下</a:t>
                      </a:r>
                      <a:r>
                        <a:rPr lang="en-US" altLang="ja-JP" sz="1600" b="0" u="none">
                          <a:latin typeface="メイリオ" panose="020B0604030504040204" charset="-128"/>
                          <a:ea typeface="メイリオ" panose="020B0604030504040204" charset="-128"/>
                          <a:cs typeface="Times New Roman" panose="02020603050405020304" charset="0"/>
                        </a:rPr>
                        <a:t>(</a:t>
                      </a:r>
                      <a:r>
                        <a:rPr lang="en-US" altLang="ja-JP" sz="1600" b="0" u="none">
                          <a:latin typeface="メイリオ" panose="020B0604030504040204" charset="-128"/>
                          <a:ea typeface="メイリオ" panose="020B0604030504040204" charset="-128"/>
                          <a:cs typeface="ＭＳ 明朝" panose="02020609040205080304" charset="-128"/>
                        </a:rPr>
                        <a:t>S</a:t>
                      </a:r>
                      <a:r>
                        <a:rPr lang="en-US" altLang="ja-JP" sz="1600" b="0" u="none">
                          <a:latin typeface="メイリオ" panose="020B0604030504040204" charset="-128"/>
                          <a:ea typeface="メイリオ" panose="020B0604030504040204" charset="-128"/>
                          <a:cs typeface="Times New Roman" panose="02020603050405020304" charset="0"/>
                        </a:rPr>
                        <a:t>S=ON) </a:t>
                      </a:r>
                    </a:p>
                  </a:txBody>
                  <a:tcPr marL="36195" marR="36195" marT="36195" marB="3619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コンタクタ </a:t>
                      </a:r>
                      <a:r>
                        <a:rPr lang="en-US" altLang="ja-JP" sz="1600" b="0" u="none">
                          <a:latin typeface="メイリオ" panose="020B0604030504040204" charset="-128"/>
                          <a:ea typeface="メイリオ" panose="020B0604030504040204" charset="-128"/>
                          <a:cs typeface="Times New Roman" panose="02020603050405020304" charset="0"/>
                        </a:rPr>
                        <a:t>K1,K2=ON</a:t>
                      </a:r>
                      <a:r>
                        <a:rPr lang="ja-JP" altLang="en-US" sz="1600" b="0" u="none">
                          <a:latin typeface="メイリオ" panose="020B0604030504040204" charset="-128"/>
                          <a:ea typeface="メイリオ" panose="020B0604030504040204" charset="-128"/>
                          <a:cs typeface="Times New Roman" panose="02020603050405020304" charset="0"/>
                        </a:rPr>
                        <a:t>モータ動作 </a:t>
                      </a:r>
                    </a:p>
                  </a:txBody>
                  <a:tcPr marL="36195" marR="36195" marT="36195" marB="3619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② </a:t>
                      </a:r>
                      <a:r>
                        <a:rPr lang="ja-JP" altLang="en-US" sz="1600" b="0" u="none">
                          <a:latin typeface="メイリオ" panose="020B0604030504040204" charset="-128"/>
                          <a:ea typeface="メイリオ" panose="020B0604030504040204" charset="-128"/>
                          <a:cs typeface="Times New Roman" panose="02020603050405020304" charset="0"/>
                        </a:rPr>
                        <a:t>運転中</a:t>
                      </a:r>
                    </a:p>
                  </a:txBody>
                  <a:tcPr marL="36195" marR="36195" marT="36195" marB="3619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0">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② </a:t>
                      </a:r>
                      <a:r>
                        <a:rPr lang="ja-JP" altLang="en-US" sz="1600" b="0" u="none">
                          <a:latin typeface="メイリオ" panose="020B0604030504040204" charset="-128"/>
                          <a:ea typeface="メイリオ" panose="020B0604030504040204" charset="-128"/>
                          <a:cs typeface="Times New Roman" panose="02020603050405020304" charset="0"/>
                        </a:rPr>
                        <a:t>運転中モータ動作</a:t>
                      </a:r>
                      <a:r>
                        <a:rPr lang="en-US" altLang="ja-JP" sz="1600" b="0" u="none">
                          <a:latin typeface="メイリオ" panose="020B0604030504040204" charset="-128"/>
                          <a:ea typeface="メイリオ" panose="020B0604030504040204" charset="-128"/>
                          <a:cs typeface="Times New Roman" panose="02020603050405020304" charset="0"/>
                        </a:rPr>
                        <a:t>(K1,K2=ON)</a:t>
                      </a:r>
                      <a:r>
                        <a:rPr lang="ja-JP" altLang="en-US" sz="1600" b="0" u="none">
                          <a:latin typeface="メイリオ" panose="020B0604030504040204" charset="-128"/>
                          <a:ea typeface="メイリオ" panose="020B0604030504040204" charset="-128"/>
                          <a:cs typeface="Times New Roman" panose="02020603050405020304" charset="0"/>
                        </a:rPr>
                        <a:t>ライトカーテン</a:t>
                      </a:r>
                      <a:r>
                        <a:rPr lang="en-US" altLang="ja-JP" sz="1600" b="0" u="none">
                          <a:latin typeface="メイリオ" panose="020B0604030504040204" charset="-128"/>
                          <a:ea typeface="メイリオ" panose="020B0604030504040204" charset="-128"/>
                          <a:cs typeface="Times New Roman" panose="02020603050405020304" charset="0"/>
                        </a:rPr>
                        <a:t>(F1)</a:t>
                      </a:r>
                      <a:r>
                        <a:rPr lang="ja-JP" altLang="en-US" sz="1600" b="0" u="none">
                          <a:latin typeface="メイリオ" panose="020B0604030504040204" charset="-128"/>
                          <a:ea typeface="メイリオ" panose="020B0604030504040204" charset="-128"/>
                          <a:cs typeface="Times New Roman" panose="02020603050405020304" charset="0"/>
                        </a:rPr>
                        <a:t>入光</a:t>
                      </a:r>
                      <a:r>
                        <a:rPr lang="en-US" altLang="ja-JP" sz="1600" b="0" u="none">
                          <a:latin typeface="メイリオ" panose="020B0604030504040204" charset="-128"/>
                          <a:ea typeface="メイリオ" panose="020B0604030504040204" charset="-128"/>
                          <a:cs typeface="Times New Roman" panose="02020603050405020304" charset="0"/>
                        </a:rPr>
                        <a:t>(OSSD1,OSSD2=ON)</a:t>
                      </a:r>
                    </a:p>
                  </a:txBody>
                  <a:tcPr marL="36195" marR="36195" marT="36195" marB="3619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ライトカーテン</a:t>
                      </a:r>
                      <a:r>
                        <a:rPr lang="en-US" altLang="ja-JP" sz="1600" b="0" u="none">
                          <a:latin typeface="メイリオ" panose="020B0604030504040204" charset="-128"/>
                          <a:ea typeface="メイリオ" panose="020B0604030504040204" charset="-128"/>
                          <a:cs typeface="Times New Roman" panose="02020603050405020304" charset="0"/>
                        </a:rPr>
                        <a:t>(F1)</a:t>
                      </a:r>
                      <a:r>
                        <a:rPr lang="ja-JP" altLang="en-US" sz="1600" b="0" u="none">
                          <a:latin typeface="メイリオ" panose="020B0604030504040204" charset="-128"/>
                          <a:ea typeface="メイリオ" panose="020B0604030504040204" charset="-128"/>
                          <a:cs typeface="Times New Roman" panose="02020603050405020304" charset="0"/>
                        </a:rPr>
                        <a:t>遮光</a:t>
                      </a:r>
                      <a:r>
                        <a:rPr lang="en-US" altLang="ja-JP" sz="1600" b="0" u="none">
                          <a:latin typeface="メイリオ" panose="020B0604030504040204" charset="-128"/>
                          <a:ea typeface="メイリオ" panose="020B0604030504040204" charset="-128"/>
                          <a:cs typeface="Times New Roman" panose="02020603050405020304" charset="0"/>
                        </a:rPr>
                        <a:t>(OSSD1 </a:t>
                      </a:r>
                      <a:r>
                        <a:rPr lang="ja-JP" altLang="en-US" sz="1600" b="0" u="none">
                          <a:latin typeface="メイリオ" panose="020B0604030504040204" charset="-128"/>
                          <a:ea typeface="メイリオ" panose="020B0604030504040204" charset="-128"/>
                          <a:cs typeface="Times New Roman" panose="02020603050405020304" charset="0"/>
                        </a:rPr>
                        <a:t>または</a:t>
                      </a:r>
                      <a:r>
                        <a:rPr lang="en-US" altLang="ja-JP" sz="1600" b="0" u="none">
                          <a:latin typeface="メイリオ" panose="020B0604030504040204" charset="-128"/>
                          <a:ea typeface="メイリオ" panose="020B0604030504040204" charset="-128"/>
                          <a:cs typeface="Times New Roman" panose="02020603050405020304" charset="0"/>
                        </a:rPr>
                        <a:t>OSSD2=OFF)</a:t>
                      </a:r>
                    </a:p>
                  </a:txBody>
                  <a:tcPr marL="36195" marR="36195" marT="36195" marB="3619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コンタクタ </a:t>
                      </a:r>
                      <a:r>
                        <a:rPr lang="en-US" altLang="ja-JP" sz="1600" b="0" u="none">
                          <a:latin typeface="メイリオ" panose="020B0604030504040204" charset="-128"/>
                          <a:ea typeface="メイリオ" panose="020B0604030504040204" charset="-128"/>
                          <a:cs typeface="Times New Roman" panose="02020603050405020304" charset="0"/>
                        </a:rPr>
                        <a:t>K1</a:t>
                      </a:r>
                      <a:r>
                        <a:rPr lang="ja-JP" altLang="en-US" sz="1600" b="0" u="none">
                          <a:latin typeface="メイリオ" panose="020B0604030504040204" charset="-128"/>
                          <a:ea typeface="メイリオ" panose="020B0604030504040204" charset="-128"/>
                          <a:cs typeface="Times New Roman" panose="02020603050405020304" charset="0"/>
                        </a:rPr>
                        <a:t>，</a:t>
                      </a:r>
                      <a:r>
                        <a:rPr lang="en-US" altLang="ja-JP" sz="1600" b="0" u="none">
                          <a:latin typeface="メイリオ" panose="020B0604030504040204" charset="-128"/>
                          <a:ea typeface="メイリオ" panose="020B0604030504040204" charset="-128"/>
                          <a:cs typeface="Times New Roman" panose="02020603050405020304" charset="0"/>
                        </a:rPr>
                        <a:t>K2=OFF</a:t>
                      </a:r>
                      <a:r>
                        <a:rPr lang="ja-JP" altLang="en-US" sz="1600" b="0" u="none">
                          <a:latin typeface="メイリオ" panose="020B0604030504040204" charset="-128"/>
                          <a:ea typeface="メイリオ" panose="020B0604030504040204" charset="-128"/>
                          <a:cs typeface="Times New Roman" panose="02020603050405020304" charset="0"/>
                        </a:rPr>
                        <a:t>モータ停止 </a:t>
                      </a:r>
                    </a:p>
                  </a:txBody>
                  <a:tcPr marL="36195" marR="36195" marT="36195" marB="3619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③ </a:t>
                      </a:r>
                      <a:r>
                        <a:rPr lang="ja-JP" altLang="en-US" sz="1600" b="0" u="none">
                          <a:latin typeface="メイリオ" panose="020B0604030504040204" charset="-128"/>
                          <a:ea typeface="メイリオ" panose="020B0604030504040204" charset="-128"/>
                          <a:cs typeface="Times New Roman" panose="02020603050405020304" charset="0"/>
                        </a:rPr>
                        <a:t>非常停止</a:t>
                      </a:r>
                    </a:p>
                  </a:txBody>
                  <a:tcPr marL="36195" marR="36195" marT="36195" marB="3619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596265">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③ </a:t>
                      </a:r>
                      <a:r>
                        <a:rPr lang="ja-JP" altLang="en-US" sz="1600" b="0" u="none">
                          <a:latin typeface="メイリオ" panose="020B0604030504040204" charset="-128"/>
                          <a:ea typeface="メイリオ" panose="020B0604030504040204" charset="-128"/>
                          <a:cs typeface="Times New Roman" panose="02020603050405020304" charset="0"/>
                        </a:rPr>
                        <a:t>非常停止 モータ停止</a:t>
                      </a:r>
                      <a:r>
                        <a:rPr lang="en-US" altLang="ja-JP" sz="1600" b="0" u="none">
                          <a:latin typeface="メイリオ" panose="020B0604030504040204" charset="-128"/>
                          <a:ea typeface="メイリオ" panose="020B0604030504040204" charset="-128"/>
                          <a:cs typeface="Times New Roman" panose="02020603050405020304" charset="0"/>
                        </a:rPr>
                        <a:t>(K1,K2=OFF)</a:t>
                      </a:r>
                    </a:p>
                  </a:txBody>
                  <a:tcPr marL="36195" marR="36195" marT="36195" marB="36195">
                    <a:lnL w="12700">
                      <a:solidFill>
                        <a:schemeClr val="tx1"/>
                      </a:solidFill>
                      <a:prstDash val="solid"/>
                    </a:lnL>
                    <a:lnR w="12700">
                      <a:solidFill>
                        <a:schemeClr val="tx1"/>
                      </a:solidFill>
                      <a:prstDash val="solid"/>
                    </a:lnR>
                    <a:lnT w="12700">
                      <a:solidFill>
                        <a:schemeClr val="tx1"/>
                      </a:solidFill>
                      <a:prstDash val="solid"/>
                    </a:lnT>
                    <a:lnB>
                      <a:noFill/>
                    </a:lnB>
                    <a:lnTlToBr>
                      <a:noFill/>
                    </a:lnTlToBr>
                    <a:lnBlToTr>
                      <a:noFill/>
                    </a:lnBlToTr>
                    <a:noFill/>
                  </a:tcPr>
                </a:tc>
                <a:tc>
                  <a:txBody>
                    <a:bodyPr/>
                    <a:lstStyle/>
                    <a:p>
                      <a:pPr marL="0" indent="0" algn="l">
                        <a:buNone/>
                      </a:pPr>
                      <a:r>
                        <a:rPr lang="ja-JP" altLang="en-US" sz="1600" b="0" u="none">
                          <a:latin typeface="メイリオ" panose="020B0604030504040204" charset="-128"/>
                          <a:ea typeface="メイリオ" panose="020B0604030504040204" charset="-128"/>
                          <a:cs typeface="ＭＳ 明朝" panose="02020609040205080304" charset="-128"/>
                        </a:rPr>
                        <a:t>起動</a:t>
                      </a:r>
                      <a:r>
                        <a:rPr lang="ja-JP" altLang="en-US" sz="1600" b="0" u="none">
                          <a:latin typeface="メイリオ" panose="020B0604030504040204" charset="-128"/>
                          <a:ea typeface="メイリオ" panose="020B0604030504040204" charset="-128"/>
                          <a:cs typeface="Times New Roman" panose="02020603050405020304" charset="0"/>
                        </a:rPr>
                        <a:t>スイッチ</a:t>
                      </a:r>
                      <a:r>
                        <a:rPr lang="en-US" altLang="ja-JP" sz="1600" b="0" u="none">
                          <a:latin typeface="メイリオ" panose="020B0604030504040204" charset="-128"/>
                          <a:ea typeface="メイリオ" panose="020B0604030504040204" charset="-128"/>
                          <a:cs typeface="Times New Roman" panose="02020603050405020304" charset="0"/>
                        </a:rPr>
                        <a:t>(</a:t>
                      </a:r>
                      <a:r>
                        <a:rPr lang="en-US" altLang="ja-JP" sz="1600" b="0" u="none">
                          <a:latin typeface="メイリオ" panose="020B0604030504040204" charset="-128"/>
                          <a:ea typeface="メイリオ" panose="020B0604030504040204" charset="-128"/>
                          <a:cs typeface="ＭＳ 明朝" panose="02020609040205080304" charset="-128"/>
                        </a:rPr>
                        <a:t>S</a:t>
                      </a:r>
                      <a:r>
                        <a:rPr lang="en-US" altLang="ja-JP" sz="1600" b="0" u="none">
                          <a:latin typeface="メイリオ" panose="020B0604030504040204" charset="-128"/>
                          <a:ea typeface="メイリオ" panose="020B0604030504040204" charset="-128"/>
                          <a:cs typeface="Times New Roman" panose="02020603050405020304" charset="0"/>
                        </a:rPr>
                        <a:t>S)</a:t>
                      </a:r>
                      <a:r>
                        <a:rPr lang="ja-JP" altLang="en-US" sz="1600" b="0" u="none">
                          <a:latin typeface="メイリオ" panose="020B0604030504040204" charset="-128"/>
                          <a:ea typeface="メイリオ" panose="020B0604030504040204" charset="-128"/>
                          <a:cs typeface="Times New Roman" panose="02020603050405020304" charset="0"/>
                        </a:rPr>
                        <a:t>押下</a:t>
                      </a:r>
                      <a:r>
                        <a:rPr lang="en-US" altLang="ja-JP" sz="1600" b="0" u="none">
                          <a:latin typeface="メイリオ" panose="020B0604030504040204" charset="-128"/>
                          <a:ea typeface="メイリオ" panose="020B0604030504040204" charset="-128"/>
                          <a:cs typeface="Times New Roman" panose="02020603050405020304" charset="0"/>
                        </a:rPr>
                        <a:t>(S1=ON)</a:t>
                      </a:r>
                    </a:p>
                  </a:txBody>
                  <a:tcPr marL="36195" marR="36195" marT="36195" marB="3619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 </a:t>
                      </a:r>
                    </a:p>
                  </a:txBody>
                  <a:tcPr marL="36195" marR="36195" marT="36195" marB="3619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③ </a:t>
                      </a:r>
                      <a:r>
                        <a:rPr lang="ja-JP" altLang="en-US" sz="1600" b="0" u="none">
                          <a:latin typeface="メイリオ" panose="020B0604030504040204" charset="-128"/>
                          <a:ea typeface="メイリオ" panose="020B0604030504040204" charset="-128"/>
                          <a:cs typeface="Times New Roman" panose="02020603050405020304" charset="0"/>
                        </a:rPr>
                        <a:t>非常停止 </a:t>
                      </a:r>
                    </a:p>
                  </a:txBody>
                  <a:tcPr marL="36195" marR="36195" marT="36195" marB="3619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458470">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 </a:t>
                      </a:r>
                    </a:p>
                  </a:txBody>
                  <a:tcPr marL="36195" marR="36195" marT="36195" marB="36195">
                    <a:lnL w="12700">
                      <a:solidFill>
                        <a:schemeClr val="tx1"/>
                      </a:solidFill>
                      <a:prstDash val="solid"/>
                    </a:lnL>
                    <a:lnR w="12700">
                      <a:solidFill>
                        <a:schemeClr val="tx1"/>
                      </a:solidFill>
                      <a:prstDash val="solid"/>
                    </a:lnR>
                    <a:lnT>
                      <a:noFill/>
                    </a:lnT>
                    <a:lnB w="12700">
                      <a:solidFill>
                        <a:schemeClr val="tx1"/>
                      </a:solidFill>
                      <a:prstDash val="solid"/>
                    </a:lnB>
                    <a:lnTlToBr>
                      <a:noFill/>
                    </a:lnTlToBr>
                    <a:lnBlToTr>
                      <a:noFill/>
                    </a:lnBlToTr>
                    <a:noFill/>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ライトカーテン</a:t>
                      </a:r>
                      <a:r>
                        <a:rPr lang="en-US" altLang="ja-JP" sz="1600" b="0" u="none">
                          <a:latin typeface="メイリオ" panose="020B0604030504040204" charset="-128"/>
                          <a:ea typeface="メイリオ" panose="020B0604030504040204" charset="-128"/>
                          <a:cs typeface="Times New Roman" panose="02020603050405020304" charset="0"/>
                        </a:rPr>
                        <a:t>(F1)</a:t>
                      </a:r>
                      <a:r>
                        <a:rPr lang="ja-JP" altLang="en-US" sz="1600" b="0" u="none">
                          <a:latin typeface="メイリオ" panose="020B0604030504040204" charset="-128"/>
                          <a:ea typeface="メイリオ" panose="020B0604030504040204" charset="-128"/>
                          <a:cs typeface="Times New Roman" panose="02020603050405020304" charset="0"/>
                        </a:rPr>
                        <a:t>入光</a:t>
                      </a:r>
                      <a:r>
                        <a:rPr lang="en-US" altLang="ja-JP" sz="1600" b="0" u="none">
                          <a:latin typeface="メイリオ" panose="020B0604030504040204" charset="-128"/>
                          <a:ea typeface="メイリオ" panose="020B0604030504040204" charset="-128"/>
                          <a:cs typeface="Times New Roman" panose="02020603050405020304" charset="0"/>
                        </a:rPr>
                        <a:t>(OSSD1,OSSD2=ON)</a:t>
                      </a:r>
                    </a:p>
                  </a:txBody>
                  <a:tcPr marL="36195" marR="36195" marT="36195" marB="3619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 </a:t>
                      </a:r>
                    </a:p>
                  </a:txBody>
                  <a:tcPr marL="36195" marR="36195" marT="36195" marB="3619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① </a:t>
                      </a:r>
                      <a:r>
                        <a:rPr lang="ja-JP" altLang="en-US" sz="1600" b="0" u="none">
                          <a:latin typeface="メイリオ" panose="020B0604030504040204" charset="-128"/>
                          <a:ea typeface="メイリオ" panose="020B0604030504040204" charset="-128"/>
                          <a:cs typeface="Times New Roman" panose="02020603050405020304" charset="0"/>
                        </a:rPr>
                        <a:t>運転準備</a:t>
                      </a:r>
                    </a:p>
                  </a:txBody>
                  <a:tcPr marL="36195" marR="36195" marT="36195" marB="3619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bl>
          </a:graphicData>
        </a:graphic>
      </p:graphicFrame>
    </p:spTree>
    <p:extLst>
      <p:ext uri="{BB962C8B-B14F-4D97-AF65-F5344CB8AC3E}">
        <p14:creationId xmlns:p14="http://schemas.microsoft.com/office/powerpoint/2010/main" val="18294684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a:t>３ライトカーテンによる侵入検知：ライトカーテン</a:t>
            </a:r>
            <a:r>
              <a:rPr lang="ja-JP" altLang="en-US" sz="2800"/>
              <a:t>　</a:t>
            </a:r>
            <a:r>
              <a:rPr lang="ja-JP" altLang="en-US" sz="2800">
                <a:sym typeface="+mn-ea"/>
              </a:rPr>
              <a:t>(3)回路構成</a:t>
            </a:r>
          </a:p>
        </p:txBody>
      </p:sp>
      <p:sp>
        <p:nvSpPr>
          <p:cNvPr id="4" name="フッタープレースホルダ 3"/>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65</a:t>
            </a:fld>
            <a:endParaRPr kumimoji="1" lang="ja-JP" altLang="en-US"/>
          </a:p>
        </p:txBody>
      </p:sp>
      <p:pic>
        <p:nvPicPr>
          <p:cNvPr id="189" name="図形 189"/>
          <p:cNvPicPr>
            <a:picLocks noGrp="1" noChangeAspect="1"/>
          </p:cNvPicPr>
          <p:nvPr>
            <p:ph idx="1"/>
          </p:nvPr>
        </p:nvPicPr>
        <p:blipFill>
          <a:blip r:embed="rId3"/>
          <a:stretch>
            <a:fillRect/>
          </a:stretch>
        </p:blipFill>
        <p:spPr>
          <a:xfrm>
            <a:off x="171450" y="1565910"/>
            <a:ext cx="9276080" cy="4140835"/>
          </a:xfrm>
          <a:prstGeom prst="rect">
            <a:avLst/>
          </a:prstGeom>
          <a:noFill/>
          <a:ln w="9525">
            <a:noFill/>
            <a:miter/>
          </a:ln>
        </p:spPr>
      </p:pic>
    </p:spTree>
    <p:extLst>
      <p:ext uri="{BB962C8B-B14F-4D97-AF65-F5344CB8AC3E}">
        <p14:creationId xmlns:p14="http://schemas.microsoft.com/office/powerpoint/2010/main" val="1965145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a:t>３ライトカーテンによる侵入検知：ライトカーテン </a:t>
            </a:r>
            <a:r>
              <a:rPr lang="ja-JP" altLang="en-US" sz="2800">
                <a:sym typeface="+mn-ea"/>
              </a:rPr>
              <a:t>(4)タイミングチャート</a:t>
            </a:r>
          </a:p>
        </p:txBody>
      </p:sp>
      <p:sp>
        <p:nvSpPr>
          <p:cNvPr id="4" name="フッタープレースホルダ 3"/>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66</a:t>
            </a:fld>
            <a:endParaRPr kumimoji="1" lang="ja-JP" altLang="en-US"/>
          </a:p>
        </p:txBody>
      </p:sp>
      <p:pic>
        <p:nvPicPr>
          <p:cNvPr id="1358" name="図 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08000" y="1578610"/>
            <a:ext cx="9023985" cy="3411220"/>
          </a:xfrm>
          <a:prstGeom prst="rect">
            <a:avLst/>
          </a:prstGeom>
          <a:noFill/>
          <a:ln>
            <a:noFill/>
          </a:ln>
        </p:spPr>
      </p:pic>
    </p:spTree>
    <p:extLst>
      <p:ext uri="{BB962C8B-B14F-4D97-AF65-F5344CB8AC3E}">
        <p14:creationId xmlns:p14="http://schemas.microsoft.com/office/powerpoint/2010/main" val="20918774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a:t>３ライトカーテンによる侵入検知：ライトカーテン </a:t>
            </a:r>
            <a:r>
              <a:rPr lang="ja-JP" altLang="en-US" sz="2800">
                <a:sym typeface="+mn-ea"/>
              </a:rPr>
              <a:t>(5)安全機器のパラメータ</a:t>
            </a:r>
          </a:p>
        </p:txBody>
      </p:sp>
      <p:sp>
        <p:nvSpPr>
          <p:cNvPr id="4" name="フッタープレースホルダ 3"/>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67</a:t>
            </a:fld>
            <a:endParaRPr kumimoji="1" lang="ja-JP" altLang="en-US"/>
          </a:p>
        </p:txBody>
      </p:sp>
      <p:graphicFrame>
        <p:nvGraphicFramePr>
          <p:cNvPr id="6" name="コンテンツプレースホルダ -1"/>
          <p:cNvGraphicFramePr>
            <a:graphicFrameLocks noGrp="1"/>
          </p:cNvGraphicFramePr>
          <p:nvPr>
            <p:ph idx="1"/>
          </p:nvPr>
        </p:nvGraphicFramePr>
        <p:xfrm>
          <a:off x="306705" y="1565910"/>
          <a:ext cx="9340215" cy="2722252"/>
        </p:xfrm>
        <a:graphic>
          <a:graphicData uri="http://schemas.openxmlformats.org/drawingml/2006/table">
            <a:tbl>
              <a:tblPr firstRow="1" bandRow="1">
                <a:tableStyleId>{5940675A-B579-460E-94D1-54222C63F5DA}</a:tableStyleId>
              </a:tblPr>
              <a:tblGrid>
                <a:gridCol w="1108075"/>
                <a:gridCol w="2018665"/>
                <a:gridCol w="1090295"/>
                <a:gridCol w="1092200"/>
                <a:gridCol w="1408430"/>
                <a:gridCol w="1148715"/>
                <a:gridCol w="1473835"/>
              </a:tblGrid>
              <a:tr h="0">
                <a:tc gridSpan="7">
                  <a:txBody>
                    <a:bodyPr/>
                    <a:lstStyle/>
                    <a:p>
                      <a:pPr marL="0" indent="0" algn="ctr">
                        <a:buNone/>
                      </a:pPr>
                      <a:r>
                        <a:rPr lang="ja-JP" altLang="en-US" sz="1800" b="0" u="none">
                          <a:latin typeface="メイリオ" panose="020B0604030504040204" charset="-128"/>
                          <a:ea typeface="メイリオ" panose="020B0604030504040204" charset="-128"/>
                          <a:cs typeface="Times New Roman" panose="02020603050405020304" charset="0"/>
                        </a:rPr>
                        <a:t>表</a:t>
                      </a:r>
                      <a:r>
                        <a:rPr lang="en-US" altLang="ja-JP" sz="1800" b="0" u="none">
                          <a:latin typeface="メイリオ" panose="020B0604030504040204" charset="-128"/>
                          <a:ea typeface="メイリオ" panose="020B0604030504040204" charset="-128"/>
                          <a:cs typeface="ＭＳ 明朝" panose="02020609040205080304" charset="-128"/>
                        </a:rPr>
                        <a:t>8-6</a:t>
                      </a:r>
                      <a:r>
                        <a:rPr lang="ja-JP" altLang="en-US" sz="1800" b="0" u="none">
                          <a:latin typeface="メイリオ" panose="020B0604030504040204" charset="-128"/>
                          <a:ea typeface="メイリオ" panose="020B0604030504040204" charset="-128"/>
                          <a:cs typeface="Times New Roman" panose="02020603050405020304" charset="0"/>
                        </a:rPr>
                        <a:t>ライトカーテン タイプ</a:t>
                      </a:r>
                      <a:r>
                        <a:rPr lang="ja-JP" altLang="en-US" sz="1800" b="0" u="none">
                          <a:latin typeface="メイリオ" panose="020B0604030504040204" charset="-128"/>
                          <a:ea typeface="メイリオ" panose="020B0604030504040204" charset="-128"/>
                          <a:cs typeface="ＭＳ 明朝" panose="02020609040205080304" charset="-128"/>
                        </a:rPr>
                        <a:t>４</a:t>
                      </a:r>
                      <a:r>
                        <a:rPr lang="ja-JP" altLang="en-US" sz="1800" b="0" u="none">
                          <a:latin typeface="メイリオ" panose="020B0604030504040204" charset="-128"/>
                          <a:ea typeface="メイリオ" panose="020B0604030504040204" charset="-128"/>
                          <a:cs typeface="Times New Roman" panose="02020603050405020304" charset="0"/>
                        </a:rPr>
                        <a:t>の安全機器のパラメータ</a:t>
                      </a:r>
                    </a:p>
                  </a:txBody>
                  <a:tcPr marL="0" marR="0" marT="36195" marB="1">
                    <a:lnL w="404812" cap="flat" cmpd="sng">
                      <a:solidFill>
                        <a:srgbClr val="FFFFFF"/>
                      </a:solidFill>
                      <a:prstDash val="solid"/>
                      <a:headEnd type="none" w="med" len="med"/>
                      <a:tailEnd type="none" w="med" len="med"/>
                    </a:lnL>
                    <a:lnR w="404812" cap="flat" cmpd="sng">
                      <a:solidFill>
                        <a:srgbClr val="FFFFFF"/>
                      </a:solidFill>
                      <a:prstDash val="solid"/>
                      <a:headEnd type="none" w="med" len="med"/>
                      <a:tailEnd type="none" w="med" len="med"/>
                    </a:ln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ja-JP"/>
                    </a:p>
                  </a:txBody>
                  <a:tcP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R w="404812" cap="flat" cmpd="sng">
                      <a:solidFill>
                        <a:srgbClr val="FFFFFF"/>
                      </a:solidFill>
                      <a:prstDash val="solid"/>
                      <a:headEnd type="none" w="med" len="med"/>
                      <a:tailEnd type="none" w="med" len="med"/>
                    </a:ln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tcPr>
                </a:tc>
              </a:tr>
              <a:tr h="0">
                <a:tc>
                  <a:txBody>
                    <a:bodyPr/>
                    <a:lstStyle/>
                    <a:p>
                      <a:pPr marL="0" indent="0" algn="ctr">
                        <a:buNone/>
                      </a:pPr>
                      <a:r>
                        <a:rPr lang="ja-JP" altLang="en-US" sz="1800" b="0" u="none">
                          <a:latin typeface="メイリオ" panose="020B0604030504040204" charset="-128"/>
                          <a:ea typeface="メイリオ" panose="020B0604030504040204" charset="-128"/>
                          <a:cs typeface="Times New Roman" panose="02020603050405020304" charset="0"/>
                        </a:rPr>
                        <a:t>部品番号</a:t>
                      </a:r>
                    </a:p>
                  </a:txBody>
                  <a:tcPr marL="0" marR="0" marT="36195"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a:solidFill>
                        <a:schemeClr val="tx1"/>
                      </a:solidFill>
                      <a:prstDash val="solid"/>
                    </a:lnB>
                    <a:lnTlToBr>
                      <a:noFill/>
                    </a:lnTlToBr>
                    <a:lnBlToTr>
                      <a:noFill/>
                    </a:lnBlToTr>
                    <a:solidFill>
                      <a:schemeClr val="bg1">
                        <a:lumMod val="85000"/>
                      </a:schemeClr>
                    </a:solidFill>
                  </a:tcPr>
                </a:tc>
                <a:tc>
                  <a:txBody>
                    <a:bodyPr/>
                    <a:lstStyle/>
                    <a:p>
                      <a:pPr marL="0" indent="0" algn="ctr">
                        <a:buNone/>
                      </a:pPr>
                      <a:r>
                        <a:rPr lang="ja-JP" altLang="en-US" sz="1800" b="0" u="none">
                          <a:latin typeface="メイリオ" panose="020B0604030504040204" charset="-128"/>
                          <a:ea typeface="メイリオ" panose="020B0604030504040204" charset="-128"/>
                          <a:cs typeface="Times New Roman" panose="02020603050405020304" charset="0"/>
                        </a:rPr>
                        <a:t>部品名称 </a:t>
                      </a:r>
                    </a:p>
                  </a:txBody>
                  <a:tcPr marL="0" marR="0" marT="36195"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a:solidFill>
                        <a:schemeClr val="tx1"/>
                      </a:solidFill>
                      <a:prstDash val="solid"/>
                    </a:lnB>
                    <a:lnTlToBr>
                      <a:noFill/>
                    </a:lnTlToBr>
                    <a:lnBlToTr>
                      <a:noFill/>
                    </a:lnBlToTr>
                    <a:solidFill>
                      <a:schemeClr val="bg1">
                        <a:lumMod val="85000"/>
                      </a:schemeClr>
                    </a:solid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B10d</a:t>
                      </a:r>
                    </a:p>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a:t>
                      </a:r>
                      <a:r>
                        <a:rPr lang="ja-JP" altLang="en-US" sz="1800" b="0" u="none">
                          <a:latin typeface="メイリオ" panose="020B0604030504040204" charset="-128"/>
                          <a:ea typeface="メイリオ" panose="020B0604030504040204" charset="-128"/>
                          <a:cs typeface="Times New Roman" panose="02020603050405020304" charset="0"/>
                        </a:rPr>
                        <a:t>千回</a:t>
                      </a:r>
                      <a:r>
                        <a:rPr lang="en-US" altLang="ja-JP" sz="1800" b="0" u="none">
                          <a:latin typeface="メイリオ" panose="020B0604030504040204" charset="-128"/>
                          <a:ea typeface="メイリオ" panose="020B0604030504040204" charset="-128"/>
                          <a:cs typeface="Times New Roman" panose="02020603050405020304" charset="0"/>
                        </a:rPr>
                        <a:t>]</a:t>
                      </a:r>
                    </a:p>
                  </a:txBody>
                  <a:tcPr marL="0" marR="0"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a:solidFill>
                        <a:schemeClr val="tx1"/>
                      </a:solidFill>
                      <a:prstDash val="solid"/>
                    </a:lnB>
                    <a:lnTlToBr>
                      <a:noFill/>
                    </a:lnTlToBr>
                    <a:lnBlToTr>
                      <a:noFill/>
                    </a:lnBlToTr>
                    <a:solidFill>
                      <a:schemeClr val="bg1">
                        <a:lumMod val="85000"/>
                      </a:schemeClr>
                    </a:solid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MTTFd[</a:t>
                      </a:r>
                      <a:r>
                        <a:rPr lang="ja-JP" altLang="en-US" sz="1800" b="0" u="none">
                          <a:latin typeface="メイリオ" panose="020B0604030504040204" charset="-128"/>
                          <a:ea typeface="メイリオ" panose="020B0604030504040204" charset="-128"/>
                          <a:cs typeface="Times New Roman" panose="02020603050405020304" charset="0"/>
                        </a:rPr>
                        <a:t>年</a:t>
                      </a:r>
                      <a:r>
                        <a:rPr lang="en-US" altLang="ja-JP" sz="1800" b="0" u="none">
                          <a:latin typeface="メイリオ" panose="020B0604030504040204" charset="-128"/>
                          <a:ea typeface="メイリオ" panose="020B0604030504040204" charset="-128"/>
                          <a:cs typeface="Times New Roman" panose="02020603050405020304" charset="0"/>
                        </a:rPr>
                        <a:t>]</a:t>
                      </a:r>
                    </a:p>
                  </a:txBody>
                  <a:tcPr marL="0" marR="0"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a:solidFill>
                        <a:schemeClr val="tx1"/>
                      </a:solidFill>
                      <a:prstDash val="solid"/>
                    </a:lnB>
                    <a:lnTlToBr>
                      <a:noFill/>
                    </a:lnTlToBr>
                    <a:lnBlToTr>
                      <a:noFill/>
                    </a:lnBlToTr>
                    <a:solidFill>
                      <a:schemeClr val="bg1">
                        <a:lumMod val="85000"/>
                      </a:schemeClr>
                    </a:solid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MTTFd </a:t>
                      </a:r>
                      <a:r>
                        <a:rPr lang="ja-JP" altLang="en-US" sz="1800" b="0" u="none">
                          <a:latin typeface="メイリオ" panose="020B0604030504040204" charset="-128"/>
                          <a:ea typeface="メイリオ" panose="020B0604030504040204" charset="-128"/>
                          <a:cs typeface="Times New Roman" panose="02020603050405020304" charset="0"/>
                        </a:rPr>
                        <a:t>値</a:t>
                      </a:r>
                      <a:r>
                        <a:rPr lang="en-US" altLang="ja-JP" sz="1800" b="0" u="none">
                          <a:latin typeface="メイリオ" panose="020B0604030504040204" charset="-128"/>
                          <a:ea typeface="メイリオ" panose="020B0604030504040204" charset="-128"/>
                          <a:cs typeface="Times New Roman" panose="02020603050405020304" charset="0"/>
                        </a:rPr>
                        <a:t>[</a:t>
                      </a:r>
                      <a:r>
                        <a:rPr lang="ja-JP" altLang="en-US" sz="1800" b="0" u="none">
                          <a:latin typeface="メイリオ" panose="020B0604030504040204" charset="-128"/>
                          <a:ea typeface="メイリオ" panose="020B0604030504040204" charset="-128"/>
                          <a:cs typeface="Times New Roman" panose="02020603050405020304" charset="0"/>
                        </a:rPr>
                        <a:t>年</a:t>
                      </a:r>
                      <a:r>
                        <a:rPr lang="en-US" altLang="ja-JP" sz="1800" b="0" u="none">
                          <a:latin typeface="メイリオ" panose="020B0604030504040204" charset="-128"/>
                          <a:ea typeface="メイリオ" panose="020B0604030504040204" charset="-128"/>
                          <a:cs typeface="Times New Roman" panose="02020603050405020304" charset="0"/>
                        </a:rPr>
                        <a:t>]</a:t>
                      </a:r>
                    </a:p>
                  </a:txBody>
                  <a:tcPr marL="0" marR="0"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a:solidFill>
                        <a:schemeClr val="tx1"/>
                      </a:solidFill>
                      <a:prstDash val="solid"/>
                    </a:lnB>
                    <a:lnTlToBr>
                      <a:noFill/>
                    </a:lnTlToBr>
                    <a:lnBlToTr>
                      <a:noFill/>
                    </a:lnBlToTr>
                    <a:solidFill>
                      <a:schemeClr val="bg1">
                        <a:lumMod val="85000"/>
                      </a:schemeClr>
                    </a:solid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DCavg[%]</a:t>
                      </a:r>
                    </a:p>
                  </a:txBody>
                  <a:tcPr marL="0" marR="0"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a:solidFill>
                        <a:schemeClr val="tx1"/>
                      </a:solidFill>
                      <a:prstDash val="solid"/>
                    </a:lnB>
                    <a:lnTlToBr>
                      <a:noFill/>
                    </a:lnTlToBr>
                    <a:lnBlToTr>
                      <a:noFill/>
                    </a:lnBlToTr>
                    <a:solidFill>
                      <a:schemeClr val="bg1">
                        <a:lumMod val="85000"/>
                      </a:schemeClr>
                    </a:solid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PFHd</a:t>
                      </a:r>
                    </a:p>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a:t>
                      </a:r>
                      <a:r>
                        <a:rPr lang="ja-JP" altLang="en-US" sz="1800" b="0" u="none">
                          <a:latin typeface="メイリオ" panose="020B0604030504040204" charset="-128"/>
                          <a:ea typeface="メイリオ" panose="020B0604030504040204" charset="-128"/>
                          <a:cs typeface="Times New Roman" panose="02020603050405020304" charset="0"/>
                        </a:rPr>
                        <a:t>時間</a:t>
                      </a:r>
                      <a:r>
                        <a:rPr lang="en-US" altLang="ja-JP" sz="1800" b="0" u="none">
                          <a:latin typeface="メイリオ" panose="020B0604030504040204" charset="-128"/>
                          <a:ea typeface="メイリオ" panose="020B0604030504040204" charset="-128"/>
                          <a:cs typeface="Times New Roman" panose="02020603050405020304" charset="0"/>
                        </a:rPr>
                        <a:t>]</a:t>
                      </a:r>
                    </a:p>
                  </a:txBody>
                  <a:tcPr marL="0" marR="0" marT="36195"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a:solidFill>
                        <a:schemeClr val="tx1"/>
                      </a:solidFill>
                      <a:prstDash val="solid"/>
                    </a:lnB>
                    <a:lnTlToBr>
                      <a:noFill/>
                    </a:lnTlToBr>
                    <a:lnBlToTr>
                      <a:noFill/>
                    </a:lnBlToTr>
                    <a:solidFill>
                      <a:schemeClr val="bg1">
                        <a:lumMod val="85000"/>
                      </a:schemeClr>
                    </a:solidFill>
                  </a:tcPr>
                </a:tc>
              </a:tr>
              <a:tr h="245110">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F1 </a:t>
                      </a:r>
                    </a:p>
                  </a:txBody>
                  <a:tcPr marL="0" marR="0"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ja-JP" altLang="en-US" sz="1800" b="0" u="none">
                          <a:latin typeface="メイリオ" panose="020B0604030504040204" charset="-128"/>
                          <a:ea typeface="メイリオ" panose="020B0604030504040204" charset="-128"/>
                          <a:cs typeface="Times New Roman" panose="02020603050405020304" charset="0"/>
                        </a:rPr>
                        <a:t>ライトカーテン</a:t>
                      </a:r>
                    </a:p>
                  </a:txBody>
                  <a:tcPr marL="0" marR="0"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ja-JP" altLang="en-US" sz="1800" b="0" u="none">
                          <a:latin typeface="メイリオ" panose="020B0604030504040204" charset="-128"/>
                          <a:ea typeface="メイリオ" panose="020B0604030504040204" charset="-128"/>
                          <a:cs typeface="Times New Roman" panose="02020603050405020304" charset="0"/>
                        </a:rPr>
                        <a:t>－</a:t>
                      </a:r>
                    </a:p>
                  </a:txBody>
                  <a:tcPr marL="0" marR="0"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ja-JP" altLang="en-US" sz="1800" b="0" u="none">
                          <a:latin typeface="メイリオ" panose="020B0604030504040204" charset="-128"/>
                          <a:ea typeface="メイリオ" panose="020B0604030504040204" charset="-128"/>
                          <a:cs typeface="Times New Roman" panose="02020603050405020304" charset="0"/>
                        </a:rPr>
                        <a:t>－</a:t>
                      </a:r>
                    </a:p>
                  </a:txBody>
                  <a:tcPr marL="0" marR="0"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100 </a:t>
                      </a:r>
                    </a:p>
                  </a:txBody>
                  <a:tcPr marL="0" marR="0"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99 </a:t>
                      </a:r>
                    </a:p>
                  </a:txBody>
                  <a:tcPr marL="0" marR="0"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2.47×10-8</a:t>
                      </a:r>
                    </a:p>
                  </a:txBody>
                  <a:tcPr marL="0" marR="0"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0">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FS-PLC </a:t>
                      </a:r>
                    </a:p>
                  </a:txBody>
                  <a:tcPr marL="0" marR="0"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ja-JP" altLang="en-US" sz="1800" b="0" u="none">
                          <a:latin typeface="メイリオ" panose="020B0604030504040204" charset="-128"/>
                          <a:ea typeface="メイリオ" panose="020B0604030504040204" charset="-128"/>
                          <a:cs typeface="Times New Roman" panose="02020603050405020304" charset="0"/>
                        </a:rPr>
                        <a:t>安全</a:t>
                      </a:r>
                      <a:r>
                        <a:rPr lang="en-US" altLang="ja-JP" sz="1800" b="0" u="none">
                          <a:latin typeface="メイリオ" panose="020B0604030504040204" charset="-128"/>
                          <a:ea typeface="メイリオ" panose="020B0604030504040204" charset="-128"/>
                          <a:cs typeface="Times New Roman" panose="02020603050405020304" charset="0"/>
                        </a:rPr>
                        <a:t>PLC   </a:t>
                      </a:r>
                    </a:p>
                  </a:txBody>
                  <a:tcPr marL="0" marR="0"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ja-JP" altLang="en-US" sz="1800" b="0" u="none">
                          <a:latin typeface="メイリオ" panose="020B0604030504040204" charset="-128"/>
                          <a:ea typeface="メイリオ" panose="020B0604030504040204" charset="-128"/>
                          <a:cs typeface="Times New Roman" panose="02020603050405020304" charset="0"/>
                        </a:rPr>
                        <a:t>－</a:t>
                      </a:r>
                    </a:p>
                  </a:txBody>
                  <a:tcPr marL="0" marR="0"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ja-JP" altLang="en-US" sz="1800" b="0" u="none">
                          <a:latin typeface="メイリオ" panose="020B0604030504040204" charset="-128"/>
                          <a:ea typeface="メイリオ" panose="020B0604030504040204" charset="-128"/>
                          <a:cs typeface="Times New Roman" panose="02020603050405020304" charset="0"/>
                        </a:rPr>
                        <a:t>－</a:t>
                      </a:r>
                    </a:p>
                  </a:txBody>
                  <a:tcPr marL="0" marR="0"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100 </a:t>
                      </a:r>
                    </a:p>
                  </a:txBody>
                  <a:tcPr marL="0" marR="0"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99 </a:t>
                      </a:r>
                    </a:p>
                  </a:txBody>
                  <a:tcPr marL="0" marR="0"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2.31×10-9</a:t>
                      </a:r>
                    </a:p>
                  </a:txBody>
                  <a:tcPr marL="0" marR="0"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0">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K1</a:t>
                      </a:r>
                    </a:p>
                  </a:txBody>
                  <a:tcPr marL="0" marR="0"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ja-JP" altLang="en-US" sz="1800" b="0" u="none">
                          <a:latin typeface="メイリオ" panose="020B0604030504040204" charset="-128"/>
                          <a:ea typeface="メイリオ" panose="020B0604030504040204" charset="-128"/>
                          <a:cs typeface="Times New Roman" panose="02020603050405020304" charset="0"/>
                        </a:rPr>
                        <a:t>コンタクタ </a:t>
                      </a:r>
                    </a:p>
                  </a:txBody>
                  <a:tcPr marL="0" marR="0"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2,000  </a:t>
                      </a:r>
                    </a:p>
                  </a:txBody>
                  <a:tcPr marL="0" marR="0"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4,167</a:t>
                      </a:r>
                    </a:p>
                  </a:txBody>
                  <a:tcPr marL="0" marR="0"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100  </a:t>
                      </a:r>
                    </a:p>
                  </a:txBody>
                  <a:tcPr marL="0" marR="0"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99</a:t>
                      </a:r>
                    </a:p>
                  </a:txBody>
                  <a:tcPr marL="0" marR="0"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2.47×10-8</a:t>
                      </a:r>
                    </a:p>
                  </a:txBody>
                  <a:tcPr marL="0" marR="0"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0">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K2</a:t>
                      </a:r>
                    </a:p>
                  </a:txBody>
                  <a:tcPr marL="0" marR="0"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ja-JP" altLang="en-US" sz="1800" b="0" u="none">
                          <a:latin typeface="メイリオ" panose="020B0604030504040204" charset="-128"/>
                          <a:ea typeface="メイリオ" panose="020B0604030504040204" charset="-128"/>
                          <a:cs typeface="Times New Roman" panose="02020603050405020304" charset="0"/>
                        </a:rPr>
                        <a:t>コンタクタ </a:t>
                      </a:r>
                    </a:p>
                  </a:txBody>
                  <a:tcPr marL="0" marR="0"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2,000  </a:t>
                      </a:r>
                    </a:p>
                  </a:txBody>
                  <a:tcPr marL="0" marR="0"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4,167</a:t>
                      </a:r>
                    </a:p>
                  </a:txBody>
                  <a:tcPr marL="0" marR="0"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100  </a:t>
                      </a:r>
                    </a:p>
                  </a:txBody>
                  <a:tcPr marL="0" marR="0"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99</a:t>
                      </a:r>
                    </a:p>
                  </a:txBody>
                  <a:tcPr marL="0" marR="0"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Times New Roman" panose="02020603050405020304" charset="0"/>
                        </a:rPr>
                        <a:t>2.47×10-8</a:t>
                      </a:r>
                    </a:p>
                  </a:txBody>
                  <a:tcPr marL="0" marR="0"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0">
                <a:tc gridSpan="7">
                  <a:txBody>
                    <a:bodyPr/>
                    <a:lstStyle/>
                    <a:p>
                      <a:pPr marL="0" indent="0" algn="l">
                        <a:buNone/>
                      </a:pPr>
                      <a:endParaRPr lang="en-US" altLang="ja-JP" sz="1800" b="0" u="none">
                        <a:latin typeface="メイリオ" panose="020B0604030504040204" charset="-128"/>
                        <a:ea typeface="メイリオ" panose="020B0604030504040204" charset="-128"/>
                        <a:cs typeface="Times New Roman" panose="02020603050405020304" charset="0"/>
                      </a:endParaRPr>
                    </a:p>
                    <a:p>
                      <a:pPr marL="0" indent="0" algn="l">
                        <a:buNone/>
                      </a:pPr>
                      <a:r>
                        <a:rPr lang="en-US" altLang="ja-JP" sz="1800" b="0" u="none">
                          <a:latin typeface="メイリオ" panose="020B0604030504040204" charset="-128"/>
                          <a:ea typeface="メイリオ" panose="020B0604030504040204" charset="-128"/>
                          <a:cs typeface="Times New Roman" panose="02020603050405020304" charset="0"/>
                        </a:rPr>
                        <a:t>K1/K2</a:t>
                      </a:r>
                      <a:r>
                        <a:rPr lang="ja-JP" altLang="en-US" sz="1800" b="0" u="none">
                          <a:latin typeface="メイリオ" panose="020B0604030504040204" charset="-128"/>
                          <a:ea typeface="メイリオ" panose="020B0604030504040204" charset="-128"/>
                          <a:cs typeface="Times New Roman" panose="02020603050405020304" charset="0"/>
                        </a:rPr>
                        <a:t>：</a:t>
                      </a:r>
                      <a:r>
                        <a:rPr lang="en-US" altLang="ja-JP" sz="1800" b="0" u="none">
                          <a:latin typeface="メイリオ" panose="020B0604030504040204" charset="-128"/>
                          <a:ea typeface="メイリオ" panose="020B0604030504040204" charset="-128"/>
                          <a:cs typeface="Times New Roman" panose="02020603050405020304" charset="0"/>
                        </a:rPr>
                        <a:t>nop=1[cycle/h]×16[h/d]×300[d/y]=4,800[cycle/y]</a:t>
                      </a:r>
                    </a:p>
                  </a:txBody>
                  <a:tcPr marL="279400" marR="0" marT="36195" marB="1">
                    <a:lnL w="404812" cap="flat" cmpd="sng">
                      <a:solidFill>
                        <a:srgbClr val="FFFFFF"/>
                      </a:solidFill>
                      <a:prstDash val="solid"/>
                      <a:headEnd type="none" w="med" len="med"/>
                      <a:tailEnd type="none" w="med" len="med"/>
                    </a:lnL>
                    <a:lnR w="404812" cap="flat" cmpd="sng">
                      <a:solidFill>
                        <a:srgbClr val="FFFFFF"/>
                      </a:solidFill>
                      <a:prstDash val="solid"/>
                      <a:headEnd type="none" w="med" len="med"/>
                      <a:tailEnd type="none" w="med" len="med"/>
                    </a:lnR>
                    <a:lnT w="12700">
                      <a:solidFill>
                        <a:schemeClr val="tx1"/>
                      </a:solidFill>
                      <a:prstDash val="solid"/>
                    </a:lnT>
                    <a:lnB w="404812" cap="flat" cmpd="sng">
                      <a:solidFill>
                        <a:srgbClr val="FFFFFF"/>
                      </a:solidFill>
                      <a:prstDash val="solid"/>
                      <a:headEnd type="none" w="med" len="med"/>
                      <a:tailEnd type="none" w="med" len="med"/>
                    </a:lnB>
                    <a:lnTlToBr>
                      <a:noFill/>
                    </a:lnTlToBr>
                    <a:lnBlToTr>
                      <a:noFill/>
                    </a:lnBlToTr>
                    <a:noFill/>
                  </a:tcPr>
                </a:tc>
                <a:tc hMerge="1">
                  <a:txBody>
                    <a:bodyPr/>
                    <a:lstStyle/>
                    <a:p>
                      <a:endParaRPr lang="ja-JP"/>
                    </a:p>
                  </a:txBody>
                  <a:tcPr>
                    <a:lnT w="12700">
                      <a:solidFill>
                        <a:schemeClr val="tx1"/>
                      </a:solidFill>
                      <a:prstDash val="solid"/>
                    </a:lnT>
                    <a:lnB w="404812" cap="flat" cmpd="sng">
                      <a:solidFill>
                        <a:srgbClr val="FFFFFF"/>
                      </a:solidFill>
                      <a:prstDash val="solid"/>
                      <a:headEnd type="none" w="med" len="med"/>
                      <a:tailEnd type="none" w="med" len="med"/>
                    </a:lnB>
                  </a:tcPr>
                </a:tc>
                <a:tc hMerge="1">
                  <a:txBody>
                    <a:bodyPr/>
                    <a:lstStyle/>
                    <a:p>
                      <a:endParaRPr lang="ja-JP"/>
                    </a:p>
                  </a:txBody>
                  <a:tcPr>
                    <a:lnT w="12700">
                      <a:solidFill>
                        <a:schemeClr val="tx1"/>
                      </a:solidFill>
                      <a:prstDash val="solid"/>
                    </a:lnT>
                    <a:lnB w="404812" cap="flat" cmpd="sng">
                      <a:solidFill>
                        <a:srgbClr val="FFFFFF"/>
                      </a:solidFill>
                      <a:prstDash val="solid"/>
                      <a:headEnd type="none" w="med" len="med"/>
                      <a:tailEnd type="none" w="med" len="med"/>
                    </a:lnB>
                  </a:tcPr>
                </a:tc>
                <a:tc hMerge="1">
                  <a:txBody>
                    <a:bodyPr/>
                    <a:lstStyle/>
                    <a:p>
                      <a:endParaRPr lang="ja-JP"/>
                    </a:p>
                  </a:txBody>
                  <a:tcPr>
                    <a:lnT w="12700">
                      <a:solidFill>
                        <a:schemeClr val="tx1"/>
                      </a:solidFill>
                      <a:prstDash val="solid"/>
                    </a:lnT>
                    <a:lnB w="404812" cap="flat" cmpd="sng">
                      <a:solidFill>
                        <a:srgbClr val="FFFFFF"/>
                      </a:solidFill>
                      <a:prstDash val="solid"/>
                      <a:headEnd type="none" w="med" len="med"/>
                      <a:tailEnd type="none" w="med" len="med"/>
                    </a:lnB>
                  </a:tcPr>
                </a:tc>
                <a:tc hMerge="1">
                  <a:txBody>
                    <a:bodyPr/>
                    <a:lstStyle/>
                    <a:p>
                      <a:endParaRPr lang="ja-JP"/>
                    </a:p>
                  </a:txBody>
                  <a:tcPr>
                    <a:lnT w="12700">
                      <a:solidFill>
                        <a:schemeClr val="tx1"/>
                      </a:solidFill>
                      <a:prstDash val="solid"/>
                    </a:lnT>
                    <a:lnB w="404812" cap="flat" cmpd="sng">
                      <a:solidFill>
                        <a:srgbClr val="FFFFFF"/>
                      </a:solidFill>
                      <a:prstDash val="solid"/>
                      <a:headEnd type="none" w="med" len="med"/>
                      <a:tailEnd type="none" w="med" len="med"/>
                    </a:lnB>
                  </a:tcPr>
                </a:tc>
                <a:tc hMerge="1">
                  <a:txBody>
                    <a:bodyPr/>
                    <a:lstStyle/>
                    <a:p>
                      <a:endParaRPr lang="ja-JP"/>
                    </a:p>
                  </a:txBody>
                  <a:tcPr>
                    <a:lnT w="12700">
                      <a:solidFill>
                        <a:schemeClr val="tx1"/>
                      </a:solidFill>
                      <a:prstDash val="solid"/>
                    </a:lnT>
                    <a:lnB w="404812" cap="flat" cmpd="sng">
                      <a:solidFill>
                        <a:srgbClr val="FFFFFF"/>
                      </a:solidFill>
                      <a:prstDash val="solid"/>
                      <a:headEnd type="none" w="med" len="med"/>
                      <a:tailEnd type="none" w="med" len="med"/>
                    </a:lnB>
                  </a:tcPr>
                </a:tc>
                <a:tc hMerge="1">
                  <a:txBody>
                    <a:bodyPr/>
                    <a:lstStyle/>
                    <a:p>
                      <a:endParaRPr lang="ja-JP"/>
                    </a:p>
                  </a:txBody>
                  <a:tcPr>
                    <a:lnR w="404812" cap="flat" cmpd="sng">
                      <a:solidFill>
                        <a:srgbClr val="FFFFFF"/>
                      </a:solidFill>
                      <a:prstDash val="solid"/>
                      <a:headEnd type="none" w="med" len="med"/>
                      <a:tailEnd type="none" w="med" len="med"/>
                    </a:lnR>
                    <a:lnT w="12700">
                      <a:solidFill>
                        <a:schemeClr val="tx1"/>
                      </a:solidFill>
                      <a:prstDash val="solid"/>
                    </a:lnT>
                    <a:lnB w="404812" cap="flat" cmpd="sng">
                      <a:solidFill>
                        <a:srgbClr val="FFFFFF"/>
                      </a:solidFill>
                      <a:prstDash val="solid"/>
                      <a:headEnd type="none" w="med" len="med"/>
                      <a:tailEnd type="none" w="med" len="med"/>
                    </a:lnB>
                  </a:tcPr>
                </a:tc>
              </a:tr>
            </a:tbl>
          </a:graphicData>
        </a:graphic>
      </p:graphicFrame>
      <p:sp>
        <p:nvSpPr>
          <p:cNvPr id="3" name="テキストボックス 2"/>
          <p:cNvSpPr txBox="1"/>
          <p:nvPr/>
        </p:nvSpPr>
        <p:spPr>
          <a:xfrm>
            <a:off x="306705" y="5768975"/>
            <a:ext cx="9340215" cy="615315"/>
          </a:xfrm>
          <a:prstGeom prst="rect">
            <a:avLst/>
          </a:prstGeom>
          <a:noFill/>
        </p:spPr>
        <p:txBody>
          <a:bodyPr wrap="square" rtlCol="0">
            <a:spAutoFit/>
          </a:bodyPr>
          <a:lstStyle/>
          <a:p>
            <a:r>
              <a:rPr lang="ja-JP" altLang="en-US" sz="1600">
                <a:latin typeface="メイリオ" panose="020B0604030504040204" charset="-128"/>
                <a:ea typeface="メイリオ" panose="020B0604030504040204" charset="-128"/>
              </a:rPr>
              <a:t>注</a:t>
            </a:r>
            <a:r>
              <a:rPr lang="en-US" altLang="ja-JP" sz="1600">
                <a:latin typeface="メイリオ" panose="020B0604030504040204" charset="-128"/>
                <a:ea typeface="メイリオ" panose="020B0604030504040204" charset="-128"/>
              </a:rPr>
              <a:t>)</a:t>
            </a:r>
            <a:r>
              <a:rPr lang="ja-JP" altLang="en-US" sz="1600">
                <a:latin typeface="メイリオ" panose="020B0604030504040204" charset="-128"/>
                <a:ea typeface="メイリオ" panose="020B0604030504040204" charset="-128"/>
              </a:rPr>
              <a:t>この表は</a:t>
            </a:r>
            <a:r>
              <a:rPr lang="en-US" altLang="ja-JP" sz="1600">
                <a:latin typeface="メイリオ" panose="020B0604030504040204" charset="-128"/>
                <a:ea typeface="メイリオ" panose="020B0604030504040204" charset="-128"/>
              </a:rPr>
              <a:t>ISO 13849-1:2006</a:t>
            </a:r>
            <a:r>
              <a:rPr lang="ja-JP" altLang="en-US" sz="1600">
                <a:latin typeface="メイリオ" panose="020B0604030504040204" charset="-128"/>
                <a:ea typeface="メイリオ" panose="020B0604030504040204" charset="-128"/>
              </a:rPr>
              <a:t>に基づくため、</a:t>
            </a:r>
            <a:r>
              <a:rPr lang="en-US" altLang="ja-JP" sz="1600">
                <a:latin typeface="メイリオ" panose="020B0604030504040204" charset="-128"/>
                <a:ea typeface="メイリオ" panose="020B0604030504040204" charset="-128"/>
              </a:rPr>
              <a:t>MTTFd</a:t>
            </a:r>
            <a:r>
              <a:rPr lang="ja-JP" altLang="en-US" sz="1600">
                <a:latin typeface="メイリオ" panose="020B0604030504040204" charset="-128"/>
                <a:ea typeface="メイリオ" panose="020B0604030504040204" charset="-128"/>
              </a:rPr>
              <a:t>は</a:t>
            </a:r>
            <a:r>
              <a:rPr lang="en-US" altLang="ja-JP" sz="1600">
                <a:latin typeface="メイリオ" panose="020B0604030504040204" charset="-128"/>
                <a:ea typeface="メイリオ" panose="020B0604030504040204" charset="-128"/>
              </a:rPr>
              <a:t>100</a:t>
            </a:r>
            <a:r>
              <a:rPr lang="ja-JP" altLang="en-US" sz="1600">
                <a:latin typeface="メイリオ" panose="020B0604030504040204" charset="-128"/>
                <a:ea typeface="メイリオ" panose="020B0604030504040204" charset="-128"/>
              </a:rPr>
              <a:t>年となっている。</a:t>
            </a:r>
            <a:br>
              <a:rPr lang="ja-JP" altLang="en-US" sz="1600">
                <a:latin typeface="メイリオ" panose="020B0604030504040204" charset="-128"/>
                <a:ea typeface="メイリオ" panose="020B0604030504040204" charset="-128"/>
              </a:rPr>
            </a:br>
            <a:r>
              <a:rPr lang="ja-JP" altLang="en-US" sz="1600">
                <a:latin typeface="メイリオ" panose="020B0604030504040204" charset="-128"/>
                <a:ea typeface="メイリオ" panose="020B0604030504040204" charset="-128"/>
              </a:rPr>
              <a:t>　 </a:t>
            </a:r>
            <a:r>
              <a:rPr lang="en-US" altLang="ja-JP" sz="1600">
                <a:latin typeface="メイリオ" panose="020B0604030504040204" charset="-128"/>
                <a:ea typeface="メイリオ" panose="020B0604030504040204" charset="-128"/>
              </a:rPr>
              <a:t>ISO 13849-1:2013</a:t>
            </a:r>
            <a:r>
              <a:rPr lang="ja-JP" altLang="en-US" sz="1600">
                <a:latin typeface="メイリオ" panose="020B0604030504040204" charset="-128"/>
                <a:ea typeface="メイリオ" panose="020B0604030504040204" charset="-128"/>
              </a:rPr>
              <a:t>によると、</a:t>
            </a:r>
            <a:r>
              <a:rPr lang="en-US" altLang="ja-JP" sz="1600">
                <a:latin typeface="メイリオ" panose="020B0604030504040204" charset="-128"/>
                <a:ea typeface="メイリオ" panose="020B0604030504040204" charset="-128"/>
              </a:rPr>
              <a:t>MTTFd</a:t>
            </a:r>
            <a:r>
              <a:rPr lang="ja-JP" altLang="en-US" sz="1600">
                <a:latin typeface="メイリオ" panose="020B0604030504040204" charset="-128"/>
                <a:ea typeface="メイリオ" panose="020B0604030504040204" charset="-128"/>
              </a:rPr>
              <a:t>は最高</a:t>
            </a:r>
            <a:r>
              <a:rPr lang="en-US" altLang="ja-JP" sz="1600">
                <a:latin typeface="メイリオ" panose="020B0604030504040204" charset="-128"/>
                <a:ea typeface="メイリオ" panose="020B0604030504040204" charset="-128"/>
              </a:rPr>
              <a:t>2500</a:t>
            </a:r>
            <a:r>
              <a:rPr lang="ja-JP" altLang="en-US" sz="1600">
                <a:latin typeface="メイリオ" panose="020B0604030504040204" charset="-128"/>
                <a:ea typeface="メイリオ" panose="020B0604030504040204" charset="-128"/>
              </a:rPr>
              <a:t>年までになる。</a:t>
            </a:r>
          </a:p>
        </p:txBody>
      </p:sp>
    </p:spTree>
    <p:extLst>
      <p:ext uri="{BB962C8B-B14F-4D97-AF65-F5344CB8AC3E}">
        <p14:creationId xmlns:p14="http://schemas.microsoft.com/office/powerpoint/2010/main" val="30592165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a:t>３ライトカーテンによる侵入検知：ライトカーテン　</a:t>
            </a:r>
            <a:r>
              <a:rPr lang="ja-JP" altLang="en-US" sz="2800">
                <a:sym typeface="+mn-ea"/>
              </a:rPr>
              <a:t>(6)安全ブロック図</a:t>
            </a:r>
          </a:p>
        </p:txBody>
      </p:sp>
      <p:sp>
        <p:nvSpPr>
          <p:cNvPr id="4" name="フッタープレースホルダ 3"/>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68</a:t>
            </a:fld>
            <a:endParaRPr kumimoji="1" lang="ja-JP" altLang="en-US"/>
          </a:p>
        </p:txBody>
      </p:sp>
      <p:pic>
        <p:nvPicPr>
          <p:cNvPr id="191" name="図形 191"/>
          <p:cNvPicPr>
            <a:picLocks noGrp="1" noChangeAspect="1"/>
          </p:cNvPicPr>
          <p:nvPr>
            <p:ph idx="1"/>
          </p:nvPr>
        </p:nvPicPr>
        <p:blipFill>
          <a:blip r:embed="rId3"/>
          <a:stretch>
            <a:fillRect/>
          </a:stretch>
        </p:blipFill>
        <p:spPr>
          <a:xfrm>
            <a:off x="551815" y="1460500"/>
            <a:ext cx="8880475" cy="4605020"/>
          </a:xfrm>
          <a:prstGeom prst="rect">
            <a:avLst/>
          </a:prstGeom>
          <a:noFill/>
          <a:ln w="9525">
            <a:noFill/>
            <a:miter/>
          </a:ln>
        </p:spPr>
      </p:pic>
    </p:spTree>
    <p:extLst>
      <p:ext uri="{BB962C8B-B14F-4D97-AF65-F5344CB8AC3E}">
        <p14:creationId xmlns:p14="http://schemas.microsoft.com/office/powerpoint/2010/main" val="31754663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a:t>４レーザースキャナによる存在検知：レーザースキャナ　</a:t>
            </a:r>
            <a:r>
              <a:rPr lang="ja-JP" altLang="en-US" sz="2800"/>
              <a:t>(1)機械・設備イメージ</a:t>
            </a:r>
          </a:p>
        </p:txBody>
      </p:sp>
      <p:sp>
        <p:nvSpPr>
          <p:cNvPr id="3" name="コンテンツプレースホルダ 2"/>
          <p:cNvSpPr>
            <a:spLocks noGrp="1"/>
          </p:cNvSpPr>
          <p:nvPr>
            <p:ph idx="1"/>
          </p:nvPr>
        </p:nvSpPr>
        <p:spPr>
          <a:xfrm>
            <a:off x="306705" y="1565910"/>
            <a:ext cx="9340215" cy="1050925"/>
          </a:xfrm>
        </p:spPr>
        <p:txBody>
          <a:bodyPr wrap="square"/>
          <a:lstStyle/>
          <a:p>
            <a:pPr marL="0" indent="0">
              <a:buNone/>
            </a:pPr>
            <a:r>
              <a:rPr lang="ja-JP" altLang="en-US" sz="2000"/>
              <a:t>ロボット稼働エリアにレーザースキャナを設置し，ロボットが動作中に作業者が危険エリアに存在していることを検知し，ロボットを停止させる(起動させない)アプリケーションである。PLr＝d。</a:t>
            </a:r>
          </a:p>
        </p:txBody>
      </p:sp>
      <p:sp>
        <p:nvSpPr>
          <p:cNvPr id="4" name="フッタープレースホルダ 3"/>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69</a:t>
            </a:fld>
            <a:endParaRPr kumimoji="1" lang="ja-JP" altLang="en-US"/>
          </a:p>
        </p:txBody>
      </p:sp>
      <p:pic>
        <p:nvPicPr>
          <p:cNvPr id="192" name="図形 192"/>
          <p:cNvPicPr>
            <a:picLocks noChangeAspect="1"/>
          </p:cNvPicPr>
          <p:nvPr/>
        </p:nvPicPr>
        <p:blipFill>
          <a:blip r:embed="rId3"/>
          <a:stretch>
            <a:fillRect/>
          </a:stretch>
        </p:blipFill>
        <p:spPr>
          <a:xfrm>
            <a:off x="1946910" y="2468880"/>
            <a:ext cx="5767705" cy="4013200"/>
          </a:xfrm>
          <a:prstGeom prst="rect">
            <a:avLst/>
          </a:prstGeom>
          <a:noFill/>
          <a:ln w="9525">
            <a:noFill/>
            <a:miter/>
          </a:ln>
        </p:spPr>
      </p:pic>
    </p:spTree>
    <p:extLst>
      <p:ext uri="{BB962C8B-B14F-4D97-AF65-F5344CB8AC3E}">
        <p14:creationId xmlns:p14="http://schemas.microsoft.com/office/powerpoint/2010/main" val="2861779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5"/>
          <p:cNvSpPr>
            <a:spLocks noGrp="1"/>
          </p:cNvSpPr>
          <p:nvPr>
            <p:ph type="title"/>
          </p:nvPr>
        </p:nvSpPr>
        <p:spPr>
          <a:xfrm>
            <a:off x="681037" y="365129"/>
            <a:ext cx="8885873" cy="675001"/>
          </a:xfrm>
          <a:ln>
            <a:solidFill>
              <a:schemeClr val="accent4">
                <a:lumMod val="40000"/>
                <a:lumOff val="60000"/>
              </a:schemeClr>
            </a:solidFill>
          </a:ln>
        </p:spPr>
        <p:txBody>
          <a:bodyPr>
            <a:noAutofit/>
          </a:bodyPr>
          <a:lstStyle/>
          <a:p>
            <a:r>
              <a:rPr lang="en-US" altLang="ja-JP" dirty="0" smtClean="0"/>
              <a:t>3</a:t>
            </a:r>
            <a:r>
              <a:rPr lang="ja-JP" altLang="en-US" dirty="0"/>
              <a:t>　</a:t>
            </a:r>
            <a:r>
              <a:rPr lang="ja-JP" altLang="en-US" dirty="0" smtClean="0"/>
              <a:t>産</a:t>
            </a:r>
            <a:r>
              <a:rPr lang="ja-JP" altLang="en-US" dirty="0"/>
              <a:t>業用協働ロボットシステム</a:t>
            </a:r>
            <a:r>
              <a:rPr lang="ja-JP" altLang="en-US" dirty="0" smtClean="0"/>
              <a:t>に</a:t>
            </a:r>
            <a:r>
              <a:rPr lang="en-US" altLang="ja-JP" dirty="0" smtClean="0"/>
              <a:t/>
            </a:r>
            <a:br>
              <a:rPr lang="en-US" altLang="ja-JP" dirty="0" smtClean="0"/>
            </a:br>
            <a:r>
              <a:rPr lang="ja-JP" altLang="en-US" dirty="0"/>
              <a:t>　</a:t>
            </a:r>
            <a:r>
              <a:rPr lang="ja-JP" altLang="en-US" dirty="0" smtClean="0"/>
              <a:t>　　　　　　　　　　　必</a:t>
            </a:r>
            <a:r>
              <a:rPr lang="ja-JP" altLang="en-US" dirty="0"/>
              <a:t>要なマーキング</a:t>
            </a:r>
            <a:endParaRPr lang="ja-JP" altLang="en-US" sz="3200" dirty="0"/>
          </a:p>
        </p:txBody>
      </p:sp>
      <p:sp>
        <p:nvSpPr>
          <p:cNvPr id="10" name="コンテンツ プレースホルダー 6"/>
          <p:cNvSpPr>
            <a:spLocks noGrp="1"/>
          </p:cNvSpPr>
          <p:nvPr>
            <p:ph idx="1"/>
          </p:nvPr>
        </p:nvSpPr>
        <p:spPr>
          <a:xfrm>
            <a:off x="681037" y="1334135"/>
            <a:ext cx="8771573" cy="4678045"/>
          </a:xfrm>
          <a:ln>
            <a:solidFill>
              <a:schemeClr val="accent6">
                <a:lumMod val="40000"/>
                <a:lumOff val="60000"/>
              </a:schemeClr>
            </a:solidFill>
          </a:ln>
        </p:spPr>
        <p:txBody>
          <a:bodyPr>
            <a:normAutofit fontScale="92500" lnSpcReduction="10000"/>
          </a:bodyPr>
          <a:lstStyle/>
          <a:p>
            <a:pPr marL="0" indent="0">
              <a:lnSpc>
                <a:spcPct val="110000"/>
              </a:lnSpc>
              <a:spcBef>
                <a:spcPts val="0"/>
              </a:spcBef>
              <a:buNone/>
            </a:pPr>
            <a:r>
              <a:rPr lang="en-US" altLang="ja-JP" sz="2400" dirty="0"/>
              <a:t>ISO/TS 15066</a:t>
            </a:r>
            <a:r>
              <a:rPr lang="ja-JP" altLang="en-US" sz="2400" dirty="0"/>
              <a:t>と</a:t>
            </a:r>
            <a:r>
              <a:rPr lang="en-US" altLang="ja-JP" sz="2400" dirty="0"/>
              <a:t>ISO 10218-2</a:t>
            </a:r>
            <a:r>
              <a:rPr lang="ja-JP" altLang="en-US" sz="2400" dirty="0"/>
              <a:t>（</a:t>
            </a:r>
            <a:r>
              <a:rPr lang="en-US" altLang="ja-JP" sz="2400" dirty="0"/>
              <a:t>JIS B 8433-2</a:t>
            </a:r>
            <a:r>
              <a:rPr lang="ja-JP" altLang="en-US" sz="2400" dirty="0"/>
              <a:t>）の要求事項に基づき、システムにマーキングが必</a:t>
            </a:r>
            <a:r>
              <a:rPr lang="ja-JP" altLang="en-US" sz="2400" dirty="0" smtClean="0"/>
              <a:t>要</a:t>
            </a:r>
            <a:endParaRPr lang="en-US" altLang="ja-JP" sz="2400" dirty="0" smtClean="0"/>
          </a:p>
          <a:p>
            <a:pPr marL="0" indent="0">
              <a:lnSpc>
                <a:spcPct val="110000"/>
              </a:lnSpc>
              <a:spcBef>
                <a:spcPts val="0"/>
              </a:spcBef>
              <a:buNone/>
            </a:pPr>
            <a:endParaRPr lang="en-US" altLang="ja-JP" sz="2400" dirty="0"/>
          </a:p>
          <a:p>
            <a:pPr marL="0" indent="0">
              <a:lnSpc>
                <a:spcPct val="110000"/>
              </a:lnSpc>
              <a:spcBef>
                <a:spcPts val="0"/>
              </a:spcBef>
              <a:buNone/>
            </a:pPr>
            <a:r>
              <a:rPr lang="ja-JP" altLang="en-US" sz="2400" dirty="0" smtClean="0"/>
              <a:t>・ 製</a:t>
            </a:r>
            <a:r>
              <a:rPr lang="ja-JP" altLang="en-US" sz="2400" dirty="0"/>
              <a:t>造業者の商号及び所在</a:t>
            </a:r>
            <a:r>
              <a:rPr lang="ja-JP" altLang="en-US" sz="2400" dirty="0" smtClean="0"/>
              <a:t>地</a:t>
            </a:r>
            <a:endParaRPr lang="en-US" altLang="ja-JP" sz="2400" dirty="0" smtClean="0"/>
          </a:p>
          <a:p>
            <a:pPr marL="0" indent="0">
              <a:lnSpc>
                <a:spcPct val="110000"/>
              </a:lnSpc>
              <a:spcBef>
                <a:spcPts val="0"/>
              </a:spcBef>
              <a:buNone/>
            </a:pPr>
            <a:r>
              <a:rPr lang="en-US" altLang="ja-JP" sz="2400" dirty="0"/>
              <a:t> </a:t>
            </a:r>
            <a:r>
              <a:rPr lang="en-US" altLang="ja-JP" sz="2400" dirty="0" smtClean="0"/>
              <a:t> </a:t>
            </a:r>
            <a:r>
              <a:rPr lang="ja-JP" altLang="en-US" sz="2400" dirty="0" smtClean="0"/>
              <a:t>並</a:t>
            </a:r>
            <a:r>
              <a:rPr lang="ja-JP" altLang="en-US" sz="2400" dirty="0"/>
              <a:t>びに（該当する場合）公認の代理</a:t>
            </a:r>
            <a:r>
              <a:rPr lang="ja-JP" altLang="en-US" sz="2400" dirty="0" smtClean="0"/>
              <a:t>者</a:t>
            </a:r>
            <a:endParaRPr lang="en-US" altLang="ja-JP" sz="2400" dirty="0" smtClean="0"/>
          </a:p>
          <a:p>
            <a:pPr marL="0" indent="0">
              <a:lnSpc>
                <a:spcPct val="110000"/>
              </a:lnSpc>
              <a:spcBef>
                <a:spcPts val="0"/>
              </a:spcBef>
              <a:buNone/>
            </a:pPr>
            <a:endParaRPr lang="ja-JP" altLang="en-US" sz="800" dirty="0"/>
          </a:p>
          <a:p>
            <a:pPr marL="0" indent="0">
              <a:lnSpc>
                <a:spcPct val="110000"/>
              </a:lnSpc>
              <a:spcBef>
                <a:spcPts val="0"/>
              </a:spcBef>
              <a:buNone/>
            </a:pPr>
            <a:r>
              <a:rPr lang="ja-JP" altLang="en-US" sz="2400" dirty="0" smtClean="0"/>
              <a:t>・</a:t>
            </a:r>
            <a:r>
              <a:rPr lang="en-US" altLang="ja-JP" sz="2400" dirty="0" smtClean="0"/>
              <a:t> </a:t>
            </a:r>
            <a:r>
              <a:rPr lang="ja-JP" altLang="en-US" sz="2400" dirty="0" smtClean="0"/>
              <a:t>機</a:t>
            </a:r>
            <a:r>
              <a:rPr lang="ja-JP" altLang="en-US" sz="2400" dirty="0"/>
              <a:t>械名</a:t>
            </a:r>
            <a:r>
              <a:rPr lang="ja-JP" altLang="en-US" sz="2400" dirty="0" smtClean="0"/>
              <a:t>称</a:t>
            </a:r>
            <a:endParaRPr lang="en-US" altLang="ja-JP" sz="2400" dirty="0" smtClean="0"/>
          </a:p>
          <a:p>
            <a:pPr marL="0" indent="0">
              <a:lnSpc>
                <a:spcPct val="110000"/>
              </a:lnSpc>
              <a:spcBef>
                <a:spcPts val="0"/>
              </a:spcBef>
              <a:buNone/>
            </a:pPr>
            <a:endParaRPr lang="ja-JP" altLang="en-US" sz="800" dirty="0"/>
          </a:p>
          <a:p>
            <a:pPr marL="0" indent="0">
              <a:lnSpc>
                <a:spcPct val="110000"/>
              </a:lnSpc>
              <a:spcBef>
                <a:spcPts val="0"/>
              </a:spcBef>
              <a:buNone/>
            </a:pPr>
            <a:r>
              <a:rPr lang="ja-JP" altLang="en-US" sz="2400" dirty="0" smtClean="0"/>
              <a:t>・ </a:t>
            </a:r>
            <a:r>
              <a:rPr lang="ja-JP" altLang="en-US" sz="2400" dirty="0"/>
              <a:t>シリーズ又は型式の名</a:t>
            </a:r>
            <a:r>
              <a:rPr lang="ja-JP" altLang="en-US" sz="2400" dirty="0" smtClean="0"/>
              <a:t>称</a:t>
            </a:r>
            <a:endParaRPr lang="en-US" altLang="ja-JP" sz="2400" dirty="0" smtClean="0"/>
          </a:p>
          <a:p>
            <a:pPr marL="0" indent="0">
              <a:lnSpc>
                <a:spcPct val="110000"/>
              </a:lnSpc>
              <a:spcBef>
                <a:spcPts val="0"/>
              </a:spcBef>
              <a:buNone/>
            </a:pPr>
            <a:endParaRPr lang="ja-JP" altLang="en-US" sz="800" dirty="0"/>
          </a:p>
          <a:p>
            <a:pPr marL="0" indent="0">
              <a:lnSpc>
                <a:spcPct val="110000"/>
              </a:lnSpc>
              <a:spcBef>
                <a:spcPts val="0"/>
              </a:spcBef>
              <a:buNone/>
            </a:pPr>
            <a:r>
              <a:rPr lang="ja-JP" altLang="en-US" sz="2400" dirty="0" smtClean="0"/>
              <a:t>・ </a:t>
            </a:r>
            <a:r>
              <a:rPr lang="ja-JP" altLang="en-US" sz="2400" dirty="0"/>
              <a:t>製造番号（あれば</a:t>
            </a:r>
            <a:r>
              <a:rPr lang="ja-JP" altLang="en-US" sz="2400" dirty="0" smtClean="0"/>
              <a:t>）</a:t>
            </a:r>
            <a:endParaRPr lang="en-US" altLang="ja-JP" sz="2400" dirty="0" smtClean="0"/>
          </a:p>
          <a:p>
            <a:pPr marL="0" indent="0">
              <a:lnSpc>
                <a:spcPct val="110000"/>
              </a:lnSpc>
              <a:spcBef>
                <a:spcPts val="0"/>
              </a:spcBef>
              <a:buNone/>
            </a:pPr>
            <a:endParaRPr lang="ja-JP" altLang="en-US" sz="800" dirty="0"/>
          </a:p>
          <a:p>
            <a:pPr marL="0" indent="0">
              <a:lnSpc>
                <a:spcPct val="110000"/>
              </a:lnSpc>
              <a:spcBef>
                <a:spcPts val="0"/>
              </a:spcBef>
              <a:buNone/>
            </a:pPr>
            <a:r>
              <a:rPr lang="ja-JP" altLang="en-US" sz="2400" dirty="0" smtClean="0"/>
              <a:t>・ </a:t>
            </a:r>
            <a:r>
              <a:rPr lang="ja-JP" altLang="en-US" sz="2400" dirty="0"/>
              <a:t>製造年（製造工程が完了した年</a:t>
            </a:r>
            <a:r>
              <a:rPr lang="ja-JP" altLang="en-US" sz="2400" dirty="0" smtClean="0"/>
              <a:t>）</a:t>
            </a:r>
            <a:endParaRPr lang="en-US" altLang="ja-JP" sz="2400" dirty="0" smtClean="0"/>
          </a:p>
          <a:p>
            <a:pPr marL="0" indent="0">
              <a:lnSpc>
                <a:spcPct val="110000"/>
              </a:lnSpc>
              <a:spcBef>
                <a:spcPts val="0"/>
              </a:spcBef>
              <a:buNone/>
            </a:pPr>
            <a:endParaRPr lang="ja-JP" altLang="en-US" sz="800" dirty="0"/>
          </a:p>
          <a:p>
            <a:pPr marL="0" indent="0">
              <a:lnSpc>
                <a:spcPct val="110000"/>
              </a:lnSpc>
              <a:spcBef>
                <a:spcPts val="0"/>
              </a:spcBef>
              <a:buNone/>
            </a:pPr>
            <a:r>
              <a:rPr lang="ja-JP" altLang="en-US" sz="2400" dirty="0" smtClean="0"/>
              <a:t>・ </a:t>
            </a:r>
            <a:r>
              <a:rPr lang="ja-JP" altLang="en-US" sz="2400" dirty="0"/>
              <a:t>潜在的に爆発しやすい雰囲気で使用するために設計製作され</a:t>
            </a:r>
            <a:r>
              <a:rPr lang="ja-JP" altLang="en-US" sz="2400" dirty="0" smtClean="0"/>
              <a:t>た</a:t>
            </a:r>
            <a:endParaRPr lang="en-US" altLang="ja-JP" sz="2400" dirty="0" smtClean="0"/>
          </a:p>
          <a:p>
            <a:pPr marL="0" indent="0">
              <a:lnSpc>
                <a:spcPct val="110000"/>
              </a:lnSpc>
              <a:spcBef>
                <a:spcPts val="0"/>
              </a:spcBef>
              <a:buNone/>
            </a:pPr>
            <a:r>
              <a:rPr lang="ja-JP" altLang="en-US" sz="2400" dirty="0"/>
              <a:t>　</a:t>
            </a:r>
            <a:r>
              <a:rPr lang="ja-JP" altLang="en-US" sz="2400" dirty="0" smtClean="0"/>
              <a:t>機</a:t>
            </a:r>
            <a:r>
              <a:rPr lang="ja-JP" altLang="en-US" sz="2400" dirty="0"/>
              <a:t>械には、それに応じた表示</a:t>
            </a:r>
          </a:p>
          <a:p>
            <a:pPr marL="0" indent="0">
              <a:lnSpc>
                <a:spcPct val="110000"/>
              </a:lnSpc>
              <a:spcBef>
                <a:spcPts val="0"/>
              </a:spcBef>
              <a:buNone/>
            </a:pPr>
            <a:endParaRPr lang="en-US" altLang="ja-JP" sz="2400" dirty="0" smtClean="0"/>
          </a:p>
          <a:p>
            <a:pPr marL="0" indent="0">
              <a:lnSpc>
                <a:spcPct val="110000"/>
              </a:lnSpc>
              <a:spcBef>
                <a:spcPts val="0"/>
              </a:spcBef>
              <a:buNone/>
            </a:pPr>
            <a:endParaRPr lang="en-US" altLang="ja-JP" sz="2400" dirty="0"/>
          </a:p>
          <a:p>
            <a:pPr marL="0" indent="0">
              <a:lnSpc>
                <a:spcPct val="110000"/>
              </a:lnSpc>
              <a:spcBef>
                <a:spcPts val="0"/>
              </a:spcBef>
              <a:buNone/>
            </a:pPr>
            <a:endParaRPr lang="en-US" altLang="ja-JP" sz="2400" dirty="0" smtClean="0"/>
          </a:p>
          <a:p>
            <a:pPr marL="0" indent="0">
              <a:lnSpc>
                <a:spcPct val="110000"/>
              </a:lnSpc>
              <a:spcBef>
                <a:spcPts val="0"/>
              </a:spcBef>
              <a:buNone/>
            </a:pPr>
            <a:endParaRPr lang="en-US" altLang="ja-JP" sz="2400" dirty="0"/>
          </a:p>
          <a:p>
            <a:pPr marL="0" indent="0">
              <a:lnSpc>
                <a:spcPct val="110000"/>
              </a:lnSpc>
              <a:spcBef>
                <a:spcPts val="0"/>
              </a:spcBef>
              <a:buNone/>
            </a:pPr>
            <a:endParaRPr lang="en-US" altLang="ja-JP" sz="2400" dirty="0" smtClean="0"/>
          </a:p>
        </p:txBody>
      </p:sp>
      <p:sp>
        <p:nvSpPr>
          <p:cNvPr id="6" name="フッター プレースホルダー 3"/>
          <p:cNvSpPr>
            <a:spLocks noGrp="1"/>
          </p:cNvSpPr>
          <p:nvPr>
            <p:ph type="ftr" sz="quarter" idx="11"/>
          </p:nvPr>
        </p:nvSpPr>
        <p:spPr>
          <a:xfrm>
            <a:off x="681037" y="6306185"/>
            <a:ext cx="8183563" cy="415295"/>
          </a:xfrm>
        </p:spPr>
        <p:txBody>
          <a:bodyPr/>
          <a:lstStyle/>
          <a:p>
            <a:pPr algn="l"/>
            <a:r>
              <a:rPr kumimoji="1" lang="ja-JP" altLang="en-US"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mtClean="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mtClean="0">
                <a:latin typeface="Meiryo UI" panose="020B0604030504040204" pitchFamily="50" charset="-128"/>
                <a:ea typeface="Meiryo UI" panose="020B0604030504040204" pitchFamily="50" charset="-128"/>
                <a:cs typeface="Meiryo UI" panose="020B0604030504040204" pitchFamily="50" charset="-128"/>
              </a:rPr>
              <a:t>年度厚生労働省委託　機能安全を活用した機械設備の安全対策の推進事業　活用実践マニュアル</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602339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a:t>４レーザースキャナによる存在検知：レーザースキャナ　</a:t>
            </a:r>
            <a:r>
              <a:rPr lang="ja-JP" altLang="en-US" sz="2800">
                <a:sym typeface="+mn-ea"/>
              </a:rPr>
              <a:t>(2)機能</a:t>
            </a:r>
            <a:endParaRPr lang="ja-JP" altLang="en-US" sz="2800"/>
          </a:p>
        </p:txBody>
      </p:sp>
      <p:sp>
        <p:nvSpPr>
          <p:cNvPr id="3" name="コンテンツプレースホルダ 2"/>
          <p:cNvSpPr>
            <a:spLocks noGrp="1"/>
          </p:cNvSpPr>
          <p:nvPr>
            <p:ph idx="1"/>
          </p:nvPr>
        </p:nvSpPr>
        <p:spPr>
          <a:xfrm>
            <a:off x="306705" y="1565910"/>
            <a:ext cx="9340215" cy="2879725"/>
          </a:xfrm>
        </p:spPr>
        <p:txBody>
          <a:bodyPr wrap="square"/>
          <a:lstStyle/>
          <a:p>
            <a:pPr marL="342900" indent="-342900">
              <a:buFont typeface="Arial" panose="020B0604020202020204" pitchFamily="34" charset="0"/>
              <a:buChar char="•"/>
            </a:pPr>
            <a:r>
              <a:rPr lang="ja-JP" altLang="en-US" sz="2000"/>
              <a:t>運転準備状態の時に，レーザースキャナ(F1)出力</a:t>
            </a:r>
            <a:r>
              <a:rPr lang="en-US" altLang="ja-JP" sz="2000"/>
              <a:t>(</a:t>
            </a:r>
            <a:r>
              <a:rPr lang="ja-JP" altLang="en-US" sz="2000"/>
              <a:t>OSSD1</a:t>
            </a:r>
            <a:r>
              <a:rPr lang="en-US" altLang="ja-JP" sz="2000"/>
              <a:t>/</a:t>
            </a:r>
            <a:r>
              <a:rPr lang="ja-JP" altLang="en-US" sz="2000"/>
              <a:t>2</a:t>
            </a:r>
            <a:r>
              <a:rPr lang="en-US" altLang="ja-JP" sz="2000"/>
              <a:t>)</a:t>
            </a:r>
            <a:r>
              <a:rPr lang="ja-JP" altLang="en-US" sz="2000"/>
              <a:t>ON，起動スイッチ(SS)を押す→安全PLCの出力ON＝運転状態</a:t>
            </a:r>
          </a:p>
          <a:p>
            <a:pPr marL="342900" indent="-342900">
              <a:buFont typeface="Arial" panose="020B0604020202020204" pitchFamily="34" charset="0"/>
              <a:buChar char="•"/>
            </a:pPr>
            <a:r>
              <a:rPr lang="ja-JP" altLang="en-US" sz="2000"/>
              <a:t>運転状態の時に，レーザースキャナ(F1)出力</a:t>
            </a:r>
            <a:r>
              <a:rPr lang="en-US" altLang="ja-JP" sz="2000"/>
              <a:t>(</a:t>
            </a:r>
            <a:r>
              <a:rPr lang="ja-JP" altLang="en-US" sz="2000"/>
              <a:t>OSSD1</a:t>
            </a:r>
            <a:r>
              <a:rPr lang="en-US" altLang="ja-JP" sz="2000"/>
              <a:t>/</a:t>
            </a:r>
            <a:r>
              <a:rPr lang="ja-JP" altLang="en-US" sz="2000"/>
              <a:t>2</a:t>
            </a:r>
            <a:r>
              <a:rPr lang="en-US" altLang="ja-JP" sz="2000"/>
              <a:t>)</a:t>
            </a:r>
            <a:r>
              <a:rPr lang="ja-JP" altLang="en-US" sz="2000"/>
              <a:t>OFF→安全PLCの出力OFF</a:t>
            </a:r>
            <a:r>
              <a:rPr lang="en-US" altLang="ja-JP" sz="2000"/>
              <a:t>=</a:t>
            </a:r>
            <a:r>
              <a:rPr lang="ja-JP" altLang="en-US" sz="2000"/>
              <a:t>非常停止状態</a:t>
            </a:r>
          </a:p>
          <a:p>
            <a:pPr marL="342900" indent="-342900">
              <a:buFont typeface="Arial" panose="020B0604020202020204" pitchFamily="34" charset="0"/>
              <a:buChar char="•"/>
            </a:pPr>
            <a:r>
              <a:rPr lang="ja-JP" altLang="en-US" sz="2000"/>
              <a:t>非常停止状態では，起動スイッチ(SS)を押下しても安全PLC出力OFF</a:t>
            </a:r>
          </a:p>
          <a:p>
            <a:pPr marL="342900" indent="-342900">
              <a:buFont typeface="Arial" panose="020B0604020202020204" pitchFamily="34" charset="0"/>
              <a:buChar char="•"/>
            </a:pPr>
            <a:r>
              <a:rPr lang="ja-JP" altLang="en-US" sz="2000"/>
              <a:t>非常停止状態で，レーザースキャナ(F1)がON(OSSD</a:t>
            </a:r>
            <a:r>
              <a:rPr lang="en-US" altLang="ja-JP" sz="2000"/>
              <a:t>1/</a:t>
            </a:r>
            <a:r>
              <a:rPr lang="ja-JP" altLang="en-US" sz="2000"/>
              <a:t>2=ON)→運転準備状態に戻る。</a:t>
            </a:r>
          </a:p>
          <a:p>
            <a:pPr marL="342900" indent="-342900">
              <a:buFont typeface="Arial" panose="020B0604020202020204" pitchFamily="34" charset="0"/>
              <a:buChar char="•"/>
            </a:pPr>
            <a:r>
              <a:rPr lang="ja-JP" altLang="en-US" sz="2000"/>
              <a:t>起動スイッチ(SS)はON→OFF立下りをリセット条件とする。</a:t>
            </a:r>
          </a:p>
        </p:txBody>
      </p:sp>
      <p:sp>
        <p:nvSpPr>
          <p:cNvPr id="4" name="フッタープレースホルダ 3"/>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70</a:t>
            </a:fld>
            <a:endParaRPr kumimoji="1" lang="ja-JP" altLang="en-US"/>
          </a:p>
        </p:txBody>
      </p:sp>
    </p:spTree>
    <p:extLst>
      <p:ext uri="{BB962C8B-B14F-4D97-AF65-F5344CB8AC3E}">
        <p14:creationId xmlns:p14="http://schemas.microsoft.com/office/powerpoint/2010/main" val="13796516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a:t>４レーザースキャナによる存在検知：レーザースキャナ </a:t>
            </a:r>
            <a:r>
              <a:rPr lang="ja-JP" altLang="en-US" sz="2800">
                <a:sym typeface="+mn-ea"/>
              </a:rPr>
              <a:t>(2)機能</a:t>
            </a:r>
            <a:endParaRPr lang="ja-JP" altLang="en-US" sz="2800"/>
          </a:p>
        </p:txBody>
      </p:sp>
      <p:sp>
        <p:nvSpPr>
          <p:cNvPr id="4" name="フッタープレースホルダ 3"/>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71</a:t>
            </a:fld>
            <a:endParaRPr kumimoji="1" lang="ja-JP" altLang="en-US"/>
          </a:p>
        </p:txBody>
      </p:sp>
      <p:graphicFrame>
        <p:nvGraphicFramePr>
          <p:cNvPr id="3" name="コンテンツプレースホルダ -1"/>
          <p:cNvGraphicFramePr>
            <a:graphicFrameLocks noGrp="1"/>
          </p:cNvGraphicFramePr>
          <p:nvPr>
            <p:ph idx="1"/>
          </p:nvPr>
        </p:nvGraphicFramePr>
        <p:xfrm>
          <a:off x="306705" y="1565910"/>
          <a:ext cx="9340215" cy="3806191"/>
        </p:xfrm>
        <a:graphic>
          <a:graphicData uri="http://schemas.openxmlformats.org/drawingml/2006/table">
            <a:tbl>
              <a:tblPr firstRow="1" bandRow="1">
                <a:tableStyleId>{5940675A-B579-460E-94D1-54222C63F5DA}</a:tableStyleId>
              </a:tblPr>
              <a:tblGrid>
                <a:gridCol w="2879725"/>
                <a:gridCol w="2698750"/>
                <a:gridCol w="2144395"/>
                <a:gridCol w="1617345"/>
              </a:tblGrid>
              <a:tr h="0">
                <a:tc gridSpan="4">
                  <a:txBody>
                    <a:bodyPr/>
                    <a:lstStyle/>
                    <a:p>
                      <a:pPr marL="0" indent="0" algn="ctr">
                        <a:buNone/>
                      </a:pPr>
                      <a:r>
                        <a:rPr lang="ja-JP" altLang="en-US" sz="1800" b="0" u="none">
                          <a:latin typeface="メイリオ" panose="020B0604030504040204" charset="-128"/>
                          <a:ea typeface="メイリオ" panose="020B0604030504040204" charset="-128"/>
                          <a:cs typeface="Times New Roman" panose="02020603050405020304" charset="0"/>
                        </a:rPr>
                        <a:t>表</a:t>
                      </a:r>
                      <a:r>
                        <a:rPr lang="en-US" altLang="ja-JP" sz="1800" b="0" u="none">
                          <a:latin typeface="メイリオ" panose="020B0604030504040204" charset="-128"/>
                          <a:ea typeface="メイリオ" panose="020B0604030504040204" charset="-128"/>
                          <a:cs typeface="ＭＳ 明朝" panose="02020609040205080304" charset="-128"/>
                        </a:rPr>
                        <a:t>8-7</a:t>
                      </a:r>
                      <a:r>
                        <a:rPr lang="ja-JP" altLang="en-US" sz="1800" b="0" u="none">
                          <a:latin typeface="メイリオ" panose="020B0604030504040204" charset="-128"/>
                          <a:ea typeface="メイリオ" panose="020B0604030504040204" charset="-128"/>
                          <a:cs typeface="Times New Roman" panose="02020603050405020304" charset="0"/>
                        </a:rPr>
                        <a:t>　状態遷移表</a:t>
                      </a:r>
                    </a:p>
                  </a:txBody>
                  <a:tcPr marL="0" marR="0" marT="0" marB="1">
                    <a:lnL w="404812" cap="flat" cmpd="sng">
                      <a:solidFill>
                        <a:srgbClr val="FFFFFF"/>
                      </a:solidFill>
                      <a:prstDash val="solid"/>
                      <a:headEnd type="none" w="med" len="med"/>
                      <a:tailEnd type="none" w="med" len="med"/>
                    </a:lnL>
                    <a:lnR w="404812" cap="flat" cmpd="sng">
                      <a:solidFill>
                        <a:srgbClr val="FFFFFF"/>
                      </a:solidFill>
                      <a:prstDash val="solid"/>
                      <a:headEnd type="none" w="med" len="med"/>
                      <a:tailEnd type="none" w="med" len="med"/>
                    </a:ln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ja-JP"/>
                    </a:p>
                  </a:txBody>
                  <a:tcP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R w="404812" cap="flat" cmpd="sng">
                      <a:solidFill>
                        <a:srgbClr val="FFFFFF"/>
                      </a:solidFill>
                      <a:prstDash val="solid"/>
                      <a:headEnd type="none" w="med" len="med"/>
                      <a:tailEnd type="none" w="med" len="med"/>
                    </a:ln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tcPr>
                </a:tc>
              </a:tr>
              <a:tr h="0">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状態 </a:t>
                      </a:r>
                    </a:p>
                  </a:txBody>
                  <a:tcPr marL="36195" marR="36195" marT="36195" marB="36195">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85000"/>
                      </a:schemeClr>
                    </a:solidFill>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イベント</a:t>
                      </a:r>
                      <a:r>
                        <a:rPr lang="en-US" altLang="ja-JP" sz="1600" b="0" u="none">
                          <a:latin typeface="メイリオ" panose="020B0604030504040204" charset="-128"/>
                          <a:ea typeface="メイリオ" panose="020B0604030504040204" charset="-128"/>
                          <a:cs typeface="Times New Roman" panose="02020603050405020304" charset="0"/>
                        </a:rPr>
                        <a:t>(</a:t>
                      </a:r>
                      <a:r>
                        <a:rPr lang="ja-JP" altLang="en-US" sz="1600" b="0" u="none">
                          <a:latin typeface="メイリオ" panose="020B0604030504040204" charset="-128"/>
                          <a:ea typeface="メイリオ" panose="020B0604030504040204" charset="-128"/>
                          <a:cs typeface="Times New Roman" panose="02020603050405020304" charset="0"/>
                        </a:rPr>
                        <a:t>変化</a:t>
                      </a:r>
                      <a:r>
                        <a:rPr lang="en-US" altLang="ja-JP" sz="1600" b="0" u="none">
                          <a:latin typeface="メイリオ" panose="020B0604030504040204" charset="-128"/>
                          <a:ea typeface="メイリオ" panose="020B0604030504040204" charset="-128"/>
                          <a:cs typeface="Times New Roman" panose="02020603050405020304" charset="0"/>
                        </a:rPr>
                        <a:t>) </a:t>
                      </a:r>
                    </a:p>
                  </a:txBody>
                  <a:tcPr marL="36195" marR="36195" marT="36195" marB="36195">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85000"/>
                      </a:schemeClr>
                    </a:solidFill>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動作 </a:t>
                      </a:r>
                    </a:p>
                  </a:txBody>
                  <a:tcPr marL="36195" marR="36195" marT="36195" marB="36195">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85000"/>
                      </a:schemeClr>
                    </a:solidFill>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次の状態</a:t>
                      </a:r>
                    </a:p>
                  </a:txBody>
                  <a:tcPr marL="36195" marR="36195" marT="36195" marB="36195">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85000"/>
                      </a:schemeClr>
                    </a:solidFill>
                  </a:tcPr>
                </a:tc>
              </a:tr>
              <a:tr h="0">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① </a:t>
                      </a:r>
                      <a:r>
                        <a:rPr lang="ja-JP" altLang="en-US" sz="1600" b="0" u="none">
                          <a:latin typeface="メイリオ" panose="020B0604030504040204" charset="-128"/>
                          <a:ea typeface="メイリオ" panose="020B0604030504040204" charset="-128"/>
                          <a:cs typeface="Times New Roman" panose="02020603050405020304" charset="0"/>
                        </a:rPr>
                        <a:t>運転準備モータ停止</a:t>
                      </a:r>
                      <a:r>
                        <a:rPr lang="en-US" altLang="ja-JP" sz="1600" b="0" u="none">
                          <a:latin typeface="メイリオ" panose="020B0604030504040204" charset="-128"/>
                          <a:ea typeface="メイリオ" panose="020B0604030504040204" charset="-128"/>
                          <a:cs typeface="Times New Roman" panose="02020603050405020304" charset="0"/>
                        </a:rPr>
                        <a:t>(K1,K2=OFF)</a:t>
                      </a:r>
                      <a:r>
                        <a:rPr lang="ja-JP" altLang="en-US" sz="1600" b="0" u="none">
                          <a:latin typeface="メイリオ" panose="020B0604030504040204" charset="-128"/>
                          <a:ea typeface="メイリオ" panose="020B0604030504040204" charset="-128"/>
                          <a:cs typeface="Times New Roman" panose="02020603050405020304" charset="0"/>
                        </a:rPr>
                        <a:t>レーザ</a:t>
                      </a:r>
                      <a:r>
                        <a:rPr lang="ja-JP" altLang="en-US" sz="1600" b="0" u="none">
                          <a:latin typeface="メイリオ" panose="020B0604030504040204" charset="-128"/>
                          <a:ea typeface="メイリオ" panose="020B0604030504040204" charset="-128"/>
                          <a:cs typeface="ＭＳ 明朝" panose="02020609040205080304" charset="-128"/>
                        </a:rPr>
                        <a:t>ー</a:t>
                      </a:r>
                      <a:r>
                        <a:rPr lang="ja-JP" altLang="en-US" sz="1600" b="0" u="none">
                          <a:latin typeface="メイリオ" panose="020B0604030504040204" charset="-128"/>
                          <a:ea typeface="メイリオ" panose="020B0604030504040204" charset="-128"/>
                          <a:cs typeface="Times New Roman" panose="02020603050405020304" charset="0"/>
                        </a:rPr>
                        <a:t>スキャナ</a:t>
                      </a:r>
                      <a:r>
                        <a:rPr lang="en-US" altLang="ja-JP" sz="1600" b="0" u="none">
                          <a:latin typeface="メイリオ" panose="020B0604030504040204" charset="-128"/>
                          <a:ea typeface="メイリオ" panose="020B0604030504040204" charset="-128"/>
                          <a:cs typeface="Times New Roman" panose="02020603050405020304" charset="0"/>
                        </a:rPr>
                        <a:t>(F1)</a:t>
                      </a:r>
                      <a:r>
                        <a:rPr lang="ja-JP" altLang="en-US" sz="1600" b="0" u="none">
                          <a:latin typeface="メイリオ" panose="020B0604030504040204" charset="-128"/>
                          <a:ea typeface="メイリオ" panose="020B0604030504040204" charset="-128"/>
                          <a:cs typeface="Times New Roman" panose="02020603050405020304" charset="0"/>
                        </a:rPr>
                        <a:t>出力</a:t>
                      </a:r>
                      <a:r>
                        <a:rPr lang="en-US" altLang="ja-JP" sz="1600" b="0" u="none">
                          <a:latin typeface="メイリオ" panose="020B0604030504040204" charset="-128"/>
                          <a:ea typeface="メイリオ" panose="020B0604030504040204" charset="-128"/>
                          <a:cs typeface="Times New Roman" panose="02020603050405020304" charset="0"/>
                        </a:rPr>
                        <a:t>ON(OSSD1,OSSD2=ON)</a:t>
                      </a:r>
                    </a:p>
                  </a:txBody>
                  <a:tcPr marL="36195" marR="36195" marT="36195" marB="36195">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ja-JP" altLang="en-US" sz="1600" b="0" u="none">
                          <a:latin typeface="メイリオ" panose="020B0604030504040204" charset="-128"/>
                          <a:ea typeface="メイリオ" panose="020B0604030504040204" charset="-128"/>
                          <a:cs typeface="ＭＳ 明朝" panose="02020609040205080304" charset="-128"/>
                        </a:rPr>
                        <a:t>起動</a:t>
                      </a:r>
                      <a:r>
                        <a:rPr lang="ja-JP" altLang="en-US" sz="1600" b="0" u="none">
                          <a:latin typeface="メイリオ" panose="020B0604030504040204" charset="-128"/>
                          <a:ea typeface="メイリオ" panose="020B0604030504040204" charset="-128"/>
                          <a:cs typeface="Times New Roman" panose="02020603050405020304" charset="0"/>
                        </a:rPr>
                        <a:t>スイッチ</a:t>
                      </a:r>
                      <a:r>
                        <a:rPr lang="en-US" altLang="ja-JP" sz="1600" b="0" u="none">
                          <a:latin typeface="メイリオ" panose="020B0604030504040204" charset="-128"/>
                          <a:ea typeface="メイリオ" panose="020B0604030504040204" charset="-128"/>
                          <a:cs typeface="Times New Roman" panose="02020603050405020304" charset="0"/>
                        </a:rPr>
                        <a:t>(</a:t>
                      </a:r>
                      <a:r>
                        <a:rPr lang="en-US" altLang="ja-JP" sz="1600" b="0" u="none">
                          <a:latin typeface="メイリオ" panose="020B0604030504040204" charset="-128"/>
                          <a:ea typeface="メイリオ" panose="020B0604030504040204" charset="-128"/>
                          <a:cs typeface="ＭＳ 明朝" panose="02020609040205080304" charset="-128"/>
                        </a:rPr>
                        <a:t>S</a:t>
                      </a:r>
                      <a:r>
                        <a:rPr lang="en-US" altLang="ja-JP" sz="1600" b="0" u="none">
                          <a:latin typeface="メイリオ" panose="020B0604030504040204" charset="-128"/>
                          <a:ea typeface="メイリオ" panose="020B0604030504040204" charset="-128"/>
                          <a:cs typeface="Times New Roman" panose="02020603050405020304" charset="0"/>
                        </a:rPr>
                        <a:t>S)</a:t>
                      </a:r>
                      <a:r>
                        <a:rPr lang="ja-JP" altLang="en-US" sz="1600" b="0" u="none">
                          <a:latin typeface="メイリオ" panose="020B0604030504040204" charset="-128"/>
                          <a:ea typeface="メイリオ" panose="020B0604030504040204" charset="-128"/>
                          <a:cs typeface="Times New Roman" panose="02020603050405020304" charset="0"/>
                        </a:rPr>
                        <a:t>押下</a:t>
                      </a:r>
                      <a:r>
                        <a:rPr lang="en-US" altLang="ja-JP" sz="1600" b="0" u="none">
                          <a:latin typeface="メイリオ" panose="020B0604030504040204" charset="-128"/>
                          <a:ea typeface="メイリオ" panose="020B0604030504040204" charset="-128"/>
                          <a:cs typeface="Times New Roman" panose="02020603050405020304" charset="0"/>
                        </a:rPr>
                        <a:t>(RS=ON) </a:t>
                      </a:r>
                    </a:p>
                  </a:txBody>
                  <a:tcPr marL="36195" marR="36195" marT="36195" marB="36195">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コンタクタ</a:t>
                      </a:r>
                      <a:r>
                        <a:rPr lang="en-US" altLang="ja-JP" sz="1600" b="0" u="none">
                          <a:latin typeface="メイリオ" panose="020B0604030504040204" charset="-128"/>
                          <a:ea typeface="メイリオ" panose="020B0604030504040204" charset="-128"/>
                          <a:cs typeface="Times New Roman" panose="02020603050405020304" charset="0"/>
                        </a:rPr>
                        <a:t>K</a:t>
                      </a:r>
                      <a:r>
                        <a:rPr lang="en-US" altLang="ja-JP" sz="1600" b="0" u="none">
                          <a:latin typeface="メイリオ" panose="020B0604030504040204" charset="-128"/>
                          <a:ea typeface="メイリオ" panose="020B0604030504040204" charset="-128"/>
                          <a:cs typeface="ＭＳ 明朝" panose="02020609040205080304" charset="-128"/>
                        </a:rPr>
                        <a:t>,</a:t>
                      </a:r>
                      <a:r>
                        <a:rPr lang="en-US" altLang="ja-JP" sz="1600" b="0" u="none">
                          <a:latin typeface="メイリオ" panose="020B0604030504040204" charset="-128"/>
                          <a:ea typeface="メイリオ" panose="020B0604030504040204" charset="-128"/>
                          <a:cs typeface="Times New Roman" panose="02020603050405020304" charset="0"/>
                        </a:rPr>
                        <a:t>K2</a:t>
                      </a:r>
                      <a:r>
                        <a:rPr lang="en-US" altLang="ja-JP" sz="1600" b="0" u="none">
                          <a:latin typeface="メイリオ" panose="020B0604030504040204" charset="-128"/>
                          <a:ea typeface="メイリオ" panose="020B0604030504040204" charset="-128"/>
                          <a:cs typeface="ＭＳ 明朝" panose="02020609040205080304" charset="-128"/>
                        </a:rPr>
                        <a:t> =</a:t>
                      </a:r>
                      <a:r>
                        <a:rPr lang="en-US" altLang="ja-JP" sz="1600" b="0" u="none">
                          <a:latin typeface="メイリオ" panose="020B0604030504040204" charset="-128"/>
                          <a:ea typeface="メイリオ" panose="020B0604030504040204" charset="-128"/>
                          <a:cs typeface="Times New Roman" panose="02020603050405020304" charset="0"/>
                        </a:rPr>
                        <a:t>ON</a:t>
                      </a:r>
                      <a:r>
                        <a:rPr lang="ja-JP" altLang="en-US" sz="1600" b="0" u="none">
                          <a:latin typeface="メイリオ" panose="020B0604030504040204" charset="-128"/>
                          <a:ea typeface="メイリオ" panose="020B0604030504040204" charset="-128"/>
                          <a:cs typeface="Times New Roman" panose="02020603050405020304" charset="0"/>
                        </a:rPr>
                        <a:t>モータ動作</a:t>
                      </a:r>
                    </a:p>
                  </a:txBody>
                  <a:tcPr marL="36195" marR="36195" marT="36195" marB="36195">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② </a:t>
                      </a:r>
                      <a:r>
                        <a:rPr lang="ja-JP" altLang="en-US" sz="1600" b="0" u="none">
                          <a:latin typeface="メイリオ" panose="020B0604030504040204" charset="-128"/>
                          <a:ea typeface="メイリオ" panose="020B0604030504040204" charset="-128"/>
                          <a:cs typeface="Times New Roman" panose="02020603050405020304" charset="0"/>
                        </a:rPr>
                        <a:t>運転中</a:t>
                      </a:r>
                    </a:p>
                  </a:txBody>
                  <a:tcPr marL="36195" marR="36195" marT="36195" marB="36195">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② </a:t>
                      </a:r>
                      <a:r>
                        <a:rPr lang="ja-JP" altLang="en-US" sz="1600" b="0" u="none">
                          <a:latin typeface="メイリオ" panose="020B0604030504040204" charset="-128"/>
                          <a:ea typeface="メイリオ" panose="020B0604030504040204" charset="-128"/>
                          <a:cs typeface="Times New Roman" panose="02020603050405020304" charset="0"/>
                        </a:rPr>
                        <a:t>運転中モータ動作</a:t>
                      </a:r>
                      <a:r>
                        <a:rPr lang="en-US" altLang="ja-JP" sz="1600" b="0" u="none">
                          <a:latin typeface="メイリオ" panose="020B0604030504040204" charset="-128"/>
                          <a:ea typeface="メイリオ" panose="020B0604030504040204" charset="-128"/>
                          <a:cs typeface="Times New Roman" panose="02020603050405020304" charset="0"/>
                        </a:rPr>
                        <a:t>(K1,K2=ON)</a:t>
                      </a:r>
                      <a:r>
                        <a:rPr lang="ja-JP" altLang="en-US" sz="1600" b="0" u="none">
                          <a:latin typeface="メイリオ" panose="020B0604030504040204" charset="-128"/>
                          <a:ea typeface="メイリオ" panose="020B0604030504040204" charset="-128"/>
                          <a:cs typeface="Times New Roman" panose="02020603050405020304" charset="0"/>
                        </a:rPr>
                        <a:t>レーザ</a:t>
                      </a:r>
                      <a:r>
                        <a:rPr lang="ja-JP" altLang="en-US" sz="1600" b="0" u="none">
                          <a:latin typeface="メイリオ" panose="020B0604030504040204" charset="-128"/>
                          <a:ea typeface="メイリオ" panose="020B0604030504040204" charset="-128"/>
                          <a:cs typeface="ＭＳ 明朝" panose="02020609040205080304" charset="-128"/>
                        </a:rPr>
                        <a:t>ー</a:t>
                      </a:r>
                      <a:r>
                        <a:rPr lang="ja-JP" altLang="en-US" sz="1600" b="0" u="none">
                          <a:latin typeface="メイリオ" panose="020B0604030504040204" charset="-128"/>
                          <a:ea typeface="メイリオ" panose="020B0604030504040204" charset="-128"/>
                          <a:cs typeface="Times New Roman" panose="02020603050405020304" charset="0"/>
                        </a:rPr>
                        <a:t>スキャナ</a:t>
                      </a:r>
                      <a:r>
                        <a:rPr lang="en-US" altLang="ja-JP" sz="1600" b="0" u="none">
                          <a:latin typeface="メイリオ" panose="020B0604030504040204" charset="-128"/>
                          <a:ea typeface="メイリオ" panose="020B0604030504040204" charset="-128"/>
                          <a:cs typeface="Times New Roman" panose="02020603050405020304" charset="0"/>
                        </a:rPr>
                        <a:t>(F1)</a:t>
                      </a:r>
                      <a:r>
                        <a:rPr lang="ja-JP" altLang="en-US" sz="1600" b="0" u="none">
                          <a:latin typeface="メイリオ" panose="020B0604030504040204" charset="-128"/>
                          <a:ea typeface="メイリオ" panose="020B0604030504040204" charset="-128"/>
                          <a:cs typeface="Times New Roman" panose="02020603050405020304" charset="0"/>
                        </a:rPr>
                        <a:t>出力</a:t>
                      </a:r>
                      <a:r>
                        <a:rPr lang="en-US" altLang="ja-JP" sz="1600" b="0" u="none">
                          <a:latin typeface="メイリオ" panose="020B0604030504040204" charset="-128"/>
                          <a:ea typeface="メイリオ" panose="020B0604030504040204" charset="-128"/>
                          <a:cs typeface="Times New Roman" panose="02020603050405020304" charset="0"/>
                        </a:rPr>
                        <a:t>ON(OSSD1,OSSD2=ON)</a:t>
                      </a:r>
                    </a:p>
                  </a:txBody>
                  <a:tcPr marL="36195" marR="36195" marT="36195" marB="36195">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レーザ</a:t>
                      </a:r>
                      <a:r>
                        <a:rPr lang="ja-JP" altLang="en-US" sz="1600" b="0" u="none">
                          <a:latin typeface="メイリオ" panose="020B0604030504040204" charset="-128"/>
                          <a:ea typeface="メイリオ" panose="020B0604030504040204" charset="-128"/>
                          <a:cs typeface="ＭＳ 明朝" panose="02020609040205080304" charset="-128"/>
                        </a:rPr>
                        <a:t>ー</a:t>
                      </a:r>
                      <a:r>
                        <a:rPr lang="ja-JP" altLang="en-US" sz="1600" b="0" u="none">
                          <a:latin typeface="メイリオ" panose="020B0604030504040204" charset="-128"/>
                          <a:ea typeface="メイリオ" panose="020B0604030504040204" charset="-128"/>
                          <a:cs typeface="Times New Roman" panose="02020603050405020304" charset="0"/>
                        </a:rPr>
                        <a:t>スキャナ</a:t>
                      </a:r>
                      <a:r>
                        <a:rPr lang="en-US" altLang="ja-JP" sz="1600" b="0" u="none">
                          <a:latin typeface="メイリオ" panose="020B0604030504040204" charset="-128"/>
                          <a:ea typeface="メイリオ" panose="020B0604030504040204" charset="-128"/>
                          <a:cs typeface="Times New Roman" panose="02020603050405020304" charset="0"/>
                        </a:rPr>
                        <a:t>(F1)</a:t>
                      </a:r>
                      <a:r>
                        <a:rPr lang="ja-JP" altLang="en-US" sz="1600" b="0" u="none">
                          <a:latin typeface="メイリオ" panose="020B0604030504040204" charset="-128"/>
                          <a:ea typeface="メイリオ" panose="020B0604030504040204" charset="-128"/>
                          <a:cs typeface="Times New Roman" panose="02020603050405020304" charset="0"/>
                        </a:rPr>
                        <a:t>出力</a:t>
                      </a:r>
                      <a:r>
                        <a:rPr lang="en-US" altLang="ja-JP" sz="1600" b="0" u="none">
                          <a:latin typeface="メイリオ" panose="020B0604030504040204" charset="-128"/>
                          <a:ea typeface="メイリオ" panose="020B0604030504040204" charset="-128"/>
                          <a:cs typeface="Times New Roman" panose="02020603050405020304" charset="0"/>
                        </a:rPr>
                        <a:t>OFF(OSSD1 </a:t>
                      </a:r>
                      <a:r>
                        <a:rPr lang="ja-JP" altLang="en-US" sz="1600" b="0" u="none">
                          <a:latin typeface="メイリオ" panose="020B0604030504040204" charset="-128"/>
                          <a:ea typeface="メイリオ" panose="020B0604030504040204" charset="-128"/>
                          <a:cs typeface="Times New Roman" panose="02020603050405020304" charset="0"/>
                        </a:rPr>
                        <a:t>または</a:t>
                      </a:r>
                      <a:r>
                        <a:rPr lang="en-US" altLang="ja-JP" sz="1600" b="0" u="none">
                          <a:latin typeface="メイリオ" panose="020B0604030504040204" charset="-128"/>
                          <a:ea typeface="メイリオ" panose="020B0604030504040204" charset="-128"/>
                          <a:cs typeface="Times New Roman" panose="02020603050405020304" charset="0"/>
                        </a:rPr>
                        <a:t>OSSD2=OFF)</a:t>
                      </a:r>
                    </a:p>
                  </a:txBody>
                  <a:tcPr marL="36195" marR="36195" marT="36195" marB="36195">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コンタクタ </a:t>
                      </a:r>
                      <a:r>
                        <a:rPr lang="en-US" altLang="ja-JP" sz="1600" b="0" u="none">
                          <a:latin typeface="メイリオ" panose="020B0604030504040204" charset="-128"/>
                          <a:ea typeface="メイリオ" panose="020B0604030504040204" charset="-128"/>
                          <a:cs typeface="Times New Roman" panose="02020603050405020304" charset="0"/>
                        </a:rPr>
                        <a:t>K1</a:t>
                      </a:r>
                      <a:r>
                        <a:rPr lang="en-US" altLang="ja-JP" sz="1600" b="0" u="none">
                          <a:latin typeface="メイリオ" panose="020B0604030504040204" charset="-128"/>
                          <a:ea typeface="メイリオ" panose="020B0604030504040204" charset="-128"/>
                          <a:cs typeface="ＭＳ 明朝" panose="02020609040205080304" charset="-128"/>
                        </a:rPr>
                        <a:t>,</a:t>
                      </a:r>
                      <a:r>
                        <a:rPr lang="en-US" altLang="ja-JP" sz="1600" b="0" u="none">
                          <a:latin typeface="メイリオ" panose="020B0604030504040204" charset="-128"/>
                          <a:ea typeface="メイリオ" panose="020B0604030504040204" charset="-128"/>
                          <a:cs typeface="Times New Roman" panose="02020603050405020304" charset="0"/>
                        </a:rPr>
                        <a:t>K2</a:t>
                      </a:r>
                      <a:r>
                        <a:rPr lang="en-US" altLang="ja-JP" sz="1600" b="0" u="none">
                          <a:latin typeface="メイリオ" panose="020B0604030504040204" charset="-128"/>
                          <a:ea typeface="メイリオ" panose="020B0604030504040204" charset="-128"/>
                          <a:cs typeface="ＭＳ 明朝" panose="02020609040205080304" charset="-128"/>
                        </a:rPr>
                        <a:t> =</a:t>
                      </a:r>
                      <a:r>
                        <a:rPr lang="en-US" altLang="ja-JP" sz="1600" b="0" u="none">
                          <a:latin typeface="メイリオ" panose="020B0604030504040204" charset="-128"/>
                          <a:ea typeface="メイリオ" panose="020B0604030504040204" charset="-128"/>
                          <a:cs typeface="Times New Roman" panose="02020603050405020304" charset="0"/>
                        </a:rPr>
                        <a:t>OFF</a:t>
                      </a:r>
                      <a:r>
                        <a:rPr lang="ja-JP" altLang="en-US" sz="1600" b="0" u="none">
                          <a:latin typeface="メイリオ" panose="020B0604030504040204" charset="-128"/>
                          <a:ea typeface="メイリオ" panose="020B0604030504040204" charset="-128"/>
                          <a:cs typeface="Times New Roman" panose="02020603050405020304" charset="0"/>
                        </a:rPr>
                        <a:t>モータ停止 </a:t>
                      </a:r>
                    </a:p>
                  </a:txBody>
                  <a:tcPr marL="36195" marR="36195" marT="36195" marB="36195">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③ </a:t>
                      </a:r>
                      <a:r>
                        <a:rPr lang="ja-JP" altLang="en-US" sz="1600" b="0" u="none">
                          <a:latin typeface="メイリオ" panose="020B0604030504040204" charset="-128"/>
                          <a:ea typeface="メイリオ" panose="020B0604030504040204" charset="-128"/>
                          <a:cs typeface="Times New Roman" panose="02020603050405020304" charset="0"/>
                        </a:rPr>
                        <a:t>非常停止</a:t>
                      </a:r>
                    </a:p>
                  </a:txBody>
                  <a:tcPr marL="36195" marR="36195" marT="36195" marB="36195">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rowSpan="2">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③ </a:t>
                      </a:r>
                      <a:r>
                        <a:rPr lang="ja-JP" altLang="en-US" sz="1600" b="0" u="none">
                          <a:latin typeface="メイリオ" panose="020B0604030504040204" charset="-128"/>
                          <a:ea typeface="メイリオ" panose="020B0604030504040204" charset="-128"/>
                          <a:cs typeface="Times New Roman" panose="02020603050405020304" charset="0"/>
                        </a:rPr>
                        <a:t>非常停止 モータ停止</a:t>
                      </a:r>
                      <a:r>
                        <a:rPr lang="en-US" altLang="ja-JP" sz="1600" b="0" u="none">
                          <a:latin typeface="メイリオ" panose="020B0604030504040204" charset="-128"/>
                          <a:ea typeface="メイリオ" panose="020B0604030504040204" charset="-128"/>
                          <a:cs typeface="Times New Roman" panose="02020603050405020304" charset="0"/>
                        </a:rPr>
                        <a:t>(K1,K2=OFF) </a:t>
                      </a:r>
                    </a:p>
                  </a:txBody>
                  <a:tcPr marL="36195" marR="36195" marT="36195" marB="36195">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ja-JP" altLang="en-US" sz="1600" b="0" u="none">
                          <a:latin typeface="メイリオ" panose="020B0604030504040204" charset="-128"/>
                          <a:ea typeface="メイリオ" panose="020B0604030504040204" charset="-128"/>
                          <a:cs typeface="ＭＳ 明朝" panose="02020609040205080304" charset="-128"/>
                        </a:rPr>
                        <a:t>起動</a:t>
                      </a:r>
                      <a:r>
                        <a:rPr lang="ja-JP" altLang="en-US" sz="1600" b="0" u="none">
                          <a:latin typeface="メイリオ" panose="020B0604030504040204" charset="-128"/>
                          <a:ea typeface="メイリオ" panose="020B0604030504040204" charset="-128"/>
                          <a:cs typeface="Times New Roman" panose="02020603050405020304" charset="0"/>
                        </a:rPr>
                        <a:t>スイッチ</a:t>
                      </a:r>
                      <a:r>
                        <a:rPr lang="en-US" altLang="ja-JP" sz="1600" b="0" u="none">
                          <a:latin typeface="メイリオ" panose="020B0604030504040204" charset="-128"/>
                          <a:ea typeface="メイリオ" panose="020B0604030504040204" charset="-128"/>
                          <a:cs typeface="Times New Roman" panose="02020603050405020304" charset="0"/>
                        </a:rPr>
                        <a:t>(</a:t>
                      </a:r>
                      <a:r>
                        <a:rPr lang="en-US" altLang="ja-JP" sz="1600" b="0" u="none">
                          <a:latin typeface="メイリオ" panose="020B0604030504040204" charset="-128"/>
                          <a:ea typeface="メイリオ" panose="020B0604030504040204" charset="-128"/>
                          <a:cs typeface="ＭＳ 明朝" panose="02020609040205080304" charset="-128"/>
                        </a:rPr>
                        <a:t>S</a:t>
                      </a:r>
                      <a:r>
                        <a:rPr lang="en-US" altLang="ja-JP" sz="1600" b="0" u="none">
                          <a:latin typeface="メイリオ" panose="020B0604030504040204" charset="-128"/>
                          <a:ea typeface="メイリオ" panose="020B0604030504040204" charset="-128"/>
                          <a:cs typeface="Times New Roman" panose="02020603050405020304" charset="0"/>
                        </a:rPr>
                        <a:t>S)</a:t>
                      </a:r>
                      <a:r>
                        <a:rPr lang="ja-JP" altLang="en-US" sz="1600" b="0" u="none">
                          <a:latin typeface="メイリオ" panose="020B0604030504040204" charset="-128"/>
                          <a:ea typeface="メイリオ" panose="020B0604030504040204" charset="-128"/>
                          <a:cs typeface="Times New Roman" panose="02020603050405020304" charset="0"/>
                        </a:rPr>
                        <a:t>押下</a:t>
                      </a:r>
                      <a:r>
                        <a:rPr lang="en-US" altLang="ja-JP" sz="1600" b="0" u="none">
                          <a:latin typeface="メイリオ" panose="020B0604030504040204" charset="-128"/>
                          <a:ea typeface="メイリオ" panose="020B0604030504040204" charset="-128"/>
                          <a:cs typeface="Times New Roman" panose="02020603050405020304" charset="0"/>
                        </a:rPr>
                        <a:t>(RS=ON)</a:t>
                      </a:r>
                    </a:p>
                  </a:txBody>
                  <a:tcPr marL="36195" marR="36195" marT="36195" marB="36195">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 </a:t>
                      </a:r>
                    </a:p>
                  </a:txBody>
                  <a:tcPr marL="36195" marR="36195" marT="36195" marB="36195">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③ </a:t>
                      </a:r>
                      <a:r>
                        <a:rPr lang="ja-JP" altLang="en-US" sz="1600" b="0" u="none">
                          <a:latin typeface="メイリオ" panose="020B0604030504040204" charset="-128"/>
                          <a:ea typeface="メイリオ" panose="020B0604030504040204" charset="-128"/>
                          <a:cs typeface="Times New Roman" panose="02020603050405020304" charset="0"/>
                        </a:rPr>
                        <a:t>非常停止</a:t>
                      </a:r>
                    </a:p>
                  </a:txBody>
                  <a:tcPr marL="36195" marR="36195" marT="36195" marB="36195">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vMerge="1">
                  <a:txBody>
                    <a:bodyPr/>
                    <a:lstStyle/>
                    <a:p>
                      <a:endParaRPr lang="ja-JP"/>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9525" cap="flat" cmpd="sng">
                      <a:solidFill>
                        <a:srgbClr val="000000"/>
                      </a:solidFill>
                      <a:prstDash val="solid"/>
                      <a:headEnd type="none" w="med" len="med"/>
                      <a:tailEnd type="none" w="med" len="med"/>
                    </a:lnB>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レーザ</a:t>
                      </a:r>
                      <a:r>
                        <a:rPr lang="ja-JP" altLang="en-US" sz="1600" b="0" u="none">
                          <a:latin typeface="メイリオ" panose="020B0604030504040204" charset="-128"/>
                          <a:ea typeface="メイリオ" panose="020B0604030504040204" charset="-128"/>
                          <a:cs typeface="ＭＳ 明朝" panose="02020609040205080304" charset="-128"/>
                        </a:rPr>
                        <a:t>ー</a:t>
                      </a:r>
                      <a:r>
                        <a:rPr lang="ja-JP" altLang="en-US" sz="1600" b="0" u="none">
                          <a:latin typeface="メイリオ" panose="020B0604030504040204" charset="-128"/>
                          <a:ea typeface="メイリオ" panose="020B0604030504040204" charset="-128"/>
                          <a:cs typeface="Times New Roman" panose="02020603050405020304" charset="0"/>
                        </a:rPr>
                        <a:t>スキャナ</a:t>
                      </a:r>
                      <a:r>
                        <a:rPr lang="en-US" altLang="ja-JP" sz="1600" b="0" u="none">
                          <a:latin typeface="メイリオ" panose="020B0604030504040204" charset="-128"/>
                          <a:ea typeface="メイリオ" panose="020B0604030504040204" charset="-128"/>
                          <a:cs typeface="Times New Roman" panose="02020603050405020304" charset="0"/>
                        </a:rPr>
                        <a:t>(F1)</a:t>
                      </a:r>
                      <a:r>
                        <a:rPr lang="ja-JP" altLang="en-US" sz="1600" b="0" u="none">
                          <a:latin typeface="メイリオ" panose="020B0604030504040204" charset="-128"/>
                          <a:ea typeface="メイリオ" panose="020B0604030504040204" charset="-128"/>
                          <a:cs typeface="Times New Roman" panose="02020603050405020304" charset="0"/>
                        </a:rPr>
                        <a:t>出力</a:t>
                      </a:r>
                      <a:r>
                        <a:rPr lang="en-US" altLang="ja-JP" sz="1600" b="0" u="none">
                          <a:latin typeface="メイリオ" panose="020B0604030504040204" charset="-128"/>
                          <a:ea typeface="メイリオ" panose="020B0604030504040204" charset="-128"/>
                          <a:cs typeface="Times New Roman" panose="02020603050405020304" charset="0"/>
                        </a:rPr>
                        <a:t>ON(OSSD1,OSSD2=ON)</a:t>
                      </a:r>
                    </a:p>
                  </a:txBody>
                  <a:tcPr marL="36195" marR="36195" marT="36195" marB="36195">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ja-JP" altLang="en-US" sz="1600" b="0" u="none">
                          <a:latin typeface="メイリオ" panose="020B0604030504040204" charset="-128"/>
                          <a:ea typeface="メイリオ" panose="020B0604030504040204" charset="-128"/>
                          <a:cs typeface="Times New Roman" panose="02020603050405020304" charset="0"/>
                        </a:rPr>
                        <a:t>－ </a:t>
                      </a:r>
                    </a:p>
                  </a:txBody>
                  <a:tcPr marL="36195" marR="36195" marT="36195" marB="36195">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① </a:t>
                      </a:r>
                      <a:r>
                        <a:rPr lang="ja-JP" altLang="en-US" sz="1600" b="0" u="none">
                          <a:latin typeface="メイリオ" panose="020B0604030504040204" charset="-128"/>
                          <a:ea typeface="メイリオ" panose="020B0604030504040204" charset="-128"/>
                          <a:cs typeface="Times New Roman" panose="02020603050405020304" charset="0"/>
                        </a:rPr>
                        <a:t>運転準備</a:t>
                      </a:r>
                    </a:p>
                  </a:txBody>
                  <a:tcPr marL="36195" marR="36195" marT="36195" marB="36195">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618619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a:t>４レーザースキャナによる存在検知：レーザースキャナ　</a:t>
            </a:r>
            <a:r>
              <a:rPr lang="ja-JP" altLang="en-US" sz="2800">
                <a:sym typeface="+mn-ea"/>
              </a:rPr>
              <a:t>(3)回路構成</a:t>
            </a:r>
          </a:p>
        </p:txBody>
      </p:sp>
      <p:sp>
        <p:nvSpPr>
          <p:cNvPr id="4" name="フッタープレースホルダ 3"/>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72</a:t>
            </a:fld>
            <a:endParaRPr kumimoji="1" lang="ja-JP" altLang="en-US"/>
          </a:p>
        </p:txBody>
      </p:sp>
      <p:pic>
        <p:nvPicPr>
          <p:cNvPr id="49152" name="図形 193"/>
          <p:cNvPicPr>
            <a:picLocks noGrp="1" noChangeAspect="1"/>
          </p:cNvPicPr>
          <p:nvPr>
            <p:ph idx="1"/>
          </p:nvPr>
        </p:nvPicPr>
        <p:blipFill>
          <a:blip r:embed="rId3"/>
          <a:stretch>
            <a:fillRect/>
          </a:stretch>
        </p:blipFill>
        <p:spPr>
          <a:xfrm>
            <a:off x="273050" y="1604010"/>
            <a:ext cx="9168765" cy="4120515"/>
          </a:xfrm>
          <a:prstGeom prst="rect">
            <a:avLst/>
          </a:prstGeom>
          <a:noFill/>
          <a:ln w="9525">
            <a:noFill/>
            <a:miter/>
          </a:ln>
        </p:spPr>
      </p:pic>
    </p:spTree>
    <p:extLst>
      <p:ext uri="{BB962C8B-B14F-4D97-AF65-F5344CB8AC3E}">
        <p14:creationId xmlns:p14="http://schemas.microsoft.com/office/powerpoint/2010/main" val="33623242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a:t>４レーザースキャナによる存在検知：レーザースキャナ　</a:t>
            </a:r>
            <a:r>
              <a:rPr lang="ja-JP" altLang="en-US" sz="2800">
                <a:sym typeface="+mn-ea"/>
              </a:rPr>
              <a:t>(4)タイミングチャート</a:t>
            </a:r>
          </a:p>
        </p:txBody>
      </p:sp>
      <p:sp>
        <p:nvSpPr>
          <p:cNvPr id="4" name="フッタープレースホルダ 3"/>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73</a:t>
            </a:fld>
            <a:endParaRPr kumimoji="1" lang="ja-JP" altLang="en-US"/>
          </a:p>
        </p:txBody>
      </p:sp>
      <p:pic>
        <p:nvPicPr>
          <p:cNvPr id="101" name="図形 3"/>
          <p:cNvPicPr>
            <a:picLocks noGrp="1" noChangeAspect="1"/>
          </p:cNvPicPr>
          <p:nvPr>
            <p:ph idx="1"/>
          </p:nvPr>
        </p:nvPicPr>
        <p:blipFill>
          <a:blip r:embed="rId3"/>
          <a:stretch>
            <a:fillRect/>
          </a:stretch>
        </p:blipFill>
        <p:spPr>
          <a:xfrm>
            <a:off x="445135" y="1764030"/>
            <a:ext cx="9040495" cy="2901950"/>
          </a:xfrm>
          <a:prstGeom prst="rect">
            <a:avLst/>
          </a:prstGeom>
          <a:noFill/>
          <a:ln w="9525">
            <a:noFill/>
            <a:miter/>
          </a:ln>
        </p:spPr>
      </p:pic>
    </p:spTree>
    <p:extLst>
      <p:ext uri="{BB962C8B-B14F-4D97-AF65-F5344CB8AC3E}">
        <p14:creationId xmlns:p14="http://schemas.microsoft.com/office/powerpoint/2010/main" val="4059381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a:t>４レーザースキャナによる存在検知：レーザースキャナ　</a:t>
            </a:r>
            <a:r>
              <a:rPr lang="ja-JP" altLang="en-US" sz="2800">
                <a:sym typeface="+mn-ea"/>
              </a:rPr>
              <a:t>(5)安全機器のパラメータ</a:t>
            </a:r>
          </a:p>
        </p:txBody>
      </p:sp>
      <p:sp>
        <p:nvSpPr>
          <p:cNvPr id="4" name="フッタープレースホルダ 3"/>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74</a:t>
            </a:fld>
            <a:endParaRPr kumimoji="1" lang="ja-JP" altLang="en-US"/>
          </a:p>
        </p:txBody>
      </p:sp>
      <p:graphicFrame>
        <p:nvGraphicFramePr>
          <p:cNvPr id="6" name="コンテンツプレースホルダ -1"/>
          <p:cNvGraphicFramePr>
            <a:graphicFrameLocks noGrp="1"/>
          </p:cNvGraphicFramePr>
          <p:nvPr>
            <p:ph idx="1"/>
          </p:nvPr>
        </p:nvGraphicFramePr>
        <p:xfrm>
          <a:off x="306705" y="1565910"/>
          <a:ext cx="9340215" cy="2478412"/>
        </p:xfrm>
        <a:graphic>
          <a:graphicData uri="http://schemas.openxmlformats.org/drawingml/2006/table">
            <a:tbl>
              <a:tblPr firstRow="1" bandRow="1">
                <a:tableStyleId>{5940675A-B579-460E-94D1-54222C63F5DA}</a:tableStyleId>
              </a:tblPr>
              <a:tblGrid>
                <a:gridCol w="1034415"/>
                <a:gridCol w="2242185"/>
                <a:gridCol w="1146175"/>
                <a:gridCol w="1147445"/>
                <a:gridCol w="1334135"/>
                <a:gridCol w="1073785"/>
                <a:gridCol w="1362075"/>
              </a:tblGrid>
              <a:tr h="0">
                <a:tc gridSpan="7">
                  <a:txBody>
                    <a:bodyPr/>
                    <a:lstStyle/>
                    <a:p>
                      <a:pPr marL="0" indent="0" algn="ctr">
                        <a:buNone/>
                      </a:pPr>
                      <a:r>
                        <a:rPr lang="ja-JP" altLang="en-US" sz="1800" b="0" u="none">
                          <a:latin typeface="メイリオ" panose="020B0604030504040204" charset="-128"/>
                          <a:ea typeface="メイリオ" panose="020B0604030504040204" charset="-128"/>
                          <a:cs typeface="Times New Roman" panose="02020603050405020304" charset="0"/>
                        </a:rPr>
                        <a:t>表</a:t>
                      </a:r>
                      <a:r>
                        <a:rPr lang="en-US" altLang="ja-JP" sz="1800" b="0" u="none">
                          <a:latin typeface="メイリオ" panose="020B0604030504040204" charset="-128"/>
                          <a:ea typeface="メイリオ" panose="020B0604030504040204" charset="-128"/>
                          <a:cs typeface="ＭＳ 明朝" panose="02020609040205080304" charset="-128"/>
                        </a:rPr>
                        <a:t>8-7</a:t>
                      </a:r>
                      <a:r>
                        <a:rPr lang="ja-JP" altLang="en-US" sz="1800" b="0" u="none">
                          <a:latin typeface="メイリオ" panose="020B0604030504040204" charset="-128"/>
                          <a:ea typeface="メイリオ" panose="020B0604030504040204" charset="-128"/>
                          <a:cs typeface="Times New Roman" panose="02020603050405020304" charset="0"/>
                        </a:rPr>
                        <a:t>　レーザスキャナの安全機器のパラメータ</a:t>
                      </a:r>
                    </a:p>
                  </a:txBody>
                  <a:tcPr marL="279400" marR="71755" marT="36195" marB="1">
                    <a:lnL w="404812" cap="flat" cmpd="sng">
                      <a:solidFill>
                        <a:srgbClr val="FFFFFF"/>
                      </a:solidFill>
                      <a:prstDash val="solid"/>
                      <a:headEnd type="none" w="med" len="med"/>
                      <a:tailEnd type="none" w="med" len="med"/>
                    </a:lnL>
                    <a:lnR w="404812" cap="flat" cmpd="sng">
                      <a:solidFill>
                        <a:srgbClr val="FFFFFF"/>
                      </a:solidFill>
                      <a:prstDash val="solid"/>
                      <a:headEnd type="none" w="med" len="med"/>
                      <a:tailEnd type="none" w="med" len="med"/>
                    </a:lnR>
                    <a:lnT w="404812" cap="flat" cmpd="sng">
                      <a:solidFill>
                        <a:srgbClr val="FFFFFF"/>
                      </a:solidFill>
                      <a:prstDash val="solid"/>
                      <a:headEnd type="none" w="med" len="med"/>
                      <a:tailEnd type="none" w="med" len="med"/>
                    </a:lnT>
                    <a:lnB w="12700">
                      <a:solidFill>
                        <a:schemeClr val="tx1"/>
                      </a:solidFill>
                      <a:prstDash val="solid"/>
                    </a:lnB>
                    <a:lnTlToBr>
                      <a:noFill/>
                    </a:lnTlToBr>
                    <a:lnBlToTr>
                      <a:noFill/>
                    </a:lnBlToTr>
                    <a:noFill/>
                  </a:tcPr>
                </a:tc>
                <a:tc hMerge="1">
                  <a:txBody>
                    <a:bodyPr/>
                    <a:lstStyle/>
                    <a:p>
                      <a:endParaRPr lang="ja-JP"/>
                    </a:p>
                  </a:txBody>
                  <a:tcPr>
                    <a:lnT w="404812" cap="flat" cmpd="sng">
                      <a:solidFill>
                        <a:srgbClr val="FFFFFF"/>
                      </a:solidFill>
                      <a:prstDash val="solid"/>
                      <a:headEnd type="none" w="med" len="med"/>
                      <a:tailEnd type="none" w="med" len="med"/>
                    </a:lnT>
                    <a:lnB w="12700">
                      <a:solidFill>
                        <a:schemeClr val="tx1"/>
                      </a:solidFill>
                      <a:prstDash val="solid"/>
                    </a:lnB>
                  </a:tcPr>
                </a:tc>
                <a:tc hMerge="1">
                  <a:txBody>
                    <a:bodyPr/>
                    <a:lstStyle/>
                    <a:p>
                      <a:endParaRPr lang="ja-JP"/>
                    </a:p>
                  </a:txBody>
                  <a:tcPr>
                    <a:lnT w="404812" cap="flat" cmpd="sng">
                      <a:solidFill>
                        <a:srgbClr val="FFFFFF"/>
                      </a:solidFill>
                      <a:prstDash val="solid"/>
                      <a:headEnd type="none" w="med" len="med"/>
                      <a:tailEnd type="none" w="med" len="med"/>
                    </a:lnT>
                    <a:lnB w="12700">
                      <a:solidFill>
                        <a:schemeClr val="tx1"/>
                      </a:solidFill>
                      <a:prstDash val="solid"/>
                    </a:lnB>
                  </a:tcPr>
                </a:tc>
                <a:tc hMerge="1">
                  <a:txBody>
                    <a:bodyPr/>
                    <a:lstStyle/>
                    <a:p>
                      <a:endParaRPr lang="ja-JP"/>
                    </a:p>
                  </a:txBody>
                  <a:tcPr>
                    <a:lnT w="404812" cap="flat" cmpd="sng">
                      <a:solidFill>
                        <a:srgbClr val="FFFFFF"/>
                      </a:solidFill>
                      <a:prstDash val="solid"/>
                      <a:headEnd type="none" w="med" len="med"/>
                      <a:tailEnd type="none" w="med" len="med"/>
                    </a:lnT>
                    <a:lnB w="12700">
                      <a:solidFill>
                        <a:schemeClr val="tx1"/>
                      </a:solidFill>
                      <a:prstDash val="solid"/>
                    </a:lnB>
                  </a:tcPr>
                </a:tc>
                <a:tc hMerge="1">
                  <a:txBody>
                    <a:bodyPr/>
                    <a:lstStyle/>
                    <a:p>
                      <a:endParaRPr lang="ja-JP"/>
                    </a:p>
                  </a:txBody>
                  <a:tcPr>
                    <a:lnT w="404812" cap="flat" cmpd="sng">
                      <a:solidFill>
                        <a:srgbClr val="FFFFFF"/>
                      </a:solidFill>
                      <a:prstDash val="solid"/>
                      <a:headEnd type="none" w="med" len="med"/>
                      <a:tailEnd type="none" w="med" len="med"/>
                    </a:lnT>
                    <a:lnB w="12700">
                      <a:solidFill>
                        <a:schemeClr val="tx1"/>
                      </a:solidFill>
                      <a:prstDash val="solid"/>
                    </a:lnB>
                  </a:tcPr>
                </a:tc>
                <a:tc hMerge="1">
                  <a:txBody>
                    <a:bodyPr/>
                    <a:lstStyle/>
                    <a:p>
                      <a:endParaRPr lang="ja-JP"/>
                    </a:p>
                  </a:txBody>
                  <a:tcPr>
                    <a:lnT w="404812" cap="flat" cmpd="sng">
                      <a:solidFill>
                        <a:srgbClr val="FFFFFF"/>
                      </a:solidFill>
                      <a:prstDash val="solid"/>
                      <a:headEnd type="none" w="med" len="med"/>
                      <a:tailEnd type="none" w="med" len="med"/>
                    </a:lnT>
                    <a:lnB w="12700">
                      <a:solidFill>
                        <a:schemeClr val="tx1"/>
                      </a:solidFill>
                      <a:prstDash val="solid"/>
                    </a:lnB>
                  </a:tcPr>
                </a:tc>
                <a:tc hMerge="1">
                  <a:txBody>
                    <a:bodyPr/>
                    <a:lstStyle/>
                    <a:p>
                      <a:endParaRPr lang="ja-JP"/>
                    </a:p>
                  </a:txBody>
                  <a:tcPr>
                    <a:lnR w="404812" cap="flat" cmpd="sng">
                      <a:solidFill>
                        <a:srgbClr val="FFFFFF"/>
                      </a:solidFill>
                      <a:prstDash val="solid"/>
                      <a:headEnd type="none" w="med" len="med"/>
                      <a:tailEnd type="none" w="med" len="med"/>
                    </a:lnR>
                    <a:lnT w="404812" cap="flat" cmpd="sng">
                      <a:solidFill>
                        <a:srgbClr val="FFFFFF"/>
                      </a:solidFill>
                      <a:prstDash val="solid"/>
                      <a:headEnd type="none" w="med" len="med"/>
                      <a:tailEnd type="none" w="med" len="med"/>
                    </a:lnT>
                    <a:lnB w="12700">
                      <a:solidFill>
                        <a:schemeClr val="tx1"/>
                      </a:solidFill>
                      <a:prstDash val="solid"/>
                    </a:lnB>
                  </a:tcPr>
                </a:tc>
              </a:tr>
              <a:tr h="0">
                <a:tc>
                  <a:txBody>
                    <a:bodyPr/>
                    <a:lstStyle/>
                    <a:p>
                      <a:pPr marL="0" indent="0" algn="ctr">
                        <a:buNone/>
                      </a:pPr>
                      <a:r>
                        <a:rPr lang="ja-JP" altLang="en-US" sz="1600" b="0" u="none">
                          <a:latin typeface="メイリオ" panose="020B0604030504040204" charset="-128"/>
                          <a:ea typeface="メイリオ" panose="020B0604030504040204" charset="-128"/>
                          <a:cs typeface="Times New Roman" panose="02020603050405020304" charset="0"/>
                        </a:rPr>
                        <a:t>部品番号</a:t>
                      </a:r>
                    </a:p>
                  </a:txBody>
                  <a:tcPr marL="0" marR="71755"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85000"/>
                      </a:schemeClr>
                    </a:solidFill>
                  </a:tcPr>
                </a:tc>
                <a:tc>
                  <a:txBody>
                    <a:bodyPr/>
                    <a:lstStyle/>
                    <a:p>
                      <a:pPr marL="0" indent="0" algn="ctr">
                        <a:buNone/>
                      </a:pPr>
                      <a:r>
                        <a:rPr lang="ja-JP" altLang="en-US" sz="1600" b="0" u="none">
                          <a:latin typeface="メイリオ" panose="020B0604030504040204" charset="-128"/>
                          <a:ea typeface="メイリオ" panose="020B0604030504040204" charset="-128"/>
                          <a:cs typeface="Times New Roman" panose="02020603050405020304" charset="0"/>
                        </a:rPr>
                        <a:t>部品名称 </a:t>
                      </a:r>
                    </a:p>
                  </a:txBody>
                  <a:tcPr marL="0" marR="71755"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85000"/>
                      </a:schemeClr>
                    </a:solid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B10d</a:t>
                      </a:r>
                    </a:p>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a:t>
                      </a:r>
                      <a:r>
                        <a:rPr lang="ja-JP" altLang="en-US" sz="1600" b="0" u="none">
                          <a:latin typeface="メイリオ" panose="020B0604030504040204" charset="-128"/>
                          <a:ea typeface="メイリオ" panose="020B0604030504040204" charset="-128"/>
                          <a:cs typeface="Times New Roman" panose="02020603050405020304" charset="0"/>
                        </a:rPr>
                        <a:t>千回</a:t>
                      </a:r>
                      <a:r>
                        <a:rPr lang="en-US" altLang="ja-JP" sz="1600" b="0" u="none">
                          <a:latin typeface="メイリオ" panose="020B0604030504040204" charset="-128"/>
                          <a:ea typeface="メイリオ" panose="020B0604030504040204" charset="-128"/>
                          <a:cs typeface="Times New Roman" panose="02020603050405020304" charset="0"/>
                        </a:rPr>
                        <a:t>]</a:t>
                      </a:r>
                      <a:endParaRPr lang="ja-JP" altLang="en-US" sz="1600" b="0" u="none">
                        <a:latin typeface="メイリオ" panose="020B0604030504040204" charset="-128"/>
                        <a:ea typeface="メイリオ" panose="020B0604030504040204" charset="-128"/>
                        <a:cs typeface="Times New Roman" panose="02020603050405020304" charset="0"/>
                      </a:endParaRPr>
                    </a:p>
                  </a:txBody>
                  <a:tcPr marL="0" marR="71755"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85000"/>
                      </a:schemeClr>
                    </a:solid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MTTFd[</a:t>
                      </a:r>
                      <a:r>
                        <a:rPr lang="ja-JP" altLang="en-US" sz="1600" b="0" u="none">
                          <a:latin typeface="メイリオ" panose="020B0604030504040204" charset="-128"/>
                          <a:ea typeface="メイリオ" panose="020B0604030504040204" charset="-128"/>
                          <a:cs typeface="Times New Roman" panose="02020603050405020304" charset="0"/>
                        </a:rPr>
                        <a:t>年</a:t>
                      </a:r>
                      <a:r>
                        <a:rPr lang="en-US" altLang="ja-JP" sz="1600" b="0" u="none">
                          <a:latin typeface="メイリオ" panose="020B0604030504040204" charset="-128"/>
                          <a:ea typeface="メイリオ" panose="020B0604030504040204" charset="-128"/>
                          <a:cs typeface="Times New Roman" panose="02020603050405020304" charset="0"/>
                        </a:rPr>
                        <a:t>]</a:t>
                      </a:r>
                      <a:endParaRPr lang="ja-JP" altLang="en-US" sz="1600" b="0" u="none">
                        <a:latin typeface="メイリオ" panose="020B0604030504040204" charset="-128"/>
                        <a:ea typeface="メイリオ" panose="020B0604030504040204" charset="-128"/>
                        <a:cs typeface="Times New Roman" panose="02020603050405020304" charset="0"/>
                      </a:endParaRPr>
                    </a:p>
                  </a:txBody>
                  <a:tcPr marL="0" marR="71755"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85000"/>
                      </a:schemeClr>
                    </a:solid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MTTFd </a:t>
                      </a:r>
                      <a:r>
                        <a:rPr lang="ja-JP" altLang="en-US" sz="1600" b="0" u="none">
                          <a:latin typeface="メイリオ" panose="020B0604030504040204" charset="-128"/>
                          <a:ea typeface="メイリオ" panose="020B0604030504040204" charset="-128"/>
                          <a:cs typeface="Times New Roman" panose="02020603050405020304" charset="0"/>
                        </a:rPr>
                        <a:t>値</a:t>
                      </a:r>
                      <a:r>
                        <a:rPr lang="en-US" altLang="ja-JP" sz="1600" b="0" u="none">
                          <a:latin typeface="メイリオ" panose="020B0604030504040204" charset="-128"/>
                          <a:ea typeface="メイリオ" panose="020B0604030504040204" charset="-128"/>
                          <a:cs typeface="Times New Roman" panose="02020603050405020304" charset="0"/>
                        </a:rPr>
                        <a:t>[</a:t>
                      </a:r>
                      <a:r>
                        <a:rPr lang="ja-JP" altLang="en-US" sz="1600" b="0" u="none">
                          <a:latin typeface="メイリオ" panose="020B0604030504040204" charset="-128"/>
                          <a:ea typeface="メイリオ" panose="020B0604030504040204" charset="-128"/>
                          <a:cs typeface="Times New Roman" panose="02020603050405020304" charset="0"/>
                        </a:rPr>
                        <a:t>年</a:t>
                      </a:r>
                      <a:r>
                        <a:rPr lang="en-US" altLang="ja-JP" sz="1600" b="0" u="none">
                          <a:latin typeface="メイリオ" panose="020B0604030504040204" charset="-128"/>
                          <a:ea typeface="メイリオ" panose="020B0604030504040204" charset="-128"/>
                          <a:cs typeface="Times New Roman" panose="02020603050405020304" charset="0"/>
                        </a:rPr>
                        <a:t>]</a:t>
                      </a:r>
                      <a:endParaRPr lang="ja-JP" altLang="en-US" sz="1600" b="0" u="none">
                        <a:latin typeface="メイリオ" panose="020B0604030504040204" charset="-128"/>
                        <a:ea typeface="メイリオ" panose="020B0604030504040204" charset="-128"/>
                        <a:cs typeface="Times New Roman" panose="02020603050405020304" charset="0"/>
                      </a:endParaRPr>
                    </a:p>
                  </a:txBody>
                  <a:tcPr marL="0" marR="71755"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85000"/>
                      </a:schemeClr>
                    </a:solid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DCavg[%]</a:t>
                      </a:r>
                    </a:p>
                  </a:txBody>
                  <a:tcPr marL="0" marR="71755"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85000"/>
                      </a:schemeClr>
                    </a:solid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PFHd</a:t>
                      </a:r>
                    </a:p>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a:t>
                      </a:r>
                      <a:r>
                        <a:rPr lang="ja-JP" altLang="en-US" sz="1600" b="0" u="none">
                          <a:latin typeface="メイリオ" panose="020B0604030504040204" charset="-128"/>
                          <a:ea typeface="メイリオ" panose="020B0604030504040204" charset="-128"/>
                          <a:cs typeface="Times New Roman" panose="02020603050405020304" charset="0"/>
                        </a:rPr>
                        <a:t>時間</a:t>
                      </a:r>
                      <a:r>
                        <a:rPr lang="en-US" altLang="ja-JP" sz="1600" b="0" u="none">
                          <a:latin typeface="メイリオ" panose="020B0604030504040204" charset="-128"/>
                          <a:ea typeface="メイリオ" panose="020B0604030504040204" charset="-128"/>
                          <a:cs typeface="Times New Roman" panose="02020603050405020304" charset="0"/>
                        </a:rPr>
                        <a:t>]</a:t>
                      </a:r>
                      <a:endParaRPr lang="ja-JP" altLang="en-US" sz="1600" b="0" u="none">
                        <a:latin typeface="メイリオ" panose="020B0604030504040204" charset="-128"/>
                        <a:ea typeface="メイリオ" panose="020B0604030504040204" charset="-128"/>
                        <a:cs typeface="Times New Roman" panose="02020603050405020304" charset="0"/>
                      </a:endParaRPr>
                    </a:p>
                  </a:txBody>
                  <a:tcPr marL="0" marR="71755"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85000"/>
                      </a:schemeClr>
                    </a:solidFill>
                  </a:tcPr>
                </a:tc>
              </a:tr>
              <a:tr h="0">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F1 </a:t>
                      </a:r>
                    </a:p>
                  </a:txBody>
                  <a:tcPr marL="0" marR="71755"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ja-JP" altLang="en-US" sz="1600" b="0" u="none">
                          <a:latin typeface="メイリオ" panose="020B0604030504040204" charset="-128"/>
                          <a:ea typeface="メイリオ" panose="020B0604030504040204" charset="-128"/>
                          <a:cs typeface="Times New Roman" panose="02020603050405020304" charset="0"/>
                        </a:rPr>
                        <a:t>レーザスキャナ</a:t>
                      </a:r>
                    </a:p>
                  </a:txBody>
                  <a:tcPr marL="0" marR="71755"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ja-JP" altLang="en-US" sz="1600" b="0" u="none">
                          <a:latin typeface="メイリオ" panose="020B0604030504040204" charset="-128"/>
                          <a:ea typeface="メイリオ" panose="020B0604030504040204" charset="-128"/>
                          <a:cs typeface="Times New Roman" panose="02020603050405020304" charset="0"/>
                        </a:rPr>
                        <a:t>－</a:t>
                      </a:r>
                    </a:p>
                  </a:txBody>
                  <a:tcPr marL="0" marR="71755"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ja-JP" altLang="en-US" sz="1600" b="0" u="none">
                          <a:latin typeface="メイリオ" panose="020B0604030504040204" charset="-128"/>
                          <a:ea typeface="メイリオ" panose="020B0604030504040204" charset="-128"/>
                          <a:cs typeface="Times New Roman" panose="02020603050405020304" charset="0"/>
                        </a:rPr>
                        <a:t>－</a:t>
                      </a:r>
                    </a:p>
                  </a:txBody>
                  <a:tcPr marL="0" marR="71755"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100 </a:t>
                      </a:r>
                    </a:p>
                  </a:txBody>
                  <a:tcPr marL="0" marR="71755"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90  </a:t>
                      </a:r>
                    </a:p>
                  </a:txBody>
                  <a:tcPr marL="0" marR="71755"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1.03×10-7</a:t>
                      </a:r>
                    </a:p>
                  </a:txBody>
                  <a:tcPr marL="0" marR="71755"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0">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FS-PLC </a:t>
                      </a:r>
                    </a:p>
                  </a:txBody>
                  <a:tcPr marL="0" marR="71755"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ja-JP" altLang="en-US" sz="1600" b="0" u="none">
                          <a:latin typeface="メイリオ" panose="020B0604030504040204" charset="-128"/>
                          <a:ea typeface="メイリオ" panose="020B0604030504040204" charset="-128"/>
                          <a:cs typeface="Times New Roman" panose="02020603050405020304" charset="0"/>
                        </a:rPr>
                        <a:t>安全</a:t>
                      </a:r>
                      <a:r>
                        <a:rPr lang="en-US" altLang="ja-JP" sz="1600" b="0" u="none">
                          <a:latin typeface="メイリオ" panose="020B0604030504040204" charset="-128"/>
                          <a:ea typeface="メイリオ" panose="020B0604030504040204" charset="-128"/>
                          <a:cs typeface="Times New Roman" panose="02020603050405020304" charset="0"/>
                        </a:rPr>
                        <a:t>PLC   </a:t>
                      </a:r>
                      <a:endParaRPr lang="ja-JP" altLang="en-US" sz="1600" b="0" u="none">
                        <a:latin typeface="メイリオ" panose="020B0604030504040204" charset="-128"/>
                        <a:ea typeface="メイリオ" panose="020B0604030504040204" charset="-128"/>
                        <a:cs typeface="Times New Roman" panose="02020603050405020304" charset="0"/>
                      </a:endParaRPr>
                    </a:p>
                  </a:txBody>
                  <a:tcPr marL="0" marR="71755"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ja-JP" altLang="en-US" sz="1600" b="0" u="none">
                          <a:latin typeface="メイリオ" panose="020B0604030504040204" charset="-128"/>
                          <a:ea typeface="メイリオ" panose="020B0604030504040204" charset="-128"/>
                          <a:cs typeface="Times New Roman" panose="02020603050405020304" charset="0"/>
                        </a:rPr>
                        <a:t>－</a:t>
                      </a:r>
                    </a:p>
                  </a:txBody>
                  <a:tcPr marL="0" marR="71755"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ja-JP" altLang="en-US" sz="1600" b="0" u="none">
                          <a:latin typeface="メイリオ" panose="020B0604030504040204" charset="-128"/>
                          <a:ea typeface="メイリオ" panose="020B0604030504040204" charset="-128"/>
                          <a:cs typeface="Times New Roman" panose="02020603050405020304" charset="0"/>
                        </a:rPr>
                        <a:t>－</a:t>
                      </a:r>
                    </a:p>
                  </a:txBody>
                  <a:tcPr marL="0" marR="71755"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100 </a:t>
                      </a:r>
                    </a:p>
                  </a:txBody>
                  <a:tcPr marL="0" marR="71755"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99 </a:t>
                      </a:r>
                    </a:p>
                  </a:txBody>
                  <a:tcPr marL="0" marR="71755"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2.31×10-9</a:t>
                      </a:r>
                    </a:p>
                  </a:txBody>
                  <a:tcPr marL="0" marR="71755"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45110">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K1</a:t>
                      </a:r>
                    </a:p>
                  </a:txBody>
                  <a:tcPr marL="0" marR="71755"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ja-JP" altLang="en-US" sz="1600" b="0" u="none">
                          <a:latin typeface="メイリオ" panose="020B0604030504040204" charset="-128"/>
                          <a:ea typeface="メイリオ" panose="020B0604030504040204" charset="-128"/>
                          <a:cs typeface="Times New Roman" panose="02020603050405020304" charset="0"/>
                        </a:rPr>
                        <a:t>コンタクタ </a:t>
                      </a:r>
                    </a:p>
                  </a:txBody>
                  <a:tcPr marL="0" marR="71755"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2,000  </a:t>
                      </a:r>
                    </a:p>
                  </a:txBody>
                  <a:tcPr marL="0" marR="71755"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4,167</a:t>
                      </a:r>
                    </a:p>
                  </a:txBody>
                  <a:tcPr marL="0" marR="71755"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100  </a:t>
                      </a:r>
                    </a:p>
                  </a:txBody>
                  <a:tcPr marL="0" marR="71755"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99</a:t>
                      </a:r>
                    </a:p>
                  </a:txBody>
                  <a:tcPr marL="0" marR="71755"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2.47×10-8</a:t>
                      </a:r>
                    </a:p>
                  </a:txBody>
                  <a:tcPr marL="0" marR="71755"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14630">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K2</a:t>
                      </a:r>
                    </a:p>
                  </a:txBody>
                  <a:tcPr marL="0" marR="71755"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ja-JP" altLang="en-US" sz="1600" b="0" u="none">
                          <a:latin typeface="メイリオ" panose="020B0604030504040204" charset="-128"/>
                          <a:ea typeface="メイリオ" panose="020B0604030504040204" charset="-128"/>
                          <a:cs typeface="Times New Roman" panose="02020603050405020304" charset="0"/>
                        </a:rPr>
                        <a:t>コンタクタ </a:t>
                      </a:r>
                    </a:p>
                  </a:txBody>
                  <a:tcPr marL="0" marR="71755"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2,000  </a:t>
                      </a:r>
                    </a:p>
                  </a:txBody>
                  <a:tcPr marL="0" marR="71755"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4,167</a:t>
                      </a:r>
                    </a:p>
                  </a:txBody>
                  <a:tcPr marL="0" marR="71755"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100  </a:t>
                      </a:r>
                    </a:p>
                  </a:txBody>
                  <a:tcPr marL="0" marR="71755"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99</a:t>
                      </a:r>
                    </a:p>
                  </a:txBody>
                  <a:tcPr marL="0" marR="71755"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Times New Roman" panose="02020603050405020304" charset="0"/>
                        </a:rPr>
                        <a:t>2.47×10-8</a:t>
                      </a:r>
                    </a:p>
                  </a:txBody>
                  <a:tcPr marL="0" marR="71755" marT="36195"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0">
                <a:tc gridSpan="7">
                  <a:txBody>
                    <a:bodyPr/>
                    <a:lstStyle/>
                    <a:p>
                      <a:pPr marL="0" indent="0" algn="l">
                        <a:buNone/>
                      </a:pPr>
                      <a:endParaRPr lang="en-US" altLang="ja-JP" sz="1600" b="0" u="none">
                        <a:latin typeface="メイリオ" panose="020B0604030504040204" charset="-128"/>
                        <a:ea typeface="メイリオ" panose="020B0604030504040204" charset="-128"/>
                        <a:cs typeface="Times New Roman" panose="02020603050405020304" charset="0"/>
                      </a:endParaRPr>
                    </a:p>
                    <a:p>
                      <a:pPr marL="0" indent="0" algn="l">
                        <a:buNone/>
                      </a:pPr>
                      <a:r>
                        <a:rPr lang="en-US" altLang="ja-JP" sz="1600" b="0" u="none">
                          <a:latin typeface="メイリオ" panose="020B0604030504040204" charset="-128"/>
                          <a:ea typeface="メイリオ" panose="020B0604030504040204" charset="-128"/>
                          <a:cs typeface="Times New Roman" panose="02020603050405020304" charset="0"/>
                        </a:rPr>
                        <a:t>K1/K2</a:t>
                      </a:r>
                      <a:r>
                        <a:rPr lang="ja-JP" altLang="en-US" sz="1600" b="0" u="none">
                          <a:latin typeface="メイリオ" panose="020B0604030504040204" charset="-128"/>
                          <a:ea typeface="メイリオ" panose="020B0604030504040204" charset="-128"/>
                          <a:cs typeface="Times New Roman" panose="02020603050405020304" charset="0"/>
                        </a:rPr>
                        <a:t>：</a:t>
                      </a:r>
                      <a:r>
                        <a:rPr lang="en-US" altLang="ja-JP" sz="1600" b="0" u="none">
                          <a:latin typeface="メイリオ" panose="020B0604030504040204" charset="-128"/>
                          <a:ea typeface="メイリオ" panose="020B0604030504040204" charset="-128"/>
                          <a:cs typeface="Times New Roman" panose="02020603050405020304" charset="0"/>
                        </a:rPr>
                        <a:t>nop=1[cycle/h]×16[h/d]×300[d/y]=4,800[cycle/y]</a:t>
                      </a:r>
                      <a:endParaRPr lang="ja-JP" altLang="en-US" sz="1600" b="0" u="none">
                        <a:latin typeface="メイリオ" panose="020B0604030504040204" charset="-128"/>
                        <a:ea typeface="メイリオ" panose="020B0604030504040204" charset="-128"/>
                        <a:cs typeface="Times New Roman" panose="02020603050405020304" charset="0"/>
                      </a:endParaRPr>
                    </a:p>
                  </a:txBody>
                  <a:tcPr marL="279400" marR="71755" marT="36195" marB="1">
                    <a:lnL w="404812" cap="flat" cmpd="sng">
                      <a:solidFill>
                        <a:srgbClr val="FFFFFF"/>
                      </a:solidFill>
                      <a:prstDash val="solid"/>
                      <a:headEnd type="none" w="med" len="med"/>
                      <a:tailEnd type="none" w="med" len="med"/>
                    </a:lnL>
                    <a:lnR w="404812" cap="flat" cmpd="sng">
                      <a:solidFill>
                        <a:srgbClr val="FFFFFF"/>
                      </a:solidFill>
                      <a:prstDash val="solid"/>
                      <a:headEnd type="none" w="med" len="med"/>
                      <a:tailEnd type="none" w="med" len="med"/>
                    </a:lnR>
                    <a:lnT w="12700">
                      <a:solidFill>
                        <a:schemeClr val="tx1"/>
                      </a:solidFill>
                      <a:prstDash val="solid"/>
                    </a:lnT>
                    <a:lnB w="404812" cap="flat" cmpd="sng">
                      <a:solidFill>
                        <a:srgbClr val="FFFFFF"/>
                      </a:solidFill>
                      <a:prstDash val="solid"/>
                      <a:headEnd type="none" w="med" len="med"/>
                      <a:tailEnd type="none" w="med" len="med"/>
                    </a:lnB>
                    <a:lnTlToBr>
                      <a:noFill/>
                    </a:lnTlToBr>
                    <a:lnBlToTr>
                      <a:noFill/>
                    </a:lnBlToTr>
                    <a:noFill/>
                  </a:tcPr>
                </a:tc>
                <a:tc hMerge="1">
                  <a:txBody>
                    <a:bodyPr/>
                    <a:lstStyle/>
                    <a:p>
                      <a:endParaRPr lang="ja-JP"/>
                    </a:p>
                  </a:txBody>
                  <a:tcPr>
                    <a:lnT w="12700">
                      <a:solidFill>
                        <a:schemeClr val="tx1"/>
                      </a:solidFill>
                      <a:prstDash val="solid"/>
                    </a:lnT>
                    <a:lnB w="404812" cap="flat" cmpd="sng">
                      <a:solidFill>
                        <a:srgbClr val="FFFFFF"/>
                      </a:solidFill>
                      <a:prstDash val="solid"/>
                      <a:headEnd type="none" w="med" len="med"/>
                      <a:tailEnd type="none" w="med" len="med"/>
                    </a:lnB>
                  </a:tcPr>
                </a:tc>
                <a:tc hMerge="1">
                  <a:txBody>
                    <a:bodyPr/>
                    <a:lstStyle/>
                    <a:p>
                      <a:endParaRPr lang="ja-JP"/>
                    </a:p>
                  </a:txBody>
                  <a:tcPr>
                    <a:lnT w="12700">
                      <a:solidFill>
                        <a:schemeClr val="tx1"/>
                      </a:solidFill>
                      <a:prstDash val="solid"/>
                    </a:lnT>
                    <a:lnB w="404812" cap="flat" cmpd="sng">
                      <a:solidFill>
                        <a:srgbClr val="FFFFFF"/>
                      </a:solidFill>
                      <a:prstDash val="solid"/>
                      <a:headEnd type="none" w="med" len="med"/>
                      <a:tailEnd type="none" w="med" len="med"/>
                    </a:lnB>
                  </a:tcPr>
                </a:tc>
                <a:tc hMerge="1">
                  <a:txBody>
                    <a:bodyPr/>
                    <a:lstStyle/>
                    <a:p>
                      <a:endParaRPr lang="ja-JP"/>
                    </a:p>
                  </a:txBody>
                  <a:tcPr>
                    <a:lnT w="12700">
                      <a:solidFill>
                        <a:schemeClr val="tx1"/>
                      </a:solidFill>
                      <a:prstDash val="solid"/>
                    </a:lnT>
                    <a:lnB w="404812" cap="flat" cmpd="sng">
                      <a:solidFill>
                        <a:srgbClr val="FFFFFF"/>
                      </a:solidFill>
                      <a:prstDash val="solid"/>
                      <a:headEnd type="none" w="med" len="med"/>
                      <a:tailEnd type="none" w="med" len="med"/>
                    </a:lnB>
                  </a:tcPr>
                </a:tc>
                <a:tc hMerge="1">
                  <a:txBody>
                    <a:bodyPr/>
                    <a:lstStyle/>
                    <a:p>
                      <a:endParaRPr lang="ja-JP"/>
                    </a:p>
                  </a:txBody>
                  <a:tcPr>
                    <a:lnT w="12700">
                      <a:solidFill>
                        <a:schemeClr val="tx1"/>
                      </a:solidFill>
                      <a:prstDash val="solid"/>
                    </a:lnT>
                    <a:lnB w="404812" cap="flat" cmpd="sng">
                      <a:solidFill>
                        <a:srgbClr val="FFFFFF"/>
                      </a:solidFill>
                      <a:prstDash val="solid"/>
                      <a:headEnd type="none" w="med" len="med"/>
                      <a:tailEnd type="none" w="med" len="med"/>
                    </a:lnB>
                  </a:tcPr>
                </a:tc>
                <a:tc hMerge="1">
                  <a:txBody>
                    <a:bodyPr/>
                    <a:lstStyle/>
                    <a:p>
                      <a:endParaRPr lang="ja-JP"/>
                    </a:p>
                  </a:txBody>
                  <a:tcPr>
                    <a:lnT w="12700">
                      <a:solidFill>
                        <a:schemeClr val="tx1"/>
                      </a:solidFill>
                      <a:prstDash val="solid"/>
                    </a:lnT>
                    <a:lnB w="404812" cap="flat" cmpd="sng">
                      <a:solidFill>
                        <a:srgbClr val="FFFFFF"/>
                      </a:solidFill>
                      <a:prstDash val="solid"/>
                      <a:headEnd type="none" w="med" len="med"/>
                      <a:tailEnd type="none" w="med" len="med"/>
                    </a:lnB>
                  </a:tcPr>
                </a:tc>
                <a:tc hMerge="1">
                  <a:txBody>
                    <a:bodyPr/>
                    <a:lstStyle/>
                    <a:p>
                      <a:endParaRPr lang="ja-JP"/>
                    </a:p>
                  </a:txBody>
                  <a:tcPr>
                    <a:lnR w="404812" cap="flat" cmpd="sng">
                      <a:solidFill>
                        <a:srgbClr val="FFFFFF"/>
                      </a:solidFill>
                      <a:prstDash val="solid"/>
                      <a:headEnd type="none" w="med" len="med"/>
                      <a:tailEnd type="none" w="med" len="med"/>
                    </a:lnR>
                    <a:lnT w="12700">
                      <a:solidFill>
                        <a:schemeClr val="tx1"/>
                      </a:solidFill>
                      <a:prstDash val="solid"/>
                    </a:lnT>
                    <a:lnB w="404812" cap="flat" cmpd="sng">
                      <a:solidFill>
                        <a:srgbClr val="FFFFFF"/>
                      </a:solidFill>
                      <a:prstDash val="solid"/>
                      <a:headEnd type="none" w="med" len="med"/>
                      <a:tailEnd type="none" w="med" len="med"/>
                    </a:lnB>
                  </a:tcPr>
                </a:tc>
              </a:tr>
            </a:tbl>
          </a:graphicData>
        </a:graphic>
      </p:graphicFrame>
      <p:sp>
        <p:nvSpPr>
          <p:cNvPr id="3" name="テキストボックス 2"/>
          <p:cNvSpPr txBox="1"/>
          <p:nvPr/>
        </p:nvSpPr>
        <p:spPr>
          <a:xfrm>
            <a:off x="306705" y="5768975"/>
            <a:ext cx="9340215" cy="615315"/>
          </a:xfrm>
          <a:prstGeom prst="rect">
            <a:avLst/>
          </a:prstGeom>
          <a:noFill/>
        </p:spPr>
        <p:txBody>
          <a:bodyPr wrap="square" rtlCol="0">
            <a:spAutoFit/>
          </a:bodyPr>
          <a:lstStyle/>
          <a:p>
            <a:r>
              <a:rPr lang="ja-JP" altLang="en-US" sz="1600">
                <a:latin typeface="メイリオ" panose="020B0604030504040204" charset="-128"/>
                <a:ea typeface="メイリオ" panose="020B0604030504040204" charset="-128"/>
              </a:rPr>
              <a:t>注</a:t>
            </a:r>
            <a:r>
              <a:rPr lang="en-US" altLang="ja-JP" sz="1600">
                <a:latin typeface="メイリオ" panose="020B0604030504040204" charset="-128"/>
                <a:ea typeface="メイリオ" panose="020B0604030504040204" charset="-128"/>
              </a:rPr>
              <a:t>)</a:t>
            </a:r>
            <a:r>
              <a:rPr lang="ja-JP" altLang="en-US" sz="1600">
                <a:latin typeface="メイリオ" panose="020B0604030504040204" charset="-128"/>
                <a:ea typeface="メイリオ" panose="020B0604030504040204" charset="-128"/>
              </a:rPr>
              <a:t>この表は</a:t>
            </a:r>
            <a:r>
              <a:rPr lang="en-US" altLang="ja-JP" sz="1600">
                <a:latin typeface="メイリオ" panose="020B0604030504040204" charset="-128"/>
                <a:ea typeface="メイリオ" panose="020B0604030504040204" charset="-128"/>
              </a:rPr>
              <a:t>ISO 13849-1:2006</a:t>
            </a:r>
            <a:r>
              <a:rPr lang="ja-JP" altLang="en-US" sz="1600">
                <a:latin typeface="メイリオ" panose="020B0604030504040204" charset="-128"/>
                <a:ea typeface="メイリオ" panose="020B0604030504040204" charset="-128"/>
              </a:rPr>
              <a:t>に基づくため、</a:t>
            </a:r>
            <a:r>
              <a:rPr lang="en-US" altLang="ja-JP" sz="1600">
                <a:latin typeface="メイリオ" panose="020B0604030504040204" charset="-128"/>
                <a:ea typeface="メイリオ" panose="020B0604030504040204" charset="-128"/>
              </a:rPr>
              <a:t>MTTFd</a:t>
            </a:r>
            <a:r>
              <a:rPr lang="ja-JP" altLang="en-US" sz="1600">
                <a:latin typeface="メイリオ" panose="020B0604030504040204" charset="-128"/>
                <a:ea typeface="メイリオ" panose="020B0604030504040204" charset="-128"/>
              </a:rPr>
              <a:t>は</a:t>
            </a:r>
            <a:r>
              <a:rPr lang="en-US" altLang="ja-JP" sz="1600">
                <a:latin typeface="メイリオ" panose="020B0604030504040204" charset="-128"/>
                <a:ea typeface="メイリオ" panose="020B0604030504040204" charset="-128"/>
              </a:rPr>
              <a:t>100</a:t>
            </a:r>
            <a:r>
              <a:rPr lang="ja-JP" altLang="en-US" sz="1600">
                <a:latin typeface="メイリオ" panose="020B0604030504040204" charset="-128"/>
                <a:ea typeface="メイリオ" panose="020B0604030504040204" charset="-128"/>
              </a:rPr>
              <a:t>年となっている。</a:t>
            </a:r>
            <a:br>
              <a:rPr lang="ja-JP" altLang="en-US" sz="1600">
                <a:latin typeface="メイリオ" panose="020B0604030504040204" charset="-128"/>
                <a:ea typeface="メイリオ" panose="020B0604030504040204" charset="-128"/>
              </a:rPr>
            </a:br>
            <a:r>
              <a:rPr lang="ja-JP" altLang="en-US" sz="1600">
                <a:latin typeface="メイリオ" panose="020B0604030504040204" charset="-128"/>
                <a:ea typeface="メイリオ" panose="020B0604030504040204" charset="-128"/>
              </a:rPr>
              <a:t>　 </a:t>
            </a:r>
            <a:r>
              <a:rPr lang="en-US" altLang="ja-JP" sz="1600">
                <a:latin typeface="メイリオ" panose="020B0604030504040204" charset="-128"/>
                <a:ea typeface="メイリオ" panose="020B0604030504040204" charset="-128"/>
              </a:rPr>
              <a:t>ISO 13849-1:2013</a:t>
            </a:r>
            <a:r>
              <a:rPr lang="ja-JP" altLang="en-US" sz="1600">
                <a:latin typeface="メイリオ" panose="020B0604030504040204" charset="-128"/>
                <a:ea typeface="メイリオ" panose="020B0604030504040204" charset="-128"/>
              </a:rPr>
              <a:t>によると、</a:t>
            </a:r>
            <a:r>
              <a:rPr lang="en-US" altLang="ja-JP" sz="1600">
                <a:latin typeface="メイリオ" panose="020B0604030504040204" charset="-128"/>
                <a:ea typeface="メイリオ" panose="020B0604030504040204" charset="-128"/>
              </a:rPr>
              <a:t>MTTFd</a:t>
            </a:r>
            <a:r>
              <a:rPr lang="ja-JP" altLang="en-US" sz="1600">
                <a:latin typeface="メイリオ" panose="020B0604030504040204" charset="-128"/>
                <a:ea typeface="メイリオ" panose="020B0604030504040204" charset="-128"/>
              </a:rPr>
              <a:t>は最高</a:t>
            </a:r>
            <a:r>
              <a:rPr lang="en-US" altLang="ja-JP" sz="1600">
                <a:latin typeface="メイリオ" panose="020B0604030504040204" charset="-128"/>
                <a:ea typeface="メイリオ" panose="020B0604030504040204" charset="-128"/>
              </a:rPr>
              <a:t>2500</a:t>
            </a:r>
            <a:r>
              <a:rPr lang="ja-JP" altLang="en-US" sz="1600">
                <a:latin typeface="メイリオ" panose="020B0604030504040204" charset="-128"/>
                <a:ea typeface="メイリオ" panose="020B0604030504040204" charset="-128"/>
              </a:rPr>
              <a:t>年までになる。</a:t>
            </a:r>
          </a:p>
        </p:txBody>
      </p:sp>
    </p:spTree>
    <p:extLst>
      <p:ext uri="{BB962C8B-B14F-4D97-AF65-F5344CB8AC3E}">
        <p14:creationId xmlns:p14="http://schemas.microsoft.com/office/powerpoint/2010/main" val="42268136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a:t>４レーザースキャナによる存在検知：レーザースキャナ　</a:t>
            </a:r>
            <a:r>
              <a:rPr lang="ja-JP" altLang="en-US" sz="2800">
                <a:sym typeface="+mn-ea"/>
              </a:rPr>
              <a:t>(6)安全ブロック図</a:t>
            </a:r>
          </a:p>
        </p:txBody>
      </p:sp>
      <p:sp>
        <p:nvSpPr>
          <p:cNvPr id="4" name="フッタープレースホルダ 3"/>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75</a:t>
            </a:fld>
            <a:endParaRPr kumimoji="1" lang="ja-JP" altLang="en-US"/>
          </a:p>
        </p:txBody>
      </p:sp>
      <p:pic>
        <p:nvPicPr>
          <p:cNvPr id="1370" name="図 1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79755" y="1377315"/>
            <a:ext cx="8760460" cy="4584065"/>
          </a:xfrm>
          <a:prstGeom prst="rect">
            <a:avLst/>
          </a:prstGeom>
          <a:noFill/>
          <a:ln>
            <a:noFill/>
          </a:ln>
        </p:spPr>
      </p:pic>
    </p:spTree>
    <p:extLst>
      <p:ext uri="{BB962C8B-B14F-4D97-AF65-F5344CB8AC3E}">
        <p14:creationId xmlns:p14="http://schemas.microsoft.com/office/powerpoint/2010/main" val="8641931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a:t>５ロボットの安全速度制限(SLS)</a:t>
            </a:r>
            <a:br>
              <a:rPr lang="ja-JP" altLang="en-US"/>
            </a:br>
            <a:r>
              <a:rPr lang="ja-JP" altLang="en-US" sz="2800"/>
              <a:t>(1)機械・設備イメージ</a:t>
            </a:r>
          </a:p>
        </p:txBody>
      </p:sp>
      <p:sp>
        <p:nvSpPr>
          <p:cNvPr id="3" name="コンテンツプレースホルダ 2"/>
          <p:cNvSpPr>
            <a:spLocks noGrp="1"/>
          </p:cNvSpPr>
          <p:nvPr>
            <p:ph idx="1"/>
          </p:nvPr>
        </p:nvSpPr>
        <p:spPr>
          <a:xfrm>
            <a:off x="306705" y="1565910"/>
            <a:ext cx="9340215" cy="3178810"/>
          </a:xfrm>
        </p:spPr>
        <p:txBody>
          <a:bodyPr wrap="square"/>
          <a:lstStyle/>
          <a:p>
            <a:pPr marL="0" indent="0">
              <a:buNone/>
            </a:pPr>
            <a:r>
              <a:rPr lang="ja-JP" altLang="en-US" sz="2400"/>
              <a:t>リスクアセスメントにより適切な安全対策が実施された場合、ロボットを囲む</a:t>
            </a:r>
            <a:r>
              <a:rPr lang="ja-JP" altLang="en-US" sz="2400">
                <a:solidFill>
                  <a:srgbClr val="FF0000"/>
                </a:solidFill>
              </a:rPr>
              <a:t>柵のない機械設備の運用</a:t>
            </a:r>
            <a:r>
              <a:rPr lang="ja-JP" altLang="en-US" sz="2400"/>
              <a:t>が可能。</a:t>
            </a:r>
          </a:p>
          <a:p>
            <a:pPr marL="0" indent="0">
              <a:buNone/>
            </a:pPr>
            <a:r>
              <a:rPr lang="ja-JP" altLang="en-US" sz="2400"/>
              <a:t>第5章：協働作業ロボットのリスク低減方策として、</a:t>
            </a:r>
            <a:r>
              <a:rPr lang="ja-JP" altLang="en-US" sz="2400">
                <a:solidFill>
                  <a:srgbClr val="FF0000"/>
                </a:solidFill>
              </a:rPr>
              <a:t>安全適合監視速度機能</a:t>
            </a:r>
          </a:p>
          <a:p>
            <a:pPr marL="0" indent="0">
              <a:buNone/>
            </a:pPr>
            <a:r>
              <a:rPr lang="ja-JP" altLang="en-US" sz="2400"/>
              <a:t>ここでは、安全適合監視速度機能の具体的事例として、ロボットの</a:t>
            </a:r>
            <a:r>
              <a:rPr lang="ja-JP" altLang="en-US" sz="2400">
                <a:solidFill>
                  <a:srgbClr val="FF0000"/>
                </a:solidFill>
              </a:rPr>
              <a:t>安全速度制限(SLS: Safety Limited Speed)</a:t>
            </a:r>
            <a:r>
              <a:rPr lang="ja-JP" altLang="en-US" sz="2400"/>
              <a:t>を紹介。</a:t>
            </a:r>
          </a:p>
          <a:p>
            <a:pPr marL="0" indent="0">
              <a:buNone/>
            </a:pPr>
            <a:r>
              <a:rPr lang="ja-JP" altLang="en-US" sz="2000"/>
              <a:t>SLSは、IEC 61800-5-2可変速ドライブの機能安全規格に定義された安全機能の一つである。</a:t>
            </a:r>
          </a:p>
        </p:txBody>
      </p:sp>
      <p:sp>
        <p:nvSpPr>
          <p:cNvPr id="4" name="フッタープレースホルダ 3"/>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76</a:t>
            </a:fld>
            <a:endParaRPr kumimoji="1" lang="ja-JP" altLang="en-US"/>
          </a:p>
        </p:txBody>
      </p:sp>
    </p:spTree>
    <p:extLst>
      <p:ext uri="{BB962C8B-B14F-4D97-AF65-F5344CB8AC3E}">
        <p14:creationId xmlns:p14="http://schemas.microsoft.com/office/powerpoint/2010/main" val="27592662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図形 7"/>
          <p:cNvPicPr>
            <a:picLocks noChangeAspect="1"/>
          </p:cNvPicPr>
          <p:nvPr/>
        </p:nvPicPr>
        <p:blipFill>
          <a:blip r:embed="rId3"/>
          <a:stretch>
            <a:fillRect/>
          </a:stretch>
        </p:blipFill>
        <p:spPr>
          <a:xfrm>
            <a:off x="1859280" y="2245995"/>
            <a:ext cx="6605905" cy="4475480"/>
          </a:xfrm>
          <a:prstGeom prst="rect">
            <a:avLst/>
          </a:prstGeom>
          <a:noFill/>
          <a:ln w="9525">
            <a:noFill/>
            <a:miter/>
          </a:ln>
        </p:spPr>
      </p:pic>
      <p:sp>
        <p:nvSpPr>
          <p:cNvPr id="2" name="タイトル 1"/>
          <p:cNvSpPr>
            <a:spLocks noGrp="1"/>
          </p:cNvSpPr>
          <p:nvPr>
            <p:ph type="title"/>
          </p:nvPr>
        </p:nvSpPr>
        <p:spPr/>
        <p:txBody>
          <a:bodyPr>
            <a:normAutofit/>
          </a:bodyPr>
          <a:lstStyle/>
          <a:p>
            <a:r>
              <a:rPr lang="ja-JP" altLang="en-US"/>
              <a:t>５ロボットの安全速度制限(SLS)</a:t>
            </a:r>
            <a:br>
              <a:rPr lang="ja-JP" altLang="en-US"/>
            </a:br>
            <a:r>
              <a:rPr lang="ja-JP" altLang="en-US" sz="2800"/>
              <a:t>(1)機械・設備イメージ</a:t>
            </a:r>
          </a:p>
        </p:txBody>
      </p:sp>
      <p:sp>
        <p:nvSpPr>
          <p:cNvPr id="3" name="コンテンツプレースホルダ 2"/>
          <p:cNvSpPr>
            <a:spLocks noGrp="1"/>
          </p:cNvSpPr>
          <p:nvPr>
            <p:ph idx="1"/>
          </p:nvPr>
        </p:nvSpPr>
        <p:spPr>
          <a:xfrm>
            <a:off x="306705" y="1565910"/>
            <a:ext cx="9340215" cy="822325"/>
          </a:xfrm>
        </p:spPr>
        <p:txBody>
          <a:bodyPr wrap="square"/>
          <a:lstStyle/>
          <a:p>
            <a:pPr marL="0" indent="0">
              <a:buNone/>
            </a:pPr>
            <a:r>
              <a:rPr lang="ja-JP" altLang="en-US" sz="2000"/>
              <a:t>制限エリアへの進入：ロボットを指定の安全速度以下で運転</a:t>
            </a:r>
          </a:p>
          <a:p>
            <a:pPr marL="0" indent="0">
              <a:buNone/>
            </a:pPr>
            <a:r>
              <a:rPr lang="ja-JP" altLang="en-US" sz="2000"/>
              <a:t>停止エリアへの進入：ロボットを即時停止する。</a:t>
            </a:r>
          </a:p>
        </p:txBody>
      </p:sp>
      <p:sp>
        <p:nvSpPr>
          <p:cNvPr id="4" name="フッタープレースホルダ 3"/>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77</a:t>
            </a:fld>
            <a:endParaRPr kumimoji="1" lang="ja-JP" altLang="en-US"/>
          </a:p>
        </p:txBody>
      </p:sp>
    </p:spTree>
    <p:extLst>
      <p:ext uri="{BB962C8B-B14F-4D97-AF65-F5344CB8AC3E}">
        <p14:creationId xmlns:p14="http://schemas.microsoft.com/office/powerpoint/2010/main" val="13884453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a:t>５ロボットの安全速度制限(SLS)</a:t>
            </a:r>
            <a:br>
              <a:rPr lang="ja-JP" altLang="en-US"/>
            </a:br>
            <a:r>
              <a:rPr lang="ja-JP" altLang="en-US" sz="2800">
                <a:sym typeface="+mn-ea"/>
              </a:rPr>
              <a:t>(2)システム構成</a:t>
            </a:r>
            <a:endParaRPr lang="ja-JP" altLang="en-US" sz="2800"/>
          </a:p>
        </p:txBody>
      </p:sp>
      <p:sp>
        <p:nvSpPr>
          <p:cNvPr id="4" name="フッタープレースホルダ 3"/>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78</a:t>
            </a:fld>
            <a:endParaRPr kumimoji="1" lang="ja-JP" altLang="en-US"/>
          </a:p>
        </p:txBody>
      </p:sp>
      <p:pic>
        <p:nvPicPr>
          <p:cNvPr id="52" name="図形 2"/>
          <p:cNvPicPr>
            <a:picLocks noChangeAspect="1"/>
          </p:cNvPicPr>
          <p:nvPr/>
        </p:nvPicPr>
        <p:blipFill>
          <a:blip r:embed="rId3"/>
          <a:stretch>
            <a:fillRect/>
          </a:stretch>
        </p:blipFill>
        <p:spPr>
          <a:xfrm>
            <a:off x="2021205" y="1569085"/>
            <a:ext cx="5659755" cy="4629150"/>
          </a:xfrm>
          <a:prstGeom prst="rect">
            <a:avLst/>
          </a:prstGeom>
          <a:noFill/>
          <a:ln w="9525">
            <a:noFill/>
            <a:miter/>
          </a:ln>
        </p:spPr>
      </p:pic>
      <p:sp>
        <p:nvSpPr>
          <p:cNvPr id="3" name="テキストボックス 2"/>
          <p:cNvSpPr txBox="1"/>
          <p:nvPr/>
        </p:nvSpPr>
        <p:spPr>
          <a:xfrm>
            <a:off x="5539740" y="2226945"/>
            <a:ext cx="3728720" cy="1229360"/>
          </a:xfrm>
          <a:prstGeom prst="rect">
            <a:avLst/>
          </a:prstGeom>
          <a:noFill/>
          <a:ln>
            <a:solidFill>
              <a:schemeClr val="tx1"/>
            </a:solidFill>
          </a:ln>
        </p:spPr>
        <p:txBody>
          <a:bodyPr wrap="square" rtlCol="0">
            <a:spAutoFit/>
          </a:bodyPr>
          <a:lstStyle/>
          <a:p>
            <a:r>
              <a:rPr lang="ja-JP" altLang="en-US">
                <a:latin typeface="メイリオ" panose="020B0604030504040204" charset="-128"/>
                <a:ea typeface="メイリオ" panose="020B0604030504040204" charset="-128"/>
                <a:sym typeface="+mn-ea"/>
              </a:rPr>
              <a:t>ロボットコントローラは規格適合した安全関連制御系を内蔵し，ｎ速度異常を監視しながらロボットの速度制御を行う</a:t>
            </a:r>
          </a:p>
        </p:txBody>
      </p:sp>
    </p:spTree>
    <p:extLst>
      <p:ext uri="{BB962C8B-B14F-4D97-AF65-F5344CB8AC3E}">
        <p14:creationId xmlns:p14="http://schemas.microsoft.com/office/powerpoint/2010/main" val="28571469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a:t>５ロボットの安全速度制限(SLS)</a:t>
            </a:r>
            <a:br>
              <a:rPr lang="ja-JP" altLang="en-US"/>
            </a:br>
            <a:r>
              <a:rPr lang="ja-JP" altLang="en-US" sz="2800">
                <a:sym typeface="+mn-ea"/>
              </a:rPr>
              <a:t>(3)機能の設定</a:t>
            </a:r>
            <a:endParaRPr lang="ja-JP" altLang="en-US" sz="2800"/>
          </a:p>
        </p:txBody>
      </p:sp>
      <p:sp>
        <p:nvSpPr>
          <p:cNvPr id="3" name="コンテンツプレースホルダ 2"/>
          <p:cNvSpPr>
            <a:spLocks noGrp="1"/>
          </p:cNvSpPr>
          <p:nvPr>
            <p:ph idx="1"/>
          </p:nvPr>
        </p:nvSpPr>
        <p:spPr>
          <a:xfrm>
            <a:off x="306705" y="1565910"/>
            <a:ext cx="9340215" cy="1334770"/>
          </a:xfrm>
        </p:spPr>
        <p:txBody>
          <a:bodyPr wrap="square"/>
          <a:lstStyle/>
          <a:p>
            <a:pPr marL="0" indent="0">
              <a:buNone/>
            </a:pPr>
            <a:r>
              <a:rPr lang="ja-JP" altLang="en-US" sz="2400"/>
              <a:t>SLSの設定＝ロボットコントローラの安全監視機能の設定</a:t>
            </a:r>
          </a:p>
          <a:p>
            <a:pPr marL="0" indent="0">
              <a:buNone/>
            </a:pPr>
            <a:r>
              <a:rPr lang="en-US" altLang="ja-JP" sz="2000"/>
              <a:t>…</a:t>
            </a:r>
            <a:r>
              <a:rPr lang="ja-JP" altLang="en-US" sz="2000"/>
              <a:t>ロボットコントローラの専用ツールを用いて行う</a:t>
            </a:r>
          </a:p>
          <a:p>
            <a:pPr marL="0" indent="0">
              <a:buNone/>
            </a:pPr>
            <a:endParaRPr lang="ja-JP" altLang="en-US" sz="2400"/>
          </a:p>
        </p:txBody>
      </p:sp>
      <p:sp>
        <p:nvSpPr>
          <p:cNvPr id="4" name="フッタープレースホルダ 3"/>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79</a:t>
            </a:fld>
            <a:endParaRPr kumimoji="1" lang="ja-JP" altLang="en-US"/>
          </a:p>
        </p:txBody>
      </p:sp>
      <p:pic>
        <p:nvPicPr>
          <p:cNvPr id="53" name="図形 9"/>
          <p:cNvPicPr>
            <a:picLocks noChangeAspect="1"/>
          </p:cNvPicPr>
          <p:nvPr/>
        </p:nvPicPr>
        <p:blipFill>
          <a:blip r:embed="rId3"/>
          <a:stretch>
            <a:fillRect/>
          </a:stretch>
        </p:blipFill>
        <p:spPr>
          <a:xfrm>
            <a:off x="1674495" y="2649855"/>
            <a:ext cx="6393815" cy="3559810"/>
          </a:xfrm>
          <a:prstGeom prst="rect">
            <a:avLst/>
          </a:prstGeom>
          <a:noFill/>
          <a:ln w="9525">
            <a:noFill/>
            <a:miter/>
          </a:ln>
        </p:spPr>
      </p:pic>
    </p:spTree>
    <p:extLst>
      <p:ext uri="{BB962C8B-B14F-4D97-AF65-F5344CB8AC3E}">
        <p14:creationId xmlns:p14="http://schemas.microsoft.com/office/powerpoint/2010/main" val="1088445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53360" y="1725561"/>
            <a:ext cx="8543925" cy="1214001"/>
          </a:xfrm>
        </p:spPr>
        <p:txBody>
          <a:bodyPr/>
          <a:lstStyle/>
          <a:p>
            <a:r>
              <a:rPr lang="ja-JP" altLang="en-US"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7</a:t>
            </a:r>
            <a:r>
              <a:rPr lang="ja-JP" altLang="en-US" dirty="0">
                <a:latin typeface="Meiryo UI" panose="020B0604030504040204" pitchFamily="50" charset="-128"/>
                <a:ea typeface="Meiryo UI" panose="020B0604030504040204" pitchFamily="50" charset="-128"/>
              </a:rPr>
              <a:t>章　妥当性確認</a:t>
            </a:r>
          </a:p>
        </p:txBody>
      </p:sp>
      <p:sp>
        <p:nvSpPr>
          <p:cNvPr id="3" name="テキスト プレースホルダー 2"/>
          <p:cNvSpPr>
            <a:spLocks noGrp="1"/>
          </p:cNvSpPr>
          <p:nvPr>
            <p:ph type="body" idx="1"/>
          </p:nvPr>
        </p:nvSpPr>
        <p:spPr>
          <a:xfrm>
            <a:off x="853360" y="831053"/>
            <a:ext cx="9634306" cy="584775"/>
          </a:xfrm>
        </p:spPr>
        <p:txBody>
          <a:bodyPr/>
          <a:lstStyle/>
          <a:p>
            <a:r>
              <a:rPr kumimoji="1" lang="ja-JP" altLang="en-US" sz="3200" dirty="0" smtClean="0">
                <a:solidFill>
                  <a:schemeClr val="tx1"/>
                </a:solidFill>
                <a:latin typeface="Meiryo UI" panose="020B0604030504040204" pitchFamily="50" charset="-128"/>
                <a:ea typeface="Meiryo UI" panose="020B0604030504040204" pitchFamily="50" charset="-128"/>
              </a:rPr>
              <a:t>機能安全活用実践マニュアル</a:t>
            </a:r>
            <a:r>
              <a:rPr kumimoji="1" lang="en-US" altLang="ja-JP" sz="3200" dirty="0" smtClean="0">
                <a:solidFill>
                  <a:schemeClr val="tx1"/>
                </a:solidFill>
                <a:latin typeface="Meiryo UI" panose="020B0604030504040204" pitchFamily="50" charset="-128"/>
                <a:ea typeface="Meiryo UI" panose="020B0604030504040204" pitchFamily="50" charset="-128"/>
              </a:rPr>
              <a:t>(</a:t>
            </a:r>
            <a:r>
              <a:rPr kumimoji="1" lang="ja-JP" altLang="en-US" sz="3200" dirty="0" smtClean="0">
                <a:solidFill>
                  <a:schemeClr val="tx1"/>
                </a:solidFill>
                <a:latin typeface="Meiryo UI" panose="020B0604030504040204" pitchFamily="50" charset="-128"/>
                <a:ea typeface="Meiryo UI" panose="020B0604030504040204" pitchFamily="50" charset="-128"/>
              </a:rPr>
              <a:t>ロボットシステム編</a:t>
            </a:r>
            <a:r>
              <a:rPr kumimoji="1" lang="en-US" altLang="ja-JP" sz="3200" dirty="0" smtClean="0">
                <a:solidFill>
                  <a:schemeClr val="tx1"/>
                </a:solidFill>
                <a:latin typeface="Meiryo UI" panose="020B0604030504040204" pitchFamily="50" charset="-128"/>
                <a:ea typeface="Meiryo UI" panose="020B0604030504040204" pitchFamily="50" charset="-128"/>
              </a:rPr>
              <a:t>)</a:t>
            </a:r>
            <a:endParaRPr kumimoji="1" lang="ja-JP" altLang="en-US" sz="3200" dirty="0">
              <a:solidFill>
                <a:schemeClr val="tx1"/>
              </a:solidFill>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1441766" y="6383435"/>
            <a:ext cx="7525064" cy="369332"/>
          </a:xfrm>
        </p:spPr>
        <p:txBody>
          <a:bodyPr wrap="none" lIns="36000" tIns="0" rIns="36000" bIns="0">
            <a:spAutoFit/>
          </a:bodyPr>
          <a:lstStyle/>
          <a:p>
            <a:endParaRPr kumimoji="1" lang="en-US" altLang="ja-JP" dirty="0" smtClean="0"/>
          </a:p>
          <a:p>
            <a:r>
              <a:rPr kumimoji="1" lang="ja-JP" altLang="en-US" dirty="0" smtClean="0"/>
              <a:t>平成</a:t>
            </a:r>
            <a:r>
              <a:rPr kumimoji="1" lang="en-US" altLang="ja-JP" dirty="0" smtClean="0"/>
              <a:t>29</a:t>
            </a:r>
            <a:r>
              <a:rPr kumimoji="1" lang="ja-JP" altLang="en-US" dirty="0" smtClean="0"/>
              <a:t>年度厚生労働省委託　機能安全を活用した機械設備の安全対策の推進事業　機能安全活用実践マニュアル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8</a:t>
            </a:fld>
            <a:endParaRPr kumimoji="1" lang="ja-JP" altLang="en-US" dirty="0"/>
          </a:p>
        </p:txBody>
      </p:sp>
      <p:sp>
        <p:nvSpPr>
          <p:cNvPr id="6" name="テキスト ボックス 4"/>
          <p:cNvSpPr txBox="1"/>
          <p:nvPr/>
        </p:nvSpPr>
        <p:spPr>
          <a:xfrm>
            <a:off x="675880" y="3707975"/>
            <a:ext cx="8279730" cy="147732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（注）本スライドの使用上の注意</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64344" indent="-464344">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本スライドを利用する際は出典を記載してください。</a:t>
            </a:r>
          </a:p>
          <a:p>
            <a:pPr marL="464344" indent="-464344">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本スライドを編集・加工等して利用する場合は、上記出典とは別に、編集・加工等を行ったことを記載してください。また編集・加工した情報を、あたかも厚生労働省又は中央労働災害防止協会が作成したかのような態様で公表・利用してはいけません。</a:t>
            </a:r>
            <a:endParaRPr kumimoji="1" lang="ja-JP" altLang="en-US" dirty="0"/>
          </a:p>
        </p:txBody>
      </p:sp>
    </p:spTree>
    <p:extLst>
      <p:ext uri="{BB962C8B-B14F-4D97-AF65-F5344CB8AC3E}">
        <p14:creationId xmlns:p14="http://schemas.microsoft.com/office/powerpoint/2010/main" val="394894304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a:t>５ロボットの安全速度制限(SLS)</a:t>
            </a:r>
            <a:br>
              <a:rPr lang="ja-JP" altLang="en-US"/>
            </a:br>
            <a:r>
              <a:rPr lang="ja-JP" altLang="en-US" sz="2800">
                <a:sym typeface="+mn-ea"/>
              </a:rPr>
              <a:t>(3)機能の設定</a:t>
            </a:r>
            <a:endParaRPr lang="ja-JP" altLang="en-US" sz="2800"/>
          </a:p>
        </p:txBody>
      </p:sp>
      <p:sp>
        <p:nvSpPr>
          <p:cNvPr id="3" name="コンテンツプレースホルダ 2"/>
          <p:cNvSpPr>
            <a:spLocks noGrp="1"/>
          </p:cNvSpPr>
          <p:nvPr>
            <p:ph idx="1"/>
          </p:nvPr>
        </p:nvSpPr>
        <p:spPr>
          <a:xfrm>
            <a:off x="306705" y="1565910"/>
            <a:ext cx="9340215" cy="892810"/>
          </a:xfrm>
        </p:spPr>
        <p:txBody>
          <a:bodyPr wrap="square"/>
          <a:lstStyle/>
          <a:p>
            <a:pPr marL="0" indent="0">
              <a:buNone/>
            </a:pPr>
            <a:r>
              <a:rPr lang="ja-JP" altLang="en-US" sz="2400">
                <a:sym typeface="+mn-ea"/>
              </a:rPr>
              <a:t>エリアセンサ：警告エリアと非常停止エリアを角度と距離で設定</a:t>
            </a:r>
          </a:p>
          <a:p>
            <a:pPr marL="0" indent="0">
              <a:buNone/>
            </a:pPr>
            <a:r>
              <a:rPr lang="en-US" altLang="ja-JP" sz="2000">
                <a:sym typeface="+mn-ea"/>
              </a:rPr>
              <a:t>…</a:t>
            </a:r>
            <a:r>
              <a:rPr lang="ja-JP" altLang="en-US" sz="2000">
                <a:sym typeface="+mn-ea"/>
              </a:rPr>
              <a:t>一般的に、専用ツールで扇形を描くようにして設定する</a:t>
            </a:r>
            <a:endParaRPr lang="ja-JP" altLang="en-US" sz="2000"/>
          </a:p>
        </p:txBody>
      </p:sp>
      <p:sp>
        <p:nvSpPr>
          <p:cNvPr id="4" name="フッタープレースホルダ 3"/>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80</a:t>
            </a:fld>
            <a:endParaRPr kumimoji="1" lang="ja-JP" altLang="en-US"/>
          </a:p>
        </p:txBody>
      </p:sp>
      <p:pic>
        <p:nvPicPr>
          <p:cNvPr id="54" name="図形 5"/>
          <p:cNvPicPr>
            <a:picLocks noChangeAspect="1"/>
          </p:cNvPicPr>
          <p:nvPr/>
        </p:nvPicPr>
        <p:blipFill>
          <a:blip r:embed="rId3"/>
          <a:stretch>
            <a:fillRect/>
          </a:stretch>
        </p:blipFill>
        <p:spPr>
          <a:xfrm>
            <a:off x="2413000" y="2584450"/>
            <a:ext cx="5164455" cy="3702685"/>
          </a:xfrm>
          <a:prstGeom prst="rect">
            <a:avLst/>
          </a:prstGeom>
          <a:noFill/>
          <a:ln w="9525">
            <a:noFill/>
            <a:miter/>
          </a:ln>
        </p:spPr>
      </p:pic>
    </p:spTree>
    <p:extLst>
      <p:ext uri="{BB962C8B-B14F-4D97-AF65-F5344CB8AC3E}">
        <p14:creationId xmlns:p14="http://schemas.microsoft.com/office/powerpoint/2010/main" val="28078586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a:t>５ロボットの安全速度制限(SLS)</a:t>
            </a:r>
            <a:br>
              <a:rPr lang="ja-JP" altLang="en-US"/>
            </a:br>
            <a:r>
              <a:rPr lang="ja-JP" altLang="en-US" sz="2800">
                <a:sym typeface="+mn-ea"/>
              </a:rPr>
              <a:t>(3)機能の設定</a:t>
            </a:r>
            <a:endParaRPr lang="ja-JP" altLang="en-US" sz="2800"/>
          </a:p>
        </p:txBody>
      </p:sp>
      <p:sp>
        <p:nvSpPr>
          <p:cNvPr id="3" name="コンテンツプレースホルダ 2"/>
          <p:cNvSpPr>
            <a:spLocks noGrp="1"/>
          </p:cNvSpPr>
          <p:nvPr>
            <p:ph idx="1"/>
          </p:nvPr>
        </p:nvSpPr>
        <p:spPr>
          <a:xfrm>
            <a:off x="306705" y="1565910"/>
            <a:ext cx="9340215" cy="1203325"/>
          </a:xfrm>
        </p:spPr>
        <p:txBody>
          <a:bodyPr wrap="square"/>
          <a:lstStyle/>
          <a:p>
            <a:pPr marL="0" indent="0">
              <a:buNone/>
            </a:pPr>
            <a:r>
              <a:rPr lang="ja-JP" altLang="en-US" sz="2000"/>
              <a:t>レーザースキャナ</a:t>
            </a:r>
            <a:r>
              <a:rPr lang="en-US" altLang="ja-JP" sz="2000"/>
              <a:t>1</a:t>
            </a:r>
            <a:r>
              <a:rPr lang="ja-JP" altLang="en-US" sz="2000"/>
              <a:t>：制限エリアの検出用</a:t>
            </a:r>
          </a:p>
          <a:p>
            <a:pPr marL="0" indent="0">
              <a:buNone/>
            </a:pPr>
            <a:r>
              <a:rPr lang="ja-JP" altLang="en-US" sz="2000"/>
              <a:t>レーザースキャナ</a:t>
            </a:r>
            <a:r>
              <a:rPr lang="en-US" altLang="ja-JP" sz="2000"/>
              <a:t>2</a:t>
            </a:r>
            <a:r>
              <a:rPr lang="ja-JP" altLang="en-US" sz="2000"/>
              <a:t>：停止エリアの検出用</a:t>
            </a:r>
          </a:p>
          <a:p>
            <a:pPr marL="0" indent="0">
              <a:buNone/>
            </a:pPr>
            <a:r>
              <a:rPr lang="ja-JP" altLang="en-US" sz="2000"/>
              <a:t>　いずれも安全関連機能なので，</a:t>
            </a:r>
            <a:r>
              <a:rPr lang="en-US" altLang="ja-JP" sz="2000"/>
              <a:t>OSSD</a:t>
            </a:r>
            <a:r>
              <a:rPr lang="ja-JP" altLang="en-US" sz="2000"/>
              <a:t>信号を信号入力として用いる．</a:t>
            </a:r>
          </a:p>
        </p:txBody>
      </p:sp>
      <p:sp>
        <p:nvSpPr>
          <p:cNvPr id="4" name="フッタープレースホルダ 3"/>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81</a:t>
            </a:fld>
            <a:endParaRPr kumimoji="1" lang="ja-JP" altLang="en-US"/>
          </a:p>
        </p:txBody>
      </p:sp>
      <p:grpSp>
        <p:nvGrpSpPr>
          <p:cNvPr id="13" name="グループ化 12"/>
          <p:cNvGrpSpPr>
            <a:grpSpLocks noChangeAspect="1"/>
          </p:cNvGrpSpPr>
          <p:nvPr/>
        </p:nvGrpSpPr>
        <p:grpSpPr>
          <a:xfrm>
            <a:off x="2254885" y="990600"/>
            <a:ext cx="5183124" cy="5183124"/>
            <a:chOff x="4002" y="3026"/>
            <a:chExt cx="6802" cy="6802"/>
          </a:xfrm>
        </p:grpSpPr>
        <p:sp>
          <p:nvSpPr>
            <p:cNvPr id="6" name="パイ 5"/>
            <p:cNvSpPr/>
            <p:nvPr/>
          </p:nvSpPr>
          <p:spPr>
            <a:xfrm>
              <a:off x="4002" y="3026"/>
              <a:ext cx="6803" cy="6803"/>
            </a:xfrm>
            <a:prstGeom prst="pie">
              <a:avLst>
                <a:gd name="adj1" fmla="val 1173714"/>
                <a:gd name="adj2" fmla="val 95354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7" name="パイ 6"/>
            <p:cNvSpPr/>
            <p:nvPr/>
          </p:nvSpPr>
          <p:spPr>
            <a:xfrm>
              <a:off x="6417" y="4725"/>
              <a:ext cx="3402" cy="3402"/>
            </a:xfrm>
            <a:prstGeom prst="pie">
              <a:avLst>
                <a:gd name="adj1" fmla="val 1173714"/>
                <a:gd name="adj2" fmla="val 9535473"/>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9" name="円柱 8"/>
            <p:cNvSpPr/>
            <p:nvPr/>
          </p:nvSpPr>
          <p:spPr>
            <a:xfrm>
              <a:off x="7112" y="6145"/>
              <a:ext cx="620" cy="347"/>
            </a:xfrm>
            <a:prstGeom prst="ca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円柱 11"/>
            <p:cNvSpPr/>
            <p:nvPr/>
          </p:nvSpPr>
          <p:spPr>
            <a:xfrm>
              <a:off x="7808" y="6145"/>
              <a:ext cx="620" cy="347"/>
            </a:xfrm>
            <a:prstGeom prst="ca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4" name="テキストボックス 13"/>
          <p:cNvSpPr txBox="1"/>
          <p:nvPr/>
        </p:nvSpPr>
        <p:spPr>
          <a:xfrm>
            <a:off x="1998980" y="3746500"/>
            <a:ext cx="1325880" cy="406400"/>
          </a:xfrm>
          <a:prstGeom prst="rect">
            <a:avLst/>
          </a:prstGeom>
          <a:noFill/>
        </p:spPr>
        <p:txBody>
          <a:bodyPr wrap="none" rtlCol="0">
            <a:spAutoFit/>
          </a:bodyPr>
          <a:lstStyle/>
          <a:p>
            <a:r>
              <a:rPr lang="ja-JP" altLang="en-US">
                <a:latin typeface="メイリオ" panose="020B0604030504040204" charset="-128"/>
                <a:ea typeface="メイリオ" panose="020B0604030504040204" charset="-128"/>
              </a:rPr>
              <a:t>制限エリア</a:t>
            </a:r>
          </a:p>
        </p:txBody>
      </p:sp>
      <p:sp>
        <p:nvSpPr>
          <p:cNvPr id="15" name="テキストボックス 14"/>
          <p:cNvSpPr txBox="1"/>
          <p:nvPr/>
        </p:nvSpPr>
        <p:spPr>
          <a:xfrm>
            <a:off x="6583045" y="3631565"/>
            <a:ext cx="1325880" cy="406400"/>
          </a:xfrm>
          <a:prstGeom prst="rect">
            <a:avLst/>
          </a:prstGeom>
          <a:noFill/>
        </p:spPr>
        <p:txBody>
          <a:bodyPr wrap="none" rtlCol="0">
            <a:spAutoFit/>
          </a:bodyPr>
          <a:lstStyle/>
          <a:p>
            <a:r>
              <a:rPr lang="ja-JP" altLang="en-US">
                <a:latin typeface="メイリオ" panose="020B0604030504040204" charset="-128"/>
                <a:ea typeface="メイリオ" panose="020B0604030504040204" charset="-128"/>
              </a:rPr>
              <a:t>停止エリア</a:t>
            </a:r>
          </a:p>
        </p:txBody>
      </p:sp>
    </p:spTree>
    <p:extLst>
      <p:ext uri="{BB962C8B-B14F-4D97-AF65-F5344CB8AC3E}">
        <p14:creationId xmlns:p14="http://schemas.microsoft.com/office/powerpoint/2010/main" val="5116200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a:t>５ロボットの安全速度制限(SLS)</a:t>
            </a:r>
            <a:br>
              <a:rPr lang="ja-JP" altLang="en-US"/>
            </a:br>
            <a:r>
              <a:rPr lang="ja-JP" altLang="en-US" sz="2800">
                <a:sym typeface="+mn-ea"/>
              </a:rPr>
              <a:t>(4)妥当性確認</a:t>
            </a:r>
            <a:endParaRPr lang="ja-JP" altLang="en-US" sz="2800"/>
          </a:p>
        </p:txBody>
      </p:sp>
      <p:sp>
        <p:nvSpPr>
          <p:cNvPr id="3" name="コンテンツプレースホルダ 2"/>
          <p:cNvSpPr>
            <a:spLocks noGrp="1"/>
          </p:cNvSpPr>
          <p:nvPr>
            <p:ph idx="1"/>
          </p:nvPr>
        </p:nvSpPr>
        <p:spPr>
          <a:xfrm>
            <a:off x="306705" y="1565910"/>
            <a:ext cx="9340215" cy="3453130"/>
          </a:xfrm>
        </p:spPr>
        <p:txBody>
          <a:bodyPr wrap="square"/>
          <a:lstStyle/>
          <a:p>
            <a:pPr marL="0" indent="0">
              <a:buNone/>
            </a:pPr>
            <a:r>
              <a:rPr lang="ja-JP" altLang="en-US" sz="2400"/>
              <a:t>協働作業ロボットはJIS B 8433-1 (ISO 10218-1)に適合し、かつSIL2/PLdの安全性能を達成すること。</a:t>
            </a:r>
          </a:p>
          <a:p>
            <a:pPr marL="342900" indent="-342900">
              <a:buFont typeface="Arial" panose="020B0604020202020204" pitchFamily="34" charset="0"/>
              <a:buChar char="•"/>
            </a:pPr>
            <a:r>
              <a:rPr lang="ja-JP" altLang="en-US" sz="2000"/>
              <a:t>安全センサや安全PLCなどもそれぞれの安全規格に適合し、MTTFdやDCavgなどの安全パラメータが製造業者から入手可能</a:t>
            </a:r>
          </a:p>
          <a:p>
            <a:pPr marL="342900" indent="-342900">
              <a:buFont typeface="Arial" panose="020B0604020202020204" pitchFamily="34" charset="0"/>
              <a:buChar char="•"/>
            </a:pPr>
            <a:endParaRPr lang="ja-JP" altLang="en-US" sz="2000"/>
          </a:p>
          <a:p>
            <a:pPr marL="0" indent="0">
              <a:buNone/>
            </a:pPr>
            <a:r>
              <a:rPr lang="ja-JP" altLang="en-US" sz="2400"/>
              <a:t>SLSの速度やエリアセンサの設定などの妥当性確認</a:t>
            </a:r>
          </a:p>
          <a:p>
            <a:pPr marL="342900" indent="-342900">
              <a:buFont typeface="Arial" panose="020B0604020202020204" pitchFamily="34" charset="0"/>
              <a:buChar char="•"/>
            </a:pPr>
            <a:r>
              <a:rPr lang="ja-JP" altLang="en-US" sz="2000"/>
              <a:t>例えば、ロボットの通常速度と制限区域、停止区域の範囲、人体の接近速度など当初の安全要求を満足したかどうか妥当性を確認する。</a:t>
            </a:r>
          </a:p>
          <a:p>
            <a:pPr marL="342900" indent="-342900">
              <a:buFont typeface="Arial" panose="020B0604020202020204" pitchFamily="34" charset="0"/>
              <a:buChar char="•"/>
            </a:pPr>
            <a:r>
              <a:rPr lang="ja-JP" altLang="en-US" sz="2000"/>
              <a:t>据え付け状態でのリスクアセスメントも必要である。</a:t>
            </a:r>
          </a:p>
        </p:txBody>
      </p:sp>
      <p:sp>
        <p:nvSpPr>
          <p:cNvPr id="4" name="フッタープレースホルダ 3"/>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82</a:t>
            </a:fld>
            <a:endParaRPr kumimoji="1" lang="ja-JP" altLang="en-US"/>
          </a:p>
        </p:txBody>
      </p:sp>
    </p:spTree>
    <p:extLst>
      <p:ext uri="{BB962C8B-B14F-4D97-AF65-F5344CB8AC3E}">
        <p14:creationId xmlns:p14="http://schemas.microsoft.com/office/powerpoint/2010/main" val="11528283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図形 10"/>
          <p:cNvPicPr>
            <a:picLocks noGrp="1" noChangeAspect="1"/>
          </p:cNvPicPr>
          <p:nvPr>
            <p:ph idx="1"/>
          </p:nvPr>
        </p:nvPicPr>
        <p:blipFill>
          <a:blip r:embed="rId3"/>
          <a:stretch>
            <a:fillRect/>
          </a:stretch>
        </p:blipFill>
        <p:spPr>
          <a:xfrm>
            <a:off x="2654300" y="3362960"/>
            <a:ext cx="4615815" cy="3190875"/>
          </a:xfrm>
          <a:prstGeom prst="rect">
            <a:avLst/>
          </a:prstGeom>
          <a:noFill/>
          <a:ln w="9525">
            <a:noFill/>
            <a:miter/>
          </a:ln>
        </p:spPr>
      </p:pic>
      <p:sp>
        <p:nvSpPr>
          <p:cNvPr id="2" name="タイトル 1"/>
          <p:cNvSpPr>
            <a:spLocks noGrp="1"/>
          </p:cNvSpPr>
          <p:nvPr>
            <p:ph type="title"/>
          </p:nvPr>
        </p:nvSpPr>
        <p:spPr/>
        <p:txBody>
          <a:bodyPr>
            <a:normAutofit/>
          </a:bodyPr>
          <a:lstStyle/>
          <a:p>
            <a:r>
              <a:rPr lang="ja-JP" altLang="en-US"/>
              <a:t>６ロボットの安全位置制限(SLP)</a:t>
            </a:r>
            <a:br>
              <a:rPr lang="ja-JP" altLang="en-US"/>
            </a:br>
            <a:r>
              <a:rPr lang="ja-JP" altLang="en-US" sz="2800"/>
              <a:t>(1)機械・設備イメージ</a:t>
            </a:r>
          </a:p>
        </p:txBody>
      </p:sp>
      <p:sp>
        <p:nvSpPr>
          <p:cNvPr id="3" name="コンテンツプレースホルダ 2"/>
          <p:cNvSpPr>
            <a:spLocks noGrp="1"/>
          </p:cNvSpPr>
          <p:nvPr>
            <p:ph sz="half" idx="4294967295"/>
          </p:nvPr>
        </p:nvSpPr>
        <p:spPr>
          <a:xfrm>
            <a:off x="496570" y="1662430"/>
            <a:ext cx="8928735" cy="1736725"/>
          </a:xfrm>
        </p:spPr>
        <p:txBody>
          <a:bodyPr wrap="square"/>
          <a:lstStyle/>
          <a:p>
            <a:pPr marL="0" indent="0">
              <a:buNone/>
            </a:pPr>
            <a:r>
              <a:rPr lang="ja-JP" altLang="en-US" sz="2000"/>
              <a:t>安全柵が開けられると、ロボットは監視平面の内側で低速で動作を継続する。ロボットは監視平面を越えないように、位置制限の運転を行う。作業者は安全柵内の監視平面外側で検査作業などを実施することができる。</a:t>
            </a:r>
          </a:p>
          <a:p>
            <a:pPr marL="0" indent="0">
              <a:buNone/>
            </a:pPr>
            <a:r>
              <a:rPr lang="ja-JP" altLang="en-US" sz="2000"/>
              <a:t>監視平面にはライトカーテンを設置し、作業者が監視平面内側に侵入するとそれを検知し、ロボットを非常停止する。</a:t>
            </a:r>
          </a:p>
        </p:txBody>
      </p:sp>
      <p:sp>
        <p:nvSpPr>
          <p:cNvPr id="4" name="フッタープレースホルダ 3"/>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83</a:t>
            </a:fld>
            <a:endParaRPr kumimoji="1" lang="ja-JP" altLang="en-US"/>
          </a:p>
        </p:txBody>
      </p:sp>
    </p:spTree>
    <p:extLst>
      <p:ext uri="{BB962C8B-B14F-4D97-AF65-F5344CB8AC3E}">
        <p14:creationId xmlns:p14="http://schemas.microsoft.com/office/powerpoint/2010/main" val="30615113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a:t>６ロボットの安全位置制限(SLP)</a:t>
            </a:r>
            <a:br>
              <a:rPr lang="ja-JP" altLang="en-US"/>
            </a:br>
            <a:r>
              <a:rPr lang="ja-JP" altLang="en-US" sz="2800"/>
              <a:t>(2)システム構成</a:t>
            </a:r>
          </a:p>
        </p:txBody>
      </p:sp>
      <p:sp>
        <p:nvSpPr>
          <p:cNvPr id="4" name="フッタープレースホルダ 3"/>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84</a:t>
            </a:fld>
            <a:endParaRPr kumimoji="1" lang="ja-JP" altLang="en-US"/>
          </a:p>
        </p:txBody>
      </p:sp>
      <p:sp>
        <p:nvSpPr>
          <p:cNvPr id="3" name="コンテンツプレースホルダ 2"/>
          <p:cNvSpPr>
            <a:spLocks noGrp="1"/>
          </p:cNvSpPr>
          <p:nvPr/>
        </p:nvSpPr>
        <p:spPr>
          <a:xfrm>
            <a:off x="584835" y="1691640"/>
            <a:ext cx="8910320" cy="441325"/>
          </a:xfrm>
          <a:prstGeom prst="rect">
            <a:avLst/>
          </a:prstGeom>
        </p:spPr>
        <p:txBody>
          <a:bodyPr vert="horz" wrap="square" lIns="91440" tIns="45720" rIns="91440" bIns="45720" rtlCol="0">
            <a:spAutoFit/>
          </a:bodyPr>
          <a:lstStyle>
            <a:lvl1pPr marL="228600" indent="-228600" algn="l" defTabSz="914400" rtl="0" eaLnBrk="1" latinLnBrk="0" hangingPunct="1">
              <a:lnSpc>
                <a:spcPct val="100000"/>
              </a:lnSpc>
              <a:spcBef>
                <a:spcPts val="600"/>
              </a:spcBef>
              <a:spcAft>
                <a:spcPts val="0"/>
              </a:spcAft>
              <a:buFont typeface="Arial" panose="020B0604020202020204" pitchFamily="34" charset="0"/>
              <a:buChar char="•"/>
              <a:defRPr kumimoji="1" sz="2800" kern="1200">
                <a:solidFill>
                  <a:schemeClr val="tx1"/>
                </a:solidFill>
                <a:latin typeface="メイリオ" panose="020B0604030504040204" charset="-128"/>
                <a:ea typeface="メイリオ" panose="020B0604030504040204" charset="-128"/>
                <a:cs typeface="Meiryo UI" panose="020B0604030504040204" pitchFamily="50" charset="-128"/>
              </a:defRPr>
            </a:lvl1pPr>
            <a:lvl2pPr marL="685800" indent="-228600" algn="l" defTabSz="914400" rtl="0" eaLnBrk="1" latinLnBrk="0" hangingPunct="1">
              <a:lnSpc>
                <a:spcPct val="100000"/>
              </a:lnSpc>
              <a:spcBef>
                <a:spcPts val="600"/>
              </a:spcBef>
              <a:spcAft>
                <a:spcPts val="0"/>
              </a:spcAft>
              <a:buFont typeface="Arial" panose="020B0604020202020204" pitchFamily="34" charset="0"/>
              <a:buChar char="•"/>
              <a:defRPr kumimoji="1" sz="2400" kern="1200">
                <a:solidFill>
                  <a:schemeClr val="tx1"/>
                </a:solidFill>
                <a:latin typeface="メイリオ" panose="020B0604030504040204" charset="-128"/>
                <a:ea typeface="メイリオ" panose="020B0604030504040204" charset="-128"/>
                <a:cs typeface="Meiryo UI" panose="020B0604030504040204" pitchFamily="50" charset="-128"/>
              </a:defRPr>
            </a:lvl2pPr>
            <a:lvl3pPr marL="1143000" indent="-228600" algn="l" defTabSz="914400" rtl="0" eaLnBrk="1" latinLnBrk="0" hangingPunct="1">
              <a:lnSpc>
                <a:spcPct val="100000"/>
              </a:lnSpc>
              <a:spcBef>
                <a:spcPts val="600"/>
              </a:spcBef>
              <a:spcAft>
                <a:spcPts val="0"/>
              </a:spcAft>
              <a:buFont typeface="Arial" panose="020B0604020202020204" pitchFamily="34" charset="0"/>
              <a:buChar char="•"/>
              <a:defRPr kumimoji="1" sz="2000" kern="1200">
                <a:solidFill>
                  <a:schemeClr val="tx1"/>
                </a:solidFill>
                <a:latin typeface="メイリオ" panose="020B0604030504040204" charset="-128"/>
                <a:ea typeface="メイリオ" panose="020B0604030504040204" charset="-128"/>
                <a:cs typeface="Meiryo UI" panose="020B0604030504040204" pitchFamily="50" charset="-128"/>
              </a:defRPr>
            </a:lvl3pPr>
            <a:lvl4pPr marL="1600200" indent="-228600" algn="l" defTabSz="914400" rtl="0" eaLnBrk="1" latinLnBrk="0" hangingPunct="1">
              <a:lnSpc>
                <a:spcPct val="100000"/>
              </a:lnSpc>
              <a:spcBef>
                <a:spcPts val="600"/>
              </a:spcBef>
              <a:spcAft>
                <a:spcPts val="0"/>
              </a:spcAft>
              <a:buFont typeface="Arial" panose="020B0604020202020204" pitchFamily="34" charset="0"/>
              <a:buChar char="•"/>
              <a:defRPr kumimoji="1" sz="1800" kern="1200">
                <a:solidFill>
                  <a:schemeClr val="tx1"/>
                </a:solidFill>
                <a:latin typeface="メイリオ" panose="020B0604030504040204" charset="-128"/>
                <a:ea typeface="メイリオ" panose="020B0604030504040204" charset="-128"/>
                <a:cs typeface="Meiryo UI" panose="020B0604030504040204" pitchFamily="50" charset="-128"/>
              </a:defRPr>
            </a:lvl4pPr>
            <a:lvl5pPr marL="2057400" indent="-228600" algn="l" defTabSz="914400" rtl="0" eaLnBrk="1" latinLnBrk="0" hangingPunct="1">
              <a:lnSpc>
                <a:spcPct val="100000"/>
              </a:lnSpc>
              <a:spcBef>
                <a:spcPts val="600"/>
              </a:spcBef>
              <a:spcAft>
                <a:spcPts val="0"/>
              </a:spcAft>
              <a:buFont typeface="Arial" panose="020B0604020202020204" pitchFamily="34" charset="0"/>
              <a:buChar char="•"/>
              <a:defRPr kumimoji="1" sz="1800" kern="1200">
                <a:solidFill>
                  <a:schemeClr val="tx1"/>
                </a:solidFill>
                <a:latin typeface="メイリオ" panose="020B0604030504040204" charset="-128"/>
                <a:ea typeface="メイリオ" panose="020B0604030504040204" charset="-128"/>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000"/>
              <a:t>SLS</a:t>
            </a:r>
            <a:r>
              <a:rPr lang="ja-JP" altLang="en-US" sz="2000"/>
              <a:t>と同じ</a:t>
            </a:r>
          </a:p>
        </p:txBody>
      </p:sp>
      <p:pic>
        <p:nvPicPr>
          <p:cNvPr id="52" name="図形 2"/>
          <p:cNvPicPr>
            <a:picLocks noGrp="1" noChangeAspect="1"/>
          </p:cNvPicPr>
          <p:nvPr>
            <p:ph idx="1"/>
          </p:nvPr>
        </p:nvPicPr>
        <p:blipFill>
          <a:blip r:embed="rId3"/>
          <a:stretch>
            <a:fillRect/>
          </a:stretch>
        </p:blipFill>
        <p:spPr>
          <a:xfrm>
            <a:off x="2012950" y="1460500"/>
            <a:ext cx="5879465" cy="4810760"/>
          </a:xfrm>
          <a:prstGeom prst="rect">
            <a:avLst/>
          </a:prstGeom>
          <a:noFill/>
          <a:ln w="9525">
            <a:noFill/>
            <a:miter/>
          </a:ln>
        </p:spPr>
      </p:pic>
    </p:spTree>
    <p:extLst>
      <p:ext uri="{BB962C8B-B14F-4D97-AF65-F5344CB8AC3E}">
        <p14:creationId xmlns:p14="http://schemas.microsoft.com/office/powerpoint/2010/main" val="19261791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a:t>６ロボットの安全位置制限(SLP)</a:t>
            </a:r>
            <a:br>
              <a:rPr lang="ja-JP" altLang="en-US"/>
            </a:br>
            <a:r>
              <a:rPr lang="ja-JP" altLang="en-US" sz="2800"/>
              <a:t>(3)機能の設定</a:t>
            </a:r>
          </a:p>
        </p:txBody>
      </p:sp>
      <p:sp>
        <p:nvSpPr>
          <p:cNvPr id="3" name="コンテンツプレースホルダ 2"/>
          <p:cNvSpPr>
            <a:spLocks noGrp="1"/>
          </p:cNvSpPr>
          <p:nvPr>
            <p:ph idx="1"/>
          </p:nvPr>
        </p:nvSpPr>
        <p:spPr>
          <a:xfrm>
            <a:off x="306705" y="1565910"/>
            <a:ext cx="9340215" cy="1508125"/>
          </a:xfrm>
        </p:spPr>
        <p:txBody>
          <a:bodyPr/>
          <a:lstStyle/>
          <a:p>
            <a:pPr marL="0" indent="0">
              <a:buNone/>
            </a:pPr>
            <a:r>
              <a:rPr lang="ja-JP" altLang="en-US" sz="2000"/>
              <a:t>SLPの設定は、前節と同様、ロボットコントローラの専用ツールにより、簡単に行うことができる。</a:t>
            </a:r>
          </a:p>
          <a:p>
            <a:pPr marL="0" indent="0">
              <a:buNone/>
            </a:pPr>
            <a:r>
              <a:rPr lang="ja-JP" altLang="en-US" sz="2000"/>
              <a:t>設定項目：安全速度、ロボットの可動範囲の境界である監視平面</a:t>
            </a:r>
          </a:p>
          <a:p>
            <a:pPr marL="0" indent="0">
              <a:buNone/>
            </a:pPr>
            <a:r>
              <a:rPr lang="ja-JP" altLang="en-US" sz="2000"/>
              <a:t>ロボットのエフェクタの大きさや種類、動きや速度について考慮する</a:t>
            </a:r>
          </a:p>
        </p:txBody>
      </p:sp>
      <p:sp>
        <p:nvSpPr>
          <p:cNvPr id="4" name="フッタープレースホルダ 3"/>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85</a:t>
            </a:fld>
            <a:endParaRPr kumimoji="1" lang="ja-JP" altLang="en-US"/>
          </a:p>
        </p:txBody>
      </p:sp>
      <p:pic>
        <p:nvPicPr>
          <p:cNvPr id="101" name="図形 100"/>
          <p:cNvPicPr/>
          <p:nvPr/>
        </p:nvPicPr>
        <p:blipFill>
          <a:blip r:embed="rId3"/>
          <a:stretch>
            <a:fillRect/>
          </a:stretch>
        </p:blipFill>
        <p:spPr>
          <a:xfrm>
            <a:off x="276225" y="3407410"/>
            <a:ext cx="4457700" cy="2466975"/>
          </a:xfrm>
          <a:prstGeom prst="rect">
            <a:avLst/>
          </a:prstGeom>
          <a:solidFill>
            <a:srgbClr val="FFFFFF"/>
          </a:solidFill>
          <a:ln w="9525" cap="flat" cmpd="sng">
            <a:solidFill>
              <a:srgbClr val="000000"/>
            </a:solidFill>
            <a:prstDash val="solid"/>
            <a:headEnd type="none" w="med" len="med"/>
            <a:tailEnd type="none" w="med" len="med"/>
          </a:ln>
        </p:spPr>
      </p:pic>
      <p:pic>
        <p:nvPicPr>
          <p:cNvPr id="7" name="図形 6"/>
          <p:cNvPicPr/>
          <p:nvPr/>
        </p:nvPicPr>
        <p:blipFill>
          <a:blip r:embed="rId4"/>
          <a:stretch>
            <a:fillRect/>
          </a:stretch>
        </p:blipFill>
        <p:spPr>
          <a:xfrm>
            <a:off x="4917440" y="3416935"/>
            <a:ext cx="4429125" cy="2447925"/>
          </a:xfrm>
          <a:prstGeom prst="rect">
            <a:avLst/>
          </a:prstGeom>
          <a:noFill/>
          <a:ln w="9525">
            <a:solidFill>
              <a:schemeClr val="tx1"/>
            </a:solidFill>
          </a:ln>
        </p:spPr>
      </p:pic>
    </p:spTree>
    <p:extLst>
      <p:ext uri="{BB962C8B-B14F-4D97-AF65-F5344CB8AC3E}">
        <p14:creationId xmlns:p14="http://schemas.microsoft.com/office/powerpoint/2010/main" val="5741308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a:t>６ロボットの安全位置制限(SLP)</a:t>
            </a:r>
            <a:br>
              <a:rPr lang="ja-JP" altLang="en-US"/>
            </a:br>
            <a:r>
              <a:rPr lang="ja-JP" altLang="en-US" sz="2800">
                <a:sym typeface="+mn-ea"/>
              </a:rPr>
              <a:t>(4)妥当性確認</a:t>
            </a:r>
            <a:endParaRPr lang="ja-JP" altLang="en-US" sz="2800"/>
          </a:p>
        </p:txBody>
      </p:sp>
      <p:sp>
        <p:nvSpPr>
          <p:cNvPr id="3" name="コンテンツプレースホルダ 2"/>
          <p:cNvSpPr>
            <a:spLocks noGrp="1"/>
          </p:cNvSpPr>
          <p:nvPr>
            <p:ph idx="1"/>
          </p:nvPr>
        </p:nvSpPr>
        <p:spPr>
          <a:xfrm>
            <a:off x="306705" y="1565910"/>
            <a:ext cx="9340215" cy="2995930"/>
          </a:xfrm>
        </p:spPr>
        <p:txBody>
          <a:bodyPr/>
          <a:lstStyle/>
          <a:p>
            <a:pPr marL="0" indent="0">
              <a:buNone/>
            </a:pPr>
            <a:r>
              <a:rPr lang="ja-JP" altLang="en-US" sz="2400"/>
              <a:t>SLPもSLSと同様に、専用の設定ツールを用いてパラメータ設定するだけで使用できる。</a:t>
            </a:r>
          </a:p>
          <a:p>
            <a:pPr marL="0" indent="0">
              <a:buNone/>
            </a:pPr>
            <a:r>
              <a:rPr lang="ja-JP" altLang="en-US" sz="2400"/>
              <a:t>安全コントローラの安全度水準(SIL2/PLd)まで達成できる。</a:t>
            </a:r>
          </a:p>
          <a:p>
            <a:pPr marL="342900" indent="-342900">
              <a:buFont typeface="Arial" panose="020B0604020202020204" pitchFamily="34" charset="0"/>
              <a:buChar char="•"/>
            </a:pPr>
            <a:r>
              <a:rPr lang="ja-JP" altLang="en-US" sz="2000"/>
              <a:t>安全度水準以外にも、安全柵が開いてからロボットが減速するまでの時間、監視球面の半径とライトカーテンの最小検出寸法に対する追加の安全距離（検知されるまでに進入する指先、指などの長さ）、安全柵内の作業性などを考慮して、安全要求を満足したか妥当性を確認する。</a:t>
            </a:r>
          </a:p>
          <a:p>
            <a:pPr marL="342900" indent="-342900">
              <a:buFont typeface="Arial" panose="020B0604020202020204" pitchFamily="34" charset="0"/>
              <a:buChar char="•"/>
            </a:pPr>
            <a:endParaRPr lang="ja-JP" altLang="en-US" sz="2000"/>
          </a:p>
        </p:txBody>
      </p:sp>
      <p:sp>
        <p:nvSpPr>
          <p:cNvPr id="4" name="フッタープレースホルダ 3"/>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86</a:t>
            </a:fld>
            <a:endParaRPr kumimoji="1" lang="ja-JP" altLang="en-US"/>
          </a:p>
        </p:txBody>
      </p:sp>
    </p:spTree>
    <p:extLst>
      <p:ext uri="{BB962C8B-B14F-4D97-AF65-F5344CB8AC3E}">
        <p14:creationId xmlns:p14="http://schemas.microsoft.com/office/powerpoint/2010/main" val="3218378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xmlns="" id="{F736E24F-BFD8-4D7F-8D13-BE0450F61C84}"/>
              </a:ext>
            </a:extLst>
          </p:cNvPr>
          <p:cNvSpPr>
            <a:spLocks noGrp="1"/>
          </p:cNvSpPr>
          <p:nvPr>
            <p:ph idx="1"/>
          </p:nvPr>
        </p:nvSpPr>
        <p:spPr>
          <a:xfrm>
            <a:off x="418028" y="512614"/>
            <a:ext cx="9069945" cy="1007094"/>
          </a:xfrm>
        </p:spPr>
        <p:txBody>
          <a:bodyPr/>
          <a:lstStyle/>
          <a:p>
            <a:pPr marL="0" indent="0">
              <a:buNone/>
            </a:pPr>
            <a:r>
              <a:rPr kumimoji="1" lang="ja-JP" altLang="en-US" sz="3200" dirty="0"/>
              <a:t>機能安全</a:t>
            </a:r>
            <a:r>
              <a:rPr kumimoji="1" lang="ja-JP" altLang="en-US" sz="3200" dirty="0" smtClean="0"/>
              <a:t>活用実践マニュアル</a:t>
            </a:r>
            <a:r>
              <a:rPr kumimoji="1" lang="ja-JP" altLang="en-US" sz="3200" smtClean="0"/>
              <a:t>　</a:t>
            </a:r>
            <a:r>
              <a:rPr kumimoji="1" lang="en-US" altLang="ja-JP" sz="3200" dirty="0" smtClean="0"/>
              <a:t>(</a:t>
            </a:r>
            <a:r>
              <a:rPr kumimoji="1" lang="ja-JP" altLang="en-US" sz="3200" dirty="0" smtClean="0"/>
              <a:t>ロボットシステム編</a:t>
            </a:r>
            <a:r>
              <a:rPr kumimoji="1" lang="en-US" altLang="ja-JP" sz="3200" dirty="0" smtClean="0"/>
              <a:t>)</a:t>
            </a:r>
            <a:endParaRPr lang="en-US" altLang="ja-JP" sz="3200" dirty="0"/>
          </a:p>
        </p:txBody>
      </p:sp>
      <p:sp>
        <p:nvSpPr>
          <p:cNvPr id="4" name="フッター プレースホルダー 3">
            <a:extLst>
              <a:ext uri="{FF2B5EF4-FFF2-40B4-BE49-F238E27FC236}">
                <a16:creationId xmlns:a16="http://schemas.microsoft.com/office/drawing/2014/main" xmlns="" id="{F5B17C35-332B-4ED6-8625-9C5876066267}"/>
              </a:ext>
            </a:extLst>
          </p:cNvPr>
          <p:cNvSpPr>
            <a:spLocks noGrp="1"/>
          </p:cNvSpPr>
          <p:nvPr>
            <p:ph type="ftr" sz="quarter" idx="4294967295"/>
          </p:nvPr>
        </p:nvSpPr>
        <p:spPr>
          <a:xfrm>
            <a:off x="1583565" y="6475725"/>
            <a:ext cx="6738871" cy="365125"/>
          </a:xfrm>
        </p:spPr>
        <p:txBody>
          <a:bodyPr/>
          <a:lstStyle/>
          <a:p>
            <a:r>
              <a:rPr lang="ja-JP" altLang="en-US" dirty="0" smtClean="0">
                <a:solidFill>
                  <a:prstClr val="black">
                    <a:tint val="75000"/>
                  </a:prstClr>
                </a:solidFill>
              </a:rPr>
              <a:t>平成</a:t>
            </a:r>
            <a:r>
              <a:rPr lang="en-US" altLang="ja-JP" dirty="0" smtClean="0">
                <a:solidFill>
                  <a:prstClr val="black">
                    <a:tint val="75000"/>
                  </a:prstClr>
                </a:solidFill>
              </a:rPr>
              <a:t>29</a:t>
            </a:r>
            <a:r>
              <a:rPr lang="ja-JP" altLang="en-US" dirty="0" smtClean="0">
                <a:solidFill>
                  <a:prstClr val="black">
                    <a:tint val="75000"/>
                  </a:prstClr>
                </a:solidFill>
              </a:rPr>
              <a:t>年度厚生労働省委託　機能安全を活用した機械設備の安全対策の推進事業 活用実践マニュアル</a:t>
            </a:r>
            <a:endParaRPr lang="ja-JP" altLang="en-US" dirty="0">
              <a:solidFill>
                <a:prstClr val="black">
                  <a:tint val="75000"/>
                </a:prstClr>
              </a:solidFill>
            </a:endParaRPr>
          </a:p>
        </p:txBody>
      </p:sp>
      <p:sp>
        <p:nvSpPr>
          <p:cNvPr id="5" name="スライド番号プレースホルダー 4">
            <a:extLst>
              <a:ext uri="{FF2B5EF4-FFF2-40B4-BE49-F238E27FC236}">
                <a16:creationId xmlns:a16="http://schemas.microsoft.com/office/drawing/2014/main" xmlns="" id="{44A05796-1B06-4012-A8CA-2CC6BE90E760}"/>
              </a:ext>
            </a:extLst>
          </p:cNvPr>
          <p:cNvSpPr>
            <a:spLocks noGrp="1"/>
          </p:cNvSpPr>
          <p:nvPr>
            <p:ph type="sldNum" sz="quarter" idx="12"/>
          </p:nvPr>
        </p:nvSpPr>
        <p:spPr/>
        <p:txBody>
          <a:bodyPr/>
          <a:lstStyle/>
          <a:p>
            <a:fld id="{C7D9CC4D-8A97-4D11-A8F9-9712DE09FCD9}" type="slidenum">
              <a:rPr lang="ja-JP" altLang="en-US">
                <a:solidFill>
                  <a:prstClr val="black">
                    <a:tint val="75000"/>
                  </a:prstClr>
                </a:solidFill>
                <a:latin typeface="Calibri" panose="020F0502020204030204"/>
                <a:ea typeface="游ゴシック" panose="020B0400000000000000" pitchFamily="50" charset="-128"/>
              </a:rPr>
              <a:pPr/>
              <a:t>87</a:t>
            </a:fld>
            <a:endParaRPr lang="ja-JP" altLang="en-US">
              <a:solidFill>
                <a:prstClr val="black">
                  <a:tint val="75000"/>
                </a:prstClr>
              </a:solidFill>
              <a:latin typeface="Calibri" panose="020F0502020204030204"/>
              <a:ea typeface="游ゴシック" panose="020B0400000000000000" pitchFamily="50" charset="-128"/>
            </a:endParaRPr>
          </a:p>
        </p:txBody>
      </p:sp>
      <p:sp>
        <p:nvSpPr>
          <p:cNvPr id="2" name="テキスト ボックス 1"/>
          <p:cNvSpPr txBox="1"/>
          <p:nvPr/>
        </p:nvSpPr>
        <p:spPr>
          <a:xfrm>
            <a:off x="418029" y="1318695"/>
            <a:ext cx="6578085" cy="1292662"/>
          </a:xfrm>
          <a:prstGeom prst="rect">
            <a:avLst/>
          </a:prstGeom>
          <a:noFill/>
        </p:spPr>
        <p:txBody>
          <a:bodyPr wrap="square" rtlCol="0">
            <a:spAutoFit/>
          </a:bodyPr>
          <a:lstStyle/>
          <a:p>
            <a:r>
              <a:rPr lang="ja-JP" altLang="en-US" sz="6000"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60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6000" dirty="0">
                <a:latin typeface="Meiryo UI" panose="020B0604030504040204" pitchFamily="50" charset="-128"/>
                <a:ea typeface="Meiryo UI" panose="020B0604030504040204" pitchFamily="50" charset="-128"/>
                <a:cs typeface="Meiryo UI" panose="020B0604030504040204" pitchFamily="50" charset="-128"/>
              </a:rPr>
              <a:t>章　演習</a:t>
            </a:r>
          </a:p>
          <a:p>
            <a:endParaRPr kumimoji="1" lang="ja-JP" altLang="en-US" dirty="0"/>
          </a:p>
        </p:txBody>
      </p:sp>
      <p:sp>
        <p:nvSpPr>
          <p:cNvPr id="6" name="テキスト ボックス 4"/>
          <p:cNvSpPr txBox="1"/>
          <p:nvPr/>
        </p:nvSpPr>
        <p:spPr>
          <a:xfrm>
            <a:off x="657900" y="3851970"/>
            <a:ext cx="6727281" cy="175432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（注）本スライドの使用上の注意</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64344" indent="-464344">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本スライドを利用する際は出典を記載してください。</a:t>
            </a:r>
          </a:p>
          <a:p>
            <a:pPr marL="464344" indent="-464344">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本スライドを編集・加工等して利用する場合は、上記出典とは別に、編集・加工等を行ったことを記載してください。また編集・加工した情報を、あたかも厚生労働省又は中央労働災害防止協会が作成したかのような態様で公表・利用してはいけません。</a:t>
            </a:r>
            <a:endParaRPr kumimoji="1" lang="ja-JP" altLang="en-US" dirty="0"/>
          </a:p>
        </p:txBody>
      </p:sp>
    </p:spTree>
    <p:extLst>
      <p:ext uri="{BB962C8B-B14F-4D97-AF65-F5344CB8AC3E}">
        <p14:creationId xmlns:p14="http://schemas.microsoft.com/office/powerpoint/2010/main" val="23454244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xmlns="" id="{6FD8D957-D9F0-4F76-A43A-FCFDD94BBB03}"/>
              </a:ext>
            </a:extLst>
          </p:cNvPr>
          <p:cNvSpPr>
            <a:spLocks noGrp="1"/>
          </p:cNvSpPr>
          <p:nvPr>
            <p:ph type="title"/>
          </p:nvPr>
        </p:nvSpPr>
        <p:spPr>
          <a:xfrm>
            <a:off x="1799471" y="100394"/>
            <a:ext cx="6407944" cy="893694"/>
          </a:xfrm>
        </p:spPr>
        <p:txBody>
          <a:bodyPr>
            <a:normAutofit/>
          </a:bodyPr>
          <a:lstStyle/>
          <a:p>
            <a:r>
              <a:rPr kumimoji="1" lang="ja-JP" altLang="en-US" b="1" dirty="0"/>
              <a:t>産業ロボットシステム：９章　演習</a:t>
            </a:r>
          </a:p>
        </p:txBody>
      </p:sp>
      <p:sp>
        <p:nvSpPr>
          <p:cNvPr id="4" name="フッター プレースホルダー 3">
            <a:extLst>
              <a:ext uri="{FF2B5EF4-FFF2-40B4-BE49-F238E27FC236}">
                <a16:creationId xmlns:a16="http://schemas.microsoft.com/office/drawing/2014/main" xmlns="" id="{77C47032-447B-4DDF-B2C2-415AE5FAF635}"/>
              </a:ext>
            </a:extLst>
          </p:cNvPr>
          <p:cNvSpPr>
            <a:spLocks noGrp="1"/>
          </p:cNvSpPr>
          <p:nvPr>
            <p:ph type="ftr" sz="quarter" idx="4294967295"/>
          </p:nvPr>
        </p:nvSpPr>
        <p:spPr>
          <a:xfrm>
            <a:off x="763588" y="6356359"/>
            <a:ext cx="8329232" cy="365125"/>
          </a:xfrm>
          <a:prstGeom prst="rect">
            <a:avLst/>
          </a:prstGeom>
        </p:spPr>
        <p:txBody>
          <a:bodyPr/>
          <a:lstStyle/>
          <a:p>
            <a:pPr defTabSz="844083"/>
            <a:r>
              <a:rPr lang="ja-JP" altLang="en-US" dirty="0" smtClean="0">
                <a:solidFill>
                  <a:prstClr val="black">
                    <a:tint val="75000"/>
                  </a:prstClr>
                </a:solidFill>
                <a:latin typeface="Calibri"/>
                <a:ea typeface="ＭＳ Ｐゴシック" panose="020B0600070205080204" pitchFamily="50" charset="-128"/>
              </a:rPr>
              <a:t>平成</a:t>
            </a:r>
            <a:r>
              <a:rPr lang="en-US" altLang="ja-JP" dirty="0" smtClean="0">
                <a:solidFill>
                  <a:prstClr val="black">
                    <a:tint val="75000"/>
                  </a:prstClr>
                </a:solidFill>
                <a:latin typeface="Calibri"/>
                <a:ea typeface="ＭＳ Ｐゴシック" panose="020B0600070205080204" pitchFamily="50" charset="-128"/>
              </a:rPr>
              <a:t>29</a:t>
            </a:r>
            <a:r>
              <a:rPr lang="ja-JP" altLang="en-US" dirty="0" smtClean="0">
                <a:solidFill>
                  <a:prstClr val="black">
                    <a:tint val="75000"/>
                  </a:prstClr>
                </a:solidFill>
                <a:latin typeface="Calibri"/>
                <a:ea typeface="ＭＳ Ｐゴシック" panose="020B0600070205080204" pitchFamily="50" charset="-128"/>
              </a:rPr>
              <a:t>年度厚生労働省委託　機能安全を活用した機械設備の安全対策の推進事業 活用実践マニュアル</a:t>
            </a:r>
            <a:endParaRPr lang="ja-JP" altLang="en-US" dirty="0">
              <a:solidFill>
                <a:prstClr val="black">
                  <a:tint val="75000"/>
                </a:prstClr>
              </a:solidFill>
              <a:latin typeface="Calibri"/>
              <a:ea typeface="ＭＳ Ｐゴシック" panose="020B0600070205080204" pitchFamily="50" charset="-128"/>
            </a:endParaRPr>
          </a:p>
        </p:txBody>
      </p:sp>
      <p:sp>
        <p:nvSpPr>
          <p:cNvPr id="5" name="スライド番号プレースホルダー 4">
            <a:extLst>
              <a:ext uri="{FF2B5EF4-FFF2-40B4-BE49-F238E27FC236}">
                <a16:creationId xmlns:a16="http://schemas.microsoft.com/office/drawing/2014/main" xmlns="" id="{C70B75C9-E8D2-4B09-ACD0-F539D66708C1}"/>
              </a:ext>
            </a:extLst>
          </p:cNvPr>
          <p:cNvSpPr>
            <a:spLocks noGrp="1"/>
          </p:cNvSpPr>
          <p:nvPr>
            <p:ph type="sldNum" sz="quarter" idx="12"/>
          </p:nvPr>
        </p:nvSpPr>
        <p:spPr/>
        <p:txBody>
          <a:bodyPr/>
          <a:lstStyle/>
          <a:p>
            <a:pPr defTabSz="844083"/>
            <a:fld id="{6E3E2E58-D7B4-4810-BFFB-2E6FC894A1DB}" type="slidenum">
              <a:rPr lang="ja-JP" altLang="en-US">
                <a:solidFill>
                  <a:prstClr val="black">
                    <a:tint val="75000"/>
                  </a:prstClr>
                </a:solidFill>
                <a:latin typeface="Calibri"/>
                <a:ea typeface="ＭＳ Ｐゴシック" panose="020B0600070205080204" pitchFamily="50" charset="-128"/>
              </a:rPr>
              <a:pPr defTabSz="844083"/>
              <a:t>88</a:t>
            </a:fld>
            <a:endParaRPr lang="ja-JP" altLang="en-US">
              <a:solidFill>
                <a:prstClr val="black">
                  <a:tint val="75000"/>
                </a:prstClr>
              </a:solidFill>
              <a:latin typeface="Calibri"/>
              <a:ea typeface="ＭＳ Ｐゴシック" panose="020B0600070205080204" pitchFamily="50" charset="-128"/>
            </a:endParaRPr>
          </a:p>
        </p:txBody>
      </p:sp>
      <p:graphicFrame>
        <p:nvGraphicFramePr>
          <p:cNvPr id="6" name="表 5">
            <a:extLst>
              <a:ext uri="{FF2B5EF4-FFF2-40B4-BE49-F238E27FC236}">
                <a16:creationId xmlns:a16="http://schemas.microsoft.com/office/drawing/2014/main" xmlns="" id="{AE68BD01-98C6-4856-BA2E-98E770BEBF15}"/>
              </a:ext>
            </a:extLst>
          </p:cNvPr>
          <p:cNvGraphicFramePr>
            <a:graphicFrameLocks noGrp="1"/>
          </p:cNvGraphicFramePr>
          <p:nvPr>
            <p:extLst>
              <p:ext uri="{D42A27DB-BD31-4B8C-83A1-F6EECF244321}">
                <p14:modId xmlns:p14="http://schemas.microsoft.com/office/powerpoint/2010/main" val="1908180877"/>
              </p:ext>
            </p:extLst>
          </p:nvPr>
        </p:nvGraphicFramePr>
        <p:xfrm>
          <a:off x="1225776" y="999635"/>
          <a:ext cx="7301416" cy="4879424"/>
        </p:xfrm>
        <a:graphic>
          <a:graphicData uri="http://schemas.openxmlformats.org/drawingml/2006/table">
            <a:tbl>
              <a:tblPr firstRow="1" bandRow="1">
                <a:tableStyleId>{5C22544A-7EE6-4342-B048-85BDC9FD1C3A}</a:tableStyleId>
              </a:tblPr>
              <a:tblGrid>
                <a:gridCol w="1411361">
                  <a:extLst>
                    <a:ext uri="{9D8B030D-6E8A-4147-A177-3AD203B41FA5}">
                      <a16:colId xmlns:a16="http://schemas.microsoft.com/office/drawing/2014/main" xmlns="" val="4113381971"/>
                    </a:ext>
                  </a:extLst>
                </a:gridCol>
                <a:gridCol w="5890055">
                  <a:extLst>
                    <a:ext uri="{9D8B030D-6E8A-4147-A177-3AD203B41FA5}">
                      <a16:colId xmlns:a16="http://schemas.microsoft.com/office/drawing/2014/main" xmlns="" val="1647617899"/>
                    </a:ext>
                  </a:extLst>
                </a:gridCol>
              </a:tblGrid>
              <a:tr h="404285">
                <a:tc>
                  <a:txBody>
                    <a:bodyPr/>
                    <a:lstStyle/>
                    <a:p>
                      <a:pPr algn="ctr"/>
                      <a:r>
                        <a:rPr kumimoji="1" lang="ja-JP" altLang="en-US" sz="2400" dirty="0"/>
                        <a:t>時間</a:t>
                      </a:r>
                      <a:endParaRPr kumimoji="1" lang="en-US" altLang="ja-JP" sz="2400" dirty="0"/>
                    </a:p>
                  </a:txBody>
                  <a:tcPr marL="68580" marR="68580" marT="42203" marB="42203" anchor="ctr"/>
                </a:tc>
                <a:tc>
                  <a:txBody>
                    <a:bodyPr/>
                    <a:lstStyle/>
                    <a:p>
                      <a:pPr algn="ctr"/>
                      <a:r>
                        <a:rPr kumimoji="1" lang="ja-JP" altLang="en-US" sz="2400" dirty="0"/>
                        <a:t>内容</a:t>
                      </a:r>
                    </a:p>
                  </a:txBody>
                  <a:tcPr marL="68580" marR="68580" marT="42203" marB="42203" anchor="ctr"/>
                </a:tc>
                <a:extLst>
                  <a:ext uri="{0D108BD9-81ED-4DB2-BD59-A6C34878D82A}">
                    <a16:rowId xmlns:a16="http://schemas.microsoft.com/office/drawing/2014/main" xmlns="" val="316190353"/>
                  </a:ext>
                </a:extLst>
              </a:tr>
              <a:tr h="651979">
                <a:tc>
                  <a:txBody>
                    <a:bodyPr/>
                    <a:lstStyle/>
                    <a:p>
                      <a:pPr algn="ctr"/>
                      <a:r>
                        <a:rPr kumimoji="1" lang="ja-JP" altLang="en-US" sz="2400" dirty="0"/>
                        <a:t>（５０分）</a:t>
                      </a:r>
                      <a:endParaRPr kumimoji="1" lang="en-US" altLang="ja-JP" sz="2400" dirty="0"/>
                    </a:p>
                  </a:txBody>
                  <a:tcPr marL="68580" marR="68580" marT="42203" marB="42203" anchor="ctr"/>
                </a:tc>
                <a:tc>
                  <a:txBody>
                    <a:bodyPr/>
                    <a:lstStyle/>
                    <a:p>
                      <a:r>
                        <a:rPr kumimoji="1" lang="ja-JP" altLang="en-US" sz="2400" dirty="0"/>
                        <a:t>演習（１）機械の使用制限演習・発表・解説</a:t>
                      </a:r>
                    </a:p>
                  </a:txBody>
                  <a:tcPr marL="68580" marR="68580" marT="42203" marB="42203" anchor="ctr"/>
                </a:tc>
                <a:extLst>
                  <a:ext uri="{0D108BD9-81ED-4DB2-BD59-A6C34878D82A}">
                    <a16:rowId xmlns:a16="http://schemas.microsoft.com/office/drawing/2014/main" xmlns="" val="3056266424"/>
                  </a:ext>
                </a:extLst>
              </a:tr>
              <a:tr h="651979">
                <a:tc>
                  <a:txBody>
                    <a:bodyPr/>
                    <a:lstStyle/>
                    <a:p>
                      <a:pPr algn="ctr"/>
                      <a:r>
                        <a:rPr kumimoji="1" lang="ja-JP" altLang="en-US" sz="2400" dirty="0"/>
                        <a:t>（５０分）</a:t>
                      </a:r>
                      <a:endParaRPr kumimoji="1" lang="en-US" altLang="ja-JP" sz="2400" dirty="0"/>
                    </a:p>
                  </a:txBody>
                  <a:tcPr marL="68580" marR="68580" marT="42203" marB="42203" anchor="ct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400" dirty="0"/>
                        <a:t>演習（２）リスクアセスメント演習</a:t>
                      </a:r>
                      <a:r>
                        <a:rPr kumimoji="1" lang="ja-JP" altLang="en-US" sz="2400" b="0" i="0" u="none" strike="noStrike" kern="1200" cap="none" spc="0" normalizeH="0" baseline="0" noProof="0" dirty="0">
                          <a:ln>
                            <a:noFill/>
                          </a:ln>
                          <a:solidFill>
                            <a:prstClr val="black"/>
                          </a:solidFill>
                          <a:effectLst/>
                          <a:uLnTx/>
                          <a:uFillTx/>
                          <a:latin typeface="+mn-lt"/>
                          <a:ea typeface="+mn-ea"/>
                          <a:cs typeface="+mn-cs"/>
                        </a:rPr>
                        <a:t>・発表・解説</a:t>
                      </a:r>
                      <a:endParaRPr kumimoji="1" lang="ja-JP" altLang="en-US" sz="2400" dirty="0"/>
                    </a:p>
                  </a:txBody>
                  <a:tcPr marL="68580" marR="68580" marT="42203" marB="42203" anchor="ctr"/>
                </a:tc>
                <a:extLst>
                  <a:ext uri="{0D108BD9-81ED-4DB2-BD59-A6C34878D82A}">
                    <a16:rowId xmlns:a16="http://schemas.microsoft.com/office/drawing/2014/main" xmlns="" val="365704692"/>
                  </a:ext>
                </a:extLst>
              </a:tr>
              <a:tr h="651979">
                <a:tc>
                  <a:txBody>
                    <a:bodyPr/>
                    <a:lstStyle/>
                    <a:p>
                      <a:pPr algn="ctr"/>
                      <a:r>
                        <a:rPr kumimoji="1" lang="ja-JP" altLang="en-US" sz="2400" dirty="0"/>
                        <a:t>（６０分）</a:t>
                      </a:r>
                    </a:p>
                  </a:txBody>
                  <a:tcPr marL="68580" marR="68580" marT="42203" marB="42203" anchor="ct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400" dirty="0"/>
                        <a:t>演習（３）リスク低減方策と効果・要求安全度水準演習・</a:t>
                      </a:r>
                      <a:endParaRPr kumimoji="1" lang="en-US" altLang="ja-JP" sz="2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n-lt"/>
                          <a:ea typeface="+mn-ea"/>
                          <a:cs typeface="+mn-cs"/>
                        </a:rPr>
                        <a:t>発表・解説</a:t>
                      </a:r>
                      <a:endParaRPr kumimoji="1" lang="en-US" altLang="ja-JP" sz="2400" dirty="0"/>
                    </a:p>
                  </a:txBody>
                  <a:tcPr marL="68580" marR="68580" marT="42203" marB="42203" anchor="ctr"/>
                </a:tc>
                <a:extLst>
                  <a:ext uri="{0D108BD9-81ED-4DB2-BD59-A6C34878D82A}">
                    <a16:rowId xmlns:a16="http://schemas.microsoft.com/office/drawing/2014/main" xmlns="" val="964345768"/>
                  </a:ext>
                </a:extLst>
              </a:tr>
              <a:tr h="651979">
                <a:tc>
                  <a:txBody>
                    <a:bodyPr/>
                    <a:lstStyle/>
                    <a:p>
                      <a:pPr algn="ctr"/>
                      <a:r>
                        <a:rPr kumimoji="1" lang="ja-JP" altLang="en-US" sz="2400" b="0" i="0" u="none" strike="noStrike" kern="1200" cap="none" spc="0" normalizeH="0" baseline="0" noProof="0" dirty="0">
                          <a:ln>
                            <a:noFill/>
                          </a:ln>
                          <a:solidFill>
                            <a:prstClr val="black"/>
                          </a:solidFill>
                          <a:effectLst/>
                          <a:uLnTx/>
                          <a:uFillTx/>
                          <a:latin typeface="+mn-lt"/>
                          <a:ea typeface="+mn-ea"/>
                          <a:cs typeface="+mn-cs"/>
                        </a:rPr>
                        <a:t>（３０分）</a:t>
                      </a:r>
                    </a:p>
                  </a:txBody>
                  <a:tcPr marL="68580" marR="68580" marT="42203" marB="42203" anchor="ct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400" dirty="0"/>
                        <a:t>演習（４）妥当性確認演習</a:t>
                      </a:r>
                      <a:r>
                        <a:rPr kumimoji="1" lang="ja-JP" altLang="en-US" sz="2400" b="0" i="0" u="none" strike="noStrike" kern="1200" cap="none" spc="0" normalizeH="0" baseline="0" noProof="0" dirty="0">
                          <a:ln>
                            <a:noFill/>
                          </a:ln>
                          <a:solidFill>
                            <a:prstClr val="black"/>
                          </a:solidFill>
                          <a:effectLst/>
                          <a:uLnTx/>
                          <a:uFillTx/>
                          <a:latin typeface="+mn-lt"/>
                          <a:ea typeface="+mn-ea"/>
                          <a:cs typeface="+mn-cs"/>
                        </a:rPr>
                        <a:t>・発表・解説</a:t>
                      </a:r>
                      <a:endParaRPr kumimoji="1" lang="en-US" altLang="ja-JP" sz="2400" dirty="0"/>
                    </a:p>
                  </a:txBody>
                  <a:tcPr marL="68580" marR="68580" marT="42203" marB="42203" anchor="ctr"/>
                </a:tc>
                <a:extLst>
                  <a:ext uri="{0D108BD9-81ED-4DB2-BD59-A6C34878D82A}">
                    <a16:rowId xmlns:a16="http://schemas.microsoft.com/office/drawing/2014/main" xmlns="" val="4031936462"/>
                  </a:ext>
                </a:extLst>
              </a:tr>
              <a:tr h="651979">
                <a:tc>
                  <a:txBody>
                    <a:bodyPr/>
                    <a:lstStyle/>
                    <a:p>
                      <a:pPr algn="ctr"/>
                      <a:r>
                        <a:rPr kumimoji="1" lang="ja-JP" altLang="en-US" sz="2400" dirty="0"/>
                        <a:t>（２０分）</a:t>
                      </a:r>
                    </a:p>
                  </a:txBody>
                  <a:tcPr marL="68580" marR="68580" marT="42203" marB="42203" anchor="ctr"/>
                </a:tc>
                <a:tc>
                  <a:txBody>
                    <a:bodyPr/>
                    <a:lstStyle/>
                    <a:p>
                      <a:r>
                        <a:rPr kumimoji="1" lang="ja-JP" altLang="en-US" sz="2400" dirty="0"/>
                        <a:t>講評・質疑応答</a:t>
                      </a:r>
                    </a:p>
                  </a:txBody>
                  <a:tcPr marL="68580" marR="68580" marT="42203" marB="42203" anchor="ctr"/>
                </a:tc>
                <a:extLst>
                  <a:ext uri="{0D108BD9-81ED-4DB2-BD59-A6C34878D82A}">
                    <a16:rowId xmlns:a16="http://schemas.microsoft.com/office/drawing/2014/main" xmlns="" val="347946681"/>
                  </a:ext>
                </a:extLst>
              </a:tr>
              <a:tr h="639656">
                <a:tc gridSpan="2">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n-lt"/>
                          <a:ea typeface="+mn-ea"/>
                          <a:cs typeface="+mn-cs"/>
                        </a:rPr>
                        <a:t>演習時間の目安（合計時間：２１０分）</a:t>
                      </a:r>
                      <a:endParaRPr kumimoji="1" lang="ja-JP" altLang="en-US" sz="2400" dirty="0"/>
                    </a:p>
                  </a:txBody>
                  <a:tcPr marL="68580" marR="68580" marT="42203" marB="42203" anchor="ctr"/>
                </a:tc>
                <a:tc hMerge="1">
                  <a:txBody>
                    <a:bodyPr/>
                    <a:lstStyle/>
                    <a:p>
                      <a:endParaRPr kumimoji="1" lang="ja-JP" altLang="en-US" sz="2400" dirty="0"/>
                    </a:p>
                  </a:txBody>
                  <a:tcPr marL="84406" marR="84406" marT="42203" marB="42203" anchor="ctr"/>
                </a:tc>
                <a:extLst>
                  <a:ext uri="{0D108BD9-81ED-4DB2-BD59-A6C34878D82A}">
                    <a16:rowId xmlns:a16="http://schemas.microsoft.com/office/drawing/2014/main" xmlns="" val="768318343"/>
                  </a:ext>
                </a:extLst>
              </a:tr>
            </a:tbl>
          </a:graphicData>
        </a:graphic>
      </p:graphicFrame>
      <p:sp>
        <p:nvSpPr>
          <p:cNvPr id="8" name="タイトル 6">
            <a:extLst>
              <a:ext uri="{FF2B5EF4-FFF2-40B4-BE49-F238E27FC236}">
                <a16:creationId xmlns:a16="http://schemas.microsoft.com/office/drawing/2014/main" xmlns="" id="{3E8F86B8-3D71-4AF3-AC11-1FBE3C2CCA01}"/>
              </a:ext>
            </a:extLst>
          </p:cNvPr>
          <p:cNvSpPr txBox="1">
            <a:spLocks/>
          </p:cNvSpPr>
          <p:nvPr/>
        </p:nvSpPr>
        <p:spPr>
          <a:xfrm>
            <a:off x="1749028" y="516920"/>
            <a:ext cx="6407944" cy="893694"/>
          </a:xfrm>
          <a:prstGeom prst="rect">
            <a:avLst/>
          </a:prstGeom>
        </p:spPr>
        <p:txBody>
          <a:bodyPr vert="horz" lIns="91440" tIns="45720" rIns="91440" bIns="45720" rtlCol="0" anchor="ctr">
            <a:normAutofit/>
          </a:bodyPr>
          <a:lstStyle>
            <a:lvl1pPr algn="l" defTabSz="844083" rtl="0" eaLnBrk="1" latinLnBrk="0" hangingPunct="1">
              <a:lnSpc>
                <a:spcPct val="90000"/>
              </a:lnSpc>
              <a:spcBef>
                <a:spcPct val="0"/>
              </a:spcBef>
              <a:buNone/>
              <a:defRPr kumimoji="1" sz="4062"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endParaRPr lang="ja-JP" altLang="en-US" dirty="0">
              <a:solidFill>
                <a:prstClr val="black"/>
              </a:solidFill>
            </a:endParaRPr>
          </a:p>
        </p:txBody>
      </p:sp>
    </p:spTree>
    <p:extLst>
      <p:ext uri="{BB962C8B-B14F-4D97-AF65-F5344CB8AC3E}">
        <p14:creationId xmlns:p14="http://schemas.microsoft.com/office/powerpoint/2010/main" val="18979521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xmlns="" id="{85A07B94-D0E6-4EE7-9C94-8112495EDAB8}"/>
              </a:ext>
            </a:extLst>
          </p:cNvPr>
          <p:cNvSpPr>
            <a:spLocks noGrp="1"/>
          </p:cNvSpPr>
          <p:nvPr>
            <p:ph type="title"/>
          </p:nvPr>
        </p:nvSpPr>
        <p:spPr>
          <a:xfrm>
            <a:off x="802336" y="62970"/>
            <a:ext cx="8543925" cy="906082"/>
          </a:xfrm>
        </p:spPr>
        <p:txBody>
          <a:bodyPr/>
          <a:lstStyle/>
          <a:p>
            <a:r>
              <a:rPr lang="ja-JP" altLang="en-US" dirty="0">
                <a:latin typeface="Meiryo UI" panose="020B0604030504040204" pitchFamily="50" charset="-128"/>
                <a:ea typeface="Meiryo UI" panose="020B0604030504040204" pitchFamily="50" charset="-128"/>
              </a:rPr>
              <a:t>１	演習事例</a:t>
            </a:r>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xmlns="" id="{E8C6A243-7D08-48F6-826F-4FB9A651C921}"/>
              </a:ext>
            </a:extLst>
          </p:cNvPr>
          <p:cNvSpPr>
            <a:spLocks noGrp="1"/>
          </p:cNvSpPr>
          <p:nvPr>
            <p:ph type="ftr" sz="quarter" idx="4294967295"/>
          </p:nvPr>
        </p:nvSpPr>
        <p:spPr>
          <a:xfrm>
            <a:off x="3281363" y="6356354"/>
            <a:ext cx="3343275" cy="365125"/>
          </a:xfrm>
        </p:spPr>
        <p:txBody>
          <a:bodyPr/>
          <a:lstStyle/>
          <a:p>
            <a:r>
              <a:rPr lang="ja-JP" altLang="en-US" smtClean="0"/>
              <a:t>平成</a:t>
            </a:r>
            <a:r>
              <a:rPr lang="en-US" altLang="ja-JP" smtClean="0"/>
              <a:t>29</a:t>
            </a:r>
            <a:r>
              <a:rPr lang="ja-JP" altLang="en-US" smtClean="0"/>
              <a:t>年度厚生労働省委託　機能安全を活用した機械設備の安全対策の推進事業 活用実践マニュアル</a:t>
            </a:r>
            <a:endParaRPr lang="ja-JP" altLang="en-US"/>
          </a:p>
        </p:txBody>
      </p:sp>
      <p:sp>
        <p:nvSpPr>
          <p:cNvPr id="5" name="スライド番号プレースホルダー 4">
            <a:extLst>
              <a:ext uri="{FF2B5EF4-FFF2-40B4-BE49-F238E27FC236}">
                <a16:creationId xmlns:a16="http://schemas.microsoft.com/office/drawing/2014/main" xmlns="" id="{EB419B62-820F-4798-AC12-040D9E1B0A4B}"/>
              </a:ext>
            </a:extLst>
          </p:cNvPr>
          <p:cNvSpPr>
            <a:spLocks noGrp="1"/>
          </p:cNvSpPr>
          <p:nvPr>
            <p:ph type="sldNum" sz="quarter" idx="12"/>
          </p:nvPr>
        </p:nvSpPr>
        <p:spPr/>
        <p:txBody>
          <a:bodyPr/>
          <a:lstStyle/>
          <a:p>
            <a:fld id="{C7D9CC4D-8A97-4D11-A8F9-9712DE09FCD9}" type="slidenum">
              <a:rPr kumimoji="1" lang="ja-JP" altLang="en-US" smtClean="0"/>
              <a:t>89</a:t>
            </a:fld>
            <a:endParaRPr kumimoji="1" lang="ja-JP" altLang="en-US"/>
          </a:p>
        </p:txBody>
      </p:sp>
      <p:pic>
        <p:nvPicPr>
          <p:cNvPr id="7" name="図 6">
            <a:extLst>
              <a:ext uri="{FF2B5EF4-FFF2-40B4-BE49-F238E27FC236}">
                <a16:creationId xmlns:a16="http://schemas.microsoft.com/office/drawing/2014/main" xmlns="" id="{EC569F74-37D8-467C-AC4E-2F2E22FC7696}"/>
              </a:ext>
            </a:extLst>
          </p:cNvPr>
          <p:cNvPicPr>
            <a:picLocks noChangeAspect="1"/>
          </p:cNvPicPr>
          <p:nvPr/>
        </p:nvPicPr>
        <p:blipFill>
          <a:blip r:embed="rId3"/>
          <a:stretch>
            <a:fillRect/>
          </a:stretch>
        </p:blipFill>
        <p:spPr>
          <a:xfrm>
            <a:off x="2553068" y="1722809"/>
            <a:ext cx="5200681" cy="3894530"/>
          </a:xfrm>
          <a:prstGeom prst="rect">
            <a:avLst/>
          </a:prstGeom>
        </p:spPr>
      </p:pic>
      <p:sp>
        <p:nvSpPr>
          <p:cNvPr id="8" name="正方形/長方形 7">
            <a:extLst>
              <a:ext uri="{FF2B5EF4-FFF2-40B4-BE49-F238E27FC236}">
                <a16:creationId xmlns:a16="http://schemas.microsoft.com/office/drawing/2014/main" xmlns="" id="{D6BA2B29-E15A-4644-903E-3256C1A958B5}"/>
              </a:ext>
            </a:extLst>
          </p:cNvPr>
          <p:cNvSpPr/>
          <p:nvPr/>
        </p:nvSpPr>
        <p:spPr>
          <a:xfrm>
            <a:off x="802336" y="873660"/>
            <a:ext cx="8702145" cy="830997"/>
          </a:xfrm>
          <a:prstGeom prst="rect">
            <a:avLst/>
          </a:prstGeom>
        </p:spPr>
        <p:txBody>
          <a:bodyPr wrap="square">
            <a:spAutoFit/>
          </a:bodyPr>
          <a:lstStyle/>
          <a:p>
            <a:r>
              <a:rPr lang="ja-JP" altLang="en-US" sz="2400" dirty="0">
                <a:latin typeface="Meiryo UI" panose="020B0604030504040204" pitchFamily="50" charset="-128"/>
                <a:ea typeface="Meiryo UI" panose="020B0604030504040204" pitchFamily="50" charset="-128"/>
              </a:rPr>
              <a:t>本章では、協働作業ロボットについて</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リスクアセスメント、リスク低減方策及び妥当性確認までの演習を行う。</a:t>
            </a:r>
          </a:p>
        </p:txBody>
      </p:sp>
      <p:sp>
        <p:nvSpPr>
          <p:cNvPr id="9" name="正方形/長方形 8">
            <a:extLst>
              <a:ext uri="{FF2B5EF4-FFF2-40B4-BE49-F238E27FC236}">
                <a16:creationId xmlns:a16="http://schemas.microsoft.com/office/drawing/2014/main" xmlns="" id="{B4AA979A-6994-4146-AC04-20D631874167}"/>
              </a:ext>
            </a:extLst>
          </p:cNvPr>
          <p:cNvSpPr/>
          <p:nvPr/>
        </p:nvSpPr>
        <p:spPr>
          <a:xfrm>
            <a:off x="550333" y="5699241"/>
            <a:ext cx="8674630" cy="461665"/>
          </a:xfrm>
          <a:prstGeom prst="rect">
            <a:avLst/>
          </a:prstGeom>
        </p:spPr>
        <p:txBody>
          <a:bodyPr wrap="square">
            <a:spAutoFit/>
          </a:bodyPr>
          <a:lstStyle/>
          <a:p>
            <a:r>
              <a:rPr lang="ja-JP" altLang="ja-JP" sz="2400" dirty="0">
                <a:latin typeface="Meiryo UI" panose="020B0604030504040204" pitchFamily="50" charset="-128"/>
                <a:ea typeface="Meiryo UI" panose="020B0604030504040204" pitchFamily="50" charset="-128"/>
                <a:cs typeface="Times New Roman" panose="02020603050405020304" pitchFamily="18" charset="0"/>
              </a:rPr>
              <a:t>図</a:t>
            </a:r>
            <a:r>
              <a:rPr lang="en-US" altLang="ja-JP" sz="2400" dirty="0">
                <a:latin typeface="Meiryo UI" panose="020B0604030504040204" pitchFamily="50" charset="-128"/>
                <a:ea typeface="Meiryo UI" panose="020B0604030504040204" pitchFamily="50" charset="-128"/>
                <a:cs typeface="Times New Roman" panose="02020603050405020304" pitchFamily="18" charset="0"/>
              </a:rPr>
              <a:t>9-1</a:t>
            </a:r>
            <a:r>
              <a:rPr lang="ja-JP" altLang="ja-JP" sz="2400" dirty="0">
                <a:latin typeface="Meiryo UI" panose="020B0604030504040204" pitchFamily="50" charset="-128"/>
                <a:ea typeface="Meiryo UI" panose="020B0604030504040204" pitchFamily="50" charset="-128"/>
                <a:cs typeface="Times New Roman" panose="02020603050405020304" pitchFamily="18" charset="0"/>
              </a:rPr>
              <a:t>　弁当箱詰めロボット（</a:t>
            </a:r>
            <a:r>
              <a:rPr lang="en-US" altLang="ja-JP" sz="2400" dirty="0">
                <a:latin typeface="Meiryo UI" panose="020B0604030504040204" pitchFamily="50" charset="-128"/>
                <a:ea typeface="Meiryo UI" panose="020B0604030504040204" pitchFamily="50" charset="-128"/>
                <a:cs typeface="Times New Roman" panose="02020603050405020304" pitchFamily="18" charset="0"/>
              </a:rPr>
              <a:t>IDEC</a:t>
            </a:r>
            <a:r>
              <a:rPr lang="ja-JP" altLang="ja-JP" sz="2400" dirty="0">
                <a:latin typeface="Meiryo UI" panose="020B0604030504040204" pitchFamily="50" charset="-128"/>
                <a:ea typeface="Meiryo UI" panose="020B0604030504040204" pitchFamily="50" charset="-128"/>
                <a:cs typeface="Times New Roman" panose="02020603050405020304" pitchFamily="18" charset="0"/>
              </a:rPr>
              <a:t>ファクトリーソリューションより）</a:t>
            </a:r>
            <a:endParaRPr lang="ja-JP" altLang="en-US" sz="240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xmlns="" id="{712F9BB8-9547-431A-86E5-F9037A4B7F06}"/>
              </a:ext>
            </a:extLst>
          </p:cNvPr>
          <p:cNvSpPr txBox="1"/>
          <p:nvPr/>
        </p:nvSpPr>
        <p:spPr>
          <a:xfrm>
            <a:off x="7592282" y="3596477"/>
            <a:ext cx="1114425" cy="369332"/>
          </a:xfrm>
          <a:prstGeom prst="rect">
            <a:avLst/>
          </a:prstGeom>
          <a:noFill/>
        </p:spPr>
        <p:txBody>
          <a:bodyPr wrap="square" rtlCol="0">
            <a:spAutoFit/>
          </a:bodyPr>
          <a:lstStyle/>
          <a:p>
            <a:r>
              <a:rPr kumimoji="1" lang="ja-JP" altLang="en-US" b="1" dirty="0">
                <a:solidFill>
                  <a:srgbClr val="FF0000"/>
                </a:solidFill>
              </a:rPr>
              <a:t>オーブン</a:t>
            </a:r>
          </a:p>
        </p:txBody>
      </p:sp>
      <p:sp>
        <p:nvSpPr>
          <p:cNvPr id="10" name="テキスト ボックス 9">
            <a:extLst>
              <a:ext uri="{FF2B5EF4-FFF2-40B4-BE49-F238E27FC236}">
                <a16:creationId xmlns:a16="http://schemas.microsoft.com/office/drawing/2014/main" xmlns="" id="{D69CBF68-7FDD-4834-AC36-0D316B7063AB}"/>
              </a:ext>
            </a:extLst>
          </p:cNvPr>
          <p:cNvSpPr txBox="1"/>
          <p:nvPr/>
        </p:nvSpPr>
        <p:spPr>
          <a:xfrm>
            <a:off x="7215241" y="1863046"/>
            <a:ext cx="1114425" cy="646331"/>
          </a:xfrm>
          <a:prstGeom prst="rect">
            <a:avLst/>
          </a:prstGeom>
          <a:noFill/>
        </p:spPr>
        <p:txBody>
          <a:bodyPr wrap="square" rtlCol="0">
            <a:spAutoFit/>
          </a:bodyPr>
          <a:lstStyle/>
          <a:p>
            <a:r>
              <a:rPr kumimoji="1" lang="ja-JP" altLang="en-US" b="1" dirty="0">
                <a:solidFill>
                  <a:srgbClr val="FF0000"/>
                </a:solidFill>
              </a:rPr>
              <a:t>フライヤー</a:t>
            </a:r>
          </a:p>
        </p:txBody>
      </p:sp>
      <p:sp>
        <p:nvSpPr>
          <p:cNvPr id="11" name="テキスト ボックス 10">
            <a:extLst>
              <a:ext uri="{FF2B5EF4-FFF2-40B4-BE49-F238E27FC236}">
                <a16:creationId xmlns:a16="http://schemas.microsoft.com/office/drawing/2014/main" xmlns="" id="{037FEF89-27EB-430D-A9FC-0E5D6D3F1842}"/>
              </a:ext>
            </a:extLst>
          </p:cNvPr>
          <p:cNvSpPr txBox="1"/>
          <p:nvPr/>
        </p:nvSpPr>
        <p:spPr>
          <a:xfrm>
            <a:off x="3106755" y="4117105"/>
            <a:ext cx="1114425" cy="646331"/>
          </a:xfrm>
          <a:prstGeom prst="rect">
            <a:avLst/>
          </a:prstGeom>
          <a:noFill/>
        </p:spPr>
        <p:txBody>
          <a:bodyPr wrap="square" rtlCol="0">
            <a:spAutoFit/>
          </a:bodyPr>
          <a:lstStyle/>
          <a:p>
            <a:r>
              <a:rPr kumimoji="1" lang="ja-JP" altLang="en-US" b="1" dirty="0">
                <a:solidFill>
                  <a:srgbClr val="FF0000"/>
                </a:solidFill>
              </a:rPr>
              <a:t>コンベア１</a:t>
            </a:r>
          </a:p>
        </p:txBody>
      </p:sp>
      <p:sp>
        <p:nvSpPr>
          <p:cNvPr id="12" name="テキスト ボックス 11">
            <a:extLst>
              <a:ext uri="{FF2B5EF4-FFF2-40B4-BE49-F238E27FC236}">
                <a16:creationId xmlns:a16="http://schemas.microsoft.com/office/drawing/2014/main" xmlns="" id="{14FB0670-55D5-47E9-9BB9-DD751A053579}"/>
              </a:ext>
            </a:extLst>
          </p:cNvPr>
          <p:cNvSpPr txBox="1"/>
          <p:nvPr/>
        </p:nvSpPr>
        <p:spPr>
          <a:xfrm>
            <a:off x="4742282" y="4963636"/>
            <a:ext cx="1114425" cy="646331"/>
          </a:xfrm>
          <a:prstGeom prst="rect">
            <a:avLst/>
          </a:prstGeom>
          <a:noFill/>
        </p:spPr>
        <p:txBody>
          <a:bodyPr wrap="square" rtlCol="0">
            <a:spAutoFit/>
          </a:bodyPr>
          <a:lstStyle/>
          <a:p>
            <a:r>
              <a:rPr kumimoji="1" lang="ja-JP" altLang="en-US" b="1" dirty="0">
                <a:solidFill>
                  <a:srgbClr val="FF0000"/>
                </a:solidFill>
              </a:rPr>
              <a:t>コンベア２</a:t>
            </a:r>
          </a:p>
        </p:txBody>
      </p:sp>
      <p:sp>
        <p:nvSpPr>
          <p:cNvPr id="13" name="テキスト ボックス 12">
            <a:extLst>
              <a:ext uri="{FF2B5EF4-FFF2-40B4-BE49-F238E27FC236}">
                <a16:creationId xmlns:a16="http://schemas.microsoft.com/office/drawing/2014/main" xmlns="" id="{780E142C-0F60-471E-8220-C1E473BF503F}"/>
              </a:ext>
            </a:extLst>
          </p:cNvPr>
          <p:cNvSpPr txBox="1"/>
          <p:nvPr/>
        </p:nvSpPr>
        <p:spPr>
          <a:xfrm>
            <a:off x="6350129" y="3188712"/>
            <a:ext cx="1468508" cy="369332"/>
          </a:xfrm>
          <a:prstGeom prst="rect">
            <a:avLst/>
          </a:prstGeom>
          <a:noFill/>
        </p:spPr>
        <p:txBody>
          <a:bodyPr wrap="square" rtlCol="0">
            <a:spAutoFit/>
          </a:bodyPr>
          <a:lstStyle/>
          <a:p>
            <a:r>
              <a:rPr kumimoji="1" lang="ja-JP" altLang="en-US" b="1" dirty="0">
                <a:solidFill>
                  <a:srgbClr val="FF0000"/>
                </a:solidFill>
              </a:rPr>
              <a:t>ロボット２－１</a:t>
            </a:r>
          </a:p>
        </p:txBody>
      </p:sp>
      <p:sp>
        <p:nvSpPr>
          <p:cNvPr id="14" name="テキスト ボックス 13">
            <a:extLst>
              <a:ext uri="{FF2B5EF4-FFF2-40B4-BE49-F238E27FC236}">
                <a16:creationId xmlns:a16="http://schemas.microsoft.com/office/drawing/2014/main" xmlns="" id="{9F82BC86-9FE9-449A-9B4F-A4D3CEDA8B98}"/>
              </a:ext>
            </a:extLst>
          </p:cNvPr>
          <p:cNvSpPr txBox="1"/>
          <p:nvPr/>
        </p:nvSpPr>
        <p:spPr>
          <a:xfrm>
            <a:off x="4689082" y="4018092"/>
            <a:ext cx="1503290" cy="369332"/>
          </a:xfrm>
          <a:prstGeom prst="rect">
            <a:avLst/>
          </a:prstGeom>
          <a:noFill/>
        </p:spPr>
        <p:txBody>
          <a:bodyPr wrap="square" rtlCol="0">
            <a:spAutoFit/>
          </a:bodyPr>
          <a:lstStyle/>
          <a:p>
            <a:r>
              <a:rPr kumimoji="1" lang="ja-JP" altLang="en-US" b="1" dirty="0">
                <a:solidFill>
                  <a:srgbClr val="FF0000"/>
                </a:solidFill>
              </a:rPr>
              <a:t>ロボット２－２</a:t>
            </a:r>
          </a:p>
        </p:txBody>
      </p:sp>
      <p:sp>
        <p:nvSpPr>
          <p:cNvPr id="15" name="テキスト ボックス 14">
            <a:extLst>
              <a:ext uri="{FF2B5EF4-FFF2-40B4-BE49-F238E27FC236}">
                <a16:creationId xmlns:a16="http://schemas.microsoft.com/office/drawing/2014/main" xmlns="" id="{9B0B48C5-1B1B-4C65-B2C6-4D768B1CEF7C}"/>
              </a:ext>
            </a:extLst>
          </p:cNvPr>
          <p:cNvSpPr txBox="1"/>
          <p:nvPr/>
        </p:nvSpPr>
        <p:spPr>
          <a:xfrm>
            <a:off x="7473791" y="4908229"/>
            <a:ext cx="1654246" cy="646331"/>
          </a:xfrm>
          <a:prstGeom prst="rect">
            <a:avLst/>
          </a:prstGeom>
          <a:noFill/>
        </p:spPr>
        <p:txBody>
          <a:bodyPr wrap="square" rtlCol="0">
            <a:spAutoFit/>
          </a:bodyPr>
          <a:lstStyle/>
          <a:p>
            <a:r>
              <a:rPr kumimoji="1" lang="ja-JP" altLang="en-US" b="1" dirty="0">
                <a:solidFill>
                  <a:srgbClr val="FF0000"/>
                </a:solidFill>
              </a:rPr>
              <a:t>弁当箱コンベア１</a:t>
            </a:r>
          </a:p>
        </p:txBody>
      </p:sp>
      <p:sp>
        <p:nvSpPr>
          <p:cNvPr id="16" name="テキスト ボックス 15">
            <a:extLst>
              <a:ext uri="{FF2B5EF4-FFF2-40B4-BE49-F238E27FC236}">
                <a16:creationId xmlns:a16="http://schemas.microsoft.com/office/drawing/2014/main" xmlns="" id="{4E536243-F80A-4505-B3FA-2E4C79744970}"/>
              </a:ext>
            </a:extLst>
          </p:cNvPr>
          <p:cNvSpPr txBox="1"/>
          <p:nvPr/>
        </p:nvSpPr>
        <p:spPr>
          <a:xfrm>
            <a:off x="3298754" y="4658873"/>
            <a:ext cx="1654246" cy="646331"/>
          </a:xfrm>
          <a:prstGeom prst="rect">
            <a:avLst/>
          </a:prstGeom>
          <a:noFill/>
        </p:spPr>
        <p:txBody>
          <a:bodyPr wrap="square" rtlCol="0">
            <a:spAutoFit/>
          </a:bodyPr>
          <a:lstStyle/>
          <a:p>
            <a:r>
              <a:rPr kumimoji="1" lang="ja-JP" altLang="en-US" b="1" dirty="0">
                <a:solidFill>
                  <a:srgbClr val="FF0000"/>
                </a:solidFill>
              </a:rPr>
              <a:t>弁当箱コンベア２</a:t>
            </a:r>
          </a:p>
        </p:txBody>
      </p:sp>
      <p:sp>
        <p:nvSpPr>
          <p:cNvPr id="17" name="テキスト ボックス 16">
            <a:extLst>
              <a:ext uri="{FF2B5EF4-FFF2-40B4-BE49-F238E27FC236}">
                <a16:creationId xmlns:a16="http://schemas.microsoft.com/office/drawing/2014/main" xmlns="" id="{C0E465C2-5525-4BC8-8441-56517FC481D6}"/>
              </a:ext>
            </a:extLst>
          </p:cNvPr>
          <p:cNvSpPr txBox="1"/>
          <p:nvPr/>
        </p:nvSpPr>
        <p:spPr>
          <a:xfrm>
            <a:off x="6363022" y="5204023"/>
            <a:ext cx="1503290" cy="369332"/>
          </a:xfrm>
          <a:prstGeom prst="rect">
            <a:avLst/>
          </a:prstGeom>
          <a:noFill/>
        </p:spPr>
        <p:txBody>
          <a:bodyPr wrap="square" rtlCol="0">
            <a:spAutoFit/>
          </a:bodyPr>
          <a:lstStyle/>
          <a:p>
            <a:r>
              <a:rPr kumimoji="1" lang="ja-JP" altLang="en-US" b="1" dirty="0">
                <a:solidFill>
                  <a:srgbClr val="FF0000"/>
                </a:solidFill>
              </a:rPr>
              <a:t>ロボット１－２</a:t>
            </a:r>
          </a:p>
        </p:txBody>
      </p:sp>
      <p:sp>
        <p:nvSpPr>
          <p:cNvPr id="18" name="テキスト ボックス 17">
            <a:extLst>
              <a:ext uri="{FF2B5EF4-FFF2-40B4-BE49-F238E27FC236}">
                <a16:creationId xmlns:a16="http://schemas.microsoft.com/office/drawing/2014/main" xmlns="" id="{7FCD5961-0628-45A0-A6D6-3DC9C4CF01F0}"/>
              </a:ext>
            </a:extLst>
          </p:cNvPr>
          <p:cNvSpPr txBox="1"/>
          <p:nvPr/>
        </p:nvSpPr>
        <p:spPr>
          <a:xfrm>
            <a:off x="7659529" y="4380507"/>
            <a:ext cx="1468508" cy="369332"/>
          </a:xfrm>
          <a:prstGeom prst="rect">
            <a:avLst/>
          </a:prstGeom>
          <a:noFill/>
        </p:spPr>
        <p:txBody>
          <a:bodyPr wrap="square" rtlCol="0">
            <a:spAutoFit/>
          </a:bodyPr>
          <a:lstStyle/>
          <a:p>
            <a:r>
              <a:rPr kumimoji="1" lang="ja-JP" altLang="en-US" b="1" dirty="0">
                <a:solidFill>
                  <a:srgbClr val="FF0000"/>
                </a:solidFill>
              </a:rPr>
              <a:t>ロボット１－１</a:t>
            </a:r>
          </a:p>
        </p:txBody>
      </p:sp>
    </p:spTree>
    <p:extLst>
      <p:ext uri="{BB962C8B-B14F-4D97-AF65-F5344CB8AC3E}">
        <p14:creationId xmlns:p14="http://schemas.microsoft.com/office/powerpoint/2010/main" val="4475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en-US" altLang="ja-JP"/>
              <a:t>1 </a:t>
            </a:r>
            <a:r>
              <a:rPr lang="ja-JP" altLang="en-US"/>
              <a:t>概要</a:t>
            </a:r>
          </a:p>
        </p:txBody>
      </p:sp>
      <p:sp>
        <p:nvSpPr>
          <p:cNvPr id="7" name="コンテンツプレースホルダ 6"/>
          <p:cNvSpPr>
            <a:spLocks noGrp="1"/>
          </p:cNvSpPr>
          <p:nvPr>
            <p:ph idx="1"/>
          </p:nvPr>
        </p:nvSpPr>
        <p:spPr>
          <a:xfrm>
            <a:off x="349250" y="1397000"/>
            <a:ext cx="9269730" cy="1883410"/>
          </a:xfrm>
        </p:spPr>
        <p:txBody>
          <a:bodyPr wrap="square"/>
          <a:lstStyle/>
          <a:p>
            <a:pPr marL="0" indent="0">
              <a:buNone/>
            </a:pPr>
            <a:r>
              <a:rPr lang="ja-JP" altLang="en-US" sz="2400" b="1"/>
              <a:t>妥当性確認</a:t>
            </a:r>
          </a:p>
          <a:p>
            <a:pPr marL="0" indent="0">
              <a:buNone/>
            </a:pPr>
            <a:r>
              <a:rPr lang="ja-JP" altLang="en-US" sz="2000"/>
              <a:t>設計開発した安全関連システム及びその組み合わせが、</a:t>
            </a:r>
            <a:r>
              <a:rPr lang="ja-JP" altLang="en-US" sz="2000">
                <a:solidFill>
                  <a:srgbClr val="FF0000"/>
                </a:solidFill>
              </a:rPr>
              <a:t>安全要求仕様及び関連規格の要求事項を満足</a:t>
            </a:r>
            <a:r>
              <a:rPr lang="ja-JP" altLang="en-US" sz="2000"/>
              <a:t>していることを確認する。</a:t>
            </a:r>
          </a:p>
          <a:p>
            <a:pPr marL="0" indent="0">
              <a:buNone/>
            </a:pPr>
            <a:r>
              <a:rPr lang="ja-JP" altLang="en-US" sz="2000"/>
              <a:t>協働作業ロボットの場合、この確認はJIS B 8433-1及び-2 (ISO 10218-1及び-2)の妥当性確認を参照して実施する。</a:t>
            </a:r>
          </a:p>
        </p:txBody>
      </p:sp>
      <p:sp>
        <p:nvSpPr>
          <p:cNvPr id="5" name="スライド番号プレースホルダ 4"/>
          <p:cNvSpPr>
            <a:spLocks noGrp="1"/>
          </p:cNvSpPr>
          <p:nvPr>
            <p:ph type="sldNum" sz="quarter" idx="12"/>
          </p:nvPr>
        </p:nvSpPr>
        <p:spPr/>
        <p:txBody>
          <a:bodyPr/>
          <a:lstStyle/>
          <a:p>
            <a:fld id="{6E3E2E58-D7B4-4810-BFFB-2E6FC894A1DB}" type="slidenum">
              <a:rPr kumimoji="1" lang="ja-JP" altLang="en-US" smtClean="0"/>
              <a:t>9</a:t>
            </a:fld>
            <a:endParaRPr kumimoji="1" lang="ja-JP" altLang="en-US"/>
          </a:p>
        </p:txBody>
      </p:sp>
      <p:grpSp>
        <p:nvGrpSpPr>
          <p:cNvPr id="37894" name="グループ化 37893"/>
          <p:cNvGrpSpPr/>
          <p:nvPr/>
        </p:nvGrpSpPr>
        <p:grpSpPr>
          <a:xfrm>
            <a:off x="608648" y="3544253"/>
            <a:ext cx="8569325" cy="2640012"/>
            <a:chOff x="0" y="0"/>
            <a:chExt cx="13495" cy="4157"/>
          </a:xfrm>
        </p:grpSpPr>
        <p:sp>
          <p:nvSpPr>
            <p:cNvPr id="37895" name="Rectangle 5"/>
            <p:cNvSpPr/>
            <p:nvPr/>
          </p:nvSpPr>
          <p:spPr>
            <a:xfrm>
              <a:off x="0" y="0"/>
              <a:ext cx="4082" cy="569"/>
            </a:xfrm>
            <a:prstGeom prst="rect">
              <a:avLst/>
            </a:prstGeom>
            <a:solidFill>
              <a:srgbClr val="CCFFCC"/>
            </a:solidFill>
            <a:ln w="9525" cap="flat" cmpd="sng">
              <a:solidFill>
                <a:schemeClr val="tx1"/>
              </a:solidFill>
              <a:prstDash val="solid"/>
              <a:miter/>
              <a:headEnd type="none" w="med" len="med"/>
              <a:tailEnd type="none" w="med" len="med"/>
            </a:ln>
          </p:spPr>
          <p:txBody>
            <a:bodyPr wrap="none" anchor="ctr"/>
            <a:lstStyle>
              <a:lvl1pPr marL="180975" lvl="0" indent="-180975" algn="l" defTabSz="914400" eaLnBrk="0" fontAlgn="base" latinLnBrk="0" hangingPunct="0">
                <a:lnSpc>
                  <a:spcPct val="100000"/>
                </a:lnSpc>
                <a:spcBef>
                  <a:spcPct val="15000"/>
                </a:spcBef>
                <a:spcAft>
                  <a:spcPct val="0"/>
                </a:spcAft>
                <a:buNone/>
                <a:defRPr sz="2000" b="0" i="0" u="none" kern="1200" baseline="0">
                  <a:solidFill>
                    <a:schemeClr val="tx1"/>
                  </a:solidFill>
                  <a:latin typeface="HGP創英角ｺﾞｼｯｸUB" panose="020B0900000000000000" charset="-128"/>
                  <a:ea typeface="HGP創英角ｺﾞｼｯｸUB" panose="020B0900000000000000" charset="-128"/>
                </a:defRPr>
              </a:lvl1pPr>
              <a:lvl2pPr marL="527050" lvl="1" indent="-17462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2pPr>
              <a:lvl3pPr marL="887730" lvl="2" indent="-16700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3pPr>
              <a:lvl4pPr marL="1260475" lvl="3" indent="-19367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4pPr>
              <a:lvl5pPr marL="1619250" lvl="4" indent="-179070"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pPr>
              <a:r>
                <a:rPr lang="ja-JP" altLang="en-US" sz="1800">
                  <a:latin typeface="Times New Roman" panose="02020603050405020304" charset="0"/>
                </a:rPr>
                <a:t>ソフトウェア要求仕様書</a:t>
              </a:r>
            </a:p>
          </p:txBody>
        </p:sp>
        <p:sp>
          <p:nvSpPr>
            <p:cNvPr id="37896" name="Rectangle 6"/>
            <p:cNvSpPr/>
            <p:nvPr/>
          </p:nvSpPr>
          <p:spPr>
            <a:xfrm>
              <a:off x="9413" y="0"/>
              <a:ext cx="4082" cy="569"/>
            </a:xfrm>
            <a:prstGeom prst="rect">
              <a:avLst/>
            </a:prstGeom>
            <a:solidFill>
              <a:srgbClr val="CCFFCC"/>
            </a:solidFill>
            <a:ln w="9525" cap="flat" cmpd="sng">
              <a:solidFill>
                <a:schemeClr val="tx1"/>
              </a:solidFill>
              <a:prstDash val="solid"/>
              <a:miter/>
              <a:headEnd type="none" w="med" len="med"/>
              <a:tailEnd type="none" w="med" len="med"/>
            </a:ln>
          </p:spPr>
          <p:txBody>
            <a:bodyPr wrap="none" anchor="ctr"/>
            <a:lstStyle>
              <a:lvl1pPr marL="180975" lvl="0" indent="-180975" algn="l" defTabSz="914400" eaLnBrk="0" fontAlgn="base" latinLnBrk="0" hangingPunct="0">
                <a:lnSpc>
                  <a:spcPct val="100000"/>
                </a:lnSpc>
                <a:spcBef>
                  <a:spcPct val="15000"/>
                </a:spcBef>
                <a:spcAft>
                  <a:spcPct val="0"/>
                </a:spcAft>
                <a:buNone/>
                <a:defRPr sz="2000" b="0" i="0" u="none" kern="1200" baseline="0">
                  <a:solidFill>
                    <a:schemeClr val="tx1"/>
                  </a:solidFill>
                  <a:latin typeface="HGP創英角ｺﾞｼｯｸUB" panose="020B0900000000000000" charset="-128"/>
                  <a:ea typeface="HGP創英角ｺﾞｼｯｸUB" panose="020B0900000000000000" charset="-128"/>
                </a:defRPr>
              </a:lvl1pPr>
              <a:lvl2pPr marL="527050" lvl="1" indent="-17462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2pPr>
              <a:lvl3pPr marL="887730" lvl="2" indent="-16700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3pPr>
              <a:lvl4pPr marL="1260475" lvl="3" indent="-19367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4pPr>
              <a:lvl5pPr marL="1619250" lvl="4" indent="-179070"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pPr>
              <a:r>
                <a:rPr lang="ja-JP" altLang="en-US" sz="1800">
                  <a:latin typeface="Times New Roman" panose="02020603050405020304" charset="0"/>
                </a:rPr>
                <a:t>妥当性確認試験</a:t>
              </a:r>
            </a:p>
          </p:txBody>
        </p:sp>
        <p:sp>
          <p:nvSpPr>
            <p:cNvPr id="37897" name="Rectangle 7"/>
            <p:cNvSpPr/>
            <p:nvPr/>
          </p:nvSpPr>
          <p:spPr>
            <a:xfrm>
              <a:off x="793" y="866"/>
              <a:ext cx="4082" cy="569"/>
            </a:xfrm>
            <a:prstGeom prst="rect">
              <a:avLst/>
            </a:prstGeom>
            <a:solidFill>
              <a:srgbClr val="CCFFCC"/>
            </a:solidFill>
            <a:ln w="9525" cap="flat" cmpd="sng">
              <a:solidFill>
                <a:schemeClr val="tx1"/>
              </a:solidFill>
              <a:prstDash val="solid"/>
              <a:miter/>
              <a:headEnd type="none" w="med" len="med"/>
              <a:tailEnd type="none" w="med" len="med"/>
            </a:ln>
          </p:spPr>
          <p:txBody>
            <a:bodyPr wrap="none" anchor="ctr"/>
            <a:lstStyle>
              <a:lvl1pPr marL="180975" lvl="0" indent="-180975" algn="l" defTabSz="914400" eaLnBrk="0" fontAlgn="base" latinLnBrk="0" hangingPunct="0">
                <a:lnSpc>
                  <a:spcPct val="100000"/>
                </a:lnSpc>
                <a:spcBef>
                  <a:spcPct val="15000"/>
                </a:spcBef>
                <a:spcAft>
                  <a:spcPct val="0"/>
                </a:spcAft>
                <a:buNone/>
                <a:defRPr sz="2000" b="0" i="0" u="none" kern="1200" baseline="0">
                  <a:solidFill>
                    <a:schemeClr val="tx1"/>
                  </a:solidFill>
                  <a:latin typeface="HGP創英角ｺﾞｼｯｸUB" panose="020B0900000000000000" charset="-128"/>
                  <a:ea typeface="HGP創英角ｺﾞｼｯｸUB" panose="020B0900000000000000" charset="-128"/>
                </a:defRPr>
              </a:lvl1pPr>
              <a:lvl2pPr marL="527050" lvl="1" indent="-17462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2pPr>
              <a:lvl3pPr marL="887730" lvl="2" indent="-16700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3pPr>
              <a:lvl4pPr marL="1260475" lvl="3" indent="-19367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4pPr>
              <a:lvl5pPr marL="1619250" lvl="4" indent="-179070"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pPr>
              <a:r>
                <a:rPr lang="ja-JP" altLang="en-US" sz="1800">
                  <a:latin typeface="Times New Roman" panose="02020603050405020304" charset="0"/>
                </a:rPr>
                <a:t>ソフトウェアアーキテクチャ</a:t>
              </a:r>
            </a:p>
          </p:txBody>
        </p:sp>
        <p:sp>
          <p:nvSpPr>
            <p:cNvPr id="37898" name="Rectangle 8"/>
            <p:cNvSpPr/>
            <p:nvPr/>
          </p:nvSpPr>
          <p:spPr>
            <a:xfrm>
              <a:off x="8734" y="866"/>
              <a:ext cx="4082" cy="569"/>
            </a:xfrm>
            <a:prstGeom prst="rect">
              <a:avLst/>
            </a:prstGeom>
            <a:solidFill>
              <a:srgbClr val="CCFFCC"/>
            </a:solidFill>
            <a:ln w="9525" cap="flat" cmpd="sng">
              <a:solidFill>
                <a:schemeClr val="tx1"/>
              </a:solidFill>
              <a:prstDash val="solid"/>
              <a:miter/>
              <a:headEnd type="none" w="med" len="med"/>
              <a:tailEnd type="none" w="med" len="med"/>
            </a:ln>
          </p:spPr>
          <p:txBody>
            <a:bodyPr wrap="none" anchor="ctr"/>
            <a:lstStyle>
              <a:lvl1pPr marL="180975" lvl="0" indent="-180975" algn="l" defTabSz="914400" eaLnBrk="0" fontAlgn="base" latinLnBrk="0" hangingPunct="0">
                <a:lnSpc>
                  <a:spcPct val="100000"/>
                </a:lnSpc>
                <a:spcBef>
                  <a:spcPct val="15000"/>
                </a:spcBef>
                <a:spcAft>
                  <a:spcPct val="0"/>
                </a:spcAft>
                <a:buNone/>
                <a:defRPr sz="2000" b="0" i="0" u="none" kern="1200" baseline="0">
                  <a:solidFill>
                    <a:schemeClr val="tx1"/>
                  </a:solidFill>
                  <a:latin typeface="HGP創英角ｺﾞｼｯｸUB" panose="020B0900000000000000" charset="-128"/>
                  <a:ea typeface="HGP創英角ｺﾞｼｯｸUB" panose="020B0900000000000000" charset="-128"/>
                </a:defRPr>
              </a:lvl1pPr>
              <a:lvl2pPr marL="527050" lvl="1" indent="-17462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2pPr>
              <a:lvl3pPr marL="887730" lvl="2" indent="-16700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3pPr>
              <a:lvl4pPr marL="1260475" lvl="3" indent="-19367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4pPr>
              <a:lvl5pPr marL="1619250" lvl="4" indent="-179070"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pPr>
              <a:r>
                <a:rPr lang="ja-JP" altLang="en-US" sz="1800">
                  <a:latin typeface="Times New Roman" panose="02020603050405020304" charset="0"/>
                </a:rPr>
                <a:t>組合せ試験</a:t>
              </a:r>
              <a:r>
                <a:rPr lang="en-US" altLang="ja-JP" sz="1800">
                  <a:latin typeface="Times New Roman" panose="02020603050405020304" charset="0"/>
                </a:rPr>
                <a:t>(</a:t>
              </a:r>
              <a:r>
                <a:rPr lang="ja-JP" altLang="en-US" sz="1800">
                  <a:latin typeface="Times New Roman" panose="02020603050405020304" charset="0"/>
                </a:rPr>
                <a:t>サブシステム</a:t>
              </a:r>
              <a:r>
                <a:rPr lang="en-US" altLang="ja-JP" sz="1800">
                  <a:latin typeface="Times New Roman" panose="02020603050405020304" charset="0"/>
                </a:rPr>
                <a:t>)</a:t>
              </a:r>
            </a:p>
          </p:txBody>
        </p:sp>
        <p:sp>
          <p:nvSpPr>
            <p:cNvPr id="37899" name="Rectangle 9"/>
            <p:cNvSpPr/>
            <p:nvPr/>
          </p:nvSpPr>
          <p:spPr>
            <a:xfrm>
              <a:off x="7938" y="1775"/>
              <a:ext cx="4082" cy="569"/>
            </a:xfrm>
            <a:prstGeom prst="rect">
              <a:avLst/>
            </a:prstGeom>
            <a:solidFill>
              <a:srgbClr val="CCFFCC"/>
            </a:solidFill>
            <a:ln w="9525" cap="flat" cmpd="sng">
              <a:solidFill>
                <a:schemeClr val="tx1"/>
              </a:solidFill>
              <a:prstDash val="solid"/>
              <a:miter/>
              <a:headEnd type="none" w="med" len="med"/>
              <a:tailEnd type="none" w="med" len="med"/>
            </a:ln>
          </p:spPr>
          <p:txBody>
            <a:bodyPr wrap="none" anchor="ctr"/>
            <a:lstStyle>
              <a:lvl1pPr marL="180975" lvl="0" indent="-180975" algn="l" defTabSz="914400" eaLnBrk="0" fontAlgn="base" latinLnBrk="0" hangingPunct="0">
                <a:lnSpc>
                  <a:spcPct val="100000"/>
                </a:lnSpc>
                <a:spcBef>
                  <a:spcPct val="15000"/>
                </a:spcBef>
                <a:spcAft>
                  <a:spcPct val="0"/>
                </a:spcAft>
                <a:buNone/>
                <a:defRPr sz="2000" b="0" i="0" u="none" kern="1200" baseline="0">
                  <a:solidFill>
                    <a:schemeClr val="tx1"/>
                  </a:solidFill>
                  <a:latin typeface="HGP創英角ｺﾞｼｯｸUB" panose="020B0900000000000000" charset="-128"/>
                  <a:ea typeface="HGP創英角ｺﾞｼｯｸUB" panose="020B0900000000000000" charset="-128"/>
                </a:defRPr>
              </a:lvl1pPr>
              <a:lvl2pPr marL="527050" lvl="1" indent="-17462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2pPr>
              <a:lvl3pPr marL="887730" lvl="2" indent="-16700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3pPr>
              <a:lvl4pPr marL="1260475" lvl="3" indent="-19367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4pPr>
              <a:lvl5pPr marL="1619250" lvl="4" indent="-179070"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pPr>
              <a:r>
                <a:rPr lang="ja-JP" altLang="en-US" sz="1800">
                  <a:latin typeface="Times New Roman" panose="02020603050405020304" charset="0"/>
                </a:rPr>
                <a:t>組合せ試験</a:t>
              </a:r>
              <a:r>
                <a:rPr lang="en-US" altLang="ja-JP" sz="1800">
                  <a:latin typeface="Times New Roman" panose="02020603050405020304" charset="0"/>
                </a:rPr>
                <a:t>(</a:t>
              </a:r>
              <a:r>
                <a:rPr lang="ja-JP" altLang="en-US" sz="1800">
                  <a:latin typeface="Times New Roman" panose="02020603050405020304" charset="0"/>
                </a:rPr>
                <a:t>モジュール</a:t>
              </a:r>
              <a:r>
                <a:rPr lang="en-US" altLang="ja-JP" sz="1800">
                  <a:latin typeface="Times New Roman" panose="02020603050405020304" charset="0"/>
                </a:rPr>
                <a:t>)</a:t>
              </a:r>
            </a:p>
          </p:txBody>
        </p:sp>
        <p:sp>
          <p:nvSpPr>
            <p:cNvPr id="37900" name="Rectangle 10"/>
            <p:cNvSpPr/>
            <p:nvPr/>
          </p:nvSpPr>
          <p:spPr>
            <a:xfrm>
              <a:off x="7146" y="2680"/>
              <a:ext cx="4082" cy="569"/>
            </a:xfrm>
            <a:prstGeom prst="rect">
              <a:avLst/>
            </a:prstGeom>
            <a:solidFill>
              <a:srgbClr val="CCFFCC"/>
            </a:solidFill>
            <a:ln w="9525" cap="flat" cmpd="sng">
              <a:solidFill>
                <a:schemeClr val="tx1"/>
              </a:solidFill>
              <a:prstDash val="solid"/>
              <a:miter/>
              <a:headEnd type="none" w="med" len="med"/>
              <a:tailEnd type="none" w="med" len="med"/>
            </a:ln>
          </p:spPr>
          <p:txBody>
            <a:bodyPr wrap="none" anchor="ctr"/>
            <a:lstStyle>
              <a:lvl1pPr marL="180975" lvl="0" indent="-180975" algn="l" defTabSz="914400" eaLnBrk="0" fontAlgn="base" latinLnBrk="0" hangingPunct="0">
                <a:lnSpc>
                  <a:spcPct val="100000"/>
                </a:lnSpc>
                <a:spcBef>
                  <a:spcPct val="15000"/>
                </a:spcBef>
                <a:spcAft>
                  <a:spcPct val="0"/>
                </a:spcAft>
                <a:buNone/>
                <a:defRPr sz="2000" b="0" i="0" u="none" kern="1200" baseline="0">
                  <a:solidFill>
                    <a:schemeClr val="tx1"/>
                  </a:solidFill>
                  <a:latin typeface="HGP創英角ｺﾞｼｯｸUB" panose="020B0900000000000000" charset="-128"/>
                  <a:ea typeface="HGP創英角ｺﾞｼｯｸUB" panose="020B0900000000000000" charset="-128"/>
                </a:defRPr>
              </a:lvl1pPr>
              <a:lvl2pPr marL="527050" lvl="1" indent="-17462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2pPr>
              <a:lvl3pPr marL="887730" lvl="2" indent="-16700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3pPr>
              <a:lvl4pPr marL="1260475" lvl="3" indent="-19367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4pPr>
              <a:lvl5pPr marL="1619250" lvl="4" indent="-179070"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pPr>
              <a:r>
                <a:rPr lang="ja-JP" altLang="en-US" sz="1800">
                  <a:latin typeface="Times New Roman" panose="02020603050405020304" charset="0"/>
                </a:rPr>
                <a:t>モジュールテスト</a:t>
              </a:r>
            </a:p>
          </p:txBody>
        </p:sp>
        <p:sp>
          <p:nvSpPr>
            <p:cNvPr id="37901" name="Rectangle 11"/>
            <p:cNvSpPr/>
            <p:nvPr/>
          </p:nvSpPr>
          <p:spPr>
            <a:xfrm>
              <a:off x="4764" y="3589"/>
              <a:ext cx="4082" cy="569"/>
            </a:xfrm>
            <a:prstGeom prst="rect">
              <a:avLst/>
            </a:prstGeom>
            <a:solidFill>
              <a:srgbClr val="CCFFCC"/>
            </a:solidFill>
            <a:ln w="9525" cap="flat" cmpd="sng">
              <a:solidFill>
                <a:schemeClr val="tx1"/>
              </a:solidFill>
              <a:prstDash val="solid"/>
              <a:miter/>
              <a:headEnd type="none" w="med" len="med"/>
              <a:tailEnd type="none" w="med" len="med"/>
            </a:ln>
          </p:spPr>
          <p:txBody>
            <a:bodyPr wrap="none" anchor="ctr"/>
            <a:lstStyle>
              <a:lvl1pPr marL="180975" lvl="0" indent="-180975" algn="l" defTabSz="914400" eaLnBrk="0" fontAlgn="base" latinLnBrk="0" hangingPunct="0">
                <a:lnSpc>
                  <a:spcPct val="100000"/>
                </a:lnSpc>
                <a:spcBef>
                  <a:spcPct val="15000"/>
                </a:spcBef>
                <a:spcAft>
                  <a:spcPct val="0"/>
                </a:spcAft>
                <a:buNone/>
                <a:defRPr sz="2000" b="0" i="0" u="none" kern="1200" baseline="0">
                  <a:solidFill>
                    <a:schemeClr val="tx1"/>
                  </a:solidFill>
                  <a:latin typeface="HGP創英角ｺﾞｼｯｸUB" panose="020B0900000000000000" charset="-128"/>
                  <a:ea typeface="HGP創英角ｺﾞｼｯｸUB" panose="020B0900000000000000" charset="-128"/>
                </a:defRPr>
              </a:lvl1pPr>
              <a:lvl2pPr marL="527050" lvl="1" indent="-17462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2pPr>
              <a:lvl3pPr marL="887730" lvl="2" indent="-16700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3pPr>
              <a:lvl4pPr marL="1260475" lvl="3" indent="-19367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4pPr>
              <a:lvl5pPr marL="1619250" lvl="4" indent="-179070"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pPr>
              <a:r>
                <a:rPr lang="ja-JP" altLang="en-US" sz="1800">
                  <a:latin typeface="Times New Roman" panose="02020603050405020304" charset="0"/>
                </a:rPr>
                <a:t>コーディング</a:t>
              </a:r>
            </a:p>
          </p:txBody>
        </p:sp>
        <p:sp>
          <p:nvSpPr>
            <p:cNvPr id="37902" name="Rectangle 12"/>
            <p:cNvSpPr/>
            <p:nvPr/>
          </p:nvSpPr>
          <p:spPr>
            <a:xfrm>
              <a:off x="2382" y="2680"/>
              <a:ext cx="4082" cy="569"/>
            </a:xfrm>
            <a:prstGeom prst="rect">
              <a:avLst/>
            </a:prstGeom>
            <a:solidFill>
              <a:srgbClr val="CCFFCC"/>
            </a:solidFill>
            <a:ln w="9525" cap="flat" cmpd="sng">
              <a:solidFill>
                <a:schemeClr val="tx1"/>
              </a:solidFill>
              <a:prstDash val="solid"/>
              <a:miter/>
              <a:headEnd type="none" w="med" len="med"/>
              <a:tailEnd type="none" w="med" len="med"/>
            </a:ln>
          </p:spPr>
          <p:txBody>
            <a:bodyPr wrap="none" anchor="ctr"/>
            <a:lstStyle>
              <a:lvl1pPr marL="180975" lvl="0" indent="-180975" algn="l" defTabSz="914400" eaLnBrk="0" fontAlgn="base" latinLnBrk="0" hangingPunct="0">
                <a:lnSpc>
                  <a:spcPct val="100000"/>
                </a:lnSpc>
                <a:spcBef>
                  <a:spcPct val="15000"/>
                </a:spcBef>
                <a:spcAft>
                  <a:spcPct val="0"/>
                </a:spcAft>
                <a:buNone/>
                <a:defRPr sz="2000" b="0" i="0" u="none" kern="1200" baseline="0">
                  <a:solidFill>
                    <a:schemeClr val="tx1"/>
                  </a:solidFill>
                  <a:latin typeface="HGP創英角ｺﾞｼｯｸUB" panose="020B0900000000000000" charset="-128"/>
                  <a:ea typeface="HGP創英角ｺﾞｼｯｸUB" panose="020B0900000000000000" charset="-128"/>
                </a:defRPr>
              </a:lvl1pPr>
              <a:lvl2pPr marL="527050" lvl="1" indent="-17462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2pPr>
              <a:lvl3pPr marL="887730" lvl="2" indent="-16700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3pPr>
              <a:lvl4pPr marL="1260475" lvl="3" indent="-19367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4pPr>
              <a:lvl5pPr marL="1619250" lvl="4" indent="-179070"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pPr>
              <a:r>
                <a:rPr lang="ja-JP" altLang="en-US" sz="1800">
                  <a:latin typeface="Times New Roman" panose="02020603050405020304" charset="0"/>
                </a:rPr>
                <a:t>モジュール設計</a:t>
              </a:r>
              <a:endParaRPr lang="ja-JP" altLang="en-US" sz="1800">
                <a:latin typeface="Times New Roman" panose="02020603050405020304" charset="0"/>
                <a:ea typeface="ＭＳ Ｐゴシック" panose="020B0600070205080204" pitchFamily="2" charset="-122"/>
              </a:endParaRPr>
            </a:p>
          </p:txBody>
        </p:sp>
        <p:sp>
          <p:nvSpPr>
            <p:cNvPr id="37903" name="Rectangle 13"/>
            <p:cNvSpPr/>
            <p:nvPr/>
          </p:nvSpPr>
          <p:spPr>
            <a:xfrm>
              <a:off x="1586" y="1775"/>
              <a:ext cx="4082" cy="569"/>
            </a:xfrm>
            <a:prstGeom prst="rect">
              <a:avLst/>
            </a:prstGeom>
            <a:solidFill>
              <a:srgbClr val="CCFFCC"/>
            </a:solidFill>
            <a:ln w="9525" cap="flat" cmpd="sng">
              <a:solidFill>
                <a:schemeClr val="tx1"/>
              </a:solidFill>
              <a:prstDash val="solid"/>
              <a:miter/>
              <a:headEnd type="none" w="med" len="med"/>
              <a:tailEnd type="none" w="med" len="med"/>
            </a:ln>
          </p:spPr>
          <p:txBody>
            <a:bodyPr wrap="none" anchor="ctr"/>
            <a:lstStyle>
              <a:lvl1pPr marL="180975" lvl="0" indent="-180975" algn="l" defTabSz="914400" eaLnBrk="0" fontAlgn="base" latinLnBrk="0" hangingPunct="0">
                <a:lnSpc>
                  <a:spcPct val="100000"/>
                </a:lnSpc>
                <a:spcBef>
                  <a:spcPct val="15000"/>
                </a:spcBef>
                <a:spcAft>
                  <a:spcPct val="0"/>
                </a:spcAft>
                <a:buNone/>
                <a:defRPr sz="2000" b="0" i="0" u="none" kern="1200" baseline="0">
                  <a:solidFill>
                    <a:schemeClr val="tx1"/>
                  </a:solidFill>
                  <a:latin typeface="HGP創英角ｺﾞｼｯｸUB" panose="020B0900000000000000" charset="-128"/>
                  <a:ea typeface="HGP創英角ｺﾞｼｯｸUB" panose="020B0900000000000000" charset="-128"/>
                </a:defRPr>
              </a:lvl1pPr>
              <a:lvl2pPr marL="527050" lvl="1" indent="-17462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2pPr>
              <a:lvl3pPr marL="887730" lvl="2" indent="-16700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3pPr>
              <a:lvl4pPr marL="1260475" lvl="3" indent="-19367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4pPr>
              <a:lvl5pPr marL="1619250" lvl="4" indent="-179070"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pPr>
              <a:r>
                <a:rPr lang="ja-JP" altLang="en-US" sz="1800">
                  <a:latin typeface="Times New Roman" panose="02020603050405020304" charset="0"/>
                </a:rPr>
                <a:t>ソフトウェア設計</a:t>
              </a:r>
              <a:endParaRPr lang="ja-JP" altLang="en-US" sz="1800">
                <a:latin typeface="Times New Roman" panose="02020603050405020304" charset="0"/>
                <a:ea typeface="ＭＳ Ｐゴシック" panose="020B0600070205080204" pitchFamily="2" charset="-122"/>
              </a:endParaRPr>
            </a:p>
          </p:txBody>
        </p:sp>
        <p:sp>
          <p:nvSpPr>
            <p:cNvPr id="37904" name="その他"/>
            <p:cNvSpPr/>
            <p:nvPr/>
          </p:nvSpPr>
          <p:spPr>
            <a:xfrm>
              <a:off x="1992" y="2345"/>
              <a:ext cx="396" cy="474"/>
            </a:xfrm>
            <a:custGeom>
              <a:avLst/>
              <a:gdLst/>
              <a:ahLst/>
              <a:cxnLst>
                <a:cxn ang="0">
                  <a:pos x="0" y="0"/>
                </a:cxn>
                <a:cxn ang="0">
                  <a:pos x="0" y="0"/>
                </a:cxn>
                <a:cxn ang="0">
                  <a:pos x="0" y="0"/>
                </a:cxn>
              </a:cxnLst>
              <a:rect l="0" t="0" r="0" b="0"/>
              <a:pathLst>
                <a:path w="21600" h="21600">
                  <a:moveTo>
                    <a:pt x="0" y="0"/>
                  </a:moveTo>
                  <a:lnTo>
                    <a:pt x="0" y="21600"/>
                  </a:lnTo>
                  <a:lnTo>
                    <a:pt x="21600" y="21600"/>
                  </a:lnTo>
                </a:path>
              </a:pathLst>
            </a:custGeom>
            <a:noFill/>
            <a:ln w="38100" cap="flat" cmpd="sng">
              <a:solidFill>
                <a:schemeClr val="tx1"/>
              </a:solidFill>
              <a:prstDash val="solid"/>
              <a:headEnd type="none" w="med" len="med"/>
              <a:tailEnd type="triangle" w="med" len="med"/>
            </a:ln>
          </p:spPr>
          <p:txBody>
            <a:bodyPr/>
            <a:lstStyle/>
            <a:p>
              <a:endParaRPr lang="ja-JP" altLang="en-US"/>
            </a:p>
          </p:txBody>
        </p:sp>
        <p:sp>
          <p:nvSpPr>
            <p:cNvPr id="37905" name="その他"/>
            <p:cNvSpPr/>
            <p:nvPr/>
          </p:nvSpPr>
          <p:spPr>
            <a:xfrm>
              <a:off x="4310" y="3248"/>
              <a:ext cx="396" cy="474"/>
            </a:xfrm>
            <a:custGeom>
              <a:avLst/>
              <a:gdLst/>
              <a:ahLst/>
              <a:cxnLst>
                <a:cxn ang="0">
                  <a:pos x="0" y="0"/>
                </a:cxn>
                <a:cxn ang="0">
                  <a:pos x="0" y="0"/>
                </a:cxn>
                <a:cxn ang="0">
                  <a:pos x="0" y="0"/>
                </a:cxn>
              </a:cxnLst>
              <a:rect l="0" t="0" r="0" b="0"/>
              <a:pathLst>
                <a:path w="21600" h="21600">
                  <a:moveTo>
                    <a:pt x="0" y="0"/>
                  </a:moveTo>
                  <a:lnTo>
                    <a:pt x="0" y="21600"/>
                  </a:lnTo>
                  <a:lnTo>
                    <a:pt x="21600" y="21600"/>
                  </a:lnTo>
                </a:path>
              </a:pathLst>
            </a:custGeom>
            <a:noFill/>
            <a:ln w="38100" cap="flat" cmpd="sng">
              <a:solidFill>
                <a:schemeClr val="tx1"/>
              </a:solidFill>
              <a:prstDash val="solid"/>
              <a:headEnd type="none" w="med" len="med"/>
              <a:tailEnd type="triangle" w="med" len="med"/>
            </a:ln>
          </p:spPr>
          <p:txBody>
            <a:bodyPr/>
            <a:lstStyle/>
            <a:p>
              <a:endParaRPr lang="ja-JP" altLang="en-US"/>
            </a:p>
          </p:txBody>
        </p:sp>
        <p:sp>
          <p:nvSpPr>
            <p:cNvPr id="37906" name="その他"/>
            <p:cNvSpPr/>
            <p:nvPr/>
          </p:nvSpPr>
          <p:spPr>
            <a:xfrm>
              <a:off x="1133" y="1435"/>
              <a:ext cx="396" cy="474"/>
            </a:xfrm>
            <a:custGeom>
              <a:avLst/>
              <a:gdLst/>
              <a:ahLst/>
              <a:cxnLst>
                <a:cxn ang="0">
                  <a:pos x="0" y="0"/>
                </a:cxn>
                <a:cxn ang="0">
                  <a:pos x="0" y="0"/>
                </a:cxn>
                <a:cxn ang="0">
                  <a:pos x="0" y="0"/>
                </a:cxn>
              </a:cxnLst>
              <a:rect l="0" t="0" r="0" b="0"/>
              <a:pathLst>
                <a:path w="21600" h="21600">
                  <a:moveTo>
                    <a:pt x="0" y="0"/>
                  </a:moveTo>
                  <a:lnTo>
                    <a:pt x="0" y="21600"/>
                  </a:lnTo>
                  <a:lnTo>
                    <a:pt x="21600" y="21600"/>
                  </a:lnTo>
                </a:path>
              </a:pathLst>
            </a:custGeom>
            <a:noFill/>
            <a:ln w="38100" cap="flat" cmpd="sng">
              <a:solidFill>
                <a:schemeClr val="tx1"/>
              </a:solidFill>
              <a:prstDash val="solid"/>
              <a:headEnd type="none" w="med" len="med"/>
              <a:tailEnd type="triangle" w="med" len="med"/>
            </a:ln>
          </p:spPr>
          <p:txBody>
            <a:bodyPr/>
            <a:lstStyle/>
            <a:p>
              <a:endParaRPr lang="ja-JP" altLang="en-US"/>
            </a:p>
          </p:txBody>
        </p:sp>
        <p:sp>
          <p:nvSpPr>
            <p:cNvPr id="37907" name="その他"/>
            <p:cNvSpPr/>
            <p:nvPr/>
          </p:nvSpPr>
          <p:spPr>
            <a:xfrm>
              <a:off x="341" y="529"/>
              <a:ext cx="396" cy="567"/>
            </a:xfrm>
            <a:custGeom>
              <a:avLst/>
              <a:gdLst/>
              <a:ahLst/>
              <a:cxnLst>
                <a:cxn ang="0">
                  <a:pos x="0" y="0"/>
                </a:cxn>
                <a:cxn ang="0">
                  <a:pos x="0" y="0"/>
                </a:cxn>
                <a:cxn ang="0">
                  <a:pos x="0" y="0"/>
                </a:cxn>
              </a:cxnLst>
              <a:rect l="0" t="0" r="0" b="0"/>
              <a:pathLst>
                <a:path w="21600" h="21600">
                  <a:moveTo>
                    <a:pt x="0" y="0"/>
                  </a:moveTo>
                  <a:lnTo>
                    <a:pt x="0" y="21600"/>
                  </a:lnTo>
                  <a:lnTo>
                    <a:pt x="21600" y="21600"/>
                  </a:lnTo>
                </a:path>
              </a:pathLst>
            </a:custGeom>
            <a:noFill/>
            <a:ln w="38100" cap="flat" cmpd="sng">
              <a:solidFill>
                <a:schemeClr val="tx1"/>
              </a:solidFill>
              <a:prstDash val="solid"/>
              <a:headEnd type="none" w="med" len="med"/>
              <a:tailEnd type="triangle" w="med" len="med"/>
            </a:ln>
          </p:spPr>
          <p:txBody>
            <a:bodyPr/>
            <a:lstStyle/>
            <a:p>
              <a:endParaRPr lang="ja-JP" altLang="en-US"/>
            </a:p>
          </p:txBody>
        </p:sp>
        <p:sp>
          <p:nvSpPr>
            <p:cNvPr id="37908" name="その他"/>
            <p:cNvSpPr/>
            <p:nvPr/>
          </p:nvSpPr>
          <p:spPr>
            <a:xfrm rot="16200000">
              <a:off x="11107" y="2449"/>
              <a:ext cx="521" cy="340"/>
            </a:xfrm>
            <a:custGeom>
              <a:avLst/>
              <a:gdLst/>
              <a:ahLst/>
              <a:cxnLst>
                <a:cxn ang="0">
                  <a:pos x="0" y="0"/>
                </a:cxn>
                <a:cxn ang="0">
                  <a:pos x="0" y="0"/>
                </a:cxn>
                <a:cxn ang="0">
                  <a:pos x="0" y="0"/>
                </a:cxn>
              </a:cxnLst>
              <a:rect l="0" t="0" r="0" b="0"/>
              <a:pathLst>
                <a:path w="21600" h="21600">
                  <a:moveTo>
                    <a:pt x="0" y="0"/>
                  </a:moveTo>
                  <a:lnTo>
                    <a:pt x="0" y="21600"/>
                  </a:lnTo>
                  <a:lnTo>
                    <a:pt x="21600" y="21600"/>
                  </a:lnTo>
                </a:path>
              </a:pathLst>
            </a:custGeom>
            <a:noFill/>
            <a:ln w="38100" cap="flat" cmpd="sng">
              <a:solidFill>
                <a:schemeClr val="tx1"/>
              </a:solidFill>
              <a:prstDash val="solid"/>
              <a:headEnd type="none" w="med" len="med"/>
              <a:tailEnd type="triangle" w="med" len="med"/>
            </a:ln>
          </p:spPr>
          <p:txBody>
            <a:bodyPr/>
            <a:lstStyle/>
            <a:p>
              <a:endParaRPr lang="ja-JP" altLang="en-US"/>
            </a:p>
          </p:txBody>
        </p:sp>
        <p:sp>
          <p:nvSpPr>
            <p:cNvPr id="37909" name="その他"/>
            <p:cNvSpPr/>
            <p:nvPr/>
          </p:nvSpPr>
          <p:spPr>
            <a:xfrm rot="16200000">
              <a:off x="8726" y="3308"/>
              <a:ext cx="521" cy="340"/>
            </a:xfrm>
            <a:custGeom>
              <a:avLst/>
              <a:gdLst/>
              <a:ahLst/>
              <a:cxnLst>
                <a:cxn ang="0">
                  <a:pos x="0" y="0"/>
                </a:cxn>
                <a:cxn ang="0">
                  <a:pos x="0" y="0"/>
                </a:cxn>
                <a:cxn ang="0">
                  <a:pos x="0" y="0"/>
                </a:cxn>
              </a:cxnLst>
              <a:rect l="0" t="0" r="0" b="0"/>
              <a:pathLst>
                <a:path w="21600" h="21600">
                  <a:moveTo>
                    <a:pt x="0" y="0"/>
                  </a:moveTo>
                  <a:lnTo>
                    <a:pt x="0" y="21600"/>
                  </a:lnTo>
                  <a:lnTo>
                    <a:pt x="21600" y="21600"/>
                  </a:lnTo>
                </a:path>
              </a:pathLst>
            </a:custGeom>
            <a:noFill/>
            <a:ln w="38100" cap="flat" cmpd="sng">
              <a:solidFill>
                <a:schemeClr val="tx1"/>
              </a:solidFill>
              <a:prstDash val="solid"/>
              <a:headEnd type="none" w="med" len="med"/>
              <a:tailEnd type="triangle" w="med" len="med"/>
            </a:ln>
          </p:spPr>
          <p:txBody>
            <a:bodyPr/>
            <a:lstStyle/>
            <a:p>
              <a:endParaRPr lang="ja-JP" altLang="en-US"/>
            </a:p>
          </p:txBody>
        </p:sp>
        <p:sp>
          <p:nvSpPr>
            <p:cNvPr id="37910" name="その他"/>
            <p:cNvSpPr/>
            <p:nvPr/>
          </p:nvSpPr>
          <p:spPr>
            <a:xfrm rot="16200000">
              <a:off x="11899" y="1495"/>
              <a:ext cx="521" cy="340"/>
            </a:xfrm>
            <a:custGeom>
              <a:avLst/>
              <a:gdLst/>
              <a:ahLst/>
              <a:cxnLst>
                <a:cxn ang="0">
                  <a:pos x="0" y="0"/>
                </a:cxn>
                <a:cxn ang="0">
                  <a:pos x="0" y="0"/>
                </a:cxn>
                <a:cxn ang="0">
                  <a:pos x="0" y="0"/>
                </a:cxn>
              </a:cxnLst>
              <a:rect l="0" t="0" r="0" b="0"/>
              <a:pathLst>
                <a:path w="21600" h="21600">
                  <a:moveTo>
                    <a:pt x="0" y="0"/>
                  </a:moveTo>
                  <a:lnTo>
                    <a:pt x="0" y="21600"/>
                  </a:lnTo>
                  <a:lnTo>
                    <a:pt x="21600" y="21600"/>
                  </a:lnTo>
                </a:path>
              </a:pathLst>
            </a:custGeom>
            <a:noFill/>
            <a:ln w="38100" cap="flat" cmpd="sng">
              <a:solidFill>
                <a:schemeClr val="tx1"/>
              </a:solidFill>
              <a:prstDash val="solid"/>
              <a:headEnd type="none" w="med" len="med"/>
              <a:tailEnd type="triangle" w="med" len="med"/>
            </a:ln>
          </p:spPr>
          <p:txBody>
            <a:bodyPr/>
            <a:lstStyle/>
            <a:p>
              <a:endParaRPr lang="ja-JP" altLang="en-US"/>
            </a:p>
          </p:txBody>
        </p:sp>
        <p:sp>
          <p:nvSpPr>
            <p:cNvPr id="37911" name="その他"/>
            <p:cNvSpPr/>
            <p:nvPr/>
          </p:nvSpPr>
          <p:spPr>
            <a:xfrm rot="16200000">
              <a:off x="12695" y="586"/>
              <a:ext cx="521" cy="340"/>
            </a:xfrm>
            <a:custGeom>
              <a:avLst/>
              <a:gdLst/>
              <a:ahLst/>
              <a:cxnLst>
                <a:cxn ang="0">
                  <a:pos x="0" y="0"/>
                </a:cxn>
                <a:cxn ang="0">
                  <a:pos x="0" y="0"/>
                </a:cxn>
                <a:cxn ang="0">
                  <a:pos x="0" y="0"/>
                </a:cxn>
              </a:cxnLst>
              <a:rect l="0" t="0" r="0" b="0"/>
              <a:pathLst>
                <a:path w="21600" h="21600">
                  <a:moveTo>
                    <a:pt x="0" y="0"/>
                  </a:moveTo>
                  <a:lnTo>
                    <a:pt x="0" y="21600"/>
                  </a:lnTo>
                  <a:lnTo>
                    <a:pt x="21600" y="21600"/>
                  </a:lnTo>
                </a:path>
              </a:pathLst>
            </a:custGeom>
            <a:noFill/>
            <a:ln w="38100" cap="flat" cmpd="sng">
              <a:solidFill>
                <a:schemeClr val="tx1"/>
              </a:solidFill>
              <a:prstDash val="solid"/>
              <a:headEnd type="none" w="med" len="med"/>
              <a:tailEnd type="triangle" w="med" len="med"/>
            </a:ln>
          </p:spPr>
          <p:txBody>
            <a:bodyPr/>
            <a:lstStyle/>
            <a:p>
              <a:endParaRPr lang="ja-JP" altLang="en-US"/>
            </a:p>
          </p:txBody>
        </p:sp>
        <p:sp>
          <p:nvSpPr>
            <p:cNvPr id="37912" name="Line 22"/>
            <p:cNvSpPr/>
            <p:nvPr/>
          </p:nvSpPr>
          <p:spPr>
            <a:xfrm flipH="1">
              <a:off x="4084" y="340"/>
              <a:ext cx="5330" cy="1"/>
            </a:xfrm>
            <a:prstGeom prst="line">
              <a:avLst/>
            </a:prstGeom>
            <a:ln w="50800" cap="flat" cmpd="sng">
              <a:solidFill>
                <a:schemeClr val="accent2"/>
              </a:solidFill>
              <a:prstDash val="solid"/>
              <a:headEnd type="none" w="med" len="med"/>
              <a:tailEnd type="triangle" w="med" len="med"/>
            </a:ln>
          </p:spPr>
          <p:txBody>
            <a:bodyPr/>
            <a:lstStyle/>
            <a:p>
              <a:endParaRPr lang="ja-JP" altLang="en-US"/>
            </a:p>
          </p:txBody>
        </p:sp>
        <p:sp>
          <p:nvSpPr>
            <p:cNvPr id="37913" name="Line 23"/>
            <p:cNvSpPr/>
            <p:nvPr/>
          </p:nvSpPr>
          <p:spPr>
            <a:xfrm flipV="1">
              <a:off x="2836" y="526"/>
              <a:ext cx="1" cy="341"/>
            </a:xfrm>
            <a:prstGeom prst="line">
              <a:avLst/>
            </a:prstGeom>
            <a:ln w="38100" cap="flat" cmpd="sng">
              <a:solidFill>
                <a:srgbClr val="008000"/>
              </a:solidFill>
              <a:prstDash val="sysDot"/>
              <a:headEnd type="none" w="med" len="med"/>
              <a:tailEnd type="triangle" w="med" len="med"/>
            </a:ln>
          </p:spPr>
          <p:txBody>
            <a:bodyPr/>
            <a:lstStyle/>
            <a:p>
              <a:endParaRPr lang="ja-JP" altLang="en-US"/>
            </a:p>
          </p:txBody>
        </p:sp>
        <p:sp>
          <p:nvSpPr>
            <p:cNvPr id="37914" name="Line 24"/>
            <p:cNvSpPr/>
            <p:nvPr/>
          </p:nvSpPr>
          <p:spPr>
            <a:xfrm flipV="1">
              <a:off x="3514" y="1435"/>
              <a:ext cx="1" cy="341"/>
            </a:xfrm>
            <a:prstGeom prst="line">
              <a:avLst/>
            </a:prstGeom>
            <a:ln w="38100" cap="flat" cmpd="sng">
              <a:solidFill>
                <a:srgbClr val="008000"/>
              </a:solidFill>
              <a:prstDash val="sysDot"/>
              <a:headEnd type="none" w="med" len="med"/>
              <a:tailEnd type="triangle" w="med" len="med"/>
            </a:ln>
          </p:spPr>
          <p:txBody>
            <a:bodyPr/>
            <a:lstStyle/>
            <a:p>
              <a:endParaRPr lang="ja-JP" altLang="en-US"/>
            </a:p>
          </p:txBody>
        </p:sp>
        <p:sp>
          <p:nvSpPr>
            <p:cNvPr id="37915" name="Line 25"/>
            <p:cNvSpPr/>
            <p:nvPr/>
          </p:nvSpPr>
          <p:spPr>
            <a:xfrm flipH="1" flipV="1">
              <a:off x="4877" y="1204"/>
              <a:ext cx="3855" cy="1"/>
            </a:xfrm>
            <a:prstGeom prst="line">
              <a:avLst/>
            </a:prstGeom>
            <a:ln w="38100" cap="flat" cmpd="sng">
              <a:solidFill>
                <a:srgbClr val="008000"/>
              </a:solidFill>
              <a:prstDash val="sysDot"/>
              <a:headEnd type="none" w="med" len="med"/>
              <a:tailEnd type="triangle" w="med" len="med"/>
            </a:ln>
          </p:spPr>
          <p:txBody>
            <a:bodyPr/>
            <a:lstStyle/>
            <a:p>
              <a:endParaRPr lang="ja-JP" altLang="en-US"/>
            </a:p>
          </p:txBody>
        </p:sp>
        <p:sp>
          <p:nvSpPr>
            <p:cNvPr id="37916" name="Line 26"/>
            <p:cNvSpPr/>
            <p:nvPr/>
          </p:nvSpPr>
          <p:spPr>
            <a:xfrm flipV="1">
              <a:off x="4310" y="2340"/>
              <a:ext cx="4" cy="341"/>
            </a:xfrm>
            <a:prstGeom prst="line">
              <a:avLst/>
            </a:prstGeom>
            <a:ln w="38100" cap="flat" cmpd="sng">
              <a:solidFill>
                <a:srgbClr val="008000"/>
              </a:solidFill>
              <a:prstDash val="sysDot"/>
              <a:headEnd type="none" w="med" len="med"/>
              <a:tailEnd type="triangle" w="med" len="med"/>
            </a:ln>
          </p:spPr>
          <p:txBody>
            <a:bodyPr/>
            <a:lstStyle/>
            <a:p>
              <a:endParaRPr lang="ja-JP" altLang="en-US"/>
            </a:p>
          </p:txBody>
        </p:sp>
        <p:sp>
          <p:nvSpPr>
            <p:cNvPr id="37917" name="Line 27"/>
            <p:cNvSpPr/>
            <p:nvPr/>
          </p:nvSpPr>
          <p:spPr>
            <a:xfrm flipH="1" flipV="1">
              <a:off x="5670" y="2114"/>
              <a:ext cx="2268" cy="1"/>
            </a:xfrm>
            <a:prstGeom prst="line">
              <a:avLst/>
            </a:prstGeom>
            <a:ln w="38100" cap="flat" cmpd="sng">
              <a:solidFill>
                <a:srgbClr val="008000"/>
              </a:solidFill>
              <a:prstDash val="sysDot"/>
              <a:headEnd type="none" w="med" len="med"/>
              <a:tailEnd type="triangle" w="med" len="med"/>
            </a:ln>
          </p:spPr>
          <p:txBody>
            <a:bodyPr/>
            <a:lstStyle/>
            <a:p>
              <a:endParaRPr lang="ja-JP" altLang="en-US"/>
            </a:p>
          </p:txBody>
        </p:sp>
        <p:sp>
          <p:nvSpPr>
            <p:cNvPr id="37918" name="Line 28"/>
            <p:cNvSpPr/>
            <p:nvPr/>
          </p:nvSpPr>
          <p:spPr>
            <a:xfrm flipH="1" flipV="1">
              <a:off x="6464" y="3018"/>
              <a:ext cx="681" cy="1"/>
            </a:xfrm>
            <a:prstGeom prst="line">
              <a:avLst/>
            </a:prstGeom>
            <a:ln w="38100" cap="flat" cmpd="sng">
              <a:solidFill>
                <a:srgbClr val="008000"/>
              </a:solidFill>
              <a:prstDash val="sysDot"/>
              <a:headEnd type="none" w="med" len="med"/>
              <a:tailEnd type="triangle" w="med" len="med"/>
            </a:ln>
          </p:spPr>
          <p:txBody>
            <a:bodyPr/>
            <a:lstStyle/>
            <a:p>
              <a:endParaRPr lang="ja-JP" altLang="en-US"/>
            </a:p>
          </p:txBody>
        </p:sp>
        <p:sp>
          <p:nvSpPr>
            <p:cNvPr id="37919" name="Line 29"/>
            <p:cNvSpPr/>
            <p:nvPr/>
          </p:nvSpPr>
          <p:spPr>
            <a:xfrm flipV="1">
              <a:off x="5671" y="3248"/>
              <a:ext cx="3" cy="341"/>
            </a:xfrm>
            <a:prstGeom prst="line">
              <a:avLst/>
            </a:prstGeom>
            <a:ln w="38100" cap="flat" cmpd="sng">
              <a:solidFill>
                <a:srgbClr val="008000"/>
              </a:solidFill>
              <a:prstDash val="sysDot"/>
              <a:headEnd type="none" w="med" len="med"/>
              <a:tailEnd type="triangle" w="med" len="med"/>
            </a:ln>
          </p:spPr>
          <p:txBody>
            <a:bodyPr/>
            <a:lstStyle/>
            <a:p>
              <a:endParaRPr lang="ja-JP" altLang="en-US"/>
            </a:p>
          </p:txBody>
        </p:sp>
        <p:sp>
          <p:nvSpPr>
            <p:cNvPr id="37920" name="Text Box 30"/>
            <p:cNvSpPr txBox="1"/>
            <p:nvPr/>
          </p:nvSpPr>
          <p:spPr>
            <a:xfrm>
              <a:off x="5669" y="340"/>
              <a:ext cx="2225" cy="528"/>
            </a:xfrm>
            <a:prstGeom prst="rect">
              <a:avLst/>
            </a:prstGeom>
            <a:noFill/>
            <a:ln w="9525">
              <a:noFill/>
              <a:miter/>
            </a:ln>
          </p:spPr>
          <p:txBody>
            <a:bodyPr>
              <a:spAutoFit/>
            </a:bodyPr>
            <a:lstStyle>
              <a:lvl1pPr marL="180975" lvl="0" indent="-180975" algn="l" defTabSz="914400" eaLnBrk="0" fontAlgn="base" latinLnBrk="0" hangingPunct="0">
                <a:lnSpc>
                  <a:spcPct val="100000"/>
                </a:lnSpc>
                <a:spcBef>
                  <a:spcPct val="15000"/>
                </a:spcBef>
                <a:spcAft>
                  <a:spcPct val="0"/>
                </a:spcAft>
                <a:buNone/>
                <a:defRPr sz="2000" b="0" i="0" u="none" kern="1200" baseline="0">
                  <a:solidFill>
                    <a:schemeClr val="tx1"/>
                  </a:solidFill>
                  <a:latin typeface="HGP創英角ｺﾞｼｯｸUB" panose="020B0900000000000000" charset="-128"/>
                  <a:ea typeface="HGP創英角ｺﾞｼｯｸUB" panose="020B0900000000000000" charset="-128"/>
                </a:defRPr>
              </a:lvl1pPr>
              <a:lvl2pPr marL="527050" lvl="1" indent="-17462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2pPr>
              <a:lvl3pPr marL="887730" lvl="2" indent="-16700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3pPr>
              <a:lvl4pPr marL="1260475" lvl="3" indent="-19367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4pPr>
              <a:lvl5pPr marL="1619250" lvl="4" indent="-179070"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pPr>
              <a:r>
                <a:rPr lang="ja-JP" altLang="en-US" sz="1600">
                  <a:latin typeface="Times New Roman" panose="02020603050405020304" charset="0"/>
                </a:rPr>
                <a:t>妥当性確認</a:t>
              </a:r>
            </a:p>
          </p:txBody>
        </p:sp>
        <p:sp>
          <p:nvSpPr>
            <p:cNvPr id="37921" name="Text Box 31"/>
            <p:cNvSpPr txBox="1"/>
            <p:nvPr/>
          </p:nvSpPr>
          <p:spPr>
            <a:xfrm>
              <a:off x="6350" y="2116"/>
              <a:ext cx="928" cy="528"/>
            </a:xfrm>
            <a:prstGeom prst="rect">
              <a:avLst/>
            </a:prstGeom>
            <a:noFill/>
            <a:ln w="9525">
              <a:noFill/>
              <a:miter/>
            </a:ln>
          </p:spPr>
          <p:txBody>
            <a:bodyPr>
              <a:spAutoFit/>
            </a:bodyPr>
            <a:lstStyle>
              <a:lvl1pPr marL="180975" lvl="0" indent="-180975" algn="l" defTabSz="914400" eaLnBrk="0" fontAlgn="base" latinLnBrk="0" hangingPunct="0">
                <a:lnSpc>
                  <a:spcPct val="100000"/>
                </a:lnSpc>
                <a:spcBef>
                  <a:spcPct val="15000"/>
                </a:spcBef>
                <a:spcAft>
                  <a:spcPct val="0"/>
                </a:spcAft>
                <a:buNone/>
                <a:defRPr sz="2000" b="0" i="0" u="none" kern="1200" baseline="0">
                  <a:solidFill>
                    <a:schemeClr val="tx1"/>
                  </a:solidFill>
                  <a:latin typeface="HGP創英角ｺﾞｼｯｸUB" panose="020B0900000000000000" charset="-128"/>
                  <a:ea typeface="HGP創英角ｺﾞｼｯｸUB" panose="020B0900000000000000" charset="-128"/>
                </a:defRPr>
              </a:lvl1pPr>
              <a:lvl2pPr marL="527050" lvl="1" indent="-17462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2pPr>
              <a:lvl3pPr marL="887730" lvl="2" indent="-16700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3pPr>
              <a:lvl4pPr marL="1260475" lvl="3" indent="-19367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4pPr>
              <a:lvl5pPr marL="1619250" lvl="4" indent="-179070"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pPr>
              <a:r>
                <a:rPr lang="ja-JP" altLang="en-US" sz="1600">
                  <a:latin typeface="Times New Roman" panose="02020603050405020304" charset="0"/>
                </a:rPr>
                <a:t>検証</a:t>
              </a:r>
            </a:p>
          </p:txBody>
        </p:sp>
      </p:grpSp>
      <p:sp>
        <p:nvSpPr>
          <p:cNvPr id="37922" name="Text Box 32"/>
          <p:cNvSpPr txBox="1"/>
          <p:nvPr/>
        </p:nvSpPr>
        <p:spPr>
          <a:xfrm>
            <a:off x="173990" y="6052820"/>
            <a:ext cx="3072130" cy="548640"/>
          </a:xfrm>
          <a:prstGeom prst="rect">
            <a:avLst/>
          </a:prstGeom>
          <a:noFill/>
          <a:ln w="9525">
            <a:noFill/>
            <a:miter/>
          </a:ln>
        </p:spPr>
        <p:txBody>
          <a:bodyPr wrap="none">
            <a:spAutoFit/>
          </a:bodyPr>
          <a:lstStyle>
            <a:lvl1pPr marL="180975" lvl="0" indent="-180975" algn="l" defTabSz="914400" eaLnBrk="0" fontAlgn="base" latinLnBrk="0" hangingPunct="0">
              <a:lnSpc>
                <a:spcPct val="100000"/>
              </a:lnSpc>
              <a:spcBef>
                <a:spcPct val="15000"/>
              </a:spcBef>
              <a:spcAft>
                <a:spcPct val="0"/>
              </a:spcAft>
              <a:buNone/>
              <a:defRPr sz="2000" b="0" i="0" u="none" kern="1200" baseline="0">
                <a:solidFill>
                  <a:schemeClr val="tx1"/>
                </a:solidFill>
                <a:latin typeface="HGP創英角ｺﾞｼｯｸUB" panose="020B0900000000000000" charset="-128"/>
                <a:ea typeface="HGP創英角ｺﾞｼｯｸUB" panose="020B0900000000000000" charset="-128"/>
              </a:defRPr>
            </a:lvl1pPr>
            <a:lvl2pPr marL="527050" lvl="1" indent="-17462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2pPr>
            <a:lvl3pPr marL="887730" lvl="2" indent="-16700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3pPr>
            <a:lvl4pPr marL="1260475" lvl="3" indent="-19367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4pPr>
            <a:lvl5pPr marL="1619250" lvl="4" indent="-179070"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pPr>
            <a:r>
              <a:rPr lang="ja-JP" altLang="en-US" sz="1600"/>
              <a:t>安全関連ソフトウェア開発プロセス</a:t>
            </a:r>
          </a:p>
          <a:p>
            <a:pPr marL="0" lvl="0" indent="0" algn="ctr" eaLnBrk="1" hangingPunct="1">
              <a:spcBef>
                <a:spcPct val="0"/>
              </a:spcBef>
            </a:pPr>
            <a:r>
              <a:rPr lang="en-US" altLang="ja-JP" sz="1400"/>
              <a:t>[JIS C 0508-3</a:t>
            </a:r>
            <a:r>
              <a:rPr lang="ja-JP" altLang="en-US" sz="1400"/>
              <a:t>より</a:t>
            </a:r>
            <a:r>
              <a:rPr lang="en-US" altLang="ja-JP" sz="1400"/>
              <a:t>]</a:t>
            </a:r>
          </a:p>
        </p:txBody>
      </p:sp>
      <p:sp>
        <p:nvSpPr>
          <p:cNvPr id="2" name="フッタープレースホルダ 1"/>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機能安全活用実践マニュアル</a:t>
            </a:r>
            <a:endParaRPr kumimoji="1" lang="ja-JP" altLang="en-US"/>
          </a:p>
        </p:txBody>
      </p:sp>
    </p:spTree>
    <p:extLst>
      <p:ext uri="{BB962C8B-B14F-4D97-AF65-F5344CB8AC3E}">
        <p14:creationId xmlns:p14="http://schemas.microsoft.com/office/powerpoint/2010/main" val="35014819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xmlns="" id="{01349E14-5F26-4739-87B5-04D2A83D13AE}"/>
              </a:ext>
            </a:extLst>
          </p:cNvPr>
          <p:cNvSpPr>
            <a:spLocks noGrp="1"/>
          </p:cNvSpPr>
          <p:nvPr>
            <p:ph type="title"/>
          </p:nvPr>
        </p:nvSpPr>
        <p:spPr>
          <a:xfrm>
            <a:off x="240771" y="363629"/>
            <a:ext cx="8784695" cy="668188"/>
          </a:xfrm>
        </p:spPr>
        <p:txBody>
          <a:bodyPr>
            <a:noAutofit/>
          </a:bodyPr>
          <a:lstStyle/>
          <a:p>
            <a:pPr lvl="0">
              <a:lnSpc>
                <a:spcPct val="100000"/>
              </a:lnSpc>
              <a:spcBef>
                <a:spcPts val="0"/>
              </a:spcBef>
            </a:pPr>
            <a:r>
              <a:rPr lang="ja-JP" altLang="ja-JP" sz="28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対象とするロボットシステム</a:t>
            </a:r>
            <a:r>
              <a:rPr lang="en-US" altLang="ja-JP" sz="28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br>
              <a:rPr lang="en-US" altLang="ja-JP" sz="28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br>
            <a:r>
              <a:rPr lang="ja-JP" altLang="ja-JP" sz="28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図</a:t>
            </a:r>
            <a:r>
              <a:rPr lang="en-US" altLang="ja-JP" sz="28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9-1</a:t>
            </a:r>
            <a:r>
              <a:rPr lang="ja-JP" altLang="ja-JP" sz="28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の弁当箱詰めロボットシステム</a:t>
            </a:r>
            <a:endParaRPr kumimoji="1" lang="ja-JP" altLang="en-US" sz="2800" b="1" dirty="0"/>
          </a:p>
        </p:txBody>
      </p:sp>
      <p:sp>
        <p:nvSpPr>
          <p:cNvPr id="3" name="フッター プレースホルダー 2">
            <a:extLst>
              <a:ext uri="{FF2B5EF4-FFF2-40B4-BE49-F238E27FC236}">
                <a16:creationId xmlns:a16="http://schemas.microsoft.com/office/drawing/2014/main" xmlns="" id="{EF5DB8AA-25CC-4260-9058-33709FB6D8E5}"/>
              </a:ext>
            </a:extLst>
          </p:cNvPr>
          <p:cNvSpPr>
            <a:spLocks noGrp="1"/>
          </p:cNvSpPr>
          <p:nvPr>
            <p:ph type="ftr" sz="quarter" idx="4294967295"/>
          </p:nvPr>
        </p:nvSpPr>
        <p:spPr>
          <a:xfrm>
            <a:off x="3281363" y="6356354"/>
            <a:ext cx="3343275" cy="365125"/>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4" name="スライド番号プレースホルダー 3">
            <a:extLst>
              <a:ext uri="{FF2B5EF4-FFF2-40B4-BE49-F238E27FC236}">
                <a16:creationId xmlns:a16="http://schemas.microsoft.com/office/drawing/2014/main" xmlns="" id="{83DC7335-9058-447F-9082-CA72D9220A7F}"/>
              </a:ext>
            </a:extLst>
          </p:cNvPr>
          <p:cNvSpPr>
            <a:spLocks noGrp="1"/>
          </p:cNvSpPr>
          <p:nvPr>
            <p:ph type="sldNum" sz="quarter" idx="12"/>
          </p:nvPr>
        </p:nvSpPr>
        <p:spPr/>
        <p:txBody>
          <a:bodyPr/>
          <a:lstStyle/>
          <a:p>
            <a:fld id="{C7D9CC4D-8A97-4D11-A8F9-9712DE09FCD9}" type="slidenum">
              <a:rPr kumimoji="1" lang="ja-JP" altLang="en-US" smtClean="0"/>
              <a:t>90</a:t>
            </a:fld>
            <a:endParaRPr kumimoji="1" lang="ja-JP" altLang="en-US"/>
          </a:p>
        </p:txBody>
      </p:sp>
      <p:sp>
        <p:nvSpPr>
          <p:cNvPr id="5" name="正方形/長方形 4">
            <a:extLst>
              <a:ext uri="{FF2B5EF4-FFF2-40B4-BE49-F238E27FC236}">
                <a16:creationId xmlns:a16="http://schemas.microsoft.com/office/drawing/2014/main" xmlns="" id="{92055794-55DB-4E0B-BD00-9B121C212D52}"/>
              </a:ext>
            </a:extLst>
          </p:cNvPr>
          <p:cNvSpPr/>
          <p:nvPr/>
        </p:nvSpPr>
        <p:spPr>
          <a:xfrm>
            <a:off x="47667" y="1214380"/>
            <a:ext cx="9617074" cy="5601533"/>
          </a:xfrm>
          <a:prstGeom prst="rect">
            <a:avLst/>
          </a:prstGeom>
        </p:spPr>
        <p:txBody>
          <a:bodyPr wrap="square">
            <a:spAutoFit/>
          </a:bodyPr>
          <a:lstStyle/>
          <a:p>
            <a:r>
              <a:rPr lang="en-US" altLang="ja-JP" sz="28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2800" kern="100" dirty="0">
                <a:effectLst/>
                <a:latin typeface="Meiryo UI" panose="020B0604030504040204" pitchFamily="50" charset="-128"/>
                <a:ea typeface="Meiryo UI" panose="020B0604030504040204" pitchFamily="50" charset="-128"/>
                <a:cs typeface="Times New Roman" panose="02020603050405020304" pitchFamily="18" charset="0"/>
              </a:rPr>
              <a:t>基本構成とタスク</a:t>
            </a:r>
            <a:r>
              <a:rPr lang="en-US" altLang="ja-JP" sz="28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2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42900" indent="-342900">
              <a:buFont typeface="Wingdings" panose="05000000000000000000" pitchFamily="2" charset="2"/>
              <a:buChar char="n"/>
            </a:pPr>
            <a:r>
              <a:rPr lang="ja-JP" altLang="ja-JP" sz="2200" kern="100" dirty="0">
                <a:effectLst/>
                <a:latin typeface="Meiryo UI" panose="020B0604030504040204" pitchFamily="50" charset="-128"/>
                <a:ea typeface="Meiryo UI" panose="020B0604030504040204" pitchFamily="50" charset="-128"/>
                <a:cs typeface="Times New Roman" panose="02020603050405020304" pitchFamily="18" charset="0"/>
              </a:rPr>
              <a:t>ロボット及び人間が協働で弁当具材を弁当箱に詰める作業を行う。</a:t>
            </a:r>
            <a:endParaRPr lang="en-US" altLang="ja-JP" sz="2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42900" indent="-342900">
              <a:spcAft>
                <a:spcPts val="0"/>
              </a:spcAft>
              <a:buFont typeface="Wingdings" panose="05000000000000000000" pitchFamily="2" charset="2"/>
              <a:buChar char="n"/>
            </a:pPr>
            <a:r>
              <a:rPr lang="ja-JP" altLang="ja-JP" sz="2200" kern="100" dirty="0">
                <a:effectLst/>
                <a:latin typeface="Meiryo UI" panose="020B0604030504040204" pitchFamily="50" charset="-128"/>
                <a:ea typeface="Meiryo UI" panose="020B0604030504040204" pitchFamily="50" charset="-128"/>
                <a:cs typeface="Times New Roman" panose="02020603050405020304" pitchFamily="18" charset="0"/>
              </a:rPr>
              <a:t>右側のフライヤー</a:t>
            </a:r>
            <a:r>
              <a:rPr lang="en-US" altLang="ja-JP" sz="2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2200" kern="100" dirty="0">
                <a:effectLst/>
                <a:latin typeface="Meiryo UI" panose="020B0604030504040204" pitchFamily="50" charset="-128"/>
                <a:ea typeface="Meiryo UI" panose="020B0604030504040204" pitchFamily="50" charset="-128"/>
                <a:cs typeface="Times New Roman" panose="02020603050405020304" pitchFamily="18" charset="0"/>
              </a:rPr>
              <a:t>オーブンから調理された具材が上側のコンベアで運ばれてくる。</a:t>
            </a:r>
            <a:endParaRPr lang="en-US" altLang="ja-JP" sz="2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42900" indent="-342900">
              <a:spcAft>
                <a:spcPts val="0"/>
              </a:spcAft>
              <a:buFont typeface="Wingdings" panose="05000000000000000000" pitchFamily="2" charset="2"/>
              <a:buChar char="n"/>
            </a:pPr>
            <a:r>
              <a:rPr lang="ja-JP" altLang="ja-JP" sz="2200" kern="100" dirty="0">
                <a:effectLst/>
                <a:latin typeface="Meiryo UI" panose="020B0604030504040204" pitchFamily="50" charset="-128"/>
                <a:ea typeface="Meiryo UI" panose="020B0604030504040204" pitchFamily="50" charset="-128"/>
                <a:cs typeface="Times New Roman" panose="02020603050405020304" pitchFamily="18" charset="0"/>
              </a:rPr>
              <a:t>弁当箱は下側のコンベアで右から左奥（作業者側）に運ばれる。</a:t>
            </a:r>
            <a:r>
              <a:rPr lang="ja-JP" altLang="en-US" sz="2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2200" kern="100" dirty="0">
                <a:effectLst/>
                <a:latin typeface="Meiryo UI" panose="020B0604030504040204" pitchFamily="50" charset="-128"/>
                <a:ea typeface="Meiryo UI" panose="020B0604030504040204" pitchFamily="50" charset="-128"/>
                <a:cs typeface="Times New Roman" panose="02020603050405020304" pitchFamily="18" charset="0"/>
              </a:rPr>
              <a:t>ロボットは上側のコンベアの具材を掴んで、弁当箱の所定の位置に詰める＝</a:t>
            </a:r>
            <a:r>
              <a:rPr lang="en-US" altLang="ja-JP" sz="2200" b="1" kern="100" dirty="0">
                <a:effectLst/>
                <a:latin typeface="Meiryo UI" panose="020B0604030504040204" pitchFamily="50" charset="-128"/>
                <a:ea typeface="Meiryo UI" panose="020B0604030504040204" pitchFamily="50" charset="-128"/>
                <a:cs typeface="Times New Roman" panose="02020603050405020304" pitchFamily="18" charset="0"/>
              </a:rPr>
              <a:t>12</a:t>
            </a:r>
            <a:r>
              <a:rPr lang="ja-JP" altLang="ja-JP" sz="2200" b="1" kern="100" dirty="0">
                <a:effectLst/>
                <a:latin typeface="Meiryo UI" panose="020B0604030504040204" pitchFamily="50" charset="-128"/>
                <a:ea typeface="Meiryo UI" panose="020B0604030504040204" pitchFamily="50" charset="-128"/>
                <a:cs typeface="Times New Roman" panose="02020603050405020304" pitchFamily="18" charset="0"/>
              </a:rPr>
              <a:t>セット</a:t>
            </a:r>
            <a:r>
              <a:rPr lang="en-US" altLang="ja-JP" sz="2200" b="1"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2200" b="1" kern="100" dirty="0">
                <a:effectLst/>
                <a:latin typeface="Meiryo UI" panose="020B0604030504040204" pitchFamily="50" charset="-128"/>
                <a:ea typeface="Meiryo UI" panose="020B0604030504040204" pitchFamily="50" charset="-128"/>
                <a:cs typeface="Times New Roman" panose="02020603050405020304" pitchFamily="18" charset="0"/>
              </a:rPr>
              <a:t>分</a:t>
            </a:r>
            <a:endParaRPr lang="en-US" altLang="ja-JP" sz="2200" b="1"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42900" indent="-342900">
              <a:spcAft>
                <a:spcPts val="0"/>
              </a:spcAft>
              <a:buFont typeface="Wingdings" panose="05000000000000000000" pitchFamily="2" charset="2"/>
              <a:buChar char="n"/>
            </a:pPr>
            <a:r>
              <a:rPr lang="ja-JP" altLang="ja-JP" sz="2200" kern="100" dirty="0">
                <a:effectLst/>
                <a:latin typeface="Meiryo UI" panose="020B0604030504040204" pitchFamily="50" charset="-128"/>
                <a:ea typeface="Meiryo UI" panose="020B0604030504040204" pitchFamily="50" charset="-128"/>
                <a:cs typeface="Times New Roman" panose="02020603050405020304" pitchFamily="18" charset="0"/>
              </a:rPr>
              <a:t>作業者は弁当のパッキング内容を確認し、包装及び台車に載せる。</a:t>
            </a:r>
            <a:endParaRPr lang="en-US" altLang="ja-JP" sz="2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42900" indent="-342900">
              <a:spcAft>
                <a:spcPts val="0"/>
              </a:spcAft>
              <a:buFont typeface="Wingdings" panose="05000000000000000000" pitchFamily="2" charset="2"/>
              <a:buChar char="n"/>
            </a:pPr>
            <a:r>
              <a:rPr lang="ja-JP" altLang="ja-JP" sz="2200" kern="100" dirty="0">
                <a:effectLst/>
                <a:latin typeface="Meiryo UI" panose="020B0604030504040204" pitchFamily="50" charset="-128"/>
                <a:ea typeface="Meiryo UI" panose="020B0604030504040204" pitchFamily="50" charset="-128"/>
                <a:cs typeface="Times New Roman" panose="02020603050405020304" pitchFamily="18" charset="0"/>
              </a:rPr>
              <a:t>弁当に不備（詰め忘れなど）があれば、</a:t>
            </a:r>
            <a:r>
              <a:rPr lang="ja-JP" altLang="en-US" sz="2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2200" kern="100" dirty="0">
                <a:effectLst/>
                <a:latin typeface="Meiryo UI" panose="020B0604030504040204" pitchFamily="50" charset="-128"/>
                <a:ea typeface="Meiryo UI" panose="020B0604030504040204" pitchFamily="50" charset="-128"/>
                <a:cs typeface="Times New Roman" panose="02020603050405020304" pitchFamily="18" charset="0"/>
              </a:rPr>
              <a:t>作業者が該当コンベア（ロボットの近く）に行って具材を詰めなおす＝</a:t>
            </a:r>
            <a:r>
              <a:rPr lang="en-US" altLang="ja-JP" sz="2200" b="1" kern="100" dirty="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ja-JP" sz="2200" b="1" kern="100" dirty="0">
                <a:effectLst/>
                <a:latin typeface="Meiryo UI" panose="020B0604030504040204" pitchFamily="50" charset="-128"/>
                <a:ea typeface="Meiryo UI" panose="020B0604030504040204" pitchFamily="50" charset="-128"/>
                <a:cs typeface="Times New Roman" panose="02020603050405020304" pitchFamily="18" charset="0"/>
              </a:rPr>
              <a:t>分に</a:t>
            </a:r>
            <a:r>
              <a:rPr lang="en-US" altLang="ja-JP" sz="2200" b="1" kern="10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altLang="ja-JP" sz="2200" b="1" kern="100" dirty="0">
                <a:effectLst/>
                <a:latin typeface="Meiryo UI" panose="020B0604030504040204" pitchFamily="50" charset="-128"/>
                <a:ea typeface="Meiryo UI" panose="020B0604030504040204" pitchFamily="50" charset="-128"/>
                <a:cs typeface="Times New Roman" panose="02020603050405020304" pitchFamily="18" charset="0"/>
              </a:rPr>
              <a:t>回程度</a:t>
            </a:r>
            <a:endParaRPr lang="en-US" altLang="ja-JP" sz="2200" b="1"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42900" indent="-342900">
              <a:spcAft>
                <a:spcPts val="0"/>
              </a:spcAft>
              <a:buFont typeface="Wingdings" panose="05000000000000000000" pitchFamily="2" charset="2"/>
              <a:buChar char="n"/>
            </a:pPr>
            <a:r>
              <a:rPr lang="ja-JP" altLang="ja-JP" sz="2200" b="1" kern="100" dirty="0">
                <a:effectLst/>
                <a:latin typeface="Meiryo UI" panose="020B0604030504040204" pitchFamily="50" charset="-128"/>
                <a:ea typeface="Meiryo UI" panose="020B0604030504040204" pitchFamily="50" charset="-128"/>
                <a:cs typeface="Times New Roman" panose="02020603050405020304" pitchFamily="18" charset="0"/>
              </a:rPr>
              <a:t>平均</a:t>
            </a:r>
            <a:r>
              <a:rPr lang="en-US" altLang="ja-JP" sz="2200" b="1" kern="100" dirty="0">
                <a:effectLst/>
                <a:latin typeface="Meiryo UI" panose="020B0604030504040204" pitchFamily="50" charset="-128"/>
                <a:ea typeface="Meiryo UI" panose="020B0604030504040204" pitchFamily="50" charset="-128"/>
                <a:cs typeface="Times New Roman" panose="02020603050405020304" pitchFamily="18" charset="0"/>
              </a:rPr>
              <a:t>30</a:t>
            </a:r>
            <a:r>
              <a:rPr lang="ja-JP" altLang="ja-JP" sz="2200" b="1" kern="100" dirty="0">
                <a:effectLst/>
                <a:latin typeface="Meiryo UI" panose="020B0604030504040204" pitchFamily="50" charset="-128"/>
                <a:ea typeface="Meiryo UI" panose="020B0604030504040204" pitchFamily="50" charset="-128"/>
                <a:cs typeface="Times New Roman" panose="02020603050405020304" pitchFamily="18" charset="0"/>
              </a:rPr>
              <a:t>分ごと</a:t>
            </a:r>
            <a:r>
              <a:rPr lang="ja-JP" altLang="ja-JP" sz="2200" kern="100" dirty="0">
                <a:effectLst/>
                <a:latin typeface="Meiryo UI" panose="020B0604030504040204" pitchFamily="50" charset="-128"/>
                <a:ea typeface="Meiryo UI" panose="020B0604030504040204" pitchFamily="50" charset="-128"/>
                <a:cs typeface="Times New Roman" panose="02020603050405020304" pitchFamily="18" charset="0"/>
              </a:rPr>
              <a:t>に弁当メニューが切り替わる。</a:t>
            </a:r>
            <a:r>
              <a:rPr lang="ja-JP" altLang="en-US" sz="2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2200" kern="100" dirty="0">
                <a:effectLst/>
                <a:latin typeface="Meiryo UI" panose="020B0604030504040204" pitchFamily="50" charset="-128"/>
                <a:ea typeface="Meiryo UI" panose="020B0604030504040204" pitchFamily="50" charset="-128"/>
                <a:cs typeface="Times New Roman" panose="02020603050405020304" pitchFamily="18" charset="0"/>
              </a:rPr>
              <a:t>ロボットのハンドは変更なく、プログラムが切り替わる。</a:t>
            </a:r>
            <a:endParaRPr lang="en-US" altLang="ja-JP" sz="2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42900" indent="-342900">
              <a:spcAft>
                <a:spcPts val="0"/>
              </a:spcAft>
              <a:buFont typeface="Wingdings" panose="05000000000000000000" pitchFamily="2" charset="2"/>
              <a:buChar char="n"/>
            </a:pPr>
            <a:r>
              <a:rPr lang="ja-JP" altLang="ja-JP" sz="2200" b="1" kern="100" dirty="0">
                <a:effectLst/>
                <a:latin typeface="Meiryo UI" panose="020B0604030504040204" pitchFamily="50" charset="-128"/>
                <a:ea typeface="Meiryo UI" panose="020B0604030504040204" pitchFamily="50" charset="-128"/>
                <a:cs typeface="Times New Roman" panose="02020603050405020304" pitchFamily="18" charset="0"/>
              </a:rPr>
              <a:t>一日の作業終了時</a:t>
            </a:r>
            <a:r>
              <a:rPr lang="ja-JP" altLang="ja-JP" sz="2200" kern="100" dirty="0">
                <a:effectLst/>
                <a:latin typeface="Meiryo UI" panose="020B0604030504040204" pitchFamily="50" charset="-128"/>
                <a:ea typeface="Meiryo UI" panose="020B0604030504040204" pitchFamily="50" charset="-128"/>
                <a:cs typeface="Times New Roman" panose="02020603050405020304" pitchFamily="18" charset="0"/>
              </a:rPr>
              <a:t>に、ロボット、コンベア等の清掃およびメンテナンスを実施する</a:t>
            </a:r>
            <a:endParaRPr lang="en-US" altLang="ja-JP" sz="2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42900" indent="-342900">
              <a:spcAft>
                <a:spcPts val="0"/>
              </a:spcAft>
              <a:buFont typeface="Wingdings" panose="05000000000000000000" pitchFamily="2" charset="2"/>
              <a:buChar char="n"/>
            </a:pPr>
            <a:r>
              <a:rPr lang="ja-JP" altLang="ja-JP" sz="2200" kern="100" dirty="0">
                <a:effectLst/>
                <a:latin typeface="Meiryo UI" panose="020B0604030504040204" pitchFamily="50" charset="-128"/>
                <a:ea typeface="Meiryo UI" panose="020B0604030504040204" pitchFamily="50" charset="-128"/>
                <a:cs typeface="Times New Roman" panose="02020603050405020304" pitchFamily="18" charset="0"/>
              </a:rPr>
              <a:t>清掃作業のし易さのため、可能ならロボットにガードをつけたくない。</a:t>
            </a:r>
            <a:endParaRPr lang="en-US" altLang="ja-JP" sz="2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42900" indent="-342900">
              <a:spcAft>
                <a:spcPts val="0"/>
              </a:spcAft>
              <a:buFont typeface="Wingdings" panose="05000000000000000000" pitchFamily="2" charset="2"/>
              <a:buChar char="n"/>
            </a:pPr>
            <a:r>
              <a:rPr lang="ja-JP" altLang="ja-JP" sz="2200" kern="100" dirty="0">
                <a:effectLst/>
                <a:latin typeface="Meiryo UI" panose="020B0604030504040204" pitchFamily="50" charset="-128"/>
                <a:ea typeface="Meiryo UI" panose="020B0604030504040204" pitchFamily="50" charset="-128"/>
                <a:cs typeface="Times New Roman" panose="02020603050405020304" pitchFamily="18" charset="0"/>
              </a:rPr>
              <a:t>作業者が具材コンベアに近づいても、ロボットを非常停止したくない＝再起動に時間がかかるため。</a:t>
            </a:r>
          </a:p>
        </p:txBody>
      </p:sp>
      <p:pic>
        <p:nvPicPr>
          <p:cNvPr id="7" name="図 6">
            <a:extLst>
              <a:ext uri="{FF2B5EF4-FFF2-40B4-BE49-F238E27FC236}">
                <a16:creationId xmlns:a16="http://schemas.microsoft.com/office/drawing/2014/main" xmlns="" id="{EC569F74-37D8-467C-AC4E-2F2E22FC7696}"/>
              </a:ext>
            </a:extLst>
          </p:cNvPr>
          <p:cNvPicPr>
            <a:picLocks noChangeAspect="1"/>
          </p:cNvPicPr>
          <p:nvPr/>
        </p:nvPicPr>
        <p:blipFill>
          <a:blip r:embed="rId3"/>
          <a:stretch>
            <a:fillRect/>
          </a:stretch>
        </p:blipFill>
        <p:spPr>
          <a:xfrm>
            <a:off x="7388225" y="1"/>
            <a:ext cx="2332037" cy="1746345"/>
          </a:xfrm>
          <a:prstGeom prst="rect">
            <a:avLst/>
          </a:prstGeom>
        </p:spPr>
      </p:pic>
    </p:spTree>
    <p:extLst>
      <p:ext uri="{BB962C8B-B14F-4D97-AF65-F5344CB8AC3E}">
        <p14:creationId xmlns:p14="http://schemas.microsoft.com/office/powerpoint/2010/main" val="32250765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xmlns="" id="{85A07B94-D0E6-4EE7-9C94-8112495EDAB8}"/>
              </a:ext>
            </a:extLst>
          </p:cNvPr>
          <p:cNvSpPr>
            <a:spLocks noGrp="1"/>
          </p:cNvSpPr>
          <p:nvPr>
            <p:ph type="title"/>
          </p:nvPr>
        </p:nvSpPr>
        <p:spPr>
          <a:xfrm>
            <a:off x="270164" y="1"/>
            <a:ext cx="9106768" cy="756938"/>
          </a:xfrm>
        </p:spPr>
        <p:txBody>
          <a:bodyPr>
            <a:normAutofit/>
          </a:bodyPr>
          <a:lstStyle/>
          <a:p>
            <a:pPr lvl="0">
              <a:spcBef>
                <a:spcPts val="1200"/>
              </a:spcBef>
              <a:spcAft>
                <a:spcPts val="600"/>
              </a:spcAft>
              <a:buSzPts val="1400"/>
            </a:pPr>
            <a:r>
              <a:rPr lang="ja-JP" altLang="en-US" sz="3600" b="1" kern="100" dirty="0">
                <a:latin typeface="Meiryo UI" panose="020B0604030504040204" pitchFamily="50" charset="-128"/>
                <a:ea typeface="Meiryo UI" panose="020B0604030504040204" pitchFamily="50" charset="-128"/>
                <a:cs typeface="Times New Roman" panose="02020603050405020304" pitchFamily="18" charset="0"/>
              </a:rPr>
              <a:t>２</a:t>
            </a:r>
            <a:r>
              <a:rPr lang="ja-JP" altLang="ja-JP" sz="3600" b="1" kern="100" dirty="0">
                <a:latin typeface="Meiryo UI" panose="020B0604030504040204" pitchFamily="50" charset="-128"/>
                <a:ea typeface="Meiryo UI" panose="020B0604030504040204" pitchFamily="50" charset="-128"/>
                <a:cs typeface="Times New Roman" panose="02020603050405020304" pitchFamily="18" charset="0"/>
              </a:rPr>
              <a:t>リスクアセスメントとリスク低減方策</a:t>
            </a:r>
          </a:p>
        </p:txBody>
      </p:sp>
      <p:sp>
        <p:nvSpPr>
          <p:cNvPr id="4" name="フッター プレースホルダー 3">
            <a:extLst>
              <a:ext uri="{FF2B5EF4-FFF2-40B4-BE49-F238E27FC236}">
                <a16:creationId xmlns:a16="http://schemas.microsoft.com/office/drawing/2014/main" xmlns="" id="{E8C6A243-7D08-48F6-826F-4FB9A651C921}"/>
              </a:ext>
            </a:extLst>
          </p:cNvPr>
          <p:cNvSpPr>
            <a:spLocks noGrp="1"/>
          </p:cNvSpPr>
          <p:nvPr>
            <p:ph type="ftr" sz="quarter" idx="4294967295"/>
          </p:nvPr>
        </p:nvSpPr>
        <p:spPr>
          <a:xfrm>
            <a:off x="3281363" y="6356354"/>
            <a:ext cx="334327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平成</a:t>
            </a:r>
            <a:r>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29</a:t>
            </a:r>
            <a:r>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年度厚生労働省委託　機能安全を活用した機械設備の安全対策の推進事業 活用実践マニュアル</a:t>
            </a: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スライド番号プレースホルダー 4">
            <a:extLst>
              <a:ext uri="{FF2B5EF4-FFF2-40B4-BE49-F238E27FC236}">
                <a16:creationId xmlns:a16="http://schemas.microsoft.com/office/drawing/2014/main" xmlns="" id="{EB419B62-820F-4798-AC12-040D9E1B0A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D9CC4D-8A97-4D11-A8F9-9712DE09FCD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xmlns="" id="{D6BA2B29-E15A-4644-903E-3256C1A958B5}"/>
              </a:ext>
            </a:extLst>
          </p:cNvPr>
          <p:cNvSpPr/>
          <p:nvPr/>
        </p:nvSpPr>
        <p:spPr>
          <a:xfrm>
            <a:off x="634318" y="746549"/>
            <a:ext cx="8306411" cy="4524315"/>
          </a:xfrm>
          <a:prstGeom prst="rect">
            <a:avLst/>
          </a:prstGeom>
        </p:spPr>
        <p:txBody>
          <a:bodyPr wrap="square">
            <a:spAutoFit/>
          </a:bodyPr>
          <a:lstStyle/>
          <a:p>
            <a:pPr marL="514350" lvl="0" indent="-514350">
              <a:buAutoNum type="arabicParenBoth"/>
            </a:pPr>
            <a:r>
              <a:rPr lang="ja-JP" altLang="en-US" sz="3200" b="1" dirty="0">
                <a:solidFill>
                  <a:prstClr val="black"/>
                </a:solidFill>
                <a:latin typeface="Meiryo UI" panose="020B0604030504040204" pitchFamily="50" charset="-128"/>
                <a:ea typeface="Meiryo UI" panose="020B0604030504040204" pitchFamily="50" charset="-128"/>
              </a:rPr>
              <a:t>機械の使用制限</a:t>
            </a:r>
            <a:endParaRPr lang="en-US" altLang="ja-JP" sz="3200" b="1" dirty="0">
              <a:solidFill>
                <a:prstClr val="black"/>
              </a:solidFill>
              <a:latin typeface="Meiryo UI" panose="020B0604030504040204" pitchFamily="50" charset="-128"/>
              <a:ea typeface="Meiryo UI" panose="020B0604030504040204" pitchFamily="50" charset="-128"/>
            </a:endParaRPr>
          </a:p>
          <a:p>
            <a:pPr marL="514350" lvl="0" indent="-514350">
              <a:buAutoNum type="arabicParenBoth"/>
            </a:pPr>
            <a:endParaRPr lang="ja-JP" altLang="en-US" sz="3200" b="1" dirty="0">
              <a:solidFill>
                <a:prstClr val="black"/>
              </a:solidFill>
              <a:latin typeface="Meiryo UI" panose="020B0604030504040204" pitchFamily="50" charset="-128"/>
              <a:ea typeface="Meiryo UI" panose="020B0604030504040204" pitchFamily="50" charset="-128"/>
            </a:endParaRPr>
          </a:p>
          <a:p>
            <a:pPr marL="342900" lvl="0" indent="-342900">
              <a:buFont typeface="Wingdings" panose="05000000000000000000" pitchFamily="2" charset="2"/>
              <a:buChar char="Ø"/>
            </a:pPr>
            <a:r>
              <a:rPr lang="ja-JP" altLang="en-US" sz="2800" b="1" dirty="0">
                <a:solidFill>
                  <a:srgbClr val="0000FF"/>
                </a:solidFill>
                <a:latin typeface="Meiryo UI" panose="020B0604030504040204" pitchFamily="50" charset="-128"/>
                <a:ea typeface="Meiryo UI" panose="020B0604030504040204" pitchFamily="50" charset="-128"/>
              </a:rPr>
              <a:t>図</a:t>
            </a:r>
            <a:r>
              <a:rPr lang="en-US" altLang="ja-JP" sz="2800" b="1" dirty="0">
                <a:solidFill>
                  <a:srgbClr val="0000FF"/>
                </a:solidFill>
                <a:latin typeface="Meiryo UI" panose="020B0604030504040204" pitchFamily="50" charset="-128"/>
                <a:ea typeface="Meiryo UI" panose="020B0604030504040204" pitchFamily="50" charset="-128"/>
              </a:rPr>
              <a:t>9-1</a:t>
            </a:r>
            <a:r>
              <a:rPr lang="ja-JP" altLang="en-US" sz="2800" b="1" dirty="0">
                <a:solidFill>
                  <a:srgbClr val="0000FF"/>
                </a:solidFill>
                <a:latin typeface="Meiryo UI" panose="020B0604030504040204" pitchFamily="50" charset="-128"/>
                <a:ea typeface="Meiryo UI" panose="020B0604030504040204" pitchFamily="50" charset="-128"/>
              </a:rPr>
              <a:t>の中央のロボットに関して、リスクアセスメントに必要な機械の使用制限を列挙しなさい。　　　　　　　　　　　　　　　　　　　　　　　　　　　　　　　　　</a:t>
            </a:r>
            <a:endParaRPr lang="en-US" altLang="ja-JP" sz="2800" b="1" dirty="0">
              <a:solidFill>
                <a:srgbClr val="0000FF"/>
              </a:solidFill>
              <a:latin typeface="Meiryo UI" panose="020B0604030504040204" pitchFamily="50" charset="-128"/>
              <a:ea typeface="Meiryo UI" panose="020B0604030504040204" pitchFamily="50" charset="-128"/>
            </a:endParaRPr>
          </a:p>
          <a:p>
            <a:pPr marL="342900" lvl="0" indent="-342900">
              <a:buFont typeface="Wingdings" panose="05000000000000000000" pitchFamily="2" charset="2"/>
              <a:buChar char="Ø"/>
            </a:pPr>
            <a:endParaRPr lang="en-US" altLang="ja-JP" sz="2800" b="1" dirty="0">
              <a:solidFill>
                <a:srgbClr val="0000FF"/>
              </a:solidFill>
              <a:latin typeface="Meiryo UI" panose="020B0604030504040204" pitchFamily="50" charset="-128"/>
              <a:ea typeface="Meiryo UI" panose="020B0604030504040204" pitchFamily="50" charset="-128"/>
            </a:endParaRPr>
          </a:p>
          <a:p>
            <a:pPr lvl="0"/>
            <a:r>
              <a:rPr lang="ja-JP" altLang="en-US" sz="2800" b="1" dirty="0">
                <a:solidFill>
                  <a:prstClr val="black"/>
                </a:solidFill>
                <a:latin typeface="Meiryo UI" panose="020B0604030504040204" pitchFamily="50" charset="-128"/>
                <a:ea typeface="Meiryo UI" panose="020B0604030504040204" pitchFamily="50" charset="-128"/>
              </a:rPr>
              <a:t>第</a:t>
            </a:r>
            <a:r>
              <a:rPr lang="en-US" altLang="ja-JP" sz="2800" b="1" dirty="0">
                <a:solidFill>
                  <a:prstClr val="black"/>
                </a:solidFill>
                <a:latin typeface="Meiryo UI" panose="020B0604030504040204" pitchFamily="50" charset="-128"/>
                <a:ea typeface="Meiryo UI" panose="020B0604030504040204" pitchFamily="50" charset="-128"/>
              </a:rPr>
              <a:t>3</a:t>
            </a:r>
            <a:r>
              <a:rPr lang="ja-JP" altLang="en-US" sz="2800" b="1" dirty="0">
                <a:solidFill>
                  <a:prstClr val="black"/>
                </a:solidFill>
                <a:latin typeface="Meiryo UI" panose="020B0604030504040204" pitchFamily="50" charset="-128"/>
                <a:ea typeface="Meiryo UI" panose="020B0604030504040204" pitchFamily="50" charset="-128"/>
              </a:rPr>
              <a:t>章１（１）を参考にして、表</a:t>
            </a:r>
            <a:r>
              <a:rPr lang="en-US" altLang="ja-JP" sz="2800" b="1" dirty="0">
                <a:solidFill>
                  <a:prstClr val="black"/>
                </a:solidFill>
                <a:latin typeface="Meiryo UI" panose="020B0604030504040204" pitchFamily="50" charset="-128"/>
                <a:ea typeface="Meiryo UI" panose="020B0604030504040204" pitchFamily="50" charset="-128"/>
              </a:rPr>
              <a:t>9-1</a:t>
            </a:r>
            <a:r>
              <a:rPr lang="ja-JP" altLang="en-US" sz="2800" b="1" dirty="0">
                <a:solidFill>
                  <a:prstClr val="black"/>
                </a:solidFill>
                <a:latin typeface="Meiryo UI" panose="020B0604030504040204" pitchFamily="50" charset="-128"/>
                <a:ea typeface="Meiryo UI" panose="020B0604030504040204" pitchFamily="50" charset="-128"/>
              </a:rPr>
              <a:t>の様式にまとめなさい。</a:t>
            </a:r>
            <a:endParaRPr lang="en-US" altLang="ja-JP" sz="2800" b="1" dirty="0">
              <a:solidFill>
                <a:prstClr val="black"/>
              </a:solidFill>
              <a:latin typeface="Meiryo UI" panose="020B0604030504040204" pitchFamily="50" charset="-128"/>
              <a:ea typeface="Meiryo UI" panose="020B0604030504040204" pitchFamily="50" charset="-128"/>
            </a:endParaRPr>
          </a:p>
          <a:p>
            <a:pPr lvl="0"/>
            <a:r>
              <a:rPr lang="ja-JP" altLang="en-US" sz="2800" b="1" dirty="0">
                <a:solidFill>
                  <a:prstClr val="black"/>
                </a:solidFill>
                <a:latin typeface="Meiryo UI" panose="020B0604030504040204" pitchFamily="50" charset="-128"/>
                <a:ea typeface="Meiryo UI" panose="020B0604030504040204" pitchFamily="50" charset="-128"/>
              </a:rPr>
              <a:t>なお、前頁の説明に書かれていない仕様や制限については、</a:t>
            </a:r>
            <a:endParaRPr lang="en-US" altLang="ja-JP" sz="2800" b="1" dirty="0">
              <a:solidFill>
                <a:prstClr val="black"/>
              </a:solidFill>
              <a:latin typeface="Meiryo UI" panose="020B0604030504040204" pitchFamily="50" charset="-128"/>
              <a:ea typeface="Meiryo UI" panose="020B0604030504040204" pitchFamily="50" charset="-128"/>
            </a:endParaRPr>
          </a:p>
          <a:p>
            <a:pPr lvl="0"/>
            <a:r>
              <a:rPr lang="ja-JP" altLang="en-US" sz="2800" b="1" dirty="0">
                <a:solidFill>
                  <a:prstClr val="black"/>
                </a:solidFill>
                <a:latin typeface="Meiryo UI" panose="020B0604030504040204" pitchFamily="50" charset="-128"/>
                <a:ea typeface="Meiryo UI" panose="020B0604030504040204" pitchFamily="50" charset="-128"/>
              </a:rPr>
              <a:t>本演習に限り空白でもよい。</a:t>
            </a:r>
          </a:p>
        </p:txBody>
      </p:sp>
    </p:spTree>
    <p:extLst>
      <p:ext uri="{BB962C8B-B14F-4D97-AF65-F5344CB8AC3E}">
        <p14:creationId xmlns:p14="http://schemas.microsoft.com/office/powerpoint/2010/main" val="32133688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xmlns="" id="{85A07B94-D0E6-4EE7-9C94-8112495EDAB8}"/>
              </a:ext>
            </a:extLst>
          </p:cNvPr>
          <p:cNvSpPr>
            <a:spLocks noGrp="1"/>
          </p:cNvSpPr>
          <p:nvPr>
            <p:ph type="title"/>
          </p:nvPr>
        </p:nvSpPr>
        <p:spPr>
          <a:xfrm>
            <a:off x="634317" y="1"/>
            <a:ext cx="8742615" cy="756938"/>
          </a:xfrm>
        </p:spPr>
        <p:txBody>
          <a:bodyPr>
            <a:normAutofit/>
          </a:bodyPr>
          <a:lstStyle/>
          <a:p>
            <a:pPr lvl="0">
              <a:spcBef>
                <a:spcPts val="1200"/>
              </a:spcBef>
              <a:spcAft>
                <a:spcPts val="600"/>
              </a:spcAft>
              <a:buSzPts val="1400"/>
            </a:pPr>
            <a:r>
              <a:rPr lang="ja-JP" altLang="en-US" sz="3600" b="1" kern="100" dirty="0">
                <a:latin typeface="Meiryo UI" panose="020B0604030504040204" pitchFamily="50" charset="-128"/>
                <a:ea typeface="Meiryo UI" panose="020B0604030504040204" pitchFamily="50" charset="-128"/>
                <a:cs typeface="Times New Roman" panose="02020603050405020304" pitchFamily="18" charset="0"/>
              </a:rPr>
              <a:t>２</a:t>
            </a:r>
            <a:r>
              <a:rPr lang="ja-JP" altLang="ja-JP" sz="3600" b="1" kern="100" dirty="0">
                <a:latin typeface="Meiryo UI" panose="020B0604030504040204" pitchFamily="50" charset="-128"/>
                <a:ea typeface="Meiryo UI" panose="020B0604030504040204" pitchFamily="50" charset="-128"/>
                <a:cs typeface="Times New Roman" panose="02020603050405020304" pitchFamily="18" charset="0"/>
              </a:rPr>
              <a:t>リスクアセスメントとリスク低減方策</a:t>
            </a:r>
          </a:p>
        </p:txBody>
      </p:sp>
      <p:sp>
        <p:nvSpPr>
          <p:cNvPr id="4" name="フッター プレースホルダー 3">
            <a:extLst>
              <a:ext uri="{FF2B5EF4-FFF2-40B4-BE49-F238E27FC236}">
                <a16:creationId xmlns:a16="http://schemas.microsoft.com/office/drawing/2014/main" xmlns="" id="{E8C6A243-7D08-48F6-826F-4FB9A651C921}"/>
              </a:ext>
            </a:extLst>
          </p:cNvPr>
          <p:cNvSpPr>
            <a:spLocks noGrp="1"/>
          </p:cNvSpPr>
          <p:nvPr>
            <p:ph type="ftr" sz="quarter" idx="4294967295"/>
          </p:nvPr>
        </p:nvSpPr>
        <p:spPr>
          <a:xfrm>
            <a:off x="3281363" y="6356354"/>
            <a:ext cx="334327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平成</a:t>
            </a:r>
            <a:r>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29</a:t>
            </a:r>
            <a:r>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年度厚生労働省委託　機能安全を活用した機械設備の安全対策の推進事業 活用実践マニュアル</a:t>
            </a: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スライド番号プレースホルダー 4">
            <a:extLst>
              <a:ext uri="{FF2B5EF4-FFF2-40B4-BE49-F238E27FC236}">
                <a16:creationId xmlns:a16="http://schemas.microsoft.com/office/drawing/2014/main" xmlns="" id="{EB419B62-820F-4798-AC12-040D9E1B0A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D9CC4D-8A97-4D11-A8F9-9712DE09FCD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xmlns="" id="{D6BA2B29-E15A-4644-903E-3256C1A958B5}"/>
              </a:ext>
            </a:extLst>
          </p:cNvPr>
          <p:cNvSpPr/>
          <p:nvPr/>
        </p:nvSpPr>
        <p:spPr>
          <a:xfrm>
            <a:off x="230118" y="526176"/>
            <a:ext cx="9520279" cy="461665"/>
          </a:xfrm>
          <a:prstGeom prst="rect">
            <a:avLst/>
          </a:prstGeom>
        </p:spPr>
        <p:txBody>
          <a:bodyPr wrap="square">
            <a:spAutoFit/>
          </a:bodyPr>
          <a:lstStyle/>
          <a:p>
            <a:pPr lvl="0"/>
            <a:r>
              <a:rPr lang="en-US" altLang="ja-JP" sz="2400" b="1" dirty="0">
                <a:solidFill>
                  <a:prstClr val="black"/>
                </a:solidFill>
                <a:latin typeface="Meiryo UI" panose="020B0604030504040204" pitchFamily="50" charset="-128"/>
                <a:ea typeface="Meiryo UI" panose="020B0604030504040204" pitchFamily="50" charset="-128"/>
              </a:rPr>
              <a:t>(1)	</a:t>
            </a:r>
            <a:r>
              <a:rPr lang="ja-JP" altLang="en-US" sz="2400" b="1" dirty="0">
                <a:solidFill>
                  <a:prstClr val="black"/>
                </a:solidFill>
                <a:latin typeface="Meiryo UI" panose="020B0604030504040204" pitchFamily="50" charset="-128"/>
                <a:ea typeface="Meiryo UI" panose="020B0604030504040204" pitchFamily="50" charset="-128"/>
              </a:rPr>
              <a:t>機械の使用制限</a:t>
            </a:r>
          </a:p>
        </p:txBody>
      </p:sp>
      <p:graphicFrame>
        <p:nvGraphicFramePr>
          <p:cNvPr id="11" name="表 10">
            <a:extLst>
              <a:ext uri="{FF2B5EF4-FFF2-40B4-BE49-F238E27FC236}">
                <a16:creationId xmlns:a16="http://schemas.microsoft.com/office/drawing/2014/main" xmlns="" id="{8A4D3587-8078-47A1-91DD-A2CCA3577F2D}"/>
              </a:ext>
            </a:extLst>
          </p:cNvPr>
          <p:cNvGraphicFramePr>
            <a:graphicFrameLocks noGrp="1"/>
          </p:cNvGraphicFramePr>
          <p:nvPr>
            <p:extLst>
              <p:ext uri="{D42A27DB-BD31-4B8C-83A1-F6EECF244321}">
                <p14:modId xmlns:p14="http://schemas.microsoft.com/office/powerpoint/2010/main" val="2288658335"/>
              </p:ext>
            </p:extLst>
          </p:nvPr>
        </p:nvGraphicFramePr>
        <p:xfrm>
          <a:off x="355433" y="1764864"/>
          <a:ext cx="9249727" cy="3962400"/>
        </p:xfrm>
        <a:graphic>
          <a:graphicData uri="http://schemas.openxmlformats.org/drawingml/2006/table">
            <a:tbl>
              <a:tblPr firstRow="1" firstCol="1" bandRow="1"/>
              <a:tblGrid>
                <a:gridCol w="1053941">
                  <a:extLst>
                    <a:ext uri="{9D8B030D-6E8A-4147-A177-3AD203B41FA5}">
                      <a16:colId xmlns:a16="http://schemas.microsoft.com/office/drawing/2014/main" xmlns="" val="666104380"/>
                    </a:ext>
                  </a:extLst>
                </a:gridCol>
                <a:gridCol w="3976236">
                  <a:extLst>
                    <a:ext uri="{9D8B030D-6E8A-4147-A177-3AD203B41FA5}">
                      <a16:colId xmlns:a16="http://schemas.microsoft.com/office/drawing/2014/main" xmlns="" val="1074790270"/>
                    </a:ext>
                  </a:extLst>
                </a:gridCol>
                <a:gridCol w="4219550">
                  <a:extLst>
                    <a:ext uri="{9D8B030D-6E8A-4147-A177-3AD203B41FA5}">
                      <a16:colId xmlns:a16="http://schemas.microsoft.com/office/drawing/2014/main" xmlns="" val="1716155708"/>
                    </a:ext>
                  </a:extLst>
                </a:gridCol>
              </a:tblGrid>
              <a:tr h="0">
                <a:tc>
                  <a:txBody>
                    <a:bodyPr/>
                    <a:lstStyle/>
                    <a:p>
                      <a:pPr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分類</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項目</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仕様・制限</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xmlns="" val="231154846"/>
                  </a:ext>
                </a:extLst>
              </a:tr>
              <a:tr h="0">
                <a:tc>
                  <a:txBody>
                    <a:bodyPr/>
                    <a:lstStyle/>
                    <a:p>
                      <a:pPr algn="l">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工程概要</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20955" indent="635" algn="just">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ロボットを含む各装置類の配置</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altLang="ja-JP" sz="20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38347802"/>
                  </a:ext>
                </a:extLst>
              </a:tr>
              <a:tr h="0">
                <a:tc>
                  <a:txBody>
                    <a:bodyPr/>
                    <a:lstStyle/>
                    <a:p>
                      <a:pPr algn="l">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20955" indent="635" algn="just">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製品・材料の流れ</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94901859"/>
                  </a:ext>
                </a:extLst>
              </a:tr>
              <a:tr h="789305">
                <a:tc>
                  <a:txBody>
                    <a:bodyPr/>
                    <a:lstStyle/>
                    <a:p>
                      <a:pPr algn="l">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20955" indent="635" algn="just">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加工・作業内容、加工時の副生物・放出物</a:t>
                      </a: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フューム、アーク光、熱、音、電磁波、放射性物質</a:t>
                      </a: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・廃材などの性状・性質・量</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34445001"/>
                  </a:ext>
                </a:extLst>
              </a:tr>
              <a:tr h="0">
                <a:tc>
                  <a:txBody>
                    <a:bodyPr/>
                    <a:lstStyle/>
                    <a:p>
                      <a:pPr algn="l">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20955" indent="635"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タクトタイム、サイクルタイム</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13315329"/>
                  </a:ext>
                </a:extLst>
              </a:tr>
              <a:tr h="396240">
                <a:tc>
                  <a:txBody>
                    <a:bodyPr/>
                    <a:lstStyle/>
                    <a:p>
                      <a:pPr algn="just">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20955" indent="635"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稼働時間</a:t>
                      </a: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a:t>
                      </a: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日／月／年</a:t>
                      </a: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a:t>
                      </a: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、生産台数</a:t>
                      </a: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a:t>
                      </a: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時間／日／年</a:t>
                      </a: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26765637"/>
                  </a:ext>
                </a:extLst>
              </a:tr>
              <a:tr h="403860">
                <a:tc>
                  <a:txBody>
                    <a:bodyPr/>
                    <a:lstStyle/>
                    <a:p>
                      <a:pPr algn="just">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周辺装置・他の機械や建屋の壁・柱等との距離・空間</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37341373"/>
                  </a:ext>
                </a:extLst>
              </a:tr>
            </a:tbl>
          </a:graphicData>
        </a:graphic>
      </p:graphicFrame>
      <p:sp>
        <p:nvSpPr>
          <p:cNvPr id="12" name="正方形/長方形 11">
            <a:extLst>
              <a:ext uri="{FF2B5EF4-FFF2-40B4-BE49-F238E27FC236}">
                <a16:creationId xmlns:a16="http://schemas.microsoft.com/office/drawing/2014/main" xmlns="" id="{28E8953F-A830-45F9-9843-3C79AB6FD18E}"/>
              </a:ext>
            </a:extLst>
          </p:cNvPr>
          <p:cNvSpPr/>
          <p:nvPr/>
        </p:nvSpPr>
        <p:spPr>
          <a:xfrm>
            <a:off x="2700848" y="1303200"/>
            <a:ext cx="4798108" cy="461665"/>
          </a:xfrm>
          <a:prstGeom prst="rect">
            <a:avLst/>
          </a:prstGeom>
        </p:spPr>
        <p:txBody>
          <a:bodyPr wrap="none">
            <a:spAutoFit/>
          </a:bodyPr>
          <a:lstStyle/>
          <a:p>
            <a:r>
              <a:rPr lang="ja-JP" altLang="en-US" sz="2400" dirty="0">
                <a:latin typeface="Meiryo UI" panose="020B0604030504040204" pitchFamily="50" charset="-128"/>
                <a:ea typeface="Meiryo UI" panose="020B0604030504040204" pitchFamily="50" charset="-128"/>
              </a:rPr>
              <a:t>表</a:t>
            </a:r>
            <a:r>
              <a:rPr lang="en-US" altLang="ja-JP" sz="2400" dirty="0">
                <a:latin typeface="Meiryo UI" panose="020B0604030504040204" pitchFamily="50" charset="-128"/>
                <a:ea typeface="Meiryo UI" panose="020B0604030504040204" pitchFamily="50" charset="-128"/>
              </a:rPr>
              <a:t>9-1</a:t>
            </a:r>
            <a:r>
              <a:rPr lang="ja-JP" altLang="en-US" sz="2400" dirty="0">
                <a:latin typeface="Meiryo UI" panose="020B0604030504040204" pitchFamily="50" charset="-128"/>
                <a:ea typeface="Meiryo UI" panose="020B0604030504040204" pitchFamily="50" charset="-128"/>
              </a:rPr>
              <a:t>　協働作業ロボットの仕様一覧</a:t>
            </a:r>
          </a:p>
        </p:txBody>
      </p:sp>
    </p:spTree>
    <p:extLst>
      <p:ext uri="{BB962C8B-B14F-4D97-AF65-F5344CB8AC3E}">
        <p14:creationId xmlns:p14="http://schemas.microsoft.com/office/powerpoint/2010/main" val="16948404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xmlns="" id="{AAE9821E-2A4A-46E1-9688-178BAFB3A0E0}"/>
              </a:ext>
            </a:extLst>
          </p:cNvPr>
          <p:cNvSpPr>
            <a:spLocks noGrp="1"/>
          </p:cNvSpPr>
          <p:nvPr>
            <p:ph type="ftr" sz="quarter" idx="4294967295"/>
          </p:nvPr>
        </p:nvSpPr>
        <p:spPr>
          <a:xfrm>
            <a:off x="3281363" y="6356354"/>
            <a:ext cx="3343275" cy="365125"/>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4" name="スライド番号プレースホルダー 3">
            <a:extLst>
              <a:ext uri="{FF2B5EF4-FFF2-40B4-BE49-F238E27FC236}">
                <a16:creationId xmlns:a16="http://schemas.microsoft.com/office/drawing/2014/main" xmlns="" id="{6BAA2B84-3FE2-4EA1-BC49-5F0A2A499D01}"/>
              </a:ext>
            </a:extLst>
          </p:cNvPr>
          <p:cNvSpPr>
            <a:spLocks noGrp="1"/>
          </p:cNvSpPr>
          <p:nvPr>
            <p:ph type="sldNum" sz="quarter" idx="12"/>
          </p:nvPr>
        </p:nvSpPr>
        <p:spPr/>
        <p:txBody>
          <a:bodyPr/>
          <a:lstStyle/>
          <a:p>
            <a:fld id="{C7D9CC4D-8A97-4D11-A8F9-9712DE09FCD9}" type="slidenum">
              <a:rPr kumimoji="1" lang="ja-JP" altLang="en-US" smtClean="0"/>
              <a:t>93</a:t>
            </a:fld>
            <a:endParaRPr kumimoji="1" lang="ja-JP" altLang="en-US"/>
          </a:p>
        </p:txBody>
      </p:sp>
      <p:graphicFrame>
        <p:nvGraphicFramePr>
          <p:cNvPr id="5" name="表 4">
            <a:extLst>
              <a:ext uri="{FF2B5EF4-FFF2-40B4-BE49-F238E27FC236}">
                <a16:creationId xmlns:a16="http://schemas.microsoft.com/office/drawing/2014/main" xmlns="" id="{4EE60F36-1465-46F8-B5A3-CD939225C2A2}"/>
              </a:ext>
            </a:extLst>
          </p:cNvPr>
          <p:cNvGraphicFramePr>
            <a:graphicFrameLocks noGrp="1"/>
          </p:cNvGraphicFramePr>
          <p:nvPr>
            <p:extLst>
              <p:ext uri="{D42A27DB-BD31-4B8C-83A1-F6EECF244321}">
                <p14:modId xmlns:p14="http://schemas.microsoft.com/office/powerpoint/2010/main" val="168669102"/>
              </p:ext>
            </p:extLst>
          </p:nvPr>
        </p:nvGraphicFramePr>
        <p:xfrm>
          <a:off x="632797" y="941864"/>
          <a:ext cx="8592167" cy="4267200"/>
        </p:xfrm>
        <a:graphic>
          <a:graphicData uri="http://schemas.openxmlformats.org/drawingml/2006/table">
            <a:tbl>
              <a:tblPr firstRow="1" firstCol="1" bandRow="1"/>
              <a:tblGrid>
                <a:gridCol w="1131986">
                  <a:extLst>
                    <a:ext uri="{9D8B030D-6E8A-4147-A177-3AD203B41FA5}">
                      <a16:colId xmlns:a16="http://schemas.microsoft.com/office/drawing/2014/main" xmlns="" val="3284608349"/>
                    </a:ext>
                  </a:extLst>
                </a:gridCol>
                <a:gridCol w="3660086">
                  <a:extLst>
                    <a:ext uri="{9D8B030D-6E8A-4147-A177-3AD203B41FA5}">
                      <a16:colId xmlns:a16="http://schemas.microsoft.com/office/drawing/2014/main" xmlns="" val="4244947092"/>
                    </a:ext>
                  </a:extLst>
                </a:gridCol>
                <a:gridCol w="3800095">
                  <a:extLst>
                    <a:ext uri="{9D8B030D-6E8A-4147-A177-3AD203B41FA5}">
                      <a16:colId xmlns:a16="http://schemas.microsoft.com/office/drawing/2014/main" xmlns="" val="168438448"/>
                    </a:ext>
                  </a:extLst>
                </a:gridCol>
              </a:tblGrid>
              <a:tr h="0">
                <a:tc>
                  <a:txBody>
                    <a:bodyPr/>
                    <a:lstStyle/>
                    <a:p>
                      <a:pPr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分類</a:t>
                      </a: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項目</a:t>
                      </a: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仕様・制限</a:t>
                      </a: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xmlns="" val="366045136"/>
                  </a:ext>
                </a:extLst>
              </a:tr>
              <a:tr h="0">
                <a:tc>
                  <a:txBody>
                    <a:bodyPr/>
                    <a:lstStyle/>
                    <a:p>
                      <a:pPr algn="l">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本体</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大きさ、形状、機構</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0350362"/>
                  </a:ext>
                </a:extLst>
              </a:tr>
              <a:tr h="0">
                <a:tc>
                  <a:txBody>
                    <a:bodyPr/>
                    <a:lstStyle/>
                    <a:p>
                      <a:pPr algn="l">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駆動源・機構</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80968409"/>
                  </a:ext>
                </a:extLst>
              </a:tr>
              <a:tr h="0">
                <a:tc>
                  <a:txBody>
                    <a:bodyPr/>
                    <a:lstStyle/>
                    <a:p>
                      <a:pPr algn="l">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質量・重心・モーメント</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95640272"/>
                  </a:ext>
                </a:extLst>
              </a:tr>
              <a:tr h="0">
                <a:tc>
                  <a:txBody>
                    <a:bodyPr/>
                    <a:lstStyle/>
                    <a:p>
                      <a:pPr algn="l">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最大可動範囲</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97292892"/>
                  </a:ext>
                </a:extLst>
              </a:tr>
              <a:tr h="0">
                <a:tc>
                  <a:txBody>
                    <a:bodyPr/>
                    <a:lstStyle/>
                    <a:p>
                      <a:pPr algn="l">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最大可搬重量</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66178295"/>
                  </a:ext>
                </a:extLst>
              </a:tr>
              <a:tr h="0">
                <a:tc>
                  <a:txBody>
                    <a:bodyPr/>
                    <a:lstStyle/>
                    <a:p>
                      <a:pPr algn="l">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最大動作速度</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81855262"/>
                  </a:ext>
                </a:extLst>
              </a:tr>
              <a:tr h="0">
                <a:tc>
                  <a:txBody>
                    <a:bodyPr/>
                    <a:lstStyle/>
                    <a:p>
                      <a:pPr algn="l">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設置方法</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40054597"/>
                  </a:ext>
                </a:extLst>
              </a:tr>
              <a:tr h="0">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エンドエ</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重量、重心</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37512938"/>
                  </a:ext>
                </a:extLst>
              </a:tr>
              <a:tr h="0">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フェクタ</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駆動源・機構</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71950454"/>
                  </a:ext>
                </a:extLst>
              </a:tr>
              <a:tr h="0">
                <a:tc>
                  <a:txBody>
                    <a:bodyPr/>
                    <a:lstStyle/>
                    <a:p>
                      <a:pPr algn="l">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周辺装置</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大きさ、形状、</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81588095"/>
                  </a:ext>
                </a:extLst>
              </a:tr>
              <a:tr h="0">
                <a:tc>
                  <a:txBody>
                    <a:bodyPr/>
                    <a:lstStyle/>
                    <a:p>
                      <a:pPr algn="l">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重量、重心</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69290892"/>
                  </a:ext>
                </a:extLst>
              </a:tr>
              <a:tr h="0">
                <a:tc>
                  <a:txBody>
                    <a:bodyPr/>
                    <a:lstStyle/>
                    <a:p>
                      <a:pPr algn="l">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形状</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24942595"/>
                  </a:ext>
                </a:extLst>
              </a:tr>
              <a:tr h="0">
                <a:tc>
                  <a:txBody>
                    <a:bodyPr/>
                    <a:lstStyle/>
                    <a:p>
                      <a:pPr algn="l">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駆動源・機構</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71708090"/>
                  </a:ext>
                </a:extLst>
              </a:tr>
            </a:tbl>
          </a:graphicData>
        </a:graphic>
      </p:graphicFrame>
      <p:sp>
        <p:nvSpPr>
          <p:cNvPr id="6" name="正方形/長方形 5">
            <a:extLst>
              <a:ext uri="{FF2B5EF4-FFF2-40B4-BE49-F238E27FC236}">
                <a16:creationId xmlns:a16="http://schemas.microsoft.com/office/drawing/2014/main" xmlns="" id="{81726C3E-9953-4AE0-97B8-87412EC3ADA3}"/>
              </a:ext>
            </a:extLst>
          </p:cNvPr>
          <p:cNvSpPr/>
          <p:nvPr/>
        </p:nvSpPr>
        <p:spPr>
          <a:xfrm>
            <a:off x="2726175" y="480200"/>
            <a:ext cx="4798108" cy="461665"/>
          </a:xfrm>
          <a:prstGeom prst="rect">
            <a:avLst/>
          </a:prstGeom>
        </p:spPr>
        <p:txBody>
          <a:bodyPr wrap="none">
            <a:spAutoFit/>
          </a:bodyPr>
          <a:lstStyle/>
          <a:p>
            <a:r>
              <a:rPr lang="ja-JP" altLang="en-US" sz="2400" dirty="0">
                <a:latin typeface="Meiryo UI" panose="020B0604030504040204" pitchFamily="50" charset="-128"/>
                <a:ea typeface="Meiryo UI" panose="020B0604030504040204" pitchFamily="50" charset="-128"/>
              </a:rPr>
              <a:t>表</a:t>
            </a:r>
            <a:r>
              <a:rPr lang="en-US" altLang="ja-JP" sz="2400" dirty="0">
                <a:latin typeface="Meiryo UI" panose="020B0604030504040204" pitchFamily="50" charset="-128"/>
                <a:ea typeface="Meiryo UI" panose="020B0604030504040204" pitchFamily="50" charset="-128"/>
              </a:rPr>
              <a:t>9-1</a:t>
            </a:r>
            <a:r>
              <a:rPr lang="ja-JP" altLang="en-US" sz="2400" dirty="0">
                <a:latin typeface="Meiryo UI" panose="020B0604030504040204" pitchFamily="50" charset="-128"/>
                <a:ea typeface="Meiryo UI" panose="020B0604030504040204" pitchFamily="50" charset="-128"/>
              </a:rPr>
              <a:t>　協働作業ロボットの仕様一覧</a:t>
            </a:r>
          </a:p>
        </p:txBody>
      </p:sp>
    </p:spTree>
    <p:extLst>
      <p:ext uri="{BB962C8B-B14F-4D97-AF65-F5344CB8AC3E}">
        <p14:creationId xmlns:p14="http://schemas.microsoft.com/office/powerpoint/2010/main" val="207381069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xmlns="" id="{AAE9821E-2A4A-46E1-9688-178BAFB3A0E0}"/>
              </a:ext>
            </a:extLst>
          </p:cNvPr>
          <p:cNvSpPr>
            <a:spLocks noGrp="1"/>
          </p:cNvSpPr>
          <p:nvPr>
            <p:ph type="ftr" sz="quarter" idx="4294967295"/>
          </p:nvPr>
        </p:nvSpPr>
        <p:spPr>
          <a:xfrm>
            <a:off x="3281363" y="6356354"/>
            <a:ext cx="334327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平成</a:t>
            </a:r>
            <a:r>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29</a:t>
            </a:r>
            <a:r>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年度厚生労働省委託　機能安全を活用した機械設備の安全対策の推進事業 活用実践マニュアル</a:t>
            </a: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スライド番号プレースホルダー 3">
            <a:extLst>
              <a:ext uri="{FF2B5EF4-FFF2-40B4-BE49-F238E27FC236}">
                <a16:creationId xmlns:a16="http://schemas.microsoft.com/office/drawing/2014/main" xmlns="" id="{6BAA2B84-3FE2-4EA1-BC49-5F0A2A499D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D9CC4D-8A97-4D11-A8F9-9712DE09FCD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5" name="表 4">
            <a:extLst>
              <a:ext uri="{FF2B5EF4-FFF2-40B4-BE49-F238E27FC236}">
                <a16:creationId xmlns:a16="http://schemas.microsoft.com/office/drawing/2014/main" xmlns="" id="{4EE60F36-1465-46F8-B5A3-CD939225C2A2}"/>
              </a:ext>
            </a:extLst>
          </p:cNvPr>
          <p:cNvGraphicFramePr>
            <a:graphicFrameLocks noGrp="1"/>
          </p:cNvGraphicFramePr>
          <p:nvPr>
            <p:extLst>
              <p:ext uri="{D42A27DB-BD31-4B8C-83A1-F6EECF244321}">
                <p14:modId xmlns:p14="http://schemas.microsoft.com/office/powerpoint/2010/main" val="1155377550"/>
              </p:ext>
            </p:extLst>
          </p:nvPr>
        </p:nvGraphicFramePr>
        <p:xfrm>
          <a:off x="632797" y="941864"/>
          <a:ext cx="8592167" cy="4572000"/>
        </p:xfrm>
        <a:graphic>
          <a:graphicData uri="http://schemas.openxmlformats.org/drawingml/2006/table">
            <a:tbl>
              <a:tblPr firstRow="1" firstCol="1" bandRow="1"/>
              <a:tblGrid>
                <a:gridCol w="1131986">
                  <a:extLst>
                    <a:ext uri="{9D8B030D-6E8A-4147-A177-3AD203B41FA5}">
                      <a16:colId xmlns:a16="http://schemas.microsoft.com/office/drawing/2014/main" xmlns="" val="3284608349"/>
                    </a:ext>
                  </a:extLst>
                </a:gridCol>
                <a:gridCol w="3660086">
                  <a:extLst>
                    <a:ext uri="{9D8B030D-6E8A-4147-A177-3AD203B41FA5}">
                      <a16:colId xmlns:a16="http://schemas.microsoft.com/office/drawing/2014/main" xmlns="" val="4244947092"/>
                    </a:ext>
                  </a:extLst>
                </a:gridCol>
                <a:gridCol w="3800095">
                  <a:extLst>
                    <a:ext uri="{9D8B030D-6E8A-4147-A177-3AD203B41FA5}">
                      <a16:colId xmlns:a16="http://schemas.microsoft.com/office/drawing/2014/main" xmlns="" val="168438448"/>
                    </a:ext>
                  </a:extLst>
                </a:gridCol>
              </a:tblGrid>
              <a:tr h="0">
                <a:tc>
                  <a:txBody>
                    <a:bodyPr/>
                    <a:lstStyle/>
                    <a:p>
                      <a:pPr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分類</a:t>
                      </a: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項目</a:t>
                      </a: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仕様・制限</a:t>
                      </a: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xmlns="" val="366045136"/>
                  </a:ext>
                </a:extLst>
              </a:tr>
              <a:tr h="0">
                <a:tc>
                  <a:txBody>
                    <a:bodyPr/>
                    <a:lstStyle/>
                    <a:p>
                      <a:pPr algn="l">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動作</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軌跡</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0350362"/>
                  </a:ext>
                </a:extLst>
              </a:tr>
              <a:tr h="0">
                <a:tc>
                  <a:txBody>
                    <a:bodyPr/>
                    <a:lstStyle/>
                    <a:p>
                      <a:pPr algn="l">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速度</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80968409"/>
                  </a:ext>
                </a:extLst>
              </a:tr>
              <a:tr h="0">
                <a:tc>
                  <a:txBody>
                    <a:bodyPr/>
                    <a:lstStyle/>
                    <a:p>
                      <a:pPr algn="l">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待機位置・姿勢</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95640272"/>
                  </a:ext>
                </a:extLst>
              </a:tr>
              <a:tr h="0">
                <a:tc>
                  <a:txBody>
                    <a:bodyPr/>
                    <a:lstStyle/>
                    <a:p>
                      <a:pPr algn="l">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起動・停止条件</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97292892"/>
                  </a:ext>
                </a:extLst>
              </a:tr>
              <a:tr h="0">
                <a:tc>
                  <a:txBody>
                    <a:bodyPr/>
                    <a:lstStyle/>
                    <a:p>
                      <a:pPr algn="l">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製品・材料</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製品</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66178295"/>
                  </a:ext>
                </a:extLst>
              </a:tr>
              <a:tr h="0">
                <a:tc>
                  <a:txBody>
                    <a:bodyPr/>
                    <a:lstStyle/>
                    <a:p>
                      <a:pPr algn="l">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材料</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81855262"/>
                  </a:ext>
                </a:extLst>
              </a:tr>
              <a:tr h="0">
                <a:tc>
                  <a:txBody>
                    <a:bodyPr/>
                    <a:lstStyle/>
                    <a:p>
                      <a:pPr algn="l">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副資材</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40054597"/>
                  </a:ext>
                </a:extLst>
              </a:tr>
              <a:tr h="0">
                <a:tc>
                  <a:txBody>
                    <a:bodyPr/>
                    <a:lstStyle/>
                    <a:p>
                      <a:pPr algn="l">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副産物</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37512938"/>
                  </a:ext>
                </a:extLst>
              </a:tr>
              <a:tr h="0">
                <a:tc>
                  <a:txBody>
                    <a:bodyPr/>
                    <a:lstStyle/>
                    <a:p>
                      <a:pPr algn="l">
                        <a:spcAft>
                          <a:spcPts val="0"/>
                        </a:spcAft>
                      </a:pP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周辺環境</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71950454"/>
                  </a:ext>
                </a:extLst>
              </a:tr>
              <a:tr h="0">
                <a:tc>
                  <a:txBody>
                    <a:bodyPr/>
                    <a:lstStyle/>
                    <a:p>
                      <a:pPr algn="l">
                        <a:spcAft>
                          <a:spcPts val="0"/>
                        </a:spcAft>
                      </a:pPr>
                      <a:r>
                        <a:rPr lang="ja-JP" altLang="en-US" sz="2000" kern="100" dirty="0">
                          <a:effectLst/>
                          <a:latin typeface="Meiryo UI" panose="020B0604030504040204" pitchFamily="50" charset="-128"/>
                          <a:ea typeface="Meiryo UI" panose="020B0604030504040204" pitchFamily="50" charset="-128"/>
                          <a:cs typeface="Times New Roman" panose="02020603050405020304" pitchFamily="18" charset="0"/>
                        </a:rPr>
                        <a:t>使用条件</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空間的条件</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81588095"/>
                  </a:ext>
                </a:extLst>
              </a:tr>
              <a:tr h="0">
                <a:tc>
                  <a:txBody>
                    <a:bodyPr/>
                    <a:lstStyle/>
                    <a:p>
                      <a:pPr algn="l">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関係者</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69290892"/>
                  </a:ext>
                </a:extLst>
              </a:tr>
              <a:tr h="0">
                <a:tc>
                  <a:txBody>
                    <a:bodyPr/>
                    <a:lstStyle/>
                    <a:p>
                      <a:pPr algn="l">
                        <a:spcAft>
                          <a:spcPts val="0"/>
                        </a:spcAft>
                      </a:pP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軌跡</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24942595"/>
                  </a:ext>
                </a:extLst>
              </a:tr>
              <a:tr h="0">
                <a:tc>
                  <a:txBody>
                    <a:bodyPr/>
                    <a:lstStyle/>
                    <a:p>
                      <a:pPr algn="l">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速度</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71708090"/>
                  </a:ext>
                </a:extLst>
              </a:tr>
            </a:tbl>
          </a:graphicData>
        </a:graphic>
      </p:graphicFrame>
      <p:sp>
        <p:nvSpPr>
          <p:cNvPr id="6" name="正方形/長方形 5">
            <a:extLst>
              <a:ext uri="{FF2B5EF4-FFF2-40B4-BE49-F238E27FC236}">
                <a16:creationId xmlns:a16="http://schemas.microsoft.com/office/drawing/2014/main" xmlns="" id="{BB5AB0F2-CFCE-4406-87BC-CE897FB20733}"/>
              </a:ext>
            </a:extLst>
          </p:cNvPr>
          <p:cNvSpPr/>
          <p:nvPr/>
        </p:nvSpPr>
        <p:spPr>
          <a:xfrm>
            <a:off x="2819044" y="358525"/>
            <a:ext cx="4798108" cy="461665"/>
          </a:xfrm>
          <a:prstGeom prst="rect">
            <a:avLst/>
          </a:prstGeom>
        </p:spPr>
        <p:txBody>
          <a:bodyPr wrap="none">
            <a:spAutoFit/>
          </a:bodyPr>
          <a:lstStyle/>
          <a:p>
            <a:r>
              <a:rPr lang="ja-JP" altLang="en-US" sz="2400" dirty="0">
                <a:latin typeface="Meiryo UI" panose="020B0604030504040204" pitchFamily="50" charset="-128"/>
                <a:ea typeface="Meiryo UI" panose="020B0604030504040204" pitchFamily="50" charset="-128"/>
              </a:rPr>
              <a:t>表</a:t>
            </a:r>
            <a:r>
              <a:rPr lang="en-US" altLang="ja-JP" sz="2400" dirty="0">
                <a:latin typeface="Meiryo UI" panose="020B0604030504040204" pitchFamily="50" charset="-128"/>
                <a:ea typeface="Meiryo UI" panose="020B0604030504040204" pitchFamily="50" charset="-128"/>
              </a:rPr>
              <a:t>9-1</a:t>
            </a:r>
            <a:r>
              <a:rPr lang="ja-JP" altLang="en-US" sz="2400" dirty="0">
                <a:latin typeface="Meiryo UI" panose="020B0604030504040204" pitchFamily="50" charset="-128"/>
                <a:ea typeface="Meiryo UI" panose="020B0604030504040204" pitchFamily="50" charset="-128"/>
              </a:rPr>
              <a:t>　協働作業ロボットの仕様一覧</a:t>
            </a:r>
          </a:p>
        </p:txBody>
      </p:sp>
    </p:spTree>
    <p:extLst>
      <p:ext uri="{BB962C8B-B14F-4D97-AF65-F5344CB8AC3E}">
        <p14:creationId xmlns:p14="http://schemas.microsoft.com/office/powerpoint/2010/main" val="10467657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xmlns="" id="{686AD7E9-E694-4649-A4C7-B42ECA8EBBDD}"/>
              </a:ext>
            </a:extLst>
          </p:cNvPr>
          <p:cNvSpPr>
            <a:spLocks noGrp="1"/>
          </p:cNvSpPr>
          <p:nvPr>
            <p:ph type="ftr" sz="quarter" idx="4294967295"/>
          </p:nvPr>
        </p:nvSpPr>
        <p:spPr>
          <a:xfrm>
            <a:off x="3281363" y="6356354"/>
            <a:ext cx="334327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平成</a:t>
            </a:r>
            <a:r>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29</a:t>
            </a:r>
            <a:r>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年度厚生労働省委託　機能安全を活用した機械設備の安全対策の推進事業 活用実践マニュアル</a:t>
            </a: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スライド番号プレースホルダー 2">
            <a:extLst>
              <a:ext uri="{FF2B5EF4-FFF2-40B4-BE49-F238E27FC236}">
                <a16:creationId xmlns:a16="http://schemas.microsoft.com/office/drawing/2014/main" xmlns="" id="{196D4E0B-655E-489E-8076-E2B36F16E0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D9CC4D-8A97-4D11-A8F9-9712DE09FCD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正方形/長方形 3">
            <a:extLst>
              <a:ext uri="{FF2B5EF4-FFF2-40B4-BE49-F238E27FC236}">
                <a16:creationId xmlns:a16="http://schemas.microsoft.com/office/drawing/2014/main" xmlns="" id="{9E42E52E-7B5A-4E8F-828A-2BC0F0C1F71F}"/>
              </a:ext>
            </a:extLst>
          </p:cNvPr>
          <p:cNvSpPr/>
          <p:nvPr/>
        </p:nvSpPr>
        <p:spPr>
          <a:xfrm>
            <a:off x="1293986" y="1670053"/>
            <a:ext cx="7318029" cy="1754326"/>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表</a:t>
            </a:r>
            <a:r>
              <a:rPr kumimoji="1" lang="en-US" altLang="ja-JP" sz="36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9-1</a:t>
            </a:r>
            <a:r>
              <a:rPr kumimoji="1" lang="ja-JP" altLang="en-US" sz="36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協働作業ロボットの仕様一覧</a:t>
            </a:r>
            <a:endParaRPr kumimoji="1" lang="en-US" altLang="ja-JP" sz="36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（記載事例）</a:t>
            </a:r>
            <a:endParaRPr lang="en-US" altLang="ja-JP" sz="3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発表：解説</a:t>
            </a:r>
          </a:p>
        </p:txBody>
      </p:sp>
    </p:spTree>
    <p:extLst>
      <p:ext uri="{BB962C8B-B14F-4D97-AF65-F5344CB8AC3E}">
        <p14:creationId xmlns:p14="http://schemas.microsoft.com/office/powerpoint/2010/main" val="39944626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xmlns="" id="{85A07B94-D0E6-4EE7-9C94-8112495EDAB8}"/>
              </a:ext>
            </a:extLst>
          </p:cNvPr>
          <p:cNvSpPr>
            <a:spLocks noGrp="1"/>
          </p:cNvSpPr>
          <p:nvPr>
            <p:ph type="title"/>
          </p:nvPr>
        </p:nvSpPr>
        <p:spPr>
          <a:xfrm>
            <a:off x="125258" y="-19867"/>
            <a:ext cx="8742615" cy="756938"/>
          </a:xfrm>
        </p:spPr>
        <p:txBody>
          <a:bodyPr>
            <a:normAutofit/>
          </a:bodyPr>
          <a:lstStyle/>
          <a:p>
            <a:pPr lvl="0">
              <a:spcBef>
                <a:spcPts val="1200"/>
              </a:spcBef>
              <a:spcAft>
                <a:spcPts val="600"/>
              </a:spcAft>
              <a:buSzPts val="1400"/>
            </a:pPr>
            <a:r>
              <a:rPr lang="ja-JP" altLang="en-US" sz="3600" b="1" kern="100" dirty="0">
                <a:latin typeface="Meiryo UI" panose="020B0604030504040204" pitchFamily="50" charset="-128"/>
                <a:ea typeface="Meiryo UI" panose="020B0604030504040204" pitchFamily="50" charset="-128"/>
                <a:cs typeface="Times New Roman" panose="02020603050405020304" pitchFamily="18" charset="0"/>
              </a:rPr>
              <a:t>２</a:t>
            </a:r>
            <a:r>
              <a:rPr lang="ja-JP" altLang="ja-JP" sz="3600" b="1" kern="100" dirty="0">
                <a:latin typeface="Meiryo UI" panose="020B0604030504040204" pitchFamily="50" charset="-128"/>
                <a:ea typeface="Meiryo UI" panose="020B0604030504040204" pitchFamily="50" charset="-128"/>
                <a:cs typeface="Times New Roman" panose="02020603050405020304" pitchFamily="18" charset="0"/>
              </a:rPr>
              <a:t>リスクアセスメントとリスク低減方策</a:t>
            </a:r>
          </a:p>
        </p:txBody>
      </p:sp>
      <p:sp>
        <p:nvSpPr>
          <p:cNvPr id="4" name="フッター プレースホルダー 3">
            <a:extLst>
              <a:ext uri="{FF2B5EF4-FFF2-40B4-BE49-F238E27FC236}">
                <a16:creationId xmlns:a16="http://schemas.microsoft.com/office/drawing/2014/main" xmlns="" id="{E8C6A243-7D08-48F6-826F-4FB9A651C921}"/>
              </a:ext>
            </a:extLst>
          </p:cNvPr>
          <p:cNvSpPr>
            <a:spLocks noGrp="1"/>
          </p:cNvSpPr>
          <p:nvPr>
            <p:ph type="ftr" sz="quarter" idx="4294967295"/>
          </p:nvPr>
        </p:nvSpPr>
        <p:spPr>
          <a:xfrm>
            <a:off x="3281363" y="6356354"/>
            <a:ext cx="334327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平成</a:t>
            </a:r>
            <a:r>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29</a:t>
            </a:r>
            <a:r>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年度厚生労働省委託　機能安全を活用した機械設備の安全対策の推進事業 活用実践マニュアル</a:t>
            </a: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スライド番号プレースホルダー 4">
            <a:extLst>
              <a:ext uri="{FF2B5EF4-FFF2-40B4-BE49-F238E27FC236}">
                <a16:creationId xmlns:a16="http://schemas.microsoft.com/office/drawing/2014/main" xmlns="" id="{EB419B62-820F-4798-AC12-040D9E1B0A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D9CC4D-8A97-4D11-A8F9-9712DE09FCD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11" name="表 10">
            <a:extLst>
              <a:ext uri="{FF2B5EF4-FFF2-40B4-BE49-F238E27FC236}">
                <a16:creationId xmlns:a16="http://schemas.microsoft.com/office/drawing/2014/main" xmlns="" id="{8A4D3587-8078-47A1-91DD-A2CCA3577F2D}"/>
              </a:ext>
            </a:extLst>
          </p:cNvPr>
          <p:cNvGraphicFramePr>
            <a:graphicFrameLocks noGrp="1"/>
          </p:cNvGraphicFramePr>
          <p:nvPr>
            <p:extLst>
              <p:ext uri="{D42A27DB-BD31-4B8C-83A1-F6EECF244321}">
                <p14:modId xmlns:p14="http://schemas.microsoft.com/office/powerpoint/2010/main" val="3925546281"/>
              </p:ext>
            </p:extLst>
          </p:nvPr>
        </p:nvGraphicFramePr>
        <p:xfrm>
          <a:off x="182988" y="1364155"/>
          <a:ext cx="9571240" cy="5503333"/>
        </p:xfrm>
        <a:graphic>
          <a:graphicData uri="http://schemas.openxmlformats.org/drawingml/2006/table">
            <a:tbl>
              <a:tblPr firstRow="1" firstCol="1" bandRow="1"/>
              <a:tblGrid>
                <a:gridCol w="819050">
                  <a:extLst>
                    <a:ext uri="{9D8B030D-6E8A-4147-A177-3AD203B41FA5}">
                      <a16:colId xmlns:a16="http://schemas.microsoft.com/office/drawing/2014/main" xmlns="" val="666104380"/>
                    </a:ext>
                  </a:extLst>
                </a:gridCol>
                <a:gridCol w="1286278">
                  <a:extLst>
                    <a:ext uri="{9D8B030D-6E8A-4147-A177-3AD203B41FA5}">
                      <a16:colId xmlns:a16="http://schemas.microsoft.com/office/drawing/2014/main" xmlns="" val="1074790270"/>
                    </a:ext>
                  </a:extLst>
                </a:gridCol>
                <a:gridCol w="7465912">
                  <a:extLst>
                    <a:ext uri="{9D8B030D-6E8A-4147-A177-3AD203B41FA5}">
                      <a16:colId xmlns:a16="http://schemas.microsoft.com/office/drawing/2014/main" xmlns="" val="1716155708"/>
                    </a:ext>
                  </a:extLst>
                </a:gridCol>
              </a:tblGrid>
              <a:tr h="321733">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2000" dirty="0">
                          <a:latin typeface="Meiryo UI" panose="020B0604030504040204" pitchFamily="50" charset="-128"/>
                          <a:ea typeface="Meiryo UI" panose="020B0604030504040204" pitchFamily="50" charset="-128"/>
                        </a:rPr>
                        <a:t>表</a:t>
                      </a:r>
                      <a:r>
                        <a:rPr lang="en-US" altLang="ja-JP" sz="2000" dirty="0">
                          <a:latin typeface="Meiryo UI" panose="020B0604030504040204" pitchFamily="50" charset="-128"/>
                          <a:ea typeface="Meiryo UI" panose="020B0604030504040204" pitchFamily="50" charset="-128"/>
                        </a:rPr>
                        <a:t>9-1</a:t>
                      </a:r>
                      <a:r>
                        <a:rPr lang="ja-JP" altLang="en-US" sz="2000" dirty="0">
                          <a:latin typeface="Meiryo UI" panose="020B0604030504040204" pitchFamily="50" charset="-128"/>
                          <a:ea typeface="Meiryo UI" panose="020B0604030504040204" pitchFamily="50" charset="-128"/>
                        </a:rPr>
                        <a:t>　協働作業ロボットの仕様一覧</a:t>
                      </a:r>
                    </a:p>
                  </a:txBody>
                  <a:tcPr marL="55721" marR="5572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Aft>
                          <a:spcPts val="0"/>
                        </a:spcAft>
                      </a:pP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hMerge="1">
                  <a:txBody>
                    <a:bodyPr/>
                    <a:lstStyle/>
                    <a:p>
                      <a:pPr algn="ctr">
                        <a:spcAft>
                          <a:spcPts val="0"/>
                        </a:spcAft>
                      </a:pP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xmlns="" val="10000"/>
                  </a:ext>
                </a:extLst>
              </a:tr>
              <a:tr h="0">
                <a:tc>
                  <a:txBody>
                    <a:bodyPr/>
                    <a:lstStyle/>
                    <a:p>
                      <a:pPr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分類</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項目</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仕様・制限</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xmlns="" val="231154846"/>
                  </a:ext>
                </a:extLst>
              </a:tr>
              <a:tr h="0">
                <a:tc rowSpan="2">
                  <a:txBody>
                    <a:bodyPr/>
                    <a:lstStyle/>
                    <a:p>
                      <a:pPr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工程</a:t>
                      </a:r>
                      <a:endParaRPr lang="en-US" alt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概要</a:t>
                      </a:r>
                      <a:endParaRPr lang="en-US" alt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altLang="en-US" sz="2000" kern="100" dirty="0">
                          <a:effectLst/>
                          <a:latin typeface="Meiryo UI" panose="020B0604030504040204" pitchFamily="50" charset="-128"/>
                          <a:ea typeface="Meiryo UI" panose="020B0604030504040204" pitchFamily="50" charset="-128"/>
                          <a:cs typeface="Times New Roman" panose="02020603050405020304" pitchFamily="18" charset="0"/>
                        </a:rPr>
                        <a:t>（１）</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955" indent="635" algn="just">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ロボット</a:t>
                      </a:r>
                      <a:endParaRPr lang="en-US" alt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0955" indent="635" algn="just">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を含む</a:t>
                      </a:r>
                      <a:endParaRPr lang="en-US" alt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0955" indent="635" algn="just">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各装置類</a:t>
                      </a:r>
                      <a:endParaRPr lang="en-US" alt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0955" indent="635" algn="just">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の配置</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20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図</a:t>
                      </a:r>
                      <a:r>
                        <a:rPr lang="en-US" altLang="ja-JP" sz="20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9-1</a:t>
                      </a:r>
                      <a:r>
                        <a:rPr lang="ja-JP" altLang="ja-JP" sz="20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の弁当箱詰めロボットシステム</a:t>
                      </a:r>
                      <a:endParaRPr lang="en-US" altLang="ja-JP" sz="20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342900" marR="0" indent="-342900" algn="l" defTabSz="914400" rtl="0" eaLnBrk="1" fontAlgn="auto" latinLnBrk="0" hangingPunct="1">
                        <a:lnSpc>
                          <a:spcPct val="100000"/>
                        </a:lnSpc>
                        <a:spcBef>
                          <a:spcPts val="0"/>
                        </a:spcBef>
                        <a:spcAft>
                          <a:spcPts val="0"/>
                        </a:spcAft>
                        <a:buClrTx/>
                        <a:buSzTx/>
                        <a:buFont typeface="Arial" charset="0"/>
                        <a:buChar char="•"/>
                        <a:tabLst/>
                        <a:defRPr/>
                      </a:pPr>
                      <a:r>
                        <a:rPr lang="ja-JP" altLang="ja-JP" sz="2000" kern="100" dirty="0">
                          <a:effectLst/>
                          <a:latin typeface="Meiryo UI" panose="020B0604030504040204" pitchFamily="50" charset="-128"/>
                          <a:ea typeface="Meiryo UI" panose="020B0604030504040204" pitchFamily="50" charset="-128"/>
                          <a:cs typeface="Times New Roman" panose="02020603050405020304" pitchFamily="18" charset="0"/>
                        </a:rPr>
                        <a:t>フライヤー</a:t>
                      </a:r>
                      <a:r>
                        <a:rPr lang="en-US" altLang="ja-JP" sz="20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2000" kern="100" dirty="0">
                          <a:effectLst/>
                          <a:latin typeface="Meiryo UI" panose="020B0604030504040204" pitchFamily="50" charset="-128"/>
                          <a:ea typeface="Meiryo UI" panose="020B0604030504040204" pitchFamily="50" charset="-128"/>
                          <a:cs typeface="Times New Roman" panose="02020603050405020304" pitchFamily="18" charset="0"/>
                        </a:rPr>
                        <a:t>オーブン</a:t>
                      </a:r>
                      <a:r>
                        <a:rPr lang="ja-JP" altLang="en-US" sz="2000" kern="100" dirty="0">
                          <a:effectLst/>
                          <a:latin typeface="Meiryo UI" panose="020B0604030504040204" pitchFamily="50" charset="-128"/>
                          <a:ea typeface="Meiryo UI" panose="020B0604030504040204" pitchFamily="50" charset="-128"/>
                          <a:cs typeface="Times New Roman" panose="02020603050405020304" pitchFamily="18" charset="0"/>
                        </a:rPr>
                        <a:t>と</a:t>
                      </a:r>
                      <a:r>
                        <a:rPr lang="ja-JP" altLang="ja-JP" sz="2000" kern="100" dirty="0">
                          <a:effectLst/>
                          <a:latin typeface="Meiryo UI" panose="020B0604030504040204" pitchFamily="50" charset="-128"/>
                          <a:ea typeface="Meiryo UI" panose="020B0604030504040204" pitchFamily="50" charset="-128"/>
                          <a:cs typeface="Times New Roman" panose="02020603050405020304" pitchFamily="18" charset="0"/>
                        </a:rPr>
                        <a:t>調理された</a:t>
                      </a:r>
                      <a:r>
                        <a:rPr lang="ja-JP" altLang="ja-JP" sz="2000" b="1" kern="100" dirty="0">
                          <a:effectLst/>
                          <a:latin typeface="Meiryo UI" panose="020B0604030504040204" pitchFamily="50" charset="-128"/>
                          <a:ea typeface="Meiryo UI" panose="020B0604030504040204" pitchFamily="50" charset="-128"/>
                          <a:cs typeface="Times New Roman" panose="02020603050405020304" pitchFamily="18" charset="0"/>
                        </a:rPr>
                        <a:t>具材</a:t>
                      </a:r>
                      <a:r>
                        <a:rPr lang="ja-JP" altLang="en-US" sz="2000" b="1" kern="100" dirty="0">
                          <a:effectLst/>
                          <a:latin typeface="Meiryo UI" panose="020B0604030504040204" pitchFamily="50" charset="-128"/>
                          <a:ea typeface="Meiryo UI" panose="020B0604030504040204" pitchFamily="50" charset="-128"/>
                          <a:cs typeface="Times New Roman" panose="02020603050405020304" pitchFamily="18" charset="0"/>
                        </a:rPr>
                        <a:t>搬送用</a:t>
                      </a:r>
                      <a:r>
                        <a:rPr lang="ja-JP" altLang="ja-JP" sz="2000" b="1" kern="100" dirty="0">
                          <a:effectLst/>
                          <a:latin typeface="Meiryo UI" panose="020B0604030504040204" pitchFamily="50" charset="-128"/>
                          <a:ea typeface="Meiryo UI" panose="020B0604030504040204" pitchFamily="50" charset="-128"/>
                          <a:cs typeface="Times New Roman" panose="02020603050405020304" pitchFamily="18" charset="0"/>
                        </a:rPr>
                        <a:t>コンベア</a:t>
                      </a:r>
                      <a:r>
                        <a:rPr lang="ja-JP" altLang="en-US" sz="2000" b="1" kern="100" dirty="0">
                          <a:effectLst/>
                          <a:latin typeface="Meiryo UI" panose="020B0604030504040204" pitchFamily="50" charset="-128"/>
                          <a:ea typeface="Meiryo UI" panose="020B0604030504040204" pitchFamily="50" charset="-128"/>
                          <a:cs typeface="Times New Roman" panose="02020603050405020304" pitchFamily="18" charset="0"/>
                        </a:rPr>
                        <a:t>２台</a:t>
                      </a:r>
                      <a:r>
                        <a:rPr lang="ja-JP" altLang="en-US" sz="2000" kern="100" dirty="0">
                          <a:effectLst/>
                          <a:latin typeface="Meiryo UI" panose="020B0604030504040204" pitchFamily="50" charset="-128"/>
                          <a:ea typeface="Meiryo UI" panose="020B0604030504040204" pitchFamily="50" charset="-128"/>
                          <a:cs typeface="Times New Roman" panose="02020603050405020304" pitchFamily="18" charset="0"/>
                        </a:rPr>
                        <a:t>を配置</a:t>
                      </a:r>
                      <a:endParaRPr lang="en-US" alt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42900" marR="0" indent="-342900" algn="l" defTabSz="914400" rtl="0" eaLnBrk="1" fontAlgn="auto" latinLnBrk="0" hangingPunct="1">
                        <a:lnSpc>
                          <a:spcPct val="100000"/>
                        </a:lnSpc>
                        <a:spcBef>
                          <a:spcPts val="0"/>
                        </a:spcBef>
                        <a:spcAft>
                          <a:spcPts val="0"/>
                        </a:spcAft>
                        <a:buClrTx/>
                        <a:buSzTx/>
                        <a:buFont typeface="Arial" charset="0"/>
                        <a:buChar char="•"/>
                        <a:tabLst/>
                        <a:defRPr/>
                      </a:pPr>
                      <a:r>
                        <a:rPr lang="ja-JP" altLang="en-US" sz="2000" b="1" kern="100" dirty="0">
                          <a:solidFill>
                            <a:prstClr val="black"/>
                          </a:solidFill>
                          <a:effectLst/>
                          <a:latin typeface="Meiryo UI" panose="020B0604030504040204" pitchFamily="50" charset="-128"/>
                          <a:ea typeface="Meiryo UI" panose="020B0604030504040204" pitchFamily="50" charset="-128"/>
                          <a:cs typeface="Times New Roman" panose="02020603050405020304" pitchFamily="18" charset="0"/>
                        </a:rPr>
                        <a:t>各具材搬送コンベアには具材積込みロボット２台（計４台）を配置</a:t>
                      </a:r>
                      <a:endParaRPr lang="en-US" altLang="ja-JP" sz="2000" b="1" kern="100" dirty="0">
                        <a:solidFill>
                          <a:prstClr val="black"/>
                        </a:solidFill>
                        <a:effectLst/>
                        <a:latin typeface="Meiryo UI" panose="020B0604030504040204" pitchFamily="50" charset="-128"/>
                        <a:ea typeface="Meiryo UI" panose="020B0604030504040204" pitchFamily="50" charset="-128"/>
                        <a:cs typeface="Times New Roman" panose="02020603050405020304" pitchFamily="18" charset="0"/>
                      </a:endParaRPr>
                    </a:p>
                    <a:p>
                      <a:pPr marL="342900" marR="0" indent="-342900" algn="l" defTabSz="914400" rtl="0" eaLnBrk="1" fontAlgn="auto" latinLnBrk="0" hangingPunct="1">
                        <a:lnSpc>
                          <a:spcPct val="100000"/>
                        </a:lnSpc>
                        <a:spcBef>
                          <a:spcPts val="0"/>
                        </a:spcBef>
                        <a:spcAft>
                          <a:spcPts val="0"/>
                        </a:spcAft>
                        <a:buClrTx/>
                        <a:buSzTx/>
                        <a:buFont typeface="Arial" charset="0"/>
                        <a:buChar char="•"/>
                        <a:tabLst/>
                        <a:defRPr/>
                      </a:pPr>
                      <a:r>
                        <a:rPr lang="ja-JP" altLang="en-US" sz="2000" b="1" kern="100" dirty="0">
                          <a:solidFill>
                            <a:prstClr val="black"/>
                          </a:solidFill>
                          <a:effectLst/>
                          <a:latin typeface="Meiryo UI" panose="020B0604030504040204" pitchFamily="50" charset="-128"/>
                          <a:ea typeface="Meiryo UI" panose="020B0604030504040204" pitchFamily="50" charset="-128"/>
                          <a:cs typeface="Times New Roman" panose="02020603050405020304" pitchFamily="18" charset="0"/>
                        </a:rPr>
                        <a:t>具材積込みロボット２台</a:t>
                      </a:r>
                      <a:r>
                        <a:rPr lang="ja-JP" altLang="en-US" sz="2000" b="0" kern="100" dirty="0">
                          <a:solidFill>
                            <a:prstClr val="black"/>
                          </a:solidFill>
                          <a:effectLst/>
                          <a:latin typeface="Meiryo UI" panose="020B0604030504040204" pitchFamily="50" charset="-128"/>
                          <a:ea typeface="Meiryo UI" panose="020B0604030504040204" pitchFamily="50" charset="-128"/>
                          <a:cs typeface="Times New Roman" panose="02020603050405020304" pitchFamily="18" charset="0"/>
                        </a:rPr>
                        <a:t>と</a:t>
                      </a:r>
                      <a:r>
                        <a:rPr lang="ja-JP" altLang="en-US" sz="2000" b="1" kern="100" dirty="0">
                          <a:solidFill>
                            <a:prstClr val="black"/>
                          </a:solidFill>
                          <a:effectLst/>
                          <a:latin typeface="Meiryo UI" panose="020B0604030504040204" pitchFamily="50" charset="-128"/>
                          <a:ea typeface="Meiryo UI" panose="020B0604030504040204" pitchFamily="50" charset="-128"/>
                          <a:cs typeface="Times New Roman" panose="02020603050405020304" pitchFamily="18" charset="0"/>
                        </a:rPr>
                        <a:t>作業者３名</a:t>
                      </a:r>
                      <a:r>
                        <a:rPr lang="ja-JP" altLang="en-US" sz="2000" b="0" kern="100" dirty="0">
                          <a:solidFill>
                            <a:prstClr val="black"/>
                          </a:solidFill>
                          <a:effectLst/>
                          <a:latin typeface="Meiryo UI" panose="020B0604030504040204" pitchFamily="50" charset="-128"/>
                          <a:ea typeface="Meiryo UI" panose="020B0604030504040204" pitchFamily="50" charset="-128"/>
                          <a:cs typeface="Times New Roman" panose="02020603050405020304" pitchFamily="18" charset="0"/>
                        </a:rPr>
                        <a:t>間には、その一台のコンベアが配置</a:t>
                      </a:r>
                      <a:endParaRPr lang="en-US" altLang="ja-JP" sz="2000" b="0" kern="100" dirty="0">
                        <a:solidFill>
                          <a:prstClr val="black"/>
                        </a:solidFill>
                        <a:effectLst/>
                        <a:latin typeface="Meiryo UI" panose="020B0604030504040204" pitchFamily="50" charset="-128"/>
                        <a:ea typeface="Meiryo UI" panose="020B0604030504040204" pitchFamily="50" charset="-128"/>
                        <a:cs typeface="Times New Roman" panose="02020603050405020304" pitchFamily="18" charset="0"/>
                      </a:endParaRPr>
                    </a:p>
                    <a:p>
                      <a:pPr marL="342900" marR="0" indent="-342900" algn="l" defTabSz="914400" rtl="0" eaLnBrk="1" fontAlgn="auto" latinLnBrk="0" hangingPunct="1">
                        <a:lnSpc>
                          <a:spcPct val="100000"/>
                        </a:lnSpc>
                        <a:spcBef>
                          <a:spcPts val="0"/>
                        </a:spcBef>
                        <a:spcAft>
                          <a:spcPts val="0"/>
                        </a:spcAft>
                        <a:buClrTx/>
                        <a:buSzTx/>
                        <a:buFont typeface="Arial" charset="0"/>
                        <a:buChar char="•"/>
                        <a:tabLst/>
                        <a:defRPr/>
                      </a:pPr>
                      <a:r>
                        <a:rPr lang="ja-JP" altLang="en-US" sz="2000" b="1" kern="100" dirty="0">
                          <a:solidFill>
                            <a:prstClr val="black"/>
                          </a:solidFill>
                          <a:effectLst/>
                          <a:latin typeface="Meiryo UI" panose="020B0604030504040204" pitchFamily="50" charset="-128"/>
                          <a:ea typeface="Meiryo UI" panose="020B0604030504040204" pitchFamily="50" charset="-128"/>
                          <a:cs typeface="Times New Roman" panose="02020603050405020304" pitchFamily="18" charset="0"/>
                        </a:rPr>
                        <a:t>弁当箱搬送用コンベア２台</a:t>
                      </a:r>
                      <a:r>
                        <a:rPr lang="ja-JP" altLang="en-US" sz="2000" b="0" kern="100" dirty="0">
                          <a:solidFill>
                            <a:prstClr val="black"/>
                          </a:solidFill>
                          <a:effectLst/>
                          <a:latin typeface="Meiryo UI" panose="020B0604030504040204" pitchFamily="50" charset="-128"/>
                          <a:ea typeface="Meiryo UI" panose="020B0604030504040204" pitchFamily="50" charset="-128"/>
                          <a:cs typeface="Times New Roman" panose="02020603050405020304" pitchFamily="18" charset="0"/>
                        </a:rPr>
                        <a:t>を配置（コンベア１台に対しロボット２台配置）</a:t>
                      </a:r>
                      <a:endParaRPr lang="en-US" altLang="ja-JP" sz="2000" b="0" kern="100" dirty="0">
                        <a:solidFill>
                          <a:prstClr val="black"/>
                        </a:solidFill>
                        <a:effectLst/>
                        <a:latin typeface="Meiryo UI" panose="020B0604030504040204" pitchFamily="50" charset="-128"/>
                        <a:ea typeface="Meiryo UI" panose="020B0604030504040204" pitchFamily="50" charset="-128"/>
                        <a:cs typeface="Times New Roman" panose="02020603050405020304" pitchFamily="18" charset="0"/>
                      </a:endParaRPr>
                    </a:p>
                    <a:p>
                      <a:pPr marL="342900" marR="0" indent="-342900" algn="l" defTabSz="914400" rtl="0" eaLnBrk="1" fontAlgn="auto" latinLnBrk="0" hangingPunct="1">
                        <a:lnSpc>
                          <a:spcPct val="100000"/>
                        </a:lnSpc>
                        <a:spcBef>
                          <a:spcPts val="0"/>
                        </a:spcBef>
                        <a:spcAft>
                          <a:spcPts val="0"/>
                        </a:spcAft>
                        <a:buClrTx/>
                        <a:buSzTx/>
                        <a:buFont typeface="Arial" charset="0"/>
                        <a:buChar char="•"/>
                        <a:tabLst/>
                        <a:defRPr/>
                      </a:pPr>
                      <a:r>
                        <a:rPr lang="ja-JP" altLang="en-US" sz="2000" b="0" kern="100" dirty="0">
                          <a:solidFill>
                            <a:prstClr val="black"/>
                          </a:solidFill>
                          <a:effectLst/>
                          <a:latin typeface="Meiryo UI" panose="020B0604030504040204" pitchFamily="50" charset="-128"/>
                          <a:ea typeface="Meiryo UI" panose="020B0604030504040204" pitchFamily="50" charset="-128"/>
                          <a:cs typeface="Times New Roman" panose="02020603050405020304" pitchFamily="18" charset="0"/>
                        </a:rPr>
                        <a:t>最終製品（弁当）を乗せる</a:t>
                      </a:r>
                      <a:r>
                        <a:rPr lang="ja-JP" altLang="en-US" sz="2000" b="1" kern="100" dirty="0">
                          <a:solidFill>
                            <a:prstClr val="black"/>
                          </a:solidFill>
                          <a:effectLst/>
                          <a:latin typeface="Meiryo UI" panose="020B0604030504040204" pitchFamily="50" charset="-128"/>
                          <a:ea typeface="Meiryo UI" panose="020B0604030504040204" pitchFamily="50" charset="-128"/>
                          <a:cs typeface="Times New Roman" panose="02020603050405020304" pitchFamily="18" charset="0"/>
                        </a:rPr>
                        <a:t>台車</a:t>
                      </a:r>
                      <a:r>
                        <a:rPr lang="ja-JP" altLang="en-US" sz="2000" b="0" kern="100" dirty="0">
                          <a:solidFill>
                            <a:prstClr val="black"/>
                          </a:solidFill>
                          <a:effectLst/>
                          <a:latin typeface="Meiryo UI" panose="020B0604030504040204" pitchFamily="50" charset="-128"/>
                          <a:ea typeface="Meiryo UI" panose="020B0604030504040204" pitchFamily="50" charset="-128"/>
                          <a:cs typeface="Times New Roman" panose="02020603050405020304" pitchFamily="18" charset="0"/>
                        </a:rPr>
                        <a:t>が作業者横に配置されている。</a:t>
                      </a:r>
                      <a:endParaRPr lang="en-US" altLang="ja-JP" sz="20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38347802"/>
                  </a:ext>
                </a:extLst>
              </a:tr>
              <a:tr h="0">
                <a:tc vMerge="1">
                  <a:txBody>
                    <a:bodyPr/>
                    <a:lstStyle/>
                    <a:p>
                      <a:pPr algn="l">
                        <a:spcAft>
                          <a:spcPts val="0"/>
                        </a:spcAft>
                      </a:pP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20955" indent="635" algn="just">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製品・材料の流れ</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just">
                        <a:spcAft>
                          <a:spcPts val="0"/>
                        </a:spcAft>
                        <a:buFont typeface="Arial" charset="0"/>
                        <a:buChar char="•"/>
                      </a:pPr>
                      <a:r>
                        <a:rPr lang="ja-JP" altLang="ja-JP" sz="2000" b="0" kern="100" dirty="0">
                          <a:effectLst/>
                          <a:latin typeface="Meiryo UI" panose="020B0604030504040204" pitchFamily="50" charset="-128"/>
                          <a:ea typeface="Meiryo UI" panose="020B0604030504040204" pitchFamily="50" charset="-128"/>
                          <a:cs typeface="Times New Roman" panose="02020603050405020304" pitchFamily="18" charset="0"/>
                        </a:rPr>
                        <a:t>フライヤー</a:t>
                      </a:r>
                      <a:r>
                        <a:rPr lang="en-US" altLang="ja-JP" sz="2000" b="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2000" b="0" kern="100" dirty="0">
                          <a:effectLst/>
                          <a:latin typeface="Meiryo UI" panose="020B0604030504040204" pitchFamily="50" charset="-128"/>
                          <a:ea typeface="Meiryo UI" panose="020B0604030504040204" pitchFamily="50" charset="-128"/>
                          <a:cs typeface="Times New Roman" panose="02020603050405020304" pitchFamily="18" charset="0"/>
                        </a:rPr>
                        <a:t>オーブンから調理された具材</a:t>
                      </a:r>
                      <a:r>
                        <a:rPr lang="ja-JP" altLang="en-US" sz="2000" b="0" kern="100" dirty="0">
                          <a:effectLst/>
                          <a:latin typeface="Meiryo UI" panose="020B0604030504040204" pitchFamily="50" charset="-128"/>
                          <a:ea typeface="Meiryo UI" panose="020B0604030504040204" pitchFamily="50" charset="-128"/>
                          <a:cs typeface="Times New Roman" panose="02020603050405020304" pitchFamily="18" charset="0"/>
                        </a:rPr>
                        <a:t>は、</a:t>
                      </a:r>
                      <a:r>
                        <a:rPr lang="ja-JP" altLang="ja-JP" sz="2000" b="0" kern="100" dirty="0">
                          <a:effectLst/>
                          <a:latin typeface="Meiryo UI" panose="020B0604030504040204" pitchFamily="50" charset="-128"/>
                          <a:ea typeface="Meiryo UI" panose="020B0604030504040204" pitchFamily="50" charset="-128"/>
                          <a:cs typeface="Times New Roman" panose="02020603050405020304" pitchFamily="18" charset="0"/>
                        </a:rPr>
                        <a:t>具材</a:t>
                      </a:r>
                      <a:r>
                        <a:rPr lang="ja-JP" altLang="en-US" sz="2000" b="0" kern="100" dirty="0">
                          <a:effectLst/>
                          <a:latin typeface="Meiryo UI" panose="020B0604030504040204" pitchFamily="50" charset="-128"/>
                          <a:ea typeface="Meiryo UI" panose="020B0604030504040204" pitchFamily="50" charset="-128"/>
                          <a:cs typeface="Times New Roman" panose="02020603050405020304" pitchFamily="18" charset="0"/>
                        </a:rPr>
                        <a:t>搬送用</a:t>
                      </a:r>
                      <a:r>
                        <a:rPr lang="ja-JP" altLang="ja-JP" sz="2000" b="0" kern="100" dirty="0">
                          <a:effectLst/>
                          <a:latin typeface="Meiryo UI" panose="020B0604030504040204" pitchFamily="50" charset="-128"/>
                          <a:ea typeface="Meiryo UI" panose="020B0604030504040204" pitchFamily="50" charset="-128"/>
                          <a:cs typeface="Times New Roman" panose="02020603050405020304" pitchFamily="18" charset="0"/>
                        </a:rPr>
                        <a:t>コンベア</a:t>
                      </a:r>
                      <a:r>
                        <a:rPr lang="ja-JP" altLang="en-US" sz="2000" b="0" kern="100" dirty="0">
                          <a:effectLst/>
                          <a:latin typeface="Meiryo UI" panose="020B0604030504040204" pitchFamily="50" charset="-128"/>
                          <a:ea typeface="Meiryo UI" panose="020B0604030504040204" pitchFamily="50" charset="-128"/>
                          <a:cs typeface="Times New Roman" panose="02020603050405020304" pitchFamily="18" charset="0"/>
                        </a:rPr>
                        <a:t>で具材積み込みロボットに搬送される。</a:t>
                      </a:r>
                      <a:endParaRPr lang="en-US" altLang="ja-JP" sz="2000" b="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42900" indent="-342900" algn="just">
                        <a:spcAft>
                          <a:spcPts val="0"/>
                        </a:spcAft>
                        <a:buFont typeface="Arial" charset="0"/>
                        <a:buChar char="•"/>
                      </a:pPr>
                      <a:r>
                        <a:rPr lang="ja-JP" altLang="en-US" sz="2000" b="0" kern="100" dirty="0">
                          <a:effectLst/>
                          <a:latin typeface="Meiryo UI" panose="020B0604030504040204" pitchFamily="50" charset="-128"/>
                          <a:ea typeface="Meiryo UI" panose="020B0604030504040204" pitchFamily="50" charset="-128"/>
                          <a:cs typeface="Times New Roman" panose="02020603050405020304" pitchFamily="18" charset="0"/>
                        </a:rPr>
                        <a:t>弁当箱は、弁当箱搬送用コンベアで具材積み込みロボットに搬送される。</a:t>
                      </a:r>
                      <a:endParaRPr lang="en-US" altLang="ja-JP" sz="2000" b="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42900" indent="-342900" algn="just">
                        <a:spcAft>
                          <a:spcPts val="0"/>
                        </a:spcAft>
                        <a:buFont typeface="Arial" charset="0"/>
                        <a:buChar char="•"/>
                      </a:pPr>
                      <a:r>
                        <a:rPr lang="ja-JP" altLang="en-US" sz="2000" b="0" kern="100" dirty="0">
                          <a:effectLst/>
                          <a:latin typeface="Meiryo UI" panose="020B0604030504040204" pitchFamily="50" charset="-128"/>
                          <a:ea typeface="Meiryo UI" panose="020B0604030504040204" pitchFamily="50" charset="-128"/>
                          <a:cs typeface="Times New Roman" panose="02020603050405020304" pitchFamily="18" charset="0"/>
                        </a:rPr>
                        <a:t>具材積み込みロボットは、具材を弁当箱に積み込む。</a:t>
                      </a:r>
                      <a:endParaRPr lang="en-US" altLang="ja-JP" sz="2000" b="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42900" indent="-342900" algn="just">
                        <a:spcAft>
                          <a:spcPts val="0"/>
                        </a:spcAft>
                        <a:buFont typeface="Arial" charset="0"/>
                        <a:buChar char="•"/>
                      </a:pPr>
                      <a:r>
                        <a:rPr lang="ja-JP" altLang="en-US" sz="2000" b="0" kern="100" dirty="0">
                          <a:effectLst/>
                          <a:latin typeface="Meiryo UI" panose="020B0604030504040204" pitchFamily="50" charset="-128"/>
                          <a:ea typeface="Meiryo UI" panose="020B0604030504040204" pitchFamily="50" charset="-128"/>
                          <a:cs typeface="Times New Roman" panose="02020603050405020304" pitchFamily="18" charset="0"/>
                        </a:rPr>
                        <a:t>具材が積み込まれた弁当箱は、弁当箱搬送用コンベアにて作業者に搬送される。</a:t>
                      </a:r>
                      <a:endParaRPr lang="en-US" altLang="ja-JP" sz="2000" b="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42900" indent="-342900" algn="just">
                        <a:spcAft>
                          <a:spcPts val="0"/>
                        </a:spcAft>
                        <a:buFont typeface="Arial" charset="0"/>
                        <a:buChar char="•"/>
                      </a:pPr>
                      <a:r>
                        <a:rPr lang="ja-JP" altLang="en-US" sz="2000" b="0" kern="100" dirty="0">
                          <a:effectLst/>
                          <a:latin typeface="Meiryo UI" panose="020B0604030504040204" pitchFamily="50" charset="-128"/>
                          <a:ea typeface="Meiryo UI" panose="020B0604030504040204" pitchFamily="50" charset="-128"/>
                          <a:cs typeface="Times New Roman" panose="02020603050405020304" pitchFamily="18" charset="0"/>
                        </a:rPr>
                        <a:t>作業者は、</a:t>
                      </a:r>
                      <a:r>
                        <a:rPr lang="ja-JP" altLang="ja-JP" sz="2000" kern="100" dirty="0">
                          <a:effectLst/>
                          <a:latin typeface="Meiryo UI" panose="020B0604030504040204" pitchFamily="50" charset="-128"/>
                          <a:ea typeface="Meiryo UI" panose="020B0604030504040204" pitchFamily="50" charset="-128"/>
                          <a:cs typeface="Times New Roman" panose="02020603050405020304" pitchFamily="18" charset="0"/>
                        </a:rPr>
                        <a:t>弁当のパッキング内容を確認し、包装及び台車に載せる</a:t>
                      </a:r>
                      <a:r>
                        <a:rPr lang="ja-JP" altLang="en-US" sz="2000" b="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20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94901859"/>
                  </a:ext>
                </a:extLst>
              </a:tr>
            </a:tbl>
          </a:graphicData>
        </a:graphic>
      </p:graphicFrame>
      <p:sp>
        <p:nvSpPr>
          <p:cNvPr id="2" name="正方形/長方形 1"/>
          <p:cNvSpPr/>
          <p:nvPr/>
        </p:nvSpPr>
        <p:spPr>
          <a:xfrm>
            <a:off x="182987" y="571476"/>
            <a:ext cx="3236784" cy="461665"/>
          </a:xfrm>
          <a:prstGeom prst="rect">
            <a:avLst/>
          </a:prstGeom>
        </p:spPr>
        <p:txBody>
          <a:bodyPr wrap="none">
            <a:spAutoFit/>
          </a:bodyPr>
          <a:lstStyle/>
          <a:p>
            <a:pPr lvl="0"/>
            <a:r>
              <a:rPr lang="en-US" altLang="ja-JP" sz="2400" b="1" dirty="0">
                <a:solidFill>
                  <a:prstClr val="black"/>
                </a:solidFill>
                <a:latin typeface="Meiryo UI" panose="020B0604030504040204" pitchFamily="50" charset="-128"/>
                <a:ea typeface="Meiryo UI" panose="020B0604030504040204" pitchFamily="50" charset="-128"/>
              </a:rPr>
              <a:t>(1)	</a:t>
            </a:r>
            <a:r>
              <a:rPr lang="ja-JP" altLang="en-US" sz="2400" b="1" dirty="0">
                <a:solidFill>
                  <a:prstClr val="black"/>
                </a:solidFill>
                <a:latin typeface="Meiryo UI" panose="020B0604030504040204" pitchFamily="50" charset="-128"/>
                <a:ea typeface="Meiryo UI" panose="020B0604030504040204" pitchFamily="50" charset="-128"/>
              </a:rPr>
              <a:t>機械の使用制限</a:t>
            </a:r>
          </a:p>
        </p:txBody>
      </p:sp>
      <p:sp>
        <p:nvSpPr>
          <p:cNvPr id="3" name="テキスト ボックス 2"/>
          <p:cNvSpPr txBox="1"/>
          <p:nvPr/>
        </p:nvSpPr>
        <p:spPr>
          <a:xfrm>
            <a:off x="777346" y="-524933"/>
            <a:ext cx="184731" cy="369332"/>
          </a:xfrm>
          <a:prstGeom prst="rect">
            <a:avLst/>
          </a:prstGeom>
          <a:noFill/>
        </p:spPr>
        <p:txBody>
          <a:bodyPr wrap="none" rtlCol="0">
            <a:spAutoFit/>
          </a:bodyPr>
          <a:lstStyle/>
          <a:p>
            <a:endParaRPr kumimoji="1" lang="ja-JP" altLang="en-US" dirty="0"/>
          </a:p>
        </p:txBody>
      </p:sp>
      <p:pic>
        <p:nvPicPr>
          <p:cNvPr id="8" name="図 7">
            <a:extLst>
              <a:ext uri="{FF2B5EF4-FFF2-40B4-BE49-F238E27FC236}">
                <a16:creationId xmlns:a16="http://schemas.microsoft.com/office/drawing/2014/main" xmlns="" id="{EC569F74-37D8-467C-AC4E-2F2E22FC7696}"/>
              </a:ext>
            </a:extLst>
          </p:cNvPr>
          <p:cNvPicPr>
            <a:picLocks noChangeAspect="1"/>
          </p:cNvPicPr>
          <p:nvPr/>
        </p:nvPicPr>
        <p:blipFill>
          <a:blip r:embed="rId3"/>
          <a:stretch>
            <a:fillRect/>
          </a:stretch>
        </p:blipFill>
        <p:spPr>
          <a:xfrm>
            <a:off x="7205958" y="22006"/>
            <a:ext cx="2170347" cy="1625264"/>
          </a:xfrm>
          <a:prstGeom prst="rect">
            <a:avLst/>
          </a:prstGeom>
        </p:spPr>
      </p:pic>
    </p:spTree>
    <p:extLst>
      <p:ext uri="{BB962C8B-B14F-4D97-AF65-F5344CB8AC3E}">
        <p14:creationId xmlns:p14="http://schemas.microsoft.com/office/powerpoint/2010/main" val="64887060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xmlns="" id="{85A07B94-D0E6-4EE7-9C94-8112495EDAB8}"/>
              </a:ext>
            </a:extLst>
          </p:cNvPr>
          <p:cNvSpPr>
            <a:spLocks noGrp="1"/>
          </p:cNvSpPr>
          <p:nvPr>
            <p:ph type="title"/>
          </p:nvPr>
        </p:nvSpPr>
        <p:spPr>
          <a:xfrm>
            <a:off x="455018" y="0"/>
            <a:ext cx="8742615" cy="756938"/>
          </a:xfrm>
        </p:spPr>
        <p:txBody>
          <a:bodyPr>
            <a:normAutofit/>
          </a:bodyPr>
          <a:lstStyle/>
          <a:p>
            <a:pPr lvl="0">
              <a:spcBef>
                <a:spcPts val="1200"/>
              </a:spcBef>
              <a:spcAft>
                <a:spcPts val="600"/>
              </a:spcAft>
              <a:buSzPts val="1400"/>
            </a:pPr>
            <a:r>
              <a:rPr lang="ja-JP" altLang="en-US" sz="3600" b="1" kern="100" dirty="0">
                <a:latin typeface="Meiryo UI" panose="020B0604030504040204" pitchFamily="50" charset="-128"/>
                <a:ea typeface="Meiryo UI" panose="020B0604030504040204" pitchFamily="50" charset="-128"/>
                <a:cs typeface="Times New Roman" panose="02020603050405020304" pitchFamily="18" charset="0"/>
              </a:rPr>
              <a:t>２</a:t>
            </a:r>
            <a:r>
              <a:rPr lang="ja-JP" altLang="ja-JP" sz="3600" b="1" kern="100" dirty="0">
                <a:latin typeface="Meiryo UI" panose="020B0604030504040204" pitchFamily="50" charset="-128"/>
                <a:ea typeface="Meiryo UI" panose="020B0604030504040204" pitchFamily="50" charset="-128"/>
                <a:cs typeface="Times New Roman" panose="02020603050405020304" pitchFamily="18" charset="0"/>
              </a:rPr>
              <a:t>リスクアセスメントとリスク低減方策</a:t>
            </a:r>
          </a:p>
        </p:txBody>
      </p:sp>
      <p:sp>
        <p:nvSpPr>
          <p:cNvPr id="4" name="フッター プレースホルダー 3">
            <a:extLst>
              <a:ext uri="{FF2B5EF4-FFF2-40B4-BE49-F238E27FC236}">
                <a16:creationId xmlns:a16="http://schemas.microsoft.com/office/drawing/2014/main" xmlns="" id="{E8C6A243-7D08-48F6-826F-4FB9A651C921}"/>
              </a:ext>
            </a:extLst>
          </p:cNvPr>
          <p:cNvSpPr>
            <a:spLocks noGrp="1"/>
          </p:cNvSpPr>
          <p:nvPr>
            <p:ph type="ftr" sz="quarter" idx="4294967295"/>
          </p:nvPr>
        </p:nvSpPr>
        <p:spPr>
          <a:xfrm>
            <a:off x="3281363" y="6356354"/>
            <a:ext cx="334327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平成</a:t>
            </a:r>
            <a:r>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29</a:t>
            </a:r>
            <a:r>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年度厚生労働省委託　機能安全を活用した機械設備の安全対策の推進事業 活用実践マニュアル</a:t>
            </a: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スライド番号プレースホルダー 4">
            <a:extLst>
              <a:ext uri="{FF2B5EF4-FFF2-40B4-BE49-F238E27FC236}">
                <a16:creationId xmlns:a16="http://schemas.microsoft.com/office/drawing/2014/main" xmlns="" id="{EB419B62-820F-4798-AC12-040D9E1B0A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D9CC4D-8A97-4D11-A8F9-9712DE09FCD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11" name="表 10">
            <a:extLst>
              <a:ext uri="{FF2B5EF4-FFF2-40B4-BE49-F238E27FC236}">
                <a16:creationId xmlns:a16="http://schemas.microsoft.com/office/drawing/2014/main" xmlns="" id="{8A4D3587-8078-47A1-91DD-A2CCA3577F2D}"/>
              </a:ext>
            </a:extLst>
          </p:cNvPr>
          <p:cNvGraphicFramePr>
            <a:graphicFrameLocks noGrp="1"/>
          </p:cNvGraphicFramePr>
          <p:nvPr>
            <p:extLst>
              <p:ext uri="{D42A27DB-BD31-4B8C-83A1-F6EECF244321}">
                <p14:modId xmlns:p14="http://schemas.microsoft.com/office/powerpoint/2010/main" val="834530380"/>
              </p:ext>
            </p:extLst>
          </p:nvPr>
        </p:nvGraphicFramePr>
        <p:xfrm>
          <a:off x="170948" y="813445"/>
          <a:ext cx="9564105" cy="6400800"/>
        </p:xfrm>
        <a:graphic>
          <a:graphicData uri="http://schemas.openxmlformats.org/drawingml/2006/table">
            <a:tbl>
              <a:tblPr firstRow="1" firstCol="1" bandRow="1"/>
              <a:tblGrid>
                <a:gridCol w="808694">
                  <a:extLst>
                    <a:ext uri="{9D8B030D-6E8A-4147-A177-3AD203B41FA5}">
                      <a16:colId xmlns:a16="http://schemas.microsoft.com/office/drawing/2014/main" xmlns="" val="666104380"/>
                    </a:ext>
                  </a:extLst>
                </a:gridCol>
                <a:gridCol w="1834363">
                  <a:extLst>
                    <a:ext uri="{9D8B030D-6E8A-4147-A177-3AD203B41FA5}">
                      <a16:colId xmlns:a16="http://schemas.microsoft.com/office/drawing/2014/main" xmlns="" val="1074790270"/>
                    </a:ext>
                  </a:extLst>
                </a:gridCol>
                <a:gridCol w="6921048">
                  <a:extLst>
                    <a:ext uri="{9D8B030D-6E8A-4147-A177-3AD203B41FA5}">
                      <a16:colId xmlns:a16="http://schemas.microsoft.com/office/drawing/2014/main" xmlns="" val="1716155708"/>
                    </a:ext>
                  </a:extLst>
                </a:gridCol>
              </a:tblGrid>
              <a:tr h="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2000" dirty="0">
                          <a:latin typeface="Meiryo UI" panose="020B0604030504040204" pitchFamily="50" charset="-128"/>
                          <a:ea typeface="Meiryo UI" panose="020B0604030504040204" pitchFamily="50" charset="-128"/>
                        </a:rPr>
                        <a:t>表</a:t>
                      </a:r>
                      <a:r>
                        <a:rPr lang="en-US" altLang="ja-JP" sz="2000" dirty="0">
                          <a:latin typeface="Meiryo UI" panose="020B0604030504040204" pitchFamily="50" charset="-128"/>
                          <a:ea typeface="Meiryo UI" panose="020B0604030504040204" pitchFamily="50" charset="-128"/>
                        </a:rPr>
                        <a:t>9-1</a:t>
                      </a:r>
                      <a:r>
                        <a:rPr lang="ja-JP" altLang="en-US" sz="2000" dirty="0">
                          <a:latin typeface="Meiryo UI" panose="020B0604030504040204" pitchFamily="50" charset="-128"/>
                          <a:ea typeface="Meiryo UI" panose="020B0604030504040204" pitchFamily="50" charset="-128"/>
                        </a:rPr>
                        <a:t>　協働作業ロボットの仕様一覧</a:t>
                      </a:r>
                    </a:p>
                  </a:txBody>
                  <a:tcPr marL="55721" marR="5572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Aft>
                          <a:spcPts val="0"/>
                        </a:spcAft>
                      </a:pP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hMerge="1">
                  <a:txBody>
                    <a:bodyPr/>
                    <a:lstStyle/>
                    <a:p>
                      <a:pPr algn="ctr">
                        <a:spcAft>
                          <a:spcPts val="0"/>
                        </a:spcAft>
                      </a:pP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xmlns="" val="10000"/>
                  </a:ext>
                </a:extLst>
              </a:tr>
              <a:tr h="0">
                <a:tc>
                  <a:txBody>
                    <a:bodyPr/>
                    <a:lstStyle/>
                    <a:p>
                      <a:pPr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分類</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項目</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仕様・制限</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xmlns="" val="231154846"/>
                  </a:ext>
                </a:extLst>
              </a:tr>
              <a:tr h="789305">
                <a:tc rowSpan="4">
                  <a:txBody>
                    <a:bodyPr/>
                    <a:lstStyle/>
                    <a:p>
                      <a:pPr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工程</a:t>
                      </a:r>
                      <a:endParaRPr lang="en-US" alt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概要</a:t>
                      </a:r>
                      <a:endParaRPr lang="en-US" alt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altLang="en-US" sz="2000" kern="100" dirty="0">
                          <a:effectLst/>
                          <a:latin typeface="Meiryo UI" panose="020B0604030504040204" pitchFamily="50" charset="-128"/>
                          <a:ea typeface="Meiryo UI" panose="020B0604030504040204" pitchFamily="50" charset="-128"/>
                          <a:cs typeface="Times New Roman" panose="02020603050405020304" pitchFamily="18" charset="0"/>
                        </a:rPr>
                        <a:t>（２）</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indent="635" algn="just">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加工・作業内容、加工時の副生物・放出物・廃材などの性状・性質・量</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indent="-342900" algn="l" defTabSz="914400" rtl="0" eaLnBrk="1" fontAlgn="auto" latinLnBrk="0" hangingPunct="1">
                        <a:lnSpc>
                          <a:spcPct val="100000"/>
                        </a:lnSpc>
                        <a:spcBef>
                          <a:spcPts val="0"/>
                        </a:spcBef>
                        <a:spcAft>
                          <a:spcPts val="0"/>
                        </a:spcAft>
                        <a:buClrTx/>
                        <a:buSzTx/>
                        <a:buFont typeface="Arial" charset="0"/>
                        <a:buChar char="•"/>
                        <a:tabLst/>
                        <a:defRPr/>
                      </a:pPr>
                      <a:r>
                        <a:rPr lang="ja-JP" altLang="ja-JP" sz="2000" kern="100" dirty="0">
                          <a:effectLst/>
                          <a:latin typeface="Meiryo UI" panose="020B0604030504040204" pitchFamily="50" charset="-128"/>
                          <a:ea typeface="Meiryo UI" panose="020B0604030504040204" pitchFamily="50" charset="-128"/>
                          <a:cs typeface="Times New Roman" panose="02020603050405020304" pitchFamily="18" charset="0"/>
                        </a:rPr>
                        <a:t>ロボット</a:t>
                      </a:r>
                      <a:r>
                        <a:rPr lang="ja-JP" altLang="en-US" sz="2000" kern="100" dirty="0">
                          <a:effectLst/>
                          <a:latin typeface="Meiryo UI" panose="020B0604030504040204" pitchFamily="50" charset="-128"/>
                          <a:ea typeface="Meiryo UI" panose="020B0604030504040204" pitchFamily="50" charset="-128"/>
                          <a:cs typeface="Times New Roman" panose="02020603050405020304" pitchFamily="18" charset="0"/>
                        </a:rPr>
                        <a:t>が</a:t>
                      </a:r>
                      <a:r>
                        <a:rPr lang="ja-JP" altLang="ja-JP" sz="2000" kern="100" dirty="0">
                          <a:effectLst/>
                          <a:latin typeface="Meiryo UI" panose="020B0604030504040204" pitchFamily="50" charset="-128"/>
                          <a:ea typeface="Meiryo UI" panose="020B0604030504040204" pitchFamily="50" charset="-128"/>
                          <a:cs typeface="Times New Roman" panose="02020603050405020304" pitchFamily="18" charset="0"/>
                        </a:rPr>
                        <a:t>及び人間が協働で弁当具材を弁当箱に詰める作業を行う。</a:t>
                      </a:r>
                      <a:endParaRPr lang="en-US" alt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42900" marR="0" indent="-342900" algn="l" defTabSz="914400" rtl="0" eaLnBrk="1" fontAlgn="auto" latinLnBrk="0" hangingPunct="1">
                        <a:lnSpc>
                          <a:spcPct val="100000"/>
                        </a:lnSpc>
                        <a:spcBef>
                          <a:spcPts val="0"/>
                        </a:spcBef>
                        <a:spcAft>
                          <a:spcPts val="0"/>
                        </a:spcAft>
                        <a:buClrTx/>
                        <a:buSzTx/>
                        <a:buFont typeface="Arial" charset="0"/>
                        <a:buChar char="•"/>
                        <a:tabLst/>
                        <a:defRPr/>
                      </a:pPr>
                      <a:r>
                        <a:rPr lang="ja-JP" altLang="ja-JP" sz="2000" kern="100" dirty="0">
                          <a:effectLst/>
                          <a:latin typeface="Meiryo UI" panose="020B0604030504040204" pitchFamily="50" charset="-128"/>
                          <a:ea typeface="Meiryo UI" panose="020B0604030504040204" pitchFamily="50" charset="-128"/>
                          <a:cs typeface="Times New Roman" panose="02020603050405020304" pitchFamily="18" charset="0"/>
                        </a:rPr>
                        <a:t>弁当に不備（詰め忘れなど）があれば、</a:t>
                      </a:r>
                      <a:r>
                        <a:rPr lang="ja-JP" alt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2000" kern="100" dirty="0">
                          <a:effectLst/>
                          <a:latin typeface="Meiryo UI" panose="020B0604030504040204" pitchFamily="50" charset="-128"/>
                          <a:ea typeface="Meiryo UI" panose="020B0604030504040204" pitchFamily="50" charset="-128"/>
                          <a:cs typeface="Times New Roman" panose="02020603050405020304" pitchFamily="18" charset="0"/>
                        </a:rPr>
                        <a:t>作業者が該当コンベア（ロボットの近く）に行って具材を詰めなおす</a:t>
                      </a:r>
                      <a:endParaRPr lang="en-US" alt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42900" marR="0" indent="-342900" algn="l" defTabSz="914400" rtl="0" eaLnBrk="1" fontAlgn="auto" latinLnBrk="0" hangingPunct="1">
                        <a:lnSpc>
                          <a:spcPct val="100000"/>
                        </a:lnSpc>
                        <a:spcBef>
                          <a:spcPts val="0"/>
                        </a:spcBef>
                        <a:spcAft>
                          <a:spcPts val="0"/>
                        </a:spcAft>
                        <a:buClrTx/>
                        <a:buSzTx/>
                        <a:buFont typeface="Arial" charset="0"/>
                        <a:buChar char="•"/>
                        <a:tabLst/>
                        <a:defRPr/>
                      </a:pPr>
                      <a:r>
                        <a:rPr lang="ja-JP" altLang="ja-JP" sz="2000" kern="100" dirty="0">
                          <a:effectLst/>
                          <a:latin typeface="Meiryo UI" panose="020B0604030504040204" pitchFamily="50" charset="-128"/>
                          <a:ea typeface="Meiryo UI" panose="020B0604030504040204" pitchFamily="50" charset="-128"/>
                          <a:cs typeface="Times New Roman" panose="02020603050405020304" pitchFamily="18" charset="0"/>
                        </a:rPr>
                        <a:t>弁当メニューが切り替</a:t>
                      </a:r>
                      <a:r>
                        <a:rPr lang="ja-JP" altLang="en-US" sz="2000" kern="100" dirty="0">
                          <a:effectLst/>
                          <a:latin typeface="Meiryo UI" panose="020B0604030504040204" pitchFamily="50" charset="-128"/>
                          <a:ea typeface="Meiryo UI" panose="020B0604030504040204" pitchFamily="50" charset="-128"/>
                          <a:cs typeface="Times New Roman" panose="02020603050405020304" pitchFamily="18" charset="0"/>
                        </a:rPr>
                        <a:t>えは、　　　　　　　　　　　　　　　　　　　　　　　　　　　　　　　　　　　　　　　　　　　</a:t>
                      </a:r>
                      <a:r>
                        <a:rPr lang="ja-JP" altLang="ja-JP" sz="2000" kern="100" dirty="0">
                          <a:effectLst/>
                          <a:latin typeface="Meiryo UI" panose="020B0604030504040204" pitchFamily="50" charset="-128"/>
                          <a:ea typeface="Meiryo UI" panose="020B0604030504040204" pitchFamily="50" charset="-128"/>
                          <a:cs typeface="Times New Roman" panose="02020603050405020304" pitchFamily="18" charset="0"/>
                        </a:rPr>
                        <a:t>ロボットのハンドは変更なく、プログラムが切り替わる。</a:t>
                      </a:r>
                      <a:endParaRPr lang="en-US" alt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42900" marR="0" indent="-342900" algn="l" defTabSz="914400" rtl="0" eaLnBrk="1" fontAlgn="auto" latinLnBrk="0" hangingPunct="1">
                        <a:lnSpc>
                          <a:spcPct val="100000"/>
                        </a:lnSpc>
                        <a:spcBef>
                          <a:spcPts val="0"/>
                        </a:spcBef>
                        <a:spcAft>
                          <a:spcPts val="0"/>
                        </a:spcAft>
                        <a:buClrTx/>
                        <a:buSzTx/>
                        <a:buFont typeface="Arial" charset="0"/>
                        <a:buChar char="•"/>
                        <a:tabLst/>
                        <a:defRPr/>
                      </a:pPr>
                      <a:r>
                        <a:rPr lang="ja-JP" altLang="ja-JP" sz="2000" b="1" kern="100" dirty="0">
                          <a:effectLst/>
                          <a:latin typeface="Meiryo UI" panose="020B0604030504040204" pitchFamily="50" charset="-128"/>
                          <a:ea typeface="Meiryo UI" panose="020B0604030504040204" pitchFamily="50" charset="-128"/>
                          <a:cs typeface="Times New Roman" panose="02020603050405020304" pitchFamily="18" charset="0"/>
                        </a:rPr>
                        <a:t>一日の作業終了時</a:t>
                      </a:r>
                      <a:r>
                        <a:rPr lang="ja-JP" altLang="ja-JP" sz="2000" kern="100" dirty="0">
                          <a:effectLst/>
                          <a:latin typeface="Meiryo UI" panose="020B0604030504040204" pitchFamily="50" charset="-128"/>
                          <a:ea typeface="Meiryo UI" panose="020B0604030504040204" pitchFamily="50" charset="-128"/>
                          <a:cs typeface="Times New Roman" panose="02020603050405020304" pitchFamily="18" charset="0"/>
                        </a:rPr>
                        <a:t>に、</a:t>
                      </a:r>
                      <a:r>
                        <a:rPr lang="ja-JP" alt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2000" kern="100" dirty="0">
                          <a:effectLst/>
                          <a:latin typeface="Meiryo UI" panose="020B0604030504040204" pitchFamily="50" charset="-128"/>
                          <a:ea typeface="Meiryo UI" panose="020B0604030504040204" pitchFamily="50" charset="-128"/>
                          <a:cs typeface="Times New Roman" panose="02020603050405020304" pitchFamily="18" charset="0"/>
                        </a:rPr>
                        <a:t>ロボット、コンベア等の清掃およびメンテナンスを実施する</a:t>
                      </a:r>
                      <a:r>
                        <a:rPr lang="ja-JP" alt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en-US" alt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34445001"/>
                  </a:ext>
                </a:extLst>
              </a:tr>
              <a:tr h="0">
                <a:tc vMerge="1">
                  <a:txBody>
                    <a:bodyPr/>
                    <a:lstStyle/>
                    <a:p>
                      <a:pPr algn="l">
                        <a:spcAft>
                          <a:spcPts val="0"/>
                        </a:spcAft>
                      </a:pP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20955" indent="635" algn="just">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タクトタイム、</a:t>
                      </a:r>
                      <a:endParaRPr lang="en-US" alt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0955" indent="635" algn="just">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サイクルタイム</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gn="just">
                        <a:spcAft>
                          <a:spcPts val="0"/>
                        </a:spcAft>
                        <a:buFont typeface="Arial" charset="0"/>
                        <a:buChar char="•"/>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2000" kern="100" dirty="0">
                          <a:effectLst/>
                          <a:latin typeface="Meiryo UI" panose="020B0604030504040204" pitchFamily="50" charset="-128"/>
                          <a:ea typeface="Meiryo UI" panose="020B0604030504040204" pitchFamily="50" charset="-128"/>
                          <a:cs typeface="Times New Roman" panose="02020603050405020304" pitchFamily="18" charset="0"/>
                        </a:rPr>
                        <a:t>弁当詰め込みタクト：</a:t>
                      </a: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12</a:t>
                      </a:r>
                      <a:r>
                        <a:rPr lang="ja-JP" altLang="en-US" sz="2000" kern="100" dirty="0">
                          <a:effectLst/>
                          <a:latin typeface="Meiryo UI" panose="020B0604030504040204" pitchFamily="50" charset="-128"/>
                          <a:ea typeface="Meiryo UI" panose="020B0604030504040204" pitchFamily="50" charset="-128"/>
                          <a:cs typeface="Times New Roman" panose="02020603050405020304" pitchFamily="18" charset="0"/>
                        </a:rPr>
                        <a:t>セット</a:t>
                      </a:r>
                      <a:r>
                        <a:rPr lang="en-US" altLang="ja-JP" sz="20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2000" kern="100" dirty="0">
                          <a:effectLst/>
                          <a:latin typeface="Meiryo UI" panose="020B0604030504040204" pitchFamily="50" charset="-128"/>
                          <a:ea typeface="Meiryo UI" panose="020B0604030504040204" pitchFamily="50" charset="-128"/>
                          <a:cs typeface="Times New Roman" panose="02020603050405020304" pitchFamily="18" charset="0"/>
                        </a:rPr>
                        <a:t>分</a:t>
                      </a:r>
                      <a:endParaRPr lang="en-US" alt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42900" indent="-342900" algn="just">
                        <a:spcAft>
                          <a:spcPts val="0"/>
                        </a:spcAft>
                        <a:buFont typeface="Arial" charset="0"/>
                        <a:buChar char="•"/>
                      </a:pPr>
                      <a:r>
                        <a:rPr lang="ja-JP" altLang="en-US" sz="2000" kern="100" dirty="0">
                          <a:effectLst/>
                          <a:latin typeface="Meiryo UI" panose="020B0604030504040204" pitchFamily="50" charset="-128"/>
                          <a:ea typeface="Meiryo UI" panose="020B0604030504040204" pitchFamily="50" charset="-128"/>
                          <a:cs typeface="Times New Roman" panose="02020603050405020304" pitchFamily="18" charset="0"/>
                        </a:rPr>
                        <a:t>具材詰め直し平均間隔：</a:t>
                      </a:r>
                      <a:r>
                        <a:rPr lang="en-US" altLang="ja-JP" sz="2000" kern="100" dirty="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2000" kern="100" dirty="0">
                          <a:effectLst/>
                          <a:latin typeface="Meiryo UI" panose="020B0604030504040204" pitchFamily="50" charset="-128"/>
                          <a:ea typeface="Meiryo UI" panose="020B0604030504040204" pitchFamily="50" charset="-128"/>
                          <a:cs typeface="Times New Roman" panose="02020603050405020304" pitchFamily="18" charset="0"/>
                        </a:rPr>
                        <a:t>分</a:t>
                      </a:r>
                      <a:r>
                        <a:rPr lang="en-US" altLang="ja-JP" sz="20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2000" kern="100" dirty="0">
                          <a:effectLst/>
                          <a:latin typeface="Meiryo UI" panose="020B0604030504040204" pitchFamily="50" charset="-128"/>
                          <a:ea typeface="Meiryo UI" panose="020B0604030504040204" pitchFamily="50" charset="-128"/>
                          <a:cs typeface="Times New Roman" panose="02020603050405020304" pitchFamily="18" charset="0"/>
                        </a:rPr>
                        <a:t>回</a:t>
                      </a:r>
                      <a:endParaRPr lang="en-US" alt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42900" indent="-342900" algn="just">
                        <a:spcAft>
                          <a:spcPts val="0"/>
                        </a:spcAft>
                        <a:buFont typeface="Arial" charset="0"/>
                        <a:buChar char="•"/>
                      </a:pPr>
                      <a:r>
                        <a:rPr lang="ja-JP" altLang="en-US" sz="2000" kern="100" dirty="0">
                          <a:effectLst/>
                          <a:latin typeface="Meiryo UI" panose="020B0604030504040204" pitchFamily="50" charset="-128"/>
                          <a:ea typeface="Meiryo UI" panose="020B0604030504040204" pitchFamily="50" charset="-128"/>
                          <a:cs typeface="Times New Roman" panose="02020603050405020304" pitchFamily="18" charset="0"/>
                        </a:rPr>
                        <a:t>メニュー変更平均間隔：</a:t>
                      </a:r>
                      <a:r>
                        <a:rPr lang="en-US" altLang="ja-JP" sz="2000" kern="100" dirty="0">
                          <a:effectLst/>
                          <a:latin typeface="Meiryo UI" panose="020B0604030504040204" pitchFamily="50" charset="-128"/>
                          <a:ea typeface="Meiryo UI" panose="020B0604030504040204" pitchFamily="50" charset="-128"/>
                          <a:cs typeface="Times New Roman" panose="02020603050405020304" pitchFamily="18" charset="0"/>
                        </a:rPr>
                        <a:t>30</a:t>
                      </a:r>
                      <a:r>
                        <a:rPr lang="ja-JP" altLang="en-US" sz="2000" kern="100" dirty="0">
                          <a:effectLst/>
                          <a:latin typeface="Meiryo UI" panose="020B0604030504040204" pitchFamily="50" charset="-128"/>
                          <a:ea typeface="Meiryo UI" panose="020B0604030504040204" pitchFamily="50" charset="-128"/>
                          <a:cs typeface="Times New Roman" panose="02020603050405020304" pitchFamily="18" charset="0"/>
                        </a:rPr>
                        <a:t>分</a:t>
                      </a:r>
                      <a:r>
                        <a:rPr lang="en-US" altLang="ja-JP" sz="20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2000" kern="100" dirty="0">
                          <a:effectLst/>
                          <a:latin typeface="Meiryo UI" panose="020B0604030504040204" pitchFamily="50" charset="-128"/>
                          <a:ea typeface="Meiryo UI" panose="020B0604030504040204" pitchFamily="50" charset="-128"/>
                          <a:cs typeface="Times New Roman" panose="02020603050405020304" pitchFamily="18" charset="0"/>
                        </a:rPr>
                        <a:t>回</a:t>
                      </a:r>
                      <a:endParaRPr lang="en-US" alt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42900" indent="-342900" algn="just">
                        <a:spcAft>
                          <a:spcPts val="0"/>
                        </a:spcAft>
                        <a:buFont typeface="Arial" charset="0"/>
                        <a:buChar char="•"/>
                      </a:pPr>
                      <a:r>
                        <a:rPr lang="ja-JP" altLang="en-US" sz="2000" kern="100" dirty="0">
                          <a:effectLst/>
                          <a:latin typeface="Meiryo UI" panose="020B0604030504040204" pitchFamily="50" charset="-128"/>
                          <a:ea typeface="Meiryo UI" panose="020B0604030504040204" pitchFamily="50" charset="-128"/>
                          <a:cs typeface="Times New Roman" panose="02020603050405020304" pitchFamily="18" charset="0"/>
                        </a:rPr>
                        <a:t>各設備の清掃・メンテナンス：１回</a:t>
                      </a:r>
                      <a:r>
                        <a:rPr lang="en-US" altLang="ja-JP" sz="20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2000" kern="100" dirty="0">
                          <a:effectLst/>
                          <a:latin typeface="Meiryo UI" panose="020B0604030504040204" pitchFamily="50" charset="-128"/>
                          <a:ea typeface="Meiryo UI" panose="020B0604030504040204" pitchFamily="50" charset="-128"/>
                          <a:cs typeface="Times New Roman" panose="02020603050405020304" pitchFamily="18" charset="0"/>
                        </a:rPr>
                        <a:t>日</a:t>
                      </a:r>
                      <a:endParaRPr lang="en-US" alt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13315329"/>
                  </a:ext>
                </a:extLst>
              </a:tr>
              <a:tr h="396240">
                <a:tc vMerge="1">
                  <a:txBody>
                    <a:bodyPr/>
                    <a:lstStyle/>
                    <a:p>
                      <a:pPr algn="just">
                        <a:spcAft>
                          <a:spcPts val="0"/>
                        </a:spcAft>
                      </a:pP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20955" indent="635" algn="just">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稼働時間</a:t>
                      </a: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日／月／年</a:t>
                      </a: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ja-JP" sz="2000" b="1"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2000" b="1"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時間</a:t>
                      </a:r>
                      <a:r>
                        <a:rPr lang="en-US" altLang="ja-JP" sz="2000" b="1"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2000" b="1"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日・</a:t>
                      </a:r>
                      <a:r>
                        <a:rPr lang="en-US" altLang="ja-JP" sz="2000" b="1"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25</a:t>
                      </a:r>
                      <a:r>
                        <a:rPr lang="ja-JP" altLang="en-US" sz="2000" b="1"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日</a:t>
                      </a:r>
                      <a:r>
                        <a:rPr lang="en-US" altLang="ja-JP" sz="2000" b="1"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2000" b="1"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月（年間</a:t>
                      </a:r>
                      <a:r>
                        <a:rPr lang="en-US" altLang="ja-JP" sz="2000" b="1"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300</a:t>
                      </a:r>
                      <a:r>
                        <a:rPr lang="ja-JP" altLang="en-US" sz="2000" b="1"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日）</a:t>
                      </a:r>
                      <a:endParaRPr lang="ja-JP" sz="2000" b="1"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26765637"/>
                  </a:ext>
                </a:extLst>
              </a:tr>
              <a:tr h="403860">
                <a:tc vMerge="1">
                  <a:txBody>
                    <a:bodyPr/>
                    <a:lstStyle/>
                    <a:p>
                      <a:pPr algn="just">
                        <a:spcAft>
                          <a:spcPts val="0"/>
                        </a:spcAft>
                      </a:pP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周辺装置・他の機械や建屋の壁・柱等との距離・空間</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indent="635"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2000" kern="100" dirty="0">
                          <a:effectLst/>
                          <a:latin typeface="Meiryo UI" panose="020B0604030504040204" pitchFamily="50" charset="-128"/>
                          <a:ea typeface="Meiryo UI" panose="020B0604030504040204" pitchFamily="50" charset="-128"/>
                          <a:cs typeface="Times New Roman" panose="02020603050405020304" pitchFamily="18" charset="0"/>
                        </a:rPr>
                        <a:t>弁当詰め用</a:t>
                      </a:r>
                      <a:r>
                        <a:rPr lang="ja-JP" altLang="ja-JP" sz="2000" kern="100" dirty="0">
                          <a:effectLst/>
                          <a:latin typeface="Meiryo UI" panose="020B0604030504040204" pitchFamily="50" charset="-128"/>
                          <a:ea typeface="Meiryo UI" panose="020B0604030504040204" pitchFamily="50" charset="-128"/>
                          <a:cs typeface="Times New Roman" panose="02020603050405020304" pitchFamily="18" charset="0"/>
                        </a:rPr>
                        <a:t>ロボットを含む各装置類の配置</a:t>
                      </a:r>
                      <a:r>
                        <a:rPr lang="ja-JP" altLang="en-US" sz="2000" kern="100" dirty="0">
                          <a:effectLst/>
                          <a:latin typeface="Meiryo UI" panose="020B0604030504040204" pitchFamily="50" charset="-128"/>
                          <a:ea typeface="Meiryo UI" panose="020B0604030504040204" pitchFamily="50" charset="-128"/>
                          <a:cs typeface="Times New Roman" panose="02020603050405020304" pitchFamily="18" charset="0"/>
                        </a:rPr>
                        <a:t>以外は、</a:t>
                      </a:r>
                      <a:endParaRPr lang="en-US" alt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0955" indent="635" algn="just">
                        <a:spcAft>
                          <a:spcPts val="0"/>
                        </a:spcAft>
                      </a:pPr>
                      <a:r>
                        <a:rPr lang="ja-JP" altLang="en-US" sz="2000" kern="100" dirty="0">
                          <a:effectLst/>
                          <a:latin typeface="Meiryo UI" panose="020B0604030504040204" pitchFamily="50" charset="-128"/>
                          <a:ea typeface="Meiryo UI" panose="020B0604030504040204" pitchFamily="50" charset="-128"/>
                          <a:cs typeface="Times New Roman" panose="02020603050405020304" pitchFamily="18" charset="0"/>
                        </a:rPr>
                        <a:t>障害となるものはなく、十分な距離、空間が確保されている。</a:t>
                      </a:r>
                      <a:endParaRPr lang="ja-JP" alt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37341373"/>
                  </a:ext>
                </a:extLst>
              </a:tr>
            </a:tbl>
          </a:graphicData>
        </a:graphic>
      </p:graphicFrame>
      <p:pic>
        <p:nvPicPr>
          <p:cNvPr id="7" name="図 6">
            <a:extLst>
              <a:ext uri="{FF2B5EF4-FFF2-40B4-BE49-F238E27FC236}">
                <a16:creationId xmlns:a16="http://schemas.microsoft.com/office/drawing/2014/main" xmlns="" id="{EC569F74-37D8-467C-AC4E-2F2E22FC7696}"/>
              </a:ext>
            </a:extLst>
          </p:cNvPr>
          <p:cNvPicPr>
            <a:picLocks noChangeAspect="1"/>
          </p:cNvPicPr>
          <p:nvPr/>
        </p:nvPicPr>
        <p:blipFill>
          <a:blip r:embed="rId3"/>
          <a:stretch>
            <a:fillRect/>
          </a:stretch>
        </p:blipFill>
        <p:spPr>
          <a:xfrm>
            <a:off x="8235522" y="0"/>
            <a:ext cx="1429402" cy="1070408"/>
          </a:xfrm>
          <a:prstGeom prst="rect">
            <a:avLst/>
          </a:prstGeom>
        </p:spPr>
      </p:pic>
    </p:spTree>
    <p:extLst>
      <p:ext uri="{BB962C8B-B14F-4D97-AF65-F5344CB8AC3E}">
        <p14:creationId xmlns:p14="http://schemas.microsoft.com/office/powerpoint/2010/main" val="36273609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xmlns="" id="{AAE9821E-2A4A-46E1-9688-178BAFB3A0E0}"/>
              </a:ext>
            </a:extLst>
          </p:cNvPr>
          <p:cNvSpPr>
            <a:spLocks noGrp="1"/>
          </p:cNvSpPr>
          <p:nvPr>
            <p:ph type="ftr" sz="quarter" idx="4294967295"/>
          </p:nvPr>
        </p:nvSpPr>
        <p:spPr>
          <a:xfrm>
            <a:off x="3281363" y="6356354"/>
            <a:ext cx="3343275" cy="365125"/>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4" name="スライド番号プレースホルダー 3">
            <a:extLst>
              <a:ext uri="{FF2B5EF4-FFF2-40B4-BE49-F238E27FC236}">
                <a16:creationId xmlns:a16="http://schemas.microsoft.com/office/drawing/2014/main" xmlns="" id="{6BAA2B84-3FE2-4EA1-BC49-5F0A2A499D01}"/>
              </a:ext>
            </a:extLst>
          </p:cNvPr>
          <p:cNvSpPr>
            <a:spLocks noGrp="1"/>
          </p:cNvSpPr>
          <p:nvPr>
            <p:ph type="sldNum" sz="quarter" idx="12"/>
          </p:nvPr>
        </p:nvSpPr>
        <p:spPr/>
        <p:txBody>
          <a:bodyPr/>
          <a:lstStyle/>
          <a:p>
            <a:fld id="{C7D9CC4D-8A97-4D11-A8F9-9712DE09FCD9}" type="slidenum">
              <a:rPr kumimoji="1" lang="ja-JP" altLang="en-US" smtClean="0"/>
              <a:t>98</a:t>
            </a:fld>
            <a:endParaRPr kumimoji="1" lang="ja-JP" altLang="en-US"/>
          </a:p>
        </p:txBody>
      </p:sp>
      <p:graphicFrame>
        <p:nvGraphicFramePr>
          <p:cNvPr id="5" name="表 4">
            <a:extLst>
              <a:ext uri="{FF2B5EF4-FFF2-40B4-BE49-F238E27FC236}">
                <a16:creationId xmlns:a16="http://schemas.microsoft.com/office/drawing/2014/main" xmlns="" id="{4EE60F36-1465-46F8-B5A3-CD939225C2A2}"/>
              </a:ext>
            </a:extLst>
          </p:cNvPr>
          <p:cNvGraphicFramePr>
            <a:graphicFrameLocks noGrp="1"/>
          </p:cNvGraphicFramePr>
          <p:nvPr>
            <p:extLst>
              <p:ext uri="{D42A27DB-BD31-4B8C-83A1-F6EECF244321}">
                <p14:modId xmlns:p14="http://schemas.microsoft.com/office/powerpoint/2010/main" val="1693515504"/>
              </p:ext>
            </p:extLst>
          </p:nvPr>
        </p:nvGraphicFramePr>
        <p:xfrm>
          <a:off x="632797" y="1705716"/>
          <a:ext cx="8592166" cy="4876800"/>
        </p:xfrm>
        <a:graphic>
          <a:graphicData uri="http://schemas.openxmlformats.org/drawingml/2006/table">
            <a:tbl>
              <a:tblPr firstRow="1" firstCol="1" bandRow="1"/>
              <a:tblGrid>
                <a:gridCol w="1131986">
                  <a:extLst>
                    <a:ext uri="{9D8B030D-6E8A-4147-A177-3AD203B41FA5}">
                      <a16:colId xmlns:a16="http://schemas.microsoft.com/office/drawing/2014/main" xmlns="" val="3284608349"/>
                    </a:ext>
                  </a:extLst>
                </a:gridCol>
                <a:gridCol w="3054530">
                  <a:extLst>
                    <a:ext uri="{9D8B030D-6E8A-4147-A177-3AD203B41FA5}">
                      <a16:colId xmlns:a16="http://schemas.microsoft.com/office/drawing/2014/main" xmlns="" val="4244947092"/>
                    </a:ext>
                  </a:extLst>
                </a:gridCol>
                <a:gridCol w="4405650">
                  <a:extLst>
                    <a:ext uri="{9D8B030D-6E8A-4147-A177-3AD203B41FA5}">
                      <a16:colId xmlns:a16="http://schemas.microsoft.com/office/drawing/2014/main" xmlns="" val="168438448"/>
                    </a:ext>
                  </a:extLst>
                </a:gridCol>
              </a:tblGrid>
              <a:tr h="0">
                <a:tc>
                  <a:txBody>
                    <a:bodyPr/>
                    <a:lstStyle/>
                    <a:p>
                      <a:pPr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分類</a:t>
                      </a: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項目</a:t>
                      </a: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仕様・制限</a:t>
                      </a: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xmlns="" val="366045136"/>
                  </a:ext>
                </a:extLst>
              </a:tr>
              <a:tr h="0">
                <a:tc>
                  <a:txBody>
                    <a:bodyPr/>
                    <a:lstStyle/>
                    <a:p>
                      <a:pPr algn="l">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本体</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大きさ、形状、機構</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2000" kern="100" dirty="0">
                          <a:effectLst/>
                          <a:latin typeface="Meiryo UI" panose="020B0604030504040204" pitchFamily="50" charset="-128"/>
                          <a:ea typeface="Meiryo UI" panose="020B0604030504040204" pitchFamily="50" charset="-128"/>
                          <a:cs typeface="Times New Roman" panose="02020603050405020304" pitchFamily="18" charset="0"/>
                        </a:rPr>
                        <a:t>垂直多関節型、</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0350362"/>
                  </a:ext>
                </a:extLst>
              </a:tr>
              <a:tr h="0">
                <a:tc>
                  <a:txBody>
                    <a:bodyPr/>
                    <a:lstStyle/>
                    <a:p>
                      <a:pPr algn="l">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駆動源・機構</a:t>
                      </a:r>
                      <a:r>
                        <a:rPr lang="ja-JP" altLang="en-US" sz="2000" kern="100" dirty="0">
                          <a:solidFill>
                            <a:srgbClr val="FF0000"/>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（仮）</a:t>
                      </a:r>
                      <a:endParaRPr lang="ja-JP" sz="2000" kern="100" dirty="0">
                        <a:solidFill>
                          <a:srgbClr val="FF0000"/>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2000" kern="100" dirty="0">
                          <a:effectLst/>
                          <a:latin typeface="Meiryo UI" panose="020B0604030504040204" pitchFamily="50" charset="-128"/>
                          <a:ea typeface="Meiryo UI" panose="020B0604030504040204" pitchFamily="50" charset="-128"/>
                          <a:cs typeface="Times New Roman" panose="02020603050405020304" pitchFamily="18" charset="0"/>
                        </a:rPr>
                        <a:t>電気：</a:t>
                      </a:r>
                      <a:r>
                        <a:rPr lang="en-US" altLang="ja-JP" sz="20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AC</a:t>
                      </a:r>
                      <a:r>
                        <a:rPr lang="ja-JP" altLang="en-US" sz="20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サーボモータ</a:t>
                      </a:r>
                      <a:endParaRPr lang="ja-JP" sz="20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80968409"/>
                  </a:ext>
                </a:extLst>
              </a:tr>
              <a:tr h="0">
                <a:tc>
                  <a:txBody>
                    <a:bodyPr/>
                    <a:lstStyle/>
                    <a:p>
                      <a:pPr algn="l">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質量・重心・モーメント</a:t>
                      </a:r>
                      <a:r>
                        <a:rPr kumimoji="1" lang="ja-JP" altLang="en-US" sz="2000" b="0" i="0" u="none" strike="noStrike" kern="100" cap="none" spc="0" normalizeH="0" baseline="0" noProof="0" dirty="0">
                          <a:ln>
                            <a:noFill/>
                          </a:ln>
                          <a:solidFill>
                            <a:srgbClr val="FF0000"/>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（仮）</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2000" kern="100" dirty="0">
                          <a:effectLst/>
                          <a:latin typeface="Meiryo UI" panose="020B0604030504040204" pitchFamily="50" charset="-128"/>
                          <a:ea typeface="Meiryo UI" panose="020B0604030504040204" pitchFamily="50" charset="-128"/>
                          <a:cs typeface="Times New Roman" panose="02020603050405020304" pitchFamily="18" charset="0"/>
                        </a:rPr>
                        <a:t>本体重量：</a:t>
                      </a:r>
                      <a:r>
                        <a:rPr lang="en-US" altLang="ja-JP" sz="20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20kg</a:t>
                      </a:r>
                      <a:endParaRPr lang="ja-JP" sz="20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95640272"/>
                  </a:ext>
                </a:extLst>
              </a:tr>
              <a:tr h="0">
                <a:tc>
                  <a:txBody>
                    <a:bodyPr/>
                    <a:lstStyle/>
                    <a:p>
                      <a:pPr algn="l">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最大可動範囲</a:t>
                      </a:r>
                      <a:r>
                        <a:rPr kumimoji="1" lang="ja-JP" altLang="en-US" sz="2000" b="0" i="0" u="none" strike="noStrike" kern="100" cap="none" spc="0" normalizeH="0" baseline="0" noProof="0" dirty="0">
                          <a:ln>
                            <a:noFill/>
                          </a:ln>
                          <a:solidFill>
                            <a:srgbClr val="FF0000"/>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（仮）</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20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アーム長</a:t>
                      </a:r>
                      <a:r>
                        <a:rPr lang="en-US" sz="20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600mm/</a:t>
                      </a:r>
                      <a:r>
                        <a:rPr lang="ja-JP" altLang="en-US" sz="20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最大リーチ半径</a:t>
                      </a:r>
                      <a:r>
                        <a:rPr lang="en-US" altLang="ja-JP" sz="20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500mm</a:t>
                      </a:r>
                      <a:endParaRPr lang="ja-JP" sz="20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97292892"/>
                  </a:ext>
                </a:extLst>
              </a:tr>
              <a:tr h="0">
                <a:tc>
                  <a:txBody>
                    <a:bodyPr/>
                    <a:lstStyle/>
                    <a:p>
                      <a:pPr algn="l">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最大可搬重量</a:t>
                      </a:r>
                      <a:r>
                        <a:rPr kumimoji="1" lang="ja-JP" altLang="en-US" sz="2000" b="0" i="0" u="none" strike="noStrike" kern="100" cap="none" spc="0" normalizeH="0" baseline="0" noProof="0" dirty="0">
                          <a:ln>
                            <a:noFill/>
                          </a:ln>
                          <a:solidFill>
                            <a:srgbClr val="FF0000"/>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（仮）</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20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１</a:t>
                      </a:r>
                      <a:r>
                        <a:rPr lang="en-US" altLang="ja-JP" sz="20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.0kg</a:t>
                      </a:r>
                      <a:endParaRPr lang="ja-JP" sz="20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66178295"/>
                  </a:ext>
                </a:extLst>
              </a:tr>
              <a:tr h="0">
                <a:tc>
                  <a:txBody>
                    <a:bodyPr/>
                    <a:lstStyle/>
                    <a:p>
                      <a:pPr algn="l">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最大動作速度</a:t>
                      </a:r>
                      <a:r>
                        <a:rPr kumimoji="1" lang="ja-JP" altLang="en-US" sz="2000" b="0" i="0" u="none" strike="noStrike" kern="100" cap="none" spc="0" normalizeH="0" baseline="0" noProof="0" dirty="0">
                          <a:ln>
                            <a:noFill/>
                          </a:ln>
                          <a:solidFill>
                            <a:srgbClr val="FF0000"/>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（仮）</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2.0m/s</a:t>
                      </a:r>
                      <a:endParaRPr lang="ja-JP" sz="20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81855262"/>
                  </a:ext>
                </a:extLst>
              </a:tr>
              <a:tr h="0">
                <a:tc>
                  <a:txBody>
                    <a:bodyPr/>
                    <a:lstStyle/>
                    <a:p>
                      <a:pPr algn="l">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設置方法</a:t>
                      </a:r>
                      <a:r>
                        <a:rPr kumimoji="1" lang="ja-JP" altLang="en-US" sz="2000" b="0" i="0" u="none" strike="noStrike" kern="100" cap="none" spc="0" normalizeH="0" baseline="0" noProof="0" dirty="0">
                          <a:ln>
                            <a:noFill/>
                          </a:ln>
                          <a:solidFill>
                            <a:srgbClr val="FF0000"/>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（仮）</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20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ロボット本体は、専用機として固定</a:t>
                      </a:r>
                      <a:endParaRPr lang="ja-JP" sz="20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40054597"/>
                  </a:ext>
                </a:extLst>
              </a:tr>
              <a:tr h="0">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エンドエ</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重量、重心</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3037512938"/>
                  </a:ext>
                </a:extLst>
              </a:tr>
              <a:tr h="0">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フェクタ</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駆動源・機構</a:t>
                      </a:r>
                      <a:r>
                        <a:rPr kumimoji="1" lang="ja-JP" altLang="en-US" sz="2000" b="0" i="0" u="none" strike="noStrike" kern="100" cap="none" spc="0" normalizeH="0" baseline="0" noProof="0" dirty="0">
                          <a:ln>
                            <a:noFill/>
                          </a:ln>
                          <a:solidFill>
                            <a:srgbClr val="FF0000"/>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（仮）</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2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電動ハンドタイプ</a:t>
                      </a:r>
                      <a:r>
                        <a:rPr lang="ja-JP" altLang="en-US" sz="20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：把持力</a:t>
                      </a:r>
                      <a:r>
                        <a:rPr lang="en-US" altLang="ja-JP" sz="20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5N</a:t>
                      </a:r>
                      <a:endParaRPr lang="ja-JP" sz="20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71950454"/>
                  </a:ext>
                </a:extLst>
              </a:tr>
              <a:tr h="0">
                <a:tc>
                  <a:txBody>
                    <a:bodyPr/>
                    <a:lstStyle/>
                    <a:p>
                      <a:pPr algn="l">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周辺装置</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大きさ、形状、</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3381588095"/>
                  </a:ext>
                </a:extLst>
              </a:tr>
              <a:tr h="0">
                <a:tc>
                  <a:txBody>
                    <a:bodyPr/>
                    <a:lstStyle/>
                    <a:p>
                      <a:pPr algn="l">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重量、重心</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3069290892"/>
                  </a:ext>
                </a:extLst>
              </a:tr>
              <a:tr h="0">
                <a:tc>
                  <a:txBody>
                    <a:bodyPr/>
                    <a:lstStyle/>
                    <a:p>
                      <a:pPr algn="l">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形状</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724942595"/>
                  </a:ext>
                </a:extLst>
              </a:tr>
              <a:tr h="0">
                <a:tc>
                  <a:txBody>
                    <a:bodyPr/>
                    <a:lstStyle/>
                    <a:p>
                      <a:pPr algn="l">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駆動源・機構</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671708090"/>
                  </a:ext>
                </a:extLst>
              </a:tr>
            </a:tbl>
          </a:graphicData>
        </a:graphic>
      </p:graphicFrame>
      <p:sp>
        <p:nvSpPr>
          <p:cNvPr id="6" name="正方形/長方形 5">
            <a:extLst>
              <a:ext uri="{FF2B5EF4-FFF2-40B4-BE49-F238E27FC236}">
                <a16:creationId xmlns:a16="http://schemas.microsoft.com/office/drawing/2014/main" xmlns="" id="{81726C3E-9953-4AE0-97B8-87412EC3ADA3}"/>
              </a:ext>
            </a:extLst>
          </p:cNvPr>
          <p:cNvSpPr/>
          <p:nvPr/>
        </p:nvSpPr>
        <p:spPr>
          <a:xfrm>
            <a:off x="2726175" y="1244052"/>
            <a:ext cx="4798108" cy="461665"/>
          </a:xfrm>
          <a:prstGeom prst="rect">
            <a:avLst/>
          </a:prstGeom>
        </p:spPr>
        <p:txBody>
          <a:bodyPr wrap="none">
            <a:spAutoFit/>
          </a:bodyPr>
          <a:lstStyle/>
          <a:p>
            <a:r>
              <a:rPr lang="ja-JP" altLang="en-US" sz="2400" dirty="0">
                <a:latin typeface="Meiryo UI" panose="020B0604030504040204" pitchFamily="50" charset="-128"/>
                <a:ea typeface="Meiryo UI" panose="020B0604030504040204" pitchFamily="50" charset="-128"/>
              </a:rPr>
              <a:t>表</a:t>
            </a:r>
            <a:r>
              <a:rPr lang="en-US" altLang="ja-JP" sz="2400" dirty="0">
                <a:latin typeface="Meiryo UI" panose="020B0604030504040204" pitchFamily="50" charset="-128"/>
                <a:ea typeface="Meiryo UI" panose="020B0604030504040204" pitchFamily="50" charset="-128"/>
              </a:rPr>
              <a:t>9-1</a:t>
            </a:r>
            <a:r>
              <a:rPr lang="ja-JP" altLang="en-US" sz="2400" dirty="0">
                <a:latin typeface="Meiryo UI" panose="020B0604030504040204" pitchFamily="50" charset="-128"/>
                <a:ea typeface="Meiryo UI" panose="020B0604030504040204" pitchFamily="50" charset="-128"/>
              </a:rPr>
              <a:t>　協働作業ロボットの仕様一覧</a:t>
            </a:r>
          </a:p>
        </p:txBody>
      </p:sp>
      <p:pic>
        <p:nvPicPr>
          <p:cNvPr id="7" name="図 6">
            <a:extLst>
              <a:ext uri="{FF2B5EF4-FFF2-40B4-BE49-F238E27FC236}">
                <a16:creationId xmlns:a16="http://schemas.microsoft.com/office/drawing/2014/main" xmlns="" id="{EC569F74-37D8-467C-AC4E-2F2E22FC7696}"/>
              </a:ext>
            </a:extLst>
          </p:cNvPr>
          <p:cNvPicPr>
            <a:picLocks noChangeAspect="1"/>
          </p:cNvPicPr>
          <p:nvPr/>
        </p:nvPicPr>
        <p:blipFill>
          <a:blip r:embed="rId3"/>
          <a:stretch>
            <a:fillRect/>
          </a:stretch>
        </p:blipFill>
        <p:spPr>
          <a:xfrm>
            <a:off x="7639941" y="22007"/>
            <a:ext cx="2110193" cy="1580217"/>
          </a:xfrm>
          <a:prstGeom prst="rect">
            <a:avLst/>
          </a:prstGeom>
        </p:spPr>
      </p:pic>
    </p:spTree>
    <p:extLst>
      <p:ext uri="{BB962C8B-B14F-4D97-AF65-F5344CB8AC3E}">
        <p14:creationId xmlns:p14="http://schemas.microsoft.com/office/powerpoint/2010/main" val="6660328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xmlns="" id="{AAE9821E-2A4A-46E1-9688-178BAFB3A0E0}"/>
              </a:ext>
            </a:extLst>
          </p:cNvPr>
          <p:cNvSpPr>
            <a:spLocks noGrp="1"/>
          </p:cNvSpPr>
          <p:nvPr>
            <p:ph type="ftr" sz="quarter" idx="4294967295"/>
          </p:nvPr>
        </p:nvSpPr>
        <p:spPr>
          <a:xfrm>
            <a:off x="3281363" y="6356354"/>
            <a:ext cx="334327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平成</a:t>
            </a:r>
            <a:r>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29</a:t>
            </a:r>
            <a:r>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年度厚生労働省委託　機能安全を活用した機械設備の安全対策の推進事業 活用実践マニュアル</a:t>
            </a: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スライド番号プレースホルダー 3">
            <a:extLst>
              <a:ext uri="{FF2B5EF4-FFF2-40B4-BE49-F238E27FC236}">
                <a16:creationId xmlns:a16="http://schemas.microsoft.com/office/drawing/2014/main" xmlns="" id="{6BAA2B84-3FE2-4EA1-BC49-5F0A2A499D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D9CC4D-8A97-4D11-A8F9-9712DE09FCD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5" name="表 4">
            <a:extLst>
              <a:ext uri="{FF2B5EF4-FFF2-40B4-BE49-F238E27FC236}">
                <a16:creationId xmlns:a16="http://schemas.microsoft.com/office/drawing/2014/main" xmlns="" id="{4EE60F36-1465-46F8-B5A3-CD939225C2A2}"/>
              </a:ext>
            </a:extLst>
          </p:cNvPr>
          <p:cNvGraphicFramePr>
            <a:graphicFrameLocks noGrp="1"/>
          </p:cNvGraphicFramePr>
          <p:nvPr>
            <p:extLst>
              <p:ext uri="{D42A27DB-BD31-4B8C-83A1-F6EECF244321}">
                <p14:modId xmlns:p14="http://schemas.microsoft.com/office/powerpoint/2010/main" val="3660143432"/>
              </p:ext>
            </p:extLst>
          </p:nvPr>
        </p:nvGraphicFramePr>
        <p:xfrm>
          <a:off x="696927" y="949956"/>
          <a:ext cx="8718705" cy="6339840"/>
        </p:xfrm>
        <a:graphic>
          <a:graphicData uri="http://schemas.openxmlformats.org/drawingml/2006/table">
            <a:tbl>
              <a:tblPr firstRow="1" firstCol="1" bandRow="1"/>
              <a:tblGrid>
                <a:gridCol w="1148656">
                  <a:extLst>
                    <a:ext uri="{9D8B030D-6E8A-4147-A177-3AD203B41FA5}">
                      <a16:colId xmlns:a16="http://schemas.microsoft.com/office/drawing/2014/main" xmlns="" val="3284608349"/>
                    </a:ext>
                  </a:extLst>
                </a:gridCol>
                <a:gridCol w="3713989">
                  <a:extLst>
                    <a:ext uri="{9D8B030D-6E8A-4147-A177-3AD203B41FA5}">
                      <a16:colId xmlns:a16="http://schemas.microsoft.com/office/drawing/2014/main" xmlns="" val="4244947092"/>
                    </a:ext>
                  </a:extLst>
                </a:gridCol>
                <a:gridCol w="3856060">
                  <a:extLst>
                    <a:ext uri="{9D8B030D-6E8A-4147-A177-3AD203B41FA5}">
                      <a16:colId xmlns:a16="http://schemas.microsoft.com/office/drawing/2014/main" xmlns="" val="168438448"/>
                    </a:ext>
                  </a:extLst>
                </a:gridCol>
              </a:tblGrid>
              <a:tr h="0">
                <a:tc>
                  <a:txBody>
                    <a:bodyPr/>
                    <a:lstStyle/>
                    <a:p>
                      <a:pPr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分類</a:t>
                      </a: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項目</a:t>
                      </a: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仕様・制限</a:t>
                      </a: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xmlns="" val="366045136"/>
                  </a:ext>
                </a:extLst>
              </a:tr>
              <a:tr h="0">
                <a:tc>
                  <a:txBody>
                    <a:bodyPr/>
                    <a:lstStyle/>
                    <a:p>
                      <a:pPr algn="l">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動作</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just">
                        <a:spcAft>
                          <a:spcPts val="0"/>
                        </a:spcAft>
                      </a:pPr>
                      <a:r>
                        <a:rPr lang="ja-JP" altLang="en-US" sz="2000" kern="100" dirty="0">
                          <a:effectLst/>
                          <a:latin typeface="Meiryo UI" panose="020B0604030504040204" pitchFamily="50" charset="-128"/>
                          <a:ea typeface="Meiryo UI" panose="020B0604030504040204" pitchFamily="50" charset="-128"/>
                          <a:cs typeface="Times New Roman" panose="02020603050405020304" pitchFamily="18" charset="0"/>
                        </a:rPr>
                        <a:t>各ロボットの</a:t>
                      </a: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軌跡</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2000" kern="100" dirty="0">
                          <a:effectLst/>
                          <a:latin typeface="Meiryo UI" panose="020B0604030504040204" pitchFamily="50" charset="-128"/>
                          <a:ea typeface="Meiryo UI" panose="020B0604030504040204" pitchFamily="50" charset="-128"/>
                          <a:cs typeface="Times New Roman" panose="02020603050405020304" pitchFamily="18" charset="0"/>
                        </a:rPr>
                        <a:t>・フライヤー製品コンベアと弁当箱間</a:t>
                      </a:r>
                      <a:endParaRPr lang="en-US" alt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2000" kern="100" dirty="0">
                          <a:effectLst/>
                          <a:latin typeface="Meiryo UI" panose="020B0604030504040204" pitchFamily="50" charset="-128"/>
                          <a:ea typeface="Meiryo UI" panose="020B0604030504040204" pitchFamily="50" charset="-128"/>
                          <a:cs typeface="Times New Roman" panose="02020603050405020304" pitchFamily="18" charset="0"/>
                        </a:rPr>
                        <a:t>・オーブン製品コンベアと弁当箱間移動</a:t>
                      </a:r>
                      <a:endParaRPr lang="en-US" alt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0350362"/>
                  </a:ext>
                </a:extLst>
              </a:tr>
              <a:tr h="0">
                <a:tc>
                  <a:txBody>
                    <a:bodyPr/>
                    <a:lstStyle/>
                    <a:p>
                      <a:pPr algn="l">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速度</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2000" kern="100" dirty="0">
                          <a:effectLst/>
                          <a:latin typeface="Meiryo UI" panose="020B0604030504040204" pitchFamily="50" charset="-128"/>
                          <a:ea typeface="Meiryo UI" panose="020B0604030504040204" pitchFamily="50" charset="-128"/>
                          <a:cs typeface="Times New Roman" panose="02020603050405020304" pitchFamily="18" charset="0"/>
                        </a:rPr>
                        <a:t>・箱詰め時：最大速度</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80968409"/>
                  </a:ext>
                </a:extLst>
              </a:tr>
              <a:tr h="0">
                <a:tc>
                  <a:txBody>
                    <a:bodyPr/>
                    <a:lstStyle/>
                    <a:p>
                      <a:pPr algn="l">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待機位置・姿勢</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495640272"/>
                  </a:ext>
                </a:extLst>
              </a:tr>
              <a:tr h="0">
                <a:tc>
                  <a:txBody>
                    <a:bodyPr/>
                    <a:lstStyle/>
                    <a:p>
                      <a:pPr algn="l">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起動・停止条件</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2797292892"/>
                  </a:ext>
                </a:extLst>
              </a:tr>
              <a:tr h="0">
                <a:tc rowSpan="5">
                  <a:txBody>
                    <a:bodyPr/>
                    <a:lstStyle/>
                    <a:p>
                      <a:pPr algn="l">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製品・材料</a:t>
                      </a:r>
                    </a:p>
                    <a:p>
                      <a:pPr algn="l">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製品</a:t>
                      </a:r>
                      <a:r>
                        <a:rPr kumimoji="1" lang="ja-JP" altLang="en-US" sz="2000" b="0" i="0" u="none" strike="noStrike" kern="100" cap="none" spc="0" normalizeH="0" baseline="0" noProof="0" dirty="0">
                          <a:ln>
                            <a:noFill/>
                          </a:ln>
                          <a:solidFill>
                            <a:srgbClr val="FF0000"/>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（仮）</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2000" kern="100" dirty="0">
                          <a:effectLst/>
                          <a:latin typeface="Meiryo UI" panose="020B0604030504040204" pitchFamily="50" charset="-128"/>
                          <a:ea typeface="Meiryo UI" panose="020B0604030504040204" pitchFamily="50" charset="-128"/>
                          <a:cs typeface="Times New Roman" panose="02020603050405020304" pitchFamily="18" charset="0"/>
                        </a:rPr>
                        <a:t>箱詰めされた弁当</a:t>
                      </a:r>
                      <a:r>
                        <a:rPr lang="ja-JP" altLang="en-US" sz="20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20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MAX.</a:t>
                      </a:r>
                      <a:r>
                        <a:rPr lang="ja-JP" altLang="en-US" sz="20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５００ｇ）</a:t>
                      </a:r>
                      <a:endParaRPr lang="ja-JP" sz="20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66178295"/>
                  </a:ext>
                </a:extLst>
              </a:tr>
              <a:tr h="0">
                <a:tc vMerge="1">
                  <a:txBody>
                    <a:bodyPr/>
                    <a:lstStyle/>
                    <a:p>
                      <a:pPr algn="l">
                        <a:spcAft>
                          <a:spcPts val="0"/>
                        </a:spcAft>
                      </a:pP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材料</a:t>
                      </a:r>
                      <a:r>
                        <a:rPr kumimoji="1" lang="ja-JP" altLang="en-US" sz="2000" b="0" i="0" u="none" strike="noStrike" kern="100" cap="none" spc="0" normalizeH="0" baseline="0" noProof="0" dirty="0">
                          <a:ln>
                            <a:noFill/>
                          </a:ln>
                          <a:solidFill>
                            <a:srgbClr val="FF0000"/>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（仮）</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spcAft>
                          <a:spcPts val="0"/>
                        </a:spcAft>
                        <a:buFont typeface="Arial" panose="020B0604020202020204" pitchFamily="34" charset="0"/>
                        <a:buNone/>
                      </a:pPr>
                      <a:r>
                        <a:rPr kumimoji="1" lang="ja-JP" altLang="en-US" sz="2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800" b="0" i="0" kern="1200" dirty="0">
                          <a:solidFill>
                            <a:schemeClr val="tx1"/>
                          </a:solidFill>
                          <a:effectLst/>
                          <a:latin typeface="Meiryo UI" panose="020B0604030504040204" pitchFamily="50" charset="-128"/>
                          <a:ea typeface="Meiryo UI" panose="020B0604030504040204" pitchFamily="50" charset="-128"/>
                          <a:cs typeface="+mn-cs"/>
                        </a:rPr>
                        <a:t>フライヤー加工品</a:t>
                      </a:r>
                      <a:r>
                        <a:rPr kumimoji="1" lang="ja-JP" altLang="en-US" sz="1800" b="0" i="0" kern="1200" dirty="0">
                          <a:solidFill>
                            <a:srgbClr val="FF0000"/>
                          </a:solidFill>
                          <a:effectLst/>
                          <a:latin typeface="Meiryo UI" panose="020B0604030504040204" pitchFamily="50" charset="-128"/>
                          <a:ea typeface="Meiryo UI" panose="020B0604030504040204" pitchFamily="50" charset="-128"/>
                          <a:cs typeface="+mn-cs"/>
                        </a:rPr>
                        <a:t>（</a:t>
                      </a:r>
                      <a:r>
                        <a:rPr kumimoji="1" lang="en-US" altLang="ja-JP" sz="1800" b="0" i="0" kern="1200" dirty="0" err="1">
                          <a:solidFill>
                            <a:srgbClr val="FF0000"/>
                          </a:solidFill>
                          <a:effectLst/>
                          <a:latin typeface="Meiryo UI" panose="020B0604030504040204" pitchFamily="50" charset="-128"/>
                          <a:ea typeface="Meiryo UI" panose="020B0604030504040204" pitchFamily="50" charset="-128"/>
                          <a:cs typeface="+mn-cs"/>
                        </a:rPr>
                        <a:t>Max.50g</a:t>
                      </a:r>
                      <a:r>
                        <a:rPr kumimoji="1" lang="ja-JP" altLang="en-US" sz="1800" b="0" i="0" kern="1200" dirty="0">
                          <a:solidFill>
                            <a:srgbClr val="FF0000"/>
                          </a:solidFill>
                          <a:effectLst/>
                          <a:latin typeface="Meiryo UI" panose="020B0604030504040204" pitchFamily="50" charset="-128"/>
                          <a:ea typeface="Meiryo UI" panose="020B0604030504040204" pitchFamily="50" charset="-128"/>
                          <a:cs typeface="+mn-cs"/>
                        </a:rPr>
                        <a:t>　７０℃）</a:t>
                      </a:r>
                      <a:endParaRPr kumimoji="1" lang="en-US" altLang="ja-JP" sz="1800" b="0" i="0" kern="1200" dirty="0">
                        <a:solidFill>
                          <a:srgbClr val="FF0000"/>
                        </a:solidFill>
                        <a:effectLst/>
                        <a:latin typeface="Meiryo UI" panose="020B0604030504040204" pitchFamily="50" charset="-128"/>
                        <a:ea typeface="Meiryo UI" panose="020B0604030504040204" pitchFamily="50" charset="-128"/>
                        <a:cs typeface="+mn-cs"/>
                      </a:endParaRPr>
                    </a:p>
                    <a:p>
                      <a:pPr algn="just">
                        <a:spcAft>
                          <a:spcPts val="0"/>
                        </a:spcAft>
                      </a:pPr>
                      <a:r>
                        <a:rPr kumimoji="1" lang="ja-JP" altLang="en-US" sz="2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800" b="0" i="0" kern="1200" dirty="0">
                          <a:solidFill>
                            <a:schemeClr val="tx1"/>
                          </a:solidFill>
                          <a:effectLst/>
                          <a:latin typeface="Meiryo UI" panose="020B0604030504040204" pitchFamily="50" charset="-128"/>
                          <a:ea typeface="Meiryo UI" panose="020B0604030504040204" pitchFamily="50" charset="-128"/>
                          <a:cs typeface="+mn-cs"/>
                        </a:rPr>
                        <a:t>オーブン加工品</a:t>
                      </a: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en-US" altLang="ja-JP" sz="1800" b="0" i="0" u="none" strike="noStrike" kern="1200" cap="none" spc="0" normalizeH="0" baseline="0" noProof="0" dirty="0" err="1">
                          <a:ln>
                            <a:noFill/>
                          </a:ln>
                          <a:solidFill>
                            <a:srgbClr val="FF0000"/>
                          </a:solidFill>
                          <a:effectLst/>
                          <a:uLnTx/>
                          <a:uFillTx/>
                          <a:latin typeface="Meiryo UI" panose="020B0604030504040204" pitchFamily="50" charset="-128"/>
                          <a:ea typeface="Meiryo UI" panose="020B0604030504040204" pitchFamily="50" charset="-128"/>
                          <a:cs typeface="+mn-cs"/>
                        </a:rPr>
                        <a:t>Max.50g</a:t>
                      </a: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７０℃）</a:t>
                      </a:r>
                      <a:endParaRPr lang="ja-JP" sz="20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81855262"/>
                  </a:ext>
                </a:extLst>
              </a:tr>
              <a:tr h="0">
                <a:tc vMerge="1">
                  <a:txBody>
                    <a:bodyPr/>
                    <a:lstStyle/>
                    <a:p>
                      <a:pPr algn="l">
                        <a:spcAft>
                          <a:spcPts val="0"/>
                        </a:spcAft>
                      </a:pP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副資材</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740054597"/>
                  </a:ext>
                </a:extLst>
              </a:tr>
              <a:tr h="0">
                <a:tc vMerge="1">
                  <a:txBody>
                    <a:bodyPr/>
                    <a:lstStyle/>
                    <a:p>
                      <a:pPr algn="l">
                        <a:spcAft>
                          <a:spcPts val="0"/>
                        </a:spcAft>
                      </a:pP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副産物</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3037512938"/>
                  </a:ext>
                </a:extLst>
              </a:tr>
              <a:tr h="0">
                <a:tc vMerge="1">
                  <a:txBody>
                    <a:bodyPr/>
                    <a:lstStyle/>
                    <a:p>
                      <a:pPr algn="l">
                        <a:spcAft>
                          <a:spcPts val="0"/>
                        </a:spcAft>
                      </a:pP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周辺環境</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3771950454"/>
                  </a:ext>
                </a:extLst>
              </a:tr>
              <a:tr h="0">
                <a:tc>
                  <a:txBody>
                    <a:bodyPr/>
                    <a:lstStyle/>
                    <a:p>
                      <a:pPr algn="l">
                        <a:spcAft>
                          <a:spcPts val="0"/>
                        </a:spcAft>
                      </a:pPr>
                      <a:r>
                        <a:rPr lang="ja-JP" altLang="en-US" sz="2000" kern="100" dirty="0">
                          <a:effectLst/>
                          <a:latin typeface="Meiryo UI" panose="020B0604030504040204" pitchFamily="50" charset="-128"/>
                          <a:ea typeface="Meiryo UI" panose="020B0604030504040204" pitchFamily="50" charset="-128"/>
                          <a:cs typeface="Times New Roman" panose="02020603050405020304" pitchFamily="18" charset="0"/>
                        </a:rPr>
                        <a:t>使用条件</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空間的条件</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2000" kern="100" dirty="0">
                          <a:effectLst/>
                          <a:latin typeface="Meiryo UI" panose="020B0604030504040204" pitchFamily="50" charset="-128"/>
                          <a:ea typeface="Meiryo UI" panose="020B0604030504040204" pitchFamily="50" charset="-128"/>
                          <a:cs typeface="Times New Roman" panose="02020603050405020304" pitchFamily="18" charset="0"/>
                        </a:rPr>
                        <a:t>食品取り扱いに適したクリーンルーム</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81588095"/>
                  </a:ext>
                </a:extLst>
              </a:tr>
              <a:tr h="0">
                <a:tc>
                  <a:txBody>
                    <a:bodyPr/>
                    <a:lstStyle/>
                    <a:p>
                      <a:pPr algn="l">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関係者</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2000" kern="100" dirty="0">
                          <a:effectLst/>
                          <a:latin typeface="Meiryo UI" panose="020B0604030504040204" pitchFamily="50" charset="-128"/>
                          <a:ea typeface="Meiryo UI" panose="020B0604030504040204" pitchFamily="50" charset="-128"/>
                          <a:cs typeface="Times New Roman" panose="02020603050405020304" pitchFamily="18" charset="0"/>
                        </a:rPr>
                        <a:t>箱詰め確認・包装作業員</a:t>
                      </a:r>
                      <a:endParaRPr lang="en-US" alt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2000" kern="100" dirty="0">
                          <a:effectLst/>
                          <a:latin typeface="Meiryo UI" panose="020B0604030504040204" pitchFamily="50" charset="-128"/>
                          <a:ea typeface="Meiryo UI" panose="020B0604030504040204" pitchFamily="50" charset="-128"/>
                          <a:cs typeface="Times New Roman" panose="02020603050405020304" pitchFamily="18" charset="0"/>
                        </a:rPr>
                        <a:t>設備メンテナイス（保全）員</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69290892"/>
                  </a:ext>
                </a:extLst>
              </a:tr>
              <a:tr h="0">
                <a:tc>
                  <a:txBody>
                    <a:bodyPr/>
                    <a:lstStyle/>
                    <a:p>
                      <a:pPr algn="l">
                        <a:spcAft>
                          <a:spcPts val="0"/>
                        </a:spcAft>
                      </a:pP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軌跡</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724942595"/>
                  </a:ext>
                </a:extLst>
              </a:tr>
              <a:tr h="0">
                <a:tc>
                  <a:txBody>
                    <a:bodyPr/>
                    <a:lstStyle/>
                    <a:p>
                      <a:pPr algn="l">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速度</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671708090"/>
                  </a:ext>
                </a:extLst>
              </a:tr>
            </a:tbl>
          </a:graphicData>
        </a:graphic>
      </p:graphicFrame>
      <p:sp>
        <p:nvSpPr>
          <p:cNvPr id="6" name="正方形/長方形 5">
            <a:extLst>
              <a:ext uri="{FF2B5EF4-FFF2-40B4-BE49-F238E27FC236}">
                <a16:creationId xmlns:a16="http://schemas.microsoft.com/office/drawing/2014/main" xmlns="" id="{BB5AB0F2-CFCE-4406-87BC-CE897FB20733}"/>
              </a:ext>
            </a:extLst>
          </p:cNvPr>
          <p:cNvSpPr/>
          <p:nvPr/>
        </p:nvSpPr>
        <p:spPr>
          <a:xfrm>
            <a:off x="2819044" y="358525"/>
            <a:ext cx="4798108" cy="461665"/>
          </a:xfrm>
          <a:prstGeom prst="rect">
            <a:avLst/>
          </a:prstGeom>
        </p:spPr>
        <p:txBody>
          <a:bodyPr wrap="none">
            <a:spAutoFit/>
          </a:bodyPr>
          <a:lstStyle/>
          <a:p>
            <a:r>
              <a:rPr lang="ja-JP" altLang="en-US" sz="2400" dirty="0">
                <a:latin typeface="Meiryo UI" panose="020B0604030504040204" pitchFamily="50" charset="-128"/>
                <a:ea typeface="Meiryo UI" panose="020B0604030504040204" pitchFamily="50" charset="-128"/>
              </a:rPr>
              <a:t>表</a:t>
            </a:r>
            <a:r>
              <a:rPr lang="en-US" altLang="ja-JP" sz="2400" dirty="0">
                <a:latin typeface="Meiryo UI" panose="020B0604030504040204" pitchFamily="50" charset="-128"/>
                <a:ea typeface="Meiryo UI" panose="020B0604030504040204" pitchFamily="50" charset="-128"/>
              </a:rPr>
              <a:t>9-1</a:t>
            </a:r>
            <a:r>
              <a:rPr lang="ja-JP" altLang="en-US" sz="2400" dirty="0">
                <a:latin typeface="Meiryo UI" panose="020B0604030504040204" pitchFamily="50" charset="-128"/>
                <a:ea typeface="Meiryo UI" panose="020B0604030504040204" pitchFamily="50" charset="-128"/>
              </a:rPr>
              <a:t>　協働作業ロボットの仕様一覧</a:t>
            </a:r>
          </a:p>
        </p:txBody>
      </p:sp>
    </p:spTree>
    <p:extLst>
      <p:ext uri="{BB962C8B-B14F-4D97-AF65-F5344CB8AC3E}">
        <p14:creationId xmlns:p14="http://schemas.microsoft.com/office/powerpoint/2010/main" val="1580563698"/>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2263</TotalTime>
  <Words>19170</Words>
  <Application>Microsoft Office PowerPoint</Application>
  <PresentationFormat>A4 210 x 297 mm</PresentationFormat>
  <Paragraphs>3506</Paragraphs>
  <Slides>127</Slides>
  <Notes>127</Notes>
  <HiddenSlides>1</HiddenSlides>
  <MMClips>0</MMClips>
  <ScaleCrop>false</ScaleCrop>
  <HeadingPairs>
    <vt:vector size="4" baseType="variant">
      <vt:variant>
        <vt:lpstr>テーマ</vt:lpstr>
      </vt:variant>
      <vt:variant>
        <vt:i4>1</vt:i4>
      </vt:variant>
      <vt:variant>
        <vt:lpstr>スライド タイトル</vt:lpstr>
      </vt:variant>
      <vt:variant>
        <vt:i4>127</vt:i4>
      </vt:variant>
    </vt:vector>
  </HeadingPairs>
  <TitlesOfParts>
    <vt:vector size="128" baseType="lpstr">
      <vt:lpstr>デザインの設定</vt:lpstr>
      <vt:lpstr>第6章　使用上の情報</vt:lpstr>
      <vt:lpstr>1　概要</vt:lpstr>
      <vt:lpstr>2　取扱説明書への記載事項 ①</vt:lpstr>
      <vt:lpstr>2　取扱説明書への記載事項 ②</vt:lpstr>
      <vt:lpstr>2　取扱説明書への記載事項 ③</vt:lpstr>
      <vt:lpstr>2　取扱説明書への記載事項 ④</vt:lpstr>
      <vt:lpstr>3　産業用協働ロボットシステムに 　　　　　　　　　　　　必要なマーキング</vt:lpstr>
      <vt:lpstr>第7章　妥当性確認</vt:lpstr>
      <vt:lpstr>1 概要</vt:lpstr>
      <vt:lpstr>2 協働作業ロボットの妥当性確認 (1)ロボット単体の妥当性確認</vt:lpstr>
      <vt:lpstr>2 協働作業ロボットの妥当性確認 (1)ロボット単体の妥当性確認</vt:lpstr>
      <vt:lpstr>2 協働作業ロボットの妥当性確認 (1)ロボット単体の妥当性確認</vt:lpstr>
      <vt:lpstr>2 協働作業ロボットの妥当性確認 (1)ロボット単体の妥当性確認</vt:lpstr>
      <vt:lpstr>2 協働作業ロボットの妥当性確認 (2)協働作業ロボットシステムの妥当性確認</vt:lpstr>
      <vt:lpstr>2 協働作業ロボットの妥当性確認 (2)協働作業ロボットシステムの妥当性確認</vt:lpstr>
      <vt:lpstr>2 協働作業ロボットの妥当性確認 (2)協働作業ロボットシステムの妥当性確認</vt:lpstr>
      <vt:lpstr>2 協働作業ロボットの妥当性確認 (2)協働作業ロボットシステムの妥当性確認</vt:lpstr>
      <vt:lpstr>2 協働作業ロボットの妥当性確認 (2)協働作業ロボットシステムの妥当性確認</vt:lpstr>
      <vt:lpstr>2 協働作業ロボットの妥当性確認 (2)協働作業ロボットシステムの妥当性確認</vt:lpstr>
      <vt:lpstr>3 要求安全度水準(SIL/PL)の適合性評価</vt:lpstr>
      <vt:lpstr>3 要求安全度水準(SIL/PL)の適合性評価</vt:lpstr>
      <vt:lpstr>４ PL（Performance Level）</vt:lpstr>
      <vt:lpstr>４PL（Performance Level）</vt:lpstr>
      <vt:lpstr>４PL（Performance Level） (2) MTTFd (Mean Time to Dangerous Failure)</vt:lpstr>
      <vt:lpstr>４PL（Performance Level） (2) MTTFd (Mean Time to Dangerous Failure)</vt:lpstr>
      <vt:lpstr>４PL（Performance Level） (2) MTTFd (Mean Time to Dangerous Failure)</vt:lpstr>
      <vt:lpstr>４PL（Performance Level） (3) DC (Diagnostic Coverage) </vt:lpstr>
      <vt:lpstr>４PL（Performance Level） (4) CCF(Common Cause Failure) </vt:lpstr>
      <vt:lpstr>４PL（Performance Level） (4) CCF(Common Cause Failure) </vt:lpstr>
      <vt:lpstr>４PL（Performance Level）(5)PLの評価</vt:lpstr>
      <vt:lpstr>４PL（Performance Level）(5)PLの評価</vt:lpstr>
      <vt:lpstr>５SIL（Safety Integrity Level）</vt:lpstr>
      <vt:lpstr>５SIL（Safety Integrity Level） (1) 安全側故障比率(SFF: Safe failure fraction)</vt:lpstr>
      <vt:lpstr>５SIL（Safety Integrity Level） (2)ハードウェアフォールトトレラント(HFT:Hardware Fault Tolerant)</vt:lpstr>
      <vt:lpstr>５SIL（Safety Integrity Level） (3)共通要因故障(CCF)</vt:lpstr>
      <vt:lpstr>５SIL（Safety Integrity Level） (4)PFHD (Probability of dangerous failure per hour)</vt:lpstr>
      <vt:lpstr>５SIL（Safety Integrity Level） (4)PFHD (Probability of dangerous failure per hour)</vt:lpstr>
      <vt:lpstr>５SIL（Safety Integrity Level） (4)PFHD (Probability of dangerous failure per hour)</vt:lpstr>
      <vt:lpstr>６　評価ツール　 (1) PL計算ツールSISTEMA</vt:lpstr>
      <vt:lpstr>６評価ツール (1) PL計算ツールSISTEMA</vt:lpstr>
      <vt:lpstr>７　安全関連アプリケーションソフトウェアの妥当性確認 　(1)安全PLC/安全コントローラのアプリケーション設計手順</vt:lpstr>
      <vt:lpstr>７　安全関連アプリケーションソフトウェアの妥当性確認 　(1)安全PLC/安全コントローラのアプリケーション設計手順</vt:lpstr>
      <vt:lpstr>７　安全関連アプリケーションソフトウェアの妥当性確認 　(1)安全PLC/安全コントローラのアプリケーション設計手順</vt:lpstr>
      <vt:lpstr>８　変更と確認 (1)安全関連システムの変更</vt:lpstr>
      <vt:lpstr>８　変更と確認 (2)変更点の試験と妥当性確認</vt:lpstr>
      <vt:lpstr>第８章　事例</vt:lpstr>
      <vt:lpstr>１施錠式ガードによる機械の起動／停止：施錠式インタロック (1)機械・設備イメージ</vt:lpstr>
      <vt:lpstr>１施錠式ガードによる機械の起動／停止：施錠式インタロック (2)機能</vt:lpstr>
      <vt:lpstr>１施錠式ガードによる機械の起動／停止：施錠式インタロック(2)機能</vt:lpstr>
      <vt:lpstr>１施錠式ガードによる機械の起動／停止：施錠式インタロック　(3)回路構成</vt:lpstr>
      <vt:lpstr>１施錠式ガードによる機械の起動／停止：施錠式インタロック　(4)タイミングチャート</vt:lpstr>
      <vt:lpstr>１施錠式ガードによる機械の起動／停止：施錠式インタロック (5)安全機器のパラメータ</vt:lpstr>
      <vt:lpstr>１施錠式ガードによる機械の起動／停止：施錠式インタロック　(6)安全ブロック図</vt:lpstr>
      <vt:lpstr>２ペンダントによるロボットティーチング： 3 ポジションイネーブルスイッチ　 (1)機械・設備での使用例</vt:lpstr>
      <vt:lpstr>２ペンダントによるロボットティーチング： 3 ポジションイネーブルスイッチ (1)機械・設備での使用例</vt:lpstr>
      <vt:lpstr>２ペンダントによるロボットティーチング： 3 ポジションイネーブルスイッチ　(2)機能</vt:lpstr>
      <vt:lpstr>２ペンダントによるロボットティーチング： 3 ポジションイネーブルスイッチ　(2)機能</vt:lpstr>
      <vt:lpstr>２ペンダントによるロボットティーチング： 3 ポジションイネーブルスイッチ　(3)回路構成</vt:lpstr>
      <vt:lpstr>２ペンダントによるロボットティーチング： 3 ポジションイネーブルスイッチ (4)タイミングチャート</vt:lpstr>
      <vt:lpstr>２ペンダントによるロボットティーチング： 3 ポジションイネーブルスイッチ (5)安全機器のパラメータ</vt:lpstr>
      <vt:lpstr>２ペンダントによるロボットティーチング： 3 ポジションイネーブルスイッチ (6)安全ブロック図</vt:lpstr>
      <vt:lpstr>３ライトカーテンによる侵入検知：ライトカーテン (1)機械・設備イメージ</vt:lpstr>
      <vt:lpstr>３ライトカーテンによる侵入検知：ライトカーテン (2)機能</vt:lpstr>
      <vt:lpstr>３ライトカーテンによる侵入検知：ライトカーテン　(2)機能</vt:lpstr>
      <vt:lpstr>３ライトカーテンによる侵入検知：ライトカーテン　(3)回路構成</vt:lpstr>
      <vt:lpstr>３ライトカーテンによる侵入検知：ライトカーテン (4)タイミングチャート</vt:lpstr>
      <vt:lpstr>３ライトカーテンによる侵入検知：ライトカーテン (5)安全機器のパラメータ</vt:lpstr>
      <vt:lpstr>３ライトカーテンによる侵入検知：ライトカーテン　(6)安全ブロック図</vt:lpstr>
      <vt:lpstr>４レーザースキャナによる存在検知：レーザースキャナ　(1)機械・設備イメージ</vt:lpstr>
      <vt:lpstr>４レーザースキャナによる存在検知：レーザースキャナ　(2)機能</vt:lpstr>
      <vt:lpstr>４レーザースキャナによる存在検知：レーザースキャナ (2)機能</vt:lpstr>
      <vt:lpstr>４レーザースキャナによる存在検知：レーザースキャナ　(3)回路構成</vt:lpstr>
      <vt:lpstr>４レーザースキャナによる存在検知：レーザースキャナ　(4)タイミングチャート</vt:lpstr>
      <vt:lpstr>４レーザースキャナによる存在検知：レーザースキャナ　(5)安全機器のパラメータ</vt:lpstr>
      <vt:lpstr>４レーザースキャナによる存在検知：レーザースキャナ　(6)安全ブロック図</vt:lpstr>
      <vt:lpstr>５ロボットの安全速度制限(SLS) (1)機械・設備イメージ</vt:lpstr>
      <vt:lpstr>５ロボットの安全速度制限(SLS) (1)機械・設備イメージ</vt:lpstr>
      <vt:lpstr>５ロボットの安全速度制限(SLS) (2)システム構成</vt:lpstr>
      <vt:lpstr>５ロボットの安全速度制限(SLS) (3)機能の設定</vt:lpstr>
      <vt:lpstr>５ロボットの安全速度制限(SLS) (3)機能の設定</vt:lpstr>
      <vt:lpstr>５ロボットの安全速度制限(SLS) (3)機能の設定</vt:lpstr>
      <vt:lpstr>５ロボットの安全速度制限(SLS) (4)妥当性確認</vt:lpstr>
      <vt:lpstr>６ロボットの安全位置制限(SLP) (1)機械・設備イメージ</vt:lpstr>
      <vt:lpstr>６ロボットの安全位置制限(SLP) (2)システム構成</vt:lpstr>
      <vt:lpstr>６ロボットの安全位置制限(SLP) (3)機能の設定</vt:lpstr>
      <vt:lpstr>６ロボットの安全位置制限(SLP) (4)妥当性確認</vt:lpstr>
      <vt:lpstr>PowerPoint プレゼンテーション</vt:lpstr>
      <vt:lpstr>産業ロボットシステム：９章　演習</vt:lpstr>
      <vt:lpstr>１ 演習事例</vt:lpstr>
      <vt:lpstr>対象とするロボットシステム: 図9-1の弁当箱詰めロボットシステム</vt:lpstr>
      <vt:lpstr>２リスクアセスメントとリスク低減方策</vt:lpstr>
      <vt:lpstr>２リスクアセスメントとリスク低減方策</vt:lpstr>
      <vt:lpstr>PowerPoint プレゼンテーション</vt:lpstr>
      <vt:lpstr>PowerPoint プレゼンテーション</vt:lpstr>
      <vt:lpstr>PowerPoint プレゼンテーション</vt:lpstr>
      <vt:lpstr>２リスクアセスメントとリスク低減方策</vt:lpstr>
      <vt:lpstr>２リスクアセスメントとリスク低減方策</vt:lpstr>
      <vt:lpstr>PowerPoint プレゼンテーション</vt:lpstr>
      <vt:lpstr>PowerPoint プレゼンテーション</vt:lpstr>
      <vt:lpstr>２リスクアセスメントとリスク低減方策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 リスク低減方策の実現</vt:lpstr>
      <vt:lpstr>PowerPoint プレゼンテーション</vt:lpstr>
      <vt:lpstr>PowerPoint プレゼンテーション</vt:lpstr>
      <vt:lpstr>４ 妥当性確認</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中央労働災害防止協会</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中央労働災害防止協会</dc:creator>
  <cp:lastModifiedBy>厚生労働省ネットワークシステム</cp:lastModifiedBy>
  <cp:revision>214</cp:revision>
  <cp:lastPrinted>2018-01-30T04:37:49Z</cp:lastPrinted>
  <dcterms:created xsi:type="dcterms:W3CDTF">2017-06-06T06:13:32Z</dcterms:created>
  <dcterms:modified xsi:type="dcterms:W3CDTF">2018-03-15T05:44:47Z</dcterms:modified>
</cp:coreProperties>
</file>