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03"/>
  </p:notesMasterIdLst>
  <p:handoutMasterIdLst>
    <p:handoutMasterId r:id="rId204"/>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6" r:id="rId51"/>
    <p:sldId id="329" r:id="rId52"/>
    <p:sldId id="327" r:id="rId53"/>
    <p:sldId id="328" r:id="rId54"/>
    <p:sldId id="330" r:id="rId55"/>
    <p:sldId id="337" r:id="rId56"/>
    <p:sldId id="325" r:id="rId57"/>
    <p:sldId id="331" r:id="rId58"/>
    <p:sldId id="346" r:id="rId59"/>
    <p:sldId id="347" r:id="rId60"/>
    <p:sldId id="349" r:id="rId61"/>
    <p:sldId id="350" r:id="rId62"/>
    <p:sldId id="348" r:id="rId63"/>
    <p:sldId id="332" r:id="rId64"/>
    <p:sldId id="343" r:id="rId65"/>
    <p:sldId id="334" r:id="rId66"/>
    <p:sldId id="335" r:id="rId67"/>
    <p:sldId id="344" r:id="rId68"/>
    <p:sldId id="339" r:id="rId69"/>
    <p:sldId id="336" r:id="rId70"/>
    <p:sldId id="340" r:id="rId71"/>
    <p:sldId id="341" r:id="rId72"/>
    <p:sldId id="338" r:id="rId73"/>
    <p:sldId id="345" r:id="rId74"/>
    <p:sldId id="342" r:id="rId75"/>
    <p:sldId id="333"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 id="421" r:id="rId147"/>
    <p:sldId id="422" r:id="rId148"/>
    <p:sldId id="423" r:id="rId149"/>
    <p:sldId id="424" r:id="rId150"/>
    <p:sldId id="425" r:id="rId151"/>
    <p:sldId id="426" r:id="rId152"/>
    <p:sldId id="427" r:id="rId153"/>
    <p:sldId id="428" r:id="rId154"/>
    <p:sldId id="429" r:id="rId155"/>
    <p:sldId id="430" r:id="rId156"/>
    <p:sldId id="431" r:id="rId157"/>
    <p:sldId id="432" r:id="rId158"/>
    <p:sldId id="433" r:id="rId159"/>
    <p:sldId id="434" r:id="rId160"/>
    <p:sldId id="435" r:id="rId161"/>
    <p:sldId id="436" r:id="rId162"/>
    <p:sldId id="437" r:id="rId163"/>
    <p:sldId id="438" r:id="rId164"/>
    <p:sldId id="439" r:id="rId165"/>
    <p:sldId id="440" r:id="rId166"/>
    <p:sldId id="441" r:id="rId167"/>
    <p:sldId id="442" r:id="rId168"/>
    <p:sldId id="443" r:id="rId169"/>
    <p:sldId id="444" r:id="rId170"/>
    <p:sldId id="445" r:id="rId171"/>
    <p:sldId id="446" r:id="rId172"/>
    <p:sldId id="447" r:id="rId173"/>
    <p:sldId id="448" r:id="rId174"/>
    <p:sldId id="449" r:id="rId175"/>
    <p:sldId id="450" r:id="rId176"/>
    <p:sldId id="451" r:id="rId177"/>
    <p:sldId id="452" r:id="rId178"/>
    <p:sldId id="453" r:id="rId179"/>
    <p:sldId id="454" r:id="rId180"/>
    <p:sldId id="455" r:id="rId181"/>
    <p:sldId id="456" r:id="rId182"/>
    <p:sldId id="457" r:id="rId183"/>
    <p:sldId id="458" r:id="rId184"/>
    <p:sldId id="459" r:id="rId185"/>
    <p:sldId id="460" r:id="rId186"/>
    <p:sldId id="461" r:id="rId187"/>
    <p:sldId id="462" r:id="rId188"/>
    <p:sldId id="463" r:id="rId189"/>
    <p:sldId id="464" r:id="rId190"/>
    <p:sldId id="465" r:id="rId191"/>
    <p:sldId id="466" r:id="rId192"/>
    <p:sldId id="467" r:id="rId193"/>
    <p:sldId id="468" r:id="rId194"/>
    <p:sldId id="469" r:id="rId195"/>
    <p:sldId id="470" r:id="rId196"/>
    <p:sldId id="471" r:id="rId197"/>
    <p:sldId id="472" r:id="rId198"/>
    <p:sldId id="473" r:id="rId199"/>
    <p:sldId id="474" r:id="rId200"/>
    <p:sldId id="475" r:id="rId201"/>
    <p:sldId id="476" r:id="rId20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1373" autoAdjust="0"/>
  </p:normalViewPr>
  <p:slideViewPr>
    <p:cSldViewPr>
      <p:cViewPr varScale="1">
        <p:scale>
          <a:sx n="39" d="100"/>
          <a:sy n="39" d="100"/>
        </p:scale>
        <p:origin x="-1296" y="-102"/>
      </p:cViewPr>
      <p:guideLst>
        <p:guide orient="horz" pos="2160"/>
        <p:guide pos="3120"/>
      </p:guideLst>
    </p:cSldViewPr>
  </p:slideViewPr>
  <p:notesTextViewPr>
    <p:cViewPr>
      <p:scale>
        <a:sx n="125" d="100"/>
        <a:sy n="125" d="100"/>
      </p:scale>
      <p:origin x="0" y="0"/>
    </p:cViewPr>
  </p:notesTextViewPr>
  <p:sorterViewPr>
    <p:cViewPr>
      <p:scale>
        <a:sx n="100" d="100"/>
        <a:sy n="100" d="100"/>
      </p:scale>
      <p:origin x="0" y="17856"/>
    </p:cViewPr>
  </p:sorterViewPr>
  <p:notesViewPr>
    <p:cSldViewPr>
      <p:cViewPr>
        <p:scale>
          <a:sx n="71" d="100"/>
          <a:sy n="71" d="100"/>
        </p:scale>
        <p:origin x="2532" y="-54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496B8C72-7DDF-445F-8D1B-0180B2D693D8}" type="datetimeFigureOut">
              <a:rPr kumimoji="1" lang="ja-JP" altLang="en-US" smtClean="0"/>
              <a:t>2018/3/15</a:t>
            </a:fld>
            <a:endParaRPr kumimoji="1" lang="ja-JP" altLang="en-US"/>
          </a:p>
        </p:txBody>
      </p:sp>
      <p:sp>
        <p:nvSpPr>
          <p:cNvPr id="4" name="フッター プレースホルダー 3"/>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21669355-73ED-4FED-BE9D-BE2917F3E846}" type="slidenum">
              <a:rPr kumimoji="1" lang="ja-JP" altLang="en-US" smtClean="0"/>
              <a:t>‹#›</a:t>
            </a:fld>
            <a:endParaRPr kumimoji="1" lang="ja-JP" altLang="en-US"/>
          </a:p>
        </p:txBody>
      </p:sp>
    </p:spTree>
    <p:extLst>
      <p:ext uri="{BB962C8B-B14F-4D97-AF65-F5344CB8AC3E}">
        <p14:creationId xmlns:p14="http://schemas.microsoft.com/office/powerpoint/2010/main" val="3682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6967"/>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559" tIns="45779" rIns="91559" bIns="45779" rtlCol="0"/>
          <a:lstStyle>
            <a:lvl1pPr algn="r">
              <a:defRPr sz="1200"/>
            </a:lvl1pPr>
          </a:lstStyle>
          <a:p>
            <a:fld id="{10B29E1F-5C78-4D35-A0F6-6CDA1F8A8432}" type="datetimeFigureOut">
              <a:rPr kumimoji="1" lang="ja-JP" altLang="en-US" smtClean="0"/>
              <a:t>2018/3/15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559" tIns="45779" rIns="91559" bIns="4577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6" cy="496967"/>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1559" tIns="45779" rIns="91559" bIns="45779" rtlCol="0" anchor="b"/>
          <a:lstStyle>
            <a:lvl1pPr algn="r">
              <a:defRPr sz="1200"/>
            </a:lvl1pPr>
          </a:lstStyle>
          <a:p>
            <a:fld id="{2FAF0E4D-A2B8-417E-AFF3-2BA2AAA7A089}" type="slidenum">
              <a:rPr kumimoji="1" lang="ja-JP" altLang="en-US" smtClean="0"/>
              <a:t>‹#›</a:t>
            </a:fld>
            <a:endParaRPr kumimoji="1" lang="ja-JP" altLang="en-US"/>
          </a:p>
        </p:txBody>
      </p:sp>
    </p:spTree>
    <p:extLst>
      <p:ext uri="{BB962C8B-B14F-4D97-AF65-F5344CB8AC3E}">
        <p14:creationId xmlns:p14="http://schemas.microsoft.com/office/powerpoint/2010/main" val="129944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r>
              <a:rPr lang="en-US" altLang="ja-JP" sz="3200" dirty="0">
                <a:solidFill>
                  <a:srgbClr val="FF0000"/>
                </a:solidFill>
              </a:rPr>
              <a:t>(</a:t>
            </a:r>
            <a:r>
              <a:rPr lang="ja-JP" altLang="en-US" sz="3200" dirty="0">
                <a:solidFill>
                  <a:srgbClr val="FF0000"/>
                </a:solidFill>
              </a:rPr>
              <a:t>注</a:t>
            </a:r>
            <a:r>
              <a:rPr lang="en-US" altLang="ja-JP" sz="3200" dirty="0">
                <a:solidFill>
                  <a:srgbClr val="FF0000"/>
                </a:solidFill>
              </a:rPr>
              <a:t>)</a:t>
            </a:r>
            <a:r>
              <a:rPr lang="ja-JP" altLang="en-US" sz="3200" dirty="0">
                <a:solidFill>
                  <a:srgbClr val="FF0000"/>
                </a:solidFill>
              </a:rPr>
              <a:t>本スライド資料を改変される場合は、オリジナルからどのように改変したかを明記してください。</a:t>
            </a:r>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a:t>
            </a:fld>
            <a:endParaRPr kumimoji="1" lang="ja-JP" altLang="en-US"/>
          </a:p>
        </p:txBody>
      </p:sp>
    </p:spTree>
    <p:extLst>
      <p:ext uri="{BB962C8B-B14F-4D97-AF65-F5344CB8AC3E}">
        <p14:creationId xmlns:p14="http://schemas.microsoft.com/office/powerpoint/2010/main" val="164347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遠隔基準が改正され、ボイラー取扱作業主任者の勤務場所等に特例が設けられた</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ボイラーの遠隔制御基準等について（平成</a:t>
            </a:r>
            <a:r>
              <a:rPr kumimoji="1" lang="en-US" altLang="ja-JP" dirty="0" smtClean="0">
                <a:latin typeface="+mn-ea"/>
                <a:ea typeface="+mn-ea"/>
              </a:rPr>
              <a:t>15</a:t>
            </a:r>
            <a:r>
              <a:rPr kumimoji="1" lang="ja-JP" altLang="en-US" dirty="0" smtClean="0">
                <a:latin typeface="+mn-ea"/>
                <a:ea typeface="+mn-ea"/>
              </a:rPr>
              <a:t>年３月</a:t>
            </a:r>
            <a:r>
              <a:rPr kumimoji="1" lang="en-US" altLang="ja-JP" dirty="0" smtClean="0">
                <a:latin typeface="+mn-ea"/>
                <a:ea typeface="+mn-ea"/>
              </a:rPr>
              <a:t>31</a:t>
            </a:r>
            <a:r>
              <a:rPr kumimoji="1" lang="ja-JP" altLang="en-US" dirty="0" smtClean="0">
                <a:latin typeface="+mn-ea"/>
                <a:ea typeface="+mn-ea"/>
              </a:rPr>
              <a:t>日付け基発</a:t>
            </a:r>
            <a:r>
              <a:rPr kumimoji="1" lang="en-US" altLang="ja-JP" dirty="0" smtClean="0">
                <a:latin typeface="+mn-ea"/>
                <a:ea typeface="+mn-ea"/>
              </a:rPr>
              <a:t>0331001</a:t>
            </a:r>
            <a:r>
              <a:rPr kumimoji="1" lang="ja-JP" altLang="en-US" dirty="0" smtClean="0">
                <a:latin typeface="+mn-ea"/>
                <a:ea typeface="+mn-ea"/>
              </a:rPr>
              <a:t>号。平成</a:t>
            </a:r>
            <a:r>
              <a:rPr kumimoji="1" lang="en-US" altLang="ja-JP" dirty="0" smtClean="0">
                <a:latin typeface="+mn-ea"/>
                <a:ea typeface="+mn-ea"/>
              </a:rPr>
              <a:t>28</a:t>
            </a:r>
            <a:r>
              <a:rPr kumimoji="1" lang="ja-JP" altLang="en-US" dirty="0" smtClean="0">
                <a:latin typeface="+mn-ea"/>
                <a:ea typeface="+mn-ea"/>
              </a:rPr>
              <a:t>年９月</a:t>
            </a:r>
            <a:r>
              <a:rPr kumimoji="1" lang="en-US" altLang="ja-JP" dirty="0" smtClean="0">
                <a:latin typeface="+mn-ea"/>
                <a:ea typeface="+mn-ea"/>
              </a:rPr>
              <a:t>30</a:t>
            </a:r>
            <a:r>
              <a:rPr kumimoji="1" lang="ja-JP" altLang="en-US" dirty="0" smtClean="0">
                <a:latin typeface="+mn-ea"/>
                <a:ea typeface="+mn-ea"/>
              </a:rPr>
              <a:t>日付け基発</a:t>
            </a:r>
            <a:r>
              <a:rPr kumimoji="1" lang="en-US" altLang="ja-JP" dirty="0" smtClean="0">
                <a:latin typeface="+mn-ea"/>
                <a:ea typeface="+mn-ea"/>
              </a:rPr>
              <a:t>0930</a:t>
            </a:r>
            <a:r>
              <a:rPr kumimoji="1" lang="ja-JP" altLang="en-US" dirty="0" smtClean="0">
                <a:latin typeface="+mn-ea"/>
                <a:ea typeface="+mn-ea"/>
              </a:rPr>
              <a:t>第</a:t>
            </a:r>
            <a:r>
              <a:rPr kumimoji="1" lang="en-US" altLang="ja-JP" dirty="0" smtClean="0">
                <a:latin typeface="+mn-ea"/>
                <a:ea typeface="+mn-ea"/>
              </a:rPr>
              <a:t>35</a:t>
            </a:r>
            <a:r>
              <a:rPr kumimoji="1" lang="ja-JP" altLang="en-US" dirty="0" smtClean="0">
                <a:latin typeface="+mn-ea"/>
                <a:ea typeface="+mn-ea"/>
              </a:rPr>
              <a:t>号により一部改正）</a:t>
            </a:r>
            <a:endParaRPr kumimoji="1" lang="en-US" altLang="ja-JP" dirty="0" smtClean="0">
              <a:latin typeface="+mn-ea"/>
              <a:ea typeface="+mn-ea"/>
            </a:endParaRPr>
          </a:p>
          <a:p>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t>機能安全活用実践マニュアル　ボイラー編　</a:t>
            </a:r>
            <a:r>
              <a:rPr lang="en-US" altLang="ja-JP" dirty="0"/>
              <a:t>3</a:t>
            </a:r>
            <a:r>
              <a:rPr kumimoji="1" lang="ja-JP" altLang="en-US" dirty="0" smtClean="0"/>
              <a:t>ページ</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err="1">
                <a:solidFill>
                  <a:schemeClr val="tx1"/>
                </a:solidFill>
                <a:effectLst/>
                <a:latin typeface="+mn-lt"/>
                <a:ea typeface="+mn-ea"/>
                <a:cs typeface="+mn-cs"/>
              </a:rPr>
              <a:t>PFDavg</a:t>
            </a:r>
            <a:r>
              <a:rPr kumimoji="1" lang="ja-JP" altLang="ja-JP" sz="1200" kern="1200" dirty="0">
                <a:solidFill>
                  <a:schemeClr val="tx1"/>
                </a:solidFill>
                <a:effectLst/>
                <a:latin typeface="+mn-lt"/>
                <a:ea typeface="+mn-ea"/>
                <a:cs typeface="+mn-cs"/>
              </a:rPr>
              <a:t>の計算</a:t>
            </a:r>
            <a:r>
              <a:rPr kumimoji="1" lang="ja-JP" altLang="en-US" sz="1200" kern="1200" dirty="0">
                <a:solidFill>
                  <a:schemeClr val="tx1"/>
                </a:solidFill>
                <a:effectLst/>
                <a:latin typeface="+mn-lt"/>
                <a:ea typeface="+mn-ea"/>
                <a:cs typeface="+mn-cs"/>
              </a:rPr>
              <a:t>で使用される平均修理時間</a:t>
            </a:r>
            <a:r>
              <a:rPr kumimoji="1" lang="en-US" altLang="ja-JP" sz="1200" kern="1200" dirty="0">
                <a:solidFill>
                  <a:schemeClr val="tx1"/>
                </a:solidFill>
                <a:effectLst/>
                <a:latin typeface="+mn-lt"/>
                <a:ea typeface="+mn-ea"/>
                <a:cs typeface="+mn-cs"/>
              </a:rPr>
              <a:t>MRT </a:t>
            </a:r>
            <a:r>
              <a:rPr kumimoji="1" lang="ja-JP" altLang="ja-JP" sz="1200" kern="1200" dirty="0">
                <a:solidFill>
                  <a:schemeClr val="tx1"/>
                </a:solidFill>
                <a:effectLst/>
                <a:latin typeface="+mn-lt"/>
                <a:ea typeface="+mn-ea"/>
                <a:cs typeface="+mn-cs"/>
              </a:rPr>
              <a:t>と</a:t>
            </a:r>
            <a:r>
              <a:rPr kumimoji="1" lang="ja-JP" altLang="en-US" sz="1200" kern="1200" dirty="0">
                <a:solidFill>
                  <a:schemeClr val="tx1"/>
                </a:solidFill>
                <a:effectLst/>
                <a:latin typeface="+mn-lt"/>
                <a:ea typeface="+mn-ea"/>
                <a:cs typeface="+mn-cs"/>
              </a:rPr>
              <a:t>平均修復時間</a:t>
            </a:r>
            <a:r>
              <a:rPr kumimoji="1" lang="en-US" altLang="ja-JP" sz="1200" kern="1200" dirty="0">
                <a:solidFill>
                  <a:schemeClr val="tx1"/>
                </a:solidFill>
                <a:effectLst/>
                <a:latin typeface="+mn-lt"/>
                <a:ea typeface="+mn-ea"/>
                <a:cs typeface="+mn-cs"/>
              </a:rPr>
              <a:t>MTTR</a:t>
            </a:r>
            <a:r>
              <a:rPr kumimoji="1" lang="ja-JP" altLang="en-US" sz="1200" kern="1200" dirty="0">
                <a:solidFill>
                  <a:schemeClr val="tx1"/>
                </a:solidFill>
                <a:effectLst/>
                <a:latin typeface="+mn-lt"/>
                <a:ea typeface="+mn-ea"/>
                <a:cs typeface="+mn-cs"/>
              </a:rPr>
              <a:t>について理解する。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自動診断で検知された故障を修理、又は交換するために要する時間</a:t>
            </a:r>
            <a:r>
              <a:rPr kumimoji="1" lang="ja-JP" altLang="en-US"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MRT</a:t>
            </a:r>
            <a:r>
              <a:rPr kumimoji="1" lang="ja-JP" altLang="ja-JP" sz="1200" kern="1200" dirty="0">
                <a:solidFill>
                  <a:schemeClr val="tx1"/>
                </a:solidFill>
                <a:effectLst/>
                <a:latin typeface="+mn-lt"/>
                <a:ea typeface="+mn-ea"/>
                <a:cs typeface="+mn-cs"/>
              </a:rPr>
              <a:t>以内であること</a:t>
            </a:r>
            <a:r>
              <a:rPr kumimoji="1" lang="ja-JP" altLang="en-US" sz="1200" kern="1200" dirty="0">
                <a:solidFill>
                  <a:schemeClr val="tx1"/>
                </a:solidFill>
                <a:effectLst/>
                <a:latin typeface="+mn-lt"/>
                <a:ea typeface="+mn-ea"/>
                <a:cs typeface="+mn-cs"/>
              </a:rPr>
              <a:t>を</a:t>
            </a:r>
            <a:r>
              <a:rPr kumimoji="1" lang="ja-JP" altLang="ja-JP" sz="1200" kern="1200" dirty="0">
                <a:solidFill>
                  <a:schemeClr val="tx1"/>
                </a:solidFill>
                <a:effectLst/>
                <a:latin typeface="+mn-lt"/>
                <a:ea typeface="+mn-ea"/>
                <a:cs typeface="+mn-cs"/>
              </a:rPr>
              <a:t>保証</a:t>
            </a:r>
            <a:r>
              <a:rPr kumimoji="1" lang="ja-JP" altLang="en-US" sz="1200" kern="1200" dirty="0">
                <a:solidFill>
                  <a:schemeClr val="tx1"/>
                </a:solidFill>
                <a:effectLst/>
                <a:latin typeface="+mn-lt"/>
                <a:ea typeface="+mn-ea"/>
                <a:cs typeface="+mn-cs"/>
              </a:rPr>
              <a:t>することが</a:t>
            </a:r>
            <a:r>
              <a:rPr kumimoji="1" lang="ja-JP" altLang="ja-JP" sz="1200" kern="1200" dirty="0">
                <a:solidFill>
                  <a:schemeClr val="tx1"/>
                </a:solidFill>
                <a:effectLst/>
                <a:latin typeface="+mn-lt"/>
                <a:ea typeface="+mn-ea"/>
                <a:cs typeface="+mn-cs"/>
              </a:rPr>
              <a:t>必要である。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101</a:t>
            </a:fld>
            <a:endParaRPr kumimoji="1" lang="ja-JP" altLang="en-US"/>
          </a:p>
        </p:txBody>
      </p:sp>
    </p:spTree>
    <p:extLst>
      <p:ext uri="{BB962C8B-B14F-4D97-AF65-F5344CB8AC3E}">
        <p14:creationId xmlns:p14="http://schemas.microsoft.com/office/powerpoint/2010/main" val="33862868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機能ブロック図と信頼性ブロック図について理解する。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　信頼性ブロック図は安全機能を実行する上で必要な要素を、信頼性の観点から図示したものである。</a:t>
            </a:r>
            <a:endParaRPr lang="ja-JP"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54</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102</a:t>
            </a:fld>
            <a:endParaRPr kumimoji="1" lang="ja-JP" altLang="en-US"/>
          </a:p>
        </p:txBody>
      </p:sp>
    </p:spTree>
    <p:extLst>
      <p:ext uri="{BB962C8B-B14F-4D97-AF65-F5344CB8AC3E}">
        <p14:creationId xmlns:p14="http://schemas.microsoft.com/office/powerpoint/2010/main" val="8724902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共通原因故障割合は</a:t>
            </a:r>
            <a:r>
              <a:rPr lang="en-US" altLang="ja-JP" sz="1200" dirty="0"/>
              <a:t>β</a:t>
            </a:r>
            <a:r>
              <a:rPr lang="ja-JP" altLang="en-US" sz="1200" dirty="0"/>
              <a:t>ファクターと呼ばれる指標の評価を通して行われることを理解する。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a:t>
            </a:r>
            <a:r>
              <a:rPr lang="en-US" altLang="ja-JP" sz="1200" dirty="0"/>
              <a:t>IEC 61508</a:t>
            </a:r>
            <a:r>
              <a:rPr lang="ja-JP" altLang="ja-JP" sz="1200" dirty="0"/>
              <a:t>の</a:t>
            </a:r>
            <a:r>
              <a:rPr lang="ja-JP" altLang="en-US" sz="1200" dirty="0"/>
              <a:t>共通原因故障割合の</a:t>
            </a:r>
            <a:r>
              <a:rPr lang="ja-JP" altLang="ja-JP" sz="1200" dirty="0"/>
              <a:t>評価方法は</a:t>
            </a:r>
            <a:r>
              <a:rPr lang="en-US" altLang="ja-JP" sz="1200" dirty="0"/>
              <a:t>3.2.1</a:t>
            </a:r>
            <a:r>
              <a:rPr lang="ja-JP" altLang="ja-JP" sz="1200" dirty="0"/>
              <a:t>で解説する。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a:t>
            </a:r>
            <a:r>
              <a:rPr lang="ja-JP" altLang="ja-JP" sz="1200" dirty="0"/>
              <a:t>多様な技術を使用した多重系の場合には、共通原因による故障は考慮しなくても良い場合がある。</a:t>
            </a:r>
          </a:p>
          <a:p>
            <a:pPr marL="0" indent="0">
              <a:buNone/>
            </a:pPr>
            <a:r>
              <a:rPr lang="ja-JP" altLang="en-US" sz="1200" dirty="0"/>
              <a:t>・</a:t>
            </a:r>
            <a:r>
              <a:rPr lang="ja-JP" altLang="ja-JP" sz="1200" dirty="0"/>
              <a:t>付録</a:t>
            </a:r>
            <a:r>
              <a:rPr lang="en-US" altLang="ja-JP" sz="1200" dirty="0"/>
              <a:t>3</a:t>
            </a:r>
            <a:r>
              <a:rPr lang="ja-JP" altLang="ja-JP" sz="1200" dirty="0"/>
              <a:t>には</a:t>
            </a:r>
            <a:r>
              <a:rPr lang="ja-JP" altLang="en-US" sz="1200" dirty="0"/>
              <a:t>、</a:t>
            </a:r>
            <a:r>
              <a:rPr lang="en-US" altLang="ja-JP" sz="1200" dirty="0"/>
              <a:t>IEC 61508</a:t>
            </a:r>
            <a:r>
              <a:rPr lang="ja-JP" altLang="ja-JP" sz="1200" dirty="0"/>
              <a:t>の評価モデルよりも簡単</a:t>
            </a:r>
            <a:r>
              <a:rPr lang="ja-JP" altLang="ja-JP" sz="1200" dirty="0" smtClean="0"/>
              <a:t>な</a:t>
            </a:r>
            <a:r>
              <a:rPr lang="en-US" altLang="ja-JP" sz="1200" dirty="0" smtClean="0"/>
              <a:t>EN </a:t>
            </a:r>
            <a:r>
              <a:rPr lang="en-US" altLang="ja-JP" sz="1200" dirty="0"/>
              <a:t>13611</a:t>
            </a:r>
            <a:r>
              <a:rPr lang="ja-JP" altLang="ja-JP" sz="1200" dirty="0"/>
              <a:t>の評価モデルを示した。</a:t>
            </a:r>
            <a:endParaRPr lang="en-US" altLang="ja-JP" sz="1200" dirty="0"/>
          </a:p>
          <a:p>
            <a:pPr marL="0" indent="0">
              <a:buNone/>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103</a:t>
            </a:fld>
            <a:endParaRPr kumimoji="1" lang="ja-JP" altLang="en-US"/>
          </a:p>
        </p:txBody>
      </p:sp>
    </p:spTree>
    <p:extLst>
      <p:ext uri="{BB962C8B-B14F-4D97-AF65-F5344CB8AC3E}">
        <p14:creationId xmlns:p14="http://schemas.microsoft.com/office/powerpoint/2010/main" val="11215953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機能ブロック図に示した構成要素の危険側故障率を</a:t>
            </a:r>
            <a:r>
              <a:rPr kumimoji="1" lang="ja-JP" altLang="en-US" sz="1200" kern="1200" dirty="0">
                <a:solidFill>
                  <a:schemeClr val="tx1"/>
                </a:solidFill>
                <a:effectLst/>
                <a:latin typeface="+mn-lt"/>
                <a:ea typeface="+mn-ea"/>
                <a:cs typeface="+mn-cs"/>
              </a:rPr>
              <a:t>決定する必要があることを</a:t>
            </a:r>
            <a:r>
              <a:rPr kumimoji="1" lang="ja-JP" altLang="ja-JP" sz="1200" kern="1200" dirty="0">
                <a:solidFill>
                  <a:schemeClr val="tx1"/>
                </a:solidFill>
                <a:effectLst/>
                <a:latin typeface="+mn-lt"/>
                <a:ea typeface="+mn-ea"/>
                <a:cs typeface="+mn-cs"/>
              </a:rPr>
              <a:t>表</a:t>
            </a:r>
            <a:r>
              <a:rPr kumimoji="1" lang="en-US" altLang="ja-JP" sz="1200" kern="1200" dirty="0">
                <a:solidFill>
                  <a:schemeClr val="tx1"/>
                </a:solidFill>
                <a:effectLst/>
                <a:latin typeface="+mn-lt"/>
                <a:ea typeface="+mn-ea"/>
                <a:cs typeface="+mn-cs"/>
              </a:rPr>
              <a:t>3-7</a:t>
            </a:r>
            <a:r>
              <a:rPr kumimoji="1" lang="ja-JP" altLang="en-US" sz="1200" kern="1200" dirty="0">
                <a:solidFill>
                  <a:schemeClr val="tx1"/>
                </a:solidFill>
                <a:effectLst/>
                <a:latin typeface="+mn-lt"/>
                <a:ea typeface="+mn-ea"/>
                <a:cs typeface="+mn-cs"/>
              </a:rPr>
              <a:t>の事例で理解する</a:t>
            </a:r>
            <a:r>
              <a:rPr kumimoji="1" lang="ja-JP" altLang="ja-JP" sz="1200" kern="1200" dirty="0">
                <a:solidFill>
                  <a:schemeClr val="tx1"/>
                </a:solidFill>
                <a:effectLst/>
                <a:latin typeface="+mn-lt"/>
                <a:ea typeface="+mn-ea"/>
                <a:cs typeface="+mn-cs"/>
              </a:rPr>
              <a:t>。</a:t>
            </a:r>
            <a:r>
              <a:rPr lang="ja-JP" altLang="ja-JP" sz="1200" dirty="0"/>
              <a:t>例示のため故障率は任意の値としている。</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en-US" sz="1200" dirty="0"/>
              <a:t>故障率の単位</a:t>
            </a:r>
            <a:r>
              <a:rPr lang="en-US" altLang="ja-JP" sz="1200" dirty="0"/>
              <a:t>FIT</a:t>
            </a:r>
            <a:r>
              <a:rPr lang="ja-JP" altLang="en-US" sz="1200" dirty="0"/>
              <a:t>（</a:t>
            </a:r>
            <a:r>
              <a:rPr lang="en-US" altLang="ja-JP" sz="1200" dirty="0"/>
              <a:t>Failure</a:t>
            </a:r>
            <a:r>
              <a:rPr lang="ja-JP" altLang="en-US" sz="1200" dirty="0"/>
              <a:t> </a:t>
            </a:r>
            <a:r>
              <a:rPr lang="en-US" altLang="ja-JP" sz="1200" dirty="0"/>
              <a:t>in</a:t>
            </a:r>
            <a:r>
              <a:rPr lang="ja-JP" altLang="en-US" sz="1200" dirty="0"/>
              <a:t> </a:t>
            </a:r>
            <a:r>
              <a:rPr lang="en-US" altLang="ja-JP" sz="1200" dirty="0"/>
              <a:t>Time</a:t>
            </a:r>
            <a:r>
              <a:rPr lang="ja-JP" altLang="en-US" sz="1200" dirty="0"/>
              <a:t>）は</a:t>
            </a:r>
            <a:r>
              <a:rPr lang="en-US" altLang="ja-JP" sz="1200" dirty="0"/>
              <a:t>10</a:t>
            </a:r>
            <a:r>
              <a:rPr lang="en-US" altLang="ja-JP" sz="1200" baseline="30000" dirty="0"/>
              <a:t>9</a:t>
            </a:r>
            <a:r>
              <a:rPr lang="ja-JP" altLang="en-US" sz="1200" dirty="0"/>
              <a:t>時間あたりの故障数である。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aseline="30000" dirty="0"/>
          </a:p>
          <a:p>
            <a:endParaRPr kumimoji="1" lang="ja-JP" altLang="ja-JP" sz="1200" kern="1200" dirty="0">
              <a:solidFill>
                <a:schemeClr val="tx1"/>
              </a:solidFill>
              <a:effectLst/>
              <a:latin typeface="+mn-lt"/>
              <a:ea typeface="+mn-ea"/>
              <a:cs typeface="+mn-cs"/>
            </a:endParaRPr>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104</a:t>
            </a:fld>
            <a:endParaRPr kumimoji="1" lang="ja-JP" altLang="en-US"/>
          </a:p>
        </p:txBody>
      </p:sp>
    </p:spTree>
    <p:extLst>
      <p:ext uri="{BB962C8B-B14F-4D97-AF65-F5344CB8AC3E}">
        <p14:creationId xmlns:p14="http://schemas.microsoft.com/office/powerpoint/2010/main" val="14531214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IEC</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61508</a:t>
            </a:r>
            <a:r>
              <a:rPr kumimoji="1" lang="ja-JP" altLang="en-US"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重系の</a:t>
            </a:r>
            <a:r>
              <a:rPr kumimoji="1" lang="en-US" altLang="ja-JP" sz="1200" kern="1200" dirty="0" err="1">
                <a:solidFill>
                  <a:schemeClr val="tx1"/>
                </a:solidFill>
                <a:effectLst/>
                <a:latin typeface="+mn-lt"/>
                <a:ea typeface="+mn-ea"/>
                <a:cs typeface="+mn-cs"/>
              </a:rPr>
              <a:t>PFDavg</a:t>
            </a:r>
            <a:r>
              <a:rPr kumimoji="1" lang="ja-JP" altLang="en-US" sz="1200" kern="1200" dirty="0">
                <a:solidFill>
                  <a:schemeClr val="tx1"/>
                </a:solidFill>
                <a:effectLst/>
                <a:latin typeface="+mn-lt"/>
                <a:ea typeface="+mn-ea"/>
                <a:cs typeface="+mn-cs"/>
              </a:rPr>
              <a:t>の計算式を理解する。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r>
              <a:rPr kumimoji="1" lang="ja-JP" altLang="en-US" sz="1200" kern="1200" dirty="0">
                <a:solidFill>
                  <a:schemeClr val="tx1"/>
                </a:solidFill>
                <a:effectLst/>
                <a:latin typeface="+mn-lt"/>
                <a:ea typeface="+mn-ea"/>
                <a:cs typeface="+mn-cs"/>
              </a:rPr>
              <a:t>・　モデルでは運転中に自己診断が行われ、故障を検知した場合には平均修理時間</a:t>
            </a:r>
            <a:r>
              <a:rPr kumimoji="1" lang="en-US" altLang="ja-JP" sz="1200" kern="1200" dirty="0">
                <a:solidFill>
                  <a:schemeClr val="tx1"/>
                </a:solidFill>
                <a:effectLst/>
                <a:latin typeface="+mn-lt"/>
                <a:ea typeface="+mn-ea"/>
                <a:cs typeface="+mn-cs"/>
              </a:rPr>
              <a:t>MRT</a:t>
            </a:r>
            <a:r>
              <a:rPr kumimoji="1" lang="ja-JP" altLang="en-US" sz="1200" kern="1200" dirty="0" err="1">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平均修復時間</a:t>
            </a:r>
            <a:r>
              <a:rPr kumimoji="1" lang="en-US" altLang="ja-JP" sz="1200" kern="1200" dirty="0">
                <a:solidFill>
                  <a:schemeClr val="tx1"/>
                </a:solidFill>
                <a:effectLst/>
                <a:latin typeface="+mn-lt"/>
                <a:ea typeface="+mn-ea"/>
                <a:cs typeface="+mn-cs"/>
              </a:rPr>
              <a:t>MTTR</a:t>
            </a:r>
            <a:r>
              <a:rPr kumimoji="1" lang="ja-JP" altLang="en-US" sz="1200" kern="1200" dirty="0">
                <a:solidFill>
                  <a:schemeClr val="tx1"/>
                </a:solidFill>
                <a:effectLst/>
                <a:latin typeface="+mn-lt"/>
                <a:ea typeface="+mn-ea"/>
                <a:cs typeface="+mn-cs"/>
              </a:rPr>
              <a:t>で安全関連系の修理又は交換が行われ、故障が検知できない場合には、故障を内在したまま</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運転を継続してプルーフテスト（定期試験）を実施した段階で内在した故障を検知して修理交換を行うことを前提としている。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IEC 61508</a:t>
            </a:r>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部付属書</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においては、作動要求あたりの危険側失敗確率の評価式に</a:t>
            </a:r>
            <a:r>
              <a:rPr kumimoji="1" lang="en-US" altLang="ja-JP" sz="1200" kern="1200" dirty="0">
                <a:solidFill>
                  <a:schemeClr val="tx1"/>
                </a:solidFill>
                <a:effectLst/>
                <a:latin typeface="+mn-lt"/>
                <a:ea typeface="+mn-ea"/>
                <a:cs typeface="+mn-cs"/>
              </a:rPr>
              <a:t>PFD</a:t>
            </a:r>
            <a:r>
              <a:rPr kumimoji="1" lang="en-US" altLang="ja-JP" sz="1200" kern="1200" baseline="-25000" dirty="0">
                <a:solidFill>
                  <a:schemeClr val="tx1"/>
                </a:solidFill>
                <a:effectLst/>
                <a:latin typeface="+mn-lt"/>
                <a:ea typeface="+mn-ea"/>
                <a:cs typeface="+mn-cs"/>
              </a:rPr>
              <a:t>G</a:t>
            </a:r>
            <a:r>
              <a:rPr kumimoji="1" lang="ja-JP" altLang="ja-JP" sz="1200" kern="1200" dirty="0">
                <a:solidFill>
                  <a:schemeClr val="tx1"/>
                </a:solidFill>
                <a:effectLst/>
                <a:latin typeface="+mn-lt"/>
                <a:ea typeface="+mn-ea"/>
                <a:cs typeface="+mn-cs"/>
              </a:rPr>
              <a:t>を使用しているところがあるが、</a:t>
            </a:r>
            <a:r>
              <a:rPr kumimoji="1" lang="en-US" altLang="ja-JP" sz="1200" kern="1200" dirty="0" err="1">
                <a:solidFill>
                  <a:schemeClr val="tx1"/>
                </a:solidFill>
                <a:effectLst/>
                <a:latin typeface="+mn-lt"/>
                <a:ea typeface="+mn-ea"/>
                <a:cs typeface="+mn-cs"/>
              </a:rPr>
              <a:t>PFDavg</a:t>
            </a:r>
            <a:r>
              <a:rPr kumimoji="1" lang="ja-JP" altLang="ja-JP" sz="1200" kern="1200" dirty="0">
                <a:solidFill>
                  <a:schemeClr val="tx1"/>
                </a:solidFill>
                <a:effectLst/>
                <a:latin typeface="+mn-lt"/>
                <a:ea typeface="+mn-ea"/>
                <a:cs typeface="+mn-cs"/>
              </a:rPr>
              <a:t>と同じ意味である。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式で</a:t>
            </a:r>
            <a:r>
              <a:rPr kumimoji="1" lang="ja-JP" altLang="en-US" sz="1200" kern="1200" dirty="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MTTR</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MRT</a:t>
            </a:r>
            <a:r>
              <a:rPr kumimoji="1" lang="ja-JP" altLang="ja-JP" sz="1200" kern="1200" dirty="0">
                <a:solidFill>
                  <a:schemeClr val="tx1"/>
                </a:solidFill>
                <a:effectLst/>
                <a:latin typeface="+mn-lt"/>
                <a:ea typeface="+mn-ea"/>
                <a:cs typeface="+mn-cs"/>
              </a:rPr>
              <a:t>の差が</a:t>
            </a:r>
            <a:r>
              <a:rPr kumimoji="1" lang="en-US" altLang="ja-JP" sz="1200" kern="1200" dirty="0" err="1">
                <a:solidFill>
                  <a:schemeClr val="tx1"/>
                </a:solidFill>
                <a:effectLst/>
                <a:latin typeface="+mn-lt"/>
                <a:ea typeface="+mn-ea"/>
                <a:cs typeface="+mn-cs"/>
              </a:rPr>
              <a:t>PFDavg</a:t>
            </a:r>
            <a:r>
              <a:rPr kumimoji="1" lang="ja-JP" altLang="ja-JP" sz="1200" kern="1200" dirty="0">
                <a:solidFill>
                  <a:schemeClr val="tx1"/>
                </a:solidFill>
                <a:effectLst/>
                <a:latin typeface="+mn-lt"/>
                <a:ea typeface="+mn-ea"/>
                <a:cs typeface="+mn-cs"/>
              </a:rPr>
              <a:t>計算に影響する場合には、異なる値にする必要がある。ここでは、簡単にするため、計算例では</a:t>
            </a:r>
            <a:r>
              <a:rPr kumimoji="1" lang="en-US" altLang="ja-JP" sz="1200" kern="1200" dirty="0">
                <a:solidFill>
                  <a:schemeClr val="tx1"/>
                </a:solidFill>
                <a:effectLst/>
                <a:latin typeface="+mn-lt"/>
                <a:ea typeface="+mn-ea"/>
                <a:cs typeface="+mn-cs"/>
              </a:rPr>
              <a:t>MTTR</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MRT</a:t>
            </a:r>
            <a:r>
              <a:rPr kumimoji="1" lang="ja-JP" altLang="ja-JP" sz="1200" kern="1200" dirty="0">
                <a:solidFill>
                  <a:schemeClr val="tx1"/>
                </a:solidFill>
                <a:effectLst/>
                <a:latin typeface="+mn-lt"/>
                <a:ea typeface="+mn-ea"/>
                <a:cs typeface="+mn-cs"/>
              </a:rPr>
              <a:t>はともに８時間とした。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en-US" altLang="ja-JP" sz="1200" dirty="0"/>
              <a:t>IEC 61508</a:t>
            </a:r>
            <a:r>
              <a:rPr lang="ja-JP" altLang="ja-JP" sz="1200" dirty="0"/>
              <a:t>第</a:t>
            </a:r>
            <a:r>
              <a:rPr lang="en-US" altLang="ja-JP" sz="1200" dirty="0"/>
              <a:t>6</a:t>
            </a:r>
            <a:r>
              <a:rPr lang="ja-JP" altLang="ja-JP" sz="1200" dirty="0"/>
              <a:t>部付属書</a:t>
            </a:r>
            <a:r>
              <a:rPr lang="en-US" altLang="ja-JP" sz="1200" dirty="0"/>
              <a:t>B3.2.2.1</a:t>
            </a:r>
            <a:endParaRPr kumimoji="1" lang="en-US" altLang="ja-JP" dirty="0"/>
          </a:p>
          <a:p>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55</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105</a:t>
            </a:fld>
            <a:endParaRPr kumimoji="1" lang="ja-JP" altLang="en-US"/>
          </a:p>
        </p:txBody>
      </p:sp>
    </p:spTree>
    <p:extLst>
      <p:ext uri="{BB962C8B-B14F-4D97-AF65-F5344CB8AC3E}">
        <p14:creationId xmlns:p14="http://schemas.microsoft.com/office/powerpoint/2010/main" val="42464614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センサー、ロジック及びアクチュエータからなる</a:t>
            </a:r>
            <a:r>
              <a:rPr kumimoji="1" lang="en-US" altLang="ja-JP" dirty="0"/>
              <a:t>1</a:t>
            </a:r>
            <a:r>
              <a:rPr kumimoji="1" lang="ja-JP" altLang="en-US" dirty="0"/>
              <a:t>重系の</a:t>
            </a:r>
            <a:r>
              <a:rPr kumimoji="1" lang="en-US" altLang="ja-JP" dirty="0" err="1"/>
              <a:t>PFDavg</a:t>
            </a:r>
            <a:r>
              <a:rPr kumimoji="1" lang="ja-JP" altLang="en-US" dirty="0"/>
              <a:t>を手計算で実施することを意図している。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sz="1200" kern="1200" dirty="0">
                <a:solidFill>
                  <a:schemeClr val="tx1"/>
                </a:solidFill>
                <a:effectLst/>
                <a:latin typeface="+mn-lt"/>
                <a:ea typeface="+mn-ea"/>
                <a:cs typeface="+mn-cs"/>
              </a:rPr>
              <a:t>DC</a:t>
            </a:r>
            <a:r>
              <a:rPr kumimoji="1" lang="ja-JP" altLang="en-US" sz="1200" kern="1200" dirty="0">
                <a:solidFill>
                  <a:schemeClr val="tx1"/>
                </a:solidFill>
                <a:effectLst/>
                <a:latin typeface="+mn-lt"/>
                <a:ea typeface="+mn-ea"/>
                <a:cs typeface="+mn-cs"/>
              </a:rPr>
              <a:t>は、ここでは仮想的な値</a:t>
            </a:r>
            <a:r>
              <a:rPr kumimoji="1" lang="en-US" altLang="ja-JP" sz="1200" kern="1200" dirty="0">
                <a:solidFill>
                  <a:schemeClr val="tx1"/>
                </a:solidFill>
                <a:effectLst/>
                <a:latin typeface="+mn-lt"/>
                <a:ea typeface="+mn-ea"/>
                <a:cs typeface="+mn-cs"/>
              </a:rPr>
              <a:t>0.85</a:t>
            </a:r>
            <a:r>
              <a:rPr kumimoji="1" lang="ja-JP" altLang="en-US" sz="1200" kern="1200" dirty="0">
                <a:solidFill>
                  <a:schemeClr val="tx1"/>
                </a:solidFill>
                <a:effectLst/>
                <a:latin typeface="+mn-lt"/>
                <a:ea typeface="+mn-ea"/>
                <a:cs typeface="+mn-cs"/>
              </a:rPr>
              <a:t>としているが、実際には</a:t>
            </a:r>
            <a:r>
              <a:rPr kumimoji="1" lang="en-US" altLang="ja-JP" sz="1200" kern="1200" dirty="0">
                <a:solidFill>
                  <a:schemeClr val="tx1"/>
                </a:solidFill>
                <a:effectLst/>
                <a:latin typeface="+mn-lt"/>
                <a:ea typeface="+mn-ea"/>
                <a:cs typeface="+mn-cs"/>
              </a:rPr>
              <a:t>FMEDA</a:t>
            </a:r>
            <a:r>
              <a:rPr kumimoji="1" lang="ja-JP" altLang="en-US" sz="1200" kern="1200" dirty="0">
                <a:solidFill>
                  <a:schemeClr val="tx1"/>
                </a:solidFill>
                <a:effectLst/>
                <a:latin typeface="+mn-lt"/>
                <a:ea typeface="+mn-ea"/>
                <a:cs typeface="+mn-cs"/>
              </a:rPr>
              <a:t>で決定される。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106</a:t>
            </a:fld>
            <a:endParaRPr kumimoji="1" lang="ja-JP" altLang="en-US"/>
          </a:p>
        </p:txBody>
      </p:sp>
    </p:spTree>
    <p:extLst>
      <p:ext uri="{BB962C8B-B14F-4D97-AF65-F5344CB8AC3E}">
        <p14:creationId xmlns:p14="http://schemas.microsoft.com/office/powerpoint/2010/main" val="30236198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r>
              <a:rPr kumimoji="1" lang="ja-JP" altLang="ja-JP" sz="1200" kern="1200" dirty="0">
                <a:solidFill>
                  <a:schemeClr val="tx1"/>
                </a:solidFill>
                <a:effectLst/>
                <a:latin typeface="+mn-lt"/>
                <a:ea typeface="+mn-ea"/>
                <a:cs typeface="+mn-cs"/>
              </a:rPr>
              <a:t>センサー、ロジック、アクチュエータが相互に独立している場合には、安全関連システムの</a:t>
            </a:r>
            <a:r>
              <a:rPr kumimoji="1" lang="en-US" altLang="ja-JP" sz="1200" kern="1200" dirty="0" err="1">
                <a:solidFill>
                  <a:schemeClr val="tx1"/>
                </a:solidFill>
                <a:effectLst/>
                <a:latin typeface="+mn-lt"/>
                <a:ea typeface="+mn-ea"/>
                <a:cs typeface="+mn-cs"/>
              </a:rPr>
              <a:t>PFDavg</a:t>
            </a:r>
            <a:r>
              <a:rPr kumimoji="1" lang="ja-JP" altLang="ja-JP" sz="1200" kern="1200" dirty="0">
                <a:solidFill>
                  <a:schemeClr val="tx1"/>
                </a:solidFill>
                <a:effectLst/>
                <a:latin typeface="+mn-lt"/>
                <a:ea typeface="+mn-ea"/>
                <a:cs typeface="+mn-cs"/>
              </a:rPr>
              <a:t>は、それぞれのサブシステムの</a:t>
            </a:r>
            <a:r>
              <a:rPr kumimoji="1" lang="en-US" altLang="ja-JP" sz="1200" kern="1200" dirty="0" err="1">
                <a:solidFill>
                  <a:schemeClr val="tx1"/>
                </a:solidFill>
                <a:effectLst/>
                <a:latin typeface="+mn-lt"/>
                <a:ea typeface="+mn-ea"/>
                <a:cs typeface="+mn-cs"/>
              </a:rPr>
              <a:t>PFDavg</a:t>
            </a:r>
            <a:r>
              <a:rPr kumimoji="1" lang="ja-JP" altLang="ja-JP" sz="1200" kern="1200" dirty="0">
                <a:solidFill>
                  <a:schemeClr val="tx1"/>
                </a:solidFill>
                <a:effectLst/>
                <a:latin typeface="+mn-lt"/>
                <a:ea typeface="+mn-ea"/>
                <a:cs typeface="+mn-cs"/>
              </a:rPr>
              <a:t>を足し算して求めることができる</a:t>
            </a:r>
            <a:r>
              <a:rPr kumimoji="1" lang="ja-JP" altLang="en-US" sz="1200" kern="1200" dirty="0">
                <a:solidFill>
                  <a:schemeClr val="tx1"/>
                </a:solidFill>
                <a:effectLst/>
                <a:latin typeface="+mn-lt"/>
                <a:ea typeface="+mn-ea"/>
                <a:cs typeface="+mn-cs"/>
              </a:rPr>
              <a:t>ことを理解する</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lvl="0"/>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計算では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時間あたりの故障数に換算する（×</a:t>
            </a:r>
            <a:r>
              <a:rPr kumimoji="1" lang="en-US" altLang="ja-JP" sz="1200" kern="1200" dirty="0">
                <a:solidFill>
                  <a:schemeClr val="tx1"/>
                </a:solidFill>
                <a:effectLst/>
                <a:latin typeface="+mn-lt"/>
                <a:ea typeface="+mn-ea"/>
                <a:cs typeface="+mn-cs"/>
              </a:rPr>
              <a:t>10</a:t>
            </a:r>
            <a:r>
              <a:rPr kumimoji="1" lang="en-US" altLang="ja-JP" sz="1200" kern="1200" baseline="300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計算では時間に換算する（×</a:t>
            </a:r>
            <a:r>
              <a:rPr kumimoji="1" lang="en-US" altLang="ja-JP" sz="1200" kern="1200" dirty="0">
                <a:solidFill>
                  <a:schemeClr val="tx1"/>
                </a:solidFill>
                <a:effectLst/>
                <a:latin typeface="+mn-lt"/>
                <a:ea typeface="+mn-ea"/>
                <a:cs typeface="+mn-cs"/>
              </a:rPr>
              <a:t>8760</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センサー、ロジック、アクチュエータが独立していない場合には、単純な足し算で求めることはできない。マルコフモデルのような信頼性モデルを使用して計算することが必要になる。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dirty="0"/>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107</a:t>
            </a:fld>
            <a:endParaRPr kumimoji="1" lang="ja-JP" altLang="en-US"/>
          </a:p>
        </p:txBody>
      </p:sp>
    </p:spTree>
    <p:extLst>
      <p:ext uri="{BB962C8B-B14F-4D97-AF65-F5344CB8AC3E}">
        <p14:creationId xmlns:p14="http://schemas.microsoft.com/office/powerpoint/2010/main" val="25749783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センサーが２重化されている場合の信頼性ブロック図を</a:t>
            </a:r>
            <a:r>
              <a:rPr kumimoji="1" lang="ja-JP" altLang="en-US" sz="1200" kern="1200" dirty="0">
                <a:solidFill>
                  <a:schemeClr val="tx1"/>
                </a:solidFill>
                <a:effectLst/>
                <a:latin typeface="+mn-lt"/>
                <a:ea typeface="+mn-ea"/>
                <a:cs typeface="+mn-cs"/>
              </a:rPr>
              <a:t>理解する。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ja-JP" dirty="0">
                <a:latin typeface="Meiryo UI" panose="020B0604030504040204" pitchFamily="50" charset="-128"/>
                <a:ea typeface="Meiryo UI" panose="020B0604030504040204" pitchFamily="50" charset="-128"/>
              </a:rPr>
              <a:t>ロジックとアクチュエータは</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重系の場合と同じ危険側故障率とする。</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err="1"/>
              <a:t>ー</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dirty="0">
              <a:latin typeface="Meiryo UI" panose="020B0604030504040204" pitchFamily="50" charset="-128"/>
              <a:ea typeface="Meiryo UI" panose="020B0604030504040204" pitchFamily="50" charset="-128"/>
            </a:endParaRPr>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57</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108</a:t>
            </a:fld>
            <a:endParaRPr kumimoji="1" lang="ja-JP" altLang="en-US"/>
          </a:p>
        </p:txBody>
      </p:sp>
    </p:spTree>
    <p:extLst>
      <p:ext uri="{BB962C8B-B14F-4D97-AF65-F5344CB8AC3E}">
        <p14:creationId xmlns:p14="http://schemas.microsoft.com/office/powerpoint/2010/main" val="27706009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eiryo UI" panose="020B0604030504040204" pitchFamily="50" charset="-128"/>
                <a:ea typeface="Meiryo UI" panose="020B0604030504040204" pitchFamily="50" charset="-128"/>
              </a:rPr>
              <a:t>IEC 61508</a:t>
            </a:r>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部付属書</a:t>
            </a:r>
            <a:r>
              <a:rPr lang="ja-JP" altLang="en-US" dirty="0">
                <a:latin typeface="Meiryo UI" panose="020B0604030504040204" pitchFamily="50" charset="-128"/>
                <a:ea typeface="Meiryo UI" panose="020B0604030504040204" pitchFamily="50" charset="-128"/>
              </a:rPr>
              <a:t>に示される</a:t>
            </a:r>
            <a:r>
              <a:rPr lang="en-US" altLang="ja-JP" sz="1200" dirty="0">
                <a:latin typeface="Meiryo UI" panose="020B0604030504040204" pitchFamily="50" charset="-128"/>
                <a:ea typeface="Meiryo UI" panose="020B0604030504040204" pitchFamily="50" charset="-128"/>
              </a:rPr>
              <a:t>2</a:t>
            </a:r>
            <a:r>
              <a:rPr lang="ja-JP" altLang="ja-JP" sz="1200" dirty="0">
                <a:latin typeface="Meiryo UI" panose="020B0604030504040204" pitchFamily="50" charset="-128"/>
                <a:ea typeface="Meiryo UI" panose="020B0604030504040204" pitchFamily="50" charset="-128"/>
              </a:rPr>
              <a:t>重系</a:t>
            </a:r>
            <a:r>
              <a:rPr lang="ja-JP" altLang="en-US" sz="1200" dirty="0">
                <a:latin typeface="Meiryo UI" panose="020B0604030504040204" pitchFamily="50" charset="-128"/>
                <a:ea typeface="Meiryo UI" panose="020B0604030504040204" pitchFamily="50" charset="-128"/>
              </a:rPr>
              <a:t>の計算式の意味を理解する。</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1</a:t>
            </a:r>
            <a:r>
              <a:rPr kumimoji="1" lang="ja-JP" altLang="en-US" dirty="0"/>
              <a:t>項目は</a:t>
            </a:r>
            <a:r>
              <a:rPr kumimoji="1" lang="en-US" altLang="ja-JP" dirty="0"/>
              <a:t>2</a:t>
            </a:r>
            <a:r>
              <a:rPr kumimoji="1" lang="ja-JP" altLang="en-US" dirty="0" err="1"/>
              <a:t>つの</a:t>
            </a:r>
            <a:r>
              <a:rPr kumimoji="1" lang="ja-JP" altLang="en-US" dirty="0"/>
              <a:t>チャンネルが故障、２項目は</a:t>
            </a:r>
            <a:r>
              <a:rPr kumimoji="1" lang="en-US" altLang="ja-JP" dirty="0"/>
              <a:t>1</a:t>
            </a:r>
            <a:r>
              <a:rPr kumimoji="1" lang="ja-JP" altLang="en-US" dirty="0" err="1"/>
              <a:t>つの</a:t>
            </a:r>
            <a:r>
              <a:rPr kumimoji="1" lang="ja-JP" altLang="en-US" dirty="0"/>
              <a:t>チャンネルが故障して修理、</a:t>
            </a:r>
            <a:r>
              <a:rPr kumimoji="1" lang="en-US" altLang="ja-JP" dirty="0"/>
              <a:t>3</a:t>
            </a:r>
            <a:r>
              <a:rPr kumimoji="1" lang="ja-JP" altLang="en-US" dirty="0"/>
              <a:t>項目は共通原因故障をする確率である。</a:t>
            </a:r>
            <a:endParaRPr kumimoji="1" lang="en-US" altLang="ja-JP" dirty="0"/>
          </a:p>
          <a:p>
            <a:pPr marL="0" indent="0">
              <a:buNone/>
            </a:pPr>
            <a:r>
              <a:rPr kumimoji="1" lang="ja-JP" altLang="en-US" dirty="0"/>
              <a:t>・　</a:t>
            </a:r>
            <a:r>
              <a:rPr lang="ja-JP" altLang="en-US" sz="1200" dirty="0">
                <a:latin typeface="Meiryo UI" panose="020B0604030504040204" pitchFamily="50" charset="-128"/>
                <a:ea typeface="Meiryo UI" panose="020B0604030504040204" pitchFamily="50" charset="-128"/>
              </a:rPr>
              <a:t>このモデルは完全に同一のチャンネルから構成された</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重系に適用されるモデルである。</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indent="0">
              <a:buNone/>
            </a:pPr>
            <a:r>
              <a:rPr lang="en-US" altLang="ja-JP" dirty="0">
                <a:latin typeface="Meiryo UI" panose="020B0604030504040204" pitchFamily="50" charset="-128"/>
                <a:ea typeface="Meiryo UI" panose="020B0604030504040204" pitchFamily="50" charset="-128"/>
              </a:rPr>
              <a:t>IEC 61508</a:t>
            </a:r>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部付属書</a:t>
            </a:r>
            <a:r>
              <a:rPr lang="en-US" altLang="ja-JP" dirty="0">
                <a:latin typeface="Meiryo UI" panose="020B0604030504040204" pitchFamily="50" charset="-128"/>
                <a:ea typeface="Meiryo UI" panose="020B0604030504040204" pitchFamily="50" charset="-128"/>
              </a:rPr>
              <a:t>B3.2.2.1</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109</a:t>
            </a:fld>
            <a:endParaRPr kumimoji="1" lang="ja-JP" altLang="en-US"/>
          </a:p>
        </p:txBody>
      </p:sp>
    </p:spTree>
    <p:extLst>
      <p:ext uri="{BB962C8B-B14F-4D97-AF65-F5344CB8AC3E}">
        <p14:creationId xmlns:p14="http://schemas.microsoft.com/office/powerpoint/2010/main" val="29186091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重化されているセンサー、ロジック及びアクチュエータからなる</a:t>
            </a:r>
            <a:r>
              <a:rPr kumimoji="1" lang="en-US" altLang="ja-JP" dirty="0"/>
              <a:t>1</a:t>
            </a:r>
            <a:r>
              <a:rPr kumimoji="1" lang="ja-JP" altLang="en-US" dirty="0"/>
              <a:t>重系の</a:t>
            </a:r>
            <a:r>
              <a:rPr kumimoji="1" lang="en-US" altLang="ja-JP" dirty="0" err="1"/>
              <a:t>PFDavg</a:t>
            </a:r>
            <a:r>
              <a:rPr kumimoji="1" lang="ja-JP" altLang="en-US" dirty="0"/>
              <a:t>計算を手計算で実施することを意図している。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ja-JP" sz="1200" kern="1200" dirty="0">
                <a:solidFill>
                  <a:schemeClr val="tx1"/>
                </a:solidFill>
                <a:effectLst/>
                <a:latin typeface="+mn-lt"/>
                <a:ea typeface="+mn-ea"/>
                <a:cs typeface="+mn-cs"/>
              </a:rPr>
              <a:t>ロジックとアクチュエータは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重系の例と同じである。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110</a:t>
            </a:fld>
            <a:endParaRPr kumimoji="1" lang="ja-JP" altLang="en-US"/>
          </a:p>
        </p:txBody>
      </p:sp>
    </p:spTree>
    <p:extLst>
      <p:ext uri="{BB962C8B-B14F-4D97-AF65-F5344CB8AC3E}">
        <p14:creationId xmlns:p14="http://schemas.microsoft.com/office/powerpoint/2010/main" val="307908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遠隔基準が改正され、ボイラー取扱作業主任者の勤務場所等に特例が設けられた</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リーフレット：「機能安全が可能にする機械の安全確保</a:t>
            </a:r>
            <a:r>
              <a:rPr kumimoji="1" lang="en-US" altLang="ja-JP" dirty="0" smtClean="0"/>
              <a:t>-</a:t>
            </a:r>
            <a:r>
              <a:rPr kumimoji="1" lang="ja-JP" altLang="en-US" dirty="0" smtClean="0"/>
              <a:t>ボイラー編</a:t>
            </a:r>
            <a:r>
              <a:rPr kumimoji="1" lang="en-US" altLang="ja-JP" dirty="0" smtClean="0"/>
              <a:t>-</a:t>
            </a:r>
            <a:r>
              <a:rPr kumimoji="1" lang="ja-JP" altLang="en-US" dirty="0" smtClean="0"/>
              <a:t>」より抜粋</a:t>
            </a:r>
            <a:endParaRPr kumimoji="1" lang="en-US" altLang="ja-JP" dirty="0" smtClean="0"/>
          </a:p>
          <a:p>
            <a:endParaRPr kumimoji="1" lang="en-US" altLang="ja-JP" dirty="0" smtClean="0"/>
          </a:p>
          <a:p>
            <a:r>
              <a:rPr lang="ja-JP" altLang="en-US" dirty="0"/>
              <a:t>機能安全活用実践マニュアル　ボイラー編　</a:t>
            </a:r>
            <a:r>
              <a:rPr lang="en-US" altLang="ja-JP" dirty="0" smtClean="0"/>
              <a:t>3</a:t>
            </a:r>
            <a:r>
              <a:rPr lang="ja-JP" altLang="en-US" dirty="0" smtClean="0"/>
              <a:t>ページ</a:t>
            </a:r>
            <a:endParaRPr lang="en-US" altLang="ja-JP" dirty="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センサーが</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重化した場合には、</a:t>
            </a:r>
            <a:r>
              <a:rPr kumimoji="1" lang="en-US" altLang="ja-JP" dirty="0" err="1"/>
              <a:t>PFDavg</a:t>
            </a:r>
            <a:r>
              <a:rPr kumimoji="1" lang="ja-JP" altLang="en-US" dirty="0"/>
              <a:t>＝</a:t>
            </a:r>
            <a:r>
              <a:rPr kumimoji="1" lang="en-US" altLang="ja-JP" dirty="0"/>
              <a:t>7.015E-4</a:t>
            </a:r>
            <a:r>
              <a:rPr kumimoji="1" lang="ja-JP" altLang="en-US" dirty="0"/>
              <a:t>となって</a:t>
            </a:r>
            <a:r>
              <a:rPr kumimoji="1" lang="en-US" altLang="ja-JP" dirty="0"/>
              <a:t>1</a:t>
            </a:r>
            <a:r>
              <a:rPr kumimoji="1" lang="ja-JP" altLang="en-US" dirty="0"/>
              <a:t>重系の値（表</a:t>
            </a:r>
            <a:r>
              <a:rPr kumimoji="1" lang="en-US" altLang="ja-JP" dirty="0"/>
              <a:t>3-8</a:t>
            </a:r>
            <a:r>
              <a:rPr kumimoji="1" lang="ja-JP" altLang="en-US" dirty="0"/>
              <a:t>の</a:t>
            </a:r>
            <a:r>
              <a:rPr kumimoji="1" lang="en-US" altLang="ja-JP" dirty="0"/>
              <a:t>1.676E-2</a:t>
            </a:r>
            <a:r>
              <a:rPr kumimoji="1" lang="ja-JP" altLang="en-US" dirty="0"/>
              <a:t>）に比べてかなり小さくなることを理解する。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err="1"/>
              <a:t>ー</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111</a:t>
            </a:fld>
            <a:endParaRPr kumimoji="1" lang="ja-JP" altLang="en-US"/>
          </a:p>
        </p:txBody>
      </p:sp>
    </p:spTree>
    <p:extLst>
      <p:ext uri="{BB962C8B-B14F-4D97-AF65-F5344CB8AC3E}">
        <p14:creationId xmlns:p14="http://schemas.microsoft.com/office/powerpoint/2010/main" val="623917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latin typeface="Meiryo UI" panose="020B0604030504040204" pitchFamily="50" charset="-128"/>
                <a:ea typeface="Meiryo UI" panose="020B0604030504040204" pitchFamily="50" charset="-128"/>
              </a:rPr>
              <a:t>ランダムハードウェア故障確率の計算</a:t>
            </a:r>
            <a:r>
              <a:rPr lang="ja-JP" altLang="en-US" dirty="0">
                <a:latin typeface="Meiryo UI" panose="020B0604030504040204" pitchFamily="50" charset="-128"/>
                <a:ea typeface="Meiryo UI" panose="020B0604030504040204" pitchFamily="50" charset="-128"/>
              </a:rPr>
              <a:t>で</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が求められても、</a:t>
            </a:r>
            <a:r>
              <a:rPr kumimoji="1" lang="ja-JP" altLang="ja-JP" sz="1200" kern="1200" dirty="0">
                <a:solidFill>
                  <a:schemeClr val="tx1"/>
                </a:solidFill>
                <a:effectLst/>
                <a:latin typeface="+mn-lt"/>
                <a:ea typeface="+mn-ea"/>
                <a:cs typeface="+mn-cs"/>
              </a:rPr>
              <a:t>システムのアーキテクチャ制約の要求により、最小の</a:t>
            </a:r>
            <a:r>
              <a:rPr kumimoji="1" lang="en-US" altLang="ja-JP" sz="1200" kern="1200" dirty="0">
                <a:solidFill>
                  <a:schemeClr val="tx1"/>
                </a:solidFill>
                <a:effectLst/>
                <a:latin typeface="+mn-lt"/>
                <a:ea typeface="+mn-ea"/>
                <a:cs typeface="+mn-cs"/>
              </a:rPr>
              <a:t>SIL</a:t>
            </a:r>
            <a:r>
              <a:rPr kumimoji="1" lang="ja-JP" altLang="ja-JP" sz="1200" kern="1200" dirty="0">
                <a:solidFill>
                  <a:schemeClr val="tx1"/>
                </a:solidFill>
                <a:effectLst/>
                <a:latin typeface="+mn-lt"/>
                <a:ea typeface="+mn-ea"/>
                <a:cs typeface="+mn-cs"/>
              </a:rPr>
              <a:t>を有するサブシステムの</a:t>
            </a:r>
            <a:r>
              <a:rPr kumimoji="1" lang="en-US" altLang="ja-JP" sz="1200" kern="1200" dirty="0">
                <a:solidFill>
                  <a:schemeClr val="tx1"/>
                </a:solidFill>
                <a:effectLst/>
                <a:latin typeface="+mn-lt"/>
                <a:ea typeface="+mn-ea"/>
                <a:cs typeface="+mn-cs"/>
              </a:rPr>
              <a:t>SIL</a:t>
            </a:r>
            <a:r>
              <a:rPr kumimoji="1" lang="ja-JP" altLang="ja-JP" sz="1200" kern="1200" dirty="0">
                <a:solidFill>
                  <a:schemeClr val="tx1"/>
                </a:solidFill>
                <a:effectLst/>
                <a:latin typeface="+mn-lt"/>
                <a:ea typeface="+mn-ea"/>
                <a:cs typeface="+mn-cs"/>
              </a:rPr>
              <a:t>によってシステム全体の</a:t>
            </a:r>
            <a:r>
              <a:rPr kumimoji="1" lang="en-US" altLang="ja-JP" sz="1200" kern="1200" dirty="0">
                <a:solidFill>
                  <a:schemeClr val="tx1"/>
                </a:solidFill>
                <a:effectLst/>
                <a:latin typeface="+mn-lt"/>
                <a:ea typeface="+mn-ea"/>
                <a:cs typeface="+mn-cs"/>
              </a:rPr>
              <a:t>SIL</a:t>
            </a:r>
            <a:r>
              <a:rPr kumimoji="1" lang="ja-JP" altLang="ja-JP" sz="1200" kern="1200" dirty="0">
                <a:solidFill>
                  <a:schemeClr val="tx1"/>
                </a:solidFill>
                <a:effectLst/>
                <a:latin typeface="+mn-lt"/>
                <a:ea typeface="+mn-ea"/>
                <a:cs typeface="+mn-cs"/>
              </a:rPr>
              <a:t>が制約される</a:t>
            </a:r>
            <a:r>
              <a:rPr kumimoji="1" lang="ja-JP" altLang="en-US" sz="1200" kern="1200" dirty="0">
                <a:solidFill>
                  <a:schemeClr val="tx1"/>
                </a:solidFill>
                <a:effectLst/>
                <a:latin typeface="+mn-lt"/>
                <a:ea typeface="+mn-ea"/>
                <a:cs typeface="+mn-cs"/>
              </a:rPr>
              <a:t>ことを理解する。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本事例では</a:t>
            </a:r>
            <a:r>
              <a:rPr lang="ja-JP" altLang="ja-JP" dirty="0">
                <a:latin typeface="Meiryo UI" panose="020B0604030504040204" pitchFamily="50" charset="-128"/>
                <a:ea typeface="Meiryo UI" panose="020B0604030504040204" pitchFamily="50" charset="-128"/>
              </a:rPr>
              <a:t>ランダムハードウェア故障確率の計算</a:t>
            </a:r>
            <a:r>
              <a:rPr lang="ja-JP" altLang="en-US" dirty="0">
                <a:latin typeface="Meiryo UI" panose="020B0604030504040204" pitchFamily="50" charset="-128"/>
                <a:ea typeface="Meiryo UI" panose="020B0604030504040204" pitchFamily="50" charset="-128"/>
              </a:rPr>
              <a:t>から求められる</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とアーキテクチャ制約によって求められる</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は同一である。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59</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112</a:t>
            </a:fld>
            <a:endParaRPr kumimoji="1" lang="ja-JP" altLang="en-US"/>
          </a:p>
        </p:txBody>
      </p:sp>
    </p:spTree>
    <p:extLst>
      <p:ext uri="{BB962C8B-B14F-4D97-AF65-F5344CB8AC3E}">
        <p14:creationId xmlns:p14="http://schemas.microsoft.com/office/powerpoint/2010/main" val="353493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60</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113</a:t>
            </a:fld>
            <a:endParaRPr kumimoji="1" lang="ja-JP" altLang="en-US"/>
          </a:p>
        </p:txBody>
      </p:sp>
    </p:spTree>
    <p:extLst>
      <p:ext uri="{BB962C8B-B14F-4D97-AF65-F5344CB8AC3E}">
        <p14:creationId xmlns:p14="http://schemas.microsoft.com/office/powerpoint/2010/main" val="26082127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ボイラーの安全関連システムの事例をもとに</a:t>
            </a:r>
            <a:r>
              <a:rPr kumimoji="1" lang="ja-JP" altLang="en-US" sz="1200" kern="1200" dirty="0">
                <a:solidFill>
                  <a:schemeClr val="tx1"/>
                </a:solidFill>
                <a:effectLst/>
                <a:latin typeface="+mn-lt"/>
                <a:ea typeface="+mn-ea"/>
                <a:cs typeface="+mn-cs"/>
              </a:rPr>
              <a:t>製品の</a:t>
            </a:r>
            <a:r>
              <a:rPr kumimoji="1" lang="en-US" altLang="ja-JP" sz="1200" kern="1200" dirty="0" err="1">
                <a:solidFill>
                  <a:schemeClr val="tx1"/>
                </a:solidFill>
                <a:effectLst/>
                <a:latin typeface="+mn-lt"/>
                <a:ea typeface="+mn-ea"/>
                <a:cs typeface="+mn-cs"/>
              </a:rPr>
              <a:t>PFDavg</a:t>
            </a:r>
            <a:r>
              <a:rPr kumimoji="1" lang="ja-JP" altLang="en-US" sz="1200" kern="1200" dirty="0">
                <a:solidFill>
                  <a:schemeClr val="tx1"/>
                </a:solidFill>
                <a:effectLst/>
                <a:latin typeface="+mn-lt"/>
                <a:ea typeface="+mn-ea"/>
                <a:cs typeface="+mn-cs"/>
              </a:rPr>
              <a:t>計算の使用条件を理解する。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図</a:t>
            </a:r>
            <a:r>
              <a:rPr lang="en-US" altLang="ja-JP" dirty="0">
                <a:latin typeface="Meiryo UI" panose="020B0604030504040204" pitchFamily="50" charset="-128"/>
                <a:ea typeface="Meiryo UI" panose="020B0604030504040204" pitchFamily="50" charset="-128"/>
              </a:rPr>
              <a:t>3-9</a:t>
            </a:r>
            <a:r>
              <a:rPr lang="ja-JP" altLang="ja-JP" dirty="0">
                <a:latin typeface="Meiryo UI" panose="020B0604030504040204" pitchFamily="50" charset="-128"/>
                <a:ea typeface="Meiryo UI" panose="020B0604030504040204" pitchFamily="50" charset="-128"/>
              </a:rPr>
              <a:t>に</a:t>
            </a:r>
            <a:r>
              <a:rPr lang="ja-JP" altLang="ja-JP"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EN </a:t>
            </a:r>
            <a:r>
              <a:rPr lang="en-US" altLang="ja-JP" dirty="0">
                <a:latin typeface="Meiryo UI" panose="020B0604030504040204" pitchFamily="50" charset="-128"/>
                <a:ea typeface="Meiryo UI" panose="020B0604030504040204" pitchFamily="50" charset="-128"/>
              </a:rPr>
              <a:t>13611</a:t>
            </a:r>
            <a:r>
              <a:rPr lang="ja-JP" altLang="ja-JP" dirty="0">
                <a:latin typeface="Meiryo UI" panose="020B0604030504040204" pitchFamily="50" charset="-128"/>
                <a:ea typeface="Meiryo UI" panose="020B0604030504040204" pitchFamily="50" charset="-128"/>
              </a:rPr>
              <a:t>の故障率、故障モード及び自己診断率と</a:t>
            </a:r>
            <a:r>
              <a:rPr lang="en-US" altLang="ja-JP" dirty="0">
                <a:latin typeface="Meiryo UI" panose="020B0604030504040204" pitchFamily="50" charset="-128"/>
                <a:ea typeface="Meiryo UI" panose="020B0604030504040204" pitchFamily="50" charset="-128"/>
              </a:rPr>
              <a:t>FMEDA</a:t>
            </a:r>
            <a:r>
              <a:rPr lang="ja-JP" altLang="ja-JP" dirty="0">
                <a:latin typeface="Meiryo UI" panose="020B0604030504040204" pitchFamily="50" charset="-128"/>
                <a:ea typeface="Meiryo UI" panose="020B0604030504040204" pitchFamily="50" charset="-128"/>
              </a:rPr>
              <a:t>表との関係を示す。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図</a:t>
            </a:r>
            <a:r>
              <a:rPr lang="en-US" altLang="ja-JP" dirty="0">
                <a:latin typeface="Meiryo UI" panose="020B0604030504040204" pitchFamily="50" charset="-128"/>
                <a:ea typeface="Meiryo UI" panose="020B0604030504040204" pitchFamily="50" charset="-128"/>
              </a:rPr>
              <a:t>3-9</a:t>
            </a:r>
            <a:r>
              <a:rPr lang="ja-JP" altLang="ja-JP" dirty="0">
                <a:latin typeface="Meiryo UI" panose="020B0604030504040204" pitchFamily="50" charset="-128"/>
                <a:ea typeface="Meiryo UI" panose="020B0604030504040204" pitchFamily="50" charset="-128"/>
              </a:rPr>
              <a:t>に従って、表</a:t>
            </a:r>
            <a:r>
              <a:rPr lang="en-US" altLang="ja-JP" dirty="0">
                <a:latin typeface="Meiryo UI" panose="020B0604030504040204" pitchFamily="50" charset="-128"/>
                <a:ea typeface="Meiryo UI" panose="020B0604030504040204" pitchFamily="50" charset="-128"/>
              </a:rPr>
              <a:t>3-2</a:t>
            </a:r>
            <a:r>
              <a:rPr lang="ja-JP" altLang="ja-JP"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FMEDA</a:t>
            </a:r>
            <a:r>
              <a:rPr lang="ja-JP" altLang="ja-JP" dirty="0">
                <a:latin typeface="Meiryo UI" panose="020B0604030504040204" pitchFamily="50" charset="-128"/>
                <a:ea typeface="Meiryo UI" panose="020B0604030504040204" pitchFamily="50" charset="-128"/>
              </a:rPr>
              <a:t>用のシートに必要事項を入力していく。</a:t>
            </a:r>
            <a:endParaRPr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付録１～３</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EN </a:t>
            </a:r>
            <a:r>
              <a:rPr kumimoji="1" lang="en-US" altLang="ja-JP" sz="1200" kern="1200" dirty="0">
                <a:solidFill>
                  <a:schemeClr val="tx1"/>
                </a:solidFill>
                <a:effectLst/>
                <a:latin typeface="+mn-lt"/>
                <a:ea typeface="+mn-ea"/>
                <a:cs typeface="+mn-cs"/>
              </a:rPr>
              <a:t>13611</a:t>
            </a:r>
            <a:r>
              <a:rPr kumimoji="1" lang="ja-JP" altLang="ja-JP" sz="1200" kern="1200" dirty="0">
                <a:solidFill>
                  <a:schemeClr val="tx1"/>
                </a:solidFill>
                <a:effectLst/>
                <a:latin typeface="+mn-lt"/>
                <a:ea typeface="+mn-ea"/>
                <a:cs typeface="+mn-cs"/>
              </a:rPr>
              <a:t>の故障率、故障モード及び自己診断率の表を添付した。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EN </a:t>
            </a:r>
            <a:r>
              <a:rPr kumimoji="1" lang="en-US" altLang="ja-JP" sz="1200" kern="1200" dirty="0">
                <a:solidFill>
                  <a:schemeClr val="tx1"/>
                </a:solidFill>
                <a:effectLst/>
                <a:latin typeface="+mn-lt"/>
                <a:ea typeface="+mn-ea"/>
                <a:cs typeface="+mn-cs"/>
              </a:rPr>
              <a:t>13611</a:t>
            </a:r>
            <a:endParaRPr kumimoji="1" lang="en-US" altLang="ja-JP" dirty="0"/>
          </a:p>
          <a:p>
            <a:endParaRPr kumimoji="1" lang="ja-JP" altLang="ja-JP" sz="1200" kern="1200" dirty="0">
              <a:solidFill>
                <a:schemeClr val="tx1"/>
              </a:solidFill>
              <a:effectLst/>
              <a:latin typeface="+mn-lt"/>
              <a:ea typeface="+mn-ea"/>
              <a:cs typeface="+mn-cs"/>
            </a:endParaRPr>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114</a:t>
            </a:fld>
            <a:endParaRPr kumimoji="1" lang="ja-JP" altLang="en-US"/>
          </a:p>
        </p:txBody>
      </p:sp>
    </p:spTree>
    <p:extLst>
      <p:ext uri="{BB962C8B-B14F-4D97-AF65-F5344CB8AC3E}">
        <p14:creationId xmlns:p14="http://schemas.microsoft.com/office/powerpoint/2010/main" val="26290708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SFF</a:t>
            </a:r>
            <a:r>
              <a:rPr kumimoji="1" lang="ja-JP" altLang="en-US" dirty="0"/>
              <a:t>と</a:t>
            </a:r>
            <a:r>
              <a:rPr kumimoji="1" lang="en-US" altLang="ja-JP" dirty="0"/>
              <a:t>DC</a:t>
            </a:r>
            <a:r>
              <a:rPr kumimoji="1" lang="ja-JP" altLang="en-US" dirty="0"/>
              <a:t>の計算を手計算で実施して理解する。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使用した故障率のデータなどは、全て仮想的な値である。</a:t>
            </a:r>
            <a:endParaRPr kumimoji="1" lang="en-US" altLang="ja-JP" sz="1200" kern="1200" dirty="0">
              <a:solidFill>
                <a:schemeClr val="tx1"/>
              </a:solidFill>
              <a:effectLst/>
              <a:latin typeface="+mn-lt"/>
              <a:ea typeface="+mn-ea"/>
              <a:cs typeface="+mn-cs"/>
            </a:endParaRPr>
          </a:p>
          <a:p>
            <a:r>
              <a:rPr kumimoji="1" lang="ja-JP" altLang="en-US" dirty="0"/>
              <a:t>・　</a:t>
            </a:r>
            <a:r>
              <a:rPr kumimoji="1" lang="ja-JP" altLang="en-US" sz="1200" kern="1200" dirty="0">
                <a:solidFill>
                  <a:schemeClr val="tx1"/>
                </a:solidFill>
                <a:effectLst/>
                <a:latin typeface="+mn-lt"/>
                <a:ea typeface="+mn-ea"/>
                <a:cs typeface="+mn-cs"/>
              </a:rPr>
              <a:t>製品のタイプはタイプ</a:t>
            </a:r>
            <a:r>
              <a:rPr kumimoji="1" lang="en-US" altLang="ja-JP" sz="1200" kern="1200" dirty="0">
                <a:solidFill>
                  <a:schemeClr val="tx1"/>
                </a:solidFill>
                <a:effectLst/>
                <a:latin typeface="+mn-lt"/>
                <a:ea typeface="+mn-ea"/>
                <a:cs typeface="+mn-cs"/>
              </a:rPr>
              <a:t>B</a:t>
            </a:r>
            <a:r>
              <a:rPr kumimoji="1" lang="ja-JP" altLang="en-US" sz="1200" kern="1200" dirty="0">
                <a:solidFill>
                  <a:schemeClr val="tx1"/>
                </a:solidFill>
                <a:effectLst/>
                <a:latin typeface="+mn-lt"/>
                <a:ea typeface="+mn-ea"/>
                <a:cs typeface="+mn-cs"/>
              </a:rPr>
              <a:t>とした。</a:t>
            </a:r>
            <a:r>
              <a:rPr kumimoji="1" lang="ja-JP" altLang="en-US" sz="1200" b="0" i="0" u="none" strike="noStrike" kern="1200" baseline="0" dirty="0">
                <a:solidFill>
                  <a:schemeClr val="tx1"/>
                </a:solidFill>
                <a:latin typeface="+mn-lt"/>
                <a:ea typeface="+mn-ea"/>
                <a:cs typeface="+mn-cs"/>
              </a:rPr>
              <a:t> </a:t>
            </a:r>
            <a:r>
              <a:rPr kumimoji="1" lang="en-US" altLang="ja-JP" sz="1200" b="0" i="0" u="none" strike="noStrike" kern="1200" baseline="0" dirty="0">
                <a:solidFill>
                  <a:schemeClr val="tx1"/>
                </a:solidFill>
                <a:latin typeface="+mn-lt"/>
                <a:ea typeface="+mn-ea"/>
                <a:cs typeface="+mn-cs"/>
              </a:rPr>
              <a:t>IC</a:t>
            </a:r>
            <a:r>
              <a:rPr kumimoji="1" lang="ja-JP" altLang="en-US" sz="1200" b="0" i="0" u="none" strike="noStrike" kern="1200" baseline="0" dirty="0" err="1">
                <a:solidFill>
                  <a:schemeClr val="tx1"/>
                </a:solidFill>
                <a:latin typeface="+mn-lt"/>
                <a:ea typeface="+mn-ea"/>
                <a:cs typeface="+mn-cs"/>
              </a:rPr>
              <a:t>のような</a:t>
            </a:r>
            <a:r>
              <a:rPr kumimoji="1" lang="ja-JP" altLang="en-US" sz="1200" b="0" i="0" u="none" strike="noStrike" kern="1200" baseline="0" dirty="0">
                <a:solidFill>
                  <a:schemeClr val="tx1"/>
                </a:solidFill>
                <a:latin typeface="+mn-lt"/>
                <a:ea typeface="+mn-ea"/>
                <a:cs typeface="+mn-cs"/>
              </a:rPr>
              <a:t>複雑なコンポーネントを含んだ製品は一般にはタイプ</a:t>
            </a:r>
            <a:r>
              <a:rPr kumimoji="1" lang="en-US" altLang="ja-JP" sz="1200" b="0" i="0" u="none" strike="noStrike" kern="1200" baseline="0" dirty="0">
                <a:solidFill>
                  <a:schemeClr val="tx1"/>
                </a:solidFill>
                <a:latin typeface="+mn-lt"/>
                <a:ea typeface="+mn-ea"/>
                <a:cs typeface="+mn-cs"/>
              </a:rPr>
              <a:t>B</a:t>
            </a:r>
            <a:r>
              <a:rPr kumimoji="1" lang="ja-JP" altLang="en-US" sz="1200" b="0" i="0" u="none" strike="noStrike" kern="1200" baseline="0" dirty="0">
                <a:solidFill>
                  <a:schemeClr val="tx1"/>
                </a:solidFill>
                <a:latin typeface="+mn-lt"/>
                <a:ea typeface="+mn-ea"/>
                <a:cs typeface="+mn-cs"/>
              </a:rPr>
              <a:t>として扱われる。</a:t>
            </a:r>
            <a:endParaRPr kumimoji="1" lang="en-US" altLang="ja-JP" sz="1200" b="0" i="0" u="none" strike="noStrike" kern="1200" baseline="0" dirty="0">
              <a:solidFill>
                <a:schemeClr val="tx1"/>
              </a:solidFill>
              <a:latin typeface="+mn-lt"/>
              <a:ea typeface="+mn-ea"/>
              <a:cs typeface="+mn-cs"/>
            </a:endParaRPr>
          </a:p>
          <a:p>
            <a:endParaRPr kumimoji="1" lang="en-US" altLang="ja-JP"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115</a:t>
            </a:fld>
            <a:endParaRPr kumimoji="1" lang="ja-JP" altLang="en-US"/>
          </a:p>
        </p:txBody>
      </p:sp>
    </p:spTree>
    <p:extLst>
      <p:ext uri="{BB962C8B-B14F-4D97-AF65-F5344CB8AC3E}">
        <p14:creationId xmlns:p14="http://schemas.microsoft.com/office/powerpoint/2010/main" val="33141312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タイプ</a:t>
            </a:r>
            <a:r>
              <a:rPr lang="en-US" altLang="ja-JP" sz="1200" dirty="0"/>
              <a:t>B</a:t>
            </a:r>
            <a:r>
              <a:rPr lang="ja-JP" altLang="ja-JP" sz="1200" dirty="0"/>
              <a:t>のアーキテクチャ制約の表</a:t>
            </a:r>
            <a:r>
              <a:rPr lang="en-US" altLang="ja-JP" sz="1200" dirty="0"/>
              <a:t>3-6</a:t>
            </a:r>
            <a:r>
              <a:rPr lang="ja-JP" altLang="ja-JP" sz="1200" dirty="0"/>
              <a:t>を用いてアーキテクチャ制約</a:t>
            </a:r>
            <a:r>
              <a:rPr lang="ja-JP" altLang="en-US" sz="1200" dirty="0"/>
              <a:t>の決定方法を具体的に理解する。</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r>
              <a:rPr lang="ja-JP" altLang="ja-JP" sz="1200" dirty="0"/>
              <a:t>アーキテクチャ制約</a:t>
            </a:r>
            <a:r>
              <a:rPr lang="ja-JP" altLang="en-US" sz="1200" dirty="0"/>
              <a:t>とは</a:t>
            </a:r>
            <a:r>
              <a:rPr lang="ja-JP" altLang="ja-JP" sz="1200" dirty="0"/>
              <a:t>主張できる最大の</a:t>
            </a:r>
            <a:r>
              <a:rPr lang="en-US" altLang="ja-JP" sz="1200" dirty="0"/>
              <a:t>SIL</a:t>
            </a:r>
            <a:r>
              <a:rPr lang="ja-JP" altLang="en-US" sz="1200" dirty="0"/>
              <a:t>という意味がある</a:t>
            </a:r>
            <a:r>
              <a:rPr lang="ja-JP"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ja-JP" sz="1200" dirty="0"/>
              <a:t>製品タイプが</a:t>
            </a:r>
            <a:r>
              <a:rPr lang="en-US" altLang="ja-JP" sz="1200" dirty="0"/>
              <a:t>B</a:t>
            </a:r>
            <a:r>
              <a:rPr lang="ja-JP" altLang="ja-JP" sz="1200" dirty="0" err="1"/>
              <a:t>、</a:t>
            </a:r>
            <a:r>
              <a:rPr lang="ja-JP" altLang="ja-JP" sz="1200" dirty="0"/>
              <a:t>安全側故障割合が</a:t>
            </a:r>
            <a:r>
              <a:rPr lang="en-US" altLang="ja-JP" sz="1200" dirty="0"/>
              <a:t>85</a:t>
            </a:r>
            <a:r>
              <a:rPr lang="ja-JP" altLang="ja-JP" sz="1200" dirty="0"/>
              <a:t>％、ハードウェアフォールトトレランスが</a:t>
            </a:r>
            <a:r>
              <a:rPr lang="en-US" altLang="ja-JP" sz="1200" dirty="0"/>
              <a:t>0(1</a:t>
            </a:r>
            <a:r>
              <a:rPr lang="ja-JP" altLang="ja-JP" sz="1200" dirty="0"/>
              <a:t>重系</a:t>
            </a:r>
            <a:r>
              <a:rPr lang="en-US" altLang="ja-JP" sz="1200" dirty="0"/>
              <a:t>)</a:t>
            </a:r>
            <a:r>
              <a:rPr lang="ja-JP" altLang="ja-JP" sz="1200" dirty="0"/>
              <a:t>の場合</a:t>
            </a:r>
            <a:r>
              <a:rPr lang="ja-JP" altLang="en-US" sz="1200" dirty="0"/>
              <a:t>には</a:t>
            </a:r>
            <a:r>
              <a:rPr lang="en-US" altLang="ja-JP" sz="1200" u="sng" dirty="0"/>
              <a:t>SIL1</a:t>
            </a:r>
            <a:r>
              <a:rPr lang="ja-JP" altLang="ja-JP" sz="1200" dirty="0"/>
              <a:t>となる。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indent="0">
              <a:buNone/>
            </a:pPr>
            <a:endParaRPr lang="ja-JP" altLang="ja-JP" sz="1200" dirty="0"/>
          </a:p>
          <a:p>
            <a:pPr marL="0" indent="0">
              <a:buNone/>
            </a:pPr>
            <a:endParaRPr kumimoji="1" lang="ja-JP"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116</a:t>
            </a:fld>
            <a:endParaRPr kumimoji="1" lang="ja-JP" altLang="en-US"/>
          </a:p>
        </p:txBody>
      </p:sp>
    </p:spTree>
    <p:extLst>
      <p:ext uri="{BB962C8B-B14F-4D97-AF65-F5344CB8AC3E}">
        <p14:creationId xmlns:p14="http://schemas.microsoft.com/office/powerpoint/2010/main" val="21212224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FMEDA</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表の意味を理解「する。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dirty="0"/>
              <a:t>　</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EN 13611</a:t>
            </a:r>
          </a:p>
          <a:p>
            <a:endParaRPr kumimoji="1"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62</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117</a:t>
            </a:fld>
            <a:endParaRPr kumimoji="1" lang="ja-JP" altLang="en-US"/>
          </a:p>
        </p:txBody>
      </p:sp>
    </p:spTree>
    <p:extLst>
      <p:ext uri="{BB962C8B-B14F-4D97-AF65-F5344CB8AC3E}">
        <p14:creationId xmlns:p14="http://schemas.microsoft.com/office/powerpoint/2010/main" val="32818089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eiryo UI" panose="020B0604030504040204" pitchFamily="50" charset="-128"/>
                <a:ea typeface="Meiryo UI" panose="020B0604030504040204" pitchFamily="50" charset="-128"/>
              </a:rPr>
              <a:t>1oo1</a:t>
            </a:r>
            <a:r>
              <a:rPr lang="ja-JP" altLang="ja-JP" dirty="0">
                <a:latin typeface="Meiryo UI" panose="020B0604030504040204" pitchFamily="50" charset="-128"/>
                <a:ea typeface="Meiryo UI" panose="020B0604030504040204" pitchFamily="50" charset="-128"/>
              </a:rPr>
              <a:t>の場合には運転中に自己診断が可能</a:t>
            </a:r>
            <a:r>
              <a:rPr lang="ja-JP" altLang="en-US" dirty="0">
                <a:latin typeface="Meiryo UI" panose="020B0604030504040204" pitchFamily="50" charset="-128"/>
                <a:ea typeface="Meiryo UI" panose="020B0604030504040204" pitchFamily="50" charset="-128"/>
              </a:rPr>
              <a:t>で</a:t>
            </a:r>
            <a:r>
              <a:rPr lang="ja-JP" altLang="ja-JP" dirty="0">
                <a:latin typeface="Meiryo UI" panose="020B0604030504040204" pitchFamily="50" charset="-128"/>
                <a:ea typeface="Meiryo UI" panose="020B0604030504040204" pitchFamily="50" charset="-128"/>
              </a:rPr>
              <a:t>故障を検知し運転中に修理・交換する場合には、</a:t>
            </a:r>
            <a:r>
              <a:rPr lang="en-US" altLang="ja-JP" dirty="0">
                <a:latin typeface="Meiryo UI" panose="020B0604030504040204" pitchFamily="50" charset="-128"/>
                <a:ea typeface="Meiryo UI" panose="020B0604030504040204" pitchFamily="50" charset="-128"/>
              </a:rPr>
              <a:t>2.2</a:t>
            </a:r>
            <a:r>
              <a:rPr lang="ja-JP" altLang="ja-JP"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8</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11</a:t>
            </a:r>
            <a:r>
              <a:rPr lang="ja-JP" altLang="ja-JP" dirty="0">
                <a:latin typeface="Meiryo UI" panose="020B0604030504040204" pitchFamily="50" charset="-128"/>
                <a:ea typeface="Meiryo UI" panose="020B0604030504040204" pitchFamily="50" charset="-128"/>
              </a:rPr>
              <a:t>）式が適用される</a:t>
            </a:r>
            <a:r>
              <a:rPr lang="ja-JP" altLang="en-US" dirty="0">
                <a:latin typeface="Meiryo UI" panose="020B0604030504040204" pitchFamily="50" charset="-128"/>
                <a:ea typeface="Meiryo UI" panose="020B0604030504040204" pitchFamily="50" charset="-128"/>
              </a:rPr>
              <a:t>ことを理解する</a:t>
            </a:r>
            <a:r>
              <a:rPr lang="ja-JP" altLang="ja-JP" dirty="0">
                <a:latin typeface="Meiryo UI" panose="020B0604030504040204" pitchFamily="50" charset="-128"/>
                <a:ea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IEC 61508</a:t>
            </a:r>
            <a:r>
              <a:rPr kumimoji="1" lang="ja-JP" altLang="ja-JP" sz="1200" kern="1200" dirty="0" err="1">
                <a:solidFill>
                  <a:schemeClr val="tx1"/>
                </a:solidFill>
                <a:effectLst/>
                <a:latin typeface="+mn-lt"/>
                <a:ea typeface="+mn-ea"/>
                <a:cs typeface="+mn-cs"/>
              </a:rPr>
              <a:t>の第</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部は、自己診断機能がなくて数日の短い点検周期で点検するような場合や、故障を検知すると直ちに安全側に停止するような場合と対応していない。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indent="0">
              <a:buNone/>
            </a:pPr>
            <a:r>
              <a:rPr lang="en-US" altLang="ja-JP" dirty="0">
                <a:latin typeface="Meiryo UI" panose="020B0604030504040204" pitchFamily="50" charset="-128"/>
                <a:ea typeface="Meiryo UI" panose="020B0604030504040204" pitchFamily="50" charset="-128"/>
              </a:rPr>
              <a:t>IEC 61508</a:t>
            </a:r>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部付属書</a:t>
            </a:r>
            <a:r>
              <a:rPr lang="en-US" altLang="ja-JP" dirty="0" smtClean="0">
                <a:latin typeface="Meiryo UI" panose="020B0604030504040204" pitchFamily="50" charset="-128"/>
                <a:ea typeface="Meiryo UI" panose="020B0604030504040204" pitchFamily="50" charset="-128"/>
              </a:rPr>
              <a:t>B</a:t>
            </a:r>
          </a:p>
          <a:p>
            <a:pPr marL="0" indent="0">
              <a:buNone/>
            </a:pP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63</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118</a:t>
            </a:fld>
            <a:endParaRPr kumimoji="1" lang="ja-JP" altLang="en-US"/>
          </a:p>
        </p:txBody>
      </p:sp>
    </p:spTree>
    <p:extLst>
      <p:ext uri="{BB962C8B-B14F-4D97-AF65-F5344CB8AC3E}">
        <p14:creationId xmlns:p14="http://schemas.microsoft.com/office/powerpoint/2010/main" val="167222997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r>
              <a:rPr lang="ja-JP" altLang="ja-JP" sz="1200" dirty="0"/>
              <a:t>自己診断機能がない場合には、運転中に故障検出ができないので、全ての危険側故障率λ</a:t>
            </a:r>
            <a:r>
              <a:rPr lang="en-US" altLang="ja-JP" sz="1200" baseline="-25000" dirty="0"/>
              <a:t>D</a:t>
            </a:r>
            <a:r>
              <a:rPr lang="ja-JP" altLang="ja-JP" sz="1200" dirty="0"/>
              <a:t>が検知不可危険側故障率λ</a:t>
            </a:r>
            <a:r>
              <a:rPr lang="en-US" altLang="ja-JP" sz="1200" baseline="-25000" dirty="0"/>
              <a:t>DU</a:t>
            </a:r>
            <a:r>
              <a:rPr lang="ja-JP" altLang="ja-JP" sz="1200" dirty="0"/>
              <a:t>と</a:t>
            </a:r>
            <a:r>
              <a:rPr lang="ja-JP" altLang="en-US" sz="1200" dirty="0"/>
              <a:t>なり</a:t>
            </a:r>
            <a:r>
              <a:rPr lang="en-US" altLang="ja-JP" sz="1200" dirty="0"/>
              <a:t>(14)</a:t>
            </a:r>
            <a:r>
              <a:rPr lang="ja-JP" altLang="en-US" sz="1200" dirty="0"/>
              <a:t>～</a:t>
            </a:r>
            <a:r>
              <a:rPr lang="en-US" altLang="ja-JP" sz="1200" dirty="0"/>
              <a:t>(16)</a:t>
            </a:r>
            <a:r>
              <a:rPr lang="ja-JP" altLang="en-US" sz="1200" dirty="0"/>
              <a:t>式で計算する。</a:t>
            </a:r>
            <a:endParaRPr lang="ja-JP"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lang="ja-JP" altLang="ja-JP" dirty="0"/>
              <a:t>自己診断機能があって、運転中に故障を検知した場合に安全側に停止する場合には、</a:t>
            </a:r>
            <a:r>
              <a:rPr lang="en-US" altLang="ja-JP" sz="1200" dirty="0"/>
              <a:t>(17)</a:t>
            </a:r>
            <a:r>
              <a:rPr lang="ja-JP" altLang="en-US" sz="1200" dirty="0"/>
              <a:t>～</a:t>
            </a:r>
            <a:r>
              <a:rPr lang="en-US" altLang="ja-JP" sz="1200" dirty="0"/>
              <a:t>(20)</a:t>
            </a:r>
            <a:r>
              <a:rPr lang="ja-JP" altLang="en-US" sz="1200" dirty="0"/>
              <a:t>式で計算することを理解する</a:t>
            </a:r>
            <a:r>
              <a:rPr lang="ja-JP" altLang="ja-JP" dirty="0"/>
              <a:t>。</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本マニュアルでは</a:t>
            </a:r>
            <a:r>
              <a:rPr lang="en-US" altLang="ja-JP" sz="1200" dirty="0"/>
              <a:t>(14)</a:t>
            </a:r>
            <a:r>
              <a:rPr lang="ja-JP" altLang="en-US" sz="1200" dirty="0"/>
              <a:t>～</a:t>
            </a:r>
            <a:r>
              <a:rPr lang="en-US" altLang="ja-JP" sz="1200" dirty="0"/>
              <a:t>(16)</a:t>
            </a:r>
            <a:r>
              <a:rPr lang="ja-JP" altLang="en-US" sz="1200" dirty="0"/>
              <a:t>式で計算する事例を</a:t>
            </a:r>
            <a:r>
              <a:rPr kumimoji="1" lang="ja-JP" altLang="ja-JP" sz="1200" kern="1200" dirty="0">
                <a:solidFill>
                  <a:schemeClr val="tx1"/>
                </a:solidFill>
                <a:effectLst/>
                <a:latin typeface="+mn-lt"/>
                <a:ea typeface="+mn-ea"/>
                <a:cs typeface="+mn-cs"/>
              </a:rPr>
              <a:t>取り上げていない。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pPr marL="0" indent="0">
              <a:buNone/>
            </a:pPr>
            <a:endParaRPr kumimoji="1" lang="ja-JP" altLang="ja-JP" sz="1200" b="1"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119</a:t>
            </a:fld>
            <a:endParaRPr kumimoji="1" lang="ja-JP" altLang="en-US"/>
          </a:p>
        </p:txBody>
      </p:sp>
    </p:spTree>
    <p:extLst>
      <p:ext uri="{BB962C8B-B14F-4D97-AF65-F5344CB8AC3E}">
        <p14:creationId xmlns:p14="http://schemas.microsoft.com/office/powerpoint/2010/main" val="193329406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2</a:t>
            </a:r>
            <a:r>
              <a:rPr lang="ja-JP" altLang="en-US" dirty="0"/>
              <a:t>重系の場合、</a:t>
            </a:r>
            <a:r>
              <a:rPr lang="ja-JP" altLang="ja-JP" dirty="0"/>
              <a:t>運転中に自己診断が可能であり、かつ、故障を検知した場合に運転中に修理・交換する場合には、（</a:t>
            </a:r>
            <a:r>
              <a:rPr lang="en-US" altLang="ja-JP" dirty="0"/>
              <a:t>12</a:t>
            </a:r>
            <a:r>
              <a:rPr lang="ja-JP" altLang="ja-JP" dirty="0"/>
              <a:t>）～（</a:t>
            </a:r>
            <a:r>
              <a:rPr lang="en-US" altLang="ja-JP" dirty="0"/>
              <a:t>13</a:t>
            </a:r>
            <a:r>
              <a:rPr lang="ja-JP" altLang="ja-JP" dirty="0"/>
              <a:t>）式が適用される</a:t>
            </a:r>
            <a:r>
              <a:rPr lang="ja-JP" altLang="en-US" dirty="0"/>
              <a:t>が、</a:t>
            </a:r>
            <a:endParaRPr lang="ja-JP"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t>自己診断機能がない場合には、</a:t>
            </a:r>
            <a:r>
              <a:rPr lang="ja-JP" altLang="ja-JP" dirty="0"/>
              <a:t>（</a:t>
            </a:r>
            <a:r>
              <a:rPr lang="en-US" altLang="ja-JP" dirty="0"/>
              <a:t>21</a:t>
            </a:r>
            <a:r>
              <a:rPr lang="ja-JP" altLang="ja-JP" dirty="0"/>
              <a:t>）～（</a:t>
            </a:r>
            <a:r>
              <a:rPr lang="en-US" altLang="ja-JP" dirty="0"/>
              <a:t>22</a:t>
            </a:r>
            <a:r>
              <a:rPr lang="ja-JP" altLang="ja-JP" dirty="0"/>
              <a:t>）式が</a:t>
            </a:r>
            <a:r>
              <a:rPr lang="ja-JP" altLang="ja-JP" sz="1200" dirty="0"/>
              <a:t>適用される</a:t>
            </a:r>
            <a:r>
              <a:rPr lang="ja-JP" altLang="en-US" sz="1200" dirty="0"/>
              <a:t>ことを理解する</a:t>
            </a:r>
            <a:r>
              <a:rPr lang="ja-JP" altLang="ja-JP" sz="1200" dirty="0"/>
              <a:t>。</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重系の場合に自己診断機能があって、運転中に故障を検知した場合に安全側に停止する場合は、本マニュアルでは取り上げない。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dirty="0"/>
          </a:p>
          <a:p>
            <a:pPr marL="0" indent="0">
              <a:buNone/>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120</a:t>
            </a:fld>
            <a:endParaRPr kumimoji="1" lang="ja-JP" altLang="en-US"/>
          </a:p>
        </p:txBody>
      </p:sp>
    </p:spTree>
    <p:extLst>
      <p:ext uri="{BB962C8B-B14F-4D97-AF65-F5344CB8AC3E}">
        <p14:creationId xmlns:p14="http://schemas.microsoft.com/office/powerpoint/2010/main" val="429906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ボイラー取扱作業主任者の選定基準について特例が設けられた</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ボイラー及び圧力容器安全規則第</a:t>
            </a:r>
            <a:r>
              <a:rPr kumimoji="1" lang="en-US" altLang="ja-JP" dirty="0" smtClean="0">
                <a:latin typeface="+mn-ea"/>
                <a:ea typeface="+mn-ea"/>
              </a:rPr>
              <a:t>24</a:t>
            </a:r>
            <a:r>
              <a:rPr kumimoji="1" lang="ja-JP" altLang="en-US" dirty="0" smtClean="0">
                <a:latin typeface="+mn-ea"/>
                <a:ea typeface="+mn-ea"/>
              </a:rPr>
              <a:t>条第２項第４号の規定に基づき厚生労働大臣が定める自動制御装置（平成</a:t>
            </a:r>
            <a:r>
              <a:rPr kumimoji="1" lang="en-US" altLang="ja-JP" dirty="0" smtClean="0">
                <a:latin typeface="+mn-ea"/>
                <a:ea typeface="+mn-ea"/>
              </a:rPr>
              <a:t>16</a:t>
            </a:r>
            <a:r>
              <a:rPr kumimoji="1" lang="ja-JP" altLang="en-US" dirty="0" smtClean="0">
                <a:latin typeface="+mn-ea"/>
                <a:ea typeface="+mn-ea"/>
              </a:rPr>
              <a:t>年厚生労働省告示第</a:t>
            </a:r>
            <a:r>
              <a:rPr kumimoji="1" lang="en-US" altLang="ja-JP" dirty="0" smtClean="0">
                <a:latin typeface="+mn-ea"/>
                <a:ea typeface="+mn-ea"/>
              </a:rPr>
              <a:t>131</a:t>
            </a:r>
            <a:r>
              <a:rPr kumimoji="1" lang="ja-JP" altLang="en-US" dirty="0" smtClean="0">
                <a:latin typeface="+mn-ea"/>
                <a:ea typeface="+mn-ea"/>
              </a:rPr>
              <a:t>号。平成</a:t>
            </a:r>
            <a:r>
              <a:rPr kumimoji="1" lang="en-US" altLang="ja-JP" dirty="0" smtClean="0">
                <a:latin typeface="+mn-ea"/>
                <a:ea typeface="+mn-ea"/>
              </a:rPr>
              <a:t>28</a:t>
            </a:r>
            <a:r>
              <a:rPr kumimoji="1" lang="ja-JP" altLang="en-US" dirty="0" smtClean="0">
                <a:latin typeface="+mn-ea"/>
                <a:ea typeface="+mn-ea"/>
              </a:rPr>
              <a:t>年厚生労働省告示第</a:t>
            </a:r>
            <a:r>
              <a:rPr kumimoji="1" lang="en-US" altLang="ja-JP" dirty="0" smtClean="0">
                <a:latin typeface="+mn-ea"/>
                <a:ea typeface="+mn-ea"/>
              </a:rPr>
              <a:t>354</a:t>
            </a:r>
            <a:r>
              <a:rPr kumimoji="1" lang="ja-JP" altLang="en-US" dirty="0" smtClean="0">
                <a:latin typeface="+mn-ea"/>
                <a:ea typeface="+mn-ea"/>
              </a:rPr>
              <a:t>号により一部改正。）</a:t>
            </a:r>
            <a:r>
              <a:rPr kumimoji="1" lang="en-US" altLang="ja-JP" dirty="0" smtClean="0">
                <a:latin typeface="+mn-ea"/>
                <a:ea typeface="+mn-ea"/>
              </a:rPr>
              <a:t>[</a:t>
            </a:r>
          </a:p>
          <a:p>
            <a:endParaRPr kumimoji="1" lang="ja-JP" altLang="en-US" dirty="0" smtClean="0"/>
          </a:p>
          <a:p>
            <a:pPr defTabSz="915589">
              <a:defRPr/>
            </a:pPr>
            <a:r>
              <a:rPr kumimoji="1" lang="ja-JP" altLang="en-US" dirty="0" smtClean="0"/>
              <a:t>機能安全活用実践マニュアル　ボイラー編　</a:t>
            </a:r>
            <a:r>
              <a:rPr lang="en-US" altLang="ja-JP" dirty="0"/>
              <a:t>3</a:t>
            </a:r>
            <a:r>
              <a:rPr kumimoji="1" lang="ja-JP" altLang="en-US" dirty="0" smtClean="0"/>
              <a:t>ページ</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12</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65</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121</a:t>
            </a:fld>
            <a:endParaRPr kumimoji="1" lang="ja-JP" altLang="en-US"/>
          </a:p>
        </p:txBody>
      </p:sp>
    </p:spTree>
    <p:extLst>
      <p:ext uri="{BB962C8B-B14F-4D97-AF65-F5344CB8AC3E}">
        <p14:creationId xmlns:p14="http://schemas.microsoft.com/office/powerpoint/2010/main" val="28592863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多重系の場合、</a:t>
            </a:r>
            <a:r>
              <a:rPr kumimoji="1" lang="ja-JP" altLang="ja-JP" sz="1200" kern="1200" dirty="0">
                <a:solidFill>
                  <a:schemeClr val="tx1"/>
                </a:solidFill>
                <a:effectLst/>
                <a:latin typeface="+mn-lt"/>
                <a:ea typeface="+mn-ea"/>
                <a:cs typeface="+mn-cs"/>
              </a:rPr>
              <a:t>共通原因故障割合の評価が必要である</a:t>
            </a:r>
            <a:r>
              <a:rPr kumimoji="1" lang="ja-JP" altLang="en-US" sz="1200" kern="1200" dirty="0">
                <a:solidFill>
                  <a:schemeClr val="tx1"/>
                </a:solidFill>
                <a:effectLst/>
                <a:latin typeface="+mn-lt"/>
                <a:ea typeface="+mn-ea"/>
                <a:cs typeface="+mn-cs"/>
              </a:rPr>
              <a:t>ことを理解する</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・共通原因故障の原因には様々な理由があり、極力、避ける対策が必要である。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122</a:t>
            </a:fld>
            <a:endParaRPr kumimoji="1" lang="ja-JP" altLang="en-US"/>
          </a:p>
        </p:txBody>
      </p:sp>
    </p:spTree>
    <p:extLst>
      <p:ext uri="{BB962C8B-B14F-4D97-AF65-F5344CB8AC3E}">
        <p14:creationId xmlns:p14="http://schemas.microsoft.com/office/powerpoint/2010/main" val="42872183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en-US" altLang="ja-JP" sz="1200" kern="1200" dirty="0">
                <a:solidFill>
                  <a:schemeClr val="tx1"/>
                </a:solidFill>
                <a:effectLst/>
                <a:latin typeface="+mn-lt"/>
                <a:ea typeface="+mn-ea"/>
                <a:cs typeface="+mn-cs"/>
              </a:rPr>
              <a:t> </a:t>
            </a: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IEC 61508</a:t>
            </a:r>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部付属書</a:t>
            </a:r>
            <a:r>
              <a:rPr kumimoji="1" lang="en-US" altLang="ja-JP" sz="1200" kern="12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に示される共通原因故障を取り扱うβモデル</a:t>
            </a:r>
            <a:r>
              <a:rPr kumimoji="1" lang="ja-JP" altLang="en-US" sz="1200" kern="1200" dirty="0">
                <a:solidFill>
                  <a:schemeClr val="tx1"/>
                </a:solidFill>
                <a:effectLst/>
                <a:latin typeface="+mn-lt"/>
                <a:ea typeface="+mn-ea"/>
                <a:cs typeface="+mn-cs"/>
              </a:rPr>
              <a:t>について理解ささえる。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共通原因故障割合</a:t>
            </a:r>
            <a:r>
              <a:rPr kumimoji="1" lang="ja-JP" altLang="en-US" sz="1200" kern="1200" dirty="0">
                <a:solidFill>
                  <a:schemeClr val="tx1"/>
                </a:solidFill>
                <a:effectLst/>
                <a:latin typeface="+mn-lt"/>
                <a:ea typeface="+mn-ea"/>
                <a:cs typeface="+mn-cs"/>
              </a:rPr>
              <a:t>には</a:t>
            </a:r>
            <a:r>
              <a:rPr kumimoji="1" lang="ja-JP" altLang="ja-JP" sz="1200" kern="1200" dirty="0">
                <a:solidFill>
                  <a:schemeClr val="tx1"/>
                </a:solidFill>
                <a:effectLst/>
                <a:latin typeface="+mn-lt"/>
                <a:ea typeface="+mn-ea"/>
                <a:cs typeface="+mn-cs"/>
              </a:rPr>
              <a:t>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とβ</a:t>
            </a:r>
            <a:r>
              <a:rPr kumimoji="1" lang="ja-JP" altLang="en-US" sz="1200" kern="1200" dirty="0">
                <a:solidFill>
                  <a:schemeClr val="tx1"/>
                </a:solidFill>
                <a:effectLst/>
                <a:latin typeface="+mn-lt"/>
                <a:ea typeface="+mn-ea"/>
                <a:cs typeface="+mn-cs"/>
              </a:rPr>
              <a:t>とがあり、故障率</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λ</a:t>
            </a:r>
            <a:r>
              <a:rPr kumimoji="0" lang="en-US" altLang="ja-JP" sz="12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beta</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a:t>
            </a:r>
            <a:r>
              <a:rPr kumimoji="0" lang="en-US" altLang="ja-JP"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λ</a:t>
            </a:r>
            <a:r>
              <a:rPr kumimoji="0" lang="en-US" altLang="ja-JP" sz="1200" b="0" i="0" u="none" strike="noStrike" cap="none" normalizeH="0" baseline="-3000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に共通原因故障割合</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を乗じて求められる。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IEC 61508</a:t>
            </a:r>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部付属書</a:t>
            </a:r>
            <a:r>
              <a:rPr kumimoji="1" lang="en-US" altLang="ja-JP" sz="1200" kern="1200" dirty="0">
                <a:solidFill>
                  <a:schemeClr val="tx1"/>
                </a:solidFill>
                <a:effectLst/>
                <a:latin typeface="+mn-lt"/>
                <a:ea typeface="+mn-ea"/>
                <a:cs typeface="+mn-cs"/>
              </a:rPr>
              <a:t>D</a:t>
            </a:r>
            <a:endParaRPr kumimoji="0" lang="ja-JP" altLang="en-US" sz="1200" b="0" i="0" u="none" strike="noStrike" cap="none" normalizeH="0" baseline="0" dirty="0">
              <a:ln>
                <a:noFill/>
              </a:ln>
              <a:solidFill>
                <a:schemeClr val="tx1"/>
              </a:solidFill>
              <a:effectLst/>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123</a:t>
            </a:fld>
            <a:endParaRPr kumimoji="1" lang="ja-JP" altLang="en-US"/>
          </a:p>
        </p:txBody>
      </p:sp>
    </p:spTree>
    <p:extLst>
      <p:ext uri="{BB962C8B-B14F-4D97-AF65-F5344CB8AC3E}">
        <p14:creationId xmlns:p14="http://schemas.microsoft.com/office/powerpoint/2010/main" val="27753032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βとβ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はスコア法によって求めることができる</a:t>
            </a:r>
            <a:r>
              <a:rPr kumimoji="1" lang="ja-JP" altLang="en-US" sz="1200" kern="1200" dirty="0">
                <a:solidFill>
                  <a:schemeClr val="tx1"/>
                </a:solidFill>
                <a:effectLst/>
                <a:latin typeface="+mn-lt"/>
                <a:ea typeface="+mn-ea"/>
                <a:cs typeface="+mn-cs"/>
              </a:rPr>
              <a:t>ことを理解する</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共通原因によって同時に故障するわけではなく、一方が故障しても、他方が故障するまでに、故障が自己診断回路によって検知されると安全側にもたらすことが可能である。</a:t>
            </a: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124</a:t>
            </a:fld>
            <a:endParaRPr kumimoji="1" lang="ja-JP" altLang="en-US"/>
          </a:p>
        </p:txBody>
      </p:sp>
    </p:spTree>
    <p:extLst>
      <p:ext uri="{BB962C8B-B14F-4D97-AF65-F5344CB8AC3E}">
        <p14:creationId xmlns:p14="http://schemas.microsoft.com/office/powerpoint/2010/main" val="21858943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r>
              <a:rPr kumimoji="1" lang="ja-JP" altLang="en-US" sz="1200" kern="1200" dirty="0">
                <a:solidFill>
                  <a:schemeClr val="tx1"/>
                </a:solidFill>
                <a:effectLst/>
                <a:latin typeface="+mn-lt"/>
                <a:ea typeface="+mn-ea"/>
                <a:cs typeface="+mn-cs"/>
              </a:rPr>
              <a:t>　スコア法を用いて</a:t>
            </a:r>
            <a:r>
              <a:rPr kumimoji="1" lang="ja-JP" altLang="ja-JP" sz="1200" kern="1200" dirty="0">
                <a:solidFill>
                  <a:schemeClr val="tx1"/>
                </a:solidFill>
                <a:effectLst/>
                <a:latin typeface="+mn-lt"/>
                <a:ea typeface="+mn-ea"/>
                <a:cs typeface="+mn-cs"/>
              </a:rPr>
              <a:t>共通原因故障割合βとβ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の評価を行う</a:t>
            </a:r>
            <a:r>
              <a:rPr kumimoji="1" lang="ja-JP" altLang="en-US" sz="1200" kern="1200" dirty="0">
                <a:solidFill>
                  <a:schemeClr val="tx1"/>
                </a:solidFill>
                <a:effectLst/>
                <a:latin typeface="+mn-lt"/>
                <a:ea typeface="+mn-ea"/>
                <a:cs typeface="+mn-cs"/>
              </a:rPr>
              <a:t>ことを理解する</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βとβ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を求める</a:t>
            </a:r>
            <a:r>
              <a:rPr kumimoji="1" lang="en-US" altLang="ja-JP" sz="1200" kern="1200" dirty="0">
                <a:solidFill>
                  <a:schemeClr val="tx1"/>
                </a:solidFill>
                <a:effectLst/>
                <a:latin typeface="+mn-lt"/>
                <a:ea typeface="+mn-ea"/>
                <a:cs typeface="+mn-cs"/>
              </a:rPr>
              <a:t>IEC 61508</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β</a:t>
            </a:r>
            <a:r>
              <a:rPr kumimoji="1" lang="ja-JP" altLang="ja-JP" sz="1200" kern="1200" dirty="0">
                <a:solidFill>
                  <a:schemeClr val="tx1"/>
                </a:solidFill>
                <a:effectLst/>
                <a:latin typeface="+mn-lt"/>
                <a:ea typeface="+mn-ea"/>
                <a:cs typeface="+mn-cs"/>
              </a:rPr>
              <a:t>モデルは、必ずしも設計を反映していない可能性もある。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付録３に</a:t>
            </a:r>
            <a:r>
              <a:rPr kumimoji="1" lang="ja-JP" altLang="ja-JP" sz="1200" kern="1200" dirty="0" smtClean="0">
                <a:solidFill>
                  <a:schemeClr val="tx1"/>
                </a:solidFill>
                <a:effectLst/>
                <a:latin typeface="+mn-lt"/>
                <a:ea typeface="+mn-ea"/>
                <a:cs typeface="+mn-cs"/>
              </a:rPr>
              <a:t>示す</a:t>
            </a:r>
            <a:r>
              <a:rPr kumimoji="1" lang="en-US" altLang="ja-JP" sz="1200" kern="1200" dirty="0" smtClean="0">
                <a:solidFill>
                  <a:schemeClr val="tx1"/>
                </a:solidFill>
                <a:effectLst/>
                <a:latin typeface="+mn-lt"/>
                <a:ea typeface="+mn-ea"/>
                <a:cs typeface="+mn-cs"/>
              </a:rPr>
              <a:t>EN </a:t>
            </a:r>
            <a:r>
              <a:rPr kumimoji="1" lang="en-US" altLang="ja-JP" sz="1200" kern="1200" dirty="0">
                <a:solidFill>
                  <a:schemeClr val="tx1"/>
                </a:solidFill>
                <a:effectLst/>
                <a:latin typeface="+mn-lt"/>
                <a:ea typeface="+mn-ea"/>
                <a:cs typeface="+mn-cs"/>
              </a:rPr>
              <a:t>13611</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β</a:t>
            </a:r>
            <a:r>
              <a:rPr kumimoji="1" lang="ja-JP" altLang="ja-JP" sz="1200" kern="1200" dirty="0">
                <a:solidFill>
                  <a:schemeClr val="tx1"/>
                </a:solidFill>
                <a:effectLst/>
                <a:latin typeface="+mn-lt"/>
                <a:ea typeface="+mn-ea"/>
                <a:cs typeface="+mn-cs"/>
              </a:rPr>
              <a:t>モデルは、より簡単であるが、β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を求めるようにはなっていない。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EN </a:t>
            </a:r>
            <a:r>
              <a:rPr kumimoji="1" lang="en-US" altLang="ja-JP" sz="1200" kern="1200" dirty="0">
                <a:solidFill>
                  <a:schemeClr val="tx1"/>
                </a:solidFill>
                <a:effectLst/>
                <a:latin typeface="+mn-lt"/>
                <a:ea typeface="+mn-ea"/>
                <a:cs typeface="+mn-cs"/>
              </a:rPr>
              <a:t>13611</a:t>
            </a:r>
            <a:r>
              <a:rPr kumimoji="1" lang="ja-JP" altLang="ja-JP" sz="1200" kern="1200" dirty="0">
                <a:solidFill>
                  <a:schemeClr val="tx1"/>
                </a:solidFill>
                <a:effectLst/>
                <a:latin typeface="+mn-lt"/>
                <a:ea typeface="+mn-ea"/>
                <a:cs typeface="+mn-cs"/>
              </a:rPr>
              <a:t>や機械類について使用されている</a:t>
            </a:r>
            <a:r>
              <a:rPr kumimoji="1" lang="en-US" altLang="ja-JP" sz="1200" kern="1200" dirty="0">
                <a:solidFill>
                  <a:schemeClr val="tx1"/>
                </a:solidFill>
                <a:effectLst/>
                <a:latin typeface="+mn-lt"/>
                <a:ea typeface="+mn-ea"/>
                <a:cs typeface="+mn-cs"/>
              </a:rPr>
              <a:t>ISO-13849-1</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IEC 62061</a:t>
            </a:r>
            <a:r>
              <a:rPr kumimoji="1" lang="ja-JP" altLang="ja-JP" sz="1200" kern="1200" dirty="0">
                <a:solidFill>
                  <a:schemeClr val="tx1"/>
                </a:solidFill>
                <a:effectLst/>
                <a:latin typeface="+mn-lt"/>
                <a:ea typeface="+mn-ea"/>
                <a:cs typeface="+mn-cs"/>
              </a:rPr>
              <a:t>のスコア表もβ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を求めるようにはなっていないが、βとβ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を区別する必要がなければ使用について検討する余地がある。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EN </a:t>
            </a:r>
            <a:r>
              <a:rPr kumimoji="1" lang="en-US" altLang="ja-JP" sz="1200" kern="1200" dirty="0">
                <a:solidFill>
                  <a:schemeClr val="tx1"/>
                </a:solidFill>
                <a:effectLst/>
                <a:latin typeface="+mn-lt"/>
                <a:ea typeface="+mn-ea"/>
                <a:cs typeface="+mn-cs"/>
              </a:rPr>
              <a:t>13611</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125</a:t>
            </a:fld>
            <a:endParaRPr kumimoji="1" lang="ja-JP" altLang="en-US"/>
          </a:p>
        </p:txBody>
      </p:sp>
    </p:spTree>
    <p:extLst>
      <p:ext uri="{BB962C8B-B14F-4D97-AF65-F5344CB8AC3E}">
        <p14:creationId xmlns:p14="http://schemas.microsoft.com/office/powerpoint/2010/main" val="25176331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Century" panose="02040604050505020304" pitchFamily="18" charset="0"/>
                <a:ea typeface="ＭＳ 明朝" panose="02020609040205080304" pitchFamily="17" charset="-128"/>
                <a:cs typeface="Times New Roman" panose="02020603050405020304" pitchFamily="18" charset="0"/>
              </a:rPr>
              <a:t>8</a:t>
            </a:r>
            <a:r>
              <a:rPr lang="ja-JP" altLang="en-US" dirty="0">
                <a:latin typeface="Century" panose="02040604050505020304" pitchFamily="18" charset="0"/>
                <a:ea typeface="ＭＳ 明朝" panose="02020609040205080304" pitchFamily="17" charset="-128"/>
                <a:cs typeface="Times New Roman" panose="02020603050405020304" pitchFamily="18" charset="0"/>
              </a:rPr>
              <a:t>項目のカテゴリーの質問票に従ってスコアを記録していく方法を理解する。</a:t>
            </a:r>
            <a:endParaRPr lang="en-US" altLang="ja-JP"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err="1"/>
              <a:t>ー</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a:t>
            </a:r>
            <a:r>
              <a:rPr kumimoji="1" lang="en-US" altLang="ja-JP" dirty="0" smtClean="0"/>
              <a:t>67</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126</a:t>
            </a:fld>
            <a:endParaRPr kumimoji="1" lang="ja-JP" altLang="en-US"/>
          </a:p>
        </p:txBody>
      </p:sp>
    </p:spTree>
    <p:extLst>
      <p:ext uri="{BB962C8B-B14F-4D97-AF65-F5344CB8AC3E}">
        <p14:creationId xmlns:p14="http://schemas.microsoft.com/office/powerpoint/2010/main" val="84762253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r>
              <a:rPr kumimoji="1" lang="ja-JP" altLang="en-US" dirty="0"/>
              <a:t>分離／隔離に関わる質問を理解する。</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dirty="0">
                <a:latin typeface="Century" panose="02040604050505020304" pitchFamily="18" charset="0"/>
                <a:ea typeface="ＭＳ 明朝" panose="02020609040205080304" pitchFamily="17" charset="-128"/>
                <a:cs typeface="Times New Roman" panose="02020603050405020304" pitchFamily="18" charset="0"/>
              </a:rPr>
              <a:t>表</a:t>
            </a:r>
            <a:r>
              <a:rPr lang="en-US" altLang="ja-JP" dirty="0">
                <a:latin typeface="Century" panose="02040604050505020304" pitchFamily="18" charset="0"/>
                <a:ea typeface="ＭＳ 明朝" panose="02020609040205080304" pitchFamily="17" charset="-128"/>
                <a:cs typeface="Times New Roman" panose="02020603050405020304" pitchFamily="18" charset="0"/>
              </a:rPr>
              <a:t>3-10</a:t>
            </a:r>
            <a:r>
              <a:rPr lang="ja-JP" altLang="ja-JP" dirty="0">
                <a:latin typeface="Century" panose="02040604050505020304" pitchFamily="18" charset="0"/>
                <a:ea typeface="ＭＳ 明朝" panose="02020609040205080304" pitchFamily="17" charset="-128"/>
                <a:cs typeface="Times New Roman" panose="02020603050405020304" pitchFamily="18" charset="0"/>
              </a:rPr>
              <a:t>の</a:t>
            </a:r>
            <a:r>
              <a:rPr lang="ja-JP" altLang="en-US" dirty="0">
                <a:latin typeface="Century" panose="02040604050505020304" pitchFamily="18" charset="0"/>
                <a:ea typeface="ＭＳ 明朝" panose="02020609040205080304" pitchFamily="17" charset="-128"/>
                <a:cs typeface="Times New Roman" panose="02020603050405020304" pitchFamily="18" charset="0"/>
              </a:rPr>
              <a:t>黄色の部分</a:t>
            </a:r>
            <a:r>
              <a:rPr lang="ja-JP" altLang="ja-JP" dirty="0">
                <a:latin typeface="Century" panose="02040604050505020304" pitchFamily="18" charset="0"/>
                <a:ea typeface="ＭＳ 明朝" panose="02020609040205080304" pitchFamily="17" charset="-128"/>
                <a:cs typeface="Times New Roman" panose="02020603050405020304" pitchFamily="18" charset="0"/>
              </a:rPr>
              <a:t>は該当していると判定した箇所である</a:t>
            </a:r>
            <a:r>
              <a:rPr lang="ja-JP" altLang="en-US" dirty="0">
                <a:latin typeface="Century" panose="02040604050505020304" pitchFamily="18" charset="0"/>
                <a:ea typeface="ＭＳ 明朝" panose="02020609040205080304" pitchFamily="17" charset="-128"/>
                <a:cs typeface="Times New Roman" panose="02020603050405020304" pitchFamily="18" charset="0"/>
              </a:rPr>
              <a:t>。</a:t>
            </a:r>
            <a:endParaRPr lang="en-US" altLang="ja-JP"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127</a:t>
            </a:fld>
            <a:endParaRPr kumimoji="1" lang="ja-JP" altLang="en-US"/>
          </a:p>
        </p:txBody>
      </p:sp>
    </p:spTree>
    <p:extLst>
      <p:ext uri="{BB962C8B-B14F-4D97-AF65-F5344CB8AC3E}">
        <p14:creationId xmlns:p14="http://schemas.microsoft.com/office/powerpoint/2010/main" val="31489894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多様性／冗長性に関わる質問を理解する。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128</a:t>
            </a:fld>
            <a:endParaRPr kumimoji="1" lang="ja-JP" altLang="en-US"/>
          </a:p>
        </p:txBody>
      </p:sp>
    </p:spTree>
    <p:extLst>
      <p:ext uri="{BB962C8B-B14F-4D97-AF65-F5344CB8AC3E}">
        <p14:creationId xmlns:p14="http://schemas.microsoft.com/office/powerpoint/2010/main" val="12794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複雑さ</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設計</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用途</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成熟度</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経験及び</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評価</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データの解析とフィードバックに関する質問を理解する。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129</a:t>
            </a:fld>
            <a:endParaRPr kumimoji="1" lang="ja-JP" altLang="en-US"/>
          </a:p>
        </p:txBody>
      </p:sp>
    </p:spTree>
    <p:extLst>
      <p:ext uri="{BB962C8B-B14F-4D97-AF65-F5344CB8AC3E}">
        <p14:creationId xmlns:p14="http://schemas.microsoft.com/office/powerpoint/2010/main" val="31533779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評価</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データの解析とフィードバックに関わる質問を理解する。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130</a:t>
            </a:fld>
            <a:endParaRPr kumimoji="1" lang="ja-JP" altLang="en-US"/>
          </a:p>
        </p:txBody>
      </p:sp>
    </p:spTree>
    <p:extLst>
      <p:ext uri="{BB962C8B-B14F-4D97-AF65-F5344CB8AC3E}">
        <p14:creationId xmlns:p14="http://schemas.microsoft.com/office/powerpoint/2010/main" val="304665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latin typeface="+mn-ea"/>
                <a:ea typeface="+mn-ea"/>
              </a:rPr>
              <a:t>ボイラー取扱作業主任者の選定基準について特例が設けられた</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ja-JP" altLang="en-US" dirty="0" smtClean="0"/>
              <a:t>リーフレット：「機能安全が可能にする機械の安全確保</a:t>
            </a:r>
            <a:r>
              <a:rPr kumimoji="1" lang="en-US" altLang="ja-JP" dirty="0" smtClean="0"/>
              <a:t>-</a:t>
            </a:r>
            <a:r>
              <a:rPr kumimoji="1" lang="ja-JP" altLang="en-US" dirty="0" smtClean="0"/>
              <a:t>ボイラー編</a:t>
            </a:r>
            <a:r>
              <a:rPr kumimoji="1" lang="en-US" altLang="ja-JP" dirty="0" smtClean="0"/>
              <a:t>-</a:t>
            </a:r>
            <a:r>
              <a:rPr kumimoji="1" lang="ja-JP" altLang="en-US" dirty="0" smtClean="0"/>
              <a:t>」より抜粋</a:t>
            </a:r>
            <a:endParaRPr kumimoji="1" lang="en-US" altLang="ja-JP" dirty="0" smtClean="0"/>
          </a:p>
          <a:p>
            <a:pPr defTabSz="915589">
              <a:defRPr/>
            </a:pPr>
            <a:endParaRPr lang="en-US" altLang="ja-JP" dirty="0"/>
          </a:p>
          <a:p>
            <a:pPr>
              <a:defRPr/>
            </a:pPr>
            <a:r>
              <a:rPr lang="ja-JP" altLang="en-US" dirty="0"/>
              <a:t>機能安全活用実践マニュアル　ボイラー編　</a:t>
            </a:r>
            <a:r>
              <a:rPr lang="en-US" altLang="ja-JP" dirty="0" smtClean="0"/>
              <a:t>4</a:t>
            </a:r>
            <a:r>
              <a:rPr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コンピテンシー</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訓練</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安全文化、</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環境のコントロール </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及び</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環境試験</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に関わる質問を理解する。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err="1"/>
              <a:t>ー</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131</a:t>
            </a:fld>
            <a:endParaRPr kumimoji="1" lang="ja-JP" altLang="en-US"/>
          </a:p>
        </p:txBody>
      </p:sp>
    </p:spTree>
    <p:extLst>
      <p:ext uri="{BB962C8B-B14F-4D97-AF65-F5344CB8AC3E}">
        <p14:creationId xmlns:p14="http://schemas.microsoft.com/office/powerpoint/2010/main" val="298611272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８つのカテゴリーの質問を集計して</a:t>
            </a:r>
            <a:r>
              <a:rPr kumimoji="1" lang="en-US" altLang="ja-JP" dirty="0"/>
              <a:t>S</a:t>
            </a:r>
            <a:r>
              <a:rPr kumimoji="1" lang="ja-JP" altLang="en-US" dirty="0"/>
              <a:t>値を求めることを理解する。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132</a:t>
            </a:fld>
            <a:endParaRPr kumimoji="1" lang="ja-JP" altLang="en-US"/>
          </a:p>
        </p:txBody>
      </p:sp>
    </p:spTree>
    <p:extLst>
      <p:ext uri="{BB962C8B-B14F-4D97-AF65-F5344CB8AC3E}">
        <p14:creationId xmlns:p14="http://schemas.microsoft.com/office/powerpoint/2010/main" val="35542307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診断試験間隔と診断率の程度によって求める</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Z</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値の意味を理解する。</a:t>
            </a:r>
            <a:endPar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自己診断機能を有する場合には、表</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3-12</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（第</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6</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部の表</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D.2</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（プログラマブル電子機器））と表</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3-13</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（表</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D.3</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（センサー又は最終要素））に従って診断試験間隔と診断率の程度によって</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Z</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値を求める。</a:t>
            </a:r>
            <a:endPar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2</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重系の事例では運転中の自己診断は考慮していないので表</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3-12</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と表</a:t>
            </a:r>
            <a:r>
              <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3-13</a:t>
            </a:r>
            <a:r>
              <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は使用しない。</a:t>
            </a:r>
            <a:endParaRPr kumimoji="0"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70</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dirty="0">
              <a:latin typeface="Meiryo UI" panose="020B0604030504040204" pitchFamily="50" charset="-128"/>
              <a:ea typeface="Meiryo UI" panose="020B0604030504040204" pitchFamily="50" charset="-128"/>
              <a:cs typeface="ＭＳ Ｐゴシック" panose="020B060007020508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133</a:t>
            </a:fld>
            <a:endParaRPr kumimoji="1" lang="ja-JP" altLang="en-US"/>
          </a:p>
        </p:txBody>
      </p:sp>
    </p:spTree>
    <p:extLst>
      <p:ext uri="{BB962C8B-B14F-4D97-AF65-F5344CB8AC3E}">
        <p14:creationId xmlns:p14="http://schemas.microsoft.com/office/powerpoint/2010/main" val="95035794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値（又は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a:t>
            </a:r>
            <a:r>
              <a:rPr kumimoji="0" lang="en-US" altLang="ja-JP" sz="12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値）によって表</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3-15</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部表</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D.4</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（又は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βD</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）を求める方法を理解する。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本事例では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値によって</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を求める。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リレーについては、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値（</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S=X+Y</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89</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であるので</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また、遮断弁については、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値（</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S=X+Y</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81</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であるので</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になる。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dirty="0" smtClean="0"/>
              <a:t>機能安全活用実践マニュアル　ボイラー編　</a:t>
            </a:r>
            <a:r>
              <a:rPr kumimoji="1" lang="en-US" altLang="ja-JP" dirty="0" smtClean="0"/>
              <a:t>71</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134</a:t>
            </a:fld>
            <a:endParaRPr kumimoji="1" lang="ja-JP" altLang="en-US"/>
          </a:p>
        </p:txBody>
      </p:sp>
    </p:spTree>
    <p:extLst>
      <p:ext uri="{BB962C8B-B14F-4D97-AF65-F5344CB8AC3E}">
        <p14:creationId xmlns:p14="http://schemas.microsoft.com/office/powerpoint/2010/main" val="38138978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72</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135</a:t>
            </a:fld>
            <a:endParaRPr kumimoji="1" lang="ja-JP" altLang="en-US"/>
          </a:p>
        </p:txBody>
      </p:sp>
    </p:spTree>
    <p:extLst>
      <p:ext uri="{BB962C8B-B14F-4D97-AF65-F5344CB8AC3E}">
        <p14:creationId xmlns:p14="http://schemas.microsoft.com/office/powerpoint/2010/main" val="275795193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水位の異常低下や主バーナの異常失火に対</a:t>
            </a:r>
            <a:r>
              <a:rPr kumimoji="1" lang="ja-JP" altLang="en-US" sz="1200" kern="1200" dirty="0">
                <a:solidFill>
                  <a:schemeClr val="tx1"/>
                </a:solidFill>
                <a:effectLst/>
                <a:latin typeface="+mn-lt"/>
                <a:ea typeface="+mn-ea"/>
                <a:cs typeface="+mn-cs"/>
              </a:rPr>
              <a:t>する安全設計の事例を理解する。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水位検出用発信器からの信号をうけて調節計にて給水制御弁を制御することで水位を制御し、バーナコントローラにて、各インターロックと火炎を監視し燃料遮断弁を制御</a:t>
            </a:r>
            <a:r>
              <a:rPr kumimoji="1" lang="ja-JP" altLang="en-US" sz="1200" kern="1200" dirty="0">
                <a:solidFill>
                  <a:schemeClr val="tx1"/>
                </a:solidFill>
                <a:effectLst/>
                <a:latin typeface="+mn-lt"/>
                <a:ea typeface="+mn-ea"/>
                <a:cs typeface="+mn-cs"/>
              </a:rPr>
              <a:t>する</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信号の受渡しにリレーを使用</a:t>
            </a:r>
            <a:r>
              <a:rPr kumimoji="1" lang="ja-JP" altLang="en-US" sz="1200" kern="1200" dirty="0">
                <a:solidFill>
                  <a:schemeClr val="tx1"/>
                </a:solidFill>
                <a:effectLst/>
                <a:latin typeface="+mn-lt"/>
                <a:ea typeface="+mn-ea"/>
                <a:cs typeface="+mn-cs"/>
              </a:rPr>
              <a:t>する</a:t>
            </a:r>
            <a:r>
              <a:rPr kumimoji="1" lang="ja-JP" altLang="ja-JP" sz="1200" kern="1200" dirty="0">
                <a:solidFill>
                  <a:schemeClr val="tx1"/>
                </a:solidFill>
                <a:effectLst/>
                <a:latin typeface="+mn-lt"/>
                <a:ea typeface="+mn-ea"/>
                <a:cs typeface="+mn-cs"/>
              </a:rPr>
              <a:t>例である。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遮断弁が</a:t>
            </a:r>
            <a:r>
              <a:rPr kumimoji="1" lang="en-US" altLang="ja-JP" dirty="0"/>
              <a:t>2</a:t>
            </a:r>
            <a:r>
              <a:rPr kumimoji="1" lang="ja-JP" altLang="en-US" dirty="0"/>
              <a:t>重化されている（</a:t>
            </a:r>
            <a:r>
              <a:rPr kumimoji="1" lang="en-US" altLang="ja-JP" dirty="0"/>
              <a:t>MV1,MV2)</a:t>
            </a:r>
            <a:r>
              <a:rPr kumimoji="1" lang="ja-JP" altLang="en-US" dirty="0" err="1"/>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72</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136</a:t>
            </a:fld>
            <a:endParaRPr kumimoji="1" lang="ja-JP" altLang="en-US"/>
          </a:p>
        </p:txBody>
      </p:sp>
    </p:spTree>
    <p:extLst>
      <p:ext uri="{BB962C8B-B14F-4D97-AF65-F5344CB8AC3E}">
        <p14:creationId xmlns:p14="http://schemas.microsoft.com/office/powerpoint/2010/main" val="187301647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水位異常低下した場合の過熱</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空焚きによる火災又は圧壊</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と</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主バーナが異常失火した場合の燃料流出による爆発</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火災</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対する安全系の診断</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点検について理解する。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安全機能は</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水位が安全低水位以下になった場合</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燃料遮断</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火炎が異常失火した場合</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燃料遮断</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である。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137</a:t>
            </a:fld>
            <a:endParaRPr kumimoji="1" lang="ja-JP" altLang="en-US"/>
          </a:p>
        </p:txBody>
      </p:sp>
    </p:spTree>
    <p:extLst>
      <p:ext uri="{BB962C8B-B14F-4D97-AF65-F5344CB8AC3E}">
        <p14:creationId xmlns:p14="http://schemas.microsoft.com/office/powerpoint/2010/main" val="91576144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3-11</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の機能ブロック図をもとにして作成した安全機能の信頼性ブロック図を理解する。</a:t>
            </a: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遮断弁については共通原因故障を考慮する。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73</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138</a:t>
            </a:fld>
            <a:endParaRPr kumimoji="1" lang="ja-JP" altLang="en-US"/>
          </a:p>
        </p:txBody>
      </p:sp>
    </p:spTree>
    <p:extLst>
      <p:ext uri="{BB962C8B-B14F-4D97-AF65-F5344CB8AC3E}">
        <p14:creationId xmlns:p14="http://schemas.microsoft.com/office/powerpoint/2010/main" val="355131646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構成要素の危険側故障率を決定することを理解する。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例示のため故障率は任意の値としている。</a:t>
            </a: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遮断弁の故障率は同一としている。</a:t>
            </a: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dirty="0"/>
              <a:t>　　　－</a:t>
            </a: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139</a:t>
            </a:fld>
            <a:endParaRPr kumimoji="1" lang="ja-JP" altLang="en-US"/>
          </a:p>
        </p:txBody>
      </p:sp>
    </p:spTree>
    <p:extLst>
      <p:ext uri="{BB962C8B-B14F-4D97-AF65-F5344CB8AC3E}">
        <p14:creationId xmlns:p14="http://schemas.microsoft.com/office/powerpoint/2010/main" val="123781928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サブシステムとシステム全体のランダムハードウェア故障率を理解する。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運転中の診断はないとしたので、遮断弁の診断による共通原因故障割合β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は表から削除している。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140</a:t>
            </a:fld>
            <a:endParaRPr kumimoji="1" lang="ja-JP" altLang="en-US"/>
          </a:p>
        </p:txBody>
      </p:sp>
    </p:spTree>
    <p:extLst>
      <p:ext uri="{BB962C8B-B14F-4D97-AF65-F5344CB8AC3E}">
        <p14:creationId xmlns:p14="http://schemas.microsoft.com/office/powerpoint/2010/main" val="35484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機能安全指針に適合していることを証明する第</a:t>
            </a:r>
            <a:r>
              <a:rPr kumimoji="1" lang="en-US" altLang="ja-JP" dirty="0" smtClean="0">
                <a:latin typeface="+mn-ea"/>
                <a:ea typeface="+mn-ea"/>
              </a:rPr>
              <a:t>3</a:t>
            </a:r>
            <a:r>
              <a:rPr kumimoji="1" lang="ja-JP" altLang="en-US" dirty="0" smtClean="0">
                <a:latin typeface="+mn-ea"/>
                <a:ea typeface="+mn-ea"/>
              </a:rPr>
              <a:t>者機関として登録適合性証明機関が設けられた。</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t>登録適合性証明機関の登録状況は、以下で確認できる。</a:t>
            </a:r>
            <a:r>
              <a:rPr kumimoji="1" lang="en-US" altLang="ja-JP" dirty="0" smtClean="0"/>
              <a:t>(</a:t>
            </a:r>
            <a:r>
              <a:rPr kumimoji="1" lang="ja-JP" altLang="en-US" dirty="0" smtClean="0"/>
              <a:t>平成</a:t>
            </a:r>
            <a:r>
              <a:rPr kumimoji="1" lang="en-US" altLang="ja-JP" dirty="0" smtClean="0"/>
              <a:t>29</a:t>
            </a:r>
            <a:r>
              <a:rPr kumimoji="1" lang="ja-JP" altLang="en-US" dirty="0" smtClean="0"/>
              <a:t>年</a:t>
            </a:r>
            <a:r>
              <a:rPr kumimoji="1" lang="en-US" altLang="ja-JP" dirty="0" smtClean="0"/>
              <a:t>5</a:t>
            </a:r>
            <a:r>
              <a:rPr kumimoji="1" lang="ja-JP" altLang="en-US" dirty="0" smtClean="0"/>
              <a:t>月時点では</a:t>
            </a:r>
            <a:r>
              <a:rPr kumimoji="1" lang="en-US" altLang="ja-JP" dirty="0" smtClean="0"/>
              <a:t>2</a:t>
            </a:r>
            <a:r>
              <a:rPr kumimoji="1" lang="ja-JP" altLang="en-US" dirty="0" smtClean="0"/>
              <a:t>社</a:t>
            </a:r>
            <a:r>
              <a:rPr kumimoji="1" lang="en-US" altLang="ja-JP" dirty="0" smtClean="0"/>
              <a:t>)</a:t>
            </a:r>
          </a:p>
          <a:p>
            <a:r>
              <a:rPr kumimoji="1" lang="en-US" altLang="ja-JP" dirty="0" smtClean="0"/>
              <a:t>http://www.mhlw.go.jp/stf/seisakunitsuite/bunya/0000140176.html</a:t>
            </a: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ボイラー及び圧力容器安全規則及び労働安全衛生法及びこれに基づく命令に係る登録及び指定に関する省令の一部改正（指定外国検査機関関係を除く）等について（平成</a:t>
            </a:r>
            <a:r>
              <a:rPr kumimoji="1" lang="en-US" altLang="ja-JP" dirty="0" smtClean="0">
                <a:latin typeface="+mn-ea"/>
                <a:ea typeface="+mn-ea"/>
              </a:rPr>
              <a:t>28</a:t>
            </a:r>
            <a:r>
              <a:rPr kumimoji="1" lang="ja-JP" altLang="en-US" dirty="0" smtClean="0">
                <a:latin typeface="+mn-ea"/>
                <a:ea typeface="+mn-ea"/>
              </a:rPr>
              <a:t>年９月</a:t>
            </a:r>
            <a:r>
              <a:rPr kumimoji="1" lang="en-US" altLang="ja-JP" dirty="0" smtClean="0">
                <a:latin typeface="+mn-ea"/>
                <a:ea typeface="+mn-ea"/>
              </a:rPr>
              <a:t>30</a:t>
            </a:r>
            <a:r>
              <a:rPr kumimoji="1" lang="ja-JP" altLang="en-US" dirty="0" smtClean="0">
                <a:latin typeface="+mn-ea"/>
                <a:ea typeface="+mn-ea"/>
              </a:rPr>
              <a:t>日付け基発</a:t>
            </a:r>
            <a:r>
              <a:rPr kumimoji="1" lang="en-US" altLang="ja-JP" dirty="0" smtClean="0">
                <a:latin typeface="+mn-ea"/>
                <a:ea typeface="+mn-ea"/>
              </a:rPr>
              <a:t>0930</a:t>
            </a:r>
            <a:r>
              <a:rPr kumimoji="1" lang="ja-JP" altLang="en-US" dirty="0" smtClean="0">
                <a:latin typeface="+mn-ea"/>
                <a:ea typeface="+mn-ea"/>
              </a:rPr>
              <a:t>第</a:t>
            </a:r>
            <a:r>
              <a:rPr kumimoji="1" lang="en-US" altLang="ja-JP" dirty="0" smtClean="0">
                <a:latin typeface="+mn-ea"/>
                <a:ea typeface="+mn-ea"/>
              </a:rPr>
              <a:t>32</a:t>
            </a:r>
            <a:r>
              <a:rPr kumimoji="1" lang="ja-JP" altLang="en-US" dirty="0" smtClean="0">
                <a:latin typeface="+mn-ea"/>
                <a:ea typeface="+mn-ea"/>
              </a:rPr>
              <a:t>号）</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ボイラーの自動制御装置の認定制度について（平成</a:t>
            </a:r>
            <a:r>
              <a:rPr kumimoji="1" lang="en-US" altLang="ja-JP" dirty="0" smtClean="0">
                <a:latin typeface="+mn-ea"/>
                <a:ea typeface="+mn-ea"/>
              </a:rPr>
              <a:t>29</a:t>
            </a:r>
            <a:r>
              <a:rPr kumimoji="1" lang="ja-JP" altLang="en-US" dirty="0" smtClean="0">
                <a:latin typeface="+mn-ea"/>
                <a:ea typeface="+mn-ea"/>
              </a:rPr>
              <a:t>年５月８日付け基発</a:t>
            </a:r>
            <a:r>
              <a:rPr kumimoji="1" lang="en-US" altLang="ja-JP" dirty="0" smtClean="0">
                <a:latin typeface="+mn-ea"/>
                <a:ea typeface="+mn-ea"/>
              </a:rPr>
              <a:t>0508</a:t>
            </a:r>
            <a:r>
              <a:rPr kumimoji="1" lang="ja-JP" altLang="en-US" dirty="0" smtClean="0">
                <a:latin typeface="+mn-ea"/>
                <a:ea typeface="+mn-ea"/>
              </a:rPr>
              <a:t>第２号）</a:t>
            </a:r>
            <a:endParaRPr kumimoji="1" lang="en-US" altLang="ja-JP" dirty="0" smtClean="0">
              <a:latin typeface="+mn-ea"/>
              <a:ea typeface="+mn-ea"/>
            </a:endParaRP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4</a:t>
            </a:r>
            <a:r>
              <a:rPr kumimoji="1" lang="ja-JP" altLang="en-US" dirty="0" smtClean="0"/>
              <a:t>ページ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システムのアーキテクチャ制約の要求により、最小の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（リレー</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SIL2</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を有するサブシステムの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によってシステム全体の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が制約される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ことを理解する。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141</a:t>
            </a:fld>
            <a:endParaRPr kumimoji="1" lang="ja-JP" altLang="en-US"/>
          </a:p>
        </p:txBody>
      </p:sp>
    </p:spTree>
    <p:extLst>
      <p:ext uri="{BB962C8B-B14F-4D97-AF65-F5344CB8AC3E}">
        <p14:creationId xmlns:p14="http://schemas.microsoft.com/office/powerpoint/2010/main" val="13702301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3-11</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の機能ブロック図をもとにして作成した安全機能の信頼性ブロック図を理解する。</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76</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142</a:t>
            </a:fld>
            <a:endParaRPr kumimoji="1" lang="ja-JP" altLang="en-US"/>
          </a:p>
        </p:txBody>
      </p:sp>
    </p:spTree>
    <p:extLst>
      <p:ext uri="{BB962C8B-B14F-4D97-AF65-F5344CB8AC3E}">
        <p14:creationId xmlns:p14="http://schemas.microsoft.com/office/powerpoint/2010/main" val="276877780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＜意図・ポイント＞</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図</a:t>
            </a:r>
            <a:r>
              <a:rPr kumimoji="0" lang="en-US" altLang="ja-JP" sz="105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3-13</a:t>
            </a:r>
            <a:r>
              <a:rPr kumimoji="0" lang="ja-JP" altLang="en-US" sz="105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の信頼性ブロック図に示した構成要素毎に危険側故障率を決定することを理解する。</a:t>
            </a:r>
            <a:endParaRPr kumimoji="0" lang="ja-JP" altLang="en-US" sz="800" b="0" i="0" u="none" strike="noStrike" cap="none" normalizeH="0" baseline="0" dirty="0">
              <a:ln>
                <a:noFill/>
              </a:ln>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＜補足事項・背景＞</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遮断弁（</a:t>
            </a:r>
            <a:r>
              <a:rPr kumimoji="0" lang="en-US" altLang="ja-JP"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MV1</a:t>
            </a:r>
            <a:r>
              <a:rPr kumimoji="0" lang="ja-JP" altLang="en-US"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と</a:t>
            </a:r>
            <a:r>
              <a:rPr kumimoji="0" lang="en-US" altLang="ja-JP"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MV2</a:t>
            </a:r>
            <a:r>
              <a:rPr kumimoji="0" lang="ja-JP" altLang="en-US"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）については共通原因故障割合</a:t>
            </a:r>
            <a:r>
              <a:rPr kumimoji="0" lang="en-US" altLang="ja-JP"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β</a:t>
            </a:r>
            <a:r>
              <a:rPr kumimoji="0" lang="ja-JP" altLang="en-US" sz="1100" b="0" i="0" u="none" strike="noStrike" cap="none" normalizeH="0" baseline="-3000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ＭＶ</a:t>
            </a:r>
            <a:r>
              <a:rPr kumimoji="0" lang="ja-JP" altLang="en-US"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を考慮する。</a:t>
            </a:r>
            <a:endParaRPr kumimoji="0" lang="en-US" altLang="ja-JP"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＜出典・参考文献等＞</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a:t>
            </a:r>
            <a:endParaRPr kumimoji="1" lang="en-US" altLang="ja-JP" sz="1100" dirty="0"/>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dirty="0">
              <a:ln>
                <a:noFill/>
              </a:ln>
              <a:solidFill>
                <a:schemeClr val="tx1"/>
              </a:solidFill>
              <a:effectLst/>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143</a:t>
            </a:fld>
            <a:endParaRPr kumimoji="1" lang="ja-JP" altLang="en-US"/>
          </a:p>
        </p:txBody>
      </p:sp>
    </p:spTree>
    <p:extLst>
      <p:ext uri="{BB962C8B-B14F-4D97-AF65-F5344CB8AC3E}">
        <p14:creationId xmlns:p14="http://schemas.microsoft.com/office/powerpoint/2010/main" val="28453965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サブシステムとシステム全体のランダムハードウェア故障率を理解する。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ja-JP" sz="1200" kern="1200" dirty="0">
                <a:solidFill>
                  <a:schemeClr val="tx1"/>
                </a:solidFill>
                <a:effectLst/>
                <a:latin typeface="+mn-lt"/>
                <a:ea typeface="+mn-ea"/>
                <a:cs typeface="+mn-cs"/>
              </a:rPr>
              <a:t>運転中の診断はないとしたので、診断率</a:t>
            </a:r>
            <a:r>
              <a:rPr kumimoji="1" lang="en-US" altLang="ja-JP" sz="1200" kern="1200" dirty="0">
                <a:solidFill>
                  <a:schemeClr val="tx1"/>
                </a:solidFill>
                <a:effectLst/>
                <a:latin typeface="+mn-lt"/>
                <a:ea typeface="+mn-ea"/>
                <a:cs typeface="+mn-cs"/>
              </a:rPr>
              <a:t>DC</a:t>
            </a:r>
            <a:r>
              <a:rPr kumimoji="1" lang="ja-JP" altLang="ja-JP" sz="1200" kern="1200" dirty="0">
                <a:solidFill>
                  <a:schemeClr val="tx1"/>
                </a:solidFill>
                <a:effectLst/>
                <a:latin typeface="+mn-lt"/>
                <a:ea typeface="+mn-ea"/>
                <a:cs typeface="+mn-cs"/>
              </a:rPr>
              <a:t>と遮断弁の診断による共通原因故障割合β</a:t>
            </a:r>
            <a:r>
              <a:rPr kumimoji="1" lang="en-US" altLang="ja-JP" sz="1200" kern="1200" baseline="-25000" dirty="0">
                <a:solidFill>
                  <a:schemeClr val="tx1"/>
                </a:solidFill>
                <a:effectLst/>
                <a:latin typeface="+mn-lt"/>
                <a:ea typeface="+mn-ea"/>
                <a:cs typeface="+mn-cs"/>
              </a:rPr>
              <a:t>D</a:t>
            </a:r>
            <a:r>
              <a:rPr kumimoji="1" lang="ja-JP" altLang="ja-JP" sz="1200" kern="1200" dirty="0">
                <a:solidFill>
                  <a:schemeClr val="tx1"/>
                </a:solidFill>
                <a:effectLst/>
                <a:latin typeface="+mn-lt"/>
                <a:ea typeface="+mn-ea"/>
                <a:cs typeface="+mn-cs"/>
              </a:rPr>
              <a:t>は表から削除している。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ja-JP" sz="1200" u="none"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ランダムハードウェア故障確率計算</a:t>
            </a:r>
            <a:r>
              <a:rPr lang="ja-JP" altLang="en-US" sz="1200" u="none" kern="100" dirty="0">
                <a:latin typeface="Meiryo UI" panose="020B0604030504040204" pitchFamily="50" charset="-128"/>
                <a:ea typeface="Meiryo UI" panose="020B0604030504040204" pitchFamily="50" charset="-128"/>
                <a:cs typeface="Times New Roman" panose="02020603050405020304" pitchFamily="18" charset="0"/>
              </a:rPr>
              <a:t>では、</a:t>
            </a:r>
            <a:r>
              <a:rPr lang="en-US" altLang="ja-JP" sz="1200" u="none"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ja-JP" altLang="en-US" sz="1200" u="none"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8.986</a:t>
            </a:r>
            <a:r>
              <a:rPr lang="en-US" altLang="ja-JP" sz="1200" u="none" kern="100" dirty="0">
                <a:latin typeface="Meiryo UI" panose="020B0604030504040204" pitchFamily="50" charset="-128"/>
                <a:ea typeface="Meiryo UI" panose="020B0604030504040204" pitchFamily="50" charset="-128"/>
                <a:cs typeface="Times New Roman" panose="02020603050405020304" pitchFamily="18" charset="0"/>
              </a:rPr>
              <a:t>E-4</a:t>
            </a:r>
            <a:r>
              <a:rPr lang="ja-JP" altLang="en-US" sz="1200" u="none" kern="100" dirty="0">
                <a:latin typeface="Meiryo UI" panose="020B0604030504040204" pitchFamily="50" charset="-128"/>
                <a:ea typeface="Meiryo UI" panose="020B0604030504040204" pitchFamily="50" charset="-128"/>
                <a:cs typeface="Times New Roman" panose="02020603050405020304" pitchFamily="18" charset="0"/>
              </a:rPr>
              <a:t>となり</a:t>
            </a:r>
            <a:r>
              <a:rPr lang="en-US" altLang="ja-JP" sz="1200" u="none"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sz="1200" u="none" kern="100" dirty="0">
                <a:latin typeface="Meiryo UI" panose="020B0604030504040204" pitchFamily="50" charset="-128"/>
                <a:ea typeface="Meiryo UI" panose="020B0604030504040204" pitchFamily="50" charset="-128"/>
                <a:cs typeface="Times New Roman" panose="02020603050405020304" pitchFamily="18" charset="0"/>
              </a:rPr>
              <a:t>３となる。</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144</a:t>
            </a:fld>
            <a:endParaRPr kumimoji="1" lang="ja-JP" altLang="en-US"/>
          </a:p>
        </p:txBody>
      </p:sp>
    </p:spTree>
    <p:extLst>
      <p:ext uri="{BB962C8B-B14F-4D97-AF65-F5344CB8AC3E}">
        <p14:creationId xmlns:p14="http://schemas.microsoft.com/office/powerpoint/2010/main" val="170478352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システムのアーキテクチャ制約の要求により、最小の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（火炎検出器</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を有するサブシステムの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によってシステム全体の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が制約される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ことを理解する。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145</a:t>
            </a:fld>
            <a:endParaRPr kumimoji="1" lang="ja-JP" altLang="en-US"/>
          </a:p>
        </p:txBody>
      </p:sp>
    </p:spTree>
    <p:extLst>
      <p:ext uri="{BB962C8B-B14F-4D97-AF65-F5344CB8AC3E}">
        <p14:creationId xmlns:p14="http://schemas.microsoft.com/office/powerpoint/2010/main" val="384143412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78</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146</a:t>
            </a:fld>
            <a:endParaRPr kumimoji="1" lang="ja-JP" altLang="en-US"/>
          </a:p>
        </p:txBody>
      </p:sp>
    </p:spTree>
    <p:extLst>
      <p:ext uri="{BB962C8B-B14F-4D97-AF65-F5344CB8AC3E}">
        <p14:creationId xmlns:p14="http://schemas.microsoft.com/office/powerpoint/2010/main" val="399420573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低水位</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燃焼系遮断の構成例（２）の機能ブロック図で</a:t>
            </a:r>
            <a:r>
              <a:rPr kumimoji="1" lang="ja-JP" altLang="ja-JP" sz="1200" kern="1200" dirty="0">
                <a:solidFill>
                  <a:schemeClr val="tx1"/>
                </a:solidFill>
                <a:effectLst/>
                <a:latin typeface="+mn-lt"/>
                <a:ea typeface="+mn-ea"/>
                <a:cs typeface="+mn-cs"/>
              </a:rPr>
              <a:t>水位の異常低下や異常失火に対</a:t>
            </a:r>
            <a:r>
              <a:rPr kumimoji="1" lang="ja-JP" altLang="en-US" sz="1200" kern="1200" dirty="0">
                <a:solidFill>
                  <a:schemeClr val="tx1"/>
                </a:solidFill>
                <a:effectLst/>
                <a:latin typeface="+mn-lt"/>
                <a:ea typeface="+mn-ea"/>
                <a:cs typeface="+mn-cs"/>
              </a:rPr>
              <a:t>する安全設計の次の事例を理解する。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構成例（２）の特徴は、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RY1</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のどちらかが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OFF</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できれば遮断弁が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OFF</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できる</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重化されたリレーから構成されている点である。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リレーは接点溶着が危険側故障になる。</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RY1,RY2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の診断機能が低水位</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燃焼系遮断の構成例（１）に追加されている。リレーが２重化（ＲＹ１、ＲＹ２）され、かつ、</a:t>
            </a:r>
            <a:r>
              <a:rPr kumimoji="0"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リレー故障の検出回路によって故障を検出した場合には、リレーを交換す</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るよう　に改良されている。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火炎検出器の診断機能があり、火炎検出器は構成例（１）では、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時間に</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回以上、バーナコントローラとのループで起動チェック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診断</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される。構成例（２）では自己診断機能により火炎検出器が故障していないか、シャッターにより光感知部を例えば２秒に</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度、定期的に遮断し、火炎検出器自身が自己診断を実施する。故障を検知すると遮断弁が閉じられる。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dirty="0"/>
              <a:t>　　　</a:t>
            </a:r>
            <a:r>
              <a:rPr kumimoji="1" lang="ja-JP" altLang="en-US" dirty="0" smtClean="0"/>
              <a:t>－</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78</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147</a:t>
            </a:fld>
            <a:endParaRPr kumimoji="1" lang="ja-JP" altLang="en-US"/>
          </a:p>
        </p:txBody>
      </p:sp>
    </p:spTree>
    <p:extLst>
      <p:ext uri="{BB962C8B-B14F-4D97-AF65-F5344CB8AC3E}">
        <p14:creationId xmlns:p14="http://schemas.microsoft.com/office/powerpoint/2010/main" val="2895390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水位異常低下した場合の過熱</a:t>
            </a: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空焚き</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による火災又は圧壊の場合の信頼性ブロック図の次の事例を理解する。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遮断弁とリレーが</a:t>
            </a: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重化の構成になっている。</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79</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148</a:t>
            </a:fld>
            <a:endParaRPr kumimoji="1" lang="ja-JP" altLang="en-US"/>
          </a:p>
        </p:txBody>
      </p:sp>
    </p:spTree>
    <p:extLst>
      <p:ext uri="{BB962C8B-B14F-4D97-AF65-F5344CB8AC3E}">
        <p14:creationId xmlns:p14="http://schemas.microsoft.com/office/powerpoint/2010/main" val="249724804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図</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3-15</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の信頼性ブロック図に示した構成要素毎に危険側故障率を決定することを理解する。</a:t>
            </a:r>
            <a:endParaRPr kumimoji="0" lang="ja-JP" altLang="en-US" sz="1000" b="0" i="0" u="none" strike="noStrike" cap="none" normalizeH="0" baseline="0" dirty="0">
              <a:ln>
                <a:noFill/>
              </a:ln>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149</a:t>
            </a:fld>
            <a:endParaRPr kumimoji="1" lang="ja-JP" altLang="en-US"/>
          </a:p>
        </p:txBody>
      </p:sp>
    </p:spTree>
    <p:extLst>
      <p:ext uri="{BB962C8B-B14F-4D97-AF65-F5344CB8AC3E}">
        <p14:creationId xmlns:p14="http://schemas.microsoft.com/office/powerpoint/2010/main" val="386363248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サブシステムとシステム全体のランダムハードウェア故障率を理解する。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ランダムハードウェア故障確率</a:t>
            </a:r>
            <a:r>
              <a:rPr kumimoji="0" lang="en-US" altLang="ja-JP"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3.031E-4</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となって</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SIL3</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相当になる。</a:t>
            </a:r>
            <a:endParaRPr kumimoji="0"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150</a:t>
            </a:fld>
            <a:endParaRPr kumimoji="1" lang="ja-JP" altLang="en-US"/>
          </a:p>
        </p:txBody>
      </p:sp>
    </p:spTree>
    <p:extLst>
      <p:ext uri="{BB962C8B-B14F-4D97-AF65-F5344CB8AC3E}">
        <p14:creationId xmlns:p14="http://schemas.microsoft.com/office/powerpoint/2010/main" val="238616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15</a:t>
            </a:fld>
            <a:endParaRPr kumimoji="1" lang="ja-JP" altLang="en-US"/>
          </a:p>
        </p:txBody>
      </p:sp>
    </p:spTree>
    <p:extLst>
      <p:ext uri="{BB962C8B-B14F-4D97-AF65-F5344CB8AC3E}">
        <p14:creationId xmlns:p14="http://schemas.microsoft.com/office/powerpoint/2010/main" val="423510695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システムのアーキテクチャ制約の要求により、最小の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（リレー</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を有するサブシステムの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によってシステム全体の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が制約される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ことを理解する。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151</a:t>
            </a:fld>
            <a:endParaRPr kumimoji="1" lang="ja-JP" altLang="en-US"/>
          </a:p>
        </p:txBody>
      </p:sp>
    </p:spTree>
    <p:extLst>
      <p:ext uri="{BB962C8B-B14F-4D97-AF65-F5344CB8AC3E}">
        <p14:creationId xmlns:p14="http://schemas.microsoft.com/office/powerpoint/2010/main" val="82489738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バーナの異常失火した場合の燃料流出による爆発</a:t>
            </a: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火災については、構成例（１）と同じである。</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81</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152</a:t>
            </a:fld>
            <a:endParaRPr kumimoji="1" lang="ja-JP" altLang="en-US"/>
          </a:p>
        </p:txBody>
      </p:sp>
    </p:spTree>
    <p:extLst>
      <p:ext uri="{BB962C8B-B14F-4D97-AF65-F5344CB8AC3E}">
        <p14:creationId xmlns:p14="http://schemas.microsoft.com/office/powerpoint/2010/main" val="139415928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各サブシステムの計算条件と計算結果を理解する。</a:t>
            </a:r>
            <a:endParaRPr kumimoji="0" lang="ja-JP" altLang="en-US"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火炎検出器以外は表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3-19</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と同一である。</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火炎検出器のシャッターによる診断率は、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IEC 61508</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部付属書</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A.13</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センサーの「オンライン監視による故障検出」の低頻度モードの診断率から診断率低（≧</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60%</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）とした。</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付録２　診断率</a:t>
            </a:r>
            <a:r>
              <a:rPr kumimoji="0"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EN </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13611:2007</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）では、診断率は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90%</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となっているが、診断率低の診断率は、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IEC 61508</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第</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部付属書</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注</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の定義（診断率低：</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60%</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診断率中：</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90%</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診断率高：</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99%</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）から</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60%</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とした。</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運転中の自己診断で検知できなかった故障は、</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時間毎のプルーフテストで完全に検知できるものとした。</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 </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3.034E-4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となって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r>
              <a:rPr lang="ja-JP" altLang="en-US"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相当になる。</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153</a:t>
            </a:fld>
            <a:endParaRPr kumimoji="1" lang="ja-JP" altLang="en-US"/>
          </a:p>
        </p:txBody>
      </p:sp>
    </p:spTree>
    <p:extLst>
      <p:ext uri="{BB962C8B-B14F-4D97-AF65-F5344CB8AC3E}">
        <p14:creationId xmlns:p14="http://schemas.microsoft.com/office/powerpoint/2010/main" val="197956734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システムのアーキテクチャ制約の要求により、最小の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（火炎検出器</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SIL3</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を有するサブシステムの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によってシステム全体の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が制約される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ことを理解する。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154</a:t>
            </a:fld>
            <a:endParaRPr kumimoji="1" lang="ja-JP" altLang="en-US"/>
          </a:p>
        </p:txBody>
      </p:sp>
    </p:spTree>
    <p:extLst>
      <p:ext uri="{BB962C8B-B14F-4D97-AF65-F5344CB8AC3E}">
        <p14:creationId xmlns:p14="http://schemas.microsoft.com/office/powerpoint/2010/main" val="28591220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83</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155</a:t>
            </a:fld>
            <a:endParaRPr kumimoji="1" lang="ja-JP" altLang="en-US"/>
          </a:p>
        </p:txBody>
      </p:sp>
    </p:spTree>
    <p:extLst>
      <p:ext uri="{BB962C8B-B14F-4D97-AF65-F5344CB8AC3E}">
        <p14:creationId xmlns:p14="http://schemas.microsoft.com/office/powerpoint/2010/main" val="3486835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3-16</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は、低水位</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燃焼系遮断の構成例（３）の機能ブロック図を理解する。</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図</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3-16</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は、小型ボイラーなどで使用されているボイラーコントローラで構成した例である。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コントローラは、</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CPU</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を使用して構成されているボイラーの制御回路部と、</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CPU</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を使用せず独立したハードウェアで構成されている燃焼フェールセーフ回路が実装されている。燃焼フェールセーフ回路は、</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CPU</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の影響を受けずに作動する構成として</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83</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156</a:t>
            </a:fld>
            <a:endParaRPr kumimoji="1" lang="ja-JP" altLang="en-US"/>
          </a:p>
        </p:txBody>
      </p:sp>
    </p:spTree>
    <p:extLst>
      <p:ext uri="{BB962C8B-B14F-4D97-AF65-F5344CB8AC3E}">
        <p14:creationId xmlns:p14="http://schemas.microsoft.com/office/powerpoint/2010/main" val="368686289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危険事象が</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水位異常低下した場合の過熱</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空焚きによる火災又は圧壊</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と</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主バーナが異常失火した場合の燃料流出による爆発</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火災</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の場合の安全機能を理解する。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1311275" indent="-1131570" algn="just">
              <a:spcAft>
                <a:spcPts val="0"/>
              </a:spcAft>
            </a:pP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RY4,RY5</a:t>
            </a:r>
            <a:r>
              <a:rPr lang="ja-JP"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は</a:t>
            </a: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CPU</a:t>
            </a:r>
            <a:r>
              <a:rPr lang="ja-JP"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で制御されるリレーで、安全機能ロジックには関与しない</a:t>
            </a: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157</a:t>
            </a:fld>
            <a:endParaRPr kumimoji="1" lang="ja-JP" altLang="en-US"/>
          </a:p>
        </p:txBody>
      </p:sp>
    </p:spTree>
    <p:extLst>
      <p:ext uri="{BB962C8B-B14F-4D97-AF65-F5344CB8AC3E}">
        <p14:creationId xmlns:p14="http://schemas.microsoft.com/office/powerpoint/2010/main" val="245073751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水位異常低下した場合の過熱</a:t>
            </a: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空焚き</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による火災又は圧壊の場合の信頼性ブロック図の事例を理解する。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燃焼フェールセーフ回路</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は信頼性ブロック図の中で</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直列に配置される。</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84</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158</a:t>
            </a:fld>
            <a:endParaRPr kumimoji="1" lang="ja-JP" altLang="en-US"/>
          </a:p>
        </p:txBody>
      </p:sp>
    </p:spTree>
    <p:extLst>
      <p:ext uri="{BB962C8B-B14F-4D97-AF65-F5344CB8AC3E}">
        <p14:creationId xmlns:p14="http://schemas.microsoft.com/office/powerpoint/2010/main" val="74280676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図</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3-17</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の信頼性ブロック図に示した構成要素毎に危険側故障率を決定することを理解する。</a:t>
            </a:r>
            <a:endParaRPr kumimoji="0" lang="ja-JP" altLang="en-US" sz="1000" b="0" i="0" u="none" strike="noStrike" cap="none" normalizeH="0" baseline="0" dirty="0">
              <a:ln>
                <a:noFill/>
              </a:ln>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err="1"/>
              <a:t>ー</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R="0" lvl="0" indent="0" algn="l" defTabSz="914400" rtl="0" eaLnBrk="0" fontAlgn="base" latinLnBrk="0" hangingPunct="0">
              <a:lnSpc>
                <a:spcPct val="100000"/>
              </a:lnSpc>
              <a:spcBef>
                <a:spcPct val="0"/>
              </a:spcBef>
              <a:spcAft>
                <a:spcPct val="0"/>
              </a:spcAft>
              <a:buClrTx/>
              <a:buSzTx/>
              <a:tabLst/>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159</a:t>
            </a:fld>
            <a:endParaRPr kumimoji="1" lang="ja-JP" altLang="en-US"/>
          </a:p>
        </p:txBody>
      </p:sp>
    </p:spTree>
    <p:extLst>
      <p:ext uri="{BB962C8B-B14F-4D97-AF65-F5344CB8AC3E}">
        <p14:creationId xmlns:p14="http://schemas.microsoft.com/office/powerpoint/2010/main" val="39268796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各サブシステムの計算条件と計算結果を理解する。</a:t>
            </a:r>
            <a:endParaRPr kumimoji="0" lang="ja-JP" altLang="en-US"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r>
              <a:rPr kumimoji="0" lang="en-US" altLang="ja-JP"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9.139E-3</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となって</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SIL2</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相当になる。</a:t>
            </a:r>
            <a:endParaRPr kumimoji="0"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dirty="0"/>
              <a:t>　　　－</a:t>
            </a: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160</a:t>
            </a:fld>
            <a:endParaRPr kumimoji="1" lang="ja-JP" altLang="en-US"/>
          </a:p>
        </p:txBody>
      </p:sp>
    </p:spTree>
    <p:extLst>
      <p:ext uri="{BB962C8B-B14F-4D97-AF65-F5344CB8AC3E}">
        <p14:creationId xmlns:p14="http://schemas.microsoft.com/office/powerpoint/2010/main" val="204248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用語と定義（機能安全活用テキストと同じ内容）</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lang="ja-JP" altLang="en-US" dirty="0"/>
              <a:t>機能安全指針は労働安全での位置づけとなっているため、</a:t>
            </a:r>
            <a:r>
              <a:rPr lang="en-US" altLang="ja-JP" dirty="0"/>
              <a:t>ISO/IEC Guide51(JIS Z8051)</a:t>
            </a:r>
            <a:r>
              <a:rPr lang="ja-JP" altLang="en-US" dirty="0"/>
              <a:t>などの規格とは用語の定義が異なる部分がある。例えば、</a:t>
            </a:r>
            <a:r>
              <a:rPr lang="en-US" altLang="ja-JP" dirty="0"/>
              <a:t>ISO/IEC Guide51(JIS Z8051)</a:t>
            </a:r>
            <a:r>
              <a:rPr lang="ja-JP" altLang="en-US" dirty="0"/>
              <a:t>では</a:t>
            </a:r>
            <a:endParaRPr lang="en-US" altLang="ja-JP" dirty="0"/>
          </a:p>
          <a:p>
            <a:r>
              <a:rPr lang="ja-JP" altLang="en-US" dirty="0"/>
              <a:t>　　</a:t>
            </a:r>
            <a:r>
              <a:rPr lang="en-US" altLang="ja-JP" dirty="0"/>
              <a:t>	</a:t>
            </a:r>
            <a:r>
              <a:rPr lang="ja-JP" altLang="en-US" dirty="0"/>
              <a:t>リスク：危害の発生確率及びその危害の度合いの組合せ</a:t>
            </a:r>
            <a:endParaRPr lang="en-US" altLang="ja-JP" dirty="0"/>
          </a:p>
          <a:p>
            <a:r>
              <a:rPr lang="ja-JP" altLang="en-US" dirty="0"/>
              <a:t>　　</a:t>
            </a:r>
            <a:r>
              <a:rPr lang="en-US" altLang="ja-JP" dirty="0"/>
              <a:t>	</a:t>
            </a:r>
            <a:r>
              <a:rPr lang="ja-JP" altLang="en-US" dirty="0"/>
              <a:t>危害：人への障害若しくは健康障害、又は財産及び環境への損害</a:t>
            </a:r>
            <a:endParaRPr lang="en-US" altLang="ja-JP" dirty="0"/>
          </a:p>
          <a:p>
            <a:r>
              <a:rPr lang="ja-JP" altLang="en-US" dirty="0"/>
              <a:t>　　となっているが、機能安全指針でのリスクの定義では、</a:t>
            </a:r>
            <a:endParaRPr lang="en-US" altLang="ja-JP" dirty="0"/>
          </a:p>
          <a:p>
            <a:r>
              <a:rPr lang="ja-JP" altLang="en-US" dirty="0"/>
              <a:t>　  </a:t>
            </a:r>
            <a:r>
              <a:rPr lang="en-US" altLang="ja-JP" dirty="0"/>
              <a:t>	</a:t>
            </a:r>
            <a:r>
              <a:rPr lang="ja-JP" altLang="en-US" dirty="0"/>
              <a:t>危害：労働者の就業に係る負傷または疾病</a:t>
            </a:r>
            <a:endParaRPr lang="en-US" altLang="ja-JP" dirty="0"/>
          </a:p>
          <a:p>
            <a:r>
              <a:rPr lang="en-US" altLang="ja-JP" dirty="0"/>
              <a:t>    </a:t>
            </a:r>
            <a:r>
              <a:rPr lang="ja-JP" altLang="en-US" dirty="0"/>
              <a:t>と特定した表現になっている。</a:t>
            </a:r>
            <a:endParaRPr lang="en-US" altLang="ja-JP" dirty="0"/>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機能安全指針</a:t>
            </a:r>
            <a:endParaRPr kumimoji="1" lang="en-US" altLang="ja-JP" dirty="0" smtClean="0">
              <a:latin typeface="+mn-ea"/>
              <a:ea typeface="+mn-ea"/>
            </a:endParaRP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5</a:t>
            </a:r>
            <a:r>
              <a:rPr kumimoji="1" lang="ja-JP" altLang="en-US" dirty="0" smtClean="0"/>
              <a:t>ページ</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システムのアーキテクチャ制約の要求により、最小の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（リレー</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SIL2</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を有するサブシステムの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によってシステム全体の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が制約される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ことを理解する。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u="none"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161</a:t>
            </a:fld>
            <a:endParaRPr kumimoji="1" lang="ja-JP" altLang="en-US"/>
          </a:p>
        </p:txBody>
      </p:sp>
    </p:spTree>
    <p:extLst>
      <p:ext uri="{BB962C8B-B14F-4D97-AF65-F5344CB8AC3E}">
        <p14:creationId xmlns:p14="http://schemas.microsoft.com/office/powerpoint/2010/main" val="117026696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主バーナが異常失火した場合の燃料流出による爆発</a:t>
            </a: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火災の信頼性ブロック図を理解する。</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水位異常低下した場合の過熱</a:t>
            </a: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空焚き</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による火災又は圧壊の場合の信頼性ブロック図（図</a:t>
            </a: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3-17</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低水位電極</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ＦＥ</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）が</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火炎検出器</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Ｆｄ</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）に置き換わっただけとなっている。</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dirty="0" smtClean="0"/>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dirty="0" smtClean="0"/>
              <a:t>機能安全活用実践マニュアル　ボイラー編　</a:t>
            </a:r>
            <a:r>
              <a:rPr kumimoji="1" lang="en-US" altLang="ja-JP" dirty="0" smtClean="0"/>
              <a:t>86</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162</a:t>
            </a:fld>
            <a:endParaRPr kumimoji="1" lang="ja-JP" altLang="en-US"/>
          </a:p>
        </p:txBody>
      </p:sp>
    </p:spTree>
    <p:extLst>
      <p:ext uri="{BB962C8B-B14F-4D97-AF65-F5344CB8AC3E}">
        <p14:creationId xmlns:p14="http://schemas.microsoft.com/office/powerpoint/2010/main" val="8757851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図</a:t>
            </a:r>
            <a:r>
              <a:rPr kumimoji="0" lang="en-US" altLang="ja-JP"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3-1</a:t>
            </a:r>
            <a:r>
              <a:rPr kumimoji="0" lang="ja-JP" altLang="en-US" sz="12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８の信頼性ブロック図に示した構成要素毎に危険側故障率を決定することを理解する。</a:t>
            </a:r>
            <a:endParaRPr kumimoji="0" lang="ja-JP" altLang="en-US" sz="1000" b="0" i="0" u="none" strike="noStrike" cap="none" normalizeH="0" baseline="0" dirty="0">
              <a:ln>
                <a:noFill/>
              </a:ln>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燃焼フェールセーフ回路については、</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FMEDA</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によって故障分析が実施されているものとする。認証された製品であれば、</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FMEDA</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の評価レポートや安全マニュアルから必要な故障率を入手する。</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lvl="0" indent="419100" eaLnBrk="0" fontAlgn="base" hangingPunct="0">
              <a:spcBef>
                <a:spcPct val="0"/>
              </a:spcBef>
              <a:spcAft>
                <a:spcPct val="0"/>
              </a:spcAft>
            </a:pPr>
            <a:endParaRPr kumimoji="0"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163</a:t>
            </a:fld>
            <a:endParaRPr kumimoji="1" lang="ja-JP" altLang="en-US"/>
          </a:p>
        </p:txBody>
      </p:sp>
    </p:spTree>
    <p:extLst>
      <p:ext uri="{BB962C8B-B14F-4D97-AF65-F5344CB8AC3E}">
        <p14:creationId xmlns:p14="http://schemas.microsoft.com/office/powerpoint/2010/main" val="8224242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各サブシステムの計算条件と計算結果を理解する。</a:t>
            </a:r>
            <a:endParaRPr kumimoji="0" lang="ja-JP" altLang="en-US"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 </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9.889E-3</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となって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r>
              <a:rPr lang="ja-JP" altLang="en-US"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相当になる。</a:t>
            </a:r>
            <a:endPar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dirty="0"/>
              <a:t>　　　－</a:t>
            </a: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164</a:t>
            </a:fld>
            <a:endParaRPr kumimoji="1" lang="ja-JP" altLang="en-US"/>
          </a:p>
        </p:txBody>
      </p:sp>
    </p:spTree>
    <p:extLst>
      <p:ext uri="{BB962C8B-B14F-4D97-AF65-F5344CB8AC3E}">
        <p14:creationId xmlns:p14="http://schemas.microsoft.com/office/powerpoint/2010/main" val="384166512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システムのアーキテクチャ制約の要求により、最小の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（リレー</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SIL2</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を有するサブシステムの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によってシステム全体の</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が制約される</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ことを理解する。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u="none" kern="1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165</a:t>
            </a:fld>
            <a:endParaRPr kumimoji="1" lang="ja-JP" altLang="en-US"/>
          </a:p>
        </p:txBody>
      </p:sp>
    </p:spTree>
    <p:extLst>
      <p:ext uri="{BB962C8B-B14F-4D97-AF65-F5344CB8AC3E}">
        <p14:creationId xmlns:p14="http://schemas.microsoft.com/office/powerpoint/2010/main" val="232406935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安全機能と非安全機能の共有や、異なる</a:t>
            </a:r>
            <a:r>
              <a:rPr kumimoji="1" lang="en-US" altLang="ja-JP" dirty="0"/>
              <a:t>SIL</a:t>
            </a:r>
            <a:r>
              <a:rPr kumimoji="1" lang="ja-JP" altLang="en-US" dirty="0"/>
              <a:t>の安全機能の共有については十分に注意する必要があり、独立性が十分に説明できない場合には高位の</a:t>
            </a:r>
            <a:r>
              <a:rPr kumimoji="1" lang="en-US" altLang="ja-JP" dirty="0"/>
              <a:t>SIL</a:t>
            </a:r>
            <a:r>
              <a:rPr kumimoji="1" lang="ja-JP" altLang="en-US" dirty="0"/>
              <a:t>に合わせた設計が要求されることを理解する。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①危険事象：水位異常低下した場合の過熱</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空焚きによる火災又は圧壊に対する安全機能と、②危険事象：主バーナが異常失火した場合の燃料流出による爆発</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火災に対する安全機能の間に燃焼フェールセーフ回路のリレー駆動部（</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RYA</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）とリレー（</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RY0</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）が</a:t>
            </a:r>
            <a:r>
              <a:rPr lang="ja-JP"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共有</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されている。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どちらの安全機能も</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SIL2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であるので、問題はないが、注意しておくべき事例である。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88</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166</a:t>
            </a:fld>
            <a:endParaRPr kumimoji="1" lang="ja-JP" altLang="en-US"/>
          </a:p>
        </p:txBody>
      </p:sp>
    </p:spTree>
    <p:extLst>
      <p:ext uri="{BB962C8B-B14F-4D97-AF65-F5344CB8AC3E}">
        <p14:creationId xmlns:p14="http://schemas.microsoft.com/office/powerpoint/2010/main" val="83892812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167</a:t>
            </a:fld>
            <a:endParaRPr kumimoji="1" lang="ja-JP" altLang="en-US"/>
          </a:p>
        </p:txBody>
      </p:sp>
    </p:spTree>
    <p:extLst>
      <p:ext uri="{BB962C8B-B14F-4D97-AF65-F5344CB8AC3E}">
        <p14:creationId xmlns:p14="http://schemas.microsoft.com/office/powerpoint/2010/main" val="284193384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1200" dirty="0">
                <a:latin typeface="Meiryo UI" panose="020B0604030504040204" pitchFamily="50" charset="-128"/>
                <a:ea typeface="Meiryo UI" panose="020B0604030504040204" pitchFamily="50" charset="-128"/>
                <a:cs typeface="Times New Roman" panose="02020603050405020304" pitchFamily="18" charset="0"/>
              </a:rPr>
              <a:t>低水位</a:t>
            </a:r>
            <a:r>
              <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燃焼系遮断の３つの構成例について安全機能のＳＩＬの評価結果を表</a:t>
            </a:r>
            <a:r>
              <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rPr>
              <a:t>3-27</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にまとめたものである。</a:t>
            </a:r>
            <a:endPar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lvl="0" eaLnBrk="0" fontAlgn="base" hangingPunct="0">
              <a:spcBef>
                <a:spcPct val="0"/>
              </a:spcBef>
              <a:spcAft>
                <a:spcPct val="0"/>
              </a:spcAft>
            </a:pPr>
            <a:endParaRPr kumimoji="0" lang="ja-JP" altLang="en-US"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168</a:t>
            </a:fld>
            <a:endParaRPr kumimoji="1" lang="ja-JP" altLang="en-US"/>
          </a:p>
        </p:txBody>
      </p:sp>
    </p:spTree>
    <p:extLst>
      <p:ext uri="{BB962C8B-B14F-4D97-AF65-F5344CB8AC3E}">
        <p14:creationId xmlns:p14="http://schemas.microsoft.com/office/powerpoint/2010/main" val="235827668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21186"/>
            <a:ext cx="5445760" cy="4944756"/>
          </a:xfrm>
        </p:spPr>
        <p:txBody>
          <a:bodyPr/>
          <a:lstStyle/>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この章では「妥当性確認」の詳細を教える。</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例えば、すべての工程が最初に計画されたプロトコル通りに実施されていることを必要な資料で確認すること。</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仕様上に定めた使用法に関する特定の要求事項が満足されていることの審査，及び客観的な証拠の確認。</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JIS C0508-4</a:t>
            </a:r>
          </a:p>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3.8.2</a:t>
            </a:r>
            <a:r>
              <a:rPr lang="ja-JP" altLang="en-US" dirty="0">
                <a:latin typeface="Arial" panose="020B0604020202020204" pitchFamily="34" charset="0"/>
                <a:ea typeface="Meiryo UI" panose="020B0604030504040204" pitchFamily="50" charset="-128"/>
                <a:cs typeface="Arial" panose="020B0604020202020204" pitchFamily="34" charset="0"/>
              </a:rPr>
              <a:t>　</a:t>
            </a:r>
            <a:r>
              <a:rPr lang="ja-JP" altLang="en-US" dirty="0">
                <a:solidFill>
                  <a:srgbClr val="0000CC"/>
                </a:solidFill>
                <a:latin typeface="Arial" panose="020B0604020202020204" pitchFamily="34" charset="0"/>
                <a:ea typeface="Meiryo UI" panose="020B0604030504040204" pitchFamily="50" charset="-128"/>
                <a:cs typeface="Arial" panose="020B0604020202020204" pitchFamily="34" charset="0"/>
              </a:rPr>
              <a:t>妥当性確認 </a:t>
            </a:r>
            <a:r>
              <a:rPr lang="en-US" altLang="ja-JP" dirty="0">
                <a:solidFill>
                  <a:srgbClr val="0000CC"/>
                </a:solidFill>
                <a:latin typeface="Arial" panose="020B0604020202020204" pitchFamily="34" charset="0"/>
                <a:ea typeface="Meiryo UI" panose="020B0604030504040204" pitchFamily="50" charset="-128"/>
                <a:cs typeface="Arial" panose="020B0604020202020204" pitchFamily="34" charset="0"/>
              </a:rPr>
              <a:t>(Validation)</a:t>
            </a:r>
            <a:r>
              <a:rPr lang="ja-JP" altLang="en-US" dirty="0">
                <a:latin typeface="Arial" panose="020B0604020202020204" pitchFamily="34" charset="0"/>
                <a:ea typeface="Meiryo UI" panose="020B0604030504040204" pitchFamily="50" charset="-128"/>
                <a:cs typeface="Arial" panose="020B0604020202020204" pitchFamily="34" charset="0"/>
              </a:rPr>
              <a:t>に対して、</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3.8.1</a:t>
            </a:r>
            <a:r>
              <a:rPr lang="ja-JP" altLang="en-US" dirty="0">
                <a:latin typeface="Arial" panose="020B0604020202020204" pitchFamily="34" charset="0"/>
                <a:ea typeface="Meiryo UI" panose="020B0604030504040204" pitchFamily="50" charset="-128"/>
                <a:cs typeface="Arial" panose="020B0604020202020204" pitchFamily="34" charset="0"/>
              </a:rPr>
              <a:t>　</a:t>
            </a:r>
            <a:r>
              <a:rPr lang="ja-JP" altLang="en-US" dirty="0">
                <a:solidFill>
                  <a:srgbClr val="0000CC"/>
                </a:solidFill>
                <a:latin typeface="Arial" panose="020B0604020202020204" pitchFamily="34" charset="0"/>
                <a:ea typeface="Meiryo UI" panose="020B0604030504040204" pitchFamily="50" charset="-128"/>
                <a:cs typeface="Arial" panose="020B0604020202020204" pitchFamily="34" charset="0"/>
              </a:rPr>
              <a:t>適合確認（</a:t>
            </a:r>
            <a:r>
              <a:rPr lang="en-US" altLang="ja-JP" dirty="0">
                <a:solidFill>
                  <a:srgbClr val="0000CC"/>
                </a:solidFill>
                <a:latin typeface="Arial" panose="020B0604020202020204" pitchFamily="34" charset="0"/>
                <a:ea typeface="Meiryo UI" panose="020B0604030504040204" pitchFamily="50" charset="-128"/>
                <a:cs typeface="Arial" panose="020B0604020202020204" pitchFamily="34" charset="0"/>
              </a:rPr>
              <a:t>verification</a:t>
            </a:r>
            <a:r>
              <a:rPr lang="ja-JP" altLang="en-US" dirty="0">
                <a:solidFill>
                  <a:srgbClr val="0000CC"/>
                </a:solidFill>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　要求事項が満足されていることを</a:t>
            </a:r>
            <a:r>
              <a:rPr lang="ja-JP" altLang="en-US" u="sng" dirty="0">
                <a:latin typeface="Arial" panose="020B0604020202020204" pitchFamily="34" charset="0"/>
                <a:ea typeface="Meiryo UI" panose="020B0604030504040204" pitchFamily="50" charset="-128"/>
                <a:cs typeface="Arial" panose="020B0604020202020204" pitchFamily="34" charset="0"/>
              </a:rPr>
              <a:t>調査して客観的証拠を提示することによって確認する業務</a:t>
            </a:r>
            <a:endParaRPr lang="en-US" altLang="ja-JP" u="sng"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例えば、適合確認業務は，次の事項を含む。</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  あるフェーズへ引き継がれる特定の事項を考慮に入れ，引渡し事項（安全ライフサイクル全てのフェーズの文書）が，当該フェーズの目的及び要求事項に整合していることを保証するための審査。</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  設計審査。</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  設計された製品がその仕様に合致する性能をもつことを確認するためのテスト。</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  システムの各々の部分が組み立てられる場所で段階的に実施され，それらの部分が指定したように協調して</a:t>
            </a:r>
            <a:r>
              <a:rPr lang="ja-JP" altLang="en-US" dirty="0" err="1">
                <a:latin typeface="Arial" panose="020B0604020202020204" pitchFamily="34" charset="0"/>
                <a:ea typeface="Meiryo UI" panose="020B0604030504040204" pitchFamily="50" charset="-128"/>
                <a:cs typeface="Arial" panose="020B0604020202020204" pitchFamily="34" charset="0"/>
              </a:rPr>
              <a:t>作動すことを</a:t>
            </a:r>
            <a:r>
              <a:rPr lang="ja-JP" altLang="en-US" dirty="0">
                <a:latin typeface="Arial" panose="020B0604020202020204" pitchFamily="34" charset="0"/>
                <a:ea typeface="Meiryo UI" panose="020B0604030504040204" pitchFamily="50" charset="-128"/>
                <a:cs typeface="Arial" panose="020B0604020202020204" pitchFamily="34" charset="0"/>
              </a:rPr>
              <a:t>確認するための環境テストによる統合テスト</a:t>
            </a:r>
            <a:r>
              <a:rPr lang="ja-JP" altLang="en-US" dirty="0" smtClean="0">
                <a:latin typeface="Arial" panose="020B0604020202020204" pitchFamily="34" charset="0"/>
                <a:ea typeface="Meiryo UI" panose="020B0604030504040204" pitchFamily="50" charset="-128"/>
                <a:cs typeface="Arial" panose="020B0604020202020204" pitchFamily="34" charset="0"/>
              </a:rPr>
              <a:t>。</a:t>
            </a:r>
            <a:endParaRPr lang="en-US" altLang="ja-JP" dirty="0" smtClean="0">
              <a:latin typeface="Arial" panose="020B0604020202020204" pitchFamily="34" charset="0"/>
              <a:ea typeface="Meiryo UI" panose="020B0604030504040204" pitchFamily="50" charset="-128"/>
              <a:cs typeface="Arial" panose="020B0604020202020204" pitchFamily="34" charset="0"/>
            </a:endParaRPr>
          </a:p>
          <a:p>
            <a:pPr>
              <a:spcBef>
                <a:spcPts val="314"/>
              </a:spcBef>
            </a:pPr>
            <a:endParaRPr lang="en-US" altLang="ja-JP" dirty="0" smtClean="0">
              <a:latin typeface="Arial" panose="020B0604020202020204" pitchFamily="34" charset="0"/>
              <a:ea typeface="Meiryo UI" panose="020B0604030504040204" pitchFamily="50" charset="-128"/>
              <a:cs typeface="Arial" panose="020B0604020202020204" pitchFamily="34" charset="0"/>
            </a:endParaRPr>
          </a:p>
          <a:p>
            <a:pPr defTabSz="905664">
              <a:spcBef>
                <a:spcPts val="314"/>
              </a:spcBef>
              <a:defRPr/>
            </a:pPr>
            <a:r>
              <a:rPr kumimoji="1" lang="ja-JP" altLang="en-US" dirty="0" smtClean="0"/>
              <a:t>機能安全活用実践マニュアル　ボイラー編　</a:t>
            </a:r>
            <a:r>
              <a:rPr kumimoji="1" lang="en-US" altLang="ja-JP" dirty="0" smtClean="0"/>
              <a:t>89</a:t>
            </a:r>
            <a:r>
              <a:rPr lang="ja-JP" altLang="en-US" dirty="0"/>
              <a:t>ページ</a:t>
            </a:r>
            <a:endParaRPr lang="en-US" altLang="ja-JP" dirty="0"/>
          </a:p>
          <a:p>
            <a:pPr>
              <a:spcBef>
                <a:spcPts val="314"/>
              </a:spcBef>
            </a:pPr>
            <a:endParaRPr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169</a:t>
            </a:fld>
            <a:endParaRPr kumimoji="1" lang="ja-JP" altLang="en-US"/>
          </a:p>
        </p:txBody>
      </p:sp>
    </p:spTree>
    <p:extLst>
      <p:ext uri="{BB962C8B-B14F-4D97-AF65-F5344CB8AC3E}">
        <p14:creationId xmlns:p14="http://schemas.microsoft.com/office/powerpoint/2010/main" val="103429578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54063"/>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意図・ポイント</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dirty="0">
                <a:latin typeface="Meiryo UI" panose="020B0604030504040204" pitchFamily="34" charset="-128"/>
                <a:ea typeface="Meiryo UI" panose="020B0604030504040204" pitchFamily="34" charset="-128"/>
                <a:cs typeface="Meiryo UI" panose="020B0604030504040204" pitchFamily="34" charset="-128"/>
              </a:rPr>
              <a:t>この表紙では、次の</a:t>
            </a:r>
            <a:r>
              <a:rPr lang="en-US" altLang="ja-JP" dirty="0">
                <a:latin typeface="Meiryo UI" panose="020B0604030504040204" pitchFamily="34" charset="-128"/>
                <a:ea typeface="Meiryo UI" panose="020B0604030504040204" pitchFamily="34" charset="-128"/>
                <a:cs typeface="Meiryo UI" panose="020B0604030504040204" pitchFamily="34" charset="-128"/>
              </a:rPr>
              <a:t>2</a:t>
            </a:r>
            <a:r>
              <a:rPr lang="ja-JP" altLang="en-US" dirty="0" err="1">
                <a:latin typeface="Meiryo UI" panose="020B0604030504040204" pitchFamily="34" charset="-128"/>
                <a:ea typeface="Meiryo UI" panose="020B0604030504040204" pitchFamily="34" charset="-128"/>
                <a:cs typeface="Meiryo UI" panose="020B0604030504040204" pitchFamily="34" charset="-128"/>
              </a:rPr>
              <a:t>つの</a:t>
            </a:r>
            <a:r>
              <a:rPr lang="ja-JP" altLang="en-US" dirty="0">
                <a:latin typeface="Meiryo UI" panose="020B0604030504040204" pitchFamily="34" charset="-128"/>
                <a:ea typeface="Meiryo UI" panose="020B0604030504040204" pitchFamily="34" charset="-128"/>
                <a:cs typeface="Meiryo UI" panose="020B0604030504040204" pitchFamily="34" charset="-128"/>
              </a:rPr>
              <a:t>ポイントを受講者に伝える。</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dirty="0">
                <a:latin typeface="Meiryo UI" panose="020B0604030504040204" pitchFamily="34" charset="-128"/>
                <a:ea typeface="Meiryo UI" panose="020B0604030504040204" pitchFamily="34" charset="-128"/>
                <a:cs typeface="Meiryo UI" panose="020B0604030504040204" pitchFamily="34" charset="-128"/>
              </a:rPr>
              <a:t>IEC 61508</a:t>
            </a:r>
            <a:r>
              <a:rPr lang="ja-JP" altLang="en-US" dirty="0">
                <a:latin typeface="Meiryo UI" panose="020B0604030504040204" pitchFamily="34" charset="-128"/>
                <a:ea typeface="Meiryo UI" panose="020B0604030504040204" pitchFamily="34" charset="-128"/>
                <a:cs typeface="Meiryo UI" panose="020B0604030504040204" pitchFamily="34" charset="-128"/>
              </a:rPr>
              <a:t>の妥当性確認を規定している該当条項を知る。</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dirty="0">
                <a:latin typeface="Meiryo UI" panose="020B0604030504040204" pitchFamily="34" charset="-128"/>
                <a:ea typeface="Meiryo UI" panose="020B0604030504040204" pitchFamily="34" charset="-128"/>
                <a:cs typeface="Meiryo UI" panose="020B0604030504040204" pitchFamily="34" charset="-128"/>
              </a:rPr>
              <a:t>①妥当性確認を規定している３つの条項</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dirty="0">
                <a:latin typeface="Meiryo UI" panose="020B0604030504040204" pitchFamily="34" charset="-128"/>
                <a:ea typeface="Meiryo UI" panose="020B0604030504040204" pitchFamily="34" charset="-128"/>
                <a:cs typeface="Meiryo UI" panose="020B0604030504040204" pitchFamily="34" charset="-128"/>
              </a:rPr>
              <a:t>②妥当性確認を行うために必要な書類、情報を２つのフロー図と表</a:t>
            </a:r>
            <a:r>
              <a:rPr lang="en-US" altLang="ja-JP" dirty="0">
                <a:latin typeface="Meiryo UI" panose="020B0604030504040204" pitchFamily="34" charset="-128"/>
                <a:ea typeface="Meiryo UI" panose="020B0604030504040204" pitchFamily="34" charset="-128"/>
                <a:cs typeface="Meiryo UI" panose="020B0604030504040204" pitchFamily="34" charset="-128"/>
              </a:rPr>
              <a:t>4-1</a:t>
            </a:r>
            <a:r>
              <a:rPr lang="ja-JP" altLang="en-US" dirty="0">
                <a:latin typeface="Meiryo UI" panose="020B0604030504040204" pitchFamily="34" charset="-128"/>
                <a:ea typeface="Meiryo UI" panose="020B0604030504040204" pitchFamily="34" charset="-128"/>
                <a:cs typeface="Meiryo UI" panose="020B0604030504040204" pitchFamily="34" charset="-128"/>
              </a:rPr>
              <a:t>に掲げている</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補足事項・背景</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dirty="0">
                <a:latin typeface="Meiryo UI" panose="020B0604030504040204" pitchFamily="34" charset="-128"/>
                <a:ea typeface="Meiryo UI" panose="020B0604030504040204" pitchFamily="34" charset="-128"/>
                <a:cs typeface="Meiryo UI" panose="020B0604030504040204" pitchFamily="34" charset="-128"/>
              </a:rPr>
              <a:t>なし</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出典・参考文献等</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kumimoji="1" lang="ja-JP" altLang="en-US" dirty="0" smtClean="0">
                <a:latin typeface="Meiryo UI" panose="020B0604030504040204" pitchFamily="34" charset="-128"/>
                <a:ea typeface="Meiryo UI" panose="020B0604030504040204" pitchFamily="34" charset="-128"/>
                <a:cs typeface="Meiryo UI" panose="020B0604030504040204" pitchFamily="34" charset="-128"/>
              </a:rPr>
              <a:t>なし</a:t>
            </a:r>
            <a:endParaRPr kumimoji="1" lang="en-US" altLang="ja-JP" dirty="0" smtClean="0">
              <a:latin typeface="Meiryo UI" panose="020B0604030504040204" pitchFamily="34" charset="-128"/>
              <a:ea typeface="Meiryo UI" panose="020B0604030504040204" pitchFamily="34" charset="-128"/>
              <a:cs typeface="Meiryo UI" panose="020B0604030504040204" pitchFamily="34" charset="-128"/>
            </a:endParaRPr>
          </a:p>
          <a:p>
            <a:endParaRPr kumimoji="1" lang="en-US" altLang="ja-JP" dirty="0" smtClean="0">
              <a:latin typeface="Meiryo UI" panose="020B0604030504040204" pitchFamily="34" charset="-128"/>
              <a:ea typeface="Meiryo UI" panose="020B0604030504040204" pitchFamily="34" charset="-128"/>
              <a:cs typeface="Meiryo UI" panose="020B0604030504040204" pitchFamily="34" charset="-128"/>
            </a:endParaRPr>
          </a:p>
          <a:p>
            <a:pPr defTabSz="905664">
              <a:defRPr/>
            </a:pPr>
            <a:r>
              <a:rPr kumimoji="1" lang="ja-JP" altLang="en-US" dirty="0" smtClean="0"/>
              <a:t>機能安全活用実践マニュアル　ボイラー編　</a:t>
            </a:r>
            <a:r>
              <a:rPr kumimoji="1" lang="en-US" altLang="ja-JP" dirty="0" smtClean="0"/>
              <a:t>89</a:t>
            </a:r>
            <a:r>
              <a:rPr lang="ja-JP" altLang="en-US" dirty="0"/>
              <a:t>ページ</a:t>
            </a:r>
            <a:endParaRPr lang="en-US" altLang="ja-JP" dirty="0"/>
          </a:p>
          <a:p>
            <a:endParaRPr kumimoji="1" lang="ja-JP"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170</a:t>
            </a:fld>
            <a:endParaRPr kumimoji="1" lang="ja-JP" altLang="en-US"/>
          </a:p>
        </p:txBody>
      </p:sp>
    </p:spTree>
    <p:extLst>
      <p:ext uri="{BB962C8B-B14F-4D97-AF65-F5344CB8AC3E}">
        <p14:creationId xmlns:p14="http://schemas.microsoft.com/office/powerpoint/2010/main" val="1699300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latin typeface="+mn-ea"/>
                <a:ea typeface="+mn-ea"/>
              </a:rPr>
              <a:t>用語と定義（機能安全活用テキストと同じ内容）</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latin typeface="+mn-ea"/>
                <a:ea typeface="+mn-ea"/>
              </a:rPr>
              <a:t>機能安全指針</a:t>
            </a:r>
            <a:endParaRPr kumimoji="1" lang="en-US" altLang="ja-JP" dirty="0" smtClean="0">
              <a:latin typeface="+mn-ea"/>
              <a:ea typeface="+mn-ea"/>
            </a:endParaRP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5</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意図・ポイント</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dirty="0">
                <a:latin typeface="Meiryo UI" panose="020B0604030504040204" pitchFamily="34" charset="-128"/>
                <a:ea typeface="Meiryo UI" panose="020B0604030504040204" pitchFamily="34" charset="-128"/>
                <a:cs typeface="Meiryo UI" panose="020B0604030504040204" pitchFamily="34" charset="-128"/>
              </a:rPr>
              <a:t>この図は、機能安全全安全ライフサイクルを俯瞰する目的のために参考資料として掲げた。</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補足事項・背景</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dirty="0">
                <a:latin typeface="Meiryo UI" panose="020B0604030504040204" pitchFamily="34" charset="-128"/>
                <a:ea typeface="Meiryo UI" panose="020B0604030504040204" pitchFamily="34" charset="-128"/>
                <a:cs typeface="Meiryo UI" panose="020B0604030504040204" pitchFamily="34" charset="-128"/>
              </a:rPr>
              <a:t>各ボックス毎に実施すべき業務を予め定め、それらが実行されたことを文書で確認することを妥当性確認という。ここでは、ボックス</a:t>
            </a:r>
            <a:r>
              <a:rPr lang="en-US" altLang="ja-JP" dirty="0">
                <a:latin typeface="Meiryo UI" panose="020B0604030504040204" pitchFamily="34" charset="-128"/>
                <a:ea typeface="Meiryo UI" panose="020B0604030504040204" pitchFamily="34" charset="-128"/>
                <a:cs typeface="Meiryo UI" panose="020B0604030504040204" pitchFamily="34" charset="-128"/>
              </a:rPr>
              <a:t>13</a:t>
            </a:r>
            <a:r>
              <a:rPr lang="ja-JP" altLang="en-US" dirty="0">
                <a:latin typeface="Meiryo UI" panose="020B0604030504040204" pitchFamily="34" charset="-128"/>
                <a:ea typeface="Meiryo UI" panose="020B0604030504040204" pitchFamily="34" charset="-128"/>
                <a:cs typeface="Meiryo UI" panose="020B0604030504040204" pitchFamily="34" charset="-128"/>
              </a:rPr>
              <a:t>に規定されている。</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出典・参考文献等</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kumimoji="1" lang="en-US" altLang="ja-JP" dirty="0">
                <a:latin typeface="Meiryo UI" panose="020B0604030504040204" pitchFamily="34" charset="-128"/>
                <a:ea typeface="Meiryo UI" panose="020B0604030504040204" pitchFamily="34" charset="-128"/>
              </a:rPr>
              <a:t>JISC 0508-1 </a:t>
            </a:r>
            <a:r>
              <a:rPr kumimoji="1" lang="ja-JP" altLang="en-US" dirty="0">
                <a:latin typeface="Meiryo UI" panose="020B0604030504040204" pitchFamily="34" charset="-128"/>
                <a:ea typeface="Meiryo UI" panose="020B0604030504040204" pitchFamily="34" charset="-128"/>
              </a:rPr>
              <a:t>図</a:t>
            </a:r>
            <a:r>
              <a:rPr kumimoji="1" lang="en-US" altLang="ja-JP" dirty="0">
                <a:latin typeface="Meiryo UI" panose="020B0604030504040204" pitchFamily="34" charset="-128"/>
                <a:ea typeface="Meiryo UI" panose="020B0604030504040204" pitchFamily="34" charset="-128"/>
              </a:rPr>
              <a:t>2</a:t>
            </a:r>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171</a:t>
            </a:fld>
            <a:endParaRPr kumimoji="1" lang="ja-JP" altLang="en-US"/>
          </a:p>
        </p:txBody>
      </p:sp>
    </p:spTree>
    <p:extLst>
      <p:ext uri="{BB962C8B-B14F-4D97-AF65-F5344CB8AC3E}">
        <p14:creationId xmlns:p14="http://schemas.microsoft.com/office/powerpoint/2010/main" val="407001033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25475" y="754063"/>
            <a:ext cx="5383213"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意図・ポイント</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　</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dirty="0">
                <a:latin typeface="Meiryo UI" panose="020B0604030504040204" pitchFamily="34" charset="-128"/>
                <a:ea typeface="Meiryo UI" panose="020B0604030504040204" pitchFamily="34" charset="-128"/>
                <a:cs typeface="Meiryo UI" panose="020B0604030504040204" pitchFamily="34" charset="-128"/>
              </a:rPr>
              <a:t>全安全ライフサイクルにおける妥当性確認の方法を知る。</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補足事項・背景</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dirty="0">
                <a:latin typeface="Meiryo UI" panose="020B0604030504040204" pitchFamily="34" charset="-128"/>
                <a:ea typeface="Meiryo UI" panose="020B0604030504040204" pitchFamily="34" charset="-128"/>
                <a:cs typeface="Meiryo UI" panose="020B0604030504040204" pitchFamily="34" charset="-128"/>
              </a:rPr>
              <a:t>なし</a:t>
            </a:r>
          </a:p>
          <a:p>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出典・参考文献等</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dirty="0">
                <a:latin typeface="Meiryo UI" panose="020B0604030504040204" pitchFamily="34" charset="-128"/>
                <a:ea typeface="Meiryo UI" panose="020B0604030504040204" pitchFamily="34" charset="-128"/>
                <a:cs typeface="Meiryo UI" panose="020B0604030504040204" pitchFamily="34" charset="-128"/>
              </a:rPr>
              <a:t>冊子の表</a:t>
            </a:r>
            <a:r>
              <a:rPr lang="en-US" altLang="ja-JP" dirty="0">
                <a:latin typeface="Meiryo UI" panose="020B0604030504040204" pitchFamily="34" charset="-128"/>
                <a:ea typeface="Meiryo UI" panose="020B0604030504040204" pitchFamily="34" charset="-128"/>
                <a:cs typeface="Meiryo UI" panose="020B0604030504040204" pitchFamily="34" charset="-128"/>
              </a:rPr>
              <a:t>4-1</a:t>
            </a:r>
            <a:r>
              <a:rPr lang="ja-JP" altLang="en-US" dirty="0">
                <a:latin typeface="Meiryo UI" panose="020B0604030504040204" pitchFamily="34" charset="-128"/>
                <a:ea typeface="Meiryo UI" panose="020B0604030504040204" pitchFamily="34" charset="-128"/>
                <a:cs typeface="Meiryo UI" panose="020B0604030504040204" pitchFamily="34" charset="-128"/>
              </a:rPr>
              <a:t>　</a:t>
            </a:r>
            <a:r>
              <a:rPr lang="en-US" altLang="ja-JP" dirty="0">
                <a:latin typeface="Meiryo UI" panose="020B0604030504040204" pitchFamily="34" charset="-128"/>
                <a:ea typeface="Meiryo UI" panose="020B0604030504040204" pitchFamily="34" charset="-128"/>
                <a:cs typeface="Meiryo UI" panose="020B0604030504040204" pitchFamily="34" charset="-128"/>
              </a:rPr>
              <a:t>Box 5</a:t>
            </a:r>
            <a:r>
              <a:rPr lang="ja-JP" altLang="en-US" dirty="0">
                <a:latin typeface="Meiryo UI" panose="020B0604030504040204" pitchFamily="34" charset="-128"/>
                <a:ea typeface="Meiryo UI" panose="020B0604030504040204" pitchFamily="34" charset="-128"/>
                <a:cs typeface="Meiryo UI" panose="020B0604030504040204" pitchFamily="34" charset="-128"/>
              </a:rPr>
              <a:t>　参照</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dirty="0">
                <a:latin typeface="Meiryo UI" panose="020B0604030504040204" pitchFamily="34" charset="-128"/>
                <a:ea typeface="Meiryo UI" panose="020B0604030504040204" pitchFamily="34" charset="-128"/>
                <a:cs typeface="Meiryo UI" panose="020B0604030504040204" pitchFamily="34" charset="-128"/>
              </a:rPr>
              <a:t>全安全ライフサイクル（</a:t>
            </a:r>
            <a:r>
              <a:rPr lang="en-US" altLang="ja-JP" dirty="0">
                <a:latin typeface="Meiryo UI" panose="020B0604030504040204" pitchFamily="34" charset="-128"/>
                <a:ea typeface="Meiryo UI" panose="020B0604030504040204" pitchFamily="34" charset="-128"/>
                <a:cs typeface="Meiryo UI" panose="020B0604030504040204" pitchFamily="34" charset="-128"/>
              </a:rPr>
              <a:t>IEC 61508</a:t>
            </a:r>
            <a:r>
              <a:rPr lang="ja-JP" altLang="en-US" dirty="0">
                <a:latin typeface="Meiryo UI" panose="020B0604030504040204" pitchFamily="34" charset="-128"/>
                <a:ea typeface="Meiryo UI" panose="020B0604030504040204" pitchFamily="34" charset="-128"/>
                <a:cs typeface="Meiryo UI" panose="020B0604030504040204" pitchFamily="34" charset="-128"/>
              </a:rPr>
              <a:t>第１部</a:t>
            </a:r>
            <a:r>
              <a:rPr lang="en-US" altLang="ja-JP" dirty="0">
                <a:latin typeface="Meiryo UI" panose="020B0604030504040204" pitchFamily="34" charset="-128"/>
                <a:ea typeface="Meiryo UI" panose="020B0604030504040204" pitchFamily="34" charset="-128"/>
                <a:cs typeface="Meiryo UI" panose="020B0604030504040204" pitchFamily="34" charset="-128"/>
              </a:rPr>
              <a:t>7.1</a:t>
            </a:r>
            <a:r>
              <a:rPr lang="ja-JP" altLang="en-US" dirty="0">
                <a:latin typeface="Meiryo UI" panose="020B0604030504040204" pitchFamily="34" charset="-128"/>
                <a:ea typeface="Meiryo UI" panose="020B0604030504040204" pitchFamily="34" charset="-128"/>
                <a:cs typeface="Meiryo UI" panose="020B0604030504040204" pitchFamily="34" charset="-128"/>
              </a:rPr>
              <a:t>）</a:t>
            </a:r>
          </a:p>
          <a:p>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a:p>
            <a:pPr defTabSz="905664">
              <a:defRPr/>
            </a:pPr>
            <a:r>
              <a:rPr lang="ja-JP" altLang="en-US" sz="1100" dirty="0"/>
              <a:t>機能安全活用実践マニュアル　ボイラー編　</a:t>
            </a:r>
            <a:r>
              <a:rPr lang="en-US" altLang="ja-JP" sz="1100" dirty="0"/>
              <a:t>91</a:t>
            </a:r>
            <a:r>
              <a:rPr lang="ja-JP" altLang="en-US" sz="1100" dirty="0"/>
              <a:t>ページ</a:t>
            </a:r>
            <a:endParaRPr lang="en-US" altLang="ja-JP" sz="1100" dirty="0"/>
          </a:p>
          <a:p>
            <a:endParaRPr lang="en-US" altLang="ja-JP" sz="1100" dirty="0">
              <a:latin typeface="Meiryo UI" panose="020B0604030504040204" pitchFamily="34" charset="-128"/>
              <a:ea typeface="Meiryo UI" panose="020B0604030504040204" pitchFamily="34" charset="-128"/>
              <a:cs typeface="Meiryo UI" panose="020B0604030504040204" pitchFamily="34" charset="-128"/>
            </a:endParaRPr>
          </a:p>
          <a:p>
            <a:endParaRPr lang="ja-JP" altLang="en-US" sz="1100" dirty="0">
              <a:latin typeface="Meiryo UI" panose="020B0604030504040204" pitchFamily="34" charset="-128"/>
              <a:ea typeface="Meiryo UI" panose="020B0604030504040204" pitchFamily="34" charset="-128"/>
              <a:cs typeface="Meiryo UI" panose="020B0604030504040204" pitchFamily="34"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172</a:t>
            </a:fld>
            <a:endParaRPr kumimoji="1" lang="ja-JP" altLang="en-US"/>
          </a:p>
        </p:txBody>
      </p:sp>
    </p:spTree>
    <p:extLst>
      <p:ext uri="{BB962C8B-B14F-4D97-AF65-F5344CB8AC3E}">
        <p14:creationId xmlns:p14="http://schemas.microsoft.com/office/powerpoint/2010/main" val="377176495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電子等制御ライフサイクルにおける妥当性確認の方法を知る。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なし</a:t>
            </a: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電子等制御ライフサイクル（</a:t>
            </a:r>
            <a:r>
              <a:rPr lang="en-US" altLang="ja-JP" dirty="0">
                <a:latin typeface="Meiryo UI" panose="020B0604030504040204" pitchFamily="50" charset="-128"/>
                <a:ea typeface="Meiryo UI" panose="020B0604030504040204" pitchFamily="50" charset="-128"/>
              </a:rPr>
              <a:t>IEC 61508</a:t>
            </a:r>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部</a:t>
            </a:r>
            <a:r>
              <a:rPr lang="en-US" altLang="ja-JP" dirty="0">
                <a:latin typeface="Meiryo UI" panose="020B0604030504040204" pitchFamily="50" charset="-128"/>
                <a:ea typeface="Meiryo UI" panose="020B0604030504040204" pitchFamily="50" charset="-128"/>
              </a:rPr>
              <a:t>7.7</a:t>
            </a:r>
            <a:r>
              <a:rPr lang="ja-JP" altLang="en-US" dirty="0">
                <a:latin typeface="Meiryo UI" panose="020B0604030504040204" pitchFamily="50" charset="-128"/>
                <a:ea typeface="Meiryo UI" panose="020B0604030504040204" pitchFamily="50" charset="-128"/>
              </a:rPr>
              <a:t>）</a:t>
            </a:r>
          </a:p>
          <a:p>
            <a:endParaRPr lang="ja-JP" altLang="en-US" dirty="0">
              <a:latin typeface="Meiryo UI" panose="020B0604030504040204" pitchFamily="50" charset="-128"/>
              <a:ea typeface="Meiryo UI" panose="020B0604030504040204" pitchFamily="50" charset="-128"/>
            </a:endParaRPr>
          </a:p>
          <a:p>
            <a:pPr defTabSz="905664">
              <a:defRPr/>
            </a:pPr>
            <a:r>
              <a:rPr kumimoji="1" lang="ja-JP" altLang="en-US" dirty="0" smtClean="0"/>
              <a:t>機能安全活用実践マニュアル　ボイラー編　</a:t>
            </a:r>
            <a:r>
              <a:rPr kumimoji="1" lang="en-US" altLang="ja-JP" dirty="0" smtClean="0"/>
              <a:t>92</a:t>
            </a:r>
            <a:r>
              <a:rPr lang="ja-JP" altLang="en-US" dirty="0"/>
              <a:t>ページ</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173</a:t>
            </a:fld>
            <a:endParaRPr kumimoji="1" lang="ja-JP" altLang="en-US"/>
          </a:p>
        </p:txBody>
      </p:sp>
    </p:spTree>
    <p:extLst>
      <p:ext uri="{BB962C8B-B14F-4D97-AF65-F5344CB8AC3E}">
        <p14:creationId xmlns:p14="http://schemas.microsoft.com/office/powerpoint/2010/main" val="327891344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pPr>
              <a:spcBef>
                <a:spcPts val="314"/>
              </a:spcBef>
            </a:pPr>
            <a:r>
              <a:rPr lang="ja-JP" altLang="en-US" dirty="0">
                <a:latin typeface="Meiryo UI" panose="020B0604030504040204" pitchFamily="50" charset="-128"/>
                <a:ea typeface="Meiryo UI" panose="020B0604030504040204" pitchFamily="50" charset="-128"/>
              </a:rPr>
              <a:t>ソフトウェアの妥当性確認の方法について教える。</a:t>
            </a:r>
          </a:p>
          <a:p>
            <a:pPr>
              <a:spcBef>
                <a:spcPts val="314"/>
              </a:spcBef>
            </a:pPr>
            <a:endParaRPr lang="ja-JP" altLang="en-US" dirty="0">
              <a:latin typeface="Meiryo UI" panose="020B0604030504040204" pitchFamily="50" charset="-128"/>
              <a:ea typeface="Meiryo UI" panose="020B0604030504040204" pitchFamily="50" charset="-128"/>
            </a:endParaRPr>
          </a:p>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pPr>
              <a:spcBef>
                <a:spcPts val="314"/>
              </a:spcBef>
            </a:pPr>
            <a:r>
              <a:rPr lang="ja-JP" altLang="en-US" dirty="0">
                <a:latin typeface="Meiryo UI" panose="020B0604030504040204" pitchFamily="50" charset="-128"/>
                <a:ea typeface="Meiryo UI" panose="020B0604030504040204" pitchFamily="50" charset="-128"/>
              </a:rPr>
              <a:t>スライドの説明に入る前に</a:t>
            </a:r>
            <a:r>
              <a:rPr lang="en-US" altLang="ja-JP" dirty="0">
                <a:latin typeface="Meiryo UI" panose="020B0604030504040204" pitchFamily="50" charset="-128"/>
                <a:ea typeface="Meiryo UI" panose="020B0604030504040204" pitchFamily="50" charset="-128"/>
              </a:rPr>
              <a:t>Part 3</a:t>
            </a:r>
            <a:r>
              <a:rPr lang="ja-JP" altLang="en-US" dirty="0">
                <a:latin typeface="Meiryo UI" panose="020B0604030504040204" pitchFamily="50" charset="-128"/>
                <a:ea typeface="Meiryo UI" panose="020B0604030504040204" pitchFamily="50" charset="-128"/>
              </a:rPr>
              <a:t>に規定される次の補足をする。</a:t>
            </a:r>
            <a:endParaRPr lang="en-US" altLang="ja-JP" dirty="0">
              <a:latin typeface="Meiryo UI" panose="020B0604030504040204" pitchFamily="50" charset="-128"/>
              <a:ea typeface="Meiryo UI" panose="020B0604030504040204" pitchFamily="50" charset="-128"/>
            </a:endParaRPr>
          </a:p>
          <a:p>
            <a:pPr>
              <a:spcBef>
                <a:spcPts val="314"/>
              </a:spcBef>
            </a:pPr>
            <a:r>
              <a:rPr lang="en-US" altLang="ja-JP" dirty="0">
                <a:latin typeface="Meiryo UI" panose="020B0604030504040204" pitchFamily="50" charset="-128"/>
                <a:ea typeface="Meiryo UI" panose="020B0604030504040204" pitchFamily="50" charset="-128"/>
              </a:rPr>
              <a:t>7.7.1 </a:t>
            </a:r>
            <a:r>
              <a:rPr lang="ja-JP" altLang="en-US" dirty="0">
                <a:latin typeface="Meiryo UI" panose="020B0604030504040204" pitchFamily="50" charset="-128"/>
                <a:ea typeface="Meiryo UI" panose="020B0604030504040204" pitchFamily="50" charset="-128"/>
              </a:rPr>
              <a:t>目的 　この箇条の要求事項の目的は，統合したシステムが，要求安全度水準で，ソフトウェア安全要求仕様に必ず適合するようにすることである。</a:t>
            </a:r>
          </a:p>
          <a:p>
            <a:pPr>
              <a:spcBef>
                <a:spcPts val="314"/>
              </a:spcBef>
            </a:pPr>
            <a:r>
              <a:rPr lang="en-US" altLang="ja-JP" dirty="0">
                <a:latin typeface="Meiryo UI" panose="020B0604030504040204" pitchFamily="50" charset="-128"/>
                <a:ea typeface="Meiryo UI" panose="020B0604030504040204" pitchFamily="50" charset="-128"/>
              </a:rPr>
              <a:t>7.7.2 </a:t>
            </a:r>
            <a:r>
              <a:rPr lang="ja-JP" altLang="en-US" dirty="0">
                <a:latin typeface="Meiryo UI" panose="020B0604030504040204" pitchFamily="50" charset="-128"/>
                <a:ea typeface="Meiryo UI" panose="020B0604030504040204" pitchFamily="50" charset="-128"/>
              </a:rPr>
              <a:t>要求事項 </a:t>
            </a:r>
          </a:p>
          <a:p>
            <a:pPr>
              <a:spcBef>
                <a:spcPts val="314"/>
              </a:spcBef>
            </a:pPr>
            <a:r>
              <a:rPr lang="ja-JP" altLang="en-US" dirty="0">
                <a:latin typeface="Meiryo UI" panose="020B0604030504040204" pitchFamily="50" charset="-128"/>
                <a:ea typeface="Meiryo UI" panose="020B0604030504040204" pitchFamily="50" charset="-128"/>
              </a:rPr>
              <a:t>−  ソフトウェア設計仕様に関する妥当性確認の完全性</a:t>
            </a:r>
          </a:p>
          <a:p>
            <a:pPr>
              <a:spcBef>
                <a:spcPts val="314"/>
              </a:spcBef>
            </a:pPr>
            <a:r>
              <a:rPr lang="ja-JP" altLang="en-US" dirty="0">
                <a:latin typeface="Meiryo UI" panose="020B0604030504040204" pitchFamily="50" charset="-128"/>
                <a:ea typeface="Meiryo UI" panose="020B0604030504040204" pitchFamily="50" charset="-128"/>
              </a:rPr>
              <a:t>−  ソフトウェア設計仕様に関する妥当性確認の正確性（正常完了）</a:t>
            </a:r>
          </a:p>
          <a:p>
            <a:pPr>
              <a:spcBef>
                <a:spcPts val="314"/>
              </a:spcBef>
            </a:pPr>
            <a:r>
              <a:rPr lang="ja-JP" altLang="en-US" dirty="0">
                <a:latin typeface="Meiryo UI" panose="020B0604030504040204" pitchFamily="50" charset="-128"/>
                <a:ea typeface="Meiryo UI" panose="020B0604030504040204" pitchFamily="50" charset="-128"/>
              </a:rPr>
              <a:t>−  再現性</a:t>
            </a:r>
          </a:p>
          <a:p>
            <a:pPr>
              <a:spcBef>
                <a:spcPts val="314"/>
              </a:spcBef>
            </a:pPr>
            <a:r>
              <a:rPr lang="ja-JP" altLang="en-US" dirty="0">
                <a:latin typeface="Meiryo UI" panose="020B0604030504040204" pitchFamily="50" charset="-128"/>
                <a:ea typeface="Meiryo UI" panose="020B0604030504040204" pitchFamily="50" charset="-128"/>
              </a:rPr>
              <a:t>−  正確に定義した妥当性確認構成</a:t>
            </a:r>
          </a:p>
          <a:p>
            <a:pPr>
              <a:spcBef>
                <a:spcPts val="314"/>
              </a:spcBef>
            </a:pPr>
            <a:endParaRPr lang="ja-JP" altLang="en-US" dirty="0">
              <a:latin typeface="Meiryo UI" panose="020B0604030504040204" pitchFamily="50" charset="-128"/>
              <a:ea typeface="Meiryo UI" panose="020B0604030504040204" pitchFamily="50" charset="-128"/>
            </a:endParaRPr>
          </a:p>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pPr>
              <a:spcBef>
                <a:spcPts val="314"/>
              </a:spcBef>
            </a:pPr>
            <a:r>
              <a:rPr lang="en-US" altLang="ja-JP" dirty="0">
                <a:latin typeface="Meiryo UI" panose="020B0604030504040204" pitchFamily="50" charset="-128"/>
                <a:ea typeface="Meiryo UI" panose="020B0604030504040204" pitchFamily="50" charset="-128"/>
              </a:rPr>
              <a:t>Part 3</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7.7</a:t>
            </a:r>
            <a:r>
              <a:rPr lang="ja-JP" altLang="en-US" dirty="0">
                <a:latin typeface="Meiryo UI" panose="020B0604030504040204" pitchFamily="50" charset="-128"/>
                <a:ea typeface="Meiryo UI" panose="020B0604030504040204" pitchFamily="50" charset="-128"/>
              </a:rPr>
              <a:t>項（ソフトウェアのシステム安全妥当性確認）</a:t>
            </a:r>
            <a:endParaRPr lang="en-US" altLang="ja-JP" dirty="0">
              <a:latin typeface="Meiryo UI" panose="020B0604030504040204" pitchFamily="50" charset="-128"/>
              <a:ea typeface="Meiryo UI" panose="020B0604030504040204" pitchFamily="50" charset="-128"/>
            </a:endParaRPr>
          </a:p>
          <a:p>
            <a:pPr>
              <a:spcBef>
                <a:spcPts val="314"/>
              </a:spcBef>
            </a:pPr>
            <a:endParaRPr lang="en-US" altLang="ja-JP" dirty="0" smtClean="0">
              <a:latin typeface="Meiryo UI" panose="020B0604030504040204" pitchFamily="50" charset="-128"/>
              <a:ea typeface="Meiryo UI" panose="020B0604030504040204" pitchFamily="50" charset="-128"/>
            </a:endParaRPr>
          </a:p>
          <a:p>
            <a:pPr defTabSz="905664">
              <a:spcBef>
                <a:spcPts val="314"/>
              </a:spcBef>
              <a:defRPr/>
            </a:pPr>
            <a:r>
              <a:rPr kumimoji="1" lang="ja-JP" altLang="en-US" dirty="0" smtClean="0"/>
              <a:t>機能安全活用実践マニュアル　ボイラー編　</a:t>
            </a:r>
            <a:r>
              <a:rPr kumimoji="1" lang="en-US" altLang="ja-JP" dirty="0" smtClean="0"/>
              <a:t>89</a:t>
            </a:r>
            <a:r>
              <a:rPr lang="ja-JP" altLang="en-US" dirty="0"/>
              <a:t>ページ</a:t>
            </a:r>
            <a:endParaRPr lang="en-US" altLang="ja-JP" dirty="0"/>
          </a:p>
          <a:p>
            <a:pPr>
              <a:spcBef>
                <a:spcPts val="314"/>
              </a:spcBef>
            </a:pP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174</a:t>
            </a:fld>
            <a:endParaRPr kumimoji="1" lang="ja-JP" altLang="en-US"/>
          </a:p>
        </p:txBody>
      </p:sp>
    </p:spTree>
    <p:extLst>
      <p:ext uri="{BB962C8B-B14F-4D97-AF65-F5344CB8AC3E}">
        <p14:creationId xmlns:p14="http://schemas.microsoft.com/office/powerpoint/2010/main" val="34274039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pPr>
              <a:spcBef>
                <a:spcPts val="314"/>
              </a:spcBef>
            </a:pPr>
            <a:r>
              <a:rPr lang="ja-JP" altLang="en-US" dirty="0">
                <a:latin typeface="Meiryo UI" panose="020B0604030504040204" pitchFamily="50" charset="-128"/>
                <a:ea typeface="Meiryo UI" panose="020B0604030504040204" pitchFamily="50" charset="-128"/>
              </a:rPr>
              <a:t>ソフトウェアの妥当性確認の方法について教える。</a:t>
            </a:r>
          </a:p>
          <a:p>
            <a:pPr>
              <a:spcBef>
                <a:spcPts val="314"/>
              </a:spcBef>
            </a:pPr>
            <a:endParaRPr lang="ja-JP" altLang="en-US" dirty="0">
              <a:latin typeface="Meiryo UI" panose="020B0604030504040204" pitchFamily="50" charset="-128"/>
              <a:ea typeface="Meiryo UI" panose="020B0604030504040204" pitchFamily="50" charset="-128"/>
            </a:endParaRPr>
          </a:p>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pPr>
              <a:spcBef>
                <a:spcPts val="314"/>
              </a:spcBef>
            </a:pPr>
            <a:r>
              <a:rPr lang="ja-JP" altLang="en-US" dirty="0">
                <a:latin typeface="Meiryo UI" panose="020B0604030504040204" pitchFamily="50" charset="-128"/>
                <a:ea typeface="Meiryo UI" panose="020B0604030504040204" pitchFamily="50" charset="-128"/>
              </a:rPr>
              <a:t>スライドを読む</a:t>
            </a:r>
          </a:p>
          <a:p>
            <a:pPr>
              <a:spcBef>
                <a:spcPts val="314"/>
              </a:spcBef>
            </a:pPr>
            <a:endParaRPr lang="ja-JP" altLang="en-US" dirty="0">
              <a:latin typeface="Meiryo UI" panose="020B0604030504040204" pitchFamily="50" charset="-128"/>
              <a:ea typeface="Meiryo UI" panose="020B0604030504040204" pitchFamily="50" charset="-128"/>
            </a:endParaRPr>
          </a:p>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pPr>
              <a:spcBef>
                <a:spcPts val="314"/>
              </a:spcBef>
            </a:pP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175</a:t>
            </a:fld>
            <a:endParaRPr kumimoji="1" lang="ja-JP" altLang="en-US"/>
          </a:p>
        </p:txBody>
      </p:sp>
    </p:spTree>
    <p:extLst>
      <p:ext uri="{BB962C8B-B14F-4D97-AF65-F5344CB8AC3E}">
        <p14:creationId xmlns:p14="http://schemas.microsoft.com/office/powerpoint/2010/main" val="113986386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pPr>
              <a:spcBef>
                <a:spcPts val="314"/>
              </a:spcBef>
            </a:pPr>
            <a:r>
              <a:rPr lang="ja-JP" altLang="en-US" dirty="0">
                <a:latin typeface="Meiryo UI" panose="020B0604030504040204" pitchFamily="50" charset="-128"/>
                <a:ea typeface="Meiryo UI" panose="020B0604030504040204" pitchFamily="50" charset="-128"/>
              </a:rPr>
              <a:t>ソフトウェアの妥当性確認の方法について教える。</a:t>
            </a:r>
          </a:p>
          <a:p>
            <a:pPr>
              <a:spcBef>
                <a:spcPts val="314"/>
              </a:spcBef>
            </a:pPr>
            <a:endParaRPr lang="ja-JP" altLang="en-US" dirty="0">
              <a:latin typeface="Meiryo UI" panose="020B0604030504040204" pitchFamily="50" charset="-128"/>
              <a:ea typeface="Meiryo UI" panose="020B0604030504040204" pitchFamily="50" charset="-128"/>
            </a:endParaRPr>
          </a:p>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pPr>
              <a:spcBef>
                <a:spcPts val="314"/>
              </a:spcBef>
            </a:pPr>
            <a:r>
              <a:rPr lang="ja-JP" altLang="en-US" dirty="0">
                <a:latin typeface="Meiryo UI" panose="020B0604030504040204" pitchFamily="50" charset="-128"/>
                <a:ea typeface="Meiryo UI" panose="020B0604030504040204" pitchFamily="50" charset="-128"/>
              </a:rPr>
              <a:t>スライドを読む</a:t>
            </a:r>
          </a:p>
          <a:p>
            <a:pPr>
              <a:spcBef>
                <a:spcPts val="314"/>
              </a:spcBef>
            </a:pPr>
            <a:endParaRPr lang="ja-JP" altLang="en-US" dirty="0">
              <a:latin typeface="Meiryo UI" panose="020B0604030504040204" pitchFamily="50" charset="-128"/>
              <a:ea typeface="Meiryo UI" panose="020B0604030504040204" pitchFamily="50" charset="-128"/>
            </a:endParaRPr>
          </a:p>
          <a:p>
            <a:pPr>
              <a:spcBef>
                <a:spcPts val="314"/>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pPr>
              <a:spcBef>
                <a:spcPts val="314"/>
              </a:spcBef>
            </a:pPr>
            <a:r>
              <a:rPr lang="en-US" altLang="ja-JP" dirty="0">
                <a:latin typeface="Meiryo UI" panose="020B0604030504040204" pitchFamily="50" charset="-128"/>
                <a:ea typeface="Meiryo UI" panose="020B0604030504040204" pitchFamily="50" charset="-128"/>
              </a:rPr>
              <a:t>Part 3</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7.7</a:t>
            </a:r>
            <a:r>
              <a:rPr lang="ja-JP" altLang="en-US" dirty="0">
                <a:latin typeface="Meiryo UI" panose="020B0604030504040204" pitchFamily="50" charset="-128"/>
                <a:ea typeface="Meiryo UI" panose="020B0604030504040204" pitchFamily="50" charset="-128"/>
              </a:rPr>
              <a:t>項（ソフトウェアのシステム安全妥当性確認）</a:t>
            </a:r>
            <a:endParaRPr lang="en-US" altLang="ja-JP" dirty="0">
              <a:latin typeface="Meiryo UI" panose="020B0604030504040204" pitchFamily="50" charset="-128"/>
              <a:ea typeface="Meiryo UI" panose="020B0604030504040204" pitchFamily="50" charset="-128"/>
            </a:endParaRPr>
          </a:p>
          <a:p>
            <a:pPr>
              <a:spcBef>
                <a:spcPts val="314"/>
              </a:spcBef>
            </a:pP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176</a:t>
            </a:fld>
            <a:endParaRPr kumimoji="1" lang="ja-JP" altLang="en-US"/>
          </a:p>
        </p:txBody>
      </p:sp>
    </p:spTree>
    <p:extLst>
      <p:ext uri="{BB962C8B-B14F-4D97-AF65-F5344CB8AC3E}">
        <p14:creationId xmlns:p14="http://schemas.microsoft.com/office/powerpoint/2010/main" val="209649138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表</a:t>
            </a:r>
            <a:r>
              <a:rPr lang="en-US" altLang="ja-JP" dirty="0">
                <a:latin typeface="Meiryo UI" panose="020B0604030504040204" pitchFamily="50" charset="-128"/>
                <a:ea typeface="Meiryo UI" panose="020B0604030504040204" pitchFamily="50" charset="-128"/>
              </a:rPr>
              <a:t>4-1</a:t>
            </a:r>
            <a:r>
              <a:rPr lang="ja-JP" altLang="en-US" dirty="0">
                <a:latin typeface="Meiryo UI" panose="020B0604030504040204" pitchFamily="50" charset="-128"/>
                <a:ea typeface="Meiryo UI" panose="020B0604030504040204" pitchFamily="50" charset="-128"/>
              </a:rPr>
              <a:t>　により具体的に各ライフサイクルの妥当性確認の内容を教える。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必要書類の具体例は、表</a:t>
            </a:r>
            <a:r>
              <a:rPr lang="en-US" altLang="ja-JP" dirty="0">
                <a:latin typeface="Meiryo UI" panose="020B0604030504040204" pitchFamily="50" charset="-128"/>
                <a:ea typeface="Meiryo UI" panose="020B0604030504040204" pitchFamily="50" charset="-128"/>
              </a:rPr>
              <a:t>4-1</a:t>
            </a:r>
            <a:r>
              <a:rPr lang="ja-JP" altLang="en-US" dirty="0">
                <a:latin typeface="Meiryo UI" panose="020B0604030504040204" pitchFamily="50" charset="-128"/>
                <a:ea typeface="Meiryo UI" panose="020B0604030504040204" pitchFamily="50" charset="-128"/>
              </a:rPr>
              <a:t>の「項目例」に記載</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ソフトウェアライフサイクル（</a:t>
            </a:r>
            <a:r>
              <a:rPr lang="en-US" altLang="ja-JP" dirty="0">
                <a:latin typeface="Meiryo UI" panose="020B0604030504040204" pitchFamily="50" charset="-128"/>
                <a:ea typeface="Meiryo UI" panose="020B0604030504040204" pitchFamily="50" charset="-128"/>
              </a:rPr>
              <a:t>IEC 61508</a:t>
            </a:r>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部</a:t>
            </a:r>
            <a:r>
              <a:rPr lang="en-US" altLang="ja-JP" dirty="0">
                <a:latin typeface="Meiryo UI" panose="020B0604030504040204" pitchFamily="50" charset="-128"/>
                <a:ea typeface="Meiryo UI" panose="020B0604030504040204" pitchFamily="50" charset="-128"/>
              </a:rPr>
              <a:t>7.7</a:t>
            </a:r>
            <a:r>
              <a:rPr lang="ja-JP" altLang="en-US" dirty="0">
                <a:latin typeface="Meiryo UI" panose="020B0604030504040204" pitchFamily="50" charset="-128"/>
                <a:ea typeface="Meiryo UI" panose="020B0604030504040204" pitchFamily="50" charset="-128"/>
              </a:rPr>
              <a:t>）</a:t>
            </a:r>
          </a:p>
          <a:p>
            <a:endParaRPr lang="ja-JP" altLang="en-US" dirty="0">
              <a:latin typeface="Meiryo UI" panose="020B0604030504040204" pitchFamily="50" charset="-128"/>
              <a:ea typeface="Meiryo UI" panose="020B0604030504040204" pitchFamily="50" charset="-128"/>
            </a:endParaRPr>
          </a:p>
          <a:p>
            <a:pPr defTabSz="905664">
              <a:defRPr/>
            </a:pPr>
            <a:r>
              <a:rPr kumimoji="1" lang="ja-JP" altLang="en-US" dirty="0" smtClean="0"/>
              <a:t>機能安全活用実践マニュアル　ボイラー編　</a:t>
            </a:r>
            <a:r>
              <a:rPr kumimoji="1" lang="en-US" altLang="ja-JP" dirty="0" smtClean="0"/>
              <a:t>93</a:t>
            </a:r>
            <a:r>
              <a:rPr lang="ja-JP" altLang="en-US" dirty="0"/>
              <a:t>ページ</a:t>
            </a:r>
            <a:endParaRPr lang="en-US" altLang="ja-JP" dirty="0"/>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177</a:t>
            </a:fld>
            <a:endParaRPr kumimoji="1" lang="ja-JP" altLang="en-US"/>
          </a:p>
        </p:txBody>
      </p:sp>
    </p:spTree>
    <p:extLst>
      <p:ext uri="{BB962C8B-B14F-4D97-AF65-F5344CB8AC3E}">
        <p14:creationId xmlns:p14="http://schemas.microsoft.com/office/powerpoint/2010/main" val="382826793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178</a:t>
            </a:fld>
            <a:endParaRPr kumimoji="1" lang="ja-JP" altLang="en-US"/>
          </a:p>
        </p:txBody>
      </p:sp>
    </p:spTree>
    <p:extLst>
      <p:ext uri="{BB962C8B-B14F-4D97-AF65-F5344CB8AC3E}">
        <p14:creationId xmlns:p14="http://schemas.microsoft.com/office/powerpoint/2010/main" val="352828255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179</a:t>
            </a:fld>
            <a:endParaRPr kumimoji="1" lang="ja-JP" altLang="en-US"/>
          </a:p>
        </p:txBody>
      </p:sp>
    </p:spTree>
    <p:extLst>
      <p:ext uri="{BB962C8B-B14F-4D97-AF65-F5344CB8AC3E}">
        <p14:creationId xmlns:p14="http://schemas.microsoft.com/office/powerpoint/2010/main" val="383849599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前ページ通り。</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180</a:t>
            </a:fld>
            <a:endParaRPr kumimoji="1" lang="ja-JP" altLang="en-US"/>
          </a:p>
        </p:txBody>
      </p:sp>
    </p:spTree>
    <p:extLst>
      <p:ext uri="{BB962C8B-B14F-4D97-AF65-F5344CB8AC3E}">
        <p14:creationId xmlns:p14="http://schemas.microsoft.com/office/powerpoint/2010/main" val="164930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2950"/>
            <a:ext cx="5381625" cy="3727450"/>
          </a:xfrm>
        </p:spPr>
      </p:sp>
      <p:sp>
        <p:nvSpPr>
          <p:cNvPr id="3" name="ノート プレースホルダー 2"/>
          <p:cNvSpPr>
            <a:spLocks noGrp="1"/>
          </p:cNvSpPr>
          <p:nvPr>
            <p:ph type="body" idx="1"/>
          </p:nvPr>
        </p:nvSpPr>
        <p:spPr/>
        <p:txBody>
          <a:bodyPr/>
          <a:lstStyle/>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「適合性証明」の定義を知り、そこへ至る手順を教える。</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endParaRPr lang="ja-JP" altLang="en-US"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なし</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endParaRPr lang="ja-JP" altLang="en-US"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pPr>
              <a:spcBef>
                <a:spcPts val="314"/>
              </a:spcBef>
            </a:pPr>
            <a:r>
              <a:rPr lang="ja-JP" altLang="en-US" u="sng" dirty="0">
                <a:solidFill>
                  <a:srgbClr val="0000CC"/>
                </a:solidFill>
                <a:latin typeface="Arial" panose="020B0604020202020204" pitchFamily="34" charset="0"/>
                <a:ea typeface="Meiryo UI" panose="020B0604030504040204" pitchFamily="50" charset="-128"/>
                <a:cs typeface="Arial" panose="020B0604020202020204" pitchFamily="34" charset="0"/>
              </a:rPr>
              <a:t>適合性証明</a:t>
            </a:r>
            <a:r>
              <a:rPr lang="ja-JP" altLang="en-US" dirty="0">
                <a:latin typeface="Arial" panose="020B0604020202020204" pitchFamily="34" charset="0"/>
                <a:ea typeface="Meiryo UI" panose="020B0604030504040204" pitchFamily="50" charset="-128"/>
                <a:cs typeface="Arial" panose="020B0604020202020204" pitchFamily="34" charset="0"/>
              </a:rPr>
              <a:t>の定義</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労働安全衛生法及びこれに基づく命令に係る登録及び指定に関する省令（平成二十九年四月一日公布（昭和四十七年労働省令第四十四号）改正）</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ja-JP" altLang="en-US" dirty="0">
                <a:latin typeface="Arial" panose="020B0604020202020204" pitchFamily="34" charset="0"/>
                <a:ea typeface="Meiryo UI" panose="020B0604030504040204" pitchFamily="50" charset="-128"/>
                <a:cs typeface="Arial" panose="020B0604020202020204" pitchFamily="34" charset="0"/>
              </a:rPr>
              <a:t>第一条の二の四十四の二　ボイラー及び圧力容器安全規則（昭和四十七年労働省令第三十三号。以下「</a:t>
            </a:r>
            <a:r>
              <a:rPr lang="ja-JP" altLang="en-US" dirty="0">
                <a:solidFill>
                  <a:srgbClr val="0000CC"/>
                </a:solidFill>
                <a:latin typeface="Arial" panose="020B0604020202020204" pitchFamily="34" charset="0"/>
                <a:ea typeface="Meiryo UI" panose="020B0604030504040204" pitchFamily="50" charset="-128"/>
                <a:cs typeface="Arial" panose="020B0604020202020204" pitchFamily="34" charset="0"/>
              </a:rPr>
              <a:t>ボイラー則</a:t>
            </a:r>
            <a:r>
              <a:rPr lang="ja-JP" altLang="en-US" dirty="0">
                <a:latin typeface="Arial" panose="020B0604020202020204" pitchFamily="34" charset="0"/>
                <a:ea typeface="Meiryo UI" panose="020B0604030504040204" pitchFamily="50" charset="-128"/>
                <a:cs typeface="Arial" panose="020B0604020202020204" pitchFamily="34" charset="0"/>
              </a:rPr>
              <a:t>」という。）第二十五条第三項の登録（以下この章において「登録」という。）は、同項の証明（以下この章において「</a:t>
            </a:r>
            <a:r>
              <a:rPr lang="ja-JP" altLang="en-US" u="sng" dirty="0">
                <a:solidFill>
                  <a:srgbClr val="0000CC"/>
                </a:solidFill>
                <a:latin typeface="Arial" panose="020B0604020202020204" pitchFamily="34" charset="0"/>
                <a:ea typeface="Meiryo UI" panose="020B0604030504040204" pitchFamily="50" charset="-128"/>
                <a:cs typeface="Arial" panose="020B0604020202020204" pitchFamily="34" charset="0"/>
              </a:rPr>
              <a:t>適合性証明</a:t>
            </a:r>
            <a:r>
              <a:rPr lang="ja-JP" altLang="en-US" dirty="0">
                <a:latin typeface="Arial" panose="020B0604020202020204" pitchFamily="34" charset="0"/>
                <a:ea typeface="Meiryo UI" panose="020B0604030504040204" pitchFamily="50" charset="-128"/>
                <a:cs typeface="Arial" panose="020B0604020202020204" pitchFamily="34" charset="0"/>
              </a:rPr>
              <a:t>」という。）を行おうとする者の申請により行う。</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endParaRPr lang="it-IT" altLang="ja-JP" dirty="0">
              <a:latin typeface="Arial" panose="020B0604020202020204" pitchFamily="34" charset="0"/>
              <a:ea typeface="Meiryo UI" panose="020B0604030504040204" pitchFamily="50" charset="-128"/>
              <a:cs typeface="Arial" panose="020B0604020202020204" pitchFamily="34" charset="0"/>
            </a:endParaRPr>
          </a:p>
          <a:p>
            <a:pPr>
              <a:spcBef>
                <a:spcPts val="314"/>
              </a:spcBef>
            </a:pPr>
            <a:r>
              <a:rPr lang="ja-JP" altLang="en-US" dirty="0">
                <a:solidFill>
                  <a:srgbClr val="0000CC"/>
                </a:solidFill>
                <a:latin typeface="Arial" panose="020B0604020202020204" pitchFamily="34" charset="0"/>
                <a:ea typeface="Meiryo UI" panose="020B0604030504040204" pitchFamily="50" charset="-128"/>
                <a:cs typeface="Arial" panose="020B0604020202020204" pitchFamily="34" charset="0"/>
              </a:rPr>
              <a:t>ボイラー則　</a:t>
            </a:r>
            <a:r>
              <a:rPr lang="ja-JP" altLang="en-US" dirty="0">
                <a:latin typeface="Arial" panose="020B0604020202020204" pitchFamily="34" charset="0"/>
                <a:ea typeface="Meiryo UI" panose="020B0604030504040204" pitchFamily="50" charset="-128"/>
                <a:cs typeface="Arial" panose="020B0604020202020204" pitchFamily="34" charset="0"/>
              </a:rPr>
              <a:t>前項の所轄労働基準監督署長の認定を受けようとする者は、適合自動制御ボイラー認定申請書（様式第十七号）に</a:t>
            </a:r>
            <a:r>
              <a:rPr lang="ja-JP" altLang="en-US" dirty="0">
                <a:solidFill>
                  <a:srgbClr val="0000CC"/>
                </a:solidFill>
                <a:latin typeface="Arial" panose="020B0604020202020204" pitchFamily="34" charset="0"/>
                <a:ea typeface="Meiryo UI" panose="020B0604030504040204" pitchFamily="50" charset="-128"/>
                <a:cs typeface="Arial" panose="020B0604020202020204" pitchFamily="34" charset="0"/>
              </a:rPr>
              <a:t>、</a:t>
            </a:r>
            <a:r>
              <a:rPr lang="ja-JP" altLang="en-US" u="sng" dirty="0">
                <a:solidFill>
                  <a:srgbClr val="0000CC"/>
                </a:solidFill>
                <a:latin typeface="Arial" panose="020B0604020202020204" pitchFamily="34" charset="0"/>
                <a:ea typeface="Meiryo UI" panose="020B0604030504040204" pitchFamily="50" charset="-128"/>
                <a:cs typeface="Arial" panose="020B0604020202020204" pitchFamily="34" charset="0"/>
              </a:rPr>
              <a:t>当該申請に係る自動制御装置が前項の厚生労働大臣が定める技術上の指針に適合していること</a:t>
            </a:r>
            <a:r>
              <a:rPr lang="ja-JP" altLang="en-US" dirty="0">
                <a:latin typeface="Arial" panose="020B0604020202020204" pitchFamily="34" charset="0"/>
                <a:ea typeface="Meiryo UI" panose="020B0604030504040204" pitchFamily="50" charset="-128"/>
                <a:cs typeface="Arial" panose="020B0604020202020204" pitchFamily="34" charset="0"/>
              </a:rPr>
              <a:t>を厚生労働大臣の登録を受けた者が明らかにする書面を添えて、所轄労働基準監督署長に提出しなければならない。</a:t>
            </a:r>
            <a:endParaRPr lang="it-IT" altLang="ja-JP" dirty="0">
              <a:latin typeface="Arial" panose="020B0604020202020204" pitchFamily="34" charset="0"/>
              <a:ea typeface="Meiryo UI" panose="020B0604030504040204" pitchFamily="50" charset="-128"/>
              <a:cs typeface="Arial" panose="020B0604020202020204" pitchFamily="34" charset="0"/>
            </a:endParaRPr>
          </a:p>
          <a:p>
            <a:endParaRPr kumimoji="1" lang="en-US" altLang="ja-JP" dirty="0" smtClean="0"/>
          </a:p>
          <a:p>
            <a:pPr defTabSz="905664">
              <a:defRPr/>
            </a:pPr>
            <a:r>
              <a:rPr kumimoji="1" lang="ja-JP" altLang="en-US" dirty="0" smtClean="0"/>
              <a:t>機能安全活用実践マニュアル　ボイラー編　</a:t>
            </a:r>
            <a:r>
              <a:rPr kumimoji="1" lang="en-US" altLang="ja-JP" dirty="0" smtClean="0"/>
              <a:t>96</a:t>
            </a:r>
            <a:r>
              <a:rPr lang="ja-JP" altLang="en-US" dirty="0"/>
              <a:t>ページ</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181</a:t>
            </a:fld>
            <a:endParaRPr kumimoji="1" lang="ja-JP" altLang="en-US"/>
          </a:p>
        </p:txBody>
      </p:sp>
    </p:spTree>
    <p:extLst>
      <p:ext uri="{BB962C8B-B14F-4D97-AF65-F5344CB8AC3E}">
        <p14:creationId xmlns:p14="http://schemas.microsoft.com/office/powerpoint/2010/main" val="335025369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2950"/>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言葉の定義を知ること。</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なし</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スライドに記載</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pPr defTabSz="905664">
              <a:defRPr/>
            </a:pPr>
            <a:r>
              <a:rPr kumimoji="1" lang="ja-JP" altLang="en-US" dirty="0" smtClean="0"/>
              <a:t>機能安全活用実践マニュアル　ボイラー編　</a:t>
            </a:r>
            <a:r>
              <a:rPr kumimoji="1" lang="en-US" altLang="ja-JP" dirty="0" smtClean="0"/>
              <a:t>96</a:t>
            </a:r>
            <a:r>
              <a:rPr lang="ja-JP" altLang="en-US" dirty="0"/>
              <a:t>ページ</a:t>
            </a:r>
            <a:endParaRPr lang="en-US" altLang="ja-JP" dirty="0"/>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182</a:t>
            </a:fld>
            <a:endParaRPr kumimoji="1" lang="ja-JP" altLang="en-US"/>
          </a:p>
        </p:txBody>
      </p:sp>
    </p:spTree>
    <p:extLst>
      <p:ext uri="{BB962C8B-B14F-4D97-AF65-F5344CB8AC3E}">
        <p14:creationId xmlns:p14="http://schemas.microsoft.com/office/powerpoint/2010/main" val="63767299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適合性証明のステップと同時に適合自動制御ボイラー認定申請書を知ってもらう。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en-US" altLang="ja-JP" dirty="0">
                <a:latin typeface="Arial" panose="020B0604020202020204" pitchFamily="34" charset="0"/>
                <a:ea typeface="Meiryo UI" panose="020B0604030504040204" pitchFamily="50" charset="-128"/>
                <a:cs typeface="Arial" panose="020B0604020202020204" pitchFamily="34" charset="0"/>
              </a:rPr>
              <a:t>(1) </a:t>
            </a:r>
            <a:r>
              <a:rPr lang="ja-JP" altLang="en-US" dirty="0">
                <a:latin typeface="Arial" panose="020B0604020202020204" pitchFamily="34" charset="0"/>
                <a:ea typeface="Meiryo UI" panose="020B0604030504040204" pitchFamily="50" charset="-128"/>
                <a:cs typeface="Arial" panose="020B0604020202020204" pitchFamily="34" charset="0"/>
              </a:rPr>
              <a:t>適合性証明のステップ</a:t>
            </a:r>
          </a:p>
          <a:p>
            <a:r>
              <a:rPr lang="zh-TW" altLang="en-US" dirty="0">
                <a:latin typeface="Arial" panose="020B0604020202020204" pitchFamily="34" charset="0"/>
                <a:ea typeface="Meiryo UI" panose="020B0604030504040204" pitchFamily="50" charset="-128"/>
                <a:cs typeface="Arial" panose="020B0604020202020204" pitchFamily="34" charset="0"/>
              </a:rPr>
              <a:t>供給者適合宣言</a:t>
            </a:r>
            <a:r>
              <a:rPr lang="ja-JP" altLang="en-US" dirty="0">
                <a:latin typeface="Arial" panose="020B0604020202020204" pitchFamily="34" charset="0"/>
                <a:ea typeface="Meiryo UI" panose="020B0604030504040204" pitchFamily="50" charset="-128"/>
                <a:cs typeface="Arial" panose="020B0604020202020204" pitchFamily="34" charset="0"/>
              </a:rPr>
              <a:t>後に登録適合性証明機関による第三者認証が行われる。</a:t>
            </a:r>
            <a:r>
              <a:rPr lang="zh-TW" altLang="en-US" dirty="0">
                <a:latin typeface="Arial" panose="020B0604020202020204" pitchFamily="34" charset="0"/>
                <a:ea typeface="Meiryo UI" panose="020B0604030504040204" pitchFamily="50" charset="-128"/>
                <a:cs typeface="Arial" panose="020B0604020202020204" pitchFamily="34" charset="0"/>
              </a:rPr>
              <a:t>供給者適合宣言</a:t>
            </a:r>
            <a:r>
              <a:rPr lang="ja-JP" altLang="en-US" dirty="0" err="1">
                <a:latin typeface="Arial" panose="020B0604020202020204" pitchFamily="34" charset="0"/>
                <a:ea typeface="Meiryo UI" panose="020B0604030504040204" pitchFamily="50" charset="-128"/>
                <a:cs typeface="Arial" panose="020B0604020202020204" pitchFamily="34" charset="0"/>
              </a:rPr>
              <a:t>は強</a:t>
            </a:r>
            <a:r>
              <a:rPr lang="ja-JP" altLang="en-US" dirty="0">
                <a:latin typeface="Arial" panose="020B0604020202020204" pitchFamily="34" charset="0"/>
                <a:ea typeface="Meiryo UI" panose="020B0604030504040204" pitchFamily="50" charset="-128"/>
                <a:cs typeface="Arial" panose="020B0604020202020204" pitchFamily="34" charset="0"/>
              </a:rPr>
              <a:t>制されるものではないが推奨される。</a:t>
            </a:r>
            <a:endParaRPr lang="en-US" altLang="ja-JP"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(2) </a:t>
            </a:r>
            <a:r>
              <a:rPr lang="zh-TW" altLang="en-US" dirty="0">
                <a:latin typeface="Arial" panose="020B0604020202020204" pitchFamily="34" charset="0"/>
                <a:ea typeface="Meiryo UI" panose="020B0604030504040204" pitchFamily="50" charset="-128"/>
                <a:cs typeface="Arial" panose="020B0604020202020204" pitchFamily="34" charset="0"/>
              </a:rPr>
              <a:t>供給者適合宣言</a:t>
            </a:r>
            <a:r>
              <a:rPr lang="ja-JP" altLang="en-US" dirty="0">
                <a:latin typeface="Arial" panose="020B0604020202020204" pitchFamily="34" charset="0"/>
                <a:ea typeface="Meiryo UI" panose="020B0604030504040204" pitchFamily="50" charset="-128"/>
                <a:cs typeface="Arial" panose="020B0604020202020204" pitchFamily="34" charset="0"/>
              </a:rPr>
              <a:t>～</a:t>
            </a:r>
            <a:r>
              <a:rPr lang="en-US" altLang="ja-JP" dirty="0">
                <a:latin typeface="Arial" panose="020B0604020202020204" pitchFamily="34" charset="0"/>
                <a:ea typeface="Meiryo UI" panose="020B0604030504040204" pitchFamily="50" charset="-128"/>
                <a:cs typeface="Arial" panose="020B0604020202020204" pitchFamily="34" charset="0"/>
              </a:rPr>
              <a:t>(4)</a:t>
            </a:r>
            <a:r>
              <a:rPr lang="ja-JP" altLang="en-US" dirty="0">
                <a:latin typeface="Arial" panose="020B0604020202020204" pitchFamily="34" charset="0"/>
                <a:ea typeface="Meiryo UI" panose="020B0604030504040204" pitchFamily="50" charset="-128"/>
                <a:cs typeface="Arial" panose="020B0604020202020204" pitchFamily="34" charset="0"/>
              </a:rPr>
              <a:t>更新は次ページ以降で説明する。</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lang="ja-JP" altLang="en-US" dirty="0">
                <a:latin typeface="Arial" panose="020B0604020202020204" pitchFamily="34" charset="0"/>
                <a:ea typeface="Meiryo UI" panose="020B0604030504040204" pitchFamily="50" charset="-128"/>
                <a:cs typeface="Arial" panose="020B0604020202020204" pitchFamily="34" charset="0"/>
              </a:rPr>
              <a:t>適合自動制御装置の認定実施要領（</a:t>
            </a:r>
            <a:r>
              <a:rPr lang="zh-TW" altLang="en-US" dirty="0">
                <a:latin typeface="Arial" panose="020B0604020202020204" pitchFamily="34" charset="0"/>
                <a:ea typeface="Meiryo UI" panose="020B0604030504040204" pitchFamily="50" charset="-128"/>
                <a:cs typeface="Arial" panose="020B0604020202020204" pitchFamily="34" charset="0"/>
              </a:rPr>
              <a:t>基発 </a:t>
            </a:r>
            <a:r>
              <a:rPr lang="en-US" altLang="zh-TW" dirty="0">
                <a:latin typeface="Arial" panose="020B0604020202020204" pitchFamily="34" charset="0"/>
                <a:ea typeface="Meiryo UI" panose="020B0604030504040204" pitchFamily="50" charset="-128"/>
                <a:cs typeface="Arial" panose="020B0604020202020204" pitchFamily="34" charset="0"/>
              </a:rPr>
              <a:t>0508 </a:t>
            </a:r>
            <a:r>
              <a:rPr lang="zh-TW" altLang="en-US" dirty="0">
                <a:latin typeface="Arial" panose="020B0604020202020204" pitchFamily="34" charset="0"/>
                <a:ea typeface="Meiryo UI" panose="020B0604030504040204" pitchFamily="50" charset="-128"/>
                <a:cs typeface="Arial" panose="020B0604020202020204" pitchFamily="34" charset="0"/>
              </a:rPr>
              <a:t>第 </a:t>
            </a:r>
            <a:r>
              <a:rPr lang="en-US" altLang="zh-TW" dirty="0">
                <a:latin typeface="Arial" panose="020B0604020202020204" pitchFamily="34" charset="0"/>
                <a:ea typeface="Meiryo UI" panose="020B0604030504040204" pitchFamily="50" charset="-128"/>
                <a:cs typeface="Arial" panose="020B0604020202020204" pitchFamily="34" charset="0"/>
              </a:rPr>
              <a:t>2 </a:t>
            </a:r>
            <a:r>
              <a:rPr lang="zh-TW" altLang="en-US" dirty="0">
                <a:latin typeface="Arial" panose="020B0604020202020204" pitchFamily="34" charset="0"/>
                <a:ea typeface="Meiryo UI" panose="020B0604030504040204" pitchFamily="50" charset="-128"/>
                <a:cs typeface="Arial" panose="020B0604020202020204" pitchFamily="34" charset="0"/>
              </a:rPr>
              <a:t>号 平成 </a:t>
            </a:r>
            <a:r>
              <a:rPr lang="en-US" altLang="zh-TW" dirty="0">
                <a:latin typeface="Arial" panose="020B0604020202020204" pitchFamily="34" charset="0"/>
                <a:ea typeface="Meiryo UI" panose="020B0604030504040204" pitchFamily="50" charset="-128"/>
                <a:cs typeface="Arial" panose="020B0604020202020204" pitchFamily="34" charset="0"/>
              </a:rPr>
              <a:t>29 </a:t>
            </a:r>
            <a:r>
              <a:rPr lang="zh-TW" altLang="en-US" dirty="0">
                <a:latin typeface="Arial" panose="020B0604020202020204" pitchFamily="34" charset="0"/>
                <a:ea typeface="Meiryo UI" panose="020B0604030504040204" pitchFamily="50" charset="-128"/>
                <a:cs typeface="Arial" panose="020B0604020202020204" pitchFamily="34" charset="0"/>
              </a:rPr>
              <a:t>年 </a:t>
            </a:r>
            <a:r>
              <a:rPr lang="en-US" altLang="zh-TW" dirty="0">
                <a:latin typeface="Arial" panose="020B0604020202020204" pitchFamily="34" charset="0"/>
                <a:ea typeface="Meiryo UI" panose="020B0604030504040204" pitchFamily="50" charset="-128"/>
                <a:cs typeface="Arial" panose="020B0604020202020204" pitchFamily="34" charset="0"/>
              </a:rPr>
              <a:t>5 </a:t>
            </a:r>
            <a:r>
              <a:rPr lang="zh-TW" altLang="en-US" dirty="0">
                <a:latin typeface="Arial" panose="020B0604020202020204" pitchFamily="34" charset="0"/>
                <a:ea typeface="Meiryo UI" panose="020B0604030504040204" pitchFamily="50" charset="-128"/>
                <a:cs typeface="Arial" panose="020B0604020202020204" pitchFamily="34" charset="0"/>
              </a:rPr>
              <a:t>月 </a:t>
            </a:r>
            <a:r>
              <a:rPr lang="en-US" altLang="zh-TW" dirty="0">
                <a:latin typeface="Arial" panose="020B0604020202020204" pitchFamily="34" charset="0"/>
                <a:ea typeface="Meiryo UI" panose="020B0604030504040204" pitchFamily="50" charset="-128"/>
                <a:cs typeface="Arial" panose="020B0604020202020204" pitchFamily="34" charset="0"/>
              </a:rPr>
              <a:t>8 </a:t>
            </a:r>
            <a:r>
              <a:rPr lang="zh-TW" altLang="en-US" dirty="0">
                <a:latin typeface="Arial" panose="020B0604020202020204" pitchFamily="34" charset="0"/>
                <a:ea typeface="Meiryo UI" panose="020B0604030504040204" pitchFamily="50" charset="-128"/>
                <a:cs typeface="Arial" panose="020B0604020202020204" pitchFamily="34" charset="0"/>
              </a:rPr>
              <a:t>日 </a:t>
            </a:r>
          </a:p>
          <a:p>
            <a:r>
              <a:rPr lang="zh-TW" altLang="en-US" dirty="0">
                <a:latin typeface="Arial" panose="020B0604020202020204" pitchFamily="34" charset="0"/>
                <a:ea typeface="Meiryo UI" panose="020B0604030504040204" pitchFamily="50" charset="-128"/>
                <a:cs typeface="Arial" panose="020B0604020202020204" pitchFamily="34" charset="0"/>
              </a:rPr>
              <a:t>厚生労働省労働基準局長</a:t>
            </a:r>
            <a:r>
              <a:rPr lang="ja-JP" altLang="en-US" dirty="0">
                <a:latin typeface="Arial" panose="020B0604020202020204" pitchFamily="34" charset="0"/>
                <a:ea typeface="Meiryo UI" panose="020B0604030504040204" pitchFamily="50" charset="-128"/>
                <a:cs typeface="Arial" panose="020B0604020202020204" pitchFamily="34" charset="0"/>
              </a:rPr>
              <a:t>）</a:t>
            </a:r>
            <a:endParaRPr kumimoji="1" lang="en-US" altLang="ja-JP" dirty="0">
              <a:latin typeface="Arial" panose="020B0604020202020204" pitchFamily="34" charset="0"/>
              <a:ea typeface="Meiryo UI" panose="020B0604030504040204" pitchFamily="50" charset="-128"/>
              <a:cs typeface="Arial" panose="020B0604020202020204" pitchFamily="34" charset="0"/>
            </a:endParaRPr>
          </a:p>
          <a:p>
            <a:endParaRPr lang="en-US" altLang="ja-JP" dirty="0"/>
          </a:p>
          <a:p>
            <a:endParaRPr kumimoji="1" lang="en-US" altLang="ja-JP" dirty="0"/>
          </a:p>
          <a:p>
            <a:endParaRPr lang="en-US" altLang="ja-JP" dirty="0"/>
          </a:p>
          <a:p>
            <a:endParaRPr kumimoji="1" lang="en-US" altLang="ja-JP" dirty="0">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183</a:t>
            </a:fld>
            <a:endParaRPr kumimoji="1" lang="ja-JP" altLang="en-US"/>
          </a:p>
        </p:txBody>
      </p:sp>
    </p:spTree>
    <p:extLst>
      <p:ext uri="{BB962C8B-B14F-4D97-AF65-F5344CB8AC3E}">
        <p14:creationId xmlns:p14="http://schemas.microsoft.com/office/powerpoint/2010/main" val="15881408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意図・ポイント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供給者適合宣言に必要な書類の例を知ってもらう。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補足事項・背景</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詳細は、ボイラーマニュアル第</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章も参照</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出典・参考文献等</a:t>
            </a:r>
            <a:r>
              <a:rPr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なし</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184</a:t>
            </a:fld>
            <a:endParaRPr kumimoji="1" lang="ja-JP" altLang="en-US"/>
          </a:p>
        </p:txBody>
      </p:sp>
    </p:spTree>
    <p:extLst>
      <p:ext uri="{BB962C8B-B14F-4D97-AF65-F5344CB8AC3E}">
        <p14:creationId xmlns:p14="http://schemas.microsoft.com/office/powerpoint/2010/main" val="305357215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適合性証明申請手順について知ってもらう。</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なし</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kumimoji="1" lang="ja-JP" altLang="en-US" dirty="0" smtClean="0">
                <a:latin typeface="Arial" panose="020B0604020202020204" pitchFamily="34" charset="0"/>
                <a:ea typeface="Meiryo UI" panose="020B0604030504040204" pitchFamily="50" charset="-128"/>
                <a:cs typeface="Arial" panose="020B0604020202020204" pitchFamily="34" charset="0"/>
              </a:rPr>
              <a:t>なし</a:t>
            </a:r>
            <a:endParaRPr kumimoji="1" lang="en-US" altLang="ja-JP" dirty="0" smtClean="0">
              <a:latin typeface="Arial" panose="020B0604020202020204" pitchFamily="34" charset="0"/>
              <a:ea typeface="Meiryo UI" panose="020B0604030504040204" pitchFamily="50" charset="-128"/>
              <a:cs typeface="Arial" panose="020B0604020202020204" pitchFamily="34" charset="0"/>
            </a:endParaRPr>
          </a:p>
          <a:p>
            <a:endParaRPr kumimoji="1" lang="en-US" altLang="ja-JP" dirty="0" smtClean="0">
              <a:latin typeface="Arial" panose="020B0604020202020204" pitchFamily="34" charset="0"/>
              <a:ea typeface="Meiryo UI" panose="020B0604030504040204" pitchFamily="50" charset="-128"/>
              <a:cs typeface="Arial" panose="020B0604020202020204" pitchFamily="34" charset="0"/>
            </a:endParaRPr>
          </a:p>
          <a:p>
            <a:pPr defTabSz="905664">
              <a:defRPr/>
            </a:pPr>
            <a:r>
              <a:rPr kumimoji="1" lang="ja-JP" altLang="en-US" dirty="0" smtClean="0"/>
              <a:t>機能安全活用実践マニュアル　ボイラー編　</a:t>
            </a:r>
            <a:r>
              <a:rPr kumimoji="1" lang="en-US" altLang="ja-JP" dirty="0" smtClean="0"/>
              <a:t>98</a:t>
            </a:r>
            <a:r>
              <a:rPr lang="ja-JP" altLang="en-US" dirty="0"/>
              <a:t>ページ</a:t>
            </a:r>
            <a:endParaRPr lang="en-US" altLang="ja-JP" dirty="0"/>
          </a:p>
          <a:p>
            <a:endParaRPr kumimoji="1"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185</a:t>
            </a:fld>
            <a:endParaRPr kumimoji="1" lang="ja-JP" altLang="en-US"/>
          </a:p>
        </p:txBody>
      </p:sp>
    </p:spTree>
    <p:extLst>
      <p:ext uri="{BB962C8B-B14F-4D97-AF65-F5344CB8AC3E}">
        <p14:creationId xmlns:p14="http://schemas.microsoft.com/office/powerpoint/2010/main" val="375351674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登録適合性証明機関の役割を教える。</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なし</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なし</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186</a:t>
            </a:fld>
            <a:endParaRPr kumimoji="1" lang="ja-JP" altLang="en-US"/>
          </a:p>
        </p:txBody>
      </p:sp>
    </p:spTree>
    <p:extLst>
      <p:ext uri="{BB962C8B-B14F-4D97-AF65-F5344CB8AC3E}">
        <p14:creationId xmlns:p14="http://schemas.microsoft.com/office/powerpoint/2010/main" val="307834139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721" y="4783306"/>
            <a:ext cx="5445760" cy="4657340"/>
          </a:xfrm>
        </p:spPr>
        <p:txBody>
          <a:bodyPr/>
          <a:lstStyle/>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適合性証明更新手順について知ってもらう。</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スライド通り</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なし</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187</a:t>
            </a:fld>
            <a:endParaRPr kumimoji="1" lang="ja-JP" altLang="en-US"/>
          </a:p>
        </p:txBody>
      </p:sp>
    </p:spTree>
    <p:extLst>
      <p:ext uri="{BB962C8B-B14F-4D97-AF65-F5344CB8AC3E}">
        <p14:creationId xmlns:p14="http://schemas.microsoft.com/office/powerpoint/2010/main" val="278440198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1" y="4783306"/>
            <a:ext cx="5445760" cy="4657340"/>
          </a:xfrm>
        </p:spPr>
        <p:txBody>
          <a:bodyPr/>
          <a:lstStyle/>
          <a:p>
            <a:r>
              <a:rPr kumimoji="1" lang="ja-JP" altLang="en-US" dirty="0" smtClean="0"/>
              <a:t>＜スライドの意図＞</a:t>
            </a:r>
            <a:endParaRPr kumimoji="1" lang="en-US" altLang="ja-JP" dirty="0" smtClean="0"/>
          </a:p>
          <a:p>
            <a:pPr marL="171426" indent="-171426">
              <a:buFont typeface="Arial" panose="020B0604020202020204" pitchFamily="34" charset="0"/>
              <a:buChar char="•"/>
            </a:pPr>
            <a:r>
              <a:rPr kumimoji="1" lang="ja-JP" altLang="en-US" dirty="0" smtClean="0"/>
              <a:t>署長認定の対象と審査内容を理解させる。</a:t>
            </a:r>
            <a:endParaRPr kumimoji="1" lang="en-US" altLang="ja-JP" dirty="0" smtClean="0"/>
          </a:p>
          <a:p>
            <a:endParaRPr kumimoji="1" lang="en-US" altLang="ja-JP" dirty="0" smtClean="0"/>
          </a:p>
          <a:p>
            <a:r>
              <a:rPr kumimoji="1" lang="ja-JP" altLang="en-US" dirty="0" smtClean="0"/>
              <a:t>＜補足事項＞</a:t>
            </a:r>
            <a:endParaRPr kumimoji="1" lang="en-US" altLang="ja-JP" dirty="0" smtClean="0"/>
          </a:p>
          <a:p>
            <a:r>
              <a:rPr kumimoji="1" lang="ja-JP" altLang="en-US" dirty="0" smtClean="0"/>
              <a:t>・センサー、コントロールロジック部など、パーツで機能安全の認証を受けている場合でも、制御システム全体として、ボイラーの要求安全度水準を満たせるとは限らない。このため、システム全体（センサー、ロジック、アクチュエーター）として、要求安全度水準を満たしていることが証明されている必要がある。</a:t>
            </a:r>
            <a:endParaRPr kumimoji="1" lang="en-US" altLang="ja-JP" dirty="0" smtClean="0"/>
          </a:p>
          <a:p>
            <a:endParaRPr kumimoji="1" lang="en-US" altLang="ja-JP" dirty="0" smtClean="0"/>
          </a:p>
          <a:p>
            <a:r>
              <a:rPr kumimoji="1" lang="ja-JP" altLang="en-US" dirty="0" smtClean="0"/>
              <a:t>＜参考文献等＞</a:t>
            </a:r>
            <a:endParaRPr kumimoji="1" lang="en-US" altLang="ja-JP" dirty="0" smtClean="0"/>
          </a:p>
          <a:p>
            <a:r>
              <a:rPr lang="ja-JP" altLang="ja-JP" dirty="0"/>
              <a:t>適合自動制御装置の認定実施要領（平成</a:t>
            </a:r>
            <a:r>
              <a:rPr lang="en-US" altLang="ja-JP" dirty="0"/>
              <a:t>29</a:t>
            </a:r>
            <a:r>
              <a:rPr lang="ja-JP" altLang="ja-JP" dirty="0"/>
              <a:t>年</a:t>
            </a:r>
            <a:r>
              <a:rPr lang="en-US" altLang="ja-JP" dirty="0"/>
              <a:t>5</a:t>
            </a:r>
            <a:r>
              <a:rPr lang="ja-JP" altLang="ja-JP" dirty="0"/>
              <a:t>月</a:t>
            </a:r>
            <a:r>
              <a:rPr lang="en-US" altLang="ja-JP" dirty="0"/>
              <a:t>8</a:t>
            </a:r>
            <a:r>
              <a:rPr lang="ja-JP" altLang="ja-JP" dirty="0"/>
              <a:t>日付け基発</a:t>
            </a:r>
            <a:r>
              <a:rPr lang="en-US" altLang="ja-JP" dirty="0"/>
              <a:t>0508</a:t>
            </a:r>
            <a:r>
              <a:rPr lang="ja-JP" altLang="ja-JP" dirty="0"/>
              <a:t>第</a:t>
            </a:r>
            <a:r>
              <a:rPr lang="en-US" altLang="ja-JP" dirty="0"/>
              <a:t>2</a:t>
            </a:r>
            <a:r>
              <a:rPr lang="ja-JP" altLang="ja-JP" dirty="0"/>
              <a:t>号）</a:t>
            </a:r>
            <a:endParaRPr lang="en-US" altLang="ja-JP" dirty="0"/>
          </a:p>
          <a:p>
            <a:endParaRPr lang="ja-JP" altLang="ja-JP" dirty="0"/>
          </a:p>
          <a:p>
            <a:pPr defTabSz="905664">
              <a:defRPr/>
            </a:pPr>
            <a:r>
              <a:rPr kumimoji="1" lang="ja-JP" altLang="en-US" dirty="0" smtClean="0"/>
              <a:t>機能安全活用実践マニュアル　ボイラー編　</a:t>
            </a:r>
            <a:r>
              <a:rPr kumimoji="1" lang="en-US" altLang="ja-JP" dirty="0" smtClean="0"/>
              <a:t>101</a:t>
            </a:r>
            <a:r>
              <a:rPr lang="ja-JP" altLang="en-US" dirty="0"/>
              <a:t>ページ</a:t>
            </a:r>
            <a:endParaRPr lang="en-US" altLang="ja-JP" dirty="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1" y="4783306"/>
            <a:ext cx="5445760" cy="4657340"/>
          </a:xfrm>
        </p:spPr>
        <p:txBody>
          <a:bodyPr/>
          <a:lstStyle/>
          <a:p>
            <a:r>
              <a:rPr kumimoji="1" lang="ja-JP" altLang="en-US" dirty="0" smtClean="0"/>
              <a:t>＜スライドの意図＞</a:t>
            </a:r>
            <a:endParaRPr kumimoji="1" lang="en-US" altLang="ja-JP" dirty="0" smtClean="0"/>
          </a:p>
          <a:p>
            <a:pPr marL="171426" indent="-171426">
              <a:buFont typeface="Arial" panose="020B0604020202020204" pitchFamily="34" charset="0"/>
              <a:buChar char="•"/>
            </a:pPr>
            <a:r>
              <a:rPr kumimoji="1" lang="ja-JP" altLang="en-US" dirty="0" smtClean="0"/>
              <a:t>署長認定の対象と審査内容を理解させる。</a:t>
            </a:r>
            <a:endParaRPr kumimoji="1" lang="en-US" altLang="ja-JP" dirty="0" smtClean="0"/>
          </a:p>
          <a:p>
            <a:endParaRPr kumimoji="1" lang="en-US" altLang="ja-JP" dirty="0" smtClean="0"/>
          </a:p>
          <a:p>
            <a:r>
              <a:rPr kumimoji="1" lang="ja-JP" altLang="en-US" dirty="0" smtClean="0"/>
              <a:t>＜補足事項＞</a:t>
            </a:r>
            <a:endParaRPr kumimoji="1" lang="en-US" altLang="ja-JP" dirty="0" smtClean="0"/>
          </a:p>
          <a:p>
            <a:r>
              <a:rPr kumimoji="1" lang="ja-JP" altLang="en-US" dirty="0" smtClean="0"/>
              <a:t>・要求安全度水準を決定するためには、災害が発生した場合に影響を受ける人数が必要となる。このため、ボイラーが病院等の周囲に多数の人数がある場所に設置されるのか、そうでないのか等を把握した上で、要求安全度水準が決定される必要がある。</a:t>
            </a:r>
            <a:endParaRPr kumimoji="1" lang="en-US" altLang="ja-JP" dirty="0" smtClean="0"/>
          </a:p>
          <a:p>
            <a:r>
              <a:rPr kumimoji="1" lang="ja-JP" altLang="en-US" dirty="0" smtClean="0"/>
              <a:t>・大量生産方式のボイラーでは、設置場所を特定できないため、事故が起きた際に、複数の者に影響があることを前提とした要求安全度水準とすることが妥当である。</a:t>
            </a:r>
            <a:endParaRPr kumimoji="1" lang="en-US" altLang="ja-JP" dirty="0" smtClean="0"/>
          </a:p>
          <a:p>
            <a:endParaRPr kumimoji="1" lang="en-US" altLang="ja-JP" dirty="0" smtClean="0"/>
          </a:p>
          <a:p>
            <a:r>
              <a:rPr kumimoji="1" lang="ja-JP" altLang="en-US" dirty="0" smtClean="0"/>
              <a:t>＜参考文献等＞</a:t>
            </a:r>
            <a:endParaRPr kumimoji="1" lang="en-US" altLang="ja-JP" dirty="0" smtClean="0"/>
          </a:p>
          <a:p>
            <a:r>
              <a:rPr lang="ja-JP" altLang="ja-JP" dirty="0"/>
              <a:t>適合自動制御装置の認定実施要領（平成</a:t>
            </a:r>
            <a:r>
              <a:rPr lang="en-US" altLang="ja-JP" dirty="0"/>
              <a:t>29</a:t>
            </a:r>
            <a:r>
              <a:rPr lang="ja-JP" altLang="ja-JP" dirty="0"/>
              <a:t>年</a:t>
            </a:r>
            <a:r>
              <a:rPr lang="en-US" altLang="ja-JP" dirty="0"/>
              <a:t>5</a:t>
            </a:r>
            <a:r>
              <a:rPr lang="ja-JP" altLang="ja-JP" dirty="0"/>
              <a:t>月</a:t>
            </a:r>
            <a:r>
              <a:rPr lang="en-US" altLang="ja-JP" dirty="0"/>
              <a:t>8</a:t>
            </a:r>
            <a:r>
              <a:rPr lang="ja-JP" altLang="ja-JP" dirty="0"/>
              <a:t>日付け基発</a:t>
            </a:r>
            <a:r>
              <a:rPr lang="en-US" altLang="ja-JP" dirty="0"/>
              <a:t>0508</a:t>
            </a:r>
            <a:r>
              <a:rPr lang="ja-JP" altLang="ja-JP" dirty="0"/>
              <a:t>第</a:t>
            </a:r>
            <a:r>
              <a:rPr lang="en-US" altLang="ja-JP" dirty="0"/>
              <a:t>2</a:t>
            </a:r>
            <a:r>
              <a:rPr lang="ja-JP" altLang="ja-JP" dirty="0"/>
              <a:t>号）</a:t>
            </a:r>
            <a:endParaRPr lang="en-US" altLang="ja-JP" dirty="0"/>
          </a:p>
          <a:p>
            <a:endParaRPr lang="ja-JP" altLang="ja-JP" dirty="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189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1" y="4783306"/>
            <a:ext cx="5445760" cy="4657340"/>
          </a:xfrm>
        </p:spPr>
        <p:txBody>
          <a:bodyPr/>
          <a:lstStyle/>
          <a:p>
            <a:r>
              <a:rPr kumimoji="1" lang="ja-JP" altLang="en-US" dirty="0" smtClean="0"/>
              <a:t>＜スライドの意図＞</a:t>
            </a:r>
            <a:endParaRPr kumimoji="1" lang="en-US" altLang="ja-JP" dirty="0" smtClean="0"/>
          </a:p>
          <a:p>
            <a:pPr marL="171426" indent="-171426">
              <a:buFont typeface="Arial" panose="020B0604020202020204" pitchFamily="34" charset="0"/>
              <a:buChar char="•"/>
            </a:pPr>
            <a:r>
              <a:rPr kumimoji="1" lang="ja-JP" altLang="en-US" dirty="0" smtClean="0"/>
              <a:t>署長認定の審査内容を理解させる</a:t>
            </a:r>
            <a:endParaRPr kumimoji="1" lang="en-US" altLang="ja-JP" dirty="0" smtClean="0"/>
          </a:p>
          <a:p>
            <a:pPr marL="171426" indent="-171426">
              <a:buFont typeface="Arial" panose="020B0604020202020204" pitchFamily="34" charset="0"/>
              <a:buChar char="•"/>
            </a:pPr>
            <a:endParaRPr kumimoji="1" lang="en-US" altLang="ja-JP" dirty="0" smtClean="0"/>
          </a:p>
          <a:p>
            <a:r>
              <a:rPr kumimoji="1" lang="ja-JP" altLang="en-US" dirty="0" smtClean="0"/>
              <a:t>＜補足事項＞</a:t>
            </a:r>
            <a:endParaRPr kumimoji="1" lang="en-US" altLang="ja-JP" dirty="0" smtClean="0"/>
          </a:p>
          <a:p>
            <a:r>
              <a:rPr kumimoji="1" lang="ja-JP" altLang="en-US" dirty="0" smtClean="0"/>
              <a:t>・適合自動制御装置が油焚きなのに、実際に申請されたガス焚きボイラーであれば、適切な制御はできない。このように、適合自動制御装置の「用途及び仕様」が、実際に制御されるボイラーと一致していることが審査される。</a:t>
            </a:r>
            <a:endParaRPr kumimoji="1" lang="en-US" altLang="ja-JP" dirty="0" smtClean="0"/>
          </a:p>
          <a:p>
            <a:r>
              <a:rPr kumimoji="1" lang="ja-JP" altLang="en-US" dirty="0" smtClean="0"/>
              <a:t>・適合自動制御装置の伝熱面積が１０平方メートル以下なのに、実際に制御されるボイラーが２０平方メートルであれば、適切な制御はできない。このように、適合自動制御装置の「使用条件」と、申請されたボイラーの設置届の内容が一致しているかが審査される。</a:t>
            </a:r>
            <a:endParaRPr kumimoji="1" lang="en-US" altLang="ja-JP" dirty="0" smtClean="0"/>
          </a:p>
          <a:p>
            <a:endParaRPr kumimoji="1" lang="en-US" altLang="ja-JP" dirty="0" smtClean="0"/>
          </a:p>
          <a:p>
            <a:r>
              <a:rPr kumimoji="1" lang="ja-JP" altLang="en-US" dirty="0" smtClean="0"/>
              <a:t>＜参考文献等＞</a:t>
            </a:r>
            <a:endParaRPr kumimoji="1" lang="en-US" altLang="ja-JP" dirty="0" smtClean="0"/>
          </a:p>
          <a:p>
            <a:r>
              <a:rPr lang="ja-JP" altLang="ja-JP" dirty="0"/>
              <a:t>適合自動制御装置の認定実施要領（平成</a:t>
            </a:r>
            <a:r>
              <a:rPr lang="en-US" altLang="ja-JP" dirty="0"/>
              <a:t>29</a:t>
            </a:r>
            <a:r>
              <a:rPr lang="ja-JP" altLang="ja-JP" dirty="0"/>
              <a:t>年</a:t>
            </a:r>
            <a:r>
              <a:rPr lang="en-US" altLang="ja-JP" dirty="0"/>
              <a:t>5</a:t>
            </a:r>
            <a:r>
              <a:rPr lang="ja-JP" altLang="ja-JP" dirty="0"/>
              <a:t>月</a:t>
            </a:r>
            <a:r>
              <a:rPr lang="en-US" altLang="ja-JP" dirty="0"/>
              <a:t>8</a:t>
            </a:r>
            <a:r>
              <a:rPr lang="ja-JP" altLang="ja-JP" dirty="0"/>
              <a:t>日付け基発</a:t>
            </a:r>
            <a:r>
              <a:rPr lang="en-US" altLang="ja-JP" dirty="0"/>
              <a:t>0508</a:t>
            </a:r>
            <a:r>
              <a:rPr lang="ja-JP" altLang="ja-JP" dirty="0"/>
              <a:t>第</a:t>
            </a:r>
            <a:r>
              <a:rPr lang="en-US" altLang="ja-JP" dirty="0"/>
              <a:t>2</a:t>
            </a:r>
            <a:r>
              <a:rPr lang="ja-JP" altLang="ja-JP" dirty="0"/>
              <a:t>号）</a:t>
            </a:r>
            <a:endParaRPr lang="en-US" altLang="ja-JP" dirty="0"/>
          </a:p>
          <a:p>
            <a:endParaRPr lang="ja-JP" altLang="ja-JP" dirty="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190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第</a:t>
            </a:r>
            <a:r>
              <a:rPr kumimoji="1" lang="en-US" altLang="ja-JP" dirty="0" smtClean="0">
                <a:latin typeface="+mn-ea"/>
                <a:ea typeface="+mn-ea"/>
              </a:rPr>
              <a:t>1</a:t>
            </a:r>
            <a:r>
              <a:rPr kumimoji="1" lang="ja-JP" altLang="en-US" dirty="0" smtClean="0">
                <a:latin typeface="+mn-ea"/>
                <a:ea typeface="+mn-ea"/>
              </a:rPr>
              <a:t>章では、対象とするボイラーの仕様・リスクアセスメント範囲を決定する。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ボイラーの仕様などの制限事項の内容が、第</a:t>
            </a:r>
            <a:r>
              <a:rPr kumimoji="1" lang="en-US" altLang="ja-JP" dirty="0" smtClean="0">
                <a:latin typeface="+mn-ea"/>
                <a:ea typeface="+mn-ea"/>
              </a:rPr>
              <a:t>2</a:t>
            </a:r>
            <a:r>
              <a:rPr kumimoji="1" lang="ja-JP" altLang="en-US" dirty="0" smtClean="0">
                <a:latin typeface="+mn-ea"/>
                <a:ea typeface="+mn-ea"/>
              </a:rPr>
              <a:t>章以降のリスク解析、要求安全度水準の決定、評価に大きく影響する。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lang="en-US" altLang="ja-JP" dirty="0">
              <a:latin typeface="+mn-ea"/>
            </a:endParaRPr>
          </a:p>
          <a:p>
            <a:r>
              <a:rPr lang="ja-JP" altLang="en-US" dirty="0"/>
              <a:t>機能安全活用実践マニュアル　ボイラー編　</a:t>
            </a:r>
            <a:r>
              <a:rPr lang="en-US" altLang="ja-JP" dirty="0" smtClean="0"/>
              <a:t>6</a:t>
            </a:r>
            <a:r>
              <a:rPr lang="ja-JP" altLang="en-US" dirty="0" smtClean="0"/>
              <a:t>ページ</a:t>
            </a:r>
            <a:endParaRPr lang="en-US" altLang="ja-JP" dirty="0"/>
          </a:p>
          <a:p>
            <a:endParaRPr kumimoji="1" lang="en-US" altLang="ja-JP" dirty="0" smtClean="0">
              <a:latin typeface="+mn-ea"/>
              <a:ea typeface="+mn-ea"/>
            </a:endParaRPr>
          </a:p>
          <a:p>
            <a:endParaRPr kumimoji="1" lang="ja-JP" altLang="en-US" dirty="0" smtClean="0"/>
          </a:p>
          <a:p>
            <a:endParaRPr kumimoji="1" lang="en-US" altLang="ja-JP" dirty="0" smtClean="0">
              <a:latin typeface="+mn-ea"/>
              <a:ea typeface="+mn-ea"/>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19</a:t>
            </a:fld>
            <a:endParaRPr kumimoji="1" lang="ja-JP" altLang="en-US"/>
          </a:p>
        </p:txBody>
      </p:sp>
    </p:spTree>
    <p:extLst>
      <p:ext uri="{BB962C8B-B14F-4D97-AF65-F5344CB8AC3E}">
        <p14:creationId xmlns:p14="http://schemas.microsoft.com/office/powerpoint/2010/main" val="295782019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 xmlns:a16="http://schemas.microsoft.com/office/drawing/2014/main" id="{8DEBD1FF-688A-4FA6-AECD-87A3592E668C}"/>
              </a:ext>
            </a:extLst>
          </p:cNvPr>
          <p:cNvSpPr>
            <a:spLocks noGrp="1" noChangeArrowheads="1"/>
          </p:cNvSpPr>
          <p:nvPr>
            <p:ph type="sldNum" sz="quarter" idx="5"/>
          </p:nvPr>
        </p:nvSpPr>
        <p:spPr>
          <a:noFill/>
          <a:ln>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a:lstStyle>
            <a:lvl1pPr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1pPr>
            <a:lvl2pPr marL="777427" indent="-299011"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2pPr>
            <a:lvl3pPr marL="1196042"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3pPr>
            <a:lvl4pPr marL="1674458"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4pPr>
            <a:lvl5pPr marL="2152876"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5pPr>
            <a:lvl6pPr marL="2631292"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6pPr>
            <a:lvl7pPr marL="3109710"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7pPr>
            <a:lvl8pPr marL="3588126"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8pPr>
            <a:lvl9pPr marL="4066542"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06102832-C38C-4038-9911-740092729BE7}" type="slidenum">
              <a:rPr lang="en-US" altLang="ja-JP" smtClean="0">
                <a:ea typeface="ＭＳ Ｐゴシック" panose="020B0600070205080204" pitchFamily="50" charset="-128"/>
              </a:rPr>
              <a:pPr>
                <a:spcBef>
                  <a:spcPct val="0"/>
                </a:spcBef>
              </a:pPr>
              <a:t>191</a:t>
            </a:fld>
            <a:endParaRPr lang="en-US" altLang="ja-JP">
              <a:ea typeface="ＭＳ Ｐゴシック" panose="020B0600070205080204" pitchFamily="50" charset="-128"/>
            </a:endParaRPr>
          </a:p>
        </p:txBody>
      </p:sp>
      <p:sp>
        <p:nvSpPr>
          <p:cNvPr id="21507" name="Rectangle 2">
            <a:extLst>
              <a:ext uri="{FF2B5EF4-FFF2-40B4-BE49-F238E27FC236}">
                <a16:creationId xmlns="" xmlns:a16="http://schemas.microsoft.com/office/drawing/2014/main" id="{1A2E4DC8-5B94-4858-B1D2-490C0D22DD2F}"/>
              </a:ext>
            </a:extLst>
          </p:cNvPr>
          <p:cNvSpPr>
            <a:spLocks noGrp="1" noRot="1" noChangeAspect="1" noChangeArrowheads="1" noTextEdit="1"/>
          </p:cNvSpPr>
          <p:nvPr>
            <p:ph type="sldImg"/>
          </p:nvPr>
        </p:nvSpPr>
        <p:spPr>
          <a:xfrm>
            <a:off x="449263" y="811213"/>
            <a:ext cx="5786437" cy="4006850"/>
          </a:xfrm>
          <a:ln w="12700">
            <a:solidFill>
              <a:schemeClr val="tx1"/>
            </a:solidFill>
          </a:ln>
        </p:spPr>
      </p:sp>
      <p:sp>
        <p:nvSpPr>
          <p:cNvPr id="21508" name="Rectangle 3">
            <a:extLst>
              <a:ext uri="{FF2B5EF4-FFF2-40B4-BE49-F238E27FC236}">
                <a16:creationId xmlns="" xmlns:a16="http://schemas.microsoft.com/office/drawing/2014/main" id="{E4C5546B-B11F-4090-BB4E-601416447F3B}"/>
              </a:ext>
            </a:extLst>
          </p:cNvPr>
          <p:cNvSpPr>
            <a:spLocks noGrp="1" noChangeArrowheads="1"/>
          </p:cNvSpPr>
          <p:nvPr>
            <p:ph type="body" idx="1"/>
          </p:nvPr>
        </p:nvSpPr>
        <p:spPr>
          <a:xfrm>
            <a:off x="890294" y="5093912"/>
            <a:ext cx="4903706" cy="4824720"/>
          </a:xfrm>
          <a:noFill/>
          <a:ln>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olid"/>
                <a:miter lim="800000"/>
                <a:headEnd/>
                <a:tailEnd/>
              </a14:hiddenLine>
            </a:ext>
          </a:extLst>
        </p:spPr>
        <p:txBody>
          <a:bodyPr lIns="96291" tIns="48146" rIns="96291" bIns="48146"/>
          <a:lstStyle/>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供給者適合宣言の一例を教える。</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供給者適合宣言書の様式、そのための支援文書の作成は規格に基づくのが単純で、第三者にも分かり易い。</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en-US" altLang="ja-JP" dirty="0">
                <a:latin typeface="Arial" panose="020B0604020202020204" pitchFamily="34" charset="0"/>
                <a:ea typeface="Meiryo UI" panose="020B0604030504040204" pitchFamily="50" charset="-128"/>
                <a:cs typeface="Arial" panose="020B0604020202020204" pitchFamily="34" charset="0"/>
              </a:rPr>
              <a:t>JIS Q 17050-1</a:t>
            </a:r>
          </a:p>
          <a:p>
            <a:r>
              <a:rPr lang="en-US" altLang="ja-JP" dirty="0">
                <a:latin typeface="Arial" panose="020B0604020202020204" pitchFamily="34" charset="0"/>
                <a:ea typeface="Meiryo UI" panose="020B0604030504040204" pitchFamily="50" charset="-128"/>
                <a:cs typeface="Arial" panose="020B0604020202020204" pitchFamily="34" charset="0"/>
              </a:rPr>
              <a:t>JIS Q 17050-2</a:t>
            </a:r>
            <a:endParaRPr lang="ja-JP" altLang="en-US" dirty="0">
              <a:latin typeface="Arial" panose="020B0604020202020204" pitchFamily="34" charset="0"/>
              <a:ea typeface="Meiryo UI" panose="020B0604030504040204" pitchFamily="50" charset="-128"/>
              <a:cs typeface="Arial" panose="020B0604020202020204" pitchFamily="34" charset="0"/>
            </a:endParaRPr>
          </a:p>
          <a:p>
            <a:endParaRPr lang="ja-JP" altLang="ja-JP" dirty="0"/>
          </a:p>
        </p:txBody>
      </p:sp>
    </p:spTree>
    <p:extLst>
      <p:ext uri="{BB962C8B-B14F-4D97-AF65-F5344CB8AC3E}">
        <p14:creationId xmlns:p14="http://schemas.microsoft.com/office/powerpoint/2010/main" val="115883313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 xmlns:a16="http://schemas.microsoft.com/office/drawing/2014/main" id="{8DEBD1FF-688A-4FA6-AECD-87A3592E668C}"/>
              </a:ext>
            </a:extLst>
          </p:cNvPr>
          <p:cNvSpPr>
            <a:spLocks noGrp="1" noChangeArrowheads="1"/>
          </p:cNvSpPr>
          <p:nvPr>
            <p:ph type="sldNum" sz="quarter" idx="5"/>
          </p:nvPr>
        </p:nvSpPr>
        <p:spPr>
          <a:noFill/>
          <a:ln>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a:lstStyle>
            <a:lvl1pPr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1pPr>
            <a:lvl2pPr marL="777427" indent="-299011"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2pPr>
            <a:lvl3pPr marL="1196042"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3pPr>
            <a:lvl4pPr marL="1674458"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4pPr>
            <a:lvl5pPr marL="2152876"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5pPr>
            <a:lvl6pPr marL="2631292"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6pPr>
            <a:lvl7pPr marL="3109710"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7pPr>
            <a:lvl8pPr marL="3588126"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8pPr>
            <a:lvl9pPr marL="4066542"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06102832-C38C-4038-9911-740092729BE7}" type="slidenum">
              <a:rPr lang="en-US" altLang="ja-JP" smtClean="0">
                <a:ea typeface="ＭＳ Ｐゴシック" panose="020B0600070205080204" pitchFamily="50" charset="-128"/>
              </a:rPr>
              <a:pPr>
                <a:spcBef>
                  <a:spcPct val="0"/>
                </a:spcBef>
              </a:pPr>
              <a:t>192</a:t>
            </a:fld>
            <a:endParaRPr lang="en-US" altLang="ja-JP">
              <a:ea typeface="ＭＳ Ｐゴシック" panose="020B0600070205080204" pitchFamily="50" charset="-128"/>
            </a:endParaRPr>
          </a:p>
        </p:txBody>
      </p:sp>
      <p:sp>
        <p:nvSpPr>
          <p:cNvPr id="21507" name="Rectangle 2">
            <a:extLst>
              <a:ext uri="{FF2B5EF4-FFF2-40B4-BE49-F238E27FC236}">
                <a16:creationId xmlns="" xmlns:a16="http://schemas.microsoft.com/office/drawing/2014/main" id="{1A2E4DC8-5B94-4858-B1D2-490C0D22DD2F}"/>
              </a:ext>
            </a:extLst>
          </p:cNvPr>
          <p:cNvSpPr>
            <a:spLocks noGrp="1" noRot="1" noChangeAspect="1" noChangeArrowheads="1" noTextEdit="1"/>
          </p:cNvSpPr>
          <p:nvPr>
            <p:ph type="sldImg"/>
          </p:nvPr>
        </p:nvSpPr>
        <p:spPr>
          <a:xfrm>
            <a:off x="449263" y="811213"/>
            <a:ext cx="5786437" cy="4006850"/>
          </a:xfrm>
          <a:ln w="12700">
            <a:solidFill>
              <a:schemeClr val="tx1"/>
            </a:solidFill>
          </a:ln>
        </p:spPr>
      </p:sp>
      <p:sp>
        <p:nvSpPr>
          <p:cNvPr id="21508" name="Rectangle 3">
            <a:extLst>
              <a:ext uri="{FF2B5EF4-FFF2-40B4-BE49-F238E27FC236}">
                <a16:creationId xmlns="" xmlns:a16="http://schemas.microsoft.com/office/drawing/2014/main" id="{E4C5546B-B11F-4090-BB4E-601416447F3B}"/>
              </a:ext>
            </a:extLst>
          </p:cNvPr>
          <p:cNvSpPr>
            <a:spLocks noGrp="1" noChangeArrowheads="1"/>
          </p:cNvSpPr>
          <p:nvPr>
            <p:ph type="body" idx="1"/>
          </p:nvPr>
        </p:nvSpPr>
        <p:spPr>
          <a:xfrm>
            <a:off x="890294" y="5093912"/>
            <a:ext cx="4903706" cy="4824720"/>
          </a:xfrm>
          <a:noFill/>
          <a:ln>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olid"/>
                <a:miter lim="800000"/>
                <a:headEnd/>
                <a:tailEnd/>
              </a14:hiddenLine>
            </a:ext>
          </a:extLst>
        </p:spPr>
        <p:txBody>
          <a:bodyPr lIns="96291" tIns="48146" rIns="96291" bIns="48146"/>
          <a:lstStyle/>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前ページに同じ。</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スライド通り</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なし</a:t>
            </a:r>
          </a:p>
          <a:p>
            <a:endParaRPr lang="ja-JP" altLang="ja-JP" dirty="0"/>
          </a:p>
        </p:txBody>
      </p:sp>
    </p:spTree>
    <p:extLst>
      <p:ext uri="{BB962C8B-B14F-4D97-AF65-F5344CB8AC3E}">
        <p14:creationId xmlns:p14="http://schemas.microsoft.com/office/powerpoint/2010/main" val="32612613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76CDE629-3D1E-4AD3-B4BB-11A987146AB5}"/>
              </a:ext>
            </a:extLst>
          </p:cNvPr>
          <p:cNvSpPr>
            <a:spLocks noGrp="1" noChangeArrowheads="1"/>
          </p:cNvSpPr>
          <p:nvPr>
            <p:ph type="sldNum" sz="quarter" idx="5"/>
          </p:nvPr>
        </p:nvSpPr>
        <p:spPr>
          <a:noFill/>
          <a:ln>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a:lstStyle>
            <a:lvl1pPr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1pPr>
            <a:lvl2pPr marL="777427" indent="-299011"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2pPr>
            <a:lvl3pPr marL="1196042"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3pPr>
            <a:lvl4pPr marL="1674458"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4pPr>
            <a:lvl5pPr marL="2152876" indent="-239208" defTabSz="955173">
              <a:spcBef>
                <a:spcPct val="30000"/>
              </a:spcBef>
              <a:defRPr kumimoji="1" sz="1300">
                <a:solidFill>
                  <a:schemeClr val="tx1"/>
                </a:solidFill>
                <a:latin typeface="Times New Roman" panose="02020603050405020304" pitchFamily="18" charset="0"/>
                <a:ea typeface="ＭＳ Ｐ明朝" panose="02020600040205080304" pitchFamily="18" charset="-128"/>
              </a:defRPr>
            </a:lvl5pPr>
            <a:lvl6pPr marL="2631292"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6pPr>
            <a:lvl7pPr marL="3109710"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7pPr>
            <a:lvl8pPr marL="3588126"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8pPr>
            <a:lvl9pPr marL="4066542" indent="-239208" defTabSz="955173"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A4C464B-9C92-4814-9E5C-5A14115EB425}" type="slidenum">
              <a:rPr lang="en-US" altLang="ja-JP" smtClean="0">
                <a:ea typeface="ＭＳ Ｐゴシック" panose="020B0600070205080204" pitchFamily="50" charset="-128"/>
              </a:rPr>
              <a:pPr>
                <a:spcBef>
                  <a:spcPct val="0"/>
                </a:spcBef>
              </a:pPr>
              <a:t>193</a:t>
            </a:fld>
            <a:endParaRPr lang="en-US" altLang="ja-JP">
              <a:ea typeface="ＭＳ Ｐゴシック" panose="020B0600070205080204" pitchFamily="50" charset="-128"/>
            </a:endParaRPr>
          </a:p>
        </p:txBody>
      </p:sp>
      <p:sp>
        <p:nvSpPr>
          <p:cNvPr id="23555" name="Rectangle 2">
            <a:extLst>
              <a:ext uri="{FF2B5EF4-FFF2-40B4-BE49-F238E27FC236}">
                <a16:creationId xmlns="" xmlns:a16="http://schemas.microsoft.com/office/drawing/2014/main" id="{5290C366-A4D4-4BCD-BAF7-FE8C521B9EEF}"/>
              </a:ext>
            </a:extLst>
          </p:cNvPr>
          <p:cNvSpPr>
            <a:spLocks noGrp="1" noRot="1" noChangeAspect="1" noChangeArrowheads="1" noTextEdit="1"/>
          </p:cNvSpPr>
          <p:nvPr>
            <p:ph type="sldImg"/>
          </p:nvPr>
        </p:nvSpPr>
        <p:spPr>
          <a:xfrm>
            <a:off x="449263" y="811213"/>
            <a:ext cx="5786437" cy="4006850"/>
          </a:xfrm>
          <a:ln w="12700">
            <a:solidFill>
              <a:schemeClr val="tx1"/>
            </a:solidFill>
          </a:ln>
        </p:spPr>
      </p:sp>
      <p:sp>
        <p:nvSpPr>
          <p:cNvPr id="23556" name="Rectangle 3">
            <a:extLst>
              <a:ext uri="{FF2B5EF4-FFF2-40B4-BE49-F238E27FC236}">
                <a16:creationId xmlns="" xmlns:a16="http://schemas.microsoft.com/office/drawing/2014/main" id="{A4EE6601-0AB4-417A-89B7-303E311EB3EB}"/>
              </a:ext>
            </a:extLst>
          </p:cNvPr>
          <p:cNvSpPr>
            <a:spLocks noGrp="1" noChangeArrowheads="1"/>
          </p:cNvSpPr>
          <p:nvPr>
            <p:ph type="body" idx="1"/>
          </p:nvPr>
        </p:nvSpPr>
        <p:spPr>
          <a:xfrm>
            <a:off x="890294" y="5093912"/>
            <a:ext cx="4903706" cy="4824720"/>
          </a:xfrm>
          <a:noFill/>
          <a:ln>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olid"/>
                <a:miter lim="800000"/>
                <a:headEnd/>
                <a:tailEnd/>
              </a14:hiddenLine>
            </a:ext>
          </a:extLst>
        </p:spPr>
        <p:txBody>
          <a:bodyPr lIns="96291" tIns="48146" rIns="96291" bIns="48146"/>
          <a:lstStyle/>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意図・ポイント</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前ページに同じ。</a:t>
            </a: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補足事項・背景</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スライド通り</a:t>
            </a:r>
            <a:endParaRPr lang="en-US" altLang="ja-JP" dirty="0">
              <a:latin typeface="Arial" panose="020B0604020202020204" pitchFamily="34" charset="0"/>
              <a:ea typeface="Meiryo UI" panose="020B0604030504040204" pitchFamily="50" charset="-128"/>
              <a:cs typeface="Arial" panose="020B0604020202020204" pitchFamily="34" charset="0"/>
            </a:endParaRPr>
          </a:p>
          <a:p>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en-US" altLang="ja-JP" dirty="0">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出典・参考文献等</a:t>
            </a:r>
            <a:r>
              <a:rPr lang="en-US" altLang="ja-JP" dirty="0">
                <a:latin typeface="Arial" panose="020B0604020202020204" pitchFamily="34" charset="0"/>
                <a:ea typeface="Meiryo UI" panose="020B0604030504040204" pitchFamily="50" charset="-128"/>
                <a:cs typeface="Arial" panose="020B0604020202020204" pitchFamily="34" charset="0"/>
              </a:rPr>
              <a:t>〉</a:t>
            </a:r>
          </a:p>
          <a:p>
            <a:r>
              <a:rPr lang="ja-JP" altLang="en-US" dirty="0">
                <a:latin typeface="Arial" panose="020B0604020202020204" pitchFamily="34" charset="0"/>
                <a:ea typeface="Meiryo UI" panose="020B0604030504040204" pitchFamily="50" charset="-128"/>
                <a:cs typeface="Arial" panose="020B0604020202020204" pitchFamily="34" charset="0"/>
              </a:rPr>
              <a:t>なし</a:t>
            </a:r>
          </a:p>
          <a:p>
            <a:endParaRPr lang="ja-JP" altLang="ja-JP" dirty="0"/>
          </a:p>
        </p:txBody>
      </p:sp>
    </p:spTree>
    <p:extLst>
      <p:ext uri="{BB962C8B-B14F-4D97-AF65-F5344CB8AC3E}">
        <p14:creationId xmlns:p14="http://schemas.microsoft.com/office/powerpoint/2010/main" val="121513488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194</a:t>
            </a:fld>
            <a:endParaRPr kumimoji="1" lang="ja-JP" altLang="en-US"/>
          </a:p>
        </p:txBody>
      </p:sp>
    </p:spTree>
    <p:extLst>
      <p:ext uri="{BB962C8B-B14F-4D97-AF65-F5344CB8AC3E}">
        <p14:creationId xmlns:p14="http://schemas.microsoft.com/office/powerpoint/2010/main" val="267612505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ja-JP" altLang="en-US" dirty="0" smtClean="0">
                <a:latin typeface="+mn-ea"/>
                <a:ea typeface="+mn-ea"/>
              </a:rPr>
              <a:t>演習を通じて、理解を深める。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a:t>
            </a:r>
            <a:endParaRPr kumimoji="1" lang="en-US" altLang="ja-JP" dirty="0" smtClean="0">
              <a:latin typeface="+mn-ea"/>
              <a:ea typeface="+mn-ea"/>
            </a:endParaRPr>
          </a:p>
          <a:p>
            <a:pPr marL="171673" indent="-171673">
              <a:buFont typeface="Wingdings" panose="05000000000000000000" pitchFamily="2" charset="2"/>
              <a:buChar char="l"/>
            </a:pPr>
            <a:r>
              <a:rPr kumimoji="1" lang="ja-JP" altLang="en-US" dirty="0" smtClean="0">
                <a:latin typeface="+mn-ea"/>
                <a:ea typeface="+mn-ea"/>
              </a:rPr>
              <a:t>演習は</a:t>
            </a:r>
            <a:r>
              <a:rPr kumimoji="1" lang="en-US" altLang="ja-JP" dirty="0" smtClean="0">
                <a:latin typeface="+mn-ea"/>
                <a:ea typeface="+mn-ea"/>
              </a:rPr>
              <a:t>5</a:t>
            </a:r>
            <a:r>
              <a:rPr kumimoji="1" lang="ja-JP" altLang="en-US" dirty="0" smtClean="0">
                <a:latin typeface="+mn-ea"/>
                <a:ea typeface="+mn-ea"/>
              </a:rPr>
              <a:t>～</a:t>
            </a:r>
            <a:r>
              <a:rPr kumimoji="1" lang="en-US" altLang="ja-JP" dirty="0" smtClean="0">
                <a:latin typeface="+mn-ea"/>
                <a:ea typeface="+mn-ea"/>
              </a:rPr>
              <a:t>6</a:t>
            </a:r>
            <a:r>
              <a:rPr kumimoji="1" lang="ja-JP" altLang="en-US" dirty="0" smtClean="0">
                <a:latin typeface="+mn-ea"/>
                <a:ea typeface="+mn-ea"/>
              </a:rPr>
              <a:t>人のグループを作って進める。進行役、書記、発表者を最初に決める。</a:t>
            </a:r>
            <a:endParaRPr kumimoji="1" lang="en-US" altLang="ja-JP"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195</a:t>
            </a:fld>
            <a:endParaRPr kumimoji="1" lang="ja-JP" altLang="en-US"/>
          </a:p>
        </p:txBody>
      </p:sp>
    </p:spTree>
    <p:extLst>
      <p:ext uri="{BB962C8B-B14F-4D97-AF65-F5344CB8AC3E}">
        <p14:creationId xmlns:p14="http://schemas.microsoft.com/office/powerpoint/2010/main" val="272022957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en-US" altLang="ja-JP" dirty="0" smtClean="0">
                <a:latin typeface="+mn-ea"/>
                <a:ea typeface="+mn-ea"/>
              </a:rPr>
              <a:t>FTA</a:t>
            </a:r>
            <a:r>
              <a:rPr kumimoji="1" lang="ja-JP" altLang="en-US" dirty="0" smtClean="0">
                <a:latin typeface="+mn-ea"/>
                <a:ea typeface="+mn-ea"/>
              </a:rPr>
              <a:t>から要求安全機能を特定する設計プロセスを演習を通じて理解する。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a:t>
            </a:r>
            <a:endParaRPr kumimoji="1" lang="en-US" altLang="ja-JP" dirty="0" smtClean="0">
              <a:latin typeface="+mn-ea"/>
              <a:ea typeface="+mn-ea"/>
            </a:endParaRPr>
          </a:p>
          <a:p>
            <a:pPr marL="171673" indent="-171673" defTabSz="915589">
              <a:buFont typeface="Wingdings" panose="05000000000000000000" pitchFamily="2" charset="2"/>
              <a:buChar char="l"/>
              <a:defRPr/>
            </a:pPr>
            <a:r>
              <a:rPr kumimoji="1" lang="ja-JP" altLang="en-US" dirty="0" smtClean="0">
                <a:latin typeface="+mn-ea"/>
                <a:ea typeface="+mn-ea"/>
              </a:rPr>
              <a:t>表</a:t>
            </a:r>
            <a:r>
              <a:rPr kumimoji="1" lang="en-US" altLang="ja-JP" dirty="0" smtClean="0">
                <a:latin typeface="+mn-ea"/>
                <a:ea typeface="+mn-ea"/>
              </a:rPr>
              <a:t>2-1</a:t>
            </a:r>
            <a:r>
              <a:rPr kumimoji="1" lang="ja-JP" altLang="en-US" dirty="0" smtClean="0">
                <a:latin typeface="+mn-ea"/>
                <a:ea typeface="+mn-ea"/>
              </a:rPr>
              <a:t>に、すでに一部の内容が記載済みであるが、本演習では図</a:t>
            </a:r>
            <a:r>
              <a:rPr kumimoji="1" lang="en-US" altLang="ja-JP" dirty="0" smtClean="0">
                <a:latin typeface="+mn-ea"/>
                <a:ea typeface="+mn-ea"/>
              </a:rPr>
              <a:t>2</a:t>
            </a:r>
            <a:r>
              <a:rPr kumimoji="1" lang="ja-JP" altLang="en-US" dirty="0" smtClean="0">
                <a:latin typeface="+mn-ea"/>
                <a:ea typeface="+mn-ea"/>
              </a:rPr>
              <a:t>－</a:t>
            </a:r>
            <a:r>
              <a:rPr kumimoji="1" lang="en-US" altLang="ja-JP" dirty="0" smtClean="0">
                <a:latin typeface="+mn-ea"/>
                <a:ea typeface="+mn-ea"/>
              </a:rPr>
              <a:t>6</a:t>
            </a:r>
            <a:r>
              <a:rPr kumimoji="1" lang="ja-JP" altLang="en-US" dirty="0" err="1" smtClean="0">
                <a:latin typeface="+mn-ea"/>
                <a:ea typeface="+mn-ea"/>
              </a:rPr>
              <a:t>で抽</a:t>
            </a:r>
            <a:r>
              <a:rPr kumimoji="1" lang="ja-JP" altLang="en-US" dirty="0" smtClean="0">
                <a:latin typeface="+mn-ea"/>
                <a:ea typeface="+mn-ea"/>
              </a:rPr>
              <a:t>出された全ての故障</a:t>
            </a:r>
            <a:endParaRPr kumimoji="1" lang="en-US" altLang="ja-JP" dirty="0" smtClean="0">
              <a:latin typeface="+mn-ea"/>
              <a:ea typeface="+mn-ea"/>
            </a:endParaRPr>
          </a:p>
          <a:p>
            <a:pPr defTabSz="915589">
              <a:defRPr/>
            </a:pPr>
            <a:r>
              <a:rPr kumimoji="1" lang="ja-JP" altLang="en-US" dirty="0" smtClean="0">
                <a:latin typeface="+mn-ea"/>
                <a:ea typeface="+mn-ea"/>
              </a:rPr>
              <a:t>　　について記述すること。</a:t>
            </a:r>
            <a:endParaRPr kumimoji="1" lang="en-US" altLang="ja-JP" dirty="0" smtClean="0">
              <a:latin typeface="+mn-ea"/>
              <a:ea typeface="+mn-ea"/>
            </a:endParaRPr>
          </a:p>
          <a:p>
            <a:pPr marL="171673" indent="-171673" defTabSz="915589">
              <a:buFont typeface="Wingdings" panose="05000000000000000000" pitchFamily="2" charset="2"/>
              <a:buChar char="l"/>
              <a:defRPr/>
            </a:pPr>
            <a:r>
              <a:rPr kumimoji="1" lang="ja-JP" altLang="en-US" dirty="0" smtClean="0">
                <a:latin typeface="+mn-ea"/>
                <a:ea typeface="+mn-ea"/>
              </a:rPr>
              <a:t>ここでの安全機能は、「火炎検出器により失火検出して燃料遮断」もしくは</a:t>
            </a:r>
            <a:endParaRPr kumimoji="1" lang="en-US" altLang="ja-JP" dirty="0" smtClean="0">
              <a:latin typeface="+mn-ea"/>
              <a:ea typeface="+mn-ea"/>
            </a:endParaRPr>
          </a:p>
          <a:p>
            <a:pPr defTabSz="915589">
              <a:defRPr/>
            </a:pPr>
            <a:r>
              <a:rPr kumimoji="1" lang="ja-JP" altLang="en-US" dirty="0" smtClean="0">
                <a:latin typeface="+mn-ea"/>
                <a:ea typeface="+mn-ea"/>
              </a:rPr>
              <a:t>　「エア圧力スイッチによりエア圧低下検出で燃焼遮断」のいずれを記載しておいても良い。</a:t>
            </a:r>
            <a:endParaRPr kumimoji="1" lang="en-US" altLang="ja-JP" dirty="0" smtClean="0">
              <a:latin typeface="+mn-ea"/>
              <a:ea typeface="+mn-ea"/>
            </a:endParaRPr>
          </a:p>
          <a:p>
            <a:pPr defTabSz="915589">
              <a:defRPr/>
            </a:pPr>
            <a:r>
              <a:rPr kumimoji="1" lang="ja-JP" altLang="en-US" dirty="0" smtClean="0">
                <a:latin typeface="+mn-ea"/>
                <a:ea typeface="+mn-ea"/>
              </a:rPr>
              <a:t>　但し、空気量不足で不完全燃焼が発生しても失火しない可能性もあり、これを想定しているケースでは</a:t>
            </a:r>
            <a:endParaRPr kumimoji="1" lang="en-US" altLang="ja-JP" dirty="0" smtClean="0">
              <a:latin typeface="+mn-ea"/>
              <a:ea typeface="+mn-ea"/>
            </a:endParaRPr>
          </a:p>
          <a:p>
            <a:pPr defTabSz="915589">
              <a:defRPr/>
            </a:pPr>
            <a:r>
              <a:rPr kumimoji="1" lang="ja-JP" altLang="en-US" dirty="0" smtClean="0">
                <a:latin typeface="+mn-ea"/>
                <a:ea typeface="+mn-ea"/>
              </a:rPr>
              <a:t>　「エア圧力スイッチによりエア圧低下検出で燃焼遮断」が安全機能となる。</a:t>
            </a:r>
            <a:endParaRPr kumimoji="1" lang="en-US" altLang="ja-JP" dirty="0" smtClean="0">
              <a:latin typeface="+mn-ea"/>
              <a:ea typeface="+mn-ea"/>
            </a:endParaRPr>
          </a:p>
          <a:p>
            <a:pPr marL="171673" indent="-171673" defTabSz="915589">
              <a:buFont typeface="Wingdings" panose="05000000000000000000" pitchFamily="2" charset="2"/>
              <a:buChar char="l"/>
              <a:defRPr/>
            </a:pPr>
            <a:r>
              <a:rPr lang="ja-JP" altLang="en-US" dirty="0"/>
              <a:t>作動要求に関する事項については、前提となる条件が設定されていないので、表</a:t>
            </a:r>
            <a:r>
              <a:rPr lang="en-US" altLang="ja-JP" dirty="0"/>
              <a:t>2</a:t>
            </a:r>
            <a:r>
              <a:rPr lang="ja-JP" altLang="en-US" dirty="0"/>
              <a:t>－</a:t>
            </a:r>
            <a:r>
              <a:rPr lang="en-US" altLang="ja-JP" dirty="0"/>
              <a:t>1</a:t>
            </a:r>
            <a:r>
              <a:rPr lang="ja-JP" altLang="en-US" dirty="0"/>
              <a:t>の記述内容を</a:t>
            </a:r>
            <a:endParaRPr lang="en-US" altLang="ja-JP" dirty="0"/>
          </a:p>
          <a:p>
            <a:pPr defTabSz="915589">
              <a:defRPr/>
            </a:pPr>
            <a:r>
              <a:rPr lang="ja-JP" altLang="en-US" dirty="0">
                <a:latin typeface="+mn-ea"/>
              </a:rPr>
              <a:t>　参考にして、各自条件を仮定して記述する。</a:t>
            </a:r>
            <a:endParaRPr lang="en-US" altLang="ja-JP" dirty="0">
              <a:latin typeface="+mn-ea"/>
            </a:endParaRPr>
          </a:p>
          <a:p>
            <a:pPr defTabSz="915589">
              <a:defRPr/>
            </a:pPr>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en-US" altLang="ja-JP" dirty="0" smtClean="0"/>
          </a:p>
          <a:p>
            <a:pPr defTabSz="915589">
              <a:defRPr/>
            </a:pPr>
            <a:r>
              <a:rPr kumimoji="1" lang="ja-JP" altLang="en-US" dirty="0" smtClean="0"/>
              <a:t>（機能安全活用実践マニュアル　ボイラー編　</a:t>
            </a:r>
            <a:r>
              <a:rPr lang="en-US" altLang="ja-JP" dirty="0" smtClean="0"/>
              <a:t>106</a:t>
            </a:r>
            <a:r>
              <a:rPr lang="ja-JP" altLang="en-US" dirty="0"/>
              <a:t>ページ</a:t>
            </a:r>
            <a:r>
              <a:rPr lang="en-US" altLang="ja-JP" dirty="0"/>
              <a:t>)</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196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ja-JP" altLang="en-US" dirty="0" smtClean="0">
                <a:latin typeface="+mn-ea"/>
                <a:ea typeface="+mn-ea"/>
              </a:rPr>
              <a:t>要求安全度水準を決定する設計プロセスを演習を通じて理解する。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a:t>
            </a:r>
            <a:endParaRPr kumimoji="1" lang="en-US" altLang="ja-JP" dirty="0" smtClean="0">
              <a:latin typeface="+mn-ea"/>
              <a:ea typeface="+mn-ea"/>
            </a:endParaRPr>
          </a:p>
          <a:p>
            <a:pPr marL="171673" indent="-171673" defTabSz="915589">
              <a:buFont typeface="Wingdings" panose="05000000000000000000" pitchFamily="2" charset="2"/>
              <a:buChar char="l"/>
              <a:defRPr/>
            </a:pPr>
            <a:r>
              <a:rPr kumimoji="1" lang="ja-JP" altLang="en-US" dirty="0" smtClean="0">
                <a:latin typeface="+mn-ea"/>
                <a:ea typeface="+mn-ea"/>
              </a:rPr>
              <a:t>各パラメータを決める上で必要となる情報が不足しているが、条件を想定して演習を</a:t>
            </a:r>
            <a:endParaRPr kumimoji="1" lang="en-US" altLang="ja-JP" dirty="0" smtClean="0">
              <a:latin typeface="+mn-ea"/>
              <a:ea typeface="+mn-ea"/>
            </a:endParaRPr>
          </a:p>
          <a:p>
            <a:pPr defTabSz="915589">
              <a:defRPr/>
            </a:pPr>
            <a:r>
              <a:rPr kumimoji="1" lang="ja-JP" altLang="en-US" dirty="0" smtClean="0">
                <a:latin typeface="+mn-ea"/>
                <a:ea typeface="+mn-ea"/>
              </a:rPr>
              <a:t>　　進めるようにする。</a:t>
            </a:r>
            <a:endParaRPr kumimoji="1" lang="en-US" altLang="ja-JP" dirty="0" smtClean="0">
              <a:latin typeface="+mn-ea"/>
              <a:ea typeface="+mn-ea"/>
            </a:endParaRPr>
          </a:p>
          <a:p>
            <a:pPr defTabSz="915589">
              <a:defRPr/>
            </a:pPr>
            <a:r>
              <a:rPr kumimoji="1" lang="ja-JP" altLang="en-US" dirty="0" smtClean="0">
                <a:latin typeface="+mn-ea"/>
                <a:ea typeface="+mn-ea"/>
              </a:rPr>
              <a:t>　　表を埋める作業よりも、どんな条件でパラメータを決めていくのかを議論して、</a:t>
            </a:r>
            <a:endParaRPr kumimoji="1" lang="en-US" altLang="ja-JP" dirty="0" smtClean="0">
              <a:latin typeface="+mn-ea"/>
              <a:ea typeface="+mn-ea"/>
            </a:endParaRPr>
          </a:p>
          <a:p>
            <a:pPr defTabSz="915589">
              <a:defRPr/>
            </a:pPr>
            <a:r>
              <a:rPr kumimoji="1" lang="ja-JP" altLang="en-US" dirty="0" smtClean="0">
                <a:latin typeface="+mn-ea"/>
                <a:ea typeface="+mn-ea"/>
              </a:rPr>
              <a:t>　　検討するプロセスを経験することが重要である。</a:t>
            </a:r>
            <a:endParaRPr kumimoji="1" lang="en-US" altLang="ja-JP" dirty="0" smtClean="0">
              <a:latin typeface="+mn-ea"/>
              <a:ea typeface="+mn-ea"/>
            </a:endParaRPr>
          </a:p>
          <a:p>
            <a:pPr defTabSz="915589">
              <a:defRPr/>
            </a:pPr>
            <a:r>
              <a:rPr kumimoji="1" lang="ja-JP" altLang="en-US" dirty="0" smtClean="0">
                <a:latin typeface="+mn-ea"/>
                <a:ea typeface="+mn-ea"/>
              </a:rPr>
              <a:t>　　使用者への情報も同様である。</a:t>
            </a:r>
            <a:endParaRPr kumimoji="1" lang="en-US" altLang="ja-JP" dirty="0" smtClean="0">
              <a:latin typeface="+mn-ea"/>
              <a:ea typeface="+mn-ea"/>
            </a:endParaRPr>
          </a:p>
          <a:p>
            <a:pPr defTabSz="915589">
              <a:defRPr/>
            </a:pPr>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en-US" altLang="ja-JP" dirty="0" smtClean="0"/>
          </a:p>
          <a:p>
            <a:pPr defTabSz="915589">
              <a:defRPr/>
            </a:pPr>
            <a:r>
              <a:rPr kumimoji="1" lang="ja-JP" altLang="en-US" dirty="0" smtClean="0"/>
              <a:t>（機能安全活用実践マニュアル　ボイラー編　</a:t>
            </a:r>
            <a:r>
              <a:rPr lang="en-US" altLang="ja-JP" dirty="0" smtClean="0"/>
              <a:t>106</a:t>
            </a:r>
            <a:r>
              <a:rPr lang="ja-JP" altLang="en-US" dirty="0"/>
              <a:t>ページ</a:t>
            </a:r>
            <a:r>
              <a:rPr lang="en-US" altLang="ja-JP" dirty="0"/>
              <a:t>)</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197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en-US" altLang="ja-JP" dirty="0" smtClean="0">
                <a:latin typeface="+mn-ea"/>
                <a:ea typeface="+mn-ea"/>
              </a:rPr>
              <a:t>SIL</a:t>
            </a:r>
            <a:r>
              <a:rPr kumimoji="1" lang="ja-JP" altLang="en-US" dirty="0" smtClean="0">
                <a:latin typeface="+mn-ea"/>
                <a:ea typeface="+mn-ea"/>
              </a:rPr>
              <a:t>評価の設計プロセスを演習を通じて理解する。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a:t>
            </a:r>
            <a:endParaRPr kumimoji="1" lang="en-US" altLang="ja-JP" dirty="0" smtClean="0">
              <a:latin typeface="+mn-ea"/>
              <a:ea typeface="+mn-ea"/>
            </a:endParaRPr>
          </a:p>
          <a:p>
            <a:pPr defTabSz="915589">
              <a:defRPr/>
            </a:pPr>
            <a:r>
              <a:rPr kumimoji="1" lang="ja-JP" altLang="en-US" dirty="0" smtClean="0">
                <a:latin typeface="+mn-ea"/>
                <a:ea typeface="+mn-ea"/>
              </a:rPr>
              <a:t>－</a:t>
            </a:r>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en-US" altLang="ja-JP" dirty="0" smtClean="0"/>
          </a:p>
          <a:p>
            <a:pPr defTabSz="915589">
              <a:defRPr/>
            </a:pPr>
            <a:r>
              <a:rPr kumimoji="1" lang="ja-JP" altLang="en-US" dirty="0" smtClean="0"/>
              <a:t>（機能安全活用実践マニュアル　ボイラー編　</a:t>
            </a:r>
            <a:r>
              <a:rPr lang="en-US" altLang="ja-JP" dirty="0" smtClean="0"/>
              <a:t>106</a:t>
            </a:r>
            <a:r>
              <a:rPr lang="ja-JP" altLang="en-US" dirty="0"/>
              <a:t>ページ</a:t>
            </a:r>
            <a:r>
              <a:rPr lang="en-US" altLang="ja-JP" dirty="0"/>
              <a:t>)</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198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en-US" altLang="ja-JP" dirty="0" smtClean="0">
                <a:latin typeface="+mn-ea"/>
                <a:ea typeface="+mn-ea"/>
              </a:rPr>
              <a:t>SIL</a:t>
            </a:r>
            <a:r>
              <a:rPr kumimoji="1" lang="ja-JP" altLang="en-US" dirty="0" smtClean="0">
                <a:latin typeface="+mn-ea"/>
                <a:ea typeface="+mn-ea"/>
              </a:rPr>
              <a:t>評価の設計プロセスを演習を通じて理解する。</a:t>
            </a:r>
            <a:endParaRPr kumimoji="1" lang="en-US" altLang="ja-JP" dirty="0" smtClean="0">
              <a:latin typeface="+mn-ea"/>
              <a:ea typeface="+mn-ea"/>
            </a:endParaRPr>
          </a:p>
          <a:p>
            <a:pPr defTabSz="915589">
              <a:defRPr/>
            </a:pPr>
            <a:r>
              <a:rPr kumimoji="1" lang="en-US" altLang="ja-JP" dirty="0" smtClean="0">
                <a:latin typeface="+mn-ea"/>
                <a:ea typeface="+mn-ea"/>
              </a:rPr>
              <a:t>FMEDA</a:t>
            </a:r>
            <a:r>
              <a:rPr kumimoji="1" lang="ja-JP" altLang="en-US" dirty="0" smtClean="0">
                <a:latin typeface="+mn-ea"/>
                <a:ea typeface="+mn-ea"/>
              </a:rPr>
              <a:t>の実施方法を習得する。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a:t>
            </a:r>
            <a:endParaRPr kumimoji="1" lang="en-US" altLang="ja-JP" dirty="0" smtClean="0">
              <a:latin typeface="+mn-ea"/>
              <a:ea typeface="+mn-ea"/>
            </a:endParaRPr>
          </a:p>
          <a:p>
            <a:pPr marL="171673" indent="-171673" defTabSz="915589">
              <a:buFont typeface="Wingdings" panose="05000000000000000000" pitchFamily="2" charset="2"/>
              <a:buChar char="l"/>
              <a:defRPr/>
            </a:pPr>
            <a:r>
              <a:rPr kumimoji="1" lang="ja-JP" altLang="en-US" dirty="0" smtClean="0">
                <a:latin typeface="+mn-ea"/>
                <a:ea typeface="+mn-ea"/>
              </a:rPr>
              <a:t>演習に入る前に、マニュアル</a:t>
            </a:r>
            <a:r>
              <a:rPr kumimoji="1" lang="en-US" altLang="ja-JP" dirty="0" smtClean="0">
                <a:latin typeface="+mn-ea"/>
                <a:ea typeface="+mn-ea"/>
              </a:rPr>
              <a:t>62</a:t>
            </a:r>
            <a:r>
              <a:rPr kumimoji="1" lang="ja-JP" altLang="en-US" dirty="0" smtClean="0">
                <a:latin typeface="+mn-ea"/>
                <a:ea typeface="+mn-ea"/>
              </a:rPr>
              <a:t>ページの図</a:t>
            </a:r>
            <a:r>
              <a:rPr kumimoji="1" lang="en-US" altLang="ja-JP" dirty="0" smtClean="0">
                <a:latin typeface="+mn-ea"/>
                <a:ea typeface="+mn-ea"/>
              </a:rPr>
              <a:t>9</a:t>
            </a:r>
            <a:r>
              <a:rPr kumimoji="1" lang="ja-JP" altLang="en-US" dirty="0" smtClean="0">
                <a:latin typeface="+mn-ea"/>
                <a:ea typeface="+mn-ea"/>
              </a:rPr>
              <a:t>を使って、シートの使い方を説明しておくこと。</a:t>
            </a:r>
            <a:endParaRPr kumimoji="1" lang="en-US" altLang="ja-JP" dirty="0" smtClean="0">
              <a:latin typeface="+mn-ea"/>
              <a:ea typeface="+mn-ea"/>
            </a:endParaRPr>
          </a:p>
          <a:p>
            <a:pPr defTabSz="915589">
              <a:defRPr/>
            </a:pPr>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en-US" altLang="ja-JP" dirty="0" smtClean="0"/>
          </a:p>
          <a:p>
            <a:pPr defTabSz="915589">
              <a:defRPr/>
            </a:pPr>
            <a:r>
              <a:rPr kumimoji="1" lang="ja-JP" altLang="en-US" dirty="0" smtClean="0"/>
              <a:t>（機能安全活用実践マニュアル　ボイラー編　</a:t>
            </a:r>
            <a:r>
              <a:rPr lang="en-US" altLang="ja-JP" dirty="0" smtClean="0"/>
              <a:t>106</a:t>
            </a:r>
            <a:r>
              <a:rPr lang="ja-JP" altLang="en-US" dirty="0"/>
              <a:t>ページ</a:t>
            </a:r>
            <a:r>
              <a:rPr lang="en-US" altLang="ja-JP" dirty="0"/>
              <a:t>)</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199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en-US" altLang="ja-JP" dirty="0" smtClean="0">
                <a:latin typeface="+mn-ea"/>
                <a:ea typeface="+mn-ea"/>
              </a:rPr>
              <a:t>SIL</a:t>
            </a:r>
            <a:r>
              <a:rPr kumimoji="1" lang="ja-JP" altLang="en-US" dirty="0" smtClean="0">
                <a:latin typeface="+mn-ea"/>
                <a:ea typeface="+mn-ea"/>
              </a:rPr>
              <a:t>評価の設計プロセスを演習を通じて理解する。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a:t>
            </a:r>
            <a:endParaRPr kumimoji="1" lang="en-US" altLang="ja-JP" dirty="0" smtClean="0">
              <a:latin typeface="+mn-ea"/>
              <a:ea typeface="+mn-ea"/>
            </a:endParaRPr>
          </a:p>
          <a:p>
            <a:pPr defTabSz="915589">
              <a:defRPr/>
            </a:pPr>
            <a:r>
              <a:rPr kumimoji="1" lang="ja-JP" altLang="en-US" dirty="0" smtClean="0">
                <a:latin typeface="+mn-ea"/>
                <a:ea typeface="+mn-ea"/>
              </a:rPr>
              <a:t>－</a:t>
            </a:r>
            <a:endParaRPr kumimoji="1" lang="en-US" altLang="ja-JP" dirty="0" smtClean="0">
              <a:latin typeface="+mn-ea"/>
              <a:ea typeface="+mn-ea"/>
            </a:endParaRPr>
          </a:p>
          <a:p>
            <a:pPr marL="171673" indent="-171673" defTabSz="915589">
              <a:buFont typeface="Wingdings" panose="05000000000000000000" pitchFamily="2" charset="2"/>
              <a:buChar char="l"/>
              <a:defRPr/>
            </a:pPr>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en-US" altLang="ja-JP" dirty="0" smtClean="0"/>
          </a:p>
          <a:p>
            <a:pPr defTabSz="915589">
              <a:defRPr/>
            </a:pPr>
            <a:r>
              <a:rPr kumimoji="1" lang="ja-JP" altLang="en-US" dirty="0" smtClean="0"/>
              <a:t>（機能安全活用実践マニュアル　ボイラー編　</a:t>
            </a:r>
            <a:r>
              <a:rPr lang="en-US" altLang="ja-JP" dirty="0" smtClean="0"/>
              <a:t>106</a:t>
            </a:r>
            <a:r>
              <a:rPr lang="ja-JP" altLang="en-US" dirty="0"/>
              <a:t>ページ</a:t>
            </a:r>
            <a:r>
              <a:rPr lang="en-US" altLang="ja-JP" dirty="0"/>
              <a:t>)</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200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latin typeface="+mn-ea"/>
                <a:ea typeface="+mn-ea"/>
              </a:rPr>
              <a:t>目次にそって講義を進めること、また、この順番が設計手順にもとなっていることを伝える。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ボイラーでは、</a:t>
            </a:r>
            <a:r>
              <a:rPr kumimoji="1" lang="en-US" altLang="ja-JP" dirty="0" smtClean="0">
                <a:latin typeface="+mn-ea"/>
                <a:ea typeface="+mn-ea"/>
              </a:rPr>
              <a:t>IEC61508</a:t>
            </a:r>
            <a:r>
              <a:rPr kumimoji="1" lang="ja-JP" altLang="en-US" dirty="0" smtClean="0">
                <a:latin typeface="+mn-ea"/>
                <a:ea typeface="+mn-ea"/>
              </a:rPr>
              <a:t>（</a:t>
            </a:r>
            <a:r>
              <a:rPr kumimoji="1" lang="en-US" altLang="ja-JP" dirty="0" smtClean="0">
                <a:latin typeface="+mn-ea"/>
                <a:ea typeface="+mn-ea"/>
              </a:rPr>
              <a:t>JISC0508)</a:t>
            </a:r>
            <a:r>
              <a:rPr kumimoji="1" lang="ja-JP" altLang="en-US" dirty="0" smtClean="0">
                <a:latin typeface="+mn-ea"/>
                <a:ea typeface="+mn-ea"/>
              </a:rPr>
              <a:t>ベースでの講義となる。</a:t>
            </a:r>
            <a:endParaRPr kumimoji="1" lang="en-US" altLang="ja-JP" dirty="0" smtClean="0">
              <a:latin typeface="+mn-ea"/>
              <a:ea typeface="+mn-ea"/>
            </a:endParaRPr>
          </a:p>
          <a:p>
            <a:r>
              <a:rPr kumimoji="1" lang="ja-JP" altLang="en-US" dirty="0" smtClean="0">
                <a:latin typeface="+mn-ea"/>
                <a:ea typeface="+mn-ea"/>
              </a:rPr>
              <a:t>　　ボイラーでは低頻度作動要求モードでの検討が必要となるためである。</a:t>
            </a:r>
            <a:r>
              <a:rPr kumimoji="1" lang="en-US" altLang="ja-JP" dirty="0" smtClean="0">
                <a:latin typeface="+mn-ea"/>
                <a:ea typeface="+mn-ea"/>
              </a:rPr>
              <a:t>(ISO</a:t>
            </a:r>
            <a:r>
              <a:rPr kumimoji="1" lang="ja-JP" altLang="en-US" dirty="0" smtClean="0">
                <a:latin typeface="+mn-ea"/>
                <a:ea typeface="+mn-ea"/>
              </a:rPr>
              <a:t>系規格では高頻度のみを扱っている</a:t>
            </a:r>
            <a:r>
              <a:rPr kumimoji="1" lang="en-US" altLang="ja-JP" dirty="0" smtClean="0">
                <a:latin typeface="+mn-ea"/>
                <a:ea typeface="+mn-ea"/>
              </a:rPr>
              <a:t>)</a:t>
            </a: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a:t>
            </a:fld>
            <a:endParaRPr kumimoji="1" lang="ja-JP" altLang="en-US"/>
          </a:p>
        </p:txBody>
      </p:sp>
    </p:spTree>
    <p:extLst>
      <p:ext uri="{BB962C8B-B14F-4D97-AF65-F5344CB8AC3E}">
        <p14:creationId xmlns:p14="http://schemas.microsoft.com/office/powerpoint/2010/main" val="381936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lang="en-US" altLang="ja-JP" dirty="0">
              <a:latin typeface="+mn-ea"/>
            </a:endParaRPr>
          </a:p>
          <a:p>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20</a:t>
            </a:fld>
            <a:endParaRPr kumimoji="1" lang="ja-JP" altLang="en-US"/>
          </a:p>
        </p:txBody>
      </p:sp>
    </p:spTree>
    <p:extLst>
      <p:ext uri="{BB962C8B-B14F-4D97-AF65-F5344CB8AC3E}">
        <p14:creationId xmlns:p14="http://schemas.microsoft.com/office/powerpoint/2010/main" val="249361657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en-US" altLang="ja-JP" dirty="0" smtClean="0">
                <a:latin typeface="+mn-ea"/>
                <a:ea typeface="+mn-ea"/>
              </a:rPr>
              <a:t>SIL</a:t>
            </a:r>
            <a:r>
              <a:rPr kumimoji="1" lang="ja-JP" altLang="en-US" dirty="0" smtClean="0">
                <a:latin typeface="+mn-ea"/>
                <a:ea typeface="+mn-ea"/>
              </a:rPr>
              <a:t>評価の設計プロセスを演習を通じて理解する。</a:t>
            </a:r>
            <a:endParaRPr kumimoji="1" lang="en-US" altLang="ja-JP" dirty="0" smtClean="0">
              <a:latin typeface="+mn-ea"/>
              <a:ea typeface="+mn-ea"/>
            </a:endParaRPr>
          </a:p>
          <a:p>
            <a:pPr defTabSz="915589">
              <a:defRPr/>
            </a:pPr>
            <a:r>
              <a:rPr kumimoji="1" lang="en-US" altLang="ja-JP" dirty="0" err="1" smtClean="0">
                <a:latin typeface="+mn-ea"/>
                <a:ea typeface="+mn-ea"/>
              </a:rPr>
              <a:t>PFDavg</a:t>
            </a:r>
            <a:r>
              <a:rPr kumimoji="1" lang="ja-JP" altLang="en-US" dirty="0" err="1" smtClean="0">
                <a:latin typeface="+mn-ea"/>
                <a:ea typeface="+mn-ea"/>
              </a:rPr>
              <a:t>、</a:t>
            </a:r>
            <a:r>
              <a:rPr kumimoji="1" lang="en-US" altLang="ja-JP" dirty="0" smtClean="0">
                <a:latin typeface="+mn-ea"/>
                <a:ea typeface="+mn-ea"/>
              </a:rPr>
              <a:t>SIL</a:t>
            </a:r>
            <a:r>
              <a:rPr kumimoji="1" lang="ja-JP" altLang="en-US" dirty="0" smtClean="0">
                <a:latin typeface="+mn-ea"/>
                <a:ea typeface="+mn-ea"/>
              </a:rPr>
              <a:t>値の算出方法を習得する。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a:t>
            </a:r>
            <a:endParaRPr kumimoji="1" lang="en-US" altLang="ja-JP" dirty="0" smtClean="0">
              <a:latin typeface="+mn-ea"/>
              <a:ea typeface="+mn-ea"/>
            </a:endParaRPr>
          </a:p>
          <a:p>
            <a:pPr marL="171673" indent="-171673" defTabSz="915589">
              <a:buFont typeface="Wingdings" panose="05000000000000000000" pitchFamily="2" charset="2"/>
              <a:buChar char="l"/>
              <a:defRPr/>
            </a:pPr>
            <a:r>
              <a:rPr kumimoji="1" lang="ja-JP" altLang="en-US" dirty="0" smtClean="0">
                <a:latin typeface="+mn-ea"/>
                <a:ea typeface="+mn-ea"/>
              </a:rPr>
              <a:t>計算式はマニュアル</a:t>
            </a:r>
            <a:r>
              <a:rPr kumimoji="1" lang="en-US" altLang="ja-JP" dirty="0" smtClean="0">
                <a:latin typeface="+mn-ea"/>
                <a:ea typeface="+mn-ea"/>
              </a:rPr>
              <a:t>63</a:t>
            </a:r>
            <a:r>
              <a:rPr kumimoji="1" lang="ja-JP" altLang="en-US" dirty="0" smtClean="0">
                <a:latin typeface="+mn-ea"/>
                <a:ea typeface="+mn-ea"/>
              </a:rPr>
              <a:t>ページの「サブシステムの</a:t>
            </a:r>
            <a:r>
              <a:rPr kumimoji="1" lang="en-US" altLang="ja-JP" dirty="0" err="1" smtClean="0">
                <a:latin typeface="+mn-ea"/>
                <a:ea typeface="+mn-ea"/>
              </a:rPr>
              <a:t>PFDavg</a:t>
            </a:r>
            <a:r>
              <a:rPr kumimoji="1" lang="ja-JP" altLang="en-US" dirty="0" smtClean="0">
                <a:latin typeface="+mn-ea"/>
                <a:ea typeface="+mn-ea"/>
              </a:rPr>
              <a:t>の計算」を参考にする。</a:t>
            </a:r>
            <a:endParaRPr kumimoji="1" lang="en-US" altLang="ja-JP" dirty="0" smtClean="0">
              <a:latin typeface="+mn-ea"/>
              <a:ea typeface="+mn-ea"/>
            </a:endParaRPr>
          </a:p>
          <a:p>
            <a:pPr marL="171673" indent="-171673" defTabSz="915589">
              <a:buFont typeface="Wingdings" panose="05000000000000000000" pitchFamily="2" charset="2"/>
              <a:buChar char="l"/>
              <a:defRPr/>
            </a:pPr>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en-US" altLang="ja-JP" dirty="0" smtClean="0"/>
          </a:p>
          <a:p>
            <a:pPr defTabSz="915589">
              <a:defRPr/>
            </a:pPr>
            <a:r>
              <a:rPr kumimoji="1" lang="ja-JP" altLang="en-US" dirty="0" smtClean="0"/>
              <a:t>（機能安全活用実践マニュアル　ボイラー編　</a:t>
            </a:r>
            <a:r>
              <a:rPr lang="en-US" altLang="ja-JP" dirty="0" smtClean="0"/>
              <a:t>107</a:t>
            </a:r>
            <a:r>
              <a:rPr lang="ja-JP" altLang="en-US" dirty="0"/>
              <a:t>ページ</a:t>
            </a:r>
            <a:r>
              <a:rPr lang="en-US" altLang="ja-JP" dirty="0"/>
              <a:t>)</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201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最初にリスクアセスメントの対象範囲を指定する。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t>対象設備の範囲は、表</a:t>
            </a:r>
            <a:r>
              <a:rPr kumimoji="1" lang="en-US" altLang="ja-JP" dirty="0" smtClean="0"/>
              <a:t>1-1</a:t>
            </a:r>
            <a:r>
              <a:rPr kumimoji="1" lang="ja-JP" altLang="en-US" dirty="0" smtClean="0"/>
              <a:t>の範囲に限定してよい。</a:t>
            </a:r>
            <a:endParaRPr kumimoji="1" lang="en-US" altLang="ja-JP" dirty="0" smtClean="0"/>
          </a:p>
          <a:p>
            <a:pPr marL="171673" indent="-171673">
              <a:buFont typeface="Arial" panose="020B0604020202020204" pitchFamily="34" charset="0"/>
              <a:buChar char="•"/>
            </a:pPr>
            <a:r>
              <a:rPr kumimoji="1" lang="ja-JP" altLang="en-US" dirty="0" smtClean="0"/>
              <a:t>例えば、ボイラーとは別系統で制御されている設備は、範囲から除外する。</a:t>
            </a:r>
            <a:r>
              <a:rPr kumimoji="1" lang="en-US" altLang="ja-JP" dirty="0" smtClean="0"/>
              <a:t>(</a:t>
            </a:r>
            <a:r>
              <a:rPr kumimoji="1" lang="ja-JP" altLang="en-US" dirty="0" smtClean="0"/>
              <a:t>ボイラーとは別系統の制御が、</a:t>
            </a:r>
            <a:r>
              <a:rPr lang="ja-JP" altLang="en-US" dirty="0" smtClean="0"/>
              <a:t>ボイラーの異常やボイラーの停止機能に関与している場合には考慮が必要</a:t>
            </a:r>
            <a:r>
              <a:rPr lang="en-US" altLang="ja-JP" dirty="0" smtClean="0"/>
              <a:t>)</a:t>
            </a:r>
          </a:p>
          <a:p>
            <a:pPr marL="171673" indent="-171673">
              <a:buFont typeface="Arial" panose="020B0604020202020204" pitchFamily="34" charset="0"/>
              <a:buChar char="•"/>
            </a:pPr>
            <a:r>
              <a:rPr lang="ja-JP" altLang="en-US" dirty="0" smtClean="0"/>
              <a:t>ボイラーが発生させた蒸気</a:t>
            </a:r>
            <a:r>
              <a:rPr lang="en-US" altLang="ja-JP" dirty="0" smtClean="0"/>
              <a:t>/</a:t>
            </a:r>
            <a:r>
              <a:rPr lang="ja-JP" altLang="en-US" dirty="0" smtClean="0"/>
              <a:t>温水を使用している側の設備は、範囲から除外。</a:t>
            </a:r>
            <a:r>
              <a:rPr lang="en-US" altLang="ja-JP" dirty="0" smtClean="0"/>
              <a:t>(</a:t>
            </a:r>
            <a:r>
              <a:rPr lang="ja-JP" altLang="en-US" dirty="0" smtClean="0"/>
              <a:t>蒸気や温水を使用している側のリスクは、ここでは扱わない</a:t>
            </a:r>
            <a:r>
              <a:rPr lang="en-US" altLang="ja-JP" dirty="0" smtClean="0"/>
              <a:t>)</a:t>
            </a: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pPr defTabSz="915589">
              <a:defRPr/>
            </a:pPr>
            <a:endParaRPr kumimoji="1" lang="en-US" altLang="ja-JP" dirty="0" smtClean="0"/>
          </a:p>
          <a:p>
            <a:pPr defTabSz="915589">
              <a:defRPr/>
            </a:pPr>
            <a:r>
              <a:rPr kumimoji="1" lang="ja-JP" altLang="en-US" dirty="0" smtClean="0"/>
              <a:t>機能安全活用実践マニュアル　ボイラー編　</a:t>
            </a:r>
            <a:r>
              <a:rPr lang="en-US" altLang="ja-JP" dirty="0"/>
              <a:t>6</a:t>
            </a:r>
            <a:r>
              <a:rPr kumimoji="1" lang="ja-JP" altLang="en-US" dirty="0" smtClean="0"/>
              <a:t>ページ</a:t>
            </a:r>
            <a:endParaRPr kumimoji="1" lang="en-US" altLang="ja-JP" dirty="0" smtClean="0"/>
          </a:p>
          <a:p>
            <a:endParaRPr kumimoji="1"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リスクアセスメント範囲の指定にあたって、定期自主点検項目を参考にする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ボイラー及び圧力容器安全規則 第</a:t>
            </a:r>
            <a:r>
              <a:rPr kumimoji="1" lang="en-US" altLang="ja-JP" dirty="0" smtClean="0">
                <a:latin typeface="+mn-ea"/>
                <a:ea typeface="+mn-ea"/>
              </a:rPr>
              <a:t>32</a:t>
            </a:r>
            <a:r>
              <a:rPr kumimoji="1" lang="ja-JP" altLang="en-US" dirty="0" smtClean="0">
                <a:latin typeface="+mn-ea"/>
                <a:ea typeface="+mn-ea"/>
              </a:rPr>
              <a:t>条</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lang="en-US" altLang="ja-JP" dirty="0"/>
              <a:t>6</a:t>
            </a:r>
            <a:r>
              <a:rPr kumimoji="1" lang="ja-JP" altLang="en-US" dirty="0" smtClean="0"/>
              <a:t>ページ</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22</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リスクアセスメント範囲の指定の事例説明</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t>図</a:t>
            </a:r>
            <a:r>
              <a:rPr kumimoji="1" lang="en-US" altLang="ja-JP" dirty="0" smtClean="0"/>
              <a:t>1-1</a:t>
            </a:r>
            <a:r>
              <a:rPr kumimoji="1" lang="ja-JP" altLang="en-US" dirty="0" smtClean="0"/>
              <a:t>には、小さくて見にくいが、下部凡例記載のとおりに、リスクアセスメント範囲外と範囲内が図示されている。</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t>この例では、特に給水系統を説明すると、範囲外と範囲内の考え方の例として分かりやすい。</a:t>
            </a:r>
            <a:endParaRPr kumimoji="1" lang="en-US" altLang="ja-JP" dirty="0" smtClean="0"/>
          </a:p>
          <a:p>
            <a:pPr marL="171673" indent="-171673" defTabSz="915589">
              <a:buFont typeface="Arial" panose="020B0604020202020204" pitchFamily="34" charset="0"/>
              <a:buChar char="•"/>
              <a:defRPr/>
            </a:pPr>
            <a:r>
              <a:rPr kumimoji="1" lang="ja-JP" altLang="en-US" dirty="0" smtClean="0"/>
              <a:t>オプション設備などの必要に応じて設置される設備も、この後検討する仕様と合わせて検討しておくことが必要。</a:t>
            </a:r>
            <a:endParaRPr kumimoji="1" lang="en-US" altLang="ja-JP" dirty="0" smtClean="0"/>
          </a:p>
          <a:p>
            <a:pPr defTabSz="915589">
              <a:defRP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lang="en-US" altLang="ja-JP" dirty="0"/>
              <a:t>6</a:t>
            </a:r>
            <a:r>
              <a:rPr kumimoji="1" lang="ja-JP" altLang="en-US" dirty="0" smtClean="0"/>
              <a:t>ページ、</a:t>
            </a:r>
            <a:r>
              <a:rPr lang="en-US" altLang="ja-JP" dirty="0"/>
              <a:t>8</a:t>
            </a:r>
            <a:r>
              <a:rPr kumimoji="1" lang="ja-JP" altLang="en-US" dirty="0" smtClean="0"/>
              <a:t>～</a:t>
            </a:r>
            <a:r>
              <a:rPr lang="en-US" altLang="ja-JP" dirty="0"/>
              <a:t>9</a:t>
            </a:r>
            <a:r>
              <a:rPr kumimoji="1" lang="ja-JP" altLang="en-US" dirty="0" smtClean="0"/>
              <a:t>ページ</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リスクアセスメント範囲の指定のまとめ</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latin typeface="+mn-ea"/>
                <a:ea typeface="+mn-ea"/>
              </a:rPr>
              <a:t>複数のボイラー型式を対象とする場合には、型式毎の差異が分かる資料が必要である。型式間の差異がリスクアセスメント範囲に含まれるのか確認しておく。</a:t>
            </a:r>
            <a:endParaRPr kumimoji="1" lang="en-US" altLang="ja-JP" dirty="0" smtClean="0">
              <a:latin typeface="+mn-ea"/>
              <a:ea typeface="+mn-ea"/>
            </a:endParaRPr>
          </a:p>
          <a:p>
            <a:pPr marL="171673" indent="-171673" defTabSz="915589">
              <a:buFont typeface="Arial" panose="020B0604020202020204" pitchFamily="34" charset="0"/>
              <a:buChar char="•"/>
              <a:defRP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lang="en-US" altLang="ja-JP" dirty="0"/>
              <a:t>7</a:t>
            </a:r>
            <a:r>
              <a:rPr kumimoji="1" lang="ja-JP" altLang="en-US" dirty="0" smtClean="0"/>
              <a:t>ページ</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対象ボイラーの仕様を確認。</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対象ボイラーで使用されてる制御ループを全て仕様として記述することが必要。</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t>制御仕様（燃焼制御、給水制御など</a:t>
            </a:r>
            <a:r>
              <a:rPr kumimoji="1" lang="en-US" altLang="ja-JP" dirty="0" smtClean="0"/>
              <a:t>)</a:t>
            </a:r>
            <a:r>
              <a:rPr kumimoji="1" lang="ja-JP" altLang="en-US" dirty="0" smtClean="0"/>
              <a:t>は、使用する制御機器と合わせて検討して、仕様記述すること。例えば、燃焼制御は比例制御しているが、燃焼量の違いで使用している制御弁が複数種類あるなら、それが表現できるように記述しておくことが望ましい。</a:t>
            </a:r>
            <a:endParaRPr kumimoji="1" lang="en-US" altLang="ja-JP" dirty="0" smtClean="0"/>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lang="en-US" altLang="ja-JP" dirty="0"/>
              <a:t>7</a:t>
            </a:r>
            <a:r>
              <a:rPr kumimoji="1" lang="ja-JP" altLang="en-US" dirty="0" smtClean="0"/>
              <a:t>ページ</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仕様が異なる複数の型式ボイラーを対象とした記述としても良い。</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認定後にボイラー型式を追加する場合、再度適合確認からやり直す必要があるが、その際に影響度の範囲を限定できれば適合確認作業が容易となる。そのためには、特殊仕様や仕様変更が想定される部分は、あらかじめ仕様として記述しておくと良い。</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仕様決定後、（</a:t>
            </a:r>
            <a:r>
              <a:rPr kumimoji="1" lang="en-US" altLang="ja-JP" dirty="0" smtClean="0">
                <a:latin typeface="+mn-ea"/>
                <a:ea typeface="+mn-ea"/>
              </a:rPr>
              <a:t>1</a:t>
            </a:r>
            <a:r>
              <a:rPr kumimoji="1" lang="ja-JP" altLang="en-US" dirty="0" smtClean="0">
                <a:latin typeface="+mn-ea"/>
                <a:ea typeface="+mn-ea"/>
              </a:rPr>
              <a:t>）で使用したフロー図、制御系統図と矛盾がないか確認することが必要</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lang="en-US" altLang="ja-JP" dirty="0"/>
              <a:t>7</a:t>
            </a:r>
            <a:r>
              <a:rPr kumimoji="1" lang="ja-JP" altLang="en-US" dirty="0" smtClean="0"/>
              <a:t>ページ</a:t>
            </a:r>
            <a:endParaRPr kumimoji="1" lang="en-US" altLang="ja-JP" dirty="0" smtClean="0"/>
          </a:p>
          <a:p>
            <a:pPr defTabSz="915589">
              <a:defRPr/>
            </a:pPr>
            <a:endParaRPr kumimoji="1" lang="en-US" altLang="ja-JP" dirty="0" smtClean="0"/>
          </a:p>
          <a:p>
            <a:pPr defTabSz="915589">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使用上の条件（制限事項）を決定する。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t>使用条件は、</a:t>
            </a:r>
            <a:r>
              <a:rPr kumimoji="1" lang="en-US" altLang="ja-JP" dirty="0" smtClean="0"/>
              <a:t>2</a:t>
            </a:r>
            <a:r>
              <a:rPr kumimoji="1" lang="ja-JP" altLang="en-US" dirty="0" smtClean="0"/>
              <a:t>章、</a:t>
            </a:r>
            <a:r>
              <a:rPr kumimoji="1" lang="en-US" altLang="ja-JP" dirty="0" smtClean="0"/>
              <a:t>3</a:t>
            </a:r>
            <a:r>
              <a:rPr kumimoji="1" lang="ja-JP" altLang="en-US" dirty="0" smtClean="0"/>
              <a:t>章の検討を進める上で重要な要素となる。使用上の条件が記載されている仕様書、取扱い説明書などの内容を確認し、不明確な内容があれば、ここで明確にしておく必要がある。</a:t>
            </a:r>
            <a:endParaRPr kumimoji="1" lang="en-US" altLang="ja-JP" dirty="0" smtClean="0"/>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ja-JP" altLang="en-US" dirty="0" smtClean="0"/>
              <a:t>～</a:t>
            </a:r>
            <a:endParaRPr kumimoji="1" lang="en-US" altLang="ja-JP" dirty="0" smtClean="0"/>
          </a:p>
          <a:p>
            <a:pPr defTabSz="915589">
              <a:defRPr/>
            </a:pPr>
            <a:endParaRPr kumimoji="1" lang="en-US" altLang="ja-JP" dirty="0" smtClean="0"/>
          </a:p>
          <a:p>
            <a:pPr defTabSz="915589">
              <a:defRPr/>
            </a:pPr>
            <a:r>
              <a:rPr kumimoji="1" lang="ja-JP" altLang="en-US" dirty="0" smtClean="0"/>
              <a:t>機能安全活用実践マニュアル　ボイラー編　</a:t>
            </a:r>
            <a:r>
              <a:rPr kumimoji="1" lang="en-US" altLang="ja-JP" dirty="0" smtClean="0"/>
              <a:t>10</a:t>
            </a:r>
            <a:r>
              <a:rPr kumimoji="1" lang="ja-JP" altLang="en-US" dirty="0" smtClean="0"/>
              <a:t>ページ</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保守、点検内容を確認する。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t>保守、点検内容も、</a:t>
            </a:r>
            <a:r>
              <a:rPr kumimoji="1" lang="en-US" altLang="ja-JP" dirty="0" smtClean="0"/>
              <a:t>2</a:t>
            </a:r>
            <a:r>
              <a:rPr kumimoji="1" lang="ja-JP" altLang="en-US" dirty="0" smtClean="0"/>
              <a:t>章、</a:t>
            </a:r>
            <a:r>
              <a:rPr kumimoji="1" lang="en-US" altLang="ja-JP" dirty="0" smtClean="0"/>
              <a:t>3</a:t>
            </a:r>
            <a:r>
              <a:rPr kumimoji="1" lang="ja-JP" altLang="en-US" dirty="0" smtClean="0"/>
              <a:t>章の検討を進める上で重要な要素となる。保守、点検が記載されている仕様書、取扱い説明書などの内容を確認しておく必要がある。</a:t>
            </a:r>
            <a:endParaRPr kumimoji="1" lang="en-US" altLang="ja-JP" dirty="0" smtClean="0"/>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10</a:t>
            </a:r>
            <a:r>
              <a:rPr kumimoji="1" lang="ja-JP" altLang="en-US" dirty="0" smtClean="0"/>
              <a:t>ページ</a:t>
            </a:r>
            <a:endParaRPr kumimoji="1" lang="en-US" altLang="ja-JP" dirty="0" smtClean="0"/>
          </a:p>
          <a:p>
            <a:endParaRPr kumimoji="1" lang="en-US" altLang="ja-JP" dirty="0" smtClean="0"/>
          </a:p>
          <a:p>
            <a:pPr defTabSz="915589">
              <a:defRPr/>
            </a:pPr>
            <a:r>
              <a:rPr kumimoji="1" lang="ja-JP" altLang="en-US" dirty="0" smtClean="0"/>
              <a:t>保守・点検も、</a:t>
            </a:r>
            <a:r>
              <a:rPr kumimoji="1" lang="en-US" altLang="ja-JP" dirty="0" smtClean="0"/>
              <a:t>2</a:t>
            </a:r>
            <a:r>
              <a:rPr kumimoji="1" lang="ja-JP" altLang="en-US" dirty="0" smtClean="0"/>
              <a:t>章、</a:t>
            </a:r>
            <a:r>
              <a:rPr kumimoji="1" lang="en-US" altLang="ja-JP" dirty="0" smtClean="0"/>
              <a:t>3</a:t>
            </a:r>
            <a:r>
              <a:rPr kumimoji="1" lang="ja-JP" altLang="en-US" dirty="0" smtClean="0"/>
              <a:t>章の検討を進める上で重要な要素となる。</a:t>
            </a:r>
            <a:endParaRPr kumimoji="1" lang="en-US" altLang="ja-JP" dirty="0" smtClean="0"/>
          </a:p>
          <a:p>
            <a:pPr defTabSz="915589">
              <a:defRPr/>
            </a:pPr>
            <a:r>
              <a:rPr kumimoji="1" lang="ja-JP" altLang="en-US" dirty="0" smtClean="0"/>
              <a:t>これらの条件が記載されている仕様書、取扱い説明書などの内容を確認すること。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使用条件、保守点検の記載例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・この表では簡単な記述としてあるが、実際には、他の書類を引用する場合には、その記述箇所が特定できるように記載しておくこと。</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10</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3</a:t>
            </a:fld>
            <a:endParaRPr kumimoji="1" lang="ja-JP" altLang="en-US"/>
          </a:p>
        </p:txBody>
      </p:sp>
    </p:spTree>
    <p:extLst>
      <p:ext uri="{BB962C8B-B14F-4D97-AF65-F5344CB8AC3E}">
        <p14:creationId xmlns:p14="http://schemas.microsoft.com/office/powerpoint/2010/main" val="2720229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部品点検、交換リストの記載例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11</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機能安全の適用にあたっても、ボイラーの関連法令や通達、技術上の指針に基づいた設計がなされていることが前提となる。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t>対象ボイラー設計</a:t>
            </a:r>
            <a:r>
              <a:rPr kumimoji="1" lang="en-US" altLang="ja-JP" dirty="0" smtClean="0"/>
              <a:t>/</a:t>
            </a:r>
            <a:r>
              <a:rPr kumimoji="1" lang="ja-JP" altLang="en-US" dirty="0" smtClean="0"/>
              <a:t>製造にあたり参照</a:t>
            </a:r>
            <a:r>
              <a:rPr kumimoji="1" lang="en-US" altLang="ja-JP" dirty="0" smtClean="0"/>
              <a:t>/</a:t>
            </a:r>
            <a:r>
              <a:rPr kumimoji="1" lang="ja-JP" altLang="en-US" dirty="0" smtClean="0"/>
              <a:t>遵守している社内外の法令・指針・規格・社内標準などを明確にしておくことが必要である。これらは、リスク分析の中で参照する場合があるので、どのような基準で設計されたのか整理されていることが望ましい。</a:t>
            </a:r>
            <a:endParaRPr kumimoji="1" lang="en-US" altLang="ja-JP" dirty="0" smtClean="0"/>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12</a:t>
            </a:r>
            <a:r>
              <a:rPr kumimoji="1" lang="ja-JP" altLang="en-US" dirty="0" smtClean="0"/>
              <a:t>～</a:t>
            </a:r>
            <a:r>
              <a:rPr kumimoji="1" lang="en-US" altLang="ja-JP" dirty="0" smtClean="0"/>
              <a:t>13</a:t>
            </a:r>
            <a:r>
              <a:rPr kumimoji="1" lang="ja-JP" altLang="en-US" dirty="0" smtClean="0"/>
              <a:t>ページ　表</a:t>
            </a:r>
            <a:r>
              <a:rPr kumimoji="1" lang="en-US" altLang="ja-JP" dirty="0" smtClean="0"/>
              <a:t>1-5</a:t>
            </a:r>
          </a:p>
          <a:p>
            <a:pPr defTabSz="915589">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t>第</a:t>
            </a:r>
            <a:r>
              <a:rPr kumimoji="1" lang="en-US" altLang="ja-JP" dirty="0" smtClean="0"/>
              <a:t>2</a:t>
            </a:r>
            <a:r>
              <a:rPr kumimoji="1" lang="ja-JP" altLang="en-US" dirty="0" smtClean="0"/>
              <a:t>章、第</a:t>
            </a:r>
            <a:r>
              <a:rPr kumimoji="1" lang="en-US" altLang="ja-JP" dirty="0" smtClean="0"/>
              <a:t>3</a:t>
            </a:r>
            <a:r>
              <a:rPr kumimoji="1" lang="ja-JP" altLang="en-US" dirty="0" smtClean="0"/>
              <a:t>章と設計を進めていく上で、設計情報として参考になる規格を</a:t>
            </a:r>
            <a:r>
              <a:rPr kumimoji="1" lang="en-US" altLang="ja-JP" dirty="0" smtClean="0"/>
              <a:t>15</a:t>
            </a:r>
            <a:r>
              <a:rPr kumimoji="1" lang="ja-JP" altLang="en-US" dirty="0" smtClean="0"/>
              <a:t>～</a:t>
            </a:r>
            <a:r>
              <a:rPr kumimoji="1" lang="en-US" altLang="ja-JP" dirty="0" smtClean="0"/>
              <a:t>20</a:t>
            </a:r>
            <a:r>
              <a:rPr kumimoji="1" lang="ja-JP" altLang="en-US" dirty="0" smtClean="0"/>
              <a:t>ページで紹介している</a:t>
            </a:r>
            <a:endParaRPr kumimoji="1" lang="en-US" altLang="ja-JP" dirty="0" smtClean="0"/>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規格に規定されている要求事項は、リスク分析、要求安全機能の特定とその設計を実施する上で、適宜参考にするとよい。</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表</a:t>
            </a:r>
            <a:r>
              <a:rPr kumimoji="1" lang="en-US" altLang="ja-JP" dirty="0" smtClean="0"/>
              <a:t>1-6</a:t>
            </a:r>
            <a:r>
              <a:rPr kumimoji="1" lang="ja-JP" altLang="en-US" dirty="0" err="1" smtClean="0"/>
              <a:t>、</a:t>
            </a:r>
            <a:r>
              <a:rPr kumimoji="1" lang="ja-JP" altLang="en-US" dirty="0" smtClean="0"/>
              <a:t>図</a:t>
            </a:r>
            <a:r>
              <a:rPr kumimoji="1" lang="en-US" altLang="ja-JP" dirty="0" smtClean="0"/>
              <a:t>1-4</a:t>
            </a:r>
            <a:r>
              <a:rPr kumimoji="1" lang="ja-JP" altLang="en-US" dirty="0" smtClean="0"/>
              <a:t>に記載されている各規格</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14</a:t>
            </a:r>
            <a:r>
              <a:rPr kumimoji="1" lang="ja-JP" altLang="en-US" dirty="0" smtClean="0"/>
              <a:t>ページ</a:t>
            </a:r>
            <a:endParaRPr kumimoji="1" lang="en-US" altLang="ja-JP" dirty="0" smtClean="0"/>
          </a:p>
          <a:p>
            <a:endParaRPr kumimoji="1" lang="en-US" altLang="ja-JP" dirty="0" smtClean="0"/>
          </a:p>
          <a:p>
            <a:r>
              <a:rPr kumimoji="1" lang="ja-JP" altLang="en-US" dirty="0" smtClean="0"/>
              <a:t>第</a:t>
            </a:r>
            <a:r>
              <a:rPr kumimoji="1" lang="en-US" altLang="ja-JP" dirty="0" smtClean="0"/>
              <a:t>2</a:t>
            </a:r>
            <a:r>
              <a:rPr kumimoji="1" lang="ja-JP" altLang="en-US" dirty="0" smtClean="0"/>
              <a:t>章、第</a:t>
            </a:r>
            <a:r>
              <a:rPr kumimoji="1" lang="en-US" altLang="ja-JP" dirty="0" smtClean="0"/>
              <a:t>3</a:t>
            </a:r>
            <a:r>
              <a:rPr kumimoji="1" lang="ja-JP" altLang="en-US" dirty="0" smtClean="0"/>
              <a:t>章と設計を進めていく上で、設計情報として参考になる規格を</a:t>
            </a:r>
            <a:r>
              <a:rPr kumimoji="1" lang="en-US" altLang="ja-JP" dirty="0" smtClean="0"/>
              <a:t>15</a:t>
            </a:r>
            <a:r>
              <a:rPr kumimoji="1" lang="ja-JP" altLang="en-US" dirty="0" smtClean="0"/>
              <a:t>～</a:t>
            </a:r>
            <a:r>
              <a:rPr kumimoji="1" lang="en-US" altLang="ja-JP" dirty="0" smtClean="0"/>
              <a:t>20</a:t>
            </a:r>
            <a:r>
              <a:rPr kumimoji="1" lang="ja-JP" altLang="en-US" dirty="0" smtClean="0"/>
              <a:t>ページで紹介している。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32</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参考となる</a:t>
            </a:r>
            <a:r>
              <a:rPr kumimoji="1" lang="en-US" altLang="ja-JP" dirty="0" smtClean="0">
                <a:latin typeface="+mn-ea"/>
                <a:ea typeface="+mn-ea"/>
              </a:rPr>
              <a:t>JIS/ISO/IEC</a:t>
            </a:r>
            <a:r>
              <a:rPr kumimoji="1" lang="ja-JP" altLang="en-US" dirty="0" smtClean="0">
                <a:latin typeface="+mn-ea"/>
                <a:ea typeface="+mn-ea"/>
              </a:rPr>
              <a:t>規格</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14</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ISO/JIS</a:t>
            </a:r>
            <a:r>
              <a:rPr kumimoji="1" lang="ja-JP" altLang="en-US" dirty="0" smtClean="0">
                <a:latin typeface="+mn-ea"/>
                <a:ea typeface="+mn-ea"/>
              </a:rPr>
              <a:t>のバーナ規格で、危険源リストと要求事項との対比表が規定されている。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r>
              <a:rPr kumimoji="1" lang="en-US" altLang="ja-JP" dirty="0" smtClean="0"/>
              <a:t>JISB8407-1/ISO22967</a:t>
            </a:r>
          </a:p>
          <a:p>
            <a:r>
              <a:rPr kumimoji="1" lang="ja-JP" altLang="en-US" dirty="0" smtClean="0"/>
              <a:t>・</a:t>
            </a:r>
            <a:r>
              <a:rPr kumimoji="1" lang="en-US" altLang="ja-JP" dirty="0" smtClean="0"/>
              <a:t>JISB8407-2/ISO22968</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14</a:t>
            </a:r>
            <a:r>
              <a:rPr kumimoji="1" lang="ja-JP" altLang="en-US" dirty="0" smtClean="0"/>
              <a:t>～</a:t>
            </a:r>
            <a:r>
              <a:rPr kumimoji="1" lang="en-US" altLang="ja-JP" dirty="0" smtClean="0"/>
              <a:t>15</a:t>
            </a:r>
            <a:r>
              <a:rPr kumimoji="1" lang="ja-JP" altLang="en-US" dirty="0" smtClean="0"/>
              <a:t>ページ</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バーナコントロールシステムに関する規格</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燃焼安全制御回路部の設計に関しては、この規格が参考になる。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r>
              <a:rPr kumimoji="1" lang="en-US" altLang="ja-JP" dirty="0" smtClean="0"/>
              <a:t>JISC9730-1/IEC60730-1</a:t>
            </a:r>
          </a:p>
          <a:p>
            <a:r>
              <a:rPr kumimoji="1" lang="ja-JP" altLang="en-US" dirty="0" smtClean="0"/>
              <a:t>・</a:t>
            </a:r>
            <a:r>
              <a:rPr kumimoji="1" lang="en-US" altLang="ja-JP" dirty="0" smtClean="0"/>
              <a:t>JISC9730-2-5/IEC60730-2-5</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15</a:t>
            </a:r>
            <a:r>
              <a:rPr kumimoji="1" lang="ja-JP" altLang="en-US" dirty="0" smtClean="0"/>
              <a:t>～</a:t>
            </a:r>
            <a:r>
              <a:rPr kumimoji="1" lang="en-US" altLang="ja-JP" dirty="0" smtClean="0"/>
              <a:t>16</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工業炉の燃焼に関する要求事項が規定されている</a:t>
            </a:r>
            <a:r>
              <a:rPr kumimoji="1" lang="en-US" altLang="ja-JP" dirty="0" smtClean="0">
                <a:latin typeface="+mn-ea"/>
                <a:ea typeface="+mn-ea"/>
              </a:rPr>
              <a:t>ISO</a:t>
            </a:r>
            <a:r>
              <a:rPr kumimoji="1" lang="ja-JP" altLang="en-US" dirty="0" smtClean="0">
                <a:latin typeface="+mn-ea"/>
                <a:ea typeface="+mn-ea"/>
              </a:rPr>
              <a:t>規格</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燃焼関連の要求安全機能の設計の参考になる規格である。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r>
              <a:rPr kumimoji="1" lang="en-US" altLang="ja-JP" dirty="0" smtClean="0"/>
              <a:t>ISO13577-2</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16</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工業炉の安全関連システム</a:t>
            </a:r>
            <a:r>
              <a:rPr kumimoji="1" lang="en-US" altLang="ja-JP" dirty="0" smtClean="0">
                <a:latin typeface="+mn-ea"/>
                <a:ea typeface="+mn-ea"/>
              </a:rPr>
              <a:t>(</a:t>
            </a:r>
            <a:r>
              <a:rPr kumimoji="1" lang="ja-JP" altLang="en-US" dirty="0" smtClean="0">
                <a:latin typeface="+mn-ea"/>
                <a:ea typeface="+mn-ea"/>
              </a:rPr>
              <a:t>機能安全を含む）について規定されている</a:t>
            </a:r>
            <a:r>
              <a:rPr kumimoji="1" lang="en-US" altLang="ja-JP" dirty="0" smtClean="0">
                <a:latin typeface="+mn-ea"/>
                <a:ea typeface="+mn-ea"/>
              </a:rPr>
              <a:t>ISO</a:t>
            </a:r>
            <a:r>
              <a:rPr kumimoji="1" lang="ja-JP" altLang="en-US" dirty="0" smtClean="0">
                <a:latin typeface="+mn-ea"/>
                <a:ea typeface="+mn-ea"/>
              </a:rPr>
              <a:t>規格</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ISO13577-2</a:t>
            </a:r>
            <a:r>
              <a:rPr kumimoji="1" lang="ja-JP" altLang="en-US" dirty="0" smtClean="0">
                <a:latin typeface="+mn-ea"/>
                <a:ea typeface="+mn-ea"/>
              </a:rPr>
              <a:t>で安全機能を規定し、その安全機能を制御システムで実現する方法を</a:t>
            </a:r>
            <a:r>
              <a:rPr kumimoji="1" lang="en-US" altLang="ja-JP" dirty="0" smtClean="0">
                <a:latin typeface="+mn-ea"/>
                <a:ea typeface="+mn-ea"/>
              </a:rPr>
              <a:t>ISO13577-4</a:t>
            </a:r>
            <a:r>
              <a:rPr kumimoji="1" lang="ja-JP" altLang="en-US" dirty="0" smtClean="0">
                <a:latin typeface="+mn-ea"/>
                <a:ea typeface="+mn-ea"/>
              </a:rPr>
              <a:t>で規定する規格構成となっている。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これらの規格の付属書にては様々な事例が掲載されている。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r>
              <a:rPr kumimoji="1" lang="en-US" altLang="ja-JP" dirty="0" smtClean="0"/>
              <a:t>ISO13577-4</a:t>
            </a:r>
          </a:p>
          <a:p>
            <a:r>
              <a:rPr kumimoji="1" lang="ja-JP" altLang="en-US" dirty="0" smtClean="0"/>
              <a:t>・</a:t>
            </a:r>
            <a:r>
              <a:rPr kumimoji="1" lang="en-US" altLang="ja-JP" dirty="0" smtClean="0"/>
              <a:t>ISO13577-2</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16</a:t>
            </a:r>
            <a:r>
              <a:rPr kumimoji="1" lang="ja-JP" altLang="en-US" dirty="0" smtClean="0"/>
              <a:t>～</a:t>
            </a:r>
            <a:r>
              <a:rPr kumimoji="1" lang="en-US" altLang="ja-JP" dirty="0" smtClean="0"/>
              <a:t>17</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ボイラーに関連する欧州指令と</a:t>
            </a:r>
            <a:r>
              <a:rPr kumimoji="1" lang="en-US" altLang="ja-JP" dirty="0" smtClean="0">
                <a:latin typeface="+mn-ea"/>
                <a:ea typeface="+mn-ea"/>
              </a:rPr>
              <a:t>EN</a:t>
            </a:r>
            <a:r>
              <a:rPr kumimoji="1" lang="ja-JP" altLang="en-US" dirty="0" smtClean="0">
                <a:latin typeface="+mn-ea"/>
                <a:ea typeface="+mn-ea"/>
              </a:rPr>
              <a:t>規格</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r>
              <a:rPr kumimoji="1" lang="en-US" altLang="ja-JP" dirty="0" smtClean="0"/>
              <a:t>Pressure Equipment Directive</a:t>
            </a:r>
            <a:r>
              <a:rPr kumimoji="1" lang="ja-JP" altLang="en-US" dirty="0" smtClean="0"/>
              <a:t>　</a:t>
            </a:r>
            <a:r>
              <a:rPr kumimoji="1" lang="en-US" altLang="ja-JP" dirty="0" smtClean="0"/>
              <a:t>2014/68/EU</a:t>
            </a:r>
          </a:p>
          <a:p>
            <a:r>
              <a:rPr kumimoji="1" lang="ja-JP" altLang="en-US" dirty="0" smtClean="0"/>
              <a:t>・</a:t>
            </a:r>
            <a:r>
              <a:rPr kumimoji="1" lang="en-US" altLang="ja-JP" dirty="0" smtClean="0"/>
              <a:t>EN12953-6</a:t>
            </a:r>
          </a:p>
          <a:p>
            <a:r>
              <a:rPr kumimoji="1" lang="ja-JP" altLang="en-US" dirty="0" smtClean="0"/>
              <a:t>・</a:t>
            </a:r>
            <a:r>
              <a:rPr kumimoji="1" lang="en-US" altLang="ja-JP" dirty="0" smtClean="0"/>
              <a:t>EN50156-1</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17</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欧州圧力機器指令と欧州</a:t>
            </a:r>
            <a:r>
              <a:rPr kumimoji="1" lang="en-US" altLang="ja-JP" dirty="0" smtClean="0">
                <a:latin typeface="+mn-ea"/>
                <a:ea typeface="+mn-ea"/>
              </a:rPr>
              <a:t>EN</a:t>
            </a:r>
            <a:r>
              <a:rPr kumimoji="1" lang="ja-JP" altLang="en-US" dirty="0" smtClean="0">
                <a:latin typeface="+mn-ea"/>
                <a:ea typeface="+mn-ea"/>
              </a:rPr>
              <a:t>規格の階層構造</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安全規格は、基本安全規格⇒グループ安全規格⇒個別安全規格の階層構造となっており、それぞれ下位の規格は、上位の規格を参照する構成となっている。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ja-JP" altLang="en-US" dirty="0" smtClean="0"/>
              <a:t>～</a:t>
            </a:r>
            <a:endParaRPr kumimoji="1" lang="en-US" altLang="ja-JP" dirty="0" smtClean="0"/>
          </a:p>
          <a:p>
            <a:pPr defTabSz="915589">
              <a:defRPr/>
            </a:pPr>
            <a:endParaRPr kumimoji="1" lang="en-US" altLang="ja-JP" dirty="0" smtClean="0"/>
          </a:p>
          <a:p>
            <a:pPr defTabSz="915589">
              <a:defRPr/>
            </a:pPr>
            <a:r>
              <a:rPr kumimoji="1" lang="ja-JP" altLang="en-US" dirty="0" smtClean="0"/>
              <a:t>機能安全活用実践マニュアル　ボイラー編　</a:t>
            </a:r>
            <a:r>
              <a:rPr kumimoji="1" lang="en-US" altLang="ja-JP" dirty="0" smtClean="0"/>
              <a:t>17</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39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en-US" altLang="ja-JP"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4</a:t>
            </a:fld>
            <a:endParaRPr kumimoji="1" lang="ja-JP" altLang="en-US"/>
          </a:p>
        </p:txBody>
      </p:sp>
    </p:spTree>
    <p:extLst>
      <p:ext uri="{BB962C8B-B14F-4D97-AF65-F5344CB8AC3E}">
        <p14:creationId xmlns:p14="http://schemas.microsoft.com/office/powerpoint/2010/main" val="1255637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欧州のボイラーの安全関連システムに対する規格での要求事項</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この欧州規格において、ボイラーの安全関連システムに機能安全を適用できることが規定されている。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18</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EN50156-1</a:t>
            </a:r>
            <a:r>
              <a:rPr kumimoji="1" lang="ja-JP" altLang="en-US" dirty="0" smtClean="0">
                <a:latin typeface="+mn-ea"/>
                <a:ea typeface="+mn-ea"/>
              </a:rPr>
              <a:t>における安全関連システムの設計手法の選択</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EN61508(</a:t>
            </a:r>
            <a:r>
              <a:rPr kumimoji="1" lang="ja-JP" altLang="en-US" dirty="0" smtClean="0">
                <a:latin typeface="+mn-ea"/>
                <a:ea typeface="+mn-ea"/>
              </a:rPr>
              <a:t>機能安全</a:t>
            </a:r>
            <a:r>
              <a:rPr kumimoji="1" lang="en-US" altLang="ja-JP" dirty="0" smtClean="0">
                <a:latin typeface="+mn-ea"/>
                <a:ea typeface="+mn-ea"/>
              </a:rPr>
              <a:t>)</a:t>
            </a:r>
            <a:r>
              <a:rPr kumimoji="1" lang="ja-JP" altLang="en-US" dirty="0" err="1" smtClean="0">
                <a:latin typeface="+mn-ea"/>
                <a:ea typeface="+mn-ea"/>
              </a:rPr>
              <a:t>に適</a:t>
            </a:r>
            <a:r>
              <a:rPr kumimoji="1" lang="ja-JP" altLang="en-US" dirty="0" smtClean="0">
                <a:latin typeface="+mn-ea"/>
                <a:ea typeface="+mn-ea"/>
              </a:rPr>
              <a:t>合する方法か、個別製品規格に適合する方法か、</a:t>
            </a:r>
            <a:r>
              <a:rPr kumimoji="1" lang="en-US" altLang="ja-JP" dirty="0" smtClean="0">
                <a:latin typeface="+mn-ea"/>
                <a:ea typeface="+mn-ea"/>
              </a:rPr>
              <a:t>EN50156</a:t>
            </a:r>
            <a:r>
              <a:rPr kumimoji="1" lang="ja-JP" altLang="en-US" dirty="0" smtClean="0">
                <a:latin typeface="+mn-ea"/>
                <a:ea typeface="+mn-ea"/>
              </a:rPr>
              <a:t>シリーズで規定された方法のいずれかの方法で、ボイラーの安全関連システムを設計することが欧州では要求されている。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r>
              <a:rPr kumimoji="1" lang="en-US" altLang="ja-JP" dirty="0" smtClean="0">
                <a:latin typeface="+mn-ea"/>
                <a:ea typeface="+mn-ea"/>
              </a:rPr>
              <a:t>EN50156-1</a:t>
            </a:r>
          </a:p>
          <a:p>
            <a:r>
              <a:rPr kumimoji="1" lang="ja-JP" altLang="en-US" dirty="0" smtClean="0">
                <a:latin typeface="+mn-ea"/>
                <a:ea typeface="+mn-ea"/>
              </a:rPr>
              <a:t>・</a:t>
            </a:r>
            <a:r>
              <a:rPr kumimoji="1" lang="en-US" altLang="ja-JP" dirty="0" smtClean="0">
                <a:latin typeface="+mn-ea"/>
                <a:ea typeface="+mn-ea"/>
              </a:rPr>
              <a:t>EN50156-2</a:t>
            </a: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18</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42</a:t>
            </a:fld>
            <a:endParaRPr kumimoji="1" lang="ja-JP" altLang="en-US"/>
          </a:p>
        </p:txBody>
      </p:sp>
    </p:spTree>
    <p:extLst>
      <p:ext uri="{BB962C8B-B14F-4D97-AF65-F5344CB8AC3E}">
        <p14:creationId xmlns:p14="http://schemas.microsoft.com/office/powerpoint/2010/main" val="388993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r>
              <a:rPr kumimoji="1" lang="ja-JP" altLang="en-US" dirty="0" smtClean="0">
                <a:latin typeface="+mn-ea"/>
                <a:ea typeface="+mn-ea"/>
              </a:rPr>
              <a:t>ボイラーの自動制御を通常の制御システムと安全関連システムに分離して設計する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従来、自動制御とひとくくりで考えられてきた制御システムを、</a:t>
            </a:r>
            <a:r>
              <a:rPr kumimoji="1" lang="en-US" altLang="ja-JP" dirty="0" smtClean="0">
                <a:latin typeface="+mn-ea"/>
                <a:ea typeface="+mn-ea"/>
              </a:rPr>
              <a:t>2</a:t>
            </a:r>
            <a:r>
              <a:rPr kumimoji="1" lang="ja-JP" altLang="en-US" dirty="0" smtClean="0">
                <a:latin typeface="+mn-ea"/>
                <a:ea typeface="+mn-ea"/>
              </a:rPr>
              <a:t>章以降の設計作業を進めていく上では、プロセス制御システム</a:t>
            </a:r>
            <a:r>
              <a:rPr kumimoji="1" lang="en-US" altLang="ja-JP" dirty="0" smtClean="0">
                <a:latin typeface="+mn-ea"/>
                <a:ea typeface="+mn-ea"/>
              </a:rPr>
              <a:t>(</a:t>
            </a:r>
            <a:r>
              <a:rPr kumimoji="1" lang="ja-JP" altLang="en-US" dirty="0" smtClean="0">
                <a:latin typeface="+mn-ea"/>
                <a:ea typeface="+mn-ea"/>
              </a:rPr>
              <a:t>通常の制御システム</a:t>
            </a:r>
            <a:r>
              <a:rPr kumimoji="1" lang="en-US" altLang="ja-JP" dirty="0" smtClean="0">
                <a:latin typeface="+mn-ea"/>
                <a:ea typeface="+mn-ea"/>
              </a:rPr>
              <a:t>)</a:t>
            </a:r>
            <a:r>
              <a:rPr kumimoji="1" lang="ja-JP" altLang="en-US" dirty="0" smtClean="0">
                <a:latin typeface="+mn-ea"/>
                <a:ea typeface="+mn-ea"/>
              </a:rPr>
              <a:t>と安全関連システム</a:t>
            </a:r>
            <a:r>
              <a:rPr kumimoji="1" lang="en-US" altLang="ja-JP" dirty="0" smtClean="0">
                <a:latin typeface="+mn-ea"/>
                <a:ea typeface="+mn-ea"/>
              </a:rPr>
              <a:t>(</a:t>
            </a:r>
            <a:r>
              <a:rPr kumimoji="1" lang="ja-JP" altLang="en-US" dirty="0" smtClean="0">
                <a:latin typeface="+mn-ea"/>
                <a:ea typeface="+mn-ea"/>
              </a:rPr>
              <a:t>機能安全適用</a:t>
            </a:r>
            <a:r>
              <a:rPr kumimoji="1" lang="en-US" altLang="ja-JP" dirty="0" smtClean="0">
                <a:latin typeface="+mn-ea"/>
                <a:ea typeface="+mn-ea"/>
              </a:rPr>
              <a:t>)</a:t>
            </a:r>
            <a:r>
              <a:rPr kumimoji="1" lang="ja-JP" altLang="en-US" dirty="0" smtClean="0">
                <a:latin typeface="+mn-ea"/>
                <a:ea typeface="+mn-ea"/>
              </a:rPr>
              <a:t>に分けて考えなければならない。</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20</a:t>
            </a:r>
            <a:r>
              <a:rPr kumimoji="1" lang="ja-JP" altLang="en-US" dirty="0" smtClean="0"/>
              <a:t>ページ</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給水制御系を例として、通常制御と安全関連システムを分離する考え方を説明</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2</a:t>
            </a:r>
            <a:r>
              <a:rPr kumimoji="1" lang="ja-JP" altLang="en-US" dirty="0" smtClean="0">
                <a:latin typeface="+mn-ea"/>
                <a:ea typeface="+mn-ea"/>
              </a:rPr>
              <a:t>章以降の設計作業を進めていく上でも、安全関連システムと通常のプロセス制御を混乱してしまう場合があるので注意。</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例えば、給水系統で水位制御のリスク分析して、その分析結果から低水位遮断という安全機能がどのレベルの安全度水準で必要となるか特定される。最初にリスク分析するのは通常の制御系統</a:t>
            </a:r>
            <a:r>
              <a:rPr kumimoji="1" lang="en-US" altLang="ja-JP" dirty="0" smtClean="0">
                <a:latin typeface="+mn-ea"/>
                <a:ea typeface="+mn-ea"/>
              </a:rPr>
              <a:t>(</a:t>
            </a:r>
            <a:r>
              <a:rPr kumimoji="1" lang="ja-JP" altLang="en-US" dirty="0" smtClean="0">
                <a:latin typeface="+mn-ea"/>
                <a:ea typeface="+mn-ea"/>
              </a:rPr>
              <a:t>水位制御</a:t>
            </a:r>
            <a:r>
              <a:rPr kumimoji="1" lang="en-US" altLang="ja-JP" dirty="0" smtClean="0">
                <a:latin typeface="+mn-ea"/>
                <a:ea typeface="+mn-ea"/>
              </a:rPr>
              <a:t>)</a:t>
            </a:r>
            <a:r>
              <a:rPr kumimoji="1" lang="ja-JP" altLang="en-US" dirty="0" smtClean="0">
                <a:latin typeface="+mn-ea"/>
                <a:ea typeface="+mn-ea"/>
              </a:rPr>
              <a:t>が対象であり、安全機能</a:t>
            </a:r>
            <a:r>
              <a:rPr kumimoji="1" lang="en-US" altLang="ja-JP" dirty="0" smtClean="0">
                <a:latin typeface="+mn-ea"/>
                <a:ea typeface="+mn-ea"/>
              </a:rPr>
              <a:t>(</a:t>
            </a:r>
            <a:r>
              <a:rPr kumimoji="1" lang="ja-JP" altLang="en-US" dirty="0" smtClean="0">
                <a:latin typeface="+mn-ea"/>
                <a:ea typeface="+mn-ea"/>
              </a:rPr>
              <a:t>低水位遮断</a:t>
            </a:r>
            <a:r>
              <a:rPr kumimoji="1" lang="en-US" altLang="ja-JP" dirty="0" smtClean="0">
                <a:latin typeface="+mn-ea"/>
                <a:ea typeface="+mn-ea"/>
              </a:rPr>
              <a:t>)</a:t>
            </a:r>
            <a:r>
              <a:rPr kumimoji="1" lang="ja-JP" altLang="en-US" dirty="0" smtClean="0">
                <a:latin typeface="+mn-ea"/>
                <a:ea typeface="+mn-ea"/>
              </a:rPr>
              <a:t>のリスク分析をするわけではない。リスク分析の結果、安全機能が特定され、安全関連システムが設計されることになる。</a:t>
            </a:r>
            <a:endParaRPr kumimoji="1" lang="en-US" altLang="ja-JP" dirty="0" smtClean="0">
              <a:latin typeface="+mn-ea"/>
              <a:ea typeface="+mn-ea"/>
            </a:endParaRPr>
          </a:p>
          <a:p>
            <a:pPr marL="629467" lvl="1" indent="-171673">
              <a:buFont typeface="Arial" panose="020B0604020202020204" pitchFamily="34" charset="0"/>
              <a:buChar char="•"/>
            </a:pPr>
            <a:r>
              <a:rPr kumimoji="1" lang="ja-JP" altLang="en-US" dirty="0" smtClean="0"/>
              <a:t>プロセス制御系：水位を検出して目標水位を維持するための制御</a:t>
            </a:r>
            <a:endParaRPr kumimoji="1" lang="en-US" altLang="ja-JP" dirty="0" smtClean="0"/>
          </a:p>
          <a:p>
            <a:pPr marL="629467" lvl="1" indent="-171673">
              <a:buFont typeface="Arial" panose="020B0604020202020204" pitchFamily="34" charset="0"/>
              <a:buChar char="•"/>
            </a:pPr>
            <a:r>
              <a:rPr kumimoji="1" lang="ja-JP" altLang="en-US" dirty="0" smtClean="0"/>
              <a:t>安全関連系：プロセス制御系の故障により低水位となった場合に、安全にボイラーを停止する。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20</a:t>
            </a:r>
            <a:r>
              <a:rPr kumimoji="1" lang="ja-JP" altLang="en-US" dirty="0" smtClean="0"/>
              <a:t>ページ</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分離が不明瞭な例を説明</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t>他事例として温度制御を例にとると、温水を温度調節計で温度制御している場合に、よくありがちなのは、制御に使用している温度調節計を制御にも高温遮断にも兼用で</a:t>
            </a:r>
            <a:r>
              <a:rPr kumimoji="1" lang="en-US" altLang="ja-JP" dirty="0" smtClean="0"/>
              <a:t>1</a:t>
            </a:r>
            <a:r>
              <a:rPr kumimoji="1" lang="ja-JP" altLang="en-US" dirty="0" smtClean="0"/>
              <a:t>台で構成してしまうことがある。この場合、安全関連系としては、機器とセンサは通常の制御系とは独立して、別に設置することが必要である。</a:t>
            </a:r>
            <a:endParaRPr kumimoji="1" lang="en-US" altLang="ja-JP" dirty="0" smtClean="0"/>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21</a:t>
            </a:r>
            <a:r>
              <a:rPr kumimoji="1" lang="ja-JP" altLang="en-US" dirty="0" smtClean="0"/>
              <a:t>ページ</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46</a:t>
            </a:fld>
            <a:endParaRPr kumimoji="1" lang="ja-JP" altLang="en-US"/>
          </a:p>
        </p:txBody>
      </p:sp>
    </p:spTree>
    <p:extLst>
      <p:ext uri="{BB962C8B-B14F-4D97-AF65-F5344CB8AC3E}">
        <p14:creationId xmlns:p14="http://schemas.microsoft.com/office/powerpoint/2010/main" val="2334034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リスク分析には様々な手法があるが、どの手法で実施してもよい。</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リスク分析には予見可能な誤使用と重故障の内容を含めること。</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t>リスク分析手法はいろいろとあり、どのような手法で実施しても良いが、本マニュアルでは</a:t>
            </a:r>
            <a:r>
              <a:rPr kumimoji="1" lang="en-US" altLang="ja-JP" dirty="0" smtClean="0"/>
              <a:t>FTA</a:t>
            </a:r>
            <a:r>
              <a:rPr kumimoji="1" lang="ja-JP" altLang="en-US" dirty="0" smtClean="0"/>
              <a:t>を使用した事例で説明する。</a:t>
            </a:r>
            <a:endParaRPr kumimoji="1" lang="en-US" altLang="ja-JP" dirty="0" smtClean="0"/>
          </a:p>
          <a:p>
            <a:pPr marL="171673" indent="-171673">
              <a:buFont typeface="Arial" panose="020B0604020202020204" pitchFamily="34" charset="0"/>
              <a:buChar char="•"/>
            </a:pPr>
            <a:r>
              <a:rPr kumimoji="1" lang="ja-JP" altLang="en-US" dirty="0" smtClean="0">
                <a:latin typeface="+mn-ea"/>
                <a:ea typeface="+mn-ea"/>
              </a:rPr>
              <a:t>第</a:t>
            </a:r>
            <a:r>
              <a:rPr kumimoji="1" lang="en-US" altLang="ja-JP" dirty="0" smtClean="0">
                <a:latin typeface="+mn-ea"/>
                <a:ea typeface="+mn-ea"/>
              </a:rPr>
              <a:t>1</a:t>
            </a:r>
            <a:r>
              <a:rPr kumimoji="1" lang="ja-JP" altLang="en-US" dirty="0" smtClean="0">
                <a:latin typeface="+mn-ea"/>
                <a:ea typeface="+mn-ea"/>
              </a:rPr>
              <a:t>章で説明したリスクアセスメント範囲、仕様、使用条件を前提にしてリスク分析実施する。第</a:t>
            </a:r>
            <a:r>
              <a:rPr kumimoji="1" lang="en-US" altLang="ja-JP" dirty="0" smtClean="0">
                <a:latin typeface="+mn-ea"/>
                <a:ea typeface="+mn-ea"/>
              </a:rPr>
              <a:t>1</a:t>
            </a:r>
            <a:r>
              <a:rPr kumimoji="1" lang="ja-JP" altLang="en-US" dirty="0" smtClean="0">
                <a:latin typeface="+mn-ea"/>
                <a:ea typeface="+mn-ea"/>
              </a:rPr>
              <a:t>章で決定した内容を変更する場合には、変更した内容に対して、リスク分析をやり直すことが必要になる。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すでにリスク分析実施している事例があれば参考にはできるが、第</a:t>
            </a:r>
            <a:r>
              <a:rPr kumimoji="1" lang="en-US" altLang="ja-JP" dirty="0" smtClean="0">
                <a:latin typeface="+mn-ea"/>
                <a:ea typeface="+mn-ea"/>
              </a:rPr>
              <a:t>1</a:t>
            </a:r>
            <a:r>
              <a:rPr kumimoji="1" lang="ja-JP" altLang="en-US" dirty="0" smtClean="0">
                <a:latin typeface="+mn-ea"/>
                <a:ea typeface="+mn-ea"/>
              </a:rPr>
              <a:t>章で決めた内容を前提にして見直すことが必要。</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リスク分析の結果を使って、次の作業として要求安全機能を特定することになる。</a:t>
            </a: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lang="ja-JP" altLang="ja-JP" dirty="0"/>
              <a:t>「ボイラーの遠隔制御監視基準等について</a:t>
            </a:r>
            <a:r>
              <a:rPr lang="en-US" altLang="ja-JP" dirty="0"/>
              <a:t>(</a:t>
            </a:r>
            <a:r>
              <a:rPr lang="ja-JP" altLang="ja-JP" dirty="0"/>
              <a:t>基発第</a:t>
            </a:r>
            <a:r>
              <a:rPr lang="en-US" altLang="ja-JP" dirty="0"/>
              <a:t>0331001</a:t>
            </a:r>
            <a:r>
              <a:rPr lang="ja-JP" altLang="ja-JP" dirty="0"/>
              <a:t>号</a:t>
            </a:r>
            <a:r>
              <a:rPr lang="en-US" altLang="ja-JP" dirty="0"/>
              <a:t>)</a:t>
            </a:r>
            <a:r>
              <a:rPr lang="ja-JP" altLang="ja-JP" dirty="0"/>
              <a:t>」</a:t>
            </a:r>
            <a:endParaRPr lang="en-US" altLang="ja-JP" dirty="0"/>
          </a:p>
          <a:p>
            <a:endParaRPr lang="en-US" altLang="ja-JP" dirty="0"/>
          </a:p>
          <a:p>
            <a:endParaRPr kumimoji="1" lang="ja-JP" altLang="en-US" dirty="0" smtClean="0"/>
          </a:p>
          <a:p>
            <a:r>
              <a:rPr kumimoji="1" lang="ja-JP" altLang="en-US" dirty="0" smtClean="0"/>
              <a:t>機能安全活用実践マニュアル　ボイラー編　</a:t>
            </a:r>
            <a:r>
              <a:rPr kumimoji="1" lang="en-US" altLang="ja-JP" dirty="0" smtClean="0"/>
              <a:t>22</a:t>
            </a:r>
            <a:r>
              <a:rPr kumimoji="1" lang="ja-JP" altLang="en-US" dirty="0" smtClean="0"/>
              <a:t>ページ</a:t>
            </a:r>
            <a:endParaRPr kumimoji="1" lang="en-US" altLang="ja-JP" dirty="0" smtClean="0"/>
          </a:p>
          <a:p>
            <a:endParaRPr kumimoji="1" lang="en-US" altLang="ja-JP" dirty="0"/>
          </a:p>
          <a:p>
            <a:endParaRPr kumimoji="1" lang="en-US" altLang="ja-JP" dirty="0" smtClean="0"/>
          </a:p>
          <a:p>
            <a:r>
              <a:rPr kumimoji="1" lang="ja-JP" altLang="en-US" dirty="0" smtClean="0"/>
              <a:t>・</a:t>
            </a:r>
            <a:endParaRPr kumimoji="1" lang="en-US" altLang="ja-JP" dirty="0" smtClean="0"/>
          </a:p>
          <a:p>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FTA</a:t>
            </a:r>
            <a:r>
              <a:rPr kumimoji="1" lang="ja-JP" altLang="en-US" dirty="0" smtClean="0">
                <a:latin typeface="+mn-ea"/>
                <a:ea typeface="+mn-ea"/>
              </a:rPr>
              <a:t>を実施する目的の確認</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FTA</a:t>
            </a:r>
            <a:r>
              <a:rPr kumimoji="1" lang="ja-JP" altLang="en-US" dirty="0" smtClean="0">
                <a:latin typeface="+mn-ea"/>
                <a:ea typeface="+mn-ea"/>
              </a:rPr>
              <a:t>は、ﾌﾟﾛｾｽ制御系の故障などで異常発生する要因を分析することが目的。この分析の結果として、要求される安全機能が特定され　安全関連システムの要求安全度水準を決定することになる。</a:t>
            </a:r>
          </a:p>
          <a:p>
            <a:r>
              <a:rPr kumimoji="1" lang="ja-JP" altLang="en-US" dirty="0" smtClean="0"/>
              <a:t>・水位の異常低下でいうと、水位を低下させてしまう給水系の故障要因を</a:t>
            </a:r>
            <a:r>
              <a:rPr kumimoji="1" lang="en-US" altLang="ja-JP" dirty="0" smtClean="0"/>
              <a:t>FTA</a:t>
            </a:r>
            <a:r>
              <a:rPr kumimoji="1" lang="ja-JP" altLang="en-US" dirty="0" err="1" smtClean="0"/>
              <a:t>にて抽</a:t>
            </a:r>
            <a:r>
              <a:rPr kumimoji="1" lang="ja-JP" altLang="en-US" dirty="0" smtClean="0"/>
              <a:t>出する。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22</a:t>
            </a:r>
            <a:r>
              <a:rPr kumimoji="1" lang="ja-JP" altLang="en-US" dirty="0" smtClean="0"/>
              <a:t>ページ</a:t>
            </a:r>
            <a:endParaRPr kumimoji="1" lang="en-US" altLang="ja-JP" dirty="0" smtClean="0"/>
          </a:p>
          <a:p>
            <a:endParaRPr kumimoji="1" lang="en-US" altLang="ja-JP" dirty="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機能ブロック図の作成</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機能ブロック図を作成していくなかで、安全関連システムとの機能切り分けが不明瞭になっていないか確認すること。</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22</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49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defTabSz="915589">
              <a:defRPr/>
            </a:pPr>
            <a:r>
              <a:rPr kumimoji="1" lang="ja-JP" altLang="en-US" dirty="0" smtClean="0">
                <a:latin typeface="+mn-ea"/>
                <a:ea typeface="+mn-ea"/>
              </a:rPr>
              <a:t>・機能安全指針が発行され、ボイラーで関係法令も改正されている。</a:t>
            </a:r>
            <a:endParaRPr kumimoji="1" lang="en-US" altLang="ja-JP" dirty="0" smtClean="0">
              <a:latin typeface="+mn-ea"/>
              <a:ea typeface="+mn-ea"/>
            </a:endParaRPr>
          </a:p>
          <a:p>
            <a:pPr defTabSz="915589">
              <a:defRP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lang="ja-JP" altLang="ja-JP" dirty="0"/>
              <a:t>ボイラーは、労働安全衛生関連法令においてボイラー則、構造規格などの様々な安全規制が実行されている</a:t>
            </a:r>
            <a:r>
              <a:rPr lang="ja-JP" altLang="en-US" dirty="0"/>
              <a:t>が、</a:t>
            </a:r>
            <a:r>
              <a:rPr lang="ja-JP" altLang="ja-JP" dirty="0"/>
              <a:t>平成</a:t>
            </a:r>
            <a:r>
              <a:rPr lang="en-US" altLang="ja-JP" dirty="0"/>
              <a:t>28</a:t>
            </a:r>
            <a:r>
              <a:rPr lang="ja-JP" altLang="ja-JP" dirty="0"/>
              <a:t>年</a:t>
            </a:r>
            <a:r>
              <a:rPr lang="en-US" altLang="ja-JP" dirty="0"/>
              <a:t>9</a:t>
            </a:r>
            <a:r>
              <a:rPr lang="ja-JP" altLang="ja-JP" dirty="0"/>
              <a:t>月に</a:t>
            </a:r>
            <a:r>
              <a:rPr lang="ja-JP" altLang="en-US" dirty="0"/>
              <a:t>機能安全指針が新たに発行され、同時にボイラーへの機能安全適用に関して関係法令の改正がおこなわれた。</a:t>
            </a:r>
            <a:endParaRPr lang="en-US" altLang="ja-JP" dirty="0"/>
          </a:p>
          <a:p>
            <a:pPr marL="171673" indent="-171673" defTabSz="915589">
              <a:buFont typeface="Arial" panose="020B0604020202020204" pitchFamily="34" charset="0"/>
              <a:buChar char="•"/>
              <a:defRPr/>
            </a:pPr>
            <a:r>
              <a:rPr lang="ja-JP" altLang="en-US" dirty="0"/>
              <a:t>基本的な考え方として、機能安全は、従来の機械式の安全装置に置き換えるものではなく、電子等制御の機能を付加することにある。</a:t>
            </a:r>
            <a:endParaRPr lang="en-US" altLang="ja-JP" dirty="0"/>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defTabSz="915589">
              <a:defRPr/>
            </a:pPr>
            <a:r>
              <a:rPr lang="ja-JP" altLang="en-US" dirty="0"/>
              <a:t>平成</a:t>
            </a:r>
            <a:r>
              <a:rPr lang="en-US" altLang="ja-JP" dirty="0"/>
              <a:t>28 </a:t>
            </a:r>
            <a:r>
              <a:rPr lang="ja-JP" altLang="en-US" dirty="0"/>
              <a:t>年厚生労働省告示第</a:t>
            </a:r>
            <a:r>
              <a:rPr lang="en-US" altLang="ja-JP" dirty="0"/>
              <a:t>353</a:t>
            </a:r>
            <a:r>
              <a:rPr lang="ja-JP" altLang="en-US" dirty="0"/>
              <a:t>号「機能安全による機械等に係る安全確保に関する技術上の指針」</a:t>
            </a:r>
            <a:endParaRPr lang="en-US" altLang="ja-JP" dirty="0"/>
          </a:p>
          <a:p>
            <a:endParaRPr kumimoji="1" lang="en-US" altLang="ja-JP" dirty="0" smtClean="0"/>
          </a:p>
          <a:p>
            <a:pPr defTabSz="915589">
              <a:defRPr/>
            </a:pPr>
            <a:r>
              <a:rPr kumimoji="1" lang="ja-JP" altLang="en-US" dirty="0" smtClean="0"/>
              <a:t>（機能安全活用実践マニュアル　ボイラー編　</a:t>
            </a:r>
            <a:r>
              <a:rPr lang="en-US" altLang="ja-JP" dirty="0"/>
              <a:t>1</a:t>
            </a:r>
            <a:r>
              <a:rPr lang="ja-JP" altLang="en-US" dirty="0"/>
              <a:t>ページ</a:t>
            </a:r>
            <a:r>
              <a:rPr lang="en-US" altLang="ja-JP" dirty="0"/>
              <a:t>)</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FTA</a:t>
            </a:r>
            <a:r>
              <a:rPr kumimoji="1" lang="ja-JP" altLang="en-US" dirty="0" smtClean="0">
                <a:latin typeface="+mn-ea"/>
                <a:ea typeface="+mn-ea"/>
              </a:rPr>
              <a:t>図の作成</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t>トップ事象としてどんな危険事象となるのかボイラー種類や構造によって異なるので注意が必要。例えば、危険事象として火災と爆発では、要求安全度水準を特定する際の検討内容</a:t>
            </a:r>
            <a:r>
              <a:rPr kumimoji="1" lang="en-US" altLang="ja-JP" dirty="0" smtClean="0"/>
              <a:t>(</a:t>
            </a:r>
            <a:r>
              <a:rPr kumimoji="1" lang="ja-JP" altLang="en-US" baseline="0" dirty="0" smtClean="0"/>
              <a:t>危険事象の回避可能性</a:t>
            </a:r>
            <a:r>
              <a:rPr kumimoji="1" lang="en-US" altLang="ja-JP" baseline="0" dirty="0" smtClean="0"/>
              <a:t>)</a:t>
            </a:r>
            <a:r>
              <a:rPr kumimoji="1" lang="ja-JP" altLang="en-US" dirty="0" smtClean="0"/>
              <a:t>が大きく異なってくる可能性がある。</a:t>
            </a:r>
            <a:endParaRPr kumimoji="1" lang="en-US" altLang="ja-JP" i="0" dirty="0" smtClean="0"/>
          </a:p>
          <a:p>
            <a:pPr defTabSz="915589">
              <a:defRP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23</a:t>
            </a:r>
            <a:r>
              <a:rPr kumimoji="1" lang="ja-JP" altLang="en-US" dirty="0" smtClean="0"/>
              <a:t>ページ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FTA</a:t>
            </a:r>
            <a:r>
              <a:rPr kumimoji="1" lang="ja-JP" altLang="en-US" dirty="0" smtClean="0">
                <a:latin typeface="+mn-ea"/>
                <a:ea typeface="+mn-ea"/>
              </a:rPr>
              <a:t>実施例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この水位異常低下の</a:t>
            </a:r>
            <a:r>
              <a:rPr kumimoji="1" lang="en-US" altLang="ja-JP" dirty="0" smtClean="0">
                <a:latin typeface="+mn-ea"/>
                <a:ea typeface="+mn-ea"/>
              </a:rPr>
              <a:t>FTA</a:t>
            </a:r>
            <a:r>
              <a:rPr kumimoji="1" lang="ja-JP" altLang="en-US" dirty="0" smtClean="0">
                <a:latin typeface="+mn-ea"/>
                <a:ea typeface="+mn-ea"/>
              </a:rPr>
              <a:t>図例では、給水系統と、制御機器周辺にわけて解析をすすめている。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どこまで細かいところまで落として込んでいくのかの目安としては、点検</a:t>
            </a:r>
            <a:r>
              <a:rPr kumimoji="1" lang="en-US" altLang="ja-JP" dirty="0" smtClean="0">
                <a:latin typeface="+mn-ea"/>
                <a:ea typeface="+mn-ea"/>
              </a:rPr>
              <a:t>/</a:t>
            </a:r>
            <a:r>
              <a:rPr kumimoji="1" lang="ja-JP" altLang="en-US" dirty="0" smtClean="0">
                <a:latin typeface="+mn-ea"/>
                <a:ea typeface="+mn-ea"/>
              </a:rPr>
              <a:t>メンテナンスする機器ぐらいまでの単位とする。</a:t>
            </a: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23</a:t>
            </a:r>
            <a:r>
              <a:rPr kumimoji="1" lang="ja-JP" altLang="en-US" dirty="0" smtClean="0"/>
              <a:t>ページ</a:t>
            </a:r>
            <a:endParaRPr kumimoji="1" lang="en-US" altLang="ja-JP" dirty="0" smtClean="0"/>
          </a:p>
          <a:p>
            <a:endParaRPr kumimoji="1" lang="en-US" altLang="ja-JP" dirty="0" smtClean="0"/>
          </a:p>
          <a:p>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ガスバーナ系統の例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24</a:t>
            </a:r>
            <a:r>
              <a:rPr kumimoji="1" lang="ja-JP" altLang="en-US" dirty="0" smtClean="0"/>
              <a:t>ページ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52</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燃焼制御系の機能ブロック図例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25</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炉筒煙管ボイラーの</a:t>
            </a:r>
            <a:r>
              <a:rPr kumimoji="1" lang="en-US" altLang="ja-JP" dirty="0" smtClean="0">
                <a:latin typeface="+mn-ea"/>
                <a:ea typeface="+mn-ea"/>
              </a:rPr>
              <a:t>FTA</a:t>
            </a:r>
            <a:r>
              <a:rPr kumimoji="1" lang="ja-JP" altLang="en-US" dirty="0" smtClean="0">
                <a:latin typeface="+mn-ea"/>
                <a:ea typeface="+mn-ea"/>
              </a:rPr>
              <a:t>図例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24</a:t>
            </a:r>
            <a:r>
              <a:rPr kumimoji="1" lang="ja-JP" altLang="en-US" dirty="0" smtClean="0"/>
              <a:t>～</a:t>
            </a:r>
            <a:r>
              <a:rPr kumimoji="1" lang="en-US" altLang="ja-JP" dirty="0" smtClean="0"/>
              <a:t>25</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炉筒煙管ボイラーの</a:t>
            </a:r>
            <a:r>
              <a:rPr kumimoji="1" lang="en-US" altLang="ja-JP" dirty="0" smtClean="0">
                <a:latin typeface="+mn-ea"/>
                <a:ea typeface="+mn-ea"/>
              </a:rPr>
              <a:t>FTA</a:t>
            </a:r>
            <a:r>
              <a:rPr kumimoji="1" lang="ja-JP" altLang="en-US" dirty="0" smtClean="0">
                <a:latin typeface="+mn-ea"/>
                <a:ea typeface="+mn-ea"/>
              </a:rPr>
              <a:t>図例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25</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バーナ空気量不足の</a:t>
            </a:r>
            <a:r>
              <a:rPr kumimoji="1" lang="en-US" altLang="ja-JP" dirty="0" smtClean="0">
                <a:latin typeface="+mn-ea"/>
                <a:ea typeface="+mn-ea"/>
              </a:rPr>
              <a:t>FTA</a:t>
            </a:r>
            <a:r>
              <a:rPr kumimoji="1" lang="ja-JP" altLang="en-US" dirty="0" smtClean="0">
                <a:latin typeface="+mn-ea"/>
                <a:ea typeface="+mn-ea"/>
              </a:rPr>
              <a:t>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図</a:t>
            </a:r>
            <a:r>
              <a:rPr kumimoji="1" lang="en-US" altLang="ja-JP" dirty="0" smtClean="0">
                <a:latin typeface="+mn-ea"/>
                <a:ea typeface="+mn-ea"/>
              </a:rPr>
              <a:t>2-5</a:t>
            </a:r>
            <a:r>
              <a:rPr kumimoji="1" lang="ja-JP" altLang="en-US" dirty="0" smtClean="0">
                <a:latin typeface="+mn-ea"/>
                <a:ea typeface="+mn-ea"/>
              </a:rPr>
              <a:t>の</a:t>
            </a:r>
            <a:r>
              <a:rPr kumimoji="1" lang="en-US" altLang="ja-JP" dirty="0" smtClean="0">
                <a:latin typeface="+mn-ea"/>
                <a:ea typeface="+mn-ea"/>
              </a:rPr>
              <a:t>FTA</a:t>
            </a:r>
            <a:r>
              <a:rPr kumimoji="1" lang="ja-JP" altLang="en-US" dirty="0" smtClean="0">
                <a:latin typeface="+mn-ea"/>
                <a:ea typeface="+mn-ea"/>
              </a:rPr>
              <a:t>図の中の、空気量不足・過多に対してさらに</a:t>
            </a:r>
            <a:r>
              <a:rPr kumimoji="1" lang="en-US" altLang="ja-JP" dirty="0" smtClean="0">
                <a:latin typeface="+mn-ea"/>
                <a:ea typeface="+mn-ea"/>
              </a:rPr>
              <a:t>FTA</a:t>
            </a:r>
            <a:r>
              <a:rPr kumimoji="1" lang="ja-JP" altLang="en-US" dirty="0" smtClean="0">
                <a:latin typeface="+mn-ea"/>
                <a:ea typeface="+mn-ea"/>
              </a:rPr>
              <a:t>を実施し、構成要素の機器の故障などまで解析</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26</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燃焼系統の</a:t>
            </a:r>
            <a:r>
              <a:rPr kumimoji="1" lang="en-US" altLang="ja-JP" dirty="0" smtClean="0">
                <a:latin typeface="+mn-ea"/>
                <a:ea typeface="+mn-ea"/>
              </a:rPr>
              <a:t>FTA</a:t>
            </a:r>
            <a:r>
              <a:rPr kumimoji="1" lang="ja-JP" altLang="en-US" dirty="0" smtClean="0">
                <a:latin typeface="+mn-ea"/>
                <a:ea typeface="+mn-ea"/>
              </a:rPr>
              <a:t>の注意点</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他の方法などですでに実施しているリスク分析結果があれば、それでも良いが、</a:t>
            </a:r>
            <a:r>
              <a:rPr kumimoji="1" lang="en-US" altLang="ja-JP" dirty="0" smtClean="0">
                <a:latin typeface="+mn-ea"/>
                <a:ea typeface="+mn-ea"/>
              </a:rPr>
              <a:t>1</a:t>
            </a:r>
            <a:r>
              <a:rPr kumimoji="1" lang="ja-JP" altLang="en-US" dirty="0" smtClean="0">
                <a:latin typeface="+mn-ea"/>
                <a:ea typeface="+mn-ea"/>
              </a:rPr>
              <a:t>章で決めた仕様・条件などに合わせて内容を見直す作業は必要。</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26</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バイオマス温水ボイラの例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このバイオマスボイラでは、</a:t>
            </a:r>
            <a:r>
              <a:rPr kumimoji="1" lang="ja-JP" altLang="en-US" strike="noStrike" dirty="0" smtClean="0">
                <a:latin typeface="+mn-ea"/>
                <a:ea typeface="+mn-ea"/>
              </a:rPr>
              <a:t>一次、二次と２段に分けて燃焼空気を供給し</a:t>
            </a:r>
            <a:r>
              <a:rPr kumimoji="1" lang="ja-JP" altLang="en-US" dirty="0" smtClean="0">
                <a:latin typeface="+mn-ea"/>
                <a:ea typeface="+mn-ea"/>
              </a:rPr>
              <a:t>燃焼ガスが熱交換部へ供給される。その後誘引ファンにより排気されるが、排気も再循環させて、燃焼制御している。排気系統には</a:t>
            </a:r>
            <a:r>
              <a:rPr kumimoji="1" lang="en-US" altLang="ja-JP" dirty="0" smtClean="0">
                <a:latin typeface="+mn-ea"/>
                <a:ea typeface="+mn-ea"/>
              </a:rPr>
              <a:t>O2</a:t>
            </a:r>
            <a:r>
              <a:rPr kumimoji="1" lang="ja-JP" altLang="en-US" dirty="0" smtClean="0">
                <a:latin typeface="+mn-ea"/>
                <a:ea typeface="+mn-ea"/>
              </a:rPr>
              <a:t>センサと温度センサが設置されている。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熱交換部には冷却水系統があり、余剰熱を放熱し缶水温度の上昇を抑制。</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通常の停止動作では、排ガス酸素濃度が上昇し、かつ排ガス温度が低下したところで、燃焼停止</a:t>
            </a:r>
            <a:r>
              <a:rPr kumimoji="1" lang="en-US" altLang="ja-JP" dirty="0" smtClean="0">
                <a:latin typeface="+mn-ea"/>
                <a:ea typeface="+mn-ea"/>
              </a:rPr>
              <a:t>(</a:t>
            </a:r>
            <a:r>
              <a:rPr kumimoji="1" lang="ja-JP" altLang="en-US" dirty="0" smtClean="0">
                <a:latin typeface="+mn-ea"/>
                <a:ea typeface="+mn-ea"/>
              </a:rPr>
              <a:t>燃焼ガスの発生停止</a:t>
            </a:r>
            <a:r>
              <a:rPr kumimoji="1" lang="en-US" altLang="ja-JP" dirty="0" smtClean="0">
                <a:latin typeface="+mn-ea"/>
                <a:ea typeface="+mn-ea"/>
              </a:rPr>
              <a:t>)</a:t>
            </a:r>
            <a:r>
              <a:rPr kumimoji="1" lang="ja-JP" altLang="en-US" dirty="0" smtClean="0">
                <a:latin typeface="+mn-ea"/>
                <a:ea typeface="+mn-ea"/>
              </a:rPr>
              <a:t>したと判断し、排気ファン、循環ファンを停止する。その間、温水ポンプは運転継続し、内部循環して缶体を保護している。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温水温度が十分に低下したところで、温水ポンプも停止し、ボイラ運転停止となる。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endParaRPr kumimoji="1" lang="en-US" altLang="ja-JP" dirty="0" smtClean="0">
              <a:latin typeface="+mn-ea"/>
              <a:ea typeface="+mn-ea"/>
            </a:endParaRPr>
          </a:p>
          <a:p>
            <a:endParaRPr kumimoji="1" lang="ja-JP" altLang="en-US" dirty="0" smtClean="0"/>
          </a:p>
          <a:p>
            <a:endParaRPr kumimoji="1" lang="ja-JP" altLang="en-US" dirty="0" smtClean="0"/>
          </a:p>
          <a:p>
            <a:pPr defTabSz="915589">
              <a:defRPr/>
            </a:pPr>
            <a:r>
              <a:rPr kumimoji="1" lang="ja-JP" altLang="en-US" dirty="0" smtClean="0"/>
              <a:t>機能安全活用実践マニュアル　ボイラー編　</a:t>
            </a:r>
            <a:r>
              <a:rPr lang="en-US" altLang="ja-JP" dirty="0" smtClean="0"/>
              <a:t>27~28</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バイオマス温水ボイラの燃焼系</a:t>
            </a:r>
            <a:r>
              <a:rPr kumimoji="1" lang="en-US" altLang="ja-JP" dirty="0" smtClean="0">
                <a:latin typeface="+mn-ea"/>
                <a:ea typeface="+mn-ea"/>
              </a:rPr>
              <a:t>FTA</a:t>
            </a:r>
            <a:r>
              <a:rPr kumimoji="1" lang="ja-JP" altLang="en-US" dirty="0" smtClean="0">
                <a:latin typeface="+mn-ea"/>
                <a:ea typeface="+mn-ea"/>
              </a:rPr>
              <a:t>図の例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このバイオマスボイラでは、</a:t>
            </a:r>
            <a:r>
              <a:rPr lang="ja-JP" altLang="en-US" dirty="0" smtClean="0">
                <a:latin typeface="+mn-ea"/>
              </a:rPr>
              <a:t>一次</a:t>
            </a:r>
            <a:r>
              <a:rPr lang="ja-JP" altLang="en-US" dirty="0">
                <a:latin typeface="+mn-ea"/>
              </a:rPr>
              <a:t>、二次と２段に分けて燃焼空気を供給し</a:t>
            </a:r>
            <a:r>
              <a:rPr kumimoji="1" lang="ja-JP" altLang="en-US" dirty="0" smtClean="0">
                <a:latin typeface="+mn-ea"/>
                <a:ea typeface="+mn-ea"/>
              </a:rPr>
              <a:t>燃焼ガスが熱交換部へ供給される。その後誘引ファンにより排気されるが、排気も再循環させて、燃焼制御している。排気系統には</a:t>
            </a:r>
            <a:r>
              <a:rPr kumimoji="1" lang="en-US" altLang="ja-JP" dirty="0" smtClean="0">
                <a:latin typeface="+mn-ea"/>
                <a:ea typeface="+mn-ea"/>
              </a:rPr>
              <a:t>O2</a:t>
            </a:r>
            <a:r>
              <a:rPr kumimoji="1" lang="ja-JP" altLang="en-US" dirty="0" smtClean="0">
                <a:latin typeface="+mn-ea"/>
                <a:ea typeface="+mn-ea"/>
              </a:rPr>
              <a:t>センサと温度センサが設置されている。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燃焼系統での爆発</a:t>
            </a:r>
            <a:r>
              <a:rPr kumimoji="1" lang="en-US" altLang="ja-JP" dirty="0" smtClean="0">
                <a:latin typeface="+mn-ea"/>
                <a:ea typeface="+mn-ea"/>
              </a:rPr>
              <a:t>/</a:t>
            </a:r>
            <a:r>
              <a:rPr kumimoji="1" lang="ja-JP" altLang="en-US" dirty="0" smtClean="0">
                <a:latin typeface="+mn-ea"/>
                <a:ea typeface="+mn-ea"/>
              </a:rPr>
              <a:t>火災の原因としては、排気系異常による炉内圧上昇、空気量不足</a:t>
            </a:r>
            <a:r>
              <a:rPr kumimoji="1" lang="ja-JP" altLang="en-US" dirty="0" smtClean="0">
                <a:solidFill>
                  <a:srgbClr val="FF0000"/>
                </a:solidFill>
                <a:latin typeface="+mn-ea"/>
                <a:ea typeface="+mn-ea"/>
              </a:rPr>
              <a:t>、</a:t>
            </a:r>
            <a:r>
              <a:rPr kumimoji="1" lang="ja-JP" altLang="en-US" dirty="0" smtClean="0">
                <a:latin typeface="+mn-ea"/>
                <a:ea typeface="+mn-ea"/>
              </a:rPr>
              <a:t>燃料過多による不完全燃焼などがある。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ja-JP" altLang="en-US" dirty="0" smtClean="0"/>
          </a:p>
          <a:p>
            <a:r>
              <a:rPr kumimoji="1" lang="ja-JP" altLang="en-US" dirty="0" err="1" smtClean="0"/>
              <a:t>ー</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29</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機能安全導入により安全性を損なうことなく生産性を向上できる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defTabSz="915589">
              <a:buFont typeface="Arial" panose="020B0604020202020204" pitchFamily="34" charset="0"/>
              <a:buChar char="•"/>
              <a:defRPr/>
            </a:pPr>
            <a:r>
              <a:rPr lang="ja-JP" altLang="ja-JP" dirty="0"/>
              <a:t>ボイラー異常時に安全に自動停止する機能を、機能安全指針に適合し認定を受けた自動制御装置で構成することによって、点検頻度</a:t>
            </a:r>
            <a:r>
              <a:rPr lang="ja-JP" altLang="en-US" dirty="0"/>
              <a:t>、ボイラー作業主任者の選任基準や勤務場所などに対する特例が設けられた。</a:t>
            </a:r>
            <a:endParaRPr lang="en-US" altLang="ja-JP" dirty="0"/>
          </a:p>
          <a:p>
            <a:pPr marL="171673" indent="-171673" defTabSz="915589">
              <a:buFont typeface="Arial" panose="020B0604020202020204" pitchFamily="34" charset="0"/>
              <a:buChar char="•"/>
              <a:defRPr/>
            </a:pPr>
            <a:r>
              <a:rPr kumimoji="1" lang="ja-JP" altLang="en-US" dirty="0" smtClean="0"/>
              <a:t>ボイラーにおいて機能安全導入で変わる点は、安全機能</a:t>
            </a:r>
            <a:r>
              <a:rPr kumimoji="1" lang="en-US" altLang="ja-JP" dirty="0" smtClean="0"/>
              <a:t>(</a:t>
            </a:r>
            <a:r>
              <a:rPr kumimoji="1" lang="ja-JP" altLang="en-US" dirty="0" smtClean="0"/>
              <a:t>自動停止機能等</a:t>
            </a:r>
            <a:r>
              <a:rPr kumimoji="1" lang="en-US" altLang="ja-JP" dirty="0" smtClean="0"/>
              <a:t>)</a:t>
            </a:r>
            <a:r>
              <a:rPr kumimoji="1" lang="ja-JP" altLang="en-US" dirty="0" smtClean="0"/>
              <a:t>の信頼性が証明された制御装置を装備することである。</a:t>
            </a:r>
            <a:endParaRPr kumimoji="1" lang="en-US" altLang="ja-JP" dirty="0" smtClean="0"/>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p>
          <a:p>
            <a:pPr defTabSz="915589">
              <a:defRPr/>
            </a:pPr>
            <a:r>
              <a:rPr kumimoji="1" lang="ja-JP" altLang="en-US" dirty="0" smtClean="0"/>
              <a:t>機能安全活用実践マニュアル　ボイラー編　</a:t>
            </a:r>
            <a:r>
              <a:rPr lang="en-US" altLang="ja-JP" dirty="0"/>
              <a:t>1</a:t>
            </a:r>
            <a:r>
              <a:rPr lang="ja-JP" altLang="en-US" dirty="0"/>
              <a:t>ページ</a:t>
            </a:r>
            <a:endParaRPr lang="en-US" altLang="ja-JP" dirty="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燃焼系統の</a:t>
            </a:r>
            <a:r>
              <a:rPr kumimoji="1" lang="en-US" altLang="ja-JP" dirty="0" smtClean="0">
                <a:latin typeface="+mn-ea"/>
                <a:ea typeface="+mn-ea"/>
              </a:rPr>
              <a:t>FTA</a:t>
            </a:r>
            <a:r>
              <a:rPr kumimoji="1" lang="ja-JP" altLang="en-US" dirty="0" smtClean="0">
                <a:latin typeface="+mn-ea"/>
                <a:ea typeface="+mn-ea"/>
              </a:rPr>
              <a:t>実施の注意点</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他の方法などですでに実施しているリスク分析結果があれば、それでも良いが、</a:t>
            </a:r>
            <a:r>
              <a:rPr kumimoji="1" lang="en-US" altLang="ja-JP" dirty="0" smtClean="0">
                <a:latin typeface="+mn-ea"/>
                <a:ea typeface="+mn-ea"/>
              </a:rPr>
              <a:t>1</a:t>
            </a:r>
            <a:r>
              <a:rPr kumimoji="1" lang="ja-JP" altLang="en-US" dirty="0" smtClean="0">
                <a:latin typeface="+mn-ea"/>
                <a:ea typeface="+mn-ea"/>
              </a:rPr>
              <a:t>章で決めた仕様・条件などに合わせて内容を見直す作業は必要。</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26</a:t>
            </a:r>
            <a:r>
              <a:rPr lang="ja-JP" altLang="en-US" dirty="0"/>
              <a:t>～</a:t>
            </a:r>
            <a:r>
              <a:rPr kumimoji="1" lang="en-US" altLang="ja-JP" dirty="0" smtClean="0"/>
              <a:t>27</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バイオマス温水ボイラの燃焼系</a:t>
            </a:r>
            <a:r>
              <a:rPr kumimoji="1" lang="en-US" altLang="ja-JP" dirty="0" smtClean="0">
                <a:latin typeface="+mn-ea"/>
                <a:ea typeface="+mn-ea"/>
              </a:rPr>
              <a:t>FTA</a:t>
            </a:r>
            <a:r>
              <a:rPr kumimoji="1" lang="ja-JP" altLang="en-US" dirty="0" smtClean="0">
                <a:latin typeface="+mn-ea"/>
                <a:ea typeface="+mn-ea"/>
              </a:rPr>
              <a:t>の例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lang="ja-JP" altLang="en-US" dirty="0">
                <a:latin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endParaRPr kumimoji="1" lang="en-US" altLang="ja-JP" dirty="0" smtClean="0">
              <a:latin typeface="+mn-ea"/>
              <a:ea typeface="+mn-ea"/>
            </a:endParaRPr>
          </a:p>
          <a:p>
            <a:endParaRPr kumimoji="1" lang="ja-JP" altLang="en-US" dirty="0" smtClean="0"/>
          </a:p>
          <a:p>
            <a:endParaRPr kumimoji="1" lang="ja-JP" altLang="en-US" dirty="0" smtClean="0"/>
          </a:p>
          <a:p>
            <a:pPr defTabSz="915589">
              <a:defRPr/>
            </a:pPr>
            <a:r>
              <a:rPr kumimoji="1" lang="ja-JP" altLang="en-US" dirty="0" smtClean="0"/>
              <a:t>機能安全活用実践マニュアル　ボイラー編　</a:t>
            </a:r>
            <a:r>
              <a:rPr lang="ja-JP" altLang="en-US" dirty="0"/>
              <a:t>３０</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FTA</a:t>
            </a:r>
            <a:r>
              <a:rPr kumimoji="1" lang="ja-JP" altLang="en-US" dirty="0" smtClean="0">
                <a:latin typeface="+mn-ea"/>
                <a:ea typeface="+mn-ea"/>
              </a:rPr>
              <a:t>などのリスク解析の結果により、要求安全機能、要求安全度水準、使用者への情報を決定する。</a:t>
            </a:r>
            <a:endParaRPr kumimoji="1" lang="en-US" altLang="ja-JP" dirty="0" smtClean="0">
              <a:latin typeface="+mn-ea"/>
              <a:ea typeface="+mn-ea"/>
            </a:endParaRPr>
          </a:p>
          <a:p>
            <a:r>
              <a:rPr kumimoji="1" lang="ja-JP" altLang="en-US" dirty="0" smtClean="0">
                <a:latin typeface="+mn-ea"/>
                <a:ea typeface="+mn-ea"/>
              </a:rPr>
              <a:t>　　これらの内容が安全要求仕様となる。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endParaRPr lang="en-US" altLang="ja-JP" dirty="0"/>
          </a:p>
          <a:p>
            <a:endParaRPr kumimoji="1" lang="ja-JP" altLang="en-US" dirty="0" smtClean="0"/>
          </a:p>
          <a:p>
            <a:r>
              <a:rPr kumimoji="1" lang="ja-JP" altLang="en-US" dirty="0" smtClean="0"/>
              <a:t>機能安全活用実践マニュアル　ボイラー編　</a:t>
            </a:r>
            <a:r>
              <a:rPr kumimoji="1" lang="en-US" altLang="ja-JP" dirty="0" smtClean="0"/>
              <a:t>31</a:t>
            </a:r>
            <a:r>
              <a:rPr kumimoji="1" lang="ja-JP" altLang="en-US" dirty="0" smtClean="0"/>
              <a:t>ページ</a:t>
            </a:r>
            <a:endParaRPr kumimoji="1" lang="en-US" altLang="ja-JP" dirty="0" smtClean="0"/>
          </a:p>
          <a:p>
            <a:endParaRPr kumimoji="1" lang="en-US" altLang="ja-JP" dirty="0"/>
          </a:p>
          <a:p>
            <a:endParaRPr kumimoji="1" lang="en-US" altLang="ja-JP" dirty="0" smtClean="0"/>
          </a:p>
          <a:p>
            <a:r>
              <a:rPr kumimoji="1" lang="ja-JP" altLang="en-US" dirty="0" smtClean="0"/>
              <a:t>・</a:t>
            </a:r>
            <a:endParaRPr kumimoji="1" lang="en-US" altLang="ja-JP" dirty="0" smtClean="0"/>
          </a:p>
          <a:p>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62</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FTA</a:t>
            </a:r>
            <a:r>
              <a:rPr kumimoji="1" lang="ja-JP" altLang="en-US" dirty="0" smtClean="0">
                <a:latin typeface="+mn-ea"/>
                <a:ea typeface="+mn-ea"/>
              </a:rPr>
              <a:t>より危険側故障・危険事象を抽出</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危険側故障として</a:t>
            </a:r>
            <a:r>
              <a:rPr kumimoji="1" lang="en-US" altLang="ja-JP" dirty="0" smtClean="0">
                <a:latin typeface="+mn-ea"/>
                <a:ea typeface="+mn-ea"/>
              </a:rPr>
              <a:t>FTA</a:t>
            </a:r>
            <a:r>
              <a:rPr kumimoji="1" lang="ja-JP" altLang="en-US" dirty="0" smtClean="0">
                <a:latin typeface="+mn-ea"/>
                <a:ea typeface="+mn-ea"/>
              </a:rPr>
              <a:t>の最下段の内容</a:t>
            </a:r>
            <a:r>
              <a:rPr kumimoji="1" lang="en-US" altLang="ja-JP" dirty="0" smtClean="0">
                <a:latin typeface="+mn-ea"/>
                <a:ea typeface="+mn-ea"/>
              </a:rPr>
              <a:t>(</a:t>
            </a:r>
            <a:r>
              <a:rPr kumimoji="1" lang="ja-JP" altLang="en-US" dirty="0" smtClean="0">
                <a:latin typeface="+mn-ea"/>
                <a:ea typeface="+mn-ea"/>
              </a:rPr>
              <a:t>例えば給水ポンプ故障</a:t>
            </a:r>
            <a:r>
              <a:rPr kumimoji="1" lang="en-US" altLang="ja-JP" dirty="0" smtClean="0">
                <a:latin typeface="+mn-ea"/>
                <a:ea typeface="+mn-ea"/>
              </a:rPr>
              <a:t>)</a:t>
            </a:r>
            <a:r>
              <a:rPr kumimoji="1" lang="ja-JP" altLang="en-US" dirty="0" smtClean="0">
                <a:latin typeface="+mn-ea"/>
                <a:ea typeface="+mn-ea"/>
              </a:rPr>
              <a:t>を記載、危険事象としてトップ事象の内容を記載する。</a:t>
            </a: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31</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要求安全機能の特定</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FTA</a:t>
            </a:r>
            <a:r>
              <a:rPr kumimoji="1" lang="ja-JP" altLang="en-US" dirty="0" smtClean="0">
                <a:latin typeface="+mn-ea"/>
                <a:ea typeface="+mn-ea"/>
              </a:rPr>
              <a:t>を使用した場合、抽出した危険側故障からトップ事象の危険事象に至る経路のどこかで検出する方策を検討することが必要となる。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要求安全機能を記入する際には、入力</a:t>
            </a:r>
            <a:r>
              <a:rPr kumimoji="1" lang="en-US" altLang="ja-JP" dirty="0" smtClean="0">
                <a:latin typeface="+mn-ea"/>
                <a:ea typeface="+mn-ea"/>
              </a:rPr>
              <a:t>/</a:t>
            </a:r>
            <a:r>
              <a:rPr kumimoji="1" lang="ja-JP" altLang="en-US" dirty="0" smtClean="0">
                <a:latin typeface="+mn-ea"/>
                <a:ea typeface="+mn-ea"/>
              </a:rPr>
              <a:t>ロジック</a:t>
            </a:r>
            <a:r>
              <a:rPr kumimoji="1" lang="en-US" altLang="ja-JP" dirty="0" smtClean="0">
                <a:latin typeface="+mn-ea"/>
                <a:ea typeface="+mn-ea"/>
              </a:rPr>
              <a:t>/</a:t>
            </a:r>
            <a:r>
              <a:rPr kumimoji="1" lang="ja-JP" altLang="en-US" dirty="0" smtClean="0">
                <a:latin typeface="+mn-ea"/>
                <a:ea typeface="+mn-ea"/>
              </a:rPr>
              <a:t>出力が明確になる表現で記述しておくことが望ましい。</a:t>
            </a:r>
            <a:endParaRPr kumimoji="1" lang="en-US" altLang="ja-JP" dirty="0" smtClean="0">
              <a:latin typeface="+mn-ea"/>
              <a:ea typeface="+mn-ea"/>
            </a:endParaRPr>
          </a:p>
          <a:p>
            <a:pPr marL="629467" lvl="1" indent="-171673">
              <a:buFont typeface="Arial" panose="020B0604020202020204" pitchFamily="34" charset="0"/>
              <a:buChar char="•"/>
            </a:pPr>
            <a:r>
              <a:rPr kumimoji="1" lang="ja-JP" altLang="en-US" dirty="0" smtClean="0">
                <a:latin typeface="+mn-ea"/>
                <a:ea typeface="+mn-ea"/>
              </a:rPr>
              <a:t>悪い例：水位低下で遮断</a:t>
            </a:r>
            <a:endParaRPr kumimoji="1" lang="en-US" altLang="ja-JP" dirty="0" smtClean="0">
              <a:latin typeface="+mn-ea"/>
              <a:ea typeface="+mn-ea"/>
            </a:endParaRPr>
          </a:p>
          <a:p>
            <a:pPr marL="629467" lvl="1" indent="-171673">
              <a:buFont typeface="Arial" panose="020B0604020202020204" pitchFamily="34" charset="0"/>
              <a:buChar char="•"/>
            </a:pPr>
            <a:r>
              <a:rPr kumimoji="1" lang="ja-JP" altLang="en-US" dirty="0" smtClean="0">
                <a:latin typeface="+mn-ea"/>
                <a:ea typeface="+mn-ea"/>
              </a:rPr>
              <a:t>良い例：水位が安全低水位以下になった場合に燃料を遮断する</a:t>
            </a:r>
          </a:p>
          <a:p>
            <a:pPr marL="171673" indent="-171673">
              <a:buFont typeface="Arial" panose="020B0604020202020204" pitchFamily="34" charset="0"/>
              <a:buChar char="•"/>
            </a:pPr>
            <a:r>
              <a:rPr kumimoji="1" lang="ja-JP" altLang="en-US" dirty="0" smtClean="0">
                <a:latin typeface="+mn-ea"/>
                <a:ea typeface="+mn-ea"/>
              </a:rPr>
              <a:t>作動要求に関する事項には、安全関連システム以外の関連する事項（構造上の要件、機械式安全装置など</a:t>
            </a:r>
            <a:r>
              <a:rPr kumimoji="1" lang="en-US" altLang="ja-JP" dirty="0" smtClean="0">
                <a:latin typeface="+mn-ea"/>
                <a:ea typeface="+mn-ea"/>
              </a:rPr>
              <a:t>)</a:t>
            </a:r>
            <a:r>
              <a:rPr kumimoji="1" lang="ja-JP" altLang="en-US" dirty="0" smtClean="0">
                <a:latin typeface="+mn-ea"/>
                <a:ea typeface="+mn-ea"/>
              </a:rPr>
              <a:t>を記入、これは要求安全度水準の決定及び評価を実施する上での前提条件として、重要な情報となる。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t>～</a:t>
            </a:r>
            <a:endParaRPr kumimoji="1" lang="en-US" altLang="ja-JP" dirty="0" smtClean="0"/>
          </a:p>
          <a:p>
            <a:endParaRPr kumimoji="1" lang="ja-JP" altLang="en-US" dirty="0" smtClean="0"/>
          </a:p>
          <a:p>
            <a:pPr defTabSz="915589">
              <a:defRPr/>
            </a:pPr>
            <a:r>
              <a:rPr kumimoji="1" lang="ja-JP" altLang="en-US" dirty="0" smtClean="0"/>
              <a:t>機能安全活用実践マニュアル　ボイラー編　</a:t>
            </a:r>
            <a:r>
              <a:rPr kumimoji="1" lang="en-US" altLang="ja-JP" dirty="0" smtClean="0"/>
              <a:t>31</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要求安全機能の特定例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の例では、作動要求に関する事項に「ボイラーの低水位による事故の防止に関する技術上の指針」の構造要求に適合と記入されているが、指針に対して、どのように構造上適合させているか具体的な内容が特定されていることが必要である。</a:t>
            </a: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31</a:t>
            </a:r>
            <a:r>
              <a:rPr kumimoji="1" lang="ja-JP" altLang="en-US" dirty="0" err="1" smtClean="0"/>
              <a:t>、</a:t>
            </a:r>
            <a:r>
              <a:rPr kumimoji="1" lang="en-US" altLang="ja-JP" dirty="0" smtClean="0"/>
              <a:t>35</a:t>
            </a:r>
            <a:r>
              <a:rPr kumimoji="1" lang="ja-JP" altLang="en-US" dirty="0" smtClean="0"/>
              <a:t>ページ</a:t>
            </a:r>
            <a:endParaRPr kumimoji="1" lang="en-US" altLang="ja-JP" dirty="0" smtClean="0"/>
          </a:p>
          <a:p>
            <a:pPr defTabSz="915589">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要求安全度水準の決定方法</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ここでは</a:t>
            </a:r>
            <a:r>
              <a:rPr kumimoji="1" lang="en-US" altLang="ja-JP" dirty="0" smtClean="0">
                <a:latin typeface="+mn-ea"/>
                <a:ea typeface="+mn-ea"/>
              </a:rPr>
              <a:t>IEC61508-5(JISC0508-5)</a:t>
            </a:r>
            <a:r>
              <a:rPr kumimoji="1" lang="ja-JP" altLang="en-US" dirty="0" smtClean="0">
                <a:latin typeface="+mn-ea"/>
                <a:ea typeface="+mn-ea"/>
              </a:rPr>
              <a:t>の付属書</a:t>
            </a:r>
            <a:r>
              <a:rPr kumimoji="1" lang="en-US" altLang="ja-JP" dirty="0" smtClean="0">
                <a:latin typeface="+mn-ea"/>
                <a:ea typeface="+mn-ea"/>
              </a:rPr>
              <a:t>D</a:t>
            </a:r>
            <a:r>
              <a:rPr kumimoji="1" lang="ja-JP" altLang="en-US" dirty="0" smtClean="0">
                <a:latin typeface="+mn-ea"/>
                <a:ea typeface="+mn-ea"/>
              </a:rPr>
              <a:t>に規定されている方法で説明。</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IEC62061(JISB9961)</a:t>
            </a:r>
            <a:r>
              <a:rPr kumimoji="1" lang="ja-JP" altLang="en-US" dirty="0" smtClean="0">
                <a:latin typeface="+mn-ea"/>
                <a:ea typeface="+mn-ea"/>
              </a:rPr>
              <a:t>の付属書</a:t>
            </a:r>
            <a:r>
              <a:rPr kumimoji="1" lang="en-US" altLang="ja-JP" dirty="0" smtClean="0">
                <a:latin typeface="+mn-ea"/>
                <a:ea typeface="+mn-ea"/>
              </a:rPr>
              <a:t>A</a:t>
            </a:r>
            <a:r>
              <a:rPr kumimoji="1" lang="ja-JP" altLang="en-US" dirty="0" smtClean="0">
                <a:latin typeface="+mn-ea"/>
                <a:ea typeface="+mn-ea"/>
              </a:rPr>
              <a:t>のマトリクス法による事例としては、</a:t>
            </a:r>
            <a:r>
              <a:rPr kumimoji="1" lang="en-US" altLang="ja-JP" dirty="0" smtClean="0">
                <a:latin typeface="+mn-ea"/>
                <a:ea typeface="+mn-ea"/>
              </a:rPr>
              <a:t>ISO13577-2(</a:t>
            </a:r>
            <a:r>
              <a:rPr kumimoji="1" lang="ja-JP" altLang="en-US" dirty="0" smtClean="0">
                <a:latin typeface="+mn-ea"/>
                <a:ea typeface="+mn-ea"/>
              </a:rPr>
              <a:t>工業炉及び関連設備</a:t>
            </a:r>
            <a:r>
              <a:rPr kumimoji="1" lang="en-US" altLang="ja-JP" baseline="0" dirty="0" smtClean="0">
                <a:latin typeface="+mn-ea"/>
                <a:ea typeface="+mn-ea"/>
              </a:rPr>
              <a:t> </a:t>
            </a:r>
            <a:r>
              <a:rPr kumimoji="1" lang="ja-JP" altLang="en-US" dirty="0" smtClean="0">
                <a:latin typeface="+mn-ea"/>
                <a:ea typeface="+mn-ea"/>
              </a:rPr>
              <a:t>第</a:t>
            </a:r>
            <a:r>
              <a:rPr kumimoji="1" lang="en-US" altLang="ja-JP" dirty="0" smtClean="0">
                <a:latin typeface="+mn-ea"/>
                <a:ea typeface="+mn-ea"/>
              </a:rPr>
              <a:t>2</a:t>
            </a:r>
            <a:r>
              <a:rPr kumimoji="1" lang="ja-JP" altLang="en-US" dirty="0" smtClean="0">
                <a:latin typeface="+mn-ea"/>
                <a:ea typeface="+mn-ea"/>
              </a:rPr>
              <a:t>部燃焼及び燃料取扱いシステム</a:t>
            </a:r>
            <a:r>
              <a:rPr kumimoji="1" lang="en-US" altLang="ja-JP" dirty="0" smtClean="0">
                <a:latin typeface="+mn-ea"/>
                <a:ea typeface="+mn-ea"/>
              </a:rPr>
              <a:t>) </a:t>
            </a:r>
            <a:r>
              <a:rPr kumimoji="1" lang="ja-JP" altLang="en-US" dirty="0" smtClean="0">
                <a:latin typeface="+mn-ea"/>
                <a:ea typeface="+mn-ea"/>
              </a:rPr>
              <a:t>の付属書</a:t>
            </a:r>
            <a:r>
              <a:rPr kumimoji="1" lang="en-US" altLang="ja-JP" dirty="0" smtClean="0">
                <a:latin typeface="+mn-ea"/>
                <a:ea typeface="+mn-ea"/>
              </a:rPr>
              <a:t>F</a:t>
            </a:r>
            <a:r>
              <a:rPr kumimoji="1" lang="ja-JP" altLang="en-US" dirty="0" smtClean="0">
                <a:latin typeface="+mn-ea"/>
                <a:ea typeface="+mn-ea"/>
              </a:rPr>
              <a:t>に実施例が掲載されている。</a:t>
            </a:r>
            <a:endParaRPr kumimoji="1" lang="en-US" altLang="ja-JP" dirty="0" smtClean="0">
              <a:latin typeface="+mn-ea"/>
              <a:ea typeface="+mn-ea"/>
            </a:endParaRPr>
          </a:p>
          <a:p>
            <a:pPr marL="171673" indent="-171673">
              <a:buFont typeface="Arial" panose="020B0604020202020204" pitchFamily="34" charset="0"/>
              <a:buChar char="•"/>
            </a:pPr>
            <a:r>
              <a:rPr kumimoji="1" lang="en-US" altLang="ja-JP" dirty="0" smtClean="0">
                <a:latin typeface="+mn-ea"/>
                <a:ea typeface="+mn-ea"/>
              </a:rPr>
              <a:t>ISO13849-1(JISB9705-1)</a:t>
            </a:r>
            <a:r>
              <a:rPr kumimoji="1" lang="ja-JP" altLang="en-US" dirty="0" smtClean="0">
                <a:latin typeface="+mn-ea"/>
                <a:ea typeface="+mn-ea"/>
              </a:rPr>
              <a:t>の付属書</a:t>
            </a:r>
            <a:r>
              <a:rPr kumimoji="1" lang="en-US" altLang="ja-JP" dirty="0" smtClean="0">
                <a:latin typeface="+mn-ea"/>
                <a:ea typeface="+mn-ea"/>
              </a:rPr>
              <a:t>A</a:t>
            </a:r>
            <a:r>
              <a:rPr kumimoji="1" lang="ja-JP" altLang="en-US" dirty="0" smtClean="0">
                <a:latin typeface="+mn-ea"/>
                <a:ea typeface="+mn-ea"/>
              </a:rPr>
              <a:t>のリスクグラフ法には、パフォーマンスレベル</a:t>
            </a:r>
            <a:r>
              <a:rPr kumimoji="1" lang="en-US" altLang="ja-JP" dirty="0" smtClean="0">
                <a:latin typeface="+mn-ea"/>
                <a:ea typeface="+mn-ea"/>
              </a:rPr>
              <a:t>(PL)</a:t>
            </a:r>
            <a:r>
              <a:rPr kumimoji="1" lang="ja-JP" altLang="en-US" dirty="0" smtClean="0">
                <a:latin typeface="+mn-ea"/>
                <a:ea typeface="+mn-ea"/>
              </a:rPr>
              <a:t>を決定する方法が掲載されている。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en-US" altLang="ja-JP" dirty="0" smtClean="0">
                <a:latin typeface="+mn-ea"/>
                <a:ea typeface="+mn-ea"/>
              </a:rPr>
              <a:t>IEC61508-5(JISC0508-5)</a:t>
            </a:r>
          </a:p>
          <a:p>
            <a:r>
              <a:rPr kumimoji="1" lang="en-US" altLang="ja-JP" dirty="0" smtClean="0">
                <a:latin typeface="+mn-ea"/>
                <a:ea typeface="+mn-ea"/>
              </a:rPr>
              <a:t>IEC62061(JISB9961)</a:t>
            </a:r>
          </a:p>
          <a:p>
            <a:r>
              <a:rPr kumimoji="1" lang="en-US" altLang="ja-JP" dirty="0" smtClean="0">
                <a:latin typeface="+mn-ea"/>
                <a:ea typeface="+mn-ea"/>
              </a:rPr>
              <a:t>ISO13849-1(JISB9705-1)</a:t>
            </a:r>
            <a:endParaRPr kumimoji="1" lang="en-US" altLang="ja-JP" dirty="0" smtClean="0"/>
          </a:p>
          <a:p>
            <a:endParaRPr kumimoji="1" lang="en-US" altLang="ja-JP" dirty="0" smtClean="0"/>
          </a:p>
          <a:p>
            <a:pPr defTabSz="915589">
              <a:defRPr/>
            </a:pPr>
            <a:r>
              <a:rPr kumimoji="1" lang="ja-JP" altLang="en-US" dirty="0" smtClean="0"/>
              <a:t>機能安全活用実践マニュアル　ボイラー編　</a:t>
            </a:r>
            <a:r>
              <a:rPr kumimoji="1" lang="en-US" altLang="ja-JP" dirty="0" smtClean="0"/>
              <a:t>32,34</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要求安全度水準の決定方法</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t>・　この図</a:t>
            </a:r>
            <a:r>
              <a:rPr kumimoji="1" lang="en-US" altLang="ja-JP" dirty="0" smtClean="0"/>
              <a:t>2-9</a:t>
            </a:r>
            <a:r>
              <a:rPr kumimoji="1" lang="ja-JP" altLang="en-US" dirty="0" smtClean="0"/>
              <a:t>は、</a:t>
            </a:r>
            <a:r>
              <a:rPr kumimoji="1" lang="en-US" altLang="ja-JP" dirty="0" smtClean="0">
                <a:latin typeface="+mn-ea"/>
                <a:ea typeface="+mn-ea"/>
              </a:rPr>
              <a:t>IEC61508-5(JISC0508-5)</a:t>
            </a:r>
            <a:r>
              <a:rPr kumimoji="1" lang="ja-JP" altLang="en-US" dirty="0" smtClean="0">
                <a:latin typeface="+mn-ea"/>
                <a:ea typeface="+mn-ea"/>
              </a:rPr>
              <a:t>の附属書</a:t>
            </a:r>
            <a:r>
              <a:rPr kumimoji="1" lang="en-US" altLang="ja-JP" dirty="0" smtClean="0">
                <a:latin typeface="+mn-ea"/>
                <a:ea typeface="+mn-ea"/>
              </a:rPr>
              <a:t>D</a:t>
            </a:r>
            <a:r>
              <a:rPr kumimoji="1" lang="ja-JP" altLang="en-US" dirty="0" smtClean="0">
                <a:latin typeface="+mn-ea"/>
                <a:ea typeface="+mn-ea"/>
              </a:rPr>
              <a:t>図１に相当する。</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en-US" altLang="ja-JP" dirty="0" smtClean="0">
                <a:latin typeface="+mn-ea"/>
                <a:ea typeface="+mn-ea"/>
              </a:rPr>
              <a:t>IEC61508-5(JISC0508-5)</a:t>
            </a:r>
          </a:p>
          <a:p>
            <a:pPr defTabSz="915589">
              <a:defRPr/>
            </a:pPr>
            <a:endParaRPr kumimoji="1" lang="en-US" altLang="ja-JP" dirty="0" smtClean="0">
              <a:latin typeface="+mn-ea"/>
              <a:ea typeface="+mn-ea"/>
            </a:endParaRPr>
          </a:p>
          <a:p>
            <a:pPr>
              <a:defRPr/>
            </a:pPr>
            <a:r>
              <a:rPr lang="ja-JP" altLang="en-US" dirty="0"/>
              <a:t>機能安全活用実践マニュアル　ボイラー編　</a:t>
            </a:r>
            <a:r>
              <a:rPr lang="en-US" altLang="ja-JP" dirty="0" smtClean="0"/>
              <a:t>34</a:t>
            </a:r>
            <a:r>
              <a:rPr lang="ja-JP" altLang="en-US" dirty="0" smtClean="0"/>
              <a:t>ページ</a:t>
            </a:r>
            <a:endParaRPr lang="en-US" altLang="ja-JP" dirty="0"/>
          </a:p>
          <a:p>
            <a:pPr defTabSz="915589">
              <a:defRPr/>
            </a:pPr>
            <a:endParaRPr kumimoji="1" lang="en-US" altLang="ja-JP"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負傷又は疾病の重篤度の検討</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en-US" altLang="ja-JP" dirty="0" smtClean="0">
                <a:latin typeface="+mn-ea"/>
                <a:ea typeface="+mn-ea"/>
              </a:rPr>
              <a:t>IEC61508-5(JISC0508-5)</a:t>
            </a:r>
          </a:p>
          <a:p>
            <a:pPr defTabSz="915589">
              <a:defRPr/>
            </a:pPr>
            <a:endParaRPr kumimoji="1" lang="en-US" altLang="ja-JP" dirty="0" smtClean="0">
              <a:latin typeface="+mn-ea"/>
              <a:ea typeface="+mn-ea"/>
            </a:endParaRPr>
          </a:p>
          <a:p>
            <a:pPr defTabSz="915589">
              <a:defRPr/>
            </a:pPr>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32</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危険性又は有害性へのばく露頻度の検討</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en-US" altLang="ja-JP" dirty="0" smtClean="0">
                <a:latin typeface="+mn-ea"/>
                <a:ea typeface="+mn-ea"/>
              </a:rPr>
              <a:t>IEC61508-5(JISC0508-5)</a:t>
            </a:r>
          </a:p>
          <a:p>
            <a:pPr defTabSz="915589">
              <a:defRPr/>
            </a:pPr>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32</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69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本マニュアルは、機能安全指針に適合するボイラーの自動制御装置の設計手法をまとめたもの</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p>
          <a:p>
            <a:pPr defTabSz="915589">
              <a:defRPr/>
            </a:pPr>
            <a:r>
              <a:rPr kumimoji="1" lang="ja-JP" altLang="en-US" dirty="0" smtClean="0"/>
              <a:t>機能安全活用実践マニュアル　ボイラー編　</a:t>
            </a:r>
            <a:r>
              <a:rPr lang="en-US" altLang="ja-JP" dirty="0"/>
              <a:t>1</a:t>
            </a:r>
            <a:r>
              <a:rPr lang="ja-JP" altLang="en-US" dirty="0"/>
              <a:t>ページ</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危険事象の回避可能性の検討</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en-US" altLang="ja-JP" dirty="0" smtClean="0">
                <a:latin typeface="+mn-ea"/>
                <a:ea typeface="+mn-ea"/>
              </a:rPr>
              <a:t>IEC61508-5(JISC0508-5)</a:t>
            </a:r>
          </a:p>
          <a:p>
            <a:pPr defTabSz="915589">
              <a:defRPr/>
            </a:pPr>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33</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要求安全機能の作動要求確率の検討</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en-US" altLang="ja-JP" dirty="0" smtClean="0">
                <a:latin typeface="+mn-ea"/>
                <a:ea typeface="+mn-ea"/>
              </a:rPr>
              <a:t>IEC61508-5(JISC0508-5)</a:t>
            </a:r>
          </a:p>
          <a:p>
            <a:pPr defTabSz="915589">
              <a:defRPr/>
            </a:pPr>
            <a:endParaRPr kumimoji="1" lang="en-US" altLang="ja-JP" dirty="0" smtClean="0">
              <a:latin typeface="+mn-ea"/>
              <a:ea typeface="+mn-ea"/>
            </a:endParaRPr>
          </a:p>
          <a:p>
            <a:pPr defTabSz="915589">
              <a:defRPr/>
            </a:pPr>
            <a:r>
              <a:rPr kumimoji="1" lang="ja-JP" altLang="en-US" dirty="0" smtClean="0"/>
              <a:t>機能安全活用実践マニュアル　ボイラー編　</a:t>
            </a:r>
            <a:r>
              <a:rPr kumimoji="1" lang="en-US" altLang="ja-JP" dirty="0" smtClean="0"/>
              <a:t>33</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図</a:t>
            </a:r>
            <a:r>
              <a:rPr kumimoji="1" lang="en-US" altLang="ja-JP" dirty="0" smtClean="0">
                <a:latin typeface="+mn-ea"/>
                <a:ea typeface="+mn-ea"/>
              </a:rPr>
              <a:t>2-9</a:t>
            </a:r>
            <a:r>
              <a:rPr kumimoji="1" lang="ja-JP" altLang="en-US" dirty="0" smtClean="0">
                <a:latin typeface="+mn-ea"/>
                <a:ea typeface="+mn-ea"/>
              </a:rPr>
              <a:t>の見方、</a:t>
            </a:r>
            <a:r>
              <a:rPr kumimoji="1" lang="en-US" altLang="ja-JP" dirty="0" smtClean="0">
                <a:latin typeface="+mn-ea"/>
                <a:ea typeface="+mn-ea"/>
              </a:rPr>
              <a:t>SIL</a:t>
            </a:r>
            <a:r>
              <a:rPr kumimoji="1" lang="ja-JP" altLang="en-US" dirty="0" smtClean="0">
                <a:latin typeface="+mn-ea"/>
                <a:ea typeface="+mn-ea"/>
              </a:rPr>
              <a:t>決定</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t>この図</a:t>
            </a:r>
            <a:r>
              <a:rPr kumimoji="1" lang="en-US" altLang="ja-JP" dirty="0" smtClean="0"/>
              <a:t>2-9</a:t>
            </a:r>
            <a:r>
              <a:rPr kumimoji="1" lang="ja-JP" altLang="en-US" dirty="0" smtClean="0"/>
              <a:t>は、</a:t>
            </a:r>
            <a:r>
              <a:rPr kumimoji="1" lang="en-US" altLang="ja-JP" dirty="0" smtClean="0">
                <a:latin typeface="+mn-ea"/>
                <a:ea typeface="+mn-ea"/>
              </a:rPr>
              <a:t>IEC61508-5(JISC0508-5)</a:t>
            </a:r>
            <a:r>
              <a:rPr kumimoji="1" lang="ja-JP" altLang="en-US" dirty="0" smtClean="0">
                <a:latin typeface="+mn-ea"/>
                <a:ea typeface="+mn-ea"/>
              </a:rPr>
              <a:t>の附属書</a:t>
            </a:r>
            <a:r>
              <a:rPr kumimoji="1" lang="en-US" altLang="ja-JP" dirty="0" smtClean="0">
                <a:latin typeface="+mn-ea"/>
                <a:ea typeface="+mn-ea"/>
              </a:rPr>
              <a:t>D</a:t>
            </a:r>
            <a:r>
              <a:rPr kumimoji="1" lang="ja-JP" altLang="en-US" dirty="0" smtClean="0">
                <a:latin typeface="+mn-ea"/>
                <a:ea typeface="+mn-ea"/>
              </a:rPr>
              <a:t>図１に相当する。</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en-US" altLang="ja-JP" dirty="0" smtClean="0">
                <a:latin typeface="+mn-ea"/>
                <a:ea typeface="+mn-ea"/>
              </a:rPr>
              <a:t>IEC61508-5(JISC0508-5)</a:t>
            </a:r>
          </a:p>
          <a:p>
            <a:pPr defTabSz="915589">
              <a:defRPr/>
            </a:pPr>
            <a:endParaRPr kumimoji="1" lang="en-US" altLang="ja-JP"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72</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表</a:t>
            </a:r>
            <a:r>
              <a:rPr kumimoji="1" lang="en-US" altLang="ja-JP" dirty="0" smtClean="0">
                <a:latin typeface="+mn-ea"/>
                <a:ea typeface="+mn-ea"/>
              </a:rPr>
              <a:t>2-1</a:t>
            </a:r>
            <a:r>
              <a:rPr kumimoji="1" lang="ja-JP" altLang="en-US" dirty="0" err="1" smtClean="0">
                <a:latin typeface="+mn-ea"/>
                <a:ea typeface="+mn-ea"/>
              </a:rPr>
              <a:t>への</a:t>
            </a:r>
            <a:r>
              <a:rPr kumimoji="1" lang="ja-JP" altLang="en-US" dirty="0" smtClean="0">
                <a:latin typeface="+mn-ea"/>
                <a:ea typeface="+mn-ea"/>
              </a:rPr>
              <a:t>記入例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ja-JP" altLang="en-US" dirty="0" smtClean="0"/>
              <a:t>～</a:t>
            </a:r>
            <a:endParaRPr kumimoji="1" lang="en-US" altLang="ja-JP" dirty="0" smtClean="0"/>
          </a:p>
          <a:p>
            <a:pPr defTabSz="915589">
              <a:defRPr/>
            </a:pPr>
            <a:endParaRPr kumimoji="1" lang="en-US" altLang="ja-JP" dirty="0" smtClean="0"/>
          </a:p>
          <a:p>
            <a:pPr defTabSz="915589">
              <a:defRPr/>
            </a:pPr>
            <a:r>
              <a:rPr kumimoji="1" lang="ja-JP" altLang="en-US" dirty="0" smtClean="0"/>
              <a:t>機能安全活用実践マニュアル　ボイラー編　</a:t>
            </a:r>
            <a:r>
              <a:rPr kumimoji="1" lang="en-US" altLang="ja-JP" dirty="0" smtClean="0"/>
              <a:t>35</a:t>
            </a:r>
            <a:r>
              <a:rPr kumimoji="1" lang="ja-JP" altLang="en-US" dirty="0" smtClean="0"/>
              <a:t>～</a:t>
            </a:r>
            <a:r>
              <a:rPr kumimoji="1" lang="en-US" altLang="ja-JP" dirty="0" smtClean="0"/>
              <a:t>36</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使用者への情報</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lt"/>
                <a:ea typeface="+mn-ea"/>
              </a:rPr>
              <a:t>・使用者への情報は、実際に使用者に渡る書類</a:t>
            </a:r>
            <a:r>
              <a:rPr kumimoji="1" lang="en-US" altLang="ja-JP" dirty="0" smtClean="0">
                <a:latin typeface="+mn-lt"/>
                <a:ea typeface="+mn-ea"/>
              </a:rPr>
              <a:t>(</a:t>
            </a:r>
            <a:r>
              <a:rPr kumimoji="1" lang="ja-JP" altLang="en-US" dirty="0" smtClean="0">
                <a:latin typeface="+mn-lt"/>
                <a:ea typeface="+mn-ea"/>
              </a:rPr>
              <a:t>取扱説明書など</a:t>
            </a:r>
            <a:r>
              <a:rPr kumimoji="1" lang="en-US" altLang="ja-JP" dirty="0" smtClean="0">
                <a:latin typeface="+mn-lt"/>
                <a:ea typeface="+mn-ea"/>
              </a:rPr>
              <a:t>)</a:t>
            </a:r>
            <a:r>
              <a:rPr kumimoji="1" lang="ja-JP" altLang="en-US" dirty="0" smtClean="0">
                <a:latin typeface="+mn-lt"/>
                <a:ea typeface="+mn-ea"/>
              </a:rPr>
              <a:t>にて、記載内容を確認すること。</a:t>
            </a:r>
            <a:endParaRPr kumimoji="1" lang="en-US" altLang="ja-JP" dirty="0" smtClean="0">
              <a:latin typeface="+mn-lt"/>
              <a:ea typeface="+mn-ea"/>
            </a:endParaRPr>
          </a:p>
          <a:p>
            <a:r>
              <a:rPr kumimoji="1" lang="ja-JP" altLang="en-US" dirty="0" smtClean="0">
                <a:latin typeface="+mn-lt"/>
                <a:ea typeface="+mn-ea"/>
              </a:rPr>
              <a:t>・どのような周期でどのような日常管理を使用者側で実施するかが、安全度水準の設計パラメータとして重要な要素となる。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ja-JP" altLang="en-US" dirty="0" smtClean="0"/>
              <a:t>～</a:t>
            </a:r>
            <a:endParaRPr kumimoji="1" lang="en-US" altLang="ja-JP" dirty="0" smtClean="0"/>
          </a:p>
          <a:p>
            <a:pPr defTabSz="915589">
              <a:defRPr/>
            </a:pPr>
            <a:endParaRPr kumimoji="1" lang="en-US" altLang="ja-JP" dirty="0" smtClean="0"/>
          </a:p>
          <a:p>
            <a:pPr defTabSz="915589">
              <a:defRPr/>
            </a:pPr>
            <a:r>
              <a:rPr kumimoji="1" lang="ja-JP" altLang="en-US" dirty="0" smtClean="0"/>
              <a:t>機能安全活用実践マニュアル　ボイラー編　</a:t>
            </a:r>
            <a:r>
              <a:rPr kumimoji="1" lang="en-US" altLang="ja-JP" dirty="0" smtClean="0"/>
              <a:t>33</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表</a:t>
            </a:r>
            <a:r>
              <a:rPr kumimoji="1" lang="en-US" altLang="ja-JP" dirty="0" smtClean="0">
                <a:latin typeface="+mn-ea"/>
                <a:ea typeface="+mn-ea"/>
              </a:rPr>
              <a:t>2-1</a:t>
            </a:r>
            <a:r>
              <a:rPr kumimoji="1" lang="ja-JP" altLang="en-US" dirty="0" err="1" smtClean="0">
                <a:latin typeface="+mn-ea"/>
                <a:ea typeface="+mn-ea"/>
              </a:rPr>
              <a:t>への</a:t>
            </a:r>
            <a:r>
              <a:rPr kumimoji="1" lang="ja-JP" altLang="en-US" dirty="0" smtClean="0">
                <a:latin typeface="+mn-ea"/>
                <a:ea typeface="+mn-ea"/>
              </a:rPr>
              <a:t>記入例</a:t>
            </a:r>
            <a:endParaRPr kumimoji="1" lang="en-US" altLang="ja-JP" dirty="0" smtClean="0">
              <a:latin typeface="+mn-ea"/>
              <a:ea typeface="+mn-ea"/>
            </a:endParaRPr>
          </a:p>
          <a:p>
            <a:pPr marL="171673" indent="-171673">
              <a:buFont typeface="Arial" panose="020B0604020202020204" pitchFamily="34" charset="0"/>
              <a:buChar char="•"/>
            </a:pPr>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pPr defTabSz="915589">
              <a:defRPr/>
            </a:pPr>
            <a:r>
              <a:rPr kumimoji="1" lang="ja-JP" altLang="en-US" dirty="0" smtClean="0">
                <a:latin typeface="+mn-ea"/>
                <a:ea typeface="+mn-ea"/>
              </a:rPr>
              <a:t>＜参考文献等＞</a:t>
            </a:r>
            <a:endParaRPr kumimoji="1" lang="en-US" altLang="ja-JP" dirty="0" smtClean="0">
              <a:latin typeface="+mn-ea"/>
              <a:ea typeface="+mn-ea"/>
            </a:endParaRPr>
          </a:p>
          <a:p>
            <a:pPr defTabSz="915589">
              <a:defRPr/>
            </a:pPr>
            <a:r>
              <a:rPr kumimoji="1" lang="ja-JP" altLang="en-US" dirty="0" smtClean="0"/>
              <a:t>～</a:t>
            </a:r>
            <a:endParaRPr kumimoji="1" lang="en-US" altLang="ja-JP" dirty="0" smtClean="0"/>
          </a:p>
          <a:p>
            <a:pPr defTabSz="915589">
              <a:defRPr/>
            </a:pPr>
            <a:endParaRPr kumimoji="1" lang="en-US" altLang="ja-JP" dirty="0" smtClean="0"/>
          </a:p>
          <a:p>
            <a:pPr defTabSz="915589">
              <a:defRPr/>
            </a:pPr>
            <a:r>
              <a:rPr kumimoji="1" lang="ja-JP" altLang="en-US" dirty="0" smtClean="0"/>
              <a:t>機能安全活用実践マニュアル　ボイラー編　</a:t>
            </a:r>
            <a:r>
              <a:rPr kumimoji="1" lang="en-US" altLang="ja-JP" dirty="0" smtClean="0"/>
              <a:t>35</a:t>
            </a:r>
            <a:r>
              <a:rPr kumimoji="1" lang="ja-JP" altLang="en-US" dirty="0" smtClean="0"/>
              <a:t>～</a:t>
            </a:r>
            <a:r>
              <a:rPr kumimoji="1" lang="en-US" altLang="ja-JP" dirty="0" smtClean="0"/>
              <a:t>36</a:t>
            </a:r>
            <a:r>
              <a:rPr kumimoji="1" lang="ja-JP" altLang="en-US" dirty="0" smtClean="0"/>
              <a:t>ページ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76</a:t>
            </a:fld>
            <a:endParaRPr kumimoji="1" lang="ja-JP" altLang="en-US"/>
          </a:p>
        </p:txBody>
      </p:sp>
    </p:spTree>
    <p:extLst>
      <p:ext uri="{BB962C8B-B14F-4D97-AF65-F5344CB8AC3E}">
        <p14:creationId xmlns:p14="http://schemas.microsoft.com/office/powerpoint/2010/main" val="14396482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a:t>
            </a:r>
            <a:r>
              <a:rPr lang="ja-JP" altLang="ja-JP" dirty="0"/>
              <a:t>要求安全度水準</a:t>
            </a:r>
            <a:r>
              <a:rPr lang="ja-JP" altLang="en-US" dirty="0"/>
              <a:t>に</a:t>
            </a:r>
            <a:r>
              <a:rPr lang="ja-JP" altLang="ja-JP" dirty="0"/>
              <a:t>適合</a:t>
            </a:r>
            <a:r>
              <a:rPr lang="ja-JP" altLang="en-US" dirty="0"/>
              <a:t>するためには、</a:t>
            </a:r>
            <a:r>
              <a:rPr kumimoji="1" lang="ja-JP" altLang="ja-JP" sz="1200" kern="1200" dirty="0">
                <a:solidFill>
                  <a:schemeClr val="tx1"/>
                </a:solidFill>
                <a:latin typeface="+mn-lt"/>
                <a:ea typeface="+mn-ea"/>
                <a:cs typeface="+mn-cs"/>
              </a:rPr>
              <a:t>製品の</a:t>
            </a:r>
            <a:r>
              <a:rPr kumimoji="1" lang="en-US" altLang="ja-JP" sz="1200" kern="1200" dirty="0">
                <a:solidFill>
                  <a:schemeClr val="tx1"/>
                </a:solidFill>
                <a:latin typeface="+mn-lt"/>
                <a:ea typeface="+mn-ea"/>
                <a:cs typeface="+mn-cs"/>
              </a:rPr>
              <a:t>SIL</a:t>
            </a:r>
            <a:r>
              <a:rPr kumimoji="1" lang="ja-JP" altLang="ja-JP" sz="1200" kern="1200" dirty="0">
                <a:solidFill>
                  <a:schemeClr val="tx1"/>
                </a:solidFill>
                <a:latin typeface="+mn-lt"/>
                <a:ea typeface="+mn-ea"/>
                <a:cs typeface="+mn-cs"/>
              </a:rPr>
              <a:t>と全体システムの評価</a:t>
            </a:r>
            <a:r>
              <a:rPr lang="ja-JP" altLang="ja-JP" dirty="0"/>
              <a:t>が必要</a:t>
            </a:r>
            <a:r>
              <a:rPr lang="ja-JP" altLang="en-US" dirty="0"/>
              <a:t>であることを理解する</a:t>
            </a:r>
            <a:r>
              <a:rPr lang="ja-JP" altLang="ja-JP" dirty="0"/>
              <a:t>。</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2.1</a:t>
            </a:r>
            <a:r>
              <a:rPr kumimoji="1" lang="ja-JP" altLang="en-US" dirty="0"/>
              <a:t>で製品、</a:t>
            </a:r>
            <a:r>
              <a:rPr kumimoji="1" lang="en-US" altLang="ja-JP" dirty="0"/>
              <a:t>2.2</a:t>
            </a:r>
            <a:r>
              <a:rPr kumimoji="1" lang="ja-JP" altLang="en-US" dirty="0"/>
              <a:t>でシステムの一般的な評価方法を示す。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３で</a:t>
            </a:r>
            <a:r>
              <a:rPr lang="ja-JP" altLang="ja-JP" dirty="0"/>
              <a:t>ボイラーのシステム設計の具体例を</a:t>
            </a:r>
            <a:r>
              <a:rPr lang="ja-JP" altLang="en-US" dirty="0"/>
              <a:t>示す</a:t>
            </a:r>
            <a:r>
              <a:rPr lang="ja-JP" altLang="ja-JP" dirty="0"/>
              <a:t>。</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err="1" smtClean="0"/>
              <a:t>ー</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37</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ja-JP" dirty="0"/>
              <a:t>製品</a:t>
            </a:r>
            <a:r>
              <a:rPr lang="ja-JP" altLang="en-US" dirty="0"/>
              <a:t>とシステムの</a:t>
            </a:r>
            <a:r>
              <a:rPr lang="en-US" altLang="ja-JP" dirty="0"/>
              <a:t>SIL</a:t>
            </a:r>
            <a:r>
              <a:rPr lang="ja-JP" altLang="ja-JP" dirty="0"/>
              <a:t>を求める評価</a:t>
            </a:r>
            <a:r>
              <a:rPr lang="ja-JP" altLang="en-US" dirty="0"/>
              <a:t>の流れ</a:t>
            </a:r>
            <a:r>
              <a:rPr lang="ja-JP" altLang="ja-JP" dirty="0"/>
              <a:t>を図３</a:t>
            </a:r>
            <a:r>
              <a:rPr lang="en-US" altLang="ja-JP" dirty="0"/>
              <a:t>-</a:t>
            </a:r>
            <a:r>
              <a:rPr lang="ja-JP" altLang="ja-JP" dirty="0"/>
              <a:t>１</a:t>
            </a:r>
            <a:r>
              <a:rPr lang="ja-JP" altLang="en-US" dirty="0"/>
              <a:t>、図３－２で理解する。</a:t>
            </a:r>
            <a:endParaRPr lang="ja-JP"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安全要求仕様に適合しているかどうかを評価する。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製品については</a:t>
            </a:r>
            <a:r>
              <a:rPr kumimoji="1" lang="en-US" altLang="ja-JP" dirty="0"/>
              <a:t>FMEDA</a:t>
            </a:r>
            <a:r>
              <a:rPr kumimoji="1" lang="ja-JP" altLang="en-US" dirty="0"/>
              <a:t>を実施することが必要である。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製品及びシステムについてはアーキテクチャ制約によって主張できる最大の</a:t>
            </a:r>
            <a:r>
              <a:rPr kumimoji="1" lang="en-US" altLang="ja-JP" dirty="0"/>
              <a:t>SIL</a:t>
            </a:r>
            <a:r>
              <a:rPr kumimoji="1" lang="ja-JP" altLang="en-US" dirty="0"/>
              <a:t>が制約される。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38,39</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ハードウェアの安全度の要求事項が</a:t>
            </a:r>
            <a:r>
              <a:rPr kumimoji="1" lang="en-US" altLang="ja-JP" dirty="0"/>
              <a:t>2</a:t>
            </a:r>
            <a:r>
              <a:rPr kumimoji="1" lang="ja-JP" altLang="en-US" dirty="0"/>
              <a:t>つあることを理解する。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ja-JP" dirty="0"/>
              <a:t>製品とシステム</a:t>
            </a:r>
            <a:r>
              <a:rPr lang="ja-JP" altLang="en-US" dirty="0"/>
              <a:t>において、ランダムハードウェア故障確率とアーキテクチャ制約の２つの要求事項を同時に満たす必要がある。</a:t>
            </a:r>
            <a:endParaRPr lang="ja-JP"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IEC</a:t>
            </a:r>
            <a:r>
              <a:rPr kumimoji="1" lang="ja-JP" altLang="en-US" dirty="0"/>
              <a:t> </a:t>
            </a:r>
            <a:r>
              <a:rPr kumimoji="1" lang="en-US" altLang="ja-JP" dirty="0"/>
              <a:t>61508</a:t>
            </a:r>
            <a:r>
              <a:rPr kumimoji="1" lang="ja-JP" altLang="en-US" dirty="0"/>
              <a:t>　</a:t>
            </a:r>
            <a:r>
              <a:rPr kumimoji="1" lang="en-US" altLang="ja-JP" dirty="0"/>
              <a:t>Part2</a:t>
            </a:r>
            <a:r>
              <a:rPr kumimoji="1" lang="ja-JP" altLang="en-US" dirty="0"/>
              <a:t>　</a:t>
            </a:r>
            <a:r>
              <a:rPr kumimoji="1" lang="en-US" altLang="ja-JP" dirty="0"/>
              <a:t>7.4.2.2</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80</a:t>
            </a:fld>
            <a:endParaRPr kumimoji="1" lang="ja-JP" altLang="en-US"/>
          </a:p>
        </p:txBody>
      </p:sp>
    </p:spTree>
    <p:extLst>
      <p:ext uri="{BB962C8B-B14F-4D97-AF65-F5344CB8AC3E}">
        <p14:creationId xmlns:p14="http://schemas.microsoft.com/office/powerpoint/2010/main" val="149638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この章では改正された省令などを説明</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r>
              <a:rPr kumimoji="1" lang="ja-JP" altLang="en-US" dirty="0" smtClean="0">
                <a:latin typeface="+mn-ea"/>
                <a:ea typeface="+mn-ea"/>
              </a:rPr>
              <a:t>平成</a:t>
            </a:r>
            <a:r>
              <a:rPr kumimoji="1" lang="en-US" altLang="ja-JP" dirty="0" smtClean="0">
                <a:latin typeface="+mn-ea"/>
                <a:ea typeface="+mn-ea"/>
              </a:rPr>
              <a:t>28</a:t>
            </a:r>
            <a:r>
              <a:rPr kumimoji="1" lang="ja-JP" altLang="en-US" dirty="0" smtClean="0">
                <a:latin typeface="+mn-ea"/>
                <a:ea typeface="+mn-ea"/>
              </a:rPr>
              <a:t>年</a:t>
            </a:r>
            <a:r>
              <a:rPr kumimoji="1" lang="en-US" altLang="ja-JP" dirty="0" smtClean="0">
                <a:latin typeface="+mn-ea"/>
                <a:ea typeface="+mn-ea"/>
              </a:rPr>
              <a:t>9</a:t>
            </a:r>
            <a:r>
              <a:rPr kumimoji="1" lang="ja-JP" altLang="en-US" dirty="0" smtClean="0">
                <a:latin typeface="+mn-ea"/>
                <a:ea typeface="+mn-ea"/>
              </a:rPr>
              <a:t>月に改正された省令</a:t>
            </a:r>
            <a:r>
              <a:rPr kumimoji="1" lang="en-US" altLang="ja-JP" dirty="0" smtClean="0">
                <a:latin typeface="+mn-ea"/>
                <a:ea typeface="+mn-ea"/>
              </a:rPr>
              <a:t>/</a:t>
            </a:r>
            <a:r>
              <a:rPr kumimoji="1" lang="ja-JP" altLang="en-US" dirty="0" smtClean="0">
                <a:latin typeface="+mn-ea"/>
                <a:ea typeface="+mn-ea"/>
              </a:rPr>
              <a:t>通達などは以下。</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「ボイラー及び圧力容器安全規則</a:t>
            </a:r>
            <a:r>
              <a:rPr kumimoji="1" lang="en-US" altLang="ja-JP" dirty="0" smtClean="0">
                <a:latin typeface="+mn-ea"/>
                <a:ea typeface="+mn-ea"/>
              </a:rPr>
              <a:t>(</a:t>
            </a:r>
            <a:r>
              <a:rPr kumimoji="1" lang="ja-JP" altLang="en-US" dirty="0" smtClean="0">
                <a:latin typeface="+mn-ea"/>
                <a:ea typeface="+mn-ea"/>
              </a:rPr>
              <a:t>以下、「ボイラー則」という。</a:t>
            </a:r>
            <a:r>
              <a:rPr kumimoji="1" lang="en-US" altLang="ja-JP" dirty="0" smtClean="0">
                <a:latin typeface="+mn-ea"/>
                <a:ea typeface="+mn-ea"/>
              </a:rPr>
              <a:t>)</a:t>
            </a:r>
            <a:r>
              <a:rPr kumimoji="1" lang="ja-JP" altLang="en-US" dirty="0" smtClean="0">
                <a:latin typeface="+mn-ea"/>
                <a:ea typeface="+mn-ea"/>
              </a:rPr>
              <a:t>」</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「労働安全衛生法及びこれに基づく命令に係る登録及び指定に関する省令</a:t>
            </a:r>
            <a:r>
              <a:rPr kumimoji="1" lang="en-US" altLang="ja-JP" dirty="0" smtClean="0">
                <a:latin typeface="+mn-ea"/>
                <a:ea typeface="+mn-ea"/>
              </a:rPr>
              <a:t>(</a:t>
            </a:r>
            <a:r>
              <a:rPr kumimoji="1" lang="ja-JP" altLang="en-US" dirty="0" smtClean="0">
                <a:latin typeface="+mn-ea"/>
                <a:ea typeface="+mn-ea"/>
              </a:rPr>
              <a:t>以下、「登録省令」という。</a:t>
            </a:r>
            <a:r>
              <a:rPr kumimoji="1" lang="en-US" altLang="ja-JP" dirty="0" smtClean="0">
                <a:latin typeface="+mn-ea"/>
                <a:ea typeface="+mn-ea"/>
              </a:rPr>
              <a:t>)</a:t>
            </a:r>
            <a:r>
              <a:rPr kumimoji="1" lang="ja-JP" altLang="en-US" dirty="0" smtClean="0">
                <a:latin typeface="+mn-ea"/>
                <a:ea typeface="+mn-ea"/>
              </a:rPr>
              <a:t>」、</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「ボイラー及び圧力容器安全規則第</a:t>
            </a:r>
            <a:r>
              <a:rPr kumimoji="1" lang="en-US" altLang="ja-JP" dirty="0" smtClean="0">
                <a:latin typeface="+mn-ea"/>
                <a:ea typeface="+mn-ea"/>
              </a:rPr>
              <a:t>24 </a:t>
            </a:r>
            <a:r>
              <a:rPr kumimoji="1" lang="ja-JP" altLang="en-US" dirty="0" smtClean="0">
                <a:latin typeface="+mn-ea"/>
                <a:ea typeface="+mn-ea"/>
              </a:rPr>
              <a:t>条第２項第４号の規定に基づき厚生労働大臣が定める自動制御装置（平成</a:t>
            </a:r>
            <a:r>
              <a:rPr kumimoji="1" lang="en-US" altLang="ja-JP" dirty="0" smtClean="0">
                <a:latin typeface="+mn-ea"/>
                <a:ea typeface="+mn-ea"/>
              </a:rPr>
              <a:t>16 </a:t>
            </a:r>
            <a:r>
              <a:rPr kumimoji="1" lang="ja-JP" altLang="en-US" dirty="0" smtClean="0">
                <a:latin typeface="+mn-ea"/>
                <a:ea typeface="+mn-ea"/>
              </a:rPr>
              <a:t>年厚生労働省告示第</a:t>
            </a:r>
            <a:r>
              <a:rPr kumimoji="1" lang="en-US" altLang="ja-JP" dirty="0" smtClean="0">
                <a:latin typeface="+mn-ea"/>
                <a:ea typeface="+mn-ea"/>
              </a:rPr>
              <a:t>131 </a:t>
            </a:r>
            <a:r>
              <a:rPr kumimoji="1" lang="ja-JP" altLang="en-US" dirty="0" smtClean="0">
                <a:latin typeface="+mn-ea"/>
                <a:ea typeface="+mn-ea"/>
              </a:rPr>
              <a:t>号</a:t>
            </a:r>
            <a:r>
              <a:rPr kumimoji="1" lang="en-US" altLang="ja-JP" dirty="0" smtClean="0">
                <a:latin typeface="+mn-ea"/>
                <a:ea typeface="+mn-ea"/>
              </a:rPr>
              <a:t>)</a:t>
            </a:r>
          </a:p>
          <a:p>
            <a:pPr marL="171673" indent="-171673">
              <a:buFont typeface="Arial" panose="020B0604020202020204" pitchFamily="34" charset="0"/>
              <a:buChar char="•"/>
            </a:pPr>
            <a:r>
              <a:rPr kumimoji="1" lang="ja-JP" altLang="en-US" dirty="0" smtClean="0">
                <a:latin typeface="+mn-ea"/>
                <a:ea typeface="+mn-ea"/>
              </a:rPr>
              <a:t>「ボイラーの遠隔制御基準等について</a:t>
            </a:r>
            <a:r>
              <a:rPr kumimoji="1" lang="en-US" altLang="ja-JP" dirty="0" smtClean="0">
                <a:latin typeface="+mn-ea"/>
                <a:ea typeface="+mn-ea"/>
              </a:rPr>
              <a:t>(</a:t>
            </a:r>
            <a:r>
              <a:rPr kumimoji="1" lang="ja-JP" altLang="en-US" dirty="0" smtClean="0">
                <a:latin typeface="+mn-ea"/>
                <a:ea typeface="+mn-ea"/>
              </a:rPr>
              <a:t>基発第</a:t>
            </a:r>
            <a:r>
              <a:rPr kumimoji="1" lang="en-US" altLang="ja-JP" dirty="0" smtClean="0">
                <a:latin typeface="+mn-ea"/>
                <a:ea typeface="+mn-ea"/>
              </a:rPr>
              <a:t>0331001 </a:t>
            </a:r>
            <a:r>
              <a:rPr kumimoji="1" lang="ja-JP" altLang="en-US" dirty="0" smtClean="0">
                <a:latin typeface="+mn-ea"/>
                <a:ea typeface="+mn-ea"/>
              </a:rPr>
              <a:t>号</a:t>
            </a:r>
            <a:r>
              <a:rPr kumimoji="1" lang="en-US" altLang="ja-JP" dirty="0" smtClean="0">
                <a:latin typeface="+mn-ea"/>
                <a:ea typeface="+mn-ea"/>
              </a:rPr>
              <a:t>)</a:t>
            </a:r>
            <a:r>
              <a:rPr kumimoji="1" lang="ja-JP" altLang="en-US" dirty="0" smtClean="0">
                <a:latin typeface="+mn-ea"/>
                <a:ea typeface="+mn-ea"/>
              </a:rPr>
              <a:t>」</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latin typeface="+mn-ea"/>
                <a:ea typeface="+mn-ea"/>
              </a:rPr>
              <a:t>機能安全活用テキストの付録</a:t>
            </a:r>
            <a:r>
              <a:rPr kumimoji="1" lang="en-US" altLang="ja-JP" dirty="0" smtClean="0">
                <a:latin typeface="+mn-ea"/>
                <a:ea typeface="+mn-ea"/>
              </a:rPr>
              <a:t>A</a:t>
            </a:r>
            <a:r>
              <a:rPr kumimoji="1" lang="ja-JP" altLang="en-US" dirty="0" smtClean="0">
                <a:latin typeface="+mn-ea"/>
                <a:ea typeface="+mn-ea"/>
              </a:rPr>
              <a:t>＜ボイラー関係＞に、改正された原文を掲載。</a:t>
            </a:r>
            <a:endParaRPr kumimoji="1" lang="en-US" altLang="ja-JP" dirty="0" smtClean="0">
              <a:latin typeface="+mn-ea"/>
              <a:ea typeface="+mn-ea"/>
            </a:endParaRPr>
          </a:p>
          <a:p>
            <a:pPr marL="171673" indent="-171673" defTabSz="915589">
              <a:buFont typeface="Arial" panose="020B0604020202020204" pitchFamily="34" charset="0"/>
              <a:buChar char="•"/>
              <a:defRPr/>
            </a:pPr>
            <a:r>
              <a:rPr kumimoji="1" lang="ja-JP" altLang="en-US" dirty="0" smtClean="0">
                <a:latin typeface="+mn-ea"/>
                <a:ea typeface="+mn-ea"/>
              </a:rPr>
              <a:t>リーフレット：「機能安全が可能にする機械の安全確保</a:t>
            </a:r>
            <a:r>
              <a:rPr kumimoji="1" lang="en-US" altLang="ja-JP" dirty="0" smtClean="0">
                <a:latin typeface="+mn-ea"/>
                <a:ea typeface="+mn-ea"/>
              </a:rPr>
              <a:t>-</a:t>
            </a:r>
            <a:r>
              <a:rPr kumimoji="1" lang="ja-JP" altLang="en-US" dirty="0" smtClean="0">
                <a:latin typeface="+mn-ea"/>
                <a:ea typeface="+mn-ea"/>
              </a:rPr>
              <a:t>ボイラー編</a:t>
            </a:r>
            <a:r>
              <a:rPr kumimoji="1" lang="en-US" altLang="ja-JP" dirty="0" smtClean="0">
                <a:latin typeface="+mn-ea"/>
                <a:ea typeface="+mn-ea"/>
              </a:rPr>
              <a:t>-</a:t>
            </a:r>
            <a:r>
              <a:rPr kumimoji="1" lang="ja-JP" altLang="en-US" dirty="0" smtClean="0">
                <a:latin typeface="+mn-ea"/>
                <a:ea typeface="+mn-ea"/>
              </a:rPr>
              <a:t>」　</a:t>
            </a:r>
          </a:p>
          <a:p>
            <a:pPr marL="171673" indent="-171673" defTabSz="915589">
              <a:buFont typeface="Arial" panose="020B0604020202020204" pitchFamily="34" charset="0"/>
              <a:buChar char="•"/>
              <a:defRPr/>
            </a:pPr>
            <a:r>
              <a:rPr kumimoji="1" lang="ja-JP" altLang="en-US" dirty="0" smtClean="0">
                <a:latin typeface="+mn-ea"/>
                <a:ea typeface="+mn-ea"/>
              </a:rPr>
              <a:t>リーフレット：「機能安全指針に適合するボイラーの取扱いに法令上の特例が規定されました」</a:t>
            </a:r>
          </a:p>
          <a:p>
            <a:pPr defTabSz="915589">
              <a:defRPr/>
            </a:pPr>
            <a:endParaRPr kumimoji="1" lang="en-US" altLang="ja-JP" dirty="0" smtClean="0">
              <a:latin typeface="+mn-ea"/>
              <a:ea typeface="+mn-ea"/>
            </a:endParaRPr>
          </a:p>
          <a:p>
            <a:pPr>
              <a:defRPr/>
            </a:pPr>
            <a:r>
              <a:rPr lang="ja-JP" altLang="en-US" dirty="0"/>
              <a:t>機能安全活用実践マニュアル　ボイラー編　</a:t>
            </a:r>
            <a:r>
              <a:rPr lang="en-US" altLang="ja-JP" dirty="0" smtClean="0"/>
              <a:t>2</a:t>
            </a:r>
            <a:r>
              <a:rPr lang="ja-JP" altLang="en-US" dirty="0" smtClean="0"/>
              <a:t>ページ</a:t>
            </a:r>
            <a:endParaRPr kumimoji="1" lang="en-US" altLang="ja-JP" dirty="0" smtClean="0">
              <a:latin typeface="+mn-ea"/>
              <a:ea typeface="+mn-ea"/>
            </a:endParaRPr>
          </a:p>
          <a:p>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2FAF0E4D-A2B8-417E-AFF3-2BA2AAA7A089}" type="slidenum">
              <a:rPr kumimoji="1" lang="ja-JP" altLang="en-US" smtClean="0"/>
              <a:t>8</a:t>
            </a:fld>
            <a:endParaRPr kumimoji="1" lang="ja-JP" altLang="en-US"/>
          </a:p>
        </p:txBody>
      </p:sp>
    </p:spTree>
    <p:extLst>
      <p:ext uri="{BB962C8B-B14F-4D97-AF65-F5344CB8AC3E}">
        <p14:creationId xmlns:p14="http://schemas.microsoft.com/office/powerpoint/2010/main" val="18136578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40</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81</a:t>
            </a:fld>
            <a:endParaRPr kumimoji="1" lang="ja-JP" altLang="en-US"/>
          </a:p>
        </p:txBody>
      </p:sp>
    </p:spTree>
    <p:extLst>
      <p:ext uri="{BB962C8B-B14F-4D97-AF65-F5344CB8AC3E}">
        <p14:creationId xmlns:p14="http://schemas.microsoft.com/office/powerpoint/2010/main" val="30841303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製品の</a:t>
            </a:r>
            <a:r>
              <a:rPr kumimoji="1" lang="en-US" altLang="ja-JP" dirty="0"/>
              <a:t>SIL</a:t>
            </a:r>
            <a:r>
              <a:rPr kumimoji="1" lang="ja-JP" altLang="en-US" dirty="0" err="1"/>
              <a:t>を評</a:t>
            </a:r>
            <a:r>
              <a:rPr kumimoji="1" lang="ja-JP" altLang="en-US" dirty="0"/>
              <a:t>価する最初のステップが</a:t>
            </a:r>
            <a:r>
              <a:rPr kumimoji="1" lang="en-US" altLang="ja-JP" dirty="0"/>
              <a:t>FMEDA</a:t>
            </a:r>
            <a:r>
              <a:rPr kumimoji="1" lang="ja-JP" altLang="en-US" dirty="0"/>
              <a:t>であることを理解する。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FMEDA</a:t>
            </a:r>
            <a:r>
              <a:rPr kumimoji="1" lang="ja-JP" altLang="en-US" dirty="0"/>
              <a:t>（</a:t>
            </a:r>
            <a:r>
              <a:rPr kumimoji="1" lang="en-US" altLang="ja-JP" dirty="0"/>
              <a:t>Failure</a:t>
            </a:r>
            <a:r>
              <a:rPr kumimoji="1" lang="ja-JP" altLang="en-US" dirty="0"/>
              <a:t> </a:t>
            </a:r>
            <a:r>
              <a:rPr kumimoji="1" lang="en-US" altLang="ja-JP" dirty="0"/>
              <a:t>Mode</a:t>
            </a:r>
            <a:r>
              <a:rPr kumimoji="1" lang="ja-JP" altLang="en-US" dirty="0"/>
              <a:t> </a:t>
            </a:r>
            <a:r>
              <a:rPr kumimoji="1" lang="en-US" altLang="ja-JP" dirty="0" err="1"/>
              <a:t>Effcet</a:t>
            </a:r>
            <a:r>
              <a:rPr kumimoji="1" lang="en-US" altLang="ja-JP" dirty="0"/>
              <a:t> and Diagnostic Analysis)</a:t>
            </a:r>
            <a:r>
              <a:rPr kumimoji="1" lang="ja-JP" altLang="en-US" dirty="0"/>
              <a:t>；自己診断の評価を行う</a:t>
            </a:r>
            <a:r>
              <a:rPr kumimoji="1" lang="en-US" altLang="ja-JP" dirty="0"/>
              <a:t>FMEA</a:t>
            </a:r>
            <a:r>
              <a:rPr kumimoji="1" lang="ja-JP" altLang="en-US" dirty="0"/>
              <a:t>の一種である。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認証された製品については必ずしも</a:t>
            </a:r>
            <a:r>
              <a:rPr kumimoji="1" lang="en-US" altLang="ja-JP" dirty="0"/>
              <a:t>FMEDA</a:t>
            </a:r>
            <a:r>
              <a:rPr kumimoji="1" lang="ja-JP" altLang="en-US" dirty="0"/>
              <a:t>を実施する必要はないが、安全マニュアルが要求される場合がある。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IEC</a:t>
            </a:r>
            <a:r>
              <a:rPr kumimoji="1" lang="ja-JP" altLang="en-US" dirty="0"/>
              <a:t> </a:t>
            </a:r>
            <a:r>
              <a:rPr kumimoji="1" lang="en-US" altLang="ja-JP" dirty="0"/>
              <a:t>61508</a:t>
            </a:r>
            <a:r>
              <a:rPr kumimoji="1" lang="ja-JP" altLang="en-US" dirty="0"/>
              <a:t> 第</a:t>
            </a:r>
            <a:r>
              <a:rPr kumimoji="1" lang="en-US" altLang="ja-JP" dirty="0"/>
              <a:t>2</a:t>
            </a:r>
            <a:r>
              <a:rPr kumimoji="1" lang="ja-JP" altLang="en-US" dirty="0"/>
              <a:t>部　付属書</a:t>
            </a:r>
            <a:r>
              <a:rPr kumimoji="1" lang="en-US" altLang="ja-JP" dirty="0"/>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IEC</a:t>
            </a:r>
            <a:r>
              <a:rPr kumimoji="1" lang="ja-JP" altLang="en-US" dirty="0"/>
              <a:t> </a:t>
            </a:r>
            <a:r>
              <a:rPr kumimoji="1" lang="en-US" altLang="ja-JP" dirty="0"/>
              <a:t>61508 </a:t>
            </a:r>
            <a:r>
              <a:rPr kumimoji="1" lang="ja-JP" altLang="en-US" dirty="0"/>
              <a:t>第</a:t>
            </a:r>
            <a:r>
              <a:rPr kumimoji="1" lang="en-US" altLang="ja-JP" dirty="0"/>
              <a:t>6</a:t>
            </a:r>
            <a:r>
              <a:rPr kumimoji="1" lang="ja-JP" altLang="en-US" dirty="0"/>
              <a:t>部　付属書</a:t>
            </a:r>
            <a:r>
              <a:rPr kumimoji="1" lang="en-US" altLang="ja-JP" dirty="0"/>
              <a: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82</a:t>
            </a:fld>
            <a:endParaRPr kumimoji="1" lang="ja-JP" altLang="en-US"/>
          </a:p>
        </p:txBody>
      </p:sp>
    </p:spTree>
    <p:extLst>
      <p:ext uri="{BB962C8B-B14F-4D97-AF65-F5344CB8AC3E}">
        <p14:creationId xmlns:p14="http://schemas.microsoft.com/office/powerpoint/2010/main" val="12710940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r>
              <a:rPr lang="ja-JP" altLang="ja-JP" sz="1200" dirty="0"/>
              <a:t>安全</a:t>
            </a:r>
            <a:r>
              <a:rPr lang="ja-JP" altLang="en-US" sz="1200" dirty="0"/>
              <a:t>要求仕様において安全状態を度を明確に定義する必要があることを理解する。</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安全要求仕様書は、本来、潜在危険・リスク分析の結果をもとにして作成される。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r>
              <a:rPr lang="en-US" altLang="ja-JP" sz="1200" dirty="0"/>
              <a:t>IEC 61508</a:t>
            </a:r>
            <a:r>
              <a:rPr lang="ja-JP" altLang="ja-JP" sz="1200" dirty="0"/>
              <a:t>第</a:t>
            </a:r>
            <a:r>
              <a:rPr lang="en-US" altLang="ja-JP" sz="1200" dirty="0"/>
              <a:t>4</a:t>
            </a:r>
            <a:r>
              <a:rPr lang="ja-JP" altLang="ja-JP" sz="1200" dirty="0"/>
              <a:t>部</a:t>
            </a:r>
            <a:r>
              <a:rPr lang="en-US" altLang="ja-JP" sz="1200" dirty="0"/>
              <a:t>3.5.1</a:t>
            </a:r>
            <a:endParaRPr lang="ja-JP"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83</a:t>
            </a:fld>
            <a:endParaRPr kumimoji="1" lang="ja-JP" altLang="en-US"/>
          </a:p>
        </p:txBody>
      </p:sp>
    </p:spTree>
    <p:extLst>
      <p:ext uri="{BB962C8B-B14F-4D97-AF65-F5344CB8AC3E}">
        <p14:creationId xmlns:p14="http://schemas.microsoft.com/office/powerpoint/2010/main" val="2944847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FMEDA</a:t>
            </a:r>
            <a:r>
              <a:rPr kumimoji="1" lang="ja-JP" altLang="en-US" dirty="0"/>
              <a:t>の評価対象である安全系の範囲を明確にしておくことを理解する。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r>
              <a:rPr lang="ja-JP" altLang="ja-JP" sz="1200" dirty="0"/>
              <a:t>安全系と非安全系の区分けを行い、構成要素の名称を回路図上に記入し、後の機能ブロック図の作成に</a:t>
            </a:r>
            <a:r>
              <a:rPr lang="ja-JP" altLang="en-US" sz="1200" dirty="0"/>
              <a:t>おいて</a:t>
            </a:r>
            <a:r>
              <a:rPr lang="ja-JP" altLang="ja-JP" sz="1200" dirty="0"/>
              <a:t>使用する。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41</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84</a:t>
            </a:fld>
            <a:endParaRPr kumimoji="1" lang="ja-JP" altLang="en-US"/>
          </a:p>
        </p:txBody>
      </p:sp>
    </p:spTree>
    <p:extLst>
      <p:ext uri="{BB962C8B-B14F-4D97-AF65-F5344CB8AC3E}">
        <p14:creationId xmlns:p14="http://schemas.microsoft.com/office/powerpoint/2010/main" val="34393564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algn="just"/>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FMEDA</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に用いる公知の故障率のデータブックが多くあることを理解する。</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algn="just"/>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故障率のデータブックは評価方法が異なっている。従って、恣意的に低い故障率となるようにデータを選択することは好ましくない。</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故障率ハンドブックはデータ収集・評価手法が異なっているので注意する必要がある。</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現状では、部品の故障率データは、ベンダーから入手することが最も確実である。</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just"/>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dirty="0"/>
              <a:t>・　</a:t>
            </a:r>
            <a:r>
              <a:rPr kumimoji="1" lang="en-US" altLang="ja-JP" dirty="0"/>
              <a:t>IEC</a:t>
            </a:r>
            <a:r>
              <a:rPr kumimoji="1" lang="ja-JP" altLang="en-US" dirty="0"/>
              <a:t> </a:t>
            </a:r>
            <a:r>
              <a:rPr kumimoji="1" lang="en-US" altLang="ja-JP" dirty="0"/>
              <a:t>61800-5-2</a:t>
            </a:r>
            <a:r>
              <a:rPr kumimoji="1" lang="ja-JP" altLang="en-US" dirty="0"/>
              <a:t>　</a:t>
            </a:r>
            <a:r>
              <a:rPr kumimoji="1" lang="en-US" altLang="ja-JP" dirty="0"/>
              <a:t>Annex</a:t>
            </a:r>
            <a:r>
              <a:rPr kumimoji="1" lang="ja-JP" altLang="en-US" dirty="0"/>
              <a:t>　</a:t>
            </a:r>
            <a:r>
              <a:rPr kumimoji="1" lang="en-US" altLang="ja-JP" dirty="0"/>
              <a:t>C</a:t>
            </a:r>
          </a:p>
          <a:p>
            <a:pPr algn="just"/>
            <a:r>
              <a:rPr kumimoji="1" lang="ja-JP" altLang="en-US" dirty="0"/>
              <a:t>・　</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機能安全規格の解説と</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SIL(ASIL)</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評価のための電子部品故障率予測ガイドライン</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25</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年度　電子部品信頼性調査研究委員会研究成果報告書</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26</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200" b="0" dirty="0">
                <a:latin typeface="Meiryo UI" panose="020B0604030504040204" pitchFamily="50" charset="-128"/>
                <a:ea typeface="Meiryo UI" panose="020B0604030504040204" pitchFamily="50" charset="-128"/>
                <a:cs typeface="Meiryo UI" panose="020B0604030504040204" pitchFamily="50" charset="-128"/>
              </a:rPr>
              <a:t>月　一般財団法人　日本電子部品信頼性センター</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85</a:t>
            </a:fld>
            <a:endParaRPr kumimoji="1" lang="ja-JP" altLang="en-US"/>
          </a:p>
        </p:txBody>
      </p:sp>
    </p:spTree>
    <p:extLst>
      <p:ext uri="{BB962C8B-B14F-4D97-AF65-F5344CB8AC3E}">
        <p14:creationId xmlns:p14="http://schemas.microsoft.com/office/powerpoint/2010/main" val="5157618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データブックは改訂されることがあることについても理解する。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algn="just"/>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BS EN 13611</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は比較的使用しやすい。</a:t>
            </a:r>
            <a:endParaRPr lang="ja-JP"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err="1"/>
              <a:t>ー</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86</a:t>
            </a:fld>
            <a:endParaRPr kumimoji="1" lang="ja-JP" altLang="en-US"/>
          </a:p>
        </p:txBody>
      </p:sp>
    </p:spTree>
    <p:extLst>
      <p:ext uri="{BB962C8B-B14F-4D97-AF65-F5344CB8AC3E}">
        <p14:creationId xmlns:p14="http://schemas.microsoft.com/office/powerpoint/2010/main" val="4684599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FMEDA</a:t>
            </a:r>
            <a:r>
              <a:rPr kumimoji="1" lang="ja-JP" altLang="en-US" dirty="0"/>
              <a:t>では故障率に加えて、故障モードのデータも必要であることを理解する・。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現状では故障率に比較すると故障モードのデータブックは少ない。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43</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87</a:t>
            </a:fld>
            <a:endParaRPr kumimoji="1" lang="ja-JP" altLang="en-US"/>
          </a:p>
        </p:txBody>
      </p:sp>
    </p:spTree>
    <p:extLst>
      <p:ext uri="{BB962C8B-B14F-4D97-AF65-F5344CB8AC3E}">
        <p14:creationId xmlns:p14="http://schemas.microsoft.com/office/powerpoint/2010/main" val="25805752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自己診断の効果を</a:t>
            </a:r>
            <a:r>
              <a:rPr kumimoji="1" lang="en-US" altLang="ja-JP" dirty="0"/>
              <a:t>FMEA</a:t>
            </a:r>
            <a:r>
              <a:rPr kumimoji="1" lang="ja-JP" altLang="en-US" dirty="0"/>
              <a:t>に取り込んだ</a:t>
            </a:r>
            <a:r>
              <a:rPr kumimoji="1" lang="en-US" altLang="ja-JP" dirty="0"/>
              <a:t>FMEDA</a:t>
            </a:r>
            <a:r>
              <a:rPr kumimoji="1" lang="ja-JP" altLang="en-US" dirty="0"/>
              <a:t>の特徴を理解する。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付録</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EN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13611</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の診断率の表を示す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ベースは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IEC 61508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部の付属書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設計者はこれらの情報をもとにして部品単位の診断率を決定する必要がある。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IEC 61508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部付属書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88</a:t>
            </a:fld>
            <a:endParaRPr kumimoji="1" lang="ja-JP" altLang="en-US"/>
          </a:p>
        </p:txBody>
      </p:sp>
    </p:spTree>
    <p:extLst>
      <p:ext uri="{BB962C8B-B14F-4D97-AF65-F5344CB8AC3E}">
        <p14:creationId xmlns:p14="http://schemas.microsoft.com/office/powerpoint/2010/main" val="20501886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安全関連システムには多数の種類があり、冗長の程度を示すフォールトトレランスが危険側故障に対する耐性（トレランス）を表していることを理解する。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1oo1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故障で機能を喪失するためハードウェアフォールトトレランスは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1oo2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故障しても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安全</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達成できるので、ハードウェアフォールトトレランスは１になる。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1oo2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同じ</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重系であっても、</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2oo2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は危険側故障に対するハードウェアフォールトトレランスは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89</a:t>
            </a:fld>
            <a:endParaRPr kumimoji="1" lang="ja-JP" altLang="en-US"/>
          </a:p>
        </p:txBody>
      </p:sp>
    </p:spTree>
    <p:extLst>
      <p:ext uri="{BB962C8B-B14F-4D97-AF65-F5344CB8AC3E}">
        <p14:creationId xmlns:p14="http://schemas.microsoft.com/office/powerpoint/2010/main" val="27020700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製品挙動の明確さ等によって製品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タイプ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とタイプ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に分けられる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ことを理解する</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u="none" dirty="0">
                <a:latin typeface="Meiryo UI" panose="020B0604030504040204" pitchFamily="50" charset="-128"/>
                <a:ea typeface="Meiryo UI" panose="020B0604030504040204" pitchFamily="50" charset="-128"/>
                <a:cs typeface="Meiryo UI" panose="020B0604030504040204" pitchFamily="50" charset="-128"/>
              </a:rPr>
              <a:t>タイプ</a:t>
            </a:r>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A</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安全機能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コンポーネント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の挙動が明確であることが必要である。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・タイプ</a:t>
            </a:r>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少しでも挙動が明確でない場合に</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あてはま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る。</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IC</a:t>
            </a:r>
            <a:r>
              <a:rPr kumimoji="1" lang="ja-JP" altLang="en-US" sz="1200" kern="1200" dirty="0" err="1">
                <a:solidFill>
                  <a:schemeClr val="tx1"/>
                </a:solidFill>
                <a:effectLst/>
                <a:latin typeface="+mn-lt"/>
                <a:ea typeface="+mn-ea"/>
                <a:cs typeface="+mn-cs"/>
              </a:rPr>
              <a:t>のような</a:t>
            </a:r>
            <a:r>
              <a:rPr kumimoji="1" lang="ja-JP" altLang="en-US" sz="1200" kern="1200" dirty="0">
                <a:solidFill>
                  <a:schemeClr val="tx1"/>
                </a:solidFill>
                <a:effectLst/>
                <a:latin typeface="+mn-lt"/>
                <a:ea typeface="+mn-ea"/>
                <a:cs typeface="+mn-cs"/>
              </a:rPr>
              <a:t>複雑な素子を含む製品の場合には</a:t>
            </a:r>
            <a:r>
              <a:rPr kumimoji="1" lang="ja-JP" altLang="ja-JP" sz="1200" kern="1200" dirty="0">
                <a:solidFill>
                  <a:schemeClr val="tx1"/>
                </a:solidFill>
                <a:effectLst/>
                <a:latin typeface="+mn-lt"/>
                <a:ea typeface="+mn-ea"/>
                <a:cs typeface="+mn-cs"/>
              </a:rPr>
              <a:t>、タイプ</a:t>
            </a:r>
            <a:r>
              <a:rPr kumimoji="1" lang="en-US" altLang="ja-JP" sz="1200" kern="1200" dirty="0">
                <a:solidFill>
                  <a:schemeClr val="tx1"/>
                </a:solidFill>
                <a:effectLst/>
                <a:latin typeface="+mn-lt"/>
                <a:ea typeface="+mn-ea"/>
                <a:cs typeface="+mn-cs"/>
              </a:rPr>
              <a:t>B</a:t>
            </a:r>
            <a:r>
              <a:rPr kumimoji="1" lang="ja-JP" altLang="en-US" sz="1200" kern="1200" dirty="0">
                <a:solidFill>
                  <a:schemeClr val="tx1"/>
                </a:solidFill>
                <a:effectLst/>
                <a:latin typeface="+mn-lt"/>
                <a:ea typeface="+mn-ea"/>
                <a:cs typeface="+mn-cs"/>
              </a:rPr>
              <a:t>とするのが</a:t>
            </a:r>
            <a:r>
              <a:rPr kumimoji="1" lang="ja-JP" altLang="ja-JP" sz="1200" kern="1200" dirty="0">
                <a:solidFill>
                  <a:schemeClr val="tx1"/>
                </a:solidFill>
                <a:effectLst/>
                <a:latin typeface="+mn-lt"/>
                <a:ea typeface="+mn-ea"/>
                <a:cs typeface="+mn-cs"/>
              </a:rPr>
              <a:t>一般的であ</a:t>
            </a:r>
            <a:r>
              <a:rPr kumimoji="1" lang="ja-JP" altLang="en-US" sz="1200" kern="1200" dirty="0">
                <a:solidFill>
                  <a:schemeClr val="tx1"/>
                </a:solidFill>
                <a:effectLst/>
                <a:latin typeface="+mn-lt"/>
                <a:ea typeface="+mn-ea"/>
                <a:cs typeface="+mn-cs"/>
              </a:rPr>
              <a:t>る</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90</a:t>
            </a:fld>
            <a:endParaRPr kumimoji="1" lang="ja-JP" altLang="en-US"/>
          </a:p>
        </p:txBody>
      </p:sp>
    </p:spTree>
    <p:extLst>
      <p:ext uri="{BB962C8B-B14F-4D97-AF65-F5344CB8AC3E}">
        <p14:creationId xmlns:p14="http://schemas.microsoft.com/office/powerpoint/2010/main" val="1165372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a:xfrm>
            <a:off x="680721" y="4783307"/>
            <a:ext cx="5445760" cy="4657340"/>
          </a:xfrm>
        </p:spPr>
        <p:txBody>
          <a:bodyPr/>
          <a:lstStyle/>
          <a:p>
            <a:r>
              <a:rPr kumimoji="1" lang="ja-JP" altLang="en-US" dirty="0" smtClean="0">
                <a:latin typeface="+mn-ea"/>
                <a:ea typeface="+mn-ea"/>
              </a:rPr>
              <a:t>＜意図・ポイント＞</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ボイラー則改正による点検頻度の緩和</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＜補足事項・背景＞</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機能安全指針に適合していることは、第</a:t>
            </a:r>
            <a:r>
              <a:rPr kumimoji="1" lang="en-US" altLang="ja-JP" dirty="0" smtClean="0">
                <a:latin typeface="+mn-ea"/>
                <a:ea typeface="+mn-ea"/>
              </a:rPr>
              <a:t>3</a:t>
            </a:r>
            <a:r>
              <a:rPr kumimoji="1" lang="ja-JP" altLang="en-US" dirty="0" smtClean="0">
                <a:latin typeface="+mn-ea"/>
                <a:ea typeface="+mn-ea"/>
              </a:rPr>
              <a:t>者の専門機関</a:t>
            </a:r>
            <a:r>
              <a:rPr kumimoji="1" lang="en-US" altLang="ja-JP" dirty="0" smtClean="0">
                <a:latin typeface="+mn-ea"/>
                <a:ea typeface="+mn-ea"/>
              </a:rPr>
              <a:t>(</a:t>
            </a:r>
            <a:r>
              <a:rPr kumimoji="1" lang="ja-JP" altLang="en-US" dirty="0" smtClean="0">
                <a:latin typeface="+mn-ea"/>
                <a:ea typeface="+mn-ea"/>
              </a:rPr>
              <a:t>登録適合性証明機関</a:t>
            </a:r>
            <a:r>
              <a:rPr kumimoji="1" lang="en-US" altLang="ja-JP" dirty="0" smtClean="0">
                <a:latin typeface="+mn-ea"/>
                <a:ea typeface="+mn-ea"/>
              </a:rPr>
              <a:t>)</a:t>
            </a:r>
            <a:r>
              <a:rPr kumimoji="1" lang="ja-JP" altLang="en-US" dirty="0" smtClean="0">
                <a:latin typeface="+mn-ea"/>
                <a:ea typeface="+mn-ea"/>
              </a:rPr>
              <a:t>に証明してもらうことが必要。自己宣言だけでは認可されない。</a:t>
            </a:r>
            <a:endParaRPr kumimoji="1" lang="en-US" altLang="ja-JP" dirty="0" smtClean="0">
              <a:latin typeface="+mn-ea"/>
              <a:ea typeface="+mn-ea"/>
            </a:endParaRPr>
          </a:p>
          <a:p>
            <a:r>
              <a:rPr kumimoji="1" lang="ja-JP" altLang="en-US" dirty="0" smtClean="0">
                <a:latin typeface="+mn-ea"/>
                <a:ea typeface="+mn-ea"/>
              </a:rPr>
              <a:t>　　登録適合性証明機関にて機能安全指針への適合を証明 </a:t>
            </a:r>
            <a:r>
              <a:rPr kumimoji="1" lang="en-US" altLang="ja-JP" dirty="0" smtClean="0">
                <a:latin typeface="+mn-ea"/>
                <a:ea typeface="+mn-ea"/>
              </a:rPr>
              <a:t>(</a:t>
            </a:r>
            <a:r>
              <a:rPr kumimoji="1" lang="ja-JP" altLang="en-US" dirty="0" smtClean="0">
                <a:latin typeface="+mn-ea"/>
                <a:ea typeface="+mn-ea"/>
              </a:rPr>
              <a:t>適合自動制御装置</a:t>
            </a:r>
            <a:r>
              <a:rPr kumimoji="1" lang="en-US" altLang="ja-JP" dirty="0" smtClean="0">
                <a:latin typeface="+mn-ea"/>
                <a:ea typeface="+mn-ea"/>
              </a:rPr>
              <a:t>)</a:t>
            </a:r>
            <a:endParaRPr kumimoji="1" lang="ja-JP" altLang="en-US" dirty="0" smtClean="0">
              <a:latin typeface="+mn-ea"/>
              <a:ea typeface="+mn-ea"/>
            </a:endParaRPr>
          </a:p>
          <a:p>
            <a:r>
              <a:rPr kumimoji="1" lang="en-US" altLang="ja-JP" dirty="0" smtClean="0">
                <a:latin typeface="+mn-ea"/>
                <a:ea typeface="+mn-ea"/>
              </a:rPr>
              <a:t>	</a:t>
            </a:r>
            <a:r>
              <a:rPr kumimoji="1" lang="ja-JP" altLang="en-US" dirty="0" smtClean="0">
                <a:latin typeface="+mn-ea"/>
                <a:ea typeface="+mn-ea"/>
              </a:rPr>
              <a:t>↓</a:t>
            </a:r>
          </a:p>
          <a:p>
            <a:r>
              <a:rPr kumimoji="1" lang="ja-JP" altLang="en-US" dirty="0" smtClean="0">
                <a:latin typeface="+mn-ea"/>
                <a:ea typeface="+mn-ea"/>
              </a:rPr>
              <a:t>　　適合自動制御装置を労働基準監督署長へ申請し認定をうける</a:t>
            </a:r>
            <a:endParaRPr kumimoji="1" lang="en-US" altLang="ja-JP" dirty="0" smtClean="0">
              <a:latin typeface="+mn-ea"/>
              <a:ea typeface="+mn-ea"/>
            </a:endParaRPr>
          </a:p>
          <a:p>
            <a:r>
              <a:rPr kumimoji="1" lang="ja-JP" altLang="en-US" dirty="0" smtClean="0">
                <a:latin typeface="+mn-ea"/>
                <a:ea typeface="+mn-ea"/>
              </a:rPr>
              <a:t>　　</a:t>
            </a:r>
            <a:r>
              <a:rPr kumimoji="1" lang="en-US" altLang="ja-JP" dirty="0" smtClean="0">
                <a:latin typeface="+mn-ea"/>
                <a:ea typeface="+mn-ea"/>
              </a:rPr>
              <a:t>(</a:t>
            </a:r>
            <a:r>
              <a:rPr kumimoji="1" lang="ja-JP" altLang="en-US" dirty="0" smtClean="0">
                <a:latin typeface="+mn-ea"/>
                <a:ea typeface="+mn-ea"/>
              </a:rPr>
              <a:t>労働基準監督署長による認定実施要領が平成</a:t>
            </a:r>
            <a:r>
              <a:rPr kumimoji="1" lang="en-US" altLang="ja-JP" dirty="0" smtClean="0">
                <a:latin typeface="+mn-ea"/>
                <a:ea typeface="+mn-ea"/>
              </a:rPr>
              <a:t>29</a:t>
            </a:r>
            <a:r>
              <a:rPr kumimoji="1" lang="ja-JP" altLang="en-US" dirty="0" smtClean="0">
                <a:latin typeface="+mn-ea"/>
                <a:ea typeface="+mn-ea"/>
              </a:rPr>
              <a:t>年</a:t>
            </a:r>
            <a:r>
              <a:rPr kumimoji="1" lang="en-US" altLang="ja-JP" dirty="0" smtClean="0">
                <a:latin typeface="+mn-ea"/>
                <a:ea typeface="+mn-ea"/>
              </a:rPr>
              <a:t>5</a:t>
            </a:r>
            <a:r>
              <a:rPr kumimoji="1" lang="ja-JP" altLang="en-US" dirty="0" smtClean="0">
                <a:latin typeface="+mn-ea"/>
                <a:ea typeface="+mn-ea"/>
              </a:rPr>
              <a:t>月に通達が出されている。</a:t>
            </a:r>
            <a:r>
              <a:rPr kumimoji="1" lang="en-US" altLang="ja-JP" dirty="0" smtClean="0">
                <a:latin typeface="+mn-ea"/>
                <a:ea typeface="+mn-ea"/>
              </a:rPr>
              <a:t>)</a:t>
            </a:r>
          </a:p>
          <a:p>
            <a:endParaRPr kumimoji="1" lang="en-US" altLang="ja-JP" dirty="0" smtClean="0">
              <a:latin typeface="+mn-ea"/>
              <a:ea typeface="+mn-ea"/>
            </a:endParaRPr>
          </a:p>
          <a:p>
            <a:r>
              <a:rPr kumimoji="1" lang="ja-JP" altLang="en-US" dirty="0" smtClean="0">
                <a:latin typeface="+mn-ea"/>
                <a:ea typeface="+mn-ea"/>
              </a:rPr>
              <a:t>＜参考文献等＞</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ボイラー及び圧力容器安全規則及び労働安全衛生法及びこれに基づく命令に係る登録及び指定に関する省令の一部を改正する省令</a:t>
            </a:r>
            <a:r>
              <a:rPr kumimoji="1" lang="en-US" altLang="ja-JP" dirty="0" smtClean="0">
                <a:latin typeface="+mn-ea"/>
                <a:ea typeface="+mn-ea"/>
              </a:rPr>
              <a:t>(</a:t>
            </a:r>
            <a:r>
              <a:rPr kumimoji="1" lang="ja-JP" altLang="en-US" dirty="0" smtClean="0">
                <a:latin typeface="+mn-ea"/>
                <a:ea typeface="+mn-ea"/>
              </a:rPr>
              <a:t>平成</a:t>
            </a:r>
            <a:r>
              <a:rPr kumimoji="1" lang="en-US" altLang="ja-JP" dirty="0" smtClean="0">
                <a:latin typeface="+mn-ea"/>
                <a:ea typeface="+mn-ea"/>
              </a:rPr>
              <a:t>28</a:t>
            </a:r>
            <a:r>
              <a:rPr kumimoji="1" lang="ja-JP" altLang="en-US" dirty="0" smtClean="0">
                <a:latin typeface="+mn-ea"/>
                <a:ea typeface="+mn-ea"/>
              </a:rPr>
              <a:t>年厚生労働省令第</a:t>
            </a:r>
            <a:r>
              <a:rPr kumimoji="1" lang="en-US" altLang="ja-JP" dirty="0" smtClean="0">
                <a:latin typeface="+mn-ea"/>
                <a:ea typeface="+mn-ea"/>
              </a:rPr>
              <a:t>149</a:t>
            </a:r>
            <a:r>
              <a:rPr kumimoji="1" lang="ja-JP" altLang="en-US" dirty="0" smtClean="0">
                <a:latin typeface="+mn-ea"/>
                <a:ea typeface="+mn-ea"/>
              </a:rPr>
              <a:t>号</a:t>
            </a:r>
            <a:r>
              <a:rPr kumimoji="1" lang="en-US" altLang="ja-JP" dirty="0" smtClean="0">
                <a:latin typeface="+mn-ea"/>
                <a:ea typeface="+mn-ea"/>
              </a:rPr>
              <a:t>)</a:t>
            </a:r>
          </a:p>
          <a:p>
            <a:pPr marL="171673" indent="-171673">
              <a:buFont typeface="Arial" panose="020B0604020202020204" pitchFamily="34" charset="0"/>
              <a:buChar char="•"/>
            </a:pPr>
            <a:r>
              <a:rPr kumimoji="1" lang="ja-JP" altLang="en-US" dirty="0" smtClean="0">
                <a:latin typeface="+mn-ea"/>
                <a:ea typeface="+mn-ea"/>
              </a:rPr>
              <a:t>ボイラー及び圧力容器安全規則第</a:t>
            </a:r>
            <a:r>
              <a:rPr kumimoji="1" lang="en-US" altLang="ja-JP" dirty="0" smtClean="0">
                <a:latin typeface="+mn-ea"/>
                <a:ea typeface="+mn-ea"/>
              </a:rPr>
              <a:t>24</a:t>
            </a:r>
            <a:r>
              <a:rPr kumimoji="1" lang="ja-JP" altLang="en-US" dirty="0" smtClean="0">
                <a:latin typeface="+mn-ea"/>
                <a:ea typeface="+mn-ea"/>
              </a:rPr>
              <a:t>条第２項第４号の規定に基づき厚生労働大臣が定める自動制御装置（平成</a:t>
            </a:r>
            <a:r>
              <a:rPr kumimoji="1" lang="en-US" altLang="ja-JP" dirty="0" smtClean="0">
                <a:latin typeface="+mn-ea"/>
                <a:ea typeface="+mn-ea"/>
              </a:rPr>
              <a:t>16</a:t>
            </a:r>
            <a:r>
              <a:rPr kumimoji="1" lang="ja-JP" altLang="en-US" dirty="0" smtClean="0">
                <a:latin typeface="+mn-ea"/>
                <a:ea typeface="+mn-ea"/>
              </a:rPr>
              <a:t>年厚生労働省告示第</a:t>
            </a:r>
            <a:r>
              <a:rPr kumimoji="1" lang="en-US" altLang="ja-JP" dirty="0" smtClean="0">
                <a:latin typeface="+mn-ea"/>
                <a:ea typeface="+mn-ea"/>
              </a:rPr>
              <a:t>131</a:t>
            </a:r>
            <a:r>
              <a:rPr kumimoji="1" lang="ja-JP" altLang="en-US" dirty="0" smtClean="0">
                <a:latin typeface="+mn-ea"/>
                <a:ea typeface="+mn-ea"/>
              </a:rPr>
              <a:t>号。平成</a:t>
            </a:r>
            <a:r>
              <a:rPr kumimoji="1" lang="en-US" altLang="ja-JP" dirty="0" smtClean="0">
                <a:latin typeface="+mn-ea"/>
                <a:ea typeface="+mn-ea"/>
              </a:rPr>
              <a:t>28</a:t>
            </a:r>
            <a:r>
              <a:rPr kumimoji="1" lang="ja-JP" altLang="en-US" dirty="0" smtClean="0">
                <a:latin typeface="+mn-ea"/>
                <a:ea typeface="+mn-ea"/>
              </a:rPr>
              <a:t>年厚生労働省告示第</a:t>
            </a:r>
            <a:r>
              <a:rPr kumimoji="1" lang="en-US" altLang="ja-JP" dirty="0" smtClean="0">
                <a:latin typeface="+mn-ea"/>
                <a:ea typeface="+mn-ea"/>
              </a:rPr>
              <a:t>354</a:t>
            </a:r>
            <a:r>
              <a:rPr kumimoji="1" lang="ja-JP" altLang="en-US" dirty="0" smtClean="0">
                <a:latin typeface="+mn-ea"/>
                <a:ea typeface="+mn-ea"/>
              </a:rPr>
              <a:t>号により一部改正。）</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ボイラー及び圧力容器安全規則及び労働安全衛生法及びこれに基づく命令に係る登録及び指定に関する省令の一部改正（指定外国検査機関関係を除く。）等について（平成</a:t>
            </a:r>
            <a:r>
              <a:rPr kumimoji="1" lang="en-US" altLang="ja-JP" dirty="0" smtClean="0">
                <a:latin typeface="+mn-ea"/>
                <a:ea typeface="+mn-ea"/>
              </a:rPr>
              <a:t>28</a:t>
            </a:r>
            <a:r>
              <a:rPr kumimoji="1" lang="ja-JP" altLang="en-US" dirty="0" smtClean="0">
                <a:latin typeface="+mn-ea"/>
                <a:ea typeface="+mn-ea"/>
              </a:rPr>
              <a:t>年９月</a:t>
            </a:r>
            <a:r>
              <a:rPr kumimoji="1" lang="en-US" altLang="ja-JP" dirty="0" smtClean="0">
                <a:latin typeface="+mn-ea"/>
                <a:ea typeface="+mn-ea"/>
              </a:rPr>
              <a:t>30</a:t>
            </a:r>
            <a:r>
              <a:rPr kumimoji="1" lang="ja-JP" altLang="en-US" dirty="0" smtClean="0">
                <a:latin typeface="+mn-ea"/>
                <a:ea typeface="+mn-ea"/>
              </a:rPr>
              <a:t>日付け基発</a:t>
            </a:r>
            <a:r>
              <a:rPr kumimoji="1" lang="en-US" altLang="ja-JP" dirty="0" smtClean="0">
                <a:latin typeface="+mn-ea"/>
                <a:ea typeface="+mn-ea"/>
              </a:rPr>
              <a:t>0930</a:t>
            </a:r>
            <a:r>
              <a:rPr kumimoji="1" lang="ja-JP" altLang="en-US" dirty="0" smtClean="0">
                <a:latin typeface="+mn-ea"/>
                <a:ea typeface="+mn-ea"/>
              </a:rPr>
              <a:t>第</a:t>
            </a:r>
            <a:r>
              <a:rPr kumimoji="1" lang="en-US" altLang="ja-JP" dirty="0" smtClean="0">
                <a:latin typeface="+mn-ea"/>
                <a:ea typeface="+mn-ea"/>
              </a:rPr>
              <a:t>32</a:t>
            </a:r>
            <a:r>
              <a:rPr kumimoji="1" lang="ja-JP" altLang="en-US" dirty="0" smtClean="0">
                <a:latin typeface="+mn-ea"/>
                <a:ea typeface="+mn-ea"/>
              </a:rPr>
              <a:t>号）</a:t>
            </a:r>
            <a:endParaRPr kumimoji="1" lang="en-US" altLang="ja-JP" dirty="0" smtClean="0">
              <a:latin typeface="+mn-ea"/>
              <a:ea typeface="+mn-ea"/>
            </a:endParaRPr>
          </a:p>
          <a:p>
            <a:pPr marL="171673" indent="-171673">
              <a:buFont typeface="Arial" panose="020B0604020202020204" pitchFamily="34" charset="0"/>
              <a:buChar char="•"/>
            </a:pPr>
            <a:r>
              <a:rPr kumimoji="1" lang="ja-JP" altLang="en-US" dirty="0" smtClean="0">
                <a:latin typeface="+mn-ea"/>
                <a:ea typeface="+mn-ea"/>
              </a:rPr>
              <a:t>ボイラーの自動制御装置の認定制度について（平成</a:t>
            </a:r>
            <a:r>
              <a:rPr kumimoji="1" lang="en-US" altLang="ja-JP" dirty="0" smtClean="0">
                <a:latin typeface="+mn-ea"/>
                <a:ea typeface="+mn-ea"/>
              </a:rPr>
              <a:t>29</a:t>
            </a:r>
            <a:r>
              <a:rPr kumimoji="1" lang="ja-JP" altLang="en-US" dirty="0" smtClean="0">
                <a:latin typeface="+mn-ea"/>
                <a:ea typeface="+mn-ea"/>
              </a:rPr>
              <a:t>年</a:t>
            </a:r>
            <a:r>
              <a:rPr kumimoji="1" lang="en-US" altLang="ja-JP" dirty="0" smtClean="0">
                <a:latin typeface="+mn-ea"/>
                <a:ea typeface="+mn-ea"/>
              </a:rPr>
              <a:t>5</a:t>
            </a:r>
            <a:r>
              <a:rPr kumimoji="1" lang="ja-JP" altLang="en-US" dirty="0" smtClean="0">
                <a:latin typeface="+mn-ea"/>
                <a:ea typeface="+mn-ea"/>
              </a:rPr>
              <a:t>月</a:t>
            </a:r>
            <a:r>
              <a:rPr kumimoji="1" lang="en-US" altLang="ja-JP" dirty="0" smtClean="0">
                <a:latin typeface="+mn-ea"/>
                <a:ea typeface="+mn-ea"/>
              </a:rPr>
              <a:t>8</a:t>
            </a:r>
            <a:r>
              <a:rPr kumimoji="1" lang="ja-JP" altLang="en-US" dirty="0" smtClean="0">
                <a:latin typeface="+mn-ea"/>
                <a:ea typeface="+mn-ea"/>
              </a:rPr>
              <a:t>日　基発</a:t>
            </a:r>
            <a:r>
              <a:rPr kumimoji="1" lang="en-US" altLang="ja-JP" dirty="0" smtClean="0">
                <a:latin typeface="+mn-ea"/>
                <a:ea typeface="+mn-ea"/>
              </a:rPr>
              <a:t>0508</a:t>
            </a:r>
            <a:r>
              <a:rPr kumimoji="1" lang="ja-JP" altLang="en-US" dirty="0" smtClean="0">
                <a:latin typeface="+mn-ea"/>
                <a:ea typeface="+mn-ea"/>
              </a:rPr>
              <a:t>第</a:t>
            </a:r>
            <a:r>
              <a:rPr kumimoji="1" lang="en-US" altLang="ja-JP" dirty="0" smtClean="0">
                <a:latin typeface="+mn-ea"/>
                <a:ea typeface="+mn-ea"/>
              </a:rPr>
              <a:t>2</a:t>
            </a:r>
            <a:r>
              <a:rPr kumimoji="1" lang="ja-JP" altLang="en-US" dirty="0" smtClean="0">
                <a:latin typeface="+mn-ea"/>
                <a:ea typeface="+mn-ea"/>
              </a:rPr>
              <a:t>号</a:t>
            </a:r>
            <a:r>
              <a:rPr kumimoji="1" lang="en-US" altLang="ja-JP" dirty="0" smtClean="0">
                <a:latin typeface="+mn-ea"/>
                <a:ea typeface="+mn-ea"/>
              </a:rPr>
              <a:t>)</a:t>
            </a:r>
            <a:endParaRPr kumimoji="1" lang="ja-JP" altLang="en-US" dirty="0" smtClean="0"/>
          </a:p>
          <a:p>
            <a:pPr defTabSz="915589">
              <a:defRPr/>
            </a:pPr>
            <a:r>
              <a:rPr kumimoji="1" lang="ja-JP" altLang="en-US" dirty="0" smtClean="0"/>
              <a:t>機能安全活用実践マニュアル　ボイラー編　</a:t>
            </a:r>
            <a:r>
              <a:rPr lang="en-US" altLang="ja-JP" dirty="0"/>
              <a:t>2</a:t>
            </a:r>
            <a:r>
              <a:rPr lang="ja-JP" altLang="en-US" dirty="0"/>
              <a:t>ページ</a:t>
            </a:r>
            <a:endParaRPr lang="en-US" altLang="ja-JP" dirty="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a:t>
            </a:fld>
            <a:endParaRPr kumimoji="1" lang="ja-JP" altLang="en-US" dirty="0"/>
          </a:p>
        </p:txBody>
      </p:sp>
    </p:spTree>
    <p:extLst>
      <p:ext uri="{BB962C8B-B14F-4D97-AF65-F5344CB8AC3E}">
        <p14:creationId xmlns:p14="http://schemas.microsoft.com/office/powerpoint/2010/main" val="31927766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故障率へ影響する因子として温度や振動などの環境因子があることを理解する。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故障率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データブックには、環境の補正ファクターが定義されているものがあるので、該当するような環境に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する場合には補正が必要である。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可能な限り、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故障率が増加しないような</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環境に設置する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こと</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が望ましい。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91</a:t>
            </a:fld>
            <a:endParaRPr kumimoji="1" lang="ja-JP" altLang="en-US"/>
          </a:p>
        </p:txBody>
      </p:sp>
    </p:spTree>
    <p:extLst>
      <p:ext uri="{BB962C8B-B14F-4D97-AF65-F5344CB8AC3E}">
        <p14:creationId xmlns:p14="http://schemas.microsoft.com/office/powerpoint/2010/main" val="17298369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故障率</a:t>
            </a:r>
            <a:r>
              <a:rPr kumimoji="1" lang="en-US" altLang="ja-JP" dirty="0" err="1"/>
              <a:t>λSD</a:t>
            </a:r>
            <a:r>
              <a:rPr kumimoji="1" lang="ja-JP" altLang="en-US" dirty="0" err="1"/>
              <a:t>、</a:t>
            </a:r>
            <a:r>
              <a:rPr kumimoji="1" lang="en-US" altLang="ja-JP" dirty="0" err="1"/>
              <a:t>λSU</a:t>
            </a:r>
            <a:r>
              <a:rPr kumimoji="1" lang="ja-JP" altLang="en-US" dirty="0" err="1"/>
              <a:t>、</a:t>
            </a:r>
            <a:r>
              <a:rPr kumimoji="1" lang="en-US" altLang="ja-JP" dirty="0" err="1"/>
              <a:t>λDD</a:t>
            </a:r>
            <a:r>
              <a:rPr kumimoji="1" lang="ja-JP" altLang="en-US" dirty="0" err="1"/>
              <a:t>、</a:t>
            </a:r>
            <a:r>
              <a:rPr kumimoji="1" lang="en-US" altLang="ja-JP" dirty="0" err="1"/>
              <a:t>λSU</a:t>
            </a:r>
            <a:r>
              <a:rPr kumimoji="1" lang="ja-JP" altLang="en-US" dirty="0"/>
              <a:t>の意味を理解する。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IEC 61508</a:t>
            </a:r>
            <a:r>
              <a:rPr kumimoji="1" lang="ja-JP" altLang="ja-JP" sz="1200" kern="1200" dirty="0">
                <a:solidFill>
                  <a:schemeClr val="tx1"/>
                </a:solidFill>
                <a:effectLst/>
                <a:latin typeface="+mn-lt"/>
                <a:ea typeface="+mn-ea"/>
                <a:cs typeface="+mn-cs"/>
              </a:rPr>
              <a:t>では</a:t>
            </a:r>
            <a:r>
              <a:rPr kumimoji="1" lang="ja-JP" altLang="en-US" sz="1200" kern="1200" dirty="0">
                <a:solidFill>
                  <a:schemeClr val="tx1"/>
                </a:solidFill>
                <a:effectLst/>
                <a:latin typeface="+mn-lt"/>
                <a:ea typeface="+mn-ea"/>
                <a:cs typeface="+mn-cs"/>
              </a:rPr>
              <a:t>さらに</a:t>
            </a:r>
            <a:r>
              <a:rPr kumimoji="1" lang="ja-JP" altLang="ja-JP" sz="1200" kern="1200" dirty="0">
                <a:solidFill>
                  <a:schemeClr val="tx1"/>
                </a:solidFill>
                <a:effectLst/>
                <a:latin typeface="+mn-lt"/>
                <a:ea typeface="+mn-ea"/>
                <a:cs typeface="+mn-cs"/>
              </a:rPr>
              <a:t>λ</a:t>
            </a:r>
            <a:r>
              <a:rPr kumimoji="1" lang="en-US" altLang="ja-JP" sz="1200" kern="1200" dirty="0">
                <a:solidFill>
                  <a:schemeClr val="tx1"/>
                </a:solidFill>
                <a:effectLst/>
                <a:latin typeface="+mn-lt"/>
                <a:ea typeface="+mn-ea"/>
                <a:cs typeface="+mn-cs"/>
              </a:rPr>
              <a:t>no</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effect failure</a:t>
            </a:r>
            <a:r>
              <a:rPr kumimoji="1" lang="ja-JP" altLang="ja-JP" sz="1200" kern="1200" dirty="0">
                <a:solidFill>
                  <a:schemeClr val="tx1"/>
                </a:solidFill>
                <a:effectLst/>
                <a:latin typeface="+mn-lt"/>
                <a:ea typeface="+mn-ea"/>
                <a:cs typeface="+mn-cs"/>
              </a:rPr>
              <a:t>とλ</a:t>
            </a:r>
            <a:r>
              <a:rPr kumimoji="1" lang="en-US" altLang="ja-JP" sz="1200" kern="1200" dirty="0">
                <a:solidFill>
                  <a:schemeClr val="tx1"/>
                </a:solidFill>
                <a:effectLst/>
                <a:latin typeface="+mn-lt"/>
                <a:ea typeface="+mn-ea"/>
                <a:cs typeface="+mn-cs"/>
              </a:rPr>
              <a:t>no part failure</a:t>
            </a:r>
            <a:r>
              <a:rPr kumimoji="1" lang="ja-JP" altLang="en-US" sz="1200" kern="1200" dirty="0">
                <a:solidFill>
                  <a:schemeClr val="tx1"/>
                </a:solidFill>
                <a:effectLst/>
                <a:latin typeface="+mn-lt"/>
                <a:ea typeface="+mn-ea"/>
                <a:cs typeface="+mn-cs"/>
              </a:rPr>
              <a:t>が定義されている。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λ</a:t>
            </a:r>
            <a:r>
              <a:rPr kumimoji="1" lang="en-US" altLang="ja-JP" sz="1200" kern="1200" dirty="0">
                <a:solidFill>
                  <a:schemeClr val="tx1"/>
                </a:solidFill>
                <a:effectLst/>
                <a:latin typeface="+mn-lt"/>
                <a:ea typeface="+mn-ea"/>
                <a:cs typeface="+mn-cs"/>
              </a:rPr>
              <a:t>no</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effect failure</a:t>
            </a:r>
            <a:r>
              <a:rPr kumimoji="1" lang="ja-JP" altLang="en-US" sz="1200" kern="1200" dirty="0">
                <a:solidFill>
                  <a:schemeClr val="tx1"/>
                </a:solidFill>
                <a:effectLst/>
                <a:latin typeface="+mn-lt"/>
                <a:ea typeface="+mn-ea"/>
                <a:cs typeface="+mn-cs"/>
              </a:rPr>
              <a:t>；安全機能に影響しない故障</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λ</a:t>
            </a:r>
            <a:r>
              <a:rPr kumimoji="1" lang="en-US" altLang="ja-JP" sz="1200" kern="1200" dirty="0">
                <a:solidFill>
                  <a:schemeClr val="tx1"/>
                </a:solidFill>
                <a:effectLst/>
                <a:latin typeface="+mn-lt"/>
                <a:ea typeface="+mn-ea"/>
                <a:cs typeface="+mn-cs"/>
              </a:rPr>
              <a:t>no part failure</a:t>
            </a:r>
            <a:r>
              <a:rPr kumimoji="1" lang="ja-JP" altLang="en-US" sz="1200" kern="1200" dirty="0">
                <a:solidFill>
                  <a:schemeClr val="tx1"/>
                </a:solidFill>
                <a:effectLst/>
                <a:latin typeface="+mn-lt"/>
                <a:ea typeface="+mn-ea"/>
                <a:cs typeface="+mn-cs"/>
              </a:rPr>
              <a:t>；安全機能でない部品の故障</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λ</a:t>
            </a:r>
            <a:r>
              <a:rPr kumimoji="1" lang="en-US" altLang="ja-JP" sz="1200" kern="1200" dirty="0">
                <a:solidFill>
                  <a:schemeClr val="tx1"/>
                </a:solidFill>
                <a:effectLst/>
                <a:latin typeface="+mn-lt"/>
                <a:ea typeface="+mn-ea"/>
                <a:cs typeface="+mn-cs"/>
              </a:rPr>
              <a:t>no</a:t>
            </a:r>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effect failure</a:t>
            </a:r>
            <a:r>
              <a:rPr kumimoji="1" lang="ja-JP" altLang="ja-JP" sz="1200" kern="1200" dirty="0">
                <a:solidFill>
                  <a:schemeClr val="tx1"/>
                </a:solidFill>
                <a:effectLst/>
                <a:latin typeface="+mn-lt"/>
                <a:ea typeface="+mn-ea"/>
                <a:cs typeface="+mn-cs"/>
              </a:rPr>
              <a:t>とλ</a:t>
            </a:r>
            <a:r>
              <a:rPr kumimoji="1" lang="en-US" altLang="ja-JP" sz="1200" kern="1200" dirty="0">
                <a:solidFill>
                  <a:schemeClr val="tx1"/>
                </a:solidFill>
                <a:effectLst/>
                <a:latin typeface="+mn-lt"/>
                <a:ea typeface="+mn-ea"/>
                <a:cs typeface="+mn-cs"/>
              </a:rPr>
              <a:t>no part failure</a:t>
            </a:r>
            <a:r>
              <a:rPr kumimoji="1" lang="ja-JP" altLang="ja-JP" sz="1200" kern="1200" dirty="0">
                <a:solidFill>
                  <a:schemeClr val="tx1"/>
                </a:solidFill>
                <a:effectLst/>
                <a:latin typeface="+mn-lt"/>
                <a:ea typeface="+mn-ea"/>
                <a:cs typeface="+mn-cs"/>
              </a:rPr>
              <a:t>は安全側故障割合（</a:t>
            </a:r>
            <a:r>
              <a:rPr kumimoji="1" lang="en-US" altLang="ja-JP" sz="1200" kern="1200" dirty="0">
                <a:solidFill>
                  <a:schemeClr val="tx1"/>
                </a:solidFill>
                <a:effectLst/>
                <a:latin typeface="+mn-lt"/>
                <a:ea typeface="+mn-ea"/>
                <a:cs typeface="+mn-cs"/>
              </a:rPr>
              <a:t>SFF</a:t>
            </a:r>
            <a:r>
              <a:rPr kumimoji="1" lang="ja-JP" altLang="ja-JP" sz="1200" kern="1200" dirty="0">
                <a:solidFill>
                  <a:schemeClr val="tx1"/>
                </a:solidFill>
                <a:effectLst/>
                <a:latin typeface="+mn-lt"/>
                <a:ea typeface="+mn-ea"/>
                <a:cs typeface="+mn-cs"/>
              </a:rPr>
              <a:t>）の計算には含まれない。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46</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92</a:t>
            </a:fld>
            <a:endParaRPr kumimoji="1" lang="ja-JP" altLang="en-US"/>
          </a:p>
        </p:txBody>
      </p:sp>
    </p:spTree>
    <p:extLst>
      <p:ext uri="{BB962C8B-B14F-4D97-AF65-F5344CB8AC3E}">
        <p14:creationId xmlns:p14="http://schemas.microsoft.com/office/powerpoint/2010/main" val="28870549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安全側故障割合</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SFF)</a:t>
            </a:r>
            <a:r>
              <a:rPr kumimoji="1" lang="ja-JP" altLang="en-US" sz="1200" kern="1200" dirty="0">
                <a:solidFill>
                  <a:schemeClr val="tx1"/>
                </a:solidFill>
                <a:effectLst/>
                <a:latin typeface="+mn-lt"/>
                <a:ea typeface="+mn-ea"/>
                <a:cs typeface="+mn-cs"/>
              </a:rPr>
              <a:t>と診断率（</a:t>
            </a:r>
            <a:r>
              <a:rPr kumimoji="1" lang="en-US" altLang="ja-JP" sz="1200" kern="1200" dirty="0">
                <a:solidFill>
                  <a:schemeClr val="tx1"/>
                </a:solidFill>
                <a:effectLst/>
                <a:latin typeface="+mn-lt"/>
                <a:ea typeface="+mn-ea"/>
                <a:cs typeface="+mn-cs"/>
              </a:rPr>
              <a:t>DC)</a:t>
            </a:r>
            <a:r>
              <a:rPr kumimoji="1" lang="ja-JP" altLang="en-US" sz="1200" kern="1200" dirty="0">
                <a:solidFill>
                  <a:schemeClr val="tx1"/>
                </a:solidFill>
                <a:effectLst/>
                <a:latin typeface="+mn-lt"/>
                <a:ea typeface="+mn-ea"/>
                <a:cs typeface="+mn-cs"/>
              </a:rPr>
              <a:t>を求める計算式を理解する。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sz="1200" kern="1200" dirty="0">
                <a:solidFill>
                  <a:schemeClr val="tx1"/>
                </a:solidFill>
                <a:effectLst/>
                <a:latin typeface="+mn-lt"/>
                <a:ea typeface="+mn-ea"/>
                <a:cs typeface="+mn-cs"/>
              </a:rPr>
              <a:t>SFF</a:t>
            </a:r>
            <a:r>
              <a:rPr kumimoji="1" lang="ja-JP" altLang="ja-JP" sz="1200" kern="1200" dirty="0">
                <a:solidFill>
                  <a:schemeClr val="tx1"/>
                </a:solidFill>
                <a:effectLst/>
                <a:latin typeface="+mn-lt"/>
                <a:ea typeface="+mn-ea"/>
                <a:cs typeface="+mn-cs"/>
              </a:rPr>
              <a:t>は表</a:t>
            </a:r>
            <a:r>
              <a:rPr kumimoji="1" lang="en-US" altLang="ja-JP" sz="1200" kern="1200" dirty="0">
                <a:solidFill>
                  <a:schemeClr val="tx1"/>
                </a:solidFill>
                <a:effectLst/>
                <a:latin typeface="+mn-lt"/>
                <a:ea typeface="+mn-ea"/>
                <a:cs typeface="+mn-cs"/>
              </a:rPr>
              <a:t>3-5</a:t>
            </a:r>
            <a:r>
              <a:rPr kumimoji="1" lang="ja-JP" altLang="ja-JP" sz="1200" kern="1200" dirty="0">
                <a:solidFill>
                  <a:schemeClr val="tx1"/>
                </a:solidFill>
                <a:effectLst/>
                <a:latin typeface="+mn-lt"/>
                <a:ea typeface="+mn-ea"/>
                <a:cs typeface="+mn-cs"/>
              </a:rPr>
              <a:t>又は表</a:t>
            </a:r>
            <a:r>
              <a:rPr kumimoji="1" lang="en-US" altLang="ja-JP" sz="1200" kern="1200" dirty="0">
                <a:solidFill>
                  <a:schemeClr val="tx1"/>
                </a:solidFill>
                <a:effectLst/>
                <a:latin typeface="+mn-lt"/>
                <a:ea typeface="+mn-ea"/>
                <a:cs typeface="+mn-cs"/>
              </a:rPr>
              <a:t>3-6</a:t>
            </a:r>
            <a:r>
              <a:rPr kumimoji="1" lang="ja-JP" altLang="ja-JP" sz="1200" kern="1200" dirty="0">
                <a:solidFill>
                  <a:schemeClr val="tx1"/>
                </a:solidFill>
                <a:effectLst/>
                <a:latin typeface="+mn-lt"/>
                <a:ea typeface="+mn-ea"/>
                <a:cs typeface="+mn-cs"/>
              </a:rPr>
              <a:t>によって製品のアーキテクチャ制約を評価するために使用される。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sz="1200" kern="1200" dirty="0">
                <a:solidFill>
                  <a:schemeClr val="tx1"/>
                </a:solidFill>
                <a:effectLst/>
                <a:latin typeface="+mn-lt"/>
                <a:ea typeface="+mn-ea"/>
                <a:cs typeface="+mn-cs"/>
              </a:rPr>
              <a:t>DC</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IEC 61508 </a:t>
            </a:r>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部の計算式</a:t>
            </a:r>
            <a:r>
              <a:rPr kumimoji="1" lang="ja-JP" altLang="en-US" sz="1200" kern="1200" dirty="0">
                <a:solidFill>
                  <a:schemeClr val="tx1"/>
                </a:solidFill>
                <a:effectLst/>
                <a:latin typeface="+mn-lt"/>
                <a:ea typeface="+mn-ea"/>
                <a:cs typeface="+mn-cs"/>
              </a:rPr>
              <a:t>など</a:t>
            </a:r>
            <a:r>
              <a:rPr kumimoji="1" lang="ja-JP" altLang="ja-JP" sz="1200" kern="1200" dirty="0">
                <a:solidFill>
                  <a:schemeClr val="tx1"/>
                </a:solidFill>
                <a:effectLst/>
                <a:latin typeface="+mn-lt"/>
                <a:ea typeface="+mn-ea"/>
                <a:cs typeface="+mn-cs"/>
              </a:rPr>
              <a:t>によって</a:t>
            </a:r>
            <a:r>
              <a:rPr kumimoji="1" lang="en-US" altLang="ja-JP" sz="1200" kern="1200" dirty="0" err="1">
                <a:solidFill>
                  <a:schemeClr val="tx1"/>
                </a:solidFill>
                <a:effectLst/>
                <a:latin typeface="+mn-lt"/>
                <a:ea typeface="+mn-ea"/>
                <a:cs typeface="+mn-cs"/>
              </a:rPr>
              <a:t>PFDavg</a:t>
            </a:r>
            <a:r>
              <a:rPr kumimoji="1" lang="ja-JP" altLang="ja-JP" sz="1200" kern="1200" dirty="0">
                <a:solidFill>
                  <a:schemeClr val="tx1"/>
                </a:solidFill>
                <a:effectLst/>
                <a:latin typeface="+mn-lt"/>
                <a:ea typeface="+mn-ea"/>
                <a:cs typeface="+mn-cs"/>
              </a:rPr>
              <a:t>を計算する場合に使用される。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ja-JP" sz="1200" kern="1200" dirty="0">
                <a:solidFill>
                  <a:schemeClr val="tx1"/>
                </a:solidFill>
                <a:effectLst/>
                <a:latin typeface="+mn-lt"/>
                <a:ea typeface="+mn-ea"/>
                <a:cs typeface="+mn-cs"/>
              </a:rPr>
              <a:t>Σは、サブシステムまたはサブシステムの構成要素の部品の故障モードのすべてに渡って集計することを意味する。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93</a:t>
            </a:fld>
            <a:endParaRPr kumimoji="1" lang="ja-JP" altLang="en-US"/>
          </a:p>
        </p:txBody>
      </p:sp>
    </p:spTree>
    <p:extLst>
      <p:ext uri="{BB962C8B-B14F-4D97-AF65-F5344CB8AC3E}">
        <p14:creationId xmlns:p14="http://schemas.microsoft.com/office/powerpoint/2010/main" val="12505892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FMEDA</a:t>
            </a:r>
            <a:r>
              <a:rPr kumimoji="1" lang="ja-JP" altLang="en-US" dirty="0"/>
              <a:t>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①番号通し番号</a:t>
            </a:r>
            <a:r>
              <a:rPr kumimoji="1" lang="en-US"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②部品名称</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③全故障率（</a:t>
            </a:r>
            <a:r>
              <a:rPr kumimoji="1" lang="en-US" altLang="ja-JP" sz="1200" kern="1200" dirty="0">
                <a:solidFill>
                  <a:schemeClr val="tx1"/>
                </a:solidFill>
                <a:effectLst/>
                <a:latin typeface="+mn-lt"/>
                <a:ea typeface="+mn-ea"/>
                <a:cs typeface="+mn-cs"/>
              </a:rPr>
              <a:t>FIT</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④故障モード </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⑤分配率（％）</a:t>
            </a:r>
            <a:r>
              <a:rPr kumimoji="1" lang="en-US"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⑥故障率（</a:t>
            </a:r>
            <a:r>
              <a:rPr kumimoji="1" lang="en-US" altLang="ja-JP" sz="1200" kern="1200" dirty="0">
                <a:solidFill>
                  <a:schemeClr val="tx1"/>
                </a:solidFill>
                <a:effectLst/>
                <a:latin typeface="+mn-lt"/>
                <a:ea typeface="+mn-ea"/>
                <a:cs typeface="+mn-cs"/>
              </a:rPr>
              <a:t>FIT</a:t>
            </a:r>
            <a:r>
              <a:rPr kumimoji="1" lang="ja-JP" altLang="ja-JP" sz="1200" kern="1200" dirty="0">
                <a:solidFill>
                  <a:schemeClr val="tx1"/>
                </a:solidFill>
                <a:effectLst/>
                <a:latin typeface="+mn-lt"/>
                <a:ea typeface="+mn-ea"/>
                <a:cs typeface="+mn-cs"/>
              </a:rPr>
              <a:t>）；故障モードに配分された故障率（全故障率③×分配率⑥</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⑦安全側</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危険側</a:t>
            </a:r>
            <a:r>
              <a:rPr kumimoji="1" lang="ja-JP" altLang="en-US" sz="1200" kern="1200" dirty="0">
                <a:solidFill>
                  <a:schemeClr val="tx1"/>
                </a:solidFill>
                <a:effectLst/>
                <a:latin typeface="+mn-lt"/>
                <a:ea typeface="+mn-ea"/>
                <a:cs typeface="+mn-cs"/>
              </a:rPr>
              <a:t>　；故障の結果、安全側になるか危険側になるかどうか。</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⑧診断率（％）；診断で検知できる故障の割合</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⑨λ</a:t>
            </a:r>
            <a:r>
              <a:rPr kumimoji="1" lang="en-US" altLang="ja-JP" sz="1200" kern="1200" baseline="-25000" dirty="0">
                <a:solidFill>
                  <a:schemeClr val="tx1"/>
                </a:solidFill>
                <a:effectLst/>
                <a:latin typeface="+mn-lt"/>
                <a:ea typeface="+mn-ea"/>
                <a:cs typeface="+mn-cs"/>
              </a:rPr>
              <a:t>SD</a:t>
            </a:r>
            <a:r>
              <a:rPr kumimoji="1" lang="en-US" altLang="ja-JP" sz="1200" kern="1200" dirty="0">
                <a:solidFill>
                  <a:schemeClr val="tx1"/>
                </a:solidFill>
                <a:effectLst/>
                <a:latin typeface="+mn-lt"/>
                <a:ea typeface="+mn-ea"/>
                <a:cs typeface="+mn-cs"/>
              </a:rPr>
              <a:t>(FIT) </a:t>
            </a:r>
            <a:r>
              <a:rPr kumimoji="1" lang="ja-JP" altLang="ja-JP" sz="1200" kern="1200" dirty="0">
                <a:solidFill>
                  <a:schemeClr val="tx1"/>
                </a:solidFill>
                <a:effectLst/>
                <a:latin typeface="+mn-lt"/>
                <a:ea typeface="+mn-ea"/>
                <a:cs typeface="+mn-cs"/>
              </a:rPr>
              <a:t>検知可能安全側故障率</a:t>
            </a:r>
          </a:p>
          <a:p>
            <a:r>
              <a:rPr kumimoji="1" lang="ja-JP" altLang="ja-JP" sz="1200" kern="1200" dirty="0">
                <a:solidFill>
                  <a:schemeClr val="tx1"/>
                </a:solidFill>
                <a:effectLst/>
                <a:latin typeface="+mn-lt"/>
                <a:ea typeface="+mn-ea"/>
                <a:cs typeface="+mn-cs"/>
              </a:rPr>
              <a:t>⑩λ</a:t>
            </a:r>
            <a:r>
              <a:rPr kumimoji="1" lang="en-US" altLang="ja-JP" sz="1200" kern="1200" baseline="-25000" dirty="0">
                <a:solidFill>
                  <a:schemeClr val="tx1"/>
                </a:solidFill>
                <a:effectLst/>
                <a:latin typeface="+mn-lt"/>
                <a:ea typeface="+mn-ea"/>
                <a:cs typeface="+mn-cs"/>
              </a:rPr>
              <a:t>SU</a:t>
            </a:r>
            <a:r>
              <a:rPr kumimoji="1" lang="en-US" altLang="ja-JP" sz="1200" kern="1200" dirty="0">
                <a:solidFill>
                  <a:schemeClr val="tx1"/>
                </a:solidFill>
                <a:effectLst/>
                <a:latin typeface="+mn-lt"/>
                <a:ea typeface="+mn-ea"/>
                <a:cs typeface="+mn-cs"/>
              </a:rPr>
              <a:t>(FIT) </a:t>
            </a:r>
            <a:r>
              <a:rPr kumimoji="1" lang="ja-JP" altLang="ja-JP" sz="1200" kern="1200" dirty="0">
                <a:solidFill>
                  <a:schemeClr val="tx1"/>
                </a:solidFill>
                <a:effectLst/>
                <a:latin typeface="+mn-lt"/>
                <a:ea typeface="+mn-ea"/>
                <a:cs typeface="+mn-cs"/>
              </a:rPr>
              <a:t>検知不可安全側故障率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⑪λ</a:t>
            </a:r>
            <a:r>
              <a:rPr kumimoji="1" lang="en-US" altLang="ja-JP" sz="1200" kern="1200" baseline="-25000" dirty="0">
                <a:solidFill>
                  <a:schemeClr val="tx1"/>
                </a:solidFill>
                <a:effectLst/>
                <a:latin typeface="+mn-lt"/>
                <a:ea typeface="+mn-ea"/>
                <a:cs typeface="+mn-cs"/>
              </a:rPr>
              <a:t>DD</a:t>
            </a:r>
            <a:r>
              <a:rPr kumimoji="1" lang="en-US" altLang="ja-JP" sz="1200" kern="1200" dirty="0">
                <a:solidFill>
                  <a:schemeClr val="tx1"/>
                </a:solidFill>
                <a:effectLst/>
                <a:latin typeface="+mn-lt"/>
                <a:ea typeface="+mn-ea"/>
                <a:cs typeface="+mn-cs"/>
              </a:rPr>
              <a:t>(FIT) </a:t>
            </a:r>
            <a:r>
              <a:rPr kumimoji="1" lang="ja-JP" altLang="ja-JP" sz="1200" kern="1200" dirty="0">
                <a:solidFill>
                  <a:schemeClr val="tx1"/>
                </a:solidFill>
                <a:effectLst/>
                <a:latin typeface="+mn-lt"/>
                <a:ea typeface="+mn-ea"/>
                <a:cs typeface="+mn-cs"/>
              </a:rPr>
              <a:t>検知可能危険側故障率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⑫λ</a:t>
            </a:r>
            <a:r>
              <a:rPr kumimoji="1" lang="en-US" altLang="ja-JP" sz="1200" kern="1200" baseline="-25000" dirty="0">
                <a:solidFill>
                  <a:schemeClr val="tx1"/>
                </a:solidFill>
                <a:effectLst/>
                <a:latin typeface="+mn-lt"/>
                <a:ea typeface="+mn-ea"/>
                <a:cs typeface="+mn-cs"/>
              </a:rPr>
              <a:t>DU</a:t>
            </a:r>
            <a:r>
              <a:rPr kumimoji="1" lang="en-US" altLang="ja-JP" sz="1200" kern="1200" dirty="0">
                <a:solidFill>
                  <a:schemeClr val="tx1"/>
                </a:solidFill>
                <a:effectLst/>
                <a:latin typeface="+mn-lt"/>
                <a:ea typeface="+mn-ea"/>
                <a:cs typeface="+mn-cs"/>
              </a:rPr>
              <a:t>(FIT) </a:t>
            </a:r>
            <a:r>
              <a:rPr kumimoji="1" lang="ja-JP" altLang="ja-JP" sz="1200" kern="1200" dirty="0">
                <a:solidFill>
                  <a:schemeClr val="tx1"/>
                </a:solidFill>
                <a:effectLst/>
                <a:latin typeface="+mn-lt"/>
                <a:ea typeface="+mn-ea"/>
                <a:cs typeface="+mn-cs"/>
              </a:rPr>
              <a:t>検知不可危険側故障率</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⑬λ</a:t>
            </a:r>
            <a:r>
              <a:rPr kumimoji="1" lang="en-US" altLang="ja-JP" sz="1200" kern="1200" baseline="-25000" dirty="0">
                <a:solidFill>
                  <a:schemeClr val="tx1"/>
                </a:solidFill>
                <a:effectLst/>
                <a:latin typeface="+mn-lt"/>
                <a:ea typeface="+mn-ea"/>
                <a:cs typeface="+mn-cs"/>
              </a:rPr>
              <a:t>No Effect Failure</a:t>
            </a:r>
            <a:r>
              <a:rPr kumimoji="1" lang="en-US" altLang="ja-JP" sz="1200" kern="1200" dirty="0">
                <a:solidFill>
                  <a:schemeClr val="tx1"/>
                </a:solidFill>
                <a:effectLst/>
                <a:latin typeface="+mn-lt"/>
                <a:ea typeface="+mn-ea"/>
                <a:cs typeface="+mn-cs"/>
              </a:rPr>
              <a:t>(FIT) </a:t>
            </a:r>
            <a:r>
              <a:rPr kumimoji="1" lang="ja-JP" altLang="ja-JP" sz="1200" kern="1200" dirty="0">
                <a:solidFill>
                  <a:schemeClr val="tx1"/>
                </a:solidFill>
                <a:effectLst/>
                <a:latin typeface="+mn-lt"/>
                <a:ea typeface="+mn-ea"/>
                <a:cs typeface="+mn-cs"/>
              </a:rPr>
              <a:t>安全機能に影響しない部品の故障率</a:t>
            </a:r>
          </a:p>
          <a:p>
            <a:r>
              <a:rPr kumimoji="1" lang="ja-JP" altLang="ja-JP" sz="1200" kern="1200" dirty="0">
                <a:solidFill>
                  <a:schemeClr val="tx1"/>
                </a:solidFill>
                <a:effectLst/>
                <a:latin typeface="+mn-lt"/>
                <a:ea typeface="+mn-ea"/>
                <a:cs typeface="+mn-cs"/>
              </a:rPr>
              <a:t>⑭λ</a:t>
            </a:r>
            <a:r>
              <a:rPr kumimoji="1" lang="en-US" altLang="ja-JP" sz="1200" kern="1200" baseline="-25000" dirty="0">
                <a:solidFill>
                  <a:schemeClr val="tx1"/>
                </a:solidFill>
                <a:effectLst/>
                <a:latin typeface="+mn-lt"/>
                <a:ea typeface="+mn-ea"/>
                <a:cs typeface="+mn-cs"/>
              </a:rPr>
              <a:t>No Part Failure</a:t>
            </a:r>
            <a:r>
              <a:rPr kumimoji="1" lang="en-US" altLang="ja-JP" sz="1200" kern="1200" dirty="0">
                <a:solidFill>
                  <a:schemeClr val="tx1"/>
                </a:solidFill>
                <a:effectLst/>
                <a:latin typeface="+mn-lt"/>
                <a:ea typeface="+mn-ea"/>
                <a:cs typeface="+mn-cs"/>
              </a:rPr>
              <a:t>(FIT) </a:t>
            </a:r>
            <a:r>
              <a:rPr kumimoji="1" lang="ja-JP" altLang="ja-JP" sz="1200" kern="1200" dirty="0">
                <a:solidFill>
                  <a:schemeClr val="tx1"/>
                </a:solidFill>
                <a:effectLst/>
                <a:latin typeface="+mn-lt"/>
                <a:ea typeface="+mn-ea"/>
                <a:cs typeface="+mn-cs"/>
              </a:rPr>
              <a:t>安全機能に含まれない部品の故障率</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r>
              <a:rPr kumimoji="1" lang="ja-JP" altLang="en-US"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94</a:t>
            </a:fld>
            <a:endParaRPr kumimoji="1" lang="ja-JP" altLang="en-US"/>
          </a:p>
        </p:txBody>
      </p:sp>
    </p:spTree>
    <p:extLst>
      <p:ext uri="{BB962C8B-B14F-4D97-AF65-F5344CB8AC3E}">
        <p14:creationId xmlns:p14="http://schemas.microsoft.com/office/powerpoint/2010/main" val="39783077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ボイラーの場合には低頻度モード運用の</a:t>
            </a:r>
            <a:r>
              <a:rPr kumimoji="1" lang="en-US" altLang="ja-JP" dirty="0" err="1"/>
              <a:t>PFDavg</a:t>
            </a:r>
            <a:r>
              <a:rPr kumimoji="1" lang="ja-JP" altLang="en-US" dirty="0" err="1"/>
              <a:t>を評</a:t>
            </a:r>
            <a:r>
              <a:rPr kumimoji="1" lang="ja-JP" altLang="en-US" dirty="0"/>
              <a:t>価することを理解する。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PFDavg</a:t>
            </a:r>
            <a:r>
              <a:rPr lang="ja-JP" altLang="ja-JP" sz="1200" dirty="0">
                <a:latin typeface="Meiryo UI" panose="020B0604030504040204" pitchFamily="50" charset="-128"/>
                <a:ea typeface="Meiryo UI" panose="020B0604030504040204" pitchFamily="50" charset="-128"/>
              </a:rPr>
              <a:t>を、</a:t>
            </a:r>
            <a:r>
              <a:rPr lang="en-US" altLang="ja-JP" sz="1200" dirty="0">
                <a:latin typeface="Meiryo UI" panose="020B0604030504040204" pitchFamily="50" charset="-128"/>
                <a:ea typeface="Meiryo UI" panose="020B0604030504040204" pitchFamily="50" charset="-128"/>
              </a:rPr>
              <a:t>IEC 61508</a:t>
            </a:r>
            <a:r>
              <a:rPr lang="ja-JP" altLang="ja-JP"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6</a:t>
            </a:r>
            <a:r>
              <a:rPr lang="ja-JP" altLang="ja-JP" sz="1200" dirty="0">
                <a:latin typeface="Meiryo UI" panose="020B0604030504040204" pitchFamily="50" charset="-128"/>
                <a:ea typeface="Meiryo UI" panose="020B0604030504040204" pitchFamily="50" charset="-128"/>
              </a:rPr>
              <a:t>部の計算式</a:t>
            </a:r>
            <a:r>
              <a:rPr lang="ja-JP" altLang="en-US" sz="1200" dirty="0">
                <a:latin typeface="Meiryo UI" panose="020B0604030504040204" pitchFamily="50" charset="-128"/>
                <a:ea typeface="Meiryo UI" panose="020B0604030504040204" pitchFamily="50" charset="-128"/>
              </a:rPr>
              <a:t>など</a:t>
            </a:r>
            <a:r>
              <a:rPr lang="ja-JP" altLang="ja-JP" sz="1200" dirty="0">
                <a:latin typeface="Meiryo UI" panose="020B0604030504040204" pitchFamily="50" charset="-128"/>
                <a:ea typeface="Meiryo UI" panose="020B0604030504040204" pitchFamily="50" charset="-128"/>
              </a:rPr>
              <a:t>によって計算</a:t>
            </a:r>
            <a:r>
              <a:rPr lang="ja-JP" altLang="en-US" sz="1200" dirty="0">
                <a:latin typeface="Meiryo UI" panose="020B0604030504040204" pitchFamily="50" charset="-128"/>
                <a:ea typeface="Meiryo UI" panose="020B0604030504040204" pitchFamily="50" charset="-128"/>
              </a:rPr>
              <a:t>するが</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そのまま適用できるかどうかはシステム設計に依存する。事例を</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章で紹介する。</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IEC 61508</a:t>
            </a:r>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部の式は、アーキテクチャ構成が合致している場合にだけ使用できる。</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非対称の</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重系や複雑な構成の場合には、マルコフモデルなどで計算</a:t>
            </a:r>
            <a:r>
              <a:rPr kumimoji="1" lang="ja-JP" altLang="en-US" sz="1200" kern="1200" dirty="0">
                <a:solidFill>
                  <a:schemeClr val="tx1"/>
                </a:solidFill>
                <a:effectLst/>
                <a:latin typeface="+mn-lt"/>
                <a:ea typeface="+mn-ea"/>
                <a:cs typeface="+mn-cs"/>
              </a:rPr>
              <a:t>する。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95</a:t>
            </a:fld>
            <a:endParaRPr kumimoji="1" lang="ja-JP" altLang="en-US"/>
          </a:p>
        </p:txBody>
      </p:sp>
    </p:spTree>
    <p:extLst>
      <p:ext uri="{BB962C8B-B14F-4D97-AF65-F5344CB8AC3E}">
        <p14:creationId xmlns:p14="http://schemas.microsoft.com/office/powerpoint/2010/main" val="763942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サブシステムのとり得る最大の</a:t>
            </a:r>
            <a:r>
              <a:rPr lang="en-US" altLang="ja-JP" sz="1200" dirty="0">
                <a:latin typeface="Meiryo UI" panose="020B0604030504040204" pitchFamily="50" charset="-128"/>
                <a:ea typeface="Meiryo UI" panose="020B0604030504040204" pitchFamily="50" charset="-128"/>
              </a:rPr>
              <a:t>SIL</a:t>
            </a:r>
            <a:r>
              <a:rPr lang="ja-JP" altLang="ja-JP" sz="1200" dirty="0">
                <a:latin typeface="Meiryo UI" panose="020B0604030504040204" pitchFamily="50" charset="-128"/>
                <a:ea typeface="Meiryo UI" panose="020B0604030504040204" pitchFamily="50" charset="-128"/>
              </a:rPr>
              <a:t>は、安全側故障割合（</a:t>
            </a:r>
            <a:r>
              <a:rPr lang="en-US" altLang="ja-JP" sz="1200" dirty="0">
                <a:latin typeface="Meiryo UI" panose="020B0604030504040204" pitchFamily="50" charset="-128"/>
                <a:ea typeface="Meiryo UI" panose="020B0604030504040204" pitchFamily="50" charset="-128"/>
              </a:rPr>
              <a:t>SFF</a:t>
            </a:r>
            <a:r>
              <a:rPr lang="ja-JP" altLang="ja-JP" sz="1200" dirty="0">
                <a:latin typeface="Meiryo UI" panose="020B0604030504040204" pitchFamily="50" charset="-128"/>
                <a:ea typeface="Meiryo UI" panose="020B0604030504040204" pitchFamily="50" charset="-128"/>
              </a:rPr>
              <a:t>）、製品タイプ及びハードウェアフォールトトレランス</a:t>
            </a:r>
            <a:r>
              <a:rPr lang="en-US" altLang="ja-JP" sz="1200" dirty="0">
                <a:latin typeface="Meiryo UI" panose="020B0604030504040204" pitchFamily="50" charset="-128"/>
                <a:ea typeface="Meiryo UI" panose="020B0604030504040204" pitchFamily="50" charset="-128"/>
              </a:rPr>
              <a:t>(HFT)</a:t>
            </a:r>
            <a:r>
              <a:rPr lang="ja-JP" altLang="ja-JP" sz="1200" dirty="0">
                <a:latin typeface="Meiryo UI" panose="020B0604030504040204" pitchFamily="50" charset="-128"/>
                <a:ea typeface="Meiryo UI" panose="020B0604030504040204" pitchFamily="50" charset="-128"/>
              </a:rPr>
              <a:t>によって決定される</a:t>
            </a:r>
            <a:r>
              <a:rPr lang="ja-JP" altLang="en-US" sz="1200" dirty="0">
                <a:latin typeface="Meiryo UI" panose="020B0604030504040204" pitchFamily="50" charset="-128"/>
                <a:ea typeface="Meiryo UI" panose="020B0604030504040204" pitchFamily="50" charset="-128"/>
              </a:rPr>
              <a:t>ことを理解する</a:t>
            </a:r>
            <a:r>
              <a:rPr lang="ja-JP" altLang="ja-JP" sz="1200" dirty="0">
                <a:latin typeface="Meiryo UI" panose="020B0604030504040204" pitchFamily="50" charset="-128"/>
                <a:ea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表</a:t>
            </a:r>
            <a:r>
              <a:rPr kumimoji="1" lang="en-US" altLang="ja-JP" sz="1200" kern="1200" dirty="0">
                <a:solidFill>
                  <a:schemeClr val="tx1"/>
                </a:solidFill>
                <a:effectLst/>
                <a:latin typeface="+mn-lt"/>
                <a:ea typeface="+mn-ea"/>
                <a:cs typeface="+mn-cs"/>
              </a:rPr>
              <a:t>3-5</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表</a:t>
            </a:r>
            <a:r>
              <a:rPr kumimoji="1" lang="en-US" altLang="ja-JP" sz="1200" kern="1200" dirty="0">
                <a:solidFill>
                  <a:schemeClr val="tx1"/>
                </a:solidFill>
                <a:effectLst/>
                <a:latin typeface="+mn-lt"/>
                <a:ea typeface="+mn-ea"/>
                <a:cs typeface="+mn-cs"/>
              </a:rPr>
              <a:t>3-6</a:t>
            </a:r>
            <a:r>
              <a:rPr kumimoji="1" lang="ja-JP" altLang="ja-JP" sz="1200" kern="1200" dirty="0">
                <a:solidFill>
                  <a:schemeClr val="tx1"/>
                </a:solidFill>
                <a:effectLst/>
                <a:latin typeface="+mn-lt"/>
                <a:ea typeface="+mn-ea"/>
                <a:cs typeface="+mn-cs"/>
              </a:rPr>
              <a:t>に示される</a:t>
            </a:r>
            <a:r>
              <a:rPr kumimoji="1" lang="en-US" altLang="ja-JP" sz="1200" kern="1200" dirty="0">
                <a:solidFill>
                  <a:schemeClr val="tx1"/>
                </a:solidFill>
                <a:effectLst/>
                <a:latin typeface="+mn-lt"/>
                <a:ea typeface="+mn-ea"/>
                <a:cs typeface="+mn-cs"/>
              </a:rPr>
              <a:t>SIL</a:t>
            </a:r>
            <a:r>
              <a:rPr kumimoji="1" lang="ja-JP" altLang="ja-JP" sz="1200" kern="1200" dirty="0">
                <a:solidFill>
                  <a:schemeClr val="tx1"/>
                </a:solidFill>
                <a:effectLst/>
                <a:latin typeface="+mn-lt"/>
                <a:ea typeface="+mn-ea"/>
                <a:cs typeface="+mn-cs"/>
              </a:rPr>
              <a:t>までは主張できる</a:t>
            </a:r>
            <a:r>
              <a:rPr kumimoji="1" lang="ja-JP" altLang="ja-JP" sz="1200" kern="1200" dirty="0">
                <a:solidFill>
                  <a:srgbClr val="FF0000"/>
                </a:solidFill>
                <a:effectLst/>
                <a:latin typeface="+mn-lt"/>
                <a:ea typeface="+mn-ea"/>
                <a:cs typeface="+mn-cs"/>
              </a:rPr>
              <a:t>（認められる）</a:t>
            </a:r>
            <a:r>
              <a:rPr kumimoji="1" lang="ja-JP" altLang="ja-JP" sz="1200" kern="1200" dirty="0">
                <a:solidFill>
                  <a:schemeClr val="tx1"/>
                </a:solidFill>
                <a:effectLst/>
                <a:latin typeface="+mn-lt"/>
                <a:ea typeface="+mn-ea"/>
                <a:cs typeface="+mn-cs"/>
              </a:rPr>
              <a:t>ことを意味</a:t>
            </a:r>
            <a:r>
              <a:rPr kumimoji="1" lang="ja-JP" altLang="en-US" sz="1200" kern="1200" dirty="0">
                <a:solidFill>
                  <a:schemeClr val="tx1"/>
                </a:solidFill>
                <a:effectLst/>
                <a:latin typeface="+mn-lt"/>
                <a:ea typeface="+mn-ea"/>
                <a:cs typeface="+mn-cs"/>
              </a:rPr>
              <a:t>している</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安全側故障をする部品を含めば含むほど</a:t>
            </a:r>
            <a:r>
              <a:rPr kumimoji="1" lang="en-US" altLang="ja-JP" sz="1200" kern="1200" dirty="0">
                <a:solidFill>
                  <a:schemeClr val="tx1"/>
                </a:solidFill>
                <a:effectLst/>
                <a:latin typeface="+mn-lt"/>
                <a:ea typeface="+mn-ea"/>
                <a:cs typeface="+mn-cs"/>
              </a:rPr>
              <a:t>SFF</a:t>
            </a:r>
            <a:r>
              <a:rPr kumimoji="1" lang="ja-JP" altLang="ja-JP" sz="1200" kern="1200" dirty="0">
                <a:solidFill>
                  <a:schemeClr val="tx1"/>
                </a:solidFill>
                <a:effectLst/>
                <a:latin typeface="+mn-lt"/>
                <a:ea typeface="+mn-ea"/>
                <a:cs typeface="+mn-cs"/>
              </a:rPr>
              <a:t>が大きくなるので</a:t>
            </a:r>
            <a:r>
              <a:rPr kumimoji="1" lang="en-US" altLang="ja-JP" sz="1200" kern="1200" dirty="0">
                <a:solidFill>
                  <a:schemeClr val="tx1"/>
                </a:solidFill>
                <a:effectLst/>
                <a:latin typeface="+mn-lt"/>
                <a:ea typeface="+mn-ea"/>
                <a:cs typeface="+mn-cs"/>
              </a:rPr>
              <a:t>SIL</a:t>
            </a:r>
            <a:r>
              <a:rPr kumimoji="1" lang="ja-JP" altLang="ja-JP" sz="1200" kern="1200" dirty="0">
                <a:solidFill>
                  <a:schemeClr val="tx1"/>
                </a:solidFill>
                <a:effectLst/>
                <a:latin typeface="+mn-lt"/>
                <a:ea typeface="+mn-ea"/>
                <a:cs typeface="+mn-cs"/>
              </a:rPr>
              <a:t>が増加するが、恣意的にこのような設計を行うことは認められるべきことではない。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51</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96</a:t>
            </a:fld>
            <a:endParaRPr kumimoji="1" lang="ja-JP" altLang="en-US"/>
          </a:p>
        </p:txBody>
      </p:sp>
    </p:spTree>
    <p:extLst>
      <p:ext uri="{BB962C8B-B14F-4D97-AF65-F5344CB8AC3E}">
        <p14:creationId xmlns:p14="http://schemas.microsoft.com/office/powerpoint/2010/main" val="36013222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・妥当性確認の一種としてフォールト注入試験を行うことと、製品の</a:t>
            </a:r>
            <a:r>
              <a:rPr kumimoji="1" lang="en-US" altLang="ja-JP" dirty="0"/>
              <a:t>FMEDA</a:t>
            </a:r>
            <a:r>
              <a:rPr kumimoji="1" lang="ja-JP" altLang="en-US" dirty="0"/>
              <a:t>の結果は安全マニュアルとしてまとめておくことを理解する。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97</a:t>
            </a:fld>
            <a:endParaRPr kumimoji="1" lang="ja-JP" altLang="en-US"/>
          </a:p>
        </p:txBody>
      </p:sp>
    </p:spTree>
    <p:extLst>
      <p:ext uri="{BB962C8B-B14F-4D97-AF65-F5344CB8AC3E}">
        <p14:creationId xmlns:p14="http://schemas.microsoft.com/office/powerpoint/2010/main" val="35859454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機能安全活用実践マニュアル　ボイラー編　</a:t>
            </a:r>
            <a:r>
              <a:rPr kumimoji="1" lang="en-US" altLang="ja-JP" dirty="0" smtClean="0"/>
              <a:t>52</a:t>
            </a:r>
            <a:r>
              <a:rPr kumimoji="1" lang="ja-JP" altLang="en-US" sz="1200" kern="1200" dirty="0" smtClean="0">
                <a:solidFill>
                  <a:schemeClr val="tx1"/>
                </a:solidFill>
                <a:effectLst/>
                <a:latin typeface="+mn-lt"/>
                <a:ea typeface="+mn-ea"/>
                <a:cs typeface="+mn-cs"/>
              </a:rPr>
              <a:t>ページ</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98</a:t>
            </a:fld>
            <a:endParaRPr kumimoji="1" lang="ja-JP" altLang="en-US"/>
          </a:p>
        </p:txBody>
      </p:sp>
    </p:spTree>
    <p:extLst>
      <p:ext uri="{BB962C8B-B14F-4D97-AF65-F5344CB8AC3E}">
        <p14:creationId xmlns:p14="http://schemas.microsoft.com/office/powerpoint/2010/main" val="2228383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安全関連システムにおいても安全要求仕様の情報が必要であることを理解する。</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ja-JP" dirty="0"/>
              <a:t>図３－２に従って</a:t>
            </a:r>
            <a:r>
              <a:rPr lang="ja-JP" altLang="en-US" dirty="0"/>
              <a:t>、</a:t>
            </a:r>
            <a:r>
              <a:rPr lang="ja-JP" altLang="ja-JP" dirty="0"/>
              <a:t>システムの評価を行うための情報の入手や計算方法について</a:t>
            </a:r>
            <a:r>
              <a:rPr lang="ja-JP" altLang="en-US" dirty="0"/>
              <a:t>以降で</a:t>
            </a:r>
            <a:r>
              <a:rPr lang="ja-JP" altLang="ja-JP" dirty="0"/>
              <a:t>解説する。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99</a:t>
            </a:fld>
            <a:endParaRPr kumimoji="1" lang="ja-JP" altLang="en-US"/>
          </a:p>
        </p:txBody>
      </p:sp>
    </p:spTree>
    <p:extLst>
      <p:ext uri="{BB962C8B-B14F-4D97-AF65-F5344CB8AC3E}">
        <p14:creationId xmlns:p14="http://schemas.microsoft.com/office/powerpoint/2010/main" val="2380473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＜意図・ポイント＞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作動要求頻度の相違による</a:t>
            </a:r>
            <a:r>
              <a:rPr lang="en-US" altLang="ja-JP" dirty="0"/>
              <a:t>PFH</a:t>
            </a:r>
            <a:r>
              <a:rPr lang="ja-JP" altLang="en-US" dirty="0"/>
              <a:t>と</a:t>
            </a:r>
            <a:r>
              <a:rPr lang="en-US" altLang="ja-JP" dirty="0" err="1"/>
              <a:t>PFDavg</a:t>
            </a:r>
            <a:r>
              <a:rPr lang="ja-JP" altLang="en-US" dirty="0"/>
              <a:t>の定義とプルーフテストの定義について理解する。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＜補足事項・背景＞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オンライン</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自動診断</a:t>
            </a:r>
            <a:r>
              <a:rPr kumimoji="1" lang="ja-JP" altLang="en-US" sz="1200" kern="1200" dirty="0">
                <a:solidFill>
                  <a:schemeClr val="tx1"/>
                </a:solidFill>
                <a:effectLst/>
                <a:latin typeface="+mn-lt"/>
                <a:ea typeface="+mn-ea"/>
                <a:cs typeface="+mn-cs"/>
              </a:rPr>
              <a:t>で</a:t>
            </a:r>
            <a:r>
              <a:rPr kumimoji="1" lang="ja-JP" altLang="ja-JP" sz="1200" kern="1200" dirty="0">
                <a:solidFill>
                  <a:schemeClr val="tx1"/>
                </a:solidFill>
                <a:effectLst/>
                <a:latin typeface="+mn-lt"/>
                <a:ea typeface="+mn-ea"/>
                <a:cs typeface="+mn-cs"/>
              </a:rPr>
              <a:t>検知できない故障が、プルーフテストで検知されることが望ましい。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プルーフテスト</a:t>
            </a:r>
            <a:r>
              <a:rPr kumimoji="1" lang="ja-JP" altLang="en-US" sz="1200" kern="1200" dirty="0">
                <a:solidFill>
                  <a:schemeClr val="tx1"/>
                </a:solidFill>
                <a:effectLst/>
                <a:latin typeface="+mn-lt"/>
                <a:ea typeface="+mn-ea"/>
                <a:cs typeface="+mn-cs"/>
              </a:rPr>
              <a:t>の間隔で</a:t>
            </a:r>
            <a:r>
              <a:rPr kumimoji="1" lang="en-US" altLang="ja-JP" sz="1200" kern="1200" dirty="0" err="1">
                <a:solidFill>
                  <a:schemeClr val="tx1"/>
                </a:solidFill>
                <a:effectLst/>
                <a:latin typeface="+mn-lt"/>
                <a:ea typeface="+mn-ea"/>
                <a:cs typeface="+mn-cs"/>
              </a:rPr>
              <a:t>PFDavg</a:t>
            </a:r>
            <a:r>
              <a:rPr kumimoji="1" lang="ja-JP" altLang="ja-JP" sz="1200" kern="1200" dirty="0">
                <a:solidFill>
                  <a:schemeClr val="tx1"/>
                </a:solidFill>
                <a:effectLst/>
                <a:latin typeface="+mn-lt"/>
                <a:ea typeface="+mn-ea"/>
                <a:cs typeface="+mn-cs"/>
              </a:rPr>
              <a:t>の値が変わ</a:t>
            </a:r>
            <a:r>
              <a:rPr kumimoji="1" lang="ja-JP" altLang="en-US" sz="1200" kern="1200" dirty="0">
                <a:solidFill>
                  <a:schemeClr val="tx1"/>
                </a:solidFill>
                <a:effectLst/>
                <a:latin typeface="+mn-lt"/>
                <a:ea typeface="+mn-ea"/>
                <a:cs typeface="+mn-cs"/>
              </a:rPr>
              <a:t>り、</a:t>
            </a:r>
            <a:r>
              <a:rPr lang="ja-JP" altLang="ja-JP" dirty="0"/>
              <a:t>短ければ短い程、</a:t>
            </a:r>
            <a:r>
              <a:rPr lang="en-US" altLang="ja-JP" dirty="0"/>
              <a:t>SIL</a:t>
            </a:r>
            <a:r>
              <a:rPr lang="ja-JP" altLang="ja-JP" dirty="0"/>
              <a:t>は増大する。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プルーフテストの設備について、仕様書等において言及する。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＜出典・参考文献等＞</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100</a:t>
            </a:fld>
            <a:endParaRPr kumimoji="1" lang="ja-JP" altLang="en-US"/>
          </a:p>
        </p:txBody>
      </p:sp>
    </p:spTree>
    <p:extLst>
      <p:ext uri="{BB962C8B-B14F-4D97-AF65-F5344CB8AC3E}">
        <p14:creationId xmlns:p14="http://schemas.microsoft.com/office/powerpoint/2010/main" val="295601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4441A6E-0822-4EB3-B81B-7B8A739FF169}" type="datetime1">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402276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BFDDA4-4486-422E-A384-99C79B4F1081}" type="datetime1">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333300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431C6B-4479-4B72-AD2B-C54DE3137D08}" type="datetime1">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270680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2" name="スライド番号プレースホルダ 1">
            <a:extLst>
              <a:ext uri="{FF2B5EF4-FFF2-40B4-BE49-F238E27FC236}">
                <a16:creationId xmlns="" xmlns:a16="http://schemas.microsoft.com/office/drawing/2014/main" id="{4E3A8A5D-AA16-4998-82B4-9FF095E77E8A}"/>
              </a:ext>
            </a:extLst>
          </p:cNvPr>
          <p:cNvSpPr>
            <a:spLocks noGrp="1"/>
          </p:cNvSpPr>
          <p:nvPr>
            <p:ph type="sldNum" sz="quarter" idx="10"/>
          </p:nvPr>
        </p:nvSpPr>
        <p:spPr>
          <a:xfrm>
            <a:off x="8732838" y="6356352"/>
            <a:ext cx="1008062"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8">
                <a:solidFill>
                  <a:srgbClr val="898989"/>
                </a:solidFill>
              </a:defRPr>
            </a:lvl1pPr>
          </a:lstStyle>
          <a:p>
            <a:pPr>
              <a:defRPr/>
            </a:pPr>
            <a:fld id="{5EE56FA4-C58E-427D-A076-CF0523F82785}" type="slidenum">
              <a:rPr lang="ja-JP" altLang="en-US"/>
              <a:pPr>
                <a:defRPr/>
              </a:pPr>
              <a:t>‹#›</a:t>
            </a:fld>
            <a:endParaRPr lang="ja-JP" altLang="en-US"/>
          </a:p>
        </p:txBody>
      </p:sp>
    </p:spTree>
    <p:extLst>
      <p:ext uri="{BB962C8B-B14F-4D97-AF65-F5344CB8AC3E}">
        <p14:creationId xmlns:p14="http://schemas.microsoft.com/office/powerpoint/2010/main" val="782043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8D8744-801F-47B5-B918-3C4126DC2B25}" type="datetime1">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354614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CB9E67-B384-4571-8663-1BE5DEC65BCB}" type="datetime1">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206230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495300" y="1600201"/>
            <a:ext cx="4375150" cy="4525963"/>
          </a:xfrm>
        </p:spPr>
        <p:txBody>
          <a:bodyPr/>
          <a:lstStyle>
            <a:lvl1pPr>
              <a:defRPr sz="2800">
                <a:latin typeface="Meiryo UI" panose="020B0604030504040204" pitchFamily="50" charset="-128"/>
                <a:ea typeface="Meiryo UI" panose="020B0604030504040204" pitchFamily="50" charset="-128"/>
              </a:defRPr>
            </a:lvl1pPr>
            <a:lvl2pPr>
              <a:defRPr sz="2400">
                <a:latin typeface="Meiryo UI" panose="020B0604030504040204" pitchFamily="50" charset="-128"/>
                <a:ea typeface="Meiryo UI" panose="020B0604030504040204" pitchFamily="50" charset="-128"/>
              </a:defRPr>
            </a:lvl2pPr>
            <a:lvl3pPr>
              <a:defRPr sz="2000">
                <a:latin typeface="Meiryo UI" panose="020B0604030504040204" pitchFamily="50" charset="-128"/>
                <a:ea typeface="Meiryo UI" panose="020B0604030504040204" pitchFamily="50" charset="-128"/>
              </a:defRPr>
            </a:lvl3pPr>
            <a:lvl4pPr>
              <a:defRPr sz="1800">
                <a:latin typeface="Meiryo UI" panose="020B0604030504040204" pitchFamily="50" charset="-128"/>
                <a:ea typeface="Meiryo UI" panose="020B0604030504040204" pitchFamily="50" charset="-128"/>
              </a:defRPr>
            </a:lvl4pPr>
            <a:lvl5pPr>
              <a:defRPr sz="1800">
                <a:latin typeface="Meiryo UI" panose="020B0604030504040204" pitchFamily="50" charset="-128"/>
                <a:ea typeface="Meiryo UI" panose="020B0604030504040204" pitchFamily="50" charset="-128"/>
              </a:defRPr>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atin typeface="Meiryo UI" panose="020B0604030504040204" pitchFamily="50" charset="-128"/>
                <a:ea typeface="Meiryo UI" panose="020B0604030504040204" pitchFamily="50" charset="-128"/>
              </a:defRPr>
            </a:lvl1pPr>
            <a:lvl2pPr>
              <a:defRPr sz="2400">
                <a:latin typeface="Meiryo UI" panose="020B0604030504040204" pitchFamily="50" charset="-128"/>
                <a:ea typeface="Meiryo UI" panose="020B0604030504040204" pitchFamily="50" charset="-128"/>
              </a:defRPr>
            </a:lvl2pPr>
            <a:lvl3pPr>
              <a:defRPr sz="2000">
                <a:latin typeface="Meiryo UI" panose="020B0604030504040204" pitchFamily="50" charset="-128"/>
                <a:ea typeface="Meiryo UI" panose="020B0604030504040204" pitchFamily="50" charset="-128"/>
              </a:defRPr>
            </a:lvl3pPr>
            <a:lvl4pPr>
              <a:defRPr sz="1800">
                <a:latin typeface="Meiryo UI" panose="020B0604030504040204" pitchFamily="50" charset="-128"/>
                <a:ea typeface="Meiryo UI" panose="020B0604030504040204" pitchFamily="50" charset="-128"/>
              </a:defRPr>
            </a:lvl4pPr>
            <a:lvl5pPr>
              <a:defRPr sz="1800">
                <a:latin typeface="Meiryo UI" panose="020B0604030504040204" pitchFamily="50" charset="-128"/>
                <a:ea typeface="Meiryo UI" panose="020B0604030504040204" pitchFamily="50" charset="-128"/>
              </a:defRPr>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ECFC266-EBA1-4093-A21A-4EC2831D8D33}" type="datetime1">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7" name="スライド番号プレースホルダー 6"/>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22038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134BFB5-5FEE-472D-83B1-04D6C5888A81}" type="datetime1">
              <a:rPr kumimoji="1" lang="ja-JP" altLang="en-US" smtClean="0"/>
              <a:t>2018/3/15</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9" name="スライド番号プレースホルダー 8"/>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349720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779E2DA-601C-4EA5-9499-3B1635BE0CE7}" type="datetime1">
              <a:rPr kumimoji="1" lang="ja-JP" altLang="en-US" smtClean="0"/>
              <a:t>2018/3/15</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5" name="スライド番号プレースホルダー 4"/>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151852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F42294-139A-4C95-A153-F730D6CF83CE}" type="datetime1">
              <a:rPr kumimoji="1" lang="ja-JP" altLang="en-US" smtClean="0"/>
              <a:t>2018/3/15</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4" name="スライド番号プレースホルダー 3"/>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326937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6205B78-6B18-4539-9242-88EB6EBD7F28}" type="datetime1">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7" name="スライド番号プレースホルダー 6"/>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39357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F16425-A234-47AF-810F-23191AF226CB}" type="datetime1">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7" name="スライド番号プレースホルダー 6"/>
          <p:cNvSpPr>
            <a:spLocks noGrp="1"/>
          </p:cNvSpPr>
          <p:nvPr>
            <p:ph type="sldNum" sz="quarter" idx="12"/>
          </p:nvPr>
        </p:nvSpPr>
        <p:spPr/>
        <p:txBody>
          <a:body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15749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5948E-8720-42D9-B0CB-4E19B48B338F}" type="datetime1">
              <a:rPr kumimoji="1" lang="ja-JP" altLang="en-US" smtClean="0"/>
              <a:t>2018/3/15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5B372-5047-4FDD-ABDC-189CD7F3317D}" type="slidenum">
              <a:rPr kumimoji="1" lang="ja-JP" altLang="en-US" smtClean="0"/>
              <a:t>‹#›</a:t>
            </a:fld>
            <a:endParaRPr kumimoji="1" lang="ja-JP" altLang="en-US"/>
          </a:p>
        </p:txBody>
      </p:sp>
    </p:spTree>
    <p:extLst>
      <p:ext uri="{BB962C8B-B14F-4D97-AF65-F5344CB8AC3E}">
        <p14:creationId xmlns:p14="http://schemas.microsoft.com/office/powerpoint/2010/main" val="28896381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9.emf"/><Relationship Id="rId5" Type="http://schemas.openxmlformats.org/officeDocument/2006/relationships/package" Target="../embeddings/Microsoft_Excel_Worksheet1.xlsx"/><Relationship Id="rId4" Type="http://schemas.openxmlformats.org/officeDocument/2006/relationships/oleObject" Target="../embeddings/oleObject4.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9.emf"/><Relationship Id="rId5" Type="http://schemas.openxmlformats.org/officeDocument/2006/relationships/package" Target="../embeddings/Microsoft_Excel_Worksheet2.xlsx"/><Relationship Id="rId4" Type="http://schemas.openxmlformats.org/officeDocument/2006/relationships/oleObject" Target="../embeddings/oleObject5.bin"/></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0.emf"/><Relationship Id="rId5" Type="http://schemas.openxmlformats.org/officeDocument/2006/relationships/package" Target="../embeddings/Microsoft_Excel_Worksheet3.xlsx"/><Relationship Id="rId4" Type="http://schemas.openxmlformats.org/officeDocument/2006/relationships/oleObject" Target="../embeddings/oleObject6.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0.emf"/><Relationship Id="rId5" Type="http://schemas.openxmlformats.org/officeDocument/2006/relationships/package" Target="../embeddings/Microsoft_Excel_Worksheet4.xlsx"/><Relationship Id="rId4" Type="http://schemas.openxmlformats.org/officeDocument/2006/relationships/oleObject" Target="../embeddings/oleObject7.bin"/></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emf"/><Relationship Id="rId5" Type="http://schemas.openxmlformats.org/officeDocument/2006/relationships/package" Target="../embeddings/Microsoft_Excel_Worksheet5.xlsx"/><Relationship Id="rId4" Type="http://schemas.openxmlformats.org/officeDocument/2006/relationships/oleObject" Target="../embeddings/oleObject8.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2.emf"/><Relationship Id="rId5" Type="http://schemas.openxmlformats.org/officeDocument/2006/relationships/package" Target="../embeddings/Microsoft_Excel_Worksheet6.xlsx"/><Relationship Id="rId4" Type="http://schemas.openxmlformats.org/officeDocument/2006/relationships/oleObject" Target="../embeddings/oleObject9.bin"/></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3.emf"/><Relationship Id="rId5" Type="http://schemas.openxmlformats.org/officeDocument/2006/relationships/package" Target="../embeddings/Microsoft_Excel_Worksheet7.xlsx"/><Relationship Id="rId4" Type="http://schemas.openxmlformats.org/officeDocument/2006/relationships/oleObject" Target="../embeddings/oleObject10.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3.emf"/><Relationship Id="rId5" Type="http://schemas.openxmlformats.org/officeDocument/2006/relationships/package" Target="../embeddings/Microsoft_Excel_Worksheet8.xlsx"/><Relationship Id="rId4" Type="http://schemas.openxmlformats.org/officeDocument/2006/relationships/oleObject" Target="../embeddings/oleObject11.bin"/></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emf"/><Relationship Id="rId5" Type="http://schemas.openxmlformats.org/officeDocument/2006/relationships/package" Target="../embeddings/Microsoft_Excel_Worksheet9.xlsx"/><Relationship Id="rId4" Type="http://schemas.openxmlformats.org/officeDocument/2006/relationships/oleObject" Target="../embeddings/oleObject12.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5.emf"/><Relationship Id="rId5" Type="http://schemas.openxmlformats.org/officeDocument/2006/relationships/package" Target="../embeddings/Microsoft_Excel_Worksheet10.xlsx"/><Relationship Id="rId4" Type="http://schemas.openxmlformats.org/officeDocument/2006/relationships/oleObject" Target="../embeddings/oleObject13.bin"/></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6.emf"/><Relationship Id="rId5" Type="http://schemas.openxmlformats.org/officeDocument/2006/relationships/package" Target="../embeddings/Microsoft_Excel_Worksheet11.xlsx"/><Relationship Id="rId4" Type="http://schemas.openxmlformats.org/officeDocument/2006/relationships/oleObject" Target="../embeddings/oleObject14.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6.emf"/><Relationship Id="rId5" Type="http://schemas.openxmlformats.org/officeDocument/2006/relationships/package" Target="../embeddings/Microsoft_Excel_Worksheet12.xlsx"/><Relationship Id="rId4" Type="http://schemas.openxmlformats.org/officeDocument/2006/relationships/oleObject" Target="../embeddings/oleObject15.bin"/></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hlw.go.jp/stf/seisakunitsuite/bunya/0000140176.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4864" y="2204864"/>
            <a:ext cx="8420100" cy="1470025"/>
          </a:xfrm>
        </p:spPr>
        <p:txBody>
          <a:bodyPr>
            <a:noAutofit/>
          </a:bodyPr>
          <a:lstStyle/>
          <a:p>
            <a:pPr algn="l"/>
            <a:r>
              <a:rPr lang="ja-JP" altLang="en-US" sz="4800" b="1" dirty="0"/>
              <a:t>機能</a:t>
            </a:r>
            <a:r>
              <a:rPr lang="ja-JP" altLang="en-US" sz="4800" b="1" dirty="0" smtClean="0"/>
              <a:t>安全活用実践マニュアル</a:t>
            </a:r>
            <a:r>
              <a:rPr lang="en-US" altLang="ja-JP" sz="4800" b="1" dirty="0" smtClean="0"/>
              <a:t/>
            </a:r>
            <a:br>
              <a:rPr lang="en-US" altLang="ja-JP" sz="4800" b="1" dirty="0" smtClean="0"/>
            </a:br>
            <a:r>
              <a:rPr lang="ja-JP" altLang="en-US" sz="4800" b="1" dirty="0"/>
              <a:t>ボイラー</a:t>
            </a:r>
            <a:r>
              <a:rPr lang="ja-JP" altLang="en-US" sz="4800" b="1" dirty="0" smtClean="0"/>
              <a:t>編</a:t>
            </a:r>
            <a:endParaRPr kumimoji="1" lang="ja-JP" altLang="en-US" sz="4800" b="1" dirty="0"/>
          </a:p>
        </p:txBody>
      </p:sp>
      <p:sp>
        <p:nvSpPr>
          <p:cNvPr id="4" name="フッター プレースホルダー 3"/>
          <p:cNvSpPr>
            <a:spLocks noGrp="1"/>
          </p:cNvSpPr>
          <p:nvPr>
            <p:ph type="ftr" sz="quarter" idx="11"/>
          </p:nvPr>
        </p:nvSpPr>
        <p:spPr>
          <a:xfrm>
            <a:off x="1364602" y="6525344"/>
            <a:ext cx="7860362" cy="196131"/>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69B5B372-5047-4FDD-ABDC-189CD7F3317D}" type="slidenum">
              <a:rPr kumimoji="1" lang="ja-JP" altLang="en-US" smtClean="0"/>
              <a:t>1</a:t>
            </a:fld>
            <a:endParaRPr kumimoji="1" lang="ja-JP" altLang="en-US"/>
          </a:p>
        </p:txBody>
      </p:sp>
      <p:sp>
        <p:nvSpPr>
          <p:cNvPr id="7" name="テキスト プレースホルダー 2"/>
          <p:cNvSpPr>
            <a:spLocks noGrp="1"/>
          </p:cNvSpPr>
          <p:nvPr>
            <p:ph type="subTitle" idx="1"/>
          </p:nvPr>
        </p:nvSpPr>
        <p:spPr>
          <a:xfrm>
            <a:off x="891847" y="362309"/>
            <a:ext cx="7429500" cy="1338499"/>
          </a:xfrm>
        </p:spPr>
        <p:txBody>
          <a:bodyPr>
            <a:normAutofit fontScale="77500" lnSpcReduction="20000"/>
          </a:bodyPr>
          <a:lstStyle/>
          <a:p>
            <a:pPr algn="l"/>
            <a:r>
              <a:rPr kumimoji="1" lang="ja-JP" altLang="en-US" dirty="0" smtClean="0"/>
              <a:t>中央労働災害防止協会</a:t>
            </a:r>
          </a:p>
          <a:p>
            <a:pPr algn="l"/>
            <a:r>
              <a:rPr kumimoji="1" lang="ja-JP" altLang="en-US" dirty="0" smtClean="0"/>
              <a:t>平成</a:t>
            </a:r>
            <a:r>
              <a:rPr kumimoji="1" lang="en-US" altLang="ja-JP" dirty="0" smtClean="0"/>
              <a:t>29</a:t>
            </a:r>
            <a:r>
              <a:rPr kumimoji="1" lang="ja-JP" altLang="en-US" dirty="0" smtClean="0"/>
              <a:t>年度　厚生労働省委託</a:t>
            </a:r>
          </a:p>
          <a:p>
            <a:pPr algn="l"/>
            <a:r>
              <a:rPr lang="ja-JP" altLang="en-US" dirty="0" smtClean="0"/>
              <a:t>機能</a:t>
            </a:r>
            <a:r>
              <a:rPr lang="ja-JP" altLang="en-US" dirty="0"/>
              <a:t>安全</a:t>
            </a:r>
            <a:r>
              <a:rPr lang="ja-JP" altLang="en-US" dirty="0" smtClean="0"/>
              <a:t>を</a:t>
            </a:r>
            <a:r>
              <a:rPr lang="ja-JP" altLang="en-US" dirty="0"/>
              <a:t>活用</a:t>
            </a:r>
            <a:r>
              <a:rPr lang="ja-JP" altLang="en-US" dirty="0" smtClean="0"/>
              <a:t>した機械</a:t>
            </a:r>
            <a:r>
              <a:rPr lang="ja-JP" altLang="en-US" dirty="0"/>
              <a:t>設備</a:t>
            </a:r>
            <a:r>
              <a:rPr lang="ja-JP" altLang="en-US" dirty="0" smtClean="0"/>
              <a:t>の安全</a:t>
            </a:r>
            <a:r>
              <a:rPr lang="ja-JP" altLang="en-US" dirty="0"/>
              <a:t>対策</a:t>
            </a:r>
            <a:r>
              <a:rPr lang="ja-JP" altLang="en-US" dirty="0" smtClean="0"/>
              <a:t>の推進事業</a:t>
            </a:r>
            <a:endParaRPr kumimoji="1" lang="ja-JP" altLang="en-US" dirty="0"/>
          </a:p>
        </p:txBody>
      </p:sp>
      <p:sp>
        <p:nvSpPr>
          <p:cNvPr id="8" name="テキスト ボックス 7"/>
          <p:cNvSpPr txBox="1"/>
          <p:nvPr/>
        </p:nvSpPr>
        <p:spPr>
          <a:xfrm>
            <a:off x="955925" y="4516238"/>
            <a:ext cx="8279730" cy="147732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3615807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a:t>
            </a:r>
            <a:r>
              <a:rPr lang="en-US" altLang="ja-JP" dirty="0"/>
              <a:t>2</a:t>
            </a:r>
            <a:r>
              <a:rPr lang="ja-JP" altLang="en-US" dirty="0"/>
              <a:t>）遠隔監視基準の改正</a:t>
            </a:r>
            <a:endParaRPr kumimoji="1" lang="ja-JP" altLang="en-US" dirty="0"/>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a:bodyPr>
          <a:lstStyle/>
          <a:p>
            <a:pPr marL="0" indent="0">
              <a:buNone/>
            </a:pPr>
            <a:r>
              <a:rPr lang="ja-JP" altLang="en-US" sz="3000" dirty="0"/>
              <a:t>ボイラーの遠隔制御監視基準</a:t>
            </a:r>
            <a:r>
              <a:rPr lang="ja-JP" altLang="en-US" sz="3000" dirty="0" smtClean="0"/>
              <a:t>等の</a:t>
            </a:r>
            <a:r>
              <a:rPr lang="ja-JP" altLang="en-US" sz="3000" dirty="0"/>
              <a:t>通達も改正され、</a:t>
            </a:r>
            <a:endParaRPr lang="en-US" altLang="ja-JP" sz="3000" dirty="0"/>
          </a:p>
          <a:p>
            <a:pPr marL="0" indent="0">
              <a:buNone/>
            </a:pPr>
            <a:r>
              <a:rPr lang="ja-JP" altLang="en-US" sz="2800" dirty="0"/>
              <a:t>・従来の方法</a:t>
            </a:r>
            <a:r>
              <a:rPr lang="en-US" altLang="ja-JP" sz="2800" dirty="0"/>
              <a:t>(</a:t>
            </a:r>
            <a:r>
              <a:rPr lang="ja-JP" altLang="en-US" sz="2800" dirty="0"/>
              <a:t>別添</a:t>
            </a:r>
            <a:r>
              <a:rPr lang="en-US" altLang="ja-JP" sz="2800" dirty="0"/>
              <a:t>1</a:t>
            </a:r>
            <a:r>
              <a:rPr lang="ja-JP" altLang="en-US" sz="2800" dirty="0" err="1"/>
              <a:t>、</a:t>
            </a:r>
            <a:r>
              <a:rPr lang="ja-JP" altLang="en-US" sz="2800" dirty="0"/>
              <a:t>別添２</a:t>
            </a:r>
            <a:r>
              <a:rPr lang="en-US" altLang="ja-JP" sz="2800" dirty="0"/>
              <a:t>)</a:t>
            </a:r>
            <a:r>
              <a:rPr lang="ja-JP" altLang="en-US" sz="2800" dirty="0"/>
              <a:t>に加えて、</a:t>
            </a:r>
            <a:r>
              <a:rPr lang="ja-JP" altLang="en-US" sz="2800" b="1" dirty="0"/>
              <a:t>別添３が</a:t>
            </a:r>
            <a:r>
              <a:rPr lang="ja-JP" altLang="en-US" sz="2800" b="1" dirty="0" smtClean="0"/>
              <a:t>追加</a:t>
            </a:r>
            <a:endParaRPr lang="en-US" altLang="ja-JP" sz="2800" b="1" dirty="0" smtClean="0"/>
          </a:p>
          <a:p>
            <a:pPr marL="0" indent="0">
              <a:buNone/>
            </a:pPr>
            <a:r>
              <a:rPr lang="ja-JP" altLang="en-US" sz="2800" dirty="0" smtClean="0"/>
              <a:t>・</a:t>
            </a:r>
            <a:r>
              <a:rPr lang="ja-JP" altLang="en-US" sz="2800" b="1" dirty="0"/>
              <a:t>情報端末を常時携帯</a:t>
            </a:r>
            <a:r>
              <a:rPr lang="ja-JP" altLang="en-US" sz="2800" dirty="0"/>
              <a:t>することや、</a:t>
            </a:r>
            <a:r>
              <a:rPr lang="ja-JP" altLang="en-US" sz="2800" b="1" dirty="0"/>
              <a:t>３日に１回ボイラー設置場所で点検</a:t>
            </a:r>
            <a:r>
              <a:rPr lang="ja-JP" altLang="en-US" sz="2800" dirty="0"/>
              <a:t>を行うなどの</a:t>
            </a:r>
            <a:r>
              <a:rPr lang="ja-JP" altLang="en-US" sz="2800" b="1" dirty="0"/>
              <a:t>一定の条件を満たせば</a:t>
            </a:r>
            <a:r>
              <a:rPr lang="ja-JP" altLang="en-US" sz="2800" dirty="0"/>
              <a:t>、</a:t>
            </a:r>
            <a:endParaRPr lang="en-US" altLang="ja-JP" sz="2800" dirty="0"/>
          </a:p>
          <a:p>
            <a:pPr marL="0" indent="0">
              <a:buNone/>
            </a:pPr>
            <a:r>
              <a:rPr lang="ja-JP" altLang="en-US" sz="2800" dirty="0"/>
              <a:t>ボイラー取扱作業主任者は</a:t>
            </a:r>
            <a:r>
              <a:rPr lang="ja-JP" altLang="en-US" sz="2800" b="1" dirty="0"/>
              <a:t>、少なくとも１時間程度でボイラー設置場所に到達できる場所で勤務</a:t>
            </a:r>
            <a:r>
              <a:rPr lang="ja-JP" altLang="en-US" sz="2800" dirty="0"/>
              <a:t>することが認められこととなりました。</a:t>
            </a:r>
            <a:endParaRPr kumimoji="1" lang="ja-JP" altLang="en-US" sz="2800" dirty="0"/>
          </a:p>
        </p:txBody>
      </p:sp>
      <p:sp>
        <p:nvSpPr>
          <p:cNvPr id="4" name="フッター プレースホルダー 3"/>
          <p:cNvSpPr>
            <a:spLocks noGrp="1"/>
          </p:cNvSpPr>
          <p:nvPr>
            <p:ph type="ftr" sz="quarter" idx="11"/>
          </p:nvPr>
        </p:nvSpPr>
        <p:spPr>
          <a:xfrm>
            <a:off x="584515" y="6453336"/>
            <a:ext cx="8024272"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a:t>
            </a:fld>
            <a:endParaRPr kumimoji="1" lang="ja-JP" altLang="en-US" dirty="0"/>
          </a:p>
        </p:txBody>
      </p:sp>
    </p:spTree>
    <p:extLst>
      <p:ext uri="{BB962C8B-B14F-4D97-AF65-F5344CB8AC3E}">
        <p14:creationId xmlns:p14="http://schemas.microsoft.com/office/powerpoint/2010/main" val="9449044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100</a:t>
            </a:fld>
            <a:endParaRPr kumimoji="1" lang="ja-JP" altLang="en-US" dirty="0"/>
          </a:p>
        </p:txBody>
      </p:sp>
      <p:sp>
        <p:nvSpPr>
          <p:cNvPr id="2" name="正方形/長方形 1"/>
          <p:cNvSpPr/>
          <p:nvPr/>
        </p:nvSpPr>
        <p:spPr>
          <a:xfrm>
            <a:off x="393538" y="311110"/>
            <a:ext cx="8981955" cy="4955203"/>
          </a:xfrm>
          <a:prstGeom prst="rect">
            <a:avLst/>
          </a:prstGeom>
        </p:spPr>
        <p:txBody>
          <a:bodyPr wrap="square">
            <a:spAutoFit/>
          </a:bodyPr>
          <a:lstStyle/>
          <a:p>
            <a:r>
              <a:rPr lang="ja-JP" altLang="ja-JP" sz="3200" dirty="0">
                <a:latin typeface="Meiryo UI" panose="020B0604030504040204" pitchFamily="50" charset="-128"/>
                <a:ea typeface="Meiryo UI" panose="020B0604030504040204" pitchFamily="50" charset="-128"/>
              </a:rPr>
              <a:t>イ　運用情報</a:t>
            </a:r>
            <a:endParaRPr lang="en-US" altLang="ja-JP" sz="3200" dirty="0">
              <a:latin typeface="Meiryo UI" panose="020B0604030504040204" pitchFamily="50" charset="-128"/>
              <a:ea typeface="Meiryo UI" panose="020B0604030504040204" pitchFamily="50" charset="-128"/>
            </a:endParaRPr>
          </a:p>
          <a:p>
            <a:endParaRPr lang="ja-JP" altLang="ja-JP" sz="2000" dirty="0">
              <a:latin typeface="Meiryo UI" panose="020B0604030504040204" pitchFamily="50" charset="-128"/>
              <a:ea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rPr>
              <a:t>（ア）　</a:t>
            </a:r>
            <a:r>
              <a:rPr lang="ja-JP" altLang="ja-JP" sz="2400" dirty="0">
                <a:latin typeface="Meiryo UI" panose="020B0604030504040204" pitchFamily="50" charset="-128"/>
                <a:ea typeface="Meiryo UI" panose="020B0604030504040204" pitchFamily="50" charset="-128"/>
              </a:rPr>
              <a:t>運用モード</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高頻度・連続作動要求モード</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作動要求頻度が１回</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年を超える場合</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時間あたりの危険側故障確率</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低頻度作動要求モード</a:t>
            </a:r>
            <a:r>
              <a:rPr lang="ja-JP" altLang="en-US" dirty="0">
                <a:latin typeface="Meiryo UI" panose="020B0604030504040204" pitchFamily="50" charset="-128"/>
                <a:ea typeface="Meiryo UI" panose="020B0604030504040204" pitchFamily="50" charset="-128"/>
              </a:rPr>
              <a:t>　→　</a:t>
            </a:r>
            <a:r>
              <a:rPr lang="ja-JP" altLang="ja-JP" dirty="0">
                <a:latin typeface="Meiryo UI" panose="020B0604030504040204" pitchFamily="50" charset="-128"/>
                <a:ea typeface="Meiryo UI" panose="020B0604030504040204" pitchFamily="50" charset="-128"/>
              </a:rPr>
              <a:t>作動要求頻度が１回</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年を</a:t>
            </a:r>
            <a:r>
              <a:rPr lang="ja-JP" altLang="en-US" dirty="0">
                <a:latin typeface="Meiryo UI" panose="020B0604030504040204" pitchFamily="50" charset="-128"/>
                <a:ea typeface="Meiryo UI" panose="020B0604030504040204" pitchFamily="50" charset="-128"/>
              </a:rPr>
              <a:t>下回る</a:t>
            </a:r>
            <a:r>
              <a:rPr lang="ja-JP" altLang="ja-JP" dirty="0">
                <a:latin typeface="Meiryo UI" panose="020B0604030504040204" pitchFamily="50" charset="-128"/>
                <a:ea typeface="Meiryo UI" panose="020B0604030504040204" pitchFamily="50" charset="-128"/>
              </a:rPr>
              <a:t>場合</a:t>
            </a:r>
            <a:r>
              <a:rPr lang="ja-JP" altLang="en-US" dirty="0">
                <a:latin typeface="Meiryo UI" panose="020B0604030504040204" pitchFamily="50" charset="-128"/>
                <a:ea typeface="Meiryo UI" panose="020B0604030504040204" pitchFamily="50" charset="-128"/>
              </a:rPr>
              <a:t>　→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PFDavg</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作動要求あたりの危険側平均故障確率</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endParaRPr lang="ja-JP" altLang="ja-JP" dirty="0">
              <a:latin typeface="Meiryo UI" panose="020B0604030504040204" pitchFamily="50" charset="-128"/>
              <a:ea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rPr>
              <a:t>（イ）</a:t>
            </a:r>
            <a:r>
              <a:rPr lang="ja-JP" altLang="ja-JP" sz="2400" dirty="0">
                <a:latin typeface="Meiryo UI" panose="020B0604030504040204" pitchFamily="50" charset="-128"/>
                <a:ea typeface="Meiryo UI" panose="020B0604030504040204" pitchFamily="50" charset="-128"/>
              </a:rPr>
              <a:t>プルーフテスト間隔</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安全関連系の故障状態を見つけるためにシステムを停止して実施される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周期点検のテスト</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故障を検知した場合には、システムを‘新品’又はこれに近い状態に修復。</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t>　　</a:t>
            </a:r>
            <a:endParaRPr lang="ja-JP" altLang="ja-JP" dirty="0"/>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2622986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101</a:t>
            </a:fld>
            <a:endParaRPr kumimoji="1" lang="ja-JP" altLang="en-US" dirty="0"/>
          </a:p>
        </p:txBody>
      </p:sp>
      <p:sp>
        <p:nvSpPr>
          <p:cNvPr id="2" name="正方形/長方形 1"/>
          <p:cNvSpPr/>
          <p:nvPr/>
        </p:nvSpPr>
        <p:spPr>
          <a:xfrm>
            <a:off x="589826" y="422888"/>
            <a:ext cx="8808817" cy="1846659"/>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（ウ）　</a:t>
            </a:r>
            <a:r>
              <a:rPr lang="ja-JP" altLang="ja-JP" sz="2400" dirty="0">
                <a:latin typeface="Meiryo UI" panose="020B0604030504040204" pitchFamily="50" charset="-128"/>
                <a:ea typeface="Meiryo UI" panose="020B0604030504040204" pitchFamily="50" charset="-128"/>
              </a:rPr>
              <a:t>平均修理時間（</a:t>
            </a:r>
            <a:r>
              <a:rPr lang="en-US" altLang="ja-JP" sz="2400" dirty="0">
                <a:latin typeface="Meiryo UI" panose="020B0604030504040204" pitchFamily="50" charset="-128"/>
                <a:ea typeface="Meiryo UI" panose="020B0604030504040204" pitchFamily="50" charset="-128"/>
              </a:rPr>
              <a:t>MRT</a:t>
            </a:r>
            <a:r>
              <a:rPr lang="ja-JP" altLang="ja-JP"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IEC 61508</a:t>
            </a:r>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4</a:t>
            </a:r>
            <a:r>
              <a:rPr lang="ja-JP" altLang="ja-JP" dirty="0">
                <a:latin typeface="Meiryo UI" panose="020B0604030504040204" pitchFamily="50" charset="-128"/>
                <a:ea typeface="Meiryo UI" panose="020B0604030504040204" pitchFamily="50" charset="-128"/>
              </a:rPr>
              <a:t>部</a:t>
            </a:r>
            <a:r>
              <a:rPr lang="en-US" altLang="ja-JP" dirty="0">
                <a:latin typeface="Meiryo UI" panose="020B0604030504040204" pitchFamily="50" charset="-128"/>
                <a:ea typeface="Meiryo UI" panose="020B0604030504040204" pitchFamily="50" charset="-128"/>
              </a:rPr>
              <a:t>3.6.21</a:t>
            </a:r>
            <a:r>
              <a:rPr lang="ja-JP" altLang="ja-JP"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3.6.22</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MRT</a:t>
            </a:r>
            <a:r>
              <a:rPr lang="ja-JP" altLang="ja-JP" dirty="0">
                <a:latin typeface="Meiryo UI" panose="020B0604030504040204" pitchFamily="50" charset="-128"/>
                <a:ea typeface="Meiryo UI" panose="020B0604030504040204" pitchFamily="50" charset="-128"/>
              </a:rPr>
              <a:t>は故障を検知した後に、運転に戻るまでの時間であり、平均修復時間</a:t>
            </a:r>
            <a:r>
              <a:rPr lang="en-US" altLang="ja-JP" dirty="0">
                <a:latin typeface="Meiryo UI" panose="020B0604030504040204" pitchFamily="50" charset="-128"/>
                <a:ea typeface="Meiryo UI" panose="020B0604030504040204" pitchFamily="50" charset="-128"/>
              </a:rPr>
              <a:t>MTTR</a:t>
            </a:r>
            <a:r>
              <a:rPr lang="ja-JP" altLang="ja-JP" dirty="0">
                <a:latin typeface="Meiryo UI" panose="020B0604030504040204" pitchFamily="50" charset="-128"/>
                <a:ea typeface="Meiryo UI" panose="020B0604030504040204" pitchFamily="50" charset="-128"/>
              </a:rPr>
              <a:t>から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故障を検知する時間を差し引いた時間として定義される。</a:t>
            </a:r>
          </a:p>
        </p:txBody>
      </p:sp>
      <p:pic>
        <p:nvPicPr>
          <p:cNvPr id="4" name="図 3"/>
          <p:cNvPicPr>
            <a:picLocks noChangeAspect="1"/>
          </p:cNvPicPr>
          <p:nvPr/>
        </p:nvPicPr>
        <p:blipFill>
          <a:blip r:embed="rId3"/>
          <a:stretch>
            <a:fillRect/>
          </a:stretch>
        </p:blipFill>
        <p:spPr>
          <a:xfrm>
            <a:off x="1292445" y="2518940"/>
            <a:ext cx="6696075" cy="2514600"/>
          </a:xfrm>
          <a:prstGeom prst="rect">
            <a:avLst/>
          </a:prstGeom>
        </p:spPr>
      </p:pic>
      <p:sp>
        <p:nvSpPr>
          <p:cNvPr id="6" name="正方形/長方形 5"/>
          <p:cNvSpPr/>
          <p:nvPr/>
        </p:nvSpPr>
        <p:spPr>
          <a:xfrm>
            <a:off x="1872157" y="5159822"/>
            <a:ext cx="3198568" cy="369332"/>
          </a:xfrm>
          <a:prstGeom prst="rect">
            <a:avLst/>
          </a:prstGeom>
        </p:spPr>
        <p:txBody>
          <a:bodyPr wrap="none">
            <a:spAutoFit/>
          </a:bodyPr>
          <a:lstStyle/>
          <a:p>
            <a:pPr algn="ctr">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図３－５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MRT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と</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MTTR</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の関係</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1392944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102</a:t>
            </a:fld>
            <a:endParaRPr kumimoji="1" lang="ja-JP" altLang="en-US" dirty="0"/>
          </a:p>
        </p:txBody>
      </p:sp>
      <p:pic>
        <p:nvPicPr>
          <p:cNvPr id="3" name="図 2"/>
          <p:cNvPicPr>
            <a:picLocks noChangeAspect="1"/>
          </p:cNvPicPr>
          <p:nvPr/>
        </p:nvPicPr>
        <p:blipFill>
          <a:blip r:embed="rId3"/>
          <a:stretch>
            <a:fillRect/>
          </a:stretch>
        </p:blipFill>
        <p:spPr>
          <a:xfrm>
            <a:off x="323609" y="2058020"/>
            <a:ext cx="9001125" cy="2943225"/>
          </a:xfrm>
          <a:prstGeom prst="rect">
            <a:avLst/>
          </a:prstGeom>
        </p:spPr>
      </p:pic>
      <p:sp>
        <p:nvSpPr>
          <p:cNvPr id="4" name="正方形/長方形 3"/>
          <p:cNvSpPr/>
          <p:nvPr/>
        </p:nvSpPr>
        <p:spPr>
          <a:xfrm>
            <a:off x="323609" y="316732"/>
            <a:ext cx="4953000" cy="1631216"/>
          </a:xfrm>
          <a:prstGeom prst="rect">
            <a:avLst/>
          </a:prstGeom>
        </p:spPr>
        <p:txBody>
          <a:bodyPr>
            <a:spAutoFit/>
          </a:bodyPr>
          <a:lstStyle/>
          <a:p>
            <a:r>
              <a:rPr lang="en-US" altLang="ja-JP" sz="4400" dirty="0">
                <a:latin typeface="Meiryo UI" panose="020B0604030504040204" pitchFamily="50" charset="-128"/>
                <a:ea typeface="Meiryo UI" panose="020B0604030504040204" pitchFamily="50" charset="-128"/>
              </a:rPr>
              <a:t>(7)</a:t>
            </a:r>
            <a:r>
              <a:rPr lang="en-US" altLang="ja-JP" sz="4400" b="1" dirty="0">
                <a:latin typeface="Meiryo UI" panose="020B0604030504040204" pitchFamily="50" charset="-128"/>
                <a:ea typeface="Meiryo UI" panose="020B0604030504040204" pitchFamily="50" charset="-128"/>
              </a:rPr>
              <a:t> </a:t>
            </a:r>
            <a:r>
              <a:rPr lang="en-US" altLang="ja-JP" sz="4400" dirty="0" err="1">
                <a:latin typeface="Meiryo UI" panose="020B0604030504040204" pitchFamily="50" charset="-128"/>
                <a:ea typeface="Meiryo UI" panose="020B0604030504040204" pitchFamily="50" charset="-128"/>
              </a:rPr>
              <a:t>PFDavg</a:t>
            </a:r>
            <a:r>
              <a:rPr lang="ja-JP" altLang="ja-JP" sz="4400" dirty="0">
                <a:latin typeface="Meiryo UI" panose="020B0604030504040204" pitchFamily="50" charset="-128"/>
                <a:ea typeface="Meiryo UI" panose="020B0604030504040204" pitchFamily="50" charset="-128"/>
              </a:rPr>
              <a:t>の計算</a:t>
            </a:r>
            <a:endParaRPr lang="en-US" altLang="ja-JP" sz="44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ウ</a:t>
            </a:r>
            <a:r>
              <a:rPr lang="ja-JP"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評価</a:t>
            </a:r>
            <a:endParaRPr lang="en-US" altLang="ja-JP" sz="3200" dirty="0">
              <a:latin typeface="Meiryo UI" panose="020B0604030504040204" pitchFamily="50" charset="-128"/>
              <a:ea typeface="Meiryo UI" panose="020B0604030504040204" pitchFamily="50" charset="-128"/>
            </a:endParaRPr>
          </a:p>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ア</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rPr>
              <a:t>信頼性ブロック図</a:t>
            </a:r>
          </a:p>
        </p:txBody>
      </p:sp>
      <p:sp>
        <p:nvSpPr>
          <p:cNvPr id="9" name="正方形/長方形 8"/>
          <p:cNvSpPr/>
          <p:nvPr/>
        </p:nvSpPr>
        <p:spPr>
          <a:xfrm>
            <a:off x="2861722" y="3244334"/>
            <a:ext cx="3623108" cy="369332"/>
          </a:xfrm>
          <a:prstGeom prst="rect">
            <a:avLst/>
          </a:prstGeom>
        </p:spPr>
        <p:txBody>
          <a:bodyPr wrap="none">
            <a:spAutoFit/>
          </a:bodyPr>
          <a:lstStyle/>
          <a:p>
            <a:r>
              <a:rPr lang="ja-JP" altLang="ja-JP" dirty="0">
                <a:latin typeface="Meiryo UI" panose="020B0604030504040204" pitchFamily="50" charset="-128"/>
                <a:ea typeface="Meiryo UI" panose="020B0604030504040204" pitchFamily="50" charset="-128"/>
                <a:cs typeface="Times New Roman" panose="02020603050405020304" pitchFamily="18" charset="0"/>
              </a:rPr>
              <a:t>図</a:t>
            </a:r>
            <a:r>
              <a:rPr lang="en-US" altLang="ja-JP" dirty="0">
                <a:latin typeface="Meiryo UI" panose="020B0604030504040204" pitchFamily="50" charset="-128"/>
                <a:ea typeface="Meiryo UI" panose="020B0604030504040204" pitchFamily="50" charset="-128"/>
                <a:cs typeface="Times New Roman" panose="02020603050405020304" pitchFamily="18" charset="0"/>
              </a:rPr>
              <a:t>3-6</a:t>
            </a:r>
            <a:r>
              <a:rPr lang="ja-JP" altLang="ja-JP" dirty="0">
                <a:latin typeface="Meiryo UI" panose="020B0604030504040204" pitchFamily="50" charset="-128"/>
                <a:ea typeface="Meiryo UI" panose="020B0604030504040204" pitchFamily="50" charset="-128"/>
                <a:cs typeface="Times New Roman" panose="02020603050405020304" pitchFamily="18" charset="0"/>
              </a:rPr>
              <a:t>　システムの機能ブロック図の例</a:t>
            </a:r>
            <a:endParaRPr lang="ja-JP" altLang="en-US" dirty="0">
              <a:latin typeface="Meiryo UI" panose="020B0604030504040204" pitchFamily="50" charset="-128"/>
              <a:ea typeface="Meiryo UI" panose="020B0604030504040204" pitchFamily="50" charset="-128"/>
            </a:endParaRPr>
          </a:p>
        </p:txBody>
      </p:sp>
      <p:sp>
        <p:nvSpPr>
          <p:cNvPr id="10" name="正方形/長方形 9"/>
          <p:cNvSpPr/>
          <p:nvPr/>
        </p:nvSpPr>
        <p:spPr>
          <a:xfrm>
            <a:off x="2897201" y="4959244"/>
            <a:ext cx="3853939" cy="369332"/>
          </a:xfrm>
          <a:prstGeom prst="rect">
            <a:avLst/>
          </a:prstGeom>
        </p:spPr>
        <p:txBody>
          <a:bodyPr wrap="none">
            <a:spAutoFit/>
          </a:bodyPr>
          <a:lstStyle/>
          <a:p>
            <a:pPr algn="ctr">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図</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3-7</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システムの信頼性ブロック図の例</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7539127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415638" y="335070"/>
            <a:ext cx="8809325" cy="1748373"/>
          </a:xfrm>
          <a:ln>
            <a:noFill/>
          </a:ln>
        </p:spPr>
        <p:txBody>
          <a:bodyPr>
            <a:normAutofit fontScale="25000" lnSpcReduction="20000"/>
          </a:bodyPr>
          <a:lstStyle/>
          <a:p>
            <a:pPr marL="0" indent="0">
              <a:buNone/>
            </a:pPr>
            <a:r>
              <a:rPr lang="en-US" altLang="ja-JP" sz="8600" dirty="0"/>
              <a:t>(</a:t>
            </a:r>
            <a:r>
              <a:rPr lang="ja-JP" altLang="en-US" sz="9600" dirty="0"/>
              <a:t>イ</a:t>
            </a:r>
            <a:r>
              <a:rPr lang="en-US" altLang="ja-JP" sz="9600" dirty="0"/>
              <a:t>)</a:t>
            </a:r>
            <a:r>
              <a:rPr lang="ja-JP" altLang="en-US" sz="9600" dirty="0"/>
              <a:t>　</a:t>
            </a:r>
            <a:r>
              <a:rPr lang="ja-JP" altLang="ja-JP" sz="9600" dirty="0"/>
              <a:t>共通原因故障割合</a:t>
            </a:r>
            <a:endParaRPr lang="en-US" altLang="ja-JP" sz="9600" dirty="0"/>
          </a:p>
          <a:p>
            <a:pPr marL="0" indent="0">
              <a:buNone/>
            </a:pPr>
            <a:r>
              <a:rPr lang="ja-JP" altLang="en-US" sz="6400" dirty="0"/>
              <a:t>　　　　　　</a:t>
            </a:r>
            <a:endParaRPr lang="en-US" altLang="ja-JP" sz="6400" dirty="0"/>
          </a:p>
          <a:p>
            <a:pPr marL="0" indent="0">
              <a:buNone/>
            </a:pPr>
            <a:r>
              <a:rPr lang="ja-JP" altLang="en-US" sz="6400" dirty="0"/>
              <a:t>　　</a:t>
            </a:r>
            <a:r>
              <a:rPr lang="ja-JP" altLang="ja-JP" sz="7200" dirty="0"/>
              <a:t>共通原因故障割合は、一般に</a:t>
            </a:r>
            <a:r>
              <a:rPr lang="ja-JP" altLang="ja-JP" sz="7200" u="sng" dirty="0"/>
              <a:t>βファクター</a:t>
            </a:r>
            <a:r>
              <a:rPr lang="ja-JP" altLang="ja-JP" sz="7200" dirty="0"/>
              <a:t>と呼ばれる。</a:t>
            </a:r>
          </a:p>
          <a:p>
            <a:pPr marL="0" indent="0">
              <a:buNone/>
            </a:pPr>
            <a:r>
              <a:rPr lang="ja-JP" altLang="en-US" sz="7200" dirty="0"/>
              <a:t>　　</a:t>
            </a:r>
            <a:endParaRPr lang="en-US" altLang="ja-JP" sz="7200" dirty="0"/>
          </a:p>
          <a:p>
            <a:pPr marL="0" indent="0">
              <a:buNone/>
            </a:pPr>
            <a:r>
              <a:rPr lang="ja-JP" altLang="en-US" sz="7200" dirty="0"/>
              <a:t>　　</a:t>
            </a:r>
            <a:r>
              <a:rPr lang="en-US" altLang="ja-JP" sz="7200" dirty="0"/>
              <a:t>IEC 61508</a:t>
            </a:r>
            <a:r>
              <a:rPr lang="ja-JP" altLang="ja-JP" sz="7200" dirty="0"/>
              <a:t>第</a:t>
            </a:r>
            <a:r>
              <a:rPr lang="en-US" altLang="ja-JP" sz="7200" dirty="0"/>
              <a:t>6</a:t>
            </a:r>
            <a:r>
              <a:rPr lang="ja-JP" altLang="ja-JP" sz="7200" dirty="0"/>
              <a:t>部付属書</a:t>
            </a:r>
            <a:r>
              <a:rPr lang="en-US" altLang="ja-JP" sz="7200" dirty="0"/>
              <a:t>D</a:t>
            </a:r>
            <a:r>
              <a:rPr lang="ja-JP" altLang="ja-JP" sz="7200" dirty="0"/>
              <a:t>の評価方法を参照してβファクターを求める。</a:t>
            </a:r>
          </a:p>
          <a:p>
            <a:pPr marL="0" indent="0">
              <a:buNone/>
            </a:pPr>
            <a:r>
              <a:rPr lang="ja-JP" altLang="en-US" sz="6400" dirty="0"/>
              <a:t>　　</a:t>
            </a:r>
            <a:r>
              <a:rPr lang="en-US" altLang="ja-JP" dirty="0"/>
              <a:t> </a:t>
            </a:r>
            <a:endParaRPr lang="ja-JP" altLang="ja-JP" dirty="0"/>
          </a:p>
          <a:p>
            <a:pPr marL="0" indent="0">
              <a:buNone/>
            </a:pPr>
            <a:endParaRPr lang="en-US" altLang="ja-JP" dirty="0"/>
          </a:p>
          <a:p>
            <a:pPr marL="0" indent="0">
              <a:buNone/>
            </a:pPr>
            <a:endParaRPr lang="ja-JP" altLang="ja-JP" dirty="0"/>
          </a:p>
          <a:p>
            <a:pPr marL="0" indent="0">
              <a:buNone/>
            </a:pPr>
            <a:r>
              <a:rPr lang="ja-JP" altLang="en-US" dirty="0"/>
              <a:t>　　</a:t>
            </a:r>
            <a:endParaRPr lang="ja-JP" altLang="ja-JP" dirty="0"/>
          </a:p>
          <a:p>
            <a:pPr marL="0" lvl="0" indent="0">
              <a:buNone/>
            </a:pPr>
            <a:endParaRPr lang="ja-JP" altLang="ja-JP" dirty="0"/>
          </a:p>
          <a:p>
            <a:pPr marL="0" indent="0">
              <a:buNone/>
            </a:pPr>
            <a:r>
              <a:rPr lang="ja-JP" altLang="en-US" dirty="0"/>
              <a:t>　　</a:t>
            </a:r>
            <a:endParaRPr lang="ja-JP" altLang="ja-JP"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103</a:t>
            </a:fld>
            <a:endParaRPr kumimoji="1" lang="ja-JP" altLang="en-US" dirty="0"/>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0005793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375847" y="298477"/>
            <a:ext cx="8727364" cy="928323"/>
          </a:xfrm>
          <a:ln>
            <a:noFill/>
          </a:ln>
        </p:spPr>
        <p:txBody>
          <a:bodyPr>
            <a:normAutofit fontScale="25000" lnSpcReduction="20000"/>
          </a:bodyPr>
          <a:lstStyle/>
          <a:p>
            <a:pPr marL="0" indent="0">
              <a:buNone/>
            </a:pPr>
            <a:r>
              <a:rPr lang="ja-JP" altLang="ja-JP" sz="9600" dirty="0"/>
              <a:t>（ウ）</a:t>
            </a:r>
            <a:r>
              <a:rPr lang="en-US" altLang="ja-JP" sz="9600" dirty="0" err="1"/>
              <a:t>PFDavg</a:t>
            </a:r>
            <a:r>
              <a:rPr lang="ja-JP" altLang="ja-JP" sz="9600" dirty="0"/>
              <a:t>の計算</a:t>
            </a:r>
          </a:p>
          <a:p>
            <a:pPr marL="0" indent="0">
              <a:buNone/>
            </a:pPr>
            <a:endParaRPr lang="en-US" altLang="ja-JP" dirty="0"/>
          </a:p>
          <a:p>
            <a:pPr marL="0" indent="0">
              <a:buNone/>
            </a:pPr>
            <a:r>
              <a:rPr lang="ja-JP" altLang="en-US" sz="6400" dirty="0"/>
              <a:t>　　　　　　　　　　　　　　　　</a:t>
            </a:r>
            <a:r>
              <a:rPr lang="ja-JP" altLang="ja-JP" sz="7200" dirty="0"/>
              <a:t>表</a:t>
            </a:r>
            <a:r>
              <a:rPr lang="en-US" altLang="ja-JP" sz="7200" dirty="0"/>
              <a:t>3-7</a:t>
            </a:r>
            <a:r>
              <a:rPr lang="ja-JP" altLang="ja-JP" sz="7200" dirty="0"/>
              <a:t>　構成要素の危険側故障率</a:t>
            </a:r>
          </a:p>
          <a:p>
            <a:pPr marL="0" indent="0">
              <a:buNone/>
            </a:pPr>
            <a:endParaRPr lang="ja-JP" altLang="ja-JP" sz="6400" dirty="0"/>
          </a:p>
          <a:p>
            <a:pPr marL="0" indent="0">
              <a:buNone/>
            </a:pPr>
            <a:r>
              <a:rPr lang="ja-JP" altLang="en-US" sz="6400" dirty="0"/>
              <a:t>　　</a:t>
            </a:r>
            <a:endParaRPr lang="ja-JP" altLang="ja-JP" sz="6400" dirty="0"/>
          </a:p>
          <a:p>
            <a:pPr marL="0" lvl="0" indent="0">
              <a:buNone/>
            </a:pPr>
            <a:endParaRPr lang="ja-JP" altLang="ja-JP" sz="6400" dirty="0"/>
          </a:p>
          <a:p>
            <a:pPr marL="0" indent="0">
              <a:buNone/>
            </a:pPr>
            <a:r>
              <a:rPr lang="ja-JP" altLang="en-US" sz="6400" dirty="0"/>
              <a:t>　　</a:t>
            </a:r>
            <a:endParaRPr lang="en-US" altLang="ja-JP" sz="6400" dirty="0"/>
          </a:p>
          <a:p>
            <a:pPr marL="0" indent="0">
              <a:buNone/>
            </a:pPr>
            <a:endParaRPr lang="en-US" altLang="ja-JP" sz="6400" dirty="0"/>
          </a:p>
          <a:p>
            <a:pPr marL="0" indent="0">
              <a:buNone/>
            </a:pPr>
            <a:endParaRPr lang="en-US" altLang="ja-JP" sz="6400" dirty="0"/>
          </a:p>
          <a:p>
            <a:pPr marL="0" indent="0">
              <a:buNone/>
            </a:pPr>
            <a:r>
              <a:rPr lang="ja-JP" altLang="en-US" sz="6400" dirty="0"/>
              <a:t>　　　　　　　　　　　　　　　</a:t>
            </a:r>
            <a:endParaRPr lang="en-US" altLang="ja-JP" sz="6400" dirty="0"/>
          </a:p>
          <a:p>
            <a:pPr marL="0" indent="0">
              <a:buNone/>
            </a:pPr>
            <a:endParaRPr lang="en-US" altLang="ja-JP" sz="6400" dirty="0"/>
          </a:p>
          <a:p>
            <a:pPr marL="0" indent="0">
              <a:buNone/>
            </a:pPr>
            <a:endParaRPr lang="en-US" altLang="ja-JP" sz="6400" dirty="0"/>
          </a:p>
          <a:p>
            <a:pPr marL="0" indent="0">
              <a:buNone/>
            </a:pPr>
            <a:r>
              <a:rPr lang="ja-JP" altLang="en-US" sz="6400" dirty="0"/>
              <a:t>　　　　　　　　　　　</a:t>
            </a:r>
            <a:endParaRPr lang="en-US" altLang="ja-JP" sz="6400" dirty="0"/>
          </a:p>
          <a:p>
            <a:pPr marL="0" indent="0">
              <a:buNone/>
            </a:pPr>
            <a:r>
              <a:rPr lang="ja-JP" altLang="en-US" sz="6400" dirty="0"/>
              <a:t>　　　　</a:t>
            </a:r>
            <a:r>
              <a:rPr lang="ja-JP" altLang="ja-JP" sz="6400" dirty="0"/>
              <a:t>センサーの危険側故障率（</a:t>
            </a:r>
            <a:r>
              <a:rPr lang="en-US" altLang="ja-JP" sz="6400" dirty="0"/>
              <a:t>FIT</a:t>
            </a:r>
            <a:r>
              <a:rPr lang="ja-JP" altLang="ja-JP" sz="6400" dirty="0"/>
              <a:t>）</a:t>
            </a:r>
          </a:p>
          <a:p>
            <a:pPr marL="0" indent="0">
              <a:buNone/>
            </a:pPr>
            <a:r>
              <a:rPr lang="ja-JP" altLang="ja-JP" sz="6400" dirty="0"/>
              <a:t>　　　　</a:t>
            </a:r>
            <a:r>
              <a:rPr lang="ja-JP" altLang="en-US" sz="6400" dirty="0"/>
              <a:t>　　　　</a:t>
            </a:r>
            <a:r>
              <a:rPr lang="ja-JP" altLang="ja-JP" sz="6400" dirty="0"/>
              <a:t>λ</a:t>
            </a:r>
            <a:r>
              <a:rPr lang="en-US" altLang="ja-JP" sz="6400" baseline="-25000" dirty="0"/>
              <a:t>DS</a:t>
            </a:r>
            <a:r>
              <a:rPr lang="ja-JP" altLang="ja-JP" sz="6400" dirty="0"/>
              <a:t>＝</a:t>
            </a:r>
            <a:r>
              <a:rPr lang="en-US" altLang="ja-JP" sz="6400" dirty="0"/>
              <a:t>10000</a:t>
            </a:r>
            <a:r>
              <a:rPr lang="ja-JP" altLang="ja-JP" sz="6400" dirty="0"/>
              <a:t>＋</a:t>
            </a:r>
            <a:r>
              <a:rPr lang="en-US" altLang="ja-JP" sz="6400" dirty="0"/>
              <a:t>5000</a:t>
            </a:r>
            <a:r>
              <a:rPr lang="ja-JP" altLang="ja-JP" sz="6400" dirty="0"/>
              <a:t>＋</a:t>
            </a:r>
            <a:r>
              <a:rPr lang="en-US" altLang="ja-JP" sz="6400" dirty="0"/>
              <a:t>0</a:t>
            </a:r>
            <a:r>
              <a:rPr lang="ja-JP" altLang="ja-JP" sz="6400" dirty="0"/>
              <a:t>＋</a:t>
            </a:r>
            <a:r>
              <a:rPr lang="en-US" altLang="ja-JP" sz="6400" dirty="0"/>
              <a:t>10000</a:t>
            </a:r>
            <a:r>
              <a:rPr lang="ja-JP" altLang="ja-JP" sz="6400" dirty="0"/>
              <a:t>＋</a:t>
            </a:r>
            <a:r>
              <a:rPr lang="en-US" altLang="ja-JP" sz="6400" dirty="0"/>
              <a:t>200</a:t>
            </a:r>
            <a:r>
              <a:rPr lang="ja-JP" altLang="ja-JP" sz="6400" dirty="0"/>
              <a:t>＝</a:t>
            </a:r>
            <a:r>
              <a:rPr lang="en-US" altLang="ja-JP" sz="6400" dirty="0"/>
              <a:t>25200</a:t>
            </a:r>
            <a:endParaRPr lang="ja-JP" altLang="ja-JP" sz="6400" dirty="0"/>
          </a:p>
          <a:p>
            <a:pPr marL="0" indent="0">
              <a:buNone/>
            </a:pPr>
            <a:r>
              <a:rPr lang="ja-JP" altLang="en-US" sz="6400" dirty="0"/>
              <a:t>　　　　</a:t>
            </a:r>
            <a:r>
              <a:rPr lang="ja-JP" altLang="ja-JP" sz="6400" dirty="0"/>
              <a:t>ロジックの危険側故障率（</a:t>
            </a:r>
            <a:r>
              <a:rPr lang="en-US" altLang="ja-JP" sz="6400" dirty="0"/>
              <a:t>FIT</a:t>
            </a:r>
            <a:r>
              <a:rPr lang="ja-JP" altLang="ja-JP" sz="6400" dirty="0"/>
              <a:t>）</a:t>
            </a:r>
          </a:p>
          <a:p>
            <a:pPr marL="0" indent="0">
              <a:buNone/>
            </a:pPr>
            <a:r>
              <a:rPr lang="ja-JP" altLang="ja-JP" sz="6400" dirty="0"/>
              <a:t>　</a:t>
            </a:r>
            <a:r>
              <a:rPr lang="ja-JP" altLang="en-US" sz="6400" dirty="0"/>
              <a:t>　　　　　　　</a:t>
            </a:r>
            <a:r>
              <a:rPr lang="ja-JP" altLang="ja-JP" sz="6400" dirty="0"/>
              <a:t>λ</a:t>
            </a:r>
            <a:r>
              <a:rPr lang="en-US" altLang="ja-JP" sz="6400" baseline="-25000" dirty="0"/>
              <a:t>DL</a:t>
            </a:r>
            <a:r>
              <a:rPr lang="ja-JP" altLang="ja-JP" sz="6400" dirty="0"/>
              <a:t>＝</a:t>
            </a:r>
            <a:r>
              <a:rPr lang="en-US" altLang="ja-JP" sz="6400" dirty="0"/>
              <a:t>200</a:t>
            </a:r>
            <a:r>
              <a:rPr lang="ja-JP" altLang="ja-JP" sz="6400" dirty="0"/>
              <a:t>　</a:t>
            </a:r>
          </a:p>
          <a:p>
            <a:pPr marL="0" indent="0">
              <a:buNone/>
            </a:pPr>
            <a:r>
              <a:rPr lang="ja-JP" altLang="en-US" sz="6400" dirty="0"/>
              <a:t>　　　　</a:t>
            </a:r>
            <a:r>
              <a:rPr lang="ja-JP" altLang="ja-JP" sz="6400" dirty="0"/>
              <a:t>アクチュエータの危険側故障率（</a:t>
            </a:r>
            <a:r>
              <a:rPr lang="en-US" altLang="ja-JP" sz="6400" dirty="0"/>
              <a:t>FIT</a:t>
            </a:r>
            <a:r>
              <a:rPr lang="ja-JP" altLang="ja-JP" sz="6400" dirty="0"/>
              <a:t>）</a:t>
            </a:r>
          </a:p>
          <a:p>
            <a:pPr marL="0" indent="0">
              <a:buNone/>
            </a:pPr>
            <a:r>
              <a:rPr lang="ja-JP" altLang="en-US" sz="6400" dirty="0"/>
              <a:t>　　　　　　　　</a:t>
            </a:r>
            <a:r>
              <a:rPr lang="ja-JP" altLang="ja-JP" sz="6400" dirty="0"/>
              <a:t>λ</a:t>
            </a:r>
            <a:r>
              <a:rPr lang="en-US" altLang="ja-JP" sz="6400" baseline="-25000" dirty="0"/>
              <a:t>DA</a:t>
            </a:r>
            <a:r>
              <a:rPr lang="ja-JP" altLang="ja-JP" sz="6400" dirty="0"/>
              <a:t>＝</a:t>
            </a:r>
            <a:r>
              <a:rPr lang="en-US" altLang="ja-JP" sz="6400" dirty="0"/>
              <a:t>200</a:t>
            </a:r>
            <a:r>
              <a:rPr lang="ja-JP" altLang="ja-JP" sz="6400" dirty="0"/>
              <a:t>＋</a:t>
            </a:r>
            <a:r>
              <a:rPr lang="en-US" altLang="ja-JP" sz="6400" dirty="0"/>
              <a:t>2000</a:t>
            </a:r>
            <a:r>
              <a:rPr lang="ja-JP" altLang="ja-JP" sz="6400" dirty="0"/>
              <a:t>＋</a:t>
            </a:r>
            <a:r>
              <a:rPr lang="en-US" altLang="ja-JP" sz="6400" dirty="0"/>
              <a:t>10000</a:t>
            </a:r>
            <a:r>
              <a:rPr lang="ja-JP" altLang="ja-JP" sz="6400" dirty="0"/>
              <a:t>＝</a:t>
            </a:r>
            <a:r>
              <a:rPr lang="en-US" altLang="ja-JP" sz="6400" dirty="0"/>
              <a:t>12200</a:t>
            </a:r>
            <a:endParaRPr lang="ja-JP" altLang="ja-JP" sz="6400" dirty="0"/>
          </a:p>
          <a:p>
            <a:pPr marL="0" indent="0">
              <a:buNone/>
            </a:pPr>
            <a:endParaRPr lang="ja-JP" altLang="ja-JP" dirty="0"/>
          </a:p>
          <a:p>
            <a:pPr marL="0" indent="0">
              <a:buNone/>
            </a:pPr>
            <a:r>
              <a:rPr lang="en-US" altLang="ja-JP" dirty="0"/>
              <a:t/>
            </a:r>
            <a:br>
              <a:rPr lang="en-US" altLang="ja-JP" dirty="0"/>
            </a:br>
            <a:endParaRPr lang="ja-JP" altLang="ja-JP"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104</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4187350119"/>
              </p:ext>
            </p:extLst>
          </p:nvPr>
        </p:nvGraphicFramePr>
        <p:xfrm>
          <a:off x="1339750" y="1226800"/>
          <a:ext cx="6843552" cy="2354600"/>
        </p:xfrm>
        <a:graphic>
          <a:graphicData uri="http://schemas.openxmlformats.org/drawingml/2006/table">
            <a:tbl>
              <a:tblPr firstRow="1" firstCol="1" bandRow="1">
                <a:tableStyleId>{5C22544A-7EE6-4342-B048-85BDC9FD1C3A}</a:tableStyleId>
              </a:tblPr>
              <a:tblGrid>
                <a:gridCol w="987932">
                  <a:extLst>
                    <a:ext uri="{9D8B030D-6E8A-4147-A177-3AD203B41FA5}">
                      <a16:colId xmlns="" xmlns:a16="http://schemas.microsoft.com/office/drawing/2014/main" val="20000"/>
                    </a:ext>
                  </a:extLst>
                </a:gridCol>
                <a:gridCol w="3200428">
                  <a:extLst>
                    <a:ext uri="{9D8B030D-6E8A-4147-A177-3AD203B41FA5}">
                      <a16:colId xmlns="" xmlns:a16="http://schemas.microsoft.com/office/drawing/2014/main" val="20001"/>
                    </a:ext>
                  </a:extLst>
                </a:gridCol>
                <a:gridCol w="2655192">
                  <a:extLst>
                    <a:ext uri="{9D8B030D-6E8A-4147-A177-3AD203B41FA5}">
                      <a16:colId xmlns="" xmlns:a16="http://schemas.microsoft.com/office/drawing/2014/main" val="20002"/>
                    </a:ext>
                  </a:extLst>
                </a:gridCol>
              </a:tblGrid>
              <a:tr h="294325">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記号</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構成要素</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λ</a:t>
                      </a:r>
                      <a:r>
                        <a:rPr lang="ja-JP" sz="1800" kern="100" baseline="-25000">
                          <a:effectLst/>
                          <a:latin typeface="Meiryo UI" panose="020B0604030504040204" pitchFamily="50" charset="-128"/>
                          <a:ea typeface="Meiryo UI" panose="020B0604030504040204" pitchFamily="50" charset="-128"/>
                        </a:rPr>
                        <a:t>Ｄ</a:t>
                      </a:r>
                      <a:r>
                        <a:rPr lang="ja-JP" sz="1800" kern="100">
                          <a:effectLst/>
                          <a:latin typeface="Meiryo UI" panose="020B0604030504040204" pitchFamily="50" charset="-128"/>
                          <a:ea typeface="Meiryo UI" panose="020B0604030504040204" pitchFamily="50" charset="-128"/>
                        </a:rPr>
                        <a:t>危険側故障率（</a:t>
                      </a:r>
                      <a:r>
                        <a:rPr lang="en-US" sz="1800" kern="100">
                          <a:effectLst/>
                          <a:latin typeface="Meiryo UI" panose="020B0604030504040204" pitchFamily="50" charset="-128"/>
                          <a:ea typeface="Meiryo UI" panose="020B0604030504040204" pitchFamily="50" charset="-128"/>
                        </a:rPr>
                        <a:t>FIT)</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9432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Ｄ</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検知器</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9432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Ｔ</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トランズミッタ</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5,000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9432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Ｃ／Ｔ</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ケーブル</a:t>
                      </a:r>
                      <a:r>
                        <a:rPr lang="en-US" sz="1800" kern="100" dirty="0">
                          <a:effectLst/>
                          <a:latin typeface="Meiryo UI" panose="020B0604030504040204" pitchFamily="50" charset="-128"/>
                          <a:ea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rPr>
                        <a:t>端子</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9432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ＴＳ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トリップアンプ・スイッチ</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9432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リレー</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200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9432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ＳＶ</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ソレノイドバルブ</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2,000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94325">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ＴＶ</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トリップバルブ</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5844436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526804" y="297455"/>
            <a:ext cx="9212107" cy="5277079"/>
          </a:xfrm>
          <a:ln>
            <a:noFill/>
          </a:ln>
        </p:spPr>
        <p:txBody>
          <a:bodyPr>
            <a:normAutofit/>
          </a:bodyPr>
          <a:lstStyle/>
          <a:p>
            <a:pPr marL="0" indent="0">
              <a:buNone/>
            </a:pPr>
            <a:r>
              <a:rPr lang="ja-JP" altLang="en-US" sz="2400" dirty="0"/>
              <a:t>　</a:t>
            </a:r>
            <a:r>
              <a:rPr lang="en-US" altLang="ja-JP" sz="2400" dirty="0"/>
              <a:t>[</a:t>
            </a:r>
            <a:r>
              <a:rPr lang="ja-JP" altLang="ja-JP" sz="2400" dirty="0"/>
              <a:t>１重系の例</a:t>
            </a:r>
            <a:r>
              <a:rPr lang="en-US" altLang="ja-JP" sz="2400" dirty="0"/>
              <a:t>]</a:t>
            </a:r>
          </a:p>
          <a:p>
            <a:pPr marL="0" indent="0">
              <a:buNone/>
            </a:pPr>
            <a:r>
              <a:rPr lang="ja-JP" altLang="en-US" sz="1800" dirty="0"/>
              <a:t>　　</a:t>
            </a:r>
            <a:r>
              <a:rPr lang="en-US" altLang="ja-JP" sz="1800" dirty="0"/>
              <a:t>IEC 61508</a:t>
            </a:r>
            <a:r>
              <a:rPr lang="ja-JP" altLang="ja-JP" sz="1800" dirty="0"/>
              <a:t>第</a:t>
            </a:r>
            <a:r>
              <a:rPr lang="en-US" altLang="ja-JP" sz="1800" dirty="0"/>
              <a:t>6</a:t>
            </a:r>
            <a:r>
              <a:rPr lang="ja-JP" altLang="ja-JP" sz="1800" dirty="0"/>
              <a:t>部付属書</a:t>
            </a:r>
            <a:r>
              <a:rPr lang="en-US" altLang="ja-JP" sz="1800" dirty="0"/>
              <a:t>B3.2.2.1</a:t>
            </a:r>
          </a:p>
          <a:p>
            <a:pPr marL="0" indent="0">
              <a:buNone/>
            </a:pPr>
            <a:endParaRPr lang="en-US" altLang="ja-JP" dirty="0"/>
          </a:p>
          <a:p>
            <a:pPr marL="0" indent="0">
              <a:buNone/>
            </a:pPr>
            <a:r>
              <a:rPr lang="ja-JP" altLang="en-US" dirty="0"/>
              <a:t>　　　　　</a:t>
            </a:r>
            <a:r>
              <a:rPr lang="en-US" altLang="ja-JP" dirty="0"/>
              <a:t/>
            </a:r>
            <a:br>
              <a:rPr lang="en-US" altLang="ja-JP" dirty="0"/>
            </a:br>
            <a:endParaRPr lang="ja-JP" altLang="ja-JP"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105</a:t>
            </a:fld>
            <a:endParaRPr kumimoji="1" lang="ja-JP" altLang="en-U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正方形/長方形 5"/>
          <p:cNvSpPr/>
          <p:nvPr/>
        </p:nvSpPr>
        <p:spPr>
          <a:xfrm>
            <a:off x="526804" y="3524438"/>
            <a:ext cx="5360624" cy="954107"/>
          </a:xfrm>
          <a:prstGeom prst="rect">
            <a:avLst/>
          </a:prstGeom>
        </p:spPr>
        <p:txBody>
          <a:bodyPr wrap="square">
            <a:spAutoFit/>
          </a:bodyPr>
          <a:lstStyle/>
          <a:p>
            <a:pPr indent="419100">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T1</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：プルーフテスト間隔</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点検周期</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（時間）</a:t>
            </a:r>
          </a:p>
          <a:p>
            <a:pPr indent="419100">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MRT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：平均修理時間（時間）</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419100">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MTTR</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：平均修復時間（時間）</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419100">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DC</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：診断率（</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419347" y="4609730"/>
            <a:ext cx="5741583" cy="1169551"/>
          </a:xfrm>
          <a:prstGeom prst="rect">
            <a:avLst/>
          </a:prstGeom>
        </p:spPr>
        <p:txBody>
          <a:bodyPr wrap="square">
            <a:spAutoFit/>
          </a:bodyPr>
          <a:lstStyle/>
          <a:p>
            <a:pPr indent="532130" algn="just">
              <a:spcAft>
                <a:spcPts val="0"/>
              </a:spcAft>
            </a:pPr>
            <a:r>
              <a:rPr lang="ja-JP" altLang="ja-JP" sz="1400" kern="100" dirty="0" err="1">
                <a:latin typeface="Meiryo UI" panose="020B0604030504040204" pitchFamily="50" charset="-128"/>
                <a:ea typeface="Meiryo UI" panose="020B0604030504040204" pitchFamily="50" charset="-128"/>
                <a:cs typeface="Times New Roman" panose="02020603050405020304" pitchFamily="18" charset="0"/>
              </a:rPr>
              <a:t>ｔ</a:t>
            </a:r>
            <a:r>
              <a:rPr lang="en-US" altLang="ja-JP" sz="1400" kern="100" baseline="-25000" dirty="0">
                <a:latin typeface="Meiryo UI" panose="020B0604030504040204" pitchFamily="50" charset="-128"/>
                <a:ea typeface="Meiryo UI" panose="020B0604030504040204" pitchFamily="50" charset="-128"/>
                <a:cs typeface="Times New Roman" panose="02020603050405020304" pitchFamily="18" charset="0"/>
              </a:rPr>
              <a:t>CE</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チャンネル等価平均ダウンタイム（時間）</a:t>
            </a:r>
          </a:p>
          <a:p>
            <a:pPr indent="53086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λ</a:t>
            </a:r>
            <a:r>
              <a:rPr lang="en-US" altLang="ja-JP" sz="1400" kern="100" baseline="-25000" dirty="0">
                <a:latin typeface="Meiryo UI" panose="020B0604030504040204" pitchFamily="50" charset="-128"/>
                <a:ea typeface="Meiryo UI" panose="020B0604030504040204" pitchFamily="50" charset="-128"/>
                <a:cs typeface="Times New Roman" panose="02020603050405020304" pitchFamily="18" charset="0"/>
              </a:rPr>
              <a:t>D</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；危険側故障率（－</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時間）</a:t>
            </a:r>
          </a:p>
          <a:p>
            <a:pPr indent="53086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λ</a:t>
            </a:r>
            <a:r>
              <a:rPr lang="en-US" altLang="ja-JP" sz="1400" kern="100" baseline="-25000" dirty="0">
                <a:latin typeface="Meiryo UI" panose="020B0604030504040204" pitchFamily="50" charset="-128"/>
                <a:ea typeface="Meiryo UI" panose="020B0604030504040204" pitchFamily="50" charset="-128"/>
                <a:cs typeface="Times New Roman" panose="02020603050405020304" pitchFamily="18" charset="0"/>
              </a:rPr>
              <a:t>DD</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；検知可能危険側故障率（－</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時間）</a:t>
            </a:r>
          </a:p>
          <a:p>
            <a:pPr indent="53086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λ</a:t>
            </a:r>
            <a:r>
              <a:rPr lang="en-US" altLang="ja-JP" sz="1400" kern="100" baseline="-25000" dirty="0">
                <a:latin typeface="Meiryo UI" panose="020B0604030504040204" pitchFamily="50" charset="-128"/>
                <a:ea typeface="Meiryo UI" panose="020B0604030504040204" pitchFamily="50" charset="-128"/>
                <a:cs typeface="Times New Roman" panose="02020603050405020304" pitchFamily="18" charset="0"/>
              </a:rPr>
              <a:t>DU</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；検知不可危険側故障率（－</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時間）</a:t>
            </a:r>
          </a:p>
          <a:p>
            <a:pPr indent="530860" algn="just">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PFD</a:t>
            </a:r>
            <a:r>
              <a:rPr lang="en-US" altLang="ja-JP" sz="1400" kern="100" baseline="-25000" dirty="0">
                <a:latin typeface="Meiryo UI" panose="020B0604030504040204" pitchFamily="50" charset="-128"/>
                <a:ea typeface="Meiryo UI" panose="020B0604030504040204" pitchFamily="50" charset="-128"/>
                <a:cs typeface="Times New Roman" panose="02020603050405020304" pitchFamily="18" charset="0"/>
              </a:rPr>
              <a:t>G</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；作動要求あたりの危険側失敗確率（－）</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3"/>
          <a:stretch>
            <a:fillRect/>
          </a:stretch>
        </p:blipFill>
        <p:spPr>
          <a:xfrm>
            <a:off x="833768" y="1253627"/>
            <a:ext cx="7143750" cy="1933575"/>
          </a:xfrm>
          <a:prstGeom prst="rect">
            <a:avLst/>
          </a:prstGeom>
        </p:spPr>
      </p:pic>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1598376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106</a:t>
            </a:fld>
            <a:endParaRPr kumimoji="1" lang="ja-JP" altLang="en-U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正方形/長方形 2"/>
          <p:cNvSpPr/>
          <p:nvPr/>
        </p:nvSpPr>
        <p:spPr>
          <a:xfrm>
            <a:off x="243068" y="73507"/>
            <a:ext cx="9062978" cy="6401753"/>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（センサー）</a:t>
            </a:r>
            <a:endParaRPr lang="en-US" altLang="ja-JP"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DC =0.85 (FMEDA</a:t>
            </a:r>
            <a:r>
              <a:rPr lang="ja-JP" altLang="ja-JP" sz="1200" dirty="0">
                <a:latin typeface="Meiryo UI" panose="020B0604030504040204" pitchFamily="50" charset="-128"/>
                <a:ea typeface="Meiryo UI" panose="020B0604030504040204" pitchFamily="50" charset="-128"/>
              </a:rPr>
              <a:t>で決定される</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a:t>
            </a:r>
            <a:r>
              <a:rPr lang="en-US" altLang="ja-JP" sz="1200" dirty="0">
                <a:latin typeface="Meiryo UI" panose="020B0604030504040204" pitchFamily="50" charset="-128"/>
                <a:ea typeface="Meiryo UI" panose="020B0604030504040204" pitchFamily="50" charset="-128"/>
              </a:rPr>
              <a:t> = 25200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25200 FIT (FMEDA</a:t>
            </a:r>
            <a:r>
              <a:rPr lang="ja-JP" altLang="ja-JP" sz="1200" dirty="0">
                <a:latin typeface="Meiryo UI" panose="020B0604030504040204" pitchFamily="50" charset="-128"/>
                <a:ea typeface="Meiryo UI" panose="020B0604030504040204" pitchFamily="50" charset="-128"/>
              </a:rPr>
              <a:t>で決定される</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T</a:t>
            </a:r>
            <a:r>
              <a:rPr lang="en-US" altLang="ja-JP" sz="1200" baseline="-25000" dirty="0">
                <a:latin typeface="Meiryo UI" panose="020B0604030504040204" pitchFamily="50" charset="-128"/>
                <a:ea typeface="Meiryo UI" panose="020B0604030504040204" pitchFamily="50" charset="-128"/>
              </a:rPr>
              <a:t>1</a:t>
            </a:r>
            <a:r>
              <a:rPr lang="en-US" altLang="ja-JP" sz="1200" dirty="0">
                <a:latin typeface="Meiryo UI" panose="020B0604030504040204" pitchFamily="50" charset="-128"/>
                <a:ea typeface="Meiryo UI" panose="020B0604030504040204" pitchFamily="50" charset="-128"/>
              </a:rPr>
              <a:t> = 1</a:t>
            </a:r>
            <a:r>
              <a:rPr lang="ja-JP" altLang="ja-JP"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 (8760</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MRT = 8</a:t>
            </a:r>
            <a:r>
              <a:rPr lang="ja-JP" altLang="ja-JP" sz="1200" dirty="0">
                <a:latin typeface="Meiryo UI" panose="020B0604030504040204" pitchFamily="50" charset="-128"/>
                <a:ea typeface="Meiryo UI" panose="020B0604030504040204" pitchFamily="50" charset="-128"/>
              </a:rPr>
              <a:t>　（時間） </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MTTR = 8 </a:t>
            </a:r>
            <a:r>
              <a:rPr lang="ja-JP" altLang="ja-JP" sz="1200" dirty="0">
                <a:latin typeface="Meiryo UI" panose="020B0604030504040204" pitchFamily="50" charset="-128"/>
                <a:ea typeface="Meiryo UI" panose="020B0604030504040204" pitchFamily="50" charset="-128"/>
              </a:rPr>
              <a:t>（時間）</a:t>
            </a: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DD</a:t>
            </a:r>
            <a:r>
              <a:rPr lang="en-US" altLang="ja-JP" sz="1200" dirty="0">
                <a:latin typeface="Meiryo UI" panose="020B0604030504040204" pitchFamily="50" charset="-128"/>
                <a:ea typeface="Meiryo UI" panose="020B0604030504040204" pitchFamily="50" charset="-128"/>
              </a:rPr>
              <a:t> = 25200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0.85  =  2.142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-5</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21420 FIT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DU  </a:t>
            </a:r>
            <a:r>
              <a:rPr lang="en-US" altLang="ja-JP" sz="1200" dirty="0">
                <a:latin typeface="Meiryo UI" panose="020B0604030504040204" pitchFamily="50" charset="-128"/>
                <a:ea typeface="Meiryo UI" panose="020B0604030504040204" pitchFamily="50" charset="-128"/>
              </a:rPr>
              <a:t>= 25200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 – 0.85 ) = 3.780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-6</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;3780 FIT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t</a:t>
            </a:r>
            <a:r>
              <a:rPr lang="en-US" altLang="ja-JP" sz="1200" baseline="-25000" dirty="0" err="1">
                <a:latin typeface="Meiryo UI" panose="020B0604030504040204" pitchFamily="50" charset="-128"/>
                <a:ea typeface="Meiryo UI" panose="020B0604030504040204" pitchFamily="50" charset="-128"/>
              </a:rPr>
              <a:t>CE</a:t>
            </a:r>
            <a:r>
              <a:rPr lang="en-US" altLang="ja-JP" sz="1200" baseline="-250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(3780/25200)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8760/2 + 8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(21420/25200)</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8 = 665 (</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 </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PFD</a:t>
            </a:r>
            <a:r>
              <a:rPr lang="en-US" altLang="ja-JP" sz="1200" baseline="-25000" dirty="0">
                <a:latin typeface="Meiryo UI" panose="020B0604030504040204" pitchFamily="50" charset="-128"/>
                <a:ea typeface="Meiryo UI" panose="020B0604030504040204" pitchFamily="50" charset="-128"/>
              </a:rPr>
              <a:t>G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(2.142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-5 </a:t>
            </a:r>
            <a:r>
              <a:rPr lang="en-US" altLang="ja-JP" sz="1200" dirty="0">
                <a:latin typeface="Meiryo UI" panose="020B0604030504040204" pitchFamily="50" charset="-128"/>
                <a:ea typeface="Meiryo UI" panose="020B0604030504040204" pitchFamily="50" charset="-128"/>
              </a:rPr>
              <a:t>+ 3.780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-6</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665  = 1.676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-2  </a:t>
            </a:r>
            <a:r>
              <a:rPr lang="en-US" altLang="ja-JP" sz="1200" dirty="0">
                <a:latin typeface="Meiryo UI" panose="020B0604030504040204" pitchFamily="50" charset="-128"/>
                <a:ea typeface="Meiryo UI" panose="020B0604030504040204" pitchFamily="50" charset="-128"/>
              </a:rPr>
              <a:t>(-)</a:t>
            </a:r>
          </a:p>
          <a:p>
            <a:endParaRPr lang="en-US" altLang="ja-JP" sz="1200"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（ロジック）</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DC =0.6 (FMEDA</a:t>
            </a:r>
            <a:r>
              <a:rPr lang="ja-JP" altLang="ja-JP" sz="1200" dirty="0">
                <a:latin typeface="Meiryo UI" panose="020B0604030504040204" pitchFamily="50" charset="-128"/>
                <a:ea typeface="Meiryo UI" panose="020B0604030504040204" pitchFamily="50" charset="-128"/>
              </a:rPr>
              <a:t>で決定される</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λ</a:t>
            </a:r>
            <a:r>
              <a:rPr lang="en-US" altLang="ja-JP" sz="1200" baseline="-25000" dirty="0" err="1">
                <a:latin typeface="Meiryo UI" panose="020B0604030504040204" pitchFamily="50" charset="-128"/>
                <a:ea typeface="Meiryo UI" panose="020B0604030504040204" pitchFamily="50" charset="-128"/>
              </a:rPr>
              <a:t>D</a:t>
            </a:r>
            <a:r>
              <a:rPr lang="en-US" altLang="ja-JP" sz="1200" dirty="0">
                <a:latin typeface="Meiryo UI" panose="020B0604030504040204" pitchFamily="50" charset="-128"/>
                <a:ea typeface="Meiryo UI" panose="020B0604030504040204" pitchFamily="50" charset="-128"/>
              </a:rPr>
              <a:t> = 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200 FIT (FMEDA</a:t>
            </a:r>
            <a:r>
              <a:rPr lang="ja-JP" altLang="ja-JP" sz="1200" dirty="0">
                <a:latin typeface="Meiryo UI" panose="020B0604030504040204" pitchFamily="50" charset="-128"/>
                <a:ea typeface="Meiryo UI" panose="020B0604030504040204" pitchFamily="50" charset="-128"/>
              </a:rPr>
              <a:t>で決定される</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T</a:t>
            </a:r>
            <a:r>
              <a:rPr lang="en-US" altLang="ja-JP" sz="1200" baseline="-25000" dirty="0">
                <a:latin typeface="Meiryo UI" panose="020B0604030504040204" pitchFamily="50" charset="-128"/>
                <a:ea typeface="Meiryo UI" panose="020B0604030504040204" pitchFamily="50" charset="-128"/>
              </a:rPr>
              <a:t>1</a:t>
            </a:r>
            <a:r>
              <a:rPr lang="en-US" altLang="ja-JP" sz="1200" dirty="0">
                <a:latin typeface="Meiryo UI" panose="020B0604030504040204" pitchFamily="50" charset="-128"/>
                <a:ea typeface="Meiryo UI" panose="020B0604030504040204" pitchFamily="50" charset="-128"/>
              </a:rPr>
              <a:t> = 1</a:t>
            </a:r>
            <a:r>
              <a:rPr lang="ja-JP" altLang="ja-JP"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 (8760</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MRT = 8</a:t>
            </a:r>
            <a:r>
              <a:rPr lang="ja-JP" altLang="ja-JP" sz="1200" dirty="0">
                <a:latin typeface="Meiryo UI" panose="020B0604030504040204" pitchFamily="50" charset="-128"/>
                <a:ea typeface="Meiryo UI" panose="020B0604030504040204" pitchFamily="50" charset="-128"/>
              </a:rPr>
              <a:t>　（時間） </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MTTR = 8 </a:t>
            </a:r>
            <a:r>
              <a:rPr lang="ja-JP" altLang="ja-JP" sz="1200" dirty="0">
                <a:latin typeface="Meiryo UI" panose="020B0604030504040204" pitchFamily="50" charset="-128"/>
                <a:ea typeface="Meiryo UI" panose="020B0604030504040204" pitchFamily="50" charset="-128"/>
              </a:rPr>
              <a:t>（時間）</a:t>
            </a: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DD</a:t>
            </a:r>
            <a:r>
              <a:rPr lang="en-US" altLang="ja-JP" sz="1200" dirty="0">
                <a:latin typeface="Meiryo UI" panose="020B0604030504040204" pitchFamily="50" charset="-128"/>
                <a:ea typeface="Meiryo UI" panose="020B0604030504040204" pitchFamily="50" charset="-128"/>
              </a:rPr>
              <a:t> = 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0.85  =  1.20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-7</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120 FIT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DU  </a:t>
            </a:r>
            <a:r>
              <a:rPr lang="en-US" altLang="ja-JP" sz="1200" dirty="0">
                <a:latin typeface="Meiryo UI" panose="020B0604030504040204" pitchFamily="50" charset="-128"/>
                <a:ea typeface="Meiryo UI" panose="020B0604030504040204" pitchFamily="50" charset="-128"/>
              </a:rPr>
              <a:t>= 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 – 0.6 ) = 8.0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-8</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;80 FIT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t</a:t>
            </a:r>
            <a:r>
              <a:rPr lang="en-US" altLang="ja-JP" sz="1200" baseline="-25000" dirty="0" err="1">
                <a:latin typeface="Meiryo UI" panose="020B0604030504040204" pitchFamily="50" charset="-128"/>
                <a:ea typeface="Meiryo UI" panose="020B0604030504040204" pitchFamily="50" charset="-128"/>
              </a:rPr>
              <a:t>CE</a:t>
            </a:r>
            <a:r>
              <a:rPr lang="en-US" altLang="ja-JP" sz="1200" baseline="-250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(80/200)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8760/2 + 8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(120/200)</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8 = 1760 (</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 </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PFD</a:t>
            </a:r>
            <a:r>
              <a:rPr lang="en-US" altLang="ja-JP" sz="1200" baseline="-25000" dirty="0">
                <a:latin typeface="Meiryo UI" panose="020B0604030504040204" pitchFamily="50" charset="-128"/>
                <a:ea typeface="Meiryo UI" panose="020B0604030504040204" pitchFamily="50" charset="-128"/>
              </a:rPr>
              <a:t>G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(1.20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-7 </a:t>
            </a:r>
            <a:r>
              <a:rPr lang="en-US" altLang="ja-JP" sz="1200" dirty="0">
                <a:latin typeface="Meiryo UI" panose="020B0604030504040204" pitchFamily="50" charset="-128"/>
                <a:ea typeface="Meiryo UI" panose="020B0604030504040204" pitchFamily="50" charset="-128"/>
              </a:rPr>
              <a:t>+ 8.0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-8</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1760  = 3.520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-4  </a:t>
            </a:r>
            <a:r>
              <a:rPr lang="en-US" altLang="ja-JP" sz="1200" dirty="0">
                <a:latin typeface="Meiryo UI" panose="020B0604030504040204" pitchFamily="50" charset="-128"/>
                <a:ea typeface="Meiryo UI" panose="020B0604030504040204" pitchFamily="50" charset="-128"/>
              </a:rPr>
              <a:t>(-)</a:t>
            </a:r>
          </a:p>
          <a:p>
            <a:endParaRPr lang="en-US" altLang="ja-JP" sz="1200"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（アクチュエータ）</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DC =0.9 (FMEDA</a:t>
            </a:r>
            <a:r>
              <a:rPr lang="ja-JP" altLang="ja-JP" sz="1200" dirty="0">
                <a:latin typeface="Meiryo UI" panose="020B0604030504040204" pitchFamily="50" charset="-128"/>
                <a:ea typeface="Meiryo UI" panose="020B0604030504040204" pitchFamily="50" charset="-128"/>
              </a:rPr>
              <a:t>で決定される</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a:t>
            </a:r>
            <a:r>
              <a:rPr lang="en-US" altLang="ja-JP" sz="1200" dirty="0">
                <a:latin typeface="Meiryo UI" panose="020B0604030504040204" pitchFamily="50" charset="-128"/>
                <a:ea typeface="Meiryo UI" panose="020B0604030504040204" pitchFamily="50" charset="-128"/>
              </a:rPr>
              <a:t> = 12200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12200 FIT (FMEDA</a:t>
            </a:r>
            <a:r>
              <a:rPr lang="ja-JP" altLang="ja-JP" sz="1200" dirty="0">
                <a:latin typeface="Meiryo UI" panose="020B0604030504040204" pitchFamily="50" charset="-128"/>
                <a:ea typeface="Meiryo UI" panose="020B0604030504040204" pitchFamily="50" charset="-128"/>
              </a:rPr>
              <a:t>で決定される</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T</a:t>
            </a:r>
            <a:r>
              <a:rPr lang="en-US" altLang="ja-JP" sz="1200" baseline="-25000" dirty="0">
                <a:latin typeface="Meiryo UI" panose="020B0604030504040204" pitchFamily="50" charset="-128"/>
                <a:ea typeface="Meiryo UI" panose="020B0604030504040204" pitchFamily="50" charset="-128"/>
              </a:rPr>
              <a:t>1</a:t>
            </a:r>
            <a:r>
              <a:rPr lang="en-US" altLang="ja-JP" sz="1200" dirty="0">
                <a:latin typeface="Meiryo UI" panose="020B0604030504040204" pitchFamily="50" charset="-128"/>
                <a:ea typeface="Meiryo UI" panose="020B0604030504040204" pitchFamily="50" charset="-128"/>
              </a:rPr>
              <a:t> = 0.5</a:t>
            </a:r>
            <a:r>
              <a:rPr lang="ja-JP" altLang="ja-JP"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 (4380</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MRT = 8</a:t>
            </a:r>
            <a:r>
              <a:rPr lang="ja-JP" altLang="ja-JP" sz="1200" dirty="0">
                <a:latin typeface="Meiryo UI" panose="020B0604030504040204" pitchFamily="50" charset="-128"/>
                <a:ea typeface="Meiryo UI" panose="020B0604030504040204" pitchFamily="50" charset="-128"/>
              </a:rPr>
              <a:t>　（時間） </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MTTR = 8 </a:t>
            </a:r>
            <a:r>
              <a:rPr lang="ja-JP" altLang="ja-JP" sz="1200" dirty="0">
                <a:latin typeface="Meiryo UI" panose="020B0604030504040204" pitchFamily="50" charset="-128"/>
                <a:ea typeface="Meiryo UI" panose="020B0604030504040204" pitchFamily="50" charset="-128"/>
              </a:rPr>
              <a:t>（時間）</a:t>
            </a: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DD</a:t>
            </a:r>
            <a:r>
              <a:rPr lang="en-US" altLang="ja-JP" sz="1200" dirty="0">
                <a:latin typeface="Meiryo UI" panose="020B0604030504040204" pitchFamily="50" charset="-128"/>
                <a:ea typeface="Meiryo UI" panose="020B0604030504040204" pitchFamily="50" charset="-128"/>
              </a:rPr>
              <a:t> = 12200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0.9  =  1.098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-5</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10980 FIT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λ</a:t>
            </a:r>
            <a:r>
              <a:rPr lang="en-US" altLang="ja-JP" sz="1200" baseline="-25000" dirty="0">
                <a:latin typeface="Meiryo UI" panose="020B0604030504040204" pitchFamily="50" charset="-128"/>
                <a:ea typeface="Meiryo UI" panose="020B0604030504040204" pitchFamily="50" charset="-128"/>
              </a:rPr>
              <a:t>DU  </a:t>
            </a:r>
            <a:r>
              <a:rPr lang="en-US" altLang="ja-JP" sz="1200" dirty="0">
                <a:latin typeface="Meiryo UI" panose="020B0604030504040204" pitchFamily="50" charset="-128"/>
                <a:ea typeface="Meiryo UI" panose="020B0604030504040204" pitchFamily="50" charset="-128"/>
              </a:rPr>
              <a:t>= 12200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-9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 – 0.9 ) = 1.220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-6</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;1220 FIT</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t</a:t>
            </a:r>
            <a:r>
              <a:rPr lang="en-US" altLang="ja-JP" sz="1200" baseline="-25000" dirty="0" err="1">
                <a:latin typeface="Meiryo UI" panose="020B0604030504040204" pitchFamily="50" charset="-128"/>
                <a:ea typeface="Meiryo UI" panose="020B0604030504040204" pitchFamily="50" charset="-128"/>
              </a:rPr>
              <a:t>CE</a:t>
            </a:r>
            <a:r>
              <a:rPr lang="en-US" altLang="ja-JP" sz="1200" baseline="-250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(1220/12200)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4380/2 + 8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(10980/12200)</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8 = 227 (</a:t>
            </a:r>
            <a:r>
              <a:rPr lang="ja-JP" altLang="ja-JP" sz="1200" dirty="0">
                <a:latin typeface="Meiryo UI" panose="020B0604030504040204" pitchFamily="50" charset="-128"/>
                <a:ea typeface="Meiryo UI" panose="020B0604030504040204" pitchFamily="50" charset="-128"/>
              </a:rPr>
              <a:t>時間</a:t>
            </a:r>
            <a:r>
              <a:rPr lang="en-US" altLang="ja-JP" sz="1200" dirty="0">
                <a:latin typeface="Meiryo UI" panose="020B0604030504040204" pitchFamily="50" charset="-128"/>
                <a:ea typeface="Meiryo UI" panose="020B0604030504040204" pitchFamily="50" charset="-128"/>
              </a:rPr>
              <a:t> ) </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PFD</a:t>
            </a:r>
            <a:r>
              <a:rPr lang="en-US" altLang="ja-JP" sz="1200" baseline="-25000" dirty="0">
                <a:latin typeface="Meiryo UI" panose="020B0604030504040204" pitchFamily="50" charset="-128"/>
                <a:ea typeface="Meiryo UI" panose="020B0604030504040204" pitchFamily="50" charset="-128"/>
              </a:rPr>
              <a:t>G </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(1.098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-5 </a:t>
            </a:r>
            <a:r>
              <a:rPr lang="en-US" altLang="ja-JP" sz="1200" dirty="0">
                <a:latin typeface="Meiryo UI" panose="020B0604030504040204" pitchFamily="50" charset="-128"/>
                <a:ea typeface="Meiryo UI" panose="020B0604030504040204" pitchFamily="50" charset="-128"/>
              </a:rPr>
              <a:t>+ 1.220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-6</a:t>
            </a:r>
            <a:r>
              <a:rPr lang="en-US" altLang="ja-JP"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227  = 2.769 </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10</a:t>
            </a:r>
            <a:r>
              <a:rPr lang="en-US" altLang="ja-JP" sz="1200" baseline="30000" dirty="0">
                <a:latin typeface="Meiryo UI" panose="020B0604030504040204" pitchFamily="50" charset="-128"/>
                <a:ea typeface="Meiryo UI" panose="020B0604030504040204" pitchFamily="50" charset="-128"/>
              </a:rPr>
              <a:t>-3  </a:t>
            </a:r>
            <a:r>
              <a:rPr lang="en-US" altLang="ja-JP" sz="1200"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6038401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12516" y="801415"/>
            <a:ext cx="9021497" cy="3826777"/>
          </a:xfrm>
          <a:prstGeom prst="rect">
            <a:avLst/>
          </a:prstGeom>
        </p:spPr>
      </p:pic>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107</a:t>
            </a:fld>
            <a:endParaRPr kumimoji="1" lang="ja-JP" altLang="en-U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正方形/長方形 8"/>
          <p:cNvSpPr/>
          <p:nvPr/>
        </p:nvSpPr>
        <p:spPr>
          <a:xfrm>
            <a:off x="531962" y="5061590"/>
            <a:ext cx="8489535" cy="1477328"/>
          </a:xfrm>
          <a:prstGeom prst="rect">
            <a:avLst/>
          </a:prstGeom>
        </p:spPr>
        <p:txBody>
          <a:bodyPr wrap="square">
            <a:spAutoFit/>
          </a:bodyPr>
          <a:lstStyle/>
          <a:p>
            <a:pPr indent="533400">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p>
          <a:p>
            <a:pPr>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 1.676E-2 + 3.520E-4 + 2.769E-3</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1.988E-2</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533400" indent="533400">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この</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は、表３－３より、</a:t>
            </a:r>
            <a:r>
              <a:rPr lang="en-US" altLang="ja-JP" u="sng" kern="100" dirty="0">
                <a:latin typeface="Meiryo UI" panose="020B0604030504040204" pitchFamily="50" charset="-128"/>
                <a:ea typeface="Meiryo UI" panose="020B0604030504040204" pitchFamily="50" charset="-128"/>
                <a:cs typeface="Times New Roman" panose="02020603050405020304" pitchFamily="18" charset="0"/>
              </a:rPr>
              <a:t>SIL1</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となる。</a:t>
            </a:r>
          </a:p>
          <a:p>
            <a:pPr indent="533400" algn="just">
              <a:spcAft>
                <a:spcPts val="0"/>
              </a:spcAft>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531962" y="432083"/>
            <a:ext cx="7570316" cy="369332"/>
          </a:xfrm>
          <a:prstGeom prst="rect">
            <a:avLst/>
          </a:prstGeom>
        </p:spPr>
        <p:txBody>
          <a:bodyPr wrap="square">
            <a:spAutoFit/>
          </a:bodyPr>
          <a:lstStyle/>
          <a:p>
            <a:r>
              <a:rPr lang="ja-JP" altLang="en-US" dirty="0"/>
              <a:t>　</a:t>
            </a:r>
            <a:r>
              <a:rPr lang="ja-JP" altLang="ja-JP" dirty="0">
                <a:latin typeface="Meiryo UI" panose="020B0604030504040204" pitchFamily="50" charset="-128"/>
                <a:ea typeface="Meiryo UI" panose="020B0604030504040204" pitchFamily="50" charset="-128"/>
              </a:rPr>
              <a:t>表</a:t>
            </a:r>
            <a:r>
              <a:rPr lang="en-US" altLang="ja-JP" dirty="0">
                <a:latin typeface="Meiryo UI" panose="020B0604030504040204" pitchFamily="50" charset="-128"/>
                <a:ea typeface="Meiryo UI" panose="020B0604030504040204" pitchFamily="50" charset="-128"/>
              </a:rPr>
              <a:t>3-8</a:t>
            </a:r>
            <a:r>
              <a:rPr lang="ja-JP" altLang="ja-JP" dirty="0">
                <a:latin typeface="Meiryo UI" panose="020B0604030504040204" pitchFamily="50" charset="-128"/>
                <a:ea typeface="Meiryo UI" panose="020B0604030504040204" pitchFamily="50" charset="-128"/>
              </a:rPr>
              <a:t>　サブシステムの計算条件と結果（センサーが</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重系の例）</a:t>
            </a:r>
            <a:endParaRPr lang="ja-JP" altLang="en-US" dirty="0">
              <a:latin typeface="Meiryo UI" panose="020B0604030504040204" pitchFamily="50" charset="-128"/>
              <a:ea typeface="Meiryo UI" panose="020B0604030504040204" pitchFamily="50" charset="-128"/>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2045653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108</a:t>
            </a:fld>
            <a:endParaRPr kumimoji="1" lang="ja-JP" altLang="en-US" dirty="0"/>
          </a:p>
        </p:txBody>
      </p:sp>
      <p:sp>
        <p:nvSpPr>
          <p:cNvPr id="2" name="Rectangle 2"/>
          <p:cNvSpPr>
            <a:spLocks noChangeArrowheads="1"/>
          </p:cNvSpPr>
          <p:nvPr/>
        </p:nvSpPr>
        <p:spPr bwMode="auto">
          <a:xfrm>
            <a:off x="0" y="2864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0" name="グループ化 9"/>
          <p:cNvGrpSpPr/>
          <p:nvPr/>
        </p:nvGrpSpPr>
        <p:grpSpPr>
          <a:xfrm>
            <a:off x="1235170" y="1048640"/>
            <a:ext cx="6762935" cy="1427102"/>
            <a:chOff x="85724" y="-19050"/>
            <a:chExt cx="4807273" cy="790575"/>
          </a:xfrm>
        </p:grpSpPr>
        <p:cxnSp>
          <p:nvCxnSpPr>
            <p:cNvPr id="11" name="直線コネクタ 10"/>
            <p:cNvCxnSpPr/>
            <p:nvPr/>
          </p:nvCxnSpPr>
          <p:spPr>
            <a:xfrm flipV="1">
              <a:off x="1066799" y="371475"/>
              <a:ext cx="38261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37046"/>
            <p:cNvSpPr txBox="1">
              <a:spLocks noChangeArrowheads="1"/>
            </p:cNvSpPr>
            <p:nvPr/>
          </p:nvSpPr>
          <p:spPr bwMode="auto">
            <a:xfrm>
              <a:off x="2895598" y="200025"/>
              <a:ext cx="733426" cy="3429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ロジック</a:t>
              </a:r>
            </a:p>
          </p:txBody>
        </p:sp>
        <p:sp>
          <p:nvSpPr>
            <p:cNvPr id="13" name="テキスト ボックス 37047"/>
            <p:cNvSpPr txBox="1">
              <a:spLocks noChangeArrowheads="1"/>
            </p:cNvSpPr>
            <p:nvPr/>
          </p:nvSpPr>
          <p:spPr bwMode="auto">
            <a:xfrm>
              <a:off x="3686174" y="200025"/>
              <a:ext cx="1171575" cy="3429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アクチュエータ</a:t>
              </a:r>
            </a:p>
          </p:txBody>
        </p:sp>
        <p:cxnSp>
          <p:nvCxnSpPr>
            <p:cNvPr id="14" name="直線コネクタ 13"/>
            <p:cNvCxnSpPr/>
            <p:nvPr/>
          </p:nvCxnSpPr>
          <p:spPr>
            <a:xfrm>
              <a:off x="876299" y="14287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066799" y="152400"/>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37050"/>
            <p:cNvSpPr txBox="1">
              <a:spLocks noChangeArrowheads="1"/>
            </p:cNvSpPr>
            <p:nvPr/>
          </p:nvSpPr>
          <p:spPr bwMode="auto">
            <a:xfrm>
              <a:off x="1171574" y="200025"/>
              <a:ext cx="1685925" cy="3429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センサーの共通原因故障</a:t>
              </a:r>
            </a:p>
          </p:txBody>
        </p:sp>
        <p:cxnSp>
          <p:nvCxnSpPr>
            <p:cNvPr id="17" name="直線コネクタ 16"/>
            <p:cNvCxnSpPr/>
            <p:nvPr/>
          </p:nvCxnSpPr>
          <p:spPr>
            <a:xfrm>
              <a:off x="876299" y="62040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2"/>
            <p:cNvSpPr txBox="1">
              <a:spLocks noChangeArrowheads="1"/>
            </p:cNvSpPr>
            <p:nvPr/>
          </p:nvSpPr>
          <p:spPr bwMode="auto">
            <a:xfrm>
              <a:off x="85724" y="-19050"/>
              <a:ext cx="857250" cy="3429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センサー</a:t>
              </a:r>
              <a:r>
                <a:rPr lang="en-US" sz="1600" kern="100" dirty="0">
                  <a:effectLst/>
                  <a:latin typeface="Meiryo UI" panose="020B0604030504040204" pitchFamily="50" charset="-128"/>
                  <a:ea typeface="Meiryo UI" panose="020B0604030504040204" pitchFamily="50" charset="-128"/>
                  <a:cs typeface="Times New Roman" panose="02020603050405020304" pitchFamily="18" charset="0"/>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2"/>
            <p:cNvSpPr txBox="1">
              <a:spLocks noChangeArrowheads="1"/>
            </p:cNvSpPr>
            <p:nvPr/>
          </p:nvSpPr>
          <p:spPr bwMode="auto">
            <a:xfrm>
              <a:off x="85724" y="428625"/>
              <a:ext cx="847725" cy="3429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センサー</a:t>
              </a:r>
              <a:r>
                <a:rPr lang="en-US" sz="1600" kern="100" dirty="0">
                  <a:effectLst/>
                  <a:latin typeface="Meiryo UI" panose="020B0604030504040204" pitchFamily="50" charset="-128"/>
                  <a:ea typeface="Meiryo UI" panose="020B0604030504040204" pitchFamily="50" charset="-128"/>
                  <a:cs typeface="Times New Roman" panose="02020603050405020304" pitchFamily="18" charset="0"/>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 name="正方形/長方形 2"/>
          <p:cNvSpPr/>
          <p:nvPr/>
        </p:nvSpPr>
        <p:spPr>
          <a:xfrm>
            <a:off x="406409" y="304647"/>
            <a:ext cx="4953000" cy="461665"/>
          </a:xfrm>
          <a:prstGeom prst="rect">
            <a:avLst/>
          </a:prstGeom>
        </p:spPr>
        <p:txBody>
          <a:bodyPr>
            <a:spAutoFit/>
          </a:bodyPr>
          <a:lstStyle/>
          <a:p>
            <a:r>
              <a:rPr lang="ja-JP" altLang="en-US" sz="1600" dirty="0"/>
              <a:t>　</a:t>
            </a:r>
            <a:r>
              <a:rPr lang="ja-JP" altLang="en-US" sz="2000" dirty="0"/>
              <a:t>　</a:t>
            </a:r>
            <a:r>
              <a:rPr lang="en-US" altLang="ja-JP" sz="2400" dirty="0">
                <a:latin typeface="Meiryo UI" panose="020B0604030504040204" pitchFamily="50" charset="-128"/>
                <a:ea typeface="Meiryo UI" panose="020B0604030504040204" pitchFamily="50" charset="-128"/>
              </a:rPr>
              <a:t>[2</a:t>
            </a:r>
            <a:r>
              <a:rPr lang="ja-JP" altLang="ja-JP" sz="2400" dirty="0">
                <a:latin typeface="Meiryo UI" panose="020B0604030504040204" pitchFamily="50" charset="-128"/>
                <a:ea typeface="Meiryo UI" panose="020B0604030504040204" pitchFamily="50" charset="-128"/>
              </a:rPr>
              <a:t>重系の例</a:t>
            </a:r>
            <a:r>
              <a:rPr lang="en-US" altLang="ja-JP" sz="2400" dirty="0">
                <a:latin typeface="Meiryo UI" panose="020B0604030504040204" pitchFamily="50" charset="-128"/>
                <a:ea typeface="Meiryo UI" panose="020B0604030504040204" pitchFamily="50" charset="-128"/>
              </a:rPr>
              <a:t>]</a:t>
            </a:r>
          </a:p>
        </p:txBody>
      </p:sp>
      <p:sp>
        <p:nvSpPr>
          <p:cNvPr id="6" name="正方形/長方形 5"/>
          <p:cNvSpPr/>
          <p:nvPr/>
        </p:nvSpPr>
        <p:spPr>
          <a:xfrm>
            <a:off x="1145411" y="2794760"/>
            <a:ext cx="7813393" cy="3724096"/>
          </a:xfrm>
          <a:prstGeom prst="rect">
            <a:avLst/>
          </a:prstGeom>
        </p:spPr>
        <p:txBody>
          <a:bodyPr wrap="square">
            <a:spAutoFit/>
          </a:bodyPr>
          <a:lstStyle/>
          <a:p>
            <a:r>
              <a:rPr lang="ja-JP" altLang="ja-JP" sz="2000" dirty="0">
                <a:latin typeface="Meiryo UI" panose="020B0604030504040204" pitchFamily="50" charset="-128"/>
                <a:ea typeface="Meiryo UI" panose="020B0604030504040204" pitchFamily="50" charset="-128"/>
              </a:rPr>
              <a:t>図</a:t>
            </a:r>
            <a:r>
              <a:rPr lang="en-US" altLang="ja-JP" sz="2000" dirty="0">
                <a:latin typeface="Meiryo UI" panose="020B0604030504040204" pitchFamily="50" charset="-128"/>
                <a:ea typeface="Meiryo UI" panose="020B0604030504040204" pitchFamily="50" charset="-128"/>
              </a:rPr>
              <a:t>3-8</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a:t>
            </a:r>
            <a:r>
              <a:rPr lang="ja-JP" altLang="ja-JP" sz="2000" dirty="0">
                <a:latin typeface="Meiryo UI" panose="020B0604030504040204" pitchFamily="50" charset="-128"/>
                <a:ea typeface="Meiryo UI" panose="020B0604030504040204" pitchFamily="50" charset="-128"/>
              </a:rPr>
              <a:t>重化システムの信頼性ブロック図の例</a:t>
            </a:r>
            <a:endParaRPr lang="en-US" altLang="ja-JP" sz="20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センサー</a:t>
            </a:r>
            <a:r>
              <a:rPr lang="en-US" altLang="ja-JP" dirty="0">
                <a:latin typeface="Meiryo UI" panose="020B0604030504040204" pitchFamily="50" charset="-128"/>
                <a:ea typeface="Meiryo UI" panose="020B0604030504040204" pitchFamily="50" charset="-128"/>
              </a:rPr>
              <a:t>A</a:t>
            </a:r>
            <a:r>
              <a:rPr lang="ja-JP" altLang="ja-JP"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a:t>
            </a:r>
            <a:r>
              <a:rPr lang="ja-JP" altLang="ja-JP" dirty="0">
                <a:latin typeface="Meiryo UI" panose="020B0604030504040204" pitchFamily="50" charset="-128"/>
                <a:ea typeface="Meiryo UI" panose="020B0604030504040204" pitchFamily="50" charset="-128"/>
              </a:rPr>
              <a:t>の危険側故障率（</a:t>
            </a:r>
            <a:r>
              <a:rPr lang="en-US" altLang="ja-JP" dirty="0">
                <a:latin typeface="Meiryo UI" panose="020B0604030504040204" pitchFamily="50" charset="-128"/>
                <a:ea typeface="Meiryo UI" panose="020B0604030504040204" pitchFamily="50" charset="-128"/>
              </a:rPr>
              <a:t>FIT</a:t>
            </a:r>
            <a:r>
              <a:rPr lang="ja-JP" altLang="ja-JP" dirty="0">
                <a:latin typeface="Meiryo UI" panose="020B0604030504040204" pitchFamily="50" charset="-128"/>
                <a:ea typeface="Meiryo UI" panose="020B0604030504040204" pitchFamily="50" charset="-128"/>
              </a:rPr>
              <a:t>）</a:t>
            </a:r>
          </a:p>
          <a:p>
            <a:r>
              <a:rPr lang="ja-JP" altLang="ja-JP" dirty="0">
                <a:latin typeface="Meiryo UI" panose="020B0604030504040204" pitchFamily="50" charset="-128"/>
                <a:ea typeface="Meiryo UI" panose="020B0604030504040204" pitchFamily="50" charset="-128"/>
              </a:rPr>
              <a:t>　　　　λ</a:t>
            </a:r>
            <a:r>
              <a:rPr lang="en-US" altLang="ja-JP" baseline="-25000" dirty="0">
                <a:latin typeface="Meiryo UI" panose="020B0604030504040204" pitchFamily="50" charset="-128"/>
                <a:ea typeface="Meiryo UI" panose="020B0604030504040204" pitchFamily="50" charset="-128"/>
              </a:rPr>
              <a:t>DSA</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25200</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DSB</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25200</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p>
          <a:p>
            <a:r>
              <a:rPr lang="ja-JP" altLang="en-US" dirty="0"/>
              <a:t>　</a:t>
            </a:r>
            <a:r>
              <a:rPr lang="ja-JP" altLang="ja-JP" dirty="0">
                <a:latin typeface="Meiryo UI" panose="020B0604030504040204" pitchFamily="50" charset="-128"/>
                <a:ea typeface="Meiryo UI" panose="020B0604030504040204" pitchFamily="50" charset="-128"/>
              </a:rPr>
              <a:t>ロジックの危険側故障率（</a:t>
            </a:r>
            <a:r>
              <a:rPr lang="en-US" altLang="ja-JP" dirty="0">
                <a:latin typeface="Meiryo UI" panose="020B0604030504040204" pitchFamily="50" charset="-128"/>
                <a:ea typeface="Meiryo UI" panose="020B0604030504040204" pitchFamily="50" charset="-128"/>
              </a:rPr>
              <a:t>FIT</a:t>
            </a:r>
            <a:r>
              <a:rPr lang="ja-JP" altLang="ja-JP" dirty="0">
                <a:latin typeface="Meiryo UI" panose="020B0604030504040204" pitchFamily="50" charset="-128"/>
                <a:ea typeface="Meiryo UI" panose="020B0604030504040204" pitchFamily="50" charset="-128"/>
              </a:rPr>
              <a:t>）</a:t>
            </a:r>
          </a:p>
          <a:p>
            <a:r>
              <a:rPr lang="ja-JP"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DL</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200</a:t>
            </a:r>
            <a:r>
              <a:rPr lang="ja-JP" altLang="ja-JP" dirty="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アクチュエータの危険側故障率（</a:t>
            </a:r>
            <a:r>
              <a:rPr lang="en-US" altLang="ja-JP" dirty="0">
                <a:latin typeface="Meiryo UI" panose="020B0604030504040204" pitchFamily="50" charset="-128"/>
                <a:ea typeface="Meiryo UI" panose="020B0604030504040204" pitchFamily="50" charset="-128"/>
              </a:rPr>
              <a:t>FIT</a:t>
            </a:r>
            <a:r>
              <a:rPr lang="ja-JP"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DA</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12200</a:t>
            </a:r>
            <a:endParaRPr lang="ja-JP" altLang="ja-JP"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p:txBody>
      </p:sp>
      <p:sp>
        <p:nvSpPr>
          <p:cNvPr id="20"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8813347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109</a:t>
            </a:fld>
            <a:endParaRPr kumimoji="1" lang="ja-JP" altLang="en-US" dirty="0"/>
          </a:p>
        </p:txBody>
      </p:sp>
      <p:sp>
        <p:nvSpPr>
          <p:cNvPr id="2" name="Rectangle 2"/>
          <p:cNvSpPr>
            <a:spLocks noChangeArrowheads="1"/>
          </p:cNvSpPr>
          <p:nvPr/>
        </p:nvSpPr>
        <p:spPr bwMode="auto">
          <a:xfrm>
            <a:off x="0" y="2864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正方形/長方形 8"/>
          <p:cNvSpPr/>
          <p:nvPr/>
        </p:nvSpPr>
        <p:spPr>
          <a:xfrm>
            <a:off x="627698" y="4032850"/>
            <a:ext cx="5741583" cy="923330"/>
          </a:xfrm>
          <a:prstGeom prst="rect">
            <a:avLst/>
          </a:prstGeom>
        </p:spPr>
        <p:txBody>
          <a:bodyPr wrap="square">
            <a:spAutoFit/>
          </a:bodyPr>
          <a:lstStyle/>
          <a:p>
            <a:r>
              <a:rPr lang="ja-JP" altLang="ja-JP" dirty="0" err="1">
                <a:latin typeface="Meiryo UI" panose="020B0604030504040204" pitchFamily="50" charset="-128"/>
                <a:ea typeface="Meiryo UI" panose="020B0604030504040204" pitchFamily="50" charset="-128"/>
              </a:rPr>
              <a:t>ｔ</a:t>
            </a:r>
            <a:r>
              <a:rPr lang="en-US" altLang="ja-JP" baseline="-25000" dirty="0">
                <a:latin typeface="Meiryo UI" panose="020B0604030504040204" pitchFamily="50" charset="-128"/>
                <a:ea typeface="Meiryo UI" panose="020B0604030504040204" pitchFamily="50" charset="-128"/>
              </a:rPr>
              <a:t>GE</a:t>
            </a:r>
            <a:r>
              <a:rPr lang="ja-JP" altLang="ja-JP" dirty="0">
                <a:latin typeface="Meiryo UI" panose="020B0604030504040204" pitchFamily="50" charset="-128"/>
                <a:ea typeface="Meiryo UI" panose="020B0604030504040204" pitchFamily="50" charset="-128"/>
              </a:rPr>
              <a:t>；チャンネル等価平均ダウンタイム</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β；診断で検知されない共通原因故障の割合</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ja-JP" altLang="ja-JP" dirty="0">
                <a:latin typeface="Meiryo UI" panose="020B0604030504040204" pitchFamily="50" charset="-128"/>
                <a:ea typeface="Meiryo UI" panose="020B0604030504040204" pitchFamily="50" charset="-128"/>
              </a:rPr>
              <a:t>；診断で検知される共通原因故障の割合</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sp>
        <p:nvSpPr>
          <p:cNvPr id="3"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正方形/長方形 3"/>
          <p:cNvSpPr/>
          <p:nvPr/>
        </p:nvSpPr>
        <p:spPr>
          <a:xfrm>
            <a:off x="143189" y="412740"/>
            <a:ext cx="4953000" cy="1754326"/>
          </a:xfrm>
          <a:prstGeom prst="rect">
            <a:avLst/>
          </a:prstGeom>
        </p:spPr>
        <p:txBody>
          <a:bodyPr>
            <a:spAutoFit/>
          </a:bodyPr>
          <a:lstStyle/>
          <a:p>
            <a:r>
              <a:rPr lang="ja-JP" altLang="ja-JP" sz="2400" dirty="0">
                <a:latin typeface="Meiryo UI" panose="020B0604030504040204" pitchFamily="50" charset="-128"/>
                <a:ea typeface="Meiryo UI" panose="020B0604030504040204" pitchFamily="50" charset="-128"/>
              </a:rPr>
              <a:t>（ウ）</a:t>
            </a:r>
            <a:r>
              <a:rPr lang="en-US" altLang="ja-JP" sz="2400" dirty="0" err="1">
                <a:latin typeface="Meiryo UI" panose="020B0604030504040204" pitchFamily="50" charset="-128"/>
                <a:ea typeface="Meiryo UI" panose="020B0604030504040204" pitchFamily="50" charset="-128"/>
              </a:rPr>
              <a:t>PFDavg</a:t>
            </a:r>
            <a:r>
              <a:rPr lang="ja-JP" altLang="ja-JP" sz="2400" dirty="0">
                <a:latin typeface="Meiryo UI" panose="020B0604030504040204" pitchFamily="50" charset="-128"/>
                <a:ea typeface="Meiryo UI" panose="020B0604030504040204" pitchFamily="50" charset="-128"/>
              </a:rPr>
              <a:t>の計算</a:t>
            </a:r>
          </a:p>
          <a:p>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ja-JP" sz="2400" dirty="0">
                <a:latin typeface="Meiryo UI" panose="020B0604030504040204" pitchFamily="50" charset="-128"/>
                <a:ea typeface="Meiryo UI" panose="020B0604030504040204" pitchFamily="50" charset="-128"/>
              </a:rPr>
              <a:t>重系の例</a:t>
            </a:r>
            <a:r>
              <a:rPr lang="en-US" altLang="ja-JP" sz="2400"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IEC 61508</a:t>
            </a:r>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部付属書</a:t>
            </a:r>
            <a:r>
              <a:rPr lang="en-US" altLang="ja-JP" dirty="0">
                <a:latin typeface="Meiryo UI" panose="020B0604030504040204" pitchFamily="50" charset="-128"/>
                <a:ea typeface="Meiryo UI" panose="020B0604030504040204" pitchFamily="50" charset="-128"/>
              </a:rPr>
              <a:t>B3.2.2.1</a:t>
            </a:r>
          </a:p>
        </p:txBody>
      </p:sp>
      <p:pic>
        <p:nvPicPr>
          <p:cNvPr id="11" name="図 10"/>
          <p:cNvPicPr>
            <a:picLocks noChangeAspect="1"/>
          </p:cNvPicPr>
          <p:nvPr/>
        </p:nvPicPr>
        <p:blipFill>
          <a:blip r:embed="rId3"/>
          <a:stretch>
            <a:fillRect/>
          </a:stretch>
        </p:blipFill>
        <p:spPr>
          <a:xfrm>
            <a:off x="459084" y="2599248"/>
            <a:ext cx="8391525" cy="1400175"/>
          </a:xfrm>
          <a:prstGeom prst="rect">
            <a:avLst/>
          </a:prstGeom>
        </p:spPr>
      </p:pic>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22790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28497" y="365127"/>
            <a:ext cx="9127014" cy="744147"/>
          </a:xfrm>
          <a:ln>
            <a:solidFill>
              <a:schemeClr val="accent4">
                <a:lumMod val="40000"/>
                <a:lumOff val="60000"/>
              </a:schemeClr>
            </a:solidFill>
          </a:ln>
        </p:spPr>
        <p:txBody>
          <a:bodyPr>
            <a:normAutofit fontScale="90000"/>
          </a:bodyPr>
          <a:lstStyle/>
          <a:p>
            <a:r>
              <a:rPr lang="ja-JP" altLang="ja-JP" sz="2800" b="1" dirty="0"/>
              <a:t>ボイラーの遠隔制御監視基準等について（基発</a:t>
            </a:r>
            <a:r>
              <a:rPr lang="en-US" altLang="ja-JP" sz="2800" b="1" dirty="0"/>
              <a:t>0331001 </a:t>
            </a:r>
            <a:r>
              <a:rPr lang="ja-JP" altLang="ja-JP" sz="2800" b="1" dirty="0"/>
              <a:t>号）</a:t>
            </a:r>
            <a:endParaRPr kumimoji="1" lang="ja-JP" altLang="en-US" sz="2800" dirty="0"/>
          </a:p>
        </p:txBody>
      </p:sp>
      <p:sp>
        <p:nvSpPr>
          <p:cNvPr id="4" name="フッター プレースホルダー 3"/>
          <p:cNvSpPr>
            <a:spLocks noGrp="1"/>
          </p:cNvSpPr>
          <p:nvPr>
            <p:ph type="ftr" sz="quarter" idx="11"/>
          </p:nvPr>
        </p:nvSpPr>
        <p:spPr>
          <a:xfrm>
            <a:off x="584515" y="6453336"/>
            <a:ext cx="8024272"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954618053"/>
              </p:ext>
            </p:extLst>
          </p:nvPr>
        </p:nvGraphicFramePr>
        <p:xfrm>
          <a:off x="584515" y="1268760"/>
          <a:ext cx="8892988" cy="4752528"/>
        </p:xfrm>
        <a:graphic>
          <a:graphicData uri="http://schemas.openxmlformats.org/drawingml/2006/table">
            <a:tbl>
              <a:tblPr firstRow="1" firstCol="1" bandRow="1">
                <a:tableStyleId>{5C22544A-7EE6-4342-B048-85BDC9FD1C3A}</a:tableStyleId>
              </a:tblPr>
              <a:tblGrid>
                <a:gridCol w="1326147"/>
                <a:gridCol w="7566841"/>
              </a:tblGrid>
              <a:tr h="384043">
                <a:tc gridSpan="2">
                  <a:txBody>
                    <a:bodyPr/>
                    <a:lstStyle/>
                    <a:p>
                      <a:pPr algn="l">
                        <a:spcAft>
                          <a:spcPts val="0"/>
                        </a:spcAft>
                      </a:pPr>
                      <a:r>
                        <a:rPr lang="ja-JP" sz="1800" kern="100" dirty="0">
                          <a:solidFill>
                            <a:sysClr val="windowText" lastClr="000000"/>
                          </a:solidFill>
                          <a:effectLst/>
                        </a:rPr>
                        <a:t>ボイラーの遠隔制御監視基準等について（基発</a:t>
                      </a:r>
                      <a:r>
                        <a:rPr lang="en-US" sz="1800" kern="100" dirty="0">
                          <a:solidFill>
                            <a:sysClr val="windowText" lastClr="000000"/>
                          </a:solidFill>
                          <a:effectLst/>
                        </a:rPr>
                        <a:t>0331001 </a:t>
                      </a:r>
                      <a:r>
                        <a:rPr lang="ja-JP" sz="1800" kern="100" dirty="0">
                          <a:solidFill>
                            <a:sysClr val="windowText" lastClr="000000"/>
                          </a:solidFill>
                          <a:effectLst/>
                        </a:rPr>
                        <a:t>号）</a:t>
                      </a:r>
                      <a:endParaRPr lang="ja-JP" sz="1800" kern="100" dirty="0">
                        <a:solidFill>
                          <a:sysClr val="windowText" lastClr="000000"/>
                        </a:solidFill>
                        <a:effectLst/>
                        <a:latin typeface="Century"/>
                        <a:ea typeface="ＭＳ 明朝"/>
                        <a:cs typeface="Times New Roman"/>
                      </a:endParaRPr>
                    </a:p>
                  </a:txBody>
                  <a:tcPr marL="56605" marR="56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r>
              <a:tr h="936104">
                <a:tc rowSpan="2">
                  <a:txBody>
                    <a:bodyPr/>
                    <a:lstStyle/>
                    <a:p>
                      <a:pPr marL="71755" marR="71755" algn="ctr">
                        <a:spcAft>
                          <a:spcPts val="0"/>
                        </a:spcAft>
                      </a:pPr>
                      <a:r>
                        <a:rPr lang="ja-JP" sz="1800" kern="100" dirty="0">
                          <a:solidFill>
                            <a:sysClr val="windowText" lastClr="000000"/>
                          </a:solidFill>
                          <a:effectLst/>
                        </a:rPr>
                        <a:t>従来の基準</a:t>
                      </a:r>
                      <a:endParaRPr lang="ja-JP" sz="1800" kern="100" dirty="0">
                        <a:solidFill>
                          <a:sysClr val="windowText" lastClr="000000"/>
                        </a:solidFill>
                        <a:effectLst/>
                        <a:latin typeface="Century"/>
                        <a:ea typeface="ＭＳ 明朝"/>
                        <a:cs typeface="Times New Roman"/>
                      </a:endParaRPr>
                    </a:p>
                  </a:txBody>
                  <a:tcPr marL="56605" marR="5660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800" kern="100" dirty="0">
                          <a:solidFill>
                            <a:sysClr val="windowText" lastClr="000000"/>
                          </a:solidFill>
                          <a:effectLst/>
                        </a:rPr>
                        <a:t>別添１：遠隔監視室で監視するボイラー</a:t>
                      </a:r>
                    </a:p>
                    <a:p>
                      <a:pPr algn="l">
                        <a:spcAft>
                          <a:spcPts val="0"/>
                        </a:spcAft>
                      </a:pPr>
                      <a:r>
                        <a:rPr lang="en-US" sz="1800" kern="100" dirty="0">
                          <a:solidFill>
                            <a:sysClr val="windowText" lastClr="000000"/>
                          </a:solidFill>
                          <a:effectLst/>
                        </a:rPr>
                        <a:t>	</a:t>
                      </a:r>
                      <a:r>
                        <a:rPr lang="ja-JP" sz="1800" kern="100" dirty="0">
                          <a:solidFill>
                            <a:sysClr val="windowText" lastClr="000000"/>
                          </a:solidFill>
                          <a:effectLst/>
                        </a:rPr>
                        <a:t>・ボイラー運転中は常時遠隔監視室にて監視</a:t>
                      </a:r>
                    </a:p>
                    <a:p>
                      <a:pPr algn="l">
                        <a:spcAft>
                          <a:spcPts val="0"/>
                        </a:spcAft>
                      </a:pPr>
                      <a:r>
                        <a:rPr lang="en-US" sz="1800" kern="100" dirty="0">
                          <a:solidFill>
                            <a:sysClr val="windowText" lastClr="000000"/>
                          </a:solidFill>
                          <a:effectLst/>
                        </a:rPr>
                        <a:t>	</a:t>
                      </a:r>
                      <a:r>
                        <a:rPr lang="ja-JP" sz="1800" kern="100" dirty="0">
                          <a:solidFill>
                            <a:sysClr val="windowText" lastClr="000000"/>
                          </a:solidFill>
                          <a:effectLst/>
                        </a:rPr>
                        <a:t>・ボイラー設置場所で１日に１回以上点検</a:t>
                      </a:r>
                      <a:endParaRPr lang="ja-JP" sz="1800" kern="100" dirty="0">
                        <a:solidFill>
                          <a:sysClr val="windowText" lastClr="000000"/>
                        </a:solidFill>
                        <a:effectLst/>
                        <a:latin typeface="Century"/>
                        <a:ea typeface="ＭＳ 明朝"/>
                        <a:cs typeface="Times New Roman"/>
                      </a:endParaRPr>
                    </a:p>
                  </a:txBody>
                  <a:tcPr marL="56605" marR="56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6104">
                <a:tc vMerge="1">
                  <a:txBody>
                    <a:bodyPr/>
                    <a:lstStyle/>
                    <a:p>
                      <a:endParaRPr kumimoji="1" lang="ja-JP" altLang="en-US"/>
                    </a:p>
                  </a:txBody>
                  <a:tcPr/>
                </a:tc>
                <a:tc>
                  <a:txBody>
                    <a:bodyPr/>
                    <a:lstStyle/>
                    <a:p>
                      <a:pPr algn="l">
                        <a:spcAft>
                          <a:spcPts val="0"/>
                        </a:spcAft>
                      </a:pPr>
                      <a:r>
                        <a:rPr lang="ja-JP" sz="1800" kern="100" dirty="0">
                          <a:solidFill>
                            <a:sysClr val="windowText" lastClr="000000"/>
                          </a:solidFill>
                          <a:effectLst/>
                        </a:rPr>
                        <a:t>別添</a:t>
                      </a:r>
                      <a:r>
                        <a:rPr lang="en-US" sz="1800" kern="100" dirty="0">
                          <a:solidFill>
                            <a:sysClr val="windowText" lastClr="000000"/>
                          </a:solidFill>
                          <a:effectLst/>
                        </a:rPr>
                        <a:t>2</a:t>
                      </a:r>
                      <a:r>
                        <a:rPr lang="ja-JP" sz="1800" kern="100" dirty="0">
                          <a:solidFill>
                            <a:sysClr val="windowText" lastClr="000000"/>
                          </a:solidFill>
                          <a:effectLst/>
                        </a:rPr>
                        <a:t>：有線、構内</a:t>
                      </a:r>
                      <a:r>
                        <a:rPr lang="en-US" sz="1800" kern="100" dirty="0">
                          <a:solidFill>
                            <a:sysClr val="windowText" lastClr="000000"/>
                          </a:solidFill>
                          <a:effectLst/>
                        </a:rPr>
                        <a:t>PHS</a:t>
                      </a:r>
                      <a:r>
                        <a:rPr lang="ja-JP" sz="1800" kern="100" dirty="0">
                          <a:solidFill>
                            <a:sysClr val="windowText" lastClr="000000"/>
                          </a:solidFill>
                          <a:effectLst/>
                        </a:rPr>
                        <a:t>等を用いた監視装置で監視するボイラー</a:t>
                      </a:r>
                    </a:p>
                    <a:p>
                      <a:pPr algn="l">
                        <a:spcAft>
                          <a:spcPts val="0"/>
                        </a:spcAft>
                      </a:pPr>
                      <a:r>
                        <a:rPr lang="en-US" sz="1800" kern="100" dirty="0">
                          <a:solidFill>
                            <a:sysClr val="windowText" lastClr="000000"/>
                          </a:solidFill>
                          <a:effectLst/>
                        </a:rPr>
                        <a:t>	</a:t>
                      </a:r>
                      <a:r>
                        <a:rPr lang="ja-JP" sz="1800" kern="100" dirty="0">
                          <a:solidFill>
                            <a:sysClr val="windowText" lastClr="000000"/>
                          </a:solidFill>
                          <a:effectLst/>
                        </a:rPr>
                        <a:t>・ボイラー運転中は常時監視装置にて監視</a:t>
                      </a:r>
                    </a:p>
                    <a:p>
                      <a:pPr algn="l">
                        <a:spcAft>
                          <a:spcPts val="0"/>
                        </a:spcAft>
                      </a:pPr>
                      <a:r>
                        <a:rPr lang="en-US" sz="1800" kern="100" dirty="0">
                          <a:solidFill>
                            <a:sysClr val="windowText" lastClr="000000"/>
                          </a:solidFill>
                          <a:effectLst/>
                        </a:rPr>
                        <a:t>	</a:t>
                      </a:r>
                      <a:r>
                        <a:rPr lang="ja-JP" sz="1800" kern="100" dirty="0">
                          <a:solidFill>
                            <a:sysClr val="windowText" lastClr="000000"/>
                          </a:solidFill>
                          <a:effectLst/>
                        </a:rPr>
                        <a:t>・ボイラー設置場所で</a:t>
                      </a:r>
                      <a:r>
                        <a:rPr lang="en-US" sz="1800" kern="100" dirty="0">
                          <a:solidFill>
                            <a:sysClr val="windowText" lastClr="000000"/>
                          </a:solidFill>
                          <a:effectLst/>
                        </a:rPr>
                        <a:t>4</a:t>
                      </a:r>
                      <a:r>
                        <a:rPr lang="ja-JP" sz="1800" kern="100" dirty="0">
                          <a:solidFill>
                            <a:sysClr val="windowText" lastClr="000000"/>
                          </a:solidFill>
                          <a:effectLst/>
                        </a:rPr>
                        <a:t>時間に１回以上点検</a:t>
                      </a:r>
                      <a:endParaRPr lang="ja-JP" sz="1800" kern="100" dirty="0">
                        <a:solidFill>
                          <a:sysClr val="windowText" lastClr="000000"/>
                        </a:solidFill>
                        <a:effectLst/>
                        <a:latin typeface="Century"/>
                        <a:ea typeface="ＭＳ 明朝"/>
                        <a:cs typeface="Times New Roman"/>
                      </a:endParaRPr>
                    </a:p>
                  </a:txBody>
                  <a:tcPr marL="56605" marR="56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6277">
                <a:tc>
                  <a:txBody>
                    <a:bodyPr/>
                    <a:lstStyle/>
                    <a:p>
                      <a:pPr marL="71755" marR="71755" algn="just">
                        <a:spcAft>
                          <a:spcPts val="0"/>
                        </a:spcAft>
                      </a:pPr>
                      <a:r>
                        <a:rPr lang="ja-JP" sz="1800" kern="100" dirty="0">
                          <a:solidFill>
                            <a:sysClr val="windowText" lastClr="000000"/>
                          </a:solidFill>
                          <a:effectLst/>
                        </a:rPr>
                        <a:t>機能安全導入により追加された基準（平成</a:t>
                      </a:r>
                      <a:r>
                        <a:rPr lang="en-US" sz="1800" kern="100" dirty="0">
                          <a:solidFill>
                            <a:sysClr val="windowText" lastClr="000000"/>
                          </a:solidFill>
                          <a:effectLst/>
                        </a:rPr>
                        <a:t>28</a:t>
                      </a:r>
                      <a:r>
                        <a:rPr lang="ja-JP" sz="1800" kern="100" dirty="0">
                          <a:solidFill>
                            <a:sysClr val="windowText" lastClr="000000"/>
                          </a:solidFill>
                          <a:effectLst/>
                        </a:rPr>
                        <a:t>年９月　基発</a:t>
                      </a:r>
                      <a:r>
                        <a:rPr lang="en-US" sz="1800" kern="100" dirty="0">
                          <a:solidFill>
                            <a:sysClr val="windowText" lastClr="000000"/>
                          </a:solidFill>
                          <a:effectLst/>
                        </a:rPr>
                        <a:t>0930 </a:t>
                      </a:r>
                      <a:r>
                        <a:rPr lang="ja-JP" sz="1800" kern="100" dirty="0">
                          <a:solidFill>
                            <a:sysClr val="windowText" lastClr="000000"/>
                          </a:solidFill>
                          <a:effectLst/>
                        </a:rPr>
                        <a:t>第</a:t>
                      </a:r>
                      <a:r>
                        <a:rPr lang="en-US" sz="1800" kern="100" dirty="0">
                          <a:solidFill>
                            <a:sysClr val="windowText" lastClr="000000"/>
                          </a:solidFill>
                          <a:effectLst/>
                        </a:rPr>
                        <a:t>35</a:t>
                      </a:r>
                      <a:r>
                        <a:rPr lang="ja-JP" sz="1800" kern="100" dirty="0">
                          <a:solidFill>
                            <a:sysClr val="windowText" lastClr="000000"/>
                          </a:solidFill>
                          <a:effectLst/>
                        </a:rPr>
                        <a:t>号）</a:t>
                      </a:r>
                      <a:endParaRPr lang="ja-JP" sz="1800" kern="100" dirty="0">
                        <a:solidFill>
                          <a:sysClr val="windowText" lastClr="000000"/>
                        </a:solidFill>
                        <a:effectLst/>
                        <a:latin typeface="Century"/>
                        <a:ea typeface="ＭＳ 明朝"/>
                        <a:cs typeface="Times New Roman"/>
                      </a:endParaRPr>
                    </a:p>
                  </a:txBody>
                  <a:tcPr marL="56605" marR="5660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800" kern="100" dirty="0">
                          <a:solidFill>
                            <a:sysClr val="windowText" lastClr="000000"/>
                          </a:solidFill>
                          <a:effectLst/>
                        </a:rPr>
                        <a:t>別添</a:t>
                      </a:r>
                      <a:r>
                        <a:rPr lang="en-US" sz="1800" kern="100" dirty="0">
                          <a:solidFill>
                            <a:sysClr val="windowText" lastClr="000000"/>
                          </a:solidFill>
                          <a:effectLst/>
                        </a:rPr>
                        <a:t>3</a:t>
                      </a:r>
                      <a:r>
                        <a:rPr lang="ja-JP" sz="1800" kern="100" dirty="0">
                          <a:solidFill>
                            <a:sysClr val="windowText" lastClr="000000"/>
                          </a:solidFill>
                          <a:effectLst/>
                        </a:rPr>
                        <a:t>：認定適合自動制御装置を備えたボイラー</a:t>
                      </a:r>
                    </a:p>
                    <a:p>
                      <a:pPr algn="l">
                        <a:spcAft>
                          <a:spcPts val="0"/>
                        </a:spcAft>
                      </a:pPr>
                      <a:r>
                        <a:rPr lang="en-US" sz="1800" kern="100" dirty="0">
                          <a:solidFill>
                            <a:sysClr val="windowText" lastClr="000000"/>
                          </a:solidFill>
                          <a:effectLst/>
                        </a:rPr>
                        <a:t>	</a:t>
                      </a:r>
                      <a:r>
                        <a:rPr lang="ja-JP" sz="1800" kern="100" dirty="0">
                          <a:solidFill>
                            <a:sysClr val="windowText" lastClr="000000"/>
                          </a:solidFill>
                          <a:effectLst/>
                        </a:rPr>
                        <a:t>・１時間程度でボイラー設置場所に到達できる場所で勤務</a:t>
                      </a:r>
                    </a:p>
                    <a:p>
                      <a:pPr algn="l">
                        <a:spcAft>
                          <a:spcPts val="0"/>
                        </a:spcAft>
                      </a:pPr>
                      <a:r>
                        <a:rPr lang="en-US" sz="1800" kern="100" dirty="0">
                          <a:solidFill>
                            <a:sysClr val="windowText" lastClr="000000"/>
                          </a:solidFill>
                          <a:effectLst/>
                        </a:rPr>
                        <a:t>	</a:t>
                      </a:r>
                      <a:r>
                        <a:rPr lang="ja-JP" sz="1800" kern="100" dirty="0">
                          <a:solidFill>
                            <a:sysClr val="windowText" lastClr="000000"/>
                          </a:solidFill>
                          <a:effectLst/>
                        </a:rPr>
                        <a:t>・起動後１時間以内、その後は</a:t>
                      </a:r>
                      <a:r>
                        <a:rPr lang="en-US" sz="1800" kern="100" dirty="0">
                          <a:solidFill>
                            <a:sysClr val="windowText" lastClr="000000"/>
                          </a:solidFill>
                          <a:effectLst/>
                        </a:rPr>
                        <a:t>72 </a:t>
                      </a:r>
                      <a:r>
                        <a:rPr lang="ja-JP" sz="1800" kern="100" dirty="0">
                          <a:solidFill>
                            <a:sysClr val="windowText" lastClr="000000"/>
                          </a:solidFill>
                          <a:effectLst/>
                        </a:rPr>
                        <a:t>時間以内ごとに点検</a:t>
                      </a:r>
                    </a:p>
                    <a:p>
                      <a:pPr marL="286385" algn="l">
                        <a:spcAft>
                          <a:spcPts val="0"/>
                        </a:spcAft>
                      </a:pPr>
                      <a:r>
                        <a:rPr lang="ja-JP" sz="1800" kern="100" dirty="0">
                          <a:solidFill>
                            <a:sysClr val="windowText" lastClr="000000"/>
                          </a:solidFill>
                          <a:effectLst/>
                        </a:rPr>
                        <a:t>認定適合自動制御装置とは、</a:t>
                      </a:r>
                    </a:p>
                    <a:p>
                      <a:pPr marL="286385" algn="l">
                        <a:spcAft>
                          <a:spcPts val="0"/>
                        </a:spcAft>
                      </a:pPr>
                      <a:r>
                        <a:rPr lang="ja-JP" sz="1800" kern="100" dirty="0">
                          <a:solidFill>
                            <a:sysClr val="windowText" lastClr="000000"/>
                          </a:solidFill>
                          <a:effectLst/>
                        </a:rPr>
                        <a:t>ボイラーの運転の状態に係る異常があった場合に当該ボイラーを安全に停止させることができる機能その他の機能を有する自動制御装置であって、機能安全による機械等に係る安全確保に関する技術上の指針（平成</a:t>
                      </a:r>
                      <a:r>
                        <a:rPr lang="en-US" sz="1800" kern="100" dirty="0">
                          <a:solidFill>
                            <a:sysClr val="windowText" lastClr="000000"/>
                          </a:solidFill>
                          <a:effectLst/>
                        </a:rPr>
                        <a:t>28 </a:t>
                      </a:r>
                      <a:r>
                        <a:rPr lang="ja-JP" sz="1800" kern="100" dirty="0">
                          <a:solidFill>
                            <a:sysClr val="windowText" lastClr="000000"/>
                          </a:solidFill>
                          <a:effectLst/>
                        </a:rPr>
                        <a:t>年厚生労働省告示第</a:t>
                      </a:r>
                      <a:r>
                        <a:rPr lang="en-US" sz="1800" kern="100" dirty="0">
                          <a:solidFill>
                            <a:sysClr val="windowText" lastClr="000000"/>
                          </a:solidFill>
                          <a:effectLst/>
                        </a:rPr>
                        <a:t>353 </a:t>
                      </a:r>
                      <a:r>
                        <a:rPr lang="ja-JP" sz="1800" kern="100" dirty="0">
                          <a:solidFill>
                            <a:sysClr val="windowText" lastClr="000000"/>
                          </a:solidFill>
                          <a:effectLst/>
                        </a:rPr>
                        <a:t>号）に適合していると所轄労働基準監督署長が認定したもの</a:t>
                      </a:r>
                      <a:endParaRPr lang="ja-JP" sz="1800" kern="100" dirty="0">
                        <a:solidFill>
                          <a:sysClr val="windowText" lastClr="000000"/>
                        </a:solidFill>
                        <a:effectLst/>
                        <a:latin typeface="Century"/>
                        <a:ea typeface="ＭＳ 明朝"/>
                        <a:cs typeface="Times New Roman"/>
                      </a:endParaRPr>
                    </a:p>
                  </a:txBody>
                  <a:tcPr marL="56605" marR="56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805593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110</a:t>
            </a:fld>
            <a:endParaRPr kumimoji="1" lang="ja-JP" altLang="en-US" dirty="0"/>
          </a:p>
        </p:txBody>
      </p:sp>
      <p:sp>
        <p:nvSpPr>
          <p:cNvPr id="2" name="Rectangle 2"/>
          <p:cNvSpPr>
            <a:spLocks noChangeArrowheads="1"/>
          </p:cNvSpPr>
          <p:nvPr/>
        </p:nvSpPr>
        <p:spPr bwMode="auto">
          <a:xfrm>
            <a:off x="0" y="2864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正方形/長方形 3"/>
          <p:cNvSpPr/>
          <p:nvPr/>
        </p:nvSpPr>
        <p:spPr>
          <a:xfrm>
            <a:off x="0" y="144688"/>
            <a:ext cx="10289892" cy="6124754"/>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（センサー）</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DC =0.85 (FMEDA</a:t>
            </a:r>
            <a:r>
              <a:rPr lang="ja-JP" altLang="ja-JP" dirty="0">
                <a:latin typeface="Meiryo UI" panose="020B0604030504040204" pitchFamily="50" charset="-128"/>
                <a:ea typeface="Meiryo UI" panose="020B0604030504040204" pitchFamily="50" charset="-128"/>
              </a:rPr>
              <a:t>で決定される</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 = 25200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-9 </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25200 FIT (FMEDA</a:t>
            </a:r>
            <a:r>
              <a:rPr lang="ja-JP" altLang="ja-JP" dirty="0">
                <a:latin typeface="Meiryo UI" panose="020B0604030504040204" pitchFamily="50" charset="-128"/>
                <a:ea typeface="Meiryo UI" panose="020B0604030504040204" pitchFamily="50" charset="-128"/>
              </a:rPr>
              <a:t>で決定される</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T</a:t>
            </a:r>
            <a:r>
              <a:rPr lang="en-US" altLang="ja-JP" baseline="-25000" dirty="0">
                <a:latin typeface="Meiryo UI" panose="020B0604030504040204" pitchFamily="50" charset="-128"/>
                <a:ea typeface="Meiryo UI" panose="020B0604030504040204" pitchFamily="50" charset="-128"/>
              </a:rPr>
              <a:t>1</a:t>
            </a:r>
            <a:r>
              <a:rPr lang="en-US" altLang="ja-JP" dirty="0">
                <a:latin typeface="Meiryo UI" panose="020B0604030504040204" pitchFamily="50" charset="-128"/>
                <a:ea typeface="Meiryo UI" panose="020B0604030504040204" pitchFamily="50" charset="-128"/>
              </a:rPr>
              <a:t> = 1</a:t>
            </a:r>
            <a:r>
              <a:rPr lang="ja-JP" altLang="ja-JP"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 (8760</a:t>
            </a:r>
            <a:r>
              <a:rPr lang="ja-JP" altLang="ja-JP"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MRT = 8</a:t>
            </a:r>
            <a:r>
              <a:rPr lang="ja-JP" altLang="ja-JP" dirty="0">
                <a:latin typeface="Meiryo UI" panose="020B0604030504040204" pitchFamily="50" charset="-128"/>
                <a:ea typeface="Meiryo UI" panose="020B0604030504040204" pitchFamily="50" charset="-128"/>
              </a:rPr>
              <a:t>　（時間） </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MTTR = 8 </a:t>
            </a:r>
            <a:r>
              <a:rPr lang="ja-JP" altLang="ja-JP" dirty="0">
                <a:latin typeface="Meiryo UI" panose="020B0604030504040204" pitchFamily="50" charset="-128"/>
                <a:ea typeface="Meiryo UI" panose="020B0604030504040204" pitchFamily="50" charset="-128"/>
              </a:rPr>
              <a:t>（時間）</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β　</a:t>
            </a:r>
            <a:r>
              <a:rPr lang="en-US" altLang="ja-JP" dirty="0">
                <a:latin typeface="Meiryo UI" panose="020B0604030504040204" pitchFamily="50" charset="-128"/>
                <a:ea typeface="Meiryo UI" panose="020B0604030504040204" pitchFamily="50" charset="-128"/>
              </a:rPr>
              <a:t> = 2 (%) ;3.2.1</a:t>
            </a:r>
            <a:r>
              <a:rPr lang="ja-JP" altLang="ja-JP" dirty="0">
                <a:latin typeface="Meiryo UI" panose="020B0604030504040204" pitchFamily="50" charset="-128"/>
                <a:ea typeface="Meiryo UI" panose="020B0604030504040204" pitchFamily="50" charset="-128"/>
              </a:rPr>
              <a:t>の導出方法を参照。</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  = 1 (%) ;3.2.1</a:t>
            </a:r>
            <a:r>
              <a:rPr lang="ja-JP" altLang="ja-JP" dirty="0">
                <a:latin typeface="Meiryo UI" panose="020B0604030504040204" pitchFamily="50" charset="-128"/>
                <a:ea typeface="Meiryo UI" panose="020B0604030504040204" pitchFamily="50" charset="-128"/>
              </a:rPr>
              <a:t>の導出方法を参照。</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DD</a:t>
            </a:r>
            <a:r>
              <a:rPr lang="en-US" altLang="ja-JP" dirty="0">
                <a:latin typeface="Meiryo UI" panose="020B0604030504040204" pitchFamily="50" charset="-128"/>
                <a:ea typeface="Meiryo UI" panose="020B0604030504040204" pitchFamily="50" charset="-128"/>
              </a:rPr>
              <a:t> = 25200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-9  </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0.85  =  2.142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-5</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21420 FIT</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DU  </a:t>
            </a:r>
            <a:r>
              <a:rPr lang="en-US" altLang="ja-JP" dirty="0">
                <a:latin typeface="Meiryo UI" panose="020B0604030504040204" pitchFamily="50" charset="-128"/>
                <a:ea typeface="Meiryo UI" panose="020B0604030504040204" pitchFamily="50" charset="-128"/>
              </a:rPr>
              <a:t>= 25200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-9  </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 – 0.85 ) = 3.780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-6</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;3780 FIT</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CE</a:t>
            </a:r>
            <a:r>
              <a:rPr lang="en-US" altLang="ja-JP" baseline="-250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(3780/25200)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8760/2 + 8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(21420/25200)</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8 = 665 (</a:t>
            </a:r>
            <a:r>
              <a:rPr lang="ja-JP" altLang="ja-JP"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 ) </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GE</a:t>
            </a:r>
            <a:r>
              <a:rPr lang="en-US" altLang="ja-JP" dirty="0">
                <a:latin typeface="Meiryo UI" panose="020B0604030504040204" pitchFamily="50" charset="-128"/>
                <a:ea typeface="Meiryo UI" panose="020B0604030504040204" pitchFamily="50" charset="-128"/>
              </a:rPr>
              <a:t> = (3780/25200)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8760/3 + 8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(21420/25200)</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8 = 446 (</a:t>
            </a:r>
            <a:r>
              <a:rPr lang="ja-JP" altLang="ja-JP" dirty="0">
                <a:latin typeface="Meiryo UI" panose="020B0604030504040204" pitchFamily="50" charset="-128"/>
                <a:ea typeface="Meiryo UI" panose="020B0604030504040204" pitchFamily="50" charset="-128"/>
              </a:rPr>
              <a:t>時間</a:t>
            </a:r>
            <a:r>
              <a:rPr lang="en-US" altLang="ja-JP" dirty="0">
                <a:latin typeface="Meiryo UI" panose="020B0604030504040204" pitchFamily="50" charset="-128"/>
                <a:ea typeface="Meiryo UI" panose="020B0604030504040204" pitchFamily="50" charset="-128"/>
              </a:rPr>
              <a:t> )</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PFD</a:t>
            </a:r>
            <a:r>
              <a:rPr lang="en-US" altLang="ja-JP" baseline="-25000" dirty="0">
                <a:latin typeface="Meiryo UI" panose="020B0604030504040204" pitchFamily="50" charset="-128"/>
                <a:ea typeface="Meiryo UI" panose="020B0604030504040204" pitchFamily="50" charset="-128"/>
              </a:rPr>
              <a:t>G </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2((1-0.01)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2.142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10</a:t>
            </a:r>
            <a:r>
              <a:rPr lang="en-US" altLang="ja-JP" sz="1600" baseline="30000" dirty="0">
                <a:latin typeface="Meiryo UI" panose="020B0604030504040204" pitchFamily="50" charset="-128"/>
                <a:ea typeface="Meiryo UI" panose="020B0604030504040204" pitchFamily="50" charset="-128"/>
              </a:rPr>
              <a:t>-5 </a:t>
            </a:r>
            <a:r>
              <a:rPr lang="en-US" altLang="ja-JP" sz="1600" dirty="0">
                <a:latin typeface="Meiryo UI" panose="020B0604030504040204" pitchFamily="50" charset="-128"/>
                <a:ea typeface="Meiryo UI" panose="020B0604030504040204" pitchFamily="50" charset="-128"/>
              </a:rPr>
              <a:t>+ (1 - 0.02) </a:t>
            </a:r>
            <a:r>
              <a:rPr lang="ja-JP"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3.780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10</a:t>
            </a:r>
            <a:r>
              <a:rPr lang="en-US" altLang="ja-JP" sz="1600" baseline="30000" dirty="0">
                <a:latin typeface="Meiryo UI" panose="020B0604030504040204" pitchFamily="50" charset="-128"/>
                <a:ea typeface="Meiryo UI" panose="020B0604030504040204" pitchFamily="50" charset="-128"/>
              </a:rPr>
              <a:t>-6</a:t>
            </a:r>
            <a:r>
              <a:rPr lang="en-US" altLang="ja-JP" sz="1600" dirty="0">
                <a:latin typeface="Meiryo UI" panose="020B0604030504040204" pitchFamily="50" charset="-128"/>
                <a:ea typeface="Meiryo UI" panose="020B0604030504040204" pitchFamily="50" charset="-128"/>
              </a:rPr>
              <a:t>)</a:t>
            </a:r>
            <a:r>
              <a:rPr lang="en-US" altLang="ja-JP" sz="1600" baseline="30000" dirty="0">
                <a:latin typeface="Meiryo UI" panose="020B0604030504040204" pitchFamily="50" charset="-128"/>
                <a:ea typeface="Meiryo UI" panose="020B0604030504040204" pitchFamily="50" charset="-128"/>
              </a:rPr>
              <a:t>2</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665 </a:t>
            </a:r>
            <a:r>
              <a:rPr lang="ja-JP"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446 + 0.01</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2.142 </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10</a:t>
            </a:r>
            <a:r>
              <a:rPr lang="en-US" altLang="ja-JP" sz="1600" baseline="30000" dirty="0">
                <a:latin typeface="Meiryo UI" panose="020B0604030504040204" pitchFamily="50" charset="-128"/>
                <a:ea typeface="Meiryo UI" panose="020B0604030504040204" pitchFamily="50" charset="-128"/>
              </a:rPr>
              <a:t>-5</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8 + 0.01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3.780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10</a:t>
            </a:r>
            <a:r>
              <a:rPr lang="en-US" altLang="ja-JP" sz="1600" baseline="30000" dirty="0">
                <a:latin typeface="Meiryo UI" panose="020B0604030504040204" pitchFamily="50" charset="-128"/>
                <a:ea typeface="Meiryo UI" panose="020B0604030504040204" pitchFamily="50" charset="-128"/>
              </a:rPr>
              <a:t>-6</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8  + 0.02 </a:t>
            </a:r>
            <a:r>
              <a:rPr lang="ja-JP"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2.142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10</a:t>
            </a:r>
            <a:r>
              <a:rPr lang="en-US" altLang="ja-JP" sz="1600" baseline="30000" dirty="0">
                <a:latin typeface="Meiryo UI" panose="020B0604030504040204" pitchFamily="50" charset="-128"/>
                <a:ea typeface="Meiryo UI" panose="020B0604030504040204" pitchFamily="50" charset="-128"/>
              </a:rPr>
              <a:t>-5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8760/2 + 8 </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7.015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10</a:t>
            </a:r>
            <a:r>
              <a:rPr lang="en-US" altLang="ja-JP" sz="1600" baseline="30000" dirty="0">
                <a:latin typeface="Meiryo UI" panose="020B0604030504040204" pitchFamily="50" charset="-128"/>
                <a:ea typeface="Meiryo UI" panose="020B0604030504040204" pitchFamily="50" charset="-128"/>
              </a:rPr>
              <a:t>-4  </a:t>
            </a:r>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（ロジック）</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PFD</a:t>
            </a:r>
            <a:r>
              <a:rPr lang="en-US" altLang="ja-JP" baseline="-25000" dirty="0">
                <a:latin typeface="Meiryo UI" panose="020B0604030504040204" pitchFamily="50" charset="-128"/>
                <a:ea typeface="Meiryo UI" panose="020B0604030504040204" pitchFamily="50" charset="-128"/>
              </a:rPr>
              <a:t>G </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(1.20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-7 </a:t>
            </a:r>
            <a:r>
              <a:rPr lang="en-US" altLang="ja-JP" dirty="0">
                <a:latin typeface="Meiryo UI" panose="020B0604030504040204" pitchFamily="50" charset="-128"/>
                <a:ea typeface="Meiryo UI" panose="020B0604030504040204" pitchFamily="50" charset="-128"/>
              </a:rPr>
              <a:t>+ 8.0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-8</a:t>
            </a:r>
            <a:r>
              <a:rPr lang="en-US" altLang="ja-JP"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1760  = 3.520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-4  </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（アクチュエータ）</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PFD</a:t>
            </a:r>
            <a:r>
              <a:rPr lang="en-US" altLang="ja-JP" baseline="-25000" dirty="0">
                <a:latin typeface="Meiryo UI" panose="020B0604030504040204" pitchFamily="50" charset="-128"/>
                <a:ea typeface="Meiryo UI" panose="020B0604030504040204" pitchFamily="50" charset="-128"/>
              </a:rPr>
              <a:t>G </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(1.098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-5 </a:t>
            </a:r>
            <a:r>
              <a:rPr lang="en-US" altLang="ja-JP" dirty="0">
                <a:latin typeface="Meiryo UI" panose="020B0604030504040204" pitchFamily="50" charset="-128"/>
                <a:ea typeface="Meiryo UI" panose="020B0604030504040204" pitchFamily="50" charset="-128"/>
              </a:rPr>
              <a:t>+ 1.220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-6</a:t>
            </a:r>
            <a:r>
              <a:rPr lang="en-US" altLang="ja-JP"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227  = 2.769 </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10</a:t>
            </a:r>
            <a:r>
              <a:rPr lang="en-US" altLang="ja-JP" baseline="30000" dirty="0">
                <a:latin typeface="Meiryo UI" panose="020B0604030504040204" pitchFamily="50" charset="-128"/>
                <a:ea typeface="Meiryo UI" panose="020B0604030504040204" pitchFamily="50" charset="-128"/>
              </a:rPr>
              <a:t>-3  </a:t>
            </a:r>
            <a:r>
              <a:rPr lang="en-US" altLang="ja-JP"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6519567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111</a:t>
            </a:fld>
            <a:endParaRPr kumimoji="1" lang="ja-JP" altLang="en-US" dirty="0"/>
          </a:p>
        </p:txBody>
      </p:sp>
      <p:sp>
        <p:nvSpPr>
          <p:cNvPr id="10" name="正方形/長方形 9"/>
          <p:cNvSpPr/>
          <p:nvPr/>
        </p:nvSpPr>
        <p:spPr>
          <a:xfrm>
            <a:off x="91316" y="4880098"/>
            <a:ext cx="9224963" cy="1200329"/>
          </a:xfrm>
          <a:prstGeom prst="rect">
            <a:avLst/>
          </a:prstGeom>
        </p:spPr>
        <p:txBody>
          <a:bodyPr wrap="square">
            <a:spAutoFit/>
          </a:bodyPr>
          <a:lstStyle/>
          <a:p>
            <a:pPr indent="419100"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 7.015E-4 + 3.520E-4 + 2.769E-3</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3.823E-3</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533400"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p>
          <a:p>
            <a:pPr indent="533400"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この</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は、表３－３より、</a:t>
            </a:r>
            <a:r>
              <a:rPr lang="en-US" altLang="ja-JP" u="sng" kern="100" dirty="0">
                <a:latin typeface="Meiryo UI" panose="020B0604030504040204" pitchFamily="50" charset="-128"/>
                <a:ea typeface="Meiryo UI" panose="020B0604030504040204" pitchFamily="50" charset="-128"/>
                <a:cs typeface="Times New Roman" panose="02020603050405020304" pitchFamily="18" charset="0"/>
              </a:rPr>
              <a:t>SIL2</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となる。</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490931" y="561219"/>
            <a:ext cx="8695208" cy="369332"/>
          </a:xfrm>
          <a:prstGeom prst="rect">
            <a:avLst/>
          </a:prstGeom>
        </p:spPr>
        <p:txBody>
          <a:bodyPr wrap="square">
            <a:spAutoFit/>
          </a:bodyPr>
          <a:lstStyle/>
          <a:p>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3-9</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サブシステムの計算条件と結果（センサーが</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重系の例）</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3" name="図 12"/>
          <p:cNvPicPr>
            <a:picLocks noChangeAspect="1"/>
          </p:cNvPicPr>
          <p:nvPr/>
        </p:nvPicPr>
        <p:blipFill>
          <a:blip r:embed="rId3"/>
          <a:stretch>
            <a:fillRect/>
          </a:stretch>
        </p:blipFill>
        <p:spPr>
          <a:xfrm>
            <a:off x="356194" y="869616"/>
            <a:ext cx="9184752" cy="3310983"/>
          </a:xfrm>
          <a:prstGeom prst="rect">
            <a:avLst/>
          </a:prstGeom>
        </p:spPr>
      </p:pic>
      <p:sp>
        <p:nvSpPr>
          <p:cNvPr id="11"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7723122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112</a:t>
            </a:fld>
            <a:endParaRPr kumimoji="1" lang="ja-JP" altLang="en-US" dirty="0"/>
          </a:p>
        </p:txBody>
      </p:sp>
      <p:sp>
        <p:nvSpPr>
          <p:cNvPr id="3"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正方形/長方形 5"/>
          <p:cNvSpPr/>
          <p:nvPr/>
        </p:nvSpPr>
        <p:spPr>
          <a:xfrm>
            <a:off x="191330" y="187907"/>
            <a:ext cx="9317621" cy="5386090"/>
          </a:xfrm>
          <a:prstGeom prst="rect">
            <a:avLst/>
          </a:prstGeom>
        </p:spPr>
        <p:txBody>
          <a:bodyPr wrap="square">
            <a:spAutoFit/>
          </a:bodyPr>
          <a:lstStyle/>
          <a:p>
            <a:endParaRPr lang="ja-JP" altLang="ja-JP" dirty="0"/>
          </a:p>
          <a:p>
            <a:r>
              <a:rPr lang="ja-JP" altLang="ja-JP" sz="4400" dirty="0">
                <a:latin typeface="Meiryo UI" panose="020B0604030504040204" pitchFamily="50" charset="-128"/>
                <a:ea typeface="Meiryo UI" panose="020B0604030504040204" pitchFamily="50" charset="-128"/>
              </a:rPr>
              <a:t>（８）アーキテクチャ制約</a:t>
            </a:r>
          </a:p>
          <a:p>
            <a:endParaRPr lang="en-US" altLang="ja-JP" dirty="0">
              <a:latin typeface="Meiryo UI" panose="020B0604030504040204" pitchFamily="50" charset="-128"/>
              <a:ea typeface="Meiryo UI" panose="020B0604030504040204" pitchFamily="50" charset="-128"/>
            </a:endParaRPr>
          </a:p>
          <a:p>
            <a:r>
              <a:rPr lang="ja-JP" altLang="ja-JP" sz="2400" dirty="0">
                <a:latin typeface="Meiryo UI" panose="020B0604030504040204" pitchFamily="50" charset="-128"/>
                <a:ea typeface="Meiryo UI" panose="020B0604030504040204" pitchFamily="50" charset="-128"/>
              </a:rPr>
              <a:t>（１重系の場合）</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ランダムハードウェア故障確率の計算からはシステム全体の</a:t>
            </a:r>
            <a:r>
              <a:rPr lang="en-US" altLang="ja-JP" dirty="0">
                <a:latin typeface="Meiryo UI" panose="020B0604030504040204" pitchFamily="50" charset="-128"/>
                <a:ea typeface="Meiryo UI" panose="020B0604030504040204" pitchFamily="50" charset="-128"/>
              </a:rPr>
              <a:t>SIL</a:t>
            </a:r>
            <a:r>
              <a:rPr lang="ja-JP" altLang="ja-JP" dirty="0">
                <a:latin typeface="Meiryo UI" panose="020B0604030504040204" pitchFamily="50" charset="-128"/>
                <a:ea typeface="Meiryo UI" panose="020B0604030504040204" pitchFamily="50" charset="-128"/>
              </a:rPr>
              <a:t>は１であり、かつ、表</a:t>
            </a:r>
            <a:r>
              <a:rPr lang="en-US" altLang="ja-JP" dirty="0">
                <a:latin typeface="Meiryo UI" panose="020B0604030504040204" pitchFamily="50" charset="-128"/>
                <a:ea typeface="Meiryo UI" panose="020B0604030504040204" pitchFamily="50" charset="-128"/>
              </a:rPr>
              <a:t>3-8</a:t>
            </a:r>
            <a:r>
              <a:rPr lang="ja-JP" altLang="ja-JP" dirty="0">
                <a:latin typeface="Meiryo UI" panose="020B0604030504040204" pitchFamily="50" charset="-128"/>
                <a:ea typeface="Meiryo UI" panose="020B0604030504040204" pitchFamily="50" charset="-128"/>
              </a:rPr>
              <a:t>から、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センサーの</a:t>
            </a:r>
            <a:r>
              <a:rPr lang="en-US" altLang="ja-JP" dirty="0">
                <a:latin typeface="Meiryo UI" panose="020B0604030504040204" pitchFamily="50" charset="-128"/>
                <a:ea typeface="Meiryo UI" panose="020B0604030504040204" pitchFamily="50" charset="-128"/>
              </a:rPr>
              <a:t>SIL1</a:t>
            </a:r>
            <a:r>
              <a:rPr lang="ja-JP" altLang="ja-JP" dirty="0">
                <a:latin typeface="Meiryo UI" panose="020B0604030504040204" pitchFamily="50" charset="-128"/>
                <a:ea typeface="Meiryo UI" panose="020B0604030504040204" pitchFamily="50" charset="-128"/>
              </a:rPr>
              <a:t>によって制約されて全体システムの</a:t>
            </a:r>
            <a:r>
              <a:rPr lang="en-US" altLang="ja-JP" dirty="0">
                <a:latin typeface="Meiryo UI" panose="020B0604030504040204" pitchFamily="50" charset="-128"/>
                <a:ea typeface="Meiryo UI" panose="020B0604030504040204" pitchFamily="50" charset="-128"/>
              </a:rPr>
              <a:t>SIL</a:t>
            </a:r>
            <a:r>
              <a:rPr lang="ja-JP" altLang="ja-JP" dirty="0">
                <a:latin typeface="Meiryo UI" panose="020B0604030504040204" pitchFamily="50" charset="-128"/>
                <a:ea typeface="Meiryo UI" panose="020B0604030504040204" pitchFamily="50" charset="-128"/>
              </a:rPr>
              <a:t>は１になる。</a:t>
            </a:r>
          </a:p>
          <a:p>
            <a:r>
              <a:rPr lang="en-US" altLang="ja-JP" dirty="0">
                <a:latin typeface="Meiryo UI" panose="020B0604030504040204" pitchFamily="50" charset="-128"/>
                <a:ea typeface="Meiryo UI" panose="020B0604030504040204" pitchFamily="50" charset="-128"/>
              </a:rPr>
              <a:t> </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u="sng" dirty="0">
                <a:latin typeface="Meiryo UI" panose="020B0604030504040204" pitchFamily="50" charset="-128"/>
                <a:ea typeface="Meiryo UI" panose="020B0604030504040204" pitchFamily="50" charset="-128"/>
              </a:rPr>
              <a:t>従って、ランダムハードウェア故障確率計算とアーキテクチャ制約の両者ともに</a:t>
            </a:r>
            <a:r>
              <a:rPr lang="en-US" altLang="ja-JP" u="sng" dirty="0">
                <a:latin typeface="Meiryo UI" panose="020B0604030504040204" pitchFamily="50" charset="-128"/>
                <a:ea typeface="Meiryo UI" panose="020B0604030504040204" pitchFamily="50" charset="-128"/>
              </a:rPr>
              <a:t>SIL</a:t>
            </a:r>
            <a:r>
              <a:rPr lang="ja-JP" altLang="ja-JP" u="sng" dirty="0">
                <a:latin typeface="Meiryo UI" panose="020B0604030504040204" pitchFamily="50" charset="-128"/>
                <a:ea typeface="Meiryo UI" panose="020B0604030504040204" pitchFamily="50" charset="-128"/>
              </a:rPr>
              <a:t>１になり、</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u="sng" dirty="0">
                <a:latin typeface="Meiryo UI" panose="020B0604030504040204" pitchFamily="50" charset="-128"/>
                <a:ea typeface="Meiryo UI" panose="020B0604030504040204" pitchFamily="50" charset="-128"/>
              </a:rPr>
              <a:t>システムは</a:t>
            </a:r>
            <a:r>
              <a:rPr lang="en-US" altLang="ja-JP" u="sng" dirty="0">
                <a:latin typeface="Meiryo UI" panose="020B0604030504040204" pitchFamily="50" charset="-128"/>
                <a:ea typeface="Meiryo UI" panose="020B0604030504040204" pitchFamily="50" charset="-128"/>
              </a:rPr>
              <a:t>SIL1</a:t>
            </a:r>
            <a:r>
              <a:rPr lang="ja-JP" altLang="ja-JP" u="sng" dirty="0">
                <a:latin typeface="Meiryo UI" panose="020B0604030504040204" pitchFamily="50" charset="-128"/>
                <a:ea typeface="Meiryo UI" panose="020B0604030504040204" pitchFamily="50" charset="-128"/>
              </a:rPr>
              <a:t>となる。</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endParaRPr lang="ja-JP" altLang="ja-JP" dirty="0">
              <a:latin typeface="Meiryo UI" panose="020B0604030504040204" pitchFamily="50" charset="-128"/>
              <a:ea typeface="Meiryo UI" panose="020B0604030504040204" pitchFamily="50" charset="-128"/>
            </a:endParaRPr>
          </a:p>
          <a:p>
            <a:r>
              <a:rPr lang="ja-JP" altLang="ja-JP"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2</a:t>
            </a:r>
            <a:r>
              <a:rPr lang="ja-JP" altLang="ja-JP" sz="2400" dirty="0">
                <a:latin typeface="Meiryo UI" panose="020B0604030504040204" pitchFamily="50" charset="-128"/>
                <a:ea typeface="Meiryo UI" panose="020B0604030504040204" pitchFamily="50" charset="-128"/>
              </a:rPr>
              <a:t>重系の場合）</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ランダムハードウェア故障確率の計算からはシステム全体の</a:t>
            </a:r>
            <a:r>
              <a:rPr lang="en-US" altLang="ja-JP" dirty="0">
                <a:latin typeface="Meiryo UI" panose="020B0604030504040204" pitchFamily="50" charset="-128"/>
                <a:ea typeface="Meiryo UI" panose="020B0604030504040204" pitchFamily="50" charset="-128"/>
              </a:rPr>
              <a:t>SIL</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であり、かつ、表</a:t>
            </a:r>
            <a:r>
              <a:rPr lang="en-US" altLang="ja-JP" dirty="0">
                <a:latin typeface="Meiryo UI" panose="020B0604030504040204" pitchFamily="50" charset="-128"/>
                <a:ea typeface="Meiryo UI" panose="020B0604030504040204" pitchFamily="50" charset="-128"/>
              </a:rPr>
              <a:t>3-9</a:t>
            </a:r>
            <a:r>
              <a:rPr lang="ja-JP" altLang="ja-JP" dirty="0">
                <a:latin typeface="Meiryo UI" panose="020B0604030504040204" pitchFamily="50" charset="-128"/>
                <a:ea typeface="Meiryo UI" panose="020B0604030504040204" pitchFamily="50" charset="-128"/>
              </a:rPr>
              <a:t>から、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アクチュエータの</a:t>
            </a:r>
            <a:r>
              <a:rPr lang="en-US" altLang="ja-JP" dirty="0">
                <a:latin typeface="Meiryo UI" panose="020B0604030504040204" pitchFamily="50" charset="-128"/>
                <a:ea typeface="Meiryo UI" panose="020B0604030504040204" pitchFamily="50" charset="-128"/>
              </a:rPr>
              <a:t>SIL2</a:t>
            </a:r>
            <a:r>
              <a:rPr lang="ja-JP" altLang="ja-JP" dirty="0">
                <a:latin typeface="Meiryo UI" panose="020B0604030504040204" pitchFamily="50" charset="-128"/>
                <a:ea typeface="Meiryo UI" panose="020B0604030504040204" pitchFamily="50" charset="-128"/>
              </a:rPr>
              <a:t>によって制約されて全体システムの</a:t>
            </a:r>
            <a:r>
              <a:rPr lang="en-US" altLang="ja-JP" dirty="0">
                <a:latin typeface="Meiryo UI" panose="020B0604030504040204" pitchFamily="50" charset="-128"/>
                <a:ea typeface="Meiryo UI" panose="020B0604030504040204" pitchFamily="50" charset="-128"/>
              </a:rPr>
              <a:t>SIL</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になる。</a:t>
            </a:r>
          </a:p>
          <a:p>
            <a:r>
              <a:rPr lang="en-US" altLang="ja-JP" dirty="0">
                <a:latin typeface="Meiryo UI" panose="020B0604030504040204" pitchFamily="50" charset="-128"/>
                <a:ea typeface="Meiryo UI" panose="020B0604030504040204" pitchFamily="50" charset="-128"/>
              </a:rPr>
              <a:t> </a:t>
            </a:r>
            <a:endParaRPr lang="ja-JP" altLang="ja-JP" dirty="0">
              <a:latin typeface="Meiryo UI" panose="020B0604030504040204" pitchFamily="50" charset="-128"/>
              <a:ea typeface="Meiryo UI" panose="020B0604030504040204" pitchFamily="50" charset="-128"/>
            </a:endParaRPr>
          </a:p>
          <a:p>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u="sng" dirty="0">
                <a:latin typeface="Meiryo UI" panose="020B0604030504040204" pitchFamily="50" charset="-128"/>
                <a:ea typeface="Meiryo UI" panose="020B0604030504040204" pitchFamily="50" charset="-128"/>
              </a:rPr>
              <a:t>従って、ランダムハードウェア故障確率計算とアーキテクチャ制約の両者ともに</a:t>
            </a:r>
            <a:r>
              <a:rPr lang="en-US" altLang="ja-JP" u="sng" dirty="0">
                <a:latin typeface="Meiryo UI" panose="020B0604030504040204" pitchFamily="50" charset="-128"/>
                <a:ea typeface="Meiryo UI" panose="020B0604030504040204" pitchFamily="50" charset="-128"/>
              </a:rPr>
              <a:t>SIL2</a:t>
            </a:r>
            <a:r>
              <a:rPr lang="ja-JP" altLang="ja-JP" u="sng" dirty="0">
                <a:latin typeface="Meiryo UI" panose="020B0604030504040204" pitchFamily="50" charset="-128"/>
                <a:ea typeface="Meiryo UI" panose="020B0604030504040204" pitchFamily="50" charset="-128"/>
              </a:rPr>
              <a:t>になり、</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u="sng" dirty="0">
                <a:latin typeface="Meiryo UI" panose="020B0604030504040204" pitchFamily="50" charset="-128"/>
                <a:ea typeface="Meiryo UI" panose="020B0604030504040204" pitchFamily="50" charset="-128"/>
              </a:rPr>
              <a:t>システムは</a:t>
            </a:r>
            <a:r>
              <a:rPr lang="ja-JP" altLang="en-US" u="sng" dirty="0">
                <a:latin typeface="Meiryo UI" panose="020B0604030504040204" pitchFamily="50" charset="-128"/>
                <a:ea typeface="Meiryo UI" panose="020B0604030504040204" pitchFamily="50" charset="-128"/>
              </a:rPr>
              <a:t>　　</a:t>
            </a:r>
            <a:r>
              <a:rPr lang="en-US" altLang="ja-JP" u="sng" dirty="0">
                <a:latin typeface="Meiryo UI" panose="020B0604030504040204" pitchFamily="50" charset="-128"/>
                <a:ea typeface="Meiryo UI" panose="020B0604030504040204" pitchFamily="50" charset="-128"/>
              </a:rPr>
              <a:t>SIL2</a:t>
            </a:r>
            <a:r>
              <a:rPr lang="ja-JP" altLang="ja-JP" u="sng" dirty="0">
                <a:latin typeface="Meiryo UI" panose="020B0604030504040204" pitchFamily="50" charset="-128"/>
                <a:ea typeface="Meiryo UI" panose="020B0604030504040204" pitchFamily="50" charset="-128"/>
              </a:rPr>
              <a:t>となる。</a:t>
            </a:r>
            <a:endParaRPr lang="ja-JP" altLang="ja-JP" dirty="0">
              <a:latin typeface="Meiryo UI" panose="020B0604030504040204" pitchFamily="50" charset="-128"/>
              <a:ea typeface="Meiryo UI" panose="020B0604030504040204" pitchFamily="50" charset="-128"/>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5064419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113</a:t>
            </a:fld>
            <a:endParaRPr kumimoji="1" lang="ja-JP" altLang="en-US"/>
          </a:p>
        </p:txBody>
      </p:sp>
      <p:sp>
        <p:nvSpPr>
          <p:cNvPr id="6" name="タイトル 1"/>
          <p:cNvSpPr txBox="1">
            <a:spLocks/>
          </p:cNvSpPr>
          <p:nvPr/>
        </p:nvSpPr>
        <p:spPr>
          <a:xfrm>
            <a:off x="747713" y="4251763"/>
            <a:ext cx="9953032" cy="2492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4800" dirty="0"/>
              <a:t>3</a:t>
            </a:r>
            <a:r>
              <a:rPr lang="ja-JP" altLang="en-US" sz="4800" dirty="0" err="1"/>
              <a:t>．</a:t>
            </a:r>
            <a:r>
              <a:rPr lang="ja-JP" altLang="ja-JP" sz="4800" dirty="0"/>
              <a:t>ボイラーのＳＩＬの評価例</a:t>
            </a:r>
            <a:endParaRPr lang="en-US" altLang="ja-JP" sz="4800" dirty="0"/>
          </a:p>
          <a:p>
            <a:r>
              <a:rPr lang="en-US" altLang="ja-JP" sz="4800" dirty="0"/>
              <a:t>3</a:t>
            </a:r>
            <a:r>
              <a:rPr lang="ja-JP" altLang="en-US" sz="4800" dirty="0" err="1"/>
              <a:t>．</a:t>
            </a:r>
            <a:r>
              <a:rPr lang="en-US" altLang="ja-JP" sz="4800" dirty="0"/>
              <a:t>1</a:t>
            </a:r>
            <a:r>
              <a:rPr lang="ja-JP" altLang="ja-JP" sz="4800" dirty="0"/>
              <a:t>　製品の</a:t>
            </a:r>
            <a:r>
              <a:rPr lang="en-US" altLang="ja-JP" sz="4800" dirty="0" err="1"/>
              <a:t>PFDavg</a:t>
            </a:r>
            <a:endParaRPr lang="ja-JP" altLang="en-US" sz="4800" dirty="0"/>
          </a:p>
          <a:p>
            <a:endParaRPr lang="ja-JP" altLang="en-US" dirty="0"/>
          </a:p>
        </p:txBody>
      </p:sp>
    </p:spTree>
    <p:extLst>
      <p:ext uri="{BB962C8B-B14F-4D97-AF65-F5344CB8AC3E}">
        <p14:creationId xmlns:p14="http://schemas.microsoft.com/office/powerpoint/2010/main" val="28103090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114</a:t>
            </a:fld>
            <a:endParaRPr kumimoji="1" lang="ja-JP" altLang="en-US" dirty="0"/>
          </a:p>
        </p:txBody>
      </p:sp>
      <p:sp>
        <p:nvSpPr>
          <p:cNvPr id="6" name="正方形/長方形 5"/>
          <p:cNvSpPr/>
          <p:nvPr/>
        </p:nvSpPr>
        <p:spPr>
          <a:xfrm>
            <a:off x="381481" y="1074443"/>
            <a:ext cx="9109759" cy="2831544"/>
          </a:xfrm>
          <a:prstGeom prst="rect">
            <a:avLst/>
          </a:prstGeom>
        </p:spPr>
        <p:txBody>
          <a:bodyPr wrap="square">
            <a:spAutoFit/>
          </a:bodyPr>
          <a:lstStyle/>
          <a:p>
            <a:endParaRPr lang="ja-JP" altLang="ja-JP" sz="28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１）部品の故障率、故障モード</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全ての部品について入力。</a:t>
            </a:r>
          </a:p>
          <a:p>
            <a:r>
              <a:rPr lang="en-US" altLang="ja-JP" dirty="0">
                <a:latin typeface="Meiryo UI" panose="020B0604030504040204" pitchFamily="50" charset="-128"/>
                <a:ea typeface="Meiryo UI" panose="020B0604030504040204" pitchFamily="50" charset="-128"/>
              </a:rPr>
              <a:t> </a:t>
            </a:r>
          </a:p>
          <a:p>
            <a:r>
              <a:rPr lang="ja-JP" altLang="ja-JP" sz="2000" dirty="0">
                <a:latin typeface="Meiryo UI" panose="020B0604030504040204" pitchFamily="50" charset="-128"/>
                <a:ea typeface="Meiryo UI" panose="020B0604030504040204" pitchFamily="50" charset="-128"/>
              </a:rPr>
              <a:t>（２）自己診断率</a:t>
            </a:r>
          </a:p>
          <a:p>
            <a:r>
              <a:rPr lang="ja-JP"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個別部品について、自己診断率を入力。</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３</a:t>
            </a:r>
            <a:r>
              <a:rPr lang="ja-JP" altLang="ja-JP" sz="2000" dirty="0">
                <a:latin typeface="Meiryo UI" panose="020B0604030504040204" pitchFamily="50" charset="-128"/>
                <a:ea typeface="Meiryo UI" panose="020B0604030504040204" pitchFamily="50" charset="-128"/>
              </a:rPr>
              <a:t>）集計計算</a:t>
            </a: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SD</a:t>
            </a:r>
            <a:r>
              <a:rPr lang="ja-JP" altLang="ja-JP" dirty="0" err="1">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SU</a:t>
            </a:r>
            <a:r>
              <a:rPr lang="ja-JP" altLang="ja-JP" dirty="0" err="1">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DD</a:t>
            </a:r>
            <a:r>
              <a:rPr lang="ja-JP" altLang="ja-JP" dirty="0" err="1">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DU</a:t>
            </a:r>
            <a:r>
              <a:rPr lang="ja-JP" altLang="ja-JP" dirty="0">
                <a:latin typeface="Meiryo UI" panose="020B0604030504040204" pitchFamily="50" charset="-128"/>
                <a:ea typeface="Meiryo UI" panose="020B0604030504040204" pitchFamily="50" charset="-128"/>
              </a:rPr>
              <a:t>を集計。</a:t>
            </a: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2" name="正方形/長方形 1"/>
          <p:cNvSpPr/>
          <p:nvPr/>
        </p:nvSpPr>
        <p:spPr>
          <a:xfrm>
            <a:off x="381481" y="272534"/>
            <a:ext cx="3838871" cy="769441"/>
          </a:xfrm>
          <a:prstGeom prst="rect">
            <a:avLst/>
          </a:prstGeom>
        </p:spPr>
        <p:txBody>
          <a:bodyPr wrap="none">
            <a:spAutoFit/>
          </a:bodyPr>
          <a:lstStyle/>
          <a:p>
            <a:r>
              <a:rPr lang="ja-JP" altLang="ja-JP" sz="4400" dirty="0">
                <a:latin typeface="Meiryo UI" panose="020B0604030504040204" pitchFamily="50" charset="-128"/>
                <a:ea typeface="Meiryo UI" panose="020B0604030504040204" pitchFamily="50" charset="-128"/>
              </a:rPr>
              <a:t>製品の</a:t>
            </a:r>
            <a:r>
              <a:rPr lang="en-US" altLang="ja-JP" sz="4400" dirty="0" err="1">
                <a:latin typeface="Meiryo UI" panose="020B0604030504040204" pitchFamily="50" charset="-128"/>
                <a:ea typeface="Meiryo UI" panose="020B0604030504040204" pitchFamily="50" charset="-128"/>
              </a:rPr>
              <a:t>PFDavg</a:t>
            </a:r>
            <a:endParaRPr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3094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115</a:t>
            </a:fld>
            <a:endParaRPr kumimoji="1" lang="ja-JP" altLang="en-US" dirty="0"/>
          </a:p>
        </p:txBody>
      </p:sp>
      <p:sp>
        <p:nvSpPr>
          <p:cNvPr id="3"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正方形/長方形 11"/>
          <p:cNvSpPr/>
          <p:nvPr/>
        </p:nvSpPr>
        <p:spPr>
          <a:xfrm>
            <a:off x="503466" y="308621"/>
            <a:ext cx="4953000" cy="677108"/>
          </a:xfrm>
          <a:prstGeom prst="rect">
            <a:avLst/>
          </a:prstGeom>
        </p:spPr>
        <p:txBody>
          <a:bodyPr>
            <a:spAutoFit/>
          </a:bodyPr>
          <a:lstStyle/>
          <a:p>
            <a:r>
              <a:rPr lang="ja-JP" altLang="ja-JP" sz="2000" dirty="0">
                <a:latin typeface="Meiryo UI" panose="020B0604030504040204" pitchFamily="50" charset="-128"/>
                <a:ea typeface="Meiryo UI" panose="020B0604030504040204" pitchFamily="50" charset="-128"/>
              </a:rPr>
              <a:t>（４）</a:t>
            </a:r>
            <a:r>
              <a:rPr lang="en-US" altLang="ja-JP" sz="2000" dirty="0">
                <a:latin typeface="Meiryo UI" panose="020B0604030504040204" pitchFamily="50" charset="-128"/>
                <a:ea typeface="Meiryo UI" panose="020B0604030504040204" pitchFamily="50" charset="-128"/>
              </a:rPr>
              <a:t>SFF</a:t>
            </a:r>
            <a:r>
              <a:rPr lang="ja-JP" altLang="ja-JP" sz="2000" dirty="0">
                <a:latin typeface="Meiryo UI" panose="020B0604030504040204" pitchFamily="50" charset="-128"/>
                <a:ea typeface="Meiryo UI" panose="020B0604030504040204" pitchFamily="50" charset="-128"/>
              </a:rPr>
              <a:t>の計算</a:t>
            </a:r>
          </a:p>
          <a:p>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式</a:t>
            </a:r>
            <a:endParaRPr lang="en-US" altLang="ja-JP" dirty="0">
              <a:latin typeface="Meiryo UI" panose="020B0604030504040204" pitchFamily="50" charset="-128"/>
              <a:ea typeface="Meiryo UI" panose="020B0604030504040204" pitchFamily="50" charset="-128"/>
            </a:endParaRPr>
          </a:p>
        </p:txBody>
      </p:sp>
      <p:sp>
        <p:nvSpPr>
          <p:cNvPr id="13" name="正方形/長方形 12"/>
          <p:cNvSpPr/>
          <p:nvPr/>
        </p:nvSpPr>
        <p:spPr>
          <a:xfrm>
            <a:off x="584489" y="3373218"/>
            <a:ext cx="4953000" cy="677108"/>
          </a:xfrm>
          <a:prstGeom prst="rect">
            <a:avLst/>
          </a:prstGeom>
        </p:spPr>
        <p:txBody>
          <a:bodyPr>
            <a:spAutoFit/>
          </a:bodyPr>
          <a:lstStyle/>
          <a:p>
            <a:r>
              <a:rPr lang="ja-JP" altLang="ja-JP" sz="2000" dirty="0">
                <a:latin typeface="Meiryo UI" panose="020B0604030504040204" pitchFamily="50" charset="-128"/>
                <a:ea typeface="Meiryo UI" panose="020B0604030504040204" pitchFamily="50" charset="-128"/>
              </a:rPr>
              <a:t>（５）</a:t>
            </a:r>
            <a:r>
              <a:rPr lang="en-US" altLang="ja-JP" sz="2000" dirty="0">
                <a:latin typeface="Meiryo UI" panose="020B0604030504040204" pitchFamily="50" charset="-128"/>
                <a:ea typeface="Meiryo UI" panose="020B0604030504040204" pitchFamily="50" charset="-128"/>
              </a:rPr>
              <a:t>DC</a:t>
            </a:r>
            <a:r>
              <a:rPr lang="ja-JP" altLang="ja-JP" sz="2000" dirty="0">
                <a:latin typeface="Meiryo UI" panose="020B0604030504040204" pitchFamily="50" charset="-128"/>
                <a:ea typeface="Meiryo UI" panose="020B0604030504040204" pitchFamily="50" charset="-128"/>
              </a:rPr>
              <a:t>の計算</a:t>
            </a:r>
          </a:p>
          <a:p>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(7)</a:t>
            </a:r>
            <a:r>
              <a:rPr lang="ja-JP" altLang="ja-JP" dirty="0">
                <a:latin typeface="Meiryo UI" panose="020B0604030504040204" pitchFamily="50" charset="-128"/>
                <a:ea typeface="Meiryo UI" panose="020B0604030504040204" pitchFamily="50" charset="-128"/>
              </a:rPr>
              <a:t>式</a:t>
            </a:r>
            <a:endParaRPr lang="en-US" altLang="ja-JP" dirty="0">
              <a:latin typeface="Meiryo UI" panose="020B0604030504040204" pitchFamily="50" charset="-128"/>
              <a:ea typeface="Meiryo UI" panose="020B0604030504040204" pitchFamily="50" charset="-128"/>
            </a:endParaRPr>
          </a:p>
        </p:txBody>
      </p:sp>
      <p:sp>
        <p:nvSpPr>
          <p:cNvPr id="14" name="正方形/長方形 13"/>
          <p:cNvSpPr/>
          <p:nvPr/>
        </p:nvSpPr>
        <p:spPr>
          <a:xfrm>
            <a:off x="584489" y="5816488"/>
            <a:ext cx="6761211" cy="677108"/>
          </a:xfrm>
          <a:prstGeom prst="rect">
            <a:avLst/>
          </a:prstGeom>
        </p:spPr>
        <p:txBody>
          <a:bodyPr wrap="square">
            <a:spAutoFit/>
          </a:bodyPr>
          <a:lstStyle/>
          <a:p>
            <a:r>
              <a:rPr lang="ja-JP" altLang="ja-JP" sz="2000" dirty="0">
                <a:latin typeface="Meiryo UI" panose="020B0604030504040204" pitchFamily="50" charset="-128"/>
                <a:ea typeface="Meiryo UI" panose="020B0604030504040204" pitchFamily="50" charset="-128"/>
              </a:rPr>
              <a:t>（６）製品タイプ</a:t>
            </a:r>
          </a:p>
          <a:p>
            <a:r>
              <a:rPr lang="ja-JP" altLang="ja-JP" dirty="0">
                <a:latin typeface="Meiryo UI" panose="020B0604030504040204" pitchFamily="50" charset="-128"/>
                <a:ea typeface="Meiryo UI" panose="020B0604030504040204" pitchFamily="50" charset="-128"/>
              </a:rPr>
              <a:t>　　　本事例ではタイプ</a:t>
            </a:r>
            <a:r>
              <a:rPr lang="en-US" altLang="ja-JP" dirty="0">
                <a:latin typeface="Meiryo UI" panose="020B0604030504040204" pitchFamily="50" charset="-128"/>
                <a:ea typeface="Meiryo UI" panose="020B0604030504040204" pitchFamily="50" charset="-128"/>
              </a:rPr>
              <a:t>B</a:t>
            </a:r>
            <a:r>
              <a:rPr lang="ja-JP" altLang="ja-JP" dirty="0">
                <a:latin typeface="Meiryo UI" panose="020B0604030504040204" pitchFamily="50" charset="-128"/>
                <a:ea typeface="Meiryo UI" panose="020B0604030504040204" pitchFamily="50" charset="-128"/>
              </a:rPr>
              <a:t>とする。</a:t>
            </a:r>
          </a:p>
        </p:txBody>
      </p:sp>
      <p:grpSp>
        <p:nvGrpSpPr>
          <p:cNvPr id="19" name="グループ化 18"/>
          <p:cNvGrpSpPr/>
          <p:nvPr/>
        </p:nvGrpSpPr>
        <p:grpSpPr>
          <a:xfrm>
            <a:off x="1129504" y="984977"/>
            <a:ext cx="7385909" cy="2289708"/>
            <a:chOff x="1129504" y="984977"/>
            <a:chExt cx="7385909" cy="2289708"/>
          </a:xfrm>
        </p:grpSpPr>
        <p:sp>
          <p:nvSpPr>
            <p:cNvPr id="9" name="テキスト ボックス 2"/>
            <p:cNvSpPr txBox="1">
              <a:spLocks noChangeArrowheads="1"/>
            </p:cNvSpPr>
            <p:nvPr/>
          </p:nvSpPr>
          <p:spPr bwMode="auto">
            <a:xfrm>
              <a:off x="1129504" y="984977"/>
              <a:ext cx="7385909" cy="22897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例；</a:t>
              </a:r>
            </a:p>
            <a:p>
              <a:pPr algn="just">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Σλ</a:t>
              </a:r>
              <a:r>
                <a:rPr lang="en-US" kern="100" baseline="-25000" dirty="0">
                  <a:effectLst/>
                  <a:latin typeface="Meiryo UI" panose="020B0604030504040204" pitchFamily="50" charset="-128"/>
                  <a:ea typeface="Meiryo UI" panose="020B0604030504040204" pitchFamily="50" charset="-128"/>
                  <a:cs typeface="Times New Roman" panose="02020603050405020304" pitchFamily="18" charset="0"/>
                </a:rPr>
                <a:t>DD</a:t>
              </a:r>
              <a:r>
                <a:rPr lang="ja-JP" kern="100" baseline="-250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450</a:t>
              </a:r>
              <a:r>
                <a:rPr lang="ja-JP"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Σλ</a:t>
              </a:r>
              <a:r>
                <a:rPr lang="en-US" kern="100" baseline="-25000" dirty="0">
                  <a:effectLst/>
                  <a:latin typeface="Meiryo UI" panose="020B0604030504040204" pitchFamily="50" charset="-128"/>
                  <a:ea typeface="Meiryo UI" panose="020B0604030504040204" pitchFamily="50" charset="-128"/>
                  <a:cs typeface="Times New Roman" panose="02020603050405020304" pitchFamily="18" charset="0"/>
                </a:rPr>
                <a:t>DU</a:t>
              </a:r>
              <a:r>
                <a:rPr lang="ja-JP" kern="100" baseline="-250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200</a:t>
              </a:r>
              <a:r>
                <a:rPr lang="ja-JP"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Σλ</a:t>
              </a:r>
              <a:r>
                <a:rPr lang="en-US" kern="100" baseline="-25000" dirty="0">
                  <a:effectLst/>
                  <a:latin typeface="Meiryo UI" panose="020B0604030504040204" pitchFamily="50" charset="-128"/>
                  <a:ea typeface="Meiryo UI" panose="020B0604030504040204" pitchFamily="50" charset="-128"/>
                  <a:cs typeface="Times New Roman" panose="02020603050405020304" pitchFamily="18" charset="0"/>
                </a:rPr>
                <a:t>SD</a:t>
              </a:r>
              <a:r>
                <a:rPr lang="ja-JP" kern="100" baseline="-250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600</a:t>
              </a:r>
              <a:r>
                <a:rPr lang="ja-JP"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Σλ</a:t>
              </a:r>
              <a:r>
                <a:rPr lang="en-US" kern="100" baseline="-25000" dirty="0">
                  <a:effectLst/>
                  <a:latin typeface="Meiryo UI" panose="020B0604030504040204" pitchFamily="50" charset="-128"/>
                  <a:ea typeface="Meiryo UI" panose="020B0604030504040204" pitchFamily="50" charset="-128"/>
                  <a:cs typeface="Times New Roman" panose="02020603050405020304" pitchFamily="18" charset="0"/>
                </a:rPr>
                <a:t>SU</a:t>
              </a:r>
              <a:r>
                <a:rPr lang="ja-JP" kern="100" baseline="-250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90</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の場合には；</a:t>
              </a:r>
            </a:p>
            <a:p>
              <a:pPr algn="just">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Σλ</a:t>
              </a:r>
              <a:r>
                <a:rPr lang="en-US" kern="100" baseline="-25000" dirty="0">
                  <a:effectLst/>
                  <a:latin typeface="Meiryo UI" panose="020B0604030504040204" pitchFamily="50" charset="-128"/>
                  <a:ea typeface="Meiryo UI" panose="020B0604030504040204" pitchFamily="50" charset="-128"/>
                  <a:cs typeface="Times New Roman" panose="02020603050405020304" pitchFamily="18" charset="0"/>
                </a:rPr>
                <a:t>D</a:t>
              </a:r>
              <a:r>
                <a:rPr lang="ja-JP" kern="100" baseline="-250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650</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Σλ</a:t>
              </a:r>
              <a:r>
                <a:rPr lang="en-US" kern="100" baseline="-25000" dirty="0">
                  <a:effectLst/>
                  <a:latin typeface="Meiryo UI" panose="020B0604030504040204" pitchFamily="50" charset="-128"/>
                  <a:ea typeface="Meiryo UI" panose="020B0604030504040204" pitchFamily="50" charset="-128"/>
                  <a:cs typeface="Times New Roman" panose="02020603050405020304" pitchFamily="18" charset="0"/>
                </a:rPr>
                <a:t>S</a:t>
              </a:r>
              <a:r>
                <a:rPr lang="ja-JP" kern="100" baseline="-250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690</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となり、安全側故障割合は</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85.0</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％となる。</a:t>
              </a:r>
            </a:p>
          </p:txBody>
        </p:sp>
        <p:pic>
          <p:nvPicPr>
            <p:cNvPr id="16" name="図 15"/>
            <p:cNvPicPr>
              <a:picLocks noChangeAspect="1"/>
            </p:cNvPicPr>
            <p:nvPr/>
          </p:nvPicPr>
          <p:blipFill>
            <a:blip r:embed="rId3"/>
            <a:stretch>
              <a:fillRect/>
            </a:stretch>
          </p:blipFill>
          <p:spPr>
            <a:xfrm>
              <a:off x="1332976" y="2291236"/>
              <a:ext cx="3105150" cy="581025"/>
            </a:xfrm>
            <a:prstGeom prst="rect">
              <a:avLst/>
            </a:prstGeom>
          </p:spPr>
        </p:pic>
      </p:grpSp>
      <p:grpSp>
        <p:nvGrpSpPr>
          <p:cNvPr id="18" name="グループ化 17"/>
          <p:cNvGrpSpPr/>
          <p:nvPr/>
        </p:nvGrpSpPr>
        <p:grpSpPr>
          <a:xfrm>
            <a:off x="1129504" y="4118082"/>
            <a:ext cx="7516450" cy="1561918"/>
            <a:chOff x="1194774" y="4097438"/>
            <a:chExt cx="7516450" cy="1561918"/>
          </a:xfrm>
        </p:grpSpPr>
        <p:sp>
          <p:nvSpPr>
            <p:cNvPr id="10" name="テキスト ボックス 2"/>
            <p:cNvSpPr txBox="1">
              <a:spLocks noChangeArrowheads="1"/>
            </p:cNvSpPr>
            <p:nvPr/>
          </p:nvSpPr>
          <p:spPr bwMode="auto">
            <a:xfrm>
              <a:off x="1194774" y="4097438"/>
              <a:ext cx="7516450" cy="15619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上記の数値を使用すると；</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となり、診断率は</a:t>
              </a:r>
              <a:r>
                <a:rPr lang="en-US" kern="100" dirty="0">
                  <a:effectLst/>
                  <a:latin typeface="Meiryo UI" panose="020B0604030504040204" pitchFamily="50" charset="-128"/>
                  <a:ea typeface="Meiryo UI" panose="020B0604030504040204" pitchFamily="50" charset="-128"/>
                  <a:cs typeface="Times New Roman" panose="02020603050405020304" pitchFamily="18" charset="0"/>
                </a:rPr>
                <a:t>69.2</a:t>
              </a: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％となる。</a:t>
              </a:r>
            </a:p>
          </p:txBody>
        </p:sp>
        <p:pic>
          <p:nvPicPr>
            <p:cNvPr id="17" name="図 16"/>
            <p:cNvPicPr>
              <a:picLocks noChangeAspect="1"/>
            </p:cNvPicPr>
            <p:nvPr/>
          </p:nvPicPr>
          <p:blipFill>
            <a:blip r:embed="rId4"/>
            <a:stretch>
              <a:fillRect/>
            </a:stretch>
          </p:blipFill>
          <p:spPr>
            <a:xfrm>
              <a:off x="1398246" y="4518328"/>
              <a:ext cx="1924050" cy="590550"/>
            </a:xfrm>
            <a:prstGeom prst="rect">
              <a:avLst/>
            </a:prstGeom>
          </p:spPr>
        </p:pic>
      </p:gr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9002077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346946" y="465846"/>
            <a:ext cx="9212107" cy="5277079"/>
          </a:xfrm>
          <a:ln>
            <a:noFill/>
          </a:ln>
        </p:spPr>
        <p:txBody>
          <a:bodyPr>
            <a:normAutofit/>
          </a:bodyPr>
          <a:lstStyle/>
          <a:p>
            <a:pPr marL="0" indent="0">
              <a:buNone/>
            </a:pPr>
            <a:endParaRPr lang="ja-JP" altLang="ja-JP" dirty="0"/>
          </a:p>
          <a:p>
            <a:pPr marL="0" indent="0">
              <a:buNone/>
            </a:pPr>
            <a:r>
              <a:rPr lang="ja-JP" altLang="en-US" sz="1800" dirty="0"/>
              <a:t>　</a:t>
            </a:r>
            <a:r>
              <a:rPr lang="ja-JP" altLang="ja-JP" sz="2000" dirty="0"/>
              <a:t>（</a:t>
            </a:r>
            <a:r>
              <a:rPr lang="ja-JP" altLang="en-US" sz="2000" dirty="0"/>
              <a:t>７</a:t>
            </a:r>
            <a:r>
              <a:rPr lang="ja-JP" altLang="ja-JP" sz="2000" dirty="0"/>
              <a:t>）アーキテクチャ制約の評価</a:t>
            </a:r>
            <a:endParaRPr lang="en-US" altLang="ja-JP" sz="2000" dirty="0"/>
          </a:p>
          <a:p>
            <a:pPr marL="0" indent="0">
              <a:buNone/>
            </a:pPr>
            <a:r>
              <a:rPr lang="ja-JP" altLang="ja-JP" sz="1800" dirty="0"/>
              <a:t>　　　　</a:t>
            </a:r>
          </a:p>
          <a:p>
            <a:pPr marL="0" indent="0">
              <a:buNone/>
            </a:pP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39700" eaLnBrk="0" fontAlgn="base" hangingPunct="0">
              <a:lnSpc>
                <a:spcPct val="100000"/>
              </a:lnSpc>
              <a:spcBef>
                <a:spcPct val="0"/>
              </a:spcBef>
              <a:spcAft>
                <a:spcPct val="0"/>
              </a:spcAft>
              <a:buNone/>
            </a:pP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39700" eaLnBrk="0" fontAlgn="base" hangingPunct="0">
              <a:lnSpc>
                <a:spcPct val="100000"/>
              </a:lnSpc>
              <a:spcBef>
                <a:spcPct val="0"/>
              </a:spcBef>
              <a:spcAft>
                <a:spcPct val="0"/>
              </a:spcAft>
              <a:buNone/>
            </a:pP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39700" eaLnBrk="0" fontAlgn="base" hangingPunct="0">
              <a:lnSpc>
                <a:spcPct val="100000"/>
              </a:lnSpc>
              <a:spcBef>
                <a:spcPct val="0"/>
              </a:spcBef>
              <a:spcAft>
                <a:spcPct val="0"/>
              </a:spcAft>
              <a:buNone/>
            </a:pP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39700" eaLnBrk="0" fontAlgn="base" hangingPunct="0">
              <a:lnSpc>
                <a:spcPct val="100000"/>
              </a:lnSpc>
              <a:spcBef>
                <a:spcPct val="0"/>
              </a:spcBef>
              <a:spcAft>
                <a:spcPct val="0"/>
              </a:spcAft>
              <a:buNone/>
            </a:pP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39700" eaLnBrk="0" fontAlgn="base" hangingPunct="0">
              <a:lnSpc>
                <a:spcPct val="100000"/>
              </a:lnSpc>
              <a:spcBef>
                <a:spcPct val="0"/>
              </a:spcBef>
              <a:spcAft>
                <a:spcPct val="0"/>
              </a:spcAft>
              <a:buNone/>
            </a:pP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lvl="0" indent="139700" eaLnBrk="0" fontAlgn="base" hangingPunct="0">
              <a:lnSpc>
                <a:spcPct val="100000"/>
              </a:lnSpc>
              <a:spcBef>
                <a:spcPct val="0"/>
              </a:spcBef>
              <a:spcAft>
                <a:spcPct val="0"/>
              </a:spcAft>
              <a:buNone/>
            </a:pPr>
            <a:endParaRPr kumimoji="0" lang="ja-JP" altLang="en-US" sz="1800" dirty="0"/>
          </a:p>
          <a:p>
            <a:pPr marL="0" lvl="0" indent="0" eaLnBrk="0" fontAlgn="base" hangingPunct="0">
              <a:lnSpc>
                <a:spcPct val="100000"/>
              </a:lnSpc>
              <a:spcBef>
                <a:spcPct val="0"/>
              </a:spcBef>
              <a:spcAft>
                <a:spcPct val="0"/>
              </a:spcAft>
              <a:buNone/>
            </a:pPr>
            <a:endParaRPr kumimoji="0" lang="en-US" altLang="ja-JP" sz="1700" dirty="0">
              <a:cs typeface="Times New Roman" panose="02020603050405020304" pitchFamily="18" charset="0"/>
            </a:endParaRPr>
          </a:p>
          <a:p>
            <a:pPr marL="0" indent="0">
              <a:buNone/>
            </a:pPr>
            <a:endParaRPr lang="en-US" altLang="ja-JP" sz="1700" dirty="0"/>
          </a:p>
          <a:p>
            <a:pPr marL="0" indent="0">
              <a:buNone/>
            </a:pPr>
            <a:r>
              <a:rPr lang="ja-JP" altLang="en-US" sz="1800" dirty="0"/>
              <a:t>　　　</a:t>
            </a:r>
            <a:endParaRPr lang="en-US" altLang="ja-JP" sz="1800" dirty="0"/>
          </a:p>
          <a:p>
            <a:pPr marL="0" indent="0">
              <a:buNone/>
            </a:pPr>
            <a:r>
              <a:rPr lang="ja-JP" altLang="en-US" sz="1800" dirty="0"/>
              <a:t>　　　</a:t>
            </a:r>
            <a:endParaRPr lang="ja-JP" altLang="ja-JP"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116</a:t>
            </a:fld>
            <a:endParaRPr kumimoji="1" lang="ja-JP" altLang="en-US" dirty="0"/>
          </a:p>
        </p:txBody>
      </p:sp>
      <p:sp>
        <p:nvSpPr>
          <p:cNvPr id="2" name="Rectangle 2"/>
          <p:cNvSpPr>
            <a:spLocks noChangeArrowheads="1"/>
          </p:cNvSpPr>
          <p:nvPr/>
        </p:nvSpPr>
        <p:spPr bwMode="auto">
          <a:xfrm>
            <a:off x="0" y="2864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表 12"/>
          <p:cNvGraphicFramePr>
            <a:graphicFrameLocks noGrp="1"/>
          </p:cNvGraphicFramePr>
          <p:nvPr>
            <p:extLst>
              <p:ext uri="{D42A27DB-BD31-4B8C-83A1-F6EECF244321}">
                <p14:modId xmlns:p14="http://schemas.microsoft.com/office/powerpoint/2010/main" val="4127027871"/>
              </p:ext>
            </p:extLst>
          </p:nvPr>
        </p:nvGraphicFramePr>
        <p:xfrm>
          <a:off x="809625" y="2577948"/>
          <a:ext cx="7662346" cy="2017007"/>
        </p:xfrm>
        <a:graphic>
          <a:graphicData uri="http://schemas.openxmlformats.org/drawingml/2006/table">
            <a:tbl>
              <a:tblPr firstRow="1" firstCol="1" bandRow="1">
                <a:tableStyleId>{5C22544A-7EE6-4342-B048-85BDC9FD1C3A}</a:tableStyleId>
              </a:tblPr>
              <a:tblGrid>
                <a:gridCol w="2305050">
                  <a:extLst>
                    <a:ext uri="{9D8B030D-6E8A-4147-A177-3AD203B41FA5}">
                      <a16:colId xmlns="" xmlns:a16="http://schemas.microsoft.com/office/drawing/2014/main" val="20000"/>
                    </a:ext>
                  </a:extLst>
                </a:gridCol>
                <a:gridCol w="1648780">
                  <a:extLst>
                    <a:ext uri="{9D8B030D-6E8A-4147-A177-3AD203B41FA5}">
                      <a16:colId xmlns="" xmlns:a16="http://schemas.microsoft.com/office/drawing/2014/main" val="20001"/>
                    </a:ext>
                  </a:extLst>
                </a:gridCol>
                <a:gridCol w="1854258">
                  <a:extLst>
                    <a:ext uri="{9D8B030D-6E8A-4147-A177-3AD203B41FA5}">
                      <a16:colId xmlns="" xmlns:a16="http://schemas.microsoft.com/office/drawing/2014/main" val="20002"/>
                    </a:ext>
                  </a:extLst>
                </a:gridCol>
                <a:gridCol w="1854258">
                  <a:extLst>
                    <a:ext uri="{9D8B030D-6E8A-4147-A177-3AD203B41FA5}">
                      <a16:colId xmlns="" xmlns:a16="http://schemas.microsoft.com/office/drawing/2014/main" val="20003"/>
                    </a:ext>
                  </a:extLst>
                </a:gridCol>
              </a:tblGrid>
              <a:tr h="341830">
                <a:tc rowSpan="2">
                  <a:txBody>
                    <a:bodyPr/>
                    <a:lstStyle/>
                    <a:p>
                      <a:pPr algn="ctr">
                        <a:spcAft>
                          <a:spcPts val="0"/>
                        </a:spcAft>
                      </a:pPr>
                      <a:r>
                        <a:rPr lang="ja-JP" sz="1800" b="0" kern="100" dirty="0">
                          <a:effectLst/>
                          <a:latin typeface="Meiryo UI" panose="020B0604030504040204" pitchFamily="50" charset="-128"/>
                          <a:ea typeface="Meiryo UI" panose="020B0604030504040204" pitchFamily="50" charset="-128"/>
                        </a:rPr>
                        <a:t>安全側故障割合</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sz="1800" b="0" kern="100">
                          <a:effectLst/>
                          <a:latin typeface="Meiryo UI" panose="020B0604030504040204" pitchFamily="50" charset="-128"/>
                          <a:ea typeface="Meiryo UI" panose="020B0604030504040204" pitchFamily="50" charset="-128"/>
                        </a:rPr>
                        <a:t>ハードウェアフォールトトレランス</a:t>
                      </a:r>
                      <a:endParaRPr lang="ja-JP" sz="18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341830">
                <a:tc vMerge="1">
                  <a:txBody>
                    <a:bodyPr/>
                    <a:lstStyle/>
                    <a:p>
                      <a:endParaRPr kumimoji="1" lang="ja-JP" altLang="en-US"/>
                    </a:p>
                  </a:txBody>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0</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a:effectLst/>
                          <a:latin typeface="Meiryo UI" panose="020B0604030504040204" pitchFamily="50" charset="-128"/>
                          <a:ea typeface="Meiryo UI" panose="020B0604030504040204" pitchFamily="50" charset="-128"/>
                        </a:rPr>
                        <a:t>1</a:t>
                      </a:r>
                      <a:endParaRPr lang="ja-JP" sz="18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a:effectLst/>
                          <a:latin typeface="Meiryo UI" panose="020B0604030504040204" pitchFamily="50" charset="-128"/>
                          <a:ea typeface="Meiryo UI" panose="020B0604030504040204" pitchFamily="50" charset="-128"/>
                        </a:rPr>
                        <a:t>2</a:t>
                      </a:r>
                      <a:endParaRPr lang="ja-JP" sz="18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07857">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&lt;60%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b="0" kern="100" dirty="0">
                          <a:effectLst/>
                          <a:latin typeface="Meiryo UI" panose="020B0604030504040204" pitchFamily="50" charset="-128"/>
                          <a:ea typeface="Meiryo UI" panose="020B0604030504040204" pitchFamily="50" charset="-128"/>
                        </a:rPr>
                        <a:t>不可</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SIL1</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a:effectLst/>
                          <a:latin typeface="Meiryo UI" panose="020B0604030504040204" pitchFamily="50" charset="-128"/>
                          <a:ea typeface="Meiryo UI" panose="020B0604030504040204" pitchFamily="50" charset="-128"/>
                        </a:rPr>
                        <a:t>SIL2</a:t>
                      </a:r>
                      <a:endParaRPr lang="ja-JP" sz="18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41830">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60%</a:t>
                      </a:r>
                      <a:r>
                        <a:rPr lang="ja-JP" sz="2000" kern="100" dirty="0">
                          <a:effectLst/>
                          <a:latin typeface="Meiryo UI" panose="020B0604030504040204" pitchFamily="50" charset="-128"/>
                          <a:ea typeface="Meiryo UI" panose="020B0604030504040204" pitchFamily="50" charset="-128"/>
                        </a:rPr>
                        <a:t>≦</a:t>
                      </a:r>
                      <a:r>
                        <a:rPr lang="ja-JP" altLang="en-US"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a:t>
                      </a:r>
                      <a:r>
                        <a:rPr lang="ja-JP"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&lt;</a:t>
                      </a:r>
                      <a:r>
                        <a:rPr lang="en-US" sz="2000" kern="100" dirty="0">
                          <a:effectLst/>
                          <a:latin typeface="Meiryo UI" panose="020B0604030504040204" pitchFamily="50" charset="-128"/>
                          <a:ea typeface="Meiryo UI" panose="020B0604030504040204" pitchFamily="50" charset="-128"/>
                        </a:rPr>
                        <a:t>90%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SIL1</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SIL2</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a:effectLst/>
                          <a:latin typeface="Meiryo UI" panose="020B0604030504040204" pitchFamily="50" charset="-128"/>
                          <a:ea typeface="Meiryo UI" panose="020B0604030504040204" pitchFamily="50" charset="-128"/>
                        </a:rPr>
                        <a:t>SIL3</a:t>
                      </a:r>
                      <a:endParaRPr lang="ja-JP" sz="18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41830">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90%</a:t>
                      </a:r>
                      <a:r>
                        <a:rPr lang="ja-JP" sz="2000" kern="100" dirty="0">
                          <a:effectLst/>
                          <a:latin typeface="Meiryo UI" panose="020B0604030504040204" pitchFamily="50" charset="-128"/>
                          <a:ea typeface="Meiryo UI" panose="020B0604030504040204" pitchFamily="50" charset="-128"/>
                        </a:rPr>
                        <a:t>≦</a:t>
                      </a:r>
                      <a:r>
                        <a:rPr lang="ja-JP" altLang="en-US"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a:t>
                      </a:r>
                      <a:r>
                        <a:rPr lang="ja-JP" altLang="ja-JP"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&lt;</a:t>
                      </a:r>
                      <a:r>
                        <a:rPr lang="en-US" sz="2000" kern="100" dirty="0">
                          <a:effectLst/>
                          <a:latin typeface="Meiryo UI" panose="020B0604030504040204" pitchFamily="50" charset="-128"/>
                          <a:ea typeface="Meiryo UI" panose="020B0604030504040204" pitchFamily="50" charset="-128"/>
                        </a:rPr>
                        <a:t>99%</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a:effectLst/>
                          <a:latin typeface="Meiryo UI" panose="020B0604030504040204" pitchFamily="50" charset="-128"/>
                          <a:ea typeface="Meiryo UI" panose="020B0604030504040204" pitchFamily="50" charset="-128"/>
                        </a:rPr>
                        <a:t>SIL2</a:t>
                      </a:r>
                      <a:endParaRPr lang="ja-JP" sz="18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SIL3</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SIL4</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4183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a:t>
                      </a:r>
                      <a:r>
                        <a:rPr lang="en-US" sz="2000" kern="100" dirty="0">
                          <a:effectLst/>
                          <a:latin typeface="Meiryo UI" panose="020B0604030504040204" pitchFamily="50" charset="-128"/>
                          <a:ea typeface="Meiryo UI" panose="020B0604030504040204" pitchFamily="50" charset="-128"/>
                        </a:rPr>
                        <a:t>99%</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a:effectLst/>
                          <a:latin typeface="Meiryo UI" panose="020B0604030504040204" pitchFamily="50" charset="-128"/>
                          <a:ea typeface="Meiryo UI" panose="020B0604030504040204" pitchFamily="50" charset="-128"/>
                        </a:rPr>
                        <a:t>SIL3</a:t>
                      </a:r>
                      <a:endParaRPr lang="ja-JP" sz="18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SIL4</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kern="100" dirty="0">
                          <a:effectLst/>
                          <a:latin typeface="Meiryo UI" panose="020B0604030504040204" pitchFamily="50" charset="-128"/>
                          <a:ea typeface="Meiryo UI" panose="020B0604030504040204" pitchFamily="50" charset="-128"/>
                        </a:rPr>
                        <a:t>SIL4</a:t>
                      </a:r>
                      <a:endParaRPr lang="ja-JP" sz="1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4" name="正方形/長方形 13"/>
          <p:cNvSpPr/>
          <p:nvPr/>
        </p:nvSpPr>
        <p:spPr>
          <a:xfrm>
            <a:off x="1321020" y="1743459"/>
            <a:ext cx="7623673"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lang="en-US" altLang="ja-JP" dirty="0">
                <a:latin typeface="Meiryo UI" panose="020B0604030504040204" pitchFamily="50" charset="-128"/>
                <a:ea typeface="Meiryo UI" panose="020B0604030504040204" pitchFamily="50" charset="-128"/>
                <a:cs typeface="Times New Roman" panose="02020603050405020304" pitchFamily="18" charset="0"/>
              </a:rPr>
              <a:t>3-6</a:t>
            </a:r>
            <a:r>
              <a:rPr lang="ja-JP" altLang="ja-JP" dirty="0">
                <a:latin typeface="Meiryo UI" panose="020B0604030504040204" pitchFamily="50" charset="-128"/>
                <a:ea typeface="Meiryo UI" panose="020B0604030504040204" pitchFamily="50" charset="-128"/>
                <a:cs typeface="Times New Roman" panose="02020603050405020304" pitchFamily="18" charset="0"/>
              </a:rPr>
              <a:t>　タイプ</a:t>
            </a:r>
            <a:r>
              <a:rPr lang="en-US" altLang="ja-JP" dirty="0">
                <a:latin typeface="Meiryo UI" panose="020B0604030504040204" pitchFamily="50" charset="-128"/>
                <a:ea typeface="Meiryo UI" panose="020B0604030504040204" pitchFamily="50" charset="-128"/>
                <a:cs typeface="Times New Roman" panose="02020603050405020304" pitchFamily="18" charset="0"/>
              </a:rPr>
              <a:t>B</a:t>
            </a:r>
            <a:r>
              <a:rPr lang="ja-JP" altLang="ja-JP" dirty="0">
                <a:latin typeface="Meiryo UI" panose="020B0604030504040204" pitchFamily="50" charset="-128"/>
                <a:ea typeface="Meiryo UI" panose="020B0604030504040204" pitchFamily="50" charset="-128"/>
                <a:cs typeface="Times New Roman" panose="02020603050405020304" pitchFamily="18" charset="0"/>
              </a:rPr>
              <a:t>安全関連要素またはサブシステムによって実行された安全機能の許容される最大の安全度水準</a:t>
            </a:r>
            <a:endParaRPr lang="ja-JP" altLang="en-US"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666751" y="1734813"/>
            <a:ext cx="4414535" cy="2246878"/>
            <a:chOff x="666751" y="1734813"/>
            <a:chExt cx="4414535" cy="2246878"/>
          </a:xfrm>
        </p:grpSpPr>
        <p:sp>
          <p:nvSpPr>
            <p:cNvPr id="9" name="円/楕円 8"/>
            <p:cNvSpPr/>
            <p:nvPr/>
          </p:nvSpPr>
          <p:spPr>
            <a:xfrm>
              <a:off x="3159889" y="3460831"/>
              <a:ext cx="1921397" cy="520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025571" y="1734813"/>
              <a:ext cx="891250" cy="3989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674962" y="2847400"/>
              <a:ext cx="891250" cy="3989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66751" y="3559615"/>
              <a:ext cx="2493138" cy="3989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1337898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p:nvPr/>
        </p:nvPicPr>
        <p:blipFill>
          <a:blip r:embed="rId3">
            <a:extLst>
              <a:ext uri="{28A0092B-C50C-407E-A947-70E740481C1C}">
                <a14:useLocalDpi xmlns:a14="http://schemas.microsoft.com/office/drawing/2010/main" val="0"/>
              </a:ext>
            </a:extLst>
          </a:blip>
          <a:srcRect/>
          <a:stretch>
            <a:fillRect/>
          </a:stretch>
        </p:blipFill>
        <p:spPr bwMode="auto">
          <a:xfrm>
            <a:off x="195805" y="2202024"/>
            <a:ext cx="6390190" cy="3904293"/>
          </a:xfrm>
          <a:prstGeom prst="rect">
            <a:avLst/>
          </a:prstGeom>
          <a:noFill/>
          <a:ln>
            <a:noFill/>
          </a:ln>
        </p:spPr>
      </p:pic>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469337812"/>
              </p:ext>
            </p:extLst>
          </p:nvPr>
        </p:nvGraphicFramePr>
        <p:xfrm>
          <a:off x="195805" y="168407"/>
          <a:ext cx="9514388" cy="1798320"/>
        </p:xfrm>
        <a:graphic>
          <a:graphicData uri="http://schemas.openxmlformats.org/drawingml/2006/table">
            <a:tbl>
              <a:tblPr firstRow="1" firstCol="1" bandRow="1">
                <a:tableStyleId>{5C22544A-7EE6-4342-B048-85BDC9FD1C3A}</a:tableStyleId>
              </a:tblPr>
              <a:tblGrid>
                <a:gridCol w="334907">
                  <a:extLst>
                    <a:ext uri="{9D8B030D-6E8A-4147-A177-3AD203B41FA5}">
                      <a16:colId xmlns="" xmlns:a16="http://schemas.microsoft.com/office/drawing/2014/main" val="20000"/>
                    </a:ext>
                  </a:extLst>
                </a:gridCol>
                <a:gridCol w="751637">
                  <a:extLst>
                    <a:ext uri="{9D8B030D-6E8A-4147-A177-3AD203B41FA5}">
                      <a16:colId xmlns="" xmlns:a16="http://schemas.microsoft.com/office/drawing/2014/main" val="20001"/>
                    </a:ext>
                  </a:extLst>
                </a:gridCol>
                <a:gridCol w="591794">
                  <a:extLst>
                    <a:ext uri="{9D8B030D-6E8A-4147-A177-3AD203B41FA5}">
                      <a16:colId xmlns="" xmlns:a16="http://schemas.microsoft.com/office/drawing/2014/main" val="20002"/>
                    </a:ext>
                  </a:extLst>
                </a:gridCol>
                <a:gridCol w="920993">
                  <a:extLst>
                    <a:ext uri="{9D8B030D-6E8A-4147-A177-3AD203B41FA5}">
                      <a16:colId xmlns="" xmlns:a16="http://schemas.microsoft.com/office/drawing/2014/main" val="20003"/>
                    </a:ext>
                  </a:extLst>
                </a:gridCol>
                <a:gridCol w="397701">
                  <a:extLst>
                    <a:ext uri="{9D8B030D-6E8A-4147-A177-3AD203B41FA5}">
                      <a16:colId xmlns="" xmlns:a16="http://schemas.microsoft.com/office/drawing/2014/main" val="20004"/>
                    </a:ext>
                  </a:extLst>
                </a:gridCol>
                <a:gridCol w="462399">
                  <a:extLst>
                    <a:ext uri="{9D8B030D-6E8A-4147-A177-3AD203B41FA5}">
                      <a16:colId xmlns="" xmlns:a16="http://schemas.microsoft.com/office/drawing/2014/main" val="20005"/>
                    </a:ext>
                  </a:extLst>
                </a:gridCol>
                <a:gridCol w="1316791">
                  <a:extLst>
                    <a:ext uri="{9D8B030D-6E8A-4147-A177-3AD203B41FA5}">
                      <a16:colId xmlns="" xmlns:a16="http://schemas.microsoft.com/office/drawing/2014/main" val="20006"/>
                    </a:ext>
                  </a:extLst>
                </a:gridCol>
                <a:gridCol w="630120">
                  <a:extLst>
                    <a:ext uri="{9D8B030D-6E8A-4147-A177-3AD203B41FA5}">
                      <a16:colId xmlns="" xmlns:a16="http://schemas.microsoft.com/office/drawing/2014/main" val="20007"/>
                    </a:ext>
                  </a:extLst>
                </a:gridCol>
                <a:gridCol w="625033">
                  <a:extLst>
                    <a:ext uri="{9D8B030D-6E8A-4147-A177-3AD203B41FA5}">
                      <a16:colId xmlns="" xmlns:a16="http://schemas.microsoft.com/office/drawing/2014/main" val="20008"/>
                    </a:ext>
                  </a:extLst>
                </a:gridCol>
                <a:gridCol w="648182">
                  <a:extLst>
                    <a:ext uri="{9D8B030D-6E8A-4147-A177-3AD203B41FA5}">
                      <a16:colId xmlns="" xmlns:a16="http://schemas.microsoft.com/office/drawing/2014/main" val="20009"/>
                    </a:ext>
                  </a:extLst>
                </a:gridCol>
                <a:gridCol w="613458">
                  <a:extLst>
                    <a:ext uri="{9D8B030D-6E8A-4147-A177-3AD203B41FA5}">
                      <a16:colId xmlns="" xmlns:a16="http://schemas.microsoft.com/office/drawing/2014/main" val="20010"/>
                    </a:ext>
                  </a:extLst>
                </a:gridCol>
                <a:gridCol w="659757">
                  <a:extLst>
                    <a:ext uri="{9D8B030D-6E8A-4147-A177-3AD203B41FA5}">
                      <a16:colId xmlns="" xmlns:a16="http://schemas.microsoft.com/office/drawing/2014/main" val="20011"/>
                    </a:ext>
                  </a:extLst>
                </a:gridCol>
                <a:gridCol w="752355">
                  <a:extLst>
                    <a:ext uri="{9D8B030D-6E8A-4147-A177-3AD203B41FA5}">
                      <a16:colId xmlns="" xmlns:a16="http://schemas.microsoft.com/office/drawing/2014/main" val="20012"/>
                    </a:ext>
                  </a:extLst>
                </a:gridCol>
                <a:gridCol w="809261">
                  <a:extLst>
                    <a:ext uri="{9D8B030D-6E8A-4147-A177-3AD203B41FA5}">
                      <a16:colId xmlns="" xmlns:a16="http://schemas.microsoft.com/office/drawing/2014/main" val="20013"/>
                    </a:ext>
                  </a:extLst>
                </a:gridCol>
              </a:tblGrid>
              <a:tr h="365992">
                <a:tc>
                  <a:txBody>
                    <a:bodyPr/>
                    <a:lstStyle/>
                    <a:p>
                      <a:pPr algn="ctr">
                        <a:spcAft>
                          <a:spcPts val="0"/>
                        </a:spcAft>
                      </a:pPr>
                      <a:r>
                        <a:rPr lang="ja-JP" sz="1200" kern="0" dirty="0">
                          <a:effectLst/>
                        </a:rPr>
                        <a:t>番号</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部品名称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全故障率</a:t>
                      </a:r>
                      <a:r>
                        <a:rPr lang="en-US" sz="1200" kern="0" dirty="0">
                          <a:effectLst/>
                        </a:rPr>
                        <a:t>(FIT)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故障モード</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分配率</a:t>
                      </a:r>
                      <a:r>
                        <a:rPr lang="en-US" sz="1200" kern="0" dirty="0">
                          <a:effectLst/>
                        </a:rPr>
                        <a:t>(</a:t>
                      </a:r>
                      <a:r>
                        <a:rPr lang="ja-JP" sz="1200" kern="0" dirty="0">
                          <a:effectLst/>
                        </a:rPr>
                        <a:t>％</a:t>
                      </a:r>
                      <a:r>
                        <a:rPr lang="en-US" sz="1200" kern="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故障率</a:t>
                      </a:r>
                      <a:r>
                        <a:rPr lang="en-US" sz="1200" kern="0" dirty="0">
                          <a:effectLst/>
                        </a:rPr>
                        <a:t>(FIT)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安全側</a:t>
                      </a:r>
                      <a:r>
                        <a:rPr lang="en-US" sz="1200" kern="0" dirty="0">
                          <a:effectLst/>
                        </a:rPr>
                        <a:t>/</a:t>
                      </a:r>
                      <a:r>
                        <a:rPr lang="ja-JP" sz="1200" kern="0" dirty="0">
                          <a:effectLst/>
                        </a:rPr>
                        <a:t>危険側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診断率</a:t>
                      </a:r>
                      <a:r>
                        <a:rPr lang="en-US" sz="1200" kern="0" dirty="0">
                          <a:effectLst/>
                        </a:rPr>
                        <a:t>(</a:t>
                      </a:r>
                      <a:r>
                        <a:rPr lang="ja-JP" sz="1200" kern="0" dirty="0">
                          <a:effectLst/>
                        </a:rPr>
                        <a:t>％</a:t>
                      </a:r>
                      <a:r>
                        <a:rPr lang="en-US" sz="1200" kern="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λ</a:t>
                      </a:r>
                      <a:r>
                        <a:rPr lang="en-US" sz="1200" kern="0" baseline="-25000" dirty="0">
                          <a:effectLst/>
                        </a:rPr>
                        <a:t>SD</a:t>
                      </a:r>
                      <a:r>
                        <a:rPr lang="en-US" sz="1200" kern="0" dirty="0">
                          <a:effectLst/>
                        </a:rPr>
                        <a:t>(FIT)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λ</a:t>
                      </a:r>
                      <a:r>
                        <a:rPr lang="en-US" sz="1200" kern="0" baseline="-25000" dirty="0">
                          <a:effectLst/>
                        </a:rPr>
                        <a:t>SU</a:t>
                      </a:r>
                      <a:r>
                        <a:rPr lang="en-US" sz="1200" kern="0" dirty="0">
                          <a:effectLst/>
                        </a:rPr>
                        <a:t>(FIT)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a:effectLst/>
                        </a:rPr>
                        <a:t>λ</a:t>
                      </a:r>
                      <a:r>
                        <a:rPr lang="en-US" sz="1200" kern="0" baseline="-25000">
                          <a:effectLst/>
                        </a:rPr>
                        <a:t>DD</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a:effectLst/>
                        </a:rPr>
                        <a:t>λ</a:t>
                      </a:r>
                      <a:r>
                        <a:rPr lang="en-US" sz="1200" kern="0" baseline="-25000">
                          <a:effectLst/>
                        </a:rPr>
                        <a:t>DU</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λ</a:t>
                      </a:r>
                      <a:r>
                        <a:rPr lang="en-US" sz="1200" kern="0" baseline="-25000" dirty="0">
                          <a:effectLst/>
                        </a:rPr>
                        <a:t>No Effect Failure</a:t>
                      </a:r>
                      <a:r>
                        <a:rPr lang="en-US" sz="1200" kern="0" dirty="0">
                          <a:effectLst/>
                        </a:rPr>
                        <a:t>(FIT)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200" kern="0" dirty="0">
                          <a:effectLst/>
                        </a:rPr>
                        <a:t>λ</a:t>
                      </a:r>
                      <a:r>
                        <a:rPr lang="en-US" sz="1200" kern="0" baseline="-25000" dirty="0">
                          <a:effectLst/>
                        </a:rPr>
                        <a:t>No Part Failure</a:t>
                      </a:r>
                      <a:r>
                        <a:rPr lang="en-US" sz="1200" kern="0" dirty="0">
                          <a:effectLst/>
                        </a:rPr>
                        <a:t>(FIT)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extLst>
                  <a:ext uri="{0D108BD9-81ED-4DB2-BD59-A6C34878D82A}">
                    <a16:rowId xmlns="" xmlns:a16="http://schemas.microsoft.com/office/drawing/2014/main" val="10000"/>
                  </a:ext>
                </a:extLst>
              </a:tr>
              <a:tr h="171347">
                <a:tc>
                  <a:txBody>
                    <a:bodyPr/>
                    <a:lstStyle/>
                    <a:p>
                      <a:pPr algn="ctr">
                        <a:spcAft>
                          <a:spcPts val="0"/>
                        </a:spcAft>
                      </a:pPr>
                      <a:r>
                        <a:rPr lang="en-US" sz="1400" kern="0">
                          <a:effectLst/>
                        </a:rPr>
                        <a:t>1</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400" kern="0">
                          <a:effectLst/>
                        </a:rPr>
                        <a:t>抵抗</a:t>
                      </a:r>
                      <a:r>
                        <a:rPr lang="en-US" sz="1400" kern="0">
                          <a:effectLst/>
                        </a:rPr>
                        <a:t>001</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8.0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400" kern="0" dirty="0">
                          <a:effectLst/>
                        </a:rPr>
                        <a:t>ショート</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50</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4.00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400" kern="0">
                          <a:effectLst/>
                        </a:rPr>
                        <a:t>危険側故障</a:t>
                      </a:r>
                      <a:r>
                        <a:rPr lang="en-US" sz="1400" kern="0">
                          <a:effectLst/>
                        </a:rPr>
                        <a:t>(D)</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100.00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0.00</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4.00</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0.00</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0.00</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extLst>
                  <a:ext uri="{0D108BD9-81ED-4DB2-BD59-A6C34878D82A}">
                    <a16:rowId xmlns="" xmlns:a16="http://schemas.microsoft.com/office/drawing/2014/main" val="10001"/>
                  </a:ext>
                </a:extLst>
              </a:tr>
              <a:tr h="171347">
                <a:tc>
                  <a:txBody>
                    <a:bodyPr/>
                    <a:lstStyle/>
                    <a:p>
                      <a:pPr algn="ctr">
                        <a:spcAft>
                          <a:spcPts val="0"/>
                        </a:spcAft>
                      </a:pPr>
                      <a:r>
                        <a:rPr lang="ja-JP"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400" kern="0">
                          <a:effectLst/>
                        </a:rPr>
                        <a:t>オープン</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50</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4.00</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ja-JP" sz="1400" kern="0" dirty="0">
                          <a:effectLst/>
                        </a:rPr>
                        <a:t>安全側故障</a:t>
                      </a:r>
                      <a:r>
                        <a:rPr lang="en-US" sz="1400" kern="0" dirty="0">
                          <a:effectLst/>
                        </a:rPr>
                        <a:t>(S)</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4.00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0.00</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extLst>
                  <a:ext uri="{0D108BD9-81ED-4DB2-BD59-A6C34878D82A}">
                    <a16:rowId xmlns="" xmlns:a16="http://schemas.microsoft.com/office/drawing/2014/main" val="10002"/>
                  </a:ext>
                </a:extLst>
              </a:tr>
              <a:tr h="0">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extLst>
                  <a:ext uri="{0D108BD9-81ED-4DB2-BD59-A6C34878D82A}">
                    <a16:rowId xmlns="" xmlns:a16="http://schemas.microsoft.com/office/drawing/2014/main" val="10003"/>
                  </a:ext>
                </a:extLst>
              </a:tr>
              <a:tr h="171347">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a:effectLst/>
                        </a:rPr>
                        <a:t> </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tc>
                  <a:txBody>
                    <a:bodyPr/>
                    <a:lstStyle/>
                    <a:p>
                      <a:pPr algn="ctr">
                        <a:spcAft>
                          <a:spcPts val="0"/>
                        </a:spcAft>
                      </a:pPr>
                      <a:r>
                        <a:rPr lang="en-US" sz="1400" kern="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tc>
                <a:extLst>
                  <a:ext uri="{0D108BD9-81ED-4DB2-BD59-A6C34878D82A}">
                    <a16:rowId xmlns="" xmlns:a16="http://schemas.microsoft.com/office/drawing/2014/main" val="10004"/>
                  </a:ext>
                </a:extLst>
              </a:tr>
            </a:tbl>
          </a:graphicData>
        </a:graphic>
      </p:graphicFrame>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117</a:t>
            </a:fld>
            <a:endParaRPr kumimoji="1" lang="ja-JP" altLang="en-US"/>
          </a:p>
        </p:txBody>
      </p:sp>
      <p:sp>
        <p:nvSpPr>
          <p:cNvPr id="8" name="正方形/長方形 7"/>
          <p:cNvSpPr/>
          <p:nvPr/>
        </p:nvSpPr>
        <p:spPr>
          <a:xfrm>
            <a:off x="5354829" y="4171475"/>
            <a:ext cx="592535" cy="2097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正方形/長方形 8"/>
          <p:cNvSpPr/>
          <p:nvPr/>
        </p:nvSpPr>
        <p:spPr>
          <a:xfrm>
            <a:off x="280942" y="4175125"/>
            <a:ext cx="782955" cy="2171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0" name="直線矢印コネクタ 9"/>
          <p:cNvCxnSpPr>
            <a:stCxn id="8" idx="1"/>
          </p:cNvCxnSpPr>
          <p:nvPr/>
        </p:nvCxnSpPr>
        <p:spPr>
          <a:xfrm flipH="1" flipV="1">
            <a:off x="1572952" y="1273215"/>
            <a:ext cx="3781877" cy="3003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2177697" y="1252816"/>
            <a:ext cx="1213203" cy="2929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線吹き出し 2 (枠付き) 11"/>
          <p:cNvSpPr/>
          <p:nvPr/>
        </p:nvSpPr>
        <p:spPr>
          <a:xfrm>
            <a:off x="6580598" y="3572164"/>
            <a:ext cx="1316990" cy="1171206"/>
          </a:xfrm>
          <a:prstGeom prst="borderCallout2">
            <a:avLst>
              <a:gd name="adj1" fmla="val 18750"/>
              <a:gd name="adj2" fmla="val -8333"/>
              <a:gd name="adj3" fmla="val 18750"/>
              <a:gd name="adj4" fmla="val -16667"/>
              <a:gd name="adj5" fmla="val -171525"/>
              <a:gd name="adj6" fmla="val -176519"/>
            </a:avLst>
          </a:pr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設計者が、故障の結果、危険側になるか安全側になるかを判断する。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線吹き出し 2 (枠付き) 12"/>
          <p:cNvSpPr/>
          <p:nvPr/>
        </p:nvSpPr>
        <p:spPr>
          <a:xfrm>
            <a:off x="8113461" y="3221089"/>
            <a:ext cx="1610995" cy="1623326"/>
          </a:xfrm>
          <a:prstGeom prst="borderCallout2">
            <a:avLst>
              <a:gd name="adj1" fmla="val 18750"/>
              <a:gd name="adj2" fmla="val -8333"/>
              <a:gd name="adj3" fmla="val 18750"/>
              <a:gd name="adj4" fmla="val -16667"/>
              <a:gd name="adj5" fmla="val -119912"/>
              <a:gd name="adj6" fmla="val -167948"/>
            </a:avLst>
          </a:pr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設計者が、故障を検知できるかどうかを決定する。自動診断が適用される場合には付録</a:t>
            </a:r>
            <a:r>
              <a:rPr 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を参照して診断率を決定する。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直線矢印コネクタ 13"/>
          <p:cNvCxnSpPr/>
          <p:nvPr/>
        </p:nvCxnSpPr>
        <p:spPr>
          <a:xfrm flipH="1" flipV="1">
            <a:off x="2626501" y="1517134"/>
            <a:ext cx="764399" cy="267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645414" y="5997732"/>
            <a:ext cx="6615169" cy="369332"/>
          </a:xfrm>
          <a:prstGeom prst="rect">
            <a:avLst/>
          </a:prstGeom>
        </p:spPr>
        <p:txBody>
          <a:bodyPr wrap="square">
            <a:spAutoFit/>
          </a:bodyPr>
          <a:lstStyle/>
          <a:p>
            <a:pPr marL="228600"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図</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3-9</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FMEDA</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の入力事項</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EN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13611</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を使用した例）</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p:cNvSpPr/>
          <p:nvPr/>
        </p:nvSpPr>
        <p:spPr>
          <a:xfrm>
            <a:off x="3187972" y="4182587"/>
            <a:ext cx="592535" cy="2097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5379610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118</a:t>
            </a:fld>
            <a:endParaRPr kumimoji="1" lang="ja-JP" altLang="en-US" dirty="0"/>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正方形/長方形 12"/>
          <p:cNvSpPr/>
          <p:nvPr/>
        </p:nvSpPr>
        <p:spPr>
          <a:xfrm>
            <a:off x="284734" y="5156267"/>
            <a:ext cx="4248279" cy="369332"/>
          </a:xfrm>
          <a:prstGeom prst="rect">
            <a:avLst/>
          </a:prstGeom>
        </p:spPr>
        <p:txBody>
          <a:bodyPr wrap="none">
            <a:spAutoFit/>
          </a:bodyPr>
          <a:lstStyle/>
          <a:p>
            <a:pPr indent="139700" eaLnBrk="0" fontAlgn="base" hangingPunct="0">
              <a:spcBef>
                <a:spcPct val="0"/>
              </a:spcBef>
              <a:spcAft>
                <a:spcPct val="0"/>
              </a:spcAft>
            </a:pPr>
            <a:r>
              <a:rPr lang="en-US" altLang="ja-JP" dirty="0">
                <a:latin typeface="Meiryo UI" panose="020B0604030504040204" pitchFamily="50" charset="-128"/>
                <a:ea typeface="Meiryo UI" panose="020B0604030504040204" pitchFamily="50" charset="-128"/>
              </a:rPr>
              <a:t>DC</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(7)</a:t>
            </a:r>
            <a:r>
              <a:rPr lang="ja-JP" altLang="ja-JP" dirty="0">
                <a:latin typeface="Meiryo UI" panose="020B0604030504040204" pitchFamily="50" charset="-128"/>
                <a:ea typeface="Meiryo UI" panose="020B0604030504040204" pitchFamily="50" charset="-128"/>
              </a:rPr>
              <a:t>式によって計算された値を使用。</a:t>
            </a:r>
          </a:p>
        </p:txBody>
      </p:sp>
      <p:sp>
        <p:nvSpPr>
          <p:cNvPr id="15" name="正方形/長方形 14"/>
          <p:cNvSpPr/>
          <p:nvPr/>
        </p:nvSpPr>
        <p:spPr>
          <a:xfrm>
            <a:off x="284734" y="51679"/>
            <a:ext cx="9307044" cy="2739211"/>
          </a:xfrm>
          <a:prstGeom prst="rect">
            <a:avLst/>
          </a:prstGeom>
        </p:spPr>
        <p:txBody>
          <a:bodyPr wrap="square">
            <a:spAutoFit/>
          </a:bodyPr>
          <a:lstStyle/>
          <a:p>
            <a:r>
              <a:rPr lang="ja-JP"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８</a:t>
            </a:r>
            <a:r>
              <a:rPr lang="ja-JP" altLang="ja-JP" sz="2000" dirty="0">
                <a:latin typeface="Meiryo UI" panose="020B0604030504040204" pitchFamily="50" charset="-128"/>
                <a:ea typeface="Meiryo UI" panose="020B0604030504040204" pitchFamily="50" charset="-128"/>
              </a:rPr>
              <a:t>）サブシステムの</a:t>
            </a:r>
            <a:r>
              <a:rPr lang="en-US" altLang="ja-JP" sz="2000" dirty="0" err="1">
                <a:latin typeface="Meiryo UI" panose="020B0604030504040204" pitchFamily="50" charset="-128"/>
                <a:ea typeface="Meiryo UI" panose="020B0604030504040204" pitchFamily="50" charset="-128"/>
              </a:rPr>
              <a:t>PFDavg</a:t>
            </a:r>
            <a:r>
              <a:rPr lang="ja-JP" altLang="ja-JP" sz="2000" dirty="0">
                <a:latin typeface="Meiryo UI" panose="020B0604030504040204" pitchFamily="50" charset="-128"/>
                <a:ea typeface="Meiryo UI" panose="020B0604030504040204" pitchFamily="50" charset="-128"/>
              </a:rPr>
              <a:t>の計算</a:t>
            </a:r>
            <a:endParaRPr lang="en-US" altLang="ja-JP" sz="2000"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a:t>
            </a:r>
          </a:p>
          <a:p>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ア</a:t>
            </a:r>
            <a:r>
              <a:rPr lang="en-US" altLang="ja-JP" sz="2000" dirty="0">
                <a:latin typeface="Meiryo UI" panose="020B0604030504040204" pitchFamily="50" charset="-128"/>
                <a:ea typeface="Meiryo UI" panose="020B0604030504040204" pitchFamily="50" charset="-128"/>
              </a:rPr>
              <a:t> 1oo1</a:t>
            </a:r>
          </a:p>
          <a:p>
            <a:r>
              <a:rPr lang="ja-JP" altLang="en-US" sz="2000" dirty="0">
                <a:latin typeface="Meiryo UI" panose="020B0604030504040204" pitchFamily="50" charset="-128"/>
                <a:ea typeface="Meiryo UI" panose="020B0604030504040204" pitchFamily="50" charset="-128"/>
              </a:rPr>
              <a:t>（自己診断あり）</a:t>
            </a:r>
            <a:endParaRPr lang="en-US" altLang="ja-JP" sz="2000"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IEC 61508</a:t>
            </a:r>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部付属書</a:t>
            </a:r>
            <a:r>
              <a:rPr lang="en-US" altLang="ja-JP" dirty="0">
                <a:latin typeface="Meiryo UI" panose="020B0604030504040204" pitchFamily="50" charset="-128"/>
                <a:ea typeface="Meiryo UI" panose="020B0604030504040204" pitchFamily="50" charset="-128"/>
              </a:rPr>
              <a:t>B3.2.2.1</a:t>
            </a:r>
          </a:p>
          <a:p>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ja-JP" dirty="0">
                <a:latin typeface="Meiryo UI" panose="020B0604030504040204" pitchFamily="50" charset="-128"/>
                <a:ea typeface="Meiryo UI" panose="020B0604030504040204" pitchFamily="50" charset="-128"/>
              </a:rPr>
              <a:t>自己診断あり</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ja-JP" dirty="0">
                <a:latin typeface="Meiryo UI" panose="020B0604030504040204" pitchFamily="50" charset="-128"/>
                <a:ea typeface="Meiryo UI" panose="020B0604030504040204" pitchFamily="50" charset="-128"/>
              </a:rPr>
              <a:t>故障を検知</a:t>
            </a:r>
            <a:r>
              <a:rPr lang="ja-JP" altLang="en-US" dirty="0">
                <a:latin typeface="Meiryo UI" panose="020B0604030504040204" pitchFamily="50" charset="-128"/>
                <a:ea typeface="Meiryo UI" panose="020B0604030504040204" pitchFamily="50" charset="-128"/>
              </a:rPr>
              <a:t>時に</a:t>
            </a:r>
            <a:r>
              <a:rPr lang="ja-JP" altLang="ja-JP" dirty="0">
                <a:latin typeface="Meiryo UI" panose="020B0604030504040204" pitchFamily="50" charset="-128"/>
                <a:ea typeface="Meiryo UI" panose="020B0604030504040204" pitchFamily="50" charset="-128"/>
              </a:rPr>
              <a:t>運転中に修理・交換</a:t>
            </a:r>
          </a:p>
        </p:txBody>
      </p:sp>
      <p:pic>
        <p:nvPicPr>
          <p:cNvPr id="16" name="図 15"/>
          <p:cNvPicPr>
            <a:picLocks noChangeAspect="1"/>
          </p:cNvPicPr>
          <p:nvPr/>
        </p:nvPicPr>
        <p:blipFill>
          <a:blip r:embed="rId3"/>
          <a:stretch>
            <a:fillRect/>
          </a:stretch>
        </p:blipFill>
        <p:spPr>
          <a:xfrm>
            <a:off x="118804" y="2729335"/>
            <a:ext cx="8492761" cy="2252317"/>
          </a:xfrm>
          <a:prstGeom prst="rect">
            <a:avLst/>
          </a:prstGeom>
        </p:spPr>
      </p:pic>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273054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119</a:t>
            </a:fld>
            <a:endParaRPr kumimoji="1" lang="ja-JP" altLang="en-US" dirty="0"/>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正方形/長方形 9"/>
          <p:cNvSpPr/>
          <p:nvPr/>
        </p:nvSpPr>
        <p:spPr>
          <a:xfrm>
            <a:off x="404002" y="818920"/>
            <a:ext cx="9097996" cy="677108"/>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（自己診断なし）</a:t>
            </a:r>
            <a:r>
              <a:rPr lang="ja-JP" altLang="ja-JP" dirty="0">
                <a:latin typeface="Meiryo UI" panose="020B0604030504040204" pitchFamily="50" charset="-128"/>
                <a:ea typeface="Meiryo UI" panose="020B0604030504040204" pitchFamily="50" charset="-128"/>
              </a:rPr>
              <a:t>運転中に故障検出</a:t>
            </a:r>
            <a:r>
              <a:rPr lang="ja-JP" altLang="en-US" dirty="0">
                <a:latin typeface="Meiryo UI" panose="020B0604030504040204" pitchFamily="50" charset="-128"/>
                <a:ea typeface="Meiryo UI" panose="020B0604030504040204" pitchFamily="50" charset="-128"/>
              </a:rPr>
              <a:t>不可</a:t>
            </a:r>
            <a:endParaRPr lang="en-US" altLang="ja-JP" dirty="0">
              <a:latin typeface="Meiryo UI" panose="020B0604030504040204" pitchFamily="50" charset="-128"/>
              <a:ea typeface="Meiryo UI" panose="020B0604030504040204" pitchFamily="50" charset="-128"/>
            </a:endParaRPr>
          </a:p>
          <a:p>
            <a:endParaRPr lang="en-US" altLang="ja-JP" dirty="0"/>
          </a:p>
        </p:txBody>
      </p:sp>
      <p:pic>
        <p:nvPicPr>
          <p:cNvPr id="16" name="図 15"/>
          <p:cNvPicPr>
            <a:picLocks noChangeAspect="1"/>
          </p:cNvPicPr>
          <p:nvPr/>
        </p:nvPicPr>
        <p:blipFill>
          <a:blip r:embed="rId3"/>
          <a:stretch>
            <a:fillRect/>
          </a:stretch>
        </p:blipFill>
        <p:spPr>
          <a:xfrm>
            <a:off x="681038" y="1368496"/>
            <a:ext cx="7349386" cy="1559014"/>
          </a:xfrm>
          <a:prstGeom prst="rect">
            <a:avLst/>
          </a:prstGeom>
          <a:ln>
            <a:solidFill>
              <a:schemeClr val="tx1"/>
            </a:solidFill>
          </a:ln>
        </p:spPr>
      </p:pic>
      <p:sp>
        <p:nvSpPr>
          <p:cNvPr id="17" name="正方形/長方形 16"/>
          <p:cNvSpPr/>
          <p:nvPr/>
        </p:nvSpPr>
        <p:spPr>
          <a:xfrm>
            <a:off x="439543" y="3349554"/>
            <a:ext cx="8299343"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（自己診断あり＋検知時停止）</a:t>
            </a:r>
            <a:endParaRPr lang="ja-JP" altLang="ja-JP"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4"/>
          <a:stretch>
            <a:fillRect/>
          </a:stretch>
        </p:blipFill>
        <p:spPr>
          <a:xfrm>
            <a:off x="681038" y="4003349"/>
            <a:ext cx="7429500" cy="1971675"/>
          </a:xfrm>
          <a:prstGeom prst="rect">
            <a:avLst/>
          </a:prstGeom>
          <a:ln>
            <a:solidFill>
              <a:schemeClr val="tx1"/>
            </a:solidFill>
          </a:ln>
        </p:spPr>
      </p:pic>
      <p:sp>
        <p:nvSpPr>
          <p:cNvPr id="11"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01622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fontScale="90000"/>
          </a:bodyPr>
          <a:lstStyle/>
          <a:p>
            <a:r>
              <a:rPr lang="ja-JP" altLang="en-US" sz="4000" dirty="0"/>
              <a:t>（</a:t>
            </a:r>
            <a:r>
              <a:rPr lang="en-US" altLang="ja-JP" sz="4000" dirty="0"/>
              <a:t>3</a:t>
            </a:r>
            <a:r>
              <a:rPr lang="ja-JP" altLang="en-US" sz="4000" dirty="0"/>
              <a:t>）</a:t>
            </a:r>
            <a:r>
              <a:rPr lang="ja-JP" altLang="ja-JP" sz="4000" dirty="0"/>
              <a:t>ボイラー取扱作業主任者の選任基準の改正</a:t>
            </a:r>
            <a:endParaRPr kumimoji="1" lang="ja-JP" altLang="en-US" sz="4000" dirty="0"/>
          </a:p>
        </p:txBody>
      </p:sp>
      <p:sp>
        <p:nvSpPr>
          <p:cNvPr id="7" name="コンテンツ プレースホルダー 6"/>
          <p:cNvSpPr>
            <a:spLocks noGrp="1"/>
          </p:cNvSpPr>
          <p:nvPr>
            <p:ph idx="1"/>
          </p:nvPr>
        </p:nvSpPr>
        <p:spPr>
          <a:ln>
            <a:solidFill>
              <a:schemeClr val="accent6">
                <a:lumMod val="40000"/>
                <a:lumOff val="60000"/>
              </a:schemeClr>
            </a:solidFill>
          </a:ln>
        </p:spPr>
        <p:txBody>
          <a:bodyPr/>
          <a:lstStyle/>
          <a:p>
            <a:pPr>
              <a:buFont typeface="Wingdings" panose="05000000000000000000" pitchFamily="2" charset="2"/>
              <a:buChar char="l"/>
            </a:pPr>
            <a:r>
              <a:rPr lang="ja-JP" altLang="en-US" dirty="0"/>
              <a:t>ボイラー則第</a:t>
            </a:r>
            <a:r>
              <a:rPr lang="en-US" altLang="ja-JP" dirty="0"/>
              <a:t>24</a:t>
            </a:r>
            <a:r>
              <a:rPr lang="ja-JP" altLang="en-US" dirty="0"/>
              <a:t>条</a:t>
            </a:r>
            <a:r>
              <a:rPr lang="en-US" altLang="ja-JP" dirty="0"/>
              <a:t>(</a:t>
            </a:r>
            <a:r>
              <a:rPr lang="ja-JP" altLang="en-US" dirty="0"/>
              <a:t>ボイラー取扱作業主任者の選任</a:t>
            </a:r>
            <a:r>
              <a:rPr lang="en-US" altLang="ja-JP" dirty="0"/>
              <a:t>)</a:t>
            </a:r>
            <a:r>
              <a:rPr lang="ja-JP" altLang="en-US" dirty="0"/>
              <a:t>の第２項第</a:t>
            </a:r>
            <a:r>
              <a:rPr lang="en-US" altLang="ja-JP" dirty="0"/>
              <a:t>4</a:t>
            </a:r>
            <a:r>
              <a:rPr lang="ja-JP" altLang="en-US" dirty="0"/>
              <a:t>号に規定に基づき伝熱面積に参入しないことができるボイラーの自動制御装置に関する告示も改正され、</a:t>
            </a:r>
            <a:endParaRPr lang="en-US" altLang="ja-JP" dirty="0"/>
          </a:p>
          <a:p>
            <a:pPr>
              <a:buFont typeface="Wingdings" panose="05000000000000000000" pitchFamily="2" charset="2"/>
              <a:buChar char="l"/>
            </a:pPr>
            <a:r>
              <a:rPr lang="ja-JP" altLang="en-US" dirty="0"/>
              <a:t>認定適合自動制御装置を備えたボイラー</a:t>
            </a:r>
            <a:r>
              <a:rPr lang="en-US" altLang="ja-JP" dirty="0"/>
              <a:t>(</a:t>
            </a:r>
            <a:r>
              <a:rPr lang="ja-JP" altLang="en-US" dirty="0"/>
              <a:t>但し最大の伝熱面積を有するボイラーを除く</a:t>
            </a:r>
            <a:r>
              <a:rPr lang="en-US" altLang="ja-JP" dirty="0"/>
              <a:t>)</a:t>
            </a:r>
            <a:r>
              <a:rPr lang="ja-JP" altLang="en-US" dirty="0"/>
              <a:t>も伝熱面積に参入しないボイラーとすることが可能となりました。</a:t>
            </a:r>
            <a:endParaRPr kumimoji="1" lang="ja-JP" altLang="en-US" dirty="0"/>
          </a:p>
        </p:txBody>
      </p:sp>
      <p:sp>
        <p:nvSpPr>
          <p:cNvPr id="4" name="フッター プレースホルダー 3"/>
          <p:cNvSpPr>
            <a:spLocks noGrp="1"/>
          </p:cNvSpPr>
          <p:nvPr>
            <p:ph type="ftr" sz="quarter" idx="11"/>
          </p:nvPr>
        </p:nvSpPr>
        <p:spPr>
          <a:xfrm>
            <a:off x="350489" y="6453336"/>
            <a:ext cx="8258298"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12</a:t>
            </a:fld>
            <a:endParaRPr kumimoji="1" lang="ja-JP" altLang="en-US" dirty="0"/>
          </a:p>
        </p:txBody>
      </p:sp>
    </p:spTree>
    <p:extLst>
      <p:ext uri="{BB962C8B-B14F-4D97-AF65-F5344CB8AC3E}">
        <p14:creationId xmlns:p14="http://schemas.microsoft.com/office/powerpoint/2010/main" val="16239056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120</a:t>
            </a:fld>
            <a:endParaRPr kumimoji="1" lang="ja-JP" altLang="en-US" dirty="0"/>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正方形/長方形 11"/>
          <p:cNvSpPr/>
          <p:nvPr/>
        </p:nvSpPr>
        <p:spPr>
          <a:xfrm>
            <a:off x="346945" y="457200"/>
            <a:ext cx="8878017" cy="954107"/>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イ</a:t>
            </a:r>
            <a:r>
              <a:rPr lang="en-US" altLang="ja-JP" sz="2000" dirty="0">
                <a:latin typeface="Meiryo UI" panose="020B0604030504040204" pitchFamily="50" charset="-128"/>
                <a:ea typeface="Meiryo UI" panose="020B0604030504040204" pitchFamily="50" charset="-128"/>
              </a:rPr>
              <a:t> 1oo2</a:t>
            </a:r>
          </a:p>
          <a:p>
            <a:r>
              <a:rPr lang="ja-JP" altLang="en-US" dirty="0">
                <a:latin typeface="Meiryo UI" panose="020B0604030504040204" pitchFamily="50" charset="-128"/>
                <a:ea typeface="Meiryo UI" panose="020B0604030504040204" pitchFamily="50" charset="-128"/>
              </a:rPr>
              <a:t>（自己診断あり＋検知時修理・交換）</a:t>
            </a:r>
            <a:endParaRPr lang="ja-JP" altLang="ja-JP" dirty="0">
              <a:latin typeface="Meiryo UI" panose="020B0604030504040204" pitchFamily="50" charset="-128"/>
              <a:ea typeface="Meiryo UI" panose="020B0604030504040204" pitchFamily="50" charset="-128"/>
            </a:endParaRPr>
          </a:p>
          <a:p>
            <a:r>
              <a:rPr lang="en-US" altLang="ja-JP" dirty="0"/>
              <a:t> </a:t>
            </a:r>
            <a:endParaRPr lang="ja-JP" altLang="ja-JP" dirty="0"/>
          </a:p>
        </p:txBody>
      </p:sp>
      <p:pic>
        <p:nvPicPr>
          <p:cNvPr id="19" name="図 18"/>
          <p:cNvPicPr>
            <a:picLocks noChangeAspect="1"/>
          </p:cNvPicPr>
          <p:nvPr/>
        </p:nvPicPr>
        <p:blipFill>
          <a:blip r:embed="rId3"/>
          <a:stretch>
            <a:fillRect/>
          </a:stretch>
        </p:blipFill>
        <p:spPr>
          <a:xfrm>
            <a:off x="437547" y="1180075"/>
            <a:ext cx="9239250" cy="1743075"/>
          </a:xfrm>
          <a:prstGeom prst="rect">
            <a:avLst/>
          </a:prstGeom>
        </p:spPr>
      </p:pic>
      <p:sp>
        <p:nvSpPr>
          <p:cNvPr id="20" name="正方形/長方形 19"/>
          <p:cNvSpPr/>
          <p:nvPr/>
        </p:nvSpPr>
        <p:spPr>
          <a:xfrm>
            <a:off x="549372" y="3276693"/>
            <a:ext cx="1933543"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（自己診断なし）</a:t>
            </a:r>
            <a:endParaRPr lang="ja-JP" altLang="ja-JP" dirty="0">
              <a:latin typeface="Meiryo UI" panose="020B0604030504040204" pitchFamily="50" charset="-128"/>
              <a:ea typeface="Meiryo UI" panose="020B0604030504040204" pitchFamily="50" charset="-128"/>
            </a:endParaRPr>
          </a:p>
        </p:txBody>
      </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pic>
        <p:nvPicPr>
          <p:cNvPr id="3" name="図 2">
            <a:extLst>
              <a:ext uri="{FF2B5EF4-FFF2-40B4-BE49-F238E27FC236}">
                <a16:creationId xmlns="" xmlns:a16="http://schemas.microsoft.com/office/drawing/2014/main" id="{CC9D48BD-20CD-4852-9077-1EA491C6A8D3}"/>
              </a:ext>
            </a:extLst>
          </p:cNvPr>
          <p:cNvPicPr>
            <a:picLocks noChangeAspect="1"/>
          </p:cNvPicPr>
          <p:nvPr/>
        </p:nvPicPr>
        <p:blipFill>
          <a:blip r:embed="rId4"/>
          <a:stretch>
            <a:fillRect/>
          </a:stretch>
        </p:blipFill>
        <p:spPr>
          <a:xfrm>
            <a:off x="346945" y="3716593"/>
            <a:ext cx="9534525" cy="2104117"/>
          </a:xfrm>
          <a:prstGeom prst="rect">
            <a:avLst/>
          </a:prstGeom>
        </p:spPr>
      </p:pic>
    </p:spTree>
    <p:extLst>
      <p:ext uri="{BB962C8B-B14F-4D97-AF65-F5344CB8AC3E}">
        <p14:creationId xmlns:p14="http://schemas.microsoft.com/office/powerpoint/2010/main" val="37147621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121</a:t>
            </a:fld>
            <a:endParaRPr kumimoji="1" lang="ja-JP" altLang="en-US"/>
          </a:p>
        </p:txBody>
      </p:sp>
      <p:sp>
        <p:nvSpPr>
          <p:cNvPr id="6" name="タイトル 1"/>
          <p:cNvSpPr txBox="1">
            <a:spLocks/>
          </p:cNvSpPr>
          <p:nvPr/>
        </p:nvSpPr>
        <p:spPr>
          <a:xfrm>
            <a:off x="722313" y="4406900"/>
            <a:ext cx="9953032"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4800" dirty="0"/>
              <a:t>3.2.1</a:t>
            </a:r>
            <a:r>
              <a:rPr lang="ja-JP" altLang="ja-JP" sz="4800" dirty="0"/>
              <a:t>　共通原因故障割合の評価</a:t>
            </a:r>
            <a:endParaRPr lang="ja-JP" altLang="en-US" dirty="0"/>
          </a:p>
        </p:txBody>
      </p:sp>
    </p:spTree>
    <p:extLst>
      <p:ext uri="{BB962C8B-B14F-4D97-AF65-F5344CB8AC3E}">
        <p14:creationId xmlns:p14="http://schemas.microsoft.com/office/powerpoint/2010/main" val="37989138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122</a:t>
            </a:fld>
            <a:endParaRPr kumimoji="1" lang="ja-JP" altLang="en-US" dirty="0"/>
          </a:p>
        </p:txBody>
      </p:sp>
      <p:sp>
        <p:nvSpPr>
          <p:cNvPr id="2" name="Rectangle 2"/>
          <p:cNvSpPr>
            <a:spLocks noChangeArrowheads="1"/>
          </p:cNvSpPr>
          <p:nvPr/>
        </p:nvSpPr>
        <p:spPr bwMode="auto">
          <a:xfrm>
            <a:off x="0" y="2864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8" name="正方形/長方形 7"/>
          <p:cNvSpPr/>
          <p:nvPr/>
        </p:nvSpPr>
        <p:spPr>
          <a:xfrm>
            <a:off x="222174" y="243550"/>
            <a:ext cx="6287299" cy="769441"/>
          </a:xfrm>
          <a:prstGeom prst="rect">
            <a:avLst/>
          </a:prstGeom>
        </p:spPr>
        <p:txBody>
          <a:bodyPr wrap="none">
            <a:spAutoFit/>
          </a:bodyPr>
          <a:lstStyle/>
          <a:p>
            <a:r>
              <a:rPr lang="ja-JP" altLang="ja-JP" sz="4400" dirty="0">
                <a:latin typeface="Meiryo UI" panose="020B0604030504040204" pitchFamily="50" charset="-128"/>
                <a:ea typeface="Meiryo UI" panose="020B0604030504040204" pitchFamily="50" charset="-128"/>
              </a:rPr>
              <a:t>共通原因故障割合の評価</a:t>
            </a:r>
          </a:p>
        </p:txBody>
      </p:sp>
      <p:sp>
        <p:nvSpPr>
          <p:cNvPr id="11" name="正方形/長方形 10"/>
          <p:cNvSpPr/>
          <p:nvPr/>
        </p:nvSpPr>
        <p:spPr>
          <a:xfrm>
            <a:off x="680749" y="1413945"/>
            <a:ext cx="8282389" cy="2554545"/>
          </a:xfrm>
          <a:prstGeom prst="rect">
            <a:avLst/>
          </a:prstGeom>
        </p:spPr>
        <p:txBody>
          <a:bodyPr wrap="square">
            <a:spAutoFit/>
          </a:bodyPr>
          <a:lstStyle/>
          <a:p>
            <a:r>
              <a:rPr lang="ja-JP" altLang="ja-JP" sz="2000" dirty="0">
                <a:latin typeface="Meiryo UI" panose="020B0604030504040204" pitchFamily="50" charset="-128"/>
                <a:ea typeface="Meiryo UI" panose="020B0604030504040204" pitchFamily="50" charset="-128"/>
              </a:rPr>
              <a:t>共通原因故障の原因には、以下のようなものがあるが、対策によって可能な限り共通原因故障の発生を抑制すべきである。</a:t>
            </a:r>
          </a:p>
          <a:p>
            <a:r>
              <a:rPr lang="en-US" altLang="ja-JP" sz="2000" dirty="0">
                <a:latin typeface="Meiryo UI" panose="020B0604030504040204" pitchFamily="50" charset="-128"/>
                <a:ea typeface="Meiryo UI" panose="020B0604030504040204" pitchFamily="50" charset="-128"/>
              </a:rPr>
              <a:t> </a:t>
            </a:r>
            <a:endParaRPr lang="ja-JP"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(a)   </a:t>
            </a:r>
            <a:r>
              <a:rPr lang="ja-JP" altLang="ja-JP" sz="2000" dirty="0">
                <a:latin typeface="Meiryo UI" panose="020B0604030504040204" pitchFamily="50" charset="-128"/>
                <a:ea typeface="Meiryo UI" panose="020B0604030504040204" pitchFamily="50" charset="-128"/>
              </a:rPr>
              <a:t>要求事項：不完全又は矛盾するもの</a:t>
            </a:r>
          </a:p>
          <a:p>
            <a:r>
              <a:rPr lang="en-US" altLang="ja-JP" sz="2000" dirty="0">
                <a:latin typeface="Meiryo UI" panose="020B0604030504040204" pitchFamily="50" charset="-128"/>
                <a:ea typeface="Meiryo UI" panose="020B0604030504040204" pitchFamily="50" charset="-128"/>
              </a:rPr>
              <a:t>(b)   </a:t>
            </a:r>
            <a:r>
              <a:rPr lang="ja-JP" altLang="ja-JP" sz="2000" dirty="0">
                <a:latin typeface="Meiryo UI" panose="020B0604030504040204" pitchFamily="50" charset="-128"/>
                <a:ea typeface="Meiryo UI" panose="020B0604030504040204" pitchFamily="50" charset="-128"/>
              </a:rPr>
              <a:t>設計：共通の供給電源、ソフトウェア、</a:t>
            </a:r>
            <a:r>
              <a:rPr lang="en-US" altLang="ja-JP" sz="2000" dirty="0">
                <a:latin typeface="Meiryo UI" panose="020B0604030504040204" pitchFamily="50" charset="-128"/>
                <a:ea typeface="Meiryo UI" panose="020B0604030504040204" pitchFamily="50" charset="-128"/>
              </a:rPr>
              <a:t>EMC</a:t>
            </a:r>
            <a:r>
              <a:rPr lang="ja-JP" altLang="ja-JP" sz="2000" dirty="0" err="1">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ノイズ</a:t>
            </a:r>
          </a:p>
          <a:p>
            <a:r>
              <a:rPr lang="en-US" altLang="ja-JP" sz="2000" dirty="0">
                <a:latin typeface="Meiryo UI" panose="020B0604030504040204" pitchFamily="50" charset="-128"/>
                <a:ea typeface="Meiryo UI" panose="020B0604030504040204" pitchFamily="50" charset="-128"/>
              </a:rPr>
              <a:t>(c)   </a:t>
            </a:r>
            <a:r>
              <a:rPr lang="ja-JP" altLang="ja-JP" sz="2000" dirty="0">
                <a:latin typeface="Meiryo UI" panose="020B0604030504040204" pitchFamily="50" charset="-128"/>
                <a:ea typeface="Meiryo UI" panose="020B0604030504040204" pitchFamily="50" charset="-128"/>
              </a:rPr>
              <a:t>製造：バッチに関連するコンポーネントの欠陥</a:t>
            </a:r>
          </a:p>
          <a:p>
            <a:r>
              <a:rPr lang="en-US" altLang="ja-JP" sz="2000" dirty="0">
                <a:latin typeface="Meiryo UI" panose="020B0604030504040204" pitchFamily="50" charset="-128"/>
                <a:ea typeface="Meiryo UI" panose="020B0604030504040204" pitchFamily="50" charset="-128"/>
              </a:rPr>
              <a:t>(d)   </a:t>
            </a:r>
            <a:r>
              <a:rPr lang="ja-JP" altLang="ja-JP" sz="2000" dirty="0">
                <a:latin typeface="Meiryo UI" panose="020B0604030504040204" pitchFamily="50" charset="-128"/>
                <a:ea typeface="Meiryo UI" panose="020B0604030504040204" pitchFamily="50" charset="-128"/>
              </a:rPr>
              <a:t>保守・運用：要員の関与又は試験装置の問題</a:t>
            </a:r>
          </a:p>
          <a:p>
            <a:r>
              <a:rPr lang="en-US" altLang="ja-JP" sz="2000" dirty="0">
                <a:latin typeface="Meiryo UI" panose="020B0604030504040204" pitchFamily="50" charset="-128"/>
                <a:ea typeface="Meiryo UI" panose="020B0604030504040204" pitchFamily="50" charset="-128"/>
              </a:rPr>
              <a:t>(e)   </a:t>
            </a:r>
            <a:r>
              <a:rPr lang="ja-JP" altLang="ja-JP" sz="2000" dirty="0">
                <a:latin typeface="Meiryo UI" panose="020B0604030504040204" pitchFamily="50" charset="-128"/>
                <a:ea typeface="Meiryo UI" panose="020B0604030504040204" pitchFamily="50" charset="-128"/>
              </a:rPr>
              <a:t>環境：温度サイクル、電気的な干渉等</a:t>
            </a:r>
          </a:p>
        </p:txBody>
      </p:sp>
    </p:spTree>
    <p:extLst>
      <p:ext uri="{BB962C8B-B14F-4D97-AF65-F5344CB8AC3E}">
        <p14:creationId xmlns:p14="http://schemas.microsoft.com/office/powerpoint/2010/main" val="1643881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123</a:t>
            </a:fld>
            <a:endParaRPr kumimoji="1" lang="ja-JP" altLang="en-US" dirty="0"/>
          </a:p>
        </p:txBody>
      </p:sp>
      <p:sp>
        <p:nvSpPr>
          <p:cNvPr id="1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36" name="グループ 35"/>
          <p:cNvGrpSpPr/>
          <p:nvPr/>
        </p:nvGrpSpPr>
        <p:grpSpPr bwMode="auto">
          <a:xfrm>
            <a:off x="1990725" y="2779156"/>
            <a:ext cx="4772025" cy="1849994"/>
            <a:chOff x="0" y="-221"/>
            <a:chExt cx="3936" cy="1464"/>
          </a:xfrm>
        </p:grpSpPr>
        <p:cxnSp>
          <p:nvCxnSpPr>
            <p:cNvPr id="37" name="直線 34"/>
            <p:cNvCxnSpPr/>
            <p:nvPr/>
          </p:nvCxnSpPr>
          <p:spPr bwMode="auto">
            <a:xfrm>
              <a:off x="2496" y="576"/>
              <a:ext cx="24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8" name="直線 28"/>
            <p:cNvCxnSpPr/>
            <p:nvPr/>
          </p:nvCxnSpPr>
          <p:spPr bwMode="auto">
            <a:xfrm>
              <a:off x="240" y="192"/>
              <a:ext cx="0" cy="768"/>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9" name="直線 29"/>
            <p:cNvCxnSpPr/>
            <p:nvPr/>
          </p:nvCxnSpPr>
          <p:spPr bwMode="auto">
            <a:xfrm>
              <a:off x="2496" y="192"/>
              <a:ext cx="0" cy="768"/>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 name="直線 30"/>
            <p:cNvCxnSpPr/>
            <p:nvPr/>
          </p:nvCxnSpPr>
          <p:spPr bwMode="auto">
            <a:xfrm>
              <a:off x="240" y="192"/>
              <a:ext cx="2256"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 name="直線 31"/>
            <p:cNvCxnSpPr/>
            <p:nvPr/>
          </p:nvCxnSpPr>
          <p:spPr bwMode="auto">
            <a:xfrm>
              <a:off x="240" y="960"/>
              <a:ext cx="2256"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2" name="グループ 32"/>
            <p:cNvGrpSpPr>
              <a:grpSpLocks/>
            </p:cNvGrpSpPr>
            <p:nvPr/>
          </p:nvGrpSpPr>
          <p:grpSpPr bwMode="auto">
            <a:xfrm>
              <a:off x="768" y="-221"/>
              <a:ext cx="3168" cy="1464"/>
              <a:chOff x="768" y="-221"/>
              <a:chExt cx="3168" cy="1464"/>
            </a:xfrm>
          </p:grpSpPr>
          <p:sp>
            <p:nvSpPr>
              <p:cNvPr id="44" name="テキスト ボックス 19"/>
              <p:cNvSpPr txBox="1">
                <a:spLocks noChangeArrowheads="1"/>
              </p:cNvSpPr>
              <p:nvPr/>
            </p:nvSpPr>
            <p:spPr bwMode="auto">
              <a:xfrm>
                <a:off x="768" y="-221"/>
                <a:ext cx="1248" cy="602"/>
              </a:xfrm>
              <a:prstGeom prst="rect">
                <a:avLst/>
              </a:prstGeom>
              <a:solidFill>
                <a:schemeClr val="bg1"/>
              </a:solidFill>
              <a:ln w="9525">
                <a:solidFill>
                  <a:schemeClr val="tx1"/>
                </a:solidFill>
                <a:miter lim="800000"/>
                <a:headEnd type="none" w="sm" len="sm"/>
                <a:tailEnd type="none" w="sm" len="sm"/>
              </a:ln>
            </p:spPr>
            <p:txBody>
              <a:bodyPr wrap="square" anchor="ctr">
                <a:noAutofit/>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100" baseline="-25000" dirty="0">
                    <a:effectLst/>
                    <a:latin typeface="Meiryo UI" panose="020B0604030504040204" pitchFamily="50" charset="-128"/>
                    <a:ea typeface="Meiryo UI" panose="020B0604030504040204" pitchFamily="50" charset="-128"/>
                    <a:cs typeface="Times New Roman" panose="02020603050405020304" pitchFamily="18" charset="0"/>
                  </a:rPr>
                  <a:t>D</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テキスト ボックス 22"/>
              <p:cNvSpPr txBox="1">
                <a:spLocks noChangeArrowheads="1"/>
              </p:cNvSpPr>
              <p:nvPr/>
            </p:nvSpPr>
            <p:spPr bwMode="auto">
              <a:xfrm>
                <a:off x="784" y="715"/>
                <a:ext cx="1248" cy="528"/>
              </a:xfrm>
              <a:prstGeom prst="rect">
                <a:avLst/>
              </a:prstGeom>
              <a:solidFill>
                <a:schemeClr val="bg1"/>
              </a:solidFill>
              <a:ln w="9525">
                <a:solidFill>
                  <a:schemeClr val="tx1"/>
                </a:solidFill>
                <a:miter lim="800000"/>
                <a:headEnd type="none" w="sm" len="sm"/>
                <a:tailEnd type="none" w="sm" len="sm"/>
              </a:ln>
            </p:spPr>
            <p:txBody>
              <a:bodyPr wrap="square" anchor="ctr">
                <a:noAutofit/>
              </a:bodyPr>
              <a:lstStyle/>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100" baseline="-25000">
                    <a:effectLst/>
                    <a:latin typeface="Meiryo UI" panose="020B0604030504040204" pitchFamily="50" charset="-128"/>
                    <a:ea typeface="Meiryo UI" panose="020B0604030504040204" pitchFamily="50" charset="-128"/>
                    <a:cs typeface="Times New Roman" panose="02020603050405020304" pitchFamily="18" charset="0"/>
                  </a:rPr>
                  <a:t>D</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テキスト ボックス 25"/>
              <p:cNvSpPr txBox="1">
                <a:spLocks noChangeArrowheads="1"/>
              </p:cNvSpPr>
              <p:nvPr/>
            </p:nvSpPr>
            <p:spPr bwMode="auto">
              <a:xfrm>
                <a:off x="2688" y="396"/>
                <a:ext cx="1248" cy="564"/>
              </a:xfrm>
              <a:prstGeom prst="rect">
                <a:avLst/>
              </a:prstGeom>
              <a:solidFill>
                <a:schemeClr val="bg1"/>
              </a:solidFill>
              <a:ln w="9525">
                <a:solidFill>
                  <a:schemeClr val="tx1"/>
                </a:solidFill>
                <a:miter lim="800000"/>
                <a:headEnd type="none" w="sm" len="sm"/>
                <a:tailEnd type="none" w="sm" len="sm"/>
              </a:ln>
            </p:spPr>
            <p:txBody>
              <a:bodyPr wrap="square" anchor="ctr">
                <a:noAutofit/>
              </a:bodyPr>
              <a:lstStyle/>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100" baseline="-25000">
                    <a:effectLst/>
                    <a:latin typeface="Meiryo UI" panose="020B0604030504040204" pitchFamily="50" charset="-128"/>
                    <a:ea typeface="Meiryo UI" panose="020B0604030504040204" pitchFamily="50" charset="-128"/>
                    <a:cs typeface="Times New Roman" panose="02020603050405020304" pitchFamily="18" charset="0"/>
                  </a:rPr>
                  <a:t>beta</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cxnSp>
          <p:nvCxnSpPr>
            <p:cNvPr id="43" name="直線 33"/>
            <p:cNvCxnSpPr/>
            <p:nvPr/>
          </p:nvCxnSpPr>
          <p:spPr bwMode="auto">
            <a:xfrm>
              <a:off x="0" y="576"/>
              <a:ext cx="24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2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7" name="正方形/長方形 6"/>
          <p:cNvSpPr/>
          <p:nvPr/>
        </p:nvSpPr>
        <p:spPr>
          <a:xfrm>
            <a:off x="169372" y="223393"/>
            <a:ext cx="9289723" cy="769441"/>
          </a:xfrm>
          <a:prstGeom prst="rect">
            <a:avLst/>
          </a:prstGeom>
        </p:spPr>
        <p:txBody>
          <a:bodyPr wrap="none">
            <a:spAutoFit/>
          </a:bodyPr>
          <a:lstStyle/>
          <a:p>
            <a:r>
              <a:rPr lang="ja-JP" altLang="ja-JP" sz="4400" dirty="0">
                <a:latin typeface="Meiryo UI" panose="020B0604030504040204" pitchFamily="50" charset="-128"/>
                <a:ea typeface="Meiryo UI" panose="020B0604030504040204" pitchFamily="50" charset="-128"/>
              </a:rPr>
              <a:t>共通原因故障に関する信頼性ブロック図</a:t>
            </a:r>
            <a:endParaRPr lang="en-US" altLang="ja-JP" sz="4400" dirty="0">
              <a:latin typeface="Meiryo UI" panose="020B0604030504040204" pitchFamily="50" charset="-128"/>
              <a:ea typeface="Meiryo UI" panose="020B0604030504040204" pitchFamily="50" charset="-128"/>
            </a:endParaRPr>
          </a:p>
        </p:txBody>
      </p:sp>
      <p:sp>
        <p:nvSpPr>
          <p:cNvPr id="8" name="正方形/長方形 7"/>
          <p:cNvSpPr/>
          <p:nvPr/>
        </p:nvSpPr>
        <p:spPr>
          <a:xfrm>
            <a:off x="849469" y="1599084"/>
            <a:ext cx="7170927" cy="923330"/>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D</a:t>
            </a:r>
            <a:r>
              <a:rPr lang="ja-JP" altLang="ja-JP" dirty="0">
                <a:latin typeface="Meiryo UI" panose="020B0604030504040204" pitchFamily="50" charset="-128"/>
                <a:ea typeface="Meiryo UI" panose="020B0604030504040204" pitchFamily="50" charset="-128"/>
              </a:rPr>
              <a:t>；単一のコンポーネントの危険側故障率</a:t>
            </a:r>
          </a:p>
          <a:p>
            <a:r>
              <a:rPr lang="ja-JP" altLang="ja-JP" dirty="0">
                <a:latin typeface="Meiryo UI" panose="020B0604030504040204" pitchFamily="50" charset="-128"/>
                <a:ea typeface="Meiryo UI" panose="020B0604030504040204" pitchFamily="50" charset="-128"/>
              </a:rPr>
              <a:t>λ</a:t>
            </a:r>
            <a:r>
              <a:rPr lang="en-US" altLang="ja-JP" baseline="-25000" dirty="0">
                <a:latin typeface="Meiryo UI" panose="020B0604030504040204" pitchFamily="50" charset="-128"/>
                <a:ea typeface="Meiryo UI" panose="020B0604030504040204" pitchFamily="50" charset="-128"/>
              </a:rPr>
              <a:t>beta</a:t>
            </a:r>
            <a:r>
              <a:rPr lang="ja-JP" altLang="ja-JP" dirty="0">
                <a:latin typeface="Meiryo UI" panose="020B0604030504040204" pitchFamily="50" charset="-128"/>
                <a:ea typeface="Meiryo UI" panose="020B0604030504040204" pitchFamily="50" charset="-128"/>
              </a:rPr>
              <a:t>；共通原因故障による危険側故障率</a:t>
            </a:r>
          </a:p>
          <a:p>
            <a:r>
              <a:rPr lang="ja-JP" altLang="ja-JP" dirty="0">
                <a:latin typeface="Meiryo UI" panose="020B0604030504040204" pitchFamily="50" charset="-128"/>
                <a:ea typeface="Meiryo UI" panose="020B0604030504040204" pitchFamily="50" charset="-128"/>
              </a:rPr>
              <a:t>β；単一のコンポーネントの故障率に対する共通原因故障の割合</a:t>
            </a:r>
          </a:p>
        </p:txBody>
      </p:sp>
      <p:sp>
        <p:nvSpPr>
          <p:cNvPr id="11" name="正方形/長方形 10"/>
          <p:cNvSpPr/>
          <p:nvPr/>
        </p:nvSpPr>
        <p:spPr>
          <a:xfrm>
            <a:off x="2043113" y="5080414"/>
            <a:ext cx="4953000" cy="369332"/>
          </a:xfrm>
          <a:prstGeom prst="rect">
            <a:avLst/>
          </a:prstGeom>
        </p:spPr>
        <p:txBody>
          <a:bodyPr>
            <a:spAutoFit/>
          </a:bodyPr>
          <a:lstStyle/>
          <a:p>
            <a:r>
              <a:rPr lang="ja-JP" altLang="ja-JP" dirty="0">
                <a:latin typeface="Meiryo UI" panose="020B0604030504040204" pitchFamily="50" charset="-128"/>
                <a:ea typeface="Meiryo UI" panose="020B0604030504040204" pitchFamily="50" charset="-128"/>
              </a:rPr>
              <a:t>図</a:t>
            </a:r>
            <a:r>
              <a:rPr lang="en-US" altLang="ja-JP" dirty="0">
                <a:latin typeface="Meiryo UI" panose="020B0604030504040204" pitchFamily="50" charset="-128"/>
                <a:ea typeface="Meiryo UI" panose="020B0604030504040204" pitchFamily="50" charset="-128"/>
              </a:rPr>
              <a:t>3-10</a:t>
            </a:r>
            <a:r>
              <a:rPr lang="ja-JP" altLang="ja-JP" dirty="0">
                <a:latin typeface="Meiryo UI" panose="020B0604030504040204" pitchFamily="50" charset="-128"/>
                <a:ea typeface="Meiryo UI" panose="020B0604030504040204" pitchFamily="50" charset="-128"/>
              </a:rPr>
              <a:t>　共通原因故障の信頼性ブロック図</a:t>
            </a:r>
            <a:endParaRPr lang="ja-JP" altLang="en-US" sz="2800" dirty="0"/>
          </a:p>
        </p:txBody>
      </p:sp>
    </p:spTree>
    <p:extLst>
      <p:ext uri="{BB962C8B-B14F-4D97-AF65-F5344CB8AC3E}">
        <p14:creationId xmlns:p14="http://schemas.microsoft.com/office/powerpoint/2010/main" val="2861345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124</a:t>
            </a:fld>
            <a:endParaRPr kumimoji="1" lang="ja-JP" altLang="en-US" dirty="0"/>
          </a:p>
        </p:txBody>
      </p:sp>
      <p:sp>
        <p:nvSpPr>
          <p:cNvPr id="9"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4"/>
          <p:cNvSpPr>
            <a:spLocks noChangeArrowheads="1"/>
          </p:cNvSpPr>
          <p:nvPr/>
        </p:nvSpPr>
        <p:spPr bwMode="auto">
          <a:xfrm>
            <a:off x="723900" y="2401969"/>
            <a:ext cx="77235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危険側故障率</a:t>
            </a:r>
            <a:r>
              <a:rPr kumimoji="0" lang="en-US" altLang="ja-JP"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λ</a:t>
            </a:r>
            <a:r>
              <a:rPr kumimoji="0" lang="en-US" altLang="ja-JP" b="0" i="0" u="none" strike="noStrike" cap="none" normalizeH="0" baseline="-3000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は診断で検知不可の危険側故障率</a:t>
            </a:r>
            <a:r>
              <a:rPr kumimoji="0" lang="en-US" altLang="ja-JP"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λ</a:t>
            </a:r>
            <a:r>
              <a:rPr kumimoji="0" lang="en-US" altLang="ja-JP" b="0" i="0" u="none" strike="noStrike" cap="none" normalizeH="0" baseline="-3000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DU</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と、診断で検知可能な</a:t>
            </a: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危険側故障率</a:t>
            </a:r>
            <a:r>
              <a:rPr kumimoji="0" lang="en-US" altLang="ja-JP"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λ</a:t>
            </a:r>
            <a:r>
              <a:rPr kumimoji="0" lang="en-US" altLang="ja-JP" b="0" i="0" u="none" strike="noStrike" cap="none" normalizeH="0" baseline="-3000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DD</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に分けられる。</a:t>
            </a:r>
            <a:endParaRPr kumimoji="0" lang="ja-JP" altLang="en-US" sz="2400" b="0" i="0" u="none" strike="noStrike" cap="none" normalizeH="0" baseline="0" dirty="0">
              <a:ln>
                <a:noFill/>
              </a:ln>
              <a:solidFill>
                <a:schemeClr val="tx1"/>
              </a:solidFill>
              <a:effectLst/>
            </a:endParaRPr>
          </a:p>
        </p:txBody>
      </p:sp>
      <p:sp>
        <p:nvSpPr>
          <p:cNvPr id="18" name="Rectangle 5"/>
          <p:cNvSpPr>
            <a:spLocks noChangeArrowheads="1"/>
          </p:cNvSpPr>
          <p:nvPr/>
        </p:nvSpPr>
        <p:spPr bwMode="auto">
          <a:xfrm>
            <a:off x="723900" y="4675100"/>
            <a:ext cx="53222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λ</a:t>
            </a:r>
            <a:r>
              <a:rPr kumimoji="0" lang="en-US" altLang="ja-JP" b="0" i="0" u="none" strike="noStrike" cap="none" normalizeH="0" baseline="-3000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DU</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；単一チャンネルの検知不可危険側故障率</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：検知不可危険側故障の共通原因故障割合</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λ</a:t>
            </a:r>
            <a:r>
              <a:rPr kumimoji="0" lang="en-US" altLang="ja-JP" b="0" i="0" u="none" strike="noStrike" cap="none" normalizeH="0" baseline="-3000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DD</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：単一チャンネルの検知可能危険側故障率</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en-US" altLang="ja-JP"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：検知可能危険側故障の共通原因故障割合</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Rectangle 7"/>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9"/>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pic>
        <p:nvPicPr>
          <p:cNvPr id="2" name="図 1"/>
          <p:cNvPicPr>
            <a:picLocks noChangeAspect="1"/>
          </p:cNvPicPr>
          <p:nvPr/>
        </p:nvPicPr>
        <p:blipFill>
          <a:blip r:embed="rId3"/>
          <a:stretch>
            <a:fillRect/>
          </a:stretch>
        </p:blipFill>
        <p:spPr>
          <a:xfrm>
            <a:off x="829558" y="1356066"/>
            <a:ext cx="7705183" cy="626546"/>
          </a:xfrm>
          <a:prstGeom prst="rect">
            <a:avLst/>
          </a:prstGeom>
        </p:spPr>
      </p:pic>
      <p:pic>
        <p:nvPicPr>
          <p:cNvPr id="3" name="図 2"/>
          <p:cNvPicPr>
            <a:picLocks noChangeAspect="1"/>
          </p:cNvPicPr>
          <p:nvPr/>
        </p:nvPicPr>
        <p:blipFill>
          <a:blip r:embed="rId4"/>
          <a:stretch>
            <a:fillRect/>
          </a:stretch>
        </p:blipFill>
        <p:spPr>
          <a:xfrm>
            <a:off x="723900" y="3933024"/>
            <a:ext cx="7865072" cy="550005"/>
          </a:xfrm>
          <a:prstGeom prst="rect">
            <a:avLst/>
          </a:prstGeom>
        </p:spPr>
      </p:pic>
      <p:sp>
        <p:nvSpPr>
          <p:cNvPr id="8" name="正方形/長方形 7"/>
          <p:cNvSpPr/>
          <p:nvPr/>
        </p:nvSpPr>
        <p:spPr>
          <a:xfrm>
            <a:off x="382746" y="3467657"/>
            <a:ext cx="3563796" cy="369332"/>
          </a:xfrm>
          <a:prstGeom prst="rect">
            <a:avLst/>
          </a:prstGeom>
        </p:spPr>
        <p:txBody>
          <a:bodyPr wrap="none">
            <a:spAutoFit/>
          </a:bodyPr>
          <a:lstStyle/>
          <a:p>
            <a:pPr lvl="0" indent="5334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共通原因故障による故障率；</a:t>
            </a:r>
            <a:endParaRPr kumimoji="0"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66699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125</a:t>
            </a:fld>
            <a:endParaRPr kumimoji="1" lang="ja-JP" altLang="en-US" dirty="0"/>
          </a:p>
        </p:txBody>
      </p:sp>
      <p:sp>
        <p:nvSpPr>
          <p:cNvPr id="4"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1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7" name="Rectangle 16"/>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7"/>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9"/>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正方形/長方形 1"/>
          <p:cNvSpPr/>
          <p:nvPr/>
        </p:nvSpPr>
        <p:spPr>
          <a:xfrm>
            <a:off x="494582" y="889540"/>
            <a:ext cx="8382000" cy="4893647"/>
          </a:xfrm>
          <a:prstGeom prst="rect">
            <a:avLst/>
          </a:prstGeom>
        </p:spPr>
        <p:txBody>
          <a:bodyPr wrap="square">
            <a:spAutoFit/>
          </a:bodyPr>
          <a:lstStyle/>
          <a:p>
            <a:pPr indent="53340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βを求めるときに使用するスコア</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533400"/>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53340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Ｓ＝Ｘ＋Ｙ　　　　　　　　　　　　　　　　</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25</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a:t>
            </a:r>
          </a:p>
          <a:p>
            <a:pPr indent="532765"/>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532765"/>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β</a:t>
            </a:r>
            <a:r>
              <a:rPr lang="en-US" altLang="ja-JP" sz="2400" kern="100" baseline="-25000" dirty="0">
                <a:latin typeface="Meiryo UI" panose="020B0604030504040204" pitchFamily="50" charset="-128"/>
                <a:ea typeface="Meiryo UI" panose="020B0604030504040204" pitchFamily="50" charset="-128"/>
                <a:cs typeface="Times New Roman" panose="02020603050405020304" pitchFamily="18" charset="0"/>
              </a:rPr>
              <a:t>D</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を求めるときに使用するスコア</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532765"/>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532765"/>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Ｓ＝Ｘ（Ｚ＋１）＋Ｙ　　　　　　　　　　</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26</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532765"/>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532765"/>
            <a:r>
              <a:rPr lang="ja-JP" altLang="ja-JP" sz="2400" dirty="0">
                <a:latin typeface="Meiryo UI" panose="020B0604030504040204" pitchFamily="50" charset="-128"/>
                <a:ea typeface="Meiryo UI" panose="020B0604030504040204" pitchFamily="50" charset="-128"/>
              </a:rPr>
              <a:t>Ｘ、Ｙの値は</a:t>
            </a:r>
            <a:r>
              <a:rPr lang="ja-JP" altLang="en-US" sz="2400" dirty="0">
                <a:latin typeface="Meiryo UI" panose="020B0604030504040204" pitchFamily="50" charset="-128"/>
                <a:ea typeface="Meiryo UI" panose="020B0604030504040204" pitchFamily="50" charset="-128"/>
              </a:rPr>
              <a:t>次頁以降</a:t>
            </a:r>
            <a:r>
              <a:rPr lang="ja-JP" altLang="ja-JP" sz="2400" dirty="0">
                <a:latin typeface="Meiryo UI" panose="020B0604030504040204" pitchFamily="50" charset="-128"/>
                <a:ea typeface="Meiryo UI" panose="020B0604030504040204" pitchFamily="50" charset="-128"/>
              </a:rPr>
              <a:t>のスコア採点によって求められる。</a:t>
            </a:r>
            <a:endParaRPr lang="en-US" altLang="ja-JP" sz="2400" dirty="0">
              <a:latin typeface="Meiryo UI" panose="020B0604030504040204" pitchFamily="50" charset="-128"/>
              <a:ea typeface="Meiryo UI" panose="020B0604030504040204" pitchFamily="50" charset="-128"/>
            </a:endParaRPr>
          </a:p>
          <a:p>
            <a:pPr indent="532765"/>
            <a:r>
              <a:rPr lang="ja-JP" altLang="ja-JP" sz="2400" dirty="0">
                <a:latin typeface="Meiryo UI" panose="020B0604030504040204" pitchFamily="50" charset="-128"/>
                <a:ea typeface="Meiryo UI" panose="020B0604030504040204" pitchFamily="50" charset="-128"/>
              </a:rPr>
              <a:t>Ｚ</a:t>
            </a:r>
            <a:r>
              <a:rPr lang="ja-JP" altLang="en-US" sz="2400" dirty="0">
                <a:latin typeface="Meiryo UI" panose="020B0604030504040204" pitchFamily="50" charset="-128"/>
                <a:ea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rPr>
              <a:t>の値は診断機能の自己診断率と診断試験間隔によって</a:t>
            </a:r>
            <a:endParaRPr lang="en-US" altLang="ja-JP" sz="2400" dirty="0">
              <a:latin typeface="Meiryo UI" panose="020B0604030504040204" pitchFamily="50" charset="-128"/>
              <a:ea typeface="Meiryo UI" panose="020B0604030504040204" pitchFamily="50" charset="-128"/>
            </a:endParaRPr>
          </a:p>
          <a:p>
            <a:pPr indent="532765"/>
            <a:r>
              <a:rPr lang="ja-JP" altLang="ja-JP" sz="2400" dirty="0">
                <a:latin typeface="Meiryo UI" panose="020B0604030504040204" pitchFamily="50" charset="-128"/>
                <a:ea typeface="Meiryo UI" panose="020B0604030504040204" pitchFamily="50" charset="-128"/>
              </a:rPr>
              <a:t>決定される。</a:t>
            </a:r>
            <a:endParaRPr lang="en-US" altLang="ja-JP" sz="2400" dirty="0">
              <a:latin typeface="Meiryo UI" panose="020B0604030504040204" pitchFamily="50" charset="-128"/>
              <a:ea typeface="Meiryo UI" panose="020B0604030504040204" pitchFamily="50" charset="-128"/>
            </a:endParaRPr>
          </a:p>
          <a:p>
            <a:pPr indent="532765"/>
            <a:endParaRPr lang="en-US" altLang="ja-JP" sz="2400" dirty="0"/>
          </a:p>
          <a:p>
            <a:pPr indent="532765"/>
            <a:endPar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7673781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126</a:t>
            </a:fld>
            <a:endParaRPr kumimoji="1" lang="ja-JP" altLang="en-US"/>
          </a:p>
        </p:txBody>
      </p:sp>
      <p:sp>
        <p:nvSpPr>
          <p:cNvPr id="6" name="正方形/長方形 5"/>
          <p:cNvSpPr/>
          <p:nvPr/>
        </p:nvSpPr>
        <p:spPr>
          <a:xfrm>
            <a:off x="485641" y="605640"/>
            <a:ext cx="8739322" cy="5016758"/>
          </a:xfrm>
          <a:prstGeom prst="rect">
            <a:avLst/>
          </a:prstGeom>
        </p:spPr>
        <p:txBody>
          <a:bodyPr wrap="square">
            <a:spAutoFit/>
          </a:bodyPr>
          <a:lstStyle/>
          <a:p>
            <a:r>
              <a:rPr lang="ja-JP" altLang="ja-JP" sz="3200" kern="100" dirty="0">
                <a:latin typeface="Meiryo UI" panose="020B0604030504040204" pitchFamily="50" charset="-128"/>
                <a:ea typeface="Meiryo UI" panose="020B0604030504040204" pitchFamily="50" charset="-128"/>
                <a:cs typeface="Times New Roman" panose="02020603050405020304" pitchFamily="18" charset="0"/>
              </a:rPr>
              <a:t>〖ステップ１　質問への回答〗</a:t>
            </a:r>
          </a:p>
          <a:p>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次の分類に従って、論理回路とセンサー又は最終要素の該当部分のスコアを記録していく。</a:t>
            </a:r>
          </a:p>
          <a:p>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１．分離</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隔離</a:t>
            </a:r>
          </a:p>
          <a:p>
            <a:pPr indent="13335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２．多様性</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冗長性</a:t>
            </a:r>
          </a:p>
          <a:p>
            <a:pPr indent="13335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３．複雑さ</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設計</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用途</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成熟度</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経験</a:t>
            </a:r>
            <a:r>
              <a:rPr lang="ja-JP" altLang="ja-JP" sz="2400" kern="100" baseline="-250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４．評価</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データの解析とフィードバック</a:t>
            </a:r>
            <a:r>
              <a:rPr lang="ja-JP" altLang="ja-JP" sz="2400" kern="100" baseline="-250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６．コンピテンシー</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訓練</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安全文化 </a:t>
            </a:r>
          </a:p>
          <a:p>
            <a:pPr indent="13335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７．環境のコントロール </a:t>
            </a:r>
          </a:p>
          <a:p>
            <a:pPr indent="133350"/>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８．環境試験 </a:t>
            </a:r>
          </a:p>
          <a:p>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6079292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127</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320174548"/>
              </p:ext>
            </p:extLst>
          </p:nvPr>
        </p:nvGraphicFramePr>
        <p:xfrm>
          <a:off x="640398" y="1711105"/>
          <a:ext cx="8400849" cy="3745184"/>
        </p:xfrm>
        <a:graphic>
          <a:graphicData uri="http://schemas.openxmlformats.org/drawingml/2006/table">
            <a:tbl>
              <a:tblPr firstRow="1" firstCol="1" bandRow="1">
                <a:tableStyleId>{5C22544A-7EE6-4342-B048-85BDC9FD1C3A}</a:tableStyleId>
              </a:tblPr>
              <a:tblGrid>
                <a:gridCol w="4302001">
                  <a:extLst>
                    <a:ext uri="{9D8B030D-6E8A-4147-A177-3AD203B41FA5}">
                      <a16:colId xmlns="" xmlns:a16="http://schemas.microsoft.com/office/drawing/2014/main" val="20000"/>
                    </a:ext>
                  </a:extLst>
                </a:gridCol>
                <a:gridCol w="1024712">
                  <a:extLst>
                    <a:ext uri="{9D8B030D-6E8A-4147-A177-3AD203B41FA5}">
                      <a16:colId xmlns="" xmlns:a16="http://schemas.microsoft.com/office/drawing/2014/main" val="20001"/>
                    </a:ext>
                  </a:extLst>
                </a:gridCol>
                <a:gridCol w="1024712">
                  <a:extLst>
                    <a:ext uri="{9D8B030D-6E8A-4147-A177-3AD203B41FA5}">
                      <a16:colId xmlns="" xmlns:a16="http://schemas.microsoft.com/office/drawing/2014/main" val="20002"/>
                    </a:ext>
                  </a:extLst>
                </a:gridCol>
                <a:gridCol w="1024712">
                  <a:extLst>
                    <a:ext uri="{9D8B030D-6E8A-4147-A177-3AD203B41FA5}">
                      <a16:colId xmlns="" xmlns:a16="http://schemas.microsoft.com/office/drawing/2014/main" val="20003"/>
                    </a:ext>
                  </a:extLst>
                </a:gridCol>
                <a:gridCol w="1024712">
                  <a:extLst>
                    <a:ext uri="{9D8B030D-6E8A-4147-A177-3AD203B41FA5}">
                      <a16:colId xmlns="" xmlns:a16="http://schemas.microsoft.com/office/drawing/2014/main" val="20004"/>
                    </a:ext>
                  </a:extLst>
                </a:gridCol>
              </a:tblGrid>
              <a:tr h="170163">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論理回路</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センサー、最終要素</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271678">
                <a:tc v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Y</a:t>
                      </a:r>
                      <a:r>
                        <a:rPr lang="en-US" sz="1400" kern="100" baseline="-25000" dirty="0">
                          <a:effectLst/>
                          <a:latin typeface="Meiryo UI" panose="020B0604030504040204" pitchFamily="50" charset="-128"/>
                          <a:ea typeface="Meiryo UI" panose="020B0604030504040204" pitchFamily="50" charset="-128"/>
                        </a:rPr>
                        <a:t>LS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43358">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チャンネルの信号ケーブルは、全ての位置で分離して配線されているか？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543358">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論理回路のサブシステムは、分離したプリント基板上にあるか？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43358">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論理回路のサブシステムは、分離したキャビネット内にあるか？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2.5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815036">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センサー／最終要素に専用の制御用電子機器がある場合、各チャンネルの電子機器は内部にあって、分離したプリント基板上にあるか？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815036">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センサー／最終要素に専用の制御用電子機器がある場合、各チャンネルの電子機器は内部にあって、分離したキャビネット内にあるか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bl>
          </a:graphicData>
        </a:graphic>
      </p:graphicFrame>
      <p:sp>
        <p:nvSpPr>
          <p:cNvPr id="7" name="Rectangle 1"/>
          <p:cNvSpPr>
            <a:spLocks noChangeArrowheads="1"/>
          </p:cNvSpPr>
          <p:nvPr/>
        </p:nvSpPr>
        <p:spPr bwMode="auto">
          <a:xfrm>
            <a:off x="201391" y="200759"/>
            <a:ext cx="88398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3-10 </a:t>
            </a:r>
            <a:r>
              <a:rPr kumimoji="0" lang="ja-JP" altLang="en-US"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共通原因故障割合の評価表</a:t>
            </a:r>
            <a:endParaRPr kumimoji="0" lang="ja-JP" altLang="en-US"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１．分離</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隔離</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3312830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128</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525472513"/>
              </p:ext>
            </p:extLst>
          </p:nvPr>
        </p:nvGraphicFramePr>
        <p:xfrm>
          <a:off x="549983" y="883920"/>
          <a:ext cx="8548748" cy="5467568"/>
        </p:xfrm>
        <a:graphic>
          <a:graphicData uri="http://schemas.openxmlformats.org/drawingml/2006/table">
            <a:tbl>
              <a:tblPr firstRow="1" firstCol="1" bandRow="1">
                <a:tableStyleId>{5C22544A-7EE6-4342-B048-85BDC9FD1C3A}</a:tableStyleId>
              </a:tblPr>
              <a:tblGrid>
                <a:gridCol w="4377736">
                  <a:extLst>
                    <a:ext uri="{9D8B030D-6E8A-4147-A177-3AD203B41FA5}">
                      <a16:colId xmlns="" xmlns:a16="http://schemas.microsoft.com/office/drawing/2014/main" val="20000"/>
                    </a:ext>
                  </a:extLst>
                </a:gridCol>
                <a:gridCol w="1042753">
                  <a:extLst>
                    <a:ext uri="{9D8B030D-6E8A-4147-A177-3AD203B41FA5}">
                      <a16:colId xmlns="" xmlns:a16="http://schemas.microsoft.com/office/drawing/2014/main" val="20001"/>
                    </a:ext>
                  </a:extLst>
                </a:gridCol>
                <a:gridCol w="1042753">
                  <a:extLst>
                    <a:ext uri="{9D8B030D-6E8A-4147-A177-3AD203B41FA5}">
                      <a16:colId xmlns="" xmlns:a16="http://schemas.microsoft.com/office/drawing/2014/main" val="20002"/>
                    </a:ext>
                  </a:extLst>
                </a:gridCol>
                <a:gridCol w="1042753">
                  <a:extLst>
                    <a:ext uri="{9D8B030D-6E8A-4147-A177-3AD203B41FA5}">
                      <a16:colId xmlns="" xmlns:a16="http://schemas.microsoft.com/office/drawing/2014/main" val="20003"/>
                    </a:ext>
                  </a:extLst>
                </a:gridCol>
                <a:gridCol w="1042753">
                  <a:extLst>
                    <a:ext uri="{9D8B030D-6E8A-4147-A177-3AD203B41FA5}">
                      <a16:colId xmlns="" xmlns:a16="http://schemas.microsoft.com/office/drawing/2014/main" val="20004"/>
                    </a:ext>
                  </a:extLst>
                </a:gridCol>
              </a:tblGrid>
              <a:tr h="104909">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論理回路</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センサー、最終要素</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150046">
                <a:tc v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50138">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チャンネルは、異なる電気技術、例えば一つの電子機器又はプログラマブル電子機器又はリレーを使用しているか？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7.0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50138">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チャンネルは、異なる電子技術、例えば一つの電子機器及び他のプログラマブル電子機器を使用しているか？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5.0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00185">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デバイスは、センサー要素に対して異なった物理的な原理を使用しているか？（例えば、温度と圧力、ベーン風力計とドップラートランスデューサ）</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7.5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50138">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デバイスは、異なった電気的な原理</a:t>
                      </a:r>
                      <a:r>
                        <a:rPr lang="en-US" sz="1400" kern="100">
                          <a:effectLst/>
                          <a:latin typeface="Meiryo UI" panose="020B0604030504040204" pitchFamily="50" charset="-128"/>
                          <a:ea typeface="Meiryo UI" panose="020B0604030504040204" pitchFamily="50" charset="-128"/>
                        </a:rPr>
                        <a:t>/</a:t>
                      </a:r>
                      <a:r>
                        <a:rPr lang="ja-JP" sz="1400" kern="100">
                          <a:effectLst/>
                          <a:latin typeface="Meiryo UI" panose="020B0604030504040204" pitchFamily="50" charset="-128"/>
                          <a:ea typeface="Meiryo UI" panose="020B0604030504040204" pitchFamily="50" charset="-128"/>
                        </a:rPr>
                        <a:t>設計を採用しているか？（例えば、デジタルとアナログ、異なった製造業者又は異なったテクノロジー）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5.5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00092">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チャンネルは</a:t>
                      </a:r>
                      <a:r>
                        <a:rPr lang="en-US" sz="1400" kern="100">
                          <a:effectLst/>
                          <a:latin typeface="Meiryo UI" panose="020B0604030504040204" pitchFamily="50" charset="-128"/>
                          <a:ea typeface="Meiryo UI" panose="020B0604030504040204" pitchFamily="50" charset="-128"/>
                        </a:rPr>
                        <a:t>MooN</a:t>
                      </a:r>
                      <a:r>
                        <a:rPr lang="ja-JP" sz="1400" kern="100">
                          <a:effectLst/>
                          <a:latin typeface="Meiryo UI" panose="020B0604030504040204" pitchFamily="50" charset="-128"/>
                          <a:ea typeface="Meiryo UI" panose="020B0604030504040204" pitchFamily="50" charset="-128"/>
                        </a:rPr>
                        <a:t>の高度冗長度を採用しているか。</a:t>
                      </a:r>
                      <a:r>
                        <a:rPr lang="en-US" sz="1400" kern="100">
                          <a:effectLst/>
                          <a:latin typeface="Meiryo UI" panose="020B0604030504040204" pitchFamily="50" charset="-128"/>
                          <a:ea typeface="Meiryo UI" panose="020B0604030504040204" pitchFamily="50" charset="-128"/>
                        </a:rPr>
                        <a:t>N</a:t>
                      </a: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M+2</a:t>
                      </a:r>
                      <a:r>
                        <a:rPr lang="ja-JP" sz="1400" kern="100">
                          <a:effectLst/>
                          <a:latin typeface="Meiryo UI" panose="020B0604030504040204" pitchFamily="50" charset="-128"/>
                          <a:ea typeface="Meiryo UI" panose="020B0604030504040204" pitchFamily="50" charset="-128"/>
                        </a:rPr>
                        <a:t>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2.0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00092">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チャンネルは</a:t>
                      </a:r>
                      <a:r>
                        <a:rPr lang="en-US" sz="1400" kern="100">
                          <a:effectLst/>
                          <a:latin typeface="Meiryo UI" panose="020B0604030504040204" pitchFamily="50" charset="-128"/>
                          <a:ea typeface="Meiryo UI" panose="020B0604030504040204" pitchFamily="50" charset="-128"/>
                        </a:rPr>
                        <a:t>MooN</a:t>
                      </a:r>
                      <a:r>
                        <a:rPr lang="ja-JP" sz="1400" kern="100">
                          <a:effectLst/>
                          <a:latin typeface="Meiryo UI" panose="020B0604030504040204" pitchFamily="50" charset="-128"/>
                          <a:ea typeface="Meiryo UI" panose="020B0604030504040204" pitchFamily="50" charset="-128"/>
                        </a:rPr>
                        <a:t>の高度冗長度を採用しているか。</a:t>
                      </a:r>
                      <a:r>
                        <a:rPr lang="en-US" sz="1400" kern="100">
                          <a:effectLst/>
                          <a:latin typeface="Meiryo UI" panose="020B0604030504040204" pitchFamily="50" charset="-128"/>
                          <a:ea typeface="Meiryo UI" panose="020B0604030504040204" pitchFamily="50" charset="-128"/>
                        </a:rPr>
                        <a:t>N</a:t>
                      </a: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M+2</a:t>
                      </a:r>
                      <a:r>
                        <a:rPr lang="ja-JP" sz="1400" kern="100">
                          <a:effectLst/>
                          <a:latin typeface="Meiryo UI" panose="020B0604030504040204" pitchFamily="50" charset="-128"/>
                          <a:ea typeface="Meiryo UI" panose="020B0604030504040204" pitchFamily="50" charset="-128"/>
                        </a:rPr>
                        <a:t>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00092">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低度の多様性か？例えば、同じ技術を使用したハードウェアの診断試験</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00092">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中度の多様性か？例えば、異なる技術を使用したハードウェアの診断試験</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3.0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1.5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00092">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チャンネルは、異なる設計者によって情報交換することなく設計されたか？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300092">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試運転中に別々の試験方法と人員が、各チャンネルに使用されたか？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11"/>
                  </a:ext>
                </a:extLst>
              </a:tr>
              <a:tr h="300092">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保守は、異なった時間に別の人員によって行われたか？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4305" marR="64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7" name="Rectangle 1"/>
          <p:cNvSpPr>
            <a:spLocks noChangeArrowheads="1"/>
          </p:cNvSpPr>
          <p:nvPr/>
        </p:nvSpPr>
        <p:spPr bwMode="auto">
          <a:xfrm>
            <a:off x="328613" y="262984"/>
            <a:ext cx="2784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２．多様性</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冗長性</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1321067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129</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63283107"/>
              </p:ext>
            </p:extLst>
          </p:nvPr>
        </p:nvGraphicFramePr>
        <p:xfrm>
          <a:off x="472289" y="741139"/>
          <a:ext cx="8415197" cy="2987040"/>
        </p:xfrm>
        <a:graphic>
          <a:graphicData uri="http://schemas.openxmlformats.org/drawingml/2006/table">
            <a:tbl>
              <a:tblPr firstRow="1" firstCol="1" bandRow="1">
                <a:tableStyleId>{5C22544A-7EE6-4342-B048-85BDC9FD1C3A}</a:tableStyleId>
              </a:tblPr>
              <a:tblGrid>
                <a:gridCol w="4309345">
                  <a:extLst>
                    <a:ext uri="{9D8B030D-6E8A-4147-A177-3AD203B41FA5}">
                      <a16:colId xmlns="" xmlns:a16="http://schemas.microsoft.com/office/drawing/2014/main" val="20000"/>
                    </a:ext>
                  </a:extLst>
                </a:gridCol>
                <a:gridCol w="1026463">
                  <a:extLst>
                    <a:ext uri="{9D8B030D-6E8A-4147-A177-3AD203B41FA5}">
                      <a16:colId xmlns="" xmlns:a16="http://schemas.microsoft.com/office/drawing/2014/main" val="20001"/>
                    </a:ext>
                  </a:extLst>
                </a:gridCol>
                <a:gridCol w="1026463">
                  <a:extLst>
                    <a:ext uri="{9D8B030D-6E8A-4147-A177-3AD203B41FA5}">
                      <a16:colId xmlns="" xmlns:a16="http://schemas.microsoft.com/office/drawing/2014/main" val="20002"/>
                    </a:ext>
                  </a:extLst>
                </a:gridCol>
                <a:gridCol w="1026463">
                  <a:extLst>
                    <a:ext uri="{9D8B030D-6E8A-4147-A177-3AD203B41FA5}">
                      <a16:colId xmlns="" xmlns:a16="http://schemas.microsoft.com/office/drawing/2014/main" val="20003"/>
                    </a:ext>
                  </a:extLst>
                </a:gridCol>
                <a:gridCol w="1026463">
                  <a:extLst>
                    <a:ext uri="{9D8B030D-6E8A-4147-A177-3AD203B41FA5}">
                      <a16:colId xmlns="" xmlns:a16="http://schemas.microsoft.com/office/drawing/2014/main" val="20004"/>
                    </a:ext>
                  </a:extLst>
                </a:gridCol>
              </a:tblGrid>
              <a:tr h="0">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論理回路</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センサー、最終要素</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チャンネル間の相互接続では、診断試験又はボーティングに使用される以外の情報交換が除外されているか？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設計は、５年を超えて現場で使用されてきた機器で使用された方法に基づいているか？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0">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同じハードウェアを類似環境で使用した経験が５年を超えているか？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システムは単純か？例えば１チャンネルあたりの入力又は出力部は</a:t>
                      </a:r>
                      <a:r>
                        <a:rPr lang="en-US" sz="1400" kern="100">
                          <a:effectLst/>
                          <a:latin typeface="Meiryo UI" panose="020B0604030504040204" pitchFamily="50" charset="-128"/>
                          <a:ea typeface="Meiryo UI" panose="020B0604030504040204" pitchFamily="50" charset="-128"/>
                        </a:rPr>
                        <a:t>10</a:t>
                      </a:r>
                      <a:r>
                        <a:rPr lang="ja-JP" sz="1400" kern="100">
                          <a:effectLst/>
                          <a:latin typeface="Meiryo UI" panose="020B0604030504040204" pitchFamily="50" charset="-128"/>
                          <a:ea typeface="Meiryo UI" panose="020B0604030504040204" pitchFamily="50" charset="-128"/>
                        </a:rPr>
                        <a:t>個以下か？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入力又は出力部は、発生しうる過電圧及び過電流から保護されているか？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全てのデバイス／構成要素は保守的な定格値になっているか？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Rectangle 1"/>
          <p:cNvSpPr>
            <a:spLocks noChangeArrowheads="1"/>
          </p:cNvSpPr>
          <p:nvPr/>
        </p:nvSpPr>
        <p:spPr bwMode="auto">
          <a:xfrm>
            <a:off x="50442" y="247006"/>
            <a:ext cx="4950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３．複雑さ</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設計</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用途</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成熟度</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経験</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05084053"/>
              </p:ext>
            </p:extLst>
          </p:nvPr>
        </p:nvGraphicFramePr>
        <p:xfrm>
          <a:off x="472290" y="4320894"/>
          <a:ext cx="8415197" cy="2133600"/>
        </p:xfrm>
        <a:graphic>
          <a:graphicData uri="http://schemas.openxmlformats.org/drawingml/2006/table">
            <a:tbl>
              <a:tblPr firstRow="1" firstCol="1" bandRow="1">
                <a:tableStyleId>{5C22544A-7EE6-4342-B048-85BDC9FD1C3A}</a:tableStyleId>
              </a:tblPr>
              <a:tblGrid>
                <a:gridCol w="4309345">
                  <a:extLst>
                    <a:ext uri="{9D8B030D-6E8A-4147-A177-3AD203B41FA5}">
                      <a16:colId xmlns="" xmlns:a16="http://schemas.microsoft.com/office/drawing/2014/main" val="20000"/>
                    </a:ext>
                  </a:extLst>
                </a:gridCol>
                <a:gridCol w="1026463">
                  <a:extLst>
                    <a:ext uri="{9D8B030D-6E8A-4147-A177-3AD203B41FA5}">
                      <a16:colId xmlns="" xmlns:a16="http://schemas.microsoft.com/office/drawing/2014/main" val="20001"/>
                    </a:ext>
                  </a:extLst>
                </a:gridCol>
                <a:gridCol w="1026463">
                  <a:extLst>
                    <a:ext uri="{9D8B030D-6E8A-4147-A177-3AD203B41FA5}">
                      <a16:colId xmlns="" xmlns:a16="http://schemas.microsoft.com/office/drawing/2014/main" val="20002"/>
                    </a:ext>
                  </a:extLst>
                </a:gridCol>
                <a:gridCol w="1026463">
                  <a:extLst>
                    <a:ext uri="{9D8B030D-6E8A-4147-A177-3AD203B41FA5}">
                      <a16:colId xmlns="" xmlns:a16="http://schemas.microsoft.com/office/drawing/2014/main" val="20003"/>
                    </a:ext>
                  </a:extLst>
                </a:gridCol>
                <a:gridCol w="1026463">
                  <a:extLst>
                    <a:ext uri="{9D8B030D-6E8A-4147-A177-3AD203B41FA5}">
                      <a16:colId xmlns="" xmlns:a16="http://schemas.microsoft.com/office/drawing/2014/main" val="20004"/>
                    </a:ext>
                  </a:extLst>
                </a:gridCol>
              </a:tblGrid>
              <a:tr h="0">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論理回路</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センサー、最終要素</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just" fontAlgn="base">
                        <a:spcAft>
                          <a:spcPts val="0"/>
                        </a:spcAft>
                      </a:pPr>
                      <a:r>
                        <a:rPr lang="en-US" sz="1400" kern="100" dirty="0">
                          <a:effectLst/>
                          <a:latin typeface="Meiryo UI" panose="020B0604030504040204" pitchFamily="50" charset="-128"/>
                          <a:ea typeface="Meiryo UI" panose="020B0604030504040204" pitchFamily="50" charset="-128"/>
                        </a:rPr>
                        <a:t>FMEA</a:t>
                      </a:r>
                      <a:r>
                        <a:rPr lang="ja-JP" sz="1400" kern="100" dirty="0">
                          <a:effectLst/>
                          <a:latin typeface="Meiryo UI" panose="020B0604030504040204" pitchFamily="50" charset="-128"/>
                          <a:ea typeface="Meiryo UI" panose="020B0604030504040204" pitchFamily="50" charset="-128"/>
                        </a:rPr>
                        <a:t>及びフォールトツリー解析の結果が検討されて、共通原因故障の源が明らかにされて共通原因故障の特定の源が設計によって除去されたか？</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Bef>
                          <a:spcPts val="335"/>
                        </a:spcBef>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Bef>
                          <a:spcPts val="335"/>
                        </a:spcBef>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0">
                <a:tc>
                  <a:txBody>
                    <a:bodyPr/>
                    <a:lstStyle/>
                    <a:p>
                      <a:pPr algn="just" fontAlgn="base">
                        <a:spcAft>
                          <a:spcPts val="0"/>
                        </a:spcAft>
                      </a:pPr>
                      <a:r>
                        <a:rPr lang="ja-JP" sz="1400" kern="100" dirty="0">
                          <a:effectLst/>
                          <a:latin typeface="Meiryo UI" panose="020B0604030504040204" pitchFamily="50" charset="-128"/>
                          <a:ea typeface="Meiryo UI" panose="020B0604030504040204" pitchFamily="50" charset="-128"/>
                        </a:rPr>
                        <a:t>共通原因故障が設計の見直し時に考慮され、結果が設計にフィードバックされたか？（設計の見直し作業の証拠文書が要求される。）</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Bef>
                          <a:spcPts val="335"/>
                        </a:spcBef>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Bef>
                          <a:spcPts val="335"/>
                        </a:spcBef>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0">
                <a:tc>
                  <a:txBody>
                    <a:bodyPr/>
                    <a:lstStyle/>
                    <a:p>
                      <a:pPr algn="just" fontAlgn="base">
                        <a:spcAft>
                          <a:spcPts val="0"/>
                        </a:spcAft>
                      </a:pPr>
                      <a:r>
                        <a:rPr lang="ja-JP" sz="1400" kern="100">
                          <a:effectLst/>
                          <a:latin typeface="Meiryo UI" panose="020B0604030504040204" pitchFamily="50" charset="-128"/>
                          <a:ea typeface="Meiryo UI" panose="020B0604030504040204" pitchFamily="50" charset="-128"/>
                        </a:rPr>
                        <a:t>現場での全ての故障が分析されて、フィードバックが設計になされているか？（手順の証拠文書が要求される。）</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3.5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3.5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bl>
          </a:graphicData>
        </a:graphic>
      </p:graphicFrame>
      <p:sp>
        <p:nvSpPr>
          <p:cNvPr id="8" name="Rectangle 1"/>
          <p:cNvSpPr>
            <a:spLocks noChangeArrowheads="1"/>
          </p:cNvSpPr>
          <p:nvPr/>
        </p:nvSpPr>
        <p:spPr bwMode="auto">
          <a:xfrm>
            <a:off x="183846" y="3793704"/>
            <a:ext cx="4907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４．評価</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データの解析とフィードバック</a:t>
            </a:r>
            <a:r>
              <a:rPr kumimoji="0" lang="ja-JP" altLang="en-US" sz="2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19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744147"/>
          </a:xfrm>
          <a:ln>
            <a:solidFill>
              <a:schemeClr val="accent4">
                <a:lumMod val="40000"/>
                <a:lumOff val="60000"/>
              </a:schemeClr>
            </a:solidFill>
          </a:ln>
        </p:spPr>
        <p:txBody>
          <a:bodyPr>
            <a:normAutofit fontScale="90000"/>
          </a:bodyPr>
          <a:lstStyle/>
          <a:p>
            <a:r>
              <a:rPr lang="ja-JP" altLang="ja-JP" sz="2800" b="1" dirty="0"/>
              <a:t>ボイラー則第</a:t>
            </a:r>
            <a:r>
              <a:rPr lang="en-US" altLang="ja-JP" sz="2800" b="1" dirty="0"/>
              <a:t>24</a:t>
            </a:r>
            <a:r>
              <a:rPr lang="ja-JP" altLang="ja-JP" sz="2800" b="1" dirty="0"/>
              <a:t>条（ボイラー取扱作業主任者の選任）第２項第</a:t>
            </a:r>
            <a:r>
              <a:rPr lang="en-US" altLang="ja-JP" sz="2800" b="1" dirty="0"/>
              <a:t>4</a:t>
            </a:r>
            <a:r>
              <a:rPr lang="ja-JP" altLang="ja-JP" sz="2800" b="1" dirty="0"/>
              <a:t>号</a:t>
            </a:r>
            <a:endParaRPr kumimoji="1" lang="ja-JP" altLang="en-US" sz="2800" dirty="0"/>
          </a:p>
        </p:txBody>
      </p:sp>
      <p:sp>
        <p:nvSpPr>
          <p:cNvPr id="4" name="フッター プレースホルダー 3"/>
          <p:cNvSpPr>
            <a:spLocks noGrp="1"/>
          </p:cNvSpPr>
          <p:nvPr>
            <p:ph type="ftr" sz="quarter" idx="11"/>
          </p:nvPr>
        </p:nvSpPr>
        <p:spPr>
          <a:xfrm>
            <a:off x="584515" y="6465736"/>
            <a:ext cx="8024272" cy="232833"/>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13</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912914483"/>
              </p:ext>
            </p:extLst>
          </p:nvPr>
        </p:nvGraphicFramePr>
        <p:xfrm>
          <a:off x="740532" y="1484784"/>
          <a:ext cx="8502945" cy="4248471"/>
        </p:xfrm>
        <a:graphic>
          <a:graphicData uri="http://schemas.openxmlformats.org/drawingml/2006/table">
            <a:tbl>
              <a:tblPr firstRow="1" firstCol="1" bandRow="1">
                <a:tableStyleId>{5C22544A-7EE6-4342-B048-85BDC9FD1C3A}</a:tableStyleId>
              </a:tblPr>
              <a:tblGrid>
                <a:gridCol w="974572"/>
                <a:gridCol w="7528373"/>
              </a:tblGrid>
              <a:tr h="826481">
                <a:tc gridSpan="2">
                  <a:txBody>
                    <a:bodyPr/>
                    <a:lstStyle/>
                    <a:p>
                      <a:pPr algn="l">
                        <a:spcAft>
                          <a:spcPts val="0"/>
                        </a:spcAft>
                      </a:pPr>
                      <a:r>
                        <a:rPr lang="ja-JP" sz="1800" kern="100" dirty="0">
                          <a:solidFill>
                            <a:sysClr val="windowText" lastClr="000000"/>
                          </a:solidFill>
                          <a:effectLst/>
                        </a:rPr>
                        <a:t>ボイラー則第</a:t>
                      </a:r>
                      <a:r>
                        <a:rPr lang="en-US" sz="1800" kern="100" dirty="0">
                          <a:solidFill>
                            <a:sysClr val="windowText" lastClr="000000"/>
                          </a:solidFill>
                          <a:effectLst/>
                        </a:rPr>
                        <a:t>24</a:t>
                      </a:r>
                      <a:r>
                        <a:rPr lang="ja-JP" sz="1800" kern="100" dirty="0">
                          <a:solidFill>
                            <a:sysClr val="windowText" lastClr="000000"/>
                          </a:solidFill>
                          <a:effectLst/>
                        </a:rPr>
                        <a:t>条（ボイラー取扱作業主任者の選任）第２項第</a:t>
                      </a:r>
                      <a:r>
                        <a:rPr lang="en-US" sz="1800" kern="100" dirty="0">
                          <a:solidFill>
                            <a:sysClr val="windowText" lastClr="000000"/>
                          </a:solidFill>
                          <a:effectLst/>
                        </a:rPr>
                        <a:t>4</a:t>
                      </a:r>
                      <a:r>
                        <a:rPr lang="ja-JP" sz="1800" kern="100" dirty="0">
                          <a:solidFill>
                            <a:sysClr val="windowText" lastClr="000000"/>
                          </a:solidFill>
                          <a:effectLst/>
                        </a:rPr>
                        <a:t>号</a:t>
                      </a:r>
                      <a:endParaRPr lang="ja-JP" sz="2400" kern="100" dirty="0">
                        <a:solidFill>
                          <a:sysClr val="windowText" lastClr="000000"/>
                        </a:solidFill>
                        <a:effectLst/>
                      </a:endParaRPr>
                    </a:p>
                    <a:p>
                      <a:pPr algn="l">
                        <a:spcAft>
                          <a:spcPts val="0"/>
                        </a:spcAft>
                      </a:pPr>
                      <a:r>
                        <a:rPr lang="ja-JP" sz="1800" kern="100" dirty="0">
                          <a:solidFill>
                            <a:sysClr val="windowText" lastClr="000000"/>
                          </a:solidFill>
                          <a:effectLst/>
                        </a:rPr>
                        <a:t>概要：関係告示（平成十六年厚生労働省告示第百三十一号）で定めた自動制御制御と装置を備えたボイラーは、ボイラーの伝熱面積の合計に算入しないことができる。</a:t>
                      </a:r>
                      <a:endParaRPr lang="ja-JP" sz="2400" kern="100" dirty="0">
                        <a:solidFill>
                          <a:sysClr val="windowText" lastClr="000000"/>
                        </a:solidFill>
                        <a:effectLst/>
                        <a:latin typeface="Century"/>
                        <a:ea typeface="ＭＳ 明朝"/>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r>
              <a:tr h="1438690">
                <a:tc>
                  <a:txBody>
                    <a:bodyPr/>
                    <a:lstStyle/>
                    <a:p>
                      <a:pPr marL="71755" marR="71755" algn="ctr">
                        <a:spcAft>
                          <a:spcPts val="0"/>
                        </a:spcAft>
                      </a:pPr>
                      <a:r>
                        <a:rPr lang="ja-JP" sz="1800" kern="100" dirty="0">
                          <a:solidFill>
                            <a:sysClr val="windowText" lastClr="000000"/>
                          </a:solidFill>
                          <a:effectLst/>
                        </a:rPr>
                        <a:t>従来の基準</a:t>
                      </a:r>
                      <a:endParaRPr lang="ja-JP" sz="2400" kern="100" dirty="0">
                        <a:solidFill>
                          <a:sysClr val="windowText" lastClr="000000"/>
                        </a:solidFill>
                        <a:effectLst/>
                        <a:latin typeface="Century"/>
                        <a:ea typeface="ＭＳ 明朝"/>
                        <a:cs typeface="Times New Roman"/>
                      </a:endParaRPr>
                    </a:p>
                  </a:txBody>
                  <a:tcPr marL="74295" marR="7429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800" kern="100" dirty="0">
                          <a:solidFill>
                            <a:sysClr val="windowText" lastClr="000000"/>
                          </a:solidFill>
                          <a:effectLst/>
                        </a:rPr>
                        <a:t>関係告示：厚生労働省告示第百三十一号（平成十六年）</a:t>
                      </a:r>
                      <a:endParaRPr lang="ja-JP" sz="2400" kern="100" dirty="0">
                        <a:solidFill>
                          <a:sysClr val="windowText" lastClr="000000"/>
                        </a:solidFill>
                        <a:effectLst/>
                      </a:endParaRPr>
                    </a:p>
                    <a:p>
                      <a:pPr algn="l">
                        <a:spcAft>
                          <a:spcPts val="0"/>
                        </a:spcAft>
                      </a:pPr>
                      <a:r>
                        <a:rPr lang="ja-JP" sz="1800" kern="100" dirty="0">
                          <a:solidFill>
                            <a:sysClr val="windowText" lastClr="000000"/>
                          </a:solidFill>
                          <a:effectLst/>
                        </a:rPr>
                        <a:t>ボイラー及び圧力容器安全規則第二十四条第二項第四号の厚生労働大臣が定める自動制御装置は、次の各号のいずれにも該当する自動制御装置とする。一～三</a:t>
                      </a:r>
                      <a:r>
                        <a:rPr lang="en-US" sz="1800" kern="100" dirty="0">
                          <a:solidFill>
                            <a:sysClr val="windowText" lastClr="000000"/>
                          </a:solidFill>
                          <a:effectLst/>
                        </a:rPr>
                        <a:t>   (</a:t>
                      </a:r>
                      <a:r>
                        <a:rPr lang="ja-JP" sz="1800" kern="100" dirty="0">
                          <a:solidFill>
                            <a:sysClr val="windowText" lastClr="000000"/>
                          </a:solidFill>
                          <a:effectLst/>
                        </a:rPr>
                        <a:t>略</a:t>
                      </a:r>
                      <a:r>
                        <a:rPr lang="en-US" sz="1800" kern="100" dirty="0">
                          <a:solidFill>
                            <a:sysClr val="windowText" lastClr="000000"/>
                          </a:solidFill>
                          <a:effectLst/>
                        </a:rPr>
                        <a:t>)</a:t>
                      </a:r>
                      <a:endParaRPr lang="ja-JP" sz="2400" kern="100" dirty="0">
                        <a:solidFill>
                          <a:sysClr val="windowText" lastClr="000000"/>
                        </a:solidFill>
                        <a:effectLst/>
                        <a:latin typeface="Century"/>
                        <a:ea typeface="ＭＳ 明朝"/>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3300">
                <a:tc>
                  <a:txBody>
                    <a:bodyPr/>
                    <a:lstStyle/>
                    <a:p>
                      <a:pPr algn="l">
                        <a:spcAft>
                          <a:spcPts val="0"/>
                        </a:spcAft>
                      </a:pPr>
                      <a:r>
                        <a:rPr lang="ja-JP" sz="1800" kern="100" dirty="0">
                          <a:solidFill>
                            <a:sysClr val="windowText" lastClr="000000"/>
                          </a:solidFill>
                          <a:effectLst/>
                        </a:rPr>
                        <a:t>機能安全導入により追加された基準</a:t>
                      </a:r>
                      <a:endParaRPr lang="ja-JP" sz="2400" kern="100" dirty="0">
                        <a:solidFill>
                          <a:sysClr val="windowText" lastClr="000000"/>
                        </a:solidFill>
                        <a:effectLst/>
                        <a:latin typeface="Century"/>
                        <a:ea typeface="ＭＳ 明朝"/>
                        <a:cs typeface="Times New Roman"/>
                      </a:endParaRPr>
                    </a:p>
                  </a:txBody>
                  <a:tcPr marL="74295" marR="74295"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800" kern="100" dirty="0">
                          <a:solidFill>
                            <a:sysClr val="windowText" lastClr="000000"/>
                          </a:solidFill>
                          <a:effectLst/>
                        </a:rPr>
                        <a:t>関係告示：厚生労働省告示第</a:t>
                      </a:r>
                      <a:r>
                        <a:rPr lang="en-US" sz="1800" kern="100" dirty="0">
                          <a:solidFill>
                            <a:sysClr val="windowText" lastClr="000000"/>
                          </a:solidFill>
                          <a:effectLst/>
                        </a:rPr>
                        <a:t>354</a:t>
                      </a:r>
                      <a:r>
                        <a:rPr lang="ja-JP" sz="1800" kern="100" dirty="0">
                          <a:solidFill>
                            <a:sysClr val="windowText" lastClr="000000"/>
                          </a:solidFill>
                          <a:effectLst/>
                        </a:rPr>
                        <a:t>号（平成二十八年九月）</a:t>
                      </a:r>
                      <a:endParaRPr lang="ja-JP" sz="2400" kern="100" dirty="0">
                        <a:solidFill>
                          <a:sysClr val="windowText" lastClr="000000"/>
                        </a:solidFill>
                        <a:effectLst/>
                      </a:endParaRPr>
                    </a:p>
                    <a:p>
                      <a:pPr algn="l">
                        <a:spcAft>
                          <a:spcPts val="0"/>
                        </a:spcAft>
                      </a:pPr>
                      <a:r>
                        <a:rPr lang="ja-JP" sz="1800" kern="100" dirty="0">
                          <a:solidFill>
                            <a:sysClr val="windowText" lastClr="000000"/>
                          </a:solidFill>
                          <a:effectLst/>
                        </a:rPr>
                        <a:t>第二十五条第二項の規定により厚生労働大臣が定める技術上の指針に適合していると労働基準監督署長が認定した自動制御装置</a:t>
                      </a:r>
                      <a:endParaRPr lang="ja-JP" sz="2400" kern="100" dirty="0">
                        <a:solidFill>
                          <a:sysClr val="windowText" lastClr="000000"/>
                        </a:solidFill>
                        <a:effectLst/>
                      </a:endParaRPr>
                    </a:p>
                    <a:p>
                      <a:pPr algn="l">
                        <a:spcAft>
                          <a:spcPts val="0"/>
                        </a:spcAft>
                      </a:pPr>
                      <a:r>
                        <a:rPr lang="ja-JP" sz="1800" kern="100" dirty="0">
                          <a:solidFill>
                            <a:sysClr val="windowText" lastClr="000000"/>
                          </a:solidFill>
                          <a:effectLst/>
                        </a:rPr>
                        <a:t>（認定適合自動制御装置）</a:t>
                      </a:r>
                      <a:endParaRPr lang="ja-JP" sz="2400" kern="100" dirty="0">
                        <a:solidFill>
                          <a:sysClr val="windowText" lastClr="000000"/>
                        </a:solidFill>
                        <a:effectLst/>
                        <a:latin typeface="Century"/>
                        <a:ea typeface="ＭＳ 明朝"/>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7855067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130</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343697773"/>
              </p:ext>
            </p:extLst>
          </p:nvPr>
        </p:nvGraphicFramePr>
        <p:xfrm>
          <a:off x="601797" y="645606"/>
          <a:ext cx="8493756" cy="5749132"/>
        </p:xfrm>
        <a:graphic>
          <a:graphicData uri="http://schemas.openxmlformats.org/drawingml/2006/table">
            <a:tbl>
              <a:tblPr firstRow="1" firstCol="1" bandRow="1">
                <a:tableStyleId>{5C22544A-7EE6-4342-B048-85BDC9FD1C3A}</a:tableStyleId>
              </a:tblPr>
              <a:tblGrid>
                <a:gridCol w="4349576">
                  <a:extLst>
                    <a:ext uri="{9D8B030D-6E8A-4147-A177-3AD203B41FA5}">
                      <a16:colId xmlns="" xmlns:a16="http://schemas.microsoft.com/office/drawing/2014/main" val="20000"/>
                    </a:ext>
                  </a:extLst>
                </a:gridCol>
                <a:gridCol w="1036045">
                  <a:extLst>
                    <a:ext uri="{9D8B030D-6E8A-4147-A177-3AD203B41FA5}">
                      <a16:colId xmlns="" xmlns:a16="http://schemas.microsoft.com/office/drawing/2014/main" val="20001"/>
                    </a:ext>
                  </a:extLst>
                </a:gridCol>
                <a:gridCol w="1036045">
                  <a:extLst>
                    <a:ext uri="{9D8B030D-6E8A-4147-A177-3AD203B41FA5}">
                      <a16:colId xmlns="" xmlns:a16="http://schemas.microsoft.com/office/drawing/2014/main" val="20002"/>
                    </a:ext>
                  </a:extLst>
                </a:gridCol>
                <a:gridCol w="1036045">
                  <a:extLst>
                    <a:ext uri="{9D8B030D-6E8A-4147-A177-3AD203B41FA5}">
                      <a16:colId xmlns="" xmlns:a16="http://schemas.microsoft.com/office/drawing/2014/main" val="20003"/>
                    </a:ext>
                  </a:extLst>
                </a:gridCol>
                <a:gridCol w="1036045">
                  <a:extLst>
                    <a:ext uri="{9D8B030D-6E8A-4147-A177-3AD203B41FA5}">
                      <a16:colId xmlns="" xmlns:a16="http://schemas.microsoft.com/office/drawing/2014/main" val="20004"/>
                    </a:ext>
                  </a:extLst>
                </a:gridCol>
              </a:tblGrid>
              <a:tr h="145045">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論理回路</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センサー、最終要素</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145045">
                <a:tc v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80178">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全ての構成要素故障（又は劣化）が検出され、根本原因が明らかにされて、他の類似項目が類似の潜在的な故障原因について検査されることを保証するシステム作業書があるか？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219311">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独立チャンネルの全ての部分の保守（調整や較正を含む）が計時的に行われ、保守に続いて実施される手動検査の他に、診断試験をあるチャンネルの保守の終了と他のチャンネルの保守の開始との間で首尾よく実施できるようにする手順が適切に準備されてい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2.0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870268">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冗長系（例えばケーブル等）の全ての部分が互いに独立しているようにする、また、移動できないようにすることがプリント基板上などの保守は、全て現場外の認定修理センターで</a:t>
                      </a:r>
                      <a:r>
                        <a:rPr lang="ja-JP" sz="1400" kern="100" dirty="0" err="1">
                          <a:effectLst/>
                          <a:latin typeface="Meiryo UI" panose="020B0604030504040204" pitchFamily="50" charset="-128"/>
                          <a:ea typeface="Meiryo UI" panose="020B0604030504040204" pitchFamily="50" charset="-128"/>
                        </a:rPr>
                        <a:t>が</a:t>
                      </a:r>
                      <a:r>
                        <a:rPr lang="ja-JP" sz="1400" kern="100" dirty="0">
                          <a:effectLst/>
                          <a:latin typeface="Meiryo UI" panose="020B0604030504040204" pitchFamily="50" charset="-128"/>
                          <a:ea typeface="Meiryo UI" panose="020B0604030504040204" pitchFamily="50" charset="-128"/>
                        </a:rPr>
                        <a:t>実施され、修理したアイテムは全て完全な事前据付試験が実施されるか？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435134">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システムは、診断範囲が狭くて（</a:t>
                      </a:r>
                      <a:r>
                        <a:rPr lang="en-US" sz="1400" kern="100" dirty="0">
                          <a:effectLst/>
                          <a:latin typeface="Meiryo UI" panose="020B0604030504040204" pitchFamily="50" charset="-128"/>
                          <a:ea typeface="Meiryo UI" panose="020B0604030504040204" pitchFamily="50" charset="-128"/>
                        </a:rPr>
                        <a:t>60</a:t>
                      </a:r>
                      <a:r>
                        <a:rPr lang="ja-JP" sz="1400" kern="100" dirty="0">
                          <a:effectLst/>
                          <a:latin typeface="Meiryo UI" panose="020B0604030504040204" pitchFamily="50" charset="-128"/>
                          <a:ea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）現場で交換可能なモジュールのレベルまで故障が報告されているか？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1.5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35134">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システムは、診断範囲が中位で（</a:t>
                      </a: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rPr>
                        <a:t>99%</a:t>
                      </a:r>
                      <a:r>
                        <a:rPr lang="ja-JP" sz="1400" kern="100" dirty="0">
                          <a:effectLst/>
                          <a:latin typeface="Meiryo UI" panose="020B0604030504040204" pitchFamily="50" charset="-128"/>
                          <a:ea typeface="Meiryo UI" panose="020B0604030504040204" pitchFamily="50" charset="-128"/>
                        </a:rPr>
                        <a:t>）現場で交換可能なモジュールのレベルまで故障が報告されているか？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67567">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システムは、診断範囲が広くて（＞</a:t>
                      </a:r>
                      <a:r>
                        <a:rPr lang="en-US" sz="1400" kern="100">
                          <a:effectLst/>
                          <a:latin typeface="Meiryo UI" panose="020B0604030504040204" pitchFamily="50" charset="-128"/>
                          <a:ea typeface="Meiryo UI" panose="020B0604030504040204" pitchFamily="50" charset="-128"/>
                        </a:rPr>
                        <a:t>99%</a:t>
                      </a:r>
                      <a:r>
                        <a:rPr lang="ja-JP" sz="1400" kern="100">
                          <a:effectLst/>
                          <a:latin typeface="Meiryo UI" panose="020B0604030504040204" pitchFamily="50" charset="-128"/>
                          <a:ea typeface="Meiryo UI" panose="020B0604030504040204" pitchFamily="50" charset="-128"/>
                        </a:rPr>
                        <a:t>）現場で交換可能なモジュールのレベルまで故障が報告されているか？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35134">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システムの診断試験では、現場で交換可能なモジュールのレベルまで故障が報告されているか？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2.5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162" marR="621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8"/>
                  </a:ext>
                </a:extLst>
              </a:tr>
            </a:tbl>
          </a:graphicData>
        </a:graphic>
      </p:graphicFrame>
      <p:sp>
        <p:nvSpPr>
          <p:cNvPr id="3" name="Rectangle 1"/>
          <p:cNvSpPr>
            <a:spLocks noChangeArrowheads="1"/>
          </p:cNvSpPr>
          <p:nvPr/>
        </p:nvSpPr>
        <p:spPr bwMode="auto">
          <a:xfrm>
            <a:off x="292100" y="189855"/>
            <a:ext cx="56560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５．手順</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インターフェース</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1881388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131</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183470147"/>
              </p:ext>
            </p:extLst>
          </p:nvPr>
        </p:nvGraphicFramePr>
        <p:xfrm>
          <a:off x="470780" y="623474"/>
          <a:ext cx="8247709" cy="1280160"/>
        </p:xfrm>
        <a:graphic>
          <a:graphicData uri="http://schemas.openxmlformats.org/drawingml/2006/table">
            <a:tbl>
              <a:tblPr firstRow="1" firstCol="1" bandRow="1">
                <a:tableStyleId>{5C22544A-7EE6-4342-B048-85BDC9FD1C3A}</a:tableStyleId>
              </a:tblPr>
              <a:tblGrid>
                <a:gridCol w="4223577">
                  <a:extLst>
                    <a:ext uri="{9D8B030D-6E8A-4147-A177-3AD203B41FA5}">
                      <a16:colId xmlns="" xmlns:a16="http://schemas.microsoft.com/office/drawing/2014/main" val="20000"/>
                    </a:ext>
                  </a:extLst>
                </a:gridCol>
                <a:gridCol w="1006033">
                  <a:extLst>
                    <a:ext uri="{9D8B030D-6E8A-4147-A177-3AD203B41FA5}">
                      <a16:colId xmlns="" xmlns:a16="http://schemas.microsoft.com/office/drawing/2014/main" val="20001"/>
                    </a:ext>
                  </a:extLst>
                </a:gridCol>
                <a:gridCol w="1006033">
                  <a:extLst>
                    <a:ext uri="{9D8B030D-6E8A-4147-A177-3AD203B41FA5}">
                      <a16:colId xmlns="" xmlns:a16="http://schemas.microsoft.com/office/drawing/2014/main" val="20002"/>
                    </a:ext>
                  </a:extLst>
                </a:gridCol>
                <a:gridCol w="1006033">
                  <a:extLst>
                    <a:ext uri="{9D8B030D-6E8A-4147-A177-3AD203B41FA5}">
                      <a16:colId xmlns="" xmlns:a16="http://schemas.microsoft.com/office/drawing/2014/main" val="20003"/>
                    </a:ext>
                  </a:extLst>
                </a:gridCol>
                <a:gridCol w="1006033">
                  <a:extLst>
                    <a:ext uri="{9D8B030D-6E8A-4147-A177-3AD203B41FA5}">
                      <a16:colId xmlns="" xmlns:a16="http://schemas.microsoft.com/office/drawing/2014/main" val="20004"/>
                    </a:ext>
                  </a:extLst>
                </a:gridCol>
              </a:tblGrid>
              <a:tr h="0">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論理回路</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センサー、最終要素</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X</a:t>
                      </a:r>
                      <a:r>
                        <a:rPr lang="en-US" sz="1400" kern="100" baseline="-25000" dirty="0">
                          <a:effectLst/>
                          <a:latin typeface="Meiryo UI" panose="020B0604030504040204" pitchFamily="50" charset="-128"/>
                          <a:ea typeface="Meiryo UI" panose="020B0604030504040204" pitchFamily="50" charset="-128"/>
                        </a:rPr>
                        <a:t>LS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設計者は共通原因故障の原因と結果を理解できるほどの訓練（文書化の訓練を含む）を受けているか？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保守要員は、共通原因故障の原因と結果を理解できるほどの訓練（文書化の訓練を含む）を受けているか？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4.5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4.5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bl>
          </a:graphicData>
        </a:graphic>
      </p:graphicFrame>
      <p:sp>
        <p:nvSpPr>
          <p:cNvPr id="3" name="Rectangle 1"/>
          <p:cNvSpPr>
            <a:spLocks noChangeArrowheads="1"/>
          </p:cNvSpPr>
          <p:nvPr/>
        </p:nvSpPr>
        <p:spPr bwMode="auto">
          <a:xfrm>
            <a:off x="189180" y="120953"/>
            <a:ext cx="63293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６．コンピテンシー</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訓練</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安全文化</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050512920"/>
              </p:ext>
            </p:extLst>
          </p:nvPr>
        </p:nvGraphicFramePr>
        <p:xfrm>
          <a:off x="470780" y="2579649"/>
          <a:ext cx="8247709" cy="1920240"/>
        </p:xfrm>
        <a:graphic>
          <a:graphicData uri="http://schemas.openxmlformats.org/drawingml/2006/table">
            <a:tbl>
              <a:tblPr firstRow="1" firstCol="1" bandRow="1">
                <a:tableStyleId>{5C22544A-7EE6-4342-B048-85BDC9FD1C3A}</a:tableStyleId>
              </a:tblPr>
              <a:tblGrid>
                <a:gridCol w="4223577">
                  <a:extLst>
                    <a:ext uri="{9D8B030D-6E8A-4147-A177-3AD203B41FA5}">
                      <a16:colId xmlns="" xmlns:a16="http://schemas.microsoft.com/office/drawing/2014/main" val="20000"/>
                    </a:ext>
                  </a:extLst>
                </a:gridCol>
                <a:gridCol w="1006033">
                  <a:extLst>
                    <a:ext uri="{9D8B030D-6E8A-4147-A177-3AD203B41FA5}">
                      <a16:colId xmlns="" xmlns:a16="http://schemas.microsoft.com/office/drawing/2014/main" val="20001"/>
                    </a:ext>
                  </a:extLst>
                </a:gridCol>
                <a:gridCol w="1006033">
                  <a:extLst>
                    <a:ext uri="{9D8B030D-6E8A-4147-A177-3AD203B41FA5}">
                      <a16:colId xmlns="" xmlns:a16="http://schemas.microsoft.com/office/drawing/2014/main" val="20002"/>
                    </a:ext>
                  </a:extLst>
                </a:gridCol>
                <a:gridCol w="1006033">
                  <a:extLst>
                    <a:ext uri="{9D8B030D-6E8A-4147-A177-3AD203B41FA5}">
                      <a16:colId xmlns="" xmlns:a16="http://schemas.microsoft.com/office/drawing/2014/main" val="20003"/>
                    </a:ext>
                  </a:extLst>
                </a:gridCol>
                <a:gridCol w="1006033">
                  <a:extLst>
                    <a:ext uri="{9D8B030D-6E8A-4147-A177-3AD203B41FA5}">
                      <a16:colId xmlns="" xmlns:a16="http://schemas.microsoft.com/office/drawing/2014/main" val="20004"/>
                    </a:ext>
                  </a:extLst>
                </a:gridCol>
              </a:tblGrid>
              <a:tr h="0">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論理回路</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センサー、最終要素</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X</a:t>
                      </a:r>
                      <a:r>
                        <a:rPr lang="en-US" sz="1400" kern="100" baseline="-25000" dirty="0">
                          <a:effectLst/>
                          <a:latin typeface="Meiryo UI" panose="020B0604030504040204" pitchFamily="50" charset="-128"/>
                          <a:ea typeface="Meiryo UI" panose="020B0604030504040204" pitchFamily="50" charset="-128"/>
                        </a:rPr>
                        <a:t>LS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LS</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要員のアクセスは限定されているか（例えばキャビネットの施錠やアクセスできない場所）</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2.5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システムは常に外部の環境制御装置を使用することなく試験済みの温度、湿度、腐食、埃、振動などの範囲内で運転されるようになっているか？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3.0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3.0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rPr>
                        <a:t>全ての信号・電源ケーブルは全ての場所で別々になっているか？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2.0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bl>
          </a:graphicData>
        </a:graphic>
      </p:graphicFrame>
      <p:sp>
        <p:nvSpPr>
          <p:cNvPr id="7" name="Rectangle 2"/>
          <p:cNvSpPr>
            <a:spLocks noChangeArrowheads="1"/>
          </p:cNvSpPr>
          <p:nvPr/>
        </p:nvSpPr>
        <p:spPr bwMode="auto">
          <a:xfrm>
            <a:off x="189180" y="2040783"/>
            <a:ext cx="5016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７．環境のコントロール </a:t>
            </a:r>
            <a:endPar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49717480"/>
              </p:ext>
            </p:extLst>
          </p:nvPr>
        </p:nvGraphicFramePr>
        <p:xfrm>
          <a:off x="470780" y="5175904"/>
          <a:ext cx="8247709" cy="1280160"/>
        </p:xfrm>
        <a:graphic>
          <a:graphicData uri="http://schemas.openxmlformats.org/drawingml/2006/table">
            <a:tbl>
              <a:tblPr firstRow="1" firstCol="1" bandRow="1">
                <a:tableStyleId>{5C22544A-7EE6-4342-B048-85BDC9FD1C3A}</a:tableStyleId>
              </a:tblPr>
              <a:tblGrid>
                <a:gridCol w="4223577">
                  <a:extLst>
                    <a:ext uri="{9D8B030D-6E8A-4147-A177-3AD203B41FA5}">
                      <a16:colId xmlns="" xmlns:a16="http://schemas.microsoft.com/office/drawing/2014/main" val="20000"/>
                    </a:ext>
                  </a:extLst>
                </a:gridCol>
                <a:gridCol w="1006033">
                  <a:extLst>
                    <a:ext uri="{9D8B030D-6E8A-4147-A177-3AD203B41FA5}">
                      <a16:colId xmlns="" xmlns:a16="http://schemas.microsoft.com/office/drawing/2014/main" val="20001"/>
                    </a:ext>
                  </a:extLst>
                </a:gridCol>
                <a:gridCol w="1006033">
                  <a:extLst>
                    <a:ext uri="{9D8B030D-6E8A-4147-A177-3AD203B41FA5}">
                      <a16:colId xmlns="" xmlns:a16="http://schemas.microsoft.com/office/drawing/2014/main" val="20002"/>
                    </a:ext>
                  </a:extLst>
                </a:gridCol>
                <a:gridCol w="1006033">
                  <a:extLst>
                    <a:ext uri="{9D8B030D-6E8A-4147-A177-3AD203B41FA5}">
                      <a16:colId xmlns="" xmlns:a16="http://schemas.microsoft.com/office/drawing/2014/main" val="20003"/>
                    </a:ext>
                  </a:extLst>
                </a:gridCol>
                <a:gridCol w="1006033">
                  <a:extLst>
                    <a:ext uri="{9D8B030D-6E8A-4147-A177-3AD203B41FA5}">
                      <a16:colId xmlns="" xmlns:a16="http://schemas.microsoft.com/office/drawing/2014/main" val="20004"/>
                    </a:ext>
                  </a:extLst>
                </a:gridCol>
              </a:tblGrid>
              <a:tr h="0">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論理回路</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センサー、最終要素</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X</a:t>
                      </a:r>
                      <a:r>
                        <a:rPr lang="en-US" sz="1400" kern="100" baseline="-25000" dirty="0">
                          <a:effectLst/>
                          <a:latin typeface="Meiryo UI" panose="020B0604030504040204" pitchFamily="50" charset="-128"/>
                          <a:ea typeface="Meiryo UI" panose="020B0604030504040204" pitchFamily="50" charset="-128"/>
                        </a:rPr>
                        <a:t>LS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Y</a:t>
                      </a:r>
                      <a:r>
                        <a:rPr lang="en-US" sz="1400" kern="100" baseline="-25000" dirty="0">
                          <a:effectLst/>
                          <a:latin typeface="Meiryo UI" panose="020B0604030504040204" pitchFamily="50" charset="-128"/>
                          <a:ea typeface="Meiryo UI" panose="020B0604030504040204" pitchFamily="50" charset="-128"/>
                        </a:rPr>
                        <a:t>LS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X</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rPr>
                        <a:t>システムは関連する環境上の影響全て（例えば、</a:t>
                      </a:r>
                      <a:r>
                        <a:rPr lang="en-US" sz="1400" kern="100" dirty="0">
                          <a:effectLst/>
                          <a:latin typeface="Meiryo UI" panose="020B0604030504040204" pitchFamily="50" charset="-128"/>
                          <a:ea typeface="Meiryo UI" panose="020B0604030504040204" pitchFamily="50" charset="-128"/>
                        </a:rPr>
                        <a:t>EMC,</a:t>
                      </a:r>
                      <a:r>
                        <a:rPr lang="ja-JP" sz="1400" kern="100" dirty="0">
                          <a:effectLst/>
                          <a:latin typeface="Meiryo UI" panose="020B0604030504040204" pitchFamily="50" charset="-128"/>
                          <a:ea typeface="Meiryo UI" panose="020B0604030504040204" pitchFamily="50" charset="-128"/>
                        </a:rPr>
                        <a:t>温度、振動、衝撃、湿度）に対するイミュニティーに関して、認定規格で規定された適正レベルまで試験されているか？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10.0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sp>
        <p:nvSpPr>
          <p:cNvPr id="9" name="Rectangle 3"/>
          <p:cNvSpPr>
            <a:spLocks noChangeArrowheads="1"/>
          </p:cNvSpPr>
          <p:nvPr/>
        </p:nvSpPr>
        <p:spPr bwMode="auto">
          <a:xfrm>
            <a:off x="189180" y="4685344"/>
            <a:ext cx="2031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８．環境試験</a:t>
            </a:r>
            <a:endPar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128431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132</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4248967606"/>
              </p:ext>
            </p:extLst>
          </p:nvPr>
        </p:nvGraphicFramePr>
        <p:xfrm>
          <a:off x="537503" y="1556288"/>
          <a:ext cx="8038326" cy="1219200"/>
        </p:xfrm>
        <a:graphic>
          <a:graphicData uri="http://schemas.openxmlformats.org/drawingml/2006/table">
            <a:tbl>
              <a:tblPr firstRow="1" firstCol="1" bandRow="1">
                <a:tableStyleId>{5C22544A-7EE6-4342-B048-85BDC9FD1C3A}</a:tableStyleId>
              </a:tblPr>
              <a:tblGrid>
                <a:gridCol w="2253612">
                  <a:extLst>
                    <a:ext uri="{9D8B030D-6E8A-4147-A177-3AD203B41FA5}">
                      <a16:colId xmlns="" xmlns:a16="http://schemas.microsoft.com/office/drawing/2014/main" val="20000"/>
                    </a:ext>
                  </a:extLst>
                </a:gridCol>
                <a:gridCol w="1628369">
                  <a:extLst>
                    <a:ext uri="{9D8B030D-6E8A-4147-A177-3AD203B41FA5}">
                      <a16:colId xmlns="" xmlns:a16="http://schemas.microsoft.com/office/drawing/2014/main" val="20001"/>
                    </a:ext>
                  </a:extLst>
                </a:gridCol>
                <a:gridCol w="1253347">
                  <a:extLst>
                    <a:ext uri="{9D8B030D-6E8A-4147-A177-3AD203B41FA5}">
                      <a16:colId xmlns="" xmlns:a16="http://schemas.microsoft.com/office/drawing/2014/main" val="20002"/>
                    </a:ext>
                  </a:extLst>
                </a:gridCol>
                <a:gridCol w="1802167">
                  <a:extLst>
                    <a:ext uri="{9D8B030D-6E8A-4147-A177-3AD203B41FA5}">
                      <a16:colId xmlns="" xmlns:a16="http://schemas.microsoft.com/office/drawing/2014/main" val="20003"/>
                    </a:ext>
                  </a:extLst>
                </a:gridCol>
                <a:gridCol w="1100831">
                  <a:extLst>
                    <a:ext uri="{9D8B030D-6E8A-4147-A177-3AD203B41FA5}">
                      <a16:colId xmlns="" xmlns:a16="http://schemas.microsoft.com/office/drawing/2014/main" val="20004"/>
                    </a:ext>
                  </a:extLst>
                </a:gridCol>
              </a:tblGrid>
              <a:tr h="0">
                <a:tc rowSpan="4">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合計値</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論理回路</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2000" kern="100">
                          <a:effectLst/>
                          <a:latin typeface="Meiryo UI" panose="020B0604030504040204" pitchFamily="50" charset="-128"/>
                          <a:ea typeface="Meiryo UI" panose="020B0604030504040204" pitchFamily="50" charset="-128"/>
                        </a:rPr>
                        <a:t>センサー、最終要素</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X</a:t>
                      </a:r>
                      <a:r>
                        <a:rPr lang="en-US" sz="2000" kern="100" baseline="-25000" dirty="0">
                          <a:effectLst/>
                          <a:latin typeface="Meiryo UI" panose="020B0604030504040204" pitchFamily="50" charset="-128"/>
                          <a:ea typeface="Meiryo UI" panose="020B0604030504040204" pitchFamily="50" charset="-128"/>
                        </a:rPr>
                        <a:t>LS</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Y</a:t>
                      </a:r>
                      <a:r>
                        <a:rPr lang="en-US" sz="2000" kern="100" baseline="-25000" dirty="0">
                          <a:effectLst/>
                          <a:latin typeface="Meiryo UI" panose="020B0604030504040204" pitchFamily="50" charset="-128"/>
                          <a:ea typeface="Meiryo UI" panose="020B0604030504040204" pitchFamily="50" charset="-128"/>
                        </a:rPr>
                        <a:t>LS</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X</a:t>
                      </a:r>
                      <a:r>
                        <a:rPr lang="en-US" sz="2000" kern="100" baseline="-25000" dirty="0">
                          <a:effectLst/>
                          <a:latin typeface="Meiryo UI" panose="020B0604030504040204" pitchFamily="50" charset="-128"/>
                          <a:ea typeface="Meiryo UI" panose="020B0604030504040204" pitchFamily="50" charset="-128"/>
                        </a:rPr>
                        <a:t>SF</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Y</a:t>
                      </a:r>
                      <a:r>
                        <a:rPr lang="en-US" sz="1400" kern="100" baseline="-25000">
                          <a:effectLst/>
                          <a:latin typeface="Meiryo UI" panose="020B0604030504040204" pitchFamily="50" charset="-128"/>
                          <a:ea typeface="Meiryo UI" panose="020B0604030504040204" pitchFamily="50" charset="-128"/>
                        </a:rPr>
                        <a:t>SF</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vMerge="1">
                  <a:txBody>
                    <a:bodyPr/>
                    <a:lstStyle/>
                    <a:p>
                      <a:endParaRPr kumimoji="1" lang="ja-JP" altLang="en-US"/>
                    </a:p>
                  </a:txBody>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43.5</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45.5</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39.5</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41.5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vMerge="1">
                  <a:txBody>
                    <a:bodyPr/>
                    <a:lstStyle/>
                    <a:p>
                      <a:endParaRPr kumimoji="1" lang="ja-JP" altLang="en-US"/>
                    </a:p>
                  </a:txBody>
                  <a:tcPr/>
                </a:tc>
                <a:tc gridSpan="2">
                  <a:txBody>
                    <a:bodyPr/>
                    <a:lstStyle/>
                    <a:p>
                      <a:pPr algn="ctr">
                        <a:spcAft>
                          <a:spcPts val="0"/>
                        </a:spcAft>
                      </a:pPr>
                      <a:r>
                        <a:rPr lang="en-US" sz="2000" kern="100">
                          <a:effectLst/>
                          <a:latin typeface="Meiryo UI" panose="020B0604030504040204" pitchFamily="50" charset="-128"/>
                          <a:ea typeface="Meiryo UI" panose="020B0604030504040204" pitchFamily="50" charset="-128"/>
                        </a:rPr>
                        <a:t>89</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81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3"/>
                  </a:ext>
                </a:extLst>
              </a:tr>
            </a:tbl>
          </a:graphicData>
        </a:graphic>
      </p:graphicFrame>
      <p:sp>
        <p:nvSpPr>
          <p:cNvPr id="3" name="Rectangle 1"/>
          <p:cNvSpPr>
            <a:spLocks noChangeArrowheads="1"/>
          </p:cNvSpPr>
          <p:nvPr/>
        </p:nvSpPr>
        <p:spPr bwMode="auto">
          <a:xfrm>
            <a:off x="3221552" y="1061196"/>
            <a:ext cx="1919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3-11 </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Ｓ値</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237539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133</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443554269"/>
              </p:ext>
            </p:extLst>
          </p:nvPr>
        </p:nvGraphicFramePr>
        <p:xfrm>
          <a:off x="688817" y="3240684"/>
          <a:ext cx="7703746" cy="1066800"/>
        </p:xfrm>
        <a:graphic>
          <a:graphicData uri="http://schemas.openxmlformats.org/drawingml/2006/table">
            <a:tbl>
              <a:tblPr firstRow="1" firstCol="1" bandRow="1">
                <a:tableStyleId>{5C22544A-7EE6-4342-B048-85BDC9FD1C3A}</a:tableStyleId>
              </a:tblPr>
              <a:tblGrid>
                <a:gridCol w="1925272">
                  <a:extLst>
                    <a:ext uri="{9D8B030D-6E8A-4147-A177-3AD203B41FA5}">
                      <a16:colId xmlns="" xmlns:a16="http://schemas.microsoft.com/office/drawing/2014/main" val="20000"/>
                    </a:ext>
                  </a:extLst>
                </a:gridCol>
                <a:gridCol w="1926158">
                  <a:extLst>
                    <a:ext uri="{9D8B030D-6E8A-4147-A177-3AD203B41FA5}">
                      <a16:colId xmlns="" xmlns:a16="http://schemas.microsoft.com/office/drawing/2014/main" val="20001"/>
                    </a:ext>
                  </a:extLst>
                </a:gridCol>
                <a:gridCol w="1926158">
                  <a:extLst>
                    <a:ext uri="{9D8B030D-6E8A-4147-A177-3AD203B41FA5}">
                      <a16:colId xmlns="" xmlns:a16="http://schemas.microsoft.com/office/drawing/2014/main" val="20002"/>
                    </a:ext>
                  </a:extLst>
                </a:gridCol>
                <a:gridCol w="1926158">
                  <a:extLst>
                    <a:ext uri="{9D8B030D-6E8A-4147-A177-3AD203B41FA5}">
                      <a16:colId xmlns="" xmlns:a16="http://schemas.microsoft.com/office/drawing/2014/main" val="20003"/>
                    </a:ext>
                  </a:extLst>
                </a:gridCol>
              </a:tblGrid>
              <a:tr h="0">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診断率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診断試験間隔</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1</a:t>
                      </a:r>
                      <a:r>
                        <a:rPr lang="ja-JP" sz="1400" kern="100" dirty="0">
                          <a:effectLst/>
                          <a:latin typeface="Meiryo UI" panose="020B0604030504040204" pitchFamily="50" charset="-128"/>
                          <a:ea typeface="Meiryo UI" panose="020B0604030504040204" pitchFamily="50" charset="-128"/>
                        </a:rPr>
                        <a:t>分未満</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1</a:t>
                      </a:r>
                      <a:r>
                        <a:rPr lang="ja-JP" sz="1400" kern="100" dirty="0">
                          <a:effectLst/>
                          <a:latin typeface="Meiryo UI" panose="020B0604030504040204" pitchFamily="50" charset="-128"/>
                          <a:ea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rPr>
                        <a:t>5</a:t>
                      </a:r>
                      <a:r>
                        <a:rPr lang="ja-JP" sz="1400" kern="100" dirty="0">
                          <a:effectLst/>
                          <a:latin typeface="Meiryo UI" panose="020B0604030504040204" pitchFamily="50" charset="-128"/>
                          <a:ea typeface="Meiryo UI" panose="020B0604030504040204" pitchFamily="50" charset="-128"/>
                        </a:rPr>
                        <a:t>分</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5</a:t>
                      </a:r>
                      <a:r>
                        <a:rPr lang="ja-JP" sz="1400" kern="100">
                          <a:effectLst/>
                          <a:latin typeface="Meiryo UI" panose="020B0604030504040204" pitchFamily="50" charset="-128"/>
                          <a:ea typeface="Meiryo UI" panose="020B0604030504040204" pitchFamily="50" charset="-128"/>
                        </a:rPr>
                        <a:t>分を超える</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spcAft>
                          <a:spcPts val="0"/>
                        </a:spcAft>
                      </a:pP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99%</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48104">
                <a:tc>
                  <a:txBody>
                    <a:bodyPr/>
                    <a:lstStyle/>
                    <a:p>
                      <a:pPr algn="ctr">
                        <a:spcAft>
                          <a:spcPts val="0"/>
                        </a:spcAft>
                      </a:pP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90%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00330">
                <a:tc>
                  <a:txBody>
                    <a:bodyPr/>
                    <a:lstStyle/>
                    <a:p>
                      <a:pPr algn="ctr">
                        <a:spcAft>
                          <a:spcPts val="0"/>
                        </a:spcAft>
                      </a:pP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60%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405033215"/>
              </p:ext>
            </p:extLst>
          </p:nvPr>
        </p:nvGraphicFramePr>
        <p:xfrm>
          <a:off x="688817" y="1503098"/>
          <a:ext cx="7703745" cy="1327015"/>
        </p:xfrm>
        <a:graphic>
          <a:graphicData uri="http://schemas.openxmlformats.org/drawingml/2006/table">
            <a:tbl>
              <a:tblPr firstRow="1" firstCol="1" bandRow="1">
                <a:tableStyleId>{5C22544A-7EE6-4342-B048-85BDC9FD1C3A}</a:tableStyleId>
              </a:tblPr>
              <a:tblGrid>
                <a:gridCol w="1540218">
                  <a:extLst>
                    <a:ext uri="{9D8B030D-6E8A-4147-A177-3AD203B41FA5}">
                      <a16:colId xmlns="" xmlns:a16="http://schemas.microsoft.com/office/drawing/2014/main" val="20000"/>
                    </a:ext>
                  </a:extLst>
                </a:gridCol>
                <a:gridCol w="1540218">
                  <a:extLst>
                    <a:ext uri="{9D8B030D-6E8A-4147-A177-3AD203B41FA5}">
                      <a16:colId xmlns="" xmlns:a16="http://schemas.microsoft.com/office/drawing/2014/main" val="20001"/>
                    </a:ext>
                  </a:extLst>
                </a:gridCol>
                <a:gridCol w="1541103">
                  <a:extLst>
                    <a:ext uri="{9D8B030D-6E8A-4147-A177-3AD203B41FA5}">
                      <a16:colId xmlns="" xmlns:a16="http://schemas.microsoft.com/office/drawing/2014/main" val="20002"/>
                    </a:ext>
                  </a:extLst>
                </a:gridCol>
                <a:gridCol w="1541103">
                  <a:extLst>
                    <a:ext uri="{9D8B030D-6E8A-4147-A177-3AD203B41FA5}">
                      <a16:colId xmlns="" xmlns:a16="http://schemas.microsoft.com/office/drawing/2014/main" val="20003"/>
                    </a:ext>
                  </a:extLst>
                </a:gridCol>
                <a:gridCol w="1541103">
                  <a:extLst>
                    <a:ext uri="{9D8B030D-6E8A-4147-A177-3AD203B41FA5}">
                      <a16:colId xmlns="" xmlns:a16="http://schemas.microsoft.com/office/drawing/2014/main" val="20004"/>
                    </a:ext>
                  </a:extLst>
                </a:gridCol>
              </a:tblGrid>
              <a:tr h="473575">
                <a:tc row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診断率</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診断試験間隔</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2</a:t>
                      </a:r>
                      <a:r>
                        <a:rPr lang="ja-JP" sz="1400" kern="100">
                          <a:effectLst/>
                          <a:latin typeface="Meiryo UI" panose="020B0604030504040204" pitchFamily="50" charset="-128"/>
                          <a:ea typeface="Meiryo UI" panose="020B0604030504040204" pitchFamily="50" charset="-128"/>
                        </a:rPr>
                        <a:t>時間以内</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rPr>
                        <a:t>時間～</a:t>
                      </a:r>
                      <a:r>
                        <a:rPr lang="en-US" sz="1400" kern="100" dirty="0">
                          <a:effectLst/>
                          <a:latin typeface="Meiryo UI" panose="020B0604030504040204" pitchFamily="50" charset="-128"/>
                          <a:ea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rPr>
                        <a:t>日間</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2</a:t>
                      </a:r>
                      <a:r>
                        <a:rPr lang="ja-JP" sz="1400" kern="100">
                          <a:effectLst/>
                          <a:latin typeface="Meiryo UI" panose="020B0604030504040204" pitchFamily="50" charset="-128"/>
                          <a:ea typeface="Meiryo UI" panose="020B0604030504040204" pitchFamily="50" charset="-128"/>
                        </a:rPr>
                        <a:t>日間～</a:t>
                      </a:r>
                      <a:r>
                        <a:rPr lang="en-US" sz="1400" kern="100">
                          <a:effectLst/>
                          <a:latin typeface="Meiryo UI" panose="020B0604030504040204" pitchFamily="50" charset="-128"/>
                          <a:ea typeface="Meiryo UI" panose="020B0604030504040204" pitchFamily="50" charset="-128"/>
                        </a:rPr>
                        <a:t>1</a:t>
                      </a:r>
                      <a:r>
                        <a:rPr lang="ja-JP" sz="1400" kern="100">
                          <a:effectLst/>
                          <a:latin typeface="Meiryo UI" panose="020B0604030504040204" pitchFamily="50" charset="-128"/>
                          <a:ea typeface="Meiryo UI" panose="020B0604030504040204" pitchFamily="50" charset="-128"/>
                        </a:rPr>
                        <a:t>週間</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1</a:t>
                      </a:r>
                      <a:r>
                        <a:rPr lang="ja-JP" sz="1400" kern="100">
                          <a:effectLst/>
                          <a:latin typeface="Meiryo UI" panose="020B0604030504040204" pitchFamily="50" charset="-128"/>
                          <a:ea typeface="Meiryo UI" panose="020B0604030504040204" pitchFamily="50" charset="-128"/>
                        </a:rPr>
                        <a:t>週間を超える</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spcAft>
                          <a:spcPts val="0"/>
                        </a:spcAft>
                      </a:pP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99%</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2.0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rPr>
                        <a:t>90%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1.5</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0.5</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ctr">
                        <a:spcAft>
                          <a:spcPts val="0"/>
                        </a:spcAft>
                      </a:pP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60%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a:effectLst/>
                          <a:latin typeface="Meiryo UI" panose="020B0604030504040204" pitchFamily="50" charset="-128"/>
                          <a:ea typeface="Meiryo UI" panose="020B0604030504040204" pitchFamily="50" charset="-128"/>
                        </a:rPr>
                        <a:t>0.5</a:t>
                      </a:r>
                      <a:endParaRPr lang="ja-JP" sz="1400" kern="1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spcAft>
                          <a:spcPts val="0"/>
                        </a:spcAft>
                      </a:pPr>
                      <a:r>
                        <a:rPr lang="en-US" sz="1400" kern="100" dirty="0">
                          <a:effectLst/>
                          <a:latin typeface="Meiryo UI" panose="020B0604030504040204" pitchFamily="50" charset="-128"/>
                          <a:ea typeface="Meiryo UI" panose="020B0604030504040204" pitchFamily="50" charset="-128"/>
                        </a:rPr>
                        <a:t>0</a:t>
                      </a:r>
                      <a:endParaRPr lang="ja-JP" sz="1400" kern="1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05143174"/>
              </p:ext>
            </p:extLst>
          </p:nvPr>
        </p:nvGraphicFramePr>
        <p:xfrm>
          <a:off x="688817" y="4838472"/>
          <a:ext cx="7703745" cy="1280160"/>
        </p:xfrm>
        <a:graphic>
          <a:graphicData uri="http://schemas.openxmlformats.org/drawingml/2006/table">
            <a:tbl>
              <a:tblPr firstRow="1" firstCol="1" bandRow="1">
                <a:tableStyleId>{5C22544A-7EE6-4342-B048-85BDC9FD1C3A}</a:tableStyleId>
              </a:tblPr>
              <a:tblGrid>
                <a:gridCol w="2159810">
                  <a:extLst>
                    <a:ext uri="{9D8B030D-6E8A-4147-A177-3AD203B41FA5}">
                      <a16:colId xmlns="" xmlns:a16="http://schemas.microsoft.com/office/drawing/2014/main" val="20000"/>
                    </a:ext>
                  </a:extLst>
                </a:gridCol>
                <a:gridCol w="1250894">
                  <a:extLst>
                    <a:ext uri="{9D8B030D-6E8A-4147-A177-3AD203B41FA5}">
                      <a16:colId xmlns="" xmlns:a16="http://schemas.microsoft.com/office/drawing/2014/main" val="20001"/>
                    </a:ext>
                  </a:extLst>
                </a:gridCol>
                <a:gridCol w="1495521">
                  <a:extLst>
                    <a:ext uri="{9D8B030D-6E8A-4147-A177-3AD203B41FA5}">
                      <a16:colId xmlns="" xmlns:a16="http://schemas.microsoft.com/office/drawing/2014/main" val="20002"/>
                    </a:ext>
                  </a:extLst>
                </a:gridCol>
                <a:gridCol w="1683944">
                  <a:extLst>
                    <a:ext uri="{9D8B030D-6E8A-4147-A177-3AD203B41FA5}">
                      <a16:colId xmlns="" xmlns:a16="http://schemas.microsoft.com/office/drawing/2014/main" val="20003"/>
                    </a:ext>
                  </a:extLst>
                </a:gridCol>
                <a:gridCol w="1113576">
                  <a:extLst>
                    <a:ext uri="{9D8B030D-6E8A-4147-A177-3AD203B41FA5}">
                      <a16:colId xmlns="" xmlns:a16="http://schemas.microsoft.com/office/drawing/2014/main" val="20004"/>
                    </a:ext>
                  </a:extLst>
                </a:gridCol>
              </a:tblGrid>
              <a:tr h="0">
                <a:tc rowSpan="3">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項目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論理回路（リレー）</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400" kern="100">
                          <a:effectLst/>
                          <a:latin typeface="Meiryo UI" panose="020B0604030504040204" pitchFamily="50" charset="-128"/>
                          <a:ea typeface="Meiryo UI" panose="020B0604030504040204" pitchFamily="50" charset="-128"/>
                        </a:rPr>
                        <a:t>センサー、最終要素（遮断弁）</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X</a:t>
                      </a:r>
                      <a:r>
                        <a:rPr lang="en-US" sz="1400" kern="100" baseline="-25000" dirty="0">
                          <a:effectLst/>
                          <a:latin typeface="Meiryo UI" panose="020B0604030504040204" pitchFamily="50" charset="-128"/>
                          <a:ea typeface="Meiryo UI" panose="020B0604030504040204" pitchFamily="50" charset="-128"/>
                        </a:rPr>
                        <a:t>LS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Y</a:t>
                      </a:r>
                      <a:r>
                        <a:rPr lang="en-US" sz="1400" kern="100" baseline="-25000" dirty="0">
                          <a:effectLst/>
                          <a:latin typeface="Meiryo UI" panose="020B0604030504040204" pitchFamily="50" charset="-128"/>
                          <a:ea typeface="Meiryo UI" panose="020B0604030504040204" pitchFamily="50" charset="-128"/>
                        </a:rPr>
                        <a:t>LS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X</a:t>
                      </a:r>
                      <a:r>
                        <a:rPr lang="en-US" sz="1400" kern="100" baseline="-25000" dirty="0">
                          <a:effectLst/>
                          <a:latin typeface="Meiryo UI" panose="020B0604030504040204" pitchFamily="50" charset="-128"/>
                          <a:ea typeface="Meiryo UI" panose="020B0604030504040204" pitchFamily="50" charset="-128"/>
                        </a:rPr>
                        <a:t>SF</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Y</a:t>
                      </a:r>
                      <a:r>
                        <a:rPr lang="en-US" sz="1400" kern="100" baseline="-25000" dirty="0">
                          <a:effectLst/>
                          <a:latin typeface="Meiryo UI" panose="020B0604030504040204" pitchFamily="50" charset="-128"/>
                          <a:ea typeface="Meiryo UI" panose="020B0604030504040204" pitchFamily="50" charset="-128"/>
                        </a:rPr>
                        <a:t>SF</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v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43.5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45.5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39.5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41.5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S=X+Y</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kern="100">
                          <a:effectLst/>
                          <a:latin typeface="Meiryo UI" panose="020B0604030504040204" pitchFamily="50" charset="-128"/>
                          <a:ea typeface="Meiryo UI" panose="020B0604030504040204" pitchFamily="50" charset="-128"/>
                        </a:rPr>
                        <a:t>89</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81</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3"/>
                  </a:ext>
                </a:extLst>
              </a:tr>
              <a:tr h="161925">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Z</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kern="1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4"/>
                  </a:ext>
                </a:extLst>
              </a:tr>
              <a:tr h="161925">
                <a:tc>
                  <a:txBody>
                    <a:bodyPr/>
                    <a:lstStyle/>
                    <a:p>
                      <a:pPr algn="ctr">
                        <a:spcAft>
                          <a:spcPts val="0"/>
                        </a:spcAft>
                      </a:pPr>
                      <a:r>
                        <a:rPr lang="en-US" sz="1400" kern="100">
                          <a:effectLst/>
                          <a:latin typeface="Meiryo UI" panose="020B0604030504040204" pitchFamily="50" charset="-128"/>
                          <a:ea typeface="Meiryo UI" panose="020B0604030504040204" pitchFamily="50" charset="-128"/>
                        </a:rPr>
                        <a:t>S</a:t>
                      </a:r>
                      <a:r>
                        <a:rPr lang="en-US" sz="1400" kern="100" baseline="-25000">
                          <a:effectLst/>
                          <a:latin typeface="Meiryo UI" panose="020B0604030504040204" pitchFamily="50" charset="-128"/>
                          <a:ea typeface="Meiryo UI" panose="020B0604030504040204" pitchFamily="50" charset="-128"/>
                        </a:rPr>
                        <a:t>D</a:t>
                      </a:r>
                      <a:r>
                        <a:rPr lang="en-US" sz="1400" kern="100">
                          <a:effectLst/>
                          <a:latin typeface="Meiryo UI" panose="020B0604030504040204" pitchFamily="50" charset="-128"/>
                          <a:ea typeface="Meiryo UI" panose="020B0604030504040204" pitchFamily="50" charset="-128"/>
                        </a:rPr>
                        <a:t>=X(Z+1)+Y</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kern="100">
                          <a:effectLst/>
                          <a:latin typeface="Meiryo UI" panose="020B0604030504040204" pitchFamily="50" charset="-128"/>
                          <a:ea typeface="Meiryo UI" panose="020B060403050404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5"/>
                  </a:ext>
                </a:extLst>
              </a:tr>
            </a:tbl>
          </a:graphicData>
        </a:graphic>
      </p:graphicFrame>
      <p:sp>
        <p:nvSpPr>
          <p:cNvPr id="7" name="Rectangle 1"/>
          <p:cNvSpPr>
            <a:spLocks noChangeArrowheads="1"/>
          </p:cNvSpPr>
          <p:nvPr/>
        </p:nvSpPr>
        <p:spPr bwMode="auto">
          <a:xfrm>
            <a:off x="116127" y="173814"/>
            <a:ext cx="9870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〖ステップ２　診断試験間隔と診断率によるＺ値の決定〗</a:t>
            </a: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　　　　　　　　　　　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3-12</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（第</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6</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部表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D.2</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Z</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値：プログラマブル電子機器 </a:t>
            </a: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p:cNvSpPr>
            <a:spLocks noChangeArrowheads="1"/>
          </p:cNvSpPr>
          <p:nvPr/>
        </p:nvSpPr>
        <p:spPr bwMode="auto">
          <a:xfrm>
            <a:off x="116127" y="2896393"/>
            <a:ext cx="71618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　　　　　　　　　　　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3-13</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（第</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6</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部表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D.3</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Z</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値：センサー又は最終要素</a:t>
            </a:r>
            <a:endParaRPr kumimoji="0" lang="ja-JP" altLang="en-US" b="0" i="0" u="none" strike="noStrike" cap="none" normalizeH="0" baseline="0" dirty="0">
              <a:ln>
                <a:noFill/>
              </a:ln>
              <a:solidFill>
                <a:schemeClr val="tx1"/>
              </a:solidFill>
              <a:effectLst/>
            </a:endParaRPr>
          </a:p>
        </p:txBody>
      </p:sp>
      <p:sp>
        <p:nvSpPr>
          <p:cNvPr id="9" name="Rectangle 1"/>
          <p:cNvSpPr>
            <a:spLocks noChangeArrowheads="1"/>
          </p:cNvSpPr>
          <p:nvPr/>
        </p:nvSpPr>
        <p:spPr bwMode="auto">
          <a:xfrm>
            <a:off x="116127" y="4436332"/>
            <a:ext cx="45688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　　　　　　　　　　　　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3-14</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S</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値の評価結果</a:t>
            </a:r>
            <a:endParaRPr kumimoji="0" lang="ja-JP" altLang="en-US" b="0" i="0" u="none" strike="noStrike" cap="none" normalizeH="0" baseline="0" dirty="0">
              <a:ln>
                <a:noFill/>
              </a:ln>
              <a:solidFill>
                <a:schemeClr val="tx1"/>
              </a:solidFill>
              <a:effectLst/>
            </a:endParaRPr>
          </a:p>
        </p:txBody>
      </p:sp>
      <p:sp>
        <p:nvSpPr>
          <p:cNvPr id="10"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4" name="四角形: 角を丸くする 3">
            <a:extLst>
              <a:ext uri="{FF2B5EF4-FFF2-40B4-BE49-F238E27FC236}">
                <a16:creationId xmlns="" xmlns:a16="http://schemas.microsoft.com/office/drawing/2014/main" id="{1BC05FB7-AAB9-4EA1-9B47-4B6FB25040C2}"/>
              </a:ext>
            </a:extLst>
          </p:cNvPr>
          <p:cNvSpPr/>
          <p:nvPr/>
        </p:nvSpPr>
        <p:spPr>
          <a:xfrm>
            <a:off x="116127" y="1018572"/>
            <a:ext cx="8847012" cy="341776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 xmlns:a16="http://schemas.microsoft.com/office/drawing/2014/main" id="{E39DBF2C-F219-4FE5-B9A2-91B016E2F6B4}"/>
              </a:ext>
            </a:extLst>
          </p:cNvPr>
          <p:cNvSpPr txBox="1"/>
          <p:nvPr/>
        </p:nvSpPr>
        <p:spPr>
          <a:xfrm>
            <a:off x="8981831" y="1779436"/>
            <a:ext cx="553998" cy="2689364"/>
          </a:xfrm>
          <a:prstGeom prst="rect">
            <a:avLst/>
          </a:prstGeom>
          <a:noFill/>
        </p:spPr>
        <p:txBody>
          <a:bodyPr vert="eaVert" wrap="square" rtlCol="0">
            <a:spAutoFit/>
          </a:bodyPr>
          <a:lstStyle/>
          <a:p>
            <a:r>
              <a:rPr kumimoji="1" lang="ja-JP" altLang="en-US" sz="2400" dirty="0">
                <a:solidFill>
                  <a:srgbClr val="FF0000"/>
                </a:solidFill>
              </a:rPr>
              <a:t>ここでは使用しない</a:t>
            </a:r>
          </a:p>
        </p:txBody>
      </p:sp>
    </p:spTree>
    <p:extLst>
      <p:ext uri="{BB962C8B-B14F-4D97-AF65-F5344CB8AC3E}">
        <p14:creationId xmlns:p14="http://schemas.microsoft.com/office/powerpoint/2010/main" val="1617133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134</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940034103"/>
              </p:ext>
            </p:extLst>
          </p:nvPr>
        </p:nvGraphicFramePr>
        <p:xfrm>
          <a:off x="887891" y="2000012"/>
          <a:ext cx="7714752" cy="1920240"/>
        </p:xfrm>
        <a:graphic>
          <a:graphicData uri="http://schemas.openxmlformats.org/drawingml/2006/table">
            <a:tbl>
              <a:tblPr firstRow="1" firstCol="1" bandRow="1">
                <a:tableStyleId>{5C22544A-7EE6-4342-B048-85BDC9FD1C3A}</a:tableStyleId>
              </a:tblPr>
              <a:tblGrid>
                <a:gridCol w="2477606">
                  <a:extLst>
                    <a:ext uri="{9D8B030D-6E8A-4147-A177-3AD203B41FA5}">
                      <a16:colId xmlns="" xmlns:a16="http://schemas.microsoft.com/office/drawing/2014/main" val="20000"/>
                    </a:ext>
                  </a:extLst>
                </a:gridCol>
                <a:gridCol w="2618573">
                  <a:extLst>
                    <a:ext uri="{9D8B030D-6E8A-4147-A177-3AD203B41FA5}">
                      <a16:colId xmlns="" xmlns:a16="http://schemas.microsoft.com/office/drawing/2014/main" val="20001"/>
                    </a:ext>
                  </a:extLst>
                </a:gridCol>
                <a:gridCol w="2618573">
                  <a:extLst>
                    <a:ext uri="{9D8B030D-6E8A-4147-A177-3AD203B41FA5}">
                      <a16:colId xmlns="" xmlns:a16="http://schemas.microsoft.com/office/drawing/2014/main" val="20002"/>
                    </a:ext>
                  </a:extLst>
                </a:gridCol>
              </a:tblGrid>
              <a:tr h="0">
                <a:tc rowSpan="2">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スコア（</a:t>
                      </a:r>
                      <a:r>
                        <a:rPr lang="en-US" sz="1800" kern="100" dirty="0">
                          <a:effectLst/>
                          <a:latin typeface="Meiryo UI" panose="020B0604030504040204" pitchFamily="50" charset="-128"/>
                          <a:ea typeface="Meiryo UI" panose="020B0604030504040204" pitchFamily="50" charset="-128"/>
                        </a:rPr>
                        <a:t>S</a:t>
                      </a:r>
                      <a:r>
                        <a:rPr lang="ja-JP" sz="1800" kern="100" dirty="0">
                          <a:effectLst/>
                          <a:latin typeface="Meiryo UI" panose="020B0604030504040204" pitchFamily="50" charset="-128"/>
                          <a:ea typeface="Meiryo UI" panose="020B0604030504040204" pitchFamily="50" charset="-128"/>
                        </a:rPr>
                        <a:t>又は</a:t>
                      </a:r>
                      <a:r>
                        <a:rPr lang="en-US" sz="1800" kern="100" dirty="0">
                          <a:effectLst/>
                          <a:latin typeface="Meiryo UI" panose="020B0604030504040204" pitchFamily="50" charset="-128"/>
                          <a:ea typeface="Meiryo UI" panose="020B0604030504040204" pitchFamily="50" charset="-128"/>
                        </a:rPr>
                        <a:t>S</a:t>
                      </a:r>
                      <a:r>
                        <a:rPr lang="en-US" sz="1800" kern="100" baseline="-25000" dirty="0">
                          <a:effectLst/>
                          <a:latin typeface="Meiryo UI" panose="020B0604030504040204" pitchFamily="50" charset="-128"/>
                          <a:ea typeface="Meiryo UI" panose="020B0604030504040204" pitchFamily="50" charset="-128"/>
                        </a:rPr>
                        <a:t>D</a:t>
                      </a:r>
                      <a:r>
                        <a:rPr lang="ja-JP" sz="1800" kern="100" dirty="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β又はβ</a:t>
                      </a:r>
                      <a:r>
                        <a:rPr lang="en-US" sz="1800" kern="100" baseline="-25000" dirty="0">
                          <a:effectLst/>
                          <a:latin typeface="Meiryo UI" panose="020B0604030504040204" pitchFamily="50" charset="-128"/>
                          <a:ea typeface="Meiryo UI" panose="020B0604030504040204" pitchFamily="50" charset="-128"/>
                        </a:rPr>
                        <a:t>D</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0">
                <a:tc vMerge="1">
                  <a:txBody>
                    <a:bodyPr/>
                    <a:lstStyle/>
                    <a:p>
                      <a:endParaRPr kumimoji="1" lang="ja-JP" altLang="en-US"/>
                    </a:p>
                  </a:txBody>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論理回路（リレー）</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センサー、最終要素（遮断弁）</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120</a:t>
                      </a:r>
                      <a:r>
                        <a:rPr lang="ja-JP" sz="1800" kern="100">
                          <a:effectLst/>
                          <a:latin typeface="Meiryo UI" panose="020B0604030504040204" pitchFamily="50" charset="-128"/>
                          <a:ea typeface="Meiryo UI" panose="020B0604030504040204" pitchFamily="50" charset="-128"/>
                        </a:rPr>
                        <a:t>超過</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0.5%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70</a:t>
                      </a:r>
                      <a:r>
                        <a:rPr lang="ja-JP" sz="1800" kern="100">
                          <a:effectLst/>
                          <a:latin typeface="Meiryo UI" panose="020B0604030504040204" pitchFamily="50" charset="-128"/>
                          <a:ea typeface="Meiryo UI" panose="020B0604030504040204" pitchFamily="50" charset="-128"/>
                        </a:rPr>
                        <a:t>～</a:t>
                      </a:r>
                      <a:r>
                        <a:rPr lang="en-US" sz="1800" kern="100">
                          <a:effectLst/>
                          <a:latin typeface="Meiryo UI" panose="020B0604030504040204" pitchFamily="50" charset="-128"/>
                          <a:ea typeface="Meiryo UI" panose="020B0604030504040204" pitchFamily="50" charset="-128"/>
                        </a:rPr>
                        <a:t>120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2%</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45</a:t>
                      </a:r>
                      <a:r>
                        <a:rPr lang="ja-JP" sz="1800" kern="100">
                          <a:effectLst/>
                          <a:latin typeface="Meiryo UI" panose="020B0604030504040204" pitchFamily="50" charset="-128"/>
                          <a:ea typeface="Meiryo UI" panose="020B0604030504040204" pitchFamily="50" charset="-128"/>
                        </a:rPr>
                        <a:t>～</a:t>
                      </a:r>
                      <a:r>
                        <a:rPr lang="en-US" sz="1800" kern="100">
                          <a:effectLst/>
                          <a:latin typeface="Meiryo UI" panose="020B0604030504040204" pitchFamily="50" charset="-128"/>
                          <a:ea typeface="Meiryo UI" panose="020B0604030504040204" pitchFamily="50" charset="-128"/>
                        </a:rPr>
                        <a:t>70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45</a:t>
                      </a:r>
                      <a:r>
                        <a:rPr lang="ja-JP" sz="1800" kern="100">
                          <a:effectLst/>
                          <a:latin typeface="Meiryo UI" panose="020B0604030504040204" pitchFamily="50" charset="-128"/>
                          <a:ea typeface="Meiryo UI" panose="020B0604030504040204" pitchFamily="50" charset="-128"/>
                        </a:rPr>
                        <a:t>未満</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5%</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Rectangle 1"/>
          <p:cNvSpPr>
            <a:spLocks noChangeArrowheads="1"/>
          </p:cNvSpPr>
          <p:nvPr/>
        </p:nvSpPr>
        <p:spPr bwMode="auto">
          <a:xfrm>
            <a:off x="281963" y="274371"/>
            <a:ext cx="55851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〖ステップ３　β又はβ</a:t>
            </a:r>
            <a:r>
              <a:rPr kumimoji="0" lang="en-US" altLang="ja-JP" sz="3200" b="0" i="0" u="none" strike="noStrike" cap="none" normalizeH="0" baseline="-25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D</a:t>
            </a:r>
            <a:r>
              <a:rPr kumimoji="0" lang="ja-JP" altLang="en-US"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の決定</a:t>
            </a:r>
            <a:r>
              <a:rPr kumimoji="0" lang="en-US" altLang="ja-JP"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正方形/長方形 5"/>
          <p:cNvSpPr/>
          <p:nvPr/>
        </p:nvSpPr>
        <p:spPr>
          <a:xfrm>
            <a:off x="785598" y="1375016"/>
            <a:ext cx="1973617" cy="461665"/>
          </a:xfrm>
          <a:prstGeom prst="rect">
            <a:avLst/>
          </a:prstGeom>
        </p:spPr>
        <p:txBody>
          <a:bodyPr wrap="none">
            <a:spAutoFit/>
          </a:bodyPr>
          <a:lstStyle/>
          <a:p>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（又は</a:t>
            </a:r>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β</a:t>
            </a:r>
            <a:r>
              <a:rPr kumimoji="0" lang="en-US" altLang="ja-JP" sz="3200" baseline="-25000" dirty="0">
                <a:latin typeface="Meiryo UI" panose="020B0604030504040204" pitchFamily="50" charset="-128"/>
                <a:ea typeface="Meiryo UI" panose="020B0604030504040204" pitchFamily="50" charset="-128"/>
                <a:cs typeface="Times New Roman" panose="02020603050405020304" pitchFamily="18" charset="0"/>
              </a:rPr>
              <a:t>D</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2400" dirty="0"/>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grpSp>
        <p:nvGrpSpPr>
          <p:cNvPr id="11" name="グループ化 10"/>
          <p:cNvGrpSpPr/>
          <p:nvPr/>
        </p:nvGrpSpPr>
        <p:grpSpPr>
          <a:xfrm>
            <a:off x="2171700" y="3022600"/>
            <a:ext cx="3022600" cy="2468146"/>
            <a:chOff x="2171700" y="3022600"/>
            <a:chExt cx="3022600" cy="2468146"/>
          </a:xfrm>
        </p:grpSpPr>
        <p:sp>
          <p:nvSpPr>
            <p:cNvPr id="4" name="円/楕円 3"/>
            <p:cNvSpPr/>
            <p:nvPr/>
          </p:nvSpPr>
          <p:spPr>
            <a:xfrm>
              <a:off x="3949700" y="3022600"/>
              <a:ext cx="12446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2 (枠付き) 8"/>
            <p:cNvSpPr/>
            <p:nvPr/>
          </p:nvSpPr>
          <p:spPr>
            <a:xfrm flipH="1">
              <a:off x="2171700" y="4631489"/>
              <a:ext cx="1778000" cy="859257"/>
            </a:xfrm>
            <a:prstGeom prst="borderCallout2">
              <a:avLst>
                <a:gd name="adj1" fmla="val 18750"/>
                <a:gd name="adj2" fmla="val -8333"/>
                <a:gd name="adj3" fmla="val 18750"/>
                <a:gd name="adj4" fmla="val -16667"/>
                <a:gd name="adj5" fmla="val -139756"/>
                <a:gd name="adj6" fmla="val -525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リレー　</a:t>
              </a:r>
              <a:r>
                <a:rPr kumimoji="0" lang="en-US" altLang="ja-JP"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S=89</a:t>
              </a:r>
              <a:endParaRPr kumimoji="1" lang="ja-JP" altLang="en-US" dirty="0"/>
            </a:p>
          </p:txBody>
        </p:sp>
      </p:grpSp>
      <p:grpSp>
        <p:nvGrpSpPr>
          <p:cNvPr id="12" name="グループ化 11"/>
          <p:cNvGrpSpPr/>
          <p:nvPr/>
        </p:nvGrpSpPr>
        <p:grpSpPr>
          <a:xfrm>
            <a:off x="5473700" y="3022600"/>
            <a:ext cx="2400300" cy="2487557"/>
            <a:chOff x="5473700" y="3022600"/>
            <a:chExt cx="2400300" cy="2487557"/>
          </a:xfrm>
        </p:grpSpPr>
        <p:sp>
          <p:nvSpPr>
            <p:cNvPr id="8" name="円/楕円 7"/>
            <p:cNvSpPr/>
            <p:nvPr/>
          </p:nvSpPr>
          <p:spPr>
            <a:xfrm>
              <a:off x="6629400" y="3022600"/>
              <a:ext cx="12446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9"/>
            <p:cNvSpPr/>
            <p:nvPr/>
          </p:nvSpPr>
          <p:spPr>
            <a:xfrm flipH="1">
              <a:off x="5473700" y="4650900"/>
              <a:ext cx="1778000" cy="859257"/>
            </a:xfrm>
            <a:prstGeom prst="borderCallout2">
              <a:avLst>
                <a:gd name="adj1" fmla="val 18750"/>
                <a:gd name="adj2" fmla="val -8333"/>
                <a:gd name="adj3" fmla="val 18750"/>
                <a:gd name="adj4" fmla="val -16667"/>
                <a:gd name="adj5" fmla="val -139756"/>
                <a:gd name="adj6" fmla="val -24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遮断弁　</a:t>
              </a:r>
              <a:r>
                <a:rPr kumimoji="0" lang="en-US" altLang="ja-JP"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S=81</a:t>
              </a:r>
              <a:endParaRPr kumimoji="1" lang="ja-JP" altLang="en-US" dirty="0"/>
            </a:p>
          </p:txBody>
        </p:sp>
      </p:grpSp>
    </p:spTree>
    <p:extLst>
      <p:ext uri="{BB962C8B-B14F-4D97-AF65-F5344CB8AC3E}">
        <p14:creationId xmlns:p14="http://schemas.microsoft.com/office/powerpoint/2010/main" val="21429410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135</a:t>
            </a:fld>
            <a:endParaRPr kumimoji="1" lang="ja-JP" altLang="en-US"/>
          </a:p>
        </p:txBody>
      </p:sp>
      <p:sp>
        <p:nvSpPr>
          <p:cNvPr id="6" name="タイトル 1"/>
          <p:cNvSpPr txBox="1">
            <a:spLocks/>
          </p:cNvSpPr>
          <p:nvPr/>
        </p:nvSpPr>
        <p:spPr>
          <a:xfrm>
            <a:off x="488505" y="1758302"/>
            <a:ext cx="9953032"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4000" dirty="0"/>
              <a:t>3.2.2</a:t>
            </a:r>
            <a:r>
              <a:rPr lang="ja-JP" altLang="ja-JP" sz="4000" kern="100" dirty="0">
                <a:cs typeface="Times New Roman" panose="02020603050405020304" pitchFamily="18" charset="0"/>
              </a:rPr>
              <a:t>　低水位</a:t>
            </a:r>
            <a:r>
              <a:rPr lang="en-US" altLang="ja-JP" sz="4000" kern="100" dirty="0">
                <a:cs typeface="Times New Roman" panose="02020603050405020304" pitchFamily="18" charset="0"/>
              </a:rPr>
              <a:t>/</a:t>
            </a:r>
            <a:r>
              <a:rPr lang="ja-JP" altLang="ja-JP" sz="4000" kern="100" dirty="0">
                <a:cs typeface="Times New Roman" panose="02020603050405020304" pitchFamily="18" charset="0"/>
              </a:rPr>
              <a:t>燃焼系遮断の構成例（１）</a:t>
            </a:r>
            <a:r>
              <a:rPr lang="ja-JP" altLang="ja-JP" sz="4800" dirty="0"/>
              <a:t>　</a:t>
            </a:r>
            <a:endParaRPr lang="ja-JP" altLang="en-US" dirty="0"/>
          </a:p>
        </p:txBody>
      </p:sp>
    </p:spTree>
    <p:extLst>
      <p:ext uri="{BB962C8B-B14F-4D97-AF65-F5344CB8AC3E}">
        <p14:creationId xmlns:p14="http://schemas.microsoft.com/office/powerpoint/2010/main" val="33323114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136</a:t>
            </a:fld>
            <a:endParaRPr kumimoji="1" lang="ja-JP" altLang="en-US"/>
          </a:p>
        </p:txBody>
      </p:sp>
      <p:sp>
        <p:nvSpPr>
          <p:cNvPr id="2" name="正方形/長方形 1"/>
          <p:cNvSpPr/>
          <p:nvPr/>
        </p:nvSpPr>
        <p:spPr>
          <a:xfrm>
            <a:off x="219189" y="144540"/>
            <a:ext cx="9464638" cy="2092881"/>
          </a:xfrm>
          <a:prstGeom prst="rect">
            <a:avLst/>
          </a:prstGeom>
        </p:spPr>
        <p:txBody>
          <a:bodyPr wrap="square">
            <a:spAutoFit/>
          </a:bodyPr>
          <a:lstStyle/>
          <a:p>
            <a:pPr algn="just">
              <a:spcAft>
                <a:spcPts val="0"/>
              </a:spcAft>
            </a:pPr>
            <a:r>
              <a:rPr lang="ja-JP" altLang="ja-JP" sz="4400" kern="100" dirty="0">
                <a:latin typeface="Meiryo UI" panose="020B0604030504040204" pitchFamily="50" charset="-128"/>
                <a:ea typeface="Meiryo UI" panose="020B0604030504040204" pitchFamily="50" charset="-128"/>
                <a:cs typeface="Times New Roman" panose="02020603050405020304" pitchFamily="18" charset="0"/>
              </a:rPr>
              <a:t>低水位</a:t>
            </a:r>
            <a:r>
              <a:rPr lang="en-US" altLang="ja-JP" sz="4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4400" kern="100" dirty="0">
                <a:latin typeface="Meiryo UI" panose="020B0604030504040204" pitchFamily="50" charset="-128"/>
                <a:ea typeface="Meiryo UI" panose="020B0604030504040204" pitchFamily="50" charset="-128"/>
                <a:cs typeface="Times New Roman" panose="02020603050405020304" pitchFamily="18" charset="0"/>
              </a:rPr>
              <a:t>燃焼系遮断の構成例（１）</a:t>
            </a:r>
          </a:p>
          <a:p>
            <a:pPr algn="just">
              <a:spcAft>
                <a:spcPts val="0"/>
              </a:spcAf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3200" kern="100" dirty="0">
                <a:latin typeface="Meiryo UI" panose="020B0604030504040204" pitchFamily="50" charset="-128"/>
                <a:ea typeface="Meiryo UI" panose="020B0604030504040204" pitchFamily="50" charset="-128"/>
                <a:cs typeface="Times New Roman" panose="02020603050405020304" pitchFamily="18" charset="0"/>
              </a:rPr>
              <a:t>ア　機能ブロック図</a:t>
            </a:r>
          </a:p>
          <a:p>
            <a:pPr indent="133350"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459037" y="5953597"/>
            <a:ext cx="8220209" cy="369332"/>
          </a:xfrm>
          <a:prstGeom prst="rect">
            <a:avLst/>
          </a:prstGeom>
        </p:spPr>
        <p:txBody>
          <a:bodyPr wrap="square">
            <a:spAutoFit/>
          </a:bodyPr>
          <a:lstStyle/>
          <a:p>
            <a:pPr marL="533400" indent="533400"/>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図</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3-11</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機能ブロック図　低水位</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燃焼系遮断の構成例（１）</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930638" y="2098715"/>
            <a:ext cx="6626933" cy="3590829"/>
          </a:xfrm>
          <a:prstGeom prst="rect">
            <a:avLst/>
          </a:prstGeom>
          <a:noFill/>
          <a:ln>
            <a:noFill/>
          </a:ln>
        </p:spPr>
      </p:pic>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8" name="楕円 7">
            <a:extLst>
              <a:ext uri="{FF2B5EF4-FFF2-40B4-BE49-F238E27FC236}">
                <a16:creationId xmlns="" xmlns:a16="http://schemas.microsoft.com/office/drawing/2014/main" id="{185954B0-9759-4B13-860B-83F109C9AFCD}"/>
              </a:ext>
            </a:extLst>
          </p:cNvPr>
          <p:cNvSpPr/>
          <p:nvPr/>
        </p:nvSpPr>
        <p:spPr>
          <a:xfrm>
            <a:off x="4244104" y="3994259"/>
            <a:ext cx="1678487" cy="84078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31282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137</a:t>
            </a:fld>
            <a:endParaRPr kumimoji="1" lang="ja-JP" altLang="en-US"/>
          </a:p>
        </p:txBody>
      </p:sp>
      <p:sp>
        <p:nvSpPr>
          <p:cNvPr id="2" name="正方形/長方形 1"/>
          <p:cNvSpPr/>
          <p:nvPr/>
        </p:nvSpPr>
        <p:spPr>
          <a:xfrm>
            <a:off x="50442" y="461457"/>
            <a:ext cx="9906000" cy="5878532"/>
          </a:xfrm>
          <a:prstGeom prst="rect">
            <a:avLst/>
          </a:prstGeom>
        </p:spPr>
        <p:txBody>
          <a:bodyPr wrap="square">
            <a:spAutoFit/>
          </a:bodyPr>
          <a:lstStyle/>
          <a:p>
            <a:pPr algn="just">
              <a:spcAft>
                <a:spcPts val="0"/>
              </a:spcAft>
            </a:pP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①危険事象：水位異常低下した場合の過熱</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空焚きによる火災又は圧壊</a:t>
            </a:r>
          </a:p>
          <a:p>
            <a:pPr marL="179705" algn="just">
              <a:spcAft>
                <a:spcPts val="0"/>
              </a:spcAf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79705"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要求安全機能　：水位が安全低水位以下になった場合に燃料を遮断する</a:t>
            </a: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入力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FS1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で安全低水位をチェック。安全低水位以上で接点</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ON</a:t>
            </a:r>
            <a:r>
              <a:rPr lang="ja-JP" altLang="ja-JP" sz="1600"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安全低水位以下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で接点</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OFF</a:t>
            </a:r>
            <a:r>
              <a:rPr lang="ja-JP" altLang="ja-JP" sz="1600" kern="100" dirty="0" err="1">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ロジック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：リレー</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RY1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で遮断弁制御。なお、リレー</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RY1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の接点と遮断弁の間に、エア圧スイッチ</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接点・ガス圧スイッチ接点・バーナコントローラリレー接点が配置されているが、</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これらの接点は水位の異常低下の安全機能ロジックには関与していない。</a:t>
            </a: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出力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：遮断弁</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MV1</a:t>
            </a:r>
            <a:r>
              <a:rPr lang="ja-JP" altLang="ja-JP" sz="1600"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を燃料配管に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個直列に設置</a:t>
            </a: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点検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FS1</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は、作動確認を</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3</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日に</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回実施する。火炎検出器は、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24</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時間に</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回以上、</a:t>
            </a:r>
            <a:endPar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en-US"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バーナコントローラとのループで起動チェック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される。遮断弁は、月に</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回、</a:t>
            </a:r>
            <a:endPar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en-US"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漏れ点検</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遮断機構の作動確認</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する。</a:t>
            </a:r>
          </a:p>
          <a:p>
            <a:pPr algn="just">
              <a:spcAft>
                <a:spcPts val="0"/>
              </a:spcAft>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②危険事象：主バーナが異常失火した場合の燃料流出による爆発</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火災</a:t>
            </a:r>
          </a:p>
          <a:p>
            <a:pPr marL="1259840" algn="just">
              <a:spcAft>
                <a:spcPts val="0"/>
              </a:spcAft>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要求安全機能　：火炎が異常失火した場合に燃料を遮断する</a:t>
            </a: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入力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：火炎検出器にて火炎監視</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火炎信号</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ロジック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：バーナコントローラにて火炎有無判定・遮断弁制御</a:t>
            </a: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出力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：遮断弁</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MV1</a:t>
            </a:r>
            <a:r>
              <a:rPr lang="ja-JP" altLang="ja-JP" sz="1600"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を燃料配管に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個直列に設置</a:t>
            </a:r>
          </a:p>
          <a:p>
            <a:pPr marL="125984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点検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火炎検出器は、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24</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時間に</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回以上、バーナコントローラとのループで</a:t>
            </a:r>
            <a:endPar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1259840" algn="just">
              <a:spcAft>
                <a:spcPts val="0"/>
              </a:spcAft>
            </a:pPr>
            <a:r>
              <a:rPr lang="ja-JP" altLang="en-US"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起動チェック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される。遮断弁は、月に</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回、漏れ点検</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遮断機構の作動確認</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p>
          <a:p>
            <a:pPr marL="1259840" algn="just">
              <a:spcAft>
                <a:spcPts val="0"/>
              </a:spcAft>
            </a:pPr>
            <a:r>
              <a:rPr lang="ja-JP" altLang="en-US"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する。</a:t>
            </a:r>
            <a:endParaRPr lang="ja-JP"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218915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138</a:t>
            </a:fld>
            <a:endParaRPr kumimoji="1" lang="ja-JP" altLang="en-US"/>
          </a:p>
        </p:txBody>
      </p:sp>
      <p:sp>
        <p:nvSpPr>
          <p:cNvPr id="2" name="Rectangle 9"/>
          <p:cNvSpPr>
            <a:spLocks noChangeArrowheads="1"/>
          </p:cNvSpPr>
          <p:nvPr/>
        </p:nvSpPr>
        <p:spPr bwMode="auto">
          <a:xfrm>
            <a:off x="63142" y="91542"/>
            <a:ext cx="804739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　危険事象：水位異常低下した場合の過熱</a:t>
            </a:r>
            <a:r>
              <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3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空焚きによる火災又は圧壊</a:t>
            </a:r>
            <a:endPar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3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（ア）信頼性ブロック図</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692277" y="1999371"/>
            <a:ext cx="6148434" cy="1986378"/>
            <a:chOff x="0" y="0"/>
            <a:chExt cx="3744000" cy="1009650"/>
          </a:xfrm>
        </p:grpSpPr>
        <p:cxnSp>
          <p:nvCxnSpPr>
            <p:cNvPr id="7" name="直線コネクタ 6"/>
            <p:cNvCxnSpPr>
              <a:cxnSpLocks noChangeShapeType="1"/>
            </p:cNvCxnSpPr>
            <p:nvPr/>
          </p:nvCxnSpPr>
          <p:spPr bwMode="auto">
            <a:xfrm>
              <a:off x="0" y="504825"/>
              <a:ext cx="37440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正方形/長方形 7"/>
            <p:cNvSpPr>
              <a:spLocks noChangeArrowheads="1"/>
            </p:cNvSpPr>
            <p:nvPr/>
          </p:nvSpPr>
          <p:spPr bwMode="auto">
            <a:xfrm>
              <a:off x="190500" y="352425"/>
              <a:ext cx="691515" cy="307975"/>
            </a:xfrm>
            <a:prstGeom prst="rect">
              <a:avLst/>
            </a:prstGeom>
            <a:solidFill>
              <a:schemeClr val="bg1"/>
            </a:solidFill>
            <a:ln w="9525" algn="ctr">
              <a:solidFill>
                <a:schemeClr val="tx1"/>
              </a:solidFill>
              <a:round/>
              <a:headEnd/>
              <a:tailEnd/>
            </a:ln>
          </p:spPr>
          <p:txBody>
            <a:bodyPr anchor="ctr">
              <a:noAutofit/>
            </a:bodyP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FS</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9" name="正方形/長方形 8"/>
            <p:cNvSpPr>
              <a:spLocks noChangeArrowheads="1"/>
            </p:cNvSpPr>
            <p:nvPr/>
          </p:nvSpPr>
          <p:spPr bwMode="auto">
            <a:xfrm>
              <a:off x="990600" y="361950"/>
              <a:ext cx="570865" cy="307975"/>
            </a:xfrm>
            <a:prstGeom prst="rect">
              <a:avLst/>
            </a:prstGeom>
            <a:solidFill>
              <a:schemeClr val="bg1"/>
            </a:solidFill>
            <a:ln w="9525" algn="ctr">
              <a:solidFill>
                <a:schemeClr val="tx1"/>
              </a:solidFill>
              <a:round/>
              <a:headEnd/>
              <a:tailEnd/>
            </a:ln>
          </p:spPr>
          <p:txBody>
            <a:bodyPr anchor="ctr">
              <a:noAutofit/>
            </a:bodyP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RY1</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0" name="正方形/長方形 9"/>
            <p:cNvSpPr>
              <a:spLocks noChangeArrowheads="1"/>
            </p:cNvSpPr>
            <p:nvPr/>
          </p:nvSpPr>
          <p:spPr bwMode="auto">
            <a:xfrm>
              <a:off x="1724025" y="190500"/>
              <a:ext cx="887299" cy="601024"/>
            </a:xfrm>
            <a:prstGeom prst="rect">
              <a:avLst/>
            </a:prstGeom>
            <a:solidFill>
              <a:schemeClr val="bg1"/>
            </a:solidFill>
            <a:ln w="9525" algn="ctr">
              <a:solidFill>
                <a:schemeClr val="tx1"/>
              </a:solidFill>
              <a:round/>
              <a:headEnd/>
              <a:tailEnd/>
            </a:ln>
          </p:spPr>
          <p:txBody>
            <a:bodyPr/>
            <a:lstStyle/>
            <a:p>
              <a:endParaRPr lang="ja-JP" altLang="en-US"/>
            </a:p>
          </p:txBody>
        </p:sp>
        <p:sp>
          <p:nvSpPr>
            <p:cNvPr id="11" name="正方形/長方形 10"/>
            <p:cNvSpPr>
              <a:spLocks noChangeArrowheads="1"/>
            </p:cNvSpPr>
            <p:nvPr/>
          </p:nvSpPr>
          <p:spPr bwMode="auto">
            <a:xfrm>
              <a:off x="1866900" y="685800"/>
              <a:ext cx="650087" cy="323850"/>
            </a:xfrm>
            <a:prstGeom prst="rect">
              <a:avLst/>
            </a:prstGeom>
            <a:solidFill>
              <a:schemeClr val="bg1"/>
            </a:solidFill>
            <a:ln w="9525" algn="ctr">
              <a:solidFill>
                <a:schemeClr val="tx1"/>
              </a:solidFill>
              <a:round/>
              <a:headEnd/>
              <a:tailEnd/>
            </a:ln>
          </p:spPr>
          <p:txBody>
            <a:bodyPr anchor="ctr">
              <a:noAutofit/>
            </a:bodyP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MV2</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2" name="正方形/長方形 11"/>
            <p:cNvSpPr>
              <a:spLocks noChangeArrowheads="1"/>
            </p:cNvSpPr>
            <p:nvPr/>
          </p:nvSpPr>
          <p:spPr bwMode="auto">
            <a:xfrm>
              <a:off x="2828925" y="342900"/>
              <a:ext cx="650087" cy="323850"/>
            </a:xfrm>
            <a:prstGeom prst="rect">
              <a:avLst/>
            </a:prstGeom>
            <a:solidFill>
              <a:schemeClr val="bg1"/>
            </a:solidFill>
            <a:ln w="9525" algn="ctr">
              <a:solidFill>
                <a:schemeClr val="tx1"/>
              </a:solidFill>
              <a:round/>
              <a:headEnd/>
              <a:tailEnd/>
            </a:ln>
          </p:spPr>
          <p:txBody>
            <a:bodyPr anchor="ctr">
              <a:noAutofit/>
            </a:bodyPr>
            <a:lstStyle/>
            <a:p>
              <a:pPr algn="ctr" fontAlgn="base" hangingPunct="0">
                <a:spcBef>
                  <a:spcPts val="1200"/>
                </a:spcBef>
                <a:spcAft>
                  <a:spcPts val="0"/>
                </a:spcAft>
              </a:pPr>
              <a:r>
                <a:rPr lang="ja-JP" sz="1050" kern="1200">
                  <a:solidFill>
                    <a:srgbClr val="000000"/>
                  </a:solidFill>
                  <a:effectLst/>
                  <a:latin typeface="Arial" panose="020B0604020202020204" pitchFamily="34" charset="0"/>
                  <a:ea typeface="ＭＳ ゴシック" panose="020B0609070205080204" pitchFamily="49" charset="-128"/>
                  <a:cs typeface="ヒラギノ明朝 ProN W3"/>
                </a:rPr>
                <a:t>β</a:t>
              </a:r>
              <a:r>
                <a:rPr lang="en-US" sz="1050" kern="1200" baseline="-25000">
                  <a:solidFill>
                    <a:srgbClr val="000000"/>
                  </a:solidFill>
                  <a:effectLst/>
                  <a:latin typeface="Arial" panose="020B0604020202020204" pitchFamily="34" charset="0"/>
                  <a:ea typeface="ＭＳ ゴシック" panose="020B0609070205080204" pitchFamily="49" charset="-128"/>
                  <a:cs typeface="ヒラギノ明朝 ProN W3"/>
                </a:rPr>
                <a:t>MV</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3" name="正方形/長方形 12"/>
            <p:cNvSpPr>
              <a:spLocks noChangeArrowheads="1"/>
            </p:cNvSpPr>
            <p:nvPr/>
          </p:nvSpPr>
          <p:spPr bwMode="auto">
            <a:xfrm>
              <a:off x="1857375" y="0"/>
              <a:ext cx="650087" cy="325002"/>
            </a:xfrm>
            <a:prstGeom prst="rect">
              <a:avLst/>
            </a:prstGeom>
            <a:solidFill>
              <a:schemeClr val="bg1"/>
            </a:solidFill>
            <a:ln w="9525" algn="ctr">
              <a:solidFill>
                <a:schemeClr val="tx1"/>
              </a:solidFill>
              <a:round/>
              <a:headEnd/>
              <a:tailEnd/>
            </a:ln>
          </p:spPr>
          <p:txBody>
            <a:bodyPr anchor="ctr">
              <a:noAutofit/>
            </a:bodyP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MV1</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grpSp>
      <p:sp>
        <p:nvSpPr>
          <p:cNvPr id="3" name="Rectangle 15"/>
          <p:cNvSpPr>
            <a:spLocks noChangeArrowheads="1"/>
          </p:cNvSpPr>
          <p:nvPr/>
        </p:nvSpPr>
        <p:spPr bwMode="auto">
          <a:xfrm>
            <a:off x="950797" y="3677587"/>
            <a:ext cx="4966424"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ＦＳ；低水位スイッチ</a:t>
            </a:r>
            <a:endPar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ＲＹ１；リレー１</a:t>
            </a:r>
            <a:endPar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ＭＶ１；遮断弁１</a:t>
            </a:r>
            <a:endPar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ＭＶ２；遮断弁２</a:t>
            </a:r>
            <a:endPar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ja-JP"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a:t>
            </a: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；遮断弁１、２の共通原因故障</a:t>
            </a:r>
            <a:endPar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3-12</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信頼性ブロック図（１）</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1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6274308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139</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4154895559"/>
              </p:ext>
            </p:extLst>
          </p:nvPr>
        </p:nvGraphicFramePr>
        <p:xfrm>
          <a:off x="844092" y="2175905"/>
          <a:ext cx="7266446" cy="2776145"/>
        </p:xfrm>
        <a:graphic>
          <a:graphicData uri="http://schemas.openxmlformats.org/drawingml/2006/table">
            <a:tbl>
              <a:tblPr firstRow="1" firstCol="1" bandRow="1">
                <a:tableStyleId>{5C22544A-7EE6-4342-B048-85BDC9FD1C3A}</a:tableStyleId>
              </a:tblPr>
              <a:tblGrid>
                <a:gridCol w="1048981">
                  <a:extLst>
                    <a:ext uri="{9D8B030D-6E8A-4147-A177-3AD203B41FA5}">
                      <a16:colId xmlns="" xmlns:a16="http://schemas.microsoft.com/office/drawing/2014/main" val="20000"/>
                    </a:ext>
                  </a:extLst>
                </a:gridCol>
                <a:gridCol w="3398197">
                  <a:extLst>
                    <a:ext uri="{9D8B030D-6E8A-4147-A177-3AD203B41FA5}">
                      <a16:colId xmlns="" xmlns:a16="http://schemas.microsoft.com/office/drawing/2014/main" val="20001"/>
                    </a:ext>
                  </a:extLst>
                </a:gridCol>
                <a:gridCol w="2819268">
                  <a:extLst>
                    <a:ext uri="{9D8B030D-6E8A-4147-A177-3AD203B41FA5}">
                      <a16:colId xmlns="" xmlns:a16="http://schemas.microsoft.com/office/drawing/2014/main" val="20002"/>
                    </a:ext>
                  </a:extLst>
                </a:gridCol>
              </a:tblGrid>
              <a:tr h="555229">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記号</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構成要素</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λ</a:t>
                      </a:r>
                      <a:r>
                        <a:rPr lang="ja-JP" sz="1800" kern="100" baseline="-25000">
                          <a:effectLst/>
                          <a:latin typeface="Meiryo UI" panose="020B0604030504040204" pitchFamily="50" charset="-128"/>
                          <a:ea typeface="Meiryo UI" panose="020B0604030504040204" pitchFamily="50" charset="-128"/>
                        </a:rPr>
                        <a:t>Ｄ</a:t>
                      </a:r>
                      <a:r>
                        <a:rPr lang="ja-JP" sz="1800" kern="100">
                          <a:effectLst/>
                          <a:latin typeface="Meiryo UI" panose="020B0604030504040204" pitchFamily="50" charset="-128"/>
                          <a:ea typeface="Meiryo UI" panose="020B0604030504040204" pitchFamily="50" charset="-128"/>
                        </a:rPr>
                        <a:t>危険側故障率（</a:t>
                      </a:r>
                      <a:r>
                        <a:rPr lang="en-US" sz="1800" kern="100">
                          <a:effectLst/>
                          <a:latin typeface="Meiryo UI" panose="020B0604030504040204" pitchFamily="50" charset="-128"/>
                          <a:ea typeface="Meiryo UI" panose="020B0604030504040204" pitchFamily="50" charset="-128"/>
                        </a:rPr>
                        <a:t>FIT)</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5229">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ＦＳ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低水位スイッチ</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500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5229">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ＲＹ１</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リレー</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2,000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5229">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ＭＶ１</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遮断弁１</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10,000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55229">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ＭＶ２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遮断弁２</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3" name="Rectangle 2"/>
          <p:cNvSpPr>
            <a:spLocks noChangeArrowheads="1"/>
          </p:cNvSpPr>
          <p:nvPr/>
        </p:nvSpPr>
        <p:spPr bwMode="auto">
          <a:xfrm>
            <a:off x="157720" y="246689"/>
            <a:ext cx="795281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a:t>
            </a:r>
            <a:r>
              <a:rPr kumimoji="0" lang="en-US" altLang="ja-JP" sz="24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の計算</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3-12</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の機能ブロック図に示した構成要素の危険側故障率を表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3-16</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に示す。</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3-16</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構成要素の危険側故障率</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32937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a:bodyPr>
          <a:lstStyle/>
          <a:p>
            <a:r>
              <a:rPr kumimoji="1" lang="ja-JP" altLang="en-US" sz="4000" dirty="0"/>
              <a:t>（</a:t>
            </a:r>
            <a:r>
              <a:rPr kumimoji="1" lang="en-US" altLang="ja-JP" sz="4000" dirty="0"/>
              <a:t>4</a:t>
            </a:r>
            <a:r>
              <a:rPr kumimoji="1" lang="ja-JP" altLang="en-US" sz="4000" dirty="0"/>
              <a:t>）</a:t>
            </a:r>
            <a:r>
              <a:rPr lang="ja-JP" altLang="ja-JP" sz="4000" dirty="0"/>
              <a:t>登録適合性証明機関の新設</a:t>
            </a:r>
            <a:endParaRPr kumimoji="1" lang="ja-JP" altLang="en-US" sz="4000" dirty="0"/>
          </a:p>
        </p:txBody>
      </p:sp>
      <p:sp>
        <p:nvSpPr>
          <p:cNvPr id="7" name="コンテンツ プレースホルダー 6"/>
          <p:cNvSpPr>
            <a:spLocks noGrp="1"/>
          </p:cNvSpPr>
          <p:nvPr>
            <p:ph idx="1"/>
          </p:nvPr>
        </p:nvSpPr>
        <p:spPr>
          <a:xfrm>
            <a:off x="506506" y="1612280"/>
            <a:ext cx="8892988" cy="4553025"/>
          </a:xfrm>
          <a:ln>
            <a:solidFill>
              <a:schemeClr val="accent6">
                <a:lumMod val="40000"/>
                <a:lumOff val="60000"/>
              </a:schemeClr>
            </a:solidFill>
          </a:ln>
        </p:spPr>
        <p:txBody>
          <a:bodyPr>
            <a:normAutofit/>
          </a:bodyPr>
          <a:lstStyle/>
          <a:p>
            <a:pPr>
              <a:buFont typeface="Wingdings" panose="05000000000000000000" pitchFamily="2" charset="2"/>
              <a:buChar char="l"/>
            </a:pPr>
            <a:r>
              <a:rPr lang="ja-JP" altLang="en-US" sz="2400" dirty="0"/>
              <a:t>「労働安全衛生法及びこれに基づく命令にかかる登録及び指定に関する省令」が改正され、自動制御装置が機能安全指針に適合していることを証明する</a:t>
            </a:r>
            <a:r>
              <a:rPr lang="ja-JP" altLang="en-US" sz="2400" b="1" dirty="0"/>
              <a:t>第三者機関として、「登録適合性証明機関」が新設</a:t>
            </a:r>
            <a:r>
              <a:rPr lang="ja-JP" altLang="en-US" sz="2400" dirty="0"/>
              <a:t>されました</a:t>
            </a:r>
            <a:r>
              <a:rPr lang="ja-JP" altLang="en-US" sz="2400" dirty="0" smtClean="0"/>
              <a:t>。</a:t>
            </a:r>
            <a:endParaRPr lang="en-US" altLang="ja-JP" sz="2400" dirty="0" smtClean="0"/>
          </a:p>
          <a:p>
            <a:pPr>
              <a:buFont typeface="Wingdings" panose="05000000000000000000" pitchFamily="2" charset="2"/>
              <a:buChar char="l"/>
            </a:pPr>
            <a:endParaRPr lang="en-US" altLang="ja-JP" sz="2400" dirty="0"/>
          </a:p>
          <a:p>
            <a:pPr>
              <a:buFont typeface="Wingdings" panose="05000000000000000000" pitchFamily="2" charset="2"/>
              <a:buChar char="l"/>
            </a:pPr>
            <a:r>
              <a:rPr lang="ja-JP" altLang="en-US" sz="2400" dirty="0"/>
              <a:t>労働基準監督署長の認定を受けようとする事業者は</a:t>
            </a:r>
            <a:r>
              <a:rPr lang="ja-JP" altLang="en-US" sz="2400" dirty="0" smtClean="0"/>
              <a:t>、</a:t>
            </a:r>
            <a:endParaRPr lang="en-US" altLang="ja-JP" sz="2400" dirty="0" smtClean="0"/>
          </a:p>
          <a:p>
            <a:pPr lvl="1">
              <a:buFont typeface="Arial" panose="020B0604020202020204" pitchFamily="34" charset="0"/>
              <a:buChar char="•"/>
            </a:pPr>
            <a:r>
              <a:rPr lang="ja-JP" altLang="en-US" sz="2000" b="1" dirty="0"/>
              <a:t>適合自動制御ボイラー認定申請書</a:t>
            </a:r>
            <a:r>
              <a:rPr lang="ja-JP" altLang="en-US" sz="2000" dirty="0"/>
              <a:t>（ボイラー則様式第</a:t>
            </a:r>
            <a:r>
              <a:rPr lang="en-US" altLang="ja-JP" sz="2000" dirty="0"/>
              <a:t>17 </a:t>
            </a:r>
            <a:r>
              <a:rPr lang="ja-JP" altLang="en-US" sz="2000" dirty="0"/>
              <a:t>号）、</a:t>
            </a:r>
            <a:endParaRPr lang="en-US" altLang="ja-JP" sz="2000" dirty="0" smtClean="0"/>
          </a:p>
          <a:p>
            <a:pPr lvl="1">
              <a:buFont typeface="Arial" panose="020B0604020202020204" pitchFamily="34" charset="0"/>
              <a:buChar char="•"/>
            </a:pPr>
            <a:r>
              <a:rPr lang="ja-JP" altLang="en-US" sz="2000" b="1" dirty="0" smtClean="0"/>
              <a:t>「</a:t>
            </a:r>
            <a:r>
              <a:rPr lang="ja-JP" altLang="en-US" sz="2000" b="1" dirty="0"/>
              <a:t>登録適合性証明機関」が証明した適合</a:t>
            </a:r>
            <a:r>
              <a:rPr lang="ja-JP" altLang="en-US" sz="2000" b="1" dirty="0" smtClean="0"/>
              <a:t>証明書</a:t>
            </a:r>
            <a:endParaRPr lang="en-US" altLang="ja-JP" sz="2000" b="1" dirty="0" smtClean="0"/>
          </a:p>
          <a:p>
            <a:pPr lvl="1">
              <a:buFont typeface="Arial" panose="020B0604020202020204" pitchFamily="34" charset="0"/>
              <a:buChar char="•"/>
            </a:pPr>
            <a:r>
              <a:rPr lang="ja-JP" altLang="en-US" sz="2000" b="1" dirty="0"/>
              <a:t>適合自動制御ボイラー認定申請書及び適合証明書の内容を補足する書面（</a:t>
            </a:r>
            <a:r>
              <a:rPr lang="ja-JP" altLang="en-US" sz="2000" b="1" dirty="0" smtClean="0"/>
              <a:t>必要な</a:t>
            </a:r>
            <a:r>
              <a:rPr lang="ja-JP" altLang="en-US" sz="2000" b="1" dirty="0"/>
              <a:t>場合のみ。）</a:t>
            </a:r>
            <a:endParaRPr lang="en-US" altLang="ja-JP" sz="2000" b="1" dirty="0" smtClean="0"/>
          </a:p>
          <a:p>
            <a:pPr marL="57150" indent="0">
              <a:buNone/>
            </a:pPr>
            <a:r>
              <a:rPr lang="ja-JP" altLang="en-US" sz="2400" dirty="0" smtClean="0"/>
              <a:t>　を</a:t>
            </a:r>
            <a:r>
              <a:rPr lang="ja-JP" altLang="en-US" sz="2400" dirty="0"/>
              <a:t>添付して</a:t>
            </a:r>
            <a:r>
              <a:rPr lang="ja-JP" altLang="en-US" sz="2400" b="1" dirty="0"/>
              <a:t>所轄労働基準監督署長に申請</a:t>
            </a:r>
            <a:r>
              <a:rPr lang="ja-JP" altLang="en-US" sz="2400" dirty="0"/>
              <a:t>します。</a:t>
            </a:r>
            <a:endParaRPr kumimoji="1" lang="ja-JP" altLang="en-US" sz="2400" dirty="0"/>
          </a:p>
        </p:txBody>
      </p:sp>
      <p:sp>
        <p:nvSpPr>
          <p:cNvPr id="4" name="フッター プレースホルダー 3"/>
          <p:cNvSpPr>
            <a:spLocks noGrp="1"/>
          </p:cNvSpPr>
          <p:nvPr>
            <p:ph type="ftr" sz="quarter" idx="11"/>
          </p:nvPr>
        </p:nvSpPr>
        <p:spPr>
          <a:xfrm>
            <a:off x="740532" y="6597352"/>
            <a:ext cx="7868254" cy="16773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14</a:t>
            </a:fld>
            <a:endParaRPr kumimoji="1" lang="ja-JP" altLang="en-US" dirty="0"/>
          </a:p>
        </p:txBody>
      </p:sp>
    </p:spTree>
    <p:extLst>
      <p:ext uri="{BB962C8B-B14F-4D97-AF65-F5344CB8AC3E}">
        <p14:creationId xmlns:p14="http://schemas.microsoft.com/office/powerpoint/2010/main" val="31763536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140</a:t>
            </a:fld>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658386456"/>
              </p:ext>
            </p:extLst>
          </p:nvPr>
        </p:nvGraphicFramePr>
        <p:xfrm>
          <a:off x="1290814" y="768751"/>
          <a:ext cx="7342480" cy="2897404"/>
        </p:xfrm>
        <a:graphic>
          <a:graphicData uri="http://schemas.openxmlformats.org/presentationml/2006/ole">
            <mc:AlternateContent xmlns:mc="http://schemas.openxmlformats.org/markup-compatibility/2006">
              <mc:Choice xmlns:v="urn:schemas-microsoft-com:vml" Requires="v">
                <p:oleObj spid="_x0000_s3074" name="ワークシート" r:id="rId5" imgW="5534160" imgH="2419481" progId="Excel.Sheet.12">
                  <p:embed/>
                </p:oleObj>
              </mc:Choice>
              <mc:Fallback>
                <p:oleObj name="ワークシート" r:id="rId5" imgW="5534160" imgH="2419481"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0814" y="768751"/>
                        <a:ext cx="7342480" cy="2897404"/>
                      </a:xfrm>
                      <a:prstGeom prst="rect">
                        <a:avLst/>
                      </a:prstGeom>
                      <a:noFill/>
                      <a:extLst/>
                    </p:spPr>
                  </p:pic>
                </p:oleObj>
              </mc:Fallback>
            </mc:AlternateContent>
          </a:graphicData>
        </a:graphic>
      </p:graphicFrame>
      <p:sp>
        <p:nvSpPr>
          <p:cNvPr id="7" name="Rectangle 3"/>
          <p:cNvSpPr>
            <a:spLocks noChangeArrowheads="1"/>
          </p:cNvSpPr>
          <p:nvPr/>
        </p:nvSpPr>
        <p:spPr bwMode="auto">
          <a:xfrm>
            <a:off x="1259064" y="3635462"/>
            <a:ext cx="45448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838200" eaLnBrk="0" fontAlgn="base" hangingPunct="0">
              <a:spcBef>
                <a:spcPct val="0"/>
              </a:spcBef>
              <a:spcAft>
                <a:spcPct val="0"/>
              </a:spcAft>
              <a:tabLst>
                <a:tab pos="6219825" algn="l"/>
              </a:tabLst>
              <a:defRPr>
                <a:solidFill>
                  <a:schemeClr val="tx1"/>
                </a:solidFill>
                <a:latin typeface="Arial" panose="020B0604020202020204" pitchFamily="34" charset="0"/>
              </a:defRPr>
            </a:lvl1pPr>
            <a:lvl2pPr eaLnBrk="0" fontAlgn="base" hangingPunct="0">
              <a:spcBef>
                <a:spcPct val="0"/>
              </a:spcBef>
              <a:spcAft>
                <a:spcPct val="0"/>
              </a:spcAft>
              <a:tabLst>
                <a:tab pos="6219825" algn="l"/>
              </a:tabLst>
              <a:defRPr>
                <a:solidFill>
                  <a:schemeClr val="tx1"/>
                </a:solidFill>
                <a:latin typeface="Arial" panose="020B0604020202020204" pitchFamily="34" charset="0"/>
              </a:defRPr>
            </a:lvl2pPr>
            <a:lvl3pPr eaLnBrk="0" fontAlgn="base" hangingPunct="0">
              <a:spcBef>
                <a:spcPct val="0"/>
              </a:spcBef>
              <a:spcAft>
                <a:spcPct val="0"/>
              </a:spcAft>
              <a:tabLst>
                <a:tab pos="6219825" algn="l"/>
              </a:tabLst>
              <a:defRPr>
                <a:solidFill>
                  <a:schemeClr val="tx1"/>
                </a:solidFill>
                <a:latin typeface="Arial" panose="020B0604020202020204" pitchFamily="34" charset="0"/>
              </a:defRPr>
            </a:lvl3pPr>
            <a:lvl4pPr eaLnBrk="0" fontAlgn="base" hangingPunct="0">
              <a:spcBef>
                <a:spcPct val="0"/>
              </a:spcBef>
              <a:spcAft>
                <a:spcPct val="0"/>
              </a:spcAft>
              <a:tabLst>
                <a:tab pos="6219825" algn="l"/>
              </a:tabLst>
              <a:defRPr>
                <a:solidFill>
                  <a:schemeClr val="tx1"/>
                </a:solidFill>
                <a:latin typeface="Arial" panose="020B0604020202020204" pitchFamily="34" charset="0"/>
              </a:defRPr>
            </a:lvl4pPr>
            <a:lvl5pPr eaLnBrk="0" fontAlgn="base" hangingPunct="0">
              <a:spcBef>
                <a:spcPct val="0"/>
              </a:spcBef>
              <a:spcAft>
                <a:spcPct val="0"/>
              </a:spcAft>
              <a:tabLst>
                <a:tab pos="6219825" algn="l"/>
              </a:tabLst>
              <a:defRPr>
                <a:solidFill>
                  <a:schemeClr val="tx1"/>
                </a:solidFill>
                <a:latin typeface="Arial" panose="020B0604020202020204" pitchFamily="34" charset="0"/>
              </a:defRPr>
            </a:lvl5pPr>
            <a:lvl6pPr eaLnBrk="0" fontAlgn="base" hangingPunct="0">
              <a:spcBef>
                <a:spcPct val="0"/>
              </a:spcBef>
              <a:spcAft>
                <a:spcPct val="0"/>
              </a:spcAft>
              <a:tabLst>
                <a:tab pos="6219825" algn="l"/>
              </a:tabLst>
              <a:defRPr>
                <a:solidFill>
                  <a:schemeClr val="tx1"/>
                </a:solidFill>
                <a:latin typeface="Arial" panose="020B0604020202020204" pitchFamily="34" charset="0"/>
              </a:defRPr>
            </a:lvl6pPr>
            <a:lvl7pPr eaLnBrk="0" fontAlgn="base" hangingPunct="0">
              <a:spcBef>
                <a:spcPct val="0"/>
              </a:spcBef>
              <a:spcAft>
                <a:spcPct val="0"/>
              </a:spcAft>
              <a:tabLst>
                <a:tab pos="6219825" algn="l"/>
              </a:tabLst>
              <a:defRPr>
                <a:solidFill>
                  <a:schemeClr val="tx1"/>
                </a:solidFill>
                <a:latin typeface="Arial" panose="020B0604020202020204" pitchFamily="34" charset="0"/>
              </a:defRPr>
            </a:lvl7pPr>
            <a:lvl8pPr eaLnBrk="0" fontAlgn="base" hangingPunct="0">
              <a:spcBef>
                <a:spcPct val="0"/>
              </a:spcBef>
              <a:spcAft>
                <a:spcPct val="0"/>
              </a:spcAft>
              <a:tabLst>
                <a:tab pos="6219825" algn="l"/>
              </a:tabLst>
              <a:defRPr>
                <a:solidFill>
                  <a:schemeClr val="tx1"/>
                </a:solidFill>
                <a:latin typeface="Arial" panose="020B0604020202020204" pitchFamily="34" charset="0"/>
              </a:defRPr>
            </a:lvl8pPr>
            <a:lvl9pPr eaLnBrk="0" fontAlgn="base" hangingPunct="0">
              <a:spcBef>
                <a:spcPct val="0"/>
              </a:spcBef>
              <a:spcAft>
                <a:spcPct val="0"/>
              </a:spcAft>
              <a:tabLst>
                <a:tab pos="6219825" algn="l"/>
              </a:tabLs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tabLst>
                <a:tab pos="6219825" algn="l"/>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プルーフテスト間隔</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0" algn="l" defTabSz="914400" rtl="0" eaLnBrk="0" fontAlgn="base" latinLnBrk="0" hangingPunct="0">
              <a:lnSpc>
                <a:spcPct val="100000"/>
              </a:lnSpc>
              <a:spcBef>
                <a:spcPct val="0"/>
              </a:spcBef>
              <a:spcAft>
                <a:spcPct val="0"/>
              </a:spcAft>
              <a:buClrTx/>
              <a:buSzTx/>
              <a:tabLst>
                <a:tab pos="6219825" algn="l"/>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低水位スイッチ；</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　　リレー</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　　遮断弁</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か月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8" name="正方形/長方形 7"/>
          <p:cNvSpPr/>
          <p:nvPr/>
        </p:nvSpPr>
        <p:spPr>
          <a:xfrm>
            <a:off x="3816350" y="6538918"/>
            <a:ext cx="4953000" cy="1785104"/>
          </a:xfrm>
          <a:prstGeom prst="rect">
            <a:avLst/>
          </a:prstGeom>
        </p:spPr>
        <p:txBody>
          <a:bodyPr>
            <a:spAutoFit/>
          </a:bodyPr>
          <a:lstStyle/>
          <a:p>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533400"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（ランダムハードウェア故障確率）</a:t>
            </a:r>
          </a:p>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err="1">
                <a:latin typeface="Century" panose="02040604050505020304" pitchFamily="18" charset="0"/>
                <a:ea typeface="ＭＳ 明朝" panose="02020609040205080304" pitchFamily="17" charset="-128"/>
                <a:cs typeface="Times New Roman" panose="02020603050405020304" pitchFamily="18" charset="0"/>
              </a:rPr>
              <a:t>PFDavg</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 2.200E-5 + 8.776E-3 + 9.261E-5</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8.891E-3</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533400" indent="533400"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この</a:t>
            </a:r>
            <a:r>
              <a:rPr lang="en-US" altLang="ja-JP" kern="100" dirty="0" err="1">
                <a:latin typeface="Century" panose="02040604050505020304" pitchFamily="18" charset="0"/>
                <a:ea typeface="ＭＳ 明朝" panose="02020609040205080304" pitchFamily="17" charset="-128"/>
                <a:cs typeface="Times New Roman" panose="02020603050405020304" pitchFamily="18" charset="0"/>
              </a:rPr>
              <a:t>PFDavg</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は、</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SIL2</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になる。</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Rectangle 3"/>
          <p:cNvSpPr>
            <a:spLocks noChangeArrowheads="1"/>
          </p:cNvSpPr>
          <p:nvPr/>
        </p:nvSpPr>
        <p:spPr bwMode="auto">
          <a:xfrm>
            <a:off x="682121" y="350175"/>
            <a:ext cx="6221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838200" eaLnBrk="0" fontAlgn="base" hangingPunct="0">
              <a:spcBef>
                <a:spcPct val="0"/>
              </a:spcBef>
              <a:spcAft>
                <a:spcPct val="0"/>
              </a:spcAft>
              <a:tabLst>
                <a:tab pos="6219825" algn="l"/>
              </a:tabLst>
              <a:defRPr>
                <a:solidFill>
                  <a:schemeClr val="tx1"/>
                </a:solidFill>
                <a:latin typeface="Arial" panose="020B0604020202020204" pitchFamily="34" charset="0"/>
              </a:defRPr>
            </a:lvl1pPr>
            <a:lvl2pPr eaLnBrk="0" fontAlgn="base" hangingPunct="0">
              <a:spcBef>
                <a:spcPct val="0"/>
              </a:spcBef>
              <a:spcAft>
                <a:spcPct val="0"/>
              </a:spcAft>
              <a:tabLst>
                <a:tab pos="6219825" algn="l"/>
              </a:tabLst>
              <a:defRPr>
                <a:solidFill>
                  <a:schemeClr val="tx1"/>
                </a:solidFill>
                <a:latin typeface="Arial" panose="020B0604020202020204" pitchFamily="34" charset="0"/>
              </a:defRPr>
            </a:lvl2pPr>
            <a:lvl3pPr eaLnBrk="0" fontAlgn="base" hangingPunct="0">
              <a:spcBef>
                <a:spcPct val="0"/>
              </a:spcBef>
              <a:spcAft>
                <a:spcPct val="0"/>
              </a:spcAft>
              <a:tabLst>
                <a:tab pos="6219825" algn="l"/>
              </a:tabLst>
              <a:defRPr>
                <a:solidFill>
                  <a:schemeClr val="tx1"/>
                </a:solidFill>
                <a:latin typeface="Arial" panose="020B0604020202020204" pitchFamily="34" charset="0"/>
              </a:defRPr>
            </a:lvl3pPr>
            <a:lvl4pPr eaLnBrk="0" fontAlgn="base" hangingPunct="0">
              <a:spcBef>
                <a:spcPct val="0"/>
              </a:spcBef>
              <a:spcAft>
                <a:spcPct val="0"/>
              </a:spcAft>
              <a:tabLst>
                <a:tab pos="6219825" algn="l"/>
              </a:tabLst>
              <a:defRPr>
                <a:solidFill>
                  <a:schemeClr val="tx1"/>
                </a:solidFill>
                <a:latin typeface="Arial" panose="020B0604020202020204" pitchFamily="34" charset="0"/>
              </a:defRPr>
            </a:lvl4pPr>
            <a:lvl5pPr eaLnBrk="0" fontAlgn="base" hangingPunct="0">
              <a:spcBef>
                <a:spcPct val="0"/>
              </a:spcBef>
              <a:spcAft>
                <a:spcPct val="0"/>
              </a:spcAft>
              <a:tabLst>
                <a:tab pos="6219825" algn="l"/>
              </a:tabLst>
              <a:defRPr>
                <a:solidFill>
                  <a:schemeClr val="tx1"/>
                </a:solidFill>
                <a:latin typeface="Arial" panose="020B0604020202020204" pitchFamily="34" charset="0"/>
              </a:defRPr>
            </a:lvl5pPr>
            <a:lvl6pPr eaLnBrk="0" fontAlgn="base" hangingPunct="0">
              <a:spcBef>
                <a:spcPct val="0"/>
              </a:spcBef>
              <a:spcAft>
                <a:spcPct val="0"/>
              </a:spcAft>
              <a:tabLst>
                <a:tab pos="6219825" algn="l"/>
              </a:tabLst>
              <a:defRPr>
                <a:solidFill>
                  <a:schemeClr val="tx1"/>
                </a:solidFill>
                <a:latin typeface="Arial" panose="020B0604020202020204" pitchFamily="34" charset="0"/>
              </a:defRPr>
            </a:lvl6pPr>
            <a:lvl7pPr eaLnBrk="0" fontAlgn="base" hangingPunct="0">
              <a:spcBef>
                <a:spcPct val="0"/>
              </a:spcBef>
              <a:spcAft>
                <a:spcPct val="0"/>
              </a:spcAft>
              <a:tabLst>
                <a:tab pos="6219825" algn="l"/>
              </a:tabLst>
              <a:defRPr>
                <a:solidFill>
                  <a:schemeClr val="tx1"/>
                </a:solidFill>
                <a:latin typeface="Arial" panose="020B0604020202020204" pitchFamily="34" charset="0"/>
              </a:defRPr>
            </a:lvl7pPr>
            <a:lvl8pPr eaLnBrk="0" fontAlgn="base" hangingPunct="0">
              <a:spcBef>
                <a:spcPct val="0"/>
              </a:spcBef>
              <a:spcAft>
                <a:spcPct val="0"/>
              </a:spcAft>
              <a:tabLst>
                <a:tab pos="6219825" algn="l"/>
              </a:tabLst>
              <a:defRPr>
                <a:solidFill>
                  <a:schemeClr val="tx1"/>
                </a:solidFill>
                <a:latin typeface="Arial" panose="020B0604020202020204" pitchFamily="34" charset="0"/>
              </a:defRPr>
            </a:lvl8pPr>
            <a:lvl9pPr eaLnBrk="0" fontAlgn="base" hangingPunct="0">
              <a:spcBef>
                <a:spcPct val="0"/>
              </a:spcBef>
              <a:spcAft>
                <a:spcPct val="0"/>
              </a:spcAft>
              <a:tabLst>
                <a:tab pos="6219825" algn="l"/>
              </a:tabLs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tabLst>
                <a:tab pos="6219825" algn="l"/>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3-17</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　　</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0" algn="l" defTabSz="914400" rtl="0" eaLnBrk="0" fontAlgn="base" latinLnBrk="0" hangingPunct="0">
              <a:lnSpc>
                <a:spcPct val="100000"/>
              </a:lnSpc>
              <a:spcBef>
                <a:spcPct val="0"/>
              </a:spcBef>
              <a:spcAft>
                <a:spcPct val="0"/>
              </a:spcAft>
              <a:buClrTx/>
              <a:buSzTx/>
              <a:tabLst>
                <a:tab pos="6219825" algn="l"/>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p:cNvSpPr/>
          <p:nvPr/>
        </p:nvSpPr>
        <p:spPr>
          <a:xfrm>
            <a:off x="105301" y="4317287"/>
            <a:ext cx="8857838" cy="1231106"/>
          </a:xfrm>
          <a:prstGeom prst="rect">
            <a:avLst/>
          </a:prstGeom>
        </p:spPr>
        <p:txBody>
          <a:bodyPr wrap="square">
            <a:spAutoFit/>
          </a:bodyPr>
          <a:lstStyle/>
          <a:p>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533400"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 2.200E-5 + 8.776E-3 + 9.261E-5</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8.891E-3</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696914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141</a:t>
            </a:fld>
            <a:endParaRPr kumimoji="1" lang="ja-JP" altLang="en-US"/>
          </a:p>
        </p:txBody>
      </p:sp>
      <p:sp>
        <p:nvSpPr>
          <p:cNvPr id="2" name="正方形/長方形 1"/>
          <p:cNvSpPr/>
          <p:nvPr/>
        </p:nvSpPr>
        <p:spPr>
          <a:xfrm>
            <a:off x="247651" y="339391"/>
            <a:ext cx="8977312" cy="738664"/>
          </a:xfrm>
          <a:prstGeom prst="rect">
            <a:avLst/>
          </a:prstGeom>
        </p:spPr>
        <p:txBody>
          <a:bodyPr wrap="square">
            <a:spAutoFit/>
          </a:bodyPr>
          <a:lstStyle/>
          <a:p>
            <a:pPr algn="just">
              <a:spcAft>
                <a:spcPts val="0"/>
              </a:spcAft>
            </a:pP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（ウ）アーキテクチャ制約</a:t>
            </a:r>
          </a:p>
          <a:p>
            <a:pPr algn="just">
              <a:spcAft>
                <a:spcPts val="0"/>
              </a:spcAft>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19359808"/>
              </p:ext>
            </p:extLst>
          </p:nvPr>
        </p:nvGraphicFramePr>
        <p:xfrm>
          <a:off x="589052" y="903394"/>
          <a:ext cx="8057455" cy="3179539"/>
        </p:xfrm>
        <a:graphic>
          <a:graphicData uri="http://schemas.openxmlformats.org/presentationml/2006/ole">
            <mc:AlternateContent xmlns:mc="http://schemas.openxmlformats.org/markup-compatibility/2006">
              <mc:Choice xmlns:v="urn:schemas-microsoft-com:vml" Requires="v">
                <p:oleObj spid="_x0000_s4098" name="ワークシート" r:id="rId5" imgW="5534160" imgH="2419481" progId="Excel.Sheet.12">
                  <p:embed/>
                </p:oleObj>
              </mc:Choice>
              <mc:Fallback>
                <p:oleObj name="ワークシート" r:id="rId5" imgW="5534160" imgH="2419481"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052" y="903394"/>
                        <a:ext cx="8057455" cy="3179539"/>
                      </a:xfrm>
                      <a:prstGeom prst="rect">
                        <a:avLst/>
                      </a:prstGeom>
                      <a:noFill/>
                      <a:extLst/>
                    </p:spPr>
                  </p:pic>
                </p:oleObj>
              </mc:Fallback>
            </mc:AlternateContent>
          </a:graphicData>
        </a:graphic>
      </p:graphicFrame>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4" name="正方形/長方形 3"/>
          <p:cNvSpPr/>
          <p:nvPr/>
        </p:nvSpPr>
        <p:spPr>
          <a:xfrm>
            <a:off x="1432038" y="5524400"/>
            <a:ext cx="6721362" cy="830997"/>
          </a:xfrm>
          <a:prstGeom prst="rect">
            <a:avLst/>
          </a:prstGeom>
        </p:spPr>
        <p:txBody>
          <a:bodyPr wrap="square">
            <a:spAutoFit/>
          </a:bodyPr>
          <a:lstStyle/>
          <a:p>
            <a:pPr marL="533400"/>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ランダムハードウェア故障確率計算とアーキテクチャ制約の検討から、</a:t>
            </a:r>
            <a:r>
              <a:rPr lang="ja-JP"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システムは</a:t>
            </a:r>
            <a:r>
              <a:rPr lang="en-US"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となる。</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8"/>
          <p:cNvSpPr/>
          <p:nvPr/>
        </p:nvSpPr>
        <p:spPr>
          <a:xfrm>
            <a:off x="5751513" y="3565048"/>
            <a:ext cx="12446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9"/>
          <p:cNvSpPr/>
          <p:nvPr/>
        </p:nvSpPr>
        <p:spPr>
          <a:xfrm flipH="1">
            <a:off x="5484813" y="4344153"/>
            <a:ext cx="1778000" cy="685047"/>
          </a:xfrm>
          <a:prstGeom prst="borderCallout2">
            <a:avLst>
              <a:gd name="adj1" fmla="val 18750"/>
              <a:gd name="adj2" fmla="val -8333"/>
              <a:gd name="adj3" fmla="val 18750"/>
              <a:gd name="adj4" fmla="val -16667"/>
              <a:gd name="adj5" fmla="val -49597"/>
              <a:gd name="adj6" fmla="val 224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制約　</a:t>
            </a:r>
            <a:r>
              <a:rPr kumimoji="0" lang="en-US"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endParaRPr kumimoji="1" lang="ja-JP" altLang="en-US" dirty="0">
              <a:solidFill>
                <a:srgbClr val="FF0000"/>
              </a:solidFill>
            </a:endParaRPr>
          </a:p>
        </p:txBody>
      </p:sp>
      <p:sp>
        <p:nvSpPr>
          <p:cNvPr id="11" name="正方形/長方形 10"/>
          <p:cNvSpPr/>
          <p:nvPr/>
        </p:nvSpPr>
        <p:spPr>
          <a:xfrm>
            <a:off x="1324773" y="5242119"/>
            <a:ext cx="646331" cy="369332"/>
          </a:xfrm>
          <a:prstGeom prst="rect">
            <a:avLst/>
          </a:prstGeom>
          <a:solidFill>
            <a:schemeClr val="accent6"/>
          </a:solidFill>
        </p:spPr>
        <p:txBody>
          <a:bodyPr wrap="non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結論</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731954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142</a:t>
            </a:fld>
            <a:endParaRPr kumimoji="1" lang="ja-JP" altLang="en-US"/>
          </a:p>
        </p:txBody>
      </p:sp>
      <p:grpSp>
        <p:nvGrpSpPr>
          <p:cNvPr id="14" name="グループ化 13"/>
          <p:cNvGrpSpPr/>
          <p:nvPr/>
        </p:nvGrpSpPr>
        <p:grpSpPr>
          <a:xfrm>
            <a:off x="649275" y="2221451"/>
            <a:ext cx="7867650" cy="1147445"/>
            <a:chOff x="1162050" y="2529205"/>
            <a:chExt cx="4715510" cy="864870"/>
          </a:xfrm>
        </p:grpSpPr>
        <p:grpSp>
          <p:nvGrpSpPr>
            <p:cNvPr id="6" name="グループ化 5"/>
            <p:cNvGrpSpPr/>
            <p:nvPr/>
          </p:nvGrpSpPr>
          <p:grpSpPr bwMode="auto">
            <a:xfrm>
              <a:off x="1162050" y="2529205"/>
              <a:ext cx="4715510" cy="864870"/>
              <a:chOff x="0" y="381040"/>
              <a:chExt cx="4715558" cy="865542"/>
            </a:xfrm>
          </p:grpSpPr>
          <p:cxnSp>
            <p:nvCxnSpPr>
              <p:cNvPr id="7" name="直線コネクタ 6"/>
              <p:cNvCxnSpPr>
                <a:cxnSpLocks noChangeShapeType="1"/>
              </p:cNvCxnSpPr>
              <p:nvPr/>
            </p:nvCxnSpPr>
            <p:spPr bwMode="auto">
              <a:xfrm>
                <a:off x="0" y="841131"/>
                <a:ext cx="4715558"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正方形/長方形 7"/>
              <p:cNvSpPr>
                <a:spLocks noChangeArrowheads="1"/>
              </p:cNvSpPr>
              <p:nvPr/>
            </p:nvSpPr>
            <p:spPr bwMode="auto">
              <a:xfrm>
                <a:off x="203499" y="634271"/>
                <a:ext cx="891773" cy="404277"/>
              </a:xfrm>
              <a:prstGeom prst="rect">
                <a:avLst/>
              </a:prstGeom>
              <a:solidFill>
                <a:schemeClr val="bg1"/>
              </a:solidFill>
              <a:ln w="9525" algn="ctr">
                <a:solidFill>
                  <a:schemeClr val="tx1"/>
                </a:solidFill>
                <a:round/>
                <a:headEnd/>
                <a:tailEnd/>
              </a:ln>
            </p:spPr>
            <p:txBody>
              <a:bodyPr anchor="ctr"/>
              <a:lstStyle/>
              <a:p>
                <a:pPr algn="ctr" fontAlgn="base" hangingPunct="0">
                  <a:spcAft>
                    <a:spcPts val="0"/>
                  </a:spcAft>
                </a:pPr>
                <a:r>
                  <a:rPr lang="en-US" sz="1050" kern="1200">
                    <a:solidFill>
                      <a:srgbClr val="000000"/>
                    </a:solidFill>
                    <a:effectLst/>
                    <a:latin typeface="Arial" panose="020B0604020202020204" pitchFamily="34" charset="0"/>
                    <a:ea typeface="ＭＳ Ｐゴシック" panose="020B0600070205080204" pitchFamily="50" charset="-128"/>
                    <a:cs typeface="ヒラギノ明朝 ProN W3"/>
                  </a:rPr>
                  <a:t>FD</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正方形/長方形 8"/>
              <p:cNvSpPr>
                <a:spLocks noChangeArrowheads="1"/>
              </p:cNvSpPr>
              <p:nvPr/>
            </p:nvSpPr>
            <p:spPr bwMode="auto">
              <a:xfrm>
                <a:off x="3590255" y="622117"/>
                <a:ext cx="650027" cy="357642"/>
              </a:xfrm>
              <a:prstGeom prst="rect">
                <a:avLst/>
              </a:prstGeom>
              <a:solidFill>
                <a:schemeClr val="bg1"/>
              </a:solidFill>
              <a:ln w="9525" algn="ctr">
                <a:solidFill>
                  <a:schemeClr val="tx1"/>
                </a:solidFill>
                <a:round/>
                <a:headEnd/>
                <a:tailEnd/>
              </a:ln>
            </p:spPr>
            <p:txBody>
              <a:bodyPr anchor="ctr"/>
              <a:lstStyle/>
              <a:p>
                <a:pPr algn="ctr" fontAlgn="base" hangingPunct="0">
                  <a:spcAft>
                    <a:spcPts val="0"/>
                  </a:spcAft>
                </a:pPr>
                <a:r>
                  <a:rPr lang="ja-JP" sz="1050" kern="1200">
                    <a:solidFill>
                      <a:srgbClr val="000000"/>
                    </a:solidFill>
                    <a:effectLst/>
                    <a:latin typeface="Arial" panose="020B0604020202020204" pitchFamily="34" charset="0"/>
                    <a:ea typeface="ＭＳ Ｐゴシック" panose="020B0600070205080204" pitchFamily="50" charset="-128"/>
                    <a:cs typeface="ヒラギノ明朝 ProN W3"/>
                  </a:rPr>
                  <a:t>β</a:t>
                </a:r>
                <a:r>
                  <a:rPr lang="en-US" sz="1050" kern="1200" baseline="-25000">
                    <a:solidFill>
                      <a:srgbClr val="000000"/>
                    </a:solidFill>
                    <a:effectLst/>
                    <a:latin typeface="Arial" panose="020B0604020202020204" pitchFamily="34" charset="0"/>
                    <a:ea typeface="ＭＳ Ｐゴシック" panose="020B0600070205080204" pitchFamily="50" charset="-128"/>
                    <a:cs typeface="ヒラギノ明朝 ProN W3"/>
                  </a:rPr>
                  <a:t>MV</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 name="正方形/長方形 9"/>
              <p:cNvSpPr>
                <a:spLocks noChangeArrowheads="1"/>
              </p:cNvSpPr>
              <p:nvPr/>
            </p:nvSpPr>
            <p:spPr bwMode="auto">
              <a:xfrm>
                <a:off x="2494798" y="584904"/>
                <a:ext cx="887217" cy="479480"/>
              </a:xfrm>
              <a:prstGeom prst="rect">
                <a:avLst/>
              </a:prstGeom>
              <a:solidFill>
                <a:schemeClr val="bg1"/>
              </a:solidFill>
              <a:ln w="9525" algn="ctr">
                <a:solidFill>
                  <a:schemeClr val="tx1"/>
                </a:solidFill>
                <a:round/>
                <a:headEnd/>
                <a:tailEnd/>
              </a:ln>
            </p:spPr>
            <p:txBody>
              <a:bodyPr/>
              <a:lstStyle/>
              <a:p>
                <a:endParaRPr lang="ja-JP" altLang="en-US"/>
              </a:p>
            </p:txBody>
          </p:sp>
          <p:sp>
            <p:nvSpPr>
              <p:cNvPr id="11" name="正方形/長方形 10"/>
              <p:cNvSpPr>
                <a:spLocks noChangeArrowheads="1"/>
              </p:cNvSpPr>
              <p:nvPr/>
            </p:nvSpPr>
            <p:spPr bwMode="auto">
              <a:xfrm>
                <a:off x="2590334" y="381040"/>
                <a:ext cx="650027" cy="358828"/>
              </a:xfrm>
              <a:prstGeom prst="rect">
                <a:avLst/>
              </a:prstGeom>
              <a:solidFill>
                <a:schemeClr val="bg1"/>
              </a:solidFill>
              <a:ln w="9525" algn="ctr">
                <a:solidFill>
                  <a:schemeClr val="tx1"/>
                </a:solidFill>
                <a:round/>
                <a:headEnd/>
                <a:tailEnd/>
              </a:ln>
            </p:spPr>
            <p:txBody>
              <a:bodyPr anchor="ctr"/>
              <a:lstStyle/>
              <a:p>
                <a:pPr algn="ctr" fontAlgn="base" hangingPunct="0">
                  <a:spcAft>
                    <a:spcPts val="0"/>
                  </a:spcAft>
                </a:pPr>
                <a:r>
                  <a:rPr lang="en-US" sz="1050" kern="1200">
                    <a:solidFill>
                      <a:srgbClr val="000000"/>
                    </a:solidFill>
                    <a:effectLst/>
                    <a:latin typeface="Arial" panose="020B0604020202020204" pitchFamily="34" charset="0"/>
                    <a:ea typeface="ＭＳ Ｐゴシック" panose="020B0600070205080204" pitchFamily="50" charset="-128"/>
                    <a:cs typeface="ヒラギノ明朝 ProN W3"/>
                  </a:rPr>
                  <a:t>MV1</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正方形/長方形 11"/>
              <p:cNvSpPr>
                <a:spLocks noChangeArrowheads="1"/>
              </p:cNvSpPr>
              <p:nvPr/>
            </p:nvSpPr>
            <p:spPr bwMode="auto">
              <a:xfrm>
                <a:off x="2606210" y="888940"/>
                <a:ext cx="650027" cy="357642"/>
              </a:xfrm>
              <a:prstGeom prst="rect">
                <a:avLst/>
              </a:prstGeom>
              <a:solidFill>
                <a:schemeClr val="bg1"/>
              </a:solidFill>
              <a:ln w="9525" algn="ctr">
                <a:solidFill>
                  <a:schemeClr val="tx1"/>
                </a:solidFill>
                <a:round/>
                <a:headEnd/>
                <a:tailEnd/>
              </a:ln>
            </p:spPr>
            <p:txBody>
              <a:bodyPr anchor="ctr"/>
              <a:lstStyle/>
              <a:p>
                <a:pPr algn="ctr" fontAlgn="base" hangingPunct="0">
                  <a:spcAft>
                    <a:spcPts val="0"/>
                  </a:spcAft>
                </a:pPr>
                <a:r>
                  <a:rPr lang="en-US" sz="1050" kern="1200">
                    <a:solidFill>
                      <a:srgbClr val="000000"/>
                    </a:solidFill>
                    <a:effectLst/>
                    <a:latin typeface="Arial" panose="020B0604020202020204" pitchFamily="34" charset="0"/>
                    <a:ea typeface="ＭＳ Ｐゴシック" panose="020B0600070205080204" pitchFamily="50" charset="-128"/>
                    <a:cs typeface="ヒラギノ明朝 ProN W3"/>
                  </a:rPr>
                  <a:t>MV2</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2" name="正方形/長方形 37093"/>
            <p:cNvSpPr>
              <a:spLocks noChangeArrowheads="1"/>
            </p:cNvSpPr>
            <p:nvPr/>
          </p:nvSpPr>
          <p:spPr bwMode="auto">
            <a:xfrm>
              <a:off x="2533090" y="2805626"/>
              <a:ext cx="866775" cy="357187"/>
            </a:xfrm>
            <a:prstGeom prst="rect">
              <a:avLst/>
            </a:prstGeom>
            <a:solidFill>
              <a:srgbClr val="FFFFFF"/>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rgbClr val="000000"/>
                  </a:solidFill>
                  <a:effectLst/>
                  <a:latin typeface="Arial" panose="020B0604020202020204" pitchFamily="34" charset="0"/>
                  <a:cs typeface="Arial" panose="020B0604020202020204" pitchFamily="34" charset="0"/>
                </a:rPr>
                <a:t>C</a:t>
              </a:r>
              <a:endParaRPr kumimoji="0" lang="en-US" altLang="ja-JP" sz="1800" b="0" i="0" u="none" strike="noStrike" cap="none" normalizeH="0" baseline="0">
                <a:ln>
                  <a:noFill/>
                </a:ln>
                <a:solidFill>
                  <a:schemeClr val="tx1"/>
                </a:solidFill>
                <a:effectLst/>
                <a:latin typeface="Arial" panose="020B0604020202020204" pitchFamily="34" charset="0"/>
              </a:endParaRPr>
            </a:p>
          </p:txBody>
        </p:sp>
      </p:grpSp>
      <p:sp>
        <p:nvSpPr>
          <p:cNvPr id="3" name="Rectangle 9"/>
          <p:cNvSpPr>
            <a:spLocks noChangeArrowheads="1"/>
          </p:cNvSpPr>
          <p:nvPr/>
        </p:nvSpPr>
        <p:spPr bwMode="auto">
          <a:xfrm>
            <a:off x="0" y="75804"/>
            <a:ext cx="948689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ウ　危険事象：バーナの異常失火した場合の燃料流出</a:t>
            </a:r>
            <a:endPar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ja-JP" altLang="en-US" sz="32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による爆発</a:t>
            </a:r>
            <a:r>
              <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火災</a:t>
            </a:r>
          </a:p>
          <a:p>
            <a:pPr marR="0" lvl="0" indent="0" algn="l" defTabSz="914400" rtl="0" eaLnBrk="0" fontAlgn="base" latinLnBrk="0" hangingPunct="0">
              <a:lnSpc>
                <a:spcPct val="100000"/>
              </a:lnSpc>
              <a:spcBef>
                <a:spcPct val="0"/>
              </a:spcBef>
              <a:spcAft>
                <a:spcPct val="0"/>
              </a:spcAft>
              <a:buClrTx/>
              <a:buSzTx/>
              <a:tabLst/>
            </a:pPr>
            <a:endPar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l" defTabSz="914400" rtl="0" eaLnBrk="0" fontAlgn="base" latinLnBrk="0" hangingPunct="0">
              <a:lnSpc>
                <a:spcPct val="100000"/>
              </a:lnSpc>
              <a:spcBef>
                <a:spcPct val="0"/>
              </a:spcBef>
              <a:spcAft>
                <a:spcPct val="0"/>
              </a:spcAft>
              <a:buClrTx/>
              <a:buSzTx/>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R="0" lvl="0" indent="0" algn="l" defTabSz="914400" rtl="0" eaLnBrk="0" fontAlgn="base" latinLnBrk="0" hangingPunct="0">
              <a:lnSpc>
                <a:spcPct val="100000"/>
              </a:lnSpc>
              <a:spcBef>
                <a:spcPct val="0"/>
              </a:spcBef>
              <a:spcAft>
                <a:spcPct val="0"/>
              </a:spcAft>
              <a:buClrTx/>
              <a:buSzTx/>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信頼性ブロック図</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5"/>
          <p:cNvSpPr>
            <a:spLocks noChangeArrowheads="1"/>
          </p:cNvSpPr>
          <p:nvPr/>
        </p:nvSpPr>
        <p:spPr bwMode="auto">
          <a:xfrm>
            <a:off x="1499415" y="3380238"/>
            <a:ext cx="3887603"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ＦＤ；</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ヒラギノ明朝 ProN W3" charset="-128"/>
              </a:rPr>
              <a:t>火炎検出器</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Ｃ；コントローラ</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ＭＶ１；遮断弁１</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ＭＶ２；遮断弁２</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β</a:t>
            </a:r>
            <a:r>
              <a:rPr kumimoji="0" lang="ja-JP" altLang="ja-JP" sz="1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ＭＶ</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；遮断弁１、２の共通原因故障</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3-13</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　信頼性ブロック図（２）</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9422245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143</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935217749"/>
              </p:ext>
            </p:extLst>
          </p:nvPr>
        </p:nvGraphicFramePr>
        <p:xfrm>
          <a:off x="1476375" y="1845087"/>
          <a:ext cx="5837381" cy="2003516"/>
        </p:xfrm>
        <a:graphic>
          <a:graphicData uri="http://schemas.openxmlformats.org/drawingml/2006/table">
            <a:tbl>
              <a:tblPr firstRow="1" firstCol="1" bandRow="1">
                <a:tableStyleId>{5C22544A-7EE6-4342-B048-85BDC9FD1C3A}</a:tableStyleId>
              </a:tblPr>
              <a:tblGrid>
                <a:gridCol w="842682">
                  <a:extLst>
                    <a:ext uri="{9D8B030D-6E8A-4147-A177-3AD203B41FA5}">
                      <a16:colId xmlns="" xmlns:a16="http://schemas.microsoft.com/office/drawing/2014/main" val="20000"/>
                    </a:ext>
                  </a:extLst>
                </a:gridCol>
                <a:gridCol w="2729886">
                  <a:extLst>
                    <a:ext uri="{9D8B030D-6E8A-4147-A177-3AD203B41FA5}">
                      <a16:colId xmlns="" xmlns:a16="http://schemas.microsoft.com/office/drawing/2014/main" val="20001"/>
                    </a:ext>
                  </a:extLst>
                </a:gridCol>
                <a:gridCol w="2264813">
                  <a:extLst>
                    <a:ext uri="{9D8B030D-6E8A-4147-A177-3AD203B41FA5}">
                      <a16:colId xmlns="" xmlns:a16="http://schemas.microsoft.com/office/drawing/2014/main" val="20002"/>
                    </a:ext>
                  </a:extLst>
                </a:gridCol>
              </a:tblGrid>
              <a:tr h="363719">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記号</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構成要素</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λ</a:t>
                      </a:r>
                      <a:r>
                        <a:rPr lang="ja-JP" sz="1800" kern="100" baseline="-25000">
                          <a:effectLst/>
                          <a:latin typeface="Meiryo UI" panose="020B0604030504040204" pitchFamily="50" charset="-128"/>
                          <a:ea typeface="Meiryo UI" panose="020B0604030504040204" pitchFamily="50" charset="-128"/>
                        </a:rPr>
                        <a:t>Ｄ</a:t>
                      </a:r>
                      <a:r>
                        <a:rPr lang="ja-JP" sz="1800" kern="100">
                          <a:effectLst/>
                          <a:latin typeface="Meiryo UI" panose="020B0604030504040204" pitchFamily="50" charset="-128"/>
                          <a:ea typeface="Meiryo UI" panose="020B0604030504040204" pitchFamily="50" charset="-128"/>
                        </a:rPr>
                        <a:t>危険側故障率（</a:t>
                      </a:r>
                      <a:r>
                        <a:rPr lang="en-US" sz="1800" kern="100">
                          <a:effectLst/>
                          <a:latin typeface="Meiryo UI" panose="020B0604030504040204" pitchFamily="50" charset="-128"/>
                          <a:ea typeface="Meiryo UI" panose="020B0604030504040204" pitchFamily="50" charset="-128"/>
                        </a:rPr>
                        <a:t>FIT)</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63719">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ＦＤ</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火炎検出器</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40,000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3719">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Ｃ</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コントローラ</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300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63719">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ＭＶ１</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遮断弁１</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63719">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ＭＶ２</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遮断弁２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3" name="Rectangle 1"/>
          <p:cNvSpPr>
            <a:spLocks noChangeArrowheads="1"/>
          </p:cNvSpPr>
          <p:nvPr/>
        </p:nvSpPr>
        <p:spPr bwMode="auto">
          <a:xfrm>
            <a:off x="85304" y="464358"/>
            <a:ext cx="802311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ja-JP" sz="2400" dirty="0">
                <a:latin typeface="Meiryo UI" panose="020B0604030504040204" pitchFamily="50" charset="-128"/>
                <a:ea typeface="Meiryo UI" panose="020B0604030504040204" pitchFamily="50" charset="-128"/>
                <a:cs typeface="Times New Roman" panose="02020603050405020304" pitchFamily="18" charset="0"/>
              </a:rPr>
              <a:t>（イ）</a:t>
            </a:r>
            <a:r>
              <a:rPr kumimoji="0" lang="en-US" altLang="ja-JP" sz="2400"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の計算</a:t>
            </a: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3-18</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構成要素の危険側故障率</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正方形/長方形 5"/>
          <p:cNvSpPr/>
          <p:nvPr/>
        </p:nvSpPr>
        <p:spPr>
          <a:xfrm>
            <a:off x="1647938" y="4525629"/>
            <a:ext cx="4979248" cy="369332"/>
          </a:xfrm>
          <a:prstGeom prst="rect">
            <a:avLst/>
          </a:prstGeom>
        </p:spPr>
        <p:txBody>
          <a:bodyPr wrap="none">
            <a:spAutoFit/>
          </a:bodyPr>
          <a:lstStyle/>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注　例示のために故障率は任意の値としている。</a:t>
            </a:r>
            <a:endParaRPr kumimoji="0" lang="ja-JP" altLang="en-US" dirty="0">
              <a:latin typeface="Meiryo UI" panose="020B0604030504040204" pitchFamily="50" charset="-128"/>
              <a:ea typeface="Meiryo UI" panose="020B0604030504040204" pitchFamily="50" charset="-128"/>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0781087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144</a:t>
            </a:fld>
            <a:endParaRPr kumimoji="1" lang="ja-JP" altLang="en-US"/>
          </a:p>
        </p:txBody>
      </p:sp>
      <p:sp>
        <p:nvSpPr>
          <p:cNvPr id="2" name="Rectangle 2"/>
          <p:cNvSpPr>
            <a:spLocks noChangeArrowheads="1"/>
          </p:cNvSpPr>
          <p:nvPr/>
        </p:nvSpPr>
        <p:spPr bwMode="auto">
          <a:xfrm>
            <a:off x="243806" y="314402"/>
            <a:ext cx="5990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3-19</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　　</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144474481"/>
              </p:ext>
            </p:extLst>
          </p:nvPr>
        </p:nvGraphicFramePr>
        <p:xfrm>
          <a:off x="1108504" y="721958"/>
          <a:ext cx="6788938" cy="2658437"/>
        </p:xfrm>
        <a:graphic>
          <a:graphicData uri="http://schemas.openxmlformats.org/presentationml/2006/ole">
            <mc:AlternateContent xmlns:mc="http://schemas.openxmlformats.org/markup-compatibility/2006">
              <mc:Choice xmlns:v="urn:schemas-microsoft-com:vml" Requires="v">
                <p:oleObj spid="_x0000_s5122" name="ワークシート" r:id="rId5" imgW="6210403" imgH="2209695" progId="Excel.Sheet.12">
                  <p:embed/>
                </p:oleObj>
              </mc:Choice>
              <mc:Fallback>
                <p:oleObj name="ワークシート" r:id="rId5" imgW="6210403" imgH="2209695"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504" y="721958"/>
                        <a:ext cx="6788938" cy="2658437"/>
                      </a:xfrm>
                      <a:prstGeom prst="rect">
                        <a:avLst/>
                      </a:prstGeom>
                      <a:noFill/>
                      <a:extLst/>
                    </p:spPr>
                  </p:pic>
                </p:oleObj>
              </mc:Fallback>
            </mc:AlternateContent>
          </a:graphicData>
        </a:graphic>
      </p:graphicFrame>
      <p:sp>
        <p:nvSpPr>
          <p:cNvPr id="7" name="正方形/長方形 6"/>
          <p:cNvSpPr/>
          <p:nvPr/>
        </p:nvSpPr>
        <p:spPr>
          <a:xfrm>
            <a:off x="243806" y="4909805"/>
            <a:ext cx="9344694" cy="923330"/>
          </a:xfrm>
          <a:prstGeom prst="rect">
            <a:avLst/>
          </a:prstGeom>
        </p:spPr>
        <p:txBody>
          <a:bodyPr wrap="square">
            <a:spAutoFit/>
          </a:bodyPr>
          <a:lstStyle/>
          <a:p>
            <a:pPr indent="533400"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 8.000E-4 + 6.000E-6 + 9.261E-5</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8.986E-4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
          <p:cNvSpPr>
            <a:spLocks noChangeArrowheads="1"/>
          </p:cNvSpPr>
          <p:nvPr/>
        </p:nvSpPr>
        <p:spPr bwMode="auto">
          <a:xfrm>
            <a:off x="1647938" y="3498769"/>
            <a:ext cx="515718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838200"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1pPr>
            <a:lvl2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2pPr>
            <a:lvl3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3pPr>
            <a:lvl4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4pPr>
            <a:lvl5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5pPr>
            <a:lvl6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6pPr>
            <a:lvl7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7pPr>
            <a:lvl8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8pPr>
            <a:lvl9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tabLst>
                <a:tab pos="4924425" algn="l"/>
                <a:tab pos="5972175" algn="l"/>
              </a:tabLst>
            </a:pP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プルーフテスト間隔	</a:t>
            </a:r>
            <a:endPar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0" algn="l" defTabSz="914400" rtl="0" eaLnBrk="0" fontAlgn="base" latinLnBrk="0" hangingPunct="0">
              <a:lnSpc>
                <a:spcPct val="100000"/>
              </a:lnSpc>
              <a:spcBef>
                <a:spcPct val="0"/>
              </a:spcBef>
              <a:spcAft>
                <a:spcPct val="0"/>
              </a:spcAft>
              <a:buClrTx/>
              <a:buSzTx/>
              <a:tabLst>
                <a:tab pos="4924425" algn="l"/>
                <a:tab pos="5972175" algn="l"/>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火炎検出器</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間　コントローラ；</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　　遮断弁</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か月　</a:t>
            </a:r>
            <a:endParaRPr kumimoji="0"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40191220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145</a:t>
            </a:fld>
            <a:endParaRPr kumimoji="1" lang="ja-JP" altLang="en-US"/>
          </a:p>
        </p:txBody>
      </p:sp>
      <p:sp>
        <p:nvSpPr>
          <p:cNvPr id="2" name="正方形/長方形 1"/>
          <p:cNvSpPr/>
          <p:nvPr/>
        </p:nvSpPr>
        <p:spPr>
          <a:xfrm>
            <a:off x="526743" y="559272"/>
            <a:ext cx="8859628" cy="4555093"/>
          </a:xfrm>
          <a:prstGeom prst="rect">
            <a:avLst/>
          </a:prstGeom>
        </p:spPr>
        <p:txBody>
          <a:bodyPr wrap="square">
            <a:spAutoFit/>
          </a:bodyPr>
          <a:lstStyle/>
          <a:p>
            <a:pPr algn="just">
              <a:spcAft>
                <a:spcPts val="0"/>
              </a:spcAft>
            </a:pP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（ウ）アーキテクチャ制約</a:t>
            </a:r>
          </a:p>
          <a:p>
            <a:pPr algn="just">
              <a:spcAft>
                <a:spcPts val="0"/>
              </a:spcAft>
            </a:pPr>
            <a:r>
              <a:rPr lang="en-US" altLang="ja-JP" sz="16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pPr marL="533400"/>
            <a:endParaRPr lang="en-US" altLang="ja-JP" u="sng"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
            </a:r>
            <a:br>
              <a:rPr lang="en-US" altLang="ja-JP" sz="1600" dirty="0">
                <a:latin typeface="Century" panose="02040604050505020304" pitchFamily="18" charset="0"/>
                <a:ea typeface="ＭＳ 明朝" panose="02020609040205080304" pitchFamily="17" charset="-128"/>
                <a:cs typeface="Times New Roman" panose="02020603050405020304" pitchFamily="18" charset="0"/>
              </a:rPr>
            </a:br>
            <a:endParaRPr lang="ja-JP" altLang="en-US" dirty="0"/>
          </a:p>
        </p:txBody>
      </p:sp>
      <p:grpSp>
        <p:nvGrpSpPr>
          <p:cNvPr id="3" name="グループ化 2"/>
          <p:cNvGrpSpPr/>
          <p:nvPr/>
        </p:nvGrpSpPr>
        <p:grpSpPr>
          <a:xfrm>
            <a:off x="1402643" y="1127189"/>
            <a:ext cx="6788938" cy="2722314"/>
            <a:chOff x="1402643" y="1127189"/>
            <a:chExt cx="6788938" cy="2722314"/>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150438232"/>
                </p:ext>
              </p:extLst>
            </p:nvPr>
          </p:nvGraphicFramePr>
          <p:xfrm>
            <a:off x="1402643" y="1127189"/>
            <a:ext cx="6788938" cy="2658437"/>
          </p:xfrm>
          <a:graphic>
            <a:graphicData uri="http://schemas.openxmlformats.org/presentationml/2006/ole">
              <mc:AlternateContent xmlns:mc="http://schemas.openxmlformats.org/markup-compatibility/2006">
                <mc:Choice xmlns:v="urn:schemas-microsoft-com:vml" Requires="v">
                  <p:oleObj spid="_x0000_s6146" name="ワークシート" r:id="rId5" imgW="6210403" imgH="2209695" progId="Excel.Sheet.12">
                    <p:embed/>
                  </p:oleObj>
                </mc:Choice>
                <mc:Fallback>
                  <p:oleObj name="ワークシート" r:id="rId5" imgW="6210403" imgH="2209695"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643" y="1127189"/>
                          <a:ext cx="6788938" cy="2658437"/>
                        </a:xfrm>
                        <a:prstGeom prst="rect">
                          <a:avLst/>
                        </a:prstGeom>
                        <a:noFill/>
                        <a:extLst/>
                      </p:spPr>
                    </p:pic>
                  </p:oleObj>
                </mc:Fallback>
              </mc:AlternateContent>
            </a:graphicData>
          </a:graphic>
        </p:graphicFrame>
        <p:sp>
          <p:nvSpPr>
            <p:cNvPr id="7" name="円/楕円 6"/>
            <p:cNvSpPr/>
            <p:nvPr/>
          </p:nvSpPr>
          <p:spPr>
            <a:xfrm>
              <a:off x="3965338" y="3485947"/>
              <a:ext cx="1663547" cy="363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9" name="正方形/長方形 8"/>
          <p:cNvSpPr/>
          <p:nvPr/>
        </p:nvSpPr>
        <p:spPr>
          <a:xfrm>
            <a:off x="1432037" y="5524400"/>
            <a:ext cx="6759543" cy="830997"/>
          </a:xfrm>
          <a:prstGeom prst="rect">
            <a:avLst/>
          </a:prstGeom>
        </p:spPr>
        <p:txBody>
          <a:bodyPr wrap="square">
            <a:spAutoFit/>
          </a:bodyPr>
          <a:lstStyle/>
          <a:p>
            <a:pPr marL="533400"/>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ランダムハードウェア故障確率計算とアーキテクチャ制約の検討から、</a:t>
            </a:r>
            <a:r>
              <a:rPr lang="ja-JP"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システムは</a:t>
            </a:r>
            <a:r>
              <a:rPr lang="en-US"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となる。</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線吹き出し 2 (枠付き) 10"/>
          <p:cNvSpPr/>
          <p:nvPr/>
        </p:nvSpPr>
        <p:spPr>
          <a:xfrm flipH="1">
            <a:off x="5484813" y="4344154"/>
            <a:ext cx="1778000" cy="583446"/>
          </a:xfrm>
          <a:prstGeom prst="borderCallout2">
            <a:avLst>
              <a:gd name="adj1" fmla="val 18750"/>
              <a:gd name="adj2" fmla="val -8333"/>
              <a:gd name="adj3" fmla="val 18750"/>
              <a:gd name="adj4" fmla="val -16667"/>
              <a:gd name="adj5" fmla="val -58465"/>
              <a:gd name="adj6" fmla="val 1089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制約　</a:t>
            </a:r>
            <a:r>
              <a:rPr kumimoji="0" lang="en-US"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endParaRPr kumimoji="1" lang="ja-JP" altLang="en-US" dirty="0">
              <a:solidFill>
                <a:srgbClr val="FF0000"/>
              </a:solidFill>
            </a:endParaRPr>
          </a:p>
        </p:txBody>
      </p:sp>
      <p:sp>
        <p:nvSpPr>
          <p:cNvPr id="12" name="正方形/長方形 11"/>
          <p:cNvSpPr/>
          <p:nvPr/>
        </p:nvSpPr>
        <p:spPr>
          <a:xfrm>
            <a:off x="1324773" y="5242119"/>
            <a:ext cx="646331" cy="369332"/>
          </a:xfrm>
          <a:prstGeom prst="rect">
            <a:avLst/>
          </a:prstGeom>
          <a:solidFill>
            <a:schemeClr val="accent6"/>
          </a:solidFill>
        </p:spPr>
        <p:txBody>
          <a:bodyPr wrap="non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結論</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5701211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146</a:t>
            </a:fld>
            <a:endParaRPr kumimoji="1" lang="ja-JP" altLang="en-US"/>
          </a:p>
        </p:txBody>
      </p:sp>
      <p:sp>
        <p:nvSpPr>
          <p:cNvPr id="6" name="タイトル 1"/>
          <p:cNvSpPr txBox="1">
            <a:spLocks/>
          </p:cNvSpPr>
          <p:nvPr/>
        </p:nvSpPr>
        <p:spPr>
          <a:xfrm>
            <a:off x="488505" y="804145"/>
            <a:ext cx="9953032"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4000" dirty="0"/>
              <a:t>3.2.3</a:t>
            </a:r>
            <a:r>
              <a:rPr lang="ja-JP" altLang="ja-JP" sz="4000" kern="100" dirty="0">
                <a:cs typeface="Times New Roman" panose="02020603050405020304" pitchFamily="18" charset="0"/>
              </a:rPr>
              <a:t>　</a:t>
            </a:r>
            <a:r>
              <a:rPr lang="ja-JP" altLang="ja-JP" sz="4000" dirty="0"/>
              <a:t>低水位</a:t>
            </a:r>
            <a:r>
              <a:rPr lang="en-US" altLang="ja-JP" sz="4000" dirty="0"/>
              <a:t>/</a:t>
            </a:r>
            <a:r>
              <a:rPr lang="ja-JP" altLang="en-US" sz="4000" dirty="0"/>
              <a:t>燃焼系遮断の構成例（２）</a:t>
            </a:r>
          </a:p>
        </p:txBody>
      </p:sp>
    </p:spTree>
    <p:extLst>
      <p:ext uri="{BB962C8B-B14F-4D97-AF65-F5344CB8AC3E}">
        <p14:creationId xmlns:p14="http://schemas.microsoft.com/office/powerpoint/2010/main" val="25525675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1004077" y="1226177"/>
            <a:ext cx="6806881" cy="3885650"/>
          </a:xfrm>
          <a:prstGeom prst="rect">
            <a:avLst/>
          </a:prstGeom>
          <a:noFill/>
          <a:ln>
            <a:noFill/>
          </a:ln>
        </p:spPr>
      </p:pic>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147</a:t>
            </a:fld>
            <a:endParaRPr kumimoji="1" lang="ja-JP" altLang="en-US"/>
          </a:p>
        </p:txBody>
      </p:sp>
      <p:sp>
        <p:nvSpPr>
          <p:cNvPr id="2" name="Rectangle 2"/>
          <p:cNvSpPr>
            <a:spLocks noChangeArrowheads="1"/>
          </p:cNvSpPr>
          <p:nvPr/>
        </p:nvSpPr>
        <p:spPr bwMode="auto">
          <a:xfrm>
            <a:off x="111125" y="65727"/>
            <a:ext cx="893866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低水位</a:t>
            </a:r>
            <a:r>
              <a:rPr kumimoji="0" lang="en-US" altLang="ja-JP"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燃焼系遮断の構成例（２）</a:t>
            </a:r>
            <a:endParaRPr kumimoji="0" lang="ja-JP" altLang="en-US"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39700" algn="l" defTabSz="914400" rtl="0" eaLnBrk="0" fontAlgn="base" latinLnBrk="0" hangingPunct="0">
              <a:lnSpc>
                <a:spcPct val="100000"/>
              </a:lnSpc>
              <a:spcBef>
                <a:spcPct val="0"/>
              </a:spcBef>
              <a:spcAft>
                <a:spcPct val="0"/>
              </a:spcAft>
              <a:buClrTx/>
              <a:buSzTx/>
              <a:buFontTx/>
              <a:buNone/>
              <a:tabLst/>
            </a:pPr>
            <a:endParaRPr kumimoji="0" lang="en-US" altLang="ja-JP"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　機能ブロック図</a:t>
            </a:r>
            <a:endPar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 name="図 180"/>
          <p:cNvSpPr>
            <a:spLocks noChangeAspect="1" noChangeArrowheads="1"/>
          </p:cNvSpPr>
          <p:nvPr/>
        </p:nvSpPr>
        <p:spPr bwMode="auto">
          <a:xfrm>
            <a:off x="111125" y="630238"/>
            <a:ext cx="5400675" cy="2800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3"/>
          <p:cNvSpPr>
            <a:spLocks noChangeArrowheads="1"/>
          </p:cNvSpPr>
          <p:nvPr/>
        </p:nvSpPr>
        <p:spPr bwMode="auto">
          <a:xfrm>
            <a:off x="282223" y="2621500"/>
            <a:ext cx="944567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3-14</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機能ブロック図　低水位</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燃焼系遮断の構成例（２）</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低水位遮断機能：</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RY1</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のどちらかが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OFF</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できれば遮断弁が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OFF</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できる。</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重化</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注</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接点溶着が危険側故障</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RY1,RY2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の診断機能：ボイラー点検時に低水位発生させて</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水を抜いて</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遮断できるか確認した時に、</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RY1,RY2</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のどちらかの接点が</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溶着していると診断出力が</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ON</a:t>
            </a:r>
            <a:r>
              <a:rPr kumimoji="0" lang="ja-JP" altLang="en-US"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注；この診断がないと低水位機能作動の点検をしたときに、どちらかひとつのリレーが溶着していても分からない</a:t>
            </a: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200" dirty="0">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火炎検出器の診断機能：シャッターにより光感知部を定期的に遮断し、火炎検出器自身が自己診断を実施する。故障を検知すると遮断弁閉。</a:t>
            </a:r>
            <a:endPar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4" name="楕円 3">
            <a:extLst>
              <a:ext uri="{FF2B5EF4-FFF2-40B4-BE49-F238E27FC236}">
                <a16:creationId xmlns="" xmlns:a16="http://schemas.microsoft.com/office/drawing/2014/main" id="{07609050-624D-4659-99F2-ECC5A4AFE839}"/>
              </a:ext>
            </a:extLst>
          </p:cNvPr>
          <p:cNvSpPr/>
          <p:nvPr/>
        </p:nvSpPr>
        <p:spPr>
          <a:xfrm>
            <a:off x="2129425" y="3430588"/>
            <a:ext cx="1678487" cy="84078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 xmlns:a16="http://schemas.microsoft.com/office/drawing/2014/main" id="{1A3EA152-37A5-4613-ACC9-3AD0681871C5}"/>
              </a:ext>
            </a:extLst>
          </p:cNvPr>
          <p:cNvSpPr/>
          <p:nvPr/>
        </p:nvSpPr>
        <p:spPr>
          <a:xfrm rot="5400000">
            <a:off x="6245205" y="1909365"/>
            <a:ext cx="1678487" cy="84078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76939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148</a:t>
            </a:fld>
            <a:endParaRPr kumimoji="1" lang="ja-JP" altLang="en-US"/>
          </a:p>
        </p:txBody>
      </p:sp>
      <p:sp>
        <p:nvSpPr>
          <p:cNvPr id="2" name="Rectangle 12"/>
          <p:cNvSpPr>
            <a:spLocks noChangeArrowheads="1"/>
          </p:cNvSpPr>
          <p:nvPr/>
        </p:nvSpPr>
        <p:spPr bwMode="auto">
          <a:xfrm>
            <a:off x="195527" y="44197"/>
            <a:ext cx="938914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　危険事象：水位異常低下した場合の過熱</a:t>
            </a:r>
            <a:r>
              <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3200" dirty="0">
                <a:latin typeface="Meiryo UI" panose="020B0604030504040204" pitchFamily="50" charset="-128"/>
                <a:ea typeface="Meiryo UI" panose="020B0604030504040204" pitchFamily="50" charset="-128"/>
                <a:cs typeface="Times New Roman" panose="02020603050405020304" pitchFamily="18" charset="0"/>
              </a:rPr>
              <a:t>空焚き</a:t>
            </a:r>
            <a:endParaRPr kumimoji="0" lang="en-US" altLang="ja-JP" sz="32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3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による火災又は圧壊</a:t>
            </a:r>
            <a:endPar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（ア）信頼性ブロック図</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6" name="グループ化 5"/>
          <p:cNvGrpSpPr/>
          <p:nvPr/>
        </p:nvGrpSpPr>
        <p:grpSpPr bwMode="auto">
          <a:xfrm>
            <a:off x="1071739" y="1875593"/>
            <a:ext cx="6074128" cy="1826754"/>
            <a:chOff x="885742" y="363543"/>
            <a:chExt cx="4319599" cy="1016182"/>
          </a:xfrm>
        </p:grpSpPr>
        <p:cxnSp>
          <p:nvCxnSpPr>
            <p:cNvPr id="7" name="直線コネクタ 6"/>
            <p:cNvCxnSpPr>
              <a:cxnSpLocks noChangeShapeType="1"/>
            </p:cNvCxnSpPr>
            <p:nvPr/>
          </p:nvCxnSpPr>
          <p:spPr bwMode="auto">
            <a:xfrm>
              <a:off x="885742" y="841131"/>
              <a:ext cx="4319599"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正方形/長方形 7"/>
            <p:cNvSpPr>
              <a:spLocks noChangeArrowheads="1"/>
            </p:cNvSpPr>
            <p:nvPr/>
          </p:nvSpPr>
          <p:spPr bwMode="auto">
            <a:xfrm>
              <a:off x="1851316" y="540376"/>
              <a:ext cx="739228" cy="687815"/>
            </a:xfrm>
            <a:prstGeom prst="rect">
              <a:avLst/>
            </a:prstGeom>
            <a:solidFill>
              <a:srgbClr val="FFFFFF"/>
            </a:solidFill>
            <a:ln w="9525" algn="ctr">
              <a:solidFill>
                <a:schemeClr val="tx1"/>
              </a:solidFill>
              <a:round/>
              <a:headEnd/>
              <a:tailEnd/>
            </a:ln>
            <a:extLst/>
          </p:spPr>
          <p:txBody>
            <a:bodyPr/>
            <a:lstStyle/>
            <a:p>
              <a:endParaRPr lang="ja-JP" altLang="en-US"/>
            </a:p>
          </p:txBody>
        </p:sp>
        <p:sp>
          <p:nvSpPr>
            <p:cNvPr id="9" name="正方形/長方形 8"/>
            <p:cNvSpPr>
              <a:spLocks noChangeArrowheads="1"/>
            </p:cNvSpPr>
            <p:nvPr/>
          </p:nvSpPr>
          <p:spPr bwMode="auto">
            <a:xfrm>
              <a:off x="1079727" y="696364"/>
              <a:ext cx="691760" cy="340033"/>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FS</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0" name="正方形/長方形 9"/>
            <p:cNvSpPr>
              <a:spLocks noChangeArrowheads="1"/>
            </p:cNvSpPr>
            <p:nvPr/>
          </p:nvSpPr>
          <p:spPr bwMode="auto">
            <a:xfrm>
              <a:off x="1933397" y="385739"/>
              <a:ext cx="571430" cy="340033"/>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dirty="0">
                  <a:solidFill>
                    <a:srgbClr val="000000"/>
                  </a:solidFill>
                  <a:effectLst/>
                  <a:latin typeface="Arial" panose="020B0604020202020204" pitchFamily="34" charset="0"/>
                  <a:ea typeface="ＭＳ ゴシック" panose="020B0609070205080204" pitchFamily="49" charset="-128"/>
                  <a:cs typeface="ヒラギノ明朝 ProN W3"/>
                </a:rPr>
                <a:t>RY1</a:t>
              </a:r>
              <a:endParaRPr lang="ja-JP" sz="16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1" name="正方形/長方形 10"/>
            <p:cNvSpPr>
              <a:spLocks noChangeArrowheads="1"/>
            </p:cNvSpPr>
            <p:nvPr/>
          </p:nvSpPr>
          <p:spPr bwMode="auto">
            <a:xfrm>
              <a:off x="4418869" y="631072"/>
              <a:ext cx="650027" cy="357642"/>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ja-JP" sz="1050" kern="1200">
                  <a:solidFill>
                    <a:srgbClr val="000000"/>
                  </a:solidFill>
                  <a:effectLst/>
                  <a:latin typeface="Arial" panose="020B0604020202020204" pitchFamily="34" charset="0"/>
                  <a:ea typeface="ＭＳ ゴシック" panose="020B0609070205080204" pitchFamily="49" charset="-128"/>
                  <a:cs typeface="ヒラギノ明朝 ProN W3"/>
                </a:rPr>
                <a:t>β</a:t>
              </a:r>
              <a:r>
                <a:rPr lang="en-US" sz="1050" kern="1200" baseline="-25000">
                  <a:solidFill>
                    <a:srgbClr val="000000"/>
                  </a:solidFill>
                  <a:effectLst/>
                  <a:latin typeface="Arial" panose="020B0604020202020204" pitchFamily="34" charset="0"/>
                  <a:ea typeface="ＭＳ ゴシック" panose="020B0609070205080204" pitchFamily="49" charset="-128"/>
                  <a:cs typeface="ヒラギノ明朝 ProN W3"/>
                </a:rPr>
                <a:t>MV</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2" name="正方形/長方形 11"/>
            <p:cNvSpPr>
              <a:spLocks noChangeArrowheads="1"/>
            </p:cNvSpPr>
            <p:nvPr/>
          </p:nvSpPr>
          <p:spPr bwMode="auto">
            <a:xfrm>
              <a:off x="3428161" y="540376"/>
              <a:ext cx="887217" cy="663322"/>
            </a:xfrm>
            <a:prstGeom prst="rect">
              <a:avLst/>
            </a:prstGeom>
            <a:solidFill>
              <a:schemeClr val="bg1"/>
            </a:solidFill>
            <a:ln w="9525" algn="ctr">
              <a:solidFill>
                <a:schemeClr val="tx1"/>
              </a:solidFill>
              <a:round/>
              <a:headEnd/>
              <a:tailEnd/>
            </a:ln>
          </p:spPr>
          <p:txBody>
            <a:bodyPr/>
            <a:lstStyle/>
            <a:p>
              <a:endParaRPr lang="ja-JP" altLang="en-US"/>
            </a:p>
          </p:txBody>
        </p:sp>
        <p:sp>
          <p:nvSpPr>
            <p:cNvPr id="13" name="正方形/長方形 12"/>
            <p:cNvSpPr>
              <a:spLocks noChangeArrowheads="1"/>
            </p:cNvSpPr>
            <p:nvPr/>
          </p:nvSpPr>
          <p:spPr bwMode="auto">
            <a:xfrm>
              <a:off x="3539556" y="363543"/>
              <a:ext cx="650027" cy="358828"/>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MV1</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4" name="正方形/長方形 13"/>
            <p:cNvSpPr>
              <a:spLocks noChangeArrowheads="1"/>
            </p:cNvSpPr>
            <p:nvPr/>
          </p:nvSpPr>
          <p:spPr bwMode="auto">
            <a:xfrm>
              <a:off x="3539603" y="1022083"/>
              <a:ext cx="650027" cy="357642"/>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MV2</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5" name="正方形/長方形 14"/>
            <p:cNvSpPr>
              <a:spLocks noChangeArrowheads="1"/>
            </p:cNvSpPr>
            <p:nvPr/>
          </p:nvSpPr>
          <p:spPr bwMode="auto">
            <a:xfrm>
              <a:off x="1923873" y="1022097"/>
              <a:ext cx="571430" cy="340033"/>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RY2</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6" name="正方形/長方形 15"/>
            <p:cNvSpPr>
              <a:spLocks noChangeArrowheads="1"/>
            </p:cNvSpPr>
            <p:nvPr/>
          </p:nvSpPr>
          <p:spPr bwMode="auto">
            <a:xfrm>
              <a:off x="2675953" y="631070"/>
              <a:ext cx="650027" cy="357642"/>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ja-JP" sz="1050" kern="1200">
                  <a:solidFill>
                    <a:srgbClr val="000000"/>
                  </a:solidFill>
                  <a:effectLst/>
                  <a:latin typeface="Arial" panose="020B0604020202020204" pitchFamily="34" charset="0"/>
                  <a:ea typeface="ＭＳ ゴシック" panose="020B0609070205080204" pitchFamily="49" charset="-128"/>
                  <a:cs typeface="ヒラギノ明朝 ProN W3"/>
                </a:rPr>
                <a:t>β</a:t>
              </a:r>
              <a:r>
                <a:rPr lang="en-US" sz="1050" kern="1200" baseline="-25000">
                  <a:solidFill>
                    <a:srgbClr val="000000"/>
                  </a:solidFill>
                  <a:effectLst/>
                  <a:latin typeface="Arial" panose="020B0604020202020204" pitchFamily="34" charset="0"/>
                  <a:ea typeface="ＭＳ ゴシック" panose="020B0609070205080204" pitchFamily="49" charset="-128"/>
                  <a:cs typeface="ヒラギノ明朝 ProN W3"/>
                </a:rPr>
                <a:t>RY</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grpSp>
      <p:sp>
        <p:nvSpPr>
          <p:cNvPr id="3" name="Rectangle 20"/>
          <p:cNvSpPr>
            <a:spLocks noChangeArrowheads="1"/>
          </p:cNvSpPr>
          <p:nvPr/>
        </p:nvSpPr>
        <p:spPr bwMode="auto">
          <a:xfrm>
            <a:off x="1525194" y="3152090"/>
            <a:ext cx="3887603" cy="312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endParaRPr kumimoji="0" lang="ja-JP" altLang="ja-JP" sz="900" b="0" i="0" u="none" strike="noStrike" cap="none" normalizeH="0" baseline="0" dirty="0">
              <a:ln>
                <a:noFill/>
              </a:ln>
              <a:solidFill>
                <a:schemeClr val="tx1"/>
              </a:solidFill>
              <a:effectLst/>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ＦＳ；低水位スイッチ</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ＲＹ１；リレー１</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ＲＹ２；リレー２</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ＭＶ１；遮断弁１</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ＭＶ２；遮断弁２</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en-US" altLang="ja-JP" sz="1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RY</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；リレー１、２の共通原因故障割合</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ja-JP" altLang="en-US" sz="1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；遮断弁１、２の共通原因故障割合</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3-15</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信頼性ブロック図（３）</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9869970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149</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874846487"/>
              </p:ext>
            </p:extLst>
          </p:nvPr>
        </p:nvGraphicFramePr>
        <p:xfrm>
          <a:off x="650991" y="1860273"/>
          <a:ext cx="7248103" cy="1726406"/>
        </p:xfrm>
        <a:graphic>
          <a:graphicData uri="http://schemas.openxmlformats.org/drawingml/2006/table">
            <a:tbl>
              <a:tblPr firstRow="1" firstCol="1" bandRow="1">
                <a:tableStyleId>{5C22544A-7EE6-4342-B048-85BDC9FD1C3A}</a:tableStyleId>
              </a:tblPr>
              <a:tblGrid>
                <a:gridCol w="1046333">
                  <a:extLst>
                    <a:ext uri="{9D8B030D-6E8A-4147-A177-3AD203B41FA5}">
                      <a16:colId xmlns="" xmlns:a16="http://schemas.microsoft.com/office/drawing/2014/main" val="20000"/>
                    </a:ext>
                  </a:extLst>
                </a:gridCol>
                <a:gridCol w="3389619">
                  <a:extLst>
                    <a:ext uri="{9D8B030D-6E8A-4147-A177-3AD203B41FA5}">
                      <a16:colId xmlns="" xmlns:a16="http://schemas.microsoft.com/office/drawing/2014/main" val="20001"/>
                    </a:ext>
                  </a:extLst>
                </a:gridCol>
                <a:gridCol w="2812151">
                  <a:extLst>
                    <a:ext uri="{9D8B030D-6E8A-4147-A177-3AD203B41FA5}">
                      <a16:colId xmlns="" xmlns:a16="http://schemas.microsoft.com/office/drawing/2014/main" val="20002"/>
                    </a:ext>
                  </a:extLst>
                </a:gridCol>
              </a:tblGrid>
              <a:tr h="354806">
                <a:tc>
                  <a:txBody>
                    <a:bodyPr/>
                    <a:lstStyle/>
                    <a:p>
                      <a:pPr algn="ctr">
                        <a:spcAft>
                          <a:spcPts val="0"/>
                        </a:spcAft>
                      </a:pPr>
                      <a:r>
                        <a:rPr lang="ja-JP" sz="1800" kern="100" dirty="0">
                          <a:effectLst/>
                        </a:rPr>
                        <a:t>記号</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rPr>
                        <a:t>構成要素</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rPr>
                        <a:t>λ</a:t>
                      </a:r>
                      <a:r>
                        <a:rPr lang="ja-JP" sz="1800" kern="100" baseline="-25000">
                          <a:effectLst/>
                        </a:rPr>
                        <a:t>Ｄ</a:t>
                      </a:r>
                      <a:r>
                        <a:rPr lang="ja-JP" sz="1800" kern="100">
                          <a:effectLst/>
                        </a:rPr>
                        <a:t>危険側故障率（</a:t>
                      </a:r>
                      <a:r>
                        <a:rPr lang="en-US" sz="1800" kern="100">
                          <a:effectLst/>
                        </a:rPr>
                        <a:t>FIT)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a:spcAft>
                          <a:spcPts val="0"/>
                        </a:spcAft>
                      </a:pPr>
                      <a:r>
                        <a:rPr lang="ja-JP" sz="1800" kern="100" dirty="0">
                          <a:effectLst/>
                        </a:rPr>
                        <a:t>ＦＳ</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rPr>
                        <a:t>低水位スイッチ</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rPr>
                        <a:t>500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spcAft>
                          <a:spcPts val="0"/>
                        </a:spcAft>
                      </a:pPr>
                      <a:r>
                        <a:rPr lang="ja-JP" sz="1800" kern="100">
                          <a:effectLst/>
                        </a:rPr>
                        <a:t>ＲＹ１</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rPr>
                        <a:t>リレー</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rPr>
                        <a:t>2,000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a:spcAft>
                          <a:spcPts val="0"/>
                        </a:spcAft>
                      </a:pPr>
                      <a:r>
                        <a:rPr lang="ja-JP" sz="1800" kern="100">
                          <a:effectLst/>
                        </a:rPr>
                        <a:t>ＲＹ２</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rPr>
                        <a:t>リレー</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rPr>
                        <a:t>2,000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ctr">
                        <a:spcAft>
                          <a:spcPts val="0"/>
                        </a:spcAft>
                      </a:pPr>
                      <a:r>
                        <a:rPr lang="ja-JP" sz="1800" kern="100">
                          <a:effectLst/>
                        </a:rPr>
                        <a:t>ＭＶ１</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rPr>
                        <a:t>遮断弁１</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rPr>
                        <a:t>10,000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gn="ctr">
                        <a:spcAft>
                          <a:spcPts val="0"/>
                        </a:spcAft>
                      </a:pPr>
                      <a:r>
                        <a:rPr lang="ja-JP" sz="1800" kern="100">
                          <a:effectLst/>
                        </a:rPr>
                        <a:t>ＭＶ２</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rPr>
                        <a:t>遮断弁２</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10,000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7" name="正方形/長方形 6"/>
          <p:cNvSpPr/>
          <p:nvPr/>
        </p:nvSpPr>
        <p:spPr>
          <a:xfrm>
            <a:off x="0" y="237929"/>
            <a:ext cx="8892907" cy="1569660"/>
          </a:xfrm>
          <a:prstGeom prst="rect">
            <a:avLst/>
          </a:prstGeom>
        </p:spPr>
        <p:txBody>
          <a:bodyPr wrap="square">
            <a:spAutoFit/>
          </a:bodyPr>
          <a:lstStyle/>
          <a:p>
            <a:pPr lvl="0" indent="419100" eaLnBrk="0" fontAlgn="base" hangingPunct="0">
              <a:spcBef>
                <a:spcPct val="0"/>
              </a:spcBef>
              <a:spcAft>
                <a:spcPct val="0"/>
              </a:spcAft>
            </a:pPr>
            <a:r>
              <a:rPr kumimoji="0" lang="ja-JP" altLang="ja-JP" sz="2400" dirty="0">
                <a:latin typeface="Meiryo UI" panose="020B0604030504040204" pitchFamily="50" charset="-128"/>
                <a:ea typeface="Meiryo UI" panose="020B0604030504040204" pitchFamily="50" charset="-128"/>
                <a:cs typeface="Times New Roman" panose="02020603050405020304" pitchFamily="18" charset="0"/>
              </a:rPr>
              <a:t>（イ）</a:t>
            </a:r>
            <a:r>
              <a:rPr kumimoji="0" lang="en-US" altLang="ja-JP" sz="2400"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の計算</a:t>
            </a:r>
            <a:endParaRPr kumimoji="0" lang="ja-JP" altLang="en-US" sz="2400" dirty="0">
              <a:latin typeface="Meiryo UI" panose="020B0604030504040204" pitchFamily="50" charset="-128"/>
              <a:ea typeface="Meiryo UI" panose="020B0604030504040204" pitchFamily="50" charset="-128"/>
            </a:endParaRP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dirty="0">
              <a:latin typeface="Meiryo UI" panose="020B0604030504040204" pitchFamily="50" charset="-128"/>
              <a:ea typeface="Meiryo UI" panose="020B0604030504040204" pitchFamily="50" charset="-128"/>
            </a:endParaRP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indent="419100" eaLnBrk="0" fontAlgn="base" hangingPunct="0">
              <a:spcBef>
                <a:spcPct val="0"/>
              </a:spcBef>
              <a:spcAft>
                <a:spcPct val="0"/>
              </a:spcAf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構成要素の危険側故障率</a:t>
            </a:r>
            <a:endParaRPr kumimoji="0" lang="ja-JP" altLang="en-US" dirty="0">
              <a:latin typeface="Meiryo UI" panose="020B0604030504040204" pitchFamily="50" charset="-128"/>
              <a:ea typeface="Meiryo UI" panose="020B0604030504040204" pitchFamily="50" charset="-128"/>
            </a:endParaRPr>
          </a:p>
        </p:txBody>
      </p:sp>
      <p:sp>
        <p:nvSpPr>
          <p:cNvPr id="8" name="正方形/長方形 7"/>
          <p:cNvSpPr/>
          <p:nvPr/>
        </p:nvSpPr>
        <p:spPr>
          <a:xfrm>
            <a:off x="890071" y="3895144"/>
            <a:ext cx="8002836" cy="1092607"/>
          </a:xfrm>
          <a:prstGeom prst="rect">
            <a:avLst/>
          </a:prstGeom>
        </p:spPr>
        <p:txBody>
          <a:bodyPr wrap="square">
            <a:spAutoFit/>
          </a:bodyPr>
          <a:lstStyle/>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注　例示のために故障率は任意の値としている。</a:t>
            </a:r>
            <a:endParaRPr kumimoji="0" lang="ja-JP" altLang="en-US" dirty="0">
              <a:latin typeface="Meiryo UI" panose="020B0604030504040204" pitchFamily="50" charset="-128"/>
              <a:ea typeface="Meiryo UI" panose="020B0604030504040204" pitchFamily="50" charset="-128"/>
            </a:endParaRP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dirty="0">
              <a:latin typeface="Meiryo UI" panose="020B0604030504040204" pitchFamily="50" charset="-128"/>
              <a:ea typeface="Meiryo UI" panose="020B0604030504040204" pitchFamily="50" charset="-128"/>
            </a:endParaRP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dirty="0">
              <a:latin typeface="Meiryo UI" panose="020B0604030504040204" pitchFamily="50" charset="-128"/>
              <a:ea typeface="Meiryo UI" panose="020B0604030504040204" pitchFamily="50" charset="-128"/>
            </a:endParaRPr>
          </a:p>
          <a:p>
            <a:pPr lvl="0" indent="419100" eaLnBrk="0" fontAlgn="base" hangingPunct="0">
              <a:spcBef>
                <a:spcPct val="0"/>
              </a:spcBef>
              <a:spcAft>
                <a:spcPct val="0"/>
              </a:spcAft>
            </a:pPr>
            <a:r>
              <a:rPr kumimoji="0" lang="ja-JP" altLang="en-US" sz="1100" dirty="0">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1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97199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err="1"/>
              <a:t>．</a:t>
            </a:r>
            <a:r>
              <a:rPr kumimoji="1" lang="ja-JP" altLang="en-US" dirty="0"/>
              <a:t>本マニュアルで使用する用語</a:t>
            </a:r>
          </a:p>
        </p:txBody>
      </p:sp>
      <p:sp>
        <p:nvSpPr>
          <p:cNvPr id="5" name="スライド番号プレースホルダー 4"/>
          <p:cNvSpPr>
            <a:spLocks noGrp="1"/>
          </p:cNvSpPr>
          <p:nvPr>
            <p:ph type="sldNum" sz="quarter" idx="12"/>
          </p:nvPr>
        </p:nvSpPr>
        <p:spPr>
          <a:xfrm>
            <a:off x="9399339" y="6356349"/>
            <a:ext cx="432252" cy="365126"/>
          </a:xfrm>
        </p:spPr>
        <p:txBody>
          <a:bodyPr/>
          <a:lstStyle/>
          <a:p>
            <a:fld id="{C7D9CC4D-8A97-4D11-A8F9-9712DE09FCD9}" type="slidenum">
              <a:rPr kumimoji="1" lang="ja-JP" altLang="en-US" smtClean="0"/>
              <a:t>15</a:t>
            </a:fld>
            <a:endParaRPr kumimoji="1" lang="ja-JP" altLang="en-US" dirty="0"/>
          </a:p>
        </p:txBody>
      </p:sp>
      <p:sp>
        <p:nvSpPr>
          <p:cNvPr id="6" name="フッター プレースホルダー 3"/>
          <p:cNvSpPr>
            <a:spLocks noGrp="1"/>
          </p:cNvSpPr>
          <p:nvPr>
            <p:ph type="ftr" sz="quarter" idx="11"/>
          </p:nvPr>
        </p:nvSpPr>
        <p:spPr>
          <a:xfrm>
            <a:off x="506507" y="6453336"/>
            <a:ext cx="9070051" cy="268140"/>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2026140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150</a:t>
            </a:fld>
            <a:endParaRPr kumimoji="1" lang="ja-JP" altLang="en-US"/>
          </a:p>
        </p:txBody>
      </p:sp>
      <p:sp>
        <p:nvSpPr>
          <p:cNvPr id="2" name="Rectangle 2"/>
          <p:cNvSpPr>
            <a:spLocks noChangeArrowheads="1"/>
          </p:cNvSpPr>
          <p:nvPr/>
        </p:nvSpPr>
        <p:spPr bwMode="auto">
          <a:xfrm>
            <a:off x="272122" y="20955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724731" y="3164310"/>
            <a:ext cx="9000781" cy="2400657"/>
          </a:xfrm>
          <a:prstGeom prst="rect">
            <a:avLst/>
          </a:prstGeom>
        </p:spPr>
        <p:txBody>
          <a:bodyPr wrap="square">
            <a:spAutoFit/>
          </a:bodyPr>
          <a:lstStyle/>
          <a:p>
            <a:pPr lvl="0" indent="533400" eaLnBrk="0" fontAlgn="base" hangingPunct="0">
              <a:spcBef>
                <a:spcPct val="0"/>
              </a:spcBef>
              <a:spcAft>
                <a:spcPct val="0"/>
              </a:spcAft>
              <a:tabLst>
                <a:tab pos="5857875" algn="l"/>
              </a:tabLs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indent="533400" eaLnBrk="0" fontAlgn="base" hangingPunct="0">
              <a:spcBef>
                <a:spcPct val="0"/>
              </a:spcBef>
              <a:spcAft>
                <a:spcPct val="0"/>
              </a:spcAft>
              <a:tabLst>
                <a:tab pos="5857875" algn="l"/>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プルーフテスト間隔	</a:t>
            </a:r>
            <a:endParaRPr kumimoji="0" lang="ja-JP" altLang="en-US" sz="1400" dirty="0">
              <a:latin typeface="Meiryo UI" panose="020B0604030504040204" pitchFamily="50" charset="-128"/>
              <a:ea typeface="Meiryo UI" panose="020B0604030504040204" pitchFamily="50" charset="-128"/>
            </a:endParaRPr>
          </a:p>
          <a:p>
            <a:pPr lvl="0" indent="533400" eaLnBrk="0" fontAlgn="base" hangingPunct="0">
              <a:spcBef>
                <a:spcPct val="0"/>
              </a:spcBef>
              <a:spcAft>
                <a:spcPct val="0"/>
              </a:spcAft>
              <a:tabLst>
                <a:tab pos="5857875" algn="l"/>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低水位スイッチ；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日　リレー</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　遮断弁</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か月　</a:t>
            </a:r>
            <a:endParaRPr kumimoji="0" lang="ja-JP" altLang="en-US" sz="1400" dirty="0">
              <a:latin typeface="Meiryo UI" panose="020B0604030504040204" pitchFamily="50" charset="-128"/>
              <a:ea typeface="Meiryo UI" panose="020B0604030504040204" pitchFamily="50" charset="-128"/>
            </a:endParaRPr>
          </a:p>
          <a:p>
            <a:pPr lvl="0" indent="533400" eaLnBrk="0" fontAlgn="base" hangingPunct="0">
              <a:spcBef>
                <a:spcPct val="0"/>
              </a:spcBef>
              <a:spcAft>
                <a:spcPct val="0"/>
              </a:spcAft>
              <a:tabLst>
                <a:tab pos="5857875" algn="l"/>
              </a:tabLst>
            </a:pPr>
            <a:endParaRPr kumimoji="0" lang="en-US" altLang="ja-JP" dirty="0">
              <a:latin typeface="Century" panose="02040604050505020304" pitchFamily="18" charset="0"/>
              <a:ea typeface="ＭＳ 明朝" panose="02020609040205080304" pitchFamily="17" charset="-128"/>
              <a:cs typeface="Times New Roman" panose="02020603050405020304" pitchFamily="18" charset="0"/>
            </a:endParaRPr>
          </a:p>
          <a:p>
            <a:pPr lvl="0" indent="533400" eaLnBrk="0" fontAlgn="base" hangingPunct="0">
              <a:spcBef>
                <a:spcPct val="0"/>
              </a:spcBef>
              <a:spcAft>
                <a:spcPct val="0"/>
              </a:spcAft>
              <a:tabLst>
                <a:tab pos="5857875" algn="l"/>
              </a:tabLst>
            </a:pPr>
            <a:endParaRPr kumimoji="0" lang="en-US" altLang="ja-JP" dirty="0">
              <a:latin typeface="Century" panose="02040604050505020304" pitchFamily="18" charset="0"/>
              <a:ea typeface="ＭＳ 明朝" panose="02020609040205080304" pitchFamily="17" charset="-128"/>
              <a:cs typeface="Times New Roman" panose="02020603050405020304" pitchFamily="18" charset="0"/>
            </a:endParaRPr>
          </a:p>
          <a:p>
            <a:pPr lvl="0" indent="533400" eaLnBrk="0" fontAlgn="base" hangingPunct="0">
              <a:spcBef>
                <a:spcPct val="0"/>
              </a:spcBef>
              <a:spcAft>
                <a:spcPct val="0"/>
              </a:spcAft>
              <a:tabLst>
                <a:tab pos="5857875" algn="l"/>
              </a:tabLst>
            </a:pPr>
            <a:r>
              <a:rPr kumimoji="0" lang="ja-JP" altLang="en-US" dirty="0">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1200" dirty="0"/>
          </a:p>
          <a:p>
            <a:pPr lvl="0" eaLnBrk="0" fontAlgn="base" hangingPunct="0">
              <a:spcBef>
                <a:spcPct val="0"/>
              </a:spcBef>
              <a:spcAft>
                <a:spcPct val="0"/>
              </a:spcAft>
              <a:tabLst>
                <a:tab pos="5857875" algn="l"/>
              </a:tabLs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endParaRPr kumimoji="0" lang="ja-JP" altLang="en-US"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tabLst>
                <a:tab pos="5857875" algn="l"/>
              </a:tabLs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 = 2.200E-5 + 1.885E-4 + 9.261E-5</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3.031E-4</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SIL3)</a:t>
            </a:r>
            <a:endParaRPr kumimoji="0" lang="en-US" altLang="ja-JP" dirty="0">
              <a:latin typeface="Meiryo UI" panose="020B0604030504040204" pitchFamily="50" charset="-128"/>
              <a:ea typeface="Meiryo UI" panose="020B0604030504040204" pitchFamily="50" charset="-128"/>
            </a:endParaRPr>
          </a:p>
          <a:p>
            <a:pPr lvl="0" indent="533400" eaLnBrk="0" fontAlgn="base" hangingPunct="0">
              <a:spcBef>
                <a:spcPct val="0"/>
              </a:spcBef>
              <a:spcAft>
                <a:spcPct val="0"/>
              </a:spcAft>
              <a:tabLst>
                <a:tab pos="5857875" algn="l"/>
              </a:tabLs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859102" y="241700"/>
            <a:ext cx="5452134" cy="369332"/>
          </a:xfrm>
          <a:prstGeom prst="rect">
            <a:avLst/>
          </a:prstGeom>
        </p:spPr>
        <p:txBody>
          <a:bodyPr wrap="none">
            <a:spAutoFit/>
          </a:bodyPr>
          <a:lstStyle/>
          <a:p>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3-21</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015321278"/>
              </p:ext>
            </p:extLst>
          </p:nvPr>
        </p:nvGraphicFramePr>
        <p:xfrm>
          <a:off x="781919" y="640823"/>
          <a:ext cx="7611538" cy="2879782"/>
        </p:xfrm>
        <a:graphic>
          <a:graphicData uri="http://schemas.openxmlformats.org/presentationml/2006/ole">
            <mc:AlternateContent xmlns:mc="http://schemas.openxmlformats.org/markup-compatibility/2006">
              <mc:Choice xmlns:v="urn:schemas-microsoft-com:vml" Requires="v">
                <p:oleObj spid="_x0000_s7170" name="ワークシート" r:id="rId5" imgW="5839017" imgH="2381224" progId="Excel.Sheet.12">
                  <p:embed/>
                </p:oleObj>
              </mc:Choice>
              <mc:Fallback>
                <p:oleObj name="ワークシート" r:id="rId5" imgW="5839017" imgH="2381224"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919" y="640823"/>
                        <a:ext cx="7611538" cy="2879782"/>
                      </a:xfrm>
                      <a:prstGeom prst="rect">
                        <a:avLst/>
                      </a:prstGeom>
                      <a:noFill/>
                      <a:extLst/>
                    </p:spPr>
                  </p:pic>
                </p:oleObj>
              </mc:Fallback>
            </mc:AlternateContent>
          </a:graphicData>
        </a:graphic>
      </p:graphicFrame>
      <p:sp>
        <p:nvSpPr>
          <p:cNvPr id="12"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4222417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151</a:t>
            </a:fld>
            <a:endParaRPr kumimoji="1" lang="ja-JP" altLang="en-US"/>
          </a:p>
        </p:txBody>
      </p:sp>
      <p:sp>
        <p:nvSpPr>
          <p:cNvPr id="2" name="正方形/長方形 1"/>
          <p:cNvSpPr/>
          <p:nvPr/>
        </p:nvSpPr>
        <p:spPr>
          <a:xfrm>
            <a:off x="162957" y="264341"/>
            <a:ext cx="9062005" cy="1538883"/>
          </a:xfrm>
          <a:prstGeom prst="rect">
            <a:avLst/>
          </a:prstGeom>
        </p:spPr>
        <p:txBody>
          <a:bodyPr wrap="square">
            <a:spAutoFit/>
          </a:bodyPr>
          <a:lstStyle/>
          <a:p>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（ウ）アーキテクチャ制約</a:t>
            </a:r>
          </a:p>
          <a:p>
            <a:pPr algn="just">
              <a:spcAft>
                <a:spcPts val="0"/>
              </a:spcAf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
            </a:r>
            <a:br>
              <a:rPr lang="en-US" altLang="ja-JP" sz="1600" dirty="0">
                <a:latin typeface="Century" panose="02040604050505020304" pitchFamily="18" charset="0"/>
                <a:ea typeface="ＭＳ 明朝" panose="02020609040205080304" pitchFamily="17" charset="-128"/>
                <a:cs typeface="Times New Roman" panose="02020603050405020304" pitchFamily="18" charset="0"/>
              </a:rPr>
            </a:br>
            <a:endParaRPr lang="ja-JP" altLang="en-US" dirty="0"/>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6" name="正方形/長方形 5"/>
          <p:cNvSpPr/>
          <p:nvPr/>
        </p:nvSpPr>
        <p:spPr>
          <a:xfrm>
            <a:off x="1432038" y="5524400"/>
            <a:ext cx="6734062" cy="830997"/>
          </a:xfrm>
          <a:prstGeom prst="rect">
            <a:avLst/>
          </a:prstGeom>
        </p:spPr>
        <p:txBody>
          <a:bodyPr wrap="square">
            <a:spAutoFit/>
          </a:bodyPr>
          <a:lstStyle/>
          <a:p>
            <a:pPr marL="533400"/>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ランダムハードウェア故障確率計算とアーキテクチャ制約の検討から、</a:t>
            </a:r>
            <a:r>
              <a:rPr lang="ja-JP"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システムは</a:t>
            </a:r>
            <a:r>
              <a:rPr lang="en-US"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となる。</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円/楕円 6"/>
          <p:cNvSpPr/>
          <p:nvPr/>
        </p:nvSpPr>
        <p:spPr>
          <a:xfrm>
            <a:off x="5637213" y="3520018"/>
            <a:ext cx="12446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p:cNvSpPr/>
          <p:nvPr/>
        </p:nvSpPr>
        <p:spPr>
          <a:xfrm flipH="1">
            <a:off x="5484813" y="4344153"/>
            <a:ext cx="1778000" cy="634247"/>
          </a:xfrm>
          <a:prstGeom prst="borderCallout2">
            <a:avLst>
              <a:gd name="adj1" fmla="val 18750"/>
              <a:gd name="adj2" fmla="val -8333"/>
              <a:gd name="adj3" fmla="val 18750"/>
              <a:gd name="adj4" fmla="val -16667"/>
              <a:gd name="adj5" fmla="val -49597"/>
              <a:gd name="adj6" fmla="val 224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制約　</a:t>
            </a:r>
            <a:r>
              <a:rPr kumimoji="0" lang="en-US"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endParaRPr kumimoji="1" lang="ja-JP" altLang="en-US" dirty="0">
              <a:solidFill>
                <a:srgbClr val="FF0000"/>
              </a:solidFill>
            </a:endParaRPr>
          </a:p>
        </p:txBody>
      </p:sp>
      <p:sp>
        <p:nvSpPr>
          <p:cNvPr id="9" name="正方形/長方形 8"/>
          <p:cNvSpPr/>
          <p:nvPr/>
        </p:nvSpPr>
        <p:spPr>
          <a:xfrm>
            <a:off x="1324773" y="5242119"/>
            <a:ext cx="646331" cy="369332"/>
          </a:xfrm>
          <a:prstGeom prst="rect">
            <a:avLst/>
          </a:prstGeom>
          <a:solidFill>
            <a:schemeClr val="accent6"/>
          </a:solidFill>
        </p:spPr>
        <p:txBody>
          <a:bodyPr wrap="non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結論</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4085771560"/>
              </p:ext>
            </p:extLst>
          </p:nvPr>
        </p:nvGraphicFramePr>
        <p:xfrm>
          <a:off x="743819" y="1112043"/>
          <a:ext cx="7611538" cy="2879782"/>
        </p:xfrm>
        <a:graphic>
          <a:graphicData uri="http://schemas.openxmlformats.org/presentationml/2006/ole">
            <mc:AlternateContent xmlns:mc="http://schemas.openxmlformats.org/markup-compatibility/2006">
              <mc:Choice xmlns:v="urn:schemas-microsoft-com:vml" Requires="v">
                <p:oleObj spid="_x0000_s8194" name="ワークシート" r:id="rId5" imgW="5839017" imgH="2381224" progId="Excel.Sheet.12">
                  <p:embed/>
                </p:oleObj>
              </mc:Choice>
              <mc:Fallback>
                <p:oleObj name="ワークシート" r:id="rId5" imgW="5839017" imgH="2381224"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819" y="1112043"/>
                        <a:ext cx="7611538" cy="2879782"/>
                      </a:xfrm>
                      <a:prstGeom prst="rect">
                        <a:avLst/>
                      </a:prstGeom>
                      <a:noFill/>
                      <a:extLst/>
                    </p:spPr>
                  </p:pic>
                </p:oleObj>
              </mc:Fallback>
            </mc:AlternateContent>
          </a:graphicData>
        </a:graphic>
      </p:graphicFrame>
      <p:sp>
        <p:nvSpPr>
          <p:cNvPr id="13" name="正方形/長方形 12"/>
          <p:cNvSpPr/>
          <p:nvPr/>
        </p:nvSpPr>
        <p:spPr>
          <a:xfrm>
            <a:off x="921679" y="697563"/>
            <a:ext cx="5452134" cy="369332"/>
          </a:xfrm>
          <a:prstGeom prst="rect">
            <a:avLst/>
          </a:prstGeom>
        </p:spPr>
        <p:txBody>
          <a:bodyPr wrap="none">
            <a:spAutoFit/>
          </a:bodyPr>
          <a:lstStyle/>
          <a:p>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3-21</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p>
        </p:txBody>
      </p:sp>
    </p:spTree>
    <p:extLst>
      <p:ext uri="{BB962C8B-B14F-4D97-AF65-F5344CB8AC3E}">
        <p14:creationId xmlns:p14="http://schemas.microsoft.com/office/powerpoint/2010/main" val="223171796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152</a:t>
            </a:fld>
            <a:endParaRPr kumimoji="1" lang="ja-JP" altLang="en-US"/>
          </a:p>
        </p:txBody>
      </p:sp>
      <p:sp>
        <p:nvSpPr>
          <p:cNvPr id="2" name="Rectangle 2"/>
          <p:cNvSpPr>
            <a:spLocks noChangeArrowheads="1"/>
          </p:cNvSpPr>
          <p:nvPr/>
        </p:nvSpPr>
        <p:spPr bwMode="auto">
          <a:xfrm>
            <a:off x="270934" y="180261"/>
            <a:ext cx="921758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ウ　危険事象：バーナの異常失火した場合の燃料流出</a:t>
            </a:r>
            <a:endPar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3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による爆発</a:t>
            </a:r>
            <a:r>
              <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火災</a:t>
            </a:r>
            <a:endPar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（ア）信頼性ブロック図</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信頼性ブロック図は、図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3-13</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と同一である。</a:t>
            </a: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（イ）</a:t>
            </a:r>
            <a:r>
              <a:rPr kumimoji="0" lang="en-US" altLang="ja-JP" sz="2400"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の計算</a:t>
            </a:r>
            <a:endParaRPr kumimoji="0" lang="ja-JP" altLang="en-US" sz="2400" dirty="0">
              <a:latin typeface="Meiryo UI" panose="020B0604030504040204" pitchFamily="50" charset="-128"/>
              <a:ea typeface="Meiryo UI" panose="020B0604030504040204" pitchFamily="50" charset="-128"/>
            </a:endParaRPr>
          </a:p>
          <a:p>
            <a:pPr lvl="0" indent="0"/>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構成要素の危険側故障率は表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3-18</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と同一である。</a:t>
            </a:r>
            <a:endParaRPr kumimoji="0" lang="ja-JP" altLang="en-US" dirty="0">
              <a:latin typeface="Meiryo UI" panose="020B0604030504040204" pitchFamily="50" charset="-128"/>
              <a:ea typeface="Meiryo UI" panose="020B0604030504040204" pitchFamily="50" charset="-128"/>
            </a:endParaRPr>
          </a:p>
          <a:p>
            <a:pPr lvl="0" indent="0"/>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8395247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208197" y="3834294"/>
            <a:ext cx="59472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1pPr>
            <a:lvl2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2pPr>
            <a:lvl3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3pPr>
            <a:lvl4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4pPr>
            <a:lvl5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5pPr>
            <a:lvl6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6pPr>
            <a:lvl7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7pPr>
            <a:lvl8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8pPr>
            <a:lvl9pPr eaLnBrk="0" fontAlgn="base" hangingPunct="0">
              <a:spcBef>
                <a:spcPct val="0"/>
              </a:spcBef>
              <a:spcAft>
                <a:spcPct val="0"/>
              </a:spcAft>
              <a:tabLst>
                <a:tab pos="4924425" algn="l"/>
                <a:tab pos="5972175" algn="l"/>
              </a:tabLs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tab pos="4924425" algn="l"/>
                <a:tab pos="5972175" algn="l"/>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プルーフテスト間隔</a:t>
            </a:r>
            <a:r>
              <a:rPr kumimoji="0" lang="ja-JP" altLang="en-US" sz="1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tab pos="4924425" algn="l"/>
                <a:tab pos="5972175" algn="l"/>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火炎検出器；</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時間 　コントローラ；</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時間 　遮断弁</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か月　</a:t>
            </a:r>
          </a:p>
          <a:p>
            <a:pPr marL="0" marR="0" lvl="0" indent="139700" algn="l" defTabSz="914400" rtl="0" eaLnBrk="0" fontAlgn="base" latinLnBrk="0" hangingPunct="0">
              <a:lnSpc>
                <a:spcPct val="100000"/>
              </a:lnSpc>
              <a:spcBef>
                <a:spcPct val="0"/>
              </a:spcBef>
              <a:spcAft>
                <a:spcPct val="0"/>
              </a:spcAft>
              <a:buClrTx/>
              <a:buSzTx/>
              <a:buFontTx/>
              <a:buNone/>
              <a:tabLst>
                <a:tab pos="4924425" algn="l"/>
                <a:tab pos="5972175" algn="l"/>
              </a:tabLst>
            </a:pPr>
            <a:r>
              <a:rPr kumimoji="0" lang="ja-JP" altLang="en-US"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900" b="0" i="0" u="none" strike="noStrike" cap="none" normalizeH="0" baseline="0" dirty="0">
              <a:ln>
                <a:noFill/>
              </a:ln>
              <a:solidFill>
                <a:schemeClr val="tx1"/>
              </a:solidFill>
              <a:effectLst/>
            </a:endParaRPr>
          </a:p>
        </p:txBody>
      </p:sp>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153</a:t>
            </a:fld>
            <a:endParaRPr kumimoji="1" lang="ja-JP" altLang="en-US"/>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2" name="正方形/長方形 1"/>
          <p:cNvSpPr/>
          <p:nvPr/>
        </p:nvSpPr>
        <p:spPr>
          <a:xfrm>
            <a:off x="2225193" y="295136"/>
            <a:ext cx="3913251" cy="369332"/>
          </a:xfrm>
          <a:prstGeom prst="rect">
            <a:avLst/>
          </a:prstGeom>
        </p:spPr>
        <p:txBody>
          <a:bodyPr wrap="none">
            <a:spAutoFit/>
          </a:bodyPr>
          <a:lstStyle/>
          <a:p>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3-22</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598383549"/>
              </p:ext>
            </p:extLst>
          </p:nvPr>
        </p:nvGraphicFramePr>
        <p:xfrm>
          <a:off x="1533201" y="738789"/>
          <a:ext cx="5958270" cy="3033966"/>
        </p:xfrm>
        <a:graphic>
          <a:graphicData uri="http://schemas.openxmlformats.org/presentationml/2006/ole">
            <mc:AlternateContent xmlns:mc="http://schemas.openxmlformats.org/markup-compatibility/2006">
              <mc:Choice xmlns:v="urn:schemas-microsoft-com:vml" Requires="v">
                <p:oleObj spid="_x0000_s9218" name="ワークシート" r:id="rId5" imgW="6210403" imgH="2971905" progId="Excel.Sheet.12">
                  <p:embed/>
                </p:oleObj>
              </mc:Choice>
              <mc:Fallback>
                <p:oleObj name="ワークシート" r:id="rId5" imgW="6210403" imgH="2971905"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3201" y="738789"/>
                        <a:ext cx="5958270" cy="3033966"/>
                      </a:xfrm>
                      <a:prstGeom prst="rect">
                        <a:avLst/>
                      </a:prstGeom>
                      <a:noFill/>
                      <a:extLst/>
                    </p:spPr>
                  </p:pic>
                </p:oleObj>
              </mc:Fallback>
            </mc:AlternateContent>
          </a:graphicData>
        </a:graphic>
      </p:graphicFrame>
      <p:sp>
        <p:nvSpPr>
          <p:cNvPr id="9" name="正方形/長方形 8"/>
          <p:cNvSpPr/>
          <p:nvPr/>
        </p:nvSpPr>
        <p:spPr>
          <a:xfrm>
            <a:off x="341131" y="4793738"/>
            <a:ext cx="9731022" cy="1477328"/>
          </a:xfrm>
          <a:prstGeom prst="rect">
            <a:avLst/>
          </a:prstGeom>
        </p:spPr>
        <p:txBody>
          <a:bodyPr wrap="square">
            <a:spAutoFit/>
          </a:bodyPr>
          <a:lstStyle/>
          <a:p>
            <a:pPr indent="139700"/>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火炎検出器については（２０）式によって</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を計算した。</a:t>
            </a:r>
          </a:p>
          <a:p>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err="1">
                <a:latin typeface="Meiryo UI" panose="020B0604030504040204" pitchFamily="50" charset="-128"/>
                <a:ea typeface="Meiryo UI" panose="020B0604030504040204" pitchFamily="50" charset="-128"/>
                <a:cs typeface="Times New Roman" panose="02020603050405020304" pitchFamily="18" charset="0"/>
              </a:rPr>
              <a:t>PFDavg</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 2.048E-4 + 6.000E-6 + 9.261E-5</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3.034E-4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9069315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154</a:t>
            </a:fld>
            <a:endParaRPr kumimoji="1" lang="ja-JP" altLang="en-US"/>
          </a:p>
        </p:txBody>
      </p:sp>
      <p:sp>
        <p:nvSpPr>
          <p:cNvPr id="2" name="正方形/長方形 1"/>
          <p:cNvSpPr/>
          <p:nvPr/>
        </p:nvSpPr>
        <p:spPr>
          <a:xfrm>
            <a:off x="120521" y="279850"/>
            <a:ext cx="9562641" cy="461665"/>
          </a:xfrm>
          <a:prstGeom prst="rect">
            <a:avLst/>
          </a:prstGeom>
        </p:spPr>
        <p:txBody>
          <a:bodyPr wrap="square">
            <a:spAutoFit/>
          </a:bodyPr>
          <a:lstStyle/>
          <a:p>
            <a:pPr algn="just">
              <a:spcAft>
                <a:spcPts val="0"/>
              </a:spcAft>
            </a:pP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（ウ）アーキテクチャ制約</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8" name="正方形/長方形 7"/>
          <p:cNvSpPr/>
          <p:nvPr/>
        </p:nvSpPr>
        <p:spPr>
          <a:xfrm>
            <a:off x="2187093" y="815836"/>
            <a:ext cx="3913251" cy="369332"/>
          </a:xfrm>
          <a:prstGeom prst="rect">
            <a:avLst/>
          </a:prstGeom>
        </p:spPr>
        <p:txBody>
          <a:bodyPr wrap="none">
            <a:spAutoFit/>
          </a:bodyPr>
          <a:lstStyle/>
          <a:p>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3-22</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518892924"/>
              </p:ext>
            </p:extLst>
          </p:nvPr>
        </p:nvGraphicFramePr>
        <p:xfrm>
          <a:off x="1432038" y="1185168"/>
          <a:ext cx="5958270" cy="3033966"/>
        </p:xfrm>
        <a:graphic>
          <a:graphicData uri="http://schemas.openxmlformats.org/presentationml/2006/ole">
            <mc:AlternateContent xmlns:mc="http://schemas.openxmlformats.org/markup-compatibility/2006">
              <mc:Choice xmlns:v="urn:schemas-microsoft-com:vml" Requires="v">
                <p:oleObj spid="_x0000_s10242" name="ワークシート" r:id="rId5" imgW="6210403" imgH="2971905" progId="Excel.Sheet.12">
                  <p:embed/>
                </p:oleObj>
              </mc:Choice>
              <mc:Fallback>
                <p:oleObj name="ワークシート" r:id="rId5" imgW="6210403" imgH="2971905"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038" y="1185168"/>
                        <a:ext cx="5958270" cy="3033966"/>
                      </a:xfrm>
                      <a:prstGeom prst="rect">
                        <a:avLst/>
                      </a:prstGeom>
                      <a:noFill/>
                      <a:extLst/>
                    </p:spPr>
                  </p:pic>
                </p:oleObj>
              </mc:Fallback>
            </mc:AlternateContent>
          </a:graphicData>
        </a:graphic>
      </p:graphicFrame>
      <p:sp>
        <p:nvSpPr>
          <p:cNvPr id="10" name="線吹き出し 2 (枠付き) 9"/>
          <p:cNvSpPr/>
          <p:nvPr/>
        </p:nvSpPr>
        <p:spPr>
          <a:xfrm flipH="1">
            <a:off x="3242018" y="4440913"/>
            <a:ext cx="1778000" cy="562887"/>
          </a:xfrm>
          <a:prstGeom prst="borderCallout2">
            <a:avLst>
              <a:gd name="adj1" fmla="val 18750"/>
              <a:gd name="adj2" fmla="val -8333"/>
              <a:gd name="adj3" fmla="val 18750"/>
              <a:gd name="adj4" fmla="val -16667"/>
              <a:gd name="adj5" fmla="val -49597"/>
              <a:gd name="adj6" fmla="val 224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制約　</a:t>
            </a:r>
            <a:r>
              <a:rPr kumimoji="0" lang="en-US"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endParaRPr kumimoji="1" lang="ja-JP" altLang="en-US" dirty="0">
              <a:solidFill>
                <a:srgbClr val="FF0000"/>
              </a:solidFill>
            </a:endParaRPr>
          </a:p>
        </p:txBody>
      </p:sp>
      <p:sp>
        <p:nvSpPr>
          <p:cNvPr id="11" name="正方形/長方形 10"/>
          <p:cNvSpPr/>
          <p:nvPr/>
        </p:nvSpPr>
        <p:spPr>
          <a:xfrm>
            <a:off x="1432038" y="5524400"/>
            <a:ext cx="6734062" cy="830997"/>
          </a:xfrm>
          <a:prstGeom prst="rect">
            <a:avLst/>
          </a:prstGeom>
        </p:spPr>
        <p:txBody>
          <a:bodyPr wrap="square">
            <a:spAutoFit/>
          </a:bodyPr>
          <a:lstStyle/>
          <a:p>
            <a:pPr marL="533400"/>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ランダムハードウェア故障確率計算とアーキテクチャ制約の検討から、</a:t>
            </a:r>
            <a:r>
              <a:rPr lang="ja-JP"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システムは</a:t>
            </a:r>
            <a:r>
              <a:rPr lang="en-US"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SIL3</a:t>
            </a:r>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となる。</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p:cNvSpPr/>
          <p:nvPr/>
        </p:nvSpPr>
        <p:spPr>
          <a:xfrm>
            <a:off x="1324773" y="5242119"/>
            <a:ext cx="646331" cy="369332"/>
          </a:xfrm>
          <a:prstGeom prst="rect">
            <a:avLst/>
          </a:prstGeom>
          <a:solidFill>
            <a:schemeClr val="accent6"/>
          </a:solidFill>
        </p:spPr>
        <p:txBody>
          <a:bodyPr wrap="non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結論</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079065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155</a:t>
            </a:fld>
            <a:endParaRPr kumimoji="1" lang="ja-JP" altLang="en-US"/>
          </a:p>
        </p:txBody>
      </p:sp>
      <p:sp>
        <p:nvSpPr>
          <p:cNvPr id="6" name="タイトル 1"/>
          <p:cNvSpPr txBox="1">
            <a:spLocks/>
          </p:cNvSpPr>
          <p:nvPr/>
        </p:nvSpPr>
        <p:spPr>
          <a:xfrm>
            <a:off x="193503" y="4561137"/>
            <a:ext cx="9953032"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4000" dirty="0"/>
              <a:t>3.2.4</a:t>
            </a:r>
            <a:r>
              <a:rPr lang="ja-JP" altLang="ja-JP" sz="4000" kern="100" dirty="0">
                <a:cs typeface="Times New Roman" panose="02020603050405020304" pitchFamily="18" charset="0"/>
              </a:rPr>
              <a:t>　</a:t>
            </a:r>
            <a:r>
              <a:rPr lang="ja-JP" altLang="ja-JP" sz="4000" dirty="0"/>
              <a:t>低水位</a:t>
            </a:r>
            <a:r>
              <a:rPr lang="en-US" altLang="ja-JP" sz="4000" dirty="0"/>
              <a:t>/</a:t>
            </a:r>
            <a:r>
              <a:rPr lang="ja-JP" altLang="en-US" sz="4000" dirty="0"/>
              <a:t>燃焼系遮断の構成例（</a:t>
            </a:r>
            <a:r>
              <a:rPr lang="en-US" altLang="ja-JP" sz="4000" dirty="0"/>
              <a:t>3</a:t>
            </a:r>
            <a:r>
              <a:rPr lang="ja-JP" altLang="en-US" sz="4000" dirty="0"/>
              <a:t>）</a:t>
            </a:r>
          </a:p>
        </p:txBody>
      </p:sp>
    </p:spTree>
    <p:extLst>
      <p:ext uri="{BB962C8B-B14F-4D97-AF65-F5344CB8AC3E}">
        <p14:creationId xmlns:p14="http://schemas.microsoft.com/office/powerpoint/2010/main" val="22221733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156</a:t>
            </a:fld>
            <a:endParaRPr kumimoji="1" lang="ja-JP" altLang="en-US"/>
          </a:p>
        </p:txBody>
      </p:sp>
      <p:sp>
        <p:nvSpPr>
          <p:cNvPr id="2" name="Rectangle 2"/>
          <p:cNvSpPr>
            <a:spLocks noChangeArrowheads="1"/>
          </p:cNvSpPr>
          <p:nvPr/>
        </p:nvSpPr>
        <p:spPr bwMode="auto">
          <a:xfrm>
            <a:off x="6425" y="218977"/>
            <a:ext cx="1031643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低水位</a:t>
            </a:r>
            <a:r>
              <a:rPr kumimoji="0" lang="en-US" altLang="ja-JP"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燃焼系遮断の構成例（３）</a:t>
            </a:r>
            <a:endParaRPr kumimoji="0" lang="en-US" altLang="ja-JP" sz="4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3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ア　機能ブロック図</a:t>
            </a:r>
            <a:endParaRPr kumimoji="0" lang="ja-JP" altLang="en-US" sz="36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 name="図 218"/>
          <p:cNvSpPr>
            <a:spLocks noChangeAspect="1" noChangeArrowheads="1"/>
          </p:cNvSpPr>
          <p:nvPr/>
        </p:nvSpPr>
        <p:spPr bwMode="auto">
          <a:xfrm>
            <a:off x="0" y="1828800"/>
            <a:ext cx="5400675" cy="3038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3"/>
          <p:cNvSpPr>
            <a:spLocks noChangeArrowheads="1"/>
          </p:cNvSpPr>
          <p:nvPr/>
        </p:nvSpPr>
        <p:spPr bwMode="auto">
          <a:xfrm>
            <a:off x="848299" y="5942956"/>
            <a:ext cx="66431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3-16</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機能ブロック図　低水位</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燃焼系遮断の構成例（３）</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1182909" y="2051938"/>
            <a:ext cx="6927629" cy="3911423"/>
          </a:xfrm>
          <a:prstGeom prst="rect">
            <a:avLst/>
          </a:prstGeom>
          <a:noFill/>
          <a:ln>
            <a:noFill/>
          </a:ln>
        </p:spPr>
      </p:pic>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4" name="楕円 3">
            <a:extLst>
              <a:ext uri="{FF2B5EF4-FFF2-40B4-BE49-F238E27FC236}">
                <a16:creationId xmlns="" xmlns:a16="http://schemas.microsoft.com/office/drawing/2014/main" id="{F636550C-B7B1-4182-A474-F641E9D553F7}"/>
              </a:ext>
            </a:extLst>
          </p:cNvPr>
          <p:cNvSpPr/>
          <p:nvPr/>
        </p:nvSpPr>
        <p:spPr>
          <a:xfrm>
            <a:off x="6407963" y="2128132"/>
            <a:ext cx="1565753" cy="279330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36550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157</a:t>
            </a:fld>
            <a:endParaRPr kumimoji="1" lang="ja-JP" altLang="en-US"/>
          </a:p>
        </p:txBody>
      </p:sp>
      <p:sp>
        <p:nvSpPr>
          <p:cNvPr id="2" name="正方形/長方形 1"/>
          <p:cNvSpPr/>
          <p:nvPr/>
        </p:nvSpPr>
        <p:spPr>
          <a:xfrm>
            <a:off x="163323" y="110182"/>
            <a:ext cx="9548036" cy="4832092"/>
          </a:xfrm>
          <a:prstGeom prst="rect">
            <a:avLst/>
          </a:prstGeom>
        </p:spPr>
        <p:txBody>
          <a:bodyPr wrap="square">
            <a:spAutoFit/>
          </a:bodyPr>
          <a:lstStyle/>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①危険事象：水位異常低下した場合の過熱</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空焚きによる火災又は圧壊</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要求安全機能　：水位が安全低水位以下になった場合に燃料を遮断する</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入力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　：低水位電極で安全低水位をチェック。安全低水位異常で電極導通、安全低水位以下で</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311275" indent="-1131570" algn="just">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電極非導通</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ロジック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燃焼フェールセーフ回路、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RY0</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で遮断弁制御。（</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RY4,RY5</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CPU</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で制御されるリレーで、</a:t>
            </a:r>
            <a:endPar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1311275" indent="-1131570" algn="just">
              <a:spcAft>
                <a:spcPts val="0"/>
              </a:spcAft>
            </a:pPr>
            <a:r>
              <a:rPr lang="ja-JP" altLang="en-US"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この安全機能ロジックには関与しない）</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出力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：遮断弁</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MV1</a:t>
            </a:r>
            <a:r>
              <a:rPr lang="ja-JP" altLang="ja-JP" sz="1600"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を燃料配管に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個直列に設置</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点検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：水位電極は、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24</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時間に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回以上、燃焼フェールセーフ回路とのループで起動チェック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される。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311275" indent="-1131570" algn="just">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遮断弁は、月に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回、漏れ点検</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遮断機構の作動確認</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する。</a:t>
            </a: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②危険事象：主バーナが異常失火した場合の燃料流出による爆発</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火災</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要求安全機能　：火炎が異常失火した場合に燃料を遮断する</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入力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：火炎検出器にて火炎監視</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火炎信号</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ロジック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燃焼フェールセーフ回路、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RY0</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で遮断弁制御。（</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RY4,RY5</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は</a:t>
            </a:r>
            <a:r>
              <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CPU</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で制御されるリレーで</a:t>
            </a:r>
            <a:endParaRPr lang="en-US"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1311275" indent="-1131570" algn="just">
              <a:spcAft>
                <a:spcPts val="0"/>
              </a:spcAft>
            </a:pPr>
            <a:r>
              <a:rPr lang="ja-JP" altLang="en-US"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この安全機能ロジックには関与しない）</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出力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　：遮断弁</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MV1</a:t>
            </a:r>
            <a:r>
              <a:rPr lang="ja-JP" altLang="ja-JP" sz="1600"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MV2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を燃料配管に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個直列に設置</a:t>
            </a:r>
          </a:p>
          <a:p>
            <a:pPr marL="1311275" indent="-1131570" algn="just">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点検　　　：火炎検出器は、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24</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時間に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回以上、燃焼フェールセーフ回路とのループで起動チェック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診断</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p>
          <a:p>
            <a:pPr marL="1311275" indent="-1131570" algn="just">
              <a:spcAft>
                <a:spcPts val="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される。遮断弁は、月に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回、漏れ点検</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遮断機構の作動確認</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する。</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6631531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158</a:t>
            </a:fld>
            <a:endParaRPr kumimoji="1" lang="ja-JP" altLang="en-US"/>
          </a:p>
        </p:txBody>
      </p:sp>
      <p:sp>
        <p:nvSpPr>
          <p:cNvPr id="2" name="Rectangle 10"/>
          <p:cNvSpPr>
            <a:spLocks noChangeArrowheads="1"/>
          </p:cNvSpPr>
          <p:nvPr/>
        </p:nvSpPr>
        <p:spPr bwMode="auto">
          <a:xfrm>
            <a:off x="204741" y="123357"/>
            <a:ext cx="917751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　危険事象：水位異常低下した場合の過熱</a:t>
            </a:r>
            <a:r>
              <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空焚き</a:t>
            </a:r>
            <a:endPar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3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による火災又は圧壊</a:t>
            </a:r>
            <a:endPar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信頼性ブロック図</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bwMode="auto">
          <a:xfrm>
            <a:off x="1101228" y="1809426"/>
            <a:ext cx="6191938" cy="1793249"/>
            <a:chOff x="2076372" y="346256"/>
            <a:chExt cx="3492017" cy="961845"/>
          </a:xfrm>
        </p:grpSpPr>
        <p:cxnSp>
          <p:nvCxnSpPr>
            <p:cNvPr id="7" name="直線コネクタ 6"/>
            <p:cNvCxnSpPr>
              <a:cxnSpLocks noChangeShapeType="1"/>
            </p:cNvCxnSpPr>
            <p:nvPr/>
          </p:nvCxnSpPr>
          <p:spPr bwMode="auto">
            <a:xfrm flipV="1">
              <a:off x="2076372" y="841006"/>
              <a:ext cx="3492017"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正方形/長方形 7"/>
            <p:cNvSpPr>
              <a:spLocks noChangeArrowheads="1"/>
            </p:cNvSpPr>
            <p:nvPr/>
          </p:nvSpPr>
          <p:spPr bwMode="auto">
            <a:xfrm>
              <a:off x="2298922" y="678365"/>
              <a:ext cx="472715" cy="340033"/>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FE</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9" name="正方形/長方形 8"/>
            <p:cNvSpPr>
              <a:spLocks noChangeArrowheads="1"/>
            </p:cNvSpPr>
            <p:nvPr/>
          </p:nvSpPr>
          <p:spPr bwMode="auto">
            <a:xfrm>
              <a:off x="3481806" y="678731"/>
              <a:ext cx="470883" cy="340033"/>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RY0</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0" name="正方形/長方形 9"/>
            <p:cNvSpPr>
              <a:spLocks noChangeArrowheads="1"/>
            </p:cNvSpPr>
            <p:nvPr/>
          </p:nvSpPr>
          <p:spPr bwMode="auto">
            <a:xfrm>
              <a:off x="4875977" y="667281"/>
              <a:ext cx="524433" cy="357642"/>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ja-JP" sz="1050" kern="1200">
                  <a:solidFill>
                    <a:srgbClr val="000000"/>
                  </a:solidFill>
                  <a:effectLst/>
                  <a:latin typeface="Arial" panose="020B0604020202020204" pitchFamily="34" charset="0"/>
                  <a:ea typeface="ＭＳ ゴシック" panose="020B0609070205080204" pitchFamily="49" charset="-128"/>
                  <a:cs typeface="ヒラギノ明朝 ProN W3"/>
                </a:rPr>
                <a:t>β</a:t>
              </a:r>
              <a:r>
                <a:rPr lang="en-US" sz="1050" kern="1200" baseline="-25000">
                  <a:solidFill>
                    <a:srgbClr val="000000"/>
                  </a:solidFill>
                  <a:effectLst/>
                  <a:latin typeface="Arial" panose="020B0604020202020204" pitchFamily="34" charset="0"/>
                  <a:ea typeface="ＭＳ ゴシック" panose="020B0609070205080204" pitchFamily="49" charset="-128"/>
                  <a:cs typeface="ヒラギノ明朝 ProN W3"/>
                </a:rPr>
                <a:t>MV</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1" name="正方形/長方形 10"/>
            <p:cNvSpPr>
              <a:spLocks noChangeArrowheads="1"/>
            </p:cNvSpPr>
            <p:nvPr/>
          </p:nvSpPr>
          <p:spPr bwMode="auto">
            <a:xfrm>
              <a:off x="4009838" y="498097"/>
              <a:ext cx="790695" cy="663322"/>
            </a:xfrm>
            <a:prstGeom prst="rect">
              <a:avLst/>
            </a:prstGeom>
            <a:solidFill>
              <a:schemeClr val="bg1"/>
            </a:solidFill>
            <a:ln w="9525" algn="ctr">
              <a:solidFill>
                <a:schemeClr val="tx1"/>
              </a:solidFill>
              <a:round/>
              <a:headEnd/>
              <a:tailEnd/>
            </a:ln>
          </p:spPr>
          <p:txBody>
            <a:bodyPr/>
            <a:lstStyle/>
            <a:p>
              <a:endParaRPr lang="ja-JP" altLang="en-US"/>
            </a:p>
          </p:txBody>
        </p:sp>
        <p:sp>
          <p:nvSpPr>
            <p:cNvPr id="12" name="正方形/長方形 11"/>
            <p:cNvSpPr>
              <a:spLocks noChangeArrowheads="1"/>
            </p:cNvSpPr>
            <p:nvPr/>
          </p:nvSpPr>
          <p:spPr bwMode="auto">
            <a:xfrm>
              <a:off x="4063338" y="346256"/>
              <a:ext cx="650027" cy="358828"/>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MV1</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3" name="正方形/長方形 12"/>
            <p:cNvSpPr>
              <a:spLocks noChangeArrowheads="1"/>
            </p:cNvSpPr>
            <p:nvPr/>
          </p:nvSpPr>
          <p:spPr bwMode="auto">
            <a:xfrm>
              <a:off x="4082433" y="950459"/>
              <a:ext cx="650027" cy="357642"/>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MV2</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4" name="正方形/長方形 13"/>
            <p:cNvSpPr>
              <a:spLocks noChangeArrowheads="1"/>
            </p:cNvSpPr>
            <p:nvPr/>
          </p:nvSpPr>
          <p:spPr bwMode="auto">
            <a:xfrm>
              <a:off x="2875948" y="667284"/>
              <a:ext cx="505282" cy="334137"/>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FS</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grpSp>
      <p:sp>
        <p:nvSpPr>
          <p:cNvPr id="3" name="Rectangle 17"/>
          <p:cNvSpPr>
            <a:spLocks noChangeArrowheads="1"/>
          </p:cNvSpPr>
          <p:nvPr/>
        </p:nvSpPr>
        <p:spPr bwMode="auto">
          <a:xfrm>
            <a:off x="1647938" y="3904450"/>
            <a:ext cx="432362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ＦＥ；低水位電極</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ＦＳ；燃焼フェールセーフ回路</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ＲＹ０；リレー</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ＭＶ１；遮断弁１</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ＭＶ２；遮断弁２</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en-US" altLang="ja-JP" sz="1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MV</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；遮断弁１と遮断弁２の共通原因故障割合</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5334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3-17</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信頼性ブロック図（５）</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8202026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159</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532989246"/>
              </p:ext>
            </p:extLst>
          </p:nvPr>
        </p:nvGraphicFramePr>
        <p:xfrm>
          <a:off x="1270388" y="2043445"/>
          <a:ext cx="6507655" cy="2426957"/>
        </p:xfrm>
        <a:graphic>
          <a:graphicData uri="http://schemas.openxmlformats.org/drawingml/2006/table">
            <a:tbl>
              <a:tblPr firstRow="1" firstCol="1" bandRow="1">
                <a:tableStyleId>{5C22544A-7EE6-4342-B048-85BDC9FD1C3A}</a:tableStyleId>
              </a:tblPr>
              <a:tblGrid>
                <a:gridCol w="939442">
                  <a:extLst>
                    <a:ext uri="{9D8B030D-6E8A-4147-A177-3AD203B41FA5}">
                      <a16:colId xmlns="" xmlns:a16="http://schemas.microsoft.com/office/drawing/2014/main" val="20000"/>
                    </a:ext>
                  </a:extLst>
                </a:gridCol>
                <a:gridCol w="3043344">
                  <a:extLst>
                    <a:ext uri="{9D8B030D-6E8A-4147-A177-3AD203B41FA5}">
                      <a16:colId xmlns="" xmlns:a16="http://schemas.microsoft.com/office/drawing/2014/main" val="20001"/>
                    </a:ext>
                  </a:extLst>
                </a:gridCol>
                <a:gridCol w="2524869">
                  <a:extLst>
                    <a:ext uri="{9D8B030D-6E8A-4147-A177-3AD203B41FA5}">
                      <a16:colId xmlns="" xmlns:a16="http://schemas.microsoft.com/office/drawing/2014/main" val="20002"/>
                    </a:ext>
                  </a:extLst>
                </a:gridCol>
              </a:tblGrid>
              <a:tr h="592187">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記号</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構成要素</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λ</a:t>
                      </a:r>
                      <a:r>
                        <a:rPr lang="ja-JP" sz="1800" kern="100" baseline="-25000">
                          <a:effectLst/>
                          <a:latin typeface="Meiryo UI" panose="020B0604030504040204" pitchFamily="50" charset="-128"/>
                          <a:ea typeface="Meiryo UI" panose="020B0604030504040204" pitchFamily="50" charset="-128"/>
                        </a:rPr>
                        <a:t>Ｄ</a:t>
                      </a:r>
                      <a:r>
                        <a:rPr lang="ja-JP" sz="1800" kern="100">
                          <a:effectLst/>
                          <a:latin typeface="Meiryo UI" panose="020B0604030504040204" pitchFamily="50" charset="-128"/>
                          <a:ea typeface="Meiryo UI" panose="020B0604030504040204" pitchFamily="50" charset="-128"/>
                        </a:rPr>
                        <a:t>危険側故障率（</a:t>
                      </a:r>
                      <a:r>
                        <a:rPr lang="en-US" sz="1800" kern="100">
                          <a:effectLst/>
                          <a:latin typeface="Meiryo UI" panose="020B0604030504040204" pitchFamily="50" charset="-128"/>
                          <a:ea typeface="Meiryo UI" panose="020B0604030504040204" pitchFamily="50" charset="-128"/>
                        </a:rPr>
                        <a:t>FIT)</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66954">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ＦＥ</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低水位電極</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3,500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6954">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ＦＳ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燃焼フェールセーフ回路</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10,000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66954">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ＲＹ０</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リレー</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2,000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66954">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ＭＶ１</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遮断弁１</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66954">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ＭＶ２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遮断弁２</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Rectangle 1"/>
          <p:cNvSpPr>
            <a:spLocks noChangeArrowheads="1"/>
          </p:cNvSpPr>
          <p:nvPr/>
        </p:nvSpPr>
        <p:spPr bwMode="auto">
          <a:xfrm>
            <a:off x="299860" y="132311"/>
            <a:ext cx="82909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800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a:t>
            </a:r>
            <a:r>
              <a:rPr kumimoji="0" lang="en-US" altLang="ja-JP" sz="24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の計算</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0" algn="l" defTabSz="914400" rtl="0" eaLnBrk="0" fontAlgn="base" latinLnBrk="0" hangingPunct="0">
              <a:lnSpc>
                <a:spcPct val="100000"/>
              </a:lnSpc>
              <a:spcBef>
                <a:spcPct val="0"/>
              </a:spcBef>
              <a:spcAft>
                <a:spcPct val="0"/>
              </a:spcAft>
              <a:buClrTx/>
              <a:buSzTx/>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R="0" lvl="0" indent="0" algn="l" defTabSz="914400" rtl="0" eaLnBrk="0" fontAlgn="base" latinLnBrk="0" hangingPunct="0">
              <a:lnSpc>
                <a:spcPct val="100000"/>
              </a:lnSpc>
              <a:spcBef>
                <a:spcPct val="0"/>
              </a:spcBef>
              <a:spcAft>
                <a:spcPct val="0"/>
              </a:spcAft>
              <a:buClrTx/>
              <a:buSzTx/>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危険事象：水位異常低下した場合の過熱</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空焚きによる火災又は圧壊</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正方形/長方形 5"/>
          <p:cNvSpPr/>
          <p:nvPr/>
        </p:nvSpPr>
        <p:spPr>
          <a:xfrm>
            <a:off x="421921" y="1568941"/>
            <a:ext cx="8643055" cy="369332"/>
          </a:xfrm>
          <a:prstGeom prst="rect">
            <a:avLst/>
          </a:prstGeom>
        </p:spPr>
        <p:txBody>
          <a:bodyPr wrap="square">
            <a:spAutoFit/>
          </a:bodyPr>
          <a:lstStyle/>
          <a:p>
            <a:pPr lvl="0" indent="800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3-23</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構成要素の危険側故障率　　　</a:t>
            </a:r>
            <a:endParaRPr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783165" y="4575574"/>
            <a:ext cx="6994878" cy="369332"/>
          </a:xfrm>
          <a:prstGeom prst="rect">
            <a:avLst/>
          </a:prstGeom>
        </p:spPr>
        <p:txBody>
          <a:bodyPr wrap="square">
            <a:spAutoFit/>
          </a:bodyPr>
          <a:lstStyle/>
          <a:p>
            <a:pPr lvl="0" indent="80010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注　例示のために故障率は任意の値としている。</a:t>
            </a:r>
            <a:r>
              <a:rPr kumimoji="0"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dirty="0">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7157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922114"/>
          </a:xfrm>
          <a:ln>
            <a:solidFill>
              <a:schemeClr val="accent4">
                <a:lumMod val="40000"/>
                <a:lumOff val="60000"/>
              </a:schemeClr>
            </a:solidFill>
          </a:ln>
        </p:spPr>
        <p:txBody>
          <a:bodyPr/>
          <a:lstStyle/>
          <a:p>
            <a:r>
              <a:rPr lang="ja-JP" altLang="en-US" dirty="0"/>
              <a:t>用語</a:t>
            </a:r>
            <a:endParaRPr kumimoji="1" lang="ja-JP" altLang="en-US" dirty="0"/>
          </a:p>
        </p:txBody>
      </p:sp>
      <p:sp>
        <p:nvSpPr>
          <p:cNvPr id="7" name="コンテンツ プレースホルダー 6"/>
          <p:cNvSpPr>
            <a:spLocks noGrp="1"/>
          </p:cNvSpPr>
          <p:nvPr>
            <p:ph idx="1"/>
          </p:nvPr>
        </p:nvSpPr>
        <p:spPr>
          <a:xfrm>
            <a:off x="662524" y="1248840"/>
            <a:ext cx="8580953" cy="2750091"/>
          </a:xfrm>
          <a:ln>
            <a:solidFill>
              <a:schemeClr val="accent6">
                <a:lumMod val="40000"/>
                <a:lumOff val="60000"/>
              </a:schemeClr>
            </a:solidFill>
          </a:ln>
        </p:spPr>
        <p:txBody>
          <a:bodyPr>
            <a:noAutofit/>
          </a:bodyPr>
          <a:lstStyle/>
          <a:p>
            <a:pPr>
              <a:buFont typeface="Wingdings" panose="05000000000000000000" pitchFamily="2" charset="2"/>
              <a:buChar char="l"/>
            </a:pPr>
            <a:r>
              <a:rPr lang="ja-JP" altLang="en-US" sz="2400" b="1" dirty="0"/>
              <a:t>機能安全指針に記載</a:t>
            </a:r>
            <a:r>
              <a:rPr lang="ja-JP" altLang="en-US" sz="2400" dirty="0"/>
              <a:t>されている用語を使用する。</a:t>
            </a:r>
            <a:endParaRPr lang="en-US" altLang="ja-JP" sz="2400" dirty="0"/>
          </a:p>
          <a:p>
            <a:pPr>
              <a:buFont typeface="Wingdings" panose="05000000000000000000" pitchFamily="2" charset="2"/>
              <a:buChar char="l"/>
            </a:pPr>
            <a:r>
              <a:rPr lang="ja-JP" altLang="en-US" sz="2400" dirty="0"/>
              <a:t>本マニュアルに記載した用語定義と、</a:t>
            </a:r>
            <a:r>
              <a:rPr lang="en-US" altLang="ja-JP" sz="2400" dirty="0"/>
              <a:t>ISO/IEC Guide51(JIS Z8051)</a:t>
            </a:r>
            <a:r>
              <a:rPr lang="ja-JP" altLang="en-US" sz="2400" dirty="0"/>
              <a:t>および</a:t>
            </a:r>
            <a:r>
              <a:rPr lang="en-US" altLang="ja-JP" sz="2400" dirty="0"/>
              <a:t>IEC61508-4(JIS C0508-4)</a:t>
            </a:r>
            <a:r>
              <a:rPr lang="ja-JP" altLang="en-US" sz="2400" dirty="0"/>
              <a:t>の用語定義とは若干の相違があるが、本マニュアルの定義を使用する。</a:t>
            </a:r>
            <a:endParaRPr lang="en-US" altLang="ja-JP" sz="2400" dirty="0"/>
          </a:p>
          <a:p>
            <a:pPr>
              <a:buFont typeface="Wingdings" panose="05000000000000000000" pitchFamily="2" charset="2"/>
              <a:buChar char="l"/>
            </a:pPr>
            <a:r>
              <a:rPr lang="ja-JP" altLang="en-US" sz="2400" dirty="0"/>
              <a:t>また、特に記載のない用語に関しては、テキスト及び</a:t>
            </a:r>
            <a:r>
              <a:rPr lang="en-US" altLang="ja-JP" sz="2400" dirty="0"/>
              <a:t>ISO/IEC Guide51(JIS Z8051)</a:t>
            </a:r>
            <a:r>
              <a:rPr lang="ja-JP" altLang="en-US" sz="2400" dirty="0" err="1"/>
              <a:t>、</a:t>
            </a:r>
            <a:r>
              <a:rPr lang="en-US" altLang="ja-JP" sz="2400" dirty="0"/>
              <a:t>IEC61508-4</a:t>
            </a:r>
            <a:r>
              <a:rPr lang="ja-JP" altLang="en-US" sz="2400" dirty="0"/>
              <a:t>（</a:t>
            </a:r>
            <a:r>
              <a:rPr lang="en-US" altLang="ja-JP" sz="2400" dirty="0"/>
              <a:t>JIS C0508-4</a:t>
            </a:r>
            <a:r>
              <a:rPr lang="ja-JP" altLang="en-US" sz="2400" dirty="0"/>
              <a:t>）に準じる</a:t>
            </a:r>
            <a:endParaRPr kumimoji="1" lang="ja-JP" altLang="en-US" sz="2400" dirty="0"/>
          </a:p>
        </p:txBody>
      </p:sp>
      <p:sp>
        <p:nvSpPr>
          <p:cNvPr id="4" name="フッター プレースホルダー 3"/>
          <p:cNvSpPr>
            <a:spLocks noGrp="1"/>
          </p:cNvSpPr>
          <p:nvPr>
            <p:ph type="ftr" sz="quarter" idx="11"/>
          </p:nvPr>
        </p:nvSpPr>
        <p:spPr>
          <a:xfrm>
            <a:off x="974558" y="6553475"/>
            <a:ext cx="8015928" cy="16800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16</a:t>
            </a:fld>
            <a:endParaRPr kumimoji="1" lang="ja-JP" altLang="en-US" dirty="0"/>
          </a:p>
        </p:txBody>
      </p:sp>
      <p:sp>
        <p:nvSpPr>
          <p:cNvPr id="2" name="テキスト ボックス 1"/>
          <p:cNvSpPr txBox="1"/>
          <p:nvPr/>
        </p:nvSpPr>
        <p:spPr>
          <a:xfrm>
            <a:off x="506506" y="3998931"/>
            <a:ext cx="8892988" cy="2554545"/>
          </a:xfrm>
          <a:prstGeom prst="rect">
            <a:avLst/>
          </a:prstGeom>
          <a:noFill/>
        </p:spPr>
        <p:txBody>
          <a:bodyPr wrap="square" rtlCol="0">
            <a:spAutoFit/>
          </a:bodyPr>
          <a:lstStyle/>
          <a:p>
            <a:pPr marL="342900" indent="-342900">
              <a:buFont typeface="+mj-ea"/>
              <a:buAutoNum type="circleNumDbPlain"/>
            </a:pPr>
            <a:r>
              <a:rPr lang="ja-JP" altLang="en-US" sz="2000" b="1" dirty="0">
                <a:latin typeface="Meiryo UI" panose="020B0604030504040204" pitchFamily="50" charset="-128"/>
                <a:ea typeface="Meiryo UI" panose="020B0604030504040204" pitchFamily="50" charset="-128"/>
              </a:rPr>
              <a:t>リスク</a:t>
            </a:r>
          </a:p>
          <a:p>
            <a:pPr lvl="1"/>
            <a:r>
              <a:rPr lang="ja-JP" altLang="en-US" sz="2000" dirty="0">
                <a:latin typeface="Meiryo UI" panose="020B0604030504040204" pitchFamily="50" charset="-128"/>
                <a:ea typeface="Meiryo UI" panose="020B0604030504040204" pitchFamily="50" charset="-128"/>
              </a:rPr>
              <a:t>機械等による労働者の就業に係る負傷又は疾病の重篤度及び発生の可能性の度合い</a:t>
            </a:r>
          </a:p>
          <a:p>
            <a:pPr marL="342900" indent="-342900">
              <a:buFont typeface="+mj-ea"/>
              <a:buAutoNum type="circleNumDbPlain"/>
            </a:pPr>
            <a:r>
              <a:rPr lang="ja-JP" altLang="en-US" sz="2000" b="1" dirty="0">
                <a:latin typeface="Meiryo UI" panose="020B0604030504040204" pitchFamily="50" charset="-128"/>
                <a:ea typeface="Meiryo UI" panose="020B0604030504040204" pitchFamily="50" charset="-128"/>
              </a:rPr>
              <a:t>機能安全</a:t>
            </a:r>
          </a:p>
          <a:p>
            <a:pPr lvl="1"/>
            <a:r>
              <a:rPr lang="ja-JP" altLang="en-US" sz="2000" dirty="0">
                <a:latin typeface="Meiryo UI" panose="020B0604030504040204" pitchFamily="50" charset="-128"/>
                <a:ea typeface="Meiryo UI" panose="020B0604030504040204" pitchFamily="50" charset="-128"/>
              </a:rPr>
              <a:t>新たに機械等に電気・電子プログラマブル電子制御の機能を付加することにより、リスクを低減するための措置</a:t>
            </a:r>
          </a:p>
          <a:p>
            <a:pPr marL="342900" indent="-342900">
              <a:buFont typeface="+mj-ea"/>
              <a:buAutoNum type="circleNumDbPlain"/>
            </a:pPr>
            <a:r>
              <a:rPr lang="ja-JP" altLang="en-US" sz="2000" b="1" dirty="0">
                <a:latin typeface="Meiryo UI" panose="020B0604030504040204" pitchFamily="50" charset="-128"/>
                <a:ea typeface="Meiryo UI" panose="020B0604030504040204" pitchFamily="50" charset="-128"/>
              </a:rPr>
              <a:t>製造者</a:t>
            </a:r>
          </a:p>
          <a:p>
            <a:pPr lvl="1"/>
            <a:r>
              <a:rPr lang="ja-JP" altLang="en-US" sz="2000" dirty="0">
                <a:latin typeface="Meiryo UI" panose="020B0604030504040204" pitchFamily="50" charset="-128"/>
                <a:ea typeface="Meiryo UI" panose="020B0604030504040204" pitchFamily="50" charset="-128"/>
              </a:rPr>
              <a:t>機械等を製造する者</a:t>
            </a:r>
          </a:p>
        </p:txBody>
      </p:sp>
    </p:spTree>
    <p:extLst>
      <p:ext uri="{BB962C8B-B14F-4D97-AF65-F5344CB8AC3E}">
        <p14:creationId xmlns:p14="http://schemas.microsoft.com/office/powerpoint/2010/main" val="179730939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160</a:t>
            </a:fld>
            <a:endParaRPr kumimoji="1" lang="ja-JP" altLang="en-US"/>
          </a:p>
        </p:txBody>
      </p:sp>
      <p:sp>
        <p:nvSpPr>
          <p:cNvPr id="2" name="Rectangle 2"/>
          <p:cNvSpPr>
            <a:spLocks noChangeArrowheads="1"/>
          </p:cNvSpPr>
          <p:nvPr/>
        </p:nvSpPr>
        <p:spPr bwMode="auto">
          <a:xfrm>
            <a:off x="226878" y="242422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3"/>
          <p:cNvSpPr>
            <a:spLocks noChangeArrowheads="1"/>
          </p:cNvSpPr>
          <p:nvPr/>
        </p:nvSpPr>
        <p:spPr bwMode="auto">
          <a:xfrm>
            <a:off x="226878" y="3766945"/>
            <a:ext cx="929812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3400" eaLnBrk="0" fontAlgn="base" hangingPunct="0">
              <a:spcBef>
                <a:spcPct val="0"/>
              </a:spcBef>
              <a:spcAft>
                <a:spcPct val="0"/>
              </a:spcAft>
              <a:tabLst>
                <a:tab pos="5857875" algn="l"/>
              </a:tabLst>
              <a:defRPr>
                <a:solidFill>
                  <a:schemeClr val="tx1"/>
                </a:solidFill>
                <a:latin typeface="Arial" panose="020B0604020202020204" pitchFamily="34" charset="0"/>
              </a:defRPr>
            </a:lvl1pPr>
            <a:lvl2pPr eaLnBrk="0" fontAlgn="base" hangingPunct="0">
              <a:spcBef>
                <a:spcPct val="0"/>
              </a:spcBef>
              <a:spcAft>
                <a:spcPct val="0"/>
              </a:spcAft>
              <a:tabLst>
                <a:tab pos="5857875" algn="l"/>
              </a:tabLst>
              <a:defRPr>
                <a:solidFill>
                  <a:schemeClr val="tx1"/>
                </a:solidFill>
                <a:latin typeface="Arial" panose="020B0604020202020204" pitchFamily="34" charset="0"/>
              </a:defRPr>
            </a:lvl2pPr>
            <a:lvl3pPr eaLnBrk="0" fontAlgn="base" hangingPunct="0">
              <a:spcBef>
                <a:spcPct val="0"/>
              </a:spcBef>
              <a:spcAft>
                <a:spcPct val="0"/>
              </a:spcAft>
              <a:tabLst>
                <a:tab pos="5857875" algn="l"/>
              </a:tabLst>
              <a:defRPr>
                <a:solidFill>
                  <a:schemeClr val="tx1"/>
                </a:solidFill>
                <a:latin typeface="Arial" panose="020B0604020202020204" pitchFamily="34" charset="0"/>
              </a:defRPr>
            </a:lvl3pPr>
            <a:lvl4pPr eaLnBrk="0" fontAlgn="base" hangingPunct="0">
              <a:spcBef>
                <a:spcPct val="0"/>
              </a:spcBef>
              <a:spcAft>
                <a:spcPct val="0"/>
              </a:spcAft>
              <a:tabLst>
                <a:tab pos="5857875" algn="l"/>
              </a:tabLst>
              <a:defRPr>
                <a:solidFill>
                  <a:schemeClr val="tx1"/>
                </a:solidFill>
                <a:latin typeface="Arial" panose="020B0604020202020204" pitchFamily="34" charset="0"/>
              </a:defRPr>
            </a:lvl4pPr>
            <a:lvl5pPr eaLnBrk="0" fontAlgn="base" hangingPunct="0">
              <a:spcBef>
                <a:spcPct val="0"/>
              </a:spcBef>
              <a:spcAft>
                <a:spcPct val="0"/>
              </a:spcAft>
              <a:tabLst>
                <a:tab pos="5857875" algn="l"/>
              </a:tabLst>
              <a:defRPr>
                <a:solidFill>
                  <a:schemeClr val="tx1"/>
                </a:solidFill>
                <a:latin typeface="Arial" panose="020B0604020202020204" pitchFamily="34" charset="0"/>
              </a:defRPr>
            </a:lvl5pPr>
            <a:lvl6pPr eaLnBrk="0" fontAlgn="base" hangingPunct="0">
              <a:spcBef>
                <a:spcPct val="0"/>
              </a:spcBef>
              <a:spcAft>
                <a:spcPct val="0"/>
              </a:spcAft>
              <a:tabLst>
                <a:tab pos="5857875" algn="l"/>
              </a:tabLst>
              <a:defRPr>
                <a:solidFill>
                  <a:schemeClr val="tx1"/>
                </a:solidFill>
                <a:latin typeface="Arial" panose="020B0604020202020204" pitchFamily="34" charset="0"/>
              </a:defRPr>
            </a:lvl6pPr>
            <a:lvl7pPr eaLnBrk="0" fontAlgn="base" hangingPunct="0">
              <a:spcBef>
                <a:spcPct val="0"/>
              </a:spcBef>
              <a:spcAft>
                <a:spcPct val="0"/>
              </a:spcAft>
              <a:tabLst>
                <a:tab pos="5857875" algn="l"/>
              </a:tabLst>
              <a:defRPr>
                <a:solidFill>
                  <a:schemeClr val="tx1"/>
                </a:solidFill>
                <a:latin typeface="Arial" panose="020B0604020202020204" pitchFamily="34" charset="0"/>
              </a:defRPr>
            </a:lvl7pPr>
            <a:lvl8pPr eaLnBrk="0" fontAlgn="base" hangingPunct="0">
              <a:spcBef>
                <a:spcPct val="0"/>
              </a:spcBef>
              <a:spcAft>
                <a:spcPct val="0"/>
              </a:spcAft>
              <a:tabLst>
                <a:tab pos="5857875" algn="l"/>
              </a:tabLst>
              <a:defRPr>
                <a:solidFill>
                  <a:schemeClr val="tx1"/>
                </a:solidFill>
                <a:latin typeface="Arial" panose="020B0604020202020204" pitchFamily="34" charset="0"/>
              </a:defRPr>
            </a:lvl8pPr>
            <a:lvl9pPr eaLnBrk="0" fontAlgn="base" hangingPunct="0">
              <a:spcBef>
                <a:spcPct val="0"/>
              </a:spcBef>
              <a:spcAft>
                <a:spcPct val="0"/>
              </a:spcAft>
              <a:tabLst>
                <a:tab pos="5857875" algn="l"/>
              </a:tabLs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tab pos="5857875" algn="l"/>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プルーフテスト間隔	</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tab pos="5857875" algn="l"/>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低水位スイッチ；</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　燃焼低フェールセーフ回路；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時間　リレー</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　遮断弁</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か月</a:t>
            </a:r>
            <a:r>
              <a:rPr kumimoji="0" lang="ja-JP" altLang="en-US"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900" b="0" i="0" u="none" strike="noStrike" cap="none" normalizeH="0" baseline="0" dirty="0">
              <a:ln>
                <a:noFill/>
              </a:ln>
              <a:solidFill>
                <a:schemeClr val="tx1"/>
              </a:solidFill>
              <a:effectLst/>
            </a:endParaRPr>
          </a:p>
          <a:p>
            <a:pPr marL="0" marR="0" lvl="0" indent="533400" algn="l" defTabSz="914400" rtl="0" eaLnBrk="0" fontAlgn="base" latinLnBrk="0" hangingPunct="0">
              <a:lnSpc>
                <a:spcPct val="100000"/>
              </a:lnSpc>
              <a:spcBef>
                <a:spcPct val="0"/>
              </a:spcBef>
              <a:spcAft>
                <a:spcPct val="0"/>
              </a:spcAft>
              <a:buClrTx/>
              <a:buSzTx/>
              <a:buFontTx/>
              <a:buNone/>
              <a:tabLst>
                <a:tab pos="5857875" algn="l"/>
              </a:tabLst>
            </a:pPr>
            <a:r>
              <a:rPr kumimoji="0" lang="ja-JP" altLang="en-US"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900" b="0" i="0" u="none" strike="noStrike" cap="none" normalizeH="0" baseline="0" dirty="0">
              <a:ln>
                <a:noFill/>
              </a:ln>
              <a:solidFill>
                <a:schemeClr val="tx1"/>
              </a:solidFill>
              <a:effectLst/>
            </a:endParaRPr>
          </a:p>
        </p:txBody>
      </p:sp>
      <p:sp>
        <p:nvSpPr>
          <p:cNvPr id="8" name="正方形/長方形 7"/>
          <p:cNvSpPr/>
          <p:nvPr/>
        </p:nvSpPr>
        <p:spPr>
          <a:xfrm>
            <a:off x="1788894" y="368070"/>
            <a:ext cx="3913251" cy="369332"/>
          </a:xfrm>
          <a:prstGeom prst="rect">
            <a:avLst/>
          </a:prstGeom>
        </p:spPr>
        <p:txBody>
          <a:bodyPr wrap="none">
            <a:spAutoFit/>
          </a:bodyPr>
          <a:lstStyle/>
          <a:p>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3-24</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226878" y="5050534"/>
            <a:ext cx="9679122" cy="646331"/>
          </a:xfrm>
          <a:prstGeom prst="rect">
            <a:avLst/>
          </a:prstGeom>
        </p:spPr>
        <p:txBody>
          <a:bodyPr wrap="square">
            <a:spAutoFit/>
          </a:bodyPr>
          <a:lstStyle/>
          <a:p>
            <a:pPr lvl="0" indent="533400" eaLnBrk="0" fontAlgn="base" hangingPunct="0">
              <a:spcBef>
                <a:spcPct val="0"/>
              </a:spcBef>
              <a:spcAft>
                <a:spcPct val="0"/>
              </a:spcAft>
              <a:tabLst>
                <a:tab pos="5857875" algn="l"/>
              </a:tabLs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endParaRPr kumimoji="0" lang="ja-JP" altLang="en-US" dirty="0">
              <a:latin typeface="Meiryo UI" panose="020B0604030504040204" pitchFamily="50" charset="-128"/>
              <a:ea typeface="Meiryo UI" panose="020B0604030504040204" pitchFamily="50" charset="-128"/>
            </a:endParaRPr>
          </a:p>
          <a:p>
            <a:pPr lvl="0" indent="533400" eaLnBrk="0" fontAlgn="base" hangingPunct="0">
              <a:spcBef>
                <a:spcPct val="0"/>
              </a:spcBef>
              <a:spcAft>
                <a:spcPct val="0"/>
              </a:spcAft>
              <a:tabLst>
                <a:tab pos="5857875" algn="l"/>
              </a:tabLs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 = 7.000E-5 + 2.000E-4 + 8.776E-3 + 9.261E-5</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9.139E-3</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dirty="0">
              <a:latin typeface="Meiryo UI" panose="020B0604030504040204" pitchFamily="50" charset="-128"/>
              <a:ea typeface="Meiryo UI" panose="020B0604030504040204" pitchFamily="50" charset="-128"/>
            </a:endParaRPr>
          </a:p>
        </p:txBody>
      </p:sp>
      <p:sp>
        <p:nvSpPr>
          <p:cNvPr id="10"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25077231"/>
              </p:ext>
            </p:extLst>
          </p:nvPr>
        </p:nvGraphicFramePr>
        <p:xfrm>
          <a:off x="779857" y="769870"/>
          <a:ext cx="7527887" cy="3098481"/>
        </p:xfrm>
        <a:graphic>
          <a:graphicData uri="http://schemas.openxmlformats.org/presentationml/2006/ole">
            <mc:AlternateContent xmlns:mc="http://schemas.openxmlformats.org/markup-compatibility/2006">
              <mc:Choice xmlns:v="urn:schemas-microsoft-com:vml" Requires="v">
                <p:oleObj spid="_x0000_s11266" name="ワークシート" r:id="rId5" imgW="6448309" imgH="2438400" progId="Excel.Sheet.12">
                  <p:embed/>
                </p:oleObj>
              </mc:Choice>
              <mc:Fallback>
                <p:oleObj name="ワークシート" r:id="rId5" imgW="6448309" imgH="2438400"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857" y="769870"/>
                        <a:ext cx="7527887" cy="3098481"/>
                      </a:xfrm>
                      <a:prstGeom prst="rect">
                        <a:avLst/>
                      </a:prstGeom>
                      <a:noFill/>
                      <a:extLst/>
                    </p:spPr>
                  </p:pic>
                </p:oleObj>
              </mc:Fallback>
            </mc:AlternateContent>
          </a:graphicData>
        </a:graphic>
      </p:graphicFrame>
    </p:spTree>
    <p:extLst>
      <p:ext uri="{BB962C8B-B14F-4D97-AF65-F5344CB8AC3E}">
        <p14:creationId xmlns:p14="http://schemas.microsoft.com/office/powerpoint/2010/main" val="5567558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161</a:t>
            </a:fld>
            <a:endParaRPr kumimoji="1" lang="ja-JP" altLang="en-US"/>
          </a:p>
        </p:txBody>
      </p:sp>
      <p:sp>
        <p:nvSpPr>
          <p:cNvPr id="2" name="正方形/長方形 1"/>
          <p:cNvSpPr/>
          <p:nvPr/>
        </p:nvSpPr>
        <p:spPr>
          <a:xfrm>
            <a:off x="50442" y="243961"/>
            <a:ext cx="9646714" cy="461665"/>
          </a:xfrm>
          <a:prstGeom prst="rect">
            <a:avLst/>
          </a:prstGeom>
        </p:spPr>
        <p:txBody>
          <a:bodyPr wrap="square">
            <a:spAutoFit/>
          </a:bodyPr>
          <a:lstStyle/>
          <a:p>
            <a:pPr indent="139700" algn="just">
              <a:spcAft>
                <a:spcPts val="0"/>
              </a:spcAft>
            </a:pP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（ウ）アーキテクチャ制約</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6" name="正方形/長方形 5"/>
          <p:cNvSpPr/>
          <p:nvPr/>
        </p:nvSpPr>
        <p:spPr>
          <a:xfrm>
            <a:off x="1432038" y="5524400"/>
            <a:ext cx="6824906" cy="830997"/>
          </a:xfrm>
          <a:prstGeom prst="rect">
            <a:avLst/>
          </a:prstGeom>
        </p:spPr>
        <p:txBody>
          <a:bodyPr wrap="square">
            <a:spAutoFit/>
          </a:bodyPr>
          <a:lstStyle/>
          <a:p>
            <a:pPr marL="533400"/>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ランダムハードウェア故障確率計算とアーキテクチャ制約の検討から、</a:t>
            </a:r>
            <a:r>
              <a:rPr lang="ja-JP"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システムは</a:t>
            </a:r>
            <a:r>
              <a:rPr lang="en-US"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となる。</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円/楕円 6"/>
          <p:cNvSpPr/>
          <p:nvPr/>
        </p:nvSpPr>
        <p:spPr>
          <a:xfrm>
            <a:off x="5751513" y="3565048"/>
            <a:ext cx="12446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線吹き出し 2 (枠付き) 7"/>
          <p:cNvSpPr/>
          <p:nvPr/>
        </p:nvSpPr>
        <p:spPr>
          <a:xfrm flipH="1">
            <a:off x="5484813" y="4344153"/>
            <a:ext cx="1778000" cy="646947"/>
          </a:xfrm>
          <a:prstGeom prst="borderCallout2">
            <a:avLst>
              <a:gd name="adj1" fmla="val 18750"/>
              <a:gd name="adj2" fmla="val -8333"/>
              <a:gd name="adj3" fmla="val 18750"/>
              <a:gd name="adj4" fmla="val -16667"/>
              <a:gd name="adj5" fmla="val -49597"/>
              <a:gd name="adj6" fmla="val 224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制約　</a:t>
            </a:r>
            <a:r>
              <a:rPr kumimoji="0" lang="en-US"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endParaRPr kumimoji="1" lang="ja-JP" altLang="en-US" dirty="0">
              <a:solidFill>
                <a:srgbClr val="FF0000"/>
              </a:solidFill>
            </a:endParaRPr>
          </a:p>
        </p:txBody>
      </p:sp>
      <p:sp>
        <p:nvSpPr>
          <p:cNvPr id="9" name="正方形/長方形 8"/>
          <p:cNvSpPr/>
          <p:nvPr/>
        </p:nvSpPr>
        <p:spPr>
          <a:xfrm>
            <a:off x="1324773" y="5242119"/>
            <a:ext cx="646331" cy="369332"/>
          </a:xfrm>
          <a:prstGeom prst="rect">
            <a:avLst/>
          </a:prstGeom>
          <a:solidFill>
            <a:schemeClr val="accent6"/>
          </a:solidFill>
        </p:spPr>
        <p:txBody>
          <a:bodyPr wrap="non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結論</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p:cNvSpPr/>
          <p:nvPr/>
        </p:nvSpPr>
        <p:spPr>
          <a:xfrm>
            <a:off x="1738094" y="658683"/>
            <a:ext cx="3913251" cy="369332"/>
          </a:xfrm>
          <a:prstGeom prst="rect">
            <a:avLst/>
          </a:prstGeom>
        </p:spPr>
        <p:txBody>
          <a:bodyPr wrap="none">
            <a:spAutoFit/>
          </a:bodyPr>
          <a:lstStyle/>
          <a:p>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3-24</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584944662"/>
              </p:ext>
            </p:extLst>
          </p:nvPr>
        </p:nvGraphicFramePr>
        <p:xfrm>
          <a:off x="729057" y="1065631"/>
          <a:ext cx="7527887" cy="3098481"/>
        </p:xfrm>
        <a:graphic>
          <a:graphicData uri="http://schemas.openxmlformats.org/presentationml/2006/ole">
            <mc:AlternateContent xmlns:mc="http://schemas.openxmlformats.org/markup-compatibility/2006">
              <mc:Choice xmlns:v="urn:schemas-microsoft-com:vml" Requires="v">
                <p:oleObj spid="_x0000_s12290" name="ワークシート" r:id="rId5" imgW="6448309" imgH="2438400" progId="Excel.Sheet.12">
                  <p:embed/>
                </p:oleObj>
              </mc:Choice>
              <mc:Fallback>
                <p:oleObj name="ワークシート" r:id="rId5" imgW="6448309" imgH="2438400"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057" y="1065631"/>
                        <a:ext cx="7527887" cy="3098481"/>
                      </a:xfrm>
                      <a:prstGeom prst="rect">
                        <a:avLst/>
                      </a:prstGeom>
                      <a:noFill/>
                      <a:extLst/>
                    </p:spPr>
                  </p:pic>
                </p:oleObj>
              </mc:Fallback>
            </mc:AlternateContent>
          </a:graphicData>
        </a:graphic>
      </p:graphicFrame>
    </p:spTree>
    <p:extLst>
      <p:ext uri="{BB962C8B-B14F-4D97-AF65-F5344CB8AC3E}">
        <p14:creationId xmlns:p14="http://schemas.microsoft.com/office/powerpoint/2010/main" val="26526863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162</a:t>
            </a:fld>
            <a:endParaRPr kumimoji="1" lang="ja-JP" altLang="en-US"/>
          </a:p>
        </p:txBody>
      </p:sp>
      <p:sp>
        <p:nvSpPr>
          <p:cNvPr id="2" name="Rectangle 10"/>
          <p:cNvSpPr>
            <a:spLocks noChangeArrowheads="1"/>
          </p:cNvSpPr>
          <p:nvPr/>
        </p:nvSpPr>
        <p:spPr bwMode="auto">
          <a:xfrm>
            <a:off x="0" y="121217"/>
            <a:ext cx="9769021"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ウ　危険事象：主バーナが異常失火した場合の燃料流出</a:t>
            </a:r>
            <a:endPar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3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による爆発</a:t>
            </a:r>
            <a:r>
              <a:rPr kumimoji="0" lang="en-US" altLang="ja-JP"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火災</a:t>
            </a:r>
            <a:endParaRPr kumimoji="0" lang="ja-JP" altLang="en-US" sz="3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（ア）信頼性ブロック図</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bwMode="auto">
          <a:xfrm>
            <a:off x="1055324" y="2049367"/>
            <a:ext cx="7011438" cy="2067273"/>
            <a:chOff x="2095377" y="344765"/>
            <a:chExt cx="3527877" cy="949983"/>
          </a:xfrm>
        </p:grpSpPr>
        <p:cxnSp>
          <p:nvCxnSpPr>
            <p:cNvPr id="7" name="直線コネクタ 6"/>
            <p:cNvCxnSpPr>
              <a:cxnSpLocks noChangeShapeType="1"/>
            </p:cNvCxnSpPr>
            <p:nvPr/>
          </p:nvCxnSpPr>
          <p:spPr bwMode="auto">
            <a:xfrm flipV="1">
              <a:off x="2095377" y="840948"/>
              <a:ext cx="3527877"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正方形/長方形 7"/>
            <p:cNvSpPr>
              <a:spLocks noChangeArrowheads="1"/>
            </p:cNvSpPr>
            <p:nvPr/>
          </p:nvSpPr>
          <p:spPr bwMode="auto">
            <a:xfrm>
              <a:off x="2346499" y="686071"/>
              <a:ext cx="472715" cy="340033"/>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Fd</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9" name="正方形/長方形 8"/>
            <p:cNvSpPr>
              <a:spLocks noChangeArrowheads="1"/>
            </p:cNvSpPr>
            <p:nvPr/>
          </p:nvSpPr>
          <p:spPr bwMode="auto">
            <a:xfrm>
              <a:off x="3481806" y="678731"/>
              <a:ext cx="470883" cy="340033"/>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RY0</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0" name="正方形/長方形 9"/>
            <p:cNvSpPr>
              <a:spLocks noChangeArrowheads="1"/>
            </p:cNvSpPr>
            <p:nvPr/>
          </p:nvSpPr>
          <p:spPr bwMode="auto">
            <a:xfrm>
              <a:off x="4933155" y="678724"/>
              <a:ext cx="524433" cy="357642"/>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ja-JP" sz="1050" kern="1200">
                  <a:solidFill>
                    <a:srgbClr val="000000"/>
                  </a:solidFill>
                  <a:effectLst/>
                  <a:latin typeface="Arial" panose="020B0604020202020204" pitchFamily="34" charset="0"/>
                  <a:ea typeface="ＭＳ ゴシック" panose="020B0609070205080204" pitchFamily="49" charset="-128"/>
                  <a:cs typeface="ヒラギノ明朝 ProN W3"/>
                </a:rPr>
                <a:t>β</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1" name="正方形/長方形 10"/>
            <p:cNvSpPr>
              <a:spLocks noChangeArrowheads="1"/>
            </p:cNvSpPr>
            <p:nvPr/>
          </p:nvSpPr>
          <p:spPr bwMode="auto">
            <a:xfrm>
              <a:off x="4009839" y="498043"/>
              <a:ext cx="857221" cy="663322"/>
            </a:xfrm>
            <a:prstGeom prst="rect">
              <a:avLst/>
            </a:prstGeom>
            <a:solidFill>
              <a:schemeClr val="bg1"/>
            </a:solidFill>
            <a:ln w="9525" algn="ctr">
              <a:solidFill>
                <a:schemeClr val="tx1"/>
              </a:solidFill>
              <a:round/>
              <a:headEnd/>
              <a:tailEnd/>
            </a:ln>
          </p:spPr>
          <p:txBody>
            <a:bodyPr/>
            <a:lstStyle/>
            <a:p>
              <a:endParaRPr lang="ja-JP" altLang="en-US"/>
            </a:p>
          </p:txBody>
        </p:sp>
        <p:sp>
          <p:nvSpPr>
            <p:cNvPr id="12" name="正方形/長方形 11"/>
            <p:cNvSpPr>
              <a:spLocks noChangeArrowheads="1"/>
            </p:cNvSpPr>
            <p:nvPr/>
          </p:nvSpPr>
          <p:spPr bwMode="auto">
            <a:xfrm>
              <a:off x="4101465" y="344765"/>
              <a:ext cx="650027" cy="358828"/>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dirty="0">
                  <a:solidFill>
                    <a:srgbClr val="000000"/>
                  </a:solidFill>
                  <a:effectLst/>
                  <a:latin typeface="Arial" panose="020B0604020202020204" pitchFamily="34" charset="0"/>
                  <a:ea typeface="ＭＳ ゴシック" panose="020B0609070205080204" pitchFamily="49" charset="-128"/>
                  <a:cs typeface="ヒラギノ明朝 ProN W3"/>
                </a:rPr>
                <a:t>MV1</a:t>
              </a:r>
              <a:endParaRPr lang="ja-JP" sz="16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3" name="正方形/長方形 12"/>
            <p:cNvSpPr>
              <a:spLocks noChangeArrowheads="1"/>
            </p:cNvSpPr>
            <p:nvPr/>
          </p:nvSpPr>
          <p:spPr bwMode="auto">
            <a:xfrm>
              <a:off x="4111034" y="937106"/>
              <a:ext cx="650027" cy="357642"/>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MV2</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14" name="正方形/長方形 13"/>
            <p:cNvSpPr>
              <a:spLocks noChangeArrowheads="1"/>
            </p:cNvSpPr>
            <p:nvPr/>
          </p:nvSpPr>
          <p:spPr bwMode="auto">
            <a:xfrm>
              <a:off x="2894976" y="678738"/>
              <a:ext cx="505282" cy="334137"/>
            </a:xfrm>
            <a:prstGeom prst="rect">
              <a:avLst/>
            </a:prstGeom>
            <a:solidFill>
              <a:schemeClr val="bg1"/>
            </a:solidFill>
            <a:ln w="9525" algn="ctr">
              <a:solidFill>
                <a:schemeClr val="tx1"/>
              </a:solidFill>
              <a:round/>
              <a:headEnd/>
              <a:tailEnd/>
            </a:ln>
          </p:spPr>
          <p:txBody>
            <a:bodyPr anchor="ctr"/>
            <a:lstStyle/>
            <a:p>
              <a:pPr algn="ctr" fontAlgn="base" hangingPunct="0">
                <a:spcBef>
                  <a:spcPts val="1200"/>
                </a:spcBef>
                <a:spcAft>
                  <a:spcPts val="0"/>
                </a:spcAft>
              </a:pPr>
              <a:r>
                <a:rPr lang="en-US" sz="1050" kern="1200">
                  <a:solidFill>
                    <a:srgbClr val="000000"/>
                  </a:solidFill>
                  <a:effectLst/>
                  <a:latin typeface="Arial" panose="020B0604020202020204" pitchFamily="34" charset="0"/>
                  <a:ea typeface="ＭＳ ゴシック" panose="020B0609070205080204" pitchFamily="49" charset="-128"/>
                  <a:cs typeface="ヒラギノ明朝 ProN W3"/>
                </a:rPr>
                <a:t>FS</a:t>
              </a:r>
              <a:endParaRPr lang="ja-JP" sz="1600" kern="100">
                <a:effectLst/>
                <a:latin typeface="Arial" panose="020B0604020202020204" pitchFamily="34" charset="0"/>
                <a:ea typeface="ＭＳ ゴシック" panose="020B0609070205080204" pitchFamily="49" charset="-128"/>
                <a:cs typeface="Times New Roman" panose="02020603050405020304" pitchFamily="18" charset="0"/>
              </a:endParaRPr>
            </a:p>
          </p:txBody>
        </p:sp>
      </p:grpSp>
      <p:sp>
        <p:nvSpPr>
          <p:cNvPr id="3" name="Rectangle 17"/>
          <p:cNvSpPr>
            <a:spLocks noChangeArrowheads="1"/>
          </p:cNvSpPr>
          <p:nvPr/>
        </p:nvSpPr>
        <p:spPr bwMode="auto">
          <a:xfrm>
            <a:off x="1541176" y="4008918"/>
            <a:ext cx="3785011"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Ｆｄ；火炎検出器</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ＦＳ；燃焼フェールセーフ回路</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ＲＹ０；リレー１</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ＭＶ１；遮断弁１</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ＭＶ２；遮断弁２</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β</a:t>
            </a:r>
            <a:r>
              <a:rPr kumimoji="0" lang="en-US" altLang="ja-JP" sz="1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MV</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；遮断弁１と遮断弁２の共通原因故障割合</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3-18</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信頼性ブロック図（６）</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p>
        </p:txBody>
      </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2462099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163</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745925215"/>
              </p:ext>
            </p:extLst>
          </p:nvPr>
        </p:nvGraphicFramePr>
        <p:xfrm>
          <a:off x="1003800" y="1636171"/>
          <a:ext cx="6604673" cy="2092368"/>
        </p:xfrm>
        <a:graphic>
          <a:graphicData uri="http://schemas.openxmlformats.org/drawingml/2006/table">
            <a:tbl>
              <a:tblPr firstRow="1" firstCol="1" bandRow="1">
                <a:tableStyleId>{5C22544A-7EE6-4342-B048-85BDC9FD1C3A}</a:tableStyleId>
              </a:tblPr>
              <a:tblGrid>
                <a:gridCol w="953447">
                  <a:extLst>
                    <a:ext uri="{9D8B030D-6E8A-4147-A177-3AD203B41FA5}">
                      <a16:colId xmlns="" xmlns:a16="http://schemas.microsoft.com/office/drawing/2014/main" val="20000"/>
                    </a:ext>
                  </a:extLst>
                </a:gridCol>
                <a:gridCol w="3088715">
                  <a:extLst>
                    <a:ext uri="{9D8B030D-6E8A-4147-A177-3AD203B41FA5}">
                      <a16:colId xmlns="" xmlns:a16="http://schemas.microsoft.com/office/drawing/2014/main" val="20001"/>
                    </a:ext>
                  </a:extLst>
                </a:gridCol>
                <a:gridCol w="2562511">
                  <a:extLst>
                    <a:ext uri="{9D8B030D-6E8A-4147-A177-3AD203B41FA5}">
                      <a16:colId xmlns="" xmlns:a16="http://schemas.microsoft.com/office/drawing/2014/main" val="20002"/>
                    </a:ext>
                  </a:extLst>
                </a:gridCol>
              </a:tblGrid>
              <a:tr h="348728">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記号</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構成要素</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λ</a:t>
                      </a:r>
                      <a:r>
                        <a:rPr lang="ja-JP" sz="1800" kern="100" baseline="-25000">
                          <a:effectLst/>
                          <a:latin typeface="Meiryo UI" panose="020B0604030504040204" pitchFamily="50" charset="-128"/>
                          <a:ea typeface="Meiryo UI" panose="020B0604030504040204" pitchFamily="50" charset="-128"/>
                        </a:rPr>
                        <a:t>Ｄ</a:t>
                      </a:r>
                      <a:r>
                        <a:rPr lang="ja-JP" sz="1800" kern="100">
                          <a:effectLst/>
                          <a:latin typeface="Meiryo UI" panose="020B0604030504040204" pitchFamily="50" charset="-128"/>
                          <a:ea typeface="Meiryo UI" panose="020B0604030504040204" pitchFamily="50" charset="-128"/>
                        </a:rPr>
                        <a:t>危険側故障率（</a:t>
                      </a:r>
                      <a:r>
                        <a:rPr lang="en-US" sz="1800" kern="100">
                          <a:effectLst/>
                          <a:latin typeface="Meiryo UI" panose="020B0604030504040204" pitchFamily="50" charset="-128"/>
                          <a:ea typeface="Meiryo UI" panose="020B0604030504040204" pitchFamily="50" charset="-128"/>
                        </a:rPr>
                        <a:t>FIT)</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8728">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Ｆｄ</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火炎検出器</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40,000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8728">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ＦＳ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燃焼フェールセーフ回路</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10,000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48728">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ＲＹ０</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リレー</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2,000</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48728">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ＭＶ１</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遮断弁１</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48728">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ＭＶ２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遮断弁２</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10,000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Rectangle 1"/>
          <p:cNvSpPr>
            <a:spLocks noChangeArrowheads="1"/>
          </p:cNvSpPr>
          <p:nvPr/>
        </p:nvSpPr>
        <p:spPr bwMode="auto">
          <a:xfrm>
            <a:off x="130289" y="243654"/>
            <a:ext cx="706796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（イ）</a:t>
            </a:r>
            <a:r>
              <a:rPr kumimoji="0" lang="en-US" altLang="ja-JP" sz="28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PFDavg</a:t>
            </a:r>
            <a:r>
              <a:rPr kumimoji="0" lang="ja-JP" altLang="en-US"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の計算</a:t>
            </a:r>
            <a:endParaRPr kumimoji="0" lang="ja-JP" altLang="en-US"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機能ブロック図に示した構成要素の危険側故障率を表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3-25</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に示す。</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3-25</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構成要素の危険側故障率</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p:cNvSpPr/>
          <p:nvPr/>
        </p:nvSpPr>
        <p:spPr>
          <a:xfrm>
            <a:off x="608688" y="3843783"/>
            <a:ext cx="8354451" cy="1200329"/>
          </a:xfrm>
          <a:prstGeom prst="rect">
            <a:avLst/>
          </a:prstGeom>
        </p:spPr>
        <p:txBody>
          <a:bodyPr wrap="square">
            <a:spAutoFit/>
          </a:bodyPr>
          <a:lstStyle/>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注　例示のために故障率は任意の値としている。</a:t>
            </a:r>
            <a:endParaRPr kumimoji="0" lang="ja-JP" altLang="en-US" dirty="0">
              <a:latin typeface="Meiryo UI" panose="020B0604030504040204" pitchFamily="50" charset="-128"/>
              <a:ea typeface="Meiryo UI" panose="020B0604030504040204" pitchFamily="50" charset="-128"/>
            </a:endParaRP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p>
          <a:p>
            <a:pPr lvl="0" indent="41910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dirty="0">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1016782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164</a:t>
            </a:fld>
            <a:endParaRPr kumimoji="1" lang="ja-JP" altLang="en-US"/>
          </a:p>
        </p:txBody>
      </p:sp>
      <p:sp>
        <p:nvSpPr>
          <p:cNvPr id="2"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282222" y="3663933"/>
            <a:ext cx="9144000" cy="800219"/>
          </a:xfrm>
          <a:prstGeom prst="rect">
            <a:avLst/>
          </a:prstGeom>
        </p:spPr>
        <p:txBody>
          <a:bodyPr wrap="square">
            <a:spAutoFit/>
          </a:bodyPr>
          <a:lstStyle/>
          <a:p>
            <a:pPr lvl="0" indent="533400" eaLnBrk="0" fontAlgn="base" hangingPunct="0">
              <a:spcBef>
                <a:spcPct val="0"/>
              </a:spcBef>
              <a:spcAft>
                <a:spcPct val="0"/>
              </a:spcAft>
              <a:tabLst>
                <a:tab pos="4924425" algn="l"/>
                <a:tab pos="5972175" algn="l"/>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プルーフテスト間隔	</a:t>
            </a:r>
            <a:endParaRPr kumimoji="0" lang="ja-JP" altLang="en-US" sz="1400" dirty="0">
              <a:latin typeface="Meiryo UI" panose="020B0604030504040204" pitchFamily="50" charset="-128"/>
              <a:ea typeface="Meiryo UI" panose="020B0604030504040204" pitchFamily="50" charset="-128"/>
            </a:endParaRPr>
          </a:p>
          <a:p>
            <a:pPr lvl="0" indent="533400" eaLnBrk="0" fontAlgn="base" hangingPunct="0">
              <a:spcBef>
                <a:spcPct val="0"/>
              </a:spcBef>
              <a:spcAft>
                <a:spcPct val="0"/>
              </a:spcAft>
              <a:tabLst>
                <a:tab pos="4924425" algn="l"/>
                <a:tab pos="5972175" algn="l"/>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火炎検出器；</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時間（</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0.0027</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年）燃焼フェールセーフ回路；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時間　　リレー</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　　遮断弁</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か月　</a:t>
            </a:r>
            <a:endParaRPr kumimoji="0" lang="ja-JP" altLang="en-US" sz="1400" dirty="0">
              <a:latin typeface="Meiryo UI" panose="020B0604030504040204" pitchFamily="50" charset="-128"/>
              <a:ea typeface="Meiryo UI" panose="020B0604030504040204" pitchFamily="50" charset="-128"/>
            </a:endParaRPr>
          </a:p>
          <a:p>
            <a:pPr lvl="0" indent="533400" eaLnBrk="0" fontAlgn="base" hangingPunct="0">
              <a:spcBef>
                <a:spcPct val="0"/>
              </a:spcBef>
              <a:spcAft>
                <a:spcPct val="0"/>
              </a:spcAft>
              <a:tabLst>
                <a:tab pos="4924425" algn="l"/>
                <a:tab pos="5972175" algn="l"/>
              </a:tabLst>
            </a:pPr>
            <a:r>
              <a:rPr kumimoji="0" lang="ja-JP" altLang="en-US" dirty="0">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1200" dirty="0"/>
          </a:p>
        </p:txBody>
      </p:sp>
      <p:sp>
        <p:nvSpPr>
          <p:cNvPr id="8" name="正方形/長方形 7"/>
          <p:cNvSpPr/>
          <p:nvPr/>
        </p:nvSpPr>
        <p:spPr>
          <a:xfrm>
            <a:off x="2155089" y="259822"/>
            <a:ext cx="3913251" cy="369332"/>
          </a:xfrm>
          <a:prstGeom prst="rect">
            <a:avLst/>
          </a:prstGeom>
        </p:spPr>
        <p:txBody>
          <a:bodyPr wrap="none">
            <a:spAutoFit/>
          </a:bodyPr>
          <a:lstStyle/>
          <a:p>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3-26</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latin typeface="Meiryo UI" panose="020B0604030504040204" pitchFamily="50" charset="-128"/>
              <a:ea typeface="Meiryo UI" panose="020B0604030504040204" pitchFamily="50" charset="-128"/>
            </a:endParaRPr>
          </a:p>
        </p:txBody>
      </p:sp>
      <p:sp>
        <p:nvSpPr>
          <p:cNvPr id="9"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411046038"/>
              </p:ext>
            </p:extLst>
          </p:nvPr>
        </p:nvGraphicFramePr>
        <p:xfrm>
          <a:off x="661634" y="662581"/>
          <a:ext cx="7451317" cy="2795969"/>
        </p:xfrm>
        <a:graphic>
          <a:graphicData uri="http://schemas.openxmlformats.org/presentationml/2006/ole">
            <mc:AlternateContent xmlns:mc="http://schemas.openxmlformats.org/markup-compatibility/2006">
              <mc:Choice xmlns:v="urn:schemas-microsoft-com:vml" Requires="v">
                <p:oleObj spid="_x0000_s13314" name="ワークシート" r:id="rId5" imgW="6543472" imgH="2266871" progId="Excel.Sheet.12">
                  <p:embed/>
                </p:oleObj>
              </mc:Choice>
              <mc:Fallback>
                <p:oleObj name="ワークシート" r:id="rId5" imgW="6543472" imgH="2266871"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34" y="662581"/>
                        <a:ext cx="7451317" cy="2795969"/>
                      </a:xfrm>
                      <a:prstGeom prst="rect">
                        <a:avLst/>
                      </a:prstGeom>
                      <a:noFill/>
                      <a:extLst/>
                    </p:spPr>
                  </p:pic>
                </p:oleObj>
              </mc:Fallback>
            </mc:AlternateContent>
          </a:graphicData>
        </a:graphic>
      </p:graphicFrame>
      <p:sp>
        <p:nvSpPr>
          <p:cNvPr id="11" name="正方形/長方形 10"/>
          <p:cNvSpPr/>
          <p:nvPr/>
        </p:nvSpPr>
        <p:spPr>
          <a:xfrm>
            <a:off x="199672" y="4933200"/>
            <a:ext cx="9506655" cy="954107"/>
          </a:xfrm>
          <a:prstGeom prst="rect">
            <a:avLst/>
          </a:prstGeom>
        </p:spPr>
        <p:txBody>
          <a:bodyPr wrap="square">
            <a:spAutoFit/>
          </a:bodyPr>
          <a:lstStyle/>
          <a:p>
            <a:pPr lvl="0" eaLnBrk="0" fontAlgn="base" hangingPunct="0">
              <a:spcBef>
                <a:spcPct val="0"/>
              </a:spcBef>
              <a:spcAft>
                <a:spcPct val="0"/>
              </a:spcAft>
              <a:tabLst>
                <a:tab pos="4924425" algn="l"/>
                <a:tab pos="5972175" algn="l"/>
              </a:tabLst>
            </a:pP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a:t>
            </a:r>
            <a:endParaRPr kumimoji="0" lang="ja-JP" altLang="en-US" sz="20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tabLst>
                <a:tab pos="4924425" algn="l"/>
                <a:tab pos="5972175" algn="l"/>
              </a:tabLs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tabLst>
                <a:tab pos="4924425" algn="l"/>
                <a:tab pos="5972175" algn="l"/>
              </a:tabLst>
            </a:pPr>
            <a:r>
              <a:rPr kumimoji="0" lang="en-US" altLang="ja-JP" dirty="0" err="1">
                <a:latin typeface="Meiryo UI" panose="020B0604030504040204" pitchFamily="50" charset="-128"/>
                <a:ea typeface="Meiryo UI" panose="020B0604030504040204" pitchFamily="50" charset="-128"/>
                <a:cs typeface="Times New Roman" panose="02020603050405020304" pitchFamily="18" charset="0"/>
              </a:rPr>
              <a:t>PFDavg</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 =  8.000E-4 + 2.200E-4 +</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8.776E-3 + 9.261E-5</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9.889E-3</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SIL2)</a:t>
            </a:r>
            <a:endParaRPr kumimoji="0"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0591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165</a:t>
            </a:fld>
            <a:endParaRPr kumimoji="1" lang="ja-JP" altLang="en-US"/>
          </a:p>
        </p:txBody>
      </p:sp>
      <p:sp>
        <p:nvSpPr>
          <p:cNvPr id="2" name="正方形/長方形 1"/>
          <p:cNvSpPr/>
          <p:nvPr/>
        </p:nvSpPr>
        <p:spPr>
          <a:xfrm>
            <a:off x="49151" y="291812"/>
            <a:ext cx="8913988" cy="738664"/>
          </a:xfrm>
          <a:prstGeom prst="rect">
            <a:avLst/>
          </a:prstGeom>
        </p:spPr>
        <p:txBody>
          <a:bodyPr wrap="square">
            <a:spAutoFit/>
          </a:bodyPr>
          <a:lstStyle/>
          <a:p>
            <a:pPr indent="139700" algn="just">
              <a:spcAft>
                <a:spcPts val="0"/>
              </a:spcAft>
            </a:pP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（ウ）アーキテクチャ制約</a:t>
            </a:r>
          </a:p>
          <a:p>
            <a:pPr algn="just">
              <a:spcAft>
                <a:spcPts val="0"/>
              </a:spcAft>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8" name="正方形/長方形 7"/>
          <p:cNvSpPr/>
          <p:nvPr/>
        </p:nvSpPr>
        <p:spPr>
          <a:xfrm>
            <a:off x="1432038" y="5524400"/>
            <a:ext cx="6797562" cy="830997"/>
          </a:xfrm>
          <a:prstGeom prst="rect">
            <a:avLst/>
          </a:prstGeom>
        </p:spPr>
        <p:txBody>
          <a:bodyPr wrap="square">
            <a:spAutoFit/>
          </a:bodyPr>
          <a:lstStyle/>
          <a:p>
            <a:pPr marL="533400"/>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ランダムハードウェア故障確率計算とアーキテクチャ制約の検討から、</a:t>
            </a:r>
            <a:r>
              <a:rPr lang="ja-JP"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システムは</a:t>
            </a:r>
            <a:r>
              <a:rPr lang="en-US" altLang="ja-JP" sz="24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r>
              <a:rPr lang="ja-JP" altLang="ja-JP" sz="2400" u="sng" kern="100" dirty="0">
                <a:latin typeface="Meiryo UI" panose="020B0604030504040204" pitchFamily="50" charset="-128"/>
                <a:ea typeface="Meiryo UI" panose="020B0604030504040204" pitchFamily="50" charset="-128"/>
                <a:cs typeface="Times New Roman" panose="02020603050405020304" pitchFamily="18" charset="0"/>
              </a:rPr>
              <a:t>となる。</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8"/>
          <p:cNvSpPr/>
          <p:nvPr/>
        </p:nvSpPr>
        <p:spPr>
          <a:xfrm>
            <a:off x="5637213" y="3706189"/>
            <a:ext cx="12446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2 (枠付き) 9"/>
          <p:cNvSpPr/>
          <p:nvPr/>
        </p:nvSpPr>
        <p:spPr>
          <a:xfrm flipH="1">
            <a:off x="5484813" y="4524003"/>
            <a:ext cx="1778000" cy="568697"/>
          </a:xfrm>
          <a:prstGeom prst="borderCallout2">
            <a:avLst>
              <a:gd name="adj1" fmla="val 18750"/>
              <a:gd name="adj2" fmla="val -8333"/>
              <a:gd name="adj3" fmla="val 18750"/>
              <a:gd name="adj4" fmla="val -16667"/>
              <a:gd name="adj5" fmla="val -49597"/>
              <a:gd name="adj6" fmla="val 224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制約　</a:t>
            </a:r>
            <a:r>
              <a:rPr kumimoji="0" lang="en-US"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SIL2</a:t>
            </a:r>
            <a:endParaRPr kumimoji="1" lang="ja-JP" altLang="en-US" dirty="0">
              <a:solidFill>
                <a:srgbClr val="FF0000"/>
              </a:solidFill>
            </a:endParaRPr>
          </a:p>
        </p:txBody>
      </p:sp>
      <p:sp>
        <p:nvSpPr>
          <p:cNvPr id="11" name="正方形/長方形 10"/>
          <p:cNvSpPr/>
          <p:nvPr/>
        </p:nvSpPr>
        <p:spPr>
          <a:xfrm>
            <a:off x="1324773" y="5242119"/>
            <a:ext cx="646331" cy="369332"/>
          </a:xfrm>
          <a:prstGeom prst="rect">
            <a:avLst/>
          </a:prstGeom>
          <a:solidFill>
            <a:schemeClr val="accent6"/>
          </a:solidFill>
        </p:spPr>
        <p:txBody>
          <a:bodyPr wrap="none">
            <a:spAutoFit/>
          </a:bodyPr>
          <a:lstStyle/>
          <a:p>
            <a:pPr algn="just">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結論</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p:cNvSpPr/>
          <p:nvPr/>
        </p:nvSpPr>
        <p:spPr>
          <a:xfrm>
            <a:off x="2053489" y="859337"/>
            <a:ext cx="3913251" cy="369332"/>
          </a:xfrm>
          <a:prstGeom prst="rect">
            <a:avLst/>
          </a:prstGeom>
        </p:spPr>
        <p:txBody>
          <a:bodyPr wrap="none">
            <a:spAutoFit/>
          </a:bodyPr>
          <a:lstStyle/>
          <a:p>
            <a:r>
              <a:rPr kumimoji="0" lang="ja-JP" altLang="ja-JP" dirty="0">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3-26</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サブシステムの計算条件と結果</a:t>
            </a:r>
            <a:endParaRPr lang="ja-JP" altLang="en-US" dirty="0">
              <a:latin typeface="Meiryo UI" panose="020B0604030504040204" pitchFamily="50" charset="-128"/>
              <a:ea typeface="Meiryo UI" panose="020B0604030504040204"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419873401"/>
              </p:ext>
            </p:extLst>
          </p:nvPr>
        </p:nvGraphicFramePr>
        <p:xfrm>
          <a:off x="659221" y="1188179"/>
          <a:ext cx="7451317" cy="2795969"/>
        </p:xfrm>
        <a:graphic>
          <a:graphicData uri="http://schemas.openxmlformats.org/presentationml/2006/ole">
            <mc:AlternateContent xmlns:mc="http://schemas.openxmlformats.org/markup-compatibility/2006">
              <mc:Choice xmlns:v="urn:schemas-microsoft-com:vml" Requires="v">
                <p:oleObj spid="_x0000_s14338" name="ワークシート" r:id="rId5" imgW="6543472" imgH="2266871" progId="Excel.Sheet.12">
                  <p:embed/>
                </p:oleObj>
              </mc:Choice>
              <mc:Fallback>
                <p:oleObj name="ワークシート" r:id="rId5" imgW="6543472" imgH="2266871"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21" y="1188179"/>
                        <a:ext cx="7451317" cy="2795969"/>
                      </a:xfrm>
                      <a:prstGeom prst="rect">
                        <a:avLst/>
                      </a:prstGeom>
                      <a:noFill/>
                      <a:extLst/>
                    </p:spPr>
                  </p:pic>
                </p:oleObj>
              </mc:Fallback>
            </mc:AlternateContent>
          </a:graphicData>
        </a:graphic>
      </p:graphicFrame>
    </p:spTree>
    <p:extLst>
      <p:ext uri="{BB962C8B-B14F-4D97-AF65-F5344CB8AC3E}">
        <p14:creationId xmlns:p14="http://schemas.microsoft.com/office/powerpoint/2010/main" val="39611533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166</a:t>
            </a:fld>
            <a:endParaRPr kumimoji="1" lang="ja-JP" altLang="en-US"/>
          </a:p>
        </p:txBody>
      </p:sp>
      <p:sp>
        <p:nvSpPr>
          <p:cNvPr id="2" name="正方形/長方形 1"/>
          <p:cNvSpPr/>
          <p:nvPr/>
        </p:nvSpPr>
        <p:spPr>
          <a:xfrm>
            <a:off x="270933" y="400322"/>
            <a:ext cx="9189156" cy="5878532"/>
          </a:xfrm>
          <a:prstGeom prst="rect">
            <a:avLst/>
          </a:prstGeom>
        </p:spPr>
        <p:txBody>
          <a:bodyPr wrap="square">
            <a:spAutoFit/>
          </a:bodyPr>
          <a:lstStyle/>
          <a:p>
            <a:pPr indent="140335" algn="just">
              <a:spcAft>
                <a:spcPts val="0"/>
              </a:spcAft>
            </a:pPr>
            <a:r>
              <a:rPr lang="ja-JP" altLang="ja-JP" sz="3200" kern="100" dirty="0">
                <a:latin typeface="Meiryo UI" panose="020B0604030504040204" pitchFamily="50" charset="-128"/>
                <a:ea typeface="Meiryo UI" panose="020B0604030504040204" pitchFamily="50" charset="-128"/>
                <a:cs typeface="Times New Roman" panose="02020603050405020304" pitchFamily="18" charset="0"/>
              </a:rPr>
              <a:t>エ　安全機能間の共有</a:t>
            </a:r>
          </a:p>
          <a:p>
            <a:r>
              <a:rPr lang="ja-JP" altLang="ja-JP" sz="3200" kern="100" dirty="0">
                <a:latin typeface="Meiryo UI" panose="020B0604030504040204" pitchFamily="50" charset="-128"/>
                <a:ea typeface="Meiryo UI" panose="020B0604030504040204" pitchFamily="50" charset="-128"/>
                <a:cs typeface="Times New Roman" panose="02020603050405020304" pitchFamily="18" charset="0"/>
              </a:rPr>
              <a:t>　</a:t>
            </a:r>
          </a:p>
          <a:p>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構成例（３）においては、①危険事象：水位異常低下した場合の過熱</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空焚きによる火災又は圧壊に対する安全機能と、②危険事象：主バーナが異常失火した場合の燃料流出による爆発</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火災に対する安全機能の間に燃焼フェールセーフ回路のリレー駆動部（</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RYA</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）とリレー（</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RY0</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）が</a:t>
            </a:r>
            <a:r>
              <a:rPr lang="ja-JP" altLang="ja-JP" sz="24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共有</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されている。</a:t>
            </a:r>
          </a:p>
          <a:p>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IEC 61508</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第</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部</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7.4.2.4</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より、異なる安全度水準（</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）の安全機能が分離されていない場合には、高い安全度水準（</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SIL</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）の場合の要求事項が適用されることに注意する必要がある。</a:t>
            </a:r>
          </a:p>
          <a:p>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ただし、本構成例の場合、両者が</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SIL2</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であるので</a:t>
            </a:r>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SIL2</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の要求事項に適合すればよいことになる。</a:t>
            </a:r>
          </a:p>
          <a:p>
            <a:r>
              <a:rPr lang="en-US" altLang="ja-JP" sz="2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9929447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167</a:t>
            </a:fld>
            <a:endParaRPr kumimoji="1" lang="ja-JP" altLang="en-US"/>
          </a:p>
        </p:txBody>
      </p:sp>
      <p:sp>
        <p:nvSpPr>
          <p:cNvPr id="6" name="タイトル 1"/>
          <p:cNvSpPr txBox="1">
            <a:spLocks/>
          </p:cNvSpPr>
          <p:nvPr/>
        </p:nvSpPr>
        <p:spPr>
          <a:xfrm>
            <a:off x="488505" y="585485"/>
            <a:ext cx="9953032"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4000" dirty="0"/>
              <a:t>3.2.5</a:t>
            </a:r>
            <a:r>
              <a:rPr lang="ja-JP" altLang="ja-JP" sz="4000" kern="100" dirty="0">
                <a:cs typeface="Times New Roman" panose="02020603050405020304" pitchFamily="18" charset="0"/>
              </a:rPr>
              <a:t>　</a:t>
            </a:r>
            <a:r>
              <a:rPr lang="ja-JP" altLang="en-US" sz="4000" kern="100" dirty="0">
                <a:cs typeface="Times New Roman" panose="02020603050405020304" pitchFamily="18" charset="0"/>
              </a:rPr>
              <a:t>まとめ</a:t>
            </a:r>
            <a:endParaRPr lang="ja-JP" altLang="en-US" sz="4000" dirty="0"/>
          </a:p>
        </p:txBody>
      </p:sp>
    </p:spTree>
    <p:extLst>
      <p:ext uri="{BB962C8B-B14F-4D97-AF65-F5344CB8AC3E}">
        <p14:creationId xmlns:p14="http://schemas.microsoft.com/office/powerpoint/2010/main" val="23922443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168</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901156391"/>
              </p:ext>
            </p:extLst>
          </p:nvPr>
        </p:nvGraphicFramePr>
        <p:xfrm>
          <a:off x="851079" y="1850835"/>
          <a:ext cx="7856326" cy="2341695"/>
        </p:xfrm>
        <a:graphic>
          <a:graphicData uri="http://schemas.openxmlformats.org/drawingml/2006/table">
            <a:tbl>
              <a:tblPr firstRow="1" firstCol="1" bandRow="1">
                <a:tableStyleId>{5C22544A-7EE6-4342-B048-85BDC9FD1C3A}</a:tableStyleId>
              </a:tblPr>
              <a:tblGrid>
                <a:gridCol w="1757158">
                  <a:extLst>
                    <a:ext uri="{9D8B030D-6E8A-4147-A177-3AD203B41FA5}">
                      <a16:colId xmlns="" xmlns:a16="http://schemas.microsoft.com/office/drawing/2014/main" val="20000"/>
                    </a:ext>
                  </a:extLst>
                </a:gridCol>
                <a:gridCol w="3066696">
                  <a:extLst>
                    <a:ext uri="{9D8B030D-6E8A-4147-A177-3AD203B41FA5}">
                      <a16:colId xmlns="" xmlns:a16="http://schemas.microsoft.com/office/drawing/2014/main" val="20001"/>
                    </a:ext>
                  </a:extLst>
                </a:gridCol>
                <a:gridCol w="3032472">
                  <a:extLst>
                    <a:ext uri="{9D8B030D-6E8A-4147-A177-3AD203B41FA5}">
                      <a16:colId xmlns="" xmlns:a16="http://schemas.microsoft.com/office/drawing/2014/main" val="20002"/>
                    </a:ext>
                  </a:extLst>
                </a:gridCol>
              </a:tblGrid>
              <a:tr h="1012080">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危険事象</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rPr>
                        <a:t>水位異常低下した場合の過熱</a:t>
                      </a:r>
                      <a:r>
                        <a:rPr lang="en-US" sz="1800" kern="100" dirty="0">
                          <a:effectLst/>
                          <a:latin typeface="Meiryo UI" panose="020B0604030504040204" pitchFamily="50" charset="-128"/>
                          <a:ea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rPr>
                        <a:t>空焚きによる火災又は圧壊</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800" kern="100">
                          <a:effectLst/>
                          <a:latin typeface="Meiryo UI" panose="020B0604030504040204" pitchFamily="50" charset="-128"/>
                          <a:ea typeface="Meiryo UI" panose="020B0604030504040204" pitchFamily="50" charset="-128"/>
                        </a:rPr>
                        <a:t>主バーナが異常失火した場合の燃料流出による爆発</a:t>
                      </a:r>
                      <a:r>
                        <a:rPr lang="en-US" sz="1800" kern="100">
                          <a:effectLst/>
                          <a:latin typeface="Meiryo UI" panose="020B0604030504040204" pitchFamily="50" charset="-128"/>
                          <a:ea typeface="Meiryo UI" panose="020B0604030504040204" pitchFamily="50" charset="-128"/>
                        </a:rPr>
                        <a:t>/</a:t>
                      </a:r>
                      <a:r>
                        <a:rPr lang="ja-JP" sz="1800" kern="100">
                          <a:effectLst/>
                          <a:latin typeface="Meiryo UI" panose="020B0604030504040204" pitchFamily="50" charset="-128"/>
                          <a:ea typeface="Meiryo UI" panose="020B0604030504040204" pitchFamily="50" charset="-128"/>
                        </a:rPr>
                        <a:t>火災</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4320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構成例（１）</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ＳＩＬ２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ＳＩＬ３</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4320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構成例（２）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ＳＩＬ３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ＳＩＬ３</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43205">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構成例（３）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a:effectLst/>
                          <a:latin typeface="Meiryo UI" panose="020B0604030504040204" pitchFamily="50" charset="-128"/>
                          <a:ea typeface="Meiryo UI" panose="020B0604030504040204" pitchFamily="50" charset="-128"/>
                        </a:rPr>
                        <a:t>ＳＩＬ２</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ＳＩＬ２</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6" name="正方形/長方形 5"/>
          <p:cNvSpPr/>
          <p:nvPr/>
        </p:nvSpPr>
        <p:spPr>
          <a:xfrm>
            <a:off x="256124" y="188842"/>
            <a:ext cx="9506655" cy="1661993"/>
          </a:xfrm>
          <a:prstGeom prst="rect">
            <a:avLst/>
          </a:prstGeom>
        </p:spPr>
        <p:txBody>
          <a:bodyPr wrap="square">
            <a:spAutoFit/>
          </a:bodyPr>
          <a:lstStyle/>
          <a:p>
            <a:pPr lvl="0" eaLnBrk="0" fontAlgn="base" hangingPunct="0">
              <a:spcBef>
                <a:spcPct val="0"/>
              </a:spcBef>
              <a:spcAft>
                <a:spcPct val="0"/>
              </a:spcAft>
            </a:pPr>
            <a:r>
              <a:rPr kumimoji="0" lang="ja-JP" altLang="ja-JP" sz="4400" dirty="0">
                <a:latin typeface="Meiryo UI" panose="020B0604030504040204" pitchFamily="50" charset="-128"/>
                <a:ea typeface="Meiryo UI" panose="020B0604030504040204" pitchFamily="50" charset="-128"/>
                <a:cs typeface="Times New Roman" panose="02020603050405020304" pitchFamily="18" charset="0"/>
              </a:rPr>
              <a:t>まとめ</a:t>
            </a:r>
            <a:endParaRPr kumimoji="0" lang="ja-JP" altLang="ja-JP" sz="4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表</a:t>
            </a:r>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3-27</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ＳＩＬ評価結果のまとめ</a:t>
            </a:r>
            <a:endParaRPr kumimoji="0" lang="ja-JP" altLang="en-US" sz="1600" dirty="0">
              <a:latin typeface="Meiryo UI" panose="020B0604030504040204" pitchFamily="50" charset="-128"/>
              <a:ea typeface="Meiryo UI" panose="020B0604030504040204" pitchFamily="50" charset="-128"/>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1796009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2029" y="1689303"/>
            <a:ext cx="8420100" cy="1362075"/>
          </a:xfrm>
        </p:spPr>
        <p:txBody>
          <a:bodyPr>
            <a:normAutofit/>
          </a:bodyPr>
          <a:lstStyle/>
          <a:p>
            <a:r>
              <a:rPr lang="ja-JP" altLang="en-US" sz="6000" dirty="0"/>
              <a:t>第４章 妥当性確認</a:t>
            </a:r>
            <a:endParaRPr kumimoji="1" lang="ja-JP" altLang="en-US" sz="6000" dirty="0"/>
          </a:p>
        </p:txBody>
      </p:sp>
      <p:sp>
        <p:nvSpPr>
          <p:cNvPr id="5" name="スライド番号プレースホルダー 4"/>
          <p:cNvSpPr>
            <a:spLocks noGrp="1"/>
          </p:cNvSpPr>
          <p:nvPr>
            <p:ph type="sldNum" sz="quarter" idx="12"/>
          </p:nvPr>
        </p:nvSpPr>
        <p:spPr>
          <a:xfrm>
            <a:off x="7432339" y="6356352"/>
            <a:ext cx="2228850" cy="365125"/>
          </a:xfrm>
        </p:spPr>
        <p:txBody>
          <a:bodyPr/>
          <a:lstStyle/>
          <a:p>
            <a:fld id="{C7D9CC4D-8A97-4D11-A8F9-9712DE09FCD9}" type="slidenum">
              <a:rPr kumimoji="1" lang="ja-JP" altLang="en-US" smtClean="0"/>
              <a:t>169</a:t>
            </a:fld>
            <a:endParaRPr kumimoji="1" lang="ja-JP" altLang="en-US"/>
          </a:p>
        </p:txBody>
      </p:sp>
      <p:sp>
        <p:nvSpPr>
          <p:cNvPr id="6" name="フッター プレースホルダー 3"/>
          <p:cNvSpPr>
            <a:spLocks noGrp="1"/>
          </p:cNvSpPr>
          <p:nvPr>
            <p:ph type="ftr" sz="quarter" idx="4294967295"/>
          </p:nvPr>
        </p:nvSpPr>
        <p:spPr>
          <a:xfrm>
            <a:off x="1352600" y="6237312"/>
            <a:ext cx="7855202" cy="263244"/>
          </a:xfrm>
          <a:prstGeom prst="rect">
            <a:avLst/>
          </a:prstGeo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活用実践マニュアル</a:t>
            </a:r>
            <a:endParaRPr kumimoji="1" lang="ja-JP" altLang="en-US" dirty="0"/>
          </a:p>
        </p:txBody>
      </p:sp>
      <p:sp>
        <p:nvSpPr>
          <p:cNvPr id="3" name="テキスト ボックス 2"/>
          <p:cNvSpPr txBox="1"/>
          <p:nvPr/>
        </p:nvSpPr>
        <p:spPr>
          <a:xfrm>
            <a:off x="560512" y="692696"/>
            <a:ext cx="8124903" cy="584775"/>
          </a:xfrm>
          <a:prstGeom prst="rect">
            <a:avLst/>
          </a:prstGeom>
          <a:noFill/>
        </p:spPr>
        <p:txBody>
          <a:bodyPr wrap="square" rtlCol="0">
            <a:spAutoFit/>
          </a:bodyPr>
          <a:lstStyle/>
          <a:p>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機能安全活用実践マニュアル</a:t>
            </a:r>
            <a: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ボイラー編</a:t>
            </a:r>
            <a: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7"/>
          <p:cNvSpPr txBox="1"/>
          <p:nvPr/>
        </p:nvSpPr>
        <p:spPr>
          <a:xfrm>
            <a:off x="642214" y="3717032"/>
            <a:ext cx="827973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2986832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kumimoji="1" lang="ja-JP" altLang="en-US" dirty="0"/>
              <a:t>用語</a:t>
            </a:r>
            <a:r>
              <a:rPr kumimoji="1" lang="en-US" altLang="ja-JP" dirty="0"/>
              <a:t>(</a:t>
            </a:r>
            <a:r>
              <a:rPr kumimoji="1" lang="ja-JP" altLang="en-US" dirty="0"/>
              <a:t>つづき</a:t>
            </a:r>
            <a:r>
              <a:rPr kumimoji="1" lang="en-US" altLang="ja-JP" dirty="0"/>
              <a:t>)</a:t>
            </a:r>
            <a:endParaRPr kumimoji="1" lang="ja-JP" altLang="en-US" dirty="0"/>
          </a:p>
        </p:txBody>
      </p:sp>
      <p:sp>
        <p:nvSpPr>
          <p:cNvPr id="7" name="コンテンツ プレースホルダー 6"/>
          <p:cNvSpPr>
            <a:spLocks noGrp="1"/>
          </p:cNvSpPr>
          <p:nvPr>
            <p:ph idx="1"/>
          </p:nvPr>
        </p:nvSpPr>
        <p:spPr>
          <a:xfrm>
            <a:off x="438463" y="1825626"/>
            <a:ext cx="9110272" cy="4575175"/>
          </a:xfrm>
          <a:ln>
            <a:solidFill>
              <a:schemeClr val="accent6">
                <a:lumMod val="40000"/>
                <a:lumOff val="60000"/>
              </a:schemeClr>
            </a:solidFill>
          </a:ln>
        </p:spPr>
        <p:txBody>
          <a:bodyPr>
            <a:normAutofit fontScale="62500" lnSpcReduction="20000"/>
          </a:bodyPr>
          <a:lstStyle/>
          <a:p>
            <a:pPr marL="0" indent="0">
              <a:buNone/>
            </a:pPr>
            <a:r>
              <a:rPr lang="ja-JP" altLang="en-US" sz="3800" b="1" dirty="0"/>
              <a:t>④　危険事象</a:t>
            </a:r>
          </a:p>
          <a:p>
            <a:pPr marL="457200" lvl="1" indent="0">
              <a:buNone/>
            </a:pPr>
            <a:r>
              <a:rPr lang="ja-JP" altLang="en-US" dirty="0"/>
              <a:t>機械等による労働者の就業に係る危険性又は有害性の結果として労働者に就業上の負傷又は疾病を生じさせる事象</a:t>
            </a:r>
            <a:endParaRPr lang="en-US" altLang="ja-JP" dirty="0"/>
          </a:p>
          <a:p>
            <a:pPr marL="0" indent="0">
              <a:buNone/>
            </a:pPr>
            <a:r>
              <a:rPr lang="ja-JP" altLang="en-US" sz="3800" b="1" dirty="0"/>
              <a:t>⑤　要求安全機能</a:t>
            </a:r>
          </a:p>
          <a:p>
            <a:pPr marL="457200" lvl="1" indent="0">
              <a:buNone/>
            </a:pPr>
            <a:r>
              <a:rPr lang="ja-JP" altLang="en-US" dirty="0"/>
              <a:t>機械等による労働者の就業に係る危険性又は有害性を特定した上で、それによるリスクを低減するために要求される電気・電子プログラマブル電子制御の機能。</a:t>
            </a:r>
          </a:p>
          <a:p>
            <a:pPr marL="0" indent="0">
              <a:buNone/>
            </a:pPr>
            <a:r>
              <a:rPr lang="ja-JP" altLang="en-US" sz="3800" b="1" dirty="0"/>
              <a:t>⑥　安全関連システム</a:t>
            </a:r>
          </a:p>
          <a:p>
            <a:pPr marL="457200" lvl="1" indent="0">
              <a:buNone/>
            </a:pPr>
            <a:r>
              <a:rPr lang="ja-JP" altLang="en-US" dirty="0"/>
              <a:t>要求安全機能を実行する電気・電子プログラマブル電子制御のシステム</a:t>
            </a:r>
          </a:p>
          <a:p>
            <a:pPr marL="0" indent="0">
              <a:buNone/>
            </a:pPr>
            <a:r>
              <a:rPr lang="ja-JP" altLang="en-US" sz="3800" b="1" dirty="0"/>
              <a:t>⑦　要求安全度水準</a:t>
            </a:r>
          </a:p>
          <a:p>
            <a:pPr marL="457200" lvl="1" indent="0">
              <a:buNone/>
            </a:pPr>
            <a:r>
              <a:rPr lang="ja-JP" altLang="en-US" dirty="0"/>
              <a:t>安全関連システムに要求される信頼性の水準。</a:t>
            </a:r>
          </a:p>
          <a:p>
            <a:pPr marL="457200" lvl="1" indent="0">
              <a:buNone/>
            </a:pPr>
            <a:r>
              <a:rPr lang="ja-JP" altLang="en-US" dirty="0"/>
              <a:t>要求安全機能の作動が要求された時に、安全関連システムが当該要求安全機能を作動させる確率であり、その水準を表す指標として、</a:t>
            </a:r>
            <a:r>
              <a:rPr lang="en-US" altLang="ja-JP" dirty="0"/>
              <a:t>IEC61508</a:t>
            </a:r>
            <a:r>
              <a:rPr lang="ja-JP" altLang="en-US" dirty="0"/>
              <a:t>の安全度水準又は</a:t>
            </a:r>
            <a:r>
              <a:rPr lang="en-US" altLang="ja-JP" dirty="0"/>
              <a:t>ISO13849</a:t>
            </a:r>
            <a:r>
              <a:rPr lang="ja-JP" altLang="en-US" dirty="0"/>
              <a:t>のパフォーマンスレベルが用いられる。</a:t>
            </a:r>
          </a:p>
          <a:p>
            <a:pPr marL="0" indent="0">
              <a:buNone/>
            </a:pPr>
            <a:r>
              <a:rPr lang="ja-JP" altLang="en-US" sz="3800" b="1" dirty="0"/>
              <a:t>⑧　作動要求頻度</a:t>
            </a:r>
          </a:p>
          <a:p>
            <a:pPr marL="457200" lvl="1" indent="0">
              <a:buNone/>
            </a:pPr>
            <a:r>
              <a:rPr lang="ja-JP" altLang="en-US" dirty="0"/>
              <a:t>要求安全機能の作動が求められる頻度。</a:t>
            </a:r>
          </a:p>
        </p:txBody>
      </p:sp>
      <p:sp>
        <p:nvSpPr>
          <p:cNvPr id="4" name="フッター プレースホルダー 3"/>
          <p:cNvSpPr>
            <a:spLocks noGrp="1"/>
          </p:cNvSpPr>
          <p:nvPr>
            <p:ph type="ftr" sz="quarter" idx="11"/>
          </p:nvPr>
        </p:nvSpPr>
        <p:spPr>
          <a:xfrm>
            <a:off x="818541" y="6478136"/>
            <a:ext cx="7790246" cy="30484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17</a:t>
            </a:fld>
            <a:endParaRPr kumimoji="1" lang="ja-JP" altLang="en-US" dirty="0"/>
          </a:p>
        </p:txBody>
      </p:sp>
    </p:spTree>
    <p:extLst>
      <p:ext uri="{BB962C8B-B14F-4D97-AF65-F5344CB8AC3E}">
        <p14:creationId xmlns:p14="http://schemas.microsoft.com/office/powerpoint/2010/main" val="60694107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87298" y="82957"/>
            <a:ext cx="5155745" cy="793024"/>
          </a:xfrm>
          <a:ln>
            <a:solidFill>
              <a:schemeClr val="accent4">
                <a:lumMod val="40000"/>
                <a:lumOff val="60000"/>
              </a:schemeClr>
            </a:solidFill>
          </a:ln>
        </p:spPr>
        <p:txBody>
          <a:bodyPr>
            <a:normAutofit/>
          </a:bodyPr>
          <a:lstStyle/>
          <a:p>
            <a:r>
              <a:rPr lang="zh-TW" altLang="en-US" dirty="0"/>
              <a:t>第</a:t>
            </a:r>
            <a:r>
              <a:rPr lang="en-US" altLang="zh-TW" dirty="0"/>
              <a:t>4</a:t>
            </a:r>
            <a:r>
              <a:rPr lang="zh-TW" altLang="en-US" dirty="0"/>
              <a:t>章　妥当性確認 </a:t>
            </a:r>
            <a:endParaRPr kumimoji="1" lang="ja-JP" altLang="en-US" dirty="0"/>
          </a:p>
        </p:txBody>
      </p:sp>
      <p:sp>
        <p:nvSpPr>
          <p:cNvPr id="4" name="フッター プレースホルダー 3"/>
          <p:cNvSpPr>
            <a:spLocks noGrp="1"/>
          </p:cNvSpPr>
          <p:nvPr>
            <p:ph type="ftr" sz="quarter" idx="4294967295"/>
          </p:nvPr>
        </p:nvSpPr>
        <p:spPr>
          <a:xfrm>
            <a:off x="1286593" y="6453337"/>
            <a:ext cx="7534465" cy="268139"/>
          </a:xfrm>
          <a:prstGeom prst="rect">
            <a:avLst/>
          </a:prstGeo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170</a:t>
            </a:fld>
            <a:endParaRPr kumimoji="1" lang="ja-JP" altLang="en-US" dirty="0"/>
          </a:p>
        </p:txBody>
      </p:sp>
      <p:sp>
        <p:nvSpPr>
          <p:cNvPr id="3" name="正方形/長方形 2">
            <a:extLst>
              <a:ext uri="{FF2B5EF4-FFF2-40B4-BE49-F238E27FC236}">
                <a16:creationId xmlns="" xmlns:a16="http://schemas.microsoft.com/office/drawing/2014/main" id="{420F9594-E710-41FA-B660-48A6FB4C0879}"/>
              </a:ext>
            </a:extLst>
          </p:cNvPr>
          <p:cNvSpPr/>
          <p:nvPr/>
        </p:nvSpPr>
        <p:spPr>
          <a:xfrm>
            <a:off x="400693" y="4412081"/>
            <a:ext cx="9056178" cy="1631216"/>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①　全安全ライフサイクル（</a:t>
            </a:r>
            <a:r>
              <a:rPr lang="en-US" altLang="ja-JP" sz="2000" dirty="0">
                <a:latin typeface="Meiryo UI" panose="020B0604030504040204" pitchFamily="50" charset="-128"/>
                <a:ea typeface="Meiryo UI" panose="020B0604030504040204" pitchFamily="50" charset="-128"/>
              </a:rPr>
              <a:t>IEC 61508</a:t>
            </a:r>
            <a:r>
              <a:rPr lang="ja-JP" altLang="en-US" sz="2000" dirty="0">
                <a:latin typeface="Meiryo UI" panose="020B0604030504040204" pitchFamily="50" charset="-128"/>
                <a:ea typeface="Meiryo UI" panose="020B0604030504040204" pitchFamily="50" charset="-128"/>
              </a:rPr>
              <a:t>第１部　</a:t>
            </a:r>
            <a:r>
              <a:rPr lang="en-US" altLang="ja-JP" sz="2000" dirty="0">
                <a:latin typeface="Meiryo UI" panose="020B0604030504040204" pitchFamily="50" charset="-128"/>
                <a:ea typeface="Meiryo UI" panose="020B0604030504040204" pitchFamily="50" charset="-128"/>
              </a:rPr>
              <a:t>7.1</a:t>
            </a:r>
            <a:r>
              <a:rPr lang="ja-JP" altLang="en-US" sz="2000" dirty="0">
                <a:latin typeface="Meiryo UI" panose="020B0604030504040204" pitchFamily="50" charset="-128"/>
                <a:ea typeface="Meiryo UI" panose="020B0604030504040204" pitchFamily="50" charset="-128"/>
              </a:rPr>
              <a:t>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②　電子等制御ライフサイクル（</a:t>
            </a:r>
            <a:r>
              <a:rPr lang="en-US" altLang="ja-JP" sz="2000" dirty="0">
                <a:latin typeface="Meiryo UI" panose="020B0604030504040204" pitchFamily="50" charset="-128"/>
                <a:ea typeface="Meiryo UI" panose="020B0604030504040204" pitchFamily="50" charset="-128"/>
              </a:rPr>
              <a:t>IEC 61508</a:t>
            </a:r>
            <a:r>
              <a:rPr lang="ja-JP" altLang="en-US" sz="2000" dirty="0">
                <a:latin typeface="Meiryo UI" panose="020B0604030504040204" pitchFamily="50" charset="-128"/>
                <a:ea typeface="Meiryo UI" panose="020B0604030504040204" pitchFamily="50" charset="-128"/>
              </a:rPr>
              <a:t>第</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部　</a:t>
            </a:r>
            <a:r>
              <a:rPr lang="en-US" altLang="ja-JP" sz="2000" dirty="0">
                <a:latin typeface="Meiryo UI" panose="020B0604030504040204" pitchFamily="50" charset="-128"/>
                <a:ea typeface="Meiryo UI" panose="020B0604030504040204" pitchFamily="50" charset="-128"/>
              </a:rPr>
              <a:t>7.7</a:t>
            </a:r>
            <a:r>
              <a:rPr lang="ja-JP" altLang="en-US" sz="2000" dirty="0">
                <a:latin typeface="Meiryo UI" panose="020B0604030504040204" pitchFamily="50" charset="-128"/>
                <a:ea typeface="Meiryo UI" panose="020B0604030504040204" pitchFamily="50" charset="-128"/>
              </a:rPr>
              <a:t>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③　ソフトウェアライフサイクル（</a:t>
            </a:r>
            <a:r>
              <a:rPr lang="en-US" altLang="ja-JP" sz="2000" dirty="0">
                <a:latin typeface="Meiryo UI" panose="020B0604030504040204" pitchFamily="50" charset="-128"/>
                <a:ea typeface="Meiryo UI" panose="020B0604030504040204" pitchFamily="50" charset="-128"/>
              </a:rPr>
              <a:t>IEC 61508</a:t>
            </a:r>
            <a:r>
              <a:rPr lang="ja-JP" altLang="en-US" sz="2000" dirty="0">
                <a:latin typeface="Meiryo UI" panose="020B0604030504040204" pitchFamily="50" charset="-128"/>
                <a:ea typeface="Meiryo UI" panose="020B0604030504040204" pitchFamily="50" charset="-128"/>
              </a:rPr>
              <a:t>第</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部　</a:t>
            </a:r>
            <a:r>
              <a:rPr lang="en-US" altLang="ja-JP" sz="2000" dirty="0">
                <a:latin typeface="Meiryo UI" panose="020B0604030504040204" pitchFamily="50" charset="-128"/>
                <a:ea typeface="Meiryo UI" panose="020B0604030504040204" pitchFamily="50" charset="-128"/>
              </a:rPr>
              <a:t>7.7</a:t>
            </a:r>
            <a:r>
              <a:rPr lang="ja-JP" altLang="en-US" sz="2000" dirty="0">
                <a:latin typeface="Meiryo UI" panose="020B0604030504040204" pitchFamily="50" charset="-128"/>
                <a:ea typeface="Meiryo UI" panose="020B0604030504040204" pitchFamily="50" charset="-128"/>
              </a:rPr>
              <a:t>項）</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全安全ライフサイクルフェーズでの妥当性確認に必要な書類は表</a:t>
            </a:r>
            <a:r>
              <a:rPr lang="en-US" altLang="ja-JP" sz="2000" dirty="0">
                <a:latin typeface="Meiryo UI" panose="020B0604030504040204" pitchFamily="50" charset="-128"/>
                <a:ea typeface="Meiryo UI" panose="020B0604030504040204" pitchFamily="50" charset="-128"/>
              </a:rPr>
              <a:t>4-1</a:t>
            </a:r>
            <a:r>
              <a:rPr lang="ja-JP" altLang="en-US" sz="2000" dirty="0">
                <a:latin typeface="Meiryo UI" panose="020B0604030504040204" pitchFamily="50" charset="-128"/>
                <a:ea typeface="Meiryo UI" panose="020B0604030504040204" pitchFamily="50" charset="-128"/>
              </a:rPr>
              <a:t>を参照</a:t>
            </a:r>
          </a:p>
        </p:txBody>
      </p:sp>
      <p:sp>
        <p:nvSpPr>
          <p:cNvPr id="2" name="正方形/長方形 1">
            <a:extLst>
              <a:ext uri="{FF2B5EF4-FFF2-40B4-BE49-F238E27FC236}">
                <a16:creationId xmlns="" xmlns:a16="http://schemas.microsoft.com/office/drawing/2014/main" id="{D9B08542-2E9A-4450-91C5-891499B44CC3}"/>
              </a:ext>
            </a:extLst>
          </p:cNvPr>
          <p:cNvSpPr/>
          <p:nvPr/>
        </p:nvSpPr>
        <p:spPr>
          <a:xfrm>
            <a:off x="158952" y="2564905"/>
            <a:ext cx="9539663" cy="1692771"/>
          </a:xfrm>
          <a:prstGeom prst="rect">
            <a:avLst/>
          </a:prstGeom>
        </p:spPr>
        <p:txBody>
          <a:bodyPr wrap="square">
            <a:spAutoFit/>
          </a:bodyPr>
          <a:lstStyle/>
          <a:p>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妥当性確認</a:t>
            </a:r>
            <a:endParaRPr lang="en-US" altLang="ja-JP" sz="24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IEC 61508</a:t>
            </a:r>
            <a:r>
              <a:rPr lang="ja-JP" altLang="en-US" sz="2000" dirty="0">
                <a:latin typeface="Meiryo UI" panose="020B0604030504040204" pitchFamily="50" charset="-128"/>
                <a:ea typeface="Meiryo UI" panose="020B0604030504040204" pitchFamily="50" charset="-128"/>
              </a:rPr>
              <a:t>第１部の図</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（全安全ライフサイクル）、及び、表</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（全安全ライフサイクル：概要）（本篇では表</a:t>
            </a:r>
            <a:r>
              <a:rPr lang="en-US" altLang="ja-JP" sz="2000" dirty="0">
                <a:latin typeface="Meiryo UI" panose="020B0604030504040204" pitchFamily="50" charset="-128"/>
                <a:ea typeface="Meiryo UI" panose="020B0604030504040204" pitchFamily="50" charset="-128"/>
              </a:rPr>
              <a:t>4-1</a:t>
            </a:r>
            <a:r>
              <a:rPr lang="ja-JP" altLang="en-US" sz="2000" dirty="0">
                <a:latin typeface="Meiryo UI" panose="020B0604030504040204" pitchFamily="50" charset="-128"/>
                <a:ea typeface="Meiryo UI" panose="020B0604030504040204" pitchFamily="50" charset="-128"/>
              </a:rPr>
              <a:t>に相当する）に示される該当するボックス毎に当初計画されたプロトコル通りに業務が実施されたことを必要な資料で確認することであり、</a:t>
            </a:r>
            <a:r>
              <a:rPr lang="en-US" altLang="ja-JP" sz="2000" dirty="0">
                <a:latin typeface="Meiryo UI" panose="020B0604030504040204" pitchFamily="50" charset="-128"/>
                <a:ea typeface="Meiryo UI" panose="020B0604030504040204" pitchFamily="50" charset="-128"/>
              </a:rPr>
              <a:t>IEC 61508</a:t>
            </a:r>
            <a:r>
              <a:rPr lang="ja-JP" altLang="en-US" sz="2000" dirty="0">
                <a:latin typeface="Meiryo UI" panose="020B0604030504040204" pitchFamily="50" charset="-128"/>
                <a:ea typeface="Meiryo UI" panose="020B0604030504040204" pitchFamily="50" charset="-128"/>
              </a:rPr>
              <a:t>シリーズの次の条項により規定されている。</a:t>
            </a:r>
            <a:endParaRPr lang="ja-JP" altLang="en-US" sz="2000" dirty="0">
              <a:latin typeface="Arial" panose="020B0604020202020204" pitchFamily="34" charset="0"/>
              <a:ea typeface="Meiryo UI" panose="020B0604030504040204" pitchFamily="50" charset="-128"/>
              <a:cs typeface="Arial" panose="020B0604020202020204" pitchFamily="34" charset="0"/>
            </a:endParaRPr>
          </a:p>
        </p:txBody>
      </p:sp>
      <p:sp>
        <p:nvSpPr>
          <p:cNvPr id="7" name="動作設定ボタン: 進む/次へ 6">
            <a:hlinkClick r:id="rId3" action="ppaction://hlinksldjump" highlightClick="1"/>
            <a:extLst>
              <a:ext uri="{FF2B5EF4-FFF2-40B4-BE49-F238E27FC236}">
                <a16:creationId xmlns="" xmlns:a16="http://schemas.microsoft.com/office/drawing/2014/main" id="{E2837E24-F4BE-4D0D-9DA7-EE53A570725C}"/>
              </a:ext>
            </a:extLst>
          </p:cNvPr>
          <p:cNvSpPr/>
          <p:nvPr/>
        </p:nvSpPr>
        <p:spPr>
          <a:xfrm>
            <a:off x="9027127" y="5674423"/>
            <a:ext cx="468052"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 xmlns:a16="http://schemas.microsoft.com/office/drawing/2014/main" id="{6F01C638-E90C-4DC5-868E-EBB06640116C}"/>
              </a:ext>
            </a:extLst>
          </p:cNvPr>
          <p:cNvSpPr/>
          <p:nvPr/>
        </p:nvSpPr>
        <p:spPr>
          <a:xfrm>
            <a:off x="158951" y="899942"/>
            <a:ext cx="9588098" cy="1384995"/>
          </a:xfrm>
          <a:prstGeom prst="rect">
            <a:avLst/>
          </a:prstGeom>
        </p:spPr>
        <p:txBody>
          <a:bodyPr wrap="square">
            <a:spAutoFit/>
          </a:bodyPr>
          <a:lstStyle/>
          <a:p>
            <a:pPr marL="342900" lvl="0" indent="-342900" algn="just">
              <a:spcAft>
                <a:spcPts val="0"/>
              </a:spcAft>
              <a:buFont typeface="+mj-cs"/>
              <a:buAutoNum type="arabicDbPlain"/>
            </a:pPr>
            <a:r>
              <a:rPr lang="ja-JP" altLang="ja-JP" sz="2400" kern="100" dirty="0">
                <a:latin typeface="+mn-ea"/>
                <a:cs typeface="Times New Roman" panose="02020603050405020304" pitchFamily="18" charset="0"/>
              </a:rPr>
              <a:t>はじめに</a:t>
            </a:r>
            <a:endParaRPr lang="ja-JP" altLang="ja-JP" sz="1600" kern="100" dirty="0">
              <a:latin typeface="+mn-ea"/>
              <a:cs typeface="Times New Roman" panose="02020603050405020304" pitchFamily="18" charset="0"/>
            </a:endParaRPr>
          </a:p>
          <a:p>
            <a:pPr indent="139700" algn="just">
              <a:spcAft>
                <a:spcPts val="0"/>
              </a:spcAft>
            </a:pPr>
            <a:r>
              <a:rPr lang="ja-JP" altLang="ja-JP" sz="2000" kern="100" dirty="0">
                <a:latin typeface="+mn-ea"/>
                <a:cs typeface="Times New Roman" panose="02020603050405020304" pitchFamily="18" charset="0"/>
              </a:rPr>
              <a:t>平成</a:t>
            </a:r>
            <a:r>
              <a:rPr lang="en-US" altLang="ja-JP" sz="2000" kern="100" dirty="0">
                <a:latin typeface="+mn-ea"/>
                <a:cs typeface="Times New Roman" panose="02020603050405020304" pitchFamily="18" charset="0"/>
              </a:rPr>
              <a:t>28</a:t>
            </a:r>
            <a:r>
              <a:rPr lang="ja-JP" altLang="ja-JP" sz="2000" kern="100" dirty="0">
                <a:latin typeface="+mn-ea"/>
                <a:cs typeface="Times New Roman" panose="02020603050405020304" pitchFamily="18" charset="0"/>
              </a:rPr>
              <a:t>年厚生労働省告示第</a:t>
            </a:r>
            <a:r>
              <a:rPr lang="en-US" altLang="ja-JP" sz="2000" kern="100" dirty="0">
                <a:latin typeface="+mn-ea"/>
                <a:cs typeface="Times New Roman" panose="02020603050405020304" pitchFamily="18" charset="0"/>
              </a:rPr>
              <a:t>353</a:t>
            </a:r>
            <a:r>
              <a:rPr lang="ja-JP" altLang="ja-JP" sz="2000" kern="100" dirty="0">
                <a:latin typeface="+mn-ea"/>
                <a:cs typeface="Times New Roman" panose="02020603050405020304" pitchFamily="18" charset="0"/>
              </a:rPr>
              <a:t>号、機能安全による機械等に係る安全確保に関する技術上の指針（機能安全指針）に基づき、設計製造されたボイラー制御系の機能安全妥当性確認の手順とそれに必要な資料について述べる。</a:t>
            </a:r>
          </a:p>
        </p:txBody>
      </p:sp>
    </p:spTree>
    <p:extLst>
      <p:ext uri="{BB962C8B-B14F-4D97-AF65-F5344CB8AC3E}">
        <p14:creationId xmlns:p14="http://schemas.microsoft.com/office/powerpoint/2010/main" val="50639056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 xmlns:a16="http://schemas.microsoft.com/office/drawing/2014/main" id="{C0BB01D6-CF00-4EE0-AA26-CD6F6BD34ECA}"/>
              </a:ext>
            </a:extLst>
          </p:cNvPr>
          <p:cNvSpPr>
            <a:spLocks noGrp="1" noChangeArrowheads="1"/>
          </p:cNvSpPr>
          <p:nvPr>
            <p:ph type="title" idx="4294967295"/>
          </p:nvPr>
        </p:nvSpPr>
        <p:spPr>
          <a:xfrm>
            <a:off x="272479" y="119063"/>
            <a:ext cx="7410814" cy="584200"/>
          </a:xfrm>
        </p:spPr>
        <p:txBody>
          <a:bodyPr>
            <a:normAutofit fontScale="90000"/>
          </a:bodyPr>
          <a:lstStyle/>
          <a:p>
            <a:pPr algn="l">
              <a:defRPr/>
            </a:pPr>
            <a:r>
              <a:rPr lang="ja-JP" altLang="en-US" sz="2000" dirty="0">
                <a:latin typeface="+mn-ea"/>
                <a:ea typeface="+mn-ea"/>
              </a:rPr>
              <a:t>参考資料</a:t>
            </a:r>
            <a:r>
              <a:rPr lang="en-US" altLang="ja-JP" sz="2000" dirty="0">
                <a:latin typeface="ＭＳ Ｐゴシック" pitchFamily="50" charset="-128"/>
              </a:rPr>
              <a:t/>
            </a:r>
            <a:br>
              <a:rPr lang="en-US" altLang="ja-JP" sz="2000" dirty="0">
                <a:latin typeface="ＭＳ Ｐゴシック" pitchFamily="50" charset="-128"/>
              </a:rPr>
            </a:br>
            <a:r>
              <a:rPr lang="en-US" altLang="ja-JP" sz="1600" dirty="0">
                <a:latin typeface="+mn-ea"/>
                <a:ea typeface="+mn-ea"/>
              </a:rPr>
              <a:t>-</a:t>
            </a:r>
            <a:r>
              <a:rPr lang="ja-JP" altLang="en-US" sz="1600" dirty="0">
                <a:latin typeface="+mn-ea"/>
                <a:ea typeface="+mn-ea"/>
              </a:rPr>
              <a:t>　（</a:t>
            </a:r>
            <a:r>
              <a:rPr lang="en-US" altLang="ja-JP" sz="1600" dirty="0">
                <a:latin typeface="+mn-ea"/>
                <a:ea typeface="+mn-ea"/>
              </a:rPr>
              <a:t>IEC 61508-1</a:t>
            </a:r>
            <a:r>
              <a:rPr lang="ja-JP" altLang="en-US" sz="1600" dirty="0">
                <a:latin typeface="+mn-ea"/>
                <a:ea typeface="+mn-ea"/>
              </a:rPr>
              <a:t>≡</a:t>
            </a:r>
            <a:r>
              <a:rPr lang="en-US" altLang="ja-JP" sz="1600" dirty="0">
                <a:latin typeface="+mn-ea"/>
                <a:ea typeface="+mn-ea"/>
              </a:rPr>
              <a:t> JIS C0508-1:2012</a:t>
            </a:r>
            <a:r>
              <a:rPr lang="ja-JP" altLang="en-US" sz="1600" dirty="0">
                <a:latin typeface="+mn-ea"/>
                <a:ea typeface="+mn-ea"/>
              </a:rPr>
              <a:t>　図</a:t>
            </a:r>
            <a:r>
              <a:rPr lang="en-US" altLang="ja-JP" sz="1600" dirty="0">
                <a:latin typeface="+mn-ea"/>
                <a:ea typeface="+mn-ea"/>
              </a:rPr>
              <a:t>2</a:t>
            </a:r>
            <a:r>
              <a:rPr lang="ja-JP" altLang="en-US" sz="1600" dirty="0">
                <a:latin typeface="+mn-ea"/>
                <a:ea typeface="+mn-ea"/>
              </a:rPr>
              <a:t>より）全安全ライフサイクル</a:t>
            </a:r>
          </a:p>
        </p:txBody>
      </p:sp>
      <p:graphicFrame>
        <p:nvGraphicFramePr>
          <p:cNvPr id="54" name="Group 39">
            <a:extLst>
              <a:ext uri="{FF2B5EF4-FFF2-40B4-BE49-F238E27FC236}">
                <a16:creationId xmlns="" xmlns:a16="http://schemas.microsoft.com/office/drawing/2014/main" id="{6230D4F4-8BAF-482A-9156-A2E81EA094FC}"/>
              </a:ext>
            </a:extLst>
          </p:cNvPr>
          <p:cNvGraphicFramePr>
            <a:graphicFrameLocks noGrp="1"/>
          </p:cNvGraphicFramePr>
          <p:nvPr>
            <p:extLst>
              <p:ext uri="{D42A27DB-BD31-4B8C-83A1-F6EECF244321}">
                <p14:modId xmlns:p14="http://schemas.microsoft.com/office/powerpoint/2010/main" val="2013647924"/>
              </p:ext>
            </p:extLst>
          </p:nvPr>
        </p:nvGraphicFramePr>
        <p:xfrm>
          <a:off x="3890168" y="836613"/>
          <a:ext cx="2304515" cy="274637"/>
        </p:xfrm>
        <a:graphic>
          <a:graphicData uri="http://schemas.openxmlformats.org/drawingml/2006/table">
            <a:tbl>
              <a:tblPr/>
              <a:tblGrid>
                <a:gridCol w="502021">
                  <a:extLst>
                    <a:ext uri="{9D8B030D-6E8A-4147-A177-3AD203B41FA5}">
                      <a16:colId xmlns="" xmlns:a16="http://schemas.microsoft.com/office/drawing/2014/main" val="20000"/>
                    </a:ext>
                  </a:extLst>
                </a:gridCol>
                <a:gridCol w="1802494">
                  <a:extLst>
                    <a:ext uri="{9D8B030D-6E8A-4147-A177-3AD203B41FA5}">
                      <a16:colId xmlns="" xmlns:a16="http://schemas.microsoft.com/office/drawing/2014/main" val="20001"/>
                    </a:ext>
                  </a:extLst>
                </a:gridCol>
              </a:tblGrid>
              <a:tr h="274637">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1</a:t>
                      </a:r>
                    </a:p>
                  </a:txBody>
                  <a:tcPr marT="45773" marB="45773"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概　念</a:t>
                      </a:r>
                    </a:p>
                  </a:txBody>
                  <a:tcPr marT="45773" marB="45773"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55" name="Group 40">
            <a:extLst>
              <a:ext uri="{FF2B5EF4-FFF2-40B4-BE49-F238E27FC236}">
                <a16:creationId xmlns="" xmlns:a16="http://schemas.microsoft.com/office/drawing/2014/main" id="{84467B49-E5BE-43DF-9386-6A513FCA713B}"/>
              </a:ext>
            </a:extLst>
          </p:cNvPr>
          <p:cNvGraphicFramePr>
            <a:graphicFrameLocks noGrp="1"/>
          </p:cNvGraphicFramePr>
          <p:nvPr/>
        </p:nvGraphicFramePr>
        <p:xfrm>
          <a:off x="3890169" y="1311275"/>
          <a:ext cx="2304521" cy="287338"/>
        </p:xfrm>
        <a:graphic>
          <a:graphicData uri="http://schemas.openxmlformats.org/drawingml/2006/table">
            <a:tbl>
              <a:tblPr/>
              <a:tblGrid>
                <a:gridCol w="361156">
                  <a:extLst>
                    <a:ext uri="{9D8B030D-6E8A-4147-A177-3AD203B41FA5}">
                      <a16:colId xmlns="" xmlns:a16="http://schemas.microsoft.com/office/drawing/2014/main" val="20000"/>
                    </a:ext>
                  </a:extLst>
                </a:gridCol>
                <a:gridCol w="1943365">
                  <a:extLst>
                    <a:ext uri="{9D8B030D-6E8A-4147-A177-3AD203B41FA5}">
                      <a16:colId xmlns="" xmlns:a16="http://schemas.microsoft.com/office/drawing/2014/main" val="20001"/>
                    </a:ext>
                  </a:extLst>
                </a:gridCol>
              </a:tblGrid>
              <a:tr h="287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2</a:t>
                      </a:r>
                    </a:p>
                  </a:txBody>
                  <a:tcPr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全対象範囲の定義</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56" name="Group 41">
            <a:extLst>
              <a:ext uri="{FF2B5EF4-FFF2-40B4-BE49-F238E27FC236}">
                <a16:creationId xmlns="" xmlns:a16="http://schemas.microsoft.com/office/drawing/2014/main" id="{6F36B228-644A-4EEF-A1EB-880D2F2DD2A4}"/>
              </a:ext>
            </a:extLst>
          </p:cNvPr>
          <p:cNvGraphicFramePr>
            <a:graphicFrameLocks noGrp="1"/>
          </p:cNvGraphicFramePr>
          <p:nvPr/>
        </p:nvGraphicFramePr>
        <p:xfrm>
          <a:off x="3890169" y="1797050"/>
          <a:ext cx="2304521" cy="287338"/>
        </p:xfrm>
        <a:graphic>
          <a:graphicData uri="http://schemas.openxmlformats.org/drawingml/2006/table">
            <a:tbl>
              <a:tblPr/>
              <a:tblGrid>
                <a:gridCol w="361156">
                  <a:extLst>
                    <a:ext uri="{9D8B030D-6E8A-4147-A177-3AD203B41FA5}">
                      <a16:colId xmlns="" xmlns:a16="http://schemas.microsoft.com/office/drawing/2014/main" val="20000"/>
                    </a:ext>
                  </a:extLst>
                </a:gridCol>
                <a:gridCol w="1943365">
                  <a:extLst>
                    <a:ext uri="{9D8B030D-6E8A-4147-A177-3AD203B41FA5}">
                      <a16:colId xmlns="" xmlns:a16="http://schemas.microsoft.com/office/drawing/2014/main" val="20001"/>
                    </a:ext>
                  </a:extLst>
                </a:gridCol>
              </a:tblGrid>
              <a:tr h="287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3</a:t>
                      </a:r>
                    </a:p>
                  </a:txBody>
                  <a:tcPr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潜在危険及びリスク解析</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57" name="Group 49">
            <a:extLst>
              <a:ext uri="{FF2B5EF4-FFF2-40B4-BE49-F238E27FC236}">
                <a16:creationId xmlns="" xmlns:a16="http://schemas.microsoft.com/office/drawing/2014/main" id="{CCCA09DD-09BB-43B6-9784-9F3B9BBDC1DA}"/>
              </a:ext>
            </a:extLst>
          </p:cNvPr>
          <p:cNvGraphicFramePr>
            <a:graphicFrameLocks noGrp="1"/>
          </p:cNvGraphicFramePr>
          <p:nvPr/>
        </p:nvGraphicFramePr>
        <p:xfrm>
          <a:off x="3890169" y="2284414"/>
          <a:ext cx="2304521" cy="287337"/>
        </p:xfrm>
        <a:graphic>
          <a:graphicData uri="http://schemas.openxmlformats.org/drawingml/2006/table">
            <a:tbl>
              <a:tblPr/>
              <a:tblGrid>
                <a:gridCol w="361156">
                  <a:extLst>
                    <a:ext uri="{9D8B030D-6E8A-4147-A177-3AD203B41FA5}">
                      <a16:colId xmlns="" xmlns:a16="http://schemas.microsoft.com/office/drawing/2014/main" val="20000"/>
                    </a:ext>
                  </a:extLst>
                </a:gridCol>
                <a:gridCol w="1943365">
                  <a:extLst>
                    <a:ext uri="{9D8B030D-6E8A-4147-A177-3AD203B41FA5}">
                      <a16:colId xmlns="" xmlns:a16="http://schemas.microsoft.com/office/drawing/2014/main" val="20001"/>
                    </a:ext>
                  </a:extLst>
                </a:gridCol>
              </a:tblGrid>
              <a:tr h="287337">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4</a:t>
                      </a:r>
                    </a:p>
                  </a:txBody>
                  <a:tcPr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全安全要求事項</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58" name="Group 57">
            <a:extLst>
              <a:ext uri="{FF2B5EF4-FFF2-40B4-BE49-F238E27FC236}">
                <a16:creationId xmlns="" xmlns:a16="http://schemas.microsoft.com/office/drawing/2014/main" id="{44D840B2-04EC-4542-B420-81373DE7C801}"/>
              </a:ext>
            </a:extLst>
          </p:cNvPr>
          <p:cNvGraphicFramePr>
            <a:graphicFrameLocks noGrp="1"/>
          </p:cNvGraphicFramePr>
          <p:nvPr/>
        </p:nvGraphicFramePr>
        <p:xfrm>
          <a:off x="3890169" y="2771775"/>
          <a:ext cx="2450704" cy="287338"/>
        </p:xfrm>
        <a:graphic>
          <a:graphicData uri="http://schemas.openxmlformats.org/drawingml/2006/table">
            <a:tbl>
              <a:tblPr/>
              <a:tblGrid>
                <a:gridCol w="347398">
                  <a:extLst>
                    <a:ext uri="{9D8B030D-6E8A-4147-A177-3AD203B41FA5}">
                      <a16:colId xmlns="" xmlns:a16="http://schemas.microsoft.com/office/drawing/2014/main" val="20000"/>
                    </a:ext>
                  </a:extLst>
                </a:gridCol>
                <a:gridCol w="2103306">
                  <a:extLst>
                    <a:ext uri="{9D8B030D-6E8A-4147-A177-3AD203B41FA5}">
                      <a16:colId xmlns="" xmlns:a16="http://schemas.microsoft.com/office/drawing/2014/main" val="20001"/>
                    </a:ext>
                  </a:extLst>
                </a:gridCol>
              </a:tblGrid>
              <a:tr h="287338">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5</a:t>
                      </a:r>
                    </a:p>
                  </a:txBody>
                  <a:tcPr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全安全要求事項の割当て</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59" name="Group 287">
            <a:extLst>
              <a:ext uri="{FF2B5EF4-FFF2-40B4-BE49-F238E27FC236}">
                <a16:creationId xmlns="" xmlns:a16="http://schemas.microsoft.com/office/drawing/2014/main" id="{C3C2715A-6F56-4552-9706-F3F98B763553}"/>
              </a:ext>
            </a:extLst>
          </p:cNvPr>
          <p:cNvGraphicFramePr>
            <a:graphicFrameLocks noGrp="1"/>
          </p:cNvGraphicFramePr>
          <p:nvPr/>
        </p:nvGraphicFramePr>
        <p:xfrm>
          <a:off x="323322" y="3357563"/>
          <a:ext cx="3381109" cy="823912"/>
        </p:xfrm>
        <a:graphic>
          <a:graphicData uri="http://schemas.openxmlformats.org/drawingml/2006/table">
            <a:tbl>
              <a:tblPr/>
              <a:tblGrid>
                <a:gridCol w="256249">
                  <a:extLst>
                    <a:ext uri="{9D8B030D-6E8A-4147-A177-3AD203B41FA5}">
                      <a16:colId xmlns="" xmlns:a16="http://schemas.microsoft.com/office/drawing/2014/main" val="20000"/>
                    </a:ext>
                  </a:extLst>
                </a:gridCol>
                <a:gridCol w="839258">
                  <a:extLst>
                    <a:ext uri="{9D8B030D-6E8A-4147-A177-3AD203B41FA5}">
                      <a16:colId xmlns="" xmlns:a16="http://schemas.microsoft.com/office/drawing/2014/main" val="20001"/>
                    </a:ext>
                  </a:extLst>
                </a:gridCol>
                <a:gridCol w="214973">
                  <a:extLst>
                    <a:ext uri="{9D8B030D-6E8A-4147-A177-3AD203B41FA5}">
                      <a16:colId xmlns="" xmlns:a16="http://schemas.microsoft.com/office/drawing/2014/main" val="20002"/>
                    </a:ext>
                  </a:extLst>
                </a:gridCol>
                <a:gridCol w="916649">
                  <a:extLst>
                    <a:ext uri="{9D8B030D-6E8A-4147-A177-3AD203B41FA5}">
                      <a16:colId xmlns="" xmlns:a16="http://schemas.microsoft.com/office/drawing/2014/main" val="20003"/>
                    </a:ext>
                  </a:extLst>
                </a:gridCol>
                <a:gridCol w="216694">
                  <a:extLst>
                    <a:ext uri="{9D8B030D-6E8A-4147-A177-3AD203B41FA5}">
                      <a16:colId xmlns="" xmlns:a16="http://schemas.microsoft.com/office/drawing/2014/main" val="20004"/>
                    </a:ext>
                  </a:extLst>
                </a:gridCol>
                <a:gridCol w="937286">
                  <a:extLst>
                    <a:ext uri="{9D8B030D-6E8A-4147-A177-3AD203B41FA5}">
                      <a16:colId xmlns="" xmlns:a16="http://schemas.microsoft.com/office/drawing/2014/main" val="20005"/>
                    </a:ext>
                  </a:extLst>
                </a:gridCol>
              </a:tblGrid>
              <a:tr h="274638">
                <a:tc rowSpan="2">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6</a:t>
                      </a:r>
                    </a:p>
                  </a:txBody>
                  <a:tcPr marT="45724" marB="45724"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gridSpan="5">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全体計画</a:t>
                      </a:r>
                    </a:p>
                  </a:txBody>
                  <a:tcPr marT="45724" marB="45724"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549274">
                <a:tc vMerge="1">
                  <a:txBody>
                    <a:bodyPr/>
                    <a:lstStyle/>
                    <a:p>
                      <a:endParaRPr kumimoji="1" lang="ja-JP" altLang="en-US"/>
                    </a:p>
                  </a:txBody>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全運用</a:t>
                      </a:r>
                      <a:endParaRPr kumimoji="1" lang="en-US" altLang="ja-JP"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及び</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保全計画</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全安全</a:t>
                      </a:r>
                      <a:endParaRPr kumimoji="1" lang="en-US" altLang="ja-JP"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妥当性</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確認計画</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全設置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及び</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引渡し計画</a:t>
                      </a:r>
                    </a:p>
                  </a:txBody>
                  <a:tcPr marT="45724" marB="45724"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60" name="Group 196">
            <a:extLst>
              <a:ext uri="{FF2B5EF4-FFF2-40B4-BE49-F238E27FC236}">
                <a16:creationId xmlns="" xmlns:a16="http://schemas.microsoft.com/office/drawing/2014/main" id="{1BA2F551-D97E-428E-9E9E-93693997EA81}"/>
              </a:ext>
            </a:extLst>
          </p:cNvPr>
          <p:cNvGraphicFramePr>
            <a:graphicFrameLocks noGrp="1"/>
          </p:cNvGraphicFramePr>
          <p:nvPr/>
        </p:nvGraphicFramePr>
        <p:xfrm>
          <a:off x="3890169" y="3746500"/>
          <a:ext cx="2448983" cy="850900"/>
        </p:xfrm>
        <a:graphic>
          <a:graphicData uri="http://schemas.openxmlformats.org/drawingml/2006/table">
            <a:tbl>
              <a:tblPr/>
              <a:tblGrid>
                <a:gridCol w="361580">
                  <a:extLst>
                    <a:ext uri="{9D8B030D-6E8A-4147-A177-3AD203B41FA5}">
                      <a16:colId xmlns="" xmlns:a16="http://schemas.microsoft.com/office/drawing/2014/main" val="20000"/>
                    </a:ext>
                  </a:extLst>
                </a:gridCol>
                <a:gridCol w="2087403">
                  <a:extLst>
                    <a:ext uri="{9D8B030D-6E8A-4147-A177-3AD203B41FA5}">
                      <a16:colId xmlns="" xmlns:a16="http://schemas.microsoft.com/office/drawing/2014/main" val="20001"/>
                    </a:ext>
                  </a:extLst>
                </a:gridCol>
              </a:tblGrid>
              <a:tr h="27427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bg1"/>
                          </a:solidFill>
                          <a:effectLst/>
                          <a:latin typeface="ＭＳ Ｐゴシック" pitchFamily="50" charset="-128"/>
                          <a:ea typeface="ＭＳ Ｐゴシック" pitchFamily="50" charset="-128"/>
                        </a:rPr>
                        <a:t>10</a:t>
                      </a:r>
                    </a:p>
                  </a:txBody>
                  <a:tcPr marL="91432" marR="91432" marT="45695" marB="45695"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rPr>
                        <a:t>E/E/PE</a:t>
                      </a: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 安全関連系</a:t>
                      </a:r>
                      <a:endPar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1432" marR="91432" marT="45695" marB="45695"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76630">
                <a:tc vMerge="1">
                  <a:txBody>
                    <a:bodyPr/>
                    <a:lstStyle/>
                    <a:p>
                      <a:endParaRPr kumimoji="1" lang="ja-JP" altLang="en-US" dirty="0"/>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実現</a:t>
                      </a:r>
                    </a:p>
                    <a:p>
                      <a:pPr marL="0" marR="0" lvl="0" indent="0" algn="ctr" defTabSz="914400" rtl="0" eaLnBrk="1" fontAlgn="base" latinLnBrk="0" hangingPunct="1">
                        <a:lnSpc>
                          <a:spcPts val="12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rPr>
                        <a:t>(E/E/PE </a:t>
                      </a: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系安全ライフ</a:t>
                      </a:r>
                      <a:endPar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ts val="12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サイクルを参照）</a:t>
                      </a:r>
                    </a:p>
                  </a:txBody>
                  <a:tcPr marL="91432" marR="91432" marT="45695" marB="45695"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62" name="Group 247">
            <a:extLst>
              <a:ext uri="{FF2B5EF4-FFF2-40B4-BE49-F238E27FC236}">
                <a16:creationId xmlns="" xmlns:a16="http://schemas.microsoft.com/office/drawing/2014/main" id="{2B045351-205D-46D9-996C-7A4A7AE46166}"/>
              </a:ext>
            </a:extLst>
          </p:cNvPr>
          <p:cNvGraphicFramePr>
            <a:graphicFrameLocks noGrp="1"/>
          </p:cNvGraphicFramePr>
          <p:nvPr/>
        </p:nvGraphicFramePr>
        <p:xfrm>
          <a:off x="6591963" y="3357564"/>
          <a:ext cx="2328598" cy="561975"/>
        </p:xfrm>
        <a:graphic>
          <a:graphicData uri="http://schemas.openxmlformats.org/drawingml/2006/table">
            <a:tbl>
              <a:tblPr/>
              <a:tblGrid>
                <a:gridCol w="389935">
                  <a:extLst>
                    <a:ext uri="{9D8B030D-6E8A-4147-A177-3AD203B41FA5}">
                      <a16:colId xmlns="" xmlns:a16="http://schemas.microsoft.com/office/drawing/2014/main" val="20000"/>
                    </a:ext>
                  </a:extLst>
                </a:gridCol>
                <a:gridCol w="1938663">
                  <a:extLst>
                    <a:ext uri="{9D8B030D-6E8A-4147-A177-3AD203B41FA5}">
                      <a16:colId xmlns="" xmlns:a16="http://schemas.microsoft.com/office/drawing/2014/main" val="20001"/>
                    </a:ext>
                  </a:extLst>
                </a:gridCol>
              </a:tblGrid>
              <a:tr h="28770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11</a:t>
                      </a:r>
                    </a:p>
                  </a:txBody>
                  <a:tcPr marL="91443" marR="91443" marT="45693" marB="45693"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他リスク軽減</a:t>
                      </a:r>
                      <a:r>
                        <a:rPr kumimoji="1" lang="ja-JP" altLang="en-US" sz="1200" b="0" i="0" u="none" strike="noStrike" kern="1200" baseline="0" dirty="0">
                          <a:solidFill>
                            <a:schemeClr val="tx1"/>
                          </a:solidFill>
                          <a:latin typeface="+mn-lt"/>
                          <a:ea typeface="+mn-ea"/>
                          <a:cs typeface="+mn-cs"/>
                        </a:rPr>
                        <a:t>措置</a:t>
                      </a:r>
                      <a:endParaRPr kumimoji="1" lang="ja-JP" altLang="en-US" sz="1000" b="0" i="0" u="none" strike="noStrike" cap="none" normalizeH="0" baseline="0" dirty="0">
                        <a:ln>
                          <a:noFill/>
                        </a:ln>
                        <a:solidFill>
                          <a:schemeClr val="tx1"/>
                        </a:solidFill>
                        <a:effectLst/>
                        <a:latin typeface="+mn-ea"/>
                        <a:ea typeface="+mn-ea"/>
                      </a:endParaRPr>
                    </a:p>
                  </a:txBody>
                  <a:tcPr marL="90003" marR="90003" marT="46772" marB="46772"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4266">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仕様及び実現</a:t>
                      </a:r>
                    </a:p>
                  </a:txBody>
                  <a:tcPr marL="91443" marR="91443" marT="45693" marB="45693" anchor="ctr" horzOverflow="overflow">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63" name="Group 289">
            <a:extLst>
              <a:ext uri="{FF2B5EF4-FFF2-40B4-BE49-F238E27FC236}">
                <a16:creationId xmlns="" xmlns:a16="http://schemas.microsoft.com/office/drawing/2014/main" id="{EEFE342A-5469-4386-A5A3-406CEFF3E1E1}"/>
              </a:ext>
            </a:extLst>
          </p:cNvPr>
          <p:cNvGraphicFramePr>
            <a:graphicFrameLocks noGrp="1"/>
          </p:cNvGraphicFramePr>
          <p:nvPr/>
        </p:nvGraphicFramePr>
        <p:xfrm>
          <a:off x="3890169" y="4781550"/>
          <a:ext cx="2447264" cy="287338"/>
        </p:xfrm>
        <a:graphic>
          <a:graphicData uri="http://schemas.openxmlformats.org/drawingml/2006/table">
            <a:tbl>
              <a:tblPr/>
              <a:tblGrid>
                <a:gridCol w="382485">
                  <a:extLst>
                    <a:ext uri="{9D8B030D-6E8A-4147-A177-3AD203B41FA5}">
                      <a16:colId xmlns="" xmlns:a16="http://schemas.microsoft.com/office/drawing/2014/main" val="20000"/>
                    </a:ext>
                  </a:extLst>
                </a:gridCol>
                <a:gridCol w="2064779">
                  <a:extLst>
                    <a:ext uri="{9D8B030D-6E8A-4147-A177-3AD203B41FA5}">
                      <a16:colId xmlns="" xmlns:a16="http://schemas.microsoft.com/office/drawing/2014/main" val="20001"/>
                    </a:ext>
                  </a:extLst>
                </a:gridCol>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bg1"/>
                          </a:solidFill>
                          <a:effectLst/>
                          <a:latin typeface="ＭＳ Ｐゴシック" pitchFamily="50" charset="-128"/>
                          <a:ea typeface="ＭＳ Ｐゴシック" pitchFamily="50" charset="-128"/>
                        </a:rPr>
                        <a:t>12</a:t>
                      </a:r>
                      <a:endParaRPr kumimoji="1" lang="en-US" altLang="ja-JP" sz="1200" b="0" i="0" u="none" strike="noStrike" cap="none" normalizeH="0" baseline="0" dirty="0">
                        <a:ln>
                          <a:noFill/>
                        </a:ln>
                        <a:solidFill>
                          <a:schemeClr val="bg1"/>
                        </a:solidFill>
                        <a:effectLst/>
                        <a:latin typeface="ＭＳ Ｐゴシック" pitchFamily="50" charset="-128"/>
                        <a:ea typeface="ＭＳ Ｐゴシック" pitchFamily="50" charset="-128"/>
                      </a:endParaRPr>
                    </a:p>
                  </a:txBody>
                  <a:tcPr marL="91415" marR="91415"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pitchFamily="50" charset="-128"/>
                        </a:rPr>
                        <a:t>全設置及び引渡し</a:t>
                      </a:r>
                    </a:p>
                  </a:txBody>
                  <a:tcPr marL="91415" marR="91415"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64" name="Group 291">
            <a:extLst>
              <a:ext uri="{FF2B5EF4-FFF2-40B4-BE49-F238E27FC236}">
                <a16:creationId xmlns="" xmlns:a16="http://schemas.microsoft.com/office/drawing/2014/main" id="{5EC5FE2B-48E2-4AEE-8278-5C4BE8585CB5}"/>
              </a:ext>
            </a:extLst>
          </p:cNvPr>
          <p:cNvGraphicFramePr>
            <a:graphicFrameLocks noGrp="1"/>
          </p:cNvGraphicFramePr>
          <p:nvPr>
            <p:extLst>
              <p:ext uri="{D42A27DB-BD31-4B8C-83A1-F6EECF244321}">
                <p14:modId xmlns:p14="http://schemas.microsoft.com/office/powerpoint/2010/main" val="1810167370"/>
              </p:ext>
            </p:extLst>
          </p:nvPr>
        </p:nvGraphicFramePr>
        <p:xfrm>
          <a:off x="3890169" y="5268914"/>
          <a:ext cx="2447264" cy="287337"/>
        </p:xfrm>
        <a:graphic>
          <a:graphicData uri="http://schemas.openxmlformats.org/drawingml/2006/table">
            <a:tbl>
              <a:tblPr/>
              <a:tblGrid>
                <a:gridCol w="382485">
                  <a:extLst>
                    <a:ext uri="{9D8B030D-6E8A-4147-A177-3AD203B41FA5}">
                      <a16:colId xmlns="" xmlns:a16="http://schemas.microsoft.com/office/drawing/2014/main" val="20000"/>
                    </a:ext>
                  </a:extLst>
                </a:gridCol>
                <a:gridCol w="2064779">
                  <a:extLst>
                    <a:ext uri="{9D8B030D-6E8A-4147-A177-3AD203B41FA5}">
                      <a16:colId xmlns="" xmlns:a16="http://schemas.microsoft.com/office/drawing/2014/main" val="20001"/>
                    </a:ext>
                  </a:extLst>
                </a:gridCol>
              </a:tblGrid>
              <a:tr h="2873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bg1"/>
                          </a:solidFill>
                          <a:effectLst/>
                          <a:latin typeface="+mn-ea"/>
                          <a:ea typeface="+mn-ea"/>
                        </a:rPr>
                        <a:t>13</a:t>
                      </a:r>
                    </a:p>
                  </a:txBody>
                  <a:tcPr marL="91415" marR="91415"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pitchFamily="50" charset="-128"/>
                        </a:rPr>
                        <a:t>全安全妥当性確認</a:t>
                      </a:r>
                    </a:p>
                  </a:txBody>
                  <a:tcPr marL="91415" marR="91415"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65" name="Group 300">
            <a:extLst>
              <a:ext uri="{FF2B5EF4-FFF2-40B4-BE49-F238E27FC236}">
                <a16:creationId xmlns="" xmlns:a16="http://schemas.microsoft.com/office/drawing/2014/main" id="{B2989A0F-33F3-41B4-BAAC-0B4EE7A54D30}"/>
              </a:ext>
            </a:extLst>
          </p:cNvPr>
          <p:cNvGraphicFramePr>
            <a:graphicFrameLocks noGrp="1"/>
          </p:cNvGraphicFramePr>
          <p:nvPr>
            <p:extLst>
              <p:ext uri="{D42A27DB-BD31-4B8C-83A1-F6EECF244321}">
                <p14:modId xmlns:p14="http://schemas.microsoft.com/office/powerpoint/2010/main" val="740701467"/>
              </p:ext>
            </p:extLst>
          </p:nvPr>
        </p:nvGraphicFramePr>
        <p:xfrm>
          <a:off x="3890169" y="5756275"/>
          <a:ext cx="2447264" cy="287338"/>
        </p:xfrm>
        <a:graphic>
          <a:graphicData uri="http://schemas.openxmlformats.org/drawingml/2006/table">
            <a:tbl>
              <a:tblPr/>
              <a:tblGrid>
                <a:gridCol w="382485">
                  <a:extLst>
                    <a:ext uri="{9D8B030D-6E8A-4147-A177-3AD203B41FA5}">
                      <a16:colId xmlns="" xmlns:a16="http://schemas.microsoft.com/office/drawing/2014/main" val="20000"/>
                    </a:ext>
                  </a:extLst>
                </a:gridCol>
                <a:gridCol w="2064779">
                  <a:extLst>
                    <a:ext uri="{9D8B030D-6E8A-4147-A177-3AD203B41FA5}">
                      <a16:colId xmlns="" xmlns:a16="http://schemas.microsoft.com/office/drawing/2014/main" val="20001"/>
                    </a:ext>
                  </a:extLst>
                </a:gridCol>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bg1"/>
                          </a:solidFill>
                          <a:effectLst/>
                          <a:latin typeface="+mn-ea"/>
                          <a:ea typeface="+mn-ea"/>
                        </a:rPr>
                        <a:t>14</a:t>
                      </a:r>
                    </a:p>
                  </a:txBody>
                  <a:tcPr marL="91415" marR="91415"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pitchFamily="50" charset="-128"/>
                        </a:rPr>
                        <a:t>全運用、保全及び修理</a:t>
                      </a:r>
                    </a:p>
                  </a:txBody>
                  <a:tcPr marL="91415" marR="91415"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66" name="Group 302">
            <a:extLst>
              <a:ext uri="{FF2B5EF4-FFF2-40B4-BE49-F238E27FC236}">
                <a16:creationId xmlns="" xmlns:a16="http://schemas.microsoft.com/office/drawing/2014/main" id="{8C7EC0AE-B20E-4484-8650-160F55D231A1}"/>
              </a:ext>
            </a:extLst>
          </p:cNvPr>
          <p:cNvGraphicFramePr>
            <a:graphicFrameLocks noGrp="1"/>
          </p:cNvGraphicFramePr>
          <p:nvPr>
            <p:extLst>
              <p:ext uri="{D42A27DB-BD31-4B8C-83A1-F6EECF244321}">
                <p14:modId xmlns:p14="http://schemas.microsoft.com/office/powerpoint/2010/main" val="1186724337"/>
              </p:ext>
            </p:extLst>
          </p:nvPr>
        </p:nvGraphicFramePr>
        <p:xfrm>
          <a:off x="3883290" y="6223793"/>
          <a:ext cx="2447264" cy="287338"/>
        </p:xfrm>
        <a:graphic>
          <a:graphicData uri="http://schemas.openxmlformats.org/drawingml/2006/table">
            <a:tbl>
              <a:tblPr/>
              <a:tblGrid>
                <a:gridCol w="382485">
                  <a:extLst>
                    <a:ext uri="{9D8B030D-6E8A-4147-A177-3AD203B41FA5}">
                      <a16:colId xmlns="" xmlns:a16="http://schemas.microsoft.com/office/drawing/2014/main" val="20000"/>
                    </a:ext>
                  </a:extLst>
                </a:gridCol>
                <a:gridCol w="2064779">
                  <a:extLst>
                    <a:ext uri="{9D8B030D-6E8A-4147-A177-3AD203B41FA5}">
                      <a16:colId xmlns="" xmlns:a16="http://schemas.microsoft.com/office/drawing/2014/main" val="20001"/>
                    </a:ext>
                  </a:extLst>
                </a:gridCol>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bg1"/>
                          </a:solidFill>
                          <a:effectLst/>
                          <a:latin typeface="+mn-ea"/>
                          <a:ea typeface="+mn-ea"/>
                        </a:rPr>
                        <a:t>16</a:t>
                      </a:r>
                    </a:p>
                  </a:txBody>
                  <a:tcPr marL="91415" marR="91415"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pitchFamily="50" charset="-128"/>
                        </a:rPr>
                        <a:t>使用終了又は廃却</a:t>
                      </a:r>
                    </a:p>
                  </a:txBody>
                  <a:tcPr marL="91415" marR="91415"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67" name="Group 312">
            <a:extLst>
              <a:ext uri="{FF2B5EF4-FFF2-40B4-BE49-F238E27FC236}">
                <a16:creationId xmlns="" xmlns:a16="http://schemas.microsoft.com/office/drawing/2014/main" id="{4E4BF0B8-8707-42F7-A9F2-2FC7793A70CB}"/>
              </a:ext>
            </a:extLst>
          </p:cNvPr>
          <p:cNvGraphicFramePr>
            <a:graphicFrameLocks noGrp="1"/>
          </p:cNvGraphicFramePr>
          <p:nvPr/>
        </p:nvGraphicFramePr>
        <p:xfrm>
          <a:off x="6605720" y="5734050"/>
          <a:ext cx="2447263" cy="287338"/>
        </p:xfrm>
        <a:graphic>
          <a:graphicData uri="http://schemas.openxmlformats.org/drawingml/2006/table">
            <a:tbl>
              <a:tblPr/>
              <a:tblGrid>
                <a:gridCol w="382484">
                  <a:extLst>
                    <a:ext uri="{9D8B030D-6E8A-4147-A177-3AD203B41FA5}">
                      <a16:colId xmlns="" xmlns:a16="http://schemas.microsoft.com/office/drawing/2014/main" val="20000"/>
                    </a:ext>
                  </a:extLst>
                </a:gridCol>
                <a:gridCol w="2064779">
                  <a:extLst>
                    <a:ext uri="{9D8B030D-6E8A-4147-A177-3AD203B41FA5}">
                      <a16:colId xmlns="" xmlns:a16="http://schemas.microsoft.com/office/drawing/2014/main" val="20001"/>
                    </a:ext>
                  </a:extLst>
                </a:gridCol>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bg1"/>
                          </a:solidFill>
                          <a:effectLst/>
                          <a:latin typeface="ＭＳ Ｐゴシック" pitchFamily="50" charset="-128"/>
                          <a:ea typeface="ＭＳ Ｐゴシック" pitchFamily="50" charset="-128"/>
                        </a:rPr>
                        <a:t>1</a:t>
                      </a:r>
                      <a:r>
                        <a:rPr kumimoji="1" lang="en-US" altLang="zh-CN" sz="1200" b="0" i="0" u="none" strike="noStrike" cap="none" normalizeH="0" baseline="0" dirty="0">
                          <a:ln>
                            <a:noFill/>
                          </a:ln>
                          <a:solidFill>
                            <a:schemeClr val="bg1"/>
                          </a:solidFill>
                          <a:effectLst/>
                          <a:latin typeface="SimSun" pitchFamily="2" charset="-122"/>
                          <a:ea typeface="SimSun" pitchFamily="2" charset="-122"/>
                        </a:rPr>
                        <a:t>5</a:t>
                      </a:r>
                      <a:endParaRPr kumimoji="1" lang="en-US" altLang="ja-JP" sz="1200" b="0" i="0" u="none" strike="noStrike" cap="none" normalizeH="0" baseline="0" dirty="0">
                        <a:ln>
                          <a:noFill/>
                        </a:ln>
                        <a:solidFill>
                          <a:schemeClr val="bg1"/>
                        </a:solidFill>
                        <a:effectLst/>
                        <a:latin typeface="ＭＳ Ｐゴシック" pitchFamily="50" charset="-128"/>
                        <a:ea typeface="ＭＳ Ｐゴシック" pitchFamily="50" charset="-128"/>
                      </a:endParaRPr>
                    </a:p>
                  </a:txBody>
                  <a:tcPr marL="91415" marR="91415"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Times New Roman" pitchFamily="18" charset="0"/>
                          <a:ea typeface="ＭＳ Ｐゴシック" pitchFamily="50" charset="-128"/>
                        </a:rPr>
                        <a:t>全部分改修及び改造</a:t>
                      </a:r>
                    </a:p>
                  </a:txBody>
                  <a:tcPr marL="91415" marR="91415"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27769" name="AutoShape 315">
            <a:extLst>
              <a:ext uri="{FF2B5EF4-FFF2-40B4-BE49-F238E27FC236}">
                <a16:creationId xmlns="" xmlns:a16="http://schemas.microsoft.com/office/drawing/2014/main" id="{170F25E9-B036-4D47-B8CE-4502A8CCF677}"/>
              </a:ext>
            </a:extLst>
          </p:cNvPr>
          <p:cNvSpPr>
            <a:spLocks noChangeArrowheads="1"/>
          </p:cNvSpPr>
          <p:nvPr/>
        </p:nvSpPr>
        <p:spPr bwMode="auto">
          <a:xfrm rot="16200000">
            <a:off x="9010783" y="5516885"/>
            <a:ext cx="576262" cy="288925"/>
          </a:xfrm>
          <a:prstGeom prst="curvedUpArrow">
            <a:avLst>
              <a:gd name="adj1" fmla="val 39883"/>
              <a:gd name="adj2" fmla="val 79776"/>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7770" name="Text Box 316">
            <a:extLst>
              <a:ext uri="{FF2B5EF4-FFF2-40B4-BE49-F238E27FC236}">
                <a16:creationId xmlns="" xmlns:a16="http://schemas.microsoft.com/office/drawing/2014/main" id="{22D3138E-9930-4EC8-AAA3-2ADA6D1E9EEB}"/>
              </a:ext>
            </a:extLst>
          </p:cNvPr>
          <p:cNvSpPr txBox="1">
            <a:spLocks noChangeArrowheads="1"/>
          </p:cNvSpPr>
          <p:nvPr/>
        </p:nvSpPr>
        <p:spPr bwMode="auto">
          <a:xfrm>
            <a:off x="6944773" y="5168900"/>
            <a:ext cx="208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ial" panose="020B0604020202020204" pitchFamily="34" charset="0"/>
              </a:rPr>
              <a:t>適切な全安全</a:t>
            </a:r>
          </a:p>
          <a:p>
            <a:pPr eaLnBrk="1" hangingPunct="1">
              <a:spcBef>
                <a:spcPct val="0"/>
              </a:spcBef>
              <a:buFontTx/>
              <a:buNone/>
            </a:pPr>
            <a:r>
              <a:rPr lang="ja-JP" altLang="en-US" sz="1200" dirty="0">
                <a:latin typeface="Arial" panose="020B0604020202020204" pitchFamily="34" charset="0"/>
              </a:rPr>
              <a:t>ライフサイクルフェーズに戻る</a:t>
            </a:r>
          </a:p>
        </p:txBody>
      </p:sp>
      <p:sp>
        <p:nvSpPr>
          <p:cNvPr id="27771" name="Line 318">
            <a:extLst>
              <a:ext uri="{FF2B5EF4-FFF2-40B4-BE49-F238E27FC236}">
                <a16:creationId xmlns="" xmlns:a16="http://schemas.microsoft.com/office/drawing/2014/main" id="{6EA16E90-7174-441A-941E-F488263B1701}"/>
              </a:ext>
            </a:extLst>
          </p:cNvPr>
          <p:cNvSpPr>
            <a:spLocks noChangeShapeType="1"/>
          </p:cNvSpPr>
          <p:nvPr/>
        </p:nvSpPr>
        <p:spPr bwMode="auto">
          <a:xfrm>
            <a:off x="4837775" y="1114425"/>
            <a:ext cx="0" cy="185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72" name="Line 321">
            <a:extLst>
              <a:ext uri="{FF2B5EF4-FFF2-40B4-BE49-F238E27FC236}">
                <a16:creationId xmlns="" xmlns:a16="http://schemas.microsoft.com/office/drawing/2014/main" id="{EB15B3E4-5799-4500-899F-C1EDE8E8A1DC}"/>
              </a:ext>
            </a:extLst>
          </p:cNvPr>
          <p:cNvSpPr>
            <a:spLocks noChangeShapeType="1"/>
          </p:cNvSpPr>
          <p:nvPr/>
        </p:nvSpPr>
        <p:spPr bwMode="auto">
          <a:xfrm>
            <a:off x="2013877" y="31289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73" name="Line 328">
            <a:extLst>
              <a:ext uri="{FF2B5EF4-FFF2-40B4-BE49-F238E27FC236}">
                <a16:creationId xmlns="" xmlns:a16="http://schemas.microsoft.com/office/drawing/2014/main" id="{6A9978DD-1702-4E57-B97B-D113CE21585D}"/>
              </a:ext>
            </a:extLst>
          </p:cNvPr>
          <p:cNvSpPr>
            <a:spLocks noChangeShapeType="1"/>
          </p:cNvSpPr>
          <p:nvPr/>
        </p:nvSpPr>
        <p:spPr bwMode="auto">
          <a:xfrm>
            <a:off x="7756260" y="3128963"/>
            <a:ext cx="0" cy="215900"/>
          </a:xfrm>
          <a:prstGeom prst="line">
            <a:avLst/>
          </a:prstGeom>
          <a:noFill/>
          <a:ln w="9525">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74" name="Line 332">
            <a:extLst>
              <a:ext uri="{FF2B5EF4-FFF2-40B4-BE49-F238E27FC236}">
                <a16:creationId xmlns="" xmlns:a16="http://schemas.microsoft.com/office/drawing/2014/main" id="{A7018A1C-A2D3-4646-A5F2-54E640BAE1EF}"/>
              </a:ext>
            </a:extLst>
          </p:cNvPr>
          <p:cNvSpPr>
            <a:spLocks noChangeShapeType="1"/>
          </p:cNvSpPr>
          <p:nvPr/>
        </p:nvSpPr>
        <p:spPr bwMode="auto">
          <a:xfrm>
            <a:off x="2013877" y="3132138"/>
            <a:ext cx="2815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75" name="Line 339">
            <a:extLst>
              <a:ext uri="{FF2B5EF4-FFF2-40B4-BE49-F238E27FC236}">
                <a16:creationId xmlns="" xmlns:a16="http://schemas.microsoft.com/office/drawing/2014/main" id="{F9C8EC01-DF59-4D31-9361-5D35EEAF9134}"/>
              </a:ext>
            </a:extLst>
          </p:cNvPr>
          <p:cNvSpPr>
            <a:spLocks noChangeShapeType="1"/>
          </p:cNvSpPr>
          <p:nvPr/>
        </p:nvSpPr>
        <p:spPr bwMode="auto">
          <a:xfrm flipV="1">
            <a:off x="3104225" y="4932363"/>
            <a:ext cx="7790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76" name="Line 343">
            <a:extLst>
              <a:ext uri="{FF2B5EF4-FFF2-40B4-BE49-F238E27FC236}">
                <a16:creationId xmlns="" xmlns:a16="http://schemas.microsoft.com/office/drawing/2014/main" id="{23DDE12F-7C33-46B6-AE82-70FCF0FB1EF6}"/>
              </a:ext>
            </a:extLst>
          </p:cNvPr>
          <p:cNvSpPr>
            <a:spLocks noChangeShapeType="1"/>
          </p:cNvSpPr>
          <p:nvPr/>
        </p:nvSpPr>
        <p:spPr bwMode="auto">
          <a:xfrm flipV="1">
            <a:off x="2012156" y="4186238"/>
            <a:ext cx="0" cy="1223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77" name="Line 344">
            <a:extLst>
              <a:ext uri="{FF2B5EF4-FFF2-40B4-BE49-F238E27FC236}">
                <a16:creationId xmlns="" xmlns:a16="http://schemas.microsoft.com/office/drawing/2014/main" id="{97AFC4DC-1C98-410C-B7D0-40A5BA5F0E6B}"/>
              </a:ext>
            </a:extLst>
          </p:cNvPr>
          <p:cNvSpPr>
            <a:spLocks noChangeShapeType="1"/>
          </p:cNvSpPr>
          <p:nvPr/>
        </p:nvSpPr>
        <p:spPr bwMode="auto">
          <a:xfrm flipV="1">
            <a:off x="3104225" y="4179888"/>
            <a:ext cx="0" cy="755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78" name="Line 345">
            <a:extLst>
              <a:ext uri="{FF2B5EF4-FFF2-40B4-BE49-F238E27FC236}">
                <a16:creationId xmlns="" xmlns:a16="http://schemas.microsoft.com/office/drawing/2014/main" id="{8C1FF1F6-03D4-49E9-9605-0BBF68D4CE40}"/>
              </a:ext>
            </a:extLst>
          </p:cNvPr>
          <p:cNvSpPr>
            <a:spLocks noChangeShapeType="1"/>
          </p:cNvSpPr>
          <p:nvPr/>
        </p:nvSpPr>
        <p:spPr bwMode="auto">
          <a:xfrm flipV="1">
            <a:off x="920089" y="4195764"/>
            <a:ext cx="0" cy="1692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79" name="Line 347">
            <a:extLst>
              <a:ext uri="{FF2B5EF4-FFF2-40B4-BE49-F238E27FC236}">
                <a16:creationId xmlns="" xmlns:a16="http://schemas.microsoft.com/office/drawing/2014/main" id="{31D57F02-B439-4E8B-9530-E1E20C93B24E}"/>
              </a:ext>
            </a:extLst>
          </p:cNvPr>
          <p:cNvSpPr>
            <a:spLocks noChangeShapeType="1"/>
          </p:cNvSpPr>
          <p:nvPr/>
        </p:nvSpPr>
        <p:spPr bwMode="auto">
          <a:xfrm>
            <a:off x="7756260" y="3924301"/>
            <a:ext cx="0" cy="1008063"/>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80" name="Line 348">
            <a:extLst>
              <a:ext uri="{FF2B5EF4-FFF2-40B4-BE49-F238E27FC236}">
                <a16:creationId xmlns="" xmlns:a16="http://schemas.microsoft.com/office/drawing/2014/main" id="{65EED4A6-FA79-4129-959E-6106579A4407}"/>
              </a:ext>
            </a:extLst>
          </p:cNvPr>
          <p:cNvSpPr>
            <a:spLocks noChangeShapeType="1"/>
          </p:cNvSpPr>
          <p:nvPr/>
        </p:nvSpPr>
        <p:spPr bwMode="auto">
          <a:xfrm flipH="1">
            <a:off x="6337434" y="4918075"/>
            <a:ext cx="1405069" cy="0"/>
          </a:xfrm>
          <a:prstGeom prst="line">
            <a:avLst/>
          </a:prstGeom>
          <a:noFill/>
          <a:ln w="9525">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81" name="Text Box 349">
            <a:extLst>
              <a:ext uri="{FF2B5EF4-FFF2-40B4-BE49-F238E27FC236}">
                <a16:creationId xmlns="" xmlns:a16="http://schemas.microsoft.com/office/drawing/2014/main" id="{3A939D7B-B0EF-4269-8AE9-2418331CE860}"/>
              </a:ext>
            </a:extLst>
          </p:cNvPr>
          <p:cNvSpPr txBox="1">
            <a:spLocks noChangeArrowheads="1"/>
          </p:cNvSpPr>
          <p:nvPr/>
        </p:nvSpPr>
        <p:spPr bwMode="auto">
          <a:xfrm>
            <a:off x="6746743" y="2781301"/>
            <a:ext cx="27669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Arial" panose="020B0604020202020204" pitchFamily="34" charset="0"/>
              </a:rPr>
              <a:t>注：</a:t>
            </a:r>
            <a:r>
              <a:rPr lang="en-US" altLang="ja-JP" sz="1200">
                <a:latin typeface="Arial" panose="020B0604020202020204" pitchFamily="34" charset="0"/>
              </a:rPr>
              <a:t>10</a:t>
            </a:r>
            <a:r>
              <a:rPr lang="ja-JP" altLang="en-US" sz="1200">
                <a:latin typeface="Arial" panose="020B0604020202020204" pitchFamily="34" charset="0"/>
              </a:rPr>
              <a:t>と</a:t>
            </a:r>
            <a:r>
              <a:rPr lang="en-US" altLang="ja-JP" sz="1200">
                <a:latin typeface="Arial" panose="020B0604020202020204" pitchFamily="34" charset="0"/>
              </a:rPr>
              <a:t>11</a:t>
            </a:r>
            <a:r>
              <a:rPr lang="ja-JP" altLang="en-US" sz="1200">
                <a:latin typeface="Arial" panose="020B0604020202020204" pitchFamily="34" charset="0"/>
              </a:rPr>
              <a:t>は、</a:t>
            </a:r>
            <a:r>
              <a:rPr lang="en-US" altLang="ja-JP" sz="1200">
                <a:latin typeface="Arial" panose="020B0604020202020204" pitchFamily="34" charset="0"/>
              </a:rPr>
              <a:t>IEC 61508</a:t>
            </a:r>
            <a:r>
              <a:rPr lang="ja-JP" altLang="en-US" sz="1200">
                <a:latin typeface="Arial" panose="020B0604020202020204" pitchFamily="34" charset="0"/>
              </a:rPr>
              <a:t>の適用範囲外</a:t>
            </a:r>
          </a:p>
        </p:txBody>
      </p:sp>
      <p:cxnSp>
        <p:nvCxnSpPr>
          <p:cNvPr id="74" name="直線矢印コネクタ 73">
            <a:extLst>
              <a:ext uri="{FF2B5EF4-FFF2-40B4-BE49-F238E27FC236}">
                <a16:creationId xmlns="" xmlns:a16="http://schemas.microsoft.com/office/drawing/2014/main" id="{6CEA1FE0-CE76-4B06-9DCF-E1A2AE773E8A}"/>
              </a:ext>
            </a:extLst>
          </p:cNvPr>
          <p:cNvCxnSpPr/>
          <p:nvPr/>
        </p:nvCxnSpPr>
        <p:spPr>
          <a:xfrm>
            <a:off x="6337433" y="5884864"/>
            <a:ext cx="273446"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Group 57">
            <a:extLst>
              <a:ext uri="{FF2B5EF4-FFF2-40B4-BE49-F238E27FC236}">
                <a16:creationId xmlns="" xmlns:a16="http://schemas.microsoft.com/office/drawing/2014/main" id="{548F8A9F-1EA5-44BD-97D1-CF2C2FF9068A}"/>
              </a:ext>
            </a:extLst>
          </p:cNvPr>
          <p:cNvGraphicFramePr>
            <a:graphicFrameLocks noGrp="1"/>
          </p:cNvGraphicFramePr>
          <p:nvPr/>
        </p:nvGraphicFramePr>
        <p:xfrm>
          <a:off x="3890169" y="3259139"/>
          <a:ext cx="2450704" cy="287337"/>
        </p:xfrm>
        <a:graphic>
          <a:graphicData uri="http://schemas.openxmlformats.org/drawingml/2006/table">
            <a:tbl>
              <a:tblPr/>
              <a:tblGrid>
                <a:gridCol w="347398">
                  <a:extLst>
                    <a:ext uri="{9D8B030D-6E8A-4147-A177-3AD203B41FA5}">
                      <a16:colId xmlns="" xmlns:a16="http://schemas.microsoft.com/office/drawing/2014/main" val="20000"/>
                    </a:ext>
                  </a:extLst>
                </a:gridCol>
                <a:gridCol w="2103306">
                  <a:extLst>
                    <a:ext uri="{9D8B030D-6E8A-4147-A177-3AD203B41FA5}">
                      <a16:colId xmlns="" xmlns:a16="http://schemas.microsoft.com/office/drawing/2014/main" val="20001"/>
                    </a:ext>
                  </a:extLst>
                </a:gridCol>
              </a:tblGrid>
              <a:tr h="287337">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9</a:t>
                      </a:r>
                    </a:p>
                  </a:txBody>
                  <a:tcPr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E/E/PE</a:t>
                      </a:r>
                      <a:r>
                        <a:rPr kumimoji="1" lang="en-US" altLang="ja-JP"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a:t>
                      </a:r>
                      <a:r>
                        <a:rPr kumimoji="1" lang="ja-JP"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系安全要求仕様</a:t>
                      </a:r>
                    </a:p>
                  </a:txBody>
                  <a:tcPr anchor="ct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27792" name="Line 318">
            <a:extLst>
              <a:ext uri="{FF2B5EF4-FFF2-40B4-BE49-F238E27FC236}">
                <a16:creationId xmlns="" xmlns:a16="http://schemas.microsoft.com/office/drawing/2014/main" id="{E5523361-4CF5-45F5-86FE-88040EBCC862}"/>
              </a:ext>
            </a:extLst>
          </p:cNvPr>
          <p:cNvSpPr>
            <a:spLocks noChangeShapeType="1"/>
          </p:cNvSpPr>
          <p:nvPr/>
        </p:nvSpPr>
        <p:spPr bwMode="auto">
          <a:xfrm>
            <a:off x="4837775" y="1606551"/>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93" name="Line 318">
            <a:extLst>
              <a:ext uri="{FF2B5EF4-FFF2-40B4-BE49-F238E27FC236}">
                <a16:creationId xmlns="" xmlns:a16="http://schemas.microsoft.com/office/drawing/2014/main" id="{AEA493C7-B103-47A3-A935-5A480FA71654}"/>
              </a:ext>
            </a:extLst>
          </p:cNvPr>
          <p:cNvSpPr>
            <a:spLocks noChangeShapeType="1"/>
          </p:cNvSpPr>
          <p:nvPr/>
        </p:nvSpPr>
        <p:spPr bwMode="auto">
          <a:xfrm>
            <a:off x="4837775" y="2084389"/>
            <a:ext cx="0" cy="185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94" name="Line 318">
            <a:extLst>
              <a:ext uri="{FF2B5EF4-FFF2-40B4-BE49-F238E27FC236}">
                <a16:creationId xmlns="" xmlns:a16="http://schemas.microsoft.com/office/drawing/2014/main" id="{A0910654-C261-49B0-AE3F-3108E3F0F492}"/>
              </a:ext>
            </a:extLst>
          </p:cNvPr>
          <p:cNvSpPr>
            <a:spLocks noChangeShapeType="1"/>
          </p:cNvSpPr>
          <p:nvPr/>
        </p:nvSpPr>
        <p:spPr bwMode="auto">
          <a:xfrm>
            <a:off x="4837775" y="2576514"/>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95" name="Line 318">
            <a:extLst>
              <a:ext uri="{FF2B5EF4-FFF2-40B4-BE49-F238E27FC236}">
                <a16:creationId xmlns="" xmlns:a16="http://schemas.microsoft.com/office/drawing/2014/main" id="{F8E7CED1-C3A4-491F-A913-CC94F2830727}"/>
              </a:ext>
            </a:extLst>
          </p:cNvPr>
          <p:cNvSpPr>
            <a:spLocks noChangeShapeType="1"/>
          </p:cNvSpPr>
          <p:nvPr/>
        </p:nvSpPr>
        <p:spPr bwMode="auto">
          <a:xfrm>
            <a:off x="4837775" y="3063876"/>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96" name="Line 318">
            <a:extLst>
              <a:ext uri="{FF2B5EF4-FFF2-40B4-BE49-F238E27FC236}">
                <a16:creationId xmlns="" xmlns:a16="http://schemas.microsoft.com/office/drawing/2014/main" id="{F0345B6D-9200-4CBC-89AE-3183E567C9A2}"/>
              </a:ext>
            </a:extLst>
          </p:cNvPr>
          <p:cNvSpPr>
            <a:spLocks noChangeShapeType="1"/>
          </p:cNvSpPr>
          <p:nvPr/>
        </p:nvSpPr>
        <p:spPr bwMode="auto">
          <a:xfrm>
            <a:off x="4837775" y="3549651"/>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97" name="Line 318">
            <a:extLst>
              <a:ext uri="{FF2B5EF4-FFF2-40B4-BE49-F238E27FC236}">
                <a16:creationId xmlns="" xmlns:a16="http://schemas.microsoft.com/office/drawing/2014/main" id="{4B0F002A-36C0-4CB9-8BD3-12DE32E19193}"/>
              </a:ext>
            </a:extLst>
          </p:cNvPr>
          <p:cNvSpPr>
            <a:spLocks noChangeShapeType="1"/>
          </p:cNvSpPr>
          <p:nvPr/>
        </p:nvSpPr>
        <p:spPr bwMode="auto">
          <a:xfrm>
            <a:off x="4837775" y="5075239"/>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98" name="Line 318">
            <a:extLst>
              <a:ext uri="{FF2B5EF4-FFF2-40B4-BE49-F238E27FC236}">
                <a16:creationId xmlns="" xmlns:a16="http://schemas.microsoft.com/office/drawing/2014/main" id="{FB5EF7D8-2DEA-448F-928D-5CBE253240C3}"/>
              </a:ext>
            </a:extLst>
          </p:cNvPr>
          <p:cNvSpPr>
            <a:spLocks noChangeShapeType="1"/>
          </p:cNvSpPr>
          <p:nvPr/>
        </p:nvSpPr>
        <p:spPr bwMode="auto">
          <a:xfrm>
            <a:off x="4837775" y="4594226"/>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799" name="Line 318">
            <a:extLst>
              <a:ext uri="{FF2B5EF4-FFF2-40B4-BE49-F238E27FC236}">
                <a16:creationId xmlns="" xmlns:a16="http://schemas.microsoft.com/office/drawing/2014/main" id="{38580B0F-4063-4D89-AF2F-6CEE0B22F9A3}"/>
              </a:ext>
            </a:extLst>
          </p:cNvPr>
          <p:cNvSpPr>
            <a:spLocks noChangeShapeType="1"/>
          </p:cNvSpPr>
          <p:nvPr/>
        </p:nvSpPr>
        <p:spPr bwMode="auto">
          <a:xfrm>
            <a:off x="4837775" y="6046789"/>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800" name="Line 318">
            <a:extLst>
              <a:ext uri="{FF2B5EF4-FFF2-40B4-BE49-F238E27FC236}">
                <a16:creationId xmlns="" xmlns:a16="http://schemas.microsoft.com/office/drawing/2014/main" id="{7FF66840-5FB3-4554-845A-08CB68C73DEE}"/>
              </a:ext>
            </a:extLst>
          </p:cNvPr>
          <p:cNvSpPr>
            <a:spLocks noChangeShapeType="1"/>
          </p:cNvSpPr>
          <p:nvPr/>
        </p:nvSpPr>
        <p:spPr bwMode="auto">
          <a:xfrm>
            <a:off x="4837775" y="5564189"/>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801" name="Line 332">
            <a:extLst>
              <a:ext uri="{FF2B5EF4-FFF2-40B4-BE49-F238E27FC236}">
                <a16:creationId xmlns="" xmlns:a16="http://schemas.microsoft.com/office/drawing/2014/main" id="{25A15D96-226E-4D5C-B305-F80F184229E9}"/>
              </a:ext>
            </a:extLst>
          </p:cNvPr>
          <p:cNvSpPr>
            <a:spLocks noChangeShapeType="1"/>
          </p:cNvSpPr>
          <p:nvPr/>
        </p:nvSpPr>
        <p:spPr bwMode="auto">
          <a:xfrm>
            <a:off x="4837775" y="3132138"/>
            <a:ext cx="2925365"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802" name="Line 339">
            <a:extLst>
              <a:ext uri="{FF2B5EF4-FFF2-40B4-BE49-F238E27FC236}">
                <a16:creationId xmlns="" xmlns:a16="http://schemas.microsoft.com/office/drawing/2014/main" id="{54AC8321-5CE0-4D0F-A9C0-060AC8A054A1}"/>
              </a:ext>
            </a:extLst>
          </p:cNvPr>
          <p:cNvSpPr>
            <a:spLocks noChangeShapeType="1"/>
          </p:cNvSpPr>
          <p:nvPr/>
        </p:nvSpPr>
        <p:spPr bwMode="auto">
          <a:xfrm flipV="1">
            <a:off x="2012156" y="5426075"/>
            <a:ext cx="18711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803" name="Line 339">
            <a:extLst>
              <a:ext uri="{FF2B5EF4-FFF2-40B4-BE49-F238E27FC236}">
                <a16:creationId xmlns="" xmlns:a16="http://schemas.microsoft.com/office/drawing/2014/main" id="{F2E22667-02DB-4BE3-B306-4B7D449D5268}"/>
              </a:ext>
            </a:extLst>
          </p:cNvPr>
          <p:cNvSpPr>
            <a:spLocks noChangeShapeType="1"/>
          </p:cNvSpPr>
          <p:nvPr/>
        </p:nvSpPr>
        <p:spPr bwMode="auto">
          <a:xfrm flipV="1">
            <a:off x="920089" y="5899150"/>
            <a:ext cx="29632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8" name="正方形/長方形 47">
            <a:extLst>
              <a:ext uri="{FF2B5EF4-FFF2-40B4-BE49-F238E27FC236}">
                <a16:creationId xmlns="" xmlns:a16="http://schemas.microsoft.com/office/drawing/2014/main" id="{9CAAFEAC-C347-429E-BCDF-76ECE57DEC15}"/>
              </a:ext>
            </a:extLst>
          </p:cNvPr>
          <p:cNvSpPr/>
          <p:nvPr/>
        </p:nvSpPr>
        <p:spPr>
          <a:xfrm>
            <a:off x="116945" y="6524625"/>
            <a:ext cx="5850159" cy="287326"/>
          </a:xfrm>
          <a:prstGeom prst="rect">
            <a:avLst/>
          </a:prstGeom>
        </p:spPr>
        <p:txBody>
          <a:bodyPr wrap="square">
            <a:spAutoFit/>
          </a:bodyPr>
          <a:lstStyle/>
          <a:p>
            <a:pPr eaLnBrk="1" hangingPunct="1">
              <a:defRPr/>
            </a:pPr>
            <a:r>
              <a:rPr lang="ja-JP" altLang="en-US" sz="1200" dirty="0">
                <a:latin typeface="+mn-ea"/>
                <a:ea typeface="+mn-ea"/>
              </a:rPr>
              <a:t>参考）　</a:t>
            </a:r>
            <a:r>
              <a:rPr lang="en-US" altLang="ja-JP" sz="1200" dirty="0">
                <a:latin typeface="+mn-ea"/>
                <a:ea typeface="+mn-ea"/>
              </a:rPr>
              <a:t>E/E/PE; Electrical/Electronic/Programmable Electronic </a:t>
            </a:r>
            <a:endParaRPr lang="ja-JP" altLang="en-US" sz="1200" dirty="0">
              <a:latin typeface="+mn-ea"/>
              <a:ea typeface="+mn-ea"/>
            </a:endParaRPr>
          </a:p>
        </p:txBody>
      </p:sp>
      <p:sp>
        <p:nvSpPr>
          <p:cNvPr id="27805" name="スライド番号プレースホルダ 10">
            <a:extLst>
              <a:ext uri="{FF2B5EF4-FFF2-40B4-BE49-F238E27FC236}">
                <a16:creationId xmlns="" xmlns:a16="http://schemas.microsoft.com/office/drawing/2014/main" id="{FAEF4429-28F3-48A7-8CBE-BDD2F8CCD937}"/>
              </a:ext>
            </a:extLst>
          </p:cNvPr>
          <p:cNvSpPr>
            <a:spLocks noGrp="1"/>
          </p:cNvSpPr>
          <p:nvPr>
            <p:ph type="sldNum" sz="quarter" idx="10"/>
          </p:nvPr>
        </p:nvSpPr>
        <p:spPr bwMode="auto">
          <a:xfrm>
            <a:off x="7556765" y="6597650"/>
            <a:ext cx="2311400"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CCC08B0-5541-4F5A-9176-F2F0EF908275}" type="slidenum">
              <a:rPr lang="en-US" altLang="ja-JP" sz="1100" smtClean="0">
                <a:solidFill>
                  <a:srgbClr val="898989"/>
                </a:solidFill>
              </a:rPr>
              <a:pPr>
                <a:spcBef>
                  <a:spcPct val="0"/>
                </a:spcBef>
                <a:buFontTx/>
                <a:buNone/>
              </a:pPr>
              <a:t>171</a:t>
            </a:fld>
            <a:endParaRPr lang="en-US" altLang="ja-JP" sz="1100">
              <a:solidFill>
                <a:srgbClr val="898989"/>
              </a:solidFill>
            </a:endParaRPr>
          </a:p>
        </p:txBody>
      </p:sp>
    </p:spTree>
    <p:extLst>
      <p:ext uri="{BB962C8B-B14F-4D97-AF65-F5344CB8AC3E}">
        <p14:creationId xmlns:p14="http://schemas.microsoft.com/office/powerpoint/2010/main" val="381222888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4" name="フッター プレースホルダー 3"/>
          <p:cNvSpPr>
            <a:spLocks noGrp="1"/>
          </p:cNvSpPr>
          <p:nvPr>
            <p:ph type="ftr" sz="quarter" idx="4294967295"/>
          </p:nvPr>
        </p:nvSpPr>
        <p:spPr>
          <a:xfrm>
            <a:off x="1364601" y="6460086"/>
            <a:ext cx="7910307"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172</a:t>
            </a:fld>
            <a:endParaRPr kumimoji="1" lang="en-US" altLang="ja-JP" dirty="0"/>
          </a:p>
        </p:txBody>
      </p:sp>
      <p:sp>
        <p:nvSpPr>
          <p:cNvPr id="84" name="正方形/長方形 83">
            <a:extLst>
              <a:ext uri="{FF2B5EF4-FFF2-40B4-BE49-F238E27FC236}">
                <a16:creationId xmlns="" xmlns:a16="http://schemas.microsoft.com/office/drawing/2014/main" id="{628870D1-634C-48C2-B6AB-9F82464487EF}"/>
              </a:ext>
            </a:extLst>
          </p:cNvPr>
          <p:cNvSpPr/>
          <p:nvPr/>
        </p:nvSpPr>
        <p:spPr>
          <a:xfrm>
            <a:off x="2097778" y="1574285"/>
            <a:ext cx="5266185" cy="369332"/>
          </a:xfrm>
          <a:prstGeom prst="rect">
            <a:avLst/>
          </a:prstGeom>
          <a:ln w="12700">
            <a:solidFill>
              <a:schemeClr val="tx1"/>
            </a:solidFill>
          </a:ln>
        </p:spPr>
        <p:txBody>
          <a:bodyPr wrap="non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全安全要求事項割り当ての結果　表</a:t>
            </a:r>
            <a:r>
              <a:rPr lang="en-US" altLang="ja-JP" dirty="0">
                <a:latin typeface="Arial" panose="020B0604020202020204" pitchFamily="34" charset="0"/>
                <a:ea typeface="Meiryo UI" panose="020B0604030504040204" pitchFamily="50" charset="-128"/>
                <a:cs typeface="Arial" panose="020B0604020202020204" pitchFamily="34" charset="0"/>
              </a:rPr>
              <a:t>4-1 Box</a:t>
            </a:r>
            <a:r>
              <a:rPr lang="ja-JP" altLang="en-US" dirty="0">
                <a:latin typeface="Arial" panose="020B0604020202020204" pitchFamily="34" charset="0"/>
                <a:ea typeface="Meiryo UI" panose="020B0604030504040204" pitchFamily="50" charset="-128"/>
                <a:cs typeface="Arial" panose="020B0604020202020204" pitchFamily="34" charset="0"/>
              </a:rPr>
              <a:t>５　参照</a:t>
            </a:r>
          </a:p>
        </p:txBody>
      </p:sp>
      <p:sp>
        <p:nvSpPr>
          <p:cNvPr id="85" name="正方形/長方形 84">
            <a:extLst>
              <a:ext uri="{FF2B5EF4-FFF2-40B4-BE49-F238E27FC236}">
                <a16:creationId xmlns="" xmlns:a16="http://schemas.microsoft.com/office/drawing/2014/main" id="{88E5A806-D2E5-48C7-A4AF-88F3EBC8FF00}"/>
              </a:ext>
            </a:extLst>
          </p:cNvPr>
          <p:cNvSpPr/>
          <p:nvPr/>
        </p:nvSpPr>
        <p:spPr>
          <a:xfrm>
            <a:off x="3025987" y="2435588"/>
            <a:ext cx="3409766" cy="369332"/>
          </a:xfrm>
          <a:prstGeom prst="rect">
            <a:avLst/>
          </a:prstGeom>
          <a:ln w="12700">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妥当性確認計画書の作成</a:t>
            </a:r>
          </a:p>
        </p:txBody>
      </p:sp>
      <p:sp>
        <p:nvSpPr>
          <p:cNvPr id="86" name="正方形/長方形 85">
            <a:extLst>
              <a:ext uri="{FF2B5EF4-FFF2-40B4-BE49-F238E27FC236}">
                <a16:creationId xmlns="" xmlns:a16="http://schemas.microsoft.com/office/drawing/2014/main" id="{D1CED591-F942-4884-9CBD-0160AB7EBFAA}"/>
              </a:ext>
            </a:extLst>
          </p:cNvPr>
          <p:cNvSpPr/>
          <p:nvPr/>
        </p:nvSpPr>
        <p:spPr>
          <a:xfrm>
            <a:off x="3715208" y="3158213"/>
            <a:ext cx="2031325" cy="369332"/>
          </a:xfrm>
          <a:prstGeom prst="rect">
            <a:avLst/>
          </a:prstGeom>
          <a:ln w="12700">
            <a:solidFill>
              <a:schemeClr val="tx1"/>
            </a:solidFill>
          </a:ln>
        </p:spPr>
        <p:txBody>
          <a:bodyPr wrap="none">
            <a:spAutoFit/>
          </a:bodyPr>
          <a:lstStyle/>
          <a:p>
            <a:r>
              <a:rPr lang="zh-TW" altLang="en-US" dirty="0">
                <a:latin typeface="Meiryo UI" panose="020B0604030504040204" pitchFamily="50" charset="-128"/>
                <a:ea typeface="Meiryo UI" panose="020B0604030504040204" pitchFamily="50" charset="-128"/>
              </a:rPr>
              <a:t>妥当性確認計画書</a:t>
            </a:r>
            <a:endParaRPr lang="ja-JP" altLang="en-US" dirty="0">
              <a:latin typeface="Meiryo UI" panose="020B0604030504040204" pitchFamily="50" charset="-128"/>
              <a:ea typeface="Meiryo UI" panose="020B0604030504040204" pitchFamily="50" charset="-128"/>
            </a:endParaRPr>
          </a:p>
        </p:txBody>
      </p:sp>
      <p:sp>
        <p:nvSpPr>
          <p:cNvPr id="87" name="正方形/長方形 86">
            <a:extLst>
              <a:ext uri="{FF2B5EF4-FFF2-40B4-BE49-F238E27FC236}">
                <a16:creationId xmlns="" xmlns:a16="http://schemas.microsoft.com/office/drawing/2014/main" id="{F83070A0-1D84-4B20-AA9F-BFC0360AFC53}"/>
              </a:ext>
            </a:extLst>
          </p:cNvPr>
          <p:cNvSpPr/>
          <p:nvPr/>
        </p:nvSpPr>
        <p:spPr>
          <a:xfrm>
            <a:off x="3736047" y="3989426"/>
            <a:ext cx="1989647" cy="369332"/>
          </a:xfrm>
          <a:prstGeom prst="rect">
            <a:avLst/>
          </a:prstGeom>
          <a:ln w="12700">
            <a:solidFill>
              <a:schemeClr val="tx1"/>
            </a:solidFill>
          </a:ln>
        </p:spPr>
        <p:txBody>
          <a:bodyPr wrap="non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妥当性確認の実施</a:t>
            </a:r>
          </a:p>
        </p:txBody>
      </p:sp>
      <p:sp>
        <p:nvSpPr>
          <p:cNvPr id="88" name="ひし形 87">
            <a:extLst>
              <a:ext uri="{FF2B5EF4-FFF2-40B4-BE49-F238E27FC236}">
                <a16:creationId xmlns="" xmlns:a16="http://schemas.microsoft.com/office/drawing/2014/main" id="{5BF029FE-2F9F-41FC-AF19-C9FD667C6ED4}"/>
              </a:ext>
            </a:extLst>
          </p:cNvPr>
          <p:cNvSpPr/>
          <p:nvPr/>
        </p:nvSpPr>
        <p:spPr>
          <a:xfrm>
            <a:off x="4067359" y="4721831"/>
            <a:ext cx="1327023" cy="63009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合否</a:t>
            </a:r>
          </a:p>
        </p:txBody>
      </p:sp>
      <p:sp>
        <p:nvSpPr>
          <p:cNvPr id="89" name="正方形/長方形 88">
            <a:extLst>
              <a:ext uri="{FF2B5EF4-FFF2-40B4-BE49-F238E27FC236}">
                <a16:creationId xmlns="" xmlns:a16="http://schemas.microsoft.com/office/drawing/2014/main" id="{E97B8CF9-043D-45C6-BF50-3888873532D5}"/>
              </a:ext>
            </a:extLst>
          </p:cNvPr>
          <p:cNvSpPr/>
          <p:nvPr/>
        </p:nvSpPr>
        <p:spPr>
          <a:xfrm>
            <a:off x="4407705" y="5727928"/>
            <a:ext cx="646331" cy="369332"/>
          </a:xfrm>
          <a:prstGeom prst="rect">
            <a:avLst/>
          </a:prstGeom>
          <a:ln w="12700">
            <a:solidFill>
              <a:schemeClr val="tx1"/>
            </a:solidFill>
          </a:ln>
        </p:spPr>
        <p:txBody>
          <a:bodyPr wrap="none">
            <a:spAutoFit/>
          </a:bodyPr>
          <a:lstStyle/>
          <a:p>
            <a:r>
              <a:rPr lang="ja-JP" altLang="en-US" dirty="0">
                <a:latin typeface="Meiryo UI" panose="020B0604030504040204" pitchFamily="50" charset="-128"/>
                <a:ea typeface="Meiryo UI" panose="020B0604030504040204" pitchFamily="50" charset="-128"/>
              </a:rPr>
              <a:t>終了</a:t>
            </a:r>
          </a:p>
        </p:txBody>
      </p:sp>
      <p:sp>
        <p:nvSpPr>
          <p:cNvPr id="90" name="正方形/長方形 89">
            <a:extLst>
              <a:ext uri="{FF2B5EF4-FFF2-40B4-BE49-F238E27FC236}">
                <a16:creationId xmlns="" xmlns:a16="http://schemas.microsoft.com/office/drawing/2014/main" id="{EA3D39E3-5BF8-4F21-9822-FE59139D4466}"/>
              </a:ext>
            </a:extLst>
          </p:cNvPr>
          <p:cNvSpPr/>
          <p:nvPr/>
        </p:nvSpPr>
        <p:spPr>
          <a:xfrm>
            <a:off x="5613805" y="948438"/>
            <a:ext cx="3941706" cy="584775"/>
          </a:xfrm>
          <a:prstGeom prst="rect">
            <a:avLst/>
          </a:prstGeom>
        </p:spPr>
        <p:txBody>
          <a:bodyPr wrap="square">
            <a:spAutoFit/>
          </a:bodyPr>
          <a:lstStyle/>
          <a:p>
            <a:r>
              <a:rPr lang="ja-JP" altLang="en-US" sz="1600" dirty="0">
                <a:latin typeface="Arial" panose="020B0604020202020204" pitchFamily="34" charset="0"/>
                <a:ea typeface="Meiryo UI" panose="020B0604030504040204" pitchFamily="50" charset="-128"/>
                <a:cs typeface="Arial" panose="020B0604020202020204" pitchFamily="34" charset="0"/>
              </a:rPr>
              <a:t>機械等、電子等制御系、ヒューマンファクタ、電子等制御安全関連システムが対象</a:t>
            </a:r>
          </a:p>
        </p:txBody>
      </p:sp>
      <p:sp>
        <p:nvSpPr>
          <p:cNvPr id="94" name="正方形/長方形 93">
            <a:extLst>
              <a:ext uri="{FF2B5EF4-FFF2-40B4-BE49-F238E27FC236}">
                <a16:creationId xmlns="" xmlns:a16="http://schemas.microsoft.com/office/drawing/2014/main" id="{3FFE8603-F848-4152-A0DD-30C4E0D5FF45}"/>
              </a:ext>
            </a:extLst>
          </p:cNvPr>
          <p:cNvSpPr/>
          <p:nvPr/>
        </p:nvSpPr>
        <p:spPr>
          <a:xfrm>
            <a:off x="759714" y="3989426"/>
            <a:ext cx="2103461" cy="369332"/>
          </a:xfrm>
          <a:prstGeom prst="rect">
            <a:avLst/>
          </a:prstGeom>
          <a:ln w="12700">
            <a:solidFill>
              <a:schemeClr val="tx1"/>
            </a:solidFill>
          </a:ln>
        </p:spPr>
        <p:txBody>
          <a:bodyPr wrap="non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適切なフェーズに戻る</a:t>
            </a:r>
          </a:p>
        </p:txBody>
      </p:sp>
      <p:cxnSp>
        <p:nvCxnSpPr>
          <p:cNvPr id="96" name="直線矢印コネクタ 95">
            <a:extLst>
              <a:ext uri="{FF2B5EF4-FFF2-40B4-BE49-F238E27FC236}">
                <a16:creationId xmlns="" xmlns:a16="http://schemas.microsoft.com/office/drawing/2014/main" id="{4F778130-3499-4FE1-9E6A-599FEFEF21CF}"/>
              </a:ext>
            </a:extLst>
          </p:cNvPr>
          <p:cNvCxnSpPr>
            <a:cxnSpLocks/>
            <a:stCxn id="84" idx="2"/>
            <a:endCxn id="85" idx="0"/>
          </p:cNvCxnSpPr>
          <p:nvPr/>
        </p:nvCxnSpPr>
        <p:spPr>
          <a:xfrm flipH="1">
            <a:off x="4730870" y="1943617"/>
            <a:ext cx="1" cy="49197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 xmlns:a16="http://schemas.microsoft.com/office/drawing/2014/main" id="{A1C2A5DF-0681-4C10-B53D-E480F9BE7BED}"/>
              </a:ext>
            </a:extLst>
          </p:cNvPr>
          <p:cNvCxnSpPr>
            <a:cxnSpLocks/>
            <a:stCxn id="85" idx="2"/>
            <a:endCxn id="86" idx="0"/>
          </p:cNvCxnSpPr>
          <p:nvPr/>
        </p:nvCxnSpPr>
        <p:spPr>
          <a:xfrm>
            <a:off x="4730870" y="2804920"/>
            <a:ext cx="1" cy="35329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 xmlns:a16="http://schemas.microsoft.com/office/drawing/2014/main" id="{7CD8D019-8F20-4200-9643-ED26F7693E3C}"/>
              </a:ext>
            </a:extLst>
          </p:cNvPr>
          <p:cNvCxnSpPr>
            <a:cxnSpLocks/>
            <a:stCxn id="86" idx="2"/>
          </p:cNvCxnSpPr>
          <p:nvPr/>
        </p:nvCxnSpPr>
        <p:spPr>
          <a:xfrm flipH="1">
            <a:off x="4730870" y="3527545"/>
            <a:ext cx="1" cy="46188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 xmlns:a16="http://schemas.microsoft.com/office/drawing/2014/main" id="{CD3730A6-C0D5-4864-98BF-79EECC1800EA}"/>
              </a:ext>
            </a:extLst>
          </p:cNvPr>
          <p:cNvCxnSpPr>
            <a:cxnSpLocks/>
            <a:stCxn id="87" idx="2"/>
            <a:endCxn id="88" idx="0"/>
          </p:cNvCxnSpPr>
          <p:nvPr/>
        </p:nvCxnSpPr>
        <p:spPr>
          <a:xfrm>
            <a:off x="4730871" y="4358758"/>
            <a:ext cx="0" cy="3630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 xmlns:a16="http://schemas.microsoft.com/office/drawing/2014/main" id="{F34DF967-359D-44F6-8405-3AA195CBD549}"/>
              </a:ext>
            </a:extLst>
          </p:cNvPr>
          <p:cNvCxnSpPr>
            <a:cxnSpLocks/>
            <a:stCxn id="88" idx="2"/>
            <a:endCxn id="89" idx="0"/>
          </p:cNvCxnSpPr>
          <p:nvPr/>
        </p:nvCxnSpPr>
        <p:spPr>
          <a:xfrm>
            <a:off x="4730871" y="5351922"/>
            <a:ext cx="0" cy="37600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コネクタ: カギ線 112">
            <a:extLst>
              <a:ext uri="{FF2B5EF4-FFF2-40B4-BE49-F238E27FC236}">
                <a16:creationId xmlns="" xmlns:a16="http://schemas.microsoft.com/office/drawing/2014/main" id="{B6F422A1-C405-4615-845C-A9ADEC2AE191}"/>
              </a:ext>
            </a:extLst>
          </p:cNvPr>
          <p:cNvCxnSpPr>
            <a:cxnSpLocks/>
            <a:stCxn id="88" idx="1"/>
            <a:endCxn id="94" idx="2"/>
          </p:cNvCxnSpPr>
          <p:nvPr/>
        </p:nvCxnSpPr>
        <p:spPr>
          <a:xfrm rot="10800000">
            <a:off x="1811445" y="4358759"/>
            <a:ext cx="2255914" cy="678119"/>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正方形/長方形 113">
            <a:extLst>
              <a:ext uri="{FF2B5EF4-FFF2-40B4-BE49-F238E27FC236}">
                <a16:creationId xmlns="" xmlns:a16="http://schemas.microsoft.com/office/drawing/2014/main" id="{71B1740F-0E9C-4922-9CEA-810E086A889B}"/>
              </a:ext>
            </a:extLst>
          </p:cNvPr>
          <p:cNvSpPr/>
          <p:nvPr/>
        </p:nvSpPr>
        <p:spPr>
          <a:xfrm>
            <a:off x="3245411" y="6136401"/>
            <a:ext cx="3563698" cy="400110"/>
          </a:xfrm>
          <a:prstGeom prst="rect">
            <a:avLst/>
          </a:prstGeom>
        </p:spPr>
        <p:txBody>
          <a:bodyPr wrap="square">
            <a:spAutoFit/>
          </a:bodyPr>
          <a:lstStyle/>
          <a:p>
            <a:pPr algn="ctr"/>
            <a:r>
              <a:rPr lang="ja-JP" altLang="en-US" sz="2000" dirty="0">
                <a:latin typeface="+mn-ea"/>
                <a:cs typeface="Arial" panose="020B0604020202020204" pitchFamily="34" charset="0"/>
              </a:rPr>
              <a:t>図</a:t>
            </a:r>
            <a:r>
              <a:rPr lang="en-US" altLang="ja-JP" sz="2000" dirty="0">
                <a:latin typeface="+mn-ea"/>
                <a:cs typeface="Arial" panose="020B0604020202020204" pitchFamily="34" charset="0"/>
              </a:rPr>
              <a:t>4-1</a:t>
            </a:r>
            <a:r>
              <a:rPr lang="ja-JP" altLang="en-US" sz="2000" dirty="0">
                <a:latin typeface="+mn-ea"/>
                <a:cs typeface="Arial" panose="020B0604020202020204" pitchFamily="34" charset="0"/>
              </a:rPr>
              <a:t>　</a:t>
            </a:r>
            <a:r>
              <a:rPr lang="ja-JP" altLang="ja-JP" sz="2000" dirty="0">
                <a:latin typeface="+mn-ea"/>
                <a:cs typeface="Arial" panose="020B0604020202020204" pitchFamily="34" charset="0"/>
              </a:rPr>
              <a:t>全安全ライフサイクル</a:t>
            </a:r>
            <a:endParaRPr lang="ja-JP" altLang="en-US" dirty="0"/>
          </a:p>
        </p:txBody>
      </p:sp>
      <p:sp>
        <p:nvSpPr>
          <p:cNvPr id="25" name="タイトル 5">
            <a:extLst>
              <a:ext uri="{FF2B5EF4-FFF2-40B4-BE49-F238E27FC236}">
                <a16:creationId xmlns="" xmlns:a16="http://schemas.microsoft.com/office/drawing/2014/main" id="{D457DCC9-D354-4661-B8F7-9CF4F6D5DC34}"/>
              </a:ext>
            </a:extLst>
          </p:cNvPr>
          <p:cNvSpPr>
            <a:spLocks noGrp="1"/>
          </p:cNvSpPr>
          <p:nvPr>
            <p:ph type="title"/>
          </p:nvPr>
        </p:nvSpPr>
        <p:spPr>
          <a:xfrm>
            <a:off x="268957" y="236347"/>
            <a:ext cx="4802847"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3" name="テキスト ボックス 2">
            <a:extLst>
              <a:ext uri="{FF2B5EF4-FFF2-40B4-BE49-F238E27FC236}">
                <a16:creationId xmlns="" xmlns:a16="http://schemas.microsoft.com/office/drawing/2014/main" id="{125946F5-AF6A-4811-BDCE-E57569FE24C8}"/>
              </a:ext>
            </a:extLst>
          </p:cNvPr>
          <p:cNvSpPr txBox="1"/>
          <p:nvPr/>
        </p:nvSpPr>
        <p:spPr>
          <a:xfrm>
            <a:off x="2768757" y="4721830"/>
            <a:ext cx="936104" cy="369332"/>
          </a:xfrm>
          <a:prstGeom prst="rect">
            <a:avLst/>
          </a:prstGeom>
          <a:noFill/>
        </p:spPr>
        <p:txBody>
          <a:bodyPr wrap="square" rtlCol="0">
            <a:spAutoFit/>
          </a:bodyPr>
          <a:lstStyle/>
          <a:p>
            <a:pPr algn="ctr"/>
            <a:r>
              <a:rPr kumimoji="1" lang="en-US" altLang="ja-JP" dirty="0"/>
              <a:t>No</a:t>
            </a:r>
            <a:endParaRPr kumimoji="1" lang="ja-JP" altLang="en-US" dirty="0"/>
          </a:p>
        </p:txBody>
      </p:sp>
      <p:sp>
        <p:nvSpPr>
          <p:cNvPr id="26" name="テキスト ボックス 25">
            <a:extLst>
              <a:ext uri="{FF2B5EF4-FFF2-40B4-BE49-F238E27FC236}">
                <a16:creationId xmlns="" xmlns:a16="http://schemas.microsoft.com/office/drawing/2014/main" id="{05F2DB23-2023-43DE-B6FF-9125E9767946}"/>
              </a:ext>
            </a:extLst>
          </p:cNvPr>
          <p:cNvSpPr txBox="1"/>
          <p:nvPr/>
        </p:nvSpPr>
        <p:spPr>
          <a:xfrm>
            <a:off x="5027260" y="5351922"/>
            <a:ext cx="936104" cy="369332"/>
          </a:xfrm>
          <a:prstGeom prst="rect">
            <a:avLst/>
          </a:prstGeom>
          <a:noFill/>
        </p:spPr>
        <p:txBody>
          <a:bodyPr wrap="square" rtlCol="0">
            <a:spAutoFit/>
          </a:bodyPr>
          <a:lstStyle/>
          <a:p>
            <a:pPr algn="ctr"/>
            <a:r>
              <a:rPr lang="en-US" altLang="ja-JP" dirty="0"/>
              <a:t>Yes</a:t>
            </a:r>
            <a:endParaRPr kumimoji="1" lang="ja-JP" altLang="en-US" dirty="0"/>
          </a:p>
        </p:txBody>
      </p:sp>
    </p:spTree>
    <p:extLst>
      <p:ext uri="{BB962C8B-B14F-4D97-AF65-F5344CB8AC3E}">
        <p14:creationId xmlns:p14="http://schemas.microsoft.com/office/powerpoint/2010/main" val="229893786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8957" y="236347"/>
            <a:ext cx="4802847"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1910663" y="6460086"/>
            <a:ext cx="7364247"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173</a:t>
            </a:fld>
            <a:endParaRPr kumimoji="1" lang="en-US" altLang="ja-JP" dirty="0"/>
          </a:p>
        </p:txBody>
      </p:sp>
      <p:sp>
        <p:nvSpPr>
          <p:cNvPr id="84" name="正方形/長方形 83">
            <a:extLst>
              <a:ext uri="{FF2B5EF4-FFF2-40B4-BE49-F238E27FC236}">
                <a16:creationId xmlns="" xmlns:a16="http://schemas.microsoft.com/office/drawing/2014/main" id="{628870D1-634C-48C2-B6AB-9F82464487EF}"/>
              </a:ext>
            </a:extLst>
          </p:cNvPr>
          <p:cNvSpPr/>
          <p:nvPr/>
        </p:nvSpPr>
        <p:spPr>
          <a:xfrm>
            <a:off x="2941392" y="1574285"/>
            <a:ext cx="3685624" cy="369332"/>
          </a:xfrm>
          <a:prstGeom prst="rect">
            <a:avLst/>
          </a:prstGeom>
          <a:ln w="12700">
            <a:solidFill>
              <a:schemeClr val="tx1"/>
            </a:solidFill>
          </a:ln>
        </p:spPr>
        <p:txBody>
          <a:bodyPr wrap="non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電子等制御システム安全要求仕様書</a:t>
            </a:r>
          </a:p>
        </p:txBody>
      </p:sp>
      <p:sp>
        <p:nvSpPr>
          <p:cNvPr id="85" name="正方形/長方形 84">
            <a:extLst>
              <a:ext uri="{FF2B5EF4-FFF2-40B4-BE49-F238E27FC236}">
                <a16:creationId xmlns="" xmlns:a16="http://schemas.microsoft.com/office/drawing/2014/main" id="{88E5A806-D2E5-48C7-A4AF-88F3EBC8FF00}"/>
              </a:ext>
            </a:extLst>
          </p:cNvPr>
          <p:cNvSpPr/>
          <p:nvPr/>
        </p:nvSpPr>
        <p:spPr>
          <a:xfrm>
            <a:off x="2793837" y="2727253"/>
            <a:ext cx="4297448" cy="369332"/>
          </a:xfrm>
          <a:prstGeom prst="rect">
            <a:avLst/>
          </a:prstGeom>
          <a:ln w="12700">
            <a:solidFill>
              <a:schemeClr val="tx1"/>
            </a:solidFill>
          </a:ln>
        </p:spPr>
        <p:txBody>
          <a:bodyPr wrap="square">
            <a:spAutoFit/>
          </a:bodyPr>
          <a:lstStyle/>
          <a:p>
            <a:pPr algn="ctr"/>
            <a:r>
              <a:rPr lang="ja-JP" altLang="en-US" dirty="0">
                <a:latin typeface="Arial" panose="020B0604020202020204" pitchFamily="34" charset="0"/>
                <a:ea typeface="Meiryo UI" panose="020B0604030504040204" pitchFamily="50" charset="-128"/>
                <a:cs typeface="Arial" panose="020B0604020202020204" pitchFamily="34" charset="0"/>
              </a:rPr>
              <a:t>電子等制御</a:t>
            </a:r>
            <a:r>
              <a:rPr lang="ja-JP" altLang="en-US" dirty="0">
                <a:latin typeface="Meiryo UI" panose="020B0604030504040204" pitchFamily="50" charset="-128"/>
                <a:ea typeface="Meiryo UI" panose="020B0604030504040204" pitchFamily="50" charset="-128"/>
              </a:rPr>
              <a:t>妥当性確認計画書の作成</a:t>
            </a:r>
          </a:p>
        </p:txBody>
      </p:sp>
      <p:sp>
        <p:nvSpPr>
          <p:cNvPr id="88" name="ひし形 87">
            <a:extLst>
              <a:ext uri="{FF2B5EF4-FFF2-40B4-BE49-F238E27FC236}">
                <a16:creationId xmlns="" xmlns:a16="http://schemas.microsoft.com/office/drawing/2014/main" id="{5BF029FE-2F9F-41FC-AF19-C9FD667C6ED4}"/>
              </a:ext>
            </a:extLst>
          </p:cNvPr>
          <p:cNvSpPr/>
          <p:nvPr/>
        </p:nvSpPr>
        <p:spPr>
          <a:xfrm>
            <a:off x="4055900" y="4689367"/>
            <a:ext cx="1794199" cy="63009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合否</a:t>
            </a:r>
          </a:p>
        </p:txBody>
      </p:sp>
      <p:sp>
        <p:nvSpPr>
          <p:cNvPr id="89" name="正方形/長方形 88">
            <a:extLst>
              <a:ext uri="{FF2B5EF4-FFF2-40B4-BE49-F238E27FC236}">
                <a16:creationId xmlns="" xmlns:a16="http://schemas.microsoft.com/office/drawing/2014/main" id="{E97B8CF9-043D-45C6-BF50-3888873532D5}"/>
              </a:ext>
            </a:extLst>
          </p:cNvPr>
          <p:cNvSpPr/>
          <p:nvPr/>
        </p:nvSpPr>
        <p:spPr>
          <a:xfrm>
            <a:off x="4629834" y="5808356"/>
            <a:ext cx="646331" cy="369332"/>
          </a:xfrm>
          <a:prstGeom prst="rect">
            <a:avLst/>
          </a:prstGeom>
          <a:ln w="12700">
            <a:solidFill>
              <a:schemeClr val="tx1"/>
            </a:solidFill>
          </a:ln>
        </p:spPr>
        <p:txBody>
          <a:bodyPr wrap="none">
            <a:spAutoFit/>
          </a:bodyPr>
          <a:lstStyle/>
          <a:p>
            <a:pPr algn="ctr"/>
            <a:r>
              <a:rPr lang="ja-JP" altLang="en-US" dirty="0">
                <a:latin typeface="Meiryo UI" panose="020B0604030504040204" pitchFamily="50" charset="-128"/>
                <a:ea typeface="Meiryo UI" panose="020B0604030504040204" pitchFamily="50" charset="-128"/>
              </a:rPr>
              <a:t>終了</a:t>
            </a:r>
          </a:p>
        </p:txBody>
      </p:sp>
      <p:sp>
        <p:nvSpPr>
          <p:cNvPr id="94" name="正方形/長方形 93">
            <a:extLst>
              <a:ext uri="{FF2B5EF4-FFF2-40B4-BE49-F238E27FC236}">
                <a16:creationId xmlns="" xmlns:a16="http://schemas.microsoft.com/office/drawing/2014/main" id="{3FFE8603-F848-4152-A0DD-30C4E0D5FF45}"/>
              </a:ext>
            </a:extLst>
          </p:cNvPr>
          <p:cNvSpPr/>
          <p:nvPr/>
        </p:nvSpPr>
        <p:spPr>
          <a:xfrm>
            <a:off x="268958" y="2924944"/>
            <a:ext cx="2360866" cy="923330"/>
          </a:xfrm>
          <a:prstGeom prst="rect">
            <a:avLst/>
          </a:prstGeom>
          <a:ln w="12700">
            <a:solidFill>
              <a:schemeClr val="tx1"/>
            </a:solidFill>
          </a:ln>
        </p:spPr>
        <p:txBody>
          <a:bodyPr wrap="squar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テスト続行、変更要求又は適切なフェーズに戻る。</a:t>
            </a:r>
          </a:p>
        </p:txBody>
      </p:sp>
      <p:cxnSp>
        <p:nvCxnSpPr>
          <p:cNvPr id="96" name="直線矢印コネクタ 95">
            <a:extLst>
              <a:ext uri="{FF2B5EF4-FFF2-40B4-BE49-F238E27FC236}">
                <a16:creationId xmlns="" xmlns:a16="http://schemas.microsoft.com/office/drawing/2014/main" id="{4F778130-3499-4FE1-9E6A-599FEFEF21CF}"/>
              </a:ext>
            </a:extLst>
          </p:cNvPr>
          <p:cNvCxnSpPr>
            <a:cxnSpLocks/>
            <a:stCxn id="28" idx="2"/>
            <a:endCxn id="85" idx="0"/>
          </p:cNvCxnSpPr>
          <p:nvPr/>
        </p:nvCxnSpPr>
        <p:spPr>
          <a:xfrm>
            <a:off x="4937772" y="2322379"/>
            <a:ext cx="4789" cy="40487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 xmlns:a16="http://schemas.microsoft.com/office/drawing/2014/main" id="{A1C2A5DF-0681-4C10-B53D-E480F9BE7BED}"/>
              </a:ext>
            </a:extLst>
          </p:cNvPr>
          <p:cNvCxnSpPr>
            <a:cxnSpLocks/>
            <a:stCxn id="85" idx="2"/>
            <a:endCxn id="34" idx="0"/>
          </p:cNvCxnSpPr>
          <p:nvPr/>
        </p:nvCxnSpPr>
        <p:spPr>
          <a:xfrm>
            <a:off x="4942561" y="3096585"/>
            <a:ext cx="10439" cy="63563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 xmlns:a16="http://schemas.microsoft.com/office/drawing/2014/main" id="{CD3730A6-C0D5-4864-98BF-79EECC1800EA}"/>
              </a:ext>
            </a:extLst>
          </p:cNvPr>
          <p:cNvCxnSpPr>
            <a:cxnSpLocks/>
            <a:stCxn id="34" idx="2"/>
            <a:endCxn id="88" idx="0"/>
          </p:cNvCxnSpPr>
          <p:nvPr/>
        </p:nvCxnSpPr>
        <p:spPr>
          <a:xfrm>
            <a:off x="4953000" y="4101551"/>
            <a:ext cx="0" cy="58781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 xmlns:a16="http://schemas.microsoft.com/office/drawing/2014/main" id="{F34DF967-359D-44F6-8405-3AA195CBD549}"/>
              </a:ext>
            </a:extLst>
          </p:cNvPr>
          <p:cNvCxnSpPr>
            <a:cxnSpLocks/>
            <a:stCxn id="88" idx="2"/>
            <a:endCxn id="89" idx="0"/>
          </p:cNvCxnSpPr>
          <p:nvPr/>
        </p:nvCxnSpPr>
        <p:spPr>
          <a:xfrm>
            <a:off x="4953000" y="5319458"/>
            <a:ext cx="0" cy="48889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コネクタ: カギ線 112">
            <a:extLst>
              <a:ext uri="{FF2B5EF4-FFF2-40B4-BE49-F238E27FC236}">
                <a16:creationId xmlns="" xmlns:a16="http://schemas.microsoft.com/office/drawing/2014/main" id="{B6F422A1-C405-4615-845C-A9ADEC2AE191}"/>
              </a:ext>
            </a:extLst>
          </p:cNvPr>
          <p:cNvCxnSpPr>
            <a:cxnSpLocks/>
            <a:stCxn id="88" idx="1"/>
            <a:endCxn id="94" idx="2"/>
          </p:cNvCxnSpPr>
          <p:nvPr/>
        </p:nvCxnSpPr>
        <p:spPr>
          <a:xfrm rot="10800000">
            <a:off x="1449392" y="3848275"/>
            <a:ext cx="2606509" cy="1156139"/>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正方形/長方形 113">
            <a:extLst>
              <a:ext uri="{FF2B5EF4-FFF2-40B4-BE49-F238E27FC236}">
                <a16:creationId xmlns="" xmlns:a16="http://schemas.microsoft.com/office/drawing/2014/main" id="{71B1740F-0E9C-4922-9CEA-810E086A889B}"/>
              </a:ext>
            </a:extLst>
          </p:cNvPr>
          <p:cNvSpPr/>
          <p:nvPr/>
        </p:nvSpPr>
        <p:spPr>
          <a:xfrm>
            <a:off x="2941392" y="6160860"/>
            <a:ext cx="3643946" cy="400110"/>
          </a:xfrm>
          <a:prstGeom prst="rect">
            <a:avLst/>
          </a:prstGeom>
        </p:spPr>
        <p:txBody>
          <a:bodyPr wrap="none">
            <a:spAutoFit/>
          </a:bodyPr>
          <a:lstStyle/>
          <a:p>
            <a:r>
              <a:rPr lang="ja-JP" altLang="en-US" sz="2000" dirty="0">
                <a:latin typeface="+mn-ea"/>
                <a:cs typeface="Arial" panose="020B0604020202020204" pitchFamily="34" charset="0"/>
              </a:rPr>
              <a:t>図</a:t>
            </a:r>
            <a:r>
              <a:rPr lang="en-US" altLang="ja-JP" sz="2000" dirty="0">
                <a:latin typeface="+mn-ea"/>
                <a:cs typeface="Arial" panose="020B0604020202020204" pitchFamily="34" charset="0"/>
              </a:rPr>
              <a:t>4-2</a:t>
            </a:r>
            <a:r>
              <a:rPr lang="ja-JP" altLang="en-US" sz="2000" dirty="0">
                <a:latin typeface="+mn-ea"/>
                <a:cs typeface="Arial" panose="020B0604020202020204" pitchFamily="34" charset="0"/>
              </a:rPr>
              <a:t>　電子等制御ライフサイクル</a:t>
            </a:r>
            <a:endParaRPr lang="ja-JP" altLang="en-US" dirty="0"/>
          </a:p>
        </p:txBody>
      </p:sp>
      <p:sp>
        <p:nvSpPr>
          <p:cNvPr id="3" name="テキスト ボックス 2">
            <a:extLst>
              <a:ext uri="{FF2B5EF4-FFF2-40B4-BE49-F238E27FC236}">
                <a16:creationId xmlns="" xmlns:a16="http://schemas.microsoft.com/office/drawing/2014/main" id="{141F8A23-ED0F-4DC6-B1D6-A07366934144}"/>
              </a:ext>
            </a:extLst>
          </p:cNvPr>
          <p:cNvSpPr txBox="1"/>
          <p:nvPr/>
        </p:nvSpPr>
        <p:spPr>
          <a:xfrm>
            <a:off x="5173052" y="5319458"/>
            <a:ext cx="879073"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Yes</a:t>
            </a:r>
            <a:endParaRPr kumimoji="1" lang="ja-JP" altLang="en-US" dirty="0">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 xmlns:a16="http://schemas.microsoft.com/office/drawing/2014/main" id="{FAF8E83E-2F0E-4D92-8C37-602B932E966D}"/>
              </a:ext>
            </a:extLst>
          </p:cNvPr>
          <p:cNvSpPr txBox="1"/>
          <p:nvPr/>
        </p:nvSpPr>
        <p:spPr>
          <a:xfrm>
            <a:off x="2582790" y="4611352"/>
            <a:ext cx="560783"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No</a:t>
            </a:r>
            <a:endParaRPr kumimoji="1" lang="ja-JP" altLang="en-US"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 xmlns:a16="http://schemas.microsoft.com/office/drawing/2014/main" id="{09C01EF8-11E9-483B-8E10-0EE4E2240500}"/>
              </a:ext>
            </a:extLst>
          </p:cNvPr>
          <p:cNvSpPr/>
          <p:nvPr/>
        </p:nvSpPr>
        <p:spPr>
          <a:xfrm>
            <a:off x="5612589" y="1148491"/>
            <a:ext cx="3643946" cy="369332"/>
          </a:xfrm>
          <a:prstGeom prst="rect">
            <a:avLst/>
          </a:prstGeom>
        </p:spPr>
        <p:txBody>
          <a:bodyPr wrap="none">
            <a:spAutoFit/>
          </a:bodyPr>
          <a:lstStyle/>
          <a:p>
            <a:r>
              <a:rPr lang="ja-JP" altLang="en-US" kern="0" dirty="0">
                <a:latin typeface="Arial" panose="020B0604020202020204" pitchFamily="34" charset="0"/>
                <a:ea typeface="Meiryo UI" panose="020B0604030504040204" pitchFamily="50" charset="-128"/>
                <a:cs typeface="Arial" panose="020B0604020202020204" pitchFamily="34" charset="0"/>
              </a:rPr>
              <a:t>電子等制御</a:t>
            </a:r>
            <a:r>
              <a:rPr lang="ja-JP" altLang="ja-JP" kern="0" dirty="0">
                <a:latin typeface="Arial" panose="020B0604020202020204" pitchFamily="34" charset="0"/>
                <a:ea typeface="Meiryo UI" panose="020B0604030504040204" pitchFamily="50" charset="-128"/>
                <a:cs typeface="Arial" panose="020B0604020202020204" pitchFamily="34" charset="0"/>
              </a:rPr>
              <a:t>安全関連システムが対象</a:t>
            </a:r>
            <a:endParaRPr lang="ja-JP" altLang="en-US" dirty="0">
              <a:latin typeface="Arial" panose="020B0604020202020204" pitchFamily="34" charset="0"/>
              <a:ea typeface="Meiryo UI" panose="020B0604030504040204" pitchFamily="50" charset="-128"/>
              <a:cs typeface="Arial" panose="020B0604020202020204" pitchFamily="34" charset="0"/>
            </a:endParaRPr>
          </a:p>
        </p:txBody>
      </p:sp>
      <p:sp>
        <p:nvSpPr>
          <p:cNvPr id="28" name="正方形/長方形 27">
            <a:extLst>
              <a:ext uri="{FF2B5EF4-FFF2-40B4-BE49-F238E27FC236}">
                <a16:creationId xmlns="" xmlns:a16="http://schemas.microsoft.com/office/drawing/2014/main" id="{6CE19D3C-AF70-4D8A-81DF-AB5BFE9B0E92}"/>
              </a:ext>
            </a:extLst>
          </p:cNvPr>
          <p:cNvSpPr/>
          <p:nvPr/>
        </p:nvSpPr>
        <p:spPr>
          <a:xfrm>
            <a:off x="2941392" y="1953046"/>
            <a:ext cx="3992759" cy="369332"/>
          </a:xfrm>
          <a:prstGeom prst="rect">
            <a:avLst/>
          </a:prstGeom>
          <a:ln w="12700">
            <a:solidFill>
              <a:schemeClr val="tx1"/>
            </a:solidFill>
          </a:ln>
        </p:spPr>
        <p:txBody>
          <a:bodyPr wrap="square">
            <a:spAutoFit/>
          </a:bodyPr>
          <a:lstStyle/>
          <a:p>
            <a:pPr algn="ctr"/>
            <a:r>
              <a:rPr lang="ja-JP" altLang="en-US" dirty="0">
                <a:latin typeface="Arial" panose="020B0604020202020204" pitchFamily="34" charset="0"/>
                <a:ea typeface="Meiryo UI" panose="020B0604030504040204" pitchFamily="50" charset="-128"/>
                <a:cs typeface="Arial" panose="020B0604020202020204" pitchFamily="34" charset="0"/>
              </a:rPr>
              <a:t>電子等制御システム設計要求仕様書</a:t>
            </a:r>
          </a:p>
        </p:txBody>
      </p:sp>
      <p:sp>
        <p:nvSpPr>
          <p:cNvPr id="34" name="正方形/長方形 33">
            <a:extLst>
              <a:ext uri="{FF2B5EF4-FFF2-40B4-BE49-F238E27FC236}">
                <a16:creationId xmlns="" xmlns:a16="http://schemas.microsoft.com/office/drawing/2014/main" id="{628DAF27-253D-48FE-8171-33C6F862B2DF}"/>
              </a:ext>
            </a:extLst>
          </p:cNvPr>
          <p:cNvSpPr/>
          <p:nvPr/>
        </p:nvSpPr>
        <p:spPr>
          <a:xfrm>
            <a:off x="3381095" y="3732219"/>
            <a:ext cx="3143809" cy="369332"/>
          </a:xfrm>
          <a:prstGeom prst="rect">
            <a:avLst/>
          </a:prstGeom>
          <a:ln w="12700">
            <a:solidFill>
              <a:schemeClr val="tx1"/>
            </a:solidFill>
          </a:ln>
        </p:spPr>
        <p:txBody>
          <a:bodyPr wrap="non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電子等制御妥当性確認の実施</a:t>
            </a:r>
          </a:p>
        </p:txBody>
      </p:sp>
    </p:spTree>
    <p:extLst>
      <p:ext uri="{BB962C8B-B14F-4D97-AF65-F5344CB8AC3E}">
        <p14:creationId xmlns:p14="http://schemas.microsoft.com/office/powerpoint/2010/main" val="73057746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2739" y="162974"/>
            <a:ext cx="4940081"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1910662" y="6525345"/>
            <a:ext cx="7425765" cy="269351"/>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174</a:t>
            </a:fld>
            <a:endParaRPr kumimoji="1" lang="en-US" altLang="ja-JP" dirty="0"/>
          </a:p>
        </p:txBody>
      </p:sp>
      <p:sp>
        <p:nvSpPr>
          <p:cNvPr id="114" name="正方形/長方形 113">
            <a:extLst>
              <a:ext uri="{FF2B5EF4-FFF2-40B4-BE49-F238E27FC236}">
                <a16:creationId xmlns="" xmlns:a16="http://schemas.microsoft.com/office/drawing/2014/main" id="{71B1740F-0E9C-4922-9CEA-810E086A889B}"/>
              </a:ext>
            </a:extLst>
          </p:cNvPr>
          <p:cNvSpPr/>
          <p:nvPr/>
        </p:nvSpPr>
        <p:spPr>
          <a:xfrm>
            <a:off x="437982" y="925588"/>
            <a:ext cx="9317659" cy="5478423"/>
          </a:xfrm>
          <a:prstGeom prst="rect">
            <a:avLst/>
          </a:prstGeom>
        </p:spPr>
        <p:txBody>
          <a:bodyPr wrap="square">
            <a:spAutoFit/>
          </a:bodyPr>
          <a:lstStyle/>
          <a:p>
            <a:r>
              <a:rPr lang="en-US" altLang="ja-JP" sz="2000" b="1" dirty="0">
                <a:latin typeface="+mn-ea"/>
                <a:cs typeface="Arial" panose="020B0604020202020204" pitchFamily="34" charset="0"/>
              </a:rPr>
              <a:t>2.1</a:t>
            </a:r>
            <a:r>
              <a:rPr lang="ja-JP" altLang="en-US" sz="2000" b="1" dirty="0">
                <a:latin typeface="+mn-ea"/>
                <a:cs typeface="Arial" panose="020B0604020202020204" pitchFamily="34" charset="0"/>
              </a:rPr>
              <a:t>　ソフトウェアライフサイクル</a:t>
            </a:r>
          </a:p>
          <a:p>
            <a:pPr>
              <a:spcBef>
                <a:spcPts val="600"/>
              </a:spcBef>
            </a:pPr>
            <a:r>
              <a:rPr lang="ja-JP" altLang="en-US" dirty="0"/>
              <a:t>    </a:t>
            </a:r>
            <a:r>
              <a:rPr lang="ja-JP" altLang="en-US" dirty="0">
                <a:latin typeface="Arial" panose="020B0604020202020204" pitchFamily="34" charset="0"/>
                <a:ea typeface="Meiryo UI" panose="020B0604030504040204" pitchFamily="50" charset="-128"/>
                <a:cs typeface="Arial" panose="020B0604020202020204" pitchFamily="34" charset="0"/>
              </a:rPr>
              <a:t>ソフトウェアについては、</a:t>
            </a:r>
            <a:r>
              <a:rPr lang="en-US" altLang="ja-JP" dirty="0">
                <a:latin typeface="Arial" panose="020B0604020202020204" pitchFamily="34" charset="0"/>
                <a:ea typeface="Meiryo UI" panose="020B0604030504040204" pitchFamily="50" charset="-128"/>
                <a:cs typeface="Arial" panose="020B0604020202020204" pitchFamily="34" charset="0"/>
              </a:rPr>
              <a:t>IEC 61508 Part 3</a:t>
            </a:r>
            <a:r>
              <a:rPr lang="ja-JP" altLang="en-US" dirty="0">
                <a:latin typeface="Arial" panose="020B0604020202020204" pitchFamily="34" charset="0"/>
                <a:ea typeface="Meiryo UI" panose="020B0604030504040204" pitchFamily="50" charset="-128"/>
                <a:cs typeface="Arial" panose="020B0604020202020204" pitchFamily="34" charset="0"/>
              </a:rPr>
              <a:t>の</a:t>
            </a:r>
            <a:r>
              <a:rPr lang="en-US" altLang="ja-JP" dirty="0">
                <a:latin typeface="Arial" panose="020B0604020202020204" pitchFamily="34" charset="0"/>
                <a:ea typeface="Meiryo UI" panose="020B0604030504040204" pitchFamily="50" charset="-128"/>
                <a:cs typeface="Arial" panose="020B0604020202020204" pitchFamily="34" charset="0"/>
              </a:rPr>
              <a:t>7.7</a:t>
            </a:r>
            <a:r>
              <a:rPr lang="ja-JP" altLang="en-US" dirty="0">
                <a:latin typeface="Arial" panose="020B0604020202020204" pitchFamily="34" charset="0"/>
                <a:ea typeface="Meiryo UI" panose="020B0604030504040204" pitchFamily="50" charset="-128"/>
                <a:cs typeface="Arial" panose="020B0604020202020204" pitchFamily="34" charset="0"/>
              </a:rPr>
              <a:t>項（ソフトウェアのシステム安全妥当性確認）を参照して必要に応じて実施すること。</a:t>
            </a: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600"/>
              </a:spcBef>
            </a:pPr>
            <a:endParaRPr lang="en-US" altLang="ja-JP" dirty="0">
              <a:latin typeface="Arial" panose="020B0604020202020204" pitchFamily="34" charset="0"/>
              <a:ea typeface="Meiryo UI" panose="020B0604030504040204" pitchFamily="50" charset="-128"/>
              <a:cs typeface="Arial" panose="020B0604020202020204" pitchFamily="34" charset="0"/>
            </a:endParaRPr>
          </a:p>
          <a:p>
            <a:pPr>
              <a:spcBef>
                <a:spcPts val="600"/>
              </a:spcBef>
            </a:pPr>
            <a:r>
              <a:rPr lang="en-US" altLang="ja-JP" dirty="0">
                <a:latin typeface="Arial" panose="020B0604020202020204" pitchFamily="34" charset="0"/>
                <a:ea typeface="Meiryo UI" panose="020B0604030504040204" pitchFamily="50" charset="-128"/>
                <a:cs typeface="Arial" panose="020B0604020202020204" pitchFamily="34" charset="0"/>
              </a:rPr>
              <a:t>(1</a:t>
            </a:r>
            <a:r>
              <a:rPr lang="ja-JP" altLang="en-US" dirty="0">
                <a:latin typeface="Arial" panose="020B0604020202020204" pitchFamily="34" charset="0"/>
                <a:ea typeface="Meiryo UI" panose="020B0604030504040204" pitchFamily="50" charset="-128"/>
                <a:cs typeface="Arial" panose="020B0604020202020204" pitchFamily="34" charset="0"/>
              </a:rPr>
              <a:t>）妥当性確認計画に規定するとおりに実施すること。</a:t>
            </a:r>
          </a:p>
          <a:p>
            <a:pPr marL="360363" indent="-360363">
              <a:spcBef>
                <a:spcPts val="600"/>
              </a:spcBef>
            </a:pPr>
            <a:r>
              <a:rPr lang="en-US" altLang="ja-JP" dirty="0">
                <a:latin typeface="Arial" panose="020B0604020202020204" pitchFamily="34" charset="0"/>
                <a:ea typeface="Meiryo UI" panose="020B0604030504040204" pitchFamily="50" charset="-128"/>
                <a:cs typeface="Arial" panose="020B0604020202020204" pitchFamily="34" charset="0"/>
              </a:rPr>
              <a:t>(2)</a:t>
            </a:r>
            <a:r>
              <a:rPr lang="ja-JP" altLang="en-US" dirty="0">
                <a:latin typeface="Arial" panose="020B0604020202020204" pitchFamily="34" charset="0"/>
                <a:ea typeface="Meiryo UI" panose="020B0604030504040204" pitchFamily="50" charset="-128"/>
                <a:cs typeface="Arial" panose="020B0604020202020204" pitchFamily="34" charset="0"/>
              </a:rPr>
              <a:t>　適合責任は複数の当事者が負うことがあるので、責任分担は、安全計画時に文書化しておくこと。（</a:t>
            </a:r>
            <a:r>
              <a:rPr lang="en-US" altLang="ja-JP" dirty="0">
                <a:latin typeface="Arial" panose="020B0604020202020204" pitchFamily="34" charset="0"/>
                <a:ea typeface="Meiryo UI" panose="020B0604030504040204" pitchFamily="50" charset="-128"/>
                <a:cs typeface="Arial" panose="020B0604020202020204" pitchFamily="34" charset="0"/>
              </a:rPr>
              <a:t>IEC 61508-1</a:t>
            </a:r>
            <a:r>
              <a:rPr lang="ja-JP" altLang="en-US" dirty="0">
                <a:latin typeface="Arial" panose="020B0604020202020204" pitchFamily="34" charset="0"/>
                <a:ea typeface="Meiryo UI" panose="020B0604030504040204" pitchFamily="50" charset="-128"/>
                <a:cs typeface="Arial" panose="020B0604020202020204" pitchFamily="34" charset="0"/>
              </a:rPr>
              <a:t>の </a:t>
            </a:r>
            <a:r>
              <a:rPr lang="en-US" altLang="ja-JP" dirty="0">
                <a:latin typeface="Arial" panose="020B0604020202020204" pitchFamily="34" charset="0"/>
                <a:ea typeface="Meiryo UI" panose="020B0604030504040204" pitchFamily="50" charset="-128"/>
                <a:cs typeface="Arial" panose="020B0604020202020204" pitchFamily="34" charset="0"/>
              </a:rPr>
              <a:t>6</a:t>
            </a:r>
            <a:r>
              <a:rPr lang="ja-JP" altLang="en-US" dirty="0">
                <a:latin typeface="Arial" panose="020B0604020202020204" pitchFamily="34" charset="0"/>
                <a:ea typeface="Meiryo UI" panose="020B0604030504040204" pitchFamily="50" charset="-128"/>
                <a:cs typeface="Arial" panose="020B0604020202020204" pitchFamily="34" charset="0"/>
              </a:rPr>
              <a:t>項 参照）。</a:t>
            </a:r>
          </a:p>
          <a:p>
            <a:pPr>
              <a:spcBef>
                <a:spcPts val="600"/>
              </a:spcBef>
            </a:pPr>
            <a:r>
              <a:rPr lang="en-US" altLang="ja-JP" dirty="0">
                <a:latin typeface="Arial" panose="020B0604020202020204" pitchFamily="34" charset="0"/>
                <a:ea typeface="Meiryo UI" panose="020B0604030504040204" pitchFamily="50" charset="-128"/>
                <a:cs typeface="Arial" panose="020B0604020202020204" pitchFamily="34" charset="0"/>
              </a:rPr>
              <a:t>(3)</a:t>
            </a:r>
            <a:r>
              <a:rPr lang="ja-JP" altLang="en-US" dirty="0">
                <a:latin typeface="Arial" panose="020B0604020202020204" pitchFamily="34" charset="0"/>
                <a:ea typeface="Meiryo UI" panose="020B0604030504040204" pitchFamily="50" charset="-128"/>
                <a:cs typeface="Arial" panose="020B0604020202020204" pitchFamily="34" charset="0"/>
              </a:rPr>
              <a:t>　システム安全のソフトウェアの妥当性確認結果は、文書化すること。</a:t>
            </a:r>
          </a:p>
          <a:p>
            <a:pPr>
              <a:spcBef>
                <a:spcPts val="600"/>
              </a:spcBef>
            </a:pPr>
            <a:r>
              <a:rPr lang="en-US" altLang="ja-JP" dirty="0">
                <a:latin typeface="Arial" panose="020B0604020202020204" pitchFamily="34" charset="0"/>
                <a:ea typeface="Meiryo UI" panose="020B0604030504040204" pitchFamily="50" charset="-128"/>
                <a:cs typeface="Arial" panose="020B0604020202020204" pitchFamily="34" charset="0"/>
              </a:rPr>
              <a:t>(4)</a:t>
            </a:r>
            <a:r>
              <a:rPr lang="ja-JP" altLang="en-US" dirty="0">
                <a:latin typeface="Arial" panose="020B0604020202020204" pitchFamily="34" charset="0"/>
                <a:ea typeface="Meiryo UI" panose="020B0604030504040204" pitchFamily="50" charset="-128"/>
                <a:cs typeface="Arial" panose="020B0604020202020204" pitchFamily="34" charset="0"/>
              </a:rPr>
              <a:t>　安全機能別に、次の結果を文書化しなければならない。</a:t>
            </a:r>
          </a:p>
          <a:p>
            <a:pPr marL="4476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①　業務のシーケンスを遡及できるようにする、妥当性確認業務の経時的記録</a:t>
            </a:r>
          </a:p>
          <a:p>
            <a:pPr marL="4476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②　使用するシステム安全のソフトウェアの妥当性確認計画のバージョン</a:t>
            </a:r>
          </a:p>
          <a:p>
            <a:pPr marL="808038" indent="-360363">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③（テスト又は解析によって）妥当性確認する安全機能と合わせて、システム安全のソフトウェアの妥当性確認計画の参照</a:t>
            </a:r>
          </a:p>
          <a:p>
            <a:pPr marL="4476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④　校正データ、並びに校正に使用するツール及び機器</a:t>
            </a:r>
          </a:p>
          <a:p>
            <a:pPr marL="4476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⑤　妥当性確認業務の結果</a:t>
            </a:r>
          </a:p>
          <a:p>
            <a:pPr marL="4476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⑥　予想結果と実際の結果との不整合</a:t>
            </a:r>
          </a:p>
        </p:txBody>
      </p:sp>
    </p:spTree>
    <p:extLst>
      <p:ext uri="{BB962C8B-B14F-4D97-AF65-F5344CB8AC3E}">
        <p14:creationId xmlns:p14="http://schemas.microsoft.com/office/powerpoint/2010/main" val="300364259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2739" y="162974"/>
            <a:ext cx="4940081"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1910662" y="6525345"/>
            <a:ext cx="7425765" cy="269351"/>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175</a:t>
            </a:fld>
            <a:endParaRPr kumimoji="1" lang="en-US" altLang="ja-JP" dirty="0"/>
          </a:p>
        </p:txBody>
      </p:sp>
      <p:sp>
        <p:nvSpPr>
          <p:cNvPr id="114" name="正方形/長方形 113">
            <a:extLst>
              <a:ext uri="{FF2B5EF4-FFF2-40B4-BE49-F238E27FC236}">
                <a16:creationId xmlns="" xmlns:a16="http://schemas.microsoft.com/office/drawing/2014/main" id="{71B1740F-0E9C-4922-9CEA-810E086A889B}"/>
              </a:ext>
            </a:extLst>
          </p:cNvPr>
          <p:cNvSpPr/>
          <p:nvPr/>
        </p:nvSpPr>
        <p:spPr>
          <a:xfrm>
            <a:off x="350489" y="996127"/>
            <a:ext cx="9317659" cy="4416594"/>
          </a:xfrm>
          <a:prstGeom prst="rect">
            <a:avLst/>
          </a:prstGeom>
        </p:spPr>
        <p:txBody>
          <a:bodyPr wrap="square">
            <a:spAutoFit/>
          </a:bodyPr>
          <a:lstStyle/>
          <a:p>
            <a:pPr>
              <a:spcBef>
                <a:spcPts val="600"/>
              </a:spcBef>
            </a:pPr>
            <a:r>
              <a:rPr lang="en-US" altLang="ja-JP" sz="2000" b="1" dirty="0">
                <a:latin typeface="+mn-ea"/>
                <a:cs typeface="Arial" panose="020B0604020202020204" pitchFamily="34" charset="0"/>
              </a:rPr>
              <a:t>2.1</a:t>
            </a:r>
            <a:r>
              <a:rPr lang="ja-JP" altLang="en-US" sz="2000" b="1" dirty="0">
                <a:latin typeface="+mn-ea"/>
                <a:cs typeface="Arial" panose="020B0604020202020204" pitchFamily="34" charset="0"/>
              </a:rPr>
              <a:t>　ソフトウェアライフサイクル</a:t>
            </a:r>
          </a:p>
          <a:p>
            <a:pPr>
              <a:spcBef>
                <a:spcPts val="600"/>
              </a:spcBef>
            </a:pPr>
            <a:r>
              <a:rPr lang="en-US" altLang="ja-JP" dirty="0">
                <a:latin typeface="Arial" panose="020B0604020202020204" pitchFamily="34" charset="0"/>
                <a:ea typeface="Meiryo UI" panose="020B0604030504040204" pitchFamily="50" charset="-128"/>
                <a:cs typeface="Arial" panose="020B0604020202020204" pitchFamily="34" charset="0"/>
              </a:rPr>
              <a:t>(5)</a:t>
            </a:r>
            <a:r>
              <a:rPr lang="ja-JP" altLang="en-US" dirty="0">
                <a:latin typeface="Arial" panose="020B0604020202020204" pitchFamily="34" charset="0"/>
                <a:ea typeface="Meiryo UI" panose="020B0604030504040204" pitchFamily="50" charset="-128"/>
                <a:cs typeface="Arial" panose="020B0604020202020204" pitchFamily="34" charset="0"/>
              </a:rPr>
              <a:t>　予想結果と実際の結果との不整合が生じた場合、妥当性確認を続けるか、又は変更要請を出して開発ライフサイクルの前の段階に戻るかどうかに関して文書化しなければならない。</a:t>
            </a:r>
          </a:p>
          <a:p>
            <a:pPr>
              <a:spcBef>
                <a:spcPts val="600"/>
              </a:spcBef>
            </a:pPr>
            <a:r>
              <a:rPr lang="en-US" altLang="ja-JP" dirty="0">
                <a:latin typeface="Arial" panose="020B0604020202020204" pitchFamily="34" charset="0"/>
                <a:ea typeface="Meiryo UI" panose="020B0604030504040204" pitchFamily="50" charset="-128"/>
                <a:cs typeface="Arial" panose="020B0604020202020204" pitchFamily="34" charset="0"/>
              </a:rPr>
              <a:t>(6)</a:t>
            </a:r>
            <a:r>
              <a:rPr lang="ja-JP" altLang="en-US" dirty="0">
                <a:latin typeface="Arial" panose="020B0604020202020204" pitchFamily="34" charset="0"/>
                <a:ea typeface="Meiryo UI" panose="020B0604030504040204" pitchFamily="50" charset="-128"/>
                <a:cs typeface="Arial" panose="020B0604020202020204" pitchFamily="34" charset="0"/>
              </a:rPr>
              <a:t>　システム安全の安全関連ソフトウェアの妥当性確認は、次の要求事項を満たさなければならない。</a:t>
            </a:r>
          </a:p>
          <a:p>
            <a:pPr marL="541338" indent="-1809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①　テストは、ソフトウェアの主要な妥当性確認法でなければならない。妥当性確認業務を補足するために、解析、アニメーション及びモデリングを用いてもよい。</a:t>
            </a:r>
          </a:p>
          <a:p>
            <a:pPr marL="541338" indent="-1809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②　ソフトウェアは、次のシミュレーションによって実行しなければならない。</a:t>
            </a:r>
          </a:p>
          <a:p>
            <a:pPr marL="541338" indent="354013">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ア）通常動作時に出る入力信号</a:t>
            </a:r>
          </a:p>
          <a:p>
            <a:pPr marL="541338" indent="354013">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イ）予想する事象</a:t>
            </a:r>
          </a:p>
          <a:p>
            <a:pPr marL="541338" indent="354013">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ウ）システム動作を要求する望ましくない状態</a:t>
            </a:r>
          </a:p>
          <a:p>
            <a:pPr marL="541338" indent="-180975">
              <a:spcBef>
                <a:spcPts val="600"/>
              </a:spcBef>
            </a:pPr>
            <a:r>
              <a:rPr lang="ja-JP" altLang="en-US" dirty="0">
                <a:latin typeface="Arial" panose="020B0604020202020204" pitchFamily="34" charset="0"/>
                <a:ea typeface="Meiryo UI" panose="020B0604030504040204" pitchFamily="50" charset="-128"/>
                <a:cs typeface="Arial" panose="020B0604020202020204" pitchFamily="34" charset="0"/>
              </a:rPr>
              <a:t>③　サプライヤ及び／又は開発者（若しくは適合性に責任を負う複数の当事者）は、関連文書を、システム開発者に提供しなければならない。</a:t>
            </a:r>
          </a:p>
          <a:p>
            <a:pPr>
              <a:spcBef>
                <a:spcPts val="600"/>
              </a:spcBef>
            </a:pPr>
            <a:r>
              <a:rPr lang="en-US" altLang="ja-JP" dirty="0">
                <a:latin typeface="Arial" panose="020B0604020202020204" pitchFamily="34" charset="0"/>
                <a:ea typeface="Meiryo UI" panose="020B0604030504040204" pitchFamily="50" charset="-128"/>
                <a:cs typeface="Arial" panose="020B0604020202020204" pitchFamily="34" charset="0"/>
              </a:rPr>
              <a:t>(7)</a:t>
            </a:r>
            <a:r>
              <a:rPr lang="ja-JP" altLang="en-US" dirty="0">
                <a:latin typeface="Arial" panose="020B0604020202020204" pitchFamily="34" charset="0"/>
                <a:ea typeface="Meiryo UI" panose="020B0604030504040204" pitchFamily="50" charset="-128"/>
                <a:cs typeface="Arial" panose="020B0604020202020204" pitchFamily="34" charset="0"/>
              </a:rPr>
              <a:t>　ソフトウェアツールは、</a:t>
            </a:r>
            <a:r>
              <a:rPr lang="en-US" altLang="ja-JP" dirty="0">
                <a:latin typeface="Arial" panose="020B0604020202020204" pitchFamily="34" charset="0"/>
                <a:ea typeface="Meiryo UI" panose="020B0604030504040204" pitchFamily="50" charset="-128"/>
                <a:cs typeface="Arial" panose="020B0604020202020204" pitchFamily="34" charset="0"/>
              </a:rPr>
              <a:t>IEC 6508-3</a:t>
            </a:r>
            <a:r>
              <a:rPr lang="ja-JP" altLang="en-US" dirty="0">
                <a:latin typeface="Arial" panose="020B0604020202020204" pitchFamily="34" charset="0"/>
                <a:ea typeface="Meiryo UI" panose="020B0604030504040204" pitchFamily="50" charset="-128"/>
                <a:cs typeface="Arial" panose="020B0604020202020204" pitchFamily="34" charset="0"/>
              </a:rPr>
              <a:t>　</a:t>
            </a:r>
            <a:r>
              <a:rPr lang="en-US" altLang="ja-JP" dirty="0">
                <a:latin typeface="Arial" panose="020B0604020202020204" pitchFamily="34" charset="0"/>
                <a:ea typeface="Meiryo UI" panose="020B0604030504040204" pitchFamily="50" charset="-128"/>
                <a:cs typeface="Arial" panose="020B0604020202020204" pitchFamily="34" charset="0"/>
              </a:rPr>
              <a:t>7.4.4</a:t>
            </a:r>
            <a:r>
              <a:rPr lang="ja-JP" altLang="en-US" dirty="0">
                <a:latin typeface="Arial" panose="020B0604020202020204" pitchFamily="34" charset="0"/>
                <a:ea typeface="Meiryo UI" panose="020B0604030504040204" pitchFamily="50" charset="-128"/>
                <a:cs typeface="Arial" panose="020B0604020202020204" pitchFamily="34" charset="0"/>
              </a:rPr>
              <a:t>項 の要求事項を満たさなければならない。</a:t>
            </a:r>
          </a:p>
        </p:txBody>
      </p:sp>
    </p:spTree>
    <p:extLst>
      <p:ext uri="{BB962C8B-B14F-4D97-AF65-F5344CB8AC3E}">
        <p14:creationId xmlns:p14="http://schemas.microsoft.com/office/powerpoint/2010/main" val="239740046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2739" y="162974"/>
            <a:ext cx="4940081"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1910662" y="6525345"/>
            <a:ext cx="7425765" cy="269351"/>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176</a:t>
            </a:fld>
            <a:endParaRPr kumimoji="1" lang="en-US" altLang="ja-JP" dirty="0"/>
          </a:p>
        </p:txBody>
      </p:sp>
      <p:sp>
        <p:nvSpPr>
          <p:cNvPr id="114" name="正方形/長方形 113">
            <a:extLst>
              <a:ext uri="{FF2B5EF4-FFF2-40B4-BE49-F238E27FC236}">
                <a16:creationId xmlns="" xmlns:a16="http://schemas.microsoft.com/office/drawing/2014/main" id="{71B1740F-0E9C-4922-9CEA-810E086A889B}"/>
              </a:ext>
            </a:extLst>
          </p:cNvPr>
          <p:cNvSpPr/>
          <p:nvPr/>
        </p:nvSpPr>
        <p:spPr>
          <a:xfrm>
            <a:off x="350489" y="996126"/>
            <a:ext cx="9317659" cy="3508653"/>
          </a:xfrm>
          <a:prstGeom prst="rect">
            <a:avLst/>
          </a:prstGeom>
        </p:spPr>
        <p:txBody>
          <a:bodyPr wrap="square">
            <a:spAutoFit/>
          </a:bodyPr>
          <a:lstStyle/>
          <a:p>
            <a:r>
              <a:rPr lang="en-US" altLang="ja-JP" sz="2000" b="1" dirty="0">
                <a:latin typeface="+mn-ea"/>
                <a:cs typeface="Arial" panose="020B0604020202020204" pitchFamily="34" charset="0"/>
              </a:rPr>
              <a:t>2.1</a:t>
            </a:r>
            <a:r>
              <a:rPr lang="ja-JP" altLang="en-US" sz="2000" b="1" dirty="0">
                <a:latin typeface="+mn-ea"/>
                <a:cs typeface="Arial" panose="020B0604020202020204" pitchFamily="34" charset="0"/>
              </a:rPr>
              <a:t>　ソフトウェアライフサイクル</a:t>
            </a:r>
            <a:endParaRPr lang="en-US" altLang="ja-JP" sz="2000" b="1" dirty="0">
              <a:latin typeface="+mn-ea"/>
              <a:cs typeface="Arial" panose="020B0604020202020204" pitchFamily="34" charset="0"/>
            </a:endParaRPr>
          </a:p>
          <a:p>
            <a:pPr marL="541338" indent="-541338">
              <a:spcBef>
                <a:spcPts val="600"/>
              </a:spcBef>
            </a:pPr>
            <a:r>
              <a:rPr lang="en-US" altLang="ja-JP" dirty="0">
                <a:latin typeface="+mn-ea"/>
                <a:cs typeface="Arial" panose="020B0604020202020204" pitchFamily="34" charset="0"/>
              </a:rPr>
              <a:t>(8)</a:t>
            </a:r>
            <a:r>
              <a:rPr lang="ja-JP" altLang="en-US" dirty="0">
                <a:latin typeface="+mn-ea"/>
                <a:cs typeface="Arial" panose="020B0604020202020204" pitchFamily="34" charset="0"/>
              </a:rPr>
              <a:t>　システム安全の安全関連ソフトウェアの妥当性確認結果は、次の要求事項を満たさなければならない。</a:t>
            </a:r>
          </a:p>
          <a:p>
            <a:pPr marL="808038" indent="-360363">
              <a:spcBef>
                <a:spcPts val="600"/>
              </a:spcBef>
            </a:pPr>
            <a:r>
              <a:rPr lang="ja-JP" altLang="en-US" dirty="0">
                <a:latin typeface="+mn-ea"/>
                <a:cs typeface="Arial" panose="020B0604020202020204" pitchFamily="34" charset="0"/>
              </a:rPr>
              <a:t>①　テストは、規定した安全関連ソフトウェアの全ての安全要求仕様（</a:t>
            </a:r>
            <a:r>
              <a:rPr lang="en-US" altLang="ja-JP" dirty="0">
                <a:latin typeface="+mn-ea"/>
                <a:cs typeface="Arial" panose="020B0604020202020204" pitchFamily="34" charset="0"/>
              </a:rPr>
              <a:t>IEC 6508-3</a:t>
            </a:r>
            <a:r>
              <a:rPr lang="ja-JP" altLang="en-US" dirty="0">
                <a:latin typeface="+mn-ea"/>
                <a:cs typeface="Arial" panose="020B0604020202020204" pitchFamily="34" charset="0"/>
              </a:rPr>
              <a:t>　</a:t>
            </a:r>
            <a:r>
              <a:rPr lang="en-US" altLang="ja-JP" dirty="0">
                <a:latin typeface="+mn-ea"/>
                <a:cs typeface="Arial" panose="020B0604020202020204" pitchFamily="34" charset="0"/>
              </a:rPr>
              <a:t>7.2</a:t>
            </a:r>
            <a:r>
              <a:rPr lang="ja-JP" altLang="en-US" dirty="0">
                <a:latin typeface="+mn-ea"/>
                <a:cs typeface="Arial" panose="020B0604020202020204" pitchFamily="34" charset="0"/>
              </a:rPr>
              <a:t>項 参照）を正確に満たし、ソフトウェアが想定外の機能を実行することがないことを示さなければならない。</a:t>
            </a:r>
          </a:p>
          <a:p>
            <a:pPr marL="808038" indent="-360363">
              <a:spcBef>
                <a:spcPts val="600"/>
              </a:spcBef>
            </a:pPr>
            <a:r>
              <a:rPr lang="ja-JP" altLang="en-US" dirty="0">
                <a:latin typeface="+mn-ea"/>
                <a:cs typeface="Arial" panose="020B0604020202020204" pitchFamily="34" charset="0"/>
              </a:rPr>
              <a:t>②　テストケース及びそれらの結果は、安全度水準が要求する以降の解析及び独立した評価（</a:t>
            </a:r>
            <a:r>
              <a:rPr lang="en-US" altLang="ja-JP" dirty="0">
                <a:latin typeface="+mn-ea"/>
                <a:cs typeface="Arial" panose="020B0604020202020204" pitchFamily="34" charset="0"/>
              </a:rPr>
              <a:t>IEC 6508-1</a:t>
            </a:r>
            <a:r>
              <a:rPr lang="ja-JP" altLang="en-US" dirty="0">
                <a:latin typeface="+mn-ea"/>
                <a:cs typeface="Arial" panose="020B0604020202020204" pitchFamily="34" charset="0"/>
              </a:rPr>
              <a:t>　 </a:t>
            </a:r>
            <a:r>
              <a:rPr lang="en-US" altLang="ja-JP" dirty="0">
                <a:latin typeface="+mn-ea"/>
                <a:cs typeface="Arial" panose="020B0604020202020204" pitchFamily="34" charset="0"/>
              </a:rPr>
              <a:t>8</a:t>
            </a:r>
            <a:r>
              <a:rPr lang="ja-JP" altLang="en-US" dirty="0">
                <a:latin typeface="+mn-ea"/>
                <a:cs typeface="Arial" panose="020B0604020202020204" pitchFamily="34" charset="0"/>
              </a:rPr>
              <a:t>項 参照）用に文書化しなければならない。</a:t>
            </a:r>
          </a:p>
          <a:p>
            <a:pPr marL="808038" indent="-360363">
              <a:spcBef>
                <a:spcPts val="600"/>
              </a:spcBef>
            </a:pPr>
            <a:r>
              <a:rPr lang="ja-JP" altLang="en-US" dirty="0">
                <a:latin typeface="+mn-ea"/>
                <a:cs typeface="Arial" panose="020B0604020202020204" pitchFamily="34" charset="0"/>
              </a:rPr>
              <a:t>③　システム安全のソフトウェアの妥当性確認結果を示す文書には、ソフトウェアが妥当性確認に合格したか、又は妥当性確認に不合格となった理由のいずれかを、明記しなければならない。</a:t>
            </a:r>
          </a:p>
          <a:p>
            <a:endParaRPr lang="ja-JP" altLang="en-US" sz="2000" dirty="0">
              <a:latin typeface="+mn-ea"/>
              <a:cs typeface="Arial" panose="020B0604020202020204" pitchFamily="34" charset="0"/>
            </a:endParaRPr>
          </a:p>
        </p:txBody>
      </p:sp>
    </p:spTree>
    <p:extLst>
      <p:ext uri="{BB962C8B-B14F-4D97-AF65-F5344CB8AC3E}">
        <p14:creationId xmlns:p14="http://schemas.microsoft.com/office/powerpoint/2010/main" val="218310321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2739" y="162974"/>
            <a:ext cx="4940081"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1910662" y="6525345"/>
            <a:ext cx="7425765" cy="269351"/>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177</a:t>
            </a:fld>
            <a:endParaRPr kumimoji="1" lang="en-US" altLang="ja-JP" dirty="0"/>
          </a:p>
        </p:txBody>
      </p:sp>
      <p:graphicFrame>
        <p:nvGraphicFramePr>
          <p:cNvPr id="9" name="表 8">
            <a:extLst>
              <a:ext uri="{FF2B5EF4-FFF2-40B4-BE49-F238E27FC236}">
                <a16:creationId xmlns="" xmlns:a16="http://schemas.microsoft.com/office/drawing/2014/main" id="{0A3C4AE2-02CF-4A81-9D5C-1E68A0F439D4}"/>
              </a:ext>
            </a:extLst>
          </p:cNvPr>
          <p:cNvGraphicFramePr>
            <a:graphicFrameLocks noGrp="1"/>
          </p:cNvGraphicFramePr>
          <p:nvPr>
            <p:extLst>
              <p:ext uri="{D42A27DB-BD31-4B8C-83A1-F6EECF244321}">
                <p14:modId xmlns:p14="http://schemas.microsoft.com/office/powerpoint/2010/main" val="3668448219"/>
              </p:ext>
            </p:extLst>
          </p:nvPr>
        </p:nvGraphicFramePr>
        <p:xfrm>
          <a:off x="73333" y="1423234"/>
          <a:ext cx="9759335" cy="4520737"/>
        </p:xfrm>
        <a:graphic>
          <a:graphicData uri="http://schemas.openxmlformats.org/drawingml/2006/table">
            <a:tbl>
              <a:tblPr firstRow="1" firstCol="1" bandRow="1"/>
              <a:tblGrid>
                <a:gridCol w="602420">
                  <a:extLst>
                    <a:ext uri="{9D8B030D-6E8A-4147-A177-3AD203B41FA5}">
                      <a16:colId xmlns="" xmlns:a16="http://schemas.microsoft.com/office/drawing/2014/main" val="1569287583"/>
                    </a:ext>
                  </a:extLst>
                </a:gridCol>
                <a:gridCol w="936104">
                  <a:extLst>
                    <a:ext uri="{9D8B030D-6E8A-4147-A177-3AD203B41FA5}">
                      <a16:colId xmlns="" xmlns:a16="http://schemas.microsoft.com/office/drawing/2014/main" val="3670632325"/>
                    </a:ext>
                  </a:extLst>
                </a:gridCol>
                <a:gridCol w="5304589">
                  <a:extLst>
                    <a:ext uri="{9D8B030D-6E8A-4147-A177-3AD203B41FA5}">
                      <a16:colId xmlns="" xmlns:a16="http://schemas.microsoft.com/office/drawing/2014/main" val="1527077048"/>
                    </a:ext>
                  </a:extLst>
                </a:gridCol>
                <a:gridCol w="1372163">
                  <a:extLst>
                    <a:ext uri="{9D8B030D-6E8A-4147-A177-3AD203B41FA5}">
                      <a16:colId xmlns="" xmlns:a16="http://schemas.microsoft.com/office/drawing/2014/main" val="2501368801"/>
                    </a:ext>
                  </a:extLst>
                </a:gridCol>
                <a:gridCol w="1544059">
                  <a:extLst>
                    <a:ext uri="{9D8B030D-6E8A-4147-A177-3AD203B41FA5}">
                      <a16:colId xmlns="" xmlns:a16="http://schemas.microsoft.com/office/drawing/2014/main" val="3370399033"/>
                    </a:ext>
                  </a:extLst>
                </a:gridCol>
              </a:tblGrid>
              <a:tr h="283157">
                <a:tc gridSpan="3">
                  <a:txBody>
                    <a:bodyPr/>
                    <a:lstStyle/>
                    <a:p>
                      <a:pPr algn="ctr">
                        <a:spcAft>
                          <a:spcPts val="0"/>
                        </a:spcAft>
                      </a:pP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JIS C 0508-1:2012 (IEC 61508-1 2012) </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表</a:t>
                      </a: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1</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　</a:t>
                      </a:r>
                      <a:r>
                        <a:rPr lang="ja-JP" sz="1200" kern="0" dirty="0">
                          <a:effectLst/>
                          <a:latin typeface="Arial" panose="020B0604020202020204" pitchFamily="34" charset="0"/>
                          <a:ea typeface="Meiryo UI" panose="020B0604030504040204" pitchFamily="50" charset="-128"/>
                          <a:cs typeface="Arial" panose="020B0604020202020204" pitchFamily="34" charset="0"/>
                        </a:rPr>
                        <a:t>全安全ライフサイクルフェーズ：概要　より</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妥当性確認に必要な資料など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 xmlns:a16="http://schemas.microsoft.com/office/drawing/2014/main" val="2054210799"/>
                  </a:ext>
                </a:extLst>
              </a:tr>
              <a:tr h="524278">
                <a:tc>
                  <a:txBody>
                    <a:bodyPr/>
                    <a:lstStyle/>
                    <a:p>
                      <a:pPr algn="ctr">
                        <a:spcAft>
                          <a:spcPts val="0"/>
                        </a:spcAft>
                      </a:pP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同規格図</a:t>
                      </a:r>
                      <a:r>
                        <a:rPr lang="en-US" altLang="ja-JP" sz="1100" kern="0" dirty="0">
                          <a:effectLst/>
                          <a:latin typeface="Arial" panose="020B0604020202020204" pitchFamily="34" charset="0"/>
                          <a:ea typeface="Meiryo UI" panose="020B0604030504040204" pitchFamily="50" charset="-128"/>
                          <a:cs typeface="Arial" panose="020B0604020202020204" pitchFamily="34" charset="0"/>
                        </a:rPr>
                        <a:t>2</a:t>
                      </a: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の</a:t>
                      </a:r>
                      <a:r>
                        <a:rPr lang="en-US" sz="1100" kern="0" dirty="0">
                          <a:effectLst/>
                          <a:latin typeface="Arial" panose="020B0604020202020204" pitchFamily="34" charset="0"/>
                          <a:ea typeface="Meiryo UI" panose="020B0604030504040204" pitchFamily="50" charset="-128"/>
                          <a:cs typeface="Arial" panose="020B0604020202020204" pitchFamily="34" charset="0"/>
                        </a:rPr>
                        <a:t>Box No.</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表題</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必要書類</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項目例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085220462"/>
                  </a:ext>
                </a:extLst>
              </a:tr>
              <a:tr h="1272584">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概念</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 </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7.2.1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他の安全ライフサイクル業務が十分に実行できるように被制御機器（以下，</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機械等</a:t>
                      </a:r>
                      <a:r>
                        <a:rPr lang="ja-JP" sz="1400" kern="0" dirty="0">
                          <a:effectLst/>
                          <a:latin typeface="Arial" panose="020B0604020202020204" pitchFamily="34" charset="0"/>
                          <a:ea typeface="Meiryo UI" panose="020B0604030504040204" pitchFamily="50" charset="-128"/>
                          <a:cs typeface="Arial" panose="020B0604020202020204" pitchFamily="34" charset="0"/>
                        </a:rPr>
                        <a:t>）及びその環境（物理的，法的など）を一定水準まで理解する。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2 </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7.2</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設計要求事項の規定</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設計仕様書</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lgn="l">
                        <a:spcAft>
                          <a:spcPts val="0"/>
                        </a:spcAft>
                        <a:buFont typeface="+mj-ea"/>
                        <a:buAutoNum type="circleNumDbPlain"/>
                      </a:pPr>
                      <a:r>
                        <a:rPr lang="ja-JP" sz="1400" kern="0" dirty="0">
                          <a:effectLst/>
                          <a:latin typeface="Arial" panose="020B0604020202020204" pitchFamily="34" charset="0"/>
                          <a:ea typeface="Meiryo UI" panose="020B0604030504040204" pitchFamily="50" charset="-128"/>
                          <a:cs typeface="Arial" panose="020B0604020202020204" pitchFamily="34" charset="0"/>
                        </a:rPr>
                        <a:t>使用</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環境</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marL="342900" lvl="0" indent="-342900" algn="l">
                        <a:spcAft>
                          <a:spcPts val="0"/>
                        </a:spcAft>
                        <a:buFont typeface="+mj-ea"/>
                        <a:buAutoNum type="circleNumDbPlain"/>
                      </a:pPr>
                      <a:r>
                        <a:rPr lang="ja-JP" sz="1400" kern="0" dirty="0">
                          <a:effectLst/>
                          <a:latin typeface="Arial" panose="020B0604020202020204" pitchFamily="34" charset="0"/>
                          <a:ea typeface="Meiryo UI" panose="020B0604030504040204" pitchFamily="50" charset="-128"/>
                          <a:cs typeface="Arial" panose="020B0604020202020204" pitchFamily="34" charset="0"/>
                        </a:rPr>
                        <a:t>ユーティリティ</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marL="342900" lvl="0" indent="-342900" algn="l">
                        <a:spcAft>
                          <a:spcPts val="0"/>
                        </a:spcAft>
                        <a:buFont typeface="+mj-ea"/>
                        <a:buAutoNum type="circleNumDbPlain"/>
                      </a:pPr>
                      <a:r>
                        <a:rPr lang="ja-JP" sz="1400" kern="0" dirty="0">
                          <a:effectLst/>
                          <a:latin typeface="Arial" panose="020B0604020202020204" pitchFamily="34" charset="0"/>
                          <a:ea typeface="Meiryo UI" panose="020B0604030504040204" pitchFamily="50" charset="-128"/>
                          <a:cs typeface="Arial" panose="020B0604020202020204" pitchFamily="34" charset="0"/>
                        </a:rPr>
                        <a:t>使用条件</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marL="342900" lvl="0" indent="-342900" algn="l">
                        <a:spcAft>
                          <a:spcPts val="0"/>
                        </a:spcAft>
                        <a:buFont typeface="+mj-ea"/>
                        <a:buAutoNum type="circleNumDbPlain"/>
                      </a:pPr>
                      <a:r>
                        <a:rPr lang="ja-JP" sz="1400" kern="0" dirty="0">
                          <a:effectLst/>
                          <a:latin typeface="Arial" panose="020B0604020202020204" pitchFamily="34" charset="0"/>
                          <a:ea typeface="Meiryo UI" panose="020B0604030504040204" pitchFamily="50" charset="-128"/>
                          <a:cs typeface="Arial" panose="020B0604020202020204" pitchFamily="34" charset="0"/>
                        </a:rPr>
                        <a:t>制限事項（耐用年数、</a:t>
                      </a:r>
                      <a:r>
                        <a:rPr lang="en-US" sz="1400" kern="0" dirty="0">
                          <a:effectLst/>
                          <a:latin typeface="Arial" panose="020B0604020202020204" pitchFamily="34" charset="0"/>
                          <a:ea typeface="Meiryo UI" panose="020B0604030504040204" pitchFamily="50" charset="-128"/>
                          <a:cs typeface="Arial" panose="020B0604020202020204" pitchFamily="34" charset="0"/>
                        </a:rPr>
                        <a:t>MTTR</a:t>
                      </a:r>
                      <a:r>
                        <a:rPr lang="ja-JP" sz="1400" kern="0" dirty="0" err="1">
                          <a:effectLst/>
                          <a:latin typeface="Arial" panose="020B0604020202020204" pitchFamily="34" charset="0"/>
                          <a:ea typeface="Meiryo UI" panose="020B0604030504040204" pitchFamily="50" charset="-128"/>
                          <a:cs typeface="Arial" panose="020B0604020202020204" pitchFamily="34" charset="0"/>
                        </a:rPr>
                        <a:t>、</a:t>
                      </a:r>
                      <a:r>
                        <a:rPr lang="ja-JP" sz="1400" kern="0" dirty="0">
                          <a:effectLst/>
                          <a:latin typeface="Arial" panose="020B0604020202020204" pitchFamily="34" charset="0"/>
                          <a:ea typeface="Meiryo UI" panose="020B0604030504040204" pitchFamily="50" charset="-128"/>
                          <a:cs typeface="Arial" panose="020B0604020202020204" pitchFamily="34" charset="0"/>
                        </a:rPr>
                        <a:t>プルーフテストの条件）</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など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6298920"/>
                  </a:ext>
                </a:extLst>
              </a:tr>
              <a:tr h="894061">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2</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全対象範囲の定義</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7.3.1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機械等</a:t>
                      </a:r>
                      <a:r>
                        <a:rPr lang="ja-JP" sz="1400" kern="0" dirty="0">
                          <a:effectLst/>
                          <a:latin typeface="Arial" panose="020B0604020202020204" pitchFamily="34" charset="0"/>
                          <a:ea typeface="Meiryo UI" panose="020B0604030504040204" pitchFamily="50" charset="-128"/>
                          <a:cs typeface="Arial" panose="020B0604020202020204" pitchFamily="34" charset="0"/>
                        </a:rPr>
                        <a:t>と</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機械等</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制御系との境界を明確化する。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潜在危険及びリスク解析（プロセス潜在危険，環境潜在危険など）の範囲を指定する。）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3342252262"/>
                  </a:ext>
                </a:extLst>
              </a:tr>
              <a:tr h="1400375">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3</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潜在危険及びリスク解析</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7.4.1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フォールト状態又は合理的に予見可能な誤使用を含む全ての合理的な予見可能状況で，</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機械等</a:t>
                      </a:r>
                      <a:r>
                        <a:rPr lang="ja-JP" sz="1400" kern="0" dirty="0">
                          <a:effectLst/>
                          <a:latin typeface="Arial" panose="020B0604020202020204" pitchFamily="34" charset="0"/>
                          <a:ea typeface="Meiryo UI" panose="020B0604030504040204" pitchFamily="50" charset="-128"/>
                          <a:cs typeface="Arial" panose="020B0604020202020204" pitchFamily="34" charset="0"/>
                        </a:rPr>
                        <a:t>及び</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機械等</a:t>
                      </a:r>
                      <a:r>
                        <a:rPr lang="ja-JP" sz="1400" kern="0" dirty="0">
                          <a:effectLst/>
                          <a:latin typeface="Arial" panose="020B0604020202020204" pitchFamily="34" charset="0"/>
                          <a:ea typeface="Meiryo UI" panose="020B0604030504040204" pitchFamily="50" charset="-128"/>
                          <a:cs typeface="Arial" panose="020B0604020202020204" pitchFamily="34" charset="0"/>
                        </a:rPr>
                        <a:t>制御系の潜在危険</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a:t>
                      </a:r>
                      <a:r>
                        <a:rPr lang="ja-JP" sz="1400" kern="0" dirty="0">
                          <a:effectLst/>
                          <a:latin typeface="Arial" panose="020B0604020202020204" pitchFamily="34" charset="0"/>
                          <a:ea typeface="Meiryo UI" panose="020B0604030504040204" pitchFamily="50" charset="-128"/>
                          <a:cs typeface="Arial" panose="020B0604020202020204" pitchFamily="34" charset="0"/>
                        </a:rPr>
                        <a:t>危険状態及び危険事象を全ての運転モードで明確化する。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危険事象に導く事象連鎖を明らかにする。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危険事象に関連する</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機械等</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リスクを明らかにする。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リスクアセスメントシート</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リスクアセスメントシート例参照</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8413222"/>
                  </a:ext>
                </a:extLst>
              </a:tr>
            </a:tbl>
          </a:graphicData>
        </a:graphic>
      </p:graphicFrame>
      <p:sp>
        <p:nvSpPr>
          <p:cNvPr id="2" name="テキスト ボックス 1">
            <a:extLst>
              <a:ext uri="{FF2B5EF4-FFF2-40B4-BE49-F238E27FC236}">
                <a16:creationId xmlns="" xmlns:a16="http://schemas.microsoft.com/office/drawing/2014/main" id="{2AA5CF8D-10D3-49F2-AB8F-E42D1F779E12}"/>
              </a:ext>
            </a:extLst>
          </p:cNvPr>
          <p:cNvSpPr txBox="1"/>
          <p:nvPr/>
        </p:nvSpPr>
        <p:spPr>
          <a:xfrm>
            <a:off x="735733" y="1028679"/>
            <a:ext cx="8429735" cy="369332"/>
          </a:xfrm>
          <a:prstGeom prst="rect">
            <a:avLst/>
          </a:prstGeom>
          <a:noFill/>
        </p:spPr>
        <p:txBody>
          <a:bodyPr wrap="square" rtlCol="0">
            <a:spAutoFit/>
          </a:bodyPr>
          <a:lstStyle/>
          <a:p>
            <a:pPr algn="ctr"/>
            <a:r>
              <a:rPr kumimoji="1" lang="ja-JP" altLang="en-US" dirty="0"/>
              <a:t>表</a:t>
            </a:r>
            <a:r>
              <a:rPr kumimoji="1" lang="en-US" altLang="ja-JP" dirty="0"/>
              <a:t>4-1</a:t>
            </a:r>
            <a:r>
              <a:rPr lang="ja-JP" altLang="en-US" dirty="0"/>
              <a:t>　全安全ライフサイクルフェーズでの妥当性確認に必要な書類</a:t>
            </a:r>
            <a:endParaRPr kumimoji="1" lang="ja-JP" altLang="en-US" dirty="0"/>
          </a:p>
        </p:txBody>
      </p:sp>
    </p:spTree>
    <p:extLst>
      <p:ext uri="{BB962C8B-B14F-4D97-AF65-F5344CB8AC3E}">
        <p14:creationId xmlns:p14="http://schemas.microsoft.com/office/powerpoint/2010/main" val="222879783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2739" y="162974"/>
            <a:ext cx="5080305"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2144688" y="6460086"/>
            <a:ext cx="7130221"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178</a:t>
            </a:fld>
            <a:endParaRPr kumimoji="1" lang="en-US" altLang="ja-JP" dirty="0"/>
          </a:p>
        </p:txBody>
      </p:sp>
      <p:graphicFrame>
        <p:nvGraphicFramePr>
          <p:cNvPr id="2" name="表 1">
            <a:extLst>
              <a:ext uri="{FF2B5EF4-FFF2-40B4-BE49-F238E27FC236}">
                <a16:creationId xmlns="" xmlns:a16="http://schemas.microsoft.com/office/drawing/2014/main" id="{B363421E-796B-4776-AFD3-F6C2DB77EA9A}"/>
              </a:ext>
            </a:extLst>
          </p:cNvPr>
          <p:cNvGraphicFramePr>
            <a:graphicFrameLocks noGrp="1"/>
          </p:cNvGraphicFramePr>
          <p:nvPr>
            <p:extLst>
              <p:ext uri="{D42A27DB-BD31-4B8C-83A1-F6EECF244321}">
                <p14:modId xmlns:p14="http://schemas.microsoft.com/office/powerpoint/2010/main" val="3626670637"/>
              </p:ext>
            </p:extLst>
          </p:nvPr>
        </p:nvGraphicFramePr>
        <p:xfrm>
          <a:off x="78142" y="1077736"/>
          <a:ext cx="9749720" cy="4928648"/>
        </p:xfrm>
        <a:graphic>
          <a:graphicData uri="http://schemas.openxmlformats.org/drawingml/2006/table">
            <a:tbl>
              <a:tblPr firstRow="1" firstCol="1" bandRow="1"/>
              <a:tblGrid>
                <a:gridCol w="506374">
                  <a:extLst>
                    <a:ext uri="{9D8B030D-6E8A-4147-A177-3AD203B41FA5}">
                      <a16:colId xmlns="" xmlns:a16="http://schemas.microsoft.com/office/drawing/2014/main" val="3576933992"/>
                    </a:ext>
                  </a:extLst>
                </a:gridCol>
                <a:gridCol w="1089336">
                  <a:extLst>
                    <a:ext uri="{9D8B030D-6E8A-4147-A177-3AD203B41FA5}">
                      <a16:colId xmlns="" xmlns:a16="http://schemas.microsoft.com/office/drawing/2014/main" val="3914671520"/>
                    </a:ext>
                  </a:extLst>
                </a:gridCol>
                <a:gridCol w="4839323">
                  <a:extLst>
                    <a:ext uri="{9D8B030D-6E8A-4147-A177-3AD203B41FA5}">
                      <a16:colId xmlns="" xmlns:a16="http://schemas.microsoft.com/office/drawing/2014/main" val="1252379833"/>
                    </a:ext>
                  </a:extLst>
                </a:gridCol>
                <a:gridCol w="1778295">
                  <a:extLst>
                    <a:ext uri="{9D8B030D-6E8A-4147-A177-3AD203B41FA5}">
                      <a16:colId xmlns="" xmlns:a16="http://schemas.microsoft.com/office/drawing/2014/main" val="3810016325"/>
                    </a:ext>
                  </a:extLst>
                </a:gridCol>
                <a:gridCol w="1536392">
                  <a:extLst>
                    <a:ext uri="{9D8B030D-6E8A-4147-A177-3AD203B41FA5}">
                      <a16:colId xmlns="" xmlns:a16="http://schemas.microsoft.com/office/drawing/2014/main" val="2217863879"/>
                    </a:ext>
                  </a:extLst>
                </a:gridCol>
              </a:tblGrid>
              <a:tr h="329080">
                <a:tc gridSpan="3">
                  <a:txBody>
                    <a:bodyPr/>
                    <a:lstStyle/>
                    <a:p>
                      <a:pPr algn="ctr">
                        <a:spcAft>
                          <a:spcPts val="0"/>
                        </a:spcAft>
                      </a:pP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JIS C 0508-1:2012 (IEC 61508-1 2012) </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表</a:t>
                      </a: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1</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　</a:t>
                      </a:r>
                      <a:r>
                        <a:rPr lang="ja-JP" sz="1200" kern="0" dirty="0">
                          <a:effectLst/>
                          <a:latin typeface="Arial" panose="020B0604020202020204" pitchFamily="34" charset="0"/>
                          <a:ea typeface="Meiryo UI" panose="020B0604030504040204" pitchFamily="50" charset="-128"/>
                          <a:cs typeface="Arial" panose="020B0604020202020204" pitchFamily="34" charset="0"/>
                        </a:rPr>
                        <a:t>全安全ライフサイクルフェーズ：概要　より</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妥当性確認に必要な資料など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5001465"/>
                  </a:ext>
                </a:extLst>
              </a:tr>
              <a:tr h="510419">
                <a:tc>
                  <a:txBody>
                    <a:bodyPr/>
                    <a:lstStyle/>
                    <a:p>
                      <a:pPr algn="ctr">
                        <a:spcAft>
                          <a:spcPts val="0"/>
                        </a:spcAft>
                      </a:pP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同規格図</a:t>
                      </a:r>
                      <a:r>
                        <a:rPr lang="en-US" altLang="ja-JP" sz="1100" kern="0" dirty="0">
                          <a:effectLst/>
                          <a:latin typeface="Arial" panose="020B0604020202020204" pitchFamily="34" charset="0"/>
                          <a:ea typeface="Meiryo UI" panose="020B0604030504040204" pitchFamily="50" charset="-128"/>
                          <a:cs typeface="Arial" panose="020B0604020202020204" pitchFamily="34" charset="0"/>
                        </a:rPr>
                        <a:t>2</a:t>
                      </a: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の</a:t>
                      </a:r>
                      <a:r>
                        <a:rPr lang="en-US" sz="1100" kern="0" dirty="0">
                          <a:effectLst/>
                          <a:latin typeface="Arial" panose="020B0604020202020204" pitchFamily="34" charset="0"/>
                          <a:ea typeface="Meiryo UI" panose="020B0604030504040204" pitchFamily="50" charset="-128"/>
                          <a:cs typeface="Arial" panose="020B0604020202020204" pitchFamily="34" charset="0"/>
                        </a:rPr>
                        <a:t>Box No.</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表題</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必要書類</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項目例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692166177"/>
                  </a:ext>
                </a:extLst>
              </a:tr>
              <a:tr h="1014385">
                <a:tc>
                  <a:txBody>
                    <a:bodyPr/>
                    <a:lstStyle/>
                    <a:p>
                      <a:pPr algn="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４</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全安全要求事項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7.5.1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必要な機能安全を達成するために，</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安全関連系，他リスク軽減措置に対して，全ての安全機能及び安全度要求事項に関わる仕様を展開する。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安全要求仕様書</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安全状態の定義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8412858"/>
                  </a:ext>
                </a:extLst>
              </a:tr>
              <a:tr h="1049415">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5</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全安全要求事項の割当て</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7.6.1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500"/>
                        </a:lnSpc>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当該</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安全関連系に対して全安全要求仕様（安全機能及び安全度要求事項）に含まれる安全機能を割り当てる。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500"/>
                        </a:lnSpc>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安全関連系によって実施される各安全機能に安全度水準を割り当てる。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a:spcAft>
                          <a:spcPts val="0"/>
                        </a:spcAft>
                        <a:buFont typeface="+mj-ea"/>
                        <a:buNone/>
                      </a:pPr>
                      <a:r>
                        <a:rPr lang="ja-JP" altLang="en-US" sz="1400" kern="0" dirty="0">
                          <a:effectLst/>
                          <a:latin typeface="+mn-ea"/>
                          <a:ea typeface="+mn-ea"/>
                          <a:cs typeface="Arial" panose="020B0604020202020204" pitchFamily="34" charset="0"/>
                        </a:rPr>
                        <a:t>①　</a:t>
                      </a:r>
                      <a:r>
                        <a:rPr lang="ja-JP" sz="1400" kern="0" dirty="0">
                          <a:effectLst/>
                          <a:latin typeface="+mn-ea"/>
                          <a:ea typeface="+mn-ea"/>
                          <a:cs typeface="Arial" panose="020B0604020202020204" pitchFamily="34" charset="0"/>
                        </a:rPr>
                        <a:t>ランダムハードウエア故障</a:t>
                      </a:r>
                      <a:endParaRPr lang="en-US" altLang="ja-JP" sz="1400" kern="0" dirty="0">
                        <a:effectLst/>
                        <a:latin typeface="+mn-ea"/>
                        <a:ea typeface="+mn-ea"/>
                        <a:cs typeface="Arial" panose="020B0604020202020204" pitchFamily="34" charset="0"/>
                      </a:endParaRPr>
                    </a:p>
                    <a:p>
                      <a:pPr marL="0" lvl="0" indent="0" algn="l">
                        <a:spcAft>
                          <a:spcPts val="0"/>
                        </a:spcAft>
                        <a:buFont typeface="+mj-ea"/>
                        <a:buNone/>
                      </a:pPr>
                      <a:endParaRPr lang="ja-JP" sz="1400" kern="100" dirty="0">
                        <a:effectLst/>
                        <a:latin typeface="+mn-ea"/>
                        <a:ea typeface="+mn-ea"/>
                        <a:cs typeface="Arial" panose="020B0604020202020204" pitchFamily="34" charset="0"/>
                      </a:endParaRPr>
                    </a:p>
                    <a:p>
                      <a:pPr marL="0" lvl="0" indent="0" algn="l">
                        <a:spcAft>
                          <a:spcPts val="0"/>
                        </a:spcAft>
                        <a:buFont typeface="+mj-ea"/>
                        <a:buNone/>
                      </a:pPr>
                      <a:r>
                        <a:rPr lang="ja-JP" altLang="en-US" sz="1400" kern="0" dirty="0">
                          <a:effectLst/>
                          <a:latin typeface="+mn-ea"/>
                          <a:ea typeface="+mn-ea"/>
                          <a:cs typeface="Arial" panose="020B0604020202020204" pitchFamily="34" charset="0"/>
                        </a:rPr>
                        <a:t>②　</a:t>
                      </a:r>
                      <a:r>
                        <a:rPr lang="ja-JP" sz="1400" kern="0" dirty="0">
                          <a:effectLst/>
                          <a:latin typeface="+mn-ea"/>
                          <a:ea typeface="+mn-ea"/>
                          <a:cs typeface="Arial" panose="020B0604020202020204" pitchFamily="34" charset="0"/>
                        </a:rPr>
                        <a:t>決定論的原因故障の回避</a:t>
                      </a:r>
                      <a:r>
                        <a:rPr lang="en-US" sz="1400" kern="0" dirty="0">
                          <a:effectLst/>
                          <a:latin typeface="+mn-ea"/>
                          <a:ea typeface="+mn-ea"/>
                          <a:cs typeface="Arial" panose="020B0604020202020204" pitchFamily="34" charset="0"/>
                        </a:rPr>
                        <a:t> </a:t>
                      </a:r>
                      <a:endParaRPr lang="ja-JP" sz="1400" kern="100" dirty="0">
                        <a:effectLst/>
                        <a:latin typeface="+mn-ea"/>
                        <a:ea typeface="+mn-ea"/>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a:spcAft>
                          <a:spcPts val="0"/>
                        </a:spcAft>
                        <a:buFont typeface="+mj-ea"/>
                        <a:buNone/>
                      </a:pPr>
                      <a:r>
                        <a:rPr lang="ja-JP" altLang="en-US" sz="1400" kern="100" dirty="0">
                          <a:effectLst/>
                          <a:latin typeface="+mn-ea"/>
                          <a:ea typeface="+mn-ea"/>
                          <a:cs typeface="Arial" panose="020B0604020202020204" pitchFamily="34" charset="0"/>
                        </a:rPr>
                        <a:t>①　</a:t>
                      </a:r>
                      <a:r>
                        <a:rPr lang="en-US" altLang="ja-JP" sz="1400" kern="100" dirty="0">
                          <a:effectLst/>
                          <a:latin typeface="+mn-ea"/>
                          <a:ea typeface="+mn-ea"/>
                          <a:cs typeface="Arial" panose="020B0604020202020204" pitchFamily="34" charset="0"/>
                        </a:rPr>
                        <a:t>FMEDA</a:t>
                      </a:r>
                      <a:endParaRPr lang="ja-JP" sz="1400" kern="100" dirty="0">
                        <a:effectLst/>
                        <a:latin typeface="+mn-ea"/>
                        <a:ea typeface="+mn-ea"/>
                        <a:cs typeface="Arial" panose="020B0604020202020204" pitchFamily="34" charset="0"/>
                      </a:endParaRPr>
                    </a:p>
                    <a:p>
                      <a:pPr algn="l">
                        <a:spcAft>
                          <a:spcPts val="0"/>
                        </a:spcAft>
                      </a:pPr>
                      <a:r>
                        <a:rPr lang="en-US" sz="1400" kern="0" dirty="0">
                          <a:effectLst/>
                          <a:latin typeface="+mn-ea"/>
                          <a:ea typeface="+mn-ea"/>
                          <a:cs typeface="Arial" panose="020B0604020202020204" pitchFamily="34" charset="0"/>
                        </a:rPr>
                        <a:t> </a:t>
                      </a:r>
                      <a:endParaRPr lang="ja-JP" sz="1400" kern="100" dirty="0">
                        <a:effectLst/>
                        <a:latin typeface="+mn-ea"/>
                        <a:ea typeface="+mn-ea"/>
                        <a:cs typeface="Arial" panose="020B0604020202020204" pitchFamily="34" charset="0"/>
                      </a:endParaRPr>
                    </a:p>
                    <a:p>
                      <a:pPr algn="l">
                        <a:spcAft>
                          <a:spcPts val="0"/>
                        </a:spcAft>
                      </a:pPr>
                      <a:endParaRPr lang="ja-JP" sz="1400" kern="100" dirty="0">
                        <a:effectLst/>
                        <a:latin typeface="+mn-ea"/>
                        <a:ea typeface="+mn-ea"/>
                        <a:cs typeface="Arial" panose="020B0604020202020204" pitchFamily="34" charset="0"/>
                      </a:endParaRPr>
                    </a:p>
                    <a:p>
                      <a:pPr marL="0" lvl="0" indent="0" algn="l">
                        <a:spcAft>
                          <a:spcPts val="0"/>
                        </a:spcAft>
                        <a:buFont typeface="+mj-ea"/>
                        <a:buNone/>
                      </a:pPr>
                      <a:r>
                        <a:rPr lang="ja-JP" altLang="en-US" sz="1400" kern="0" dirty="0">
                          <a:effectLst/>
                          <a:latin typeface="+mn-ea"/>
                          <a:ea typeface="+mn-ea"/>
                          <a:cs typeface="Arial" panose="020B0604020202020204" pitchFamily="34" charset="0"/>
                        </a:rPr>
                        <a:t>②　</a:t>
                      </a:r>
                      <a:r>
                        <a:rPr lang="ja-JP" sz="1400" kern="0" dirty="0">
                          <a:effectLst/>
                          <a:latin typeface="+mn-ea"/>
                          <a:ea typeface="+mn-ea"/>
                          <a:cs typeface="Arial" panose="020B0604020202020204" pitchFamily="34" charset="0"/>
                        </a:rPr>
                        <a:t>評価計画</a:t>
                      </a:r>
                      <a:endParaRPr lang="ja-JP" sz="1400" kern="100" dirty="0">
                        <a:effectLst/>
                        <a:latin typeface="+mn-ea"/>
                        <a:ea typeface="+mn-ea"/>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2371684"/>
                  </a:ext>
                </a:extLst>
              </a:tr>
              <a:tr h="781023">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6</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全運用及び保全計画</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7.7.1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just">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安全関連系の運用及び保全の間必要な機能安全の維持を保証する目的で運用及び保全の計画を作成する。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取扱説明書など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a:effectLst/>
                          <a:latin typeface="Arial" panose="020B0604020202020204" pitchFamily="34" charset="0"/>
                          <a:ea typeface="Meiryo UI" panose="020B0604030504040204" pitchFamily="50" charset="-128"/>
                          <a:cs typeface="Arial" panose="020B0604020202020204" pitchFamily="34" charset="0"/>
                        </a:rPr>
                        <a:t> </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2764426"/>
                  </a:ext>
                </a:extLst>
              </a:tr>
              <a:tr h="1003012">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7</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全安全妥当性確認計画</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7.8.1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安全関連系の全安全妥当性確認を行う計画を作成する。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100" dirty="0">
                          <a:effectLst/>
                          <a:latin typeface="Arial" panose="020B0604020202020204" pitchFamily="34" charset="0"/>
                          <a:ea typeface="Meiryo UI" panose="020B0604030504040204" pitchFamily="50" charset="-128"/>
                          <a:cs typeface="Arial" panose="020B0604020202020204" pitchFamily="34" charset="0"/>
                        </a:rPr>
                        <a:t>Part 2</a:t>
                      </a:r>
                      <a:r>
                        <a:rPr lang="ja-JP" sz="1400" kern="100" dirty="0">
                          <a:effectLst/>
                          <a:latin typeface="Arial" panose="020B0604020202020204" pitchFamily="34" charset="0"/>
                          <a:ea typeface="Meiryo UI" panose="020B0604030504040204" pitchFamily="50" charset="-128"/>
                          <a:cs typeface="Arial" panose="020B0604020202020204" pitchFamily="34" charset="0"/>
                        </a:rPr>
                        <a:t>の</a:t>
                      </a:r>
                      <a:r>
                        <a:rPr lang="en-US" sz="1400" kern="100" dirty="0">
                          <a:effectLst/>
                          <a:latin typeface="Arial" panose="020B0604020202020204" pitchFamily="34" charset="0"/>
                          <a:ea typeface="Meiryo UI" panose="020B0604030504040204" pitchFamily="50" charset="-128"/>
                          <a:cs typeface="Arial" panose="020B0604020202020204" pitchFamily="34" charset="0"/>
                        </a:rPr>
                        <a:t>7.3.</a:t>
                      </a:r>
                      <a:r>
                        <a:rPr lang="ja-JP" sz="1400" kern="100" dirty="0">
                          <a:effectLst/>
                          <a:latin typeface="Arial" panose="020B0604020202020204" pitchFamily="34" charset="0"/>
                          <a:ea typeface="Meiryo UI" panose="020B0604030504040204" pitchFamily="50" charset="-128"/>
                          <a:cs typeface="Arial" panose="020B0604020202020204" pitchFamily="34" charset="0"/>
                        </a:rPr>
                        <a:t>（</a:t>
                      </a:r>
                      <a:r>
                        <a:rPr lang="ja-JP" altLang="en-US" sz="1400" kern="10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100" dirty="0">
                          <a:effectLst/>
                          <a:latin typeface="Arial" panose="020B0604020202020204" pitchFamily="34" charset="0"/>
                          <a:ea typeface="Meiryo UI" panose="020B0604030504040204" pitchFamily="50" charset="-128"/>
                          <a:cs typeface="Arial" panose="020B0604020202020204" pitchFamily="34" charset="0"/>
                        </a:rPr>
                        <a:t>系安全妥当性確認計画）</a:t>
                      </a: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系設計及び開発と並行して実施する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妥当性確認計画書</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試験計画、合否判定基準</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43000" marR="43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89982257"/>
                  </a:ext>
                </a:extLst>
              </a:tr>
            </a:tbl>
          </a:graphicData>
        </a:graphic>
      </p:graphicFrame>
    </p:spTree>
    <p:extLst>
      <p:ext uri="{BB962C8B-B14F-4D97-AF65-F5344CB8AC3E}">
        <p14:creationId xmlns:p14="http://schemas.microsoft.com/office/powerpoint/2010/main" val="95330772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2739" y="162974"/>
            <a:ext cx="5002296"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2222697" y="6597352"/>
            <a:ext cx="7052212" cy="227858"/>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179</a:t>
            </a:fld>
            <a:endParaRPr kumimoji="1" lang="en-US" altLang="ja-JP" dirty="0"/>
          </a:p>
        </p:txBody>
      </p:sp>
      <p:graphicFrame>
        <p:nvGraphicFramePr>
          <p:cNvPr id="3" name="表 2">
            <a:extLst>
              <a:ext uri="{FF2B5EF4-FFF2-40B4-BE49-F238E27FC236}">
                <a16:creationId xmlns="" xmlns:a16="http://schemas.microsoft.com/office/drawing/2014/main" id="{CBFEE1DD-BBFC-41CD-9388-2770FDEB564E}"/>
              </a:ext>
            </a:extLst>
          </p:cNvPr>
          <p:cNvGraphicFramePr>
            <a:graphicFrameLocks noGrp="1"/>
          </p:cNvGraphicFramePr>
          <p:nvPr>
            <p:extLst>
              <p:ext uri="{D42A27DB-BD31-4B8C-83A1-F6EECF244321}">
                <p14:modId xmlns:p14="http://schemas.microsoft.com/office/powerpoint/2010/main" val="82276820"/>
              </p:ext>
            </p:extLst>
          </p:nvPr>
        </p:nvGraphicFramePr>
        <p:xfrm>
          <a:off x="124453" y="1068639"/>
          <a:ext cx="9665085" cy="5530729"/>
        </p:xfrm>
        <a:graphic>
          <a:graphicData uri="http://schemas.openxmlformats.org/drawingml/2006/table">
            <a:tbl>
              <a:tblPr firstRow="1" firstCol="1" bandRow="1"/>
              <a:tblGrid>
                <a:gridCol w="575092">
                  <a:extLst>
                    <a:ext uri="{9D8B030D-6E8A-4147-A177-3AD203B41FA5}">
                      <a16:colId xmlns="" xmlns:a16="http://schemas.microsoft.com/office/drawing/2014/main" val="2027027637"/>
                    </a:ext>
                  </a:extLst>
                </a:gridCol>
                <a:gridCol w="1060837">
                  <a:extLst>
                    <a:ext uri="{9D8B030D-6E8A-4147-A177-3AD203B41FA5}">
                      <a16:colId xmlns="" xmlns:a16="http://schemas.microsoft.com/office/drawing/2014/main" val="2924191855"/>
                    </a:ext>
                  </a:extLst>
                </a:gridCol>
                <a:gridCol w="5130226">
                  <a:extLst>
                    <a:ext uri="{9D8B030D-6E8A-4147-A177-3AD203B41FA5}">
                      <a16:colId xmlns="" xmlns:a16="http://schemas.microsoft.com/office/drawing/2014/main" val="1401788728"/>
                    </a:ext>
                  </a:extLst>
                </a:gridCol>
                <a:gridCol w="1208828">
                  <a:extLst>
                    <a:ext uri="{9D8B030D-6E8A-4147-A177-3AD203B41FA5}">
                      <a16:colId xmlns="" xmlns:a16="http://schemas.microsoft.com/office/drawing/2014/main" val="2752694393"/>
                    </a:ext>
                  </a:extLst>
                </a:gridCol>
                <a:gridCol w="1690102">
                  <a:extLst>
                    <a:ext uri="{9D8B030D-6E8A-4147-A177-3AD203B41FA5}">
                      <a16:colId xmlns="" xmlns:a16="http://schemas.microsoft.com/office/drawing/2014/main" val="152553095"/>
                    </a:ext>
                  </a:extLst>
                </a:gridCol>
              </a:tblGrid>
              <a:tr h="256602">
                <a:tc gridSpan="3">
                  <a:txBody>
                    <a:bodyPr/>
                    <a:lstStyle/>
                    <a:p>
                      <a:pPr algn="ctr">
                        <a:spcAft>
                          <a:spcPts val="0"/>
                        </a:spcAft>
                      </a:pP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JIS C 0508-1:2012 (IEC 61508-1 2012) </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表</a:t>
                      </a: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1</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　</a:t>
                      </a:r>
                      <a:r>
                        <a:rPr lang="ja-JP" sz="1200" kern="0" dirty="0">
                          <a:effectLst/>
                          <a:latin typeface="Arial" panose="020B0604020202020204" pitchFamily="34" charset="0"/>
                          <a:ea typeface="Meiryo UI" panose="020B0604030504040204" pitchFamily="50" charset="-128"/>
                          <a:cs typeface="Arial" panose="020B0604020202020204" pitchFamily="34" charset="0"/>
                        </a:rPr>
                        <a:t>全安全ライフサイクルフェーズ：概要　より</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妥当性確認に必要な資料など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64207102"/>
                  </a:ext>
                </a:extLst>
              </a:tr>
              <a:tr h="452520">
                <a:tc>
                  <a:txBody>
                    <a:bodyPr/>
                    <a:lstStyle/>
                    <a:p>
                      <a:pPr algn="ctr">
                        <a:spcAft>
                          <a:spcPts val="0"/>
                        </a:spcAft>
                      </a:pP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同規格図</a:t>
                      </a:r>
                      <a:r>
                        <a:rPr lang="en-US" altLang="ja-JP" sz="1100" kern="0" dirty="0">
                          <a:effectLst/>
                          <a:latin typeface="Arial" panose="020B0604020202020204" pitchFamily="34" charset="0"/>
                          <a:ea typeface="Meiryo UI" panose="020B0604030504040204" pitchFamily="50" charset="-128"/>
                          <a:cs typeface="Arial" panose="020B0604020202020204" pitchFamily="34" charset="0"/>
                        </a:rPr>
                        <a:t>2</a:t>
                      </a: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の</a:t>
                      </a:r>
                      <a:r>
                        <a:rPr lang="en-US" sz="1100" kern="0" dirty="0">
                          <a:effectLst/>
                          <a:latin typeface="Arial" panose="020B0604020202020204" pitchFamily="34" charset="0"/>
                          <a:ea typeface="Meiryo UI" panose="020B0604030504040204" pitchFamily="50" charset="-128"/>
                          <a:cs typeface="Arial" panose="020B0604020202020204" pitchFamily="34" charset="0"/>
                        </a:rPr>
                        <a:t>Box No.</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表題</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必要書類</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項目例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81862393"/>
                  </a:ext>
                </a:extLst>
              </a:tr>
              <a:tr h="1139628">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8</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全設置及び引渡し計画</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7.9.1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要求される機能安全が達成できるよう，統御された方法で</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安全関連系を設置するための計画を作成する。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要求される機能安全が達成できるよう，統御された方法で</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安全関連系を引き渡すための計画を作成する。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契約書など</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6553967"/>
                  </a:ext>
                </a:extLst>
              </a:tr>
              <a:tr h="911702">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9</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系安全要求仕様</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7.10.1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安全機能要求仕様及び安全度要求事項の観点から，要求される機能安全を達成できるように</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安全関連系の安全要求事項を定義する。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安全要求仕様書</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a:effectLst/>
                          <a:latin typeface="Arial" panose="020B0604020202020204" pitchFamily="34" charset="0"/>
                          <a:ea typeface="Meiryo UI" panose="020B0604030504040204" pitchFamily="50" charset="-128"/>
                          <a:cs typeface="Arial" panose="020B0604020202020204" pitchFamily="34" charset="0"/>
                        </a:rPr>
                        <a:t> </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8847086"/>
                  </a:ext>
                </a:extLst>
              </a:tr>
              <a:tr h="1823404">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10</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安全関連系：実現</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7.11.1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この規格群の第</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en-US" sz="1400" b="1" kern="0" dirty="0">
                          <a:effectLst/>
                          <a:latin typeface="Arial" panose="020B0604020202020204" pitchFamily="34" charset="0"/>
                          <a:ea typeface="Meiryo UI" panose="020B0604030504040204" pitchFamily="50" charset="-128"/>
                          <a:cs typeface="Arial" panose="020B0604020202020204" pitchFamily="34" charset="0"/>
                        </a:rPr>
                        <a:t>2 </a:t>
                      </a:r>
                      <a:r>
                        <a:rPr lang="ja-JP" sz="1400" kern="0" dirty="0">
                          <a:effectLst/>
                          <a:latin typeface="Arial" panose="020B0604020202020204" pitchFamily="34" charset="0"/>
                          <a:ea typeface="Meiryo UI" panose="020B0604030504040204" pitchFamily="50" charset="-128"/>
                          <a:cs typeface="Arial" panose="020B0604020202020204" pitchFamily="34" charset="0"/>
                        </a:rPr>
                        <a:t>部及び第</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en-US" sz="1400" b="1" kern="0" dirty="0">
                          <a:effectLst/>
                          <a:latin typeface="Arial" panose="020B0604020202020204" pitchFamily="34" charset="0"/>
                          <a:ea typeface="Meiryo UI" panose="020B0604030504040204" pitchFamily="50" charset="-128"/>
                          <a:cs typeface="Arial" panose="020B0604020202020204" pitchFamily="34" charset="0"/>
                        </a:rPr>
                        <a:t>3 </a:t>
                      </a:r>
                      <a:r>
                        <a:rPr lang="ja-JP" sz="1400" kern="0" dirty="0">
                          <a:effectLst/>
                          <a:latin typeface="Arial" panose="020B0604020202020204" pitchFamily="34" charset="0"/>
                          <a:ea typeface="Meiryo UI" panose="020B0604030504040204" pitchFamily="50" charset="-128"/>
                          <a:cs typeface="Arial" panose="020B0604020202020204" pitchFamily="34" charset="0"/>
                        </a:rPr>
                        <a:t>部</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安全関連系の安全要求事項に適合する</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安全関連系の生成（</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en-US" sz="1400" kern="0" dirty="0">
                          <a:effectLst/>
                          <a:latin typeface="Arial" panose="020B0604020202020204" pitchFamily="34" charset="0"/>
                          <a:ea typeface="Meiryo UI" panose="020B0604030504040204" pitchFamily="50" charset="-128"/>
                          <a:cs typeface="Arial" panose="020B0604020202020204" pitchFamily="34" charset="0"/>
                        </a:rPr>
                        <a:t> </a:t>
                      </a:r>
                      <a:r>
                        <a:rPr lang="ja-JP" sz="1400" kern="0" dirty="0">
                          <a:effectLst/>
                          <a:latin typeface="Arial" panose="020B0604020202020204" pitchFamily="34" charset="0"/>
                          <a:ea typeface="Meiryo UI" panose="020B0604030504040204" pitchFamily="50" charset="-128"/>
                          <a:cs typeface="Arial" panose="020B0604020202020204" pitchFamily="34" charset="0"/>
                        </a:rPr>
                        <a:t>機能要求事項仕様及び安全度要求事項仕様から成る）。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3</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7.7</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統合したシステムが，要求安全度水準で，ソフトウェア安全要求仕様に必ず適合するようにすることである。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図面類</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試験結果など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・系の適用範囲（型式などによる特定）</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・系の動作説明</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・構造図、電気回路ブロック図、回路図、使用部品リスト</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4340446"/>
                  </a:ext>
                </a:extLst>
              </a:tr>
              <a:tr h="728833">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11</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他リスク軽減措置：仕様及び実現</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dirty="0">
                          <a:effectLst/>
                          <a:latin typeface="Arial" panose="020B0604020202020204" pitchFamily="34" charset="0"/>
                          <a:ea typeface="Meiryo UI" panose="020B0604030504040204" pitchFamily="50" charset="-128"/>
                          <a:cs typeface="Arial" panose="020B0604020202020204" pitchFamily="34" charset="0"/>
                        </a:rPr>
                        <a:t> </a:t>
                      </a: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7.12.1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500"/>
                        </a:lnSpc>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安全機能要求及び安全度要求事項に適合する，他リスク軽減措置の生成（この規格群の適用範囲外）</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適用外</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1043" marR="31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53739597"/>
                  </a:ext>
                </a:extLst>
              </a:tr>
            </a:tbl>
          </a:graphicData>
        </a:graphic>
      </p:graphicFrame>
    </p:spTree>
    <p:extLst>
      <p:ext uri="{BB962C8B-B14F-4D97-AF65-F5344CB8AC3E}">
        <p14:creationId xmlns:p14="http://schemas.microsoft.com/office/powerpoint/2010/main" val="4258949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kumimoji="1" lang="ja-JP" altLang="en-US" dirty="0"/>
              <a:t>参考</a:t>
            </a:r>
            <a:r>
              <a:rPr kumimoji="1" lang="en-US" altLang="ja-JP" dirty="0"/>
              <a:t>URL</a:t>
            </a:r>
            <a:endParaRPr kumimoji="1" lang="ja-JP" altLang="en-US" dirty="0"/>
          </a:p>
        </p:txBody>
      </p:sp>
      <p:sp>
        <p:nvSpPr>
          <p:cNvPr id="7" name="コンテンツ プレースホルダー 6"/>
          <p:cNvSpPr>
            <a:spLocks noGrp="1"/>
          </p:cNvSpPr>
          <p:nvPr>
            <p:ph idx="1"/>
          </p:nvPr>
        </p:nvSpPr>
        <p:spPr>
          <a:ln>
            <a:solidFill>
              <a:schemeClr val="accent6">
                <a:lumMod val="40000"/>
                <a:lumOff val="60000"/>
              </a:schemeClr>
            </a:solidFill>
          </a:ln>
        </p:spPr>
        <p:txBody>
          <a:bodyPr/>
          <a:lstStyle/>
          <a:p>
            <a:pPr marL="0" indent="0">
              <a:buNone/>
            </a:pPr>
            <a:r>
              <a:rPr lang="ja-JP" altLang="ja-JP" sz="2400" dirty="0"/>
              <a:t>厚生労働省：機能安全による機械等の安全確保について</a:t>
            </a:r>
          </a:p>
          <a:p>
            <a:pPr marL="0" indent="0">
              <a:buNone/>
            </a:pPr>
            <a:r>
              <a:rPr lang="en-US" altLang="ja-JP" sz="2000" dirty="0">
                <a:hlinkClick r:id="rId3"/>
              </a:rPr>
              <a:t>http://</a:t>
            </a:r>
            <a:r>
              <a:rPr lang="en-US" altLang="ja-JP" sz="2000" dirty="0" smtClean="0">
                <a:hlinkClick r:id="rId3"/>
              </a:rPr>
              <a:t>www.mhlw.go.jp/stf/seisakunitsuite/bunya/0000140176.html</a:t>
            </a:r>
            <a:endParaRPr lang="en-US" altLang="ja-JP" sz="2000" dirty="0" smtClean="0"/>
          </a:p>
          <a:p>
            <a:pPr marL="0" indent="0">
              <a:buNone/>
            </a:pPr>
            <a:endParaRPr lang="en-US" altLang="ja-JP" sz="2000" dirty="0"/>
          </a:p>
          <a:p>
            <a:pPr marL="0" indent="0">
              <a:buNone/>
            </a:pPr>
            <a:r>
              <a:rPr lang="ja-JP" altLang="en-US" sz="2000" dirty="0" smtClean="0"/>
              <a:t>　リーフレット、マニュアルなど各種情報が掲載されている。</a:t>
            </a:r>
            <a:endParaRPr lang="ja-JP" altLang="ja-JP" sz="2000" dirty="0"/>
          </a:p>
          <a:p>
            <a:pPr marL="0" indent="0">
              <a:buNone/>
            </a:pPr>
            <a:endParaRPr kumimoji="1" lang="ja-JP" altLang="en-US" dirty="0"/>
          </a:p>
        </p:txBody>
      </p:sp>
      <p:sp>
        <p:nvSpPr>
          <p:cNvPr id="4" name="フッター プレースホルダー 3"/>
          <p:cNvSpPr>
            <a:spLocks noGrp="1"/>
          </p:cNvSpPr>
          <p:nvPr>
            <p:ph type="ftr" sz="quarter" idx="11"/>
          </p:nvPr>
        </p:nvSpPr>
        <p:spPr>
          <a:xfrm>
            <a:off x="1052567" y="6381328"/>
            <a:ext cx="7556220" cy="232832"/>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18</a:t>
            </a:fld>
            <a:endParaRPr kumimoji="1" lang="ja-JP" altLang="en-US" dirty="0"/>
          </a:p>
        </p:txBody>
      </p:sp>
    </p:spTree>
    <p:extLst>
      <p:ext uri="{BB962C8B-B14F-4D97-AF65-F5344CB8AC3E}">
        <p14:creationId xmlns:p14="http://schemas.microsoft.com/office/powerpoint/2010/main" val="271945688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6" name="タイトル 5"/>
          <p:cNvSpPr>
            <a:spLocks noGrp="1"/>
          </p:cNvSpPr>
          <p:nvPr>
            <p:ph type="title"/>
          </p:nvPr>
        </p:nvSpPr>
        <p:spPr>
          <a:xfrm>
            <a:off x="262739" y="162974"/>
            <a:ext cx="4924287" cy="833152"/>
          </a:xfrm>
        </p:spPr>
        <p:txBody>
          <a:bodyPr vert="horz" lIns="91440" tIns="45720" rIns="91440" bIns="45720" rtlCol="0" anchor="ctr">
            <a:normAutofit/>
          </a:bodyPr>
          <a:lstStyle/>
          <a:p>
            <a:r>
              <a:rPr lang="zh-TW" altLang="en-US" kern="1200" dirty="0">
                <a:solidFill>
                  <a:schemeClr val="tx1"/>
                </a:solidFill>
              </a:rPr>
              <a:t>第</a:t>
            </a:r>
            <a:r>
              <a:rPr lang="en-US" altLang="zh-TW" kern="1200" dirty="0">
                <a:solidFill>
                  <a:schemeClr val="tx1"/>
                </a:solidFill>
              </a:rPr>
              <a:t>4</a:t>
            </a:r>
            <a:r>
              <a:rPr lang="zh-TW" altLang="en-US" kern="1200" dirty="0">
                <a:solidFill>
                  <a:schemeClr val="tx1"/>
                </a:solidFill>
              </a:rPr>
              <a:t>章　妥当性確認 </a:t>
            </a:r>
            <a:endParaRPr kumimoji="1" lang="en-US" altLang="ja-JP" kern="1200" dirty="0">
              <a:solidFill>
                <a:schemeClr val="tx1"/>
              </a:solidFill>
            </a:endParaRPr>
          </a:p>
        </p:txBody>
      </p:sp>
      <p:sp>
        <p:nvSpPr>
          <p:cNvPr id="4" name="フッター プレースホルダー 3"/>
          <p:cNvSpPr>
            <a:spLocks noGrp="1"/>
          </p:cNvSpPr>
          <p:nvPr>
            <p:ph type="ftr" sz="quarter" idx="4294967295"/>
          </p:nvPr>
        </p:nvSpPr>
        <p:spPr>
          <a:xfrm>
            <a:off x="1130575" y="6597352"/>
            <a:ext cx="8144333" cy="227858"/>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180</a:t>
            </a:fld>
            <a:endParaRPr kumimoji="1" lang="en-US" altLang="ja-JP" dirty="0"/>
          </a:p>
        </p:txBody>
      </p:sp>
      <p:graphicFrame>
        <p:nvGraphicFramePr>
          <p:cNvPr id="2" name="表 1">
            <a:extLst>
              <a:ext uri="{FF2B5EF4-FFF2-40B4-BE49-F238E27FC236}">
                <a16:creationId xmlns="" xmlns:a16="http://schemas.microsoft.com/office/drawing/2014/main" id="{C85E5D78-E3DA-4148-8F36-67DF73321F5E}"/>
              </a:ext>
            </a:extLst>
          </p:cNvPr>
          <p:cNvGraphicFramePr>
            <a:graphicFrameLocks noGrp="1"/>
          </p:cNvGraphicFramePr>
          <p:nvPr>
            <p:extLst>
              <p:ext uri="{D42A27DB-BD31-4B8C-83A1-F6EECF244321}">
                <p14:modId xmlns:p14="http://schemas.microsoft.com/office/powerpoint/2010/main" val="828934284"/>
              </p:ext>
            </p:extLst>
          </p:nvPr>
        </p:nvGraphicFramePr>
        <p:xfrm>
          <a:off x="102508" y="1154140"/>
          <a:ext cx="9700985" cy="5263124"/>
        </p:xfrm>
        <a:graphic>
          <a:graphicData uri="http://schemas.openxmlformats.org/drawingml/2006/table">
            <a:tbl>
              <a:tblPr firstRow="1" firstCol="1" bandRow="1"/>
              <a:tblGrid>
                <a:gridCol w="591475">
                  <a:extLst>
                    <a:ext uri="{9D8B030D-6E8A-4147-A177-3AD203B41FA5}">
                      <a16:colId xmlns="" xmlns:a16="http://schemas.microsoft.com/office/drawing/2014/main" val="1175706963"/>
                    </a:ext>
                  </a:extLst>
                </a:gridCol>
                <a:gridCol w="771791">
                  <a:extLst>
                    <a:ext uri="{9D8B030D-6E8A-4147-A177-3AD203B41FA5}">
                      <a16:colId xmlns="" xmlns:a16="http://schemas.microsoft.com/office/drawing/2014/main" val="3573944495"/>
                    </a:ext>
                  </a:extLst>
                </a:gridCol>
                <a:gridCol w="5460607">
                  <a:extLst>
                    <a:ext uri="{9D8B030D-6E8A-4147-A177-3AD203B41FA5}">
                      <a16:colId xmlns="" xmlns:a16="http://schemas.microsoft.com/office/drawing/2014/main" val="3826645447"/>
                    </a:ext>
                  </a:extLst>
                </a:gridCol>
                <a:gridCol w="1638182">
                  <a:extLst>
                    <a:ext uri="{9D8B030D-6E8A-4147-A177-3AD203B41FA5}">
                      <a16:colId xmlns="" xmlns:a16="http://schemas.microsoft.com/office/drawing/2014/main" val="1392556731"/>
                    </a:ext>
                  </a:extLst>
                </a:gridCol>
                <a:gridCol w="1238930">
                  <a:extLst>
                    <a:ext uri="{9D8B030D-6E8A-4147-A177-3AD203B41FA5}">
                      <a16:colId xmlns="" xmlns:a16="http://schemas.microsoft.com/office/drawing/2014/main" val="4256333266"/>
                    </a:ext>
                  </a:extLst>
                </a:gridCol>
              </a:tblGrid>
              <a:tr h="278382">
                <a:tc gridSpan="3">
                  <a:txBody>
                    <a:bodyPr/>
                    <a:lstStyle/>
                    <a:p>
                      <a:pPr algn="ctr">
                        <a:spcAft>
                          <a:spcPts val="0"/>
                        </a:spcAft>
                      </a:pP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JIS C 0508-1:2012 (IEC 61508-1 2012) </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表</a:t>
                      </a:r>
                      <a:r>
                        <a:rPr lang="en-US" altLang="ja-JP" sz="1200" kern="0" dirty="0">
                          <a:effectLst/>
                          <a:latin typeface="Arial" panose="020B0604020202020204" pitchFamily="34" charset="0"/>
                          <a:ea typeface="Meiryo UI" panose="020B0604030504040204" pitchFamily="50" charset="-128"/>
                          <a:cs typeface="Arial" panose="020B0604020202020204" pitchFamily="34" charset="0"/>
                        </a:rPr>
                        <a:t>1</a:t>
                      </a:r>
                      <a:r>
                        <a:rPr lang="ja-JP" altLang="en-US" sz="1200" kern="0" dirty="0">
                          <a:effectLst/>
                          <a:latin typeface="Arial" panose="020B0604020202020204" pitchFamily="34" charset="0"/>
                          <a:ea typeface="Meiryo UI" panose="020B0604030504040204" pitchFamily="50" charset="-128"/>
                          <a:cs typeface="Arial" panose="020B0604020202020204" pitchFamily="34" charset="0"/>
                        </a:rPr>
                        <a:t>　</a:t>
                      </a:r>
                      <a:r>
                        <a:rPr lang="ja-JP" sz="1200" kern="0" dirty="0">
                          <a:effectLst/>
                          <a:latin typeface="Arial" panose="020B0604020202020204" pitchFamily="34" charset="0"/>
                          <a:ea typeface="Meiryo UI" panose="020B0604030504040204" pitchFamily="50" charset="-128"/>
                          <a:cs typeface="Arial" panose="020B0604020202020204" pitchFamily="34" charset="0"/>
                        </a:rPr>
                        <a:t>全安全ライフサイクルフェーズ：概要　より</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妥当性確認に必要な資料など</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8893052"/>
                  </a:ext>
                </a:extLst>
              </a:tr>
              <a:tr h="430232">
                <a:tc>
                  <a:txBody>
                    <a:bodyPr/>
                    <a:lstStyle/>
                    <a:p>
                      <a:pPr algn="ctr">
                        <a:spcAft>
                          <a:spcPts val="0"/>
                        </a:spcAft>
                      </a:pP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同規格図</a:t>
                      </a:r>
                      <a:r>
                        <a:rPr lang="en-US" altLang="ja-JP" sz="1100" kern="0" dirty="0">
                          <a:effectLst/>
                          <a:latin typeface="Arial" panose="020B0604020202020204" pitchFamily="34" charset="0"/>
                          <a:ea typeface="Meiryo UI" panose="020B0604030504040204" pitchFamily="50" charset="-128"/>
                          <a:cs typeface="Arial" panose="020B0604020202020204" pitchFamily="34" charset="0"/>
                        </a:rPr>
                        <a:t>2</a:t>
                      </a:r>
                      <a:r>
                        <a:rPr lang="ja-JP" altLang="en-US" sz="1100" kern="0" dirty="0">
                          <a:effectLst/>
                          <a:latin typeface="Arial" panose="020B0604020202020204" pitchFamily="34" charset="0"/>
                          <a:ea typeface="Meiryo UI" panose="020B0604030504040204" pitchFamily="50" charset="-128"/>
                          <a:cs typeface="Arial" panose="020B0604020202020204" pitchFamily="34" charset="0"/>
                        </a:rPr>
                        <a:t>の</a:t>
                      </a:r>
                      <a:r>
                        <a:rPr lang="en-US" sz="1100" kern="0" dirty="0">
                          <a:effectLst/>
                          <a:latin typeface="Arial" panose="020B0604020202020204" pitchFamily="34" charset="0"/>
                          <a:ea typeface="Meiryo UI" panose="020B0604030504040204" pitchFamily="50" charset="-128"/>
                          <a:cs typeface="Arial" panose="020B0604020202020204" pitchFamily="34" charset="0"/>
                        </a:rPr>
                        <a:t>Box No.</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表題</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必要書類</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項目例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903292109"/>
                  </a:ext>
                </a:extLst>
              </a:tr>
              <a:tr h="733275">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12</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全設置及び引渡し</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7.13.1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安全関連系を設置する。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安全関連系を引き渡す。</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・契約書</a:t>
                      </a:r>
                    </a:p>
                    <a:p>
                      <a:pPr>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・取扱説明書</a:t>
                      </a:r>
                    </a:p>
                    <a:p>
                      <a:pPr>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・手順書など</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設置者と使用者間の役割分担</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83960419"/>
                  </a:ext>
                </a:extLst>
              </a:tr>
              <a:tr h="966964">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13</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全安全妥当性確認</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7.14.1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b="1" kern="0" dirty="0">
                          <a:effectLst/>
                          <a:latin typeface="Arial" panose="020B0604020202020204" pitchFamily="34" charset="0"/>
                          <a:ea typeface="Meiryo UI" panose="020B0604030504040204" pitchFamily="50" charset="-128"/>
                          <a:cs typeface="Arial" panose="020B0604020202020204" pitchFamily="34" charset="0"/>
                        </a:rPr>
                        <a:t>7.6</a:t>
                      </a:r>
                      <a:r>
                        <a:rPr lang="ja-JP" sz="1400" kern="0" dirty="0">
                          <a:effectLst/>
                          <a:latin typeface="Arial" panose="020B0604020202020204" pitchFamily="34" charset="0"/>
                          <a:ea typeface="Meiryo UI" panose="020B0604030504040204" pitchFamily="50" charset="-128"/>
                          <a:cs typeface="Arial" panose="020B0604020202020204" pitchFamily="34" charset="0"/>
                        </a:rPr>
                        <a:t>に従って展開された</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安全関連系に対する安全要求事項の割当てを計算に入れて，全安全機能要求事項及び全安全度要求事項の形式による全安全要求仕様に，当該</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安全関連系が適合していることを確認する。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妥当性確認計画書</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Arial" panose="020B0604020202020204" pitchFamily="34" charset="0"/>
                          <a:ea typeface="Meiryo UI" panose="020B0604030504040204" pitchFamily="50" charset="-128"/>
                          <a:cs typeface="Arial" panose="020B0604020202020204" pitchFamily="34" charset="0"/>
                        </a:rPr>
                        <a:t> </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4601184"/>
                  </a:ext>
                </a:extLst>
              </a:tr>
              <a:tr h="870268">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14</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全運用，保全及び修理</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7.151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安全関連系の機能安全を規定の水準に確実に保つ。</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E/E/EP</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安全関連系の運用，保全及び修理に必要とされる技術要求が，</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安全関連系の将来的な保守運用責任者に確実に提供される。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・取扱説明書</a:t>
                      </a:r>
                    </a:p>
                    <a:p>
                      <a:pPr>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・手順書</a:t>
                      </a:r>
                    </a:p>
                    <a:p>
                      <a:pPr>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など</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a:effectLst/>
                          <a:latin typeface="Arial" panose="020B0604020202020204" pitchFamily="34" charset="0"/>
                          <a:ea typeface="Meiryo UI" panose="020B0604030504040204" pitchFamily="50" charset="-128"/>
                          <a:cs typeface="Arial" panose="020B0604020202020204" pitchFamily="34" charset="0"/>
                        </a:rPr>
                        <a:t> </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585517"/>
                  </a:ext>
                </a:extLst>
              </a:tr>
              <a:tr h="870268">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15</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全部分改修及び改造</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7.16.1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500"/>
                        </a:lnSpc>
                        <a:spcAft>
                          <a:spcPts val="0"/>
                        </a:spcAft>
                      </a:pPr>
                      <a:r>
                        <a:rPr lang="ja-JP" sz="1400" kern="0" dirty="0">
                          <a:effectLst/>
                          <a:latin typeface="Arial" panose="020B0604020202020204" pitchFamily="34" charset="0"/>
                          <a:ea typeface="Meiryo UI" panose="020B0604030504040204" pitchFamily="50" charset="-128"/>
                          <a:cs typeface="Arial" panose="020B0604020202020204" pitchFamily="34" charset="0"/>
                        </a:rPr>
                        <a:t>部分改修及び改造が行われている間とその後で，</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安全関連系に関わる機能安全が適切であることを確実にするために必要な手順を定義する。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・取扱説明書</a:t>
                      </a:r>
                    </a:p>
                    <a:p>
                      <a:pPr>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・手順書</a:t>
                      </a:r>
                    </a:p>
                    <a:p>
                      <a:pPr>
                        <a:spcAft>
                          <a:spcPts val="0"/>
                        </a:spcAft>
                      </a:pPr>
                      <a:r>
                        <a:rPr lang="ja-JP" sz="1400" kern="100">
                          <a:effectLst/>
                          <a:latin typeface="Arial" panose="020B0604020202020204" pitchFamily="34" charset="0"/>
                          <a:ea typeface="Meiryo UI" panose="020B0604030504040204" pitchFamily="50" charset="-128"/>
                          <a:cs typeface="Arial" panose="020B0604020202020204" pitchFamily="34" charset="0"/>
                        </a:rPr>
                        <a:t>など</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12523871"/>
                  </a:ext>
                </a:extLst>
              </a:tr>
              <a:tr h="773571">
                <a:tc>
                  <a:txBody>
                    <a:bodyPr/>
                    <a:lstStyle/>
                    <a:p>
                      <a:pPr algn="r">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16</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effectLst/>
                          <a:latin typeface="Arial" panose="020B0604020202020204" pitchFamily="34" charset="0"/>
                          <a:ea typeface="Meiryo UI" panose="020B0604030504040204" pitchFamily="50" charset="-128"/>
                          <a:cs typeface="Arial" panose="020B0604020202020204" pitchFamily="34" charset="0"/>
                        </a:rPr>
                        <a:t>使用終了又は廃却</a:t>
                      </a:r>
                      <a:endParaRPr lang="ja-JP" sz="1400" kern="10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Arial" panose="020B0604020202020204" pitchFamily="34" charset="0"/>
                          <a:ea typeface="Meiryo UI" panose="020B0604030504040204" pitchFamily="50" charset="-128"/>
                          <a:cs typeface="Arial" panose="020B0604020202020204" pitchFamily="34" charset="0"/>
                        </a:rPr>
                        <a:t>Part 1</a:t>
                      </a:r>
                      <a:r>
                        <a:rPr lang="ja-JP" sz="1400" kern="0" dirty="0">
                          <a:effectLst/>
                          <a:latin typeface="Arial" panose="020B0604020202020204" pitchFamily="34" charset="0"/>
                          <a:ea typeface="Meiryo UI" panose="020B0604030504040204" pitchFamily="50" charset="-128"/>
                          <a:cs typeface="Arial" panose="020B0604020202020204" pitchFamily="34" charset="0"/>
                        </a:rPr>
                        <a:t>の</a:t>
                      </a:r>
                      <a:r>
                        <a:rPr lang="en-US" sz="1400" kern="0" dirty="0">
                          <a:effectLst/>
                          <a:latin typeface="Arial" panose="020B0604020202020204" pitchFamily="34" charset="0"/>
                          <a:ea typeface="Meiryo UI" panose="020B0604030504040204" pitchFamily="50" charset="-128"/>
                          <a:cs typeface="Arial" panose="020B0604020202020204" pitchFamily="34" charset="0"/>
                        </a:rPr>
                        <a:t>7.17.1</a:t>
                      </a:r>
                      <a:r>
                        <a:rPr lang="ja-JP" sz="1400" kern="0" dirty="0">
                          <a:effectLst/>
                          <a:latin typeface="Arial" panose="020B0604020202020204" pitchFamily="34" charset="0"/>
                          <a:ea typeface="Meiryo UI" panose="020B0604030504040204" pitchFamily="50" charset="-128"/>
                          <a:cs typeface="Arial" panose="020B0604020202020204" pitchFamily="34" charset="0"/>
                        </a:rPr>
                        <a:t>項</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p>
                      <a:pPr algn="l">
                        <a:spcAft>
                          <a:spcPts val="0"/>
                        </a:spcAft>
                      </a:pP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機械等</a:t>
                      </a:r>
                      <a:r>
                        <a:rPr lang="ja-JP" sz="1400" kern="0" dirty="0">
                          <a:effectLst/>
                          <a:latin typeface="Arial" panose="020B0604020202020204" pitchFamily="34" charset="0"/>
                          <a:ea typeface="Meiryo UI" panose="020B0604030504040204" pitchFamily="50" charset="-128"/>
                          <a:cs typeface="Arial" panose="020B0604020202020204" pitchFamily="34" charset="0"/>
                        </a:rPr>
                        <a:t>の使用終了又は廃却の間とその後で，</a:t>
                      </a:r>
                      <a:r>
                        <a:rPr lang="ja-JP" altLang="en-US" sz="1400" kern="0" dirty="0">
                          <a:effectLst/>
                          <a:latin typeface="Arial" panose="020B0604020202020204" pitchFamily="34" charset="0"/>
                          <a:ea typeface="Meiryo UI" panose="020B0604030504040204" pitchFamily="50" charset="-128"/>
                          <a:cs typeface="Arial" panose="020B0604020202020204" pitchFamily="34" charset="0"/>
                        </a:rPr>
                        <a:t>電子等制御</a:t>
                      </a:r>
                      <a:r>
                        <a:rPr lang="ja-JP" sz="1400" kern="0" dirty="0">
                          <a:effectLst/>
                          <a:latin typeface="Arial" panose="020B0604020202020204" pitchFamily="34" charset="0"/>
                          <a:ea typeface="Meiryo UI" panose="020B0604030504040204" pitchFamily="50" charset="-128"/>
                          <a:cs typeface="Arial" panose="020B0604020202020204" pitchFamily="34" charset="0"/>
                        </a:rPr>
                        <a:t>安全関連系の機能安全が適切であることを確実にするために必要な手順を定義する。</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・取扱説明書</a:t>
                      </a:r>
                    </a:p>
                    <a:p>
                      <a:pPr>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・手順書</a:t>
                      </a:r>
                    </a:p>
                    <a:p>
                      <a:pPr>
                        <a:spcAft>
                          <a:spcPts val="0"/>
                        </a:spcAft>
                      </a:pPr>
                      <a:r>
                        <a:rPr lang="ja-JP" sz="1400" kern="100" dirty="0">
                          <a:effectLst/>
                          <a:latin typeface="Arial" panose="020B0604020202020204" pitchFamily="34" charset="0"/>
                          <a:ea typeface="Meiryo UI" panose="020B0604030504040204" pitchFamily="50" charset="-128"/>
                          <a:cs typeface="Arial" panose="020B0604020202020204" pitchFamily="34" charset="0"/>
                        </a:rPr>
                        <a:t>など</a:t>
                      </a: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kern="100" dirty="0">
                          <a:effectLst/>
                          <a:latin typeface="Arial" panose="020B0604020202020204" pitchFamily="34" charset="0"/>
                          <a:ea typeface="Meiryo UI" panose="020B0604030504040204" pitchFamily="50" charset="-128"/>
                          <a:cs typeface="Arial" panose="020B0604020202020204" pitchFamily="34" charset="0"/>
                        </a:rPr>
                        <a:t> </a:t>
                      </a:r>
                      <a:endParaRPr lang="ja-JP" sz="1400" kern="100" dirty="0">
                        <a:effectLst/>
                        <a:latin typeface="Arial" panose="020B0604020202020204" pitchFamily="34" charset="0"/>
                        <a:ea typeface="Meiryo UI" panose="020B0604030504040204" pitchFamily="50" charset="-128"/>
                        <a:cs typeface="Arial" panose="020B0604020202020204" pitchFamily="34" charset="0"/>
                      </a:endParaRPr>
                    </a:p>
                  </a:txBody>
                  <a:tcPr marL="35355" marR="353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9326458"/>
                  </a:ext>
                </a:extLst>
              </a:tr>
            </a:tbl>
          </a:graphicData>
        </a:graphic>
      </p:graphicFrame>
    </p:spTree>
    <p:extLst>
      <p:ext uri="{BB962C8B-B14F-4D97-AF65-F5344CB8AC3E}">
        <p14:creationId xmlns:p14="http://schemas.microsoft.com/office/powerpoint/2010/main" val="254518192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2152" y="1772816"/>
            <a:ext cx="8420100" cy="1362075"/>
          </a:xfrm>
        </p:spPr>
        <p:txBody>
          <a:bodyPr>
            <a:normAutofit/>
          </a:bodyPr>
          <a:lstStyle/>
          <a:p>
            <a:r>
              <a:rPr lang="ja-JP" altLang="en-US" sz="6000" dirty="0"/>
              <a:t>第</a:t>
            </a:r>
            <a:r>
              <a:rPr lang="en-US" altLang="ja-JP" sz="6000" dirty="0"/>
              <a:t>5</a:t>
            </a:r>
            <a:r>
              <a:rPr lang="ja-JP" altLang="en-US" sz="6000" dirty="0"/>
              <a:t>章 適合性証明</a:t>
            </a:r>
            <a:endParaRPr kumimoji="1" lang="ja-JP" altLang="en-US" sz="6000" dirty="0"/>
          </a:p>
        </p:txBody>
      </p:sp>
      <p:sp>
        <p:nvSpPr>
          <p:cNvPr id="5" name="スライド番号プレースホルダー 4"/>
          <p:cNvSpPr>
            <a:spLocks noGrp="1"/>
          </p:cNvSpPr>
          <p:nvPr>
            <p:ph type="sldNum" sz="quarter" idx="12"/>
          </p:nvPr>
        </p:nvSpPr>
        <p:spPr>
          <a:xfrm>
            <a:off x="7432339" y="6356352"/>
            <a:ext cx="2228850" cy="365125"/>
          </a:xfrm>
        </p:spPr>
        <p:txBody>
          <a:bodyPr/>
          <a:lstStyle/>
          <a:p>
            <a:fld id="{C7D9CC4D-8A97-4D11-A8F9-9712DE09FCD9}" type="slidenum">
              <a:rPr kumimoji="1" lang="ja-JP" altLang="en-US" smtClean="0"/>
              <a:t>181</a:t>
            </a:fld>
            <a:endParaRPr kumimoji="1" lang="ja-JP" altLang="en-US"/>
          </a:p>
        </p:txBody>
      </p:sp>
      <p:sp>
        <p:nvSpPr>
          <p:cNvPr id="6" name="フッター プレースホルダー 3"/>
          <p:cNvSpPr>
            <a:spLocks noGrp="1"/>
          </p:cNvSpPr>
          <p:nvPr>
            <p:ph type="ftr" sz="quarter" idx="4294967295"/>
          </p:nvPr>
        </p:nvSpPr>
        <p:spPr>
          <a:xfrm>
            <a:off x="1364601" y="6525344"/>
            <a:ext cx="7855202" cy="263244"/>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3" name="テキスト ボックス 2"/>
          <p:cNvSpPr txBox="1"/>
          <p:nvPr/>
        </p:nvSpPr>
        <p:spPr>
          <a:xfrm>
            <a:off x="1082152" y="777576"/>
            <a:ext cx="5616624" cy="584775"/>
          </a:xfrm>
          <a:prstGeom prst="rect">
            <a:avLst/>
          </a:prstGeom>
          <a:noFill/>
        </p:spPr>
        <p:txBody>
          <a:bodyPr wrap="square" rtlCol="0">
            <a:spAutoFit/>
          </a:bodyPr>
          <a:lstStyle/>
          <a:p>
            <a:r>
              <a:rPr kumimoji="1" lang="ja-JP" altLang="en-US" sz="3200" dirty="0" smtClean="0">
                <a:latin typeface="+mj-ea"/>
                <a:ea typeface="+mj-ea"/>
              </a:rPr>
              <a:t>活用実践マニュアル</a:t>
            </a:r>
            <a:r>
              <a:rPr kumimoji="1" lang="en-US" altLang="ja-JP" sz="3200" dirty="0" smtClean="0">
                <a:latin typeface="+mj-ea"/>
                <a:ea typeface="+mj-ea"/>
              </a:rPr>
              <a:t>(</a:t>
            </a:r>
            <a:r>
              <a:rPr kumimoji="1" lang="ja-JP" altLang="en-US" sz="3200" dirty="0" smtClean="0">
                <a:latin typeface="+mj-ea"/>
                <a:ea typeface="+mj-ea"/>
              </a:rPr>
              <a:t>ボイラー編</a:t>
            </a:r>
            <a:r>
              <a:rPr kumimoji="1" lang="en-US" altLang="ja-JP" sz="3200" dirty="0" smtClean="0">
                <a:latin typeface="+mj-ea"/>
                <a:ea typeface="+mj-ea"/>
              </a:rPr>
              <a:t>)</a:t>
            </a:r>
            <a:endParaRPr kumimoji="1" lang="ja-JP" altLang="en-US" sz="3200" dirty="0">
              <a:latin typeface="+mj-ea"/>
              <a:ea typeface="+mj-ea"/>
            </a:endParaRPr>
          </a:p>
        </p:txBody>
      </p:sp>
      <p:sp>
        <p:nvSpPr>
          <p:cNvPr id="7" name="テキスト ボックス 7"/>
          <p:cNvSpPr txBox="1"/>
          <p:nvPr/>
        </p:nvSpPr>
        <p:spPr>
          <a:xfrm>
            <a:off x="891018" y="3545356"/>
            <a:ext cx="827973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148228220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4" name="フッター プレースホルダー 3"/>
          <p:cNvSpPr>
            <a:spLocks noGrp="1"/>
          </p:cNvSpPr>
          <p:nvPr>
            <p:ph type="ftr" sz="quarter" idx="4294967295"/>
          </p:nvPr>
        </p:nvSpPr>
        <p:spPr>
          <a:xfrm>
            <a:off x="1988671" y="6460086"/>
            <a:ext cx="7286238"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182</a:t>
            </a:fld>
            <a:endParaRPr kumimoji="1" lang="en-US" altLang="ja-JP" dirty="0"/>
          </a:p>
        </p:txBody>
      </p:sp>
      <p:sp>
        <p:nvSpPr>
          <p:cNvPr id="3" name="正方形/長方形 2">
            <a:extLst>
              <a:ext uri="{FF2B5EF4-FFF2-40B4-BE49-F238E27FC236}">
                <a16:creationId xmlns="" xmlns:a16="http://schemas.microsoft.com/office/drawing/2014/main" id="{BAFD6504-D5A1-4A52-BA66-279EF9172CD2}"/>
              </a:ext>
            </a:extLst>
          </p:cNvPr>
          <p:cNvSpPr/>
          <p:nvPr/>
        </p:nvSpPr>
        <p:spPr>
          <a:xfrm>
            <a:off x="197818" y="1073462"/>
            <a:ext cx="9647444" cy="1077218"/>
          </a:xfrm>
          <a:prstGeom prst="rect">
            <a:avLst/>
          </a:prstGeom>
        </p:spPr>
        <p:txBody>
          <a:bodyPr wrap="square">
            <a:sp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1.</a:t>
            </a:r>
            <a:r>
              <a:rPr lang="ja-JP" altLang="en-US" sz="2400" b="1" dirty="0">
                <a:latin typeface="Meiryo UI" panose="020B0604030504040204" pitchFamily="50" charset="-128"/>
                <a:ea typeface="Meiryo UI" panose="020B0604030504040204" pitchFamily="50" charset="-128"/>
              </a:rPr>
              <a:t>　はじめに</a:t>
            </a:r>
          </a:p>
          <a:p>
            <a:r>
              <a:rPr lang="ja-JP" altLang="en-US" sz="2000" dirty="0">
                <a:latin typeface="Arial" panose="020B0604020202020204" pitchFamily="34" charset="0"/>
                <a:ea typeface="Meiryo UI" panose="020B0604030504040204" pitchFamily="50" charset="-128"/>
                <a:cs typeface="Arial" panose="020B0604020202020204" pitchFamily="34" charset="0"/>
              </a:rPr>
              <a:t>第４章（妥当性確認）のために供された資料をもとに</a:t>
            </a:r>
            <a:r>
              <a:rPr lang="zh-TW" altLang="en-US" sz="2000" dirty="0">
                <a:latin typeface="Arial" panose="020B0604020202020204" pitchFamily="34" charset="0"/>
                <a:ea typeface="Meiryo UI" panose="020B0604030504040204" pitchFamily="50" charset="-128"/>
                <a:cs typeface="Arial" panose="020B0604020202020204" pitchFamily="34" charset="0"/>
              </a:rPr>
              <a:t>供給者適合宣言</a:t>
            </a:r>
            <a:r>
              <a:rPr lang="ja-JP" altLang="en-US" sz="2000" dirty="0">
                <a:latin typeface="Arial" panose="020B0604020202020204" pitchFamily="34" charset="0"/>
                <a:ea typeface="Meiryo UI" panose="020B0604030504040204" pitchFamily="50" charset="-128"/>
                <a:cs typeface="Arial" panose="020B0604020202020204" pitchFamily="34" charset="0"/>
              </a:rPr>
              <a:t>及び適合性証明の手順について述べる。</a:t>
            </a:r>
          </a:p>
        </p:txBody>
      </p:sp>
      <p:sp>
        <p:nvSpPr>
          <p:cNvPr id="7" name="正方形/長方形 6">
            <a:extLst>
              <a:ext uri="{FF2B5EF4-FFF2-40B4-BE49-F238E27FC236}">
                <a16:creationId xmlns="" xmlns:a16="http://schemas.microsoft.com/office/drawing/2014/main" id="{8EA0E0DC-D9F8-4E2E-8A65-A5CD7AD7DF15}"/>
              </a:ext>
            </a:extLst>
          </p:cNvPr>
          <p:cNvSpPr/>
          <p:nvPr/>
        </p:nvSpPr>
        <p:spPr>
          <a:xfrm>
            <a:off x="197818" y="2276872"/>
            <a:ext cx="9575940" cy="2308324"/>
          </a:xfrm>
          <a:prstGeom prst="rect">
            <a:avLst/>
          </a:prstGeom>
        </p:spPr>
        <p:txBody>
          <a:bodyPr wrap="square">
            <a:spAutoFit/>
          </a:bodyPr>
          <a:lstStyle/>
          <a:p>
            <a:r>
              <a:rPr lang="en-US" altLang="ja-JP" sz="2400" b="1" dirty="0">
                <a:latin typeface="Arial" panose="020B0604020202020204" pitchFamily="34" charset="0"/>
                <a:ea typeface="Meiryo UI" panose="020B0604030504040204" pitchFamily="50" charset="-128"/>
                <a:cs typeface="Arial" panose="020B0604020202020204" pitchFamily="34" charset="0"/>
              </a:rPr>
              <a:t>2.</a:t>
            </a:r>
            <a:r>
              <a:rPr lang="ja-JP" altLang="en-US" sz="2400" b="1" dirty="0">
                <a:latin typeface="Arial" panose="020B0604020202020204" pitchFamily="34" charset="0"/>
                <a:ea typeface="Meiryo UI" panose="020B0604030504040204" pitchFamily="50" charset="-128"/>
                <a:cs typeface="Arial" panose="020B0604020202020204" pitchFamily="34" charset="0"/>
              </a:rPr>
              <a:t>　参考文書</a:t>
            </a:r>
          </a:p>
          <a:p>
            <a:r>
              <a:rPr lang="en-US" altLang="ja-JP" sz="2000" dirty="0">
                <a:latin typeface="Arial" panose="020B0604020202020204" pitchFamily="34" charset="0"/>
                <a:ea typeface="Meiryo UI" panose="020B0604030504040204" pitchFamily="50" charset="-128"/>
                <a:cs typeface="Arial" panose="020B0604020202020204" pitchFamily="34" charset="0"/>
              </a:rPr>
              <a:t>JIS Q 17050-1 (ISO/IEC 17050-1)</a:t>
            </a:r>
            <a:r>
              <a:rPr lang="ja-JP" altLang="en-US" sz="2000" dirty="0">
                <a:latin typeface="Arial" panose="020B0604020202020204" pitchFamily="34" charset="0"/>
                <a:ea typeface="Meiryo UI" panose="020B0604030504040204" pitchFamily="50" charset="-128"/>
                <a:cs typeface="Arial" panose="020B0604020202020204" pitchFamily="34" charset="0"/>
              </a:rPr>
              <a:t>　適合性評価 供給者適合宣言 第 </a:t>
            </a:r>
            <a:r>
              <a:rPr lang="en-US" altLang="ja-JP" sz="2000" dirty="0">
                <a:latin typeface="Arial" panose="020B0604020202020204" pitchFamily="34" charset="0"/>
                <a:ea typeface="Meiryo UI" panose="020B0604030504040204" pitchFamily="50" charset="-128"/>
                <a:cs typeface="Arial" panose="020B0604020202020204" pitchFamily="34" charset="0"/>
              </a:rPr>
              <a:t>1 </a:t>
            </a:r>
            <a:r>
              <a:rPr lang="ja-JP" altLang="en-US" sz="2000" dirty="0">
                <a:latin typeface="Arial" panose="020B0604020202020204" pitchFamily="34" charset="0"/>
                <a:ea typeface="Meiryo UI" panose="020B0604030504040204" pitchFamily="50" charset="-128"/>
                <a:cs typeface="Arial" panose="020B0604020202020204" pitchFamily="34" charset="0"/>
              </a:rPr>
              <a:t>部：一般要求事項　（参考資料参照）</a:t>
            </a:r>
          </a:p>
          <a:p>
            <a:r>
              <a:rPr lang="en-US" altLang="ja-JP" sz="2000" dirty="0">
                <a:latin typeface="Arial" panose="020B0604020202020204" pitchFamily="34" charset="0"/>
                <a:ea typeface="Meiryo UI" panose="020B0604030504040204" pitchFamily="50" charset="-128"/>
                <a:cs typeface="Arial" panose="020B0604020202020204" pitchFamily="34" charset="0"/>
              </a:rPr>
              <a:t>JIS Q 17050-2 (ISO/IEC 17050-2)</a:t>
            </a:r>
            <a:r>
              <a:rPr lang="ja-JP" altLang="en-US" sz="2000" dirty="0">
                <a:latin typeface="Arial" panose="020B0604020202020204" pitchFamily="34" charset="0"/>
                <a:ea typeface="Meiryo UI" panose="020B0604030504040204" pitchFamily="50" charset="-128"/>
                <a:cs typeface="Arial" panose="020B0604020202020204" pitchFamily="34" charset="0"/>
              </a:rPr>
              <a:t>　適合性評価 供給者適合宣言 第 </a:t>
            </a:r>
            <a:r>
              <a:rPr lang="en-US" altLang="ja-JP" sz="2000" dirty="0">
                <a:latin typeface="Arial" panose="020B0604020202020204" pitchFamily="34" charset="0"/>
                <a:ea typeface="Meiryo UI" panose="020B0604030504040204" pitchFamily="50" charset="-128"/>
                <a:cs typeface="Arial" panose="020B0604020202020204" pitchFamily="34" charset="0"/>
              </a:rPr>
              <a:t>2 </a:t>
            </a:r>
            <a:r>
              <a:rPr lang="ja-JP" altLang="en-US" sz="2000" dirty="0">
                <a:latin typeface="Arial" panose="020B0604020202020204" pitchFamily="34" charset="0"/>
                <a:ea typeface="Meiryo UI" panose="020B0604030504040204" pitchFamily="50" charset="-128"/>
                <a:cs typeface="Arial" panose="020B0604020202020204" pitchFamily="34" charset="0"/>
              </a:rPr>
              <a:t>部：支援文書 　（参考資料参照）</a:t>
            </a:r>
          </a:p>
          <a:p>
            <a:r>
              <a:rPr lang="en-US" altLang="ja-JP" sz="2000" dirty="0">
                <a:latin typeface="Arial" panose="020B0604020202020204" pitchFamily="34" charset="0"/>
                <a:ea typeface="Meiryo UI" panose="020B0604030504040204" pitchFamily="50" charset="-128"/>
                <a:cs typeface="Arial" panose="020B0604020202020204" pitchFamily="34" charset="0"/>
              </a:rPr>
              <a:t>JIS Q 17065 (ISO/IEC 17065) </a:t>
            </a:r>
            <a:r>
              <a:rPr lang="ja-JP" altLang="en-US" sz="2000" dirty="0">
                <a:latin typeface="Arial" panose="020B0604020202020204" pitchFamily="34" charset="0"/>
                <a:ea typeface="Meiryo UI" panose="020B0604030504040204" pitchFamily="50" charset="-128"/>
                <a:cs typeface="Arial" panose="020B0604020202020204" pitchFamily="34" charset="0"/>
              </a:rPr>
              <a:t>　適合性評価−製品，プロセス及びサービスの認証を行う機関に対する要求事項</a:t>
            </a:r>
          </a:p>
        </p:txBody>
      </p:sp>
      <p:sp>
        <p:nvSpPr>
          <p:cNvPr id="8" name="正方形/長方形 7">
            <a:extLst>
              <a:ext uri="{FF2B5EF4-FFF2-40B4-BE49-F238E27FC236}">
                <a16:creationId xmlns="" xmlns:a16="http://schemas.microsoft.com/office/drawing/2014/main" id="{DCD2C852-08F7-4476-987F-3418C07AE106}"/>
              </a:ext>
            </a:extLst>
          </p:cNvPr>
          <p:cNvSpPr/>
          <p:nvPr/>
        </p:nvSpPr>
        <p:spPr>
          <a:xfrm>
            <a:off x="262739" y="4662646"/>
            <a:ext cx="9492902" cy="2000548"/>
          </a:xfrm>
          <a:prstGeom prst="rect">
            <a:avLst/>
          </a:prstGeom>
        </p:spPr>
        <p:txBody>
          <a:bodyPr wrap="square">
            <a:spAutoFit/>
          </a:bodyPr>
          <a:lstStyle/>
          <a:p>
            <a:pPr algn="just">
              <a:spcAft>
                <a:spcPts val="0"/>
              </a:spcAft>
            </a:pPr>
            <a:r>
              <a:rPr lang="en-US" altLang="ja-JP" sz="2400" b="1" kern="100" dirty="0">
                <a:latin typeface="Arial" panose="020B0604020202020204" pitchFamily="34" charset="0"/>
                <a:ea typeface="Meiryo UI" panose="020B0604030504040204" pitchFamily="50" charset="-128"/>
                <a:cs typeface="Arial" panose="020B0604020202020204" pitchFamily="34" charset="0"/>
              </a:rPr>
              <a:t>3.</a:t>
            </a:r>
            <a:r>
              <a:rPr lang="ja-JP" altLang="en-US" sz="2400" b="1" kern="100" dirty="0">
                <a:latin typeface="Arial" panose="020B0604020202020204" pitchFamily="34" charset="0"/>
                <a:ea typeface="Meiryo UI" panose="020B0604030504040204" pitchFamily="50" charset="-128"/>
                <a:cs typeface="Arial" panose="020B0604020202020204" pitchFamily="34" charset="0"/>
              </a:rPr>
              <a:t>　</a:t>
            </a:r>
            <a:r>
              <a:rPr lang="ja-JP" altLang="ja-JP" sz="2400" b="1" kern="100" dirty="0">
                <a:latin typeface="Arial" panose="020B0604020202020204" pitchFamily="34" charset="0"/>
                <a:ea typeface="Meiryo UI" panose="020B0604030504040204" pitchFamily="50" charset="-128"/>
                <a:cs typeface="Arial" panose="020B0604020202020204" pitchFamily="34" charset="0"/>
              </a:rPr>
              <a:t>定義</a:t>
            </a:r>
            <a:endParaRPr lang="ja-JP" altLang="ja-JP" sz="1600" kern="100" dirty="0">
              <a:latin typeface="Arial" panose="020B0604020202020204" pitchFamily="34" charset="0"/>
              <a:ea typeface="Meiryo UI" panose="020B0604030504040204" pitchFamily="50" charset="-128"/>
              <a:cs typeface="Arial" panose="020B0604020202020204" pitchFamily="34" charset="0"/>
            </a:endParaRPr>
          </a:p>
          <a:p>
            <a:pPr algn="just">
              <a:spcAft>
                <a:spcPts val="0"/>
              </a:spcAft>
            </a:pPr>
            <a:r>
              <a:rPr lang="en-US" altLang="ja-JP" sz="2000" kern="100" dirty="0">
                <a:latin typeface="Arial" panose="020B0604020202020204" pitchFamily="34" charset="0"/>
                <a:ea typeface="Meiryo UI" panose="020B0604030504040204" pitchFamily="50" charset="-128"/>
                <a:cs typeface="Arial" panose="020B0604020202020204" pitchFamily="34" charset="0"/>
              </a:rPr>
              <a:t>3.1</a:t>
            </a:r>
            <a:r>
              <a:rPr lang="ja-JP" altLang="ja-JP" sz="2000" kern="100" dirty="0">
                <a:latin typeface="Arial" panose="020B0604020202020204" pitchFamily="34" charset="0"/>
                <a:ea typeface="Meiryo UI" panose="020B0604030504040204" pitchFamily="50" charset="-128"/>
                <a:cs typeface="Arial" panose="020B0604020202020204" pitchFamily="34" charset="0"/>
              </a:rPr>
              <a:t>　</a:t>
            </a:r>
            <a:r>
              <a:rPr lang="ja-JP" altLang="en-US" sz="2000" kern="100" dirty="0">
                <a:latin typeface="Arial" panose="020B0604020202020204" pitchFamily="34" charset="0"/>
                <a:ea typeface="Meiryo UI" panose="020B0604030504040204" pitchFamily="50" charset="-128"/>
                <a:cs typeface="Arial" panose="020B0604020202020204" pitchFamily="34" charset="0"/>
              </a:rPr>
              <a:t>供給者</a:t>
            </a:r>
            <a:endParaRPr lang="ja-JP" altLang="ja-JP" sz="2000" kern="100" dirty="0">
              <a:latin typeface="Arial" panose="020B0604020202020204" pitchFamily="34" charset="0"/>
              <a:ea typeface="Meiryo UI" panose="020B0604030504040204" pitchFamily="50" charset="-128"/>
              <a:cs typeface="Arial" panose="020B0604020202020204" pitchFamily="34" charset="0"/>
            </a:endParaRPr>
          </a:p>
          <a:p>
            <a:pPr indent="139700" algn="just">
              <a:spcAft>
                <a:spcPts val="0"/>
              </a:spcAft>
            </a:pPr>
            <a:r>
              <a:rPr lang="ja-JP" altLang="en-US" sz="2000" kern="100" dirty="0">
                <a:latin typeface="Arial" panose="020B0604020202020204" pitchFamily="34" charset="0"/>
                <a:ea typeface="Meiryo UI" panose="020B0604030504040204" pitchFamily="50" charset="-128"/>
                <a:cs typeface="Arial" panose="020B0604020202020204" pitchFamily="34" charset="0"/>
              </a:rPr>
              <a:t>対象品の品質責任を負う第一者</a:t>
            </a:r>
            <a:endParaRPr lang="ja-JP" altLang="ja-JP" sz="2000" kern="100" dirty="0">
              <a:latin typeface="Arial" panose="020B0604020202020204" pitchFamily="34" charset="0"/>
              <a:ea typeface="Meiryo UI" panose="020B0604030504040204" pitchFamily="50" charset="-128"/>
              <a:cs typeface="Arial" panose="020B0604020202020204" pitchFamily="34" charset="0"/>
            </a:endParaRPr>
          </a:p>
          <a:p>
            <a:pPr algn="just">
              <a:spcAft>
                <a:spcPts val="0"/>
              </a:spcAft>
            </a:pPr>
            <a:r>
              <a:rPr lang="en-US" altLang="ja-JP" sz="2000" kern="100" dirty="0">
                <a:latin typeface="Arial" panose="020B0604020202020204" pitchFamily="34" charset="0"/>
                <a:ea typeface="Meiryo UI" panose="020B0604030504040204" pitchFamily="50" charset="-128"/>
                <a:cs typeface="Arial" panose="020B0604020202020204" pitchFamily="34" charset="0"/>
              </a:rPr>
              <a:t>3.2</a:t>
            </a:r>
            <a:r>
              <a:rPr lang="ja-JP" altLang="ja-JP" sz="2000" kern="100" dirty="0">
                <a:latin typeface="Arial" panose="020B0604020202020204" pitchFamily="34" charset="0"/>
                <a:ea typeface="Meiryo UI" panose="020B0604030504040204" pitchFamily="50" charset="-128"/>
                <a:cs typeface="Arial" panose="020B0604020202020204" pitchFamily="34" charset="0"/>
              </a:rPr>
              <a:t>　申請者</a:t>
            </a:r>
            <a:endParaRPr lang="en-US" altLang="ja-JP" sz="2000" kern="100" dirty="0">
              <a:latin typeface="Arial" panose="020B0604020202020204" pitchFamily="34" charset="0"/>
              <a:ea typeface="Meiryo UI" panose="020B0604030504040204" pitchFamily="50" charset="-128"/>
              <a:cs typeface="Arial" panose="020B0604020202020204" pitchFamily="34" charset="0"/>
            </a:endParaRPr>
          </a:p>
          <a:p>
            <a:pPr indent="179388" algn="just">
              <a:spcAft>
                <a:spcPts val="0"/>
              </a:spcAft>
            </a:pPr>
            <a:r>
              <a:rPr lang="ja-JP" altLang="en-US" sz="2000" kern="100" dirty="0">
                <a:latin typeface="Arial" panose="020B0604020202020204" pitchFamily="34" charset="0"/>
                <a:ea typeface="Meiryo UI" panose="020B0604030504040204" pitchFamily="50" charset="-128"/>
                <a:cs typeface="Arial" panose="020B0604020202020204" pitchFamily="34" charset="0"/>
              </a:rPr>
              <a:t>対象品を登録適合証明機関に適合性証明の申請を行い、かつ、当該申請に関して全責任を負う者。</a:t>
            </a:r>
            <a:endParaRPr lang="ja-JP" altLang="ja-JP" sz="2000" kern="100" dirty="0">
              <a:latin typeface="Arial" panose="020B0604020202020204" pitchFamily="34" charset="0"/>
              <a:ea typeface="Meiryo UI" panose="020B0604030504040204" pitchFamily="50" charset="-128"/>
              <a:cs typeface="Arial" panose="020B0604020202020204" pitchFamily="34" charset="0"/>
            </a:endParaRPr>
          </a:p>
        </p:txBody>
      </p:sp>
      <p:sp>
        <p:nvSpPr>
          <p:cNvPr id="11" name="タイトル 5">
            <a:extLst>
              <a:ext uri="{FF2B5EF4-FFF2-40B4-BE49-F238E27FC236}">
                <a16:creationId xmlns="" xmlns:a16="http://schemas.microsoft.com/office/drawing/2014/main" id="{7BB1DBB9-415C-4E86-91C3-F59EF4957B2F}"/>
              </a:ext>
            </a:extLst>
          </p:cNvPr>
          <p:cNvSpPr>
            <a:spLocks noGrp="1"/>
          </p:cNvSpPr>
          <p:nvPr>
            <p:ph type="title"/>
          </p:nvPr>
        </p:nvSpPr>
        <p:spPr>
          <a:xfrm>
            <a:off x="141922" y="78319"/>
            <a:ext cx="8074628" cy="833152"/>
          </a:xfrm>
        </p:spPr>
        <p:txBody>
          <a:bodyPr vert="horz" lIns="91440" tIns="45720" rIns="91440" bIns="45720" rtlCol="0" anchor="ctr">
            <a:normAutofit/>
          </a:bodyPr>
          <a:lstStyle/>
          <a:p>
            <a:pPr algn="l"/>
            <a:r>
              <a:rPr lang="zh-TW" altLang="en-US" sz="4000" kern="1200" dirty="0">
                <a:solidFill>
                  <a:schemeClr val="tx1"/>
                </a:solidFill>
                <a:latin typeface="+mn-ea"/>
                <a:ea typeface="+mn-ea"/>
              </a:rPr>
              <a:t>第</a:t>
            </a:r>
            <a:r>
              <a:rPr lang="en-US" altLang="ja-JP" sz="4000" dirty="0">
                <a:latin typeface="+mn-ea"/>
                <a:ea typeface="+mn-ea"/>
              </a:rPr>
              <a:t>5</a:t>
            </a:r>
            <a:r>
              <a:rPr lang="zh-TW" altLang="en-US" sz="4000" kern="1200" dirty="0">
                <a:solidFill>
                  <a:schemeClr val="tx1"/>
                </a:solidFill>
                <a:latin typeface="+mn-ea"/>
                <a:ea typeface="+mn-ea"/>
              </a:rPr>
              <a:t>章　</a:t>
            </a:r>
            <a:r>
              <a:rPr lang="ja-JP" altLang="en-US" sz="4000" kern="1200" dirty="0">
                <a:solidFill>
                  <a:schemeClr val="tx1"/>
                </a:solidFill>
                <a:latin typeface="+mn-ea"/>
                <a:ea typeface="+mn-ea"/>
              </a:rPr>
              <a:t>適合性証明</a:t>
            </a:r>
            <a:endParaRPr kumimoji="1" lang="en-US" altLang="ja-JP" sz="4000" kern="1200" dirty="0">
              <a:solidFill>
                <a:schemeClr val="tx1"/>
              </a:solidFill>
              <a:latin typeface="+mn-ea"/>
              <a:ea typeface="+mn-ea"/>
            </a:endParaRPr>
          </a:p>
        </p:txBody>
      </p:sp>
    </p:spTree>
    <p:extLst>
      <p:ext uri="{BB962C8B-B14F-4D97-AF65-F5344CB8AC3E}">
        <p14:creationId xmlns:p14="http://schemas.microsoft.com/office/powerpoint/2010/main" val="163213205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4" name="フッター プレースホルダー 3"/>
          <p:cNvSpPr>
            <a:spLocks noGrp="1"/>
          </p:cNvSpPr>
          <p:nvPr>
            <p:ph type="ftr" sz="quarter" idx="4294967295"/>
          </p:nvPr>
        </p:nvSpPr>
        <p:spPr>
          <a:xfrm>
            <a:off x="1985548" y="6460086"/>
            <a:ext cx="7289361"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183</a:t>
            </a:fld>
            <a:endParaRPr kumimoji="1" lang="en-US" altLang="ja-JP" dirty="0"/>
          </a:p>
        </p:txBody>
      </p:sp>
      <p:sp>
        <p:nvSpPr>
          <p:cNvPr id="3" name="正方形/長方形 2">
            <a:extLst>
              <a:ext uri="{FF2B5EF4-FFF2-40B4-BE49-F238E27FC236}">
                <a16:creationId xmlns="" xmlns:a16="http://schemas.microsoft.com/office/drawing/2014/main" id="{BAFD6504-D5A1-4A52-BA66-279EF9172CD2}"/>
              </a:ext>
            </a:extLst>
          </p:cNvPr>
          <p:cNvSpPr/>
          <p:nvPr/>
        </p:nvSpPr>
        <p:spPr>
          <a:xfrm>
            <a:off x="108197" y="1043630"/>
            <a:ext cx="9647444" cy="769441"/>
          </a:xfrm>
          <a:prstGeom prst="rect">
            <a:avLst/>
          </a:prstGeom>
        </p:spPr>
        <p:txBody>
          <a:bodyPr wrap="square">
            <a:spAutoFit/>
          </a:bodyPr>
          <a:lstStyle/>
          <a:p>
            <a:r>
              <a:rPr lang="ja-JP" altLang="ja-JP" sz="2400" b="1" dirty="0">
                <a:latin typeface="Arial" panose="020B0604020202020204" pitchFamily="34" charset="0"/>
                <a:ea typeface="Meiryo UI" panose="020B0604030504040204" pitchFamily="50" charset="-128"/>
                <a:cs typeface="Arial" panose="020B0604020202020204" pitchFamily="34" charset="0"/>
              </a:rPr>
              <a:t>４　手順</a:t>
            </a:r>
            <a:endParaRPr lang="en-US" altLang="ja-JP" sz="2400" b="1" dirty="0">
              <a:latin typeface="Arial" panose="020B0604020202020204" pitchFamily="34" charset="0"/>
              <a:ea typeface="Meiryo UI" panose="020B0604030504040204" pitchFamily="50" charset="-128"/>
              <a:cs typeface="Arial" panose="020B0604020202020204" pitchFamily="34" charset="0"/>
            </a:endParaRPr>
          </a:p>
          <a:p>
            <a:r>
              <a:rPr lang="en-US" altLang="ja-JP" sz="2000" b="1" dirty="0" smtClean="0">
                <a:latin typeface="Arial" panose="020B0604020202020204" pitchFamily="34" charset="0"/>
                <a:ea typeface="Meiryo UI" panose="020B0604030504040204" pitchFamily="50" charset="-128"/>
                <a:cs typeface="Arial" panose="020B0604020202020204" pitchFamily="34" charset="0"/>
              </a:rPr>
              <a:t>(1)</a:t>
            </a:r>
            <a:r>
              <a:rPr lang="ja-JP" altLang="en-US" sz="2000" b="1" dirty="0" smtClean="0">
                <a:latin typeface="Arial" panose="020B0604020202020204" pitchFamily="34" charset="0"/>
                <a:ea typeface="Meiryo UI" panose="020B0604030504040204" pitchFamily="50" charset="-128"/>
                <a:cs typeface="Arial" panose="020B0604020202020204" pitchFamily="34" charset="0"/>
              </a:rPr>
              <a:t>　適合性</a:t>
            </a:r>
            <a:r>
              <a:rPr lang="ja-JP" altLang="en-US" sz="2000" b="1" dirty="0">
                <a:latin typeface="Arial" panose="020B0604020202020204" pitchFamily="34" charset="0"/>
                <a:ea typeface="Meiryo UI" panose="020B0604030504040204" pitchFamily="50" charset="-128"/>
                <a:cs typeface="Arial" panose="020B0604020202020204" pitchFamily="34" charset="0"/>
              </a:rPr>
              <a:t>証明のステップ</a:t>
            </a:r>
            <a:endParaRPr lang="ja-JP" altLang="ja-JP" sz="2000" dirty="0">
              <a:latin typeface="Arial" panose="020B0604020202020204" pitchFamily="34" charset="0"/>
              <a:ea typeface="Meiryo UI" panose="020B0604030504040204" pitchFamily="50" charset="-128"/>
              <a:cs typeface="Arial" panose="020B0604020202020204" pitchFamily="34" charset="0"/>
            </a:endParaRPr>
          </a:p>
        </p:txBody>
      </p:sp>
      <p:sp>
        <p:nvSpPr>
          <p:cNvPr id="2" name="テキスト ボックス 1">
            <a:extLst>
              <a:ext uri="{FF2B5EF4-FFF2-40B4-BE49-F238E27FC236}">
                <a16:creationId xmlns="" xmlns:a16="http://schemas.microsoft.com/office/drawing/2014/main" id="{B997B874-9C6B-4761-B9A9-510345676FE3}"/>
              </a:ext>
            </a:extLst>
          </p:cNvPr>
          <p:cNvSpPr txBox="1"/>
          <p:nvPr/>
        </p:nvSpPr>
        <p:spPr>
          <a:xfrm>
            <a:off x="1130575" y="2005263"/>
            <a:ext cx="2819520" cy="400110"/>
          </a:xfrm>
          <a:prstGeom prst="rect">
            <a:avLst/>
          </a:prstGeom>
          <a:noFill/>
          <a:ln w="19050">
            <a:solidFill>
              <a:schemeClr val="tx1"/>
            </a:solidFill>
          </a:ln>
        </p:spPr>
        <p:txBody>
          <a:bodyPr wrap="square" rtlCol="0">
            <a:spAutoFit/>
          </a:bodyPr>
          <a:lstStyle/>
          <a:p>
            <a:pPr algn="ctr"/>
            <a:r>
              <a:rPr kumimoji="1" lang="zh-TW" altLang="en-US" sz="2000" dirty="0">
                <a:latin typeface="Meiryo UI" panose="020B0604030504040204" pitchFamily="50" charset="-128"/>
                <a:ea typeface="Meiryo UI" panose="020B0604030504040204" pitchFamily="50" charset="-128"/>
              </a:rPr>
              <a:t>供給者適合宣言</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0D770B95-A735-45AC-926F-897F8A9F875D}"/>
              </a:ext>
            </a:extLst>
          </p:cNvPr>
          <p:cNvSpPr txBox="1"/>
          <p:nvPr/>
        </p:nvSpPr>
        <p:spPr>
          <a:xfrm>
            <a:off x="1197377" y="3325729"/>
            <a:ext cx="2704915" cy="954107"/>
          </a:xfrm>
          <a:prstGeom prst="rect">
            <a:avLst/>
          </a:prstGeom>
          <a:noFill/>
          <a:ln w="19050">
            <a:solidFill>
              <a:schemeClr val="tx1"/>
            </a:solid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登録適合性証明機関による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適合性証明</a:t>
            </a:r>
            <a:endParaRPr kumimoji="1" lang="ja-JP" altLang="en-US" sz="20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 xmlns:a16="http://schemas.microsoft.com/office/drawing/2014/main" id="{4B8AC5FB-9B3F-4845-999C-6C121352D1EC}"/>
              </a:ext>
            </a:extLst>
          </p:cNvPr>
          <p:cNvSpPr/>
          <p:nvPr/>
        </p:nvSpPr>
        <p:spPr>
          <a:xfrm>
            <a:off x="5972191" y="3618115"/>
            <a:ext cx="3429144" cy="369332"/>
          </a:xfrm>
          <a:prstGeom prst="rect">
            <a:avLst/>
          </a:prstGeom>
          <a:ln w="19050">
            <a:solidFill>
              <a:schemeClr val="tx1"/>
            </a:solidFill>
            <a:prstDash val="sysDash"/>
          </a:ln>
        </p:spPr>
        <p:txBody>
          <a:bodyPr wrap="none">
            <a:spAutoFit/>
          </a:bodyPr>
          <a:lstStyle/>
          <a:p>
            <a:pPr algn="ctr"/>
            <a:r>
              <a:rPr lang="ja-JP" altLang="en-US" dirty="0">
                <a:solidFill>
                  <a:schemeClr val="bg1">
                    <a:lumMod val="65000"/>
                  </a:schemeClr>
                </a:solidFill>
                <a:latin typeface="Meiryo UI" panose="020B0604030504040204" pitchFamily="50" charset="-128"/>
                <a:ea typeface="Meiryo UI" panose="020B0604030504040204" pitchFamily="50" charset="-128"/>
              </a:rPr>
              <a:t>適合自動制御ボイラー認定申請書</a:t>
            </a:r>
          </a:p>
        </p:txBody>
      </p:sp>
      <p:cxnSp>
        <p:nvCxnSpPr>
          <p:cNvPr id="12" name="直線矢印コネクタ 11">
            <a:extLst>
              <a:ext uri="{FF2B5EF4-FFF2-40B4-BE49-F238E27FC236}">
                <a16:creationId xmlns="" xmlns:a16="http://schemas.microsoft.com/office/drawing/2014/main" id="{9848C78A-9557-4759-9AD6-DD263BBC5B78}"/>
              </a:ext>
            </a:extLst>
          </p:cNvPr>
          <p:cNvCxnSpPr>
            <a:cxnSpLocks/>
            <a:stCxn id="2" idx="2"/>
            <a:endCxn id="10" idx="0"/>
          </p:cNvCxnSpPr>
          <p:nvPr/>
        </p:nvCxnSpPr>
        <p:spPr>
          <a:xfrm>
            <a:off x="2540335" y="2405374"/>
            <a:ext cx="9499" cy="9203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 xmlns:a16="http://schemas.microsoft.com/office/drawing/2014/main" id="{AE6D3DF9-A980-4598-9492-3E126124FD90}"/>
              </a:ext>
            </a:extLst>
          </p:cNvPr>
          <p:cNvCxnSpPr>
            <a:cxnSpLocks/>
            <a:stCxn id="10" idx="3"/>
            <a:endCxn id="9" idx="1"/>
          </p:cNvCxnSpPr>
          <p:nvPr/>
        </p:nvCxnSpPr>
        <p:spPr>
          <a:xfrm flipV="1">
            <a:off x="3902292" y="3802781"/>
            <a:ext cx="2069899" cy="2"/>
          </a:xfrm>
          <a:prstGeom prst="straightConnector1">
            <a:avLst/>
          </a:prstGeom>
          <a:ln w="1905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 xmlns:a16="http://schemas.microsoft.com/office/drawing/2014/main" id="{C046C02C-A0E1-4E18-A75E-1D66B5CA7CB2}"/>
              </a:ext>
            </a:extLst>
          </p:cNvPr>
          <p:cNvSpPr/>
          <p:nvPr/>
        </p:nvSpPr>
        <p:spPr>
          <a:xfrm>
            <a:off x="2549833" y="2679397"/>
            <a:ext cx="6986883" cy="369332"/>
          </a:xfrm>
          <a:prstGeom prst="rect">
            <a:avLst/>
          </a:prstGeom>
        </p:spPr>
        <p:txBody>
          <a:bodyPr wrap="squar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適合宣言書（</a:t>
            </a:r>
            <a:r>
              <a:rPr lang="en-US" altLang="ja-JP" dirty="0">
                <a:latin typeface="Arial" panose="020B0604020202020204" pitchFamily="34" charset="0"/>
                <a:ea typeface="Meiryo UI" panose="020B0604030504040204" pitchFamily="50" charset="-128"/>
                <a:cs typeface="Arial" panose="020B0604020202020204" pitchFamily="34" charset="0"/>
              </a:rPr>
              <a:t>JIS Q 17050-1</a:t>
            </a:r>
            <a:r>
              <a:rPr lang="ja-JP" altLang="en-US" dirty="0">
                <a:latin typeface="Arial" panose="020B0604020202020204" pitchFamily="34" charset="0"/>
                <a:ea typeface="Meiryo UI" panose="020B0604030504040204" pitchFamily="50" charset="-128"/>
                <a:cs typeface="Arial" panose="020B0604020202020204" pitchFamily="34" charset="0"/>
              </a:rPr>
              <a:t>）と支援文書（</a:t>
            </a:r>
            <a:r>
              <a:rPr lang="en-US" altLang="ja-JP" dirty="0">
                <a:latin typeface="Arial" panose="020B0604020202020204" pitchFamily="34" charset="0"/>
                <a:ea typeface="Meiryo UI" panose="020B0604030504040204" pitchFamily="50" charset="-128"/>
                <a:cs typeface="Arial" panose="020B0604020202020204" pitchFamily="34" charset="0"/>
              </a:rPr>
              <a:t>JIS Q 17050-2</a:t>
            </a:r>
            <a:r>
              <a:rPr lang="ja-JP" altLang="en-US" dirty="0">
                <a:latin typeface="Arial" panose="020B0604020202020204" pitchFamily="34" charset="0"/>
                <a:ea typeface="Meiryo UI" panose="020B0604030504040204" pitchFamily="50" charset="-128"/>
                <a:cs typeface="Arial" panose="020B0604020202020204" pitchFamily="34" charset="0"/>
              </a:rPr>
              <a:t>）</a:t>
            </a:r>
            <a:endParaRPr lang="en-US" altLang="ja-JP" dirty="0">
              <a:latin typeface="Arial" panose="020B0604020202020204" pitchFamily="34" charset="0"/>
              <a:ea typeface="Meiryo UI" panose="020B0604030504040204" pitchFamily="50" charset="-128"/>
              <a:cs typeface="Arial" panose="020B0604020202020204" pitchFamily="34" charset="0"/>
            </a:endParaRPr>
          </a:p>
        </p:txBody>
      </p:sp>
      <p:cxnSp>
        <p:nvCxnSpPr>
          <p:cNvPr id="23" name="直線矢印コネクタ 22">
            <a:extLst>
              <a:ext uri="{FF2B5EF4-FFF2-40B4-BE49-F238E27FC236}">
                <a16:creationId xmlns="" xmlns:a16="http://schemas.microsoft.com/office/drawing/2014/main" id="{E759063B-C739-497E-BDD4-2AA7B5F5AA15}"/>
              </a:ext>
            </a:extLst>
          </p:cNvPr>
          <p:cNvCxnSpPr>
            <a:cxnSpLocks/>
            <a:stCxn id="10" idx="2"/>
            <a:endCxn id="27" idx="0"/>
          </p:cNvCxnSpPr>
          <p:nvPr/>
        </p:nvCxnSpPr>
        <p:spPr>
          <a:xfrm>
            <a:off x="2549835" y="4279835"/>
            <a:ext cx="1942" cy="6081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 xmlns:a16="http://schemas.microsoft.com/office/drawing/2014/main" id="{9080B37D-736C-4CE8-B528-312D1A7C145E}"/>
              </a:ext>
            </a:extLst>
          </p:cNvPr>
          <p:cNvSpPr txBox="1"/>
          <p:nvPr/>
        </p:nvSpPr>
        <p:spPr>
          <a:xfrm>
            <a:off x="1985548" y="4888001"/>
            <a:ext cx="1132458" cy="400110"/>
          </a:xfrm>
          <a:prstGeom prst="rect">
            <a:avLst/>
          </a:prstGeom>
          <a:noFill/>
          <a:ln w="19050">
            <a:solidFill>
              <a:schemeClr val="tx1"/>
            </a:solidFill>
          </a:ln>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更新</a:t>
            </a:r>
            <a:endParaRPr kumimoji="1" lang="ja-JP" altLang="en-US" sz="20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 xmlns:a16="http://schemas.microsoft.com/office/drawing/2014/main" id="{89A92375-5B97-45B0-9B43-BFB6584C69F6}"/>
              </a:ext>
            </a:extLst>
          </p:cNvPr>
          <p:cNvSpPr/>
          <p:nvPr/>
        </p:nvSpPr>
        <p:spPr>
          <a:xfrm>
            <a:off x="3187048" y="4931876"/>
            <a:ext cx="5354351" cy="369332"/>
          </a:xfrm>
          <a:prstGeom prst="rect">
            <a:avLst/>
          </a:prstGeom>
        </p:spPr>
        <p:txBody>
          <a:bodyPr wrap="square">
            <a:spAutoFit/>
          </a:bodyPr>
          <a:lstStyle/>
          <a:p>
            <a:r>
              <a:rPr lang="ja-JP" altLang="en-US" dirty="0">
                <a:latin typeface="Arial" panose="020B0604020202020204" pitchFamily="34" charset="0"/>
                <a:ea typeface="Meiryo UI" panose="020B0604030504040204" pitchFamily="50" charset="-128"/>
                <a:cs typeface="Arial" panose="020B0604020202020204" pitchFamily="34" charset="0"/>
              </a:rPr>
              <a:t>適合性証明書の有効期限はその機関の定めによる。</a:t>
            </a:r>
          </a:p>
        </p:txBody>
      </p:sp>
      <p:sp>
        <p:nvSpPr>
          <p:cNvPr id="19" name="タイトル 5">
            <a:extLst>
              <a:ext uri="{FF2B5EF4-FFF2-40B4-BE49-F238E27FC236}">
                <a16:creationId xmlns="" xmlns:a16="http://schemas.microsoft.com/office/drawing/2014/main" id="{D35B51F0-7450-4B31-A277-2C8D72838186}"/>
              </a:ext>
            </a:extLst>
          </p:cNvPr>
          <p:cNvSpPr>
            <a:spLocks noGrp="1"/>
          </p:cNvSpPr>
          <p:nvPr>
            <p:ph type="title"/>
          </p:nvPr>
        </p:nvSpPr>
        <p:spPr>
          <a:xfrm>
            <a:off x="141922" y="78319"/>
            <a:ext cx="8074628" cy="833152"/>
          </a:xfrm>
        </p:spPr>
        <p:txBody>
          <a:bodyPr vert="horz" lIns="91440" tIns="45720" rIns="91440" bIns="45720" rtlCol="0" anchor="ctr">
            <a:normAutofit/>
          </a:bodyPr>
          <a:lstStyle/>
          <a:p>
            <a:pPr algn="l"/>
            <a:r>
              <a:rPr lang="zh-TW" altLang="en-US" sz="4000" kern="1200" dirty="0">
                <a:solidFill>
                  <a:schemeClr val="tx1"/>
                </a:solidFill>
                <a:latin typeface="+mn-ea"/>
                <a:ea typeface="+mn-ea"/>
              </a:rPr>
              <a:t>第</a:t>
            </a:r>
            <a:r>
              <a:rPr lang="en-US" altLang="ja-JP" sz="4000" dirty="0">
                <a:latin typeface="+mn-ea"/>
                <a:ea typeface="+mn-ea"/>
              </a:rPr>
              <a:t>5</a:t>
            </a:r>
            <a:r>
              <a:rPr lang="zh-TW" altLang="en-US" sz="4000" kern="1200" dirty="0">
                <a:solidFill>
                  <a:schemeClr val="tx1"/>
                </a:solidFill>
                <a:latin typeface="+mn-ea"/>
                <a:ea typeface="+mn-ea"/>
              </a:rPr>
              <a:t>章　</a:t>
            </a:r>
            <a:r>
              <a:rPr lang="ja-JP" altLang="en-US" sz="4000" kern="1200" dirty="0">
                <a:solidFill>
                  <a:schemeClr val="tx1"/>
                </a:solidFill>
                <a:latin typeface="+mn-ea"/>
                <a:ea typeface="+mn-ea"/>
              </a:rPr>
              <a:t>適合性証明</a:t>
            </a:r>
            <a:endParaRPr kumimoji="1" lang="en-US" altLang="ja-JP" sz="4000" kern="1200" dirty="0">
              <a:solidFill>
                <a:schemeClr val="tx1"/>
              </a:solidFill>
              <a:latin typeface="+mn-ea"/>
              <a:ea typeface="+mn-ea"/>
            </a:endParaRPr>
          </a:p>
        </p:txBody>
      </p:sp>
    </p:spTree>
    <p:extLst>
      <p:ext uri="{BB962C8B-B14F-4D97-AF65-F5344CB8AC3E}">
        <p14:creationId xmlns:p14="http://schemas.microsoft.com/office/powerpoint/2010/main" val="9772164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4" name="フッター プレースホルダー 3"/>
          <p:cNvSpPr>
            <a:spLocks noGrp="1"/>
          </p:cNvSpPr>
          <p:nvPr>
            <p:ph type="ftr" sz="quarter" idx="4294967295"/>
          </p:nvPr>
        </p:nvSpPr>
        <p:spPr>
          <a:xfrm>
            <a:off x="2222697" y="6460086"/>
            <a:ext cx="7052212"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184</a:t>
            </a:fld>
            <a:endParaRPr kumimoji="1" lang="en-US" altLang="ja-JP" dirty="0"/>
          </a:p>
        </p:txBody>
      </p:sp>
      <p:sp>
        <p:nvSpPr>
          <p:cNvPr id="3" name="正方形/長方形 2">
            <a:extLst>
              <a:ext uri="{FF2B5EF4-FFF2-40B4-BE49-F238E27FC236}">
                <a16:creationId xmlns="" xmlns:a16="http://schemas.microsoft.com/office/drawing/2014/main" id="{BAFD6504-D5A1-4A52-BA66-279EF9172CD2}"/>
              </a:ext>
            </a:extLst>
          </p:cNvPr>
          <p:cNvSpPr/>
          <p:nvPr/>
        </p:nvSpPr>
        <p:spPr>
          <a:xfrm>
            <a:off x="108198" y="764705"/>
            <a:ext cx="4220734" cy="461665"/>
          </a:xfrm>
          <a:prstGeom prst="rect">
            <a:avLst/>
          </a:prstGeom>
        </p:spPr>
        <p:txBody>
          <a:bodyPr wrap="square">
            <a:spAutoFit/>
          </a:bodyPr>
          <a:lstStyle/>
          <a:p>
            <a:r>
              <a:rPr lang="ja-JP" altLang="ja-JP" sz="2400" b="1" dirty="0">
                <a:latin typeface="Arial" panose="020B0604020202020204" pitchFamily="34" charset="0"/>
                <a:ea typeface="Meiryo UI" panose="020B0604030504040204" pitchFamily="50" charset="-128"/>
                <a:cs typeface="Arial" panose="020B0604020202020204" pitchFamily="34" charset="0"/>
              </a:rPr>
              <a:t>４　</a:t>
            </a:r>
            <a:r>
              <a:rPr lang="ja-JP" altLang="en-US" sz="2400" b="1" dirty="0">
                <a:latin typeface="Arial" panose="020B0604020202020204" pitchFamily="34" charset="0"/>
                <a:ea typeface="Meiryo UI" panose="020B0604030504040204" pitchFamily="50" charset="-128"/>
                <a:cs typeface="Arial" panose="020B0604020202020204" pitchFamily="34" charset="0"/>
              </a:rPr>
              <a:t>適合性証明</a:t>
            </a:r>
            <a:r>
              <a:rPr lang="ja-JP" altLang="ja-JP" sz="2400" b="1" dirty="0">
                <a:latin typeface="Arial" panose="020B0604020202020204" pitchFamily="34" charset="0"/>
                <a:ea typeface="Meiryo UI" panose="020B0604030504040204" pitchFamily="50" charset="-128"/>
                <a:cs typeface="Arial" panose="020B0604020202020204" pitchFamily="34" charset="0"/>
              </a:rPr>
              <a:t>手順</a:t>
            </a:r>
            <a:endParaRPr lang="en-US" altLang="ja-JP"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正方形/長方形 6">
            <a:extLst>
              <a:ext uri="{FF2B5EF4-FFF2-40B4-BE49-F238E27FC236}">
                <a16:creationId xmlns="" xmlns:a16="http://schemas.microsoft.com/office/drawing/2014/main" id="{DBBB49FF-A594-4E96-AA53-5F51D9F8DEE8}"/>
              </a:ext>
            </a:extLst>
          </p:cNvPr>
          <p:cNvSpPr/>
          <p:nvPr/>
        </p:nvSpPr>
        <p:spPr>
          <a:xfrm>
            <a:off x="116463" y="1196752"/>
            <a:ext cx="9693527" cy="4832092"/>
          </a:xfrm>
          <a:prstGeom prst="rect">
            <a:avLst/>
          </a:prstGeom>
        </p:spPr>
        <p:txBody>
          <a:bodyPr wrap="square">
            <a:spAutoFit/>
          </a:bodyPr>
          <a:lstStyle/>
          <a:p>
            <a:r>
              <a:rPr lang="en-US" altLang="ja-JP" sz="2000" b="1" dirty="0">
                <a:latin typeface="Arial" panose="020B0604020202020204" pitchFamily="34" charset="0"/>
                <a:ea typeface="Meiryo UI" panose="020B0604030504040204" pitchFamily="50" charset="-128"/>
                <a:cs typeface="Arial" panose="020B0604020202020204" pitchFamily="34" charset="0"/>
              </a:rPr>
              <a:t>(2) </a:t>
            </a:r>
            <a:r>
              <a:rPr lang="zh-TW" altLang="en-US" sz="2000" b="1" dirty="0">
                <a:latin typeface="Arial" panose="020B0604020202020204" pitchFamily="34" charset="0"/>
                <a:ea typeface="Meiryo UI" panose="020B0604030504040204" pitchFamily="50" charset="-128"/>
                <a:cs typeface="Arial" panose="020B0604020202020204" pitchFamily="34" charset="0"/>
              </a:rPr>
              <a:t>供給者適合宣言</a:t>
            </a:r>
            <a:endParaRPr lang="ja-JP" altLang="en-US" sz="2000" b="1" dirty="0">
              <a:latin typeface="Arial" panose="020B0604020202020204" pitchFamily="34" charset="0"/>
              <a:ea typeface="Meiryo UI" panose="020B0604030504040204" pitchFamily="50" charset="-128"/>
              <a:cs typeface="Arial" panose="020B0604020202020204" pitchFamily="34" charset="0"/>
            </a:endParaRPr>
          </a:p>
          <a:p>
            <a:r>
              <a:rPr lang="zh-TW" altLang="en-US" dirty="0">
                <a:latin typeface="Arial" panose="020B0604020202020204" pitchFamily="34" charset="0"/>
                <a:ea typeface="Meiryo UI" panose="020B0604030504040204" pitchFamily="50" charset="-128"/>
                <a:cs typeface="Arial" panose="020B0604020202020204" pitchFamily="34" charset="0"/>
              </a:rPr>
              <a:t>供給者適合宣言</a:t>
            </a:r>
            <a:r>
              <a:rPr lang="ja-JP" altLang="en-US" dirty="0">
                <a:latin typeface="Arial" panose="020B0604020202020204" pitchFamily="34" charset="0"/>
                <a:ea typeface="Meiryo UI" panose="020B0604030504040204" pitchFamily="50" charset="-128"/>
                <a:cs typeface="Arial" panose="020B0604020202020204" pitchFamily="34" charset="0"/>
              </a:rPr>
              <a:t>のためには、適合宣言書とその内容をトレースできる支援文書を準備しなければならない。</a:t>
            </a:r>
          </a:p>
          <a:p>
            <a:r>
              <a:rPr lang="ja-JP" altLang="en-US" dirty="0">
                <a:latin typeface="Arial" panose="020B0604020202020204" pitchFamily="34" charset="0"/>
                <a:ea typeface="Meiryo UI" panose="020B0604030504040204" pitchFamily="50" charset="-128"/>
                <a:cs typeface="Arial" panose="020B0604020202020204" pitchFamily="34" charset="0"/>
              </a:rPr>
              <a:t>ア．適合宣言</a:t>
            </a:r>
          </a:p>
          <a:p>
            <a:r>
              <a:rPr lang="ja-JP" altLang="en-US" dirty="0">
                <a:latin typeface="Arial" panose="020B0604020202020204" pitchFamily="34" charset="0"/>
                <a:ea typeface="Meiryo UI" panose="020B0604030504040204" pitchFamily="50" charset="-128"/>
                <a:cs typeface="Arial" panose="020B0604020202020204" pitchFamily="34" charset="0"/>
              </a:rPr>
              <a:t>       適合宣言の方法は</a:t>
            </a:r>
            <a:r>
              <a:rPr lang="en-US" altLang="ja-JP" dirty="0">
                <a:latin typeface="Arial" panose="020B0604020202020204" pitchFamily="34" charset="0"/>
                <a:ea typeface="Meiryo UI" panose="020B0604030504040204" pitchFamily="50" charset="-128"/>
                <a:cs typeface="Arial" panose="020B0604020202020204" pitchFamily="34" charset="0"/>
              </a:rPr>
              <a:t>JIS Q 17050-1</a:t>
            </a:r>
            <a:r>
              <a:rPr lang="ja-JP" altLang="en-US" dirty="0">
                <a:latin typeface="Arial" panose="020B0604020202020204" pitchFamily="34" charset="0"/>
                <a:ea typeface="Meiryo UI" panose="020B0604030504040204" pitchFamily="50" charset="-128"/>
                <a:cs typeface="Arial" panose="020B0604020202020204" pitchFamily="34" charset="0"/>
              </a:rPr>
              <a:t>を参照。適合宣言書の様式は付属書</a:t>
            </a:r>
            <a:r>
              <a:rPr lang="en-US" altLang="ja-JP" dirty="0">
                <a:latin typeface="Arial" panose="020B0604020202020204" pitchFamily="34" charset="0"/>
                <a:ea typeface="Meiryo UI" panose="020B0604030504040204" pitchFamily="50" charset="-128"/>
                <a:cs typeface="Arial" panose="020B0604020202020204" pitchFamily="34" charset="0"/>
              </a:rPr>
              <a:t>A</a:t>
            </a:r>
            <a:r>
              <a:rPr lang="ja-JP" altLang="en-US" dirty="0" err="1">
                <a:latin typeface="Arial" panose="020B0604020202020204" pitchFamily="34" charset="0"/>
                <a:ea typeface="Meiryo UI" panose="020B0604030504040204" pitchFamily="50" charset="-128"/>
                <a:cs typeface="Arial" panose="020B0604020202020204" pitchFamily="34" charset="0"/>
              </a:rPr>
              <a:t>。</a:t>
            </a:r>
            <a:endParaRPr lang="ja-JP" altLang="en-US" dirty="0">
              <a:latin typeface="Arial" panose="020B0604020202020204" pitchFamily="34" charset="0"/>
              <a:ea typeface="Meiryo UI" panose="020B0604030504040204" pitchFamily="50" charset="-128"/>
              <a:cs typeface="Arial" panose="020B0604020202020204" pitchFamily="34" charset="0"/>
            </a:endParaRPr>
          </a:p>
          <a:p>
            <a:r>
              <a:rPr lang="ja-JP" altLang="en-US" dirty="0">
                <a:latin typeface="Arial" panose="020B0604020202020204" pitchFamily="34" charset="0"/>
                <a:ea typeface="Meiryo UI" panose="020B0604030504040204" pitchFamily="50" charset="-128"/>
                <a:cs typeface="Arial" panose="020B0604020202020204" pitchFamily="34" charset="0"/>
              </a:rPr>
              <a:t>イ．支援文書</a:t>
            </a:r>
          </a:p>
          <a:p>
            <a:r>
              <a:rPr lang="ja-JP" altLang="en-US" dirty="0">
                <a:latin typeface="Arial" panose="020B0604020202020204" pitchFamily="34" charset="0"/>
                <a:ea typeface="Meiryo UI" panose="020B0604030504040204" pitchFamily="50" charset="-128"/>
                <a:cs typeface="Arial" panose="020B0604020202020204" pitchFamily="34" charset="0"/>
              </a:rPr>
              <a:t>       支援文書については</a:t>
            </a:r>
            <a:r>
              <a:rPr lang="en-US" altLang="ja-JP" dirty="0">
                <a:latin typeface="Arial" panose="020B0604020202020204" pitchFamily="34" charset="0"/>
                <a:ea typeface="Meiryo UI" panose="020B0604030504040204" pitchFamily="50" charset="-128"/>
                <a:cs typeface="Arial" panose="020B0604020202020204" pitchFamily="34" charset="0"/>
              </a:rPr>
              <a:t>JIS Q 17050-2</a:t>
            </a:r>
            <a:r>
              <a:rPr lang="ja-JP" altLang="en-US" dirty="0">
                <a:latin typeface="Arial" panose="020B0604020202020204" pitchFamily="34" charset="0"/>
                <a:ea typeface="Meiryo UI" panose="020B0604030504040204" pitchFamily="50" charset="-128"/>
                <a:cs typeface="Arial" panose="020B0604020202020204" pitchFamily="34" charset="0"/>
              </a:rPr>
              <a:t>を参照。機能安全適合性証明の場合は、以下文書を追加。</a:t>
            </a:r>
          </a:p>
          <a:p>
            <a:r>
              <a:rPr lang="ja-JP" altLang="en-US" dirty="0">
                <a:latin typeface="Arial" panose="020B0604020202020204" pitchFamily="34" charset="0"/>
                <a:ea typeface="Meiryo UI" panose="020B0604030504040204" pitchFamily="50" charset="-128"/>
                <a:cs typeface="Arial" panose="020B0604020202020204" pitchFamily="34" charset="0"/>
              </a:rPr>
              <a:t>　　</a:t>
            </a:r>
            <a:r>
              <a:rPr lang="en-US" altLang="ja-JP" dirty="0">
                <a:latin typeface="Arial" panose="020B0604020202020204" pitchFamily="34" charset="0"/>
                <a:ea typeface="Meiryo UI" panose="020B0604030504040204" pitchFamily="50" charset="-128"/>
                <a:cs typeface="Arial" panose="020B0604020202020204" pitchFamily="34" charset="0"/>
              </a:rPr>
              <a:t>a)</a:t>
            </a:r>
            <a:r>
              <a:rPr lang="ja-JP" altLang="en-US" dirty="0">
                <a:latin typeface="Arial" panose="020B0604020202020204" pitchFamily="34" charset="0"/>
                <a:ea typeface="Meiryo UI" panose="020B0604030504040204" pitchFamily="50" charset="-128"/>
                <a:cs typeface="Arial" panose="020B0604020202020204" pitchFamily="34" charset="0"/>
              </a:rPr>
              <a:t>　概要 （機能安全計画、安全要求仕様書など）</a:t>
            </a:r>
          </a:p>
          <a:p>
            <a:r>
              <a:rPr lang="ja-JP" altLang="en-US" dirty="0">
                <a:latin typeface="Arial" panose="020B0604020202020204" pitchFamily="34" charset="0"/>
                <a:ea typeface="Meiryo UI" panose="020B0604030504040204" pitchFamily="50" charset="-128"/>
                <a:cs typeface="Arial" panose="020B0604020202020204" pitchFamily="34" charset="0"/>
              </a:rPr>
              <a:t>　　</a:t>
            </a:r>
            <a:r>
              <a:rPr lang="en-US" altLang="ja-JP" dirty="0">
                <a:latin typeface="Arial" panose="020B0604020202020204" pitchFamily="34" charset="0"/>
                <a:ea typeface="Meiryo UI" panose="020B0604030504040204" pitchFamily="50" charset="-128"/>
                <a:cs typeface="Arial" panose="020B0604020202020204" pitchFamily="34" charset="0"/>
              </a:rPr>
              <a:t>b)</a:t>
            </a:r>
            <a:r>
              <a:rPr lang="ja-JP" altLang="en-US" dirty="0">
                <a:latin typeface="Arial" panose="020B0604020202020204" pitchFamily="34" charset="0"/>
                <a:ea typeface="Meiryo UI" panose="020B0604030504040204" pitchFamily="50" charset="-128"/>
                <a:cs typeface="Arial" panose="020B0604020202020204" pitchFamily="34" charset="0"/>
              </a:rPr>
              <a:t>　機能安全管理</a:t>
            </a:r>
          </a:p>
          <a:p>
            <a:r>
              <a:rPr lang="ja-JP" altLang="en-US" dirty="0">
                <a:latin typeface="Arial" panose="020B0604020202020204" pitchFamily="34" charset="0"/>
                <a:ea typeface="Meiryo UI" panose="020B0604030504040204" pitchFamily="50" charset="-128"/>
                <a:cs typeface="Arial" panose="020B0604020202020204" pitchFamily="34" charset="0"/>
              </a:rPr>
              <a:t>　　　　機能安全に取り組む体制が確立されているかを確認する（</a:t>
            </a:r>
            <a:r>
              <a:rPr lang="en-US" altLang="ja-JP" dirty="0">
                <a:latin typeface="Arial" panose="020B0604020202020204" pitchFamily="34" charset="0"/>
                <a:ea typeface="Meiryo UI" panose="020B0604030504040204" pitchFamily="50" charset="-128"/>
                <a:cs typeface="Arial" panose="020B0604020202020204" pitchFamily="34" charset="0"/>
              </a:rPr>
              <a:t>JIS C 0508 </a:t>
            </a:r>
            <a:r>
              <a:rPr lang="ja-JP" altLang="en-US" dirty="0">
                <a:latin typeface="Arial" panose="020B0604020202020204" pitchFamily="34" charset="0"/>
                <a:ea typeface="Meiryo UI" panose="020B0604030504040204" pitchFamily="50" charset="-128"/>
                <a:cs typeface="Arial" panose="020B0604020202020204" pitchFamily="34" charset="0"/>
              </a:rPr>
              <a:t>第</a:t>
            </a:r>
            <a:r>
              <a:rPr lang="en-US" altLang="ja-JP" dirty="0">
                <a:latin typeface="Arial" panose="020B0604020202020204" pitchFamily="34" charset="0"/>
                <a:ea typeface="Meiryo UI" panose="020B0604030504040204" pitchFamily="50" charset="-128"/>
                <a:cs typeface="Arial" panose="020B0604020202020204" pitchFamily="34" charset="0"/>
              </a:rPr>
              <a:t>1</a:t>
            </a:r>
            <a:r>
              <a:rPr lang="ja-JP" altLang="en-US" dirty="0">
                <a:latin typeface="Arial" panose="020B0604020202020204" pitchFamily="34" charset="0"/>
                <a:ea typeface="Meiryo UI" panose="020B0604030504040204" pitchFamily="50" charset="-128"/>
                <a:cs typeface="Arial" panose="020B0604020202020204" pitchFamily="34" charset="0"/>
              </a:rPr>
              <a:t>部第</a:t>
            </a:r>
            <a:r>
              <a:rPr lang="en-US" altLang="ja-JP" dirty="0">
                <a:latin typeface="Arial" panose="020B0604020202020204" pitchFamily="34" charset="0"/>
                <a:ea typeface="Meiryo UI" panose="020B0604030504040204" pitchFamily="50" charset="-128"/>
                <a:cs typeface="Arial" panose="020B0604020202020204" pitchFamily="34" charset="0"/>
              </a:rPr>
              <a:t>6</a:t>
            </a:r>
            <a:r>
              <a:rPr lang="ja-JP" altLang="en-US" dirty="0">
                <a:latin typeface="Arial" panose="020B0604020202020204" pitchFamily="34" charset="0"/>
                <a:ea typeface="Meiryo UI" panose="020B0604030504040204" pitchFamily="50" charset="-128"/>
                <a:cs typeface="Arial" panose="020B0604020202020204" pitchFamily="34" charset="0"/>
              </a:rPr>
              <a:t>項）</a:t>
            </a:r>
          </a:p>
          <a:p>
            <a:r>
              <a:rPr lang="ja-JP" altLang="en-US" dirty="0">
                <a:latin typeface="Arial" panose="020B0604020202020204" pitchFamily="34" charset="0"/>
                <a:ea typeface="Meiryo UI" panose="020B0604030504040204" pitchFamily="50" charset="-128"/>
                <a:cs typeface="Arial" panose="020B0604020202020204" pitchFamily="34" charset="0"/>
              </a:rPr>
              <a:t>　　</a:t>
            </a:r>
            <a:r>
              <a:rPr lang="en-US" altLang="ja-JP" dirty="0">
                <a:latin typeface="Arial" panose="020B0604020202020204" pitchFamily="34" charset="0"/>
                <a:ea typeface="Meiryo UI" panose="020B0604030504040204" pitchFamily="50" charset="-128"/>
                <a:cs typeface="Arial" panose="020B0604020202020204" pitchFamily="34" charset="0"/>
              </a:rPr>
              <a:t>c)</a:t>
            </a:r>
            <a:r>
              <a:rPr lang="ja-JP" altLang="en-US" dirty="0">
                <a:latin typeface="Arial" panose="020B0604020202020204" pitchFamily="34" charset="0"/>
                <a:ea typeface="Meiryo UI" panose="020B0604030504040204" pitchFamily="50" charset="-128"/>
                <a:cs typeface="Arial" panose="020B0604020202020204" pitchFamily="34" charset="0"/>
              </a:rPr>
              <a:t>　ハードウェア安全度</a:t>
            </a:r>
          </a:p>
          <a:p>
            <a:pPr marL="630238"/>
            <a:r>
              <a:rPr lang="ja-JP" altLang="en-US" dirty="0">
                <a:latin typeface="Arial" panose="020B0604020202020204" pitchFamily="34" charset="0"/>
                <a:ea typeface="Meiryo UI" panose="020B0604030504040204" pitchFamily="50" charset="-128"/>
                <a:cs typeface="Arial" panose="020B0604020202020204" pitchFamily="34" charset="0"/>
              </a:rPr>
              <a:t>安全関連システムを構成する製品の安全度水準（</a:t>
            </a:r>
            <a:r>
              <a:rPr lang="en-US" altLang="ja-JP" dirty="0">
                <a:latin typeface="Arial" panose="020B0604020202020204" pitchFamily="34" charset="0"/>
                <a:ea typeface="Meiryo UI" panose="020B0604030504040204" pitchFamily="50" charset="-128"/>
                <a:cs typeface="Arial" panose="020B0604020202020204" pitchFamily="34" charset="0"/>
              </a:rPr>
              <a:t>SIL</a:t>
            </a:r>
            <a:r>
              <a:rPr lang="ja-JP" altLang="en-US" dirty="0">
                <a:latin typeface="Arial" panose="020B0604020202020204" pitchFamily="34" charset="0"/>
                <a:ea typeface="Meiryo UI" panose="020B0604030504040204" pitchFamily="50" charset="-128"/>
                <a:cs typeface="Arial" panose="020B0604020202020204" pitchFamily="34" charset="0"/>
              </a:rPr>
              <a:t>）の妥当性を確認する（</a:t>
            </a:r>
            <a:r>
              <a:rPr lang="en-US" altLang="ja-JP" dirty="0">
                <a:latin typeface="Arial" panose="020B0604020202020204" pitchFamily="34" charset="0"/>
                <a:ea typeface="Meiryo UI" panose="020B0604030504040204" pitchFamily="50" charset="-128"/>
                <a:cs typeface="Arial" panose="020B0604020202020204" pitchFamily="34" charset="0"/>
              </a:rPr>
              <a:t>JIS C 61508 </a:t>
            </a:r>
            <a:r>
              <a:rPr lang="ja-JP" altLang="en-US" dirty="0">
                <a:latin typeface="Arial" panose="020B0604020202020204" pitchFamily="34" charset="0"/>
                <a:ea typeface="Meiryo UI" panose="020B0604030504040204" pitchFamily="50" charset="-128"/>
                <a:cs typeface="Arial" panose="020B0604020202020204" pitchFamily="34" charset="0"/>
              </a:rPr>
              <a:t>第</a:t>
            </a:r>
            <a:r>
              <a:rPr lang="en-US" altLang="ja-JP" dirty="0">
                <a:latin typeface="Arial" panose="020B0604020202020204" pitchFamily="34" charset="0"/>
                <a:ea typeface="Meiryo UI" panose="020B0604030504040204" pitchFamily="50" charset="-128"/>
                <a:cs typeface="Arial" panose="020B0604020202020204" pitchFamily="34" charset="0"/>
              </a:rPr>
              <a:t>2</a:t>
            </a:r>
            <a:r>
              <a:rPr lang="ja-JP" altLang="en-US" dirty="0">
                <a:latin typeface="Arial" panose="020B0604020202020204" pitchFamily="34" charset="0"/>
                <a:ea typeface="Meiryo UI" panose="020B0604030504040204" pitchFamily="50" charset="-128"/>
                <a:cs typeface="Arial" panose="020B0604020202020204" pitchFamily="34" charset="0"/>
              </a:rPr>
              <a:t>部　</a:t>
            </a:r>
            <a:r>
              <a:rPr lang="en-US" altLang="ja-JP" dirty="0">
                <a:latin typeface="Arial" panose="020B0604020202020204" pitchFamily="34" charset="0"/>
                <a:ea typeface="Meiryo UI" panose="020B0604030504040204" pitchFamily="50" charset="-128"/>
                <a:cs typeface="Arial" panose="020B0604020202020204" pitchFamily="34" charset="0"/>
              </a:rPr>
              <a:t>7.4.4</a:t>
            </a:r>
            <a:r>
              <a:rPr lang="ja-JP" altLang="en-US" dirty="0">
                <a:latin typeface="Arial" panose="020B0604020202020204" pitchFamily="34" charset="0"/>
                <a:ea typeface="Meiryo UI" panose="020B0604030504040204" pitchFamily="50" charset="-128"/>
                <a:cs typeface="Arial" panose="020B0604020202020204" pitchFamily="34" charset="0"/>
              </a:rPr>
              <a:t>項、</a:t>
            </a:r>
            <a:r>
              <a:rPr lang="en-US" altLang="ja-JP" dirty="0">
                <a:latin typeface="Arial" panose="020B0604020202020204" pitchFamily="34" charset="0"/>
                <a:ea typeface="Meiryo UI" panose="020B0604030504040204" pitchFamily="50" charset="-128"/>
                <a:cs typeface="Arial" panose="020B0604020202020204" pitchFamily="34" charset="0"/>
              </a:rPr>
              <a:t>7.4.5</a:t>
            </a:r>
            <a:r>
              <a:rPr lang="ja-JP" altLang="en-US" dirty="0">
                <a:latin typeface="Arial" panose="020B0604020202020204" pitchFamily="34" charset="0"/>
                <a:ea typeface="Meiryo UI" panose="020B0604030504040204" pitchFamily="50" charset="-128"/>
                <a:cs typeface="Arial" panose="020B0604020202020204" pitchFamily="34" charset="0"/>
              </a:rPr>
              <a:t>項、付録</a:t>
            </a:r>
            <a:r>
              <a:rPr lang="en-US" altLang="ja-JP" dirty="0">
                <a:latin typeface="Arial" panose="020B0604020202020204" pitchFamily="34" charset="0"/>
                <a:ea typeface="Meiryo UI" panose="020B0604030504040204" pitchFamily="50" charset="-128"/>
                <a:cs typeface="Arial" panose="020B0604020202020204" pitchFamily="34" charset="0"/>
              </a:rPr>
              <a:t>A</a:t>
            </a:r>
            <a:r>
              <a:rPr lang="ja-JP" altLang="en-US" dirty="0">
                <a:latin typeface="Arial" panose="020B0604020202020204" pitchFamily="34" charset="0"/>
                <a:ea typeface="Meiryo UI" panose="020B0604030504040204" pitchFamily="50" charset="-128"/>
                <a:cs typeface="Arial" panose="020B0604020202020204" pitchFamily="34" charset="0"/>
              </a:rPr>
              <a:t>表</a:t>
            </a:r>
            <a:r>
              <a:rPr lang="en-US" altLang="ja-JP" dirty="0">
                <a:latin typeface="Arial" panose="020B0604020202020204" pitchFamily="34" charset="0"/>
                <a:ea typeface="Meiryo UI" panose="020B0604030504040204" pitchFamily="50" charset="-128"/>
                <a:cs typeface="Arial" panose="020B0604020202020204" pitchFamily="34" charset="0"/>
              </a:rPr>
              <a:t>A.1</a:t>
            </a:r>
            <a:r>
              <a:rPr lang="ja-JP" altLang="en-US" dirty="0">
                <a:latin typeface="Arial" panose="020B0604020202020204" pitchFamily="34" charset="0"/>
                <a:ea typeface="Meiryo UI" panose="020B0604030504040204" pitchFamily="50" charset="-128"/>
                <a:cs typeface="Arial" panose="020B0604020202020204" pitchFamily="34" charset="0"/>
              </a:rPr>
              <a:t>及び関連表、及び、付録</a:t>
            </a:r>
            <a:r>
              <a:rPr lang="en-US" altLang="ja-JP" dirty="0">
                <a:latin typeface="Arial" panose="020B0604020202020204" pitchFamily="34" charset="0"/>
                <a:ea typeface="Meiryo UI" panose="020B0604030504040204" pitchFamily="50" charset="-128"/>
                <a:cs typeface="Arial" panose="020B0604020202020204" pitchFamily="34" charset="0"/>
              </a:rPr>
              <a:t>C</a:t>
            </a:r>
            <a:r>
              <a:rPr lang="ja-JP" altLang="en-US" dirty="0">
                <a:latin typeface="Arial" panose="020B0604020202020204" pitchFamily="34" charset="0"/>
                <a:ea typeface="Meiryo UI" panose="020B0604030504040204" pitchFamily="50" charset="-128"/>
                <a:cs typeface="Arial" panose="020B0604020202020204" pitchFamily="34" charset="0"/>
              </a:rPr>
              <a:t>）</a:t>
            </a:r>
          </a:p>
          <a:p>
            <a:pPr indent="266700"/>
            <a:r>
              <a:rPr lang="en-US" altLang="ja-JP" dirty="0">
                <a:latin typeface="Arial" panose="020B0604020202020204" pitchFamily="34" charset="0"/>
                <a:ea typeface="Meiryo UI" panose="020B0604030504040204" pitchFamily="50" charset="-128"/>
                <a:cs typeface="Arial" panose="020B0604020202020204" pitchFamily="34" charset="0"/>
              </a:rPr>
              <a:t>d)</a:t>
            </a:r>
            <a:r>
              <a:rPr lang="ja-JP" altLang="en-US" dirty="0">
                <a:latin typeface="Arial" panose="020B0604020202020204" pitchFamily="34" charset="0"/>
                <a:ea typeface="Meiryo UI" panose="020B0604030504040204" pitchFamily="50" charset="-128"/>
                <a:cs typeface="Arial" panose="020B0604020202020204" pitchFamily="34" charset="0"/>
              </a:rPr>
              <a:t>　決定論的安全度（ハードウェア）</a:t>
            </a:r>
          </a:p>
          <a:p>
            <a:pPr marL="630238"/>
            <a:r>
              <a:rPr lang="ja-JP" altLang="en-US" dirty="0">
                <a:latin typeface="Arial" panose="020B0604020202020204" pitchFamily="34" charset="0"/>
                <a:ea typeface="Meiryo UI" panose="020B0604030504040204" pitchFamily="50" charset="-128"/>
                <a:cs typeface="Arial" panose="020B0604020202020204" pitchFamily="34" charset="0"/>
              </a:rPr>
              <a:t>ハードウェアの決定論的原因故障に対する安全度を確認する（</a:t>
            </a:r>
            <a:r>
              <a:rPr lang="en-US" altLang="ja-JP" dirty="0">
                <a:latin typeface="Arial" panose="020B0604020202020204" pitchFamily="34" charset="0"/>
                <a:ea typeface="Meiryo UI" panose="020B0604030504040204" pitchFamily="50" charset="-128"/>
                <a:cs typeface="Arial" panose="020B0604020202020204" pitchFamily="34" charset="0"/>
              </a:rPr>
              <a:t>JIS C 0508</a:t>
            </a:r>
            <a:r>
              <a:rPr lang="ja-JP" altLang="en-US" dirty="0">
                <a:latin typeface="Arial" panose="020B0604020202020204" pitchFamily="34" charset="0"/>
                <a:ea typeface="Meiryo UI" panose="020B0604030504040204" pitchFamily="50" charset="-128"/>
                <a:cs typeface="Arial" panose="020B0604020202020204" pitchFamily="34" charset="0"/>
              </a:rPr>
              <a:t>第</a:t>
            </a:r>
            <a:r>
              <a:rPr lang="en-US" altLang="ja-JP" dirty="0">
                <a:latin typeface="Arial" panose="020B0604020202020204" pitchFamily="34" charset="0"/>
                <a:ea typeface="Meiryo UI" panose="020B0604030504040204" pitchFamily="50" charset="-128"/>
                <a:cs typeface="Arial" panose="020B0604020202020204" pitchFamily="34" charset="0"/>
              </a:rPr>
              <a:t>2</a:t>
            </a:r>
            <a:r>
              <a:rPr lang="ja-JP" altLang="en-US" dirty="0">
                <a:latin typeface="Arial" panose="020B0604020202020204" pitchFamily="34" charset="0"/>
                <a:ea typeface="Meiryo UI" panose="020B0604030504040204" pitchFamily="50" charset="-128"/>
                <a:cs typeface="Arial" panose="020B0604020202020204" pitchFamily="34" charset="0"/>
              </a:rPr>
              <a:t>部</a:t>
            </a:r>
            <a:r>
              <a:rPr lang="en-US" altLang="ja-JP" dirty="0">
                <a:latin typeface="Arial" panose="020B0604020202020204" pitchFamily="34" charset="0"/>
                <a:ea typeface="Meiryo UI" panose="020B0604030504040204" pitchFamily="50" charset="-128"/>
                <a:cs typeface="Arial" panose="020B0604020202020204" pitchFamily="34" charset="0"/>
              </a:rPr>
              <a:t>7.4.6</a:t>
            </a:r>
            <a:r>
              <a:rPr lang="ja-JP" altLang="en-US" dirty="0" err="1">
                <a:latin typeface="Arial" panose="020B0604020202020204" pitchFamily="34" charset="0"/>
                <a:ea typeface="Meiryo UI" panose="020B0604030504040204" pitchFamily="50" charset="-128"/>
                <a:cs typeface="Arial" panose="020B0604020202020204" pitchFamily="34" charset="0"/>
              </a:rPr>
              <a:t>、</a:t>
            </a:r>
            <a:r>
              <a:rPr lang="en-US" altLang="ja-JP" dirty="0">
                <a:latin typeface="Arial" panose="020B0604020202020204" pitchFamily="34" charset="0"/>
                <a:ea typeface="Meiryo UI" panose="020B0604030504040204" pitchFamily="50" charset="-128"/>
                <a:cs typeface="Arial" panose="020B0604020202020204" pitchFamily="34" charset="0"/>
              </a:rPr>
              <a:t>7.4.7</a:t>
            </a:r>
            <a:r>
              <a:rPr lang="ja-JP" altLang="en-US" dirty="0">
                <a:latin typeface="Arial" panose="020B0604020202020204" pitchFamily="34" charset="0"/>
                <a:ea typeface="Meiryo UI" panose="020B0604030504040204" pitchFamily="50" charset="-128"/>
                <a:cs typeface="Arial" panose="020B0604020202020204" pitchFamily="34" charset="0"/>
              </a:rPr>
              <a:t>項、付録</a:t>
            </a:r>
            <a:r>
              <a:rPr lang="en-US" altLang="ja-JP" dirty="0">
                <a:latin typeface="Arial" panose="020B0604020202020204" pitchFamily="34" charset="0"/>
                <a:ea typeface="Meiryo UI" panose="020B0604030504040204" pitchFamily="50" charset="-128"/>
                <a:cs typeface="Arial" panose="020B0604020202020204" pitchFamily="34" charset="0"/>
              </a:rPr>
              <a:t>A.3</a:t>
            </a:r>
            <a:r>
              <a:rPr lang="ja-JP" altLang="en-US" dirty="0">
                <a:latin typeface="Arial" panose="020B0604020202020204" pitchFamily="34" charset="0"/>
                <a:ea typeface="Meiryo UI" panose="020B0604030504040204" pitchFamily="50" charset="-128"/>
                <a:cs typeface="Arial" panose="020B0604020202020204" pitchFamily="34" charset="0"/>
              </a:rPr>
              <a:t>の表</a:t>
            </a:r>
            <a:r>
              <a:rPr lang="en-US" altLang="ja-JP" dirty="0">
                <a:latin typeface="Arial" panose="020B0604020202020204" pitchFamily="34" charset="0"/>
                <a:ea typeface="Meiryo UI" panose="020B0604030504040204" pitchFamily="50" charset="-128"/>
                <a:cs typeface="Arial" panose="020B0604020202020204" pitchFamily="34" charset="0"/>
              </a:rPr>
              <a:t>A.15</a:t>
            </a:r>
            <a:r>
              <a:rPr lang="ja-JP" altLang="en-US" dirty="0" err="1">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表</a:t>
            </a:r>
            <a:r>
              <a:rPr lang="en-US" altLang="ja-JP" dirty="0">
                <a:latin typeface="Arial" panose="020B0604020202020204" pitchFamily="34" charset="0"/>
                <a:ea typeface="Meiryo UI" panose="020B0604030504040204" pitchFamily="50" charset="-128"/>
                <a:cs typeface="Arial" panose="020B0604020202020204" pitchFamily="34" charset="0"/>
              </a:rPr>
              <a:t>A.16</a:t>
            </a:r>
            <a:r>
              <a:rPr lang="ja-JP" altLang="en-US" dirty="0" err="1">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表</a:t>
            </a:r>
            <a:r>
              <a:rPr lang="en-US" altLang="ja-JP" dirty="0">
                <a:latin typeface="Arial" panose="020B0604020202020204" pitchFamily="34" charset="0"/>
                <a:ea typeface="Meiryo UI" panose="020B0604030504040204" pitchFamily="50" charset="-128"/>
                <a:cs typeface="Arial" panose="020B0604020202020204" pitchFamily="34" charset="0"/>
              </a:rPr>
              <a:t>A.17</a:t>
            </a:r>
            <a:r>
              <a:rPr lang="ja-JP" altLang="en-US" dirty="0" err="1">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表</a:t>
            </a:r>
            <a:r>
              <a:rPr lang="en-US" altLang="ja-JP" dirty="0">
                <a:latin typeface="Arial" panose="020B0604020202020204" pitchFamily="34" charset="0"/>
                <a:ea typeface="Meiryo UI" panose="020B0604030504040204" pitchFamily="50" charset="-128"/>
                <a:cs typeface="Arial" panose="020B0604020202020204" pitchFamily="34" charset="0"/>
              </a:rPr>
              <a:t>A.18</a:t>
            </a:r>
            <a:r>
              <a:rPr lang="ja-JP" altLang="en-US" dirty="0" err="1">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及び</a:t>
            </a:r>
            <a:r>
              <a:rPr lang="ja-JP" altLang="en-US" dirty="0" err="1">
                <a:latin typeface="Arial" panose="020B0604020202020204" pitchFamily="34" charset="0"/>
                <a:ea typeface="Meiryo UI" panose="020B0604030504040204" pitchFamily="50" charset="-128"/>
                <a:cs typeface="Arial" panose="020B0604020202020204" pitchFamily="34" charset="0"/>
              </a:rPr>
              <a:t>、、</a:t>
            </a:r>
            <a:r>
              <a:rPr lang="ja-JP" altLang="en-US" dirty="0">
                <a:latin typeface="Arial" panose="020B0604020202020204" pitchFamily="34" charset="0"/>
                <a:ea typeface="Meiryo UI" panose="020B0604030504040204" pitchFamily="50" charset="-128"/>
                <a:cs typeface="Arial" panose="020B0604020202020204" pitchFamily="34" charset="0"/>
              </a:rPr>
              <a:t>付録</a:t>
            </a:r>
            <a:r>
              <a:rPr lang="en-US" altLang="ja-JP" dirty="0">
                <a:latin typeface="Arial" panose="020B0604020202020204" pitchFamily="34" charset="0"/>
                <a:ea typeface="Meiryo UI" panose="020B0604030504040204" pitchFamily="50" charset="-128"/>
                <a:cs typeface="Arial" panose="020B0604020202020204" pitchFamily="34" charset="0"/>
              </a:rPr>
              <a:t>B</a:t>
            </a:r>
            <a:r>
              <a:rPr lang="ja-JP" altLang="en-US" dirty="0">
                <a:latin typeface="Arial" panose="020B0604020202020204" pitchFamily="34" charset="0"/>
                <a:ea typeface="Meiryo UI" panose="020B0604030504040204" pitchFamily="50" charset="-128"/>
                <a:cs typeface="Arial" panose="020B0604020202020204" pitchFamily="34" charset="0"/>
              </a:rPr>
              <a:t>）</a:t>
            </a:r>
          </a:p>
          <a:p>
            <a:pPr indent="266700"/>
            <a:r>
              <a:rPr lang="en-US" altLang="ja-JP" dirty="0">
                <a:latin typeface="Arial" panose="020B0604020202020204" pitchFamily="34" charset="0"/>
                <a:ea typeface="Meiryo UI" panose="020B0604030504040204" pitchFamily="50" charset="-128"/>
                <a:cs typeface="Arial" panose="020B0604020202020204" pitchFamily="34" charset="0"/>
              </a:rPr>
              <a:t>e)</a:t>
            </a:r>
            <a:r>
              <a:rPr lang="ja-JP" altLang="en-US" dirty="0">
                <a:latin typeface="Arial" panose="020B0604020202020204" pitchFamily="34" charset="0"/>
                <a:ea typeface="Meiryo UI" panose="020B0604030504040204" pitchFamily="50" charset="-128"/>
                <a:cs typeface="Arial" panose="020B0604020202020204" pitchFamily="34" charset="0"/>
              </a:rPr>
              <a:t>　ソフトウェア開発の審査</a:t>
            </a:r>
          </a:p>
          <a:p>
            <a:pPr indent="630238"/>
            <a:r>
              <a:rPr lang="en-US" altLang="ja-JP" dirty="0">
                <a:latin typeface="Arial" panose="020B0604020202020204" pitchFamily="34" charset="0"/>
                <a:ea typeface="Meiryo UI" panose="020B0604030504040204" pitchFamily="50" charset="-128"/>
                <a:cs typeface="Arial" panose="020B0604020202020204" pitchFamily="34" charset="0"/>
              </a:rPr>
              <a:t>JIS C 01508</a:t>
            </a:r>
            <a:r>
              <a:rPr lang="ja-JP" altLang="en-US" dirty="0">
                <a:latin typeface="Arial" panose="020B0604020202020204" pitchFamily="34" charset="0"/>
                <a:ea typeface="Meiryo UI" panose="020B0604030504040204" pitchFamily="50" charset="-128"/>
                <a:cs typeface="Arial" panose="020B0604020202020204" pitchFamily="34" charset="0"/>
              </a:rPr>
              <a:t>第３部への適合性を確認する。</a:t>
            </a:r>
          </a:p>
        </p:txBody>
      </p:sp>
      <p:sp>
        <p:nvSpPr>
          <p:cNvPr id="11" name="タイトル 5">
            <a:extLst>
              <a:ext uri="{FF2B5EF4-FFF2-40B4-BE49-F238E27FC236}">
                <a16:creationId xmlns="" xmlns:a16="http://schemas.microsoft.com/office/drawing/2014/main" id="{7EE97418-76CA-42D9-9FDD-D549565B7E70}"/>
              </a:ext>
            </a:extLst>
          </p:cNvPr>
          <p:cNvSpPr>
            <a:spLocks noGrp="1"/>
          </p:cNvSpPr>
          <p:nvPr>
            <p:ph type="title"/>
          </p:nvPr>
        </p:nvSpPr>
        <p:spPr>
          <a:xfrm>
            <a:off x="108197" y="42770"/>
            <a:ext cx="6484461" cy="833152"/>
          </a:xfrm>
        </p:spPr>
        <p:txBody>
          <a:bodyPr vert="horz" lIns="91440" tIns="45720" rIns="91440" bIns="45720" rtlCol="0" anchor="ctr">
            <a:normAutofit/>
          </a:bodyPr>
          <a:lstStyle/>
          <a:p>
            <a:pPr algn="l"/>
            <a:r>
              <a:rPr lang="zh-TW" altLang="en-US" sz="4000" kern="1200" dirty="0">
                <a:solidFill>
                  <a:schemeClr val="tx1"/>
                </a:solidFill>
                <a:latin typeface="+mn-ea"/>
                <a:ea typeface="+mn-ea"/>
              </a:rPr>
              <a:t>第</a:t>
            </a:r>
            <a:r>
              <a:rPr lang="en-US" altLang="ja-JP" sz="4000" dirty="0">
                <a:latin typeface="+mn-ea"/>
                <a:ea typeface="+mn-ea"/>
              </a:rPr>
              <a:t>5</a:t>
            </a:r>
            <a:r>
              <a:rPr lang="zh-TW" altLang="en-US" sz="4000" kern="1200" dirty="0">
                <a:solidFill>
                  <a:schemeClr val="tx1"/>
                </a:solidFill>
                <a:latin typeface="+mn-ea"/>
                <a:ea typeface="+mn-ea"/>
              </a:rPr>
              <a:t>章　</a:t>
            </a:r>
            <a:r>
              <a:rPr lang="ja-JP" altLang="en-US" sz="4000" kern="1200" dirty="0">
                <a:solidFill>
                  <a:schemeClr val="tx1"/>
                </a:solidFill>
                <a:latin typeface="+mn-ea"/>
                <a:ea typeface="+mn-ea"/>
              </a:rPr>
              <a:t>適合性証明</a:t>
            </a:r>
            <a:endParaRPr kumimoji="1" lang="en-US" altLang="ja-JP" sz="4000" kern="1200" dirty="0">
              <a:solidFill>
                <a:schemeClr val="tx1"/>
              </a:solidFill>
              <a:latin typeface="+mn-ea"/>
              <a:ea typeface="+mn-ea"/>
            </a:endParaRPr>
          </a:p>
        </p:txBody>
      </p:sp>
    </p:spTree>
    <p:extLst>
      <p:ext uri="{BB962C8B-B14F-4D97-AF65-F5344CB8AC3E}">
        <p14:creationId xmlns:p14="http://schemas.microsoft.com/office/powerpoint/2010/main" val="190972364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4" name="フッター プレースホルダー 3"/>
          <p:cNvSpPr>
            <a:spLocks noGrp="1"/>
          </p:cNvSpPr>
          <p:nvPr>
            <p:ph type="ftr" sz="quarter" idx="4294967295"/>
          </p:nvPr>
        </p:nvSpPr>
        <p:spPr>
          <a:xfrm>
            <a:off x="2300705" y="6460086"/>
            <a:ext cx="6974203"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185</a:t>
            </a:fld>
            <a:endParaRPr kumimoji="1" lang="en-US" altLang="ja-JP" dirty="0"/>
          </a:p>
        </p:txBody>
      </p:sp>
      <p:sp>
        <p:nvSpPr>
          <p:cNvPr id="2" name="正方形/長方形 1">
            <a:extLst>
              <a:ext uri="{FF2B5EF4-FFF2-40B4-BE49-F238E27FC236}">
                <a16:creationId xmlns="" xmlns:a16="http://schemas.microsoft.com/office/drawing/2014/main" id="{BC0BD9D1-E0FF-4A99-B4C0-627ADFC21D27}"/>
              </a:ext>
            </a:extLst>
          </p:cNvPr>
          <p:cNvSpPr/>
          <p:nvPr/>
        </p:nvSpPr>
        <p:spPr>
          <a:xfrm>
            <a:off x="82609" y="1361278"/>
            <a:ext cx="9673032" cy="5088573"/>
          </a:xfrm>
          <a:prstGeom prst="rect">
            <a:avLst/>
          </a:prstGeom>
        </p:spPr>
        <p:txBody>
          <a:bodyPr wrap="square">
            <a:spAutoFit/>
          </a:bodyPr>
          <a:lstStyle/>
          <a:p>
            <a:pPr algn="just">
              <a:spcBef>
                <a:spcPts val="200"/>
              </a:spcBef>
              <a:spcAft>
                <a:spcPts val="0"/>
              </a:spcAft>
            </a:pPr>
            <a:r>
              <a:rPr lang="en-US" altLang="ja-JP" sz="2000" b="1" kern="100" dirty="0">
                <a:solidFill>
                  <a:srgbClr val="000000"/>
                </a:solidFill>
                <a:latin typeface="Arial" panose="020B0604020202020204" pitchFamily="34" charset="0"/>
                <a:ea typeface="Meiryo UI" panose="020B0604030504040204" pitchFamily="50" charset="-128"/>
                <a:cs typeface="Arial" panose="020B0604020202020204" pitchFamily="34" charset="0"/>
              </a:rPr>
              <a:t>(3)</a:t>
            </a:r>
            <a:r>
              <a:rPr lang="ja-JP" altLang="ja-JP" sz="2000" b="1" kern="100" dirty="0">
                <a:solidFill>
                  <a:srgbClr val="000000"/>
                </a:solidFill>
                <a:latin typeface="Arial" panose="020B0604020202020204" pitchFamily="34" charset="0"/>
                <a:ea typeface="Meiryo UI" panose="020B0604030504040204" pitchFamily="50" charset="-128"/>
                <a:cs typeface="Arial" panose="020B0604020202020204" pitchFamily="34" charset="0"/>
              </a:rPr>
              <a:t>　登録適合性証明機関による</a:t>
            </a:r>
            <a:r>
              <a:rPr lang="ja-JP" altLang="en-US" sz="2000" b="1" kern="100" dirty="0">
                <a:solidFill>
                  <a:srgbClr val="000000"/>
                </a:solidFill>
                <a:latin typeface="Arial" panose="020B0604020202020204" pitchFamily="34" charset="0"/>
                <a:ea typeface="Meiryo UI" panose="020B0604030504040204" pitchFamily="50" charset="-128"/>
                <a:cs typeface="Arial" panose="020B0604020202020204" pitchFamily="34" charset="0"/>
              </a:rPr>
              <a:t>第三者証明</a:t>
            </a:r>
            <a:endParaRPr lang="ja-JP" altLang="ja-JP" sz="2000" kern="100" dirty="0">
              <a:latin typeface="Arial" panose="020B0604020202020204" pitchFamily="34" charset="0"/>
              <a:ea typeface="Meiryo UI" panose="020B0604030504040204" pitchFamily="50" charset="-128"/>
              <a:cs typeface="Arial" panose="020B0604020202020204" pitchFamily="34" charset="0"/>
            </a:endParaRPr>
          </a:p>
          <a:p>
            <a:pPr algn="just">
              <a:spcBef>
                <a:spcPts val="200"/>
              </a:spcBef>
              <a:spcAft>
                <a:spcPts val="0"/>
              </a:spcAft>
            </a:pPr>
            <a:r>
              <a:rPr lang="ja-JP" altLang="ja-JP" b="1" kern="100" dirty="0">
                <a:latin typeface="Arial" panose="020B0604020202020204" pitchFamily="34" charset="0"/>
                <a:ea typeface="Meiryo UI" panose="020B0604030504040204" pitchFamily="50" charset="-128"/>
                <a:cs typeface="Arial" panose="020B0604020202020204" pitchFamily="34" charset="0"/>
              </a:rPr>
              <a:t>ア．適合性証明申請</a:t>
            </a:r>
            <a:endParaRPr lang="ja-JP" altLang="ja-JP" kern="100" dirty="0">
              <a:latin typeface="Arial" panose="020B0604020202020204" pitchFamily="34" charset="0"/>
              <a:ea typeface="Meiryo UI" panose="020B0604030504040204" pitchFamily="50" charset="-128"/>
              <a:cs typeface="Arial" panose="020B0604020202020204" pitchFamily="34" charset="0"/>
            </a:endParaRPr>
          </a:p>
          <a:p>
            <a:pPr indent="87313" algn="just">
              <a:spcBef>
                <a:spcPts val="200"/>
              </a:spcBef>
              <a:spcAft>
                <a:spcPts val="0"/>
              </a:spcAft>
            </a:pPr>
            <a:r>
              <a:rPr lang="en-US" altLang="ja-JP" kern="100" dirty="0">
                <a:latin typeface="Arial" panose="020B0604020202020204" pitchFamily="34" charset="0"/>
                <a:ea typeface="Meiryo UI" panose="020B0604030504040204" pitchFamily="50" charset="-128"/>
                <a:cs typeface="Arial" panose="020B0604020202020204" pitchFamily="34" charset="0"/>
              </a:rPr>
              <a:t>(</a:t>
            </a:r>
            <a:r>
              <a:rPr lang="ja-JP" altLang="ja-JP" kern="100" dirty="0">
                <a:latin typeface="Arial" panose="020B0604020202020204" pitchFamily="34" charset="0"/>
                <a:ea typeface="Meiryo UI" panose="020B0604030504040204" pitchFamily="50" charset="-128"/>
                <a:cs typeface="Arial" panose="020B0604020202020204" pitchFamily="34" charset="0"/>
              </a:rPr>
              <a:t>ア</a:t>
            </a:r>
            <a:r>
              <a:rPr lang="en-US" altLang="ja-JP" kern="100" dirty="0">
                <a:latin typeface="Arial" panose="020B0604020202020204" pitchFamily="34" charset="0"/>
                <a:ea typeface="Meiryo UI" panose="020B0604030504040204" pitchFamily="50" charset="-128"/>
                <a:cs typeface="Arial" panose="020B0604020202020204" pitchFamily="34" charset="0"/>
              </a:rPr>
              <a:t>)</a:t>
            </a:r>
            <a:r>
              <a:rPr lang="ja-JP" altLang="ja-JP" kern="100" dirty="0">
                <a:latin typeface="Arial" panose="020B0604020202020204" pitchFamily="34" charset="0"/>
                <a:ea typeface="Meiryo UI" panose="020B0604030504040204" pitchFamily="50" charset="-128"/>
                <a:cs typeface="Arial" panose="020B0604020202020204" pitchFamily="34" charset="0"/>
              </a:rPr>
              <a:t>　適合性証明申請</a:t>
            </a:r>
          </a:p>
          <a:p>
            <a:pPr marL="536575" algn="just">
              <a:spcBef>
                <a:spcPts val="200"/>
              </a:spcBef>
              <a:spcAft>
                <a:spcPts val="0"/>
              </a:spcAft>
            </a:pPr>
            <a:r>
              <a:rPr lang="ja-JP" altLang="ja-JP" kern="100" dirty="0">
                <a:latin typeface="Arial" panose="020B0604020202020204" pitchFamily="34" charset="0"/>
                <a:ea typeface="Meiryo UI" panose="020B0604030504040204" pitchFamily="50" charset="-128"/>
                <a:cs typeface="Arial" panose="020B0604020202020204" pitchFamily="34" charset="0"/>
              </a:rPr>
              <a:t>ボイラー及び圧力容器安全規則及び労働安全衛生法及びこれに基づく命令に係る登録及び指定に関する省令（以下、</a:t>
            </a:r>
            <a:r>
              <a:rPr lang="ja-JP" altLang="ja-JP" kern="100" dirty="0">
                <a:solidFill>
                  <a:srgbClr val="0000CC"/>
                </a:solidFill>
                <a:latin typeface="Arial" panose="020B0604020202020204" pitchFamily="34" charset="0"/>
                <a:ea typeface="Meiryo UI" panose="020B0604030504040204" pitchFamily="50" charset="-128"/>
                <a:cs typeface="Arial" panose="020B0604020202020204" pitchFamily="34" charset="0"/>
              </a:rPr>
              <a:t>省令</a:t>
            </a:r>
            <a:r>
              <a:rPr lang="ja-JP" altLang="ja-JP" kern="100" dirty="0">
                <a:latin typeface="Arial" panose="020B0604020202020204" pitchFamily="34" charset="0"/>
                <a:ea typeface="Meiryo UI" panose="020B0604030504040204" pitchFamily="50" charset="-128"/>
                <a:cs typeface="Arial" panose="020B0604020202020204" pitchFamily="34" charset="0"/>
              </a:rPr>
              <a:t>）第一条の二の四十四の六第</a:t>
            </a:r>
            <a:r>
              <a:rPr lang="en-US" altLang="ja-JP" kern="100" dirty="0">
                <a:latin typeface="Arial" panose="020B0604020202020204" pitchFamily="34" charset="0"/>
                <a:ea typeface="Meiryo UI" panose="020B0604030504040204" pitchFamily="50" charset="-128"/>
                <a:cs typeface="Arial" panose="020B0604020202020204" pitchFamily="34" charset="0"/>
              </a:rPr>
              <a:t>1</a:t>
            </a:r>
            <a:r>
              <a:rPr lang="ja-JP" altLang="ja-JP" kern="100" dirty="0">
                <a:latin typeface="Arial" panose="020B0604020202020204" pitchFamily="34" charset="0"/>
                <a:ea typeface="Meiryo UI" panose="020B0604030504040204" pitchFamily="50" charset="-128"/>
                <a:cs typeface="Arial" panose="020B0604020202020204" pitchFamily="34" charset="0"/>
              </a:rPr>
              <a:t>項に定める</a:t>
            </a:r>
            <a:r>
              <a:rPr lang="ja-JP" altLang="ja-JP" u="sng" kern="100" dirty="0">
                <a:latin typeface="Arial" panose="020B0604020202020204" pitchFamily="34" charset="0"/>
                <a:ea typeface="Meiryo UI" panose="020B0604030504040204" pitchFamily="50" charset="-128"/>
                <a:cs typeface="Arial" panose="020B0604020202020204" pitchFamily="34" charset="0"/>
              </a:rPr>
              <a:t>適合性証</a:t>
            </a:r>
            <a:r>
              <a:rPr lang="ja-JP" altLang="en-US" u="sng" kern="100" dirty="0">
                <a:latin typeface="Arial" panose="020B0604020202020204" pitchFamily="34" charset="0"/>
                <a:ea typeface="Meiryo UI" panose="020B0604030504040204" pitchFamily="50" charset="-128"/>
                <a:cs typeface="Arial" panose="020B0604020202020204" pitchFamily="34" charset="0"/>
              </a:rPr>
              <a:t>証</a:t>
            </a:r>
            <a:r>
              <a:rPr lang="ja-JP" altLang="ja-JP" u="sng" kern="100" dirty="0">
                <a:latin typeface="Arial" panose="020B0604020202020204" pitchFamily="34" charset="0"/>
                <a:ea typeface="Meiryo UI" panose="020B0604030504040204" pitchFamily="50" charset="-128"/>
                <a:cs typeface="Arial" panose="020B0604020202020204" pitchFamily="34" charset="0"/>
              </a:rPr>
              <a:t>明申請書</a:t>
            </a:r>
            <a:r>
              <a:rPr lang="ja-JP" altLang="ja-JP" u="sng" kern="100" dirty="0">
                <a:solidFill>
                  <a:srgbClr val="0000CC"/>
                </a:solidFill>
                <a:latin typeface="Arial" panose="020B0604020202020204" pitchFamily="34" charset="0"/>
                <a:ea typeface="Meiryo UI" panose="020B0604030504040204" pitchFamily="50" charset="-128"/>
                <a:cs typeface="Arial" panose="020B0604020202020204" pitchFamily="34" charset="0"/>
              </a:rPr>
              <a:t>（様式第四号の三）</a:t>
            </a:r>
            <a:endParaRPr lang="en-US" altLang="ja-JP" u="sng" kern="100" dirty="0">
              <a:solidFill>
                <a:srgbClr val="0000CC"/>
              </a:solidFill>
              <a:latin typeface="Arial" panose="020B0604020202020204" pitchFamily="34" charset="0"/>
              <a:ea typeface="Meiryo UI" panose="020B0604030504040204" pitchFamily="50" charset="-128"/>
              <a:cs typeface="Arial" panose="020B0604020202020204" pitchFamily="34" charset="0"/>
            </a:endParaRPr>
          </a:p>
          <a:p>
            <a:pPr marL="536575" algn="just">
              <a:spcBef>
                <a:spcPts val="200"/>
              </a:spcBef>
              <a:spcAft>
                <a:spcPts val="0"/>
              </a:spcAft>
            </a:pPr>
            <a:r>
              <a:rPr lang="en-US" altLang="ja-JP" u="sng" kern="100" dirty="0">
                <a:latin typeface="Arial" panose="020B0604020202020204" pitchFamily="34" charset="0"/>
                <a:ea typeface="Meiryo UI" panose="020B0604030504040204" pitchFamily="50" charset="-128"/>
                <a:cs typeface="Arial" panose="020B0604020202020204" pitchFamily="34" charset="0"/>
              </a:rPr>
              <a:t>JISQ 17050-1/-2</a:t>
            </a:r>
            <a:r>
              <a:rPr lang="ja-JP" altLang="en-US" u="sng" kern="100" dirty="0">
                <a:latin typeface="Arial" panose="020B0604020202020204" pitchFamily="34" charset="0"/>
                <a:ea typeface="Meiryo UI" panose="020B0604030504040204" pitchFamily="50" charset="-128"/>
                <a:cs typeface="Arial" panose="020B0604020202020204" pitchFamily="34" charset="0"/>
              </a:rPr>
              <a:t>　に規定される</a:t>
            </a:r>
            <a:r>
              <a:rPr lang="en-US" altLang="ja-JP" u="sng" kern="100" dirty="0">
                <a:latin typeface="Arial" panose="020B0604020202020204" pitchFamily="34" charset="0"/>
                <a:ea typeface="Meiryo UI" panose="020B0604030504040204" pitchFamily="50" charset="-128"/>
                <a:cs typeface="Arial" panose="020B0604020202020204" pitchFamily="34" charset="0"/>
              </a:rPr>
              <a:t> </a:t>
            </a:r>
            <a:r>
              <a:rPr lang="ja-JP" altLang="ja-JP" u="sng" kern="100" dirty="0">
                <a:latin typeface="Arial" panose="020B0604020202020204" pitchFamily="34" charset="0"/>
                <a:ea typeface="Meiryo UI" panose="020B0604030504040204" pitchFamily="50" charset="-128"/>
                <a:cs typeface="Arial" panose="020B0604020202020204" pitchFamily="34" charset="0"/>
              </a:rPr>
              <a:t>書類</a:t>
            </a:r>
            <a:r>
              <a:rPr lang="ja-JP" altLang="en-US" kern="100" dirty="0">
                <a:latin typeface="Arial" panose="020B0604020202020204" pitchFamily="34" charset="0"/>
                <a:ea typeface="Meiryo UI" panose="020B0604030504040204" pitchFamily="50" charset="-128"/>
                <a:cs typeface="Arial" panose="020B0604020202020204" pitchFamily="34" charset="0"/>
              </a:rPr>
              <a:t>　（参考資料参照）</a:t>
            </a:r>
            <a:endParaRPr lang="en-US" altLang="ja-JP" kern="100" dirty="0">
              <a:latin typeface="Arial" panose="020B0604020202020204" pitchFamily="34" charset="0"/>
              <a:ea typeface="Meiryo UI" panose="020B0604030504040204" pitchFamily="50" charset="-128"/>
              <a:cs typeface="Arial" panose="020B0604020202020204" pitchFamily="34" charset="0"/>
            </a:endParaRPr>
          </a:p>
          <a:p>
            <a:pPr marL="536575" algn="just">
              <a:spcBef>
                <a:spcPts val="200"/>
              </a:spcBef>
              <a:spcAft>
                <a:spcPts val="0"/>
              </a:spcAft>
            </a:pPr>
            <a:r>
              <a:rPr lang="ja-JP" altLang="ja-JP" kern="100" dirty="0">
                <a:latin typeface="Arial" panose="020B0604020202020204" pitchFamily="34" charset="0"/>
                <a:ea typeface="Meiryo UI" panose="020B0604030504040204" pitchFamily="50" charset="-128"/>
                <a:cs typeface="Arial" panose="020B0604020202020204" pitchFamily="34" charset="0"/>
              </a:rPr>
              <a:t>登録適合性証明機関が定める</a:t>
            </a:r>
            <a:r>
              <a:rPr lang="ja-JP" altLang="ja-JP" u="sng" kern="100" dirty="0">
                <a:latin typeface="Arial" panose="020B0604020202020204" pitchFamily="34" charset="0"/>
                <a:ea typeface="Meiryo UI" panose="020B0604030504040204" pitchFamily="50" charset="-128"/>
                <a:cs typeface="Arial" panose="020B0604020202020204" pitchFamily="34" charset="0"/>
              </a:rPr>
              <a:t>費用</a:t>
            </a:r>
            <a:r>
              <a:rPr lang="ja-JP" altLang="ja-JP" kern="100" dirty="0">
                <a:latin typeface="Arial" panose="020B0604020202020204" pitchFamily="34" charset="0"/>
                <a:ea typeface="Meiryo UI" panose="020B0604030504040204" pitchFamily="50" charset="-128"/>
                <a:cs typeface="Arial" panose="020B0604020202020204" pitchFamily="34" charset="0"/>
              </a:rPr>
              <a:t>を添えて提出する。</a:t>
            </a:r>
          </a:p>
          <a:p>
            <a:pPr marL="176213" indent="360363" algn="just">
              <a:spcBef>
                <a:spcPts val="200"/>
              </a:spcBef>
              <a:spcAft>
                <a:spcPts val="0"/>
              </a:spcAft>
            </a:pPr>
            <a:r>
              <a:rPr lang="ja-JP" altLang="ja-JP" kern="100" dirty="0">
                <a:latin typeface="Arial" panose="020B0604020202020204" pitchFamily="34" charset="0"/>
                <a:ea typeface="Meiryo UI" panose="020B0604030504040204" pitchFamily="50" charset="-128"/>
                <a:cs typeface="Arial" panose="020B0604020202020204" pitchFamily="34" charset="0"/>
              </a:rPr>
              <a:t>申請者は、申請対象品が単一ロットで数量限定か継続して計画生産されるものかを申請時に明らかにしなければならない。</a:t>
            </a:r>
          </a:p>
          <a:p>
            <a:pPr algn="just">
              <a:spcBef>
                <a:spcPts val="200"/>
              </a:spcBef>
              <a:spcAft>
                <a:spcPts val="0"/>
              </a:spcAft>
            </a:pPr>
            <a:r>
              <a:rPr lang="ja-JP" altLang="ja-JP" kern="100" dirty="0">
                <a:latin typeface="Arial" panose="020B0604020202020204" pitchFamily="34" charset="0"/>
                <a:ea typeface="Meiryo UI" panose="020B0604030504040204" pitchFamily="50" charset="-128"/>
                <a:cs typeface="Arial" panose="020B0604020202020204" pitchFamily="34" charset="0"/>
              </a:rPr>
              <a:t>（イ）　申請の時期</a:t>
            </a:r>
          </a:p>
          <a:p>
            <a:pPr marL="449263" algn="just">
              <a:spcBef>
                <a:spcPts val="200"/>
              </a:spcBef>
              <a:spcAft>
                <a:spcPts val="0"/>
              </a:spcAft>
            </a:pPr>
            <a:r>
              <a:rPr lang="ja-JP" altLang="ja-JP" kern="100" dirty="0">
                <a:latin typeface="Arial" panose="020B0604020202020204" pitchFamily="34" charset="0"/>
                <a:ea typeface="Meiryo UI" panose="020B0604030504040204" pitchFamily="50" charset="-128"/>
                <a:cs typeface="Arial" panose="020B0604020202020204" pitchFamily="34" charset="0"/>
              </a:rPr>
              <a:t>適合性証明審査には、当該製造者の内部システムの構築と運用、試験結果の確認などが含まれるため、長期にわたることが多い。したがって、以下に示す時期に登録適合性証明機関に申請することが推奨される。</a:t>
            </a:r>
          </a:p>
          <a:p>
            <a:pPr marL="987425" lvl="0" indent="-363538" algn="just">
              <a:spcBef>
                <a:spcPts val="200"/>
              </a:spcBef>
              <a:spcAft>
                <a:spcPts val="0"/>
              </a:spcAft>
              <a:buFont typeface="+mj-lt"/>
              <a:buAutoNum type="arabicParenBoth"/>
            </a:pPr>
            <a:r>
              <a:rPr lang="ja-JP" altLang="ja-JP" kern="100" dirty="0">
                <a:solidFill>
                  <a:srgbClr val="0000CC"/>
                </a:solidFill>
                <a:latin typeface="Arial" panose="020B0604020202020204" pitchFamily="34" charset="0"/>
                <a:ea typeface="Meiryo UI" panose="020B0604030504040204" pitchFamily="50" charset="-128"/>
                <a:cs typeface="Arial" panose="020B0604020202020204" pitchFamily="34" charset="0"/>
              </a:rPr>
              <a:t>新規開発の製品／システムの場合</a:t>
            </a:r>
            <a:r>
              <a:rPr lang="en-US" altLang="ja-JP" kern="100" dirty="0">
                <a:solidFill>
                  <a:srgbClr val="0000CC"/>
                </a:solidFill>
                <a:latin typeface="Arial" panose="020B0604020202020204" pitchFamily="34" charset="0"/>
                <a:ea typeface="Meiryo UI" panose="020B0604030504040204" pitchFamily="50" charset="-128"/>
                <a:cs typeface="Arial" panose="020B0604020202020204" pitchFamily="34" charset="0"/>
              </a:rPr>
              <a:t>:</a:t>
            </a:r>
            <a:r>
              <a:rPr lang="ja-JP" altLang="ja-JP" kern="100" dirty="0">
                <a:solidFill>
                  <a:srgbClr val="0000CC"/>
                </a:solidFill>
                <a:latin typeface="Arial" panose="020B0604020202020204" pitchFamily="34" charset="0"/>
                <a:ea typeface="Meiryo UI" panose="020B0604030504040204" pitchFamily="50" charset="-128"/>
                <a:cs typeface="Arial" panose="020B0604020202020204" pitchFamily="34" charset="0"/>
              </a:rPr>
              <a:t>　設計仕様がほぼ固まった段階、</a:t>
            </a:r>
          </a:p>
          <a:p>
            <a:pPr marL="987425" lvl="0" indent="-363538" algn="just">
              <a:spcBef>
                <a:spcPts val="200"/>
              </a:spcBef>
              <a:spcAft>
                <a:spcPts val="0"/>
              </a:spcAft>
              <a:buFont typeface="+mj-lt"/>
              <a:buAutoNum type="arabicParenBoth"/>
            </a:pPr>
            <a:r>
              <a:rPr lang="ja-JP" altLang="ja-JP" kern="100" dirty="0">
                <a:solidFill>
                  <a:srgbClr val="0000CC"/>
                </a:solidFill>
                <a:latin typeface="Arial" panose="020B0604020202020204" pitchFamily="34" charset="0"/>
                <a:ea typeface="Meiryo UI" panose="020B0604030504040204" pitchFamily="50" charset="-128"/>
                <a:cs typeface="Arial" panose="020B0604020202020204" pitchFamily="34" charset="0"/>
              </a:rPr>
              <a:t>既存の製品／システムの場合</a:t>
            </a:r>
            <a:r>
              <a:rPr lang="en-US" altLang="ja-JP" kern="100" dirty="0">
                <a:solidFill>
                  <a:srgbClr val="0000CC"/>
                </a:solidFill>
                <a:latin typeface="Arial" panose="020B0604020202020204" pitchFamily="34" charset="0"/>
                <a:ea typeface="Meiryo UI" panose="020B0604030504040204" pitchFamily="50" charset="-128"/>
                <a:cs typeface="Arial" panose="020B0604020202020204" pitchFamily="34" charset="0"/>
              </a:rPr>
              <a:t>:</a:t>
            </a:r>
            <a:r>
              <a:rPr lang="ja-JP" altLang="ja-JP" kern="100" dirty="0">
                <a:solidFill>
                  <a:srgbClr val="0000CC"/>
                </a:solidFill>
                <a:latin typeface="Arial" panose="020B0604020202020204" pitchFamily="34" charset="0"/>
                <a:ea typeface="Meiryo UI" panose="020B0604030504040204" pitchFamily="50" charset="-128"/>
                <a:cs typeface="Arial" panose="020B0604020202020204" pitchFamily="34" charset="0"/>
              </a:rPr>
              <a:t>　現行品の実力を知ること。必要に応じ設計変更を加える。設計変更の仕様がほぼ固まった段階。</a:t>
            </a:r>
          </a:p>
        </p:txBody>
      </p:sp>
      <p:sp>
        <p:nvSpPr>
          <p:cNvPr id="10" name="タイトル 5">
            <a:extLst>
              <a:ext uri="{FF2B5EF4-FFF2-40B4-BE49-F238E27FC236}">
                <a16:creationId xmlns="" xmlns:a16="http://schemas.microsoft.com/office/drawing/2014/main" id="{7942D831-D9CE-4842-ADA1-008F0E91A4EC}"/>
              </a:ext>
            </a:extLst>
          </p:cNvPr>
          <p:cNvSpPr>
            <a:spLocks noGrp="1"/>
          </p:cNvSpPr>
          <p:nvPr>
            <p:ph type="title"/>
          </p:nvPr>
        </p:nvSpPr>
        <p:spPr>
          <a:xfrm>
            <a:off x="141922" y="78319"/>
            <a:ext cx="8074628" cy="833152"/>
          </a:xfrm>
        </p:spPr>
        <p:txBody>
          <a:bodyPr vert="horz" lIns="91440" tIns="45720" rIns="91440" bIns="45720" rtlCol="0" anchor="ctr">
            <a:normAutofit/>
          </a:bodyPr>
          <a:lstStyle/>
          <a:p>
            <a:pPr algn="l"/>
            <a:r>
              <a:rPr lang="zh-TW" altLang="en-US" sz="4000" kern="1200" dirty="0">
                <a:solidFill>
                  <a:schemeClr val="tx1"/>
                </a:solidFill>
              </a:rPr>
              <a:t>第</a:t>
            </a:r>
            <a:r>
              <a:rPr lang="en-US" altLang="ja-JP" sz="4000" dirty="0"/>
              <a:t>5</a:t>
            </a:r>
            <a:r>
              <a:rPr lang="zh-TW" altLang="en-US" sz="4000" kern="1200" dirty="0">
                <a:solidFill>
                  <a:schemeClr val="tx1"/>
                </a:solidFill>
              </a:rPr>
              <a:t>章　</a:t>
            </a:r>
            <a:r>
              <a:rPr lang="ja-JP" altLang="en-US" sz="4000" kern="1200" dirty="0">
                <a:solidFill>
                  <a:schemeClr val="tx1"/>
                </a:solidFill>
              </a:rPr>
              <a:t>適合性証明</a:t>
            </a:r>
            <a:endParaRPr kumimoji="1" lang="en-US" altLang="ja-JP" sz="4000" kern="1200" dirty="0">
              <a:solidFill>
                <a:schemeClr val="tx1"/>
              </a:solidFill>
            </a:endParaRPr>
          </a:p>
        </p:txBody>
      </p:sp>
      <p:sp>
        <p:nvSpPr>
          <p:cNvPr id="8" name="正方形/長方形 7">
            <a:extLst>
              <a:ext uri="{FF2B5EF4-FFF2-40B4-BE49-F238E27FC236}">
                <a16:creationId xmlns="" xmlns:a16="http://schemas.microsoft.com/office/drawing/2014/main" id="{4CB67D80-4461-45B8-B5D2-12858AAF30C8}"/>
              </a:ext>
            </a:extLst>
          </p:cNvPr>
          <p:cNvSpPr/>
          <p:nvPr/>
        </p:nvSpPr>
        <p:spPr>
          <a:xfrm>
            <a:off x="108198" y="899614"/>
            <a:ext cx="4220734" cy="461665"/>
          </a:xfrm>
          <a:prstGeom prst="rect">
            <a:avLst/>
          </a:prstGeom>
        </p:spPr>
        <p:txBody>
          <a:bodyPr wrap="square">
            <a:spAutoFit/>
          </a:bodyPr>
          <a:lstStyle/>
          <a:p>
            <a:r>
              <a:rPr lang="ja-JP" altLang="ja-JP" sz="2400" b="1" dirty="0">
                <a:latin typeface="Arial" panose="020B0604020202020204" pitchFamily="34" charset="0"/>
                <a:ea typeface="Meiryo UI" panose="020B0604030504040204" pitchFamily="50" charset="-128"/>
                <a:cs typeface="Arial" panose="020B0604020202020204" pitchFamily="34" charset="0"/>
              </a:rPr>
              <a:t>４　</a:t>
            </a:r>
            <a:r>
              <a:rPr lang="ja-JP" altLang="en-US" sz="2400" b="1" dirty="0">
                <a:latin typeface="Arial" panose="020B0604020202020204" pitchFamily="34" charset="0"/>
                <a:ea typeface="Meiryo UI" panose="020B0604030504040204" pitchFamily="50" charset="-128"/>
                <a:cs typeface="Arial" panose="020B0604020202020204" pitchFamily="34" charset="0"/>
              </a:rPr>
              <a:t>適合性証明</a:t>
            </a:r>
            <a:r>
              <a:rPr lang="ja-JP" altLang="ja-JP" sz="2400" b="1" dirty="0">
                <a:latin typeface="Arial" panose="020B0604020202020204" pitchFamily="34" charset="0"/>
                <a:ea typeface="Meiryo UI" panose="020B0604030504040204" pitchFamily="50" charset="-128"/>
                <a:cs typeface="Arial" panose="020B0604020202020204" pitchFamily="34" charset="0"/>
              </a:rPr>
              <a:t>手順</a:t>
            </a:r>
            <a:endParaRPr lang="en-US" altLang="ja-JP" sz="24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180890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4" name="フッター プレースホルダー 3"/>
          <p:cNvSpPr>
            <a:spLocks noGrp="1"/>
          </p:cNvSpPr>
          <p:nvPr>
            <p:ph type="ftr" sz="quarter" idx="4294967295"/>
          </p:nvPr>
        </p:nvSpPr>
        <p:spPr>
          <a:xfrm>
            <a:off x="2378714" y="6460086"/>
            <a:ext cx="6896195" cy="365125"/>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186</a:t>
            </a:fld>
            <a:endParaRPr kumimoji="1" lang="en-US" altLang="ja-JP" dirty="0"/>
          </a:p>
        </p:txBody>
      </p:sp>
      <p:sp>
        <p:nvSpPr>
          <p:cNvPr id="2" name="正方形/長方形 1">
            <a:extLst>
              <a:ext uri="{FF2B5EF4-FFF2-40B4-BE49-F238E27FC236}">
                <a16:creationId xmlns="" xmlns:a16="http://schemas.microsoft.com/office/drawing/2014/main" id="{BC0BD9D1-E0FF-4A99-B4C0-627ADFC21D27}"/>
              </a:ext>
            </a:extLst>
          </p:cNvPr>
          <p:cNvSpPr/>
          <p:nvPr/>
        </p:nvSpPr>
        <p:spPr>
          <a:xfrm>
            <a:off x="82609" y="1508492"/>
            <a:ext cx="9744310" cy="3677930"/>
          </a:xfrm>
          <a:prstGeom prst="rect">
            <a:avLst/>
          </a:prstGeom>
        </p:spPr>
        <p:txBody>
          <a:bodyPr wrap="square">
            <a:spAutoFit/>
          </a:bodyPr>
          <a:lstStyle/>
          <a:p>
            <a:pPr algn="just">
              <a:spcBef>
                <a:spcPts val="200"/>
              </a:spcBef>
              <a:spcAft>
                <a:spcPts val="0"/>
              </a:spcAft>
            </a:pPr>
            <a:r>
              <a:rPr lang="en-US" altLang="ja-JP" sz="2000" b="1" kern="100" dirty="0">
                <a:solidFill>
                  <a:srgbClr val="000000"/>
                </a:solidFill>
                <a:latin typeface="Arial" panose="020B0604020202020204" pitchFamily="34" charset="0"/>
                <a:ea typeface="Meiryo UI" panose="020B0604030504040204" pitchFamily="50" charset="-128"/>
                <a:cs typeface="Arial" panose="020B0604020202020204" pitchFamily="34" charset="0"/>
              </a:rPr>
              <a:t>(3)</a:t>
            </a:r>
            <a:r>
              <a:rPr lang="ja-JP" altLang="ja-JP" sz="2000" b="1" kern="100" dirty="0">
                <a:solidFill>
                  <a:srgbClr val="000000"/>
                </a:solidFill>
                <a:latin typeface="Arial" panose="020B0604020202020204" pitchFamily="34" charset="0"/>
                <a:ea typeface="Meiryo UI" panose="020B0604030504040204" pitchFamily="50" charset="-128"/>
                <a:cs typeface="Arial" panose="020B0604020202020204" pitchFamily="34" charset="0"/>
              </a:rPr>
              <a:t>　登録適合性証明機関による</a:t>
            </a:r>
            <a:r>
              <a:rPr lang="ja-JP" altLang="en-US" sz="2000" b="1" kern="100" dirty="0">
                <a:solidFill>
                  <a:srgbClr val="000000"/>
                </a:solidFill>
                <a:latin typeface="Arial" panose="020B0604020202020204" pitchFamily="34" charset="0"/>
                <a:ea typeface="Meiryo UI" panose="020B0604030504040204" pitchFamily="50" charset="-128"/>
                <a:cs typeface="Arial" panose="020B0604020202020204" pitchFamily="34" charset="0"/>
              </a:rPr>
              <a:t>証明</a:t>
            </a:r>
            <a:endParaRPr lang="ja-JP" altLang="en-US" sz="2000" kern="100" dirty="0">
              <a:latin typeface="Arial" panose="020B0604020202020204" pitchFamily="34" charset="0"/>
              <a:ea typeface="Meiryo UI" panose="020B0604030504040204" pitchFamily="50" charset="-128"/>
              <a:cs typeface="Arial" panose="020B0604020202020204" pitchFamily="34" charset="0"/>
            </a:endParaRPr>
          </a:p>
          <a:p>
            <a:pPr algn="just">
              <a:spcBef>
                <a:spcPts val="200"/>
              </a:spcBef>
              <a:spcAft>
                <a:spcPts val="0"/>
              </a:spcAft>
            </a:pPr>
            <a:r>
              <a:rPr lang="ja-JP" altLang="en-US" b="1" kern="100" dirty="0">
                <a:latin typeface="Arial" panose="020B0604020202020204" pitchFamily="34" charset="0"/>
                <a:ea typeface="Meiryo UI" panose="020B0604030504040204" pitchFamily="50" charset="-128"/>
                <a:cs typeface="Arial" panose="020B0604020202020204" pitchFamily="34" charset="0"/>
              </a:rPr>
              <a:t>イ．　適合性証明</a:t>
            </a:r>
          </a:p>
          <a:p>
            <a:pPr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登録適合証明機関は、申請を受けた場合は、次のように審査、証明する。</a:t>
            </a:r>
          </a:p>
          <a:p>
            <a:pPr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（ア）　適合宣言の妥当性確認</a:t>
            </a:r>
          </a:p>
          <a:p>
            <a:pPr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（イ）　製造者監査</a:t>
            </a:r>
          </a:p>
          <a:p>
            <a:pPr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（ウ）　証明</a:t>
            </a:r>
          </a:p>
          <a:p>
            <a:pPr marL="8064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証明基準</a:t>
            </a:r>
            <a:r>
              <a:rPr lang="en-US" altLang="ja-JP" kern="100" dirty="0">
                <a:latin typeface="Arial" panose="020B0604020202020204" pitchFamily="34" charset="0"/>
                <a:ea typeface="Meiryo UI" panose="020B0604030504040204" pitchFamily="50" charset="-128"/>
                <a:cs typeface="Arial" panose="020B0604020202020204" pitchFamily="34" charset="0"/>
              </a:rPr>
              <a:t>;</a:t>
            </a:r>
            <a:r>
              <a:rPr lang="ja-JP" altLang="en-US" kern="100" dirty="0">
                <a:latin typeface="Arial" panose="020B0604020202020204" pitchFamily="34" charset="0"/>
                <a:ea typeface="Meiryo UI" panose="020B0604030504040204" pitchFamily="50" charset="-128"/>
                <a:cs typeface="Arial" panose="020B0604020202020204" pitchFamily="34" charset="0"/>
              </a:rPr>
              <a:t>　機能安全指針</a:t>
            </a:r>
            <a:endParaRPr lang="en-US" altLang="ja-JP" kern="100" dirty="0">
              <a:latin typeface="Arial" panose="020B0604020202020204" pitchFamily="34" charset="0"/>
              <a:ea typeface="Meiryo UI" panose="020B0604030504040204" pitchFamily="50" charset="-128"/>
              <a:cs typeface="Arial" panose="020B0604020202020204" pitchFamily="34" charset="0"/>
            </a:endParaRPr>
          </a:p>
          <a:p>
            <a:pPr marL="8064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「機能安全による機械等に係る安全確保に関する技術上の指針（厚生労働省告示第</a:t>
            </a:r>
            <a:r>
              <a:rPr lang="en-US" altLang="ja-JP" kern="100" dirty="0">
                <a:latin typeface="Arial" panose="020B0604020202020204" pitchFamily="34" charset="0"/>
                <a:ea typeface="Meiryo UI" panose="020B0604030504040204" pitchFamily="50" charset="-128"/>
                <a:cs typeface="Arial" panose="020B0604020202020204" pitchFamily="34" charset="0"/>
              </a:rPr>
              <a:t>353</a:t>
            </a:r>
            <a:r>
              <a:rPr lang="ja-JP" altLang="en-US" kern="100" dirty="0">
                <a:latin typeface="Arial" panose="020B0604020202020204" pitchFamily="34" charset="0"/>
                <a:ea typeface="Meiryo UI" panose="020B0604030504040204" pitchFamily="50" charset="-128"/>
                <a:cs typeface="Arial" panose="020B0604020202020204" pitchFamily="34" charset="0"/>
              </a:rPr>
              <a:t>号、平成</a:t>
            </a:r>
            <a:r>
              <a:rPr lang="en-US" altLang="ja-JP" kern="100" dirty="0">
                <a:latin typeface="Arial" panose="020B0604020202020204" pitchFamily="34" charset="0"/>
                <a:ea typeface="Meiryo UI" panose="020B0604030504040204" pitchFamily="50" charset="-128"/>
                <a:cs typeface="Arial" panose="020B0604020202020204" pitchFamily="34" charset="0"/>
              </a:rPr>
              <a:t>28</a:t>
            </a:r>
            <a:r>
              <a:rPr lang="ja-JP" altLang="en-US" kern="100" dirty="0">
                <a:latin typeface="Arial" panose="020B0604020202020204" pitchFamily="34" charset="0"/>
                <a:ea typeface="Meiryo UI" panose="020B0604030504040204" pitchFamily="50" charset="-128"/>
                <a:cs typeface="Arial" panose="020B0604020202020204" pitchFamily="34" charset="0"/>
              </a:rPr>
              <a:t>年</a:t>
            </a:r>
            <a:r>
              <a:rPr lang="en-US" altLang="ja-JP" kern="100" dirty="0">
                <a:latin typeface="Arial" panose="020B0604020202020204" pitchFamily="34" charset="0"/>
                <a:ea typeface="Meiryo UI" panose="020B0604030504040204" pitchFamily="50" charset="-128"/>
                <a:cs typeface="Arial" panose="020B0604020202020204" pitchFamily="34" charset="0"/>
              </a:rPr>
              <a:t>9</a:t>
            </a:r>
            <a:r>
              <a:rPr lang="ja-JP" altLang="en-US" kern="100" dirty="0">
                <a:latin typeface="Arial" panose="020B0604020202020204" pitchFamily="34" charset="0"/>
                <a:ea typeface="Meiryo UI" panose="020B0604030504040204" pitchFamily="50" charset="-128"/>
                <a:cs typeface="Arial" panose="020B0604020202020204" pitchFamily="34" charset="0"/>
              </a:rPr>
              <a:t>月</a:t>
            </a:r>
            <a:r>
              <a:rPr lang="en-US" altLang="ja-JP" kern="100" dirty="0">
                <a:latin typeface="Arial" panose="020B0604020202020204" pitchFamily="34" charset="0"/>
                <a:ea typeface="Meiryo UI" panose="020B0604030504040204" pitchFamily="50" charset="-128"/>
                <a:cs typeface="Arial" panose="020B0604020202020204" pitchFamily="34" charset="0"/>
              </a:rPr>
              <a:t>26</a:t>
            </a:r>
            <a:r>
              <a:rPr lang="ja-JP" altLang="en-US" kern="100" dirty="0">
                <a:latin typeface="Arial" panose="020B0604020202020204" pitchFamily="34" charset="0"/>
                <a:ea typeface="Meiryo UI" panose="020B0604030504040204" pitchFamily="50" charset="-128"/>
                <a:cs typeface="Arial" panose="020B0604020202020204" pitchFamily="34" charset="0"/>
              </a:rPr>
              <a:t>日）」</a:t>
            </a:r>
            <a:endParaRPr lang="en-US" altLang="ja-JP" kern="100" dirty="0">
              <a:latin typeface="Arial" panose="020B0604020202020204" pitchFamily="34" charset="0"/>
              <a:ea typeface="Meiryo UI" panose="020B0604030504040204" pitchFamily="50" charset="-128"/>
              <a:cs typeface="Arial" panose="020B0604020202020204" pitchFamily="34" charset="0"/>
            </a:endParaRPr>
          </a:p>
          <a:p>
            <a:pPr marL="806450" algn="just">
              <a:spcBef>
                <a:spcPts val="200"/>
              </a:spcBef>
              <a:spcAft>
                <a:spcPts val="0"/>
              </a:spcAft>
            </a:pPr>
            <a:endParaRPr lang="en-US" altLang="ja-JP" kern="100" dirty="0">
              <a:latin typeface="Arial" panose="020B0604020202020204" pitchFamily="34" charset="0"/>
              <a:ea typeface="Meiryo UI" panose="020B0604030504040204" pitchFamily="50" charset="-128"/>
              <a:cs typeface="Arial" panose="020B0604020202020204" pitchFamily="34" charset="0"/>
            </a:endParaRPr>
          </a:p>
          <a:p>
            <a:pPr marL="8064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省令第一条の二の四十四の六第</a:t>
            </a:r>
            <a:r>
              <a:rPr lang="en-US" altLang="ja-JP" kern="100" dirty="0">
                <a:latin typeface="Arial" panose="020B0604020202020204" pitchFamily="34" charset="0"/>
                <a:ea typeface="Meiryo UI" panose="020B0604030504040204" pitchFamily="50" charset="-128"/>
                <a:cs typeface="Arial" panose="020B0604020202020204" pitchFamily="34" charset="0"/>
              </a:rPr>
              <a:t>4</a:t>
            </a:r>
            <a:r>
              <a:rPr lang="ja-JP" altLang="en-US" kern="100" dirty="0">
                <a:latin typeface="Arial" panose="020B0604020202020204" pitchFamily="34" charset="0"/>
                <a:ea typeface="Meiryo UI" panose="020B0604030504040204" pitchFamily="50" charset="-128"/>
                <a:cs typeface="Arial" panose="020B0604020202020204" pitchFamily="34" charset="0"/>
              </a:rPr>
              <a:t>項に定める適合性証明を行ったことを証する書面（適合証明書、様式第四の四）を申請者に発行する。</a:t>
            </a:r>
          </a:p>
        </p:txBody>
      </p:sp>
      <p:sp>
        <p:nvSpPr>
          <p:cNvPr id="11" name="タイトル 5">
            <a:extLst>
              <a:ext uri="{FF2B5EF4-FFF2-40B4-BE49-F238E27FC236}">
                <a16:creationId xmlns="" xmlns:a16="http://schemas.microsoft.com/office/drawing/2014/main" id="{A9C3DD14-9920-4720-ACD6-978BED66D04D}"/>
              </a:ext>
            </a:extLst>
          </p:cNvPr>
          <p:cNvSpPr>
            <a:spLocks noGrp="1"/>
          </p:cNvSpPr>
          <p:nvPr>
            <p:ph type="title"/>
          </p:nvPr>
        </p:nvSpPr>
        <p:spPr>
          <a:xfrm>
            <a:off x="141922" y="78319"/>
            <a:ext cx="8074628" cy="833152"/>
          </a:xfrm>
        </p:spPr>
        <p:txBody>
          <a:bodyPr vert="horz" lIns="91440" tIns="45720" rIns="91440" bIns="45720" rtlCol="0" anchor="ctr">
            <a:normAutofit/>
          </a:bodyPr>
          <a:lstStyle/>
          <a:p>
            <a:pPr algn="l"/>
            <a:r>
              <a:rPr lang="zh-TW" altLang="en-US" sz="4000" kern="1200" dirty="0">
                <a:solidFill>
                  <a:schemeClr val="tx1"/>
                </a:solidFill>
              </a:rPr>
              <a:t>第</a:t>
            </a:r>
            <a:r>
              <a:rPr lang="en-US" altLang="ja-JP" sz="4000" dirty="0"/>
              <a:t>5</a:t>
            </a:r>
            <a:r>
              <a:rPr lang="zh-TW" altLang="en-US" sz="4000" kern="1200" dirty="0">
                <a:solidFill>
                  <a:schemeClr val="tx1"/>
                </a:solidFill>
              </a:rPr>
              <a:t>章　</a:t>
            </a:r>
            <a:r>
              <a:rPr lang="ja-JP" altLang="en-US" sz="4000" kern="1200" dirty="0">
                <a:solidFill>
                  <a:schemeClr val="tx1"/>
                </a:solidFill>
              </a:rPr>
              <a:t>適合性証明</a:t>
            </a:r>
            <a:endParaRPr kumimoji="1" lang="en-US" altLang="ja-JP" sz="4000" kern="1200" dirty="0">
              <a:solidFill>
                <a:schemeClr val="tx1"/>
              </a:solidFill>
            </a:endParaRPr>
          </a:p>
        </p:txBody>
      </p:sp>
      <p:sp>
        <p:nvSpPr>
          <p:cNvPr id="12" name="正方形/長方形 11">
            <a:extLst>
              <a:ext uri="{FF2B5EF4-FFF2-40B4-BE49-F238E27FC236}">
                <a16:creationId xmlns="" xmlns:a16="http://schemas.microsoft.com/office/drawing/2014/main" id="{97BA2B83-E851-4E8B-A196-1696F032BD78}"/>
              </a:ext>
            </a:extLst>
          </p:cNvPr>
          <p:cNvSpPr/>
          <p:nvPr/>
        </p:nvSpPr>
        <p:spPr>
          <a:xfrm>
            <a:off x="108198" y="899614"/>
            <a:ext cx="4220734" cy="461665"/>
          </a:xfrm>
          <a:prstGeom prst="rect">
            <a:avLst/>
          </a:prstGeom>
        </p:spPr>
        <p:txBody>
          <a:bodyPr wrap="square">
            <a:spAutoFit/>
          </a:bodyPr>
          <a:lstStyle/>
          <a:p>
            <a:r>
              <a:rPr lang="ja-JP" altLang="ja-JP" sz="2400" b="1" dirty="0">
                <a:latin typeface="Arial" panose="020B0604020202020204" pitchFamily="34" charset="0"/>
                <a:ea typeface="Meiryo UI" panose="020B0604030504040204" pitchFamily="50" charset="-128"/>
                <a:cs typeface="Arial" panose="020B0604020202020204" pitchFamily="34" charset="0"/>
              </a:rPr>
              <a:t>４　</a:t>
            </a:r>
            <a:r>
              <a:rPr lang="ja-JP" altLang="en-US" sz="2400" b="1" dirty="0">
                <a:latin typeface="Arial" panose="020B0604020202020204" pitchFamily="34" charset="0"/>
                <a:ea typeface="Meiryo UI" panose="020B0604030504040204" pitchFamily="50" charset="-128"/>
                <a:cs typeface="Arial" panose="020B0604020202020204" pitchFamily="34" charset="0"/>
              </a:rPr>
              <a:t>適合性証明</a:t>
            </a:r>
            <a:r>
              <a:rPr lang="ja-JP" altLang="ja-JP" sz="2400" b="1" dirty="0">
                <a:latin typeface="Arial" panose="020B0604020202020204" pitchFamily="34" charset="0"/>
                <a:ea typeface="Meiryo UI" panose="020B0604030504040204" pitchFamily="50" charset="-128"/>
                <a:cs typeface="Arial" panose="020B0604020202020204" pitchFamily="34" charset="0"/>
              </a:rPr>
              <a:t>手順</a:t>
            </a:r>
            <a:endParaRPr lang="en-US" altLang="ja-JP" sz="24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799098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906000" cy="6858000"/>
          </a:xfrm>
          <a:prstGeom prst="rect">
            <a:avLst/>
          </a:prstGeom>
          <a:solidFill>
            <a:schemeClr val="bg1"/>
          </a:solidFill>
          <a:ln>
            <a:noFill/>
          </a:ln>
          <a:effectLst/>
        </p:spPr>
      </p:sp>
      <p:sp>
        <p:nvSpPr>
          <p:cNvPr id="4" name="フッター プレースホルダー 3"/>
          <p:cNvSpPr>
            <a:spLocks noGrp="1"/>
          </p:cNvSpPr>
          <p:nvPr>
            <p:ph type="ftr" sz="quarter" idx="4294967295"/>
          </p:nvPr>
        </p:nvSpPr>
        <p:spPr>
          <a:xfrm>
            <a:off x="1910662" y="6525344"/>
            <a:ext cx="7364247" cy="299866"/>
          </a:xfrm>
          <a:prstGeom prst="rect">
            <a:avLst/>
          </a:prstGeom>
        </p:spPr>
        <p:txBody>
          <a:bodyPr vert="horz" lIns="91440" tIns="45720" rIns="91440" bIns="45720" rtlCol="0" anchor="ctr">
            <a:normAutofit/>
          </a:bodyPr>
          <a:lstStyle/>
          <a:p>
            <a:pPr>
              <a:lnSpc>
                <a:spcPct val="80000"/>
              </a:lnSpc>
            </a:pPr>
            <a:r>
              <a:rPr kumimoji="1" lang="ja-JP" altLang="en-US" sz="1100" kern="1200" smtClean="0">
                <a:solidFill>
                  <a:schemeClr val="tx1">
                    <a:tint val="75000"/>
                  </a:schemeClr>
                </a:solidFill>
                <a:latin typeface="+mn-lt"/>
                <a:ea typeface="+mn-ea"/>
                <a:cs typeface="+mn-cs"/>
              </a:rPr>
              <a:t>平成</a:t>
            </a:r>
            <a:r>
              <a:rPr kumimoji="1" lang="en-US" altLang="ja-JP" sz="1100" kern="1200" smtClean="0">
                <a:solidFill>
                  <a:schemeClr val="tx1">
                    <a:tint val="75000"/>
                  </a:schemeClr>
                </a:solidFill>
                <a:latin typeface="+mn-lt"/>
                <a:ea typeface="+mn-ea"/>
                <a:cs typeface="+mn-cs"/>
              </a:rPr>
              <a:t>29</a:t>
            </a:r>
            <a:r>
              <a:rPr kumimoji="1" lang="ja-JP" altLang="en-US" sz="1100" kern="1200" smtClean="0">
                <a:solidFill>
                  <a:schemeClr val="tx1">
                    <a:tint val="75000"/>
                  </a:schemeClr>
                </a:solidFill>
                <a:latin typeface="+mn-lt"/>
                <a:ea typeface="+mn-ea"/>
                <a:cs typeface="+mn-cs"/>
              </a:rPr>
              <a:t>年度厚生労働省委託　機能安全を活用した機械設備の安全対策の推進事業　活用実践マニュアル</a:t>
            </a:r>
            <a:endParaRPr kumimoji="1" lang="ja-JP" altLang="en-US" sz="1100" kern="1200" dirty="0">
              <a:solidFill>
                <a:schemeClr val="tx1">
                  <a:tint val="75000"/>
                </a:schemeClr>
              </a:solidFill>
              <a:latin typeface="+mn-lt"/>
              <a:ea typeface="+mn-ea"/>
              <a:cs typeface="+mn-cs"/>
            </a:endParaRPr>
          </a:p>
        </p:txBody>
      </p:sp>
      <p:sp>
        <p:nvSpPr>
          <p:cNvPr id="5" name="スライド番号プレースホルダー 4"/>
          <p:cNvSpPr>
            <a:spLocks noGrp="1"/>
          </p:cNvSpPr>
          <p:nvPr>
            <p:ph type="sldNum" sz="quarter" idx="12"/>
          </p:nvPr>
        </p:nvSpPr>
        <p:spPr>
          <a:xfrm>
            <a:off x="9352429" y="6436777"/>
            <a:ext cx="403212" cy="388432"/>
          </a:xfrm>
        </p:spPr>
        <p:txBody>
          <a:bodyPr vert="horz" lIns="91440" tIns="45720" rIns="91440" bIns="45720" rtlCol="0" anchor="ctr">
            <a:normAutofit fontScale="92500" lnSpcReduction="20000"/>
          </a:bodyPr>
          <a:lstStyle/>
          <a:p>
            <a:fld id="{C7D9CC4D-8A97-4D11-A8F9-9712DE09FCD9}" type="slidenum">
              <a:rPr kumimoji="1" lang="en-US" altLang="ja-JP" smtClean="0"/>
              <a:pPr/>
              <a:t>187</a:t>
            </a:fld>
            <a:endParaRPr kumimoji="1" lang="en-US" altLang="ja-JP" dirty="0"/>
          </a:p>
        </p:txBody>
      </p:sp>
      <p:sp>
        <p:nvSpPr>
          <p:cNvPr id="2" name="正方形/長方形 1">
            <a:extLst>
              <a:ext uri="{FF2B5EF4-FFF2-40B4-BE49-F238E27FC236}">
                <a16:creationId xmlns="" xmlns:a16="http://schemas.microsoft.com/office/drawing/2014/main" id="{BC0BD9D1-E0FF-4A99-B4C0-627ADFC21D27}"/>
              </a:ext>
            </a:extLst>
          </p:cNvPr>
          <p:cNvSpPr/>
          <p:nvPr/>
        </p:nvSpPr>
        <p:spPr>
          <a:xfrm>
            <a:off x="82609" y="1411123"/>
            <a:ext cx="9744310" cy="4837222"/>
          </a:xfrm>
          <a:prstGeom prst="rect">
            <a:avLst/>
          </a:prstGeom>
        </p:spPr>
        <p:txBody>
          <a:bodyPr wrap="square">
            <a:spAutoFit/>
          </a:bodyPr>
          <a:lstStyle/>
          <a:p>
            <a:pPr algn="just">
              <a:spcBef>
                <a:spcPts val="200"/>
              </a:spcBef>
              <a:spcAft>
                <a:spcPts val="0"/>
              </a:spcAft>
            </a:pPr>
            <a:r>
              <a:rPr lang="en-US" altLang="ja-JP" sz="2000" b="1" kern="100" dirty="0" smtClean="0">
                <a:latin typeface="Arial" panose="020B0604020202020204" pitchFamily="34" charset="0"/>
                <a:ea typeface="Meiryo UI" panose="020B0604030504040204" pitchFamily="50" charset="-128"/>
                <a:cs typeface="Arial" panose="020B0604020202020204" pitchFamily="34" charset="0"/>
              </a:rPr>
              <a:t>(4)</a:t>
            </a:r>
            <a:r>
              <a:rPr lang="ja-JP" altLang="en-US" sz="2000" b="1" kern="100" dirty="0">
                <a:latin typeface="Arial" panose="020B0604020202020204" pitchFamily="34" charset="0"/>
                <a:ea typeface="Meiryo UI" panose="020B0604030504040204" pitchFamily="50" charset="-128"/>
                <a:cs typeface="Arial" panose="020B0604020202020204" pitchFamily="34" charset="0"/>
              </a:rPr>
              <a:t>　証明書の更新</a:t>
            </a:r>
          </a:p>
          <a:p>
            <a:pPr marL="804863" indent="-268288"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ア．　有効期限</a:t>
            </a:r>
          </a:p>
          <a:p>
            <a:pPr marL="804863" indent="268288"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証明の有効期限は登録証明機関の定めによる。</a:t>
            </a:r>
          </a:p>
          <a:p>
            <a:pPr marL="804863" indent="-268288"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イ．　更新手続き</a:t>
            </a:r>
          </a:p>
          <a:p>
            <a:pPr marL="1073150" indent="-352425"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（ア）　有効期限内に規格改訂がない場合</a:t>
            </a:r>
          </a:p>
          <a:p>
            <a:pPr marL="10731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申請者は、有効期限の範囲内に遅延なく登録証明機関が定める様式に必要事項を記入し、登録適合証明機関に必要な手数料を添えて更新手続きを行うこと。</a:t>
            </a:r>
          </a:p>
          <a:p>
            <a:pPr marL="10731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更新の条件：</a:t>
            </a:r>
          </a:p>
          <a:p>
            <a:pPr marL="10731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製造者監査に準じる内容で、サーベイランスを受けること、及び、有効期限内における設計変更管理が適切に行われていること。</a:t>
            </a:r>
          </a:p>
          <a:p>
            <a:pPr marL="1073150" indent="-268288"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（イ）有効期限内に規格改訂された場合</a:t>
            </a:r>
          </a:p>
          <a:p>
            <a:pPr marL="10731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（ア）に準ずる。なお、関連する支援文書、例えば、改訂された規格に対する適合性を示した文書を添付すること。</a:t>
            </a:r>
          </a:p>
          <a:p>
            <a:pPr marL="10731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更新の条件：</a:t>
            </a:r>
          </a:p>
          <a:p>
            <a:pPr marL="1073150" algn="just">
              <a:spcBef>
                <a:spcPts val="200"/>
              </a:spcBef>
              <a:spcAft>
                <a:spcPts val="0"/>
              </a:spcAft>
            </a:pPr>
            <a:r>
              <a:rPr lang="ja-JP" altLang="en-US" kern="100" dirty="0">
                <a:latin typeface="Arial" panose="020B0604020202020204" pitchFamily="34" charset="0"/>
                <a:ea typeface="Meiryo UI" panose="020B0604030504040204" pitchFamily="50" charset="-128"/>
                <a:cs typeface="Arial" panose="020B0604020202020204" pitchFamily="34" charset="0"/>
              </a:rPr>
              <a:t>製造者監査に準じる内容で、サーベイランスを受けること、及び、規格改訂時の手順に従い適切に内部処理されており、支援文書が改定されていることを登録適合証明機関が確認する。</a:t>
            </a:r>
            <a:endParaRPr lang="ja-JP" altLang="en-US" sz="2000" kern="100" dirty="0">
              <a:latin typeface="Arial" panose="020B0604020202020204" pitchFamily="34" charset="0"/>
              <a:ea typeface="Meiryo UI" panose="020B0604030504040204" pitchFamily="50" charset="-128"/>
              <a:cs typeface="Arial" panose="020B0604020202020204" pitchFamily="34" charset="0"/>
            </a:endParaRPr>
          </a:p>
        </p:txBody>
      </p:sp>
      <p:sp>
        <p:nvSpPr>
          <p:cNvPr id="11" name="タイトル 5">
            <a:extLst>
              <a:ext uri="{FF2B5EF4-FFF2-40B4-BE49-F238E27FC236}">
                <a16:creationId xmlns="" xmlns:a16="http://schemas.microsoft.com/office/drawing/2014/main" id="{E7077291-5CAF-4713-BFB1-AB0077992398}"/>
              </a:ext>
            </a:extLst>
          </p:cNvPr>
          <p:cNvSpPr>
            <a:spLocks noGrp="1"/>
          </p:cNvSpPr>
          <p:nvPr>
            <p:ph type="title"/>
          </p:nvPr>
        </p:nvSpPr>
        <p:spPr>
          <a:xfrm>
            <a:off x="141922" y="78319"/>
            <a:ext cx="8074628" cy="833152"/>
          </a:xfrm>
        </p:spPr>
        <p:txBody>
          <a:bodyPr vert="horz" lIns="91440" tIns="45720" rIns="91440" bIns="45720" rtlCol="0" anchor="ctr">
            <a:normAutofit/>
          </a:bodyPr>
          <a:lstStyle/>
          <a:p>
            <a:pPr algn="l"/>
            <a:r>
              <a:rPr lang="zh-TW" altLang="en-US" sz="4000" kern="1200" dirty="0">
                <a:solidFill>
                  <a:schemeClr val="tx1"/>
                </a:solidFill>
              </a:rPr>
              <a:t>第</a:t>
            </a:r>
            <a:r>
              <a:rPr lang="en-US" altLang="ja-JP" sz="4000" dirty="0"/>
              <a:t>5</a:t>
            </a:r>
            <a:r>
              <a:rPr lang="zh-TW" altLang="en-US" sz="4000" kern="1200" dirty="0">
                <a:solidFill>
                  <a:schemeClr val="tx1"/>
                </a:solidFill>
              </a:rPr>
              <a:t>章　</a:t>
            </a:r>
            <a:r>
              <a:rPr lang="ja-JP" altLang="en-US" sz="4000" kern="1200" dirty="0">
                <a:solidFill>
                  <a:schemeClr val="tx1"/>
                </a:solidFill>
              </a:rPr>
              <a:t>適合性証明</a:t>
            </a:r>
            <a:endParaRPr kumimoji="1" lang="en-US" altLang="ja-JP" sz="4000" kern="1200" dirty="0">
              <a:solidFill>
                <a:schemeClr val="tx1"/>
              </a:solidFill>
            </a:endParaRPr>
          </a:p>
        </p:txBody>
      </p:sp>
      <p:sp>
        <p:nvSpPr>
          <p:cNvPr id="12" name="正方形/長方形 11">
            <a:extLst>
              <a:ext uri="{FF2B5EF4-FFF2-40B4-BE49-F238E27FC236}">
                <a16:creationId xmlns="" xmlns:a16="http://schemas.microsoft.com/office/drawing/2014/main" id="{464CFF6E-0FBE-4BB3-9716-D578C0B83C13}"/>
              </a:ext>
            </a:extLst>
          </p:cNvPr>
          <p:cNvSpPr/>
          <p:nvPr/>
        </p:nvSpPr>
        <p:spPr>
          <a:xfrm>
            <a:off x="108198" y="899614"/>
            <a:ext cx="4220734" cy="461665"/>
          </a:xfrm>
          <a:prstGeom prst="rect">
            <a:avLst/>
          </a:prstGeom>
        </p:spPr>
        <p:txBody>
          <a:bodyPr wrap="square">
            <a:spAutoFit/>
          </a:bodyPr>
          <a:lstStyle/>
          <a:p>
            <a:r>
              <a:rPr lang="ja-JP" altLang="ja-JP" sz="2400" b="1" dirty="0">
                <a:latin typeface="Arial" panose="020B0604020202020204" pitchFamily="34" charset="0"/>
                <a:ea typeface="Meiryo UI" panose="020B0604030504040204" pitchFamily="50" charset="-128"/>
                <a:cs typeface="Arial" panose="020B0604020202020204" pitchFamily="34" charset="0"/>
              </a:rPr>
              <a:t>４　</a:t>
            </a:r>
            <a:r>
              <a:rPr lang="ja-JP" altLang="en-US" sz="2400" b="1" dirty="0">
                <a:latin typeface="Arial" panose="020B0604020202020204" pitchFamily="34" charset="0"/>
                <a:ea typeface="Meiryo UI" panose="020B0604030504040204" pitchFamily="50" charset="-128"/>
                <a:cs typeface="Arial" panose="020B0604020202020204" pitchFamily="34" charset="0"/>
              </a:rPr>
              <a:t>適合性証明</a:t>
            </a:r>
            <a:r>
              <a:rPr lang="ja-JP" altLang="ja-JP" sz="2400" b="1" dirty="0">
                <a:latin typeface="Arial" panose="020B0604020202020204" pitchFamily="34" charset="0"/>
                <a:ea typeface="Meiryo UI" panose="020B0604030504040204" pitchFamily="50" charset="-128"/>
                <a:cs typeface="Arial" panose="020B0604020202020204" pitchFamily="34" charset="0"/>
              </a:rPr>
              <a:t>手順</a:t>
            </a:r>
            <a:endParaRPr lang="en-US" altLang="ja-JP" sz="24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7613823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06506" y="260649"/>
            <a:ext cx="9033598" cy="1325563"/>
          </a:xfrm>
          <a:ln>
            <a:solidFill>
              <a:schemeClr val="accent4">
                <a:lumMod val="40000"/>
                <a:lumOff val="60000"/>
              </a:schemeClr>
            </a:solidFill>
          </a:ln>
        </p:spPr>
        <p:txBody>
          <a:bodyPr>
            <a:normAutofit/>
          </a:bodyPr>
          <a:lstStyle/>
          <a:p>
            <a:pPr algn="l"/>
            <a:r>
              <a:rPr lang="zh-TW" altLang="en-US" sz="4000" dirty="0">
                <a:latin typeface="+mj-ea"/>
              </a:rPr>
              <a:t>第</a:t>
            </a:r>
            <a:r>
              <a:rPr lang="en-US" altLang="ja-JP" sz="4000" dirty="0">
                <a:latin typeface="+mj-ea"/>
              </a:rPr>
              <a:t>5</a:t>
            </a:r>
            <a:r>
              <a:rPr lang="zh-TW" altLang="en-US" sz="4000" dirty="0">
                <a:latin typeface="+mj-ea"/>
              </a:rPr>
              <a:t>章　</a:t>
            </a:r>
            <a:r>
              <a:rPr lang="ja-JP" altLang="en-US" sz="4000" dirty="0">
                <a:latin typeface="+mj-ea"/>
              </a:rPr>
              <a:t>適合性証明</a:t>
            </a:r>
            <a:r>
              <a:rPr lang="en-US" altLang="ja-JP" sz="2400" dirty="0" smtClean="0">
                <a:latin typeface="+mj-ea"/>
              </a:rPr>
              <a:t/>
            </a:r>
            <a:br>
              <a:rPr lang="en-US" altLang="ja-JP" sz="2400" dirty="0" smtClean="0">
                <a:latin typeface="+mj-ea"/>
              </a:rPr>
            </a:br>
            <a:r>
              <a:rPr lang="ja-JP" altLang="en-US" sz="2400" b="1" dirty="0" smtClean="0">
                <a:latin typeface="+mj-ea"/>
              </a:rPr>
              <a:t>５</a:t>
            </a:r>
            <a:r>
              <a:rPr lang="ja-JP" altLang="en-US" sz="2400" b="1" dirty="0">
                <a:latin typeface="+mj-ea"/>
              </a:rPr>
              <a:t>　所轄労働基準監督署長による適合自動制御装置の</a:t>
            </a:r>
            <a:r>
              <a:rPr lang="ja-JP" altLang="en-US" sz="2400" b="1" dirty="0" smtClean="0">
                <a:latin typeface="+mj-ea"/>
              </a:rPr>
              <a:t>認定</a:t>
            </a:r>
            <a:endParaRPr lang="ja-JP" altLang="en-US" sz="2400" b="1" dirty="0">
              <a:latin typeface="+mj-ea"/>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a:bodyPr>
          <a:lstStyle/>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t>登録</a:t>
            </a:r>
            <a:r>
              <a:rPr lang="ja-JP" altLang="en-US" dirty="0"/>
              <a:t>適合性証明機関による適合性証明の対象となる範囲と審査</a:t>
            </a:r>
            <a:r>
              <a:rPr lang="ja-JP" altLang="en-US" dirty="0" smtClean="0"/>
              <a:t>内容</a:t>
            </a:r>
            <a:endParaRPr lang="en-US" altLang="ja-JP" dirty="0" smtClean="0"/>
          </a:p>
          <a:p>
            <a:pPr marL="0" inden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適合性証明は、制御システム全体として要求安全度水準の適合性を評価する。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r>
              <a:rPr lang="ja-JP" altLang="en-US" sz="2400" dirty="0" smtClean="0"/>
              <a:t>認定対象の適合自動制御装置は、新造品のボイラーのみならず、既存のボイラーを改修して備え付ける制御装置も含まれる。</a:t>
            </a:r>
            <a:endParaRPr lang="en-US" altLang="ja-JP" sz="2400" dirty="0" smtClean="0"/>
          </a:p>
          <a:p>
            <a:pPr>
              <a:buFont typeface="Wingdings" panose="05000000000000000000" pitchFamily="2" charset="2"/>
              <a:buChar char="l"/>
            </a:pPr>
            <a:r>
              <a:rPr lang="ja-JP" altLang="en-US" sz="2400" dirty="0" smtClean="0"/>
              <a:t>同一型式による量産品に適合証明を行う場合、定期的な製造者に対するマネジメント監査が行われる。</a:t>
            </a:r>
            <a:endParaRPr lang="en-US" altLang="ja-JP" sz="2400" dirty="0" smtClean="0"/>
          </a:p>
          <a:p>
            <a:pPr>
              <a:buFont typeface="Wingdings" panose="05000000000000000000" pitchFamily="2" charset="2"/>
              <a:buChar char="l"/>
            </a:pPr>
            <a:endParaRPr lang="ja-JP" altLang="en-US" sz="24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188</a:t>
            </a:fld>
            <a:endParaRPr kumimoji="1" lang="ja-JP" altLang="en-US" dirty="0"/>
          </a:p>
        </p:txBody>
      </p:sp>
      <p:sp>
        <p:nvSpPr>
          <p:cNvPr id="8" name="フッター プレースホルダー 3"/>
          <p:cNvSpPr>
            <a:spLocks noGrp="1"/>
          </p:cNvSpPr>
          <p:nvPr/>
        </p:nvSpPr>
        <p:spPr>
          <a:xfrm>
            <a:off x="3572569" y="6349863"/>
            <a:ext cx="5327425"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実践マニュアル　ボイラー編</a:t>
            </a:r>
            <a:endParaRPr kumimoji="1" lang="ja-JP" altLang="en-US" dirty="0"/>
          </a:p>
        </p:txBody>
      </p:sp>
      <p:sp>
        <p:nvSpPr>
          <p:cNvPr id="2" name="フッター プレースホルダー 1"/>
          <p:cNvSpPr>
            <a:spLocks noGrp="1"/>
          </p:cNvSpPr>
          <p:nvPr>
            <p:ph type="ftr" sz="quarter" idx="4294967295"/>
          </p:nvPr>
        </p:nvSpPr>
        <p:spPr>
          <a:xfrm>
            <a:off x="3384550" y="6356351"/>
            <a:ext cx="3136900"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Tree>
    <p:extLst>
      <p:ext uri="{BB962C8B-B14F-4D97-AF65-F5344CB8AC3E}">
        <p14:creationId xmlns:p14="http://schemas.microsoft.com/office/powerpoint/2010/main" val="328553687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06506" y="260649"/>
            <a:ext cx="9033598" cy="1325563"/>
          </a:xfrm>
          <a:ln>
            <a:solidFill>
              <a:schemeClr val="accent4">
                <a:lumMod val="40000"/>
                <a:lumOff val="60000"/>
              </a:schemeClr>
            </a:solidFill>
          </a:ln>
        </p:spPr>
        <p:txBody>
          <a:bodyPr>
            <a:normAutofit/>
          </a:bodyPr>
          <a:lstStyle/>
          <a:p>
            <a:pPr algn="l"/>
            <a:r>
              <a:rPr lang="zh-TW" altLang="en-US" dirty="0">
                <a:latin typeface="+mj-ea"/>
              </a:rPr>
              <a:t>第</a:t>
            </a:r>
            <a:r>
              <a:rPr lang="en-US" altLang="ja-JP" dirty="0">
                <a:latin typeface="+mj-ea"/>
              </a:rPr>
              <a:t>5</a:t>
            </a:r>
            <a:r>
              <a:rPr lang="zh-TW" altLang="en-US" dirty="0">
                <a:latin typeface="+mj-ea"/>
              </a:rPr>
              <a:t>章　</a:t>
            </a:r>
            <a:r>
              <a:rPr lang="ja-JP" altLang="en-US" dirty="0">
                <a:latin typeface="+mj-ea"/>
              </a:rPr>
              <a:t>適合性証明</a:t>
            </a:r>
            <a:r>
              <a:rPr lang="en-US" altLang="ja-JP" dirty="0">
                <a:latin typeface="+mj-ea"/>
              </a:rPr>
              <a:t/>
            </a:r>
            <a:br>
              <a:rPr lang="en-US" altLang="ja-JP" dirty="0">
                <a:latin typeface="+mj-ea"/>
              </a:rPr>
            </a:br>
            <a:r>
              <a:rPr lang="ja-JP" altLang="en-US" sz="2700" b="1" dirty="0">
                <a:latin typeface="+mj-ea"/>
              </a:rPr>
              <a:t>５　所轄労働基準監督署長による適合自動制御装置の認定</a:t>
            </a:r>
            <a:endParaRPr lang="ja-JP" altLang="en-US" sz="2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a:bodyPr>
          <a:lstStyle/>
          <a:p>
            <a:pPr marL="0" lvl="0" indent="0">
              <a:buNone/>
            </a:pPr>
            <a:r>
              <a:rPr lang="ja-JP" altLang="en-US" dirty="0" smtClean="0"/>
              <a:t>（２）</a:t>
            </a:r>
            <a:r>
              <a:rPr lang="ja-JP" altLang="ja-JP" dirty="0" smtClean="0"/>
              <a:t>要求</a:t>
            </a:r>
            <a:r>
              <a:rPr lang="ja-JP" altLang="ja-JP" dirty="0"/>
              <a:t>安全度水準の決定のための使用条件の把握</a:t>
            </a:r>
          </a:p>
          <a:p>
            <a:pPr marL="0" inden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要求安全度水準の決定に</a:t>
            </a:r>
            <a:r>
              <a:rPr lang="ja-JP" altLang="en-US" sz="2400" dirty="0"/>
              <a:t>は</a:t>
            </a:r>
            <a:r>
              <a:rPr lang="ja-JP" altLang="en-US" sz="2400" dirty="0" smtClean="0"/>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ボイラ</a:t>
            </a:r>
            <a:r>
              <a:rPr lang="ja-JP" altLang="en-US" sz="2400" dirty="0" smtClean="0"/>
              <a:t>ー設置場所等の使用条件を把握する必要。</a:t>
            </a:r>
            <a:endParaRPr lang="en-US" altLang="ja-JP" sz="2400" dirty="0" smtClean="0"/>
          </a:p>
          <a:p>
            <a:pPr>
              <a:buFont typeface="Wingdings" panose="05000000000000000000" pitchFamily="2" charset="2"/>
              <a:buChar char="l"/>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大量生産される型式のボイラーについては、個別の使用条件を把握することが困難なため、取扱説明書等により使用条件の制限を行う。</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endParaRPr lang="ja-JP" altLang="en-US" sz="24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189</a:t>
            </a:fld>
            <a:endParaRPr kumimoji="1" lang="ja-JP" altLang="en-US" dirty="0"/>
          </a:p>
        </p:txBody>
      </p:sp>
      <p:sp>
        <p:nvSpPr>
          <p:cNvPr id="8" name="フッター プレースホルダー 3"/>
          <p:cNvSpPr>
            <a:spLocks noGrp="1"/>
          </p:cNvSpPr>
          <p:nvPr/>
        </p:nvSpPr>
        <p:spPr>
          <a:xfrm>
            <a:off x="2000673" y="6349863"/>
            <a:ext cx="68993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実践マニュアル　</a:t>
            </a:r>
            <a:endParaRPr kumimoji="1" lang="ja-JP" altLang="en-US" dirty="0"/>
          </a:p>
        </p:txBody>
      </p:sp>
    </p:spTree>
    <p:extLst>
      <p:ext uri="{BB962C8B-B14F-4D97-AF65-F5344CB8AC3E}">
        <p14:creationId xmlns:p14="http://schemas.microsoft.com/office/powerpoint/2010/main" val="998319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444" y="1196752"/>
            <a:ext cx="8714853" cy="2808312"/>
          </a:xfrm>
        </p:spPr>
        <p:txBody>
          <a:bodyPr>
            <a:noAutofit/>
          </a:bodyPr>
          <a:lstStyle/>
          <a:p>
            <a:r>
              <a:rPr lang="ja-JP" altLang="en-US" sz="6000" dirty="0" smtClean="0"/>
              <a:t>第</a:t>
            </a:r>
            <a:r>
              <a:rPr lang="en-US" altLang="ja-JP" sz="6000" dirty="0"/>
              <a:t>1</a:t>
            </a:r>
            <a:r>
              <a:rPr lang="ja-JP" altLang="en-US" sz="6000" dirty="0" smtClean="0"/>
              <a:t>章</a:t>
            </a:r>
            <a:r>
              <a:rPr lang="en-US" altLang="ja-JP" sz="6000" dirty="0"/>
              <a:t> </a:t>
            </a:r>
            <a:r>
              <a:rPr lang="ja-JP" altLang="en-US" sz="6000" dirty="0" smtClean="0"/>
              <a:t>ボイラー</a:t>
            </a:r>
            <a:r>
              <a:rPr lang="ja-JP" altLang="en-US" sz="6000" dirty="0"/>
              <a:t>のリスクアセスメント</a:t>
            </a:r>
            <a:r>
              <a:rPr lang="en-US" altLang="ja-JP" sz="6000" dirty="0"/>
              <a:t>(</a:t>
            </a:r>
            <a:r>
              <a:rPr lang="ja-JP" altLang="en-US" sz="6000" dirty="0"/>
              <a:t>機械類の制限の決定）</a:t>
            </a:r>
            <a:endParaRPr kumimoji="1" lang="ja-JP" altLang="en-US" sz="6000" dirty="0"/>
          </a:p>
        </p:txBody>
      </p:sp>
      <p:sp>
        <p:nvSpPr>
          <p:cNvPr id="3" name="テキスト プレースホルダー 2"/>
          <p:cNvSpPr>
            <a:spLocks noGrp="1"/>
          </p:cNvSpPr>
          <p:nvPr>
            <p:ph type="body" idx="1"/>
          </p:nvPr>
        </p:nvSpPr>
        <p:spPr>
          <a:xfrm>
            <a:off x="558626" y="332656"/>
            <a:ext cx="8420100" cy="738311"/>
          </a:xfrm>
        </p:spPr>
        <p:txBody>
          <a:bodyPr>
            <a:normAutofit/>
          </a:bodyPr>
          <a:lstStyle/>
          <a:p>
            <a:r>
              <a:rPr kumimoji="1" lang="ja-JP" altLang="en-US" sz="3200" dirty="0" smtClean="0"/>
              <a:t>機能安全活用実践マニュアル</a:t>
            </a:r>
            <a:r>
              <a:rPr kumimoji="1" lang="en-US" altLang="ja-JP" sz="3200" dirty="0" smtClean="0"/>
              <a:t>(</a:t>
            </a:r>
            <a:r>
              <a:rPr kumimoji="1" lang="ja-JP" altLang="en-US" sz="3200" dirty="0" smtClean="0"/>
              <a:t>ボイラー編</a:t>
            </a:r>
            <a:r>
              <a:rPr kumimoji="1" lang="en-US" altLang="ja-JP" sz="3200" dirty="0" smtClean="0"/>
              <a:t>)</a:t>
            </a:r>
            <a:endParaRPr kumimoji="1" lang="ja-JP" altLang="en-US" sz="3200" dirty="0"/>
          </a:p>
        </p:txBody>
      </p:sp>
      <p:sp>
        <p:nvSpPr>
          <p:cNvPr id="5" name="スライド番号プレースホルダー 4"/>
          <p:cNvSpPr>
            <a:spLocks noGrp="1"/>
          </p:cNvSpPr>
          <p:nvPr>
            <p:ph type="sldNum" sz="quarter" idx="12"/>
          </p:nvPr>
        </p:nvSpPr>
        <p:spPr>
          <a:xfrm>
            <a:off x="7113240" y="6562726"/>
            <a:ext cx="2311400" cy="365125"/>
          </a:xfrm>
        </p:spPr>
        <p:txBody>
          <a:bodyPr/>
          <a:lstStyle/>
          <a:p>
            <a:fld id="{C7D9CC4D-8A97-4D11-A8F9-9712DE09FCD9}" type="slidenum">
              <a:rPr kumimoji="1" lang="ja-JP" altLang="en-US" smtClean="0"/>
              <a:t>19</a:t>
            </a:fld>
            <a:endParaRPr kumimoji="1" lang="ja-JP" altLang="en-US"/>
          </a:p>
        </p:txBody>
      </p:sp>
      <p:sp>
        <p:nvSpPr>
          <p:cNvPr id="6" name="フッター プレースホルダー 3"/>
          <p:cNvSpPr>
            <a:spLocks noGrp="1"/>
          </p:cNvSpPr>
          <p:nvPr>
            <p:ph type="ftr" sz="quarter" idx="11"/>
          </p:nvPr>
        </p:nvSpPr>
        <p:spPr>
          <a:xfrm>
            <a:off x="667296" y="6206133"/>
            <a:ext cx="7632848" cy="365125"/>
          </a:xfrm>
        </p:spPr>
        <p:txBody>
          <a:body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活用実践マニュアル</a:t>
            </a:r>
            <a:endParaRPr kumimoji="1" lang="ja-JP" altLang="en-US" dirty="0"/>
          </a:p>
        </p:txBody>
      </p:sp>
      <p:sp>
        <p:nvSpPr>
          <p:cNvPr id="7" name="テキスト ボックス 6"/>
          <p:cNvSpPr txBox="1"/>
          <p:nvPr/>
        </p:nvSpPr>
        <p:spPr>
          <a:xfrm>
            <a:off x="955925" y="4516238"/>
            <a:ext cx="8279730" cy="147732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277924625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ln>
            <a:solidFill>
              <a:schemeClr val="accent6">
                <a:lumMod val="40000"/>
                <a:lumOff val="60000"/>
              </a:schemeClr>
            </a:solidFill>
          </a:ln>
        </p:spPr>
        <p:txBody>
          <a:bodyPr>
            <a:normAutofit/>
          </a:bodyPr>
          <a:lstStyle/>
          <a:p>
            <a:pPr marL="0" lvl="0" indent="0">
              <a:buNone/>
            </a:pPr>
            <a:r>
              <a:rPr lang="ja-JP" altLang="en-US" dirty="0" smtClean="0"/>
              <a:t>（３）</a:t>
            </a:r>
            <a:r>
              <a:rPr lang="ja-JP" altLang="en-US" dirty="0"/>
              <a:t>自動制御装置の使用条件及び用途・仕様と、被制御ボイラーの種類との整合性の確認</a:t>
            </a:r>
            <a:endParaRPr lang="ja-JP" altLang="ja-JP" dirty="0"/>
          </a:p>
          <a:p>
            <a:pPr marL="0" inden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所轄監督署長は、適合自動制御装置が制御するボイラーの「用途と及び仕様」及び「使用条件」が、実際に設置されるボイラーの「種類」「伝熱面積」等と合致していることを審査する。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r>
              <a:rPr lang="ja-JP" altLang="en-US" sz="2400" dirty="0" smtClean="0"/>
              <a:t>「用途及び仕様」の記載例と審査内容は、「認定要領」の表１参照。</a:t>
            </a:r>
            <a:endParaRPr lang="en-US" altLang="ja-JP" sz="2400" dirty="0" smtClean="0"/>
          </a:p>
          <a:p>
            <a:pPr>
              <a:buFont typeface="Wingdings" panose="05000000000000000000" pitchFamily="2" charset="2"/>
              <a:buChar char="l"/>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「使用条件」の記載例と審査内容は、表２参照。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endParaRPr lang="ja-JP" altLang="en-US" sz="24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190</a:t>
            </a:fld>
            <a:endParaRPr kumimoji="1" lang="ja-JP" altLang="en-US" dirty="0"/>
          </a:p>
        </p:txBody>
      </p:sp>
      <p:sp>
        <p:nvSpPr>
          <p:cNvPr id="8" name="フッター プレースホルダー 3"/>
          <p:cNvSpPr>
            <a:spLocks noGrp="1"/>
          </p:cNvSpPr>
          <p:nvPr/>
        </p:nvSpPr>
        <p:spPr>
          <a:xfrm>
            <a:off x="3572569" y="6349863"/>
            <a:ext cx="5327425"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実践マニュアル　ボイラー編</a:t>
            </a:r>
            <a:endParaRPr kumimoji="1" lang="ja-JP" altLang="en-US" dirty="0"/>
          </a:p>
        </p:txBody>
      </p:sp>
      <p:sp>
        <p:nvSpPr>
          <p:cNvPr id="10" name="タイトル 5"/>
          <p:cNvSpPr>
            <a:spLocks noGrp="1"/>
          </p:cNvSpPr>
          <p:nvPr>
            <p:ph type="title"/>
          </p:nvPr>
        </p:nvSpPr>
        <p:spPr>
          <a:xfrm>
            <a:off x="506506" y="260649"/>
            <a:ext cx="9034066" cy="1325563"/>
          </a:xfrm>
          <a:ln>
            <a:solidFill>
              <a:schemeClr val="accent4">
                <a:lumMod val="40000"/>
                <a:lumOff val="60000"/>
              </a:schemeClr>
            </a:solidFill>
          </a:ln>
        </p:spPr>
        <p:txBody>
          <a:bodyPr>
            <a:normAutofit/>
          </a:bodyPr>
          <a:lstStyle/>
          <a:p>
            <a:pPr algn="l"/>
            <a:r>
              <a:rPr lang="zh-TW" altLang="en-US" dirty="0">
                <a:latin typeface="+mj-ea"/>
              </a:rPr>
              <a:t>第</a:t>
            </a:r>
            <a:r>
              <a:rPr lang="en-US" altLang="ja-JP" dirty="0">
                <a:latin typeface="+mj-ea"/>
              </a:rPr>
              <a:t>5</a:t>
            </a:r>
            <a:r>
              <a:rPr lang="zh-TW" altLang="en-US" dirty="0">
                <a:latin typeface="+mj-ea"/>
              </a:rPr>
              <a:t>章　</a:t>
            </a:r>
            <a:r>
              <a:rPr lang="ja-JP" altLang="en-US" dirty="0">
                <a:latin typeface="+mj-ea"/>
              </a:rPr>
              <a:t>適合性証明</a:t>
            </a:r>
            <a:r>
              <a:rPr lang="en-US" altLang="ja-JP" dirty="0">
                <a:latin typeface="+mj-ea"/>
              </a:rPr>
              <a:t/>
            </a:r>
            <a:br>
              <a:rPr lang="en-US" altLang="ja-JP" dirty="0">
                <a:latin typeface="+mj-ea"/>
              </a:rPr>
            </a:br>
            <a:r>
              <a:rPr lang="ja-JP" altLang="en-US" sz="2700" b="1" dirty="0">
                <a:latin typeface="+mj-ea"/>
              </a:rPr>
              <a:t>５　所轄労働基準監督署長による適合自動制御装置の認定</a:t>
            </a:r>
            <a:endParaRPr lang="ja-JP" altLang="en-US" sz="2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ッター プレースホルダー 1"/>
          <p:cNvSpPr>
            <a:spLocks noGrp="1"/>
          </p:cNvSpPr>
          <p:nvPr>
            <p:ph type="ftr" sz="quarter" idx="4294967295"/>
          </p:nvPr>
        </p:nvSpPr>
        <p:spPr>
          <a:xfrm>
            <a:off x="3384550" y="6356351"/>
            <a:ext cx="3136900"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a:p>
        </p:txBody>
      </p:sp>
    </p:spTree>
    <p:extLst>
      <p:ext uri="{BB962C8B-B14F-4D97-AF65-F5344CB8AC3E}">
        <p14:creationId xmlns:p14="http://schemas.microsoft.com/office/powerpoint/2010/main" val="300954165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スライド番号プレースホルダ 7">
            <a:extLst>
              <a:ext uri="{FF2B5EF4-FFF2-40B4-BE49-F238E27FC236}">
                <a16:creationId xmlns="" xmlns:a16="http://schemas.microsoft.com/office/drawing/2014/main" id="{9A1E8F7D-6E3D-40F9-84C1-1299473245D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685817" indent="-263776">
              <a:defRPr kumimoji="1">
                <a:solidFill>
                  <a:schemeClr val="tx1"/>
                </a:solidFill>
                <a:latin typeface="ＭＳ Ｐゴシック" panose="020B0600070205080204" pitchFamily="50" charset="-128"/>
                <a:ea typeface="ＭＳ Ｐゴシック" panose="020B0600070205080204" pitchFamily="50" charset="-128"/>
              </a:defRPr>
            </a:lvl2pPr>
            <a:lvl3pPr marL="1055103" indent="-211021">
              <a:defRPr kumimoji="1">
                <a:solidFill>
                  <a:schemeClr val="tx1"/>
                </a:solidFill>
                <a:latin typeface="ＭＳ Ｐゴシック" panose="020B0600070205080204" pitchFamily="50" charset="-128"/>
                <a:ea typeface="ＭＳ Ｐゴシック" panose="020B0600070205080204" pitchFamily="50" charset="-128"/>
              </a:defRPr>
            </a:lvl3pPr>
            <a:lvl4pPr marL="1477145" indent="-211021">
              <a:defRPr kumimoji="1">
                <a:solidFill>
                  <a:schemeClr val="tx1"/>
                </a:solidFill>
                <a:latin typeface="ＭＳ Ｐゴシック" panose="020B0600070205080204" pitchFamily="50" charset="-128"/>
                <a:ea typeface="ＭＳ Ｐゴシック" panose="020B0600070205080204" pitchFamily="50" charset="-128"/>
              </a:defRPr>
            </a:lvl4pPr>
            <a:lvl5pPr marL="1899186" indent="-211021">
              <a:defRPr kumimoji="1">
                <a:solidFill>
                  <a:schemeClr val="tx1"/>
                </a:solidFill>
                <a:latin typeface="ＭＳ Ｐゴシック" panose="020B0600070205080204" pitchFamily="50" charset="-128"/>
                <a:ea typeface="ＭＳ Ｐゴシック" panose="020B0600070205080204" pitchFamily="50" charset="-128"/>
              </a:defRPr>
            </a:lvl5pPr>
            <a:lvl6pPr marL="2321227"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743269"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165310"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587351"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fld id="{6A5C2655-7F50-4EB4-9A47-C873BF5E1D10}" type="slidenum">
              <a:rPr lang="ja-JP" altLang="en-US" smtClean="0">
                <a:solidFill>
                  <a:srgbClr val="898989"/>
                </a:solidFill>
              </a:rPr>
              <a:pPr/>
              <a:t>191</a:t>
            </a:fld>
            <a:endParaRPr lang="ja-JP" altLang="en-US">
              <a:solidFill>
                <a:srgbClr val="898989"/>
              </a:solidFill>
            </a:endParaRPr>
          </a:p>
        </p:txBody>
      </p:sp>
      <p:sp>
        <p:nvSpPr>
          <p:cNvPr id="5" name="タイトル 1">
            <a:extLst>
              <a:ext uri="{FF2B5EF4-FFF2-40B4-BE49-F238E27FC236}">
                <a16:creationId xmlns="" xmlns:a16="http://schemas.microsoft.com/office/drawing/2014/main" id="{D3DD39C5-66F2-4004-8850-337E970C1FEB}"/>
              </a:ext>
            </a:extLst>
          </p:cNvPr>
          <p:cNvSpPr txBox="1">
            <a:spLocks/>
          </p:cNvSpPr>
          <p:nvPr/>
        </p:nvSpPr>
        <p:spPr>
          <a:xfrm>
            <a:off x="782506" y="4406901"/>
            <a:ext cx="8420100" cy="750292"/>
          </a:xfrm>
          <a:prstGeom prst="rect">
            <a:avLst/>
          </a:prstGeom>
          <a:solidFill>
            <a:schemeClr val="accent5">
              <a:lumMod val="20000"/>
              <a:lumOff val="80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latin typeface="+mj-ea"/>
              </a:rPr>
              <a:t>参考資料 規格に基づく文書化</a:t>
            </a:r>
          </a:p>
        </p:txBody>
      </p:sp>
    </p:spTree>
    <p:extLst>
      <p:ext uri="{BB962C8B-B14F-4D97-AF65-F5344CB8AC3E}">
        <p14:creationId xmlns:p14="http://schemas.microsoft.com/office/powerpoint/2010/main" val="313535249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a:extLst>
              <a:ext uri="{FF2B5EF4-FFF2-40B4-BE49-F238E27FC236}">
                <a16:creationId xmlns="" xmlns:a16="http://schemas.microsoft.com/office/drawing/2014/main" id="{47C6F3A3-1CD6-4588-8028-20782DAC4262}"/>
              </a:ext>
            </a:extLst>
          </p:cNvPr>
          <p:cNvSpPr txBox="1">
            <a:spLocks noChangeArrowheads="1"/>
          </p:cNvSpPr>
          <p:nvPr/>
        </p:nvSpPr>
        <p:spPr>
          <a:xfrm>
            <a:off x="86055" y="156652"/>
            <a:ext cx="9553037" cy="968092"/>
          </a:xfrm>
          <a:prstGeom prst="rect">
            <a:avLst/>
          </a:prstGeom>
          <a:solidFill>
            <a:schemeClr val="accent5">
              <a:lumMod val="20000"/>
              <a:lumOff val="80000"/>
            </a:schemeClr>
          </a:solidFill>
        </p:spPr>
        <p:txBody>
          <a:bodyPr tIns="109662"/>
          <a:lstStyle/>
          <a:p>
            <a:pPr eaLnBrk="1" hangingPunct="1">
              <a:lnSpc>
                <a:spcPct val="85000"/>
              </a:lnSpc>
              <a:defRPr/>
            </a:pPr>
            <a:r>
              <a:rPr lang="ja-JP" altLang="en-US" sz="2585" dirty="0">
                <a:latin typeface="+mn-ea"/>
                <a:cs typeface="+mj-cs"/>
              </a:rPr>
              <a:t>参考資料　文書化</a:t>
            </a:r>
            <a:endParaRPr lang="en-US" altLang="ja-JP" sz="2585" dirty="0">
              <a:latin typeface="+mn-ea"/>
              <a:cs typeface="+mj-cs"/>
            </a:endParaRPr>
          </a:p>
          <a:p>
            <a:pPr>
              <a:lnSpc>
                <a:spcPct val="85000"/>
              </a:lnSpc>
              <a:defRPr/>
            </a:pPr>
            <a:r>
              <a:rPr lang="en-US" altLang="ja-JP" dirty="0">
                <a:cs typeface="+mj-cs"/>
              </a:rPr>
              <a:t>-</a:t>
            </a:r>
            <a:r>
              <a:rPr lang="ja-JP" altLang="en-US" dirty="0">
                <a:cs typeface="+mj-cs"/>
              </a:rPr>
              <a:t>　</a:t>
            </a:r>
            <a:r>
              <a:rPr lang="en-US" altLang="ja-JP" dirty="0">
                <a:cs typeface="+mj-cs"/>
              </a:rPr>
              <a:t>JISQ17050-1</a:t>
            </a:r>
            <a:r>
              <a:rPr lang="ja-JP" altLang="en-US" dirty="0">
                <a:cs typeface="+mj-cs"/>
              </a:rPr>
              <a:t>　（適合性評価一供給者適合宣言</a:t>
            </a:r>
            <a:r>
              <a:rPr lang="en-US" altLang="ja-JP" dirty="0">
                <a:cs typeface="+mj-cs"/>
              </a:rPr>
              <a:t>-</a:t>
            </a:r>
            <a:r>
              <a:rPr lang="ja-JP" altLang="en-US" dirty="0">
                <a:cs typeface="+mj-cs"/>
              </a:rPr>
              <a:t>第</a:t>
            </a:r>
            <a:r>
              <a:rPr lang="en-US" altLang="ja-JP" dirty="0">
                <a:cs typeface="+mj-cs"/>
              </a:rPr>
              <a:t>1</a:t>
            </a:r>
            <a:r>
              <a:rPr lang="ja-JP" altLang="en-US" dirty="0">
                <a:cs typeface="+mj-cs"/>
              </a:rPr>
              <a:t>部</a:t>
            </a:r>
            <a:r>
              <a:rPr lang="en-US" altLang="ja-JP" dirty="0">
                <a:cs typeface="+mj-cs"/>
              </a:rPr>
              <a:t>: </a:t>
            </a:r>
            <a:r>
              <a:rPr lang="ja-JP" altLang="en-US" dirty="0">
                <a:cs typeface="+mj-cs"/>
              </a:rPr>
              <a:t>一般要求事項）</a:t>
            </a:r>
          </a:p>
          <a:p>
            <a:pPr>
              <a:lnSpc>
                <a:spcPct val="85000"/>
              </a:lnSpc>
              <a:defRPr/>
            </a:pPr>
            <a:r>
              <a:rPr lang="en-US" altLang="ja-JP" sz="1200" dirty="0">
                <a:cs typeface="+mj-cs"/>
              </a:rPr>
              <a:t>    (ISO/IEC17050-1</a:t>
            </a:r>
            <a:r>
              <a:rPr lang="ja-JP" altLang="en-US" sz="1200" dirty="0">
                <a:cs typeface="+mj-cs"/>
              </a:rPr>
              <a:t>　</a:t>
            </a:r>
            <a:r>
              <a:rPr lang="en-US" altLang="ja-JP" sz="1200" dirty="0">
                <a:cs typeface="+mj-cs"/>
              </a:rPr>
              <a:t>Conformity assessment</a:t>
            </a:r>
            <a:r>
              <a:rPr lang="ja-JP" altLang="en-US" sz="1200" dirty="0">
                <a:cs typeface="+mj-cs"/>
              </a:rPr>
              <a:t>－</a:t>
            </a:r>
            <a:r>
              <a:rPr lang="en-US" altLang="ja-JP" sz="1200" dirty="0">
                <a:cs typeface="+mj-cs"/>
              </a:rPr>
              <a:t>Supplier’s declaration of conformity - Part l: General requirements)</a:t>
            </a:r>
          </a:p>
          <a:p>
            <a:pPr>
              <a:lnSpc>
                <a:spcPct val="85000"/>
              </a:lnSpc>
              <a:defRPr/>
            </a:pPr>
            <a:endParaRPr lang="en-US" altLang="ja-JP" dirty="0">
              <a:cs typeface="+mj-cs"/>
            </a:endParaRPr>
          </a:p>
          <a:p>
            <a:pPr>
              <a:lnSpc>
                <a:spcPct val="85000"/>
              </a:lnSpc>
              <a:defRPr/>
            </a:pPr>
            <a:endParaRPr lang="en-US" altLang="ja-JP" dirty="0">
              <a:cs typeface="+mj-cs"/>
            </a:endParaRPr>
          </a:p>
        </p:txBody>
      </p:sp>
      <p:sp>
        <p:nvSpPr>
          <p:cNvPr id="20483" name="スライド番号プレースホルダ 7">
            <a:extLst>
              <a:ext uri="{FF2B5EF4-FFF2-40B4-BE49-F238E27FC236}">
                <a16:creationId xmlns="" xmlns:a16="http://schemas.microsoft.com/office/drawing/2014/main" id="{9A1E8F7D-6E3D-40F9-84C1-1299473245D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685817" indent="-263776">
              <a:defRPr kumimoji="1">
                <a:solidFill>
                  <a:schemeClr val="tx1"/>
                </a:solidFill>
                <a:latin typeface="ＭＳ Ｐゴシック" panose="020B0600070205080204" pitchFamily="50" charset="-128"/>
                <a:ea typeface="ＭＳ Ｐゴシック" panose="020B0600070205080204" pitchFamily="50" charset="-128"/>
              </a:defRPr>
            </a:lvl2pPr>
            <a:lvl3pPr marL="1055103" indent="-211021">
              <a:defRPr kumimoji="1">
                <a:solidFill>
                  <a:schemeClr val="tx1"/>
                </a:solidFill>
                <a:latin typeface="ＭＳ Ｐゴシック" panose="020B0600070205080204" pitchFamily="50" charset="-128"/>
                <a:ea typeface="ＭＳ Ｐゴシック" panose="020B0600070205080204" pitchFamily="50" charset="-128"/>
              </a:defRPr>
            </a:lvl3pPr>
            <a:lvl4pPr marL="1477145" indent="-211021">
              <a:defRPr kumimoji="1">
                <a:solidFill>
                  <a:schemeClr val="tx1"/>
                </a:solidFill>
                <a:latin typeface="ＭＳ Ｐゴシック" panose="020B0600070205080204" pitchFamily="50" charset="-128"/>
                <a:ea typeface="ＭＳ Ｐゴシック" panose="020B0600070205080204" pitchFamily="50" charset="-128"/>
              </a:defRPr>
            </a:lvl4pPr>
            <a:lvl5pPr marL="1899186" indent="-211021">
              <a:defRPr kumimoji="1">
                <a:solidFill>
                  <a:schemeClr val="tx1"/>
                </a:solidFill>
                <a:latin typeface="ＭＳ Ｐゴシック" panose="020B0600070205080204" pitchFamily="50" charset="-128"/>
                <a:ea typeface="ＭＳ Ｐゴシック" panose="020B0600070205080204" pitchFamily="50" charset="-128"/>
              </a:defRPr>
            </a:lvl5pPr>
            <a:lvl6pPr marL="2321227"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743269"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165310"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587351"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fld id="{6A5C2655-7F50-4EB4-9A47-C873BF5E1D10}" type="slidenum">
              <a:rPr lang="ja-JP" altLang="en-US" smtClean="0">
                <a:solidFill>
                  <a:srgbClr val="898989"/>
                </a:solidFill>
              </a:rPr>
              <a:pPr/>
              <a:t>192</a:t>
            </a:fld>
            <a:endParaRPr lang="ja-JP" altLang="en-US">
              <a:solidFill>
                <a:srgbClr val="898989"/>
              </a:solidFill>
            </a:endParaRPr>
          </a:p>
        </p:txBody>
      </p:sp>
      <p:sp>
        <p:nvSpPr>
          <p:cNvPr id="20485" name="正方形/長方形 9">
            <a:extLst>
              <a:ext uri="{FF2B5EF4-FFF2-40B4-BE49-F238E27FC236}">
                <a16:creationId xmlns="" xmlns:a16="http://schemas.microsoft.com/office/drawing/2014/main" id="{48E81523-6AD2-403C-8686-DF837D2EDCE5}"/>
              </a:ext>
            </a:extLst>
          </p:cNvPr>
          <p:cNvSpPr>
            <a:spLocks noChangeArrowheads="1"/>
          </p:cNvSpPr>
          <p:nvPr/>
        </p:nvSpPr>
        <p:spPr bwMode="auto">
          <a:xfrm>
            <a:off x="506506" y="1242040"/>
            <a:ext cx="885644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en-US" altLang="ja-JP" dirty="0">
                <a:latin typeface="+mn-lt"/>
                <a:ea typeface="Meiryo UI" panose="020B0604030504040204" pitchFamily="50" charset="-128"/>
              </a:rPr>
              <a:t>【</a:t>
            </a:r>
            <a:r>
              <a:rPr lang="ja-JP" altLang="en-US" dirty="0">
                <a:latin typeface="+mn-lt"/>
                <a:ea typeface="Meiryo UI" panose="020B0604030504040204" pitchFamily="50" charset="-128"/>
              </a:rPr>
              <a:t>必須</a:t>
            </a:r>
            <a:r>
              <a:rPr lang="en-US" altLang="ja-JP" dirty="0">
                <a:latin typeface="+mn-lt"/>
                <a:ea typeface="Meiryo UI" panose="020B0604030504040204" pitchFamily="50" charset="-128"/>
              </a:rPr>
              <a:t>】</a:t>
            </a:r>
          </a:p>
          <a:p>
            <a:pPr eaLnBrk="1" hangingPunct="1"/>
            <a:r>
              <a:rPr lang="en-US" altLang="ja-JP" dirty="0">
                <a:latin typeface="+mn-lt"/>
                <a:ea typeface="Meiryo UI" panose="020B0604030504040204" pitchFamily="50" charset="-128"/>
              </a:rPr>
              <a:t>a)</a:t>
            </a:r>
            <a:r>
              <a:rPr lang="ja-JP" altLang="en-US" dirty="0">
                <a:latin typeface="+mn-lt"/>
                <a:ea typeface="Meiryo UI" panose="020B0604030504040204" pitchFamily="50" charset="-128"/>
              </a:rPr>
              <a:t>　適合宣言の固有の識別</a:t>
            </a:r>
            <a:endParaRPr lang="en-US" altLang="ja-JP" dirty="0">
              <a:latin typeface="+mn-lt"/>
              <a:ea typeface="Meiryo UI" panose="020B0604030504040204" pitchFamily="50" charset="-128"/>
            </a:endParaRPr>
          </a:p>
          <a:p>
            <a:pPr eaLnBrk="1" hangingPunct="1"/>
            <a:r>
              <a:rPr lang="en-US" altLang="ja-JP" dirty="0">
                <a:latin typeface="+mn-lt"/>
                <a:ea typeface="Meiryo UI" panose="020B0604030504040204" pitchFamily="50" charset="-128"/>
              </a:rPr>
              <a:t>b)</a:t>
            </a:r>
            <a:r>
              <a:rPr lang="ja-JP" altLang="en-US" dirty="0">
                <a:latin typeface="+mn-lt"/>
                <a:ea typeface="Meiryo UI" panose="020B0604030504040204" pitchFamily="50" charset="-128"/>
              </a:rPr>
              <a:t>　適合宣言の発行者の名称及び連絡先住所</a:t>
            </a:r>
          </a:p>
          <a:p>
            <a:pPr eaLnBrk="1" hangingPunct="1"/>
            <a:r>
              <a:rPr lang="en-US" altLang="ja-JP" dirty="0">
                <a:latin typeface="+mn-lt"/>
                <a:ea typeface="Meiryo UI" panose="020B0604030504040204" pitchFamily="50" charset="-128"/>
              </a:rPr>
              <a:t>c)</a:t>
            </a:r>
            <a:r>
              <a:rPr lang="ja-JP" altLang="en-US" dirty="0">
                <a:latin typeface="+mn-lt"/>
                <a:ea typeface="Meiryo UI" panose="020B0604030504040204" pitchFamily="50" charset="-128"/>
              </a:rPr>
              <a:t>　適合宣言の対象の識別（例、製品の名称、型式、製造日又はモデル番号など）</a:t>
            </a:r>
            <a:endParaRPr lang="en-US" altLang="ja-JP" dirty="0">
              <a:latin typeface="+mn-lt"/>
              <a:ea typeface="Meiryo UI" panose="020B0604030504040204" pitchFamily="50" charset="-128"/>
            </a:endParaRPr>
          </a:p>
          <a:p>
            <a:pPr eaLnBrk="1" hangingPunct="1"/>
            <a:r>
              <a:rPr lang="en-US" altLang="ja-JP" dirty="0">
                <a:latin typeface="+mn-lt"/>
                <a:ea typeface="Meiryo UI" panose="020B0604030504040204" pitchFamily="50" charset="-128"/>
              </a:rPr>
              <a:t>d)</a:t>
            </a:r>
            <a:r>
              <a:rPr lang="ja-JP" altLang="en-US" dirty="0">
                <a:latin typeface="+mn-lt"/>
                <a:ea typeface="Meiryo UI" panose="020B0604030504040204" pitchFamily="50" charset="-128"/>
              </a:rPr>
              <a:t>　適合の表明</a:t>
            </a:r>
          </a:p>
          <a:p>
            <a:pPr eaLnBrk="1" hangingPunct="1"/>
            <a:r>
              <a:rPr lang="en-US" altLang="ja-JP" dirty="0">
                <a:latin typeface="+mn-lt"/>
                <a:ea typeface="Meiryo UI" panose="020B0604030504040204" pitchFamily="50" charset="-128"/>
              </a:rPr>
              <a:t>e)</a:t>
            </a:r>
            <a:r>
              <a:rPr lang="ja-JP" altLang="en-US" dirty="0">
                <a:latin typeface="+mn-lt"/>
                <a:ea typeface="Meiryo UI" panose="020B0604030504040204" pitchFamily="50" charset="-128"/>
              </a:rPr>
              <a:t>　規格又は他の規定要求事項</a:t>
            </a:r>
          </a:p>
          <a:p>
            <a:pPr eaLnBrk="1" hangingPunct="1"/>
            <a:r>
              <a:rPr lang="en-US" altLang="ja-JP" dirty="0">
                <a:latin typeface="+mn-lt"/>
                <a:ea typeface="Meiryo UI" panose="020B0604030504040204" pitchFamily="50" charset="-128"/>
              </a:rPr>
              <a:t>f)</a:t>
            </a:r>
            <a:r>
              <a:rPr lang="ja-JP" altLang="en-US" dirty="0">
                <a:latin typeface="+mn-lt"/>
                <a:ea typeface="Meiryo UI" panose="020B0604030504040204" pitchFamily="50" charset="-128"/>
              </a:rPr>
              <a:t>　適合宣言の発行日及び発行場所</a:t>
            </a:r>
          </a:p>
          <a:p>
            <a:pPr eaLnBrk="1" hangingPunct="1"/>
            <a:r>
              <a:rPr lang="en-US" altLang="ja-JP" dirty="0">
                <a:latin typeface="+mn-lt"/>
                <a:ea typeface="Meiryo UI" panose="020B0604030504040204" pitchFamily="50" charset="-128"/>
              </a:rPr>
              <a:t>g)</a:t>
            </a:r>
            <a:r>
              <a:rPr lang="ja-JP" altLang="en-US" dirty="0">
                <a:latin typeface="+mn-lt"/>
                <a:ea typeface="Meiryo UI" panose="020B0604030504040204" pitchFamily="50" charset="-128"/>
              </a:rPr>
              <a:t>　発行者から権限を与えられた者の署名、氏名及び役職名</a:t>
            </a:r>
          </a:p>
          <a:p>
            <a:pPr eaLnBrk="1" hangingPunct="1"/>
            <a:r>
              <a:rPr lang="en-US" altLang="ja-JP" dirty="0">
                <a:latin typeface="+mn-lt"/>
                <a:ea typeface="Meiryo UI" panose="020B0604030504040204" pitchFamily="50" charset="-128"/>
              </a:rPr>
              <a:t>h)</a:t>
            </a:r>
            <a:r>
              <a:rPr lang="ja-JP" altLang="en-US" dirty="0">
                <a:latin typeface="+mn-lt"/>
                <a:ea typeface="Meiryo UI" panose="020B0604030504040204" pitchFamily="50" charset="-128"/>
              </a:rPr>
              <a:t>　制限事項</a:t>
            </a:r>
            <a:endParaRPr lang="en-US" altLang="ja-JP" dirty="0">
              <a:latin typeface="+mn-lt"/>
              <a:ea typeface="Meiryo UI" panose="020B0604030504040204" pitchFamily="50" charset="-128"/>
            </a:endParaRPr>
          </a:p>
          <a:p>
            <a:pPr eaLnBrk="1" hangingPunct="1"/>
            <a:endParaRPr lang="en-US" altLang="ja-JP" dirty="0">
              <a:latin typeface="+mn-lt"/>
              <a:ea typeface="Meiryo UI" panose="020B0604030504040204" pitchFamily="50" charset="-128"/>
            </a:endParaRPr>
          </a:p>
          <a:p>
            <a:pPr eaLnBrk="1" hangingPunct="1"/>
            <a:r>
              <a:rPr lang="en-US" altLang="ja-JP" dirty="0">
                <a:latin typeface="+mn-lt"/>
                <a:ea typeface="Meiryo UI" panose="020B0604030504040204" pitchFamily="50" charset="-128"/>
              </a:rPr>
              <a:t>【</a:t>
            </a:r>
            <a:r>
              <a:rPr lang="ja-JP" altLang="en-US" dirty="0">
                <a:latin typeface="+mn-lt"/>
                <a:ea typeface="Meiryo UI" panose="020B0604030504040204" pitchFamily="50" charset="-128"/>
              </a:rPr>
              <a:t>推奨</a:t>
            </a:r>
            <a:r>
              <a:rPr lang="en-US" altLang="ja-JP" dirty="0">
                <a:latin typeface="+mn-lt"/>
                <a:ea typeface="Meiryo UI" panose="020B0604030504040204" pitchFamily="50" charset="-128"/>
              </a:rPr>
              <a:t>】</a:t>
            </a:r>
          </a:p>
          <a:p>
            <a:pPr eaLnBrk="1" hangingPunct="1"/>
            <a:r>
              <a:rPr lang="en-US" altLang="ja-JP" dirty="0">
                <a:latin typeface="+mn-lt"/>
                <a:ea typeface="Meiryo UI" panose="020B0604030504040204" pitchFamily="50" charset="-128"/>
              </a:rPr>
              <a:t>a)</a:t>
            </a:r>
            <a:r>
              <a:rPr lang="ja-JP" altLang="en-US" dirty="0">
                <a:latin typeface="+mn-lt"/>
                <a:ea typeface="Meiryo UI" panose="020B0604030504040204" pitchFamily="50" charset="-128"/>
              </a:rPr>
              <a:t>　関与した適合性証明機関（例、試験所、証明機関など）の名称及び住所</a:t>
            </a:r>
          </a:p>
          <a:p>
            <a:pPr eaLnBrk="1" hangingPunct="1"/>
            <a:r>
              <a:rPr lang="en-US" altLang="ja-JP" dirty="0">
                <a:latin typeface="+mn-lt"/>
                <a:ea typeface="Meiryo UI" panose="020B0604030504040204" pitchFamily="50" charset="-128"/>
              </a:rPr>
              <a:t>b)</a:t>
            </a:r>
            <a:r>
              <a:rPr lang="ja-JP" altLang="en-US" dirty="0">
                <a:latin typeface="+mn-lt"/>
                <a:ea typeface="Meiryo UI" panose="020B0604030504040204" pitchFamily="50" charset="-128"/>
              </a:rPr>
              <a:t>　該当する適合性評価報告書の引用及びその報告書の日付</a:t>
            </a:r>
          </a:p>
          <a:p>
            <a:pPr eaLnBrk="1" hangingPunct="1"/>
            <a:r>
              <a:rPr lang="en-US" altLang="ja-JP" dirty="0">
                <a:latin typeface="+mn-lt"/>
                <a:ea typeface="Meiryo UI" panose="020B0604030504040204" pitchFamily="50" charset="-128"/>
              </a:rPr>
              <a:t>c)</a:t>
            </a:r>
            <a:r>
              <a:rPr lang="ja-JP" altLang="en-US" dirty="0">
                <a:latin typeface="+mn-lt"/>
                <a:ea typeface="Meiryo UI" panose="020B0604030504040204" pitchFamily="50" charset="-128"/>
              </a:rPr>
              <a:t>　関与したマネジメントシステムの引用</a:t>
            </a:r>
          </a:p>
          <a:p>
            <a:pPr eaLnBrk="1" hangingPunct="1"/>
            <a:r>
              <a:rPr lang="en-US" altLang="ja-JP" dirty="0">
                <a:latin typeface="+mn-lt"/>
                <a:ea typeface="Meiryo UI" panose="020B0604030504040204" pitchFamily="50" charset="-128"/>
              </a:rPr>
              <a:t>d)</a:t>
            </a:r>
            <a:r>
              <a:rPr lang="ja-JP" altLang="en-US" dirty="0">
                <a:latin typeface="+mn-lt"/>
                <a:ea typeface="Meiryo UI" panose="020B0604030504040204" pitchFamily="50" charset="-128"/>
              </a:rPr>
              <a:t>　関与した適合性証明機関</a:t>
            </a:r>
          </a:p>
          <a:p>
            <a:pPr eaLnBrk="1" hangingPunct="1"/>
            <a:r>
              <a:rPr lang="en-US" altLang="ja-JP" dirty="0">
                <a:latin typeface="+mn-lt"/>
                <a:ea typeface="Meiryo UI" panose="020B0604030504040204" pitchFamily="50" charset="-128"/>
              </a:rPr>
              <a:t>e)</a:t>
            </a:r>
            <a:r>
              <a:rPr lang="ja-JP" altLang="en-US" dirty="0">
                <a:latin typeface="+mn-lt"/>
                <a:ea typeface="Meiryo UI" panose="020B0604030504040204" pitchFamily="50" charset="-128"/>
              </a:rPr>
              <a:t>　</a:t>
            </a:r>
            <a:r>
              <a:rPr lang="en-US" altLang="ja-JP" dirty="0">
                <a:latin typeface="+mn-lt"/>
                <a:ea typeface="Meiryo UI" panose="020B0604030504040204" pitchFamily="50" charset="-128"/>
              </a:rPr>
              <a:t>JIS Q 17050-2 </a:t>
            </a:r>
            <a:r>
              <a:rPr lang="ja-JP" altLang="en-US" dirty="0">
                <a:latin typeface="+mn-lt"/>
                <a:ea typeface="Meiryo UI" panose="020B0604030504040204" pitchFamily="50" charset="-128"/>
              </a:rPr>
              <a:t>に記述されているような関連支援文書の存在</a:t>
            </a:r>
          </a:p>
          <a:p>
            <a:pPr eaLnBrk="1" hangingPunct="1"/>
            <a:r>
              <a:rPr lang="en-US" altLang="ja-JP" dirty="0">
                <a:latin typeface="+mn-lt"/>
                <a:ea typeface="Meiryo UI" panose="020B0604030504040204" pitchFamily="50" charset="-128"/>
              </a:rPr>
              <a:t>f)</a:t>
            </a:r>
            <a:r>
              <a:rPr lang="ja-JP" altLang="en-US" dirty="0">
                <a:latin typeface="+mn-lt"/>
                <a:ea typeface="Meiryo UI" panose="020B0604030504040204" pitchFamily="50" charset="-128"/>
              </a:rPr>
              <a:t>　取得している証明書、登録証又はマークに関する追加情報</a:t>
            </a:r>
          </a:p>
          <a:p>
            <a:pPr eaLnBrk="1" hangingPunct="1"/>
            <a:r>
              <a:rPr lang="en-US" altLang="ja-JP" dirty="0">
                <a:latin typeface="+mn-lt"/>
                <a:ea typeface="Meiryo UI" panose="020B0604030504040204" pitchFamily="50" charset="-128"/>
              </a:rPr>
              <a:t>g)</a:t>
            </a:r>
            <a:r>
              <a:rPr lang="ja-JP" altLang="en-US" dirty="0">
                <a:latin typeface="+mn-lt"/>
                <a:ea typeface="Meiryo UI" panose="020B0604030504040204" pitchFamily="50" charset="-128"/>
              </a:rPr>
              <a:t>　適合性証明機関、その他の活動又はプログラム</a:t>
            </a:r>
            <a:endParaRPr lang="en-US" altLang="ja-JP" dirty="0">
              <a:latin typeface="+mn-lt"/>
              <a:ea typeface="Meiryo UI" panose="020B0604030504040204" pitchFamily="50" charset="-128"/>
            </a:endParaRPr>
          </a:p>
          <a:p>
            <a:pPr eaLnBrk="1" hangingPunct="1"/>
            <a:r>
              <a:rPr lang="ja-JP" altLang="en-US" dirty="0">
                <a:latin typeface="+mn-lt"/>
                <a:ea typeface="Meiryo UI" panose="020B0604030504040204" pitchFamily="50" charset="-128"/>
              </a:rPr>
              <a:t>　　（例、合意グループの会員資格）</a:t>
            </a:r>
          </a:p>
        </p:txBody>
      </p:sp>
    </p:spTree>
    <p:extLst>
      <p:ext uri="{BB962C8B-B14F-4D97-AF65-F5344CB8AC3E}">
        <p14:creationId xmlns:p14="http://schemas.microsoft.com/office/powerpoint/2010/main" val="16959696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スライド番号プレースホルダ 7">
            <a:extLst>
              <a:ext uri="{FF2B5EF4-FFF2-40B4-BE49-F238E27FC236}">
                <a16:creationId xmlns="" xmlns:a16="http://schemas.microsoft.com/office/drawing/2014/main" id="{0E9BB35B-5288-49C9-97A8-5B9B0244592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685817" indent="-263776">
              <a:defRPr kumimoji="1">
                <a:solidFill>
                  <a:schemeClr val="tx1"/>
                </a:solidFill>
                <a:latin typeface="ＭＳ Ｐゴシック" panose="020B0600070205080204" pitchFamily="50" charset="-128"/>
                <a:ea typeface="ＭＳ Ｐゴシック" panose="020B0600070205080204" pitchFamily="50" charset="-128"/>
              </a:defRPr>
            </a:lvl2pPr>
            <a:lvl3pPr marL="1055103" indent="-211021">
              <a:defRPr kumimoji="1">
                <a:solidFill>
                  <a:schemeClr val="tx1"/>
                </a:solidFill>
                <a:latin typeface="ＭＳ Ｐゴシック" panose="020B0600070205080204" pitchFamily="50" charset="-128"/>
                <a:ea typeface="ＭＳ Ｐゴシック" panose="020B0600070205080204" pitchFamily="50" charset="-128"/>
              </a:defRPr>
            </a:lvl3pPr>
            <a:lvl4pPr marL="1477145" indent="-211021">
              <a:defRPr kumimoji="1">
                <a:solidFill>
                  <a:schemeClr val="tx1"/>
                </a:solidFill>
                <a:latin typeface="ＭＳ Ｐゴシック" panose="020B0600070205080204" pitchFamily="50" charset="-128"/>
                <a:ea typeface="ＭＳ Ｐゴシック" panose="020B0600070205080204" pitchFamily="50" charset="-128"/>
              </a:defRPr>
            </a:lvl4pPr>
            <a:lvl5pPr marL="1899186" indent="-211021">
              <a:defRPr kumimoji="1">
                <a:solidFill>
                  <a:schemeClr val="tx1"/>
                </a:solidFill>
                <a:latin typeface="ＭＳ Ｐゴシック" panose="020B0600070205080204" pitchFamily="50" charset="-128"/>
                <a:ea typeface="ＭＳ Ｐゴシック" panose="020B0600070205080204" pitchFamily="50" charset="-128"/>
              </a:defRPr>
            </a:lvl5pPr>
            <a:lvl6pPr marL="2321227"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743269"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165310"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587351" indent="-211021"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fld id="{36E21E73-AADE-474A-964B-E762A2D07838}" type="slidenum">
              <a:rPr lang="ja-JP" altLang="en-US" smtClean="0">
                <a:solidFill>
                  <a:srgbClr val="898989"/>
                </a:solidFill>
              </a:rPr>
              <a:pPr/>
              <a:t>193</a:t>
            </a:fld>
            <a:endParaRPr lang="ja-JP" altLang="en-US">
              <a:solidFill>
                <a:srgbClr val="898989"/>
              </a:solidFill>
            </a:endParaRPr>
          </a:p>
        </p:txBody>
      </p:sp>
      <p:sp>
        <p:nvSpPr>
          <p:cNvPr id="10" name="正方形/長方形 9">
            <a:extLst>
              <a:ext uri="{FF2B5EF4-FFF2-40B4-BE49-F238E27FC236}">
                <a16:creationId xmlns="" xmlns:a16="http://schemas.microsoft.com/office/drawing/2014/main" id="{B81A324E-2B1F-4627-8BB1-CE547EFF3772}"/>
              </a:ext>
            </a:extLst>
          </p:cNvPr>
          <p:cNvSpPr/>
          <p:nvPr/>
        </p:nvSpPr>
        <p:spPr>
          <a:xfrm>
            <a:off x="428498" y="1513640"/>
            <a:ext cx="9049005" cy="4801314"/>
          </a:xfrm>
          <a:prstGeom prst="rect">
            <a:avLst/>
          </a:prstGeom>
        </p:spPr>
        <p:txBody>
          <a:bodyPr wrap="square">
            <a:spAutoFit/>
          </a:bodyPr>
          <a:lstStyle/>
          <a:p>
            <a:pPr marL="422041" indent="-422041">
              <a:defRPr/>
            </a:pPr>
            <a:r>
              <a:rPr lang="en-US" altLang="ja-JP" dirty="0"/>
              <a:t>【</a:t>
            </a:r>
            <a:r>
              <a:rPr lang="ja-JP" altLang="en-US" dirty="0"/>
              <a:t>必須</a:t>
            </a:r>
            <a:r>
              <a:rPr lang="en-US" altLang="ja-JP" dirty="0"/>
              <a:t>】</a:t>
            </a:r>
          </a:p>
          <a:p>
            <a:pPr marL="422041" indent="-342909">
              <a:defRPr/>
            </a:pPr>
            <a:r>
              <a:rPr lang="en-US" altLang="ja-JP" dirty="0"/>
              <a:t>a)</a:t>
            </a:r>
            <a:r>
              <a:rPr lang="ja-JP" altLang="en-US" dirty="0"/>
              <a:t>　適合宣言の対象の説明（製品、人など）</a:t>
            </a:r>
          </a:p>
          <a:p>
            <a:pPr marL="422041" indent="-342909">
              <a:defRPr/>
            </a:pPr>
            <a:r>
              <a:rPr lang="en-US" altLang="ja-JP" dirty="0"/>
              <a:t>b)</a:t>
            </a:r>
            <a:r>
              <a:rPr lang="ja-JP" altLang="en-US" dirty="0"/>
              <a:t>　設計文書（例、説明書、図表、図面、仕様書など）</a:t>
            </a:r>
          </a:p>
          <a:p>
            <a:pPr marL="422041" indent="-342909">
              <a:defRPr/>
            </a:pPr>
            <a:r>
              <a:rPr lang="en-US" altLang="ja-JP" dirty="0"/>
              <a:t>c)</a:t>
            </a:r>
            <a:r>
              <a:rPr lang="ja-JP" altLang="en-US" dirty="0"/>
              <a:t>　適合性評価結果</a:t>
            </a:r>
          </a:p>
          <a:p>
            <a:pPr marL="422041" indent="-342909">
              <a:defRPr/>
            </a:pPr>
            <a:r>
              <a:rPr lang="ja-JP" altLang="en-US" dirty="0"/>
              <a:t>　－使用した方法の説明（例　監査、監査手順、バッチ試験、デザインレビュー、</a:t>
            </a:r>
            <a:endParaRPr lang="en-US" altLang="ja-JP" dirty="0"/>
          </a:p>
          <a:p>
            <a:pPr marL="422041" indent="-342909">
              <a:defRPr/>
            </a:pPr>
            <a:r>
              <a:rPr lang="ja-JP" altLang="en-US" dirty="0"/>
              <a:t>　　　検証及び妥当性確認、検査、サンプリング計画、シリアル試験、試験方法、</a:t>
            </a:r>
            <a:endParaRPr lang="en-US" altLang="ja-JP" dirty="0"/>
          </a:p>
          <a:p>
            <a:pPr marL="422041" indent="-342909">
              <a:defRPr/>
            </a:pPr>
            <a:r>
              <a:rPr lang="ja-JP" altLang="en-US" dirty="0"/>
              <a:t>　　　型式試験）　及び　これらを選択した埋由</a:t>
            </a:r>
          </a:p>
          <a:p>
            <a:pPr marL="422041" indent="-342909">
              <a:defRPr/>
            </a:pPr>
            <a:r>
              <a:rPr lang="ja-JP" altLang="en-US" dirty="0"/>
              <a:t>　－結果（例、監査報告書、試験報告書）</a:t>
            </a:r>
          </a:p>
          <a:p>
            <a:pPr marL="422041" indent="-342909">
              <a:defRPr/>
            </a:pPr>
            <a:r>
              <a:rPr lang="ja-JP" altLang="en-US" dirty="0"/>
              <a:t>　－結果の評価</a:t>
            </a:r>
          </a:p>
          <a:p>
            <a:pPr marL="422041" indent="-342909">
              <a:defRPr/>
            </a:pPr>
            <a:r>
              <a:rPr lang="en-US" altLang="ja-JP" dirty="0"/>
              <a:t>d)</a:t>
            </a:r>
            <a:r>
              <a:rPr lang="ja-JP" altLang="en-US" dirty="0"/>
              <a:t>　関与した第一者、第二者又は第三者適合性評価機関の識別など</a:t>
            </a:r>
            <a:endParaRPr lang="en-US" altLang="ja-JP" dirty="0"/>
          </a:p>
          <a:p>
            <a:pPr marL="422041" indent="-342909">
              <a:defRPr/>
            </a:pPr>
            <a:r>
              <a:rPr lang="ja-JP" altLang="en-US" dirty="0"/>
              <a:t>　　並びに証明範囲、証明機関の名称など</a:t>
            </a:r>
            <a:endParaRPr lang="en-US" altLang="ja-JP" dirty="0"/>
          </a:p>
          <a:p>
            <a:pPr marL="422041" indent="-342909">
              <a:defRPr/>
            </a:pPr>
            <a:endParaRPr lang="en-US" altLang="ja-JP" dirty="0"/>
          </a:p>
          <a:p>
            <a:pPr marL="422041" indent="-422041">
              <a:defRPr/>
            </a:pPr>
            <a:r>
              <a:rPr lang="en-US" altLang="ja-JP" dirty="0"/>
              <a:t>【</a:t>
            </a:r>
            <a:r>
              <a:rPr lang="ja-JP" altLang="en-US" dirty="0"/>
              <a:t>推奨</a:t>
            </a:r>
            <a:r>
              <a:rPr lang="en-US" altLang="ja-JP" dirty="0"/>
              <a:t>】</a:t>
            </a:r>
            <a:endParaRPr lang="ja-JP" altLang="en-US" dirty="0"/>
          </a:p>
          <a:p>
            <a:pPr marL="422041" indent="-342909">
              <a:defRPr/>
            </a:pPr>
            <a:r>
              <a:rPr lang="en-US" altLang="ja-JP" dirty="0"/>
              <a:t>a)</a:t>
            </a:r>
            <a:r>
              <a:rPr lang="ja-JP" altLang="en-US" dirty="0"/>
              <a:t>　適合宣言の対象に関係するマネジメントシステムの説明</a:t>
            </a:r>
          </a:p>
          <a:p>
            <a:pPr marL="422041" indent="-342909">
              <a:defRPr/>
            </a:pPr>
            <a:r>
              <a:rPr lang="en-US" altLang="ja-JP" dirty="0"/>
              <a:t>b)</a:t>
            </a:r>
            <a:r>
              <a:rPr lang="ja-JP" altLang="en-US" dirty="0"/>
              <a:t>　その他の関連情報（例、リスク分析、再評価の手順及び計画）</a:t>
            </a:r>
          </a:p>
          <a:p>
            <a:pPr marL="422041" indent="-422041">
              <a:defRPr/>
            </a:pPr>
            <a:endParaRPr lang="en-US" altLang="ja-JP" dirty="0"/>
          </a:p>
          <a:p>
            <a:pPr marL="422041" indent="-422041">
              <a:defRPr/>
            </a:pPr>
            <a:r>
              <a:rPr lang="ja-JP" altLang="en-US" dirty="0"/>
              <a:t>以上に変更があれば、文書化すること。</a:t>
            </a:r>
          </a:p>
        </p:txBody>
      </p:sp>
      <p:sp>
        <p:nvSpPr>
          <p:cNvPr id="6" name="Rectangle 41">
            <a:extLst>
              <a:ext uri="{FF2B5EF4-FFF2-40B4-BE49-F238E27FC236}">
                <a16:creationId xmlns="" xmlns:a16="http://schemas.microsoft.com/office/drawing/2014/main" id="{C007D7E7-5968-4D9C-9962-60481935B0EE}"/>
              </a:ext>
            </a:extLst>
          </p:cNvPr>
          <p:cNvSpPr txBox="1">
            <a:spLocks noChangeArrowheads="1"/>
          </p:cNvSpPr>
          <p:nvPr/>
        </p:nvSpPr>
        <p:spPr>
          <a:xfrm>
            <a:off x="187863" y="116632"/>
            <a:ext cx="9553037" cy="968092"/>
          </a:xfrm>
          <a:prstGeom prst="rect">
            <a:avLst/>
          </a:prstGeom>
          <a:solidFill>
            <a:schemeClr val="accent5">
              <a:lumMod val="20000"/>
              <a:lumOff val="80000"/>
            </a:schemeClr>
          </a:solidFill>
        </p:spPr>
        <p:txBody>
          <a:bodyPr tIns="109662"/>
          <a:lstStyle/>
          <a:p>
            <a:pPr eaLnBrk="1" hangingPunct="1">
              <a:lnSpc>
                <a:spcPct val="85000"/>
              </a:lnSpc>
              <a:defRPr/>
            </a:pPr>
            <a:r>
              <a:rPr lang="ja-JP" altLang="en-US" sz="2585" dirty="0">
                <a:latin typeface="+mn-ea"/>
                <a:cs typeface="+mj-cs"/>
              </a:rPr>
              <a:t>参考資料　文書化</a:t>
            </a:r>
            <a:endParaRPr lang="en-US" altLang="ja-JP" sz="2585" dirty="0">
              <a:latin typeface="+mn-ea"/>
              <a:cs typeface="+mj-cs"/>
            </a:endParaRPr>
          </a:p>
          <a:p>
            <a:pPr>
              <a:lnSpc>
                <a:spcPct val="85000"/>
              </a:lnSpc>
              <a:defRPr/>
            </a:pPr>
            <a:r>
              <a:rPr lang="en-US" altLang="ja-JP" dirty="0">
                <a:cs typeface="+mj-cs"/>
              </a:rPr>
              <a:t>-</a:t>
            </a:r>
            <a:r>
              <a:rPr lang="ja-JP" altLang="en-US" dirty="0">
                <a:cs typeface="+mj-cs"/>
              </a:rPr>
              <a:t>　</a:t>
            </a:r>
            <a:r>
              <a:rPr lang="en-US" altLang="ja-JP" dirty="0">
                <a:cs typeface="+mj-cs"/>
              </a:rPr>
              <a:t>JISQ17050-2</a:t>
            </a:r>
            <a:r>
              <a:rPr lang="ja-JP" altLang="en-US" dirty="0">
                <a:cs typeface="+mj-cs"/>
              </a:rPr>
              <a:t>　（適合性評価一供給者適合宣言</a:t>
            </a:r>
            <a:r>
              <a:rPr lang="en-US" altLang="ja-JP" dirty="0">
                <a:cs typeface="+mj-cs"/>
              </a:rPr>
              <a:t>-</a:t>
            </a:r>
            <a:r>
              <a:rPr lang="ja-JP" altLang="en-US" dirty="0">
                <a:cs typeface="+mj-cs"/>
              </a:rPr>
              <a:t>第</a:t>
            </a:r>
            <a:r>
              <a:rPr lang="en-US" altLang="ja-JP" dirty="0">
                <a:cs typeface="+mj-cs"/>
              </a:rPr>
              <a:t>2</a:t>
            </a:r>
            <a:r>
              <a:rPr lang="ja-JP" altLang="en-US" dirty="0">
                <a:cs typeface="+mj-cs"/>
              </a:rPr>
              <a:t>部</a:t>
            </a:r>
            <a:r>
              <a:rPr lang="en-US" altLang="ja-JP" dirty="0">
                <a:cs typeface="+mj-cs"/>
              </a:rPr>
              <a:t>: </a:t>
            </a:r>
            <a:r>
              <a:rPr lang="ja-JP" altLang="en-US" dirty="0">
                <a:cs typeface="+mj-cs"/>
              </a:rPr>
              <a:t>支援文書）</a:t>
            </a:r>
          </a:p>
          <a:p>
            <a:pPr>
              <a:lnSpc>
                <a:spcPct val="85000"/>
              </a:lnSpc>
              <a:defRPr/>
            </a:pPr>
            <a:r>
              <a:rPr lang="en-US" altLang="ja-JP" sz="1200" dirty="0">
                <a:cs typeface="+mj-cs"/>
              </a:rPr>
              <a:t>    (ISO/IEC17050-1</a:t>
            </a:r>
            <a:r>
              <a:rPr lang="ja-JP" altLang="en-US" sz="1200" dirty="0">
                <a:cs typeface="+mj-cs"/>
              </a:rPr>
              <a:t>　</a:t>
            </a:r>
            <a:r>
              <a:rPr lang="en-US" altLang="ja-JP" sz="1200" dirty="0">
                <a:cs typeface="+mj-cs"/>
              </a:rPr>
              <a:t>Conformity assessment</a:t>
            </a:r>
            <a:r>
              <a:rPr lang="ja-JP" altLang="en-US" sz="1200" dirty="0">
                <a:cs typeface="+mj-cs"/>
              </a:rPr>
              <a:t>－</a:t>
            </a:r>
            <a:r>
              <a:rPr lang="en-US" altLang="ja-JP" sz="1200" dirty="0">
                <a:cs typeface="+mj-cs"/>
              </a:rPr>
              <a:t>Supplier’s declaration of conformity - Part 2: Supporting documentation)</a:t>
            </a:r>
          </a:p>
          <a:p>
            <a:pPr>
              <a:lnSpc>
                <a:spcPct val="85000"/>
              </a:lnSpc>
              <a:defRPr/>
            </a:pPr>
            <a:endParaRPr lang="en-US" altLang="ja-JP" dirty="0">
              <a:cs typeface="+mj-cs"/>
            </a:endParaRPr>
          </a:p>
          <a:p>
            <a:pPr>
              <a:lnSpc>
                <a:spcPct val="85000"/>
              </a:lnSpc>
              <a:defRPr/>
            </a:pPr>
            <a:endParaRPr lang="en-US" altLang="ja-JP" dirty="0">
              <a:cs typeface="+mj-cs"/>
            </a:endParaRPr>
          </a:p>
        </p:txBody>
      </p:sp>
    </p:spTree>
    <p:extLst>
      <p:ext uri="{BB962C8B-B14F-4D97-AF65-F5344CB8AC3E}">
        <p14:creationId xmlns:p14="http://schemas.microsoft.com/office/powerpoint/2010/main" val="146050575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0">
            <a:extLst>
              <a:ext uri="{FF2B5EF4-FFF2-40B4-BE49-F238E27FC236}">
                <a16:creationId xmlns="" xmlns:a16="http://schemas.microsoft.com/office/drawing/2014/main" id="{FD89EEA4-23FD-421D-A440-05B122588DA3}"/>
              </a:ext>
            </a:extLst>
          </p:cNvPr>
          <p:cNvSpPr>
            <a:spLocks noChangeArrowheads="1"/>
          </p:cNvSpPr>
          <p:nvPr/>
        </p:nvSpPr>
        <p:spPr bwMode="auto">
          <a:xfrm>
            <a:off x="428229" y="1918544"/>
            <a:ext cx="7489692" cy="4678363"/>
          </a:xfrm>
          <a:prstGeom prst="ellipse">
            <a:avLst/>
          </a:prstGeom>
          <a:noFill/>
          <a:ln w="9525" algn="ctr">
            <a:solidFill>
              <a:schemeClr val="tx1"/>
            </a:solidFill>
            <a:round/>
            <a:headEnd/>
            <a:tailEnd/>
          </a:ln>
        </p:spPr>
        <p:txBody>
          <a:bodyPr wrap="none" anchor="ctr"/>
          <a:lstStyle/>
          <a:p>
            <a:pPr marL="457200" indent="-457200" eaLnBrk="1" hangingPunct="1">
              <a:defRPr/>
            </a:pPr>
            <a:r>
              <a:rPr lang="en-US" altLang="ja-JP" sz="1400" dirty="0">
                <a:latin typeface="+mn-ea"/>
                <a:ea typeface="+mn-ea"/>
              </a:rPr>
              <a:t>1.</a:t>
            </a:r>
            <a:r>
              <a:rPr lang="ja-JP" altLang="en-US" sz="1400" dirty="0">
                <a:latin typeface="+mn-ea"/>
                <a:ea typeface="+mn-ea"/>
              </a:rPr>
              <a:t>　範囲（識別、用途の明確化、制限事項）</a:t>
            </a:r>
            <a:endParaRPr lang="en-US" altLang="ja-JP" sz="1400" dirty="0">
              <a:latin typeface="+mn-ea"/>
              <a:ea typeface="+mn-ea"/>
            </a:endParaRPr>
          </a:p>
          <a:p>
            <a:pPr marL="457200" indent="-457200" eaLnBrk="1" hangingPunct="1">
              <a:defRPr/>
            </a:pPr>
            <a:r>
              <a:rPr lang="en-US" altLang="ja-JP" sz="1400" dirty="0">
                <a:latin typeface="+mn-ea"/>
                <a:ea typeface="+mn-ea"/>
              </a:rPr>
              <a:t>2.</a:t>
            </a:r>
            <a:r>
              <a:rPr lang="ja-JP" altLang="en-US" sz="1400" dirty="0">
                <a:latin typeface="+mn-ea"/>
                <a:ea typeface="+mn-ea"/>
              </a:rPr>
              <a:t>　適用規格</a:t>
            </a:r>
            <a:endParaRPr lang="en-US" altLang="ja-JP" sz="1400" dirty="0">
              <a:solidFill>
                <a:srgbClr val="0000CC"/>
              </a:solidFill>
              <a:effectLst>
                <a:outerShdw blurRad="38100" dist="38100" dir="2700000" algn="tl">
                  <a:srgbClr val="000000">
                    <a:alpha val="43137"/>
                  </a:srgbClr>
                </a:outerShdw>
              </a:effectLst>
              <a:latin typeface="+mn-ea"/>
              <a:ea typeface="+mn-ea"/>
            </a:endParaRPr>
          </a:p>
          <a:p>
            <a:pPr marL="457200" indent="-457200" eaLnBrk="1" hangingPunct="1">
              <a:defRPr/>
            </a:pPr>
            <a:r>
              <a:rPr lang="en-US" altLang="ja-JP" sz="1400" dirty="0">
                <a:latin typeface="+mn-ea"/>
                <a:ea typeface="+mn-ea"/>
              </a:rPr>
              <a:t>3.</a:t>
            </a:r>
            <a:r>
              <a:rPr lang="ja-JP" altLang="en-US" sz="1400" dirty="0">
                <a:latin typeface="+mn-ea"/>
                <a:ea typeface="+mn-ea"/>
              </a:rPr>
              <a:t>　</a:t>
            </a:r>
            <a:r>
              <a:rPr lang="ja-JP" altLang="en-US" sz="1400" dirty="0">
                <a:latin typeface="+mn-ea"/>
              </a:rPr>
              <a:t>対象の</a:t>
            </a:r>
            <a:r>
              <a:rPr lang="ja-JP" altLang="en-US" sz="1400" dirty="0">
                <a:latin typeface="+mn-ea"/>
                <a:ea typeface="+mn-ea"/>
              </a:rPr>
              <a:t>概要　</a:t>
            </a:r>
            <a:endParaRPr lang="en-US" altLang="ja-JP" sz="1400" dirty="0">
              <a:latin typeface="+mn-ea"/>
              <a:ea typeface="+mn-ea"/>
            </a:endParaRPr>
          </a:p>
          <a:p>
            <a:pPr marL="457200" indent="-457200" eaLnBrk="1" hangingPunct="1">
              <a:defRPr/>
            </a:pPr>
            <a:r>
              <a:rPr lang="ja-JP" altLang="en-US" sz="1400" dirty="0">
                <a:latin typeface="+mn-ea"/>
                <a:ea typeface="+mn-ea"/>
              </a:rPr>
              <a:t>　</a:t>
            </a:r>
            <a:r>
              <a:rPr lang="ja-JP" altLang="en-US" sz="1400" dirty="0">
                <a:solidFill>
                  <a:schemeClr val="accent2"/>
                </a:solidFill>
                <a:latin typeface="+mn-ea"/>
                <a:ea typeface="+mn-ea"/>
              </a:rPr>
              <a:t>　</a:t>
            </a:r>
            <a:r>
              <a:rPr lang="ja-JP" altLang="en-US" sz="1400" dirty="0">
                <a:latin typeface="+mn-ea"/>
                <a:ea typeface="+mn-ea"/>
              </a:rPr>
              <a:t>外観、寸法、重量、使用環境 </a:t>
            </a:r>
            <a:r>
              <a:rPr lang="en-US" altLang="ja-JP" sz="1400" dirty="0">
                <a:latin typeface="+mn-ea"/>
                <a:ea typeface="+mn-ea"/>
              </a:rPr>
              <a:t>etc</a:t>
            </a:r>
          </a:p>
          <a:p>
            <a:pPr marL="457200" indent="-457200" eaLnBrk="1" hangingPunct="1">
              <a:defRPr/>
            </a:pPr>
            <a:r>
              <a:rPr lang="ja-JP" altLang="en-US" sz="1400" dirty="0">
                <a:latin typeface="+mn-ea"/>
                <a:ea typeface="+mn-ea"/>
              </a:rPr>
              <a:t>　  定格、性能、構造、材料、使用部品</a:t>
            </a:r>
            <a:endParaRPr lang="en-US" altLang="ja-JP" sz="1400" dirty="0">
              <a:latin typeface="+mn-ea"/>
              <a:ea typeface="+mn-ea"/>
            </a:endParaRPr>
          </a:p>
          <a:p>
            <a:pPr marL="457200" indent="-457200" eaLnBrk="1" hangingPunct="1">
              <a:defRPr/>
            </a:pPr>
            <a:r>
              <a:rPr lang="en-US" altLang="ja-JP" sz="1400" dirty="0">
                <a:latin typeface="+mn-ea"/>
                <a:ea typeface="+mn-ea"/>
              </a:rPr>
              <a:t>4.</a:t>
            </a:r>
            <a:r>
              <a:rPr lang="ja-JP" altLang="en-US" sz="1400" dirty="0">
                <a:latin typeface="+mn-ea"/>
                <a:ea typeface="+mn-ea"/>
              </a:rPr>
              <a:t>　リスクアセスメントとリスク低減策</a:t>
            </a:r>
            <a:endParaRPr lang="en-US" altLang="ja-JP" sz="1400" dirty="0">
              <a:latin typeface="+mn-ea"/>
              <a:ea typeface="+mn-ea"/>
            </a:endParaRPr>
          </a:p>
          <a:p>
            <a:pPr marL="457200" indent="-457200" eaLnBrk="1" hangingPunct="1">
              <a:defRPr/>
            </a:pPr>
            <a:r>
              <a:rPr lang="en-US" altLang="ja-JP" sz="1400" dirty="0">
                <a:latin typeface="+mn-ea"/>
                <a:ea typeface="+mn-ea"/>
              </a:rPr>
              <a:t>5.  </a:t>
            </a:r>
            <a:r>
              <a:rPr lang="ja-JP" altLang="en-US" sz="1400" dirty="0">
                <a:latin typeface="+mn-ea"/>
                <a:ea typeface="+mn-ea"/>
              </a:rPr>
              <a:t>適合性評価結果</a:t>
            </a:r>
            <a:endParaRPr lang="en-US" altLang="ja-JP" sz="1400" dirty="0">
              <a:latin typeface="+mn-ea"/>
              <a:ea typeface="+mn-ea"/>
            </a:endParaRPr>
          </a:p>
          <a:p>
            <a:pPr marL="457200" indent="-457200" eaLnBrk="1" hangingPunct="1">
              <a:defRPr/>
            </a:pPr>
            <a:r>
              <a:rPr lang="en-US" altLang="ja-JP" sz="1400" dirty="0">
                <a:latin typeface="+mn-ea"/>
                <a:ea typeface="+mn-ea"/>
              </a:rPr>
              <a:t>     </a:t>
            </a:r>
            <a:r>
              <a:rPr lang="ja-JP" altLang="en-US" sz="1400" dirty="0">
                <a:latin typeface="+mn-ea"/>
                <a:ea typeface="+mn-ea"/>
              </a:rPr>
              <a:t>監査、監査手順、</a:t>
            </a:r>
            <a:r>
              <a:rPr lang="en-US" altLang="ja-JP" sz="1400" dirty="0">
                <a:latin typeface="+mn-ea"/>
                <a:ea typeface="+mn-ea"/>
              </a:rPr>
              <a:t>DR</a:t>
            </a:r>
            <a:r>
              <a:rPr lang="ja-JP" altLang="en-US" sz="1400" dirty="0" err="1">
                <a:latin typeface="+mn-ea"/>
                <a:ea typeface="+mn-ea"/>
              </a:rPr>
              <a:t>、</a:t>
            </a:r>
            <a:r>
              <a:rPr lang="ja-JP" altLang="en-US" sz="1400" dirty="0">
                <a:latin typeface="+mn-ea"/>
                <a:ea typeface="+mn-ea"/>
              </a:rPr>
              <a:t>検証及び妥当性確認、検査、</a:t>
            </a:r>
            <a:endParaRPr lang="en-US" altLang="ja-JP" sz="1400" dirty="0">
              <a:latin typeface="+mn-ea"/>
              <a:ea typeface="+mn-ea"/>
            </a:endParaRPr>
          </a:p>
          <a:p>
            <a:pPr marL="457200" indent="-457200" eaLnBrk="1" hangingPunct="1">
              <a:defRPr/>
            </a:pPr>
            <a:r>
              <a:rPr lang="ja-JP" altLang="en-US" sz="1400" dirty="0">
                <a:latin typeface="+mn-ea"/>
                <a:ea typeface="+mn-ea"/>
              </a:rPr>
              <a:t>　　 サンプリング計画、シリアル試験、試験方法、型式試験</a:t>
            </a:r>
            <a:endParaRPr lang="en-US" altLang="ja-JP" sz="1400" dirty="0">
              <a:latin typeface="+mn-ea"/>
              <a:ea typeface="+mn-ea"/>
            </a:endParaRPr>
          </a:p>
          <a:p>
            <a:pPr marL="457200" indent="-457200" eaLnBrk="1" hangingPunct="1">
              <a:defRPr/>
            </a:pPr>
            <a:r>
              <a:rPr lang="en-US" altLang="ja-JP" sz="1400" dirty="0">
                <a:latin typeface="+mn-ea"/>
                <a:ea typeface="+mn-ea"/>
              </a:rPr>
              <a:t>     </a:t>
            </a:r>
            <a:r>
              <a:rPr lang="ja-JP" altLang="en-US" sz="1400" dirty="0">
                <a:latin typeface="+mn-ea"/>
                <a:ea typeface="+mn-ea"/>
              </a:rPr>
              <a:t>結果（監査報告書、試験報告書）、（逸脱及び容認を含め）結果の評価</a:t>
            </a:r>
            <a:endParaRPr lang="en-US" altLang="ja-JP" sz="1400" dirty="0">
              <a:latin typeface="+mn-ea"/>
              <a:ea typeface="+mn-ea"/>
            </a:endParaRPr>
          </a:p>
          <a:p>
            <a:pPr marL="457200" indent="-457200" eaLnBrk="1" hangingPunct="1">
              <a:defRPr/>
            </a:pPr>
            <a:r>
              <a:rPr lang="en-US" altLang="ja-JP" sz="1400" dirty="0">
                <a:latin typeface="+mn-ea"/>
                <a:ea typeface="+mn-ea"/>
              </a:rPr>
              <a:t>6.</a:t>
            </a:r>
            <a:r>
              <a:rPr lang="ja-JP" altLang="en-US" sz="1400" dirty="0">
                <a:latin typeface="+mn-ea"/>
                <a:ea typeface="+mn-ea"/>
              </a:rPr>
              <a:t>　設計変更手順</a:t>
            </a:r>
            <a:endParaRPr lang="en-US" altLang="ja-JP" sz="1400" dirty="0">
              <a:latin typeface="+mn-ea"/>
              <a:ea typeface="+mn-ea"/>
            </a:endParaRPr>
          </a:p>
          <a:p>
            <a:pPr marL="457200" indent="-457200" eaLnBrk="1" hangingPunct="1">
              <a:defRPr/>
            </a:pPr>
            <a:r>
              <a:rPr lang="en-US" altLang="ja-JP" sz="1400" dirty="0">
                <a:latin typeface="+mn-ea"/>
              </a:rPr>
              <a:t>7</a:t>
            </a:r>
            <a:r>
              <a:rPr lang="en-US" altLang="ja-JP" sz="1400" dirty="0">
                <a:latin typeface="+mn-ea"/>
                <a:ea typeface="+mn-ea"/>
              </a:rPr>
              <a:t>.</a:t>
            </a:r>
            <a:r>
              <a:rPr lang="ja-JP" altLang="en-US" sz="1400" dirty="0">
                <a:latin typeface="+mn-ea"/>
                <a:ea typeface="+mn-ea"/>
              </a:rPr>
              <a:t>　関与する組織、人員（知識、経験）</a:t>
            </a:r>
            <a:endParaRPr lang="en-US" altLang="ja-JP" sz="1400" dirty="0">
              <a:latin typeface="+mn-ea"/>
              <a:ea typeface="+mn-ea"/>
            </a:endParaRPr>
          </a:p>
          <a:p>
            <a:pPr marL="457200" indent="-457200" eaLnBrk="1" hangingPunct="1">
              <a:defRPr/>
            </a:pPr>
            <a:r>
              <a:rPr lang="en-US" altLang="ja-JP" sz="1400" dirty="0">
                <a:latin typeface="+mn-ea"/>
              </a:rPr>
              <a:t>8</a:t>
            </a:r>
            <a:r>
              <a:rPr lang="en-US" altLang="ja-JP" sz="1400" dirty="0">
                <a:latin typeface="+mn-ea"/>
                <a:ea typeface="+mn-ea"/>
              </a:rPr>
              <a:t>.</a:t>
            </a:r>
            <a:r>
              <a:rPr lang="ja-JP" altLang="en-US" sz="1400" dirty="0">
                <a:latin typeface="+mn-ea"/>
                <a:ea typeface="+mn-ea"/>
              </a:rPr>
              <a:t>  必要な情報の提供　→　取扱説明書</a:t>
            </a:r>
            <a:endParaRPr lang="en-US" altLang="ja-JP" sz="1400" dirty="0">
              <a:latin typeface="+mn-ea"/>
              <a:ea typeface="+mn-ea"/>
            </a:endParaRPr>
          </a:p>
          <a:p>
            <a:pPr marL="457200" indent="-457200" eaLnBrk="1" hangingPunct="1">
              <a:defRPr/>
            </a:pPr>
            <a:r>
              <a:rPr lang="ja-JP" altLang="en-US" sz="1400" dirty="0">
                <a:latin typeface="+mn-ea"/>
                <a:ea typeface="+mn-ea"/>
              </a:rPr>
              <a:t>　　残留リスク、</a:t>
            </a:r>
            <a:endParaRPr lang="en-US" altLang="ja-JP" sz="1400" dirty="0">
              <a:latin typeface="+mn-ea"/>
              <a:ea typeface="+mn-ea"/>
            </a:endParaRPr>
          </a:p>
          <a:p>
            <a:pPr marL="457200" indent="-457200" eaLnBrk="1" hangingPunct="1">
              <a:defRPr/>
            </a:pPr>
            <a:r>
              <a:rPr lang="ja-JP" altLang="en-US" sz="1400" dirty="0">
                <a:latin typeface="+mn-ea"/>
                <a:ea typeface="+mn-ea"/>
              </a:rPr>
              <a:t>　　取付・設置方法、使用方法</a:t>
            </a:r>
            <a:r>
              <a:rPr lang="ja-JP" altLang="en-US" sz="1400" dirty="0">
                <a:solidFill>
                  <a:schemeClr val="accent2"/>
                </a:solidFill>
                <a:latin typeface="+mn-ea"/>
                <a:ea typeface="+mn-ea"/>
              </a:rPr>
              <a:t>　</a:t>
            </a:r>
            <a:r>
              <a:rPr lang="ja-JP" altLang="en-US" sz="1400" dirty="0">
                <a:latin typeface="+mn-ea"/>
                <a:ea typeface="+mn-ea"/>
              </a:rPr>
              <a:t>（誤使用を想定したものであること）</a:t>
            </a:r>
            <a:endParaRPr lang="en-US" altLang="ja-JP" sz="1400" dirty="0">
              <a:latin typeface="+mn-ea"/>
              <a:ea typeface="+mn-ea"/>
            </a:endParaRPr>
          </a:p>
          <a:p>
            <a:pPr marL="457200" indent="-457200" eaLnBrk="1" hangingPunct="1">
              <a:defRPr/>
            </a:pPr>
            <a:r>
              <a:rPr lang="ja-JP" altLang="en-US" sz="1400" dirty="0">
                <a:latin typeface="+mn-ea"/>
                <a:ea typeface="+mn-ea"/>
              </a:rPr>
              <a:t>　　アフターサービス</a:t>
            </a:r>
            <a:r>
              <a:rPr lang="ja-JP" altLang="en-US" sz="1400" dirty="0">
                <a:solidFill>
                  <a:srgbClr val="0000CC"/>
                </a:solidFill>
                <a:latin typeface="+mn-ea"/>
                <a:ea typeface="+mn-ea"/>
              </a:rPr>
              <a:t>、</a:t>
            </a:r>
            <a:r>
              <a:rPr lang="ja-JP" altLang="en-US" sz="1400" dirty="0">
                <a:latin typeface="+mn-ea"/>
                <a:ea typeface="+mn-ea"/>
              </a:rPr>
              <a:t>廃棄の方法</a:t>
            </a:r>
            <a:r>
              <a:rPr lang="ja-JP" altLang="en-US" sz="1400" dirty="0">
                <a:solidFill>
                  <a:srgbClr val="0000CC"/>
                </a:solidFill>
                <a:latin typeface="+mn-ea"/>
                <a:ea typeface="+mn-ea"/>
              </a:rPr>
              <a:t>、</a:t>
            </a:r>
            <a:r>
              <a:rPr lang="ja-JP" altLang="en-US" sz="1400" dirty="0">
                <a:latin typeface="+mn-ea"/>
                <a:ea typeface="+mn-ea"/>
              </a:rPr>
              <a:t>注意事項（表示も含む）</a:t>
            </a:r>
            <a:endParaRPr lang="en-US" altLang="ja-JP" sz="1400" dirty="0">
              <a:solidFill>
                <a:srgbClr val="0000CC"/>
              </a:solidFill>
              <a:latin typeface="+mn-ea"/>
              <a:ea typeface="+mn-ea"/>
            </a:endParaRPr>
          </a:p>
        </p:txBody>
      </p:sp>
      <p:sp>
        <p:nvSpPr>
          <p:cNvPr id="22" name="Text Box 11">
            <a:extLst>
              <a:ext uri="{FF2B5EF4-FFF2-40B4-BE49-F238E27FC236}">
                <a16:creationId xmlns="" xmlns:a16="http://schemas.microsoft.com/office/drawing/2014/main" id="{570846ED-8642-45E5-AF30-5C28615998BD}"/>
              </a:ext>
            </a:extLst>
          </p:cNvPr>
          <p:cNvSpPr txBox="1">
            <a:spLocks noChangeArrowheads="1"/>
          </p:cNvSpPr>
          <p:nvPr/>
        </p:nvSpPr>
        <p:spPr bwMode="auto">
          <a:xfrm>
            <a:off x="3308880" y="6238131"/>
            <a:ext cx="1711193" cy="461962"/>
          </a:xfrm>
          <a:prstGeom prst="rect">
            <a:avLst/>
          </a:prstGeom>
          <a:solidFill>
            <a:schemeClr val="bg1"/>
          </a:solidFill>
          <a:ln w="9525" algn="ctr">
            <a:solidFill>
              <a:schemeClr val="tx1"/>
            </a:solidFill>
            <a:miter lim="800000"/>
            <a:headEnd/>
            <a:tailEnd/>
          </a:ln>
        </p:spPr>
        <p:txBody>
          <a:bodyPr>
            <a:spAutoFit/>
          </a:bodyPr>
          <a:lstStyle/>
          <a:p>
            <a:pPr algn="ctr" eaLnBrk="1" hangingPunct="1">
              <a:spcBef>
                <a:spcPct val="50000"/>
              </a:spcBef>
              <a:defRPr/>
            </a:pPr>
            <a:r>
              <a:rPr lang="en-US" altLang="ja-JP" sz="2400" i="1" dirty="0">
                <a:solidFill>
                  <a:srgbClr val="0000CC"/>
                </a:solidFill>
                <a:effectLst>
                  <a:outerShdw blurRad="38100" dist="38100" dir="2700000" algn="tl">
                    <a:srgbClr val="000000">
                      <a:alpha val="43137"/>
                    </a:srgbClr>
                  </a:outerShdw>
                </a:effectLst>
                <a:latin typeface="+mn-ea"/>
                <a:ea typeface="+mn-ea"/>
              </a:rPr>
              <a:t>S</a:t>
            </a:r>
            <a:r>
              <a:rPr lang="en-US" altLang="ja-JP" sz="2400" i="1" dirty="0">
                <a:solidFill>
                  <a:srgbClr val="0000CC"/>
                </a:solidFill>
                <a:latin typeface="+mn-ea"/>
                <a:ea typeface="+mn-ea"/>
              </a:rPr>
              <a:t>-</a:t>
            </a:r>
            <a:r>
              <a:rPr lang="ja-JP" altLang="en-US" sz="2400" i="1" dirty="0">
                <a:solidFill>
                  <a:srgbClr val="0000CC"/>
                </a:solidFill>
                <a:latin typeface="+mn-ea"/>
                <a:ea typeface="+mn-ea"/>
              </a:rPr>
              <a:t> </a:t>
            </a:r>
            <a:r>
              <a:rPr lang="en-US" altLang="ja-JP" sz="2400" dirty="0">
                <a:solidFill>
                  <a:srgbClr val="0000CC"/>
                </a:solidFill>
                <a:latin typeface="+mn-ea"/>
                <a:ea typeface="+mn-ea"/>
              </a:rPr>
              <a:t>QCD</a:t>
            </a:r>
          </a:p>
        </p:txBody>
      </p:sp>
      <p:sp>
        <p:nvSpPr>
          <p:cNvPr id="69636" name="テキスト ボックス 8">
            <a:extLst>
              <a:ext uri="{FF2B5EF4-FFF2-40B4-BE49-F238E27FC236}">
                <a16:creationId xmlns="" xmlns:a16="http://schemas.microsoft.com/office/drawing/2014/main" id="{30CDD960-A1FC-460B-B4B3-75120AE2CAAB}"/>
              </a:ext>
            </a:extLst>
          </p:cNvPr>
          <p:cNvSpPr txBox="1">
            <a:spLocks noChangeArrowheads="1"/>
          </p:cNvSpPr>
          <p:nvPr/>
        </p:nvSpPr>
        <p:spPr bwMode="auto">
          <a:xfrm>
            <a:off x="8978452" y="2464643"/>
            <a:ext cx="492443" cy="299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mn-ea"/>
                <a:ea typeface="+mn-ea"/>
              </a:rPr>
              <a:t>製造者適合宣言</a:t>
            </a:r>
          </a:p>
        </p:txBody>
      </p:sp>
      <p:sp>
        <p:nvSpPr>
          <p:cNvPr id="25" name="右矢印 24">
            <a:extLst>
              <a:ext uri="{FF2B5EF4-FFF2-40B4-BE49-F238E27FC236}">
                <a16:creationId xmlns="" xmlns:a16="http://schemas.microsoft.com/office/drawing/2014/main" id="{9618D169-877C-4FB3-880D-3E1E11587241}"/>
              </a:ext>
            </a:extLst>
          </p:cNvPr>
          <p:cNvSpPr/>
          <p:nvPr/>
        </p:nvSpPr>
        <p:spPr>
          <a:xfrm>
            <a:off x="6500813" y="3283794"/>
            <a:ext cx="2495418" cy="1387475"/>
          </a:xfrm>
          <a:prstGeom prst="rightArrow">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400" dirty="0">
                <a:solidFill>
                  <a:schemeClr val="tx1"/>
                </a:solidFill>
                <a:latin typeface="+mn-ea"/>
              </a:rPr>
              <a:t>JISQ17050s</a:t>
            </a:r>
            <a:r>
              <a:rPr lang="ja-JP" altLang="en-US" sz="1400" dirty="0">
                <a:solidFill>
                  <a:schemeClr val="tx1"/>
                </a:solidFill>
                <a:latin typeface="+mn-ea"/>
              </a:rPr>
              <a:t>（</a:t>
            </a:r>
            <a:r>
              <a:rPr lang="en-US" altLang="ja-JP" sz="1400" dirty="0">
                <a:solidFill>
                  <a:schemeClr val="tx1"/>
                </a:solidFill>
                <a:latin typeface="+mn-ea"/>
              </a:rPr>
              <a:t>ISO/IEC17050s</a:t>
            </a:r>
            <a:r>
              <a:rPr lang="ja-JP" altLang="en-US" sz="1400" dirty="0">
                <a:solidFill>
                  <a:schemeClr val="tx1"/>
                </a:solidFill>
                <a:latin typeface="+mn-ea"/>
              </a:rPr>
              <a:t>）</a:t>
            </a:r>
          </a:p>
          <a:p>
            <a:pPr algn="ctr" eaLnBrk="1" hangingPunct="1">
              <a:defRPr/>
            </a:pPr>
            <a:r>
              <a:rPr lang="ja-JP" altLang="en-US" sz="1400" dirty="0">
                <a:solidFill>
                  <a:schemeClr val="tx1"/>
                </a:solidFill>
                <a:latin typeface="+mn-ea"/>
              </a:rPr>
              <a:t>　供給者適合宣言</a:t>
            </a:r>
            <a:endParaRPr lang="en-US" altLang="ja-JP" sz="1400" dirty="0">
              <a:solidFill>
                <a:schemeClr val="tx1"/>
              </a:solidFill>
              <a:latin typeface="+mn-ea"/>
            </a:endParaRPr>
          </a:p>
        </p:txBody>
      </p:sp>
      <p:sp>
        <p:nvSpPr>
          <p:cNvPr id="26" name="テキスト ボックス 25">
            <a:extLst>
              <a:ext uri="{FF2B5EF4-FFF2-40B4-BE49-F238E27FC236}">
                <a16:creationId xmlns="" xmlns:a16="http://schemas.microsoft.com/office/drawing/2014/main" id="{B0C921AF-D9C4-4FEA-855A-547D03BD52AD}"/>
              </a:ext>
            </a:extLst>
          </p:cNvPr>
          <p:cNvSpPr txBox="1"/>
          <p:nvPr/>
        </p:nvSpPr>
        <p:spPr>
          <a:xfrm>
            <a:off x="2534731" y="1916833"/>
            <a:ext cx="3451676" cy="461665"/>
          </a:xfrm>
          <a:prstGeom prst="rect">
            <a:avLst/>
          </a:prstGeom>
          <a:solidFill>
            <a:srgbClr val="CCFFFF"/>
          </a:solidFill>
        </p:spPr>
        <p:txBody>
          <a:bodyPr wrap="square">
            <a:spAutoFit/>
          </a:bodyPr>
          <a:lstStyle/>
          <a:p>
            <a:pPr algn="ctr" eaLnBrk="1" hangingPunct="1">
              <a:defRPr/>
            </a:pPr>
            <a:r>
              <a:rPr lang="ja-JP" altLang="en-US" sz="2400" i="1" dirty="0">
                <a:effectLst>
                  <a:outerShdw blurRad="38100" dist="38100" dir="2700000" algn="tl">
                    <a:srgbClr val="000000">
                      <a:alpha val="43137"/>
                    </a:srgbClr>
                  </a:outerShdw>
                </a:effectLst>
                <a:latin typeface="Arial" charset="0"/>
              </a:rPr>
              <a:t>（安全・性能）仕様書</a:t>
            </a:r>
            <a:endParaRPr lang="ja-JP" altLang="en-US" sz="2400" dirty="0">
              <a:latin typeface="Arial" charset="0"/>
            </a:endParaRPr>
          </a:p>
        </p:txBody>
      </p:sp>
      <p:sp>
        <p:nvSpPr>
          <p:cNvPr id="29" name="角丸四角形 28">
            <a:extLst>
              <a:ext uri="{FF2B5EF4-FFF2-40B4-BE49-F238E27FC236}">
                <a16:creationId xmlns="" xmlns:a16="http://schemas.microsoft.com/office/drawing/2014/main" id="{0E1C1EE4-D19C-4DF4-AFED-6E77D42218FB}"/>
              </a:ext>
            </a:extLst>
          </p:cNvPr>
          <p:cNvSpPr/>
          <p:nvPr/>
        </p:nvSpPr>
        <p:spPr>
          <a:xfrm>
            <a:off x="350838" y="1701056"/>
            <a:ext cx="9204325" cy="5040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0" name="角丸四角形吹き出し 29">
            <a:extLst>
              <a:ext uri="{FF2B5EF4-FFF2-40B4-BE49-F238E27FC236}">
                <a16:creationId xmlns="" xmlns:a16="http://schemas.microsoft.com/office/drawing/2014/main" id="{4DE35DA5-16F2-47EC-92ED-E6663CEAEE2B}"/>
              </a:ext>
            </a:extLst>
          </p:cNvPr>
          <p:cNvSpPr/>
          <p:nvPr/>
        </p:nvSpPr>
        <p:spPr>
          <a:xfrm>
            <a:off x="4874991" y="1051968"/>
            <a:ext cx="4836726" cy="504825"/>
          </a:xfrm>
          <a:prstGeom prst="wedgeRoundRectCallout">
            <a:avLst>
              <a:gd name="adj1" fmla="val -20833"/>
              <a:gd name="adj2" fmla="val 749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i="1" dirty="0">
                <a:solidFill>
                  <a:srgbClr val="0000CC"/>
                </a:solidFill>
                <a:effectLst>
                  <a:outerShdw blurRad="38100" dist="38100" dir="2700000" algn="tl">
                    <a:srgbClr val="000000">
                      <a:alpha val="43137"/>
                    </a:srgbClr>
                  </a:outerShdw>
                </a:effectLst>
                <a:latin typeface="+mn-ea"/>
              </a:rPr>
              <a:t>妥当性確認・監査→証明</a:t>
            </a:r>
          </a:p>
        </p:txBody>
      </p:sp>
      <p:sp>
        <p:nvSpPr>
          <p:cNvPr id="69642" name="スライド番号プレースホルダー 1">
            <a:extLst>
              <a:ext uri="{FF2B5EF4-FFF2-40B4-BE49-F238E27FC236}">
                <a16:creationId xmlns="" xmlns:a16="http://schemas.microsoft.com/office/drawing/2014/main" id="{B3932719-8B61-4800-90EF-4A3BD54A89D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E126F7B-F352-4A4D-9F0D-37CFA8C21077}" type="slidenum">
              <a:rPr lang="ja-JP" altLang="en-US" sz="1200" smtClean="0">
                <a:solidFill>
                  <a:srgbClr val="898989"/>
                </a:solidFill>
              </a:rPr>
              <a:pPr>
                <a:spcBef>
                  <a:spcPct val="0"/>
                </a:spcBef>
                <a:buFontTx/>
                <a:buNone/>
              </a:pPr>
              <a:t>194</a:t>
            </a:fld>
            <a:endParaRPr lang="ja-JP" altLang="en-US" sz="1200">
              <a:solidFill>
                <a:srgbClr val="898989"/>
              </a:solidFill>
            </a:endParaRPr>
          </a:p>
        </p:txBody>
      </p:sp>
      <p:sp>
        <p:nvSpPr>
          <p:cNvPr id="11" name="Rectangle 41">
            <a:extLst>
              <a:ext uri="{FF2B5EF4-FFF2-40B4-BE49-F238E27FC236}">
                <a16:creationId xmlns="" xmlns:a16="http://schemas.microsoft.com/office/drawing/2014/main" id="{AA877FCD-C418-451D-BBBA-AECFAA8D535D}"/>
              </a:ext>
            </a:extLst>
          </p:cNvPr>
          <p:cNvSpPr txBox="1">
            <a:spLocks noChangeArrowheads="1"/>
          </p:cNvSpPr>
          <p:nvPr/>
        </p:nvSpPr>
        <p:spPr>
          <a:xfrm>
            <a:off x="187863" y="116633"/>
            <a:ext cx="9553037" cy="735855"/>
          </a:xfrm>
          <a:prstGeom prst="rect">
            <a:avLst/>
          </a:prstGeom>
          <a:solidFill>
            <a:schemeClr val="accent5">
              <a:lumMod val="20000"/>
              <a:lumOff val="80000"/>
            </a:schemeClr>
          </a:solidFill>
        </p:spPr>
        <p:txBody>
          <a:bodyPr tIns="109662" anchor="ctr" anchorCtr="0"/>
          <a:lstStyle/>
          <a:p>
            <a:pPr eaLnBrk="1" hangingPunct="1">
              <a:lnSpc>
                <a:spcPct val="85000"/>
              </a:lnSpc>
              <a:defRPr/>
            </a:pPr>
            <a:r>
              <a:rPr lang="ja-JP" altLang="en-US" sz="2585" dirty="0">
                <a:latin typeface="+mn-ea"/>
                <a:cs typeface="+mj-cs"/>
              </a:rPr>
              <a:t>参考資料　適合性証明　</a:t>
            </a:r>
            <a:r>
              <a:rPr lang="ja-JP" altLang="en-US" sz="2585" dirty="0">
                <a:solidFill>
                  <a:srgbClr val="FF0000"/>
                </a:solidFill>
                <a:latin typeface="+mn-ea"/>
                <a:cs typeface="+mj-cs"/>
              </a:rPr>
              <a:t>（追加）</a:t>
            </a:r>
            <a:endParaRPr lang="en-US" altLang="ja-JP" dirty="0">
              <a:solidFill>
                <a:srgbClr val="FF0000"/>
              </a:solidFill>
              <a:cs typeface="+mj-cs"/>
            </a:endParaRPr>
          </a:p>
        </p:txBody>
      </p:sp>
    </p:spTree>
    <p:extLst>
      <p:ext uri="{BB962C8B-B14F-4D97-AF65-F5344CB8AC3E}">
        <p14:creationId xmlns:p14="http://schemas.microsoft.com/office/powerpoint/2010/main" val="2146713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9703" y="2110323"/>
            <a:ext cx="8420100" cy="1362075"/>
          </a:xfrm>
        </p:spPr>
        <p:txBody>
          <a:bodyPr>
            <a:normAutofit/>
          </a:bodyPr>
          <a:lstStyle/>
          <a:p>
            <a:r>
              <a:rPr lang="ja-JP" altLang="en-US" sz="6000" dirty="0" smtClean="0"/>
              <a:t>第</a:t>
            </a:r>
            <a:r>
              <a:rPr lang="en-US" altLang="ja-JP" sz="6000" dirty="0" smtClean="0"/>
              <a:t>6</a:t>
            </a:r>
            <a:r>
              <a:rPr lang="ja-JP" altLang="en-US" sz="6000" dirty="0" smtClean="0"/>
              <a:t>章　演習</a:t>
            </a:r>
            <a:endParaRPr kumimoji="1" lang="ja-JP" altLang="en-US" sz="6000" dirty="0"/>
          </a:p>
        </p:txBody>
      </p:sp>
      <p:sp>
        <p:nvSpPr>
          <p:cNvPr id="5" name="スライド番号プレースホルダー 4"/>
          <p:cNvSpPr>
            <a:spLocks noGrp="1"/>
          </p:cNvSpPr>
          <p:nvPr>
            <p:ph type="sldNum" sz="quarter" idx="12"/>
          </p:nvPr>
        </p:nvSpPr>
        <p:spPr>
          <a:xfrm>
            <a:off x="7432339" y="6356352"/>
            <a:ext cx="2228850" cy="365125"/>
          </a:xfrm>
        </p:spPr>
        <p:txBody>
          <a:bodyPr/>
          <a:lstStyle/>
          <a:p>
            <a:fld id="{C7D9CC4D-8A97-4D11-A8F9-9712DE09FCD9}" type="slidenum">
              <a:rPr kumimoji="1" lang="ja-JP" altLang="en-US" smtClean="0"/>
              <a:t>195</a:t>
            </a:fld>
            <a:endParaRPr kumimoji="1" lang="ja-JP" altLang="en-US"/>
          </a:p>
        </p:txBody>
      </p:sp>
      <p:sp>
        <p:nvSpPr>
          <p:cNvPr id="6" name="フッター プレースホルダー 3"/>
          <p:cNvSpPr>
            <a:spLocks noGrp="1"/>
          </p:cNvSpPr>
          <p:nvPr>
            <p:ph type="ftr" sz="quarter" idx="11"/>
          </p:nvPr>
        </p:nvSpPr>
        <p:spPr>
          <a:xfrm>
            <a:off x="1364601" y="6525344"/>
            <a:ext cx="7855202" cy="263244"/>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3" name="テキスト ボックス 2"/>
          <p:cNvSpPr txBox="1"/>
          <p:nvPr/>
        </p:nvSpPr>
        <p:spPr>
          <a:xfrm>
            <a:off x="760780" y="1196752"/>
            <a:ext cx="8274950" cy="584775"/>
          </a:xfrm>
          <a:prstGeom prst="rect">
            <a:avLst/>
          </a:prstGeom>
          <a:noFill/>
        </p:spPr>
        <p:txBody>
          <a:bodyPr wrap="square" rtlCol="0">
            <a:spAutoFit/>
          </a:bodyPr>
          <a:lstStyle/>
          <a:p>
            <a:r>
              <a:rPr kumimoji="1" lang="ja-JP" altLang="en-US" sz="3200" dirty="0" smtClean="0">
                <a:latin typeface="+mj-ea"/>
                <a:ea typeface="+mj-ea"/>
              </a:rPr>
              <a:t>機能安全活用実践マニュアル</a:t>
            </a:r>
            <a:r>
              <a:rPr kumimoji="1" lang="en-US" altLang="ja-JP" sz="3200" dirty="0" smtClean="0">
                <a:latin typeface="+mj-ea"/>
                <a:ea typeface="+mj-ea"/>
              </a:rPr>
              <a:t>(</a:t>
            </a:r>
            <a:r>
              <a:rPr kumimoji="1" lang="ja-JP" altLang="en-US" sz="3200" dirty="0" smtClean="0">
                <a:latin typeface="+mj-ea"/>
                <a:ea typeface="+mj-ea"/>
              </a:rPr>
              <a:t>ボイラー編</a:t>
            </a:r>
            <a:r>
              <a:rPr kumimoji="1" lang="en-US" altLang="ja-JP" sz="3200" dirty="0" smtClean="0">
                <a:latin typeface="+mj-ea"/>
                <a:ea typeface="+mj-ea"/>
              </a:rPr>
              <a:t>)</a:t>
            </a:r>
            <a:endParaRPr kumimoji="1" lang="ja-JP" altLang="en-US" sz="3200" dirty="0">
              <a:latin typeface="+mj-ea"/>
              <a:ea typeface="+mj-ea"/>
            </a:endParaRPr>
          </a:p>
        </p:txBody>
      </p:sp>
      <p:sp>
        <p:nvSpPr>
          <p:cNvPr id="7" name="テキスト ボックス 7"/>
          <p:cNvSpPr txBox="1"/>
          <p:nvPr/>
        </p:nvSpPr>
        <p:spPr>
          <a:xfrm>
            <a:off x="823520" y="3926817"/>
            <a:ext cx="827973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169170298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1058941"/>
          </a:xfrm>
          <a:ln>
            <a:solidFill>
              <a:schemeClr val="accent4">
                <a:lumMod val="40000"/>
                <a:lumOff val="60000"/>
              </a:schemeClr>
            </a:solidFill>
          </a:ln>
        </p:spPr>
        <p:txBody>
          <a:bodyPr>
            <a:noAutofit/>
          </a:bodyPr>
          <a:lstStyle/>
          <a:p>
            <a:pPr algn="l"/>
            <a:r>
              <a:rPr lang="ja-JP" altLang="en-US" sz="3200" b="1" dirty="0" smtClean="0"/>
              <a:t>演習１</a:t>
            </a:r>
            <a:r>
              <a:rPr lang="en-US" altLang="ja-JP" sz="3200" b="1" dirty="0" smtClean="0"/>
              <a:t>.</a:t>
            </a:r>
            <a:r>
              <a:rPr lang="ja-JP" altLang="en-US" sz="3200" b="1" dirty="0" smtClean="0"/>
              <a:t>　リスクアセスメントシート作成</a:t>
            </a:r>
            <a:r>
              <a:rPr lang="en-US" altLang="ja-JP" sz="3200" dirty="0" smtClean="0"/>
              <a:t/>
            </a:r>
            <a:br>
              <a:rPr lang="en-US" altLang="ja-JP" sz="3200" dirty="0" smtClean="0"/>
            </a:br>
            <a:r>
              <a:rPr lang="ja-JP" altLang="en-US" sz="3200" b="1" dirty="0"/>
              <a:t>（１）リスク分析、要求安全機能の特定</a:t>
            </a:r>
            <a:endParaRPr kumimoji="1" lang="ja-JP" altLang="en-US" sz="3200" b="1" dirty="0"/>
          </a:p>
        </p:txBody>
      </p:sp>
      <p:sp>
        <p:nvSpPr>
          <p:cNvPr id="7" name="コンテンツ プレースホルダー 6"/>
          <p:cNvSpPr>
            <a:spLocks noGrp="1"/>
          </p:cNvSpPr>
          <p:nvPr>
            <p:ph idx="1"/>
          </p:nvPr>
        </p:nvSpPr>
        <p:spPr>
          <a:xfrm>
            <a:off x="668858" y="1630753"/>
            <a:ext cx="8543925" cy="4351338"/>
          </a:xfrm>
          <a:ln>
            <a:solidFill>
              <a:schemeClr val="accent6">
                <a:lumMod val="40000"/>
                <a:lumOff val="60000"/>
              </a:schemeClr>
            </a:solidFill>
          </a:ln>
        </p:spPr>
        <p:txBody>
          <a:bodyPr>
            <a:noAutofit/>
          </a:bodyPr>
          <a:lstStyle/>
          <a:p>
            <a:pPr marL="0" indent="0">
              <a:lnSpc>
                <a:spcPct val="120000"/>
              </a:lnSpc>
              <a:buNone/>
            </a:pPr>
            <a:r>
              <a:rPr lang="ja-JP" altLang="en-US" sz="2400" b="1" dirty="0" smtClean="0"/>
              <a:t>図</a:t>
            </a:r>
            <a:r>
              <a:rPr lang="en-US" altLang="ja-JP" sz="2400" b="1" dirty="0"/>
              <a:t>2-6</a:t>
            </a:r>
            <a:r>
              <a:rPr lang="ja-JP" altLang="en-US" sz="2400" b="1" dirty="0"/>
              <a:t>　バーナ空気量不足の</a:t>
            </a:r>
            <a:r>
              <a:rPr lang="en-US" altLang="ja-JP" sz="2400" b="1" dirty="0"/>
              <a:t>FTA</a:t>
            </a:r>
            <a:r>
              <a:rPr lang="ja-JP" altLang="en-US" sz="2400" b="1" dirty="0"/>
              <a:t>図例</a:t>
            </a:r>
            <a:r>
              <a:rPr lang="ja-JP" altLang="en-US" sz="2400" dirty="0"/>
              <a:t>に基づき</a:t>
            </a:r>
            <a:r>
              <a:rPr lang="ja-JP" altLang="en-US" sz="2400" dirty="0" smtClean="0"/>
              <a:t>、</a:t>
            </a:r>
            <a:endParaRPr lang="en-US" altLang="ja-JP" sz="2400" dirty="0" smtClean="0"/>
          </a:p>
          <a:p>
            <a:pPr marL="0" indent="0">
              <a:lnSpc>
                <a:spcPct val="120000"/>
              </a:lnSpc>
              <a:buNone/>
            </a:pPr>
            <a:r>
              <a:rPr lang="ja-JP" altLang="en-US" sz="2400" dirty="0" smtClean="0"/>
              <a:t>空気量</a:t>
            </a:r>
            <a:r>
              <a:rPr lang="ja-JP" altLang="en-US" sz="2400" dirty="0"/>
              <a:t>不足によるバーナ異常失火のリスク分析し、要求安全機能を特定しなさい</a:t>
            </a:r>
            <a:r>
              <a:rPr lang="ja-JP" altLang="en-US" sz="2400" dirty="0" smtClean="0"/>
              <a:t>。</a:t>
            </a:r>
            <a:endParaRPr lang="en-US" altLang="ja-JP" sz="2400" dirty="0"/>
          </a:p>
          <a:p>
            <a:pPr marL="0" indent="0">
              <a:lnSpc>
                <a:spcPct val="120000"/>
              </a:lnSpc>
              <a:buNone/>
            </a:pPr>
            <a:r>
              <a:rPr lang="ja-JP" altLang="en-US" sz="2400" dirty="0" smtClean="0"/>
              <a:t>結果</a:t>
            </a:r>
            <a:r>
              <a:rPr lang="ja-JP" altLang="en-US" sz="2400" dirty="0"/>
              <a:t>は、</a:t>
            </a:r>
            <a:r>
              <a:rPr lang="ja-JP" altLang="en-US" sz="2400" b="1" dirty="0"/>
              <a:t>演習シート</a:t>
            </a:r>
            <a:r>
              <a:rPr lang="en-US" altLang="ja-JP" sz="2400" b="1" dirty="0"/>
              <a:t>1</a:t>
            </a:r>
            <a:r>
              <a:rPr lang="ja-JP" altLang="en-US" sz="2400" dirty="0"/>
              <a:t>の要求安全機能</a:t>
            </a:r>
            <a:r>
              <a:rPr lang="en-US" altLang="ja-JP" sz="2400" dirty="0"/>
              <a:t>(No,</a:t>
            </a:r>
            <a:r>
              <a:rPr lang="ja-JP" altLang="en-US" sz="2400" dirty="0"/>
              <a:t>キーワード</a:t>
            </a:r>
            <a:r>
              <a:rPr lang="en-US" altLang="ja-JP" sz="2400" dirty="0"/>
              <a:t>,</a:t>
            </a:r>
            <a:r>
              <a:rPr lang="ja-JP" altLang="en-US" sz="2400" dirty="0"/>
              <a:t>危険側故障</a:t>
            </a:r>
            <a:r>
              <a:rPr lang="en-US" altLang="ja-JP" sz="2400" dirty="0"/>
              <a:t>,</a:t>
            </a:r>
            <a:r>
              <a:rPr lang="ja-JP" altLang="en-US" sz="2400" dirty="0"/>
              <a:t>危険事象</a:t>
            </a:r>
            <a:r>
              <a:rPr lang="en-US" altLang="ja-JP" sz="2400" dirty="0"/>
              <a:t>,</a:t>
            </a:r>
            <a:r>
              <a:rPr lang="ja-JP" altLang="en-US" sz="2400" dirty="0"/>
              <a:t>検出方法</a:t>
            </a:r>
            <a:r>
              <a:rPr lang="en-US" altLang="ja-JP" sz="2400" dirty="0" smtClean="0"/>
              <a:t>,</a:t>
            </a:r>
            <a:r>
              <a:rPr lang="ja-JP" altLang="en-US" sz="2400" dirty="0" smtClean="0"/>
              <a:t>要求安全機能、作動</a:t>
            </a:r>
            <a:r>
              <a:rPr lang="ja-JP" altLang="en-US" sz="2400" dirty="0"/>
              <a:t>要求に関する事項</a:t>
            </a:r>
            <a:r>
              <a:rPr lang="en-US" altLang="ja-JP" sz="2400" dirty="0"/>
              <a:t>)</a:t>
            </a:r>
            <a:r>
              <a:rPr lang="ja-JP" altLang="en-US" sz="2400" dirty="0"/>
              <a:t>の欄に記入すること。</a:t>
            </a:r>
          </a:p>
          <a:p>
            <a:pPr marL="0" indent="0">
              <a:lnSpc>
                <a:spcPct val="120000"/>
              </a:lnSpc>
              <a:buNone/>
            </a:pPr>
            <a:r>
              <a:rPr lang="ja-JP" altLang="en-US" sz="2400" dirty="0" smtClean="0"/>
              <a:t>なお</a:t>
            </a:r>
            <a:r>
              <a:rPr lang="ja-JP" altLang="en-US" sz="2400" dirty="0"/>
              <a:t>、仕様、使用条件、保守点検、バーナ系統、燃焼制御系機能ブロック図は</a:t>
            </a:r>
            <a:r>
              <a:rPr lang="ja-JP" altLang="en-US" sz="2400" dirty="0" smtClean="0"/>
              <a:t>、</a:t>
            </a:r>
            <a:r>
              <a:rPr lang="ja-JP" altLang="en-US" sz="2400" b="1" dirty="0" smtClean="0"/>
              <a:t>表</a:t>
            </a:r>
            <a:r>
              <a:rPr lang="en-US" altLang="ja-JP" sz="2400" b="1" dirty="0" smtClean="0"/>
              <a:t>1-2</a:t>
            </a:r>
            <a:r>
              <a:rPr lang="ja-JP" altLang="en-US" sz="2400" b="1" dirty="0" err="1" smtClean="0"/>
              <a:t>、</a:t>
            </a:r>
            <a:r>
              <a:rPr lang="ja-JP" altLang="en-US" sz="2400" b="1" dirty="0" smtClean="0"/>
              <a:t>表</a:t>
            </a:r>
            <a:r>
              <a:rPr lang="en-US" altLang="ja-JP" sz="2400" b="1" dirty="0" smtClean="0"/>
              <a:t>1-3</a:t>
            </a:r>
            <a:r>
              <a:rPr lang="ja-JP" altLang="en-US" sz="2400" b="1" dirty="0" err="1" smtClean="0"/>
              <a:t>、</a:t>
            </a:r>
            <a:r>
              <a:rPr lang="ja-JP" altLang="en-US" sz="2400" b="1" dirty="0" smtClean="0"/>
              <a:t>表</a:t>
            </a:r>
            <a:r>
              <a:rPr lang="en-US" altLang="ja-JP" sz="2400" b="1" dirty="0" smtClean="0"/>
              <a:t>1-4</a:t>
            </a:r>
            <a:r>
              <a:rPr lang="ja-JP" altLang="en-US" sz="2400" b="1" dirty="0" err="1" smtClean="0"/>
              <a:t>、</a:t>
            </a:r>
            <a:r>
              <a:rPr lang="ja-JP" altLang="en-US" sz="2400" b="1" dirty="0" smtClean="0"/>
              <a:t>図</a:t>
            </a:r>
            <a:r>
              <a:rPr lang="en-US" altLang="ja-JP" sz="2400" b="1" dirty="0" smtClean="0"/>
              <a:t>2-3</a:t>
            </a:r>
            <a:r>
              <a:rPr lang="ja-JP" altLang="en-US" sz="2400" b="1" dirty="0" err="1" smtClean="0"/>
              <a:t>、</a:t>
            </a:r>
            <a:r>
              <a:rPr lang="ja-JP" altLang="en-US" sz="2400" b="1" dirty="0" smtClean="0"/>
              <a:t>図</a:t>
            </a:r>
            <a:r>
              <a:rPr lang="en-US" altLang="ja-JP" sz="2400" b="1" dirty="0" smtClean="0"/>
              <a:t>2-4</a:t>
            </a:r>
            <a:r>
              <a:rPr lang="ja-JP" altLang="en-US" sz="2400" b="1" dirty="0" err="1" smtClean="0"/>
              <a:t>、</a:t>
            </a:r>
            <a:r>
              <a:rPr lang="ja-JP" altLang="en-US" sz="2400" b="1" dirty="0" smtClean="0"/>
              <a:t>図</a:t>
            </a:r>
            <a:r>
              <a:rPr lang="en-US" altLang="ja-JP" sz="2400" b="1" dirty="0" smtClean="0"/>
              <a:t>2-5</a:t>
            </a:r>
            <a:r>
              <a:rPr lang="ja-JP" altLang="en-US" sz="2400" dirty="0" smtClean="0"/>
              <a:t>を条件とする。不足</a:t>
            </a:r>
            <a:r>
              <a:rPr lang="ja-JP" altLang="en-US" sz="2400" dirty="0"/>
              <a:t>する情報があれば、各自で条件</a:t>
            </a:r>
            <a:r>
              <a:rPr lang="en-US" altLang="ja-JP" sz="2400" dirty="0"/>
              <a:t>/</a:t>
            </a:r>
            <a:r>
              <a:rPr lang="ja-JP" altLang="en-US" sz="2400" dirty="0"/>
              <a:t>仕様などを設定するか、その部分は空白として演習を進めてください</a:t>
            </a:r>
            <a:r>
              <a:rPr lang="ja-JP" altLang="en-US" sz="2400" dirty="0" smtClean="0"/>
              <a:t>。</a:t>
            </a:r>
            <a:endParaRPr lang="ja-JP" altLang="en-US" sz="2400"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196</a:t>
            </a:fld>
            <a:endParaRPr kumimoji="1" lang="ja-JP" altLang="en-US" dirty="0"/>
          </a:p>
        </p:txBody>
      </p:sp>
    </p:spTree>
    <p:extLst>
      <p:ext uri="{BB962C8B-B14F-4D97-AF65-F5344CB8AC3E}">
        <p14:creationId xmlns:p14="http://schemas.microsoft.com/office/powerpoint/2010/main" val="101896567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1058941"/>
          </a:xfrm>
          <a:ln>
            <a:solidFill>
              <a:schemeClr val="accent4">
                <a:lumMod val="40000"/>
                <a:lumOff val="60000"/>
              </a:schemeClr>
            </a:solidFill>
          </a:ln>
        </p:spPr>
        <p:txBody>
          <a:bodyPr>
            <a:noAutofit/>
          </a:bodyPr>
          <a:lstStyle/>
          <a:p>
            <a:pPr algn="l"/>
            <a:r>
              <a:rPr lang="ja-JP" altLang="en-US" sz="3200" b="1" dirty="0" smtClean="0"/>
              <a:t>演習１</a:t>
            </a:r>
            <a:r>
              <a:rPr lang="en-US" altLang="ja-JP" sz="3200" b="1" dirty="0" smtClean="0"/>
              <a:t>.</a:t>
            </a:r>
            <a:r>
              <a:rPr lang="ja-JP" altLang="en-US" sz="3200" b="1" dirty="0" smtClean="0"/>
              <a:t>　リスクアセスメントシート作成</a:t>
            </a:r>
            <a:r>
              <a:rPr lang="en-US" altLang="ja-JP" sz="3200" dirty="0" smtClean="0"/>
              <a:t/>
            </a:r>
            <a:br>
              <a:rPr lang="en-US" altLang="ja-JP" sz="3200" dirty="0" smtClean="0"/>
            </a:br>
            <a:r>
              <a:rPr lang="ja-JP" altLang="en-US" sz="3200" b="1" dirty="0" smtClean="0"/>
              <a:t>（２）要求</a:t>
            </a:r>
            <a:r>
              <a:rPr lang="ja-JP" altLang="en-US" sz="3200" b="1" dirty="0"/>
              <a:t>安全度水準の決定、使用者への情報</a:t>
            </a:r>
            <a:endParaRPr kumimoji="1" lang="ja-JP" altLang="en-US" sz="3200" b="1" dirty="0"/>
          </a:p>
        </p:txBody>
      </p:sp>
      <p:sp>
        <p:nvSpPr>
          <p:cNvPr id="7" name="コンテンツ プレースホルダー 6"/>
          <p:cNvSpPr>
            <a:spLocks noGrp="1"/>
          </p:cNvSpPr>
          <p:nvPr>
            <p:ph idx="1"/>
          </p:nvPr>
        </p:nvSpPr>
        <p:spPr>
          <a:xfrm>
            <a:off x="668858" y="1630753"/>
            <a:ext cx="8543925" cy="4351338"/>
          </a:xfrm>
          <a:ln>
            <a:solidFill>
              <a:schemeClr val="accent6">
                <a:lumMod val="40000"/>
                <a:lumOff val="60000"/>
              </a:schemeClr>
            </a:solidFill>
          </a:ln>
        </p:spPr>
        <p:txBody>
          <a:bodyPr>
            <a:noAutofit/>
          </a:bodyPr>
          <a:lstStyle/>
          <a:p>
            <a:pPr marL="0" indent="0">
              <a:lnSpc>
                <a:spcPct val="120000"/>
              </a:lnSpc>
              <a:buNone/>
            </a:pPr>
            <a:r>
              <a:rPr lang="en-US" altLang="ja-JP" sz="2400" dirty="0"/>
              <a:t>(1)</a:t>
            </a:r>
            <a:r>
              <a:rPr lang="ja-JP" altLang="en-US" sz="2400" dirty="0"/>
              <a:t>で特定した要求安全機能の要求安全度水準、使用者への情報を決定しなさい。</a:t>
            </a:r>
          </a:p>
          <a:p>
            <a:pPr marL="0" indent="0">
              <a:lnSpc>
                <a:spcPct val="120000"/>
              </a:lnSpc>
              <a:buNone/>
            </a:pPr>
            <a:r>
              <a:rPr lang="ja-JP" altLang="en-US" sz="2400" dirty="0"/>
              <a:t>結果は、</a:t>
            </a:r>
            <a:r>
              <a:rPr lang="en-US" altLang="ja-JP" sz="2400" dirty="0"/>
              <a:t>(1)</a:t>
            </a:r>
            <a:r>
              <a:rPr lang="ja-JP" altLang="en-US" sz="2400" dirty="0"/>
              <a:t>で作成した</a:t>
            </a:r>
            <a:r>
              <a:rPr lang="ja-JP" altLang="en-US" sz="2400" b="1" dirty="0"/>
              <a:t>演習シート</a:t>
            </a:r>
            <a:r>
              <a:rPr lang="en-US" altLang="ja-JP" sz="2400" b="1" dirty="0"/>
              <a:t>1</a:t>
            </a:r>
            <a:r>
              <a:rPr lang="ja-JP" altLang="en-US" sz="2400" dirty="0"/>
              <a:t>に記入すること。</a:t>
            </a:r>
          </a:p>
          <a:p>
            <a:pPr marL="0" indent="0">
              <a:lnSpc>
                <a:spcPct val="120000"/>
              </a:lnSpc>
              <a:buNone/>
            </a:pPr>
            <a:r>
              <a:rPr lang="ja-JP" altLang="en-US" sz="2400" dirty="0"/>
              <a:t>要求安全度水準の決定にあたって評価した各パラメータ</a:t>
            </a:r>
            <a:r>
              <a:rPr lang="en-US" altLang="ja-JP" sz="2400" dirty="0"/>
              <a:t>(C,F,P,W)</a:t>
            </a:r>
            <a:r>
              <a:rPr lang="ja-JP" altLang="en-US" sz="2400" dirty="0"/>
              <a:t>の</a:t>
            </a:r>
            <a:r>
              <a:rPr lang="ja-JP" altLang="en-US" sz="2400" b="1" dirty="0"/>
              <a:t>評価理由</a:t>
            </a:r>
            <a:r>
              <a:rPr lang="ja-JP" altLang="en-US" sz="2400" dirty="0"/>
              <a:t>を欄外に記載すること</a:t>
            </a:r>
            <a:r>
              <a:rPr lang="ja-JP" altLang="en-US" sz="2400" dirty="0" smtClean="0"/>
              <a:t>。</a:t>
            </a:r>
            <a:endParaRPr lang="en-US" altLang="ja-JP" sz="2400" dirty="0" smtClean="0"/>
          </a:p>
          <a:p>
            <a:pPr marL="0" indent="0">
              <a:lnSpc>
                <a:spcPct val="120000"/>
              </a:lnSpc>
              <a:buNone/>
            </a:pPr>
            <a:endParaRPr lang="ja-JP" altLang="en-US" sz="2400" dirty="0"/>
          </a:p>
          <a:p>
            <a:pPr marL="0" indent="0">
              <a:lnSpc>
                <a:spcPct val="120000"/>
              </a:lnSpc>
              <a:buNone/>
            </a:pPr>
            <a:r>
              <a:rPr lang="ja-JP" altLang="en-US" sz="2400" dirty="0"/>
              <a:t>不足する情報があれば、各自で条件</a:t>
            </a:r>
            <a:r>
              <a:rPr lang="en-US" altLang="ja-JP" sz="2400" dirty="0"/>
              <a:t>/</a:t>
            </a:r>
            <a:r>
              <a:rPr lang="ja-JP" altLang="en-US" sz="2400" dirty="0"/>
              <a:t>仕様などを設定するか、その部分は空白として演習を進めてください。</a:t>
            </a:r>
          </a:p>
          <a:p>
            <a:pPr marL="0" indent="0">
              <a:lnSpc>
                <a:spcPct val="120000"/>
              </a:lnSpc>
              <a:buNone/>
            </a:pPr>
            <a:endParaRPr lang="ja-JP" altLang="en-US" sz="2400"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197</a:t>
            </a:fld>
            <a:endParaRPr kumimoji="1" lang="ja-JP" altLang="en-US" dirty="0"/>
          </a:p>
        </p:txBody>
      </p:sp>
    </p:spTree>
    <p:extLst>
      <p:ext uri="{BB962C8B-B14F-4D97-AF65-F5344CB8AC3E}">
        <p14:creationId xmlns:p14="http://schemas.microsoft.com/office/powerpoint/2010/main" val="32195710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687609"/>
          </a:xfrm>
          <a:ln>
            <a:solidFill>
              <a:schemeClr val="accent4">
                <a:lumMod val="40000"/>
                <a:lumOff val="60000"/>
              </a:schemeClr>
            </a:solidFill>
          </a:ln>
        </p:spPr>
        <p:txBody>
          <a:bodyPr>
            <a:noAutofit/>
          </a:bodyPr>
          <a:lstStyle/>
          <a:p>
            <a:pPr algn="l"/>
            <a:r>
              <a:rPr lang="ja-JP" altLang="en-US" sz="3200" b="1" dirty="0" smtClean="0"/>
              <a:t>演習２</a:t>
            </a:r>
            <a:r>
              <a:rPr lang="en-US" altLang="ja-JP" sz="3200" b="1" dirty="0" smtClean="0"/>
              <a:t>.</a:t>
            </a:r>
            <a:r>
              <a:rPr lang="ja-JP" altLang="en-US" sz="3200" b="1" dirty="0" smtClean="0"/>
              <a:t>　</a:t>
            </a:r>
            <a:r>
              <a:rPr lang="en-US" altLang="ja-JP" sz="3200" b="1" dirty="0" smtClean="0"/>
              <a:t>SIL</a:t>
            </a:r>
            <a:r>
              <a:rPr lang="ja-JP" altLang="en-US" sz="3200" b="1" dirty="0" smtClean="0"/>
              <a:t>の評価　</a:t>
            </a:r>
            <a:r>
              <a:rPr lang="en-US" altLang="ja-JP" sz="3200" b="1" dirty="0" smtClean="0"/>
              <a:t>(1)</a:t>
            </a:r>
            <a:r>
              <a:rPr lang="ja-JP" altLang="en-US" sz="3200" b="1" dirty="0" smtClean="0"/>
              <a:t>信頼性ブロック図作成</a:t>
            </a:r>
            <a:endParaRPr kumimoji="1" lang="ja-JP" altLang="en-US" sz="3200" b="1" dirty="0"/>
          </a:p>
        </p:txBody>
      </p:sp>
      <p:sp>
        <p:nvSpPr>
          <p:cNvPr id="7" name="コンテンツ プレースホルダー 6"/>
          <p:cNvSpPr>
            <a:spLocks noGrp="1"/>
          </p:cNvSpPr>
          <p:nvPr>
            <p:ph idx="1"/>
          </p:nvPr>
        </p:nvSpPr>
        <p:spPr>
          <a:xfrm>
            <a:off x="656439" y="1124743"/>
            <a:ext cx="8543925" cy="1456463"/>
          </a:xfrm>
          <a:ln>
            <a:solidFill>
              <a:schemeClr val="accent6">
                <a:lumMod val="40000"/>
                <a:lumOff val="60000"/>
              </a:schemeClr>
            </a:solidFill>
          </a:ln>
        </p:spPr>
        <p:txBody>
          <a:bodyPr>
            <a:noAutofit/>
          </a:bodyPr>
          <a:lstStyle/>
          <a:p>
            <a:pPr marL="0" indent="0">
              <a:lnSpc>
                <a:spcPct val="120000"/>
              </a:lnSpc>
              <a:buNone/>
            </a:pPr>
            <a:r>
              <a:rPr lang="ja-JP" altLang="en-US" sz="2000" dirty="0"/>
              <a:t>図</a:t>
            </a:r>
            <a:r>
              <a:rPr lang="en-US" altLang="ja-JP" sz="2000" dirty="0"/>
              <a:t>6-1</a:t>
            </a:r>
            <a:r>
              <a:rPr lang="ja-JP" altLang="en-US" sz="2000" dirty="0"/>
              <a:t>は</a:t>
            </a:r>
            <a:r>
              <a:rPr lang="ja-JP" altLang="en-US" sz="2000" dirty="0" smtClean="0"/>
              <a:t>、“</a:t>
            </a:r>
            <a:r>
              <a:rPr lang="ja-JP" altLang="en-US" sz="2000" b="1" dirty="0" smtClean="0"/>
              <a:t>３</a:t>
            </a:r>
            <a:r>
              <a:rPr lang="en-US" altLang="ja-JP" sz="2000" b="1" dirty="0" smtClean="0"/>
              <a:t>.</a:t>
            </a:r>
            <a:r>
              <a:rPr lang="ja-JP" altLang="en-US" sz="2000" b="1" dirty="0" smtClean="0"/>
              <a:t>２</a:t>
            </a:r>
            <a:r>
              <a:rPr lang="en-US" altLang="ja-JP" sz="2000" b="1" dirty="0" smtClean="0"/>
              <a:t>.</a:t>
            </a:r>
            <a:r>
              <a:rPr lang="ja-JP" altLang="en-US" sz="2000" b="1" dirty="0" smtClean="0"/>
              <a:t>４ </a:t>
            </a:r>
            <a:r>
              <a:rPr lang="ja-JP" altLang="en-US" sz="2000" b="1" dirty="0"/>
              <a:t>低水位</a:t>
            </a:r>
            <a:r>
              <a:rPr lang="en-US" altLang="ja-JP" sz="2000" b="1" dirty="0"/>
              <a:t>/</a:t>
            </a:r>
            <a:r>
              <a:rPr lang="ja-JP" altLang="en-US" sz="2000" b="1" dirty="0"/>
              <a:t>燃焼系遮断の構成例（３</a:t>
            </a:r>
            <a:r>
              <a:rPr lang="ja-JP" altLang="en-US" sz="2000" b="1" dirty="0" smtClean="0"/>
              <a:t>）－図</a:t>
            </a:r>
            <a:r>
              <a:rPr lang="en-US" altLang="ja-JP" sz="2000" b="1" dirty="0" smtClean="0"/>
              <a:t>16</a:t>
            </a:r>
            <a:r>
              <a:rPr lang="ja-JP" altLang="en-US" sz="2000" dirty="0" smtClean="0"/>
              <a:t>”に、エア圧</a:t>
            </a:r>
            <a:r>
              <a:rPr lang="ja-JP" altLang="en-US" sz="2000" dirty="0"/>
              <a:t>スイッチ、エア圧スイッチ入力</a:t>
            </a:r>
            <a:r>
              <a:rPr lang="en-US" altLang="ja-JP" sz="2000" dirty="0"/>
              <a:t>/RY1</a:t>
            </a:r>
            <a:r>
              <a:rPr lang="ja-JP" altLang="en-US" sz="2000" dirty="0"/>
              <a:t>リレー駆動部を追加したものである。この図に基づき</a:t>
            </a:r>
            <a:r>
              <a:rPr lang="ja-JP" altLang="en-US" sz="2000" dirty="0" smtClean="0"/>
              <a:t>、</a:t>
            </a:r>
            <a:r>
              <a:rPr lang="ja-JP" altLang="en-US" sz="2000" b="1" dirty="0" smtClean="0"/>
              <a:t>エア圧</a:t>
            </a:r>
            <a:r>
              <a:rPr lang="ja-JP" altLang="en-US" sz="2000" b="1" dirty="0"/>
              <a:t>スイッチ接点開により遮断弁で燃料を遮断する安全機能の信頼性ブロック図</a:t>
            </a:r>
            <a:r>
              <a:rPr lang="ja-JP" altLang="en-US" sz="2000" dirty="0"/>
              <a:t>を作成しなさい。</a:t>
            </a:r>
            <a:r>
              <a:rPr lang="en-US" altLang="ja-JP" sz="2000" dirty="0"/>
              <a:t>(</a:t>
            </a:r>
            <a:r>
              <a:rPr lang="ja-JP" altLang="en-US" sz="2000" dirty="0"/>
              <a:t>演習シート</a:t>
            </a:r>
            <a:r>
              <a:rPr lang="en-US" altLang="ja-JP" sz="2000" dirty="0"/>
              <a:t>2-①)</a:t>
            </a:r>
            <a:endParaRPr lang="en-US" altLang="ja-JP" sz="2000" dirty="0" smtClean="0"/>
          </a:p>
          <a:p>
            <a:pPr marL="0" indent="0">
              <a:lnSpc>
                <a:spcPct val="120000"/>
              </a:lnSpc>
              <a:buNone/>
            </a:pPr>
            <a:endParaRPr lang="ja-JP" altLang="en-US" sz="2000"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198</a:t>
            </a:fld>
            <a:endParaRPr kumimoji="1" lang="ja-JP" altLang="en-US" dirty="0"/>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2144688" y="2659585"/>
            <a:ext cx="6336704" cy="3840495"/>
          </a:xfrm>
          <a:prstGeom prst="rect">
            <a:avLst/>
          </a:prstGeom>
          <a:noFill/>
          <a:ln>
            <a:noFill/>
          </a:ln>
        </p:spPr>
      </p:pic>
    </p:spTree>
    <p:extLst>
      <p:ext uri="{BB962C8B-B14F-4D97-AF65-F5344CB8AC3E}">
        <p14:creationId xmlns:p14="http://schemas.microsoft.com/office/powerpoint/2010/main" val="132272626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1058941"/>
          </a:xfrm>
          <a:ln>
            <a:solidFill>
              <a:schemeClr val="accent4">
                <a:lumMod val="40000"/>
                <a:lumOff val="60000"/>
              </a:schemeClr>
            </a:solidFill>
          </a:ln>
        </p:spPr>
        <p:txBody>
          <a:bodyPr>
            <a:noAutofit/>
          </a:bodyPr>
          <a:lstStyle/>
          <a:p>
            <a:pPr algn="l"/>
            <a:r>
              <a:rPr lang="ja-JP" altLang="en-US" sz="3200" b="1" dirty="0" smtClean="0"/>
              <a:t>演習２</a:t>
            </a:r>
            <a:r>
              <a:rPr lang="en-US" altLang="ja-JP" sz="3200" b="1" dirty="0" smtClean="0"/>
              <a:t>.</a:t>
            </a:r>
            <a:r>
              <a:rPr lang="ja-JP" altLang="en-US" sz="3200" b="1" dirty="0" smtClean="0"/>
              <a:t>　</a:t>
            </a:r>
            <a:r>
              <a:rPr lang="en-US" altLang="ja-JP" sz="3200" b="1" dirty="0" smtClean="0"/>
              <a:t>SIL</a:t>
            </a:r>
            <a:r>
              <a:rPr lang="ja-JP" altLang="en-US" sz="3200" b="1" dirty="0" smtClean="0"/>
              <a:t>の評価</a:t>
            </a:r>
            <a:r>
              <a:rPr lang="en-US" altLang="ja-JP" sz="3200" dirty="0"/>
              <a:t/>
            </a:r>
            <a:br>
              <a:rPr lang="en-US" altLang="ja-JP" sz="3200" dirty="0"/>
            </a:br>
            <a:r>
              <a:rPr lang="ja-JP" altLang="en-US" sz="3200" dirty="0" smtClean="0"/>
              <a:t>（２）</a:t>
            </a:r>
            <a:r>
              <a:rPr lang="en-US" altLang="ja-JP" sz="3200" dirty="0" smtClean="0"/>
              <a:t>FMEDA</a:t>
            </a:r>
            <a:r>
              <a:rPr lang="ja-JP" altLang="en-US" sz="3200" dirty="0" smtClean="0"/>
              <a:t>評価</a:t>
            </a:r>
            <a:endParaRPr kumimoji="1" lang="ja-JP" altLang="en-US" sz="3200" b="1" dirty="0"/>
          </a:p>
        </p:txBody>
      </p:sp>
      <p:sp>
        <p:nvSpPr>
          <p:cNvPr id="7" name="コンテンツ プレースホルダー 6"/>
          <p:cNvSpPr>
            <a:spLocks noGrp="1"/>
          </p:cNvSpPr>
          <p:nvPr>
            <p:ph idx="1"/>
          </p:nvPr>
        </p:nvSpPr>
        <p:spPr>
          <a:xfrm>
            <a:off x="668858" y="1630753"/>
            <a:ext cx="8543925" cy="4351338"/>
          </a:xfrm>
          <a:ln>
            <a:solidFill>
              <a:schemeClr val="accent6">
                <a:lumMod val="40000"/>
                <a:lumOff val="60000"/>
              </a:schemeClr>
            </a:solidFill>
          </a:ln>
        </p:spPr>
        <p:txBody>
          <a:bodyPr>
            <a:noAutofit/>
          </a:bodyPr>
          <a:lstStyle/>
          <a:p>
            <a:pPr marL="0" indent="0">
              <a:lnSpc>
                <a:spcPct val="120000"/>
              </a:lnSpc>
              <a:buNone/>
            </a:pPr>
            <a:r>
              <a:rPr lang="ja-JP" altLang="en-US" sz="2400" dirty="0"/>
              <a:t>図</a:t>
            </a:r>
            <a:r>
              <a:rPr lang="en-US" altLang="ja-JP" sz="2400" dirty="0"/>
              <a:t>6-2</a:t>
            </a:r>
            <a:r>
              <a:rPr lang="ja-JP" altLang="en-US" sz="2400" dirty="0"/>
              <a:t>は</a:t>
            </a:r>
            <a:r>
              <a:rPr lang="ja-JP" altLang="en-US" sz="2400" dirty="0" smtClean="0"/>
              <a:t>、エア圧</a:t>
            </a:r>
            <a:r>
              <a:rPr lang="ja-JP" altLang="en-US" sz="2400" dirty="0"/>
              <a:t>スイッチ入力</a:t>
            </a:r>
            <a:r>
              <a:rPr lang="en-US" altLang="ja-JP" sz="2400" dirty="0"/>
              <a:t>/RY1</a:t>
            </a:r>
            <a:r>
              <a:rPr lang="ja-JP" altLang="en-US" sz="2400" dirty="0"/>
              <a:t>リレー駆動部の回路例である</a:t>
            </a:r>
            <a:r>
              <a:rPr lang="ja-JP" altLang="en-US" sz="2400" dirty="0" smtClean="0"/>
              <a:t>。</a:t>
            </a:r>
            <a:endParaRPr lang="en-US" altLang="ja-JP" sz="2400" dirty="0" smtClean="0"/>
          </a:p>
          <a:p>
            <a:pPr marL="0" indent="0">
              <a:lnSpc>
                <a:spcPct val="120000"/>
              </a:lnSpc>
              <a:buNone/>
            </a:pPr>
            <a:r>
              <a:rPr lang="en-US" altLang="ja-JP" sz="2400" dirty="0"/>
              <a:t>FMEDA</a:t>
            </a:r>
            <a:r>
              <a:rPr lang="ja-JP" altLang="en-US" sz="2400" dirty="0"/>
              <a:t>シートを使用して、図</a:t>
            </a:r>
            <a:r>
              <a:rPr lang="en-US" altLang="ja-JP" sz="2400" dirty="0"/>
              <a:t>6-2</a:t>
            </a:r>
            <a:r>
              <a:rPr lang="ja-JP" altLang="en-US" sz="2400" dirty="0"/>
              <a:t>エア圧スイッチ入力</a:t>
            </a:r>
            <a:r>
              <a:rPr lang="en-US" altLang="ja-JP" sz="2400" dirty="0"/>
              <a:t>/RY1</a:t>
            </a:r>
            <a:r>
              <a:rPr lang="ja-JP" altLang="en-US" sz="2400" dirty="0"/>
              <a:t>リレー駆動部の</a:t>
            </a:r>
            <a:r>
              <a:rPr lang="en-US" altLang="ja-JP" sz="2400" dirty="0"/>
              <a:t>FMEDA</a:t>
            </a:r>
            <a:r>
              <a:rPr lang="ja-JP" altLang="en-US" sz="2400" dirty="0"/>
              <a:t>を実施しなさい</a:t>
            </a:r>
            <a:r>
              <a:rPr lang="ja-JP" altLang="en-US" sz="2400" dirty="0" smtClean="0"/>
              <a:t>。</a:t>
            </a:r>
            <a:r>
              <a:rPr lang="en-US" altLang="ja-JP" sz="2400" dirty="0" smtClean="0"/>
              <a:t>(</a:t>
            </a:r>
            <a:r>
              <a:rPr lang="ja-JP" altLang="en-US" sz="2400" dirty="0" smtClean="0"/>
              <a:t>演習シート</a:t>
            </a:r>
            <a:r>
              <a:rPr lang="en-US" altLang="ja-JP" sz="2400" dirty="0" smtClean="0"/>
              <a:t>3)</a:t>
            </a:r>
            <a:endParaRPr lang="en-US" altLang="ja-JP" sz="2400" dirty="0"/>
          </a:p>
          <a:p>
            <a:pPr marL="0" indent="0">
              <a:lnSpc>
                <a:spcPct val="120000"/>
              </a:lnSpc>
              <a:buNone/>
            </a:pPr>
            <a:r>
              <a:rPr lang="en-US" altLang="ja-JP" sz="2400" dirty="0"/>
              <a:t>●</a:t>
            </a:r>
            <a:r>
              <a:rPr lang="ja-JP" altLang="en-US" sz="2400" dirty="0"/>
              <a:t>各部品のデータについて</a:t>
            </a:r>
          </a:p>
          <a:p>
            <a:pPr marL="0" indent="0">
              <a:lnSpc>
                <a:spcPct val="120000"/>
              </a:lnSpc>
              <a:buNone/>
            </a:pPr>
            <a:r>
              <a:rPr lang="ja-JP" altLang="en-US" sz="2400" dirty="0"/>
              <a:t>故障率</a:t>
            </a:r>
            <a:r>
              <a:rPr lang="en-US" altLang="ja-JP" sz="2400" dirty="0"/>
              <a:t>/</a:t>
            </a:r>
            <a:r>
              <a:rPr lang="ja-JP" altLang="en-US" sz="2400" dirty="0"/>
              <a:t>故障モードのデータは</a:t>
            </a:r>
            <a:r>
              <a:rPr lang="ja-JP" altLang="en-US" sz="2400" dirty="0" smtClean="0"/>
              <a:t>、付録</a:t>
            </a:r>
            <a:r>
              <a:rPr lang="en-US" altLang="ja-JP" sz="2400" dirty="0"/>
              <a:t>1</a:t>
            </a:r>
            <a:r>
              <a:rPr lang="ja-JP" altLang="en-US" sz="2400" dirty="0" smtClean="0"/>
              <a:t>を</a:t>
            </a:r>
            <a:endParaRPr lang="en-US" altLang="ja-JP" sz="2400" dirty="0" smtClean="0"/>
          </a:p>
          <a:p>
            <a:pPr marL="0" indent="0">
              <a:lnSpc>
                <a:spcPct val="120000"/>
              </a:lnSpc>
              <a:buNone/>
            </a:pPr>
            <a:r>
              <a:rPr lang="ja-JP" altLang="en-US" sz="2400" dirty="0" smtClean="0"/>
              <a:t>使用</a:t>
            </a:r>
            <a:r>
              <a:rPr lang="ja-JP" altLang="en-US" sz="2400" dirty="0"/>
              <a:t>すること、その際にリレーコイル</a:t>
            </a:r>
            <a:r>
              <a:rPr lang="ja-JP" altLang="en-US" sz="2400" dirty="0" smtClean="0"/>
              <a:t>の</a:t>
            </a:r>
            <a:endParaRPr lang="en-US" altLang="ja-JP" sz="2400" dirty="0" smtClean="0"/>
          </a:p>
          <a:p>
            <a:pPr marL="0" indent="0">
              <a:lnSpc>
                <a:spcPct val="120000"/>
              </a:lnSpc>
              <a:buNone/>
            </a:pPr>
            <a:r>
              <a:rPr lang="ja-JP" altLang="en-US" sz="2400" dirty="0" smtClean="0"/>
              <a:t>故障率</a:t>
            </a:r>
            <a:r>
              <a:rPr lang="ja-JP" altLang="en-US" sz="2400" dirty="0"/>
              <a:t>は</a:t>
            </a:r>
            <a:r>
              <a:rPr lang="en-US" altLang="ja-JP" sz="2400" dirty="0"/>
              <a:t>50(FIT)</a:t>
            </a:r>
            <a:r>
              <a:rPr lang="ja-JP" altLang="en-US" sz="2400" dirty="0"/>
              <a:t>とすること</a:t>
            </a:r>
            <a:r>
              <a:rPr lang="ja-JP" altLang="en-US" sz="2400" dirty="0" smtClean="0"/>
              <a:t>。</a:t>
            </a:r>
            <a:endParaRPr lang="en-US" altLang="ja-JP" sz="2400" dirty="0" smtClean="0"/>
          </a:p>
          <a:p>
            <a:pPr marL="0" indent="0">
              <a:lnSpc>
                <a:spcPct val="120000"/>
              </a:lnSpc>
              <a:buNone/>
            </a:pPr>
            <a:r>
              <a:rPr lang="ja-JP" altLang="en-US" sz="2400" dirty="0" smtClean="0"/>
              <a:t>また</a:t>
            </a:r>
            <a:r>
              <a:rPr lang="ja-JP" altLang="en-US" sz="2400" dirty="0"/>
              <a:t>診断率は付録</a:t>
            </a:r>
            <a:r>
              <a:rPr lang="en-US" altLang="ja-JP" sz="2400" dirty="0"/>
              <a:t>2</a:t>
            </a:r>
            <a:r>
              <a:rPr lang="ja-JP" altLang="en-US" sz="2400" dirty="0"/>
              <a:t>を使用し、リレー接点の監視が実施されている条件での診断率を使用すること。</a:t>
            </a:r>
          </a:p>
          <a:p>
            <a:pPr marL="0" indent="0">
              <a:lnSpc>
                <a:spcPct val="120000"/>
              </a:lnSpc>
              <a:buNone/>
            </a:pPr>
            <a:endParaRPr lang="ja-JP" altLang="en-US" sz="2400"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199</a:t>
            </a:fld>
            <a:endParaRPr kumimoji="1" lang="ja-JP" altLang="en-US" dirty="0"/>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176813" y="2810999"/>
            <a:ext cx="3024336" cy="2100098"/>
          </a:xfrm>
          <a:prstGeom prst="rect">
            <a:avLst/>
          </a:prstGeom>
          <a:noFill/>
          <a:ln>
            <a:noFill/>
          </a:ln>
        </p:spPr>
      </p:pic>
    </p:spTree>
    <p:extLst>
      <p:ext uri="{BB962C8B-B14F-4D97-AF65-F5344CB8AC3E}">
        <p14:creationId xmlns:p14="http://schemas.microsoft.com/office/powerpoint/2010/main" val="103457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latin typeface="Meiryo UI" panose="020B0604030504040204" pitchFamily="50" charset="-128"/>
                <a:ea typeface="Meiryo UI" panose="020B0604030504040204" pitchFamily="50" charset="-128"/>
              </a:rPr>
              <a:t>目次</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half" idx="1"/>
          </p:nvPr>
        </p:nvSpPr>
        <p:spPr>
          <a:xfrm>
            <a:off x="401924" y="1825625"/>
            <a:ext cx="4701291" cy="4351338"/>
          </a:xfrm>
        </p:spPr>
        <p:txBody>
          <a:bodyPr>
            <a:noAutofit/>
          </a:bodyPr>
          <a:lstStyle/>
          <a:p>
            <a:pPr marL="0" indent="0">
              <a:buNone/>
            </a:pPr>
            <a:r>
              <a:rPr lang="ja-JP" altLang="en-US" sz="1800" b="1" dirty="0">
                <a:latin typeface="Meiryo UI" panose="020B0604030504040204" pitchFamily="50" charset="-128"/>
                <a:ea typeface="Meiryo UI" panose="020B0604030504040204" pitchFamily="50" charset="-128"/>
              </a:rPr>
              <a:t>はじめに</a:t>
            </a:r>
          </a:p>
          <a:p>
            <a:pPr marL="400050" lvl="1" indent="0">
              <a:buNone/>
            </a:pPr>
            <a:r>
              <a:rPr lang="ja-JP" altLang="en-US" sz="1400" dirty="0" smtClean="0">
                <a:latin typeface="Meiryo UI" panose="020B0604030504040204" pitchFamily="50" charset="-128"/>
                <a:ea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本マニュアル</a:t>
            </a:r>
            <a:r>
              <a:rPr lang="ja-JP" altLang="en-US" sz="1400" dirty="0">
                <a:latin typeface="Meiryo UI" panose="020B0604030504040204" pitchFamily="50" charset="-128"/>
                <a:ea typeface="Meiryo UI" panose="020B0604030504040204" pitchFamily="50" charset="-128"/>
              </a:rPr>
              <a:t>の目的</a:t>
            </a:r>
            <a:endParaRPr lang="en-US" altLang="ja-JP" sz="1400" dirty="0">
              <a:latin typeface="Meiryo UI" panose="020B0604030504040204" pitchFamily="50" charset="-128"/>
              <a:ea typeface="Meiryo UI" panose="020B0604030504040204" pitchFamily="50" charset="-128"/>
            </a:endParaRPr>
          </a:p>
          <a:p>
            <a:pPr marL="400050" lvl="1" indent="0">
              <a:buNone/>
            </a:pPr>
            <a:r>
              <a:rPr lang="ja-JP" altLang="en-US" sz="1400" dirty="0" smtClean="0">
                <a:latin typeface="Meiryo UI" panose="020B0604030504040204" pitchFamily="50" charset="-128"/>
                <a:ea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省令</a:t>
            </a:r>
            <a:r>
              <a:rPr lang="ja-JP" altLang="en-US" sz="1400" dirty="0">
                <a:latin typeface="Meiryo UI" panose="020B0604030504040204" pitchFamily="50" charset="-128"/>
                <a:ea typeface="Meiryo UI" panose="020B0604030504040204" pitchFamily="50" charset="-128"/>
              </a:rPr>
              <a:t>などの改正について</a:t>
            </a:r>
            <a:endParaRPr lang="en-US" altLang="ja-JP" sz="1400" dirty="0">
              <a:latin typeface="Meiryo UI" panose="020B0604030504040204" pitchFamily="50" charset="-128"/>
              <a:ea typeface="Meiryo UI" panose="020B0604030504040204" pitchFamily="50" charset="-128"/>
            </a:endParaRPr>
          </a:p>
          <a:p>
            <a:pPr marL="400050" lvl="1" indent="0">
              <a:buNone/>
            </a:pPr>
            <a:r>
              <a:rPr lang="ja-JP" altLang="en-US" sz="1400" dirty="0" smtClean="0">
                <a:latin typeface="Meiryo UI" panose="020B0604030504040204" pitchFamily="50" charset="-128"/>
                <a:ea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本マニュアル</a:t>
            </a:r>
            <a:r>
              <a:rPr lang="ja-JP" altLang="en-US" sz="1400" dirty="0">
                <a:latin typeface="Meiryo UI" panose="020B0604030504040204" pitchFamily="50" charset="-128"/>
                <a:ea typeface="Meiryo UI" panose="020B0604030504040204" pitchFamily="50" charset="-128"/>
              </a:rPr>
              <a:t>で使用する</a:t>
            </a:r>
            <a:r>
              <a:rPr lang="ja-JP" altLang="en-US" sz="1400" dirty="0" smtClean="0">
                <a:latin typeface="Meiryo UI" panose="020B0604030504040204" pitchFamily="50" charset="-128"/>
                <a:ea typeface="Meiryo UI" panose="020B0604030504040204" pitchFamily="50" charset="-128"/>
              </a:rPr>
              <a:t>用語</a:t>
            </a:r>
            <a:endParaRPr lang="en-US" altLang="ja-JP" sz="1400" dirty="0" smtClean="0">
              <a:latin typeface="Meiryo UI" panose="020B0604030504040204" pitchFamily="50" charset="-128"/>
              <a:ea typeface="Meiryo UI" panose="020B0604030504040204" pitchFamily="50" charset="-128"/>
            </a:endParaRPr>
          </a:p>
          <a:p>
            <a:pPr marL="400050" lvl="1" indent="0">
              <a:buNone/>
            </a:pPr>
            <a:endParaRPr lang="en-US" altLang="ja-JP" sz="1400" b="1" dirty="0">
              <a:latin typeface="Meiryo UI" panose="020B0604030504040204" pitchFamily="50" charset="-128"/>
              <a:ea typeface="Meiryo UI" panose="020B0604030504040204" pitchFamily="50" charset="-128"/>
            </a:endParaRPr>
          </a:p>
          <a:p>
            <a:pPr marL="0" indent="0">
              <a:buNone/>
            </a:pPr>
            <a:r>
              <a:rPr lang="ja-JP" altLang="en-US" sz="1800" b="1" dirty="0" smtClean="0">
                <a:latin typeface="Meiryo UI" panose="020B0604030504040204" pitchFamily="50" charset="-128"/>
                <a:ea typeface="Meiryo UI" panose="020B0604030504040204" pitchFamily="50" charset="-128"/>
              </a:rPr>
              <a:t>第</a:t>
            </a:r>
            <a:r>
              <a:rPr lang="ja-JP" altLang="en-US" sz="1800" b="1" dirty="0">
                <a:latin typeface="Meiryo UI" panose="020B0604030504040204" pitchFamily="50" charset="-128"/>
                <a:ea typeface="Meiryo UI" panose="020B0604030504040204" pitchFamily="50" charset="-128"/>
              </a:rPr>
              <a:t>１</a:t>
            </a:r>
            <a:r>
              <a:rPr lang="ja-JP" altLang="en-US" sz="1800" b="1" dirty="0" smtClean="0">
                <a:latin typeface="Meiryo UI" panose="020B0604030504040204" pitchFamily="50" charset="-128"/>
                <a:ea typeface="Meiryo UI" panose="020B0604030504040204" pitchFamily="50" charset="-128"/>
              </a:rPr>
              <a:t>章 </a:t>
            </a:r>
            <a:r>
              <a:rPr lang="ja-JP" altLang="en-US" sz="1800" b="1" dirty="0">
                <a:latin typeface="Meiryo UI" panose="020B0604030504040204" pitchFamily="50" charset="-128"/>
                <a:ea typeface="Meiryo UI" panose="020B0604030504040204" pitchFamily="50" charset="-128"/>
              </a:rPr>
              <a:t>ボイラーのリスクアセスメント</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機械類の制限の決定</a:t>
            </a:r>
            <a:r>
              <a:rPr lang="en-US" altLang="ja-JP" sz="2400" b="1" dirty="0">
                <a:latin typeface="Meiryo UI" panose="020B0604030504040204" pitchFamily="50" charset="-128"/>
                <a:ea typeface="Meiryo UI" panose="020B0604030504040204" pitchFamily="50" charset="-128"/>
              </a:rPr>
              <a:t>)</a:t>
            </a:r>
            <a:endParaRPr lang="ja-JP" altLang="en-US" sz="2400" b="1" dirty="0">
              <a:latin typeface="Meiryo UI" panose="020B0604030504040204" pitchFamily="50" charset="-128"/>
              <a:ea typeface="Meiryo UI" panose="020B0604030504040204" pitchFamily="50" charset="-128"/>
            </a:endParaRPr>
          </a:p>
          <a:p>
            <a:pPr marL="400050" lvl="1" indent="0">
              <a:buNone/>
            </a:pPr>
            <a:r>
              <a:rPr lang="ja-JP" altLang="en-US" sz="1400" dirty="0">
                <a:latin typeface="Meiryo UI" panose="020B0604030504040204" pitchFamily="50" charset="-128"/>
                <a:ea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rPr>
              <a:t>ボイラー</a:t>
            </a:r>
            <a:r>
              <a:rPr lang="ja-JP" altLang="en-US" sz="1400" dirty="0">
                <a:latin typeface="Meiryo UI" panose="020B0604030504040204" pitchFamily="50" charset="-128"/>
                <a:ea typeface="Meiryo UI" panose="020B0604030504040204" pitchFamily="50" charset="-128"/>
              </a:rPr>
              <a:t>仕様とリスクアセスメント範囲</a:t>
            </a:r>
            <a:endParaRPr lang="en-US" altLang="ja-JP" sz="1400" dirty="0">
              <a:latin typeface="Meiryo UI" panose="020B0604030504040204" pitchFamily="50" charset="-128"/>
              <a:ea typeface="Meiryo UI" panose="020B0604030504040204" pitchFamily="50" charset="-128"/>
            </a:endParaRPr>
          </a:p>
          <a:p>
            <a:pPr marL="400050" lvl="1" indent="0">
              <a:buNone/>
            </a:pP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ボイラー</a:t>
            </a:r>
            <a:r>
              <a:rPr lang="ja-JP" altLang="en-US" sz="1400" dirty="0">
                <a:latin typeface="Meiryo UI" panose="020B0604030504040204" pitchFamily="50" charset="-128"/>
                <a:ea typeface="Meiryo UI" panose="020B0604030504040204" pitchFamily="50" charset="-128"/>
              </a:rPr>
              <a:t>制御系と安全関連システムの区分 </a:t>
            </a:r>
            <a:endParaRPr lang="en-US" altLang="ja-JP" sz="1400" dirty="0" smtClean="0">
              <a:latin typeface="Meiryo UI" panose="020B0604030504040204" pitchFamily="50" charset="-128"/>
              <a:ea typeface="Meiryo UI" panose="020B0604030504040204" pitchFamily="50" charset="-128"/>
            </a:endParaRPr>
          </a:p>
          <a:p>
            <a:pPr marL="400050" lvl="1" indent="0">
              <a:buNone/>
            </a:pP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800" b="1" dirty="0" smtClean="0">
                <a:latin typeface="Meiryo UI" panose="020B0604030504040204" pitchFamily="50" charset="-128"/>
                <a:ea typeface="Meiryo UI" panose="020B0604030504040204" pitchFamily="50" charset="-128"/>
              </a:rPr>
              <a:t>第</a:t>
            </a:r>
            <a:r>
              <a:rPr lang="ja-JP" altLang="en-US" sz="1800" b="1" dirty="0">
                <a:latin typeface="Meiryo UI" panose="020B0604030504040204" pitchFamily="50" charset="-128"/>
                <a:ea typeface="Meiryo UI" panose="020B0604030504040204" pitchFamily="50" charset="-128"/>
              </a:rPr>
              <a:t>２</a:t>
            </a:r>
            <a:r>
              <a:rPr lang="ja-JP" altLang="en-US" sz="1800" b="1" dirty="0" smtClean="0">
                <a:latin typeface="Meiryo UI" panose="020B0604030504040204" pitchFamily="50" charset="-128"/>
                <a:ea typeface="Meiryo UI" panose="020B0604030504040204" pitchFamily="50" charset="-128"/>
              </a:rPr>
              <a:t>章</a:t>
            </a:r>
            <a:r>
              <a:rPr lang="ja-JP" altLang="en-US" sz="1800" b="1" dirty="0">
                <a:latin typeface="Meiryo UI" panose="020B0604030504040204" pitchFamily="50" charset="-128"/>
                <a:ea typeface="Meiryo UI" panose="020B0604030504040204" pitchFamily="50" charset="-128"/>
              </a:rPr>
              <a:t>　ボイラー制御系のリスクアセスメント（リスク分析）、要求安全機能の特定、要求安全度水準の決定</a:t>
            </a:r>
          </a:p>
          <a:p>
            <a:pPr marL="400050" lvl="1" indent="0">
              <a:buNone/>
            </a:pPr>
            <a:r>
              <a:rPr lang="ja-JP" altLang="en-US" sz="1400" dirty="0" smtClean="0">
                <a:latin typeface="Meiryo UI" panose="020B0604030504040204" pitchFamily="50" charset="-128"/>
                <a:ea typeface="Meiryo UI" panose="020B0604030504040204" pitchFamily="50" charset="-128"/>
              </a:rPr>
              <a:t>１．リスク</a:t>
            </a:r>
            <a:r>
              <a:rPr lang="ja-JP" altLang="en-US" sz="1400" dirty="0">
                <a:latin typeface="Meiryo UI" panose="020B0604030504040204" pitchFamily="50" charset="-128"/>
                <a:ea typeface="Meiryo UI" panose="020B0604030504040204" pitchFamily="50" charset="-128"/>
              </a:rPr>
              <a:t>分析 </a:t>
            </a:r>
            <a:endParaRPr lang="en-US" altLang="ja-JP" sz="1400" dirty="0">
              <a:latin typeface="Meiryo UI" panose="020B0604030504040204" pitchFamily="50" charset="-128"/>
              <a:ea typeface="Meiryo UI" panose="020B0604030504040204" pitchFamily="50" charset="-128"/>
            </a:endParaRPr>
          </a:p>
          <a:p>
            <a:pPr marL="400050" lvl="1" indent="0">
              <a:buNone/>
            </a:pPr>
            <a:r>
              <a:rPr lang="ja-JP" altLang="en-US" sz="1400" dirty="0">
                <a:latin typeface="Meiryo UI" panose="020B0604030504040204" pitchFamily="50" charset="-128"/>
                <a:ea typeface="Meiryo UI" panose="020B0604030504040204" pitchFamily="50" charset="-128"/>
              </a:rPr>
              <a:t>２．</a:t>
            </a:r>
            <a:r>
              <a:rPr lang="en-US" altLang="ja-JP"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要求安全機能の特定、要求安全度水準の決定、使用者への情報</a:t>
            </a:r>
            <a:endParaRPr lang="en-US" altLang="ja-JP" sz="1400"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half" idx="2"/>
          </p:nvPr>
        </p:nvSpPr>
        <p:spPr>
          <a:xfrm>
            <a:off x="5200650" y="287165"/>
            <a:ext cx="4210050" cy="5889797"/>
          </a:xfrm>
        </p:spPr>
        <p:txBody>
          <a:bodyPr>
            <a:noAutofit/>
          </a:bodyPr>
          <a:lstStyle/>
          <a:p>
            <a:pPr marL="0" indent="0">
              <a:buNone/>
            </a:pPr>
            <a:r>
              <a:rPr lang="ja-JP" altLang="en-US" sz="1800" b="1" dirty="0" smtClean="0">
                <a:latin typeface="Meiryo UI" panose="020B0604030504040204" pitchFamily="50" charset="-128"/>
                <a:ea typeface="Meiryo UI" panose="020B0604030504040204" pitchFamily="50" charset="-128"/>
              </a:rPr>
              <a:t>第</a:t>
            </a:r>
            <a:r>
              <a:rPr lang="ja-JP" altLang="en-US" sz="1800" b="1" dirty="0">
                <a:latin typeface="Meiryo UI" panose="020B0604030504040204" pitchFamily="50" charset="-128"/>
                <a:ea typeface="Meiryo UI" panose="020B0604030504040204" pitchFamily="50" charset="-128"/>
              </a:rPr>
              <a:t>３</a:t>
            </a:r>
            <a:r>
              <a:rPr lang="ja-JP" altLang="en-US" sz="1800" b="1" dirty="0" smtClean="0">
                <a:latin typeface="Meiryo UI" panose="020B0604030504040204" pitchFamily="50" charset="-128"/>
                <a:ea typeface="Meiryo UI" panose="020B0604030504040204" pitchFamily="50" charset="-128"/>
              </a:rPr>
              <a:t>章</a:t>
            </a:r>
            <a:r>
              <a:rPr lang="ja-JP" altLang="en-US" sz="1800" b="1" dirty="0">
                <a:latin typeface="Meiryo UI" panose="020B0604030504040204" pitchFamily="50" charset="-128"/>
                <a:ea typeface="Meiryo UI" panose="020B0604030504040204" pitchFamily="50" charset="-128"/>
              </a:rPr>
              <a:t>　要求安全度水準に適合する設計（システム設計</a:t>
            </a:r>
            <a:r>
              <a:rPr lang="ja-JP" altLang="en-US" sz="1400" dirty="0">
                <a:latin typeface="Meiryo UI" panose="020B0604030504040204" pitchFamily="50" charset="-128"/>
                <a:ea typeface="Meiryo UI" panose="020B0604030504040204" pitchFamily="50" charset="-128"/>
              </a:rPr>
              <a:t>）</a:t>
            </a:r>
          </a:p>
          <a:p>
            <a:pPr marL="400050" lvl="1" indent="0">
              <a:buNone/>
            </a:pPr>
            <a:r>
              <a:rPr lang="en-US" altLang="ja-JP" sz="10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１．はじめ</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２．</a:t>
            </a:r>
            <a:r>
              <a:rPr lang="en-US" altLang="ja-JP" sz="1400" dirty="0" smtClean="0">
                <a:latin typeface="Meiryo UI" panose="020B0604030504040204" pitchFamily="50" charset="-128"/>
                <a:ea typeface="Meiryo UI" panose="020B0604030504040204" pitchFamily="50" charset="-128"/>
              </a:rPr>
              <a:t>SIL</a:t>
            </a:r>
            <a:r>
              <a:rPr lang="ja-JP" altLang="en-US" sz="1400" dirty="0">
                <a:latin typeface="Meiryo UI" panose="020B0604030504040204" pitchFamily="50" charset="-128"/>
                <a:ea typeface="Meiryo UI" panose="020B0604030504040204" pitchFamily="50" charset="-128"/>
              </a:rPr>
              <a:t>の評価フロー </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３．ボイラー</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SIL</a:t>
            </a:r>
            <a:r>
              <a:rPr lang="ja-JP" altLang="en-US" sz="1400" dirty="0">
                <a:latin typeface="Meiryo UI" panose="020B0604030504040204" pitchFamily="50" charset="-128"/>
                <a:ea typeface="Meiryo UI" panose="020B0604030504040204" pitchFamily="50" charset="-128"/>
              </a:rPr>
              <a:t>の評価例</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３－１ </a:t>
            </a:r>
            <a:r>
              <a:rPr lang="ja-JP" altLang="en-US" sz="1400" dirty="0">
                <a:latin typeface="Meiryo UI" panose="020B0604030504040204" pitchFamily="50" charset="-128"/>
                <a:ea typeface="Meiryo UI" panose="020B0604030504040204" pitchFamily="50" charset="-128"/>
              </a:rPr>
              <a:t>製品の</a:t>
            </a:r>
            <a:r>
              <a:rPr lang="en-US" altLang="ja-JP" sz="1400" dirty="0" err="1">
                <a:latin typeface="Meiryo UI" panose="020B0604030504040204" pitchFamily="50" charset="-128"/>
                <a:ea typeface="Meiryo UI" panose="020B0604030504040204" pitchFamily="50" charset="-128"/>
              </a:rPr>
              <a:t>PFDavg</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３－２</a:t>
            </a:r>
            <a:r>
              <a:rPr lang="ja-JP" altLang="en-US" sz="1400" dirty="0" smtClean="0">
                <a:latin typeface="Meiryo UI" panose="020B0604030504040204" pitchFamily="50" charset="-128"/>
                <a:ea typeface="Meiryo UI" panose="020B0604030504040204" pitchFamily="50" charset="-128"/>
              </a:rPr>
              <a:t>システム</a:t>
            </a:r>
            <a:r>
              <a:rPr lang="ja-JP" altLang="en-US" sz="1400" dirty="0">
                <a:latin typeface="Meiryo UI" panose="020B0604030504040204" pitchFamily="50" charset="-128"/>
                <a:ea typeface="Meiryo UI" panose="020B0604030504040204" pitchFamily="50" charset="-128"/>
              </a:rPr>
              <a:t>の</a:t>
            </a:r>
            <a:r>
              <a:rPr lang="en-US" altLang="ja-JP" sz="1400" dirty="0" err="1" smtClean="0">
                <a:latin typeface="Meiryo UI" panose="020B0604030504040204" pitchFamily="50" charset="-128"/>
                <a:ea typeface="Meiryo UI" panose="020B0604030504040204" pitchFamily="50" charset="-128"/>
              </a:rPr>
              <a:t>PFDavg</a:t>
            </a:r>
            <a:endParaRPr lang="en-US" altLang="ja-JP" sz="1400" dirty="0" smtClean="0">
              <a:latin typeface="Meiryo UI" panose="020B0604030504040204" pitchFamily="50" charset="-128"/>
              <a:ea typeface="Meiryo UI" panose="020B0604030504040204" pitchFamily="50" charset="-128"/>
            </a:endParaRPr>
          </a:p>
          <a:p>
            <a:pPr marL="400050" lvl="1" indent="0">
              <a:buNone/>
            </a:pP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第</a:t>
            </a:r>
            <a:r>
              <a:rPr lang="en-US" altLang="ja-JP" sz="1800" b="1" dirty="0">
                <a:latin typeface="Meiryo UI" panose="020B0604030504040204" pitchFamily="50" charset="-128"/>
                <a:ea typeface="Meiryo UI" panose="020B0604030504040204" pitchFamily="50" charset="-128"/>
              </a:rPr>
              <a:t>4</a:t>
            </a:r>
            <a:r>
              <a:rPr lang="ja-JP" altLang="en-US" sz="1800" b="1" dirty="0">
                <a:latin typeface="Meiryo UI" panose="020B0604030504040204" pitchFamily="50" charset="-128"/>
                <a:ea typeface="Meiryo UI" panose="020B0604030504040204" pitchFamily="50" charset="-128"/>
              </a:rPr>
              <a:t>章　妥当性確認 </a:t>
            </a: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１．はじめ</a:t>
            </a:r>
            <a:r>
              <a:rPr lang="ja-JP" altLang="en-US" sz="1400" dirty="0">
                <a:latin typeface="Meiryo UI" panose="020B0604030504040204" pitchFamily="50" charset="-128"/>
                <a:ea typeface="Meiryo UI" panose="020B0604030504040204" pitchFamily="50" charset="-128"/>
              </a:rPr>
              <a:t>に</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２．妥当性確認</a:t>
            </a:r>
            <a:endParaRPr lang="en-US" altLang="ja-JP" sz="1400" dirty="0" smtClean="0">
              <a:latin typeface="Meiryo UI" panose="020B0604030504040204" pitchFamily="50" charset="-128"/>
              <a:ea typeface="Meiryo UI" panose="020B0604030504040204" pitchFamily="50" charset="-128"/>
            </a:endParaRPr>
          </a:p>
          <a:p>
            <a:pPr marL="400050" lvl="1" indent="0">
              <a:buNone/>
            </a:pP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800" b="1" dirty="0">
                <a:latin typeface="Meiryo UI" panose="020B0604030504040204" pitchFamily="50" charset="-128"/>
                <a:ea typeface="Meiryo UI" panose="020B0604030504040204" pitchFamily="50" charset="-128"/>
              </a:rPr>
              <a:t>第</a:t>
            </a:r>
            <a:r>
              <a:rPr lang="en-US" altLang="ja-JP" sz="1800" b="1" dirty="0">
                <a:latin typeface="Meiryo UI" panose="020B0604030504040204" pitchFamily="50" charset="-128"/>
                <a:ea typeface="Meiryo UI" panose="020B0604030504040204" pitchFamily="50" charset="-128"/>
              </a:rPr>
              <a:t>5</a:t>
            </a:r>
            <a:r>
              <a:rPr lang="ja-JP" altLang="en-US" sz="1800" b="1" dirty="0">
                <a:latin typeface="Meiryo UI" panose="020B0604030504040204" pitchFamily="50" charset="-128"/>
                <a:ea typeface="Meiryo UI" panose="020B0604030504040204" pitchFamily="50" charset="-128"/>
              </a:rPr>
              <a:t>章　認証 </a:t>
            </a:r>
          </a:p>
          <a:p>
            <a:pPr marL="400050" lvl="1" indent="0">
              <a:buNone/>
            </a:pPr>
            <a:r>
              <a:rPr lang="en-US" altLang="ja-JP" sz="10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１．はじめ</a:t>
            </a:r>
            <a:r>
              <a:rPr lang="ja-JP" altLang="en-US" sz="1400" dirty="0">
                <a:latin typeface="Meiryo UI" panose="020B0604030504040204" pitchFamily="50" charset="-128"/>
                <a:ea typeface="Meiryo UI" panose="020B0604030504040204" pitchFamily="50" charset="-128"/>
              </a:rPr>
              <a:t>に</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２．参考</a:t>
            </a:r>
            <a:r>
              <a:rPr lang="ja-JP" altLang="en-US" sz="1400" dirty="0">
                <a:latin typeface="Meiryo UI" panose="020B0604030504040204" pitchFamily="50" charset="-128"/>
                <a:ea typeface="Meiryo UI" panose="020B0604030504040204" pitchFamily="50" charset="-128"/>
              </a:rPr>
              <a:t>文書</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３．定義 </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４．認証</a:t>
            </a:r>
            <a:r>
              <a:rPr lang="ja-JP" altLang="en-US" sz="1400" dirty="0">
                <a:latin typeface="Meiryo UI" panose="020B0604030504040204" pitchFamily="50" charset="-128"/>
                <a:ea typeface="Meiryo UI" panose="020B0604030504040204" pitchFamily="50" charset="-128"/>
              </a:rPr>
              <a:t>手順</a:t>
            </a:r>
            <a:endParaRPr lang="en-US" altLang="ja-JP" sz="1400" dirty="0">
              <a:latin typeface="Meiryo UI" panose="020B0604030504040204" pitchFamily="50" charset="-128"/>
              <a:ea typeface="Meiryo UI" panose="020B0604030504040204" pitchFamily="50" charset="-128"/>
            </a:endParaRPr>
          </a:p>
          <a:p>
            <a:pPr marL="400050" lvl="1" indent="0">
              <a:buNone/>
            </a:pP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５．所轄</a:t>
            </a:r>
            <a:r>
              <a:rPr lang="ja-JP" altLang="en-US" sz="1400" dirty="0">
                <a:latin typeface="Meiryo UI" panose="020B0604030504040204" pitchFamily="50" charset="-128"/>
                <a:ea typeface="Meiryo UI" panose="020B0604030504040204" pitchFamily="50" charset="-128"/>
              </a:rPr>
              <a:t>労働基準監督署長による適合自動制御装置の</a:t>
            </a:r>
            <a:r>
              <a:rPr lang="ja-JP" altLang="en-US" sz="1400" dirty="0" smtClean="0">
                <a:latin typeface="Meiryo UI" panose="020B0604030504040204" pitchFamily="50" charset="-128"/>
                <a:ea typeface="Meiryo UI" panose="020B0604030504040204" pitchFamily="50" charset="-128"/>
              </a:rPr>
              <a:t>認定</a:t>
            </a:r>
          </a:p>
          <a:p>
            <a:pPr marL="400050" lvl="1" indent="-400050">
              <a:buNone/>
            </a:pPr>
            <a:endParaRPr lang="ja-JP" altLang="en-US" sz="1400" dirty="0" smtClean="0">
              <a:latin typeface="Meiryo UI" panose="020B0604030504040204" pitchFamily="50" charset="-128"/>
              <a:ea typeface="Meiryo UI" panose="020B0604030504040204" pitchFamily="50" charset="-128"/>
            </a:endParaRPr>
          </a:p>
          <a:p>
            <a:pPr marL="400050" lvl="1" indent="-400050">
              <a:buNone/>
            </a:pPr>
            <a:r>
              <a:rPr lang="ja-JP" altLang="en-US" sz="1800" b="1" dirty="0" smtClean="0">
                <a:latin typeface="Meiryo UI" panose="020B0604030504040204" pitchFamily="50" charset="-128"/>
                <a:ea typeface="Meiryo UI" panose="020B0604030504040204" pitchFamily="50" charset="-128"/>
              </a:rPr>
              <a:t>第６章　演習</a:t>
            </a:r>
          </a:p>
        </p:txBody>
      </p:sp>
      <p:sp>
        <p:nvSpPr>
          <p:cNvPr id="8" name="フッター プレースホルダー 3"/>
          <p:cNvSpPr>
            <a:spLocks noGrp="1"/>
          </p:cNvSpPr>
          <p:nvPr>
            <p:ph type="ftr" sz="quarter" idx="11"/>
          </p:nvPr>
        </p:nvSpPr>
        <p:spPr>
          <a:xfrm>
            <a:off x="1364602" y="6525344"/>
            <a:ext cx="7860362" cy="196131"/>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69B5B372-5047-4FDD-ABDC-189CD7F3317D}" type="slidenum">
              <a:rPr kumimoji="1" lang="ja-JP" altLang="en-US" smtClean="0"/>
              <a:t>2</a:t>
            </a:fld>
            <a:endParaRPr kumimoji="1" lang="ja-JP" altLang="en-US"/>
          </a:p>
        </p:txBody>
      </p:sp>
    </p:spTree>
    <p:extLst>
      <p:ext uri="{BB962C8B-B14F-4D97-AF65-F5344CB8AC3E}">
        <p14:creationId xmlns:p14="http://schemas.microsoft.com/office/powerpoint/2010/main" val="3651996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0532" y="1628800"/>
            <a:ext cx="8420100" cy="1362075"/>
          </a:xfrm>
        </p:spPr>
        <p:txBody>
          <a:bodyPr>
            <a:normAutofit/>
          </a:bodyPr>
          <a:lstStyle/>
          <a:p>
            <a:r>
              <a:rPr lang="en-US" altLang="ja-JP" sz="3600" dirty="0" smtClean="0"/>
              <a:t>1.</a:t>
            </a:r>
            <a:r>
              <a:rPr lang="ja-JP" altLang="en-US" sz="3600" dirty="0" smtClean="0"/>
              <a:t>ボイラー</a:t>
            </a:r>
            <a:r>
              <a:rPr lang="ja-JP" altLang="en-US" sz="3600" dirty="0"/>
              <a:t>仕様とリスクアセスメント</a:t>
            </a:r>
            <a:r>
              <a:rPr lang="ja-JP" altLang="en-US" sz="3600" dirty="0" smtClean="0"/>
              <a:t>範囲</a:t>
            </a:r>
            <a:endParaRPr kumimoji="1" lang="ja-JP" altLang="en-US" sz="3600" dirty="0"/>
          </a:p>
        </p:txBody>
      </p:sp>
      <p:sp>
        <p:nvSpPr>
          <p:cNvPr id="4" name="フッター プレースホルダー 3"/>
          <p:cNvSpPr>
            <a:spLocks noGrp="1"/>
          </p:cNvSpPr>
          <p:nvPr>
            <p:ph type="ftr" sz="quarter" idx="11"/>
          </p:nvPr>
        </p:nvSpPr>
        <p:spPr>
          <a:xfrm>
            <a:off x="740532" y="6356351"/>
            <a:ext cx="8190910" cy="365125"/>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20</a:t>
            </a:fld>
            <a:endParaRPr kumimoji="1" lang="ja-JP" altLang="en-US"/>
          </a:p>
        </p:txBody>
      </p:sp>
    </p:spTree>
    <p:extLst>
      <p:ext uri="{BB962C8B-B14F-4D97-AF65-F5344CB8AC3E}">
        <p14:creationId xmlns:p14="http://schemas.microsoft.com/office/powerpoint/2010/main" val="191839409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1058941"/>
          </a:xfrm>
          <a:ln>
            <a:solidFill>
              <a:schemeClr val="accent4">
                <a:lumMod val="40000"/>
                <a:lumOff val="60000"/>
              </a:schemeClr>
            </a:solidFill>
          </a:ln>
        </p:spPr>
        <p:txBody>
          <a:bodyPr>
            <a:noAutofit/>
          </a:bodyPr>
          <a:lstStyle/>
          <a:p>
            <a:pPr algn="l"/>
            <a:r>
              <a:rPr lang="ja-JP" altLang="en-US" sz="3200" b="1" dirty="0" smtClean="0"/>
              <a:t>演習２</a:t>
            </a:r>
            <a:r>
              <a:rPr lang="en-US" altLang="ja-JP" sz="3200" b="1" dirty="0" smtClean="0"/>
              <a:t>.</a:t>
            </a:r>
            <a:r>
              <a:rPr lang="ja-JP" altLang="en-US" sz="3200" b="1" dirty="0" smtClean="0"/>
              <a:t>　</a:t>
            </a:r>
            <a:r>
              <a:rPr lang="en-US" altLang="ja-JP" sz="3200" b="1" dirty="0" smtClean="0"/>
              <a:t>SIL</a:t>
            </a:r>
            <a:r>
              <a:rPr lang="ja-JP" altLang="en-US" sz="3200" b="1" dirty="0" smtClean="0"/>
              <a:t>の評価</a:t>
            </a:r>
            <a:r>
              <a:rPr lang="en-US" altLang="ja-JP" sz="3200" dirty="0" smtClean="0"/>
              <a:t/>
            </a:r>
            <a:br>
              <a:rPr lang="en-US" altLang="ja-JP" sz="3200" dirty="0" smtClean="0"/>
            </a:br>
            <a:r>
              <a:rPr lang="ja-JP" altLang="en-US" sz="3200" dirty="0" smtClean="0"/>
              <a:t>（</a:t>
            </a:r>
            <a:r>
              <a:rPr lang="en-US" altLang="ja-JP" sz="3200" dirty="0" smtClean="0"/>
              <a:t>3</a:t>
            </a:r>
            <a:r>
              <a:rPr lang="ja-JP" altLang="en-US" sz="3200" dirty="0" smtClean="0"/>
              <a:t>）構成</a:t>
            </a:r>
            <a:r>
              <a:rPr lang="ja-JP" altLang="en-US" sz="3200" dirty="0"/>
              <a:t>要素の危険側故障率</a:t>
            </a:r>
            <a:endParaRPr kumimoji="1" lang="ja-JP" altLang="en-US" sz="3200" b="1" dirty="0"/>
          </a:p>
        </p:txBody>
      </p:sp>
      <p:sp>
        <p:nvSpPr>
          <p:cNvPr id="7" name="コンテンツ プレースホルダー 6"/>
          <p:cNvSpPr>
            <a:spLocks noGrp="1"/>
          </p:cNvSpPr>
          <p:nvPr>
            <p:ph idx="1"/>
          </p:nvPr>
        </p:nvSpPr>
        <p:spPr>
          <a:xfrm>
            <a:off x="668858" y="1630753"/>
            <a:ext cx="8543925" cy="4351338"/>
          </a:xfrm>
          <a:ln>
            <a:solidFill>
              <a:schemeClr val="accent6">
                <a:lumMod val="40000"/>
                <a:lumOff val="60000"/>
              </a:schemeClr>
            </a:solidFill>
          </a:ln>
        </p:spPr>
        <p:txBody>
          <a:bodyPr>
            <a:noAutofit/>
          </a:bodyPr>
          <a:lstStyle/>
          <a:p>
            <a:pPr marL="0" indent="0">
              <a:lnSpc>
                <a:spcPct val="120000"/>
              </a:lnSpc>
              <a:buNone/>
            </a:pPr>
            <a:r>
              <a:rPr lang="en-US" altLang="ja-JP" sz="2400" dirty="0"/>
              <a:t>(1)</a:t>
            </a:r>
            <a:r>
              <a:rPr lang="ja-JP" altLang="en-US" sz="2400" dirty="0"/>
              <a:t>の信頼性ブロック図で示した各構成要素とその危険側故障率を表で示しなさい。</a:t>
            </a:r>
            <a:r>
              <a:rPr lang="en-US" altLang="ja-JP" sz="2400" dirty="0"/>
              <a:t>(</a:t>
            </a:r>
            <a:r>
              <a:rPr lang="ja-JP" altLang="en-US" sz="2400" dirty="0"/>
              <a:t>演習シート</a:t>
            </a:r>
            <a:r>
              <a:rPr lang="en-US" altLang="ja-JP" sz="2400" dirty="0"/>
              <a:t>2-②</a:t>
            </a:r>
            <a:r>
              <a:rPr lang="en-US" altLang="ja-JP" sz="2400" dirty="0" smtClean="0"/>
              <a:t>)</a:t>
            </a:r>
          </a:p>
          <a:p>
            <a:pPr marL="0" indent="0">
              <a:lnSpc>
                <a:spcPct val="120000"/>
              </a:lnSpc>
              <a:buNone/>
            </a:pPr>
            <a:endParaRPr lang="en-US" altLang="ja-JP" sz="2400" dirty="0"/>
          </a:p>
          <a:p>
            <a:pPr marL="0" indent="0">
              <a:lnSpc>
                <a:spcPct val="120000"/>
              </a:lnSpc>
              <a:buNone/>
            </a:pPr>
            <a:r>
              <a:rPr lang="ja-JP" altLang="en-US" sz="2400" dirty="0"/>
              <a:t>なお、リレー接点の危険側故障率は</a:t>
            </a:r>
            <a:r>
              <a:rPr lang="en-US" altLang="ja-JP" sz="2400" dirty="0"/>
              <a:t>500(FIT)</a:t>
            </a:r>
            <a:r>
              <a:rPr lang="ja-JP" altLang="en-US" sz="2400" dirty="0" err="1"/>
              <a:t>、</a:t>
            </a:r>
            <a:r>
              <a:rPr lang="ja-JP" altLang="en-US" sz="2400" dirty="0"/>
              <a:t>エア圧スイッチの危険側故障率は</a:t>
            </a:r>
            <a:r>
              <a:rPr lang="en-US" altLang="ja-JP" sz="2400" dirty="0"/>
              <a:t>100(FIT)</a:t>
            </a:r>
            <a:r>
              <a:rPr lang="ja-JP" altLang="en-US" sz="2400" dirty="0" err="1"/>
              <a:t>、</a:t>
            </a:r>
            <a:r>
              <a:rPr lang="ja-JP" altLang="en-US" sz="2400" dirty="0"/>
              <a:t>遮断弁の危険側故障率は</a:t>
            </a:r>
            <a:r>
              <a:rPr lang="en-US" altLang="ja-JP" sz="2400" dirty="0"/>
              <a:t>5000(FIT)</a:t>
            </a:r>
            <a:r>
              <a:rPr lang="ja-JP" altLang="en-US" sz="2400" dirty="0"/>
              <a:t>とする。</a:t>
            </a:r>
          </a:p>
          <a:p>
            <a:pPr marL="0" indent="0">
              <a:lnSpc>
                <a:spcPct val="120000"/>
              </a:lnSpc>
              <a:buNone/>
            </a:pPr>
            <a:endParaRPr lang="ja-JP" altLang="en-US" sz="2400"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200</a:t>
            </a:fld>
            <a:endParaRPr kumimoji="1" lang="ja-JP" altLang="en-US" dirty="0"/>
          </a:p>
        </p:txBody>
      </p:sp>
    </p:spTree>
    <p:extLst>
      <p:ext uri="{BB962C8B-B14F-4D97-AF65-F5344CB8AC3E}">
        <p14:creationId xmlns:p14="http://schemas.microsoft.com/office/powerpoint/2010/main" val="6329753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1479697"/>
          </a:xfrm>
          <a:ln>
            <a:solidFill>
              <a:schemeClr val="accent4">
                <a:lumMod val="40000"/>
                <a:lumOff val="60000"/>
              </a:schemeClr>
            </a:solidFill>
          </a:ln>
        </p:spPr>
        <p:txBody>
          <a:bodyPr>
            <a:noAutofit/>
          </a:bodyPr>
          <a:lstStyle/>
          <a:p>
            <a:pPr algn="l"/>
            <a:r>
              <a:rPr lang="ja-JP" altLang="en-US" sz="3200" b="1" dirty="0" smtClean="0"/>
              <a:t>演習２</a:t>
            </a:r>
            <a:r>
              <a:rPr lang="en-US" altLang="ja-JP" sz="3200" b="1" dirty="0" smtClean="0"/>
              <a:t>.</a:t>
            </a:r>
            <a:r>
              <a:rPr lang="ja-JP" altLang="en-US" sz="3200" b="1" dirty="0" smtClean="0"/>
              <a:t>　</a:t>
            </a:r>
            <a:r>
              <a:rPr lang="en-US" altLang="ja-JP" sz="3200" b="1" dirty="0" smtClean="0"/>
              <a:t>SIL</a:t>
            </a:r>
            <a:r>
              <a:rPr lang="ja-JP" altLang="en-US" sz="3200" b="1" dirty="0" smtClean="0"/>
              <a:t>の評価</a:t>
            </a:r>
            <a:r>
              <a:rPr lang="en-US" altLang="ja-JP" sz="3200" dirty="0" smtClean="0"/>
              <a:t/>
            </a:r>
            <a:br>
              <a:rPr lang="en-US" altLang="ja-JP" sz="3200" dirty="0" smtClean="0"/>
            </a:br>
            <a:r>
              <a:rPr lang="ja-JP" altLang="en-US" sz="3200" b="1" dirty="0" smtClean="0"/>
              <a:t>（４）各構成</a:t>
            </a:r>
            <a:r>
              <a:rPr lang="ja-JP" altLang="en-US" sz="3200" b="1" dirty="0"/>
              <a:t>要素</a:t>
            </a:r>
            <a:r>
              <a:rPr lang="en-US" altLang="ja-JP" sz="3200" b="1" dirty="0"/>
              <a:t>(</a:t>
            </a:r>
            <a:r>
              <a:rPr lang="ja-JP" altLang="en-US" sz="3200" b="1" dirty="0"/>
              <a:t>サブシステム</a:t>
            </a:r>
            <a:r>
              <a:rPr lang="en-US" altLang="ja-JP" sz="3200" b="1" dirty="0"/>
              <a:t>)</a:t>
            </a:r>
            <a:r>
              <a:rPr lang="ja-JP" altLang="en-US" sz="3200" b="1" dirty="0"/>
              <a:t>の</a:t>
            </a:r>
            <a:r>
              <a:rPr lang="en-US" altLang="ja-JP" sz="3200" b="1" dirty="0" err="1"/>
              <a:t>PFDavg</a:t>
            </a:r>
            <a:r>
              <a:rPr lang="ja-JP" altLang="en-US" sz="3200" b="1" dirty="0" smtClean="0"/>
              <a:t>算出</a:t>
            </a:r>
            <a:r>
              <a:rPr lang="en-US" altLang="ja-JP" sz="3200" b="1" dirty="0" smtClean="0"/>
              <a:t/>
            </a:r>
            <a:br>
              <a:rPr lang="en-US" altLang="ja-JP" sz="3200" b="1" dirty="0" smtClean="0"/>
            </a:br>
            <a:r>
              <a:rPr lang="ja-JP" altLang="en-US" sz="3200" b="1" dirty="0"/>
              <a:t>　</a:t>
            </a:r>
            <a:r>
              <a:rPr lang="en-US" altLang="ja-JP" sz="3200" b="1" dirty="0" smtClean="0"/>
              <a:t>(</a:t>
            </a:r>
            <a:r>
              <a:rPr lang="ja-JP" altLang="en-US" sz="3200" b="1" dirty="0" smtClean="0"/>
              <a:t>５）システム</a:t>
            </a:r>
            <a:r>
              <a:rPr lang="ja-JP" altLang="en-US" sz="3200" b="1" dirty="0"/>
              <a:t>の</a:t>
            </a:r>
            <a:r>
              <a:rPr lang="en-US" altLang="ja-JP" sz="3200" b="1" dirty="0" smtClean="0"/>
              <a:t>SIL</a:t>
            </a:r>
            <a:r>
              <a:rPr lang="ja-JP" altLang="en-US" sz="3200" b="1" dirty="0" smtClean="0"/>
              <a:t>値の結論</a:t>
            </a:r>
            <a:endParaRPr kumimoji="1" lang="ja-JP" altLang="en-US" sz="3200" b="1" dirty="0"/>
          </a:p>
        </p:txBody>
      </p:sp>
      <p:sp>
        <p:nvSpPr>
          <p:cNvPr id="7" name="コンテンツ プレースホルダー 6"/>
          <p:cNvSpPr>
            <a:spLocks noGrp="1"/>
          </p:cNvSpPr>
          <p:nvPr>
            <p:ph idx="1"/>
          </p:nvPr>
        </p:nvSpPr>
        <p:spPr>
          <a:xfrm>
            <a:off x="668858" y="1916833"/>
            <a:ext cx="8543925" cy="4065258"/>
          </a:xfrm>
          <a:ln>
            <a:solidFill>
              <a:schemeClr val="accent6">
                <a:lumMod val="40000"/>
                <a:lumOff val="60000"/>
              </a:schemeClr>
            </a:solidFill>
          </a:ln>
        </p:spPr>
        <p:txBody>
          <a:bodyPr>
            <a:noAutofit/>
          </a:bodyPr>
          <a:lstStyle/>
          <a:p>
            <a:pPr marL="0" indent="0">
              <a:lnSpc>
                <a:spcPct val="120000"/>
              </a:lnSpc>
              <a:buNone/>
            </a:pPr>
            <a:r>
              <a:rPr lang="ja-JP" altLang="en-US" sz="2000" b="1" dirty="0"/>
              <a:t>（４）各構成要素</a:t>
            </a:r>
            <a:r>
              <a:rPr lang="en-US" altLang="ja-JP" sz="2000" b="1" dirty="0"/>
              <a:t>(</a:t>
            </a:r>
            <a:r>
              <a:rPr lang="ja-JP" altLang="en-US" sz="2000" b="1" dirty="0"/>
              <a:t>サブシステム</a:t>
            </a:r>
            <a:r>
              <a:rPr lang="en-US" altLang="ja-JP" sz="2000" b="1" dirty="0"/>
              <a:t>)</a:t>
            </a:r>
            <a:r>
              <a:rPr lang="ja-JP" altLang="en-US" sz="2000" b="1" dirty="0"/>
              <a:t>の</a:t>
            </a:r>
            <a:r>
              <a:rPr lang="en-US" altLang="ja-JP" sz="2000" b="1" dirty="0" err="1"/>
              <a:t>PFDavg</a:t>
            </a:r>
            <a:r>
              <a:rPr lang="ja-JP" altLang="en-US" sz="2000" b="1" dirty="0"/>
              <a:t>算出</a:t>
            </a:r>
            <a:endParaRPr lang="en-US" altLang="ja-JP" sz="2000" b="1" dirty="0" smtClean="0"/>
          </a:p>
          <a:p>
            <a:pPr marL="0" indent="0">
              <a:lnSpc>
                <a:spcPct val="120000"/>
              </a:lnSpc>
              <a:buNone/>
            </a:pPr>
            <a:r>
              <a:rPr lang="ja-JP" altLang="en-US" sz="2400" dirty="0" smtClean="0"/>
              <a:t>各構成</a:t>
            </a:r>
            <a:r>
              <a:rPr lang="ja-JP" altLang="en-US" sz="2400" dirty="0"/>
              <a:t>要素</a:t>
            </a:r>
            <a:r>
              <a:rPr lang="en-US" altLang="ja-JP" sz="2400" dirty="0"/>
              <a:t>(</a:t>
            </a:r>
            <a:r>
              <a:rPr lang="ja-JP" altLang="en-US" sz="2400" dirty="0"/>
              <a:t>サブシステム</a:t>
            </a:r>
            <a:r>
              <a:rPr lang="en-US" altLang="ja-JP" sz="2400" dirty="0"/>
              <a:t>)</a:t>
            </a:r>
            <a:r>
              <a:rPr lang="ja-JP" altLang="en-US" sz="2400" dirty="0"/>
              <a:t>の</a:t>
            </a:r>
            <a:r>
              <a:rPr lang="en-US" altLang="ja-JP" sz="2400" dirty="0" err="1"/>
              <a:t>PFDavg</a:t>
            </a:r>
            <a:r>
              <a:rPr lang="ja-JP" altLang="en-US" sz="2400" dirty="0"/>
              <a:t>を計算し、各構成要素</a:t>
            </a:r>
            <a:r>
              <a:rPr lang="en-US" altLang="ja-JP" sz="2400" dirty="0"/>
              <a:t>(</a:t>
            </a:r>
            <a:r>
              <a:rPr lang="ja-JP" altLang="en-US" sz="2400" dirty="0"/>
              <a:t>サブシステム</a:t>
            </a:r>
            <a:r>
              <a:rPr lang="en-US" altLang="ja-JP" sz="2400" dirty="0"/>
              <a:t>)</a:t>
            </a:r>
            <a:r>
              <a:rPr lang="ja-JP" altLang="en-US" sz="2400" dirty="0"/>
              <a:t>の</a:t>
            </a:r>
            <a:r>
              <a:rPr lang="en-US" altLang="ja-JP" sz="2400" dirty="0"/>
              <a:t>SIL(</a:t>
            </a:r>
            <a:r>
              <a:rPr lang="ja-JP" altLang="en-US" sz="2400" dirty="0"/>
              <a:t>相当値</a:t>
            </a:r>
            <a:r>
              <a:rPr lang="en-US" altLang="ja-JP" sz="2400" dirty="0"/>
              <a:t>)</a:t>
            </a:r>
            <a:r>
              <a:rPr lang="ja-JP" altLang="en-US" sz="2400" dirty="0"/>
              <a:t>を示しなさい。</a:t>
            </a:r>
            <a:r>
              <a:rPr lang="en-US" altLang="ja-JP" sz="2400" dirty="0"/>
              <a:t>(</a:t>
            </a:r>
            <a:r>
              <a:rPr lang="ja-JP" altLang="en-US" sz="2400" dirty="0"/>
              <a:t>演習シート</a:t>
            </a:r>
            <a:r>
              <a:rPr lang="en-US" altLang="ja-JP" sz="2400" dirty="0"/>
              <a:t>2-③</a:t>
            </a:r>
            <a:r>
              <a:rPr lang="en-US" altLang="ja-JP" sz="2400" dirty="0" smtClean="0"/>
              <a:t>)</a:t>
            </a:r>
            <a:endParaRPr lang="en-US" altLang="ja-JP" sz="2400" dirty="0"/>
          </a:p>
          <a:p>
            <a:pPr marL="0" indent="0">
              <a:lnSpc>
                <a:spcPct val="120000"/>
              </a:lnSpc>
              <a:buNone/>
            </a:pPr>
            <a:r>
              <a:rPr lang="ja-JP" altLang="en-US" sz="2400" dirty="0"/>
              <a:t>なお、プルーフテスト間隔などの条件は、</a:t>
            </a:r>
            <a:r>
              <a:rPr lang="en-US" altLang="ja-JP" sz="2400" dirty="0"/>
              <a:t>1</a:t>
            </a:r>
            <a:r>
              <a:rPr lang="ja-JP" altLang="en-US" sz="2400" dirty="0"/>
              <a:t>項の演習内容を参考に設定して、その内容を明記すること。</a:t>
            </a:r>
          </a:p>
          <a:p>
            <a:pPr marL="0" indent="0">
              <a:lnSpc>
                <a:spcPct val="120000"/>
              </a:lnSpc>
              <a:buNone/>
            </a:pPr>
            <a:r>
              <a:rPr lang="ja-JP" altLang="en-US" sz="2000" b="1" dirty="0" smtClean="0"/>
              <a:t>（５）システム</a:t>
            </a:r>
            <a:r>
              <a:rPr lang="ja-JP" altLang="en-US" sz="2000" b="1" dirty="0"/>
              <a:t>の</a:t>
            </a:r>
            <a:r>
              <a:rPr lang="en-US" altLang="ja-JP" sz="2000" b="1" dirty="0"/>
              <a:t>SIL</a:t>
            </a:r>
            <a:r>
              <a:rPr lang="ja-JP" altLang="en-US" sz="2000" b="1" dirty="0"/>
              <a:t>値の結論</a:t>
            </a:r>
          </a:p>
          <a:p>
            <a:pPr marL="0" indent="0">
              <a:lnSpc>
                <a:spcPct val="120000"/>
              </a:lnSpc>
              <a:buNone/>
            </a:pPr>
            <a:r>
              <a:rPr lang="en-US" altLang="ja-JP" sz="2400" dirty="0" err="1"/>
              <a:t>PFDavg</a:t>
            </a:r>
            <a:r>
              <a:rPr lang="ja-JP" altLang="en-US" sz="2400" dirty="0"/>
              <a:t>の合計からシステムの</a:t>
            </a:r>
            <a:r>
              <a:rPr lang="en-US" altLang="ja-JP" sz="2400" dirty="0"/>
              <a:t>SIL</a:t>
            </a:r>
            <a:r>
              <a:rPr lang="ja-JP" altLang="en-US" sz="2400" dirty="0"/>
              <a:t>値を算出し、アーキテクチャ制約からの</a:t>
            </a:r>
            <a:r>
              <a:rPr lang="en-US" altLang="ja-JP" sz="2400" dirty="0"/>
              <a:t>SIL</a:t>
            </a:r>
            <a:r>
              <a:rPr lang="ja-JP" altLang="en-US" sz="2400" dirty="0"/>
              <a:t>値を確認し、システムの</a:t>
            </a:r>
            <a:r>
              <a:rPr lang="en-US" altLang="ja-JP" sz="2400" dirty="0"/>
              <a:t>SIL</a:t>
            </a:r>
            <a:r>
              <a:rPr lang="ja-JP" altLang="en-US" sz="2400" dirty="0"/>
              <a:t>値の結論を示しなさい</a:t>
            </a:r>
            <a:r>
              <a:rPr lang="ja-JP" altLang="en-US" sz="2400" dirty="0" smtClean="0"/>
              <a:t>。</a:t>
            </a:r>
            <a:r>
              <a:rPr lang="en-US" altLang="ja-JP" sz="2400" dirty="0" smtClean="0"/>
              <a:t>(</a:t>
            </a:r>
            <a:r>
              <a:rPr lang="ja-JP" altLang="en-US" sz="2400" dirty="0"/>
              <a:t>演習シート</a:t>
            </a:r>
            <a:r>
              <a:rPr lang="en-US" altLang="ja-JP" sz="2400" dirty="0"/>
              <a:t>2-④,⑤,⑥)</a:t>
            </a:r>
          </a:p>
          <a:p>
            <a:pPr marL="0" indent="0">
              <a:lnSpc>
                <a:spcPct val="120000"/>
              </a:lnSpc>
              <a:buNone/>
            </a:pPr>
            <a:endParaRPr lang="ja-JP" altLang="en-US" sz="2400"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201</a:t>
            </a:fld>
            <a:endParaRPr kumimoji="1" lang="ja-JP" altLang="en-US" dirty="0"/>
          </a:p>
        </p:txBody>
      </p:sp>
    </p:spTree>
    <p:extLst>
      <p:ext uri="{BB962C8B-B14F-4D97-AF65-F5344CB8AC3E}">
        <p14:creationId xmlns:p14="http://schemas.microsoft.com/office/powerpoint/2010/main" val="780199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266651"/>
            <a:ext cx="8543925" cy="1058941"/>
          </a:xfrm>
          <a:ln>
            <a:solidFill>
              <a:schemeClr val="accent4">
                <a:lumMod val="40000"/>
                <a:lumOff val="60000"/>
              </a:schemeClr>
            </a:solidFill>
          </a:ln>
        </p:spPr>
        <p:txBody>
          <a:bodyPr>
            <a:noAutofit/>
          </a:bodyPr>
          <a:lstStyle/>
          <a:p>
            <a:pPr algn="l"/>
            <a:r>
              <a:rPr lang="ja-JP" altLang="ja-JP" sz="3600" b="1" dirty="0" smtClean="0"/>
              <a:t> </a:t>
            </a:r>
            <a:r>
              <a:rPr lang="en-US" altLang="ja-JP" sz="3600" b="1" dirty="0" smtClean="0"/>
              <a:t>1-(1)</a:t>
            </a:r>
            <a:r>
              <a:rPr lang="ja-JP" altLang="en-US" sz="3600" b="1" dirty="0" smtClean="0"/>
              <a:t>リスクアセスメント範囲の指定</a:t>
            </a:r>
            <a:r>
              <a:rPr lang="en-US" altLang="ja-JP" sz="3600" b="1" dirty="0" smtClean="0"/>
              <a:t/>
            </a:r>
            <a:br>
              <a:rPr lang="en-US" altLang="ja-JP" sz="3600" b="1" dirty="0" smtClean="0"/>
            </a:br>
            <a:r>
              <a:rPr lang="ja-JP" altLang="en-US" sz="3600" b="1" dirty="0" smtClean="0"/>
              <a:t>　　　ア</a:t>
            </a:r>
            <a:r>
              <a:rPr lang="en-US" altLang="ja-JP" sz="3600" b="1" dirty="0" smtClean="0"/>
              <a:t>.</a:t>
            </a:r>
            <a:r>
              <a:rPr lang="ja-JP" altLang="ja-JP" sz="3600" b="1" dirty="0" smtClean="0"/>
              <a:t>対象設備の範囲</a:t>
            </a:r>
            <a:endParaRPr kumimoji="1" lang="ja-JP" altLang="en-US" sz="3600" dirty="0"/>
          </a:p>
        </p:txBody>
      </p:sp>
      <p:sp>
        <p:nvSpPr>
          <p:cNvPr id="7" name="コンテンツ プレースホルダー 6"/>
          <p:cNvSpPr>
            <a:spLocks noGrp="1"/>
          </p:cNvSpPr>
          <p:nvPr>
            <p:ph idx="1"/>
          </p:nvPr>
        </p:nvSpPr>
        <p:spPr>
          <a:xfrm>
            <a:off x="350489" y="1476005"/>
            <a:ext cx="9205023" cy="3657886"/>
          </a:xfrm>
          <a:ln>
            <a:solidFill>
              <a:schemeClr val="accent6">
                <a:lumMod val="40000"/>
                <a:lumOff val="60000"/>
              </a:schemeClr>
            </a:solidFill>
          </a:ln>
        </p:spPr>
        <p:txBody>
          <a:bodyPr>
            <a:noAutofit/>
          </a:bodyPr>
          <a:lstStyle/>
          <a:p>
            <a:pPr>
              <a:lnSpc>
                <a:spcPct val="120000"/>
              </a:lnSpc>
              <a:buFont typeface="Wingdings" panose="05000000000000000000" pitchFamily="2" charset="2"/>
              <a:buChar char="l"/>
            </a:pPr>
            <a:r>
              <a:rPr lang="ja-JP" altLang="ja-JP" sz="2400" dirty="0"/>
              <a:t>リスクアセスメントの開始にあたって、対象ボイラーの仕様を明確にし、リスクアセスメント実施する</a:t>
            </a:r>
            <a:r>
              <a:rPr lang="ja-JP" altLang="ja-JP" sz="2400" b="1" dirty="0"/>
              <a:t>ボイラー設備の範囲を指定</a:t>
            </a:r>
            <a:r>
              <a:rPr lang="ja-JP" altLang="ja-JP" sz="2400" dirty="0"/>
              <a:t>することが必要となる</a:t>
            </a:r>
            <a:r>
              <a:rPr lang="ja-JP" altLang="ja-JP" sz="2400" dirty="0" smtClean="0"/>
              <a:t>。</a:t>
            </a:r>
            <a:endParaRPr lang="en-US" altLang="ja-JP" sz="2400" dirty="0" smtClean="0"/>
          </a:p>
          <a:p>
            <a:pPr lvl="1">
              <a:lnSpc>
                <a:spcPct val="120000"/>
              </a:lnSpc>
              <a:buFont typeface="Wingdings" panose="05000000000000000000" pitchFamily="2" charset="2"/>
              <a:buChar char="Ø"/>
            </a:pPr>
            <a:r>
              <a:rPr lang="ja-JP" altLang="en-US" sz="2000" dirty="0" smtClean="0"/>
              <a:t>ボイラー</a:t>
            </a:r>
            <a:r>
              <a:rPr lang="ja-JP" altLang="en-US" sz="2000" dirty="0"/>
              <a:t>の使用者が実施するボイラー取扱い作業に関するリスクアセスメントでは、周辺設備や補助設備を含んだ形で実施される</a:t>
            </a:r>
            <a:r>
              <a:rPr lang="ja-JP" altLang="en-US" sz="2000" dirty="0" smtClean="0"/>
              <a:t>が</a:t>
            </a:r>
            <a:r>
              <a:rPr lang="ja-JP" altLang="en-US" sz="2000" dirty="0"/>
              <a:t>、</a:t>
            </a:r>
            <a:endParaRPr lang="en-US" altLang="ja-JP" sz="2000" dirty="0" smtClean="0"/>
          </a:p>
          <a:p>
            <a:pPr>
              <a:lnSpc>
                <a:spcPct val="120000"/>
              </a:lnSpc>
              <a:buFont typeface="Wingdings" panose="05000000000000000000" pitchFamily="2" charset="2"/>
              <a:buChar char="l"/>
            </a:pPr>
            <a:r>
              <a:rPr lang="ja-JP" altLang="en-US" sz="2400" dirty="0"/>
              <a:t>本マニュアルで扱うボイラーへの機能安全の導入では</a:t>
            </a:r>
            <a:r>
              <a:rPr lang="ja-JP" altLang="en-US" sz="2400" b="1" dirty="0"/>
              <a:t>、ボイラーに異常があった場合にボイラーを安全に停止させる</a:t>
            </a:r>
            <a:r>
              <a:rPr lang="ja-JP" altLang="en-US" sz="2400" dirty="0"/>
              <a:t>機能を機能安全により確保</a:t>
            </a:r>
            <a:r>
              <a:rPr lang="ja-JP" altLang="en-US" sz="2400" dirty="0" smtClean="0"/>
              <a:t>すると</a:t>
            </a:r>
            <a:r>
              <a:rPr lang="ja-JP" altLang="en-US" sz="2400" dirty="0"/>
              <a:t>いう</a:t>
            </a:r>
            <a:r>
              <a:rPr lang="ja-JP" altLang="en-US" sz="2400" b="1" dirty="0"/>
              <a:t>目的</a:t>
            </a:r>
            <a:r>
              <a:rPr lang="ja-JP" altLang="en-US" sz="2400" dirty="0"/>
              <a:t>に合致した範囲を指定</a:t>
            </a:r>
            <a:r>
              <a:rPr lang="ja-JP" altLang="en-US" sz="2400" dirty="0" smtClean="0"/>
              <a:t>する。</a:t>
            </a:r>
            <a:endParaRPr lang="ja-JP" altLang="en-US" sz="2400" dirty="0"/>
          </a:p>
        </p:txBody>
      </p:sp>
      <p:sp>
        <p:nvSpPr>
          <p:cNvPr id="4" name="フッター プレースホルダー 3"/>
          <p:cNvSpPr>
            <a:spLocks noGrp="1"/>
          </p:cNvSpPr>
          <p:nvPr>
            <p:ph type="ftr" sz="quarter" idx="11"/>
          </p:nvPr>
        </p:nvSpPr>
        <p:spPr>
          <a:xfrm>
            <a:off x="662523" y="6453336"/>
            <a:ext cx="7946263" cy="144016"/>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21</a:t>
            </a:fld>
            <a:endParaRPr kumimoji="1" lang="ja-JP" altLang="en-US" dirty="0"/>
          </a:p>
        </p:txBody>
      </p:sp>
      <p:sp>
        <p:nvSpPr>
          <p:cNvPr id="8" name="コンテンツ プレースホルダー 6"/>
          <p:cNvSpPr txBox="1">
            <a:spLocks/>
          </p:cNvSpPr>
          <p:nvPr/>
        </p:nvSpPr>
        <p:spPr>
          <a:xfrm>
            <a:off x="350489" y="5373217"/>
            <a:ext cx="9205023" cy="899925"/>
          </a:xfrm>
          <a:prstGeom prst="rect">
            <a:avLst/>
          </a:prstGeom>
          <a:ln>
            <a:solidFill>
              <a:schemeClr val="accent6">
                <a:lumMod val="40000"/>
                <a:lumOff val="6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ja-JP" sz="2400" b="1" dirty="0"/>
              <a:t>ボイラー本体、燃焼装置、自動制御装置、附属装置及び附属品の範囲に限定して実施する</a:t>
            </a:r>
            <a:r>
              <a:rPr lang="ja-JP" altLang="ja-JP" sz="2400" b="1" dirty="0" smtClean="0"/>
              <a:t>。</a:t>
            </a:r>
            <a:endParaRPr lang="ja-JP" altLang="en-US" sz="2400" b="1" dirty="0"/>
          </a:p>
        </p:txBody>
      </p:sp>
      <p:sp>
        <p:nvSpPr>
          <p:cNvPr id="3" name="下矢印 2"/>
          <p:cNvSpPr/>
          <p:nvPr/>
        </p:nvSpPr>
        <p:spPr>
          <a:xfrm>
            <a:off x="3847600" y="4948752"/>
            <a:ext cx="487180" cy="524656"/>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6032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6"/>
            <a:ext cx="8543925" cy="1088921"/>
          </a:xfrm>
          <a:ln>
            <a:solidFill>
              <a:schemeClr val="accent4">
                <a:lumMod val="40000"/>
                <a:lumOff val="60000"/>
              </a:schemeClr>
            </a:solidFill>
          </a:ln>
        </p:spPr>
        <p:txBody>
          <a:bodyPr>
            <a:noAutofit/>
          </a:bodyPr>
          <a:lstStyle/>
          <a:p>
            <a:r>
              <a:rPr lang="ja-JP" altLang="ja-JP" sz="3200" b="1" dirty="0"/>
              <a:t>表</a:t>
            </a:r>
            <a:r>
              <a:rPr lang="en-US" altLang="ja-JP" sz="3200" b="1" dirty="0"/>
              <a:t>1-1</a:t>
            </a:r>
            <a:r>
              <a:rPr lang="ja-JP" altLang="ja-JP" sz="3200" b="1" dirty="0"/>
              <a:t>　ボイラー則</a:t>
            </a:r>
            <a:r>
              <a:rPr lang="en-US" altLang="ja-JP" sz="3200" b="1" dirty="0"/>
              <a:t>32</a:t>
            </a:r>
            <a:r>
              <a:rPr lang="ja-JP" altLang="ja-JP" sz="3200" b="1" dirty="0"/>
              <a:t>条 定期自主点検</a:t>
            </a:r>
            <a:r>
              <a:rPr lang="ja-JP" altLang="ja-JP" sz="3200" b="1" dirty="0" smtClean="0"/>
              <a:t>項目</a:t>
            </a:r>
            <a:endParaRPr kumimoji="1" lang="ja-JP" altLang="en-US" sz="3200" dirty="0"/>
          </a:p>
        </p:txBody>
      </p:sp>
      <p:sp>
        <p:nvSpPr>
          <p:cNvPr id="4" name="フッター プレースホルダー 3"/>
          <p:cNvSpPr>
            <a:spLocks noGrp="1"/>
          </p:cNvSpPr>
          <p:nvPr>
            <p:ph type="ftr" sz="quarter" idx="11"/>
          </p:nvPr>
        </p:nvSpPr>
        <p:spPr>
          <a:xfrm>
            <a:off x="818541" y="6525344"/>
            <a:ext cx="7790246" cy="88817"/>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22</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474444287"/>
              </p:ext>
            </p:extLst>
          </p:nvPr>
        </p:nvGraphicFramePr>
        <p:xfrm>
          <a:off x="740529" y="1484782"/>
          <a:ext cx="8424938" cy="4854640"/>
        </p:xfrm>
        <a:graphic>
          <a:graphicData uri="http://schemas.openxmlformats.org/drawingml/2006/table">
            <a:tbl>
              <a:tblPr firstRow="1" firstCol="1" bandRow="1"/>
              <a:tblGrid>
                <a:gridCol w="4212469"/>
                <a:gridCol w="4212469"/>
              </a:tblGrid>
              <a:tr h="303083">
                <a:tc gridSpan="2">
                  <a:txBody>
                    <a:bodyPr/>
                    <a:lstStyle/>
                    <a:p>
                      <a:pPr algn="l">
                        <a:spcAft>
                          <a:spcPts val="0"/>
                        </a:spcAft>
                      </a:pPr>
                      <a:r>
                        <a:rPr lang="ja-JP" sz="1900" kern="100" dirty="0">
                          <a:effectLst/>
                          <a:latin typeface="Meiryo UI" panose="020B0604030504040204" pitchFamily="50" charset="-128"/>
                          <a:ea typeface="Meiryo UI" panose="020B0604030504040204" pitchFamily="50" charset="-128"/>
                          <a:cs typeface="Times New Roman"/>
                        </a:rPr>
                        <a:t>ボイラー本体</a:t>
                      </a:r>
                      <a:endParaRPr lang="ja-JP" sz="1800" kern="100" dirty="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600667">
                <a:tc rowSpan="6">
                  <a:txBody>
                    <a:bodyPr/>
                    <a:lstStyle/>
                    <a:p>
                      <a:pPr algn="l">
                        <a:spcAft>
                          <a:spcPts val="0"/>
                        </a:spcAft>
                      </a:pPr>
                      <a:r>
                        <a:rPr lang="ja-JP" sz="1900" kern="100" dirty="0">
                          <a:effectLst/>
                          <a:latin typeface="Meiryo UI" panose="020B0604030504040204" pitchFamily="50" charset="-128"/>
                          <a:ea typeface="Meiryo UI" panose="020B0604030504040204" pitchFamily="50" charset="-128"/>
                          <a:cs typeface="Times New Roman"/>
                        </a:rPr>
                        <a:t>燃焼装置</a:t>
                      </a:r>
                      <a:endParaRPr lang="ja-JP" sz="1800" kern="100" dirty="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油加熱器及び燃料送給装置</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バーナ</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ストレーナ</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バーナタイル及び炉壁</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dirty="0">
                          <a:effectLst/>
                          <a:latin typeface="Meiryo UI" panose="020B0604030504040204" pitchFamily="50" charset="-128"/>
                          <a:ea typeface="Meiryo UI" panose="020B0604030504040204" pitchFamily="50" charset="-128"/>
                          <a:cs typeface="Times New Roman"/>
                        </a:rPr>
                        <a:t>ストーカ及び火格子</a:t>
                      </a:r>
                      <a:endParaRPr lang="ja-JP" sz="1800" kern="100" dirty="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煙道</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205">
                <a:tc rowSpan="2">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自動制御装置</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900" kern="100" dirty="0">
                          <a:effectLst/>
                          <a:latin typeface="Meiryo UI" panose="020B0604030504040204" pitchFamily="50" charset="-128"/>
                          <a:ea typeface="Meiryo UI" panose="020B0604030504040204" pitchFamily="50" charset="-128"/>
                          <a:cs typeface="Times New Roman"/>
                        </a:rPr>
                        <a:t>起動及び停止の装置、火炎検出装置、燃料遮断装置、水位調節装置、圧力調節装置</a:t>
                      </a:r>
                      <a:endParaRPr lang="ja-JP" sz="1800" kern="100" dirty="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電気配線</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rowSpan="4">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附属装置</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給水装置</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38">
                <a:tc vMerge="1">
                  <a:txBody>
                    <a:bodyPr/>
                    <a:lstStyle/>
                    <a:p>
                      <a:endParaRPr kumimoji="1" lang="ja-JP" altLang="en-US"/>
                    </a:p>
                  </a:txBody>
                  <a:tcPr/>
                </a:tc>
                <a:tc>
                  <a:txBody>
                    <a:bodyPr/>
                    <a:lstStyle/>
                    <a:p>
                      <a:pPr algn="l">
                        <a:spcAft>
                          <a:spcPts val="0"/>
                        </a:spcAft>
                      </a:pPr>
                      <a:r>
                        <a:rPr lang="ja-JP" sz="1900" kern="100" dirty="0">
                          <a:effectLst/>
                          <a:latin typeface="Meiryo UI" panose="020B0604030504040204" pitchFamily="50" charset="-128"/>
                          <a:ea typeface="Meiryo UI" panose="020B0604030504040204" pitchFamily="50" charset="-128"/>
                          <a:cs typeface="Times New Roman"/>
                        </a:rPr>
                        <a:t>蒸気管及びこれに付属する弁</a:t>
                      </a:r>
                      <a:endParaRPr lang="ja-JP" sz="1800" kern="100" dirty="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a:effectLst/>
                          <a:latin typeface="Meiryo UI" panose="020B0604030504040204" pitchFamily="50" charset="-128"/>
                          <a:ea typeface="Meiryo UI" panose="020B0604030504040204" pitchFamily="50" charset="-128"/>
                          <a:cs typeface="Times New Roman"/>
                        </a:rPr>
                        <a:t>空気予熱器</a:t>
                      </a:r>
                      <a:endParaRPr lang="ja-JP" sz="1800" kern="10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083">
                <a:tc vMerge="1">
                  <a:txBody>
                    <a:bodyPr/>
                    <a:lstStyle/>
                    <a:p>
                      <a:endParaRPr kumimoji="1" lang="ja-JP" altLang="en-US"/>
                    </a:p>
                  </a:txBody>
                  <a:tcPr/>
                </a:tc>
                <a:tc>
                  <a:txBody>
                    <a:bodyPr/>
                    <a:lstStyle/>
                    <a:p>
                      <a:pPr algn="l">
                        <a:spcAft>
                          <a:spcPts val="0"/>
                        </a:spcAft>
                      </a:pPr>
                      <a:r>
                        <a:rPr lang="ja-JP" sz="1900" kern="100" dirty="0">
                          <a:effectLst/>
                          <a:latin typeface="Meiryo UI" panose="020B0604030504040204" pitchFamily="50" charset="-128"/>
                          <a:ea typeface="Meiryo UI" panose="020B0604030504040204" pitchFamily="50" charset="-128"/>
                          <a:cs typeface="Times New Roman"/>
                        </a:rPr>
                        <a:t>水処理装置</a:t>
                      </a:r>
                      <a:endParaRPr lang="ja-JP" sz="1800" kern="100" dirty="0">
                        <a:effectLst/>
                        <a:latin typeface="Meiryo UI" panose="020B0604030504040204" pitchFamily="50" charset="-128"/>
                        <a:ea typeface="Meiryo UI" panose="020B0604030504040204" pitchFamily="50" charset="-128"/>
                        <a:cs typeface="Times New Roman"/>
                      </a:endParaRPr>
                    </a:p>
                  </a:txBody>
                  <a:tcPr marL="97127" marR="97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9557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a:bodyPr>
          <a:lstStyle/>
          <a:p>
            <a:pPr algn="l"/>
            <a:r>
              <a:rPr kumimoji="1" lang="ja-JP" altLang="en-US" sz="4000" b="1" dirty="0" smtClean="0"/>
              <a:t>イ</a:t>
            </a:r>
            <a:r>
              <a:rPr kumimoji="1" lang="en-US" altLang="ja-JP" sz="4000" b="1" dirty="0" smtClean="0"/>
              <a:t>.</a:t>
            </a:r>
            <a:r>
              <a:rPr kumimoji="1" lang="ja-JP" altLang="en-US" sz="4000" b="1" dirty="0" smtClean="0"/>
              <a:t>範囲指定例（図</a:t>
            </a:r>
            <a:r>
              <a:rPr kumimoji="1" lang="en-US" altLang="ja-JP" sz="4000" b="1" dirty="0" smtClean="0"/>
              <a:t>1-1</a:t>
            </a:r>
            <a:r>
              <a:rPr lang="en-US" altLang="ja-JP" sz="4000" b="1" dirty="0" smtClean="0"/>
              <a:t>,</a:t>
            </a:r>
            <a:r>
              <a:rPr lang="ja-JP" altLang="en-US" sz="4000" b="1" dirty="0" smtClean="0"/>
              <a:t>図</a:t>
            </a:r>
            <a:r>
              <a:rPr lang="en-US" altLang="ja-JP" sz="4000" b="1" dirty="0" smtClean="0"/>
              <a:t>1-2</a:t>
            </a:r>
            <a:r>
              <a:rPr lang="ja-JP" altLang="en-US" sz="4000" b="1" dirty="0" smtClean="0"/>
              <a:t>）</a:t>
            </a:r>
            <a:endParaRPr kumimoji="1" lang="ja-JP" altLang="en-US" sz="4000" b="1" dirty="0"/>
          </a:p>
        </p:txBody>
      </p:sp>
      <p:sp>
        <p:nvSpPr>
          <p:cNvPr id="7" name="コンテンツ プレースホルダー 6"/>
          <p:cNvSpPr>
            <a:spLocks noGrp="1"/>
          </p:cNvSpPr>
          <p:nvPr>
            <p:ph idx="1"/>
          </p:nvPr>
        </p:nvSpPr>
        <p:spPr>
          <a:xfrm>
            <a:off x="681038" y="1810635"/>
            <a:ext cx="8543925" cy="4351338"/>
          </a:xfrm>
          <a:ln>
            <a:solidFill>
              <a:schemeClr val="accent6">
                <a:lumMod val="40000"/>
                <a:lumOff val="60000"/>
              </a:schemeClr>
            </a:solidFill>
          </a:ln>
        </p:spPr>
        <p:txBody>
          <a:bodyPr>
            <a:normAutofit fontScale="92500" lnSpcReduction="10000"/>
          </a:bodyPr>
          <a:lstStyle/>
          <a:p>
            <a:pPr>
              <a:buFont typeface="Wingdings" panose="05000000000000000000" pitchFamily="2" charset="2"/>
              <a:buChar char="l"/>
            </a:pPr>
            <a:r>
              <a:rPr lang="ja-JP" altLang="en-US" sz="2400" dirty="0" smtClean="0"/>
              <a:t>給水系統</a:t>
            </a:r>
            <a:endParaRPr lang="en-US" altLang="ja-JP" sz="2400" dirty="0"/>
          </a:p>
          <a:p>
            <a:pPr lvl="1"/>
            <a:r>
              <a:rPr lang="ja-JP" altLang="ja-JP" sz="2000" dirty="0" smtClean="0"/>
              <a:t>この</a:t>
            </a:r>
            <a:r>
              <a:rPr lang="ja-JP" altLang="ja-JP" sz="2000" dirty="0"/>
              <a:t>事例では、給水系統は、原水→原水ポンプ→軟化装置→軟水タンク→給水ポンプ→節炭器→ボイラー本体へとなっている。このうち、</a:t>
            </a:r>
            <a:r>
              <a:rPr lang="ja-JP" altLang="ja-JP" sz="2000" b="1" dirty="0"/>
              <a:t>原水から軟水タンクまではボイラーとは別系統で制御</a:t>
            </a:r>
            <a:r>
              <a:rPr lang="ja-JP" altLang="ja-JP" sz="2000" dirty="0"/>
              <a:t>されており、ボイラーのリスクアセスメントの範囲としては、</a:t>
            </a:r>
            <a:r>
              <a:rPr lang="ja-JP" altLang="ja-JP" sz="2000" b="1" dirty="0"/>
              <a:t>給水ポンプ以降を対象</a:t>
            </a:r>
            <a:r>
              <a:rPr lang="ja-JP" altLang="ja-JP" sz="2000" dirty="0"/>
              <a:t>とする。</a:t>
            </a:r>
          </a:p>
          <a:p>
            <a:pPr>
              <a:buFont typeface="Wingdings" panose="05000000000000000000" pitchFamily="2" charset="2"/>
              <a:buChar char="l"/>
            </a:pPr>
            <a:r>
              <a:rPr lang="ja-JP" altLang="en-US" sz="2400" dirty="0" smtClean="0"/>
              <a:t>燃焼装置</a:t>
            </a:r>
            <a:endParaRPr lang="en-US" altLang="ja-JP" sz="2400" dirty="0"/>
          </a:p>
          <a:p>
            <a:pPr lvl="1"/>
            <a:r>
              <a:rPr lang="ja-JP" altLang="ja-JP" sz="2000" dirty="0" smtClean="0"/>
              <a:t>燃焼</a:t>
            </a:r>
            <a:r>
              <a:rPr lang="ja-JP" altLang="ja-JP" sz="2000" dirty="0"/>
              <a:t>装置は、ガス燃焼のバーナであり、バーナの燃料系統はガス元コック直下のストレーナ―より下流側、通風系統は押込送風機より下流側を対象と</a:t>
            </a:r>
            <a:r>
              <a:rPr lang="ja-JP" altLang="ja-JP" sz="2000" dirty="0" smtClean="0"/>
              <a:t>する</a:t>
            </a:r>
            <a:endParaRPr lang="en-US" altLang="ja-JP" sz="2000" dirty="0" smtClean="0"/>
          </a:p>
          <a:p>
            <a:pPr>
              <a:buFont typeface="Wingdings" panose="05000000000000000000" pitchFamily="2" charset="2"/>
              <a:buChar char="l"/>
            </a:pPr>
            <a:r>
              <a:rPr lang="ja-JP" altLang="en-US" sz="2400" dirty="0" smtClean="0"/>
              <a:t>その他</a:t>
            </a:r>
            <a:endParaRPr lang="en-US" altLang="ja-JP" sz="2400" dirty="0" smtClean="0"/>
          </a:p>
          <a:p>
            <a:pPr lvl="1"/>
            <a:r>
              <a:rPr lang="ja-JP" altLang="ja-JP" sz="2000" b="1" dirty="0"/>
              <a:t>排ガス系統は排気ダンバーから節炭器まで</a:t>
            </a:r>
            <a:r>
              <a:rPr lang="ja-JP" altLang="ja-JP" sz="2000" dirty="0"/>
              <a:t>、蒸気系統とブロー系統はボイラー直下</a:t>
            </a:r>
            <a:r>
              <a:rPr lang="ja-JP" altLang="ja-JP" sz="2000" dirty="0" smtClean="0"/>
              <a:t>まで</a:t>
            </a:r>
            <a:endParaRPr lang="en-US" altLang="ja-JP" sz="2000" dirty="0" smtClean="0"/>
          </a:p>
          <a:p>
            <a:pPr lvl="1"/>
            <a:r>
              <a:rPr lang="ja-JP" altLang="ja-JP" sz="2000" dirty="0" smtClean="0"/>
              <a:t>この</a:t>
            </a:r>
            <a:r>
              <a:rPr lang="ja-JP" altLang="ja-JP" sz="2000" dirty="0"/>
              <a:t>ボイラーには附属装置として薬注装置が設置されているが、</a:t>
            </a:r>
            <a:r>
              <a:rPr lang="ja-JP" altLang="ja-JP" sz="2000" b="1" dirty="0"/>
              <a:t>薬注装置の異常は軽故障</a:t>
            </a:r>
            <a:r>
              <a:rPr lang="en-US" altLang="ja-JP" sz="2000" b="1" dirty="0"/>
              <a:t>(</a:t>
            </a:r>
            <a:r>
              <a:rPr lang="ja-JP" altLang="ja-JP" sz="2000" b="1" dirty="0"/>
              <a:t>ボイラーを停止しない故障</a:t>
            </a:r>
            <a:r>
              <a:rPr lang="en-US" altLang="ja-JP" sz="2000" b="1" dirty="0"/>
              <a:t>)</a:t>
            </a:r>
            <a:r>
              <a:rPr lang="ja-JP" altLang="ja-JP" sz="2000" b="1" dirty="0"/>
              <a:t>と定義</a:t>
            </a:r>
            <a:r>
              <a:rPr lang="ja-JP" altLang="ja-JP" sz="2000" dirty="0"/>
              <a:t>されているため</a:t>
            </a:r>
            <a:r>
              <a:rPr lang="ja-JP" altLang="ja-JP" sz="2000" b="1" dirty="0"/>
              <a:t>、薬注装置は対象外としている</a:t>
            </a:r>
            <a:r>
              <a:rPr lang="ja-JP" altLang="ja-JP" sz="2000" dirty="0"/>
              <a:t>。</a:t>
            </a:r>
            <a:endParaRPr lang="en-US" altLang="ja-JP" sz="2000" dirty="0" smtClean="0"/>
          </a:p>
          <a:p>
            <a:pPr lvl="1">
              <a:buFont typeface="Wingdings" panose="05000000000000000000" pitchFamily="2" charset="2"/>
              <a:buChar char="l"/>
            </a:pPr>
            <a:endParaRPr lang="en-US" altLang="ja-JP" sz="2000"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23</a:t>
            </a:fld>
            <a:endParaRPr kumimoji="1" lang="ja-JP" altLang="en-US" dirty="0"/>
          </a:p>
        </p:txBody>
      </p:sp>
      <p:sp>
        <p:nvSpPr>
          <p:cNvPr id="2" name="円/楕円 1"/>
          <p:cNvSpPr/>
          <p:nvPr/>
        </p:nvSpPr>
        <p:spPr>
          <a:xfrm>
            <a:off x="10353369" y="722673"/>
            <a:ext cx="3714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オブジェクト 2">
            <a:hlinkClick r:id="" action="ppaction://ole?verb=0"/>
          </p:cNvPr>
          <p:cNvGraphicFramePr>
            <a:graphicFrameLocks noChangeAspect="1"/>
          </p:cNvGraphicFramePr>
          <p:nvPr>
            <p:extLst>
              <p:ext uri="{D42A27DB-BD31-4B8C-83A1-F6EECF244321}">
                <p14:modId xmlns:p14="http://schemas.microsoft.com/office/powerpoint/2010/main" val="3502896925"/>
              </p:ext>
            </p:extLst>
          </p:nvPr>
        </p:nvGraphicFramePr>
        <p:xfrm>
          <a:off x="7371269" y="476672"/>
          <a:ext cx="1104908" cy="1008112"/>
        </p:xfrm>
        <a:graphic>
          <a:graphicData uri="http://schemas.openxmlformats.org/presentationml/2006/ole">
            <mc:AlternateContent xmlns:mc="http://schemas.openxmlformats.org/markup-compatibility/2006">
              <mc:Choice xmlns:v="urn:schemas-microsoft-com:vml" Requires="v">
                <p:oleObj spid="_x0000_s1326" name="Acrobat Document" showAsIcon="1" r:id="rId4" imgW="914400" imgH="678240" progId="Acrobat.Document.11">
                  <p:embed/>
                </p:oleObj>
              </mc:Choice>
              <mc:Fallback>
                <p:oleObj name="Acrobat Document" showAsIcon="1" r:id="rId4" imgW="914400" imgH="678240" progId="Acrobat.Document.11">
                  <p:embed/>
                  <p:pic>
                    <p:nvPicPr>
                      <p:cNvPr id="0" name=""/>
                      <p:cNvPicPr/>
                      <p:nvPr/>
                    </p:nvPicPr>
                    <p:blipFill>
                      <a:blip r:embed="rId5"/>
                      <a:stretch>
                        <a:fillRect/>
                      </a:stretch>
                    </p:blipFill>
                    <p:spPr>
                      <a:xfrm>
                        <a:off x="7371269" y="476672"/>
                        <a:ext cx="1104908" cy="1008112"/>
                      </a:xfrm>
                      <a:prstGeom prst="rect">
                        <a:avLst/>
                      </a:prstGeom>
                    </p:spPr>
                  </p:pic>
                </p:oleObj>
              </mc:Fallback>
            </mc:AlternateContent>
          </a:graphicData>
        </a:graphic>
      </p:graphicFrame>
      <p:graphicFrame>
        <p:nvGraphicFramePr>
          <p:cNvPr id="8" name="オブジェクト 7">
            <a:hlinkClick r:id="" action="ppaction://ole?verb=0"/>
          </p:cNvPr>
          <p:cNvGraphicFramePr>
            <a:graphicFrameLocks noChangeAspect="1"/>
          </p:cNvGraphicFramePr>
          <p:nvPr>
            <p:extLst>
              <p:ext uri="{D42A27DB-BD31-4B8C-83A1-F6EECF244321}">
                <p14:modId xmlns:p14="http://schemas.microsoft.com/office/powerpoint/2010/main" val="2648289953"/>
              </p:ext>
            </p:extLst>
          </p:nvPr>
        </p:nvGraphicFramePr>
        <p:xfrm>
          <a:off x="8619408" y="548680"/>
          <a:ext cx="978617" cy="892884"/>
        </p:xfrm>
        <a:graphic>
          <a:graphicData uri="http://schemas.openxmlformats.org/presentationml/2006/ole">
            <mc:AlternateContent xmlns:mc="http://schemas.openxmlformats.org/markup-compatibility/2006">
              <mc:Choice xmlns:v="urn:schemas-microsoft-com:vml" Requires="v">
                <p:oleObj spid="_x0000_s1327" name="Acrobat Document" showAsIcon="1" r:id="rId6" imgW="914400" imgH="678240" progId="Acrobat.Document.11">
                  <p:embed/>
                </p:oleObj>
              </mc:Choice>
              <mc:Fallback>
                <p:oleObj name="Acrobat Document" showAsIcon="1" r:id="rId6" imgW="914400" imgH="678240" progId="Acrobat.Document.11">
                  <p:embed/>
                  <p:pic>
                    <p:nvPicPr>
                      <p:cNvPr id="0" name=""/>
                      <p:cNvPicPr/>
                      <p:nvPr/>
                    </p:nvPicPr>
                    <p:blipFill>
                      <a:blip r:embed="rId7"/>
                      <a:stretch>
                        <a:fillRect/>
                      </a:stretch>
                    </p:blipFill>
                    <p:spPr>
                      <a:xfrm>
                        <a:off x="8619408" y="548680"/>
                        <a:ext cx="978617" cy="892884"/>
                      </a:xfrm>
                      <a:prstGeom prst="rect">
                        <a:avLst/>
                      </a:prstGeom>
                    </p:spPr>
                  </p:pic>
                </p:oleObj>
              </mc:Fallback>
            </mc:AlternateContent>
          </a:graphicData>
        </a:graphic>
      </p:graphicFrame>
    </p:spTree>
    <p:extLst>
      <p:ext uri="{BB962C8B-B14F-4D97-AF65-F5344CB8AC3E}">
        <p14:creationId xmlns:p14="http://schemas.microsoft.com/office/powerpoint/2010/main" val="371233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kumimoji="1" lang="ja-JP" altLang="en-US" b="1" dirty="0" smtClean="0"/>
              <a:t>対象範囲の明示</a:t>
            </a:r>
            <a:endParaRPr kumimoji="1" lang="ja-JP" altLang="en-US" b="1" dirty="0"/>
          </a:p>
        </p:txBody>
      </p:sp>
      <p:sp>
        <p:nvSpPr>
          <p:cNvPr id="7" name="コンテンツ プレースホルダー 6"/>
          <p:cNvSpPr>
            <a:spLocks noGrp="1"/>
          </p:cNvSpPr>
          <p:nvPr>
            <p:ph idx="1"/>
          </p:nvPr>
        </p:nvSpPr>
        <p:spPr>
          <a:xfrm>
            <a:off x="681038" y="1810635"/>
            <a:ext cx="8543925" cy="4351338"/>
          </a:xfrm>
          <a:ln>
            <a:solidFill>
              <a:schemeClr val="accent6">
                <a:lumMod val="40000"/>
                <a:lumOff val="60000"/>
              </a:schemeClr>
            </a:solidFill>
          </a:ln>
        </p:spPr>
        <p:txBody>
          <a:bodyPr>
            <a:normAutofit/>
          </a:bodyPr>
          <a:lstStyle/>
          <a:p>
            <a:pPr>
              <a:buFont typeface="Wingdings" panose="05000000000000000000" pitchFamily="2" charset="2"/>
              <a:buChar char="l"/>
            </a:pPr>
            <a:r>
              <a:rPr lang="ja-JP" altLang="ja-JP" b="1" dirty="0"/>
              <a:t>図</a:t>
            </a:r>
            <a:r>
              <a:rPr lang="en-US" altLang="ja-JP" b="1" dirty="0"/>
              <a:t>1-1</a:t>
            </a:r>
            <a:r>
              <a:rPr lang="ja-JP" altLang="ja-JP" b="1" dirty="0"/>
              <a:t>のフロー図にて対象範囲</a:t>
            </a:r>
            <a:r>
              <a:rPr lang="ja-JP" altLang="ja-JP" dirty="0"/>
              <a:t>を明示し、この対象範囲の制御系統を明確にするために、</a:t>
            </a:r>
            <a:r>
              <a:rPr lang="ja-JP" altLang="ja-JP" b="1" dirty="0"/>
              <a:t>図</a:t>
            </a:r>
            <a:r>
              <a:rPr lang="en-US" altLang="ja-JP" b="1" dirty="0"/>
              <a:t>1-2</a:t>
            </a:r>
            <a:r>
              <a:rPr lang="ja-JP" altLang="ja-JP" b="1" dirty="0"/>
              <a:t>の自動制御機器系統図で対象の制御機器</a:t>
            </a:r>
            <a:r>
              <a:rPr lang="ja-JP" altLang="ja-JP" dirty="0"/>
              <a:t>を</a:t>
            </a:r>
            <a:r>
              <a:rPr lang="ja-JP" altLang="ja-JP" dirty="0" smtClean="0"/>
              <a:t>明示</a:t>
            </a:r>
            <a:endParaRPr lang="en-US" altLang="ja-JP" dirty="0" smtClean="0"/>
          </a:p>
          <a:p>
            <a:pPr>
              <a:buFont typeface="Wingdings" panose="05000000000000000000" pitchFamily="2" charset="2"/>
              <a:buChar char="l"/>
            </a:pPr>
            <a:r>
              <a:rPr lang="ja-JP" altLang="ja-JP" dirty="0" smtClean="0"/>
              <a:t>リスクアセスメント</a:t>
            </a:r>
            <a:r>
              <a:rPr lang="ja-JP" altLang="ja-JP" dirty="0"/>
              <a:t>範囲を明確にするためには、機能安全を導入する自動制御装置系統とボイラー全体の系統で区別できるようにしておくことが重要である。</a:t>
            </a:r>
          </a:p>
          <a:p>
            <a:pPr marL="0" indent="0">
              <a:buNone/>
            </a:pPr>
            <a:endParaRPr lang="en-US" altLang="ja-JP"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24</a:t>
            </a:fld>
            <a:endParaRPr kumimoji="1" lang="ja-JP" altLang="en-US" dirty="0"/>
          </a:p>
        </p:txBody>
      </p:sp>
    </p:spTree>
    <p:extLst>
      <p:ext uri="{BB962C8B-B14F-4D97-AF65-F5344CB8AC3E}">
        <p14:creationId xmlns:p14="http://schemas.microsoft.com/office/powerpoint/2010/main" val="3729744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fontScale="90000"/>
          </a:bodyPr>
          <a:lstStyle/>
          <a:p>
            <a:r>
              <a:rPr kumimoji="1" lang="en-US" altLang="ja-JP" b="1" dirty="0" smtClean="0"/>
              <a:t>(2)</a:t>
            </a:r>
            <a:r>
              <a:rPr kumimoji="1" lang="ja-JP" altLang="en-US" b="1" dirty="0" smtClean="0"/>
              <a:t>ボイラーの仕様及び使用条件</a:t>
            </a:r>
            <a:r>
              <a:rPr kumimoji="1" lang="en-US" altLang="ja-JP" b="1" dirty="0" smtClean="0"/>
              <a:t/>
            </a:r>
            <a:br>
              <a:rPr kumimoji="1" lang="en-US" altLang="ja-JP" b="1" dirty="0" smtClean="0"/>
            </a:br>
            <a:r>
              <a:rPr kumimoji="1" lang="ja-JP" altLang="en-US" b="1" dirty="0" smtClean="0"/>
              <a:t>　　ア</a:t>
            </a:r>
            <a:r>
              <a:rPr kumimoji="1" lang="en-US" altLang="ja-JP" b="1" dirty="0" smtClean="0"/>
              <a:t>.</a:t>
            </a:r>
            <a:r>
              <a:rPr lang="ja-JP" altLang="en-US" b="1" dirty="0" smtClean="0"/>
              <a:t>型式、</a:t>
            </a:r>
            <a:r>
              <a:rPr kumimoji="1" lang="ja-JP" altLang="en-US" b="1" dirty="0" smtClean="0"/>
              <a:t>仕様（表</a:t>
            </a:r>
            <a:r>
              <a:rPr kumimoji="1" lang="en-US" altLang="ja-JP" b="1" dirty="0" smtClean="0"/>
              <a:t>1-2)</a:t>
            </a:r>
            <a:endParaRPr kumimoji="1" lang="ja-JP" altLang="en-US" b="1" dirty="0"/>
          </a:p>
        </p:txBody>
      </p:sp>
      <p:sp>
        <p:nvSpPr>
          <p:cNvPr id="7" name="コンテンツ プレースホルダー 6"/>
          <p:cNvSpPr>
            <a:spLocks noGrp="1"/>
          </p:cNvSpPr>
          <p:nvPr>
            <p:ph idx="1"/>
          </p:nvPr>
        </p:nvSpPr>
        <p:spPr>
          <a:xfrm>
            <a:off x="506506" y="1628801"/>
            <a:ext cx="8892988" cy="504056"/>
          </a:xfrm>
          <a:ln>
            <a:solidFill>
              <a:schemeClr val="accent6">
                <a:lumMod val="40000"/>
                <a:lumOff val="60000"/>
              </a:schemeClr>
            </a:solidFill>
          </a:ln>
        </p:spPr>
        <p:txBody>
          <a:bodyPr>
            <a:noAutofit/>
          </a:bodyPr>
          <a:lstStyle/>
          <a:p>
            <a:pPr>
              <a:buFont typeface="Wingdings" panose="05000000000000000000" pitchFamily="2" charset="2"/>
              <a:buChar char="l"/>
            </a:pPr>
            <a:r>
              <a:rPr lang="ja-JP" altLang="ja-JP" sz="2000" dirty="0" smtClean="0"/>
              <a:t>ボイラー</a:t>
            </a:r>
            <a:r>
              <a:rPr lang="ja-JP" altLang="ja-JP" sz="2000" dirty="0"/>
              <a:t>種類、型式、一般仕様・容量、制御方式を仕様として定義</a:t>
            </a:r>
            <a:r>
              <a:rPr lang="ja-JP" altLang="ja-JP" sz="2000" dirty="0" smtClean="0"/>
              <a:t>する</a:t>
            </a:r>
            <a:endParaRPr lang="en-US" altLang="ja-JP" sz="2000" dirty="0" smtClean="0"/>
          </a:p>
        </p:txBody>
      </p:sp>
      <p:sp>
        <p:nvSpPr>
          <p:cNvPr id="4" name="フッター プレースホルダー 3"/>
          <p:cNvSpPr>
            <a:spLocks noGrp="1"/>
          </p:cNvSpPr>
          <p:nvPr>
            <p:ph type="ftr" sz="quarter" idx="11"/>
          </p:nvPr>
        </p:nvSpPr>
        <p:spPr>
          <a:xfrm>
            <a:off x="662523" y="6381328"/>
            <a:ext cx="7946263" cy="232833"/>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25</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202972682"/>
              </p:ext>
            </p:extLst>
          </p:nvPr>
        </p:nvGraphicFramePr>
        <p:xfrm>
          <a:off x="740533" y="2276872"/>
          <a:ext cx="8393478" cy="3870960"/>
        </p:xfrm>
        <a:graphic>
          <a:graphicData uri="http://schemas.openxmlformats.org/drawingml/2006/table">
            <a:tbl>
              <a:tblPr firstRow="1" firstCol="1" bandRow="1"/>
              <a:tblGrid>
                <a:gridCol w="2118358"/>
                <a:gridCol w="3137560"/>
                <a:gridCol w="3137560"/>
              </a:tblGrid>
              <a:tr h="242788">
                <a:tc>
                  <a:txBody>
                    <a:bodyPr/>
                    <a:lstStyle/>
                    <a:p>
                      <a:pPr algn="l">
                        <a:spcAft>
                          <a:spcPts val="0"/>
                        </a:spcAft>
                      </a:pPr>
                      <a:r>
                        <a:rPr lang="ja-JP" sz="1600" kern="100" dirty="0">
                          <a:effectLst/>
                          <a:latin typeface="Century"/>
                          <a:ea typeface="ＭＳ 明朝"/>
                          <a:cs typeface="Times New Roman"/>
                        </a:rPr>
                        <a:t>項目</a:t>
                      </a:r>
                      <a:endParaRPr lang="ja-JP" sz="1500" kern="100" dirty="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内容</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例</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a:txBody>
                    <a:bodyPr/>
                    <a:lstStyle/>
                    <a:p>
                      <a:pPr algn="l">
                        <a:spcAft>
                          <a:spcPts val="0"/>
                        </a:spcAft>
                      </a:pPr>
                      <a:r>
                        <a:rPr lang="ja-JP" sz="1600" kern="100">
                          <a:effectLst/>
                          <a:latin typeface="Century"/>
                          <a:ea typeface="ＭＳ 明朝"/>
                          <a:cs typeface="Times New Roman"/>
                        </a:rPr>
                        <a:t>品名及び型式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ボイラー種類、型式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500" kern="100">
                          <a:effectLst/>
                          <a:latin typeface="Century"/>
                          <a:ea typeface="ＭＳ 明朝"/>
                          <a:cs typeface="Times New Roman"/>
                        </a:rPr>
                        <a:t>炉筒煙管式蒸気ボイラー、</a:t>
                      </a:r>
                      <a:r>
                        <a:rPr lang="en-US" sz="1500" kern="100">
                          <a:effectLst/>
                          <a:latin typeface="Century"/>
                          <a:ea typeface="ＭＳ 明朝"/>
                          <a:cs typeface="Times New Roman"/>
                        </a:rPr>
                        <a:t>XX-XXX</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rowSpan="13">
                  <a:txBody>
                    <a:bodyPr/>
                    <a:lstStyle/>
                    <a:p>
                      <a:pPr algn="l">
                        <a:spcAft>
                          <a:spcPts val="0"/>
                        </a:spcAft>
                      </a:pPr>
                      <a:r>
                        <a:rPr lang="ja-JP" sz="1600" kern="100">
                          <a:effectLst/>
                          <a:latin typeface="Century"/>
                          <a:ea typeface="ＭＳ 明朝"/>
                          <a:cs typeface="Times New Roman"/>
                        </a:rPr>
                        <a:t>仕様・容量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定格蒸発量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500" kern="100">
                          <a:effectLst/>
                          <a:latin typeface="ＭＳ 明朝"/>
                          <a:ea typeface="ＭＳ 明朝"/>
                          <a:cs typeface="Times New Roman"/>
                        </a:rPr>
                        <a:t>18,000</a:t>
                      </a:r>
                      <a:r>
                        <a:rPr lang="ja-JP" sz="1500" kern="100">
                          <a:effectLst/>
                          <a:latin typeface="Century"/>
                          <a:ea typeface="ＭＳ 明朝"/>
                          <a:cs typeface="Times New Roman"/>
                        </a:rPr>
                        <a:t>（</a:t>
                      </a:r>
                      <a:r>
                        <a:rPr lang="en-US" sz="1500" kern="100">
                          <a:effectLst/>
                          <a:latin typeface="Century"/>
                          <a:ea typeface="ＭＳ 明朝"/>
                          <a:cs typeface="Times New Roman"/>
                        </a:rPr>
                        <a:t>kg/h</a:t>
                      </a:r>
                      <a:r>
                        <a:rPr lang="ja-JP" sz="1500" kern="100">
                          <a:effectLst/>
                          <a:latin typeface="Century"/>
                          <a:ea typeface="ＭＳ 明朝"/>
                          <a:cs typeface="Times New Roman"/>
                        </a:rPr>
                        <a:t>）</a:t>
                      </a: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最高圧力</a:t>
                      </a:r>
                      <a:r>
                        <a:rPr lang="en-US" sz="1600" kern="100">
                          <a:effectLst/>
                          <a:latin typeface="Century"/>
                          <a:ea typeface="ＭＳ 明朝"/>
                          <a:cs typeface="Times New Roman"/>
                        </a:rPr>
                        <a:t>/</a:t>
                      </a:r>
                      <a:r>
                        <a:rPr lang="ja-JP" sz="1600" kern="100">
                          <a:effectLst/>
                          <a:latin typeface="Century"/>
                          <a:ea typeface="ＭＳ 明朝"/>
                          <a:cs typeface="Times New Roman"/>
                        </a:rPr>
                        <a:t>使用圧力範囲</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500" kern="100" dirty="0">
                          <a:effectLst/>
                          <a:latin typeface="ＭＳ 明朝"/>
                          <a:ea typeface="ＭＳ 明朝"/>
                          <a:cs typeface="Times New Roman"/>
                        </a:rPr>
                        <a:t>0.98</a:t>
                      </a:r>
                      <a:r>
                        <a:rPr lang="ja-JP" sz="1500" kern="100" dirty="0">
                          <a:effectLst/>
                          <a:latin typeface="Century"/>
                          <a:ea typeface="ＭＳ 明朝"/>
                          <a:cs typeface="Times New Roman"/>
                        </a:rPr>
                        <a:t>（</a:t>
                      </a:r>
                      <a:r>
                        <a:rPr lang="en-US" sz="1500" kern="100" dirty="0">
                          <a:effectLst/>
                          <a:latin typeface="Century"/>
                          <a:ea typeface="ＭＳ 明朝"/>
                          <a:cs typeface="Times New Roman"/>
                        </a:rPr>
                        <a:t>MPa</a:t>
                      </a:r>
                      <a:r>
                        <a:rPr lang="ja-JP" sz="1500" kern="100" dirty="0">
                          <a:effectLst/>
                          <a:latin typeface="Century"/>
                          <a:ea typeface="ＭＳ 明朝"/>
                          <a:cs typeface="Times New Roman"/>
                        </a:rPr>
                        <a:t>）／</a:t>
                      </a:r>
                      <a:r>
                        <a:rPr lang="en-US" sz="1500" kern="100" dirty="0">
                          <a:effectLst/>
                          <a:latin typeface="Century"/>
                          <a:ea typeface="ＭＳ 明朝"/>
                          <a:cs typeface="Times New Roman"/>
                        </a:rPr>
                        <a:t>0.75</a:t>
                      </a:r>
                      <a:r>
                        <a:rPr lang="ja-JP" sz="1500" kern="100" dirty="0">
                          <a:effectLst/>
                          <a:latin typeface="Century"/>
                          <a:ea typeface="ＭＳ 明朝"/>
                          <a:cs typeface="Times New Roman"/>
                        </a:rPr>
                        <a:t>（</a:t>
                      </a:r>
                      <a:r>
                        <a:rPr lang="en-US" sz="1500" kern="100" dirty="0">
                          <a:effectLst/>
                          <a:latin typeface="Century"/>
                          <a:ea typeface="ＭＳ 明朝"/>
                          <a:cs typeface="Times New Roman"/>
                        </a:rPr>
                        <a:t>MPa</a:t>
                      </a:r>
                      <a:r>
                        <a:rPr lang="ja-JP" sz="1500" kern="100" dirty="0">
                          <a:effectLst/>
                          <a:latin typeface="Century"/>
                          <a:ea typeface="ＭＳ 明朝"/>
                          <a:cs typeface="Times New Roman"/>
                        </a:rPr>
                        <a:t>）</a:t>
                      </a: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蒸気温度</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飽和蒸気</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伝熱面積</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500" kern="100">
                          <a:effectLst/>
                          <a:latin typeface="ＭＳ 明朝"/>
                          <a:ea typeface="ＭＳ 明朝"/>
                          <a:cs typeface="Times New Roman"/>
                        </a:rPr>
                        <a:t>173.7</a:t>
                      </a:r>
                      <a:r>
                        <a:rPr lang="ja-JP" sz="1500" kern="100">
                          <a:effectLst/>
                          <a:latin typeface="Century"/>
                          <a:ea typeface="ＭＳ 明朝"/>
                          <a:cs typeface="Times New Roman"/>
                        </a:rPr>
                        <a:t>（</a:t>
                      </a:r>
                      <a:r>
                        <a:rPr lang="en-US" sz="1500" kern="100">
                          <a:effectLst/>
                          <a:latin typeface="Century"/>
                          <a:ea typeface="ＭＳ 明朝"/>
                          <a:cs typeface="Times New Roman"/>
                        </a:rPr>
                        <a:t>m</a:t>
                      </a:r>
                      <a:r>
                        <a:rPr lang="en-US" sz="1500" kern="100" baseline="30000">
                          <a:effectLst/>
                          <a:latin typeface="ＭＳ 明朝"/>
                          <a:ea typeface="ＭＳ 明朝"/>
                          <a:cs typeface="Times New Roman"/>
                        </a:rPr>
                        <a:t>2</a:t>
                      </a:r>
                      <a:r>
                        <a:rPr lang="ja-JP" sz="1500" kern="100">
                          <a:effectLst/>
                          <a:latin typeface="Century"/>
                          <a:ea typeface="ＭＳ 明朝"/>
                          <a:cs typeface="Times New Roman"/>
                        </a:rPr>
                        <a:t>）</a:t>
                      </a: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燃料</a:t>
                      </a:r>
                      <a:r>
                        <a:rPr lang="en-US" sz="1600" kern="100">
                          <a:effectLst/>
                          <a:latin typeface="Century"/>
                          <a:ea typeface="ＭＳ 明朝"/>
                          <a:cs typeface="Times New Roman"/>
                        </a:rPr>
                        <a:t>/</a:t>
                      </a:r>
                      <a:r>
                        <a:rPr lang="ja-JP" sz="1600" kern="100">
                          <a:effectLst/>
                          <a:latin typeface="Century"/>
                          <a:ea typeface="ＭＳ 明朝"/>
                          <a:cs typeface="Times New Roman"/>
                        </a:rPr>
                        <a:t>供給圧力</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天然ガス／</a:t>
                      </a:r>
                      <a:r>
                        <a:rPr lang="en-US" sz="1600" kern="100">
                          <a:effectLst/>
                          <a:latin typeface="Century"/>
                          <a:ea typeface="ＭＳ 明朝"/>
                          <a:cs typeface="Times New Roman"/>
                        </a:rPr>
                        <a:t>98</a:t>
                      </a:r>
                      <a:r>
                        <a:rPr lang="ja-JP" sz="1600" kern="100">
                          <a:effectLst/>
                          <a:latin typeface="Century"/>
                          <a:ea typeface="ＭＳ 明朝"/>
                          <a:cs typeface="Times New Roman"/>
                        </a:rPr>
                        <a:t>～</a:t>
                      </a:r>
                      <a:r>
                        <a:rPr lang="en-US" sz="1600" kern="100">
                          <a:effectLst/>
                          <a:latin typeface="Century"/>
                          <a:ea typeface="ＭＳ 明朝"/>
                          <a:cs typeface="Times New Roman"/>
                        </a:rPr>
                        <a:t>294</a:t>
                      </a:r>
                      <a:r>
                        <a:rPr lang="ja-JP" sz="1500" kern="100">
                          <a:effectLst/>
                          <a:latin typeface="Century"/>
                          <a:ea typeface="ＭＳ 明朝"/>
                          <a:cs typeface="Times New Roman"/>
                        </a:rPr>
                        <a:t>（</a:t>
                      </a:r>
                      <a:r>
                        <a:rPr lang="en-US" sz="1500" kern="100">
                          <a:effectLst/>
                          <a:latin typeface="Century"/>
                          <a:ea typeface="ＭＳ 明朝"/>
                          <a:cs typeface="Times New Roman"/>
                        </a:rPr>
                        <a:t>kPa</a:t>
                      </a:r>
                      <a:r>
                        <a:rPr lang="ja-JP" sz="1500" kern="100">
                          <a:effectLst/>
                          <a:latin typeface="Century"/>
                          <a:ea typeface="ＭＳ 明朝"/>
                          <a:cs typeface="Times New Roman"/>
                        </a:rPr>
                        <a:t>）</a:t>
                      </a: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燃料低位発熱量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500" kern="100">
                          <a:effectLst/>
                          <a:latin typeface="ＭＳ 明朝"/>
                          <a:ea typeface="ＭＳ 明朝"/>
                          <a:cs typeface="Times New Roman"/>
                        </a:rPr>
                        <a:t>40.7</a:t>
                      </a:r>
                      <a:r>
                        <a:rPr lang="ja-JP" sz="1500" kern="100">
                          <a:effectLst/>
                          <a:latin typeface="Century"/>
                          <a:ea typeface="ＭＳ 明朝"/>
                          <a:cs typeface="Times New Roman"/>
                        </a:rPr>
                        <a:t>（</a:t>
                      </a:r>
                      <a:r>
                        <a:rPr lang="en-US" sz="1500" kern="100">
                          <a:effectLst/>
                          <a:latin typeface="Century"/>
                          <a:ea typeface="ＭＳ 明朝"/>
                          <a:cs typeface="Times New Roman"/>
                        </a:rPr>
                        <a:t>MJ/m</a:t>
                      </a:r>
                      <a:r>
                        <a:rPr lang="en-US" sz="1500" kern="100" baseline="30000">
                          <a:effectLst/>
                          <a:latin typeface="ＭＳ 明朝"/>
                          <a:ea typeface="ＭＳ 明朝"/>
                          <a:cs typeface="Times New Roman"/>
                        </a:rPr>
                        <a:t>3</a:t>
                      </a:r>
                      <a:r>
                        <a:rPr lang="en-US" sz="1500" kern="100">
                          <a:effectLst/>
                          <a:latin typeface="ＭＳ 明朝"/>
                          <a:ea typeface="ＭＳ 明朝"/>
                          <a:cs typeface="Times New Roman"/>
                        </a:rPr>
                        <a:t>N)</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バーナ形式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ガス専焼バーナ</a:t>
                      </a:r>
                      <a:endParaRPr lang="ja-JP" sz="1500" kern="100" dirty="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燃焼制御方式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比例制御</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燃焼消費量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500" kern="100">
                          <a:effectLst/>
                          <a:latin typeface="ＭＳ 明朝"/>
                          <a:ea typeface="ＭＳ 明朝"/>
                          <a:cs typeface="Times New Roman"/>
                        </a:rPr>
                        <a:t>1,073</a:t>
                      </a:r>
                      <a:r>
                        <a:rPr lang="ja-JP" sz="1500" kern="100">
                          <a:effectLst/>
                          <a:latin typeface="Century"/>
                          <a:ea typeface="ＭＳ 明朝"/>
                          <a:cs typeface="Times New Roman"/>
                        </a:rPr>
                        <a:t>（</a:t>
                      </a:r>
                      <a:r>
                        <a:rPr lang="en-US" sz="1500" kern="100">
                          <a:effectLst/>
                          <a:latin typeface="Century"/>
                          <a:ea typeface="ＭＳ 明朝"/>
                          <a:cs typeface="Times New Roman"/>
                        </a:rPr>
                        <a:t>m</a:t>
                      </a:r>
                      <a:r>
                        <a:rPr lang="en-US" sz="1500" kern="100" baseline="30000">
                          <a:effectLst/>
                          <a:latin typeface="Century"/>
                          <a:ea typeface="ＭＳ 明朝"/>
                          <a:cs typeface="Times New Roman"/>
                        </a:rPr>
                        <a:t>3</a:t>
                      </a:r>
                      <a:r>
                        <a:rPr lang="en-US" sz="1500" kern="100">
                          <a:effectLst/>
                          <a:latin typeface="Century"/>
                          <a:ea typeface="ＭＳ 明朝"/>
                          <a:cs typeface="Times New Roman"/>
                        </a:rPr>
                        <a:t>N/h</a:t>
                      </a:r>
                      <a:r>
                        <a:rPr lang="ja-JP" sz="1500" kern="100">
                          <a:effectLst/>
                          <a:latin typeface="Century"/>
                          <a:ea typeface="ＭＳ 明朝"/>
                          <a:cs typeface="Times New Roman"/>
                        </a:rPr>
                        <a:t>）</a:t>
                      </a: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en-US" sz="1600" kern="100">
                          <a:effectLst/>
                          <a:latin typeface="ＭＳ 明朝"/>
                          <a:ea typeface="ＭＳ 明朝"/>
                          <a:cs typeface="Times New Roman"/>
                        </a:rPr>
                        <a:t>NO</a:t>
                      </a:r>
                      <a:r>
                        <a:rPr lang="ja-JP" sz="1600" kern="100">
                          <a:effectLst/>
                          <a:latin typeface="Century"/>
                          <a:ea typeface="ＭＳ 明朝"/>
                          <a:cs typeface="Times New Roman"/>
                        </a:rPr>
                        <a:t>ｘ値（</a:t>
                      </a:r>
                      <a:r>
                        <a:rPr lang="en-US" sz="1600" kern="100">
                          <a:effectLst/>
                          <a:latin typeface="Century"/>
                          <a:ea typeface="ＭＳ 明朝"/>
                          <a:cs typeface="Times New Roman"/>
                        </a:rPr>
                        <a:t>O</a:t>
                      </a:r>
                      <a:r>
                        <a:rPr lang="en-US" sz="1600" kern="100" baseline="-25000">
                          <a:effectLst/>
                          <a:latin typeface="Century"/>
                          <a:ea typeface="ＭＳ 明朝"/>
                          <a:cs typeface="Times New Roman"/>
                        </a:rPr>
                        <a:t>2</a:t>
                      </a:r>
                      <a:r>
                        <a:rPr lang="ja-JP" sz="1600" kern="100">
                          <a:effectLst/>
                          <a:latin typeface="Century"/>
                          <a:ea typeface="ＭＳ 明朝"/>
                          <a:cs typeface="Times New Roman"/>
                        </a:rPr>
                        <a:t>＝</a:t>
                      </a:r>
                      <a:r>
                        <a:rPr lang="en-US" sz="1600" kern="100">
                          <a:effectLst/>
                          <a:latin typeface="Century"/>
                          <a:ea typeface="ＭＳ 明朝"/>
                          <a:cs typeface="Times New Roman"/>
                        </a:rPr>
                        <a:t>5</a:t>
                      </a:r>
                      <a:r>
                        <a:rPr lang="ja-JP" sz="1600" kern="100">
                          <a:effectLst/>
                          <a:latin typeface="Century"/>
                          <a:ea typeface="ＭＳ 明朝"/>
                          <a:cs typeface="Times New Roman"/>
                        </a:rPr>
                        <a:t>％換算）</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500" kern="100">
                          <a:effectLst/>
                          <a:latin typeface="ＭＳ 明朝"/>
                          <a:ea typeface="ＭＳ 明朝"/>
                          <a:cs typeface="Times New Roman"/>
                        </a:rPr>
                        <a:t>150 ppm</a:t>
                      </a:r>
                      <a:r>
                        <a:rPr lang="ja-JP" sz="1500" kern="100">
                          <a:effectLst/>
                          <a:latin typeface="Century"/>
                          <a:ea typeface="ＭＳ 明朝"/>
                          <a:cs typeface="Times New Roman"/>
                        </a:rPr>
                        <a:t>以下</a:t>
                      </a: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給水制御方式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比例制御</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使用電源</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a:effectLst/>
                          <a:latin typeface="ＭＳ 明朝"/>
                          <a:ea typeface="ＭＳ 明朝"/>
                          <a:cs typeface="Times New Roman"/>
                        </a:rPr>
                        <a:t>AC220V</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8">
                <a:tc vMerge="1">
                  <a:txBody>
                    <a:bodyPr/>
                    <a:lstStyle/>
                    <a:p>
                      <a:endParaRPr kumimoji="1" lang="ja-JP" altLang="en-US"/>
                    </a:p>
                  </a:txBody>
                  <a:tcPr/>
                </a:tc>
                <a:tc>
                  <a:txBody>
                    <a:bodyPr/>
                    <a:lstStyle/>
                    <a:p>
                      <a:pPr algn="l">
                        <a:spcAft>
                          <a:spcPts val="0"/>
                        </a:spcAft>
                      </a:pPr>
                      <a:r>
                        <a:rPr lang="ja-JP" sz="1600" kern="100">
                          <a:effectLst/>
                          <a:latin typeface="Century"/>
                          <a:ea typeface="ＭＳ 明朝"/>
                          <a:cs typeface="Times New Roman"/>
                        </a:rPr>
                        <a:t>電気容量</a:t>
                      </a:r>
                      <a:endParaRPr lang="ja-JP" sz="1500" kern="10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a:effectLst/>
                          <a:latin typeface="ＭＳ 明朝"/>
                          <a:ea typeface="ＭＳ 明朝"/>
                          <a:cs typeface="Times New Roman"/>
                        </a:rPr>
                        <a:t>67.5kw</a:t>
                      </a:r>
                      <a:endParaRPr lang="ja-JP" sz="1500" kern="100" dirty="0">
                        <a:effectLst/>
                        <a:latin typeface="Century"/>
                        <a:ea typeface="ＭＳ 明朝"/>
                        <a:cs typeface="Times New Roman"/>
                      </a:endParaRPr>
                    </a:p>
                  </a:txBody>
                  <a:tcPr marL="80700" marR="80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3638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ボイラーの型式、</a:t>
            </a:r>
            <a:r>
              <a:rPr lang="ja-JP" altLang="en-US" dirty="0" smtClean="0"/>
              <a:t>仕様の注意点</a:t>
            </a:r>
            <a:endParaRPr kumimoji="1" lang="ja-JP" altLang="en-US" dirty="0"/>
          </a:p>
        </p:txBody>
      </p:sp>
      <p:sp>
        <p:nvSpPr>
          <p:cNvPr id="7" name="コンテンツ プレースホルダー 6"/>
          <p:cNvSpPr>
            <a:spLocks noGrp="1"/>
          </p:cNvSpPr>
          <p:nvPr>
            <p:ph idx="1"/>
          </p:nvPr>
        </p:nvSpPr>
        <p:spPr>
          <a:xfrm>
            <a:off x="681038" y="1810635"/>
            <a:ext cx="8543925" cy="4351338"/>
          </a:xfrm>
          <a:ln>
            <a:solidFill>
              <a:schemeClr val="accent6">
                <a:lumMod val="40000"/>
                <a:lumOff val="60000"/>
              </a:schemeClr>
            </a:solidFill>
          </a:ln>
        </p:spPr>
        <p:txBody>
          <a:bodyPr>
            <a:normAutofit/>
          </a:bodyPr>
          <a:lstStyle/>
          <a:p>
            <a:pPr>
              <a:buFont typeface="Wingdings" panose="05000000000000000000" pitchFamily="2" charset="2"/>
              <a:buChar char="l"/>
            </a:pPr>
            <a:r>
              <a:rPr lang="ja-JP" altLang="ja-JP" dirty="0"/>
              <a:t>表</a:t>
            </a:r>
            <a:r>
              <a:rPr lang="en-US" altLang="ja-JP" dirty="0"/>
              <a:t>1-2</a:t>
            </a:r>
            <a:r>
              <a:rPr lang="ja-JP" altLang="ja-JP" dirty="0"/>
              <a:t>ではひとつの型式に対する一般仕様のみ記述しているが、異なる仕様のボイラー型式が追加される、あるいは特殊仕様の対応が追加になる可能性があるなら、あらかじめそれらの仕様も記述しておくと、</a:t>
            </a:r>
            <a:r>
              <a:rPr lang="ja-JP" altLang="ja-JP" b="1" dirty="0"/>
              <a:t>型式追加時の作業</a:t>
            </a:r>
            <a:r>
              <a:rPr lang="ja-JP" altLang="ja-JP" dirty="0"/>
              <a:t>が容易になる</a:t>
            </a:r>
            <a:r>
              <a:rPr lang="ja-JP" altLang="ja-JP" dirty="0" smtClean="0"/>
              <a:t>。</a:t>
            </a:r>
            <a:endParaRPr lang="en-US" altLang="ja-JP" dirty="0" smtClean="0"/>
          </a:p>
          <a:p>
            <a:pPr>
              <a:buFont typeface="Wingdings" panose="05000000000000000000" pitchFamily="2" charset="2"/>
              <a:buChar char="l"/>
            </a:pPr>
            <a:r>
              <a:rPr lang="ja-JP" altLang="ja-JP" dirty="0" smtClean="0"/>
              <a:t>その</a:t>
            </a:r>
            <a:r>
              <a:rPr lang="ja-JP" altLang="ja-JP" dirty="0"/>
              <a:t>場合には</a:t>
            </a:r>
            <a:r>
              <a:rPr lang="ja-JP" altLang="ja-JP" dirty="0" smtClean="0"/>
              <a:t>、</a:t>
            </a:r>
            <a:r>
              <a:rPr lang="ja-JP" altLang="ja-JP" b="1" dirty="0" smtClean="0"/>
              <a:t>フロー図</a:t>
            </a:r>
            <a:r>
              <a:rPr lang="ja-JP" altLang="ja-JP" b="1" dirty="0"/>
              <a:t>、制御系統図と合わせて、記述を整合化</a:t>
            </a:r>
            <a:r>
              <a:rPr lang="ja-JP" altLang="ja-JP" dirty="0"/>
              <a:t>しておくことが必要である。</a:t>
            </a:r>
          </a:p>
          <a:p>
            <a:pPr marL="0" indent="0">
              <a:buNone/>
            </a:pPr>
            <a:endParaRPr lang="en-US" altLang="ja-JP" dirty="0" smtClean="0"/>
          </a:p>
        </p:txBody>
      </p:sp>
      <p:sp>
        <p:nvSpPr>
          <p:cNvPr id="4" name="フッター プレースホルダー 3"/>
          <p:cNvSpPr>
            <a:spLocks noGrp="1"/>
          </p:cNvSpPr>
          <p:nvPr>
            <p:ph type="ftr" sz="quarter" idx="11"/>
          </p:nvPr>
        </p:nvSpPr>
        <p:spPr>
          <a:xfrm>
            <a:off x="896549" y="6381328"/>
            <a:ext cx="7712237" cy="232833"/>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26</a:t>
            </a:fld>
            <a:endParaRPr kumimoji="1" lang="ja-JP" altLang="en-US" dirty="0"/>
          </a:p>
        </p:txBody>
      </p:sp>
    </p:spTree>
    <p:extLst>
      <p:ext uri="{BB962C8B-B14F-4D97-AF65-F5344CB8AC3E}">
        <p14:creationId xmlns:p14="http://schemas.microsoft.com/office/powerpoint/2010/main" val="1479217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6"/>
            <a:ext cx="8543925" cy="831626"/>
          </a:xfrm>
          <a:ln>
            <a:solidFill>
              <a:schemeClr val="accent4">
                <a:lumMod val="40000"/>
                <a:lumOff val="60000"/>
              </a:schemeClr>
            </a:solidFill>
          </a:ln>
        </p:spPr>
        <p:txBody>
          <a:bodyPr/>
          <a:lstStyle/>
          <a:p>
            <a:r>
              <a:rPr kumimoji="1" lang="ja-JP" altLang="en-US" dirty="0" smtClean="0"/>
              <a:t>イ</a:t>
            </a:r>
            <a:r>
              <a:rPr kumimoji="1" lang="en-US" altLang="ja-JP" dirty="0" smtClean="0"/>
              <a:t>.</a:t>
            </a:r>
            <a:r>
              <a:rPr kumimoji="1" lang="ja-JP" altLang="en-US" dirty="0" smtClean="0"/>
              <a:t>使用条件</a:t>
            </a:r>
            <a:endParaRPr kumimoji="1" lang="ja-JP" altLang="en-US" dirty="0"/>
          </a:p>
        </p:txBody>
      </p:sp>
      <p:sp>
        <p:nvSpPr>
          <p:cNvPr id="7" name="コンテンツ プレースホルダー 6"/>
          <p:cNvSpPr>
            <a:spLocks noGrp="1"/>
          </p:cNvSpPr>
          <p:nvPr>
            <p:ph idx="1"/>
          </p:nvPr>
        </p:nvSpPr>
        <p:spPr>
          <a:xfrm>
            <a:off x="681038" y="1340768"/>
            <a:ext cx="8543925" cy="5112568"/>
          </a:xfrm>
          <a:ln>
            <a:solidFill>
              <a:schemeClr val="accent6">
                <a:lumMod val="40000"/>
                <a:lumOff val="60000"/>
              </a:schemeClr>
            </a:solidFill>
          </a:ln>
        </p:spPr>
        <p:txBody>
          <a:bodyPr>
            <a:normAutofit fontScale="40000" lnSpcReduction="20000"/>
          </a:bodyPr>
          <a:lstStyle/>
          <a:p>
            <a:pPr>
              <a:buFont typeface="Wingdings" panose="05000000000000000000" pitchFamily="2" charset="2"/>
              <a:buChar char="l"/>
            </a:pPr>
            <a:r>
              <a:rPr lang="ja-JP" altLang="ja-JP" sz="6000" b="1" dirty="0" smtClean="0">
                <a:latin typeface="+mn-ea"/>
              </a:rPr>
              <a:t>使用</a:t>
            </a:r>
            <a:r>
              <a:rPr lang="ja-JP" altLang="en-US" sz="6000" b="1" dirty="0" smtClean="0">
                <a:latin typeface="+mn-ea"/>
              </a:rPr>
              <a:t>上の条件（制限仕様）</a:t>
            </a:r>
            <a:r>
              <a:rPr lang="ja-JP" altLang="ja-JP" sz="6000" dirty="0" smtClean="0">
                <a:latin typeface="+mn-ea"/>
              </a:rPr>
              <a:t>と</a:t>
            </a:r>
            <a:r>
              <a:rPr lang="ja-JP" altLang="ja-JP" sz="6000" dirty="0">
                <a:latin typeface="+mn-ea"/>
              </a:rPr>
              <a:t>して、対象ボイラーの</a:t>
            </a:r>
            <a:r>
              <a:rPr lang="ja-JP" altLang="ja-JP" sz="6000" b="1" dirty="0">
                <a:latin typeface="+mn-ea"/>
              </a:rPr>
              <a:t>取扱い</a:t>
            </a:r>
            <a:r>
              <a:rPr lang="ja-JP" altLang="ja-JP" sz="6000" b="1" dirty="0" smtClean="0">
                <a:latin typeface="+mn-ea"/>
              </a:rPr>
              <a:t>資格</a:t>
            </a:r>
            <a:r>
              <a:rPr lang="ja-JP" altLang="ja-JP" sz="6000" dirty="0" smtClean="0">
                <a:latin typeface="+mn-ea"/>
              </a:rPr>
              <a:t>、</a:t>
            </a:r>
            <a:r>
              <a:rPr lang="en-US" altLang="ja-JP" sz="6000" b="1" dirty="0">
                <a:latin typeface="+mn-ea"/>
              </a:rPr>
              <a:t>1</a:t>
            </a:r>
            <a:r>
              <a:rPr lang="ja-JP" altLang="ja-JP" sz="6000" b="1" dirty="0">
                <a:latin typeface="+mn-ea"/>
              </a:rPr>
              <a:t>日あたりの運転</a:t>
            </a:r>
            <a:r>
              <a:rPr lang="ja-JP" altLang="ja-JP" sz="6000" b="1" dirty="0" smtClean="0">
                <a:latin typeface="+mn-ea"/>
              </a:rPr>
              <a:t>時間</a:t>
            </a:r>
            <a:r>
              <a:rPr lang="ja-JP" altLang="en-US" sz="6000" dirty="0">
                <a:latin typeface="+mn-ea"/>
              </a:rPr>
              <a:t>、</a:t>
            </a:r>
            <a:r>
              <a:rPr lang="ja-JP" altLang="ja-JP" sz="6000" dirty="0" smtClean="0">
                <a:latin typeface="+mn-ea"/>
              </a:rPr>
              <a:t>ボイラー</a:t>
            </a:r>
            <a:r>
              <a:rPr lang="ja-JP" altLang="ja-JP" sz="6000" b="1" dirty="0">
                <a:latin typeface="+mn-ea"/>
              </a:rPr>
              <a:t>設置場所</a:t>
            </a:r>
            <a:r>
              <a:rPr lang="en-US" altLang="ja-JP" sz="6000" b="1" dirty="0">
                <a:latin typeface="+mn-ea"/>
              </a:rPr>
              <a:t>/</a:t>
            </a:r>
            <a:r>
              <a:rPr lang="ja-JP" altLang="ja-JP" sz="6000" b="1" dirty="0" smtClean="0">
                <a:latin typeface="+mn-ea"/>
              </a:rPr>
              <a:t>設置</a:t>
            </a:r>
            <a:r>
              <a:rPr lang="ja-JP" altLang="en-US" sz="6000" b="1" dirty="0">
                <a:latin typeface="+mn-ea"/>
              </a:rPr>
              <a:t>環境</a:t>
            </a:r>
            <a:r>
              <a:rPr lang="ja-JP" altLang="ja-JP" sz="6000" dirty="0" smtClean="0">
                <a:latin typeface="+mn-ea"/>
              </a:rPr>
              <a:t>など</a:t>
            </a:r>
            <a:r>
              <a:rPr lang="ja-JP" altLang="ja-JP" sz="6000" dirty="0">
                <a:latin typeface="+mn-ea"/>
              </a:rPr>
              <a:t>の制限仕様を記述する</a:t>
            </a:r>
            <a:r>
              <a:rPr lang="ja-JP" altLang="ja-JP" sz="6000" dirty="0" smtClean="0">
                <a:latin typeface="+mn-ea"/>
              </a:rPr>
              <a:t>。</a:t>
            </a:r>
            <a:endParaRPr lang="en-US" altLang="ja-JP" sz="6000" dirty="0" smtClean="0">
              <a:latin typeface="+mn-ea"/>
            </a:endParaRPr>
          </a:p>
          <a:p>
            <a:pPr lvl="1"/>
            <a:endParaRPr lang="ja-JP" altLang="ja-JP" dirty="0"/>
          </a:p>
          <a:p>
            <a:pPr>
              <a:buFont typeface="Wingdings" panose="05000000000000000000" pitchFamily="2" charset="2"/>
              <a:buChar char="l"/>
            </a:pPr>
            <a:r>
              <a:rPr lang="ja-JP" altLang="ja-JP" sz="6000" b="1" dirty="0" smtClean="0"/>
              <a:t>ボイラー</a:t>
            </a:r>
            <a:r>
              <a:rPr lang="ja-JP" altLang="ja-JP" sz="6000" b="1" dirty="0"/>
              <a:t>の設置場所、設置</a:t>
            </a:r>
            <a:r>
              <a:rPr lang="ja-JP" altLang="ja-JP" sz="6000" b="1" dirty="0" smtClean="0"/>
              <a:t>環境</a:t>
            </a:r>
            <a:endParaRPr lang="en-US" altLang="ja-JP" sz="6000" b="1" dirty="0" smtClean="0"/>
          </a:p>
          <a:p>
            <a:pPr lvl="1"/>
            <a:r>
              <a:rPr lang="ja-JP" altLang="ja-JP" sz="5000" b="1" dirty="0" smtClean="0"/>
              <a:t>危害</a:t>
            </a:r>
            <a:r>
              <a:rPr lang="ja-JP" altLang="ja-JP" sz="5000" b="1" dirty="0"/>
              <a:t>を受ける可能性のある人が複数以上存在するかどうかを判断する材料</a:t>
            </a:r>
            <a:r>
              <a:rPr lang="ja-JP" altLang="ja-JP" sz="5000" dirty="0"/>
              <a:t>となり、</a:t>
            </a:r>
            <a:r>
              <a:rPr lang="ja-JP" altLang="ja-JP" sz="5000" b="1" dirty="0"/>
              <a:t>安全度水準の決定に大きく影響する要因</a:t>
            </a:r>
            <a:r>
              <a:rPr lang="ja-JP" altLang="ja-JP" sz="5000" dirty="0"/>
              <a:t>である</a:t>
            </a:r>
            <a:r>
              <a:rPr lang="ja-JP" altLang="ja-JP" sz="5000" dirty="0" smtClean="0"/>
              <a:t>。</a:t>
            </a:r>
            <a:endParaRPr lang="en-US" altLang="ja-JP" sz="5000" dirty="0" smtClean="0"/>
          </a:p>
          <a:p>
            <a:pPr lvl="1"/>
            <a:r>
              <a:rPr lang="ja-JP" altLang="ja-JP" sz="5000" dirty="0" smtClean="0"/>
              <a:t>ボイラー</a:t>
            </a:r>
            <a:r>
              <a:rPr lang="ja-JP" altLang="ja-JP" sz="5000" dirty="0"/>
              <a:t>の場合、特別に指定された設置場所、設置環境でないかぎり、ボイラーの重故障による爆発等の危険事象では、危害を受ける可能性のある人は複数存在することが前提となる</a:t>
            </a:r>
            <a:r>
              <a:rPr lang="ja-JP" altLang="ja-JP" sz="5000" dirty="0" smtClean="0"/>
              <a:t>。</a:t>
            </a:r>
            <a:endParaRPr lang="en-US" altLang="ja-JP" sz="5000" dirty="0" smtClean="0"/>
          </a:p>
          <a:p>
            <a:pPr lvl="1"/>
            <a:r>
              <a:rPr lang="ja-JP" altLang="ja-JP" sz="5000" dirty="0" smtClean="0"/>
              <a:t>したがって</a:t>
            </a:r>
            <a:r>
              <a:rPr lang="ja-JP" altLang="ja-JP" sz="5000" dirty="0"/>
              <a:t>、危害を受ける可能性のある人が一人以下であると判断した場合には、その判断の根拠となる設置場所・設置環境の要件を明示する必要がある</a:t>
            </a:r>
            <a:r>
              <a:rPr lang="ja-JP" altLang="ja-JP" sz="5000" dirty="0" smtClean="0"/>
              <a:t>。</a:t>
            </a:r>
            <a:endParaRPr lang="en-US" altLang="ja-JP" sz="5000" dirty="0" smtClean="0"/>
          </a:p>
          <a:p>
            <a:pPr marL="457200" lvl="1" indent="0">
              <a:buNone/>
            </a:pPr>
            <a:endParaRPr lang="ja-JP" altLang="ja-JP" sz="3800" b="1" dirty="0"/>
          </a:p>
          <a:p>
            <a:pPr>
              <a:buFont typeface="Wingdings" panose="05000000000000000000" pitchFamily="2" charset="2"/>
              <a:buChar char="l"/>
            </a:pPr>
            <a:r>
              <a:rPr lang="en-US" altLang="ja-JP" sz="6000" b="1" dirty="0" smtClean="0"/>
              <a:t>1</a:t>
            </a:r>
            <a:r>
              <a:rPr lang="ja-JP" altLang="ja-JP" sz="6000" b="1" dirty="0"/>
              <a:t>日あたりの運転</a:t>
            </a:r>
            <a:r>
              <a:rPr lang="ja-JP" altLang="ja-JP" sz="6000" b="1" dirty="0" smtClean="0"/>
              <a:t>時間</a:t>
            </a:r>
            <a:endParaRPr lang="en-US" altLang="ja-JP" sz="6000" b="1" dirty="0" smtClean="0"/>
          </a:p>
          <a:p>
            <a:pPr lvl="1"/>
            <a:r>
              <a:rPr lang="ja-JP" altLang="ja-JP" sz="5000" dirty="0" smtClean="0"/>
              <a:t>ボイラー</a:t>
            </a:r>
            <a:r>
              <a:rPr lang="ja-JP" altLang="ja-JP" sz="5000" dirty="0"/>
              <a:t>設計上の要件として決められた時間で規定しておく必要がある。例えば、部品の点検・交換周期を決めた際に想定した</a:t>
            </a:r>
            <a:r>
              <a:rPr lang="en-US" altLang="ja-JP" sz="5000" dirty="0"/>
              <a:t>1</a:t>
            </a:r>
            <a:r>
              <a:rPr lang="ja-JP" altLang="ja-JP" sz="5000" dirty="0"/>
              <a:t>日あたりのボイラー運転時間などから決定する。</a:t>
            </a:r>
            <a:endParaRPr lang="en-US" altLang="ja-JP" sz="5000" dirty="0" smtClean="0"/>
          </a:p>
        </p:txBody>
      </p:sp>
      <p:sp>
        <p:nvSpPr>
          <p:cNvPr id="4" name="フッター プレースホルダー 3"/>
          <p:cNvSpPr>
            <a:spLocks noGrp="1"/>
          </p:cNvSpPr>
          <p:nvPr>
            <p:ph type="ftr" sz="quarter" idx="11"/>
          </p:nvPr>
        </p:nvSpPr>
        <p:spPr>
          <a:xfrm>
            <a:off x="1052567" y="6488902"/>
            <a:ext cx="7556220" cy="232833"/>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27</a:t>
            </a:fld>
            <a:endParaRPr kumimoji="1" lang="ja-JP" altLang="en-US" dirty="0"/>
          </a:p>
        </p:txBody>
      </p:sp>
    </p:spTree>
    <p:extLst>
      <p:ext uri="{BB962C8B-B14F-4D97-AF65-F5344CB8AC3E}">
        <p14:creationId xmlns:p14="http://schemas.microsoft.com/office/powerpoint/2010/main" val="2209578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kumimoji="1" lang="ja-JP" altLang="en-US" dirty="0" smtClean="0"/>
              <a:t>ウ</a:t>
            </a:r>
            <a:r>
              <a:rPr kumimoji="1" lang="en-US" altLang="ja-JP" dirty="0" smtClean="0"/>
              <a:t>.</a:t>
            </a:r>
            <a:r>
              <a:rPr kumimoji="1" lang="ja-JP" altLang="en-US" dirty="0" smtClean="0"/>
              <a:t>保守・点検</a:t>
            </a:r>
            <a:endParaRPr kumimoji="1" lang="ja-JP" altLang="en-US" dirty="0"/>
          </a:p>
        </p:txBody>
      </p:sp>
      <p:sp>
        <p:nvSpPr>
          <p:cNvPr id="7" name="コンテンツ プレースホルダー 6"/>
          <p:cNvSpPr>
            <a:spLocks noGrp="1"/>
          </p:cNvSpPr>
          <p:nvPr>
            <p:ph idx="1"/>
          </p:nvPr>
        </p:nvSpPr>
        <p:spPr>
          <a:xfrm>
            <a:off x="681038" y="1810636"/>
            <a:ext cx="8543925" cy="3922620"/>
          </a:xfrm>
          <a:ln>
            <a:solidFill>
              <a:schemeClr val="accent6">
                <a:lumMod val="40000"/>
                <a:lumOff val="60000"/>
              </a:schemeClr>
            </a:solidFill>
          </a:ln>
        </p:spPr>
        <p:txBody>
          <a:bodyPr>
            <a:noAutofit/>
          </a:bodyPr>
          <a:lstStyle/>
          <a:p>
            <a:r>
              <a:rPr lang="ja-JP" altLang="ja-JP" sz="2400" dirty="0"/>
              <a:t>法令等で定められている</a:t>
            </a:r>
            <a:r>
              <a:rPr lang="ja-JP" altLang="ja-JP" sz="2400" b="1" dirty="0"/>
              <a:t>性能検査、定期自主</a:t>
            </a:r>
            <a:r>
              <a:rPr lang="ja-JP" altLang="ja-JP" sz="2400" b="1" dirty="0" smtClean="0"/>
              <a:t>検査、</a:t>
            </a:r>
            <a:r>
              <a:rPr lang="ja-JP" altLang="ja-JP" sz="2400" dirty="0"/>
              <a:t>運転開始時</a:t>
            </a:r>
            <a:r>
              <a:rPr lang="en-US" altLang="ja-JP" sz="2400" dirty="0"/>
              <a:t>/</a:t>
            </a:r>
            <a:r>
              <a:rPr lang="ja-JP" altLang="ja-JP" sz="2400" dirty="0"/>
              <a:t>運転中</a:t>
            </a:r>
            <a:r>
              <a:rPr lang="en-US" altLang="ja-JP" sz="2400" dirty="0"/>
              <a:t>/</a:t>
            </a:r>
            <a:r>
              <a:rPr lang="ja-JP" altLang="ja-JP" sz="2400" dirty="0"/>
              <a:t>毎日</a:t>
            </a:r>
            <a:r>
              <a:rPr lang="en-US" altLang="ja-JP" sz="2400" dirty="0"/>
              <a:t>/</a:t>
            </a:r>
            <a:r>
              <a:rPr lang="ja-JP" altLang="ja-JP" sz="2400" dirty="0"/>
              <a:t>毎週などの単位で必要となる</a:t>
            </a:r>
            <a:r>
              <a:rPr lang="ja-JP" altLang="ja-JP" sz="2400" b="1" dirty="0"/>
              <a:t>日常の運転</a:t>
            </a:r>
            <a:r>
              <a:rPr lang="ja-JP" altLang="ja-JP" sz="2400" b="1" dirty="0" smtClean="0"/>
              <a:t>管理</a:t>
            </a:r>
            <a:r>
              <a:rPr lang="ja-JP" altLang="en-US" sz="2400" dirty="0" smtClean="0"/>
              <a:t>の内容を規定する。</a:t>
            </a:r>
            <a:endParaRPr lang="en-US" altLang="ja-JP" sz="2400" dirty="0" smtClean="0"/>
          </a:p>
          <a:p>
            <a:endParaRPr lang="en-US" altLang="ja-JP" sz="2400" dirty="0" smtClean="0"/>
          </a:p>
          <a:p>
            <a:r>
              <a:rPr lang="ja-JP" altLang="en-US" sz="2400" dirty="0"/>
              <a:t>これらは、</a:t>
            </a:r>
            <a:r>
              <a:rPr lang="ja-JP" altLang="ja-JP" sz="2400" b="1" dirty="0" smtClean="0"/>
              <a:t>取扱い</a:t>
            </a:r>
            <a:r>
              <a:rPr lang="ja-JP" altLang="ja-JP" sz="2400" b="1" dirty="0"/>
              <a:t>説明書</a:t>
            </a:r>
            <a:r>
              <a:rPr lang="ja-JP" altLang="ja-JP" sz="2400" dirty="0"/>
              <a:t>などのユーザーに提示する資料で規定する内容にて確認をする</a:t>
            </a:r>
            <a:r>
              <a:rPr lang="ja-JP" altLang="ja-JP" sz="2400" dirty="0" smtClean="0"/>
              <a:t>。</a:t>
            </a:r>
            <a:endParaRPr lang="en-US" altLang="ja-JP" sz="2400" dirty="0" smtClean="0"/>
          </a:p>
          <a:p>
            <a:endParaRPr lang="en-US" altLang="ja-JP" sz="2400" dirty="0"/>
          </a:p>
          <a:p>
            <a:r>
              <a:rPr lang="ja-JP" altLang="en-US" sz="2400" dirty="0" smtClean="0"/>
              <a:t>また、</a:t>
            </a:r>
            <a:r>
              <a:rPr lang="ja-JP" altLang="ja-JP" sz="2400" b="1" dirty="0" smtClean="0"/>
              <a:t>部品</a:t>
            </a:r>
            <a:r>
              <a:rPr lang="ja-JP" altLang="ja-JP" sz="2400" b="1" dirty="0"/>
              <a:t>や制御機器の点検・交換</a:t>
            </a:r>
            <a:r>
              <a:rPr lang="ja-JP" altLang="ja-JP" sz="2400" dirty="0"/>
              <a:t>についても、表</a:t>
            </a:r>
            <a:r>
              <a:rPr lang="en-US" altLang="ja-JP" sz="2400" dirty="0"/>
              <a:t>1-4</a:t>
            </a:r>
            <a:r>
              <a:rPr lang="ja-JP" altLang="ja-JP" sz="2400" dirty="0" err="1"/>
              <a:t>のように</a:t>
            </a:r>
            <a:r>
              <a:rPr lang="ja-JP" altLang="ja-JP" sz="2400" dirty="0"/>
              <a:t>リスト化してユーザへ提示することが必要である。</a:t>
            </a:r>
            <a:endParaRPr lang="en-US" altLang="ja-JP" sz="2400"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28</a:t>
            </a:fld>
            <a:endParaRPr kumimoji="1" lang="ja-JP" altLang="en-US" dirty="0"/>
          </a:p>
        </p:txBody>
      </p:sp>
    </p:spTree>
    <p:extLst>
      <p:ext uri="{BB962C8B-B14F-4D97-AF65-F5344CB8AC3E}">
        <p14:creationId xmlns:p14="http://schemas.microsoft.com/office/powerpoint/2010/main" val="614781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fontScale="90000"/>
          </a:bodyPr>
          <a:lstStyle/>
          <a:p>
            <a:r>
              <a:rPr lang="ja-JP" altLang="ja-JP" b="1" dirty="0"/>
              <a:t>表</a:t>
            </a:r>
            <a:r>
              <a:rPr lang="en-US" altLang="ja-JP" b="1" dirty="0"/>
              <a:t>1-3</a:t>
            </a:r>
            <a:r>
              <a:rPr lang="ja-JP" altLang="ja-JP" b="1" dirty="0"/>
              <a:t>　ボイラーの使用条件、保守点検の</a:t>
            </a:r>
            <a:r>
              <a:rPr lang="ja-JP" altLang="ja-JP" b="1" dirty="0" smtClean="0"/>
              <a:t>例</a:t>
            </a:r>
            <a:endParaRPr kumimoji="1" lang="ja-JP" altLang="en-US" dirty="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29</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021194190"/>
              </p:ext>
            </p:extLst>
          </p:nvPr>
        </p:nvGraphicFramePr>
        <p:xfrm>
          <a:off x="666775" y="2071561"/>
          <a:ext cx="8596136" cy="3959540"/>
        </p:xfrm>
        <a:graphic>
          <a:graphicData uri="http://schemas.openxmlformats.org/drawingml/2006/table">
            <a:tbl>
              <a:tblPr firstRow="1" firstCol="1" bandRow="1"/>
              <a:tblGrid>
                <a:gridCol w="2169504"/>
                <a:gridCol w="3213316"/>
                <a:gridCol w="3213316"/>
              </a:tblGrid>
              <a:tr h="410990">
                <a:tc>
                  <a:txBody>
                    <a:bodyPr/>
                    <a:lstStyle/>
                    <a:p>
                      <a:pPr algn="l">
                        <a:spcAft>
                          <a:spcPts val="0"/>
                        </a:spcAft>
                      </a:pPr>
                      <a:r>
                        <a:rPr lang="ja-JP" sz="2000" b="1" kern="100" dirty="0">
                          <a:effectLst/>
                          <a:latin typeface="Century"/>
                          <a:ea typeface="ＭＳ 明朝"/>
                          <a:cs typeface="Times New Roman"/>
                        </a:rPr>
                        <a:t>項目</a:t>
                      </a:r>
                      <a:endParaRPr lang="ja-JP" sz="1800" b="1" kern="100" dirty="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b="1" kern="100" dirty="0">
                          <a:effectLst/>
                          <a:latin typeface="Century"/>
                          <a:ea typeface="ＭＳ 明朝"/>
                          <a:cs typeface="Times New Roman"/>
                        </a:rPr>
                        <a:t>内容</a:t>
                      </a:r>
                      <a:endParaRPr lang="ja-JP" sz="1800" b="1" kern="100" dirty="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b="1" kern="100" dirty="0">
                          <a:effectLst/>
                          <a:latin typeface="Century"/>
                          <a:ea typeface="ＭＳ 明朝"/>
                          <a:cs typeface="Times New Roman"/>
                        </a:rPr>
                        <a:t>例</a:t>
                      </a:r>
                      <a:endParaRPr lang="ja-JP" sz="1800" b="1" kern="100" dirty="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90">
                <a:tc rowSpan="3">
                  <a:txBody>
                    <a:bodyPr/>
                    <a:lstStyle/>
                    <a:p>
                      <a:pPr algn="l">
                        <a:spcAft>
                          <a:spcPts val="0"/>
                        </a:spcAft>
                      </a:pPr>
                      <a:r>
                        <a:rPr lang="ja-JP" sz="2000" kern="100">
                          <a:effectLst/>
                          <a:latin typeface="Century"/>
                          <a:ea typeface="ＭＳ 明朝"/>
                          <a:cs typeface="Times New Roman"/>
                        </a:rPr>
                        <a:t>使用条件</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Century"/>
                          <a:ea typeface="ＭＳ 明朝"/>
                          <a:cs typeface="Times New Roman"/>
                        </a:rPr>
                        <a:t>取扱資格</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Century"/>
                          <a:ea typeface="ＭＳ 明朝"/>
                          <a:cs typeface="Times New Roman"/>
                        </a:rPr>
                        <a:t>１級ボイラー技士</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90">
                <a:tc vMerge="1">
                  <a:txBody>
                    <a:bodyPr/>
                    <a:lstStyle/>
                    <a:p>
                      <a:endParaRPr kumimoji="1" lang="ja-JP" altLang="en-US"/>
                    </a:p>
                  </a:txBody>
                  <a:tcPr/>
                </a:tc>
                <a:tc>
                  <a:txBody>
                    <a:bodyPr/>
                    <a:lstStyle/>
                    <a:p>
                      <a:pPr algn="l">
                        <a:spcAft>
                          <a:spcPts val="0"/>
                        </a:spcAft>
                      </a:pPr>
                      <a:r>
                        <a:rPr lang="ja-JP" sz="2000" kern="100">
                          <a:effectLst/>
                          <a:latin typeface="Century"/>
                          <a:ea typeface="ＭＳ 明朝"/>
                          <a:cs typeface="Times New Roman"/>
                        </a:rPr>
                        <a:t>設置場所</a:t>
                      </a:r>
                      <a:r>
                        <a:rPr lang="en-US" sz="2000" kern="100">
                          <a:effectLst/>
                          <a:latin typeface="Century"/>
                          <a:ea typeface="ＭＳ 明朝"/>
                          <a:cs typeface="Times New Roman"/>
                        </a:rPr>
                        <a:t>/</a:t>
                      </a:r>
                      <a:r>
                        <a:rPr lang="ja-JP" sz="2000" kern="100">
                          <a:effectLst/>
                          <a:latin typeface="Century"/>
                          <a:ea typeface="ＭＳ 明朝"/>
                          <a:cs typeface="Times New Roman"/>
                        </a:rPr>
                        <a:t>設置環境</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Century"/>
                          <a:ea typeface="ＭＳ 明朝"/>
                          <a:cs typeface="Times New Roman"/>
                        </a:rPr>
                        <a:t>屋内／非防爆</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90">
                <a:tc vMerge="1">
                  <a:txBody>
                    <a:bodyPr/>
                    <a:lstStyle/>
                    <a:p>
                      <a:endParaRPr kumimoji="1" lang="ja-JP" altLang="en-US"/>
                    </a:p>
                  </a:txBody>
                  <a:tcPr/>
                </a:tc>
                <a:tc>
                  <a:txBody>
                    <a:bodyPr/>
                    <a:lstStyle/>
                    <a:p>
                      <a:pPr algn="l">
                        <a:spcAft>
                          <a:spcPts val="0"/>
                        </a:spcAft>
                      </a:pPr>
                      <a:r>
                        <a:rPr lang="ja-JP" sz="2000" kern="100">
                          <a:effectLst/>
                          <a:latin typeface="Century"/>
                          <a:ea typeface="ＭＳ 明朝"/>
                          <a:cs typeface="Times New Roman"/>
                        </a:rPr>
                        <a:t>運転条件</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kern="100">
                          <a:effectLst/>
                          <a:latin typeface="ＭＳ 明朝"/>
                          <a:ea typeface="ＭＳ 明朝"/>
                          <a:cs typeface="Times New Roman"/>
                        </a:rPr>
                        <a:t>12</a:t>
                      </a:r>
                      <a:r>
                        <a:rPr lang="ja-JP" sz="2000" kern="100">
                          <a:effectLst/>
                          <a:latin typeface="Century"/>
                          <a:ea typeface="ＭＳ 明朝"/>
                          <a:cs typeface="Times New Roman"/>
                        </a:rPr>
                        <a:t>時間／日</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90">
                <a:tc rowSpan="4">
                  <a:txBody>
                    <a:bodyPr/>
                    <a:lstStyle/>
                    <a:p>
                      <a:pPr algn="l">
                        <a:spcAft>
                          <a:spcPts val="0"/>
                        </a:spcAft>
                      </a:pPr>
                      <a:r>
                        <a:rPr lang="ja-JP" sz="2000" kern="100">
                          <a:effectLst/>
                          <a:latin typeface="Century"/>
                          <a:ea typeface="ＭＳ 明朝"/>
                          <a:cs typeface="Times New Roman"/>
                        </a:rPr>
                        <a:t>保守・点検</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Century"/>
                          <a:ea typeface="ＭＳ 明朝"/>
                          <a:cs typeface="Times New Roman"/>
                        </a:rPr>
                        <a:t>日常運転管理</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Century"/>
                          <a:ea typeface="ＭＳ 明朝"/>
                          <a:cs typeface="Times New Roman"/>
                        </a:rPr>
                        <a:t>別紙参照（取扱い説明書による</a:t>
                      </a:r>
                      <a:r>
                        <a:rPr lang="en-US" sz="2000" kern="100">
                          <a:effectLst/>
                          <a:latin typeface="Century"/>
                          <a:ea typeface="ＭＳ 明朝"/>
                          <a:cs typeface="Times New Roman"/>
                        </a:rPr>
                        <a:t>)</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90">
                <a:tc vMerge="1">
                  <a:txBody>
                    <a:bodyPr/>
                    <a:lstStyle/>
                    <a:p>
                      <a:endParaRPr kumimoji="1" lang="ja-JP" altLang="en-US"/>
                    </a:p>
                  </a:txBody>
                  <a:tcPr/>
                </a:tc>
                <a:tc>
                  <a:txBody>
                    <a:bodyPr/>
                    <a:lstStyle/>
                    <a:p>
                      <a:pPr algn="l">
                        <a:spcAft>
                          <a:spcPts val="0"/>
                        </a:spcAft>
                      </a:pPr>
                      <a:r>
                        <a:rPr lang="ja-JP" sz="2000" kern="100">
                          <a:effectLst/>
                          <a:latin typeface="Century"/>
                          <a:ea typeface="ＭＳ 明朝"/>
                          <a:cs typeface="Times New Roman"/>
                        </a:rPr>
                        <a:t>定期自主検査</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kern="100">
                          <a:effectLst/>
                          <a:latin typeface="ＭＳ 明朝"/>
                          <a:ea typeface="ＭＳ 明朝"/>
                          <a:cs typeface="Times New Roman"/>
                        </a:rPr>
                        <a:t>1</a:t>
                      </a:r>
                      <a:r>
                        <a:rPr lang="ja-JP" sz="2000" kern="100">
                          <a:effectLst/>
                          <a:latin typeface="Century"/>
                          <a:ea typeface="ＭＳ 明朝"/>
                          <a:cs typeface="Times New Roman"/>
                        </a:rPr>
                        <a:t>回／月（定期自主検査指針による）</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90">
                <a:tc vMerge="1">
                  <a:txBody>
                    <a:bodyPr/>
                    <a:lstStyle/>
                    <a:p>
                      <a:endParaRPr kumimoji="1" lang="ja-JP" altLang="en-US"/>
                    </a:p>
                  </a:txBody>
                  <a:tcPr/>
                </a:tc>
                <a:tc>
                  <a:txBody>
                    <a:bodyPr/>
                    <a:lstStyle/>
                    <a:p>
                      <a:pPr algn="l">
                        <a:spcAft>
                          <a:spcPts val="0"/>
                        </a:spcAft>
                      </a:pPr>
                      <a:r>
                        <a:rPr lang="ja-JP" sz="2000" kern="100">
                          <a:effectLst/>
                          <a:latin typeface="Century"/>
                          <a:ea typeface="ＭＳ 明朝"/>
                          <a:cs typeface="Times New Roman"/>
                        </a:rPr>
                        <a:t>性能検査</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kern="100">
                          <a:effectLst/>
                          <a:latin typeface="ＭＳ 明朝"/>
                          <a:ea typeface="ＭＳ 明朝"/>
                          <a:cs typeface="Times New Roman"/>
                        </a:rPr>
                        <a:t>1</a:t>
                      </a:r>
                      <a:r>
                        <a:rPr lang="ja-JP" sz="2000" kern="100">
                          <a:effectLst/>
                          <a:latin typeface="Century"/>
                          <a:ea typeface="ＭＳ 明朝"/>
                          <a:cs typeface="Times New Roman"/>
                        </a:rPr>
                        <a:t>回／年</a:t>
                      </a:r>
                      <a:endParaRPr lang="ja-JP" sz="1800" kern="10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390">
                <a:tc vMerge="1">
                  <a:txBody>
                    <a:bodyPr/>
                    <a:lstStyle/>
                    <a:p>
                      <a:endParaRPr kumimoji="1" lang="ja-JP" altLang="en-US"/>
                    </a:p>
                  </a:txBody>
                  <a:tcPr/>
                </a:tc>
                <a:tc>
                  <a:txBody>
                    <a:bodyPr/>
                    <a:lstStyle/>
                    <a:p>
                      <a:pPr algn="l">
                        <a:spcAft>
                          <a:spcPts val="0"/>
                        </a:spcAft>
                      </a:pPr>
                      <a:r>
                        <a:rPr lang="ja-JP" sz="2000" kern="100" dirty="0">
                          <a:effectLst/>
                          <a:latin typeface="Century"/>
                          <a:ea typeface="ＭＳ 明朝"/>
                          <a:cs typeface="Times New Roman"/>
                        </a:rPr>
                        <a:t>部品の点検・交換</a:t>
                      </a:r>
                      <a:endParaRPr lang="ja-JP" sz="1800" kern="100" dirty="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Century"/>
                          <a:ea typeface="ＭＳ 明朝"/>
                          <a:cs typeface="Times New Roman"/>
                        </a:rPr>
                        <a:t>別紙参照（取扱い説明書による</a:t>
                      </a:r>
                      <a:r>
                        <a:rPr lang="en-US" sz="2000" kern="100" dirty="0">
                          <a:effectLst/>
                          <a:latin typeface="Century"/>
                          <a:ea typeface="ＭＳ 明朝"/>
                          <a:cs typeface="Times New Roman"/>
                        </a:rPr>
                        <a:t>)</a:t>
                      </a:r>
                      <a:endParaRPr lang="ja-JP" sz="1800" kern="100" dirty="0">
                        <a:effectLst/>
                        <a:latin typeface="Century"/>
                        <a:ea typeface="ＭＳ 明朝"/>
                        <a:cs typeface="Times New Roman"/>
                      </a:endParaRPr>
                    </a:p>
                  </a:txBody>
                  <a:tcPr marL="82091" marR="8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806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980728"/>
            <a:ext cx="8420100" cy="1362075"/>
          </a:xfrm>
        </p:spPr>
        <p:txBody>
          <a:bodyPr/>
          <a:lstStyle/>
          <a:p>
            <a:r>
              <a:rPr lang="ja-JP" altLang="en-US" dirty="0"/>
              <a:t>はじめに</a:t>
            </a:r>
            <a:endParaRPr kumimoji="1" lang="ja-JP" altLang="en-US" dirty="0"/>
          </a:p>
        </p:txBody>
      </p:sp>
      <p:sp>
        <p:nvSpPr>
          <p:cNvPr id="5" name="スライド番号プレースホルダー 4"/>
          <p:cNvSpPr>
            <a:spLocks noGrp="1"/>
          </p:cNvSpPr>
          <p:nvPr>
            <p:ph type="sldNum" sz="quarter" idx="12"/>
          </p:nvPr>
        </p:nvSpPr>
        <p:spPr>
          <a:xfrm>
            <a:off x="7432339" y="6356352"/>
            <a:ext cx="2228850" cy="365125"/>
          </a:xfrm>
        </p:spPr>
        <p:txBody>
          <a:bodyPr/>
          <a:lstStyle/>
          <a:p>
            <a:fld id="{C7D9CC4D-8A97-4D11-A8F9-9712DE09FCD9}" type="slidenum">
              <a:rPr kumimoji="1" lang="ja-JP" altLang="en-US" smtClean="0"/>
              <a:t>3</a:t>
            </a:fld>
            <a:endParaRPr kumimoji="1" lang="ja-JP" altLang="en-US"/>
          </a:p>
        </p:txBody>
      </p:sp>
      <p:sp>
        <p:nvSpPr>
          <p:cNvPr id="6" name="フッター プレースホルダー 3"/>
          <p:cNvSpPr>
            <a:spLocks noGrp="1"/>
          </p:cNvSpPr>
          <p:nvPr>
            <p:ph type="ftr" sz="quarter" idx="11"/>
          </p:nvPr>
        </p:nvSpPr>
        <p:spPr>
          <a:xfrm>
            <a:off x="1364601" y="6525344"/>
            <a:ext cx="7855202" cy="263244"/>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311549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ja-JP" b="1" dirty="0"/>
              <a:t>表</a:t>
            </a:r>
            <a:r>
              <a:rPr lang="en-US" altLang="ja-JP" b="1" dirty="0"/>
              <a:t>1-4 </a:t>
            </a:r>
            <a:r>
              <a:rPr lang="ja-JP" altLang="ja-JP" b="1" dirty="0"/>
              <a:t>部品点検・交換リスト例</a:t>
            </a:r>
            <a:endParaRPr kumimoji="1" lang="ja-JP" altLang="en-US" dirty="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30</a:t>
            </a:fld>
            <a:endParaRPr kumimoji="1" lang="ja-JP"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243"/>
          <a:stretch/>
        </p:blipFill>
        <p:spPr bwMode="auto">
          <a:xfrm>
            <a:off x="218386" y="1617221"/>
            <a:ext cx="9558822" cy="428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844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46502"/>
            <a:ext cx="8358133" cy="1354162"/>
          </a:xfrm>
          <a:ln>
            <a:solidFill>
              <a:schemeClr val="accent4">
                <a:lumMod val="40000"/>
                <a:lumOff val="60000"/>
              </a:schemeClr>
            </a:solidFill>
          </a:ln>
        </p:spPr>
        <p:txBody>
          <a:bodyPr>
            <a:normAutofit fontScale="90000"/>
          </a:bodyPr>
          <a:lstStyle/>
          <a:p>
            <a:pPr algn="l"/>
            <a:r>
              <a:rPr lang="ja-JP" altLang="ja-JP" b="1" dirty="0"/>
              <a:t> </a:t>
            </a:r>
            <a:r>
              <a:rPr lang="en-US" altLang="ja-JP" sz="3600" b="1" dirty="0" smtClean="0"/>
              <a:t>(3)</a:t>
            </a:r>
            <a:r>
              <a:rPr lang="ja-JP" altLang="en-US" sz="3600" b="1" dirty="0" smtClean="0"/>
              <a:t>関連法制・規格</a:t>
            </a:r>
            <a:r>
              <a:rPr lang="en-US" altLang="ja-JP" sz="3600" b="1" dirty="0"/>
              <a:t/>
            </a:r>
            <a:br>
              <a:rPr lang="en-US" altLang="ja-JP" sz="3600" b="1" dirty="0"/>
            </a:br>
            <a:r>
              <a:rPr lang="ja-JP" altLang="en-US" sz="3600" b="1" dirty="0" smtClean="0"/>
              <a:t>　ア</a:t>
            </a:r>
            <a:r>
              <a:rPr lang="en-US" altLang="ja-JP" sz="3600" b="1" dirty="0" smtClean="0"/>
              <a:t>.</a:t>
            </a:r>
            <a:r>
              <a:rPr lang="ja-JP" altLang="ja-JP" sz="3600" b="1" dirty="0" smtClean="0"/>
              <a:t>関連法令</a:t>
            </a:r>
            <a:r>
              <a:rPr lang="en-US" altLang="ja-JP" sz="3600" b="1" dirty="0" smtClean="0"/>
              <a:t/>
            </a:r>
            <a:br>
              <a:rPr lang="en-US" altLang="ja-JP" sz="3600" b="1" dirty="0" smtClean="0"/>
            </a:br>
            <a:r>
              <a:rPr lang="en-US" altLang="ja-JP" sz="2800" b="1" dirty="0" smtClean="0"/>
              <a:t>(</a:t>
            </a:r>
            <a:r>
              <a:rPr lang="ja-JP" altLang="ja-JP" sz="2800" b="1" dirty="0" smtClean="0"/>
              <a:t>表</a:t>
            </a:r>
            <a:r>
              <a:rPr lang="en-US" altLang="ja-JP" sz="2800" b="1" dirty="0"/>
              <a:t>1-5</a:t>
            </a:r>
            <a:r>
              <a:rPr lang="ja-JP" altLang="ja-JP" sz="2800" b="1" dirty="0"/>
              <a:t>　ボイラーの主な関連法令および</a:t>
            </a:r>
            <a:r>
              <a:rPr lang="ja-JP" altLang="ja-JP" sz="2800" b="1" dirty="0" smtClean="0"/>
              <a:t>通達</a:t>
            </a:r>
            <a:r>
              <a:rPr lang="ja-JP" altLang="en-US" sz="2800" b="1" dirty="0" smtClean="0"/>
              <a:t>）</a:t>
            </a:r>
            <a:endParaRPr kumimoji="1" lang="ja-JP" altLang="en-US" sz="2800" dirty="0"/>
          </a:p>
        </p:txBody>
      </p:sp>
      <p:sp>
        <p:nvSpPr>
          <p:cNvPr id="7" name="コンテンツ プレースホルダー 6"/>
          <p:cNvSpPr>
            <a:spLocks noGrp="1"/>
          </p:cNvSpPr>
          <p:nvPr>
            <p:ph idx="1"/>
          </p:nvPr>
        </p:nvSpPr>
        <p:spPr>
          <a:xfrm>
            <a:off x="506506" y="1810635"/>
            <a:ext cx="8718457" cy="4335332"/>
          </a:xfrm>
          <a:ln>
            <a:solidFill>
              <a:schemeClr val="accent6">
                <a:lumMod val="40000"/>
                <a:lumOff val="60000"/>
              </a:schemeClr>
            </a:solidFill>
          </a:ln>
        </p:spPr>
        <p:txBody>
          <a:bodyPr>
            <a:noAutofit/>
          </a:bodyPr>
          <a:lstStyle/>
          <a:p>
            <a:pPr>
              <a:buFont typeface="Wingdings" panose="05000000000000000000" pitchFamily="2" charset="2"/>
              <a:buChar char="l"/>
            </a:pPr>
            <a:r>
              <a:rPr lang="ja-JP" altLang="ja-JP" sz="2400" dirty="0"/>
              <a:t>ボイラーに関する災害を防止するために必要な事項は、産業安全及び労働衛生を統括する「労働安全衛生法」のもとで規制されている</a:t>
            </a:r>
            <a:r>
              <a:rPr lang="ja-JP" altLang="ja-JP" sz="2400" dirty="0" smtClean="0"/>
              <a:t>。</a:t>
            </a:r>
            <a:endParaRPr lang="en-US" altLang="ja-JP" sz="2400" dirty="0" smtClean="0"/>
          </a:p>
          <a:p>
            <a:pPr>
              <a:buFont typeface="Wingdings" panose="05000000000000000000" pitchFamily="2" charset="2"/>
              <a:buChar char="l"/>
            </a:pPr>
            <a:r>
              <a:rPr lang="ja-JP" altLang="ja-JP" sz="2400" dirty="0" smtClean="0"/>
              <a:t>本マニュアル</a:t>
            </a:r>
            <a:r>
              <a:rPr lang="ja-JP" altLang="ja-JP" sz="2400" dirty="0"/>
              <a:t>で扱う機能安全の導入にあたっての</a:t>
            </a:r>
            <a:r>
              <a:rPr lang="ja-JP" altLang="ja-JP" sz="2400" b="1" dirty="0"/>
              <a:t>リスクアセスメントを実施</a:t>
            </a:r>
            <a:r>
              <a:rPr lang="ja-JP" altLang="ja-JP" sz="2400" dirty="0"/>
              <a:t>していく上でも、これらの</a:t>
            </a:r>
            <a:r>
              <a:rPr lang="ja-JP" altLang="ja-JP" sz="2400" b="1" dirty="0"/>
              <a:t>関連法令や技術上の指針にしたがった設計</a:t>
            </a:r>
            <a:r>
              <a:rPr lang="ja-JP" altLang="ja-JP" sz="2400" dirty="0"/>
              <a:t>が実施されていることが必要となる</a:t>
            </a:r>
            <a:r>
              <a:rPr lang="ja-JP" altLang="ja-JP" sz="2400" dirty="0" smtClean="0"/>
              <a:t>。</a:t>
            </a:r>
            <a:endParaRPr lang="en-US" altLang="ja-JP" sz="2400" dirty="0" smtClean="0"/>
          </a:p>
          <a:p>
            <a:pPr>
              <a:buFont typeface="Wingdings" panose="05000000000000000000" pitchFamily="2" charset="2"/>
              <a:buChar char="l"/>
            </a:pPr>
            <a:r>
              <a:rPr lang="ja-JP" altLang="ja-JP" sz="2400" dirty="0" smtClean="0"/>
              <a:t>機能</a:t>
            </a:r>
            <a:r>
              <a:rPr lang="ja-JP" altLang="ja-JP" sz="2400" dirty="0"/>
              <a:t>安全の導入は、</a:t>
            </a:r>
            <a:r>
              <a:rPr lang="ja-JP" altLang="ja-JP" sz="2400" b="1" dirty="0"/>
              <a:t>構造規格などの従来の安全設計基準に合致した上で</a:t>
            </a:r>
            <a:r>
              <a:rPr lang="ja-JP" altLang="ja-JP" sz="2400" dirty="0"/>
              <a:t>、さらにそこに電気・電子・プログラマブル電子制御による安全機能を付加することで実現するものである</a:t>
            </a:r>
            <a:r>
              <a:rPr lang="ja-JP" altLang="ja-JP" sz="2400" dirty="0" smtClean="0"/>
              <a:t>。</a:t>
            </a:r>
            <a:endParaRPr lang="en-US" altLang="ja-JP" sz="2400" dirty="0"/>
          </a:p>
          <a:p>
            <a:pPr>
              <a:buFont typeface="Wingdings" panose="05000000000000000000" pitchFamily="2" charset="2"/>
              <a:buChar char="l"/>
            </a:pPr>
            <a:r>
              <a:rPr lang="ja-JP" altLang="ja-JP" sz="2400" dirty="0" smtClean="0"/>
              <a:t>後述</a:t>
            </a:r>
            <a:r>
              <a:rPr lang="ja-JP" altLang="ja-JP" sz="2400" dirty="0"/>
              <a:t>するリスク分析にあたっても参照すべき内容が出てくるため、対象のボイラーに関連する事項は、あらかじめ確認しておくことが必要である</a:t>
            </a:r>
            <a:r>
              <a:rPr lang="ja-JP" altLang="ja-JP" sz="2400" dirty="0" smtClean="0"/>
              <a:t>。</a:t>
            </a:r>
            <a:endParaRPr lang="ja-JP" altLang="ja-JP" sz="2400" dirty="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31</a:t>
            </a:fld>
            <a:endParaRPr kumimoji="1" lang="ja-JP" altLang="en-US" dirty="0"/>
          </a:p>
        </p:txBody>
      </p:sp>
      <p:graphicFrame>
        <p:nvGraphicFramePr>
          <p:cNvPr id="3" name="オブジェクト 2">
            <a:hlinkClick r:id="" action="ppaction://ole?verb=0"/>
          </p:cNvPr>
          <p:cNvGraphicFramePr>
            <a:graphicFrameLocks noChangeAspect="1"/>
          </p:cNvGraphicFramePr>
          <p:nvPr>
            <p:extLst>
              <p:ext uri="{D42A27DB-BD31-4B8C-83A1-F6EECF244321}">
                <p14:modId xmlns:p14="http://schemas.microsoft.com/office/powerpoint/2010/main" val="957752602"/>
              </p:ext>
            </p:extLst>
          </p:nvPr>
        </p:nvGraphicFramePr>
        <p:xfrm>
          <a:off x="8151356" y="476672"/>
          <a:ext cx="1374058" cy="1253682"/>
        </p:xfrm>
        <a:graphic>
          <a:graphicData uri="http://schemas.openxmlformats.org/presentationml/2006/ole">
            <mc:AlternateContent xmlns:mc="http://schemas.openxmlformats.org/markup-compatibility/2006">
              <mc:Choice xmlns:v="urn:schemas-microsoft-com:vml" Requires="v">
                <p:oleObj spid="_x0000_s2201" name="Acrobat Document" showAsIcon="1" r:id="rId4" imgW="914400" imgH="678240" progId="Acrobat.Document.11">
                  <p:embed/>
                </p:oleObj>
              </mc:Choice>
              <mc:Fallback>
                <p:oleObj name="Acrobat Document" showAsIcon="1" r:id="rId4" imgW="914400" imgH="678240" progId="Acrobat.Document.11">
                  <p:embed/>
                  <p:pic>
                    <p:nvPicPr>
                      <p:cNvPr id="0" name=""/>
                      <p:cNvPicPr/>
                      <p:nvPr/>
                    </p:nvPicPr>
                    <p:blipFill>
                      <a:blip r:embed="rId5"/>
                      <a:stretch>
                        <a:fillRect/>
                      </a:stretch>
                    </p:blipFill>
                    <p:spPr>
                      <a:xfrm>
                        <a:off x="8151356" y="476672"/>
                        <a:ext cx="1374058" cy="1253682"/>
                      </a:xfrm>
                      <a:prstGeom prst="rect">
                        <a:avLst/>
                      </a:prstGeom>
                    </p:spPr>
                  </p:pic>
                </p:oleObj>
              </mc:Fallback>
            </mc:AlternateContent>
          </a:graphicData>
        </a:graphic>
      </p:graphicFrame>
    </p:spTree>
    <p:extLst>
      <p:ext uri="{BB962C8B-B14F-4D97-AF65-F5344CB8AC3E}">
        <p14:creationId xmlns:p14="http://schemas.microsoft.com/office/powerpoint/2010/main" val="4056121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a:bodyPr>
          <a:lstStyle/>
          <a:p>
            <a:pPr algn="l"/>
            <a:r>
              <a:rPr lang="ja-JP" altLang="en-US" sz="3600" dirty="0" smtClean="0">
                <a:latin typeface="+mj-ea"/>
              </a:rPr>
              <a:t>イ</a:t>
            </a:r>
            <a:r>
              <a:rPr lang="en-US" altLang="ja-JP" sz="3600" dirty="0" smtClean="0">
                <a:latin typeface="+mj-ea"/>
              </a:rPr>
              <a:t>.</a:t>
            </a:r>
            <a:r>
              <a:rPr lang="ja-JP" altLang="en-US" sz="3600" dirty="0" smtClean="0">
                <a:latin typeface="+mj-ea"/>
              </a:rPr>
              <a:t>規格（表</a:t>
            </a:r>
            <a:r>
              <a:rPr lang="en-US" altLang="ja-JP" sz="3600" dirty="0" smtClean="0">
                <a:latin typeface="+mj-ea"/>
              </a:rPr>
              <a:t>1-6)</a:t>
            </a:r>
            <a:endParaRPr kumimoji="1" lang="ja-JP" altLang="en-US" sz="3600" dirty="0">
              <a:latin typeface="+mj-ea"/>
            </a:endParaRPr>
          </a:p>
        </p:txBody>
      </p:sp>
      <p:sp>
        <p:nvSpPr>
          <p:cNvPr id="7" name="コンテンツ プレースホルダー 6"/>
          <p:cNvSpPr>
            <a:spLocks noGrp="1"/>
          </p:cNvSpPr>
          <p:nvPr>
            <p:ph idx="1"/>
          </p:nvPr>
        </p:nvSpPr>
        <p:spPr>
          <a:xfrm>
            <a:off x="694233" y="1840616"/>
            <a:ext cx="8489118" cy="4185430"/>
          </a:xfrm>
          <a:ln>
            <a:solidFill>
              <a:schemeClr val="accent6">
                <a:lumMod val="40000"/>
                <a:lumOff val="60000"/>
              </a:schemeClr>
            </a:solidFill>
          </a:ln>
        </p:spPr>
        <p:txBody>
          <a:bodyPr>
            <a:normAutofit fontScale="70000" lnSpcReduction="20000"/>
          </a:bodyPr>
          <a:lstStyle/>
          <a:p>
            <a:pPr>
              <a:buFont typeface="Wingdings" panose="05000000000000000000" pitchFamily="2" charset="2"/>
              <a:buChar char="l"/>
            </a:pPr>
            <a:r>
              <a:rPr lang="ja-JP" altLang="ja-JP" b="1" dirty="0" smtClean="0"/>
              <a:t>重大</a:t>
            </a:r>
            <a:r>
              <a:rPr lang="ja-JP" altLang="ja-JP" b="1" dirty="0"/>
              <a:t>な危険源とその規格上の要求事項が</a:t>
            </a:r>
            <a:r>
              <a:rPr lang="ja-JP" altLang="ja-JP" b="1" dirty="0" smtClean="0"/>
              <a:t>対比</a:t>
            </a:r>
            <a:r>
              <a:rPr lang="ja-JP" altLang="en-US" dirty="0" smtClean="0"/>
              <a:t>記載されている</a:t>
            </a:r>
            <a:r>
              <a:rPr lang="ja-JP" altLang="ja-JP" dirty="0" smtClean="0"/>
              <a:t>規格</a:t>
            </a:r>
            <a:endParaRPr lang="en-US" altLang="ja-JP" dirty="0" smtClean="0"/>
          </a:p>
          <a:p>
            <a:pPr lvl="1"/>
            <a:r>
              <a:rPr lang="en-US" altLang="ja-JP" dirty="0" smtClean="0"/>
              <a:t>JISB8407-1</a:t>
            </a:r>
            <a:r>
              <a:rPr lang="en-US" altLang="ja-JP" dirty="0"/>
              <a:t>(</a:t>
            </a:r>
            <a:r>
              <a:rPr lang="ja-JP" altLang="ja-JP" dirty="0"/>
              <a:t>ガスバーナの</a:t>
            </a:r>
            <a:r>
              <a:rPr lang="en-US" altLang="ja-JP" dirty="0"/>
              <a:t>JIS</a:t>
            </a:r>
            <a:r>
              <a:rPr lang="ja-JP" altLang="ja-JP" dirty="0"/>
              <a:t>規格</a:t>
            </a:r>
            <a:r>
              <a:rPr lang="en-US" altLang="ja-JP" dirty="0"/>
              <a:t>)</a:t>
            </a:r>
            <a:r>
              <a:rPr lang="ja-JP" altLang="ja-JP" dirty="0" err="1" smtClean="0"/>
              <a:t>、</a:t>
            </a:r>
            <a:r>
              <a:rPr lang="en-US" altLang="ja-JP" dirty="0" smtClean="0"/>
              <a:t>JISB8407-2</a:t>
            </a:r>
            <a:r>
              <a:rPr lang="en-US" altLang="ja-JP" dirty="0"/>
              <a:t>(</a:t>
            </a:r>
            <a:r>
              <a:rPr lang="ja-JP" altLang="ja-JP" dirty="0"/>
              <a:t>油バーナの</a:t>
            </a:r>
            <a:r>
              <a:rPr lang="en-US" altLang="ja-JP" dirty="0"/>
              <a:t>JIS</a:t>
            </a:r>
            <a:r>
              <a:rPr lang="ja-JP" altLang="ja-JP" dirty="0"/>
              <a:t>規格</a:t>
            </a:r>
            <a:r>
              <a:rPr lang="en-US" altLang="ja-JP" dirty="0" smtClean="0"/>
              <a:t>)</a:t>
            </a:r>
            <a:endParaRPr lang="en-US" altLang="ja-JP" dirty="0"/>
          </a:p>
          <a:p>
            <a:pPr lvl="1"/>
            <a:r>
              <a:rPr lang="en-US" altLang="ja-JP" dirty="0" smtClean="0"/>
              <a:t>JISB8415</a:t>
            </a:r>
            <a:r>
              <a:rPr lang="en-US" altLang="ja-JP" dirty="0"/>
              <a:t>(</a:t>
            </a:r>
            <a:r>
              <a:rPr lang="ja-JP" altLang="ja-JP" dirty="0"/>
              <a:t>工業炉の</a:t>
            </a:r>
            <a:r>
              <a:rPr lang="en-US" altLang="ja-JP" dirty="0"/>
              <a:t>JIS</a:t>
            </a:r>
            <a:r>
              <a:rPr lang="ja-JP" altLang="ja-JP" dirty="0"/>
              <a:t>規格</a:t>
            </a:r>
            <a:r>
              <a:rPr lang="en-US" altLang="ja-JP" dirty="0"/>
              <a:t>)</a:t>
            </a:r>
            <a:r>
              <a:rPr lang="ja-JP" altLang="ja-JP" dirty="0" err="1"/>
              <a:t>、</a:t>
            </a:r>
            <a:r>
              <a:rPr lang="en-US" altLang="ja-JP" dirty="0" smtClean="0"/>
              <a:t>I</a:t>
            </a:r>
          </a:p>
          <a:p>
            <a:pPr lvl="1"/>
            <a:r>
              <a:rPr lang="en-US" altLang="ja-JP" dirty="0" smtClean="0"/>
              <a:t>SO13577-2</a:t>
            </a:r>
            <a:r>
              <a:rPr lang="en-US" altLang="ja-JP" dirty="0"/>
              <a:t>(</a:t>
            </a:r>
            <a:r>
              <a:rPr lang="ja-JP" altLang="ja-JP" dirty="0"/>
              <a:t>工業炉の燃焼設備に関する</a:t>
            </a:r>
            <a:r>
              <a:rPr lang="en-US" altLang="ja-JP" dirty="0"/>
              <a:t>ISO</a:t>
            </a:r>
            <a:r>
              <a:rPr lang="ja-JP" altLang="ja-JP" dirty="0"/>
              <a:t>規格</a:t>
            </a:r>
            <a:r>
              <a:rPr lang="en-US" altLang="ja-JP" dirty="0" smtClean="0"/>
              <a:t>)</a:t>
            </a:r>
            <a:endParaRPr lang="en-US" altLang="ja-JP" dirty="0"/>
          </a:p>
          <a:p>
            <a:pPr marL="457200" lvl="1" indent="0">
              <a:buNone/>
            </a:pPr>
            <a:r>
              <a:rPr lang="ja-JP" altLang="en-US" dirty="0" smtClean="0"/>
              <a:t>これらの規格は、</a:t>
            </a:r>
            <a:r>
              <a:rPr lang="ja-JP" altLang="ja-JP" dirty="0" smtClean="0"/>
              <a:t>燃焼</a:t>
            </a:r>
            <a:r>
              <a:rPr lang="ja-JP" altLang="ja-JP" dirty="0"/>
              <a:t>設備系のリスクアセスメントを実施する</a:t>
            </a:r>
            <a:r>
              <a:rPr lang="ja-JP" altLang="ja-JP" dirty="0" smtClean="0"/>
              <a:t>際</a:t>
            </a:r>
            <a:r>
              <a:rPr lang="ja-JP" altLang="en-US" dirty="0"/>
              <a:t>の</a:t>
            </a:r>
            <a:r>
              <a:rPr lang="ja-JP" altLang="ja-JP" dirty="0" smtClean="0"/>
              <a:t>参考</a:t>
            </a:r>
            <a:r>
              <a:rPr lang="ja-JP" altLang="ja-JP" dirty="0"/>
              <a:t>になる</a:t>
            </a:r>
            <a:r>
              <a:rPr lang="ja-JP" altLang="ja-JP" dirty="0" smtClean="0"/>
              <a:t>。</a:t>
            </a:r>
            <a:endParaRPr lang="en-US" altLang="ja-JP" dirty="0"/>
          </a:p>
          <a:p>
            <a:pPr>
              <a:buFont typeface="Wingdings" panose="05000000000000000000" pitchFamily="2" charset="2"/>
              <a:buChar char="l"/>
            </a:pPr>
            <a:r>
              <a:rPr lang="ja-JP" altLang="ja-JP" b="1" dirty="0" smtClean="0"/>
              <a:t>安全</a:t>
            </a:r>
            <a:r>
              <a:rPr lang="ja-JP" altLang="ja-JP" b="1" dirty="0"/>
              <a:t>関連システムの設計</a:t>
            </a:r>
            <a:r>
              <a:rPr lang="ja-JP" altLang="ja-JP" dirty="0"/>
              <a:t>に関連する</a:t>
            </a:r>
            <a:r>
              <a:rPr lang="ja-JP" altLang="ja-JP" dirty="0" smtClean="0"/>
              <a:t>規格</a:t>
            </a:r>
            <a:endParaRPr lang="en-US" altLang="ja-JP" dirty="0" smtClean="0"/>
          </a:p>
          <a:p>
            <a:pPr lvl="1"/>
            <a:r>
              <a:rPr lang="en-US" altLang="ja-JP" dirty="0" smtClean="0"/>
              <a:t>ISO13577-4</a:t>
            </a:r>
            <a:r>
              <a:rPr lang="en-US" altLang="ja-JP" dirty="0"/>
              <a:t>(</a:t>
            </a:r>
            <a:r>
              <a:rPr lang="ja-JP" altLang="ja-JP" dirty="0"/>
              <a:t>工業炉の安全関連システム</a:t>
            </a:r>
            <a:r>
              <a:rPr lang="en-US" altLang="ja-JP" dirty="0"/>
              <a:t>)</a:t>
            </a:r>
            <a:r>
              <a:rPr lang="ja-JP" altLang="ja-JP" dirty="0" err="1" smtClean="0"/>
              <a:t>、</a:t>
            </a:r>
            <a:endParaRPr lang="en-US" altLang="ja-JP" dirty="0" smtClean="0"/>
          </a:p>
          <a:p>
            <a:pPr lvl="1"/>
            <a:r>
              <a:rPr lang="en-US" altLang="ja-JP" dirty="0" smtClean="0"/>
              <a:t>EN50156</a:t>
            </a:r>
            <a:r>
              <a:rPr lang="ja-JP" altLang="ja-JP" dirty="0"/>
              <a:t>シリーズ</a:t>
            </a:r>
            <a:r>
              <a:rPr lang="en-US" altLang="ja-JP" dirty="0"/>
              <a:t>(</a:t>
            </a:r>
            <a:r>
              <a:rPr lang="ja-JP" altLang="ja-JP" dirty="0"/>
              <a:t>欧州ボイラーの安全関連システム</a:t>
            </a:r>
            <a:r>
              <a:rPr lang="en-US" altLang="ja-JP" dirty="0" smtClean="0"/>
              <a:t>)</a:t>
            </a:r>
          </a:p>
          <a:p>
            <a:pPr>
              <a:buFont typeface="Wingdings" panose="05000000000000000000" pitchFamily="2" charset="2"/>
              <a:buChar char="l"/>
            </a:pPr>
            <a:r>
              <a:rPr lang="ja-JP" altLang="ja-JP" b="1" dirty="0" smtClean="0"/>
              <a:t>バーナコントローラ</a:t>
            </a:r>
            <a:r>
              <a:rPr lang="ja-JP" altLang="ja-JP" b="1" dirty="0"/>
              <a:t>の設計</a:t>
            </a:r>
            <a:r>
              <a:rPr lang="ja-JP" altLang="ja-JP" dirty="0"/>
              <a:t>に関する</a:t>
            </a:r>
            <a:r>
              <a:rPr lang="ja-JP" altLang="ja-JP" dirty="0" smtClean="0"/>
              <a:t>規格</a:t>
            </a:r>
            <a:endParaRPr lang="en-US" altLang="ja-JP" dirty="0" smtClean="0"/>
          </a:p>
          <a:p>
            <a:pPr lvl="1"/>
            <a:r>
              <a:rPr lang="en-US" altLang="ja-JP" dirty="0" smtClean="0"/>
              <a:t>JISC9730-1</a:t>
            </a:r>
            <a:r>
              <a:rPr lang="ja-JP" altLang="ja-JP" dirty="0" err="1"/>
              <a:t>、</a:t>
            </a:r>
            <a:r>
              <a:rPr lang="en-US" altLang="ja-JP" dirty="0"/>
              <a:t>JISC9730-2-5(</a:t>
            </a:r>
            <a:r>
              <a:rPr lang="ja-JP" altLang="ja-JP" dirty="0"/>
              <a:t>バーナコントロール</a:t>
            </a:r>
            <a:r>
              <a:rPr lang="en-US" altLang="ja-JP" dirty="0" smtClean="0"/>
              <a:t>)</a:t>
            </a:r>
          </a:p>
          <a:p>
            <a:pPr>
              <a:buFont typeface="Wingdings" panose="05000000000000000000" pitchFamily="2" charset="2"/>
              <a:buChar char="l"/>
            </a:pPr>
            <a:r>
              <a:rPr lang="ja-JP" altLang="ja-JP" b="1" dirty="0" smtClean="0"/>
              <a:t>ボイラー</a:t>
            </a:r>
            <a:r>
              <a:rPr lang="ja-JP" altLang="ja-JP" b="1" dirty="0"/>
              <a:t>のリミッター</a:t>
            </a:r>
            <a:r>
              <a:rPr lang="ja-JP" altLang="ja-JP" dirty="0"/>
              <a:t>に関する</a:t>
            </a:r>
            <a:r>
              <a:rPr lang="ja-JP" altLang="ja-JP" dirty="0" smtClean="0"/>
              <a:t>規格</a:t>
            </a:r>
            <a:endParaRPr lang="en-US" altLang="ja-JP" dirty="0"/>
          </a:p>
          <a:p>
            <a:pPr lvl="1"/>
            <a:r>
              <a:rPr lang="ja-JP" altLang="ja-JP" dirty="0" smtClean="0"/>
              <a:t>欧州</a:t>
            </a:r>
            <a:r>
              <a:rPr lang="ja-JP" altLang="ja-JP" dirty="0"/>
              <a:t>の</a:t>
            </a:r>
            <a:r>
              <a:rPr lang="en-US" altLang="ja-JP" dirty="0"/>
              <a:t>EN12952-11</a:t>
            </a:r>
            <a:r>
              <a:rPr lang="ja-JP" altLang="ja-JP" dirty="0" err="1"/>
              <a:t>、</a:t>
            </a:r>
            <a:r>
              <a:rPr lang="en-US" altLang="ja-JP" dirty="0" smtClean="0"/>
              <a:t>EN12952-9</a:t>
            </a:r>
            <a:r>
              <a:rPr lang="ja-JP" altLang="ja-JP" dirty="0" smtClean="0"/>
              <a:t>が</a:t>
            </a:r>
            <a:r>
              <a:rPr lang="ja-JP" altLang="ja-JP" dirty="0"/>
              <a:t>参考になる</a:t>
            </a:r>
            <a:endParaRPr lang="en-US" altLang="ja-JP"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32</a:t>
            </a:fld>
            <a:endParaRPr kumimoji="1" lang="ja-JP" altLang="en-US" dirty="0"/>
          </a:p>
        </p:txBody>
      </p:sp>
    </p:spTree>
    <p:extLst>
      <p:ext uri="{BB962C8B-B14F-4D97-AF65-F5344CB8AC3E}">
        <p14:creationId xmlns:p14="http://schemas.microsoft.com/office/powerpoint/2010/main" val="2734917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ja-JP" altLang="ja-JP" sz="3200" b="1" dirty="0"/>
              <a:t>表</a:t>
            </a:r>
            <a:r>
              <a:rPr lang="en-US" altLang="ja-JP" sz="3200" b="1" dirty="0"/>
              <a:t>1-6</a:t>
            </a:r>
            <a:r>
              <a:rPr lang="ja-JP" altLang="ja-JP" sz="3200" b="1" dirty="0"/>
              <a:t>　ボイラー関連規格および参考規格</a:t>
            </a:r>
            <a:r>
              <a:rPr lang="en-US" altLang="ja-JP" sz="3200" b="1" dirty="0"/>
              <a:t>( ISO/IEC/JIS</a:t>
            </a:r>
            <a:r>
              <a:rPr lang="en-US" altLang="ja-JP" sz="3200" b="1" dirty="0" smtClean="0"/>
              <a:t>)</a:t>
            </a:r>
            <a:endParaRPr kumimoji="1" lang="ja-JP" altLang="en-US" sz="3200" dirty="0"/>
          </a:p>
        </p:txBody>
      </p:sp>
      <p:sp>
        <p:nvSpPr>
          <p:cNvPr id="4" name="フッター プレースホルダー 3"/>
          <p:cNvSpPr>
            <a:spLocks noGrp="1"/>
          </p:cNvSpPr>
          <p:nvPr>
            <p:ph type="ftr" sz="quarter" idx="11"/>
          </p:nvPr>
        </p:nvSpPr>
        <p:spPr>
          <a:xfrm>
            <a:off x="896549" y="6581616"/>
            <a:ext cx="7712237" cy="88816"/>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33</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381406079"/>
              </p:ext>
            </p:extLst>
          </p:nvPr>
        </p:nvGraphicFramePr>
        <p:xfrm>
          <a:off x="350489" y="1412776"/>
          <a:ext cx="9301893" cy="5040560"/>
        </p:xfrm>
        <a:graphic>
          <a:graphicData uri="http://schemas.openxmlformats.org/drawingml/2006/table">
            <a:tbl>
              <a:tblPr firstRow="1" firstCol="1" bandRow="1"/>
              <a:tblGrid>
                <a:gridCol w="780087"/>
                <a:gridCol w="4524503"/>
                <a:gridCol w="3997303"/>
              </a:tblGrid>
              <a:tr h="307931">
                <a:tc>
                  <a:txBody>
                    <a:bodyPr/>
                    <a:lstStyle/>
                    <a:p>
                      <a:pPr algn="just">
                        <a:spcAft>
                          <a:spcPts val="0"/>
                        </a:spcAft>
                      </a:pPr>
                      <a:r>
                        <a:rPr lang="ja-JP" sz="2000" kern="100" dirty="0">
                          <a:effectLst/>
                          <a:latin typeface="Century"/>
                          <a:ea typeface="ＭＳ 明朝"/>
                          <a:cs typeface="Times New Roman"/>
                        </a:rPr>
                        <a:t>分類</a:t>
                      </a:r>
                      <a:endParaRPr lang="ja-JP" sz="19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Century"/>
                          <a:ea typeface="ＭＳ 明朝"/>
                          <a:cs typeface="Times New Roman"/>
                        </a:rPr>
                        <a:t>規格番号</a:t>
                      </a:r>
                      <a:r>
                        <a:rPr lang="en-US" sz="2000" kern="100">
                          <a:effectLst/>
                          <a:latin typeface="Century"/>
                          <a:ea typeface="ＭＳ 明朝"/>
                          <a:cs typeface="Times New Roman"/>
                        </a:rPr>
                        <a:t>/</a:t>
                      </a:r>
                      <a:r>
                        <a:rPr lang="ja-JP" sz="2000" kern="100">
                          <a:effectLst/>
                          <a:latin typeface="Century"/>
                          <a:ea typeface="ＭＳ 明朝"/>
                          <a:cs typeface="Times New Roman"/>
                        </a:rPr>
                        <a:t>タイトル</a:t>
                      </a:r>
                      <a:endParaRPr lang="ja-JP" sz="1900" kern="10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Century"/>
                          <a:ea typeface="ＭＳ 明朝"/>
                          <a:cs typeface="Times New Roman"/>
                        </a:rPr>
                        <a:t>内容</a:t>
                      </a:r>
                      <a:endParaRPr lang="ja-JP" sz="19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49">
                <a:tc>
                  <a:txBody>
                    <a:bodyPr/>
                    <a:lstStyle/>
                    <a:p>
                      <a:pPr algn="just">
                        <a:spcAft>
                          <a:spcPts val="0"/>
                        </a:spcAft>
                      </a:pPr>
                      <a:r>
                        <a:rPr lang="en-US" sz="1600" kern="100" dirty="0">
                          <a:effectLst/>
                          <a:latin typeface="ＭＳ 明朝"/>
                          <a:ea typeface="ＭＳ 明朝"/>
                          <a:cs typeface="Times New Roman"/>
                        </a:rPr>
                        <a:t>JIS</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ＭＳ 明朝"/>
                          <a:ea typeface="ＭＳ 明朝"/>
                          <a:cs typeface="Times New Roman"/>
                        </a:rPr>
                        <a:t>JIS B8201 </a:t>
                      </a:r>
                      <a:r>
                        <a:rPr lang="ja-JP" sz="2000" kern="100">
                          <a:solidFill>
                            <a:srgbClr val="000000"/>
                          </a:solidFill>
                          <a:effectLst/>
                          <a:latin typeface="Century"/>
                          <a:ea typeface="ＭＳ 明朝"/>
                          <a:cs typeface="Times New Roman"/>
                        </a:rPr>
                        <a:t>陸用鋼製ボイラ－構造</a:t>
                      </a:r>
                      <a:endParaRPr lang="ja-JP" sz="1900" kern="10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ja-JP" sz="1800" kern="100" dirty="0">
                          <a:effectLst/>
                          <a:latin typeface="Century"/>
                          <a:ea typeface="ＭＳ 明朝"/>
                          <a:cs typeface="Times New Roman"/>
                        </a:rPr>
                        <a:t>ボイラー構造に関する</a:t>
                      </a:r>
                      <a:r>
                        <a:rPr lang="en-US" sz="1800" kern="100" dirty="0">
                          <a:effectLst/>
                          <a:latin typeface="Century"/>
                          <a:ea typeface="ＭＳ 明朝"/>
                          <a:cs typeface="Times New Roman"/>
                        </a:rPr>
                        <a:t>JIS</a:t>
                      </a:r>
                      <a:r>
                        <a:rPr lang="ja-JP" sz="1800" kern="100" dirty="0">
                          <a:effectLst/>
                          <a:latin typeface="Century"/>
                          <a:ea typeface="ＭＳ 明朝"/>
                          <a:cs typeface="Times New Roman"/>
                        </a:rPr>
                        <a:t>規格</a:t>
                      </a:r>
                    </a:p>
                  </a:txBody>
                  <a:tcPr marL="100297" marR="1002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en-US" sz="1600" kern="100" dirty="0">
                          <a:effectLst/>
                          <a:latin typeface="ＭＳ 明朝"/>
                          <a:ea typeface="ＭＳ 明朝"/>
                          <a:cs typeface="Times New Roman"/>
                        </a:rPr>
                        <a:t>JIS</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ＭＳ 明朝"/>
                          <a:ea typeface="ＭＳ 明朝"/>
                          <a:cs typeface="Times New Roman"/>
                        </a:rPr>
                        <a:t>JIS B8203 </a:t>
                      </a:r>
                      <a:r>
                        <a:rPr lang="ja-JP" sz="2000" kern="100" dirty="0">
                          <a:solidFill>
                            <a:srgbClr val="000000"/>
                          </a:solidFill>
                          <a:effectLst/>
                          <a:latin typeface="Century"/>
                          <a:ea typeface="ＭＳ 明朝"/>
                          <a:cs typeface="Times New Roman"/>
                        </a:rPr>
                        <a:t>鋳鉄ボイラ－構造</a:t>
                      </a:r>
                      <a:endParaRPr lang="ja-JP" sz="19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648072">
                <a:tc>
                  <a:txBody>
                    <a:bodyPr/>
                    <a:lstStyle/>
                    <a:p>
                      <a:pPr algn="just">
                        <a:spcAft>
                          <a:spcPts val="0"/>
                        </a:spcAft>
                      </a:pPr>
                      <a:r>
                        <a:rPr lang="en-US" sz="1600" kern="100" dirty="0" smtClean="0">
                          <a:effectLst/>
                          <a:latin typeface="ＭＳ 明朝"/>
                          <a:ea typeface="ＭＳ 明朝"/>
                          <a:cs typeface="Times New Roman"/>
                        </a:rPr>
                        <a:t>JIS</a:t>
                      </a:r>
                    </a:p>
                    <a:p>
                      <a:pPr algn="just">
                        <a:spcAft>
                          <a:spcPts val="0"/>
                        </a:spcAft>
                      </a:pPr>
                      <a:r>
                        <a:rPr lang="en-US" sz="1600" kern="100" dirty="0" smtClean="0">
                          <a:effectLst/>
                          <a:latin typeface="ＭＳ 明朝"/>
                          <a:ea typeface="ＭＳ 明朝"/>
                          <a:cs typeface="Times New Roman"/>
                        </a:rPr>
                        <a:t>ISO</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ＭＳ 明朝"/>
                          <a:ea typeface="ＭＳ 明朝"/>
                          <a:cs typeface="Times New Roman"/>
                        </a:rPr>
                        <a:t>JIS B8407-1 (ISO22967) </a:t>
                      </a:r>
                      <a:r>
                        <a:rPr lang="ja-JP" sz="2000" kern="100">
                          <a:effectLst/>
                          <a:latin typeface="Century"/>
                          <a:ea typeface="ＭＳ 明朝"/>
                          <a:cs typeface="Times New Roman"/>
                        </a:rPr>
                        <a:t>強制通風式バーナ 第</a:t>
                      </a:r>
                      <a:r>
                        <a:rPr lang="en-US" sz="2000" kern="100">
                          <a:effectLst/>
                          <a:latin typeface="Century"/>
                          <a:ea typeface="ＭＳ 明朝"/>
                          <a:cs typeface="Times New Roman"/>
                        </a:rPr>
                        <a:t>1</a:t>
                      </a:r>
                      <a:r>
                        <a:rPr lang="ja-JP" sz="2000" kern="100">
                          <a:effectLst/>
                          <a:latin typeface="Century"/>
                          <a:ea typeface="ＭＳ 明朝"/>
                          <a:cs typeface="Times New Roman"/>
                        </a:rPr>
                        <a:t>部：ガスバーナ</a:t>
                      </a:r>
                      <a:endParaRPr lang="ja-JP" sz="1900" kern="10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ＭＳ 明朝"/>
                          <a:ea typeface="ＭＳ 明朝"/>
                          <a:cs typeface="Times New Roman"/>
                        </a:rPr>
                        <a:t>ISO/TC109</a:t>
                      </a:r>
                      <a:r>
                        <a:rPr lang="ja-JP" sz="1800" kern="100" dirty="0">
                          <a:effectLst/>
                          <a:latin typeface="Century"/>
                          <a:ea typeface="ＭＳ 明朝"/>
                          <a:cs typeface="Times New Roman"/>
                        </a:rPr>
                        <a:t>で制定されたガスバーナの</a:t>
                      </a:r>
                      <a:r>
                        <a:rPr lang="en-US" sz="1800" kern="100" dirty="0">
                          <a:effectLst/>
                          <a:latin typeface="Century"/>
                          <a:ea typeface="ＭＳ 明朝"/>
                          <a:cs typeface="Times New Roman"/>
                        </a:rPr>
                        <a:t>ISO</a:t>
                      </a:r>
                      <a:r>
                        <a:rPr lang="ja-JP" sz="1800" kern="100" dirty="0">
                          <a:effectLst/>
                          <a:latin typeface="Century"/>
                          <a:ea typeface="ＭＳ 明朝"/>
                          <a:cs typeface="Times New Roman"/>
                        </a:rPr>
                        <a:t>規格</a:t>
                      </a: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just">
                        <a:spcAft>
                          <a:spcPts val="0"/>
                        </a:spcAft>
                      </a:pPr>
                      <a:r>
                        <a:rPr lang="en-US" sz="1600" kern="100" dirty="0" smtClean="0">
                          <a:effectLst/>
                          <a:latin typeface="ＭＳ 明朝"/>
                          <a:ea typeface="ＭＳ 明朝"/>
                          <a:cs typeface="Times New Roman"/>
                        </a:rPr>
                        <a:t>JIS</a:t>
                      </a:r>
                    </a:p>
                    <a:p>
                      <a:pPr algn="just">
                        <a:spcAft>
                          <a:spcPts val="0"/>
                        </a:spcAft>
                      </a:pPr>
                      <a:r>
                        <a:rPr lang="en-US" sz="1600" kern="100" dirty="0" smtClean="0">
                          <a:effectLst/>
                          <a:latin typeface="ＭＳ 明朝"/>
                          <a:ea typeface="ＭＳ 明朝"/>
                          <a:cs typeface="Times New Roman"/>
                        </a:rPr>
                        <a:t>ISO</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ＭＳ 明朝"/>
                          <a:ea typeface="ＭＳ 明朝"/>
                          <a:cs typeface="Times New Roman"/>
                        </a:rPr>
                        <a:t>JIS B8407-2 (ISO22968) </a:t>
                      </a:r>
                      <a:r>
                        <a:rPr lang="ja-JP" sz="2000" kern="100" dirty="0">
                          <a:effectLst/>
                          <a:latin typeface="Century"/>
                          <a:ea typeface="ＭＳ 明朝"/>
                          <a:cs typeface="Times New Roman"/>
                        </a:rPr>
                        <a:t>強制通風式バーナ 第</a:t>
                      </a:r>
                      <a:r>
                        <a:rPr lang="en-US" sz="2000" kern="100" dirty="0">
                          <a:effectLst/>
                          <a:latin typeface="Century"/>
                          <a:ea typeface="ＭＳ 明朝"/>
                          <a:cs typeface="Times New Roman"/>
                        </a:rPr>
                        <a:t>2</a:t>
                      </a:r>
                      <a:r>
                        <a:rPr lang="ja-JP" sz="2000" kern="100" dirty="0">
                          <a:effectLst/>
                          <a:latin typeface="Century"/>
                          <a:ea typeface="ＭＳ 明朝"/>
                          <a:cs typeface="Times New Roman"/>
                        </a:rPr>
                        <a:t>部：油バーナ</a:t>
                      </a:r>
                      <a:endParaRPr lang="ja-JP" sz="19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ＭＳ 明朝"/>
                          <a:ea typeface="ＭＳ 明朝"/>
                          <a:cs typeface="Times New Roman"/>
                        </a:rPr>
                        <a:t>ISO/TC109</a:t>
                      </a:r>
                      <a:r>
                        <a:rPr lang="ja-JP" sz="1800" kern="100" dirty="0">
                          <a:effectLst/>
                          <a:latin typeface="Century"/>
                          <a:ea typeface="ＭＳ 明朝"/>
                          <a:cs typeface="Times New Roman"/>
                        </a:rPr>
                        <a:t>で制定された油バーナの</a:t>
                      </a:r>
                      <a:r>
                        <a:rPr lang="en-US" sz="1800" kern="100" dirty="0">
                          <a:effectLst/>
                          <a:latin typeface="Century"/>
                          <a:ea typeface="ＭＳ 明朝"/>
                          <a:cs typeface="Times New Roman"/>
                        </a:rPr>
                        <a:t>ISO</a:t>
                      </a:r>
                      <a:r>
                        <a:rPr lang="ja-JP" sz="1800" kern="100" dirty="0">
                          <a:effectLst/>
                          <a:latin typeface="Century"/>
                          <a:ea typeface="ＭＳ 明朝"/>
                          <a:cs typeface="Times New Roman"/>
                        </a:rPr>
                        <a:t>規格</a:t>
                      </a: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just">
                        <a:spcAft>
                          <a:spcPts val="0"/>
                        </a:spcAft>
                      </a:pPr>
                      <a:r>
                        <a:rPr lang="en-US" sz="1600" kern="100" dirty="0" smtClean="0">
                          <a:effectLst/>
                          <a:latin typeface="ＭＳ 明朝"/>
                          <a:ea typeface="ＭＳ 明朝"/>
                          <a:cs typeface="Times New Roman"/>
                        </a:rPr>
                        <a:t>JIS</a:t>
                      </a:r>
                    </a:p>
                    <a:p>
                      <a:pPr algn="just">
                        <a:spcAft>
                          <a:spcPts val="0"/>
                        </a:spcAft>
                      </a:pPr>
                      <a:r>
                        <a:rPr lang="en-US" sz="1600" kern="100" dirty="0" smtClean="0">
                          <a:effectLst/>
                          <a:latin typeface="ＭＳ 明朝"/>
                          <a:ea typeface="ＭＳ 明朝"/>
                          <a:cs typeface="Times New Roman"/>
                        </a:rPr>
                        <a:t>IEC</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ＭＳ 明朝"/>
                          <a:ea typeface="ＭＳ 明朝"/>
                          <a:cs typeface="Times New Roman"/>
                        </a:rPr>
                        <a:t>JIS C9730-1(IEC60730-1)</a:t>
                      </a:r>
                      <a:r>
                        <a:rPr lang="ja-JP" sz="2000" kern="100" dirty="0" err="1">
                          <a:effectLst/>
                          <a:latin typeface="Century"/>
                          <a:ea typeface="ＭＳ 明朝"/>
                          <a:cs typeface="Times New Roman"/>
                        </a:rPr>
                        <a:t>、</a:t>
                      </a:r>
                      <a:endParaRPr lang="ja-JP" sz="1900" kern="100" dirty="0">
                        <a:effectLst/>
                        <a:latin typeface="Century"/>
                        <a:ea typeface="ＭＳ 明朝"/>
                        <a:cs typeface="Times New Roman"/>
                      </a:endParaRPr>
                    </a:p>
                    <a:p>
                      <a:pPr algn="l">
                        <a:spcAft>
                          <a:spcPts val="0"/>
                        </a:spcAft>
                      </a:pPr>
                      <a:r>
                        <a:rPr lang="en-US" sz="2000" kern="100" dirty="0" smtClean="0">
                          <a:effectLst/>
                          <a:latin typeface="ＭＳ 明朝"/>
                          <a:ea typeface="ＭＳ 明朝"/>
                          <a:cs typeface="Times New Roman"/>
                        </a:rPr>
                        <a:t>JIS C9703-2-5(IEC60730-2-5</a:t>
                      </a:r>
                      <a:r>
                        <a:rPr lang="en-US" sz="2000" kern="100" dirty="0">
                          <a:effectLst/>
                          <a:latin typeface="ＭＳ 明朝"/>
                          <a:ea typeface="ＭＳ 明朝"/>
                          <a:cs typeface="Times New Roman"/>
                        </a:rPr>
                        <a:t>) </a:t>
                      </a:r>
                      <a:r>
                        <a:rPr lang="ja-JP" sz="2000" kern="100" dirty="0">
                          <a:effectLst/>
                          <a:latin typeface="Century"/>
                          <a:ea typeface="ＭＳ 明朝"/>
                          <a:cs typeface="Times New Roman"/>
                        </a:rPr>
                        <a:t>バーナコントロールシステム</a:t>
                      </a:r>
                      <a:endParaRPr lang="ja-JP" sz="19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ＭＳ 明朝"/>
                          <a:ea typeface="ＭＳ 明朝"/>
                          <a:cs typeface="Times New Roman"/>
                        </a:rPr>
                        <a:t>IEC/TC72</a:t>
                      </a:r>
                      <a:r>
                        <a:rPr lang="ja-JP" sz="1800" kern="100" dirty="0">
                          <a:effectLst/>
                          <a:latin typeface="Century"/>
                          <a:ea typeface="ＭＳ 明朝"/>
                          <a:cs typeface="Times New Roman"/>
                        </a:rPr>
                        <a:t>で制定されたバーナコントロールシステムの</a:t>
                      </a:r>
                      <a:r>
                        <a:rPr lang="en-US" sz="1800" kern="100" dirty="0">
                          <a:effectLst/>
                          <a:latin typeface="Century"/>
                          <a:ea typeface="ＭＳ 明朝"/>
                          <a:cs typeface="Times New Roman"/>
                        </a:rPr>
                        <a:t>IEC</a:t>
                      </a:r>
                      <a:r>
                        <a:rPr lang="ja-JP" sz="1800" kern="100" dirty="0">
                          <a:effectLst/>
                          <a:latin typeface="Century"/>
                          <a:ea typeface="ＭＳ 明朝"/>
                          <a:cs typeface="Times New Roman"/>
                        </a:rPr>
                        <a:t>規格</a:t>
                      </a: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en-US" sz="1600" kern="100" dirty="0">
                          <a:effectLst/>
                          <a:latin typeface="ＭＳ 明朝"/>
                          <a:ea typeface="ＭＳ 明朝"/>
                          <a:cs typeface="Times New Roman"/>
                        </a:rPr>
                        <a:t>JIS</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a:effectLst/>
                          <a:latin typeface="ＭＳ 明朝"/>
                          <a:ea typeface="ＭＳ 明朝"/>
                          <a:cs typeface="Times New Roman"/>
                        </a:rPr>
                        <a:t>JIS B8415</a:t>
                      </a:r>
                      <a:r>
                        <a:rPr lang="ja-JP" sz="2000" kern="100">
                          <a:effectLst/>
                          <a:latin typeface="Century"/>
                          <a:ea typeface="ＭＳ 明朝"/>
                          <a:cs typeface="Times New Roman"/>
                        </a:rPr>
                        <a:t>工業用燃焼炉の安全通則</a:t>
                      </a:r>
                      <a:endParaRPr lang="ja-JP" sz="1900" kern="10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Century"/>
                          <a:ea typeface="ＭＳ 明朝"/>
                          <a:cs typeface="Times New Roman"/>
                        </a:rPr>
                        <a:t>工業炉に関する</a:t>
                      </a:r>
                      <a:r>
                        <a:rPr lang="en-US" sz="1800" kern="100" dirty="0">
                          <a:effectLst/>
                          <a:latin typeface="Century"/>
                          <a:ea typeface="ＭＳ 明朝"/>
                          <a:cs typeface="Times New Roman"/>
                        </a:rPr>
                        <a:t>JIS</a:t>
                      </a:r>
                      <a:r>
                        <a:rPr lang="ja-JP" sz="1800" kern="100" dirty="0">
                          <a:effectLst/>
                          <a:latin typeface="Century"/>
                          <a:ea typeface="ＭＳ 明朝"/>
                          <a:cs typeface="Times New Roman"/>
                        </a:rPr>
                        <a:t>規格</a:t>
                      </a: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just">
                        <a:spcAft>
                          <a:spcPts val="0"/>
                        </a:spcAft>
                      </a:pPr>
                      <a:r>
                        <a:rPr lang="en-US" sz="1600" kern="100" dirty="0">
                          <a:effectLst/>
                          <a:latin typeface="ＭＳ 明朝"/>
                          <a:ea typeface="ＭＳ 明朝"/>
                          <a:cs typeface="Times New Roman"/>
                        </a:rPr>
                        <a:t>ISO</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ＭＳ 明朝"/>
                          <a:ea typeface="ＭＳ 明朝"/>
                          <a:cs typeface="Times New Roman"/>
                        </a:rPr>
                        <a:t>ISO13577-2</a:t>
                      </a:r>
                      <a:r>
                        <a:rPr lang="ja-JP" sz="2000" kern="100" dirty="0">
                          <a:effectLst/>
                          <a:latin typeface="Century"/>
                          <a:ea typeface="ＭＳ 明朝"/>
                          <a:cs typeface="Times New Roman"/>
                        </a:rPr>
                        <a:t>　工業炉及び関連設備：燃焼及び燃料取扱システム</a:t>
                      </a:r>
                      <a:endParaRPr lang="ja-JP" sz="19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Century"/>
                          <a:ea typeface="ＭＳ 明朝"/>
                          <a:cs typeface="Times New Roman"/>
                        </a:rPr>
                        <a:t>工業炉の燃焼設備に関する</a:t>
                      </a:r>
                      <a:r>
                        <a:rPr lang="en-US" sz="1800" kern="100" dirty="0">
                          <a:effectLst/>
                          <a:latin typeface="Century"/>
                          <a:ea typeface="ＭＳ 明朝"/>
                          <a:cs typeface="Times New Roman"/>
                        </a:rPr>
                        <a:t>ISO</a:t>
                      </a:r>
                      <a:r>
                        <a:rPr lang="ja-JP" sz="1800" kern="100" dirty="0">
                          <a:effectLst/>
                          <a:latin typeface="Century"/>
                          <a:ea typeface="ＭＳ 明朝"/>
                          <a:cs typeface="Times New Roman"/>
                        </a:rPr>
                        <a:t>規格</a:t>
                      </a: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just">
                        <a:spcAft>
                          <a:spcPts val="0"/>
                        </a:spcAft>
                      </a:pPr>
                      <a:r>
                        <a:rPr lang="en-US" sz="1600" kern="100" dirty="0">
                          <a:effectLst/>
                          <a:latin typeface="ＭＳ 明朝"/>
                          <a:ea typeface="ＭＳ 明朝"/>
                          <a:cs typeface="Times New Roman"/>
                        </a:rPr>
                        <a:t>ISO</a:t>
                      </a:r>
                      <a:endParaRPr lang="ja-JP" sz="16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ＭＳ 明朝"/>
                          <a:ea typeface="ＭＳ 明朝"/>
                          <a:cs typeface="Times New Roman"/>
                        </a:rPr>
                        <a:t>ISO13577-4</a:t>
                      </a:r>
                      <a:r>
                        <a:rPr lang="ja-JP" sz="2000" kern="100" dirty="0">
                          <a:effectLst/>
                          <a:latin typeface="Century"/>
                          <a:ea typeface="ＭＳ 明朝"/>
                          <a:cs typeface="Times New Roman"/>
                        </a:rPr>
                        <a:t>　工業炉及び関連設備：プロテクティブシステム</a:t>
                      </a:r>
                      <a:endParaRPr lang="ja-JP" sz="1900" kern="100" dirty="0">
                        <a:effectLst/>
                        <a:latin typeface="Century"/>
                        <a:ea typeface="ＭＳ 明朝"/>
                        <a:cs typeface="Times New Roman"/>
                      </a:endParaRP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Century"/>
                          <a:ea typeface="ＭＳ 明朝"/>
                          <a:cs typeface="Times New Roman"/>
                        </a:rPr>
                        <a:t>工業炉の安全関連システムに関する</a:t>
                      </a:r>
                      <a:r>
                        <a:rPr lang="en-US" sz="1800" kern="100" dirty="0">
                          <a:effectLst/>
                          <a:latin typeface="Century"/>
                          <a:ea typeface="ＭＳ 明朝"/>
                          <a:cs typeface="Times New Roman"/>
                        </a:rPr>
                        <a:t>ISO</a:t>
                      </a:r>
                      <a:r>
                        <a:rPr lang="ja-JP" sz="1800" kern="100" dirty="0">
                          <a:effectLst/>
                          <a:latin typeface="Century"/>
                          <a:ea typeface="ＭＳ 明朝"/>
                          <a:cs typeface="Times New Roman"/>
                        </a:rPr>
                        <a:t>規格</a:t>
                      </a:r>
                    </a:p>
                  </a:txBody>
                  <a:tcPr marL="100297" marR="100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5791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fontScale="90000"/>
          </a:bodyPr>
          <a:lstStyle/>
          <a:p>
            <a:pPr algn="l"/>
            <a:r>
              <a:rPr lang="en-US" altLang="ja-JP" b="1" dirty="0"/>
              <a:t>JISB8407-1(</a:t>
            </a:r>
            <a:r>
              <a:rPr lang="ja-JP" altLang="ja-JP" b="1" dirty="0"/>
              <a:t>ガスバーナの</a:t>
            </a:r>
            <a:r>
              <a:rPr lang="en-US" altLang="ja-JP" b="1" dirty="0"/>
              <a:t>JIS</a:t>
            </a:r>
            <a:r>
              <a:rPr lang="ja-JP" altLang="ja-JP" b="1" dirty="0"/>
              <a:t>規格</a:t>
            </a:r>
            <a:r>
              <a:rPr lang="en-US" altLang="ja-JP" b="1" dirty="0"/>
              <a:t>)</a:t>
            </a:r>
            <a:r>
              <a:rPr lang="ja-JP" altLang="ja-JP" b="1" dirty="0" err="1"/>
              <a:t>、</a:t>
            </a:r>
            <a:r>
              <a:rPr lang="en-US" altLang="ja-JP" b="1" dirty="0"/>
              <a:t>JISB8407-2(</a:t>
            </a:r>
            <a:r>
              <a:rPr lang="ja-JP" altLang="ja-JP" b="1" dirty="0"/>
              <a:t>油バーナの</a:t>
            </a:r>
            <a:r>
              <a:rPr lang="en-US" altLang="ja-JP" b="1" dirty="0"/>
              <a:t>JIS</a:t>
            </a:r>
            <a:r>
              <a:rPr lang="ja-JP" altLang="ja-JP" b="1" dirty="0"/>
              <a:t>規格</a:t>
            </a:r>
            <a:r>
              <a:rPr lang="en-US" altLang="ja-JP" b="1" dirty="0"/>
              <a:t>)</a:t>
            </a:r>
            <a:endParaRPr kumimoji="1" lang="ja-JP" altLang="en-US" dirty="0"/>
          </a:p>
        </p:txBody>
      </p:sp>
      <p:sp>
        <p:nvSpPr>
          <p:cNvPr id="7" name="コンテンツ プレースホルダー 6"/>
          <p:cNvSpPr>
            <a:spLocks noGrp="1"/>
          </p:cNvSpPr>
          <p:nvPr>
            <p:ph idx="1"/>
          </p:nvPr>
        </p:nvSpPr>
        <p:spPr>
          <a:xfrm>
            <a:off x="523720" y="1810637"/>
            <a:ext cx="8701243" cy="4440263"/>
          </a:xfrm>
          <a:ln>
            <a:solidFill>
              <a:schemeClr val="accent6">
                <a:lumMod val="40000"/>
                <a:lumOff val="60000"/>
              </a:schemeClr>
            </a:solidFill>
          </a:ln>
        </p:spPr>
        <p:txBody>
          <a:bodyPr>
            <a:normAutofit fontScale="62500" lnSpcReduction="20000"/>
          </a:bodyPr>
          <a:lstStyle/>
          <a:p>
            <a:r>
              <a:rPr lang="ja-JP" altLang="en-US" b="1" dirty="0"/>
              <a:t>バーナ関連の</a:t>
            </a:r>
            <a:r>
              <a:rPr lang="en-US" altLang="ja-JP" b="1" dirty="0"/>
              <a:t>ISO</a:t>
            </a:r>
            <a:r>
              <a:rPr lang="ja-JP" altLang="en-US" b="1" dirty="0"/>
              <a:t>規格</a:t>
            </a:r>
            <a:r>
              <a:rPr lang="ja-JP" altLang="en-US" dirty="0"/>
              <a:t>は</a:t>
            </a:r>
            <a:r>
              <a:rPr lang="en-US" altLang="ja-JP" dirty="0"/>
              <a:t>ISO</a:t>
            </a:r>
            <a:r>
              <a:rPr lang="ja-JP" altLang="en-US" dirty="0"/>
              <a:t>／</a:t>
            </a:r>
            <a:r>
              <a:rPr lang="en-US" altLang="ja-JP" dirty="0"/>
              <a:t>TC109(Oil and gas burners)</a:t>
            </a:r>
            <a:r>
              <a:rPr lang="ja-JP" altLang="en-US" dirty="0"/>
              <a:t>で審議され、</a:t>
            </a:r>
            <a:r>
              <a:rPr lang="en-US" altLang="ja-JP" dirty="0"/>
              <a:t>2010</a:t>
            </a:r>
            <a:r>
              <a:rPr lang="ja-JP" altLang="en-US" dirty="0"/>
              <a:t>年</a:t>
            </a:r>
            <a:r>
              <a:rPr lang="en-US" altLang="ja-JP" dirty="0"/>
              <a:t>10</a:t>
            </a:r>
            <a:r>
              <a:rPr lang="ja-JP" altLang="en-US" dirty="0"/>
              <a:t>月</a:t>
            </a:r>
            <a:r>
              <a:rPr lang="ja-JP" altLang="en-US" dirty="0" smtClean="0"/>
              <a:t>に</a:t>
            </a:r>
            <a:endParaRPr lang="en-US" altLang="ja-JP" dirty="0" smtClean="0"/>
          </a:p>
          <a:p>
            <a:pPr marL="457200" lvl="1" indent="0">
              <a:buNone/>
            </a:pPr>
            <a:r>
              <a:rPr lang="en-US" altLang="ja-JP" b="1" dirty="0" smtClean="0"/>
              <a:t>ISO22967:2010</a:t>
            </a:r>
            <a:r>
              <a:rPr lang="ja-JP" altLang="en-US" b="1" dirty="0"/>
              <a:t>「</a:t>
            </a:r>
            <a:r>
              <a:rPr lang="en-US" altLang="ja-JP" b="1" dirty="0"/>
              <a:t>Forced draught gas burners</a:t>
            </a:r>
            <a:r>
              <a:rPr lang="ja-JP" altLang="en-US" b="1" dirty="0" smtClean="0"/>
              <a:t>」</a:t>
            </a:r>
            <a:endParaRPr lang="en-US" altLang="ja-JP" b="1" dirty="0" smtClean="0"/>
          </a:p>
          <a:p>
            <a:pPr marL="457200" lvl="1" indent="0">
              <a:buNone/>
            </a:pPr>
            <a:r>
              <a:rPr lang="en-US" altLang="ja-JP" b="1" dirty="0" smtClean="0"/>
              <a:t>ISO22968:2010</a:t>
            </a:r>
            <a:r>
              <a:rPr lang="ja-JP" altLang="en-US" b="1" dirty="0"/>
              <a:t>「</a:t>
            </a:r>
            <a:r>
              <a:rPr lang="en-US" altLang="ja-JP" b="1" dirty="0"/>
              <a:t>Forced draught oil burners</a:t>
            </a:r>
            <a:r>
              <a:rPr lang="ja-JP" altLang="en-US" b="1" dirty="0" smtClean="0"/>
              <a:t>」</a:t>
            </a:r>
            <a:endParaRPr lang="en-US" altLang="ja-JP" b="1" dirty="0" smtClean="0"/>
          </a:p>
          <a:p>
            <a:pPr marL="0" indent="0">
              <a:buNone/>
            </a:pPr>
            <a:r>
              <a:rPr lang="ja-JP" altLang="en-US" dirty="0"/>
              <a:t>　</a:t>
            </a:r>
            <a:r>
              <a:rPr lang="ja-JP" altLang="en-US" dirty="0" smtClean="0"/>
              <a:t>の</a:t>
            </a:r>
            <a:r>
              <a:rPr lang="en-US" altLang="ja-JP" dirty="0"/>
              <a:t>2</a:t>
            </a:r>
            <a:r>
              <a:rPr lang="ja-JP" altLang="en-US" dirty="0"/>
              <a:t>件の</a:t>
            </a:r>
            <a:r>
              <a:rPr lang="en-US" altLang="ja-JP" dirty="0"/>
              <a:t>ISO</a:t>
            </a:r>
            <a:r>
              <a:rPr lang="ja-JP" altLang="en-US" dirty="0"/>
              <a:t>規格が制定された</a:t>
            </a:r>
            <a:r>
              <a:rPr lang="ja-JP" altLang="en-US" dirty="0" smtClean="0"/>
              <a:t>。</a:t>
            </a:r>
            <a:endParaRPr lang="en-US" altLang="ja-JP" dirty="0" smtClean="0"/>
          </a:p>
          <a:p>
            <a:r>
              <a:rPr lang="ja-JP" altLang="en-US" dirty="0"/>
              <a:t>日本では、</a:t>
            </a:r>
            <a:r>
              <a:rPr lang="en-US" altLang="ja-JP" dirty="0"/>
              <a:t>2012</a:t>
            </a:r>
            <a:r>
              <a:rPr lang="ja-JP" altLang="en-US" dirty="0"/>
              <a:t>年</a:t>
            </a:r>
            <a:r>
              <a:rPr lang="en-US" altLang="ja-JP" dirty="0"/>
              <a:t>2</a:t>
            </a:r>
            <a:r>
              <a:rPr lang="ja-JP" altLang="en-US" dirty="0"/>
              <a:t>月に、旧の</a:t>
            </a:r>
            <a:r>
              <a:rPr lang="en-US" altLang="ja-JP" dirty="0"/>
              <a:t>JISB8407:2000</a:t>
            </a:r>
            <a:r>
              <a:rPr lang="ja-JP" altLang="en-US" dirty="0" err="1"/>
              <a:t>が廃</a:t>
            </a:r>
            <a:r>
              <a:rPr lang="ja-JP" altLang="en-US" dirty="0"/>
              <a:t>止され、</a:t>
            </a:r>
            <a:r>
              <a:rPr lang="ja-JP" altLang="en-US" b="1" dirty="0"/>
              <a:t>この</a:t>
            </a:r>
            <a:r>
              <a:rPr lang="en-US" altLang="ja-JP" b="1" dirty="0"/>
              <a:t>ISO</a:t>
            </a:r>
            <a:r>
              <a:rPr lang="ja-JP" altLang="en-US" b="1" dirty="0"/>
              <a:t>規格に整合化</a:t>
            </a:r>
            <a:r>
              <a:rPr lang="ja-JP" altLang="en-US" b="1" dirty="0" smtClean="0"/>
              <a:t>した</a:t>
            </a:r>
            <a:endParaRPr lang="en-US" altLang="ja-JP" b="1" dirty="0" smtClean="0"/>
          </a:p>
          <a:p>
            <a:pPr marL="457200" lvl="1" indent="0">
              <a:buNone/>
            </a:pPr>
            <a:r>
              <a:rPr lang="en-US" altLang="ja-JP" b="1" dirty="0" smtClean="0"/>
              <a:t>JIS </a:t>
            </a:r>
            <a:r>
              <a:rPr lang="en-US" altLang="ja-JP" b="1" dirty="0"/>
              <a:t>B 8407-1:2012</a:t>
            </a:r>
            <a:r>
              <a:rPr lang="ja-JP" altLang="en-US" b="1" dirty="0"/>
              <a:t>「強制通風式バーナ第</a:t>
            </a:r>
            <a:r>
              <a:rPr lang="en-US" altLang="ja-JP" b="1" dirty="0"/>
              <a:t>1</a:t>
            </a:r>
            <a:r>
              <a:rPr lang="ja-JP" altLang="en-US" b="1" dirty="0"/>
              <a:t>部：ガスバーナ</a:t>
            </a:r>
            <a:r>
              <a:rPr lang="ja-JP" altLang="en-US" b="1" dirty="0" smtClean="0"/>
              <a:t>」</a:t>
            </a:r>
            <a:endParaRPr lang="en-US" altLang="ja-JP" b="1" dirty="0" smtClean="0"/>
          </a:p>
          <a:p>
            <a:pPr marL="457200" lvl="1" indent="0">
              <a:buNone/>
            </a:pPr>
            <a:r>
              <a:rPr lang="en-US" altLang="ja-JP" b="1" dirty="0" smtClean="0"/>
              <a:t>JIS </a:t>
            </a:r>
            <a:r>
              <a:rPr lang="en-US" altLang="ja-JP" b="1" dirty="0"/>
              <a:t>B 8407-2:2012</a:t>
            </a:r>
            <a:r>
              <a:rPr lang="ja-JP" altLang="en-US" b="1" dirty="0"/>
              <a:t>「強制通風式バーナ第２部：油バーナ</a:t>
            </a:r>
            <a:r>
              <a:rPr lang="ja-JP" altLang="en-US" b="1" dirty="0" smtClean="0"/>
              <a:t>」</a:t>
            </a:r>
            <a:endParaRPr lang="en-US" altLang="ja-JP" b="1" dirty="0" smtClean="0"/>
          </a:p>
          <a:p>
            <a:pPr marL="0" indent="0">
              <a:buNone/>
            </a:pPr>
            <a:r>
              <a:rPr lang="ja-JP" altLang="en-US" dirty="0"/>
              <a:t>　</a:t>
            </a:r>
            <a:r>
              <a:rPr lang="ja-JP" altLang="en-US" dirty="0" smtClean="0"/>
              <a:t>の</a:t>
            </a:r>
            <a:r>
              <a:rPr lang="en-US" altLang="ja-JP" dirty="0"/>
              <a:t>2</a:t>
            </a:r>
            <a:r>
              <a:rPr lang="ja-JP" altLang="en-US" dirty="0"/>
              <a:t>部構成の規格が新たに制定され、</a:t>
            </a:r>
            <a:r>
              <a:rPr lang="ja-JP" altLang="en-US" dirty="0" smtClean="0"/>
              <a:t>置き換えられた</a:t>
            </a:r>
            <a:endParaRPr lang="en-US" altLang="ja-JP" dirty="0" smtClean="0"/>
          </a:p>
          <a:p>
            <a:r>
              <a:rPr lang="ja-JP" altLang="ja-JP" b="1" dirty="0"/>
              <a:t>附属書</a:t>
            </a:r>
            <a:r>
              <a:rPr lang="en-US" altLang="ja-JP" b="1" dirty="0"/>
              <a:t>JA</a:t>
            </a:r>
            <a:r>
              <a:rPr lang="ja-JP" altLang="ja-JP" b="1" dirty="0"/>
              <a:t>に強制通風式バーナにおいて予期し得る重大な危険源のリスト</a:t>
            </a:r>
            <a:r>
              <a:rPr lang="ja-JP" altLang="ja-JP" dirty="0"/>
              <a:t>が追加されており、各危険源と本文に規定されている対応防止手段の対比表が記載されている。</a:t>
            </a:r>
          </a:p>
          <a:p>
            <a:r>
              <a:rPr lang="ja-JP" altLang="ja-JP" dirty="0"/>
              <a:t>構造上及び運転上の要求事項を達成するための各制御機器に対しても、個別に要求事項が規定されている。</a:t>
            </a:r>
            <a:endParaRPr lang="en-US" altLang="ja-JP" dirty="0" smtClean="0"/>
          </a:p>
          <a:p>
            <a:pPr marL="0" indent="0">
              <a:buNone/>
            </a:pPr>
            <a:endParaRPr lang="en-US" altLang="ja-JP"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34</a:t>
            </a:fld>
            <a:endParaRPr kumimoji="1" lang="ja-JP" altLang="en-US" dirty="0"/>
          </a:p>
        </p:txBody>
      </p:sp>
    </p:spTree>
    <p:extLst>
      <p:ext uri="{BB962C8B-B14F-4D97-AF65-F5344CB8AC3E}">
        <p14:creationId xmlns:p14="http://schemas.microsoft.com/office/powerpoint/2010/main" val="3021882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r>
              <a:rPr lang="en-US" altLang="ja-JP" sz="3600" b="1" dirty="0"/>
              <a:t>JIS C9703-2-5</a:t>
            </a:r>
            <a:r>
              <a:rPr lang="ja-JP" altLang="ja-JP" sz="3600" b="1" dirty="0"/>
              <a:t>（バーナコントロールシステム）、</a:t>
            </a:r>
            <a:r>
              <a:rPr lang="en-US" altLang="ja-JP" sz="3600" b="1" dirty="0"/>
              <a:t>JIS C9703-1(</a:t>
            </a:r>
            <a:r>
              <a:rPr lang="ja-JP" altLang="ja-JP" sz="3600" b="1" dirty="0"/>
              <a:t>一般要求事項</a:t>
            </a:r>
            <a:r>
              <a:rPr lang="en-US" altLang="ja-JP" sz="3600" b="1" dirty="0"/>
              <a:t>)</a:t>
            </a:r>
            <a:endParaRPr kumimoji="1" lang="ja-JP" altLang="en-US" sz="3600" dirty="0"/>
          </a:p>
        </p:txBody>
      </p:sp>
      <p:sp>
        <p:nvSpPr>
          <p:cNvPr id="7" name="コンテンツ プレースホルダー 6"/>
          <p:cNvSpPr>
            <a:spLocks noGrp="1"/>
          </p:cNvSpPr>
          <p:nvPr>
            <p:ph idx="1"/>
          </p:nvPr>
        </p:nvSpPr>
        <p:spPr>
          <a:xfrm>
            <a:off x="682053" y="1810637"/>
            <a:ext cx="8542910" cy="4440263"/>
          </a:xfrm>
          <a:ln>
            <a:solidFill>
              <a:schemeClr val="accent6">
                <a:lumMod val="40000"/>
                <a:lumOff val="60000"/>
              </a:schemeClr>
            </a:solidFill>
          </a:ln>
        </p:spPr>
        <p:txBody>
          <a:bodyPr>
            <a:normAutofit fontScale="70000" lnSpcReduction="20000"/>
          </a:bodyPr>
          <a:lstStyle/>
          <a:p>
            <a:pPr>
              <a:buFont typeface="Wingdings" panose="05000000000000000000" pitchFamily="2" charset="2"/>
              <a:buChar char="l"/>
            </a:pPr>
            <a:r>
              <a:rPr lang="ja-JP" altLang="ja-JP" b="1" dirty="0"/>
              <a:t>自動バーナ制御装置の国際規格</a:t>
            </a:r>
            <a:r>
              <a:rPr lang="ja-JP" altLang="ja-JP" dirty="0"/>
              <a:t>としては、</a:t>
            </a:r>
            <a:r>
              <a:rPr lang="en-US" altLang="ja-JP" dirty="0"/>
              <a:t>IEC/TC72 </a:t>
            </a:r>
            <a:r>
              <a:rPr lang="ja-JP" altLang="ja-JP" dirty="0"/>
              <a:t>「</a:t>
            </a:r>
            <a:r>
              <a:rPr lang="en-US" altLang="ja-JP" dirty="0"/>
              <a:t>Automatic electrical controls</a:t>
            </a:r>
            <a:r>
              <a:rPr lang="ja-JP" altLang="ja-JP" dirty="0"/>
              <a:t>」で審議されて</a:t>
            </a:r>
            <a:r>
              <a:rPr lang="ja-JP" altLang="ja-JP" dirty="0" smtClean="0"/>
              <a:t>いる</a:t>
            </a:r>
            <a:endParaRPr lang="en-US" altLang="ja-JP" dirty="0" smtClean="0"/>
          </a:p>
          <a:p>
            <a:pPr marL="457200" lvl="1" indent="0">
              <a:buNone/>
            </a:pPr>
            <a:r>
              <a:rPr lang="en-US" altLang="ja-JP" b="1" dirty="0" smtClean="0"/>
              <a:t>IEC </a:t>
            </a:r>
            <a:r>
              <a:rPr lang="en-US" altLang="ja-JP" b="1" dirty="0"/>
              <a:t>60730-2-5</a:t>
            </a:r>
            <a:r>
              <a:rPr lang="ja-JP" altLang="ja-JP" dirty="0"/>
              <a:t>「</a:t>
            </a:r>
            <a:r>
              <a:rPr lang="en-US" altLang="ja-JP" dirty="0"/>
              <a:t>Automatic electrical controls - Part 2-5: Particular requirements for automatic electrical burner control systems</a:t>
            </a:r>
            <a:r>
              <a:rPr lang="ja-JP" altLang="ja-JP" dirty="0" smtClean="0"/>
              <a:t>」</a:t>
            </a:r>
            <a:endParaRPr lang="en-US" altLang="ja-JP" dirty="0"/>
          </a:p>
          <a:p>
            <a:pPr marL="457200" lvl="1" indent="0">
              <a:buNone/>
            </a:pPr>
            <a:r>
              <a:rPr lang="en-US" altLang="ja-JP" dirty="0" smtClean="0"/>
              <a:t> </a:t>
            </a:r>
            <a:r>
              <a:rPr lang="ja-JP" altLang="ja-JP" dirty="0" smtClean="0"/>
              <a:t>が</a:t>
            </a:r>
            <a:r>
              <a:rPr lang="ja-JP" altLang="ja-JP" dirty="0"/>
              <a:t>ある</a:t>
            </a:r>
            <a:r>
              <a:rPr lang="ja-JP" altLang="ja-JP" dirty="0" smtClean="0"/>
              <a:t>。</a:t>
            </a:r>
            <a:endParaRPr lang="en-US" altLang="ja-JP" dirty="0" smtClean="0"/>
          </a:p>
          <a:p>
            <a:pPr marL="0" indent="0">
              <a:buNone/>
            </a:pPr>
            <a:endParaRPr lang="en-US" altLang="ja-JP" dirty="0" smtClean="0"/>
          </a:p>
          <a:p>
            <a:pPr>
              <a:buFont typeface="Wingdings" panose="05000000000000000000" pitchFamily="2" charset="2"/>
              <a:buChar char="l"/>
            </a:pPr>
            <a:r>
              <a:rPr lang="ja-JP" altLang="ja-JP" b="1" dirty="0" smtClean="0"/>
              <a:t>この</a:t>
            </a:r>
            <a:r>
              <a:rPr lang="en-US" altLang="ja-JP" b="1" dirty="0"/>
              <a:t>IEC</a:t>
            </a:r>
            <a:r>
              <a:rPr lang="ja-JP" altLang="ja-JP" b="1" dirty="0"/>
              <a:t>規格は各国で規格</a:t>
            </a:r>
            <a:r>
              <a:rPr lang="ja-JP" altLang="ja-JP" dirty="0"/>
              <a:t>として採用されており、日本でも</a:t>
            </a:r>
            <a:r>
              <a:rPr lang="en-US" altLang="ja-JP" b="1" dirty="0"/>
              <a:t>JIS C9730-2-5</a:t>
            </a:r>
            <a:r>
              <a:rPr lang="ja-JP" altLang="ja-JP" dirty="0"/>
              <a:t>として発行されている</a:t>
            </a:r>
            <a:r>
              <a:rPr lang="ja-JP" altLang="ja-JP" dirty="0" smtClean="0"/>
              <a:t>。</a:t>
            </a:r>
            <a:endParaRPr lang="en-US" altLang="ja-JP" dirty="0" smtClean="0"/>
          </a:p>
          <a:p>
            <a:pPr>
              <a:buFont typeface="Wingdings" panose="05000000000000000000" pitchFamily="2" charset="2"/>
              <a:buChar char="l"/>
            </a:pPr>
            <a:endParaRPr lang="en-US" altLang="ja-JP" dirty="0" smtClean="0"/>
          </a:p>
          <a:p>
            <a:pPr>
              <a:buFont typeface="Wingdings" panose="05000000000000000000" pitchFamily="2" charset="2"/>
              <a:buChar char="l"/>
            </a:pPr>
            <a:r>
              <a:rPr lang="ja-JP" altLang="ja-JP" dirty="0"/>
              <a:t>本規格では、</a:t>
            </a:r>
            <a:r>
              <a:rPr lang="ja-JP" altLang="ja-JP" b="1" dirty="0"/>
              <a:t>機能安全に考えた方に基づいた規格要求事項が含まれており</a:t>
            </a:r>
            <a:r>
              <a:rPr lang="ja-JP" altLang="ja-JP" dirty="0"/>
              <a:t>、特にシステムアーキテクチュアやソフトウエアに対する要求事項なども詳述されている。但し、</a:t>
            </a:r>
            <a:r>
              <a:rPr lang="en-US" altLang="ja-JP" dirty="0"/>
              <a:t>JIS C9703-1(IEC60730-1</a:t>
            </a:r>
            <a:r>
              <a:rPr lang="ja-JP" altLang="ja-JP" dirty="0"/>
              <a:t>　第</a:t>
            </a:r>
            <a:r>
              <a:rPr lang="en-US" altLang="ja-JP" dirty="0"/>
              <a:t>1</a:t>
            </a:r>
            <a:r>
              <a:rPr lang="ja-JP" altLang="ja-JP" dirty="0"/>
              <a:t>部：一般要求事項</a:t>
            </a:r>
            <a:r>
              <a:rPr lang="en-US" altLang="ja-JP" dirty="0"/>
              <a:t>)</a:t>
            </a:r>
            <a:r>
              <a:rPr lang="ja-JP" altLang="ja-JP" dirty="0"/>
              <a:t>の付属書</a:t>
            </a:r>
            <a:r>
              <a:rPr lang="en-US" altLang="ja-JP" dirty="0"/>
              <a:t>H</a:t>
            </a:r>
            <a:r>
              <a:rPr lang="ja-JP" altLang="ja-JP" dirty="0"/>
              <a:t>に、それらの要求事項が詳述されているので、</a:t>
            </a:r>
            <a:r>
              <a:rPr lang="en-US" altLang="ja-JP" dirty="0"/>
              <a:t>JIS C9703-1</a:t>
            </a:r>
            <a:r>
              <a:rPr lang="ja-JP" altLang="ja-JP" dirty="0"/>
              <a:t>とあわせて読む必要がある。</a:t>
            </a:r>
            <a:endParaRPr lang="en-US" altLang="ja-JP"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35</a:t>
            </a:fld>
            <a:endParaRPr kumimoji="1" lang="ja-JP" altLang="en-US" dirty="0"/>
          </a:p>
        </p:txBody>
      </p:sp>
    </p:spTree>
    <p:extLst>
      <p:ext uri="{BB962C8B-B14F-4D97-AF65-F5344CB8AC3E}">
        <p14:creationId xmlns:p14="http://schemas.microsoft.com/office/powerpoint/2010/main" val="2084868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514151" cy="1143000"/>
          </a:xfrm>
          <a:ln>
            <a:solidFill>
              <a:schemeClr val="accent4">
                <a:lumMod val="40000"/>
                <a:lumOff val="60000"/>
              </a:schemeClr>
            </a:solidFill>
          </a:ln>
        </p:spPr>
        <p:txBody>
          <a:bodyPr>
            <a:noAutofit/>
          </a:bodyPr>
          <a:lstStyle/>
          <a:p>
            <a:r>
              <a:rPr lang="en-US" altLang="ja-JP" sz="3600" b="1" dirty="0"/>
              <a:t>ISO 13577-2(</a:t>
            </a:r>
            <a:r>
              <a:rPr lang="ja-JP" altLang="ja-JP" sz="3600" b="1" dirty="0"/>
              <a:t>工業炉及び関連設備：燃焼及び燃料取扱いシステム</a:t>
            </a:r>
            <a:r>
              <a:rPr lang="en-US" altLang="ja-JP" sz="3600" b="1" dirty="0"/>
              <a:t>)</a:t>
            </a:r>
            <a:endParaRPr kumimoji="1" lang="ja-JP" altLang="en-US" sz="3600" dirty="0"/>
          </a:p>
        </p:txBody>
      </p:sp>
      <p:sp>
        <p:nvSpPr>
          <p:cNvPr id="7" name="コンテンツ プレースホルダー 6"/>
          <p:cNvSpPr>
            <a:spLocks noGrp="1"/>
          </p:cNvSpPr>
          <p:nvPr>
            <p:ph idx="1"/>
          </p:nvPr>
        </p:nvSpPr>
        <p:spPr>
          <a:xfrm>
            <a:off x="682053" y="1810637"/>
            <a:ext cx="8542910" cy="4440263"/>
          </a:xfrm>
          <a:ln>
            <a:solidFill>
              <a:schemeClr val="accent6">
                <a:lumMod val="40000"/>
                <a:lumOff val="60000"/>
              </a:schemeClr>
            </a:solidFill>
          </a:ln>
        </p:spPr>
        <p:txBody>
          <a:bodyPr>
            <a:normAutofit fontScale="70000" lnSpcReduction="20000"/>
          </a:bodyPr>
          <a:lstStyle/>
          <a:p>
            <a:pPr>
              <a:buFont typeface="Wingdings" panose="05000000000000000000" pitchFamily="2" charset="2"/>
              <a:buChar char="l"/>
            </a:pPr>
            <a:r>
              <a:rPr lang="en-US" altLang="ja-JP" dirty="0"/>
              <a:t>ISO/TC244</a:t>
            </a:r>
            <a:r>
              <a:rPr lang="ja-JP" altLang="ja-JP" dirty="0"/>
              <a:t>「</a:t>
            </a:r>
            <a:r>
              <a:rPr lang="en-US" altLang="ja-JP" dirty="0"/>
              <a:t>Industrial furnaces and associated processing equipment(</a:t>
            </a:r>
            <a:r>
              <a:rPr lang="ja-JP" altLang="ja-JP" dirty="0"/>
              <a:t>工業炉及び関連処理装置</a:t>
            </a:r>
            <a:r>
              <a:rPr lang="en-US" altLang="ja-JP" dirty="0"/>
              <a:t>)</a:t>
            </a:r>
            <a:r>
              <a:rPr lang="ja-JP" altLang="ja-JP" dirty="0"/>
              <a:t>」では、</a:t>
            </a:r>
            <a:r>
              <a:rPr lang="ja-JP" altLang="ja-JP" b="1" dirty="0"/>
              <a:t>工業炉の安全基準およびエネルギー効率に関する規格</a:t>
            </a:r>
            <a:r>
              <a:rPr lang="ja-JP" altLang="ja-JP" dirty="0"/>
              <a:t>が審議されている</a:t>
            </a:r>
            <a:r>
              <a:rPr lang="ja-JP" altLang="ja-JP" dirty="0" smtClean="0"/>
              <a:t>。</a:t>
            </a:r>
            <a:endParaRPr lang="en-US" altLang="ja-JP" dirty="0" smtClean="0"/>
          </a:p>
          <a:p>
            <a:pPr>
              <a:buFont typeface="Wingdings" panose="05000000000000000000" pitchFamily="2" charset="2"/>
              <a:buChar char="l"/>
            </a:pPr>
            <a:endParaRPr lang="en-US" altLang="ja-JP" dirty="0" smtClean="0"/>
          </a:p>
          <a:p>
            <a:pPr>
              <a:buFont typeface="Wingdings" panose="05000000000000000000" pitchFamily="2" charset="2"/>
              <a:buChar char="l"/>
            </a:pPr>
            <a:r>
              <a:rPr lang="en-US" altLang="ja-JP" dirty="0"/>
              <a:t>ISO 13577-2</a:t>
            </a:r>
            <a:r>
              <a:rPr lang="ja-JP" altLang="ja-JP" dirty="0"/>
              <a:t>「</a:t>
            </a:r>
            <a:r>
              <a:rPr lang="en-US" altLang="ja-JP" dirty="0"/>
              <a:t>Industrial furnaces and associated processing equipment </a:t>
            </a:r>
            <a:r>
              <a:rPr lang="ja-JP" altLang="ja-JP" dirty="0"/>
              <a:t>—</a:t>
            </a:r>
            <a:r>
              <a:rPr lang="en-US" altLang="ja-JP" dirty="0"/>
              <a:t>safety </a:t>
            </a:r>
            <a:r>
              <a:rPr lang="ja-JP" altLang="ja-JP" dirty="0"/>
              <a:t>—</a:t>
            </a:r>
            <a:r>
              <a:rPr lang="en-US" altLang="ja-JP" dirty="0"/>
              <a:t>Part2:Combustion and fuel handling systems (</a:t>
            </a:r>
            <a:r>
              <a:rPr lang="ja-JP" altLang="ja-JP" dirty="0"/>
              <a:t>工業炉及び関連設備—安全— 第</a:t>
            </a:r>
            <a:r>
              <a:rPr lang="en-US" altLang="ja-JP" dirty="0"/>
              <a:t>2 </a:t>
            </a:r>
            <a:r>
              <a:rPr lang="ja-JP" altLang="ja-JP" dirty="0"/>
              <a:t>部燃焼及び燃料取扱いシステム</a:t>
            </a:r>
            <a:r>
              <a:rPr lang="en-US" altLang="ja-JP" dirty="0"/>
              <a:t>)</a:t>
            </a:r>
            <a:r>
              <a:rPr lang="ja-JP" altLang="ja-JP" dirty="0"/>
              <a:t>」は、以下の範囲の安全要求事項を規定している</a:t>
            </a:r>
            <a:r>
              <a:rPr lang="ja-JP" altLang="ja-JP" dirty="0" smtClean="0"/>
              <a:t>。</a:t>
            </a:r>
            <a:endParaRPr lang="en-US" altLang="ja-JP" dirty="0" smtClean="0"/>
          </a:p>
          <a:p>
            <a:pPr lvl="1"/>
            <a:r>
              <a:rPr lang="ja-JP" altLang="ja-JP" dirty="0"/>
              <a:t>手動遮断弁とその下流側の燃料配管</a:t>
            </a:r>
            <a:endParaRPr lang="ja-JP" altLang="ja-JP" sz="2000" dirty="0"/>
          </a:p>
          <a:p>
            <a:pPr lvl="1"/>
            <a:r>
              <a:rPr lang="ja-JP" altLang="ja-JP" dirty="0" smtClean="0"/>
              <a:t>燃焼</a:t>
            </a:r>
            <a:r>
              <a:rPr lang="ja-JP" altLang="ja-JP" dirty="0"/>
              <a:t>空気</a:t>
            </a:r>
            <a:r>
              <a:rPr lang="en-US" altLang="ja-JP" dirty="0"/>
              <a:t>(</a:t>
            </a:r>
            <a:r>
              <a:rPr lang="ja-JP" altLang="ja-JP" dirty="0"/>
              <a:t>酸素及び酸素富化燃焼空気を含む</a:t>
            </a:r>
            <a:r>
              <a:rPr lang="en-US" altLang="ja-JP" dirty="0"/>
              <a:t>)</a:t>
            </a:r>
            <a:r>
              <a:rPr lang="ja-JP" altLang="ja-JP" dirty="0"/>
              <a:t>及び燃焼排ガスのシステム</a:t>
            </a:r>
            <a:endParaRPr lang="ja-JP" altLang="ja-JP" sz="2000" dirty="0"/>
          </a:p>
          <a:p>
            <a:pPr lvl="1"/>
            <a:r>
              <a:rPr lang="ja-JP" altLang="ja-JP" dirty="0" smtClean="0"/>
              <a:t>バーナ</a:t>
            </a:r>
            <a:r>
              <a:rPr lang="ja-JP" altLang="ja-JP" dirty="0"/>
              <a:t>、バーナシステム及び点火機器</a:t>
            </a:r>
            <a:endParaRPr lang="ja-JP" altLang="ja-JP" sz="2000" dirty="0"/>
          </a:p>
          <a:p>
            <a:pPr lvl="1"/>
            <a:r>
              <a:rPr lang="ja-JP" altLang="ja-JP" dirty="0" smtClean="0"/>
              <a:t>制</a:t>
            </a:r>
            <a:r>
              <a:rPr lang="ja-JP" altLang="ja-JP" dirty="0"/>
              <a:t>御システムの安全関連部のための機能要求事項</a:t>
            </a:r>
            <a:endParaRPr lang="en-US" altLang="ja-JP"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36</a:t>
            </a:fld>
            <a:endParaRPr kumimoji="1" lang="ja-JP" altLang="en-US" dirty="0"/>
          </a:p>
        </p:txBody>
      </p:sp>
    </p:spTree>
    <p:extLst>
      <p:ext uri="{BB962C8B-B14F-4D97-AF65-F5344CB8AC3E}">
        <p14:creationId xmlns:p14="http://schemas.microsoft.com/office/powerpoint/2010/main" val="397356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280125" cy="1143000"/>
          </a:xfrm>
          <a:ln>
            <a:solidFill>
              <a:schemeClr val="accent4">
                <a:lumMod val="40000"/>
                <a:lumOff val="60000"/>
              </a:schemeClr>
            </a:solidFill>
          </a:ln>
        </p:spPr>
        <p:txBody>
          <a:bodyPr>
            <a:noAutofit/>
          </a:bodyPr>
          <a:lstStyle/>
          <a:p>
            <a:pPr algn="l"/>
            <a:r>
              <a:rPr lang="ja-JP" altLang="ja-JP" sz="3600" b="1" dirty="0"/>
              <a:t> </a:t>
            </a:r>
            <a:r>
              <a:rPr lang="en-US" altLang="ja-JP" sz="3600" b="1" dirty="0"/>
              <a:t>ISO13577-4(</a:t>
            </a:r>
            <a:r>
              <a:rPr lang="ja-JP" altLang="ja-JP" sz="3600" b="1" dirty="0"/>
              <a:t>工業炉及び関連設備：プロテクティブシステム</a:t>
            </a:r>
            <a:r>
              <a:rPr lang="en-US" altLang="ja-JP" sz="3600" b="1" dirty="0"/>
              <a:t>)</a:t>
            </a:r>
            <a:endParaRPr kumimoji="1" lang="ja-JP" altLang="en-US" sz="3600" dirty="0"/>
          </a:p>
        </p:txBody>
      </p:sp>
      <p:sp>
        <p:nvSpPr>
          <p:cNvPr id="7" name="コンテンツ プレースホルダー 6"/>
          <p:cNvSpPr>
            <a:spLocks noGrp="1"/>
          </p:cNvSpPr>
          <p:nvPr>
            <p:ph idx="1"/>
          </p:nvPr>
        </p:nvSpPr>
        <p:spPr>
          <a:xfrm>
            <a:off x="272480" y="1412776"/>
            <a:ext cx="9361040" cy="5050928"/>
          </a:xfrm>
          <a:ln>
            <a:solidFill>
              <a:schemeClr val="accent6">
                <a:lumMod val="40000"/>
                <a:lumOff val="60000"/>
              </a:schemeClr>
            </a:solidFill>
          </a:ln>
        </p:spPr>
        <p:txBody>
          <a:bodyPr>
            <a:noAutofit/>
          </a:bodyPr>
          <a:lstStyle/>
          <a:p>
            <a:pPr>
              <a:buFont typeface="Wingdings" panose="05000000000000000000" pitchFamily="2" charset="2"/>
              <a:buChar char="l"/>
            </a:pPr>
            <a:r>
              <a:rPr lang="en-US" altLang="ja-JP" sz="2400" dirty="0"/>
              <a:t>ISO </a:t>
            </a:r>
            <a:r>
              <a:rPr lang="en-US" altLang="ja-JP" sz="2400" dirty="0" smtClean="0"/>
              <a:t>13577-4</a:t>
            </a:r>
            <a:r>
              <a:rPr lang="ja-JP" altLang="ja-JP" sz="2400" dirty="0" smtClean="0"/>
              <a:t>は</a:t>
            </a:r>
            <a:r>
              <a:rPr lang="ja-JP" altLang="ja-JP" sz="2400" dirty="0"/>
              <a:t>、</a:t>
            </a:r>
            <a:r>
              <a:rPr lang="en-US" altLang="ja-JP" sz="2400" dirty="0"/>
              <a:t>ISO13577 </a:t>
            </a:r>
            <a:r>
              <a:rPr lang="ja-JP" altLang="ja-JP" sz="2400" dirty="0"/>
              <a:t>の他部</a:t>
            </a:r>
            <a:r>
              <a:rPr lang="en-US" altLang="ja-JP" sz="2400" dirty="0"/>
              <a:t>(</a:t>
            </a:r>
            <a:r>
              <a:rPr lang="ja-JP" altLang="ja-JP" sz="2400" dirty="0"/>
              <a:t>第</a:t>
            </a:r>
            <a:r>
              <a:rPr lang="en-US" altLang="ja-JP" sz="2400" dirty="0"/>
              <a:t>1 </a:t>
            </a:r>
            <a:r>
              <a:rPr lang="ja-JP" altLang="ja-JP" sz="2400" dirty="0"/>
              <a:t>部一般要求事項、第</a:t>
            </a:r>
            <a:r>
              <a:rPr lang="en-US" altLang="ja-JP" sz="2400" dirty="0"/>
              <a:t>2 </a:t>
            </a:r>
            <a:r>
              <a:rPr lang="ja-JP" altLang="ja-JP" sz="2400" dirty="0"/>
              <a:t>部燃焼、第</a:t>
            </a:r>
            <a:r>
              <a:rPr lang="en-US" altLang="ja-JP" sz="2400" dirty="0"/>
              <a:t>3 </a:t>
            </a:r>
            <a:r>
              <a:rPr lang="ja-JP" altLang="ja-JP" sz="2400" dirty="0"/>
              <a:t>部雰囲気ガス</a:t>
            </a:r>
            <a:r>
              <a:rPr lang="en-US" altLang="ja-JP" sz="2400" dirty="0"/>
              <a:t>)</a:t>
            </a:r>
            <a:r>
              <a:rPr lang="ja-JP" altLang="ja-JP" sz="2400" dirty="0"/>
              <a:t>で規定されている</a:t>
            </a:r>
            <a:r>
              <a:rPr lang="ja-JP" altLang="ja-JP" sz="2400" b="1" dirty="0"/>
              <a:t>安全機能を制御システムで実行する場合、その制御システムの安全関連システムについて</a:t>
            </a:r>
            <a:r>
              <a:rPr lang="ja-JP" altLang="ja-JP" sz="2400" b="1" dirty="0" smtClean="0"/>
              <a:t>規定</a:t>
            </a:r>
            <a:r>
              <a:rPr lang="ja-JP" altLang="en-US" sz="2400" dirty="0" smtClean="0"/>
              <a:t>して</a:t>
            </a:r>
            <a:r>
              <a:rPr lang="ja-JP" altLang="ja-JP" sz="2400" dirty="0" smtClean="0"/>
              <a:t>いる。</a:t>
            </a:r>
            <a:endParaRPr lang="en-US" altLang="ja-JP" sz="2400" dirty="0" smtClean="0"/>
          </a:p>
          <a:p>
            <a:pPr>
              <a:buFont typeface="Wingdings" panose="05000000000000000000" pitchFamily="2" charset="2"/>
              <a:buChar char="l"/>
            </a:pPr>
            <a:r>
              <a:rPr lang="en-US" altLang="ja-JP" sz="2400" dirty="0" smtClean="0"/>
              <a:t>ISO13577-4</a:t>
            </a:r>
            <a:r>
              <a:rPr lang="ja-JP" altLang="ja-JP" sz="2400" dirty="0"/>
              <a:t>は、</a:t>
            </a:r>
            <a:r>
              <a:rPr lang="ja-JP" altLang="ja-JP" sz="2400" b="1" dirty="0"/>
              <a:t>機能安全</a:t>
            </a:r>
            <a:r>
              <a:rPr lang="ja-JP" altLang="ja-JP" sz="2400" dirty="0"/>
              <a:t>のアプローチを取り入れた規定となっており</a:t>
            </a:r>
            <a:r>
              <a:rPr lang="ja-JP" altLang="ja-JP" sz="2400" dirty="0" smtClean="0"/>
              <a:t>、安全</a:t>
            </a:r>
            <a:r>
              <a:rPr lang="ja-JP" altLang="ja-JP" sz="2400" dirty="0"/>
              <a:t>機能を制御システムで実行する場合</a:t>
            </a:r>
            <a:r>
              <a:rPr lang="ja-JP" altLang="ja-JP" sz="2400" dirty="0" smtClean="0"/>
              <a:t>は</a:t>
            </a:r>
            <a:r>
              <a:rPr lang="ja-JP" altLang="en-US" sz="2400" dirty="0"/>
              <a:t>、</a:t>
            </a:r>
            <a:r>
              <a:rPr lang="en-US" altLang="ja-JP" sz="2400" b="1" dirty="0" smtClean="0"/>
              <a:t>4 </a:t>
            </a:r>
            <a:r>
              <a:rPr lang="ja-JP" altLang="ja-JP" sz="2400" b="1" dirty="0" err="1"/>
              <a:t>つの</a:t>
            </a:r>
            <a:r>
              <a:rPr lang="ja-JP" altLang="ja-JP" sz="2400" b="1" dirty="0"/>
              <a:t>方法</a:t>
            </a:r>
            <a:r>
              <a:rPr lang="en-US" altLang="ja-JP" sz="2400" b="1" dirty="0"/>
              <a:t>(</a:t>
            </a:r>
            <a:r>
              <a:rPr lang="ja-JP" altLang="ja-JP" sz="2400" b="1" dirty="0"/>
              <a:t>方法</a:t>
            </a:r>
            <a:r>
              <a:rPr lang="en-US" altLang="ja-JP" sz="2400" b="1" dirty="0"/>
              <a:t> A</a:t>
            </a:r>
            <a:r>
              <a:rPr lang="ja-JP" altLang="ja-JP" sz="2400" b="1" dirty="0"/>
              <a:t>～</a:t>
            </a:r>
            <a:r>
              <a:rPr lang="en-US" altLang="ja-JP" sz="2400" b="1" dirty="0"/>
              <a:t>D)</a:t>
            </a:r>
            <a:r>
              <a:rPr lang="ja-JP" altLang="ja-JP" sz="2400" b="1" dirty="0"/>
              <a:t>のいずれかの方法もしくはその組み合わせ</a:t>
            </a:r>
            <a:r>
              <a:rPr lang="ja-JP" altLang="ja-JP" sz="2400" dirty="0"/>
              <a:t>で構成する。</a:t>
            </a:r>
          </a:p>
          <a:p>
            <a:pPr marL="457200" lvl="1" indent="0">
              <a:buNone/>
            </a:pPr>
            <a:r>
              <a:rPr lang="ja-JP" altLang="ja-JP" sz="1800" dirty="0"/>
              <a:t>方法</a:t>
            </a:r>
            <a:r>
              <a:rPr lang="en-US" altLang="ja-JP" sz="1800" dirty="0"/>
              <a:t> A</a:t>
            </a:r>
            <a:r>
              <a:rPr lang="ja-JP" altLang="ja-JP" sz="1800" dirty="0"/>
              <a:t>：</a:t>
            </a:r>
            <a:r>
              <a:rPr lang="en-US" altLang="ja-JP" sz="1800" dirty="0"/>
              <a:t>ISO13577</a:t>
            </a:r>
            <a:r>
              <a:rPr lang="ja-JP" altLang="ja-JP" sz="1800" dirty="0"/>
              <a:t>他部で規定されている個別製品安全規格に適合した機器で構成</a:t>
            </a:r>
            <a:endParaRPr lang="ja-JP" altLang="ja-JP" sz="1200" dirty="0"/>
          </a:p>
          <a:p>
            <a:pPr marL="457200" lvl="1" indent="0">
              <a:buNone/>
            </a:pPr>
            <a:r>
              <a:rPr lang="ja-JP" altLang="ja-JP" sz="1800" dirty="0"/>
              <a:t>方法</a:t>
            </a:r>
            <a:r>
              <a:rPr lang="en-US" altLang="ja-JP" sz="1800" dirty="0"/>
              <a:t> B</a:t>
            </a:r>
            <a:r>
              <a:rPr lang="ja-JP" altLang="ja-JP" sz="1800" dirty="0"/>
              <a:t>：方法</a:t>
            </a:r>
            <a:r>
              <a:rPr lang="en-US" altLang="ja-JP" sz="1800" dirty="0"/>
              <a:t> A </a:t>
            </a:r>
            <a:r>
              <a:rPr lang="ja-JP" altLang="ja-JP" sz="1800" dirty="0"/>
              <a:t>の機器と</a:t>
            </a:r>
            <a:r>
              <a:rPr lang="en-US" altLang="ja-JP" sz="1800" dirty="0"/>
              <a:t>SIL/PL </a:t>
            </a:r>
            <a:r>
              <a:rPr lang="ja-JP" altLang="ja-JP" sz="1800" dirty="0" err="1"/>
              <a:t>に適</a:t>
            </a:r>
            <a:r>
              <a:rPr lang="ja-JP" altLang="ja-JP" sz="1800" dirty="0"/>
              <a:t>合した機器で構成</a:t>
            </a:r>
            <a:endParaRPr lang="ja-JP" altLang="ja-JP" sz="1200" dirty="0"/>
          </a:p>
          <a:p>
            <a:pPr marL="457200" lvl="1" indent="0">
              <a:buNone/>
            </a:pPr>
            <a:r>
              <a:rPr lang="ja-JP" altLang="ja-JP" sz="1800" dirty="0"/>
              <a:t>方法</a:t>
            </a:r>
            <a:r>
              <a:rPr lang="en-US" altLang="ja-JP" sz="1800" dirty="0"/>
              <a:t> C</a:t>
            </a:r>
            <a:r>
              <a:rPr lang="ja-JP" altLang="ja-JP" sz="1800" dirty="0"/>
              <a:t>：方法</a:t>
            </a:r>
            <a:r>
              <a:rPr lang="en-US" altLang="ja-JP" sz="1800" dirty="0"/>
              <a:t> B </a:t>
            </a:r>
            <a:r>
              <a:rPr lang="ja-JP" altLang="ja-JP" sz="1800" dirty="0"/>
              <a:t>の機器と</a:t>
            </a:r>
            <a:r>
              <a:rPr lang="en-US" altLang="ja-JP" sz="1800" dirty="0"/>
              <a:t>SIL/PL </a:t>
            </a:r>
            <a:r>
              <a:rPr lang="ja-JP" altLang="ja-JP" sz="1800" dirty="0" err="1"/>
              <a:t>に適</a:t>
            </a:r>
            <a:r>
              <a:rPr lang="ja-JP" altLang="ja-JP" sz="1800" dirty="0"/>
              <a:t>合した安全</a:t>
            </a:r>
            <a:r>
              <a:rPr lang="en-US" altLang="ja-JP" sz="1800" dirty="0"/>
              <a:t>PLC</a:t>
            </a:r>
            <a:r>
              <a:rPr lang="ja-JP" altLang="ja-JP" sz="1800" dirty="0"/>
              <a:t>で構成</a:t>
            </a:r>
            <a:endParaRPr lang="ja-JP" altLang="ja-JP" sz="1200" dirty="0"/>
          </a:p>
          <a:p>
            <a:pPr marL="457200" lvl="1" indent="0">
              <a:buNone/>
            </a:pPr>
            <a:r>
              <a:rPr lang="ja-JP" altLang="ja-JP" sz="1800" dirty="0"/>
              <a:t>方法</a:t>
            </a:r>
            <a:r>
              <a:rPr lang="en-US" altLang="ja-JP" sz="1800" dirty="0"/>
              <a:t> D</a:t>
            </a:r>
            <a:r>
              <a:rPr lang="ja-JP" altLang="ja-JP" sz="1800" dirty="0"/>
              <a:t>：機能安全規格のリスクアセスメント結果による</a:t>
            </a:r>
            <a:r>
              <a:rPr lang="en-US" altLang="ja-JP" sz="1800" dirty="0" smtClean="0"/>
              <a:t>SIL/PL</a:t>
            </a:r>
            <a:r>
              <a:rPr lang="ja-JP" altLang="ja-JP" sz="1800" dirty="0" smtClean="0"/>
              <a:t>適合</a:t>
            </a:r>
            <a:r>
              <a:rPr lang="ja-JP" altLang="ja-JP" sz="1800" dirty="0"/>
              <a:t>した機器で</a:t>
            </a:r>
            <a:r>
              <a:rPr lang="ja-JP" altLang="ja-JP" sz="1800" dirty="0" smtClean="0"/>
              <a:t>構成</a:t>
            </a:r>
            <a:endParaRPr lang="en-US" altLang="ja-JP" sz="2000" dirty="0" smtClean="0"/>
          </a:p>
          <a:p>
            <a:pPr>
              <a:buFont typeface="Wingdings" panose="05000000000000000000" pitchFamily="2" charset="2"/>
              <a:buChar char="l"/>
            </a:pPr>
            <a:r>
              <a:rPr lang="en-US" altLang="ja-JP" sz="2000" b="1" dirty="0" smtClean="0"/>
              <a:t>ISO13577-4</a:t>
            </a:r>
            <a:r>
              <a:rPr lang="ja-JP" altLang="en-US" sz="2000" b="1" dirty="0" smtClean="0"/>
              <a:t>の付属書</a:t>
            </a:r>
            <a:r>
              <a:rPr lang="ja-JP" altLang="en-US" sz="2000" dirty="0" smtClean="0"/>
              <a:t>には</a:t>
            </a:r>
            <a:r>
              <a:rPr lang="ja-JP" altLang="ja-JP" sz="2000" dirty="0" smtClean="0"/>
              <a:t>各方法</a:t>
            </a:r>
            <a:r>
              <a:rPr lang="ja-JP" altLang="ja-JP" sz="2000" dirty="0"/>
              <a:t>の</a:t>
            </a:r>
            <a:r>
              <a:rPr lang="ja-JP" altLang="ja-JP" sz="2000" b="1" dirty="0" smtClean="0"/>
              <a:t>構成例</a:t>
            </a:r>
            <a:r>
              <a:rPr lang="ja-JP" altLang="en-US" sz="2000" dirty="0" smtClean="0"/>
              <a:t>、</a:t>
            </a:r>
            <a:r>
              <a:rPr lang="ja-JP" altLang="ja-JP" sz="2000" b="1" dirty="0" smtClean="0"/>
              <a:t>各機器間</a:t>
            </a:r>
            <a:r>
              <a:rPr lang="ja-JP" altLang="ja-JP" sz="2000" b="1" dirty="0"/>
              <a:t>の接続に</a:t>
            </a:r>
            <a:r>
              <a:rPr lang="ja-JP" altLang="ja-JP" sz="2000" b="1" dirty="0" smtClean="0"/>
              <a:t>対</a:t>
            </a:r>
            <a:r>
              <a:rPr lang="ja-JP" altLang="en-US" sz="2000" b="1" dirty="0" smtClean="0"/>
              <a:t>する故障解析</a:t>
            </a:r>
            <a:r>
              <a:rPr lang="ja-JP" altLang="ja-JP" sz="2000" dirty="0" smtClean="0"/>
              <a:t>の</a:t>
            </a:r>
            <a:r>
              <a:rPr lang="ja-JP" altLang="ja-JP" sz="2000" dirty="0"/>
              <a:t>個別要求事項が規定されている</a:t>
            </a:r>
            <a:r>
              <a:rPr lang="ja-JP" altLang="ja-JP" sz="2000" dirty="0" smtClean="0"/>
              <a:t>。</a:t>
            </a:r>
            <a:r>
              <a:rPr lang="ja-JP" altLang="en-US" sz="2000" dirty="0" smtClean="0"/>
              <a:t>また、</a:t>
            </a:r>
            <a:r>
              <a:rPr lang="en-US" altLang="ja-JP" sz="2000" dirty="0" smtClean="0"/>
              <a:t>ISO13577-</a:t>
            </a:r>
            <a:r>
              <a:rPr lang="en-US" altLang="ja-JP" sz="2000" dirty="0"/>
              <a:t>2</a:t>
            </a:r>
            <a:r>
              <a:rPr lang="ja-JP" altLang="en-US" sz="2000" dirty="0" smtClean="0"/>
              <a:t>の付属書には</a:t>
            </a:r>
            <a:r>
              <a:rPr lang="ja-JP" altLang="ja-JP" sz="2000" dirty="0" smtClean="0"/>
              <a:t>方法</a:t>
            </a:r>
            <a:r>
              <a:rPr lang="en-US" altLang="ja-JP" sz="2000" dirty="0" smtClean="0"/>
              <a:t> </a:t>
            </a:r>
            <a:r>
              <a:rPr lang="en-US" altLang="ja-JP" sz="2000" dirty="0"/>
              <a:t>D </a:t>
            </a:r>
            <a:r>
              <a:rPr lang="ja-JP" altLang="ja-JP" sz="2000" dirty="0"/>
              <a:t>で実行する場合のリスクグラフによる工業炉での検討例</a:t>
            </a:r>
            <a:r>
              <a:rPr lang="ja-JP" altLang="ja-JP" sz="2000" dirty="0" smtClean="0"/>
              <a:t>が紹介</a:t>
            </a:r>
            <a:r>
              <a:rPr lang="ja-JP" altLang="ja-JP" sz="2000" dirty="0"/>
              <a:t>されている</a:t>
            </a:r>
            <a:r>
              <a:rPr lang="ja-JP" altLang="ja-JP" sz="2000" dirty="0" smtClean="0"/>
              <a:t>。</a:t>
            </a:r>
            <a:endParaRPr lang="ja-JP" altLang="ja-JP" sz="2000" dirty="0"/>
          </a:p>
        </p:txBody>
      </p:sp>
      <p:sp>
        <p:nvSpPr>
          <p:cNvPr id="4" name="フッター プレースホルダー 3"/>
          <p:cNvSpPr>
            <a:spLocks noGrp="1"/>
          </p:cNvSpPr>
          <p:nvPr>
            <p:ph type="ftr" sz="quarter" idx="11"/>
          </p:nvPr>
        </p:nvSpPr>
        <p:spPr>
          <a:xfrm>
            <a:off x="1130575" y="6525344"/>
            <a:ext cx="7478211" cy="88817"/>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37</a:t>
            </a:fld>
            <a:endParaRPr kumimoji="1" lang="ja-JP" altLang="en-US" dirty="0"/>
          </a:p>
        </p:txBody>
      </p:sp>
    </p:spTree>
    <p:extLst>
      <p:ext uri="{BB962C8B-B14F-4D97-AF65-F5344CB8AC3E}">
        <p14:creationId xmlns:p14="http://schemas.microsoft.com/office/powerpoint/2010/main" val="67747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a:bodyPr>
          <a:lstStyle/>
          <a:p>
            <a:pPr algn="l"/>
            <a:r>
              <a:rPr lang="ja-JP" altLang="en-US" sz="4000" b="1" dirty="0" smtClean="0"/>
              <a:t>欧州の</a:t>
            </a:r>
            <a:r>
              <a:rPr lang="ja-JP" altLang="ja-JP" sz="4000" b="1" dirty="0" smtClean="0"/>
              <a:t>圧力</a:t>
            </a:r>
            <a:r>
              <a:rPr lang="ja-JP" altLang="ja-JP" sz="4000" b="1" dirty="0"/>
              <a:t>機器指令と</a:t>
            </a:r>
            <a:r>
              <a:rPr lang="en-US" altLang="ja-JP" sz="4000" b="1" dirty="0"/>
              <a:t>EN</a:t>
            </a:r>
            <a:r>
              <a:rPr lang="ja-JP" altLang="ja-JP" sz="4000" b="1" dirty="0" smtClean="0"/>
              <a:t>規格</a:t>
            </a:r>
            <a:endParaRPr kumimoji="1" lang="ja-JP" altLang="en-US" sz="4000" dirty="0"/>
          </a:p>
        </p:txBody>
      </p:sp>
      <p:sp>
        <p:nvSpPr>
          <p:cNvPr id="7" name="コンテンツ プレースホルダー 6"/>
          <p:cNvSpPr>
            <a:spLocks noGrp="1"/>
          </p:cNvSpPr>
          <p:nvPr>
            <p:ph idx="1"/>
          </p:nvPr>
        </p:nvSpPr>
        <p:spPr>
          <a:xfrm>
            <a:off x="682053" y="1628801"/>
            <a:ext cx="8542910" cy="4622099"/>
          </a:xfrm>
          <a:ln>
            <a:solidFill>
              <a:schemeClr val="accent6">
                <a:lumMod val="40000"/>
                <a:lumOff val="60000"/>
              </a:schemeClr>
            </a:solidFill>
          </a:ln>
        </p:spPr>
        <p:txBody>
          <a:bodyPr>
            <a:normAutofit fontScale="70000" lnSpcReduction="20000"/>
          </a:bodyPr>
          <a:lstStyle/>
          <a:p>
            <a:pPr>
              <a:buFont typeface="Wingdings" panose="05000000000000000000" pitchFamily="2" charset="2"/>
              <a:buChar char="l"/>
            </a:pPr>
            <a:r>
              <a:rPr lang="ja-JP" altLang="ja-JP" dirty="0"/>
              <a:t>欧州においては、</a:t>
            </a:r>
            <a:r>
              <a:rPr lang="ja-JP" altLang="ja-JP" b="1" dirty="0"/>
              <a:t>ボイラーは圧力機器指令</a:t>
            </a:r>
            <a:r>
              <a:rPr lang="en-US" altLang="ja-JP" dirty="0"/>
              <a:t>(PED</a:t>
            </a:r>
            <a:r>
              <a:rPr lang="ja-JP" altLang="ja-JP" dirty="0" err="1"/>
              <a:t>、</a:t>
            </a:r>
            <a:r>
              <a:rPr lang="en-US" altLang="ja-JP" dirty="0"/>
              <a:t>Pressure Equipment Directive)</a:t>
            </a:r>
            <a:r>
              <a:rPr lang="ja-JP" altLang="ja-JP" b="1" dirty="0"/>
              <a:t>が適用</a:t>
            </a:r>
            <a:r>
              <a:rPr lang="ja-JP" altLang="ja-JP" dirty="0"/>
              <a:t>される</a:t>
            </a:r>
            <a:r>
              <a:rPr lang="ja-JP" altLang="ja-JP" dirty="0" smtClean="0"/>
              <a:t>。</a:t>
            </a:r>
            <a:endParaRPr lang="en-US" altLang="ja-JP" dirty="0" smtClean="0"/>
          </a:p>
          <a:p>
            <a:pPr>
              <a:buFont typeface="Wingdings" panose="05000000000000000000" pitchFamily="2" charset="2"/>
              <a:buChar char="l"/>
            </a:pPr>
            <a:r>
              <a:rPr lang="ja-JP" altLang="ja-JP" dirty="0" smtClean="0"/>
              <a:t>欧州</a:t>
            </a:r>
            <a:r>
              <a:rPr lang="ja-JP" altLang="ja-JP" dirty="0"/>
              <a:t>指令では、各指令に整合する欧州規格</a:t>
            </a:r>
            <a:r>
              <a:rPr lang="en-US" altLang="ja-JP" dirty="0"/>
              <a:t>(EN</a:t>
            </a:r>
            <a:r>
              <a:rPr lang="ja-JP" altLang="ja-JP" dirty="0"/>
              <a:t>規格</a:t>
            </a:r>
            <a:r>
              <a:rPr lang="en-US" altLang="ja-JP" dirty="0"/>
              <a:t>)</a:t>
            </a:r>
            <a:r>
              <a:rPr lang="ja-JP" altLang="ja-JP" dirty="0"/>
              <a:t>が制定されており、ボイラーの場合には</a:t>
            </a:r>
            <a:r>
              <a:rPr lang="ja-JP" altLang="ja-JP" b="1" dirty="0"/>
              <a:t>圧力機器指令に整合させた規格として</a:t>
            </a:r>
            <a:r>
              <a:rPr lang="en-US" altLang="ja-JP" b="1" dirty="0"/>
              <a:t>EN12952</a:t>
            </a:r>
            <a:r>
              <a:rPr lang="ja-JP" altLang="ja-JP" b="1" dirty="0"/>
              <a:t>シリーズ</a:t>
            </a:r>
            <a:r>
              <a:rPr lang="en-US" altLang="ja-JP" b="1" dirty="0"/>
              <a:t>(</a:t>
            </a:r>
            <a:r>
              <a:rPr lang="ja-JP" altLang="ja-JP" b="1" dirty="0"/>
              <a:t>水管</a:t>
            </a:r>
            <a:r>
              <a:rPr lang="ja-JP" altLang="ja-JP" b="1" dirty="0" smtClean="0"/>
              <a:t>ボイラー</a:t>
            </a:r>
            <a:r>
              <a:rPr lang="en-US" altLang="ja-JP" b="1" dirty="0"/>
              <a:t>)</a:t>
            </a:r>
            <a:r>
              <a:rPr lang="ja-JP" altLang="ja-JP" b="1" dirty="0" err="1"/>
              <a:t>、</a:t>
            </a:r>
            <a:r>
              <a:rPr lang="en-US" altLang="ja-JP" b="1" dirty="0"/>
              <a:t>EN12953</a:t>
            </a:r>
            <a:r>
              <a:rPr lang="ja-JP" altLang="ja-JP" b="1" dirty="0"/>
              <a:t>シリーズ</a:t>
            </a:r>
            <a:r>
              <a:rPr lang="en-US" altLang="ja-JP" b="1" dirty="0"/>
              <a:t>(</a:t>
            </a:r>
            <a:r>
              <a:rPr lang="ja-JP" altLang="ja-JP" b="1" dirty="0"/>
              <a:t>丸ボイラー</a:t>
            </a:r>
            <a:r>
              <a:rPr lang="en-US" altLang="ja-JP" b="1" dirty="0"/>
              <a:t>)</a:t>
            </a:r>
            <a:r>
              <a:rPr lang="ja-JP" altLang="ja-JP" dirty="0"/>
              <a:t>などが発行されている</a:t>
            </a:r>
            <a:r>
              <a:rPr lang="ja-JP" altLang="ja-JP" dirty="0" smtClean="0"/>
              <a:t>。</a:t>
            </a:r>
            <a:endParaRPr lang="en-US" altLang="ja-JP" dirty="0" smtClean="0"/>
          </a:p>
          <a:p>
            <a:pPr>
              <a:buFont typeface="Wingdings" panose="05000000000000000000" pitchFamily="2" charset="2"/>
              <a:buChar char="l"/>
            </a:pPr>
            <a:endParaRPr lang="en-US" altLang="ja-JP" dirty="0" smtClean="0"/>
          </a:p>
          <a:p>
            <a:pPr>
              <a:buFont typeface="Wingdings" panose="05000000000000000000" pitchFamily="2" charset="2"/>
              <a:buChar char="l"/>
            </a:pPr>
            <a:r>
              <a:rPr lang="en-US" altLang="ja-JP" b="1" dirty="0" smtClean="0"/>
              <a:t>EN12953</a:t>
            </a:r>
            <a:r>
              <a:rPr lang="ja-JP" altLang="ja-JP" b="1" dirty="0"/>
              <a:t>シリーズ</a:t>
            </a:r>
            <a:r>
              <a:rPr lang="ja-JP" altLang="ja-JP" b="1" dirty="0" smtClean="0"/>
              <a:t>で</a:t>
            </a:r>
            <a:r>
              <a:rPr lang="ja-JP" altLang="en-US" b="1" dirty="0" smtClean="0"/>
              <a:t>の</a:t>
            </a:r>
            <a:r>
              <a:rPr lang="ja-JP" altLang="ja-JP" b="1" dirty="0" smtClean="0"/>
              <a:t>安全関連部</a:t>
            </a:r>
            <a:r>
              <a:rPr lang="ja-JP" altLang="en-US" dirty="0"/>
              <a:t>の規定</a:t>
            </a:r>
            <a:endParaRPr lang="ja-JP" altLang="ja-JP" dirty="0"/>
          </a:p>
          <a:p>
            <a:pPr lvl="1"/>
            <a:r>
              <a:rPr lang="en-US" altLang="ja-JP" dirty="0" smtClean="0"/>
              <a:t>EN12953-6</a:t>
            </a:r>
            <a:r>
              <a:rPr lang="ja-JP" altLang="ja-JP" dirty="0" smtClean="0"/>
              <a:t>にて</a:t>
            </a:r>
            <a:r>
              <a:rPr lang="ja-JP" altLang="ja-JP" dirty="0"/>
              <a:t>、ボイラーに使用する装置に対する要求事項が規定されている。その規定のなかで、リミッターとプロテクティブシステムが定義されている。</a:t>
            </a:r>
          </a:p>
          <a:p>
            <a:pPr lvl="1"/>
            <a:r>
              <a:rPr lang="ja-JP" altLang="ja-JP" dirty="0" smtClean="0"/>
              <a:t>リミッター</a:t>
            </a:r>
            <a:r>
              <a:rPr lang="ja-JP" altLang="ja-JP" dirty="0"/>
              <a:t>とは、温度、圧力などの値が設定を超えたときに遮断し、復帰させて再起動するためには手動操作を必要とする制限機器と定義され、</a:t>
            </a:r>
            <a:r>
              <a:rPr lang="en-US" altLang="ja-JP" dirty="0" smtClean="0"/>
              <a:t>EN12953-9</a:t>
            </a:r>
            <a:r>
              <a:rPr lang="ja-JP" altLang="ja-JP" dirty="0" smtClean="0"/>
              <a:t>に</a:t>
            </a:r>
            <a:r>
              <a:rPr lang="ja-JP" altLang="ja-JP" dirty="0"/>
              <a:t>基づき設置し、設計しなくてはならない。</a:t>
            </a:r>
          </a:p>
          <a:p>
            <a:pPr lvl="1"/>
            <a:r>
              <a:rPr lang="ja-JP" altLang="ja-JP" b="1" dirty="0" smtClean="0"/>
              <a:t>プロテクティブシステム</a:t>
            </a:r>
            <a:r>
              <a:rPr lang="ja-JP" altLang="ja-JP" b="1" dirty="0"/>
              <a:t>とは、リミッターを含む安全関連システムとされ、</a:t>
            </a:r>
            <a:r>
              <a:rPr lang="en-US" altLang="ja-JP" b="1" dirty="0" smtClean="0"/>
              <a:t>EN50156-1</a:t>
            </a:r>
            <a:r>
              <a:rPr lang="ja-JP" altLang="ja-JP" b="1" dirty="0" smtClean="0"/>
              <a:t>に</a:t>
            </a:r>
            <a:r>
              <a:rPr lang="ja-JP" altLang="ja-JP" b="1" dirty="0"/>
              <a:t>したがうこと</a:t>
            </a:r>
            <a:r>
              <a:rPr lang="ja-JP" altLang="ja-JP" dirty="0"/>
              <a:t>が要求されている</a:t>
            </a:r>
            <a:r>
              <a:rPr lang="ja-JP" altLang="ja-JP" dirty="0" smtClean="0"/>
              <a:t>。</a:t>
            </a:r>
            <a:endParaRPr lang="ja-JP" altLang="ja-JP" dirty="0"/>
          </a:p>
        </p:txBody>
      </p:sp>
      <p:sp>
        <p:nvSpPr>
          <p:cNvPr id="4" name="フッター プレースホルダー 3"/>
          <p:cNvSpPr>
            <a:spLocks noGrp="1"/>
          </p:cNvSpPr>
          <p:nvPr>
            <p:ph type="ftr" sz="quarter" idx="11"/>
          </p:nvPr>
        </p:nvSpPr>
        <p:spPr>
          <a:xfrm>
            <a:off x="818541" y="6525344"/>
            <a:ext cx="7790246" cy="88817"/>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38</a:t>
            </a:fld>
            <a:endParaRPr kumimoji="1" lang="ja-JP" altLang="en-US" dirty="0"/>
          </a:p>
        </p:txBody>
      </p:sp>
    </p:spTree>
    <p:extLst>
      <p:ext uri="{BB962C8B-B14F-4D97-AF65-F5344CB8AC3E}">
        <p14:creationId xmlns:p14="http://schemas.microsoft.com/office/powerpoint/2010/main" val="502324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a:bodyPr>
          <a:lstStyle/>
          <a:p>
            <a:pPr algn="l"/>
            <a:r>
              <a:rPr lang="ja-JP" altLang="ja-JP" sz="3600" b="1" dirty="0" smtClean="0"/>
              <a:t>図 １</a:t>
            </a:r>
            <a:r>
              <a:rPr lang="en-US" altLang="ja-JP" sz="3600" b="1" dirty="0" smtClean="0"/>
              <a:t>‑4</a:t>
            </a:r>
            <a:r>
              <a:rPr lang="ja-JP" altLang="ja-JP" sz="3600" b="1" dirty="0" smtClean="0"/>
              <a:t>　欧州圧力機器指令と安全規格</a:t>
            </a:r>
            <a:endParaRPr kumimoji="1" lang="ja-JP" altLang="en-US" sz="3600" b="1" dirty="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39</a:t>
            </a:fld>
            <a:endParaRPr kumimoji="1" lang="ja-JP" altLang="en-US" dirty="0"/>
          </a:p>
        </p:txBody>
      </p:sp>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98" y="1782238"/>
            <a:ext cx="8847112" cy="3704163"/>
          </a:xfrm>
          <a:prstGeom prst="rect">
            <a:avLst/>
          </a:prstGeom>
          <a:noFill/>
          <a:ln>
            <a:noFill/>
          </a:ln>
        </p:spPr>
      </p:pic>
    </p:spTree>
    <p:extLst>
      <p:ext uri="{BB962C8B-B14F-4D97-AF65-F5344CB8AC3E}">
        <p14:creationId xmlns:p14="http://schemas.microsoft.com/office/powerpoint/2010/main" val="149644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830" y="548680"/>
            <a:ext cx="8420100" cy="1362075"/>
          </a:xfrm>
        </p:spPr>
        <p:txBody>
          <a:bodyPr/>
          <a:lstStyle/>
          <a:p>
            <a:r>
              <a:rPr lang="en-US" altLang="ja-JP" dirty="0"/>
              <a:t>1</a:t>
            </a:r>
            <a:r>
              <a:rPr lang="ja-JP" altLang="en-US" dirty="0" err="1"/>
              <a:t>．</a:t>
            </a:r>
            <a:r>
              <a:rPr lang="ja-JP" altLang="en-US" dirty="0"/>
              <a:t>本マニュアルの目的</a:t>
            </a:r>
            <a:endParaRPr kumimoji="1" lang="ja-JP" altLang="en-US" dirty="0"/>
          </a:p>
        </p:txBody>
      </p:sp>
      <p:sp>
        <p:nvSpPr>
          <p:cNvPr id="4" name="フッター プレースホルダー 3"/>
          <p:cNvSpPr>
            <a:spLocks noGrp="1"/>
          </p:cNvSpPr>
          <p:nvPr>
            <p:ph type="ftr" sz="quarter" idx="11"/>
          </p:nvPr>
        </p:nvSpPr>
        <p:spPr>
          <a:xfrm>
            <a:off x="116463" y="6453336"/>
            <a:ext cx="8853467"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a:t>
            </a:fld>
            <a:endParaRPr kumimoji="1" lang="ja-JP" altLang="en-US"/>
          </a:p>
        </p:txBody>
      </p:sp>
    </p:spTree>
    <p:extLst>
      <p:ext uri="{BB962C8B-B14F-4D97-AF65-F5344CB8AC3E}">
        <p14:creationId xmlns:p14="http://schemas.microsoft.com/office/powerpoint/2010/main" val="2533569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ja-JP" altLang="ja-JP" sz="3600" b="1" dirty="0"/>
              <a:t>ボイラーの安全関連システムの</a:t>
            </a:r>
            <a:r>
              <a:rPr lang="en-US" altLang="ja-JP" sz="3600" b="1" dirty="0"/>
              <a:t>EN</a:t>
            </a:r>
            <a:r>
              <a:rPr lang="ja-JP" altLang="ja-JP" sz="3600" b="1" dirty="0" smtClean="0"/>
              <a:t>規格</a:t>
            </a:r>
            <a:r>
              <a:rPr lang="en-US" altLang="ja-JP" sz="3600" b="1" dirty="0" smtClean="0"/>
              <a:t/>
            </a:r>
            <a:br>
              <a:rPr lang="en-US" altLang="ja-JP" sz="3600" b="1" dirty="0" smtClean="0"/>
            </a:br>
            <a:r>
              <a:rPr lang="en-US" altLang="ja-JP" sz="3600" b="1" dirty="0" smtClean="0"/>
              <a:t>EN50156</a:t>
            </a:r>
            <a:r>
              <a:rPr lang="ja-JP" altLang="en-US" sz="3600" b="1" dirty="0" smtClean="0"/>
              <a:t>シリーズ</a:t>
            </a:r>
            <a:endParaRPr kumimoji="1" lang="ja-JP" altLang="en-US" sz="3600" dirty="0"/>
          </a:p>
        </p:txBody>
      </p:sp>
      <p:sp>
        <p:nvSpPr>
          <p:cNvPr id="7" name="コンテンツ プレースホルダー 6"/>
          <p:cNvSpPr>
            <a:spLocks noGrp="1"/>
          </p:cNvSpPr>
          <p:nvPr>
            <p:ph idx="1"/>
          </p:nvPr>
        </p:nvSpPr>
        <p:spPr>
          <a:xfrm>
            <a:off x="506506" y="1556793"/>
            <a:ext cx="8970997" cy="4440263"/>
          </a:xfrm>
          <a:ln>
            <a:solidFill>
              <a:schemeClr val="accent6">
                <a:lumMod val="40000"/>
                <a:lumOff val="60000"/>
              </a:schemeClr>
            </a:solidFill>
          </a:ln>
        </p:spPr>
        <p:txBody>
          <a:bodyPr>
            <a:normAutofit fontScale="70000" lnSpcReduction="20000"/>
          </a:bodyPr>
          <a:lstStyle/>
          <a:p>
            <a:pPr>
              <a:buFont typeface="Wingdings" panose="05000000000000000000" pitchFamily="2" charset="2"/>
              <a:buChar char="l"/>
            </a:pPr>
            <a:r>
              <a:rPr lang="en-US" altLang="ja-JP" dirty="0"/>
              <a:t>EN50156-1</a:t>
            </a:r>
            <a:r>
              <a:rPr lang="ja-JP" altLang="ja-JP" dirty="0"/>
              <a:t>は</a:t>
            </a:r>
            <a:r>
              <a:rPr lang="en-US" altLang="ja-JP" dirty="0"/>
              <a:t>2015</a:t>
            </a:r>
            <a:r>
              <a:rPr lang="ja-JP" altLang="ja-JP" dirty="0"/>
              <a:t>年に改正され、同時に</a:t>
            </a:r>
            <a:r>
              <a:rPr lang="en-US" altLang="ja-JP" dirty="0"/>
              <a:t>EN50156-2 </a:t>
            </a:r>
            <a:r>
              <a:rPr lang="ja-JP" altLang="ja-JP" dirty="0" smtClean="0"/>
              <a:t>が</a:t>
            </a:r>
            <a:r>
              <a:rPr lang="ja-JP" altLang="ja-JP" dirty="0"/>
              <a:t>新たに発行された</a:t>
            </a:r>
            <a:r>
              <a:rPr lang="ja-JP" altLang="ja-JP" dirty="0" smtClean="0"/>
              <a:t>。</a:t>
            </a:r>
            <a:endParaRPr lang="en-US" altLang="ja-JP" dirty="0" smtClean="0"/>
          </a:p>
          <a:p>
            <a:pPr marL="0" indent="0">
              <a:buNone/>
            </a:pPr>
            <a:endParaRPr lang="en-US" altLang="ja-JP" dirty="0" smtClean="0"/>
          </a:p>
          <a:p>
            <a:pPr>
              <a:buFont typeface="Wingdings" panose="05000000000000000000" pitchFamily="2" charset="2"/>
              <a:buChar char="l"/>
            </a:pPr>
            <a:r>
              <a:rPr lang="en-US" altLang="ja-JP" b="1" dirty="0" smtClean="0"/>
              <a:t>EN50156-1</a:t>
            </a:r>
            <a:r>
              <a:rPr lang="ja-JP" altLang="ja-JP" dirty="0"/>
              <a:t>では、</a:t>
            </a:r>
            <a:r>
              <a:rPr lang="ja-JP" altLang="ja-JP" b="1" dirty="0"/>
              <a:t>安全関連システムの基本的な設計構造を決める手順</a:t>
            </a:r>
            <a:r>
              <a:rPr lang="ja-JP" altLang="ja-JP" dirty="0"/>
              <a:t>が示されており</a:t>
            </a:r>
            <a:r>
              <a:rPr lang="en-US" altLang="ja-JP" dirty="0"/>
              <a:t>(</a:t>
            </a:r>
            <a:r>
              <a:rPr lang="ja-JP" altLang="ja-JP" dirty="0"/>
              <a:t>図</a:t>
            </a:r>
            <a:r>
              <a:rPr lang="en-US" altLang="ja-JP" dirty="0"/>
              <a:t>1-5)</a:t>
            </a:r>
            <a:r>
              <a:rPr lang="ja-JP" altLang="ja-JP" dirty="0" err="1" smtClean="0"/>
              <a:t>、</a:t>
            </a:r>
            <a:r>
              <a:rPr lang="ja-JP" altLang="ja-JP" dirty="0" smtClean="0"/>
              <a:t>さらに故障</a:t>
            </a:r>
            <a:r>
              <a:rPr lang="ja-JP" altLang="ja-JP" dirty="0"/>
              <a:t>アセスメント手順に基づく故障 解析を実施することが要求されている</a:t>
            </a:r>
            <a:r>
              <a:rPr lang="ja-JP" altLang="ja-JP" dirty="0" smtClean="0"/>
              <a:t>。</a:t>
            </a:r>
            <a:endParaRPr lang="en-US" altLang="ja-JP" dirty="0" smtClean="0"/>
          </a:p>
          <a:p>
            <a:pPr>
              <a:buFont typeface="Wingdings" panose="05000000000000000000" pitchFamily="2" charset="2"/>
              <a:buChar char="l"/>
            </a:pPr>
            <a:endParaRPr lang="en-US" altLang="ja-JP" dirty="0" smtClean="0"/>
          </a:p>
          <a:p>
            <a:pPr>
              <a:buFont typeface="Wingdings" panose="05000000000000000000" pitchFamily="2" charset="2"/>
              <a:buChar char="l"/>
            </a:pPr>
            <a:r>
              <a:rPr lang="ja-JP" altLang="ja-JP" dirty="0" smtClean="0"/>
              <a:t>この</a:t>
            </a:r>
            <a:r>
              <a:rPr lang="ja-JP" altLang="ja-JP" dirty="0"/>
              <a:t>安全関連システムを構成する</a:t>
            </a:r>
            <a:r>
              <a:rPr lang="ja-JP" altLang="ja-JP" b="1" dirty="0"/>
              <a:t>安全機器の設計と型式認証</a:t>
            </a:r>
            <a:r>
              <a:rPr lang="ja-JP" altLang="ja-JP" dirty="0"/>
              <a:t>は、</a:t>
            </a:r>
            <a:r>
              <a:rPr lang="en-US" altLang="ja-JP" b="1" dirty="0"/>
              <a:t>EN50156-2</a:t>
            </a:r>
            <a:r>
              <a:rPr lang="ja-JP" altLang="ja-JP" dirty="0"/>
              <a:t>により実行することが必要である</a:t>
            </a:r>
            <a:r>
              <a:rPr lang="ja-JP" altLang="ja-JP" dirty="0" smtClean="0"/>
              <a:t>。</a:t>
            </a:r>
            <a:endParaRPr lang="en-US" altLang="ja-JP" dirty="0" smtClean="0"/>
          </a:p>
          <a:p>
            <a:pPr lvl="1"/>
            <a:r>
              <a:rPr lang="ja-JP" altLang="ja-JP" b="1" dirty="0" smtClean="0"/>
              <a:t>個別</a:t>
            </a:r>
            <a:r>
              <a:rPr lang="ja-JP" altLang="ja-JP" b="1" dirty="0"/>
              <a:t>機器の</a:t>
            </a:r>
            <a:r>
              <a:rPr lang="en-US" altLang="ja-JP" b="1" dirty="0"/>
              <a:t>EN</a:t>
            </a:r>
            <a:r>
              <a:rPr lang="ja-JP" altLang="ja-JP" b="1" dirty="0"/>
              <a:t>規格</a:t>
            </a:r>
            <a:r>
              <a:rPr lang="ja-JP" altLang="ja-JP" dirty="0"/>
              <a:t>にしたがう方法と、個別機器の</a:t>
            </a:r>
            <a:r>
              <a:rPr lang="en-US" altLang="ja-JP" dirty="0"/>
              <a:t>EN</a:t>
            </a:r>
            <a:r>
              <a:rPr lang="ja-JP" altLang="ja-JP" dirty="0"/>
              <a:t>規格ではなく</a:t>
            </a:r>
            <a:r>
              <a:rPr lang="ja-JP" altLang="ja-JP" b="1" dirty="0"/>
              <a:t>機能安全にしたがう</a:t>
            </a:r>
            <a:r>
              <a:rPr lang="ja-JP" altLang="ja-JP" b="1" dirty="0" smtClean="0"/>
              <a:t>方法</a:t>
            </a:r>
            <a:r>
              <a:rPr lang="ja-JP" altLang="en-US" b="1" dirty="0" smtClean="0"/>
              <a:t>が規定されている。</a:t>
            </a:r>
            <a:endParaRPr lang="en-US" altLang="ja-JP" b="1" dirty="0" smtClean="0"/>
          </a:p>
          <a:p>
            <a:pPr marL="857250" lvl="2" indent="0">
              <a:buNone/>
            </a:pPr>
            <a:r>
              <a:rPr lang="ja-JP" altLang="ja-JP" sz="2900" dirty="0" smtClean="0"/>
              <a:t>個別</a:t>
            </a:r>
            <a:r>
              <a:rPr lang="ja-JP" altLang="ja-JP" sz="2900" dirty="0"/>
              <a:t>製品規格による型式</a:t>
            </a:r>
            <a:r>
              <a:rPr lang="ja-JP" altLang="ja-JP" sz="2900" dirty="0" smtClean="0"/>
              <a:t>認証</a:t>
            </a:r>
            <a:endParaRPr lang="en-US" altLang="ja-JP" sz="2900" dirty="0" smtClean="0"/>
          </a:p>
          <a:p>
            <a:pPr marL="857250" lvl="2" indent="0">
              <a:buNone/>
            </a:pPr>
            <a:r>
              <a:rPr lang="en-US" altLang="ja-JP" sz="2900" dirty="0" smtClean="0"/>
              <a:t>EN61508</a:t>
            </a:r>
            <a:r>
              <a:rPr lang="ja-JP" altLang="ja-JP" sz="2900" dirty="0"/>
              <a:t>による型式</a:t>
            </a:r>
            <a:r>
              <a:rPr lang="ja-JP" altLang="ja-JP" sz="2900" dirty="0" smtClean="0"/>
              <a:t>認証</a:t>
            </a:r>
            <a:r>
              <a:rPr lang="en-US" altLang="ja-JP" sz="2900" dirty="0" smtClean="0"/>
              <a:t>(</a:t>
            </a:r>
            <a:r>
              <a:rPr lang="ja-JP" altLang="ja-JP" sz="2900" dirty="0"/>
              <a:t>境及び電気安全は、</a:t>
            </a:r>
            <a:r>
              <a:rPr lang="en-US" altLang="ja-JP" sz="2900" dirty="0"/>
              <a:t>EN 61131-2:2007, EN 60730-1:2011, EN 61010-1:2010.</a:t>
            </a:r>
            <a:r>
              <a:rPr lang="ja-JP" altLang="ja-JP" sz="2900" dirty="0"/>
              <a:t>のいずれかの要求事項に</a:t>
            </a:r>
            <a:r>
              <a:rPr lang="ja-JP" altLang="ja-JP" sz="2900" dirty="0" smtClean="0"/>
              <a:t>対応</a:t>
            </a:r>
            <a:r>
              <a:rPr lang="en-US" altLang="ja-JP" sz="2900" dirty="0" smtClean="0"/>
              <a:t>)</a:t>
            </a:r>
            <a:endParaRPr lang="ja-JP" altLang="ja-JP" sz="2900" dirty="0"/>
          </a:p>
          <a:p>
            <a:pPr marL="457200" lvl="1" indent="0">
              <a:buNone/>
            </a:pPr>
            <a:endParaRPr lang="en-US" altLang="ja-JP" dirty="0" smtClean="0"/>
          </a:p>
        </p:txBody>
      </p:sp>
      <p:sp>
        <p:nvSpPr>
          <p:cNvPr id="4" name="フッター プレースホルダー 3"/>
          <p:cNvSpPr>
            <a:spLocks noGrp="1"/>
          </p:cNvSpPr>
          <p:nvPr>
            <p:ph type="ftr" sz="quarter" idx="11"/>
          </p:nvPr>
        </p:nvSpPr>
        <p:spPr>
          <a:xfrm>
            <a:off x="2662237" y="6356351"/>
            <a:ext cx="5946549" cy="257810"/>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40</a:t>
            </a:fld>
            <a:endParaRPr kumimoji="1" lang="ja-JP" altLang="en-US" dirty="0"/>
          </a:p>
        </p:txBody>
      </p:sp>
    </p:spTree>
    <p:extLst>
      <p:ext uri="{BB962C8B-B14F-4D97-AF65-F5344CB8AC3E}">
        <p14:creationId xmlns:p14="http://schemas.microsoft.com/office/powerpoint/2010/main" val="881365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994122"/>
          </a:xfrm>
          <a:ln>
            <a:solidFill>
              <a:schemeClr val="accent4">
                <a:lumMod val="40000"/>
                <a:lumOff val="60000"/>
              </a:schemeClr>
            </a:solidFill>
          </a:ln>
        </p:spPr>
        <p:txBody>
          <a:bodyPr>
            <a:noAutofit/>
          </a:bodyPr>
          <a:lstStyle/>
          <a:p>
            <a:pPr algn="l"/>
            <a:r>
              <a:rPr lang="ja-JP" altLang="ja-JP" sz="3200" b="1" dirty="0"/>
              <a:t>図 １</a:t>
            </a:r>
            <a:r>
              <a:rPr lang="en-US" altLang="ja-JP" sz="3200" b="1" dirty="0"/>
              <a:t>‑5 EN50156-1</a:t>
            </a:r>
            <a:r>
              <a:rPr lang="ja-JP" altLang="ja-JP" sz="3200" b="1" dirty="0"/>
              <a:t>による設計原則の</a:t>
            </a:r>
            <a:r>
              <a:rPr lang="ja-JP" altLang="ja-JP" sz="3200" b="1" dirty="0" smtClean="0"/>
              <a:t>選択</a:t>
            </a:r>
            <a:endParaRPr kumimoji="1" lang="ja-JP" altLang="en-US" sz="3200" b="1"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41</a:t>
            </a:fld>
            <a:endParaRPr kumimoji="1" lang="ja-JP" altLang="en-US" dirty="0"/>
          </a:p>
        </p:txBody>
      </p:sp>
      <p:pic>
        <p:nvPicPr>
          <p:cNvPr id="7" name="図 6"/>
          <p:cNvPicPr/>
          <p:nvPr/>
        </p:nvPicPr>
        <p:blipFill>
          <a:blip r:embed="rId3">
            <a:extLst>
              <a:ext uri="{28A0092B-C50C-407E-A947-70E740481C1C}">
                <a14:useLocalDpi xmlns:a14="http://schemas.microsoft.com/office/drawing/2010/main" val="0"/>
              </a:ext>
            </a:extLst>
          </a:blip>
          <a:stretch>
            <a:fillRect/>
          </a:stretch>
        </p:blipFill>
        <p:spPr>
          <a:xfrm>
            <a:off x="1671208" y="1268760"/>
            <a:ext cx="6792182" cy="4968552"/>
          </a:xfrm>
          <a:prstGeom prst="rect">
            <a:avLst/>
          </a:prstGeom>
        </p:spPr>
      </p:pic>
    </p:spTree>
    <p:extLst>
      <p:ext uri="{BB962C8B-B14F-4D97-AF65-F5344CB8AC3E}">
        <p14:creationId xmlns:p14="http://schemas.microsoft.com/office/powerpoint/2010/main" val="2121446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800" dirty="0" smtClean="0"/>
              <a:t>2</a:t>
            </a:r>
            <a:r>
              <a:rPr lang="ja-JP" altLang="en-US" sz="4800" dirty="0" err="1" smtClean="0"/>
              <a:t>．</a:t>
            </a:r>
            <a:r>
              <a:rPr lang="ja-JP" altLang="ja-JP" sz="4800" dirty="0"/>
              <a:t>ボイラー制御系と安全関連システムの区分</a:t>
            </a:r>
            <a:endParaRPr kumimoji="1" lang="ja-JP" altLang="en-US" sz="4800" dirty="0"/>
          </a:p>
        </p:txBody>
      </p:sp>
      <p:sp>
        <p:nvSpPr>
          <p:cNvPr id="3" name="テキス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42</a:t>
            </a:fld>
            <a:endParaRPr kumimoji="1" lang="ja-JP" altLang="en-US"/>
          </a:p>
        </p:txBody>
      </p:sp>
      <p:sp>
        <p:nvSpPr>
          <p:cNvPr id="6" name="フッター プレースホルダー 3"/>
          <p:cNvSpPr>
            <a:spLocks noGrp="1"/>
          </p:cNvSpPr>
          <p:nvPr>
            <p:ph type="ftr" sz="quarter" idx="11"/>
          </p:nvPr>
        </p:nvSpPr>
        <p:spPr>
          <a:xfrm>
            <a:off x="662524" y="6453336"/>
            <a:ext cx="7644849" cy="28803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876722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03858" y="274638"/>
            <a:ext cx="9216229" cy="1143000"/>
          </a:xfrm>
          <a:ln>
            <a:solidFill>
              <a:schemeClr val="accent4">
                <a:lumMod val="40000"/>
                <a:lumOff val="60000"/>
              </a:schemeClr>
            </a:solidFill>
          </a:ln>
        </p:spPr>
        <p:txBody>
          <a:bodyPr>
            <a:normAutofit/>
          </a:bodyPr>
          <a:lstStyle/>
          <a:p>
            <a:pPr algn="l"/>
            <a:r>
              <a:rPr lang="ja-JP" altLang="ja-JP" sz="3200" b="1" dirty="0"/>
              <a:t>図 １</a:t>
            </a:r>
            <a:r>
              <a:rPr lang="en-US" altLang="ja-JP" sz="3200" b="1" dirty="0"/>
              <a:t>‑6</a:t>
            </a:r>
            <a:r>
              <a:rPr lang="ja-JP" altLang="ja-JP" sz="3200" b="1" dirty="0"/>
              <a:t>　ボイラー制御システムと安全関連システム</a:t>
            </a:r>
            <a:endParaRPr kumimoji="1" lang="ja-JP" altLang="en-US" sz="3200" b="1" dirty="0"/>
          </a:p>
        </p:txBody>
      </p:sp>
      <p:sp>
        <p:nvSpPr>
          <p:cNvPr id="7" name="コンテンツ プレースホルダー 6"/>
          <p:cNvSpPr>
            <a:spLocks noGrp="1"/>
          </p:cNvSpPr>
          <p:nvPr>
            <p:ph idx="1"/>
          </p:nvPr>
        </p:nvSpPr>
        <p:spPr>
          <a:xfrm>
            <a:off x="662524" y="1700808"/>
            <a:ext cx="8542910" cy="1262348"/>
          </a:xfrm>
          <a:ln>
            <a:solidFill>
              <a:schemeClr val="accent6">
                <a:lumMod val="40000"/>
                <a:lumOff val="60000"/>
              </a:schemeClr>
            </a:solidFill>
          </a:ln>
        </p:spPr>
        <p:txBody>
          <a:bodyPr>
            <a:normAutofit fontScale="70000" lnSpcReduction="20000"/>
          </a:bodyPr>
          <a:lstStyle/>
          <a:p>
            <a:pPr>
              <a:buFont typeface="Wingdings" panose="05000000000000000000" pitchFamily="2" charset="2"/>
              <a:buChar char="l"/>
            </a:pPr>
            <a:r>
              <a:rPr lang="ja-JP" altLang="ja-JP" dirty="0"/>
              <a:t>機能安全の導入にあたって</a:t>
            </a:r>
            <a:r>
              <a:rPr lang="ja-JP" altLang="ja-JP" dirty="0" smtClean="0"/>
              <a:t>は</a:t>
            </a:r>
            <a:r>
              <a:rPr lang="ja-JP" altLang="en-US" dirty="0" smtClean="0"/>
              <a:t>、</a:t>
            </a:r>
            <a:r>
              <a:rPr lang="ja-JP" altLang="ja-JP" b="1" dirty="0" smtClean="0"/>
              <a:t>ボイラー</a:t>
            </a:r>
            <a:r>
              <a:rPr lang="ja-JP" altLang="ja-JP" b="1" dirty="0"/>
              <a:t>の制御部</a:t>
            </a:r>
            <a:r>
              <a:rPr lang="ja-JP" altLang="ja-JP" b="1" dirty="0" smtClean="0"/>
              <a:t>を通常</a:t>
            </a:r>
            <a:r>
              <a:rPr lang="ja-JP" altLang="ja-JP" b="1" dirty="0"/>
              <a:t>の制御システムと安全関連システムに分けて</a:t>
            </a:r>
            <a:r>
              <a:rPr lang="ja-JP" altLang="ja-JP" dirty="0"/>
              <a:t>設計しなくては</a:t>
            </a:r>
            <a:r>
              <a:rPr lang="ja-JP" altLang="ja-JP" dirty="0" smtClean="0"/>
              <a:t>ならない</a:t>
            </a:r>
            <a:endParaRPr lang="en-US" altLang="ja-JP" dirty="0" smtClean="0"/>
          </a:p>
          <a:p>
            <a:pPr>
              <a:buFont typeface="Wingdings" panose="05000000000000000000" pitchFamily="2" charset="2"/>
              <a:buChar char="l"/>
            </a:pPr>
            <a:r>
              <a:rPr lang="ja-JP" altLang="ja-JP" dirty="0"/>
              <a:t>これは、</a:t>
            </a:r>
            <a:r>
              <a:rPr lang="ja-JP" altLang="ja-JP" b="1" dirty="0"/>
              <a:t>通常の制御システムの故障が直接安全関連システムの機能に影響を与える</a:t>
            </a:r>
            <a:r>
              <a:rPr lang="ja-JP" altLang="ja-JP" dirty="0"/>
              <a:t>ことを、最小限に抑えることが必要なためで</a:t>
            </a:r>
            <a:r>
              <a:rPr lang="ja-JP" altLang="ja-JP" dirty="0" smtClean="0"/>
              <a:t>ある</a:t>
            </a:r>
            <a:endParaRPr lang="ja-JP" altLang="ja-JP" dirty="0"/>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43</a:t>
            </a:fld>
            <a:endParaRPr kumimoji="1" lang="ja-JP" altLang="en-US" dirty="0"/>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1208585" y="3195504"/>
            <a:ext cx="7254805" cy="3155659"/>
          </a:xfrm>
          <a:prstGeom prst="rect">
            <a:avLst/>
          </a:prstGeom>
          <a:noFill/>
          <a:ln>
            <a:noFill/>
          </a:ln>
        </p:spPr>
      </p:pic>
    </p:spTree>
    <p:extLst>
      <p:ext uri="{BB962C8B-B14F-4D97-AF65-F5344CB8AC3E}">
        <p14:creationId xmlns:p14="http://schemas.microsoft.com/office/powerpoint/2010/main" val="4053899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ja-JP" altLang="ja-JP" sz="3200" b="1" dirty="0"/>
              <a:t>図 １</a:t>
            </a:r>
            <a:r>
              <a:rPr lang="en-US" altLang="ja-JP" sz="3200" b="1" dirty="0"/>
              <a:t>‑7</a:t>
            </a:r>
            <a:r>
              <a:rPr lang="ja-JP" altLang="ja-JP" sz="3200" b="1" dirty="0"/>
              <a:t>水位制御と低水位遮断機能の構成例</a:t>
            </a:r>
            <a:br>
              <a:rPr lang="ja-JP" altLang="ja-JP" sz="3200" b="1" dirty="0"/>
            </a:br>
            <a:r>
              <a:rPr lang="ja-JP" altLang="en-US" sz="3200" b="1" dirty="0" smtClean="0"/>
              <a:t>　　（分離されている例）</a:t>
            </a:r>
            <a:endParaRPr kumimoji="1" lang="ja-JP" altLang="en-US" sz="3200" dirty="0"/>
          </a:p>
        </p:txBody>
      </p:sp>
      <p:sp>
        <p:nvSpPr>
          <p:cNvPr id="7" name="コンテンツ プレースホルダー 6"/>
          <p:cNvSpPr>
            <a:spLocks noGrp="1"/>
          </p:cNvSpPr>
          <p:nvPr>
            <p:ph idx="1"/>
          </p:nvPr>
        </p:nvSpPr>
        <p:spPr>
          <a:xfrm>
            <a:off x="622559" y="5013177"/>
            <a:ext cx="8776936" cy="1094283"/>
          </a:xfrm>
          <a:ln>
            <a:solidFill>
              <a:schemeClr val="accent6">
                <a:lumMod val="40000"/>
                <a:lumOff val="60000"/>
              </a:schemeClr>
            </a:solidFill>
          </a:ln>
        </p:spPr>
        <p:txBody>
          <a:bodyPr>
            <a:noAutofit/>
          </a:bodyPr>
          <a:lstStyle/>
          <a:p>
            <a:pPr marL="0" indent="0">
              <a:lnSpc>
                <a:spcPct val="120000"/>
              </a:lnSpc>
              <a:buNone/>
            </a:pPr>
            <a:r>
              <a:rPr lang="ja-JP" altLang="ja-JP" sz="1800" dirty="0"/>
              <a:t>水位レベルを差圧発信器で調節計へ入力して給水調節弁で給水量を制御し、これとは</a:t>
            </a:r>
            <a:r>
              <a:rPr lang="ja-JP" altLang="ja-JP" sz="1800" b="1" dirty="0"/>
              <a:t>別系統で低水位検出用としてフロートスイッチを使用して燃料遮断弁を閉じる構成</a:t>
            </a:r>
            <a:r>
              <a:rPr lang="ja-JP" altLang="ja-JP" sz="1800" dirty="0"/>
              <a:t>としている。燃料遮断弁は、低水位検出の確認信号と、運転信号の</a:t>
            </a:r>
            <a:r>
              <a:rPr lang="en-US" altLang="ja-JP" sz="1800" dirty="0"/>
              <a:t>AND</a:t>
            </a:r>
            <a:r>
              <a:rPr lang="ja-JP" altLang="ja-JP" sz="1800" dirty="0"/>
              <a:t>で制御される。</a:t>
            </a:r>
            <a:endParaRPr lang="en-US" altLang="ja-JP" sz="1800" dirty="0" smtClean="0"/>
          </a:p>
        </p:txBody>
      </p:sp>
      <p:sp>
        <p:nvSpPr>
          <p:cNvPr id="4" name="フッター プレースホルダー 3"/>
          <p:cNvSpPr>
            <a:spLocks noGrp="1"/>
          </p:cNvSpPr>
          <p:nvPr>
            <p:ph type="ftr" sz="quarter" idx="11"/>
          </p:nvPr>
        </p:nvSpPr>
        <p:spPr>
          <a:xfrm>
            <a:off x="992561" y="6381327"/>
            <a:ext cx="7616226" cy="232833"/>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44</a:t>
            </a:fld>
            <a:endParaRPr kumimoji="1" lang="ja-JP"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41" y="1543084"/>
            <a:ext cx="8346927" cy="386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99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ja-JP" altLang="ja-JP" sz="3200" b="1" dirty="0"/>
              <a:t>図 １</a:t>
            </a:r>
            <a:r>
              <a:rPr lang="en-US" altLang="ja-JP" sz="3200" b="1" dirty="0" smtClean="0"/>
              <a:t>‑8</a:t>
            </a:r>
            <a:r>
              <a:rPr lang="ja-JP" altLang="en-US" sz="3200" b="1" dirty="0" smtClean="0"/>
              <a:t>　</a:t>
            </a:r>
            <a:r>
              <a:rPr lang="ja-JP" altLang="ja-JP" sz="3200" b="1" dirty="0"/>
              <a:t>水位制御と低水位遮断機能</a:t>
            </a:r>
            <a:r>
              <a:rPr lang="ja-JP" altLang="ja-JP" sz="3200" b="1" dirty="0" smtClean="0"/>
              <a:t>の</a:t>
            </a:r>
            <a:r>
              <a:rPr lang="ja-JP" altLang="ja-JP" sz="3200" b="1" dirty="0"/>
              <a:t>構成例</a:t>
            </a:r>
            <a:br>
              <a:rPr lang="ja-JP" altLang="ja-JP" sz="3200" b="1" dirty="0"/>
            </a:br>
            <a:r>
              <a:rPr lang="ja-JP" altLang="en-US" sz="3200" b="1" dirty="0"/>
              <a:t>　　（分離が不明瞭な例）</a:t>
            </a:r>
            <a:endParaRPr kumimoji="1" lang="ja-JP" altLang="en-US" sz="3200" dirty="0"/>
          </a:p>
        </p:txBody>
      </p:sp>
      <p:sp>
        <p:nvSpPr>
          <p:cNvPr id="7" name="コンテンツ プレースホルダー 6"/>
          <p:cNvSpPr>
            <a:spLocks noGrp="1"/>
          </p:cNvSpPr>
          <p:nvPr>
            <p:ph idx="1"/>
          </p:nvPr>
        </p:nvSpPr>
        <p:spPr>
          <a:xfrm>
            <a:off x="682053" y="5351491"/>
            <a:ext cx="8542910" cy="899409"/>
          </a:xfrm>
          <a:ln>
            <a:solidFill>
              <a:schemeClr val="accent6">
                <a:lumMod val="40000"/>
                <a:lumOff val="60000"/>
              </a:schemeClr>
            </a:solidFill>
          </a:ln>
        </p:spPr>
        <p:txBody>
          <a:bodyPr>
            <a:noAutofit/>
          </a:bodyPr>
          <a:lstStyle/>
          <a:p>
            <a:pPr marL="0" indent="0">
              <a:lnSpc>
                <a:spcPct val="120000"/>
              </a:lnSpc>
              <a:buNone/>
            </a:pPr>
            <a:r>
              <a:rPr lang="ja-JP" altLang="ja-JP" sz="1800" b="1" dirty="0"/>
              <a:t>低水位検出の信号を通常の制御系システムで生成した信号からとって構成</a:t>
            </a:r>
            <a:r>
              <a:rPr lang="ja-JP" altLang="ja-JP" sz="1800" dirty="0"/>
              <a:t>しており、この構成の場合には、</a:t>
            </a:r>
            <a:r>
              <a:rPr lang="ja-JP" altLang="ja-JP" sz="1800" b="1" dirty="0"/>
              <a:t>通常の制御系システムの故障も加味して安全関連システムの設計が必要</a:t>
            </a:r>
            <a:r>
              <a:rPr lang="ja-JP" altLang="ja-JP" sz="1800" dirty="0"/>
              <a:t>となってしまう。</a:t>
            </a:r>
            <a:endParaRPr lang="en-US" altLang="ja-JP" sz="1800" dirty="0" smtClean="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45</a:t>
            </a:fld>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75" y="1624964"/>
            <a:ext cx="75869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990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9350" y="1221729"/>
            <a:ext cx="8420100" cy="3431407"/>
          </a:xfrm>
        </p:spPr>
        <p:txBody>
          <a:bodyPr>
            <a:normAutofit/>
          </a:bodyPr>
          <a:lstStyle/>
          <a:p>
            <a:r>
              <a:rPr lang="ja-JP" altLang="en-US" sz="5400" dirty="0" smtClean="0"/>
              <a:t>第</a:t>
            </a:r>
            <a:r>
              <a:rPr lang="en-US" altLang="ja-JP" sz="5400" dirty="0" smtClean="0"/>
              <a:t>2</a:t>
            </a:r>
            <a:r>
              <a:rPr lang="ja-JP" altLang="en-US" sz="5400" dirty="0" smtClean="0"/>
              <a:t>章 ボイラー</a:t>
            </a:r>
            <a:r>
              <a:rPr lang="ja-JP" altLang="en-US" sz="5400" dirty="0"/>
              <a:t>制御系のリスクアセスメント（リスク分析）</a:t>
            </a:r>
            <a:r>
              <a:rPr lang="ja-JP" altLang="en-US" sz="5400" dirty="0" smtClean="0"/>
              <a:t>、</a:t>
            </a:r>
            <a:br>
              <a:rPr lang="ja-JP" altLang="en-US" sz="5400" dirty="0" smtClean="0"/>
            </a:br>
            <a:r>
              <a:rPr lang="ja-JP" altLang="en-US" sz="5400" dirty="0" smtClean="0"/>
              <a:t>要求</a:t>
            </a:r>
            <a:r>
              <a:rPr lang="ja-JP" altLang="en-US" sz="5400" dirty="0"/>
              <a:t>安全機能の特定、要求安全度水準の決定</a:t>
            </a:r>
            <a:endParaRPr kumimoji="1" lang="ja-JP" altLang="en-US" sz="5400" dirty="0"/>
          </a:p>
        </p:txBody>
      </p:sp>
      <p:sp>
        <p:nvSpPr>
          <p:cNvPr id="3" name="テキスト プレースホルダー 2"/>
          <p:cNvSpPr>
            <a:spLocks noGrp="1"/>
          </p:cNvSpPr>
          <p:nvPr>
            <p:ph type="body" idx="1"/>
          </p:nvPr>
        </p:nvSpPr>
        <p:spPr>
          <a:xfrm>
            <a:off x="805723" y="188640"/>
            <a:ext cx="8420100" cy="792088"/>
          </a:xfrm>
        </p:spPr>
        <p:txBody>
          <a:bodyPr>
            <a:normAutofit/>
          </a:bodyPr>
          <a:lstStyle/>
          <a:p>
            <a:r>
              <a:rPr lang="ja-JP" altLang="en-US" sz="3200" dirty="0"/>
              <a:t>機能</a:t>
            </a:r>
            <a:r>
              <a:rPr lang="ja-JP" altLang="en-US" sz="3200" dirty="0" smtClean="0"/>
              <a:t>安全活用実践マニュアル</a:t>
            </a:r>
            <a:r>
              <a:rPr lang="en-US" altLang="ja-JP" sz="3200" dirty="0" smtClean="0"/>
              <a:t>(</a:t>
            </a:r>
            <a:r>
              <a:rPr lang="ja-JP" altLang="en-US" sz="3200" dirty="0" smtClean="0"/>
              <a:t>ボイラー編</a:t>
            </a:r>
            <a:r>
              <a:rPr lang="en-US" altLang="ja-JP" sz="3200" dirty="0" smtClean="0"/>
              <a:t>)</a:t>
            </a:r>
            <a:endParaRPr kumimoji="1" lang="ja-JP" altLang="en-US" sz="32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46</a:t>
            </a:fld>
            <a:endParaRPr kumimoji="1" lang="ja-JP" altLang="en-US"/>
          </a:p>
        </p:txBody>
      </p:sp>
      <p:sp>
        <p:nvSpPr>
          <p:cNvPr id="6" name="フッター プレースホルダー 3"/>
          <p:cNvSpPr>
            <a:spLocks noGrp="1"/>
          </p:cNvSpPr>
          <p:nvPr>
            <p:ph type="ftr" sz="quarter" idx="11"/>
          </p:nvPr>
        </p:nvSpPr>
        <p:spPr>
          <a:xfrm>
            <a:off x="506506" y="6597352"/>
            <a:ext cx="7566841" cy="144016"/>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7" name="テキスト ボックス 6"/>
          <p:cNvSpPr txBox="1"/>
          <p:nvPr/>
        </p:nvSpPr>
        <p:spPr>
          <a:xfrm>
            <a:off x="969720" y="4678358"/>
            <a:ext cx="8279730" cy="147732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3040328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kumimoji="1" lang="en-US" altLang="ja-JP" sz="3200" b="1" dirty="0" smtClean="0"/>
              <a:t>1</a:t>
            </a:r>
            <a:r>
              <a:rPr kumimoji="1" lang="ja-JP" altLang="en-US" sz="3200" b="1" dirty="0" err="1" smtClean="0"/>
              <a:t>．</a:t>
            </a:r>
            <a:r>
              <a:rPr kumimoji="1" lang="ja-JP" altLang="en-US" sz="3200" b="1" dirty="0" smtClean="0"/>
              <a:t>リスク分析</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47</a:t>
            </a:fld>
            <a:endParaRPr kumimoji="1" lang="ja-JP" altLang="en-US" dirty="0"/>
          </a:p>
        </p:txBody>
      </p:sp>
      <p:sp>
        <p:nvSpPr>
          <p:cNvPr id="2" name="コンテンツ プレースホルダー 1"/>
          <p:cNvSpPr>
            <a:spLocks noGrp="1"/>
          </p:cNvSpPr>
          <p:nvPr>
            <p:ph idx="1"/>
          </p:nvPr>
        </p:nvSpPr>
        <p:spPr/>
        <p:txBody>
          <a:bodyPr>
            <a:normAutofit lnSpcReduction="10000"/>
          </a:bodyPr>
          <a:lstStyle/>
          <a:p>
            <a:pPr>
              <a:buFont typeface="Wingdings" panose="05000000000000000000" pitchFamily="2" charset="2"/>
              <a:buChar char="l"/>
            </a:pPr>
            <a:r>
              <a:rPr lang="ja-JP" altLang="en-US" sz="2400" dirty="0" smtClean="0"/>
              <a:t>故障</a:t>
            </a:r>
            <a:r>
              <a:rPr lang="ja-JP" altLang="en-US" sz="2400" dirty="0"/>
              <a:t>モード影響</a:t>
            </a:r>
            <a:r>
              <a:rPr lang="ja-JP" altLang="en-US" sz="2400" dirty="0" smtClean="0"/>
              <a:t>分析</a:t>
            </a:r>
            <a:r>
              <a:rPr lang="en-US" altLang="ja-JP" sz="2400" dirty="0" smtClean="0"/>
              <a:t>(FMEA</a:t>
            </a:r>
            <a:r>
              <a:rPr lang="en-US" altLang="ja-JP" sz="2400" dirty="0"/>
              <a:t>)</a:t>
            </a:r>
            <a:r>
              <a:rPr lang="ja-JP" altLang="en-US" sz="2400" dirty="0" err="1" smtClean="0"/>
              <a:t>、</a:t>
            </a:r>
            <a:r>
              <a:rPr lang="ja-JP" altLang="en-US" sz="2400" b="1" dirty="0" smtClean="0"/>
              <a:t>フォールトツリー解析</a:t>
            </a:r>
            <a:r>
              <a:rPr lang="en-US" altLang="ja-JP" sz="2400" b="1" dirty="0" smtClean="0"/>
              <a:t>(FTA)</a:t>
            </a:r>
            <a:r>
              <a:rPr lang="ja-JP" altLang="en-US" sz="2400" dirty="0" err="1" smtClean="0"/>
              <a:t>、</a:t>
            </a:r>
            <a:r>
              <a:rPr lang="ja-JP" altLang="en-US" sz="2400" dirty="0"/>
              <a:t>ハザード・</a:t>
            </a:r>
            <a:r>
              <a:rPr lang="ja-JP" altLang="en-US" sz="2400" dirty="0" smtClean="0"/>
              <a:t>オペレーション分析</a:t>
            </a:r>
            <a:r>
              <a:rPr lang="en-US" altLang="ja-JP" sz="2400" dirty="0" smtClean="0"/>
              <a:t>(HAZOP)</a:t>
            </a:r>
            <a:r>
              <a:rPr lang="ja-JP" altLang="en-US" sz="2400" dirty="0" smtClean="0"/>
              <a:t>等</a:t>
            </a:r>
            <a:r>
              <a:rPr lang="ja-JP" altLang="en-US" sz="2400" dirty="0"/>
              <a:t>の手法を使用してリスク分析を</a:t>
            </a:r>
            <a:r>
              <a:rPr lang="ja-JP" altLang="en-US" sz="2400" dirty="0" smtClean="0"/>
              <a:t>実施する。</a:t>
            </a:r>
            <a:endParaRPr lang="en-US" altLang="ja-JP" sz="2400" dirty="0" smtClean="0"/>
          </a:p>
          <a:p>
            <a:pPr>
              <a:buFont typeface="Wingdings" panose="05000000000000000000" pitchFamily="2" charset="2"/>
              <a:buChar char="l"/>
            </a:pPr>
            <a:r>
              <a:rPr lang="ja-JP" altLang="en-US" sz="2400" dirty="0"/>
              <a:t>リスク分析にあたっては</a:t>
            </a:r>
            <a:r>
              <a:rPr lang="ja-JP" altLang="en-US" sz="2400" dirty="0" smtClean="0"/>
              <a:t>、以下の内容を含めること。</a:t>
            </a:r>
            <a:endParaRPr lang="en-US" altLang="ja-JP" sz="2400" dirty="0" smtClean="0"/>
          </a:p>
          <a:p>
            <a:pPr lvl="1">
              <a:buFont typeface="Wingdings" panose="05000000000000000000" pitchFamily="2" charset="2"/>
              <a:buChar char="l"/>
            </a:pPr>
            <a:r>
              <a:rPr lang="ja-JP" altLang="en-US" sz="2400" dirty="0" smtClean="0"/>
              <a:t>予見</a:t>
            </a:r>
            <a:r>
              <a:rPr lang="ja-JP" altLang="en-US" sz="2400" dirty="0"/>
              <a:t>可能な誤使用（ヒューマンエラー</a:t>
            </a:r>
            <a:r>
              <a:rPr lang="ja-JP" altLang="en-US" sz="2400" dirty="0" smtClean="0"/>
              <a:t>）</a:t>
            </a:r>
            <a:endParaRPr lang="en-US" altLang="ja-JP" sz="2400" dirty="0" smtClean="0"/>
          </a:p>
          <a:p>
            <a:pPr lvl="1">
              <a:buFont typeface="Wingdings" panose="05000000000000000000" pitchFamily="2" charset="2"/>
              <a:buChar char="l"/>
            </a:pPr>
            <a:r>
              <a:rPr lang="ja-JP" altLang="en-US" sz="2400" dirty="0"/>
              <a:t>「ボイラーの遠隔制御監視基準等について</a:t>
            </a:r>
            <a:r>
              <a:rPr lang="en-US" altLang="ja-JP" sz="2400" dirty="0"/>
              <a:t>(</a:t>
            </a:r>
            <a:r>
              <a:rPr lang="ja-JP" altLang="en-US" sz="2400" dirty="0"/>
              <a:t>基発第</a:t>
            </a:r>
            <a:r>
              <a:rPr lang="en-US" altLang="ja-JP" sz="2400" dirty="0"/>
              <a:t>0331001</a:t>
            </a:r>
            <a:r>
              <a:rPr lang="ja-JP" altLang="en-US" sz="2400" dirty="0"/>
              <a:t>号</a:t>
            </a:r>
            <a:r>
              <a:rPr lang="en-US" altLang="ja-JP" sz="2400" dirty="0"/>
              <a:t>)</a:t>
            </a:r>
            <a:r>
              <a:rPr lang="ja-JP" altLang="en-US" sz="2400" dirty="0" smtClean="0"/>
              <a:t>」で規定されている以下の重故障</a:t>
            </a:r>
            <a:endParaRPr lang="en-US" altLang="ja-JP" sz="2400" dirty="0" smtClean="0"/>
          </a:p>
          <a:p>
            <a:pPr lvl="1">
              <a:buFont typeface="Wingdings" panose="05000000000000000000" pitchFamily="2" charset="2"/>
              <a:buChar char="ü"/>
            </a:pPr>
            <a:r>
              <a:rPr kumimoji="1" lang="ja-JP" altLang="en-US" sz="2400" dirty="0" smtClean="0"/>
              <a:t>ボイラーの圧力の異常上昇</a:t>
            </a:r>
            <a:r>
              <a:rPr lang="ja-JP" altLang="en-US" sz="2400" dirty="0" smtClean="0"/>
              <a:t>、ボイラーの水位の異常低下</a:t>
            </a:r>
            <a:endParaRPr lang="en-US" altLang="ja-JP" sz="2400" dirty="0" smtClean="0"/>
          </a:p>
          <a:p>
            <a:pPr lvl="1">
              <a:buFont typeface="Wingdings" panose="05000000000000000000" pitchFamily="2" charset="2"/>
              <a:buChar char="ü"/>
            </a:pPr>
            <a:r>
              <a:rPr kumimoji="1" lang="ja-JP" altLang="en-US" sz="2400" dirty="0" smtClean="0"/>
              <a:t>バーナの異常消火</a:t>
            </a:r>
            <a:r>
              <a:rPr lang="ja-JP" altLang="en-US" sz="2400" dirty="0" smtClean="0"/>
              <a:t>、通風機の停止、燃料圧力の異常低下</a:t>
            </a:r>
            <a:r>
              <a:rPr lang="en-US" altLang="ja-JP" sz="2400" dirty="0" smtClean="0"/>
              <a:t>/</a:t>
            </a:r>
            <a:r>
              <a:rPr lang="ja-JP" altLang="en-US" sz="2400" dirty="0" smtClean="0"/>
              <a:t>異常上昇、</a:t>
            </a:r>
            <a:endParaRPr lang="en-US" altLang="ja-JP" sz="2400" dirty="0" smtClean="0"/>
          </a:p>
          <a:p>
            <a:pPr lvl="1">
              <a:buFont typeface="Wingdings" panose="05000000000000000000" pitchFamily="2" charset="2"/>
              <a:buChar char="ü"/>
            </a:pPr>
            <a:r>
              <a:rPr kumimoji="1" lang="ja-JP" altLang="en-US" sz="2400" dirty="0" smtClean="0"/>
              <a:t>操作用動力源の喪失</a:t>
            </a:r>
            <a:endParaRPr kumimoji="1" lang="en-US" altLang="ja-JP" sz="2400" dirty="0" smtClean="0"/>
          </a:p>
        </p:txBody>
      </p:sp>
    </p:spTree>
    <p:extLst>
      <p:ext uri="{BB962C8B-B14F-4D97-AF65-F5344CB8AC3E}">
        <p14:creationId xmlns:p14="http://schemas.microsoft.com/office/powerpoint/2010/main" val="2706481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1-(1)FTA</a:t>
            </a:r>
            <a:r>
              <a:rPr lang="ja-JP" altLang="en-US" sz="3200" b="1" dirty="0"/>
              <a:t>実施</a:t>
            </a:r>
            <a:r>
              <a:rPr lang="ja-JP" altLang="en-US" sz="3200" b="1" dirty="0" smtClean="0"/>
              <a:t>例</a:t>
            </a:r>
            <a:r>
              <a:rPr lang="en-US" altLang="ja-JP" sz="3200" b="1" dirty="0"/>
              <a:t>(</a:t>
            </a:r>
            <a:r>
              <a:rPr lang="ja-JP" altLang="en-US" sz="3200" b="1" dirty="0"/>
              <a:t>水位の異常低下</a:t>
            </a:r>
            <a:r>
              <a:rPr lang="en-US" altLang="ja-JP" sz="3200" b="1" dirty="0" smtClean="0"/>
              <a:t>)</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48</a:t>
            </a:fld>
            <a:endParaRPr kumimoji="1" lang="ja-JP" altLang="en-US" dirty="0"/>
          </a:p>
        </p:txBody>
      </p:sp>
      <p:sp>
        <p:nvSpPr>
          <p:cNvPr id="3" name="テキスト ボックス 2"/>
          <p:cNvSpPr txBox="1"/>
          <p:nvPr/>
        </p:nvSpPr>
        <p:spPr>
          <a:xfrm>
            <a:off x="125315" y="1662104"/>
            <a:ext cx="8959504" cy="2062103"/>
          </a:xfrm>
          <a:prstGeom prst="rect">
            <a:avLst/>
          </a:prstGeom>
          <a:noFill/>
          <a:ln>
            <a:solidFill>
              <a:schemeClr val="tx1"/>
            </a:solidFill>
          </a:ln>
        </p:spPr>
        <p:txBody>
          <a:bodyPr wrap="none" rtlCol="0">
            <a:spAutoFit/>
          </a:bodyPr>
          <a:lstStyle/>
          <a:p>
            <a:pPr marL="342900" indent="-342900">
              <a:buFont typeface="Wingdings" panose="05000000000000000000" pitchFamily="2" charset="2"/>
              <a:buChar char="l"/>
            </a:pPr>
            <a:r>
              <a:rPr lang="ja-JP" altLang="en-US" sz="2800" b="1" dirty="0"/>
              <a:t>ボイラーの水位制御</a:t>
            </a:r>
            <a:r>
              <a:rPr lang="ja-JP" altLang="en-US" sz="2800" b="1" dirty="0" smtClean="0"/>
              <a:t>系は</a:t>
            </a:r>
            <a:endParaRPr lang="en-US" altLang="ja-JP" sz="2800" b="1" dirty="0" smtClean="0"/>
          </a:p>
          <a:p>
            <a:pPr lvl="1"/>
            <a:r>
              <a:rPr lang="ja-JP" altLang="en-US" sz="2400" dirty="0" smtClean="0"/>
              <a:t>給水制御</a:t>
            </a:r>
            <a:r>
              <a:rPr lang="en-US" altLang="ja-JP" sz="2400" dirty="0" smtClean="0"/>
              <a:t>(</a:t>
            </a:r>
            <a:r>
              <a:rPr lang="ja-JP" altLang="en-US" sz="2400" dirty="0" smtClean="0"/>
              <a:t>プロセス制御部</a:t>
            </a:r>
            <a:r>
              <a:rPr lang="en-US" altLang="ja-JP" sz="2400" dirty="0" smtClean="0"/>
              <a:t>)</a:t>
            </a:r>
            <a:r>
              <a:rPr lang="ja-JP" altLang="en-US" sz="2400" dirty="0" smtClean="0"/>
              <a:t>と低水位遮断</a:t>
            </a:r>
            <a:r>
              <a:rPr lang="en-US" altLang="ja-JP" sz="2400" dirty="0" smtClean="0"/>
              <a:t>(</a:t>
            </a:r>
            <a:r>
              <a:rPr lang="ja-JP" altLang="en-US" sz="2400" dirty="0" smtClean="0"/>
              <a:t>安全関連システム</a:t>
            </a:r>
            <a:r>
              <a:rPr lang="en-US" altLang="ja-JP" sz="2400" dirty="0" smtClean="0"/>
              <a:t>)</a:t>
            </a:r>
            <a:r>
              <a:rPr lang="ja-JP" altLang="en-US" sz="2400" dirty="0" smtClean="0"/>
              <a:t>で構成</a:t>
            </a:r>
            <a:endParaRPr lang="en-US" altLang="ja-JP" sz="2400" dirty="0" smtClean="0"/>
          </a:p>
          <a:p>
            <a:pPr lvl="1"/>
            <a:endParaRPr lang="en-US" altLang="ja-JP" sz="2400" dirty="0" smtClean="0"/>
          </a:p>
          <a:p>
            <a:pPr marL="342900" indent="-342900">
              <a:buFont typeface="Wingdings" panose="05000000000000000000" pitchFamily="2" charset="2"/>
              <a:buChar char="l"/>
            </a:pPr>
            <a:r>
              <a:rPr lang="en-US" altLang="ja-JP" sz="2800" b="1" dirty="0" smtClean="0"/>
              <a:t>FTA</a:t>
            </a:r>
            <a:r>
              <a:rPr lang="ja-JP" altLang="en-US" sz="2800" b="1" dirty="0" smtClean="0"/>
              <a:t>を</a:t>
            </a:r>
            <a:r>
              <a:rPr lang="ja-JP" altLang="en-US" sz="2800" b="1" dirty="0"/>
              <a:t>実施</a:t>
            </a:r>
            <a:r>
              <a:rPr lang="ja-JP" altLang="en-US" sz="2800" b="1" dirty="0" smtClean="0"/>
              <a:t>する目的は</a:t>
            </a:r>
            <a:endParaRPr lang="en-US" altLang="ja-JP" sz="2800" b="1" dirty="0" smtClean="0"/>
          </a:p>
          <a:p>
            <a:pPr lvl="1"/>
            <a:r>
              <a:rPr lang="ja-JP" altLang="en-US" sz="2400" dirty="0" smtClean="0"/>
              <a:t>給水制御部が</a:t>
            </a:r>
            <a:r>
              <a:rPr lang="ja-JP" altLang="en-US" sz="2400" dirty="0"/>
              <a:t>水位の異常低下を引き起す要因を</a:t>
            </a:r>
            <a:r>
              <a:rPr lang="ja-JP" altLang="en-US" sz="2400" dirty="0" smtClean="0"/>
              <a:t>分析すること</a:t>
            </a:r>
            <a:endParaRPr lang="en-US" altLang="ja-JP" sz="2400" dirty="0" smtClean="0"/>
          </a:p>
        </p:txBody>
      </p:sp>
      <p:sp>
        <p:nvSpPr>
          <p:cNvPr id="8" name="テキスト ボックス 7"/>
          <p:cNvSpPr txBox="1"/>
          <p:nvPr/>
        </p:nvSpPr>
        <p:spPr>
          <a:xfrm>
            <a:off x="896550" y="4310390"/>
            <a:ext cx="7199407" cy="1384995"/>
          </a:xfrm>
          <a:prstGeom prst="rect">
            <a:avLst/>
          </a:prstGeom>
          <a:noFill/>
          <a:ln>
            <a:solidFill>
              <a:schemeClr val="tx1"/>
            </a:solidFill>
          </a:ln>
        </p:spPr>
        <p:txBody>
          <a:bodyPr wrap="none" rtlCol="0">
            <a:spAutoFit/>
          </a:bodyPr>
          <a:lstStyle/>
          <a:p>
            <a:pPr marL="342900" indent="-342900">
              <a:buFont typeface="Wingdings" panose="05000000000000000000" pitchFamily="2" charset="2"/>
              <a:buChar char="Ø"/>
            </a:pPr>
            <a:r>
              <a:rPr lang="ja-JP" altLang="en-US" sz="2800" dirty="0" smtClean="0"/>
              <a:t>まずは、</a:t>
            </a:r>
            <a:r>
              <a:rPr lang="ja-JP" altLang="en-US" sz="2800" b="1" dirty="0" smtClean="0"/>
              <a:t>給水制御の</a:t>
            </a:r>
            <a:r>
              <a:rPr lang="ja-JP" altLang="en-US" sz="2800" b="1" dirty="0"/>
              <a:t>機能ブロック図</a:t>
            </a:r>
            <a:r>
              <a:rPr lang="ja-JP" altLang="en-US" sz="2800" dirty="0"/>
              <a:t>を作成</a:t>
            </a:r>
            <a:r>
              <a:rPr lang="ja-JP" altLang="en-US" sz="2800" dirty="0" smtClean="0"/>
              <a:t>する</a:t>
            </a:r>
            <a:endParaRPr lang="en-US" altLang="ja-JP" sz="2800" dirty="0" smtClean="0"/>
          </a:p>
          <a:p>
            <a:pPr marL="342900" indent="-342900">
              <a:buFont typeface="Wingdings" panose="05000000000000000000" pitchFamily="2" charset="2"/>
              <a:buChar char="Ø"/>
            </a:pPr>
            <a:endParaRPr lang="en-US" altLang="ja-JP" sz="2800" dirty="0" smtClean="0"/>
          </a:p>
          <a:p>
            <a:pPr marL="342900" indent="-342900">
              <a:buFont typeface="Wingdings" panose="05000000000000000000" pitchFamily="2" charset="2"/>
              <a:buChar char="Ø"/>
            </a:pPr>
            <a:r>
              <a:rPr lang="ja-JP" altLang="en-US" sz="2800" dirty="0"/>
              <a:t>この</a:t>
            </a:r>
            <a:r>
              <a:rPr kumimoji="1" lang="ja-JP" altLang="en-US" sz="2800" dirty="0" smtClean="0"/>
              <a:t>機能ブロック図を参考にして</a:t>
            </a:r>
            <a:r>
              <a:rPr kumimoji="1" lang="en-US" altLang="ja-JP" sz="2800" b="1" dirty="0" smtClean="0"/>
              <a:t>FTA</a:t>
            </a:r>
            <a:r>
              <a:rPr lang="ja-JP" altLang="en-US" sz="2800" dirty="0" smtClean="0"/>
              <a:t>を実施</a:t>
            </a:r>
            <a:endParaRPr kumimoji="1" lang="ja-JP" altLang="en-US" sz="2800" b="1" dirty="0"/>
          </a:p>
        </p:txBody>
      </p:sp>
      <p:sp>
        <p:nvSpPr>
          <p:cNvPr id="9" name="下矢印 8"/>
          <p:cNvSpPr/>
          <p:nvPr/>
        </p:nvSpPr>
        <p:spPr>
          <a:xfrm>
            <a:off x="3782870" y="3724207"/>
            <a:ext cx="1326147" cy="586183"/>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461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1-(1)FTA</a:t>
            </a:r>
            <a:r>
              <a:rPr lang="ja-JP" altLang="en-US" sz="3200" b="1" dirty="0"/>
              <a:t>実施</a:t>
            </a:r>
            <a:r>
              <a:rPr lang="ja-JP" altLang="en-US" sz="3200" b="1" dirty="0" smtClean="0"/>
              <a:t>例</a:t>
            </a:r>
            <a:r>
              <a:rPr lang="en-US" altLang="ja-JP" sz="3200" b="1" dirty="0"/>
              <a:t>(</a:t>
            </a:r>
            <a:r>
              <a:rPr lang="ja-JP" altLang="en-US" sz="3200" b="1" dirty="0"/>
              <a:t>水位の異常低下</a:t>
            </a:r>
            <a:r>
              <a:rPr lang="en-US" altLang="ja-JP" sz="3200" b="1" dirty="0"/>
              <a:t>)</a:t>
            </a:r>
            <a:br>
              <a:rPr lang="en-US" altLang="ja-JP" sz="3200" b="1" dirty="0"/>
            </a:br>
            <a:r>
              <a:rPr lang="ja-JP" altLang="en-US" sz="3200" b="1" dirty="0"/>
              <a:t>　　</a:t>
            </a:r>
            <a:r>
              <a:rPr lang="ja-JP" altLang="en-US" sz="2400" b="1" dirty="0" smtClean="0"/>
              <a:t>機能ブロック図の作成、　図</a:t>
            </a:r>
            <a:r>
              <a:rPr lang="en-US" altLang="ja-JP" sz="2400" b="1" dirty="0" smtClean="0"/>
              <a:t>2-1</a:t>
            </a:r>
            <a:r>
              <a:rPr lang="ja-JP" altLang="en-US" sz="2400" b="1" dirty="0" smtClean="0"/>
              <a:t>機能ブロック図</a:t>
            </a:r>
            <a:r>
              <a:rPr lang="en-US" altLang="ja-JP" sz="2400" b="1" dirty="0" smtClean="0"/>
              <a:t>(</a:t>
            </a:r>
            <a:r>
              <a:rPr lang="ja-JP" altLang="en-US" sz="2400" b="1" dirty="0" smtClean="0"/>
              <a:t>給水制御</a:t>
            </a:r>
            <a:r>
              <a:rPr lang="en-US" altLang="ja-JP" sz="2400" b="1" dirty="0" smtClean="0"/>
              <a:t>)</a:t>
            </a:r>
            <a:endParaRPr kumimoji="1" lang="ja-JP" altLang="en-US" sz="24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49</a:t>
            </a:fld>
            <a:endParaRPr kumimoji="1" lang="ja-JP" altLang="en-US" dirty="0"/>
          </a:p>
        </p:txBody>
      </p:sp>
      <p:sp>
        <p:nvSpPr>
          <p:cNvPr id="2" name="コンテンツ プレースホルダー 1"/>
          <p:cNvSpPr>
            <a:spLocks noGrp="1"/>
          </p:cNvSpPr>
          <p:nvPr>
            <p:ph idx="1"/>
          </p:nvPr>
        </p:nvSpPr>
        <p:spPr>
          <a:xfrm>
            <a:off x="495300" y="3685944"/>
            <a:ext cx="8915400" cy="2440220"/>
          </a:xfrm>
        </p:spPr>
        <p:txBody>
          <a:bodyPr>
            <a:normAutofit fontScale="92500" lnSpcReduction="20000"/>
          </a:bodyPr>
          <a:lstStyle/>
          <a:p>
            <a:pPr>
              <a:buFont typeface="Wingdings" panose="05000000000000000000" pitchFamily="2" charset="2"/>
              <a:buChar char="l"/>
            </a:pPr>
            <a:r>
              <a:rPr lang="ja-JP" altLang="en-US" sz="2600" dirty="0"/>
              <a:t>機能ブロック図の中の機能単位は</a:t>
            </a:r>
            <a:r>
              <a:rPr lang="ja-JP" altLang="en-US" sz="2600" dirty="0" smtClean="0"/>
              <a:t>、給水制御の故障</a:t>
            </a:r>
            <a:r>
              <a:rPr lang="ja-JP" altLang="en-US" sz="2600" dirty="0"/>
              <a:t>解析に必要と</a:t>
            </a:r>
            <a:r>
              <a:rPr lang="ja-JP" altLang="en-US" sz="2600" dirty="0" smtClean="0"/>
              <a:t>なる機能</a:t>
            </a:r>
            <a:r>
              <a:rPr lang="ja-JP" altLang="en-US" sz="2600" dirty="0"/>
              <a:t>単位で</a:t>
            </a:r>
            <a:r>
              <a:rPr lang="ja-JP" altLang="en-US" sz="2600" dirty="0" smtClean="0"/>
              <a:t>作成</a:t>
            </a:r>
            <a:endParaRPr lang="en-US" altLang="ja-JP" sz="2600" dirty="0" smtClean="0"/>
          </a:p>
          <a:p>
            <a:pPr>
              <a:buFont typeface="Wingdings" panose="05000000000000000000" pitchFamily="2" charset="2"/>
              <a:buChar char="l"/>
            </a:pPr>
            <a:endParaRPr lang="en-US" altLang="ja-JP" sz="2600" dirty="0" smtClean="0"/>
          </a:p>
          <a:p>
            <a:pPr>
              <a:buFont typeface="Wingdings" panose="05000000000000000000" pitchFamily="2" charset="2"/>
              <a:buChar char="l"/>
            </a:pPr>
            <a:r>
              <a:rPr lang="ja-JP" altLang="en-US" sz="2600" dirty="0" smtClean="0"/>
              <a:t>図</a:t>
            </a:r>
            <a:r>
              <a:rPr lang="en-US" altLang="ja-JP" sz="2600" dirty="0" smtClean="0"/>
              <a:t>2-1</a:t>
            </a:r>
            <a:r>
              <a:rPr lang="ja-JP" altLang="en-US" sz="2600" dirty="0" smtClean="0"/>
              <a:t>の事例では</a:t>
            </a:r>
            <a:r>
              <a:rPr lang="ja-JP" altLang="en-US" sz="2600" dirty="0"/>
              <a:t>、ロジック処理部分を給水制御・調節器として</a:t>
            </a:r>
            <a:r>
              <a:rPr lang="ja-JP" altLang="en-US" sz="2600" dirty="0" smtClean="0"/>
              <a:t>いる。この</a:t>
            </a:r>
            <a:r>
              <a:rPr lang="ja-JP" altLang="en-US" sz="2600" dirty="0"/>
              <a:t>部分の回路は、液面調節器やシーケンス制御部などの機能ブロックにさらに</a:t>
            </a:r>
            <a:r>
              <a:rPr lang="ja-JP" altLang="en-US" sz="2600" dirty="0" smtClean="0"/>
              <a:t>分解必要で</a:t>
            </a:r>
            <a:r>
              <a:rPr lang="ja-JP" altLang="en-US" sz="2600" dirty="0"/>
              <a:t>あるが、ここではロジック処理部分を一つの機能ブロックとしてまとめて記述している。</a:t>
            </a:r>
            <a:endParaRPr kumimoji="1" lang="ja-JP" altLang="en-US" sz="26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84514" y="1484784"/>
            <a:ext cx="8980085" cy="1944216"/>
          </a:xfrm>
          <a:prstGeom prst="rect">
            <a:avLst/>
          </a:prstGeom>
          <a:noFill/>
          <a:ln>
            <a:noFill/>
          </a:ln>
        </p:spPr>
      </p:pic>
    </p:spTree>
    <p:extLst>
      <p:ext uri="{BB962C8B-B14F-4D97-AF65-F5344CB8AC3E}">
        <p14:creationId xmlns:p14="http://schemas.microsoft.com/office/powerpoint/2010/main" val="250804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7"/>
            <a:ext cx="8543925" cy="1058941"/>
          </a:xfrm>
          <a:ln>
            <a:solidFill>
              <a:schemeClr val="accent4">
                <a:lumMod val="40000"/>
                <a:lumOff val="60000"/>
              </a:schemeClr>
            </a:solidFill>
          </a:ln>
        </p:spPr>
        <p:txBody>
          <a:bodyPr/>
          <a:lstStyle/>
          <a:p>
            <a:r>
              <a:rPr lang="ja-JP" altLang="en-US" dirty="0"/>
              <a:t>背景</a:t>
            </a:r>
            <a:r>
              <a:rPr lang="en-US" altLang="ja-JP" dirty="0"/>
              <a:t>/</a:t>
            </a:r>
            <a:r>
              <a:rPr lang="ja-JP" altLang="en-US" dirty="0"/>
              <a:t>基本的な考え方</a:t>
            </a:r>
            <a:endParaRPr kumimoji="1" lang="ja-JP" altLang="en-US" dirty="0"/>
          </a:p>
        </p:txBody>
      </p:sp>
      <p:sp>
        <p:nvSpPr>
          <p:cNvPr id="7" name="コンテンツ プレースホルダー 6"/>
          <p:cNvSpPr>
            <a:spLocks noGrp="1"/>
          </p:cNvSpPr>
          <p:nvPr>
            <p:ph idx="1"/>
          </p:nvPr>
        </p:nvSpPr>
        <p:spPr>
          <a:xfrm>
            <a:off x="668858" y="1630753"/>
            <a:ext cx="8543925" cy="4351338"/>
          </a:xfrm>
          <a:ln>
            <a:solidFill>
              <a:schemeClr val="accent6">
                <a:lumMod val="40000"/>
                <a:lumOff val="60000"/>
              </a:schemeClr>
            </a:solidFill>
          </a:ln>
        </p:spPr>
        <p:txBody>
          <a:bodyPr>
            <a:noAutofit/>
          </a:bodyPr>
          <a:lstStyle/>
          <a:p>
            <a:pPr>
              <a:lnSpc>
                <a:spcPct val="120000"/>
              </a:lnSpc>
              <a:buFont typeface="Wingdings" panose="05000000000000000000" pitchFamily="2" charset="2"/>
              <a:buChar char="l"/>
            </a:pPr>
            <a:r>
              <a:rPr lang="ja-JP" altLang="en-US" sz="2400" b="1" dirty="0"/>
              <a:t>基本的な考え方（機能安全指針）</a:t>
            </a:r>
          </a:p>
          <a:p>
            <a:pPr>
              <a:lnSpc>
                <a:spcPct val="100000"/>
              </a:lnSpc>
              <a:buFont typeface="Wingdings" panose="05000000000000000000" pitchFamily="2" charset="2"/>
              <a:buChar char="Ø"/>
            </a:pPr>
            <a:r>
              <a:rPr lang="ja-JP" altLang="en-US" sz="2400" b="1" dirty="0"/>
              <a:t>従来の機械式の安全装置等に加え</a:t>
            </a:r>
            <a:r>
              <a:rPr lang="ja-JP" altLang="en-US" sz="2400" dirty="0"/>
              <a:t>、新たに電子等制御の機能を付加することにより、機械等によるリスクを低減するための措置（</a:t>
            </a:r>
            <a:r>
              <a:rPr lang="ja-JP" altLang="en-US" sz="2400" b="1" dirty="0"/>
              <a:t>機能安全</a:t>
            </a:r>
            <a:r>
              <a:rPr lang="ja-JP" altLang="en-US" sz="2400" dirty="0"/>
              <a:t>）による安全確保（「機能安全による機械等に係る安全確保に関する技術上の指針」、平成</a:t>
            </a:r>
            <a:r>
              <a:rPr lang="en-US" altLang="ja-JP" sz="2400" dirty="0"/>
              <a:t>28 </a:t>
            </a:r>
            <a:r>
              <a:rPr lang="ja-JP" altLang="en-US" sz="2400" dirty="0"/>
              <a:t>年厚生労働省告示第</a:t>
            </a:r>
            <a:r>
              <a:rPr lang="en-US" altLang="ja-JP" sz="2400" dirty="0"/>
              <a:t>353</a:t>
            </a:r>
            <a:r>
              <a:rPr lang="ja-JP" altLang="en-US" sz="2400" dirty="0"/>
              <a:t>号、以下「機能安全指針」という。）</a:t>
            </a:r>
          </a:p>
          <a:p>
            <a:pPr>
              <a:lnSpc>
                <a:spcPct val="120000"/>
              </a:lnSpc>
              <a:buFont typeface="Wingdings" panose="05000000000000000000" pitchFamily="2" charset="2"/>
              <a:buChar char="l"/>
            </a:pPr>
            <a:r>
              <a:rPr lang="ja-JP" altLang="en-US" sz="2400" b="1" dirty="0"/>
              <a:t>ボイラーでは</a:t>
            </a:r>
          </a:p>
          <a:p>
            <a:pPr>
              <a:lnSpc>
                <a:spcPct val="120000"/>
              </a:lnSpc>
              <a:buFont typeface="Wingdings" panose="05000000000000000000" pitchFamily="2" charset="2"/>
              <a:buChar char="Ø"/>
            </a:pPr>
            <a:r>
              <a:rPr lang="ja-JP" altLang="en-US" sz="2400" dirty="0"/>
              <a:t>ボイラーにおいては、平成</a:t>
            </a:r>
            <a:r>
              <a:rPr lang="en-US" altLang="ja-JP" sz="2400" dirty="0"/>
              <a:t>28</a:t>
            </a:r>
            <a:r>
              <a:rPr lang="ja-JP" altLang="en-US" sz="2400" dirty="0"/>
              <a:t>年</a:t>
            </a:r>
            <a:r>
              <a:rPr lang="en-US" altLang="ja-JP" sz="2400" dirty="0"/>
              <a:t>9</a:t>
            </a:r>
            <a:r>
              <a:rPr lang="ja-JP" altLang="en-US" sz="2400" dirty="0"/>
              <a:t>月に、機能安全による安全確保を労働安全衛生法令に位置づけ、安全規制の高度化を図るため、関係法令の改正が行われました。</a:t>
            </a:r>
          </a:p>
        </p:txBody>
      </p:sp>
      <p:sp>
        <p:nvSpPr>
          <p:cNvPr id="4" name="フッター プレースホルダー 3"/>
          <p:cNvSpPr>
            <a:spLocks noGrp="1"/>
          </p:cNvSpPr>
          <p:nvPr>
            <p:ph type="ftr" sz="quarter" idx="11"/>
          </p:nvPr>
        </p:nvSpPr>
        <p:spPr>
          <a:xfrm>
            <a:off x="740532" y="6453336"/>
            <a:ext cx="7868254"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a:t>
            </a:fld>
            <a:endParaRPr kumimoji="1" lang="ja-JP" altLang="en-US" dirty="0"/>
          </a:p>
        </p:txBody>
      </p:sp>
    </p:spTree>
    <p:extLst>
      <p:ext uri="{BB962C8B-B14F-4D97-AF65-F5344CB8AC3E}">
        <p14:creationId xmlns:p14="http://schemas.microsoft.com/office/powerpoint/2010/main" val="1032215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1-(1)FTA</a:t>
            </a:r>
            <a:r>
              <a:rPr lang="ja-JP" altLang="en-US" sz="3200" b="1" dirty="0"/>
              <a:t>実施</a:t>
            </a:r>
            <a:r>
              <a:rPr lang="ja-JP" altLang="en-US" sz="3200" b="1" dirty="0" smtClean="0"/>
              <a:t>例</a:t>
            </a:r>
            <a:r>
              <a:rPr lang="en-US" altLang="ja-JP" sz="3200" b="1" dirty="0"/>
              <a:t>(</a:t>
            </a:r>
            <a:r>
              <a:rPr lang="ja-JP" altLang="en-US" sz="3200" b="1" dirty="0"/>
              <a:t>水位の異常低下</a:t>
            </a:r>
            <a:r>
              <a:rPr lang="en-US" altLang="ja-JP" sz="3200" b="1" dirty="0"/>
              <a:t>)</a:t>
            </a:r>
            <a:br>
              <a:rPr lang="en-US" altLang="ja-JP" sz="3200" b="1" dirty="0"/>
            </a:br>
            <a:r>
              <a:rPr lang="ja-JP" altLang="en-US" sz="3200" b="1" dirty="0"/>
              <a:t>　　</a:t>
            </a:r>
            <a:r>
              <a:rPr lang="en-US" altLang="ja-JP" sz="3200" b="1" dirty="0" smtClean="0"/>
              <a:t>FTA</a:t>
            </a:r>
            <a:r>
              <a:rPr lang="ja-JP" altLang="en-US" sz="3200" b="1" dirty="0" smtClean="0"/>
              <a:t>図の作成</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50</a:t>
            </a:fld>
            <a:endParaRPr kumimoji="1" lang="ja-JP" altLang="en-US" dirty="0"/>
          </a:p>
        </p:txBody>
      </p:sp>
      <p:sp>
        <p:nvSpPr>
          <p:cNvPr id="3" name="テキスト ボックス 2"/>
          <p:cNvSpPr txBox="1"/>
          <p:nvPr/>
        </p:nvSpPr>
        <p:spPr>
          <a:xfrm>
            <a:off x="454240" y="1556792"/>
            <a:ext cx="8934962" cy="1631216"/>
          </a:xfrm>
          <a:prstGeom prst="rect">
            <a:avLst/>
          </a:prstGeom>
          <a:noFill/>
          <a:ln>
            <a:noFill/>
          </a:ln>
        </p:spPr>
        <p:txBody>
          <a:bodyPr wrap="square" rtlCol="0">
            <a:spAutoFit/>
          </a:bodyPr>
          <a:lstStyle/>
          <a:p>
            <a:r>
              <a:rPr kumimoji="1" lang="ja-JP" altLang="en-US" sz="2800" dirty="0" smtClean="0"/>
              <a:t>ここで使用する</a:t>
            </a:r>
            <a:r>
              <a:rPr kumimoji="1" lang="en-US" altLang="ja-JP" sz="2800" dirty="0" smtClean="0"/>
              <a:t>FTA</a:t>
            </a:r>
            <a:r>
              <a:rPr kumimoji="1" lang="ja-JP" altLang="en-US" sz="2800" dirty="0" smtClean="0"/>
              <a:t>図</a:t>
            </a:r>
            <a:r>
              <a:rPr lang="ja-JP" altLang="en-US" sz="2800" dirty="0" smtClean="0"/>
              <a:t>は</a:t>
            </a:r>
            <a:r>
              <a:rPr lang="ja-JP" altLang="en-US" sz="2400" dirty="0" smtClean="0"/>
              <a:t>、</a:t>
            </a:r>
            <a:endParaRPr lang="en-US" altLang="ja-JP" sz="2400" dirty="0" smtClean="0"/>
          </a:p>
          <a:p>
            <a:pPr marL="342900" indent="-342900">
              <a:buFont typeface="Wingdings" panose="05000000000000000000" pitchFamily="2" charset="2"/>
              <a:buChar char="Ø"/>
            </a:pPr>
            <a:r>
              <a:rPr lang="ja-JP" altLang="en-US" sz="2400" dirty="0" smtClean="0"/>
              <a:t>トップ</a:t>
            </a:r>
            <a:r>
              <a:rPr lang="ja-JP" altLang="en-US" sz="2400" dirty="0"/>
              <a:t>事象を発生させる</a:t>
            </a:r>
            <a:r>
              <a:rPr lang="ja-JP" altLang="en-US" sz="2400" dirty="0" smtClean="0"/>
              <a:t>原因を明確化すること目的</a:t>
            </a:r>
            <a:endParaRPr lang="en-US" altLang="ja-JP" sz="2400" dirty="0" smtClean="0"/>
          </a:p>
          <a:p>
            <a:pPr lvl="1"/>
            <a:r>
              <a:rPr lang="ja-JP" altLang="en-US" sz="2400" dirty="0" smtClean="0"/>
              <a:t>⇒明確化</a:t>
            </a:r>
            <a:r>
              <a:rPr lang="ja-JP" altLang="en-US" sz="2400" dirty="0"/>
              <a:t>された原因を基にして、要求安全機能を特定</a:t>
            </a:r>
            <a:r>
              <a:rPr lang="ja-JP" altLang="en-US" sz="2400" dirty="0" smtClean="0"/>
              <a:t>する</a:t>
            </a:r>
            <a:endParaRPr lang="en-US" altLang="ja-JP" sz="2400" dirty="0"/>
          </a:p>
          <a:p>
            <a:pPr marL="342900" indent="-342900">
              <a:buFont typeface="Wingdings" panose="05000000000000000000" pitchFamily="2" charset="2"/>
              <a:buChar char="Ø"/>
            </a:pPr>
            <a:r>
              <a:rPr lang="ja-JP" altLang="en-US" sz="2400" dirty="0" smtClean="0"/>
              <a:t>まずは、前項</a:t>
            </a:r>
            <a:r>
              <a:rPr lang="ja-JP" altLang="en-US" sz="2400" dirty="0"/>
              <a:t>に記載した</a:t>
            </a:r>
            <a:r>
              <a:rPr lang="ja-JP" altLang="en-US" sz="2400" dirty="0" smtClean="0"/>
              <a:t>重故障</a:t>
            </a:r>
            <a:r>
              <a:rPr lang="ja-JP" altLang="en-US" sz="2400" dirty="0"/>
              <a:t>の</a:t>
            </a:r>
            <a:r>
              <a:rPr lang="ja-JP" altLang="en-US" sz="2400" dirty="0" smtClean="0"/>
              <a:t>解析</a:t>
            </a:r>
            <a:r>
              <a:rPr lang="ja-JP" altLang="en-US" sz="2400" dirty="0"/>
              <a:t>を進める。</a:t>
            </a:r>
            <a:endParaRPr kumimoji="1" lang="ja-JP" altLang="en-US" sz="2400" dirty="0"/>
          </a:p>
        </p:txBody>
      </p:sp>
      <p:sp>
        <p:nvSpPr>
          <p:cNvPr id="8" name="テキスト ボックス 7"/>
          <p:cNvSpPr txBox="1"/>
          <p:nvPr/>
        </p:nvSpPr>
        <p:spPr>
          <a:xfrm>
            <a:off x="454239" y="3584764"/>
            <a:ext cx="8934963" cy="2492990"/>
          </a:xfrm>
          <a:prstGeom prst="rect">
            <a:avLst/>
          </a:prstGeom>
          <a:noFill/>
          <a:ln>
            <a:solidFill>
              <a:schemeClr val="tx1"/>
            </a:solidFill>
          </a:ln>
        </p:spPr>
        <p:txBody>
          <a:bodyPr wrap="square" rtlCol="0">
            <a:spAutoFit/>
          </a:bodyPr>
          <a:lstStyle/>
          <a:p>
            <a:r>
              <a:rPr kumimoji="1" lang="ja-JP" altLang="en-US" sz="2800" dirty="0" smtClean="0"/>
              <a:t>図</a:t>
            </a:r>
            <a:r>
              <a:rPr kumimoji="1" lang="en-US" altLang="ja-JP" sz="2800" dirty="0" smtClean="0"/>
              <a:t>2-2</a:t>
            </a:r>
            <a:r>
              <a:rPr lang="ja-JP" altLang="en-US" sz="2800" dirty="0"/>
              <a:t>：</a:t>
            </a:r>
            <a:endParaRPr kumimoji="1" lang="en-US" altLang="ja-JP" sz="2800" dirty="0" smtClean="0"/>
          </a:p>
          <a:p>
            <a:pPr marL="342900" indent="-342900">
              <a:buFont typeface="Wingdings" panose="05000000000000000000" pitchFamily="2" charset="2"/>
              <a:buChar char="Ø"/>
            </a:pPr>
            <a:r>
              <a:rPr lang="ja-JP" altLang="en-US" sz="2400" dirty="0"/>
              <a:t>対象のボイラーを炉筒煙管ボイラーとしているので、トップ事象は水位の異常低下による炉筒圧壊と</a:t>
            </a:r>
            <a:r>
              <a:rPr lang="ja-JP" altLang="en-US" sz="2400" dirty="0" smtClean="0"/>
              <a:t>記述</a:t>
            </a:r>
            <a:endParaRPr lang="en-US" altLang="ja-JP" sz="2400" dirty="0" smtClean="0"/>
          </a:p>
          <a:p>
            <a:pPr marL="800100" lvl="1" indent="-342900">
              <a:buFont typeface="Arial" panose="020B0604020202020204" pitchFamily="34" charset="0"/>
              <a:buChar char="•"/>
            </a:pPr>
            <a:r>
              <a:rPr lang="ja-JP" altLang="en-US" sz="2000" dirty="0"/>
              <a:t>同じ水位の異常低下であっても、ボイラー構造の差異などにより危険事象が必ずしも同じになるとは</a:t>
            </a:r>
            <a:r>
              <a:rPr lang="ja-JP" altLang="en-US" sz="2000" dirty="0" smtClean="0"/>
              <a:t>限らない</a:t>
            </a:r>
            <a:endParaRPr lang="en-US" altLang="ja-JP" sz="2000" dirty="0" smtClean="0"/>
          </a:p>
          <a:p>
            <a:pPr marL="800100" lvl="1" indent="-342900">
              <a:buFont typeface="Arial" panose="020B0604020202020204" pitchFamily="34" charset="0"/>
              <a:buChar char="•"/>
            </a:pPr>
            <a:r>
              <a:rPr lang="ja-JP" altLang="en-US" sz="2000" dirty="0"/>
              <a:t>ボイラーによっては、水位の異常低下による異常高温</a:t>
            </a:r>
            <a:r>
              <a:rPr lang="en-US" altLang="ja-JP" sz="2000" dirty="0"/>
              <a:t>(</a:t>
            </a:r>
            <a:r>
              <a:rPr lang="ja-JP" altLang="en-US" sz="2000" dirty="0"/>
              <a:t>排気系など</a:t>
            </a:r>
            <a:r>
              <a:rPr lang="en-US" altLang="ja-JP" sz="2000" dirty="0"/>
              <a:t>)</a:t>
            </a:r>
            <a:r>
              <a:rPr lang="ja-JP" altLang="en-US" sz="2000" dirty="0" err="1"/>
              <a:t>での</a:t>
            </a:r>
            <a:r>
              <a:rPr lang="ja-JP" altLang="en-US" sz="2000" dirty="0"/>
              <a:t>火災がトップ事象になることもある。</a:t>
            </a:r>
            <a:endParaRPr lang="en-US" altLang="ja-JP" sz="2000" dirty="0" smtClean="0"/>
          </a:p>
        </p:txBody>
      </p:sp>
    </p:spTree>
    <p:extLst>
      <p:ext uri="{BB962C8B-B14F-4D97-AF65-F5344CB8AC3E}">
        <p14:creationId xmlns:p14="http://schemas.microsoft.com/office/powerpoint/2010/main" val="2646867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1-(1)FTA</a:t>
            </a:r>
            <a:r>
              <a:rPr lang="ja-JP" altLang="en-US" sz="3200" b="1" dirty="0" smtClean="0"/>
              <a:t>実施例</a:t>
            </a:r>
            <a:r>
              <a:rPr lang="en-US" altLang="ja-JP" sz="3200" b="1" dirty="0"/>
              <a:t>(</a:t>
            </a:r>
            <a:r>
              <a:rPr lang="ja-JP" altLang="en-US" sz="3200" b="1" dirty="0"/>
              <a:t>水位の異常低下</a:t>
            </a:r>
            <a:r>
              <a:rPr lang="en-US" altLang="ja-JP" sz="3200" b="1" dirty="0"/>
              <a:t>)</a:t>
            </a:r>
            <a:br>
              <a:rPr lang="en-US" altLang="ja-JP" sz="3200" b="1" dirty="0"/>
            </a:br>
            <a:r>
              <a:rPr lang="ja-JP" altLang="en-US" sz="3200" b="1" dirty="0"/>
              <a:t>　　図</a:t>
            </a:r>
            <a:r>
              <a:rPr lang="en-US" altLang="ja-JP" sz="3200" b="1" dirty="0" smtClean="0"/>
              <a:t>2-2</a:t>
            </a:r>
            <a:r>
              <a:rPr lang="ja-JP" altLang="en-US" sz="3200" b="1" dirty="0"/>
              <a:t>　</a:t>
            </a:r>
            <a:r>
              <a:rPr lang="en-US" altLang="ja-JP" sz="3200" b="1" dirty="0" smtClean="0"/>
              <a:t>FTA</a:t>
            </a:r>
            <a:r>
              <a:rPr lang="ja-JP" altLang="en-US" sz="3200" b="1" dirty="0" smtClean="0"/>
              <a:t>図例</a:t>
            </a:r>
            <a:r>
              <a:rPr lang="en-US" altLang="ja-JP" sz="3200" b="1" dirty="0" smtClean="0"/>
              <a:t>(</a:t>
            </a:r>
            <a:r>
              <a:rPr lang="ja-JP" altLang="en-US" sz="3200" b="1" dirty="0" smtClean="0"/>
              <a:t>水位の異常低下</a:t>
            </a:r>
            <a:r>
              <a:rPr lang="en-US" altLang="ja-JP" sz="3200" b="1" dirty="0" smtClean="0"/>
              <a:t>)</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51</a:t>
            </a:fld>
            <a:endParaRPr kumimoji="1" lang="ja-JP" altLang="en-US"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84515" y="1628800"/>
            <a:ext cx="8589396" cy="4536504"/>
          </a:xfrm>
          <a:prstGeom prst="rect">
            <a:avLst/>
          </a:prstGeom>
          <a:noFill/>
          <a:ln>
            <a:noFill/>
          </a:ln>
        </p:spPr>
      </p:pic>
    </p:spTree>
    <p:extLst>
      <p:ext uri="{BB962C8B-B14F-4D97-AF65-F5344CB8AC3E}">
        <p14:creationId xmlns:p14="http://schemas.microsoft.com/office/powerpoint/2010/main" val="813691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1-(2)FTA</a:t>
            </a:r>
            <a:r>
              <a:rPr lang="ja-JP" altLang="en-US" sz="3200" b="1" dirty="0"/>
              <a:t>実施</a:t>
            </a:r>
            <a:r>
              <a:rPr lang="ja-JP" altLang="en-US" sz="3200" b="1" dirty="0" smtClean="0"/>
              <a:t>例</a:t>
            </a:r>
            <a:r>
              <a:rPr lang="en-US" altLang="ja-JP" sz="3200" b="1" dirty="0" smtClean="0"/>
              <a:t>(</a:t>
            </a:r>
            <a:r>
              <a:rPr lang="ja-JP" altLang="en-US" sz="3200" b="1" dirty="0" smtClean="0"/>
              <a:t>バーナ異常失火</a:t>
            </a:r>
            <a:r>
              <a:rPr lang="en-US" altLang="ja-JP" sz="3200" b="1" dirty="0" smtClean="0"/>
              <a:t>)</a:t>
            </a:r>
            <a:r>
              <a:rPr lang="en-US" altLang="ja-JP" sz="3200" b="1" dirty="0"/>
              <a:t/>
            </a:r>
            <a:br>
              <a:rPr lang="en-US" altLang="ja-JP" sz="3200" b="1" dirty="0"/>
            </a:br>
            <a:r>
              <a:rPr lang="ja-JP" altLang="en-US" sz="3200" b="1" dirty="0"/>
              <a:t>　　図</a:t>
            </a:r>
            <a:r>
              <a:rPr lang="en-US" altLang="ja-JP" sz="3200" b="1" dirty="0" smtClean="0"/>
              <a:t>2-3</a:t>
            </a:r>
            <a:r>
              <a:rPr lang="ja-JP" altLang="en-US" sz="3200" b="1" dirty="0"/>
              <a:t>　</a:t>
            </a:r>
            <a:r>
              <a:rPr lang="ja-JP" altLang="en-US" sz="3200" b="1" dirty="0" smtClean="0"/>
              <a:t>ガスバーナ制御系統の例</a:t>
            </a:r>
            <a:r>
              <a:rPr lang="en-US" altLang="ja-JP" sz="2400" b="1" dirty="0" smtClean="0"/>
              <a:t>(</a:t>
            </a:r>
            <a:r>
              <a:rPr lang="ja-JP" altLang="en-US" sz="2400" b="1" dirty="0" smtClean="0"/>
              <a:t>図</a:t>
            </a:r>
            <a:r>
              <a:rPr lang="en-US" altLang="ja-JP" sz="2400" b="1" dirty="0" smtClean="0"/>
              <a:t>1-2</a:t>
            </a:r>
            <a:r>
              <a:rPr lang="ja-JP" altLang="en-US" sz="2400" b="1" dirty="0" smtClean="0"/>
              <a:t>より抜粋</a:t>
            </a:r>
            <a:r>
              <a:rPr lang="en-US" altLang="ja-JP" sz="2400" b="1" dirty="0" smtClean="0"/>
              <a:t>)</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52</a:t>
            </a:fld>
            <a:endParaRPr kumimoji="1" lang="ja-JP" altLang="en-US" dirty="0"/>
          </a:p>
        </p:txBody>
      </p:sp>
      <p:grpSp>
        <p:nvGrpSpPr>
          <p:cNvPr id="7" name="グループ化 6"/>
          <p:cNvGrpSpPr/>
          <p:nvPr/>
        </p:nvGrpSpPr>
        <p:grpSpPr>
          <a:xfrm>
            <a:off x="519802" y="1628290"/>
            <a:ext cx="9053347" cy="4479475"/>
            <a:chOff x="0" y="0"/>
            <a:chExt cx="5754141" cy="3084416"/>
          </a:xfrm>
        </p:grpSpPr>
        <p:grpSp>
          <p:nvGrpSpPr>
            <p:cNvPr id="8" name="グループ化 7"/>
            <p:cNvGrpSpPr/>
            <p:nvPr/>
          </p:nvGrpSpPr>
          <p:grpSpPr>
            <a:xfrm>
              <a:off x="0" y="0"/>
              <a:ext cx="5754141" cy="3084416"/>
              <a:chOff x="0" y="0"/>
              <a:chExt cx="5754141" cy="3084416"/>
            </a:xfrm>
          </p:grpSpPr>
          <p:grpSp>
            <p:nvGrpSpPr>
              <p:cNvPr id="10" name="グループ化 9"/>
              <p:cNvGrpSpPr/>
              <p:nvPr/>
            </p:nvGrpSpPr>
            <p:grpSpPr>
              <a:xfrm>
                <a:off x="0" y="0"/>
                <a:ext cx="5754141" cy="3084416"/>
                <a:chOff x="0" y="0"/>
                <a:chExt cx="5754141" cy="3084416"/>
              </a:xfrm>
            </p:grpSpPr>
            <p:grpSp>
              <p:nvGrpSpPr>
                <p:cNvPr id="12" name="グループ化 11"/>
                <p:cNvGrpSpPr/>
                <p:nvPr/>
              </p:nvGrpSpPr>
              <p:grpSpPr>
                <a:xfrm>
                  <a:off x="0" y="192475"/>
                  <a:ext cx="5754141" cy="2891941"/>
                  <a:chOff x="0" y="192475"/>
                  <a:chExt cx="5754141" cy="2891941"/>
                </a:xfrm>
              </p:grpSpPr>
              <p:grpSp>
                <p:nvGrpSpPr>
                  <p:cNvPr id="17" name="グループ化 16"/>
                  <p:cNvGrpSpPr/>
                  <p:nvPr/>
                </p:nvGrpSpPr>
                <p:grpSpPr>
                  <a:xfrm>
                    <a:off x="0" y="840547"/>
                    <a:ext cx="5754141" cy="2243869"/>
                    <a:chOff x="0" y="840547"/>
                    <a:chExt cx="5754141" cy="2243869"/>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0547"/>
                      <a:ext cx="42767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グループ化 21"/>
                    <p:cNvGrpSpPr/>
                    <p:nvPr/>
                  </p:nvGrpSpPr>
                  <p:grpSpPr>
                    <a:xfrm>
                      <a:off x="3024336" y="1550891"/>
                      <a:ext cx="2729805" cy="1533525"/>
                      <a:chOff x="3024336" y="1550891"/>
                      <a:chExt cx="2729805" cy="1533525"/>
                    </a:xfrm>
                  </p:grpSpPr>
                  <p:grpSp>
                    <p:nvGrpSpPr>
                      <p:cNvPr id="23" name="グループ化 22"/>
                      <p:cNvGrpSpPr/>
                      <p:nvPr/>
                    </p:nvGrpSpPr>
                    <p:grpSpPr>
                      <a:xfrm>
                        <a:off x="3024336" y="1550891"/>
                        <a:ext cx="2729805" cy="1533525"/>
                        <a:chOff x="3024336" y="1550891"/>
                        <a:chExt cx="2729805" cy="1533525"/>
                      </a:xfrm>
                    </p:grpSpPr>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336" y="1550891"/>
                          <a:ext cx="26860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26"/>
                        <p:cNvSpPr/>
                        <p:nvPr/>
                      </p:nvSpPr>
                      <p:spPr>
                        <a:xfrm>
                          <a:off x="5466109" y="1550891"/>
                          <a:ext cx="288032" cy="55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p:cNvSpPr/>
                        <p:nvPr/>
                      </p:nvSpPr>
                      <p:spPr>
                        <a:xfrm>
                          <a:off x="5250085" y="1550891"/>
                          <a:ext cx="216024" cy="190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4" name="正方形/長方形 23"/>
                      <p:cNvSpPr/>
                      <p:nvPr/>
                    </p:nvSpPr>
                    <p:spPr>
                      <a:xfrm>
                        <a:off x="3024336" y="2496731"/>
                        <a:ext cx="1252389"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正方形/長方形 24"/>
                      <p:cNvSpPr/>
                      <p:nvPr/>
                    </p:nvSpPr>
                    <p:spPr>
                      <a:xfrm>
                        <a:off x="3024336" y="2856771"/>
                        <a:ext cx="2585789" cy="227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92475"/>
                    <a:ext cx="10763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直線コネクタ 18"/>
                  <p:cNvCxnSpPr/>
                  <p:nvPr/>
                </p:nvCxnSpPr>
                <p:spPr>
                  <a:xfrm flipH="1">
                    <a:off x="2304256" y="486392"/>
                    <a:ext cx="896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2285594" y="486392"/>
                    <a:ext cx="0" cy="35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464" y="0"/>
                  <a:ext cx="8096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8857" y="91951"/>
                  <a:ext cx="5334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4276725" y="1526347"/>
                  <a:ext cx="547811" cy="299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正方形/長方形 15"/>
                <p:cNvSpPr/>
                <p:nvPr/>
              </p:nvSpPr>
              <p:spPr>
                <a:xfrm>
                  <a:off x="4731196" y="1920667"/>
                  <a:ext cx="38137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1" name="正方形/長方形 10"/>
              <p:cNvSpPr/>
              <p:nvPr/>
            </p:nvSpPr>
            <p:spPr>
              <a:xfrm>
                <a:off x="3960440" y="1550891"/>
                <a:ext cx="216024" cy="190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9" name="正方形/長方形 8"/>
            <p:cNvSpPr/>
            <p:nvPr/>
          </p:nvSpPr>
          <p:spPr>
            <a:xfrm>
              <a:off x="4276726" y="384867"/>
              <a:ext cx="1081372" cy="116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200">
                  <a:solidFill>
                    <a:srgbClr val="000000"/>
                  </a:solidFill>
                  <a:effectLst/>
                  <a:ea typeface="ＭＳ 明朝"/>
                  <a:cs typeface="Times New Roman"/>
                </a:rPr>
                <a:t>バーナ部</a:t>
              </a:r>
              <a:endParaRPr lang="ja-JP" sz="1200">
                <a:effectLst/>
                <a:latin typeface="ＭＳ Ｐゴシック"/>
                <a:cs typeface="ＭＳ Ｐゴシック"/>
              </a:endParaRPr>
            </a:p>
          </p:txBody>
        </p:sp>
      </p:grpSp>
    </p:spTree>
    <p:extLst>
      <p:ext uri="{BB962C8B-B14F-4D97-AF65-F5344CB8AC3E}">
        <p14:creationId xmlns:p14="http://schemas.microsoft.com/office/powerpoint/2010/main" val="4083144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1-(2)FTA</a:t>
            </a:r>
            <a:r>
              <a:rPr lang="ja-JP" altLang="en-US" sz="3200" b="1" dirty="0"/>
              <a:t>実施</a:t>
            </a:r>
            <a:r>
              <a:rPr lang="ja-JP" altLang="en-US" sz="3200" b="1" dirty="0" smtClean="0"/>
              <a:t>例</a:t>
            </a:r>
            <a:r>
              <a:rPr lang="en-US" altLang="ja-JP" sz="3200" b="1" dirty="0"/>
              <a:t>(</a:t>
            </a:r>
            <a:r>
              <a:rPr lang="ja-JP" altLang="en-US" sz="3200" b="1" dirty="0"/>
              <a:t>バーナ異常失火</a:t>
            </a:r>
            <a:r>
              <a:rPr lang="en-US" altLang="ja-JP" sz="3200" b="1" dirty="0"/>
              <a:t>)</a:t>
            </a:r>
            <a:br>
              <a:rPr lang="en-US" altLang="ja-JP" sz="3200" b="1" dirty="0"/>
            </a:br>
            <a:r>
              <a:rPr lang="ja-JP" altLang="en-US" sz="3200" b="1" dirty="0"/>
              <a:t>　　図</a:t>
            </a:r>
            <a:r>
              <a:rPr lang="en-US" altLang="ja-JP" sz="3200" b="1" dirty="0" smtClean="0"/>
              <a:t>2-4</a:t>
            </a:r>
            <a:r>
              <a:rPr lang="ja-JP" altLang="en-US" sz="3200" b="1" dirty="0"/>
              <a:t>　燃焼制御系機能ブロック図例</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53</a:t>
            </a:fld>
            <a:endParaRPr kumimoji="1" lang="ja-JP" altLang="en-US" dirty="0"/>
          </a:p>
        </p:txBody>
      </p:sp>
      <p:pic>
        <p:nvPicPr>
          <p:cNvPr id="7" name="図 6"/>
          <p:cNvPicPr/>
          <p:nvPr/>
        </p:nvPicPr>
        <p:blipFill>
          <a:blip r:embed="rId3"/>
          <a:stretch>
            <a:fillRect/>
          </a:stretch>
        </p:blipFill>
        <p:spPr>
          <a:xfrm>
            <a:off x="1442610" y="1556791"/>
            <a:ext cx="7332815" cy="4836595"/>
          </a:xfrm>
          <a:prstGeom prst="rect">
            <a:avLst/>
          </a:prstGeom>
        </p:spPr>
      </p:pic>
    </p:spTree>
    <p:extLst>
      <p:ext uri="{BB962C8B-B14F-4D97-AF65-F5344CB8AC3E}">
        <p14:creationId xmlns:p14="http://schemas.microsoft.com/office/powerpoint/2010/main" val="398683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1-(2)FTA</a:t>
            </a:r>
            <a:r>
              <a:rPr lang="ja-JP" altLang="en-US" sz="3200" b="1" dirty="0"/>
              <a:t>実施</a:t>
            </a:r>
            <a:r>
              <a:rPr lang="ja-JP" altLang="en-US" sz="3200" b="1" dirty="0" smtClean="0"/>
              <a:t>例</a:t>
            </a:r>
            <a:r>
              <a:rPr lang="en-US" altLang="ja-JP" sz="3200" b="1" dirty="0"/>
              <a:t>(</a:t>
            </a:r>
            <a:r>
              <a:rPr lang="ja-JP" altLang="en-US" sz="3200" b="1" dirty="0"/>
              <a:t>バーナ異常失火</a:t>
            </a:r>
            <a:r>
              <a:rPr lang="en-US" altLang="ja-JP" sz="3200" b="1" dirty="0"/>
              <a:t>)</a:t>
            </a:r>
            <a:br>
              <a:rPr lang="en-US" altLang="ja-JP" sz="3200" b="1" dirty="0"/>
            </a:br>
            <a:r>
              <a:rPr lang="ja-JP" altLang="en-US" sz="3200" b="1" dirty="0"/>
              <a:t>　　</a:t>
            </a:r>
            <a:r>
              <a:rPr lang="ja-JP" altLang="en-US" sz="3200" b="1" dirty="0" smtClean="0"/>
              <a:t>炉</a:t>
            </a:r>
            <a:r>
              <a:rPr lang="ja-JP" altLang="en-US" sz="3200" b="1" dirty="0"/>
              <a:t>筒煙管ボイラーの爆発火災</a:t>
            </a:r>
            <a:r>
              <a:rPr lang="en-US" altLang="ja-JP" sz="3200" b="1" dirty="0" smtClean="0"/>
              <a:t>FTA</a:t>
            </a:r>
            <a:r>
              <a:rPr lang="ja-JP" altLang="en-US" sz="3200" b="1" dirty="0" smtClean="0"/>
              <a:t>図例</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54</a:t>
            </a:fld>
            <a:endParaRPr kumimoji="1" lang="ja-JP" altLang="en-US" dirty="0"/>
          </a:p>
        </p:txBody>
      </p:sp>
      <p:sp>
        <p:nvSpPr>
          <p:cNvPr id="3" name="テキスト ボックス 2"/>
          <p:cNvSpPr txBox="1"/>
          <p:nvPr/>
        </p:nvSpPr>
        <p:spPr>
          <a:xfrm>
            <a:off x="518475" y="1554356"/>
            <a:ext cx="9049005" cy="4278094"/>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400" dirty="0"/>
              <a:t>重故障のうち「バーナの異常消火」による危険事象として、</a:t>
            </a:r>
            <a:r>
              <a:rPr lang="en-US" altLang="ja-JP" sz="2400" dirty="0" smtClean="0"/>
              <a:t>FTA</a:t>
            </a:r>
            <a:r>
              <a:rPr lang="ja-JP" altLang="en-US" sz="2400" dirty="0" smtClean="0"/>
              <a:t>図の</a:t>
            </a:r>
            <a:r>
              <a:rPr lang="ja-JP" altLang="en-US" sz="2400" dirty="0"/>
              <a:t>トップ事象を</a:t>
            </a:r>
            <a:r>
              <a:rPr lang="ja-JP" altLang="en-US" sz="2400" b="1" dirty="0"/>
              <a:t>ガス燃料による爆発</a:t>
            </a:r>
            <a:r>
              <a:rPr lang="ja-JP" altLang="en-US" sz="2400" dirty="0"/>
              <a:t>とする</a:t>
            </a:r>
            <a:r>
              <a:rPr lang="ja-JP" altLang="en-US" sz="2400" dirty="0" smtClean="0"/>
              <a:t>。</a:t>
            </a:r>
            <a:endParaRPr lang="en-US" altLang="ja-JP" sz="2400" dirty="0" smtClean="0"/>
          </a:p>
          <a:p>
            <a:pPr marL="342900" indent="-342900">
              <a:buFont typeface="Wingdings" panose="05000000000000000000" pitchFamily="2" charset="2"/>
              <a:buChar char="Ø"/>
            </a:pPr>
            <a:endParaRPr lang="en-US" altLang="ja-JP" sz="2400" dirty="0" smtClean="0"/>
          </a:p>
          <a:p>
            <a:pPr marL="342900" indent="-342900">
              <a:buFont typeface="Wingdings" panose="05000000000000000000" pitchFamily="2" charset="2"/>
              <a:buChar char="Ø"/>
            </a:pPr>
            <a:r>
              <a:rPr lang="ja-JP" altLang="en-US" sz="2400" dirty="0" smtClean="0"/>
              <a:t>ガス</a:t>
            </a:r>
            <a:r>
              <a:rPr lang="ja-JP" altLang="en-US" sz="2400" dirty="0"/>
              <a:t>燃料を流出</a:t>
            </a:r>
            <a:r>
              <a:rPr lang="en-US" altLang="ja-JP" sz="2400" dirty="0"/>
              <a:t>/</a:t>
            </a:r>
            <a:r>
              <a:rPr lang="ja-JP" altLang="en-US" sz="2400" dirty="0"/>
              <a:t>滞留させる要因としては、</a:t>
            </a:r>
            <a:r>
              <a:rPr lang="ja-JP" altLang="en-US" sz="2400" b="1" dirty="0"/>
              <a:t>「バーナの異常失火」の他にも、「ガス配管系統からの漏れ」「ガス遮断弁の故障」など</a:t>
            </a:r>
            <a:r>
              <a:rPr lang="ja-JP" altLang="en-US" sz="2400" dirty="0"/>
              <a:t>の項目があるので、それらを全て書き出して、</a:t>
            </a:r>
            <a:r>
              <a:rPr lang="en-US" altLang="ja-JP" sz="2400" dirty="0" smtClean="0"/>
              <a:t>FTA</a:t>
            </a:r>
            <a:r>
              <a:rPr lang="ja-JP" altLang="en-US" sz="2400" dirty="0" smtClean="0"/>
              <a:t>を</a:t>
            </a:r>
            <a:r>
              <a:rPr lang="ja-JP" altLang="en-US" sz="2400" dirty="0"/>
              <a:t>開始する</a:t>
            </a:r>
            <a:r>
              <a:rPr lang="ja-JP" altLang="en-US" sz="2400" dirty="0" smtClean="0"/>
              <a:t>。</a:t>
            </a:r>
            <a:endParaRPr lang="en-US" altLang="ja-JP" sz="2400" dirty="0" smtClean="0"/>
          </a:p>
          <a:p>
            <a:pPr marL="342900" indent="-342900">
              <a:buFont typeface="Wingdings" panose="05000000000000000000" pitchFamily="2" charset="2"/>
              <a:buChar char="Ø"/>
            </a:pPr>
            <a:r>
              <a:rPr lang="ja-JP" altLang="en-US" sz="2400" dirty="0"/>
              <a:t>必要に応じて</a:t>
            </a:r>
            <a:r>
              <a:rPr lang="ja-JP" altLang="en-US" sz="2400" b="1" dirty="0"/>
              <a:t>検討項目に対応する機能ブロック図</a:t>
            </a:r>
            <a:r>
              <a:rPr lang="ja-JP" altLang="en-US" sz="2400" dirty="0"/>
              <a:t>を準備して実施する</a:t>
            </a:r>
            <a:r>
              <a:rPr lang="ja-JP" altLang="en-US" sz="2400" dirty="0" smtClean="0"/>
              <a:t>。例えば、</a:t>
            </a:r>
            <a:endParaRPr lang="en-US" altLang="ja-JP" sz="2400" dirty="0" smtClean="0"/>
          </a:p>
          <a:p>
            <a:pPr marL="800100" lvl="1" indent="-342900">
              <a:buFont typeface="Arial" panose="020B0604020202020204" pitchFamily="34" charset="0"/>
              <a:buChar char="•"/>
            </a:pPr>
            <a:r>
              <a:rPr lang="ja-JP" altLang="en-US" sz="2000" dirty="0" smtClean="0"/>
              <a:t>図</a:t>
            </a:r>
            <a:r>
              <a:rPr lang="en-US" altLang="ja-JP" sz="2000" dirty="0"/>
              <a:t>2-5</a:t>
            </a:r>
            <a:r>
              <a:rPr lang="ja-JP" altLang="en-US" sz="2000" dirty="0"/>
              <a:t>では「バーナの異常失火」に対する要因の一つとして</a:t>
            </a:r>
            <a:r>
              <a:rPr lang="ja-JP" altLang="en-US" sz="2000" b="1" dirty="0"/>
              <a:t>「空気量不足</a:t>
            </a:r>
            <a:r>
              <a:rPr lang="en-US" altLang="ja-JP" sz="2000" b="1" dirty="0"/>
              <a:t>/</a:t>
            </a:r>
            <a:r>
              <a:rPr lang="ja-JP" altLang="en-US" sz="2000" b="1" dirty="0"/>
              <a:t>過多」</a:t>
            </a:r>
            <a:r>
              <a:rPr lang="ja-JP" altLang="en-US" sz="2000" dirty="0"/>
              <a:t>を</a:t>
            </a:r>
            <a:r>
              <a:rPr lang="ja-JP" altLang="en-US" sz="2000" dirty="0" smtClean="0"/>
              <a:t>上げている。</a:t>
            </a:r>
            <a:endParaRPr lang="en-US" altLang="ja-JP" sz="2000" dirty="0" smtClean="0"/>
          </a:p>
          <a:p>
            <a:pPr marL="800100" lvl="1" indent="-342900">
              <a:buFont typeface="Arial" panose="020B0604020202020204" pitchFamily="34" charset="0"/>
              <a:buChar char="•"/>
            </a:pPr>
            <a:r>
              <a:rPr lang="ja-JP" altLang="en-US" sz="2000" dirty="0" smtClean="0"/>
              <a:t>これ</a:t>
            </a:r>
            <a:r>
              <a:rPr lang="ja-JP" altLang="en-US" sz="2000" dirty="0"/>
              <a:t>に関連する制御は燃焼量制御であり、この機能</a:t>
            </a:r>
            <a:r>
              <a:rPr lang="ja-JP" altLang="en-US" sz="2000" dirty="0" smtClean="0"/>
              <a:t>ブロック図</a:t>
            </a:r>
            <a:r>
              <a:rPr lang="en-US" altLang="ja-JP" sz="2000" dirty="0" smtClean="0"/>
              <a:t>(</a:t>
            </a:r>
            <a:r>
              <a:rPr lang="ja-JP" altLang="en-US" sz="2000" dirty="0" smtClean="0"/>
              <a:t>図</a:t>
            </a:r>
            <a:r>
              <a:rPr lang="en-US" altLang="ja-JP" sz="2000" dirty="0" smtClean="0"/>
              <a:t>2-4)</a:t>
            </a:r>
            <a:r>
              <a:rPr lang="ja-JP" altLang="en-US" sz="2000" dirty="0" smtClean="0"/>
              <a:t>を</a:t>
            </a:r>
            <a:r>
              <a:rPr lang="ja-JP" altLang="en-US" sz="2000" dirty="0"/>
              <a:t>確認した上で、図</a:t>
            </a:r>
            <a:r>
              <a:rPr lang="en-US" altLang="ja-JP" sz="2000" dirty="0"/>
              <a:t>2-6</a:t>
            </a:r>
            <a:r>
              <a:rPr lang="ja-JP" altLang="en-US" sz="2000" dirty="0" err="1"/>
              <a:t>のように</a:t>
            </a:r>
            <a:r>
              <a:rPr lang="ja-JP" altLang="en-US" sz="2000" dirty="0"/>
              <a:t>さらに</a:t>
            </a:r>
            <a:r>
              <a:rPr lang="en-US" altLang="ja-JP" sz="2000" dirty="0" smtClean="0"/>
              <a:t>FTA</a:t>
            </a:r>
            <a:r>
              <a:rPr lang="ja-JP" altLang="en-US" sz="2000" dirty="0" smtClean="0"/>
              <a:t>を</a:t>
            </a:r>
            <a:r>
              <a:rPr lang="ja-JP" altLang="en-US" sz="2000" dirty="0"/>
              <a:t>進めている。</a:t>
            </a:r>
            <a:endParaRPr kumimoji="1" lang="ja-JP" altLang="en-US" sz="2000" dirty="0"/>
          </a:p>
        </p:txBody>
      </p:sp>
    </p:spTree>
    <p:extLst>
      <p:ext uri="{BB962C8B-B14F-4D97-AF65-F5344CB8AC3E}">
        <p14:creationId xmlns:p14="http://schemas.microsoft.com/office/powerpoint/2010/main" val="42164538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1-(2)FTA</a:t>
            </a:r>
            <a:r>
              <a:rPr lang="ja-JP" altLang="en-US" sz="3200" b="1" dirty="0"/>
              <a:t>実施</a:t>
            </a:r>
            <a:r>
              <a:rPr lang="ja-JP" altLang="en-US" sz="3200" b="1" dirty="0" smtClean="0"/>
              <a:t>例</a:t>
            </a:r>
            <a:r>
              <a:rPr lang="en-US" altLang="ja-JP" sz="3200" b="1" dirty="0"/>
              <a:t>(</a:t>
            </a:r>
            <a:r>
              <a:rPr lang="ja-JP" altLang="en-US" sz="3200" b="1" dirty="0"/>
              <a:t>バーナ異常失火</a:t>
            </a:r>
            <a:r>
              <a:rPr lang="en-US" altLang="ja-JP" sz="3200" b="1" dirty="0"/>
              <a:t>)</a:t>
            </a:r>
            <a:br>
              <a:rPr lang="en-US" altLang="ja-JP" sz="3200" b="1" dirty="0"/>
            </a:br>
            <a:r>
              <a:rPr lang="ja-JP" altLang="en-US" sz="3200" b="1" dirty="0"/>
              <a:t>　　図</a:t>
            </a:r>
            <a:r>
              <a:rPr lang="en-US" altLang="ja-JP" sz="3200" b="1" dirty="0" smtClean="0"/>
              <a:t>2-5</a:t>
            </a:r>
            <a:r>
              <a:rPr lang="ja-JP" altLang="en-US" sz="3200" b="1" dirty="0"/>
              <a:t>　炉筒煙管ボイラーの爆発火災</a:t>
            </a:r>
            <a:r>
              <a:rPr lang="en-US" altLang="ja-JP" sz="3200" b="1" dirty="0" smtClean="0"/>
              <a:t>FTA</a:t>
            </a:r>
            <a:r>
              <a:rPr lang="ja-JP" altLang="en-US" sz="3200" b="1" dirty="0" smtClean="0"/>
              <a:t>図例</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55</a:t>
            </a:fld>
            <a:endParaRPr kumimoji="1" lang="ja-JP" altLang="en-US" dirty="0"/>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2360712" y="1451965"/>
            <a:ext cx="5184576" cy="4845646"/>
          </a:xfrm>
          <a:prstGeom prst="rect">
            <a:avLst/>
          </a:prstGeom>
          <a:noFill/>
          <a:ln>
            <a:noFill/>
          </a:ln>
        </p:spPr>
      </p:pic>
    </p:spTree>
    <p:extLst>
      <p:ext uri="{BB962C8B-B14F-4D97-AF65-F5344CB8AC3E}">
        <p14:creationId xmlns:p14="http://schemas.microsoft.com/office/powerpoint/2010/main" val="31275354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1-(2)FTA</a:t>
            </a:r>
            <a:r>
              <a:rPr lang="ja-JP" altLang="en-US" sz="3200" b="1" dirty="0"/>
              <a:t>実施</a:t>
            </a:r>
            <a:r>
              <a:rPr lang="ja-JP" altLang="en-US" sz="3200" b="1" dirty="0" smtClean="0"/>
              <a:t>例</a:t>
            </a:r>
            <a:r>
              <a:rPr lang="en-US" altLang="ja-JP" sz="3200" b="1" dirty="0"/>
              <a:t>(</a:t>
            </a:r>
            <a:r>
              <a:rPr lang="ja-JP" altLang="en-US" sz="3200" b="1" dirty="0"/>
              <a:t>バーナ異常失火</a:t>
            </a:r>
            <a:r>
              <a:rPr lang="en-US" altLang="ja-JP" sz="3200" b="1" dirty="0"/>
              <a:t>)</a:t>
            </a:r>
            <a:br>
              <a:rPr lang="en-US" altLang="ja-JP" sz="3200" b="1" dirty="0"/>
            </a:br>
            <a:r>
              <a:rPr lang="ja-JP" altLang="en-US" sz="3200" b="1" dirty="0"/>
              <a:t>　　図</a:t>
            </a:r>
            <a:r>
              <a:rPr lang="en-US" altLang="ja-JP" sz="3200" b="1" dirty="0" smtClean="0"/>
              <a:t>2-6</a:t>
            </a:r>
            <a:r>
              <a:rPr lang="ja-JP" altLang="en-US" sz="3200" b="1" dirty="0"/>
              <a:t>　</a:t>
            </a:r>
            <a:r>
              <a:rPr lang="ja-JP" altLang="en-US" sz="3200" b="1" dirty="0" smtClean="0"/>
              <a:t>バーナ空気量不足の</a:t>
            </a:r>
            <a:r>
              <a:rPr lang="en-US" altLang="ja-JP" sz="3200" b="1" dirty="0" smtClean="0"/>
              <a:t>FTA</a:t>
            </a:r>
            <a:r>
              <a:rPr lang="ja-JP" altLang="en-US" sz="3200" b="1" dirty="0" smtClean="0"/>
              <a:t>図例</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56</a:t>
            </a:fld>
            <a:endParaRPr kumimoji="1" lang="ja-JP" altLang="en-US"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350489" y="1556792"/>
            <a:ext cx="8564333" cy="4896545"/>
          </a:xfrm>
          <a:prstGeom prst="rect">
            <a:avLst/>
          </a:prstGeom>
          <a:noFill/>
          <a:ln>
            <a:noFill/>
          </a:ln>
        </p:spPr>
      </p:pic>
    </p:spTree>
    <p:extLst>
      <p:ext uri="{BB962C8B-B14F-4D97-AF65-F5344CB8AC3E}">
        <p14:creationId xmlns:p14="http://schemas.microsoft.com/office/powerpoint/2010/main" val="2203953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ja-JP" altLang="ja-JP" sz="3200" b="1" dirty="0"/>
              <a:t>燃焼系統の</a:t>
            </a:r>
            <a:r>
              <a:rPr lang="en-US" altLang="ja-JP" sz="3200" b="1" dirty="0" smtClean="0"/>
              <a:t>FTA</a:t>
            </a:r>
            <a:r>
              <a:rPr lang="ja-JP" altLang="ja-JP" sz="3200" b="1" dirty="0" smtClean="0"/>
              <a:t>の</a:t>
            </a:r>
            <a:r>
              <a:rPr lang="ja-JP" altLang="ja-JP" sz="3200" b="1" dirty="0"/>
              <a:t>留意点</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57</a:t>
            </a:fld>
            <a:endParaRPr kumimoji="1" lang="ja-JP" altLang="en-US" dirty="0"/>
          </a:p>
        </p:txBody>
      </p:sp>
      <p:sp>
        <p:nvSpPr>
          <p:cNvPr id="2" name="コンテンツ プレースホルダー 1"/>
          <p:cNvSpPr>
            <a:spLocks noGrp="1"/>
          </p:cNvSpPr>
          <p:nvPr>
            <p:ph idx="1"/>
          </p:nvPr>
        </p:nvSpPr>
        <p:spPr>
          <a:xfrm>
            <a:off x="495300" y="1600201"/>
            <a:ext cx="8982203" cy="4525963"/>
          </a:xfrm>
        </p:spPr>
        <p:txBody>
          <a:bodyPr>
            <a:normAutofit fontScale="77500" lnSpcReduction="20000"/>
          </a:bodyPr>
          <a:lstStyle/>
          <a:p>
            <a:pPr>
              <a:buFont typeface="Wingdings" panose="05000000000000000000" pitchFamily="2" charset="2"/>
              <a:buChar char="l"/>
            </a:pPr>
            <a:r>
              <a:rPr lang="ja-JP" altLang="en-US" dirty="0" smtClean="0"/>
              <a:t>燃焼</a:t>
            </a:r>
            <a:r>
              <a:rPr lang="ja-JP" altLang="en-US" dirty="0"/>
              <a:t>系統の</a:t>
            </a:r>
            <a:r>
              <a:rPr lang="en-US" altLang="ja-JP" dirty="0"/>
              <a:t>FTA</a:t>
            </a:r>
            <a:r>
              <a:rPr lang="ja-JP" altLang="en-US" dirty="0" smtClean="0"/>
              <a:t>では、</a:t>
            </a:r>
            <a:r>
              <a:rPr lang="ja-JP" altLang="en-US" b="1" dirty="0" smtClean="0"/>
              <a:t>燃料</a:t>
            </a:r>
            <a:r>
              <a:rPr lang="ja-JP" altLang="en-US" b="1" dirty="0"/>
              <a:t>の種類とバーナ特性</a:t>
            </a:r>
            <a:r>
              <a:rPr lang="ja-JP" altLang="en-US" dirty="0"/>
              <a:t>などによって危険事象やリスク要因</a:t>
            </a:r>
            <a:r>
              <a:rPr lang="ja-JP" altLang="en-US" dirty="0" smtClean="0"/>
              <a:t>が異なる。</a:t>
            </a:r>
            <a:endParaRPr lang="en-US" altLang="ja-JP" dirty="0"/>
          </a:p>
          <a:p>
            <a:pPr>
              <a:buFont typeface="Wingdings" panose="05000000000000000000" pitchFamily="2" charset="2"/>
              <a:buChar char="l"/>
            </a:pPr>
            <a:r>
              <a:rPr lang="ja-JP" altLang="en-US" b="1" dirty="0" smtClean="0"/>
              <a:t>油</a:t>
            </a:r>
            <a:r>
              <a:rPr lang="ja-JP" altLang="en-US" b="1" dirty="0"/>
              <a:t>燃焼の場合</a:t>
            </a:r>
            <a:r>
              <a:rPr lang="ja-JP" altLang="en-US" dirty="0"/>
              <a:t>には、燃料温度</a:t>
            </a:r>
            <a:r>
              <a:rPr lang="ja-JP" altLang="en-US" dirty="0" smtClean="0"/>
              <a:t>、噴霧媒体系の</a:t>
            </a:r>
            <a:r>
              <a:rPr lang="ja-JP" altLang="en-US" dirty="0"/>
              <a:t>異常なども検討</a:t>
            </a:r>
            <a:r>
              <a:rPr lang="ja-JP" altLang="en-US" dirty="0" smtClean="0"/>
              <a:t>の対象</a:t>
            </a:r>
            <a:r>
              <a:rPr lang="ja-JP" altLang="en-US" dirty="0"/>
              <a:t>と</a:t>
            </a:r>
            <a:r>
              <a:rPr lang="ja-JP" altLang="en-US" dirty="0" smtClean="0"/>
              <a:t>なる</a:t>
            </a:r>
            <a:endParaRPr lang="en-US" altLang="ja-JP" dirty="0" smtClean="0"/>
          </a:p>
          <a:p>
            <a:pPr>
              <a:buFont typeface="Wingdings" panose="05000000000000000000" pitchFamily="2" charset="2"/>
              <a:buChar char="l"/>
            </a:pPr>
            <a:r>
              <a:rPr lang="ja-JP" altLang="en-US" b="1" dirty="0" smtClean="0"/>
              <a:t>バイオマスボイラーでの例</a:t>
            </a:r>
            <a:r>
              <a:rPr lang="ja-JP" altLang="en-US" b="1" dirty="0"/>
              <a:t>を</a:t>
            </a:r>
            <a:r>
              <a:rPr lang="ja-JP" altLang="en-US" b="1" dirty="0" smtClean="0"/>
              <a:t>図</a:t>
            </a:r>
            <a:r>
              <a:rPr lang="en-US" altLang="ja-JP" b="1" dirty="0" smtClean="0"/>
              <a:t>2-7</a:t>
            </a:r>
            <a:r>
              <a:rPr lang="ja-JP" altLang="en-US" b="1" dirty="0" err="1" smtClean="0"/>
              <a:t>、</a:t>
            </a:r>
            <a:r>
              <a:rPr lang="ja-JP" altLang="en-US" b="1" dirty="0" smtClean="0"/>
              <a:t>図</a:t>
            </a:r>
            <a:r>
              <a:rPr lang="en-US" altLang="ja-JP" b="1" dirty="0" smtClean="0"/>
              <a:t>2-8</a:t>
            </a:r>
            <a:r>
              <a:rPr lang="ja-JP" altLang="en-US" b="1" dirty="0" err="1" smtClean="0"/>
              <a:t>、</a:t>
            </a:r>
            <a:r>
              <a:rPr lang="ja-JP" altLang="en-US" b="1" dirty="0" smtClean="0"/>
              <a:t>図</a:t>
            </a:r>
            <a:r>
              <a:rPr lang="en-US" altLang="ja-JP" b="1" dirty="0" smtClean="0"/>
              <a:t>2-9</a:t>
            </a:r>
            <a:r>
              <a:rPr lang="ja-JP" altLang="en-US" dirty="0" smtClean="0"/>
              <a:t>に</a:t>
            </a:r>
            <a:r>
              <a:rPr lang="ja-JP" altLang="en-US" dirty="0"/>
              <a:t>示す</a:t>
            </a:r>
            <a:r>
              <a:rPr lang="ja-JP" altLang="en-US" dirty="0" smtClean="0"/>
              <a:t>。</a:t>
            </a:r>
            <a:endParaRPr lang="en-US" altLang="ja-JP" dirty="0" smtClean="0"/>
          </a:p>
          <a:p>
            <a:pPr lvl="1">
              <a:buFont typeface="Arial" panose="020B0604020202020204" pitchFamily="34" charset="0"/>
              <a:buChar char="•"/>
            </a:pPr>
            <a:r>
              <a:rPr lang="ja-JP" altLang="en-US" dirty="0" smtClean="0"/>
              <a:t>この</a:t>
            </a:r>
            <a:r>
              <a:rPr lang="ja-JP" altLang="en-US" dirty="0"/>
              <a:t>バイオマスボイラーの例では</a:t>
            </a:r>
            <a:r>
              <a:rPr lang="ja-JP" altLang="en-US" dirty="0" smtClean="0"/>
              <a:t>、</a:t>
            </a:r>
            <a:r>
              <a:rPr lang="ja-JP" altLang="en-US" dirty="0"/>
              <a:t>一次、二次と２段に分けて燃焼空気を供給し燃焼ガスが熱交換部へ供給される。</a:t>
            </a:r>
            <a:r>
              <a:rPr lang="ja-JP" altLang="en-US" dirty="0" smtClean="0"/>
              <a:t>その後</a:t>
            </a:r>
            <a:r>
              <a:rPr lang="ja-JP" altLang="en-US" dirty="0"/>
              <a:t>誘引ファンにより排気されるが、排気も再循環させて、燃焼制御している</a:t>
            </a:r>
            <a:r>
              <a:rPr lang="ja-JP" altLang="en-US" dirty="0" smtClean="0"/>
              <a:t>。また</a:t>
            </a:r>
            <a:r>
              <a:rPr lang="ja-JP" altLang="en-US" dirty="0"/>
              <a:t>、熱交換部には冷却水系統</a:t>
            </a:r>
            <a:r>
              <a:rPr lang="ja-JP" altLang="en-US" dirty="0" smtClean="0"/>
              <a:t>があり</a:t>
            </a:r>
            <a:r>
              <a:rPr lang="ja-JP" altLang="en-US" dirty="0"/>
              <a:t>、余剰熱を放熱し缶水温度の上昇を抑制している</a:t>
            </a:r>
            <a:r>
              <a:rPr lang="ja-JP" altLang="en-US" dirty="0" smtClean="0"/>
              <a:t>。</a:t>
            </a:r>
            <a:endParaRPr lang="en-US" altLang="ja-JP" dirty="0" smtClean="0"/>
          </a:p>
          <a:p>
            <a:pPr lvl="1">
              <a:buFont typeface="Arial" panose="020B0604020202020204" pitchFamily="34" charset="0"/>
              <a:buChar char="•"/>
            </a:pPr>
            <a:endParaRPr lang="en-US" altLang="ja-JP" dirty="0" smtClean="0"/>
          </a:p>
          <a:p>
            <a:pPr lvl="1">
              <a:buFont typeface="Arial" panose="020B0604020202020204" pitchFamily="34" charset="0"/>
              <a:buChar char="•"/>
            </a:pPr>
            <a:r>
              <a:rPr lang="ja-JP" altLang="en-US" dirty="0"/>
              <a:t>燃焼系統については、</a:t>
            </a:r>
            <a:r>
              <a:rPr lang="ja-JP" altLang="en-US" b="1" dirty="0"/>
              <a:t>危険事象として爆発</a:t>
            </a:r>
            <a:r>
              <a:rPr lang="ja-JP" altLang="en-US" b="1" dirty="0" smtClean="0"/>
              <a:t>また</a:t>
            </a:r>
            <a:r>
              <a:rPr lang="ja-JP" altLang="en-US" b="1" dirty="0"/>
              <a:t>は</a:t>
            </a:r>
            <a:r>
              <a:rPr lang="en-US" altLang="ja-JP" b="1" dirty="0"/>
              <a:t>CO </a:t>
            </a:r>
            <a:r>
              <a:rPr lang="ja-JP" altLang="en-US" b="1" dirty="0"/>
              <a:t>大量発生</a:t>
            </a:r>
            <a:r>
              <a:rPr lang="ja-JP" altLang="en-US" dirty="0"/>
              <a:t>をトップ事象として解析をすすめており、その原因としては、</a:t>
            </a:r>
            <a:r>
              <a:rPr lang="ja-JP" altLang="en-US" dirty="0" smtClean="0"/>
              <a:t>排気系統</a:t>
            </a:r>
            <a:r>
              <a:rPr lang="ja-JP" altLang="en-US" dirty="0"/>
              <a:t>の異常による炉内圧上昇、空気量不足・燃料過多による不完全燃焼などがある</a:t>
            </a:r>
            <a:r>
              <a:rPr lang="ja-JP" altLang="en-US" dirty="0" smtClean="0"/>
              <a:t>。</a:t>
            </a:r>
            <a:endParaRPr lang="en-US" altLang="ja-JP" dirty="0" smtClean="0"/>
          </a:p>
        </p:txBody>
      </p:sp>
    </p:spTree>
    <p:extLst>
      <p:ext uri="{BB962C8B-B14F-4D97-AF65-F5344CB8AC3E}">
        <p14:creationId xmlns:p14="http://schemas.microsoft.com/office/powerpoint/2010/main" val="3407302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634082"/>
          </a:xfrm>
          <a:ln>
            <a:solidFill>
              <a:schemeClr val="accent4">
                <a:lumMod val="40000"/>
                <a:lumOff val="60000"/>
              </a:schemeClr>
            </a:solidFill>
          </a:ln>
        </p:spPr>
        <p:txBody>
          <a:bodyPr>
            <a:noAutofit/>
          </a:bodyPr>
          <a:lstStyle/>
          <a:p>
            <a:pPr algn="l"/>
            <a:r>
              <a:rPr lang="ja-JP" altLang="en-US" sz="3200" b="1" dirty="0" smtClean="0"/>
              <a:t>図</a:t>
            </a:r>
            <a:r>
              <a:rPr lang="en-US" altLang="ja-JP" sz="3200" b="1" dirty="0" smtClean="0"/>
              <a:t>2-7</a:t>
            </a:r>
            <a:r>
              <a:rPr lang="ja-JP" altLang="en-US" sz="3200" b="1" dirty="0" smtClean="0"/>
              <a:t>　バイオマス温水ボイラの例</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58</a:t>
            </a:fld>
            <a:endParaRPr kumimoji="1" lang="ja-JP" altLang="en-US" dirty="0"/>
          </a:p>
        </p:txBody>
      </p:sp>
      <p:pic>
        <p:nvPicPr>
          <p:cNvPr id="7" name="図 6"/>
          <p:cNvPicPr/>
          <p:nvPr/>
        </p:nvPicPr>
        <p:blipFill>
          <a:blip r:embed="rId3"/>
          <a:stretch>
            <a:fillRect/>
          </a:stretch>
        </p:blipFill>
        <p:spPr>
          <a:xfrm>
            <a:off x="896550" y="1052737"/>
            <a:ext cx="7714985" cy="4887403"/>
          </a:xfrm>
          <a:prstGeom prst="rect">
            <a:avLst/>
          </a:prstGeom>
        </p:spPr>
      </p:pic>
    </p:spTree>
    <p:extLst>
      <p:ext uri="{BB962C8B-B14F-4D97-AF65-F5344CB8AC3E}">
        <p14:creationId xmlns:p14="http://schemas.microsoft.com/office/powerpoint/2010/main" val="25249367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634082"/>
          </a:xfrm>
          <a:ln>
            <a:solidFill>
              <a:schemeClr val="accent4">
                <a:lumMod val="40000"/>
                <a:lumOff val="60000"/>
              </a:schemeClr>
            </a:solidFill>
          </a:ln>
        </p:spPr>
        <p:txBody>
          <a:bodyPr>
            <a:noAutofit/>
          </a:bodyPr>
          <a:lstStyle/>
          <a:p>
            <a:pPr algn="l"/>
            <a:r>
              <a:rPr lang="ja-JP" altLang="en-US" sz="3200" b="1" dirty="0" smtClean="0"/>
              <a:t>図</a:t>
            </a:r>
            <a:r>
              <a:rPr lang="en-US" altLang="ja-JP" sz="3200" b="1" dirty="0" smtClean="0"/>
              <a:t>2-8</a:t>
            </a:r>
            <a:r>
              <a:rPr lang="ja-JP" altLang="en-US" sz="3200" b="1" dirty="0" smtClean="0"/>
              <a:t>　バイオマス温水ボイラの燃焼系</a:t>
            </a:r>
            <a:r>
              <a:rPr lang="en-US" altLang="ja-JP" sz="3200" b="1" dirty="0" smtClean="0"/>
              <a:t>FTA</a:t>
            </a:r>
            <a:r>
              <a:rPr lang="ja-JP" altLang="en-US" sz="3200" b="1" dirty="0" smtClean="0"/>
              <a:t>図例</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59</a:t>
            </a:fld>
            <a:endParaRPr kumimoji="1" lang="ja-JP" alt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191"/>
          <a:stretch/>
        </p:blipFill>
        <p:spPr bwMode="auto">
          <a:xfrm>
            <a:off x="1078893" y="1052737"/>
            <a:ext cx="7135260" cy="506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679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8" y="365126"/>
            <a:ext cx="8543925" cy="1088921"/>
          </a:xfrm>
          <a:ln>
            <a:solidFill>
              <a:schemeClr val="accent4">
                <a:lumMod val="40000"/>
                <a:lumOff val="60000"/>
              </a:schemeClr>
            </a:solidFill>
          </a:ln>
        </p:spPr>
        <p:txBody>
          <a:bodyPr/>
          <a:lstStyle/>
          <a:p>
            <a:r>
              <a:rPr lang="ja-JP" altLang="en-US" dirty="0"/>
              <a:t>背景</a:t>
            </a:r>
            <a:r>
              <a:rPr lang="en-US" altLang="ja-JP" dirty="0"/>
              <a:t>/</a:t>
            </a:r>
            <a:r>
              <a:rPr lang="ja-JP" altLang="en-US" dirty="0"/>
              <a:t>基本的な考え方</a:t>
            </a:r>
            <a:endParaRPr kumimoji="1" lang="ja-JP" altLang="en-US" dirty="0"/>
          </a:p>
        </p:txBody>
      </p:sp>
      <p:sp>
        <p:nvSpPr>
          <p:cNvPr id="4" name="フッター プレースホルダー 3"/>
          <p:cNvSpPr>
            <a:spLocks noGrp="1"/>
          </p:cNvSpPr>
          <p:nvPr>
            <p:ph type="ftr" sz="quarter" idx="11"/>
          </p:nvPr>
        </p:nvSpPr>
        <p:spPr>
          <a:xfrm>
            <a:off x="740532" y="6525344"/>
            <a:ext cx="7868254" cy="88817"/>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a:t>
            </a:fld>
            <a:endParaRPr kumimoji="1" lang="ja-JP" altLang="en-US" dirty="0"/>
          </a:p>
        </p:txBody>
      </p:sp>
      <p:grpSp>
        <p:nvGrpSpPr>
          <p:cNvPr id="8" name="グループ化 7"/>
          <p:cNvGrpSpPr>
            <a:grpSpLocks noChangeAspect="1"/>
          </p:cNvGrpSpPr>
          <p:nvPr/>
        </p:nvGrpSpPr>
        <p:grpSpPr>
          <a:xfrm>
            <a:off x="350489" y="1679657"/>
            <a:ext cx="9127014" cy="4436331"/>
            <a:chOff x="0" y="0"/>
            <a:chExt cx="8950275" cy="4104456"/>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50275" cy="4104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8655537" y="3823632"/>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419758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kumimoji="1" lang="ja-JP" altLang="en-US" sz="3200" dirty="0" smtClean="0"/>
              <a:t>バイオマス温水ボイラの給水系</a:t>
            </a:r>
            <a:r>
              <a:rPr kumimoji="1" lang="en-US" altLang="ja-JP" sz="3200" dirty="0" smtClean="0"/>
              <a:t>FTA</a:t>
            </a:r>
            <a:r>
              <a:rPr kumimoji="1" lang="ja-JP" altLang="en-US" sz="3200" dirty="0" smtClean="0"/>
              <a:t>図例</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60</a:t>
            </a:fld>
            <a:endParaRPr kumimoji="1" lang="ja-JP" altLang="en-US" dirty="0"/>
          </a:p>
        </p:txBody>
      </p:sp>
      <p:sp>
        <p:nvSpPr>
          <p:cNvPr id="2" name="コンテンツ プレースホルダー 1"/>
          <p:cNvSpPr>
            <a:spLocks noGrp="1"/>
          </p:cNvSpPr>
          <p:nvPr>
            <p:ph idx="1"/>
          </p:nvPr>
        </p:nvSpPr>
        <p:spPr>
          <a:xfrm>
            <a:off x="495300" y="1600201"/>
            <a:ext cx="8982203" cy="4525963"/>
          </a:xfrm>
        </p:spPr>
        <p:txBody>
          <a:bodyPr>
            <a:normAutofit fontScale="70000" lnSpcReduction="20000"/>
          </a:bodyPr>
          <a:lstStyle/>
          <a:p>
            <a:pPr>
              <a:buFont typeface="Wingdings" panose="05000000000000000000" pitchFamily="2" charset="2"/>
              <a:buChar char="l"/>
            </a:pPr>
            <a:r>
              <a:rPr lang="ja-JP" altLang="en-US" dirty="0" smtClean="0"/>
              <a:t>バイオマス温水ボイラの給水系の</a:t>
            </a:r>
            <a:r>
              <a:rPr lang="en-US" altLang="ja-JP" dirty="0" smtClean="0"/>
              <a:t>FTA</a:t>
            </a:r>
            <a:r>
              <a:rPr lang="ja-JP" altLang="en-US" dirty="0" smtClean="0"/>
              <a:t>図例を図</a:t>
            </a:r>
            <a:r>
              <a:rPr lang="en-US" altLang="ja-JP" dirty="0" smtClean="0"/>
              <a:t>2-9</a:t>
            </a:r>
            <a:r>
              <a:rPr lang="ja-JP" altLang="en-US" dirty="0" smtClean="0"/>
              <a:t>に</a:t>
            </a:r>
            <a:r>
              <a:rPr lang="ja-JP" altLang="en-US" dirty="0"/>
              <a:t>示す</a:t>
            </a:r>
            <a:r>
              <a:rPr lang="ja-JP" altLang="en-US" dirty="0" smtClean="0"/>
              <a:t>。この事例では、危険</a:t>
            </a:r>
            <a:r>
              <a:rPr lang="ja-JP" altLang="en-US" dirty="0"/>
              <a:t>事象を空焚きによる火災をトップ事象とし</a:t>
            </a:r>
            <a:r>
              <a:rPr lang="ja-JP" altLang="en-US" dirty="0" smtClean="0"/>
              <a:t>、</a:t>
            </a:r>
            <a:r>
              <a:rPr lang="ja-JP" altLang="ja-JP" b="1" dirty="0"/>
              <a:t>缶水量異常低下と冷却機能低下の両方が発生した場合に空焚き状態</a:t>
            </a:r>
            <a:r>
              <a:rPr lang="ja-JP" altLang="ja-JP" dirty="0"/>
              <a:t>と</a:t>
            </a:r>
            <a:r>
              <a:rPr lang="ja-JP" altLang="ja-JP" dirty="0" smtClean="0"/>
              <a:t>なる</a:t>
            </a:r>
            <a:r>
              <a:rPr lang="ja-JP" altLang="en-US" dirty="0" smtClean="0"/>
              <a:t>。</a:t>
            </a:r>
            <a:endParaRPr lang="en-US" altLang="ja-JP" dirty="0" smtClean="0"/>
          </a:p>
          <a:p>
            <a:pPr>
              <a:buFont typeface="Wingdings" panose="05000000000000000000" pitchFamily="2" charset="2"/>
              <a:buChar char="l"/>
            </a:pPr>
            <a:endParaRPr lang="en-US" altLang="ja-JP" dirty="0" smtClean="0"/>
          </a:p>
          <a:p>
            <a:pPr>
              <a:buFont typeface="Wingdings" panose="05000000000000000000" pitchFamily="2" charset="2"/>
              <a:buChar char="l"/>
            </a:pPr>
            <a:r>
              <a:rPr lang="ja-JP" altLang="ja-JP" b="1" dirty="0" smtClean="0"/>
              <a:t>缶</a:t>
            </a:r>
            <a:r>
              <a:rPr lang="ja-JP" altLang="ja-JP" b="1" dirty="0"/>
              <a:t>水量異常低下の原因としては補給水不足または循環量低下という現象</a:t>
            </a:r>
            <a:r>
              <a:rPr lang="ja-JP" altLang="ja-JP" dirty="0"/>
              <a:t>があり、それぞれの現象について解析を進めている</a:t>
            </a:r>
            <a:r>
              <a:rPr lang="ja-JP" altLang="ja-JP" dirty="0" smtClean="0"/>
              <a:t>。</a:t>
            </a:r>
            <a:r>
              <a:rPr lang="ja-JP" altLang="ja-JP" b="1" dirty="0"/>
              <a:t>冷却機能低下の原因としては、冷却水配管漏れ</a:t>
            </a:r>
            <a:r>
              <a:rPr lang="en-US" altLang="ja-JP" b="1" dirty="0"/>
              <a:t>/</a:t>
            </a:r>
            <a:r>
              <a:rPr lang="ja-JP" altLang="ja-JP" b="1" dirty="0"/>
              <a:t>詰まり、制御機器の動作不良など</a:t>
            </a:r>
            <a:r>
              <a:rPr lang="ja-JP" altLang="ja-JP" dirty="0"/>
              <a:t>がある。</a:t>
            </a:r>
            <a:endParaRPr lang="en-US" altLang="ja-JP" dirty="0" smtClean="0"/>
          </a:p>
          <a:p>
            <a:pPr>
              <a:buFont typeface="Wingdings" panose="05000000000000000000" pitchFamily="2" charset="2"/>
              <a:buChar char="l"/>
            </a:pPr>
            <a:endParaRPr lang="ja-JP" altLang="en-US" dirty="0"/>
          </a:p>
          <a:p>
            <a:pPr>
              <a:buFont typeface="Wingdings" panose="05000000000000000000" pitchFamily="2" charset="2"/>
              <a:buChar char="l"/>
            </a:pPr>
            <a:r>
              <a:rPr lang="ja-JP" altLang="en-US" dirty="0" smtClean="0"/>
              <a:t>危険事象を引き起す現象</a:t>
            </a:r>
            <a:r>
              <a:rPr lang="en-US" altLang="ja-JP" dirty="0" smtClean="0"/>
              <a:t>/</a:t>
            </a:r>
            <a:r>
              <a:rPr lang="ja-JP" altLang="en-US" dirty="0" smtClean="0"/>
              <a:t>プロセス状態からの</a:t>
            </a:r>
            <a:r>
              <a:rPr lang="en-US" altLang="ja-JP" dirty="0" smtClean="0"/>
              <a:t>FTA</a:t>
            </a:r>
          </a:p>
          <a:p>
            <a:pPr lvl="1">
              <a:buFont typeface="Wingdings" panose="05000000000000000000" pitchFamily="2" charset="2"/>
              <a:buChar char="Ø"/>
            </a:pPr>
            <a:r>
              <a:rPr lang="ja-JP" altLang="en-US" dirty="0" smtClean="0"/>
              <a:t>危険</a:t>
            </a:r>
            <a:r>
              <a:rPr lang="ja-JP" altLang="en-US" dirty="0"/>
              <a:t>事象を引き起こす</a:t>
            </a:r>
            <a:r>
              <a:rPr lang="ja-JP" altLang="en-US" b="1" dirty="0"/>
              <a:t>一次要因の現象に分けてから</a:t>
            </a:r>
            <a:r>
              <a:rPr lang="ja-JP" altLang="en-US" dirty="0"/>
              <a:t>、</a:t>
            </a:r>
            <a:r>
              <a:rPr lang="en-US" altLang="ja-JP" dirty="0" smtClean="0"/>
              <a:t>FTA</a:t>
            </a:r>
            <a:r>
              <a:rPr lang="ja-JP" altLang="en-US" dirty="0" smtClean="0"/>
              <a:t>を</a:t>
            </a:r>
            <a:r>
              <a:rPr lang="ja-JP" altLang="en-US" dirty="0"/>
              <a:t>進めることは、漏れなく原因を抽出するためには有効な方法である</a:t>
            </a:r>
            <a:r>
              <a:rPr lang="ja-JP" altLang="en-US" dirty="0" smtClean="0"/>
              <a:t>。</a:t>
            </a:r>
            <a:endParaRPr lang="en-US" altLang="ja-JP" dirty="0" smtClean="0"/>
          </a:p>
          <a:p>
            <a:pPr lvl="1">
              <a:buFont typeface="Wingdings" panose="05000000000000000000" pitchFamily="2" charset="2"/>
              <a:buChar char="Ø"/>
            </a:pPr>
            <a:r>
              <a:rPr lang="ja-JP" altLang="en-US" dirty="0" smtClean="0"/>
              <a:t>また</a:t>
            </a:r>
            <a:r>
              <a:rPr lang="ja-JP" altLang="en-US" dirty="0"/>
              <a:t>、ボイラーの運転状況によって故障の影響が異なってくることが想定される場合には、ボイラー運転開始時、ボイラー定常運転中、ボイラー停止動作中などとボイラーの</a:t>
            </a:r>
            <a:r>
              <a:rPr lang="ja-JP" altLang="en-US" b="1" dirty="0"/>
              <a:t>シーケンス毎に解析</a:t>
            </a:r>
            <a:r>
              <a:rPr lang="ja-JP" altLang="en-US" dirty="0"/>
              <a:t>を進めることも</a:t>
            </a:r>
            <a:r>
              <a:rPr lang="ja-JP" altLang="en-US" dirty="0" smtClean="0"/>
              <a:t>必要</a:t>
            </a:r>
            <a:r>
              <a:rPr lang="ja-JP" altLang="en-US" dirty="0"/>
              <a:t>となる。</a:t>
            </a:r>
          </a:p>
        </p:txBody>
      </p:sp>
    </p:spTree>
    <p:extLst>
      <p:ext uri="{BB962C8B-B14F-4D97-AF65-F5344CB8AC3E}">
        <p14:creationId xmlns:p14="http://schemas.microsoft.com/office/powerpoint/2010/main" val="4109818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2975535" cy="2866330"/>
          </a:xfrm>
          <a:ln>
            <a:solidFill>
              <a:schemeClr val="accent4">
                <a:lumMod val="40000"/>
                <a:lumOff val="60000"/>
              </a:schemeClr>
            </a:solidFill>
          </a:ln>
        </p:spPr>
        <p:txBody>
          <a:bodyPr>
            <a:noAutofit/>
          </a:bodyPr>
          <a:lstStyle/>
          <a:p>
            <a:pPr algn="l"/>
            <a:r>
              <a:rPr lang="ja-JP" altLang="en-US" sz="3200" b="1" dirty="0" smtClean="0"/>
              <a:t>図</a:t>
            </a:r>
            <a:r>
              <a:rPr lang="en-US" altLang="ja-JP" sz="3200" b="1" dirty="0" smtClean="0"/>
              <a:t>2-9</a:t>
            </a:r>
            <a:br>
              <a:rPr lang="en-US" altLang="ja-JP" sz="3200" b="1" dirty="0" smtClean="0"/>
            </a:br>
            <a:r>
              <a:rPr lang="ja-JP" altLang="en-US" sz="3200" b="1" dirty="0" smtClean="0"/>
              <a:t>バイオマス温水ボイラの</a:t>
            </a:r>
            <a:r>
              <a:rPr lang="ja-JP" altLang="en-US" sz="3200" b="1" dirty="0"/>
              <a:t>給水</a:t>
            </a:r>
            <a:r>
              <a:rPr lang="ja-JP" altLang="en-US" sz="3200" b="1" dirty="0" smtClean="0"/>
              <a:t>系</a:t>
            </a:r>
            <a:r>
              <a:rPr lang="en-US" altLang="ja-JP" sz="3200" b="1" dirty="0" smtClean="0"/>
              <a:t>FTA</a:t>
            </a:r>
            <a:r>
              <a:rPr lang="ja-JP" altLang="en-US" sz="3200" b="1" dirty="0" smtClean="0"/>
              <a:t>図例</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61</a:t>
            </a:fld>
            <a:endParaRPr kumimoji="1" lang="ja-JP" altLang="en-US"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4172912" y="188640"/>
            <a:ext cx="5577466" cy="6192688"/>
          </a:xfrm>
          <a:prstGeom prst="rect">
            <a:avLst/>
          </a:prstGeom>
          <a:noFill/>
          <a:ln>
            <a:noFill/>
          </a:ln>
        </p:spPr>
      </p:pic>
    </p:spTree>
    <p:extLst>
      <p:ext uri="{BB962C8B-B14F-4D97-AF65-F5344CB8AC3E}">
        <p14:creationId xmlns:p14="http://schemas.microsoft.com/office/powerpoint/2010/main" val="3045958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a:t>
            </a:r>
            <a:r>
              <a:rPr lang="ja-JP" altLang="en-US" sz="3200" b="1" dirty="0" err="1" smtClean="0"/>
              <a:t>．</a:t>
            </a:r>
            <a:r>
              <a:rPr lang="ja-JP" altLang="en-US" sz="3200" b="1" dirty="0"/>
              <a:t>要求安全機能の特定、要求安全度水準の決定、使用者への情報</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62</a:t>
            </a:fld>
            <a:endParaRPr kumimoji="1" lang="ja-JP" altLang="en-US" dirty="0"/>
          </a:p>
        </p:txBody>
      </p:sp>
      <p:sp>
        <p:nvSpPr>
          <p:cNvPr id="2" name="コンテンツ プレースホルダー 1"/>
          <p:cNvSpPr>
            <a:spLocks noGrp="1"/>
          </p:cNvSpPr>
          <p:nvPr>
            <p:ph idx="1"/>
          </p:nvPr>
        </p:nvSpPr>
        <p:spPr/>
        <p:txBody>
          <a:bodyPr>
            <a:normAutofit/>
          </a:bodyPr>
          <a:lstStyle/>
          <a:p>
            <a:pPr>
              <a:buFont typeface="Wingdings" panose="05000000000000000000" pitchFamily="2" charset="2"/>
              <a:buChar char="l"/>
            </a:pPr>
            <a:r>
              <a:rPr lang="ja-JP" altLang="en-US" sz="2400" dirty="0" smtClean="0"/>
              <a:t>前項で実施した</a:t>
            </a:r>
            <a:r>
              <a:rPr lang="en-US" altLang="ja-JP" sz="2400" dirty="0" smtClean="0"/>
              <a:t>FTA</a:t>
            </a:r>
            <a:r>
              <a:rPr lang="ja-JP" altLang="en-US" sz="2400" dirty="0" smtClean="0"/>
              <a:t>など</a:t>
            </a:r>
            <a:r>
              <a:rPr lang="ja-JP" altLang="en-US" sz="2400" dirty="0"/>
              <a:t>に</a:t>
            </a:r>
            <a:r>
              <a:rPr lang="ja-JP" altLang="en-US" sz="2400" dirty="0" smtClean="0"/>
              <a:t>よるリスク</a:t>
            </a:r>
            <a:r>
              <a:rPr lang="ja-JP" altLang="en-US" sz="2400" dirty="0"/>
              <a:t>解析の結果に基づき</a:t>
            </a:r>
            <a:r>
              <a:rPr lang="ja-JP" altLang="en-US" sz="2400" dirty="0" smtClean="0"/>
              <a:t>、</a:t>
            </a:r>
            <a:endParaRPr lang="en-US" altLang="ja-JP" sz="2400" dirty="0" smtClean="0"/>
          </a:p>
          <a:p>
            <a:pPr lvl="1">
              <a:buFont typeface="Wingdings" panose="05000000000000000000" pitchFamily="2" charset="2"/>
              <a:buChar char="Ø"/>
            </a:pPr>
            <a:r>
              <a:rPr lang="ja-JP" altLang="en-US" sz="2400" b="1" dirty="0" smtClean="0"/>
              <a:t>要求される安全機能</a:t>
            </a:r>
            <a:r>
              <a:rPr lang="ja-JP" altLang="en-US" sz="2400" dirty="0" smtClean="0"/>
              <a:t>を特定し</a:t>
            </a:r>
            <a:endParaRPr lang="en-US" altLang="ja-JP" sz="2400" dirty="0" smtClean="0"/>
          </a:p>
          <a:p>
            <a:pPr lvl="1">
              <a:buFont typeface="Wingdings" panose="05000000000000000000" pitchFamily="2" charset="2"/>
              <a:buChar char="Ø"/>
            </a:pPr>
            <a:r>
              <a:rPr lang="ja-JP" altLang="en-US" sz="2400" dirty="0" smtClean="0"/>
              <a:t>その安全機能に</a:t>
            </a:r>
            <a:r>
              <a:rPr lang="ja-JP" altLang="en-US" sz="2400" b="1" dirty="0" smtClean="0"/>
              <a:t>必要となる安全度水準</a:t>
            </a:r>
            <a:r>
              <a:rPr lang="ja-JP" altLang="en-US" sz="2400" dirty="0" smtClean="0"/>
              <a:t>を決定</a:t>
            </a:r>
            <a:r>
              <a:rPr lang="ja-JP" altLang="en-US" sz="2400" dirty="0"/>
              <a:t>し</a:t>
            </a:r>
            <a:endParaRPr lang="en-US" altLang="ja-JP" sz="2400" dirty="0" smtClean="0"/>
          </a:p>
          <a:p>
            <a:pPr lvl="1">
              <a:buFont typeface="Wingdings" panose="05000000000000000000" pitchFamily="2" charset="2"/>
              <a:buChar char="Ø"/>
            </a:pPr>
            <a:r>
              <a:rPr lang="ja-JP" altLang="en-US" sz="2400" b="1" dirty="0" smtClean="0"/>
              <a:t>使用者</a:t>
            </a:r>
            <a:r>
              <a:rPr lang="ja-JP" altLang="en-US" sz="2400" b="1" dirty="0"/>
              <a:t>への</a:t>
            </a:r>
            <a:r>
              <a:rPr lang="ja-JP" altLang="en-US" sz="2400" b="1" dirty="0" smtClean="0"/>
              <a:t>情報</a:t>
            </a:r>
            <a:endParaRPr lang="en-US" altLang="ja-JP" sz="2400" b="1" dirty="0" smtClean="0"/>
          </a:p>
          <a:p>
            <a:pPr marL="457200" lvl="1" indent="0">
              <a:buNone/>
            </a:pPr>
            <a:r>
              <a:rPr lang="ja-JP" altLang="en-US" sz="2400" dirty="0" smtClean="0">
                <a:latin typeface="+mn-ea"/>
              </a:rPr>
              <a:t>を決定する。</a:t>
            </a:r>
            <a:endParaRPr lang="en-US" altLang="ja-JP" sz="2400" dirty="0" smtClean="0">
              <a:latin typeface="+mn-ea"/>
            </a:endParaRPr>
          </a:p>
          <a:p>
            <a:pPr marL="457200" lvl="1" indent="0">
              <a:buNone/>
            </a:pPr>
            <a:r>
              <a:rPr lang="ja-JP" altLang="en-US" sz="2400" dirty="0">
                <a:latin typeface="+mn-ea"/>
              </a:rPr>
              <a:t>ここまで</a:t>
            </a:r>
            <a:r>
              <a:rPr lang="ja-JP" altLang="en-US" sz="2400" dirty="0" smtClean="0">
                <a:latin typeface="+mn-ea"/>
              </a:rPr>
              <a:t>実施</a:t>
            </a:r>
            <a:r>
              <a:rPr lang="ja-JP" altLang="en-US" sz="2400" dirty="0">
                <a:latin typeface="+mn-ea"/>
              </a:rPr>
              <a:t>すると</a:t>
            </a:r>
            <a:r>
              <a:rPr lang="ja-JP" altLang="en-US" sz="2400" dirty="0" smtClean="0">
                <a:latin typeface="+mn-ea"/>
              </a:rPr>
              <a:t>、このシステムに要求される</a:t>
            </a:r>
            <a:r>
              <a:rPr lang="ja-JP" altLang="en-US" sz="2400" b="1" dirty="0" smtClean="0">
                <a:latin typeface="+mn-ea"/>
              </a:rPr>
              <a:t>安全要求仕様</a:t>
            </a:r>
            <a:r>
              <a:rPr lang="ja-JP" altLang="en-US" sz="2400" dirty="0" smtClean="0">
                <a:latin typeface="+mn-ea"/>
              </a:rPr>
              <a:t>が決定したことになる。</a:t>
            </a:r>
            <a:r>
              <a:rPr lang="en-US" altLang="ja-JP" sz="2400" dirty="0" smtClean="0">
                <a:latin typeface="+mn-ea"/>
              </a:rPr>
              <a:t>(</a:t>
            </a:r>
            <a:r>
              <a:rPr lang="ja-JP" altLang="en-US" sz="2400" dirty="0" smtClean="0">
                <a:latin typeface="+mn-ea"/>
              </a:rPr>
              <a:t>＝</a:t>
            </a:r>
            <a:r>
              <a:rPr lang="ja-JP" altLang="en-US" sz="2400" b="1" dirty="0" smtClean="0">
                <a:latin typeface="+mn-ea"/>
              </a:rPr>
              <a:t>安全要求仕様書</a:t>
            </a:r>
            <a:r>
              <a:rPr lang="en-US" altLang="ja-JP" sz="2400" dirty="0" smtClean="0">
                <a:latin typeface="+mn-ea"/>
              </a:rPr>
              <a:t>)</a:t>
            </a:r>
          </a:p>
          <a:p>
            <a:pPr marL="457200" lvl="1" indent="0">
              <a:buNone/>
            </a:pPr>
            <a:r>
              <a:rPr lang="ja-JP" altLang="en-US" sz="2400" dirty="0" smtClean="0">
                <a:latin typeface="+mn-ea"/>
              </a:rPr>
              <a:t>安全要求仕様が決まれば、次に実際のシステム設計作業に入っていく</a:t>
            </a:r>
            <a:r>
              <a:rPr lang="ja-JP" altLang="en-US" sz="2400" dirty="0">
                <a:latin typeface="+mn-ea"/>
              </a:rPr>
              <a:t>こと</a:t>
            </a:r>
            <a:r>
              <a:rPr lang="ja-JP" altLang="en-US" sz="2400" dirty="0" smtClean="0">
                <a:latin typeface="+mn-ea"/>
              </a:rPr>
              <a:t>になる。</a:t>
            </a:r>
            <a:r>
              <a:rPr lang="en-US" altLang="ja-JP" sz="2400" dirty="0" smtClean="0">
                <a:latin typeface="+mn-ea"/>
              </a:rPr>
              <a:t>(</a:t>
            </a:r>
            <a:r>
              <a:rPr lang="ja-JP" altLang="en-US" sz="2400" dirty="0" smtClean="0">
                <a:latin typeface="+mn-ea"/>
              </a:rPr>
              <a:t>マニュアル第</a:t>
            </a:r>
            <a:r>
              <a:rPr lang="en-US" altLang="ja-JP" sz="2400" dirty="0" smtClean="0">
                <a:latin typeface="+mn-ea"/>
              </a:rPr>
              <a:t>3</a:t>
            </a:r>
            <a:r>
              <a:rPr lang="ja-JP" altLang="en-US" sz="2400" dirty="0" smtClean="0">
                <a:latin typeface="+mn-ea"/>
              </a:rPr>
              <a:t>章</a:t>
            </a:r>
            <a:r>
              <a:rPr lang="en-US" altLang="ja-JP" sz="2400" dirty="0" smtClean="0">
                <a:latin typeface="+mn-ea"/>
              </a:rPr>
              <a:t>)</a:t>
            </a:r>
          </a:p>
          <a:p>
            <a:pPr marL="57150" indent="0">
              <a:buNone/>
            </a:pPr>
            <a:endParaRPr kumimoji="1" lang="en-US" altLang="ja-JP" sz="2400" dirty="0" smtClean="0">
              <a:latin typeface="+mn-ea"/>
            </a:endParaRPr>
          </a:p>
        </p:txBody>
      </p:sp>
    </p:spTree>
    <p:extLst>
      <p:ext uri="{BB962C8B-B14F-4D97-AF65-F5344CB8AC3E}">
        <p14:creationId xmlns:p14="http://schemas.microsoft.com/office/powerpoint/2010/main" val="2324627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2-(1</a:t>
            </a:r>
            <a:r>
              <a:rPr lang="en-US" altLang="ja-JP" sz="3200" b="1" dirty="0"/>
              <a:t>)</a:t>
            </a:r>
            <a:r>
              <a:rPr lang="ja-JP" altLang="en-US" sz="3200" b="1" dirty="0"/>
              <a:t>要求安全機能の</a:t>
            </a:r>
            <a:r>
              <a:rPr lang="ja-JP" altLang="en-US" sz="3200" b="1" dirty="0" smtClean="0"/>
              <a:t>特定</a:t>
            </a:r>
            <a:r>
              <a:rPr lang="en-US" altLang="ja-JP" sz="3200" b="1" dirty="0" smtClean="0"/>
              <a:t>(</a:t>
            </a:r>
            <a:r>
              <a:rPr lang="ja-JP" altLang="en-US" sz="3200" b="1" dirty="0" smtClean="0"/>
              <a:t>表</a:t>
            </a:r>
            <a:r>
              <a:rPr lang="en-US" altLang="ja-JP" sz="3200" b="1" dirty="0" smtClean="0"/>
              <a:t>2-1)</a:t>
            </a:r>
            <a:br>
              <a:rPr lang="en-US" altLang="ja-JP" sz="3200" b="1" dirty="0" smtClean="0"/>
            </a:br>
            <a:r>
              <a:rPr lang="ja-JP" altLang="en-US" sz="3200" b="1" dirty="0" smtClean="0"/>
              <a:t>　</a:t>
            </a:r>
            <a:r>
              <a:rPr lang="en-US" altLang="ja-JP" sz="3200" b="1" dirty="0" smtClean="0"/>
              <a:t>FTA</a:t>
            </a:r>
            <a:r>
              <a:rPr lang="ja-JP" altLang="en-US" sz="3200" b="1" dirty="0" smtClean="0"/>
              <a:t>より危険側故障</a:t>
            </a:r>
            <a:r>
              <a:rPr lang="en-US" altLang="ja-JP" sz="3200" b="1" dirty="0" smtClean="0"/>
              <a:t>/</a:t>
            </a:r>
            <a:r>
              <a:rPr lang="ja-JP" altLang="en-US" sz="3200" b="1" dirty="0" smtClean="0"/>
              <a:t>危険事象を抽出</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63</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885816503"/>
              </p:ext>
            </p:extLst>
          </p:nvPr>
        </p:nvGraphicFramePr>
        <p:xfrm>
          <a:off x="584515" y="4437112"/>
          <a:ext cx="8915399" cy="1828800"/>
        </p:xfrm>
        <a:graphic>
          <a:graphicData uri="http://schemas.openxmlformats.org/drawingml/2006/table">
            <a:tbl>
              <a:tblPr firstRow="1" firstCol="1" bandRow="1"/>
              <a:tblGrid>
                <a:gridCol w="509394"/>
                <a:gridCol w="878405"/>
                <a:gridCol w="1421891"/>
                <a:gridCol w="1278499"/>
                <a:gridCol w="995725"/>
                <a:gridCol w="1699651"/>
                <a:gridCol w="2131834"/>
              </a:tblGrid>
              <a:tr h="235131">
                <a:tc>
                  <a:txBody>
                    <a:bodyPr/>
                    <a:lstStyle/>
                    <a:p>
                      <a:pPr algn="just">
                        <a:spcAft>
                          <a:spcPts val="0"/>
                        </a:spcAft>
                      </a:pPr>
                      <a:r>
                        <a:rPr lang="en-US" sz="2000" kern="100" dirty="0">
                          <a:effectLst/>
                          <a:latin typeface="+mn-ea"/>
                          <a:ea typeface="+mn-ea"/>
                          <a:cs typeface="Times New Roman"/>
                        </a:rPr>
                        <a:t>No</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キーワード</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危険側故障</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危険事象</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a:effectLst/>
                          <a:latin typeface="+mn-ea"/>
                          <a:ea typeface="+mn-ea"/>
                          <a:cs typeface="Times New Roman"/>
                        </a:rPr>
                        <a:t>検出方法</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要求安全機能</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作動要求に関する</a:t>
                      </a:r>
                      <a:r>
                        <a:rPr lang="ja-JP" sz="2000" kern="100" dirty="0" smtClean="0">
                          <a:effectLst/>
                          <a:latin typeface="+mn-ea"/>
                          <a:ea typeface="+mn-ea"/>
                          <a:cs typeface="Times New Roman"/>
                        </a:rPr>
                        <a:t>事項</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3444">
                <a:tc>
                  <a:txBody>
                    <a:bodyPr/>
                    <a:lstStyle/>
                    <a:p>
                      <a:pPr algn="just">
                        <a:spcAft>
                          <a:spcPts val="0"/>
                        </a:spcAft>
                      </a:pPr>
                      <a:r>
                        <a:rPr lang="en-US" sz="2000" kern="100">
                          <a:effectLst/>
                          <a:latin typeface="+mn-ea"/>
                          <a:ea typeface="+mn-ea"/>
                          <a:cs typeface="Times New Roman"/>
                        </a:rPr>
                        <a:t>1</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solidFill>
                            <a:srgbClr val="FF0000"/>
                          </a:solidFill>
                          <a:effectLst/>
                          <a:latin typeface="+mn-ea"/>
                          <a:ea typeface="+mn-ea"/>
                          <a:cs typeface="Times New Roman"/>
                        </a:rPr>
                        <a:t>水位異常低下</a:t>
                      </a:r>
                      <a:endParaRPr lang="ja-JP" sz="2800" kern="100" dirty="0">
                        <a:solidFill>
                          <a:srgbClr val="FF0000"/>
                        </a:solidFill>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solidFill>
                            <a:srgbClr val="FF0000"/>
                          </a:solidFill>
                          <a:effectLst/>
                          <a:latin typeface="+mn-ea"/>
                          <a:ea typeface="+mn-ea"/>
                          <a:cs typeface="Times New Roman"/>
                        </a:rPr>
                        <a:t>給水ポンプ故障</a:t>
                      </a:r>
                      <a:endParaRPr lang="ja-JP" sz="2800" kern="100" dirty="0">
                        <a:solidFill>
                          <a:srgbClr val="FF0000"/>
                        </a:solidFill>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solidFill>
                            <a:srgbClr val="FF0000"/>
                          </a:solidFill>
                          <a:effectLst/>
                          <a:latin typeface="+mn-ea"/>
                          <a:ea typeface="+mn-ea"/>
                          <a:cs typeface="Times New Roman"/>
                        </a:rPr>
                        <a:t>過熱</a:t>
                      </a:r>
                      <a:r>
                        <a:rPr lang="en-US" sz="2000" kern="100" dirty="0">
                          <a:solidFill>
                            <a:srgbClr val="FF0000"/>
                          </a:solidFill>
                          <a:effectLst/>
                          <a:latin typeface="+mn-ea"/>
                          <a:ea typeface="+mn-ea"/>
                          <a:cs typeface="Times New Roman"/>
                        </a:rPr>
                        <a:t>/</a:t>
                      </a:r>
                      <a:r>
                        <a:rPr lang="ja-JP" sz="2000" kern="100" dirty="0">
                          <a:solidFill>
                            <a:srgbClr val="FF0000"/>
                          </a:solidFill>
                          <a:effectLst/>
                          <a:latin typeface="+mn-ea"/>
                          <a:ea typeface="+mn-ea"/>
                          <a:cs typeface="Times New Roman"/>
                        </a:rPr>
                        <a:t>空炊きに</a:t>
                      </a:r>
                      <a:r>
                        <a:rPr lang="ja-JP" sz="2000" kern="100" dirty="0" smtClean="0">
                          <a:solidFill>
                            <a:srgbClr val="FF0000"/>
                          </a:solidFill>
                          <a:effectLst/>
                          <a:latin typeface="+mn-ea"/>
                          <a:ea typeface="+mn-ea"/>
                          <a:cs typeface="Times New Roman"/>
                        </a:rPr>
                        <a:t>よる火災又は圧壊</a:t>
                      </a:r>
                      <a:endParaRPr lang="ja-JP" sz="2800" kern="100" dirty="0">
                        <a:solidFill>
                          <a:srgbClr val="FF0000"/>
                        </a:solidFill>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グループ化 1"/>
          <p:cNvGrpSpPr/>
          <p:nvPr/>
        </p:nvGrpSpPr>
        <p:grpSpPr>
          <a:xfrm>
            <a:off x="2388779" y="2054328"/>
            <a:ext cx="6942771" cy="2352691"/>
            <a:chOff x="1043608" y="1628800"/>
            <a:chExt cx="6408712" cy="2352691"/>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638" b="52890"/>
            <a:stretch/>
          </p:blipFill>
          <p:spPr bwMode="auto">
            <a:xfrm>
              <a:off x="1547664" y="1844824"/>
              <a:ext cx="5734581" cy="213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5148064" y="1628800"/>
              <a:ext cx="2304256" cy="64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043608" y="1781199"/>
              <a:ext cx="2304256" cy="22002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530687" y="1578767"/>
            <a:ext cx="8708740" cy="475559"/>
          </a:xfrm>
          <a:prstGeom prst="rect">
            <a:avLst/>
          </a:prstGeom>
          <a:noFill/>
        </p:spPr>
        <p:txBody>
          <a:bodyPr wrap="square" rtlCol="0">
            <a:spAutoFit/>
          </a:bodyPr>
          <a:lstStyle/>
          <a:p>
            <a:r>
              <a:rPr kumimoji="1" lang="en-US" altLang="ja-JP" sz="2400" dirty="0" smtClean="0"/>
              <a:t>FTA</a:t>
            </a:r>
            <a:r>
              <a:rPr kumimoji="1" lang="ja-JP" altLang="en-US" sz="2400" dirty="0" smtClean="0"/>
              <a:t>より</a:t>
            </a:r>
            <a:r>
              <a:rPr kumimoji="1" lang="ja-JP" altLang="en-US" sz="2400" b="1" dirty="0" smtClean="0"/>
              <a:t>危険側故障</a:t>
            </a:r>
            <a:r>
              <a:rPr kumimoji="1" lang="en-US" altLang="ja-JP" sz="2400" b="1" dirty="0" smtClean="0"/>
              <a:t>/</a:t>
            </a:r>
            <a:r>
              <a:rPr kumimoji="1" lang="ja-JP" altLang="en-US" sz="2400" b="1" dirty="0" smtClean="0"/>
              <a:t>危険事象</a:t>
            </a:r>
            <a:r>
              <a:rPr kumimoji="1" lang="ja-JP" altLang="en-US" sz="2400" dirty="0" smtClean="0"/>
              <a:t>を抽出し表に記載</a:t>
            </a:r>
            <a:endParaRPr kumimoji="1" lang="ja-JP" altLang="en-US" sz="2400" dirty="0"/>
          </a:p>
        </p:txBody>
      </p:sp>
    </p:spTree>
    <p:extLst>
      <p:ext uri="{BB962C8B-B14F-4D97-AF65-F5344CB8AC3E}">
        <p14:creationId xmlns:p14="http://schemas.microsoft.com/office/powerpoint/2010/main" val="7197040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smtClean="0"/>
              <a:t>2-(1</a:t>
            </a:r>
            <a:r>
              <a:rPr lang="en-US" altLang="ja-JP" sz="3200" b="1" dirty="0"/>
              <a:t>)</a:t>
            </a:r>
            <a:r>
              <a:rPr lang="ja-JP" altLang="en-US" sz="3200" b="1" dirty="0"/>
              <a:t>要求安全機能の</a:t>
            </a:r>
            <a:r>
              <a:rPr lang="ja-JP" altLang="en-US" sz="3200" b="1" dirty="0" smtClean="0"/>
              <a:t>特定</a:t>
            </a:r>
            <a:r>
              <a:rPr lang="en-US" altLang="ja-JP" sz="3200" b="1" dirty="0" smtClean="0"/>
              <a:t>(</a:t>
            </a:r>
            <a:r>
              <a:rPr lang="ja-JP" altLang="en-US" sz="3200" b="1" dirty="0" smtClean="0"/>
              <a:t>表</a:t>
            </a:r>
            <a:r>
              <a:rPr lang="en-US" altLang="ja-JP" sz="3200" b="1" dirty="0" smtClean="0"/>
              <a:t>2-1)</a:t>
            </a:r>
            <a:br>
              <a:rPr lang="en-US" altLang="ja-JP" sz="3200" b="1" dirty="0" smtClean="0"/>
            </a:br>
            <a:r>
              <a:rPr lang="ja-JP" altLang="en-US" sz="3200" b="1" dirty="0"/>
              <a:t>　</a:t>
            </a:r>
            <a:r>
              <a:rPr lang="ja-JP" altLang="en-US" sz="3200" b="1" dirty="0" smtClean="0"/>
              <a:t>要求安全機能の特定、関連事項</a:t>
            </a:r>
            <a:endParaRPr kumimoji="1" lang="ja-JP" altLang="en-US" sz="32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64</a:t>
            </a:fld>
            <a:endParaRPr kumimoji="1" lang="ja-JP" altLang="en-US" dirty="0"/>
          </a:p>
        </p:txBody>
      </p:sp>
      <p:sp>
        <p:nvSpPr>
          <p:cNvPr id="2" name="コンテンツ プレースホルダー 1"/>
          <p:cNvSpPr>
            <a:spLocks noGrp="1"/>
          </p:cNvSpPr>
          <p:nvPr>
            <p:ph idx="1"/>
          </p:nvPr>
        </p:nvSpPr>
        <p:spPr>
          <a:xfrm>
            <a:off x="506506" y="1556792"/>
            <a:ext cx="9060211" cy="3236168"/>
          </a:xfrm>
        </p:spPr>
        <p:txBody>
          <a:bodyPr>
            <a:noAutofit/>
          </a:bodyPr>
          <a:lstStyle/>
          <a:p>
            <a:pPr>
              <a:buFont typeface="Wingdings" panose="05000000000000000000" pitchFamily="2" charset="2"/>
              <a:buChar char="Ø"/>
            </a:pPr>
            <a:r>
              <a:rPr lang="ja-JP" altLang="en-US" sz="2400" b="1" dirty="0" smtClean="0"/>
              <a:t>検出</a:t>
            </a:r>
            <a:r>
              <a:rPr lang="ja-JP" altLang="en-US" sz="2400" b="1" dirty="0"/>
              <a:t>方法</a:t>
            </a:r>
            <a:r>
              <a:rPr lang="ja-JP" altLang="en-US" sz="2400" dirty="0"/>
              <a:t>：故障を検出する方法を</a:t>
            </a:r>
            <a:r>
              <a:rPr lang="ja-JP" altLang="en-US" sz="2400" dirty="0" smtClean="0"/>
              <a:t>記入　</a:t>
            </a:r>
            <a:endParaRPr lang="en-US" altLang="ja-JP" sz="2400" dirty="0" smtClean="0"/>
          </a:p>
          <a:p>
            <a:pPr>
              <a:buFont typeface="Wingdings" panose="05000000000000000000" pitchFamily="2" charset="2"/>
              <a:buChar char="Ø"/>
            </a:pPr>
            <a:r>
              <a:rPr lang="ja-JP" altLang="en-US" sz="2400" b="1" dirty="0" smtClean="0"/>
              <a:t>要求</a:t>
            </a:r>
            <a:r>
              <a:rPr lang="ja-JP" altLang="en-US" sz="2400" b="1" dirty="0"/>
              <a:t>安全機能</a:t>
            </a:r>
            <a:r>
              <a:rPr lang="ja-JP" altLang="en-US" sz="2400" dirty="0"/>
              <a:t>：電気・電子・プログラマブル制御にて要求される安全機能を記入</a:t>
            </a:r>
            <a:r>
              <a:rPr lang="ja-JP" altLang="en-US" sz="2400" dirty="0" smtClean="0"/>
              <a:t>。</a:t>
            </a:r>
            <a:endParaRPr lang="en-US" altLang="ja-JP" sz="2400" dirty="0" smtClean="0"/>
          </a:p>
          <a:p>
            <a:pPr>
              <a:buFont typeface="Wingdings" panose="05000000000000000000" pitchFamily="2" charset="2"/>
              <a:buChar char="Ø"/>
            </a:pPr>
            <a:r>
              <a:rPr lang="ja-JP" altLang="en-US" sz="2400" b="1" dirty="0" smtClean="0"/>
              <a:t>作動</a:t>
            </a:r>
            <a:r>
              <a:rPr lang="ja-JP" altLang="en-US" sz="2400" b="1" dirty="0"/>
              <a:t>要求に関する事項</a:t>
            </a:r>
            <a:r>
              <a:rPr lang="ja-JP" altLang="en-US" sz="2400" dirty="0"/>
              <a:t>：故障内容及び要求安全機能に関連する構造上の要件や機械式安全装置</a:t>
            </a:r>
            <a:r>
              <a:rPr lang="en-US" altLang="ja-JP" sz="2400" dirty="0"/>
              <a:t>(</a:t>
            </a:r>
            <a:r>
              <a:rPr lang="ja-JP" altLang="en-US" sz="2400" dirty="0"/>
              <a:t>安全弁など</a:t>
            </a:r>
            <a:r>
              <a:rPr lang="en-US" altLang="ja-JP" sz="2400" dirty="0"/>
              <a:t>)</a:t>
            </a:r>
            <a:r>
              <a:rPr lang="ja-JP" altLang="en-US" sz="2400" dirty="0"/>
              <a:t>を記入</a:t>
            </a:r>
            <a:r>
              <a:rPr lang="ja-JP" altLang="en-US" sz="2400" dirty="0" smtClean="0"/>
              <a:t>。</a:t>
            </a:r>
            <a:endParaRPr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1906757086"/>
              </p:ext>
            </p:extLst>
          </p:nvPr>
        </p:nvGraphicFramePr>
        <p:xfrm>
          <a:off x="428497" y="3717032"/>
          <a:ext cx="8915399" cy="2133600"/>
        </p:xfrm>
        <a:graphic>
          <a:graphicData uri="http://schemas.openxmlformats.org/drawingml/2006/table">
            <a:tbl>
              <a:tblPr firstRow="1" firstCol="1" bandRow="1"/>
              <a:tblGrid>
                <a:gridCol w="509394"/>
                <a:gridCol w="878405"/>
                <a:gridCol w="1421891"/>
                <a:gridCol w="1278499"/>
                <a:gridCol w="995725"/>
                <a:gridCol w="1699651"/>
                <a:gridCol w="2131834"/>
              </a:tblGrid>
              <a:tr h="235131">
                <a:tc>
                  <a:txBody>
                    <a:bodyPr/>
                    <a:lstStyle/>
                    <a:p>
                      <a:pPr algn="just">
                        <a:spcAft>
                          <a:spcPts val="0"/>
                        </a:spcAft>
                      </a:pPr>
                      <a:r>
                        <a:rPr lang="en-US" sz="2000" kern="100" dirty="0">
                          <a:effectLst/>
                          <a:latin typeface="+mn-ea"/>
                          <a:ea typeface="+mn-ea"/>
                          <a:cs typeface="Times New Roman"/>
                        </a:rPr>
                        <a:t>No</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キーワード</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危険側故障</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危険事象</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a:effectLst/>
                          <a:latin typeface="+mn-ea"/>
                          <a:ea typeface="+mn-ea"/>
                          <a:cs typeface="Times New Roman"/>
                        </a:rPr>
                        <a:t>検出方法</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a:effectLst/>
                          <a:latin typeface="+mn-ea"/>
                          <a:ea typeface="+mn-ea"/>
                          <a:cs typeface="Times New Roman"/>
                        </a:rPr>
                        <a:t>要求安全機能</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作動要求に関する</a:t>
                      </a:r>
                      <a:r>
                        <a:rPr lang="ja-JP" sz="2000" kern="100" dirty="0" smtClean="0">
                          <a:effectLst/>
                          <a:latin typeface="+mn-ea"/>
                          <a:ea typeface="+mn-ea"/>
                          <a:cs typeface="Times New Roman"/>
                        </a:rPr>
                        <a:t>事項</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3444">
                <a:tc>
                  <a:txBody>
                    <a:bodyPr/>
                    <a:lstStyle/>
                    <a:p>
                      <a:pPr algn="just">
                        <a:spcAft>
                          <a:spcPts val="0"/>
                        </a:spcAft>
                      </a:pPr>
                      <a:r>
                        <a:rPr lang="en-US" sz="2000" kern="100">
                          <a:effectLst/>
                          <a:latin typeface="+mn-ea"/>
                          <a:ea typeface="+mn-ea"/>
                          <a:cs typeface="Times New Roman"/>
                        </a:rPr>
                        <a:t>1</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mn-ea"/>
                          <a:ea typeface="+mn-ea"/>
                          <a:cs typeface="Times New Roman"/>
                        </a:rPr>
                        <a:t>水位異常低下</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給水ポンプ故障</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過熱</a:t>
                      </a:r>
                      <a:r>
                        <a:rPr lang="en-US" sz="2000" kern="100" dirty="0">
                          <a:effectLst/>
                          <a:latin typeface="+mn-ea"/>
                          <a:ea typeface="+mn-ea"/>
                          <a:cs typeface="Times New Roman"/>
                        </a:rPr>
                        <a:t>/</a:t>
                      </a:r>
                      <a:r>
                        <a:rPr lang="ja-JP" sz="2000" kern="100" dirty="0">
                          <a:effectLst/>
                          <a:latin typeface="+mn-ea"/>
                          <a:ea typeface="+mn-ea"/>
                          <a:cs typeface="Times New Roman"/>
                        </a:rPr>
                        <a:t>空炊きに</a:t>
                      </a:r>
                      <a:r>
                        <a:rPr lang="ja-JP" sz="2000" kern="100" dirty="0" smtClean="0">
                          <a:effectLst/>
                          <a:latin typeface="+mn-ea"/>
                          <a:ea typeface="+mn-ea"/>
                          <a:cs typeface="Times New Roman"/>
                        </a:rPr>
                        <a:t>よる火災又は圧壊</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solidFill>
                            <a:srgbClr val="FF0000"/>
                          </a:solidFill>
                          <a:effectLst/>
                          <a:latin typeface="+mn-ea"/>
                          <a:ea typeface="+mn-ea"/>
                          <a:cs typeface="Times New Roman"/>
                        </a:rPr>
                        <a:t>低水位検出器</a:t>
                      </a:r>
                      <a:endParaRPr lang="ja-JP" sz="2800" kern="100" dirty="0">
                        <a:solidFill>
                          <a:srgbClr val="FF0000"/>
                        </a:solidFill>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solidFill>
                            <a:srgbClr val="FF0000"/>
                          </a:solidFill>
                          <a:effectLst/>
                          <a:latin typeface="+mn-ea"/>
                          <a:ea typeface="+mn-ea"/>
                          <a:cs typeface="Times New Roman"/>
                        </a:rPr>
                        <a:t>水位が安全低水面以下になった場合に燃料を遮断する</a:t>
                      </a:r>
                      <a:r>
                        <a:rPr lang="en-US" sz="2000" kern="100" dirty="0">
                          <a:solidFill>
                            <a:srgbClr val="FF0000"/>
                          </a:solidFill>
                          <a:effectLst/>
                          <a:latin typeface="+mn-ea"/>
                          <a:ea typeface="+mn-ea"/>
                          <a:cs typeface="Times New Roman"/>
                        </a:rPr>
                        <a:t>(</a:t>
                      </a:r>
                      <a:r>
                        <a:rPr lang="ja-JP" sz="2000" kern="100" dirty="0">
                          <a:solidFill>
                            <a:srgbClr val="FF0000"/>
                          </a:solidFill>
                          <a:effectLst/>
                          <a:latin typeface="+mn-ea"/>
                          <a:ea typeface="+mn-ea"/>
                          <a:cs typeface="Times New Roman"/>
                        </a:rPr>
                        <a:t>低水位遮断</a:t>
                      </a:r>
                      <a:r>
                        <a:rPr lang="en-US" sz="2000" kern="100" dirty="0">
                          <a:solidFill>
                            <a:srgbClr val="FF0000"/>
                          </a:solidFill>
                          <a:effectLst/>
                          <a:latin typeface="+mn-ea"/>
                          <a:ea typeface="+mn-ea"/>
                          <a:cs typeface="Times New Roman"/>
                        </a:rPr>
                        <a:t>)</a:t>
                      </a:r>
                      <a:endParaRPr lang="ja-JP" sz="2800" kern="100" dirty="0">
                        <a:solidFill>
                          <a:srgbClr val="FF0000"/>
                        </a:solidFill>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solidFill>
                            <a:srgbClr val="FF0000"/>
                          </a:solidFill>
                          <a:effectLst/>
                          <a:latin typeface="+mn-ea"/>
                          <a:ea typeface="+mn-ea"/>
                          <a:cs typeface="Times New Roman"/>
                        </a:rPr>
                        <a:t>「ボイラーの低水位による事故の防止に関する技術上の指針」の構造要求に適合</a:t>
                      </a:r>
                      <a:endParaRPr lang="ja-JP" sz="2800" kern="100" dirty="0">
                        <a:solidFill>
                          <a:srgbClr val="FF0000"/>
                        </a:solidFill>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89485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2-(1)</a:t>
            </a:r>
            <a:r>
              <a:rPr lang="ja-JP" altLang="en-US" sz="3200" b="1" dirty="0"/>
              <a:t>要求安全機能の</a:t>
            </a:r>
            <a:r>
              <a:rPr lang="ja-JP" altLang="en-US" sz="3200" b="1" dirty="0" smtClean="0"/>
              <a:t>特定</a:t>
            </a:r>
            <a:r>
              <a:rPr lang="en-US" altLang="ja-JP" sz="3200" b="1" dirty="0" smtClean="0"/>
              <a:t/>
            </a:r>
            <a:br>
              <a:rPr lang="en-US" altLang="ja-JP" sz="3200" b="1" dirty="0" smtClean="0"/>
            </a:br>
            <a:r>
              <a:rPr lang="ja-JP" altLang="en-US" sz="3200" b="1" dirty="0" smtClean="0"/>
              <a:t>表</a:t>
            </a:r>
            <a:r>
              <a:rPr lang="en-US" altLang="ja-JP" sz="3200" b="1" dirty="0" smtClean="0"/>
              <a:t>2-1</a:t>
            </a:r>
            <a:r>
              <a:rPr lang="ja-JP" altLang="en-US" sz="3200" b="1" dirty="0" smtClean="0"/>
              <a:t>抜粋　</a:t>
            </a:r>
            <a:r>
              <a:rPr lang="ja-JP" altLang="ja-JP" sz="3200" b="1" dirty="0" smtClean="0"/>
              <a:t>水位</a:t>
            </a:r>
            <a:r>
              <a:rPr lang="ja-JP" altLang="ja-JP" sz="3200" b="1" dirty="0"/>
              <a:t>の異常低下での</a:t>
            </a:r>
            <a:r>
              <a:rPr lang="ja-JP" altLang="ja-JP" sz="3200" b="1" dirty="0" smtClean="0"/>
              <a:t>例</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65</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865077331"/>
              </p:ext>
            </p:extLst>
          </p:nvPr>
        </p:nvGraphicFramePr>
        <p:xfrm>
          <a:off x="506506" y="1772816"/>
          <a:ext cx="8915399" cy="3901440"/>
        </p:xfrm>
        <a:graphic>
          <a:graphicData uri="http://schemas.openxmlformats.org/drawingml/2006/table">
            <a:tbl>
              <a:tblPr firstRow="1" firstCol="1" bandRow="1"/>
              <a:tblGrid>
                <a:gridCol w="509394"/>
                <a:gridCol w="878405"/>
                <a:gridCol w="1421891"/>
                <a:gridCol w="1278499"/>
                <a:gridCol w="995725"/>
                <a:gridCol w="1699651"/>
                <a:gridCol w="2131834"/>
              </a:tblGrid>
              <a:tr h="235131">
                <a:tc>
                  <a:txBody>
                    <a:bodyPr/>
                    <a:lstStyle/>
                    <a:p>
                      <a:pPr algn="just">
                        <a:spcAft>
                          <a:spcPts val="0"/>
                        </a:spcAft>
                      </a:pPr>
                      <a:r>
                        <a:rPr lang="en-US" sz="2000" kern="100" dirty="0">
                          <a:effectLst/>
                          <a:latin typeface="+mn-ea"/>
                          <a:ea typeface="+mn-ea"/>
                          <a:cs typeface="Times New Roman"/>
                        </a:rPr>
                        <a:t>No</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キーワード</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危険側故障</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dirty="0">
                          <a:effectLst/>
                          <a:latin typeface="+mn-ea"/>
                          <a:ea typeface="+mn-ea"/>
                          <a:cs typeface="Times New Roman"/>
                        </a:rPr>
                        <a:t>危険事象</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a:effectLst/>
                          <a:latin typeface="+mn-ea"/>
                          <a:ea typeface="+mn-ea"/>
                          <a:cs typeface="Times New Roman"/>
                        </a:rPr>
                        <a:t>検出方法</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a:effectLst/>
                          <a:latin typeface="+mn-ea"/>
                          <a:ea typeface="+mn-ea"/>
                          <a:cs typeface="Times New Roman"/>
                        </a:rPr>
                        <a:t>要求安全機能</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2000" kern="100">
                          <a:effectLst/>
                          <a:latin typeface="+mn-ea"/>
                          <a:ea typeface="+mn-ea"/>
                          <a:cs typeface="Times New Roman"/>
                        </a:rPr>
                        <a:t>作動要求に関する事項</a:t>
                      </a:r>
                      <a:endParaRPr lang="ja-JP" sz="2800" kern="100">
                        <a:effectLst/>
                        <a:latin typeface="+mn-ea"/>
                        <a:ea typeface="+mn-ea"/>
                        <a:cs typeface="Times New Roman"/>
                      </a:endParaRPr>
                    </a:p>
                    <a:p>
                      <a:pPr algn="l">
                        <a:spcAft>
                          <a:spcPts val="0"/>
                        </a:spcAft>
                      </a:pPr>
                      <a:r>
                        <a:rPr lang="en-US" sz="1800" kern="100">
                          <a:effectLst/>
                          <a:latin typeface="+mn-ea"/>
                          <a:ea typeface="+mn-ea"/>
                          <a:cs typeface="Times New Roman"/>
                        </a:rPr>
                        <a:t>(</a:t>
                      </a:r>
                      <a:r>
                        <a:rPr lang="ja-JP" sz="1800" kern="100">
                          <a:effectLst/>
                          <a:latin typeface="+mn-ea"/>
                          <a:ea typeface="+mn-ea"/>
                          <a:cs typeface="Times New Roman"/>
                        </a:rPr>
                        <a:t>構造</a:t>
                      </a:r>
                      <a:r>
                        <a:rPr lang="en-US" sz="1800" kern="100">
                          <a:effectLst/>
                          <a:latin typeface="+mn-ea"/>
                          <a:ea typeface="+mn-ea"/>
                          <a:cs typeface="Times New Roman"/>
                        </a:rPr>
                        <a:t>/</a:t>
                      </a:r>
                      <a:r>
                        <a:rPr lang="ja-JP" sz="1800" kern="100">
                          <a:effectLst/>
                          <a:latin typeface="+mn-ea"/>
                          <a:ea typeface="+mn-ea"/>
                          <a:cs typeface="Times New Roman"/>
                        </a:rPr>
                        <a:t>機械式安全装置</a:t>
                      </a:r>
                      <a:r>
                        <a:rPr lang="en-US" sz="1800" kern="100">
                          <a:effectLst/>
                          <a:latin typeface="+mn-ea"/>
                          <a:ea typeface="+mn-ea"/>
                          <a:cs typeface="Times New Roman"/>
                        </a:rPr>
                        <a:t>)</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3444">
                <a:tc>
                  <a:txBody>
                    <a:bodyPr/>
                    <a:lstStyle/>
                    <a:p>
                      <a:pPr algn="just">
                        <a:spcAft>
                          <a:spcPts val="0"/>
                        </a:spcAft>
                      </a:pPr>
                      <a:r>
                        <a:rPr lang="en-US" sz="2000" kern="100">
                          <a:effectLst/>
                          <a:latin typeface="+mn-ea"/>
                          <a:ea typeface="+mn-ea"/>
                          <a:cs typeface="Times New Roman"/>
                        </a:rPr>
                        <a:t>1</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mn-ea"/>
                          <a:ea typeface="+mn-ea"/>
                          <a:cs typeface="Times New Roman"/>
                        </a:rPr>
                        <a:t>水位異常低下</a:t>
                      </a:r>
                      <a:endParaRPr lang="ja-JP" sz="2800" kern="10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給水ポンプ故障</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過熱</a:t>
                      </a:r>
                      <a:r>
                        <a:rPr lang="en-US" sz="2000" kern="100" dirty="0">
                          <a:effectLst/>
                          <a:latin typeface="+mn-ea"/>
                          <a:ea typeface="+mn-ea"/>
                          <a:cs typeface="Times New Roman"/>
                        </a:rPr>
                        <a:t>/</a:t>
                      </a:r>
                      <a:r>
                        <a:rPr lang="ja-JP" sz="2000" kern="100" dirty="0">
                          <a:effectLst/>
                          <a:latin typeface="+mn-ea"/>
                          <a:ea typeface="+mn-ea"/>
                          <a:cs typeface="Times New Roman"/>
                        </a:rPr>
                        <a:t>空炊きに</a:t>
                      </a:r>
                      <a:r>
                        <a:rPr lang="ja-JP" sz="2000" kern="100" dirty="0" smtClean="0">
                          <a:effectLst/>
                          <a:latin typeface="+mn-ea"/>
                          <a:ea typeface="+mn-ea"/>
                          <a:cs typeface="Times New Roman"/>
                        </a:rPr>
                        <a:t>よる火災又は圧壊</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低水位検出器</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水位が安全低水面以下になった場合に燃料を遮断する</a:t>
                      </a:r>
                      <a:r>
                        <a:rPr lang="en-US" sz="2000" kern="100" dirty="0">
                          <a:effectLst/>
                          <a:latin typeface="+mn-ea"/>
                          <a:ea typeface="+mn-ea"/>
                          <a:cs typeface="Times New Roman"/>
                        </a:rPr>
                        <a:t>(</a:t>
                      </a:r>
                      <a:r>
                        <a:rPr lang="ja-JP" sz="2000" kern="100" dirty="0">
                          <a:effectLst/>
                          <a:latin typeface="+mn-ea"/>
                          <a:ea typeface="+mn-ea"/>
                          <a:cs typeface="Times New Roman"/>
                        </a:rPr>
                        <a:t>低水位遮断</a:t>
                      </a:r>
                      <a:r>
                        <a:rPr lang="en-US" sz="2000" kern="100" dirty="0">
                          <a:effectLst/>
                          <a:latin typeface="+mn-ea"/>
                          <a:ea typeface="+mn-ea"/>
                          <a:cs typeface="Times New Roman"/>
                        </a:rPr>
                        <a:t>)</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「ボイラーの低水位による事故の防止に関する技術上の指針」の構造要求に適合</a:t>
                      </a:r>
                      <a:endParaRPr lang="ja-JP" sz="2800" kern="100" dirty="0">
                        <a:effectLst/>
                        <a:latin typeface="+mn-ea"/>
                        <a:ea typeface="+mn-ea"/>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63">
                <a:tc>
                  <a:txBody>
                    <a:bodyPr/>
                    <a:lstStyle/>
                    <a:p>
                      <a:pPr algn="just">
                        <a:spcAft>
                          <a:spcPts val="0"/>
                        </a:spcAft>
                      </a:pPr>
                      <a:r>
                        <a:rPr lang="en-US" sz="2000" kern="100">
                          <a:effectLst/>
                          <a:latin typeface="+mn-ea"/>
                          <a:ea typeface="+mn-ea"/>
                          <a:cs typeface="Times New Roman"/>
                        </a:rPr>
                        <a:t>6</a:t>
                      </a:r>
                      <a:endParaRPr lang="ja-JP" sz="2800" kern="100">
                        <a:effectLst/>
                        <a:latin typeface="+mn-ea"/>
                        <a:ea typeface="+mn-e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mn-ea"/>
                          <a:ea typeface="+mn-ea"/>
                          <a:cs typeface="Times New Roman"/>
                        </a:rPr>
                        <a:t>水位異常低下</a:t>
                      </a:r>
                      <a:endParaRPr lang="ja-JP" sz="2800" kern="100">
                        <a:effectLst/>
                        <a:latin typeface="+mn-ea"/>
                        <a:ea typeface="+mn-e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dirty="0">
                          <a:effectLst/>
                          <a:latin typeface="+mn-ea"/>
                          <a:ea typeface="+mn-ea"/>
                          <a:cs typeface="Times New Roman"/>
                        </a:rPr>
                        <a:t>水側連絡管の詰まり</a:t>
                      </a:r>
                      <a:r>
                        <a:rPr lang="en-US" sz="2000" kern="100" dirty="0">
                          <a:effectLst/>
                          <a:latin typeface="+mn-ea"/>
                          <a:ea typeface="+mn-ea"/>
                          <a:cs typeface="Times New Roman"/>
                        </a:rPr>
                        <a:t>/</a:t>
                      </a:r>
                      <a:r>
                        <a:rPr lang="ja-JP" sz="2000" kern="100" dirty="0">
                          <a:effectLst/>
                          <a:latin typeface="+mn-ea"/>
                          <a:ea typeface="+mn-ea"/>
                          <a:cs typeface="Times New Roman"/>
                        </a:rPr>
                        <a:t>コック閉</a:t>
                      </a:r>
                      <a:endParaRPr lang="ja-JP" sz="2800" kern="100" dirty="0">
                        <a:effectLst/>
                        <a:latin typeface="+mn-ea"/>
                        <a:ea typeface="+mn-e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000" kern="100">
                          <a:effectLst/>
                          <a:latin typeface="+mn-ea"/>
                          <a:ea typeface="+mn-ea"/>
                          <a:cs typeface="Times New Roman"/>
                        </a:rPr>
                        <a:t>過熱</a:t>
                      </a:r>
                      <a:r>
                        <a:rPr lang="en-US" sz="2000" kern="100">
                          <a:effectLst/>
                          <a:latin typeface="+mn-ea"/>
                          <a:ea typeface="+mn-ea"/>
                          <a:cs typeface="Times New Roman"/>
                        </a:rPr>
                        <a:t>/</a:t>
                      </a:r>
                      <a:r>
                        <a:rPr lang="ja-JP" sz="2000" kern="100">
                          <a:effectLst/>
                          <a:latin typeface="+mn-ea"/>
                          <a:ea typeface="+mn-ea"/>
                          <a:cs typeface="Times New Roman"/>
                        </a:rPr>
                        <a:t>空炊きによる火災又は圧壊</a:t>
                      </a:r>
                      <a:endParaRPr lang="ja-JP" sz="2800" kern="100">
                        <a:effectLst/>
                        <a:latin typeface="+mn-ea"/>
                        <a:ea typeface="+mn-e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kern="100">
                          <a:effectLst/>
                          <a:latin typeface="+mn-ea"/>
                          <a:ea typeface="+mn-ea"/>
                          <a:cs typeface="Times New Roman"/>
                        </a:rPr>
                        <a:t>No1</a:t>
                      </a:r>
                      <a:r>
                        <a:rPr lang="ja-JP" sz="2000" kern="100">
                          <a:effectLst/>
                          <a:latin typeface="+mn-ea"/>
                          <a:ea typeface="+mn-ea"/>
                          <a:cs typeface="Times New Roman"/>
                        </a:rPr>
                        <a:t>と同じ</a:t>
                      </a:r>
                      <a:endParaRPr lang="ja-JP" sz="2800" kern="100">
                        <a:effectLst/>
                        <a:latin typeface="+mn-ea"/>
                        <a:ea typeface="+mn-ea"/>
                        <a:cs typeface="Times New Roman"/>
                      </a:endParaRPr>
                    </a:p>
                    <a:p>
                      <a:pPr algn="l">
                        <a:spcAft>
                          <a:spcPts val="0"/>
                        </a:spcAft>
                      </a:pPr>
                      <a:r>
                        <a:rPr lang="en-US" sz="2000" kern="100">
                          <a:effectLst/>
                          <a:latin typeface="+mn-ea"/>
                          <a:ea typeface="+mn-ea"/>
                          <a:cs typeface="Times New Roman"/>
                        </a:rPr>
                        <a:t> </a:t>
                      </a:r>
                      <a:endParaRPr lang="ja-JP" sz="2800" kern="100">
                        <a:effectLst/>
                        <a:latin typeface="+mn-ea"/>
                        <a:ea typeface="+mn-e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kern="100">
                          <a:effectLst/>
                          <a:latin typeface="+mn-ea"/>
                          <a:ea typeface="+mn-ea"/>
                          <a:cs typeface="Times New Roman"/>
                        </a:rPr>
                        <a:t>No1</a:t>
                      </a:r>
                      <a:r>
                        <a:rPr lang="ja-JP" sz="2000" kern="100">
                          <a:effectLst/>
                          <a:latin typeface="+mn-ea"/>
                          <a:ea typeface="+mn-ea"/>
                          <a:cs typeface="Times New Roman"/>
                        </a:rPr>
                        <a:t>と同じ</a:t>
                      </a:r>
                      <a:endParaRPr lang="ja-JP" sz="2800" kern="100">
                        <a:effectLst/>
                        <a:latin typeface="+mn-ea"/>
                        <a:ea typeface="+mn-e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000" kern="100" dirty="0">
                          <a:effectLst/>
                          <a:latin typeface="+mn-ea"/>
                          <a:ea typeface="+mn-ea"/>
                          <a:cs typeface="Times New Roman"/>
                        </a:rPr>
                        <a:t>No1</a:t>
                      </a:r>
                      <a:r>
                        <a:rPr lang="ja-JP" sz="2000" kern="100" dirty="0">
                          <a:effectLst/>
                          <a:latin typeface="+mn-ea"/>
                          <a:ea typeface="+mn-ea"/>
                          <a:cs typeface="Times New Roman"/>
                        </a:rPr>
                        <a:t>と同じ</a:t>
                      </a:r>
                      <a:endParaRPr lang="ja-JP" sz="2800" kern="100" dirty="0">
                        <a:effectLst/>
                        <a:latin typeface="+mn-ea"/>
                        <a:ea typeface="+mn-ea"/>
                        <a:cs typeface="Times New Roman"/>
                      </a:endParaRPr>
                    </a:p>
                    <a:p>
                      <a:pPr algn="l">
                        <a:spcAft>
                          <a:spcPts val="0"/>
                        </a:spcAft>
                      </a:pPr>
                      <a:r>
                        <a:rPr lang="ja-JP" sz="2000" kern="100" dirty="0">
                          <a:effectLst/>
                          <a:latin typeface="+mn-ea"/>
                          <a:ea typeface="+mn-ea"/>
                          <a:cs typeface="Times New Roman"/>
                        </a:rPr>
                        <a:t>水側連絡管は他の水位検出器の連絡管と分離</a:t>
                      </a:r>
                      <a:endParaRPr lang="ja-JP" sz="2800" kern="100" dirty="0">
                        <a:effectLst/>
                        <a:latin typeface="+mn-ea"/>
                        <a:ea typeface="+mn-e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6095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a:t>
            </a:r>
            <a:r>
              <a:rPr lang="en-US" altLang="ja-JP" sz="3200" b="1" dirty="0" smtClean="0"/>
              <a:t>(2)</a:t>
            </a:r>
            <a:r>
              <a:rPr lang="ja-JP" altLang="en-US" sz="3200" b="1" dirty="0" smtClean="0"/>
              <a:t>安全度水準の決定</a:t>
            </a:r>
            <a:r>
              <a:rPr lang="en-US" altLang="ja-JP" sz="3200" b="1" dirty="0"/>
              <a:t/>
            </a:r>
            <a:br>
              <a:rPr lang="en-US" altLang="ja-JP" sz="3200" b="1" dirty="0"/>
            </a:br>
            <a:r>
              <a:rPr lang="ja-JP" altLang="en-US" sz="3200" b="1" dirty="0" smtClean="0"/>
              <a:t>　リスクグラフ法による要求安全度水準の決定</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66</a:t>
            </a:fld>
            <a:endParaRPr kumimoji="1" lang="ja-JP" altLang="en-US" dirty="0"/>
          </a:p>
        </p:txBody>
      </p:sp>
      <p:sp>
        <p:nvSpPr>
          <p:cNvPr id="2" name="コンテンツ プレースホルダー 1"/>
          <p:cNvSpPr>
            <a:spLocks noGrp="1"/>
          </p:cNvSpPr>
          <p:nvPr>
            <p:ph idx="1"/>
          </p:nvPr>
        </p:nvSpPr>
        <p:spPr>
          <a:xfrm>
            <a:off x="506506" y="1484784"/>
            <a:ext cx="8915400" cy="1900808"/>
          </a:xfrm>
        </p:spPr>
        <p:txBody>
          <a:bodyPr>
            <a:normAutofit/>
          </a:bodyPr>
          <a:lstStyle/>
          <a:p>
            <a:pPr>
              <a:buFont typeface="Wingdings" panose="05000000000000000000" pitchFamily="2" charset="2"/>
              <a:buChar char="l"/>
            </a:pPr>
            <a:r>
              <a:rPr lang="ja-JP" altLang="en-US" sz="2400" dirty="0"/>
              <a:t>安全度水準の決定方法</a:t>
            </a:r>
            <a:r>
              <a:rPr lang="ja-JP" altLang="en-US" sz="2400" dirty="0" smtClean="0"/>
              <a:t>には以下がある。</a:t>
            </a:r>
            <a:endParaRPr lang="en-US" altLang="ja-JP" sz="2400" dirty="0" smtClean="0"/>
          </a:p>
          <a:p>
            <a:pPr lvl="1">
              <a:buFont typeface="Wingdings" panose="05000000000000000000" pitchFamily="2" charset="2"/>
              <a:buChar char="Ø"/>
            </a:pPr>
            <a:r>
              <a:rPr lang="ja-JP" altLang="en-US" sz="2400" dirty="0" smtClean="0"/>
              <a:t>リスクグラフ法</a:t>
            </a:r>
            <a:r>
              <a:rPr lang="ja-JP" altLang="en-US" sz="2400" dirty="0"/>
              <a:t>による方法</a:t>
            </a:r>
            <a:r>
              <a:rPr lang="en-US" altLang="ja-JP" sz="1800" dirty="0"/>
              <a:t>(</a:t>
            </a:r>
            <a:r>
              <a:rPr lang="en-US" altLang="ja-JP" sz="1800" dirty="0" smtClean="0"/>
              <a:t>IEC61508-5/JISC0508-5</a:t>
            </a:r>
            <a:r>
              <a:rPr lang="ja-JP" altLang="en-US" sz="1800" dirty="0"/>
              <a:t> 附属</a:t>
            </a:r>
            <a:r>
              <a:rPr lang="ja-JP" altLang="en-US" sz="1800" dirty="0" smtClean="0"/>
              <a:t>書</a:t>
            </a:r>
            <a:r>
              <a:rPr lang="en-US" altLang="ja-JP" sz="1800" dirty="0" smtClean="0"/>
              <a:t>D)</a:t>
            </a:r>
          </a:p>
          <a:p>
            <a:pPr lvl="1">
              <a:buFont typeface="Wingdings" panose="05000000000000000000" pitchFamily="2" charset="2"/>
              <a:buChar char="Ø"/>
            </a:pPr>
            <a:r>
              <a:rPr lang="ja-JP" altLang="en-US" sz="2400" dirty="0" smtClean="0"/>
              <a:t>マトリクス法</a:t>
            </a:r>
            <a:r>
              <a:rPr lang="en-US" altLang="ja-JP" sz="1800" dirty="0"/>
              <a:t>(</a:t>
            </a:r>
            <a:r>
              <a:rPr lang="en-US" altLang="ja-JP" sz="1800" dirty="0" smtClean="0"/>
              <a:t>IEC62061/JISB9961 </a:t>
            </a:r>
            <a:r>
              <a:rPr lang="ja-JP" altLang="en-US" sz="1800" dirty="0" smtClean="0"/>
              <a:t>附属書</a:t>
            </a:r>
            <a:r>
              <a:rPr lang="en-US" altLang="ja-JP" sz="1800" dirty="0"/>
              <a:t>A</a:t>
            </a:r>
            <a:r>
              <a:rPr lang="en-US" altLang="ja-JP" sz="1800" dirty="0" smtClean="0"/>
              <a:t>)</a:t>
            </a:r>
            <a:endParaRPr lang="en-US" altLang="ja-JP" sz="2400" dirty="0" smtClean="0"/>
          </a:p>
          <a:p>
            <a:pPr marL="57150" indent="0">
              <a:buNone/>
            </a:pPr>
            <a:r>
              <a:rPr lang="ja-JP" altLang="en-US" sz="2600" dirty="0" smtClean="0"/>
              <a:t>本マニュアル</a:t>
            </a:r>
            <a:r>
              <a:rPr lang="ja-JP" altLang="en-US" sz="2600" dirty="0"/>
              <a:t>では、リスクグラフ法による事例を説明する。</a:t>
            </a:r>
            <a:endParaRPr kumimoji="1" lang="ja-JP" altLang="en-US" sz="2600" dirty="0"/>
          </a:p>
        </p:txBody>
      </p:sp>
      <p:sp>
        <p:nvSpPr>
          <p:cNvPr id="7" name="コンテンツ プレースホルダー 1"/>
          <p:cNvSpPr txBox="1">
            <a:spLocks/>
          </p:cNvSpPr>
          <p:nvPr/>
        </p:nvSpPr>
        <p:spPr>
          <a:xfrm>
            <a:off x="506506" y="3321718"/>
            <a:ext cx="9283031" cy="313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2400" dirty="0" smtClean="0"/>
              <a:t>リスクグラフ法</a:t>
            </a:r>
            <a:endParaRPr lang="en-US" altLang="ja-JP" sz="2400" dirty="0" smtClean="0"/>
          </a:p>
          <a:p>
            <a:pPr marL="0" indent="0">
              <a:buNone/>
            </a:pPr>
            <a:r>
              <a:rPr lang="ja-JP" altLang="en-US" sz="2400" dirty="0" smtClean="0"/>
              <a:t>リスクグラフ法は、関連するリスク要素の知見から要求安全度水準を決める方法。リスク要素として、以下の４つのパラメータ値</a:t>
            </a:r>
            <a:r>
              <a:rPr lang="ja-JP" altLang="en-US" sz="2400" dirty="0"/>
              <a:t>を図</a:t>
            </a:r>
            <a:r>
              <a:rPr lang="en-US" altLang="ja-JP" sz="2400" dirty="0"/>
              <a:t>2-9</a:t>
            </a:r>
            <a:r>
              <a:rPr lang="ja-JP" altLang="en-US" sz="2400" dirty="0"/>
              <a:t>にあてはめて</a:t>
            </a:r>
            <a:r>
              <a:rPr lang="ja-JP" altLang="en-US" sz="2400" dirty="0" smtClean="0"/>
              <a:t>、要求安全度水準</a:t>
            </a:r>
            <a:r>
              <a:rPr lang="en-US" altLang="ja-JP" sz="2400" dirty="0" smtClean="0"/>
              <a:t>(SIL1~4</a:t>
            </a:r>
            <a:r>
              <a:rPr lang="en-US" altLang="ja-JP" sz="2400" dirty="0"/>
              <a:t>)</a:t>
            </a:r>
            <a:r>
              <a:rPr lang="ja-JP" altLang="en-US" sz="2400" dirty="0" smtClean="0"/>
              <a:t>を決定する</a:t>
            </a:r>
            <a:endParaRPr lang="ja-JP" altLang="en-US" sz="2400" dirty="0"/>
          </a:p>
          <a:p>
            <a:pPr marL="400050" lvl="1" indent="0">
              <a:buNone/>
            </a:pPr>
            <a:r>
              <a:rPr lang="ja-JP" altLang="en-US" sz="1800" dirty="0"/>
              <a:t>　</a:t>
            </a:r>
            <a:r>
              <a:rPr lang="en-US" altLang="ja-JP" sz="2000" dirty="0"/>
              <a:t>C: </a:t>
            </a:r>
            <a:r>
              <a:rPr lang="ja-JP" altLang="en-US" sz="2000" dirty="0"/>
              <a:t>負傷又は疾病の</a:t>
            </a:r>
            <a:r>
              <a:rPr lang="ja-JP" altLang="en-US" sz="2000" dirty="0" smtClean="0"/>
              <a:t>重篤度</a:t>
            </a:r>
            <a:endParaRPr lang="en-US" altLang="ja-JP" sz="2000" dirty="0" smtClean="0"/>
          </a:p>
          <a:p>
            <a:pPr marL="400050" lvl="1" indent="0">
              <a:buNone/>
            </a:pPr>
            <a:r>
              <a:rPr lang="ja-JP" altLang="en-US" sz="2000" dirty="0"/>
              <a:t>　</a:t>
            </a:r>
            <a:r>
              <a:rPr lang="en-US" altLang="ja-JP" sz="2000" dirty="0"/>
              <a:t>F</a:t>
            </a:r>
            <a:r>
              <a:rPr lang="ja-JP" altLang="en-US" sz="2000" dirty="0"/>
              <a:t>：危険性又は有害性へのばく露</a:t>
            </a:r>
            <a:r>
              <a:rPr lang="ja-JP" altLang="en-US" sz="2000" dirty="0" smtClean="0"/>
              <a:t>頻度</a:t>
            </a:r>
            <a:endParaRPr lang="en-US" altLang="ja-JP" sz="2000" dirty="0" smtClean="0"/>
          </a:p>
          <a:p>
            <a:pPr marL="400050" lvl="1" indent="0">
              <a:buNone/>
            </a:pPr>
            <a:r>
              <a:rPr lang="ja-JP" altLang="en-US" sz="2000" dirty="0"/>
              <a:t>　</a:t>
            </a:r>
            <a:r>
              <a:rPr lang="en-US" altLang="ja-JP" sz="2000" dirty="0"/>
              <a:t>P</a:t>
            </a:r>
            <a:r>
              <a:rPr lang="ja-JP" altLang="en-US" sz="2000" dirty="0"/>
              <a:t>：危険事象の回避</a:t>
            </a:r>
            <a:r>
              <a:rPr lang="ja-JP" altLang="en-US" sz="2000" dirty="0" smtClean="0"/>
              <a:t>可能性</a:t>
            </a:r>
            <a:endParaRPr lang="en-US" altLang="ja-JP" sz="2000" dirty="0"/>
          </a:p>
          <a:p>
            <a:pPr marL="400050" lvl="1" indent="0">
              <a:buNone/>
            </a:pPr>
            <a:r>
              <a:rPr lang="ja-JP" altLang="en-US" sz="2000" dirty="0"/>
              <a:t>　</a:t>
            </a:r>
            <a:r>
              <a:rPr lang="en-US" altLang="ja-JP" sz="2000" dirty="0"/>
              <a:t>W</a:t>
            </a:r>
            <a:r>
              <a:rPr lang="ja-JP" altLang="en-US" sz="2000" dirty="0"/>
              <a:t>：要求安全機能の作動要求</a:t>
            </a:r>
            <a:r>
              <a:rPr lang="ja-JP" altLang="en-US" sz="2000" dirty="0" smtClean="0"/>
              <a:t>確率</a:t>
            </a:r>
            <a:endParaRPr lang="en-US" altLang="ja-JP" sz="2000" dirty="0"/>
          </a:p>
        </p:txBody>
      </p:sp>
    </p:spTree>
    <p:extLst>
      <p:ext uri="{BB962C8B-B14F-4D97-AF65-F5344CB8AC3E}">
        <p14:creationId xmlns:p14="http://schemas.microsoft.com/office/powerpoint/2010/main" val="37829561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490066"/>
          </a:xfrm>
          <a:ln>
            <a:solidFill>
              <a:schemeClr val="accent4">
                <a:lumMod val="40000"/>
                <a:lumOff val="60000"/>
              </a:schemeClr>
            </a:solidFill>
          </a:ln>
        </p:spPr>
        <p:txBody>
          <a:bodyPr>
            <a:noAutofit/>
          </a:bodyPr>
          <a:lstStyle/>
          <a:p>
            <a:pPr algn="l"/>
            <a:r>
              <a:rPr lang="ja-JP" altLang="en-US" sz="3200" b="1" dirty="0" smtClean="0"/>
              <a:t>図</a:t>
            </a:r>
            <a:r>
              <a:rPr lang="en-US" altLang="ja-JP" sz="3200" b="1" dirty="0" smtClean="0"/>
              <a:t>2-10</a:t>
            </a:r>
            <a:r>
              <a:rPr lang="ja-JP" altLang="en-US" sz="3200" b="1" dirty="0" smtClean="0"/>
              <a:t>　</a:t>
            </a:r>
            <a:r>
              <a:rPr lang="ja-JP" altLang="en-US" sz="2800" b="1" dirty="0" smtClean="0"/>
              <a:t>リスクグラフ法</a:t>
            </a:r>
            <a:r>
              <a:rPr lang="ja-JP" altLang="en-US" sz="2800" b="1" dirty="0"/>
              <a:t>による要求安全度水準の決定</a:t>
            </a:r>
            <a:endParaRPr kumimoji="1" lang="ja-JP" altLang="en-US" sz="28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67</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246903503"/>
              </p:ext>
            </p:extLst>
          </p:nvPr>
        </p:nvGraphicFramePr>
        <p:xfrm>
          <a:off x="1298001" y="4429516"/>
          <a:ext cx="7477423" cy="1961421"/>
        </p:xfrm>
        <a:graphic>
          <a:graphicData uri="http://schemas.openxmlformats.org/drawingml/2006/table">
            <a:tbl>
              <a:tblPr/>
              <a:tblGrid>
                <a:gridCol w="394395"/>
                <a:gridCol w="1140260"/>
                <a:gridCol w="380981"/>
                <a:gridCol w="1774334"/>
                <a:gridCol w="509764"/>
                <a:gridCol w="1515875"/>
                <a:gridCol w="493666"/>
                <a:gridCol w="1268148"/>
              </a:tblGrid>
              <a:tr h="745898">
                <a:tc gridSpan="2">
                  <a:txBody>
                    <a:bodyPr/>
                    <a:lstStyle/>
                    <a:p>
                      <a:pPr algn="ctr">
                        <a:spcAft>
                          <a:spcPts val="0"/>
                        </a:spcAft>
                      </a:pPr>
                      <a:r>
                        <a:rPr lang="ja-JP" sz="1600" kern="100" dirty="0">
                          <a:effectLst/>
                          <a:latin typeface="Century"/>
                          <a:ea typeface="ＭＳ 明朝"/>
                          <a:cs typeface="Times New Roman"/>
                        </a:rPr>
                        <a:t>負傷又は疾病の重篤度</a:t>
                      </a:r>
                      <a:r>
                        <a:rPr lang="en-US" sz="1600" kern="100" dirty="0">
                          <a:effectLst/>
                          <a:latin typeface="Century"/>
                          <a:ea typeface="ＭＳ 明朝"/>
                          <a:cs typeface="Times New Roman"/>
                        </a:rPr>
                        <a:t>(C)</a:t>
                      </a:r>
                      <a:endParaRPr lang="ja-JP" sz="1600" kern="100" dirty="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600" kern="100">
                          <a:effectLst/>
                          <a:latin typeface="Century"/>
                          <a:ea typeface="ＭＳ 明朝"/>
                          <a:cs typeface="Times New Roman"/>
                        </a:rPr>
                        <a:t>危険性又は有害性へのばく露頻度</a:t>
                      </a:r>
                      <a:r>
                        <a:rPr lang="en-US" sz="1600" kern="100">
                          <a:effectLst/>
                          <a:latin typeface="Century"/>
                          <a:ea typeface="ＭＳ 明朝"/>
                          <a:cs typeface="Times New Roman"/>
                        </a:rPr>
                        <a:t>(F)</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600" kern="100">
                          <a:effectLst/>
                          <a:latin typeface="Century"/>
                          <a:ea typeface="ＭＳ 明朝"/>
                          <a:cs typeface="Times New Roman"/>
                        </a:rPr>
                        <a:t>危険事象の回避可能性</a:t>
                      </a:r>
                      <a:r>
                        <a:rPr lang="en-US" sz="1600" kern="100">
                          <a:effectLst/>
                          <a:latin typeface="Century"/>
                          <a:ea typeface="ＭＳ 明朝"/>
                          <a:cs typeface="Times New Roman"/>
                        </a:rPr>
                        <a:t>(P)</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1600" kern="100">
                          <a:effectLst/>
                          <a:latin typeface="Century"/>
                          <a:ea typeface="ＭＳ 明朝"/>
                          <a:cs typeface="Times New Roman"/>
                        </a:rPr>
                        <a:t>要求安全機能の作動要求確率</a:t>
                      </a:r>
                      <a:r>
                        <a:rPr lang="en-US" sz="1600" kern="100">
                          <a:effectLst/>
                          <a:latin typeface="Century"/>
                          <a:ea typeface="ＭＳ 明朝"/>
                          <a:cs typeface="Times New Roman"/>
                        </a:rPr>
                        <a:t>(W)</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481079">
                <a:tc>
                  <a:txBody>
                    <a:bodyPr/>
                    <a:lstStyle/>
                    <a:p>
                      <a:pPr algn="ctr">
                        <a:spcAft>
                          <a:spcPts val="0"/>
                        </a:spcAft>
                      </a:pPr>
                      <a:r>
                        <a:rPr lang="en-US" sz="1600" kern="100">
                          <a:effectLst/>
                          <a:latin typeface="ＭＳ 明朝"/>
                          <a:ea typeface="ＭＳ 明朝"/>
                          <a:cs typeface="Times New Roman"/>
                        </a:rPr>
                        <a:t>C</a:t>
                      </a:r>
                      <a:r>
                        <a:rPr lang="en-US" sz="1600" kern="100" baseline="-25000">
                          <a:effectLst/>
                          <a:latin typeface="ＭＳ 明朝"/>
                          <a:ea typeface="ＭＳ 明朝"/>
                          <a:cs typeface="Times New Roman"/>
                        </a:rPr>
                        <a:t>A</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軽傷</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ＭＳ 明朝"/>
                          <a:ea typeface="ＭＳ 明朝"/>
                          <a:cs typeface="Times New Roman"/>
                        </a:rPr>
                        <a:t>F</a:t>
                      </a:r>
                      <a:r>
                        <a:rPr lang="en-US" sz="1600" kern="100" baseline="-25000">
                          <a:effectLst/>
                          <a:latin typeface="ＭＳ 明朝"/>
                          <a:ea typeface="ＭＳ 明朝"/>
                          <a:cs typeface="Times New Roman"/>
                        </a:rPr>
                        <a:t>A</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a:effectLst/>
                          <a:latin typeface="ＭＳ 明朝"/>
                          <a:ea typeface="ＭＳ 明朝"/>
                          <a:cs typeface="Times New Roman"/>
                        </a:rPr>
                        <a:t>1</a:t>
                      </a:r>
                      <a:r>
                        <a:rPr lang="ja-JP" sz="1600" kern="100">
                          <a:effectLst/>
                          <a:latin typeface="Century"/>
                          <a:ea typeface="ＭＳ 明朝"/>
                          <a:cs typeface="Times New Roman"/>
                        </a:rPr>
                        <a:t>日</a:t>
                      </a:r>
                      <a:r>
                        <a:rPr lang="en-US" sz="1600" kern="100">
                          <a:effectLst/>
                          <a:latin typeface="Century"/>
                          <a:ea typeface="ＭＳ 明朝"/>
                          <a:cs typeface="Times New Roman"/>
                        </a:rPr>
                        <a:t>12</a:t>
                      </a:r>
                      <a:r>
                        <a:rPr lang="ja-JP" sz="1600" kern="100">
                          <a:effectLst/>
                          <a:latin typeface="Century"/>
                          <a:ea typeface="ＭＳ 明朝"/>
                          <a:cs typeface="Times New Roman"/>
                        </a:rPr>
                        <a:t>時間以下</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ＭＳ 明朝"/>
                          <a:ea typeface="ＭＳ 明朝"/>
                          <a:cs typeface="Times New Roman"/>
                        </a:rPr>
                        <a:t>P</a:t>
                      </a:r>
                      <a:r>
                        <a:rPr lang="en-US" sz="1600" kern="100" baseline="-25000">
                          <a:effectLst/>
                          <a:latin typeface="ＭＳ 明朝"/>
                          <a:ea typeface="ＭＳ 明朝"/>
                          <a:cs typeface="Times New Roman"/>
                        </a:rPr>
                        <a:t>A</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一定程度可能</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ＭＳ 明朝"/>
                          <a:ea typeface="ＭＳ 明朝"/>
                          <a:cs typeface="Times New Roman"/>
                        </a:rPr>
                        <a:t>W</a:t>
                      </a:r>
                      <a:r>
                        <a:rPr lang="en-US" sz="1600" kern="100" baseline="-25000">
                          <a:effectLst/>
                          <a:latin typeface="ＭＳ 明朝"/>
                          <a:ea typeface="ＭＳ 明朝"/>
                          <a:cs typeface="Times New Roman"/>
                        </a:rPr>
                        <a:t>1</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非常に低い</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79">
                <a:tc>
                  <a:txBody>
                    <a:bodyPr/>
                    <a:lstStyle/>
                    <a:p>
                      <a:pPr algn="ctr">
                        <a:spcAft>
                          <a:spcPts val="0"/>
                        </a:spcAft>
                      </a:pPr>
                      <a:r>
                        <a:rPr lang="en-US" sz="1600" kern="100">
                          <a:effectLst/>
                          <a:latin typeface="ＭＳ 明朝"/>
                          <a:ea typeface="ＭＳ 明朝"/>
                          <a:cs typeface="Times New Roman"/>
                        </a:rPr>
                        <a:t>C</a:t>
                      </a:r>
                      <a:r>
                        <a:rPr lang="en-US" sz="1600" kern="100" baseline="-25000">
                          <a:effectLst/>
                          <a:latin typeface="ＭＳ 明朝"/>
                          <a:ea typeface="ＭＳ 明朝"/>
                          <a:cs typeface="Times New Roman"/>
                        </a:rPr>
                        <a:t>B</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後遺障害</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ＭＳ 明朝"/>
                          <a:ea typeface="ＭＳ 明朝"/>
                          <a:cs typeface="Times New Roman"/>
                        </a:rPr>
                        <a:t>F</a:t>
                      </a:r>
                      <a:r>
                        <a:rPr lang="en-US" sz="1600" kern="100" baseline="-25000">
                          <a:effectLst/>
                          <a:latin typeface="ＭＳ 明朝"/>
                          <a:ea typeface="ＭＳ 明朝"/>
                          <a:cs typeface="Times New Roman"/>
                        </a:rPr>
                        <a:t>B</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a:effectLst/>
                          <a:latin typeface="ＭＳ 明朝"/>
                          <a:ea typeface="ＭＳ 明朝"/>
                          <a:cs typeface="Times New Roman"/>
                        </a:rPr>
                        <a:t>1</a:t>
                      </a:r>
                      <a:r>
                        <a:rPr lang="ja-JP" sz="1600" kern="100">
                          <a:effectLst/>
                          <a:latin typeface="Century"/>
                          <a:ea typeface="ＭＳ 明朝"/>
                          <a:cs typeface="Times New Roman"/>
                        </a:rPr>
                        <a:t>日</a:t>
                      </a:r>
                      <a:r>
                        <a:rPr lang="en-US" sz="1600" kern="100">
                          <a:effectLst/>
                          <a:latin typeface="Century"/>
                          <a:ea typeface="ＭＳ 明朝"/>
                          <a:cs typeface="Times New Roman"/>
                        </a:rPr>
                        <a:t>12</a:t>
                      </a:r>
                      <a:r>
                        <a:rPr lang="ja-JP" sz="1600" kern="100">
                          <a:effectLst/>
                          <a:latin typeface="Century"/>
                          <a:ea typeface="ＭＳ 明朝"/>
                          <a:cs typeface="Times New Roman"/>
                        </a:rPr>
                        <a:t>時間超</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ＭＳ 明朝"/>
                          <a:ea typeface="ＭＳ 明朝"/>
                          <a:cs typeface="Times New Roman"/>
                        </a:rPr>
                        <a:t>P</a:t>
                      </a:r>
                      <a:r>
                        <a:rPr lang="en-US" sz="1600" kern="100" baseline="-25000">
                          <a:effectLst/>
                          <a:latin typeface="ＭＳ 明朝"/>
                          <a:ea typeface="ＭＳ 明朝"/>
                          <a:cs typeface="Times New Roman"/>
                        </a:rPr>
                        <a:t>B</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困難</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ＭＳ 明朝"/>
                          <a:ea typeface="ＭＳ 明朝"/>
                          <a:cs typeface="Times New Roman"/>
                        </a:rPr>
                        <a:t>W</a:t>
                      </a:r>
                      <a:r>
                        <a:rPr lang="en-US" sz="1600" kern="100" baseline="-25000">
                          <a:effectLst/>
                          <a:latin typeface="ＭＳ 明朝"/>
                          <a:ea typeface="ＭＳ 明朝"/>
                          <a:cs typeface="Times New Roman"/>
                        </a:rPr>
                        <a:t>2</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低い</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47">
                <a:tc>
                  <a:txBody>
                    <a:bodyPr/>
                    <a:lstStyle/>
                    <a:p>
                      <a:pPr algn="ctr">
                        <a:spcAft>
                          <a:spcPts val="0"/>
                        </a:spcAft>
                      </a:pPr>
                      <a:r>
                        <a:rPr lang="en-US" sz="1600" kern="100">
                          <a:effectLst/>
                          <a:latin typeface="ＭＳ 明朝"/>
                          <a:ea typeface="ＭＳ 明朝"/>
                          <a:cs typeface="Times New Roman"/>
                        </a:rPr>
                        <a:t>C</a:t>
                      </a:r>
                      <a:r>
                        <a:rPr lang="en-US" sz="1600" kern="100" baseline="-25000">
                          <a:effectLst/>
                          <a:latin typeface="ＭＳ 明朝"/>
                          <a:ea typeface="ＭＳ 明朝"/>
                          <a:cs typeface="Times New Roman"/>
                        </a:rPr>
                        <a:t>C</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Century"/>
                          <a:ea typeface="ＭＳ 明朝"/>
                          <a:cs typeface="Times New Roman"/>
                        </a:rPr>
                        <a:t>死亡</a:t>
                      </a: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endParaRPr lang="ja-JP" sz="1600" kern="100">
                        <a:effectLst/>
                        <a:latin typeface="Century"/>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1600" kern="100">
                          <a:effectLst/>
                          <a:latin typeface="ＭＳ 明朝"/>
                          <a:ea typeface="ＭＳ 明朝"/>
                          <a:cs typeface="Times New Roman"/>
                        </a:rPr>
                        <a:t>W</a:t>
                      </a:r>
                      <a:r>
                        <a:rPr lang="en-US" sz="1600" kern="100" baseline="-25000">
                          <a:effectLst/>
                          <a:latin typeface="ＭＳ 明朝"/>
                          <a:ea typeface="ＭＳ 明朝"/>
                          <a:cs typeface="Times New Roman"/>
                        </a:rPr>
                        <a:t>3</a:t>
                      </a:r>
                      <a:r>
                        <a:rPr lang="en-US" sz="1600" kern="100">
                          <a:effectLst/>
                          <a:latin typeface="ＭＳ 明朝"/>
                          <a:ea typeface="ＭＳ 明朝"/>
                          <a:cs typeface="Times New Roman"/>
                        </a:rPr>
                        <a:t> </a:t>
                      </a:r>
                      <a:endParaRPr lang="ja-JP" sz="1600" kern="100">
                        <a:effectLst/>
                        <a:latin typeface="Century"/>
                        <a:ea typeface="ＭＳ 明朝"/>
                        <a:cs typeface="Times New Roman"/>
                      </a:endParaRPr>
                    </a:p>
                  </a:txBody>
                  <a:tcPr marL="10319" marR="10319"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600" kern="100" dirty="0">
                          <a:effectLst/>
                          <a:latin typeface="Century"/>
                          <a:ea typeface="ＭＳ 明朝"/>
                          <a:cs typeface="Times New Roman"/>
                        </a:rPr>
                        <a:t>高い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46"/>
          <a:stretch/>
        </p:blipFill>
        <p:spPr bwMode="auto">
          <a:xfrm>
            <a:off x="1" y="782597"/>
            <a:ext cx="6744054" cy="364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744055" y="1450783"/>
            <a:ext cx="2730303" cy="2308324"/>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kumimoji="1" lang="en-US" altLang="ja-JP" dirty="0" smtClean="0"/>
              <a:t>----</a:t>
            </a:r>
            <a:r>
              <a:rPr kumimoji="1" lang="ja-JP" altLang="en-US" dirty="0" smtClean="0"/>
              <a:t>＝安全要求事項は全くない</a:t>
            </a:r>
            <a:endParaRPr kumimoji="1" lang="en-US" altLang="ja-JP" dirty="0" smtClean="0"/>
          </a:p>
          <a:p>
            <a:pPr marL="285750" indent="-285750">
              <a:buFont typeface="Wingdings" panose="05000000000000000000" pitchFamily="2" charset="2"/>
              <a:buChar char="Ø"/>
            </a:pPr>
            <a:r>
              <a:rPr lang="en-US" altLang="ja-JP" dirty="0" smtClean="0"/>
              <a:t>a</a:t>
            </a:r>
            <a:r>
              <a:rPr lang="ja-JP" altLang="en-US" dirty="0" smtClean="0"/>
              <a:t>　</a:t>
            </a:r>
            <a:r>
              <a:rPr lang="en-US" altLang="ja-JP" dirty="0" smtClean="0"/>
              <a:t>=</a:t>
            </a:r>
            <a:r>
              <a:rPr lang="ja-JP" altLang="en-US" dirty="0" smtClean="0"/>
              <a:t>特別な安全要求事項はない</a:t>
            </a:r>
            <a:endParaRPr lang="en-US" altLang="ja-JP" dirty="0" smtClean="0"/>
          </a:p>
          <a:p>
            <a:pPr marL="285750" indent="-285750">
              <a:buFont typeface="Wingdings" panose="05000000000000000000" pitchFamily="2" charset="2"/>
              <a:buChar char="Ø"/>
            </a:pPr>
            <a:r>
              <a:rPr lang="en-US" altLang="ja-JP" dirty="0" smtClean="0"/>
              <a:t>1,2,3,4=SIL(</a:t>
            </a:r>
            <a:r>
              <a:rPr lang="ja-JP" altLang="en-US" dirty="0" smtClean="0"/>
              <a:t>安全度水準</a:t>
            </a:r>
            <a:r>
              <a:rPr lang="en-US" altLang="ja-JP" dirty="0" smtClean="0"/>
              <a:t>)</a:t>
            </a:r>
          </a:p>
          <a:p>
            <a:pPr marL="285750" indent="-285750">
              <a:buFont typeface="Wingdings" panose="05000000000000000000" pitchFamily="2" charset="2"/>
              <a:buChar char="Ø"/>
            </a:pPr>
            <a:r>
              <a:rPr lang="en-US" altLang="ja-JP" dirty="0" smtClean="0"/>
              <a:t>b  </a:t>
            </a:r>
            <a:r>
              <a:rPr lang="ja-JP" altLang="en-US" dirty="0" smtClean="0"/>
              <a:t>＝単一の安全関連系では不十分</a:t>
            </a:r>
            <a:endParaRPr kumimoji="1" lang="ja-JP" altLang="en-US" dirty="0"/>
          </a:p>
        </p:txBody>
      </p:sp>
    </p:spTree>
    <p:extLst>
      <p:ext uri="{BB962C8B-B14F-4D97-AF65-F5344CB8AC3E}">
        <p14:creationId xmlns:p14="http://schemas.microsoft.com/office/powerpoint/2010/main" val="38850814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2-(2)</a:t>
            </a:r>
            <a:r>
              <a:rPr lang="ja-JP" altLang="en-US" sz="3200" b="1" dirty="0"/>
              <a:t>安全度水準の決定</a:t>
            </a:r>
            <a:r>
              <a:rPr lang="en-US" altLang="ja-JP" sz="3200" b="1" dirty="0"/>
              <a:t/>
            </a:r>
            <a:br>
              <a:rPr lang="en-US" altLang="ja-JP" sz="3200" b="1" dirty="0"/>
            </a:br>
            <a:r>
              <a:rPr lang="ja-JP" altLang="en-US" sz="3200" b="1" dirty="0"/>
              <a:t>　</a:t>
            </a:r>
            <a:r>
              <a:rPr lang="ja-JP" altLang="en-US" sz="3200" b="1" dirty="0" smtClean="0"/>
              <a:t>各パラメータの決定</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68</a:t>
            </a:fld>
            <a:endParaRPr kumimoji="1" lang="ja-JP" altLang="en-US" dirty="0"/>
          </a:p>
        </p:txBody>
      </p:sp>
      <p:sp>
        <p:nvSpPr>
          <p:cNvPr id="2" name="コンテンツ プレースホルダー 1"/>
          <p:cNvSpPr>
            <a:spLocks noGrp="1"/>
          </p:cNvSpPr>
          <p:nvPr>
            <p:ph idx="1"/>
          </p:nvPr>
        </p:nvSpPr>
        <p:spPr>
          <a:xfrm>
            <a:off x="495300" y="1600200"/>
            <a:ext cx="8915400" cy="4709120"/>
          </a:xfrm>
        </p:spPr>
        <p:txBody>
          <a:bodyPr>
            <a:normAutofit/>
          </a:bodyPr>
          <a:lstStyle/>
          <a:p>
            <a:pPr>
              <a:buFont typeface="Wingdings" panose="05000000000000000000" pitchFamily="2" charset="2"/>
              <a:buChar char="l"/>
            </a:pPr>
            <a:r>
              <a:rPr lang="ja-JP" altLang="en-US" dirty="0" smtClean="0"/>
              <a:t>負傷</a:t>
            </a:r>
            <a:r>
              <a:rPr lang="ja-JP" altLang="en-US" dirty="0"/>
              <a:t>又は疾病の</a:t>
            </a:r>
            <a:r>
              <a:rPr lang="ja-JP" altLang="en-US" dirty="0" smtClean="0"/>
              <a:t>重篤</a:t>
            </a:r>
            <a:r>
              <a:rPr lang="en-US" altLang="ja-JP" dirty="0" smtClean="0"/>
              <a:t>C</a:t>
            </a:r>
            <a:endParaRPr lang="en-US" altLang="ja-JP" dirty="0"/>
          </a:p>
          <a:p>
            <a:pPr lvl="1">
              <a:buFont typeface="Wingdings" panose="05000000000000000000" pitchFamily="2" charset="2"/>
              <a:buChar char="Ø"/>
            </a:pPr>
            <a:r>
              <a:rPr lang="ja-JP" altLang="en-US" dirty="0"/>
              <a:t>第</a:t>
            </a:r>
            <a:r>
              <a:rPr lang="en-US" altLang="ja-JP" dirty="0"/>
              <a:t>1</a:t>
            </a:r>
            <a:r>
              <a:rPr lang="ja-JP" altLang="en-US" dirty="0"/>
              <a:t>章</a:t>
            </a:r>
            <a:r>
              <a:rPr lang="en-US" altLang="ja-JP" dirty="0"/>
              <a:t>1-(2)-</a:t>
            </a:r>
            <a:r>
              <a:rPr lang="ja-JP" altLang="en-US" dirty="0"/>
              <a:t>イ（</a:t>
            </a:r>
            <a:r>
              <a:rPr lang="en-US" altLang="ja-JP" dirty="0"/>
              <a:t>7</a:t>
            </a:r>
            <a:r>
              <a:rPr lang="ja-JP" altLang="en-US" dirty="0"/>
              <a:t>ページ）に記載した使用条件の設置場所</a:t>
            </a:r>
            <a:r>
              <a:rPr lang="en-US" altLang="ja-JP" dirty="0"/>
              <a:t>/</a:t>
            </a:r>
            <a:r>
              <a:rPr lang="ja-JP" altLang="en-US" dirty="0"/>
              <a:t>設置環境に基づき重篤度を判断する</a:t>
            </a:r>
            <a:r>
              <a:rPr lang="ja-JP" altLang="en-US" dirty="0" smtClean="0"/>
              <a:t>。</a:t>
            </a:r>
            <a:endParaRPr lang="en-US" altLang="ja-JP" dirty="0" smtClean="0"/>
          </a:p>
          <a:p>
            <a:pPr marL="857250" lvl="2" indent="0">
              <a:buNone/>
            </a:pPr>
            <a:r>
              <a:rPr lang="en-US" altLang="ja-JP" dirty="0" smtClean="0"/>
              <a:t>C</a:t>
            </a:r>
            <a:r>
              <a:rPr lang="en-US" altLang="ja-JP" baseline="-25000" dirty="0" smtClean="0"/>
              <a:t>A</a:t>
            </a:r>
            <a:r>
              <a:rPr lang="ja-JP" altLang="en-US" dirty="0" smtClean="0"/>
              <a:t>：軽傷、</a:t>
            </a:r>
            <a:r>
              <a:rPr lang="en-US" altLang="ja-JP" dirty="0"/>
              <a:t> </a:t>
            </a:r>
            <a:r>
              <a:rPr lang="en-US" altLang="ja-JP" dirty="0" smtClean="0"/>
              <a:t>C</a:t>
            </a:r>
            <a:r>
              <a:rPr lang="en-US" altLang="ja-JP" baseline="-25000" dirty="0" smtClean="0"/>
              <a:t>B</a:t>
            </a:r>
            <a:r>
              <a:rPr lang="ja-JP" altLang="en-US" dirty="0" smtClean="0"/>
              <a:t>：後遺障害、</a:t>
            </a:r>
            <a:r>
              <a:rPr lang="en-US" altLang="ja-JP" dirty="0"/>
              <a:t> </a:t>
            </a:r>
            <a:r>
              <a:rPr lang="en-US" altLang="ja-JP" dirty="0" smtClean="0"/>
              <a:t>C</a:t>
            </a:r>
            <a:r>
              <a:rPr lang="en-US" altLang="ja-JP" baseline="-25000" dirty="0" smtClean="0"/>
              <a:t>C</a:t>
            </a:r>
            <a:r>
              <a:rPr lang="ja-JP" altLang="en-US" dirty="0" smtClean="0"/>
              <a:t>：死亡、</a:t>
            </a:r>
            <a:r>
              <a:rPr lang="en-US" altLang="ja-JP" dirty="0"/>
              <a:t> </a:t>
            </a:r>
            <a:r>
              <a:rPr lang="en-US" altLang="ja-JP" dirty="0" smtClean="0"/>
              <a:t>C</a:t>
            </a:r>
            <a:r>
              <a:rPr lang="en-US" altLang="ja-JP" baseline="-25000" dirty="0" smtClean="0"/>
              <a:t>D</a:t>
            </a:r>
            <a:r>
              <a:rPr lang="ja-JP" altLang="en-US" dirty="0" smtClean="0"/>
              <a:t>：複数死亡</a:t>
            </a:r>
            <a:endParaRPr lang="en-US" altLang="ja-JP" dirty="0" smtClean="0"/>
          </a:p>
          <a:p>
            <a:pPr marL="857250" lvl="2" indent="0">
              <a:buNone/>
            </a:pPr>
            <a:endParaRPr lang="en-US" altLang="ja-JP" dirty="0" smtClean="0"/>
          </a:p>
          <a:p>
            <a:pPr lvl="1">
              <a:buFont typeface="Wingdings" panose="05000000000000000000" pitchFamily="2" charset="2"/>
              <a:buChar char="Ø"/>
            </a:pPr>
            <a:r>
              <a:rPr lang="ja-JP" altLang="en-US" dirty="0" smtClean="0"/>
              <a:t>通常</a:t>
            </a:r>
            <a:r>
              <a:rPr lang="ja-JP" altLang="en-US" dirty="0"/>
              <a:t>のボイラー設置環境にて、</a:t>
            </a:r>
            <a:r>
              <a:rPr lang="ja-JP" altLang="en-US" b="1" dirty="0"/>
              <a:t>ボイラーの爆発</a:t>
            </a:r>
            <a:r>
              <a:rPr lang="en-US" altLang="ja-JP" b="1" dirty="0"/>
              <a:t>/</a:t>
            </a:r>
            <a:r>
              <a:rPr lang="ja-JP" altLang="en-US" b="1" dirty="0"/>
              <a:t>火災</a:t>
            </a:r>
            <a:r>
              <a:rPr lang="ja-JP" altLang="en-US" dirty="0"/>
              <a:t>が発生した場合の重篤度は</a:t>
            </a:r>
            <a:r>
              <a:rPr lang="ja-JP" altLang="en-US" b="1" dirty="0"/>
              <a:t>複数死亡</a:t>
            </a:r>
            <a:r>
              <a:rPr lang="en-US" altLang="ja-JP" b="1" dirty="0"/>
              <a:t>(Cd)</a:t>
            </a:r>
            <a:r>
              <a:rPr lang="ja-JP" altLang="en-US" b="1" dirty="0" err="1"/>
              <a:t>と</a:t>
            </a:r>
            <a:r>
              <a:rPr lang="ja-JP" altLang="en-US" dirty="0" err="1"/>
              <a:t>評</a:t>
            </a:r>
            <a:r>
              <a:rPr lang="ja-JP" altLang="en-US" dirty="0"/>
              <a:t>価する。特別に隔離された環境での使用などの特別な条件が規定される場合に限って、ボイラーの爆発</a:t>
            </a:r>
            <a:r>
              <a:rPr lang="en-US" altLang="ja-JP" dirty="0"/>
              <a:t>/</a:t>
            </a:r>
            <a:r>
              <a:rPr lang="ja-JP" altLang="en-US" dirty="0"/>
              <a:t>火災に対する重篤度を</a:t>
            </a:r>
            <a:r>
              <a:rPr lang="en-US" altLang="ja-JP" dirty="0"/>
              <a:t>Cc</a:t>
            </a:r>
            <a:r>
              <a:rPr lang="ja-JP" altLang="en-US" dirty="0"/>
              <a:t>以下の重篤度とすることができる</a:t>
            </a:r>
            <a:r>
              <a:rPr lang="ja-JP" altLang="en-US" dirty="0" smtClean="0"/>
              <a:t>。</a:t>
            </a:r>
            <a:endParaRPr lang="ja-JP" altLang="en-US" dirty="0"/>
          </a:p>
        </p:txBody>
      </p:sp>
    </p:spTree>
    <p:extLst>
      <p:ext uri="{BB962C8B-B14F-4D97-AF65-F5344CB8AC3E}">
        <p14:creationId xmlns:p14="http://schemas.microsoft.com/office/powerpoint/2010/main" val="19292737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2-(2)</a:t>
            </a:r>
            <a:r>
              <a:rPr lang="ja-JP" altLang="en-US" sz="3200" b="1" dirty="0"/>
              <a:t>安全度水準の決定</a:t>
            </a:r>
            <a:r>
              <a:rPr lang="en-US" altLang="ja-JP" sz="3200" b="1" dirty="0"/>
              <a:t/>
            </a:r>
            <a:br>
              <a:rPr lang="en-US" altLang="ja-JP" sz="3200" b="1" dirty="0"/>
            </a:br>
            <a:r>
              <a:rPr lang="ja-JP" altLang="en-US" sz="3200" b="1" dirty="0"/>
              <a:t>　各パラメータの決定</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69</a:t>
            </a:fld>
            <a:endParaRPr kumimoji="1" lang="ja-JP" altLang="en-US" dirty="0"/>
          </a:p>
        </p:txBody>
      </p:sp>
      <p:sp>
        <p:nvSpPr>
          <p:cNvPr id="2" name="コンテンツ プレースホルダー 1"/>
          <p:cNvSpPr>
            <a:spLocks noGrp="1"/>
          </p:cNvSpPr>
          <p:nvPr>
            <p:ph idx="1"/>
          </p:nvPr>
        </p:nvSpPr>
        <p:spPr/>
        <p:txBody>
          <a:bodyPr>
            <a:normAutofit/>
          </a:bodyPr>
          <a:lstStyle/>
          <a:p>
            <a:pPr>
              <a:buFont typeface="Wingdings" panose="05000000000000000000" pitchFamily="2" charset="2"/>
              <a:buChar char="l"/>
            </a:pPr>
            <a:r>
              <a:rPr lang="ja-JP" altLang="en-US" dirty="0" smtClean="0"/>
              <a:t>危険性</a:t>
            </a:r>
            <a:r>
              <a:rPr lang="ja-JP" altLang="en-US" dirty="0"/>
              <a:t>又は有害性へのばく露頻度</a:t>
            </a:r>
            <a:r>
              <a:rPr lang="en-US" altLang="ja-JP" dirty="0"/>
              <a:t>(F)</a:t>
            </a:r>
          </a:p>
          <a:p>
            <a:pPr lvl="1">
              <a:buFont typeface="Wingdings" panose="05000000000000000000" pitchFamily="2" charset="2"/>
              <a:buChar char="Ø"/>
            </a:pPr>
            <a:r>
              <a:rPr lang="ja-JP" altLang="en-US" sz="2400" dirty="0"/>
              <a:t>第</a:t>
            </a:r>
            <a:r>
              <a:rPr lang="en-US" altLang="ja-JP" sz="2400" dirty="0"/>
              <a:t>1</a:t>
            </a:r>
            <a:r>
              <a:rPr lang="ja-JP" altLang="en-US" sz="2400" dirty="0"/>
              <a:t>章</a:t>
            </a:r>
            <a:r>
              <a:rPr lang="en-US" altLang="ja-JP" sz="2400" dirty="0"/>
              <a:t>1-(2)-</a:t>
            </a:r>
            <a:r>
              <a:rPr lang="ja-JP" altLang="en-US" sz="2400" dirty="0"/>
              <a:t>イ（</a:t>
            </a:r>
            <a:r>
              <a:rPr lang="en-US" altLang="ja-JP" sz="2400" dirty="0"/>
              <a:t>7</a:t>
            </a:r>
            <a:r>
              <a:rPr lang="ja-JP" altLang="en-US" sz="2400" dirty="0"/>
              <a:t>ページ）に記載した使用条件に基づき、ばく露頻度を判断する</a:t>
            </a:r>
            <a:r>
              <a:rPr lang="ja-JP" altLang="en-US" sz="2400" dirty="0" smtClean="0"/>
              <a:t>。</a:t>
            </a:r>
            <a:endParaRPr lang="en-US" altLang="ja-JP" sz="2400" dirty="0" smtClean="0"/>
          </a:p>
          <a:p>
            <a:pPr marL="857250" lvl="2" indent="0">
              <a:buNone/>
            </a:pPr>
            <a:r>
              <a:rPr lang="en-US" altLang="ja-JP" dirty="0" smtClean="0"/>
              <a:t>F</a:t>
            </a:r>
            <a:r>
              <a:rPr lang="en-US" altLang="ja-JP" baseline="-25000" dirty="0" smtClean="0"/>
              <a:t>A</a:t>
            </a:r>
            <a:r>
              <a:rPr lang="ja-JP" altLang="en-US" dirty="0" smtClean="0"/>
              <a:t>：</a:t>
            </a:r>
            <a:r>
              <a:rPr lang="en-US" altLang="ja-JP" dirty="0"/>
              <a:t>1</a:t>
            </a:r>
            <a:r>
              <a:rPr lang="ja-JP" altLang="en-US" dirty="0" smtClean="0"/>
              <a:t>日</a:t>
            </a:r>
            <a:r>
              <a:rPr lang="en-US" altLang="ja-JP" dirty="0" smtClean="0"/>
              <a:t>12</a:t>
            </a:r>
            <a:r>
              <a:rPr lang="ja-JP" altLang="en-US" dirty="0" smtClean="0"/>
              <a:t>時間</a:t>
            </a:r>
            <a:r>
              <a:rPr lang="ja-JP" altLang="en-US" dirty="0"/>
              <a:t>以下</a:t>
            </a:r>
            <a:r>
              <a:rPr lang="ja-JP" altLang="en-US" dirty="0" smtClean="0"/>
              <a:t>、</a:t>
            </a:r>
            <a:r>
              <a:rPr lang="en-US" altLang="ja-JP" dirty="0" smtClean="0"/>
              <a:t> F</a:t>
            </a:r>
            <a:r>
              <a:rPr lang="en-US" altLang="ja-JP" baseline="-25000" dirty="0" smtClean="0"/>
              <a:t>B</a:t>
            </a:r>
            <a:r>
              <a:rPr lang="ja-JP" altLang="en-US" dirty="0" smtClean="0"/>
              <a:t>：</a:t>
            </a:r>
            <a:r>
              <a:rPr lang="en-US" altLang="ja-JP" dirty="0"/>
              <a:t>1</a:t>
            </a:r>
            <a:r>
              <a:rPr lang="ja-JP" altLang="en-US" dirty="0" smtClean="0"/>
              <a:t>日</a:t>
            </a:r>
            <a:r>
              <a:rPr lang="en-US" altLang="ja-JP" dirty="0" smtClean="0"/>
              <a:t>12</a:t>
            </a:r>
            <a:r>
              <a:rPr lang="ja-JP" altLang="en-US" dirty="0" smtClean="0"/>
              <a:t>時間超</a:t>
            </a:r>
            <a:endParaRPr lang="en-US" altLang="ja-JP" dirty="0" smtClean="0"/>
          </a:p>
          <a:p>
            <a:pPr marL="857250" lvl="2" indent="0">
              <a:buNone/>
            </a:pPr>
            <a:endParaRPr lang="en-US" altLang="ja-JP" dirty="0" smtClean="0"/>
          </a:p>
          <a:p>
            <a:pPr lvl="1">
              <a:buFont typeface="Wingdings" panose="05000000000000000000" pitchFamily="2" charset="2"/>
              <a:buChar char="Ø"/>
            </a:pPr>
            <a:r>
              <a:rPr lang="ja-JP" altLang="en-US" sz="2400" dirty="0" smtClean="0"/>
              <a:t>運転</a:t>
            </a:r>
            <a:r>
              <a:rPr lang="ja-JP" altLang="en-US" sz="2400" dirty="0"/>
              <a:t>条件が</a:t>
            </a:r>
            <a:r>
              <a:rPr lang="en-US" altLang="ja-JP" sz="2400" dirty="0"/>
              <a:t>12</a:t>
            </a:r>
            <a:r>
              <a:rPr lang="ja-JP" altLang="en-US" sz="2400" dirty="0"/>
              <a:t>時間以下なら、その他の使用条件に関わらず</a:t>
            </a:r>
            <a:r>
              <a:rPr lang="en-US" altLang="ja-JP" sz="2400" dirty="0"/>
              <a:t>F</a:t>
            </a:r>
            <a:r>
              <a:rPr lang="en-US" altLang="ja-JP" sz="2400" baseline="-25000" dirty="0"/>
              <a:t>A</a:t>
            </a:r>
            <a:r>
              <a:rPr lang="en-US" altLang="ja-JP" sz="2400" dirty="0"/>
              <a:t>(1</a:t>
            </a:r>
            <a:r>
              <a:rPr lang="ja-JP" altLang="en-US" sz="2400" dirty="0"/>
              <a:t>日</a:t>
            </a:r>
            <a:r>
              <a:rPr lang="en-US" altLang="ja-JP" sz="2400" dirty="0"/>
              <a:t>12</a:t>
            </a:r>
            <a:r>
              <a:rPr lang="ja-JP" altLang="en-US" sz="2400" dirty="0"/>
              <a:t>時間以下</a:t>
            </a:r>
            <a:r>
              <a:rPr lang="en-US" altLang="ja-JP" sz="2400" dirty="0"/>
              <a:t>)</a:t>
            </a:r>
            <a:r>
              <a:rPr lang="ja-JP" altLang="en-US" sz="2400" dirty="0"/>
              <a:t>となる</a:t>
            </a:r>
            <a:r>
              <a:rPr lang="ja-JP" altLang="en-US" sz="2400" dirty="0" smtClean="0"/>
              <a:t>。</a:t>
            </a:r>
            <a:endParaRPr lang="en-US" altLang="ja-JP" sz="2400" dirty="0" smtClean="0"/>
          </a:p>
          <a:p>
            <a:pPr lvl="1">
              <a:buFont typeface="Wingdings" panose="05000000000000000000" pitchFamily="2" charset="2"/>
              <a:buChar char="Ø"/>
            </a:pPr>
            <a:r>
              <a:rPr lang="ja-JP" altLang="en-US" sz="2400" dirty="0" smtClean="0"/>
              <a:t>運転</a:t>
            </a:r>
            <a:r>
              <a:rPr lang="ja-JP" altLang="en-US" sz="2400" dirty="0"/>
              <a:t>条件が</a:t>
            </a:r>
            <a:r>
              <a:rPr lang="en-US" altLang="ja-JP" sz="2400" dirty="0"/>
              <a:t>12</a:t>
            </a:r>
            <a:r>
              <a:rPr lang="ja-JP" altLang="en-US" sz="2400" dirty="0"/>
              <a:t>時間を超える場合には、その他の使用条件</a:t>
            </a:r>
            <a:r>
              <a:rPr lang="en-US" altLang="ja-JP" sz="2400" dirty="0"/>
              <a:t>(</a:t>
            </a:r>
            <a:r>
              <a:rPr lang="ja-JP" altLang="en-US" sz="2400" dirty="0"/>
              <a:t>人がどの程度の頻度でボイラー運転中にボイラー設置場所周辺にいるのか</a:t>
            </a:r>
            <a:r>
              <a:rPr lang="en-US" altLang="ja-JP" sz="2400" dirty="0"/>
              <a:t>)</a:t>
            </a:r>
            <a:r>
              <a:rPr lang="ja-JP" altLang="en-US" sz="2400" dirty="0"/>
              <a:t>を加味して、</a:t>
            </a:r>
            <a:r>
              <a:rPr lang="en-US" altLang="ja-JP" sz="2400" dirty="0"/>
              <a:t>F</a:t>
            </a:r>
            <a:r>
              <a:rPr lang="en-US" altLang="ja-JP" sz="2400" baseline="-25000" dirty="0"/>
              <a:t>B</a:t>
            </a:r>
            <a:r>
              <a:rPr lang="en-US" altLang="ja-JP" sz="2400" dirty="0"/>
              <a:t>(1</a:t>
            </a:r>
            <a:r>
              <a:rPr lang="ja-JP" altLang="en-US" sz="2400" dirty="0"/>
              <a:t>日</a:t>
            </a:r>
            <a:r>
              <a:rPr lang="en-US" altLang="ja-JP" sz="2400" dirty="0"/>
              <a:t>12</a:t>
            </a:r>
            <a:r>
              <a:rPr lang="ja-JP" altLang="en-US" sz="2400" dirty="0"/>
              <a:t>時間超</a:t>
            </a:r>
            <a:r>
              <a:rPr lang="en-US" altLang="ja-JP" sz="2400" dirty="0"/>
              <a:t>)</a:t>
            </a:r>
            <a:r>
              <a:rPr lang="ja-JP" altLang="en-US" sz="2400" dirty="0"/>
              <a:t>とするかどうか判断する</a:t>
            </a:r>
            <a:r>
              <a:rPr lang="ja-JP" altLang="en-US" sz="2400" dirty="0" smtClean="0"/>
              <a:t>。</a:t>
            </a:r>
            <a:endParaRPr lang="ja-JP" altLang="en-US" sz="2400" dirty="0"/>
          </a:p>
        </p:txBody>
      </p:sp>
    </p:spTree>
    <p:extLst>
      <p:ext uri="{BB962C8B-B14F-4D97-AF65-F5344CB8AC3E}">
        <p14:creationId xmlns:p14="http://schemas.microsoft.com/office/powerpoint/2010/main" val="175124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本マニュアルの目的</a:t>
            </a:r>
            <a:endParaRPr kumimoji="1" lang="ja-JP" altLang="en-US" dirty="0"/>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fontScale="92500" lnSpcReduction="10000"/>
          </a:bodyPr>
          <a:lstStyle/>
          <a:p>
            <a:r>
              <a:rPr lang="ja-JP" altLang="en-US" dirty="0"/>
              <a:t>本マニュアルは、</a:t>
            </a:r>
            <a:r>
              <a:rPr lang="ja-JP" altLang="en-US" b="1" dirty="0"/>
              <a:t>機能安全指針に適合するボイラーの自動制御装置を設計するために</a:t>
            </a:r>
            <a:r>
              <a:rPr lang="ja-JP" altLang="en-US" dirty="0"/>
              <a:t>、機能安全を導入するための設計段階でのリスクアセスメント及び設計手法などについて、ボイラーにおける具体例を交えてまとめたものである。</a:t>
            </a:r>
            <a:endParaRPr lang="en-US" altLang="ja-JP" dirty="0"/>
          </a:p>
          <a:p>
            <a:pPr marL="0" indent="0">
              <a:buNone/>
            </a:pPr>
            <a:endParaRPr lang="ja-JP" altLang="en-US" dirty="0"/>
          </a:p>
          <a:p>
            <a:r>
              <a:rPr lang="ja-JP" altLang="en-US" dirty="0"/>
              <a:t>なお、本マニュアルは、「機能安全の活用促進に関する検討委員会」の「ボイラーワーキンググループ」において作成され、同委員会で作成された</a:t>
            </a:r>
            <a:r>
              <a:rPr lang="ja-JP" altLang="en-US" b="1" dirty="0"/>
              <a:t>「テキスト編」で事前に学習されていることが前提</a:t>
            </a:r>
            <a:r>
              <a:rPr lang="ja-JP" altLang="en-US" dirty="0"/>
              <a:t>となっている。</a:t>
            </a: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a:t>
            </a:fld>
            <a:endParaRPr kumimoji="1" lang="ja-JP" altLang="en-US" dirty="0"/>
          </a:p>
        </p:txBody>
      </p:sp>
      <p:sp>
        <p:nvSpPr>
          <p:cNvPr id="8" name="フッター プレースホルダー 3"/>
          <p:cNvSpPr>
            <a:spLocks noGrp="1"/>
          </p:cNvSpPr>
          <p:nvPr>
            <p:ph type="ftr" sz="quarter" idx="11"/>
          </p:nvPr>
        </p:nvSpPr>
        <p:spPr>
          <a:xfrm>
            <a:off x="818541" y="6597352"/>
            <a:ext cx="8451295" cy="124124"/>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1809967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2-(2)</a:t>
            </a:r>
            <a:r>
              <a:rPr lang="ja-JP" altLang="en-US" sz="3200" b="1" dirty="0"/>
              <a:t>安全度水準の決定</a:t>
            </a:r>
            <a:r>
              <a:rPr lang="en-US" altLang="ja-JP" sz="3200" b="1" dirty="0"/>
              <a:t/>
            </a:r>
            <a:br>
              <a:rPr lang="en-US" altLang="ja-JP" sz="3200" b="1" dirty="0"/>
            </a:br>
            <a:r>
              <a:rPr lang="ja-JP" altLang="en-US" sz="3200" b="1" dirty="0"/>
              <a:t>　各パラメータの決定</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70</a:t>
            </a:fld>
            <a:endParaRPr kumimoji="1" lang="ja-JP" altLang="en-US" dirty="0"/>
          </a:p>
        </p:txBody>
      </p:sp>
      <p:sp>
        <p:nvSpPr>
          <p:cNvPr id="2" name="コンテンツ プレースホルダー 1"/>
          <p:cNvSpPr>
            <a:spLocks noGrp="1"/>
          </p:cNvSpPr>
          <p:nvPr>
            <p:ph idx="1"/>
          </p:nvPr>
        </p:nvSpPr>
        <p:spPr>
          <a:xfrm>
            <a:off x="495300" y="1600200"/>
            <a:ext cx="8915400" cy="4781128"/>
          </a:xfrm>
        </p:spPr>
        <p:txBody>
          <a:bodyPr>
            <a:normAutofit fontScale="77500" lnSpcReduction="20000"/>
          </a:bodyPr>
          <a:lstStyle/>
          <a:p>
            <a:pPr>
              <a:buFont typeface="Wingdings" panose="05000000000000000000" pitchFamily="2" charset="2"/>
              <a:buChar char="l"/>
            </a:pPr>
            <a:r>
              <a:rPr lang="ja-JP" altLang="en-US" sz="4100" dirty="0"/>
              <a:t>危険事象の回避可能性</a:t>
            </a:r>
            <a:r>
              <a:rPr lang="en-US" altLang="ja-JP" sz="4100" dirty="0"/>
              <a:t>(P) </a:t>
            </a:r>
          </a:p>
          <a:p>
            <a:pPr lvl="1">
              <a:buFont typeface="Wingdings" panose="05000000000000000000" pitchFamily="2" charset="2"/>
              <a:buChar char="Ø"/>
            </a:pPr>
            <a:r>
              <a:rPr lang="ja-JP" altLang="en-US" dirty="0"/>
              <a:t>一定程度回避可能かどうかは</a:t>
            </a:r>
            <a:r>
              <a:rPr lang="ja-JP" altLang="en-US" dirty="0" smtClean="0"/>
              <a:t>、</a:t>
            </a:r>
            <a:endParaRPr lang="en-US" altLang="ja-JP" dirty="0" smtClean="0"/>
          </a:p>
          <a:p>
            <a:pPr marL="857250" lvl="2" indent="0">
              <a:buNone/>
            </a:pPr>
            <a:r>
              <a:rPr lang="ja-JP" altLang="en-US" sz="3100" dirty="0" smtClean="0"/>
              <a:t>その</a:t>
            </a:r>
            <a:r>
              <a:rPr lang="ja-JP" altLang="en-US" sz="3100" dirty="0"/>
              <a:t>危険事象の進展速度</a:t>
            </a:r>
            <a:r>
              <a:rPr lang="en-US" altLang="ja-JP" sz="3100" dirty="0"/>
              <a:t>(</a:t>
            </a:r>
            <a:r>
              <a:rPr lang="ja-JP" altLang="en-US" sz="3100" dirty="0"/>
              <a:t>突発か徐々に</a:t>
            </a:r>
            <a:r>
              <a:rPr lang="ja-JP" altLang="en-US" sz="3100" dirty="0" err="1"/>
              <a:t>か</a:t>
            </a:r>
            <a:r>
              <a:rPr lang="en-US" altLang="ja-JP" sz="3100" dirty="0"/>
              <a:t>)</a:t>
            </a:r>
            <a:r>
              <a:rPr lang="ja-JP" altLang="en-US" sz="3100" dirty="0" err="1" smtClean="0"/>
              <a:t>、</a:t>
            </a:r>
            <a:endParaRPr lang="en-US" altLang="ja-JP" sz="3100" dirty="0" smtClean="0"/>
          </a:p>
          <a:p>
            <a:pPr marL="857250" lvl="2" indent="0">
              <a:buNone/>
            </a:pPr>
            <a:r>
              <a:rPr lang="ja-JP" altLang="en-US" sz="3100" dirty="0" smtClean="0"/>
              <a:t>その</a:t>
            </a:r>
            <a:r>
              <a:rPr lang="ja-JP" altLang="en-US" sz="3100" dirty="0"/>
              <a:t>危険事象のプロセスが監視されているか</a:t>
            </a:r>
            <a:r>
              <a:rPr lang="ja-JP" altLang="en-US" sz="3100" dirty="0" smtClean="0"/>
              <a:t>、</a:t>
            </a:r>
            <a:endParaRPr lang="en-US" altLang="ja-JP" sz="3100" dirty="0" smtClean="0"/>
          </a:p>
          <a:p>
            <a:pPr marL="857250" lvl="2" indent="0">
              <a:buNone/>
            </a:pPr>
            <a:r>
              <a:rPr lang="ja-JP" altLang="en-US" sz="3100" dirty="0" smtClean="0"/>
              <a:t>危険</a:t>
            </a:r>
            <a:r>
              <a:rPr lang="ja-JP" altLang="en-US" sz="3100" dirty="0"/>
              <a:t>の認識の容易性</a:t>
            </a:r>
            <a:r>
              <a:rPr lang="en-US" altLang="ja-JP" sz="3100" dirty="0"/>
              <a:t>(</a:t>
            </a:r>
            <a:r>
              <a:rPr lang="ja-JP" altLang="en-US" sz="3100" dirty="0"/>
              <a:t>異常を直ちに見ることができるか</a:t>
            </a:r>
            <a:r>
              <a:rPr lang="en-US" altLang="ja-JP" sz="3100" dirty="0"/>
              <a:t>)</a:t>
            </a:r>
            <a:r>
              <a:rPr lang="ja-JP" altLang="en-US" sz="3100" dirty="0" err="1" smtClean="0"/>
              <a:t>、</a:t>
            </a:r>
            <a:endParaRPr lang="en-US" altLang="ja-JP" sz="3100" dirty="0" smtClean="0"/>
          </a:p>
          <a:p>
            <a:pPr marL="857250" lvl="2" indent="0">
              <a:buNone/>
            </a:pPr>
            <a:r>
              <a:rPr lang="ja-JP" altLang="en-US" sz="3100" dirty="0" smtClean="0"/>
              <a:t>危険</a:t>
            </a:r>
            <a:r>
              <a:rPr lang="ja-JP" altLang="en-US" sz="3100" dirty="0"/>
              <a:t>事象からの回避性</a:t>
            </a:r>
            <a:r>
              <a:rPr lang="en-US" altLang="ja-JP" sz="3100" dirty="0"/>
              <a:t>(</a:t>
            </a:r>
            <a:r>
              <a:rPr lang="ja-JP" altLang="en-US" sz="3100" dirty="0"/>
              <a:t>待避路があるか</a:t>
            </a:r>
            <a:r>
              <a:rPr lang="en-US" altLang="ja-JP" sz="3100" dirty="0"/>
              <a:t>)</a:t>
            </a:r>
            <a:r>
              <a:rPr lang="ja-JP" altLang="en-US" sz="3100" dirty="0"/>
              <a:t>などから総合的に判断する</a:t>
            </a:r>
            <a:r>
              <a:rPr lang="ja-JP" altLang="en-US" sz="3100" dirty="0" smtClean="0"/>
              <a:t>。</a:t>
            </a:r>
            <a:endParaRPr lang="en-US" altLang="ja-JP" sz="3100" dirty="0" smtClean="0"/>
          </a:p>
          <a:p>
            <a:pPr marL="857250" lvl="2" indent="0">
              <a:buNone/>
            </a:pPr>
            <a:r>
              <a:rPr lang="en-US" altLang="ja-JP" sz="3100" dirty="0" smtClean="0"/>
              <a:t>P</a:t>
            </a:r>
            <a:r>
              <a:rPr lang="en-US" altLang="ja-JP" sz="3100" baseline="-25000" dirty="0" smtClean="0"/>
              <a:t>A</a:t>
            </a:r>
            <a:r>
              <a:rPr lang="ja-JP" altLang="en-US" sz="3100" dirty="0" smtClean="0"/>
              <a:t>：</a:t>
            </a:r>
            <a:r>
              <a:rPr lang="ja-JP" altLang="en-US" sz="3100" dirty="0"/>
              <a:t>一定</a:t>
            </a:r>
            <a:r>
              <a:rPr lang="ja-JP" altLang="en-US" sz="3100" dirty="0" smtClean="0"/>
              <a:t>程度可能、</a:t>
            </a:r>
            <a:r>
              <a:rPr lang="en-US" altLang="ja-JP" sz="3100" dirty="0" smtClean="0"/>
              <a:t> P</a:t>
            </a:r>
            <a:r>
              <a:rPr lang="en-US" altLang="ja-JP" sz="3100" baseline="-25000" dirty="0" smtClean="0"/>
              <a:t>B</a:t>
            </a:r>
            <a:r>
              <a:rPr lang="ja-JP" altLang="en-US" sz="3100" dirty="0" smtClean="0"/>
              <a:t>：困難</a:t>
            </a:r>
            <a:endParaRPr lang="en-US" altLang="ja-JP" sz="3100" dirty="0" smtClean="0"/>
          </a:p>
          <a:p>
            <a:pPr marL="857250" lvl="2" indent="0">
              <a:buNone/>
            </a:pPr>
            <a:endParaRPr lang="en-US" altLang="ja-JP" dirty="0" smtClean="0"/>
          </a:p>
          <a:p>
            <a:pPr lvl="1">
              <a:buFont typeface="Wingdings" panose="05000000000000000000" pitchFamily="2" charset="2"/>
              <a:buChar char="Ø"/>
            </a:pPr>
            <a:r>
              <a:rPr lang="ja-JP" altLang="en-US" dirty="0" smtClean="0"/>
              <a:t>ボイラー</a:t>
            </a:r>
            <a:r>
              <a:rPr lang="ja-JP" altLang="en-US" dirty="0"/>
              <a:t>の</a:t>
            </a:r>
            <a:r>
              <a:rPr lang="ja-JP" altLang="en-US" b="1" dirty="0"/>
              <a:t>爆発では</a:t>
            </a:r>
            <a:r>
              <a:rPr lang="ja-JP" altLang="en-US" dirty="0"/>
              <a:t>、</a:t>
            </a:r>
            <a:r>
              <a:rPr lang="ja-JP" altLang="en-US" b="1" dirty="0"/>
              <a:t>突発的に進展</a:t>
            </a:r>
            <a:r>
              <a:rPr lang="ja-JP" altLang="en-US" dirty="0"/>
              <a:t>する可能性があるため回避不可能と判断することが妥当であるが、もし一定程度回避可能とするなら、その条件を明確にしておく必要がある</a:t>
            </a:r>
            <a:r>
              <a:rPr lang="ja-JP" altLang="en-US" dirty="0" smtClean="0"/>
              <a:t>。</a:t>
            </a:r>
            <a:endParaRPr lang="en-US" altLang="ja-JP" dirty="0" smtClean="0"/>
          </a:p>
          <a:p>
            <a:pPr lvl="1">
              <a:buFont typeface="Wingdings" panose="05000000000000000000" pitchFamily="2" charset="2"/>
              <a:buChar char="Ø"/>
            </a:pPr>
            <a:r>
              <a:rPr lang="ja-JP" altLang="en-US" dirty="0" smtClean="0"/>
              <a:t>また</a:t>
            </a:r>
            <a:r>
              <a:rPr lang="ja-JP" altLang="en-US" dirty="0"/>
              <a:t>、</a:t>
            </a:r>
            <a:r>
              <a:rPr lang="ja-JP" altLang="en-US" b="1" dirty="0"/>
              <a:t>火災の場合</a:t>
            </a:r>
            <a:r>
              <a:rPr lang="ja-JP" altLang="en-US" dirty="0"/>
              <a:t>には、消防法等に基づく対応などが実施されているので</a:t>
            </a:r>
            <a:r>
              <a:rPr lang="ja-JP" altLang="en-US" dirty="0" smtClean="0"/>
              <a:t>、一定</a:t>
            </a:r>
            <a:r>
              <a:rPr lang="ja-JP" altLang="en-US" dirty="0"/>
              <a:t>程度</a:t>
            </a:r>
            <a:r>
              <a:rPr lang="ja-JP" altLang="en-US" dirty="0" smtClean="0"/>
              <a:t>可能</a:t>
            </a:r>
            <a:r>
              <a:rPr lang="ja-JP" altLang="en-US" dirty="0"/>
              <a:t>と判断しても差し支えない</a:t>
            </a:r>
            <a:r>
              <a:rPr lang="ja-JP" altLang="en-US" dirty="0" smtClean="0"/>
              <a:t>。</a:t>
            </a:r>
            <a:endParaRPr lang="ja-JP" altLang="en-US" dirty="0"/>
          </a:p>
        </p:txBody>
      </p:sp>
    </p:spTree>
    <p:extLst>
      <p:ext uri="{BB962C8B-B14F-4D97-AF65-F5344CB8AC3E}">
        <p14:creationId xmlns:p14="http://schemas.microsoft.com/office/powerpoint/2010/main" val="6428170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2-(2)</a:t>
            </a:r>
            <a:r>
              <a:rPr lang="ja-JP" altLang="en-US" sz="3200" b="1" dirty="0"/>
              <a:t>安全度水準の決定</a:t>
            </a:r>
            <a:r>
              <a:rPr lang="en-US" altLang="ja-JP" sz="3200" b="1" dirty="0"/>
              <a:t/>
            </a:r>
            <a:br>
              <a:rPr lang="en-US" altLang="ja-JP" sz="3200" b="1" dirty="0"/>
            </a:br>
            <a:r>
              <a:rPr lang="ja-JP" altLang="en-US" sz="3200" b="1" dirty="0"/>
              <a:t>　各パラメータの決定</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71</a:t>
            </a:fld>
            <a:endParaRPr kumimoji="1" lang="ja-JP" altLang="en-US" dirty="0"/>
          </a:p>
        </p:txBody>
      </p:sp>
      <p:sp>
        <p:nvSpPr>
          <p:cNvPr id="2" name="コンテンツ プレースホルダー 1"/>
          <p:cNvSpPr>
            <a:spLocks noGrp="1"/>
          </p:cNvSpPr>
          <p:nvPr>
            <p:ph idx="1"/>
          </p:nvPr>
        </p:nvSpPr>
        <p:spPr>
          <a:xfrm>
            <a:off x="495300" y="1600200"/>
            <a:ext cx="8915400" cy="4709120"/>
          </a:xfrm>
        </p:spPr>
        <p:txBody>
          <a:bodyPr>
            <a:normAutofit fontScale="92500" lnSpcReduction="10000"/>
          </a:bodyPr>
          <a:lstStyle/>
          <a:p>
            <a:pPr>
              <a:buFont typeface="Wingdings" panose="05000000000000000000" pitchFamily="2" charset="2"/>
              <a:buChar char="l"/>
            </a:pPr>
            <a:r>
              <a:rPr lang="ja-JP" altLang="en-US" dirty="0"/>
              <a:t>要求安全機能の作動要求確率</a:t>
            </a:r>
            <a:r>
              <a:rPr lang="en-US" altLang="ja-JP" dirty="0"/>
              <a:t>(W)</a:t>
            </a:r>
          </a:p>
          <a:p>
            <a:pPr lvl="1">
              <a:buFont typeface="Wingdings" panose="05000000000000000000" pitchFamily="2" charset="2"/>
              <a:buChar char="Ø"/>
            </a:pPr>
            <a:r>
              <a:rPr lang="ja-JP" altLang="en-US" dirty="0"/>
              <a:t>これは、</a:t>
            </a:r>
            <a:r>
              <a:rPr lang="ja-JP" altLang="en-US" b="1" dirty="0"/>
              <a:t>この安全関連系がない状態で</a:t>
            </a:r>
            <a:r>
              <a:rPr lang="ja-JP" altLang="en-US" dirty="0"/>
              <a:t>、</a:t>
            </a:r>
            <a:r>
              <a:rPr lang="ja-JP" altLang="en-US" b="1" dirty="0"/>
              <a:t>その他の外的リスク軽減施策を含む状態で</a:t>
            </a:r>
            <a:r>
              <a:rPr lang="ja-JP" altLang="en-US" dirty="0"/>
              <a:t>、その事象が起きる頻度を推定することである</a:t>
            </a:r>
            <a:r>
              <a:rPr lang="ja-JP" altLang="en-US" dirty="0" smtClean="0"/>
              <a:t>。</a:t>
            </a:r>
            <a:endParaRPr lang="en-US" altLang="ja-JP" dirty="0" smtClean="0"/>
          </a:p>
          <a:p>
            <a:pPr marL="857250" lvl="2" indent="0">
              <a:buNone/>
            </a:pPr>
            <a:r>
              <a:rPr lang="en-US" altLang="ja-JP" dirty="0" smtClean="0"/>
              <a:t>W</a:t>
            </a:r>
            <a:r>
              <a:rPr lang="en-US" altLang="ja-JP" baseline="-25000" dirty="0"/>
              <a:t>1</a:t>
            </a:r>
            <a:r>
              <a:rPr lang="ja-JP" altLang="en-US" dirty="0" smtClean="0"/>
              <a:t>：非常に低い、</a:t>
            </a:r>
            <a:r>
              <a:rPr lang="en-US" altLang="ja-JP" dirty="0" smtClean="0"/>
              <a:t> W</a:t>
            </a:r>
            <a:r>
              <a:rPr lang="en-US" altLang="ja-JP" baseline="-25000" dirty="0"/>
              <a:t>2</a:t>
            </a:r>
            <a:r>
              <a:rPr lang="ja-JP" altLang="en-US" dirty="0" smtClean="0"/>
              <a:t>：低い、</a:t>
            </a:r>
            <a:r>
              <a:rPr lang="en-US" altLang="ja-JP" dirty="0" smtClean="0"/>
              <a:t> W</a:t>
            </a:r>
            <a:r>
              <a:rPr lang="en-US" altLang="ja-JP" baseline="-25000" dirty="0"/>
              <a:t>3</a:t>
            </a:r>
            <a:r>
              <a:rPr lang="ja-JP" altLang="en-US" dirty="0" smtClean="0"/>
              <a:t>：高い</a:t>
            </a:r>
            <a:endParaRPr lang="en-US" altLang="ja-JP" dirty="0" smtClean="0"/>
          </a:p>
          <a:p>
            <a:pPr marL="857250" lvl="2" indent="0">
              <a:buNone/>
            </a:pPr>
            <a:endParaRPr lang="en-US" altLang="ja-JP" dirty="0" smtClean="0"/>
          </a:p>
          <a:p>
            <a:pPr lvl="1">
              <a:buFont typeface="Wingdings" panose="05000000000000000000" pitchFamily="2" charset="2"/>
              <a:buChar char="Ø"/>
            </a:pPr>
            <a:r>
              <a:rPr lang="ja-JP" altLang="en-US" dirty="0" smtClean="0"/>
              <a:t>ボイラー</a:t>
            </a:r>
            <a:r>
              <a:rPr lang="ja-JP" altLang="en-US" dirty="0"/>
              <a:t>の場合には、すでに既存の各種リスク軽減策が法令上の要求を含めて実施されている状態にあるので、要求安全機能の作動要求確率は、</a:t>
            </a:r>
            <a:r>
              <a:rPr lang="en-US" altLang="ja-JP" dirty="0"/>
              <a:t>W1(</a:t>
            </a:r>
            <a:r>
              <a:rPr lang="ja-JP" altLang="en-US" dirty="0"/>
              <a:t>非常に低い</a:t>
            </a:r>
            <a:r>
              <a:rPr lang="en-US" altLang="ja-JP" dirty="0"/>
              <a:t>)</a:t>
            </a:r>
            <a:r>
              <a:rPr lang="ja-JP" altLang="en-US" dirty="0"/>
              <a:t>と判断して良い</a:t>
            </a:r>
            <a:r>
              <a:rPr lang="ja-JP" altLang="en-US" dirty="0" smtClean="0"/>
              <a:t>。</a:t>
            </a:r>
            <a:endParaRPr lang="en-US" altLang="ja-JP" dirty="0" smtClean="0"/>
          </a:p>
          <a:p>
            <a:pPr lvl="1">
              <a:buFont typeface="Wingdings" panose="05000000000000000000" pitchFamily="2" charset="2"/>
              <a:buChar char="Ø"/>
            </a:pPr>
            <a:r>
              <a:rPr lang="ja-JP" altLang="en-US" dirty="0" smtClean="0"/>
              <a:t>但し</a:t>
            </a:r>
            <a:r>
              <a:rPr lang="ja-JP" altLang="en-US" dirty="0"/>
              <a:t>、法令上などの要求にない特殊な安全機能が要求されている場合には、外的リスク軽減策が実施されるのかどうか確認して判断する必要がある。</a:t>
            </a:r>
          </a:p>
          <a:p>
            <a:pPr>
              <a:buFont typeface="Wingdings" panose="05000000000000000000" pitchFamily="2" charset="2"/>
              <a:buChar char="l"/>
            </a:pPr>
            <a:endParaRPr lang="ja-JP" altLang="en-US" dirty="0"/>
          </a:p>
        </p:txBody>
      </p:sp>
    </p:spTree>
    <p:extLst>
      <p:ext uri="{BB962C8B-B14F-4D97-AF65-F5344CB8AC3E}">
        <p14:creationId xmlns:p14="http://schemas.microsoft.com/office/powerpoint/2010/main" val="1555754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490066"/>
          </a:xfrm>
          <a:ln>
            <a:solidFill>
              <a:schemeClr val="accent4">
                <a:lumMod val="40000"/>
                <a:lumOff val="60000"/>
              </a:schemeClr>
            </a:solidFill>
          </a:ln>
        </p:spPr>
        <p:txBody>
          <a:bodyPr>
            <a:noAutofit/>
          </a:bodyPr>
          <a:lstStyle/>
          <a:p>
            <a:pPr algn="l"/>
            <a:r>
              <a:rPr lang="ja-JP" altLang="en-US" sz="3200" b="1" dirty="0" smtClean="0"/>
              <a:t>図</a:t>
            </a:r>
            <a:r>
              <a:rPr lang="en-US" altLang="ja-JP" sz="3200" b="1" dirty="0" smtClean="0"/>
              <a:t>2-9</a:t>
            </a:r>
            <a:r>
              <a:rPr lang="ja-JP" altLang="en-US" sz="3200" b="1" dirty="0" smtClean="0"/>
              <a:t>　</a:t>
            </a:r>
            <a:r>
              <a:rPr lang="ja-JP" altLang="en-US" sz="2800" b="1" dirty="0" smtClean="0"/>
              <a:t>リスクグラフ法</a:t>
            </a:r>
            <a:r>
              <a:rPr lang="ja-JP" altLang="en-US" sz="2800" b="1" dirty="0"/>
              <a:t>による要求安全度水準の決定</a:t>
            </a:r>
            <a:endParaRPr kumimoji="1" lang="ja-JP" altLang="en-US" sz="28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72</a:t>
            </a:fld>
            <a:endParaRPr kumimoji="1" lang="ja-JP" altLang="en-US" dirty="0"/>
          </a:p>
        </p:txBody>
      </p:sp>
      <p:sp>
        <p:nvSpPr>
          <p:cNvPr id="59" name="テキスト ボックス 58"/>
          <p:cNvSpPr txBox="1"/>
          <p:nvPr/>
        </p:nvSpPr>
        <p:spPr>
          <a:xfrm>
            <a:off x="584515" y="836711"/>
            <a:ext cx="8736971" cy="1631216"/>
          </a:xfrm>
          <a:prstGeom prst="rect">
            <a:avLst/>
          </a:prstGeom>
          <a:noFill/>
        </p:spPr>
        <p:txBody>
          <a:bodyPr wrap="square" rtlCol="0">
            <a:spAutoFit/>
          </a:bodyPr>
          <a:lstStyle/>
          <a:p>
            <a:r>
              <a:rPr lang="ja-JP" altLang="en-US" sz="2000" dirty="0" smtClean="0"/>
              <a:t>例えば、</a:t>
            </a:r>
            <a:r>
              <a:rPr lang="en-US" altLang="ja-JP" sz="2000" dirty="0" smtClean="0"/>
              <a:t>	</a:t>
            </a:r>
            <a:r>
              <a:rPr lang="ja-JP" altLang="en-US" sz="2000" dirty="0" smtClean="0"/>
              <a:t>負傷</a:t>
            </a:r>
            <a:r>
              <a:rPr lang="ja-JP" altLang="en-US" sz="2000" dirty="0"/>
              <a:t>又は疾病の</a:t>
            </a:r>
            <a:r>
              <a:rPr lang="ja-JP" altLang="en-US" sz="2000" dirty="0" smtClean="0"/>
              <a:t>重篤度 </a:t>
            </a:r>
            <a:r>
              <a:rPr lang="en-US" altLang="ja-JP" sz="2000" dirty="0" smtClean="0"/>
              <a:t>		</a:t>
            </a:r>
            <a:r>
              <a:rPr lang="en-US" altLang="ja-JP" sz="2000" b="1" dirty="0" smtClean="0"/>
              <a:t>C</a:t>
            </a:r>
            <a:r>
              <a:rPr lang="en-US" altLang="ja-JP" sz="2000" b="1" baseline="-25000" dirty="0" smtClean="0"/>
              <a:t>D</a:t>
            </a:r>
            <a:r>
              <a:rPr lang="ja-JP" altLang="en-US" sz="2000" b="1" dirty="0" smtClean="0"/>
              <a:t>：</a:t>
            </a:r>
            <a:r>
              <a:rPr lang="ja-JP" altLang="en-US" sz="2000" b="1" dirty="0"/>
              <a:t>複数死亡</a:t>
            </a:r>
          </a:p>
          <a:p>
            <a:r>
              <a:rPr lang="en-US" altLang="ja-JP" sz="2000" dirty="0" smtClean="0"/>
              <a:t>	</a:t>
            </a:r>
            <a:r>
              <a:rPr lang="ja-JP" altLang="en-US" sz="2000" dirty="0" smtClean="0"/>
              <a:t>危険性</a:t>
            </a:r>
            <a:r>
              <a:rPr lang="ja-JP" altLang="en-US" sz="2000" dirty="0"/>
              <a:t>又は有害性へのばく露</a:t>
            </a:r>
            <a:r>
              <a:rPr lang="ja-JP" altLang="en-US" sz="2000" dirty="0" smtClean="0"/>
              <a:t>頻度</a:t>
            </a:r>
            <a:r>
              <a:rPr lang="en-US" altLang="ja-JP" sz="2000" dirty="0" smtClean="0"/>
              <a:t>	</a:t>
            </a:r>
            <a:r>
              <a:rPr lang="en-US" altLang="ja-JP" sz="2000" b="1" dirty="0"/>
              <a:t> </a:t>
            </a:r>
            <a:r>
              <a:rPr lang="en-US" altLang="ja-JP" sz="2000" b="1" dirty="0" smtClean="0"/>
              <a:t>F</a:t>
            </a:r>
            <a:r>
              <a:rPr lang="en-US" altLang="ja-JP" sz="2000" b="1" baseline="-25000" dirty="0" smtClean="0"/>
              <a:t>A</a:t>
            </a:r>
            <a:r>
              <a:rPr lang="ja-JP" altLang="en-US" sz="2000" b="1" dirty="0" smtClean="0"/>
              <a:t>：</a:t>
            </a:r>
            <a:r>
              <a:rPr lang="en-US" altLang="ja-JP" sz="2000" b="1" dirty="0" smtClean="0"/>
              <a:t>1</a:t>
            </a:r>
            <a:r>
              <a:rPr lang="ja-JP" altLang="en-US" sz="2000" b="1" dirty="0" smtClean="0"/>
              <a:t>日</a:t>
            </a:r>
            <a:r>
              <a:rPr lang="en-US" altLang="ja-JP" sz="2000" b="1" dirty="0" smtClean="0"/>
              <a:t>12</a:t>
            </a:r>
            <a:r>
              <a:rPr lang="ja-JP" altLang="en-US" sz="2000" b="1" dirty="0" smtClean="0"/>
              <a:t>時間以下</a:t>
            </a:r>
            <a:endParaRPr lang="ja-JP" altLang="en-US" sz="2000" b="1" dirty="0"/>
          </a:p>
          <a:p>
            <a:r>
              <a:rPr lang="ja-JP" altLang="en-US" sz="2000" dirty="0"/>
              <a:t>　</a:t>
            </a:r>
            <a:r>
              <a:rPr lang="en-US" altLang="ja-JP" sz="2000" dirty="0"/>
              <a:t>	</a:t>
            </a:r>
            <a:r>
              <a:rPr lang="ja-JP" altLang="en-US" sz="2000" dirty="0" smtClean="0"/>
              <a:t>危険</a:t>
            </a:r>
            <a:r>
              <a:rPr lang="ja-JP" altLang="en-US" sz="2000" dirty="0"/>
              <a:t>事象の回避</a:t>
            </a:r>
            <a:r>
              <a:rPr lang="ja-JP" altLang="en-US" sz="2000" dirty="0" smtClean="0"/>
              <a:t>可能性</a:t>
            </a:r>
            <a:r>
              <a:rPr lang="en-US" altLang="ja-JP" sz="2000" dirty="0" smtClean="0"/>
              <a:t>		</a:t>
            </a:r>
            <a:r>
              <a:rPr lang="en-US" altLang="ja-JP" sz="2000" b="1" dirty="0"/>
              <a:t> </a:t>
            </a:r>
            <a:r>
              <a:rPr lang="en-US" altLang="ja-JP" sz="2000" b="1" dirty="0" smtClean="0"/>
              <a:t>P</a:t>
            </a:r>
            <a:r>
              <a:rPr lang="en-US" altLang="ja-JP" sz="2000" b="1" baseline="-25000" dirty="0" smtClean="0"/>
              <a:t>B</a:t>
            </a:r>
            <a:r>
              <a:rPr lang="ja-JP" altLang="en-US" sz="2000" b="1" dirty="0" smtClean="0"/>
              <a:t>：困難</a:t>
            </a:r>
            <a:endParaRPr lang="ja-JP" altLang="en-US" sz="2000" b="1" dirty="0"/>
          </a:p>
          <a:p>
            <a:r>
              <a:rPr lang="ja-JP" altLang="en-US" sz="2000" dirty="0"/>
              <a:t>　</a:t>
            </a:r>
            <a:r>
              <a:rPr lang="en-US" altLang="ja-JP" sz="2000" dirty="0"/>
              <a:t>	</a:t>
            </a:r>
            <a:r>
              <a:rPr lang="ja-JP" altLang="en-US" sz="2000" dirty="0" smtClean="0"/>
              <a:t>要求</a:t>
            </a:r>
            <a:r>
              <a:rPr lang="ja-JP" altLang="en-US" sz="2000" dirty="0"/>
              <a:t>安全機能の作動要求</a:t>
            </a:r>
            <a:r>
              <a:rPr lang="ja-JP" altLang="en-US" sz="2000" dirty="0" smtClean="0"/>
              <a:t>確率</a:t>
            </a:r>
            <a:r>
              <a:rPr lang="en-US" altLang="ja-JP" sz="2000" dirty="0"/>
              <a:t>	</a:t>
            </a:r>
            <a:r>
              <a:rPr lang="en-US" altLang="ja-JP" sz="2000" b="1" dirty="0" smtClean="0"/>
              <a:t>W</a:t>
            </a:r>
            <a:r>
              <a:rPr lang="en-US" altLang="ja-JP" sz="2000" b="1" baseline="-25000" dirty="0" smtClean="0"/>
              <a:t>1</a:t>
            </a:r>
            <a:r>
              <a:rPr lang="ja-JP" altLang="en-US" sz="2000" b="1" dirty="0" smtClean="0"/>
              <a:t>：非常に低い</a:t>
            </a:r>
            <a:endParaRPr lang="en-US" altLang="ja-JP" sz="2000" b="1" dirty="0" smtClean="0"/>
          </a:p>
          <a:p>
            <a:r>
              <a:rPr kumimoji="1" lang="ja-JP" altLang="en-US" sz="2000" dirty="0"/>
              <a:t>とすると</a:t>
            </a:r>
            <a:r>
              <a:rPr kumimoji="1" lang="ja-JP" altLang="en-US" sz="2000" dirty="0" smtClean="0"/>
              <a:t>、</a:t>
            </a:r>
            <a:r>
              <a:rPr kumimoji="1" lang="en-US" altLang="ja-JP" sz="2000" b="1" dirty="0" smtClean="0"/>
              <a:t>SIL2</a:t>
            </a:r>
            <a:r>
              <a:rPr kumimoji="1" lang="ja-JP" altLang="en-US" sz="2000" dirty="0" smtClean="0"/>
              <a:t>となる。</a:t>
            </a:r>
            <a:endParaRPr kumimoji="1" lang="ja-JP" altLang="en-US" sz="2000" dirty="0"/>
          </a:p>
        </p:txBody>
      </p:sp>
      <p:grpSp>
        <p:nvGrpSpPr>
          <p:cNvPr id="71" name="グループ化 70"/>
          <p:cNvGrpSpPr/>
          <p:nvPr/>
        </p:nvGrpSpPr>
        <p:grpSpPr>
          <a:xfrm>
            <a:off x="791166" y="2478507"/>
            <a:ext cx="7357151" cy="3976032"/>
            <a:chOff x="730307" y="2404853"/>
            <a:chExt cx="6791216" cy="3976032"/>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46"/>
            <a:stretch/>
          </p:blipFill>
          <p:spPr bwMode="auto">
            <a:xfrm>
              <a:off x="730307" y="2404853"/>
              <a:ext cx="6791216" cy="397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円/楕円 59"/>
            <p:cNvSpPr/>
            <p:nvPr/>
          </p:nvSpPr>
          <p:spPr>
            <a:xfrm>
              <a:off x="1691680" y="5197196"/>
              <a:ext cx="504056" cy="3920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2555776" y="5197197"/>
              <a:ext cx="504056" cy="2744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3268888" y="5118787"/>
              <a:ext cx="504056" cy="2744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6444208" y="2780928"/>
              <a:ext cx="504056" cy="2744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p:cNvCxnSpPr/>
            <p:nvPr/>
          </p:nvCxnSpPr>
          <p:spPr>
            <a:xfrm>
              <a:off x="3750876" y="5330061"/>
              <a:ext cx="2693332"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6702841" y="3055359"/>
              <a:ext cx="0" cy="2141838"/>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2" name="円/楕円 71"/>
            <p:cNvSpPr/>
            <p:nvPr/>
          </p:nvSpPr>
          <p:spPr>
            <a:xfrm>
              <a:off x="6450813" y="5256002"/>
              <a:ext cx="504056" cy="274431"/>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162630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634082"/>
          </a:xfrm>
          <a:ln>
            <a:solidFill>
              <a:schemeClr val="accent4">
                <a:lumMod val="40000"/>
                <a:lumOff val="60000"/>
              </a:schemeClr>
            </a:solidFill>
          </a:ln>
        </p:spPr>
        <p:txBody>
          <a:bodyPr>
            <a:noAutofit/>
          </a:bodyPr>
          <a:lstStyle/>
          <a:p>
            <a:pPr algn="l"/>
            <a:r>
              <a:rPr lang="ja-JP" altLang="en-US" sz="2400" b="1" dirty="0"/>
              <a:t>表 </a:t>
            </a:r>
            <a:r>
              <a:rPr lang="en-US" altLang="ja-JP" sz="2400" b="1" dirty="0" smtClean="0"/>
              <a:t>2-1</a:t>
            </a:r>
            <a:r>
              <a:rPr lang="ja-JP" altLang="en-US" sz="2400" b="1" dirty="0" smtClean="0"/>
              <a:t>抜粋　</a:t>
            </a:r>
            <a:r>
              <a:rPr lang="en-US" altLang="ja-JP" sz="2400" b="1" dirty="0" smtClean="0"/>
              <a:t> </a:t>
            </a:r>
            <a:r>
              <a:rPr lang="ja-JP" altLang="en-US" sz="2000" b="1" dirty="0"/>
              <a:t>要求安全機能の特定</a:t>
            </a:r>
            <a:r>
              <a:rPr lang="en-US" altLang="ja-JP" sz="2000" b="1" dirty="0"/>
              <a:t>/</a:t>
            </a:r>
            <a:r>
              <a:rPr lang="ja-JP" altLang="en-US" sz="2000" b="1" dirty="0"/>
              <a:t>安全度水準の決定</a:t>
            </a:r>
            <a:r>
              <a:rPr lang="en-US" altLang="ja-JP" sz="2000" b="1" dirty="0"/>
              <a:t>/</a:t>
            </a:r>
            <a:r>
              <a:rPr lang="ja-JP" altLang="en-US" sz="2000" b="1" dirty="0"/>
              <a:t>使用者への情報</a:t>
            </a:r>
            <a:endParaRPr kumimoji="1" lang="ja-JP" altLang="en-US" sz="20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73</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22260804"/>
              </p:ext>
            </p:extLst>
          </p:nvPr>
        </p:nvGraphicFramePr>
        <p:xfrm>
          <a:off x="506506" y="1700808"/>
          <a:ext cx="8915403" cy="2865120"/>
        </p:xfrm>
        <a:graphic>
          <a:graphicData uri="http://schemas.openxmlformats.org/drawingml/2006/table">
            <a:tbl>
              <a:tblPr firstRow="1" firstCol="1" bandRow="1"/>
              <a:tblGrid>
                <a:gridCol w="317159"/>
                <a:gridCol w="546911"/>
                <a:gridCol w="885297"/>
                <a:gridCol w="796018"/>
                <a:gridCol w="619957"/>
                <a:gridCol w="1058236"/>
                <a:gridCol w="1327321"/>
                <a:gridCol w="265340"/>
                <a:gridCol w="265340"/>
                <a:gridCol w="265964"/>
                <a:gridCol w="265340"/>
                <a:gridCol w="355866"/>
                <a:gridCol w="973327"/>
                <a:gridCol w="973327"/>
              </a:tblGrid>
              <a:tr h="248963">
                <a:tc>
                  <a:txBody>
                    <a:bodyPr/>
                    <a:lstStyle/>
                    <a:p>
                      <a:pPr algn="just">
                        <a:spcAft>
                          <a:spcPts val="0"/>
                        </a:spcAft>
                      </a:pPr>
                      <a:r>
                        <a:rPr lang="en-US" sz="1600" kern="100" dirty="0">
                          <a:effectLst/>
                          <a:latin typeface="ＭＳ 明朝"/>
                          <a:ea typeface="ＭＳ 明朝"/>
                          <a:cs typeface="Times New Roman"/>
                        </a:rPr>
                        <a:t>No</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キーワード</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危険側故障</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危険事象</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検出方法</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要求安全機能</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dirty="0">
                          <a:effectLst/>
                          <a:latin typeface="Century"/>
                          <a:ea typeface="ＭＳ 明朝"/>
                          <a:cs typeface="Times New Roman"/>
                        </a:rPr>
                        <a:t>作動要求に関する事項</a:t>
                      </a:r>
                      <a:endParaRPr lang="ja-JP" sz="2000" kern="100" dirty="0">
                        <a:effectLst/>
                        <a:latin typeface="Century"/>
                        <a:ea typeface="ＭＳ 明朝"/>
                        <a:cs typeface="Times New Roman"/>
                      </a:endParaRPr>
                    </a:p>
                    <a:p>
                      <a:pPr algn="l">
                        <a:spcAft>
                          <a:spcPts val="0"/>
                        </a:spcAft>
                      </a:pPr>
                      <a:r>
                        <a:rPr lang="en-US" sz="1400" kern="100" dirty="0">
                          <a:effectLst/>
                          <a:latin typeface="ＭＳ 明朝"/>
                          <a:ea typeface="ＭＳ 明朝"/>
                          <a:cs typeface="Times New Roman"/>
                        </a:rPr>
                        <a:t>(</a:t>
                      </a:r>
                      <a:r>
                        <a:rPr lang="ja-JP" sz="1400" kern="100" dirty="0">
                          <a:effectLst/>
                          <a:latin typeface="Century"/>
                          <a:ea typeface="ＭＳ 明朝"/>
                          <a:cs typeface="Times New Roman"/>
                        </a:rPr>
                        <a:t>構造</a:t>
                      </a:r>
                      <a:r>
                        <a:rPr lang="en-US" sz="1400" kern="100" dirty="0">
                          <a:effectLst/>
                          <a:latin typeface="Century"/>
                          <a:ea typeface="ＭＳ 明朝"/>
                          <a:cs typeface="Times New Roman"/>
                        </a:rPr>
                        <a:t>/</a:t>
                      </a:r>
                      <a:r>
                        <a:rPr lang="ja-JP" sz="1400" kern="100" dirty="0">
                          <a:effectLst/>
                          <a:latin typeface="Century"/>
                          <a:ea typeface="ＭＳ 明朝"/>
                          <a:cs typeface="Times New Roman"/>
                        </a:rPr>
                        <a:t>機械式安全装置</a:t>
                      </a:r>
                      <a:r>
                        <a:rPr lang="en-US" sz="1400" kern="100" dirty="0">
                          <a:effectLst/>
                          <a:latin typeface="Century"/>
                          <a:ea typeface="ＭＳ 明朝"/>
                          <a:cs typeface="Times New Roman"/>
                        </a:rPr>
                        <a:t>)</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b="1" kern="100" dirty="0">
                          <a:solidFill>
                            <a:srgbClr val="FF0000"/>
                          </a:solidFill>
                          <a:effectLst/>
                          <a:latin typeface="ＭＳ 明朝"/>
                          <a:ea typeface="ＭＳ 明朝"/>
                          <a:cs typeface="Times New Roman"/>
                        </a:rPr>
                        <a:t>C</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b="1" kern="100" dirty="0">
                          <a:solidFill>
                            <a:srgbClr val="FF0000"/>
                          </a:solidFill>
                          <a:effectLst/>
                          <a:latin typeface="ＭＳ 明朝"/>
                          <a:ea typeface="ＭＳ 明朝"/>
                          <a:cs typeface="Times New Roman"/>
                        </a:rPr>
                        <a:t>F</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b="1" kern="100" dirty="0">
                          <a:solidFill>
                            <a:srgbClr val="FF0000"/>
                          </a:solidFill>
                          <a:effectLst/>
                          <a:latin typeface="ＭＳ 明朝"/>
                          <a:ea typeface="ＭＳ 明朝"/>
                          <a:cs typeface="Times New Roman"/>
                        </a:rPr>
                        <a:t>P</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b="1" kern="100" dirty="0">
                          <a:solidFill>
                            <a:srgbClr val="FF0000"/>
                          </a:solidFill>
                          <a:effectLst/>
                          <a:latin typeface="ＭＳ 明朝"/>
                          <a:ea typeface="ＭＳ 明朝"/>
                          <a:cs typeface="Times New Roman"/>
                        </a:rPr>
                        <a:t>W</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b="1" kern="100" dirty="0">
                          <a:solidFill>
                            <a:srgbClr val="FF0000"/>
                          </a:solidFill>
                          <a:effectLst/>
                          <a:latin typeface="ＭＳ 明朝"/>
                          <a:ea typeface="ＭＳ 明朝"/>
                          <a:cs typeface="Times New Roman"/>
                        </a:rPr>
                        <a:t>SIL</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製造者追加対策</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使用者追加対策</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97925">
                <a:tc>
                  <a:txBody>
                    <a:bodyPr/>
                    <a:lstStyle/>
                    <a:p>
                      <a:pPr algn="just">
                        <a:spcAft>
                          <a:spcPts val="0"/>
                        </a:spcAft>
                      </a:pPr>
                      <a:r>
                        <a:rPr lang="en-US" sz="1600" kern="100" dirty="0">
                          <a:effectLst/>
                          <a:latin typeface="ＭＳ 明朝"/>
                          <a:ea typeface="ＭＳ 明朝"/>
                          <a:cs typeface="Times New Roman"/>
                        </a:rPr>
                        <a:t>1</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水位異常低下</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給水ポンプ故障</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過熱</a:t>
                      </a:r>
                      <a:r>
                        <a:rPr lang="en-US" sz="1600" kern="100" dirty="0">
                          <a:effectLst/>
                          <a:latin typeface="Century"/>
                          <a:ea typeface="ＭＳ 明朝"/>
                          <a:cs typeface="Times New Roman"/>
                        </a:rPr>
                        <a:t>/</a:t>
                      </a:r>
                      <a:r>
                        <a:rPr lang="ja-JP" sz="1600" kern="100" dirty="0">
                          <a:effectLst/>
                          <a:latin typeface="Century"/>
                          <a:ea typeface="ＭＳ 明朝"/>
                          <a:cs typeface="Times New Roman"/>
                        </a:rPr>
                        <a:t>空炊きによる火災又は圧壊</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低水位検出器</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水位が安全低水面以下になった場合に燃料を遮断する</a:t>
                      </a:r>
                      <a:r>
                        <a:rPr lang="en-US" sz="1600" kern="100" dirty="0">
                          <a:effectLst/>
                          <a:latin typeface="Century"/>
                          <a:ea typeface="ＭＳ 明朝"/>
                          <a:cs typeface="Times New Roman"/>
                        </a:rPr>
                        <a:t>(</a:t>
                      </a:r>
                      <a:r>
                        <a:rPr lang="ja-JP" sz="1600" kern="100" dirty="0">
                          <a:effectLst/>
                          <a:latin typeface="Century"/>
                          <a:ea typeface="ＭＳ 明朝"/>
                          <a:cs typeface="Times New Roman"/>
                        </a:rPr>
                        <a:t>低水位遮断</a:t>
                      </a:r>
                      <a:r>
                        <a:rPr lang="en-US" sz="1600" kern="100" dirty="0">
                          <a:effectLst/>
                          <a:latin typeface="Century"/>
                          <a:ea typeface="ＭＳ 明朝"/>
                          <a:cs typeface="Times New Roman"/>
                        </a:rPr>
                        <a:t>)</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「ボイラーの低水位による事故の防止に関する技術上の指針」の構造要求に適合</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kern="100" dirty="0">
                          <a:solidFill>
                            <a:srgbClr val="FF0000"/>
                          </a:solidFill>
                          <a:effectLst/>
                          <a:latin typeface="ＭＳ 明朝"/>
                          <a:ea typeface="ＭＳ 明朝"/>
                          <a:cs typeface="Times New Roman"/>
                        </a:rPr>
                        <a:t>C</a:t>
                      </a:r>
                      <a:r>
                        <a:rPr lang="en-US" sz="1800" b="1" kern="100" baseline="-25000" dirty="0">
                          <a:solidFill>
                            <a:srgbClr val="FF0000"/>
                          </a:solidFill>
                          <a:effectLst/>
                          <a:latin typeface="ＭＳ 明朝"/>
                          <a:ea typeface="ＭＳ 明朝"/>
                          <a:cs typeface="Times New Roman"/>
                        </a:rPr>
                        <a:t>D</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kern="100" dirty="0">
                          <a:solidFill>
                            <a:srgbClr val="FF0000"/>
                          </a:solidFill>
                          <a:effectLst/>
                          <a:latin typeface="ＭＳ 明朝"/>
                          <a:ea typeface="ＭＳ 明朝"/>
                          <a:cs typeface="Times New Roman"/>
                        </a:rPr>
                        <a:t>F</a:t>
                      </a:r>
                      <a:r>
                        <a:rPr lang="en-US" sz="1800" b="1" kern="100" baseline="-25000" dirty="0">
                          <a:solidFill>
                            <a:srgbClr val="FF0000"/>
                          </a:solidFill>
                          <a:effectLst/>
                          <a:latin typeface="ＭＳ 明朝"/>
                          <a:ea typeface="ＭＳ 明朝"/>
                          <a:cs typeface="Times New Roman"/>
                        </a:rPr>
                        <a:t>A</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kern="100" dirty="0">
                          <a:solidFill>
                            <a:srgbClr val="FF0000"/>
                          </a:solidFill>
                          <a:effectLst/>
                          <a:latin typeface="ＭＳ 明朝"/>
                          <a:ea typeface="ＭＳ 明朝"/>
                          <a:cs typeface="Times New Roman"/>
                        </a:rPr>
                        <a:t>P</a:t>
                      </a:r>
                      <a:r>
                        <a:rPr lang="en-US" sz="1800" b="1" kern="100" baseline="-25000" dirty="0">
                          <a:solidFill>
                            <a:srgbClr val="FF0000"/>
                          </a:solidFill>
                          <a:effectLst/>
                          <a:latin typeface="ＭＳ 明朝"/>
                          <a:ea typeface="ＭＳ 明朝"/>
                          <a:cs typeface="Times New Roman"/>
                        </a:rPr>
                        <a:t>B</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kern="100" dirty="0">
                          <a:solidFill>
                            <a:srgbClr val="FF0000"/>
                          </a:solidFill>
                          <a:effectLst/>
                          <a:latin typeface="ＭＳ 明朝"/>
                          <a:ea typeface="ＭＳ 明朝"/>
                          <a:cs typeface="Times New Roman"/>
                        </a:rPr>
                        <a:t>W</a:t>
                      </a:r>
                      <a:r>
                        <a:rPr lang="en-US" sz="1800" b="1" kern="100" baseline="-25000" dirty="0">
                          <a:solidFill>
                            <a:srgbClr val="FF0000"/>
                          </a:solidFill>
                          <a:effectLst/>
                          <a:latin typeface="ＭＳ 明朝"/>
                          <a:ea typeface="ＭＳ 明朝"/>
                          <a:cs typeface="Times New Roman"/>
                        </a:rPr>
                        <a:t>1</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1" kern="100" dirty="0">
                          <a:solidFill>
                            <a:srgbClr val="FF0000"/>
                          </a:solidFill>
                          <a:effectLst/>
                          <a:latin typeface="ＭＳ 明朝"/>
                          <a:ea typeface="ＭＳ 明朝"/>
                          <a:cs typeface="Times New Roman"/>
                        </a:rPr>
                        <a:t>2</a:t>
                      </a:r>
                      <a:endParaRPr lang="ja-JP" sz="2000" b="1"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39387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Autofit/>
          </a:bodyPr>
          <a:lstStyle/>
          <a:p>
            <a:pPr algn="l"/>
            <a:r>
              <a:rPr lang="en-US" altLang="ja-JP" sz="3200" b="1" dirty="0"/>
              <a:t>2-</a:t>
            </a:r>
            <a:r>
              <a:rPr lang="en-US" altLang="ja-JP" sz="3200" b="1" dirty="0" smtClean="0"/>
              <a:t>(3)</a:t>
            </a:r>
            <a:r>
              <a:rPr lang="ja-JP" altLang="en-US" sz="3200" b="1" dirty="0" smtClean="0"/>
              <a:t>使用者</a:t>
            </a:r>
            <a:r>
              <a:rPr lang="ja-JP" altLang="en-US" sz="3200" b="1" dirty="0"/>
              <a:t>へ</a:t>
            </a:r>
            <a:r>
              <a:rPr lang="ja-JP" altLang="en-US" sz="3200" b="1" dirty="0" smtClean="0"/>
              <a:t>の情報</a:t>
            </a:r>
            <a:endParaRPr kumimoji="1" lang="ja-JP" altLang="en-US" sz="3200"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74</a:t>
            </a:fld>
            <a:endParaRPr kumimoji="1" lang="ja-JP" altLang="en-US" dirty="0"/>
          </a:p>
        </p:txBody>
      </p:sp>
      <p:sp>
        <p:nvSpPr>
          <p:cNvPr id="2" name="コンテンツ プレースホルダー 1"/>
          <p:cNvSpPr>
            <a:spLocks noGrp="1"/>
          </p:cNvSpPr>
          <p:nvPr>
            <p:ph idx="1"/>
          </p:nvPr>
        </p:nvSpPr>
        <p:spPr>
          <a:xfrm>
            <a:off x="495300" y="1600200"/>
            <a:ext cx="8915400" cy="4709120"/>
          </a:xfrm>
        </p:spPr>
        <p:txBody>
          <a:bodyPr>
            <a:normAutofit fontScale="77500" lnSpcReduction="20000"/>
          </a:bodyPr>
          <a:lstStyle/>
          <a:p>
            <a:pPr marL="0" indent="0">
              <a:buNone/>
            </a:pPr>
            <a:r>
              <a:rPr lang="ja-JP" altLang="en-US" sz="3400" dirty="0" smtClean="0"/>
              <a:t>「</a:t>
            </a:r>
            <a:r>
              <a:rPr lang="ja-JP" altLang="en-US" sz="3400" b="1" dirty="0"/>
              <a:t>製造者追加対策」、「使用者追加対策」</a:t>
            </a:r>
            <a:r>
              <a:rPr lang="ja-JP" altLang="en-US" sz="3400" dirty="0"/>
              <a:t>の欄に内容を</a:t>
            </a:r>
            <a:r>
              <a:rPr lang="ja-JP" altLang="en-US" sz="3400" dirty="0" smtClean="0"/>
              <a:t>記入</a:t>
            </a:r>
            <a:endParaRPr lang="en-US" altLang="ja-JP" sz="3400" dirty="0" smtClean="0"/>
          </a:p>
          <a:p>
            <a:pPr marL="457200" lvl="1" indent="0">
              <a:buNone/>
            </a:pPr>
            <a:r>
              <a:rPr lang="ja-JP" altLang="en-US" sz="3100" dirty="0" smtClean="0"/>
              <a:t>この</a:t>
            </a:r>
            <a:r>
              <a:rPr lang="ja-JP" altLang="en-US" sz="3100" dirty="0"/>
              <a:t>使用者への情報で記載される事項は、プルーフテスト間隔を決定する設計条件としても参照されることになる</a:t>
            </a:r>
            <a:r>
              <a:rPr lang="ja-JP" altLang="en-US" sz="3100" dirty="0" smtClean="0"/>
              <a:t>。</a:t>
            </a:r>
            <a:endParaRPr lang="en-US" altLang="ja-JP" sz="3100" dirty="0" smtClean="0"/>
          </a:p>
          <a:p>
            <a:pPr lvl="1">
              <a:buFont typeface="Arial" panose="020B0604020202020204" pitchFamily="34" charset="0"/>
              <a:buChar char="•"/>
            </a:pPr>
            <a:endParaRPr lang="ja-JP" altLang="en-US" sz="2600" dirty="0"/>
          </a:p>
          <a:p>
            <a:pPr>
              <a:buFont typeface="Wingdings" panose="05000000000000000000" pitchFamily="2" charset="2"/>
              <a:buChar char="l"/>
            </a:pPr>
            <a:r>
              <a:rPr lang="ja-JP" altLang="en-US" b="1" dirty="0" smtClean="0"/>
              <a:t>製造者</a:t>
            </a:r>
            <a:r>
              <a:rPr lang="ja-JP" altLang="en-US" b="1" dirty="0"/>
              <a:t>追加対策</a:t>
            </a:r>
          </a:p>
          <a:p>
            <a:pPr marL="400050" lvl="1" indent="0">
              <a:buNone/>
            </a:pPr>
            <a:r>
              <a:rPr lang="ja-JP" altLang="en-US" dirty="0"/>
              <a:t>取扱説明書記載事項、点検内容に関連して、製造者側で必要となる対策を記入する。</a:t>
            </a:r>
          </a:p>
          <a:p>
            <a:pPr marL="400050" lvl="1" indent="0">
              <a:buNone/>
            </a:pPr>
            <a:r>
              <a:rPr lang="ja-JP" altLang="en-US" dirty="0"/>
              <a:t>例：給水圧力計の設置</a:t>
            </a:r>
          </a:p>
          <a:p>
            <a:pPr marL="400050" lvl="1" indent="0">
              <a:buNone/>
            </a:pPr>
            <a:endParaRPr lang="ja-JP" altLang="en-US" dirty="0"/>
          </a:p>
          <a:p>
            <a:pPr>
              <a:buFont typeface="Wingdings" panose="05000000000000000000" pitchFamily="2" charset="2"/>
              <a:buChar char="l"/>
            </a:pPr>
            <a:r>
              <a:rPr lang="ja-JP" altLang="en-US" b="1" dirty="0" smtClean="0"/>
              <a:t>使用者</a:t>
            </a:r>
            <a:r>
              <a:rPr lang="ja-JP" altLang="en-US" b="1" dirty="0"/>
              <a:t>追加対策</a:t>
            </a:r>
          </a:p>
          <a:p>
            <a:pPr marL="400050" lvl="1" indent="0">
              <a:buNone/>
            </a:pPr>
            <a:r>
              <a:rPr lang="ja-JP" altLang="en-US" dirty="0"/>
              <a:t>取扱説明書記載事項、点検内容に関して、使用者にて特に留意すべき対策を記入。</a:t>
            </a:r>
          </a:p>
          <a:p>
            <a:pPr marL="400050" lvl="1" indent="0">
              <a:buNone/>
            </a:pPr>
            <a:r>
              <a:rPr lang="ja-JP" altLang="en-US" dirty="0"/>
              <a:t>例：給水圧力、水面計、水位制御機能の日常点検。コックの開閉状態の確認</a:t>
            </a:r>
            <a:r>
              <a:rPr lang="ja-JP" altLang="en-US" dirty="0" smtClean="0"/>
              <a:t>。</a:t>
            </a:r>
            <a:endParaRPr lang="ja-JP" altLang="en-US" dirty="0"/>
          </a:p>
        </p:txBody>
      </p:sp>
    </p:spTree>
    <p:extLst>
      <p:ext uri="{BB962C8B-B14F-4D97-AF65-F5344CB8AC3E}">
        <p14:creationId xmlns:p14="http://schemas.microsoft.com/office/powerpoint/2010/main" val="16022974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95300" y="274638"/>
            <a:ext cx="8915400" cy="634082"/>
          </a:xfrm>
          <a:ln>
            <a:solidFill>
              <a:schemeClr val="accent4">
                <a:lumMod val="40000"/>
                <a:lumOff val="60000"/>
              </a:schemeClr>
            </a:solidFill>
          </a:ln>
        </p:spPr>
        <p:txBody>
          <a:bodyPr>
            <a:noAutofit/>
          </a:bodyPr>
          <a:lstStyle/>
          <a:p>
            <a:pPr algn="l"/>
            <a:r>
              <a:rPr lang="ja-JP" altLang="en-US" sz="2400" b="1" dirty="0"/>
              <a:t>表 </a:t>
            </a:r>
            <a:r>
              <a:rPr lang="en-US" altLang="ja-JP" sz="2400" b="1" dirty="0" smtClean="0"/>
              <a:t>2-1</a:t>
            </a:r>
            <a:r>
              <a:rPr lang="ja-JP" altLang="en-US" sz="2400" b="1" dirty="0" smtClean="0"/>
              <a:t>抜粋　</a:t>
            </a:r>
            <a:r>
              <a:rPr lang="en-US" altLang="ja-JP" sz="2400" b="1" dirty="0" smtClean="0"/>
              <a:t> </a:t>
            </a:r>
            <a:r>
              <a:rPr lang="ja-JP" altLang="en-US" sz="2000" b="1" dirty="0"/>
              <a:t>要求安全機能の特定</a:t>
            </a:r>
            <a:r>
              <a:rPr lang="en-US" altLang="ja-JP" sz="2000" b="1" dirty="0"/>
              <a:t>/</a:t>
            </a:r>
            <a:r>
              <a:rPr lang="ja-JP" altLang="en-US" sz="2000" b="1" dirty="0"/>
              <a:t>安全度水準の決定</a:t>
            </a:r>
            <a:r>
              <a:rPr lang="en-US" altLang="ja-JP" sz="2000" b="1" dirty="0"/>
              <a:t>/</a:t>
            </a:r>
            <a:r>
              <a:rPr lang="ja-JP" altLang="en-US" sz="2000" b="1" dirty="0"/>
              <a:t>使用者への情報</a:t>
            </a:r>
            <a:endParaRPr kumimoji="1" lang="ja-JP" altLang="en-US" sz="2000" b="1" dirty="0"/>
          </a:p>
        </p:txBody>
      </p:sp>
      <p:sp>
        <p:nvSpPr>
          <p:cNvPr id="4" name="フッター プレースホルダー 3"/>
          <p:cNvSpPr>
            <a:spLocks noGrp="1"/>
          </p:cNvSpPr>
          <p:nvPr>
            <p:ph type="ftr" sz="quarter" idx="11"/>
          </p:nvPr>
        </p:nvSpPr>
        <p:spPr>
          <a:xfrm>
            <a:off x="1052567" y="6453337"/>
            <a:ext cx="7556220" cy="160824"/>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75</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567635602"/>
              </p:ext>
            </p:extLst>
          </p:nvPr>
        </p:nvGraphicFramePr>
        <p:xfrm>
          <a:off x="428497" y="1700808"/>
          <a:ext cx="8993412" cy="2865120"/>
        </p:xfrm>
        <a:graphic>
          <a:graphicData uri="http://schemas.openxmlformats.org/drawingml/2006/table">
            <a:tbl>
              <a:tblPr firstRow="1" firstCol="1" bandRow="1"/>
              <a:tblGrid>
                <a:gridCol w="395168"/>
                <a:gridCol w="546911"/>
                <a:gridCol w="885297"/>
                <a:gridCol w="796018"/>
                <a:gridCol w="619957"/>
                <a:gridCol w="1058236"/>
                <a:gridCol w="1327321"/>
                <a:gridCol w="265340"/>
                <a:gridCol w="265340"/>
                <a:gridCol w="265964"/>
                <a:gridCol w="265340"/>
                <a:gridCol w="355866"/>
                <a:gridCol w="973327"/>
                <a:gridCol w="973327"/>
              </a:tblGrid>
              <a:tr h="248963">
                <a:tc>
                  <a:txBody>
                    <a:bodyPr/>
                    <a:lstStyle/>
                    <a:p>
                      <a:pPr algn="just">
                        <a:spcAft>
                          <a:spcPts val="0"/>
                        </a:spcAft>
                      </a:pPr>
                      <a:r>
                        <a:rPr lang="en-US" sz="1600" kern="100" dirty="0">
                          <a:effectLst/>
                          <a:latin typeface="ＭＳ 明朝"/>
                          <a:ea typeface="ＭＳ 明朝"/>
                          <a:cs typeface="Times New Roman"/>
                        </a:rPr>
                        <a:t>No</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キーワード</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危険側故障</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危険事象</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検出方法</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a:effectLst/>
                          <a:latin typeface="Century"/>
                          <a:ea typeface="ＭＳ 明朝"/>
                          <a:cs typeface="Times New Roman"/>
                        </a:rPr>
                        <a:t>要求安全機能</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dirty="0">
                          <a:effectLst/>
                          <a:latin typeface="Century"/>
                          <a:ea typeface="ＭＳ 明朝"/>
                          <a:cs typeface="Times New Roman"/>
                        </a:rPr>
                        <a:t>作動要求に関する事項</a:t>
                      </a:r>
                      <a:endParaRPr lang="ja-JP" sz="2000" kern="100" dirty="0">
                        <a:effectLst/>
                        <a:latin typeface="Century"/>
                        <a:ea typeface="ＭＳ 明朝"/>
                        <a:cs typeface="Times New Roman"/>
                      </a:endParaRPr>
                    </a:p>
                    <a:p>
                      <a:pPr algn="l">
                        <a:spcAft>
                          <a:spcPts val="0"/>
                        </a:spcAft>
                      </a:pPr>
                      <a:r>
                        <a:rPr lang="en-US" sz="1400" kern="100" dirty="0">
                          <a:effectLst/>
                          <a:latin typeface="ＭＳ 明朝"/>
                          <a:ea typeface="ＭＳ 明朝"/>
                          <a:cs typeface="Times New Roman"/>
                        </a:rPr>
                        <a:t>(</a:t>
                      </a:r>
                      <a:r>
                        <a:rPr lang="ja-JP" sz="1400" kern="100" dirty="0">
                          <a:effectLst/>
                          <a:latin typeface="Century"/>
                          <a:ea typeface="ＭＳ 明朝"/>
                          <a:cs typeface="Times New Roman"/>
                        </a:rPr>
                        <a:t>構造</a:t>
                      </a:r>
                      <a:r>
                        <a:rPr lang="en-US" sz="1400" kern="100" dirty="0">
                          <a:effectLst/>
                          <a:latin typeface="Century"/>
                          <a:ea typeface="ＭＳ 明朝"/>
                          <a:cs typeface="Times New Roman"/>
                        </a:rPr>
                        <a:t>/</a:t>
                      </a:r>
                      <a:r>
                        <a:rPr lang="ja-JP" sz="1400" kern="100" dirty="0">
                          <a:effectLst/>
                          <a:latin typeface="Century"/>
                          <a:ea typeface="ＭＳ 明朝"/>
                          <a:cs typeface="Times New Roman"/>
                        </a:rPr>
                        <a:t>機械式安全装置</a:t>
                      </a:r>
                      <a:r>
                        <a:rPr lang="en-US" sz="1400" kern="100" dirty="0">
                          <a:effectLst/>
                          <a:latin typeface="Century"/>
                          <a:ea typeface="ＭＳ 明朝"/>
                          <a:cs typeface="Times New Roman"/>
                        </a:rPr>
                        <a:t>)</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kern="100">
                          <a:effectLst/>
                          <a:latin typeface="ＭＳ 明朝"/>
                          <a:ea typeface="ＭＳ 明朝"/>
                          <a:cs typeface="Times New Roman"/>
                        </a:rPr>
                        <a:t>C</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kern="100">
                          <a:effectLst/>
                          <a:latin typeface="ＭＳ 明朝"/>
                          <a:ea typeface="ＭＳ 明朝"/>
                          <a:cs typeface="Times New Roman"/>
                        </a:rPr>
                        <a:t>F</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kern="100">
                          <a:effectLst/>
                          <a:latin typeface="ＭＳ 明朝"/>
                          <a:ea typeface="ＭＳ 明朝"/>
                          <a:cs typeface="Times New Roman"/>
                        </a:rPr>
                        <a:t>P</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kern="100">
                          <a:effectLst/>
                          <a:latin typeface="ＭＳ 明朝"/>
                          <a:ea typeface="ＭＳ 明朝"/>
                          <a:cs typeface="Times New Roman"/>
                        </a:rPr>
                        <a:t>W</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US" sz="1600" kern="100">
                          <a:effectLst/>
                          <a:latin typeface="ＭＳ 明朝"/>
                          <a:ea typeface="ＭＳ 明朝"/>
                          <a:cs typeface="Times New Roman"/>
                        </a:rPr>
                        <a:t>SIL</a:t>
                      </a:r>
                      <a:endParaRPr lang="ja-JP" sz="2000" kern="10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dirty="0">
                          <a:solidFill>
                            <a:srgbClr val="FF0000"/>
                          </a:solidFill>
                          <a:effectLst/>
                          <a:latin typeface="Century"/>
                          <a:ea typeface="ＭＳ 明朝"/>
                          <a:cs typeface="Times New Roman"/>
                        </a:rPr>
                        <a:t>製造者追加対策</a:t>
                      </a:r>
                      <a:endParaRPr lang="ja-JP" sz="2000"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ja-JP" sz="1600" kern="100" dirty="0">
                          <a:solidFill>
                            <a:srgbClr val="FF0000"/>
                          </a:solidFill>
                          <a:effectLst/>
                          <a:latin typeface="Century"/>
                          <a:ea typeface="ＭＳ 明朝"/>
                          <a:cs typeface="Times New Roman"/>
                        </a:rPr>
                        <a:t>使用者追加対策</a:t>
                      </a:r>
                      <a:endParaRPr lang="ja-JP" sz="2000"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97925">
                <a:tc>
                  <a:txBody>
                    <a:bodyPr/>
                    <a:lstStyle/>
                    <a:p>
                      <a:pPr algn="just">
                        <a:spcAft>
                          <a:spcPts val="0"/>
                        </a:spcAft>
                      </a:pPr>
                      <a:r>
                        <a:rPr lang="en-US" sz="1600" kern="100" dirty="0">
                          <a:effectLst/>
                          <a:latin typeface="ＭＳ 明朝"/>
                          <a:ea typeface="ＭＳ 明朝"/>
                          <a:cs typeface="Times New Roman"/>
                        </a:rPr>
                        <a:t>1</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水位異常低下</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給水ポンプ故障</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過熱</a:t>
                      </a:r>
                      <a:r>
                        <a:rPr lang="en-US" sz="1600" kern="100" dirty="0">
                          <a:effectLst/>
                          <a:latin typeface="Century"/>
                          <a:ea typeface="ＭＳ 明朝"/>
                          <a:cs typeface="Times New Roman"/>
                        </a:rPr>
                        <a:t>/</a:t>
                      </a:r>
                      <a:r>
                        <a:rPr lang="ja-JP" sz="1600" kern="100" dirty="0">
                          <a:effectLst/>
                          <a:latin typeface="Century"/>
                          <a:ea typeface="ＭＳ 明朝"/>
                          <a:cs typeface="Times New Roman"/>
                        </a:rPr>
                        <a:t>空炊きによる火災又は圧壊</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低水位検出器</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水位が安全低水面以下になった場合に燃料を遮断する</a:t>
                      </a:r>
                      <a:r>
                        <a:rPr lang="en-US" sz="1600" kern="100" dirty="0">
                          <a:effectLst/>
                          <a:latin typeface="Century"/>
                          <a:ea typeface="ＭＳ 明朝"/>
                          <a:cs typeface="Times New Roman"/>
                        </a:rPr>
                        <a:t>(</a:t>
                      </a:r>
                      <a:r>
                        <a:rPr lang="ja-JP" sz="1600" kern="100" dirty="0">
                          <a:effectLst/>
                          <a:latin typeface="Century"/>
                          <a:ea typeface="ＭＳ 明朝"/>
                          <a:cs typeface="Times New Roman"/>
                        </a:rPr>
                        <a:t>低水位遮断</a:t>
                      </a:r>
                      <a:r>
                        <a:rPr lang="en-US" sz="1600" kern="100" dirty="0">
                          <a:effectLst/>
                          <a:latin typeface="Century"/>
                          <a:ea typeface="ＭＳ 明朝"/>
                          <a:cs typeface="Times New Roman"/>
                        </a:rPr>
                        <a:t>)</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Century"/>
                          <a:ea typeface="ＭＳ 明朝"/>
                          <a:cs typeface="Times New Roman"/>
                        </a:rPr>
                        <a:t>「ボイラーの低水位による事故の防止に関する技術上の指針」の構造要求に適合</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100" dirty="0">
                          <a:effectLst/>
                          <a:latin typeface="ＭＳ 明朝"/>
                          <a:ea typeface="ＭＳ 明朝"/>
                          <a:cs typeface="Times New Roman"/>
                        </a:rPr>
                        <a:t>C</a:t>
                      </a:r>
                      <a:r>
                        <a:rPr lang="en-US" sz="1800" kern="100" baseline="-25000" dirty="0">
                          <a:effectLst/>
                          <a:latin typeface="ＭＳ 明朝"/>
                          <a:ea typeface="ＭＳ 明朝"/>
                          <a:cs typeface="Times New Roman"/>
                        </a:rPr>
                        <a:t>D</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100" dirty="0">
                          <a:effectLst/>
                          <a:latin typeface="ＭＳ 明朝"/>
                          <a:ea typeface="ＭＳ 明朝"/>
                          <a:cs typeface="Times New Roman"/>
                        </a:rPr>
                        <a:t>F</a:t>
                      </a:r>
                      <a:r>
                        <a:rPr lang="en-US" sz="1800" kern="100" baseline="-25000" dirty="0">
                          <a:effectLst/>
                          <a:latin typeface="ＭＳ 明朝"/>
                          <a:ea typeface="ＭＳ 明朝"/>
                          <a:cs typeface="Times New Roman"/>
                        </a:rPr>
                        <a:t>A</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100" dirty="0">
                          <a:effectLst/>
                          <a:latin typeface="ＭＳ 明朝"/>
                          <a:ea typeface="ＭＳ 明朝"/>
                          <a:cs typeface="Times New Roman"/>
                        </a:rPr>
                        <a:t>P</a:t>
                      </a:r>
                      <a:r>
                        <a:rPr lang="en-US" sz="1800" kern="100" baseline="-25000" dirty="0">
                          <a:effectLst/>
                          <a:latin typeface="ＭＳ 明朝"/>
                          <a:ea typeface="ＭＳ 明朝"/>
                          <a:cs typeface="Times New Roman"/>
                        </a:rPr>
                        <a:t>B</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kern="100" dirty="0">
                          <a:effectLst/>
                          <a:latin typeface="ＭＳ 明朝"/>
                          <a:ea typeface="ＭＳ 明朝"/>
                          <a:cs typeface="Times New Roman"/>
                        </a:rPr>
                        <a:t>W</a:t>
                      </a:r>
                      <a:r>
                        <a:rPr lang="en-US" sz="1800" kern="100" baseline="-25000" dirty="0">
                          <a:effectLst/>
                          <a:latin typeface="ＭＳ 明朝"/>
                          <a:ea typeface="ＭＳ 明朝"/>
                          <a:cs typeface="Times New Roman"/>
                        </a:rPr>
                        <a:t>1</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a:effectLst/>
                          <a:latin typeface="ＭＳ 明朝"/>
                          <a:ea typeface="ＭＳ 明朝"/>
                          <a:cs typeface="Times New Roman"/>
                        </a:rPr>
                        <a:t>2</a:t>
                      </a:r>
                      <a:endParaRPr lang="ja-JP" sz="2000" kern="100" dirty="0">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solidFill>
                            <a:srgbClr val="FF0000"/>
                          </a:solidFill>
                          <a:effectLst/>
                          <a:latin typeface="Century"/>
                          <a:ea typeface="ＭＳ 明朝"/>
                          <a:cs typeface="Times New Roman"/>
                        </a:rPr>
                        <a:t>給水圧力計の設置</a:t>
                      </a:r>
                      <a:endParaRPr lang="ja-JP" sz="2000"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solidFill>
                            <a:srgbClr val="FF0000"/>
                          </a:solidFill>
                          <a:effectLst/>
                          <a:latin typeface="Century"/>
                          <a:ea typeface="ＭＳ 明朝"/>
                          <a:cs typeface="Times New Roman"/>
                        </a:rPr>
                        <a:t>給水圧力、水面計、水位制御機能の日常点検</a:t>
                      </a:r>
                      <a:endParaRPr lang="ja-JP" sz="2000" kern="100" dirty="0">
                        <a:solidFill>
                          <a:srgbClr val="FF0000"/>
                        </a:solidFill>
                        <a:effectLst/>
                        <a:latin typeface="Century"/>
                        <a:ea typeface="ＭＳ 明朝"/>
                        <a:cs typeface="Times New Roman"/>
                      </a:endParaRPr>
                    </a:p>
                  </a:txBody>
                  <a:tcPr marL="67428" marR="67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86451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6104" y="1311967"/>
            <a:ext cx="8762257" cy="2755414"/>
          </a:xfrm>
        </p:spPr>
        <p:txBody>
          <a:bodyPr>
            <a:noAutofit/>
          </a:bodyPr>
          <a:lstStyle/>
          <a:p>
            <a:r>
              <a:rPr kumimoji="1" lang="ja-JP" altLang="en-US" dirty="0"/>
              <a:t>第</a:t>
            </a:r>
            <a:r>
              <a:rPr kumimoji="1" lang="en-US" altLang="ja-JP" dirty="0"/>
              <a:t>3</a:t>
            </a:r>
            <a:r>
              <a:rPr kumimoji="1" lang="ja-JP" altLang="en-US" dirty="0"/>
              <a:t>章　</a:t>
            </a:r>
            <a:r>
              <a:rPr lang="ja-JP" altLang="ja-JP" dirty="0"/>
              <a:t>要求安全度水準に適合する</a:t>
            </a:r>
            <a:r>
              <a:rPr lang="ja-JP" altLang="ja-JP" dirty="0" smtClean="0"/>
              <a:t>設計（</a:t>
            </a:r>
            <a:r>
              <a:rPr lang="ja-JP" altLang="ja-JP" dirty="0"/>
              <a:t>システム設計）</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76</a:t>
            </a:fld>
            <a:endParaRPr kumimoji="1" lang="ja-JP" altLang="en-US"/>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3" name="テキスト ボックス 2"/>
          <p:cNvSpPr txBox="1"/>
          <p:nvPr/>
        </p:nvSpPr>
        <p:spPr>
          <a:xfrm>
            <a:off x="636104" y="406160"/>
            <a:ext cx="6977270" cy="584775"/>
          </a:xfrm>
          <a:prstGeom prst="rect">
            <a:avLst/>
          </a:prstGeom>
          <a:noFill/>
        </p:spPr>
        <p:txBody>
          <a:bodyPr wrap="square" rtlCol="0">
            <a:spAutoFit/>
          </a:bodyPr>
          <a:lstStyle/>
          <a:p>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機能安全活用実践マニュアル</a:t>
            </a:r>
            <a: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ボイラー編</a:t>
            </a:r>
            <a: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7"/>
          <p:cNvSpPr txBox="1"/>
          <p:nvPr/>
        </p:nvSpPr>
        <p:spPr>
          <a:xfrm>
            <a:off x="683409" y="4388413"/>
            <a:ext cx="827973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19989126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77</a:t>
            </a:fld>
            <a:endParaRPr kumimoji="1" lang="ja-JP" altLang="en-US"/>
          </a:p>
        </p:txBody>
      </p:sp>
      <p:sp>
        <p:nvSpPr>
          <p:cNvPr id="6" name="タイトル 1"/>
          <p:cNvSpPr txBox="1">
            <a:spLocks/>
          </p:cNvSpPr>
          <p:nvPr/>
        </p:nvSpPr>
        <p:spPr>
          <a:xfrm>
            <a:off x="888536" y="888448"/>
            <a:ext cx="7772400"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smtClean="0"/>
              <a:t>1</a:t>
            </a:r>
            <a:r>
              <a:rPr lang="ja-JP" altLang="en-US" dirty="0"/>
              <a:t>　</a:t>
            </a:r>
            <a:r>
              <a:rPr lang="ja-JP" altLang="en-US" dirty="0" smtClean="0"/>
              <a:t>はじめ</a:t>
            </a:r>
            <a:r>
              <a:rPr lang="ja-JP" altLang="en-US" dirty="0"/>
              <a:t>に</a:t>
            </a:r>
          </a:p>
        </p:txBody>
      </p:sp>
    </p:spTree>
    <p:extLst>
      <p:ext uri="{BB962C8B-B14F-4D97-AF65-F5344CB8AC3E}">
        <p14:creationId xmlns:p14="http://schemas.microsoft.com/office/powerpoint/2010/main" val="24088612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26801" y="331702"/>
            <a:ext cx="9033598" cy="1325563"/>
          </a:xfrm>
          <a:ln>
            <a:noFill/>
          </a:ln>
        </p:spPr>
        <p:txBody>
          <a:bodyPr>
            <a:normAutofit/>
          </a:bodyPr>
          <a:lstStyle/>
          <a:p>
            <a:r>
              <a:rPr lang="en-US" altLang="ja-JP" dirty="0"/>
              <a:t>(1)</a:t>
            </a:r>
            <a:r>
              <a:rPr lang="ja-JP" altLang="ja-JP" dirty="0"/>
              <a:t>はじめに</a:t>
            </a:r>
            <a:endParaRPr lang="ja-JP" altLang="en-US" dirty="0"/>
          </a:p>
        </p:txBody>
      </p:sp>
      <p:sp>
        <p:nvSpPr>
          <p:cNvPr id="7" name="コンテンツ プレースホルダー 6"/>
          <p:cNvSpPr>
            <a:spLocks noGrp="1"/>
          </p:cNvSpPr>
          <p:nvPr>
            <p:ph idx="1"/>
          </p:nvPr>
        </p:nvSpPr>
        <p:spPr>
          <a:xfrm>
            <a:off x="681038" y="1690692"/>
            <a:ext cx="8543925" cy="4351339"/>
          </a:xfrm>
          <a:ln>
            <a:noFill/>
          </a:ln>
        </p:spPr>
        <p:txBody>
          <a:bodyPr>
            <a:normAutofit lnSpcReduction="10000"/>
          </a:bodyPr>
          <a:lstStyle/>
          <a:p>
            <a:pPr marL="0" indent="0">
              <a:buNone/>
            </a:pPr>
            <a:r>
              <a:rPr lang="ja-JP" altLang="ja-JP" dirty="0"/>
              <a:t>ボイラーの安全関連システムの事例をもとにして安全度水準（</a:t>
            </a:r>
            <a:r>
              <a:rPr lang="en-US" altLang="ja-JP" dirty="0"/>
              <a:t>SIL</a:t>
            </a:r>
            <a:r>
              <a:rPr lang="ja-JP" altLang="ja-JP" dirty="0"/>
              <a:t>）の評価について示す。</a:t>
            </a:r>
            <a:endParaRPr lang="en-US" altLang="ja-JP" dirty="0"/>
          </a:p>
          <a:p>
            <a:pPr marL="0" indent="0">
              <a:buNone/>
            </a:pPr>
            <a:endParaRPr lang="en-US" altLang="ja-JP" dirty="0"/>
          </a:p>
          <a:p>
            <a:r>
              <a:rPr lang="en-US" altLang="ja-JP" dirty="0"/>
              <a:t>SIL</a:t>
            </a:r>
            <a:r>
              <a:rPr lang="ja-JP" altLang="en-US" dirty="0"/>
              <a:t>の</a:t>
            </a:r>
            <a:r>
              <a:rPr lang="ja-JP" altLang="ja-JP" dirty="0"/>
              <a:t>要求安全度水準</a:t>
            </a:r>
            <a:r>
              <a:rPr lang="ja-JP" altLang="en-US" dirty="0"/>
              <a:t>への</a:t>
            </a:r>
            <a:r>
              <a:rPr lang="ja-JP" altLang="ja-JP" dirty="0"/>
              <a:t>適合</a:t>
            </a:r>
            <a:endParaRPr lang="en-US" altLang="ja-JP" dirty="0"/>
          </a:p>
          <a:p>
            <a:pPr marL="0" indent="0">
              <a:buNone/>
            </a:pPr>
            <a:r>
              <a:rPr lang="ja-JP" altLang="en-US" b="1" dirty="0"/>
              <a:t>　</a:t>
            </a:r>
            <a:r>
              <a:rPr lang="ja-JP" altLang="ja-JP" b="1" u="sng" dirty="0"/>
              <a:t>製品の</a:t>
            </a:r>
            <a:r>
              <a:rPr lang="en-US" altLang="ja-JP" b="1" u="sng" dirty="0"/>
              <a:t>SIL</a:t>
            </a:r>
            <a:r>
              <a:rPr lang="ja-JP" altLang="ja-JP" dirty="0"/>
              <a:t>と、</a:t>
            </a:r>
            <a:r>
              <a:rPr lang="ja-JP" altLang="ja-JP" b="1" u="sng" dirty="0"/>
              <a:t>全体システムの</a:t>
            </a:r>
            <a:r>
              <a:rPr lang="en-US" altLang="ja-JP" b="1" u="sng" dirty="0"/>
              <a:t>SIL</a:t>
            </a:r>
          </a:p>
          <a:p>
            <a:pPr marL="0" indent="0">
              <a:buNone/>
            </a:pPr>
            <a:endParaRPr lang="en-US" altLang="ja-JP" dirty="0"/>
          </a:p>
          <a:p>
            <a:r>
              <a:rPr lang="en-US" altLang="ja-JP" dirty="0"/>
              <a:t>SIL</a:t>
            </a:r>
            <a:r>
              <a:rPr lang="ja-JP" altLang="ja-JP" dirty="0"/>
              <a:t>の評価の流れや条件設定の具体的な方法</a:t>
            </a:r>
            <a:endParaRPr lang="en-US" altLang="ja-JP" dirty="0"/>
          </a:p>
          <a:p>
            <a:pPr marL="0" indent="0">
              <a:buNone/>
            </a:pPr>
            <a:r>
              <a:rPr lang="ja-JP" altLang="en-US" dirty="0"/>
              <a:t>　</a:t>
            </a:r>
            <a:r>
              <a:rPr lang="ja-JP" altLang="ja-JP" b="1" u="sng" dirty="0"/>
              <a:t>ボイラーのシステム設計の具体例</a:t>
            </a:r>
            <a:endParaRPr lang="ja-JP" altLang="en-US" b="1" u="sng"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78</a:t>
            </a:fld>
            <a:endParaRPr kumimoji="1" lang="ja-JP" altLang="en-US" dirty="0"/>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2944418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図 97"/>
          <p:cNvPicPr>
            <a:picLocks noChangeAspect="1"/>
          </p:cNvPicPr>
          <p:nvPr/>
        </p:nvPicPr>
        <p:blipFill>
          <a:blip r:embed="rId3"/>
          <a:stretch>
            <a:fillRect/>
          </a:stretch>
        </p:blipFill>
        <p:spPr>
          <a:xfrm>
            <a:off x="5291138" y="1327156"/>
            <a:ext cx="3933825" cy="5029200"/>
          </a:xfrm>
          <a:prstGeom prst="rect">
            <a:avLst/>
          </a:prstGeom>
        </p:spPr>
      </p:pic>
      <p:pic>
        <p:nvPicPr>
          <p:cNvPr id="97" name="図 96"/>
          <p:cNvPicPr>
            <a:picLocks noChangeAspect="1"/>
          </p:cNvPicPr>
          <p:nvPr/>
        </p:nvPicPr>
        <p:blipFill>
          <a:blip r:embed="rId4"/>
          <a:stretch>
            <a:fillRect/>
          </a:stretch>
        </p:blipFill>
        <p:spPr>
          <a:xfrm>
            <a:off x="512114" y="952848"/>
            <a:ext cx="3240910" cy="5585591"/>
          </a:xfrm>
          <a:prstGeom prst="rect">
            <a:avLst/>
          </a:prstGeom>
        </p:spPr>
      </p:pic>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79</a:t>
            </a:fld>
            <a:endParaRPr kumimoji="1" lang="ja-JP" altLang="en-US" dirty="0"/>
          </a:p>
        </p:txBody>
      </p:sp>
      <p:sp>
        <p:nvSpPr>
          <p:cNvPr id="9" name="コンテンツ プレースホルダー 6"/>
          <p:cNvSpPr>
            <a:spLocks noGrp="1"/>
          </p:cNvSpPr>
          <p:nvPr>
            <p:ph type="title"/>
          </p:nvPr>
        </p:nvSpPr>
        <p:spPr>
          <a:xfrm>
            <a:off x="1517605" y="633597"/>
            <a:ext cx="7178548" cy="480042"/>
          </a:xfrm>
          <a:ln>
            <a:noFill/>
          </a:ln>
        </p:spPr>
        <p:txBody>
          <a:bodyPr>
            <a:normAutofit/>
          </a:bodyPr>
          <a:lstStyle/>
          <a:p>
            <a:r>
              <a:rPr lang="ja-JP" altLang="en-US" sz="2000" dirty="0"/>
              <a:t>　　</a:t>
            </a:r>
            <a:r>
              <a:rPr lang="ja-JP" altLang="ja-JP" sz="2000" dirty="0"/>
              <a:t>製品</a:t>
            </a:r>
            <a:r>
              <a:rPr lang="ja-JP" altLang="en-US" sz="2000" dirty="0"/>
              <a:t>　　　　　　　　　　　　　　　　　　　　　　　　　システム</a:t>
            </a:r>
            <a:endParaRPr lang="en-US" altLang="ja-JP" sz="2000" dirty="0"/>
          </a:p>
        </p:txBody>
      </p:sp>
      <p:sp>
        <p:nvSpPr>
          <p:cNvPr id="3" name="正方形/長方形 2"/>
          <p:cNvSpPr/>
          <p:nvPr/>
        </p:nvSpPr>
        <p:spPr>
          <a:xfrm>
            <a:off x="145264" y="35359"/>
            <a:ext cx="4961615" cy="769441"/>
          </a:xfrm>
          <a:prstGeom prst="rect">
            <a:avLst/>
          </a:prstGeom>
        </p:spPr>
        <p:txBody>
          <a:bodyPr wrap="none">
            <a:spAutoFit/>
          </a:bodyPr>
          <a:lstStyle/>
          <a:p>
            <a:r>
              <a:rPr lang="en-US" altLang="ja-JP" sz="4400" dirty="0">
                <a:latin typeface="Meiryo UI" panose="020B0604030504040204" pitchFamily="50" charset="-128"/>
                <a:ea typeface="Meiryo UI" panose="020B0604030504040204" pitchFamily="50" charset="-128"/>
              </a:rPr>
              <a:t>(2) SIL</a:t>
            </a:r>
            <a:r>
              <a:rPr lang="ja-JP" altLang="ja-JP" sz="4400" dirty="0">
                <a:latin typeface="Meiryo UI" panose="020B0604030504040204" pitchFamily="50" charset="-128"/>
                <a:ea typeface="Meiryo UI" panose="020B0604030504040204" pitchFamily="50" charset="-128"/>
              </a:rPr>
              <a:t>の評価フロー</a:t>
            </a:r>
            <a:endParaRPr lang="ja-JP" altLang="en-US" sz="4400" dirty="0">
              <a:latin typeface="Meiryo UI" panose="020B0604030504040204" pitchFamily="50" charset="-128"/>
              <a:ea typeface="Meiryo UI" panose="020B0604030504040204" pitchFamily="50" charset="-128"/>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348665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ja-JP" altLang="en-US" dirty="0" err="1"/>
              <a:t>．</a:t>
            </a:r>
            <a:r>
              <a:rPr lang="ja-JP" altLang="en-US" dirty="0"/>
              <a:t>省令などの改正について</a:t>
            </a:r>
            <a:endParaRPr kumimoji="1" lang="ja-JP" altLang="en-US" dirty="0"/>
          </a:p>
        </p:txBody>
      </p:sp>
      <p:sp>
        <p:nvSpPr>
          <p:cNvPr id="5" name="スライド番号プレースホルダー 4"/>
          <p:cNvSpPr>
            <a:spLocks noGrp="1"/>
          </p:cNvSpPr>
          <p:nvPr>
            <p:ph type="sldNum" sz="quarter" idx="12"/>
          </p:nvPr>
        </p:nvSpPr>
        <p:spPr>
          <a:xfrm>
            <a:off x="9219802" y="6392411"/>
            <a:ext cx="482283" cy="329064"/>
          </a:xfrm>
        </p:spPr>
        <p:txBody>
          <a:bodyPr/>
          <a:lstStyle/>
          <a:p>
            <a:fld id="{C7D9CC4D-8A97-4D11-A8F9-9712DE09FCD9}" type="slidenum">
              <a:rPr kumimoji="1" lang="ja-JP" altLang="en-US" smtClean="0"/>
              <a:t>8</a:t>
            </a:fld>
            <a:endParaRPr kumimoji="1" lang="ja-JP" altLang="en-US"/>
          </a:p>
        </p:txBody>
      </p:sp>
      <p:sp>
        <p:nvSpPr>
          <p:cNvPr id="6" name="フッター プレースホルダー 3"/>
          <p:cNvSpPr>
            <a:spLocks noGrp="1"/>
          </p:cNvSpPr>
          <p:nvPr>
            <p:ph type="ftr" sz="quarter" idx="11"/>
          </p:nvPr>
        </p:nvSpPr>
        <p:spPr>
          <a:xfrm>
            <a:off x="818541" y="6597352"/>
            <a:ext cx="8451295" cy="124124"/>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994577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12672" y="0"/>
            <a:ext cx="8850467" cy="1325563"/>
          </a:xfrm>
          <a:ln>
            <a:noFill/>
          </a:ln>
        </p:spPr>
        <p:txBody>
          <a:bodyPr>
            <a:normAutofit/>
          </a:bodyPr>
          <a:lstStyle/>
          <a:p>
            <a:r>
              <a:rPr lang="en-US" altLang="ja-JP" dirty="0"/>
              <a:t>(3) SIL</a:t>
            </a:r>
            <a:r>
              <a:rPr lang="ja-JP" altLang="ja-JP" dirty="0"/>
              <a:t>評価</a:t>
            </a:r>
            <a:r>
              <a:rPr lang="ja-JP" altLang="en-US" dirty="0"/>
              <a:t>における</a:t>
            </a:r>
            <a:r>
              <a:rPr lang="ja-JP" altLang="ja-JP" dirty="0"/>
              <a:t>要求</a:t>
            </a:r>
            <a:endParaRPr lang="ja-JP" altLang="en-US" dirty="0"/>
          </a:p>
        </p:txBody>
      </p:sp>
      <p:sp>
        <p:nvSpPr>
          <p:cNvPr id="7" name="コンテンツ プレースホルダー 6"/>
          <p:cNvSpPr>
            <a:spLocks noGrp="1"/>
          </p:cNvSpPr>
          <p:nvPr>
            <p:ph idx="1"/>
          </p:nvPr>
        </p:nvSpPr>
        <p:spPr>
          <a:xfrm>
            <a:off x="681039" y="1825625"/>
            <a:ext cx="8809325" cy="4351339"/>
          </a:xfrm>
          <a:ln>
            <a:noFill/>
          </a:ln>
        </p:spPr>
        <p:txBody>
          <a:bodyPr>
            <a:normAutofit/>
          </a:bodyPr>
          <a:lstStyle/>
          <a:p>
            <a:r>
              <a:rPr lang="ja-JP" altLang="ja-JP" dirty="0"/>
              <a:t>ランダムハードウェア故障確率</a:t>
            </a:r>
            <a:endParaRPr lang="en-US" altLang="ja-JP" dirty="0"/>
          </a:p>
          <a:p>
            <a:endParaRPr lang="ja-JP" altLang="ja-JP" dirty="0"/>
          </a:p>
          <a:p>
            <a:r>
              <a:rPr lang="ja-JP" altLang="ja-JP" dirty="0"/>
              <a:t>アーキテクチャ制約</a:t>
            </a:r>
            <a:endParaRPr lang="en-US" altLang="ja-JP" dirty="0"/>
          </a:p>
          <a:p>
            <a:pPr marL="0" indent="0">
              <a:buNone/>
            </a:pPr>
            <a:endParaRPr lang="en-US" altLang="ja-JP" dirty="0"/>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80</a:t>
            </a:fld>
            <a:endParaRPr kumimoji="1" lang="ja-JP" altLang="en-US" dirty="0"/>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6965429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81</a:t>
            </a:fld>
            <a:endParaRPr kumimoji="1" lang="ja-JP" altLang="en-US"/>
          </a:p>
        </p:txBody>
      </p:sp>
      <p:sp>
        <p:nvSpPr>
          <p:cNvPr id="6" name="タイトル 1"/>
          <p:cNvSpPr txBox="1">
            <a:spLocks/>
          </p:cNvSpPr>
          <p:nvPr/>
        </p:nvSpPr>
        <p:spPr>
          <a:xfrm>
            <a:off x="688520" y="1325770"/>
            <a:ext cx="7772400"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2.1</a:t>
            </a:r>
            <a:r>
              <a:rPr lang="ja-JP" altLang="en-US" dirty="0"/>
              <a:t>　製品の評価</a:t>
            </a:r>
          </a:p>
        </p:txBody>
      </p:sp>
    </p:spTree>
    <p:extLst>
      <p:ext uri="{BB962C8B-B14F-4D97-AF65-F5344CB8AC3E}">
        <p14:creationId xmlns:p14="http://schemas.microsoft.com/office/powerpoint/2010/main" val="23678523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581888" y="1340882"/>
            <a:ext cx="8809325" cy="4351339"/>
          </a:xfrm>
          <a:ln>
            <a:noFill/>
          </a:ln>
        </p:spPr>
        <p:txBody>
          <a:bodyPr>
            <a:normAutofit fontScale="92500" lnSpcReduction="10000"/>
          </a:bodyPr>
          <a:lstStyle/>
          <a:p>
            <a:pPr marL="0" indent="0">
              <a:buNone/>
            </a:pPr>
            <a:r>
              <a:rPr lang="ja-JP" altLang="ja-JP" dirty="0"/>
              <a:t>製品レベルで</a:t>
            </a:r>
            <a:r>
              <a:rPr lang="en-US" altLang="ja-JP" u="sng" dirty="0"/>
              <a:t>FMEDA</a:t>
            </a:r>
            <a:r>
              <a:rPr lang="ja-JP" altLang="ja-JP" dirty="0"/>
              <a:t>を実施</a:t>
            </a:r>
            <a:endParaRPr lang="en-US" altLang="ja-JP" dirty="0"/>
          </a:p>
          <a:p>
            <a:endParaRPr lang="en-US" altLang="ja-JP" dirty="0"/>
          </a:p>
          <a:p>
            <a:r>
              <a:rPr lang="ja-JP" altLang="ja-JP" dirty="0"/>
              <a:t>認証されている場合</a:t>
            </a:r>
            <a:r>
              <a:rPr lang="ja-JP" altLang="en-US" dirty="0"/>
              <a:t>に</a:t>
            </a:r>
            <a:r>
              <a:rPr lang="en-US" altLang="ja-JP" dirty="0"/>
              <a:t>FMEDA</a:t>
            </a:r>
            <a:r>
              <a:rPr lang="ja-JP" altLang="ja-JP" dirty="0"/>
              <a:t>の結果を入手でき、かつ、評価条件に問題がなければ、あらためて評価をする必要はない。</a:t>
            </a:r>
            <a:endParaRPr lang="en-US" altLang="ja-JP" dirty="0"/>
          </a:p>
          <a:p>
            <a:endParaRPr lang="en-US" altLang="ja-JP" dirty="0"/>
          </a:p>
          <a:p>
            <a:r>
              <a:rPr lang="ja-JP" altLang="ja-JP" dirty="0"/>
              <a:t>認証製品を使用しない場合には、部品の故障率や故障モード等のデータをもとにして</a:t>
            </a:r>
            <a:r>
              <a:rPr lang="en-US" altLang="ja-JP" dirty="0"/>
              <a:t>FMEDA</a:t>
            </a:r>
            <a:r>
              <a:rPr lang="ja-JP" altLang="ja-JP" dirty="0"/>
              <a:t>によって製品の分析を行う。</a:t>
            </a: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82</a:t>
            </a:fld>
            <a:endParaRPr kumimoji="1" lang="ja-JP" altLang="en-US" dirty="0"/>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3" name="正方形/長方形 2"/>
          <p:cNvSpPr/>
          <p:nvPr/>
        </p:nvSpPr>
        <p:spPr>
          <a:xfrm>
            <a:off x="581888" y="318959"/>
            <a:ext cx="3005951" cy="769441"/>
          </a:xfrm>
          <a:prstGeom prst="rect">
            <a:avLst/>
          </a:prstGeom>
        </p:spPr>
        <p:txBody>
          <a:bodyPr wrap="none">
            <a:spAutoFit/>
          </a:bodyPr>
          <a:lstStyle/>
          <a:p>
            <a:r>
              <a:rPr lang="ja-JP" altLang="en-US" sz="4400" dirty="0">
                <a:latin typeface="Meiryo UI" panose="020B0604030504040204" pitchFamily="50" charset="-128"/>
                <a:ea typeface="Meiryo UI" panose="020B0604030504040204" pitchFamily="50" charset="-128"/>
              </a:rPr>
              <a:t>製品の評価</a:t>
            </a:r>
          </a:p>
        </p:txBody>
      </p:sp>
    </p:spTree>
    <p:extLst>
      <p:ext uri="{BB962C8B-B14F-4D97-AF65-F5344CB8AC3E}">
        <p14:creationId xmlns:p14="http://schemas.microsoft.com/office/powerpoint/2010/main" val="40725098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84432" y="133624"/>
            <a:ext cx="8850467" cy="1325563"/>
          </a:xfrm>
          <a:ln>
            <a:noFill/>
          </a:ln>
        </p:spPr>
        <p:txBody>
          <a:bodyPr>
            <a:normAutofit/>
          </a:bodyPr>
          <a:lstStyle/>
          <a:p>
            <a:r>
              <a:rPr lang="en-US" altLang="ja-JP" dirty="0"/>
              <a:t>(1) </a:t>
            </a:r>
            <a:r>
              <a:rPr lang="ja-JP" altLang="ja-JP" dirty="0"/>
              <a:t>製品の情報</a:t>
            </a:r>
            <a:endParaRPr lang="ja-JP" altLang="en-US" dirty="0"/>
          </a:p>
        </p:txBody>
      </p:sp>
      <p:sp>
        <p:nvSpPr>
          <p:cNvPr id="7" name="コンテンツ プレースホルダー 6"/>
          <p:cNvSpPr>
            <a:spLocks noGrp="1"/>
          </p:cNvSpPr>
          <p:nvPr>
            <p:ph idx="1"/>
          </p:nvPr>
        </p:nvSpPr>
        <p:spPr>
          <a:xfrm>
            <a:off x="681039" y="1548883"/>
            <a:ext cx="8809325" cy="4628082"/>
          </a:xfrm>
          <a:ln>
            <a:noFill/>
          </a:ln>
        </p:spPr>
        <p:txBody>
          <a:bodyPr>
            <a:normAutofit fontScale="47500" lnSpcReduction="20000"/>
          </a:bodyPr>
          <a:lstStyle/>
          <a:p>
            <a:pPr marL="0" indent="0">
              <a:buNone/>
            </a:pPr>
            <a:r>
              <a:rPr lang="ja-JP" altLang="ja-JP" sz="6700" dirty="0"/>
              <a:t>ア　安全要求仕様</a:t>
            </a:r>
          </a:p>
          <a:p>
            <a:pPr marL="0" lvl="0" indent="0">
              <a:buNone/>
            </a:pPr>
            <a:r>
              <a:rPr lang="ja-JP" altLang="en-US" sz="5100" dirty="0"/>
              <a:t>（ア）</a:t>
            </a:r>
            <a:r>
              <a:rPr lang="ja-JP" altLang="ja-JP" sz="5100" dirty="0"/>
              <a:t>安全機能と要求安全度</a:t>
            </a:r>
          </a:p>
          <a:p>
            <a:pPr marL="0" indent="0">
              <a:buNone/>
            </a:pPr>
            <a:r>
              <a:rPr lang="ja-JP" altLang="en-US" sz="3600" dirty="0"/>
              <a:t>　　　　</a:t>
            </a:r>
            <a:r>
              <a:rPr lang="ja-JP" altLang="ja-JP" sz="3600" u="sng" dirty="0"/>
              <a:t>安全要求仕様書</a:t>
            </a:r>
            <a:r>
              <a:rPr lang="ja-JP" altLang="ja-JP" sz="3600" dirty="0"/>
              <a:t>から評価の対象となる</a:t>
            </a:r>
            <a:r>
              <a:rPr lang="ja-JP" altLang="ja-JP" sz="3600" u="sng" dirty="0"/>
              <a:t>安全機能</a:t>
            </a:r>
            <a:r>
              <a:rPr lang="ja-JP" altLang="ja-JP" sz="3600" dirty="0"/>
              <a:t>と</a:t>
            </a:r>
            <a:r>
              <a:rPr lang="ja-JP" altLang="ja-JP" sz="3600" u="sng" dirty="0"/>
              <a:t>要求安全度</a:t>
            </a:r>
            <a:r>
              <a:rPr lang="ja-JP" altLang="ja-JP" sz="3600" dirty="0"/>
              <a:t>を識別</a:t>
            </a:r>
          </a:p>
          <a:p>
            <a:pPr marL="0" indent="0">
              <a:buNone/>
            </a:pPr>
            <a:r>
              <a:rPr lang="ja-JP" altLang="en-US" sz="3600" dirty="0"/>
              <a:t>　　　　</a:t>
            </a:r>
            <a:endParaRPr lang="en-US" altLang="ja-JP" sz="3600" dirty="0"/>
          </a:p>
          <a:p>
            <a:pPr marL="0" indent="0">
              <a:buNone/>
            </a:pPr>
            <a:r>
              <a:rPr lang="ja-JP" altLang="en-US" sz="3600" dirty="0"/>
              <a:t>　　　</a:t>
            </a:r>
            <a:r>
              <a:rPr lang="en-US" altLang="ja-JP" sz="3600" dirty="0"/>
              <a:t>IEC 61508</a:t>
            </a:r>
            <a:r>
              <a:rPr lang="ja-JP" altLang="ja-JP" sz="3600" dirty="0"/>
              <a:t>第</a:t>
            </a:r>
            <a:r>
              <a:rPr lang="en-US" altLang="ja-JP" sz="3600" dirty="0"/>
              <a:t>4</a:t>
            </a:r>
            <a:r>
              <a:rPr lang="ja-JP" altLang="ja-JP" sz="3600" dirty="0"/>
              <a:t>部</a:t>
            </a:r>
            <a:r>
              <a:rPr lang="en-US" altLang="ja-JP" sz="3600" dirty="0"/>
              <a:t>3.5.1</a:t>
            </a:r>
            <a:r>
              <a:rPr lang="ja-JP" altLang="en-US" sz="3600" dirty="0"/>
              <a:t>の</a:t>
            </a:r>
            <a:r>
              <a:rPr lang="ja-JP" altLang="ja-JP" sz="3600" dirty="0"/>
              <a:t>安全機能の事例</a:t>
            </a:r>
          </a:p>
          <a:p>
            <a:pPr marL="0" indent="0">
              <a:buNone/>
            </a:pPr>
            <a:r>
              <a:rPr lang="en-US" altLang="ja-JP" dirty="0"/>
              <a:t> </a:t>
            </a:r>
            <a:endParaRPr lang="ja-JP" altLang="ja-JP" dirty="0"/>
          </a:p>
          <a:p>
            <a:pPr marL="0" indent="0">
              <a:buNone/>
            </a:pPr>
            <a:r>
              <a:rPr lang="ja-JP" altLang="en-US" sz="3300" dirty="0"/>
              <a:t>　　　</a:t>
            </a:r>
            <a:r>
              <a:rPr lang="en-US" altLang="ja-JP" sz="3300" dirty="0"/>
              <a:t>* </a:t>
            </a:r>
            <a:r>
              <a:rPr lang="ja-JP" altLang="ja-JP" sz="3300" dirty="0"/>
              <a:t>危険な状況を回避する積極的な動作として実行することが要求される機能</a:t>
            </a:r>
            <a:r>
              <a:rPr lang="en-US" altLang="ja-JP" sz="3300" dirty="0"/>
              <a:t>(</a:t>
            </a:r>
            <a:r>
              <a:rPr lang="ja-JP" altLang="ja-JP" sz="3300" dirty="0"/>
              <a:t>例えば、モーターの</a:t>
            </a:r>
            <a:endParaRPr lang="en-US" altLang="ja-JP" sz="3300" dirty="0"/>
          </a:p>
          <a:p>
            <a:pPr marL="0" indent="0">
              <a:buNone/>
            </a:pPr>
            <a:r>
              <a:rPr lang="ja-JP" altLang="en-US" sz="3300" dirty="0"/>
              <a:t>　　　　　</a:t>
            </a:r>
            <a:r>
              <a:rPr lang="ja-JP" altLang="ja-JP" sz="3300" dirty="0"/>
              <a:t>スイッチ切断</a:t>
            </a:r>
            <a:r>
              <a:rPr lang="en-US" altLang="ja-JP" sz="3300" dirty="0"/>
              <a:t>);</a:t>
            </a:r>
            <a:endParaRPr lang="ja-JP" altLang="ja-JP" sz="3300" dirty="0"/>
          </a:p>
          <a:p>
            <a:pPr marL="0" indent="0">
              <a:buNone/>
            </a:pPr>
            <a:r>
              <a:rPr lang="ja-JP" altLang="en-US" sz="3300" dirty="0"/>
              <a:t>　　　</a:t>
            </a:r>
            <a:r>
              <a:rPr lang="en-US" altLang="ja-JP" sz="3300" dirty="0"/>
              <a:t>* </a:t>
            </a:r>
            <a:r>
              <a:rPr lang="ja-JP" altLang="ja-JP" sz="3300" dirty="0"/>
              <a:t>とられている動作を妨げる機能</a:t>
            </a:r>
            <a:r>
              <a:rPr lang="en-US" altLang="ja-JP" sz="3300" dirty="0"/>
              <a:t>(</a:t>
            </a:r>
            <a:r>
              <a:rPr lang="ja-JP" altLang="ja-JP" sz="3300" dirty="0"/>
              <a:t>例えば、モーター起動の防止</a:t>
            </a:r>
            <a:r>
              <a:rPr lang="en-US" altLang="ja-JP" sz="3300" dirty="0"/>
              <a:t>)</a:t>
            </a:r>
            <a:r>
              <a:rPr lang="ja-JP" altLang="ja-JP" sz="3300" dirty="0" err="1"/>
              <a:t>。</a:t>
            </a:r>
            <a:endParaRPr lang="ja-JP" altLang="ja-JP" sz="3300" dirty="0"/>
          </a:p>
          <a:p>
            <a:pPr marL="0" indent="0">
              <a:buNone/>
            </a:pPr>
            <a:r>
              <a:rPr lang="en-US" altLang="ja-JP" dirty="0"/>
              <a:t> </a:t>
            </a:r>
            <a:endParaRPr lang="ja-JP" altLang="ja-JP" dirty="0"/>
          </a:p>
          <a:p>
            <a:pPr marL="0" indent="0">
              <a:buNone/>
            </a:pPr>
            <a:r>
              <a:rPr lang="ja-JP" altLang="en-US" sz="3600" dirty="0"/>
              <a:t>　　　</a:t>
            </a:r>
            <a:r>
              <a:rPr lang="en-US" altLang="ja-JP" dirty="0"/>
              <a:t> </a:t>
            </a:r>
            <a:endParaRPr lang="ja-JP" altLang="ja-JP" dirty="0"/>
          </a:p>
          <a:p>
            <a:pPr marL="0" lvl="0" indent="0">
              <a:buNone/>
            </a:pPr>
            <a:r>
              <a:rPr lang="ja-JP" altLang="en-US" sz="5100" dirty="0"/>
              <a:t>（イ）</a:t>
            </a:r>
            <a:r>
              <a:rPr lang="ja-JP" altLang="ja-JP" sz="5100" dirty="0"/>
              <a:t>安全状態の定義</a:t>
            </a:r>
          </a:p>
          <a:p>
            <a:pPr marL="0" indent="0">
              <a:buNone/>
            </a:pPr>
            <a:r>
              <a:rPr lang="ja-JP" altLang="en-US" sz="3600" dirty="0"/>
              <a:t>　　</a:t>
            </a:r>
            <a:r>
              <a:rPr lang="en-US" altLang="ja-JP" sz="3600" dirty="0"/>
              <a:t>IEC 61508</a:t>
            </a:r>
            <a:r>
              <a:rPr lang="ja-JP" altLang="ja-JP" sz="3600" dirty="0"/>
              <a:t>第</a:t>
            </a:r>
            <a:r>
              <a:rPr lang="en-US" altLang="ja-JP" sz="3600" dirty="0"/>
              <a:t>4</a:t>
            </a:r>
            <a:r>
              <a:rPr lang="ja-JP" altLang="ja-JP" sz="3600" dirty="0"/>
              <a:t>部</a:t>
            </a:r>
            <a:r>
              <a:rPr lang="en-US" altLang="ja-JP" sz="3600" dirty="0"/>
              <a:t>3.5.1</a:t>
            </a:r>
            <a:r>
              <a:rPr lang="ja-JP" altLang="en-US" sz="3600" dirty="0"/>
              <a:t>　</a:t>
            </a:r>
            <a:r>
              <a:rPr lang="ja-JP" altLang="ja-JP" sz="3600" dirty="0"/>
              <a:t>安全な状態とは、「安全が達成される場合の</a:t>
            </a:r>
            <a:r>
              <a:rPr lang="en-US" altLang="ja-JP" sz="3600" dirty="0"/>
              <a:t>EUC</a:t>
            </a:r>
            <a:r>
              <a:rPr lang="ja-JP" altLang="ja-JP" sz="3600" dirty="0"/>
              <a:t>の状態」</a:t>
            </a:r>
            <a:endParaRPr lang="en-US" altLang="ja-JP" sz="3600" dirty="0"/>
          </a:p>
          <a:p>
            <a:pPr marL="0" indent="0">
              <a:buNone/>
            </a:pPr>
            <a:r>
              <a:rPr lang="ja-JP" altLang="en-US" sz="3600" dirty="0"/>
              <a:t>　　</a:t>
            </a:r>
            <a:endParaRPr lang="en-US" altLang="ja-JP" sz="36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83</a:t>
            </a:fld>
            <a:endParaRPr kumimoji="1" lang="ja-JP" altLang="en-US" dirty="0"/>
          </a:p>
        </p:txBody>
      </p:sp>
      <p:sp>
        <p:nvSpPr>
          <p:cNvPr id="8"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0904691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84</a:t>
            </a:fld>
            <a:endParaRPr kumimoji="1" lang="ja-JP" altLang="en-US" dirty="0"/>
          </a:p>
        </p:txBody>
      </p:sp>
      <p:sp>
        <p:nvSpPr>
          <p:cNvPr id="2" name="正方形/長方形 1"/>
          <p:cNvSpPr/>
          <p:nvPr/>
        </p:nvSpPr>
        <p:spPr>
          <a:xfrm>
            <a:off x="1504559" y="4021400"/>
            <a:ext cx="7075125" cy="369332"/>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図３－３　安全関連システムの回路図の記載事例（回路は任意）</a:t>
            </a:r>
          </a:p>
        </p:txBody>
      </p:sp>
      <p:pic>
        <p:nvPicPr>
          <p:cNvPr id="3" name="図 2"/>
          <p:cNvPicPr>
            <a:picLocks noChangeAspect="1"/>
          </p:cNvPicPr>
          <p:nvPr/>
        </p:nvPicPr>
        <p:blipFill>
          <a:blip r:embed="rId3"/>
          <a:stretch>
            <a:fillRect/>
          </a:stretch>
        </p:blipFill>
        <p:spPr>
          <a:xfrm>
            <a:off x="1504559" y="937310"/>
            <a:ext cx="5894462" cy="3163047"/>
          </a:xfrm>
          <a:prstGeom prst="rect">
            <a:avLst/>
          </a:prstGeom>
        </p:spPr>
      </p:pic>
      <p:sp>
        <p:nvSpPr>
          <p:cNvPr id="6" name="正方形/長方形 5"/>
          <p:cNvSpPr/>
          <p:nvPr/>
        </p:nvSpPr>
        <p:spPr>
          <a:xfrm>
            <a:off x="251093" y="61816"/>
            <a:ext cx="4953000" cy="954107"/>
          </a:xfrm>
          <a:prstGeom prst="rect">
            <a:avLst/>
          </a:prstGeom>
        </p:spPr>
        <p:txBody>
          <a:bodyPr>
            <a:spAutoFit/>
          </a:bodyPr>
          <a:lstStyle/>
          <a:p>
            <a:r>
              <a:rPr lang="ja-JP" altLang="en-US" sz="3200" dirty="0">
                <a:latin typeface="Meiryo UI" panose="020B0604030504040204" pitchFamily="50" charset="-128"/>
                <a:ea typeface="Meiryo UI" panose="020B0604030504040204" pitchFamily="50" charset="-128"/>
              </a:rPr>
              <a:t>イ</a:t>
            </a:r>
            <a:r>
              <a:rPr lang="ja-JP"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製品情報</a:t>
            </a:r>
            <a:endParaRPr lang="ja-JP" altLang="ja-JP" sz="3200" dirty="0">
              <a:latin typeface="Meiryo UI" panose="020B0604030504040204" pitchFamily="50" charset="-128"/>
              <a:ea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rPr>
              <a:t>（ア）回路図</a:t>
            </a:r>
            <a:endParaRPr lang="ja-JP" altLang="ja-JP" sz="2400"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4"/>
          <a:stretch>
            <a:fillRect/>
          </a:stretch>
        </p:blipFill>
        <p:spPr>
          <a:xfrm>
            <a:off x="1222434" y="5062566"/>
            <a:ext cx="7143750" cy="895350"/>
          </a:xfrm>
          <a:prstGeom prst="rect">
            <a:avLst/>
          </a:prstGeom>
        </p:spPr>
      </p:pic>
      <p:sp>
        <p:nvSpPr>
          <p:cNvPr id="20" name="正方形/長方形 19"/>
          <p:cNvSpPr/>
          <p:nvPr/>
        </p:nvSpPr>
        <p:spPr>
          <a:xfrm>
            <a:off x="251093" y="4598909"/>
            <a:ext cx="8606381" cy="769441"/>
          </a:xfrm>
          <a:prstGeom prst="rect">
            <a:avLst/>
          </a:prstGeom>
        </p:spPr>
        <p:txBody>
          <a:bodyPr wrap="square">
            <a:spAutoFit/>
          </a:bodyPr>
          <a:lstStyle/>
          <a:p>
            <a:pPr lvl="0"/>
            <a:r>
              <a:rPr lang="ja-JP" altLang="en-US" sz="2400" dirty="0">
                <a:latin typeface="Meiryo UI" panose="020B0604030504040204" pitchFamily="50" charset="-128"/>
                <a:ea typeface="Meiryo UI" panose="020B0604030504040204" pitchFamily="50" charset="-128"/>
              </a:rPr>
              <a:t>（イ）</a:t>
            </a:r>
            <a:r>
              <a:rPr lang="ja-JP" altLang="ja-JP" sz="2400" dirty="0">
                <a:latin typeface="Meiryo UI" panose="020B0604030504040204" pitchFamily="50" charset="-128"/>
                <a:ea typeface="Meiryo UI" panose="020B0604030504040204" pitchFamily="50" charset="-128"/>
              </a:rPr>
              <a:t>機能ブロック図</a:t>
            </a:r>
            <a:endParaRPr lang="en-US" altLang="ja-JP" sz="24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21" name="正方形/長方形 20"/>
          <p:cNvSpPr/>
          <p:nvPr/>
        </p:nvSpPr>
        <p:spPr>
          <a:xfrm>
            <a:off x="1504559" y="5868230"/>
            <a:ext cx="3719288" cy="369332"/>
          </a:xfrm>
          <a:prstGeom prst="rect">
            <a:avLst/>
          </a:prstGeom>
        </p:spPr>
        <p:txBody>
          <a:bodyPr wrap="none">
            <a:spAutoFit/>
          </a:bodyPr>
          <a:lstStyle/>
          <a:p>
            <a:r>
              <a:rPr lang="ja-JP" altLang="ja-JP" dirty="0">
                <a:latin typeface="Meiryo UI" panose="020B0604030504040204" pitchFamily="50" charset="-128"/>
                <a:ea typeface="Meiryo UI" panose="020B0604030504040204" pitchFamily="50" charset="-128"/>
              </a:rPr>
              <a:t>図３－４　製品の機能ブロック図の例</a:t>
            </a:r>
            <a:endParaRPr lang="en-US" altLang="ja-JP" dirty="0">
              <a:latin typeface="Meiryo UI" panose="020B0604030504040204" pitchFamily="50" charset="-128"/>
              <a:ea typeface="Meiryo UI" panose="020B0604030504040204" pitchFamily="50" charset="-128"/>
            </a:endParaRPr>
          </a:p>
        </p:txBody>
      </p:sp>
      <p:sp>
        <p:nvSpPr>
          <p:cNvPr id="9"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2075738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315610" y="375154"/>
            <a:ext cx="9279389" cy="5713130"/>
          </a:xfrm>
          <a:ln>
            <a:noFill/>
          </a:ln>
        </p:spPr>
        <p:txBody>
          <a:bodyPr>
            <a:normAutofit fontScale="25000" lnSpcReduction="20000"/>
          </a:bodyPr>
          <a:lstStyle/>
          <a:p>
            <a:pPr marL="0" lvl="0" indent="0">
              <a:buNone/>
            </a:pPr>
            <a:r>
              <a:rPr lang="ja-JP" altLang="en-US" sz="9600" dirty="0"/>
              <a:t>（ウ）故障率</a:t>
            </a:r>
            <a:endParaRPr lang="en-US" altLang="ja-JP" sz="9600" dirty="0"/>
          </a:p>
          <a:p>
            <a:pPr marL="0" indent="0">
              <a:buNone/>
            </a:pPr>
            <a:r>
              <a:rPr lang="ja-JP" altLang="en-US" sz="6400" dirty="0"/>
              <a:t>　</a:t>
            </a:r>
            <a:r>
              <a:rPr lang="en-US" altLang="ja-JP" sz="6400" dirty="0"/>
              <a:t>IEC 61800-5-2 </a:t>
            </a:r>
            <a:r>
              <a:rPr lang="en-US" altLang="ja-JP" sz="6400" dirty="0" err="1"/>
              <a:t>AnnexC</a:t>
            </a:r>
            <a:r>
              <a:rPr lang="ja-JP" altLang="ja-JP" sz="6400" dirty="0"/>
              <a:t>より抜粋</a:t>
            </a:r>
            <a:endParaRPr lang="en-US" altLang="ja-JP" sz="6400" dirty="0"/>
          </a:p>
          <a:p>
            <a:pPr marL="0" indent="0">
              <a:buNone/>
            </a:pPr>
            <a:r>
              <a:rPr lang="ja-JP" altLang="ja-JP" sz="6400" dirty="0"/>
              <a:t>・</a:t>
            </a:r>
            <a:r>
              <a:rPr lang="en-US" altLang="ja-JP" sz="6400" dirty="0"/>
              <a:t> IEC/TR 62380, Reliability data handbook – Universal model for reliability prediction of </a:t>
            </a:r>
          </a:p>
          <a:p>
            <a:pPr marL="0" indent="0">
              <a:buNone/>
            </a:pPr>
            <a:r>
              <a:rPr lang="en-US" altLang="ja-JP" sz="6400" dirty="0"/>
              <a:t>electronics components, PCBs and equipment, identical to RDF 2000/Reliability Data </a:t>
            </a:r>
          </a:p>
          <a:p>
            <a:pPr marL="0" indent="0">
              <a:buNone/>
            </a:pPr>
            <a:r>
              <a:rPr lang="en-US" altLang="ja-JP" sz="6400" dirty="0"/>
              <a:t>Handbook, UTE C 80-810, Union Technique de </a:t>
            </a:r>
            <a:r>
              <a:rPr lang="en-US" altLang="ja-JP" sz="6400" dirty="0" err="1"/>
              <a:t>l’Electricité</a:t>
            </a:r>
            <a:r>
              <a:rPr lang="en-US" altLang="ja-JP" sz="6400" dirty="0"/>
              <a:t> et de la Communication </a:t>
            </a:r>
          </a:p>
          <a:p>
            <a:pPr marL="0" indent="0">
              <a:buNone/>
            </a:pPr>
            <a:r>
              <a:rPr lang="en-US" altLang="ja-JP" sz="6400" dirty="0"/>
              <a:t>(www.ute-fr.com).</a:t>
            </a:r>
            <a:endParaRPr lang="ja-JP" altLang="ja-JP" sz="6400" dirty="0"/>
          </a:p>
          <a:p>
            <a:pPr marL="0" indent="0">
              <a:buNone/>
            </a:pPr>
            <a:r>
              <a:rPr lang="ja-JP" altLang="ja-JP" sz="6400" dirty="0"/>
              <a:t>・</a:t>
            </a:r>
            <a:r>
              <a:rPr lang="en-US" altLang="ja-JP" sz="6400" dirty="0"/>
              <a:t> Siemens Standard SN 29500, Failure rates of components, (parts 1 to 14); can be</a:t>
            </a:r>
            <a:endParaRPr lang="ja-JP" altLang="ja-JP" sz="6400" dirty="0"/>
          </a:p>
          <a:p>
            <a:pPr marL="0" indent="0">
              <a:buNone/>
            </a:pPr>
            <a:r>
              <a:rPr lang="en-US" altLang="ja-JP" sz="6400" dirty="0"/>
              <a:t>obtained from: Siemens AG, CT SR SI, Otto-Hahn-Ring 6, D-81739, Munich.</a:t>
            </a:r>
            <a:endParaRPr lang="ja-JP" altLang="ja-JP" sz="6400" dirty="0"/>
          </a:p>
          <a:p>
            <a:pPr marL="0" indent="0">
              <a:buNone/>
            </a:pPr>
            <a:r>
              <a:rPr lang="ja-JP" altLang="ja-JP" sz="6400" dirty="0"/>
              <a:t>・</a:t>
            </a:r>
            <a:r>
              <a:rPr lang="en-US" altLang="ja-JP" sz="6400" dirty="0"/>
              <a:t> Reliability Prediction of Electronic Equipment, MIL-HDBK-217E, Department of</a:t>
            </a:r>
            <a:endParaRPr lang="ja-JP" altLang="ja-JP" sz="6400" dirty="0"/>
          </a:p>
          <a:p>
            <a:pPr marL="0" indent="0">
              <a:buNone/>
            </a:pPr>
            <a:r>
              <a:rPr lang="en-US" altLang="ja-JP" sz="6400" dirty="0"/>
              <a:t>Defense, Washington DC, 1982.</a:t>
            </a:r>
            <a:endParaRPr lang="ja-JP" altLang="ja-JP" sz="6400" dirty="0"/>
          </a:p>
          <a:p>
            <a:pPr marL="0" indent="0">
              <a:buNone/>
            </a:pPr>
            <a:r>
              <a:rPr lang="ja-JP" altLang="ja-JP" sz="6400" dirty="0"/>
              <a:t>・</a:t>
            </a:r>
            <a:r>
              <a:rPr lang="en-US" altLang="ja-JP" sz="6400" dirty="0"/>
              <a:t> Reliability Prediction Procedure for Electronic Equipment, </a:t>
            </a:r>
            <a:r>
              <a:rPr lang="en-US" altLang="ja-JP" sz="6400" dirty="0" err="1"/>
              <a:t>Telcordia</a:t>
            </a:r>
            <a:r>
              <a:rPr lang="en-US" altLang="ja-JP" sz="6400" dirty="0"/>
              <a:t> SR-332,</a:t>
            </a:r>
            <a:endParaRPr lang="ja-JP" altLang="ja-JP" sz="6400" dirty="0"/>
          </a:p>
          <a:p>
            <a:pPr marL="0" indent="0">
              <a:buNone/>
            </a:pPr>
            <a:r>
              <a:rPr lang="en-US" altLang="ja-JP" sz="6400" dirty="0"/>
              <a:t>Issue 01, May 2001 (telecom-info.telcordia.com), (</a:t>
            </a:r>
            <a:r>
              <a:rPr lang="en-US" altLang="ja-JP" sz="6400" dirty="0" err="1"/>
              <a:t>Bellcore</a:t>
            </a:r>
            <a:r>
              <a:rPr lang="en-US" altLang="ja-JP" sz="6400" dirty="0"/>
              <a:t> TR-332, Issue 06).</a:t>
            </a:r>
            <a:endParaRPr lang="ja-JP" altLang="ja-JP" sz="6400" dirty="0"/>
          </a:p>
          <a:p>
            <a:pPr marL="0" indent="0">
              <a:buNone/>
            </a:pPr>
            <a:r>
              <a:rPr lang="ja-JP" altLang="ja-JP" sz="6400" dirty="0"/>
              <a:t>・</a:t>
            </a:r>
            <a:r>
              <a:rPr lang="en-US" altLang="ja-JP" sz="6400" dirty="0"/>
              <a:t> EPRD – Electronic Parts Reliability Data (RAC-STD-6100), Reliability Analysis Center,201 </a:t>
            </a:r>
          </a:p>
          <a:p>
            <a:pPr marL="0" indent="0">
              <a:buNone/>
            </a:pPr>
            <a:r>
              <a:rPr lang="en-US" altLang="ja-JP" sz="6400" dirty="0"/>
              <a:t>Mill Street, Rome, NY 13440 (rac.alionscience.com).</a:t>
            </a:r>
            <a:endParaRPr lang="ja-JP" altLang="ja-JP" sz="6400" dirty="0"/>
          </a:p>
          <a:p>
            <a:pPr marL="0" indent="0">
              <a:buNone/>
            </a:pPr>
            <a:r>
              <a:rPr lang="ja-JP" altLang="ja-JP" sz="6400" dirty="0"/>
              <a:t>・</a:t>
            </a:r>
            <a:r>
              <a:rPr lang="en-US" altLang="ja-JP" sz="6400" dirty="0"/>
              <a:t> NPRD-95 – Non-electronic Parts Reliability Data (RAC-STD-6200), Reliability Analysis </a:t>
            </a:r>
          </a:p>
          <a:p>
            <a:pPr marL="0" indent="0">
              <a:buNone/>
            </a:pPr>
            <a:r>
              <a:rPr lang="en-US" altLang="ja-JP" sz="6400" dirty="0"/>
              <a:t>Center, 201 Mill Street, Rome, NY 13440 (rac.alionscience.com).</a:t>
            </a:r>
            <a:endParaRPr lang="ja-JP" altLang="ja-JP" sz="6400" dirty="0"/>
          </a:p>
          <a:p>
            <a:pPr marL="0" indent="0">
              <a:buNone/>
            </a:pPr>
            <a:r>
              <a:rPr lang="ja-JP" altLang="ja-JP" sz="6400" dirty="0"/>
              <a:t>・</a:t>
            </a:r>
            <a:r>
              <a:rPr lang="en-US" altLang="ja-JP" sz="6400" dirty="0"/>
              <a:t> British Handbook for Reliability Data for Components used in Telecommunication Systems,</a:t>
            </a:r>
          </a:p>
          <a:p>
            <a:pPr marL="0" indent="0">
              <a:buNone/>
            </a:pPr>
            <a:r>
              <a:rPr lang="en-US" altLang="ja-JP" sz="6400" dirty="0"/>
              <a:t> British Telecom (HRD5, last issue).</a:t>
            </a:r>
          </a:p>
          <a:p>
            <a:pPr marL="0" indent="0">
              <a:buNone/>
            </a:pPr>
            <a:r>
              <a:rPr lang="ja-JP" altLang="ja-JP" sz="6400" dirty="0"/>
              <a:t>・</a:t>
            </a:r>
            <a:r>
              <a:rPr lang="en-US" altLang="ja-JP" sz="6400" dirty="0"/>
              <a:t> Chinese Military Standard GJB/z 299B.</a:t>
            </a:r>
            <a:endParaRPr lang="ja-JP" altLang="ja-JP" sz="6400" dirty="0"/>
          </a:p>
          <a:p>
            <a:pPr marL="0" indent="0">
              <a:buNone/>
            </a:pPr>
            <a:endParaRPr lang="ja-JP" altLang="ja-JP" sz="64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36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85</a:t>
            </a:fld>
            <a:endParaRPr kumimoji="1" lang="ja-JP" altLang="en-US" dirty="0"/>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787053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415638" y="362339"/>
            <a:ext cx="9283533" cy="6107909"/>
          </a:xfrm>
          <a:ln>
            <a:noFill/>
          </a:ln>
        </p:spPr>
        <p:txBody>
          <a:bodyPr>
            <a:normAutofit fontScale="25000" lnSpcReduction="20000"/>
          </a:bodyPr>
          <a:lstStyle/>
          <a:p>
            <a:pPr marL="0" indent="0">
              <a:buNone/>
            </a:pPr>
            <a:r>
              <a:rPr lang="ja-JP" altLang="ja-JP" sz="6400" dirty="0"/>
              <a:t>・</a:t>
            </a:r>
            <a:r>
              <a:rPr lang="en-US" altLang="ja-JP" sz="6400" dirty="0"/>
              <a:t> AT&amp;T reliability manual – Klinger, David J., </a:t>
            </a:r>
            <a:r>
              <a:rPr lang="en-US" altLang="ja-JP" sz="6400" dirty="0" err="1"/>
              <a:t>Yoshinao</a:t>
            </a:r>
            <a:r>
              <a:rPr lang="en-US" altLang="ja-JP" sz="6400" dirty="0"/>
              <a:t> </a:t>
            </a:r>
            <a:r>
              <a:rPr lang="en-US" altLang="ja-JP" sz="6400" dirty="0" err="1"/>
              <a:t>Nakada</a:t>
            </a:r>
            <a:r>
              <a:rPr lang="en-US" altLang="ja-JP" sz="6400" dirty="0"/>
              <a:t>, and Maria A. Menendez, </a:t>
            </a:r>
          </a:p>
          <a:p>
            <a:pPr marL="0" indent="0">
              <a:buNone/>
            </a:pPr>
            <a:r>
              <a:rPr lang="en-US" altLang="ja-JP" sz="6400" dirty="0" err="1"/>
              <a:t>Editors,l</a:t>
            </a:r>
            <a:r>
              <a:rPr lang="en-US" altLang="ja-JP" sz="6400" dirty="0"/>
              <a:t>, AT&amp;T Reliability Manual, Van </a:t>
            </a:r>
            <a:r>
              <a:rPr lang="en-US" altLang="ja-JP" sz="6400" dirty="0" err="1"/>
              <a:t>Nostrand</a:t>
            </a:r>
            <a:r>
              <a:rPr lang="en-US" altLang="ja-JP" sz="6400" dirty="0"/>
              <a:t> Reinhold, 1990, ISBN:0442318480.</a:t>
            </a:r>
            <a:endParaRPr lang="ja-JP" altLang="ja-JP" sz="6400" dirty="0"/>
          </a:p>
          <a:p>
            <a:pPr marL="0" indent="0">
              <a:buNone/>
            </a:pPr>
            <a:r>
              <a:rPr lang="ja-JP" altLang="ja-JP" sz="6400" dirty="0"/>
              <a:t>・</a:t>
            </a:r>
            <a:r>
              <a:rPr lang="en-US" altLang="ja-JP" sz="6400" dirty="0"/>
              <a:t> FIDES – (FIDES is a new (January 2004) reliability data handbook developed by a</a:t>
            </a:r>
            <a:endParaRPr lang="ja-JP" altLang="ja-JP" sz="6400" dirty="0"/>
          </a:p>
          <a:p>
            <a:pPr marL="0" indent="0">
              <a:buNone/>
            </a:pPr>
            <a:r>
              <a:rPr lang="en-US" altLang="ja-JP" sz="6400" dirty="0"/>
              <a:t>consortium of French industry under the supervision of the French DoD DGA). FIDES is</a:t>
            </a:r>
            <a:endParaRPr lang="ja-JP" altLang="ja-JP" sz="6400" dirty="0"/>
          </a:p>
          <a:p>
            <a:pPr marL="0" indent="0">
              <a:buNone/>
            </a:pPr>
            <a:r>
              <a:rPr lang="en-US" altLang="ja-JP" sz="6400" dirty="0"/>
              <a:t>available on request at fides@innovation.net.</a:t>
            </a:r>
            <a:endParaRPr lang="ja-JP" altLang="ja-JP" sz="6400" dirty="0"/>
          </a:p>
          <a:p>
            <a:pPr marL="0" indent="0">
              <a:buNone/>
            </a:pPr>
            <a:r>
              <a:rPr lang="ja-JP" altLang="ja-JP" sz="6400" dirty="0"/>
              <a:t>・</a:t>
            </a:r>
            <a:r>
              <a:rPr lang="en-US" altLang="ja-JP" sz="6400" dirty="0"/>
              <a:t> IEEE Gold book – The IEEE Gold book IEEE recommended practice for the design of </a:t>
            </a:r>
          </a:p>
          <a:p>
            <a:pPr marL="0" indent="0">
              <a:buNone/>
            </a:pPr>
            <a:r>
              <a:rPr lang="en-US" altLang="ja-JP" sz="6400" dirty="0"/>
              <a:t>reliable, industrial and commercial power systems provides data concerning equipment </a:t>
            </a:r>
          </a:p>
          <a:p>
            <a:pPr marL="0" indent="0">
              <a:buNone/>
            </a:pPr>
            <a:r>
              <a:rPr lang="en-US" altLang="ja-JP" sz="6400" dirty="0"/>
              <a:t>reliability used in industrial and commercial power distribution systems. IEEE Customer </a:t>
            </a:r>
          </a:p>
          <a:p>
            <a:pPr marL="0" indent="0">
              <a:buNone/>
            </a:pPr>
            <a:r>
              <a:rPr lang="en-US" altLang="ja-JP" sz="6400" dirty="0"/>
              <a:t>Service, 445 Hoes Lane, PO Box 1331, Piscataway, NJ, 08855-1331, U.S.A., Phone: +1 </a:t>
            </a:r>
          </a:p>
          <a:p>
            <a:pPr marL="0" indent="0">
              <a:buNone/>
            </a:pPr>
            <a:r>
              <a:rPr lang="en-US" altLang="ja-JP" sz="6400" dirty="0"/>
              <a:t>800 678 IEEE (in the US and Canada) +1 732 981 0060 (outside of the US and </a:t>
            </a:r>
          </a:p>
          <a:p>
            <a:pPr marL="0" indent="0">
              <a:buNone/>
            </a:pPr>
            <a:r>
              <a:rPr lang="en-US" altLang="ja-JP" sz="6400" dirty="0"/>
              <a:t>Canada),FAX: +1 732 981 9667 e-mail: customer.service@ieee.org.</a:t>
            </a:r>
            <a:endParaRPr lang="ja-JP" altLang="ja-JP" sz="6400" dirty="0"/>
          </a:p>
          <a:p>
            <a:pPr marL="0" indent="0">
              <a:buNone/>
            </a:pPr>
            <a:r>
              <a:rPr lang="ja-JP" altLang="ja-JP" sz="6400" dirty="0"/>
              <a:t>・</a:t>
            </a:r>
            <a:r>
              <a:rPr lang="en-US" altLang="ja-JP" sz="6400" dirty="0"/>
              <a:t> IRPH ITALTEL Reliability Prediction Handbook – is the Italian telecommunication</a:t>
            </a:r>
            <a:endParaRPr lang="ja-JP" altLang="ja-JP" sz="6400" dirty="0"/>
          </a:p>
          <a:p>
            <a:pPr marL="0" indent="0">
              <a:buNone/>
            </a:pPr>
            <a:r>
              <a:rPr lang="en-US" altLang="ja-JP" sz="6400" dirty="0"/>
              <a:t>companies version of CNET RDF. The standards are based on the same data sets with</a:t>
            </a:r>
            <a:endParaRPr lang="ja-JP" altLang="ja-JP" sz="6400" dirty="0"/>
          </a:p>
          <a:p>
            <a:pPr marL="0" indent="0">
              <a:buNone/>
            </a:pPr>
            <a:r>
              <a:rPr lang="en-US" altLang="ja-JP" sz="6400" dirty="0"/>
              <a:t>only some of the procedures and factors changed. The </a:t>
            </a:r>
            <a:r>
              <a:rPr lang="en-US" altLang="ja-JP" sz="6400" dirty="0" err="1"/>
              <a:t>Italtel</a:t>
            </a:r>
            <a:r>
              <a:rPr lang="en-US" altLang="ja-JP" sz="6400" dirty="0"/>
              <a:t> IRPH handbook is available </a:t>
            </a:r>
          </a:p>
          <a:p>
            <a:pPr marL="0" indent="0">
              <a:buNone/>
            </a:pPr>
            <a:r>
              <a:rPr lang="en-US" altLang="ja-JP" sz="6400" dirty="0"/>
              <a:t>on request from: Dr. G </a:t>
            </a:r>
            <a:r>
              <a:rPr lang="en-US" altLang="ja-JP" sz="6400" dirty="0" err="1"/>
              <a:t>Turconi</a:t>
            </a:r>
            <a:r>
              <a:rPr lang="en-US" altLang="ja-JP" sz="6400" dirty="0"/>
              <a:t>, </a:t>
            </a:r>
            <a:r>
              <a:rPr lang="en-US" altLang="ja-JP" sz="6400" dirty="0" err="1"/>
              <a:t>Direzione</a:t>
            </a:r>
            <a:r>
              <a:rPr lang="en-US" altLang="ja-JP" sz="6400" dirty="0"/>
              <a:t> </a:t>
            </a:r>
            <a:r>
              <a:rPr lang="en-US" altLang="ja-JP" sz="6400" dirty="0" err="1"/>
              <a:t>Qualita</a:t>
            </a:r>
            <a:r>
              <a:rPr lang="en-US" altLang="ja-JP" sz="6400" dirty="0"/>
              <a:t>, </a:t>
            </a:r>
            <a:r>
              <a:rPr lang="en-US" altLang="ja-JP" sz="6400" dirty="0" err="1"/>
              <a:t>Italtel</a:t>
            </a:r>
            <a:r>
              <a:rPr lang="en-US" altLang="ja-JP" sz="6400" dirty="0"/>
              <a:t> Sit, CC1/2 Cascina Castelletto,20019 </a:t>
            </a:r>
            <a:r>
              <a:rPr lang="en-US" altLang="ja-JP" sz="6400" dirty="0" err="1"/>
              <a:t>Settimo</a:t>
            </a:r>
            <a:r>
              <a:rPr lang="en-US" altLang="ja-JP" sz="6400" dirty="0"/>
              <a:t> Milanese Mi., Italy.</a:t>
            </a:r>
            <a:endParaRPr lang="ja-JP" altLang="ja-JP" sz="6400" dirty="0"/>
          </a:p>
          <a:p>
            <a:pPr marL="0" indent="0">
              <a:buNone/>
            </a:pPr>
            <a:r>
              <a:rPr lang="ja-JP" altLang="ja-JP" sz="6400" dirty="0"/>
              <a:t>・</a:t>
            </a:r>
            <a:r>
              <a:rPr lang="en-US" altLang="ja-JP" sz="6400" dirty="0"/>
              <a:t> PRISM (RAC / EPRD) – The PRISM software is available from the address below, or is </a:t>
            </a:r>
          </a:p>
          <a:p>
            <a:pPr marL="0" indent="0">
              <a:buNone/>
            </a:pPr>
            <a:r>
              <a:rPr lang="en-US" altLang="ja-JP" sz="6400" dirty="0"/>
              <a:t>incorporated within several commercially available reliability software packages: The</a:t>
            </a:r>
            <a:endParaRPr lang="ja-JP" altLang="ja-JP" sz="6400" dirty="0"/>
          </a:p>
          <a:p>
            <a:pPr marL="0" indent="0">
              <a:buNone/>
            </a:pPr>
            <a:r>
              <a:rPr lang="en-US" altLang="ja-JP" sz="6400" dirty="0"/>
              <a:t>Reliability Analysis Center, 201 Mill Street, Rome, NY 13440-6916, U.S.A.</a:t>
            </a:r>
          </a:p>
          <a:p>
            <a:pPr marL="0" indent="0">
              <a:buNone/>
            </a:pPr>
            <a:r>
              <a:rPr lang="ja-JP" altLang="ja-JP" sz="6600" dirty="0"/>
              <a:t>・</a:t>
            </a:r>
            <a:r>
              <a:rPr lang="en-US" altLang="ja-JP" sz="6600" dirty="0"/>
              <a:t> BS EN 13611:2007 + A2:2011</a:t>
            </a:r>
            <a:r>
              <a:rPr lang="ja-JP" altLang="ja-JP" sz="6600" dirty="0"/>
              <a:t>　</a:t>
            </a:r>
            <a:r>
              <a:rPr lang="en-US" altLang="ja-JP" sz="6600" dirty="0"/>
              <a:t>Safety and control devices for gas burners and gas</a:t>
            </a:r>
          </a:p>
          <a:p>
            <a:pPr marL="0" indent="0">
              <a:buNone/>
            </a:pPr>
            <a:r>
              <a:rPr lang="en-US" altLang="ja-JP" sz="6600" dirty="0"/>
              <a:t> burning applications – General requirements</a:t>
            </a:r>
            <a:endParaRPr lang="ja-JP" altLang="ja-JP" sz="6600" dirty="0"/>
          </a:p>
          <a:p>
            <a:pPr marL="0" indent="0">
              <a:buNone/>
            </a:pPr>
            <a:endParaRPr lang="ja-JP" altLang="ja-JP" sz="64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r>
              <a:rPr lang="ja-JP" altLang="en-US" sz="1800" dirty="0"/>
              <a:t>　　　　　　　</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36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86</a:t>
            </a:fld>
            <a:endParaRPr kumimoji="1" lang="ja-JP" altLang="en-US" dirty="0"/>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257238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415638" y="405882"/>
            <a:ext cx="8809325" cy="5094587"/>
          </a:xfrm>
          <a:ln>
            <a:noFill/>
          </a:ln>
        </p:spPr>
        <p:txBody>
          <a:bodyPr>
            <a:normAutofit/>
          </a:bodyPr>
          <a:lstStyle/>
          <a:p>
            <a:pPr marL="0" lvl="0" indent="0">
              <a:buNone/>
            </a:pPr>
            <a:r>
              <a:rPr lang="ja-JP" altLang="en-US" sz="2400" dirty="0"/>
              <a:t>（エ）故障モード</a:t>
            </a:r>
            <a:endParaRPr lang="en-US" altLang="ja-JP" sz="2400" dirty="0"/>
          </a:p>
          <a:p>
            <a:pPr marL="0" indent="0">
              <a:buNone/>
            </a:pPr>
            <a:endParaRPr lang="en-US" altLang="ja-JP" sz="1800" dirty="0"/>
          </a:p>
          <a:p>
            <a:pPr marL="0" indent="0">
              <a:buNone/>
            </a:pPr>
            <a:r>
              <a:rPr lang="ja-JP" altLang="en-US" sz="1800" dirty="0"/>
              <a:t>　　　　　　　</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36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87</a:t>
            </a:fld>
            <a:endParaRPr kumimoji="1" lang="ja-JP" altLang="en-US" dirty="0"/>
          </a:p>
        </p:txBody>
      </p:sp>
      <p:sp>
        <p:nvSpPr>
          <p:cNvPr id="2" name="正方形/長方形 1"/>
          <p:cNvSpPr/>
          <p:nvPr/>
        </p:nvSpPr>
        <p:spPr>
          <a:xfrm>
            <a:off x="605172" y="908271"/>
            <a:ext cx="8213817" cy="3539430"/>
          </a:xfrm>
          <a:prstGeom prst="rect">
            <a:avLst/>
          </a:prstGeom>
        </p:spPr>
        <p:txBody>
          <a:bodyPr wrap="square">
            <a:spAutoFit/>
          </a:bodyPr>
          <a:lstStyle/>
          <a:p>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IEC/TR 62380, Reliability data handbook – Universal model for reliability prediction of electronics components, PCBs and equipment, identical to RDF 2000/Reliability Data Handbook, UTE C 80-810, Union Technique de </a:t>
            </a:r>
            <a:r>
              <a:rPr lang="en-US" altLang="ja-JP" sz="1600" dirty="0" err="1">
                <a:latin typeface="Meiryo UI" panose="020B0604030504040204" pitchFamily="50" charset="-128"/>
                <a:ea typeface="Meiryo UI" panose="020B0604030504040204" pitchFamily="50" charset="-128"/>
              </a:rPr>
              <a:t>l’Electricité</a:t>
            </a:r>
            <a:r>
              <a:rPr lang="en-US" altLang="ja-JP" sz="1600" dirty="0">
                <a:latin typeface="Meiryo UI" panose="020B0604030504040204" pitchFamily="50" charset="-128"/>
                <a:ea typeface="Meiryo UI" panose="020B0604030504040204" pitchFamily="50" charset="-128"/>
              </a:rPr>
              <a:t> et de la Communication (www.ute-fr.com).</a:t>
            </a:r>
            <a:endParaRPr lang="ja-JP"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IEC 62061 Edition 1.0 2005-01 Safety of machinery – Functional safety of safety-related electrical, electronic and programmable electronic control systems</a:t>
            </a:r>
            <a:r>
              <a:rPr lang="ja-JP" altLang="ja-JP" sz="1600" dirty="0">
                <a:latin typeface="Meiryo UI" panose="020B0604030504040204" pitchFamily="50" charset="-128"/>
                <a:ea typeface="Meiryo UI" panose="020B0604030504040204" pitchFamily="50" charset="-128"/>
              </a:rPr>
              <a:t>　</a:t>
            </a:r>
          </a:p>
          <a:p>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Failure Mode / Mechanism Distributions – FMD-2016, Reliability Information Analysis Center</a:t>
            </a:r>
            <a:endParaRPr lang="ja-JP"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BS EN 13611:2007 + A2:2011</a:t>
            </a:r>
            <a:r>
              <a:rPr lang="ja-JP"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Safety and control devices for gas burners and gas burning applications – General requirements</a:t>
            </a:r>
            <a:endParaRPr lang="ja-JP" altLang="ja-JP" sz="1600" dirty="0">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355852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88</a:t>
            </a:fld>
            <a:endParaRPr kumimoji="1" lang="ja-JP" altLang="en-US" dirty="0"/>
          </a:p>
        </p:txBody>
      </p:sp>
      <p:sp>
        <p:nvSpPr>
          <p:cNvPr id="2" name="正方形/長方形 1"/>
          <p:cNvSpPr/>
          <p:nvPr/>
        </p:nvSpPr>
        <p:spPr>
          <a:xfrm>
            <a:off x="720919" y="919863"/>
            <a:ext cx="8213817" cy="2554545"/>
          </a:xfrm>
          <a:prstGeom prst="rect">
            <a:avLst/>
          </a:prstGeom>
        </p:spPr>
        <p:txBody>
          <a:bodyPr wrap="square">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自動的な診断テストで検出される故障モードを決定することが必要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l"/>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単純なコンポーネント（抵抗、コンデンサ、トランジスタ）の開回路、短絡故障のような故障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％検出可能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l"/>
            </a:pP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l"/>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自己診断機能がある部品の診断率は、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IEC 61508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部の付属書</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から表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参照。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診断率は低</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(60%)</a:t>
            </a:r>
            <a:r>
              <a:rPr lang="ja-JP" altLang="ja-JP" sz="16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(90%)</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及び高</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(99%)</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に制約。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t> </a:t>
            </a:r>
            <a:endParaRPr lang="ja-JP" altLang="ja-JP" sz="1600" dirty="0"/>
          </a:p>
        </p:txBody>
      </p:sp>
      <p:sp>
        <p:nvSpPr>
          <p:cNvPr id="3" name="正方形/長方形 2"/>
          <p:cNvSpPr/>
          <p:nvPr/>
        </p:nvSpPr>
        <p:spPr>
          <a:xfrm>
            <a:off x="293213" y="345562"/>
            <a:ext cx="1959191" cy="461665"/>
          </a:xfrm>
          <a:prstGeom prst="rect">
            <a:avLst/>
          </a:prstGeom>
        </p:spPr>
        <p:txBody>
          <a:bodyPr wrap="none">
            <a:spAutoFit/>
          </a:bodyPr>
          <a:lstStyle/>
          <a:p>
            <a:pPr lvl="0"/>
            <a:r>
              <a:rPr lang="ja-JP" altLang="en-US" sz="2400" dirty="0">
                <a:latin typeface="Meiryo UI" panose="020B0604030504040204" pitchFamily="50" charset="-128"/>
                <a:ea typeface="Meiryo UI" panose="020B0604030504040204" pitchFamily="50" charset="-128"/>
              </a:rPr>
              <a:t>（オ）診断率</a:t>
            </a:r>
            <a:endParaRPr lang="en-US" altLang="ja-JP" sz="2400" dirty="0">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440522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89</a:t>
            </a:fld>
            <a:endParaRPr kumimoji="1" lang="ja-JP" altLang="en-US" dirty="0"/>
          </a:p>
        </p:txBody>
      </p:sp>
      <p:sp>
        <p:nvSpPr>
          <p:cNvPr id="2" name="正方形/長方形 1"/>
          <p:cNvSpPr/>
          <p:nvPr/>
        </p:nvSpPr>
        <p:spPr>
          <a:xfrm>
            <a:off x="579956" y="1141806"/>
            <a:ext cx="8213817"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cs typeface="Meiryo UI" panose="020B0604030504040204" pitchFamily="50" charset="-128"/>
              </a:rPr>
              <a:t>安全関連システムが危険側に機能喪失を引き起こすことのないランダムハードウェア故障から生じるサブシステムの最大のフォールト数</a:t>
            </a:r>
          </a:p>
        </p:txBody>
      </p:sp>
      <p:graphicFrame>
        <p:nvGraphicFramePr>
          <p:cNvPr id="3" name="表 2"/>
          <p:cNvGraphicFramePr>
            <a:graphicFrameLocks noGrp="1"/>
          </p:cNvGraphicFramePr>
          <p:nvPr>
            <p:extLst>
              <p:ext uri="{D42A27DB-BD31-4B8C-83A1-F6EECF244321}">
                <p14:modId xmlns:p14="http://schemas.microsoft.com/office/powerpoint/2010/main" val="1737414559"/>
              </p:ext>
            </p:extLst>
          </p:nvPr>
        </p:nvGraphicFramePr>
        <p:xfrm>
          <a:off x="1324243" y="3106118"/>
          <a:ext cx="5787616" cy="1920240"/>
        </p:xfrm>
        <a:graphic>
          <a:graphicData uri="http://schemas.openxmlformats.org/drawingml/2006/table">
            <a:tbl>
              <a:tblPr firstRow="1" firstCol="1" bandRow="1">
                <a:tableStyleId>{5C22544A-7EE6-4342-B048-85BDC9FD1C3A}</a:tableStyleId>
              </a:tblPr>
              <a:tblGrid>
                <a:gridCol w="2552865">
                  <a:extLst>
                    <a:ext uri="{9D8B030D-6E8A-4147-A177-3AD203B41FA5}">
                      <a16:colId xmlns="" xmlns:a16="http://schemas.microsoft.com/office/drawing/2014/main" val="20000"/>
                    </a:ext>
                  </a:extLst>
                </a:gridCol>
                <a:gridCol w="3234751">
                  <a:extLst>
                    <a:ext uri="{9D8B030D-6E8A-4147-A177-3AD203B41FA5}">
                      <a16:colId xmlns="" xmlns:a16="http://schemas.microsoft.com/office/drawing/2014/main" val="20001"/>
                    </a:ext>
                  </a:extLst>
                </a:gridCol>
              </a:tblGrid>
              <a:tr h="171450">
                <a:tc>
                  <a:txBody>
                    <a:bodyPr/>
                    <a:lstStyle/>
                    <a:p>
                      <a:pPr algn="ctr">
                        <a:spcAft>
                          <a:spcPts val="0"/>
                        </a:spcAft>
                      </a:pPr>
                      <a:r>
                        <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ja-JP"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ハードウェアフォールトトレランス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11760">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1oo1</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51130">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1oo2</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81610">
                <a:tc>
                  <a:txBody>
                    <a:bodyPr/>
                    <a:lstStyle/>
                    <a:p>
                      <a:pPr algn="ctr">
                        <a:spcAft>
                          <a:spcPts val="0"/>
                        </a:spcAft>
                      </a:pPr>
                      <a:r>
                        <a:rPr kumimoji="1" lang="en-US"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rPr>
                        <a:t>1oo3</a:t>
                      </a:r>
                      <a:endParaRPr kumimoji="1" lang="ja-JP"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20345">
                <a:tc>
                  <a:txBody>
                    <a:bodyPr/>
                    <a:lstStyle/>
                    <a:p>
                      <a:pPr algn="ctr">
                        <a:spcAft>
                          <a:spcPts val="0"/>
                        </a:spcAft>
                      </a:pPr>
                      <a:r>
                        <a:rPr kumimoji="1" lang="en-US"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rPr>
                        <a:t>2oo2</a:t>
                      </a:r>
                      <a:endParaRPr kumimoji="1" lang="ja-JP"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69545">
                <a:tc>
                  <a:txBody>
                    <a:bodyPr/>
                    <a:lstStyle/>
                    <a:p>
                      <a:pPr algn="ctr">
                        <a:spcAft>
                          <a:spcPts val="0"/>
                        </a:spcAft>
                      </a:pPr>
                      <a:r>
                        <a:rPr kumimoji="1" lang="en-US"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rPr>
                        <a:t>1oo2D</a:t>
                      </a:r>
                      <a:endParaRPr kumimoji="1" lang="ja-JP"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09855">
                <a:tc>
                  <a:txBody>
                    <a:bodyPr/>
                    <a:lstStyle/>
                    <a:p>
                      <a:pPr algn="ctr">
                        <a:spcAft>
                          <a:spcPts val="0"/>
                        </a:spcAft>
                      </a:pPr>
                      <a:r>
                        <a:rPr kumimoji="1" lang="en-US"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rPr>
                        <a:t>2oo3</a:t>
                      </a:r>
                      <a:endParaRPr kumimoji="1" lang="ja-JP" sz="18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1" 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正方形/長方形 3"/>
          <p:cNvSpPr/>
          <p:nvPr/>
        </p:nvSpPr>
        <p:spPr>
          <a:xfrm>
            <a:off x="205074" y="251143"/>
            <a:ext cx="3281668" cy="461665"/>
          </a:xfrm>
          <a:prstGeom prst="rect">
            <a:avLst/>
          </a:prstGeom>
        </p:spPr>
        <p:txBody>
          <a:bodyPr wrap="none">
            <a:spAutoFit/>
          </a:bodyPr>
          <a:lstStyle/>
          <a:p>
            <a:pPr lvl="0"/>
            <a:r>
              <a:rPr lang="ja-JP" altLang="en-US" sz="2400" dirty="0">
                <a:latin typeface="Meiryo UI" panose="020B0604030504040204" pitchFamily="50" charset="-128"/>
                <a:ea typeface="Meiryo UI" panose="020B0604030504040204" pitchFamily="50" charset="-128"/>
              </a:rPr>
              <a:t>（カ）</a:t>
            </a:r>
            <a:r>
              <a:rPr lang="ja-JP" altLang="ja-JP" sz="2400" dirty="0">
                <a:latin typeface="Meiryo UI" panose="020B0604030504040204" pitchFamily="50" charset="-128"/>
                <a:ea typeface="Meiryo UI" panose="020B0604030504040204" pitchFamily="50" charset="-128"/>
              </a:rPr>
              <a:t>フォールトトレランス</a:t>
            </a:r>
            <a:endParaRPr lang="en-US" altLang="ja-JP" sz="2400" dirty="0">
              <a:latin typeface="Meiryo UI" panose="020B0604030504040204" pitchFamily="50" charset="-128"/>
              <a:ea typeface="Meiryo UI" panose="020B0604030504040204" pitchFamily="50" charset="-128"/>
            </a:endParaRPr>
          </a:p>
        </p:txBody>
      </p:sp>
      <p:sp>
        <p:nvSpPr>
          <p:cNvPr id="9" name="正方形/長方形 8"/>
          <p:cNvSpPr/>
          <p:nvPr/>
        </p:nvSpPr>
        <p:spPr>
          <a:xfrm>
            <a:off x="1845908" y="2584577"/>
            <a:ext cx="4200189"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Meiryo UI" panose="020B0604030504040204" pitchFamily="50" charset="-128"/>
              </a:rPr>
              <a:t>表３－</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ja-JP" dirty="0">
                <a:latin typeface="Meiryo UI" panose="020B0604030504040204" pitchFamily="50" charset="-128"/>
                <a:ea typeface="Meiryo UI" panose="020B0604030504040204" pitchFamily="50" charset="-128"/>
                <a:cs typeface="Meiryo UI" panose="020B0604030504040204" pitchFamily="50" charset="-128"/>
              </a:rPr>
              <a:t>　ハードウェアフォールトトレランス</a:t>
            </a: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64107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normAutofit fontScale="90000"/>
          </a:bodyPr>
          <a:lstStyle/>
          <a:p>
            <a:r>
              <a:rPr kumimoji="1" lang="ja-JP" altLang="en-US" dirty="0"/>
              <a:t>（</a:t>
            </a:r>
            <a:r>
              <a:rPr kumimoji="1" lang="en-US" altLang="ja-JP" dirty="0"/>
              <a:t>1</a:t>
            </a:r>
            <a:r>
              <a:rPr lang="ja-JP" altLang="en-US" dirty="0"/>
              <a:t>）水面測定装置の点検頻度の特例に関するボイラー則の改正</a:t>
            </a:r>
            <a:endParaRPr kumimoji="1" lang="ja-JP" altLang="en-US" dirty="0"/>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fontScale="77500" lnSpcReduction="20000"/>
          </a:bodyPr>
          <a:lstStyle/>
          <a:p>
            <a:pPr>
              <a:buFont typeface="Wingdings" panose="05000000000000000000" pitchFamily="2" charset="2"/>
              <a:buChar char="l"/>
            </a:pPr>
            <a:r>
              <a:rPr lang="ja-JP" altLang="ja-JP" dirty="0"/>
              <a:t>ボイラー則第</a:t>
            </a:r>
            <a:r>
              <a:rPr lang="en-US" altLang="ja-JP" dirty="0"/>
              <a:t>25</a:t>
            </a:r>
            <a:r>
              <a:rPr lang="ja-JP" altLang="ja-JP" dirty="0"/>
              <a:t>条の改正により、</a:t>
            </a:r>
            <a:endParaRPr lang="en-US" altLang="ja-JP" dirty="0"/>
          </a:p>
          <a:p>
            <a:pPr marL="457200" lvl="1" indent="0">
              <a:buNone/>
            </a:pPr>
            <a:r>
              <a:rPr lang="ja-JP" altLang="en-US" dirty="0"/>
              <a:t>①</a:t>
            </a:r>
            <a:r>
              <a:rPr lang="ja-JP" altLang="ja-JP" dirty="0"/>
              <a:t>ボイラーに異常があった場合に、安全に停止させる機能を有する自動制御装置であって、</a:t>
            </a:r>
            <a:endParaRPr lang="en-US" altLang="ja-JP" dirty="0"/>
          </a:p>
          <a:p>
            <a:pPr marL="457200" lvl="1" indent="0">
              <a:buNone/>
            </a:pPr>
            <a:r>
              <a:rPr lang="ja-JP" altLang="ja-JP" dirty="0"/>
              <a:t>②厚生労働大臣の定める技術上の指針（機能安全指針）に適合していることを</a:t>
            </a:r>
            <a:endParaRPr lang="en-US" altLang="ja-JP" dirty="0"/>
          </a:p>
          <a:p>
            <a:pPr marL="457200" lvl="1" indent="0">
              <a:buNone/>
            </a:pPr>
            <a:r>
              <a:rPr lang="ja-JP" altLang="ja-JP" dirty="0"/>
              <a:t>③所轄労働基準監督署長が認めたものを備えているボイラーについて、</a:t>
            </a:r>
            <a:endParaRPr lang="en-US" altLang="ja-JP" dirty="0"/>
          </a:p>
          <a:p>
            <a:pPr marL="0" indent="0">
              <a:buNone/>
            </a:pPr>
            <a:r>
              <a:rPr lang="ja-JP" altLang="en-US" dirty="0"/>
              <a:t>　</a:t>
            </a:r>
            <a:r>
              <a:rPr lang="ja-JP" altLang="ja-JP" dirty="0"/>
              <a:t>通常１日に１回の</a:t>
            </a:r>
            <a:r>
              <a:rPr lang="ja-JP" altLang="ja-JP" b="1" dirty="0"/>
              <a:t>水面測定装置の点検の頻度</a:t>
            </a:r>
            <a:r>
              <a:rPr lang="ja-JP" altLang="ja-JP" b="1" dirty="0" smtClean="0"/>
              <a:t>を</a:t>
            </a:r>
            <a:endParaRPr lang="en-US" altLang="ja-JP" b="1" dirty="0" smtClean="0"/>
          </a:p>
          <a:p>
            <a:pPr marL="0" indent="0">
              <a:buNone/>
            </a:pPr>
            <a:r>
              <a:rPr lang="ja-JP" altLang="en-US" b="1" dirty="0"/>
              <a:t>　</a:t>
            </a:r>
            <a:r>
              <a:rPr lang="ja-JP" altLang="ja-JP" b="1" dirty="0" smtClean="0"/>
              <a:t>３日</a:t>
            </a:r>
            <a:r>
              <a:rPr lang="ja-JP" altLang="ja-JP" b="1" dirty="0"/>
              <a:t>に１回</a:t>
            </a:r>
            <a:r>
              <a:rPr lang="ja-JP" altLang="ja-JP" b="1" dirty="0" smtClean="0"/>
              <a:t>以上</a:t>
            </a:r>
            <a:r>
              <a:rPr lang="ja-JP" altLang="ja-JP" dirty="0" smtClean="0"/>
              <a:t>と</a:t>
            </a:r>
            <a:r>
              <a:rPr lang="ja-JP" altLang="ja-JP" dirty="0"/>
              <a:t>できることを規定した</a:t>
            </a:r>
            <a:r>
              <a:rPr lang="ja-JP" altLang="ja-JP" dirty="0" smtClean="0"/>
              <a:t>。</a:t>
            </a:r>
            <a:endParaRPr lang="en-US" altLang="ja-JP" dirty="0" smtClean="0"/>
          </a:p>
          <a:p>
            <a:pPr marL="0" indent="0">
              <a:buNone/>
            </a:pPr>
            <a:endParaRPr lang="en-US" altLang="ja-JP" dirty="0"/>
          </a:p>
          <a:p>
            <a:pPr>
              <a:buFont typeface="Wingdings" panose="05000000000000000000" pitchFamily="2" charset="2"/>
              <a:buChar char="l"/>
            </a:pPr>
            <a:r>
              <a:rPr lang="ja-JP" altLang="en-US" dirty="0"/>
              <a:t>機能安全指針に自動制御装置が適合していることについては、</a:t>
            </a:r>
            <a:r>
              <a:rPr lang="ja-JP" altLang="en-US" b="1" dirty="0"/>
              <a:t>厚生労働大臣の登録を受けた第三者の専門機関</a:t>
            </a:r>
            <a:r>
              <a:rPr lang="ja-JP" altLang="en-US" dirty="0"/>
              <a:t>に、技術上の指針に適合していることを証明してもらい、その証明書を添付して認定の申請実施</a:t>
            </a:r>
            <a:endParaRPr kumimoji="1" lang="ja-JP" altLang="en-US" dirty="0"/>
          </a:p>
        </p:txBody>
      </p:sp>
      <p:sp>
        <p:nvSpPr>
          <p:cNvPr id="4" name="フッター プレースホルダー 3"/>
          <p:cNvSpPr>
            <a:spLocks noGrp="1"/>
          </p:cNvSpPr>
          <p:nvPr>
            <p:ph type="ftr" sz="quarter" idx="11"/>
          </p:nvPr>
        </p:nvSpPr>
        <p:spPr>
          <a:xfrm>
            <a:off x="1130575" y="6453336"/>
            <a:ext cx="7478211" cy="160825"/>
          </a:xfr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a:t>
            </a:fld>
            <a:endParaRPr kumimoji="1" lang="ja-JP" altLang="en-US" dirty="0"/>
          </a:p>
        </p:txBody>
      </p:sp>
    </p:spTree>
    <p:extLst>
      <p:ext uri="{BB962C8B-B14F-4D97-AF65-F5344CB8AC3E}">
        <p14:creationId xmlns:p14="http://schemas.microsoft.com/office/powerpoint/2010/main" val="18258135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90</a:t>
            </a:fld>
            <a:endParaRPr kumimoji="1" lang="ja-JP" altLang="en-US" dirty="0"/>
          </a:p>
        </p:txBody>
      </p:sp>
      <p:sp>
        <p:nvSpPr>
          <p:cNvPr id="2" name="正方形/長方形 1"/>
          <p:cNvSpPr/>
          <p:nvPr/>
        </p:nvSpPr>
        <p:spPr>
          <a:xfrm>
            <a:off x="663046" y="1158798"/>
            <a:ext cx="8213817" cy="3662541"/>
          </a:xfrm>
          <a:prstGeom prst="rect">
            <a:avLst/>
          </a:prstGeom>
        </p:spPr>
        <p:txBody>
          <a:bodyPr wrap="square">
            <a:spAutoFit/>
          </a:bodyPr>
          <a:lstStyle/>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2000" u="sng" dirty="0">
                <a:latin typeface="Meiryo UI" panose="020B0604030504040204" pitchFamily="50" charset="-128"/>
                <a:ea typeface="Meiryo UI" panose="020B0604030504040204" pitchFamily="50" charset="-128"/>
                <a:cs typeface="Meiryo UI" panose="020B0604030504040204" pitchFamily="50" charset="-128"/>
              </a:rPr>
              <a:t>タイプ</a:t>
            </a:r>
            <a:r>
              <a:rPr lang="en-US" altLang="ja-JP" sz="2000" u="sng" dirty="0">
                <a:latin typeface="Meiryo UI" panose="020B0604030504040204" pitchFamily="50" charset="-128"/>
                <a:ea typeface="Meiryo UI" panose="020B0604030504040204" pitchFamily="50" charset="-128"/>
                <a:cs typeface="Meiryo UI" panose="020B0604030504040204" pitchFamily="50" charset="-128"/>
              </a:rPr>
              <a:t>A</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a)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すべての構成するコンポーネントの故障モードが、よく定義される。</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b)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フォールト条件下の要素の挙動が完全に決定できる。</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c)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検知可能及び検知不可危険側故障に対して主張された故障率に合うことを示す十分に信頼できる故障データがある。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2000" u="sng" dirty="0">
                <a:latin typeface="Meiryo UI" panose="020B0604030504040204" pitchFamily="50" charset="-128"/>
                <a:ea typeface="Meiryo UI" panose="020B0604030504040204" pitchFamily="50" charset="-128"/>
                <a:cs typeface="Meiryo UI" panose="020B0604030504040204" pitchFamily="50" charset="-128"/>
              </a:rPr>
              <a:t>タイプ</a:t>
            </a:r>
            <a:r>
              <a:rPr lang="en-US" altLang="ja-JP" sz="2000" u="sng" dirty="0">
                <a:latin typeface="Meiryo UI" panose="020B0604030504040204" pitchFamily="50" charset="-128"/>
                <a:ea typeface="Meiryo UI" panose="020B0604030504040204" pitchFamily="50" charset="-128"/>
                <a:cs typeface="Meiryo UI" panose="020B0604030504040204" pitchFamily="50" charset="-128"/>
              </a:rPr>
              <a:t>B</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a)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少なくとも、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コンポーネントの故障モードがよく定義されない。</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b)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フォールト条件下の要素の挙動が完全には決定できない。</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c)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検知不可及び検知不可危険側故障に対する故障率の主張を支援する信頼できる故障データが不十分である。</a:t>
            </a:r>
          </a:p>
        </p:txBody>
      </p:sp>
      <p:sp>
        <p:nvSpPr>
          <p:cNvPr id="3" name="正方形/長方形 2"/>
          <p:cNvSpPr/>
          <p:nvPr/>
        </p:nvSpPr>
        <p:spPr>
          <a:xfrm>
            <a:off x="160265" y="611151"/>
            <a:ext cx="2587568" cy="461665"/>
          </a:xfrm>
          <a:prstGeom prst="rect">
            <a:avLst/>
          </a:prstGeom>
        </p:spPr>
        <p:txBody>
          <a:bodyPr wrap="none">
            <a:spAutoFit/>
          </a:bodyPr>
          <a:lstStyle/>
          <a:p>
            <a:pPr lvl="0"/>
            <a:r>
              <a:rPr lang="ja-JP" altLang="en-US" sz="2400" dirty="0">
                <a:latin typeface="Meiryo UI" panose="020B0604030504040204" pitchFamily="50" charset="-128"/>
                <a:ea typeface="Meiryo UI" panose="020B0604030504040204" pitchFamily="50" charset="-128"/>
              </a:rPr>
              <a:t>（キ）製品のタイプ</a:t>
            </a:r>
            <a:endParaRPr lang="en-US" altLang="ja-JP" sz="2400" dirty="0">
              <a:latin typeface="Meiryo UI" panose="020B0604030504040204" pitchFamily="50" charset="-128"/>
              <a:ea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894856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639896" y="590940"/>
            <a:ext cx="8809325" cy="5094587"/>
          </a:xfrm>
          <a:ln>
            <a:noFill/>
          </a:ln>
        </p:spPr>
        <p:txBody>
          <a:bodyPr>
            <a:normAutofit/>
          </a:bodyPr>
          <a:lstStyle/>
          <a:p>
            <a:pPr marL="0" indent="0">
              <a:buNone/>
            </a:pPr>
            <a:r>
              <a:rPr lang="ja-JP" altLang="en-US" sz="3200" dirty="0"/>
              <a:t>ウ</a:t>
            </a:r>
            <a:r>
              <a:rPr lang="ja-JP" altLang="ja-JP" sz="3200" dirty="0"/>
              <a:t>　</a:t>
            </a:r>
            <a:r>
              <a:rPr lang="ja-JP" altLang="en-US" sz="3200" dirty="0"/>
              <a:t>運転の情報</a:t>
            </a:r>
            <a:endParaRPr lang="ja-JP" altLang="ja-JP" sz="3200" dirty="0"/>
          </a:p>
          <a:p>
            <a:pPr marL="0" lvl="0" indent="0">
              <a:buNone/>
            </a:pPr>
            <a:r>
              <a:rPr lang="ja-JP" altLang="en-US" sz="2400" dirty="0"/>
              <a:t>（ア）使用環境（温度、振動等）</a:t>
            </a:r>
            <a:endParaRPr lang="en-US" altLang="ja-JP" sz="24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r>
              <a:rPr lang="ja-JP" altLang="en-US" sz="1800" dirty="0"/>
              <a:t>　　　　　　　</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36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91</a:t>
            </a:fld>
            <a:endParaRPr kumimoji="1" lang="ja-JP" altLang="en-US" dirty="0"/>
          </a:p>
        </p:txBody>
      </p:sp>
      <p:sp>
        <p:nvSpPr>
          <p:cNvPr id="2" name="正方形/長方形 1"/>
          <p:cNvSpPr/>
          <p:nvPr/>
        </p:nvSpPr>
        <p:spPr>
          <a:xfrm>
            <a:off x="937649" y="1652375"/>
            <a:ext cx="7901551" cy="2277547"/>
          </a:xfrm>
          <a:prstGeom prst="rect">
            <a:avLst/>
          </a:prstGeom>
        </p:spPr>
        <p:txBody>
          <a:bodyPr wrap="square">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FMEDA</a:t>
            </a:r>
            <a:r>
              <a:rPr lang="ja-JP" altLang="ja-JP" dirty="0" err="1">
                <a:latin typeface="Meiryo UI" panose="020B0604030504040204" pitchFamily="50" charset="-128"/>
                <a:ea typeface="Meiryo UI" panose="020B0604030504040204" pitchFamily="50" charset="-128"/>
                <a:cs typeface="Meiryo UI" panose="020B0604030504040204" pitchFamily="50" charset="-128"/>
              </a:rPr>
              <a:t>を評</a:t>
            </a:r>
            <a:r>
              <a:rPr lang="ja-JP" altLang="ja-JP" dirty="0">
                <a:latin typeface="Meiryo UI" panose="020B0604030504040204" pitchFamily="50" charset="-128"/>
                <a:ea typeface="Meiryo UI" panose="020B0604030504040204" pitchFamily="50" charset="-128"/>
                <a:cs typeface="Meiryo UI" panose="020B0604030504040204" pitchFamily="50" charset="-128"/>
              </a:rPr>
              <a:t>価する場合に、使用温度に範囲がある場合には、温度に感受性のある部品の故障率が変化することがある。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latin typeface="Meiryo UI" panose="020B0604030504040204" pitchFamily="50" charset="-128"/>
                <a:ea typeface="Meiryo UI" panose="020B0604030504040204" pitchFamily="50" charset="-128"/>
                <a:cs typeface="Meiryo UI" panose="020B0604030504040204" pitchFamily="50" charset="-128"/>
              </a:rPr>
              <a:t>また、振動やダストなどの安全関連システムの設置環境が劣悪である場合にも故障率が変化する可能性がある。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配置の環境に注意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9294193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74496" y="0"/>
            <a:ext cx="8850467" cy="1325563"/>
          </a:xfrm>
          <a:ln>
            <a:noFill/>
          </a:ln>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 FMEDA</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92</a:t>
            </a:fld>
            <a:endParaRPr kumimoji="1" lang="ja-JP" altLang="en-US" dirty="0"/>
          </a:p>
        </p:txBody>
      </p:sp>
      <p:sp>
        <p:nvSpPr>
          <p:cNvPr id="2" name="正方形/長方形 1"/>
          <p:cNvSpPr/>
          <p:nvPr/>
        </p:nvSpPr>
        <p:spPr>
          <a:xfrm>
            <a:off x="1198629" y="2086167"/>
            <a:ext cx="8213817" cy="4031873"/>
          </a:xfrm>
          <a:prstGeom prst="rect">
            <a:avLst/>
          </a:prstGeom>
        </p:spPr>
        <p:txBody>
          <a:bodyPr wrap="square">
            <a:spAutoFit/>
          </a:bodyPr>
          <a:lstStyle/>
          <a:p>
            <a:r>
              <a:rPr lang="ja-JP" altLang="ja-JP" sz="1600" dirty="0"/>
              <a:t>λ</a:t>
            </a:r>
            <a:r>
              <a:rPr lang="en-US" altLang="ja-JP" sz="1600" dirty="0"/>
              <a:t> =</a:t>
            </a:r>
            <a:r>
              <a:rPr lang="ja-JP" altLang="ja-JP" sz="1600" dirty="0"/>
              <a:t>λ</a:t>
            </a:r>
            <a:r>
              <a:rPr lang="en-US" altLang="ja-JP" sz="1600" baseline="-25000" dirty="0"/>
              <a:t>S</a:t>
            </a:r>
            <a:r>
              <a:rPr lang="en-US" altLang="ja-JP" sz="1600" dirty="0"/>
              <a:t> +</a:t>
            </a:r>
            <a:r>
              <a:rPr lang="ja-JP" altLang="ja-JP" sz="1600" dirty="0"/>
              <a:t>λ</a:t>
            </a:r>
            <a:r>
              <a:rPr lang="en-US" altLang="ja-JP" sz="1600" baseline="-25000" dirty="0"/>
              <a:t>D</a:t>
            </a:r>
            <a:r>
              <a:rPr lang="en-US" altLang="ja-JP" sz="1600" dirty="0"/>
              <a:t>                                         </a:t>
            </a:r>
            <a:r>
              <a:rPr lang="ja-JP" altLang="en-US" sz="1600" dirty="0"/>
              <a:t>　</a:t>
            </a:r>
            <a:r>
              <a:rPr lang="en-US" altLang="ja-JP" sz="1600" dirty="0"/>
              <a:t>	  (1)</a:t>
            </a:r>
            <a:endParaRPr lang="ja-JP" altLang="ja-JP" sz="1600" dirty="0"/>
          </a:p>
          <a:p>
            <a:r>
              <a:rPr lang="ja-JP" altLang="ja-JP" sz="1600" dirty="0"/>
              <a:t>λ</a:t>
            </a:r>
            <a:r>
              <a:rPr lang="en-US" altLang="ja-JP" sz="1600" baseline="-25000" dirty="0"/>
              <a:t>SD</a:t>
            </a:r>
            <a:r>
              <a:rPr lang="en-US" altLang="ja-JP" sz="1600" dirty="0"/>
              <a:t> = </a:t>
            </a:r>
            <a:r>
              <a:rPr lang="ja-JP" altLang="ja-JP" sz="1600" dirty="0"/>
              <a:t>λ</a:t>
            </a:r>
            <a:r>
              <a:rPr lang="en-US" altLang="ja-JP" sz="1600" baseline="-25000" dirty="0"/>
              <a:t>S</a:t>
            </a:r>
            <a:r>
              <a:rPr lang="en-US" altLang="ja-JP" sz="1600" dirty="0"/>
              <a:t> </a:t>
            </a:r>
            <a:r>
              <a:rPr lang="ja-JP" altLang="ja-JP" sz="1600" dirty="0"/>
              <a:t>×</a:t>
            </a:r>
            <a:r>
              <a:rPr lang="en-US" altLang="ja-JP" sz="1600" dirty="0"/>
              <a:t> DC                                     	  (2)</a:t>
            </a:r>
            <a:endParaRPr lang="ja-JP" altLang="ja-JP" sz="1600" dirty="0"/>
          </a:p>
          <a:p>
            <a:r>
              <a:rPr lang="ja-JP" altLang="ja-JP" sz="1600" dirty="0"/>
              <a:t>λ</a:t>
            </a:r>
            <a:r>
              <a:rPr lang="en-US" altLang="ja-JP" sz="1600" baseline="-25000" dirty="0"/>
              <a:t>SU</a:t>
            </a:r>
            <a:r>
              <a:rPr lang="en-US" altLang="ja-JP" sz="1600" dirty="0"/>
              <a:t> = </a:t>
            </a:r>
            <a:r>
              <a:rPr lang="ja-JP" altLang="ja-JP" sz="1600" dirty="0"/>
              <a:t>λ</a:t>
            </a:r>
            <a:r>
              <a:rPr lang="en-US" altLang="ja-JP" sz="1600" baseline="-25000" dirty="0"/>
              <a:t>S</a:t>
            </a:r>
            <a:r>
              <a:rPr lang="en-US" altLang="ja-JP" sz="1600" dirty="0"/>
              <a:t> </a:t>
            </a:r>
            <a:r>
              <a:rPr lang="ja-JP" altLang="ja-JP" sz="1600" dirty="0"/>
              <a:t>× </a:t>
            </a:r>
            <a:r>
              <a:rPr lang="en-US" altLang="ja-JP" sz="1600" dirty="0"/>
              <a:t>(1-DC)                                	  (3)</a:t>
            </a:r>
            <a:endParaRPr lang="ja-JP" altLang="ja-JP" sz="1600" dirty="0"/>
          </a:p>
          <a:p>
            <a:r>
              <a:rPr lang="ja-JP" altLang="ja-JP" sz="1600" dirty="0"/>
              <a:t>λ</a:t>
            </a:r>
            <a:r>
              <a:rPr lang="en-US" altLang="ja-JP" sz="1600" baseline="-25000" dirty="0"/>
              <a:t>DD</a:t>
            </a:r>
            <a:r>
              <a:rPr lang="en-US" altLang="ja-JP" sz="1600" dirty="0"/>
              <a:t> = </a:t>
            </a:r>
            <a:r>
              <a:rPr lang="ja-JP" altLang="ja-JP" sz="1600" dirty="0"/>
              <a:t>λ</a:t>
            </a:r>
            <a:r>
              <a:rPr lang="en-US" altLang="ja-JP" sz="1600" baseline="-25000" dirty="0"/>
              <a:t>D  </a:t>
            </a:r>
            <a:r>
              <a:rPr lang="ja-JP" altLang="ja-JP" sz="1600" dirty="0"/>
              <a:t>×</a:t>
            </a:r>
            <a:r>
              <a:rPr lang="en-US" altLang="ja-JP" sz="1600" dirty="0"/>
              <a:t> DC                                   	  (4)</a:t>
            </a:r>
            <a:endParaRPr lang="ja-JP" altLang="ja-JP" sz="1600" dirty="0"/>
          </a:p>
          <a:p>
            <a:r>
              <a:rPr lang="ja-JP" altLang="ja-JP" sz="1600" dirty="0"/>
              <a:t>λ</a:t>
            </a:r>
            <a:r>
              <a:rPr lang="en-US" altLang="ja-JP" sz="1600" baseline="-25000" dirty="0"/>
              <a:t>DU</a:t>
            </a:r>
            <a:r>
              <a:rPr lang="en-US" altLang="ja-JP" sz="1600" dirty="0"/>
              <a:t> = </a:t>
            </a:r>
            <a:r>
              <a:rPr lang="ja-JP" altLang="ja-JP" sz="1600" dirty="0"/>
              <a:t>λ</a:t>
            </a:r>
            <a:r>
              <a:rPr lang="en-US" altLang="ja-JP" sz="1600" baseline="-25000" dirty="0"/>
              <a:t>D</a:t>
            </a:r>
            <a:r>
              <a:rPr lang="en-US" altLang="ja-JP" sz="1600" dirty="0"/>
              <a:t> </a:t>
            </a:r>
            <a:r>
              <a:rPr lang="ja-JP" altLang="ja-JP" sz="1600" dirty="0"/>
              <a:t>× </a:t>
            </a:r>
            <a:r>
              <a:rPr lang="en-US" altLang="ja-JP" sz="1600" dirty="0"/>
              <a:t>(1-DC)                               	  (5)</a:t>
            </a:r>
            <a:endParaRPr lang="ja-JP" altLang="ja-JP" sz="1600" dirty="0"/>
          </a:p>
          <a:p>
            <a:r>
              <a:rPr lang="en-US" altLang="ja-JP" sz="1600" dirty="0"/>
              <a:t> </a:t>
            </a:r>
            <a:endParaRPr lang="ja-JP" altLang="ja-JP" sz="1600" dirty="0"/>
          </a:p>
          <a:p>
            <a:r>
              <a:rPr lang="ja-JP" altLang="ja-JP" sz="1600" dirty="0"/>
              <a:t>ここで；</a:t>
            </a:r>
          </a:p>
          <a:p>
            <a:r>
              <a:rPr lang="ja-JP" altLang="ja-JP" sz="1600" dirty="0"/>
              <a:t>λ；全故障率（</a:t>
            </a:r>
            <a:r>
              <a:rPr lang="en-US" altLang="ja-JP" sz="1600" dirty="0"/>
              <a:t>FIT</a:t>
            </a:r>
            <a:r>
              <a:rPr lang="ja-JP" altLang="ja-JP" sz="1600" dirty="0"/>
              <a:t>）</a:t>
            </a:r>
          </a:p>
          <a:p>
            <a:r>
              <a:rPr lang="ja-JP" altLang="ja-JP" sz="1600" dirty="0"/>
              <a:t>λ</a:t>
            </a:r>
            <a:r>
              <a:rPr lang="en-US" altLang="ja-JP" sz="1600" baseline="-25000" dirty="0"/>
              <a:t>S</a:t>
            </a:r>
            <a:r>
              <a:rPr lang="ja-JP" altLang="ja-JP" sz="1600" dirty="0"/>
              <a:t>；安全側故障率（</a:t>
            </a:r>
            <a:r>
              <a:rPr lang="en-US" altLang="ja-JP" sz="1600" dirty="0"/>
              <a:t>FIT</a:t>
            </a:r>
            <a:r>
              <a:rPr lang="ja-JP" altLang="ja-JP" sz="1600" dirty="0"/>
              <a:t>）</a:t>
            </a:r>
          </a:p>
          <a:p>
            <a:r>
              <a:rPr lang="ja-JP" altLang="ja-JP" sz="1600" dirty="0"/>
              <a:t>λ</a:t>
            </a:r>
            <a:r>
              <a:rPr lang="en-US" altLang="ja-JP" sz="1600" baseline="-25000" dirty="0"/>
              <a:t>D</a:t>
            </a:r>
            <a:r>
              <a:rPr lang="ja-JP" altLang="ja-JP" sz="1600" dirty="0"/>
              <a:t>；危険側故障率（</a:t>
            </a:r>
            <a:r>
              <a:rPr lang="en-US" altLang="ja-JP" sz="1600" dirty="0"/>
              <a:t>FIT</a:t>
            </a:r>
            <a:r>
              <a:rPr lang="ja-JP" altLang="ja-JP" sz="1600" dirty="0"/>
              <a:t>）</a:t>
            </a:r>
          </a:p>
          <a:p>
            <a:r>
              <a:rPr lang="en-US" altLang="ja-JP" sz="1600" dirty="0"/>
              <a:t>DC</a:t>
            </a:r>
            <a:r>
              <a:rPr lang="ja-JP" altLang="ja-JP" sz="1600" dirty="0"/>
              <a:t>；自己診断率（</a:t>
            </a:r>
            <a:r>
              <a:rPr lang="en-US" altLang="ja-JP" sz="1600" dirty="0"/>
              <a:t>-</a:t>
            </a:r>
            <a:r>
              <a:rPr lang="ja-JP" altLang="ja-JP" sz="1600" dirty="0"/>
              <a:t>）</a:t>
            </a:r>
          </a:p>
          <a:p>
            <a:r>
              <a:rPr lang="ja-JP" altLang="ja-JP" sz="1600" dirty="0"/>
              <a:t>λ</a:t>
            </a:r>
            <a:r>
              <a:rPr lang="en-US" altLang="ja-JP" sz="1600" baseline="-25000" dirty="0"/>
              <a:t>SD</a:t>
            </a:r>
            <a:r>
              <a:rPr lang="ja-JP" altLang="ja-JP" sz="1600" dirty="0"/>
              <a:t>；検知可能安全側故障率</a:t>
            </a:r>
            <a:r>
              <a:rPr lang="en-US" altLang="ja-JP" sz="1600" dirty="0"/>
              <a:t>(FIT)</a:t>
            </a:r>
            <a:endParaRPr lang="ja-JP" altLang="ja-JP" sz="1600" dirty="0"/>
          </a:p>
          <a:p>
            <a:r>
              <a:rPr lang="ja-JP" altLang="ja-JP" sz="1600" dirty="0"/>
              <a:t>λ</a:t>
            </a:r>
            <a:r>
              <a:rPr lang="en-US" altLang="ja-JP" sz="1600" baseline="-25000" dirty="0"/>
              <a:t>SU</a:t>
            </a:r>
            <a:r>
              <a:rPr lang="ja-JP" altLang="ja-JP" sz="1600" dirty="0"/>
              <a:t>；検知不可安全側故障率</a:t>
            </a:r>
            <a:r>
              <a:rPr lang="en-US" altLang="ja-JP" sz="1600" dirty="0"/>
              <a:t>(FIT)</a:t>
            </a:r>
            <a:endParaRPr lang="ja-JP" altLang="ja-JP" sz="1600" dirty="0"/>
          </a:p>
          <a:p>
            <a:r>
              <a:rPr lang="ja-JP" altLang="ja-JP" sz="1600" dirty="0"/>
              <a:t>λ</a:t>
            </a:r>
            <a:r>
              <a:rPr lang="en-US" altLang="ja-JP" sz="1600" baseline="-25000" dirty="0"/>
              <a:t>DD</a:t>
            </a:r>
            <a:r>
              <a:rPr lang="ja-JP" altLang="ja-JP" sz="1600" dirty="0"/>
              <a:t>；検知可能危険側故障率</a:t>
            </a:r>
            <a:r>
              <a:rPr lang="en-US" altLang="ja-JP" sz="1600" dirty="0"/>
              <a:t>(FIT)</a:t>
            </a:r>
            <a:endParaRPr lang="ja-JP" altLang="ja-JP" sz="1600" dirty="0"/>
          </a:p>
          <a:p>
            <a:r>
              <a:rPr lang="ja-JP" altLang="ja-JP" sz="1600" dirty="0"/>
              <a:t>λ</a:t>
            </a:r>
            <a:r>
              <a:rPr lang="en-US" altLang="ja-JP" sz="1600" baseline="-25000" dirty="0"/>
              <a:t>DU</a:t>
            </a:r>
            <a:r>
              <a:rPr lang="ja-JP" altLang="ja-JP" sz="1600" dirty="0"/>
              <a:t>；検知不可危険側故障率</a:t>
            </a:r>
            <a:r>
              <a:rPr lang="en-US" altLang="ja-JP" sz="1600" dirty="0"/>
              <a:t>(FIT)</a:t>
            </a:r>
            <a:endParaRPr lang="ja-JP" altLang="ja-JP" sz="1600" dirty="0"/>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867619" y="1086003"/>
            <a:ext cx="4953000" cy="954107"/>
          </a:xfrm>
          <a:prstGeom prst="rect">
            <a:avLst/>
          </a:prstGeom>
        </p:spPr>
        <p:txBody>
          <a:bodyPr>
            <a:spAutoFit/>
          </a:bodyPr>
          <a:lstStyle/>
          <a:p>
            <a:r>
              <a:rPr lang="ja-JP" altLang="en-US" sz="3200" dirty="0">
                <a:latin typeface="Meiryo UI" panose="020B0604030504040204" pitchFamily="50" charset="-128"/>
                <a:ea typeface="Meiryo UI" panose="020B0604030504040204" pitchFamily="50" charset="-128"/>
              </a:rPr>
              <a:t>エ</a:t>
            </a:r>
            <a:r>
              <a:rPr lang="ja-JP"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計算</a:t>
            </a:r>
            <a:endParaRPr lang="ja-JP" altLang="ja-JP" sz="32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（ア）</a:t>
            </a:r>
            <a:r>
              <a:rPr lang="en-US" altLang="ja-JP" sz="2400" dirty="0">
                <a:latin typeface="Meiryo UI" panose="020B0604030504040204" pitchFamily="50" charset="-128"/>
                <a:ea typeface="Meiryo UI" panose="020B0604030504040204" pitchFamily="50" charset="-128"/>
              </a:rPr>
              <a:t>FMEDA</a:t>
            </a:r>
            <a:r>
              <a:rPr lang="ja-JP" altLang="ja-JP" sz="2400" dirty="0">
                <a:latin typeface="Meiryo UI" panose="020B0604030504040204" pitchFamily="50" charset="-128"/>
                <a:ea typeface="Meiryo UI" panose="020B0604030504040204" pitchFamily="50" charset="-128"/>
              </a:rPr>
              <a:t>の評価</a:t>
            </a:r>
            <a:endParaRPr lang="en-US" altLang="ja-JP" sz="2400" dirty="0">
              <a:latin typeface="Meiryo UI" panose="020B0604030504040204" pitchFamily="50" charset="-128"/>
              <a:ea typeface="Meiryo UI" panose="020B0604030504040204" pitchFamily="50" charset="-128"/>
            </a:endParaRPr>
          </a:p>
        </p:txBody>
      </p:sp>
      <p:sp>
        <p:nvSpPr>
          <p:cNvPr id="7"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7020328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93</a:t>
            </a:fld>
            <a:endParaRPr kumimoji="1" lang="ja-JP" altLang="en-US" dirty="0"/>
          </a:p>
        </p:txBody>
      </p:sp>
      <p:sp>
        <p:nvSpPr>
          <p:cNvPr id="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6" name="図 5"/>
          <p:cNvPicPr>
            <a:picLocks noChangeAspect="1"/>
          </p:cNvPicPr>
          <p:nvPr/>
        </p:nvPicPr>
        <p:blipFill>
          <a:blip r:embed="rId3"/>
          <a:stretch>
            <a:fillRect/>
          </a:stretch>
        </p:blipFill>
        <p:spPr>
          <a:xfrm>
            <a:off x="1109663" y="1869952"/>
            <a:ext cx="7000875" cy="1019175"/>
          </a:xfrm>
          <a:prstGeom prst="rect">
            <a:avLst/>
          </a:prstGeom>
        </p:spPr>
      </p:pic>
      <p:sp>
        <p:nvSpPr>
          <p:cNvPr id="12" name="正方形/長方形 11"/>
          <p:cNvSpPr/>
          <p:nvPr/>
        </p:nvSpPr>
        <p:spPr>
          <a:xfrm>
            <a:off x="712354" y="1118635"/>
            <a:ext cx="8409611"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（イ）安全側故障割合（</a:t>
            </a:r>
            <a:r>
              <a:rPr lang="en-US" altLang="ja-JP" sz="2400" dirty="0">
                <a:latin typeface="Meiryo UI" panose="020B0604030504040204" pitchFamily="50" charset="-128"/>
                <a:ea typeface="Meiryo UI" panose="020B0604030504040204" pitchFamily="50" charset="-128"/>
              </a:rPr>
              <a:t>SFF</a:t>
            </a:r>
            <a:r>
              <a:rPr lang="ja-JP" altLang="ja-JP"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Safe Failure Fraction)</a:t>
            </a:r>
          </a:p>
        </p:txBody>
      </p:sp>
      <p:sp>
        <p:nvSpPr>
          <p:cNvPr id="14" name="正方形/長方形 13"/>
          <p:cNvSpPr/>
          <p:nvPr/>
        </p:nvSpPr>
        <p:spPr>
          <a:xfrm>
            <a:off x="712355" y="4007762"/>
            <a:ext cx="6582956" cy="461665"/>
          </a:xfrm>
          <a:prstGeom prst="rect">
            <a:avLst/>
          </a:prstGeom>
        </p:spPr>
        <p:txBody>
          <a:bodyPr wrap="none">
            <a:spAutoFit/>
          </a:bodyPr>
          <a:lstStyle/>
          <a:p>
            <a:pPr lvl="0"/>
            <a:r>
              <a:rPr lang="ja-JP" altLang="en-US" sz="2400" dirty="0">
                <a:latin typeface="Meiryo UI" panose="020B0604030504040204" pitchFamily="50" charset="-128"/>
                <a:ea typeface="Meiryo UI" panose="020B0604030504040204" pitchFamily="50" charset="-128"/>
                <a:cs typeface="Meiryo UI" panose="020B0604030504040204" pitchFamily="50" charset="-128"/>
              </a:rPr>
              <a:t>（ウ）</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診断率（</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DC</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Diagnostic Coverage </a:t>
            </a:r>
            <a:r>
              <a:rPr lang="ja-JP" altLang="ja-JP" sz="2400" dirty="0">
                <a:latin typeface="Meiryo UI" panose="020B0604030504040204" pitchFamily="50" charset="-128"/>
                <a:ea typeface="Meiryo UI" panose="020B0604030504040204" pitchFamily="50" charset="-128"/>
              </a:rPr>
              <a:t>）</a:t>
            </a:r>
          </a:p>
        </p:txBody>
      </p:sp>
      <p:pic>
        <p:nvPicPr>
          <p:cNvPr id="15" name="図 14"/>
          <p:cNvPicPr>
            <a:picLocks noChangeAspect="1"/>
          </p:cNvPicPr>
          <p:nvPr/>
        </p:nvPicPr>
        <p:blipFill>
          <a:blip r:embed="rId4"/>
          <a:stretch>
            <a:fillRect/>
          </a:stretch>
        </p:blipFill>
        <p:spPr>
          <a:xfrm>
            <a:off x="1317465" y="4759079"/>
            <a:ext cx="6867525" cy="990600"/>
          </a:xfrm>
          <a:prstGeom prst="rect">
            <a:avLst/>
          </a:prstGeom>
        </p:spPr>
      </p:pic>
      <p:sp>
        <p:nvSpPr>
          <p:cNvPr id="10"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6269958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583068" y="438539"/>
            <a:ext cx="8809325" cy="5094587"/>
          </a:xfrm>
          <a:ln>
            <a:noFill/>
          </a:ln>
        </p:spPr>
        <p:txBody>
          <a:bodyPr>
            <a:normAutofit/>
          </a:bodyPr>
          <a:lstStyle/>
          <a:p>
            <a:pPr marL="0" indent="0">
              <a:buNone/>
            </a:pPr>
            <a:r>
              <a:rPr lang="ja-JP" altLang="en-US" sz="2000" dirty="0"/>
              <a:t>　</a:t>
            </a:r>
            <a:r>
              <a:rPr lang="ja-JP" altLang="ja-JP" sz="2000" dirty="0"/>
              <a:t>表</a:t>
            </a:r>
            <a:r>
              <a:rPr lang="en-US" altLang="ja-JP" sz="2000" dirty="0"/>
              <a:t>3-2</a:t>
            </a:r>
            <a:r>
              <a:rPr lang="ja-JP" altLang="ja-JP" sz="2000" dirty="0"/>
              <a:t>　</a:t>
            </a:r>
            <a:r>
              <a:rPr lang="en-US" altLang="ja-JP" sz="2000" dirty="0"/>
              <a:t>FMEDA</a:t>
            </a:r>
            <a:r>
              <a:rPr lang="ja-JP" altLang="ja-JP" sz="2000" dirty="0"/>
              <a:t>評価シートの例</a:t>
            </a:r>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r>
              <a:rPr lang="ja-JP" altLang="en-US" sz="1800" dirty="0"/>
              <a:t>　　　　　　　</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36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94</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548698931"/>
              </p:ext>
            </p:extLst>
          </p:nvPr>
        </p:nvGraphicFramePr>
        <p:xfrm>
          <a:off x="124556" y="828410"/>
          <a:ext cx="9570287" cy="5534820"/>
        </p:xfrm>
        <a:graphic>
          <a:graphicData uri="http://schemas.openxmlformats.org/drawingml/2006/table">
            <a:tbl>
              <a:tblPr firstRow="1" firstCol="1" bandRow="1">
                <a:tableStyleId>{5C22544A-7EE6-4342-B048-85BDC9FD1C3A}</a:tableStyleId>
              </a:tblPr>
              <a:tblGrid>
                <a:gridCol w="342617">
                  <a:extLst>
                    <a:ext uri="{9D8B030D-6E8A-4147-A177-3AD203B41FA5}">
                      <a16:colId xmlns="" xmlns:a16="http://schemas.microsoft.com/office/drawing/2014/main" val="20000"/>
                    </a:ext>
                  </a:extLst>
                </a:gridCol>
                <a:gridCol w="761794">
                  <a:extLst>
                    <a:ext uri="{9D8B030D-6E8A-4147-A177-3AD203B41FA5}">
                      <a16:colId xmlns="" xmlns:a16="http://schemas.microsoft.com/office/drawing/2014/main" val="20001"/>
                    </a:ext>
                  </a:extLst>
                </a:gridCol>
                <a:gridCol w="601013">
                  <a:extLst>
                    <a:ext uri="{9D8B030D-6E8A-4147-A177-3AD203B41FA5}">
                      <a16:colId xmlns="" xmlns:a16="http://schemas.microsoft.com/office/drawing/2014/main" val="20002"/>
                    </a:ext>
                  </a:extLst>
                </a:gridCol>
                <a:gridCol w="932147">
                  <a:extLst>
                    <a:ext uri="{9D8B030D-6E8A-4147-A177-3AD203B41FA5}">
                      <a16:colId xmlns="" xmlns:a16="http://schemas.microsoft.com/office/drawing/2014/main" val="20003"/>
                    </a:ext>
                  </a:extLst>
                </a:gridCol>
                <a:gridCol w="403867">
                  <a:extLst>
                    <a:ext uri="{9D8B030D-6E8A-4147-A177-3AD203B41FA5}">
                      <a16:colId xmlns="" xmlns:a16="http://schemas.microsoft.com/office/drawing/2014/main" val="20004"/>
                    </a:ext>
                  </a:extLst>
                </a:gridCol>
                <a:gridCol w="502623">
                  <a:extLst>
                    <a:ext uri="{9D8B030D-6E8A-4147-A177-3AD203B41FA5}">
                      <a16:colId xmlns="" xmlns:a16="http://schemas.microsoft.com/office/drawing/2014/main" val="20005"/>
                    </a:ext>
                  </a:extLst>
                </a:gridCol>
                <a:gridCol w="1189822">
                  <a:extLst>
                    <a:ext uri="{9D8B030D-6E8A-4147-A177-3AD203B41FA5}">
                      <a16:colId xmlns="" xmlns:a16="http://schemas.microsoft.com/office/drawing/2014/main" val="20006"/>
                    </a:ext>
                  </a:extLst>
                </a:gridCol>
                <a:gridCol w="638978">
                  <a:extLst>
                    <a:ext uri="{9D8B030D-6E8A-4147-A177-3AD203B41FA5}">
                      <a16:colId xmlns="" xmlns:a16="http://schemas.microsoft.com/office/drawing/2014/main" val="20007"/>
                    </a:ext>
                  </a:extLst>
                </a:gridCol>
                <a:gridCol w="605928">
                  <a:extLst>
                    <a:ext uri="{9D8B030D-6E8A-4147-A177-3AD203B41FA5}">
                      <a16:colId xmlns="" xmlns:a16="http://schemas.microsoft.com/office/drawing/2014/main" val="20008"/>
                    </a:ext>
                  </a:extLst>
                </a:gridCol>
                <a:gridCol w="638978">
                  <a:extLst>
                    <a:ext uri="{9D8B030D-6E8A-4147-A177-3AD203B41FA5}">
                      <a16:colId xmlns="" xmlns:a16="http://schemas.microsoft.com/office/drawing/2014/main" val="20009"/>
                    </a:ext>
                  </a:extLst>
                </a:gridCol>
                <a:gridCol w="616944">
                  <a:extLst>
                    <a:ext uri="{9D8B030D-6E8A-4147-A177-3AD203B41FA5}">
                      <a16:colId xmlns="" xmlns:a16="http://schemas.microsoft.com/office/drawing/2014/main" val="20010"/>
                    </a:ext>
                  </a:extLst>
                </a:gridCol>
                <a:gridCol w="627962">
                  <a:extLst>
                    <a:ext uri="{9D8B030D-6E8A-4147-A177-3AD203B41FA5}">
                      <a16:colId xmlns="" xmlns:a16="http://schemas.microsoft.com/office/drawing/2014/main" val="20011"/>
                    </a:ext>
                  </a:extLst>
                </a:gridCol>
                <a:gridCol w="848299">
                  <a:extLst>
                    <a:ext uri="{9D8B030D-6E8A-4147-A177-3AD203B41FA5}">
                      <a16:colId xmlns="" xmlns:a16="http://schemas.microsoft.com/office/drawing/2014/main" val="20012"/>
                    </a:ext>
                  </a:extLst>
                </a:gridCol>
                <a:gridCol w="859315">
                  <a:extLst>
                    <a:ext uri="{9D8B030D-6E8A-4147-A177-3AD203B41FA5}">
                      <a16:colId xmlns="" xmlns:a16="http://schemas.microsoft.com/office/drawing/2014/main" val="20013"/>
                    </a:ext>
                  </a:extLst>
                </a:gridCol>
              </a:tblGrid>
              <a:tr h="449080">
                <a:tc>
                  <a:txBody>
                    <a:bodyPr/>
                    <a:lstStyle/>
                    <a:p>
                      <a:pPr algn="ctr">
                        <a:spcAft>
                          <a:spcPts val="0"/>
                        </a:spcAft>
                      </a:pPr>
                      <a:r>
                        <a:rPr lang="ja-JP" sz="1200" kern="0" dirty="0">
                          <a:effectLst/>
                        </a:rPr>
                        <a:t>番号</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dirty="0">
                          <a:effectLst/>
                        </a:rPr>
                        <a:t>部品名称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dirty="0">
                          <a:effectLst/>
                        </a:rPr>
                        <a:t>全故障率</a:t>
                      </a:r>
                      <a:r>
                        <a:rPr lang="en-US" sz="1200" kern="0" dirty="0">
                          <a:effectLst/>
                        </a:rPr>
                        <a:t>(FIT)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故障モード</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分配率</a:t>
                      </a:r>
                      <a:r>
                        <a:rPr lang="en-US" sz="1200" kern="0">
                          <a:effectLst/>
                        </a:rPr>
                        <a:t>(</a:t>
                      </a:r>
                      <a:r>
                        <a:rPr lang="ja-JP" sz="1200" kern="0">
                          <a:effectLst/>
                        </a:rPr>
                        <a:t>％</a:t>
                      </a:r>
                      <a:r>
                        <a:rPr lang="en-US" sz="1200" kern="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故障率</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安全側</a:t>
                      </a:r>
                      <a:r>
                        <a:rPr lang="en-US" sz="1200" kern="0">
                          <a:effectLst/>
                        </a:rPr>
                        <a:t>/</a:t>
                      </a:r>
                      <a:r>
                        <a:rPr lang="ja-JP" sz="1200" kern="0">
                          <a:effectLst/>
                        </a:rPr>
                        <a:t>危険側</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診断率</a:t>
                      </a:r>
                      <a:r>
                        <a:rPr lang="en-US" sz="1200" kern="0">
                          <a:effectLst/>
                        </a:rPr>
                        <a:t>(</a:t>
                      </a:r>
                      <a:r>
                        <a:rPr lang="ja-JP" sz="1200" kern="0">
                          <a:effectLst/>
                        </a:rPr>
                        <a:t>％</a:t>
                      </a:r>
                      <a:r>
                        <a:rPr lang="en-US" sz="1200" kern="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λ</a:t>
                      </a:r>
                      <a:r>
                        <a:rPr lang="en-US" sz="1200" kern="0" baseline="-25000">
                          <a:effectLst/>
                        </a:rPr>
                        <a:t>SD</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λ</a:t>
                      </a:r>
                      <a:r>
                        <a:rPr lang="en-US" sz="1200" kern="0" baseline="-25000">
                          <a:effectLst/>
                        </a:rPr>
                        <a:t>SU</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λ</a:t>
                      </a:r>
                      <a:r>
                        <a:rPr lang="en-US" sz="1200" kern="0" baseline="-25000">
                          <a:effectLst/>
                        </a:rPr>
                        <a:t>DD</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λ</a:t>
                      </a:r>
                      <a:r>
                        <a:rPr lang="en-US" sz="1200" kern="0" baseline="-25000">
                          <a:effectLst/>
                        </a:rPr>
                        <a:t>DU</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λ</a:t>
                      </a:r>
                      <a:r>
                        <a:rPr lang="en-US" sz="1200" kern="0" baseline="-25000">
                          <a:effectLst/>
                        </a:rPr>
                        <a:t>No Effect Failure</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λ</a:t>
                      </a:r>
                      <a:r>
                        <a:rPr lang="en-US" sz="1200" kern="0" baseline="-25000">
                          <a:effectLst/>
                        </a:rPr>
                        <a:t>No Part Failure</a:t>
                      </a:r>
                      <a:r>
                        <a:rPr lang="en-US" sz="1200" kern="0">
                          <a:effectLst/>
                        </a:rPr>
                        <a:t>(FIT)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87004">
                <a:tc>
                  <a:txBody>
                    <a:bodyPr/>
                    <a:lstStyle/>
                    <a:p>
                      <a:pPr algn="ctr">
                        <a:spcAft>
                          <a:spcPts val="0"/>
                        </a:spcAft>
                      </a:pPr>
                      <a:r>
                        <a:rPr lang="en-US" sz="1200" kern="0">
                          <a:effectLst/>
                        </a:rPr>
                        <a:t>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sample-1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120.00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dirty="0">
                          <a:effectLst/>
                        </a:rPr>
                        <a:t>接続の開回路</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危険側故障</a:t>
                      </a:r>
                      <a:r>
                        <a:rPr lang="en-US" sz="1200" kern="0">
                          <a:effectLst/>
                        </a:rPr>
                        <a:t>(D)</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18.00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12.00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a:t>
                      </a:r>
                      <a:r>
                        <a:rPr lang="ja-JP" sz="1200" kern="0">
                          <a:effectLst/>
                        </a:rPr>
                        <a:t>つの接続間短絡</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25</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安全側故障</a:t>
                      </a:r>
                      <a:r>
                        <a:rPr lang="en-US" sz="1200" kern="0">
                          <a:effectLst/>
                        </a:rPr>
                        <a:t>(S)</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18.00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12.00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すべての接続間短絡</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30.00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50%</a:t>
                      </a:r>
                      <a:r>
                        <a:rPr lang="ja-JP" sz="1200" kern="0" dirty="0">
                          <a:effectLst/>
                        </a:rPr>
                        <a:t>安全側、</a:t>
                      </a:r>
                      <a:r>
                        <a:rPr lang="en-US" sz="1200" kern="0" dirty="0">
                          <a:effectLst/>
                        </a:rPr>
                        <a:t>50%</a:t>
                      </a:r>
                      <a:r>
                        <a:rPr lang="ja-JP" sz="1200" kern="0" dirty="0">
                          <a:effectLst/>
                        </a:rPr>
                        <a:t>危険側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9.00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9.00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87004">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特性変化</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対象外</a:t>
                      </a:r>
                      <a:r>
                        <a:rPr lang="en-US" sz="1200" kern="0">
                          <a:effectLst/>
                        </a:rPr>
                        <a:t>(no effect)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87004">
                <a:tc>
                  <a:txBody>
                    <a:bodyPr/>
                    <a:lstStyle/>
                    <a:p>
                      <a:pPr algn="ctr">
                        <a:spcAft>
                          <a:spcPts val="0"/>
                        </a:spcAft>
                      </a:pPr>
                      <a:r>
                        <a:rPr lang="en-US" sz="1200" kern="0">
                          <a:effectLst/>
                        </a:rPr>
                        <a:t>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sample-2</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15.00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接続の開回路</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dirty="0">
                          <a:effectLst/>
                        </a:rPr>
                        <a:t>危険側故障</a:t>
                      </a:r>
                      <a:r>
                        <a:rPr lang="en-US" sz="1200" kern="0" dirty="0">
                          <a:effectLst/>
                        </a:rPr>
                        <a:t>(D)</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60.00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1.50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a:t>
                      </a:r>
                      <a:r>
                        <a:rPr lang="ja-JP" sz="1200" kern="0">
                          <a:effectLst/>
                        </a:rPr>
                        <a:t>つの接続間短絡</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安全側故障</a:t>
                      </a:r>
                      <a:r>
                        <a:rPr lang="en-US" sz="1200" kern="0">
                          <a:effectLst/>
                        </a:rPr>
                        <a:t>(S)</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60.00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2.25</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1.50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すべての接続間短絡</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安全側故障</a:t>
                      </a:r>
                      <a:r>
                        <a:rPr lang="en-US" sz="1200" kern="0">
                          <a:effectLst/>
                        </a:rPr>
                        <a:t>(S)</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2.25</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1.50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特性変化</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50%</a:t>
                      </a:r>
                      <a:r>
                        <a:rPr lang="ja-JP" sz="1200" kern="0">
                          <a:effectLst/>
                        </a:rPr>
                        <a:t>安全側、</a:t>
                      </a:r>
                      <a:r>
                        <a:rPr lang="en-US" sz="1200" kern="0">
                          <a:effectLst/>
                        </a:rPr>
                        <a:t>50%</a:t>
                      </a:r>
                      <a:r>
                        <a:rPr lang="ja-JP" sz="1200" kern="0">
                          <a:effectLst/>
                        </a:rPr>
                        <a:t>危険側</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1.13</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0.75</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1.13</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87004">
                <a:tc>
                  <a:txBody>
                    <a:bodyPr/>
                    <a:lstStyle/>
                    <a:p>
                      <a:pPr algn="ctr">
                        <a:spcAft>
                          <a:spcPts val="0"/>
                        </a:spcAft>
                      </a:pPr>
                      <a:r>
                        <a:rPr lang="en-US" sz="1200" kern="0">
                          <a:effectLst/>
                        </a:rPr>
                        <a:t>2</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sample-3</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3.00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接続の開回路</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危険側故障</a:t>
                      </a:r>
                      <a:r>
                        <a:rPr lang="en-US" sz="1200" kern="0">
                          <a:effectLst/>
                        </a:rPr>
                        <a:t>(D)</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90.00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0.68</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0.08</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a:t>
                      </a:r>
                      <a:r>
                        <a:rPr lang="ja-JP" sz="1200" kern="0">
                          <a:effectLst/>
                        </a:rPr>
                        <a:t>つの接続間短絡</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安全側故障</a:t>
                      </a:r>
                      <a:r>
                        <a:rPr lang="en-US" sz="1200" kern="0">
                          <a:effectLst/>
                        </a:rPr>
                        <a:t>(S)</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90.00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0.68</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0.08</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すべての接続間短絡</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安全側故障</a:t>
                      </a:r>
                      <a:r>
                        <a:rPr lang="en-US" sz="1200" kern="0">
                          <a:effectLst/>
                        </a:rPr>
                        <a:t>(S)</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0.45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0.30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299387">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特性変化</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25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0.75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50%</a:t>
                      </a:r>
                      <a:r>
                        <a:rPr lang="ja-JP" sz="1200" kern="0">
                          <a:effectLst/>
                        </a:rPr>
                        <a:t>安全側、</a:t>
                      </a:r>
                      <a:r>
                        <a:rPr lang="en-US" sz="1200" kern="0">
                          <a:effectLst/>
                        </a:rPr>
                        <a:t>50%</a:t>
                      </a:r>
                      <a:r>
                        <a:rPr lang="ja-JP" sz="1200" kern="0">
                          <a:effectLst/>
                        </a:rPr>
                        <a:t>危険側</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60.00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0.23</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0.15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0.23</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a:effectLst/>
                        </a:rPr>
                        <a:t>0.15</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0" dirty="0">
                          <a:effectLst/>
                        </a:rPr>
                        <a:t>0.00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414180">
                <a:tc>
                  <a:txBody>
                    <a:bodyPr/>
                    <a:lstStyle/>
                    <a:p>
                      <a:pPr algn="ctr">
                        <a:spcAft>
                          <a:spcPts val="0"/>
                        </a:spcAft>
                      </a:pPr>
                      <a:r>
                        <a:rPr lang="ja-JP" sz="1200" kern="0">
                          <a:effectLst/>
                        </a:rPr>
                        <a:t>①</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②</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③</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④</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⑤</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⑥</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⑦</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⑧</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⑨</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⑩</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⑪</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⑫</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a:effectLst/>
                        </a:rPr>
                        <a:t>⑬</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0" dirty="0">
                          <a:effectLst/>
                        </a:rPr>
                        <a:t>⑭</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27" marR="628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6"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8757498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415638" y="428546"/>
            <a:ext cx="8809325" cy="5094587"/>
          </a:xfrm>
          <a:ln>
            <a:noFill/>
          </a:ln>
        </p:spPr>
        <p:txBody>
          <a:bodyPr>
            <a:normAutofit/>
          </a:bodyPr>
          <a:lstStyle/>
          <a:p>
            <a:pPr marL="0" indent="0">
              <a:buNone/>
            </a:pPr>
            <a:r>
              <a:rPr lang="ja-JP" altLang="en-US" sz="2400" dirty="0"/>
              <a:t>（エ）</a:t>
            </a:r>
            <a:r>
              <a:rPr lang="en-US" altLang="ja-JP" sz="2400" dirty="0" err="1"/>
              <a:t>PFDavg</a:t>
            </a:r>
            <a:r>
              <a:rPr lang="ja-JP" altLang="ja-JP" sz="2400" dirty="0"/>
              <a:t>の計算</a:t>
            </a:r>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3600"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95</a:t>
            </a:fld>
            <a:endParaRPr kumimoji="1" lang="ja-JP" altLang="en-US" dirty="0"/>
          </a:p>
        </p:txBody>
      </p:sp>
      <p:sp>
        <p:nvSpPr>
          <p:cNvPr id="2" name="正方形/長方形 1"/>
          <p:cNvSpPr/>
          <p:nvPr/>
        </p:nvSpPr>
        <p:spPr>
          <a:xfrm>
            <a:off x="639896" y="2381718"/>
            <a:ext cx="8213817" cy="1938992"/>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000" dirty="0"/>
              <a:t>　</a:t>
            </a:r>
            <a:endParaRPr lang="en-US" altLang="ja-JP" sz="2000" dirty="0"/>
          </a:p>
          <a:p>
            <a:pPr lvl="0"/>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表 10"/>
          <p:cNvGraphicFramePr>
            <a:graphicFrameLocks noGrp="1"/>
          </p:cNvGraphicFramePr>
          <p:nvPr>
            <p:extLst>
              <p:ext uri="{D42A27DB-BD31-4B8C-83A1-F6EECF244321}">
                <p14:modId xmlns:p14="http://schemas.microsoft.com/office/powerpoint/2010/main" val="3562726417"/>
              </p:ext>
            </p:extLst>
          </p:nvPr>
        </p:nvGraphicFramePr>
        <p:xfrm>
          <a:off x="1141910" y="1609044"/>
          <a:ext cx="7249736" cy="1645920"/>
        </p:xfrm>
        <a:graphic>
          <a:graphicData uri="http://schemas.openxmlformats.org/drawingml/2006/table">
            <a:tbl>
              <a:tblPr firstRow="1" firstCol="1" bandRow="1">
                <a:tableStyleId>{5C22544A-7EE6-4342-B048-85BDC9FD1C3A}</a:tableStyleId>
              </a:tblPr>
              <a:tblGrid>
                <a:gridCol w="2505596">
                  <a:extLst>
                    <a:ext uri="{9D8B030D-6E8A-4147-A177-3AD203B41FA5}">
                      <a16:colId xmlns="" xmlns:a16="http://schemas.microsoft.com/office/drawing/2014/main" val="20000"/>
                    </a:ext>
                  </a:extLst>
                </a:gridCol>
                <a:gridCol w="4744140">
                  <a:extLst>
                    <a:ext uri="{9D8B030D-6E8A-4147-A177-3AD203B41FA5}">
                      <a16:colId xmlns="" xmlns:a16="http://schemas.microsoft.com/office/drawing/2014/main" val="20001"/>
                    </a:ext>
                  </a:extLst>
                </a:gridCol>
              </a:tblGrid>
              <a:tr h="533257">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安全度水準（</a:t>
                      </a:r>
                      <a:r>
                        <a:rPr lang="en-US" sz="1800" kern="100" dirty="0">
                          <a:effectLst/>
                          <a:latin typeface="Meiryo UI" panose="020B0604030504040204" pitchFamily="50" charset="-128"/>
                          <a:ea typeface="Meiryo UI" panose="020B0604030504040204" pitchFamily="50" charset="-128"/>
                        </a:rPr>
                        <a:t>SIL</a:t>
                      </a:r>
                      <a:r>
                        <a:rPr lang="ja-JP" sz="1800" kern="100" dirty="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安全機能の作動要求あたりの平均危険側失敗確率</a:t>
                      </a:r>
                      <a:r>
                        <a:rPr lang="en-US" sz="1800" kern="100" dirty="0">
                          <a:effectLst/>
                          <a:latin typeface="Meiryo UI" panose="020B0604030504040204" pitchFamily="50" charset="-128"/>
                          <a:ea typeface="Meiryo UI" panose="020B0604030504040204" pitchFamily="50" charset="-128"/>
                        </a:rPr>
                        <a:t>(</a:t>
                      </a:r>
                      <a:r>
                        <a:rPr lang="en-US" sz="1800" kern="100" dirty="0" err="1">
                          <a:effectLst/>
                          <a:latin typeface="Meiryo UI" panose="020B0604030504040204" pitchFamily="50" charset="-128"/>
                          <a:ea typeface="Meiryo UI" panose="020B0604030504040204" pitchFamily="50" charset="-128"/>
                        </a:rPr>
                        <a:t>PFDavg</a:t>
                      </a:r>
                      <a:r>
                        <a:rPr lang="en-US" sz="1800" kern="100" dirty="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66628">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4</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-5</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66628">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3</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a:t>
                      </a:r>
                      <a:r>
                        <a:rPr lang="ja-JP" sz="1800" kern="100" baseline="30000" dirty="0">
                          <a:effectLst/>
                          <a:latin typeface="Meiryo UI" panose="020B0604030504040204" pitchFamily="50" charset="-128"/>
                          <a:ea typeface="Meiryo UI" panose="020B0604030504040204" pitchFamily="50" charset="-128"/>
                        </a:rPr>
                        <a:t>４</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66628">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-3</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-2</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66628">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-2</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-1</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92987524"/>
              </p:ext>
            </p:extLst>
          </p:nvPr>
        </p:nvGraphicFramePr>
        <p:xfrm>
          <a:off x="1141910" y="4314147"/>
          <a:ext cx="7249736" cy="1422040"/>
        </p:xfrm>
        <a:graphic>
          <a:graphicData uri="http://schemas.openxmlformats.org/drawingml/2006/table">
            <a:tbl>
              <a:tblPr firstRow="1" firstCol="1" bandRow="1">
                <a:tableStyleId>{5C22544A-7EE6-4342-B048-85BDC9FD1C3A}</a:tableStyleId>
              </a:tblPr>
              <a:tblGrid>
                <a:gridCol w="2505596">
                  <a:extLst>
                    <a:ext uri="{9D8B030D-6E8A-4147-A177-3AD203B41FA5}">
                      <a16:colId xmlns="" xmlns:a16="http://schemas.microsoft.com/office/drawing/2014/main" val="20000"/>
                    </a:ext>
                  </a:extLst>
                </a:gridCol>
                <a:gridCol w="4744140">
                  <a:extLst>
                    <a:ext uri="{9D8B030D-6E8A-4147-A177-3AD203B41FA5}">
                      <a16:colId xmlns="" xmlns:a16="http://schemas.microsoft.com/office/drawing/2014/main" val="20001"/>
                    </a:ext>
                  </a:extLst>
                </a:gridCol>
              </a:tblGrid>
              <a:tr h="284408">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安全度水準（</a:t>
                      </a:r>
                      <a:r>
                        <a:rPr lang="en-US" sz="1800" kern="100" dirty="0">
                          <a:effectLst/>
                          <a:latin typeface="Meiryo UI" panose="020B0604030504040204" pitchFamily="50" charset="-128"/>
                          <a:ea typeface="Meiryo UI" panose="020B0604030504040204" pitchFamily="50" charset="-128"/>
                        </a:rPr>
                        <a:t>SIL</a:t>
                      </a:r>
                      <a:r>
                        <a:rPr lang="ja-JP" sz="1800" kern="100" dirty="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安全機能の平均危険側失敗頻度</a:t>
                      </a:r>
                      <a:r>
                        <a:rPr lang="en-US" sz="1800" kern="100" dirty="0">
                          <a:effectLst/>
                          <a:latin typeface="Meiryo UI" panose="020B0604030504040204" pitchFamily="50" charset="-128"/>
                          <a:ea typeface="Meiryo UI" panose="020B0604030504040204" pitchFamily="50" charset="-128"/>
                        </a:rPr>
                        <a:t>(PFH)</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84408">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-9</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-8</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84408">
                <a:tc>
                  <a:txBody>
                    <a:bodyPr/>
                    <a:lstStyle/>
                    <a:p>
                      <a:pPr algn="ctr">
                        <a:spcAft>
                          <a:spcPts val="0"/>
                        </a:spcAft>
                      </a:pPr>
                      <a:r>
                        <a:rPr lang="en-US" sz="1800" kern="100" dirty="0">
                          <a:effectLst/>
                          <a:latin typeface="Meiryo UI" panose="020B0604030504040204" pitchFamily="50" charset="-128"/>
                          <a:ea typeface="Meiryo UI" panose="020B0604030504040204" pitchFamily="50" charset="-128"/>
                        </a:rPr>
                        <a:t>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-8</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-7</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4408">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-7</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-6</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4408">
                <a:tc>
                  <a:txBody>
                    <a:bodyPr/>
                    <a:lstStyle/>
                    <a:p>
                      <a:pPr algn="ctr">
                        <a:spcAft>
                          <a:spcPts val="0"/>
                        </a:spcAft>
                      </a:pPr>
                      <a:r>
                        <a:rPr lang="en-US" sz="1800" kern="100">
                          <a:effectLst/>
                          <a:latin typeface="Meiryo UI" panose="020B0604030504040204" pitchFamily="50" charset="-128"/>
                          <a:ea typeface="Meiryo UI" panose="020B0604030504040204" pitchFamily="50" charset="-128"/>
                        </a:rPr>
                        <a:t>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-6</a:t>
                      </a:r>
                      <a:r>
                        <a:rPr lang="ja-JP" sz="1800" kern="100" dirty="0">
                          <a:effectLst/>
                          <a:latin typeface="Meiryo UI" panose="020B0604030504040204" pitchFamily="50" charset="-128"/>
                          <a:ea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rPr>
                        <a:t>10</a:t>
                      </a:r>
                      <a:r>
                        <a:rPr lang="en-US" sz="1800" kern="100" baseline="30000" dirty="0">
                          <a:effectLst/>
                          <a:latin typeface="Meiryo UI" panose="020B0604030504040204" pitchFamily="50" charset="-128"/>
                          <a:ea typeface="Meiryo UI" panose="020B0604030504040204" pitchFamily="50" charset="-128"/>
                        </a:rPr>
                        <a:t>-5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3" name="Rectangle 1"/>
          <p:cNvSpPr>
            <a:spLocks noChangeArrowheads="1"/>
          </p:cNvSpPr>
          <p:nvPr/>
        </p:nvSpPr>
        <p:spPr bwMode="auto">
          <a:xfrm>
            <a:off x="1005840" y="1066577"/>
            <a:ext cx="8439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ja-JP"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3-3</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安全度水準－低頻度モード運用の安全機能の作動要求あたりの目標失敗尺度</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Rectangle 1"/>
          <p:cNvSpPr>
            <a:spLocks noChangeArrowheads="1"/>
          </p:cNvSpPr>
          <p:nvPr/>
        </p:nvSpPr>
        <p:spPr bwMode="auto">
          <a:xfrm>
            <a:off x="1082039" y="3744887"/>
            <a:ext cx="8930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en-US" altLang="ja-JP"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3-4</a:t>
            </a:r>
            <a:r>
              <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安全度水準－高頻度・連続モード運用の安全機能の作動要求あたりの目標失敗尺度</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4528083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25627" y="-39763"/>
            <a:ext cx="8850467" cy="1325563"/>
          </a:xfrm>
          <a:ln>
            <a:noFill/>
          </a:ln>
        </p:spPr>
        <p:txBody>
          <a:bodyPr>
            <a:normAutofit/>
          </a:bodyPr>
          <a:lstStyle/>
          <a:p>
            <a:r>
              <a:rPr lang="en-US" altLang="ja-JP" dirty="0"/>
              <a:t>(3) </a:t>
            </a:r>
            <a:r>
              <a:rPr lang="ja-JP" altLang="ja-JP" dirty="0"/>
              <a:t>アーキテクチャ制約</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96</a:t>
            </a:fld>
            <a:endParaRPr kumimoji="1" lang="ja-JP" altLang="en-US" dirty="0"/>
          </a:p>
        </p:txBody>
      </p:sp>
      <p:sp>
        <p:nvSpPr>
          <p:cNvPr id="2" name="正方形/長方形 1"/>
          <p:cNvSpPr/>
          <p:nvPr/>
        </p:nvSpPr>
        <p:spPr>
          <a:xfrm>
            <a:off x="639896" y="2381718"/>
            <a:ext cx="8213817" cy="1938992"/>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000" dirty="0"/>
              <a:t>　</a:t>
            </a:r>
            <a:endParaRPr lang="en-US" altLang="ja-JP" sz="2000" dirty="0"/>
          </a:p>
          <a:p>
            <a:pPr lvl="0"/>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
          <p:cNvSpPr>
            <a:spLocks noChangeArrowheads="1"/>
          </p:cNvSpPr>
          <p:nvPr/>
        </p:nvSpPr>
        <p:spPr bwMode="auto">
          <a:xfrm>
            <a:off x="740438" y="1213219"/>
            <a:ext cx="84845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ja-JP" altLang="ja-JP" dirty="0">
                <a:latin typeface="Meiryo UI" panose="020B0604030504040204" pitchFamily="50" charset="-128"/>
                <a:ea typeface="Meiryo UI" panose="020B0604030504040204" pitchFamily="50" charset="-128"/>
              </a:rPr>
              <a:t>表</a:t>
            </a:r>
            <a:r>
              <a:rPr lang="en-US" altLang="ja-JP" dirty="0">
                <a:latin typeface="Meiryo UI" panose="020B0604030504040204" pitchFamily="50" charset="-128"/>
                <a:ea typeface="Meiryo UI" panose="020B0604030504040204" pitchFamily="50" charset="-128"/>
              </a:rPr>
              <a:t>3-5</a:t>
            </a:r>
            <a:r>
              <a:rPr lang="ja-JP" altLang="ja-JP" dirty="0">
                <a:latin typeface="Meiryo UI" panose="020B0604030504040204" pitchFamily="50" charset="-128"/>
                <a:ea typeface="Meiryo UI" panose="020B0604030504040204" pitchFamily="50" charset="-128"/>
              </a:rPr>
              <a:t>　タイプ</a:t>
            </a:r>
            <a:r>
              <a:rPr lang="en-US" altLang="ja-JP" dirty="0">
                <a:latin typeface="Meiryo UI" panose="020B0604030504040204" pitchFamily="50" charset="-128"/>
                <a:ea typeface="Meiryo UI" panose="020B0604030504040204" pitchFamily="50" charset="-128"/>
              </a:rPr>
              <a:t>A</a:t>
            </a:r>
            <a:r>
              <a:rPr lang="ja-JP" altLang="ja-JP" dirty="0">
                <a:latin typeface="Meiryo UI" panose="020B0604030504040204" pitchFamily="50" charset="-128"/>
                <a:ea typeface="Meiryo UI" panose="020B0604030504040204" pitchFamily="50" charset="-128"/>
              </a:rPr>
              <a:t>安全関連要素またはサブシステムによって実行された安全機能の許容される最大の安全度水準</a:t>
            </a:r>
            <a:endParaRPr kumimoji="0" lang="ja-JP" altLang="en-US"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Rectangle 1"/>
          <p:cNvSpPr>
            <a:spLocks noChangeArrowheads="1"/>
          </p:cNvSpPr>
          <p:nvPr/>
        </p:nvSpPr>
        <p:spPr bwMode="auto">
          <a:xfrm>
            <a:off x="843437" y="3931540"/>
            <a:ext cx="84815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ja-JP" altLang="ja-JP" dirty="0">
                <a:latin typeface="Meiryo UI" panose="020B0604030504040204" pitchFamily="50" charset="-128"/>
                <a:ea typeface="Meiryo UI" panose="020B0604030504040204" pitchFamily="50" charset="-128"/>
              </a:rPr>
              <a:t>表</a:t>
            </a:r>
            <a:r>
              <a:rPr lang="en-US" altLang="ja-JP" dirty="0">
                <a:latin typeface="Meiryo UI" panose="020B0604030504040204" pitchFamily="50" charset="-128"/>
                <a:ea typeface="Meiryo UI" panose="020B0604030504040204" pitchFamily="50" charset="-128"/>
              </a:rPr>
              <a:t>3-6</a:t>
            </a:r>
            <a:r>
              <a:rPr lang="ja-JP" altLang="ja-JP" dirty="0">
                <a:latin typeface="Meiryo UI" panose="020B0604030504040204" pitchFamily="50" charset="-128"/>
                <a:ea typeface="Meiryo UI" panose="020B0604030504040204" pitchFamily="50" charset="-128"/>
              </a:rPr>
              <a:t>　タイプ</a:t>
            </a:r>
            <a:r>
              <a:rPr lang="en-US" altLang="ja-JP" dirty="0">
                <a:latin typeface="Meiryo UI" panose="020B0604030504040204" pitchFamily="50" charset="-128"/>
                <a:ea typeface="Meiryo UI" panose="020B0604030504040204" pitchFamily="50" charset="-128"/>
              </a:rPr>
              <a:t>B</a:t>
            </a:r>
            <a:r>
              <a:rPr lang="ja-JP" altLang="ja-JP" dirty="0">
                <a:latin typeface="Meiryo UI" panose="020B0604030504040204" pitchFamily="50" charset="-128"/>
                <a:ea typeface="Meiryo UI" panose="020B0604030504040204" pitchFamily="50" charset="-128"/>
              </a:rPr>
              <a:t>安全関連要素またはサブシステムによって実行された安全機能の許容される最大の安全度水準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77005514"/>
              </p:ext>
            </p:extLst>
          </p:nvPr>
        </p:nvGraphicFramePr>
        <p:xfrm>
          <a:off x="740438" y="1880997"/>
          <a:ext cx="8484524" cy="1828800"/>
        </p:xfrm>
        <a:graphic>
          <a:graphicData uri="http://schemas.openxmlformats.org/drawingml/2006/table">
            <a:tbl>
              <a:tblPr firstRow="1" firstCol="1" bandRow="1">
                <a:tableStyleId>{5C22544A-7EE6-4342-B048-85BDC9FD1C3A}</a:tableStyleId>
              </a:tblPr>
              <a:tblGrid>
                <a:gridCol w="2324858">
                  <a:extLst>
                    <a:ext uri="{9D8B030D-6E8A-4147-A177-3AD203B41FA5}">
                      <a16:colId xmlns="" xmlns:a16="http://schemas.microsoft.com/office/drawing/2014/main" val="20000"/>
                    </a:ext>
                  </a:extLst>
                </a:gridCol>
                <a:gridCol w="2053222">
                  <a:extLst>
                    <a:ext uri="{9D8B030D-6E8A-4147-A177-3AD203B41FA5}">
                      <a16:colId xmlns="" xmlns:a16="http://schemas.microsoft.com/office/drawing/2014/main" val="20001"/>
                    </a:ext>
                  </a:extLst>
                </a:gridCol>
                <a:gridCol w="2053222">
                  <a:extLst>
                    <a:ext uri="{9D8B030D-6E8A-4147-A177-3AD203B41FA5}">
                      <a16:colId xmlns="" xmlns:a16="http://schemas.microsoft.com/office/drawing/2014/main" val="20002"/>
                    </a:ext>
                  </a:extLst>
                </a:gridCol>
                <a:gridCol w="2053222">
                  <a:extLst>
                    <a:ext uri="{9D8B030D-6E8A-4147-A177-3AD203B41FA5}">
                      <a16:colId xmlns="" xmlns:a16="http://schemas.microsoft.com/office/drawing/2014/main" val="20003"/>
                    </a:ext>
                  </a:extLst>
                </a:gridCol>
              </a:tblGrid>
              <a:tr h="227598">
                <a:tc rowSpan="2">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安全側故障割合</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ハードウェアフォールトトレランス</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227598">
                <a:tc vMerge="1">
                  <a:txBody>
                    <a:bodyPr/>
                    <a:lstStyle/>
                    <a:p>
                      <a:endParaRPr kumimoji="1" lang="ja-JP" altLang="en-US"/>
                    </a:p>
                  </a:txBody>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0</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1</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2</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7598">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&lt;60%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SIL2</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SIL3</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27598">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60%</a:t>
                      </a:r>
                      <a:r>
                        <a:rPr lang="ja-JP" sz="2000" kern="100" dirty="0">
                          <a:effectLst/>
                          <a:latin typeface="Meiryo UI" panose="020B0604030504040204" pitchFamily="50" charset="-128"/>
                          <a:ea typeface="Meiryo UI" panose="020B0604030504040204" pitchFamily="50" charset="-128"/>
                        </a:rPr>
                        <a:t>≦</a:t>
                      </a:r>
                      <a:r>
                        <a:rPr lang="ja-JP" altLang="en-US"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a:t>
                      </a:r>
                      <a:r>
                        <a:rPr lang="ja-JP"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&lt;</a:t>
                      </a:r>
                      <a:r>
                        <a:rPr lang="en-US" sz="2000" kern="100" dirty="0">
                          <a:effectLst/>
                          <a:latin typeface="Meiryo UI" panose="020B0604030504040204" pitchFamily="50" charset="-128"/>
                          <a:ea typeface="Meiryo UI" panose="020B0604030504040204" pitchFamily="50" charset="-128"/>
                        </a:rPr>
                        <a:t>90%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SIL3</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27598">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90%</a:t>
                      </a:r>
                      <a:r>
                        <a:rPr lang="ja-JP" sz="2000" kern="100" dirty="0">
                          <a:effectLst/>
                          <a:latin typeface="Meiryo UI" panose="020B0604030504040204" pitchFamily="50" charset="-128"/>
                          <a:ea typeface="Meiryo UI" panose="020B0604030504040204" pitchFamily="50" charset="-128"/>
                        </a:rPr>
                        <a:t>≦</a:t>
                      </a:r>
                      <a:r>
                        <a:rPr lang="ja-JP" altLang="en-US"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a:t>
                      </a:r>
                      <a:r>
                        <a:rPr lang="ja-JP" altLang="ja-JP"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&lt;</a:t>
                      </a:r>
                      <a:r>
                        <a:rPr lang="en-US" sz="2000" kern="100" dirty="0">
                          <a:effectLst/>
                          <a:latin typeface="Meiryo UI" panose="020B0604030504040204" pitchFamily="50" charset="-128"/>
                          <a:ea typeface="Meiryo UI" panose="020B0604030504040204" pitchFamily="50" charset="-128"/>
                        </a:rPr>
                        <a:t>99%</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SIL3</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27598">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a:t>
                      </a:r>
                      <a:r>
                        <a:rPr lang="en-US" sz="2000" kern="100" dirty="0">
                          <a:effectLst/>
                          <a:latin typeface="Meiryo UI" panose="020B0604030504040204" pitchFamily="50" charset="-128"/>
                          <a:ea typeface="Meiryo UI" panose="020B0604030504040204" pitchFamily="50" charset="-128"/>
                        </a:rPr>
                        <a:t>99%</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SIL3</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202993721"/>
              </p:ext>
            </p:extLst>
          </p:nvPr>
        </p:nvGraphicFramePr>
        <p:xfrm>
          <a:off x="710738" y="4555412"/>
          <a:ext cx="8484523" cy="1833412"/>
        </p:xfrm>
        <a:graphic>
          <a:graphicData uri="http://schemas.openxmlformats.org/drawingml/2006/table">
            <a:tbl>
              <a:tblPr firstRow="1" firstCol="1" bandRow="1">
                <a:tableStyleId>{5C22544A-7EE6-4342-B048-85BDC9FD1C3A}</a:tableStyleId>
              </a:tblPr>
              <a:tblGrid>
                <a:gridCol w="2324857">
                  <a:extLst>
                    <a:ext uri="{9D8B030D-6E8A-4147-A177-3AD203B41FA5}">
                      <a16:colId xmlns="" xmlns:a16="http://schemas.microsoft.com/office/drawing/2014/main" val="20000"/>
                    </a:ext>
                  </a:extLst>
                </a:gridCol>
                <a:gridCol w="2053222">
                  <a:extLst>
                    <a:ext uri="{9D8B030D-6E8A-4147-A177-3AD203B41FA5}">
                      <a16:colId xmlns="" xmlns:a16="http://schemas.microsoft.com/office/drawing/2014/main" val="20001"/>
                    </a:ext>
                  </a:extLst>
                </a:gridCol>
                <a:gridCol w="2053222">
                  <a:extLst>
                    <a:ext uri="{9D8B030D-6E8A-4147-A177-3AD203B41FA5}">
                      <a16:colId xmlns="" xmlns:a16="http://schemas.microsoft.com/office/drawing/2014/main" val="20002"/>
                    </a:ext>
                  </a:extLst>
                </a:gridCol>
                <a:gridCol w="2053222">
                  <a:extLst>
                    <a:ext uri="{9D8B030D-6E8A-4147-A177-3AD203B41FA5}">
                      <a16:colId xmlns="" xmlns:a16="http://schemas.microsoft.com/office/drawing/2014/main" val="20003"/>
                    </a:ext>
                  </a:extLst>
                </a:gridCol>
              </a:tblGrid>
              <a:tr h="237794">
                <a:tc rowSpan="2">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安全側故障割合</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ハードウェアフォールトトレランス</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237794">
                <a:tc vMerge="1">
                  <a:txBody>
                    <a:bodyPr/>
                    <a:lstStyle/>
                    <a:p>
                      <a:endParaRPr kumimoji="1" lang="ja-JP" altLang="en-US"/>
                    </a:p>
                  </a:txBody>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2</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09412">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&lt;60%</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rPr>
                        <a:t>不可</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37794">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60%</a:t>
                      </a:r>
                      <a:r>
                        <a:rPr lang="ja-JP" sz="2000" kern="100" dirty="0">
                          <a:effectLst/>
                          <a:latin typeface="Meiryo UI" panose="020B0604030504040204" pitchFamily="50" charset="-128"/>
                          <a:ea typeface="Meiryo UI" panose="020B0604030504040204" pitchFamily="50" charset="-128"/>
                        </a:rPr>
                        <a:t>≦</a:t>
                      </a:r>
                      <a:r>
                        <a:rPr lang="ja-JP" altLang="en-US"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a:t>
                      </a:r>
                      <a:r>
                        <a:rPr lang="ja-JP" altLang="ja-JP"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&lt;</a:t>
                      </a:r>
                      <a:r>
                        <a:rPr lang="en-US" sz="2000" kern="100" dirty="0">
                          <a:effectLst/>
                          <a:latin typeface="Meiryo UI" panose="020B0604030504040204" pitchFamily="50" charset="-128"/>
                          <a:ea typeface="Meiryo UI" panose="020B0604030504040204" pitchFamily="50" charset="-128"/>
                        </a:rPr>
                        <a:t>90%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SIL3</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37794">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90%</a:t>
                      </a:r>
                      <a:r>
                        <a:rPr lang="ja-JP" sz="2000" kern="100" dirty="0">
                          <a:effectLst/>
                          <a:latin typeface="Meiryo UI" panose="020B0604030504040204" pitchFamily="50" charset="-128"/>
                          <a:ea typeface="Meiryo UI" panose="020B0604030504040204" pitchFamily="50" charset="-128"/>
                        </a:rPr>
                        <a:t>≦</a:t>
                      </a:r>
                      <a:r>
                        <a:rPr lang="ja-JP" altLang="en-US"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a:t>
                      </a:r>
                      <a:r>
                        <a:rPr lang="ja-JP" altLang="ja-JP" sz="2000" kern="100" dirty="0">
                          <a:effectLst/>
                          <a:latin typeface="Meiryo UI" panose="020B0604030504040204" pitchFamily="50" charset="-128"/>
                          <a:ea typeface="Meiryo UI" panose="020B0604030504040204" pitchFamily="50" charset="-128"/>
                        </a:rPr>
                        <a:t>　</a:t>
                      </a:r>
                      <a:r>
                        <a:rPr lang="en-US" altLang="ja-JP" sz="2000" kern="100" dirty="0">
                          <a:effectLst/>
                          <a:latin typeface="Meiryo UI" panose="020B0604030504040204" pitchFamily="50" charset="-128"/>
                          <a:ea typeface="Meiryo UI" panose="020B0604030504040204" pitchFamily="50" charset="-128"/>
                        </a:rPr>
                        <a:t>&lt;</a:t>
                      </a:r>
                      <a:r>
                        <a:rPr lang="en-US" sz="2000" kern="100" dirty="0">
                          <a:effectLst/>
                          <a:latin typeface="Meiryo UI" panose="020B0604030504040204" pitchFamily="50" charset="-128"/>
                          <a:ea typeface="Meiryo UI" panose="020B0604030504040204" pitchFamily="50" charset="-128"/>
                        </a:rPr>
                        <a:t>99%</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SIL2</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SIL3</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37794">
                <a:tc>
                  <a:txBody>
                    <a:bodyPr/>
                    <a:lstStyle/>
                    <a:p>
                      <a:pPr algn="ctr">
                        <a:spcAft>
                          <a:spcPts val="0"/>
                        </a:spcAft>
                      </a:pPr>
                      <a:r>
                        <a:rPr lang="ja-JP" sz="2000" kern="100">
                          <a:effectLst/>
                          <a:latin typeface="Meiryo UI" panose="020B0604030504040204" pitchFamily="50" charset="-128"/>
                          <a:ea typeface="Meiryo UI" panose="020B0604030504040204" pitchFamily="50" charset="-128"/>
                        </a:rPr>
                        <a:t>≧</a:t>
                      </a:r>
                      <a:r>
                        <a:rPr lang="en-US" sz="2000" kern="100">
                          <a:effectLst/>
                          <a:latin typeface="Meiryo UI" panose="020B0604030504040204" pitchFamily="50" charset="-128"/>
                          <a:ea typeface="Meiryo UI" panose="020B0604030504040204" pitchFamily="50" charset="-128"/>
                        </a:rPr>
                        <a:t>99%</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SIL3</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rPr>
                        <a:t>SIL4</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rPr>
                        <a:t>SIL4</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1"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31275098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681039" y="1548882"/>
            <a:ext cx="8809325" cy="5094587"/>
          </a:xfrm>
          <a:ln>
            <a:noFill/>
          </a:ln>
        </p:spPr>
        <p:txBody>
          <a:bodyPr>
            <a:normAutofit/>
          </a:bodyPr>
          <a:lstStyle/>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3600" dirty="0"/>
          </a:p>
        </p:txBody>
      </p:sp>
      <p:sp>
        <p:nvSpPr>
          <p:cNvPr id="6" name="タイトル 5"/>
          <p:cNvSpPr>
            <a:spLocks noGrp="1"/>
          </p:cNvSpPr>
          <p:nvPr>
            <p:ph type="title"/>
          </p:nvPr>
        </p:nvSpPr>
        <p:spPr>
          <a:xfrm>
            <a:off x="527766" y="232832"/>
            <a:ext cx="8850467" cy="1325563"/>
          </a:xfrm>
          <a:ln>
            <a:noFill/>
          </a:ln>
        </p:spPr>
        <p:txBody>
          <a:bodyPr>
            <a:normAutofit/>
          </a:bodyPr>
          <a:lstStyle/>
          <a:p>
            <a:r>
              <a:rPr lang="en-US" altLang="ja-JP" dirty="0"/>
              <a:t>(4) </a:t>
            </a:r>
            <a:r>
              <a:rPr lang="ja-JP" altLang="ja-JP" dirty="0"/>
              <a:t>フォールト注入試験</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97</a:t>
            </a:fld>
            <a:endParaRPr kumimoji="1" lang="ja-JP" altLang="en-US" dirty="0"/>
          </a:p>
        </p:txBody>
      </p:sp>
      <p:sp>
        <p:nvSpPr>
          <p:cNvPr id="2" name="正方形/長方形 1"/>
          <p:cNvSpPr/>
          <p:nvPr/>
        </p:nvSpPr>
        <p:spPr>
          <a:xfrm>
            <a:off x="639896" y="2381718"/>
            <a:ext cx="8213817" cy="1938992"/>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000" dirty="0"/>
              <a:t>　</a:t>
            </a:r>
            <a:endParaRPr lang="en-US" altLang="ja-JP" sz="2000" dirty="0"/>
          </a:p>
          <a:p>
            <a:pPr lvl="0"/>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
          <p:cNvSpPr>
            <a:spLocks noChangeArrowheads="1"/>
          </p:cNvSpPr>
          <p:nvPr/>
        </p:nvSpPr>
        <p:spPr bwMode="auto">
          <a:xfrm>
            <a:off x="978217" y="1652860"/>
            <a:ext cx="72368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ja-JP" dirty="0">
                <a:latin typeface="Meiryo UI" panose="020B0604030504040204" pitchFamily="50" charset="-128"/>
                <a:ea typeface="Meiryo UI" panose="020B0604030504040204" pitchFamily="50" charset="-128"/>
              </a:rPr>
              <a:t>実際に、短絡や断線を模擬したフォールトを注入して設計で想定している動作が得られるかどうかを確認する。</a:t>
            </a:r>
          </a:p>
        </p:txBody>
      </p:sp>
      <p:sp>
        <p:nvSpPr>
          <p:cNvPr id="15" name="Rectangle 1"/>
          <p:cNvSpPr>
            <a:spLocks noChangeArrowheads="1"/>
          </p:cNvSpPr>
          <p:nvPr/>
        </p:nvSpPr>
        <p:spPr bwMode="auto">
          <a:xfrm>
            <a:off x="1082727" y="4091876"/>
            <a:ext cx="71323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ja-JP" dirty="0">
                <a:latin typeface="Meiryo UI" panose="020B0604030504040204" pitchFamily="50" charset="-128"/>
                <a:ea typeface="Meiryo UI" panose="020B0604030504040204" pitchFamily="50" charset="-128"/>
              </a:rPr>
              <a:t>サブシステムやサブシステムの構成要素のサプライヤーは、システム統合をする組織が必要な情報を</a:t>
            </a:r>
            <a:r>
              <a:rPr lang="en-US" altLang="ja-JP" dirty="0">
                <a:latin typeface="Meiryo UI" panose="020B0604030504040204" pitchFamily="50" charset="-128"/>
                <a:ea typeface="Meiryo UI" panose="020B0604030504040204" pitchFamily="50" charset="-128"/>
              </a:rPr>
              <a:t>IEC 61508 </a:t>
            </a:r>
            <a:r>
              <a:rPr lang="ja-JP" altLang="ja-JP"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部付属書</a:t>
            </a:r>
            <a:r>
              <a:rPr lang="en-US" altLang="ja-JP" dirty="0">
                <a:latin typeface="Meiryo UI" panose="020B0604030504040204" pitchFamily="50" charset="-128"/>
                <a:ea typeface="Meiryo UI" panose="020B0604030504040204" pitchFamily="50" charset="-128"/>
              </a:rPr>
              <a:t>D</a:t>
            </a:r>
            <a:r>
              <a:rPr lang="ja-JP" altLang="ja-JP" dirty="0">
                <a:latin typeface="Meiryo UI" panose="020B0604030504040204" pitchFamily="50" charset="-128"/>
                <a:ea typeface="Meiryo UI" panose="020B0604030504040204" pitchFamily="50" charset="-128"/>
              </a:rPr>
              <a:t>に従って安全マニュアルを作成して提供する。</a:t>
            </a:r>
          </a:p>
        </p:txBody>
      </p:sp>
      <p:sp>
        <p:nvSpPr>
          <p:cNvPr id="16" name="タイトル 5"/>
          <p:cNvSpPr txBox="1">
            <a:spLocks/>
          </p:cNvSpPr>
          <p:nvPr/>
        </p:nvSpPr>
        <p:spPr>
          <a:xfrm>
            <a:off x="660467" y="2995147"/>
            <a:ext cx="8850467" cy="132556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(5) </a:t>
            </a:r>
            <a:r>
              <a:rPr lang="ja-JP" altLang="ja-JP" dirty="0"/>
              <a:t>安全マニュアル</a:t>
            </a:r>
            <a:endParaRPr lang="ja-JP" altLang="en-US" dirty="0"/>
          </a:p>
        </p:txBody>
      </p:sp>
      <p:sp>
        <p:nvSpPr>
          <p:cNvPr id="11"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19014323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88505" y="6453336"/>
            <a:ext cx="8172431" cy="290802"/>
          </a:xfr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98</a:t>
            </a:fld>
            <a:endParaRPr kumimoji="1" lang="ja-JP" altLang="en-US"/>
          </a:p>
        </p:txBody>
      </p:sp>
      <p:sp>
        <p:nvSpPr>
          <p:cNvPr id="6" name="タイトル 1"/>
          <p:cNvSpPr txBox="1">
            <a:spLocks/>
          </p:cNvSpPr>
          <p:nvPr/>
        </p:nvSpPr>
        <p:spPr>
          <a:xfrm>
            <a:off x="688520" y="1643822"/>
            <a:ext cx="7772400" cy="1362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2.2</a:t>
            </a:r>
            <a:r>
              <a:rPr lang="ja-JP" altLang="en-US" dirty="0"/>
              <a:t>　システムの評価</a:t>
            </a:r>
          </a:p>
        </p:txBody>
      </p:sp>
    </p:spTree>
    <p:extLst>
      <p:ext uri="{BB962C8B-B14F-4D97-AF65-F5344CB8AC3E}">
        <p14:creationId xmlns:p14="http://schemas.microsoft.com/office/powerpoint/2010/main" val="3600832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415638" y="404450"/>
            <a:ext cx="8809325" cy="4351339"/>
          </a:xfrm>
          <a:ln>
            <a:noFill/>
          </a:ln>
        </p:spPr>
        <p:txBody>
          <a:bodyPr>
            <a:normAutofit/>
          </a:bodyPr>
          <a:lstStyle/>
          <a:p>
            <a:pPr marL="0" indent="0">
              <a:buNone/>
            </a:pPr>
            <a:r>
              <a:rPr lang="en-US" altLang="ja-JP" sz="4400" dirty="0"/>
              <a:t>(6)</a:t>
            </a:r>
            <a:r>
              <a:rPr lang="ja-JP" altLang="ja-JP" sz="4400" dirty="0"/>
              <a:t>システムの情報</a:t>
            </a:r>
          </a:p>
          <a:p>
            <a:pPr marL="0" indent="0">
              <a:buNone/>
            </a:pPr>
            <a:r>
              <a:rPr lang="ja-JP" altLang="en-US" dirty="0"/>
              <a:t>　</a:t>
            </a:r>
            <a:r>
              <a:rPr lang="ja-JP" altLang="ja-JP" sz="3200" dirty="0"/>
              <a:t>ア　安全要求仕様</a:t>
            </a:r>
          </a:p>
          <a:p>
            <a:pPr marL="0" indent="0">
              <a:buNone/>
            </a:pPr>
            <a:r>
              <a:rPr lang="ja-JP" altLang="ja-JP" sz="2400" dirty="0"/>
              <a:t>（ア）安全機能と要求安全度</a:t>
            </a:r>
          </a:p>
          <a:p>
            <a:pPr marL="0" indent="0">
              <a:buNone/>
            </a:pPr>
            <a:r>
              <a:rPr lang="ja-JP" altLang="en-US" dirty="0"/>
              <a:t>　　</a:t>
            </a:r>
            <a:endParaRPr lang="en-US" altLang="ja-JP" dirty="0"/>
          </a:p>
          <a:p>
            <a:pPr marL="0" indent="0">
              <a:buNone/>
            </a:pPr>
            <a:r>
              <a:rPr lang="ja-JP" altLang="en-US" dirty="0"/>
              <a:t>　　　</a:t>
            </a:r>
            <a:r>
              <a:rPr lang="ja-JP" altLang="ja-JP" dirty="0"/>
              <a:t>製品と同じように</a:t>
            </a:r>
            <a:r>
              <a:rPr lang="ja-JP" altLang="ja-JP" u="sng" dirty="0"/>
              <a:t>安全要求仕様</a:t>
            </a:r>
            <a:r>
              <a:rPr lang="ja-JP" altLang="ja-JP" dirty="0"/>
              <a:t>の情報を参照</a:t>
            </a:r>
          </a:p>
          <a:p>
            <a:pPr marL="0" indent="0">
              <a:buNone/>
            </a:pPr>
            <a:endParaRPr lang="ja-JP" altLang="ja-JP"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99</a:t>
            </a:fld>
            <a:endParaRPr kumimoji="1" lang="ja-JP" altLang="en-US" dirty="0"/>
          </a:p>
        </p:txBody>
      </p:sp>
      <p:sp>
        <p:nvSpPr>
          <p:cNvPr id="4" name="フッター プレースホルダー 3"/>
          <p:cNvSpPr>
            <a:spLocks noGrp="1"/>
          </p:cNvSpPr>
          <p:nvPr>
            <p:ph type="ftr" sz="quarter" idx="11"/>
          </p:nvPr>
        </p:nvSpPr>
        <p:spPr>
          <a:xfrm>
            <a:off x="1647938" y="6388824"/>
            <a:ext cx="7315201" cy="299230"/>
          </a:xfrm>
        </p:spPr>
        <p:txBody>
          <a:bodyPr anchor="ctr" anchorCtr="1"/>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活用実践マニュアル</a:t>
            </a:r>
            <a:endParaRPr kumimoji="1" lang="ja-JP" altLang="en-US" dirty="0"/>
          </a:p>
        </p:txBody>
      </p:sp>
    </p:spTree>
    <p:extLst>
      <p:ext uri="{BB962C8B-B14F-4D97-AF65-F5344CB8AC3E}">
        <p14:creationId xmlns:p14="http://schemas.microsoft.com/office/powerpoint/2010/main" val="40987467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3860</TotalTime>
  <Words>24794</Words>
  <Application>Microsoft Office PowerPoint</Application>
  <PresentationFormat>A4 210 x 297 mm</PresentationFormat>
  <Paragraphs>5357</Paragraphs>
  <Slides>201</Slides>
  <Notes>200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201</vt:i4>
      </vt:variant>
    </vt:vector>
  </HeadingPairs>
  <TitlesOfParts>
    <vt:vector size="204" baseType="lpstr">
      <vt:lpstr>Office ​​テーマ</vt:lpstr>
      <vt:lpstr>Acrobat Document</vt:lpstr>
      <vt:lpstr>ワークシート</vt:lpstr>
      <vt:lpstr>機能安全活用実践マニュアル ボイラー編</vt:lpstr>
      <vt:lpstr>目次</vt:lpstr>
      <vt:lpstr>はじめに</vt:lpstr>
      <vt:lpstr>1．本マニュアルの目的</vt:lpstr>
      <vt:lpstr>背景/基本的な考え方</vt:lpstr>
      <vt:lpstr>背景/基本的な考え方</vt:lpstr>
      <vt:lpstr>本マニュアルの目的</vt:lpstr>
      <vt:lpstr>2．省令などの改正について</vt:lpstr>
      <vt:lpstr>（1）水面測定装置の点検頻度の特例に関するボイラー則の改正</vt:lpstr>
      <vt:lpstr>（2）遠隔監視基準の改正</vt:lpstr>
      <vt:lpstr>ボイラーの遠隔制御監視基準等について（基発0331001 号）</vt:lpstr>
      <vt:lpstr>（3）ボイラー取扱作業主任者の選任基準の改正</vt:lpstr>
      <vt:lpstr>ボイラー則第24条（ボイラー取扱作業主任者の選任）第２項第4号</vt:lpstr>
      <vt:lpstr>（4）登録適合性証明機関の新設</vt:lpstr>
      <vt:lpstr>3．本マニュアルで使用する用語</vt:lpstr>
      <vt:lpstr>用語</vt:lpstr>
      <vt:lpstr>用語(つづき)</vt:lpstr>
      <vt:lpstr>参考URL</vt:lpstr>
      <vt:lpstr>第1章 ボイラーのリスクアセスメント(機械類の制限の決定）</vt:lpstr>
      <vt:lpstr>1.ボイラー仕様とリスクアセスメント範囲</vt:lpstr>
      <vt:lpstr> 1-(1)リスクアセスメント範囲の指定 　　　ア.対象設備の範囲</vt:lpstr>
      <vt:lpstr>表1-1　ボイラー則32条 定期自主点検項目</vt:lpstr>
      <vt:lpstr>イ.範囲指定例（図1-1,図1-2）</vt:lpstr>
      <vt:lpstr>対象範囲の明示</vt:lpstr>
      <vt:lpstr>(2)ボイラーの仕様及び使用条件 　　ア.型式、仕様（表1-2)</vt:lpstr>
      <vt:lpstr>ボイラーの型式、仕様の注意点</vt:lpstr>
      <vt:lpstr>イ.使用条件</vt:lpstr>
      <vt:lpstr>ウ.保守・点検</vt:lpstr>
      <vt:lpstr>表1-3　ボイラーの使用条件、保守点検の例</vt:lpstr>
      <vt:lpstr>表1-4 部品点検・交換リスト例</vt:lpstr>
      <vt:lpstr> (3)関連法制・規格 　ア.関連法令 (表1-5　ボイラーの主な関連法令および通達）</vt:lpstr>
      <vt:lpstr>イ.規格（表1-6)</vt:lpstr>
      <vt:lpstr>表1-6　ボイラー関連規格および参考規格( ISO/IEC/JIS)</vt:lpstr>
      <vt:lpstr>JISB8407-1(ガスバーナのJIS規格)、JISB8407-2(油バーナのJIS規格)</vt:lpstr>
      <vt:lpstr>JIS C9703-2-5（バーナコントロールシステム）、JIS C9703-1(一般要求事項)</vt:lpstr>
      <vt:lpstr>ISO 13577-2(工業炉及び関連設備：燃焼及び燃料取扱いシステム)</vt:lpstr>
      <vt:lpstr> ISO13577-4(工業炉及び関連設備：プロテクティブシステム)</vt:lpstr>
      <vt:lpstr>欧州の圧力機器指令とEN規格</vt:lpstr>
      <vt:lpstr>図 １‑4　欧州圧力機器指令と安全規格</vt:lpstr>
      <vt:lpstr>ボイラーの安全関連システムのEN規格 EN50156シリーズ</vt:lpstr>
      <vt:lpstr>図 １‑5 EN50156-1による設計原則の選択</vt:lpstr>
      <vt:lpstr>2．ボイラー制御系と安全関連システムの区分</vt:lpstr>
      <vt:lpstr>図 １‑6　ボイラー制御システムと安全関連システム</vt:lpstr>
      <vt:lpstr>図 １‑7水位制御と低水位遮断機能の構成例 　　（分離されている例）</vt:lpstr>
      <vt:lpstr>図 １‑8　水位制御と低水位遮断機能の構成例 　　（分離が不明瞭な例）</vt:lpstr>
      <vt:lpstr>第2章 ボイラー制御系のリスクアセスメント（リスク分析）、 要求安全機能の特定、要求安全度水準の決定</vt:lpstr>
      <vt:lpstr>1．リスク分析</vt:lpstr>
      <vt:lpstr>1-(1)FTA実施例(水位の異常低下)</vt:lpstr>
      <vt:lpstr>1-(1)FTA実施例(水位の異常低下) 　　機能ブロック図の作成、　図2-1機能ブロック図(給水制御)</vt:lpstr>
      <vt:lpstr>1-(1)FTA実施例(水位の異常低下) 　　FTA図の作成</vt:lpstr>
      <vt:lpstr>1-(1)FTA実施例(水位の異常低下) 　　図2-2　FTA図例(水位の異常低下)</vt:lpstr>
      <vt:lpstr>1-(2)FTA実施例(バーナ異常失火) 　　図2-3　ガスバーナ制御系統の例(図1-2より抜粋)</vt:lpstr>
      <vt:lpstr>1-(2)FTA実施例(バーナ異常失火) 　　図2-4　燃焼制御系機能ブロック図例</vt:lpstr>
      <vt:lpstr>1-(2)FTA実施例(バーナ異常失火) 　　炉筒煙管ボイラーの爆発火災FTA図例</vt:lpstr>
      <vt:lpstr>1-(2)FTA実施例(バーナ異常失火) 　　図2-5　炉筒煙管ボイラーの爆発火災FTA図例</vt:lpstr>
      <vt:lpstr>1-(2)FTA実施例(バーナ異常失火) 　　図2-6　バーナ空気量不足のFTA図例</vt:lpstr>
      <vt:lpstr>燃焼系統のFTAの留意点</vt:lpstr>
      <vt:lpstr>図2-7　バイオマス温水ボイラの例</vt:lpstr>
      <vt:lpstr>図2-8　バイオマス温水ボイラの燃焼系FTA図例</vt:lpstr>
      <vt:lpstr>バイオマス温水ボイラの給水系FTA図例</vt:lpstr>
      <vt:lpstr>図2-9 バイオマス温水ボイラの給水系FTA図例</vt:lpstr>
      <vt:lpstr>2．要求安全機能の特定、要求安全度水準の決定、使用者への情報</vt:lpstr>
      <vt:lpstr>2-(1)要求安全機能の特定(表2-1) 　FTAより危険側故障/危険事象を抽出</vt:lpstr>
      <vt:lpstr>2-(1)要求安全機能の特定(表2-1) 　要求安全機能の特定、関連事項</vt:lpstr>
      <vt:lpstr>2-(1)要求安全機能の特定 表2-1抜粋　水位の異常低下での例</vt:lpstr>
      <vt:lpstr>2-(2)安全度水準の決定 　リスクグラフ法による要求安全度水準の決定</vt:lpstr>
      <vt:lpstr>図2-10　リスクグラフ法による要求安全度水準の決定</vt:lpstr>
      <vt:lpstr>2-(2)安全度水準の決定 　各パラメータの決定</vt:lpstr>
      <vt:lpstr>2-(2)安全度水準の決定 　各パラメータの決定</vt:lpstr>
      <vt:lpstr>2-(2)安全度水準の決定 　各パラメータの決定</vt:lpstr>
      <vt:lpstr>2-(2)安全度水準の決定 　各パラメータの決定</vt:lpstr>
      <vt:lpstr>図2-9　リスクグラフ法による要求安全度水準の決定</vt:lpstr>
      <vt:lpstr>表 2-1抜粋　 要求安全機能の特定/安全度水準の決定/使用者への情報</vt:lpstr>
      <vt:lpstr>2-(3)使用者への情報</vt:lpstr>
      <vt:lpstr>表 2-1抜粋　 要求安全機能の特定/安全度水準の決定/使用者への情報</vt:lpstr>
      <vt:lpstr>第3章　要求安全度水準に適合する設計（システム設計）</vt:lpstr>
      <vt:lpstr>PowerPoint プレゼンテーション</vt:lpstr>
      <vt:lpstr>(1)はじめに</vt:lpstr>
      <vt:lpstr>　　製品　　　　　　　　　　　　　　　　　　　　　　　　　システム</vt:lpstr>
      <vt:lpstr>(3) SIL評価における要求</vt:lpstr>
      <vt:lpstr>PowerPoint プレゼンテーション</vt:lpstr>
      <vt:lpstr>PowerPoint プレゼンテーション</vt:lpstr>
      <vt:lpstr>(1) 製品の情報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FMEDA</vt:lpstr>
      <vt:lpstr>PowerPoint プレゼンテーション</vt:lpstr>
      <vt:lpstr>PowerPoint プレゼンテーション</vt:lpstr>
      <vt:lpstr>PowerPoint プレゼンテーション</vt:lpstr>
      <vt:lpstr>(3) アーキテクチャ制約</vt:lpstr>
      <vt:lpstr>(4) フォールト注入試験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第４章 妥当性確認</vt:lpstr>
      <vt:lpstr>第4章　妥当性確認 </vt:lpstr>
      <vt:lpstr>参考資料 -　（IEC 61508-1≡ JIS C0508-1:2012　図2より）全安全ライフサイクル</vt:lpstr>
      <vt:lpstr>第4章　妥当性確認 </vt:lpstr>
      <vt:lpstr>第4章　妥当性確認 </vt:lpstr>
      <vt:lpstr>第4章　妥当性確認 </vt:lpstr>
      <vt:lpstr>第4章　妥当性確認 </vt:lpstr>
      <vt:lpstr>第4章　妥当性確認 </vt:lpstr>
      <vt:lpstr>第4章　妥当性確認 </vt:lpstr>
      <vt:lpstr>第4章　妥当性確認 </vt:lpstr>
      <vt:lpstr>第4章　妥当性確認 </vt:lpstr>
      <vt:lpstr>第4章　妥当性確認 </vt:lpstr>
      <vt:lpstr>第5章 適合性証明</vt:lpstr>
      <vt:lpstr>第5章　適合性証明</vt:lpstr>
      <vt:lpstr>第5章　適合性証明</vt:lpstr>
      <vt:lpstr>第5章　適合性証明</vt:lpstr>
      <vt:lpstr>第5章　適合性証明</vt:lpstr>
      <vt:lpstr>第5章　適合性証明</vt:lpstr>
      <vt:lpstr>第5章　適合性証明</vt:lpstr>
      <vt:lpstr>第5章　適合性証明 ５　所轄労働基準監督署長による適合自動制御装置の認定</vt:lpstr>
      <vt:lpstr>第5章　適合性証明 ５　所轄労働基準監督署長による適合自動制御装置の認定</vt:lpstr>
      <vt:lpstr>第5章　適合性証明 ５　所轄労働基準監督署長による適合自動制御装置の認定</vt:lpstr>
      <vt:lpstr>PowerPoint プレゼンテーション</vt:lpstr>
      <vt:lpstr>PowerPoint プレゼンテーション</vt:lpstr>
      <vt:lpstr>PowerPoint プレゼンテーション</vt:lpstr>
      <vt:lpstr>PowerPoint プレゼンテーション</vt:lpstr>
      <vt:lpstr>第6章　演習</vt:lpstr>
      <vt:lpstr>演習１.　リスクアセスメントシート作成 （１）リスク分析、要求安全機能の特定</vt:lpstr>
      <vt:lpstr>演習１.　リスクアセスメントシート作成 （２）要求安全度水準の決定、使用者への情報</vt:lpstr>
      <vt:lpstr>演習２.　SILの評価　(1)信頼性ブロック図作成</vt:lpstr>
      <vt:lpstr>演習２.　SILの評価 （２）FMEDA評価</vt:lpstr>
      <vt:lpstr>演習２.　SILの評価 （3）構成要素の危険側故障率</vt:lpstr>
      <vt:lpstr>演習２.　SILの評価 （４）各構成要素(サブシステム)のPFDavg算出 　(５）システムのSIL値の結論</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厚生労働省ネットワークシステム</dc:creator>
  <cp:lastModifiedBy>厚生労働省ネットワークシステム</cp:lastModifiedBy>
  <cp:revision>215</cp:revision>
  <cp:lastPrinted>2018-02-13T02:20:30Z</cp:lastPrinted>
  <dcterms:created xsi:type="dcterms:W3CDTF">2017-06-09T07:52:59Z</dcterms:created>
  <dcterms:modified xsi:type="dcterms:W3CDTF">2018-03-15T05:30:13Z</dcterms:modified>
</cp:coreProperties>
</file>