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73" r:id="rId4"/>
    <p:sldId id="272" r:id="rId5"/>
    <p:sldId id="271" r:id="rId6"/>
    <p:sldId id="270" r:id="rId7"/>
    <p:sldId id="269" r:id="rId8"/>
    <p:sldId id="268" r:id="rId9"/>
    <p:sldId id="267" r:id="rId10"/>
    <p:sldId id="265" r:id="rId11"/>
    <p:sldId id="266" r:id="rId1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7794" autoAdjust="0"/>
  </p:normalViewPr>
  <p:slideViewPr>
    <p:cSldViewPr>
      <p:cViewPr>
        <p:scale>
          <a:sx n="100" d="100"/>
          <a:sy n="100" d="100"/>
        </p:scale>
        <p:origin x="-192" y="122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399006005192566E-2"/>
          <c:y val="3.6460400605996229E-2"/>
          <c:w val="0.92228099165721722"/>
          <c:h val="0.586689338359347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Sheet1!$A$2:$A$14</c:f>
              <c:strCache>
                <c:ptCount val="13"/>
                <c:pt idx="0">
                  <c:v>見守り</c:v>
                </c:pt>
                <c:pt idx="1">
                  <c:v>オレンジカフェの開催または参加</c:v>
                </c:pt>
                <c:pt idx="2">
                  <c:v>認知症サポーター養成講座開催協力</c:v>
                </c:pt>
                <c:pt idx="3">
                  <c:v>傾聴</c:v>
                </c:pt>
                <c:pt idx="4">
                  <c:v>認知症の人・家族対象サロンの開催</c:v>
                </c:pt>
                <c:pt idx="5">
                  <c:v>介護予防教室への協力</c:v>
                </c:pt>
                <c:pt idx="6">
                  <c:v>認知症サポーターがいる店舗の登録</c:v>
                </c:pt>
                <c:pt idx="7">
                  <c:v>SOSネットワーク等への登録</c:v>
                </c:pt>
                <c:pt idx="8">
                  <c:v>通所施設・入居施設等の行事協力</c:v>
                </c:pt>
                <c:pt idx="9">
                  <c:v>キッズによる認知症の人との交流</c:v>
                </c:pt>
                <c:pt idx="10">
                  <c:v>外出支援</c:v>
                </c:pt>
                <c:pt idx="11">
                  <c:v>その他</c:v>
                </c:pt>
                <c:pt idx="12">
                  <c:v>無回答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121</c:v>
                </c:pt>
                <c:pt idx="1">
                  <c:v>81</c:v>
                </c:pt>
                <c:pt idx="2">
                  <c:v>80</c:v>
                </c:pt>
                <c:pt idx="3">
                  <c:v>73</c:v>
                </c:pt>
                <c:pt idx="4">
                  <c:v>45</c:v>
                </c:pt>
                <c:pt idx="5">
                  <c:v>41</c:v>
                </c:pt>
                <c:pt idx="6">
                  <c:v>39</c:v>
                </c:pt>
                <c:pt idx="7">
                  <c:v>36</c:v>
                </c:pt>
                <c:pt idx="8">
                  <c:v>28</c:v>
                </c:pt>
                <c:pt idx="9">
                  <c:v>22</c:v>
                </c:pt>
                <c:pt idx="10">
                  <c:v>9</c:v>
                </c:pt>
                <c:pt idx="11">
                  <c:v>30</c:v>
                </c:pt>
                <c:pt idx="12">
                  <c:v>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5726720"/>
        <c:axId val="31330688"/>
      </c:barChart>
      <c:catAx>
        <c:axId val="857267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0" vert="eaVert" anchor="ctr" anchorCtr="0"/>
          <a:lstStyle/>
          <a:p>
            <a:pPr>
              <a:defRPr sz="1200"/>
            </a:pPr>
            <a:endParaRPr lang="ja-JP"/>
          </a:p>
        </c:txPr>
        <c:crossAx val="31330688"/>
        <c:crosses val="autoZero"/>
        <c:auto val="1"/>
        <c:lblAlgn val="ctr"/>
        <c:lblOffset val="100"/>
        <c:tickMarkSkip val="1"/>
        <c:noMultiLvlLbl val="0"/>
      </c:catAx>
      <c:valAx>
        <c:axId val="313306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857267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D9CE2-E9FC-410F-9E4F-BE3D688CC753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CF373-8E86-42D9-8A19-6F52AF1FA1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5238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D9CE2-E9FC-410F-9E4F-BE3D688CC753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CF373-8E86-42D9-8A19-6F52AF1FA1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8383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D9CE2-E9FC-410F-9E4F-BE3D688CC753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CF373-8E86-42D9-8A19-6F52AF1FA1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488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D9CE2-E9FC-410F-9E4F-BE3D688CC753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CF373-8E86-42D9-8A19-6F52AF1FA1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2466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D9CE2-E9FC-410F-9E4F-BE3D688CC753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CF373-8E86-42D9-8A19-6F52AF1FA1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656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D9CE2-E9FC-410F-9E4F-BE3D688CC753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CF373-8E86-42D9-8A19-6F52AF1FA1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1294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D9CE2-E9FC-410F-9E4F-BE3D688CC753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CF373-8E86-42D9-8A19-6F52AF1FA1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25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D9CE2-E9FC-410F-9E4F-BE3D688CC753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CF373-8E86-42D9-8A19-6F52AF1FA1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7929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D9CE2-E9FC-410F-9E4F-BE3D688CC753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CF373-8E86-42D9-8A19-6F52AF1FA1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30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D9CE2-E9FC-410F-9E4F-BE3D688CC753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CF373-8E86-42D9-8A19-6F52AF1FA1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7965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D9CE2-E9FC-410F-9E4F-BE3D688CC753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CF373-8E86-42D9-8A19-6F52AF1FA1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5362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D9CE2-E9FC-410F-9E4F-BE3D688CC753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CF373-8E86-42D9-8A19-6F52AF1FA1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0560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ドーナツ 1"/>
          <p:cNvSpPr/>
          <p:nvPr/>
        </p:nvSpPr>
        <p:spPr>
          <a:xfrm rot="1763390">
            <a:off x="416496" y="332656"/>
            <a:ext cx="2160240" cy="1251139"/>
          </a:xfrm>
          <a:prstGeom prst="donut">
            <a:avLst>
              <a:gd name="adj" fmla="val 11126"/>
            </a:avLst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" name="ドーナツ 4"/>
          <p:cNvSpPr/>
          <p:nvPr/>
        </p:nvSpPr>
        <p:spPr>
          <a:xfrm rot="20075156">
            <a:off x="344488" y="5274205"/>
            <a:ext cx="2160240" cy="1251139"/>
          </a:xfrm>
          <a:prstGeom prst="donut">
            <a:avLst>
              <a:gd name="adj" fmla="val 11126"/>
            </a:avLst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200472" y="2564904"/>
            <a:ext cx="9439049" cy="108011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4000" dirty="0" smtClean="0"/>
              <a:t>認知症サポーターの活動状況</a:t>
            </a:r>
            <a:endParaRPr lang="ja-JP" altLang="en-US" sz="4000" dirty="0"/>
          </a:p>
        </p:txBody>
      </p:sp>
      <p:sp>
        <p:nvSpPr>
          <p:cNvPr id="3" name="ドーナツ 2"/>
          <p:cNvSpPr/>
          <p:nvPr/>
        </p:nvSpPr>
        <p:spPr>
          <a:xfrm rot="1443952">
            <a:off x="7479281" y="5258042"/>
            <a:ext cx="2160240" cy="1186722"/>
          </a:xfrm>
          <a:prstGeom prst="donut">
            <a:avLst>
              <a:gd name="adj" fmla="val 7670"/>
            </a:avLst>
          </a:prstGeom>
          <a:solidFill>
            <a:schemeClr val="accent6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8006053" y="118257"/>
            <a:ext cx="1633468" cy="1615540"/>
            <a:chOff x="7883176" y="229284"/>
            <a:chExt cx="1633468" cy="1615540"/>
          </a:xfrm>
        </p:grpSpPr>
        <p:sp>
          <p:nvSpPr>
            <p:cNvPr id="6" name="ドーナツ 5"/>
            <p:cNvSpPr/>
            <p:nvPr/>
          </p:nvSpPr>
          <p:spPr>
            <a:xfrm>
              <a:off x="7883176" y="229284"/>
              <a:ext cx="1633468" cy="1615540"/>
            </a:xfrm>
            <a:prstGeom prst="donut">
              <a:avLst>
                <a:gd name="adj" fmla="val 21374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正方形/長方形 9"/>
            <p:cNvSpPr/>
            <p:nvPr/>
          </p:nvSpPr>
          <p:spPr>
            <a:xfrm rot="17291373">
              <a:off x="7981083" y="771310"/>
              <a:ext cx="240808" cy="237882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i="1" dirty="0" smtClean="0"/>
                <a:t>N</a:t>
              </a:r>
              <a:endParaRPr kumimoji="1" lang="ja-JP" altLang="en-US" b="1" i="1" dirty="0"/>
            </a:p>
          </p:txBody>
        </p:sp>
        <p:sp>
          <p:nvSpPr>
            <p:cNvPr id="11" name="正方形/長方形 10"/>
            <p:cNvSpPr/>
            <p:nvPr/>
          </p:nvSpPr>
          <p:spPr>
            <a:xfrm rot="18095531">
              <a:off x="8113964" y="536782"/>
              <a:ext cx="150365" cy="310765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i="1" dirty="0" err="1" smtClean="0"/>
                <a:t>i</a:t>
              </a:r>
              <a:endParaRPr kumimoji="1" lang="ja-JP" altLang="en-US" i="1" dirty="0"/>
            </a:p>
          </p:txBody>
        </p:sp>
        <p:sp>
          <p:nvSpPr>
            <p:cNvPr id="12" name="正方形/長方形 11"/>
            <p:cNvSpPr/>
            <p:nvPr/>
          </p:nvSpPr>
          <p:spPr>
            <a:xfrm rot="20146130">
              <a:off x="8346336" y="311312"/>
              <a:ext cx="262088" cy="295157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i="1" dirty="0" smtClean="0"/>
                <a:t>c</a:t>
              </a:r>
              <a:endParaRPr kumimoji="1" lang="ja-JP" altLang="en-US" i="1" dirty="0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8546842" y="288902"/>
              <a:ext cx="282699" cy="27787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i="1" dirty="0" smtClean="0"/>
                <a:t>h</a:t>
              </a:r>
              <a:endParaRPr kumimoji="1" lang="ja-JP" altLang="en-US" i="1" dirty="0"/>
            </a:p>
          </p:txBody>
        </p:sp>
        <p:sp>
          <p:nvSpPr>
            <p:cNvPr id="14" name="正方形/長方形 13"/>
            <p:cNvSpPr/>
            <p:nvPr/>
          </p:nvSpPr>
          <p:spPr>
            <a:xfrm rot="1264732">
              <a:off x="8806548" y="314566"/>
              <a:ext cx="213335" cy="28472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i="1" dirty="0" err="1" smtClean="0"/>
                <a:t>i</a:t>
              </a:r>
              <a:endParaRPr kumimoji="1" lang="ja-JP" altLang="en-US" i="1" dirty="0"/>
            </a:p>
          </p:txBody>
        </p:sp>
        <p:sp>
          <p:nvSpPr>
            <p:cNvPr id="15" name="正方形/長方形 14"/>
            <p:cNvSpPr/>
            <p:nvPr/>
          </p:nvSpPr>
          <p:spPr>
            <a:xfrm rot="2581231">
              <a:off x="8935472" y="389312"/>
              <a:ext cx="278296" cy="28472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i="1" dirty="0" smtClean="0"/>
                <a:t>s</a:t>
              </a:r>
              <a:endParaRPr kumimoji="1" lang="ja-JP" altLang="en-US" i="1" dirty="0"/>
            </a:p>
          </p:txBody>
        </p:sp>
        <p:sp>
          <p:nvSpPr>
            <p:cNvPr id="16" name="正方形/長方形 15"/>
            <p:cNvSpPr/>
            <p:nvPr/>
          </p:nvSpPr>
          <p:spPr>
            <a:xfrm rot="2992719">
              <a:off x="9073285" y="533067"/>
              <a:ext cx="283071" cy="29154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i="1" dirty="0" smtClean="0"/>
                <a:t>h</a:t>
              </a:r>
              <a:endParaRPr kumimoji="1" lang="ja-JP" altLang="en-US" i="1" dirty="0"/>
            </a:p>
          </p:txBody>
        </p:sp>
        <p:sp>
          <p:nvSpPr>
            <p:cNvPr id="17" name="正方形/長方形 16"/>
            <p:cNvSpPr/>
            <p:nvPr/>
          </p:nvSpPr>
          <p:spPr>
            <a:xfrm rot="4539481">
              <a:off x="9164216" y="733732"/>
              <a:ext cx="283071" cy="29154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i="1" dirty="0" smtClean="0"/>
                <a:t>o</a:t>
              </a:r>
              <a:endParaRPr kumimoji="1" lang="ja-JP" altLang="en-US" i="1" dirty="0"/>
            </a:p>
          </p:txBody>
        </p:sp>
        <p:sp>
          <p:nvSpPr>
            <p:cNvPr id="18" name="正方形/長方形 17"/>
            <p:cNvSpPr/>
            <p:nvPr/>
          </p:nvSpPr>
          <p:spPr>
            <a:xfrm rot="18919011">
              <a:off x="8197606" y="396340"/>
              <a:ext cx="196626" cy="297688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i="1" dirty="0" smtClean="0"/>
                <a:t>n</a:t>
              </a:r>
              <a:endParaRPr kumimoji="1" lang="ja-JP" altLang="en-US" i="1" dirty="0"/>
            </a:p>
          </p:txBody>
        </p:sp>
        <p:sp>
          <p:nvSpPr>
            <p:cNvPr id="19" name="正方形/長方形 18"/>
            <p:cNvSpPr/>
            <p:nvPr/>
          </p:nvSpPr>
          <p:spPr>
            <a:xfrm rot="8049268">
              <a:off x="9045312" y="1287306"/>
              <a:ext cx="278669" cy="284719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i="1" dirty="0" smtClean="0"/>
                <a:t>u</a:t>
              </a:r>
              <a:endParaRPr kumimoji="1" lang="ja-JP" altLang="en-US" i="1" dirty="0"/>
            </a:p>
          </p:txBody>
        </p:sp>
        <p:sp>
          <p:nvSpPr>
            <p:cNvPr id="20" name="正方形/長方形 19"/>
            <p:cNvSpPr/>
            <p:nvPr/>
          </p:nvSpPr>
          <p:spPr>
            <a:xfrm rot="8481969">
              <a:off x="8899821" y="1432258"/>
              <a:ext cx="278669" cy="28472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i="1" dirty="0" smtClean="0"/>
                <a:t>p</a:t>
              </a:r>
              <a:endParaRPr kumimoji="1" lang="ja-JP" altLang="en-US" i="1" dirty="0"/>
            </a:p>
          </p:txBody>
        </p:sp>
        <p:sp>
          <p:nvSpPr>
            <p:cNvPr id="21" name="正方形/長方形 20"/>
            <p:cNvSpPr/>
            <p:nvPr/>
          </p:nvSpPr>
          <p:spPr>
            <a:xfrm rot="10121267">
              <a:off x="8677508" y="1509812"/>
              <a:ext cx="283072" cy="281589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i="1" dirty="0" smtClean="0"/>
                <a:t>p</a:t>
              </a:r>
              <a:endParaRPr kumimoji="1" lang="ja-JP" altLang="en-US" i="1" dirty="0"/>
            </a:p>
          </p:txBody>
        </p:sp>
        <p:sp>
          <p:nvSpPr>
            <p:cNvPr id="22" name="正方形/長方形 21"/>
            <p:cNvSpPr/>
            <p:nvPr/>
          </p:nvSpPr>
          <p:spPr>
            <a:xfrm rot="10800000">
              <a:off x="8480678" y="1511838"/>
              <a:ext cx="262670" cy="29154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i="1" dirty="0" smtClean="0"/>
                <a:t>o</a:t>
              </a:r>
              <a:endParaRPr kumimoji="1" lang="ja-JP" altLang="en-US" i="1" dirty="0"/>
            </a:p>
          </p:txBody>
        </p:sp>
        <p:sp>
          <p:nvSpPr>
            <p:cNvPr id="23" name="正方形/長方形 22"/>
            <p:cNvSpPr/>
            <p:nvPr/>
          </p:nvSpPr>
          <p:spPr>
            <a:xfrm rot="12882634">
              <a:off x="8279647" y="1410743"/>
              <a:ext cx="262670" cy="29154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i="1" dirty="0" smtClean="0"/>
                <a:t>r</a:t>
              </a:r>
              <a:endParaRPr kumimoji="1" lang="ja-JP" altLang="en-US" i="1" dirty="0"/>
            </a:p>
          </p:txBody>
        </p:sp>
        <p:sp>
          <p:nvSpPr>
            <p:cNvPr id="24" name="正方形/長方形 23"/>
            <p:cNvSpPr/>
            <p:nvPr/>
          </p:nvSpPr>
          <p:spPr>
            <a:xfrm rot="13751859">
              <a:off x="8128673" y="1363299"/>
              <a:ext cx="267073" cy="29154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i="1" dirty="0" smtClean="0"/>
                <a:t>t</a:t>
              </a:r>
              <a:endParaRPr kumimoji="1" lang="ja-JP" altLang="en-US" i="1" dirty="0"/>
            </a:p>
          </p:txBody>
        </p:sp>
        <p:sp>
          <p:nvSpPr>
            <p:cNvPr id="25" name="正方形/長方形 24"/>
            <p:cNvSpPr/>
            <p:nvPr/>
          </p:nvSpPr>
          <p:spPr>
            <a:xfrm rot="13972870">
              <a:off x="8038348" y="1221142"/>
              <a:ext cx="267073" cy="285842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i="1" dirty="0" smtClean="0"/>
                <a:t>e</a:t>
              </a:r>
              <a:endParaRPr kumimoji="1" lang="ja-JP" altLang="en-US" i="1" dirty="0"/>
            </a:p>
          </p:txBody>
        </p:sp>
        <p:sp>
          <p:nvSpPr>
            <p:cNvPr id="26" name="正方形/長方形 25"/>
            <p:cNvSpPr/>
            <p:nvPr/>
          </p:nvSpPr>
          <p:spPr>
            <a:xfrm rot="14807259">
              <a:off x="8036270" y="1070609"/>
              <a:ext cx="150858" cy="28472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i="1" dirty="0" smtClean="0"/>
                <a:t>r</a:t>
              </a:r>
              <a:endParaRPr kumimoji="1" lang="ja-JP" altLang="en-US" i="1" dirty="0"/>
            </a:p>
          </p:txBody>
        </p:sp>
        <p:sp>
          <p:nvSpPr>
            <p:cNvPr id="27" name="正方形/長方形 26"/>
            <p:cNvSpPr/>
            <p:nvPr/>
          </p:nvSpPr>
          <p:spPr>
            <a:xfrm rot="6611498">
              <a:off x="9165265" y="1085920"/>
              <a:ext cx="278668" cy="29154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i="1" dirty="0" smtClean="0"/>
                <a:t>S</a:t>
              </a:r>
              <a:endParaRPr kumimoji="1" lang="ja-JP" altLang="en-US" b="1" i="1" dirty="0"/>
            </a:p>
          </p:txBody>
        </p:sp>
      </p:grpSp>
      <p:pic>
        <p:nvPicPr>
          <p:cNvPr id="28" name="Picture 9" descr="図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3967" y="4482859"/>
            <a:ext cx="1632058" cy="160887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08612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/>
          </p:cNvSpPr>
          <p:nvPr/>
        </p:nvSpPr>
        <p:spPr>
          <a:xfrm>
            <a:off x="66007" y="44625"/>
            <a:ext cx="9711529" cy="72007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b="1" dirty="0" smtClean="0">
                <a:latin typeface="+mj-ea"/>
                <a:ea typeface="+mj-ea"/>
              </a:rPr>
              <a:t>サポーター</a:t>
            </a:r>
            <a:r>
              <a:rPr lang="ja-JP" altLang="en-US" sz="2000" b="1" dirty="0">
                <a:latin typeface="+mj-ea"/>
                <a:ea typeface="+mj-ea"/>
              </a:rPr>
              <a:t>からボランティア</a:t>
            </a:r>
            <a:r>
              <a:rPr lang="ja-JP" altLang="en-US" sz="2000" b="1" dirty="0" smtClean="0">
                <a:latin typeface="+mj-ea"/>
                <a:ea typeface="+mj-ea"/>
              </a:rPr>
              <a:t>活動 そして</a:t>
            </a:r>
            <a:r>
              <a:rPr lang="ja-JP" altLang="en-US" sz="2000" b="1" dirty="0">
                <a:latin typeface="+mj-ea"/>
                <a:ea typeface="+mj-ea"/>
              </a:rPr>
              <a:t>見守り体制の構築</a:t>
            </a:r>
            <a:r>
              <a:rPr lang="ja-JP" altLang="en-US" sz="2000" b="1" dirty="0" smtClean="0">
                <a:latin typeface="+mj-ea"/>
                <a:ea typeface="+mj-ea"/>
              </a:rPr>
              <a:t>へ</a:t>
            </a:r>
          </a:p>
          <a:p>
            <a:pPr algn="r"/>
            <a:r>
              <a:rPr lang="ja-JP" altLang="en-US" sz="2000" dirty="0" smtClean="0"/>
              <a:t>（宮城県柴田町）　活動事例⑧</a:t>
            </a:r>
          </a:p>
          <a:p>
            <a:pPr algn="r"/>
            <a:endParaRPr lang="ja-JP" altLang="en-US" sz="2400" dirty="0"/>
          </a:p>
        </p:txBody>
      </p:sp>
      <p:sp>
        <p:nvSpPr>
          <p:cNvPr id="3" name="正方形/長方形 2"/>
          <p:cNvSpPr/>
          <p:nvPr/>
        </p:nvSpPr>
        <p:spPr>
          <a:xfrm>
            <a:off x="56456" y="764704"/>
            <a:ext cx="9711529" cy="1046440"/>
          </a:xfrm>
          <a:prstGeom prst="rect">
            <a:avLst/>
          </a:prstGeom>
          <a:ln w="19050"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pPr marL="185738" indent="-185738"/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　認知症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サポーター養成講座の受講後、さらに知識を深めたい人、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サポーターと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して活動したい人を対象にフォローアップ研修を実施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</a:p>
          <a:p>
            <a:pPr marL="185738" indent="-185738"/>
            <a:endParaRPr lang="ja-JP" altLang="en-US" sz="8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85738" indent="-185738"/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　研修受講後のボランティア活動が、地域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での見守り体制の構築へと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つながっている。</a:t>
            </a:r>
            <a:endParaRPr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6456" y="2020778"/>
            <a:ext cx="3384376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85738" lvl="0" indent="-185738" algn="ctr"/>
            <a:r>
              <a:rPr lang="ja-JP" altLang="en-US" sz="20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フォローアップ研修の実施</a:t>
            </a:r>
            <a:endParaRPr lang="ja-JP" altLang="en-US" sz="20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6456" y="2430180"/>
            <a:ext cx="9711528" cy="782796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wrap="square" anchor="ctr" anchorCtr="0">
            <a:noAutofit/>
          </a:bodyPr>
          <a:lstStyle/>
          <a:p>
            <a:pPr marL="177800" indent="-177800"/>
            <a:r>
              <a:rPr lang="ja-JP" altLang="en-US" dirty="0" smtClean="0">
                <a:latin typeface="GothicBBB-Medium"/>
              </a:rPr>
              <a:t>○ フォローアップ研修において、日常的</a:t>
            </a:r>
            <a:r>
              <a:rPr lang="ja-JP" altLang="en-US" dirty="0">
                <a:latin typeface="GothicBBB-Medium"/>
              </a:rPr>
              <a:t>に見守りの意識を持ってもらいたいことを伝え</a:t>
            </a:r>
            <a:r>
              <a:rPr lang="ja-JP" altLang="en-US" dirty="0" smtClean="0">
                <a:latin typeface="GothicBBB-Medium"/>
              </a:rPr>
              <a:t>、ボランティア</a:t>
            </a:r>
            <a:r>
              <a:rPr lang="ja-JP" altLang="en-US" dirty="0">
                <a:latin typeface="GothicBBB-Medium"/>
              </a:rPr>
              <a:t>活動など</a:t>
            </a:r>
            <a:r>
              <a:rPr lang="ja-JP" altLang="en-US" dirty="0" smtClean="0">
                <a:latin typeface="GothicBBB-Medium"/>
              </a:rPr>
              <a:t>について</a:t>
            </a:r>
            <a:r>
              <a:rPr lang="ja-JP" altLang="en-US" dirty="0">
                <a:latin typeface="GothicBBB-Medium"/>
              </a:rPr>
              <a:t>の</a:t>
            </a:r>
            <a:r>
              <a:rPr lang="ja-JP" altLang="en-US" dirty="0" smtClean="0">
                <a:latin typeface="GothicBBB-Medium"/>
              </a:rPr>
              <a:t>案内を実施。</a:t>
            </a:r>
            <a:endParaRPr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6456" y="5333146"/>
            <a:ext cx="3528392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85738" lvl="0" indent="-185738" algn="ctr"/>
            <a:r>
              <a:rPr lang="ja-JP" altLang="en-US" sz="20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地域</a:t>
            </a:r>
            <a:r>
              <a:rPr lang="ja-JP" altLang="en-US" sz="2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の見守り</a:t>
            </a:r>
            <a:r>
              <a:rPr lang="ja-JP" altLang="en-US" sz="20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体制構築へ</a:t>
            </a:r>
            <a:endParaRPr lang="ja-JP" altLang="en-US" sz="20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66008" y="5733256"/>
            <a:ext cx="9711528" cy="864096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wrap="square" anchor="ctr" anchorCtr="0">
            <a:noAutofit/>
          </a:bodyPr>
          <a:lstStyle/>
          <a:p>
            <a:pPr marL="85725" indent="-85725"/>
            <a:r>
              <a:rPr lang="ja-JP" altLang="en-US" dirty="0" smtClean="0">
                <a:latin typeface="GothicBBB-Medium"/>
              </a:rPr>
              <a:t>○ さまざま</a:t>
            </a:r>
            <a:r>
              <a:rPr lang="ja-JP" altLang="en-US" dirty="0">
                <a:latin typeface="GothicBBB-Medium"/>
              </a:rPr>
              <a:t>な会に参加するなかで</a:t>
            </a:r>
            <a:r>
              <a:rPr lang="ja-JP" altLang="en-US" dirty="0" smtClean="0">
                <a:latin typeface="GothicBBB-Medium"/>
              </a:rPr>
              <a:t>、必要な方に見守り</a:t>
            </a:r>
            <a:r>
              <a:rPr lang="ja-JP" altLang="en-US" dirty="0">
                <a:latin typeface="GothicBBB-Medium"/>
              </a:rPr>
              <a:t>や傾聴</a:t>
            </a:r>
            <a:r>
              <a:rPr lang="ja-JP" altLang="en-US" dirty="0" smtClean="0">
                <a:latin typeface="GothicBBB-Medium"/>
              </a:rPr>
              <a:t>活動を行い、会の活動をサポート。</a:t>
            </a:r>
            <a:endParaRPr lang="ja-JP" altLang="en-US" dirty="0">
              <a:latin typeface="GothicBBB-Medium"/>
            </a:endParaRPr>
          </a:p>
          <a:p>
            <a:pPr marL="85725" indent="-85725"/>
            <a:endParaRPr lang="ja-JP" altLang="en-US" sz="800" dirty="0" smtClean="0">
              <a:latin typeface="GothicBBB-Medium"/>
            </a:endParaRPr>
          </a:p>
          <a:p>
            <a:pPr marL="85725" indent="-85725"/>
            <a:r>
              <a:rPr lang="ja-JP" altLang="en-US" dirty="0" smtClean="0">
                <a:latin typeface="GothicBBB-Medium"/>
              </a:rPr>
              <a:t>○ 地域包括</a:t>
            </a:r>
            <a:r>
              <a:rPr lang="ja-JP" altLang="en-US" dirty="0">
                <a:latin typeface="GothicBBB-Medium"/>
              </a:rPr>
              <a:t>支援センター</a:t>
            </a:r>
            <a:r>
              <a:rPr lang="ja-JP" altLang="en-US" dirty="0" smtClean="0">
                <a:latin typeface="GothicBBB-Medium"/>
              </a:rPr>
              <a:t>とも連携を図り、</a:t>
            </a:r>
            <a:r>
              <a:rPr lang="ja-JP" altLang="en-US" dirty="0">
                <a:latin typeface="GothicBBB-Medium"/>
              </a:rPr>
              <a:t>地域での見守り体制の構築・強化に</a:t>
            </a:r>
            <a:r>
              <a:rPr lang="ja-JP" altLang="en-US" dirty="0" smtClean="0">
                <a:latin typeface="GothicBBB-Medium"/>
              </a:rPr>
              <a:t>つながって</a:t>
            </a:r>
            <a:r>
              <a:rPr lang="ja-JP" altLang="en-US" dirty="0">
                <a:latin typeface="GothicBBB-Medium"/>
              </a:rPr>
              <a:t>いる</a:t>
            </a:r>
            <a:r>
              <a:rPr lang="ja-JP" altLang="en-US" dirty="0" smtClean="0">
                <a:latin typeface="GothicBBB-Medium"/>
              </a:rPr>
              <a:t>。</a:t>
            </a:r>
            <a:endParaRPr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072680" y="6631468"/>
            <a:ext cx="756084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 smtClean="0"/>
              <a:t>認知症サポーター ステップアップ講座「教材３」（</a:t>
            </a:r>
            <a:r>
              <a:rPr lang="en-US" altLang="ja-JP" sz="1050" dirty="0" smtClean="0"/>
              <a:t>NPO </a:t>
            </a:r>
            <a:r>
              <a:rPr lang="ja-JP" altLang="en-US" sz="1050" dirty="0"/>
              <a:t>法人地域ケア政策</a:t>
            </a:r>
            <a:r>
              <a:rPr lang="ja-JP" altLang="en-US" sz="1050" dirty="0" smtClean="0"/>
              <a:t>ネットワーク</a:t>
            </a:r>
            <a:r>
              <a:rPr lang="ja-JP" altLang="en-US" sz="1050" dirty="0"/>
              <a:t>　全国キャラバン・メイト連絡協</a:t>
            </a:r>
            <a:r>
              <a:rPr lang="ja-JP" altLang="en-US" sz="1050" dirty="0" smtClean="0"/>
              <a:t>議会）を基に作成</a:t>
            </a:r>
            <a:endParaRPr kumimoji="1" lang="ja-JP" altLang="en-US" sz="1050" dirty="0"/>
          </a:p>
        </p:txBody>
      </p:sp>
      <p:sp>
        <p:nvSpPr>
          <p:cNvPr id="11" name="正方形/長方形 10"/>
          <p:cNvSpPr/>
          <p:nvPr/>
        </p:nvSpPr>
        <p:spPr>
          <a:xfrm>
            <a:off x="56456" y="3460938"/>
            <a:ext cx="4464496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85738" lvl="0" indent="-185738" algn="ctr"/>
            <a:r>
              <a:rPr lang="ja-JP" altLang="en-US" sz="20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サポーター自ら楽しみながらの活動</a:t>
            </a:r>
            <a:endParaRPr lang="ja-JP" altLang="en-US" sz="20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66008" y="3861047"/>
            <a:ext cx="9711528" cy="1224137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wrap="square" anchor="ctr" anchorCtr="0">
            <a:noAutofit/>
          </a:bodyPr>
          <a:lstStyle/>
          <a:p>
            <a:pPr marL="85725" indent="-85725"/>
            <a:r>
              <a:rPr lang="ja-JP" altLang="en-US" dirty="0" smtClean="0">
                <a:latin typeface="GothicBBB-Medium"/>
              </a:rPr>
              <a:t>○ 「介護</a:t>
            </a:r>
            <a:r>
              <a:rPr lang="ja-JP" altLang="en-US" dirty="0">
                <a:latin typeface="GothicBBB-Medium"/>
              </a:rPr>
              <a:t>家族の</a:t>
            </a:r>
            <a:r>
              <a:rPr lang="ja-JP" altLang="en-US" dirty="0" smtClean="0">
                <a:latin typeface="GothicBBB-Medium"/>
              </a:rPr>
              <a:t>会」、「認知症</a:t>
            </a:r>
            <a:r>
              <a:rPr lang="ja-JP" altLang="en-US" dirty="0">
                <a:latin typeface="GothicBBB-Medium"/>
              </a:rPr>
              <a:t>の方とその夫婦の</a:t>
            </a:r>
            <a:r>
              <a:rPr lang="ja-JP" altLang="en-US" dirty="0" smtClean="0">
                <a:latin typeface="GothicBBB-Medium"/>
              </a:rPr>
              <a:t>会」、「ダンベルサークル」などへの参加。</a:t>
            </a:r>
          </a:p>
          <a:p>
            <a:pPr marL="85725" indent="-85725"/>
            <a:endParaRPr lang="ja-JP" altLang="en-US" sz="800" dirty="0" smtClean="0">
              <a:latin typeface="GothicBBB-Medium"/>
            </a:endParaRPr>
          </a:p>
          <a:p>
            <a:pPr marL="85725" indent="-85725"/>
            <a:r>
              <a:rPr lang="ja-JP" altLang="en-US" dirty="0" smtClean="0">
                <a:latin typeface="GothicBBB-Medium"/>
              </a:rPr>
              <a:t>○ 町内飲食店</a:t>
            </a:r>
            <a:r>
              <a:rPr lang="ja-JP" altLang="en-US" dirty="0">
                <a:latin typeface="GothicBBB-Medium"/>
              </a:rPr>
              <a:t>にて「高齢者のランチを楽しむ会</a:t>
            </a:r>
            <a:r>
              <a:rPr lang="ja-JP" altLang="en-US" dirty="0" smtClean="0">
                <a:latin typeface="GothicBBB-Medium"/>
              </a:rPr>
              <a:t>」の実施。</a:t>
            </a:r>
            <a:endParaRPr lang="ja-JP" altLang="en-US" dirty="0">
              <a:latin typeface="GothicBBB-Medium"/>
            </a:endParaRPr>
          </a:p>
          <a:p>
            <a:pPr marL="85725" indent="-85725"/>
            <a:endParaRPr lang="ja-JP" altLang="en-US" sz="800" dirty="0" smtClean="0">
              <a:latin typeface="GothicBBB-Medium"/>
            </a:endParaRPr>
          </a:p>
          <a:p>
            <a:pPr marL="85725" indent="-85725"/>
            <a:r>
              <a:rPr lang="ja-JP" altLang="en-US" dirty="0" smtClean="0">
                <a:latin typeface="GothicBBB-Medium"/>
              </a:rPr>
              <a:t>○ グループホーム</a:t>
            </a:r>
            <a:r>
              <a:rPr lang="ja-JP" altLang="en-US" dirty="0">
                <a:latin typeface="GothicBBB-Medium"/>
              </a:rPr>
              <a:t>を訪問</a:t>
            </a:r>
            <a:r>
              <a:rPr lang="ja-JP" altLang="en-US" dirty="0" smtClean="0">
                <a:latin typeface="GothicBBB-Medium"/>
              </a:rPr>
              <a:t>し、入居者と「ご近所付き合い」を意識</a:t>
            </a:r>
            <a:r>
              <a:rPr lang="ja-JP" altLang="en-US" dirty="0">
                <a:latin typeface="GothicBBB-Medium"/>
              </a:rPr>
              <a:t>した</a:t>
            </a:r>
            <a:r>
              <a:rPr lang="ja-JP" altLang="en-US" dirty="0" smtClean="0">
                <a:latin typeface="GothicBBB-Medium"/>
              </a:rPr>
              <a:t>交流の実施。</a:t>
            </a:r>
            <a:endParaRPr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下矢印 3"/>
          <p:cNvSpPr/>
          <p:nvPr/>
        </p:nvSpPr>
        <p:spPr>
          <a:xfrm>
            <a:off x="4664968" y="3212977"/>
            <a:ext cx="1728192" cy="648071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下矢印 13"/>
          <p:cNvSpPr/>
          <p:nvPr/>
        </p:nvSpPr>
        <p:spPr>
          <a:xfrm>
            <a:off x="4664968" y="5085184"/>
            <a:ext cx="1728192" cy="648072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05262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 1"/>
          <p:cNvSpPr txBox="1">
            <a:spLocks/>
          </p:cNvSpPr>
          <p:nvPr/>
        </p:nvSpPr>
        <p:spPr>
          <a:xfrm>
            <a:off x="56456" y="44625"/>
            <a:ext cx="9711529" cy="7125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b="1" dirty="0" smtClean="0"/>
              <a:t>認知症</a:t>
            </a:r>
            <a:r>
              <a:rPr lang="ja-JP" altLang="en-US" sz="2000" b="1" dirty="0"/>
              <a:t>を学び多くの人に伝え</a:t>
            </a:r>
            <a:r>
              <a:rPr lang="ja-JP" altLang="en-US" sz="2000" b="1" dirty="0" smtClean="0"/>
              <a:t>、家庭</a:t>
            </a:r>
            <a:r>
              <a:rPr lang="ja-JP" altLang="en-US" sz="2000" b="1" dirty="0"/>
              <a:t>で実践するキッズ・</a:t>
            </a:r>
            <a:r>
              <a:rPr lang="ja-JP" altLang="en-US" sz="2000" b="1" dirty="0" smtClean="0"/>
              <a:t>サポーター</a:t>
            </a:r>
          </a:p>
          <a:p>
            <a:pPr algn="r"/>
            <a:r>
              <a:rPr lang="ja-JP" altLang="en-US" sz="2000" dirty="0" smtClean="0"/>
              <a:t>（滋賀県長浜市）　活動事例⑨</a:t>
            </a:r>
          </a:p>
          <a:p>
            <a:pPr algn="r"/>
            <a:endParaRPr lang="ja-JP" altLang="en-US" sz="24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072680" y="6631468"/>
            <a:ext cx="756084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 smtClean="0"/>
              <a:t>認知症サポーター ステップアップ講座「教材３」（</a:t>
            </a:r>
            <a:r>
              <a:rPr lang="en-US" altLang="ja-JP" sz="1050" dirty="0" smtClean="0"/>
              <a:t>NPO </a:t>
            </a:r>
            <a:r>
              <a:rPr lang="ja-JP" altLang="en-US" sz="1050" dirty="0"/>
              <a:t>法人地域ケア政策</a:t>
            </a:r>
            <a:r>
              <a:rPr lang="ja-JP" altLang="en-US" sz="1050" dirty="0" smtClean="0"/>
              <a:t>ネットワーク</a:t>
            </a:r>
            <a:r>
              <a:rPr lang="ja-JP" altLang="en-US" sz="1050" dirty="0"/>
              <a:t>　全国キャラバン・メイト連絡協</a:t>
            </a:r>
            <a:r>
              <a:rPr lang="ja-JP" altLang="en-US" sz="1050" dirty="0" smtClean="0"/>
              <a:t>議会）を基に作成</a:t>
            </a:r>
            <a:endParaRPr kumimoji="1" lang="ja-JP" altLang="en-US" sz="1050" dirty="0"/>
          </a:p>
        </p:txBody>
      </p:sp>
      <p:sp>
        <p:nvSpPr>
          <p:cNvPr id="13" name="正方形/長方形 12"/>
          <p:cNvSpPr/>
          <p:nvPr/>
        </p:nvSpPr>
        <p:spPr>
          <a:xfrm>
            <a:off x="56456" y="2172926"/>
            <a:ext cx="9711528" cy="4458542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wrap="square" anchor="ctr" anchorCtr="0">
            <a:noAutofit/>
          </a:bodyPr>
          <a:lstStyle/>
          <a:p>
            <a:pPr marL="85725" indent="-85725"/>
            <a:r>
              <a:rPr lang="ja-JP" altLang="en-US" dirty="0" smtClean="0">
                <a:latin typeface="GothicBBB-Medium"/>
              </a:rPr>
              <a:t>○ 小学６年生児童が</a:t>
            </a:r>
            <a:r>
              <a:rPr lang="ja-JP" altLang="en-US" dirty="0">
                <a:latin typeface="GothicBBB-Medium"/>
              </a:rPr>
              <a:t>、認知症サポーター養成講座（以下、サポーター講座）を受けた後</a:t>
            </a:r>
            <a:r>
              <a:rPr lang="ja-JP" altLang="en-US" dirty="0" smtClean="0">
                <a:latin typeface="GothicBBB-Medium"/>
              </a:rPr>
              <a:t>、子どもたち自ら、翌月の</a:t>
            </a:r>
            <a:r>
              <a:rPr lang="ja-JP" altLang="en-US" dirty="0">
                <a:latin typeface="GothicBBB-Medium"/>
              </a:rPr>
              <a:t>授業参観日に保護者を対象に認知症の知識を</a:t>
            </a:r>
            <a:r>
              <a:rPr lang="ja-JP" altLang="en-US" dirty="0" smtClean="0">
                <a:latin typeface="GothicBBB-Medium"/>
              </a:rPr>
              <a:t>伝える７０分</a:t>
            </a:r>
            <a:r>
              <a:rPr lang="ja-JP" altLang="en-US" dirty="0">
                <a:latin typeface="GothicBBB-Medium"/>
              </a:rPr>
              <a:t>の授業を</a:t>
            </a:r>
            <a:r>
              <a:rPr lang="ja-JP" altLang="en-US" dirty="0" smtClean="0">
                <a:latin typeface="GothicBBB-Medium"/>
              </a:rPr>
              <a:t>実施。</a:t>
            </a:r>
            <a:endParaRPr lang="ja-JP" altLang="en-US" dirty="0">
              <a:latin typeface="GothicBBB-Medium"/>
            </a:endParaRPr>
          </a:p>
          <a:p>
            <a:pPr marL="85725" indent="-85725"/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 「認知症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高齢者を理解するための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紙芝居」</a:t>
            </a:r>
          </a:p>
          <a:p>
            <a:pPr marL="85725" indent="-85725"/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 「認知症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という病気についての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説明」</a:t>
            </a:r>
          </a:p>
          <a:p>
            <a:pPr marL="85725" indent="-85725"/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 「認知症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高齢者への対応の良い例、悪い例の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寸劇」</a:t>
            </a:r>
          </a:p>
          <a:p>
            <a:pPr marL="85725" indent="-85725"/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 「認知症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に関する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クイズ」</a:t>
            </a:r>
          </a:p>
          <a:p>
            <a:pPr marL="85725" indent="-85725"/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 「親子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が一緒に話し合う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グループワーク」</a:t>
            </a:r>
          </a:p>
          <a:p>
            <a:pPr marL="85725" indent="-85725"/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などが、すべて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子どもたちの手に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よって進行。</a:t>
            </a:r>
            <a:endParaRPr lang="ja-JP" altLang="en-US" sz="1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85725" indent="-85725"/>
            <a:endParaRPr lang="en-US" altLang="ja-JP" sz="800" dirty="0" smtClean="0">
              <a:latin typeface="GothicBBB-Medium"/>
            </a:endParaRPr>
          </a:p>
          <a:p>
            <a:pPr marL="85725" indent="-85725"/>
            <a:r>
              <a:rPr lang="ja-JP" altLang="en-US" dirty="0" smtClean="0">
                <a:latin typeface="GothicBBB-Medium"/>
              </a:rPr>
              <a:t>○ 保護者の感想。</a:t>
            </a:r>
          </a:p>
          <a:p>
            <a:pPr marL="85725" indent="-85725"/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 「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認知症について初めて知ることもあり、正しく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理解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できた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</a:t>
            </a:r>
          </a:p>
          <a:p>
            <a:pPr marL="85725" indent="-85725"/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 「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症状に合わせた対応の重要性がわかった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　　　　　　　　　　　　など</a:t>
            </a:r>
            <a:endParaRPr lang="ja-JP" altLang="en-US" sz="1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85725" indent="-85725"/>
            <a:endParaRPr lang="en-US" altLang="ja-JP" sz="800" dirty="0" smtClean="0">
              <a:latin typeface="GothicBBB-Medium"/>
            </a:endParaRPr>
          </a:p>
          <a:p>
            <a:pPr marL="85725" indent="-85725"/>
            <a:r>
              <a:rPr lang="ja-JP" altLang="en-US" dirty="0" smtClean="0">
                <a:latin typeface="GothicBBB-Medium"/>
              </a:rPr>
              <a:t>○ 子ども</a:t>
            </a:r>
            <a:r>
              <a:rPr lang="ja-JP" altLang="en-US" dirty="0">
                <a:latin typeface="GothicBBB-Medium"/>
              </a:rPr>
              <a:t>達</a:t>
            </a:r>
            <a:r>
              <a:rPr lang="ja-JP" altLang="en-US" dirty="0" smtClean="0">
                <a:latin typeface="GothicBBB-Medium"/>
              </a:rPr>
              <a:t>は</a:t>
            </a:r>
            <a:r>
              <a:rPr lang="en-US" altLang="ja-JP" dirty="0" smtClean="0">
                <a:latin typeface="GothicBBB-Medium"/>
              </a:rPr>
              <a:t>｡</a:t>
            </a:r>
            <a:endParaRPr lang="ja-JP" altLang="en-US" dirty="0" smtClean="0">
              <a:latin typeface="GothicBBB-Medium"/>
            </a:endParaRPr>
          </a:p>
          <a:p>
            <a:pPr marL="85725" indent="-85725"/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 「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学んだことを人に伝えることの大変さ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</a:t>
            </a:r>
          </a:p>
          <a:p>
            <a:pPr marL="85725" indent="-85725"/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 「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伝えるために自らも学ぶことの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大切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さ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</a:t>
            </a:r>
          </a:p>
          <a:p>
            <a:pPr marL="85725" indent="-85725"/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経験し、意義深いものとなった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ja-JP" altLang="en-US" sz="1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6456" y="757153"/>
            <a:ext cx="9711529" cy="871647"/>
          </a:xfrm>
          <a:prstGeom prst="rect">
            <a:avLst/>
          </a:prstGeom>
          <a:ln w="19050">
            <a:solidFill>
              <a:schemeClr val="accent6"/>
            </a:solidFill>
          </a:ln>
        </p:spPr>
        <p:txBody>
          <a:bodyPr wrap="square" anchor="ctr" anchorCtr="0">
            <a:normAutofit/>
          </a:bodyPr>
          <a:lstStyle/>
          <a:p>
            <a:pPr marL="185738" indent="-185738"/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 平成２２～２４年度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の３年間で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市内の全小・中学校で認知症サポーター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養成講座を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実施。</a:t>
            </a:r>
          </a:p>
          <a:p>
            <a:pPr marL="185738" indent="-185738"/>
            <a:endParaRPr lang="en-US" altLang="ja-JP" sz="8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85738" indent="-185738"/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 学んだ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ことを沢山の人に伝えたいと、キッズ・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サポーター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達の活動が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広がる。</a:t>
            </a:r>
            <a:endParaRPr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56456" y="1772816"/>
            <a:ext cx="4544834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185738" lvl="0" indent="-185738"/>
            <a:r>
              <a:rPr lang="ja-JP" altLang="en-US" sz="20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小学生</a:t>
            </a:r>
            <a:r>
              <a:rPr lang="ja-JP" altLang="en-US" sz="2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が保護者に認知症を伝える</a:t>
            </a:r>
            <a:r>
              <a:rPr lang="ja-JP" altLang="en-US" sz="20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授業</a:t>
            </a:r>
            <a:endParaRPr lang="ja-JP" altLang="en-US" sz="20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43372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72480" y="44624"/>
            <a:ext cx="9439049" cy="50405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kumimoji="1" lang="ja-JP" altLang="en-US" sz="2800" dirty="0" smtClean="0"/>
              <a:t>認知症サポーターの活動状況について</a:t>
            </a:r>
            <a:endParaRPr kumimoji="1" lang="ja-JP" altLang="en-US" sz="2800" dirty="0"/>
          </a:p>
        </p:txBody>
      </p:sp>
      <p:graphicFrame>
        <p:nvGraphicFramePr>
          <p:cNvPr id="4" name="グラフ 3"/>
          <p:cNvGraphicFramePr/>
          <p:nvPr>
            <p:extLst>
              <p:ext uri="{D42A27DB-BD31-4B8C-83A1-F6EECF244321}">
                <p14:modId xmlns:p14="http://schemas.microsoft.com/office/powerpoint/2010/main" val="3165816517"/>
              </p:ext>
            </p:extLst>
          </p:nvPr>
        </p:nvGraphicFramePr>
        <p:xfrm>
          <a:off x="103047" y="2350160"/>
          <a:ext cx="9602481" cy="4221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2378714" y="6608385"/>
            <a:ext cx="79568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出展：平成２７年度　老人保健健康増進等事業「認知症サポーター等の資質向上に関する調査研究事業」</a:t>
            </a:r>
            <a:endParaRPr kumimoji="1" lang="ja-JP" altLang="en-US" sz="1200" dirty="0"/>
          </a:p>
        </p:txBody>
      </p:sp>
      <p:sp>
        <p:nvSpPr>
          <p:cNvPr id="7" name="正方形/長方形 6"/>
          <p:cNvSpPr/>
          <p:nvPr/>
        </p:nvSpPr>
        <p:spPr>
          <a:xfrm>
            <a:off x="272480" y="620688"/>
            <a:ext cx="9433048" cy="166199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185738" indent="-185738"/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　認知症サポーターの活動状況については、</a:t>
            </a:r>
            <a:r>
              <a:rPr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｢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見守り</a:t>
            </a:r>
            <a:r>
              <a:rPr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｣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</a:t>
            </a:r>
            <a:r>
              <a:rPr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121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自治体で最も多く、次いで</a:t>
            </a:r>
            <a:r>
              <a:rPr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｢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オレンジカフェの開催または参加</a:t>
            </a:r>
            <a:r>
              <a:rPr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｣81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自治体、</a:t>
            </a:r>
            <a:r>
              <a:rPr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｢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認知症サポーター養成講座の開催協力</a:t>
            </a:r>
            <a:r>
              <a:rPr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｣80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自治体、</a:t>
            </a:r>
            <a:r>
              <a:rPr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｢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傾聴</a:t>
            </a:r>
            <a:r>
              <a:rPr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｣73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自治体と続いている。</a:t>
            </a:r>
          </a:p>
          <a:p>
            <a:pPr marL="185738" indent="-185738"/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　</a:t>
            </a:r>
            <a:r>
              <a:rPr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｢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その他</a:t>
            </a:r>
            <a:r>
              <a:rPr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｣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については、</a:t>
            </a:r>
            <a:r>
              <a:rPr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｢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捜索模擬訓練の開催や参加・協力</a:t>
            </a:r>
            <a:r>
              <a:rPr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｣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や、イベント等への参加も含めた</a:t>
            </a:r>
            <a:r>
              <a:rPr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｢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啓発・広報活動</a:t>
            </a:r>
            <a:r>
              <a:rPr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｣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といったものがみられた。</a:t>
            </a:r>
            <a:endParaRPr lang="ja-JP" altLang="en-US" sz="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85738" indent="-185738"/>
            <a:r>
              <a:rPr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</a:p>
          <a:p>
            <a:pPr marL="185738" indent="-185738"/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Ｎ＝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214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（認知症サボーターの活動を把握している自治体） 　　　　</a:t>
            </a:r>
            <a:endParaRPr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483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/>
          </p:cNvSpPr>
          <p:nvPr/>
        </p:nvSpPr>
        <p:spPr>
          <a:xfrm>
            <a:off x="66007" y="44624"/>
            <a:ext cx="9711529" cy="57606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b="1" dirty="0" smtClean="0"/>
              <a:t>ゴールドサポーターの多彩な自主活動</a:t>
            </a:r>
          </a:p>
          <a:p>
            <a:pPr algn="r"/>
            <a:r>
              <a:rPr lang="ja-JP" altLang="en-US" sz="2000" dirty="0" smtClean="0"/>
              <a:t>（京都府綾部市）　活動事例①</a:t>
            </a:r>
            <a:endParaRPr lang="ja-JP" altLang="en-US" sz="20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000672" y="6631468"/>
            <a:ext cx="756084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 smtClean="0"/>
              <a:t>認知症サポーター ステップアップ講座「教材３」（</a:t>
            </a:r>
            <a:r>
              <a:rPr lang="en-US" altLang="ja-JP" sz="1050" dirty="0" smtClean="0"/>
              <a:t>NPO </a:t>
            </a:r>
            <a:r>
              <a:rPr lang="ja-JP" altLang="en-US" sz="1050" dirty="0"/>
              <a:t>法人地域ケア政策</a:t>
            </a:r>
            <a:r>
              <a:rPr lang="ja-JP" altLang="en-US" sz="1050" dirty="0" smtClean="0"/>
              <a:t>ネットワーク</a:t>
            </a:r>
            <a:r>
              <a:rPr lang="ja-JP" altLang="en-US" sz="1050" dirty="0"/>
              <a:t>　全国キャラバン・メイト連絡協</a:t>
            </a:r>
            <a:r>
              <a:rPr lang="ja-JP" altLang="en-US" sz="1050" dirty="0" smtClean="0"/>
              <a:t>議会）を基に作成</a:t>
            </a:r>
            <a:endParaRPr kumimoji="1" lang="ja-JP" altLang="en-US" sz="1050" dirty="0"/>
          </a:p>
        </p:txBody>
      </p:sp>
      <p:sp>
        <p:nvSpPr>
          <p:cNvPr id="4" name="正方形/長方形 3"/>
          <p:cNvSpPr/>
          <p:nvPr/>
        </p:nvSpPr>
        <p:spPr>
          <a:xfrm>
            <a:off x="56456" y="620688"/>
            <a:ext cx="9711529" cy="1008112"/>
          </a:xfrm>
          <a:prstGeom prst="rect">
            <a:avLst/>
          </a:prstGeom>
          <a:ln w="19050">
            <a:solidFill>
              <a:schemeClr val="accent6"/>
            </a:solidFill>
          </a:ln>
        </p:spPr>
        <p:txBody>
          <a:bodyPr wrap="square" anchor="ctr" anchorCtr="0">
            <a:noAutofit/>
          </a:bodyPr>
          <a:lstStyle/>
          <a:p>
            <a:pPr marL="185738" indent="-185738"/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　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｢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認知症サポーター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｣､｢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シルバーサポーター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｣､｢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ゴールドサポーター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｣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を養成。</a:t>
            </a:r>
          </a:p>
          <a:p>
            <a:pPr marL="185738" indent="-185738"/>
            <a:endParaRPr lang="ja-JP" altLang="en-US" sz="8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85738" indent="-185738"/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　ゴールドサポーターは、傾聴ボランティアや認知症予防教室の補助員などとして活動。高齢者の生活を支える自主活動を続々と誕生させ、地域の助け合いの担い手として活躍。</a:t>
            </a:r>
            <a:endParaRPr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559" y="1732746"/>
            <a:ext cx="3744416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/>
              <a:t>各サポーターの活動内容</a:t>
            </a:r>
            <a:endParaRPr kumimoji="1" lang="ja-JP" altLang="en-US" sz="2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559" y="2132856"/>
            <a:ext cx="6980483" cy="86409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kumimoji="1" lang="en-US" altLang="ja-JP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認知症サポーター</a:t>
            </a:r>
            <a:r>
              <a:rPr kumimoji="1" lang="en-US" altLang="ja-JP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（認知症の理解者）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ja-JP" altLang="en-US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73050" indent="-273050"/>
            <a:r>
              <a:rPr kumimoji="1"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・ 地域での高齢者とのエピソードについて</a:t>
            </a:r>
            <a:r>
              <a:rPr kumimoji="1" lang="en-US" altLang="ja-JP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｢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ハッピーカード</a:t>
            </a:r>
            <a:r>
              <a:rPr lang="en-US" altLang="ja-JP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｣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r>
              <a:rPr kumimoji="1"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記入し提出。支援の必要な高齢者の情報収集につなげる。</a:t>
            </a:r>
            <a:endParaRPr kumimoji="1" lang="ja-JP" altLang="en-US" sz="1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5559" y="2996952"/>
            <a:ext cx="6980483" cy="1440160"/>
          </a:xfrm>
          <a:prstGeom prst="rect">
            <a:avLst/>
          </a:prstGeom>
          <a:solidFill>
            <a:srgbClr val="DDDDDD"/>
          </a:solidFill>
          <a:ln>
            <a:solidFill>
              <a:srgbClr val="002060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kumimoji="1" lang="en-US" altLang="ja-JP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シルバーサポーター</a:t>
            </a:r>
            <a:r>
              <a:rPr kumimoji="1" lang="en-US" altLang="ja-JP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（高齢者福祉の理解者）</a:t>
            </a:r>
          </a:p>
          <a:p>
            <a:r>
              <a:rPr kumimoji="1"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</a:t>
            </a:r>
            <a:r>
              <a:rPr kumimoji="1"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成年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後見制度や悪質商法について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の研修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も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受講</a:t>
            </a:r>
            <a:endParaRPr kumimoji="1" lang="ja-JP" altLang="en-US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・ 地域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での見守りや困っている人への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対応。</a:t>
            </a:r>
          </a:p>
          <a:p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・ 関係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機関への情報提供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などの実施。</a:t>
            </a:r>
            <a:endParaRPr lang="ja-JP" altLang="en-US" sz="1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・ 店舗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や企業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</a:t>
            </a:r>
            <a:r>
              <a:rPr lang="en-US" altLang="ja-JP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｢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シルバーサポート店</a:t>
            </a:r>
            <a:r>
              <a:rPr lang="en-US" altLang="ja-JP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｣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して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登録。</a:t>
            </a:r>
            <a:r>
              <a:rPr lang="en-US" altLang="ja-JP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店頭に掲示</a:t>
            </a:r>
            <a:r>
              <a:rPr lang="en-US" altLang="ja-JP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endParaRPr kumimoji="1" lang="ja-JP" altLang="en-US" sz="1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5110" y="4437112"/>
            <a:ext cx="9692426" cy="2194356"/>
          </a:xfrm>
          <a:prstGeom prst="rect">
            <a:avLst/>
          </a:prstGeom>
          <a:solidFill>
            <a:srgbClr val="FFFF66"/>
          </a:solidFill>
          <a:ln>
            <a:solidFill>
              <a:srgbClr val="002060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kumimoji="1" lang="en-US" altLang="ja-JP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ゴールドサポーター</a:t>
            </a:r>
            <a:r>
              <a:rPr kumimoji="1" lang="en-US" altLang="ja-JP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（高齢者福祉の実践者）</a:t>
            </a:r>
          </a:p>
          <a:p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・ 傾聴ボランティアとして訪問。傾聴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活動のなかで得た情報をケアマネと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共有。</a:t>
            </a:r>
            <a:endParaRPr lang="ja-JP" altLang="en-US" sz="1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85738" indent="-185738"/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・ くつろぎ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移動足湯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事業の実施。（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使用していない訪問入浴車を活用して足湯の出前）</a:t>
            </a:r>
          </a:p>
          <a:p>
            <a:pPr marL="185738" indent="-185738"/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</a:t>
            </a:r>
            <a:r>
              <a:rPr lang="en-US" altLang="ja-JP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地域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で孤立しがちな高齢者を把握し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、関係者等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との情報交換を経た上で実施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</a:p>
          <a:p>
            <a:pPr marL="185738" indent="-185738"/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・ 認知症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予防教室の運営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補助。（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認知症予防についての研修を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受け活動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</a:p>
          <a:p>
            <a:pPr marL="185738" indent="-185738"/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・ 自主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グループによる認知症カフェの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運営。</a:t>
            </a:r>
            <a:endParaRPr lang="ja-JP" altLang="en-US" sz="1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55600" indent="-355600"/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</a:t>
            </a:r>
            <a:r>
              <a:rPr lang="en-US" altLang="ja-JP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介護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家族のつどい、見守り活動、認知症の人と好きな料理を作って食べる会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</a:p>
          <a:p>
            <a:pPr marL="355600" indent="-355600"/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  閉じこもり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防止のためのイベント開催など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kumimoji="1" lang="ja-JP" altLang="en-US" sz="1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224" y="1700808"/>
            <a:ext cx="2936776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7138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56456" y="2244934"/>
            <a:ext cx="4865315" cy="1544106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wrap="square" anchor="ctr" anchorCtr="0">
            <a:noAutofit/>
          </a:bodyPr>
          <a:lstStyle/>
          <a:p>
            <a:pPr marL="185738" indent="-185738"/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 受講者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へのアンケート用紙を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活用してステップアップ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研修の</a:t>
            </a:r>
            <a:r>
              <a:rPr lang="ja-JP" altLang="en-US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情報</a:t>
            </a:r>
            <a:r>
              <a:rPr lang="ja-JP" altLang="en-US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提供。</a:t>
            </a:r>
            <a:endParaRPr lang="ja-JP" altLang="en-US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355600"/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・ サポーター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養成講座受講者アンケート用紙の一部に、氏名、連絡先の欄を設け、情報提供希望者に記入して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もらい登録。</a:t>
            </a:r>
            <a:endParaRPr lang="ja-JP" altLang="en-US" sz="1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66007" y="44625"/>
            <a:ext cx="9711529" cy="66084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b="1" dirty="0" smtClean="0"/>
              <a:t>「もっと知りたい」と始まったステップアップ研修から広がる活動</a:t>
            </a:r>
          </a:p>
          <a:p>
            <a:pPr algn="r"/>
            <a:r>
              <a:rPr lang="ja-JP" altLang="en-US" sz="2000" dirty="0" smtClean="0"/>
              <a:t>（熊本県水俣市）    活動事例②</a:t>
            </a:r>
            <a:endParaRPr lang="ja-JP" altLang="en-US" sz="2000" dirty="0"/>
          </a:p>
        </p:txBody>
      </p:sp>
      <p:sp>
        <p:nvSpPr>
          <p:cNvPr id="4" name="正方形/長方形 3"/>
          <p:cNvSpPr/>
          <p:nvPr/>
        </p:nvSpPr>
        <p:spPr>
          <a:xfrm>
            <a:off x="66007" y="705470"/>
            <a:ext cx="9711529" cy="1046440"/>
          </a:xfrm>
          <a:prstGeom prst="rect">
            <a:avLst/>
          </a:prstGeom>
          <a:ln w="19050"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pPr marL="185738" indent="-185738"/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　認知症サポーター受講者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の「もっと知りたい」「ここがわかりにくい」の声に応えようと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ステップアップ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研修を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実施し、さまざまな活動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につなげている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</a:p>
          <a:p>
            <a:pPr marL="185738" indent="-185738"/>
            <a:endParaRPr lang="ja-JP" altLang="en-US" sz="8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85738" indent="-185738"/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　地域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包括支援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センターへの情報も増え、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安心して暮らせる地域づくり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に貢献。</a:t>
            </a:r>
            <a:endParaRPr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5008" y="1868377"/>
            <a:ext cx="4808984" cy="2280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正方形/長方形 7"/>
          <p:cNvSpPr/>
          <p:nvPr/>
        </p:nvSpPr>
        <p:spPr>
          <a:xfrm>
            <a:off x="56456" y="1844824"/>
            <a:ext cx="3775393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185738" lvl="0" indent="-185738"/>
            <a:r>
              <a:rPr lang="ja-JP" altLang="en-US" sz="20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サポーターの活動に向けた支援</a:t>
            </a:r>
            <a:endParaRPr lang="ja-JP" altLang="en-US" sz="20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56455" y="3933056"/>
            <a:ext cx="3775393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85738" lvl="0" indent="-185738" algn="ctr"/>
            <a:r>
              <a:rPr lang="ja-JP" altLang="en-US" sz="20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サポーターの活動内容</a:t>
            </a:r>
            <a:endParaRPr lang="ja-JP" altLang="en-US" sz="20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6456" y="4333166"/>
            <a:ext cx="9721080" cy="2298302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wrap="square" anchor="ctr" anchorCtr="0">
            <a:noAutofit/>
          </a:bodyPr>
          <a:lstStyle/>
          <a:p>
            <a:pPr marL="185738" indent="-185738">
              <a:lnSpc>
                <a:spcPts val="2500"/>
              </a:lnSpc>
            </a:pP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 オレンジカフェでの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ボランティア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活動。</a:t>
            </a:r>
            <a:endParaRPr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185738" indent="-185738">
              <a:lnSpc>
                <a:spcPts val="2500"/>
              </a:lnSpc>
            </a:pP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 傾聴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ボランティア講座受講を経ての日常的な見守り・傾聴活動。</a:t>
            </a:r>
          </a:p>
          <a:p>
            <a:pPr marL="185738" indent="-185738">
              <a:lnSpc>
                <a:spcPts val="2500"/>
              </a:lnSpc>
            </a:pP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 市民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後見人講座受講を経て、社協の法人後見の支援員として活動。</a:t>
            </a:r>
          </a:p>
          <a:p>
            <a:pPr marL="185738" indent="-185738">
              <a:lnSpc>
                <a:spcPts val="2500"/>
              </a:lnSpc>
            </a:pP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 ＳＯＳ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ネットワークへの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登録。地域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で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の捜索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模擬訓練への参加協力。</a:t>
            </a:r>
          </a:p>
          <a:p>
            <a:pPr marL="185738" indent="-185738">
              <a:lnSpc>
                <a:spcPts val="2500"/>
              </a:lnSpc>
            </a:pP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 地域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で実施するサポーター講座への参加、近隣への声かけなど。</a:t>
            </a:r>
          </a:p>
          <a:p>
            <a:pPr marL="185738" indent="-185738">
              <a:lnSpc>
                <a:spcPts val="2500"/>
              </a:lnSpc>
            </a:pP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 認知症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の人やその家族を対象とする家族会での活動。</a:t>
            </a:r>
          </a:p>
          <a:p>
            <a:pPr marL="185738" indent="-185738">
              <a:lnSpc>
                <a:spcPts val="2500"/>
              </a:lnSpc>
            </a:pP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 サポーター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がいる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店として、ステッカー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店舗や営業車に貼付。</a:t>
            </a:r>
            <a:endParaRPr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000672" y="6631468"/>
            <a:ext cx="756084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 smtClean="0"/>
              <a:t>認知症サポーター ステップアップ講座「教材３」（</a:t>
            </a:r>
            <a:r>
              <a:rPr lang="en-US" altLang="ja-JP" sz="1050" dirty="0" smtClean="0"/>
              <a:t>NPO </a:t>
            </a:r>
            <a:r>
              <a:rPr lang="ja-JP" altLang="en-US" sz="1050" dirty="0"/>
              <a:t>法人地域ケア政策</a:t>
            </a:r>
            <a:r>
              <a:rPr lang="ja-JP" altLang="en-US" sz="1050" dirty="0" smtClean="0"/>
              <a:t>ネットワーク</a:t>
            </a:r>
            <a:r>
              <a:rPr lang="ja-JP" altLang="en-US" sz="1050" dirty="0"/>
              <a:t>　全国キャラバン・メイト連絡協</a:t>
            </a:r>
            <a:r>
              <a:rPr lang="ja-JP" altLang="en-US" sz="1050" dirty="0" smtClean="0"/>
              <a:t>議会）を基に作成</a:t>
            </a:r>
            <a:endParaRPr kumimoji="1" lang="ja-JP" altLang="en-US" sz="1050" dirty="0"/>
          </a:p>
        </p:txBody>
      </p:sp>
    </p:spTree>
    <p:extLst>
      <p:ext uri="{BB962C8B-B14F-4D97-AF65-F5344CB8AC3E}">
        <p14:creationId xmlns:p14="http://schemas.microsoft.com/office/powerpoint/2010/main" val="4098522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 txBox="1">
            <a:spLocks/>
          </p:cNvSpPr>
          <p:nvPr/>
        </p:nvSpPr>
        <p:spPr>
          <a:xfrm>
            <a:off x="66007" y="44625"/>
            <a:ext cx="9711529" cy="64807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b="1" dirty="0" smtClean="0"/>
              <a:t>網の目状の地域見守りシステムの担い手として活動</a:t>
            </a:r>
            <a:endParaRPr lang="en-US" altLang="ja-JP" sz="2000" b="1" dirty="0" smtClean="0"/>
          </a:p>
          <a:p>
            <a:pPr algn="r"/>
            <a:r>
              <a:rPr lang="ja-JP" altLang="en-US" sz="2000" dirty="0" smtClean="0"/>
              <a:t>（熊本県菊池市）　活動事例③</a:t>
            </a:r>
            <a:endParaRPr lang="ja-JP" altLang="en-US" sz="2000" dirty="0"/>
          </a:p>
        </p:txBody>
      </p:sp>
      <p:sp>
        <p:nvSpPr>
          <p:cNvPr id="4" name="正方形/長方形 3"/>
          <p:cNvSpPr/>
          <p:nvPr/>
        </p:nvSpPr>
        <p:spPr>
          <a:xfrm>
            <a:off x="56456" y="692697"/>
            <a:ext cx="9711529" cy="1080120"/>
          </a:xfrm>
          <a:prstGeom prst="rect">
            <a:avLst/>
          </a:prstGeom>
          <a:ln w="19050">
            <a:solidFill>
              <a:schemeClr val="accent6"/>
            </a:solidFill>
          </a:ln>
        </p:spPr>
        <p:txBody>
          <a:bodyPr wrap="square" anchor="ctr" anchorCtr="0">
            <a:noAutofit/>
          </a:bodyPr>
          <a:lstStyle/>
          <a:p>
            <a:pPr marL="185738" indent="-185738"/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　銀行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、コンビニエンスストア、薬局、新聞販売店などの店舗や個人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宅において、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認知症地域見守り協力者、協力店で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ある印「大きなオレンジリング」を掲示。</a:t>
            </a:r>
          </a:p>
          <a:p>
            <a:pPr marL="185738" indent="-185738"/>
            <a:endParaRPr lang="en-US" altLang="ja-JP" sz="8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85738" indent="-185738"/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　夜間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見守りなど、時間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、年齢層を問わず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幅広い見守りの仕組みの担い手として活躍。</a:t>
            </a:r>
            <a:endParaRPr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6456" y="2276872"/>
            <a:ext cx="9711528" cy="2520280"/>
          </a:xfrm>
          <a:prstGeom prst="rect">
            <a:avLst/>
          </a:prstGeom>
          <a:ln w="12700">
            <a:solidFill>
              <a:schemeClr val="accent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 anchorCtr="0">
            <a:noAutofit/>
          </a:bodyPr>
          <a:lstStyle/>
          <a:p>
            <a:pPr lvl="0"/>
            <a:r>
              <a:rPr lang="ja-JP" altLang="en-US" dirty="0" smtClean="0">
                <a:solidFill>
                  <a:prstClr val="black"/>
                </a:solidFill>
              </a:rPr>
              <a:t>○認知症サポーターの主な活動内容。</a:t>
            </a:r>
            <a:endParaRPr lang="ja-JP" altLang="en-US" dirty="0">
              <a:solidFill>
                <a:prstClr val="black"/>
              </a:solidFill>
            </a:endParaRPr>
          </a:p>
          <a:p>
            <a:pPr lvl="0"/>
            <a:r>
              <a:rPr lang="ja-JP" altLang="en-US" sz="17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 大きなオレンジリングまちいっぱい運動への協力。</a:t>
            </a:r>
            <a:r>
              <a:rPr lang="en-US" altLang="ja-JP" sz="17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7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店舗等へ見守り協力店登録依頼等</a:t>
            </a:r>
            <a:r>
              <a:rPr lang="en-US" altLang="ja-JP" sz="17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endParaRPr lang="ja-JP" altLang="en-US" sz="17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95250" lvl="0" indent="-95250"/>
            <a:r>
              <a:rPr lang="ja-JP" altLang="en-US" sz="17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 傾聴</a:t>
            </a:r>
            <a:r>
              <a:rPr lang="ja-JP" altLang="en-US" sz="17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ボランティア養成講座を受講し、ボランティアグループを立ち上げて</a:t>
            </a:r>
            <a:r>
              <a:rPr lang="ja-JP" altLang="en-US" sz="17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活動。</a:t>
            </a:r>
            <a:endParaRPr lang="ja-JP" altLang="en-US" sz="17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55600" lvl="0" indent="-355600"/>
            <a:r>
              <a:rPr lang="ja-JP" altLang="en-US" sz="17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 キャラバン・メイト</a:t>
            </a:r>
            <a:r>
              <a:rPr lang="ja-JP" altLang="en-US" sz="17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の演劇班に参加</a:t>
            </a:r>
            <a:r>
              <a:rPr lang="ja-JP" altLang="en-US" sz="17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して、小中学校</a:t>
            </a:r>
            <a:r>
              <a:rPr lang="ja-JP" altLang="en-US" sz="17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でのサポーター講座を</a:t>
            </a:r>
            <a:r>
              <a:rPr lang="ja-JP" altLang="en-US" sz="17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支援。</a:t>
            </a:r>
            <a:endParaRPr lang="ja-JP" altLang="en-US" sz="17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7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 認知症</a:t>
            </a:r>
            <a:r>
              <a:rPr lang="ja-JP" altLang="en-US" sz="17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カフェのボランティアとして</a:t>
            </a:r>
            <a:r>
              <a:rPr lang="ja-JP" altLang="en-US" sz="17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参加。</a:t>
            </a:r>
          </a:p>
          <a:p>
            <a:pPr lvl="0"/>
            <a:r>
              <a:rPr lang="ja-JP" altLang="en-US" sz="17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 サポーター講座へ</a:t>
            </a:r>
            <a:r>
              <a:rPr lang="ja-JP" altLang="en-US" sz="17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ja-JP" altLang="en-US" sz="17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協力。</a:t>
            </a:r>
          </a:p>
          <a:p>
            <a:pPr lvl="0"/>
            <a:r>
              <a:rPr lang="ja-JP" altLang="en-US" sz="17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 夜間の見守りサポーター</a:t>
            </a:r>
            <a:r>
              <a:rPr lang="en-US" altLang="ja-JP" sz="17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(※)</a:t>
            </a:r>
            <a:r>
              <a:rPr lang="ja-JP" altLang="en-US" sz="17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として活動。</a:t>
            </a:r>
            <a:r>
              <a:rPr lang="ja-JP" altLang="en-US" sz="17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ja-JP" altLang="en-US" sz="17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077913" lvl="0" indent="-722313"/>
            <a:r>
              <a:rPr lang="ja-JP" altLang="en-US" sz="17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7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7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7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認知症</a:t>
            </a:r>
            <a:r>
              <a:rPr lang="ja-JP" altLang="en-US" sz="17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の人の夜間の行方不明を防止する目的で、夜間に活動している人や事業所にサポーターになってもらう</a:t>
            </a:r>
            <a:r>
              <a:rPr lang="ja-JP" altLang="en-US" sz="17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取り組み。</a:t>
            </a:r>
            <a:endParaRPr lang="ja-JP" altLang="en-US" sz="17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56456" y="1870666"/>
            <a:ext cx="4968552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 anchorCtr="0">
            <a:spAutoFit/>
          </a:bodyPr>
          <a:lstStyle/>
          <a:p>
            <a:pPr marL="185738" lvl="0" indent="-185738" algn="ctr"/>
            <a:r>
              <a:rPr lang="ja-JP" altLang="en-US" sz="2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地域見守りシステムの担い手として</a:t>
            </a:r>
            <a:r>
              <a:rPr lang="ja-JP" altLang="en-US" sz="20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活動</a:t>
            </a:r>
            <a:endParaRPr lang="ja-JP" altLang="en-US" sz="20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56456" y="4869160"/>
            <a:ext cx="5184576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 anchorCtr="0">
            <a:noAutofit/>
          </a:bodyPr>
          <a:lstStyle/>
          <a:p>
            <a:pPr marL="185738" lvl="0" indent="-185738"/>
            <a:r>
              <a:rPr lang="en-US" altLang="ja-JP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参考</a:t>
            </a:r>
            <a:r>
              <a:rPr lang="en-US" altLang="ja-JP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多業種、多職種によるサポーターの養成や活動の支援</a:t>
            </a:r>
            <a:endParaRPr lang="ja-JP" altLang="en-US" sz="14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56456" y="5157192"/>
            <a:ext cx="9711528" cy="1440160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wrap="square" anchor="ctr" anchorCtr="0">
            <a:noAutofit/>
          </a:bodyPr>
          <a:lstStyle/>
          <a:p>
            <a:pPr marL="2509838" indent="-2509838"/>
            <a:r>
              <a:rPr lang="ja-JP" altLang="en-US" sz="1200" dirty="0" smtClean="0">
                <a:latin typeface="GothicBBB-Medium"/>
              </a:rPr>
              <a:t>○「認知症</a:t>
            </a:r>
            <a:r>
              <a:rPr lang="ja-JP" altLang="en-US" sz="1200" dirty="0">
                <a:latin typeface="GothicBBB-Medium"/>
              </a:rPr>
              <a:t>の人とともにくらす会“きくち”</a:t>
            </a:r>
            <a:r>
              <a:rPr lang="ja-JP" altLang="en-US" sz="1200" dirty="0" smtClean="0">
                <a:latin typeface="GothicBBB-Medium"/>
              </a:rPr>
              <a:t>」　</a:t>
            </a:r>
            <a:r>
              <a:rPr lang="ja-JP" altLang="en-US" sz="1200" b="1" dirty="0" smtClean="0">
                <a:solidFill>
                  <a:schemeClr val="accent6"/>
                </a:solidFill>
              </a:rPr>
              <a:t>→</a:t>
            </a:r>
            <a:r>
              <a:rPr lang="ja-JP" altLang="en-US" sz="1200" dirty="0" smtClean="0">
                <a:latin typeface="GothicBBB-Medium"/>
              </a:rPr>
              <a:t>　主な活動：サポーター養成講座への協力</a:t>
            </a:r>
          </a:p>
          <a:p>
            <a:pPr marL="2509838" indent="-2509838"/>
            <a:r>
              <a:rPr lang="ja-JP" altLang="en-US" sz="1050" dirty="0" smtClean="0">
                <a:latin typeface="GothicBBB-Medium"/>
              </a:rPr>
              <a:t>　　　</a:t>
            </a:r>
            <a:r>
              <a:rPr lang="ja-JP" altLang="en-US" sz="1100" dirty="0" smtClean="0">
                <a:latin typeface="GothicBBB-Medium"/>
              </a:rPr>
              <a:t>医師</a:t>
            </a:r>
            <a:r>
              <a:rPr lang="ja-JP" altLang="en-US" sz="1100" dirty="0">
                <a:latin typeface="GothicBBB-Medium"/>
              </a:rPr>
              <a:t>、歯科医師、市役所職員（地域包括支援センター職員）、介護職員、民生児童委員</a:t>
            </a:r>
            <a:r>
              <a:rPr lang="ja-JP" altLang="en-US" sz="1100" dirty="0" smtClean="0">
                <a:latin typeface="GothicBBB-Medium"/>
              </a:rPr>
              <a:t>、一般</a:t>
            </a:r>
            <a:r>
              <a:rPr lang="ja-JP" altLang="en-US" sz="1100" dirty="0">
                <a:latin typeface="GothicBBB-Medium"/>
              </a:rPr>
              <a:t>市民</a:t>
            </a:r>
            <a:r>
              <a:rPr lang="ja-JP" altLang="en-US" sz="1100" dirty="0" smtClean="0">
                <a:latin typeface="GothicBBB-Medium"/>
              </a:rPr>
              <a:t>などが会員</a:t>
            </a:r>
          </a:p>
          <a:p>
            <a:pPr marL="2509838" indent="-2509838"/>
            <a:endParaRPr lang="ja-JP" altLang="en-US" sz="800" dirty="0" smtClean="0">
              <a:latin typeface="GothicBBB-Medium"/>
            </a:endParaRPr>
          </a:p>
          <a:p>
            <a:pPr marL="2509838" indent="-2509838"/>
            <a:r>
              <a:rPr lang="ja-JP" altLang="en-US" sz="1200" dirty="0" smtClean="0">
                <a:latin typeface="GothicBBB-Medium"/>
              </a:rPr>
              <a:t>○「</a:t>
            </a:r>
            <a:r>
              <a:rPr lang="ja-JP" altLang="en-US" sz="1200" dirty="0">
                <a:latin typeface="GothicBBB-Medium"/>
              </a:rPr>
              <a:t>菊池市認知症施策総合推進</a:t>
            </a:r>
            <a:r>
              <a:rPr lang="ja-JP" altLang="en-US" sz="1200" dirty="0" smtClean="0">
                <a:latin typeface="GothicBBB-Medium"/>
              </a:rPr>
              <a:t>検討</a:t>
            </a:r>
            <a:r>
              <a:rPr lang="ja-JP" altLang="en-US" sz="1200" dirty="0">
                <a:latin typeface="GothicBBB-Medium"/>
              </a:rPr>
              <a:t>委員会</a:t>
            </a:r>
            <a:r>
              <a:rPr lang="ja-JP" altLang="en-US" sz="1200" dirty="0" smtClean="0">
                <a:latin typeface="GothicBBB-Medium"/>
              </a:rPr>
              <a:t>」　</a:t>
            </a:r>
            <a:r>
              <a:rPr lang="ja-JP" altLang="en-US" sz="1200" b="1" dirty="0" smtClean="0">
                <a:solidFill>
                  <a:schemeClr val="accent6"/>
                </a:solidFill>
              </a:rPr>
              <a:t>→</a:t>
            </a:r>
            <a:r>
              <a:rPr lang="ja-JP" altLang="en-US" sz="1200" dirty="0">
                <a:latin typeface="GothicBBB-Medium"/>
              </a:rPr>
              <a:t>　</a:t>
            </a:r>
            <a:r>
              <a:rPr lang="ja-JP" altLang="en-US" sz="1200" dirty="0" smtClean="0">
                <a:latin typeface="GothicBBB-Medium"/>
              </a:rPr>
              <a:t>主</a:t>
            </a:r>
            <a:r>
              <a:rPr lang="ja-JP" altLang="en-US" sz="1200" dirty="0">
                <a:latin typeface="GothicBBB-Medium"/>
              </a:rPr>
              <a:t>な活動</a:t>
            </a:r>
            <a:r>
              <a:rPr lang="ja-JP" altLang="en-US" sz="1200" dirty="0" smtClean="0">
                <a:latin typeface="GothicBBB-Medium"/>
              </a:rPr>
              <a:t>：サポーター講座の展開、大きなオレンジリングまちいっぱい運動、夜間見守り調査</a:t>
            </a:r>
          </a:p>
          <a:p>
            <a:pPr marL="2870200" indent="-2870200"/>
            <a:r>
              <a:rPr lang="ja-JP" altLang="en-US" sz="1050" dirty="0" smtClean="0">
                <a:latin typeface="GothicBBB-Medium"/>
              </a:rPr>
              <a:t>　　　</a:t>
            </a:r>
            <a:r>
              <a:rPr lang="ja-JP" altLang="en-US" sz="1100" dirty="0" smtClean="0">
                <a:latin typeface="+mn-ea"/>
              </a:rPr>
              <a:t>医師会</a:t>
            </a:r>
            <a:r>
              <a:rPr lang="en-US" altLang="ja-JP" sz="1100" dirty="0" smtClean="0">
                <a:latin typeface="+mn-ea"/>
              </a:rPr>
              <a:t>､</a:t>
            </a:r>
            <a:r>
              <a:rPr lang="ja-JP" altLang="en-US" sz="1100" dirty="0" smtClean="0">
                <a:latin typeface="+mn-ea"/>
              </a:rPr>
              <a:t>精神科医</a:t>
            </a:r>
            <a:r>
              <a:rPr lang="en-US" altLang="ja-JP" sz="1100" dirty="0" smtClean="0">
                <a:latin typeface="+mn-ea"/>
              </a:rPr>
              <a:t>､</a:t>
            </a:r>
            <a:r>
              <a:rPr lang="ja-JP" altLang="en-US" sz="1100" dirty="0" smtClean="0">
                <a:latin typeface="+mn-ea"/>
              </a:rPr>
              <a:t>くらす会</a:t>
            </a:r>
            <a:r>
              <a:rPr lang="en-US" altLang="ja-JP" sz="1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､</a:t>
            </a:r>
            <a:r>
              <a:rPr lang="ja-JP" altLang="en-US" sz="1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認</a:t>
            </a:r>
            <a:r>
              <a:rPr lang="zh-TW" altLang="en-US" sz="1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知症</a:t>
            </a:r>
            <a:r>
              <a:rPr lang="zh-TW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介護</a:t>
            </a:r>
            <a:r>
              <a:rPr lang="zh-TW" altLang="en-US" sz="1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指導者</a:t>
            </a:r>
            <a:r>
              <a:rPr lang="en-US" altLang="ja-JP" sz="1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､</a:t>
            </a:r>
            <a:r>
              <a:rPr lang="zh-TW" altLang="en-US" sz="1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社会</a:t>
            </a:r>
            <a:r>
              <a:rPr lang="zh-TW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福祉協</a:t>
            </a:r>
            <a:r>
              <a:rPr lang="zh-TW" altLang="en-US" sz="1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議会</a:t>
            </a:r>
            <a:r>
              <a:rPr lang="en-US" altLang="ja-JP" sz="1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､</a:t>
            </a:r>
            <a:r>
              <a:rPr lang="zh-TW" altLang="en-US" sz="1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介護</a:t>
            </a:r>
            <a:r>
              <a:rPr lang="zh-TW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支援専門員</a:t>
            </a:r>
            <a:r>
              <a:rPr lang="zh-TW" altLang="en-US" sz="1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協会</a:t>
            </a:r>
            <a:r>
              <a:rPr lang="en-US" altLang="ja-JP" sz="1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､</a:t>
            </a:r>
            <a:r>
              <a:rPr lang="zh-TW" altLang="en-US" sz="1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民生</a:t>
            </a:r>
            <a:r>
              <a:rPr lang="zh-TW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児童</a:t>
            </a:r>
            <a:r>
              <a:rPr lang="zh-TW" altLang="en-US" sz="1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委員</a:t>
            </a:r>
            <a:r>
              <a:rPr lang="en-US" altLang="ja-JP" sz="1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､</a:t>
            </a:r>
            <a:r>
              <a:rPr lang="zh-TW" altLang="en-US" sz="1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r>
              <a:rPr lang="ja-JP" altLang="en-US" sz="1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の会</a:t>
            </a:r>
            <a:r>
              <a:rPr lang="en-US" altLang="ja-JP" sz="1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､</a:t>
            </a:r>
            <a:r>
              <a:rPr lang="ja-JP" altLang="en-US" sz="1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小・中学校校長会の</a:t>
            </a:r>
            <a:r>
              <a:rPr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各代表が</a:t>
            </a:r>
            <a:r>
              <a:rPr lang="ja-JP" altLang="en-US" sz="1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参加</a:t>
            </a:r>
          </a:p>
          <a:p>
            <a:pPr marL="3051175" indent="-3051175"/>
            <a:endParaRPr lang="ja-JP" altLang="en-US" sz="800" dirty="0" smtClean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051175" indent="-3051175"/>
            <a:r>
              <a:rPr lang="ja-JP" altLang="en-US" sz="1200" dirty="0" smtClean="0">
                <a:solidFill>
                  <a:prstClr val="black"/>
                </a:solidFill>
                <a:latin typeface="GothicBBB-Medium"/>
              </a:rPr>
              <a:t>○「</a:t>
            </a:r>
            <a:r>
              <a:rPr lang="ja-JP" altLang="en-US" sz="1200" dirty="0" smtClean="0">
                <a:solidFill>
                  <a:prstClr val="black"/>
                </a:solidFill>
              </a:rPr>
              <a:t>高齢者</a:t>
            </a:r>
            <a:r>
              <a:rPr lang="ja-JP" altLang="en-US" sz="1200" dirty="0">
                <a:solidFill>
                  <a:prstClr val="black"/>
                </a:solidFill>
              </a:rPr>
              <a:t>地域見守りネットワーク「ほっとネットきくち</a:t>
            </a:r>
            <a:r>
              <a:rPr lang="ja-JP" altLang="en-US" sz="1200" dirty="0" smtClean="0">
                <a:solidFill>
                  <a:prstClr val="black"/>
                </a:solidFill>
              </a:rPr>
              <a:t>」」　</a:t>
            </a:r>
            <a:r>
              <a:rPr lang="ja-JP" altLang="en-US" sz="1200" b="1" dirty="0" smtClean="0">
                <a:solidFill>
                  <a:schemeClr val="accent6"/>
                </a:solidFill>
              </a:rPr>
              <a:t>→</a:t>
            </a:r>
            <a:r>
              <a:rPr lang="ja-JP" altLang="en-US" sz="1200" dirty="0" smtClean="0">
                <a:solidFill>
                  <a:prstClr val="black"/>
                </a:solidFill>
              </a:rPr>
              <a:t>　主な活動：サポーター講座を受講した店舗等に対し活動への参加を要請</a:t>
            </a:r>
          </a:p>
          <a:p>
            <a:pPr marL="3051175" indent="-3051175"/>
            <a:r>
              <a:rPr lang="ja-JP" altLang="en-US" sz="1050" dirty="0" smtClean="0">
                <a:solidFill>
                  <a:prstClr val="black"/>
                </a:solidFill>
              </a:rPr>
              <a:t>　　　</a:t>
            </a:r>
            <a:r>
              <a:rPr lang="ja-JP" altLang="en-US" sz="11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区長会</a:t>
            </a:r>
            <a:r>
              <a:rPr lang="en-US" altLang="ja-JP" sz="11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､</a:t>
            </a:r>
            <a:r>
              <a:rPr lang="ja-JP" altLang="en-US" sz="11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消防団</a:t>
            </a:r>
            <a:r>
              <a:rPr lang="en-US" altLang="ja-JP" sz="11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､</a:t>
            </a:r>
            <a:r>
              <a:rPr lang="ja-JP" altLang="en-US" sz="11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女性の会</a:t>
            </a:r>
            <a:r>
              <a:rPr lang="en-US" altLang="ja-JP" sz="11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､</a:t>
            </a:r>
            <a:r>
              <a:rPr lang="ja-JP" altLang="en-US" sz="11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老人クラブ</a:t>
            </a:r>
            <a:r>
              <a:rPr lang="en-US" altLang="ja-JP" sz="11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､</a:t>
            </a:r>
            <a:r>
              <a:rPr lang="ja-JP" altLang="en-US" sz="11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商工会</a:t>
            </a:r>
            <a:r>
              <a:rPr lang="en-US" altLang="ja-JP" sz="11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､</a:t>
            </a:r>
            <a:r>
              <a:rPr lang="ja-JP" altLang="en-US" sz="11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新聞販売店</a:t>
            </a:r>
            <a:r>
              <a:rPr lang="en-US" altLang="ja-JP" sz="11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､</a:t>
            </a:r>
            <a:r>
              <a:rPr lang="ja-JP" altLang="en-US" sz="11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銀行</a:t>
            </a:r>
            <a:r>
              <a:rPr lang="en-US" altLang="ja-JP" sz="11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､</a:t>
            </a:r>
            <a:r>
              <a:rPr lang="ja-JP" altLang="en-US" sz="11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タクシー会社</a:t>
            </a:r>
            <a:r>
              <a:rPr lang="en-US" altLang="ja-JP" sz="11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､</a:t>
            </a:r>
            <a:r>
              <a:rPr lang="ja-JP" altLang="en-US" sz="11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農協</a:t>
            </a:r>
            <a:r>
              <a:rPr lang="en-US" altLang="ja-JP" sz="11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､</a:t>
            </a:r>
            <a:r>
              <a:rPr lang="ja-JP" altLang="en-US" sz="11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特養</a:t>
            </a:r>
            <a:r>
              <a:rPr lang="en-US" altLang="ja-JP" sz="11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､</a:t>
            </a:r>
            <a:r>
              <a:rPr lang="ja-JP" altLang="en-US" sz="11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老健施設</a:t>
            </a:r>
            <a:r>
              <a:rPr lang="en-US" altLang="ja-JP" sz="11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､</a:t>
            </a:r>
            <a:r>
              <a:rPr lang="ja-JP" altLang="en-US" sz="11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ＧＨ</a:t>
            </a:r>
            <a:r>
              <a:rPr lang="en-US" altLang="ja-JP" sz="11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､</a:t>
            </a:r>
            <a:r>
              <a:rPr lang="ja-JP" altLang="en-US" sz="11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警察</a:t>
            </a:r>
            <a:r>
              <a:rPr lang="en-US" altLang="ja-JP" sz="11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､</a:t>
            </a:r>
            <a:r>
              <a:rPr lang="ja-JP" altLang="en-US" sz="11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医師会など</a:t>
            </a:r>
            <a:r>
              <a:rPr lang="en-US" altLang="ja-JP" sz="11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 sz="11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の団体・機関が加入</a:t>
            </a:r>
            <a:endParaRPr lang="ja-JP" altLang="en-US" sz="11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072680" y="6631468"/>
            <a:ext cx="756084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 smtClean="0"/>
              <a:t>認知症サポーター ステップアップ講座「教材３」（</a:t>
            </a:r>
            <a:r>
              <a:rPr lang="en-US" altLang="ja-JP" sz="1050" dirty="0" smtClean="0"/>
              <a:t>NPO </a:t>
            </a:r>
            <a:r>
              <a:rPr lang="ja-JP" altLang="en-US" sz="1050" dirty="0"/>
              <a:t>法人地域ケア政策</a:t>
            </a:r>
            <a:r>
              <a:rPr lang="ja-JP" altLang="en-US" sz="1050" dirty="0" smtClean="0"/>
              <a:t>ネットワーク</a:t>
            </a:r>
            <a:r>
              <a:rPr lang="ja-JP" altLang="en-US" sz="1050" dirty="0"/>
              <a:t>　全国キャラバン・メイト連絡協</a:t>
            </a:r>
            <a:r>
              <a:rPr lang="ja-JP" altLang="en-US" sz="1050" dirty="0" smtClean="0"/>
              <a:t>議会）を基に作成</a:t>
            </a:r>
            <a:endParaRPr kumimoji="1" lang="ja-JP" altLang="en-US" sz="1050" dirty="0"/>
          </a:p>
        </p:txBody>
      </p:sp>
    </p:spTree>
    <p:extLst>
      <p:ext uri="{BB962C8B-B14F-4D97-AF65-F5344CB8AC3E}">
        <p14:creationId xmlns:p14="http://schemas.microsoft.com/office/powerpoint/2010/main" val="216072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 txBox="1">
            <a:spLocks/>
          </p:cNvSpPr>
          <p:nvPr/>
        </p:nvSpPr>
        <p:spPr>
          <a:xfrm>
            <a:off x="66007" y="44625"/>
            <a:ext cx="9711529" cy="64807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b="1" dirty="0" smtClean="0"/>
              <a:t>スキルをつけたサポーターは地域で幅広く活動</a:t>
            </a:r>
          </a:p>
          <a:p>
            <a:pPr algn="r"/>
            <a:r>
              <a:rPr lang="ja-JP" altLang="en-US" sz="2000" dirty="0" smtClean="0"/>
              <a:t>（広島県尾道市）　活動事例④</a:t>
            </a:r>
            <a:endParaRPr lang="ja-JP" altLang="en-US" sz="2000" dirty="0"/>
          </a:p>
        </p:txBody>
      </p:sp>
      <p:sp>
        <p:nvSpPr>
          <p:cNvPr id="4" name="正方形/長方形 3"/>
          <p:cNvSpPr/>
          <p:nvPr/>
        </p:nvSpPr>
        <p:spPr>
          <a:xfrm>
            <a:off x="56456" y="692696"/>
            <a:ext cx="9711529" cy="1080120"/>
          </a:xfrm>
          <a:prstGeom prst="rect">
            <a:avLst/>
          </a:prstGeom>
          <a:ln w="19050">
            <a:solidFill>
              <a:schemeClr val="accent6"/>
            </a:solidFill>
          </a:ln>
        </p:spPr>
        <p:txBody>
          <a:bodyPr wrap="square" anchor="ctr" anchorCtr="0">
            <a:noAutofit/>
          </a:bodyPr>
          <a:lstStyle/>
          <a:p>
            <a:pPr marL="185738" indent="-185738"/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　「認知症高齢者見守り事業」の「やすらぎ支援員」と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しての活動や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、見守り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ネットワークへの登録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、認知症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カフェの運営に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関わる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など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、幅広く活動。</a:t>
            </a:r>
          </a:p>
          <a:p>
            <a:pPr marL="185738" indent="-185738"/>
            <a:endParaRPr lang="ja-JP" altLang="en-US" sz="8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85738" indent="-185738"/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　キッズサポーターは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高齢者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施設の訪問。高校生サポーターはサポーター講座でも活躍。</a:t>
            </a:r>
            <a:endParaRPr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6008" y="1916832"/>
            <a:ext cx="6111128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85738" lvl="0" indent="-185738" algn="ctr"/>
            <a:r>
              <a:rPr lang="ja-JP" altLang="en-US" sz="20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「やすらぎ支援員」と</a:t>
            </a:r>
            <a:r>
              <a:rPr lang="ja-JP" altLang="en-US" sz="2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して認知症の人と家族を</a:t>
            </a:r>
            <a:r>
              <a:rPr lang="ja-JP" altLang="en-US" sz="20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支援</a:t>
            </a:r>
            <a:endParaRPr lang="ja-JP" altLang="en-US" sz="20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66008" y="2316942"/>
            <a:ext cx="9711528" cy="1184066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wrap="square" anchor="ctr" anchorCtr="0">
            <a:noAutofit/>
          </a:bodyPr>
          <a:lstStyle/>
          <a:p>
            <a:pPr marL="85725" lvl="0" indent="-85725"/>
            <a:r>
              <a:rPr lang="ja-JP" altLang="en-US" dirty="0" smtClean="0">
                <a:latin typeface="GothicBBB-Medium"/>
              </a:rPr>
              <a:t>○ 尾道市社会福祉協議会の「</a:t>
            </a:r>
            <a:r>
              <a:rPr lang="ja-JP" altLang="en-US" dirty="0">
                <a:latin typeface="GothicBBB-Medium"/>
              </a:rPr>
              <a:t>認知症高齢者見守り事業」</a:t>
            </a:r>
            <a:r>
              <a:rPr lang="ja-JP" altLang="en-US" dirty="0" smtClean="0">
                <a:latin typeface="GothicBBB-Medium"/>
              </a:rPr>
              <a:t>の「やすらぎ支援員」として活動。</a:t>
            </a:r>
          </a:p>
          <a:p>
            <a:pPr marL="85725" lvl="0" indent="-85725"/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 在宅で暮らす認知症高齢者の自宅を訪問。（おおむね月２回）</a:t>
            </a:r>
          </a:p>
          <a:p>
            <a:pPr marL="85725" lvl="0" indent="-85725"/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 認知症高齢者の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話し相手や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見守り。</a:t>
            </a:r>
          </a:p>
          <a:p>
            <a:pPr marL="85725" lvl="0" indent="-85725"/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 家族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方に対する相談。</a:t>
            </a:r>
            <a:endParaRPr lang="ja-JP" altLang="en-US" sz="1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6456" y="3604954"/>
            <a:ext cx="3065116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 anchorCtr="0">
            <a:spAutoFit/>
          </a:bodyPr>
          <a:lstStyle/>
          <a:p>
            <a:pPr marL="185738" lvl="0" indent="-185738" algn="ctr"/>
            <a:r>
              <a:rPr lang="ja-JP" altLang="en-US" sz="20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サポーターの活動内容</a:t>
            </a:r>
            <a:endParaRPr lang="ja-JP" altLang="en-US" sz="20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56456" y="4005065"/>
            <a:ext cx="9711528" cy="2626404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wrap="square" anchor="ctr" anchorCtr="0">
            <a:noAutofit/>
          </a:bodyPr>
          <a:lstStyle/>
          <a:p>
            <a:pPr marL="85725" lvl="0" indent="-85725"/>
            <a:r>
              <a:rPr lang="ja-JP" altLang="en-US" dirty="0" smtClean="0">
                <a:latin typeface="GothicBBB-Medium"/>
              </a:rPr>
              <a:t>○ 認知症サポーターの主な活動。</a:t>
            </a:r>
          </a:p>
          <a:p>
            <a:pPr marL="85725" lvl="0" indent="-85725"/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 サポーター認定所として登録。</a:t>
            </a:r>
            <a:r>
              <a:rPr lang="en-US" altLang="ja-JP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サポーター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がいる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事業所</a:t>
            </a:r>
            <a:r>
              <a:rPr lang="en-US" altLang="ja-JP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､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店舗</a:t>
            </a:r>
            <a:r>
              <a:rPr lang="en-US" altLang="ja-JP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､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個人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自宅･車の印</a:t>
            </a:r>
            <a:r>
              <a:rPr lang="en-US" altLang="ja-JP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endParaRPr lang="ja-JP" altLang="en-US" sz="1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85725" lvl="0" indent="-85725"/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 市独自のサポーターステッカーを車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や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バイク･自転車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に貼り、認知症理解の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推進･啓発。</a:t>
            </a:r>
            <a:endParaRPr lang="ja-JP" altLang="en-US" sz="1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85725" lvl="0" indent="-85725"/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</a:t>
            </a:r>
            <a:r>
              <a:rPr lang="en-US" altLang="ja-JP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｢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おのみち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見守り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ネットワーク</a:t>
            </a:r>
            <a:r>
              <a:rPr lang="en-US" altLang="ja-JP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｣</a:t>
            </a:r>
            <a:r>
              <a:rPr lang="ja-JP" altLang="en-US" sz="1700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へ</a:t>
            </a:r>
            <a:r>
              <a:rPr lang="ja-JP" altLang="en-US" sz="17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登録。</a:t>
            </a:r>
            <a:r>
              <a:rPr lang="en-US" altLang="ja-JP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SOS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情報メールを配信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17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85725" lvl="0" indent="-85725"/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 年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１回</a:t>
            </a:r>
            <a:r>
              <a:rPr lang="en-US" altLang="ja-JP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SOS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模擬訓練に参加し、声かけ方法や通報の訓練を実施。</a:t>
            </a:r>
          </a:p>
          <a:p>
            <a:pPr marL="85725" lvl="0" indent="-85725"/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 市内７ヵ所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でオレンジカフェを開設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。オレンジメイトとして月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１回の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運営。</a:t>
            </a:r>
            <a:endParaRPr lang="ja-JP" altLang="en-US" sz="1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85725" lvl="0" indent="-85725"/>
            <a:r>
              <a:rPr lang="ja-JP" altLang="en-US" sz="800" dirty="0">
                <a:latin typeface="GothicBBB-Medium"/>
              </a:rPr>
              <a:t>　</a:t>
            </a:r>
            <a:endParaRPr lang="ja-JP" altLang="en-US" sz="800" dirty="0" smtClean="0">
              <a:latin typeface="GothicBBB-Medium"/>
            </a:endParaRPr>
          </a:p>
          <a:p>
            <a:pPr marL="85725" lvl="0" indent="-85725"/>
            <a:r>
              <a:rPr lang="ja-JP" altLang="en-US" dirty="0" smtClean="0">
                <a:latin typeface="GothicBBB-Medium"/>
              </a:rPr>
              <a:t>○ キッズサポーターの活躍。</a:t>
            </a:r>
            <a:endParaRPr lang="ja-JP" altLang="en-US" dirty="0">
              <a:latin typeface="GothicBBB-Medium"/>
            </a:endParaRPr>
          </a:p>
          <a:p>
            <a:pPr marL="85725" lvl="0" indent="-85725"/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 学校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の授業と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してサポーター講座を実施し、高齢者施設へ訪問。</a:t>
            </a:r>
          </a:p>
          <a:p>
            <a:pPr marL="85725" lvl="0" indent="-85725"/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 高校生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サポーターは、メイトとともにサポーター講座に参加してスタッフとして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活動。</a:t>
            </a:r>
            <a:endParaRPr lang="ja-JP" altLang="en-US" sz="1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072680" y="6631468"/>
            <a:ext cx="756084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 smtClean="0"/>
              <a:t>認知症サポーター ステップアップ講座「教材３」（</a:t>
            </a:r>
            <a:r>
              <a:rPr lang="en-US" altLang="ja-JP" sz="1050" dirty="0" smtClean="0"/>
              <a:t>NPO </a:t>
            </a:r>
            <a:r>
              <a:rPr lang="ja-JP" altLang="en-US" sz="1050" dirty="0"/>
              <a:t>法人地域ケア政策</a:t>
            </a:r>
            <a:r>
              <a:rPr lang="ja-JP" altLang="en-US" sz="1050" dirty="0" smtClean="0"/>
              <a:t>ネットワーク</a:t>
            </a:r>
            <a:r>
              <a:rPr lang="ja-JP" altLang="en-US" sz="1050" dirty="0"/>
              <a:t>　全国キャラバン・メイト連絡協</a:t>
            </a:r>
            <a:r>
              <a:rPr lang="ja-JP" altLang="en-US" sz="1050" dirty="0" smtClean="0"/>
              <a:t>議会）を基に作成</a:t>
            </a:r>
            <a:endParaRPr kumimoji="1" lang="ja-JP" altLang="en-US" sz="1050" dirty="0"/>
          </a:p>
        </p:txBody>
      </p:sp>
    </p:spTree>
    <p:extLst>
      <p:ext uri="{BB962C8B-B14F-4D97-AF65-F5344CB8AC3E}">
        <p14:creationId xmlns:p14="http://schemas.microsoft.com/office/powerpoint/2010/main" val="3430706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 txBox="1">
            <a:spLocks/>
          </p:cNvSpPr>
          <p:nvPr/>
        </p:nvSpPr>
        <p:spPr>
          <a:xfrm>
            <a:off x="66007" y="44625"/>
            <a:ext cx="9711529" cy="64807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900</a:t>
            </a:r>
            <a:r>
              <a:rPr lang="ja-JP" altLang="en-US" sz="2000" b="1" dirty="0"/>
              <a:t>人の意欲</a:t>
            </a:r>
            <a:r>
              <a:rPr lang="ja-JP" altLang="en-US" sz="2000" b="1" dirty="0" smtClean="0"/>
              <a:t>ある「</a:t>
            </a:r>
            <a:r>
              <a:rPr lang="ja-JP" altLang="en-US" sz="2000" b="1" dirty="0"/>
              <a:t>高齢者安心見守り隊」の</a:t>
            </a:r>
            <a:r>
              <a:rPr lang="ja-JP" altLang="en-US" sz="2000" b="1" dirty="0" smtClean="0"/>
              <a:t>自主活動</a:t>
            </a:r>
          </a:p>
          <a:p>
            <a:pPr algn="r"/>
            <a:r>
              <a:rPr lang="ja-JP" altLang="en-US" sz="2000" dirty="0" smtClean="0"/>
              <a:t>（三重県松坂市）　活動事例⑤</a:t>
            </a:r>
          </a:p>
          <a:p>
            <a:pPr algn="r"/>
            <a:endParaRPr lang="ja-JP" altLang="en-US" sz="2400" dirty="0"/>
          </a:p>
        </p:txBody>
      </p:sp>
      <p:sp>
        <p:nvSpPr>
          <p:cNvPr id="4" name="正方形/長方形 3"/>
          <p:cNvSpPr/>
          <p:nvPr/>
        </p:nvSpPr>
        <p:spPr>
          <a:xfrm>
            <a:off x="56456" y="726376"/>
            <a:ext cx="9711529" cy="1046440"/>
          </a:xfrm>
          <a:prstGeom prst="rect">
            <a:avLst/>
          </a:prstGeom>
          <a:ln w="19050">
            <a:solidFill>
              <a:schemeClr val="accent6"/>
            </a:solidFill>
          </a:ln>
        </p:spPr>
        <p:txBody>
          <a:bodyPr wrap="square" anchor="ctr" anchorCtr="0">
            <a:noAutofit/>
          </a:bodyPr>
          <a:lstStyle/>
          <a:p>
            <a:pPr marL="185738" indent="-185738"/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　認知症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サポーター養成講座修了者に呼びかけ、「高齢者安心見守り隊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養成講座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」を開催し、地域での活動に意欲のある人を見守り隊に登録。</a:t>
            </a:r>
          </a:p>
          <a:p>
            <a:pPr marL="185738" indent="-185738"/>
            <a:endParaRPr lang="ja-JP" altLang="en-US" sz="8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85738" indent="-185738"/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　現在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900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の「高齢者安心見守り隊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」が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、自分たちにできることを自主的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に実施。</a:t>
            </a:r>
            <a:endParaRPr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3160" y="2022132"/>
            <a:ext cx="2520280" cy="4359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8985448" y="2089205"/>
            <a:ext cx="864096" cy="259675"/>
          </a:xfrm>
          <a:prstGeom prst="roundRect">
            <a:avLst>
              <a:gd name="adj" fmla="val 50000"/>
            </a:avLst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</a:rPr>
              <a:t>ねらい</a:t>
            </a:r>
            <a:endParaRPr kumimoji="1" lang="ja-JP" altLang="en-US" sz="1200" b="1" dirty="0">
              <a:solidFill>
                <a:schemeClr val="bg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985448" y="4610543"/>
            <a:ext cx="864096" cy="259675"/>
          </a:xfrm>
          <a:prstGeom prst="roundRect">
            <a:avLst>
              <a:gd name="adj" fmla="val 50000"/>
            </a:avLst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</a:rPr>
              <a:t>ねらい</a:t>
            </a:r>
            <a:endParaRPr kumimoji="1" lang="ja-JP" altLang="en-US" sz="1200" b="1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856984" y="2372687"/>
            <a:ext cx="11365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・認知症を正しく知る</a:t>
            </a:r>
          </a:p>
          <a:p>
            <a:r>
              <a:rPr lang="ja-JP" altLang="en-US" sz="1200" dirty="0" smtClean="0"/>
              <a:t>・認知症の人や家族を応援する気持ちをもつ</a:t>
            </a:r>
            <a:endParaRPr kumimoji="1" lang="ja-JP" altLang="en-US" sz="1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877822" y="4869160"/>
            <a:ext cx="11157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・自分なりに分できることを行う。</a:t>
            </a:r>
            <a:endParaRPr kumimoji="1" lang="ja-JP" altLang="en-US" sz="1200" dirty="0"/>
          </a:p>
        </p:txBody>
      </p:sp>
      <p:sp>
        <p:nvSpPr>
          <p:cNvPr id="11" name="正方形/長方形 10"/>
          <p:cNvSpPr/>
          <p:nvPr/>
        </p:nvSpPr>
        <p:spPr>
          <a:xfrm>
            <a:off x="56456" y="1948770"/>
            <a:ext cx="3528392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 anchorCtr="0">
            <a:noAutofit/>
          </a:bodyPr>
          <a:lstStyle/>
          <a:p>
            <a:pPr marL="185738" lvl="0" indent="-185738" algn="ctr"/>
            <a:r>
              <a:rPr lang="ja-JP" altLang="en-US" sz="20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高齢者</a:t>
            </a:r>
            <a:r>
              <a:rPr lang="ja-JP" altLang="en-US" sz="2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安心見守り隊の</a:t>
            </a:r>
            <a:r>
              <a:rPr lang="ja-JP" altLang="en-US" sz="20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活動</a:t>
            </a:r>
            <a:endParaRPr lang="ja-JP" altLang="en-US" sz="20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6456" y="2348880"/>
            <a:ext cx="6264696" cy="4176464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wrap="square" anchor="ctr" anchorCtr="0">
            <a:noAutofit/>
          </a:bodyPr>
          <a:lstStyle/>
          <a:p>
            <a:pPr marL="177800" lvl="0" indent="-177800"/>
            <a:r>
              <a:rPr lang="ja-JP" altLang="en-US" dirty="0" smtClean="0">
                <a:latin typeface="GothicBBB-Medium"/>
              </a:rPr>
              <a:t>○ 認知症サポーターが自分</a:t>
            </a:r>
            <a:r>
              <a:rPr lang="ja-JP" altLang="en-US" dirty="0">
                <a:latin typeface="GothicBBB-Medium"/>
              </a:rPr>
              <a:t>なりにやれることを自然な</a:t>
            </a:r>
            <a:r>
              <a:rPr lang="ja-JP" altLang="en-US" dirty="0" smtClean="0">
                <a:latin typeface="GothicBBB-Medium"/>
              </a:rPr>
              <a:t>かたちで実施。　</a:t>
            </a:r>
          </a:p>
          <a:p>
            <a:pPr marL="85725" lvl="0" indent="-85725">
              <a:lnSpc>
                <a:spcPts val="2500"/>
              </a:lnSpc>
            </a:pP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 認知症地域資源マップづくり。</a:t>
            </a:r>
          </a:p>
          <a:p>
            <a:pPr marL="85725" lvl="0" indent="-85725">
              <a:lnSpc>
                <a:spcPts val="2500"/>
              </a:lnSpc>
            </a:pP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 見守り、声かけ、ごみ出し支援、傾聴、外出支援。　</a:t>
            </a:r>
          </a:p>
          <a:p>
            <a:pPr marL="85725" lvl="0" indent="-85725">
              <a:lnSpc>
                <a:spcPts val="2500"/>
              </a:lnSpc>
            </a:pP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 通所施設、入所施設等の行事への協力。</a:t>
            </a:r>
          </a:p>
          <a:p>
            <a:pPr marL="85725" lvl="0" indent="-85725">
              <a:lnSpc>
                <a:spcPts val="2500"/>
              </a:lnSpc>
            </a:pP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 サポーターがいる店舗の表示。</a:t>
            </a:r>
            <a:r>
              <a:rPr lang="en-US" altLang="ja-JP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店頭にステッカー貼付</a:t>
            </a:r>
            <a:r>
              <a:rPr lang="en-US" altLang="ja-JP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endParaRPr lang="ja-JP" altLang="en-US" sz="17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85725" lvl="0" indent="-85725">
              <a:lnSpc>
                <a:spcPts val="2500"/>
              </a:lnSpc>
            </a:pP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 キッズサポーター講座への協力。</a:t>
            </a:r>
            <a:r>
              <a:rPr lang="en-US" altLang="ja-JP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寸劇の手伝い</a:t>
            </a:r>
            <a:r>
              <a:rPr lang="en-US" altLang="ja-JP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endParaRPr lang="ja-JP" altLang="en-US" sz="17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85725" lvl="0" indent="-85725">
              <a:lnSpc>
                <a:spcPts val="2500"/>
              </a:lnSpc>
            </a:pP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 介護予防教室等への協力。</a:t>
            </a:r>
          </a:p>
          <a:p>
            <a:pPr marL="85725" lvl="0" indent="-85725">
              <a:lnSpc>
                <a:spcPts val="2500"/>
              </a:lnSpc>
            </a:pP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 オレンジカフェのサポート。　</a:t>
            </a:r>
          </a:p>
          <a:p>
            <a:pPr marL="85725" lvl="0" indent="-85725">
              <a:lnSpc>
                <a:spcPts val="2500"/>
              </a:lnSpc>
            </a:pP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 </a:t>
            </a:r>
            <a:r>
              <a:rPr lang="en-US" altLang="ja-JP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SOS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ネットワークへの参加。</a:t>
            </a:r>
            <a:r>
              <a:rPr lang="en-US" altLang="ja-JP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見守り・声かけ訓練</a:t>
            </a:r>
            <a:r>
              <a:rPr lang="en-US" altLang="ja-JP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endParaRPr lang="ja-JP" altLang="en-US" sz="17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450850" lvl="0" indent="-450850">
              <a:lnSpc>
                <a:spcPts val="2000"/>
              </a:lnSpc>
            </a:pP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 カーテン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がしまったままの家、新聞受けに新聞があふれている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家、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様子のおかしい人、具合の悪そうな人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発見した場合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、地域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包括支援センター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へ連絡。</a:t>
            </a:r>
            <a:endParaRPr lang="ja-JP" altLang="en-US" sz="1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072680" y="6631468"/>
            <a:ext cx="756084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 smtClean="0"/>
              <a:t>認知症サポーター ステップアップ講座「教材３」（</a:t>
            </a:r>
            <a:r>
              <a:rPr lang="en-US" altLang="ja-JP" sz="1050" dirty="0" smtClean="0"/>
              <a:t>NPO </a:t>
            </a:r>
            <a:r>
              <a:rPr lang="ja-JP" altLang="en-US" sz="1050" dirty="0"/>
              <a:t>法人地域ケア政策</a:t>
            </a:r>
            <a:r>
              <a:rPr lang="ja-JP" altLang="en-US" sz="1050" dirty="0" smtClean="0"/>
              <a:t>ネットワーク</a:t>
            </a:r>
            <a:r>
              <a:rPr lang="ja-JP" altLang="en-US" sz="1050" dirty="0"/>
              <a:t>　全国キャラバン・メイト連絡協</a:t>
            </a:r>
            <a:r>
              <a:rPr lang="ja-JP" altLang="en-US" sz="1050" dirty="0" smtClean="0"/>
              <a:t>議会）を基に作成</a:t>
            </a:r>
            <a:endParaRPr kumimoji="1" lang="ja-JP" altLang="en-US" sz="1050" dirty="0"/>
          </a:p>
        </p:txBody>
      </p:sp>
    </p:spTree>
    <p:extLst>
      <p:ext uri="{BB962C8B-B14F-4D97-AF65-F5344CB8AC3E}">
        <p14:creationId xmlns:p14="http://schemas.microsoft.com/office/powerpoint/2010/main" val="2091274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 txBox="1">
            <a:spLocks/>
          </p:cNvSpPr>
          <p:nvPr/>
        </p:nvSpPr>
        <p:spPr>
          <a:xfrm>
            <a:off x="66007" y="44625"/>
            <a:ext cx="9711529" cy="64807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b="1" dirty="0"/>
              <a:t>住民メイトとサポーター</a:t>
            </a:r>
            <a:r>
              <a:rPr lang="ja-JP" altLang="en-US" sz="2000" b="1" dirty="0" smtClean="0"/>
              <a:t>の支え合い</a:t>
            </a:r>
            <a:r>
              <a:rPr lang="ja-JP" altLang="en-US" sz="2000" b="1" dirty="0"/>
              <a:t>の</a:t>
            </a:r>
            <a:r>
              <a:rPr lang="ja-JP" altLang="en-US" sz="2000" b="1" dirty="0" smtClean="0"/>
              <a:t>まち</a:t>
            </a:r>
            <a:endParaRPr lang="en-US" altLang="ja-JP" sz="2000" b="1" dirty="0" smtClean="0"/>
          </a:p>
          <a:p>
            <a:pPr algn="r"/>
            <a:r>
              <a:rPr lang="ja-JP" altLang="en-US" sz="2000" dirty="0" smtClean="0"/>
              <a:t>（秋田県羽後町）　活動事例⑥</a:t>
            </a:r>
            <a:endParaRPr lang="ja-JP" altLang="en-US" sz="2400" dirty="0"/>
          </a:p>
        </p:txBody>
      </p:sp>
      <p:sp>
        <p:nvSpPr>
          <p:cNvPr id="4" name="正方形/長方形 3"/>
          <p:cNvSpPr/>
          <p:nvPr/>
        </p:nvSpPr>
        <p:spPr>
          <a:xfrm>
            <a:off x="56456" y="692696"/>
            <a:ext cx="9711529" cy="720080"/>
          </a:xfrm>
          <a:prstGeom prst="rect">
            <a:avLst/>
          </a:prstGeom>
          <a:ln w="19050">
            <a:solidFill>
              <a:schemeClr val="accent6"/>
            </a:solidFill>
          </a:ln>
        </p:spPr>
        <p:txBody>
          <a:bodyPr wrap="square" anchor="ctr" anchorCtr="0">
            <a:noAutofit/>
          </a:bodyPr>
          <a:lstStyle/>
          <a:p>
            <a:pPr marL="185738" indent="-185738"/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　メイトとサポーター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の自主運営による拠点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と組織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立上げ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、多彩な活動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を実施。</a:t>
            </a:r>
          </a:p>
          <a:p>
            <a:pPr marL="185738" indent="-185738"/>
            <a:endParaRPr lang="ja-JP" altLang="en-US" sz="8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85738" indent="-185738"/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　認知症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の人や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家族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､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子ども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から高齢者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まで世代間交流による支え合いのまちづくり。</a:t>
            </a:r>
            <a:endParaRPr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6456" y="1484784"/>
            <a:ext cx="5057795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 anchorCtr="0">
            <a:noAutofit/>
          </a:bodyPr>
          <a:lstStyle/>
          <a:p>
            <a:pPr marL="185738" lvl="0" indent="-185738"/>
            <a:r>
              <a:rPr lang="ja-JP" altLang="en-US" sz="20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多種多様</a:t>
            </a:r>
            <a:r>
              <a:rPr lang="ja-JP" altLang="en-US" sz="2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な住民キャラバン・メイトの</a:t>
            </a:r>
            <a:r>
              <a:rPr lang="ja-JP" altLang="en-US" sz="20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養成</a:t>
            </a:r>
            <a:endParaRPr lang="ja-JP" altLang="en-US" sz="20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6456" y="1916832"/>
            <a:ext cx="9711528" cy="864096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wrap="square" anchor="ctr" anchorCtr="0">
            <a:noAutofit/>
          </a:bodyPr>
          <a:lstStyle/>
          <a:p>
            <a:pPr marL="180975" indent="-180975"/>
            <a:r>
              <a:rPr lang="ja-JP" altLang="en-US" dirty="0" smtClean="0">
                <a:latin typeface="GothicBBB-Medium"/>
              </a:rPr>
              <a:t>○ 民生</a:t>
            </a:r>
            <a:r>
              <a:rPr lang="ja-JP" altLang="en-US" dirty="0">
                <a:latin typeface="GothicBBB-Medium"/>
              </a:rPr>
              <a:t>児童委員</a:t>
            </a:r>
            <a:r>
              <a:rPr lang="ja-JP" altLang="en-US" dirty="0" smtClean="0">
                <a:latin typeface="GothicBBB-Medium"/>
              </a:rPr>
              <a:t>、郵便</a:t>
            </a:r>
            <a:r>
              <a:rPr lang="ja-JP" altLang="en-US" dirty="0">
                <a:latin typeface="GothicBBB-Medium"/>
              </a:rPr>
              <a:t>局長、商店主、</a:t>
            </a:r>
            <a:r>
              <a:rPr lang="ja-JP" altLang="en-US" dirty="0" smtClean="0">
                <a:latin typeface="GothicBBB-Medium"/>
              </a:rPr>
              <a:t>タクシー</a:t>
            </a:r>
            <a:r>
              <a:rPr lang="ja-JP" altLang="en-US" dirty="0">
                <a:latin typeface="GothicBBB-Medium"/>
              </a:rPr>
              <a:t>運転手、高校教諭</a:t>
            </a:r>
            <a:r>
              <a:rPr lang="ja-JP" altLang="en-US" dirty="0" smtClean="0">
                <a:latin typeface="GothicBBB-Medium"/>
              </a:rPr>
              <a:t>、住民、高校生など多種多様なキャラバン</a:t>
            </a:r>
            <a:r>
              <a:rPr lang="ja-JP" altLang="en-US" dirty="0">
                <a:latin typeface="GothicBBB-Medium"/>
              </a:rPr>
              <a:t>・</a:t>
            </a:r>
            <a:r>
              <a:rPr lang="ja-JP" altLang="en-US" dirty="0" smtClean="0">
                <a:latin typeface="GothicBBB-Medium"/>
              </a:rPr>
              <a:t>メイトが養成</a:t>
            </a:r>
            <a:r>
              <a:rPr lang="ja-JP" altLang="en-US" dirty="0">
                <a:latin typeface="GothicBBB-Medium"/>
              </a:rPr>
              <a:t>されたことで、それぞれの立場での活動が</a:t>
            </a:r>
            <a:r>
              <a:rPr lang="ja-JP" altLang="en-US" dirty="0" smtClean="0">
                <a:latin typeface="GothicBBB-Medium"/>
              </a:rPr>
              <a:t>広がる。</a:t>
            </a:r>
          </a:p>
          <a:p>
            <a:pPr marL="180975" indent="-180975"/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 高校生メイトがオリジナル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の紙芝居を作って上演するなど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、小中学生向け講座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へ協力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ja-JP" altLang="en-US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6456" y="2852936"/>
            <a:ext cx="5827236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 anchorCtr="0">
            <a:noAutofit/>
          </a:bodyPr>
          <a:lstStyle/>
          <a:p>
            <a:pPr marL="185738" lvl="0" indent="-185738"/>
            <a:r>
              <a:rPr lang="en-US" altLang="ja-JP" sz="20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70</a:t>
            </a:r>
            <a:r>
              <a:rPr lang="ja-JP" altLang="en-US" sz="20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代</a:t>
            </a:r>
            <a:r>
              <a:rPr lang="ja-JP" altLang="en-US" sz="2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中心の女性サポーターによる啓発・予防</a:t>
            </a:r>
            <a:r>
              <a:rPr lang="ja-JP" altLang="en-US" sz="20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活動</a:t>
            </a:r>
            <a:endParaRPr lang="ja-JP" altLang="en-US" sz="20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6456" y="3284984"/>
            <a:ext cx="9711528" cy="1296144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wrap="square" anchor="ctr" anchorCtr="0">
            <a:noAutofit/>
          </a:bodyPr>
          <a:lstStyle/>
          <a:p>
            <a:pPr marL="85725" indent="-85725"/>
            <a:r>
              <a:rPr lang="ja-JP" altLang="en-US" dirty="0" smtClean="0">
                <a:latin typeface="GothicBBB-Medium"/>
              </a:rPr>
              <a:t>○ 記憶など検査への女性参加者（７０代中心）全員がサポーター</a:t>
            </a:r>
            <a:r>
              <a:rPr lang="ja-JP" altLang="en-US" dirty="0">
                <a:latin typeface="GothicBBB-Medium"/>
              </a:rPr>
              <a:t>に</a:t>
            </a:r>
            <a:r>
              <a:rPr lang="ja-JP" altLang="en-US" dirty="0" smtClean="0">
                <a:latin typeface="GothicBBB-Medium"/>
              </a:rPr>
              <a:t>なり「</a:t>
            </a:r>
            <a:r>
              <a:rPr lang="ja-JP" altLang="en-US" dirty="0">
                <a:latin typeface="GothicBBB-Medium"/>
              </a:rPr>
              <a:t>若竹元気くらぶ」を結成。</a:t>
            </a:r>
          </a:p>
          <a:p>
            <a:pPr marL="85725" indent="-85725"/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 </a:t>
            </a:r>
            <a:r>
              <a:rPr lang="en-US" altLang="ja-JP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｢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認知症予防･介護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予防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体操</a:t>
            </a:r>
            <a:r>
              <a:rPr lang="en-US" altLang="ja-JP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｣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を作成。サポーター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講座や老人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クラブにおいて体操を実施。</a:t>
            </a:r>
            <a:endParaRPr lang="ja-JP" altLang="en-US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85725" indent="-85725"/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 地域包括支援センター主催の認知症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予防プログラム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</a:t>
            </a:r>
            <a:r>
              <a:rPr lang="en-US" altLang="ja-JP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ウォーキング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や旅行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など</a:t>
            </a:r>
            <a:r>
              <a:rPr lang="en-US" altLang="ja-JP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1600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への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協力。</a:t>
            </a:r>
          </a:p>
          <a:p>
            <a:pPr marL="85725" indent="-85725"/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 重度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要介護者の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自宅での話し相手や、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認知症の人がいる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家族へ関連する情報をお届け。</a:t>
            </a:r>
          </a:p>
          <a:p>
            <a:pPr marL="85725" indent="-85725"/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 催し物の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会場で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、紙芝居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や健康クイズ、ゲーム大会などを通じて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認知症の啓発や予防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を展開。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56456" y="4653136"/>
            <a:ext cx="5827236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 anchorCtr="0">
            <a:noAutofit/>
          </a:bodyPr>
          <a:lstStyle/>
          <a:p>
            <a:pPr marL="185738" lvl="0" indent="-185738"/>
            <a:r>
              <a:rPr lang="ja-JP" altLang="en-US" sz="20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活動の連携</a:t>
            </a:r>
            <a:r>
              <a:rPr lang="ja-JP" altLang="en-US" sz="2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・集いの場「キャラバン・ラジオ屋</a:t>
            </a:r>
            <a:r>
              <a:rPr lang="ja-JP" altLang="en-US" sz="20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</a:t>
            </a:r>
            <a:endParaRPr lang="ja-JP" altLang="en-US" sz="20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56456" y="5013176"/>
            <a:ext cx="9711528" cy="1584176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wrap="square">
            <a:noAutofit/>
          </a:bodyPr>
          <a:lstStyle/>
          <a:p>
            <a:pPr marL="177800" indent="-177800"/>
            <a:r>
              <a:rPr lang="ja-JP" altLang="en-US" dirty="0" smtClean="0">
                <a:latin typeface="GothicBBB-Medium"/>
              </a:rPr>
              <a:t>○ メイト</a:t>
            </a:r>
            <a:r>
              <a:rPr lang="ja-JP" altLang="en-US" dirty="0">
                <a:latin typeface="GothicBBB-Medium"/>
              </a:rPr>
              <a:t>と</a:t>
            </a:r>
            <a:r>
              <a:rPr lang="ja-JP" altLang="en-US" dirty="0" smtClean="0">
                <a:latin typeface="GothicBBB-Medium"/>
              </a:rPr>
              <a:t>サポーターによる活動</a:t>
            </a:r>
            <a:r>
              <a:rPr lang="ja-JP" altLang="en-US" dirty="0">
                <a:latin typeface="GothicBBB-Medium"/>
              </a:rPr>
              <a:t>拠点「キャラバン・ラジオ屋</a:t>
            </a:r>
            <a:r>
              <a:rPr lang="ja-JP" altLang="en-US" dirty="0" smtClean="0">
                <a:latin typeface="GothicBBB-Medium"/>
              </a:rPr>
              <a:t>（電気店の空店舗を利用）」</a:t>
            </a:r>
            <a:r>
              <a:rPr lang="ja-JP" altLang="en-US" dirty="0">
                <a:latin typeface="GothicBBB-Medium"/>
              </a:rPr>
              <a:t>を</a:t>
            </a:r>
            <a:r>
              <a:rPr lang="ja-JP" altLang="en-US" dirty="0" smtClean="0">
                <a:latin typeface="GothicBBB-Medium"/>
              </a:rPr>
              <a:t>開店し、「</a:t>
            </a:r>
            <a:r>
              <a:rPr lang="ja-JP" altLang="en-US" dirty="0">
                <a:latin typeface="GothicBBB-Medium"/>
              </a:rPr>
              <a:t>うごまちキャラバン・メイト認知症サポーター協会</a:t>
            </a:r>
            <a:r>
              <a:rPr lang="ja-JP" altLang="en-US" dirty="0" smtClean="0">
                <a:latin typeface="GothicBBB-Medium"/>
              </a:rPr>
              <a:t>」を発足。</a:t>
            </a:r>
          </a:p>
          <a:p>
            <a:pPr marL="355600" indent="-355600"/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 </a:t>
            </a:r>
            <a:r>
              <a:rPr lang="en-US" altLang="ja-JP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｢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集いの場</a:t>
            </a:r>
            <a:r>
              <a:rPr lang="en-US" altLang="ja-JP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｣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を運営。初期段階の認知症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人や若年性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認知症の人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がスタッフ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として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活躍。専門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職による総合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相談やリサイクルバザーも実施。</a:t>
            </a:r>
          </a:p>
          <a:p>
            <a:pPr marL="355600" indent="-355600"/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 会長が農園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を交流の場として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開放。キッズサポーター、高校生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メイト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、高齢者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、認知症の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人、介護サービス事業所の利用者などが、農作業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を通じて交流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。農業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経験のある認知症の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人が活躍。</a:t>
            </a:r>
            <a:endParaRPr lang="ja-JP" altLang="en-US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072680" y="6631468"/>
            <a:ext cx="756084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 smtClean="0"/>
              <a:t>認知症サポーター ステップアップ講座「教材３」（</a:t>
            </a:r>
            <a:r>
              <a:rPr lang="en-US" altLang="ja-JP" sz="1050" dirty="0" smtClean="0"/>
              <a:t>NPO </a:t>
            </a:r>
            <a:r>
              <a:rPr lang="ja-JP" altLang="en-US" sz="1050" dirty="0"/>
              <a:t>法人地域ケア政策</a:t>
            </a:r>
            <a:r>
              <a:rPr lang="ja-JP" altLang="en-US" sz="1050" dirty="0" smtClean="0"/>
              <a:t>ネットワーク</a:t>
            </a:r>
            <a:r>
              <a:rPr lang="ja-JP" altLang="en-US" sz="1050" dirty="0"/>
              <a:t>　全国キャラバン・メイト連絡協</a:t>
            </a:r>
            <a:r>
              <a:rPr lang="ja-JP" altLang="en-US" sz="1050" dirty="0" smtClean="0"/>
              <a:t>議会）を基に作成</a:t>
            </a:r>
            <a:endParaRPr kumimoji="1" lang="ja-JP" altLang="en-US" sz="1050" dirty="0"/>
          </a:p>
        </p:txBody>
      </p:sp>
    </p:spTree>
    <p:extLst>
      <p:ext uri="{BB962C8B-B14F-4D97-AF65-F5344CB8AC3E}">
        <p14:creationId xmlns:p14="http://schemas.microsoft.com/office/powerpoint/2010/main" val="312310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/>
          </p:cNvSpPr>
          <p:nvPr/>
        </p:nvSpPr>
        <p:spPr>
          <a:xfrm>
            <a:off x="66007" y="44625"/>
            <a:ext cx="9711529" cy="64807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b="1" dirty="0" smtClean="0"/>
              <a:t>ステップアップ</a:t>
            </a:r>
            <a:r>
              <a:rPr lang="ja-JP" altLang="en-US" sz="2000" b="1" dirty="0"/>
              <a:t>・</a:t>
            </a:r>
            <a:r>
              <a:rPr lang="ja-JP" altLang="en-US" sz="2000" b="1" dirty="0" smtClean="0"/>
              <a:t>サポーターによる啓発活動、認知症カフェの運営</a:t>
            </a:r>
          </a:p>
          <a:p>
            <a:pPr algn="r"/>
            <a:r>
              <a:rPr lang="ja-JP" altLang="en-US" sz="2000" dirty="0" smtClean="0"/>
              <a:t>（福岡県福岡市）　活動事例⑦</a:t>
            </a:r>
            <a:endParaRPr lang="ja-JP" altLang="en-US" sz="2400" dirty="0"/>
          </a:p>
        </p:txBody>
      </p:sp>
      <p:sp>
        <p:nvSpPr>
          <p:cNvPr id="3" name="正方形/長方形 2"/>
          <p:cNvSpPr/>
          <p:nvPr/>
        </p:nvSpPr>
        <p:spPr>
          <a:xfrm>
            <a:off x="56456" y="692696"/>
            <a:ext cx="9711529" cy="1046440"/>
          </a:xfrm>
          <a:prstGeom prst="rect">
            <a:avLst/>
          </a:prstGeom>
          <a:ln w="19050"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pPr marL="185738" indent="-185738"/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 自助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、互助の地域づくりを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目指し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､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の実情に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合わせ認知症サポーター養成講座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実施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｡</a:t>
            </a:r>
            <a:endParaRPr lang="ja-JP" altLang="en-US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85738" indent="-185738"/>
            <a:endParaRPr lang="ja-JP" altLang="en-US" sz="8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85738" indent="-185738"/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 受講者たちの地域での活動意欲に応えるため、ステップアップ講座が実施され、受講者による地域カフェ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運営など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、認知症サポーターの自主活動につながっている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6456" y="1916832"/>
            <a:ext cx="4288353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185738" lvl="0" indent="-185738" algn="ctr"/>
            <a:r>
              <a:rPr lang="ja-JP" altLang="en-US" sz="20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認知症</a:t>
            </a:r>
            <a:r>
              <a:rPr lang="ja-JP" altLang="en-US" sz="2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啓発劇団を</a:t>
            </a:r>
            <a:r>
              <a:rPr lang="ja-JP" altLang="en-US" sz="20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結成し、啓発活動</a:t>
            </a:r>
            <a:endParaRPr lang="ja-JP" altLang="en-US" sz="20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6456" y="4437112"/>
            <a:ext cx="4288353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185738" lvl="0" indent="-185738"/>
            <a:r>
              <a:rPr lang="ja-JP" altLang="en-US" sz="20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地域カフェ（認知症カフェ）の運営</a:t>
            </a:r>
            <a:endParaRPr lang="ja-JP" altLang="en-US" sz="20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6008" y="4837222"/>
            <a:ext cx="9711528" cy="1688122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wrap="square" anchor="ctr" anchorCtr="0">
            <a:noAutofit/>
          </a:bodyPr>
          <a:lstStyle/>
          <a:p>
            <a:pPr marL="85725" indent="-85725"/>
            <a:r>
              <a:rPr lang="ja-JP" altLang="en-US" dirty="0" smtClean="0">
                <a:latin typeface="GothicBBB-Medium"/>
                <a:ea typeface="ＭＳ Ｐゴシック" panose="020B0600070205080204" pitchFamily="50" charset="-128"/>
              </a:rPr>
              <a:t>○ ステップアップ講座受講者が</a:t>
            </a:r>
            <a:r>
              <a:rPr lang="ja-JP" altLang="en-US" dirty="0">
                <a:latin typeface="GothicBBB-Medium"/>
                <a:ea typeface="ＭＳ Ｐゴシック" panose="020B0600070205080204" pitchFamily="50" charset="-128"/>
              </a:rPr>
              <a:t>「カリキュラム化</a:t>
            </a:r>
            <a:r>
              <a:rPr lang="ja-JP" altLang="en-US" dirty="0" smtClean="0">
                <a:latin typeface="GothicBBB-Medium"/>
                <a:ea typeface="ＭＳ Ｐゴシック" panose="020B0600070205080204" pitchFamily="50" charset="-128"/>
              </a:rPr>
              <a:t>されて</a:t>
            </a:r>
            <a:r>
              <a:rPr lang="ja-JP" altLang="en-US" dirty="0">
                <a:latin typeface="GothicBBB-Medium"/>
                <a:ea typeface="ＭＳ Ｐゴシック" panose="020B0600070205080204" pitchFamily="50" charset="-128"/>
              </a:rPr>
              <a:t>いない自由気ままなやわらかい雰囲気の</a:t>
            </a:r>
            <a:r>
              <a:rPr lang="ja-JP" altLang="en-US" dirty="0" smtClean="0">
                <a:latin typeface="GothicBBB-Medium"/>
                <a:ea typeface="ＭＳ Ｐゴシック" panose="020B0600070205080204" pitchFamily="50" charset="-128"/>
              </a:rPr>
              <a:t>場（喫茶店</a:t>
            </a:r>
            <a:r>
              <a:rPr lang="ja-JP" altLang="en-US" dirty="0">
                <a:latin typeface="GothicBBB-Medium"/>
                <a:ea typeface="ＭＳ Ｐゴシック" panose="020B0600070205080204" pitchFamily="50" charset="-128"/>
              </a:rPr>
              <a:t>やカフェのような気軽さがある</a:t>
            </a:r>
            <a:r>
              <a:rPr lang="ja-JP" altLang="en-US" dirty="0" smtClean="0">
                <a:latin typeface="GothicBBB-Medium"/>
                <a:ea typeface="ＭＳ Ｐゴシック" panose="020B0600070205080204" pitchFamily="50" charset="-128"/>
              </a:rPr>
              <a:t>場）が必要</a:t>
            </a:r>
            <a:r>
              <a:rPr lang="ja-JP" altLang="en-US" dirty="0">
                <a:latin typeface="GothicBBB-Medium"/>
                <a:ea typeface="ＭＳ Ｐゴシック" panose="020B0600070205080204" pitchFamily="50" charset="-128"/>
              </a:rPr>
              <a:t>」と提案し、カフェスタイルの集いの場</a:t>
            </a:r>
            <a:r>
              <a:rPr lang="ja-JP" altLang="en-US" dirty="0" smtClean="0">
                <a:latin typeface="GothicBBB-Medium"/>
                <a:ea typeface="ＭＳ Ｐゴシック" panose="020B0600070205080204" pitchFamily="50" charset="-128"/>
              </a:rPr>
              <a:t>を運営。</a:t>
            </a:r>
            <a:endParaRPr lang="ja-JP" altLang="en-US" dirty="0">
              <a:latin typeface="GothicBBB-Medium"/>
              <a:ea typeface="ＭＳ Ｐゴシック" panose="020B0600070205080204" pitchFamily="50" charset="-128"/>
            </a:endParaRPr>
          </a:p>
          <a:p>
            <a:pPr marL="85725" indent="-85725"/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 公民館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月１回の運営。毎回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約</a:t>
            </a:r>
            <a:r>
              <a:rPr lang="en-US" altLang="ja-JP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100 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名が来店。利用は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無料。</a:t>
            </a:r>
            <a:endParaRPr lang="ja-JP" altLang="en-US" sz="1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85725" indent="-85725"/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 毎回２０～３０名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のサポーターがボランティアとして自発的に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参加。</a:t>
            </a:r>
            <a:endParaRPr lang="ja-JP" altLang="en-US" sz="1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85725" indent="-85725"/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 カフェ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終了後は認知症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サポーター同士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の交流の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場として活用。</a:t>
            </a:r>
          </a:p>
          <a:p>
            <a:pPr marL="85725" indent="-85725"/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 乳児院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の子ども達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や障害者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施設の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利用者も利用。</a:t>
            </a:r>
            <a:endParaRPr lang="ja-JP" altLang="en-US" sz="1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072680" y="6631468"/>
            <a:ext cx="756084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 smtClean="0"/>
              <a:t>認知症サポーター ステップアップ講座「教材３」（</a:t>
            </a:r>
            <a:r>
              <a:rPr lang="en-US" altLang="ja-JP" sz="1050" dirty="0" smtClean="0"/>
              <a:t>NPO </a:t>
            </a:r>
            <a:r>
              <a:rPr lang="ja-JP" altLang="en-US" sz="1050" dirty="0"/>
              <a:t>法人地域ケア政策</a:t>
            </a:r>
            <a:r>
              <a:rPr lang="ja-JP" altLang="en-US" sz="1050" dirty="0" smtClean="0"/>
              <a:t>ネットワーク</a:t>
            </a:r>
            <a:r>
              <a:rPr lang="ja-JP" altLang="en-US" sz="1050" dirty="0"/>
              <a:t>　全国キャラバン・メイト連絡協</a:t>
            </a:r>
            <a:r>
              <a:rPr lang="ja-JP" altLang="en-US" sz="1050" dirty="0" smtClean="0"/>
              <a:t>議会）を基に作成</a:t>
            </a:r>
            <a:endParaRPr kumimoji="1" lang="ja-JP" altLang="en-US" sz="1050" dirty="0"/>
          </a:p>
        </p:txBody>
      </p:sp>
      <p:sp>
        <p:nvSpPr>
          <p:cNvPr id="9" name="正方形/長方形 8"/>
          <p:cNvSpPr/>
          <p:nvPr/>
        </p:nvSpPr>
        <p:spPr>
          <a:xfrm>
            <a:off x="56456" y="2316942"/>
            <a:ext cx="4855764" cy="1976154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wrap="square" anchor="ctr" anchorCtr="0">
            <a:noAutofit/>
          </a:bodyPr>
          <a:lstStyle/>
          <a:p>
            <a:pPr marL="177800" indent="-177800"/>
            <a:r>
              <a:rPr lang="ja-JP" altLang="en-US" dirty="0" smtClean="0">
                <a:latin typeface="GothicBBB-Medium"/>
              </a:rPr>
              <a:t>○ 劇団</a:t>
            </a:r>
            <a:r>
              <a:rPr lang="ja-JP" altLang="en-US" dirty="0">
                <a:latin typeface="GothicBBB-Medium"/>
              </a:rPr>
              <a:t>を</a:t>
            </a:r>
            <a:r>
              <a:rPr lang="ja-JP" altLang="en-US" dirty="0" smtClean="0">
                <a:latin typeface="GothicBBB-Medium"/>
              </a:rPr>
              <a:t>結成し、寸劇</a:t>
            </a:r>
            <a:r>
              <a:rPr lang="ja-JP" altLang="en-US" dirty="0">
                <a:latin typeface="GothicBBB-Medium"/>
              </a:rPr>
              <a:t>を通して認知症へ</a:t>
            </a:r>
            <a:r>
              <a:rPr lang="ja-JP" altLang="en-US" dirty="0" smtClean="0">
                <a:latin typeface="GothicBBB-Medium"/>
              </a:rPr>
              <a:t>の理解</a:t>
            </a:r>
            <a:r>
              <a:rPr lang="ja-JP" altLang="en-US" dirty="0">
                <a:latin typeface="GothicBBB-Medium"/>
              </a:rPr>
              <a:t>を広げる啓発</a:t>
            </a:r>
            <a:r>
              <a:rPr lang="ja-JP" altLang="en-US" dirty="0" smtClean="0">
                <a:latin typeface="GothicBBB-Medium"/>
              </a:rPr>
              <a:t>活動を実施。</a:t>
            </a:r>
            <a:endParaRPr lang="ja-JP" altLang="en-US" dirty="0">
              <a:latin typeface="GothicBBB-Medium"/>
            </a:endParaRPr>
          </a:p>
          <a:p>
            <a:pPr marL="85725" indent="-85725"/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 サポーター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養成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講座。</a:t>
            </a:r>
            <a:endParaRPr lang="ja-JP" altLang="en-US" sz="1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85725" indent="-85725"/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 地域の文化祭。</a:t>
            </a:r>
          </a:p>
          <a:p>
            <a:pPr marL="85725" indent="-85725"/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 介護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事業所の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イベント。</a:t>
            </a:r>
          </a:p>
          <a:p>
            <a:pPr marL="85725" indent="-85725"/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 認知症</a:t>
            </a:r>
            <a:r>
              <a:rPr lang="ja-JP" altLang="en-US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介護</a:t>
            </a:r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講座。</a:t>
            </a:r>
          </a:p>
          <a:p>
            <a:pPr marL="85725" indent="-85725"/>
            <a:r>
              <a:rPr lang="ja-JP" altLang="en-US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等に参加し、普及活動に協力。</a:t>
            </a:r>
            <a:endParaRPr lang="ja-JP" altLang="en-US" sz="1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78411"/>
              </p:ext>
            </p:extLst>
          </p:nvPr>
        </p:nvGraphicFramePr>
        <p:xfrm>
          <a:off x="5097016" y="2276872"/>
          <a:ext cx="4752528" cy="2016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"/>
                <a:gridCol w="4032448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第１回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地域で支え合うことを考える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第２回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本人を支えるための世帯支援を考える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第３回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地域発　～かかわりあえるまちづくり～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第４回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私たちにできることとは　～さあ、一歩踏み出そう～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5169024" y="1938318"/>
            <a:ext cx="4320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/>
              <a:t>【</a:t>
            </a:r>
            <a:r>
              <a:rPr kumimoji="1" lang="ja-JP" altLang="en-US" sz="1600" dirty="0" smtClean="0"/>
              <a:t>ステップアップ講座の内容</a:t>
            </a:r>
            <a:r>
              <a:rPr kumimoji="1" lang="en-US" altLang="ja-JP" sz="1600" dirty="0" smtClean="0"/>
              <a:t>】</a:t>
            </a:r>
            <a:r>
              <a:rPr kumimoji="1" lang="ja-JP" altLang="en-US" sz="1600" dirty="0" smtClean="0"/>
              <a:t>（平成２４年度の例）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067785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6521</TotalTime>
  <Words>1249</Words>
  <Application>Microsoft Office PowerPoint</Application>
  <PresentationFormat>A4 210 x 297 mm</PresentationFormat>
  <Paragraphs>220</Paragraphs>
  <Slides>11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2" baseType="lpstr">
      <vt:lpstr>Office ​​テーマ</vt:lpstr>
      <vt:lpstr>PowerPoint プレゼンテーション</vt:lpstr>
      <vt:lpstr>認知症サポーターの活動状況について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厚生労働省ネットワークシステム</dc:creator>
  <cp:lastModifiedBy>厚生労働省ネットワークシステム</cp:lastModifiedBy>
  <cp:revision>289</cp:revision>
  <cp:lastPrinted>2016-12-05T12:00:23Z</cp:lastPrinted>
  <dcterms:created xsi:type="dcterms:W3CDTF">2016-10-17T09:24:50Z</dcterms:created>
  <dcterms:modified xsi:type="dcterms:W3CDTF">2017-08-31T11:35:22Z</dcterms:modified>
</cp:coreProperties>
</file>