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534" r:id="rId5"/>
  </p:sldIdLst>
  <p:sldSz cx="9144000" cy="6858000" type="screen4x3"/>
  <p:notesSz cx="6807200" cy="9939338"/>
  <p:defaultTextStyle>
    <a:defPPr>
      <a:defRPr lang="ja-JP"/>
    </a:defPPr>
    <a:lvl1pPr marL="0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090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180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270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362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450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541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631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721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6" autoAdjust="0"/>
    <p:restoredTop sz="94604" autoAdjust="0"/>
  </p:normalViewPr>
  <p:slideViewPr>
    <p:cSldViewPr>
      <p:cViewPr>
        <p:scale>
          <a:sx n="90" d="100"/>
          <a:sy n="90" d="100"/>
        </p:scale>
        <p:origin x="-6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9109D-0DE5-40D9-8030-76DCCBD3BE82}" type="datetimeFigureOut">
              <a:rPr kumimoji="1" lang="ja-JP" altLang="en-US" smtClean="0"/>
              <a:t>2014/3/28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683F23-DBB9-4C8C-8A93-7AECF9A969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6088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3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68B3B-1F7B-4D24-A57B-AC8814FF8764}" type="datetimeFigureOut">
              <a:rPr kumimoji="1" lang="ja-JP" altLang="en-US" smtClean="0"/>
              <a:pPr/>
              <a:t>2014/3/28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55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55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F411B6-99C6-46E2-AE75-A581A0DFE0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1562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725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015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160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798B82-C146-497F-9296-AB01270563E2}" type="slidenum">
              <a:rPr lang="ja-JP" altLang="en-US" smtClean="0"/>
              <a:pPr>
                <a:defRPr/>
              </a:pPr>
              <a:t>0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1" y="2130651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68" y="3886203"/>
            <a:ext cx="64008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0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DF81D-96A4-4CD5-8F9F-2B6BFF2EBE3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2014/3/28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3994E-9FD1-458A-9E36-7B751BFA6A9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893EF-FF70-4511-81C4-130F14B76A7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2014/3/28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E205A-516B-4790-994D-60A32428CEF0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4" y="274643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D6E78-B225-4B76-A1C0-B8A90E46F9F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2014/3/28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495C0-8A7D-430F-A6D5-6C0802688FC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71" y="274639"/>
            <a:ext cx="8229601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71" y="1600216"/>
            <a:ext cx="8229601" cy="4525963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3E2A7-8732-4458-8A1D-5F5AB1AF44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2014/3/28</a:t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2E248-99D5-44ED-A4C9-DE9519BF7974}" type="slidenum">
              <a:rPr lang="en-US" altLang="ja-JP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895B8-B6E2-4B15-93A4-B04F4E08863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2014/3/28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92280" y="6525344"/>
            <a:ext cx="2133600" cy="365125"/>
          </a:xfrm>
        </p:spPr>
        <p:txBody>
          <a:bodyPr/>
          <a:lstStyle>
            <a:lvl1pPr>
              <a:defRPr sz="1400">
                <a:latin typeface="+mj-ea"/>
                <a:ea typeface="+mj-ea"/>
              </a:defRPr>
            </a:lvl1pPr>
          </a:lstStyle>
          <a:p>
            <a:pPr>
              <a:defRPr/>
            </a:pPr>
            <a:fld id="{D8FBE192-30FF-46E9-8D5C-6BF77707FAB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4" y="440712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4" y="290673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0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0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0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05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0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0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0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4D920-0D72-4A56-AB92-C00EC0D96DB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2014/3/28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0C7EE-11CD-41E0-892D-D63FB909D5A8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4" y="160021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1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72E18-EB48-4E7F-8609-217258AEA8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2014/3/28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67F7C-389C-4BB4-9718-AA983F5A3413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11" indent="0">
              <a:buNone/>
              <a:defRPr sz="2000" b="1"/>
            </a:lvl2pPr>
            <a:lvl3pPr marL="914022" indent="0">
              <a:buNone/>
              <a:defRPr sz="1800" b="1"/>
            </a:lvl3pPr>
            <a:lvl4pPr marL="1371033" indent="0">
              <a:buNone/>
              <a:defRPr sz="1600" b="1"/>
            </a:lvl4pPr>
            <a:lvl5pPr marL="1828046" indent="0">
              <a:buNone/>
              <a:defRPr sz="1600" b="1"/>
            </a:lvl5pPr>
            <a:lvl6pPr marL="2285055" indent="0">
              <a:buNone/>
              <a:defRPr sz="1600" b="1"/>
            </a:lvl6pPr>
            <a:lvl7pPr marL="2742068" indent="0">
              <a:buNone/>
              <a:defRPr sz="1600" b="1"/>
            </a:lvl7pPr>
            <a:lvl8pPr marL="3199080" indent="0">
              <a:buNone/>
              <a:defRPr sz="1600" b="1"/>
            </a:lvl8pPr>
            <a:lvl9pPr marL="365609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39" y="1535113"/>
            <a:ext cx="404177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11" indent="0">
              <a:buNone/>
              <a:defRPr sz="2000" b="1"/>
            </a:lvl2pPr>
            <a:lvl3pPr marL="914022" indent="0">
              <a:buNone/>
              <a:defRPr sz="1800" b="1"/>
            </a:lvl3pPr>
            <a:lvl4pPr marL="1371033" indent="0">
              <a:buNone/>
              <a:defRPr sz="1600" b="1"/>
            </a:lvl4pPr>
            <a:lvl5pPr marL="1828046" indent="0">
              <a:buNone/>
              <a:defRPr sz="1600" b="1"/>
            </a:lvl5pPr>
            <a:lvl6pPr marL="2285055" indent="0">
              <a:buNone/>
              <a:defRPr sz="1600" b="1"/>
            </a:lvl6pPr>
            <a:lvl7pPr marL="2742068" indent="0">
              <a:buNone/>
              <a:defRPr sz="1600" b="1"/>
            </a:lvl7pPr>
            <a:lvl8pPr marL="3199080" indent="0">
              <a:buNone/>
              <a:defRPr sz="1600" b="1"/>
            </a:lvl8pPr>
            <a:lvl9pPr marL="365609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39" y="2174875"/>
            <a:ext cx="404177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1B8DA-9B65-4159-B488-2E9C3CBA0A2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2014/3/28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FCD21-251D-4AA1-B848-672D3EAB27F0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4CCF4-22CF-47D2-A0FE-F1CB571F5FE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2014/3/28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66272-B442-4FDF-A7F5-2568251CC31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58C0C-F462-42AE-A2EF-8DDEDD438B4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2014/3/28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7701B-EDB2-426E-B5F5-80C3C2CE73A3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19" y="27305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62" y="273062"/>
            <a:ext cx="51117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19" y="143511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11" indent="0">
              <a:buNone/>
              <a:defRPr sz="1200"/>
            </a:lvl2pPr>
            <a:lvl3pPr marL="914022" indent="0">
              <a:buNone/>
              <a:defRPr sz="1000"/>
            </a:lvl3pPr>
            <a:lvl4pPr marL="1371033" indent="0">
              <a:buNone/>
              <a:defRPr sz="900"/>
            </a:lvl4pPr>
            <a:lvl5pPr marL="1828046" indent="0">
              <a:buNone/>
              <a:defRPr sz="900"/>
            </a:lvl5pPr>
            <a:lvl6pPr marL="2285055" indent="0">
              <a:buNone/>
              <a:defRPr sz="900"/>
            </a:lvl6pPr>
            <a:lvl7pPr marL="2742068" indent="0">
              <a:buNone/>
              <a:defRPr sz="900"/>
            </a:lvl7pPr>
            <a:lvl8pPr marL="3199080" indent="0">
              <a:buNone/>
              <a:defRPr sz="900"/>
            </a:lvl8pPr>
            <a:lvl9pPr marL="365609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9FA1E-5D27-427F-A538-03DC977FE24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2014/3/28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5F606-4B82-4C16-8951-D3B6F5B03A6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90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90" y="612776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011" indent="0">
              <a:buNone/>
              <a:defRPr sz="2800"/>
            </a:lvl2pPr>
            <a:lvl3pPr marL="914022" indent="0">
              <a:buNone/>
              <a:defRPr sz="2400"/>
            </a:lvl3pPr>
            <a:lvl4pPr marL="1371033" indent="0">
              <a:buNone/>
              <a:defRPr sz="2000"/>
            </a:lvl4pPr>
            <a:lvl5pPr marL="1828046" indent="0">
              <a:buNone/>
              <a:defRPr sz="2000"/>
            </a:lvl5pPr>
            <a:lvl6pPr marL="2285055" indent="0">
              <a:buNone/>
              <a:defRPr sz="2000"/>
            </a:lvl6pPr>
            <a:lvl7pPr marL="2742068" indent="0">
              <a:buNone/>
              <a:defRPr sz="2000"/>
            </a:lvl7pPr>
            <a:lvl8pPr marL="3199080" indent="0">
              <a:buNone/>
              <a:defRPr sz="2000"/>
            </a:lvl8pPr>
            <a:lvl9pPr marL="365609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90" y="536734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11" indent="0">
              <a:buNone/>
              <a:defRPr sz="1200"/>
            </a:lvl2pPr>
            <a:lvl3pPr marL="914022" indent="0">
              <a:buNone/>
              <a:defRPr sz="1000"/>
            </a:lvl3pPr>
            <a:lvl4pPr marL="1371033" indent="0">
              <a:buNone/>
              <a:defRPr sz="900"/>
            </a:lvl4pPr>
            <a:lvl5pPr marL="1828046" indent="0">
              <a:buNone/>
              <a:defRPr sz="900"/>
            </a:lvl5pPr>
            <a:lvl6pPr marL="2285055" indent="0">
              <a:buNone/>
              <a:defRPr sz="900"/>
            </a:lvl6pPr>
            <a:lvl7pPr marL="2742068" indent="0">
              <a:buNone/>
              <a:defRPr sz="900"/>
            </a:lvl7pPr>
            <a:lvl8pPr marL="3199080" indent="0">
              <a:buNone/>
              <a:defRPr sz="900"/>
            </a:lvl8pPr>
            <a:lvl9pPr marL="365609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8E6A9-C686-4A26-BBDA-901414A2107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2014/3/28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23BC9-4C27-454C-94D5-C740B5595C47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71" y="274639"/>
            <a:ext cx="82296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2" tIns="45701" rIns="91402" bIns="4570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71" y="1600216"/>
            <a:ext cx="822960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2" tIns="45701" rIns="91402" bIns="457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1" y="6356576"/>
            <a:ext cx="2133600" cy="365125"/>
          </a:xfrm>
          <a:prstGeom prst="rect">
            <a:avLst/>
          </a:prstGeom>
        </p:spPr>
        <p:txBody>
          <a:bodyPr vert="horz" lIns="91402" tIns="45701" rIns="91402" bIns="4570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77C02EA-1636-497E-9202-E04E7E7982F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2014/3/28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3" y="6356576"/>
            <a:ext cx="2895600" cy="365125"/>
          </a:xfrm>
          <a:prstGeom prst="rect">
            <a:avLst/>
          </a:prstGeom>
        </p:spPr>
        <p:txBody>
          <a:bodyPr vert="horz" lIns="91402" tIns="45701" rIns="91402" bIns="4570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1" y="6356576"/>
            <a:ext cx="2133600" cy="365125"/>
          </a:xfrm>
          <a:prstGeom prst="rect">
            <a:avLst/>
          </a:prstGeom>
        </p:spPr>
        <p:txBody>
          <a:bodyPr vert="horz" lIns="91402" tIns="45701" rIns="91402" bIns="45701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164DDC4-CEE2-4582-BD99-99D54AF56060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011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022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033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046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758" indent="-34275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44" indent="-2856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529" indent="-22850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38" indent="-22850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551" indent="-22850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562" indent="-228505" algn="l" defTabSz="91402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573" indent="-228505" algn="l" defTabSz="91402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584" indent="-228505" algn="l" defTabSz="91402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597" indent="-228505" algn="l" defTabSz="91402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02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11" algn="l" defTabSz="91402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22" algn="l" defTabSz="91402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033" algn="l" defTabSz="91402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046" algn="l" defTabSz="91402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055" algn="l" defTabSz="91402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068" algn="l" defTabSz="91402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080" algn="l" defTabSz="91402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090" algn="l" defTabSz="91402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 bwMode="auto">
          <a:xfrm>
            <a:off x="109497" y="4272232"/>
            <a:ext cx="8972158" cy="242453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 bwMode="auto">
          <a:xfrm>
            <a:off x="30910" y="537344"/>
            <a:ext cx="9038492" cy="307482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anchor="ctr"/>
          <a:lstStyle/>
          <a:p>
            <a:pPr marL="265113" indent="-265113">
              <a:defRPr/>
            </a:pPr>
            <a:r>
              <a:rPr lang="ja-JP" altLang="en-US" sz="1200" dirty="0" smtClean="0"/>
              <a:t>○　　一般的な生活上の悩みをはじめ、生活困窮者、ＤＶ被害者など社会的な繋がりが希薄な方々の相談先として、２４時間３６５日無料の電話</a:t>
            </a:r>
            <a:r>
              <a:rPr lang="ja-JP" altLang="en-US" sz="1200" dirty="0"/>
              <a:t>相談窓口を設置するとともに</a:t>
            </a:r>
            <a:r>
              <a:rPr lang="ja-JP" altLang="en-US" sz="1200" dirty="0" smtClean="0"/>
              <a:t>、必要に応じ、面接相談や同行支援を実施して具体的</a:t>
            </a:r>
            <a:r>
              <a:rPr lang="ja-JP" altLang="en-US" sz="1200" dirty="0"/>
              <a:t>な解決に</a:t>
            </a:r>
            <a:r>
              <a:rPr lang="ja-JP" altLang="en-US" sz="1200" dirty="0" smtClean="0"/>
              <a:t>繋げる寄り添い支援を行う。</a:t>
            </a:r>
            <a:endParaRPr lang="en-US" altLang="ja-JP" sz="1200" dirty="0" smtClean="0"/>
          </a:p>
          <a:p>
            <a:pPr marL="265113" indent="-265113">
              <a:defRPr/>
            </a:pPr>
            <a:endParaRPr lang="en-US" altLang="ja-JP" sz="800" dirty="0" smtClean="0"/>
          </a:p>
          <a:p>
            <a:pPr marL="273050" indent="-273050">
              <a:defRPr/>
            </a:pPr>
            <a:r>
              <a:rPr lang="ja-JP" altLang="en-US" sz="1200" dirty="0" smtClean="0"/>
              <a:t>○</a:t>
            </a:r>
            <a:r>
              <a:rPr lang="ja-JP" altLang="en-US" sz="1200" dirty="0"/>
              <a:t>　</a:t>
            </a:r>
            <a:r>
              <a:rPr lang="ja-JP" altLang="en-US" sz="1200" dirty="0" smtClean="0"/>
              <a:t>  事業</a:t>
            </a:r>
            <a:r>
              <a:rPr lang="ja-JP" altLang="en-US" sz="1200" dirty="0"/>
              <a:t>は、公募により選定した</a:t>
            </a:r>
            <a:r>
              <a:rPr lang="ja-JP" altLang="en-US" sz="1200" dirty="0" smtClean="0"/>
              <a:t>法人（（社）社会的包摂サポートセンター）が実施。「</a:t>
            </a:r>
            <a:r>
              <a:rPr lang="ja-JP" altLang="en-US" sz="1200" dirty="0"/>
              <a:t>中央センター」</a:t>
            </a:r>
            <a:r>
              <a:rPr lang="ja-JP" altLang="en-US" sz="1200" dirty="0" smtClean="0"/>
              <a:t>を設置すると</a:t>
            </a:r>
            <a:r>
              <a:rPr lang="ja-JP" altLang="en-US" sz="1200" dirty="0"/>
              <a:t>ともに、各地域で活動して</a:t>
            </a:r>
            <a:r>
              <a:rPr lang="ja-JP" altLang="en-US" sz="1200" dirty="0" smtClean="0"/>
              <a:t>いる団体の協力を</a:t>
            </a:r>
            <a:r>
              <a:rPr lang="ja-JP" altLang="en-US" sz="1200" dirty="0"/>
              <a:t>得て「地域センター」</a:t>
            </a:r>
            <a:r>
              <a:rPr lang="ja-JP" altLang="en-US" sz="1200" dirty="0" smtClean="0"/>
              <a:t>を設置。</a:t>
            </a:r>
            <a:endParaRPr lang="en-US" altLang="ja-JP" sz="1200" dirty="0" smtClean="0"/>
          </a:p>
          <a:p>
            <a:pPr marL="273050" indent="-273050">
              <a:defRPr/>
            </a:pPr>
            <a:endParaRPr lang="en-US" altLang="ja-JP" sz="800" dirty="0"/>
          </a:p>
          <a:p>
            <a:pPr marL="273050" indent="-273050">
              <a:defRPr/>
            </a:pPr>
            <a:r>
              <a:rPr lang="ja-JP" altLang="en-US" sz="1200" dirty="0"/>
              <a:t>○　</a:t>
            </a:r>
            <a:r>
              <a:rPr lang="ja-JP" altLang="en-US" sz="1200" dirty="0" smtClean="0"/>
              <a:t> 「</a:t>
            </a:r>
            <a:r>
              <a:rPr lang="ja-JP" altLang="en-US" sz="1200" dirty="0"/>
              <a:t>中央センター」は</a:t>
            </a:r>
            <a:r>
              <a:rPr lang="ja-JP" altLang="en-US" sz="1200" dirty="0" smtClean="0"/>
              <a:t>、事業全体</a:t>
            </a:r>
            <a:r>
              <a:rPr lang="ja-JP" altLang="en-US" sz="1200" dirty="0"/>
              <a:t>を統括するとともに、地域センターでは対応できない時間や地域等</a:t>
            </a:r>
            <a:r>
              <a:rPr lang="ja-JP" altLang="en-US" sz="1200" dirty="0" smtClean="0"/>
              <a:t>を補完</a:t>
            </a:r>
            <a:r>
              <a:rPr lang="ja-JP" altLang="en-US" sz="1200" dirty="0"/>
              <a:t>する形で全国からの電話相談を受け付ける</a:t>
            </a:r>
            <a:r>
              <a:rPr lang="ja-JP" altLang="en-US" sz="1200" dirty="0" smtClean="0"/>
              <a:t>。「地域センター」</a:t>
            </a:r>
            <a:r>
              <a:rPr lang="ja-JP" altLang="en-US" sz="1200" dirty="0"/>
              <a:t>は</a:t>
            </a:r>
            <a:r>
              <a:rPr lang="ja-JP" altLang="en-US" sz="1200" dirty="0" smtClean="0"/>
              <a:t>、担当する</a:t>
            </a:r>
            <a:r>
              <a:rPr lang="ja-JP" altLang="en-US" sz="1200" dirty="0"/>
              <a:t>地域からの</a:t>
            </a:r>
            <a:r>
              <a:rPr lang="ja-JP" altLang="en-US" sz="1200" dirty="0" smtClean="0"/>
              <a:t>電話相談を受け付ける</a:t>
            </a:r>
            <a:r>
              <a:rPr lang="ja-JP" altLang="en-US" sz="1200" dirty="0"/>
              <a:t>とともに、必要に応じ、面接相談、同行支援を行い、相談者の具体的な問題解決に</a:t>
            </a:r>
            <a:r>
              <a:rPr lang="ja-JP" altLang="en-US" sz="1200" dirty="0" smtClean="0"/>
              <a:t>つなげる支援を行う。</a:t>
            </a:r>
            <a:endParaRPr lang="en-US" altLang="ja-JP" sz="1200" dirty="0" smtClean="0"/>
          </a:p>
          <a:p>
            <a:pPr marL="273050" indent="-273050">
              <a:defRPr/>
            </a:pPr>
            <a:endParaRPr lang="en-US" altLang="ja-JP" sz="800" dirty="0"/>
          </a:p>
          <a:p>
            <a:pPr marL="266700" indent="-266700">
              <a:defRPr/>
            </a:pPr>
            <a:r>
              <a:rPr lang="ja-JP" altLang="en-US" sz="1200" dirty="0" smtClean="0"/>
              <a:t>○    平成２５年度予算額：</a:t>
            </a:r>
            <a:r>
              <a:rPr lang="en-US" altLang="ja-JP" sz="1200" dirty="0" smtClean="0"/>
              <a:t>15</a:t>
            </a:r>
            <a:r>
              <a:rPr lang="ja-JP" altLang="en-US" sz="1200" dirty="0" smtClean="0"/>
              <a:t>億円</a:t>
            </a:r>
            <a:r>
              <a:rPr lang="ja-JP" altLang="en-US" sz="1200" dirty="0"/>
              <a:t>　</a:t>
            </a:r>
            <a:r>
              <a:rPr lang="ja-JP" altLang="en-US" sz="1200" dirty="0" smtClean="0"/>
              <a:t>＜被災地支援事業（東日本大震災復興特別会計（復興庁計上）、５億円）と全国支援事業（一般会計</a:t>
            </a:r>
            <a:endParaRPr lang="en-US" altLang="ja-JP" sz="1200" dirty="0" smtClean="0"/>
          </a:p>
          <a:p>
            <a:pPr marL="266700" indent="-266700">
              <a:defRPr/>
            </a:pPr>
            <a:r>
              <a:rPr lang="ja-JP" altLang="en-US" sz="1200" dirty="0"/>
              <a:t>　</a:t>
            </a:r>
            <a:r>
              <a:rPr lang="ja-JP" altLang="en-US" sz="1200" dirty="0" smtClean="0"/>
              <a:t>　　　　　　　　　　　　　　　　　　　　　　（厚生労働省計上）、セーフティネット支援対策事業費等補助金（</a:t>
            </a:r>
            <a:r>
              <a:rPr lang="en-US" altLang="ja-JP" sz="1200" dirty="0" smtClean="0"/>
              <a:t>250</a:t>
            </a:r>
            <a:r>
              <a:rPr lang="ja-JP" altLang="en-US" sz="1200" dirty="0" smtClean="0"/>
              <a:t>億円）の内数）</a:t>
            </a:r>
            <a:r>
              <a:rPr lang="ja-JP" altLang="en-US" sz="1200" dirty="0"/>
              <a:t>＞</a:t>
            </a:r>
            <a:endParaRPr lang="en-US" altLang="ja-JP" sz="1200" dirty="0" smtClean="0"/>
          </a:p>
          <a:p>
            <a:pPr marL="266700" indent="-266700">
              <a:defRPr/>
            </a:pPr>
            <a:r>
              <a:rPr lang="ja-JP" altLang="en-US" sz="1200" dirty="0"/>
              <a:t>　</a:t>
            </a:r>
            <a:r>
              <a:rPr lang="ja-JP" altLang="en-US" sz="1200" dirty="0" smtClean="0"/>
              <a:t>　　　　　　　　　　　　　　　        　　　　　</a:t>
            </a:r>
            <a:r>
              <a:rPr lang="en-US" altLang="ja-JP" sz="1200" dirty="0" smtClean="0"/>
              <a:t>※</a:t>
            </a:r>
            <a:r>
              <a:rPr lang="ja-JP" altLang="en-US" sz="1200" dirty="0" smtClean="0"/>
              <a:t>当該</a:t>
            </a:r>
            <a:r>
              <a:rPr lang="ja-JP" altLang="en-US" sz="1200" dirty="0"/>
              <a:t>事業の一般会計の執行額と</a:t>
            </a:r>
            <a:r>
              <a:rPr lang="ja-JP" altLang="en-US" sz="1200" dirty="0" smtClean="0"/>
              <a:t>して</a:t>
            </a:r>
            <a:r>
              <a:rPr lang="ja-JP" altLang="en-US" sz="1200" dirty="0"/>
              <a:t>は</a:t>
            </a:r>
            <a:r>
              <a:rPr lang="en-US" altLang="ja-JP" sz="1200" dirty="0" smtClean="0"/>
              <a:t>250</a:t>
            </a:r>
            <a:r>
              <a:rPr lang="ja-JP" altLang="en-US" sz="1200" dirty="0"/>
              <a:t>億円のうち</a:t>
            </a:r>
            <a:r>
              <a:rPr lang="en-US" altLang="ja-JP" sz="1200" dirty="0"/>
              <a:t>10</a:t>
            </a:r>
            <a:r>
              <a:rPr lang="ja-JP" altLang="en-US" sz="1200" dirty="0"/>
              <a:t>億円を交付</a:t>
            </a:r>
            <a:r>
              <a:rPr lang="ja-JP" altLang="en-US" sz="1200" dirty="0" smtClean="0"/>
              <a:t>決定</a:t>
            </a:r>
            <a:endParaRPr lang="en-US" altLang="ja-JP" sz="1200" dirty="0" smtClean="0"/>
          </a:p>
          <a:p>
            <a:pPr marL="266700" indent="-266700">
              <a:defRPr/>
            </a:pPr>
            <a:endParaRPr lang="en-US" altLang="ja-JP" sz="800" u="sng" dirty="0"/>
          </a:p>
        </p:txBody>
      </p:sp>
      <p:sp>
        <p:nvSpPr>
          <p:cNvPr id="31" name="円/楕円 30"/>
          <p:cNvSpPr/>
          <p:nvPr/>
        </p:nvSpPr>
        <p:spPr bwMode="auto">
          <a:xfrm>
            <a:off x="203746" y="4893048"/>
            <a:ext cx="1927599" cy="661987"/>
          </a:xfrm>
          <a:prstGeom prst="ellipse">
            <a:avLst/>
          </a:prstGeom>
          <a:solidFill>
            <a:schemeClr val="accent5">
              <a:lumMod val="40000"/>
              <a:lumOff val="60000"/>
              <a:alpha val="4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400"/>
          </a:p>
        </p:txBody>
      </p:sp>
      <p:sp>
        <p:nvSpPr>
          <p:cNvPr id="7" name="円/楕円 6"/>
          <p:cNvSpPr/>
          <p:nvPr/>
        </p:nvSpPr>
        <p:spPr bwMode="auto">
          <a:xfrm>
            <a:off x="2678664" y="4980365"/>
            <a:ext cx="3419136" cy="1570338"/>
          </a:xfrm>
          <a:prstGeom prst="ellipse">
            <a:avLst/>
          </a:prstGeom>
          <a:solidFill>
            <a:schemeClr val="accent5">
              <a:lumMod val="40000"/>
              <a:lumOff val="60000"/>
              <a:alpha val="4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400"/>
          </a:p>
        </p:txBody>
      </p:sp>
      <p:sp>
        <p:nvSpPr>
          <p:cNvPr id="3081" name="テキスト ボックス 11"/>
          <p:cNvSpPr txBox="1">
            <a:spLocks noChangeArrowheads="1"/>
          </p:cNvSpPr>
          <p:nvPr/>
        </p:nvSpPr>
        <p:spPr bwMode="auto">
          <a:xfrm>
            <a:off x="2902915" y="5829397"/>
            <a:ext cx="731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電話</a:t>
            </a:r>
            <a:endParaRPr lang="en-US" altLang="ja-JP" sz="1200" dirty="0" smtClean="0"/>
          </a:p>
          <a:p>
            <a:r>
              <a:rPr lang="ja-JP" altLang="en-US" sz="1200" dirty="0" smtClean="0"/>
              <a:t>相談員</a:t>
            </a:r>
            <a:endParaRPr lang="ja-JP" altLang="en-US" sz="1200" dirty="0"/>
          </a:p>
        </p:txBody>
      </p:sp>
      <p:sp>
        <p:nvSpPr>
          <p:cNvPr id="3087" name="テキスト ボックス 32"/>
          <p:cNvSpPr txBox="1">
            <a:spLocks noChangeArrowheads="1"/>
          </p:cNvSpPr>
          <p:nvPr/>
        </p:nvSpPr>
        <p:spPr bwMode="auto">
          <a:xfrm>
            <a:off x="215892" y="4356640"/>
            <a:ext cx="158408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400" b="1" dirty="0"/>
              <a:t>＜地域センター＞</a:t>
            </a:r>
          </a:p>
        </p:txBody>
      </p:sp>
      <p:sp>
        <p:nvSpPr>
          <p:cNvPr id="3088" name="テキスト ボックス 33"/>
          <p:cNvSpPr txBox="1">
            <a:spLocks noChangeArrowheads="1"/>
          </p:cNvSpPr>
          <p:nvPr/>
        </p:nvSpPr>
        <p:spPr bwMode="auto">
          <a:xfrm>
            <a:off x="366107" y="6115188"/>
            <a:ext cx="97594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100" dirty="0"/>
              <a:t>相談者</a:t>
            </a:r>
          </a:p>
        </p:txBody>
      </p:sp>
      <p:sp>
        <p:nvSpPr>
          <p:cNvPr id="3089" name="テキスト ボックス 52"/>
          <p:cNvSpPr txBox="1">
            <a:spLocks noChangeArrowheads="1"/>
          </p:cNvSpPr>
          <p:nvPr/>
        </p:nvSpPr>
        <p:spPr bwMode="auto">
          <a:xfrm>
            <a:off x="203746" y="4669043"/>
            <a:ext cx="6503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/>
              <a:t>支援員</a:t>
            </a:r>
          </a:p>
        </p:txBody>
      </p:sp>
      <p:sp>
        <p:nvSpPr>
          <p:cNvPr id="3094" name="テキスト ボックス 42"/>
          <p:cNvSpPr txBox="1">
            <a:spLocks noChangeArrowheads="1"/>
          </p:cNvSpPr>
          <p:nvPr/>
        </p:nvSpPr>
        <p:spPr bwMode="auto">
          <a:xfrm>
            <a:off x="4595576" y="4653556"/>
            <a:ext cx="152878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400" b="1" dirty="0"/>
              <a:t>＜中央センター＞</a:t>
            </a:r>
          </a:p>
        </p:txBody>
      </p:sp>
      <p:cxnSp>
        <p:nvCxnSpPr>
          <p:cNvPr id="54" name="直線矢印コネクタ 53"/>
          <p:cNvCxnSpPr/>
          <p:nvPr/>
        </p:nvCxnSpPr>
        <p:spPr bwMode="auto">
          <a:xfrm flipV="1">
            <a:off x="1545358" y="5761881"/>
            <a:ext cx="1462316" cy="57606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7" name="テキスト ボックス 66"/>
          <p:cNvSpPr txBox="1">
            <a:spLocks noChangeArrowheads="1"/>
          </p:cNvSpPr>
          <p:nvPr/>
        </p:nvSpPr>
        <p:spPr bwMode="auto">
          <a:xfrm>
            <a:off x="1970729" y="6137826"/>
            <a:ext cx="6315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/>
              <a:t>夜間</a:t>
            </a:r>
          </a:p>
        </p:txBody>
      </p:sp>
      <p:sp>
        <p:nvSpPr>
          <p:cNvPr id="3102" name="テキスト ボックス 78"/>
          <p:cNvSpPr txBox="1">
            <a:spLocks noChangeArrowheads="1"/>
          </p:cNvSpPr>
          <p:nvPr/>
        </p:nvSpPr>
        <p:spPr bwMode="auto">
          <a:xfrm>
            <a:off x="-42256" y="5619700"/>
            <a:ext cx="1263162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100" dirty="0"/>
              <a:t>必要に応じ面談・同行支援</a:t>
            </a:r>
          </a:p>
        </p:txBody>
      </p:sp>
      <p:sp>
        <p:nvSpPr>
          <p:cNvPr id="82" name="フリーフォーム 81"/>
          <p:cNvSpPr/>
          <p:nvPr/>
        </p:nvSpPr>
        <p:spPr bwMode="auto">
          <a:xfrm rot="18998978">
            <a:off x="981717" y="5414211"/>
            <a:ext cx="150514" cy="592386"/>
          </a:xfrm>
          <a:custGeom>
            <a:avLst/>
            <a:gdLst>
              <a:gd name="connsiteX0" fmla="*/ 253768 w 253768"/>
              <a:gd name="connsiteY0" fmla="*/ 0 h 578734"/>
              <a:gd name="connsiteX1" fmla="*/ 22275 w 253768"/>
              <a:gd name="connsiteY1" fmla="*/ 324091 h 578734"/>
              <a:gd name="connsiteX2" fmla="*/ 22275 w 253768"/>
              <a:gd name="connsiteY2" fmla="*/ 578734 h 578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3768" h="578734">
                <a:moveTo>
                  <a:pt x="253768" y="0"/>
                </a:moveTo>
                <a:cubicBezTo>
                  <a:pt x="157312" y="113817"/>
                  <a:pt x="60857" y="227635"/>
                  <a:pt x="22275" y="324091"/>
                </a:cubicBezTo>
                <a:cubicBezTo>
                  <a:pt x="-16307" y="420547"/>
                  <a:pt x="2984" y="499640"/>
                  <a:pt x="22275" y="578734"/>
                </a:cubicBezTo>
              </a:path>
            </a:pathLst>
          </a:custGeom>
          <a:noFill/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 sz="1400"/>
          </a:p>
        </p:txBody>
      </p:sp>
      <p:sp>
        <p:nvSpPr>
          <p:cNvPr id="55" name="角丸四角形 54"/>
          <p:cNvSpPr/>
          <p:nvPr/>
        </p:nvSpPr>
        <p:spPr bwMode="auto">
          <a:xfrm>
            <a:off x="3619969" y="3943085"/>
            <a:ext cx="1569427" cy="277812"/>
          </a:xfrm>
          <a:prstGeom prst="roundRect">
            <a:avLst/>
          </a:prstGeom>
          <a:solidFill>
            <a:schemeClr val="accent5">
              <a:lumMod val="40000"/>
              <a:lumOff val="60000"/>
              <a:alpha val="4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国</a:t>
            </a:r>
          </a:p>
        </p:txBody>
      </p:sp>
      <p:sp>
        <p:nvSpPr>
          <p:cNvPr id="59" name="下矢印 58"/>
          <p:cNvSpPr/>
          <p:nvPr/>
        </p:nvSpPr>
        <p:spPr bwMode="auto">
          <a:xfrm>
            <a:off x="4242757" y="4401528"/>
            <a:ext cx="323850" cy="504056"/>
          </a:xfrm>
          <a:prstGeom prst="downArrow">
            <a:avLst>
              <a:gd name="adj1" fmla="val 3444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06" name="テキスト ボックス 24"/>
          <p:cNvSpPr txBox="1">
            <a:spLocks noChangeArrowheads="1"/>
          </p:cNvSpPr>
          <p:nvPr/>
        </p:nvSpPr>
        <p:spPr bwMode="auto">
          <a:xfrm>
            <a:off x="4639806" y="4343158"/>
            <a:ext cx="1373066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400" dirty="0"/>
              <a:t>補助金交付</a:t>
            </a:r>
          </a:p>
        </p:txBody>
      </p:sp>
      <p:sp>
        <p:nvSpPr>
          <p:cNvPr id="3108" name="テキスト ボックス 73"/>
          <p:cNvSpPr txBox="1">
            <a:spLocks noChangeArrowheads="1"/>
          </p:cNvSpPr>
          <p:nvPr/>
        </p:nvSpPr>
        <p:spPr bwMode="auto">
          <a:xfrm>
            <a:off x="2787901" y="4877225"/>
            <a:ext cx="14115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/>
              <a:t>コーディネーター</a:t>
            </a:r>
          </a:p>
        </p:txBody>
      </p:sp>
      <p:cxnSp>
        <p:nvCxnSpPr>
          <p:cNvPr id="87" name="直線矢印コネクタ 86"/>
          <p:cNvCxnSpPr/>
          <p:nvPr/>
        </p:nvCxnSpPr>
        <p:spPr bwMode="auto">
          <a:xfrm flipH="1">
            <a:off x="3450360" y="5159910"/>
            <a:ext cx="664689" cy="2724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矢印コネクタ 87"/>
          <p:cNvCxnSpPr/>
          <p:nvPr/>
        </p:nvCxnSpPr>
        <p:spPr bwMode="auto">
          <a:xfrm flipH="1">
            <a:off x="3988321" y="5519435"/>
            <a:ext cx="6647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 bwMode="auto">
          <a:xfrm>
            <a:off x="4669318" y="5365159"/>
            <a:ext cx="329414" cy="35545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17" name="テキスト ボックス 103"/>
          <p:cNvSpPr txBox="1">
            <a:spLocks noChangeArrowheads="1"/>
          </p:cNvSpPr>
          <p:nvPr/>
        </p:nvSpPr>
        <p:spPr bwMode="auto">
          <a:xfrm>
            <a:off x="4834025" y="5009934"/>
            <a:ext cx="10635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専門員（ＤＶ、外国人等）</a:t>
            </a:r>
            <a:endParaRPr lang="ja-JP" altLang="en-US" sz="1200" dirty="0"/>
          </a:p>
        </p:txBody>
      </p:sp>
      <p:sp>
        <p:nvSpPr>
          <p:cNvPr id="3119" name="テキスト ボックス 69"/>
          <p:cNvSpPr txBox="1">
            <a:spLocks noChangeArrowheads="1"/>
          </p:cNvSpPr>
          <p:nvPr/>
        </p:nvSpPr>
        <p:spPr bwMode="auto">
          <a:xfrm>
            <a:off x="1744342" y="5765290"/>
            <a:ext cx="6315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/>
              <a:t>日中</a:t>
            </a:r>
          </a:p>
        </p:txBody>
      </p:sp>
      <p:sp>
        <p:nvSpPr>
          <p:cNvPr id="3120" name="テキスト ボックス 85"/>
          <p:cNvSpPr txBox="1">
            <a:spLocks noChangeArrowheads="1"/>
          </p:cNvSpPr>
          <p:nvPr/>
        </p:nvSpPr>
        <p:spPr bwMode="auto">
          <a:xfrm>
            <a:off x="1799972" y="4825385"/>
            <a:ext cx="10968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/>
              <a:t>電話相談員</a:t>
            </a: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30910" y="3789197"/>
            <a:ext cx="1595254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事業の仕組み</a:t>
            </a:r>
            <a:endParaRPr kumimoji="1" lang="ja-JP" altLang="en-US" sz="1400" dirty="0"/>
          </a:p>
        </p:txBody>
      </p:sp>
      <p:cxnSp>
        <p:nvCxnSpPr>
          <p:cNvPr id="66" name="直線矢印コネクタ 65"/>
          <p:cNvCxnSpPr/>
          <p:nvPr/>
        </p:nvCxnSpPr>
        <p:spPr bwMode="auto">
          <a:xfrm flipV="1">
            <a:off x="1496684" y="5535448"/>
            <a:ext cx="357058" cy="41656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YAFYV\AppData\Local\Microsoft\Windows\Temporary Internet Files\Content.IE5\XBSXZDFH\MC90032460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97295" y="5180863"/>
            <a:ext cx="536777" cy="629069"/>
          </a:xfrm>
          <a:prstGeom prst="rect">
            <a:avLst/>
          </a:prstGeom>
          <a:noFill/>
        </p:spPr>
      </p:pic>
      <p:pic>
        <p:nvPicPr>
          <p:cNvPr id="42" name="Picture 2" descr="C:\Users\YAFYV\AppData\Local\Microsoft\Windows\Temporary Internet Files\Content.IE5\XBSXZDFH\MC90032460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91510" y="5834806"/>
            <a:ext cx="536777" cy="629069"/>
          </a:xfrm>
          <a:prstGeom prst="rect">
            <a:avLst/>
          </a:prstGeom>
          <a:noFill/>
        </p:spPr>
      </p:pic>
      <p:pic>
        <p:nvPicPr>
          <p:cNvPr id="44" name="Picture 2" descr="C:\Users\YAFYV\AppData\Local\Microsoft\Windows\Temporary Internet Files\Content.IE5\XBSXZDFH\MC90032460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39806" y="5823291"/>
            <a:ext cx="536777" cy="629069"/>
          </a:xfrm>
          <a:prstGeom prst="rect">
            <a:avLst/>
          </a:prstGeom>
          <a:noFill/>
        </p:spPr>
      </p:pic>
      <p:pic>
        <p:nvPicPr>
          <p:cNvPr id="49" name="Picture 2" descr="C:\Users\YAFYV\AppData\Local\Microsoft\Windows\Temporary Internet Files\Content.IE5\XBSXZDFH\MC90032460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60288" y="4872217"/>
            <a:ext cx="531751" cy="623180"/>
          </a:xfrm>
          <a:prstGeom prst="rect">
            <a:avLst/>
          </a:prstGeom>
          <a:noFill/>
        </p:spPr>
      </p:pic>
      <p:pic>
        <p:nvPicPr>
          <p:cNvPr id="1027" name="Picture 3" descr="C:\Users\YAFYV\AppData\Local\Microsoft\Windows\Temporary Internet Files\Content.IE5\CTBVOFOZ\MC90033257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9148" y="5949280"/>
            <a:ext cx="531751" cy="654092"/>
          </a:xfrm>
          <a:prstGeom prst="rect">
            <a:avLst/>
          </a:prstGeom>
          <a:noFill/>
        </p:spPr>
      </p:pic>
      <p:pic>
        <p:nvPicPr>
          <p:cNvPr id="1028" name="Picture 4" descr="C:\Users\YAFYV\AppData\Local\Microsoft\Windows\Temporary Internet Files\Content.IE5\PZA43NQV\MC90039809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8607" y="4934324"/>
            <a:ext cx="586224" cy="508638"/>
          </a:xfrm>
          <a:prstGeom prst="rect">
            <a:avLst/>
          </a:prstGeom>
          <a:noFill/>
        </p:spPr>
      </p:pic>
      <p:pic>
        <p:nvPicPr>
          <p:cNvPr id="1029" name="Picture 5" descr="C:\Users\YAFYV\AppData\Local\Microsoft\Windows\Temporary Internet Files\Content.IE5\XBSXZDFH\MC900088866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27617" y="4877225"/>
            <a:ext cx="641701" cy="607276"/>
          </a:xfrm>
          <a:prstGeom prst="rect">
            <a:avLst/>
          </a:prstGeom>
          <a:noFill/>
        </p:spPr>
      </p:pic>
      <p:pic>
        <p:nvPicPr>
          <p:cNvPr id="1030" name="Picture 6" descr="C:\Users\YAFYV\AppData\Local\Microsoft\Windows\Temporary Internet Files\Content.IE5\PZA43NQV\MC900398089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75530" y="5379956"/>
            <a:ext cx="510320" cy="576064"/>
          </a:xfrm>
          <a:prstGeom prst="rect">
            <a:avLst/>
          </a:prstGeom>
          <a:noFill/>
        </p:spPr>
      </p:pic>
      <p:sp>
        <p:nvSpPr>
          <p:cNvPr id="61" name="テキスト ボックス 69"/>
          <p:cNvSpPr txBox="1">
            <a:spLocks noChangeArrowheads="1"/>
          </p:cNvSpPr>
          <p:nvPr/>
        </p:nvSpPr>
        <p:spPr bwMode="auto">
          <a:xfrm>
            <a:off x="4994870" y="5432336"/>
            <a:ext cx="4652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指導</a:t>
            </a:r>
            <a:endParaRPr lang="ja-JP" altLang="en-US" sz="1200" dirty="0"/>
          </a:p>
        </p:txBody>
      </p:sp>
      <p:sp>
        <p:nvSpPr>
          <p:cNvPr id="63" name="テキスト ボックス 69"/>
          <p:cNvSpPr txBox="1">
            <a:spLocks noChangeArrowheads="1"/>
          </p:cNvSpPr>
          <p:nvPr/>
        </p:nvSpPr>
        <p:spPr bwMode="auto">
          <a:xfrm>
            <a:off x="3634073" y="5382064"/>
            <a:ext cx="4652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指導</a:t>
            </a:r>
            <a:endParaRPr lang="ja-JP" altLang="en-US" sz="1200" dirty="0"/>
          </a:p>
        </p:txBody>
      </p:sp>
      <p:sp>
        <p:nvSpPr>
          <p:cNvPr id="47" name="テキスト ボックス 32"/>
          <p:cNvSpPr txBox="1">
            <a:spLocks noChangeArrowheads="1"/>
          </p:cNvSpPr>
          <p:nvPr/>
        </p:nvSpPr>
        <p:spPr bwMode="auto">
          <a:xfrm>
            <a:off x="6900460" y="4466791"/>
            <a:ext cx="158408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400" b="1" dirty="0"/>
              <a:t>＜地域センター＞</a:t>
            </a:r>
          </a:p>
        </p:txBody>
      </p:sp>
      <p:sp>
        <p:nvSpPr>
          <p:cNvPr id="48" name="円/楕円 47"/>
          <p:cNvSpPr/>
          <p:nvPr/>
        </p:nvSpPr>
        <p:spPr bwMode="auto">
          <a:xfrm>
            <a:off x="6619214" y="4994665"/>
            <a:ext cx="1927599" cy="661987"/>
          </a:xfrm>
          <a:prstGeom prst="ellipse">
            <a:avLst/>
          </a:prstGeom>
          <a:solidFill>
            <a:schemeClr val="accent5">
              <a:lumMod val="40000"/>
              <a:lumOff val="60000"/>
              <a:alpha val="4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400"/>
          </a:p>
        </p:txBody>
      </p:sp>
      <p:sp>
        <p:nvSpPr>
          <p:cNvPr id="50" name="テキスト ボックス 85"/>
          <p:cNvSpPr txBox="1">
            <a:spLocks noChangeArrowheads="1"/>
          </p:cNvSpPr>
          <p:nvPr/>
        </p:nvSpPr>
        <p:spPr bwMode="auto">
          <a:xfrm>
            <a:off x="6265820" y="4856165"/>
            <a:ext cx="10925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/>
              <a:t>電話相談員</a:t>
            </a:r>
          </a:p>
        </p:txBody>
      </p:sp>
      <p:pic>
        <p:nvPicPr>
          <p:cNvPr id="51" name="Picture 2" descr="C:\Users\YAFYV\AppData\Local\Microsoft\Windows\Temporary Internet Files\Content.IE5\XBSXZDFH\MC90032460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14262" y="5024711"/>
            <a:ext cx="531751" cy="623180"/>
          </a:xfrm>
          <a:prstGeom prst="rect">
            <a:avLst/>
          </a:prstGeom>
          <a:noFill/>
        </p:spPr>
      </p:pic>
      <p:pic>
        <p:nvPicPr>
          <p:cNvPr id="52" name="Picture 4" descr="C:\Users\YAFYV\AppData\Local\Microsoft\Windows\Temporary Internet Files\Content.IE5\PZA43NQV\MC90039809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06890" y="5010052"/>
            <a:ext cx="586224" cy="508638"/>
          </a:xfrm>
          <a:prstGeom prst="rect">
            <a:avLst/>
          </a:prstGeom>
          <a:noFill/>
        </p:spPr>
      </p:pic>
      <p:sp>
        <p:nvSpPr>
          <p:cNvPr id="53" name="テキスト ボックス 52"/>
          <p:cNvSpPr txBox="1">
            <a:spLocks noChangeArrowheads="1"/>
          </p:cNvSpPr>
          <p:nvPr/>
        </p:nvSpPr>
        <p:spPr bwMode="auto">
          <a:xfrm>
            <a:off x="8159373" y="4871434"/>
            <a:ext cx="6503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/>
              <a:t>支援員</a:t>
            </a:r>
          </a:p>
        </p:txBody>
      </p:sp>
      <p:pic>
        <p:nvPicPr>
          <p:cNvPr id="56" name="Picture 3" descr="C:\Users\YAFYV\AppData\Local\Microsoft\Windows\Temporary Internet Files\Content.IE5\CTBVOFOZ\MC90033257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2757" y="5941585"/>
            <a:ext cx="531751" cy="654092"/>
          </a:xfrm>
          <a:prstGeom prst="rect">
            <a:avLst/>
          </a:prstGeom>
          <a:noFill/>
        </p:spPr>
      </p:pic>
      <p:cxnSp>
        <p:nvCxnSpPr>
          <p:cNvPr id="57" name="直線矢印コネクタ 56"/>
          <p:cNvCxnSpPr>
            <a:stCxn id="56" idx="1"/>
          </p:cNvCxnSpPr>
          <p:nvPr/>
        </p:nvCxnSpPr>
        <p:spPr bwMode="auto">
          <a:xfrm flipH="1" flipV="1">
            <a:off x="5375751" y="6157609"/>
            <a:ext cx="2127006" cy="11102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/>
          <p:cNvSpPr txBox="1">
            <a:spLocks noChangeArrowheads="1"/>
          </p:cNvSpPr>
          <p:nvPr/>
        </p:nvSpPr>
        <p:spPr bwMode="auto">
          <a:xfrm>
            <a:off x="5971218" y="5968994"/>
            <a:ext cx="6315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/>
              <a:t>夜間</a:t>
            </a:r>
          </a:p>
        </p:txBody>
      </p:sp>
      <p:cxnSp>
        <p:nvCxnSpPr>
          <p:cNvPr id="68" name="直線矢印コネクタ 67"/>
          <p:cNvCxnSpPr/>
          <p:nvPr/>
        </p:nvCxnSpPr>
        <p:spPr bwMode="auto">
          <a:xfrm flipH="1" flipV="1">
            <a:off x="7400287" y="5628181"/>
            <a:ext cx="265876" cy="4320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9"/>
          <p:cNvSpPr txBox="1">
            <a:spLocks noChangeArrowheads="1"/>
          </p:cNvSpPr>
          <p:nvPr/>
        </p:nvSpPr>
        <p:spPr bwMode="auto">
          <a:xfrm>
            <a:off x="7000056" y="5815615"/>
            <a:ext cx="6315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/>
              <a:t>日中</a:t>
            </a:r>
          </a:p>
        </p:txBody>
      </p:sp>
      <p:sp>
        <p:nvSpPr>
          <p:cNvPr id="73" name="テキスト ボックス 78"/>
          <p:cNvSpPr txBox="1">
            <a:spLocks noChangeArrowheads="1"/>
          </p:cNvSpPr>
          <p:nvPr/>
        </p:nvSpPr>
        <p:spPr bwMode="auto">
          <a:xfrm>
            <a:off x="8006985" y="5550183"/>
            <a:ext cx="1263162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100" dirty="0"/>
              <a:t>必要に応じ面談・同行支援</a:t>
            </a:r>
          </a:p>
        </p:txBody>
      </p:sp>
      <p:sp>
        <p:nvSpPr>
          <p:cNvPr id="74" name="フリーフォーム 73"/>
          <p:cNvSpPr/>
          <p:nvPr/>
        </p:nvSpPr>
        <p:spPr bwMode="auto">
          <a:xfrm rot="3617760">
            <a:off x="8249610" y="5849958"/>
            <a:ext cx="226934" cy="690461"/>
          </a:xfrm>
          <a:custGeom>
            <a:avLst/>
            <a:gdLst>
              <a:gd name="connsiteX0" fmla="*/ 253768 w 253768"/>
              <a:gd name="connsiteY0" fmla="*/ 0 h 578734"/>
              <a:gd name="connsiteX1" fmla="*/ 22275 w 253768"/>
              <a:gd name="connsiteY1" fmla="*/ 324091 h 578734"/>
              <a:gd name="connsiteX2" fmla="*/ 22275 w 253768"/>
              <a:gd name="connsiteY2" fmla="*/ 578734 h 578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3768" h="578734">
                <a:moveTo>
                  <a:pt x="253768" y="0"/>
                </a:moveTo>
                <a:cubicBezTo>
                  <a:pt x="157312" y="113817"/>
                  <a:pt x="60857" y="227635"/>
                  <a:pt x="22275" y="324091"/>
                </a:cubicBezTo>
                <a:cubicBezTo>
                  <a:pt x="-16307" y="420547"/>
                  <a:pt x="2984" y="499640"/>
                  <a:pt x="22275" y="578734"/>
                </a:cubicBezTo>
              </a:path>
            </a:pathLst>
          </a:custGeom>
          <a:noFill/>
          <a:ln w="25400">
            <a:solidFill>
              <a:schemeClr val="tx1"/>
            </a:solidFill>
            <a:prstDash val="dash"/>
            <a:tailEnd type="arrow"/>
          </a:ln>
          <a:scene3d>
            <a:camera prst="orthographicFront">
              <a:rot lat="21301146" lon="12577314" rev="520948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 sz="1400"/>
          </a:p>
        </p:txBody>
      </p:sp>
      <p:sp>
        <p:nvSpPr>
          <p:cNvPr id="81" name="テキスト ボックス 33"/>
          <p:cNvSpPr txBox="1">
            <a:spLocks noChangeArrowheads="1"/>
          </p:cNvSpPr>
          <p:nvPr/>
        </p:nvSpPr>
        <p:spPr bwMode="auto">
          <a:xfrm>
            <a:off x="6734922" y="6232745"/>
            <a:ext cx="97594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100" dirty="0"/>
              <a:t>相談者</a:t>
            </a: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6097800" y="3880418"/>
            <a:ext cx="284950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/>
              <a:t>※</a:t>
            </a:r>
            <a:r>
              <a:rPr kumimoji="1" lang="ja-JP" altLang="en-US" sz="1050" dirty="0" smtClean="0"/>
              <a:t>被災地を重点的に実施する事業も全国的に</a:t>
            </a:r>
            <a:endParaRPr kumimoji="1" lang="en-US" altLang="ja-JP" sz="1050" dirty="0" smtClean="0"/>
          </a:p>
          <a:p>
            <a:r>
              <a:rPr lang="ja-JP" altLang="en-US" sz="1050" dirty="0"/>
              <a:t>　</a:t>
            </a:r>
            <a:r>
              <a:rPr kumimoji="1" lang="ja-JP" altLang="en-US" sz="1050" dirty="0" smtClean="0"/>
              <a:t>展開する事業もそれぞれ同じ仕組みで実施</a:t>
            </a:r>
            <a:endParaRPr kumimoji="1" lang="ja-JP" altLang="en-US" sz="1050" dirty="0"/>
          </a:p>
        </p:txBody>
      </p:sp>
      <p:sp>
        <p:nvSpPr>
          <p:cNvPr id="2" name="正方形/長方形 1"/>
          <p:cNvSpPr/>
          <p:nvPr/>
        </p:nvSpPr>
        <p:spPr>
          <a:xfrm>
            <a:off x="64078" y="168012"/>
            <a:ext cx="2723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latin typeface="ＤＦ特太ゴシック体" pitchFamily="49" charset="-128"/>
                <a:ea typeface="ＤＦ特太ゴシック体" pitchFamily="49" charset="-128"/>
              </a:rPr>
              <a:t>寄り添い型</a:t>
            </a:r>
            <a:r>
              <a:rPr lang="ja-JP" altLang="en-US" dirty="0">
                <a:latin typeface="ＤＦ特太ゴシック体" pitchFamily="49" charset="-128"/>
                <a:ea typeface="ＤＦ特太ゴシック体" pitchFamily="49" charset="-128"/>
              </a:rPr>
              <a:t>相談支援</a:t>
            </a:r>
            <a:r>
              <a:rPr lang="ja-JP" altLang="en-US" dirty="0" smtClean="0">
                <a:latin typeface="ＤＦ特太ゴシック体" pitchFamily="49" charset="-128"/>
                <a:ea typeface="ＤＦ特太ゴシック体" pitchFamily="49" charset="-128"/>
              </a:rPr>
              <a:t>事業</a:t>
            </a:r>
            <a:endParaRPr lang="ja-JP" altLang="en-US" dirty="0">
              <a:latin typeface="ＤＦ特太ゴシック体" pitchFamily="49" charset="-128"/>
              <a:ea typeface="ＤＦ特太ゴシック体" pitchFamily="49" charset="-128"/>
            </a:endParaRPr>
          </a:p>
        </p:txBody>
      </p:sp>
      <p:sp>
        <p:nvSpPr>
          <p:cNvPr id="60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92280" y="6525344"/>
            <a:ext cx="2133600" cy="365125"/>
          </a:xfrm>
        </p:spPr>
        <p:txBody>
          <a:bodyPr/>
          <a:lstStyle/>
          <a:p>
            <a:pPr>
              <a:defRPr/>
            </a:pPr>
            <a:fld id="{D8FBE192-30FF-46E9-8D5C-6BF77707FAB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460152" y="3176684"/>
            <a:ext cx="3444287" cy="276999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hangingPunct="0"/>
            <a:r>
              <a:rPr lang="ja-JP" altLang="ja-JP" sz="1200" dirty="0"/>
              <a:t>・平成</a:t>
            </a:r>
            <a:r>
              <a:rPr lang="en-US" altLang="ja-JP" sz="1200" dirty="0"/>
              <a:t>24</a:t>
            </a:r>
            <a:r>
              <a:rPr lang="ja-JP" altLang="ja-JP" sz="1200" dirty="0"/>
              <a:t>年度年間</a:t>
            </a:r>
            <a:r>
              <a:rPr lang="ja-JP" altLang="ja-JP" sz="1200" dirty="0" smtClean="0"/>
              <a:t>コール数</a:t>
            </a:r>
            <a:r>
              <a:rPr lang="ja-JP" altLang="ja-JP" sz="1200" dirty="0"/>
              <a:t>　総呼数　約</a:t>
            </a:r>
            <a:r>
              <a:rPr lang="en-US" altLang="ja-JP" sz="1200" dirty="0"/>
              <a:t>1,000</a:t>
            </a:r>
            <a:r>
              <a:rPr lang="ja-JP" altLang="ja-JP" sz="1200" dirty="0"/>
              <a:t>万件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2829836" y="283428"/>
            <a:ext cx="631134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dirty="0" smtClean="0">
                <a:latin typeface="ＤＦ特太ゴシック体" pitchFamily="49" charset="-128"/>
                <a:ea typeface="ＤＦ特太ゴシック体" pitchFamily="49" charset="-128"/>
              </a:rPr>
              <a:t>平成</a:t>
            </a:r>
            <a:r>
              <a:rPr lang="en-US" altLang="ja-JP" sz="1050" dirty="0" smtClean="0">
                <a:latin typeface="ＤＦ特太ゴシック体" pitchFamily="49" charset="-128"/>
                <a:ea typeface="ＤＦ特太ゴシック体" pitchFamily="49" charset="-128"/>
              </a:rPr>
              <a:t>26</a:t>
            </a:r>
            <a:r>
              <a:rPr lang="ja-JP" altLang="en-US" sz="1050" dirty="0" smtClean="0">
                <a:latin typeface="ＤＦ特太ゴシック体" pitchFamily="49" charset="-128"/>
                <a:ea typeface="ＤＦ特太ゴシック体" pitchFamily="49" charset="-128"/>
              </a:rPr>
              <a:t>年度</a:t>
            </a:r>
            <a:r>
              <a:rPr lang="ja-JP" altLang="en-US" sz="1050" dirty="0" smtClean="0">
                <a:latin typeface="ＤＦ特太ゴシック体" pitchFamily="49" charset="-128"/>
                <a:ea typeface="ＤＦ特太ゴシック体" pitchFamily="49" charset="-128"/>
              </a:rPr>
              <a:t>予算：</a:t>
            </a:r>
            <a:r>
              <a:rPr lang="ja-JP" altLang="en-US" sz="1050" dirty="0" smtClean="0">
                <a:latin typeface="ＤＦ特太ゴシック体" pitchFamily="49" charset="-128"/>
                <a:ea typeface="ＤＦ特太ゴシック体" pitchFamily="49" charset="-128"/>
              </a:rPr>
              <a:t>５億円</a:t>
            </a:r>
            <a:r>
              <a:rPr lang="en-US" altLang="ja-JP" sz="1050" dirty="0" smtClean="0">
                <a:latin typeface="ＤＦ特太ゴシック体" pitchFamily="49" charset="-128"/>
                <a:ea typeface="ＤＦ特太ゴシック体" pitchFamily="49" charset="-128"/>
              </a:rPr>
              <a:t>(</a:t>
            </a:r>
            <a:r>
              <a:rPr lang="ja-JP" altLang="en-US" sz="1050" dirty="0" smtClean="0">
                <a:latin typeface="ＤＦ特太ゴシック体" pitchFamily="49" charset="-128"/>
                <a:ea typeface="ＤＦ特太ゴシック体" pitchFamily="49" charset="-128"/>
              </a:rPr>
              <a:t>復興特会</a:t>
            </a:r>
            <a:r>
              <a:rPr lang="en-US" altLang="ja-JP" sz="1050" dirty="0" smtClean="0">
                <a:latin typeface="ＤＦ特太ゴシック体" pitchFamily="49" charset="-128"/>
                <a:ea typeface="ＤＦ特太ゴシック体" pitchFamily="49" charset="-128"/>
              </a:rPr>
              <a:t>)</a:t>
            </a:r>
            <a:r>
              <a:rPr lang="ja-JP" altLang="en-US" sz="1050" dirty="0" smtClean="0">
                <a:latin typeface="ＤＦ特太ゴシック体" pitchFamily="49" charset="-128"/>
                <a:ea typeface="ＤＦ特太ゴシック体" pitchFamily="49" charset="-128"/>
              </a:rPr>
              <a:t>＋セーフティネット</a:t>
            </a:r>
            <a:r>
              <a:rPr lang="ja-JP" altLang="en-US" sz="1050" dirty="0">
                <a:latin typeface="ＤＦ特太ゴシック体" pitchFamily="49" charset="-128"/>
                <a:ea typeface="ＤＦ特太ゴシック体" pitchFamily="49" charset="-128"/>
              </a:rPr>
              <a:t>支援対策事業費等補助金</a:t>
            </a:r>
            <a:r>
              <a:rPr lang="ja-JP" altLang="en-US" sz="1050" dirty="0" smtClean="0">
                <a:latin typeface="ＤＦ特太ゴシック体" pitchFamily="49" charset="-128"/>
                <a:ea typeface="ＤＦ特太ゴシック体" pitchFamily="49" charset="-128"/>
              </a:rPr>
              <a:t>（</a:t>
            </a:r>
            <a:r>
              <a:rPr lang="en-US" altLang="ja-JP" sz="1050" dirty="0" smtClean="0">
                <a:latin typeface="ＤＦ特太ゴシック体" pitchFamily="49" charset="-128"/>
                <a:ea typeface="ＤＦ特太ゴシック体" pitchFamily="49" charset="-128"/>
              </a:rPr>
              <a:t>150</a:t>
            </a:r>
            <a:r>
              <a:rPr lang="ja-JP" altLang="en-US" sz="1050" dirty="0" smtClean="0">
                <a:latin typeface="ＤＦ特太ゴシック体" pitchFamily="49" charset="-128"/>
                <a:ea typeface="ＤＦ特太ゴシック体" pitchFamily="49" charset="-128"/>
              </a:rPr>
              <a:t>億円</a:t>
            </a:r>
            <a:r>
              <a:rPr lang="ja-JP" altLang="en-US" sz="1050" dirty="0">
                <a:latin typeface="ＤＦ特太ゴシック体" pitchFamily="49" charset="-128"/>
                <a:ea typeface="ＤＦ特太ゴシック体" pitchFamily="49" charset="-128"/>
              </a:rPr>
              <a:t>）の内数</a:t>
            </a:r>
          </a:p>
        </p:txBody>
      </p:sp>
    </p:spTree>
    <p:extLst>
      <p:ext uri="{BB962C8B-B14F-4D97-AF65-F5344CB8AC3E}">
        <p14:creationId xmlns:p14="http://schemas.microsoft.com/office/powerpoint/2010/main" val="70483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b="1" dirty="0" smtClean="0"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6AF61FCE1F5E924299E6540287279A74" ma:contentTypeVersion="11" ma:contentTypeDescription="" ma:contentTypeScope="" ma:versionID="a7944631ac96bb0685bb4df488c17960">
  <xsd:schema xmlns:xsd="http://www.w3.org/2001/XMLSchema" xmlns:p="http://schemas.microsoft.com/office/2006/metadata/properties" xmlns:ns2="8B97BE19-CDDD-400E-817A-CFDD13F7EC12" xmlns:ns3="541c1337-182f-47e5-97ad-fa3c8cdb4dce" targetNamespace="http://schemas.microsoft.com/office/2006/metadata/properties" ma:root="true" ma:fieldsID="841c065d1792cf7863618e7b3ad289a0" ns2:_="" ns3:_="">
    <xsd:import namespace="8B97BE19-CDDD-400E-817A-CFDD13F7EC12"/>
    <xsd:import namespace="541c1337-182f-47e5-97ad-fa3c8cdb4dce"/>
    <xsd:element name="properties">
      <xsd:complexType>
        <xsd:sequence>
          <xsd:element name="documentManagement">
            <xsd:complexType>
              <xsd:all>
                <xsd:element ref="ns2:ClassLarge" minOccurs="0"/>
                <xsd:element ref="ns2:ClassMedium" minOccurs="0"/>
                <xsd:element ref="ns2:ClassSmall" minOccurs="0"/>
                <xsd:element ref="ns2:GyoseiFile" minOccurs="0"/>
                <xsd:element ref="ns2:CreatedBy" minOccurs="0"/>
                <xsd:element ref="ns2:PreservationPeriod" minOccurs="0"/>
                <xsd:element ref="ns2:PreservationPeriodExpire" minOccurs="0"/>
                <xsd:element ref="ns2:CreatedDate" minOccurs="0"/>
                <xsd:element ref="ns2:FixationStatus" minOccurs="0"/>
                <xsd:element ref="ns2:EditorWithSpace" minOccurs="0"/>
                <xsd:element ref="ns3:DaibunruiID" minOccurs="0"/>
                <xsd:element ref="ns3:ChuubunruiID" minOccurs="0"/>
                <xsd:element ref="ns3:SyoubunruiID" minOccurs="0"/>
                <xsd:element ref="ns3:GyouseibunsyoID" minOccurs="0"/>
                <xsd:element ref="ns3:Renkei" minOccurs="0"/>
                <xsd:element ref="ns3:Flag01" minOccurs="0"/>
                <xsd:element ref="ns3:Yobi01" minOccurs="0"/>
                <xsd:element ref="ns3:Yobi02" minOccurs="0"/>
                <xsd:element ref="ns3:Yobi03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7BE19-CDDD-400E-817A-CFDD13F7EC12" elementFormDefault="qualified">
    <xsd:import namespace="http://schemas.microsoft.com/office/2006/documentManagement/types"/>
    <xsd:element name="ClassLarge" ma:index="8" nillable="true" ma:displayName="大分類" ma:hidden="true" ma:internalName="ClassLarge" ma:readOnly="true">
      <xsd:simpleType>
        <xsd:restriction base="dms:Unknown"/>
      </xsd:simpleType>
    </xsd:element>
    <xsd:element name="ClassMedium" ma:index="9" nillable="true" ma:displayName="中分類" ma:hidden="true" ma:internalName="ClassMedium" ma:readOnly="true">
      <xsd:simpleType>
        <xsd:restriction base="dms:Unknown"/>
      </xsd:simpleType>
    </xsd:element>
    <xsd:element name="ClassSmall" ma:index="10" nillable="true" ma:displayName="小分類" ma:hidden="true" ma:internalName="ClassSmall" ma:readOnly="true">
      <xsd:simpleType>
        <xsd:restriction base="dms:Unknown"/>
      </xsd:simpleType>
    </xsd:element>
    <xsd:element name="GyoseiFile" ma:index="11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12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13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14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15" nillable="true" ma:displayName="作成年月日" ma:hidden="true" ma:internalName="CreatedDate" ma:readOnly="true">
      <xsd:simpleType>
        <xsd:restriction base="dms:Unknown"/>
      </xsd:simpleType>
    </xsd:element>
    <xsd:element name="FixationStatus" ma:index="16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8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541c1337-182f-47e5-97ad-fa3c8cdb4dce" elementFormDefault="qualified">
    <xsd:import namespace="http://schemas.microsoft.com/office/2006/documentManagement/types"/>
    <xsd:element name="DaibunruiID" ma:index="19" nillable="true" ma:displayName="大分類ID" ma:description="" ma:hidden="true" ma:internalName="DaibunruiID" ma:readOnly="true">
      <xsd:simpleType>
        <xsd:restriction base="dms:Text"/>
      </xsd:simpleType>
    </xsd:element>
    <xsd:element name="ChuubunruiID" ma:index="20" nillable="true" ma:displayName="中分類ID" ma:description="" ma:hidden="true" ma:internalName="ChuubunruiID" ma:readOnly="true">
      <xsd:simpleType>
        <xsd:restriction base="dms:Text"/>
      </xsd:simpleType>
    </xsd:element>
    <xsd:element name="SyoubunruiID" ma:index="21" nillable="true" ma:displayName="小分類ID" ma:description="" ma:hidden="true" ma:internalName="SyoubunruiID" ma:readOnly="true">
      <xsd:simpleType>
        <xsd:restriction base="dms:Text"/>
      </xsd:simpleType>
    </xsd:element>
    <xsd:element name="GyouseibunsyoID" ma:index="22" nillable="true" ma:displayName="行政文書ファイル名ID" ma:description="" ma:hidden="true" ma:internalName="GyouseibunsyoID" ma:readOnly="true">
      <xsd:simpleType>
        <xsd:restriction base="dms:Text"/>
      </xsd:simpleType>
    </xsd:element>
    <xsd:element name="Renkei" ma:index="23" nillable="true" ma:displayName="行政文書連携フラグ" ma:description="" ma:hidden="true" ma:internalName="Renkei" ma:readOnly="true">
      <xsd:simpleType>
        <xsd:restriction base="dms:Text"/>
      </xsd:simpleType>
    </xsd:element>
    <xsd:element name="Flag01" ma:index="24" nillable="true" ma:displayName="予備フラグ" ma:description="" ma:hidden="true" ma:internalName="Flag01" ma:readOnly="true">
      <xsd:simpleType>
        <xsd:restriction base="dms:Text"/>
      </xsd:simpleType>
    </xsd:element>
    <xsd:element name="Yobi01" ma:index="25" nillable="true" ma:displayName="予備列01" ma:description="" ma:hidden="true" ma:internalName="Yobi01" ma:readOnly="true">
      <xsd:simpleType>
        <xsd:restriction base="dms:Text"/>
      </xsd:simpleType>
    </xsd:element>
    <xsd:element name="Yobi02" ma:index="26" nillable="true" ma:displayName="予備列02" ma:description="" ma:hidden="true" ma:internalName="Yobi02" ma:readOnly="true">
      <xsd:simpleType>
        <xsd:restriction base="dms:Text"/>
      </xsd:simpleType>
    </xsd:element>
    <xsd:element name="Yobi03" ma:index="27" nillable="true" ma:displayName="予備列03" ma:description="" ma:hidden="true" ma:internalName="Yobi03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17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11D52C-3FE2-49B9-9EDC-2930534B8A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7BE19-CDDD-400E-817A-CFDD13F7EC12"/>
    <ds:schemaRef ds:uri="541c1337-182f-47e5-97ad-fa3c8cdb4dc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6C528717-241B-4B62-A25F-534B29F52366}">
  <ds:schemaRefs>
    <ds:schemaRef ds:uri="http://purl.org/dc/dcmitype/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2006/metadata/properties"/>
    <ds:schemaRef ds:uri="541c1337-182f-47e5-97ad-fa3c8cdb4dce"/>
    <ds:schemaRef ds:uri="8B97BE19-CDDD-400E-817A-CFDD13F7EC12"/>
    <ds:schemaRef ds:uri="http://purl.org/dc/elements/1.1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CA06958-CCD6-4B4F-B42A-4819741C59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4589</TotalTime>
  <Words>106</Words>
  <Application>Microsoft Office PowerPoint</Application>
  <PresentationFormat>画面に合わせる (4:3)</PresentationFormat>
  <Paragraphs>40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手持ち資料集</dc:title>
  <dc:creator>厚生労働省ネットワークシステム</dc:creator>
  <cp:lastModifiedBy>厚生労働省ネットワークシステム</cp:lastModifiedBy>
  <cp:revision>235</cp:revision>
  <cp:lastPrinted>2014-03-28T06:04:56Z</cp:lastPrinted>
  <dcterms:created xsi:type="dcterms:W3CDTF">2013-03-17T06:13:12Z</dcterms:created>
  <dcterms:modified xsi:type="dcterms:W3CDTF">2014-03-28T06:06:39Z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0x0101002DA299AC048A4B8EA9C1D19079C1A322006AF61FCE1F5E924299E6540287279A74</vt:lpwstr>
  </property>
</Properties>
</file>