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1" r:id="rId2"/>
    <p:sldId id="289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60"/>
  </p:normalViewPr>
  <p:slideViewPr>
    <p:cSldViewPr>
      <p:cViewPr>
        <p:scale>
          <a:sx n="81" d="100"/>
          <a:sy n="81" d="100"/>
        </p:scale>
        <p:origin x="-154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6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D95B7262-B3D8-4D0B-8E0A-45066E572441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B50DE259-8F01-4AB9-83D5-E3C021AA63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4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025171F1-5164-480A-97A8-F69C2ED04A11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8" y="4686500"/>
            <a:ext cx="5388610" cy="4439841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F15D19CC-259D-4E7D-8FA0-3520727AB6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28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95EC-EF42-4D29-9573-B80902E5B757}" type="datetime1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6C50-D015-440B-899E-6FEBE7ECE59A}" type="datetime1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1585-42A6-4508-BF5F-700411563DF8}" type="datetime1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8C9F-525C-4E84-9251-CC37B1B759FB}" type="datetime1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D4B6-B765-4875-9DD4-09B3BBEFE8AE}" type="datetime1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ABF5-BF31-472E-AD81-B4D5C9A472B9}" type="datetime1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273A-A52C-49B8-82B5-7C78A46F5BAC}" type="datetime1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3AD1-BAA7-4C78-8093-5CD6634495B9}" type="datetime1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BD99-79D3-49AA-8543-AB85D38AD74B}" type="datetime1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5051-2B6B-4D2C-8708-10B83C5D4D5A}" type="datetime1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FCC9-AD56-413A-9889-3DCBE0691D0B}" type="datetime1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8FBF-CF6E-4FF8-B6E6-91D39C8BBAF5}" type="datetime1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99592" y="2708921"/>
            <a:ext cx="7446467" cy="7920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ja-JP" altLang="en-US" sz="3600" b="1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安全・健康で働くために</a:t>
            </a:r>
            <a:endParaRPr lang="en-US" altLang="ja-JP" sz="3600" b="1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98884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陸運業</a:t>
            </a:r>
            <a:r>
              <a:rPr kumimoji="1" lang="ja-JP" altLang="en-US" sz="28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で働くみなさんへ</a:t>
            </a:r>
            <a:endParaRPr kumimoji="1" lang="ja-JP" altLang="en-US" sz="28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64704" y="764704"/>
            <a:ext cx="7839744" cy="1509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tIns="108000" rIns="72000" bIns="72000" anchor="ctr"/>
          <a:lstStyle/>
          <a:p>
            <a:pPr marL="182563" indent="-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 配送センターでのロールボックスパレットの移動作業等の服装</a:t>
            </a:r>
          </a:p>
          <a:p>
            <a:pPr marL="182563" indent="-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 動きやすく、少々汚れても良い服装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 長袖（短くても半袖）　・ 長ズボン・安全靴・軍手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 ヘルメット（保護帽）　・アキレスガード、手甲ガード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0688" y="332656"/>
            <a:ext cx="138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CC"/>
                </a:solidFill>
              </a:rPr>
              <a:t>【</a:t>
            </a:r>
            <a:r>
              <a:rPr kumimoji="1" lang="ja-JP" altLang="en-US" b="1" dirty="0" smtClean="0">
                <a:solidFill>
                  <a:srgbClr val="0000CC"/>
                </a:solidFill>
              </a:rPr>
              <a:t>例その</a:t>
            </a:r>
            <a:r>
              <a:rPr kumimoji="1" lang="en-US" altLang="ja-JP" b="1" dirty="0" smtClean="0">
                <a:solidFill>
                  <a:srgbClr val="0000CC"/>
                </a:solidFill>
              </a:rPr>
              <a:t>3】</a:t>
            </a:r>
            <a:endParaRPr kumimoji="1" lang="ja-JP" altLang="en-US" b="1" dirty="0">
              <a:solidFill>
                <a:srgbClr val="0000CC"/>
              </a:solidFill>
            </a:endParaRPr>
          </a:p>
        </p:txBody>
      </p:sp>
      <p:pic>
        <p:nvPicPr>
          <p:cNvPr id="6" name="Picture 3" descr="C:\Users\User07.PC007\OneDrive\01厚労省委託H28\未熟練_陸運\マニュアル\くろねこ\ｸﾛﾈｺ服装Agoo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70686"/>
            <a:ext cx="4378889" cy="42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07.PC007\OneDrive\01厚労省委託H28\未熟練_陸運\マニュアル\くろねこ\ｸﾛﾈｺ服装Ab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7" y="2541237"/>
            <a:ext cx="1988071" cy="391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04812" y="205060"/>
            <a:ext cx="5607347" cy="4876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lnSpc>
                <a:spcPct val="125000"/>
              </a:lnSpc>
            </a:pPr>
            <a:r>
              <a:rPr lang="ja-JP" altLang="en-US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charset="0"/>
              </a:rPr>
              <a:t>ポイント４　決められた作業手順を守る！</a:t>
            </a:r>
            <a:endParaRPr lang="ja-JP" altLang="en-US" b="1" dirty="0">
              <a:solidFill>
                <a:schemeClr val="bg1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48680" y="1784648"/>
            <a:ext cx="8271792" cy="1788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tIns="108000" rIns="72000" bIns="72000" anchor="ctr"/>
          <a:lstStyle/>
          <a:p>
            <a:pPr marL="358775" indent="-358775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定められた</a:t>
            </a: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作業手順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（作業標準）をきちんと守る。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58775" indent="-358775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作業手順書に示されている作業手順を</a:t>
            </a: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繰り返し練習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し体得する。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58775" indent="-358775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安全上</a:t>
            </a: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やるべきこと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やってはならないこと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をよく理解する。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58775" indent="-358775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spc="-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作業手順が</a:t>
            </a:r>
            <a:r>
              <a:rPr lang="ja-JP" altLang="en-US" sz="1600" spc="-5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わからない時</a:t>
            </a:r>
            <a:r>
              <a:rPr lang="ja-JP" altLang="en-US" sz="1600" spc="-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は、そのままとせず責任者から必ず確認する。</a:t>
            </a:r>
            <a:endParaRPr lang="en-US" altLang="ja-JP" sz="1600" spc="-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58775" indent="-358775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慣れによるケガ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に注意し、軽はずみな動作や強引な動作をしない。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8313" y="764704"/>
            <a:ext cx="806412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 職場に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は思いがけない危険がたくさんあります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 職場で決められた作業手順は、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安全・衛生で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効率よく作業するためのルールです。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 作業手順を守り、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自分を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守りましょう。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7542692" y="1412776"/>
            <a:ext cx="1307805" cy="1607402"/>
            <a:chOff x="907651" y="4896811"/>
            <a:chExt cx="1070723" cy="1369700"/>
          </a:xfrm>
        </p:grpSpPr>
        <p:pic>
          <p:nvPicPr>
            <p:cNvPr id="8" name="Picture 2" descr="C:\Users\User07.PC007\AppData\Local\Microsoft\Windows\Temporary Internet Files\Content.IE5\4NMNC06D\gatag-00002569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8723">
              <a:off x="938070" y="4896811"/>
              <a:ext cx="1009887" cy="136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 rot="20973691">
              <a:off x="907651" y="5302489"/>
              <a:ext cx="1070723" cy="498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rgbClr val="C00000"/>
                  </a:solidFill>
                </a:rPr>
                <a:t>作業</a:t>
              </a:r>
              <a:endParaRPr kumimoji="1" lang="en-US" altLang="ja-JP" sz="1600" dirty="0" smtClean="0">
                <a:solidFill>
                  <a:srgbClr val="C00000"/>
                </a:solidFill>
              </a:endParaRPr>
            </a:p>
            <a:p>
              <a:pPr algn="ctr"/>
              <a:r>
                <a:rPr kumimoji="1" lang="ja-JP" altLang="en-US" sz="1600" dirty="0" smtClean="0">
                  <a:solidFill>
                    <a:srgbClr val="C00000"/>
                  </a:solidFill>
                </a:rPr>
                <a:t>手順書</a:t>
              </a:r>
              <a:endParaRPr kumimoji="1" lang="ja-JP" alt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560736" y="3856980"/>
            <a:ext cx="3219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kumimoji="1"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荷締めでの注意事項</a:t>
            </a:r>
            <a:r>
              <a:rPr kumimoji="1" lang="en-US" altLang="ja-JP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</a:p>
          <a:p>
            <a:pPr marL="182563" indent="-182563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保護帽を着用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耐滑性の靴を使用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あおりの固定を確認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 荷締め用具の点検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 荷締めはできるだけ地上から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⑥ トラック等の逸走防止措置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kumimoji="1"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1" name="Picture 2" descr="C:\Users\User07.PC007\OneDrive\01厚労省委託H28\未熟練_陸運\マニュアル\参考資料\荷締め墜落の絵２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5112568" cy="311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23529" y="692696"/>
            <a:ext cx="8496944" cy="3744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tIns="108000" rIns="72000" bIns="72000" anchor="ctr"/>
          <a:lstStyle/>
          <a:p>
            <a:pPr marL="182563" indent="-182563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　整理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いるものといらないものを分け、いらないものは処分する。</a:t>
            </a:r>
            <a:endParaRPr lang="en-US" altLang="ja-JP" sz="1600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→　作業効率があがり、転倒災害の危険も減ります。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　整頓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いるものを使いやすく、わかりやすく収納する。</a:t>
            </a:r>
            <a:endParaRPr lang="en-US" altLang="ja-JP" sz="1600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→　ムダな時間が減り、品質も向上します。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　清潔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汚れを取り除いて身の回りをきれいにする。</a:t>
            </a:r>
            <a:endParaRPr lang="en-US" altLang="ja-JP" sz="1600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→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お客様の荷を汚さないためにも、また転倒の危険を減らすためにも必要。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　清掃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機械設備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、作業場所の汚れ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やゴミを除去する。</a:t>
            </a:r>
            <a:endParaRPr lang="en-US" altLang="ja-JP" sz="1600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→　機械設備の機能維持、転倒災害の危険も減ります。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　習慣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決められたことをきちんと守る。</a:t>
            </a:r>
            <a:endParaRPr lang="en-US" altLang="ja-JP" sz="1600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→　繰り返しで、意識しないでも自然に安全、衛生な行動ができるようになる。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" name="Picture 2" descr="C:\Users\User07.PC007\OneDrive\01厚労省委託C\未熟練\ﾏﾆｭｱﾙ\4S000009583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4794" y="4678734"/>
            <a:ext cx="2087497" cy="199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4813" y="116632"/>
            <a:ext cx="5976938" cy="4870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lnSpc>
                <a:spcPct val="125000"/>
              </a:lnSpc>
            </a:pPr>
            <a:r>
              <a:rPr lang="ja-JP" altLang="en-US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charset="0"/>
              </a:rPr>
              <a:t>ポイント５　</a:t>
            </a:r>
            <a:r>
              <a:rPr lang="ja-JP" altLang="en-US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charset="0"/>
              </a:rPr>
              <a:t>４Ｓ・５Ｓ</a:t>
            </a:r>
            <a:r>
              <a:rPr lang="ja-JP" altLang="en-US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charset="0"/>
              </a:rPr>
              <a:t>の励行で安全を高める！</a:t>
            </a:r>
            <a:endParaRPr lang="ja-JP" altLang="en-US" b="1" dirty="0">
              <a:solidFill>
                <a:schemeClr val="bg1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411760" y="5491510"/>
            <a:ext cx="1168400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/>
              <a:t>４Ｓ不良だと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582888" y="5948512"/>
            <a:ext cx="2141240" cy="5768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清掃しないと、機械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故障、転倒危険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582888" y="4750743"/>
            <a:ext cx="2141240" cy="5929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収納が悪いとムダな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時間が発生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23529" y="4725144"/>
            <a:ext cx="2088232" cy="61852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いらないものがある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とムダな動きに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23528" y="5948511"/>
            <a:ext cx="2088233" cy="57683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きれいでないと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荷物事故、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信用喪失</a:t>
            </a:r>
          </a:p>
        </p:txBody>
      </p:sp>
      <p:sp>
        <p:nvSpPr>
          <p:cNvPr id="12" name="左矢印 11"/>
          <p:cNvSpPr>
            <a:spLocks noChangeAspect="1"/>
          </p:cNvSpPr>
          <p:nvPr/>
        </p:nvSpPr>
        <p:spPr>
          <a:xfrm rot="2100000">
            <a:off x="2244591" y="5378669"/>
            <a:ext cx="144462" cy="2159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/>
          </a:p>
        </p:txBody>
      </p:sp>
      <p:sp>
        <p:nvSpPr>
          <p:cNvPr id="13" name="左矢印 12"/>
          <p:cNvSpPr>
            <a:spLocks noChangeAspect="1"/>
          </p:cNvSpPr>
          <p:nvPr/>
        </p:nvSpPr>
        <p:spPr>
          <a:xfrm rot="19500000" flipV="1">
            <a:off x="2244591" y="5783481"/>
            <a:ext cx="144462" cy="2159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/>
          </a:p>
        </p:txBody>
      </p:sp>
      <p:sp>
        <p:nvSpPr>
          <p:cNvPr id="14" name="左矢印 13"/>
          <p:cNvSpPr>
            <a:spLocks noChangeAspect="1"/>
          </p:cNvSpPr>
          <p:nvPr/>
        </p:nvSpPr>
        <p:spPr>
          <a:xfrm rot="19500000" flipH="1">
            <a:off x="3612743" y="5379124"/>
            <a:ext cx="144463" cy="2159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/>
          </a:p>
        </p:txBody>
      </p:sp>
      <p:sp>
        <p:nvSpPr>
          <p:cNvPr id="15" name="左矢印 14"/>
          <p:cNvSpPr>
            <a:spLocks noChangeAspect="1"/>
          </p:cNvSpPr>
          <p:nvPr/>
        </p:nvSpPr>
        <p:spPr>
          <a:xfrm rot="2100000" flipH="1" flipV="1">
            <a:off x="3639731" y="5783936"/>
            <a:ext cx="142875" cy="2159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/>
          </a:p>
        </p:txBody>
      </p:sp>
      <p:sp>
        <p:nvSpPr>
          <p:cNvPr id="16" name="右矢印 15"/>
          <p:cNvSpPr/>
          <p:nvPr/>
        </p:nvSpPr>
        <p:spPr>
          <a:xfrm>
            <a:off x="4069085" y="5431185"/>
            <a:ext cx="142875" cy="44608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/>
          </a:p>
        </p:txBody>
      </p:sp>
      <p:sp>
        <p:nvSpPr>
          <p:cNvPr id="17" name="テキスト ボックス 18"/>
          <p:cNvSpPr txBox="1">
            <a:spLocks noChangeArrowheads="1"/>
          </p:cNvSpPr>
          <p:nvPr/>
        </p:nvSpPr>
        <p:spPr bwMode="auto">
          <a:xfrm>
            <a:off x="4382988" y="5343674"/>
            <a:ext cx="1341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C00000"/>
                </a:solidFill>
                <a:latin typeface="Calibri" pitchFamily="34" charset="0"/>
              </a:rPr>
              <a:t>労働災害</a:t>
            </a:r>
            <a:endParaRPr lang="en-US" altLang="ja-JP" sz="1600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ja-JP" altLang="en-US" sz="1600" b="1" dirty="0">
                <a:solidFill>
                  <a:srgbClr val="C00000"/>
                </a:solidFill>
                <a:latin typeface="Calibri" pitchFamily="34" charset="0"/>
              </a:rPr>
              <a:t>効率低下</a:t>
            </a:r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541338" y="1484784"/>
            <a:ext cx="8351142" cy="4968552"/>
            <a:chOff x="467544" y="548680"/>
            <a:chExt cx="8136904" cy="7125081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anchor="ctr"/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ja-JP" altLang="en-US" sz="160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製造業の労働災害を踏まえ、次の安全のポイントを実施しましょう。</a:t>
              </a:r>
              <a:endParaRPr lang="en-US" altLang="ja-JP" sz="160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548680"/>
              <a:ext cx="8136904" cy="712508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ja-JP" altLang="en-US" sz="1600" dirty="0" smtClean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荷役作業者が安全</a:t>
              </a: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な作業を心がけること！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荷主等の構内等での一人での荷役作業もあり、自らが自覚して</a:t>
              </a:r>
              <a:endParaRPr lang="en-US" altLang="ja-JP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安全な作業方法を遵守しましょう</a:t>
              </a:r>
              <a:r>
                <a:rPr lang="ja-JP" altLang="en-US" sz="1600" dirty="0" smtClean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。</a:t>
              </a: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あおりに乗っての作業をさけること！ 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spc="-5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荷台の上での作業は、荷台近くに移動式プラットホーム等を設置するなどして、あおりに乗っての作業を避けましょう</a:t>
              </a:r>
              <a:r>
                <a:rPr lang="ja-JP" altLang="en-US" sz="1600" spc="-50" dirty="0" smtClean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。（写真①）</a:t>
              </a:r>
              <a:r>
                <a:rPr lang="en-US" altLang="ja-JP" sz="1600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</a:t>
              </a:r>
              <a:endParaRPr lang="en-US" altLang="ja-JP" sz="1600" spc="-5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貨物自動車の荷台への昇降設備</a:t>
              </a:r>
              <a:r>
                <a:rPr lang="ja-JP" altLang="en-US" sz="1600" dirty="0" smtClean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を使用すること</a:t>
              </a: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！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</a:t>
              </a: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荷主等の構内の場合は、荷主等の理解を得て昇降設備を置いておきましょう</a:t>
              </a:r>
              <a:r>
                <a:rPr lang="ja-JP" altLang="en-US" sz="1600" dirty="0" smtClean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。</a:t>
              </a:r>
              <a:endPara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</a:t>
              </a:r>
              <a:r>
                <a:rPr lang="ja-JP" altLang="en-US" sz="1600" dirty="0" smtClean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（写真②）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</a:t>
              </a:r>
              <a:r>
                <a:rPr lang="ja-JP" altLang="en-US" sz="1600" dirty="0" smtClean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安全帯</a:t>
              </a: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取り付け</a:t>
              </a:r>
              <a:r>
                <a:rPr lang="ja-JP" altLang="en-US" sz="1600" dirty="0" smtClean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設備がある場合は必ず使用。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</a:t>
              </a:r>
              <a:r>
                <a:rPr lang="ja-JP" altLang="en-US" sz="1600" dirty="0" smtClean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荷の上など高所での作業で、安全帯</a:t>
              </a: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取り付け設備があるときは必ず安全帯を</a:t>
              </a:r>
              <a:r>
                <a:rPr lang="ja-JP" altLang="en-US" sz="1600" dirty="0" smtClean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使用。</a:t>
              </a:r>
              <a:endPara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</a:t>
              </a:r>
              <a:r>
                <a:rPr lang="ja-JP" altLang="en-US" sz="1600" dirty="0" smtClean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（写真③）</a:t>
              </a: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04812" y="415925"/>
            <a:ext cx="6543451" cy="4207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lnSpc>
                <a:spcPct val="125000"/>
              </a:lnSpc>
            </a:pPr>
            <a:r>
              <a:rPr lang="ja-JP" altLang="en-US" b="1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charset="0"/>
              </a:rPr>
              <a:t>ポイント６　安全な作業をみんなで実施し職場を安全に！</a:t>
            </a:r>
            <a:endParaRPr lang="ja-JP" altLang="en-US" b="1">
              <a:solidFill>
                <a:schemeClr val="bg1"/>
              </a:solidFill>
              <a:ea typeface="ＭＳ ゴシック" pitchFamily="49" charset="-128"/>
              <a:cs typeface="Arial" charset="0"/>
            </a:endParaRPr>
          </a:p>
        </p:txBody>
      </p:sp>
      <p:pic>
        <p:nvPicPr>
          <p:cNvPr id="8" name="Picture 3" descr="C:\Users\mhu\SkyDrive\01厚労省委託H28\未熟練_陸運\マニュアル\HH資料\HH陸運(トラック転落)G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8327" y="1196752"/>
            <a:ext cx="2204153" cy="1728192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404812" y="1006572"/>
            <a:ext cx="4926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（１）「</a:t>
            </a: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墜落・転落」災害防止のポイント</a:t>
            </a:r>
            <a:endParaRPr lang="en-US" altLang="ja-JP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3"/>
          <p:cNvGrpSpPr>
            <a:grpSpLocks noChangeAspect="1"/>
          </p:cNvGrpSpPr>
          <p:nvPr/>
        </p:nvGrpSpPr>
        <p:grpSpPr bwMode="auto">
          <a:xfrm>
            <a:off x="541337" y="992560"/>
            <a:ext cx="8134675" cy="5244752"/>
            <a:chOff x="467544" y="548680"/>
            <a:chExt cx="8136904" cy="4629314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anchor="ctr"/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ja-JP" altLang="en-US" sz="160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製造業の労働災害を踏まえ、次の安全のポイントを実施しましょう。</a:t>
              </a:r>
              <a:endParaRPr lang="en-US" altLang="ja-JP" sz="160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467544" y="548680"/>
              <a:ext cx="8136904" cy="46293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518612" y="620688"/>
            <a:ext cx="4926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墜落・転落災害防止対策の事例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endParaRPr lang="en-US" altLang="ja-JP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" name="Picture 2" descr="住軽図08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6" y="1123156"/>
            <a:ext cx="4050530" cy="268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mhu\SkyDrive\01厚労省委託H28\未熟練_陸運\マニュアル\pics\昇降設備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317" y="4080943"/>
            <a:ext cx="2226531" cy="1953927"/>
          </a:xfrm>
          <a:prstGeom prst="rect">
            <a:avLst/>
          </a:prstGeom>
          <a:noFill/>
        </p:spPr>
      </p:pic>
      <p:pic>
        <p:nvPicPr>
          <p:cNvPr id="9" name="Picture 5" descr="C:\Users\mhu\SkyDrive\01厚労省委託H28\未熟練_陸運\マニュアル\pics\安全帯取付設備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5308" y="1123156"/>
            <a:ext cx="3635699" cy="2688576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5220072" y="3911666"/>
            <a:ext cx="316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/>
              <a:t>写真③ 安全帯取り付け設備 </a:t>
            </a:r>
            <a:endParaRPr kumimoji="1" lang="ja-JP" altLang="en-US" sz="16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32166" y="5589240"/>
            <a:ext cx="316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写真② トラック荷台への昇降設備</a:t>
            </a:r>
            <a:endParaRPr kumimoji="1" lang="ja-JP" altLang="en-US" sz="16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04130" y="4411851"/>
            <a:ext cx="3908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写真① 荷台作業用の移動式プラットホーム</a:t>
            </a:r>
            <a:endParaRPr kumimoji="1" lang="ja-JP" altLang="en-US" sz="1600" b="1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3707904" y="3933855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4664" y="704528"/>
            <a:ext cx="4926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墜落・転落災害防止のポイント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endParaRPr lang="en-US" altLang="ja-JP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" name="図 4" descr="墜落対策の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753" y="1161449"/>
            <a:ext cx="8209711" cy="565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804248" y="1199372"/>
            <a:ext cx="3512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C00000"/>
                </a:solidFill>
              </a:rPr>
              <a:t>①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395" y="1359099"/>
            <a:ext cx="3512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C00000"/>
                </a:solidFill>
              </a:rPr>
              <a:t>②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88481" y="2255177"/>
            <a:ext cx="3512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C00000"/>
                </a:solidFill>
              </a:rPr>
              <a:t>⑤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84168" y="3987412"/>
            <a:ext cx="3512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C00000"/>
                </a:solidFill>
              </a:rPr>
              <a:t>③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69168" y="3025543"/>
            <a:ext cx="3512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C00000"/>
                </a:solidFill>
              </a:rPr>
              <a:t>④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24128" y="4725144"/>
            <a:ext cx="3512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C00000"/>
                </a:solidFill>
              </a:rPr>
              <a:t>⑥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76500" y="5517232"/>
            <a:ext cx="3512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C00000"/>
                </a:solidFill>
              </a:rPr>
              <a:t>⑦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412998" y="5013176"/>
            <a:ext cx="6087752" cy="151216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marL="266700" indent="-266700" algn="just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事例①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トラックのパワーゲートからロールボックスパレットを下ろそうと</a:t>
            </a: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したとき、ボックスが傾き、支えようとしてボックスとともに落下した。</a:t>
            </a:r>
            <a:endParaRPr lang="ja-JP" altLang="en-US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66700" indent="-266700" algn="just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412403" y="836712"/>
            <a:ext cx="6087752" cy="1385813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marL="266700" indent="-26670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事例①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コンクリートミキサー車のステップに上り、ホッパー部分を清掃中、足を滑らせステップから転落</a:t>
            </a: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した。</a:t>
            </a: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正方形/長方形 7"/>
          <p:cNvSpPr>
            <a:spLocks noChangeArrowheads="1"/>
          </p:cNvSpPr>
          <p:nvPr/>
        </p:nvSpPr>
        <p:spPr bwMode="auto">
          <a:xfrm>
            <a:off x="395536" y="2708920"/>
            <a:ext cx="6110823" cy="187220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algn="just">
              <a:lnSpc>
                <a:spcPct val="125000"/>
              </a:lnSpc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事例①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フレキシブルコンテナバッグの荷降ろし作業中、トラック積載型クレーン車の荷台に乗りフレコンバッグを吊り上げようとしたところ、積み荷の揺り返しによりフレコンバッグに身体が当たり、荷台から転落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した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</a:p>
          <a:p>
            <a:pPr marL="266700" indent="-266700" algn="just">
              <a:lnSpc>
                <a:spcPct val="125000"/>
              </a:lnSpc>
            </a:pP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672" y="332656"/>
            <a:ext cx="438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墜落・転落災害の事例</a:t>
            </a:r>
            <a:r>
              <a:rPr lang="en-US" altLang="ja-JP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Picture 2" descr="C:\Users\User07.PC007\OneDrive\01厚労省委託H28\未熟練_陸運\マニュアル\HH資料\HH墜落ミキサー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07.PC007\OneDrive\01厚労省委託H28\未熟練_陸運\マニュアル\HH資料\陸運_墜落フレコン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341" y="2610989"/>
            <a:ext cx="2042147" cy="20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:\Users\User07.PC007\OneDrive\01厚労省委託H28\未熟練_陸運\マニュアル\資料\S陸運_墜落hiy1-316-22-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32" y="4557328"/>
            <a:ext cx="2472072" cy="24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522287" y="749348"/>
            <a:ext cx="8226177" cy="5744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58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作業姿勢、動作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（重量物の取り扱い）</a:t>
            </a: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588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accent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8"/>
          <p:cNvSpPr txBox="1">
            <a:spLocks noChangeArrowheads="1"/>
          </p:cNvSpPr>
          <p:nvPr/>
        </p:nvSpPr>
        <p:spPr bwMode="auto">
          <a:xfrm>
            <a:off x="620837" y="1412776"/>
            <a:ext cx="4527227" cy="485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179388" algn="just">
              <a:lnSpc>
                <a:spcPct val="150000"/>
              </a:lnSpc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できるだけ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重量物に身体を近づけ、重⼼を低くするような姿勢で。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179388" algn="just">
              <a:lnSpc>
                <a:spcPct val="150000"/>
              </a:lnSpc>
              <a:spcBef>
                <a:spcPts val="600"/>
              </a:spcBef>
            </a:pPr>
            <a:r>
              <a:rPr lang="en-US" altLang="ja-JP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</a:t>
            </a: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重量物</a:t>
            </a: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を持ち上げる</a:t>
            </a: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場合</a:t>
            </a:r>
            <a:r>
              <a:rPr lang="en-US" altLang="ja-JP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</a:p>
          <a:p>
            <a:pPr marL="361950" indent="-179388" algn="just">
              <a:lnSpc>
                <a:spcPct val="150000"/>
              </a:lnSpc>
              <a:spcBef>
                <a:spcPts val="3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</a:t>
            </a:r>
            <a:r>
              <a:rPr lang="ja-JP" altLang="en-US" sz="1600" spc="-2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⽚⾜</a:t>
            </a:r>
            <a:r>
              <a:rPr lang="ja-JP" altLang="en-US" sz="1600" spc="-2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を少し前に出し膝を曲げ、腰を⼗分に下ろして重量物を</a:t>
            </a:r>
            <a:r>
              <a:rPr lang="ja-JP" altLang="en-US" sz="1600" spc="-2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抱えます。</a:t>
            </a:r>
            <a:endParaRPr lang="en-US" altLang="ja-JP" sz="1600" spc="-2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179388" algn="just">
              <a:lnSpc>
                <a:spcPct val="150000"/>
              </a:lnSpc>
              <a:spcBef>
                <a:spcPts val="300"/>
              </a:spcBef>
            </a:pPr>
            <a:r>
              <a:rPr lang="ja-JP" altLang="en-US" sz="1600" spc="-2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膝</a:t>
            </a:r>
            <a:r>
              <a:rPr lang="ja-JP" altLang="en-US" sz="1600" spc="-2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を伸ばすことによって⽴</a:t>
            </a:r>
            <a:r>
              <a:rPr lang="ja-JP" altLang="en-US" sz="1600" spc="-2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ち</a:t>
            </a:r>
            <a:r>
              <a:rPr lang="ja-JP" altLang="en-US" sz="1600" spc="-2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上がります。</a:t>
            </a:r>
            <a:endParaRPr lang="en-US" altLang="ja-JP" sz="1600" spc="-2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179388" algn="just">
              <a:lnSpc>
                <a:spcPct val="150000"/>
              </a:lnSpc>
              <a:spcBef>
                <a:spcPts val="300"/>
              </a:spcBef>
            </a:pPr>
            <a:r>
              <a:rPr lang="ja-JP" altLang="en-US" sz="1600" spc="-2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重量物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を持ち上げるときは、呼吸を整え、腹圧を加えて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⾏います。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179388" algn="just">
              <a:lnSpc>
                <a:spcPct val="150000"/>
              </a:lnSpc>
              <a:spcBef>
                <a:spcPts val="0"/>
              </a:spcBef>
            </a:pPr>
            <a:endParaRPr lang="en-US" altLang="ja-JP" sz="1600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179388" algn="just">
              <a:lnSpc>
                <a:spcPct val="150000"/>
              </a:lnSpc>
              <a:spcBef>
                <a:spcPts val="600"/>
              </a:spcBef>
            </a:pPr>
            <a:r>
              <a:rPr lang="en-US" altLang="ja-JP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</a:t>
            </a: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重量物</a:t>
            </a: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を持っての移動</a:t>
            </a:r>
            <a:r>
              <a:rPr lang="en-US" altLang="ja-JP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</a:p>
          <a:p>
            <a:pPr marL="361950" indent="-179388" algn="just">
              <a:lnSpc>
                <a:spcPct val="150000"/>
              </a:lnSpc>
              <a:spcBef>
                <a:spcPts val="0"/>
              </a:spcBef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移動距離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を短くし、人⼒での階段昇降は避けます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6" name="グループ化 11"/>
          <p:cNvGrpSpPr>
            <a:grpSpLocks noChangeAspect="1"/>
          </p:cNvGrpSpPr>
          <p:nvPr/>
        </p:nvGrpSpPr>
        <p:grpSpPr bwMode="auto">
          <a:xfrm>
            <a:off x="5343425" y="2614569"/>
            <a:ext cx="3333031" cy="3879111"/>
            <a:chOff x="6084168" y="1366770"/>
            <a:chExt cx="2639380" cy="3072138"/>
          </a:xfrm>
        </p:grpSpPr>
        <p:pic>
          <p:nvPicPr>
            <p:cNvPr id="7" name="Picture 3" descr="C:\Users\User07.PC007\OneDrive\01厚労省委託C\未熟練\参考資料\重量物姿勢(OK)Acolo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168" y="1775096"/>
              <a:ext cx="724008" cy="936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:\Users\User07.PC007\OneDrive\01厚労省委託C\未熟練\参考資料\重量物姿勢(OK)Bcolo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8264" y="1775096"/>
              <a:ext cx="782735" cy="926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C:\Users\User07.PC007\OneDrive\01厚労省委託C\未熟練\参考資料\重量物姿勢(NG)color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68022" y="3321179"/>
              <a:ext cx="937783" cy="93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右矢印 9"/>
            <p:cNvSpPr/>
            <p:nvPr/>
          </p:nvSpPr>
          <p:spPr>
            <a:xfrm>
              <a:off x="6805236" y="2477966"/>
              <a:ext cx="154191" cy="21543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/>
            </a:p>
          </p:txBody>
        </p:sp>
        <p:sp>
          <p:nvSpPr>
            <p:cNvPr id="11" name="テキスト ボックス 17"/>
            <p:cNvSpPr txBox="1">
              <a:spLocks noChangeArrowheads="1"/>
            </p:cNvSpPr>
            <p:nvPr/>
          </p:nvSpPr>
          <p:spPr bwMode="auto">
            <a:xfrm>
              <a:off x="6523201" y="2701201"/>
              <a:ext cx="1368262" cy="31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16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好ましい姿勢</a:t>
              </a:r>
            </a:p>
          </p:txBody>
        </p:sp>
        <p:sp>
          <p:nvSpPr>
            <p:cNvPr id="12" name="テキスト ボックス 18"/>
            <p:cNvSpPr txBox="1">
              <a:spLocks noChangeArrowheads="1"/>
            </p:cNvSpPr>
            <p:nvPr/>
          </p:nvSpPr>
          <p:spPr bwMode="auto">
            <a:xfrm>
              <a:off x="6866883" y="4128182"/>
              <a:ext cx="1856665" cy="31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16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好ましくない姿勢</a:t>
              </a:r>
            </a:p>
          </p:txBody>
        </p:sp>
        <p:pic>
          <p:nvPicPr>
            <p:cNvPr id="13" name="Picture 2" descr="C:\Users\User07.PC007\OneDrive\01厚労省委託C\未熟練\参考資料\pics\重量物取扱いS02A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929210" y="1366770"/>
              <a:ext cx="656250" cy="1494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右矢印 13"/>
            <p:cNvSpPr/>
            <p:nvPr/>
          </p:nvSpPr>
          <p:spPr>
            <a:xfrm>
              <a:off x="7739449" y="2493841"/>
              <a:ext cx="156457" cy="21543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/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476671" y="354142"/>
            <a:ext cx="4527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（２）「腰痛症等」</a:t>
            </a: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災害防止のポイント</a:t>
            </a:r>
          </a:p>
        </p:txBody>
      </p:sp>
      <p:pic>
        <p:nvPicPr>
          <p:cNvPr id="16" name="Picture 4" descr="C:\Users\User07.PC007\OneDrive\01厚労省委託H28\未熟練_陸運\マニュアル\HH資料\陸運_腰痛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66" y="1273190"/>
            <a:ext cx="1442276" cy="144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13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24644" y="632520"/>
            <a:ext cx="7287716" cy="780256"/>
          </a:xfrm>
          <a:prstGeom prst="rect">
            <a:avLst/>
          </a:prstGeom>
          <a:noFill/>
          <a:ln w="19050">
            <a:noFill/>
          </a:ln>
        </p:spPr>
        <p:txBody>
          <a:bodyPr/>
          <a:lstStyle/>
          <a:p>
            <a:pPr marL="15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腰痛</a:t>
            </a: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予防体操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endParaRPr lang="ja-JP" altLang="en-US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41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ストレッチを中心とした腰痛予防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体操を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しましょう。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accent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773762" y="5050147"/>
            <a:ext cx="5454422" cy="11871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marL="266700" indent="-2667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事例②</a:t>
            </a:r>
            <a:r>
              <a:rPr lang="en-US" altLang="ja-JP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配送車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より、米（</a:t>
            </a:r>
            <a:r>
              <a:rPr lang="en-US" altLang="ja-JP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30kg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紙袋入り）の荷降ろしを行っていた際、持ち上げた米袋を肩に乗せたところ、腰を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ひねった。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2626" y="4643844"/>
            <a:ext cx="217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【</a:t>
            </a:r>
            <a:r>
              <a:rPr lang="ja-JP" altLang="en-US" dirty="0" smtClean="0">
                <a:solidFill>
                  <a:srgbClr val="C00000"/>
                </a:solidFill>
              </a:rPr>
              <a:t>腰痛症の事例</a:t>
            </a:r>
            <a:r>
              <a:rPr lang="en-US" altLang="ja-JP" dirty="0" smtClean="0">
                <a:solidFill>
                  <a:srgbClr val="C00000"/>
                </a:solidFill>
              </a:rPr>
              <a:t>】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07.PC007\OneDrive\01厚労省委託H28\未熟練_陸運\マニュアル\HH資料\陸運_腰痛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327855"/>
            <a:ext cx="2008282" cy="200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mhu\SkyDrive\01厚労省委託C\未熟練\参考資料\ストレッチScolor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797" y="2166219"/>
            <a:ext cx="1565459" cy="169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Users\mhu\SkyDrive\01厚労省委託C\未熟練\参考資料\ストレッチScolor_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4660" y="1772816"/>
            <a:ext cx="1502561" cy="208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User07.PC007\OneDrive\01厚労省委託C\未熟練\参考資料\腰痛ストレッチcol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9269" y="1556792"/>
            <a:ext cx="242112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187799" y="3954542"/>
            <a:ext cx="5867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（図１）　　　　　　　　　　（図２）　　　　　　　　　　　　（図３）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1901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541338" y="1208584"/>
            <a:ext cx="8207126" cy="4956720"/>
            <a:chOff x="467544" y="137184"/>
            <a:chExt cx="8136904" cy="5143682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anchor="ctr"/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ja-JP" altLang="en-US" sz="160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製造業の労働災害を踏まえ、次の安全のポイントを実施しましょう。</a:t>
              </a:r>
              <a:endParaRPr lang="en-US" altLang="ja-JP" sz="160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137184"/>
              <a:ext cx="8136904" cy="514368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ja-JP" altLang="en-US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</a:t>
              </a:r>
              <a:r>
                <a:rPr lang="ja-JP" altLang="en-US" dirty="0" smtClean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物を持っての移動は「転倒」の危険大！</a:t>
              </a:r>
              <a:endPara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358775" indent="-358775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 smtClean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・ </a:t>
              </a:r>
              <a:r>
                <a:rPr lang="ja-JP" altLang="en-US" sz="1600" dirty="0" smtClean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物を持っての移動では、足元が見にくい、バランスが</a:t>
              </a:r>
              <a:endPara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358775" indent="-358775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</a:t>
              </a:r>
              <a:r>
                <a:rPr lang="ja-JP" altLang="en-US" sz="1600" dirty="0" smtClean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とりにくいなど、転倒のリスクが高まります。</a:t>
              </a:r>
              <a:endPara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358775" indent="-358775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 smtClean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・ 荷をもって階段を下りるときは絶対急がない！</a:t>
              </a:r>
              <a:endPara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ja-JP" altLang="en-US" dirty="0" smtClean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</a:t>
              </a:r>
              <a:r>
                <a:rPr lang="ja-JP" altLang="en-US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床は常に「整理」「整頓」「清掃」「清潔」で安全に！</a:t>
              </a:r>
              <a:endPara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・床の</a:t>
              </a:r>
              <a:r>
                <a:rPr lang="ja-JP" altLang="en-US" sz="1600" dirty="0" smtClean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濡れはきちんと</a:t>
              </a: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拭き取る（清掃中の箇所は床濡れに注意）</a:t>
              </a:r>
              <a:endParaRPr lang="en-US" altLang="ja-JP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・余計なものがあると「つまずき」転倒の原因に</a:t>
              </a:r>
              <a:endParaRPr lang="en-US" altLang="ja-JP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ja-JP" altLang="en-US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大きい物、重い物は「台車」を使用しましょう！</a:t>
              </a:r>
              <a:endPara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182563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台車を使えないときは、二人で持つか、何回かに</a:t>
              </a:r>
              <a:r>
                <a:rPr lang="ja-JP" altLang="en-US" sz="1600" dirty="0" smtClean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分けて</a:t>
              </a:r>
              <a:endPara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182563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 smtClean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運ぶ</a:t>
              </a: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ようにしましょう</a:t>
              </a:r>
              <a:endParaRPr lang="en-US" altLang="ja-JP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ja-JP" altLang="en-US" dirty="0" smtClean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滑りにくく、つまずきにくい靴を履きましょう。</a:t>
              </a:r>
              <a:endPara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541338" y="692696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（３）「</a:t>
            </a: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転倒」災害防止のポイント</a:t>
            </a:r>
          </a:p>
        </p:txBody>
      </p:sp>
      <p:pic>
        <p:nvPicPr>
          <p:cNvPr id="8" name="Picture 3" descr="C:\Users\mhu\SkyDrive\01厚労省委託H28\未熟練_陸運\マニュアル\pics\HH転倒(冷凍庫)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045" y="1749177"/>
            <a:ext cx="1378387" cy="1535807"/>
          </a:xfrm>
          <a:prstGeom prst="rect">
            <a:avLst/>
          </a:prstGeom>
          <a:noFill/>
        </p:spPr>
      </p:pic>
      <p:pic>
        <p:nvPicPr>
          <p:cNvPr id="9" name="Picture 2" descr="C:\Users\mhu\SkyDrive\01厚労省委託H28\未熟練_陸運\マニュアル\HH資料\陸運転倒HH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830" y="4581128"/>
            <a:ext cx="1814602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01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27584" y="116632"/>
            <a:ext cx="7344816" cy="504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pitchFamily="34" charset="0"/>
              </a:rPr>
              <a:t>　ポイント１　職場にはさまざまな危険がある！</a:t>
            </a:r>
            <a:endParaRPr kumimoji="1" lang="ja-JP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12" name="Picture 3" descr="C:\Users\User07.PC007\OneDrive\01厚労省委託H28\未熟練_陸運\陸災事例２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62" y="2708920"/>
            <a:ext cx="4140242" cy="196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23"/>
          <p:cNvSpPr>
            <a:spLocks noChangeArrowheads="1"/>
          </p:cNvSpPr>
          <p:nvPr/>
        </p:nvSpPr>
        <p:spPr bwMode="auto">
          <a:xfrm>
            <a:off x="251520" y="1052736"/>
            <a:ext cx="8712968" cy="184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269875" algn="just">
              <a:lnSpc>
                <a:spcPct val="150000"/>
              </a:lnSpc>
            </a:pPr>
            <a:r>
              <a:rPr lang="ja-JP" altLang="en-US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</a:t>
            </a: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労働災害の発生</a:t>
            </a:r>
            <a:endParaRPr lang="en-US" altLang="ja-JP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269875" algn="just">
              <a:lnSpc>
                <a:spcPct val="120000"/>
              </a:lnSpc>
              <a:spcBef>
                <a:spcPts val="300"/>
              </a:spcBef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被災者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は、住宅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外壁材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3t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トラックに積み込む作業に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従事。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269875" algn="just">
              <a:lnSpc>
                <a:spcPct val="120000"/>
              </a:lnSpc>
              <a:spcBef>
                <a:spcPts val="3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　結束外壁材が積まれた木製パレットを積み込むため、フォークリフトを誘導。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269875" algn="just">
              <a:lnSpc>
                <a:spcPct val="120000"/>
              </a:lnSpc>
              <a:spcBef>
                <a:spcPts val="3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　フォーク運転者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は、一旦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荷台に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置いたパレット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からフォークを少し抜き、差し直した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269875" algn="just">
              <a:lnSpc>
                <a:spcPct val="120000"/>
              </a:lnSpc>
              <a:spcBef>
                <a:spcPts val="3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　荷台奥にさらに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移動させよう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とし、外壁材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が崩れ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下敷きと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なった。</a:t>
            </a:r>
          </a:p>
        </p:txBody>
      </p:sp>
      <p:sp>
        <p:nvSpPr>
          <p:cNvPr id="16" name="正方形/長方形 40"/>
          <p:cNvSpPr>
            <a:spLocks noChangeArrowheads="1"/>
          </p:cNvSpPr>
          <p:nvPr/>
        </p:nvSpPr>
        <p:spPr bwMode="auto">
          <a:xfrm>
            <a:off x="251520" y="2924944"/>
            <a:ext cx="827164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075" algn="just">
              <a:spcBef>
                <a:spcPts val="600"/>
              </a:spcBef>
            </a:pP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　不安全な作業</a:t>
            </a:r>
            <a:endParaRPr lang="en-US" altLang="ja-JP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>
              <a:spcBef>
                <a:spcPts val="3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フォーク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を必要以上に浅く差し直して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しまった。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>
              <a:spcBef>
                <a:spcPts val="3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 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が荷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の正面に立って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いた。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>
              <a:spcBef>
                <a:spcPts val="3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パレット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の積み付け方法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が不適切であった。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>
              <a:spcBef>
                <a:spcPts val="3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 荷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くずれ防止措置がとられて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いなかった。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 作業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指揮者を選任し、作業計画にもとづく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>
              <a:spcBef>
                <a:spcPts val="0"/>
              </a:spcBef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作業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が行われて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いなかった。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>
              <a:spcBef>
                <a:spcPts val="300"/>
              </a:spcBef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⑥ 作業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開始前に危険予知活動等を実施して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いなかったこと。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51520" y="5229200"/>
            <a:ext cx="8712968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92075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　安全な作業のために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 algn="just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作業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指揮者を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選任。作業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指揮者が作業状況を常に監視し、不安全な状態を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是正。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174625" algn="just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 作業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開始前に作業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指揮者が作業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手順を関係者に示し、作業のポイント、作業開始前の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険予知活動を実施する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0184" y="692696"/>
            <a:ext cx="8396272" cy="34820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92075">
              <a:defRPr/>
            </a:pPr>
            <a:r>
              <a:rPr lang="en-US" altLang="ja-JP" b="1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b="1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労働災害事例１</a:t>
            </a:r>
            <a:r>
              <a:rPr lang="en-US" altLang="ja-JP" b="1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トラック荷台のパレット荷が崩れ下敷きとなった</a:t>
            </a:r>
            <a:r>
              <a:rPr lang="ja-JP" altLang="en-US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！</a:t>
            </a:r>
            <a:endParaRPr lang="ja-JP" altLang="en-US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89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76672" y="6206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正しい靴の選び方</a:t>
            </a:r>
            <a:r>
              <a:rPr lang="en-US" altLang="ja-JP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20"/>
          <p:cNvGrpSpPr>
            <a:grpSpLocks noChangeAspect="1"/>
          </p:cNvGrpSpPr>
          <p:nvPr/>
        </p:nvGrpSpPr>
        <p:grpSpPr bwMode="auto">
          <a:xfrm>
            <a:off x="476249" y="1136576"/>
            <a:ext cx="8369699" cy="4236640"/>
            <a:chOff x="476672" y="920552"/>
            <a:chExt cx="5832648" cy="2664296"/>
          </a:xfrm>
        </p:grpSpPr>
        <p:sp>
          <p:nvSpPr>
            <p:cNvPr id="5" name="正方形/長方形 4"/>
            <p:cNvSpPr/>
            <p:nvPr/>
          </p:nvSpPr>
          <p:spPr>
            <a:xfrm>
              <a:off x="476672" y="920552"/>
              <a:ext cx="5832648" cy="2664296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/>
            </a:p>
          </p:txBody>
        </p:sp>
        <p:pic>
          <p:nvPicPr>
            <p:cNvPr id="6" name="Picture 2" descr="C:\Users\User07.PC007\OneDrive\01厚労省委託C\未熟練\参考資料\pics\厚労省転倒はきもの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80" y="992560"/>
              <a:ext cx="5688632" cy="2408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C:\Users\User07.PC007\OneDrive\01厚労省委託C\未熟練\参考資料\pics\厚労省転倒はきもの(くつ)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5036" y="993150"/>
              <a:ext cx="1822276" cy="8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4509120" y="190891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</a:rPr>
              <a:t>×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17232" y="190891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rgbClr val="FF0000"/>
                </a:solidFill>
              </a:rPr>
              <a:t>○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pic>
        <p:nvPicPr>
          <p:cNvPr id="10" name="図 9" descr="C:\Users\User07.PC007\OneDrive\01厚労省委託C\社会福祉\マニュアル\スプリング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34" y="5600296"/>
            <a:ext cx="2361640" cy="9970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804044" y="6042774"/>
            <a:ext cx="1701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（トゥスプリング）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1901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23528" y="1112868"/>
            <a:ext cx="8496944" cy="53404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コンベヤーの荷</a:t>
            </a:r>
            <a:r>
              <a:rPr lang="ja-JP" altLang="en-US" sz="1600" dirty="0" err="1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づまり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、点検、修理は、停止させてから！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荷</a:t>
            </a:r>
            <a:r>
              <a:rPr lang="ja-JP" altLang="en-US" sz="1600" dirty="0" err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づまりの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処理や修理・点検は、コンベヤーを確実に止めてから。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 コンベヤーはまたがない。　</a:t>
            </a:r>
          </a:p>
          <a:p>
            <a:pPr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構内通行時はフォークリフトとの接触防止に注意！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 安全通路を歩行する。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 荷の陰から飛び出さない。</a:t>
            </a:r>
          </a:p>
          <a:p>
            <a:pPr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フォークリフト運転者は、歩行者等との接触防止を！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 停車中のフォークリフトが動き出しても乗り込まない、止めようとしない。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 運転席から身を乗り出さない。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 フォークリフトに荷を載せて前進するときは歩行者との接触に注意。</a:t>
            </a:r>
          </a:p>
          <a:p>
            <a:pPr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ロールボックスパレットや台車では必要により保護具の着用を！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 足をひかれた場合に備え、安全靴や脚部プロテクターの装着を。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 見通しの悪い場所では、一時停止し、声を掛ける。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accent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" name="Picture 4" descr="C:\Users\User07.PC007\OneDrive\01厚労省委託H28\未熟練_陸運\マニュアル\HH資料\HH台車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53000"/>
            <a:ext cx="1284312" cy="12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07.PC007\OneDrive\01厚労省委託H28\未熟練_陸運\マニュアル\HH資料\S陸運_はさまれcolor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56656"/>
            <a:ext cx="2236206" cy="229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323528" y="712758"/>
            <a:ext cx="5729383" cy="421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（４）「</a:t>
            </a: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はさまれ・巻き込まれ」災害防止のポイント</a:t>
            </a:r>
          </a:p>
        </p:txBody>
      </p:sp>
    </p:spTree>
    <p:extLst>
      <p:ext uri="{BB962C8B-B14F-4D97-AF65-F5344CB8AC3E}">
        <p14:creationId xmlns:p14="http://schemas.microsoft.com/office/powerpoint/2010/main" val="1957839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6"/>
          <p:cNvSpPr>
            <a:spLocks noChangeArrowheads="1"/>
          </p:cNvSpPr>
          <p:nvPr/>
        </p:nvSpPr>
        <p:spPr bwMode="auto">
          <a:xfrm>
            <a:off x="549277" y="1365671"/>
            <a:ext cx="6011631" cy="1847305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algn="just">
              <a:lnSpc>
                <a:spcPct val="150000"/>
              </a:lnSpc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事例④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-2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倉庫内で、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フォークリフトの左側に立ち、検品のためフォークリフトの運転手と会話した後、フォークリフトが右に旋回して発進した際、フォークリフトの左後部と倉庫の壁の間に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挟まれた。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正方形/長方形 7"/>
          <p:cNvSpPr>
            <a:spLocks noChangeArrowheads="1"/>
          </p:cNvSpPr>
          <p:nvPr/>
        </p:nvSpPr>
        <p:spPr bwMode="auto">
          <a:xfrm>
            <a:off x="549277" y="4169507"/>
            <a:ext cx="6011631" cy="1584336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algn="just">
              <a:lnSpc>
                <a:spcPct val="150000"/>
              </a:lnSpc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事例④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-3</a:t>
            </a: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挽配送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センターで発送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する商品の仕分け作業中、商品を積載したパレット台車の方向を転換しようとしたところ、旋回した車輪に足を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挟まれた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</a:p>
          <a:p>
            <a:pPr marL="266700" indent="-266700" algn="just">
              <a:lnSpc>
                <a:spcPct val="150000"/>
              </a:lnSpc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" name="Picture 2" descr="C:\Users\User07.PC007\OneDrive\01厚労省委託H28\未熟練_商業\マニュアル\HHpics\hiy1-337-23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43" y="3881635"/>
            <a:ext cx="1995637" cy="19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nzeninfo.mhlw.go.jp/hiyari/image/hiy1-372-24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76672" y="6926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挟まれ・巻き込まれの事例</a:t>
            </a:r>
            <a:r>
              <a:rPr lang="en-US" altLang="ja-JP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839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76250" y="980728"/>
            <a:ext cx="8272214" cy="532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トラック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荷台、運転席からの飛び降りは禁止！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・昇降設備があるときは必ず使用すること。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・ないときは、３点支持で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昇降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フォークリフトによる激突災害を防ぐ！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構内走行では、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制限速度を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守る、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歩行者にも注意する。</a:t>
            </a:r>
          </a:p>
          <a:p>
            <a:pPr marL="92075" indent="-920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構内通行では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他者運転のフォークリフト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との接触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防ぐ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ため、安全通路を歩行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する、荷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の陰等から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飛び出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さない。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ロールボックスパレット等の激突に注意！</a:t>
            </a:r>
          </a:p>
          <a:p>
            <a:pPr marL="182563" indent="-1825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ロールボックスパレットや台車に激突されたり、足をひかれたりした場合に備え、安全靴を履き、脚部にプロテクターを装着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する。</a:t>
            </a:r>
            <a:endParaRPr lang="ja-JP" altLang="en-US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・見通しの悪い場所については一時停止して確認するか、声を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かける。</a:t>
            </a:r>
            <a:endParaRPr lang="ja-JP" altLang="en-US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accent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76250" y="487451"/>
            <a:ext cx="6039966" cy="421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（５）「激突」「激突され」災害</a:t>
            </a: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防止のポイント</a:t>
            </a:r>
          </a:p>
        </p:txBody>
      </p:sp>
      <p:pic>
        <p:nvPicPr>
          <p:cNvPr id="6" name="Picture 2" descr="C:\Users\mhu\OneDrive\01厚労省委託H28\未熟練_陸運\マニュアル\HH資料\陸運転倒HH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282" y="1207776"/>
            <a:ext cx="2000790" cy="1429136"/>
          </a:xfrm>
          <a:prstGeom prst="rect">
            <a:avLst/>
          </a:prstGeom>
          <a:noFill/>
        </p:spPr>
      </p:pic>
      <p:pic>
        <p:nvPicPr>
          <p:cNvPr id="7" name="Picture 2" descr="C:\Users\User07.PC007\OneDrive\01厚労省委託H28\未熟練_陸運\マニュアル\HH資料\HH陸運（激突）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936"/>
            <a:ext cx="1970856" cy="19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839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0" y="980728"/>
            <a:ext cx="8640960" cy="5544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accent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76250" y="476672"/>
            <a:ext cx="4392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ロールボックスパレットの安全な取扱い</a:t>
            </a:r>
            <a:r>
              <a:rPr lang="en-US" altLang="ja-JP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endParaRPr lang="ja-JP" altLang="en-US" sz="1600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" name="Picture 2" descr="C:\Users\User07.PC007\OneDrive\01厚労省委託H28\未熟練_陸運\マニュアル\pics\RBPルール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04928"/>
            <a:ext cx="2719031" cy="20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323528" y="1428630"/>
            <a:ext cx="2959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>
              <a:lnSpc>
                <a:spcPct val="150000"/>
              </a:lnSpc>
              <a:spcBef>
                <a:spcPts val="1200"/>
              </a:spcBef>
            </a:pPr>
            <a:r>
              <a:rPr lang="ja-JP" altLang="en-US" sz="16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 作業服</a:t>
            </a: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、作業靴、保護具</a:t>
            </a:r>
            <a:endParaRPr lang="en-US" altLang="ja-JP" sz="16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7220" y="2360712"/>
            <a:ext cx="2720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>
              <a:lnSpc>
                <a:spcPct val="150000"/>
              </a:lnSpc>
              <a:spcBef>
                <a:spcPts val="600"/>
              </a:spcBef>
            </a:pPr>
            <a:r>
              <a:rPr lang="ja-JP" altLang="en-US" sz="16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 段差</a:t>
            </a: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、傾斜のある場所での取扱い</a:t>
            </a:r>
            <a:endParaRPr lang="en-US" altLang="ja-JP" sz="16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9" name="Picture 2" descr="C:\Users\User07.PC007\OneDrive\01厚労省委託H28\未熟練_陸運\マニュアル\pics\RBPルール02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122"/>
            <a:ext cx="5597825" cy="51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95536" y="908720"/>
            <a:ext cx="8424936" cy="56886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「押し」「引き」「よこ押し」</a:t>
            </a:r>
            <a:endParaRPr lang="ja-JP" altLang="en-US" sz="1600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それぞれのコツを覚えて、安全に作業しましょう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複数人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での取扱い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声を掛け合い、</a:t>
            </a:r>
            <a:r>
              <a:rPr lang="en-US" altLang="ja-JP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人のときよりも慎重に作業しましょう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　荷物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の積載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基本的な積み方をマスターし、荷崩れを防ぎましょう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テールゲートリフターでの取扱い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昇降時は特に危険なので、気を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つけて作業を。</a:t>
            </a:r>
            <a:endParaRPr lang="ja-JP" altLang="en-US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accent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65434" y="415128"/>
            <a:ext cx="532859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ロールボックスパレットの安全な取扱い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endParaRPr lang="ja-JP" altLang="en-US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6" name="Picture 2" descr="C:\Users\User07.PC007\OneDrive\01厚労省委託H28\未熟練_陸運\マニュアル\pics\新しいフォルダー\RBPルール04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87" y="965065"/>
            <a:ext cx="1522385" cy="14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07.PC007\OneDrive\01厚労省委託H28\未熟練_陸運\マニュアル\pics\新しいフォルダー\RBPルール05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2816"/>
            <a:ext cx="1752611" cy="14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07.PC007\OneDrive\01厚労省委託H28\未熟練_陸運\マニュアル\pics\新しいフォルダー\RBPルール07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1599083" cy="14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07.PC007\OneDrive\01厚労省委託H28\未熟練_陸運\マニュアル\pics\新しいフォルダー\RBPルール06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32061"/>
            <a:ext cx="1740540" cy="14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07.PC007\OneDrive\01厚労省委託H28\未熟練_陸運\マニュアル\pics\新しいフォルダー\RBPルール-8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7" y="4900839"/>
            <a:ext cx="4291335" cy="15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58800" y="1208584"/>
            <a:ext cx="8045648" cy="2940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/>
          <a:lstStyle/>
          <a:p>
            <a:pPr marL="920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＜ベルトコンベアで荷がはさまった！＞</a:t>
            </a:r>
            <a:endParaRPr lang="en-US" altLang="ja-JP" sz="1600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＜積んだ荷が崩れそう！＞　</a:t>
            </a:r>
            <a:endParaRPr lang="en-US" altLang="ja-JP" sz="1600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異常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事態では、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まず何が起こっているかを確認しましょう。</a:t>
            </a:r>
          </a:p>
          <a:p>
            <a:pPr marL="92075" algn="just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周りにいる責任者や同僚に大きな声で知らせよう。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必要により非常停止ボタンで機械を止めましょう。</a:t>
            </a:r>
          </a:p>
          <a:p>
            <a:pPr marL="92075" algn="just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 責任者の指示のもと、同僚と協力して適切な処置を取りましょう。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 一人で勝手な行動はしません。</a:t>
            </a:r>
          </a:p>
          <a:p>
            <a:pPr algn="just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76250" y="260648"/>
            <a:ext cx="5751934" cy="35083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lnSpc>
                <a:spcPct val="125000"/>
              </a:lnSpc>
            </a:pPr>
            <a:r>
              <a:rPr lang="ja-JP" altLang="en-US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charset="0"/>
              </a:rPr>
              <a:t>ポイント７　もし異常事態や労働災害が発生したら！</a:t>
            </a:r>
            <a:endParaRPr lang="ja-JP" altLang="en-US" b="1" dirty="0">
              <a:solidFill>
                <a:schemeClr val="bg1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800" y="764704"/>
            <a:ext cx="4589264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(1)</a:t>
            </a: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</a:t>
            </a: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異常事態</a:t>
            </a:r>
            <a:r>
              <a:rPr lang="ja-JP" altLang="en-US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」を見つけたら！</a:t>
            </a:r>
            <a:endParaRPr lang="ja-JP" altLang="en-US" dirty="0"/>
          </a:p>
        </p:txBody>
      </p:sp>
      <p:pic>
        <p:nvPicPr>
          <p:cNvPr id="7" name="Picture 2" descr="C:\Users\mhu\SkyDrive\01厚労省委託H28\未熟練_陸運\マニュアル\pics\ｺﾝﾍﾞﾔの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7593" y="4293096"/>
            <a:ext cx="4026856" cy="2160240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592138" y="4437112"/>
            <a:ext cx="3403798" cy="1731243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知らせよう！</a:t>
            </a:r>
            <a:r>
              <a: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</a:p>
          <a:p>
            <a:pPr marL="92075" algn="just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機械や設備がいつも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違う、危険な状態と感じたら、リーダーや荷主先担当者などに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すぐに知らせましょう！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26960" y="744514"/>
            <a:ext cx="8149496" cy="28285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/>
          <a:lstStyle/>
          <a:p>
            <a:pPr marL="92075" algn="just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b="1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＜止めていたトラック、フォークリフトが動き出した＞</a:t>
            </a:r>
            <a:endParaRPr lang="en-US" altLang="ja-JP" b="1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＜ロールボックスパレットが倒れてきた＞</a:t>
            </a:r>
            <a:endParaRPr lang="en-US" altLang="ja-JP" b="1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① 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無理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に止めようとしないで、「逃げる」こと。</a:t>
            </a:r>
          </a:p>
          <a:p>
            <a:pPr marL="92075" algn="just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② 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周りにも大きな声で「逃げろ」と。</a:t>
            </a:r>
          </a:p>
          <a:p>
            <a:pPr marL="92075" algn="just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③ 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日頃の安全衛生教育で「逃げること」を身につけさせましょう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" name="Picture 3" descr="C:\Users\User07.PC007\OneDrive\01厚労省委託H28\未熟練_陸運\マニュアル\pics\RBPルール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844735"/>
            <a:ext cx="3168352" cy="24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7308304" y="4907994"/>
            <a:ext cx="1008112" cy="293007"/>
          </a:xfrm>
          <a:prstGeom prst="wedgeEllipseCallout">
            <a:avLst>
              <a:gd name="adj1" fmla="val 37202"/>
              <a:gd name="adj2" fmla="val 7782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5400" rIns="0" bIns="0" anchor="ctr"/>
          <a:lstStyle/>
          <a:p>
            <a:pPr algn="ctr"/>
            <a:r>
              <a:rPr lang="ja-JP" altLang="en-US" sz="16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逃げろ！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060848" y="1844824"/>
            <a:ext cx="432048" cy="144016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pic>
        <p:nvPicPr>
          <p:cNvPr id="8" name="図 7" descr="ST-0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960" y="4793707"/>
            <a:ext cx="1749912" cy="131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8" descr="C:\Users\mhu\SkyDrive\05技術管理\02図書\A_荷役作業者ﾃｷｽﾄ\Fork逸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6439" y="5133774"/>
            <a:ext cx="1646700" cy="117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636912" y="170080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C00000"/>
                </a:solidFill>
              </a:rPr>
              <a:t>（人力では止められない！）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62533" y="2852936"/>
            <a:ext cx="7797899" cy="3744416"/>
          </a:xfrm>
          <a:prstGeom prst="roundRect">
            <a:avLst>
              <a:gd name="adj" fmla="val 568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92138" y="1196752"/>
            <a:ext cx="6140102" cy="1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72000" anchor="ctr"/>
          <a:lstStyle/>
          <a:p>
            <a:pPr algn="just">
              <a:lnSpc>
                <a:spcPct val="125000"/>
              </a:lnSpc>
              <a:spcBef>
                <a:spcPts val="600"/>
              </a:spcBef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安全と思われる職場でも、労働災害発生の可能性をゼロには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>
              <a:lnSpc>
                <a:spcPct val="125000"/>
              </a:lnSpc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できません。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>
              <a:lnSpc>
                <a:spcPct val="125000"/>
              </a:lnSpc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万一、労働災害が発生したら、次の対応をしましょう。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100683" y="2564904"/>
            <a:ext cx="3434636" cy="4928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/>
              <a:t>労働災害発生時の対応（例）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83768" y="3356992"/>
            <a:ext cx="5339206" cy="10479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まずは落ち着いて！　　　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266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・ 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あわてて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駆け寄って、二次災害を発生させない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266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・ 大きな声で知らせよう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473154" y="4699531"/>
            <a:ext cx="5339206" cy="16817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被災者の救護！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上司（責任者）への連絡！</a:t>
            </a:r>
          </a:p>
          <a:p>
            <a:pPr marL="403225" indent="-403225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・ 責任者の指示があれば補助なども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03225" indent="-403225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（被災者の病院への搬送など）</a:t>
            </a:r>
          </a:p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903546" y="4987875"/>
            <a:ext cx="1652230" cy="4573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chemeClr val="tx1"/>
                </a:solidFill>
              </a:rPr>
              <a:t>現場対応</a:t>
            </a:r>
          </a:p>
        </p:txBody>
      </p:sp>
      <p:sp>
        <p:nvSpPr>
          <p:cNvPr id="10" name="爆発 1 9"/>
          <p:cNvSpPr/>
          <p:nvPr/>
        </p:nvSpPr>
        <p:spPr>
          <a:xfrm>
            <a:off x="783294" y="3140968"/>
            <a:ext cx="1844490" cy="1303224"/>
          </a:xfrm>
          <a:prstGeom prst="irregularSeal1">
            <a:avLst/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/>
              <a:t>労働災害</a:t>
            </a:r>
            <a:endParaRPr lang="en-US" altLang="ja-JP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/>
              <a:t>発生</a:t>
            </a:r>
          </a:p>
        </p:txBody>
      </p:sp>
      <p:sp>
        <p:nvSpPr>
          <p:cNvPr id="11" name="下矢印 10"/>
          <p:cNvSpPr/>
          <p:nvPr/>
        </p:nvSpPr>
        <p:spPr>
          <a:xfrm>
            <a:off x="1463104" y="4509120"/>
            <a:ext cx="444600" cy="353002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824" y="764704"/>
            <a:ext cx="4876279" cy="369332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(2)</a:t>
            </a: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もし労働災害が発生したら！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3" name="Picture 2" descr="C:\Users\User07.PC007\OneDrive\01厚労省委託H28\未熟練_陸運\マニュアル\HH資料\S陸運_はさまれcolor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254959" cy="231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>
            <a:spLocks/>
          </p:cNvSpPr>
          <p:nvPr/>
        </p:nvSpPr>
        <p:spPr>
          <a:xfrm>
            <a:off x="1619672" y="2258690"/>
            <a:ext cx="6101481" cy="1170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rgbClr val="339933"/>
                </a:solidFill>
                <a:latin typeface="+mn-lt"/>
                <a:ea typeface="+mn-ea"/>
              </a:rPr>
              <a:t>ご安全に</a:t>
            </a:r>
          </a:p>
        </p:txBody>
      </p:sp>
      <p:sp>
        <p:nvSpPr>
          <p:cNvPr id="4" name="object 15"/>
          <p:cNvSpPr>
            <a:spLocks noChangeAspect="1"/>
          </p:cNvSpPr>
          <p:nvPr/>
        </p:nvSpPr>
        <p:spPr bwMode="auto">
          <a:xfrm>
            <a:off x="5704929" y="1909456"/>
            <a:ext cx="1921784" cy="61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 sz="2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5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4200" y="404664"/>
            <a:ext cx="8396272" cy="34820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92075">
              <a:defRPr/>
            </a:pPr>
            <a:r>
              <a:rPr lang="en-US" altLang="ja-JP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労働災害事例２</a:t>
            </a:r>
            <a:r>
              <a:rPr lang="en-US" altLang="ja-JP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積荷とともに転落した</a:t>
            </a:r>
            <a:r>
              <a:rPr lang="ja-JP" altLang="en-US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lang="en-US" altLang="ja-JP" b="1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23"/>
          <p:cNvSpPr>
            <a:spLocks noChangeArrowheads="1"/>
          </p:cNvSpPr>
          <p:nvPr/>
        </p:nvSpPr>
        <p:spPr bwMode="auto">
          <a:xfrm>
            <a:off x="404664" y="1079445"/>
            <a:ext cx="60486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269875" algn="just">
              <a:spcBef>
                <a:spcPts val="600"/>
              </a:spcBef>
            </a:pPr>
            <a:r>
              <a:rPr lang="ja-JP" altLang="en-US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</a:t>
            </a: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労働災害の発生</a:t>
            </a:r>
            <a:endParaRPr lang="en-US" altLang="ja-JP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269875" algn="just">
              <a:spcBef>
                <a:spcPts val="600"/>
              </a:spcBef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バン型トラックで冷蔵庫を１階から３階に移動する作業。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269875" algn="just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　冷蔵庫を固定せず、他のラッシグベルトを手で持って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269875" algn="just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支えていた。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269875" algn="just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荷台後方の扉を開放したままの状態でトラック発進。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269875" algn="just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　３階へのスロープを上がっていたところ、被災者が冷蔵庫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269875" algn="just">
              <a:spcBef>
                <a:spcPts val="600"/>
              </a:spcBef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とともに、荷台から転落した。</a:t>
            </a:r>
          </a:p>
        </p:txBody>
      </p:sp>
      <p:sp>
        <p:nvSpPr>
          <p:cNvPr id="7" name="正方形/長方形 40"/>
          <p:cNvSpPr>
            <a:spLocks noChangeArrowheads="1"/>
          </p:cNvSpPr>
          <p:nvPr/>
        </p:nvSpPr>
        <p:spPr bwMode="auto">
          <a:xfrm>
            <a:off x="404814" y="3645024"/>
            <a:ext cx="81276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075" algn="just">
              <a:spcBef>
                <a:spcPts val="600"/>
              </a:spcBef>
            </a:pP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　</a:t>
            </a:r>
            <a:r>
              <a:rPr lang="ja-JP" altLang="en-US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原因</a:t>
            </a:r>
            <a:endParaRPr lang="en-US" altLang="ja-JP" b="1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7938" algn="just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貨物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自動車を走行させる際、荷台に労働者が乗車していたこと。 </a:t>
            </a:r>
          </a:p>
          <a:p>
            <a:pPr marL="92075" indent="-7938" algn="just">
              <a:spcBef>
                <a:spcPts val="600"/>
              </a:spcBef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荷の運搬作業に関する作業手順を作成していなかったこと。 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404664" y="5025008"/>
            <a:ext cx="8415808" cy="1356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92075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　</a:t>
            </a: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再発防止対策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2563" indent="-9842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① 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貨物自動車を走行させる際は、乗車席以外の箇所に労働者を搭乗させないこと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9842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② 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荷の運搬作業に関する作業手順を作成し、労働者に周知させること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9" name="Picture 2" descr="C:\Users\User07.PC007\OneDrive\01厚労省委託H28\未熟練_陸運\マニュアル\pics\冷蔵庫災害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74" y="1196752"/>
            <a:ext cx="262261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6" name="正方形/長方形 23"/>
          <p:cNvSpPr>
            <a:spLocks noChangeArrowheads="1"/>
          </p:cNvSpPr>
          <p:nvPr/>
        </p:nvSpPr>
        <p:spPr bwMode="auto">
          <a:xfrm>
            <a:off x="251520" y="620688"/>
            <a:ext cx="871296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269875" algn="just">
              <a:spcBef>
                <a:spcPts val="600"/>
              </a:spcBef>
            </a:pPr>
            <a:r>
              <a:rPr lang="ja-JP" altLang="en-US" sz="16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　労働災害の発生</a:t>
            </a:r>
            <a:endParaRPr lang="en-US" altLang="ja-JP" sz="16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269875" algn="just">
              <a:spcBef>
                <a:spcPts val="600"/>
              </a:spcBef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被災者甲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は、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トン大型貨物自動車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を車庫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に入れるべく、車庫前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[1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にいた。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269875" algn="just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車庫前の大型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貨物自動車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がを、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[2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にいた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車点検中の乙が、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車を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に前進させた。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269875" algn="just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　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車が、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[5]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の車庫に入った後、乙は再び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車を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元の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戻すため、後進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運転した。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269875" algn="just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甲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車より降り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[6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で、後進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運転中の乙に誘導の合図を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行った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</a:p>
          <a:p>
            <a:pPr marL="361950" indent="-269875" algn="just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このとき乙は、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車が緩やかにバック自走しているのに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気付き甲に知らせた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</a:p>
          <a:p>
            <a:pPr marL="361950" indent="-269875" algn="just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⑥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甲は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驚き急ぎ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車後部に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行き、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車がバックするのを両手で制止しようとしたが、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車に押され後方の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車の側面あおりとの間に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はさまれ死亡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した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</a:p>
        </p:txBody>
      </p:sp>
      <p:sp>
        <p:nvSpPr>
          <p:cNvPr id="7" name="正方形/長方形 40"/>
          <p:cNvSpPr>
            <a:spLocks noChangeArrowheads="1"/>
          </p:cNvSpPr>
          <p:nvPr/>
        </p:nvSpPr>
        <p:spPr bwMode="auto">
          <a:xfrm>
            <a:off x="251520" y="3140968"/>
            <a:ext cx="4752528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075" algn="just">
              <a:spcBef>
                <a:spcPts val="600"/>
              </a:spcBef>
            </a:pPr>
            <a:r>
              <a:rPr lang="ja-JP" altLang="en-US" sz="16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　</a:t>
            </a:r>
            <a:r>
              <a:rPr lang="ja-JP" altLang="en-US" sz="16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原因</a:t>
            </a:r>
            <a:endParaRPr lang="en-US" altLang="ja-JP" sz="16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>
              <a:spcBef>
                <a:spcPts val="600"/>
              </a:spcBef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甲が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車を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離れるとき原動機を止めなかった。</a:t>
            </a:r>
          </a:p>
          <a:p>
            <a:pPr marL="358775" indent="-266700" algn="just">
              <a:spcBef>
                <a:spcPts val="600"/>
              </a:spcBef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　サイドブレーキの引き方が不十分であった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ためエンジン振動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や後輪部分の緩傾斜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等で、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車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がバック。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algn="just">
              <a:spcBef>
                <a:spcPts val="600"/>
              </a:spcBef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バックする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車を両手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制止しようとした。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251520" y="4941168"/>
            <a:ext cx="4608512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92075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　</a:t>
            </a:r>
            <a:r>
              <a:rPr lang="ja-JP" altLang="en-US" sz="16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再発防止対策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58775" indent="-266700"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車両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の運転位置を離れるときは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、原動機を止め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ブレーキを確実に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かけ、輪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止めを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する。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58775" indent="-266700"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　動いている車両を手で制止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すると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いう不安全行動を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行わない。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Picture 2" descr="C:\Users\User07.PC007\Desktop\陸運事例の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32138"/>
            <a:ext cx="3960440" cy="31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24200" y="188640"/>
            <a:ext cx="8396272" cy="34820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92075">
              <a:defRPr/>
            </a:pPr>
            <a:r>
              <a:rPr lang="en-US" altLang="ja-JP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</a:t>
            </a:r>
            <a:r>
              <a:rPr lang="ja-JP" altLang="en-US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事例３</a:t>
            </a:r>
            <a:r>
              <a:rPr lang="en-US" altLang="ja-JP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動き出した貨物自動車を止めようとしてはさまれた！ 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5" name="Picture 2" descr="C:\Users\User07.PC007\OneDrive\01厚労省委託H28\未熟練_陸運\未熟練（陸運）事故の型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84984"/>
            <a:ext cx="352195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07.PC007\OneDrive\01厚労省委託H28\未熟練_陸運\未熟練（陸運)経験年数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46" y="973248"/>
            <a:ext cx="3924450" cy="341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 bwMode="auto">
          <a:xfrm>
            <a:off x="179512" y="836712"/>
            <a:ext cx="4968552" cy="1368152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tIns="108000"/>
          <a:lstStyle/>
          <a:p>
            <a:pPr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未熟練者（</a:t>
            </a:r>
            <a:r>
              <a:rPr lang="en-US" altLang="ja-JP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年未満）に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労働災害が多発</a:t>
            </a: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経験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年数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年未満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％を占め注意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② ３年未満でも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39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と多くを占めている。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3995936" y="4392228"/>
            <a:ext cx="4824536" cy="2205124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tIns="108000"/>
          <a:lstStyle/>
          <a:p>
            <a:pPr marL="180975" indent="-1809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転倒災害が</a:t>
            </a:r>
            <a:r>
              <a:rPr lang="en-US" altLang="ja-JP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25%</a:t>
            </a: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と多くを占める！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61950" indent="-26987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荷台等からの墜落、転落災害が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％と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分の１を占める。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61950" indent="-26987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重量のある荷を持ち上げるなど、無理な動作による腰痛などが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15%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61950" indent="-26987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荷を持って移動中などでの「転倒災害」も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15%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08104" y="6926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H27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年経験年数別死傷災害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2915652"/>
            <a:ext cx="416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H27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年未熟練労働者の事故の型別災害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4200" y="188640"/>
            <a:ext cx="8396272" cy="34820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92075">
              <a:defRPr/>
            </a:pPr>
            <a:r>
              <a:rPr lang="en-US" altLang="ja-JP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未熟練者の労働災害が多い！</a:t>
            </a:r>
            <a:r>
              <a:rPr lang="en-US" altLang="ja-JP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User07.PC007\OneDrive\01厚労省委託H28\未熟練_陸運\マニュアル\資料\S陸運_はさまれhiy1-372-24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70685"/>
            <a:ext cx="2354659" cy="23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04812" y="344488"/>
            <a:ext cx="6903491" cy="3524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lnSpc>
                <a:spcPct val="125000"/>
              </a:lnSpc>
            </a:pPr>
            <a:r>
              <a:rPr lang="ja-JP" altLang="en-US" b="1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charset="0"/>
              </a:rPr>
              <a:t>ポイント２　「かもしれない」で危険を意識する！</a:t>
            </a:r>
            <a:endParaRPr lang="ja-JP" altLang="en-US" b="1">
              <a:solidFill>
                <a:schemeClr val="bg1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7" name="テキスト ボックス 18"/>
          <p:cNvSpPr txBox="1">
            <a:spLocks noChangeArrowheads="1"/>
          </p:cNvSpPr>
          <p:nvPr/>
        </p:nvSpPr>
        <p:spPr bwMode="auto">
          <a:xfrm>
            <a:off x="3034630" y="3167817"/>
            <a:ext cx="1753394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sysDash"/>
            <a:miter lim="800000"/>
            <a:headEnd/>
            <a:tailEnd/>
          </a:ln>
        </p:spPr>
        <p:txBody>
          <a:bodyPr wrap="square" lIns="72000" rIns="3600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かもしれない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1520" y="954668"/>
            <a:ext cx="29523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人の「かもしれない」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endParaRPr lang="en-US" altLang="ja-JP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51520" y="1556792"/>
            <a:ext cx="2376263" cy="4458927"/>
          </a:xfrm>
          <a:prstGeom prst="wedgeRoundRectCallout">
            <a:avLst>
              <a:gd name="adj1" fmla="val 64880"/>
              <a:gd name="adj2" fmla="val -1163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anchor="ctr"/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人は</a:t>
            </a:r>
            <a:endParaRPr lang="en-US" altLang="ja-JP" sz="1600" b="1" dirty="0">
              <a:solidFill>
                <a:schemeClr val="tx1"/>
              </a:solidFill>
              <a:latin typeface="+mn-ea"/>
            </a:endParaRPr>
          </a:p>
          <a:p>
            <a:pPr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落ちる</a:t>
            </a:r>
            <a:endParaRPr lang="en-US" altLang="ja-JP" sz="1600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腰を</a:t>
            </a:r>
            <a:r>
              <a:rPr lang="ja-JP" altLang="en-US" sz="16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痛める</a:t>
            </a:r>
            <a:endParaRPr lang="en-US" altLang="ja-JP" sz="1600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ころぶ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はさまれる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2667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</a:t>
            </a: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巻き込まれる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当たる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当てられる</a:t>
            </a:r>
            <a:endParaRPr lang="en-US" altLang="ja-JP" sz="1600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やけど</a:t>
            </a: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感電する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2667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</a:t>
            </a: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ガス中毒になる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酸欠になる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2667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有害物にやられる</a:t>
            </a:r>
          </a:p>
        </p:txBody>
      </p:sp>
      <p:pic>
        <p:nvPicPr>
          <p:cNvPr id="10" name="Picture 14" descr="C:\Users\User07.PC007\OneDrive\01厚労省委託H28\未熟練_陸運\マニュアル\資料\S陸運_転倒hiy1-356-24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22797"/>
            <a:ext cx="1863207" cy="18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:\Users\User07.PC007\OneDrive\01厚労省委託H28\未熟練_陸運\マニュアル\資料\S陸運_転倒hiy1-336-23-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72817"/>
            <a:ext cx="1944215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User07.PC007\OneDrive\01厚労省委託H28\未熟練_陸運\マニュアル\資料\S陸運_激突hiy1-220-17-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83" y="3779142"/>
            <a:ext cx="2192165" cy="21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User07.PC007\OneDrive\01厚労省委託H28\未熟練_陸運\マニュアル\資料\S陸運_腰痛hiy1-338-23-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26" y="884785"/>
            <a:ext cx="1603146" cy="16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C:\Users\User07.PC007\OneDrive\01厚労省委託H28\未熟練_陸運\マニュアル\資料\S陸運_墜落hiy1-316-22-9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17350"/>
            <a:ext cx="2643890" cy="264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2699792" y="2987660"/>
            <a:ext cx="1872208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sysDash"/>
            <a:miter lim="800000"/>
            <a:headEnd/>
            <a:tailEnd/>
          </a:ln>
        </p:spPr>
        <p:txBody>
          <a:bodyPr wrap="square" lIns="72000" rIns="3600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かもしれない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76672" y="776536"/>
            <a:ext cx="33752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モノの「かもしれない」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endParaRPr lang="en-US" altLang="ja-JP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0" name="Picture 13" descr="C:\Users\User07.PC007\OneDrive\01厚労省委託H28\未熟練_陸運\マニュアル\資料\S陸運_墜落hiy1-334-23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70" y="1628800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User07.PC007\OneDrive\01厚労省委託H28\未熟練_陸運\マニュアル\資料\S陸運_墜落hiy1-361-24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26017"/>
            <a:ext cx="2288901" cy="228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角丸四角形吹き出し 21"/>
          <p:cNvSpPr/>
          <p:nvPr/>
        </p:nvSpPr>
        <p:spPr>
          <a:xfrm>
            <a:off x="643000" y="1412776"/>
            <a:ext cx="1696752" cy="4337050"/>
          </a:xfrm>
          <a:prstGeom prst="wedgeRoundRectCallout">
            <a:avLst>
              <a:gd name="adj1" fmla="val 67937"/>
              <a:gd name="adj2" fmla="val -1085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モノは</a:t>
            </a:r>
            <a:endParaRPr lang="en-US" altLang="ja-JP" sz="1600" b="1" dirty="0">
              <a:solidFill>
                <a:schemeClr val="tx1"/>
              </a:solidFill>
              <a:latin typeface="+mn-ea"/>
            </a:endParaRP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動く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回る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飛ぶ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落ちる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抜ける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燃える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倒れる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くずれる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爆発</a:t>
            </a:r>
            <a:endParaRPr lang="en-US" altLang="ja-JP" sz="16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漏れる</a:t>
            </a:r>
          </a:p>
        </p:txBody>
      </p:sp>
      <p:pic>
        <p:nvPicPr>
          <p:cNvPr id="23" name="Picture 7" descr="C:\Users\User07.PC007\OneDrive\01厚労省委託H28\未熟練_陸運\マニュアル\資料\S陸運_はさまれhiy1-215-17-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83" y="4272572"/>
            <a:ext cx="2076515" cy="20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User07.PC007\OneDrive\01厚労省委託H28\未熟練_陸運\マニュアル\資料\S陸運_墜落hiy1-173-15-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7652"/>
            <a:ext cx="2485404" cy="24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76672" y="764704"/>
            <a:ext cx="157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CC"/>
                </a:solidFill>
              </a:rPr>
              <a:t>【</a:t>
            </a:r>
            <a:r>
              <a:rPr kumimoji="1" lang="ja-JP" altLang="en-US" b="1" dirty="0" smtClean="0">
                <a:solidFill>
                  <a:srgbClr val="0000CC"/>
                </a:solidFill>
              </a:rPr>
              <a:t>例その</a:t>
            </a:r>
            <a:r>
              <a:rPr kumimoji="1" lang="en-US" altLang="ja-JP" b="1" dirty="0" smtClean="0">
                <a:solidFill>
                  <a:srgbClr val="0000CC"/>
                </a:solidFill>
              </a:rPr>
              <a:t>1】</a:t>
            </a:r>
            <a:endParaRPr kumimoji="1" lang="ja-JP" altLang="en-US" b="1" dirty="0">
              <a:solidFill>
                <a:srgbClr val="0000CC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4208" y="1206045"/>
            <a:ext cx="3102236" cy="5391307"/>
          </a:xfrm>
          <a:prstGeom prst="roundRect">
            <a:avLst>
              <a:gd name="adj" fmla="val 127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 indent="-361950" algn="just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保護帽は正しく着用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 marL="130175" indent="-130175" algn="just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あごひも、ゆるみ、あみだかぶりのチェック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30175" indent="-130175" algn="just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古いもの、傷ついていないことの確認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30175" indent="-130175" algn="just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基本は墜落時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保護用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30175" lvl="0" indent="-130175" algn="just" fontAlgn="auto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altLang="ja-JP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kumimoji="0"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安全帯は正しく使用</a:t>
            </a:r>
            <a:r>
              <a:rPr kumimoji="0" lang="en-US" altLang="ja-JP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</a:p>
          <a:p>
            <a:pPr marL="130175" indent="-130175" algn="just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・高所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作業で、安全帯取り付け設備のある場合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は必ず使用</a:t>
            </a:r>
            <a:endParaRPr lang="ja-JP" altLang="en-US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30175" indent="-130175" algn="just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・フックを掛ける位置は、安全帯のある腰の位置よりも上に</a:t>
            </a:r>
          </a:p>
          <a:p>
            <a:pPr marL="130175" indent="-130175" algn="just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・できればハーネス型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が望ましい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ja-JP" altLang="en-US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" name="Picture 2" descr="C:\Users\User07.PC007\OneDrive\01厚労省委託H28\未熟練_陸運\マニュアル\参考資料\作業服装（陸災福岡）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92" y="1052736"/>
            <a:ext cx="477903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04664" y="260648"/>
            <a:ext cx="6183560" cy="4202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lnSpc>
                <a:spcPct val="125000"/>
              </a:lnSpc>
            </a:pPr>
            <a:r>
              <a:rPr lang="ja-JP" altLang="en-US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charset="0"/>
              </a:rPr>
              <a:t>ポイント３　安全な作業は正しい服装から！</a:t>
            </a:r>
            <a:endParaRPr lang="ja-JP" altLang="en-US" b="1" dirty="0">
              <a:solidFill>
                <a:schemeClr val="bg1"/>
              </a:solidFill>
              <a:ea typeface="ＭＳ ゴシック" pitchFamily="49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07.PC007\OneDrive\01厚労省委託H28\未熟練_陸運\マニュアル\くろねこ\ｸﾛﾈｺ服装運送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68" y="1628800"/>
            <a:ext cx="5496144" cy="48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20688" y="620688"/>
            <a:ext cx="8055768" cy="996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tIns="108000" rIns="72000" bIns="72000" anchor="ctr"/>
          <a:lstStyle/>
          <a:p>
            <a:pPr marL="182563" indent="-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お客様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に接することを意識します。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安全も含めた正しい</a:t>
            </a:r>
            <a:r>
              <a:rPr lang="ja-JP" altLang="en-US" sz="16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身だしなみ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が大切です。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清潔感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も非常に大切です。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6672" y="260648"/>
            <a:ext cx="186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CC"/>
                </a:solidFill>
              </a:rPr>
              <a:t>【</a:t>
            </a:r>
            <a:r>
              <a:rPr kumimoji="1" lang="ja-JP" altLang="en-US" b="1" dirty="0" smtClean="0">
                <a:solidFill>
                  <a:srgbClr val="0000CC"/>
                </a:solidFill>
              </a:rPr>
              <a:t>例その</a:t>
            </a:r>
            <a:r>
              <a:rPr kumimoji="1" lang="en-US" altLang="ja-JP" b="1" dirty="0" smtClean="0">
                <a:solidFill>
                  <a:srgbClr val="0000CC"/>
                </a:solidFill>
              </a:rPr>
              <a:t>2】</a:t>
            </a:r>
            <a:endParaRPr kumimoji="1" lang="ja-JP" alt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9488</TotalTime>
  <Words>724</Words>
  <Application>Microsoft Office PowerPoint</Application>
  <PresentationFormat>画面に合わせる (4:3)</PresentationFormat>
  <Paragraphs>317</Paragraphs>
  <Slides>29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2016-03-17T07:54:45Z</cp:lastPrinted>
  <dcterms:created xsi:type="dcterms:W3CDTF">2016-01-17T01:15:27Z</dcterms:created>
  <dcterms:modified xsi:type="dcterms:W3CDTF">2017-04-11T03:41:57Z</dcterms:modified>
</cp:coreProperties>
</file>