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02" r:id="rId3"/>
    <p:sldId id="258" r:id="rId4"/>
    <p:sldId id="260" r:id="rId5"/>
    <p:sldId id="312" r:id="rId6"/>
    <p:sldId id="262" r:id="rId7"/>
    <p:sldId id="263" r:id="rId8"/>
    <p:sldId id="264" r:id="rId9"/>
    <p:sldId id="265" r:id="rId10"/>
    <p:sldId id="266" r:id="rId11"/>
    <p:sldId id="267" r:id="rId12"/>
    <p:sldId id="313" r:id="rId13"/>
    <p:sldId id="314" r:id="rId14"/>
    <p:sldId id="317" r:id="rId15"/>
    <p:sldId id="268" r:id="rId16"/>
    <p:sldId id="269" r:id="rId17"/>
    <p:sldId id="310" r:id="rId18"/>
    <p:sldId id="311" r:id="rId19"/>
    <p:sldId id="303" r:id="rId20"/>
    <p:sldId id="304" r:id="rId21"/>
    <p:sldId id="305" r:id="rId22"/>
    <p:sldId id="272" r:id="rId23"/>
    <p:sldId id="306" r:id="rId24"/>
    <p:sldId id="307" r:id="rId25"/>
    <p:sldId id="301" r:id="rId26"/>
    <p:sldId id="315" r:id="rId27"/>
    <p:sldId id="277" r:id="rId28"/>
    <p:sldId id="278" r:id="rId29"/>
    <p:sldId id="279" r:id="rId30"/>
    <p:sldId id="280" r:id="rId31"/>
    <p:sldId id="316" r:id="rId3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D0EE"/>
    <a:srgbClr val="E9EDF4"/>
    <a:srgbClr val="E9E3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262734651494284"/>
          <c:y val="5.9857095605951705E-2"/>
          <c:w val="0.40493558797344964"/>
          <c:h val="0.82817756132783238"/>
        </c:manualLayout>
      </c:layout>
      <c:barChart>
        <c:barDir val="bar"/>
        <c:grouping val="stacked"/>
        <c:varyColors val="0"/>
        <c:ser>
          <c:idx val="0"/>
          <c:order val="0"/>
          <c:tx>
            <c:strRef>
              <c:f>Sheet1!$B$1</c:f>
              <c:strCache>
                <c:ptCount val="1"/>
                <c:pt idx="0">
                  <c:v>有機溶剤の含有率（％）</c:v>
                </c:pt>
              </c:strCache>
            </c:strRef>
          </c:tx>
          <c:spPr>
            <a:pattFill prst="smCheck">
              <a:fgClr>
                <a:schemeClr val="accent1"/>
              </a:fgClr>
              <a:bgClr>
                <a:schemeClr val="bg1"/>
              </a:bgClr>
            </a:pattFill>
          </c:spPr>
          <c:invertIfNegative val="0"/>
          <c:cat>
            <c:strRef>
              <c:f>Sheet1!$A$2:$A$5</c:f>
              <c:strCache>
                <c:ptCount val="4"/>
                <c:pt idx="0">
                  <c:v>適用なし</c:v>
                </c:pt>
                <c:pt idx="1">
                  <c:v>適用なし</c:v>
                </c:pt>
                <c:pt idx="2">
                  <c:v>特化則
の適用</c:v>
                </c:pt>
                <c:pt idx="3">
                  <c:v>特化則
の適用</c:v>
                </c:pt>
              </c:strCache>
            </c:strRef>
          </c:cat>
          <c:val>
            <c:numRef>
              <c:f>Sheet1!$B$2:$B$5</c:f>
              <c:numCache>
                <c:formatCode>General</c:formatCode>
                <c:ptCount val="4"/>
                <c:pt idx="0">
                  <c:v>3</c:v>
                </c:pt>
                <c:pt idx="1">
                  <c:v>3</c:v>
                </c:pt>
                <c:pt idx="2">
                  <c:v>5</c:v>
                </c:pt>
                <c:pt idx="3">
                  <c:v>3</c:v>
                </c:pt>
              </c:numCache>
            </c:numRef>
          </c:val>
        </c:ser>
        <c:ser>
          <c:idx val="1"/>
          <c:order val="1"/>
          <c:tx>
            <c:strRef>
              <c:f>Sheet1!$C$1</c:f>
              <c:strCache>
                <c:ptCount val="1"/>
                <c:pt idx="0">
                  <c:v>特別有機溶剤の含有率（％）</c:v>
                </c:pt>
              </c:strCache>
            </c:strRef>
          </c:tx>
          <c:invertIfNegative val="0"/>
          <c:cat>
            <c:strRef>
              <c:f>Sheet1!$A$2:$A$5</c:f>
              <c:strCache>
                <c:ptCount val="4"/>
                <c:pt idx="0">
                  <c:v>適用なし</c:v>
                </c:pt>
                <c:pt idx="1">
                  <c:v>適用なし</c:v>
                </c:pt>
                <c:pt idx="2">
                  <c:v>特化則
の適用</c:v>
                </c:pt>
                <c:pt idx="3">
                  <c:v>特化則
の適用</c:v>
                </c:pt>
              </c:strCache>
            </c:strRef>
          </c:cat>
          <c:val>
            <c:numRef>
              <c:f>Sheet1!$C$2:$C$5</c:f>
              <c:numCache>
                <c:formatCode>General</c:formatCode>
                <c:ptCount val="4"/>
                <c:pt idx="0">
                  <c:v>1.5</c:v>
                </c:pt>
                <c:pt idx="1">
                  <c:v>2</c:v>
                </c:pt>
                <c:pt idx="2">
                  <c:v>2</c:v>
                </c:pt>
                <c:pt idx="3">
                  <c:v>3</c:v>
                </c:pt>
              </c:numCache>
            </c:numRef>
          </c:val>
        </c:ser>
        <c:dLbls>
          <c:showLegendKey val="0"/>
          <c:showVal val="0"/>
          <c:showCatName val="0"/>
          <c:showSerName val="0"/>
          <c:showPercent val="0"/>
          <c:showBubbleSize val="0"/>
        </c:dLbls>
        <c:gapWidth val="150"/>
        <c:overlap val="100"/>
        <c:axId val="148006784"/>
        <c:axId val="148008320"/>
      </c:barChart>
      <c:catAx>
        <c:axId val="148006784"/>
        <c:scaling>
          <c:orientation val="minMax"/>
        </c:scaling>
        <c:delete val="0"/>
        <c:axPos val="l"/>
        <c:majorTickMark val="out"/>
        <c:minorTickMark val="none"/>
        <c:tickLblPos val="nextTo"/>
        <c:txPr>
          <a:bodyPr/>
          <a:lstStyle/>
          <a:p>
            <a:pPr>
              <a:defRPr b="1"/>
            </a:pPr>
            <a:endParaRPr lang="ja-JP"/>
          </a:p>
        </c:txPr>
        <c:crossAx val="148008320"/>
        <c:crosses val="autoZero"/>
        <c:auto val="1"/>
        <c:lblAlgn val="ctr"/>
        <c:lblOffset val="100"/>
        <c:noMultiLvlLbl val="0"/>
      </c:catAx>
      <c:valAx>
        <c:axId val="148008320"/>
        <c:scaling>
          <c:orientation val="minMax"/>
        </c:scaling>
        <c:delete val="0"/>
        <c:axPos val="b"/>
        <c:majorGridlines/>
        <c:numFmt formatCode="General" sourceLinked="1"/>
        <c:majorTickMark val="out"/>
        <c:minorTickMark val="none"/>
        <c:tickLblPos val="nextTo"/>
        <c:crossAx val="148006784"/>
        <c:crosses val="autoZero"/>
        <c:crossBetween val="between"/>
        <c:majorUnit val="5"/>
        <c:minorUnit val="5"/>
      </c:valAx>
    </c:plotArea>
    <c:legend>
      <c:legendPos val="r"/>
      <c:layout>
        <c:manualLayout>
          <c:xMode val="edge"/>
          <c:yMode val="edge"/>
          <c:x val="0.72313571825717815"/>
          <c:y val="0.30283234750261984"/>
          <c:w val="0.2768642817428219"/>
          <c:h val="0.39433508404730661"/>
        </c:manualLayout>
      </c:layout>
      <c:overlay val="0"/>
    </c:legend>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0.63115</cdr:x>
      <cdr:y>0.10826</cdr:y>
    </cdr:from>
    <cdr:to>
      <cdr:x>0.70198</cdr:x>
      <cdr:y>0.42665</cdr:y>
    </cdr:to>
    <cdr:sp macro="" textlink="">
      <cdr:nvSpPr>
        <cdr:cNvPr id="2" name="右中かっこ 1"/>
        <cdr:cNvSpPr/>
      </cdr:nvSpPr>
      <cdr:spPr>
        <a:xfrm xmlns:a="http://schemas.openxmlformats.org/drawingml/2006/main">
          <a:off x="2566488" y="489986"/>
          <a:ext cx="288032" cy="1441011"/>
        </a:xfrm>
        <a:prstGeom xmlns:a="http://schemas.openxmlformats.org/drawingml/2006/main" prst="rightBrace">
          <a:avLst/>
        </a:prstGeom>
        <a:ln xmlns:a="http://schemas.openxmlformats.org/drawingml/2006/main" w="254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0.68878</cdr:x>
      <cdr:y>0.20307</cdr:y>
    </cdr:from>
    <cdr:to>
      <cdr:x>0.96872</cdr:x>
      <cdr:y>0.27559</cdr:y>
    </cdr:to>
    <cdr:sp macro="" textlink="">
      <cdr:nvSpPr>
        <cdr:cNvPr id="3" name="テキスト ボックス 2"/>
        <cdr:cNvSpPr txBox="1"/>
      </cdr:nvSpPr>
      <cdr:spPr>
        <a:xfrm xmlns:a="http://schemas.openxmlformats.org/drawingml/2006/main">
          <a:off x="3074355" y="919081"/>
          <a:ext cx="1249506" cy="3282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600" b="1" dirty="0" smtClean="0"/>
            <a:t>５％超え</a:t>
          </a:r>
          <a:endParaRPr lang="ja-JP" altLang="en-US" sz="1600" b="1" dirty="0"/>
        </a:p>
      </cdr:txBody>
    </cdr:sp>
  </cdr:relSizeAnchor>
  <cdr:relSizeAnchor xmlns:cdr="http://schemas.openxmlformats.org/drawingml/2006/chartDrawing">
    <cdr:from>
      <cdr:x>0.54702</cdr:x>
      <cdr:y>0.52096</cdr:y>
    </cdr:from>
    <cdr:to>
      <cdr:x>0.61785</cdr:x>
      <cdr:y>0.83935</cdr:y>
    </cdr:to>
    <cdr:sp macro="" textlink="">
      <cdr:nvSpPr>
        <cdr:cNvPr id="4" name="右中かっこ 3"/>
        <cdr:cNvSpPr/>
      </cdr:nvSpPr>
      <cdr:spPr>
        <a:xfrm xmlns:a="http://schemas.openxmlformats.org/drawingml/2006/main">
          <a:off x="2224381" y="2357863"/>
          <a:ext cx="288032" cy="1441011"/>
        </a:xfrm>
        <a:prstGeom xmlns:a="http://schemas.openxmlformats.org/drawingml/2006/main" prst="rightBrace">
          <a:avLst/>
        </a:prstGeom>
        <a:ln xmlns:a="http://schemas.openxmlformats.org/drawingml/2006/main" w="254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0.5878</cdr:x>
      <cdr:y>0.68037</cdr:y>
    </cdr:from>
    <cdr:to>
      <cdr:x>0.86774</cdr:x>
      <cdr:y>0.76591</cdr:y>
    </cdr:to>
    <cdr:sp macro="" textlink="">
      <cdr:nvSpPr>
        <cdr:cNvPr id="5" name="テキスト ボックス 1"/>
        <cdr:cNvSpPr txBox="1"/>
      </cdr:nvSpPr>
      <cdr:spPr>
        <a:xfrm xmlns:a="http://schemas.openxmlformats.org/drawingml/2006/main">
          <a:off x="2623633" y="3079322"/>
          <a:ext cx="1249506" cy="38715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600" b="1" dirty="0" smtClean="0"/>
            <a:t>５％</a:t>
          </a:r>
          <a:r>
            <a:rPr lang="ja-JP" altLang="en-US" sz="1600" b="1" dirty="0"/>
            <a:t>以下</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E00E549-4187-4761-A81D-8BE7DEC9D650}" type="datetimeFigureOut">
              <a:rPr kumimoji="1" lang="ja-JP" altLang="en-US" smtClean="0"/>
              <a:t>2014/10/1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1DD235-C0FF-42A1-8C4A-7C1FBE890D12}" type="slidenum">
              <a:rPr kumimoji="1" lang="ja-JP" altLang="en-US" smtClean="0"/>
              <a:t>‹#›</a:t>
            </a:fld>
            <a:endParaRPr kumimoji="1" lang="ja-JP" altLang="en-US"/>
          </a:p>
        </p:txBody>
      </p:sp>
    </p:spTree>
    <p:extLst>
      <p:ext uri="{BB962C8B-B14F-4D97-AF65-F5344CB8AC3E}">
        <p14:creationId xmlns:p14="http://schemas.microsoft.com/office/powerpoint/2010/main" val="40648028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C7AA2E-B72D-4ABE-8D17-B04CA69AC517}" type="slidenum">
              <a:rPr kumimoji="1" lang="ja-JP" altLang="en-US" smtClean="0"/>
              <a:t>25</a:t>
            </a:fld>
            <a:endParaRPr kumimoji="1" lang="ja-JP" altLang="en-US"/>
          </a:p>
        </p:txBody>
      </p:sp>
    </p:spTree>
    <p:extLst>
      <p:ext uri="{BB962C8B-B14F-4D97-AF65-F5344CB8AC3E}">
        <p14:creationId xmlns:p14="http://schemas.microsoft.com/office/powerpoint/2010/main" val="1777184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230239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1520411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1565902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167322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2415309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11058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182887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381772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134381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2103925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60F0CBD-B4F9-45F5-B272-4995A6F9A26C}" type="datetimeFigureOut">
              <a:rPr kumimoji="1" lang="ja-JP" altLang="en-US" smtClean="0"/>
              <a:t>2014/10/1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318290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F0CBD-B4F9-45F5-B272-4995A6F9A26C}" type="datetimeFigureOut">
              <a:rPr kumimoji="1" lang="ja-JP" altLang="en-US" smtClean="0"/>
              <a:t>2014/10/1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BFAF5-255C-4BBF-9585-FE9B6E4D3490}" type="slidenum">
              <a:rPr kumimoji="1" lang="ja-JP" altLang="en-US" smtClean="0"/>
              <a:t>‹#›</a:t>
            </a:fld>
            <a:endParaRPr kumimoji="1" lang="ja-JP" altLang="en-US"/>
          </a:p>
        </p:txBody>
      </p:sp>
    </p:spTree>
    <p:extLst>
      <p:ext uri="{BB962C8B-B14F-4D97-AF65-F5344CB8AC3E}">
        <p14:creationId xmlns:p14="http://schemas.microsoft.com/office/powerpoint/2010/main" val="343384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556792"/>
            <a:ext cx="7772400" cy="1470025"/>
          </a:xfrm>
        </p:spPr>
        <p:txBody>
          <a:bodyPr>
            <a:noAutofit/>
          </a:bodyPr>
          <a:lstStyle/>
          <a:p>
            <a:r>
              <a:rPr kumimoji="1" lang="ja-JP" altLang="en-US" sz="4000" dirty="0" smtClean="0"/>
              <a:t>特定化学物質障害予防規則等関係法令改正説明会</a:t>
            </a:r>
            <a:r>
              <a:rPr kumimoji="1" lang="en-US" altLang="ja-JP" sz="4000" dirty="0" smtClean="0"/>
              <a:t/>
            </a:r>
            <a:br>
              <a:rPr kumimoji="1" lang="en-US" altLang="ja-JP" sz="4000" dirty="0" smtClean="0"/>
            </a:br>
            <a:r>
              <a:rPr lang="ja-JP" altLang="en-US" sz="3600" dirty="0" smtClean="0"/>
              <a:t>（クロロホルム</a:t>
            </a:r>
            <a:r>
              <a:rPr lang="ja-JP" altLang="en-US" sz="3600" dirty="0"/>
              <a:t>他</a:t>
            </a:r>
            <a:r>
              <a:rPr lang="ja-JP" altLang="en-US" sz="3600" dirty="0" smtClean="0"/>
              <a:t>９物質を中心に）</a:t>
            </a:r>
            <a:endParaRPr kumimoji="1" lang="ja-JP" altLang="en-US" sz="3600" dirty="0"/>
          </a:p>
        </p:txBody>
      </p:sp>
      <p:sp>
        <p:nvSpPr>
          <p:cNvPr id="3" name="サブタイトル 2"/>
          <p:cNvSpPr>
            <a:spLocks noGrp="1"/>
          </p:cNvSpPr>
          <p:nvPr>
            <p:ph type="subTitle" idx="1"/>
          </p:nvPr>
        </p:nvSpPr>
        <p:spPr>
          <a:xfrm>
            <a:off x="1371600" y="4196680"/>
            <a:ext cx="6400800" cy="1752600"/>
          </a:xfrm>
        </p:spPr>
        <p:txBody>
          <a:bodyPr/>
          <a:lstStyle/>
          <a:p>
            <a:r>
              <a:rPr kumimoji="1" lang="ja-JP" altLang="en-US" dirty="0" smtClean="0">
                <a:solidFill>
                  <a:schemeClr val="tx2">
                    <a:lumMod val="75000"/>
                  </a:schemeClr>
                </a:solidFill>
              </a:rPr>
              <a:t>厚生労働省労働基準局</a:t>
            </a:r>
            <a:endParaRPr kumimoji="1" lang="en-US" altLang="ja-JP" dirty="0" smtClean="0">
              <a:solidFill>
                <a:schemeClr val="tx2">
                  <a:lumMod val="75000"/>
                </a:schemeClr>
              </a:solidFill>
            </a:endParaRPr>
          </a:p>
          <a:p>
            <a:r>
              <a:rPr lang="ja-JP" altLang="en-US" dirty="0">
                <a:solidFill>
                  <a:schemeClr val="tx2">
                    <a:lumMod val="75000"/>
                  </a:schemeClr>
                </a:solidFill>
              </a:rPr>
              <a:t>安全</a:t>
            </a:r>
            <a:r>
              <a:rPr lang="ja-JP" altLang="en-US" dirty="0" smtClean="0">
                <a:solidFill>
                  <a:schemeClr val="tx2">
                    <a:lumMod val="75000"/>
                  </a:schemeClr>
                </a:solidFill>
              </a:rPr>
              <a:t>衛生部化学物質対策課</a:t>
            </a:r>
            <a:endParaRPr kumimoji="1" lang="ja-JP" altLang="en-US" dirty="0">
              <a:solidFill>
                <a:schemeClr val="tx2">
                  <a:lumMod val="75000"/>
                </a:schemeClr>
              </a:solidFill>
            </a:endParaRPr>
          </a:p>
        </p:txBody>
      </p:sp>
    </p:spTree>
    <p:extLst>
      <p:ext uri="{BB962C8B-B14F-4D97-AF65-F5344CB8AC3E}">
        <p14:creationId xmlns:p14="http://schemas.microsoft.com/office/powerpoint/2010/main" val="2498631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418058"/>
          </a:xfrm>
        </p:spPr>
        <p:txBody>
          <a:bodyPr>
            <a:normAutofit fontScale="90000"/>
          </a:bodyPr>
          <a:lstStyle/>
          <a:p>
            <a:r>
              <a:rPr kumimoji="1" lang="ja-JP" altLang="en-US" sz="3600" dirty="0" smtClean="0"/>
              <a:t>特化則別表１第</a:t>
            </a:r>
            <a:r>
              <a:rPr kumimoji="1" lang="en-US" altLang="ja-JP" sz="3600" dirty="0" smtClean="0"/>
              <a:t>37</a:t>
            </a:r>
            <a:r>
              <a:rPr kumimoji="1" lang="ja-JP" altLang="en-US" sz="3600" dirty="0" smtClean="0"/>
              <a:t>号の適用</a:t>
            </a:r>
            <a:r>
              <a:rPr lang="ja-JP" altLang="en-US" sz="2700" dirty="0" smtClean="0"/>
              <a:t>（パンフ</a:t>
            </a:r>
            <a:r>
              <a:rPr lang="en-US" altLang="ja-JP" sz="2700" dirty="0" smtClean="0"/>
              <a:t>P11</a:t>
            </a:r>
            <a:r>
              <a:rPr lang="ja-JP" altLang="en-US" sz="2700" dirty="0" smtClean="0"/>
              <a:t>）</a:t>
            </a:r>
            <a:endParaRPr kumimoji="1" lang="ja-JP" altLang="en-US" sz="27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52986762"/>
              </p:ext>
            </p:extLst>
          </p:nvPr>
        </p:nvGraphicFramePr>
        <p:xfrm>
          <a:off x="15498" y="476672"/>
          <a:ext cx="9020998" cy="5455920"/>
        </p:xfrm>
        <a:graphic>
          <a:graphicData uri="http://schemas.openxmlformats.org/drawingml/2006/table">
            <a:tbl>
              <a:tblPr firstRow="1" bandRow="1">
                <a:tableStyleId>{5C22544A-7EE6-4342-B048-85BDC9FD1C3A}</a:tableStyleId>
              </a:tblPr>
              <a:tblGrid>
                <a:gridCol w="659083"/>
                <a:gridCol w="1989102"/>
                <a:gridCol w="1491827"/>
                <a:gridCol w="1349748"/>
                <a:gridCol w="1065590"/>
                <a:gridCol w="2465648"/>
              </a:tblGrid>
              <a:tr h="144016">
                <a:tc rowSpan="2">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ケース</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c gridSpan="3">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c hMerge="1">
                  <a:txBody>
                    <a:bodyPr/>
                    <a:lstStyle/>
                    <a:p>
                      <a:pPr>
                        <a:lnSpc>
                          <a:spcPts val="1500"/>
                        </a:lnSpc>
                      </a:pPr>
                      <a:endParaRPr kumimoji="1" lang="ja-JP" altLang="en-US" dirty="0">
                        <a:solidFill>
                          <a:schemeClr val="tx1"/>
                        </a:solidFill>
                      </a:endParaRPr>
                    </a:p>
                  </a:txBody>
                  <a:tcPr>
                    <a:solidFill>
                      <a:schemeClr val="tx2">
                        <a:lumMod val="40000"/>
                        <a:lumOff val="60000"/>
                      </a:schemeClr>
                    </a:solidFill>
                  </a:tcPr>
                </a:tc>
                <a:tc hMerge="1">
                  <a:txBody>
                    <a:bodyPr/>
                    <a:lstStyle/>
                    <a:p>
                      <a:pPr>
                        <a:lnSpc>
                          <a:spcPts val="1500"/>
                        </a:lnSpc>
                      </a:pPr>
                      <a:endParaRPr kumimoji="1" lang="ja-JP" altLang="en-US" dirty="0">
                        <a:solidFill>
                          <a:schemeClr val="tx1"/>
                        </a:solidFill>
                      </a:endParaRPr>
                    </a:p>
                  </a:txBody>
                  <a:tcPr>
                    <a:solidFill>
                      <a:schemeClr val="tx2">
                        <a:lumMod val="40000"/>
                        <a:lumOff val="60000"/>
                      </a:schemeClr>
                    </a:solidFill>
                  </a:tcPr>
                </a:tc>
                <a:tc rowSpan="2">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有機溶剤（</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種類）</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％以下</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c rowSpan="2">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別表第</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号（特別有機溶剤と有機溶剤の合計含有量が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を超えるもの）</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r>
              <a:tr h="383286">
                <a:tc vMerge="1">
                  <a:txBody>
                    <a:bodyPr/>
                    <a:lstStyle/>
                    <a:p>
                      <a:pPr>
                        <a:lnSpc>
                          <a:spcPts val="1500"/>
                        </a:lnSpc>
                      </a:pPr>
                      <a:endParaRPr kumimoji="1" lang="ja-JP" altLang="en-US" dirty="0">
                        <a:solidFill>
                          <a:schemeClr val="tx1"/>
                        </a:solidFill>
                      </a:endParaRPr>
                    </a:p>
                  </a:txBody>
                  <a:tcPr>
                    <a:solidFill>
                      <a:schemeClr val="tx2">
                        <a:lumMod val="40000"/>
                        <a:lumOff val="60000"/>
                      </a:schemeClr>
                    </a:solidFill>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クロロホルムほか９物質（各成分</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c>
                  <a:txBody>
                    <a:bodyPr/>
                    <a:lstStyle/>
                    <a:p>
                      <a:pPr>
                        <a:lnSpc>
                          <a:spcPts val="1500"/>
                        </a:lnSpc>
                      </a:pP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ジクロロプロパン（</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エチルベンゼン（</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B8D0EE"/>
                    </a:solidFill>
                  </a:tcPr>
                </a:tc>
                <a:tc vMerge="1">
                  <a:txBody>
                    <a:bodyPr/>
                    <a:lstStyle/>
                    <a:p>
                      <a:pPr>
                        <a:lnSpc>
                          <a:spcPts val="1500"/>
                        </a:lnSpc>
                      </a:pPr>
                      <a:endParaRPr kumimoji="1" lang="ja-JP" altLang="en-US" dirty="0">
                        <a:solidFill>
                          <a:schemeClr val="tx1"/>
                        </a:solidFill>
                      </a:endParaRPr>
                    </a:p>
                  </a:txBody>
                  <a:tcPr>
                    <a:solidFill>
                      <a:schemeClr val="tx2">
                        <a:lumMod val="40000"/>
                        <a:lumOff val="60000"/>
                      </a:schemeClr>
                    </a:solidFill>
                  </a:tcPr>
                </a:tc>
                <a:tc vMerge="1">
                  <a:txBody>
                    <a:bodyPr/>
                    <a:lstStyle/>
                    <a:p>
                      <a:pPr>
                        <a:lnSpc>
                          <a:spcPts val="1500"/>
                        </a:lnSpc>
                      </a:pPr>
                      <a:endParaRPr kumimoji="1" lang="ja-JP" altLang="en-US" dirty="0">
                        <a:solidFill>
                          <a:schemeClr val="tx1"/>
                        </a:solidFill>
                      </a:endParaRPr>
                    </a:p>
                  </a:txBody>
                  <a:tcPr>
                    <a:solidFill>
                      <a:schemeClr val="tx2">
                        <a:lumMod val="40000"/>
                        <a:lumOff val="60000"/>
                      </a:schemeClr>
                    </a:solidFill>
                  </a:tcPr>
                </a:tc>
              </a:tr>
              <a:tr h="126985">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24822">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●（複数成分以上）</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273146">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４</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５</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６</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●（複数成分以上）</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７</a:t>
                      </a:r>
                    </a:p>
                  </a:txBody>
                  <a:tcPr>
                    <a:solidFill>
                      <a:schemeClr val="accent6">
                        <a:lumMod val="40000"/>
                        <a:lumOff val="60000"/>
                      </a:schemeClr>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●（複数成分以上）</a:t>
                      </a: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９</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対象外（</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％を超えない）</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67779">
                <a:tc>
                  <a:txBody>
                    <a:bodyPr/>
                    <a:lstStyle/>
                    <a:p>
                      <a:pPr algn="ctr">
                        <a:lnSpc>
                          <a:spcPts val="15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11</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12</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●（複数成分以上）</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c>
                  <a:txBody>
                    <a:bodyPr/>
                    <a:lstStyle/>
                    <a:p>
                      <a:pPr>
                        <a:lnSpc>
                          <a:spcPts val="1500"/>
                        </a:lnSpc>
                      </a:pP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対象（●の合計が</a:t>
                      </a:r>
                      <a:r>
                        <a:rPr kumimoji="1" lang="en-US" altLang="ja-JP"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a:t>
                      </a:r>
                      <a:endPar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accent6">
                        <a:lumMod val="40000"/>
                        <a:lumOff val="60000"/>
                      </a:schemeClr>
                    </a:solidFill>
                  </a:tcPr>
                </a:tc>
              </a:tr>
              <a:tr h="167779">
                <a:tc>
                  <a:txBody>
                    <a:bodyPr/>
                    <a:lstStyle/>
                    <a:p>
                      <a:pPr algn="ctr">
                        <a:lnSpc>
                          <a:spcPts val="15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13</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対象外（</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％を超えない）</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r>
              <a:tr h="167779">
                <a:tc>
                  <a:txBody>
                    <a:bodyPr/>
                    <a:lstStyle/>
                    <a:p>
                      <a:pPr algn="ctr">
                        <a:lnSpc>
                          <a:spcPts val="15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14</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対象外（</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％を超えない）</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r>
              <a:tr h="167779">
                <a:tc>
                  <a:txBody>
                    <a:bodyPr/>
                    <a:lstStyle/>
                    <a:p>
                      <a:pPr algn="ctr">
                        <a:lnSpc>
                          <a:spcPts val="15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15</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対象外（</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％を超えない）</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r>
              <a:tr h="163007">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r>
            </a:tbl>
          </a:graphicData>
        </a:graphic>
      </p:graphicFrame>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10</a:t>
            </a:fld>
            <a:endParaRPr kumimoji="1" lang="ja-JP" altLang="en-US"/>
          </a:p>
        </p:txBody>
      </p:sp>
      <p:sp>
        <p:nvSpPr>
          <p:cNvPr id="5" name="正方形/長方形 4"/>
          <p:cNvSpPr/>
          <p:nvPr/>
        </p:nvSpPr>
        <p:spPr>
          <a:xfrm>
            <a:off x="14990" y="5688632"/>
            <a:ext cx="9129010" cy="11693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溶剤にはクロロホルムほか９物質のほか、</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ジクロロプロパン、エチルベンゼンがあるため、特化則別表第</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号の適用を考える場合、クロロホルムほか９物質、</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ジクロロプロパン、エチルベンゼン、有機溶剤の４つの組み合わせを考える必要がある。</a:t>
            </a:r>
            <a:endPar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5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5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a:t>
            </a:r>
            <a:r>
              <a:rPr lang="ja-JP" altLang="en-US" sz="15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溶剤と有機溶剤以外の物との混合物で、有機溶剤を当該混合物の重量</a:t>
            </a:r>
            <a:r>
              <a:rPr lang="ja-JP" altLang="en-US" sz="15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の５パーセント</a:t>
            </a:r>
            <a:r>
              <a:rPr lang="ja-JP" altLang="en-US" sz="15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を超えて含有する</a:t>
            </a:r>
            <a:r>
              <a:rPr lang="ja-JP" altLang="en-US" sz="15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もの（有機溶剤含有物）については、有機則が適用される。</a:t>
            </a:r>
            <a:endParaRPr kumimoji="1" lang="ja-JP" altLang="en-US" sz="15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10</a:t>
            </a:fld>
            <a:endParaRPr lang="ja-JP" altLang="en-US"/>
          </a:p>
        </p:txBody>
      </p:sp>
    </p:spTree>
    <p:extLst>
      <p:ext uri="{BB962C8B-B14F-4D97-AF65-F5344CB8AC3E}">
        <p14:creationId xmlns:p14="http://schemas.microsoft.com/office/powerpoint/2010/main" val="3750528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2690"/>
            <a:ext cx="8229600" cy="453982"/>
          </a:xfrm>
        </p:spPr>
        <p:txBody>
          <a:bodyPr>
            <a:normAutofit fontScale="90000"/>
          </a:bodyPr>
          <a:lstStyle/>
          <a:p>
            <a:r>
              <a:rPr lang="ja-JP" altLang="en-US" sz="3600" dirty="0"/>
              <a:t>特化則別表１第</a:t>
            </a:r>
            <a:r>
              <a:rPr lang="en-US" altLang="ja-JP" sz="3600" dirty="0"/>
              <a:t>37</a:t>
            </a:r>
            <a:r>
              <a:rPr lang="ja-JP" altLang="en-US" sz="3600" dirty="0"/>
              <a:t>号の</a:t>
            </a:r>
            <a:r>
              <a:rPr lang="ja-JP" altLang="en-US" sz="3600" dirty="0" smtClean="0"/>
              <a:t>適用例</a:t>
            </a:r>
            <a:r>
              <a:rPr lang="ja-JP" altLang="en-US" sz="2700" dirty="0" smtClean="0"/>
              <a:t>（パンフ</a:t>
            </a:r>
            <a:r>
              <a:rPr lang="en-US" altLang="ja-JP" sz="2700" dirty="0" smtClean="0"/>
              <a:t>P11</a:t>
            </a:r>
            <a:r>
              <a:rPr lang="ja-JP" altLang="en-US" sz="2700" dirty="0" smtClean="0"/>
              <a:t>）</a:t>
            </a:r>
            <a:endParaRPr kumimoji="1" lang="ja-JP" altLang="en-US" sz="27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788556249"/>
              </p:ext>
            </p:extLst>
          </p:nvPr>
        </p:nvGraphicFramePr>
        <p:xfrm>
          <a:off x="0" y="546149"/>
          <a:ext cx="9036496" cy="5763171"/>
        </p:xfrm>
        <a:graphic>
          <a:graphicData uri="http://schemas.openxmlformats.org/drawingml/2006/table">
            <a:tbl>
              <a:tblPr>
                <a:tableStyleId>{5C22544A-7EE6-4342-B048-85BDC9FD1C3A}</a:tableStyleId>
              </a:tblPr>
              <a:tblGrid>
                <a:gridCol w="633375"/>
                <a:gridCol w="2426457"/>
                <a:gridCol w="1512168"/>
                <a:gridCol w="1584176"/>
                <a:gridCol w="1872208"/>
                <a:gridCol w="1008112"/>
              </a:tblGrid>
              <a:tr h="48841">
                <a:tc rowSpan="2">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ケース</a:t>
                      </a:r>
                    </a:p>
                  </a:txBody>
                  <a:tcPr marL="52556" marR="52556" marT="0" marB="0" anchor="ctr">
                    <a:solidFill>
                      <a:schemeClr val="accent2">
                        <a:lumMod val="20000"/>
                        <a:lumOff val="80000"/>
                      </a:schemeClr>
                    </a:solidFill>
                  </a:tcPr>
                </a:tc>
                <a:tc gridSpan="3">
                  <a:txBody>
                    <a:bodyPr/>
                    <a:lstStyle/>
                    <a:p>
                      <a:pPr marL="32385" algn="ctr">
                        <a:lnSpc>
                          <a:spcPts val="1800"/>
                        </a:lnSpc>
                        <a:spcAft>
                          <a:spcPts val="0"/>
                        </a:spcAft>
                      </a:pPr>
                      <a:r>
                        <a:rPr lang="ja-JP" altLang="en-US" sz="1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特別有機溶剤</a:t>
                      </a:r>
                      <a:endParaRPr lang="ja-JP" sz="1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2">
                        <a:lumMod val="20000"/>
                        <a:lumOff val="80000"/>
                      </a:schemeClr>
                    </a:solidFill>
                  </a:tcPr>
                </a:tc>
                <a:tc hMerge="1">
                  <a:txBody>
                    <a:bodyPr/>
                    <a:lstStyle/>
                    <a:p>
                      <a:pPr marL="32385" algn="ctr">
                        <a:spcAft>
                          <a:spcPts val="0"/>
                        </a:spcAft>
                      </a:pPr>
                      <a:endParaRPr lang="ja-JP" sz="1600" kern="100" dirty="0">
                        <a:effectLst/>
                        <a:latin typeface="Century"/>
                        <a:ea typeface="ＭＳ 明朝"/>
                        <a:cs typeface="Times New Roman"/>
                      </a:endParaRPr>
                    </a:p>
                  </a:txBody>
                  <a:tcPr marL="52556" marR="52556" marT="0" marB="0">
                    <a:solidFill>
                      <a:schemeClr val="accent2">
                        <a:lumMod val="20000"/>
                        <a:lumOff val="80000"/>
                      </a:schemeClr>
                    </a:solidFill>
                  </a:tcPr>
                </a:tc>
                <a:tc hMerge="1">
                  <a:txBody>
                    <a:bodyPr/>
                    <a:lstStyle/>
                    <a:p>
                      <a:pPr marL="32385" algn="ctr">
                        <a:spcAft>
                          <a:spcPts val="0"/>
                        </a:spcAft>
                      </a:pPr>
                      <a:endParaRPr lang="ja-JP" sz="1600" kern="100" dirty="0">
                        <a:effectLst/>
                        <a:latin typeface="Century"/>
                        <a:ea typeface="ＭＳ 明朝"/>
                        <a:cs typeface="Times New Roman"/>
                      </a:endParaRPr>
                    </a:p>
                  </a:txBody>
                  <a:tcPr marL="52556" marR="52556" marT="0" marB="0">
                    <a:solidFill>
                      <a:schemeClr val="accent2">
                        <a:lumMod val="20000"/>
                        <a:lumOff val="80000"/>
                      </a:schemeClr>
                    </a:solidFill>
                  </a:tcPr>
                </a:tc>
                <a:tc rowSpan="2">
                  <a:txBody>
                    <a:bodyPr/>
                    <a:lstStyle/>
                    <a:p>
                      <a:pPr marL="32385" algn="ctr">
                        <a:lnSpc>
                          <a:spcPts val="1800"/>
                        </a:lnSpc>
                        <a:spcAft>
                          <a:spcPts val="0"/>
                        </a:spcAft>
                      </a:pPr>
                      <a:r>
                        <a:rPr lang="ja-JP" sz="1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有機</a:t>
                      </a:r>
                      <a:r>
                        <a:rPr lang="ja-JP" sz="1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溶剤</a:t>
                      </a:r>
                      <a:endParaRPr lang="en-US" altLang="ja-JP" sz="1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32385" algn="ctr">
                        <a:lnSpc>
                          <a:spcPts val="1800"/>
                        </a:lnSpc>
                        <a:spcAft>
                          <a:spcPts val="0"/>
                        </a:spcAft>
                      </a:pPr>
                      <a:r>
                        <a:rPr lang="ja-JP" altLang="en-US" sz="13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3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％以下）</a:t>
                      </a:r>
                      <a:endParaRPr lang="ja-JP" sz="13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nchor="ctr">
                    <a:solidFill>
                      <a:schemeClr val="accent2">
                        <a:lumMod val="20000"/>
                        <a:lumOff val="80000"/>
                      </a:schemeClr>
                    </a:solidFill>
                  </a:tcPr>
                </a:tc>
                <a:tc rowSpan="2">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別表第</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第</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37</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号</a:t>
                      </a:r>
                      <a:r>
                        <a:rPr lang="ja-JP" alt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の</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適用</a:t>
                      </a:r>
                      <a:endParaRPr lang="ja-JP" alt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nchor="ctr">
                    <a:solidFill>
                      <a:schemeClr val="accent2">
                        <a:lumMod val="20000"/>
                        <a:lumOff val="80000"/>
                      </a:schemeClr>
                    </a:solidFill>
                  </a:tcPr>
                </a:tc>
              </a:tr>
              <a:tr h="363690">
                <a:tc vMerge="1">
                  <a:txBody>
                    <a:bodyPr/>
                    <a:lstStyle/>
                    <a:p>
                      <a:pPr marL="32385" algn="ctr">
                        <a:spcAft>
                          <a:spcPts val="0"/>
                        </a:spcAft>
                      </a:pPr>
                      <a:endParaRPr lang="ja-JP" sz="1600" kern="100" dirty="0">
                        <a:effectLst/>
                        <a:latin typeface="Century"/>
                        <a:ea typeface="ＭＳ 明朝"/>
                        <a:cs typeface="Times New Roman"/>
                      </a:endParaRPr>
                    </a:p>
                  </a:txBody>
                  <a:tcPr marL="52556" marR="52556" marT="0" marB="0">
                    <a:solidFill>
                      <a:schemeClr val="accent2">
                        <a:lumMod val="20000"/>
                        <a:lumOff val="80000"/>
                      </a:schemeClr>
                    </a:solidFill>
                  </a:tcPr>
                </a:tc>
                <a:tc>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クロロホルムほか９物質</a:t>
                      </a:r>
                    </a:p>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（各成分１％以下）</a:t>
                      </a:r>
                    </a:p>
                  </a:txBody>
                  <a:tcPr marL="52556" marR="52556" marT="0" marB="0">
                    <a:solidFill>
                      <a:schemeClr val="accent2">
                        <a:lumMod val="20000"/>
                        <a:lumOff val="80000"/>
                      </a:schemeClr>
                    </a:solidFill>
                  </a:tcPr>
                </a:tc>
                <a:tc>
                  <a:txBody>
                    <a:bodyPr/>
                    <a:lstStyle/>
                    <a:p>
                      <a:pPr marL="32385" algn="ctr">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ジクロロプロパン（</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１％以下）</a:t>
                      </a:r>
                    </a:p>
                  </a:txBody>
                  <a:tcPr marL="52556" marR="52556" marT="0" marB="0">
                    <a:solidFill>
                      <a:schemeClr val="accent2">
                        <a:lumMod val="20000"/>
                        <a:lumOff val="80000"/>
                      </a:schemeClr>
                    </a:solidFill>
                  </a:tcPr>
                </a:tc>
                <a:tc>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エチルベンゼン</a:t>
                      </a:r>
                    </a:p>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（１％以下）</a:t>
                      </a:r>
                    </a:p>
                  </a:txBody>
                  <a:tcPr marL="52556" marR="52556" marT="0" marB="0">
                    <a:solidFill>
                      <a:schemeClr val="accent2">
                        <a:lumMod val="20000"/>
                        <a:lumOff val="80000"/>
                      </a:schemeClr>
                    </a:solidFill>
                  </a:tcPr>
                </a:tc>
                <a:tc vMerge="1">
                  <a:txBody>
                    <a:bodyPr/>
                    <a:lstStyle/>
                    <a:p>
                      <a:pPr marL="32385" algn="ctr">
                        <a:spcAft>
                          <a:spcPts val="0"/>
                        </a:spcAft>
                      </a:pPr>
                      <a:endParaRPr lang="ja-JP" sz="1600" kern="100" dirty="0">
                        <a:effectLst/>
                        <a:latin typeface="Century"/>
                        <a:ea typeface="ＭＳ 明朝"/>
                        <a:cs typeface="Times New Roman"/>
                      </a:endParaRPr>
                    </a:p>
                  </a:txBody>
                  <a:tcPr marL="52556" marR="52556" marT="0" marB="0">
                    <a:solidFill>
                      <a:schemeClr val="accent2">
                        <a:lumMod val="20000"/>
                        <a:lumOff val="80000"/>
                      </a:schemeClr>
                    </a:solidFill>
                  </a:tcPr>
                </a:tc>
                <a:tc vMerge="1">
                  <a:txBody>
                    <a:bodyPr/>
                    <a:lstStyle/>
                    <a:p>
                      <a:pPr marL="32385" algn="ctr">
                        <a:spcAft>
                          <a:spcPts val="0"/>
                        </a:spcAft>
                      </a:pPr>
                      <a:endParaRPr lang="ja-JP" sz="1600" kern="100" dirty="0">
                        <a:effectLst/>
                        <a:latin typeface="Century"/>
                        <a:ea typeface="ＭＳ 明朝"/>
                        <a:cs typeface="Times New Roman"/>
                      </a:endParaRPr>
                    </a:p>
                  </a:txBody>
                  <a:tcPr marL="52556" marR="52556" marT="0" marB="0">
                    <a:solidFill>
                      <a:schemeClr val="accent2">
                        <a:lumMod val="20000"/>
                        <a:lumOff val="80000"/>
                      </a:schemeClr>
                    </a:solidFill>
                  </a:tcPr>
                </a:tc>
              </a:tr>
              <a:tr h="405649">
                <a:tc>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３</a:t>
                      </a:r>
                    </a:p>
                  </a:txBody>
                  <a:tcPr marL="52556" marR="52556" marT="0" marB="0" anchor="ctr"/>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ジクロロメタン【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just">
                        <a:lnSpc>
                          <a:spcPts val="1800"/>
                        </a:lnSpc>
                        <a:spcAft>
                          <a:spcPts val="0"/>
                        </a:spcAft>
                      </a:pP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1,2-</a:t>
                      </a:r>
                      <a:r>
                        <a:rPr lang="ja-JP" sz="1300" kern="100">
                          <a:effectLst/>
                          <a:latin typeface="メイリオ" panose="020B0604030504040204" pitchFamily="50" charset="-128"/>
                          <a:ea typeface="メイリオ" panose="020B0604030504040204" pitchFamily="50" charset="-128"/>
                          <a:cs typeface="メイリオ" panose="020B0604030504040204" pitchFamily="50" charset="-128"/>
                        </a:rPr>
                        <a:t>ジクロロプロパン【</a:t>
                      </a: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just">
                        <a:lnSpc>
                          <a:spcPts val="1800"/>
                        </a:lnSpc>
                        <a:spcAft>
                          <a:spcPts val="0"/>
                        </a:spcAft>
                      </a:pPr>
                      <a:r>
                        <a:rPr 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err="1"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err="1"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トリクロロエタン【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tc>
              </a:tr>
              <a:tr h="405649">
                <a:tc>
                  <a:txBody>
                    <a:bodyPr/>
                    <a:lstStyle/>
                    <a:p>
                      <a:pPr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４</a:t>
                      </a:r>
                    </a:p>
                  </a:txBody>
                  <a:tcPr marL="52556" marR="52556" marT="0" marB="0" anchor="ctr">
                    <a:solidFill>
                      <a:schemeClr val="accent6">
                        <a:lumMod val="20000"/>
                        <a:lumOff val="80000"/>
                      </a:schemeClr>
                    </a:solidFill>
                  </a:tcPr>
                </a:tc>
                <a:tc>
                  <a:txBody>
                    <a:bodyPr/>
                    <a:lstStyle/>
                    <a:p>
                      <a:pPr marL="32385" algn="just">
                        <a:lnSpc>
                          <a:spcPts val="1800"/>
                        </a:lnSpc>
                        <a:spcAft>
                          <a:spcPts val="0"/>
                        </a:spcAft>
                      </a:pPr>
                      <a:r>
                        <a:rPr 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MIBK</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エチルベンゼン【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ja-JP" sz="1300" kern="100">
                          <a:effectLst/>
                          <a:latin typeface="メイリオ" panose="020B0604030504040204" pitchFamily="50" charset="-128"/>
                          <a:ea typeface="メイリオ" panose="020B0604030504040204" pitchFamily="50" charset="-128"/>
                          <a:cs typeface="メイリオ" panose="020B0604030504040204" pitchFamily="50" charset="-128"/>
                        </a:rPr>
                        <a:t>キシレン【</a:t>
                      </a: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3.1</a:t>
                      </a:r>
                      <a:r>
                        <a:rPr lang="ja-JP" sz="1300" kern="10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ctr" defTabSz="914400" rtl="0" eaLnBrk="1" latinLnBrk="0" hangingPunct="1">
                        <a:lnSpc>
                          <a:spcPts val="1800"/>
                        </a:lnSpc>
                        <a:spcAft>
                          <a:spcPts val="0"/>
                        </a:spcAft>
                      </a:pPr>
                      <a:r>
                        <a:rPr kumimoji="1" lang="ja-JP" sz="1300" kern="1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solidFill>
                      <a:schemeClr val="accent6">
                        <a:lumMod val="20000"/>
                        <a:lumOff val="80000"/>
                      </a:schemeClr>
                    </a:solidFill>
                  </a:tcPr>
                </a:tc>
              </a:tr>
              <a:tr h="1033074">
                <a:tc>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６</a:t>
                      </a:r>
                    </a:p>
                  </a:txBody>
                  <a:tcPr marL="52556" marR="52556" marT="0" marB="0" anchor="ctr"/>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クロロホルム【</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32385" algn="just">
                        <a:lnSpc>
                          <a:spcPts val="1800"/>
                        </a:lnSpc>
                        <a:spcAft>
                          <a:spcPts val="0"/>
                        </a:spcAft>
                      </a:pPr>
                      <a:r>
                        <a:rPr lang="ja-JP" alt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四塩化炭素</a:t>
                      </a:r>
                      <a:r>
                        <a:rPr lang="en-US"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ジクロロメタン【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ジクロロエタン【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トリクロロエチレン【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ジクロロプロパン【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ctr" defTabSz="914400" rtl="0" eaLnBrk="1" latinLnBrk="0" hangingPunct="1">
                        <a:lnSpc>
                          <a:spcPts val="1800"/>
                        </a:lnSpc>
                        <a:spcAft>
                          <a:spcPts val="0"/>
                        </a:spcAft>
                      </a:pPr>
                      <a:r>
                        <a:rPr kumimoji="1" lang="ja-JP" sz="1300" kern="10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tc>
              </a:tr>
              <a:tr h="0">
                <a:tc>
                  <a:txBody>
                    <a:bodyPr/>
                    <a:lstStyle/>
                    <a:p>
                      <a:pPr marL="32385"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８</a:t>
                      </a:r>
                    </a:p>
                  </a:txBody>
                  <a:tcPr marL="52556" marR="52556" marT="0" marB="0" anchor="ctr">
                    <a:solidFill>
                      <a:schemeClr val="accent6">
                        <a:lumMod val="20000"/>
                        <a:lumOff val="80000"/>
                      </a:schemeClr>
                    </a:solidFill>
                  </a:tcPr>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ジクロロメタン【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err="1">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err="1">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トリクロロエタン【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4.1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ctr" defTabSz="914400" rtl="0" eaLnBrk="1" latinLnBrk="0" hangingPunct="1">
                        <a:lnSpc>
                          <a:spcPts val="1800"/>
                        </a:lnSpc>
                        <a:spcAft>
                          <a:spcPts val="0"/>
                        </a:spcAft>
                      </a:pPr>
                      <a:r>
                        <a:rPr kumimoji="1" lang="ja-JP" sz="1300" kern="1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solidFill>
                      <a:schemeClr val="accent6">
                        <a:lumMod val="20000"/>
                        <a:lumOff val="80000"/>
                      </a:schemeClr>
                    </a:solidFill>
                  </a:tcPr>
                </a:tc>
              </a:tr>
              <a:tr h="202824">
                <a:tc>
                  <a:txBody>
                    <a:bodyPr/>
                    <a:lstStyle/>
                    <a:p>
                      <a:pPr algn="ctr">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８</a:t>
                      </a:r>
                    </a:p>
                  </a:txBody>
                  <a:tcPr marL="52556" marR="52556" marT="0" marB="0" anchor="ctr"/>
                </a:tc>
                <a:tc>
                  <a:txBody>
                    <a:bodyPr/>
                    <a:lstStyle/>
                    <a:p>
                      <a:pPr marL="32385" algn="just">
                        <a:lnSpc>
                          <a:spcPts val="1800"/>
                        </a:lnSpc>
                        <a:spcAft>
                          <a:spcPts val="0"/>
                        </a:spcAft>
                      </a:pP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MIBK</a:t>
                      </a:r>
                      <a:r>
                        <a:rPr lang="ja-JP" sz="1300" kern="10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just">
                        <a:lnSpc>
                          <a:spcPts val="1800"/>
                        </a:lnSpc>
                        <a:spcAft>
                          <a:spcPts val="0"/>
                        </a:spcAft>
                      </a:pP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just">
                        <a:lnSpc>
                          <a:spcPts val="1800"/>
                        </a:lnSpc>
                        <a:spcAft>
                          <a:spcPts val="0"/>
                        </a:spcAft>
                      </a:pP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キシレン【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4.1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ctr" defTabSz="914400" rtl="0" eaLnBrk="1" latinLnBrk="0" hangingPunct="1">
                        <a:lnSpc>
                          <a:spcPts val="1800"/>
                        </a:lnSpc>
                        <a:spcAft>
                          <a:spcPts val="0"/>
                        </a:spcAft>
                      </a:pPr>
                      <a:r>
                        <a:rPr kumimoji="1" lang="ja-JP" sz="1300" kern="1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tc>
              </a:tr>
              <a:tr h="134658">
                <a:tc>
                  <a:txBody>
                    <a:bodyPr/>
                    <a:lstStyle/>
                    <a:p>
                      <a:pPr marL="32385" algn="ctr">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10</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nchor="ctr">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ジクロロプロパン【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err="1">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err="1">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トリクロロエタン【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4.1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solidFill>
                      <a:schemeClr val="accent6">
                        <a:lumMod val="20000"/>
                        <a:lumOff val="80000"/>
                      </a:schemeClr>
                    </a:solidFill>
                  </a:tcPr>
                </a:tc>
                <a:tc>
                  <a:txBody>
                    <a:bodyPr/>
                    <a:lstStyle/>
                    <a:p>
                      <a:pPr marL="32385" algn="ctr" defTabSz="914400" rtl="0" eaLnBrk="1" latinLnBrk="0" hangingPunct="1">
                        <a:lnSpc>
                          <a:spcPts val="1800"/>
                        </a:lnSpc>
                        <a:spcAft>
                          <a:spcPts val="0"/>
                        </a:spcAft>
                      </a:pPr>
                      <a:r>
                        <a:rPr kumimoji="1" lang="ja-JP" sz="1300" kern="1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solidFill>
                      <a:schemeClr val="accent6">
                        <a:lumMod val="20000"/>
                        <a:lumOff val="80000"/>
                      </a:schemeClr>
                    </a:solidFill>
                  </a:tcPr>
                </a:tc>
              </a:tr>
              <a:tr h="405649">
                <a:tc>
                  <a:txBody>
                    <a:bodyPr/>
                    <a:lstStyle/>
                    <a:p>
                      <a:pPr marL="32385" algn="ctr">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11</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nchor="ct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just">
                        <a:lnSpc>
                          <a:spcPts val="1800"/>
                        </a:lnSpc>
                        <a:spcAft>
                          <a:spcPts val="0"/>
                        </a:spcAft>
                      </a:pPr>
                      <a:r>
                        <a:rPr lang="en-US" sz="13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エチルベンゼン【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キシレン【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4.1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tc>
                <a:tc>
                  <a:txBody>
                    <a:bodyPr/>
                    <a:lstStyle/>
                    <a:p>
                      <a:pPr marL="32385" algn="ctr" defTabSz="914400" rtl="0" eaLnBrk="1" latinLnBrk="0" hangingPunct="1">
                        <a:lnSpc>
                          <a:spcPts val="1800"/>
                        </a:lnSpc>
                        <a:spcAft>
                          <a:spcPts val="0"/>
                        </a:spcAft>
                      </a:pPr>
                      <a:r>
                        <a:rPr kumimoji="1" lang="ja-JP" sz="1300" kern="10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tc>
              </a:tr>
              <a:tr h="1419771">
                <a:tc>
                  <a:txBody>
                    <a:bodyPr/>
                    <a:lstStyle/>
                    <a:p>
                      <a:pPr marL="32385" algn="ctr">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12</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nchor="ctr">
                    <a:solidFill>
                      <a:schemeClr val="accent6">
                        <a:lumMod val="20000"/>
                        <a:lumOff val="80000"/>
                      </a:schemeClr>
                    </a:solidFill>
                  </a:tcPr>
                </a:tc>
                <a:tc>
                  <a:txBody>
                    <a:bodyPr/>
                    <a:lstStyle/>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クロロホルム【</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四塩化炭素【</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32385" marR="0" indent="0" algn="just" defTabSz="914400" rtl="0" eaLnBrk="1" fontAlgn="auto" latinLnBrk="0" hangingPunct="1">
                        <a:lnSpc>
                          <a:spcPts val="1800"/>
                        </a:lnSpc>
                        <a:spcBef>
                          <a:spcPts val="0"/>
                        </a:spcBef>
                        <a:spcAft>
                          <a:spcPts val="0"/>
                        </a:spcAft>
                        <a:buClrTx/>
                        <a:buSzTx/>
                        <a:buFontTx/>
                        <a:buNone/>
                        <a:tabLst/>
                        <a:defRPr/>
                      </a:pPr>
                      <a:r>
                        <a:rPr lang="ja-JP"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ジクロロメタン【</a:t>
                      </a:r>
                      <a:r>
                        <a:rPr lang="en-US"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1,2-</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ジクロロエタン【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32385" algn="just">
                        <a:lnSpc>
                          <a:spcPts val="1800"/>
                        </a:lnSpc>
                        <a:spcAft>
                          <a:spcPts val="0"/>
                        </a:spcAft>
                      </a:pP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テトラクロロ</a:t>
                      </a:r>
                      <a:r>
                        <a:rPr lang="ja-JP" altLang="en-US"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エチレン</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p>
                      <a:pPr marL="32385" algn="just">
                        <a:lnSpc>
                          <a:spcPts val="1800"/>
                        </a:lnSpc>
                        <a:spcAft>
                          <a:spcPts val="0"/>
                        </a:spcAft>
                      </a:pP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トリクロロエチレン【</a:t>
                      </a: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1</a:t>
                      </a:r>
                      <a:r>
                        <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3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just">
                        <a:lnSpc>
                          <a:spcPts val="1800"/>
                        </a:lnSpc>
                        <a:spcAft>
                          <a:spcPts val="0"/>
                        </a:spcAft>
                      </a:pPr>
                      <a:r>
                        <a:rPr lang="en-US" sz="13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2556" marR="52556" marT="0" marB="0">
                    <a:solidFill>
                      <a:schemeClr val="accent6">
                        <a:lumMod val="20000"/>
                        <a:lumOff val="80000"/>
                      </a:schemeClr>
                    </a:solidFill>
                  </a:tcPr>
                </a:tc>
                <a:tc>
                  <a:txBody>
                    <a:bodyPr/>
                    <a:lstStyle/>
                    <a:p>
                      <a:pPr marL="32385" algn="ctr" defTabSz="914400" rtl="0" eaLnBrk="1" latinLnBrk="0" hangingPunct="1">
                        <a:lnSpc>
                          <a:spcPts val="1800"/>
                        </a:lnSpc>
                        <a:spcAft>
                          <a:spcPts val="0"/>
                        </a:spcAft>
                      </a:pPr>
                      <a:r>
                        <a:rPr kumimoji="1" lang="ja-JP" sz="1300" kern="1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52556" marR="52556" marT="0" marB="0" anchor="ctr">
                    <a:solidFill>
                      <a:schemeClr val="accent6">
                        <a:lumMod val="20000"/>
                        <a:lumOff val="80000"/>
                      </a:schemeClr>
                    </a:solidFill>
                  </a:tcPr>
                </a:tc>
              </a:tr>
            </a:tbl>
          </a:graphicData>
        </a:graphic>
      </p:graphicFrame>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11</a:t>
            </a:fld>
            <a:endParaRPr kumimoji="1" lang="ja-JP" altLang="en-US"/>
          </a:p>
        </p:txBody>
      </p:sp>
      <p:sp>
        <p:nvSpPr>
          <p:cNvPr id="6" name="正方形/長方形 5"/>
          <p:cNvSpPr/>
          <p:nvPr/>
        </p:nvSpPr>
        <p:spPr>
          <a:xfrm>
            <a:off x="0" y="6381328"/>
            <a:ext cx="9144000" cy="4046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別表第</a:t>
            </a:r>
            <a:r>
              <a:rPr lang="en-US" altLang="ja-JP" dirty="0">
                <a:solidFill>
                  <a:schemeClr val="tx1"/>
                </a:solidFill>
              </a:rPr>
              <a:t>1</a:t>
            </a:r>
            <a:r>
              <a:rPr lang="ja-JP" altLang="en-US" dirty="0">
                <a:solidFill>
                  <a:schemeClr val="tx1"/>
                </a:solidFill>
              </a:rPr>
              <a:t>第</a:t>
            </a:r>
            <a:r>
              <a:rPr lang="en-US" altLang="ja-JP" dirty="0">
                <a:solidFill>
                  <a:schemeClr val="tx1"/>
                </a:solidFill>
              </a:rPr>
              <a:t>37</a:t>
            </a:r>
            <a:r>
              <a:rPr lang="ja-JP" altLang="en-US" dirty="0">
                <a:solidFill>
                  <a:schemeClr val="tx1"/>
                </a:solidFill>
              </a:rPr>
              <a:t>号（特別有機溶剤と有機溶剤の合計含有量が</a:t>
            </a:r>
            <a:r>
              <a:rPr lang="en-US" altLang="ja-JP" dirty="0">
                <a:solidFill>
                  <a:schemeClr val="tx1"/>
                </a:solidFill>
              </a:rPr>
              <a:t>5</a:t>
            </a:r>
            <a:r>
              <a:rPr lang="ja-JP" altLang="en-US" dirty="0">
                <a:solidFill>
                  <a:schemeClr val="tx1"/>
                </a:solidFill>
              </a:rPr>
              <a:t>％を超えるもの</a:t>
            </a:r>
            <a:r>
              <a:rPr lang="ja-JP" altLang="en-US" dirty="0" smtClean="0">
                <a:solidFill>
                  <a:schemeClr val="tx1"/>
                </a:solidFill>
              </a:rPr>
              <a:t>）</a:t>
            </a:r>
            <a:endParaRPr lang="ja-JP" altLang="en-US" dirty="0">
              <a:solidFill>
                <a:schemeClr val="tx1"/>
              </a:solidFill>
            </a:endParaRPr>
          </a:p>
        </p:txBody>
      </p:sp>
      <p:sp>
        <p:nvSpPr>
          <p:cNvPr id="7" name="スライド番号プレースホルダー 3"/>
          <p:cNvSpPr txBox="1">
            <a:spLocks/>
          </p:cNvSpPr>
          <p:nvPr/>
        </p:nvSpPr>
        <p:spPr>
          <a:xfrm>
            <a:off x="6725587" y="64238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11</a:t>
            </a:fld>
            <a:endParaRPr lang="ja-JP" altLang="en-US" dirty="0"/>
          </a:p>
        </p:txBody>
      </p:sp>
    </p:spTree>
    <p:extLst>
      <p:ext uri="{BB962C8B-B14F-4D97-AF65-F5344CB8AC3E}">
        <p14:creationId xmlns:p14="http://schemas.microsoft.com/office/powerpoint/2010/main" val="165276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0832" y="-65917"/>
            <a:ext cx="8229600" cy="758613"/>
          </a:xfrm>
        </p:spPr>
        <p:txBody>
          <a:bodyPr>
            <a:normAutofit/>
          </a:bodyPr>
          <a:lstStyle/>
          <a:p>
            <a:r>
              <a:rPr kumimoji="1" lang="ja-JP" altLang="en-US" sz="3600" dirty="0" smtClean="0"/>
              <a:t>特化則と有機則の関係</a:t>
            </a:r>
            <a:endParaRPr kumimoji="1" lang="ja-JP" altLang="en-US" sz="3600" dirty="0"/>
          </a:p>
        </p:txBody>
      </p:sp>
      <p:graphicFrame>
        <p:nvGraphicFramePr>
          <p:cNvPr id="25" name="コンテンツ プレースホルダー 24"/>
          <p:cNvGraphicFramePr>
            <a:graphicFrameLocks noGrp="1"/>
          </p:cNvGraphicFramePr>
          <p:nvPr>
            <p:ph idx="1"/>
            <p:extLst>
              <p:ext uri="{D42A27DB-BD31-4B8C-83A1-F6EECF244321}">
                <p14:modId xmlns:p14="http://schemas.microsoft.com/office/powerpoint/2010/main" val="1637849126"/>
              </p:ext>
            </p:extLst>
          </p:nvPr>
        </p:nvGraphicFramePr>
        <p:xfrm>
          <a:off x="4631236" y="349678"/>
          <a:ext cx="4463479"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下矢印 3"/>
          <p:cNvSpPr/>
          <p:nvPr/>
        </p:nvSpPr>
        <p:spPr>
          <a:xfrm rot="10800000" flipH="1">
            <a:off x="1120845" y="787489"/>
            <a:ext cx="180019" cy="3096344"/>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下矢印 4"/>
          <p:cNvSpPr/>
          <p:nvPr/>
        </p:nvSpPr>
        <p:spPr>
          <a:xfrm rot="16200000" flipH="1">
            <a:off x="2849037" y="2105965"/>
            <a:ext cx="144016" cy="3420382"/>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1120845" y="2155641"/>
            <a:ext cx="360040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V="1">
            <a:off x="3011056" y="787489"/>
            <a:ext cx="0" cy="309634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83791" y="2043834"/>
            <a:ext cx="648072" cy="369332"/>
          </a:xfrm>
          <a:prstGeom prst="rect">
            <a:avLst/>
          </a:prstGeom>
          <a:noFill/>
        </p:spPr>
        <p:txBody>
          <a:bodyPr wrap="square" rtlCol="0">
            <a:spAutoFit/>
          </a:bodyPr>
          <a:lstStyle/>
          <a:p>
            <a:r>
              <a:rPr kumimoji="1" lang="en-US" altLang="ja-JP" b="1" dirty="0" smtClean="0"/>
              <a:t>1</a:t>
            </a:r>
            <a:r>
              <a:rPr kumimoji="1" lang="ja-JP" altLang="en-US" b="1" dirty="0" smtClean="0"/>
              <a:t>％</a:t>
            </a:r>
            <a:endParaRPr kumimoji="1" lang="ja-JP" altLang="en-US" b="1" dirty="0"/>
          </a:p>
        </p:txBody>
      </p:sp>
      <p:sp>
        <p:nvSpPr>
          <p:cNvPr id="15" name="テキスト ボックス 14"/>
          <p:cNvSpPr txBox="1"/>
          <p:nvPr/>
        </p:nvSpPr>
        <p:spPr>
          <a:xfrm>
            <a:off x="2853758" y="3836370"/>
            <a:ext cx="648072" cy="369332"/>
          </a:xfrm>
          <a:prstGeom prst="rect">
            <a:avLst/>
          </a:prstGeom>
          <a:noFill/>
        </p:spPr>
        <p:txBody>
          <a:bodyPr wrap="square" rtlCol="0">
            <a:spAutoFit/>
          </a:bodyPr>
          <a:lstStyle/>
          <a:p>
            <a:r>
              <a:rPr lang="en-US" altLang="ja-JP" b="1" dirty="0"/>
              <a:t>5</a:t>
            </a:r>
            <a:r>
              <a:rPr kumimoji="1" lang="ja-JP" altLang="en-US" b="1" dirty="0" smtClean="0"/>
              <a:t>％</a:t>
            </a:r>
            <a:endParaRPr kumimoji="1" lang="ja-JP" altLang="en-US" b="1" dirty="0"/>
          </a:p>
        </p:txBody>
      </p:sp>
      <p:sp>
        <p:nvSpPr>
          <p:cNvPr id="16" name="テキスト ボックス 15"/>
          <p:cNvSpPr txBox="1"/>
          <p:nvPr/>
        </p:nvSpPr>
        <p:spPr>
          <a:xfrm>
            <a:off x="35781" y="461571"/>
            <a:ext cx="1007827" cy="1754326"/>
          </a:xfrm>
          <a:prstGeom prst="rect">
            <a:avLst/>
          </a:prstGeom>
          <a:noFill/>
        </p:spPr>
        <p:txBody>
          <a:bodyPr wrap="square" rtlCol="0">
            <a:spAutoFit/>
          </a:bodyPr>
          <a:lstStyle/>
          <a:p>
            <a:r>
              <a:rPr kumimoji="1" lang="ja-JP" altLang="en-US" b="1" dirty="0" smtClean="0"/>
              <a:t>特別有機溶剤の単一成分の含有量（％）</a:t>
            </a:r>
            <a:endParaRPr kumimoji="1" lang="ja-JP" altLang="en-US" b="1" dirty="0"/>
          </a:p>
        </p:txBody>
      </p:sp>
      <p:sp>
        <p:nvSpPr>
          <p:cNvPr id="17" name="テキスト ボックス 16"/>
          <p:cNvSpPr txBox="1"/>
          <p:nvPr/>
        </p:nvSpPr>
        <p:spPr>
          <a:xfrm>
            <a:off x="3425099" y="3986862"/>
            <a:ext cx="1440161" cy="646331"/>
          </a:xfrm>
          <a:prstGeom prst="rect">
            <a:avLst/>
          </a:prstGeom>
          <a:noFill/>
        </p:spPr>
        <p:txBody>
          <a:bodyPr wrap="square" rtlCol="0">
            <a:spAutoFit/>
          </a:bodyPr>
          <a:lstStyle/>
          <a:p>
            <a:r>
              <a:rPr kumimoji="1" lang="ja-JP" altLang="en-US" b="1" dirty="0" smtClean="0"/>
              <a:t>有機溶剤の含有率（％）</a:t>
            </a:r>
            <a:endParaRPr kumimoji="1" lang="ja-JP" altLang="en-US" b="1" dirty="0"/>
          </a:p>
        </p:txBody>
      </p:sp>
      <p:sp>
        <p:nvSpPr>
          <p:cNvPr id="18" name="正方形/長方形 17"/>
          <p:cNvSpPr/>
          <p:nvPr/>
        </p:nvSpPr>
        <p:spPr>
          <a:xfrm>
            <a:off x="3191076" y="1075520"/>
            <a:ext cx="1440160" cy="968313"/>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特化則</a:t>
            </a:r>
            <a:endParaRPr kumimoji="1" lang="en-US" altLang="ja-JP" b="1" dirty="0" smtClean="0">
              <a:solidFill>
                <a:schemeClr val="tx1"/>
              </a:solidFill>
            </a:endParaRPr>
          </a:p>
          <a:p>
            <a:pPr algn="ctr"/>
            <a:r>
              <a:rPr lang="ja-JP" altLang="en-US" b="1" dirty="0" smtClean="0">
                <a:solidFill>
                  <a:schemeClr val="tx1"/>
                </a:solidFill>
              </a:rPr>
              <a:t>有機則</a:t>
            </a:r>
            <a:endParaRPr lang="en-US" altLang="ja-JP" b="1" dirty="0" smtClean="0">
              <a:solidFill>
                <a:schemeClr val="tx1"/>
              </a:solidFill>
            </a:endParaRPr>
          </a:p>
          <a:p>
            <a:pPr algn="ctr"/>
            <a:r>
              <a:rPr kumimoji="1" lang="ja-JP" altLang="en-US" b="1" dirty="0">
                <a:solidFill>
                  <a:schemeClr val="tx1"/>
                </a:solidFill>
              </a:rPr>
              <a:t>の適用</a:t>
            </a:r>
            <a:endParaRPr kumimoji="1" lang="ja-JP" altLang="en-US" dirty="0"/>
          </a:p>
        </p:txBody>
      </p:sp>
      <p:sp>
        <p:nvSpPr>
          <p:cNvPr id="19" name="正方形/長方形 18"/>
          <p:cNvSpPr/>
          <p:nvPr/>
        </p:nvSpPr>
        <p:spPr>
          <a:xfrm>
            <a:off x="1480886" y="1075521"/>
            <a:ext cx="1440160" cy="72008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特化則</a:t>
            </a:r>
            <a:endParaRPr kumimoji="1" lang="en-US" altLang="ja-JP" b="1" dirty="0" smtClean="0">
              <a:solidFill>
                <a:schemeClr val="tx1"/>
              </a:solidFill>
            </a:endParaRPr>
          </a:p>
          <a:p>
            <a:pPr algn="ctr"/>
            <a:r>
              <a:rPr lang="ja-JP" altLang="en-US" b="1" dirty="0" smtClean="0">
                <a:solidFill>
                  <a:schemeClr val="tx1"/>
                </a:solidFill>
              </a:rPr>
              <a:t>の適用</a:t>
            </a:r>
            <a:endParaRPr kumimoji="1" lang="en-US" altLang="ja-JP" b="1" dirty="0" smtClean="0">
              <a:solidFill>
                <a:schemeClr val="tx1"/>
              </a:solidFill>
            </a:endParaRPr>
          </a:p>
        </p:txBody>
      </p:sp>
      <p:sp>
        <p:nvSpPr>
          <p:cNvPr id="20" name="正方形/長方形 19"/>
          <p:cNvSpPr/>
          <p:nvPr/>
        </p:nvSpPr>
        <p:spPr>
          <a:xfrm>
            <a:off x="3191076" y="2461418"/>
            <a:ext cx="1440160" cy="72008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有機則</a:t>
            </a:r>
            <a:endParaRPr lang="en-US" altLang="ja-JP" b="1" dirty="0" smtClean="0">
              <a:solidFill>
                <a:schemeClr val="tx1"/>
              </a:solidFill>
            </a:endParaRPr>
          </a:p>
          <a:p>
            <a:pPr algn="ctr"/>
            <a:r>
              <a:rPr kumimoji="1" lang="ja-JP" altLang="en-US" b="1" dirty="0" smtClean="0">
                <a:solidFill>
                  <a:schemeClr val="tx1"/>
                </a:solidFill>
              </a:rPr>
              <a:t>の適用</a:t>
            </a:r>
            <a:endParaRPr kumimoji="1" lang="ja-JP" altLang="en-US" dirty="0"/>
          </a:p>
        </p:txBody>
      </p:sp>
      <p:sp>
        <p:nvSpPr>
          <p:cNvPr id="21" name="正方形/長方形 20"/>
          <p:cNvSpPr/>
          <p:nvPr/>
        </p:nvSpPr>
        <p:spPr>
          <a:xfrm>
            <a:off x="1339311" y="2228500"/>
            <a:ext cx="1620182" cy="1515648"/>
          </a:xfrm>
          <a:prstGeom prst="rect">
            <a:avLst/>
          </a:prstGeom>
          <a:pattFill prst="dkUpDiag">
            <a:fgClr>
              <a:schemeClr val="accent1"/>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b="1" dirty="0" smtClean="0">
              <a:solidFill>
                <a:schemeClr val="tx1"/>
              </a:solidFill>
            </a:endParaRPr>
          </a:p>
        </p:txBody>
      </p:sp>
      <p:sp>
        <p:nvSpPr>
          <p:cNvPr id="24" name="右カーブ矢印 23"/>
          <p:cNvSpPr/>
          <p:nvPr/>
        </p:nvSpPr>
        <p:spPr>
          <a:xfrm rot="17496555">
            <a:off x="2924527" y="2609365"/>
            <a:ext cx="855991" cy="3668784"/>
          </a:xfrm>
          <a:prstGeom prst="curvedRightArrow">
            <a:avLst>
              <a:gd name="adj1" fmla="val 25000"/>
              <a:gd name="adj2" fmla="val 50000"/>
              <a:gd name="adj3" fmla="val 307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6287419" y="4771580"/>
            <a:ext cx="2555776" cy="646331"/>
          </a:xfrm>
          <a:prstGeom prst="rect">
            <a:avLst/>
          </a:prstGeom>
          <a:noFill/>
        </p:spPr>
        <p:txBody>
          <a:bodyPr wrap="square" rtlCol="0">
            <a:spAutoFit/>
          </a:bodyPr>
          <a:lstStyle/>
          <a:p>
            <a:r>
              <a:rPr kumimoji="1" lang="ja-JP" altLang="en-US" b="1" dirty="0" smtClean="0"/>
              <a:t>特別有機溶剤と有機溶剤の合計の含有率（％）</a:t>
            </a:r>
            <a:endParaRPr kumimoji="1" lang="ja-JP" altLang="en-US" b="1" dirty="0"/>
          </a:p>
        </p:txBody>
      </p:sp>
      <p:sp>
        <p:nvSpPr>
          <p:cNvPr id="27" name="正方形/長方形 26"/>
          <p:cNvSpPr/>
          <p:nvPr/>
        </p:nvSpPr>
        <p:spPr>
          <a:xfrm>
            <a:off x="0" y="5417913"/>
            <a:ext cx="9094715" cy="13234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b="1" dirty="0" smtClean="0">
                <a:solidFill>
                  <a:schemeClr val="tx1"/>
                </a:solidFill>
              </a:rPr>
              <a:t>○　特別有機溶剤の単一成分が</a:t>
            </a:r>
            <a:r>
              <a:rPr lang="en-US" altLang="ja-JP" b="1" dirty="0" smtClean="0">
                <a:solidFill>
                  <a:schemeClr val="tx1"/>
                </a:solidFill>
              </a:rPr>
              <a:t>1</a:t>
            </a:r>
            <a:r>
              <a:rPr lang="ja-JP" altLang="en-US" b="1" dirty="0" smtClean="0">
                <a:solidFill>
                  <a:schemeClr val="tx1"/>
                </a:solidFill>
              </a:rPr>
              <a:t>％を超えるものは「</a:t>
            </a:r>
            <a:r>
              <a:rPr lang="ja-JP" altLang="en-US" b="1" dirty="0" smtClean="0">
                <a:solidFill>
                  <a:srgbClr val="FF0000"/>
                </a:solidFill>
              </a:rPr>
              <a:t>特化則</a:t>
            </a:r>
            <a:r>
              <a:rPr lang="ja-JP" altLang="en-US" b="1" dirty="0" smtClean="0">
                <a:solidFill>
                  <a:schemeClr val="tx1"/>
                </a:solidFill>
              </a:rPr>
              <a:t>」が適用され、有機溶剤の含有率が５％を超える場合は「</a:t>
            </a:r>
            <a:r>
              <a:rPr lang="ja-JP" altLang="en-US" b="1" dirty="0" smtClean="0">
                <a:solidFill>
                  <a:srgbClr val="FF0000"/>
                </a:solidFill>
              </a:rPr>
              <a:t>有機則</a:t>
            </a:r>
            <a:r>
              <a:rPr lang="ja-JP" altLang="en-US" b="1" dirty="0" smtClean="0">
                <a:solidFill>
                  <a:schemeClr val="tx1"/>
                </a:solidFill>
              </a:rPr>
              <a:t>」が適用される。</a:t>
            </a:r>
            <a:endParaRPr lang="en-US" altLang="ja-JP" b="1" dirty="0" smtClean="0">
              <a:solidFill>
                <a:schemeClr val="tx1"/>
              </a:solidFill>
            </a:endParaRPr>
          </a:p>
          <a:p>
            <a:pPr marL="179388" indent="-179388"/>
            <a:r>
              <a:rPr lang="ja-JP" altLang="en-US" b="1" dirty="0">
                <a:solidFill>
                  <a:schemeClr val="tx1"/>
                </a:solidFill>
              </a:rPr>
              <a:t>○　</a:t>
            </a:r>
            <a:r>
              <a:rPr lang="ja-JP" altLang="en-US" b="1" dirty="0" smtClean="0">
                <a:solidFill>
                  <a:schemeClr val="tx1"/>
                </a:solidFill>
              </a:rPr>
              <a:t>特別有機溶剤の</a:t>
            </a:r>
            <a:r>
              <a:rPr lang="ja-JP" altLang="en-US" b="1" dirty="0">
                <a:solidFill>
                  <a:schemeClr val="tx1"/>
                </a:solidFill>
              </a:rPr>
              <a:t>単一成分が</a:t>
            </a:r>
            <a:r>
              <a:rPr lang="en-US" altLang="ja-JP" b="1" dirty="0">
                <a:solidFill>
                  <a:schemeClr val="tx1"/>
                </a:solidFill>
              </a:rPr>
              <a:t>1</a:t>
            </a:r>
            <a:r>
              <a:rPr lang="ja-JP" altLang="en-US" b="1" dirty="0">
                <a:solidFill>
                  <a:schemeClr val="tx1"/>
                </a:solidFill>
              </a:rPr>
              <a:t>％以下で、かつ有機溶剤の含有率</a:t>
            </a:r>
            <a:r>
              <a:rPr lang="ja-JP" altLang="en-US" b="1" dirty="0" smtClean="0">
                <a:solidFill>
                  <a:schemeClr val="tx1"/>
                </a:solidFill>
              </a:rPr>
              <a:t>が</a:t>
            </a:r>
            <a:r>
              <a:rPr lang="en-US" altLang="ja-JP" b="1" dirty="0">
                <a:solidFill>
                  <a:schemeClr val="tx1"/>
                </a:solidFill>
              </a:rPr>
              <a:t>5</a:t>
            </a:r>
            <a:r>
              <a:rPr lang="ja-JP" altLang="en-US" b="1" dirty="0" smtClean="0">
                <a:solidFill>
                  <a:schemeClr val="tx1"/>
                </a:solidFill>
              </a:rPr>
              <a:t>％</a:t>
            </a:r>
            <a:r>
              <a:rPr lang="ja-JP" altLang="en-US" b="1" dirty="0">
                <a:solidFill>
                  <a:schemeClr val="tx1"/>
                </a:solidFill>
              </a:rPr>
              <a:t>以下のものに</a:t>
            </a:r>
            <a:r>
              <a:rPr lang="ja-JP" altLang="en-US" b="1" dirty="0" smtClean="0">
                <a:solidFill>
                  <a:schemeClr val="tx1"/>
                </a:solidFill>
              </a:rPr>
              <a:t>ついて、特別</a:t>
            </a:r>
            <a:r>
              <a:rPr lang="ja-JP" altLang="en-US" b="1" dirty="0">
                <a:solidFill>
                  <a:schemeClr val="tx1"/>
                </a:solidFill>
              </a:rPr>
              <a:t>有機溶剤と有機溶剤の合計の含有率が５％を超える</a:t>
            </a:r>
            <a:r>
              <a:rPr lang="ja-JP" altLang="en-US" b="1" dirty="0" smtClean="0">
                <a:solidFill>
                  <a:schemeClr val="tx1"/>
                </a:solidFill>
              </a:rPr>
              <a:t>もの</a:t>
            </a:r>
            <a:r>
              <a:rPr lang="ja-JP" altLang="en-US" b="1" dirty="0">
                <a:solidFill>
                  <a:schemeClr val="tx1"/>
                </a:solidFill>
              </a:rPr>
              <a:t>は</a:t>
            </a:r>
            <a:r>
              <a:rPr lang="ja-JP" altLang="en-US" b="1" dirty="0" smtClean="0">
                <a:solidFill>
                  <a:schemeClr val="tx1"/>
                </a:solidFill>
              </a:rPr>
              <a:t>「</a:t>
            </a:r>
            <a:r>
              <a:rPr lang="ja-JP" altLang="en-US" b="1" dirty="0" smtClean="0">
                <a:solidFill>
                  <a:srgbClr val="FF0000"/>
                </a:solidFill>
              </a:rPr>
              <a:t>特化則（別表第１第３７号）</a:t>
            </a:r>
            <a:r>
              <a:rPr lang="ja-JP" altLang="en-US" b="1" dirty="0" smtClean="0">
                <a:solidFill>
                  <a:schemeClr val="tx1"/>
                </a:solidFill>
              </a:rPr>
              <a:t>」が適用される。</a:t>
            </a:r>
            <a:endParaRPr lang="en-US" altLang="ja-JP" b="1" dirty="0">
              <a:solidFill>
                <a:schemeClr val="tx1"/>
              </a:solidFill>
            </a:endParaRPr>
          </a:p>
        </p:txBody>
      </p:sp>
      <p:sp>
        <p:nvSpPr>
          <p:cNvPr id="30" name="角丸四角形吹き出し 29"/>
          <p:cNvSpPr/>
          <p:nvPr/>
        </p:nvSpPr>
        <p:spPr>
          <a:xfrm>
            <a:off x="4865260" y="642871"/>
            <a:ext cx="4229455" cy="4686906"/>
          </a:xfrm>
          <a:prstGeom prst="wedgeRoundRectCallout">
            <a:avLst>
              <a:gd name="adj1" fmla="val -49087"/>
              <a:gd name="adj2" fmla="val 39104"/>
              <a:gd name="adj3" fmla="val 16667"/>
            </a:avLst>
          </a:prstGeom>
          <a:solidFill>
            <a:schemeClr val="accent6">
              <a:lumMod val="60000"/>
              <a:lumOff val="40000"/>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97670" y="3925995"/>
            <a:ext cx="648072" cy="369332"/>
          </a:xfrm>
          <a:prstGeom prst="rect">
            <a:avLst/>
          </a:prstGeom>
          <a:noFill/>
        </p:spPr>
        <p:txBody>
          <a:bodyPr wrap="square" rtlCol="0">
            <a:spAutoFit/>
          </a:bodyPr>
          <a:lstStyle/>
          <a:p>
            <a:r>
              <a:rPr lang="en-US" altLang="ja-JP" b="1" dirty="0"/>
              <a:t>0</a:t>
            </a:r>
            <a:r>
              <a:rPr kumimoji="1" lang="ja-JP" altLang="en-US" b="1" dirty="0" smtClean="0"/>
              <a:t>％</a:t>
            </a:r>
            <a:endParaRPr kumimoji="1" lang="ja-JP" altLang="en-US" b="1" dirty="0"/>
          </a:p>
        </p:txBody>
      </p:sp>
      <p:sp>
        <p:nvSpPr>
          <p:cNvPr id="23" name="正方形/長方形 22"/>
          <p:cNvSpPr/>
          <p:nvPr/>
        </p:nvSpPr>
        <p:spPr>
          <a:xfrm>
            <a:off x="1449877" y="2461418"/>
            <a:ext cx="1440160" cy="7200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右図</a:t>
            </a:r>
            <a:endParaRPr lang="en-US" altLang="ja-JP" b="1" dirty="0" smtClean="0">
              <a:solidFill>
                <a:schemeClr val="tx1"/>
              </a:solidFill>
            </a:endParaRPr>
          </a:p>
          <a:p>
            <a:pPr algn="ctr"/>
            <a:r>
              <a:rPr lang="ja-JP" altLang="en-US" b="1" dirty="0">
                <a:solidFill>
                  <a:schemeClr val="tx1"/>
                </a:solidFill>
              </a:rPr>
              <a:t>参照</a:t>
            </a:r>
            <a:endParaRPr lang="en-US" altLang="ja-JP" b="1" dirty="0" smtClean="0">
              <a:solidFill>
                <a:schemeClr val="tx1"/>
              </a:solidFill>
            </a:endParaRPr>
          </a:p>
        </p:txBody>
      </p:sp>
      <p:sp>
        <p:nvSpPr>
          <p:cNvPr id="28" name="スライド番号プレースホルダー 3"/>
          <p:cNvSpPr>
            <a:spLocks noGrp="1"/>
          </p:cNvSpPr>
          <p:nvPr>
            <p:ph type="sldNum" sz="quarter" idx="12"/>
          </p:nvPr>
        </p:nvSpPr>
        <p:spPr>
          <a:xfrm>
            <a:off x="6498507" y="6464575"/>
            <a:ext cx="2133600" cy="365125"/>
          </a:xfrm>
        </p:spPr>
        <p:txBody>
          <a:bodyPr/>
          <a:lstStyle/>
          <a:p>
            <a:fld id="{2D958F11-2E69-46DA-9158-68AFED1A9474}" type="slidenum">
              <a:rPr kumimoji="1" lang="ja-JP" altLang="en-US" smtClean="0"/>
              <a:t>12</a:t>
            </a:fld>
            <a:endParaRPr kumimoji="1" lang="ja-JP" altLang="en-US" dirty="0"/>
          </a:p>
        </p:txBody>
      </p:sp>
    </p:spTree>
    <p:extLst>
      <p:ext uri="{BB962C8B-B14F-4D97-AF65-F5344CB8AC3E}">
        <p14:creationId xmlns:p14="http://schemas.microsoft.com/office/powerpoint/2010/main" val="2560713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16632"/>
            <a:ext cx="8229600" cy="274042"/>
          </a:xfrm>
        </p:spPr>
        <p:txBody>
          <a:bodyPr>
            <a:noAutofit/>
          </a:bodyPr>
          <a:lstStyle/>
          <a:p>
            <a:r>
              <a:rPr kumimoji="1" lang="ja-JP" altLang="en-US" sz="3600" dirty="0" smtClean="0"/>
              <a:t>特化則と有機則の適用例</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07086398"/>
              </p:ext>
            </p:extLst>
          </p:nvPr>
        </p:nvGraphicFramePr>
        <p:xfrm>
          <a:off x="72008" y="548680"/>
          <a:ext cx="9036496" cy="5184574"/>
        </p:xfrm>
        <a:graphic>
          <a:graphicData uri="http://schemas.openxmlformats.org/drawingml/2006/table">
            <a:tbl>
              <a:tblPr firstRow="1" bandRow="1">
                <a:tableStyleId>{5C22544A-7EE6-4342-B048-85BDC9FD1C3A}</a:tableStyleId>
              </a:tblPr>
              <a:tblGrid>
                <a:gridCol w="541122"/>
                <a:gridCol w="1942646"/>
                <a:gridCol w="1584176"/>
                <a:gridCol w="1584176"/>
                <a:gridCol w="1368152"/>
                <a:gridCol w="2016224"/>
              </a:tblGrid>
              <a:tr h="711147">
                <a:tc>
                  <a:txBody>
                    <a:bodyPr/>
                    <a:lstStyle/>
                    <a:p>
                      <a:r>
                        <a:rPr kumimoji="1" lang="ja-JP" altLang="en-US" sz="1400" dirty="0" smtClean="0"/>
                        <a:t>ケース</a:t>
                      </a:r>
                      <a:endParaRPr kumimoji="1" lang="ja-JP" altLang="en-US" sz="1400" dirty="0"/>
                    </a:p>
                  </a:txBody>
                  <a:tcPr/>
                </a:tc>
                <a:tc>
                  <a:txBody>
                    <a:bodyPr/>
                    <a:lstStyle/>
                    <a:p>
                      <a:pPr>
                        <a:lnSpc>
                          <a:spcPts val="16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メチルイソブチルケトンの含有率（％）</a:t>
                      </a: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トルエンの含有率（％）</a:t>
                      </a: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特別有機溶剤と有機溶剤の合計の含有率（％）</a:t>
                      </a: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規制外物質の含有率（％）</a:t>
                      </a: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適用法令と濃度範囲</a:t>
                      </a: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398344">
                <a:tc>
                  <a:txBody>
                    <a:bodyPr/>
                    <a:lstStyle/>
                    <a:p>
                      <a:r>
                        <a:rPr kumimoji="1" lang="en-US" altLang="ja-JP" sz="2000" dirty="0" smtClean="0"/>
                        <a:t>1</a:t>
                      </a:r>
                      <a:endParaRPr kumimoji="1" lang="ja-JP" altLang="en-US" sz="2000" dirty="0"/>
                    </a:p>
                  </a:txBody>
                  <a:tcPr/>
                </a:tc>
                <a:tc>
                  <a:txBody>
                    <a:bodyPr/>
                    <a:lstStyle/>
                    <a:p>
                      <a:pPr algn="ctr"/>
                      <a:r>
                        <a:rPr kumimoji="1" lang="en-US" altLang="ja-JP" sz="2000" dirty="0" smtClean="0"/>
                        <a:t>40</a:t>
                      </a:r>
                      <a:endParaRPr kumimoji="1" lang="ja-JP" altLang="en-US" sz="2000" dirty="0"/>
                    </a:p>
                  </a:txBody>
                  <a:tcPr>
                    <a:solidFill>
                      <a:schemeClr val="accent6">
                        <a:lumMod val="40000"/>
                        <a:lumOff val="60000"/>
                      </a:schemeClr>
                    </a:solidFill>
                  </a:tcPr>
                </a:tc>
                <a:tc>
                  <a:txBody>
                    <a:bodyPr/>
                    <a:lstStyle/>
                    <a:p>
                      <a:pPr algn="ctr"/>
                      <a:r>
                        <a:rPr kumimoji="1" lang="en-US" altLang="ja-JP" sz="2000" dirty="0" smtClean="0"/>
                        <a:t>0</a:t>
                      </a:r>
                      <a:endParaRPr kumimoji="1" lang="ja-JP" altLang="en-US" sz="2000" dirty="0"/>
                    </a:p>
                  </a:txBody>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a:lnSpc>
                          <a:spcPts val="1800"/>
                        </a:lnSpc>
                      </a:pPr>
                      <a:r>
                        <a:rPr kumimoji="1" lang="ja-JP" altLang="en-US" sz="2000" dirty="0" smtClean="0"/>
                        <a:t>特化則</a:t>
                      </a:r>
                      <a:r>
                        <a:rPr kumimoji="1" lang="ja-JP" altLang="en-US" sz="2000" dirty="0" smtClean="0"/>
                        <a:t>適用</a:t>
                      </a:r>
                      <a:r>
                        <a:rPr kumimoji="1" lang="en-US" altLang="ja-JP" sz="2000" dirty="0" smtClean="0"/>
                        <a:t>(A2)</a:t>
                      </a:r>
                      <a:endParaRPr kumimoji="1" lang="ja-JP" altLang="en-US" sz="2000" dirty="0"/>
                    </a:p>
                  </a:txBody>
                  <a:tcPr/>
                </a:tc>
              </a:tr>
              <a:tr h="556533">
                <a:tc>
                  <a:txBody>
                    <a:bodyPr/>
                    <a:lstStyle/>
                    <a:p>
                      <a:r>
                        <a:rPr kumimoji="1" lang="en-US" altLang="ja-JP" sz="2000" dirty="0" smtClean="0"/>
                        <a:t>2</a:t>
                      </a:r>
                      <a:endParaRPr kumimoji="1" lang="ja-JP" altLang="en-US" sz="2000" dirty="0"/>
                    </a:p>
                  </a:txBody>
                  <a:tcPr/>
                </a:tc>
                <a:tc>
                  <a:txBody>
                    <a:bodyPr/>
                    <a:lstStyle/>
                    <a:p>
                      <a:pPr algn="ctr"/>
                      <a:r>
                        <a:rPr kumimoji="1" lang="en-US" altLang="ja-JP" sz="2000" dirty="0" smtClean="0"/>
                        <a:t>30</a:t>
                      </a:r>
                      <a:endParaRPr kumimoji="1" lang="ja-JP" altLang="en-US" sz="2000" dirty="0"/>
                    </a:p>
                  </a:txBody>
                  <a:tcPr>
                    <a:solidFill>
                      <a:schemeClr val="accent6">
                        <a:lumMod val="40000"/>
                        <a:lumOff val="60000"/>
                      </a:schemeClr>
                    </a:solidFill>
                  </a:tcPr>
                </a:tc>
                <a:tc>
                  <a:txBody>
                    <a:bodyPr/>
                    <a:lstStyle/>
                    <a:p>
                      <a:pPr algn="ctr"/>
                      <a:r>
                        <a:rPr kumimoji="1" lang="en-US" altLang="ja-JP" sz="2000" dirty="0" smtClean="0"/>
                        <a:t>10</a:t>
                      </a:r>
                      <a:endParaRPr kumimoji="1" lang="ja-JP" altLang="en-US" sz="2000" dirty="0"/>
                    </a:p>
                  </a:txBody>
                  <a:tcPr>
                    <a:solidFill>
                      <a:schemeClr val="accent1">
                        <a:lumMod val="60000"/>
                        <a:lumOff val="40000"/>
                      </a:schemeClr>
                    </a:solidFill>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a:lnSpc>
                          <a:spcPts val="1800"/>
                        </a:lnSpc>
                      </a:pPr>
                      <a:r>
                        <a:rPr kumimoji="1" lang="ja-JP" altLang="en-US" sz="2000" dirty="0" smtClean="0"/>
                        <a:t>特化則</a:t>
                      </a:r>
                      <a:r>
                        <a:rPr kumimoji="1" lang="ja-JP" altLang="en-US" sz="2000" dirty="0" smtClean="0"/>
                        <a:t>適用</a:t>
                      </a:r>
                      <a:r>
                        <a:rPr kumimoji="1" lang="en-US" altLang="ja-JP" sz="2000" dirty="0" smtClean="0"/>
                        <a:t>(A2</a:t>
                      </a:r>
                      <a:r>
                        <a:rPr kumimoji="1" lang="en-US" altLang="ja-JP" sz="2000" dirty="0" smtClean="0"/>
                        <a:t>)</a:t>
                      </a:r>
                    </a:p>
                    <a:p>
                      <a:pPr>
                        <a:lnSpc>
                          <a:spcPts val="1800"/>
                        </a:lnSpc>
                      </a:pPr>
                      <a:r>
                        <a:rPr kumimoji="1" lang="ja-JP" altLang="en-US" sz="2000" dirty="0" smtClean="0"/>
                        <a:t>有機則適用</a:t>
                      </a:r>
                      <a:endParaRPr kumimoji="1" lang="ja-JP" altLang="en-US" sz="2000" dirty="0"/>
                    </a:p>
                  </a:txBody>
                  <a:tcPr/>
                </a:tc>
              </a:tr>
              <a:tr h="564243">
                <a:tc>
                  <a:txBody>
                    <a:bodyPr/>
                    <a:lstStyle/>
                    <a:p>
                      <a:r>
                        <a:rPr kumimoji="1" lang="en-US" altLang="ja-JP" sz="2000" dirty="0" smtClean="0"/>
                        <a:t>3</a:t>
                      </a:r>
                      <a:endParaRPr kumimoji="1" lang="ja-JP" altLang="en-US" sz="2000" dirty="0"/>
                    </a:p>
                  </a:txBody>
                  <a:tcPr/>
                </a:tc>
                <a:tc>
                  <a:txBody>
                    <a:bodyPr/>
                    <a:lstStyle/>
                    <a:p>
                      <a:pPr algn="ctr"/>
                      <a:r>
                        <a:rPr kumimoji="1" lang="en-US" altLang="ja-JP" sz="2000" dirty="0" smtClean="0"/>
                        <a:t>5</a:t>
                      </a:r>
                      <a:endParaRPr kumimoji="1" lang="ja-JP" altLang="en-US" sz="2000" dirty="0"/>
                    </a:p>
                  </a:txBody>
                  <a:tcPr>
                    <a:solidFill>
                      <a:schemeClr val="accent6">
                        <a:lumMod val="40000"/>
                        <a:lumOff val="60000"/>
                      </a:schemeClr>
                    </a:solidFill>
                  </a:tcPr>
                </a:tc>
                <a:tc>
                  <a:txBody>
                    <a:bodyPr/>
                    <a:lstStyle/>
                    <a:p>
                      <a:pPr algn="ctr"/>
                      <a:r>
                        <a:rPr kumimoji="1" lang="en-US" altLang="ja-JP" sz="2000" dirty="0" smtClean="0"/>
                        <a:t>35</a:t>
                      </a:r>
                      <a:endParaRPr kumimoji="1" lang="ja-JP" altLang="en-US" sz="2000" dirty="0"/>
                    </a:p>
                  </a:txBody>
                  <a:tcPr>
                    <a:solidFill>
                      <a:schemeClr val="accent1">
                        <a:lumMod val="60000"/>
                        <a:lumOff val="40000"/>
                      </a:schemeClr>
                    </a:solidFill>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a:lnSpc>
                          <a:spcPts val="1800"/>
                        </a:lnSpc>
                      </a:pPr>
                      <a:r>
                        <a:rPr kumimoji="1" lang="ja-JP" altLang="en-US" sz="2000" dirty="0" smtClean="0"/>
                        <a:t>特化則</a:t>
                      </a:r>
                      <a:r>
                        <a:rPr kumimoji="1" lang="ja-JP" altLang="en-US" sz="2000" dirty="0" smtClean="0"/>
                        <a:t>適用</a:t>
                      </a:r>
                      <a:r>
                        <a:rPr kumimoji="1" lang="en-US" altLang="ja-JP" sz="2000" dirty="0" smtClean="0"/>
                        <a:t>(A2</a:t>
                      </a:r>
                      <a:r>
                        <a:rPr kumimoji="1" lang="en-US" altLang="ja-JP" sz="2000" dirty="0" smtClean="0"/>
                        <a:t>)</a:t>
                      </a:r>
                    </a:p>
                    <a:p>
                      <a:pPr>
                        <a:lnSpc>
                          <a:spcPts val="1800"/>
                        </a:lnSpc>
                      </a:pPr>
                      <a:r>
                        <a:rPr kumimoji="1" lang="ja-JP" altLang="en-US" sz="2000" dirty="0" smtClean="0"/>
                        <a:t>有機則適用</a:t>
                      </a:r>
                    </a:p>
                  </a:txBody>
                  <a:tcPr/>
                </a:tc>
              </a:tr>
              <a:tr h="564243">
                <a:tc>
                  <a:txBody>
                    <a:bodyPr/>
                    <a:lstStyle/>
                    <a:p>
                      <a:r>
                        <a:rPr kumimoji="1" lang="en-US" altLang="ja-JP" sz="2000" dirty="0" smtClean="0"/>
                        <a:t>4</a:t>
                      </a:r>
                      <a:endParaRPr kumimoji="1" lang="ja-JP" altLang="en-US" sz="2000" dirty="0"/>
                    </a:p>
                  </a:txBody>
                  <a:tcPr/>
                </a:tc>
                <a:tc>
                  <a:txBody>
                    <a:bodyPr/>
                    <a:lstStyle/>
                    <a:p>
                      <a:pPr algn="ctr"/>
                      <a:r>
                        <a:rPr kumimoji="1" lang="en-US" altLang="ja-JP" sz="2000" dirty="0" smtClean="0"/>
                        <a:t>3</a:t>
                      </a:r>
                      <a:endParaRPr kumimoji="1" lang="ja-JP" altLang="en-US" sz="2000" dirty="0"/>
                    </a:p>
                  </a:txBody>
                  <a:tcPr>
                    <a:solidFill>
                      <a:schemeClr val="accent6">
                        <a:lumMod val="40000"/>
                        <a:lumOff val="60000"/>
                      </a:schemeClr>
                    </a:solidFill>
                  </a:tcPr>
                </a:tc>
                <a:tc>
                  <a:txBody>
                    <a:bodyPr/>
                    <a:lstStyle/>
                    <a:p>
                      <a:pPr algn="ctr"/>
                      <a:r>
                        <a:rPr kumimoji="1" lang="en-US" altLang="ja-JP" sz="2000" dirty="0" smtClean="0"/>
                        <a:t>37</a:t>
                      </a:r>
                      <a:endParaRPr kumimoji="1" lang="ja-JP" altLang="en-US" sz="2000" dirty="0"/>
                    </a:p>
                  </a:txBody>
                  <a:tcPr>
                    <a:solidFill>
                      <a:schemeClr val="accent1">
                        <a:lumMod val="60000"/>
                        <a:lumOff val="40000"/>
                      </a:schemeClr>
                    </a:solidFill>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a:lnSpc>
                          <a:spcPts val="1800"/>
                        </a:lnSpc>
                      </a:pPr>
                      <a:r>
                        <a:rPr kumimoji="1" lang="ja-JP" altLang="en-US" sz="2000" dirty="0" smtClean="0"/>
                        <a:t>特化則</a:t>
                      </a:r>
                      <a:r>
                        <a:rPr kumimoji="1" lang="ja-JP" altLang="en-US" sz="2000" dirty="0" smtClean="0"/>
                        <a:t>適用</a:t>
                      </a:r>
                      <a:r>
                        <a:rPr kumimoji="1" lang="en-US" altLang="ja-JP" sz="2000" dirty="0" smtClean="0"/>
                        <a:t>(A2</a:t>
                      </a:r>
                      <a:r>
                        <a:rPr kumimoji="1" lang="en-US" altLang="ja-JP" sz="2000" dirty="0" smtClean="0"/>
                        <a:t>)</a:t>
                      </a:r>
                    </a:p>
                    <a:p>
                      <a:pPr>
                        <a:lnSpc>
                          <a:spcPts val="1800"/>
                        </a:lnSpc>
                      </a:pPr>
                      <a:r>
                        <a:rPr kumimoji="1" lang="ja-JP" altLang="en-US" sz="2000" dirty="0" smtClean="0"/>
                        <a:t>有機則適用</a:t>
                      </a:r>
                    </a:p>
                  </a:txBody>
                  <a:tcPr/>
                </a:tc>
              </a:tr>
              <a:tr h="398344">
                <a:tc>
                  <a:txBody>
                    <a:bodyPr/>
                    <a:lstStyle/>
                    <a:p>
                      <a:r>
                        <a:rPr kumimoji="1" lang="en-US" altLang="ja-JP" sz="2000" dirty="0" smtClean="0"/>
                        <a:t>5</a:t>
                      </a:r>
                      <a:endParaRPr kumimoji="1" lang="ja-JP" altLang="en-US" sz="2000" dirty="0"/>
                    </a:p>
                  </a:txBody>
                  <a:tcPr/>
                </a:tc>
                <a:tc>
                  <a:txBody>
                    <a:bodyPr/>
                    <a:lstStyle/>
                    <a:p>
                      <a:pPr algn="ctr"/>
                      <a:r>
                        <a:rPr kumimoji="1" lang="en-US" altLang="ja-JP" sz="2000" dirty="0" smtClean="0"/>
                        <a:t>1</a:t>
                      </a:r>
                      <a:endParaRPr kumimoji="1" lang="ja-JP" altLang="en-US" sz="2000" dirty="0"/>
                    </a:p>
                  </a:txBody>
                  <a:tcPr/>
                </a:tc>
                <a:tc>
                  <a:txBody>
                    <a:bodyPr/>
                    <a:lstStyle/>
                    <a:p>
                      <a:pPr algn="ctr"/>
                      <a:r>
                        <a:rPr kumimoji="1" lang="en-US" altLang="ja-JP" sz="2000" dirty="0" smtClean="0"/>
                        <a:t>39</a:t>
                      </a:r>
                      <a:endParaRPr kumimoji="1" lang="ja-JP" altLang="en-US" sz="2000" dirty="0"/>
                    </a:p>
                  </a:txBody>
                  <a:tcPr>
                    <a:solidFill>
                      <a:schemeClr val="accent1">
                        <a:lumMod val="60000"/>
                        <a:lumOff val="40000"/>
                      </a:schemeClr>
                    </a:solidFill>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a:lnSpc>
                          <a:spcPts val="1800"/>
                        </a:lnSpc>
                      </a:pPr>
                      <a:r>
                        <a:rPr kumimoji="1" lang="ja-JP" altLang="en-US" sz="2000" dirty="0" smtClean="0"/>
                        <a:t>有機則適用</a:t>
                      </a:r>
                      <a:endParaRPr kumimoji="1" lang="ja-JP" altLang="en-US" sz="2000" dirty="0"/>
                    </a:p>
                  </a:txBody>
                  <a:tcPr/>
                </a:tc>
              </a:tr>
              <a:tr h="398344">
                <a:tc>
                  <a:txBody>
                    <a:bodyPr/>
                    <a:lstStyle/>
                    <a:p>
                      <a:r>
                        <a:rPr kumimoji="1" lang="en-US" altLang="ja-JP" sz="2000" dirty="0" smtClean="0"/>
                        <a:t>6</a:t>
                      </a:r>
                      <a:endParaRPr kumimoji="1" lang="ja-JP" altLang="en-US" sz="2000" dirty="0"/>
                    </a:p>
                  </a:txBody>
                  <a:tcPr/>
                </a:tc>
                <a:tc>
                  <a:txBody>
                    <a:bodyPr/>
                    <a:lstStyle/>
                    <a:p>
                      <a:pPr algn="ctr"/>
                      <a:r>
                        <a:rPr kumimoji="1" lang="en-US" altLang="ja-JP" sz="2000" dirty="0" smtClean="0"/>
                        <a:t>0.5</a:t>
                      </a:r>
                      <a:endParaRPr kumimoji="1" lang="ja-JP" altLang="en-US" sz="2000" dirty="0"/>
                    </a:p>
                  </a:txBody>
                  <a:tcPr/>
                </a:tc>
                <a:tc>
                  <a:txBody>
                    <a:bodyPr/>
                    <a:lstStyle/>
                    <a:p>
                      <a:pPr algn="ctr"/>
                      <a:r>
                        <a:rPr kumimoji="1" lang="en-US" altLang="ja-JP" sz="2000" dirty="0" smtClean="0"/>
                        <a:t>39.5</a:t>
                      </a:r>
                      <a:endParaRPr kumimoji="1" lang="ja-JP" altLang="en-US" sz="2000" dirty="0"/>
                    </a:p>
                  </a:txBody>
                  <a:tcPr>
                    <a:solidFill>
                      <a:schemeClr val="accent1">
                        <a:lumMod val="60000"/>
                        <a:lumOff val="40000"/>
                      </a:schemeClr>
                    </a:solidFill>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2000" dirty="0" smtClean="0"/>
                        <a:t>有機則適用</a:t>
                      </a:r>
                    </a:p>
                  </a:txBody>
                  <a:tcPr/>
                </a:tc>
              </a:tr>
              <a:tr h="398344">
                <a:tc>
                  <a:txBody>
                    <a:bodyPr/>
                    <a:lstStyle/>
                    <a:p>
                      <a:r>
                        <a:rPr kumimoji="1" lang="en-US" altLang="ja-JP" sz="2000" dirty="0" smtClean="0"/>
                        <a:t>7</a:t>
                      </a:r>
                      <a:endParaRPr kumimoji="1" lang="ja-JP" altLang="en-US" sz="2000" dirty="0"/>
                    </a:p>
                  </a:txBody>
                  <a:tcPr/>
                </a:tc>
                <a:tc>
                  <a:txBody>
                    <a:bodyPr/>
                    <a:lstStyle/>
                    <a:p>
                      <a:pPr algn="ctr"/>
                      <a:r>
                        <a:rPr kumimoji="1" lang="en-US" altLang="ja-JP" sz="2000" dirty="0" smtClean="0"/>
                        <a:t>0</a:t>
                      </a:r>
                      <a:endParaRPr kumimoji="1" lang="ja-JP" altLang="en-US" sz="2000" dirty="0"/>
                    </a:p>
                  </a:txBody>
                  <a:tcPr/>
                </a:tc>
                <a:tc>
                  <a:txBody>
                    <a:bodyPr/>
                    <a:lstStyle/>
                    <a:p>
                      <a:pPr algn="ctr"/>
                      <a:r>
                        <a:rPr kumimoji="1" lang="en-US" altLang="ja-JP" sz="2000" dirty="0" smtClean="0"/>
                        <a:t>40</a:t>
                      </a:r>
                      <a:endParaRPr kumimoji="1" lang="ja-JP" altLang="en-US" sz="2000" dirty="0"/>
                    </a:p>
                  </a:txBody>
                  <a:tcPr>
                    <a:solidFill>
                      <a:schemeClr val="accent1">
                        <a:lumMod val="60000"/>
                        <a:lumOff val="40000"/>
                      </a:schemeClr>
                    </a:solidFill>
                  </a:tcPr>
                </a:tc>
                <a:tc>
                  <a:txBody>
                    <a:bodyPr/>
                    <a:lstStyle/>
                    <a:p>
                      <a:pPr algn="ctr"/>
                      <a:r>
                        <a:rPr kumimoji="1" lang="en-US" altLang="ja-JP" sz="2000" dirty="0" smtClean="0"/>
                        <a:t>40</a:t>
                      </a:r>
                      <a:endParaRPr kumimoji="1" lang="ja-JP" altLang="en-US" sz="2000" dirty="0"/>
                    </a:p>
                  </a:txBody>
                  <a:tcPr/>
                </a:tc>
                <a:tc>
                  <a:txBody>
                    <a:bodyPr/>
                    <a:lstStyle/>
                    <a:p>
                      <a:pPr algn="ctr"/>
                      <a:r>
                        <a:rPr kumimoji="1" lang="en-US" altLang="ja-JP" sz="2000" dirty="0" smtClean="0"/>
                        <a:t>60</a:t>
                      </a:r>
                      <a:endParaRPr kumimoji="1" lang="ja-JP" altLang="en-US" sz="2000" dirty="0"/>
                    </a:p>
                  </a:txBody>
                  <a:tcPr/>
                </a:tc>
                <a:tc>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kumimoji="1" lang="ja-JP" altLang="en-US" sz="2000" dirty="0" smtClean="0"/>
                        <a:t>有機則適用</a:t>
                      </a:r>
                    </a:p>
                  </a:txBody>
                  <a:tcPr/>
                </a:tc>
              </a:tr>
              <a:tr h="398344">
                <a:tc>
                  <a:txBody>
                    <a:bodyPr/>
                    <a:lstStyle/>
                    <a:p>
                      <a:r>
                        <a:rPr kumimoji="1" lang="en-US" altLang="ja-JP" sz="2000" dirty="0" smtClean="0"/>
                        <a:t>8</a:t>
                      </a:r>
                      <a:endParaRPr kumimoji="1" lang="ja-JP" altLang="en-US" sz="2000" dirty="0"/>
                    </a:p>
                  </a:txBody>
                  <a:tcPr/>
                </a:tc>
                <a:tc>
                  <a:txBody>
                    <a:bodyPr/>
                    <a:lstStyle/>
                    <a:p>
                      <a:pPr algn="ctr"/>
                      <a:r>
                        <a:rPr kumimoji="1" lang="en-US" altLang="ja-JP" sz="2000" dirty="0" smtClean="0"/>
                        <a:t>1</a:t>
                      </a:r>
                      <a:endParaRPr kumimoji="1" lang="ja-JP" altLang="en-US" sz="2000" dirty="0"/>
                    </a:p>
                  </a:txBody>
                  <a:tcPr/>
                </a:tc>
                <a:tc>
                  <a:txBody>
                    <a:bodyPr/>
                    <a:lstStyle/>
                    <a:p>
                      <a:pPr marL="0" algn="ctr" defTabSz="914400" rtl="0" eaLnBrk="1" latinLnBrk="0" hangingPunct="1"/>
                      <a:r>
                        <a:rPr kumimoji="1" lang="en-US" altLang="ja-JP" sz="2000" kern="1200" dirty="0" smtClean="0">
                          <a:solidFill>
                            <a:schemeClr val="dk1"/>
                          </a:solidFill>
                          <a:latin typeface="+mn-lt"/>
                          <a:ea typeface="+mn-ea"/>
                          <a:cs typeface="+mn-cs"/>
                        </a:rPr>
                        <a:t>5</a:t>
                      </a:r>
                      <a:endParaRPr kumimoji="1" lang="ja-JP" altLang="en-US" sz="2000" kern="1200" dirty="0">
                        <a:solidFill>
                          <a:schemeClr val="dk1"/>
                        </a:solidFill>
                        <a:latin typeface="+mn-lt"/>
                        <a:ea typeface="+mn-ea"/>
                        <a:cs typeface="+mn-cs"/>
                      </a:endParaRPr>
                    </a:p>
                  </a:txBody>
                  <a:tcPr/>
                </a:tc>
                <a:tc>
                  <a:txBody>
                    <a:bodyPr/>
                    <a:lstStyle/>
                    <a:p>
                      <a:pPr algn="ctr"/>
                      <a:r>
                        <a:rPr kumimoji="1" lang="en-US" altLang="ja-JP" sz="2000" dirty="0" smtClean="0"/>
                        <a:t>6</a:t>
                      </a:r>
                      <a:endParaRPr kumimoji="1" lang="ja-JP" altLang="en-US" sz="2000" dirty="0"/>
                    </a:p>
                  </a:txBody>
                  <a:tcPr>
                    <a:solidFill>
                      <a:schemeClr val="accent6">
                        <a:lumMod val="60000"/>
                        <a:lumOff val="40000"/>
                      </a:schemeClr>
                    </a:solidFill>
                  </a:tcPr>
                </a:tc>
                <a:tc>
                  <a:txBody>
                    <a:bodyPr/>
                    <a:lstStyle/>
                    <a:p>
                      <a:pPr algn="ctr"/>
                      <a:r>
                        <a:rPr kumimoji="1" lang="en-US" altLang="ja-JP" sz="2000" dirty="0" smtClean="0"/>
                        <a:t>94</a:t>
                      </a:r>
                      <a:endParaRPr kumimoji="1" lang="ja-JP" altLang="en-US" sz="2000" dirty="0"/>
                    </a:p>
                  </a:txBody>
                  <a:tcPr/>
                </a:tc>
                <a:tc>
                  <a:txBody>
                    <a:bodyPr/>
                    <a:lstStyle/>
                    <a:p>
                      <a:pPr>
                        <a:lnSpc>
                          <a:spcPts val="1800"/>
                        </a:lnSpc>
                      </a:pPr>
                      <a:r>
                        <a:rPr kumimoji="1" lang="ja-JP" altLang="en-US" sz="2000" dirty="0" smtClean="0"/>
                        <a:t>特化則</a:t>
                      </a:r>
                      <a:r>
                        <a:rPr kumimoji="1" lang="ja-JP" altLang="en-US" sz="2000" dirty="0" smtClean="0"/>
                        <a:t>適用</a:t>
                      </a:r>
                      <a:r>
                        <a:rPr kumimoji="1" lang="en-US" altLang="ja-JP" sz="2000" dirty="0" smtClean="0"/>
                        <a:t>(B</a:t>
                      </a:r>
                      <a:r>
                        <a:rPr kumimoji="1" lang="en-US" altLang="ja-JP" sz="2000" dirty="0" smtClean="0"/>
                        <a:t>)</a:t>
                      </a:r>
                    </a:p>
                  </a:txBody>
                  <a:tcPr/>
                </a:tc>
              </a:tr>
              <a:tr h="398344">
                <a:tc>
                  <a:txBody>
                    <a:bodyPr/>
                    <a:lstStyle/>
                    <a:p>
                      <a:r>
                        <a:rPr kumimoji="1" lang="en-US" altLang="ja-JP" sz="2000" dirty="0" smtClean="0"/>
                        <a:t>9</a:t>
                      </a:r>
                      <a:endParaRPr kumimoji="1" lang="ja-JP" altLang="en-US" sz="2000" dirty="0"/>
                    </a:p>
                  </a:txBody>
                  <a:tcPr/>
                </a:tc>
                <a:tc>
                  <a:txBody>
                    <a:bodyPr/>
                    <a:lstStyle/>
                    <a:p>
                      <a:pPr algn="ctr"/>
                      <a:r>
                        <a:rPr kumimoji="1" lang="en-US" altLang="ja-JP" sz="2000" dirty="0" smtClean="0"/>
                        <a:t>0.5</a:t>
                      </a:r>
                      <a:endParaRPr kumimoji="1" lang="ja-JP" altLang="en-US" sz="2000" dirty="0"/>
                    </a:p>
                  </a:txBody>
                  <a:tcPr/>
                </a:tc>
                <a:tc>
                  <a:txBody>
                    <a:bodyPr/>
                    <a:lstStyle/>
                    <a:p>
                      <a:pPr algn="ctr"/>
                      <a:r>
                        <a:rPr kumimoji="1" lang="en-US" altLang="ja-JP" sz="2000" dirty="0" smtClean="0"/>
                        <a:t>4</a:t>
                      </a:r>
                      <a:endParaRPr kumimoji="1" lang="ja-JP" altLang="en-US" sz="2000" dirty="0"/>
                    </a:p>
                  </a:txBody>
                  <a:tcPr/>
                </a:tc>
                <a:tc>
                  <a:txBody>
                    <a:bodyPr/>
                    <a:lstStyle/>
                    <a:p>
                      <a:pPr algn="ctr"/>
                      <a:r>
                        <a:rPr kumimoji="1" lang="en-US" altLang="ja-JP" sz="2000" dirty="0" smtClean="0"/>
                        <a:t>4.5</a:t>
                      </a:r>
                      <a:endParaRPr kumimoji="1" lang="ja-JP" altLang="en-US" sz="2000" dirty="0"/>
                    </a:p>
                  </a:txBody>
                  <a:tcPr/>
                </a:tc>
                <a:tc>
                  <a:txBody>
                    <a:bodyPr/>
                    <a:lstStyle/>
                    <a:p>
                      <a:pPr algn="ctr"/>
                      <a:r>
                        <a:rPr kumimoji="1" lang="en-US" altLang="ja-JP" sz="2000" dirty="0" smtClean="0"/>
                        <a:t>95.5</a:t>
                      </a:r>
                      <a:endParaRPr kumimoji="1" lang="ja-JP" altLang="en-US" sz="2000" dirty="0"/>
                    </a:p>
                  </a:txBody>
                  <a:tcPr/>
                </a:tc>
                <a:tc>
                  <a:txBody>
                    <a:bodyPr/>
                    <a:lstStyle/>
                    <a:p>
                      <a:pPr>
                        <a:lnSpc>
                          <a:spcPts val="1800"/>
                        </a:lnSpc>
                      </a:pPr>
                      <a:r>
                        <a:rPr kumimoji="1" lang="ja-JP" altLang="en-US" sz="2000" dirty="0" smtClean="0"/>
                        <a:t>適用なし</a:t>
                      </a:r>
                      <a:endParaRPr kumimoji="1" lang="ja-JP" altLang="en-US" sz="2000" dirty="0"/>
                    </a:p>
                  </a:txBody>
                  <a:tcPr/>
                </a:tc>
              </a:tr>
              <a:tr h="398344">
                <a:tc>
                  <a:txBody>
                    <a:bodyPr/>
                    <a:lstStyle/>
                    <a:p>
                      <a:r>
                        <a:rPr kumimoji="1" lang="en-US" altLang="ja-JP" sz="2000" dirty="0" smtClean="0"/>
                        <a:t>10</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kern="1200" noProof="0" dirty="0" smtClean="0">
                          <a:solidFill>
                            <a:schemeClr val="dk1"/>
                          </a:solidFill>
                          <a:latin typeface="+mn-lt"/>
                          <a:ea typeface="+mn-ea"/>
                          <a:cs typeface="+mn-cs"/>
                        </a:rPr>
                        <a:t>2</a:t>
                      </a:r>
                      <a:endParaRPr kumimoji="1" lang="ja-JP" altLang="en-US" sz="2000" kern="1200" noProof="0" dirty="0">
                        <a:solidFill>
                          <a:schemeClr val="dk1"/>
                        </a:solidFill>
                        <a:latin typeface="+mn-lt"/>
                        <a:ea typeface="+mn-ea"/>
                        <a:cs typeface="+mn-cs"/>
                      </a:endParaRPr>
                    </a:p>
                  </a:txBody>
                  <a:tcPr>
                    <a:solidFill>
                      <a:schemeClr val="accent6">
                        <a:lumMod val="40000"/>
                        <a:lumOff val="60000"/>
                      </a:schemeClr>
                    </a:solidFill>
                  </a:tcPr>
                </a:tc>
                <a:tc>
                  <a:txBody>
                    <a:bodyPr/>
                    <a:lstStyle/>
                    <a:p>
                      <a:pPr algn="ctr"/>
                      <a:r>
                        <a:rPr kumimoji="1" lang="en-US" altLang="ja-JP" sz="2000" dirty="0" smtClean="0"/>
                        <a:t>2</a:t>
                      </a:r>
                      <a:endParaRPr kumimoji="1" lang="ja-JP" altLang="en-US" sz="2000" dirty="0"/>
                    </a:p>
                  </a:txBody>
                  <a:tcPr/>
                </a:tc>
                <a:tc>
                  <a:txBody>
                    <a:bodyPr/>
                    <a:lstStyle/>
                    <a:p>
                      <a:pPr algn="ctr"/>
                      <a:r>
                        <a:rPr kumimoji="1" lang="en-US" altLang="ja-JP" sz="2000" dirty="0" smtClean="0"/>
                        <a:t>4</a:t>
                      </a:r>
                      <a:endParaRPr kumimoji="1" lang="ja-JP" altLang="en-US" sz="2000" dirty="0"/>
                    </a:p>
                  </a:txBody>
                  <a:tcPr/>
                </a:tc>
                <a:tc>
                  <a:txBody>
                    <a:bodyPr/>
                    <a:lstStyle/>
                    <a:p>
                      <a:pPr algn="ctr"/>
                      <a:r>
                        <a:rPr kumimoji="1" lang="en-US" altLang="ja-JP" sz="2000" dirty="0" smtClean="0"/>
                        <a:t>96</a:t>
                      </a:r>
                      <a:endParaRPr kumimoji="1" lang="ja-JP" altLang="en-US" sz="2000" dirty="0"/>
                    </a:p>
                  </a:txBody>
                  <a:tcPr/>
                </a:tc>
                <a:tc>
                  <a:txBody>
                    <a:bodyPr/>
                    <a:lstStyle/>
                    <a:p>
                      <a:pPr>
                        <a:lnSpc>
                          <a:spcPts val="1800"/>
                        </a:lnSpc>
                      </a:pPr>
                      <a:r>
                        <a:rPr kumimoji="1" lang="ja-JP" altLang="en-US" sz="2000" dirty="0" smtClean="0"/>
                        <a:t>特化則適用</a:t>
                      </a:r>
                      <a:r>
                        <a:rPr kumimoji="1" lang="en-US" altLang="ja-JP" sz="2000" dirty="0" smtClean="0"/>
                        <a:t>(A1)</a:t>
                      </a:r>
                      <a:endParaRPr kumimoji="1" lang="ja-JP" altLang="en-US" sz="2000" dirty="0"/>
                    </a:p>
                  </a:txBody>
                  <a:tcPr/>
                </a:tc>
              </a:tr>
            </a:tbl>
          </a:graphicData>
        </a:graphic>
      </p:graphicFrame>
      <p:sp>
        <p:nvSpPr>
          <p:cNvPr id="5" name="正方形/長方形 4"/>
          <p:cNvSpPr/>
          <p:nvPr/>
        </p:nvSpPr>
        <p:spPr>
          <a:xfrm>
            <a:off x="34295" y="5733256"/>
            <a:ext cx="9094715" cy="1092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lnSpc>
                <a:spcPts val="1700"/>
              </a:lnSpc>
            </a:pPr>
            <a:r>
              <a:rPr lang="ja-JP" altLang="en-US" sz="1600" b="1" dirty="0" smtClean="0">
                <a:solidFill>
                  <a:schemeClr val="tx1"/>
                </a:solidFill>
              </a:rPr>
              <a:t>○　クロロホルムほか９物質の単一成分が</a:t>
            </a:r>
            <a:r>
              <a:rPr lang="en-US" altLang="ja-JP" sz="1600" b="1" dirty="0" smtClean="0">
                <a:solidFill>
                  <a:schemeClr val="tx1"/>
                </a:solidFill>
              </a:rPr>
              <a:t>1</a:t>
            </a:r>
            <a:r>
              <a:rPr lang="ja-JP" altLang="en-US" sz="1600" b="1" dirty="0" smtClean="0">
                <a:solidFill>
                  <a:schemeClr val="tx1"/>
                </a:solidFill>
              </a:rPr>
              <a:t>％を超えるものは「</a:t>
            </a:r>
            <a:r>
              <a:rPr lang="ja-JP" altLang="en-US" sz="1600" b="1" dirty="0" smtClean="0">
                <a:solidFill>
                  <a:srgbClr val="FF0000"/>
                </a:solidFill>
              </a:rPr>
              <a:t>特化則</a:t>
            </a:r>
            <a:r>
              <a:rPr lang="ja-JP" altLang="en-US" sz="1600" b="1" dirty="0" smtClean="0">
                <a:solidFill>
                  <a:schemeClr val="tx1"/>
                </a:solidFill>
              </a:rPr>
              <a:t>」が適用され、有機溶剤の含有率が５％を超える場合は「</a:t>
            </a:r>
            <a:r>
              <a:rPr lang="ja-JP" altLang="en-US" sz="1600" b="1" dirty="0" smtClean="0">
                <a:solidFill>
                  <a:srgbClr val="FF0000"/>
                </a:solidFill>
              </a:rPr>
              <a:t>有機則</a:t>
            </a:r>
            <a:r>
              <a:rPr lang="ja-JP" altLang="en-US" sz="1600" b="1" dirty="0" smtClean="0">
                <a:solidFill>
                  <a:schemeClr val="tx1"/>
                </a:solidFill>
              </a:rPr>
              <a:t>」が適用される。</a:t>
            </a:r>
            <a:endParaRPr lang="en-US" altLang="ja-JP" sz="1600" b="1" dirty="0" smtClean="0">
              <a:solidFill>
                <a:schemeClr val="tx1"/>
              </a:solidFill>
            </a:endParaRPr>
          </a:p>
          <a:p>
            <a:pPr marL="179388" indent="-179388">
              <a:lnSpc>
                <a:spcPts val="1700"/>
              </a:lnSpc>
            </a:pPr>
            <a:r>
              <a:rPr lang="ja-JP" altLang="en-US" sz="1600" b="1" dirty="0">
                <a:solidFill>
                  <a:schemeClr val="tx1"/>
                </a:solidFill>
              </a:rPr>
              <a:t>○　クロロホルムほか９物質の単一成分が</a:t>
            </a:r>
            <a:r>
              <a:rPr lang="en-US" altLang="ja-JP" sz="1600" b="1" dirty="0">
                <a:solidFill>
                  <a:schemeClr val="tx1"/>
                </a:solidFill>
              </a:rPr>
              <a:t>1</a:t>
            </a:r>
            <a:r>
              <a:rPr lang="ja-JP" altLang="en-US" sz="1600" b="1" dirty="0">
                <a:solidFill>
                  <a:schemeClr val="tx1"/>
                </a:solidFill>
              </a:rPr>
              <a:t>％以下で、かつ有機溶剤の含有率</a:t>
            </a:r>
            <a:r>
              <a:rPr lang="ja-JP" altLang="en-US" sz="1600" b="1" dirty="0" smtClean="0">
                <a:solidFill>
                  <a:schemeClr val="tx1"/>
                </a:solidFill>
              </a:rPr>
              <a:t>が</a:t>
            </a:r>
            <a:r>
              <a:rPr lang="en-US" altLang="ja-JP" sz="1600" b="1" dirty="0">
                <a:solidFill>
                  <a:schemeClr val="tx1"/>
                </a:solidFill>
              </a:rPr>
              <a:t>5</a:t>
            </a:r>
            <a:r>
              <a:rPr lang="ja-JP" altLang="en-US" sz="1600" b="1" dirty="0" smtClean="0">
                <a:solidFill>
                  <a:schemeClr val="tx1"/>
                </a:solidFill>
              </a:rPr>
              <a:t>％</a:t>
            </a:r>
            <a:r>
              <a:rPr lang="ja-JP" altLang="en-US" sz="1600" b="1" dirty="0">
                <a:solidFill>
                  <a:schemeClr val="tx1"/>
                </a:solidFill>
              </a:rPr>
              <a:t>以下のものに</a:t>
            </a:r>
            <a:r>
              <a:rPr lang="ja-JP" altLang="en-US" sz="1600" b="1" dirty="0" smtClean="0">
                <a:solidFill>
                  <a:schemeClr val="tx1"/>
                </a:solidFill>
              </a:rPr>
              <a:t>ついて、特別</a:t>
            </a:r>
            <a:r>
              <a:rPr lang="ja-JP" altLang="en-US" sz="1600" b="1" dirty="0">
                <a:solidFill>
                  <a:schemeClr val="tx1"/>
                </a:solidFill>
              </a:rPr>
              <a:t>有機溶剤と有機溶剤の合計の含有率が５％を超える</a:t>
            </a:r>
            <a:r>
              <a:rPr lang="ja-JP" altLang="en-US" sz="1600" b="1" dirty="0" smtClean="0">
                <a:solidFill>
                  <a:schemeClr val="tx1"/>
                </a:solidFill>
              </a:rPr>
              <a:t>もの</a:t>
            </a:r>
            <a:r>
              <a:rPr lang="ja-JP" altLang="en-US" sz="1600" b="1" dirty="0">
                <a:solidFill>
                  <a:schemeClr val="tx1"/>
                </a:solidFill>
              </a:rPr>
              <a:t>は</a:t>
            </a:r>
            <a:r>
              <a:rPr lang="ja-JP" altLang="en-US" sz="1600" b="1" dirty="0" smtClean="0">
                <a:solidFill>
                  <a:schemeClr val="tx1"/>
                </a:solidFill>
              </a:rPr>
              <a:t>「</a:t>
            </a:r>
            <a:r>
              <a:rPr lang="ja-JP" altLang="en-US" sz="1600" b="1" dirty="0" smtClean="0">
                <a:solidFill>
                  <a:srgbClr val="FF0000"/>
                </a:solidFill>
              </a:rPr>
              <a:t>特化則（別表第１第３７号）</a:t>
            </a:r>
            <a:r>
              <a:rPr lang="ja-JP" altLang="en-US" sz="1600" b="1" dirty="0" smtClean="0">
                <a:solidFill>
                  <a:schemeClr val="tx1"/>
                </a:solidFill>
              </a:rPr>
              <a:t>」が適用される。</a:t>
            </a:r>
            <a:endParaRPr lang="en-US" altLang="ja-JP" sz="1600" b="1" dirty="0">
              <a:solidFill>
                <a:schemeClr val="tx1"/>
              </a:solidFill>
            </a:endParaRPr>
          </a:p>
        </p:txBody>
      </p:sp>
      <p:sp>
        <p:nvSpPr>
          <p:cNvPr id="6" name="スライド番号プレースホルダー 3"/>
          <p:cNvSpPr>
            <a:spLocks noGrp="1"/>
          </p:cNvSpPr>
          <p:nvPr>
            <p:ph type="sldNum" sz="quarter" idx="12"/>
          </p:nvPr>
        </p:nvSpPr>
        <p:spPr>
          <a:xfrm>
            <a:off x="6553200" y="6356350"/>
            <a:ext cx="2133600" cy="365125"/>
          </a:xfrm>
        </p:spPr>
        <p:txBody>
          <a:bodyPr/>
          <a:lstStyle/>
          <a:p>
            <a:fld id="{2D958F11-2E69-46DA-9158-68AFED1A9474}" type="slidenum">
              <a:rPr kumimoji="1" lang="ja-JP" altLang="en-US" smtClean="0"/>
              <a:t>13</a:t>
            </a:fld>
            <a:endParaRPr kumimoji="1" lang="ja-JP" altLang="en-US"/>
          </a:p>
        </p:txBody>
      </p:sp>
    </p:spTree>
    <p:extLst>
      <p:ext uri="{BB962C8B-B14F-4D97-AF65-F5344CB8AC3E}">
        <p14:creationId xmlns:p14="http://schemas.microsoft.com/office/powerpoint/2010/main" val="4236210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06090"/>
          </a:xfrm>
        </p:spPr>
        <p:txBody>
          <a:bodyPr>
            <a:normAutofit/>
          </a:bodyPr>
          <a:lstStyle/>
          <a:p>
            <a:r>
              <a:rPr kumimoji="1" lang="ja-JP" altLang="en-US" sz="3600" dirty="0" smtClean="0"/>
              <a:t>特化物と有機溶剤の判定</a:t>
            </a:r>
            <a:endParaRPr kumimoji="1" lang="ja-JP" altLang="en-US" sz="3600" dirty="0"/>
          </a:p>
        </p:txBody>
      </p:sp>
      <p:sp>
        <p:nvSpPr>
          <p:cNvPr id="4" name="テキスト ボックス 3"/>
          <p:cNvSpPr txBox="1"/>
          <p:nvPr/>
        </p:nvSpPr>
        <p:spPr>
          <a:xfrm>
            <a:off x="21044" y="1196752"/>
            <a:ext cx="1169551" cy="4032448"/>
          </a:xfrm>
          <a:prstGeom prst="rect">
            <a:avLst/>
          </a:prstGeom>
          <a:noFill/>
          <a:ln>
            <a:solidFill>
              <a:schemeClr val="tx1"/>
            </a:solidFill>
          </a:ln>
        </p:spPr>
        <p:txBody>
          <a:bodyPr vert="eaVert" wrap="square" rtlCol="0" anchor="ctr" anchorCtr="0">
            <a:noAutofit/>
          </a:bodyPr>
          <a:lstStyle/>
          <a:p>
            <a:r>
              <a:rPr lang="ja-JP" altLang="en-US" sz="3200" dirty="0" smtClean="0"/>
              <a:t>　特別</a:t>
            </a:r>
            <a:r>
              <a:rPr lang="ja-JP" altLang="en-US" sz="3200" dirty="0"/>
              <a:t>有機</a:t>
            </a:r>
            <a:r>
              <a:rPr lang="ja-JP" altLang="en-US" sz="3200" dirty="0" smtClean="0"/>
              <a:t>溶剤の</a:t>
            </a:r>
            <a:endParaRPr lang="en-US" altLang="ja-JP" sz="3200" dirty="0" smtClean="0"/>
          </a:p>
          <a:p>
            <a:r>
              <a:rPr lang="ja-JP" altLang="en-US" sz="3200" dirty="0"/>
              <a:t>　</a:t>
            </a:r>
            <a:r>
              <a:rPr lang="ja-JP" altLang="en-US" sz="3200" dirty="0" smtClean="0"/>
              <a:t>　単一成分の含有量</a:t>
            </a:r>
            <a:endParaRPr kumimoji="1" lang="ja-JP" altLang="en-US" sz="3200" dirty="0"/>
          </a:p>
        </p:txBody>
      </p:sp>
      <p:cxnSp>
        <p:nvCxnSpPr>
          <p:cNvPr id="6" name="直線矢印コネクタ 5"/>
          <p:cNvCxnSpPr/>
          <p:nvPr/>
        </p:nvCxnSpPr>
        <p:spPr>
          <a:xfrm>
            <a:off x="1237506" y="2348880"/>
            <a:ext cx="93761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1180715" y="4653136"/>
            <a:ext cx="101502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190595" y="1916832"/>
            <a:ext cx="877163" cy="400110"/>
          </a:xfrm>
          <a:prstGeom prst="rect">
            <a:avLst/>
          </a:prstGeom>
          <a:noFill/>
        </p:spPr>
        <p:txBody>
          <a:bodyPr wrap="none" rtlCol="0">
            <a:spAutoFit/>
          </a:bodyPr>
          <a:lstStyle/>
          <a:p>
            <a:r>
              <a:rPr lang="ja-JP" altLang="en-US" sz="2000" b="1" dirty="0"/>
              <a:t>１</a:t>
            </a:r>
            <a:r>
              <a:rPr lang="ja-JP" altLang="en-US" sz="2000" b="1" dirty="0" smtClean="0"/>
              <a:t>％超</a:t>
            </a:r>
            <a:endParaRPr kumimoji="1" lang="ja-JP" altLang="en-US" sz="2000" b="1" dirty="0"/>
          </a:p>
        </p:txBody>
      </p:sp>
      <p:sp>
        <p:nvSpPr>
          <p:cNvPr id="14" name="テキスト ボックス 13"/>
          <p:cNvSpPr txBox="1"/>
          <p:nvPr/>
        </p:nvSpPr>
        <p:spPr>
          <a:xfrm>
            <a:off x="1132497" y="4149080"/>
            <a:ext cx="1135247" cy="400110"/>
          </a:xfrm>
          <a:prstGeom prst="rect">
            <a:avLst/>
          </a:prstGeom>
          <a:noFill/>
        </p:spPr>
        <p:txBody>
          <a:bodyPr wrap="none" rtlCol="0">
            <a:spAutoFit/>
          </a:bodyPr>
          <a:lstStyle/>
          <a:p>
            <a:r>
              <a:rPr lang="ja-JP" altLang="en-US" sz="2000" b="1" dirty="0"/>
              <a:t>１</a:t>
            </a:r>
            <a:r>
              <a:rPr lang="ja-JP" altLang="en-US" sz="2000" b="1" dirty="0" smtClean="0"/>
              <a:t>％以内</a:t>
            </a:r>
            <a:endParaRPr kumimoji="1" lang="ja-JP" altLang="en-US" sz="2000" b="1" dirty="0"/>
          </a:p>
        </p:txBody>
      </p:sp>
      <p:sp>
        <p:nvSpPr>
          <p:cNvPr id="21" name="テキスト ボックス 20"/>
          <p:cNvSpPr txBox="1"/>
          <p:nvPr/>
        </p:nvSpPr>
        <p:spPr>
          <a:xfrm>
            <a:off x="4757053" y="2722381"/>
            <a:ext cx="1321177" cy="1631216"/>
          </a:xfrm>
          <a:prstGeom prst="rect">
            <a:avLst/>
          </a:prstGeom>
          <a:noFill/>
          <a:ln>
            <a:solidFill>
              <a:schemeClr val="tx1"/>
            </a:solidFill>
          </a:ln>
        </p:spPr>
        <p:txBody>
          <a:bodyPr wrap="square" rtlCol="0">
            <a:spAutoFit/>
          </a:bodyPr>
          <a:lstStyle>
            <a:defPPr>
              <a:defRPr lang="ja-JP"/>
            </a:defPPr>
            <a:lvl1pPr>
              <a:defRPr sz="3200"/>
            </a:lvl1pPr>
          </a:lstStyle>
          <a:p>
            <a:r>
              <a:rPr lang="ja-JP" altLang="en-US" sz="2000" b="1" dirty="0"/>
              <a:t>特別有機溶剤</a:t>
            </a:r>
            <a:r>
              <a:rPr lang="ja-JP" altLang="en-US" sz="2000" b="1" dirty="0" smtClean="0"/>
              <a:t>と</a:t>
            </a:r>
            <a:endParaRPr lang="en-US" altLang="ja-JP" sz="2000" b="1" dirty="0" smtClean="0"/>
          </a:p>
          <a:p>
            <a:r>
              <a:rPr lang="ja-JP" altLang="en-US" sz="2000" b="1" dirty="0" smtClean="0"/>
              <a:t>有機</a:t>
            </a:r>
            <a:r>
              <a:rPr lang="ja-JP" altLang="en-US" sz="2000" b="1" dirty="0"/>
              <a:t>溶剤の合計の含有率</a:t>
            </a:r>
          </a:p>
        </p:txBody>
      </p:sp>
      <p:cxnSp>
        <p:nvCxnSpPr>
          <p:cNvPr id="22" name="直線矢印コネクタ 21"/>
          <p:cNvCxnSpPr/>
          <p:nvPr/>
        </p:nvCxnSpPr>
        <p:spPr>
          <a:xfrm>
            <a:off x="3275856" y="2348880"/>
            <a:ext cx="418903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3499983" y="3212976"/>
            <a:ext cx="125734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499983" y="2353729"/>
            <a:ext cx="0" cy="8658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685302" y="1951064"/>
            <a:ext cx="877163" cy="400110"/>
          </a:xfrm>
          <a:prstGeom prst="rect">
            <a:avLst/>
          </a:prstGeom>
          <a:noFill/>
        </p:spPr>
        <p:txBody>
          <a:bodyPr wrap="none" rtlCol="0">
            <a:spAutoFit/>
          </a:bodyPr>
          <a:lstStyle/>
          <a:p>
            <a:r>
              <a:rPr lang="ja-JP" altLang="en-US" sz="2000" b="1" dirty="0"/>
              <a:t>５</a:t>
            </a:r>
            <a:r>
              <a:rPr lang="ja-JP" altLang="en-US" sz="2000" b="1" dirty="0" smtClean="0"/>
              <a:t>％超</a:t>
            </a:r>
            <a:endParaRPr kumimoji="1" lang="ja-JP" altLang="en-US" sz="2000" b="1" dirty="0"/>
          </a:p>
        </p:txBody>
      </p:sp>
      <p:sp>
        <p:nvSpPr>
          <p:cNvPr id="31" name="テキスト ボックス 30"/>
          <p:cNvSpPr txBox="1"/>
          <p:nvPr/>
        </p:nvSpPr>
        <p:spPr>
          <a:xfrm>
            <a:off x="3561029" y="2852936"/>
            <a:ext cx="1135247" cy="400110"/>
          </a:xfrm>
          <a:prstGeom prst="rect">
            <a:avLst/>
          </a:prstGeom>
          <a:noFill/>
        </p:spPr>
        <p:txBody>
          <a:bodyPr wrap="none" rtlCol="0">
            <a:spAutoFit/>
          </a:bodyPr>
          <a:lstStyle/>
          <a:p>
            <a:r>
              <a:rPr lang="ja-JP" altLang="en-US" sz="2000" b="1" dirty="0"/>
              <a:t>５</a:t>
            </a:r>
            <a:r>
              <a:rPr lang="ja-JP" altLang="en-US" sz="2000" b="1" dirty="0" smtClean="0"/>
              <a:t>％以内</a:t>
            </a:r>
            <a:endParaRPr kumimoji="1" lang="ja-JP" altLang="en-US" sz="2000" b="1" dirty="0"/>
          </a:p>
        </p:txBody>
      </p:sp>
      <p:cxnSp>
        <p:nvCxnSpPr>
          <p:cNvPr id="32" name="直線矢印コネクタ 31"/>
          <p:cNvCxnSpPr/>
          <p:nvPr/>
        </p:nvCxnSpPr>
        <p:spPr>
          <a:xfrm>
            <a:off x="3307709" y="4653136"/>
            <a:ext cx="417944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3573734" y="5589240"/>
            <a:ext cx="119629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3573734" y="4653136"/>
            <a:ext cx="1" cy="93610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3578267" y="4293096"/>
            <a:ext cx="877163" cy="400110"/>
          </a:xfrm>
          <a:prstGeom prst="rect">
            <a:avLst/>
          </a:prstGeom>
          <a:noFill/>
        </p:spPr>
        <p:txBody>
          <a:bodyPr wrap="none" rtlCol="0">
            <a:spAutoFit/>
          </a:bodyPr>
          <a:lstStyle/>
          <a:p>
            <a:r>
              <a:rPr lang="ja-JP" altLang="en-US" sz="2000" b="1" dirty="0"/>
              <a:t>５</a:t>
            </a:r>
            <a:r>
              <a:rPr lang="ja-JP" altLang="en-US" sz="2000" b="1" dirty="0" smtClean="0"/>
              <a:t>％超</a:t>
            </a:r>
            <a:endParaRPr kumimoji="1" lang="ja-JP" altLang="en-US" sz="2000" b="1" dirty="0"/>
          </a:p>
        </p:txBody>
      </p:sp>
      <p:sp>
        <p:nvSpPr>
          <p:cNvPr id="36" name="テキスト ボックス 35"/>
          <p:cNvSpPr txBox="1"/>
          <p:nvPr/>
        </p:nvSpPr>
        <p:spPr>
          <a:xfrm>
            <a:off x="3573734" y="5157192"/>
            <a:ext cx="1135247" cy="400110"/>
          </a:xfrm>
          <a:prstGeom prst="rect">
            <a:avLst/>
          </a:prstGeom>
          <a:noFill/>
        </p:spPr>
        <p:txBody>
          <a:bodyPr wrap="none" rtlCol="0">
            <a:spAutoFit/>
          </a:bodyPr>
          <a:lstStyle/>
          <a:p>
            <a:r>
              <a:rPr lang="ja-JP" altLang="en-US" sz="2000" b="1" dirty="0"/>
              <a:t>５</a:t>
            </a:r>
            <a:r>
              <a:rPr lang="ja-JP" altLang="en-US" sz="2000" b="1" dirty="0" smtClean="0"/>
              <a:t>％以内</a:t>
            </a:r>
            <a:endParaRPr kumimoji="1" lang="ja-JP" altLang="en-US" sz="2000" b="1" dirty="0"/>
          </a:p>
        </p:txBody>
      </p:sp>
      <p:sp>
        <p:nvSpPr>
          <p:cNvPr id="40" name="テキスト ボックス 39"/>
          <p:cNvSpPr txBox="1"/>
          <p:nvPr/>
        </p:nvSpPr>
        <p:spPr>
          <a:xfrm>
            <a:off x="2190336" y="1197328"/>
            <a:ext cx="1085520" cy="4031872"/>
          </a:xfrm>
          <a:prstGeom prst="rect">
            <a:avLst/>
          </a:prstGeom>
          <a:noFill/>
          <a:ln>
            <a:solidFill>
              <a:schemeClr val="tx1"/>
            </a:solidFill>
          </a:ln>
        </p:spPr>
        <p:txBody>
          <a:bodyPr vert="eaVert" wrap="square" rtlCol="0" anchor="ctr" anchorCtr="0">
            <a:noAutofit/>
          </a:bodyPr>
          <a:lstStyle>
            <a:defPPr>
              <a:defRPr lang="ja-JP"/>
            </a:defPPr>
            <a:lvl1pPr>
              <a:defRPr sz="3200"/>
            </a:lvl1pPr>
          </a:lstStyle>
          <a:p>
            <a:pPr algn="ctr"/>
            <a:r>
              <a:rPr lang="ja-JP" altLang="en-US" dirty="0" smtClean="0"/>
              <a:t>有機溶剤の含有率</a:t>
            </a:r>
            <a:endParaRPr lang="en-US" altLang="ja-JP" dirty="0" smtClean="0"/>
          </a:p>
        </p:txBody>
      </p:sp>
      <p:cxnSp>
        <p:nvCxnSpPr>
          <p:cNvPr id="56" name="直線矢印コネクタ 55"/>
          <p:cNvCxnSpPr/>
          <p:nvPr/>
        </p:nvCxnSpPr>
        <p:spPr>
          <a:xfrm flipV="1">
            <a:off x="6105091" y="3212688"/>
            <a:ext cx="1382064" cy="2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6279167" y="4005064"/>
            <a:ext cx="12079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6260573" y="3212688"/>
            <a:ext cx="0" cy="7923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6246257" y="2852936"/>
            <a:ext cx="877163" cy="400110"/>
          </a:xfrm>
          <a:prstGeom prst="rect">
            <a:avLst/>
          </a:prstGeom>
          <a:noFill/>
        </p:spPr>
        <p:txBody>
          <a:bodyPr wrap="none" rtlCol="0">
            <a:spAutoFit/>
          </a:bodyPr>
          <a:lstStyle/>
          <a:p>
            <a:r>
              <a:rPr lang="ja-JP" altLang="en-US" sz="2000" b="1" dirty="0"/>
              <a:t>５</a:t>
            </a:r>
            <a:r>
              <a:rPr lang="ja-JP" altLang="en-US" sz="2000" b="1" dirty="0" smtClean="0"/>
              <a:t>％超</a:t>
            </a:r>
            <a:endParaRPr kumimoji="1" lang="ja-JP" altLang="en-US" sz="2000" b="1" dirty="0"/>
          </a:p>
        </p:txBody>
      </p:sp>
      <p:sp>
        <p:nvSpPr>
          <p:cNvPr id="60" name="テキスト ボックス 59"/>
          <p:cNvSpPr txBox="1"/>
          <p:nvPr/>
        </p:nvSpPr>
        <p:spPr>
          <a:xfrm>
            <a:off x="6292606" y="3645024"/>
            <a:ext cx="1135247" cy="400110"/>
          </a:xfrm>
          <a:prstGeom prst="rect">
            <a:avLst/>
          </a:prstGeom>
          <a:noFill/>
        </p:spPr>
        <p:txBody>
          <a:bodyPr wrap="none" rtlCol="0">
            <a:spAutoFit/>
          </a:bodyPr>
          <a:lstStyle/>
          <a:p>
            <a:r>
              <a:rPr lang="ja-JP" altLang="en-US" sz="2000" b="1" dirty="0"/>
              <a:t>５</a:t>
            </a:r>
            <a:r>
              <a:rPr lang="ja-JP" altLang="en-US" sz="2000" b="1" dirty="0" smtClean="0"/>
              <a:t>％以内</a:t>
            </a:r>
            <a:endParaRPr kumimoji="1" lang="ja-JP" altLang="en-US" sz="2000" b="1" dirty="0"/>
          </a:p>
        </p:txBody>
      </p:sp>
      <p:cxnSp>
        <p:nvCxnSpPr>
          <p:cNvPr id="66" name="直線矢印コネクタ 65"/>
          <p:cNvCxnSpPr/>
          <p:nvPr/>
        </p:nvCxnSpPr>
        <p:spPr>
          <a:xfrm>
            <a:off x="6143009" y="5589240"/>
            <a:ext cx="1321879" cy="118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6331210" y="6444602"/>
            <a:ext cx="115594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6302823" y="5615661"/>
            <a:ext cx="4052" cy="8499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6416171" y="5229200"/>
            <a:ext cx="877163" cy="400110"/>
          </a:xfrm>
          <a:prstGeom prst="rect">
            <a:avLst/>
          </a:prstGeom>
          <a:noFill/>
        </p:spPr>
        <p:txBody>
          <a:bodyPr wrap="none" rtlCol="0">
            <a:spAutoFit/>
          </a:bodyPr>
          <a:lstStyle/>
          <a:p>
            <a:r>
              <a:rPr lang="ja-JP" altLang="en-US" sz="2000" b="1" dirty="0"/>
              <a:t>５</a:t>
            </a:r>
            <a:r>
              <a:rPr lang="ja-JP" altLang="en-US" sz="2000" b="1" dirty="0" smtClean="0"/>
              <a:t>％超</a:t>
            </a:r>
            <a:endParaRPr kumimoji="1" lang="ja-JP" altLang="en-US" sz="2000" b="1" dirty="0"/>
          </a:p>
        </p:txBody>
      </p:sp>
      <p:sp>
        <p:nvSpPr>
          <p:cNvPr id="70" name="テキスト ボックス 69"/>
          <p:cNvSpPr txBox="1"/>
          <p:nvPr/>
        </p:nvSpPr>
        <p:spPr>
          <a:xfrm>
            <a:off x="6329641" y="6044492"/>
            <a:ext cx="1135247" cy="400110"/>
          </a:xfrm>
          <a:prstGeom prst="rect">
            <a:avLst/>
          </a:prstGeom>
          <a:noFill/>
        </p:spPr>
        <p:txBody>
          <a:bodyPr wrap="none" rtlCol="0">
            <a:spAutoFit/>
          </a:bodyPr>
          <a:lstStyle/>
          <a:p>
            <a:r>
              <a:rPr lang="ja-JP" altLang="en-US" sz="2000" b="1" dirty="0"/>
              <a:t>５</a:t>
            </a:r>
            <a:r>
              <a:rPr lang="ja-JP" altLang="en-US" sz="2000" b="1" dirty="0" smtClean="0"/>
              <a:t>％以内</a:t>
            </a:r>
            <a:endParaRPr kumimoji="1" lang="ja-JP" altLang="en-US" sz="2000" b="1" dirty="0"/>
          </a:p>
        </p:txBody>
      </p:sp>
      <p:graphicFrame>
        <p:nvGraphicFramePr>
          <p:cNvPr id="71" name="表 70"/>
          <p:cNvGraphicFramePr>
            <a:graphicFrameLocks noGrp="1"/>
          </p:cNvGraphicFramePr>
          <p:nvPr>
            <p:extLst>
              <p:ext uri="{D42A27DB-BD31-4B8C-83A1-F6EECF244321}">
                <p14:modId xmlns:p14="http://schemas.microsoft.com/office/powerpoint/2010/main" val="2897796597"/>
              </p:ext>
            </p:extLst>
          </p:nvPr>
        </p:nvGraphicFramePr>
        <p:xfrm>
          <a:off x="7442122" y="842164"/>
          <a:ext cx="1701878" cy="5789162"/>
        </p:xfrm>
        <a:graphic>
          <a:graphicData uri="http://schemas.openxmlformats.org/drawingml/2006/table">
            <a:tbl>
              <a:tblPr firstRow="1" bandRow="1">
                <a:tableStyleId>{5C22544A-7EE6-4342-B048-85BDC9FD1C3A}</a:tableStyleId>
              </a:tblPr>
              <a:tblGrid>
                <a:gridCol w="442246"/>
                <a:gridCol w="720080"/>
                <a:gridCol w="539552"/>
              </a:tblGrid>
              <a:tr h="1255480">
                <a:tc>
                  <a:txBody>
                    <a:bodyPr/>
                    <a:lstStyle/>
                    <a:p>
                      <a:r>
                        <a:rPr kumimoji="1" lang="ja-JP" altLang="en-US" dirty="0" smtClean="0"/>
                        <a:t>特化物</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dirty="0" smtClean="0"/>
                        <a:t>有機溶剤</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dirty="0" smtClean="0"/>
                        <a:t>P13</a:t>
                      </a:r>
                      <a:r>
                        <a:rPr kumimoji="1" lang="ja-JP" altLang="en-US" dirty="0" smtClean="0"/>
                        <a:t>のｹｰｽ</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78837">
                <a:tc>
                  <a:txBody>
                    <a:bodyPr/>
                    <a:lstStyle/>
                    <a:p>
                      <a:r>
                        <a:rPr kumimoji="1" lang="en-US" altLang="ja-JP" b="1" dirty="0" smtClean="0"/>
                        <a:t>A2</a:t>
                      </a:r>
                    </a:p>
                    <a:p>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b="1" dirty="0" smtClean="0"/>
                        <a:t>有機溶剤</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smtClean="0"/>
                        <a:t>2,3,4</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78837">
                <a:tc>
                  <a:txBody>
                    <a:bodyPr/>
                    <a:lstStyle/>
                    <a:p>
                      <a:r>
                        <a:rPr kumimoji="1" lang="en-US" altLang="ja-JP" b="1" dirty="0" smtClean="0"/>
                        <a:t>A2</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b="1" dirty="0" smtClean="0"/>
                        <a:t>－</a:t>
                      </a:r>
                      <a:endParaRPr kumimoji="1" lang="en-US" altLang="ja-JP" b="1" dirty="0" smtClean="0"/>
                    </a:p>
                    <a:p>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smtClean="0"/>
                        <a:t>1</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09167">
                <a:tc>
                  <a:txBody>
                    <a:bodyPr/>
                    <a:lstStyle/>
                    <a:p>
                      <a:r>
                        <a:rPr kumimoji="1" lang="en-US" altLang="ja-JP" b="1" dirty="0" smtClean="0"/>
                        <a:t>A1</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b="1" dirty="0" smtClean="0"/>
                        <a:t>－</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smtClean="0"/>
                        <a:t>10</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78837">
                <a:tc>
                  <a:txBody>
                    <a:bodyPr/>
                    <a:lstStyle/>
                    <a:p>
                      <a:r>
                        <a:rPr kumimoji="1" lang="ja-JP" altLang="en-US" b="1" dirty="0" smtClean="0"/>
                        <a:t>－</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b="1" dirty="0" smtClean="0"/>
                        <a:t>有機溶剤</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smtClean="0"/>
                        <a:t>5,6,7</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78837">
                <a:tc>
                  <a:txBody>
                    <a:bodyPr/>
                    <a:lstStyle/>
                    <a:p>
                      <a:r>
                        <a:rPr kumimoji="1" lang="en-US" altLang="ja-JP" b="1" dirty="0" smtClean="0"/>
                        <a:t>B</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b="1" dirty="0" smtClean="0"/>
                        <a:t>－</a:t>
                      </a:r>
                      <a:endParaRPr kumimoji="1" lang="en-US" altLang="ja-JP" b="1" dirty="0" smtClean="0"/>
                    </a:p>
                    <a:p>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smtClean="0"/>
                        <a:t>8</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09167">
                <a:tc>
                  <a:txBody>
                    <a:bodyPr/>
                    <a:lstStyle/>
                    <a:p>
                      <a:r>
                        <a:rPr kumimoji="1" lang="ja-JP" altLang="en-US" b="1" dirty="0" smtClean="0"/>
                        <a:t>－</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b="1" dirty="0" smtClean="0"/>
                        <a:t>－</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b="1" dirty="0" smtClean="0"/>
                        <a:t>9</a:t>
                      </a:r>
                      <a:endParaRPr kumimoji="1" lang="ja-JP" alt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1" name="テキスト ボックス 40"/>
          <p:cNvSpPr txBox="1"/>
          <p:nvPr/>
        </p:nvSpPr>
        <p:spPr>
          <a:xfrm>
            <a:off x="4831391" y="5000108"/>
            <a:ext cx="1321177" cy="1631216"/>
          </a:xfrm>
          <a:prstGeom prst="rect">
            <a:avLst/>
          </a:prstGeom>
          <a:noFill/>
          <a:ln>
            <a:solidFill>
              <a:schemeClr val="tx1"/>
            </a:solidFill>
          </a:ln>
        </p:spPr>
        <p:txBody>
          <a:bodyPr wrap="square" rtlCol="0">
            <a:spAutoFit/>
          </a:bodyPr>
          <a:lstStyle>
            <a:defPPr>
              <a:defRPr lang="ja-JP"/>
            </a:defPPr>
            <a:lvl1pPr>
              <a:defRPr sz="3200"/>
            </a:lvl1pPr>
          </a:lstStyle>
          <a:p>
            <a:r>
              <a:rPr lang="ja-JP" altLang="en-US" sz="2000" b="1" dirty="0"/>
              <a:t>特別有機溶剤</a:t>
            </a:r>
            <a:r>
              <a:rPr lang="ja-JP" altLang="en-US" sz="2000" b="1" dirty="0" smtClean="0"/>
              <a:t>と</a:t>
            </a:r>
            <a:endParaRPr lang="en-US" altLang="ja-JP" sz="2000" b="1" dirty="0" smtClean="0"/>
          </a:p>
          <a:p>
            <a:r>
              <a:rPr lang="ja-JP" altLang="en-US" sz="2000" b="1" dirty="0" smtClean="0"/>
              <a:t>有機</a:t>
            </a:r>
            <a:r>
              <a:rPr lang="ja-JP" altLang="en-US" sz="2000" b="1" dirty="0"/>
              <a:t>溶剤の合計の含有率</a:t>
            </a:r>
          </a:p>
        </p:txBody>
      </p:sp>
    </p:spTree>
    <p:extLst>
      <p:ext uri="{BB962C8B-B14F-4D97-AF65-F5344CB8AC3E}">
        <p14:creationId xmlns:p14="http://schemas.microsoft.com/office/powerpoint/2010/main" val="2863016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562074"/>
          </a:xfrm>
        </p:spPr>
        <p:txBody>
          <a:bodyPr>
            <a:normAutofit fontScale="90000"/>
          </a:bodyPr>
          <a:lstStyle/>
          <a:p>
            <a:r>
              <a:rPr kumimoji="1" lang="ja-JP" altLang="en-US" sz="4000" dirty="0" smtClean="0"/>
              <a:t>有機則の準用規定</a:t>
            </a:r>
            <a:r>
              <a:rPr lang="ja-JP" altLang="en-US" sz="2700" dirty="0" smtClean="0"/>
              <a:t>（パンフ</a:t>
            </a:r>
            <a:r>
              <a:rPr lang="en-US" altLang="ja-JP" sz="2700" dirty="0" smtClean="0"/>
              <a:t>P10</a:t>
            </a:r>
            <a:r>
              <a:rPr lang="ja-JP" altLang="en-US" sz="2700" dirty="0" smtClean="0"/>
              <a:t>）</a:t>
            </a:r>
            <a:endParaRPr kumimoji="1" lang="ja-JP" altLang="en-US" sz="2700" dirty="0"/>
          </a:p>
        </p:txBody>
      </p:sp>
      <p:sp>
        <p:nvSpPr>
          <p:cNvPr id="3" name="コンテンツ プレースホルダー 2"/>
          <p:cNvSpPr>
            <a:spLocks noGrp="1"/>
          </p:cNvSpPr>
          <p:nvPr>
            <p:ph idx="1"/>
          </p:nvPr>
        </p:nvSpPr>
        <p:spPr>
          <a:xfrm>
            <a:off x="0" y="476672"/>
            <a:ext cx="9144000" cy="5328592"/>
          </a:xfrm>
        </p:spPr>
        <p:txBody>
          <a:bodyPr>
            <a:normAutofit fontScale="62500" lnSpcReduction="20000"/>
          </a:bodyPr>
          <a:lstStyle/>
          <a:p>
            <a:pPr marL="357188" indent="-357188">
              <a:buNone/>
            </a:pPr>
            <a:r>
              <a:rPr lang="ja-JP" altLang="en-US" sz="2900" b="1" dirty="0">
                <a:solidFill>
                  <a:srgbClr val="FF0000"/>
                </a:solidFill>
              </a:rPr>
              <a:t>１　発散抑制措置などの健康障害防止措置（特化則第</a:t>
            </a:r>
            <a:r>
              <a:rPr lang="en-US" altLang="ja-JP" sz="2900" b="1" dirty="0">
                <a:solidFill>
                  <a:srgbClr val="FF0000"/>
                </a:solidFill>
              </a:rPr>
              <a:t>38</a:t>
            </a:r>
            <a:r>
              <a:rPr lang="ja-JP" altLang="en-US" sz="2900" b="1" dirty="0">
                <a:solidFill>
                  <a:srgbClr val="FF0000"/>
                </a:solidFill>
              </a:rPr>
              <a:t>条の</a:t>
            </a:r>
            <a:r>
              <a:rPr lang="en-US" altLang="ja-JP" sz="2900" b="1" dirty="0">
                <a:solidFill>
                  <a:srgbClr val="FF0000"/>
                </a:solidFill>
              </a:rPr>
              <a:t>8</a:t>
            </a:r>
            <a:r>
              <a:rPr lang="ja-JP" altLang="en-US" sz="2900" b="1" dirty="0">
                <a:solidFill>
                  <a:srgbClr val="FF0000"/>
                </a:solidFill>
              </a:rPr>
              <a:t>→有機則第</a:t>
            </a:r>
            <a:r>
              <a:rPr lang="en-US" altLang="ja-JP" sz="2900" b="1" dirty="0">
                <a:solidFill>
                  <a:srgbClr val="FF0000"/>
                </a:solidFill>
              </a:rPr>
              <a:t>1</a:t>
            </a:r>
            <a:r>
              <a:rPr lang="ja-JP" altLang="en-US" sz="2900" b="1" dirty="0">
                <a:solidFill>
                  <a:srgbClr val="FF0000"/>
                </a:solidFill>
              </a:rPr>
              <a:t>章 から第</a:t>
            </a:r>
            <a:r>
              <a:rPr lang="en-US" altLang="ja-JP" sz="2900" b="1" dirty="0">
                <a:solidFill>
                  <a:srgbClr val="FF0000"/>
                </a:solidFill>
              </a:rPr>
              <a:t>3</a:t>
            </a:r>
            <a:r>
              <a:rPr lang="ja-JP" altLang="en-US" sz="2900" b="1" dirty="0">
                <a:solidFill>
                  <a:srgbClr val="FF0000"/>
                </a:solidFill>
              </a:rPr>
              <a:t>章 まで、第</a:t>
            </a:r>
            <a:r>
              <a:rPr lang="en-US" altLang="ja-JP" sz="2900" b="1" dirty="0">
                <a:solidFill>
                  <a:srgbClr val="FF0000"/>
                </a:solidFill>
              </a:rPr>
              <a:t>4</a:t>
            </a:r>
            <a:r>
              <a:rPr lang="ja-JP" altLang="en-US" sz="2900" b="1" dirty="0">
                <a:solidFill>
                  <a:srgbClr val="FF0000"/>
                </a:solidFill>
              </a:rPr>
              <a:t>章（第</a:t>
            </a:r>
            <a:r>
              <a:rPr lang="en-US" altLang="ja-JP" sz="2900" b="1" dirty="0">
                <a:solidFill>
                  <a:srgbClr val="FF0000"/>
                </a:solidFill>
              </a:rPr>
              <a:t>19</a:t>
            </a:r>
            <a:r>
              <a:rPr lang="ja-JP" altLang="en-US" sz="2900" b="1" dirty="0">
                <a:solidFill>
                  <a:srgbClr val="FF0000"/>
                </a:solidFill>
              </a:rPr>
              <a:t>条及び第</a:t>
            </a:r>
            <a:r>
              <a:rPr lang="en-US" altLang="ja-JP" sz="2900" b="1" dirty="0">
                <a:solidFill>
                  <a:srgbClr val="FF0000"/>
                </a:solidFill>
              </a:rPr>
              <a:t>19</a:t>
            </a:r>
            <a:r>
              <a:rPr lang="ja-JP" altLang="en-US" sz="2900" b="1" dirty="0">
                <a:solidFill>
                  <a:srgbClr val="FF0000"/>
                </a:solidFill>
              </a:rPr>
              <a:t>条の</a:t>
            </a:r>
            <a:r>
              <a:rPr lang="en-US" altLang="ja-JP" sz="2900" b="1" dirty="0">
                <a:solidFill>
                  <a:srgbClr val="FF0000"/>
                </a:solidFill>
              </a:rPr>
              <a:t>2</a:t>
            </a:r>
            <a:r>
              <a:rPr lang="ja-JP" altLang="en-US" sz="2900" b="1" dirty="0">
                <a:solidFill>
                  <a:srgbClr val="FF0000"/>
                </a:solidFill>
              </a:rPr>
              <a:t>を除く。）及び第</a:t>
            </a:r>
            <a:r>
              <a:rPr lang="en-US" altLang="ja-JP" sz="2900" b="1" dirty="0">
                <a:solidFill>
                  <a:srgbClr val="FF0000"/>
                </a:solidFill>
              </a:rPr>
              <a:t>7</a:t>
            </a:r>
            <a:r>
              <a:rPr lang="ja-JP" altLang="en-US" sz="2900" b="1" dirty="0">
                <a:solidFill>
                  <a:srgbClr val="FF0000"/>
                </a:solidFill>
              </a:rPr>
              <a:t>章の規定を準用）</a:t>
            </a:r>
            <a:endParaRPr lang="en-US" altLang="ja-JP" sz="2900" b="1" dirty="0">
              <a:solidFill>
                <a:srgbClr val="FF0000"/>
              </a:solidFill>
            </a:endParaRPr>
          </a:p>
          <a:p>
            <a:pPr marL="263525" indent="0">
              <a:buNone/>
            </a:pPr>
            <a:r>
              <a:rPr lang="ja-JP" altLang="en-US" sz="2800" dirty="0" smtClean="0"/>
              <a:t>・発散</a:t>
            </a:r>
            <a:r>
              <a:rPr lang="ja-JP" altLang="en-US" sz="2800" dirty="0"/>
              <a:t>抑制</a:t>
            </a:r>
            <a:r>
              <a:rPr lang="ja-JP" altLang="en-US" sz="2800" dirty="0" smtClean="0"/>
              <a:t>措置（有機則第</a:t>
            </a:r>
            <a:r>
              <a:rPr lang="en-US" altLang="ja-JP" sz="2800" dirty="0" smtClean="0"/>
              <a:t>5</a:t>
            </a:r>
            <a:r>
              <a:rPr lang="ja-JP" altLang="en-US" sz="2800" dirty="0" smtClean="0"/>
              <a:t>条）</a:t>
            </a:r>
            <a:endParaRPr lang="en-US" altLang="ja-JP" sz="2800" dirty="0" smtClean="0"/>
          </a:p>
          <a:p>
            <a:pPr marL="263525" indent="0">
              <a:buNone/>
            </a:pPr>
            <a:r>
              <a:rPr lang="ja-JP" altLang="en-US" sz="2800" dirty="0" smtClean="0"/>
              <a:t>・局所排気装置の構造・性能（有機則第</a:t>
            </a:r>
            <a:r>
              <a:rPr lang="en-US" altLang="ja-JP" sz="2800" dirty="0" smtClean="0"/>
              <a:t>14</a:t>
            </a:r>
            <a:r>
              <a:rPr lang="ja-JP" altLang="en-US" sz="2800" dirty="0" smtClean="0"/>
              <a:t>条～第</a:t>
            </a:r>
            <a:r>
              <a:rPr lang="en-US" altLang="ja-JP" sz="2800" dirty="0" smtClean="0"/>
              <a:t>16</a:t>
            </a:r>
            <a:r>
              <a:rPr lang="ja-JP" altLang="en-US" sz="2800" dirty="0" smtClean="0"/>
              <a:t>条）</a:t>
            </a:r>
            <a:endParaRPr lang="en-US" altLang="ja-JP" sz="2800" dirty="0" smtClean="0"/>
          </a:p>
          <a:p>
            <a:pPr marL="263525" indent="0">
              <a:buNone/>
            </a:pPr>
            <a:r>
              <a:rPr lang="ja-JP" altLang="en-US" sz="2800" dirty="0"/>
              <a:t>・</a:t>
            </a:r>
            <a:r>
              <a:rPr lang="ja-JP" altLang="en-US" sz="2800" dirty="0" smtClean="0"/>
              <a:t>定期自主検査と記録の３年間保存（有機則第</a:t>
            </a:r>
            <a:r>
              <a:rPr lang="en-US" altLang="ja-JP" sz="2800" dirty="0" smtClean="0"/>
              <a:t>20</a:t>
            </a:r>
            <a:r>
              <a:rPr lang="ja-JP" altLang="en-US" sz="2800" dirty="0" smtClean="0"/>
              <a:t>条第</a:t>
            </a:r>
            <a:r>
              <a:rPr lang="en-US" altLang="ja-JP" sz="2800" dirty="0" smtClean="0"/>
              <a:t>2</a:t>
            </a:r>
            <a:r>
              <a:rPr lang="ja-JP" altLang="en-US" sz="2800" dirty="0" smtClean="0"/>
              <a:t>項、</a:t>
            </a:r>
            <a:r>
              <a:rPr lang="en-US" altLang="ja-JP" sz="2800" dirty="0" smtClean="0"/>
              <a:t>21</a:t>
            </a:r>
            <a:r>
              <a:rPr lang="ja-JP" altLang="en-US" sz="2800" dirty="0" smtClean="0"/>
              <a:t>条）</a:t>
            </a:r>
            <a:endParaRPr lang="en-US" altLang="ja-JP" sz="2800" dirty="0" smtClean="0"/>
          </a:p>
          <a:p>
            <a:pPr marL="263525" indent="0">
              <a:buNone/>
            </a:pPr>
            <a:r>
              <a:rPr lang="ja-JP" altLang="en-US" sz="2800" dirty="0" smtClean="0"/>
              <a:t>・有機溶剤に関する有害性の掲示（有機則第</a:t>
            </a:r>
            <a:r>
              <a:rPr lang="en-US" altLang="ja-JP" sz="2800" dirty="0" smtClean="0"/>
              <a:t>24</a:t>
            </a:r>
            <a:r>
              <a:rPr lang="ja-JP" altLang="en-US" sz="2800" dirty="0" smtClean="0"/>
              <a:t>条第</a:t>
            </a:r>
            <a:r>
              <a:rPr lang="en-US" altLang="ja-JP" sz="2800" dirty="0" smtClean="0"/>
              <a:t>1</a:t>
            </a:r>
            <a:r>
              <a:rPr lang="ja-JP" altLang="en-US" sz="2800" dirty="0" smtClean="0"/>
              <a:t>項）</a:t>
            </a:r>
            <a:endParaRPr lang="en-US" altLang="ja-JP" sz="2800" dirty="0" smtClean="0"/>
          </a:p>
          <a:p>
            <a:pPr marL="263525" indent="0">
              <a:buNone/>
            </a:pPr>
            <a:r>
              <a:rPr lang="ja-JP" altLang="en-US" sz="2800" dirty="0" smtClean="0"/>
              <a:t>・有機溶剤の区分表示（有機則第</a:t>
            </a:r>
            <a:r>
              <a:rPr lang="en-US" altLang="ja-JP" sz="2800" dirty="0" smtClean="0"/>
              <a:t>25</a:t>
            </a:r>
            <a:r>
              <a:rPr lang="ja-JP" altLang="en-US" sz="2800" dirty="0" smtClean="0"/>
              <a:t>条第</a:t>
            </a:r>
            <a:r>
              <a:rPr lang="en-US" altLang="ja-JP" sz="2800" dirty="0" smtClean="0"/>
              <a:t>1</a:t>
            </a:r>
            <a:r>
              <a:rPr lang="ja-JP" altLang="en-US" sz="2800" dirty="0" smtClean="0"/>
              <a:t>項、第</a:t>
            </a:r>
            <a:r>
              <a:rPr lang="en-US" altLang="ja-JP" sz="2800" dirty="0" smtClean="0"/>
              <a:t>2</a:t>
            </a:r>
            <a:r>
              <a:rPr lang="ja-JP" altLang="en-US" sz="2800" dirty="0" smtClean="0"/>
              <a:t>項）</a:t>
            </a:r>
            <a:endParaRPr lang="en-US" altLang="ja-JP" sz="2800" dirty="0" smtClean="0"/>
          </a:p>
          <a:p>
            <a:pPr marL="263525" indent="0">
              <a:buNone/>
            </a:pPr>
            <a:r>
              <a:rPr lang="ja-JP" altLang="en-US" sz="2800" dirty="0" smtClean="0"/>
              <a:t>・タンク内作業における措置（有機則第</a:t>
            </a:r>
            <a:r>
              <a:rPr lang="en-US" altLang="ja-JP" sz="2800" dirty="0" smtClean="0"/>
              <a:t>26</a:t>
            </a:r>
            <a:r>
              <a:rPr lang="ja-JP" altLang="en-US" sz="2800" dirty="0" smtClean="0"/>
              <a:t>条）</a:t>
            </a:r>
            <a:endParaRPr lang="en-US" altLang="ja-JP" sz="2800" dirty="0" smtClean="0"/>
          </a:p>
          <a:p>
            <a:pPr marL="263525" indent="0">
              <a:buNone/>
            </a:pPr>
            <a:r>
              <a:rPr lang="ja-JP" altLang="en-US" sz="2800" dirty="0" smtClean="0"/>
              <a:t>・送気マスクの使用</a:t>
            </a:r>
            <a:r>
              <a:rPr lang="ja-JP" altLang="en-US" sz="2800" dirty="0"/>
              <a:t>（有機則第</a:t>
            </a:r>
            <a:r>
              <a:rPr lang="en-US" altLang="ja-JP" sz="2800" dirty="0" smtClean="0"/>
              <a:t>32</a:t>
            </a:r>
            <a:r>
              <a:rPr lang="ja-JP" altLang="en-US" sz="2800" dirty="0" smtClean="0"/>
              <a:t>条）</a:t>
            </a:r>
            <a:endParaRPr lang="en-US" altLang="ja-JP" sz="2800" dirty="0" smtClean="0"/>
          </a:p>
          <a:p>
            <a:pPr marL="263525" indent="0">
              <a:lnSpc>
                <a:spcPts val="1000"/>
              </a:lnSpc>
              <a:buNone/>
            </a:pPr>
            <a:r>
              <a:rPr lang="ja-JP" altLang="en-US" sz="2800" dirty="0"/>
              <a:t>・送気</a:t>
            </a:r>
            <a:r>
              <a:rPr lang="ja-JP" altLang="en-US" sz="2800" dirty="0" smtClean="0"/>
              <a:t>マスク又は有機ガス用防毒マスクの使用（有機則第</a:t>
            </a:r>
            <a:r>
              <a:rPr lang="en-US" altLang="ja-JP" sz="2800" dirty="0" smtClean="0"/>
              <a:t>33</a:t>
            </a:r>
            <a:r>
              <a:rPr lang="ja-JP" altLang="en-US" sz="2800" dirty="0" smtClean="0"/>
              <a:t>条）など</a:t>
            </a:r>
            <a:endParaRPr lang="en-US" altLang="ja-JP" sz="2800" dirty="0" smtClean="0"/>
          </a:p>
          <a:p>
            <a:pPr marL="0" indent="0">
              <a:lnSpc>
                <a:spcPts val="1000"/>
              </a:lnSpc>
              <a:buNone/>
            </a:pPr>
            <a:endParaRPr lang="en-US" altLang="ja-JP" sz="2800" dirty="0"/>
          </a:p>
          <a:p>
            <a:pPr marL="357188" indent="-357188">
              <a:buNone/>
            </a:pPr>
            <a:r>
              <a:rPr lang="ja-JP" altLang="en-US" sz="2800" b="1" dirty="0">
                <a:solidFill>
                  <a:srgbClr val="FF0000"/>
                </a:solidFill>
              </a:rPr>
              <a:t>２　作業環境</a:t>
            </a:r>
            <a:r>
              <a:rPr lang="ja-JP" altLang="en-US" sz="2800" b="1" dirty="0" smtClean="0">
                <a:solidFill>
                  <a:srgbClr val="FF0000"/>
                </a:solidFill>
              </a:rPr>
              <a:t>測定</a:t>
            </a:r>
            <a:r>
              <a:rPr lang="ja-JP" altLang="en-US" sz="2800" b="1" dirty="0">
                <a:solidFill>
                  <a:srgbClr val="FF0000"/>
                </a:solidFill>
              </a:rPr>
              <a:t>（特別有機溶剤と有機溶剤混合物の測定</a:t>
            </a:r>
            <a:r>
              <a:rPr lang="ja-JP" altLang="en-US" sz="2800" b="1" dirty="0" smtClean="0">
                <a:solidFill>
                  <a:srgbClr val="FF0000"/>
                </a:solidFill>
              </a:rPr>
              <a:t>）（特化則第</a:t>
            </a:r>
            <a:r>
              <a:rPr lang="en-US" altLang="ja-JP" sz="2800" b="1" dirty="0" smtClean="0">
                <a:solidFill>
                  <a:srgbClr val="FF0000"/>
                </a:solidFill>
              </a:rPr>
              <a:t>36</a:t>
            </a:r>
            <a:r>
              <a:rPr lang="ja-JP" altLang="en-US" sz="2800" b="1" dirty="0">
                <a:solidFill>
                  <a:srgbClr val="FF0000"/>
                </a:solidFill>
              </a:rPr>
              <a:t>条の</a:t>
            </a:r>
            <a:r>
              <a:rPr lang="en-US" altLang="ja-JP" sz="2800" b="1" dirty="0" smtClean="0">
                <a:solidFill>
                  <a:srgbClr val="FF0000"/>
                </a:solidFill>
              </a:rPr>
              <a:t>5</a:t>
            </a:r>
            <a:r>
              <a:rPr lang="ja-JP" altLang="en-US" sz="2800" b="1" dirty="0">
                <a:solidFill>
                  <a:srgbClr val="FF0000"/>
                </a:solidFill>
              </a:rPr>
              <a:t>→有機</a:t>
            </a:r>
            <a:r>
              <a:rPr lang="ja-JP" altLang="en-US" sz="2800" b="1" dirty="0" smtClean="0">
                <a:solidFill>
                  <a:srgbClr val="FF0000"/>
                </a:solidFill>
              </a:rPr>
              <a:t>則第</a:t>
            </a:r>
            <a:r>
              <a:rPr lang="en-US" altLang="ja-JP" sz="2800" b="1" dirty="0" smtClean="0">
                <a:solidFill>
                  <a:srgbClr val="FF0000"/>
                </a:solidFill>
              </a:rPr>
              <a:t>28</a:t>
            </a:r>
            <a:r>
              <a:rPr lang="ja-JP" altLang="en-US" sz="2800" b="1" dirty="0" smtClean="0">
                <a:solidFill>
                  <a:srgbClr val="FF0000"/>
                </a:solidFill>
              </a:rPr>
              <a:t>条 </a:t>
            </a:r>
            <a:r>
              <a:rPr lang="ja-JP" altLang="en-US" sz="2800" b="1" dirty="0">
                <a:solidFill>
                  <a:srgbClr val="FF0000"/>
                </a:solidFill>
              </a:rPr>
              <a:t>（</a:t>
            </a:r>
            <a:r>
              <a:rPr lang="ja-JP" altLang="en-US" sz="2800" b="1" dirty="0" smtClean="0">
                <a:solidFill>
                  <a:srgbClr val="FF0000"/>
                </a:solidFill>
              </a:rPr>
              <a:t>第</a:t>
            </a:r>
            <a:r>
              <a:rPr lang="en-US" altLang="ja-JP" sz="2800" b="1" dirty="0" smtClean="0">
                <a:solidFill>
                  <a:srgbClr val="FF0000"/>
                </a:solidFill>
              </a:rPr>
              <a:t>1</a:t>
            </a:r>
            <a:r>
              <a:rPr lang="ja-JP" altLang="en-US" sz="2800" b="1" dirty="0" smtClean="0">
                <a:solidFill>
                  <a:srgbClr val="FF0000"/>
                </a:solidFill>
              </a:rPr>
              <a:t>項</a:t>
            </a:r>
            <a:r>
              <a:rPr lang="ja-JP" altLang="en-US" sz="2800" b="1" dirty="0">
                <a:solidFill>
                  <a:srgbClr val="FF0000"/>
                </a:solidFill>
              </a:rPr>
              <a:t>を除く。）から</a:t>
            </a:r>
            <a:r>
              <a:rPr lang="ja-JP" altLang="en-US" sz="2800" b="1" dirty="0" smtClean="0">
                <a:solidFill>
                  <a:srgbClr val="FF0000"/>
                </a:solidFill>
              </a:rPr>
              <a:t>第</a:t>
            </a:r>
            <a:r>
              <a:rPr lang="en-US" altLang="ja-JP" sz="2800" b="1" dirty="0" smtClean="0">
                <a:solidFill>
                  <a:srgbClr val="FF0000"/>
                </a:solidFill>
              </a:rPr>
              <a:t>28</a:t>
            </a:r>
            <a:r>
              <a:rPr lang="ja-JP" altLang="en-US" sz="2800" b="1" dirty="0" smtClean="0">
                <a:solidFill>
                  <a:srgbClr val="FF0000"/>
                </a:solidFill>
              </a:rPr>
              <a:t>条の</a:t>
            </a:r>
            <a:r>
              <a:rPr lang="en-US" altLang="ja-JP" sz="2800" b="1" dirty="0" smtClean="0">
                <a:solidFill>
                  <a:srgbClr val="FF0000"/>
                </a:solidFill>
              </a:rPr>
              <a:t>4</a:t>
            </a:r>
            <a:r>
              <a:rPr lang="ja-JP" altLang="en-US" sz="2800" b="1" dirty="0" smtClean="0">
                <a:solidFill>
                  <a:srgbClr val="FF0000"/>
                </a:solidFill>
              </a:rPr>
              <a:t> </a:t>
            </a:r>
            <a:r>
              <a:rPr lang="ja-JP" altLang="en-US" sz="2800" b="1" dirty="0">
                <a:solidFill>
                  <a:srgbClr val="FF0000"/>
                </a:solidFill>
              </a:rPr>
              <a:t>までの規定を準用）</a:t>
            </a:r>
            <a:endParaRPr lang="en-US" altLang="ja-JP" sz="2800" b="1" dirty="0" smtClean="0">
              <a:solidFill>
                <a:srgbClr val="FF0000"/>
              </a:solidFill>
            </a:endParaRPr>
          </a:p>
          <a:p>
            <a:pPr marL="263525" indent="0">
              <a:buNone/>
            </a:pPr>
            <a:r>
              <a:rPr lang="ja-JP" altLang="en-US" sz="2800" dirty="0"/>
              <a:t>・作業環境測定と記録の保存（有機則第</a:t>
            </a:r>
            <a:r>
              <a:rPr lang="en-US" altLang="ja-JP" sz="2800" dirty="0"/>
              <a:t>28</a:t>
            </a:r>
            <a:r>
              <a:rPr lang="ja-JP" altLang="en-US" sz="2800" dirty="0"/>
              <a:t>条第</a:t>
            </a:r>
            <a:r>
              <a:rPr lang="en-US" altLang="ja-JP" sz="2800" dirty="0"/>
              <a:t>2</a:t>
            </a:r>
            <a:r>
              <a:rPr lang="ja-JP" altLang="en-US" sz="2800" dirty="0"/>
              <a:t>項、第</a:t>
            </a:r>
            <a:r>
              <a:rPr lang="en-US" altLang="ja-JP" sz="2800" dirty="0"/>
              <a:t>3</a:t>
            </a:r>
            <a:r>
              <a:rPr lang="ja-JP" altLang="en-US" sz="2800" dirty="0"/>
              <a:t>項）</a:t>
            </a:r>
            <a:endParaRPr lang="en-US" altLang="ja-JP" sz="2800" dirty="0"/>
          </a:p>
          <a:p>
            <a:pPr marL="263525" indent="0">
              <a:lnSpc>
                <a:spcPts val="1000"/>
              </a:lnSpc>
              <a:buNone/>
            </a:pPr>
            <a:r>
              <a:rPr lang="ja-JP" altLang="en-US" sz="2800" dirty="0"/>
              <a:t>・作業環境測定の評価と記録の保存（有機則第</a:t>
            </a:r>
            <a:r>
              <a:rPr lang="en-US" altLang="ja-JP" sz="2800" dirty="0"/>
              <a:t>28</a:t>
            </a:r>
            <a:r>
              <a:rPr lang="ja-JP" altLang="en-US" sz="2800" dirty="0"/>
              <a:t>条の</a:t>
            </a:r>
            <a:r>
              <a:rPr lang="en-US" altLang="ja-JP" sz="2800" dirty="0"/>
              <a:t>2</a:t>
            </a:r>
            <a:r>
              <a:rPr lang="ja-JP" altLang="en-US" sz="2800" dirty="0"/>
              <a:t>第</a:t>
            </a:r>
            <a:r>
              <a:rPr lang="en-US" altLang="ja-JP" sz="2800" dirty="0"/>
              <a:t>1</a:t>
            </a:r>
            <a:r>
              <a:rPr lang="ja-JP" altLang="en-US" sz="2800" dirty="0"/>
              <a:t>項、第</a:t>
            </a:r>
            <a:r>
              <a:rPr lang="en-US" altLang="ja-JP" sz="2800" dirty="0"/>
              <a:t>2</a:t>
            </a:r>
            <a:r>
              <a:rPr lang="ja-JP" altLang="en-US" sz="2800" dirty="0"/>
              <a:t>項</a:t>
            </a:r>
            <a:r>
              <a:rPr lang="ja-JP" altLang="en-US" sz="2800" dirty="0" smtClean="0"/>
              <a:t>）など</a:t>
            </a:r>
            <a:endParaRPr lang="en-US" altLang="ja-JP" sz="2800" dirty="0"/>
          </a:p>
          <a:p>
            <a:pPr marL="0" indent="0">
              <a:lnSpc>
                <a:spcPts val="1000"/>
              </a:lnSpc>
              <a:buNone/>
            </a:pPr>
            <a:endParaRPr lang="en-US" altLang="ja-JP" sz="2800" dirty="0"/>
          </a:p>
          <a:p>
            <a:pPr marL="357188" indent="-357188">
              <a:spcBef>
                <a:spcPts val="600"/>
              </a:spcBef>
              <a:buNone/>
            </a:pPr>
            <a:r>
              <a:rPr lang="ja-JP" altLang="en-US" sz="2800" b="1" dirty="0">
                <a:solidFill>
                  <a:srgbClr val="FF0000"/>
                </a:solidFill>
              </a:rPr>
              <a:t>３　特殊健康診断（特別有機溶剤と有機溶剤混合物の健診）（特化則第</a:t>
            </a:r>
            <a:r>
              <a:rPr lang="en-US" altLang="ja-JP" sz="2800" b="1" dirty="0">
                <a:solidFill>
                  <a:srgbClr val="FF0000"/>
                </a:solidFill>
              </a:rPr>
              <a:t>41</a:t>
            </a:r>
            <a:r>
              <a:rPr lang="ja-JP" altLang="en-US" sz="2800" b="1" dirty="0">
                <a:solidFill>
                  <a:srgbClr val="FF0000"/>
                </a:solidFill>
              </a:rPr>
              <a:t>条の</a:t>
            </a:r>
            <a:r>
              <a:rPr lang="en-US" altLang="ja-JP" sz="2800" b="1" dirty="0" smtClean="0">
                <a:solidFill>
                  <a:srgbClr val="FF0000"/>
                </a:solidFill>
              </a:rPr>
              <a:t>2</a:t>
            </a:r>
            <a:r>
              <a:rPr lang="ja-JP" altLang="en-US" sz="2800" b="1" dirty="0">
                <a:solidFill>
                  <a:srgbClr val="FF0000"/>
                </a:solidFill>
              </a:rPr>
              <a:t>→有機則</a:t>
            </a:r>
            <a:r>
              <a:rPr lang="ja-JP" altLang="en-US" sz="2800" b="1" dirty="0" smtClean="0">
                <a:solidFill>
                  <a:srgbClr val="FF0000"/>
                </a:solidFill>
              </a:rPr>
              <a:t>第</a:t>
            </a:r>
            <a:r>
              <a:rPr lang="en-US" altLang="ja-JP" sz="2800" b="1" dirty="0" smtClean="0">
                <a:solidFill>
                  <a:srgbClr val="FF0000"/>
                </a:solidFill>
              </a:rPr>
              <a:t>29</a:t>
            </a:r>
            <a:r>
              <a:rPr lang="ja-JP" altLang="en-US" sz="2800" b="1" dirty="0" smtClean="0">
                <a:solidFill>
                  <a:srgbClr val="FF0000"/>
                </a:solidFill>
              </a:rPr>
              <a:t>条 </a:t>
            </a:r>
            <a:r>
              <a:rPr lang="ja-JP" altLang="en-US" sz="2800" b="1" dirty="0">
                <a:solidFill>
                  <a:srgbClr val="FF0000"/>
                </a:solidFill>
              </a:rPr>
              <a:t>（</a:t>
            </a:r>
            <a:r>
              <a:rPr lang="ja-JP" altLang="en-US" sz="2800" b="1" dirty="0" smtClean="0">
                <a:solidFill>
                  <a:srgbClr val="FF0000"/>
                </a:solidFill>
              </a:rPr>
              <a:t>第</a:t>
            </a:r>
            <a:r>
              <a:rPr lang="en-US" altLang="ja-JP" sz="2800" b="1" dirty="0">
                <a:solidFill>
                  <a:srgbClr val="FF0000"/>
                </a:solidFill>
              </a:rPr>
              <a:t>1</a:t>
            </a:r>
            <a:r>
              <a:rPr lang="ja-JP" altLang="en-US" sz="2800" b="1" dirty="0" smtClean="0">
                <a:solidFill>
                  <a:srgbClr val="FF0000"/>
                </a:solidFill>
              </a:rPr>
              <a:t>項</a:t>
            </a:r>
            <a:r>
              <a:rPr lang="ja-JP" altLang="en-US" sz="2800" b="1" dirty="0">
                <a:solidFill>
                  <a:srgbClr val="FF0000"/>
                </a:solidFill>
              </a:rPr>
              <a:t>、</a:t>
            </a:r>
            <a:r>
              <a:rPr lang="ja-JP" altLang="en-US" sz="2800" b="1" dirty="0" smtClean="0">
                <a:solidFill>
                  <a:srgbClr val="FF0000"/>
                </a:solidFill>
              </a:rPr>
              <a:t>第</a:t>
            </a:r>
            <a:r>
              <a:rPr lang="en-US" altLang="ja-JP" sz="2800" b="1" dirty="0" smtClean="0">
                <a:solidFill>
                  <a:srgbClr val="FF0000"/>
                </a:solidFill>
              </a:rPr>
              <a:t>3</a:t>
            </a:r>
            <a:r>
              <a:rPr lang="ja-JP" altLang="en-US" sz="2800" b="1" dirty="0" smtClean="0">
                <a:solidFill>
                  <a:srgbClr val="FF0000"/>
                </a:solidFill>
              </a:rPr>
              <a:t>項</a:t>
            </a:r>
            <a:r>
              <a:rPr lang="ja-JP" altLang="en-US" sz="2800" b="1" dirty="0">
                <a:solidFill>
                  <a:srgbClr val="FF0000"/>
                </a:solidFill>
              </a:rPr>
              <a:t>及び</a:t>
            </a:r>
            <a:r>
              <a:rPr lang="ja-JP" altLang="en-US" sz="2800" b="1" dirty="0" smtClean="0">
                <a:solidFill>
                  <a:srgbClr val="FF0000"/>
                </a:solidFill>
              </a:rPr>
              <a:t>第</a:t>
            </a:r>
            <a:r>
              <a:rPr lang="en-US" altLang="ja-JP" sz="2800" b="1" dirty="0" smtClean="0">
                <a:solidFill>
                  <a:srgbClr val="FF0000"/>
                </a:solidFill>
              </a:rPr>
              <a:t>4</a:t>
            </a:r>
            <a:r>
              <a:rPr lang="ja-JP" altLang="en-US" sz="2800" b="1" dirty="0" smtClean="0">
                <a:solidFill>
                  <a:srgbClr val="FF0000"/>
                </a:solidFill>
              </a:rPr>
              <a:t>項</a:t>
            </a:r>
            <a:r>
              <a:rPr lang="ja-JP" altLang="en-US" sz="2800" b="1" dirty="0">
                <a:solidFill>
                  <a:srgbClr val="FF0000"/>
                </a:solidFill>
              </a:rPr>
              <a:t>を除く。）から</a:t>
            </a:r>
            <a:r>
              <a:rPr lang="ja-JP" altLang="en-US" sz="2800" b="1" dirty="0" smtClean="0">
                <a:solidFill>
                  <a:srgbClr val="FF0000"/>
                </a:solidFill>
              </a:rPr>
              <a:t>第</a:t>
            </a:r>
            <a:r>
              <a:rPr lang="en-US" altLang="ja-JP" sz="2800" b="1" dirty="0" smtClean="0">
                <a:solidFill>
                  <a:srgbClr val="FF0000"/>
                </a:solidFill>
              </a:rPr>
              <a:t>30</a:t>
            </a:r>
            <a:r>
              <a:rPr lang="ja-JP" altLang="en-US" sz="2800" b="1" dirty="0" smtClean="0">
                <a:solidFill>
                  <a:srgbClr val="FF0000"/>
                </a:solidFill>
              </a:rPr>
              <a:t>条の</a:t>
            </a:r>
            <a:r>
              <a:rPr lang="en-US" altLang="ja-JP" sz="2800" b="1" dirty="0" smtClean="0">
                <a:solidFill>
                  <a:srgbClr val="FF0000"/>
                </a:solidFill>
              </a:rPr>
              <a:t>3</a:t>
            </a:r>
            <a:r>
              <a:rPr lang="ja-JP" altLang="en-US" sz="2800" b="1" dirty="0" smtClean="0">
                <a:solidFill>
                  <a:srgbClr val="FF0000"/>
                </a:solidFill>
              </a:rPr>
              <a:t> </a:t>
            </a:r>
            <a:r>
              <a:rPr lang="ja-JP" altLang="en-US" sz="2800" b="1" dirty="0">
                <a:solidFill>
                  <a:srgbClr val="FF0000"/>
                </a:solidFill>
              </a:rPr>
              <a:t>まで及び</a:t>
            </a:r>
            <a:r>
              <a:rPr lang="ja-JP" altLang="en-US" sz="2800" b="1" dirty="0" smtClean="0">
                <a:solidFill>
                  <a:srgbClr val="FF0000"/>
                </a:solidFill>
              </a:rPr>
              <a:t>第</a:t>
            </a:r>
            <a:r>
              <a:rPr lang="en-US" altLang="ja-JP" sz="2800" b="1" dirty="0" smtClean="0">
                <a:solidFill>
                  <a:srgbClr val="FF0000"/>
                </a:solidFill>
              </a:rPr>
              <a:t>31</a:t>
            </a:r>
            <a:r>
              <a:rPr lang="ja-JP" altLang="en-US" sz="2800" b="1" dirty="0" smtClean="0">
                <a:solidFill>
                  <a:srgbClr val="FF0000"/>
                </a:solidFill>
              </a:rPr>
              <a:t>条 </a:t>
            </a:r>
            <a:r>
              <a:rPr lang="ja-JP" altLang="en-US" sz="2800" b="1" dirty="0">
                <a:solidFill>
                  <a:srgbClr val="FF0000"/>
                </a:solidFill>
              </a:rPr>
              <a:t>の規定を準用）</a:t>
            </a:r>
            <a:endParaRPr lang="en-US" altLang="ja-JP" sz="2800" b="1" dirty="0">
              <a:solidFill>
                <a:srgbClr val="FF0000"/>
              </a:solidFill>
            </a:endParaRPr>
          </a:p>
          <a:p>
            <a:pPr marL="263525" indent="0">
              <a:buNone/>
            </a:pPr>
            <a:r>
              <a:rPr lang="ja-JP" altLang="en-US" sz="2800" dirty="0"/>
              <a:t>・健康診断（有機則第</a:t>
            </a:r>
            <a:r>
              <a:rPr lang="en-US" altLang="ja-JP" sz="2800" dirty="0"/>
              <a:t>29</a:t>
            </a:r>
            <a:r>
              <a:rPr lang="ja-JP" altLang="en-US" sz="2800" dirty="0"/>
              <a:t>条第</a:t>
            </a:r>
            <a:r>
              <a:rPr lang="en-US" altLang="ja-JP" sz="2800" dirty="0"/>
              <a:t>2</a:t>
            </a:r>
            <a:r>
              <a:rPr lang="ja-JP" altLang="en-US" sz="2800" dirty="0"/>
              <a:t>項、第</a:t>
            </a:r>
            <a:r>
              <a:rPr lang="en-US" altLang="ja-JP" sz="2800" dirty="0"/>
              <a:t>5</a:t>
            </a:r>
            <a:r>
              <a:rPr lang="ja-JP" altLang="en-US" sz="2800" dirty="0"/>
              <a:t>項）</a:t>
            </a:r>
            <a:endParaRPr lang="en-US" altLang="ja-JP" sz="2800" dirty="0"/>
          </a:p>
          <a:p>
            <a:pPr marL="263525" indent="0">
              <a:buNone/>
            </a:pPr>
            <a:r>
              <a:rPr lang="ja-JP" altLang="en-US" sz="2800" dirty="0"/>
              <a:t>・健康診断結果の保存（有機則第</a:t>
            </a:r>
            <a:r>
              <a:rPr lang="en-US" altLang="ja-JP" sz="2800" dirty="0"/>
              <a:t>30</a:t>
            </a:r>
            <a:r>
              <a:rPr lang="ja-JP" altLang="en-US" sz="2800" dirty="0"/>
              <a:t>条）</a:t>
            </a:r>
            <a:endParaRPr lang="en-US" altLang="ja-JP" sz="2800" dirty="0"/>
          </a:p>
          <a:p>
            <a:pPr marL="263525" indent="0">
              <a:buNone/>
            </a:pPr>
            <a:r>
              <a:rPr lang="ja-JP" altLang="en-US" sz="2800" dirty="0"/>
              <a:t>・健康診断の結果報告（有機則第</a:t>
            </a:r>
            <a:r>
              <a:rPr lang="en-US" altLang="ja-JP" sz="2800" dirty="0"/>
              <a:t>30</a:t>
            </a:r>
            <a:r>
              <a:rPr lang="ja-JP" altLang="en-US" sz="2800" dirty="0"/>
              <a:t>条の</a:t>
            </a:r>
            <a:r>
              <a:rPr lang="en-US" altLang="ja-JP" sz="2800" dirty="0"/>
              <a:t>3</a:t>
            </a:r>
            <a:r>
              <a:rPr lang="ja-JP" altLang="en-US" sz="2800" dirty="0" smtClean="0"/>
              <a:t>）など</a:t>
            </a:r>
            <a:endParaRPr lang="en-US" altLang="ja-JP" sz="2800" dirty="0"/>
          </a:p>
        </p:txBody>
      </p:sp>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15</a:t>
            </a:fld>
            <a:endParaRPr kumimoji="1" lang="ja-JP" altLang="en-US"/>
          </a:p>
        </p:txBody>
      </p:sp>
      <p:sp>
        <p:nvSpPr>
          <p:cNvPr id="5" name="正方形/長方形 4"/>
          <p:cNvSpPr/>
          <p:nvPr/>
        </p:nvSpPr>
        <p:spPr>
          <a:xfrm>
            <a:off x="0" y="5805264"/>
            <a:ext cx="9144000" cy="1052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1500" dirty="0" smtClean="0">
                <a:solidFill>
                  <a:schemeClr val="tx1"/>
                </a:solidFill>
              </a:rPr>
              <a:t>有機則の準用規定の措置内容は基本的に従来と同様の措置内容となる。</a:t>
            </a:r>
            <a:endParaRPr kumimoji="1" lang="en-US" altLang="ja-JP" sz="1500" dirty="0" smtClean="0">
              <a:solidFill>
                <a:schemeClr val="tx1"/>
              </a:solidFill>
            </a:endParaRPr>
          </a:p>
          <a:p>
            <a:pPr>
              <a:lnSpc>
                <a:spcPts val="1600"/>
              </a:lnSpc>
            </a:pPr>
            <a:r>
              <a:rPr lang="en-US" altLang="ja-JP" sz="1400" dirty="0" smtClean="0">
                <a:solidFill>
                  <a:schemeClr val="tx1"/>
                </a:solidFill>
              </a:rPr>
              <a:t>※</a:t>
            </a:r>
            <a:r>
              <a:rPr lang="ja-JP" altLang="en-US" sz="1400" dirty="0" smtClean="0">
                <a:solidFill>
                  <a:schemeClr val="tx1"/>
                </a:solidFill>
              </a:rPr>
              <a:t>準用を受けない第１９条、第１９条の２（作業主任者）、第</a:t>
            </a:r>
            <a:r>
              <a:rPr lang="ja-JP" altLang="en-US" sz="1400" dirty="0">
                <a:solidFill>
                  <a:schemeClr val="tx1"/>
                </a:solidFill>
              </a:rPr>
              <a:t>３０</a:t>
            </a:r>
            <a:r>
              <a:rPr lang="ja-JP" altLang="en-US" sz="1400" dirty="0" smtClean="0">
                <a:solidFill>
                  <a:schemeClr val="tx1"/>
                </a:solidFill>
              </a:rPr>
              <a:t>条の４（緊急診断）、第８章（有機溶剤の貯蔵及び空容器の処理）の措置については、特化則で新たに規定</a:t>
            </a:r>
            <a:endParaRPr kumimoji="1" lang="ja-JP" altLang="en-US" sz="1400" dirty="0">
              <a:solidFill>
                <a:schemeClr val="tx1"/>
              </a:solidFill>
            </a:endParaRPr>
          </a:p>
        </p:txBody>
      </p:sp>
      <p:sp>
        <p:nvSpPr>
          <p:cNvPr id="6"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15</a:t>
            </a:fld>
            <a:endParaRPr lang="ja-JP" altLang="en-US"/>
          </a:p>
        </p:txBody>
      </p:sp>
    </p:spTree>
    <p:extLst>
      <p:ext uri="{BB962C8B-B14F-4D97-AF65-F5344CB8AC3E}">
        <p14:creationId xmlns:p14="http://schemas.microsoft.com/office/powerpoint/2010/main" val="2249153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6896" y="0"/>
            <a:ext cx="8229600" cy="490066"/>
          </a:xfrm>
        </p:spPr>
        <p:txBody>
          <a:bodyPr>
            <a:normAutofit fontScale="90000"/>
          </a:bodyPr>
          <a:lstStyle/>
          <a:p>
            <a:r>
              <a:rPr kumimoji="1" lang="ja-JP" altLang="en-US" sz="3600" dirty="0" smtClean="0"/>
              <a:t>新たな</a:t>
            </a:r>
            <a:r>
              <a:rPr lang="ja-JP" altLang="en-US" sz="3600" dirty="0"/>
              <a:t>措置</a:t>
            </a:r>
            <a:r>
              <a:rPr lang="ja-JP" altLang="en-US" sz="2700" dirty="0"/>
              <a:t>（パンフ</a:t>
            </a:r>
            <a:r>
              <a:rPr lang="en-US" altLang="ja-JP" sz="2700" dirty="0" smtClean="0"/>
              <a:t>P9,10</a:t>
            </a:r>
            <a:r>
              <a:rPr lang="ja-JP" altLang="en-US" sz="2700" dirty="0" smtClean="0"/>
              <a:t>）</a:t>
            </a:r>
            <a:endParaRPr kumimoji="1" lang="ja-JP" altLang="en-US" sz="2700" dirty="0"/>
          </a:p>
        </p:txBody>
      </p:sp>
      <p:sp>
        <p:nvSpPr>
          <p:cNvPr id="3" name="コンテンツ プレースホルダー 2"/>
          <p:cNvSpPr>
            <a:spLocks noGrp="1"/>
          </p:cNvSpPr>
          <p:nvPr>
            <p:ph idx="1"/>
          </p:nvPr>
        </p:nvSpPr>
        <p:spPr>
          <a:xfrm>
            <a:off x="-36512" y="404664"/>
            <a:ext cx="9252520" cy="5760640"/>
          </a:xfrm>
        </p:spPr>
        <p:txBody>
          <a:bodyPr>
            <a:noAutofit/>
          </a:bodyPr>
          <a:lstStyle/>
          <a:p>
            <a:pPr marL="0" indent="0">
              <a:lnSpc>
                <a:spcPts val="1600"/>
              </a:lnSpc>
              <a:buNone/>
            </a:pPr>
            <a:r>
              <a:rPr kumimoji="1"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　作業記録（特化則第</a:t>
            </a:r>
            <a:r>
              <a:rPr kumimoji="1"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労働者</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氏名、作業概要、作業従事期間等についての記録作成と３０年間の保存</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kumimoji="1"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２　発</a:t>
            </a:r>
            <a:r>
              <a:rPr kumimoji="1"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がん性に</a:t>
            </a:r>
            <a:r>
              <a:rPr kumimoji="1"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関する有害性等の掲示</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名称</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、人体に及ぼす作用、取扱上の注意事項、使用保護具の掲示</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357188" indent="-357188">
              <a:lnSpc>
                <a:spcPts val="1600"/>
              </a:lnSpc>
              <a:buNone/>
            </a:pP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作業環境測定（クロロホルムほか９物質が１％超の測定）</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則第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クロロホルム</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ほか９物質の単一成分の測定と３０年間の記録保存</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クロロホルム</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ほか９物質の単一成分の測定の評価と３０年間の記録</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保存</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357188" indent="-357188">
              <a:lnSpc>
                <a:spcPts val="1600"/>
              </a:lnSpc>
              <a:buNone/>
            </a:pP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４　</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特殊健康</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診断（クロロホルムほか９物質が１％超の健診） （特化則第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41</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endPar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現在</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の作業従事者に対するクロロホルムほか９物質の単一成分の特殊健診と３０年間の記録保存と結果報告</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過去</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の作業従事者に対するジクロロメタン（洗浄・払拭業務に限る）の特殊健診と３０年間の記録保存と結果</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報告</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特別有機溶剤等により著しく汚染され、又はこれを多量に吸入したときの医師による診察又は処置</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作業主任者の選任（特化則第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endPar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有機溶剤作業主任者技能講習修了者のうちから特定化学物質作業主任者を</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選任</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６　溶剤</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貯蔵（</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則第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堅固</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な容器、確実な包装、貯蔵場所への立入禁止、蒸気の排出設備</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７　空容器の処理（</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則第</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endPar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　発散</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防止措置、一定の場所への</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集積</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８</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記録の報告（</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15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endPar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　事業</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の廃止時に測定記録、作業記録、</a:t>
            </a:r>
            <a:r>
              <a:rPr lang="zh-TW" altLang="en-US" sz="1500" dirty="0">
                <a:latin typeface="メイリオ" panose="020B0604030504040204" pitchFamily="50" charset="-128"/>
                <a:ea typeface="メイリオ" panose="020B0604030504040204" pitchFamily="50" charset="-128"/>
                <a:cs typeface="メイリオ" panose="020B0604030504040204" pitchFamily="50" charset="-128"/>
              </a:rPr>
              <a:t>特定化学物質健康診断個人票</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を所轄署へ提出</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a:p>
            <a:pPr marL="357188" indent="0">
              <a:lnSpc>
                <a:spcPts val="1600"/>
              </a:lnSpc>
            </a:pPr>
            <a:endParaRPr kumimoji="1"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16</a:t>
            </a:fld>
            <a:endParaRPr kumimoji="1" lang="ja-JP" altLang="en-US"/>
          </a:p>
        </p:txBody>
      </p:sp>
      <p:sp>
        <p:nvSpPr>
          <p:cNvPr id="5" name="正方形/長方形 4"/>
          <p:cNvSpPr/>
          <p:nvPr/>
        </p:nvSpPr>
        <p:spPr>
          <a:xfrm>
            <a:off x="0" y="5988782"/>
            <a:ext cx="9144000" cy="8692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今回の改正では、ぼろ等の処理</a:t>
            </a:r>
            <a:r>
              <a:rPr lang="ja-JP" altLang="en-US" sz="1400" dirty="0" smtClean="0">
                <a:solidFill>
                  <a:srgbClr val="FF0000"/>
                </a:solidFill>
              </a:rPr>
              <a:t>（特化則第</a:t>
            </a:r>
            <a:r>
              <a:rPr lang="en-US" altLang="ja-JP" sz="1400" dirty="0" smtClean="0">
                <a:solidFill>
                  <a:srgbClr val="FF0000"/>
                </a:solidFill>
              </a:rPr>
              <a:t>12</a:t>
            </a:r>
            <a:r>
              <a:rPr lang="ja-JP" altLang="en-US" sz="1400" dirty="0" smtClean="0">
                <a:solidFill>
                  <a:srgbClr val="FF0000"/>
                </a:solidFill>
              </a:rPr>
              <a:t>条の</a:t>
            </a:r>
            <a:r>
              <a:rPr lang="en-US" altLang="ja-JP" sz="1400" dirty="0" smtClean="0">
                <a:solidFill>
                  <a:srgbClr val="FF0000"/>
                </a:solidFill>
              </a:rPr>
              <a:t>2</a:t>
            </a:r>
            <a:r>
              <a:rPr lang="ja-JP" altLang="en-US" sz="1400" dirty="0" smtClean="0">
                <a:solidFill>
                  <a:schemeClr val="tx1"/>
                </a:solidFill>
              </a:rPr>
              <a:t>）、設備の改造等の作業（特化則第</a:t>
            </a:r>
            <a:r>
              <a:rPr lang="en-US" altLang="ja-JP" sz="1400" dirty="0" smtClean="0">
                <a:solidFill>
                  <a:srgbClr val="FF0000"/>
                </a:solidFill>
              </a:rPr>
              <a:t>22</a:t>
            </a:r>
            <a:r>
              <a:rPr lang="ja-JP" altLang="en-US" sz="1400" dirty="0" smtClean="0">
                <a:solidFill>
                  <a:srgbClr val="FF0000"/>
                </a:solidFill>
              </a:rPr>
              <a:t>条、</a:t>
            </a:r>
            <a:r>
              <a:rPr lang="en-US" altLang="ja-JP" sz="1400" dirty="0" smtClean="0">
                <a:solidFill>
                  <a:srgbClr val="FF0000"/>
                </a:solidFill>
              </a:rPr>
              <a:t>22</a:t>
            </a:r>
            <a:r>
              <a:rPr lang="ja-JP" altLang="en-US" sz="1400" dirty="0" smtClean="0">
                <a:solidFill>
                  <a:srgbClr val="FF0000"/>
                </a:solidFill>
              </a:rPr>
              <a:t>条の２</a:t>
            </a:r>
            <a:r>
              <a:rPr lang="ja-JP" altLang="en-US" sz="1400" dirty="0" smtClean="0">
                <a:solidFill>
                  <a:schemeClr val="tx1"/>
                </a:solidFill>
              </a:rPr>
              <a:t>）、立入禁止措置（特化則第</a:t>
            </a:r>
            <a:r>
              <a:rPr lang="en-US" altLang="ja-JP" sz="1400" dirty="0" smtClean="0">
                <a:solidFill>
                  <a:srgbClr val="FF0000"/>
                </a:solidFill>
              </a:rPr>
              <a:t>24</a:t>
            </a:r>
            <a:r>
              <a:rPr lang="ja-JP" altLang="en-US" sz="1400" dirty="0" smtClean="0">
                <a:solidFill>
                  <a:srgbClr val="FF0000"/>
                </a:solidFill>
              </a:rPr>
              <a:t>条</a:t>
            </a:r>
            <a:r>
              <a:rPr lang="ja-JP" altLang="en-US" sz="1400" dirty="0" smtClean="0">
                <a:solidFill>
                  <a:schemeClr val="tx1"/>
                </a:solidFill>
              </a:rPr>
              <a:t>）、容器への表示と保管（特化則第</a:t>
            </a:r>
            <a:r>
              <a:rPr lang="en-US" altLang="ja-JP" sz="1400" dirty="0" smtClean="0">
                <a:solidFill>
                  <a:srgbClr val="FF0000"/>
                </a:solidFill>
              </a:rPr>
              <a:t>25</a:t>
            </a:r>
            <a:r>
              <a:rPr lang="ja-JP" altLang="en-US" sz="1400" dirty="0" smtClean="0">
                <a:solidFill>
                  <a:srgbClr val="FF0000"/>
                </a:solidFill>
              </a:rPr>
              <a:t>条第</a:t>
            </a:r>
            <a:r>
              <a:rPr lang="en-US" altLang="ja-JP" sz="1400" dirty="0" smtClean="0">
                <a:solidFill>
                  <a:srgbClr val="FF0000"/>
                </a:solidFill>
              </a:rPr>
              <a:t>2</a:t>
            </a:r>
            <a:r>
              <a:rPr lang="ja-JP" altLang="en-US" sz="1400" dirty="0" smtClean="0">
                <a:solidFill>
                  <a:srgbClr val="FF0000"/>
                </a:solidFill>
              </a:rPr>
              <a:t>項、</a:t>
            </a:r>
            <a:r>
              <a:rPr lang="en-US" altLang="ja-JP" sz="1400" dirty="0" smtClean="0">
                <a:solidFill>
                  <a:srgbClr val="FF0000"/>
                </a:solidFill>
              </a:rPr>
              <a:t>3</a:t>
            </a:r>
            <a:r>
              <a:rPr lang="ja-JP" altLang="en-US" sz="1400" dirty="0" smtClean="0">
                <a:solidFill>
                  <a:srgbClr val="FF0000"/>
                </a:solidFill>
              </a:rPr>
              <a:t>項</a:t>
            </a:r>
            <a:r>
              <a:rPr lang="ja-JP" altLang="en-US" sz="1400" dirty="0" smtClean="0">
                <a:solidFill>
                  <a:schemeClr val="tx1"/>
                </a:solidFill>
              </a:rPr>
              <a:t>）、休憩室（特化則第</a:t>
            </a:r>
            <a:r>
              <a:rPr lang="en-US" altLang="ja-JP" sz="1400" dirty="0" smtClean="0">
                <a:solidFill>
                  <a:srgbClr val="FF0000"/>
                </a:solidFill>
              </a:rPr>
              <a:t>37</a:t>
            </a:r>
            <a:r>
              <a:rPr lang="ja-JP" altLang="en-US" sz="1400" dirty="0" smtClean="0">
                <a:solidFill>
                  <a:srgbClr val="FF0000"/>
                </a:solidFill>
              </a:rPr>
              <a:t>条</a:t>
            </a:r>
            <a:r>
              <a:rPr lang="ja-JP" altLang="en-US" sz="1400" dirty="0" smtClean="0">
                <a:solidFill>
                  <a:schemeClr val="tx1"/>
                </a:solidFill>
              </a:rPr>
              <a:t>）、洗浄設備（特化則第</a:t>
            </a:r>
            <a:r>
              <a:rPr lang="en-US" altLang="ja-JP" sz="1400" dirty="0" smtClean="0">
                <a:solidFill>
                  <a:srgbClr val="FF0000"/>
                </a:solidFill>
              </a:rPr>
              <a:t>38</a:t>
            </a:r>
            <a:r>
              <a:rPr lang="ja-JP" altLang="en-US" sz="1400" dirty="0" smtClean="0">
                <a:solidFill>
                  <a:srgbClr val="FF0000"/>
                </a:solidFill>
              </a:rPr>
              <a:t>条</a:t>
            </a:r>
            <a:r>
              <a:rPr lang="ja-JP" altLang="en-US" sz="1400" dirty="0" smtClean="0">
                <a:solidFill>
                  <a:schemeClr val="tx1"/>
                </a:solidFill>
              </a:rPr>
              <a:t>）、喫煙・飲食等の禁止（特化則第</a:t>
            </a:r>
            <a:r>
              <a:rPr lang="en-US" altLang="ja-JP" sz="1400" dirty="0" smtClean="0">
                <a:solidFill>
                  <a:srgbClr val="FF0000"/>
                </a:solidFill>
              </a:rPr>
              <a:t>38</a:t>
            </a:r>
            <a:r>
              <a:rPr lang="ja-JP" altLang="en-US" sz="1400" dirty="0" smtClean="0">
                <a:solidFill>
                  <a:srgbClr val="FF0000"/>
                </a:solidFill>
              </a:rPr>
              <a:t>条の</a:t>
            </a:r>
            <a:r>
              <a:rPr lang="en-US" altLang="ja-JP" sz="1400" dirty="0" smtClean="0">
                <a:solidFill>
                  <a:srgbClr val="FF0000"/>
                </a:solidFill>
              </a:rPr>
              <a:t>2</a:t>
            </a:r>
            <a:r>
              <a:rPr lang="ja-JP" altLang="en-US" sz="1400" dirty="0" smtClean="0">
                <a:solidFill>
                  <a:schemeClr val="tx1"/>
                </a:solidFill>
              </a:rPr>
              <a:t>）、呼吸要保護具等の備え付け（特化則第</a:t>
            </a:r>
            <a:r>
              <a:rPr lang="en-US" altLang="ja-JP" sz="1400" dirty="0" smtClean="0">
                <a:solidFill>
                  <a:srgbClr val="FF0000"/>
                </a:solidFill>
              </a:rPr>
              <a:t>43</a:t>
            </a:r>
            <a:r>
              <a:rPr lang="ja-JP" altLang="en-US" sz="1400" dirty="0" smtClean="0">
                <a:solidFill>
                  <a:srgbClr val="FF0000"/>
                </a:solidFill>
              </a:rPr>
              <a:t>条～</a:t>
            </a:r>
            <a:r>
              <a:rPr lang="en-US" altLang="ja-JP" sz="1400" dirty="0" smtClean="0">
                <a:solidFill>
                  <a:srgbClr val="FF0000"/>
                </a:solidFill>
              </a:rPr>
              <a:t>45</a:t>
            </a:r>
            <a:r>
              <a:rPr lang="ja-JP" altLang="en-US" sz="1400" dirty="0" smtClean="0">
                <a:solidFill>
                  <a:srgbClr val="FF0000"/>
                </a:solidFill>
              </a:rPr>
              <a:t>条</a:t>
            </a:r>
            <a:r>
              <a:rPr lang="ja-JP" altLang="en-US" sz="1400" dirty="0" smtClean="0">
                <a:solidFill>
                  <a:schemeClr val="tx1"/>
                </a:solidFill>
              </a:rPr>
              <a:t>）の適用は除外</a:t>
            </a:r>
            <a:endParaRPr kumimoji="1" lang="ja-JP" altLang="en-US" sz="1400" dirty="0">
              <a:solidFill>
                <a:schemeClr val="tx1"/>
              </a:solidFill>
            </a:endParaRPr>
          </a:p>
        </p:txBody>
      </p:sp>
      <p:sp>
        <p:nvSpPr>
          <p:cNvPr id="6" name="スライド番号プレースホルダー 3"/>
          <p:cNvSpPr txBox="1">
            <a:spLocks/>
          </p:cNvSpPr>
          <p:nvPr/>
        </p:nvSpPr>
        <p:spPr>
          <a:xfrm>
            <a:off x="6876256"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16</a:t>
            </a:fld>
            <a:endParaRPr lang="ja-JP" altLang="en-US" dirty="0"/>
          </a:p>
        </p:txBody>
      </p:sp>
    </p:spTree>
    <p:extLst>
      <p:ext uri="{BB962C8B-B14F-4D97-AF65-F5344CB8AC3E}">
        <p14:creationId xmlns:p14="http://schemas.microsoft.com/office/powerpoint/2010/main" val="2898012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0"/>
            <a:ext cx="8229600" cy="404664"/>
          </a:xfrm>
        </p:spPr>
        <p:txBody>
          <a:bodyPr>
            <a:normAutofit fontScale="90000"/>
          </a:bodyPr>
          <a:lstStyle/>
          <a:p>
            <a:r>
              <a:rPr kumimoji="1" lang="ja-JP" altLang="en-US" sz="3200" dirty="0" smtClean="0"/>
              <a:t>主な措置内容の変更点</a:t>
            </a:r>
            <a:r>
              <a:rPr lang="ja-JP" altLang="en-US" sz="2700" dirty="0"/>
              <a:t>（パンフ</a:t>
            </a:r>
            <a:r>
              <a:rPr lang="en-US" altLang="ja-JP" sz="2700" dirty="0"/>
              <a:t>P10</a:t>
            </a:r>
            <a:r>
              <a:rPr lang="ja-JP" altLang="en-US" sz="2700" dirty="0"/>
              <a:t>）</a:t>
            </a:r>
            <a:endParaRPr kumimoji="1" lang="ja-JP" altLang="en-US" sz="27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186536164"/>
              </p:ext>
            </p:extLst>
          </p:nvPr>
        </p:nvGraphicFramePr>
        <p:xfrm>
          <a:off x="48128" y="404664"/>
          <a:ext cx="9095872" cy="6455577"/>
        </p:xfrm>
        <a:graphic>
          <a:graphicData uri="http://schemas.openxmlformats.org/drawingml/2006/table">
            <a:tbl>
              <a:tblPr firstRow="1" bandRow="1">
                <a:tableStyleId>{5C22544A-7EE6-4342-B048-85BDC9FD1C3A}</a:tableStyleId>
              </a:tblPr>
              <a:tblGrid>
                <a:gridCol w="1211504"/>
                <a:gridCol w="1440160"/>
                <a:gridCol w="2376264"/>
                <a:gridCol w="3168352"/>
                <a:gridCol w="299864"/>
                <a:gridCol w="299864"/>
                <a:gridCol w="299864"/>
              </a:tblGrid>
              <a:tr h="338315">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4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改正前</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4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改正後</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4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主な変更点</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発散抑制措置</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条の８（有機則第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r>
                        <a:rPr kumimoji="1" lang="ja-JP" altLang="en-US" sz="13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同様の措置（局所排気装置等の設置）</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局排定期自主検査</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条の８（有機則第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txBody>
                  <a:tcPr>
                    <a:solidFill>
                      <a:schemeClr val="bg1"/>
                    </a:solidFill>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同様の措置（</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年以内ごとに</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回の点検）</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作業主任者の選任</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有機溶剤作業主任者講習修了者から特定化学物質作業主任者を選任</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rowSpan="2">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作業環境測定と記録の保存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項（単品又は混合物測定と</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年間保存）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単品（</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測定、</a:t>
                      </a:r>
                      <a:r>
                        <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年間保存（電磁的記録可）</a:t>
                      </a:r>
                      <a:endPar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65962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zh-TW"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zh-TW"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dirty="0" err="1"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特別有機溶剤＋有機溶剤混合物（</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測定、</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年間保存（電磁的記録可）</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row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作業環境測定評価と記録の保存</a:t>
                      </a:r>
                    </a:p>
                  </a:txBody>
                  <a:tcPr/>
                </a:tc>
                <a:tc row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項（単品又は混合物測定評価と</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年間保存）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単品（</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測定評価、</a:t>
                      </a:r>
                      <a:r>
                        <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年間保存（電磁的記録可）</a:t>
                      </a:r>
                      <a:endPar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659620">
                <a:tc vMerge="1">
                  <a:txBody>
                    <a:bodyPr/>
                    <a:lstStyle/>
                    <a:p>
                      <a:pPr>
                        <a:lnSpc>
                          <a:spcPts val="1600"/>
                        </a:lnSpc>
                      </a:pPr>
                      <a:endParaRPr kumimoji="1" lang="ja-JP" altLang="en-US" sz="1600" dirty="0"/>
                    </a:p>
                  </a:txBody>
                  <a:tcPr/>
                </a:tc>
                <a:tc vMerge="1">
                  <a:txBody>
                    <a:bodyPr/>
                    <a:lstStyle/>
                    <a:p>
                      <a:pPr>
                        <a:lnSpc>
                          <a:spcPts val="1600"/>
                        </a:lnSpc>
                      </a:pPr>
                      <a:endParaRPr kumimoji="1" lang="ja-JP" altLang="en-US" sz="1600" dirty="0"/>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zh-TW"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の２</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dirty="0" err="1"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＋有機溶剤混合物（</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測定評価、</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年間保存（電磁的記録可）</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81614">
                <a:tc rowSpan="3">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特殊健診</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3">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項（有機則健診の実施）</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39</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現職：単品（</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特化健診</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39</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過去従事：単品（</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特化健診</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（ジクロロメタン洗浄払拭業務のみ）</a:t>
                      </a: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539422">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41</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zh-TW"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zh-TW"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zh-TW"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30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30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現職：</a:t>
                      </a:r>
                      <a:r>
                        <a:rPr kumimoji="1" lang="ja-JP" altLang="en-US" sz="13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＋有機溶剤混合物（</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有機健診</a:t>
                      </a:r>
                    </a:p>
                  </a:txBody>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rowSpan="2">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特殊健診結果保存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年間保存）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単品（</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特化健診記録、</a:t>
                      </a:r>
                      <a:r>
                        <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年間保存（電磁的記録可）</a:t>
                      </a:r>
                      <a:endParaRPr kumimoji="1" lang="en-US" altLang="ja-JP" sz="13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65962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41</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a:t>
                      </a:r>
                      <a:r>
                        <a:rPr kumimoji="1" lang="ja-JP" altLang="en-US" sz="130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3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特別有機溶剤＋有機溶剤混合物（</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3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有機健診記録、</a:t>
                      </a:r>
                      <a:r>
                        <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年間保存（電磁的記録可）</a:t>
                      </a:r>
                    </a:p>
                  </a:txBody>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4" name="スライド番号プレースホルダー 3"/>
          <p:cNvSpPr>
            <a:spLocks noGrp="1"/>
          </p:cNvSpPr>
          <p:nvPr>
            <p:ph type="sldNum" sz="quarter" idx="12"/>
          </p:nvPr>
        </p:nvSpPr>
        <p:spPr>
          <a:xfrm>
            <a:off x="6516216" y="6467517"/>
            <a:ext cx="2133600" cy="365125"/>
          </a:xfrm>
        </p:spPr>
        <p:txBody>
          <a:bodyPr/>
          <a:lstStyle/>
          <a:p>
            <a:fld id="{2D958F11-2E69-46DA-9158-68AFED1A9474}" type="slidenum">
              <a:rPr kumimoji="1" lang="ja-JP" altLang="en-US" smtClean="0"/>
              <a:t>17</a:t>
            </a:fld>
            <a:endParaRPr kumimoji="1" lang="ja-JP" altLang="en-US" dirty="0"/>
          </a:p>
        </p:txBody>
      </p:sp>
    </p:spTree>
    <p:extLst>
      <p:ext uri="{BB962C8B-B14F-4D97-AF65-F5344CB8AC3E}">
        <p14:creationId xmlns:p14="http://schemas.microsoft.com/office/powerpoint/2010/main" val="3197795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72008"/>
            <a:ext cx="8229600" cy="332656"/>
          </a:xfrm>
        </p:spPr>
        <p:txBody>
          <a:bodyPr>
            <a:normAutofit fontScale="90000"/>
          </a:bodyPr>
          <a:lstStyle/>
          <a:p>
            <a:r>
              <a:rPr kumimoji="1" lang="ja-JP" altLang="en-US" sz="3200" dirty="0" smtClean="0"/>
              <a:t>主な措置内容の変更点</a:t>
            </a:r>
            <a:r>
              <a:rPr lang="ja-JP" altLang="en-US" sz="2700" dirty="0"/>
              <a:t>（パンフ</a:t>
            </a:r>
            <a:r>
              <a:rPr lang="en-US" altLang="ja-JP" sz="2700" dirty="0"/>
              <a:t>P10</a:t>
            </a:r>
            <a:r>
              <a:rPr lang="ja-JP" altLang="en-US" sz="2700" dirty="0"/>
              <a:t>）</a:t>
            </a:r>
            <a:endParaRPr kumimoji="1" lang="ja-JP" altLang="en-US" sz="27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197706263"/>
              </p:ext>
            </p:extLst>
          </p:nvPr>
        </p:nvGraphicFramePr>
        <p:xfrm>
          <a:off x="29981" y="473374"/>
          <a:ext cx="9078523" cy="5979962"/>
        </p:xfrm>
        <a:graphic>
          <a:graphicData uri="http://schemas.openxmlformats.org/drawingml/2006/table">
            <a:tbl>
              <a:tblPr firstRow="1" bandRow="1">
                <a:tableStyleId>{5C22544A-7EE6-4342-B048-85BDC9FD1C3A}</a:tableStyleId>
              </a:tblPr>
              <a:tblGrid>
                <a:gridCol w="860951"/>
                <a:gridCol w="1520828"/>
                <a:gridCol w="2448272"/>
                <a:gridCol w="3378352"/>
                <a:gridCol w="311865"/>
                <a:gridCol w="311866"/>
                <a:gridCol w="246389"/>
              </a:tblGrid>
              <a:tr h="251928">
                <a:tc>
                  <a:txBody>
                    <a:bodyPr/>
                    <a:lstStyle/>
                    <a:p>
                      <a:pPr>
                        <a:lnSpc>
                          <a:spcPts val="1400"/>
                        </a:lnSpc>
                      </a:pPr>
                      <a:endParaRPr kumimoji="1" lang="ja-JP" altLang="en-US" dirty="0"/>
                    </a:p>
                  </a:txBody>
                  <a:tcPr/>
                </a:tc>
                <a:tc>
                  <a:txBody>
                    <a:bodyPr/>
                    <a:lstStyle/>
                    <a:p>
                      <a:pPr algn="ctr">
                        <a:lnSpc>
                          <a:spcPts val="1400"/>
                        </a:lnSpc>
                      </a:pPr>
                      <a:r>
                        <a:rPr kumimoji="1" lang="ja-JP" altLang="en-US" dirty="0" smtClean="0"/>
                        <a:t>改正前</a:t>
                      </a:r>
                      <a:endParaRPr kumimoji="1" lang="ja-JP" altLang="en-US" dirty="0"/>
                    </a:p>
                  </a:txBody>
                  <a:tcPr/>
                </a:tc>
                <a:tc>
                  <a:txBody>
                    <a:bodyPr/>
                    <a:lstStyle/>
                    <a:p>
                      <a:pPr algn="ctr">
                        <a:lnSpc>
                          <a:spcPts val="1400"/>
                        </a:lnSpc>
                      </a:pPr>
                      <a:r>
                        <a:rPr kumimoji="1" lang="ja-JP" altLang="en-US" dirty="0" smtClean="0"/>
                        <a:t>改正後</a:t>
                      </a:r>
                      <a:endParaRPr kumimoji="1" lang="ja-JP" altLang="en-US" dirty="0"/>
                    </a:p>
                  </a:txBody>
                  <a:tcPr/>
                </a:tc>
                <a:tc>
                  <a:txBody>
                    <a:bodyPr/>
                    <a:lstStyle/>
                    <a:p>
                      <a:pPr algn="ctr">
                        <a:lnSpc>
                          <a:spcPts val="1400"/>
                        </a:lnSpc>
                      </a:pPr>
                      <a:r>
                        <a:rPr kumimoji="1" lang="ja-JP" altLang="en-US" dirty="0" smtClean="0"/>
                        <a:t>主な変更点</a:t>
                      </a:r>
                      <a:endParaRPr kumimoji="1" lang="ja-JP" altLang="en-US" dirty="0"/>
                    </a:p>
                  </a:txBody>
                  <a:tcPr/>
                </a:tc>
                <a:tc>
                  <a:txBody>
                    <a:bodyPr/>
                    <a:lstStyle/>
                    <a:p>
                      <a:pPr algn="ctr">
                        <a:lnSpc>
                          <a:spcPts val="900"/>
                        </a:lnSpc>
                      </a:pPr>
                      <a:r>
                        <a:rPr kumimoji="1" lang="en-US" altLang="ja-JP" sz="1100" dirty="0" smtClean="0"/>
                        <a:t>A</a:t>
                      </a:r>
                      <a:r>
                        <a:rPr kumimoji="1" lang="ja-JP" altLang="en-US" sz="1100" dirty="0" smtClean="0"/>
                        <a:t>１</a:t>
                      </a:r>
                      <a:endParaRPr kumimoji="1" lang="ja-JP" altLang="en-US" sz="1100" dirty="0"/>
                    </a:p>
                  </a:txBody>
                  <a:tcPr anchor="ctr"/>
                </a:tc>
                <a:tc>
                  <a:txBody>
                    <a:bodyPr/>
                    <a:lstStyle/>
                    <a:p>
                      <a:pPr algn="ctr">
                        <a:lnSpc>
                          <a:spcPts val="900"/>
                        </a:lnSpc>
                      </a:pPr>
                      <a:r>
                        <a:rPr kumimoji="1" lang="en-US" altLang="ja-JP" sz="1100" dirty="0" smtClean="0"/>
                        <a:t>A</a:t>
                      </a:r>
                      <a:r>
                        <a:rPr kumimoji="1" lang="ja-JP" altLang="en-US" sz="1100" dirty="0" smtClean="0"/>
                        <a:t>２</a:t>
                      </a:r>
                      <a:endParaRPr kumimoji="1" lang="ja-JP" altLang="en-US" sz="1100" dirty="0"/>
                    </a:p>
                  </a:txBody>
                  <a:tcPr anchor="ctr"/>
                </a:tc>
                <a:tc>
                  <a:txBody>
                    <a:bodyPr/>
                    <a:lstStyle/>
                    <a:p>
                      <a:pPr algn="ctr">
                        <a:lnSpc>
                          <a:spcPts val="900"/>
                        </a:lnSpc>
                      </a:pPr>
                      <a:r>
                        <a:rPr kumimoji="1" lang="en-US" altLang="ja-JP" sz="1100" dirty="0" smtClean="0"/>
                        <a:t>B</a:t>
                      </a:r>
                      <a:endParaRPr kumimoji="1" lang="ja-JP" altLang="en-US" sz="1100" dirty="0"/>
                    </a:p>
                  </a:txBody>
                  <a:tcPr anchor="ctr"/>
                </a:tc>
              </a:tr>
              <a:tr h="0">
                <a:tc rowSpan="2">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特殊健診結果報告</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条の３（有機則健診結果報告）</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41</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単品（</a:t>
                      </a:r>
                      <a:r>
                        <a:rPr kumimoji="1" lang="en-US" altLang="ja-JP"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45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特化健診報告</a:t>
                      </a:r>
                      <a:endParaRPr kumimoji="1" lang="en-US" altLang="ja-JP"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39892">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41</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条の３</a:t>
                      </a:r>
                      <a:r>
                        <a:rPr kumimoji="1" lang="ja-JP" altLang="en-US" sz="145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txBody>
                  <a:tcPr>
                    <a:solidFill>
                      <a:schemeClr val="bg1"/>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特別有機溶剤＋有機溶剤混合物（</a:t>
                      </a:r>
                      <a:r>
                        <a:rPr kumimoji="1" lang="en-US" altLang="ja-JP"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r>
                        <a:rPr kumimoji="1" lang="ja-JP" altLang="en-US" sz="145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有機健診報告</a:t>
                      </a:r>
                    </a:p>
                  </a:txBody>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r>
              <a:tr h="439892">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掲示</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項</a:t>
                      </a: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条の８（有機則第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45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txBody>
                  <a:tcPr>
                    <a:solidFill>
                      <a:schemeClr val="bg1"/>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同様の措置（人体に与える影響、取扱注意事項の掲示）</a:t>
                      </a:r>
                    </a:p>
                  </a:txBody>
                  <a:tcP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39892">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区分表示</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項</a:t>
                      </a: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条の８（有機則第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r>
                        <a:rPr kumimoji="1" lang="ja-JP" altLang="en-US" sz="1450" b="1" kern="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準用</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txBody>
                  <a:tcPr>
                    <a:solidFill>
                      <a:schemeClr val="bg1"/>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同様の措置（有機溶剤の区分表示）</a:t>
                      </a:r>
                    </a:p>
                  </a:txBody>
                  <a:tcP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120845">
                <a:tc rowSpan="2">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溶剤の貯蔵</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a:lnSpc>
                          <a:spcPts val="1600"/>
                        </a:lnSpc>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堅固な容器・確実な包装</a:t>
                      </a:r>
                      <a:endParaRPr kumimoji="1" lang="en-US" altLang="ja-JP"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0">
                <a:tc vMerge="1">
                  <a:txBody>
                    <a:bodyPr/>
                    <a:lstStyle/>
                    <a:p>
                      <a:pPr>
                        <a:lnSpc>
                          <a:spcPts val="1600"/>
                        </a:lnSpc>
                      </a:pPr>
                      <a:endParaRPr kumimoji="1" lang="ja-JP" altLang="en-US" sz="1600" dirty="0"/>
                    </a:p>
                  </a:txBody>
                  <a:tcPr/>
                </a:tc>
                <a:tc vMerge="1">
                  <a:txBody>
                    <a:bodyPr/>
                    <a:lstStyle/>
                    <a:p>
                      <a:pPr>
                        <a:lnSpc>
                          <a:spcPts val="1600"/>
                        </a:lnSpc>
                      </a:pPr>
                      <a:endParaRPr kumimoji="1" lang="ja-JP" altLang="en-US" sz="1600" dirty="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endPar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貯蔵場所へ立入禁止、蒸気の排出設備</a:t>
                      </a:r>
                      <a:endParaRPr kumimoji="1" lang="ja-JP" altLang="en-US" sz="14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39892">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空容器の処理</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項★</a:t>
                      </a:r>
                      <a:endParaRPr kumimoji="1" lang="ja-JP" altLang="en-US" sz="145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chemeClr val="bg1"/>
                    </a:solidFill>
                  </a:tcPr>
                </a:tc>
                <a:tc>
                  <a:txBody>
                    <a:bodyPr/>
                    <a:lstStyle/>
                    <a:p>
                      <a:pPr>
                        <a:lnSpc>
                          <a:spcPts val="1600"/>
                        </a:lnSpc>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発散防止措置、一定の保管場所へ集積</a:t>
                      </a:r>
                      <a:endParaRPr kumimoji="1" lang="ja-JP" altLang="en-US" sz="14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398978">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掲示</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条の３★</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名称、人体に及ぼす作用、取扱上の注意事項、使用すべき保護具の掲示</a:t>
                      </a:r>
                      <a:endParaRPr kumimoji="1" lang="ja-JP" altLang="en-US" sz="14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39892">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作業の記録</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600"/>
                        </a:lnSpc>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氏名、作業概要・作業従事期間、汚染事態の概要と応急措置概要の記録と</a:t>
                      </a:r>
                      <a:r>
                        <a:rPr kumimoji="1" lang="en-US" altLang="ja-JP" sz="145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45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年間の保存（電磁的記録可）</a:t>
                      </a:r>
                      <a:endParaRPr kumimoji="1" lang="ja-JP" altLang="en-US" sz="145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39892">
                <a:tc>
                  <a:txBody>
                    <a:bodyPr/>
                    <a:lstStyle/>
                    <a:p>
                      <a:pP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記録の報告</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600"/>
                        </a:lnSpc>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5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450" dirty="0" smtClean="0">
                          <a:latin typeface="メイリオ" panose="020B0604030504040204" pitchFamily="50" charset="-128"/>
                          <a:ea typeface="メイリオ" panose="020B0604030504040204" pitchFamily="50" charset="-128"/>
                          <a:cs typeface="メイリオ" panose="020B0604030504040204" pitchFamily="50" charset="-128"/>
                        </a:rPr>
                        <a:t>53</a:t>
                      </a:r>
                      <a:r>
                        <a:rPr kumimoji="1" lang="ja-JP" altLang="en-US" sz="1450" dirty="0" smtClean="0">
                          <a:latin typeface="メイリオ" panose="020B0604030504040204" pitchFamily="50" charset="-128"/>
                          <a:ea typeface="メイリオ" panose="020B0604030504040204" pitchFamily="50" charset="-128"/>
                          <a:cs typeface="メイリオ" panose="020B0604030504040204" pitchFamily="50" charset="-128"/>
                        </a:rPr>
                        <a:t>条★</a:t>
                      </a:r>
                    </a:p>
                  </a:txBody>
                  <a:tcPr/>
                </a:tc>
                <a:tc>
                  <a:txBody>
                    <a:bodyPr/>
                    <a:lstStyle/>
                    <a:p>
                      <a:pPr>
                        <a:lnSpc>
                          <a:spcPts val="1600"/>
                        </a:lnSpc>
                      </a:pPr>
                      <a:r>
                        <a:rPr kumimoji="1" lang="ja-JP" altLang="en-US" sz="14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事業の廃止時に測定記録、作業記録、特化則健診結果の所轄署への提出</a:t>
                      </a:r>
                      <a:endParaRPr kumimoji="1" lang="ja-JP" altLang="en-US" sz="14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en-US" altLang="ja-JP" sz="1450" b="0" u="none"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42361">
                <a:tc>
                  <a:txBody>
                    <a:bodyPr/>
                    <a:lstStyle/>
                    <a:p>
                      <a:pPr>
                        <a:lnSpc>
                          <a:spcPts val="1600"/>
                        </a:lnSpc>
                      </a:pPr>
                      <a:endParaRPr kumimoji="1" lang="ja-JP" altLang="en-US" sz="1450" dirty="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endParaRPr kumimoji="1" lang="ja-JP" altLang="en-US" sz="1450" dirty="0" smtClean="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endParaRPr kumimoji="1" lang="ja-JP" altLang="en-US" sz="1450" dirty="0" smtClean="0"/>
                    </a:p>
                  </a:txBody>
                  <a:tcPr/>
                </a:tc>
                <a:tc>
                  <a:txBody>
                    <a:bodyPr/>
                    <a:lstStyle/>
                    <a:p>
                      <a:pPr>
                        <a:lnSpc>
                          <a:spcPts val="1600"/>
                        </a:lnSpc>
                      </a:pPr>
                      <a:endParaRPr kumimoji="1" lang="ja-JP" altLang="en-US" sz="1450" dirty="0"/>
                    </a:p>
                  </a:txBody>
                  <a:tcPr/>
                </a:tc>
                <a:tc>
                  <a:txBody>
                    <a:bodyPr/>
                    <a:lstStyle/>
                    <a:p>
                      <a:pPr algn="ctr">
                        <a:lnSpc>
                          <a:spcPts val="1600"/>
                        </a:lnSpc>
                      </a:pPr>
                      <a:endParaRPr kumimoji="1" lang="ja-JP" altLang="en-US" sz="1450" dirty="0"/>
                    </a:p>
                  </a:txBody>
                  <a:tcPr anchor="ctr"/>
                </a:tc>
                <a:tc>
                  <a:txBody>
                    <a:bodyPr/>
                    <a:lstStyle/>
                    <a:p>
                      <a:pPr algn="ctr">
                        <a:lnSpc>
                          <a:spcPts val="1600"/>
                        </a:lnSpc>
                      </a:pPr>
                      <a:endParaRPr kumimoji="1" lang="ja-JP" altLang="en-US" sz="1450" dirty="0"/>
                    </a:p>
                  </a:txBody>
                  <a:tcPr anchor="ctr"/>
                </a:tc>
                <a:tc>
                  <a:txBody>
                    <a:bodyPr/>
                    <a:lstStyle/>
                    <a:p>
                      <a:pPr algn="ctr">
                        <a:lnSpc>
                          <a:spcPts val="1600"/>
                        </a:lnSpc>
                      </a:pPr>
                      <a:endParaRPr kumimoji="1" lang="ja-JP" altLang="en-US" sz="1450" dirty="0"/>
                    </a:p>
                  </a:txBody>
                  <a:tcPr anchor="ctr"/>
                </a:tc>
              </a:tr>
              <a:tr h="442361">
                <a:tc>
                  <a:txBody>
                    <a:bodyPr/>
                    <a:lstStyle/>
                    <a:p>
                      <a:pPr>
                        <a:lnSpc>
                          <a:spcPts val="1600"/>
                        </a:lnSpc>
                      </a:pPr>
                      <a:endParaRPr kumimoji="1" lang="ja-JP" altLang="en-US" sz="1450" dirty="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endParaRPr kumimoji="1" lang="en-US" altLang="ja-JP" sz="1450" dirty="0" smtClean="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endParaRPr kumimoji="1" lang="ja-JP" altLang="en-US" sz="1450" dirty="0" smtClean="0"/>
                    </a:p>
                  </a:txBody>
                  <a:tcPr/>
                </a:tc>
                <a:tc>
                  <a:txBody>
                    <a:bodyPr/>
                    <a:lstStyle/>
                    <a:p>
                      <a:pPr>
                        <a:lnSpc>
                          <a:spcPts val="1600"/>
                        </a:lnSpc>
                      </a:pPr>
                      <a:endParaRPr kumimoji="1" lang="ja-JP" altLang="en-US" sz="1450" dirty="0"/>
                    </a:p>
                  </a:txBody>
                  <a:tcPr/>
                </a:tc>
                <a:tc>
                  <a:txBody>
                    <a:bodyPr/>
                    <a:lstStyle/>
                    <a:p>
                      <a:pPr>
                        <a:lnSpc>
                          <a:spcPts val="1600"/>
                        </a:lnSpc>
                      </a:pPr>
                      <a:endParaRPr kumimoji="1" lang="ja-JP" altLang="en-US" sz="1450" dirty="0"/>
                    </a:p>
                  </a:txBody>
                  <a:tcPr/>
                </a:tc>
                <a:tc>
                  <a:txBody>
                    <a:bodyPr/>
                    <a:lstStyle/>
                    <a:p>
                      <a:pPr>
                        <a:lnSpc>
                          <a:spcPts val="1600"/>
                        </a:lnSpc>
                      </a:pPr>
                      <a:endParaRPr kumimoji="1" lang="ja-JP" altLang="en-US" sz="1450" dirty="0"/>
                    </a:p>
                  </a:txBody>
                  <a:tcPr/>
                </a:tc>
                <a:tc>
                  <a:txBody>
                    <a:bodyPr/>
                    <a:lstStyle/>
                    <a:p>
                      <a:pPr>
                        <a:lnSpc>
                          <a:spcPts val="1600"/>
                        </a:lnSpc>
                      </a:pPr>
                      <a:endParaRPr kumimoji="1" lang="ja-JP" altLang="en-US" sz="1450" dirty="0"/>
                    </a:p>
                  </a:txBody>
                  <a:tcPr/>
                </a:tc>
              </a:tr>
            </a:tbl>
          </a:graphicData>
        </a:graphic>
      </p:graphicFrame>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18</a:t>
            </a:fld>
            <a:endParaRPr kumimoji="1" lang="ja-JP" altLang="en-US"/>
          </a:p>
        </p:txBody>
      </p:sp>
      <p:sp>
        <p:nvSpPr>
          <p:cNvPr id="5" name="正方形/長方形 4"/>
          <p:cNvSpPr/>
          <p:nvPr/>
        </p:nvSpPr>
        <p:spPr>
          <a:xfrm>
            <a:off x="35496" y="5589240"/>
            <a:ext cx="9108504" cy="13012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300" dirty="0" smtClean="0">
                <a:solidFill>
                  <a:schemeClr val="tx1"/>
                </a:solidFill>
              </a:rPr>
              <a:t>今回の改正で、</a:t>
            </a:r>
            <a:r>
              <a:rPr lang="en-US" altLang="ja-JP" sz="1300" dirty="0" smtClean="0">
                <a:solidFill>
                  <a:schemeClr val="tx1"/>
                </a:solidFill>
              </a:rPr>
              <a:t>1</a:t>
            </a:r>
            <a:r>
              <a:rPr lang="ja-JP" altLang="en-US" sz="1300" dirty="0">
                <a:solidFill>
                  <a:schemeClr val="tx1"/>
                </a:solidFill>
              </a:rPr>
              <a:t>％</a:t>
            </a:r>
            <a:r>
              <a:rPr lang="ja-JP" altLang="en-US" sz="1300" dirty="0" smtClean="0">
                <a:solidFill>
                  <a:schemeClr val="tx1"/>
                </a:solidFill>
              </a:rPr>
              <a:t>超え～特別有機溶剤と有機溶剤の合計の含有率が</a:t>
            </a:r>
            <a:r>
              <a:rPr lang="en-US" altLang="ja-JP" sz="1300" dirty="0" smtClean="0">
                <a:solidFill>
                  <a:schemeClr val="tx1"/>
                </a:solidFill>
              </a:rPr>
              <a:t>5</a:t>
            </a:r>
            <a:r>
              <a:rPr lang="ja-JP" altLang="en-US" sz="1300" dirty="0">
                <a:solidFill>
                  <a:schemeClr val="tx1"/>
                </a:solidFill>
              </a:rPr>
              <a:t>％以下の</a:t>
            </a:r>
            <a:r>
              <a:rPr lang="ja-JP" altLang="en-US" sz="1300" dirty="0" smtClean="0">
                <a:solidFill>
                  <a:schemeClr val="tx1"/>
                </a:solidFill>
              </a:rPr>
              <a:t>もの（Ａ１）が新たに措置の対象となったものは★</a:t>
            </a:r>
            <a:endParaRPr kumimoji="1" lang="en-US" altLang="ja-JP" sz="1300" dirty="0" smtClean="0">
              <a:solidFill>
                <a:schemeClr val="tx1"/>
              </a:solidFill>
            </a:endParaRPr>
          </a:p>
          <a:p>
            <a:pPr>
              <a:lnSpc>
                <a:spcPts val="1400"/>
              </a:lnSpc>
            </a:pPr>
            <a:r>
              <a:rPr kumimoji="1" lang="ja-JP" altLang="en-US" sz="1300" dirty="0" smtClean="0">
                <a:solidFill>
                  <a:schemeClr val="tx1"/>
                </a:solidFill>
              </a:rPr>
              <a:t>（表の右欄のＡ１、Ａ２、Ｂの分類）</a:t>
            </a:r>
            <a:endParaRPr kumimoji="1" lang="en-US" altLang="ja-JP" sz="1300" dirty="0" smtClean="0">
              <a:solidFill>
                <a:schemeClr val="tx1"/>
              </a:solidFill>
            </a:endParaRPr>
          </a:p>
          <a:p>
            <a:pPr>
              <a:lnSpc>
                <a:spcPts val="1400"/>
              </a:lnSpc>
            </a:pPr>
            <a:r>
              <a:rPr lang="ja-JP" altLang="en-US" sz="1300" dirty="0" smtClean="0">
                <a:solidFill>
                  <a:schemeClr val="tx1"/>
                </a:solidFill>
              </a:rPr>
              <a:t>Ａ１</a:t>
            </a:r>
            <a:r>
              <a:rPr lang="ja-JP" altLang="en-US" sz="1300" dirty="0">
                <a:solidFill>
                  <a:schemeClr val="tx1"/>
                </a:solidFill>
              </a:rPr>
              <a:t>：クロロホルムほか９物質の単一成分の含有率が１％超えで</a:t>
            </a:r>
            <a:r>
              <a:rPr lang="ja-JP" altLang="en-US" sz="1300" dirty="0" smtClean="0">
                <a:solidFill>
                  <a:schemeClr val="tx1"/>
                </a:solidFill>
              </a:rPr>
              <a:t>、５％</a:t>
            </a:r>
            <a:r>
              <a:rPr lang="ja-JP" altLang="en-US" sz="1300" dirty="0">
                <a:solidFill>
                  <a:schemeClr val="tx1"/>
                </a:solidFill>
              </a:rPr>
              <a:t>以下の</a:t>
            </a:r>
            <a:r>
              <a:rPr lang="ja-JP" altLang="en-US" sz="1300" dirty="0" smtClean="0">
                <a:solidFill>
                  <a:schemeClr val="tx1"/>
                </a:solidFill>
              </a:rPr>
              <a:t>もの</a:t>
            </a:r>
            <a:endParaRPr lang="en-US" altLang="ja-JP" sz="1300" dirty="0" smtClean="0">
              <a:solidFill>
                <a:schemeClr val="tx1"/>
              </a:solidFill>
            </a:endParaRPr>
          </a:p>
          <a:p>
            <a:pPr>
              <a:lnSpc>
                <a:spcPts val="1400"/>
              </a:lnSpc>
            </a:pPr>
            <a:r>
              <a:rPr kumimoji="1" lang="ja-JP" altLang="en-US" sz="1300" dirty="0" smtClean="0">
                <a:solidFill>
                  <a:schemeClr val="tx1"/>
                </a:solidFill>
              </a:rPr>
              <a:t>Ａ２：</a:t>
            </a:r>
            <a:r>
              <a:rPr lang="ja-JP" altLang="en-US" sz="1300" dirty="0">
                <a:solidFill>
                  <a:schemeClr val="tx1"/>
                </a:solidFill>
              </a:rPr>
              <a:t>クロロホルムほか９物質の単一成分の含有率が１％超えで、特別有機溶剤と有機溶剤の合計の含有率が５％を超える</a:t>
            </a:r>
            <a:r>
              <a:rPr lang="ja-JP" altLang="en-US" sz="1300" dirty="0" smtClean="0">
                <a:solidFill>
                  <a:schemeClr val="tx1"/>
                </a:solidFill>
              </a:rPr>
              <a:t>もの</a:t>
            </a:r>
            <a:endParaRPr kumimoji="1" lang="en-US" altLang="ja-JP" sz="1300" dirty="0" smtClean="0">
              <a:solidFill>
                <a:schemeClr val="tx1"/>
              </a:solidFill>
            </a:endParaRPr>
          </a:p>
          <a:p>
            <a:pPr>
              <a:lnSpc>
                <a:spcPts val="1400"/>
              </a:lnSpc>
            </a:pPr>
            <a:r>
              <a:rPr kumimoji="1" lang="ja-JP" altLang="en-US" sz="1300" dirty="0" smtClean="0">
                <a:solidFill>
                  <a:schemeClr val="tx1"/>
                </a:solidFill>
              </a:rPr>
              <a:t>Ｂ　：</a:t>
            </a:r>
            <a:r>
              <a:rPr lang="ja-JP" altLang="en-US" sz="1300" dirty="0">
                <a:solidFill>
                  <a:schemeClr val="tx1"/>
                </a:solidFill>
              </a:rPr>
              <a:t>クロロホルムほか９物質の単一成分の含有率が</a:t>
            </a:r>
            <a:r>
              <a:rPr lang="ja-JP" altLang="en-US" sz="1300" dirty="0" smtClean="0">
                <a:solidFill>
                  <a:schemeClr val="tx1"/>
                </a:solidFill>
              </a:rPr>
              <a:t>１％以下で</a:t>
            </a:r>
            <a:r>
              <a:rPr lang="ja-JP" altLang="en-US" sz="1300" dirty="0">
                <a:solidFill>
                  <a:schemeClr val="tx1"/>
                </a:solidFill>
              </a:rPr>
              <a:t>、特別有機溶剤と有機溶剤の合計の含有率が５％を超える</a:t>
            </a:r>
            <a:r>
              <a:rPr lang="ja-JP" altLang="en-US" sz="1300" dirty="0" smtClean="0">
                <a:solidFill>
                  <a:schemeClr val="tx1"/>
                </a:solidFill>
              </a:rPr>
              <a:t>もの</a:t>
            </a:r>
            <a:endParaRPr lang="en-US" altLang="ja-JP" sz="1300" dirty="0" smtClean="0">
              <a:solidFill>
                <a:schemeClr val="tx1"/>
              </a:solidFill>
            </a:endParaRPr>
          </a:p>
        </p:txBody>
      </p:sp>
      <p:sp>
        <p:nvSpPr>
          <p:cNvPr id="7"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18</a:t>
            </a:fld>
            <a:endParaRPr lang="ja-JP" altLang="en-US"/>
          </a:p>
        </p:txBody>
      </p:sp>
    </p:spTree>
    <p:extLst>
      <p:ext uri="{BB962C8B-B14F-4D97-AF65-F5344CB8AC3E}">
        <p14:creationId xmlns:p14="http://schemas.microsoft.com/office/powerpoint/2010/main" val="3114345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634082"/>
          </a:xfrm>
        </p:spPr>
        <p:txBody>
          <a:bodyPr>
            <a:normAutofit fontScale="90000"/>
          </a:bodyPr>
          <a:lstStyle/>
          <a:p>
            <a:r>
              <a:rPr kumimoji="1" lang="ja-JP" altLang="en-US" sz="4000" dirty="0" smtClean="0"/>
              <a:t>発散抑制措置</a:t>
            </a:r>
            <a:r>
              <a:rPr kumimoji="1" lang="ja-JP" altLang="en-US" sz="2700" dirty="0" smtClean="0"/>
              <a:t>（パンフ</a:t>
            </a:r>
            <a:r>
              <a:rPr kumimoji="1" lang="en-US" altLang="ja-JP" sz="2700" dirty="0" smtClean="0"/>
              <a:t>p12</a:t>
            </a:r>
            <a:r>
              <a:rPr kumimoji="1" lang="ja-JP" altLang="en-US" sz="2700" dirty="0" smtClean="0"/>
              <a:t>）</a:t>
            </a:r>
            <a:endParaRPr kumimoji="1" lang="ja-JP" altLang="en-US" sz="2700" dirty="0"/>
          </a:p>
        </p:txBody>
      </p:sp>
      <p:sp>
        <p:nvSpPr>
          <p:cNvPr id="3" name="コンテンツ プレースホルダー 2"/>
          <p:cNvSpPr>
            <a:spLocks noGrp="1"/>
          </p:cNvSpPr>
          <p:nvPr>
            <p:ph idx="1"/>
          </p:nvPr>
        </p:nvSpPr>
        <p:spPr>
          <a:xfrm>
            <a:off x="197260" y="980728"/>
            <a:ext cx="8712968" cy="4464496"/>
          </a:xfrm>
        </p:spPr>
        <p:txBody>
          <a:bodyPr>
            <a:normAutofit fontScale="92500" lnSpcReduction="20000"/>
          </a:bodyPr>
          <a:lstStyle/>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屋内</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作業場などにおいてクロロホルム等有機溶剤業務に労働者を従事させるときは、クロロホルムほか９物質の蒸気に労働者がばく</a:t>
            </a:r>
            <a:r>
              <a:rPr lang="ja-JP" altLang="en-US" sz="2400" dirty="0" err="1">
                <a:latin typeface="メイリオ" panose="020B0604030504040204" pitchFamily="50" charset="-128"/>
                <a:ea typeface="メイリオ" panose="020B0604030504040204" pitchFamily="50" charset="-128"/>
                <a:cs typeface="メイリオ" panose="020B0604030504040204" pitchFamily="50" charset="-128"/>
              </a:rPr>
              <a:t>露する</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ことを防止するため、次の措置を講じることが必要</a:t>
            </a:r>
          </a:p>
          <a:p>
            <a:pPr marL="449263" indent="-449263">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１　クロロホルム</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ほか９物質が発散する屋内作業場での発散抑制</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措置（</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発散源を密閉する設備、局所排気装置、プッシュプル型換気装置などの設置）</a:t>
            </a:r>
          </a:p>
          <a:p>
            <a:pPr marL="449263" indent="-449263">
              <a:buNone/>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　局所排気装置、プッシュプル型換気装置の性能要件、点検、届け出など</a:t>
            </a:r>
          </a:p>
          <a:p>
            <a:pPr marL="809625" indent="-360363">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構造</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、性能などについて一定の要件を満たすこと（局所排気装置の制御風速など）</a:t>
            </a:r>
          </a:p>
          <a:p>
            <a:pPr marL="809625" indent="-360363">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１年</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以内ごとに１回の定期自主検査、メンテナンス後等の点検が必要</a:t>
            </a:r>
          </a:p>
          <a:p>
            <a:pPr marL="809625" indent="-360363">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設置</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計画の届け出（設置・移転・変更しようとする日の</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日以上前に届け出が必要）</a:t>
            </a:r>
          </a:p>
          <a:p>
            <a:pPr marL="0" indent="0">
              <a:buNone/>
            </a:pP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35496" y="6021288"/>
            <a:ext cx="9036496" cy="620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有機則の準用規定の措置内容は基本的に従来と同様の措置内容となる。</a:t>
            </a:r>
            <a:endParaRPr kumimoji="1" lang="ja-JP" altLang="en-US" sz="2000" dirty="0">
              <a:solidFill>
                <a:schemeClr val="tx1"/>
              </a:solidFill>
            </a:endParaRPr>
          </a:p>
        </p:txBody>
      </p:sp>
      <p:sp>
        <p:nvSpPr>
          <p:cNvPr id="5" name="スライド番号プレースホルダー 3"/>
          <p:cNvSpPr>
            <a:spLocks noGrp="1"/>
          </p:cNvSpPr>
          <p:nvPr>
            <p:ph type="sldNum" sz="quarter" idx="12"/>
          </p:nvPr>
        </p:nvSpPr>
        <p:spPr>
          <a:xfrm>
            <a:off x="6732240" y="6309217"/>
            <a:ext cx="2133600" cy="365125"/>
          </a:xfrm>
        </p:spPr>
        <p:txBody>
          <a:bodyPr/>
          <a:lstStyle/>
          <a:p>
            <a:fld id="{2D958F11-2E69-46DA-9158-68AFED1A9474}" type="slidenum">
              <a:rPr kumimoji="1" lang="ja-JP" altLang="en-US" smtClean="0"/>
              <a:t>19</a:t>
            </a:fld>
            <a:endParaRPr kumimoji="1" lang="ja-JP" altLang="en-US" dirty="0"/>
          </a:p>
        </p:txBody>
      </p:sp>
      <p:graphicFrame>
        <p:nvGraphicFramePr>
          <p:cNvPr id="7" name="コンテンツ プレースホルダー 3"/>
          <p:cNvGraphicFramePr>
            <a:graphicFrameLocks/>
          </p:cNvGraphicFramePr>
          <p:nvPr>
            <p:extLst>
              <p:ext uri="{D42A27DB-BD31-4B8C-83A1-F6EECF244321}">
                <p14:modId xmlns:p14="http://schemas.microsoft.com/office/powerpoint/2010/main" val="2131185093"/>
              </p:ext>
            </p:extLst>
          </p:nvPr>
        </p:nvGraphicFramePr>
        <p:xfrm>
          <a:off x="7013685" y="0"/>
          <a:ext cx="2111096" cy="810755"/>
        </p:xfrm>
        <a:graphic>
          <a:graphicData uri="http://schemas.openxmlformats.org/drawingml/2006/table">
            <a:tbl>
              <a:tblPr firstRow="1" bandRow="1">
                <a:tableStyleId>{5C22544A-7EE6-4342-B048-85BDC9FD1C3A}</a:tableStyleId>
              </a:tblPr>
              <a:tblGrid>
                <a:gridCol w="1211504"/>
                <a:gridCol w="299864"/>
                <a:gridCol w="299864"/>
                <a:gridCol w="299864"/>
              </a:tblGrid>
              <a:tr h="338315">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適用を受ける濃度範囲</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8" name="Text Box 11"/>
          <p:cNvSpPr txBox="1">
            <a:spLocks noChangeArrowheads="1"/>
          </p:cNvSpPr>
          <p:nvPr/>
        </p:nvSpPr>
        <p:spPr bwMode="auto">
          <a:xfrm>
            <a:off x="4427984" y="5474105"/>
            <a:ext cx="4536504" cy="527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square" lIns="95637" tIns="47819" rIns="95637" bIns="47819">
            <a:spAutoFit/>
          </a:bodyPr>
          <a:lstStyle>
            <a:lvl1pPr>
              <a:defRPr>
                <a:solidFill>
                  <a:schemeClr val="tx1"/>
                </a:solidFill>
                <a:latin typeface="Arial" charset="0"/>
                <a:ea typeface="ＭＳ Ｐ明朝" pitchFamily="18" charset="-128"/>
              </a:defRPr>
            </a:lvl1pPr>
            <a:lvl2pPr marL="742950" indent="-285750">
              <a:defRPr>
                <a:solidFill>
                  <a:schemeClr val="tx1"/>
                </a:solidFill>
                <a:latin typeface="Arial" charset="0"/>
                <a:ea typeface="ＭＳ Ｐ明朝" pitchFamily="18" charset="-128"/>
              </a:defRPr>
            </a:lvl2pPr>
            <a:lvl3pPr marL="1143000" indent="-228600">
              <a:defRPr>
                <a:solidFill>
                  <a:schemeClr val="tx1"/>
                </a:solidFill>
                <a:latin typeface="Arial" charset="0"/>
                <a:ea typeface="ＭＳ Ｐ明朝" pitchFamily="18" charset="-128"/>
              </a:defRPr>
            </a:lvl3pPr>
            <a:lvl4pPr marL="1600200" indent="-228600">
              <a:defRPr>
                <a:solidFill>
                  <a:schemeClr val="tx1"/>
                </a:solidFill>
                <a:latin typeface="Arial" charset="0"/>
                <a:ea typeface="ＭＳ Ｐ明朝" pitchFamily="18" charset="-128"/>
              </a:defRPr>
            </a:lvl4pPr>
            <a:lvl5pPr marL="2057400" indent="-228600">
              <a:defRPr>
                <a:solidFill>
                  <a:schemeClr val="tx1"/>
                </a:solidFill>
                <a:latin typeface="Arial" charset="0"/>
                <a:ea typeface="ＭＳ Ｐ明朝" pitchFamily="18" charset="-128"/>
              </a:defRPr>
            </a:lvl5pPr>
            <a:lvl6pPr marL="2514600" indent="-228600" algn="ctr" eaLnBrk="0" fontAlgn="base" hangingPunct="0">
              <a:spcBef>
                <a:spcPct val="0"/>
              </a:spcBef>
              <a:spcAft>
                <a:spcPct val="0"/>
              </a:spcAft>
              <a:defRPr>
                <a:solidFill>
                  <a:schemeClr val="tx1"/>
                </a:solidFill>
                <a:latin typeface="Arial" charset="0"/>
                <a:ea typeface="ＭＳ Ｐ明朝" pitchFamily="18" charset="-128"/>
              </a:defRPr>
            </a:lvl6pPr>
            <a:lvl7pPr marL="2971800" indent="-228600" algn="ctr" eaLnBrk="0" fontAlgn="base" hangingPunct="0">
              <a:spcBef>
                <a:spcPct val="0"/>
              </a:spcBef>
              <a:spcAft>
                <a:spcPct val="0"/>
              </a:spcAft>
              <a:defRPr>
                <a:solidFill>
                  <a:schemeClr val="tx1"/>
                </a:solidFill>
                <a:latin typeface="Arial" charset="0"/>
                <a:ea typeface="ＭＳ Ｐ明朝" pitchFamily="18" charset="-128"/>
              </a:defRPr>
            </a:lvl7pPr>
            <a:lvl8pPr marL="3429000" indent="-228600" algn="ctr" eaLnBrk="0" fontAlgn="base" hangingPunct="0">
              <a:spcBef>
                <a:spcPct val="0"/>
              </a:spcBef>
              <a:spcAft>
                <a:spcPct val="0"/>
              </a:spcAft>
              <a:defRPr>
                <a:solidFill>
                  <a:schemeClr val="tx1"/>
                </a:solidFill>
                <a:latin typeface="Arial" charset="0"/>
                <a:ea typeface="ＭＳ Ｐ明朝" pitchFamily="18" charset="-128"/>
              </a:defRPr>
            </a:lvl8pPr>
            <a:lvl9pPr marL="3886200" indent="-228600" algn="ctr" eaLnBrk="0" fontAlgn="base" hangingPunct="0">
              <a:spcBef>
                <a:spcPct val="0"/>
              </a:spcBef>
              <a:spcAft>
                <a:spcPct val="0"/>
              </a:spcAft>
              <a:defRPr>
                <a:solidFill>
                  <a:schemeClr val="tx1"/>
                </a:solidFill>
                <a:latin typeface="Arial" charset="0"/>
                <a:ea typeface="ＭＳ Ｐ明朝" pitchFamily="18" charset="-128"/>
              </a:defRPr>
            </a:lvl9pPr>
          </a:lstStyle>
          <a:p>
            <a:pPr algn="l">
              <a:defRPr/>
            </a:pPr>
            <a:r>
              <a:rPr lang="ja-JP" altLang="en-US" sz="1400" dirty="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Ａ</a:t>
            </a:r>
            <a:r>
              <a:rPr lang="en-US" altLang="ja-JP" sz="1400" dirty="0" smtClean="0">
                <a:latin typeface="メイリオ" pitchFamily="50" charset="-128"/>
                <a:ea typeface="メイリオ" pitchFamily="50" charset="-128"/>
                <a:cs typeface="メイリオ" pitchFamily="50" charset="-128"/>
              </a:rPr>
              <a:t>2</a:t>
            </a:r>
            <a:r>
              <a:rPr lang="ja-JP" altLang="en-US" sz="1400" dirty="0" smtClean="0">
                <a:latin typeface="メイリオ" pitchFamily="50" charset="-128"/>
                <a:ea typeface="メイリオ" pitchFamily="50" charset="-128"/>
                <a:cs typeface="メイリオ" pitchFamily="50" charset="-128"/>
              </a:rPr>
              <a:t>と</a:t>
            </a:r>
            <a:r>
              <a:rPr lang="ja-JP" altLang="en-US" sz="1400" dirty="0">
                <a:latin typeface="メイリオ" pitchFamily="50" charset="-128"/>
                <a:ea typeface="メイリオ" pitchFamily="50" charset="-128"/>
                <a:cs typeface="メイリオ" pitchFamily="50" charset="-128"/>
              </a:rPr>
              <a:t>Ｂについては、</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26</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日から義務化</a:t>
            </a:r>
            <a:endParaRPr lang="en-US" altLang="ja-JP" sz="1400" dirty="0">
              <a:latin typeface="メイリオ" pitchFamily="50" charset="-128"/>
              <a:ea typeface="メイリオ" pitchFamily="50" charset="-128"/>
              <a:cs typeface="メイリオ" pitchFamily="50" charset="-128"/>
            </a:endParaRPr>
          </a:p>
          <a:p>
            <a:pPr algn="l">
              <a:defRPr/>
            </a:pPr>
            <a:r>
              <a:rPr lang="ja-JP" altLang="en-US" sz="1400" dirty="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Ａ</a:t>
            </a:r>
            <a:r>
              <a:rPr lang="en-US" altLang="ja-JP" sz="1400" dirty="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に</a:t>
            </a:r>
            <a:r>
              <a:rPr lang="ja-JP" altLang="en-US" sz="1400" dirty="0">
                <a:latin typeface="メイリオ" pitchFamily="50" charset="-128"/>
                <a:ea typeface="メイリオ" pitchFamily="50" charset="-128"/>
                <a:cs typeface="メイリオ" pitchFamily="50" charset="-128"/>
              </a:rPr>
              <a:t>ついては、</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27</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a:t>
            </a:r>
            <a:r>
              <a:rPr lang="ja-JP" altLang="en-US" sz="1400" b="1" dirty="0" smtClean="0">
                <a:latin typeface="メイリオ" pitchFamily="50" charset="-128"/>
                <a:ea typeface="メイリオ" pitchFamily="50" charset="-128"/>
                <a:cs typeface="メイリオ" pitchFamily="50" charset="-128"/>
              </a:rPr>
              <a:t>義務化</a:t>
            </a:r>
            <a:endParaRPr lang="ja-JP" altLang="en-US" sz="1400" b="1"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14726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229600" cy="778098"/>
          </a:xfrm>
        </p:spPr>
        <p:txBody>
          <a:bodyPr>
            <a:normAutofit/>
          </a:bodyPr>
          <a:lstStyle/>
          <a:p>
            <a:r>
              <a:rPr kumimoji="1" lang="ja-JP" altLang="en-US" sz="3600" dirty="0" smtClean="0"/>
              <a:t>今回の改正の関係法令</a:t>
            </a:r>
            <a:endParaRPr kumimoji="1" lang="ja-JP" altLang="en-US" sz="3600" dirty="0"/>
          </a:p>
        </p:txBody>
      </p:sp>
      <p:sp>
        <p:nvSpPr>
          <p:cNvPr id="3" name="コンテンツ プレースホルダー 2"/>
          <p:cNvSpPr>
            <a:spLocks noGrp="1"/>
          </p:cNvSpPr>
          <p:nvPr>
            <p:ph idx="1"/>
          </p:nvPr>
        </p:nvSpPr>
        <p:spPr>
          <a:xfrm>
            <a:off x="17563" y="1124744"/>
            <a:ext cx="9036496" cy="5832648"/>
          </a:xfrm>
        </p:spPr>
        <p:txBody>
          <a:bodyPr>
            <a:normAutofit fontScale="77500" lnSpcReduction="20000"/>
          </a:bodyPr>
          <a:lstStyle/>
          <a:p>
            <a:pPr marL="0" indent="0">
              <a:buNone/>
            </a:pPr>
            <a:r>
              <a:rPr kumimoji="1" lang="ja-JP" altLang="en-US" dirty="0" smtClean="0"/>
              <a:t>政令（平成</a:t>
            </a:r>
            <a:r>
              <a:rPr kumimoji="1" lang="en-US" altLang="ja-JP" dirty="0" smtClean="0"/>
              <a:t>26</a:t>
            </a:r>
            <a:r>
              <a:rPr kumimoji="1" lang="ja-JP" altLang="en-US" dirty="0" smtClean="0"/>
              <a:t>年</a:t>
            </a:r>
            <a:r>
              <a:rPr kumimoji="1" lang="en-US" altLang="ja-JP" dirty="0" smtClean="0"/>
              <a:t>8</a:t>
            </a:r>
            <a:r>
              <a:rPr kumimoji="1" lang="ja-JP" altLang="en-US" dirty="0" smtClean="0"/>
              <a:t>月</a:t>
            </a:r>
            <a:r>
              <a:rPr lang="ja-JP" altLang="en-US" dirty="0"/>
              <a:t>２０</a:t>
            </a:r>
            <a:r>
              <a:rPr kumimoji="1" lang="ja-JP" altLang="en-US" dirty="0" smtClean="0"/>
              <a:t>日公布、平成</a:t>
            </a:r>
            <a:r>
              <a:rPr kumimoji="1" lang="en-US" altLang="ja-JP" dirty="0" smtClean="0"/>
              <a:t>26</a:t>
            </a:r>
            <a:r>
              <a:rPr kumimoji="1" lang="ja-JP" altLang="en-US" dirty="0" smtClean="0"/>
              <a:t>年</a:t>
            </a:r>
            <a:r>
              <a:rPr kumimoji="1" lang="en-US" altLang="ja-JP" dirty="0" smtClean="0"/>
              <a:t>11</a:t>
            </a:r>
            <a:r>
              <a:rPr kumimoji="1" lang="ja-JP" altLang="en-US" dirty="0" smtClean="0"/>
              <a:t>月</a:t>
            </a:r>
            <a:r>
              <a:rPr kumimoji="1" lang="en-US" altLang="ja-JP" dirty="0" smtClean="0"/>
              <a:t>1</a:t>
            </a:r>
            <a:r>
              <a:rPr kumimoji="1" lang="ja-JP" altLang="en-US" dirty="0" smtClean="0"/>
              <a:t>日施行）</a:t>
            </a:r>
            <a:endParaRPr kumimoji="1" lang="en-US" altLang="ja-JP" dirty="0" smtClean="0"/>
          </a:p>
          <a:p>
            <a:pPr marL="717550"/>
            <a:r>
              <a:rPr lang="ja-JP" altLang="en-US" dirty="0"/>
              <a:t>労働安全衛生法施行令</a:t>
            </a:r>
            <a:endParaRPr lang="en-US" altLang="ja-JP" dirty="0"/>
          </a:p>
          <a:p>
            <a:endParaRPr kumimoji="1" lang="en-US" altLang="ja-JP" dirty="0"/>
          </a:p>
          <a:p>
            <a:pPr marL="0" indent="0">
              <a:buNone/>
            </a:pPr>
            <a:r>
              <a:rPr lang="ja-JP" altLang="en-US" dirty="0" smtClean="0"/>
              <a:t>省令</a:t>
            </a:r>
            <a:r>
              <a:rPr lang="ja-JP" altLang="en-US" dirty="0"/>
              <a:t>（平成</a:t>
            </a:r>
            <a:r>
              <a:rPr lang="en-US" altLang="ja-JP" dirty="0"/>
              <a:t>26</a:t>
            </a:r>
            <a:r>
              <a:rPr lang="ja-JP" altLang="en-US" dirty="0"/>
              <a:t>年</a:t>
            </a:r>
            <a:r>
              <a:rPr lang="en-US" altLang="ja-JP" dirty="0"/>
              <a:t>8</a:t>
            </a:r>
            <a:r>
              <a:rPr lang="ja-JP" altLang="en-US" dirty="0" smtClean="0"/>
              <a:t>月２５日</a:t>
            </a:r>
            <a:r>
              <a:rPr lang="ja-JP" altLang="en-US" dirty="0"/>
              <a:t>公布、平成</a:t>
            </a:r>
            <a:r>
              <a:rPr lang="en-US" altLang="ja-JP" dirty="0"/>
              <a:t>26</a:t>
            </a:r>
            <a:r>
              <a:rPr lang="ja-JP" altLang="en-US" dirty="0"/>
              <a:t>年</a:t>
            </a:r>
            <a:r>
              <a:rPr lang="en-US" altLang="ja-JP" dirty="0"/>
              <a:t>11</a:t>
            </a:r>
            <a:r>
              <a:rPr lang="ja-JP" altLang="en-US" dirty="0"/>
              <a:t>月</a:t>
            </a:r>
            <a:r>
              <a:rPr lang="en-US" altLang="ja-JP" dirty="0"/>
              <a:t>1</a:t>
            </a:r>
            <a:r>
              <a:rPr lang="ja-JP" altLang="en-US" dirty="0"/>
              <a:t>日施行</a:t>
            </a:r>
            <a:r>
              <a:rPr lang="ja-JP" altLang="en-US" dirty="0" smtClean="0"/>
              <a:t>）</a:t>
            </a:r>
            <a:endParaRPr lang="en-US" altLang="ja-JP" dirty="0" smtClean="0"/>
          </a:p>
          <a:p>
            <a:pPr marL="717550"/>
            <a:r>
              <a:rPr lang="ja-JP" altLang="en-US" dirty="0"/>
              <a:t>労働安全衛生</a:t>
            </a:r>
            <a:r>
              <a:rPr lang="ja-JP" altLang="en-US" dirty="0" smtClean="0"/>
              <a:t>規則</a:t>
            </a:r>
            <a:endParaRPr lang="en-US" altLang="ja-JP" dirty="0" smtClean="0"/>
          </a:p>
          <a:p>
            <a:pPr marL="717550"/>
            <a:r>
              <a:rPr lang="ja-JP" altLang="en-US" dirty="0"/>
              <a:t>有機溶剤中毒予防</a:t>
            </a:r>
            <a:r>
              <a:rPr lang="ja-JP" altLang="en-US" dirty="0" smtClean="0"/>
              <a:t>規則</a:t>
            </a:r>
            <a:endParaRPr lang="en-US" altLang="ja-JP" dirty="0" smtClean="0"/>
          </a:p>
          <a:p>
            <a:pPr marL="717550"/>
            <a:r>
              <a:rPr lang="ja-JP" altLang="en-US" dirty="0"/>
              <a:t>特定化学物質障害予防</a:t>
            </a:r>
            <a:r>
              <a:rPr lang="ja-JP" altLang="en-US" dirty="0" smtClean="0"/>
              <a:t>規則</a:t>
            </a:r>
            <a:endParaRPr lang="en-US" altLang="ja-JP" dirty="0" smtClean="0"/>
          </a:p>
          <a:p>
            <a:pPr marL="717550"/>
            <a:r>
              <a:rPr lang="ja-JP" altLang="en-US" dirty="0"/>
              <a:t>家内</a:t>
            </a:r>
            <a:r>
              <a:rPr lang="ja-JP" altLang="en-US" dirty="0" smtClean="0"/>
              <a:t>労働法施行規則</a:t>
            </a:r>
            <a:endParaRPr lang="en-US" altLang="ja-JP" dirty="0" smtClean="0"/>
          </a:p>
          <a:p>
            <a:pPr marL="717550"/>
            <a:r>
              <a:rPr lang="ja-JP" altLang="en-US" dirty="0"/>
              <a:t>女性労働基準</a:t>
            </a:r>
            <a:r>
              <a:rPr lang="ja-JP" altLang="en-US" dirty="0" smtClean="0"/>
              <a:t>規則</a:t>
            </a:r>
            <a:endParaRPr lang="en-US" altLang="ja-JP" dirty="0" smtClean="0"/>
          </a:p>
          <a:p>
            <a:pPr marL="717550"/>
            <a:endParaRPr lang="en-US" altLang="ja-JP" dirty="0" smtClean="0"/>
          </a:p>
          <a:p>
            <a:pPr marL="360363" indent="-360363">
              <a:buNone/>
            </a:pPr>
            <a:r>
              <a:rPr lang="en-US" altLang="ja-JP" dirty="0" smtClean="0"/>
              <a:t>※</a:t>
            </a:r>
            <a:r>
              <a:rPr lang="ja-JP" altLang="en-US" dirty="0" smtClean="0"/>
              <a:t>その他、関係する告示（作業環境測定基準、作業環境評価基準</a:t>
            </a:r>
            <a:r>
              <a:rPr lang="ja-JP" altLang="en-US" dirty="0"/>
              <a:t>、特定化学物質障害予防規則の規定に基づく厚生労働大臣が定める性能、特定化学物質障害予防</a:t>
            </a:r>
            <a:r>
              <a:rPr lang="ja-JP" altLang="en-US" dirty="0" smtClean="0"/>
              <a:t>規則第８条第１項</a:t>
            </a:r>
            <a:r>
              <a:rPr lang="ja-JP" altLang="en-US" dirty="0"/>
              <a:t>の厚生労働大臣が定める要件）</a:t>
            </a:r>
            <a:r>
              <a:rPr lang="ja-JP" altLang="en-US" dirty="0" smtClean="0"/>
              <a:t>を平成</a:t>
            </a:r>
            <a:r>
              <a:rPr lang="en-US" altLang="ja-JP" dirty="0" smtClean="0"/>
              <a:t>26</a:t>
            </a:r>
            <a:r>
              <a:rPr lang="ja-JP" altLang="en-US" dirty="0" smtClean="0"/>
              <a:t>年</a:t>
            </a:r>
            <a:r>
              <a:rPr lang="en-US" altLang="ja-JP" dirty="0" smtClean="0"/>
              <a:t>9</a:t>
            </a:r>
            <a:r>
              <a:rPr lang="ja-JP" altLang="en-US" dirty="0" smtClean="0"/>
              <a:t>月</a:t>
            </a:r>
            <a:r>
              <a:rPr lang="en-US" altLang="ja-JP" dirty="0" smtClean="0"/>
              <a:t>29</a:t>
            </a:r>
            <a:r>
              <a:rPr lang="ja-JP" altLang="en-US" dirty="0" smtClean="0"/>
              <a:t>日に改正</a:t>
            </a: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a:xfrm>
            <a:off x="6553200" y="6356350"/>
            <a:ext cx="2133600" cy="365125"/>
          </a:xfrm>
        </p:spPr>
        <p:txBody>
          <a:bodyPr/>
          <a:lstStyle/>
          <a:p>
            <a:fld id="{2D958F11-2E69-46DA-9158-68AFED1A9474}" type="slidenum">
              <a:rPr kumimoji="1" lang="ja-JP" altLang="en-US" smtClean="0"/>
              <a:t>2</a:t>
            </a:fld>
            <a:endParaRPr kumimoji="1" lang="ja-JP" altLang="en-US"/>
          </a:p>
        </p:txBody>
      </p:sp>
    </p:spTree>
    <p:extLst>
      <p:ext uri="{BB962C8B-B14F-4D97-AF65-F5344CB8AC3E}">
        <p14:creationId xmlns:p14="http://schemas.microsoft.com/office/powerpoint/2010/main" val="3707118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634082"/>
          </a:xfrm>
        </p:spPr>
        <p:txBody>
          <a:bodyPr>
            <a:normAutofit fontScale="90000"/>
          </a:bodyPr>
          <a:lstStyle/>
          <a:p>
            <a:r>
              <a:rPr lang="ja-JP" altLang="en-US" dirty="0"/>
              <a:t>作業</a:t>
            </a:r>
            <a:r>
              <a:rPr lang="ja-JP" altLang="en-US" dirty="0" smtClean="0"/>
              <a:t>主任者</a:t>
            </a:r>
            <a:r>
              <a:rPr kumimoji="1" lang="ja-JP" altLang="en-US" sz="2700" dirty="0" smtClean="0"/>
              <a:t>（パンフ</a:t>
            </a:r>
            <a:r>
              <a:rPr kumimoji="1" lang="en-US" altLang="ja-JP" sz="2700" dirty="0" smtClean="0"/>
              <a:t>p13</a:t>
            </a:r>
            <a:r>
              <a:rPr kumimoji="1" lang="ja-JP" altLang="en-US" sz="2700" dirty="0" smtClean="0"/>
              <a:t>）</a:t>
            </a:r>
            <a:endParaRPr kumimoji="1" lang="ja-JP" altLang="en-US" sz="2700" dirty="0"/>
          </a:p>
        </p:txBody>
      </p:sp>
      <p:sp>
        <p:nvSpPr>
          <p:cNvPr id="3" name="コンテンツ プレースホルダー 2"/>
          <p:cNvSpPr>
            <a:spLocks noGrp="1"/>
          </p:cNvSpPr>
          <p:nvPr>
            <p:ph idx="1"/>
          </p:nvPr>
        </p:nvSpPr>
        <p:spPr>
          <a:xfrm>
            <a:off x="295130" y="1211325"/>
            <a:ext cx="8712968" cy="4868598"/>
          </a:xfrm>
        </p:spPr>
        <p:txBody>
          <a:bodyPr>
            <a:normAutofit fontScale="70000" lnSpcReduction="20000"/>
          </a:bodyPr>
          <a:lstStyle/>
          <a:p>
            <a:pPr marL="0" indent="0">
              <a:buNone/>
            </a:pPr>
            <a:r>
              <a:rPr lang="ja-JP" altLang="en-US" dirty="0"/>
              <a:t>　クロロホルム等有機溶剤業務では、作業主任者を選任し、次の事項を行わせることが必要（試験研究のため取り扱う作業を除く ）</a:t>
            </a:r>
          </a:p>
          <a:p>
            <a:pPr marL="449263" indent="-449263">
              <a:buNone/>
            </a:pPr>
            <a:r>
              <a:rPr lang="ja-JP" altLang="en-US" dirty="0"/>
              <a:t>◆「有機溶剤作業主任者技能講習」の修了者のうちから、特定化学物質作業主任者を選任</a:t>
            </a:r>
          </a:p>
          <a:p>
            <a:pPr marL="449263" indent="-449263">
              <a:buNone/>
            </a:pPr>
            <a:r>
              <a:rPr lang="ja-JP" altLang="en-US" dirty="0"/>
              <a:t>◆作業主任者の職務　</a:t>
            </a:r>
          </a:p>
          <a:p>
            <a:pPr marL="809625" indent="-449263">
              <a:buNone/>
            </a:pPr>
            <a:r>
              <a:rPr lang="ja-JP" altLang="en-US" dirty="0"/>
              <a:t>① 作業に従事する労働者が対象物に汚染され、または吸入しないように、作業の方法を決定し、労働者を指揮すること</a:t>
            </a:r>
          </a:p>
          <a:p>
            <a:pPr marL="809625" indent="-449263">
              <a:buNone/>
            </a:pPr>
            <a:r>
              <a:rPr lang="ja-JP" altLang="en-US" dirty="0"/>
              <a:t>② 局所排気装置、プッシュプル型換気装置その他労働者が健康障害を受けることを予防するための装置を１カ月以内ごとに点検すること</a:t>
            </a:r>
          </a:p>
          <a:p>
            <a:pPr marL="809625" indent="-449263">
              <a:buNone/>
            </a:pPr>
            <a:r>
              <a:rPr lang="ja-JP" altLang="en-US" dirty="0"/>
              <a:t>③ 保護具の使用状況を監視すること</a:t>
            </a:r>
          </a:p>
          <a:p>
            <a:pPr marL="809625" indent="-449263">
              <a:buNone/>
            </a:pPr>
            <a:r>
              <a:rPr lang="ja-JP" altLang="en-US" dirty="0"/>
              <a:t>④ タンクの内部において特別有機溶剤</a:t>
            </a:r>
            <a:r>
              <a:rPr lang="ja-JP" altLang="en-US" dirty="0" smtClean="0"/>
              <a:t>業務に</a:t>
            </a:r>
            <a:r>
              <a:rPr lang="ja-JP" altLang="en-US" dirty="0"/>
              <a:t>労働者が従事するときは、有機則第</a:t>
            </a:r>
            <a:r>
              <a:rPr lang="en-US" altLang="ja-JP" dirty="0"/>
              <a:t>26</a:t>
            </a:r>
            <a:r>
              <a:rPr lang="ja-JP" altLang="en-US" dirty="0"/>
              <a:t>条に定める措置が講じられていることを確認すること</a:t>
            </a:r>
          </a:p>
          <a:p>
            <a:pPr marL="0" indent="0">
              <a:buNone/>
            </a:pPr>
            <a:endParaRPr kumimoji="1" lang="ja-JP" altLang="en-US" dirty="0"/>
          </a:p>
        </p:txBody>
      </p:sp>
      <p:sp>
        <p:nvSpPr>
          <p:cNvPr id="4" name="正方形/長方形 3"/>
          <p:cNvSpPr/>
          <p:nvPr/>
        </p:nvSpPr>
        <p:spPr>
          <a:xfrm>
            <a:off x="72008" y="6165304"/>
            <a:ext cx="8964488" cy="620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有機溶剤作業主任者技能講習修了者のうちから特定化学物質作業主任者を選任</a:t>
            </a:r>
            <a:endParaRPr kumimoji="1" lang="ja-JP" altLang="en-US" sz="2000" dirty="0">
              <a:solidFill>
                <a:schemeClr val="tx1"/>
              </a:solidFill>
            </a:endParaRPr>
          </a:p>
        </p:txBody>
      </p:sp>
      <p:sp>
        <p:nvSpPr>
          <p:cNvPr id="5" name="スライド番号プレースホルダー 3"/>
          <p:cNvSpPr>
            <a:spLocks noGrp="1"/>
          </p:cNvSpPr>
          <p:nvPr>
            <p:ph type="sldNum" sz="quarter" idx="12"/>
          </p:nvPr>
        </p:nvSpPr>
        <p:spPr>
          <a:xfrm>
            <a:off x="6588224" y="6460555"/>
            <a:ext cx="2133600" cy="365125"/>
          </a:xfrm>
        </p:spPr>
        <p:txBody>
          <a:bodyPr/>
          <a:lstStyle/>
          <a:p>
            <a:fld id="{2D958F11-2E69-46DA-9158-68AFED1A9474}" type="slidenum">
              <a:rPr kumimoji="1" lang="ja-JP" altLang="en-US" smtClean="0"/>
              <a:t>20</a:t>
            </a:fld>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2155789456"/>
              </p:ext>
            </p:extLst>
          </p:nvPr>
        </p:nvGraphicFramePr>
        <p:xfrm>
          <a:off x="7032904" y="0"/>
          <a:ext cx="2111096" cy="810755"/>
        </p:xfrm>
        <a:graphic>
          <a:graphicData uri="http://schemas.openxmlformats.org/drawingml/2006/table">
            <a:tbl>
              <a:tblPr firstRow="1" bandRow="1">
                <a:tableStyleId>{5C22544A-7EE6-4342-B048-85BDC9FD1C3A}</a:tableStyleId>
              </a:tblPr>
              <a:tblGrid>
                <a:gridCol w="1211504"/>
                <a:gridCol w="299864"/>
                <a:gridCol w="299864"/>
                <a:gridCol w="299864"/>
              </a:tblGrid>
              <a:tr h="338315">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適用を受ける濃度範囲</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7" name="テキスト ボックス 6"/>
          <p:cNvSpPr txBox="1"/>
          <p:nvPr/>
        </p:nvSpPr>
        <p:spPr>
          <a:xfrm>
            <a:off x="4283968" y="5552464"/>
            <a:ext cx="4536504" cy="527459"/>
          </a:xfrm>
          <a:prstGeom prst="rect">
            <a:avLst/>
          </a:prstGeom>
          <a:noFill/>
        </p:spPr>
        <p:txBody>
          <a:bodyPr wrap="square" lIns="95637" tIns="47819" rIns="95637" bIns="47819">
            <a:spAutoFit/>
          </a:bodyPr>
          <a:lstStyle/>
          <a:p>
            <a:pPr algn="l">
              <a:defRPr/>
            </a:pPr>
            <a:r>
              <a:rPr lang="ja-JP" altLang="en-US" sz="1400" dirty="0" smtClean="0">
                <a:latin typeface="メイリオ" pitchFamily="50" charset="-128"/>
                <a:ea typeface="メイリオ" pitchFamily="50" charset="-128"/>
                <a:cs typeface="メイリオ" pitchFamily="50" charset="-128"/>
              </a:rPr>
              <a:t>▶Ａ</a:t>
            </a:r>
            <a:r>
              <a:rPr lang="en-US" altLang="ja-JP" sz="1400" dirty="0">
                <a:latin typeface="メイリオ" pitchFamily="50" charset="-128"/>
                <a:ea typeface="メイリオ" pitchFamily="50" charset="-128"/>
                <a:cs typeface="メイリオ" pitchFamily="50" charset="-128"/>
              </a:rPr>
              <a:t>2</a:t>
            </a:r>
            <a:r>
              <a:rPr lang="ja-JP" altLang="en-US" sz="1400" dirty="0" smtClean="0">
                <a:latin typeface="メイリオ" pitchFamily="50" charset="-128"/>
                <a:ea typeface="メイリオ" pitchFamily="50" charset="-128"/>
                <a:cs typeface="メイリオ" pitchFamily="50" charset="-128"/>
              </a:rPr>
              <a:t>と</a:t>
            </a:r>
            <a:r>
              <a:rPr lang="ja-JP" altLang="en-US" sz="1400" dirty="0">
                <a:latin typeface="メイリオ" pitchFamily="50" charset="-128"/>
                <a:ea typeface="メイリオ" pitchFamily="50" charset="-128"/>
                <a:cs typeface="メイリオ" pitchFamily="50" charset="-128"/>
              </a:rPr>
              <a:t>Ｂについては、</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26</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日から義務化</a:t>
            </a:r>
            <a:endParaRPr lang="en-US" altLang="ja-JP" sz="1400" dirty="0">
              <a:latin typeface="メイリオ" pitchFamily="50" charset="-128"/>
              <a:ea typeface="メイリオ" pitchFamily="50" charset="-128"/>
              <a:cs typeface="メイリオ" pitchFamily="50" charset="-128"/>
            </a:endParaRPr>
          </a:p>
          <a:p>
            <a:pPr algn="l">
              <a:defRPr/>
            </a:pPr>
            <a:r>
              <a:rPr lang="ja-JP" altLang="en-US" sz="1400" dirty="0">
                <a:latin typeface="メイリオ" pitchFamily="50" charset="-128"/>
                <a:ea typeface="メイリオ" pitchFamily="50" charset="-128"/>
                <a:cs typeface="メイリオ" pitchFamily="50" charset="-128"/>
              </a:rPr>
              <a:t>▶</a:t>
            </a:r>
            <a:r>
              <a:rPr lang="ja-JP" altLang="en-US" sz="1400" dirty="0" smtClean="0">
                <a:latin typeface="メイリオ" pitchFamily="50" charset="-128"/>
                <a:ea typeface="メイリオ" pitchFamily="50" charset="-128"/>
                <a:cs typeface="メイリオ" pitchFamily="50" charset="-128"/>
              </a:rPr>
              <a:t>Ａ</a:t>
            </a:r>
            <a:r>
              <a:rPr lang="en-US" altLang="ja-JP" sz="1400" dirty="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に</a:t>
            </a:r>
            <a:r>
              <a:rPr lang="ja-JP" altLang="en-US" sz="1400" dirty="0">
                <a:latin typeface="メイリオ" pitchFamily="50" charset="-128"/>
                <a:ea typeface="メイリオ" pitchFamily="50" charset="-128"/>
                <a:cs typeface="メイリオ" pitchFamily="50" charset="-128"/>
              </a:rPr>
              <a:t>ついては、</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27</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日から義務化</a:t>
            </a:r>
          </a:p>
        </p:txBody>
      </p:sp>
    </p:spTree>
    <p:extLst>
      <p:ext uri="{BB962C8B-B14F-4D97-AF65-F5344CB8AC3E}">
        <p14:creationId xmlns:p14="http://schemas.microsoft.com/office/powerpoint/2010/main" val="1729673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189" y="0"/>
            <a:ext cx="8229600" cy="634082"/>
          </a:xfrm>
        </p:spPr>
        <p:txBody>
          <a:bodyPr>
            <a:normAutofit fontScale="90000"/>
          </a:bodyPr>
          <a:lstStyle/>
          <a:p>
            <a:r>
              <a:rPr lang="ja-JP" altLang="en-US" sz="4000" dirty="0"/>
              <a:t>作業環境測定</a:t>
            </a:r>
            <a:r>
              <a:rPr kumimoji="1" lang="ja-JP" altLang="en-US" sz="2700" dirty="0" smtClean="0"/>
              <a:t>（パンフ</a:t>
            </a:r>
            <a:r>
              <a:rPr kumimoji="1" lang="en-US" altLang="ja-JP" sz="2700" dirty="0" smtClean="0"/>
              <a:t>p14</a:t>
            </a:r>
            <a:r>
              <a:rPr kumimoji="1" lang="ja-JP" altLang="en-US" sz="2700" dirty="0" smtClean="0"/>
              <a:t>）</a:t>
            </a:r>
            <a:endParaRPr kumimoji="1" lang="ja-JP" altLang="en-US" sz="2700" dirty="0"/>
          </a:p>
        </p:txBody>
      </p:sp>
      <p:sp>
        <p:nvSpPr>
          <p:cNvPr id="3" name="コンテンツ プレースホルダー 2"/>
          <p:cNvSpPr>
            <a:spLocks noGrp="1"/>
          </p:cNvSpPr>
          <p:nvPr>
            <p:ph idx="1"/>
          </p:nvPr>
        </p:nvSpPr>
        <p:spPr>
          <a:xfrm>
            <a:off x="0" y="980727"/>
            <a:ext cx="9144000" cy="4583507"/>
          </a:xfrm>
        </p:spPr>
        <p:txBody>
          <a:bodyPr>
            <a:noAutofit/>
          </a:bodyPr>
          <a:lstStyle/>
          <a:p>
            <a:pPr marL="0" indent="0">
              <a:lnSpc>
                <a:spcPts val="22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クロロホルム等有機溶剤業務を行う屋内作業場では、作業環境測定とその評価、結果に応じた適切な改善を行うことが必要 </a:t>
            </a:r>
          </a:p>
          <a:p>
            <a:pPr marL="809625" indent="-449263">
              <a:lnSpc>
                <a:spcPts val="22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◆６カ月以内ごとに１回、定期に、作業環境測定士（国家資格）による作業環境測定を実施</a:t>
            </a:r>
          </a:p>
          <a:p>
            <a:pPr marL="809625" indent="-449263">
              <a:lnSpc>
                <a:spcPts val="2200"/>
              </a:lnSpc>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結果について一定の方法で評価を行い、評価結果に応じた適切な改善が必要</a:t>
            </a:r>
          </a:p>
          <a:p>
            <a:pPr marL="809625" indent="-449263">
              <a:lnSpc>
                <a:spcPts val="22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◆測定の記録、評価の記録を</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保存</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9263" indent="-449263">
              <a:lnSpc>
                <a:spcPts val="2200"/>
              </a:lnSpc>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作業環境測定</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900113" indent="-900113">
              <a:lnSpc>
                <a:spcPts val="22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　クロロホルムほか９物質の単一成分の測定と評価と記録の３０年間保存（</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クロロホルムほか９物質の単一成分</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％超の場合</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→単一成分についての評価を実施</a:t>
            </a:r>
            <a:endParaRPr lang="ja-JP" altLang="en-US" sz="2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900113" indent="-900113">
              <a:lnSpc>
                <a:spcPts val="22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　混合有機溶剤の各成分の測定と評価</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と記録の３年間保存</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（特別有機溶剤と有機溶剤の合計</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％超の場合</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→混合有機溶剤としての評価を実施</a:t>
            </a:r>
            <a:endParaRPr lang="ja-JP" altLang="en-US" sz="2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9625" indent="-449263">
              <a:buNone/>
            </a:pPr>
            <a:endPar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44016" y="6237312"/>
            <a:ext cx="8892480" cy="620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測定対象</a:t>
            </a:r>
            <a:r>
              <a:rPr lang="ja-JP" altLang="en-US" sz="2000" dirty="0" smtClean="0">
                <a:solidFill>
                  <a:schemeClr val="tx1"/>
                </a:solidFill>
              </a:rPr>
              <a:t>により２種類の評価を実施</a:t>
            </a:r>
            <a:endParaRPr kumimoji="1" lang="ja-JP" altLang="en-US" sz="2000" dirty="0">
              <a:solidFill>
                <a:schemeClr val="tx1"/>
              </a:solidFill>
            </a:endParaRPr>
          </a:p>
        </p:txBody>
      </p:sp>
      <p:sp>
        <p:nvSpPr>
          <p:cNvPr id="5" name="スライド番号プレースホルダー 3"/>
          <p:cNvSpPr>
            <a:spLocks noGrp="1"/>
          </p:cNvSpPr>
          <p:nvPr>
            <p:ph type="sldNum" sz="quarter" idx="12"/>
          </p:nvPr>
        </p:nvSpPr>
        <p:spPr>
          <a:xfrm>
            <a:off x="6553200" y="6356350"/>
            <a:ext cx="2133600" cy="365125"/>
          </a:xfrm>
        </p:spPr>
        <p:txBody>
          <a:bodyPr/>
          <a:lstStyle/>
          <a:p>
            <a:fld id="{2D958F11-2E69-46DA-9158-68AFED1A9474}" type="slidenum">
              <a:rPr kumimoji="1" lang="ja-JP" altLang="en-US" smtClean="0"/>
              <a:t>21</a:t>
            </a:fld>
            <a:endParaRPr kumimoji="1" lang="ja-JP" altLang="en-US"/>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853535129"/>
              </p:ext>
            </p:extLst>
          </p:nvPr>
        </p:nvGraphicFramePr>
        <p:xfrm>
          <a:off x="6263680" y="25681"/>
          <a:ext cx="2880320" cy="883920"/>
        </p:xfrm>
        <a:graphic>
          <a:graphicData uri="http://schemas.openxmlformats.org/drawingml/2006/table">
            <a:tbl>
              <a:tblPr firstRow="1" bandRow="1">
                <a:tableStyleId>{5C22544A-7EE6-4342-B048-85BDC9FD1C3A}</a:tableStyleId>
              </a:tblPr>
              <a:tblGrid>
                <a:gridCol w="1012002"/>
                <a:gridCol w="1036784"/>
                <a:gridCol w="277178"/>
                <a:gridCol w="277178"/>
                <a:gridCol w="277178"/>
              </a:tblGrid>
              <a:tr h="234647">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06713">
                <a:tc rowSpan="2">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適用を受ける濃度範囲</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単一成分</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06713">
                <a:tc vMerge="1">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混合溶剤</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7" name="テキスト ボックス 23"/>
          <p:cNvSpPr txBox="1">
            <a:spLocks noChangeArrowheads="1"/>
          </p:cNvSpPr>
          <p:nvPr/>
        </p:nvSpPr>
        <p:spPr bwMode="auto">
          <a:xfrm>
            <a:off x="4283968" y="5571248"/>
            <a:ext cx="4752528" cy="55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637" tIns="47819" rIns="95637" bIns="47819">
            <a:spAutoFit/>
          </a:bodyPr>
          <a:lstStyle>
            <a:lvl1pPr>
              <a:defRPr>
                <a:solidFill>
                  <a:schemeClr val="tx1"/>
                </a:solidFill>
                <a:latin typeface="Arial" charset="0"/>
                <a:ea typeface="ＭＳ Ｐ明朝" charset="-128"/>
              </a:defRPr>
            </a:lvl1pPr>
            <a:lvl2pPr marL="742950" indent="-285750">
              <a:defRPr>
                <a:solidFill>
                  <a:schemeClr val="tx1"/>
                </a:solidFill>
                <a:latin typeface="Arial" charset="0"/>
                <a:ea typeface="ＭＳ Ｐ明朝" charset="-128"/>
              </a:defRPr>
            </a:lvl2pPr>
            <a:lvl3pPr marL="1143000" indent="-228600">
              <a:defRPr>
                <a:solidFill>
                  <a:schemeClr val="tx1"/>
                </a:solidFill>
                <a:latin typeface="Arial" charset="0"/>
                <a:ea typeface="ＭＳ Ｐ明朝" charset="-128"/>
              </a:defRPr>
            </a:lvl3pPr>
            <a:lvl4pPr marL="1600200" indent="-228600">
              <a:defRPr>
                <a:solidFill>
                  <a:schemeClr val="tx1"/>
                </a:solidFill>
                <a:latin typeface="Arial" charset="0"/>
                <a:ea typeface="ＭＳ Ｐ明朝" charset="-128"/>
              </a:defRPr>
            </a:lvl4pPr>
            <a:lvl5pPr marL="2057400" indent="-228600">
              <a:defRPr>
                <a:solidFill>
                  <a:schemeClr val="tx1"/>
                </a:solidFill>
                <a:latin typeface="Arial" charset="0"/>
                <a:ea typeface="ＭＳ Ｐ明朝" charset="-128"/>
              </a:defRPr>
            </a:lvl5pPr>
            <a:lvl6pPr marL="2514600" indent="-228600" algn="ctr" eaLnBrk="0" fontAlgn="base" hangingPunct="0">
              <a:spcBef>
                <a:spcPct val="0"/>
              </a:spcBef>
              <a:spcAft>
                <a:spcPct val="0"/>
              </a:spcAft>
              <a:defRPr>
                <a:solidFill>
                  <a:schemeClr val="tx1"/>
                </a:solidFill>
                <a:latin typeface="Arial" charset="0"/>
                <a:ea typeface="ＭＳ Ｐ明朝" charset="-128"/>
              </a:defRPr>
            </a:lvl6pPr>
            <a:lvl7pPr marL="2971800" indent="-228600" algn="ctr" eaLnBrk="0" fontAlgn="base" hangingPunct="0">
              <a:spcBef>
                <a:spcPct val="0"/>
              </a:spcBef>
              <a:spcAft>
                <a:spcPct val="0"/>
              </a:spcAft>
              <a:defRPr>
                <a:solidFill>
                  <a:schemeClr val="tx1"/>
                </a:solidFill>
                <a:latin typeface="Arial" charset="0"/>
                <a:ea typeface="ＭＳ Ｐ明朝" charset="-128"/>
              </a:defRPr>
            </a:lvl7pPr>
            <a:lvl8pPr marL="3429000" indent="-228600" algn="ctr" eaLnBrk="0" fontAlgn="base" hangingPunct="0">
              <a:spcBef>
                <a:spcPct val="0"/>
              </a:spcBef>
              <a:spcAft>
                <a:spcPct val="0"/>
              </a:spcAft>
              <a:defRPr>
                <a:solidFill>
                  <a:schemeClr val="tx1"/>
                </a:solidFill>
                <a:latin typeface="Arial" charset="0"/>
                <a:ea typeface="ＭＳ Ｐ明朝" charset="-128"/>
              </a:defRPr>
            </a:lvl8pPr>
            <a:lvl9pPr marL="3886200" indent="-228600" algn="ctr" eaLnBrk="0" fontAlgn="base" hangingPunct="0">
              <a:spcBef>
                <a:spcPct val="0"/>
              </a:spcBef>
              <a:spcAft>
                <a:spcPct val="0"/>
              </a:spcAft>
              <a:defRPr>
                <a:solidFill>
                  <a:schemeClr val="tx1"/>
                </a:solidFill>
                <a:latin typeface="Arial" charset="0"/>
                <a:ea typeface="ＭＳ Ｐ明朝" charset="-128"/>
              </a:defRPr>
            </a:lvl9pPr>
          </a:lstStyle>
          <a:p>
            <a:pPr algn="l">
              <a:lnSpc>
                <a:spcPts val="1800"/>
              </a:lnSpc>
            </a:pPr>
            <a:r>
              <a:rPr lang="ja-JP" altLang="en-US" sz="1400" dirty="0" smtClean="0">
                <a:latin typeface="メイリオ" pitchFamily="50" charset="-128"/>
                <a:ea typeface="メイリオ" pitchFamily="50" charset="-128"/>
                <a:cs typeface="メイリオ" pitchFamily="50" charset="-128"/>
              </a:rPr>
              <a:t>▶Ａ</a:t>
            </a:r>
            <a:r>
              <a:rPr lang="en-US" altLang="ja-JP" sz="1400" dirty="0">
                <a:latin typeface="メイリオ" pitchFamily="50" charset="-128"/>
                <a:ea typeface="メイリオ" pitchFamily="50" charset="-128"/>
                <a:cs typeface="メイリオ" pitchFamily="50" charset="-128"/>
              </a:rPr>
              <a:t>2</a:t>
            </a:r>
            <a:r>
              <a:rPr lang="ja-JP" altLang="en-US" sz="1400" dirty="0" smtClean="0">
                <a:latin typeface="メイリオ" pitchFamily="50" charset="-128"/>
                <a:ea typeface="メイリオ" pitchFamily="50" charset="-128"/>
                <a:cs typeface="メイリオ" pitchFamily="50" charset="-128"/>
              </a:rPr>
              <a:t>とＢについては、</a:t>
            </a:r>
            <a:r>
              <a:rPr lang="ja-JP" altLang="en-US" sz="1400" b="1" dirty="0" smtClean="0">
                <a:latin typeface="メイリオ" pitchFamily="50" charset="-128"/>
                <a:ea typeface="メイリオ" pitchFamily="50" charset="-128"/>
                <a:cs typeface="メイリオ" pitchFamily="50" charset="-128"/>
              </a:rPr>
              <a:t>平成</a:t>
            </a:r>
            <a:r>
              <a:rPr lang="en-US" altLang="ja-JP" sz="1400" b="1" dirty="0" smtClean="0">
                <a:latin typeface="メイリオ" pitchFamily="50" charset="-128"/>
                <a:ea typeface="メイリオ" pitchFamily="50" charset="-128"/>
                <a:cs typeface="メイリオ" pitchFamily="50" charset="-128"/>
              </a:rPr>
              <a:t>26</a:t>
            </a:r>
            <a:r>
              <a:rPr lang="ja-JP" altLang="en-US" sz="1400" b="1" dirty="0" smtClean="0">
                <a:latin typeface="メイリオ" pitchFamily="50" charset="-128"/>
                <a:ea typeface="メイリオ" pitchFamily="50" charset="-128"/>
                <a:cs typeface="メイリオ" pitchFamily="50" charset="-128"/>
              </a:rPr>
              <a:t>年</a:t>
            </a:r>
            <a:r>
              <a:rPr lang="en-US" altLang="ja-JP" sz="1400" b="1" dirty="0" smtClean="0">
                <a:latin typeface="メイリオ" pitchFamily="50" charset="-128"/>
                <a:ea typeface="メイリオ" pitchFamily="50" charset="-128"/>
                <a:cs typeface="メイリオ" pitchFamily="50" charset="-128"/>
              </a:rPr>
              <a:t>11</a:t>
            </a:r>
            <a:r>
              <a:rPr lang="ja-JP" altLang="en-US" sz="1400" b="1" dirty="0" smtClean="0">
                <a:latin typeface="メイリオ" pitchFamily="50" charset="-128"/>
                <a:ea typeface="メイリオ" pitchFamily="50" charset="-128"/>
                <a:cs typeface="メイリオ" pitchFamily="50" charset="-128"/>
              </a:rPr>
              <a:t>月</a:t>
            </a:r>
            <a:r>
              <a:rPr lang="en-US" altLang="ja-JP" sz="1400" b="1" dirty="0" smtClean="0">
                <a:latin typeface="メイリオ" pitchFamily="50" charset="-128"/>
                <a:ea typeface="メイリオ" pitchFamily="50" charset="-128"/>
                <a:cs typeface="メイリオ" pitchFamily="50" charset="-128"/>
              </a:rPr>
              <a:t>1</a:t>
            </a:r>
            <a:r>
              <a:rPr lang="ja-JP" altLang="en-US" sz="1400" b="1" dirty="0" smtClean="0">
                <a:latin typeface="メイリオ" pitchFamily="50" charset="-128"/>
                <a:ea typeface="メイリオ" pitchFamily="50" charset="-128"/>
                <a:cs typeface="メイリオ" pitchFamily="50" charset="-128"/>
              </a:rPr>
              <a:t>日から義務化</a:t>
            </a:r>
            <a:endParaRPr lang="en-US" altLang="ja-JP" sz="1400" dirty="0" smtClean="0">
              <a:latin typeface="メイリオ" pitchFamily="50" charset="-128"/>
              <a:ea typeface="メイリオ" pitchFamily="50" charset="-128"/>
              <a:cs typeface="メイリオ" pitchFamily="50" charset="-128"/>
            </a:endParaRPr>
          </a:p>
          <a:p>
            <a:pPr algn="l">
              <a:lnSpc>
                <a:spcPts val="1800"/>
              </a:lnSpc>
            </a:pPr>
            <a:r>
              <a:rPr lang="ja-JP" altLang="en-US" sz="1400" dirty="0" smtClean="0">
                <a:latin typeface="メイリオ" pitchFamily="50" charset="-128"/>
                <a:ea typeface="メイリオ" pitchFamily="50" charset="-128"/>
                <a:cs typeface="メイリオ" pitchFamily="50" charset="-128"/>
              </a:rPr>
              <a:t>▶Ａ</a:t>
            </a:r>
            <a:r>
              <a:rPr lang="en-US" altLang="ja-JP" sz="1400" dirty="0">
                <a:latin typeface="メイリオ" pitchFamily="50" charset="-128"/>
                <a:ea typeface="メイリオ" pitchFamily="50" charset="-128"/>
                <a:cs typeface="メイリオ" pitchFamily="50" charset="-128"/>
              </a:rPr>
              <a:t>1</a:t>
            </a:r>
            <a:r>
              <a:rPr lang="ja-JP" altLang="en-US" sz="1400" dirty="0" smtClean="0">
                <a:latin typeface="メイリオ" pitchFamily="50" charset="-128"/>
                <a:ea typeface="メイリオ" pitchFamily="50" charset="-128"/>
                <a:cs typeface="メイリオ" pitchFamily="50" charset="-128"/>
              </a:rPr>
              <a:t>に</a:t>
            </a:r>
            <a:r>
              <a:rPr lang="ja-JP" altLang="en-US" sz="1400" dirty="0">
                <a:latin typeface="メイリオ" pitchFamily="50" charset="-128"/>
                <a:ea typeface="メイリオ" pitchFamily="50" charset="-128"/>
                <a:cs typeface="メイリオ" pitchFamily="50" charset="-128"/>
              </a:rPr>
              <a:t>ついては、</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27</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日から義務化</a:t>
            </a:r>
          </a:p>
        </p:txBody>
      </p:sp>
    </p:spTree>
    <p:extLst>
      <p:ext uri="{BB962C8B-B14F-4D97-AF65-F5344CB8AC3E}">
        <p14:creationId xmlns:p14="http://schemas.microsoft.com/office/powerpoint/2010/main" val="3038418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32656"/>
            <a:ext cx="7941568" cy="216024"/>
          </a:xfrm>
        </p:spPr>
        <p:txBody>
          <a:bodyPr>
            <a:noAutofit/>
          </a:bodyPr>
          <a:lstStyle/>
          <a:p>
            <a:pPr>
              <a:lnSpc>
                <a:spcPts val="3000"/>
              </a:lnSpc>
            </a:pPr>
            <a:r>
              <a:rPr lang="ja-JP" altLang="en-US" sz="3600" dirty="0" smtClean="0"/>
              <a:t>特殊健康診断</a:t>
            </a:r>
            <a:r>
              <a:rPr lang="ja-JP" altLang="en-US" sz="2400" dirty="0" smtClean="0"/>
              <a:t>（パンフ</a:t>
            </a:r>
            <a:r>
              <a:rPr lang="en-US" altLang="ja-JP" sz="2400" dirty="0" smtClean="0"/>
              <a:t>P15</a:t>
            </a:r>
            <a:r>
              <a:rPr lang="ja-JP" altLang="en-US" sz="2400" dirty="0" smtClean="0"/>
              <a:t>）</a:t>
            </a:r>
            <a:endParaRPr lang="ja-JP" altLang="en-US" sz="2400" dirty="0"/>
          </a:p>
        </p:txBody>
      </p:sp>
      <p:sp>
        <p:nvSpPr>
          <p:cNvPr id="3" name="コンテンツ プレースホルダー 2"/>
          <p:cNvSpPr>
            <a:spLocks noGrp="1"/>
          </p:cNvSpPr>
          <p:nvPr>
            <p:ph idx="1"/>
          </p:nvPr>
        </p:nvSpPr>
        <p:spPr>
          <a:xfrm>
            <a:off x="0" y="836712"/>
            <a:ext cx="9144000" cy="3312368"/>
          </a:xfrm>
        </p:spPr>
        <p:txBody>
          <a:bodyPr>
            <a:noAutofit/>
          </a:bodyPr>
          <a:lstStyle/>
          <a:p>
            <a:pPr marL="0" indent="0">
              <a:lnSpc>
                <a:spcPts val="17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ジクロロメタンの洗浄・払拭業務</a:t>
            </a:r>
            <a:endParaRPr lang="en-US" altLang="ja-JP"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（現　　　職） 特化物健</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診</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（ジクロロメタン</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％超の場合）</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　　　職</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有機溶剤健診</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（特別有機溶剤と有機溶剤の合計</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％超の場合）</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（配置転換後）特化物</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健診（ジクロロメタン</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％超の場合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700"/>
              </a:lnSpc>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ジクロロメタンの洗浄・払拭以外の有機溶剤業務</a:t>
            </a:r>
            <a:endParaRPr lang="en-US" altLang="ja-JP"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現　　　職） 特化物</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健診</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（ジクロロメタン</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％超の場合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　　　職）</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有機溶剤</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健診（特別有機溶剤と有機溶剤の合計</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％超の場合）</a:t>
            </a:r>
          </a:p>
          <a:p>
            <a:pPr marL="544513">
              <a:lnSpc>
                <a:spcPts val="17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配置転換後</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）義務付なし</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700"/>
              </a:lnSpc>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ジクロロメタン以外の発がんのおそれのある有機溶剤の有機溶剤業務</a:t>
            </a:r>
            <a:endParaRPr lang="en-US" altLang="ja-JP"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現　　　職） 特化物</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健診（クロロホルムほか９物質の単一成分</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％超の場合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4513">
              <a:lnSpc>
                <a:spcPts val="17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　　　職</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有機溶剤</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健診（特別有機溶剤と有機溶剤の合計</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％超の場合）</a:t>
            </a:r>
          </a:p>
          <a:p>
            <a:pPr marL="544513">
              <a:lnSpc>
                <a:spcPts val="17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配置転換後</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義務付なし</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700"/>
              </a:lnSpc>
              <a:buNone/>
            </a:pP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有機</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溶剤健診</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記録→</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年間保存、特化物健診記録→</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年間保存</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902896" y="6520259"/>
            <a:ext cx="2133600" cy="365125"/>
          </a:xfrm>
        </p:spPr>
        <p:txBody>
          <a:bodyPr/>
          <a:lstStyle/>
          <a:p>
            <a:fld id="{2D958F11-2E69-46DA-9158-68AFED1A9474}" type="slidenum">
              <a:rPr kumimoji="1" lang="ja-JP" altLang="en-US" smtClean="0"/>
              <a:t>22</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15745716"/>
              </p:ext>
            </p:extLst>
          </p:nvPr>
        </p:nvGraphicFramePr>
        <p:xfrm>
          <a:off x="44970" y="4648666"/>
          <a:ext cx="9063534" cy="2164710"/>
        </p:xfrm>
        <a:graphic>
          <a:graphicData uri="http://schemas.openxmlformats.org/drawingml/2006/table">
            <a:tbl>
              <a:tblPr firstRow="1" bandRow="1">
                <a:tableStyleId>{5C22544A-7EE6-4342-B048-85BDC9FD1C3A}</a:tableStyleId>
              </a:tblPr>
              <a:tblGrid>
                <a:gridCol w="1790726"/>
                <a:gridCol w="2232248"/>
                <a:gridCol w="3384376"/>
                <a:gridCol w="1656184"/>
              </a:tblGrid>
              <a:tr h="326168">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化学物質名</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対象業務</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現職</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配置転換後</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r>
              <a:tr h="570794">
                <a:tc rowSpan="2">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ジクロロメタン</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洗浄・払拭業務</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特化物健診</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有機健診</a:t>
                      </a:r>
                      <a:endParaRPr kumimoji="1" lang="en-US" altLang="ja-JP"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％超溶剤）</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特化物健診</a:t>
                      </a:r>
                      <a:endParaRPr kumimoji="1" lang="en-US" altLang="ja-JP"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a:t>
                      </a:r>
                    </a:p>
                  </a:txBody>
                  <a:tcPr anchor="ctr"/>
                </a:tc>
              </a:tr>
              <a:tr h="625155">
                <a:tc vMerge="1">
                  <a:txBody>
                    <a:bodyPr/>
                    <a:lstStyle/>
                    <a:p>
                      <a:endParaRPr kumimoji="1" lang="ja-JP" altLang="en-US" dirty="0"/>
                    </a:p>
                  </a:txBody>
                  <a:tcPr/>
                </a:tc>
                <a:tc>
                  <a:txBody>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洗浄・払拭業務以外の有機溶剤業務</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特化物健診</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有機健診</a:t>
                      </a:r>
                      <a:endParaRPr kumimoji="1" lang="en-US" altLang="ja-JP"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％超溶剤）</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義務付なし</a:t>
                      </a:r>
                    </a:p>
                  </a:txBody>
                  <a:tcPr anchor="ctr"/>
                </a:tc>
              </a:tr>
              <a:tr h="625155">
                <a:tc>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その他９つの</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有機溶剤</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有機溶剤業務</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特化物健診</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有機健診</a:t>
                      </a:r>
                      <a:endParaRPr kumimoji="1" lang="en-US" altLang="ja-JP" sz="16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　　　（</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％超溶剤）</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義務付なし</a:t>
                      </a:r>
                    </a:p>
                  </a:txBody>
                  <a:tcPr anchor="ctr"/>
                </a:tc>
              </a:tr>
            </a:tbl>
          </a:graphicData>
        </a:graphic>
      </p:graphicFrame>
      <p:sp>
        <p:nvSpPr>
          <p:cNvPr id="6" name="スライド番号プレースホルダー 3"/>
          <p:cNvSpPr txBox="1">
            <a:spLocks/>
          </p:cNvSpPr>
          <p:nvPr/>
        </p:nvSpPr>
        <p:spPr>
          <a:xfrm>
            <a:off x="6553200"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22</a:t>
            </a:fld>
            <a:endParaRPr lang="ja-JP" altLang="en-US" dirty="0"/>
          </a:p>
        </p:txBody>
      </p:sp>
      <p:graphicFrame>
        <p:nvGraphicFramePr>
          <p:cNvPr id="7" name="コンテンツ プレースホルダー 3"/>
          <p:cNvGraphicFramePr>
            <a:graphicFrameLocks/>
          </p:cNvGraphicFramePr>
          <p:nvPr>
            <p:extLst>
              <p:ext uri="{D42A27DB-BD31-4B8C-83A1-F6EECF244321}">
                <p14:modId xmlns:p14="http://schemas.microsoft.com/office/powerpoint/2010/main" val="684109243"/>
              </p:ext>
            </p:extLst>
          </p:nvPr>
        </p:nvGraphicFramePr>
        <p:xfrm>
          <a:off x="6278300" y="7748"/>
          <a:ext cx="2880320" cy="883920"/>
        </p:xfrm>
        <a:graphic>
          <a:graphicData uri="http://schemas.openxmlformats.org/drawingml/2006/table">
            <a:tbl>
              <a:tblPr firstRow="1" bandRow="1">
                <a:tableStyleId>{5C22544A-7EE6-4342-B048-85BDC9FD1C3A}</a:tableStyleId>
              </a:tblPr>
              <a:tblGrid>
                <a:gridCol w="1012002"/>
                <a:gridCol w="1036784"/>
                <a:gridCol w="277178"/>
                <a:gridCol w="277178"/>
                <a:gridCol w="277178"/>
              </a:tblGrid>
              <a:tr h="234647">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06713">
                <a:tc rowSpan="2">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適用を受ける濃度範囲</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単品</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206713">
                <a:tc vMerge="1">
                  <a:txBody>
                    <a:bodyPr/>
                    <a:lstStyle/>
                    <a:p>
                      <a:pPr algn="ctr">
                        <a:lnSpc>
                          <a:spcPts val="15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混合溶剤</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8" name="テキスト ボックス 23"/>
          <p:cNvSpPr txBox="1">
            <a:spLocks noChangeArrowheads="1"/>
          </p:cNvSpPr>
          <p:nvPr/>
        </p:nvSpPr>
        <p:spPr bwMode="auto">
          <a:xfrm>
            <a:off x="6228184" y="4344391"/>
            <a:ext cx="3190399" cy="312016"/>
          </a:xfrm>
          <a:prstGeom prst="rect">
            <a:avLst/>
          </a:prstGeom>
          <a:noFill/>
          <a:ln>
            <a:noFill/>
          </a:ln>
          <a:scene3d>
            <a:camera prst="orthographicFront"/>
            <a:lightRig rig="threePt" dir="t"/>
          </a:scene3d>
          <a:sp3d>
            <a:bevelT h="1905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637" tIns="47819" rIns="95637" bIns="47819">
            <a:spAutoFit/>
          </a:bodyPr>
          <a:lstStyle>
            <a:lvl1pPr>
              <a:defRPr>
                <a:solidFill>
                  <a:schemeClr val="tx1"/>
                </a:solidFill>
                <a:latin typeface="Arial" charset="0"/>
                <a:ea typeface="ＭＳ Ｐ明朝" charset="-128"/>
              </a:defRPr>
            </a:lvl1pPr>
            <a:lvl2pPr marL="742950" indent="-285750">
              <a:defRPr>
                <a:solidFill>
                  <a:schemeClr val="tx1"/>
                </a:solidFill>
                <a:latin typeface="Arial" charset="0"/>
                <a:ea typeface="ＭＳ Ｐ明朝" charset="-128"/>
              </a:defRPr>
            </a:lvl2pPr>
            <a:lvl3pPr marL="1143000" indent="-228600">
              <a:defRPr>
                <a:solidFill>
                  <a:schemeClr val="tx1"/>
                </a:solidFill>
                <a:latin typeface="Arial" charset="0"/>
                <a:ea typeface="ＭＳ Ｐ明朝" charset="-128"/>
              </a:defRPr>
            </a:lvl3pPr>
            <a:lvl4pPr marL="1600200" indent="-228600">
              <a:defRPr>
                <a:solidFill>
                  <a:schemeClr val="tx1"/>
                </a:solidFill>
                <a:latin typeface="Arial" charset="0"/>
                <a:ea typeface="ＭＳ Ｐ明朝" charset="-128"/>
              </a:defRPr>
            </a:lvl4pPr>
            <a:lvl5pPr marL="2057400" indent="-228600">
              <a:defRPr>
                <a:solidFill>
                  <a:schemeClr val="tx1"/>
                </a:solidFill>
                <a:latin typeface="Arial" charset="0"/>
                <a:ea typeface="ＭＳ Ｐ明朝" charset="-128"/>
              </a:defRPr>
            </a:lvl5pPr>
            <a:lvl6pPr marL="2514600" indent="-228600" algn="ctr" eaLnBrk="0" fontAlgn="base" hangingPunct="0">
              <a:spcBef>
                <a:spcPct val="0"/>
              </a:spcBef>
              <a:spcAft>
                <a:spcPct val="0"/>
              </a:spcAft>
              <a:defRPr>
                <a:solidFill>
                  <a:schemeClr val="tx1"/>
                </a:solidFill>
                <a:latin typeface="Arial" charset="0"/>
                <a:ea typeface="ＭＳ Ｐ明朝" charset="-128"/>
              </a:defRPr>
            </a:lvl6pPr>
            <a:lvl7pPr marL="2971800" indent="-228600" algn="ctr" eaLnBrk="0" fontAlgn="base" hangingPunct="0">
              <a:spcBef>
                <a:spcPct val="0"/>
              </a:spcBef>
              <a:spcAft>
                <a:spcPct val="0"/>
              </a:spcAft>
              <a:defRPr>
                <a:solidFill>
                  <a:schemeClr val="tx1"/>
                </a:solidFill>
                <a:latin typeface="Arial" charset="0"/>
                <a:ea typeface="ＭＳ Ｐ明朝" charset="-128"/>
              </a:defRPr>
            </a:lvl7pPr>
            <a:lvl8pPr marL="3429000" indent="-228600" algn="ctr" eaLnBrk="0" fontAlgn="base" hangingPunct="0">
              <a:spcBef>
                <a:spcPct val="0"/>
              </a:spcBef>
              <a:spcAft>
                <a:spcPct val="0"/>
              </a:spcAft>
              <a:defRPr>
                <a:solidFill>
                  <a:schemeClr val="tx1"/>
                </a:solidFill>
                <a:latin typeface="Arial" charset="0"/>
                <a:ea typeface="ＭＳ Ｐ明朝" charset="-128"/>
              </a:defRPr>
            </a:lvl8pPr>
            <a:lvl9pPr marL="3886200" indent="-228600" algn="ctr" eaLnBrk="0" fontAlgn="base" hangingPunct="0">
              <a:spcBef>
                <a:spcPct val="0"/>
              </a:spcBef>
              <a:spcAft>
                <a:spcPct val="0"/>
              </a:spcAft>
              <a:defRPr>
                <a:solidFill>
                  <a:schemeClr val="tx1"/>
                </a:solidFill>
                <a:latin typeface="Arial" charset="0"/>
                <a:ea typeface="ＭＳ Ｐ明朝" charset="-128"/>
              </a:defRPr>
            </a:lvl9pPr>
          </a:lstStyle>
          <a:p>
            <a:pPr algn="l"/>
            <a:r>
              <a:rPr lang="ja-JP" altLang="en-US" sz="1400" b="1" dirty="0" smtClean="0">
                <a:latin typeface="メイリオ" pitchFamily="50" charset="-128"/>
                <a:ea typeface="メイリオ" pitchFamily="50" charset="-128"/>
                <a:cs typeface="メイリオ" pitchFamily="50" charset="-128"/>
              </a:rPr>
              <a:t>▶</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26</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日から義務化</a:t>
            </a:r>
          </a:p>
        </p:txBody>
      </p:sp>
    </p:spTree>
    <p:extLst>
      <p:ext uri="{BB962C8B-B14F-4D97-AF65-F5344CB8AC3E}">
        <p14:creationId xmlns:p14="http://schemas.microsoft.com/office/powerpoint/2010/main" val="1677195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60648"/>
            <a:ext cx="7797552" cy="432048"/>
          </a:xfrm>
        </p:spPr>
        <p:txBody>
          <a:bodyPr>
            <a:normAutofit fontScale="90000"/>
          </a:bodyPr>
          <a:lstStyle/>
          <a:p>
            <a:r>
              <a:rPr lang="ja-JP" altLang="en-US" sz="4000" dirty="0"/>
              <a:t>特別管理</a:t>
            </a:r>
            <a:r>
              <a:rPr lang="ja-JP" altLang="en-US" sz="4000" dirty="0" smtClean="0"/>
              <a:t>物質としての措置</a:t>
            </a:r>
            <a:r>
              <a:rPr lang="en-US" altLang="ja-JP" sz="4000" dirty="0" smtClean="0"/>
              <a:t/>
            </a:r>
            <a:br>
              <a:rPr lang="en-US" altLang="ja-JP" sz="4000" dirty="0" smtClean="0"/>
            </a:br>
            <a:r>
              <a:rPr kumimoji="1" lang="ja-JP" altLang="en-US" sz="2700" dirty="0" smtClean="0"/>
              <a:t>（パンフ</a:t>
            </a:r>
            <a:r>
              <a:rPr kumimoji="1" lang="en-US" altLang="ja-JP" sz="2700" dirty="0" smtClean="0"/>
              <a:t>p9</a:t>
            </a:r>
            <a:r>
              <a:rPr kumimoji="1" lang="ja-JP" altLang="en-US" sz="2700" dirty="0" err="1" smtClean="0"/>
              <a:t>、</a:t>
            </a:r>
            <a:r>
              <a:rPr kumimoji="1" lang="en-US" altLang="ja-JP" sz="2700" dirty="0" smtClean="0"/>
              <a:t>17</a:t>
            </a:r>
            <a:r>
              <a:rPr kumimoji="1" lang="ja-JP" altLang="en-US" sz="2700" dirty="0" smtClean="0"/>
              <a:t>）</a:t>
            </a:r>
            <a:endParaRPr kumimoji="1" lang="ja-JP" altLang="en-US" sz="2700" dirty="0"/>
          </a:p>
        </p:txBody>
      </p:sp>
      <p:sp>
        <p:nvSpPr>
          <p:cNvPr id="3" name="コンテンツ プレースホルダー 2"/>
          <p:cNvSpPr>
            <a:spLocks noGrp="1"/>
          </p:cNvSpPr>
          <p:nvPr>
            <p:ph idx="1"/>
          </p:nvPr>
        </p:nvSpPr>
        <p:spPr>
          <a:xfrm>
            <a:off x="0" y="980728"/>
            <a:ext cx="9144000" cy="5549477"/>
          </a:xfrm>
        </p:spPr>
        <p:txBody>
          <a:bodyPr>
            <a:noAutofit/>
          </a:bodyPr>
          <a:lstStyle/>
          <a:p>
            <a:pPr marL="0" indent="0">
              <a:lnSpc>
                <a:spcPts val="2000"/>
              </a:lnSpc>
              <a:buNone/>
            </a:pP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特別管理物質であるクロロホルムほか９物質を製造又は取り扱う場合には、発がん性に関する掲示、作業記録の作成、記録の</a:t>
            </a:r>
            <a:r>
              <a:rPr lang="en-US" altLang="ja-JP" sz="1900" dirty="0">
                <a:latin typeface="メイリオ" panose="020B0604030504040204" pitchFamily="50" charset="-128"/>
                <a:ea typeface="メイリオ" panose="020B0604030504040204" pitchFamily="50" charset="-128"/>
                <a:cs typeface="メイリオ" panose="020B0604030504040204" pitchFamily="50" charset="-128"/>
              </a:rPr>
              <a:t>30 </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年間保存が必要。</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000"/>
              </a:lnSpc>
              <a:buNone/>
            </a:pPr>
            <a:r>
              <a:rPr lang="ja-JP" altLang="en-US" sz="1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　発がん性に関する掲示</a:t>
            </a:r>
            <a:endParaRPr lang="en-US" altLang="ja-JP" sz="1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539750" indent="0">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名称</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9750" indent="0">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人体に及ぼす影響</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9750" indent="0">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取扱い上の注意事項</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9750" indent="0">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使用すべき保護具</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000"/>
              </a:lnSpc>
              <a:buNone/>
            </a:pPr>
            <a:r>
              <a:rPr lang="ja-JP" altLang="en-US" sz="1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２　作業の記録</a:t>
            </a:r>
            <a:endParaRPr lang="en-US" altLang="ja-JP" sz="1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539750" indent="0">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労働者</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の氏名</a:t>
            </a:r>
            <a:endParaRPr lang="en-US" altLang="ja-JP" sz="1900" dirty="0">
              <a:latin typeface="メイリオ" panose="020B0604030504040204" pitchFamily="50" charset="-128"/>
              <a:ea typeface="メイリオ" panose="020B0604030504040204" pitchFamily="50" charset="-128"/>
              <a:cs typeface="メイリオ" panose="020B0604030504040204" pitchFamily="50" charset="-128"/>
            </a:endParaRPr>
          </a:p>
          <a:p>
            <a:pPr marL="539750" indent="0">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従事</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した作業の概要と従事期間</a:t>
            </a:r>
            <a:endParaRPr lang="en-US" altLang="ja-JP" sz="1900" dirty="0">
              <a:latin typeface="メイリオ" panose="020B0604030504040204" pitchFamily="50" charset="-128"/>
              <a:ea typeface="メイリオ" panose="020B0604030504040204" pitchFamily="50" charset="-128"/>
              <a:cs typeface="メイリオ" panose="020B0604030504040204" pitchFamily="50" charset="-128"/>
            </a:endParaRPr>
          </a:p>
          <a:p>
            <a:pPr marL="989013" indent="-449263">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クロロホルム</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ほか９物質により著しく汚染されたとき、その概要と事業者が講じた応急</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措置</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000"/>
              </a:lnSpc>
              <a:buNone/>
            </a:pPr>
            <a:r>
              <a:rPr lang="ja-JP" altLang="en-US" sz="1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　記録の</a:t>
            </a:r>
            <a:r>
              <a:rPr lang="en-US" altLang="ja-JP" sz="1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年間保存</a:t>
            </a:r>
            <a:endParaRPr lang="en-US" altLang="ja-JP" sz="1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989013" indent="-449263">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特定化学物質健康診断個人票</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89013" indent="-449263">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作業環境測定の記録</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89013" indent="-449263">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作業環境測定の評価の記録</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89013" indent="-449263">
              <a:lnSpc>
                <a:spcPts val="2000"/>
              </a:lnSpc>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作業記録</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89013" indent="-449263">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35496" y="6237312"/>
            <a:ext cx="9144000" cy="620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発がん性という遅発性の影響を踏まえ、発がん性に関する有害性の周知や作業記録の作成と３０年間の保存が必要</a:t>
            </a:r>
            <a:endParaRPr kumimoji="1" lang="ja-JP" altLang="en-US" dirty="0">
              <a:solidFill>
                <a:schemeClr val="tx1"/>
              </a:solidFill>
            </a:endParaRPr>
          </a:p>
        </p:txBody>
      </p:sp>
      <p:sp>
        <p:nvSpPr>
          <p:cNvPr id="5" name="スライド番号プレースホルダー 3"/>
          <p:cNvSpPr>
            <a:spLocks noGrp="1"/>
          </p:cNvSpPr>
          <p:nvPr>
            <p:ph type="sldNum" sz="quarter" idx="12"/>
          </p:nvPr>
        </p:nvSpPr>
        <p:spPr>
          <a:xfrm>
            <a:off x="6588224" y="6492875"/>
            <a:ext cx="2133600" cy="365125"/>
          </a:xfrm>
        </p:spPr>
        <p:txBody>
          <a:bodyPr/>
          <a:lstStyle/>
          <a:p>
            <a:fld id="{2D958F11-2E69-46DA-9158-68AFED1A9474}" type="slidenum">
              <a:rPr kumimoji="1" lang="ja-JP" altLang="en-US" smtClean="0"/>
              <a:t>23</a:t>
            </a:fld>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336320167"/>
              </p:ext>
            </p:extLst>
          </p:nvPr>
        </p:nvGraphicFramePr>
        <p:xfrm>
          <a:off x="7032904" y="0"/>
          <a:ext cx="2111096" cy="810755"/>
        </p:xfrm>
        <a:graphic>
          <a:graphicData uri="http://schemas.openxmlformats.org/drawingml/2006/table">
            <a:tbl>
              <a:tblPr firstRow="1" bandRow="1">
                <a:tableStyleId>{5C22544A-7EE6-4342-B048-85BDC9FD1C3A}</a:tableStyleId>
              </a:tblPr>
              <a:tblGrid>
                <a:gridCol w="1211504"/>
                <a:gridCol w="299864"/>
                <a:gridCol w="299864"/>
                <a:gridCol w="299864"/>
              </a:tblGrid>
              <a:tr h="338315">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適用を受ける濃度範囲</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
        <p:nvSpPr>
          <p:cNvPr id="7" name="テキスト ボックス 23"/>
          <p:cNvSpPr txBox="1">
            <a:spLocks noChangeArrowheads="1"/>
          </p:cNvSpPr>
          <p:nvPr/>
        </p:nvSpPr>
        <p:spPr bwMode="auto">
          <a:xfrm>
            <a:off x="6156176" y="5881581"/>
            <a:ext cx="3190399" cy="312016"/>
          </a:xfrm>
          <a:prstGeom prst="rect">
            <a:avLst/>
          </a:prstGeom>
          <a:noFill/>
          <a:ln>
            <a:noFill/>
          </a:ln>
          <a:scene3d>
            <a:camera prst="orthographicFront"/>
            <a:lightRig rig="threePt" dir="t"/>
          </a:scene3d>
          <a:sp3d>
            <a:bevelT h="1905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637" tIns="47819" rIns="95637" bIns="47819">
            <a:spAutoFit/>
          </a:bodyPr>
          <a:lstStyle>
            <a:lvl1pPr>
              <a:defRPr>
                <a:solidFill>
                  <a:schemeClr val="tx1"/>
                </a:solidFill>
                <a:latin typeface="Arial" charset="0"/>
                <a:ea typeface="ＭＳ Ｐ明朝" charset="-128"/>
              </a:defRPr>
            </a:lvl1pPr>
            <a:lvl2pPr marL="742950" indent="-285750">
              <a:defRPr>
                <a:solidFill>
                  <a:schemeClr val="tx1"/>
                </a:solidFill>
                <a:latin typeface="Arial" charset="0"/>
                <a:ea typeface="ＭＳ Ｐ明朝" charset="-128"/>
              </a:defRPr>
            </a:lvl2pPr>
            <a:lvl3pPr marL="1143000" indent="-228600">
              <a:defRPr>
                <a:solidFill>
                  <a:schemeClr val="tx1"/>
                </a:solidFill>
                <a:latin typeface="Arial" charset="0"/>
                <a:ea typeface="ＭＳ Ｐ明朝" charset="-128"/>
              </a:defRPr>
            </a:lvl3pPr>
            <a:lvl4pPr marL="1600200" indent="-228600">
              <a:defRPr>
                <a:solidFill>
                  <a:schemeClr val="tx1"/>
                </a:solidFill>
                <a:latin typeface="Arial" charset="0"/>
                <a:ea typeface="ＭＳ Ｐ明朝" charset="-128"/>
              </a:defRPr>
            </a:lvl4pPr>
            <a:lvl5pPr marL="2057400" indent="-228600">
              <a:defRPr>
                <a:solidFill>
                  <a:schemeClr val="tx1"/>
                </a:solidFill>
                <a:latin typeface="Arial" charset="0"/>
                <a:ea typeface="ＭＳ Ｐ明朝" charset="-128"/>
              </a:defRPr>
            </a:lvl5pPr>
            <a:lvl6pPr marL="2514600" indent="-228600" algn="ctr" eaLnBrk="0" fontAlgn="base" hangingPunct="0">
              <a:spcBef>
                <a:spcPct val="0"/>
              </a:spcBef>
              <a:spcAft>
                <a:spcPct val="0"/>
              </a:spcAft>
              <a:defRPr>
                <a:solidFill>
                  <a:schemeClr val="tx1"/>
                </a:solidFill>
                <a:latin typeface="Arial" charset="0"/>
                <a:ea typeface="ＭＳ Ｐ明朝" charset="-128"/>
              </a:defRPr>
            </a:lvl6pPr>
            <a:lvl7pPr marL="2971800" indent="-228600" algn="ctr" eaLnBrk="0" fontAlgn="base" hangingPunct="0">
              <a:spcBef>
                <a:spcPct val="0"/>
              </a:spcBef>
              <a:spcAft>
                <a:spcPct val="0"/>
              </a:spcAft>
              <a:defRPr>
                <a:solidFill>
                  <a:schemeClr val="tx1"/>
                </a:solidFill>
                <a:latin typeface="Arial" charset="0"/>
                <a:ea typeface="ＭＳ Ｐ明朝" charset="-128"/>
              </a:defRPr>
            </a:lvl7pPr>
            <a:lvl8pPr marL="3429000" indent="-228600" algn="ctr" eaLnBrk="0" fontAlgn="base" hangingPunct="0">
              <a:spcBef>
                <a:spcPct val="0"/>
              </a:spcBef>
              <a:spcAft>
                <a:spcPct val="0"/>
              </a:spcAft>
              <a:defRPr>
                <a:solidFill>
                  <a:schemeClr val="tx1"/>
                </a:solidFill>
                <a:latin typeface="Arial" charset="0"/>
                <a:ea typeface="ＭＳ Ｐ明朝" charset="-128"/>
              </a:defRPr>
            </a:lvl8pPr>
            <a:lvl9pPr marL="3886200" indent="-228600" algn="ctr" eaLnBrk="0" fontAlgn="base" hangingPunct="0">
              <a:spcBef>
                <a:spcPct val="0"/>
              </a:spcBef>
              <a:spcAft>
                <a:spcPct val="0"/>
              </a:spcAft>
              <a:defRPr>
                <a:solidFill>
                  <a:schemeClr val="tx1"/>
                </a:solidFill>
                <a:latin typeface="Arial" charset="0"/>
                <a:ea typeface="ＭＳ Ｐ明朝" charset="-128"/>
              </a:defRPr>
            </a:lvl9pPr>
          </a:lstStyle>
          <a:p>
            <a:pPr algn="l"/>
            <a:r>
              <a:rPr lang="ja-JP" altLang="en-US" sz="1400" b="1" dirty="0" smtClean="0">
                <a:latin typeface="メイリオ" pitchFamily="50" charset="-128"/>
                <a:ea typeface="メイリオ" pitchFamily="50" charset="-128"/>
                <a:cs typeface="メイリオ" pitchFamily="50" charset="-128"/>
              </a:rPr>
              <a:t>▶</a:t>
            </a:r>
            <a:r>
              <a:rPr lang="ja-JP" altLang="en-US" sz="1400" b="1" dirty="0">
                <a:latin typeface="メイリオ" pitchFamily="50" charset="-128"/>
                <a:ea typeface="メイリオ" pitchFamily="50" charset="-128"/>
                <a:cs typeface="メイリオ" pitchFamily="50" charset="-128"/>
              </a:rPr>
              <a:t>平成</a:t>
            </a:r>
            <a:r>
              <a:rPr lang="en-US" altLang="ja-JP" sz="1400" b="1" dirty="0">
                <a:latin typeface="メイリオ" pitchFamily="50" charset="-128"/>
                <a:ea typeface="メイリオ" pitchFamily="50" charset="-128"/>
                <a:cs typeface="メイリオ" pitchFamily="50" charset="-128"/>
              </a:rPr>
              <a:t>26</a:t>
            </a:r>
            <a:r>
              <a:rPr lang="ja-JP" altLang="en-US" sz="1400" b="1" dirty="0">
                <a:latin typeface="メイリオ" pitchFamily="50" charset="-128"/>
                <a:ea typeface="メイリオ" pitchFamily="50" charset="-128"/>
                <a:cs typeface="メイリオ" pitchFamily="50" charset="-128"/>
              </a:rPr>
              <a:t>年</a:t>
            </a:r>
            <a:r>
              <a:rPr lang="en-US" altLang="ja-JP" sz="1400" b="1" dirty="0">
                <a:latin typeface="メイリオ" pitchFamily="50" charset="-128"/>
                <a:ea typeface="メイリオ" pitchFamily="50" charset="-128"/>
                <a:cs typeface="メイリオ" pitchFamily="50" charset="-128"/>
              </a:rPr>
              <a:t>11</a:t>
            </a:r>
            <a:r>
              <a:rPr lang="ja-JP" altLang="en-US" sz="1400" b="1" dirty="0">
                <a:latin typeface="メイリオ" pitchFamily="50" charset="-128"/>
                <a:ea typeface="メイリオ" pitchFamily="50" charset="-128"/>
                <a:cs typeface="メイリオ" pitchFamily="50" charset="-128"/>
              </a:rPr>
              <a:t>月</a:t>
            </a:r>
            <a:r>
              <a:rPr lang="en-US" altLang="ja-JP" sz="1400" b="1" dirty="0">
                <a:latin typeface="メイリオ" pitchFamily="50" charset="-128"/>
                <a:ea typeface="メイリオ" pitchFamily="50" charset="-128"/>
                <a:cs typeface="メイリオ" pitchFamily="50" charset="-128"/>
              </a:rPr>
              <a:t>1</a:t>
            </a:r>
            <a:r>
              <a:rPr lang="ja-JP" altLang="en-US" sz="1400" b="1" dirty="0">
                <a:latin typeface="メイリオ" pitchFamily="50" charset="-128"/>
                <a:ea typeface="メイリオ" pitchFamily="50" charset="-128"/>
                <a:cs typeface="メイリオ" pitchFamily="50" charset="-128"/>
              </a:rPr>
              <a:t>日から義務化</a:t>
            </a:r>
          </a:p>
        </p:txBody>
      </p:sp>
    </p:spTree>
    <p:extLst>
      <p:ext uri="{BB962C8B-B14F-4D97-AF65-F5344CB8AC3E}">
        <p14:creationId xmlns:p14="http://schemas.microsoft.com/office/powerpoint/2010/main" val="1547251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53988"/>
            <a:ext cx="8229600" cy="391795"/>
          </a:xfrm>
        </p:spPr>
        <p:txBody>
          <a:bodyPr>
            <a:noAutofit/>
          </a:bodyPr>
          <a:lstStyle/>
          <a:p>
            <a:r>
              <a:rPr kumimoji="1" lang="ja-JP" altLang="en-US" sz="3600" dirty="0" smtClean="0"/>
              <a:t>作業記録の例</a:t>
            </a:r>
            <a:endParaRPr kumimoji="1" lang="ja-JP" altLang="en-US" sz="3600" dirty="0"/>
          </a:p>
        </p:txBody>
      </p:sp>
      <p:sp>
        <p:nvSpPr>
          <p:cNvPr id="6" name="タイトル 1"/>
          <p:cNvSpPr txBox="1">
            <a:spLocks/>
          </p:cNvSpPr>
          <p:nvPr/>
        </p:nvSpPr>
        <p:spPr bwMode="auto">
          <a:xfrm>
            <a:off x="251520" y="704912"/>
            <a:ext cx="3816409" cy="18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明朝" charset="-128"/>
              </a:defRPr>
            </a:lvl1pPr>
            <a:lvl2pPr marL="742950" indent="-285750">
              <a:defRPr>
                <a:solidFill>
                  <a:schemeClr val="tx1"/>
                </a:solidFill>
                <a:latin typeface="Arial" charset="0"/>
                <a:ea typeface="ＭＳ Ｐ明朝" charset="-128"/>
              </a:defRPr>
            </a:lvl2pPr>
            <a:lvl3pPr marL="1143000" indent="-228600">
              <a:defRPr>
                <a:solidFill>
                  <a:schemeClr val="tx1"/>
                </a:solidFill>
                <a:latin typeface="Arial" charset="0"/>
                <a:ea typeface="ＭＳ Ｐ明朝" charset="-128"/>
              </a:defRPr>
            </a:lvl3pPr>
            <a:lvl4pPr marL="1600200" indent="-228600">
              <a:defRPr>
                <a:solidFill>
                  <a:schemeClr val="tx1"/>
                </a:solidFill>
                <a:latin typeface="Arial" charset="0"/>
                <a:ea typeface="ＭＳ Ｐ明朝" charset="-128"/>
              </a:defRPr>
            </a:lvl4pPr>
            <a:lvl5pPr marL="2057400" indent="-228600">
              <a:defRPr>
                <a:solidFill>
                  <a:schemeClr val="tx1"/>
                </a:solidFill>
                <a:latin typeface="Arial" charset="0"/>
                <a:ea typeface="ＭＳ Ｐ明朝" charset="-128"/>
              </a:defRPr>
            </a:lvl5pPr>
            <a:lvl6pPr marL="2514600" indent="-228600" algn="ctr" eaLnBrk="0" fontAlgn="base" hangingPunct="0">
              <a:spcBef>
                <a:spcPct val="0"/>
              </a:spcBef>
              <a:spcAft>
                <a:spcPct val="0"/>
              </a:spcAft>
              <a:defRPr>
                <a:solidFill>
                  <a:schemeClr val="tx1"/>
                </a:solidFill>
                <a:latin typeface="Arial" charset="0"/>
                <a:ea typeface="ＭＳ Ｐ明朝" charset="-128"/>
              </a:defRPr>
            </a:lvl6pPr>
            <a:lvl7pPr marL="2971800" indent="-228600" algn="ctr" eaLnBrk="0" fontAlgn="base" hangingPunct="0">
              <a:spcBef>
                <a:spcPct val="0"/>
              </a:spcBef>
              <a:spcAft>
                <a:spcPct val="0"/>
              </a:spcAft>
              <a:defRPr>
                <a:solidFill>
                  <a:schemeClr val="tx1"/>
                </a:solidFill>
                <a:latin typeface="Arial" charset="0"/>
                <a:ea typeface="ＭＳ Ｐ明朝" charset="-128"/>
              </a:defRPr>
            </a:lvl7pPr>
            <a:lvl8pPr marL="3429000" indent="-228600" algn="ctr" eaLnBrk="0" fontAlgn="base" hangingPunct="0">
              <a:spcBef>
                <a:spcPct val="0"/>
              </a:spcBef>
              <a:spcAft>
                <a:spcPct val="0"/>
              </a:spcAft>
              <a:defRPr>
                <a:solidFill>
                  <a:schemeClr val="tx1"/>
                </a:solidFill>
                <a:latin typeface="Arial" charset="0"/>
                <a:ea typeface="ＭＳ Ｐ明朝" charset="-128"/>
              </a:defRPr>
            </a:lvl8pPr>
            <a:lvl9pPr marL="3886200" indent="-228600" algn="ctr" eaLnBrk="0" fontAlgn="base" hangingPunct="0">
              <a:spcBef>
                <a:spcPct val="0"/>
              </a:spcBef>
              <a:spcAft>
                <a:spcPct val="0"/>
              </a:spcAft>
              <a:defRPr>
                <a:solidFill>
                  <a:schemeClr val="tx1"/>
                </a:solidFill>
                <a:latin typeface="Arial" charset="0"/>
                <a:ea typeface="ＭＳ Ｐ明朝" charset="-128"/>
              </a:defRPr>
            </a:lvl9pPr>
          </a:lstStyle>
          <a:p>
            <a:r>
              <a:rPr kumimoji="1" lang="ja-JP" altLang="en-US" sz="1400" dirty="0" smtClean="0">
                <a:ea typeface="ＭＳ Ｐゴシック" charset="-128"/>
              </a:rPr>
              <a:t>事業場</a:t>
            </a:r>
            <a:r>
              <a:rPr kumimoji="1" lang="ja-JP" altLang="en-US" sz="1400" dirty="0">
                <a:ea typeface="ＭＳ Ｐゴシック" charset="-128"/>
              </a:rPr>
              <a:t>ごとに作業者別で作成したもの</a:t>
            </a:r>
          </a:p>
        </p:txBody>
      </p:sp>
      <p:sp>
        <p:nvSpPr>
          <p:cNvPr id="7" name="Rectangle 1"/>
          <p:cNvSpPr>
            <a:spLocks noChangeArrowheads="1"/>
          </p:cNvSpPr>
          <p:nvPr/>
        </p:nvSpPr>
        <p:spPr bwMode="auto">
          <a:xfrm>
            <a:off x="4211960" y="678356"/>
            <a:ext cx="468052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l" eaLnBrk="1" hangingPunct="1">
              <a:lnSpc>
                <a:spcPts val="1400"/>
              </a:lnSpc>
              <a:defRPr/>
            </a:pPr>
            <a:r>
              <a:rPr kumimoji="1" lang="ja-JP" sz="1400" dirty="0">
                <a:latin typeface="+mn-ea"/>
                <a:ea typeface="+mn-ea"/>
                <a:cs typeface="Times New Roman" pitchFamily="18" charset="0"/>
              </a:rPr>
              <a:t>作業記録（作業者別）</a:t>
            </a:r>
          </a:p>
          <a:p>
            <a:pPr algn="l">
              <a:lnSpc>
                <a:spcPts val="1400"/>
              </a:lnSpc>
              <a:defRPr/>
            </a:pPr>
            <a:r>
              <a:rPr kumimoji="1" lang="ja-JP" sz="1400" dirty="0">
                <a:latin typeface="+mn-ea"/>
                <a:ea typeface="+mn-ea"/>
                <a:cs typeface="Times New Roman" pitchFamily="18" charset="0"/>
              </a:rPr>
              <a:t>○○工業株式会社○○工場</a:t>
            </a:r>
            <a:r>
              <a:rPr kumimoji="1" lang="ja-JP" altLang="en-US" sz="1400" dirty="0">
                <a:latin typeface="+mn-ea"/>
                <a:ea typeface="+mn-ea"/>
                <a:cs typeface="Times New Roman" pitchFamily="18" charset="0"/>
              </a:rPr>
              <a:t>　</a:t>
            </a:r>
            <a:r>
              <a:rPr kumimoji="1" lang="ja-JP" sz="1400" dirty="0">
                <a:latin typeface="+mn-ea"/>
                <a:ea typeface="+mn-ea"/>
              </a:rPr>
              <a:t>労働者の氏名　○○　○○</a:t>
            </a:r>
          </a:p>
          <a:p>
            <a:pPr algn="l">
              <a:lnSpc>
                <a:spcPts val="1400"/>
              </a:lnSpc>
              <a:defRPr/>
            </a:pPr>
            <a:r>
              <a:rPr kumimoji="1" lang="ja-JP" sz="1400" dirty="0">
                <a:latin typeface="+mn-ea"/>
                <a:ea typeface="+mn-ea"/>
              </a:rPr>
              <a:t>平成　　年　　月　　日～平成　　年　　月　　日分</a:t>
            </a: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029296337"/>
              </p:ext>
            </p:extLst>
          </p:nvPr>
        </p:nvGraphicFramePr>
        <p:xfrm>
          <a:off x="263196" y="1309298"/>
          <a:ext cx="8640961" cy="4477820"/>
        </p:xfrm>
        <a:graphic>
          <a:graphicData uri="http://schemas.openxmlformats.org/drawingml/2006/table">
            <a:tbl>
              <a:tblPr>
                <a:tableStyleId>{5C22544A-7EE6-4342-B048-85BDC9FD1C3A}</a:tableStyleId>
              </a:tblPr>
              <a:tblGrid>
                <a:gridCol w="960106"/>
                <a:gridCol w="3379586"/>
                <a:gridCol w="1952861"/>
                <a:gridCol w="2348408"/>
              </a:tblGrid>
              <a:tr h="379117">
                <a:tc>
                  <a:txBody>
                    <a:bodyPr/>
                    <a:lstStyle/>
                    <a:p>
                      <a:pPr algn="just">
                        <a:spcAft>
                          <a:spcPts val="0"/>
                        </a:spcAft>
                      </a:pPr>
                      <a:r>
                        <a:rPr lang="ja-JP" sz="1400" kern="100" dirty="0">
                          <a:effectLst/>
                        </a:rPr>
                        <a:t>作業年月日</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400" kern="100" dirty="0">
                          <a:effectLst/>
                        </a:rPr>
                        <a:t>従事した作業の概要</a:t>
                      </a:r>
                      <a:endParaRPr lang="ja-JP" sz="1400" kern="100" dirty="0">
                        <a:effectLst/>
                        <a:latin typeface="Century"/>
                        <a:ea typeface="ＭＳ 明朝"/>
                        <a:cs typeface="Times New Roman"/>
                      </a:endParaRPr>
                    </a:p>
                  </a:txBody>
                  <a:tcPr marL="61914" marR="6191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特別管理物質により著しく汚染される事態の有無</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ある場合、その概要及び事業者が講じた応急の措置の概要</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26908">
                <a:tc>
                  <a:txBody>
                    <a:bodyPr/>
                    <a:lstStyle/>
                    <a:p>
                      <a:pPr algn="just">
                        <a:spcAft>
                          <a:spcPts val="0"/>
                        </a:spcAft>
                      </a:pPr>
                      <a:r>
                        <a:rPr lang="ja-JP" sz="1400" kern="100" dirty="0" smtClean="0">
                          <a:effectLst/>
                        </a:rPr>
                        <a:t>○月○日</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ja-JP" sz="1400" kern="100" dirty="0" smtClean="0">
                          <a:effectLst/>
                          <a:latin typeface="+mn-ea"/>
                          <a:ea typeface="+mn-ea"/>
                        </a:rPr>
                        <a:t>作業</a:t>
                      </a:r>
                      <a:r>
                        <a:rPr lang="ja-JP" altLang="en-US" sz="1400" kern="100" dirty="0" smtClean="0">
                          <a:effectLst/>
                          <a:latin typeface="+mn-ea"/>
                          <a:ea typeface="+mn-ea"/>
                        </a:rPr>
                        <a:t>内容</a:t>
                      </a:r>
                      <a:r>
                        <a:rPr lang="ja-JP" altLang="ja-JP" sz="1400" kern="100" dirty="0" smtClean="0">
                          <a:effectLst/>
                          <a:latin typeface="+mn-ea"/>
                          <a:ea typeface="+mn-ea"/>
                        </a:rPr>
                        <a:t>：</a:t>
                      </a:r>
                      <a:r>
                        <a:rPr lang="ja-JP" altLang="en-US" sz="1400" kern="100" dirty="0" smtClean="0">
                          <a:effectLst/>
                          <a:latin typeface="+mn-ea"/>
                          <a:ea typeface="+mn-ea"/>
                        </a:rPr>
                        <a:t>金属部品</a:t>
                      </a:r>
                      <a:r>
                        <a:rPr lang="ja-JP" altLang="ja-JP" sz="1400" kern="100" dirty="0" smtClean="0">
                          <a:effectLst/>
                          <a:latin typeface="+mn-ea"/>
                          <a:ea typeface="+mn-ea"/>
                        </a:rPr>
                        <a:t>の</a:t>
                      </a:r>
                      <a:r>
                        <a:rPr lang="ja-JP" altLang="en-US" sz="1400" kern="100" dirty="0" smtClean="0">
                          <a:effectLst/>
                          <a:latin typeface="+mn-ea"/>
                          <a:ea typeface="+mn-ea"/>
                        </a:rPr>
                        <a:t>自動</a:t>
                      </a:r>
                      <a:r>
                        <a:rPr lang="ja-JP" altLang="ja-JP" sz="1400" kern="100" dirty="0" smtClean="0">
                          <a:effectLst/>
                          <a:latin typeface="+mn-ea"/>
                          <a:ea typeface="+mn-ea"/>
                        </a:rPr>
                        <a:t>洗浄作業</a:t>
                      </a:r>
                      <a:endParaRPr lang="en-US" altLang="ja-JP" sz="1400" kern="100" dirty="0" smtClean="0">
                        <a:effectLst/>
                        <a:latin typeface="+mn-ea"/>
                        <a:ea typeface="+mn-ea"/>
                      </a:endParaRPr>
                    </a:p>
                    <a:p>
                      <a:pPr algn="just">
                        <a:spcAft>
                          <a:spcPts val="0"/>
                        </a:spcAft>
                      </a:pPr>
                      <a:r>
                        <a:rPr lang="ja-JP" altLang="en-US" sz="1400" kern="100" dirty="0" smtClean="0">
                          <a:effectLst/>
                          <a:latin typeface="+mn-ea"/>
                          <a:ea typeface="+mn-ea"/>
                        </a:rPr>
                        <a:t>作業時間：１日当たり○時間</a:t>
                      </a:r>
                      <a:endParaRPr lang="ja-JP" altLang="ja-JP" sz="1400" kern="100" dirty="0" smtClean="0">
                        <a:effectLst/>
                        <a:latin typeface="+mn-ea"/>
                        <a:ea typeface="+mn-ea"/>
                      </a:endParaRPr>
                    </a:p>
                    <a:p>
                      <a:pPr algn="just">
                        <a:spcAft>
                          <a:spcPts val="0"/>
                        </a:spcAft>
                      </a:pPr>
                      <a:r>
                        <a:rPr lang="ja-JP" altLang="ja-JP" sz="1400" kern="100" dirty="0" smtClean="0">
                          <a:effectLst/>
                          <a:latin typeface="+mn-ea"/>
                          <a:ea typeface="+mn-ea"/>
                        </a:rPr>
                        <a:t>取扱温度：</a:t>
                      </a:r>
                      <a:r>
                        <a:rPr lang="en-US" altLang="ja-JP" sz="1400" kern="100" dirty="0" smtClean="0">
                          <a:effectLst/>
                          <a:latin typeface="+mn-ea"/>
                          <a:ea typeface="+mn-ea"/>
                        </a:rPr>
                        <a:t>25</a:t>
                      </a:r>
                      <a:r>
                        <a:rPr lang="ja-JP" altLang="ja-JP" sz="1400" kern="100" dirty="0" smtClean="0">
                          <a:effectLst/>
                          <a:latin typeface="+mn-ea"/>
                          <a:ea typeface="+mn-ea"/>
                        </a:rPr>
                        <a:t>℃（洗浄槽内</a:t>
                      </a:r>
                      <a:r>
                        <a:rPr lang="en-US" altLang="ja-JP" sz="1400" kern="100" dirty="0" smtClean="0">
                          <a:effectLst/>
                          <a:latin typeface="+mn-ea"/>
                          <a:ea typeface="+mn-ea"/>
                        </a:rPr>
                        <a:t>40</a:t>
                      </a:r>
                      <a:r>
                        <a:rPr lang="ja-JP" altLang="ja-JP" sz="1400" kern="100" dirty="0" smtClean="0">
                          <a:effectLst/>
                          <a:latin typeface="+mn-ea"/>
                          <a:ea typeface="+mn-ea"/>
                        </a:rPr>
                        <a:t>℃）</a:t>
                      </a:r>
                    </a:p>
                    <a:p>
                      <a:pPr algn="just">
                        <a:spcAft>
                          <a:spcPts val="0"/>
                        </a:spcAft>
                      </a:pPr>
                      <a:r>
                        <a:rPr lang="ja-JP" altLang="ja-JP" sz="1400" kern="100" dirty="0" smtClean="0">
                          <a:effectLst/>
                          <a:latin typeface="+mn-ea"/>
                          <a:ea typeface="+mn-ea"/>
                        </a:rPr>
                        <a:t>洗浄剤の</a:t>
                      </a:r>
                      <a:r>
                        <a:rPr lang="ja-JP" altLang="en-US" sz="1400" kern="100" dirty="0" smtClean="0">
                          <a:effectLst/>
                          <a:latin typeface="+mn-ea"/>
                          <a:ea typeface="+mn-ea"/>
                        </a:rPr>
                        <a:t>消費</a:t>
                      </a:r>
                      <a:r>
                        <a:rPr lang="ja-JP" altLang="ja-JP" sz="1400" kern="100" dirty="0" smtClean="0">
                          <a:effectLst/>
                          <a:latin typeface="+mn-ea"/>
                          <a:ea typeface="+mn-ea"/>
                        </a:rPr>
                        <a:t>量：</a:t>
                      </a:r>
                      <a:r>
                        <a:rPr lang="en-US" altLang="ja-JP" sz="1400" kern="100" dirty="0" smtClean="0">
                          <a:effectLst/>
                          <a:latin typeface="+mn-ea"/>
                          <a:ea typeface="+mn-ea"/>
                        </a:rPr>
                        <a:t>1</a:t>
                      </a:r>
                      <a:r>
                        <a:rPr lang="ja-JP" altLang="en-US" sz="1400" kern="100" dirty="0" smtClean="0">
                          <a:effectLst/>
                          <a:latin typeface="+mn-ea"/>
                          <a:ea typeface="+mn-ea"/>
                        </a:rPr>
                        <a:t>日当たり</a:t>
                      </a:r>
                      <a:r>
                        <a:rPr lang="ja-JP" altLang="ja-JP" sz="1400" kern="100" dirty="0" smtClean="0">
                          <a:effectLst/>
                          <a:latin typeface="+mn-ea"/>
                          <a:ea typeface="+mn-ea"/>
                        </a:rPr>
                        <a:t>○リットル</a:t>
                      </a:r>
                    </a:p>
                    <a:p>
                      <a:pPr algn="just">
                        <a:spcAft>
                          <a:spcPts val="0"/>
                        </a:spcAft>
                      </a:pPr>
                      <a:r>
                        <a:rPr lang="ja-JP" altLang="ja-JP" sz="1400" kern="100" dirty="0" smtClean="0">
                          <a:effectLst/>
                          <a:latin typeface="+mn-ea"/>
                          <a:ea typeface="+mn-ea"/>
                        </a:rPr>
                        <a:t>洗浄剤の成分：ジクロロメタン</a:t>
                      </a:r>
                      <a:r>
                        <a:rPr lang="en-US" altLang="ja-JP" sz="1400" kern="100" dirty="0" smtClean="0">
                          <a:effectLst/>
                          <a:latin typeface="+mn-ea"/>
                          <a:ea typeface="+mn-ea"/>
                        </a:rPr>
                        <a:t>100</a:t>
                      </a:r>
                      <a:r>
                        <a:rPr lang="ja-JP" altLang="ja-JP" sz="1400" kern="100" dirty="0" smtClean="0">
                          <a:effectLst/>
                          <a:latin typeface="+mn-ea"/>
                          <a:ea typeface="+mn-ea"/>
                        </a:rPr>
                        <a:t>％含有</a:t>
                      </a:r>
                      <a:endParaRPr lang="en-US" altLang="ja-JP" sz="1400" kern="100" dirty="0" smtClean="0">
                        <a:effectLst/>
                        <a:latin typeface="+mn-ea"/>
                        <a:ea typeface="+mn-ea"/>
                      </a:endParaRPr>
                    </a:p>
                    <a:p>
                      <a:pPr algn="just">
                        <a:spcAft>
                          <a:spcPts val="0"/>
                        </a:spcAft>
                      </a:pPr>
                      <a:r>
                        <a:rPr lang="ja-JP" altLang="en-US" sz="1400" kern="100" dirty="0" smtClean="0">
                          <a:effectLst/>
                          <a:latin typeface="+mn-ea"/>
                          <a:ea typeface="+mn-ea"/>
                          <a:cs typeface="Times New Roman"/>
                        </a:rPr>
                        <a:t>換気状況：密閉設備</a:t>
                      </a:r>
                      <a:endParaRPr lang="en-US" altLang="ja-JP" sz="1400" kern="100" dirty="0" smtClean="0">
                        <a:effectLst/>
                        <a:latin typeface="+mn-ea"/>
                        <a:ea typeface="+mn-ea"/>
                        <a:cs typeface="Times New Roman"/>
                      </a:endParaRPr>
                    </a:p>
                    <a:p>
                      <a:pPr algn="just">
                        <a:spcAft>
                          <a:spcPts val="0"/>
                        </a:spcAft>
                      </a:pPr>
                      <a:r>
                        <a:rPr lang="ja-JP" altLang="en-US" sz="1400" kern="100" dirty="0" smtClean="0">
                          <a:effectLst/>
                          <a:latin typeface="+mn-ea"/>
                          <a:ea typeface="+mn-ea"/>
                          <a:cs typeface="Times New Roman"/>
                        </a:rPr>
                        <a:t>保護具：ゴム手袋、有機ガス用防毒マスク</a:t>
                      </a:r>
                      <a:endParaRPr lang="ja-JP" altLang="ja-JP" sz="1400" kern="100" dirty="0">
                        <a:effectLst/>
                        <a:latin typeface="+mn-ea"/>
                        <a:ea typeface="+mn-ea"/>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有り</a:t>
                      </a:r>
                    </a:p>
                    <a:p>
                      <a:pPr algn="just">
                        <a:spcAft>
                          <a:spcPts val="0"/>
                        </a:spcAft>
                      </a:pPr>
                      <a:r>
                        <a:rPr lang="ja-JP" sz="1400" kern="100" dirty="0" smtClean="0">
                          <a:effectLst/>
                        </a:rPr>
                        <a:t>○月</a:t>
                      </a:r>
                      <a:r>
                        <a:rPr lang="ja-JP" sz="1400" kern="100" dirty="0">
                          <a:effectLst/>
                        </a:rPr>
                        <a:t>●日</a:t>
                      </a:r>
                    </a:p>
                    <a:p>
                      <a:pPr algn="just">
                        <a:spcAft>
                          <a:spcPts val="0"/>
                        </a:spcAft>
                      </a:pPr>
                      <a:r>
                        <a:rPr lang="ja-JP" sz="1400" kern="100" dirty="0" smtClean="0">
                          <a:effectLst/>
                        </a:rPr>
                        <a:t>午前○時○分</a:t>
                      </a:r>
                      <a:r>
                        <a:rPr lang="ja-JP" sz="1400" kern="100" dirty="0">
                          <a:effectLst/>
                        </a:rPr>
                        <a:t>頃</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洗浄作業場で洗浄剤をタンクに補充中、左足に約２リットルかかる。水洗後医師への受診</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558">
                <a:tc>
                  <a:txBody>
                    <a:bodyPr/>
                    <a:lstStyle/>
                    <a:p>
                      <a:pPr algn="just">
                        <a:spcAft>
                          <a:spcPts val="0"/>
                        </a:spcAft>
                      </a:pPr>
                      <a:r>
                        <a:rPr lang="ja-JP" sz="1400" kern="100" dirty="0" smtClean="0">
                          <a:effectLst/>
                        </a:rPr>
                        <a:t>○月○日</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同上</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無し</a:t>
                      </a:r>
                      <a:endParaRPr lang="ja-JP" sz="1400" kern="10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a:t>
                      </a:r>
                      <a:endParaRPr lang="ja-JP" sz="1400" kern="10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9558">
                <a:tc>
                  <a:txBody>
                    <a:bodyPr/>
                    <a:lstStyle/>
                    <a:p>
                      <a:pPr algn="just">
                        <a:spcAft>
                          <a:spcPts val="0"/>
                        </a:spcAft>
                      </a:pPr>
                      <a:r>
                        <a:rPr lang="ja-JP" sz="1400" kern="100" dirty="0" smtClean="0">
                          <a:effectLst/>
                        </a:rPr>
                        <a:t>○月○日</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同上</a:t>
                      </a:r>
                      <a:endParaRPr lang="ja-JP" sz="1400" kern="10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無し</a:t>
                      </a:r>
                      <a:endParaRPr lang="ja-JP" sz="1400" kern="10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26908">
                <a:tc>
                  <a:txBody>
                    <a:bodyPr/>
                    <a:lstStyle/>
                    <a:p>
                      <a:pPr algn="just">
                        <a:spcAft>
                          <a:spcPts val="0"/>
                        </a:spcAft>
                      </a:pPr>
                      <a:r>
                        <a:rPr lang="ja-JP" sz="1400" kern="100" dirty="0" smtClean="0">
                          <a:effectLst/>
                        </a:rPr>
                        <a:t>○月○日</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kumimoji="1" lang="ja-JP" altLang="ja-JP" sz="1400" kern="100" dirty="0" smtClean="0">
                          <a:solidFill>
                            <a:schemeClr val="dk1"/>
                          </a:solidFill>
                          <a:effectLst/>
                          <a:latin typeface="+mn-ea"/>
                          <a:ea typeface="+mn-ea"/>
                          <a:cs typeface="+mn-cs"/>
                        </a:rPr>
                        <a:t>作業</a:t>
                      </a:r>
                      <a:r>
                        <a:rPr kumimoji="1" lang="ja-JP" altLang="en-US" sz="1400" kern="100" dirty="0" smtClean="0">
                          <a:solidFill>
                            <a:schemeClr val="dk1"/>
                          </a:solidFill>
                          <a:effectLst/>
                          <a:latin typeface="+mn-ea"/>
                          <a:ea typeface="+mn-ea"/>
                          <a:cs typeface="+mn-cs"/>
                        </a:rPr>
                        <a:t>内容</a:t>
                      </a:r>
                      <a:r>
                        <a:rPr kumimoji="1" lang="ja-JP" altLang="ja-JP" sz="1400" kern="100" dirty="0" smtClean="0">
                          <a:solidFill>
                            <a:schemeClr val="dk1"/>
                          </a:solidFill>
                          <a:effectLst/>
                          <a:latin typeface="+mn-ea"/>
                          <a:ea typeface="+mn-ea"/>
                          <a:cs typeface="+mn-cs"/>
                        </a:rPr>
                        <a:t>：金属部品の</a:t>
                      </a:r>
                      <a:r>
                        <a:rPr kumimoji="1" lang="ja-JP" altLang="en-US" sz="1400" kern="100" dirty="0" smtClean="0">
                          <a:solidFill>
                            <a:schemeClr val="dk1"/>
                          </a:solidFill>
                          <a:effectLst/>
                          <a:latin typeface="+mn-ea"/>
                          <a:ea typeface="+mn-ea"/>
                          <a:cs typeface="+mn-cs"/>
                        </a:rPr>
                        <a:t>手吹</a:t>
                      </a:r>
                      <a:r>
                        <a:rPr kumimoji="1" lang="ja-JP" altLang="ja-JP" sz="1400" kern="100" dirty="0" smtClean="0">
                          <a:solidFill>
                            <a:schemeClr val="dk1"/>
                          </a:solidFill>
                          <a:effectLst/>
                          <a:latin typeface="+mn-ea"/>
                          <a:ea typeface="+mn-ea"/>
                          <a:cs typeface="+mn-cs"/>
                        </a:rPr>
                        <a:t>塗装作業</a:t>
                      </a:r>
                      <a:endParaRPr kumimoji="1" lang="en-US" altLang="ja-JP" sz="1400" kern="100" dirty="0" smtClean="0">
                        <a:solidFill>
                          <a:schemeClr val="dk1"/>
                        </a:solidFill>
                        <a:effectLst/>
                        <a:latin typeface="+mn-ea"/>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400" kern="100" dirty="0" smtClean="0">
                          <a:solidFill>
                            <a:schemeClr val="dk1"/>
                          </a:solidFill>
                          <a:effectLst/>
                          <a:latin typeface="+mn-ea"/>
                          <a:ea typeface="+mn-ea"/>
                          <a:cs typeface="+mn-cs"/>
                        </a:rPr>
                        <a:t>作業時間：１日当たり○時間</a:t>
                      </a:r>
                      <a:endParaRPr kumimoji="1" lang="ja-JP" altLang="ja-JP" sz="1400" kern="100" dirty="0" smtClean="0">
                        <a:solidFill>
                          <a:schemeClr val="dk1"/>
                        </a:solidFill>
                        <a:effectLst/>
                        <a:latin typeface="+mn-ea"/>
                        <a:ea typeface="+mn-ea"/>
                        <a:cs typeface="+mn-cs"/>
                      </a:endParaRPr>
                    </a:p>
                    <a:p>
                      <a:pPr marL="0" algn="just" defTabSz="914400" rtl="0" eaLnBrk="1" latinLnBrk="0" hangingPunct="1">
                        <a:spcAft>
                          <a:spcPts val="0"/>
                        </a:spcAft>
                      </a:pPr>
                      <a:r>
                        <a:rPr kumimoji="1" lang="ja-JP" altLang="ja-JP" sz="1400" kern="100" dirty="0" smtClean="0">
                          <a:solidFill>
                            <a:schemeClr val="dk1"/>
                          </a:solidFill>
                          <a:effectLst/>
                          <a:latin typeface="+mn-ea"/>
                          <a:ea typeface="+mn-ea"/>
                          <a:cs typeface="+mn-cs"/>
                        </a:rPr>
                        <a:t>取扱温度：</a:t>
                      </a:r>
                      <a:r>
                        <a:rPr kumimoji="1" lang="en-US" altLang="ja-JP" sz="1400" kern="100" dirty="0" smtClean="0">
                          <a:solidFill>
                            <a:schemeClr val="dk1"/>
                          </a:solidFill>
                          <a:effectLst/>
                          <a:latin typeface="+mn-ea"/>
                          <a:ea typeface="+mn-ea"/>
                          <a:cs typeface="+mn-cs"/>
                        </a:rPr>
                        <a:t>25</a:t>
                      </a:r>
                      <a:r>
                        <a:rPr kumimoji="1" lang="ja-JP" altLang="ja-JP" sz="1400" kern="100" dirty="0" smtClean="0">
                          <a:solidFill>
                            <a:schemeClr val="dk1"/>
                          </a:solidFill>
                          <a:effectLst/>
                          <a:latin typeface="+mn-ea"/>
                          <a:ea typeface="+mn-ea"/>
                          <a:cs typeface="+mn-cs"/>
                        </a:rPr>
                        <a:t>℃</a:t>
                      </a:r>
                    </a:p>
                    <a:p>
                      <a:pPr marL="0" algn="just" defTabSz="914400" rtl="0" eaLnBrk="1" latinLnBrk="0" hangingPunct="1">
                        <a:spcAft>
                          <a:spcPts val="0"/>
                        </a:spcAft>
                      </a:pPr>
                      <a:r>
                        <a:rPr kumimoji="1" lang="ja-JP" altLang="ja-JP" sz="1400" kern="100" dirty="0" smtClean="0">
                          <a:solidFill>
                            <a:schemeClr val="dk1"/>
                          </a:solidFill>
                          <a:effectLst/>
                          <a:latin typeface="+mn-ea"/>
                          <a:ea typeface="+mn-ea"/>
                          <a:cs typeface="+mn-cs"/>
                        </a:rPr>
                        <a:t>塗料の</a:t>
                      </a:r>
                      <a:r>
                        <a:rPr kumimoji="1" lang="ja-JP" altLang="en-US" sz="1400" kern="100" dirty="0" smtClean="0">
                          <a:solidFill>
                            <a:schemeClr val="dk1"/>
                          </a:solidFill>
                          <a:effectLst/>
                          <a:latin typeface="+mn-ea"/>
                          <a:ea typeface="+mn-ea"/>
                          <a:cs typeface="+mn-cs"/>
                        </a:rPr>
                        <a:t>消費</a:t>
                      </a:r>
                      <a:r>
                        <a:rPr kumimoji="1" lang="ja-JP" altLang="ja-JP" sz="1400" kern="100" dirty="0" smtClean="0">
                          <a:solidFill>
                            <a:schemeClr val="dk1"/>
                          </a:solidFill>
                          <a:effectLst/>
                          <a:latin typeface="+mn-ea"/>
                          <a:ea typeface="+mn-ea"/>
                          <a:cs typeface="+mn-cs"/>
                        </a:rPr>
                        <a:t>量：</a:t>
                      </a:r>
                      <a:r>
                        <a:rPr kumimoji="1" lang="ja-JP" altLang="en-US" sz="1400" kern="100" dirty="0" smtClean="0">
                          <a:solidFill>
                            <a:schemeClr val="dk1"/>
                          </a:solidFill>
                          <a:effectLst/>
                          <a:latin typeface="+mn-ea"/>
                          <a:ea typeface="+mn-ea"/>
                          <a:cs typeface="+mn-cs"/>
                        </a:rPr>
                        <a:t>１日当たり</a:t>
                      </a:r>
                      <a:r>
                        <a:rPr kumimoji="1" lang="ja-JP" altLang="ja-JP" sz="1400" kern="100" dirty="0" smtClean="0">
                          <a:solidFill>
                            <a:schemeClr val="dk1"/>
                          </a:solidFill>
                          <a:effectLst/>
                          <a:latin typeface="+mn-ea"/>
                          <a:ea typeface="+mn-ea"/>
                          <a:cs typeface="+mn-cs"/>
                        </a:rPr>
                        <a:t>○リットル</a:t>
                      </a:r>
                    </a:p>
                    <a:p>
                      <a:pPr marL="0" algn="just" defTabSz="914400" rtl="0" eaLnBrk="1" latinLnBrk="0" hangingPunct="1">
                        <a:spcAft>
                          <a:spcPts val="0"/>
                        </a:spcAft>
                      </a:pPr>
                      <a:r>
                        <a:rPr kumimoji="1" lang="ja-JP" altLang="ja-JP" sz="1400" kern="100" dirty="0" smtClean="0">
                          <a:solidFill>
                            <a:schemeClr val="dk1"/>
                          </a:solidFill>
                          <a:effectLst/>
                          <a:latin typeface="+mn-ea"/>
                          <a:ea typeface="+mn-ea"/>
                          <a:cs typeface="+mn-cs"/>
                        </a:rPr>
                        <a:t>塗料の成分：メチルイソブチルケトン</a:t>
                      </a:r>
                      <a:r>
                        <a:rPr kumimoji="1" lang="en-US" altLang="ja-JP" sz="1400" kern="100" dirty="0" smtClean="0">
                          <a:solidFill>
                            <a:schemeClr val="dk1"/>
                          </a:solidFill>
                          <a:effectLst/>
                          <a:latin typeface="+mn-ea"/>
                          <a:ea typeface="+mn-ea"/>
                          <a:cs typeface="+mn-cs"/>
                        </a:rPr>
                        <a:t>10</a:t>
                      </a:r>
                      <a:r>
                        <a:rPr kumimoji="1" lang="ja-JP" altLang="ja-JP" sz="1400" kern="100" dirty="0" smtClean="0">
                          <a:solidFill>
                            <a:schemeClr val="dk1"/>
                          </a:solidFill>
                          <a:effectLst/>
                          <a:latin typeface="+mn-ea"/>
                          <a:ea typeface="+mn-ea"/>
                          <a:cs typeface="+mn-cs"/>
                        </a:rPr>
                        <a:t>％含有</a:t>
                      </a:r>
                      <a:endParaRPr kumimoji="1" lang="en-US" altLang="ja-JP" sz="1400" kern="100" dirty="0" smtClean="0">
                        <a:solidFill>
                          <a:schemeClr val="dk1"/>
                        </a:solidFill>
                        <a:effectLst/>
                        <a:latin typeface="+mn-ea"/>
                        <a:ea typeface="+mn-ea"/>
                        <a:cs typeface="+mn-cs"/>
                      </a:endParaRPr>
                    </a:p>
                    <a:p>
                      <a:pPr marL="0" algn="just" defTabSz="914400" rtl="0" eaLnBrk="1" latinLnBrk="0" hangingPunct="1">
                        <a:spcAft>
                          <a:spcPts val="0"/>
                        </a:spcAft>
                      </a:pPr>
                      <a:r>
                        <a:rPr kumimoji="1" lang="ja-JP" altLang="en-US" sz="1400" kern="100" dirty="0" smtClean="0">
                          <a:solidFill>
                            <a:schemeClr val="dk1"/>
                          </a:solidFill>
                          <a:effectLst/>
                          <a:latin typeface="+mn-ea"/>
                          <a:ea typeface="+mn-ea"/>
                          <a:cs typeface="+mn-cs"/>
                        </a:rPr>
                        <a:t>換気状況：局所排気装置（排気量○</a:t>
                      </a:r>
                      <a:r>
                        <a:rPr kumimoji="1" lang="en-US" altLang="ja-JP" sz="1400" kern="100" dirty="0" smtClean="0">
                          <a:solidFill>
                            <a:schemeClr val="dk1"/>
                          </a:solidFill>
                          <a:effectLst/>
                          <a:latin typeface="+mn-ea"/>
                          <a:ea typeface="+mn-ea"/>
                          <a:cs typeface="+mn-cs"/>
                        </a:rPr>
                        <a:t>m</a:t>
                      </a:r>
                      <a:r>
                        <a:rPr kumimoji="1" lang="en-US" altLang="ja-JP" sz="1400" kern="100" baseline="30000" dirty="0" smtClean="0">
                          <a:solidFill>
                            <a:schemeClr val="dk1"/>
                          </a:solidFill>
                          <a:effectLst/>
                          <a:latin typeface="+mn-ea"/>
                          <a:ea typeface="+mn-ea"/>
                          <a:cs typeface="+mn-cs"/>
                        </a:rPr>
                        <a:t>3</a:t>
                      </a:r>
                      <a:r>
                        <a:rPr kumimoji="1" lang="en-US" altLang="ja-JP" sz="1400" kern="100" dirty="0" smtClean="0">
                          <a:solidFill>
                            <a:schemeClr val="dk1"/>
                          </a:solidFill>
                          <a:effectLst/>
                          <a:latin typeface="+mn-ea"/>
                          <a:ea typeface="+mn-ea"/>
                          <a:cs typeface="+mn-cs"/>
                        </a:rPr>
                        <a:t>/</a:t>
                      </a:r>
                      <a:r>
                        <a:rPr kumimoji="1" lang="ja-JP" altLang="en-US" sz="1400" kern="100" dirty="0" smtClean="0">
                          <a:solidFill>
                            <a:schemeClr val="dk1"/>
                          </a:solidFill>
                          <a:effectLst/>
                          <a:latin typeface="+mn-ea"/>
                          <a:ea typeface="+mn-ea"/>
                          <a:cs typeface="+mn-cs"/>
                        </a:rPr>
                        <a:t>分）</a:t>
                      </a:r>
                      <a:endParaRPr kumimoji="1" lang="en-US" altLang="ja-JP" sz="1400" kern="100" dirty="0" smtClean="0">
                        <a:solidFill>
                          <a:schemeClr val="dk1"/>
                        </a:solidFill>
                        <a:effectLst/>
                        <a:latin typeface="+mn-ea"/>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400" kern="100" dirty="0" smtClean="0">
                          <a:solidFill>
                            <a:schemeClr val="dk1"/>
                          </a:solidFill>
                          <a:effectLst/>
                          <a:latin typeface="+mn-ea"/>
                          <a:ea typeface="+mn-ea"/>
                          <a:cs typeface="+mn-cs"/>
                        </a:rPr>
                        <a:t>保護具：ゴム手袋、有機ガス用防毒マスク</a:t>
                      </a:r>
                      <a:endParaRPr kumimoji="1" lang="ja-JP" altLang="ja-JP" sz="1400" kern="100" dirty="0" smtClean="0">
                        <a:solidFill>
                          <a:schemeClr val="dk1"/>
                        </a:solidFill>
                        <a:effectLst/>
                        <a:latin typeface="+mn-ea"/>
                        <a:ea typeface="+mn-ea"/>
                        <a:cs typeface="+mn-cs"/>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無し</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a:t>
                      </a:r>
                      <a:endParaRPr lang="ja-JP" sz="1400" kern="100" dirty="0">
                        <a:effectLst/>
                        <a:latin typeface="Century"/>
                        <a:ea typeface="ＭＳ 明朝"/>
                        <a:cs typeface="Times New Roman"/>
                      </a:endParaRPr>
                    </a:p>
                  </a:txBody>
                  <a:tcPr marL="61914" marR="619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620">
                <a:tc>
                  <a:txBody>
                    <a:bodyPr/>
                    <a:lstStyle/>
                    <a:p>
                      <a:pPr algn="just">
                        <a:spcAft>
                          <a:spcPts val="0"/>
                        </a:spcAft>
                      </a:pPr>
                      <a:r>
                        <a:rPr lang="en-US" sz="1000" kern="100" dirty="0">
                          <a:effectLst/>
                        </a:rPr>
                        <a:t> </a:t>
                      </a:r>
                      <a:endParaRPr lang="ja-JP" sz="1000" kern="100" dirty="0">
                        <a:effectLst/>
                        <a:latin typeface="Century"/>
                        <a:ea typeface="ＭＳ 明朝"/>
                        <a:cs typeface="Times New Roman"/>
                      </a:endParaRPr>
                    </a:p>
                  </a:txBody>
                  <a:tcPr marL="61914" marR="61914"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en-US" sz="1000" kern="100" dirty="0">
                          <a:effectLst/>
                        </a:rPr>
                        <a:t> </a:t>
                      </a:r>
                      <a:endParaRPr lang="ja-JP" sz="1000" kern="100" dirty="0">
                        <a:effectLst/>
                        <a:latin typeface="Century"/>
                        <a:ea typeface="ＭＳ 明朝"/>
                        <a:cs typeface="Times New Roman"/>
                      </a:endParaRPr>
                    </a:p>
                  </a:txBody>
                  <a:tcPr marL="61914" marR="61914"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en-US" sz="1000" kern="100">
                          <a:effectLst/>
                        </a:rPr>
                        <a:t> </a:t>
                      </a:r>
                      <a:endParaRPr lang="ja-JP" sz="1000" kern="100">
                        <a:effectLst/>
                        <a:latin typeface="Century"/>
                        <a:ea typeface="ＭＳ 明朝"/>
                        <a:cs typeface="Times New Roman"/>
                      </a:endParaRPr>
                    </a:p>
                  </a:txBody>
                  <a:tcPr marL="61914" marR="61914"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en-US" sz="1000" kern="100" dirty="0">
                          <a:effectLst/>
                        </a:rPr>
                        <a:t> </a:t>
                      </a:r>
                      <a:endParaRPr lang="ja-JP" sz="1000" kern="100" dirty="0">
                        <a:effectLst/>
                        <a:latin typeface="Century"/>
                        <a:ea typeface="ＭＳ 明朝"/>
                        <a:cs typeface="Times New Roman"/>
                      </a:endParaRPr>
                    </a:p>
                  </a:txBody>
                  <a:tcPr marL="61914" marR="61914" marT="0" marB="0">
                    <a:lnT w="12700" cap="flat" cmpd="sng" algn="ctr">
                      <a:solidFill>
                        <a:schemeClr val="tx1"/>
                      </a:solidFill>
                      <a:prstDash val="solid"/>
                      <a:round/>
                      <a:headEnd type="none" w="med" len="med"/>
                      <a:tailEnd type="none" w="med" len="med"/>
                    </a:lnT>
                  </a:tcPr>
                </a:tc>
              </a:tr>
            </a:tbl>
          </a:graphicData>
        </a:graphic>
      </p:graphicFrame>
      <p:sp>
        <p:nvSpPr>
          <p:cNvPr id="10" name="正方形/長方形 9"/>
          <p:cNvSpPr/>
          <p:nvPr/>
        </p:nvSpPr>
        <p:spPr>
          <a:xfrm>
            <a:off x="35496" y="5949280"/>
            <a:ext cx="9036496" cy="8367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作業場</a:t>
            </a:r>
            <a:r>
              <a:rPr lang="ja-JP" altLang="en-US" sz="2000" dirty="0">
                <a:solidFill>
                  <a:schemeClr val="tx1"/>
                </a:solidFill>
              </a:rPr>
              <a:t>に</a:t>
            </a:r>
            <a:r>
              <a:rPr lang="ja-JP" altLang="en-US" sz="2000" dirty="0" smtClean="0">
                <a:solidFill>
                  <a:schemeClr val="tx1"/>
                </a:solidFill>
              </a:rPr>
              <a:t>おける排気量（換気量）、時間当たりの化学物質の消費量がわかれば</a:t>
            </a:r>
            <a:endParaRPr lang="en-US" altLang="ja-JP" sz="2000" dirty="0" smtClean="0">
              <a:solidFill>
                <a:schemeClr val="tx1"/>
              </a:solidFill>
            </a:endParaRPr>
          </a:p>
          <a:p>
            <a:pPr algn="ctr"/>
            <a:r>
              <a:rPr lang="ja-JP" altLang="en-US" sz="2000" dirty="0" smtClean="0">
                <a:solidFill>
                  <a:schemeClr val="tx1"/>
                </a:solidFill>
              </a:rPr>
              <a:t>当時の作業者のばく露の推定が可能。</a:t>
            </a:r>
            <a:endParaRPr kumimoji="1" lang="ja-JP" altLang="en-US" sz="2000" dirty="0">
              <a:solidFill>
                <a:schemeClr val="tx1"/>
              </a:solidFill>
            </a:endParaRPr>
          </a:p>
        </p:txBody>
      </p:sp>
      <p:sp>
        <p:nvSpPr>
          <p:cNvPr id="8" name="スライド番号プレースホルダー 3"/>
          <p:cNvSpPr>
            <a:spLocks noGrp="1"/>
          </p:cNvSpPr>
          <p:nvPr>
            <p:ph type="sldNum" sz="quarter" idx="12"/>
          </p:nvPr>
        </p:nvSpPr>
        <p:spPr>
          <a:xfrm>
            <a:off x="6553200" y="6356350"/>
            <a:ext cx="2133600" cy="365125"/>
          </a:xfrm>
        </p:spPr>
        <p:txBody>
          <a:bodyPr/>
          <a:lstStyle/>
          <a:p>
            <a:fld id="{2D958F11-2E69-46DA-9158-68AFED1A9474}" type="slidenum">
              <a:rPr kumimoji="1" lang="ja-JP" altLang="en-US" smtClean="0"/>
              <a:t>24</a:t>
            </a:fld>
            <a:endParaRPr kumimoji="1" lang="ja-JP" altLang="en-US"/>
          </a:p>
        </p:txBody>
      </p:sp>
      <p:graphicFrame>
        <p:nvGraphicFramePr>
          <p:cNvPr id="11" name="コンテンツ プレースホルダー 3"/>
          <p:cNvGraphicFramePr>
            <a:graphicFrameLocks/>
          </p:cNvGraphicFramePr>
          <p:nvPr>
            <p:extLst>
              <p:ext uri="{D42A27DB-BD31-4B8C-83A1-F6EECF244321}">
                <p14:modId xmlns:p14="http://schemas.microsoft.com/office/powerpoint/2010/main" val="959339496"/>
              </p:ext>
            </p:extLst>
          </p:nvPr>
        </p:nvGraphicFramePr>
        <p:xfrm>
          <a:off x="7032904" y="0"/>
          <a:ext cx="2111096" cy="810755"/>
        </p:xfrm>
        <a:graphic>
          <a:graphicData uri="http://schemas.openxmlformats.org/drawingml/2006/table">
            <a:tbl>
              <a:tblPr firstRow="1" bandRow="1">
                <a:tableStyleId>{5C22544A-7EE6-4342-B048-85BDC9FD1C3A}</a:tableStyleId>
              </a:tblPr>
              <a:tblGrid>
                <a:gridCol w="1211504"/>
                <a:gridCol w="299864"/>
                <a:gridCol w="299864"/>
                <a:gridCol w="299864"/>
              </a:tblGrid>
              <a:tr h="338315">
                <a:tc>
                  <a:txBody>
                    <a:bodyPr/>
                    <a:lstStyle/>
                    <a:p>
                      <a:pPr>
                        <a:lnSpc>
                          <a:spcPts val="1400"/>
                        </a:lnSpc>
                      </a:pP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900"/>
                        </a:lnSpc>
                      </a:pP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470617">
                <a:tc>
                  <a:txBody>
                    <a:bodyPr/>
                    <a:lstStyle/>
                    <a:p>
                      <a:pPr algn="ctr">
                        <a:lnSpc>
                          <a:spcPts val="1500"/>
                        </a:lnSpc>
                      </a:pP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適用を受ける濃度範囲</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lnSpc>
                          <a:spcPts val="1500"/>
                        </a:lnSpc>
                      </a:pP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bl>
          </a:graphicData>
        </a:graphic>
      </p:graphicFrame>
    </p:spTree>
    <p:extLst>
      <p:ext uri="{BB962C8B-B14F-4D97-AF65-F5344CB8AC3E}">
        <p14:creationId xmlns:p14="http://schemas.microsoft.com/office/powerpoint/2010/main" val="2753093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420659678"/>
              </p:ext>
            </p:extLst>
          </p:nvPr>
        </p:nvGraphicFramePr>
        <p:xfrm>
          <a:off x="45840" y="476672"/>
          <a:ext cx="9098160" cy="4756840"/>
        </p:xfrm>
        <a:graphic>
          <a:graphicData uri="http://schemas.openxmlformats.org/drawingml/2006/table">
            <a:tbl>
              <a:tblPr firstRow="1" bandRow="1">
                <a:tableStyleId>{5C22544A-7EE6-4342-B048-85BDC9FD1C3A}</a:tableStyleId>
              </a:tblPr>
              <a:tblGrid>
                <a:gridCol w="1378457"/>
                <a:gridCol w="915455"/>
                <a:gridCol w="3024336"/>
                <a:gridCol w="2160240"/>
                <a:gridCol w="1619672"/>
              </a:tblGrid>
              <a:tr h="267200">
                <a:tc gridSpan="2">
                  <a:txBody>
                    <a:bodyPr/>
                    <a:lstStyle/>
                    <a:p>
                      <a:pPr>
                        <a:lnSpc>
                          <a:spcPts val="1400"/>
                        </a:lnSpc>
                      </a:pP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tc>
                  <a:txBody>
                    <a:bodyPr/>
                    <a:lstStyle/>
                    <a:p>
                      <a:pPr>
                        <a:lnSpc>
                          <a:spcPts val="14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クロロホルムほか</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物質の単一成分が</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％超えの場合（</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A1</a:t>
                      </a:r>
                      <a:r>
                        <a:rPr kumimoji="1"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smtClean="0">
                          <a:latin typeface="メイリオ" panose="020B0604030504040204" pitchFamily="50" charset="-128"/>
                          <a:ea typeface="メイリオ" panose="020B0604030504040204" pitchFamily="50" charset="-128"/>
                          <a:cs typeface="メイリオ" panose="020B0604030504040204" pitchFamily="50" charset="-128"/>
                        </a:rPr>
                        <a:t>A2</a:t>
                      </a:r>
                      <a:r>
                        <a:rPr kumimoji="1"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2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クロロホルムほか</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物質の単一成分が</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％以下で、有機溶剤との合計が</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％を超える場合（</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nSpc>
                          <a:spcPts val="14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準用に関する規定</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20070">
                <a:tc gridSpan="2">
                  <a:txBody>
                    <a:bodyPr/>
                    <a:lstStyle/>
                    <a:p>
                      <a:pPr>
                        <a:lnSpc>
                          <a:spcPts val="1600"/>
                        </a:lnSpc>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発散抑制措置、呼吸用保護具、タンク内作業</a:t>
                      </a:r>
                    </a:p>
                  </a:txBody>
                  <a:tcPr marL="36000" marR="36000" marT="36000" marB="36000" anchor="ctr"/>
                </a:tc>
                <a:tc hMerge="1">
                  <a:txBody>
                    <a:bodyPr/>
                    <a:lstStyle/>
                    <a:p>
                      <a:endParaRPr kumimoji="1" lang="ja-JP" altLang="en-US"/>
                    </a:p>
                  </a:txBody>
                  <a:tcPr/>
                </a:tc>
                <a:tc>
                  <a:txBody>
                    <a:bodyPr/>
                    <a:lstStyle/>
                    <a:p>
                      <a:pPr>
                        <a:lnSpc>
                          <a:spcPts val="1600"/>
                        </a:lnSpc>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r>
                        <a:rPr kumimoji="1" lang="en-US" altLang="ja-JP"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rowSpan="2">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38</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a:t>
                      </a:r>
                    </a:p>
                  </a:txBody>
                  <a:tcPr marL="36000" marR="36000" marT="36000" marB="36000" anchor="ctr"/>
                </a:tc>
              </a:tr>
              <a:tr h="408092">
                <a:tc gridSpan="2">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定期自主検査、掲示（有機則）、区分表示</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hMerge="1">
                  <a:txBody>
                    <a:bodyPr/>
                    <a:lstStyle/>
                    <a:p>
                      <a:endParaRPr kumimoji="1" lang="ja-JP" altLang="en-US"/>
                    </a:p>
                  </a:txBody>
                  <a:tcPr/>
                </a:tc>
                <a:tc>
                  <a:txBody>
                    <a:bodyPr/>
                    <a:lstStyle/>
                    <a:p>
                      <a:pPr>
                        <a:lnSpc>
                          <a:spcPts val="1600"/>
                        </a:lnSpc>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r>
                        <a:rPr kumimoji="1" lang="en-US" altLang="ja-JP"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r>
              <a:tr h="176570">
                <a:tc gridSpan="2">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作業主任者</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hMerge="1">
                  <a:txBody>
                    <a:bodyPr/>
                    <a:lstStyle/>
                    <a:p>
                      <a:endParaRPr kumimoji="1" lang="ja-JP" altLang="en-US"/>
                    </a:p>
                  </a:txBody>
                  <a:tcPr/>
                </a:tc>
                <a:tc>
                  <a:txBody>
                    <a:bodyPr/>
                    <a:lstStyle/>
                    <a:p>
                      <a:pPr>
                        <a:lnSpc>
                          <a:spcPts val="1600"/>
                        </a:lnSpc>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適用除外にならない</a:t>
                      </a:r>
                      <a:r>
                        <a:rPr kumimoji="1" lang="en-US" altLang="ja-JP"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endParaRPr kumimoji="1" lang="ja-JP" altLang="en-US" sz="1700" b="1"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lnSpc>
                          <a:spcPts val="1600"/>
                        </a:lnSpc>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項（有機則第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0">
                <a:tc rowSpan="2">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作業環境測定</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特化物</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nSpc>
                          <a:spcPts val="1600"/>
                        </a:lnSpc>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適用除外にならない</a:t>
                      </a:r>
                      <a:r>
                        <a:rPr kumimoji="1" lang="en-US" altLang="ja-JP"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endParaRPr kumimoji="1" lang="ja-JP" altLang="en-US" sz="1700" b="1"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36000" marB="36000" anchor="ctr"/>
                </a:tc>
                <a:tc rowSpan="2">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項、第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36</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（有機則第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3962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混合有機溶剤</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nSpc>
                          <a:spcPts val="1600"/>
                        </a:lnSpc>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r>
                        <a:rPr kumimoji="1" lang="en-US" altLang="ja-JP"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A2</a:t>
                      </a: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のみ）</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tc>
              </a:tr>
              <a:tr h="0">
                <a:tc rowSpan="2">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特殊健診</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特化物</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nSpc>
                          <a:spcPts val="1600"/>
                        </a:lnSpc>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適用除外にならない</a:t>
                      </a:r>
                      <a:r>
                        <a:rPr kumimoji="1" lang="en-US" altLang="ja-JP"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endParaRPr kumimoji="1" lang="ja-JP" altLang="en-US" sz="1700" b="1"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36000" marB="36000" anchor="ctr"/>
                </a:tc>
                <a:tc rowSpan="2">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特化則第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39</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項、第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41</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条の</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5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42</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項（有機則第</a:t>
                      </a:r>
                      <a:r>
                        <a:rPr kumimoji="1"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a:t>
                      </a:r>
                    </a:p>
                  </a:txBody>
                  <a:tcPr marL="36000" marR="36000" marT="36000" marB="36000" anchor="ctr"/>
                </a:tc>
              </a:tr>
              <a:tr h="313252">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混合有機溶剤</a:t>
                      </a:r>
                      <a:endParaRPr kumimoji="1"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nSpc>
                          <a:spcPts val="1600"/>
                        </a:lnSpc>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r>
                        <a:rPr kumimoji="1" lang="en-US" altLang="ja-JP"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A2</a:t>
                      </a: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のみ）</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適用除外になる</a:t>
                      </a:r>
                      <a:endParaRPr kumimoji="1" lang="ja-JP" altLang="en-US" sz="17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tc>
              </a:tr>
              <a:tr h="0">
                <a:tc gridSpan="2">
                  <a:txBody>
                    <a:bodyPr/>
                    <a:lstStyle/>
                    <a:p>
                      <a:pPr>
                        <a:lnSpc>
                          <a:spcPts val="1600"/>
                        </a:lnSpc>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作業記録作成、掲示（特化則）</a:t>
                      </a:r>
                      <a:endPar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hMerge="1">
                  <a:txBody>
                    <a:bodyPr/>
                    <a:lstStyle/>
                    <a:p>
                      <a:endParaRPr kumimoji="1" lang="ja-JP" altLang="en-US"/>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適用除外にならない</a:t>
                      </a:r>
                      <a:r>
                        <a:rPr kumimoji="1" lang="en-US" altLang="ja-JP"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endParaRPr kumimoji="1" lang="ja-JP" altLang="en-US" sz="1700"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7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36000" marB="36000" anchor="ctr"/>
                </a:tc>
              </a:tr>
              <a:tr h="222632">
                <a:tc gridSpan="2">
                  <a:txBody>
                    <a:bodyPr/>
                    <a:lstStyle/>
                    <a:p>
                      <a:pPr>
                        <a:lnSpc>
                          <a:spcPts val="1600"/>
                        </a:lnSpc>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溶剤の貯蔵、空容器の処理</a:t>
                      </a:r>
                      <a:endPar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hMerge="1">
                  <a:txBody>
                    <a:bodyPr/>
                    <a:lstStyle/>
                    <a:p>
                      <a:endParaRPr kumimoji="1" lang="ja-JP" altLang="en-US"/>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適用除外にならない</a:t>
                      </a:r>
                      <a:r>
                        <a:rPr kumimoji="1" lang="en-US" altLang="ja-JP"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(A1,A2)</a:t>
                      </a:r>
                      <a:endParaRPr kumimoji="1" lang="ja-JP" altLang="en-US" sz="17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700" b="1"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適用除外にならない</a:t>
                      </a:r>
                      <a:endParaRPr kumimoji="1" lang="ja-JP" altLang="en-US" sz="17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36000" marB="36000" anchor="ctr"/>
                </a:tc>
              </a:tr>
            </a:tbl>
          </a:graphicData>
        </a:graphic>
      </p:graphicFrame>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25</a:t>
            </a:fld>
            <a:endParaRPr kumimoji="1" lang="ja-JP" altLang="en-US"/>
          </a:p>
        </p:txBody>
      </p:sp>
      <p:sp>
        <p:nvSpPr>
          <p:cNvPr id="7" name="タイトル 1"/>
          <p:cNvSpPr txBox="1">
            <a:spLocks/>
          </p:cNvSpPr>
          <p:nvPr/>
        </p:nvSpPr>
        <p:spPr>
          <a:xfrm>
            <a:off x="467544" y="-27384"/>
            <a:ext cx="8229600" cy="4900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有機則に基づく適用除外（パンフ</a:t>
            </a:r>
            <a:r>
              <a:rPr lang="en-US" altLang="ja-JP" sz="2800" dirty="0" smtClean="0"/>
              <a:t>P18</a:t>
            </a:r>
            <a:r>
              <a:rPr lang="ja-JP" altLang="en-US" sz="2800" dirty="0" smtClean="0"/>
              <a:t>）</a:t>
            </a:r>
            <a:endParaRPr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935509981"/>
              </p:ext>
            </p:extLst>
          </p:nvPr>
        </p:nvGraphicFramePr>
        <p:xfrm>
          <a:off x="92145" y="5215716"/>
          <a:ext cx="9036495" cy="1549400"/>
        </p:xfrm>
        <a:graphic>
          <a:graphicData uri="http://schemas.openxmlformats.org/drawingml/2006/table">
            <a:tbl>
              <a:tblPr firstRow="1" bandRow="1">
                <a:tableStyleId>{5C22544A-7EE6-4342-B048-85BDC9FD1C3A}</a:tableStyleId>
              </a:tblPr>
              <a:tblGrid>
                <a:gridCol w="2726288"/>
                <a:gridCol w="2709808"/>
                <a:gridCol w="3600399"/>
              </a:tblGrid>
              <a:tr h="378720">
                <a:tc>
                  <a:txBody>
                    <a:bodyPr/>
                    <a:lstStyle/>
                    <a:p>
                      <a:pPr marL="0" algn="ctr" defTabSz="914400" rtl="0" eaLnBrk="1" latinLnBrk="0" hangingPunct="1">
                        <a:lnSpc>
                          <a:spcPts val="1200"/>
                        </a:lnSpc>
                      </a:pPr>
                      <a:r>
                        <a:rPr kumimoji="1" lang="ja-JP" altLang="en-US" sz="1400" b="0" kern="1200" dirty="0">
                          <a:solidFill>
                            <a:schemeClr val="tx1"/>
                          </a:solidFill>
                          <a:latin typeface="メイリオ" pitchFamily="50" charset="-128"/>
                          <a:ea typeface="メイリオ" pitchFamily="50" charset="-128"/>
                          <a:cs typeface="メイリオ" pitchFamily="50" charset="-128"/>
                        </a:rPr>
                        <a:t>消費する有機</a:t>
                      </a:r>
                      <a:r>
                        <a:rPr kumimoji="1" lang="ja-JP" altLang="en-US" sz="1400" b="0" kern="1200" dirty="0" smtClean="0">
                          <a:solidFill>
                            <a:schemeClr val="tx1"/>
                          </a:solidFill>
                          <a:latin typeface="メイリオ" pitchFamily="50" charset="-128"/>
                          <a:ea typeface="メイリオ" pitchFamily="50" charset="-128"/>
                          <a:cs typeface="メイリオ" pitchFamily="50" charset="-128"/>
                        </a:rPr>
                        <a:t>溶剤等の</a:t>
                      </a:r>
                      <a:r>
                        <a:rPr kumimoji="1" lang="ja-JP" altLang="en-US" sz="1400" b="0" kern="1200" dirty="0">
                          <a:solidFill>
                            <a:schemeClr val="tx1"/>
                          </a:solidFill>
                          <a:latin typeface="メイリオ" pitchFamily="50" charset="-128"/>
                          <a:ea typeface="メイリオ" pitchFamily="50" charset="-128"/>
                          <a:cs typeface="メイリオ" pitchFamily="50" charset="-128"/>
                        </a:rPr>
                        <a:t>区分</a:t>
                      </a: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lnSpc>
                          <a:spcPts val="1200"/>
                        </a:lnSpc>
                      </a:pPr>
                      <a:r>
                        <a:rPr kumimoji="1" lang="ja-JP" altLang="en-US" sz="1400" b="0" kern="1200" dirty="0">
                          <a:solidFill>
                            <a:schemeClr val="tx1"/>
                          </a:solidFill>
                          <a:latin typeface="メイリオ" pitchFamily="50" charset="-128"/>
                          <a:ea typeface="メイリオ" pitchFamily="50" charset="-128"/>
                          <a:cs typeface="メイリオ" pitchFamily="50" charset="-128"/>
                        </a:rPr>
                        <a:t>有機溶剤等の許容消費量</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lnSpc>
                          <a:spcPts val="1200"/>
                        </a:lnSpc>
                      </a:pPr>
                      <a:r>
                        <a:rPr kumimoji="1" lang="ja-JP" altLang="en-US" sz="1400" b="0" kern="1200" dirty="0" smtClean="0">
                          <a:solidFill>
                            <a:schemeClr val="tx1"/>
                          </a:solidFill>
                          <a:latin typeface="メイリオ" pitchFamily="50" charset="-128"/>
                          <a:ea typeface="メイリオ" pitchFamily="50" charset="-128"/>
                          <a:cs typeface="メイリオ" pitchFamily="50" charset="-128"/>
                        </a:rPr>
                        <a:t>例：作業場の気積が</a:t>
                      </a:r>
                      <a:r>
                        <a:rPr kumimoji="1" lang="en-US" altLang="ja-JP" sz="1400" b="0" kern="1200" dirty="0" smtClean="0">
                          <a:solidFill>
                            <a:schemeClr val="tx1"/>
                          </a:solidFill>
                          <a:latin typeface="メイリオ" pitchFamily="50" charset="-128"/>
                          <a:ea typeface="メイリオ" pitchFamily="50" charset="-128"/>
                          <a:cs typeface="メイリオ" pitchFamily="50" charset="-128"/>
                        </a:rPr>
                        <a:t>150m</a:t>
                      </a:r>
                      <a:r>
                        <a:rPr kumimoji="1" lang="en-US" altLang="ja-JP" sz="1400" b="0" kern="1200" baseline="30000" dirty="0" smtClean="0">
                          <a:solidFill>
                            <a:schemeClr val="tx1"/>
                          </a:solidFill>
                          <a:latin typeface="メイリオ" pitchFamily="50" charset="-128"/>
                          <a:ea typeface="メイリオ" pitchFamily="50" charset="-128"/>
                          <a:cs typeface="メイリオ" pitchFamily="50" charset="-128"/>
                        </a:rPr>
                        <a:t>3</a:t>
                      </a:r>
                      <a:r>
                        <a:rPr kumimoji="1" lang="ja-JP" altLang="en-US" sz="1400" b="0" kern="1200" dirty="0" smtClean="0">
                          <a:solidFill>
                            <a:schemeClr val="tx1"/>
                          </a:solidFill>
                          <a:latin typeface="メイリオ" pitchFamily="50" charset="-128"/>
                          <a:ea typeface="メイリオ" pitchFamily="50" charset="-128"/>
                          <a:cs typeface="メイリオ" pitchFamily="50" charset="-128"/>
                        </a:rPr>
                        <a:t>（</a:t>
                      </a:r>
                      <a:r>
                        <a:rPr kumimoji="1" lang="en-US" altLang="ja-JP" sz="1400" b="0" kern="1200" dirty="0" smtClean="0">
                          <a:solidFill>
                            <a:schemeClr val="tx1"/>
                          </a:solidFill>
                          <a:latin typeface="メイリオ" pitchFamily="50" charset="-128"/>
                          <a:ea typeface="メイリオ" pitchFamily="50" charset="-128"/>
                          <a:cs typeface="メイリオ" pitchFamily="50" charset="-128"/>
                        </a:rPr>
                        <a:t>10m×6m×2.5m</a:t>
                      </a:r>
                      <a:r>
                        <a:rPr kumimoji="1" lang="ja-JP" altLang="en-US" sz="1400" b="0" kern="1200" dirty="0" smtClean="0">
                          <a:solidFill>
                            <a:schemeClr val="tx1"/>
                          </a:solidFill>
                          <a:latin typeface="メイリオ" pitchFamily="50" charset="-128"/>
                          <a:ea typeface="メイリオ" pitchFamily="50" charset="-128"/>
                          <a:cs typeface="メイリオ" pitchFamily="50" charset="-128"/>
                        </a:rPr>
                        <a:t>）の場合の許容消費量</a:t>
                      </a:r>
                      <a:endParaRPr kumimoji="1" lang="ja-JP" altLang="en-US" sz="1400" b="0" kern="1200" dirty="0">
                        <a:solidFill>
                          <a:schemeClr val="tx1"/>
                        </a:solidFill>
                        <a:latin typeface="メイリオ" pitchFamily="50" charset="-128"/>
                        <a:ea typeface="メイリオ" pitchFamily="50" charset="-128"/>
                        <a:cs typeface="メイリオ"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255986">
                <a:tc>
                  <a:txBody>
                    <a:bodyPr/>
                    <a:lstStyle/>
                    <a:p>
                      <a:pPr marL="0" indent="0" algn="ctr" defTabSz="914400" rtl="0" eaLnBrk="1" latinLnBrk="0" hangingPunct="1">
                        <a:lnSpc>
                          <a:spcPts val="1400"/>
                        </a:lnSpc>
                      </a:pP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第</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１</a:t>
                      </a: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種有機溶剤</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等</a:t>
                      </a:r>
                      <a:endParaRPr kumimoji="1" lang="zh-TW" altLang="en-US" sz="1400" kern="1200" dirty="0">
                        <a:solidFill>
                          <a:schemeClr val="tx1"/>
                        </a:solidFill>
                        <a:effectLst/>
                        <a:latin typeface="メイリオ" pitchFamily="50" charset="-128"/>
                        <a:ea typeface="メイリオ" pitchFamily="50" charset="-128"/>
                        <a:cs typeface="メイリオ" pitchFamily="50" charset="-128"/>
                      </a:endParaRPr>
                    </a:p>
                  </a:txBody>
                  <a:tcPr anchor="b">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ctr" defTabSz="914400" rtl="0" eaLnBrk="1" latinLnBrk="0" hangingPunct="1">
                        <a:lnSpc>
                          <a:spcPts val="1400"/>
                        </a:lnSpc>
                      </a:pPr>
                      <a:r>
                        <a:rPr kumimoji="1" lang="en-US" sz="1400" kern="1200" dirty="0">
                          <a:solidFill>
                            <a:schemeClr val="tx1"/>
                          </a:solidFill>
                          <a:effectLst/>
                          <a:latin typeface="メイリオ" pitchFamily="50" charset="-128"/>
                          <a:ea typeface="メイリオ" pitchFamily="50" charset="-128"/>
                          <a:cs typeface="メイリオ" pitchFamily="50" charset="-128"/>
                        </a:rPr>
                        <a:t>Ｗ</a:t>
                      </a:r>
                      <a:r>
                        <a:rPr kumimoji="1" 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１／１５</a:t>
                      </a:r>
                      <a:r>
                        <a:rPr kumimoji="1" 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en-US" sz="1400" kern="1200" dirty="0">
                          <a:solidFill>
                            <a:schemeClr val="tx1"/>
                          </a:solidFill>
                          <a:effectLst/>
                          <a:latin typeface="メイリオ" pitchFamily="50" charset="-128"/>
                          <a:ea typeface="メイリオ" pitchFamily="50" charset="-128"/>
                          <a:cs typeface="メイリオ" pitchFamily="50" charset="-128"/>
                        </a:rPr>
                        <a:t>Ａ</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10g</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１／１５</a:t>
                      </a: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×150</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a:t>
                      </a:r>
                      <a:endParaRPr kumimoji="1" lang="en-US" sz="1400" kern="1200" dirty="0">
                        <a:solidFill>
                          <a:schemeClr val="tx1"/>
                        </a:solidFill>
                        <a:effectLst/>
                        <a:latin typeface="メイリオ" pitchFamily="50" charset="-128"/>
                        <a:ea typeface="メイリオ" pitchFamily="50" charset="-128"/>
                        <a:cs typeface="メイリオ" pitchFamily="50" charset="-128"/>
                      </a:endParaRPr>
                    </a:p>
                  </a:txBody>
                  <a:tcPr anchor="b">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255986">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第</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２</a:t>
                      </a: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種有機溶剤</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等</a:t>
                      </a:r>
                      <a:endParaRPr kumimoji="1" lang="zh-TW" altLang="en-US" sz="1400" kern="1200" dirty="0" smtClean="0">
                        <a:solidFill>
                          <a:schemeClr val="tx1"/>
                        </a:solidFill>
                        <a:effectLst/>
                        <a:latin typeface="メイリオ" pitchFamily="50" charset="-128"/>
                        <a:ea typeface="メイリオ" pitchFamily="50" charset="-128"/>
                        <a:cs typeface="メイリオ" pitchFamily="50" charset="-128"/>
                      </a:endParaRPr>
                    </a:p>
                  </a:txBody>
                  <a:tcPr anchor="b">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ctr" defTabSz="914400" rtl="0" eaLnBrk="1" latinLnBrk="0" hangingPunct="1">
                        <a:lnSpc>
                          <a:spcPts val="1400"/>
                        </a:lnSpc>
                      </a:pPr>
                      <a:r>
                        <a:rPr kumimoji="1" lang="en-US" sz="1400" kern="1200" dirty="0">
                          <a:solidFill>
                            <a:schemeClr val="tx1"/>
                          </a:solidFill>
                          <a:effectLst/>
                          <a:latin typeface="メイリオ" pitchFamily="50" charset="-128"/>
                          <a:ea typeface="メイリオ" pitchFamily="50" charset="-128"/>
                          <a:cs typeface="メイリオ" pitchFamily="50" charset="-128"/>
                        </a:rPr>
                        <a:t>Ｗ</a:t>
                      </a:r>
                      <a:r>
                        <a:rPr kumimoji="1" 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２／５</a:t>
                      </a:r>
                      <a:r>
                        <a:rPr kumimoji="1" 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en-US" sz="1400" kern="1200" dirty="0">
                          <a:solidFill>
                            <a:schemeClr val="tx1"/>
                          </a:solidFill>
                          <a:effectLst/>
                          <a:latin typeface="メイリオ" pitchFamily="50" charset="-128"/>
                          <a:ea typeface="メイリオ" pitchFamily="50" charset="-128"/>
                          <a:cs typeface="メイリオ" pitchFamily="50" charset="-128"/>
                        </a:rPr>
                        <a:t>Ａ</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60g</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２／５</a:t>
                      </a: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×150</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a:t>
                      </a:r>
                      <a:endParaRPr kumimoji="1" lang="en-US" sz="1400" kern="1200" dirty="0">
                        <a:solidFill>
                          <a:schemeClr val="tx1"/>
                        </a:solidFill>
                        <a:effectLst/>
                        <a:latin typeface="メイリオ" pitchFamily="50" charset="-128"/>
                        <a:ea typeface="メイリオ" pitchFamily="50" charset="-128"/>
                        <a:cs typeface="メイリオ" pitchFamily="50" charset="-128"/>
                      </a:endParaRPr>
                    </a:p>
                  </a:txBody>
                  <a:tcPr anchor="b">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255986">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第</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３</a:t>
                      </a: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種</a:t>
                      </a:r>
                      <a:r>
                        <a:rPr kumimoji="1" lang="zh-TW" altLang="en-US" sz="1400" kern="1200" dirty="0">
                          <a:solidFill>
                            <a:schemeClr val="tx1"/>
                          </a:solidFill>
                          <a:effectLst/>
                          <a:latin typeface="メイリオ" pitchFamily="50" charset="-128"/>
                          <a:ea typeface="メイリオ" pitchFamily="50" charset="-128"/>
                          <a:cs typeface="メイリオ" pitchFamily="50" charset="-128"/>
                        </a:rPr>
                        <a:t>有機</a:t>
                      </a:r>
                      <a:r>
                        <a:rPr kumimoji="1" lang="zh-TW" altLang="en-US" sz="1400" kern="1200" dirty="0" smtClean="0">
                          <a:solidFill>
                            <a:schemeClr val="tx1"/>
                          </a:solidFill>
                          <a:effectLst/>
                          <a:latin typeface="メイリオ" pitchFamily="50" charset="-128"/>
                          <a:ea typeface="メイリオ" pitchFamily="50" charset="-128"/>
                          <a:cs typeface="メイリオ" pitchFamily="50" charset="-128"/>
                        </a:rPr>
                        <a:t>溶剤</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等</a:t>
                      </a:r>
                      <a:endParaRPr kumimoji="1" lang="zh-TW" altLang="en-US" sz="1400" kern="1200" dirty="0" smtClean="0">
                        <a:solidFill>
                          <a:schemeClr val="tx1"/>
                        </a:solidFill>
                        <a:effectLst/>
                        <a:latin typeface="メイリオ" pitchFamily="50" charset="-128"/>
                        <a:ea typeface="メイリオ" pitchFamily="50" charset="-128"/>
                        <a:cs typeface="メイリオ" pitchFamily="50" charset="-128"/>
                      </a:endParaRPr>
                    </a:p>
                  </a:txBody>
                  <a:tcPr anchor="b">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ctr" defTabSz="914400" rtl="0" eaLnBrk="1" latinLnBrk="0" hangingPunct="1">
                        <a:lnSpc>
                          <a:spcPts val="1400"/>
                        </a:lnSpc>
                      </a:pPr>
                      <a:r>
                        <a:rPr kumimoji="1" lang="en-US" sz="1400" kern="1200" dirty="0">
                          <a:solidFill>
                            <a:schemeClr val="tx1"/>
                          </a:solidFill>
                          <a:effectLst/>
                          <a:latin typeface="メイリオ" pitchFamily="50" charset="-128"/>
                          <a:ea typeface="メイリオ" pitchFamily="50" charset="-128"/>
                          <a:cs typeface="メイリオ" pitchFamily="50" charset="-128"/>
                        </a:rPr>
                        <a:t>Ｗ</a:t>
                      </a:r>
                      <a:r>
                        <a:rPr kumimoji="1" 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３／２</a:t>
                      </a:r>
                      <a:r>
                        <a:rPr kumimoji="1" lang="en-US" sz="1400" kern="1200" dirty="0" smtClean="0">
                          <a:solidFill>
                            <a:schemeClr val="tx1"/>
                          </a:solidFill>
                          <a:effectLst/>
                          <a:latin typeface="メイリオ" pitchFamily="50" charset="-128"/>
                          <a:ea typeface="メイリオ" pitchFamily="50" charset="-128"/>
                          <a:cs typeface="メイリオ" pitchFamily="50" charset="-128"/>
                        </a:rPr>
                        <a:t>×</a:t>
                      </a:r>
                      <a:r>
                        <a:rPr kumimoji="1" lang="en-US" sz="1400" kern="1200" dirty="0">
                          <a:solidFill>
                            <a:schemeClr val="tx1"/>
                          </a:solidFill>
                          <a:effectLst/>
                          <a:latin typeface="メイリオ" pitchFamily="50" charset="-128"/>
                          <a:ea typeface="メイリオ" pitchFamily="50" charset="-128"/>
                          <a:cs typeface="メイリオ" pitchFamily="50" charset="-128"/>
                        </a:rPr>
                        <a:t>Ａ</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indent="0" algn="ctr" defTabSz="914400" rtl="0" eaLnBrk="1" latinLnBrk="0" hangingPunct="1">
                        <a:lnSpc>
                          <a:spcPts val="1400"/>
                        </a:lnSpc>
                      </a:pP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225g</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（＝３／２</a:t>
                      </a:r>
                      <a:r>
                        <a:rPr kumimoji="1" lang="en-US" altLang="ja-JP" sz="1400" kern="1200" dirty="0" smtClean="0">
                          <a:solidFill>
                            <a:schemeClr val="tx1"/>
                          </a:solidFill>
                          <a:effectLst/>
                          <a:latin typeface="メイリオ" pitchFamily="50" charset="-128"/>
                          <a:ea typeface="メイリオ" pitchFamily="50" charset="-128"/>
                          <a:cs typeface="メイリオ" pitchFamily="50" charset="-128"/>
                        </a:rPr>
                        <a:t>×150</a:t>
                      </a:r>
                      <a:r>
                        <a:rPr kumimoji="1" lang="ja-JP" altLang="en-US" sz="1400" kern="1200" dirty="0" smtClean="0">
                          <a:solidFill>
                            <a:schemeClr val="tx1"/>
                          </a:solidFill>
                          <a:effectLst/>
                          <a:latin typeface="メイリオ" pitchFamily="50" charset="-128"/>
                          <a:ea typeface="メイリオ" pitchFamily="50" charset="-128"/>
                          <a:cs typeface="メイリオ" pitchFamily="50" charset="-128"/>
                        </a:rPr>
                        <a:t>）</a:t>
                      </a:r>
                      <a:endParaRPr kumimoji="1" lang="en-US" sz="1400" kern="1200" dirty="0">
                        <a:solidFill>
                          <a:schemeClr val="tx1"/>
                        </a:solidFill>
                        <a:effectLst/>
                        <a:latin typeface="メイリオ" pitchFamily="50" charset="-128"/>
                        <a:ea typeface="メイリオ" pitchFamily="50" charset="-128"/>
                        <a:cs typeface="メイリオ" pitchFamily="50" charset="-128"/>
                      </a:endParaRPr>
                    </a:p>
                  </a:txBody>
                  <a:tcPr anchor="b">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323782">
                <a:tc gridSpan="3">
                  <a:txBody>
                    <a:bodyPr/>
                    <a:lstStyle/>
                    <a:p>
                      <a:pPr marL="85725" indent="-85725">
                        <a:lnSpc>
                          <a:spcPts val="1000"/>
                        </a:lnSpc>
                      </a:pPr>
                      <a:r>
                        <a:rPr lang="ja-JP" altLang="en-US" sz="1000" dirty="0" smtClean="0">
                          <a:effectLst/>
                          <a:latin typeface="メイリオ" pitchFamily="50" charset="-128"/>
                          <a:ea typeface="メイリオ" pitchFamily="50" charset="-128"/>
                          <a:cs typeface="メイリオ" pitchFamily="50" charset="-128"/>
                        </a:rPr>
                        <a:t>備　考</a:t>
                      </a:r>
                      <a:r>
                        <a:rPr lang="ja-JP" altLang="en-US" sz="1000" dirty="0">
                          <a:effectLst/>
                          <a:latin typeface="メイリオ" pitchFamily="50" charset="-128"/>
                          <a:ea typeface="メイリオ" pitchFamily="50" charset="-128"/>
                          <a:cs typeface="メイリオ" pitchFamily="50" charset="-128"/>
                        </a:rPr>
                        <a:t>　</a:t>
                      </a:r>
                      <a:r>
                        <a:rPr lang="ja-JP" altLang="en-US" sz="1000" dirty="0" smtClean="0">
                          <a:effectLst/>
                          <a:latin typeface="メイリオ" pitchFamily="50" charset="-128"/>
                          <a:ea typeface="メイリオ" pitchFamily="50" charset="-128"/>
                          <a:cs typeface="メイリオ" pitchFamily="50" charset="-128"/>
                        </a:rPr>
                        <a:t>Ｗ＝有機</a:t>
                      </a:r>
                      <a:r>
                        <a:rPr lang="ja-JP" altLang="en-US" sz="1000" dirty="0">
                          <a:effectLst/>
                          <a:latin typeface="メイリオ" pitchFamily="50" charset="-128"/>
                          <a:ea typeface="メイリオ" pitchFamily="50" charset="-128"/>
                          <a:cs typeface="メイリオ" pitchFamily="50" charset="-128"/>
                        </a:rPr>
                        <a:t>溶剤等の許容消費量（単位　グラム）</a:t>
                      </a:r>
                      <a:br>
                        <a:rPr lang="ja-JP" altLang="en-US" sz="1000" dirty="0">
                          <a:effectLst/>
                          <a:latin typeface="メイリオ" pitchFamily="50" charset="-128"/>
                          <a:ea typeface="メイリオ" pitchFamily="50" charset="-128"/>
                          <a:cs typeface="メイリオ" pitchFamily="50" charset="-128"/>
                        </a:rPr>
                      </a:br>
                      <a:r>
                        <a:rPr lang="ja-JP" altLang="en-US" sz="1000" dirty="0" smtClean="0">
                          <a:effectLst/>
                          <a:latin typeface="メイリオ" pitchFamily="50" charset="-128"/>
                          <a:ea typeface="メイリオ" pitchFamily="50" charset="-128"/>
                          <a:cs typeface="メイリオ" pitchFamily="50" charset="-128"/>
                        </a:rPr>
                        <a:t>　　 　Ａ＝作業場</a:t>
                      </a:r>
                      <a:r>
                        <a:rPr lang="ja-JP" altLang="en-US" sz="1000" dirty="0">
                          <a:effectLst/>
                          <a:latin typeface="メイリオ" pitchFamily="50" charset="-128"/>
                          <a:ea typeface="メイリオ" pitchFamily="50" charset="-128"/>
                          <a:cs typeface="メイリオ" pitchFamily="50" charset="-128"/>
                        </a:rPr>
                        <a:t>の気積（床面</a:t>
                      </a:r>
                      <a:r>
                        <a:rPr lang="ja-JP" altLang="en-US" sz="1000" dirty="0" smtClean="0">
                          <a:effectLst/>
                          <a:latin typeface="メイリオ" pitchFamily="50" charset="-128"/>
                          <a:ea typeface="メイリオ" pitchFamily="50" charset="-128"/>
                          <a:cs typeface="メイリオ" pitchFamily="50" charset="-128"/>
                        </a:rPr>
                        <a:t>から</a:t>
                      </a:r>
                      <a:r>
                        <a:rPr lang="en-US" altLang="ja-JP" sz="1000" dirty="0" smtClean="0">
                          <a:effectLst/>
                          <a:latin typeface="メイリオ" pitchFamily="50" charset="-128"/>
                          <a:ea typeface="メイリオ" pitchFamily="50" charset="-128"/>
                          <a:cs typeface="メイリオ" pitchFamily="50" charset="-128"/>
                        </a:rPr>
                        <a:t>4m</a:t>
                      </a:r>
                      <a:r>
                        <a:rPr lang="ja-JP" altLang="en-US" sz="1000" dirty="0" smtClean="0">
                          <a:effectLst/>
                          <a:latin typeface="メイリオ" pitchFamily="50" charset="-128"/>
                          <a:ea typeface="メイリオ" pitchFamily="50" charset="-128"/>
                          <a:cs typeface="メイリオ" pitchFamily="50" charset="-128"/>
                        </a:rPr>
                        <a:t>を</a:t>
                      </a:r>
                      <a:r>
                        <a:rPr lang="ja-JP" altLang="en-US" sz="1000" dirty="0">
                          <a:effectLst/>
                          <a:latin typeface="メイリオ" pitchFamily="50" charset="-128"/>
                          <a:ea typeface="メイリオ" pitchFamily="50" charset="-128"/>
                          <a:cs typeface="メイリオ" pitchFamily="50" charset="-128"/>
                        </a:rPr>
                        <a:t>超える高さ</a:t>
                      </a:r>
                      <a:r>
                        <a:rPr lang="ja-JP" altLang="en-US" sz="1000" dirty="0">
                          <a:solidFill>
                            <a:schemeClr val="tx1"/>
                          </a:solidFill>
                          <a:effectLst/>
                          <a:latin typeface="メイリオ" pitchFamily="50" charset="-128"/>
                          <a:ea typeface="メイリオ" pitchFamily="50" charset="-128"/>
                          <a:cs typeface="メイリオ" pitchFamily="50" charset="-128"/>
                        </a:rPr>
                        <a:t>にある空間を除く。</a:t>
                      </a:r>
                      <a:r>
                        <a:rPr lang="ja-JP" altLang="en-US" sz="1000" dirty="0" smtClean="0">
                          <a:solidFill>
                            <a:schemeClr val="tx1"/>
                          </a:solidFill>
                          <a:effectLst/>
                          <a:latin typeface="メイリオ" pitchFamily="50" charset="-128"/>
                          <a:ea typeface="メイリオ" pitchFamily="50" charset="-128"/>
                          <a:cs typeface="メイリオ" pitchFamily="50" charset="-128"/>
                        </a:rPr>
                        <a:t>単位：㎥）　ただし</a:t>
                      </a:r>
                      <a:r>
                        <a:rPr lang="ja-JP" altLang="en-US" sz="1000" dirty="0">
                          <a:solidFill>
                            <a:schemeClr val="tx1"/>
                          </a:solidFill>
                          <a:effectLst/>
                          <a:latin typeface="メイリオ" pitchFamily="50" charset="-128"/>
                          <a:ea typeface="メイリオ" pitchFamily="50" charset="-128"/>
                          <a:cs typeface="メイリオ" pitchFamily="50" charset="-128"/>
                        </a:rPr>
                        <a:t>、気積</a:t>
                      </a:r>
                      <a:r>
                        <a:rPr lang="ja-JP" altLang="en-US" sz="1000" dirty="0" smtClean="0">
                          <a:solidFill>
                            <a:schemeClr val="tx1"/>
                          </a:solidFill>
                          <a:effectLst/>
                          <a:latin typeface="メイリオ" pitchFamily="50" charset="-128"/>
                          <a:ea typeface="メイリオ" pitchFamily="50" charset="-128"/>
                          <a:cs typeface="メイリオ" pitchFamily="50" charset="-128"/>
                        </a:rPr>
                        <a:t>が</a:t>
                      </a:r>
                      <a:r>
                        <a:rPr lang="en-US" altLang="ja-JP" sz="1000" dirty="0" smtClean="0">
                          <a:solidFill>
                            <a:schemeClr val="tx1"/>
                          </a:solidFill>
                          <a:effectLst/>
                          <a:latin typeface="メイリオ" pitchFamily="50" charset="-128"/>
                          <a:ea typeface="メイリオ" pitchFamily="50" charset="-128"/>
                          <a:cs typeface="メイリオ" pitchFamily="50" charset="-128"/>
                        </a:rPr>
                        <a:t>150</a:t>
                      </a:r>
                      <a:r>
                        <a:rPr lang="ja-JP" altLang="en-US" sz="1000" dirty="0" smtClean="0">
                          <a:solidFill>
                            <a:schemeClr val="tx1"/>
                          </a:solidFill>
                          <a:effectLst/>
                          <a:latin typeface="メイリオ" pitchFamily="50" charset="-128"/>
                          <a:ea typeface="メイリオ" pitchFamily="50" charset="-128"/>
                          <a:cs typeface="メイリオ" pitchFamily="50" charset="-128"/>
                        </a:rPr>
                        <a:t>㎥を</a:t>
                      </a:r>
                      <a:r>
                        <a:rPr lang="ja-JP" altLang="en-US" sz="1000" dirty="0">
                          <a:solidFill>
                            <a:schemeClr val="tx1"/>
                          </a:solidFill>
                          <a:effectLst/>
                          <a:latin typeface="メイリオ" pitchFamily="50" charset="-128"/>
                          <a:ea typeface="メイリオ" pitchFamily="50" charset="-128"/>
                          <a:cs typeface="メイリオ" pitchFamily="50" charset="-128"/>
                        </a:rPr>
                        <a:t>超える場合は</a:t>
                      </a:r>
                      <a:r>
                        <a:rPr lang="ja-JP" altLang="en-US" sz="1000" dirty="0" smtClean="0">
                          <a:solidFill>
                            <a:schemeClr val="tx1"/>
                          </a:solidFill>
                          <a:effectLst/>
                          <a:latin typeface="メイリオ" pitchFamily="50" charset="-128"/>
                          <a:ea typeface="メイリオ" pitchFamily="50" charset="-128"/>
                          <a:cs typeface="メイリオ" pitchFamily="50" charset="-128"/>
                        </a:rPr>
                        <a:t>、</a:t>
                      </a:r>
                      <a:r>
                        <a:rPr lang="en-US" altLang="ja-JP" sz="1000" dirty="0" smtClean="0">
                          <a:solidFill>
                            <a:schemeClr val="tx1"/>
                          </a:solidFill>
                          <a:effectLst/>
                          <a:latin typeface="メイリオ" pitchFamily="50" charset="-128"/>
                          <a:ea typeface="メイリオ" pitchFamily="50" charset="-128"/>
                          <a:cs typeface="メイリオ" pitchFamily="50" charset="-128"/>
                        </a:rPr>
                        <a:t>150</a:t>
                      </a:r>
                      <a:r>
                        <a:rPr lang="ja-JP" altLang="en-US" sz="1000" dirty="0" smtClean="0">
                          <a:solidFill>
                            <a:schemeClr val="tx1"/>
                          </a:solidFill>
                          <a:effectLst/>
                          <a:latin typeface="メイリオ" pitchFamily="50" charset="-128"/>
                          <a:ea typeface="メイリオ" pitchFamily="50" charset="-128"/>
                          <a:cs typeface="メイリオ" pitchFamily="50" charset="-128"/>
                        </a:rPr>
                        <a:t>㎥とする</a:t>
                      </a:r>
                      <a:endParaRPr lang="ja-JP" altLang="en-US" sz="1000" dirty="0">
                        <a:solidFill>
                          <a:schemeClr val="tx1"/>
                        </a:solidFill>
                        <a:effectLst/>
                        <a:latin typeface="メイリオ" pitchFamily="50" charset="-128"/>
                        <a:ea typeface="メイリオ" pitchFamily="50"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pPr marL="85725" indent="-85725">
                        <a:lnSpc>
                          <a:spcPct val="100000"/>
                        </a:lnSpc>
                      </a:pPr>
                      <a:endParaRPr lang="ja-JP" altLang="en-US" sz="1100" dirty="0">
                        <a:solidFill>
                          <a:schemeClr val="tx1"/>
                        </a:solidFill>
                        <a:effectLst/>
                        <a:latin typeface="メイリオ" pitchFamily="50" charset="-128"/>
                        <a:ea typeface="メイリオ" pitchFamily="50" charset="-128"/>
                        <a:cs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スライド番号プレースホルダー 3"/>
          <p:cNvSpPr txBox="1">
            <a:spLocks/>
          </p:cNvSpPr>
          <p:nvPr/>
        </p:nvSpPr>
        <p:spPr>
          <a:xfrm>
            <a:off x="6725587" y="636186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25</a:t>
            </a:fld>
            <a:endParaRPr lang="ja-JP" altLang="en-US" dirty="0"/>
          </a:p>
        </p:txBody>
      </p:sp>
    </p:spTree>
    <p:extLst>
      <p:ext uri="{BB962C8B-B14F-4D97-AF65-F5344CB8AC3E}">
        <p14:creationId xmlns:p14="http://schemas.microsoft.com/office/powerpoint/2010/main" val="2248982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08"/>
            <a:ext cx="8229600" cy="490066"/>
          </a:xfrm>
        </p:spPr>
        <p:txBody>
          <a:bodyPr>
            <a:normAutofit fontScale="90000"/>
          </a:bodyPr>
          <a:lstStyle/>
          <a:p>
            <a:r>
              <a:rPr kumimoji="1" lang="ja-JP" altLang="en-US" sz="4000" dirty="0" smtClean="0"/>
              <a:t>経過措置（政令</a:t>
            </a:r>
            <a:r>
              <a:rPr lang="ja-JP" altLang="en-US" sz="4000" dirty="0" smtClean="0"/>
              <a:t>）</a:t>
            </a:r>
            <a:r>
              <a:rPr lang="ja-JP" altLang="en-US" sz="2700" dirty="0" smtClean="0"/>
              <a:t>（</a:t>
            </a:r>
            <a:r>
              <a:rPr lang="ja-JP" altLang="en-US" sz="2700" dirty="0"/>
              <a:t>パンフ</a:t>
            </a:r>
            <a:r>
              <a:rPr lang="en-US" altLang="ja-JP" sz="2700" dirty="0" smtClean="0"/>
              <a:t>P13</a:t>
            </a:r>
            <a:r>
              <a:rPr lang="ja-JP" altLang="en-US" sz="2700" dirty="0" err="1" smtClean="0"/>
              <a:t>、</a:t>
            </a:r>
            <a:r>
              <a:rPr lang="en-US" altLang="ja-JP" sz="2700" dirty="0" smtClean="0"/>
              <a:t>14</a:t>
            </a:r>
            <a:r>
              <a:rPr lang="ja-JP" altLang="en-US" sz="2700" dirty="0" smtClean="0"/>
              <a:t>）</a:t>
            </a:r>
            <a:endParaRPr kumimoji="1" lang="ja-JP" altLang="en-US" sz="2700" dirty="0"/>
          </a:p>
        </p:txBody>
      </p:sp>
      <p:sp>
        <p:nvSpPr>
          <p:cNvPr id="3" name="コンテンツ プレースホルダー 2"/>
          <p:cNvSpPr>
            <a:spLocks noGrp="1"/>
          </p:cNvSpPr>
          <p:nvPr>
            <p:ph idx="1"/>
          </p:nvPr>
        </p:nvSpPr>
        <p:spPr>
          <a:xfrm>
            <a:off x="0" y="476672"/>
            <a:ext cx="9144000" cy="5328592"/>
          </a:xfrm>
        </p:spPr>
        <p:txBody>
          <a:bodyPr>
            <a:noAutofit/>
          </a:bodyPr>
          <a:lstStyle/>
          <a:p>
            <a:pPr marL="0" indent="0">
              <a:lnSpc>
                <a:spcPts val="1800"/>
              </a:lnSpc>
              <a:buNone/>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附</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則</a:t>
            </a:r>
          </a:p>
          <a:p>
            <a:pPr marL="0" indent="0">
              <a:lnSpc>
                <a:spcPts val="1800"/>
              </a:lnSpc>
              <a:buNone/>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（施行期日）</a:t>
            </a:r>
          </a:p>
          <a:p>
            <a:pPr marL="0" indent="0">
              <a:lnSpc>
                <a:spcPts val="1800"/>
              </a:lnSpc>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この政令は、</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平成２６年１１月</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から施行する。</a:t>
            </a:r>
          </a:p>
          <a:p>
            <a:pPr marL="0" indent="0">
              <a:lnSpc>
                <a:spcPts val="1800"/>
              </a:lnSpc>
              <a:buNone/>
            </a:pPr>
            <a:r>
              <a:rPr lang="zh-TW" altLang="en-US" sz="1700" dirty="0">
                <a:latin typeface="メイリオ" panose="020B0604030504040204" pitchFamily="50" charset="-128"/>
                <a:ea typeface="メイリオ" panose="020B0604030504040204" pitchFamily="50" charset="-128"/>
                <a:cs typeface="メイリオ" panose="020B0604030504040204" pitchFamily="50" charset="-128"/>
              </a:rPr>
              <a:t>（経過措置）</a:t>
            </a:r>
          </a:p>
          <a:p>
            <a:pPr marL="185738" indent="-185738">
              <a:lnSpc>
                <a:spcPts val="1800"/>
              </a:lnSpc>
              <a:buNone/>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条　事業者は、改正後の労働安全衛生法施行令（以下「新令」という。）</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第６条第１８号</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特化物作業主任者対象作業</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掲げる作業（改正前の労働安全衛生法施行令（以下「旧令」という。）</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第６条第１８号に</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掲げる作業に該当するものを除く。）については、</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平成２７年１０月３１日</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までの間は、当該作業の作業主任者を選任することを要しない。</a:t>
            </a:r>
          </a:p>
          <a:p>
            <a:pPr marL="185738" indent="-185738">
              <a:lnSpc>
                <a:spcPts val="1800"/>
              </a:lnSpc>
              <a:buNone/>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　次に掲げる物であって、この政令の施行の日において現に存するものについては、平成２７年４月３０日までの間は、労働安全衛生法</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第５７条第１項</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表示</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の規定は、適用しない。</a:t>
            </a:r>
          </a:p>
          <a:p>
            <a:pPr marL="0" indent="0">
              <a:lnSpc>
                <a:spcPts val="1800"/>
              </a:lnSpc>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　　一　新令</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第１８条第１４号の１１</a:t>
            </a:r>
            <a:r>
              <a:rPr lang="en-US" altLang="ja-JP"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【DDVP</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に掲げる物</a:t>
            </a:r>
          </a:p>
          <a:p>
            <a:pPr marL="620713" indent="-620713">
              <a:lnSpc>
                <a:spcPts val="1800"/>
              </a:lnSpc>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　　二　新令</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第１８条第３９号</a:t>
            </a:r>
            <a:r>
              <a:rPr lang="en-US" altLang="ja-JP"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【DDVP</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含有物</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に掲げる物で、前号に掲げる物を含有するもの</a:t>
            </a:r>
          </a:p>
          <a:p>
            <a:pPr marL="185738" indent="-185738">
              <a:lnSpc>
                <a:spcPts val="1800"/>
              </a:lnSpc>
              <a:buNone/>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　事業者は、新令第２１条第７号</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特化物の作業環境測定対象作業場</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に掲げる作業場（旧令第２１条第７号に掲げる作業場に該当するものを除く。）については、平成２７年１０月３１日までの間は、作業環境測定を行うことを要しない。</a:t>
            </a:r>
            <a:endPar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26</a:t>
            </a:fld>
            <a:endParaRPr kumimoji="1" lang="ja-JP" altLang="en-US"/>
          </a:p>
        </p:txBody>
      </p:sp>
      <p:sp>
        <p:nvSpPr>
          <p:cNvPr id="5" name="正方形/長方形 4"/>
          <p:cNvSpPr/>
          <p:nvPr/>
        </p:nvSpPr>
        <p:spPr>
          <a:xfrm>
            <a:off x="0" y="4941168"/>
            <a:ext cx="9144000" cy="19168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b="1" dirty="0" smtClean="0">
                <a:solidFill>
                  <a:schemeClr val="tx1"/>
                </a:solidFill>
              </a:rPr>
              <a:t>２条関係</a:t>
            </a:r>
            <a:r>
              <a:rPr lang="ja-JP" altLang="en-US" dirty="0" smtClean="0">
                <a:solidFill>
                  <a:schemeClr val="tx1"/>
                </a:solidFill>
              </a:rPr>
              <a:t>　特化物の</a:t>
            </a:r>
            <a:r>
              <a:rPr lang="ja-JP" altLang="en-US" b="1" dirty="0" smtClean="0">
                <a:solidFill>
                  <a:srgbClr val="FF0000"/>
                </a:solidFill>
              </a:rPr>
              <a:t>作業主任者</a:t>
            </a:r>
            <a:r>
              <a:rPr lang="ja-JP" altLang="en-US" dirty="0" smtClean="0">
                <a:solidFill>
                  <a:schemeClr val="tx1"/>
                </a:solidFill>
              </a:rPr>
              <a:t>は平成</a:t>
            </a:r>
            <a:r>
              <a:rPr lang="en-US" altLang="ja-JP" dirty="0" smtClean="0">
                <a:solidFill>
                  <a:schemeClr val="tx1"/>
                </a:solidFill>
              </a:rPr>
              <a:t>27</a:t>
            </a:r>
            <a:r>
              <a:rPr lang="ja-JP" altLang="en-US" dirty="0" smtClean="0">
                <a:solidFill>
                  <a:schemeClr val="tx1"/>
                </a:solidFill>
              </a:rPr>
              <a:t>年</a:t>
            </a:r>
            <a:r>
              <a:rPr lang="en-US" altLang="ja-JP" dirty="0">
                <a:solidFill>
                  <a:schemeClr val="tx1"/>
                </a:solidFill>
              </a:rPr>
              <a:t>10</a:t>
            </a:r>
            <a:r>
              <a:rPr lang="ja-JP" altLang="en-US" dirty="0" smtClean="0">
                <a:solidFill>
                  <a:schemeClr val="tx1"/>
                </a:solidFill>
              </a:rPr>
              <a:t>月</a:t>
            </a:r>
            <a:r>
              <a:rPr lang="en-US" altLang="ja-JP" dirty="0" smtClean="0">
                <a:solidFill>
                  <a:schemeClr val="tx1"/>
                </a:solidFill>
              </a:rPr>
              <a:t>31</a:t>
            </a:r>
            <a:r>
              <a:rPr lang="ja-JP" altLang="en-US" dirty="0" smtClean="0">
                <a:solidFill>
                  <a:schemeClr val="tx1"/>
                </a:solidFill>
              </a:rPr>
              <a:t>日</a:t>
            </a:r>
            <a:r>
              <a:rPr lang="en-US" altLang="ja-JP" dirty="0" smtClean="0">
                <a:solidFill>
                  <a:schemeClr val="tx1"/>
                </a:solidFill>
              </a:rPr>
              <a:t>【</a:t>
            </a:r>
            <a:r>
              <a:rPr lang="ja-JP" altLang="en-US" dirty="0" smtClean="0">
                <a:solidFill>
                  <a:schemeClr val="tx1"/>
                </a:solidFill>
              </a:rPr>
              <a:t>施行後</a:t>
            </a:r>
            <a:r>
              <a:rPr lang="en-US" altLang="ja-JP" dirty="0" smtClean="0">
                <a:solidFill>
                  <a:schemeClr val="tx1"/>
                </a:solidFill>
              </a:rPr>
              <a:t>1</a:t>
            </a:r>
            <a:r>
              <a:rPr lang="ja-JP" altLang="en-US" dirty="0" smtClean="0">
                <a:solidFill>
                  <a:schemeClr val="tx1"/>
                </a:solidFill>
              </a:rPr>
              <a:t>年間</a:t>
            </a:r>
            <a:r>
              <a:rPr lang="en-US" altLang="ja-JP" dirty="0" smtClean="0">
                <a:solidFill>
                  <a:schemeClr val="tx1"/>
                </a:solidFill>
              </a:rPr>
              <a:t>】</a:t>
            </a:r>
            <a:r>
              <a:rPr lang="ja-JP" altLang="en-US" dirty="0" err="1" smtClean="0">
                <a:solidFill>
                  <a:schemeClr val="tx1"/>
                </a:solidFill>
              </a:rPr>
              <a:t>までの</a:t>
            </a:r>
            <a:r>
              <a:rPr lang="ja-JP" altLang="en-US" dirty="0" smtClean="0">
                <a:solidFill>
                  <a:schemeClr val="tx1"/>
                </a:solidFill>
              </a:rPr>
              <a:t>間は選任を要しない。（</a:t>
            </a:r>
            <a:r>
              <a:rPr lang="en-US" altLang="ja-JP" dirty="0" smtClean="0">
                <a:solidFill>
                  <a:srgbClr val="FF0000"/>
                </a:solidFill>
              </a:rPr>
              <a:t>DDVP</a:t>
            </a:r>
            <a:r>
              <a:rPr lang="ja-JP" altLang="en-US" dirty="0" err="1" smtClean="0">
                <a:solidFill>
                  <a:srgbClr val="FF0000"/>
                </a:solidFill>
              </a:rPr>
              <a:t>、</a:t>
            </a:r>
            <a:r>
              <a:rPr lang="ja-JP" altLang="en-US" dirty="0" smtClean="0">
                <a:solidFill>
                  <a:srgbClr val="FF0000"/>
                </a:solidFill>
              </a:rPr>
              <a:t>クロロホルムほか９物質で１～５％のもの、有機則適用除外からはずれるもの</a:t>
            </a:r>
            <a:r>
              <a:rPr lang="ja-JP" altLang="en-US" dirty="0" smtClean="0">
                <a:solidFill>
                  <a:schemeClr val="tx1"/>
                </a:solidFill>
              </a:rPr>
              <a:t>が対象）</a:t>
            </a:r>
            <a:endParaRPr lang="en-US" altLang="ja-JP" dirty="0" smtClean="0">
              <a:solidFill>
                <a:schemeClr val="tx1"/>
              </a:solidFill>
            </a:endParaRPr>
          </a:p>
          <a:p>
            <a:pPr>
              <a:lnSpc>
                <a:spcPts val="1700"/>
              </a:lnSpc>
            </a:pPr>
            <a:r>
              <a:rPr lang="ja-JP" altLang="en-US" b="1" dirty="0" smtClean="0">
                <a:solidFill>
                  <a:schemeClr val="tx1"/>
                </a:solidFill>
              </a:rPr>
              <a:t>３条関係</a:t>
            </a:r>
            <a:r>
              <a:rPr kumimoji="1" lang="ja-JP" altLang="en-US" dirty="0" smtClean="0">
                <a:solidFill>
                  <a:schemeClr val="tx1"/>
                </a:solidFill>
              </a:rPr>
              <a:t>　</a:t>
            </a:r>
            <a:r>
              <a:rPr kumimoji="1" lang="ja-JP" altLang="en-US" b="1" dirty="0" smtClean="0">
                <a:solidFill>
                  <a:srgbClr val="FF0000"/>
                </a:solidFill>
              </a:rPr>
              <a:t>容器</a:t>
            </a:r>
            <a:r>
              <a:rPr kumimoji="1" lang="ja-JP" altLang="en-US" b="1" dirty="0">
                <a:solidFill>
                  <a:srgbClr val="FF0000"/>
                </a:solidFill>
              </a:rPr>
              <a:t>等へ</a:t>
            </a:r>
            <a:r>
              <a:rPr kumimoji="1" lang="ja-JP" altLang="en-US" b="1" dirty="0" smtClean="0">
                <a:solidFill>
                  <a:srgbClr val="FF0000"/>
                </a:solidFill>
              </a:rPr>
              <a:t>の表示</a:t>
            </a:r>
            <a:r>
              <a:rPr kumimoji="1" lang="ja-JP" altLang="en-US" dirty="0" smtClean="0">
                <a:solidFill>
                  <a:schemeClr val="tx1"/>
                </a:solidFill>
              </a:rPr>
              <a:t>は</a:t>
            </a:r>
            <a:r>
              <a:rPr kumimoji="1" lang="en-US" altLang="ja-JP" dirty="0" smtClean="0">
                <a:solidFill>
                  <a:schemeClr val="tx1"/>
                </a:solidFill>
              </a:rPr>
              <a:t>DDVP</a:t>
            </a:r>
            <a:r>
              <a:rPr kumimoji="1" lang="ja-JP" altLang="en-US" dirty="0" smtClean="0">
                <a:solidFill>
                  <a:schemeClr val="tx1"/>
                </a:solidFill>
              </a:rPr>
              <a:t>及び含有物については平成</a:t>
            </a:r>
            <a:r>
              <a:rPr kumimoji="1" lang="en-US" altLang="ja-JP" dirty="0" smtClean="0">
                <a:solidFill>
                  <a:schemeClr val="tx1"/>
                </a:solidFill>
              </a:rPr>
              <a:t>27</a:t>
            </a:r>
            <a:r>
              <a:rPr kumimoji="1" lang="ja-JP" altLang="en-US" dirty="0" smtClean="0">
                <a:solidFill>
                  <a:schemeClr val="tx1"/>
                </a:solidFill>
              </a:rPr>
              <a:t>年</a:t>
            </a:r>
            <a:r>
              <a:rPr lang="en-US" altLang="ja-JP" dirty="0">
                <a:solidFill>
                  <a:schemeClr val="tx1"/>
                </a:solidFill>
              </a:rPr>
              <a:t>4</a:t>
            </a:r>
            <a:r>
              <a:rPr kumimoji="1" lang="ja-JP" altLang="en-US" dirty="0" smtClean="0">
                <a:solidFill>
                  <a:schemeClr val="tx1"/>
                </a:solidFill>
              </a:rPr>
              <a:t>月</a:t>
            </a:r>
            <a:r>
              <a:rPr kumimoji="1" lang="en-US" altLang="ja-JP" dirty="0" smtClean="0">
                <a:solidFill>
                  <a:schemeClr val="tx1"/>
                </a:solidFill>
              </a:rPr>
              <a:t>30</a:t>
            </a:r>
            <a:r>
              <a:rPr kumimoji="1" lang="ja-JP" altLang="en-US" dirty="0" smtClean="0">
                <a:solidFill>
                  <a:schemeClr val="tx1"/>
                </a:solidFill>
              </a:rPr>
              <a:t>日</a:t>
            </a:r>
            <a:r>
              <a:rPr kumimoji="1" lang="en-US" altLang="ja-JP" dirty="0" smtClean="0">
                <a:solidFill>
                  <a:schemeClr val="tx1"/>
                </a:solidFill>
              </a:rPr>
              <a:t>【</a:t>
            </a:r>
            <a:r>
              <a:rPr kumimoji="1" lang="ja-JP" altLang="en-US" dirty="0" smtClean="0">
                <a:solidFill>
                  <a:schemeClr val="tx1"/>
                </a:solidFill>
              </a:rPr>
              <a:t>施行後半年間</a:t>
            </a:r>
            <a:r>
              <a:rPr kumimoji="1" lang="en-US" altLang="ja-JP" dirty="0" smtClean="0">
                <a:solidFill>
                  <a:schemeClr val="tx1"/>
                </a:solidFill>
              </a:rPr>
              <a:t>】</a:t>
            </a:r>
            <a:r>
              <a:rPr kumimoji="1" lang="ja-JP" altLang="en-US" dirty="0" smtClean="0">
                <a:solidFill>
                  <a:schemeClr val="tx1"/>
                </a:solidFill>
              </a:rPr>
              <a:t>までは適用しない。</a:t>
            </a:r>
            <a:endParaRPr kumimoji="1" lang="en-US" altLang="ja-JP" dirty="0" smtClean="0">
              <a:solidFill>
                <a:schemeClr val="tx1"/>
              </a:solidFill>
            </a:endParaRPr>
          </a:p>
          <a:p>
            <a:pPr>
              <a:lnSpc>
                <a:spcPts val="1700"/>
              </a:lnSpc>
            </a:pPr>
            <a:r>
              <a:rPr lang="ja-JP" altLang="en-US" b="1" dirty="0" smtClean="0">
                <a:solidFill>
                  <a:schemeClr val="tx1"/>
                </a:solidFill>
              </a:rPr>
              <a:t>４条関係</a:t>
            </a:r>
            <a:r>
              <a:rPr lang="ja-JP" altLang="en-US" dirty="0" smtClean="0">
                <a:solidFill>
                  <a:schemeClr val="tx1"/>
                </a:solidFill>
              </a:rPr>
              <a:t>　特化物の</a:t>
            </a:r>
            <a:r>
              <a:rPr lang="ja-JP" altLang="en-US" b="1" dirty="0" smtClean="0">
                <a:solidFill>
                  <a:srgbClr val="FF0000"/>
                </a:solidFill>
              </a:rPr>
              <a:t>作業環境測定</a:t>
            </a:r>
            <a:r>
              <a:rPr lang="ja-JP" altLang="en-US" dirty="0" smtClean="0">
                <a:solidFill>
                  <a:schemeClr val="tx1"/>
                </a:solidFill>
              </a:rPr>
              <a:t>は平成</a:t>
            </a:r>
            <a:r>
              <a:rPr lang="en-US" altLang="ja-JP" dirty="0" smtClean="0">
                <a:solidFill>
                  <a:schemeClr val="tx1"/>
                </a:solidFill>
              </a:rPr>
              <a:t>27</a:t>
            </a:r>
            <a:r>
              <a:rPr lang="ja-JP" altLang="en-US" dirty="0" smtClean="0">
                <a:solidFill>
                  <a:schemeClr val="tx1"/>
                </a:solidFill>
              </a:rPr>
              <a:t>年</a:t>
            </a:r>
            <a:r>
              <a:rPr lang="en-US" altLang="ja-JP" dirty="0">
                <a:solidFill>
                  <a:schemeClr val="tx1"/>
                </a:solidFill>
              </a:rPr>
              <a:t>10</a:t>
            </a:r>
            <a:r>
              <a:rPr lang="ja-JP" altLang="en-US" dirty="0" smtClean="0">
                <a:solidFill>
                  <a:schemeClr val="tx1"/>
                </a:solidFill>
              </a:rPr>
              <a:t>月</a:t>
            </a:r>
            <a:r>
              <a:rPr lang="en-US" altLang="ja-JP" dirty="0" smtClean="0">
                <a:solidFill>
                  <a:schemeClr val="tx1"/>
                </a:solidFill>
              </a:rPr>
              <a:t>31</a:t>
            </a:r>
            <a:r>
              <a:rPr lang="ja-JP" altLang="en-US" dirty="0" smtClean="0">
                <a:solidFill>
                  <a:schemeClr val="tx1"/>
                </a:solidFill>
              </a:rPr>
              <a:t>日</a:t>
            </a:r>
            <a:r>
              <a:rPr lang="en-US" altLang="ja-JP" dirty="0" smtClean="0">
                <a:solidFill>
                  <a:schemeClr val="tx1"/>
                </a:solidFill>
              </a:rPr>
              <a:t>【</a:t>
            </a:r>
            <a:r>
              <a:rPr lang="ja-JP" altLang="en-US" dirty="0" smtClean="0">
                <a:solidFill>
                  <a:schemeClr val="tx1"/>
                </a:solidFill>
              </a:rPr>
              <a:t>施行後</a:t>
            </a:r>
            <a:r>
              <a:rPr lang="en-US" altLang="ja-JP" dirty="0" smtClean="0">
                <a:solidFill>
                  <a:schemeClr val="tx1"/>
                </a:solidFill>
              </a:rPr>
              <a:t>1</a:t>
            </a:r>
            <a:r>
              <a:rPr lang="ja-JP" altLang="en-US" dirty="0" smtClean="0">
                <a:solidFill>
                  <a:schemeClr val="tx1"/>
                </a:solidFill>
              </a:rPr>
              <a:t>年間</a:t>
            </a:r>
            <a:r>
              <a:rPr lang="en-US" altLang="ja-JP" dirty="0" smtClean="0">
                <a:solidFill>
                  <a:schemeClr val="tx1"/>
                </a:solidFill>
              </a:rPr>
              <a:t>】</a:t>
            </a:r>
            <a:r>
              <a:rPr lang="ja-JP" altLang="en-US" dirty="0" err="1" smtClean="0">
                <a:solidFill>
                  <a:schemeClr val="tx1"/>
                </a:solidFill>
              </a:rPr>
              <a:t>までの</a:t>
            </a:r>
            <a:r>
              <a:rPr lang="ja-JP" altLang="en-US" dirty="0" smtClean="0">
                <a:solidFill>
                  <a:schemeClr val="tx1"/>
                </a:solidFill>
              </a:rPr>
              <a:t>間は測定を要しない</a:t>
            </a:r>
            <a:r>
              <a:rPr lang="ja-JP" altLang="en-US" dirty="0">
                <a:solidFill>
                  <a:schemeClr val="tx1"/>
                </a:solidFill>
              </a:rPr>
              <a:t>。 </a:t>
            </a:r>
            <a:r>
              <a:rPr lang="ja-JP" altLang="en-US" dirty="0" smtClean="0">
                <a:solidFill>
                  <a:schemeClr val="tx1"/>
                </a:solidFill>
              </a:rPr>
              <a:t>（</a:t>
            </a:r>
            <a:r>
              <a:rPr lang="en-US" altLang="ja-JP" dirty="0">
                <a:solidFill>
                  <a:srgbClr val="FF0000"/>
                </a:solidFill>
              </a:rPr>
              <a:t> DDVP</a:t>
            </a:r>
            <a:r>
              <a:rPr lang="ja-JP" altLang="en-US" dirty="0" err="1" smtClean="0">
                <a:solidFill>
                  <a:srgbClr val="FF0000"/>
                </a:solidFill>
              </a:rPr>
              <a:t>、</a:t>
            </a:r>
            <a:r>
              <a:rPr lang="ja-JP" altLang="en-US" dirty="0" smtClean="0">
                <a:solidFill>
                  <a:srgbClr val="FF0000"/>
                </a:solidFill>
              </a:rPr>
              <a:t>クロロホルムほか９物質で</a:t>
            </a:r>
            <a:r>
              <a:rPr lang="ja-JP" altLang="en-US" dirty="0">
                <a:solidFill>
                  <a:srgbClr val="FF0000"/>
                </a:solidFill>
              </a:rPr>
              <a:t>１～５％のもの</a:t>
            </a:r>
            <a:r>
              <a:rPr lang="ja-JP" altLang="en-US" dirty="0" smtClean="0">
                <a:solidFill>
                  <a:srgbClr val="FF0000"/>
                </a:solidFill>
              </a:rPr>
              <a:t>、</a:t>
            </a:r>
            <a:r>
              <a:rPr lang="ja-JP" altLang="en-US" dirty="0">
                <a:solidFill>
                  <a:srgbClr val="FF0000"/>
                </a:solidFill>
              </a:rPr>
              <a:t>有機則適用除外からはずれるもの</a:t>
            </a:r>
            <a:r>
              <a:rPr lang="ja-JP" altLang="en-US" dirty="0" smtClean="0">
                <a:solidFill>
                  <a:schemeClr val="tx1"/>
                </a:solidFill>
              </a:rPr>
              <a:t>が対象）</a:t>
            </a:r>
            <a:endParaRPr kumimoji="1" lang="ja-JP" altLang="en-US" dirty="0">
              <a:solidFill>
                <a:schemeClr val="tx1"/>
              </a:solidFill>
            </a:endParaRPr>
          </a:p>
        </p:txBody>
      </p:sp>
      <p:sp>
        <p:nvSpPr>
          <p:cNvPr id="6"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26</a:t>
            </a:fld>
            <a:endParaRPr lang="ja-JP" altLang="en-US"/>
          </a:p>
        </p:txBody>
      </p:sp>
    </p:spTree>
    <p:extLst>
      <p:ext uri="{BB962C8B-B14F-4D97-AF65-F5344CB8AC3E}">
        <p14:creationId xmlns:p14="http://schemas.microsoft.com/office/powerpoint/2010/main" val="6597667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490066"/>
          </a:xfrm>
        </p:spPr>
        <p:txBody>
          <a:bodyPr>
            <a:normAutofit fontScale="90000"/>
          </a:bodyPr>
          <a:lstStyle/>
          <a:p>
            <a:r>
              <a:rPr kumimoji="1" lang="ja-JP" altLang="en-US" sz="4000" dirty="0" smtClean="0"/>
              <a:t>経過措置（省令１</a:t>
            </a:r>
            <a:r>
              <a:rPr lang="ja-JP" altLang="en-US" sz="4000" dirty="0"/>
              <a:t>）</a:t>
            </a:r>
            <a:r>
              <a:rPr lang="ja-JP" altLang="en-US" sz="2700" dirty="0"/>
              <a:t>（パンフ</a:t>
            </a:r>
            <a:r>
              <a:rPr lang="en-US" altLang="ja-JP" sz="2700" dirty="0"/>
              <a:t>P12</a:t>
            </a:r>
            <a:r>
              <a:rPr lang="ja-JP" altLang="en-US" sz="2700" dirty="0"/>
              <a:t>）</a:t>
            </a:r>
            <a:endParaRPr kumimoji="1" lang="ja-JP" altLang="en-US" sz="2700" dirty="0"/>
          </a:p>
        </p:txBody>
      </p:sp>
      <p:sp>
        <p:nvSpPr>
          <p:cNvPr id="3" name="コンテンツ プレースホルダー 2"/>
          <p:cNvSpPr>
            <a:spLocks noGrp="1"/>
          </p:cNvSpPr>
          <p:nvPr>
            <p:ph idx="1"/>
          </p:nvPr>
        </p:nvSpPr>
        <p:spPr>
          <a:xfrm>
            <a:off x="0" y="476672"/>
            <a:ext cx="9144000" cy="5328592"/>
          </a:xfrm>
        </p:spPr>
        <p:txBody>
          <a:bodyPr>
            <a:noAutofit/>
          </a:bodyPr>
          <a:lstStyle/>
          <a:p>
            <a:pPr marL="0" indent="0">
              <a:buNone/>
            </a:pP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附</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則</a:t>
            </a:r>
            <a:endPar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（施行期日）</a:t>
            </a:r>
            <a:endPar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第１条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この政令は、</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平成２６年１１月</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から施行する</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7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計画の届出に関する経過措置）</a:t>
            </a:r>
          </a:p>
          <a:p>
            <a:pPr marL="357188" indent="-357188">
              <a:buNone/>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第２条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労働安全衛生</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規則</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第８６条第１項</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計画の届出</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労働安全衛生法（</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４７</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年法律第５７号</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第８８条第２項</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において準用する</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同条第１項</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の規定は、</a:t>
            </a:r>
            <a:r>
              <a:rPr lang="ja-JP" altLang="en-US" sz="17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平成２７年２月</a:t>
            </a:r>
            <a:r>
              <a:rPr lang="ja-JP" altLang="en-US" sz="17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7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日前</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に同規則</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別表第７の１３</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局所排気装置等</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項の上欄に掲げる機械等であって、</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第３条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の規定による改正後の特定化学物質障害予防規則</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新特化則」という。）</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第２条第１項第３号の２に</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掲げる物（</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第３条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の規定による改正前の特定化学物質予防規則</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（次条及び第</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において「旧特化則」という。）</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第２条第１項第３号の２</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エチルベンゼン等</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掲げる物に該当するもの及び</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第２条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の規定による改正前の有機溶剤中毒予防</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規則（以下「旧有機則」という。）第１条第２号</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に該当するものを除く。</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第６条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において</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「特別有機溶剤等」</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という。）に係る</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もの又</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は労働安全衛生規則</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別表第７の１６の項</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特定第２類物質等の製造設備、特定化学設備</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から１８の項</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特定第</a:t>
            </a:r>
            <a:r>
              <a:rPr lang="en-US" altLang="ja-JP"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類又は管理第</a:t>
            </a:r>
            <a:r>
              <a:rPr lang="en-US" altLang="ja-JP"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類の局所排気装置等</a:t>
            </a:r>
            <a:r>
              <a:rPr lang="en-US" altLang="ja-JP"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err="1"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700" dirty="0" err="1"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上欄に掲げる機械等であって、労働安全衛生法施行令（</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４７</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年政令第３１８号</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。以下「令」という。）</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別表第３第２号</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の４若しくは新特化則</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別表第１第１９号の４</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掲げる物（</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第５条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において「ジメチル</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ジクロロビニルホスフェイト等」という。）に係るものを</a:t>
            </a:r>
            <a:r>
              <a:rPr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設置し、若しくは移転し、又はこれらの主要構造部分を変更しようとする場合には、適用しない。</a:t>
            </a:r>
          </a:p>
          <a:p>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974904" y="6520259"/>
            <a:ext cx="2133600" cy="365125"/>
          </a:xfrm>
        </p:spPr>
        <p:txBody>
          <a:bodyPr/>
          <a:lstStyle/>
          <a:p>
            <a:fld id="{2D958F11-2E69-46DA-9158-68AFED1A9474}" type="slidenum">
              <a:rPr kumimoji="1" lang="ja-JP" altLang="en-US" smtClean="0"/>
              <a:t>27</a:t>
            </a:fld>
            <a:endParaRPr kumimoji="1" lang="ja-JP" altLang="en-US" dirty="0"/>
          </a:p>
        </p:txBody>
      </p:sp>
      <p:sp>
        <p:nvSpPr>
          <p:cNvPr id="5" name="正方形/長方形 4"/>
          <p:cNvSpPr/>
          <p:nvPr/>
        </p:nvSpPr>
        <p:spPr>
          <a:xfrm>
            <a:off x="0" y="5760640"/>
            <a:ext cx="9144000" cy="98072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法</a:t>
            </a:r>
            <a:r>
              <a:rPr kumimoji="1" lang="en-US" altLang="ja-JP" dirty="0" smtClean="0">
                <a:solidFill>
                  <a:schemeClr val="tx1"/>
                </a:solidFill>
              </a:rPr>
              <a:t>88</a:t>
            </a:r>
            <a:r>
              <a:rPr kumimoji="1" lang="ja-JP" altLang="en-US" dirty="0" smtClean="0">
                <a:solidFill>
                  <a:schemeClr val="tx1"/>
                </a:solidFill>
              </a:rPr>
              <a:t>条第</a:t>
            </a:r>
            <a:r>
              <a:rPr kumimoji="1" lang="en-US" altLang="ja-JP" dirty="0" smtClean="0">
                <a:solidFill>
                  <a:schemeClr val="tx1"/>
                </a:solidFill>
              </a:rPr>
              <a:t>1</a:t>
            </a:r>
            <a:r>
              <a:rPr kumimoji="1" lang="ja-JP" altLang="en-US" dirty="0" smtClean="0">
                <a:solidFill>
                  <a:schemeClr val="tx1"/>
                </a:solidFill>
              </a:rPr>
              <a:t>項及び第</a:t>
            </a:r>
            <a:r>
              <a:rPr kumimoji="1" lang="en-US" altLang="ja-JP" dirty="0" smtClean="0">
                <a:solidFill>
                  <a:schemeClr val="tx1"/>
                </a:solidFill>
              </a:rPr>
              <a:t>2</a:t>
            </a:r>
            <a:r>
              <a:rPr kumimoji="1" lang="ja-JP" altLang="en-US" dirty="0" smtClean="0">
                <a:solidFill>
                  <a:schemeClr val="tx1"/>
                </a:solidFill>
              </a:rPr>
              <a:t>項の</a:t>
            </a:r>
            <a:r>
              <a:rPr kumimoji="1" lang="ja-JP" altLang="en-US" b="1" dirty="0" smtClean="0">
                <a:solidFill>
                  <a:srgbClr val="FF0000"/>
                </a:solidFill>
              </a:rPr>
              <a:t>計画届け</a:t>
            </a:r>
            <a:r>
              <a:rPr kumimoji="1" lang="ja-JP" altLang="en-US" dirty="0" smtClean="0">
                <a:solidFill>
                  <a:schemeClr val="tx1"/>
                </a:solidFill>
              </a:rPr>
              <a:t>（新たな届出対象となる</a:t>
            </a:r>
            <a:r>
              <a:rPr lang="ja-JP" altLang="en-US" dirty="0" smtClean="0">
                <a:solidFill>
                  <a:schemeClr val="tx1"/>
                </a:solidFill>
              </a:rPr>
              <a:t>クロロホルム</a:t>
            </a:r>
            <a:r>
              <a:rPr lang="ja-JP" altLang="en-US" dirty="0">
                <a:solidFill>
                  <a:schemeClr val="tx1"/>
                </a:solidFill>
              </a:rPr>
              <a:t>ほか９物質</a:t>
            </a:r>
            <a:r>
              <a:rPr lang="ja-JP" altLang="en-US" dirty="0" smtClean="0">
                <a:solidFill>
                  <a:schemeClr val="tx1"/>
                </a:solidFill>
              </a:rPr>
              <a:t>（</a:t>
            </a:r>
            <a:r>
              <a:rPr lang="ja-JP" altLang="en-US" dirty="0">
                <a:solidFill>
                  <a:schemeClr val="tx1"/>
                </a:solidFill>
              </a:rPr>
              <a:t>１～５％のものが対象）</a:t>
            </a:r>
            <a:r>
              <a:rPr kumimoji="1" lang="ja-JP" altLang="en-US" dirty="0" smtClean="0">
                <a:solidFill>
                  <a:schemeClr val="tx1"/>
                </a:solidFill>
              </a:rPr>
              <a:t>の局排等、</a:t>
            </a:r>
            <a:r>
              <a:rPr kumimoji="1" lang="en-US" altLang="ja-JP" dirty="0" smtClean="0">
                <a:solidFill>
                  <a:schemeClr val="tx1"/>
                </a:solidFill>
              </a:rPr>
              <a:t>DDVP</a:t>
            </a:r>
            <a:r>
              <a:rPr kumimoji="1" lang="ja-JP" altLang="en-US" dirty="0" smtClean="0">
                <a:solidFill>
                  <a:schemeClr val="tx1"/>
                </a:solidFill>
              </a:rPr>
              <a:t>の製造設備・特定化学設備・局排等）の提出は平成</a:t>
            </a:r>
            <a:r>
              <a:rPr kumimoji="1" lang="en-US" altLang="ja-JP" dirty="0" smtClean="0">
                <a:solidFill>
                  <a:schemeClr val="tx1"/>
                </a:solidFill>
              </a:rPr>
              <a:t>27</a:t>
            </a:r>
            <a:r>
              <a:rPr kumimoji="1" lang="ja-JP" altLang="en-US" dirty="0" smtClean="0">
                <a:solidFill>
                  <a:schemeClr val="tx1"/>
                </a:solidFill>
              </a:rPr>
              <a:t>年</a:t>
            </a:r>
            <a:r>
              <a:rPr lang="ja-JP" altLang="en-US" dirty="0" smtClean="0">
                <a:solidFill>
                  <a:schemeClr val="tx1"/>
                </a:solidFill>
              </a:rPr>
              <a:t>２</a:t>
            </a:r>
            <a:r>
              <a:rPr kumimoji="1" lang="ja-JP" altLang="en-US" dirty="0" smtClean="0">
                <a:solidFill>
                  <a:schemeClr val="tx1"/>
                </a:solidFill>
              </a:rPr>
              <a:t>月</a:t>
            </a:r>
            <a:r>
              <a:rPr lang="ja-JP" altLang="en-US" dirty="0">
                <a:solidFill>
                  <a:schemeClr val="tx1"/>
                </a:solidFill>
              </a:rPr>
              <a:t>１</a:t>
            </a:r>
            <a:r>
              <a:rPr lang="ja-JP" altLang="en-US" dirty="0" smtClean="0">
                <a:solidFill>
                  <a:schemeClr val="tx1"/>
                </a:solidFill>
              </a:rPr>
              <a:t>日前</a:t>
            </a:r>
            <a:r>
              <a:rPr lang="en-US" altLang="ja-JP" dirty="0" smtClean="0">
                <a:solidFill>
                  <a:schemeClr val="tx1"/>
                </a:solidFill>
              </a:rPr>
              <a:t>【</a:t>
            </a:r>
            <a:r>
              <a:rPr lang="ja-JP" altLang="en-US" dirty="0" smtClean="0">
                <a:solidFill>
                  <a:schemeClr val="tx1"/>
                </a:solidFill>
              </a:rPr>
              <a:t>施行後</a:t>
            </a:r>
            <a:r>
              <a:rPr lang="en-US" altLang="ja-JP" dirty="0" smtClean="0">
                <a:solidFill>
                  <a:schemeClr val="tx1"/>
                </a:solidFill>
              </a:rPr>
              <a:t>3</a:t>
            </a:r>
            <a:r>
              <a:rPr lang="ja-JP" altLang="en-US" dirty="0" smtClean="0">
                <a:solidFill>
                  <a:schemeClr val="tx1"/>
                </a:solidFill>
              </a:rPr>
              <a:t>ヶ月間</a:t>
            </a:r>
            <a:r>
              <a:rPr lang="en-US" altLang="ja-JP" dirty="0" smtClean="0">
                <a:solidFill>
                  <a:schemeClr val="tx1"/>
                </a:solidFill>
              </a:rPr>
              <a:t>】</a:t>
            </a:r>
            <a:r>
              <a:rPr lang="ja-JP" altLang="en-US" dirty="0" smtClean="0">
                <a:solidFill>
                  <a:schemeClr val="tx1"/>
                </a:solidFill>
              </a:rPr>
              <a:t>に設置・移転・変更する場合には適用しない。</a:t>
            </a:r>
            <a:endParaRPr kumimoji="1" lang="ja-JP" altLang="en-US" dirty="0">
              <a:solidFill>
                <a:schemeClr val="tx1"/>
              </a:solidFill>
            </a:endParaRPr>
          </a:p>
        </p:txBody>
      </p:sp>
      <p:sp>
        <p:nvSpPr>
          <p:cNvPr id="6" name="スライド番号プレースホルダー 3"/>
          <p:cNvSpPr txBox="1">
            <a:spLocks/>
          </p:cNvSpPr>
          <p:nvPr/>
        </p:nvSpPr>
        <p:spPr>
          <a:xfrm>
            <a:off x="6553200"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27</a:t>
            </a:fld>
            <a:endParaRPr lang="ja-JP" altLang="en-US"/>
          </a:p>
        </p:txBody>
      </p:sp>
    </p:spTree>
    <p:extLst>
      <p:ext uri="{BB962C8B-B14F-4D97-AF65-F5344CB8AC3E}">
        <p14:creationId xmlns:p14="http://schemas.microsoft.com/office/powerpoint/2010/main" val="35091609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30622"/>
            <a:ext cx="8229600" cy="490066"/>
          </a:xfrm>
        </p:spPr>
        <p:txBody>
          <a:bodyPr>
            <a:normAutofit fontScale="90000"/>
          </a:bodyPr>
          <a:lstStyle/>
          <a:p>
            <a:r>
              <a:rPr kumimoji="1" lang="ja-JP" altLang="en-US" sz="4000" dirty="0" smtClean="0"/>
              <a:t>経過措置（省令</a:t>
            </a:r>
            <a:r>
              <a:rPr lang="ja-JP" altLang="en-US" sz="4000" dirty="0"/>
              <a:t>２）</a:t>
            </a:r>
            <a:r>
              <a:rPr lang="ja-JP" altLang="en-US" sz="2700" dirty="0"/>
              <a:t>（パンフ</a:t>
            </a:r>
            <a:r>
              <a:rPr lang="en-US" altLang="ja-JP" sz="2700" dirty="0" smtClean="0"/>
              <a:t>P12､16</a:t>
            </a:r>
            <a:r>
              <a:rPr lang="ja-JP" altLang="en-US" sz="2700" dirty="0" smtClean="0"/>
              <a:t>）</a:t>
            </a:r>
            <a:endParaRPr kumimoji="1" lang="ja-JP" altLang="en-US" sz="2700" dirty="0"/>
          </a:p>
        </p:txBody>
      </p:sp>
      <p:sp>
        <p:nvSpPr>
          <p:cNvPr id="3" name="コンテンツ プレースホルダー 2"/>
          <p:cNvSpPr>
            <a:spLocks noGrp="1"/>
          </p:cNvSpPr>
          <p:nvPr>
            <p:ph idx="1"/>
          </p:nvPr>
        </p:nvSpPr>
        <p:spPr>
          <a:xfrm>
            <a:off x="0" y="908720"/>
            <a:ext cx="9144000" cy="5256584"/>
          </a:xfrm>
        </p:spPr>
        <p:txBody>
          <a:bodyPr>
            <a:normAutofit/>
          </a:bodyPr>
          <a:lstStyle/>
          <a:p>
            <a:pPr marL="620713" indent="-620713">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第３条　この省令の施行の際現に存する旧有機則又は旧特化則に定める様式による報告書の用紙は、当分の間、必要な改訂をした上で使用することができる。</a:t>
            </a:r>
          </a:p>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第二類物質の製造等に係る設備に関する経過措置）</a:t>
            </a:r>
          </a:p>
          <a:p>
            <a:pPr marL="620713" indent="-620713">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第４条　ジメチル</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ジクロロビニルホスフェイト等を製造し、又は取り扱う設備で、この省令の施行の際</a:t>
            </a:r>
            <a:r>
              <a:rPr lang="ja-JP" altLang="en-US" sz="1800" b="1" dirty="0" smtClean="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現に存するもの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については、平成２７年１０月３１日までの間は、</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新特化則第４条及び第５条</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の規定は、適用しない。</a:t>
            </a:r>
          </a:p>
          <a:p>
            <a:pPr marL="620713" indent="-620713">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第５条</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特別有機溶剤等を製造し、又は取り扱う設備で、この省令の施行の際</a:t>
            </a:r>
            <a:r>
              <a:rPr lang="ja-JP" altLang="en-US" sz="1800" b="1" dirty="0" smtClean="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現に存するもの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については、平成２７年１０月３１日までの間は、</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新特化則第３８条の８において準用する有機溶剤中毒予防規則（昭和４７年労働省令第３６号）第５条及び第６条の規定</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は、適用しない。</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588224" y="6492875"/>
            <a:ext cx="2133600" cy="365125"/>
          </a:xfrm>
        </p:spPr>
        <p:txBody>
          <a:bodyPr/>
          <a:lstStyle/>
          <a:p>
            <a:fld id="{2D958F11-2E69-46DA-9158-68AFED1A9474}" type="slidenum">
              <a:rPr kumimoji="1" lang="ja-JP" altLang="en-US" smtClean="0"/>
              <a:t>28</a:t>
            </a:fld>
            <a:endParaRPr kumimoji="1" lang="ja-JP" altLang="en-US"/>
          </a:p>
        </p:txBody>
      </p:sp>
      <p:sp>
        <p:nvSpPr>
          <p:cNvPr id="5" name="正方形/長方形 4"/>
          <p:cNvSpPr/>
          <p:nvPr/>
        </p:nvSpPr>
        <p:spPr>
          <a:xfrm>
            <a:off x="0" y="4437112"/>
            <a:ext cx="9144000" cy="20608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健診報告書様式の使用についての経過</a:t>
            </a:r>
            <a:r>
              <a:rPr lang="ja-JP" altLang="en-US" dirty="0" smtClean="0">
                <a:solidFill>
                  <a:schemeClr val="tx1"/>
                </a:solidFill>
              </a:rPr>
              <a:t>措置</a:t>
            </a:r>
            <a:endParaRPr kumimoji="1" lang="en-US" altLang="ja-JP" dirty="0" smtClean="0">
              <a:solidFill>
                <a:schemeClr val="tx1"/>
              </a:solidFill>
            </a:endParaRPr>
          </a:p>
          <a:p>
            <a:r>
              <a:rPr kumimoji="1" lang="ja-JP" altLang="en-US" dirty="0" smtClean="0">
                <a:solidFill>
                  <a:schemeClr val="tx1"/>
                </a:solidFill>
              </a:rPr>
              <a:t>・　</a:t>
            </a:r>
            <a:r>
              <a:rPr kumimoji="1" lang="en-US" altLang="ja-JP" dirty="0" smtClean="0">
                <a:solidFill>
                  <a:schemeClr val="tx1"/>
                </a:solidFill>
              </a:rPr>
              <a:t>DDVP</a:t>
            </a:r>
            <a:r>
              <a:rPr kumimoji="1" lang="ja-JP" altLang="en-US" dirty="0" smtClean="0">
                <a:solidFill>
                  <a:schemeClr val="tx1"/>
                </a:solidFill>
              </a:rPr>
              <a:t>について施行の際に現に存在する</a:t>
            </a:r>
            <a:r>
              <a:rPr lang="ja-JP" altLang="en-US" dirty="0">
                <a:solidFill>
                  <a:schemeClr val="tx1"/>
                </a:solidFill>
              </a:rPr>
              <a:t>製造・取扱設備</a:t>
            </a:r>
            <a:r>
              <a:rPr kumimoji="1" lang="ja-JP" altLang="en-US" dirty="0" smtClean="0">
                <a:solidFill>
                  <a:schemeClr val="tx1"/>
                </a:solidFill>
              </a:rPr>
              <a:t>については、</a:t>
            </a:r>
            <a:r>
              <a:rPr lang="ja-JP" altLang="en-US" dirty="0">
                <a:solidFill>
                  <a:schemeClr val="tx1"/>
                </a:solidFill>
              </a:rPr>
              <a:t>平成</a:t>
            </a:r>
            <a:r>
              <a:rPr lang="en-US" altLang="ja-JP" dirty="0">
                <a:solidFill>
                  <a:schemeClr val="tx1"/>
                </a:solidFill>
              </a:rPr>
              <a:t>27</a:t>
            </a:r>
            <a:r>
              <a:rPr lang="ja-JP" altLang="en-US" dirty="0">
                <a:solidFill>
                  <a:schemeClr val="tx1"/>
                </a:solidFill>
              </a:rPr>
              <a:t>年</a:t>
            </a:r>
            <a:r>
              <a:rPr lang="en-US" altLang="ja-JP" dirty="0">
                <a:solidFill>
                  <a:schemeClr val="tx1"/>
                </a:solidFill>
              </a:rPr>
              <a:t>10</a:t>
            </a:r>
            <a:r>
              <a:rPr lang="ja-JP" altLang="en-US" dirty="0">
                <a:solidFill>
                  <a:schemeClr val="tx1"/>
                </a:solidFill>
              </a:rPr>
              <a:t>月</a:t>
            </a:r>
            <a:r>
              <a:rPr lang="en-US" altLang="ja-JP" dirty="0">
                <a:solidFill>
                  <a:schemeClr val="tx1"/>
                </a:solidFill>
              </a:rPr>
              <a:t>31</a:t>
            </a:r>
            <a:r>
              <a:rPr lang="ja-JP" altLang="en-US" dirty="0">
                <a:solidFill>
                  <a:schemeClr val="tx1"/>
                </a:solidFill>
              </a:rPr>
              <a:t>日</a:t>
            </a:r>
            <a:r>
              <a:rPr lang="en-US" altLang="ja-JP" dirty="0">
                <a:solidFill>
                  <a:schemeClr val="tx1"/>
                </a:solidFill>
              </a:rPr>
              <a:t>【</a:t>
            </a:r>
            <a:r>
              <a:rPr lang="ja-JP" altLang="en-US" dirty="0">
                <a:solidFill>
                  <a:schemeClr val="tx1"/>
                </a:solidFill>
              </a:rPr>
              <a:t>施行後１年間</a:t>
            </a:r>
            <a:r>
              <a:rPr lang="en-US" altLang="ja-JP" dirty="0">
                <a:solidFill>
                  <a:schemeClr val="tx1"/>
                </a:solidFill>
              </a:rPr>
              <a:t>】</a:t>
            </a:r>
            <a:r>
              <a:rPr lang="ja-JP" altLang="en-US" dirty="0" err="1">
                <a:solidFill>
                  <a:schemeClr val="tx1"/>
                </a:solidFill>
              </a:rPr>
              <a:t>までの</a:t>
            </a:r>
            <a:r>
              <a:rPr lang="ja-JP" altLang="en-US" dirty="0">
                <a:solidFill>
                  <a:schemeClr val="tx1"/>
                </a:solidFill>
              </a:rPr>
              <a:t>間</a:t>
            </a:r>
            <a:r>
              <a:rPr kumimoji="1" lang="ja-JP" altLang="en-US" dirty="0" smtClean="0">
                <a:solidFill>
                  <a:schemeClr val="tx1"/>
                </a:solidFill>
              </a:rPr>
              <a:t>は</a:t>
            </a:r>
            <a:r>
              <a:rPr kumimoji="1" lang="ja-JP" altLang="en-US" b="1" dirty="0" smtClean="0">
                <a:solidFill>
                  <a:srgbClr val="FF0000"/>
                </a:solidFill>
              </a:rPr>
              <a:t>発散抑制措置</a:t>
            </a:r>
            <a:r>
              <a:rPr kumimoji="1" lang="ja-JP" altLang="en-US" dirty="0" smtClean="0">
                <a:solidFill>
                  <a:schemeClr val="tx1"/>
                </a:solidFill>
              </a:rPr>
              <a:t>（特化則第</a:t>
            </a:r>
            <a:r>
              <a:rPr kumimoji="1" lang="en-US" altLang="ja-JP" dirty="0" smtClean="0">
                <a:solidFill>
                  <a:schemeClr val="tx1"/>
                </a:solidFill>
              </a:rPr>
              <a:t>5</a:t>
            </a:r>
            <a:r>
              <a:rPr kumimoji="1" lang="ja-JP" altLang="en-US" dirty="0" smtClean="0">
                <a:solidFill>
                  <a:schemeClr val="tx1"/>
                </a:solidFill>
              </a:rPr>
              <a:t>条）は適用しない。</a:t>
            </a:r>
            <a:r>
              <a:rPr lang="ja-JP" altLang="en-US" dirty="0">
                <a:solidFill>
                  <a:schemeClr val="tx1"/>
                </a:solidFill>
              </a:rPr>
              <a:t> （平成</a:t>
            </a:r>
            <a:r>
              <a:rPr lang="en-US" altLang="ja-JP" dirty="0" smtClean="0">
                <a:solidFill>
                  <a:schemeClr val="tx1"/>
                </a:solidFill>
              </a:rPr>
              <a:t>26</a:t>
            </a:r>
            <a:r>
              <a:rPr lang="ja-JP" altLang="en-US" dirty="0" smtClean="0">
                <a:solidFill>
                  <a:schemeClr val="tx1"/>
                </a:solidFill>
              </a:rPr>
              <a:t>年</a:t>
            </a:r>
            <a:r>
              <a:rPr lang="en-US" altLang="ja-JP" dirty="0">
                <a:solidFill>
                  <a:schemeClr val="tx1"/>
                </a:solidFill>
              </a:rPr>
              <a:t>11</a:t>
            </a:r>
            <a:r>
              <a:rPr lang="ja-JP" altLang="en-US" dirty="0" smtClean="0">
                <a:solidFill>
                  <a:schemeClr val="tx1"/>
                </a:solidFill>
              </a:rPr>
              <a:t>月</a:t>
            </a:r>
            <a:r>
              <a:rPr lang="en-US" altLang="ja-JP" dirty="0" smtClean="0">
                <a:solidFill>
                  <a:schemeClr val="tx1"/>
                </a:solidFill>
              </a:rPr>
              <a:t>1</a:t>
            </a:r>
            <a:r>
              <a:rPr lang="ja-JP" altLang="en-US" dirty="0" smtClean="0">
                <a:solidFill>
                  <a:schemeClr val="tx1"/>
                </a:solidFill>
              </a:rPr>
              <a:t>日</a:t>
            </a:r>
            <a:r>
              <a:rPr lang="ja-JP" altLang="en-US" dirty="0">
                <a:solidFill>
                  <a:schemeClr val="tx1"/>
                </a:solidFill>
              </a:rPr>
              <a:t>以降に新設するものについては、新設する時点から適用）</a:t>
            </a:r>
            <a:endParaRPr kumimoji="1" lang="en-US" altLang="ja-JP" dirty="0" smtClean="0">
              <a:solidFill>
                <a:schemeClr val="tx1"/>
              </a:solidFill>
            </a:endParaRPr>
          </a:p>
          <a:p>
            <a:r>
              <a:rPr lang="ja-JP" altLang="en-US" dirty="0" smtClean="0">
                <a:solidFill>
                  <a:schemeClr val="tx1"/>
                </a:solidFill>
              </a:rPr>
              <a:t>・　特別</a:t>
            </a:r>
            <a:r>
              <a:rPr lang="ja-JP" altLang="en-US" dirty="0">
                <a:solidFill>
                  <a:schemeClr val="tx1"/>
                </a:solidFill>
              </a:rPr>
              <a:t>有機溶剤（１～５％</a:t>
            </a:r>
            <a:r>
              <a:rPr lang="ja-JP" altLang="en-US" dirty="0" smtClean="0">
                <a:solidFill>
                  <a:schemeClr val="tx1"/>
                </a:solidFill>
              </a:rPr>
              <a:t>）に</a:t>
            </a:r>
            <a:r>
              <a:rPr lang="ja-JP" altLang="en-US" dirty="0">
                <a:solidFill>
                  <a:schemeClr val="tx1"/>
                </a:solidFill>
              </a:rPr>
              <a:t>ついて施行の際に現に存在</a:t>
            </a:r>
            <a:r>
              <a:rPr lang="ja-JP" altLang="en-US" dirty="0" smtClean="0">
                <a:solidFill>
                  <a:schemeClr val="tx1"/>
                </a:solidFill>
              </a:rPr>
              <a:t>する製造・取扱設備に</a:t>
            </a:r>
            <a:r>
              <a:rPr lang="ja-JP" altLang="en-US" dirty="0">
                <a:solidFill>
                  <a:schemeClr val="tx1"/>
                </a:solidFill>
              </a:rPr>
              <a:t>ついては、平成</a:t>
            </a:r>
            <a:r>
              <a:rPr lang="en-US" altLang="ja-JP" dirty="0">
                <a:solidFill>
                  <a:schemeClr val="tx1"/>
                </a:solidFill>
              </a:rPr>
              <a:t>27</a:t>
            </a:r>
            <a:r>
              <a:rPr lang="ja-JP" altLang="en-US" dirty="0">
                <a:solidFill>
                  <a:schemeClr val="tx1"/>
                </a:solidFill>
              </a:rPr>
              <a:t>年</a:t>
            </a:r>
            <a:r>
              <a:rPr lang="en-US" altLang="ja-JP" dirty="0" smtClean="0">
                <a:solidFill>
                  <a:schemeClr val="tx1"/>
                </a:solidFill>
              </a:rPr>
              <a:t>10</a:t>
            </a:r>
            <a:r>
              <a:rPr lang="ja-JP" altLang="en-US" dirty="0" smtClean="0">
                <a:solidFill>
                  <a:schemeClr val="tx1"/>
                </a:solidFill>
              </a:rPr>
              <a:t>月</a:t>
            </a:r>
            <a:r>
              <a:rPr lang="en-US" altLang="ja-JP" dirty="0">
                <a:solidFill>
                  <a:schemeClr val="tx1"/>
                </a:solidFill>
              </a:rPr>
              <a:t>31</a:t>
            </a:r>
            <a:r>
              <a:rPr lang="ja-JP" altLang="en-US" dirty="0">
                <a:solidFill>
                  <a:schemeClr val="tx1"/>
                </a:solidFill>
              </a:rPr>
              <a:t>日</a:t>
            </a:r>
            <a:r>
              <a:rPr lang="en-US" altLang="ja-JP" dirty="0">
                <a:solidFill>
                  <a:schemeClr val="tx1"/>
                </a:solidFill>
              </a:rPr>
              <a:t>【</a:t>
            </a:r>
            <a:r>
              <a:rPr lang="ja-JP" altLang="en-US" dirty="0">
                <a:solidFill>
                  <a:schemeClr val="tx1"/>
                </a:solidFill>
              </a:rPr>
              <a:t>施行</a:t>
            </a:r>
            <a:r>
              <a:rPr lang="ja-JP" altLang="en-US" dirty="0" smtClean="0">
                <a:solidFill>
                  <a:schemeClr val="tx1"/>
                </a:solidFill>
              </a:rPr>
              <a:t>後１年間</a:t>
            </a:r>
            <a:r>
              <a:rPr lang="en-US" altLang="ja-JP" dirty="0">
                <a:solidFill>
                  <a:schemeClr val="tx1"/>
                </a:solidFill>
              </a:rPr>
              <a:t>】</a:t>
            </a:r>
            <a:r>
              <a:rPr lang="ja-JP" altLang="en-US" dirty="0" err="1">
                <a:solidFill>
                  <a:schemeClr val="tx1"/>
                </a:solidFill>
              </a:rPr>
              <a:t>までの</a:t>
            </a:r>
            <a:r>
              <a:rPr lang="ja-JP" altLang="en-US" dirty="0">
                <a:solidFill>
                  <a:schemeClr val="tx1"/>
                </a:solidFill>
              </a:rPr>
              <a:t>間は</a:t>
            </a:r>
            <a:r>
              <a:rPr lang="ja-JP" altLang="en-US" b="1" dirty="0">
                <a:solidFill>
                  <a:srgbClr val="FF0000"/>
                </a:solidFill>
              </a:rPr>
              <a:t>発散抑制措置</a:t>
            </a:r>
            <a:r>
              <a:rPr lang="ja-JP" altLang="en-US" dirty="0" smtClean="0">
                <a:solidFill>
                  <a:schemeClr val="tx1"/>
                </a:solidFill>
              </a:rPr>
              <a:t>（有機則第</a:t>
            </a:r>
            <a:r>
              <a:rPr lang="en-US" altLang="ja-JP" dirty="0" smtClean="0">
                <a:solidFill>
                  <a:schemeClr val="tx1"/>
                </a:solidFill>
              </a:rPr>
              <a:t>5</a:t>
            </a:r>
            <a:r>
              <a:rPr lang="ja-JP" altLang="en-US" dirty="0" smtClean="0">
                <a:solidFill>
                  <a:schemeClr val="tx1"/>
                </a:solidFill>
              </a:rPr>
              <a:t>条、</a:t>
            </a:r>
            <a:r>
              <a:rPr lang="en-US" altLang="ja-JP" dirty="0" smtClean="0">
                <a:solidFill>
                  <a:schemeClr val="tx1"/>
                </a:solidFill>
              </a:rPr>
              <a:t>6</a:t>
            </a:r>
            <a:r>
              <a:rPr lang="ja-JP" altLang="en-US" dirty="0" smtClean="0">
                <a:solidFill>
                  <a:schemeClr val="tx1"/>
                </a:solidFill>
              </a:rPr>
              <a:t>条）</a:t>
            </a:r>
            <a:r>
              <a:rPr lang="ja-JP" altLang="en-US" dirty="0">
                <a:solidFill>
                  <a:schemeClr val="tx1"/>
                </a:solidFill>
              </a:rPr>
              <a:t>は適用しない</a:t>
            </a:r>
            <a:r>
              <a:rPr lang="ja-JP" altLang="en-US" dirty="0" smtClean="0">
                <a:solidFill>
                  <a:schemeClr val="tx1"/>
                </a:solidFill>
              </a:rPr>
              <a:t>。（平成</a:t>
            </a:r>
            <a:r>
              <a:rPr lang="en-US" altLang="ja-JP" dirty="0" smtClean="0">
                <a:solidFill>
                  <a:schemeClr val="tx1"/>
                </a:solidFill>
              </a:rPr>
              <a:t>26</a:t>
            </a:r>
            <a:r>
              <a:rPr lang="ja-JP" altLang="en-US" dirty="0" smtClean="0">
                <a:solidFill>
                  <a:schemeClr val="tx1"/>
                </a:solidFill>
              </a:rPr>
              <a:t>年</a:t>
            </a:r>
            <a:r>
              <a:rPr lang="en-US" altLang="ja-JP" dirty="0" smtClean="0">
                <a:solidFill>
                  <a:schemeClr val="tx1"/>
                </a:solidFill>
              </a:rPr>
              <a:t>11</a:t>
            </a:r>
            <a:r>
              <a:rPr lang="ja-JP" altLang="en-US" dirty="0" smtClean="0">
                <a:solidFill>
                  <a:schemeClr val="tx1"/>
                </a:solidFill>
              </a:rPr>
              <a:t>月</a:t>
            </a:r>
            <a:r>
              <a:rPr lang="en-US" altLang="ja-JP" dirty="0" smtClean="0">
                <a:solidFill>
                  <a:schemeClr val="tx1"/>
                </a:solidFill>
              </a:rPr>
              <a:t>1</a:t>
            </a:r>
            <a:r>
              <a:rPr lang="ja-JP" altLang="en-US" dirty="0" smtClean="0">
                <a:solidFill>
                  <a:schemeClr val="tx1"/>
                </a:solidFill>
              </a:rPr>
              <a:t>日以降に新設するものについては、新設する時点から適用）</a:t>
            </a:r>
            <a:endParaRPr kumimoji="1" lang="en-US" altLang="ja-JP" dirty="0" smtClean="0">
              <a:solidFill>
                <a:schemeClr val="tx1"/>
              </a:solidFill>
            </a:endParaRPr>
          </a:p>
        </p:txBody>
      </p:sp>
    </p:spTree>
    <p:extLst>
      <p:ext uri="{BB962C8B-B14F-4D97-AF65-F5344CB8AC3E}">
        <p14:creationId xmlns:p14="http://schemas.microsoft.com/office/powerpoint/2010/main" val="36075603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44624"/>
            <a:ext cx="8229600" cy="490066"/>
          </a:xfrm>
        </p:spPr>
        <p:txBody>
          <a:bodyPr>
            <a:noAutofit/>
          </a:bodyPr>
          <a:lstStyle/>
          <a:p>
            <a:r>
              <a:rPr lang="ja-JP" altLang="en-US" sz="3600" dirty="0"/>
              <a:t>経過措置（</a:t>
            </a:r>
            <a:r>
              <a:rPr lang="ja-JP" altLang="en-US" sz="3600" dirty="0" smtClean="0"/>
              <a:t>省令３</a:t>
            </a:r>
            <a:r>
              <a:rPr lang="ja-JP" altLang="en-US" sz="3600" dirty="0"/>
              <a:t>）</a:t>
            </a:r>
            <a:r>
              <a:rPr lang="ja-JP" altLang="en-US" sz="2400" dirty="0"/>
              <a:t>（パンフ</a:t>
            </a:r>
            <a:r>
              <a:rPr lang="en-US" altLang="ja-JP" sz="2400" dirty="0" smtClean="0"/>
              <a:t>P5</a:t>
            </a:r>
            <a:r>
              <a:rPr lang="ja-JP" altLang="en-US" sz="2400" dirty="0" smtClean="0"/>
              <a:t>）</a:t>
            </a:r>
            <a:endParaRPr kumimoji="1" lang="ja-JP" altLang="en-US" sz="2400" dirty="0"/>
          </a:p>
        </p:txBody>
      </p:sp>
      <p:sp>
        <p:nvSpPr>
          <p:cNvPr id="3" name="コンテンツ プレースホルダー 2"/>
          <p:cNvSpPr>
            <a:spLocks noGrp="1"/>
          </p:cNvSpPr>
          <p:nvPr>
            <p:ph idx="1"/>
          </p:nvPr>
        </p:nvSpPr>
        <p:spPr>
          <a:xfrm>
            <a:off x="0" y="476672"/>
            <a:ext cx="9144000" cy="5361459"/>
          </a:xfrm>
        </p:spPr>
        <p:txBody>
          <a:bodyPr>
            <a:noAutofit/>
          </a:bodyPr>
          <a:lstStyle/>
          <a:p>
            <a:pPr marL="0" indent="0">
              <a:buNone/>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（特定化学設備に関する経過措置）</a:t>
            </a:r>
          </a:p>
          <a:p>
            <a:pPr marL="263525" indent="-263525">
              <a:buNone/>
              <a:tabLst>
                <a:tab pos="263525" algn="l"/>
              </a:tabLst>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第６条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ジメチル</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ジクロロビニルホスフェイト等を製造し、又は取り扱う特定化学設備であって、この省令の施行の際現に存するものについては、</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平成２７年１０月３１日</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までの間は、新特化</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則第１３条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第１７条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第１８条の２、第１９条第２項</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第３項</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第１９条の２から第２０条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第３１条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並びに</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第３４条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の規定は、適用しない。</a:t>
            </a:r>
          </a:p>
          <a:p>
            <a:pPr marL="263525" indent="-263525">
              <a:buNone/>
              <a:tabLst>
                <a:tab pos="263525" algn="l"/>
              </a:tabLst>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出入口に関する経過措置）</a:t>
            </a:r>
          </a:p>
          <a:p>
            <a:pPr marL="263525" indent="-263525">
              <a:buNone/>
              <a:tabLst>
                <a:tab pos="263525" algn="l"/>
              </a:tabLst>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第７条　ジメチル</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を製造し、又は取り扱う特定化学設備を設置する屋内作業場及び当該作業場を有する建築物であって、この省令の施行の際現に存するものについては、平成２７年１０月３１日までの間は、新特化則第１８条の規定は適用しない。</a:t>
            </a:r>
          </a:p>
          <a:p>
            <a:pPr marL="263525" indent="-263525">
              <a:buNone/>
              <a:tabLst>
                <a:tab pos="263525" algn="l"/>
              </a:tabLst>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（警報設備等に関する経過措置）</a:t>
            </a:r>
          </a:p>
          <a:p>
            <a:pPr marL="263525" indent="-263525">
              <a:buNone/>
              <a:tabLst>
                <a:tab pos="263525" algn="l"/>
              </a:tabLst>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第８条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ジメチル</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ジクロロビニルホスフェイト等を製造し、又は取り扱う特定化学設備を設置する作業場又は当該作業場以外の作業場でジメチル</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を合計１００リットル以上取り扱うものであって、この省令の施行の際現に存するものについては、平成２７年１０月３１日までの間は、新特化則第１９条第１項及び第４項の規定は適用しない。</a:t>
            </a:r>
          </a:p>
          <a:p>
            <a:pPr marL="263525" indent="-263525">
              <a:buNone/>
              <a:tabLst>
                <a:tab pos="263525" algn="l"/>
              </a:tabLst>
            </a:pP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（床等に関する経過措置）</a:t>
            </a:r>
          </a:p>
          <a:p>
            <a:pPr marL="263525" indent="-263525">
              <a:buNone/>
              <a:tabLst>
                <a:tab pos="263525" algn="l"/>
              </a:tabLst>
            </a:pP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第９条</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ジメチル</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ジクロロビニルホスフェイト等を製造し、又は取り扱う特定化学設備を設置する屋内作業場であって、この省令の施行の際現に存するものについては、平成２７年１０月３１日までの間は、新特化則第２１条の規定は適用しない。</a:t>
            </a:r>
          </a:p>
        </p:txBody>
      </p:sp>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29</a:t>
            </a:fld>
            <a:endParaRPr kumimoji="1" lang="ja-JP" altLang="en-US"/>
          </a:p>
        </p:txBody>
      </p:sp>
      <p:sp>
        <p:nvSpPr>
          <p:cNvPr id="5" name="正方形/長方形 4"/>
          <p:cNvSpPr/>
          <p:nvPr/>
        </p:nvSpPr>
        <p:spPr>
          <a:xfrm>
            <a:off x="36512" y="6093295"/>
            <a:ext cx="9144000" cy="7478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DDVP</a:t>
            </a:r>
            <a:r>
              <a:rPr kumimoji="1" lang="ja-JP" altLang="en-US" sz="1600" dirty="0" smtClean="0">
                <a:solidFill>
                  <a:schemeClr val="tx1"/>
                </a:solidFill>
              </a:rPr>
              <a:t>の漏洩防止のための措置等</a:t>
            </a:r>
            <a:r>
              <a:rPr lang="ja-JP" altLang="en-US" sz="1600" dirty="0" smtClean="0">
                <a:solidFill>
                  <a:schemeClr val="tx1"/>
                </a:solidFill>
              </a:rPr>
              <a:t>（主に設備面の措置、作業規程、定期自主検査・点検）</a:t>
            </a:r>
            <a:r>
              <a:rPr kumimoji="1" lang="ja-JP" altLang="en-US" sz="1600" dirty="0" smtClean="0">
                <a:solidFill>
                  <a:schemeClr val="tx1"/>
                </a:solidFill>
              </a:rPr>
              <a:t>は、</a:t>
            </a:r>
            <a:r>
              <a:rPr lang="ja-JP" altLang="en-US" sz="1600" dirty="0">
                <a:solidFill>
                  <a:schemeClr val="tx1"/>
                </a:solidFill>
              </a:rPr>
              <a:t>施行の際現に</a:t>
            </a:r>
            <a:r>
              <a:rPr lang="ja-JP" altLang="en-US" sz="1600" dirty="0" smtClean="0">
                <a:solidFill>
                  <a:schemeClr val="tx1"/>
                </a:solidFill>
              </a:rPr>
              <a:t>存する製造・取扱う特定化学設備ものについては</a:t>
            </a:r>
            <a:r>
              <a:rPr kumimoji="1" lang="ja-JP" altLang="en-US" sz="1600" dirty="0" smtClean="0">
                <a:solidFill>
                  <a:schemeClr val="tx1"/>
                </a:solidFill>
              </a:rPr>
              <a:t>施行後１年間は適用しない。</a:t>
            </a:r>
            <a:r>
              <a:rPr lang="ja-JP" altLang="en-US" sz="1600" dirty="0">
                <a:solidFill>
                  <a:schemeClr val="tx1"/>
                </a:solidFill>
              </a:rPr>
              <a:t> （平成</a:t>
            </a:r>
            <a:r>
              <a:rPr lang="en-US" altLang="ja-JP" sz="1600" dirty="0" smtClean="0">
                <a:solidFill>
                  <a:schemeClr val="tx1"/>
                </a:solidFill>
              </a:rPr>
              <a:t>26</a:t>
            </a:r>
            <a:r>
              <a:rPr lang="ja-JP" altLang="en-US" sz="1600" dirty="0" smtClean="0">
                <a:solidFill>
                  <a:schemeClr val="tx1"/>
                </a:solidFill>
              </a:rPr>
              <a:t>年</a:t>
            </a:r>
            <a:r>
              <a:rPr lang="en-US" altLang="ja-JP" sz="1600" dirty="0">
                <a:solidFill>
                  <a:schemeClr val="tx1"/>
                </a:solidFill>
              </a:rPr>
              <a:t>11</a:t>
            </a:r>
            <a:r>
              <a:rPr lang="ja-JP" altLang="en-US" sz="1600" dirty="0" smtClean="0">
                <a:solidFill>
                  <a:schemeClr val="tx1"/>
                </a:solidFill>
              </a:rPr>
              <a:t>月</a:t>
            </a:r>
            <a:r>
              <a:rPr lang="en-US" altLang="ja-JP" sz="1600" dirty="0" smtClean="0">
                <a:solidFill>
                  <a:schemeClr val="tx1"/>
                </a:solidFill>
              </a:rPr>
              <a:t>1</a:t>
            </a:r>
            <a:r>
              <a:rPr lang="ja-JP" altLang="en-US" sz="1600" dirty="0" smtClean="0">
                <a:solidFill>
                  <a:schemeClr val="tx1"/>
                </a:solidFill>
              </a:rPr>
              <a:t>日</a:t>
            </a:r>
            <a:r>
              <a:rPr lang="ja-JP" altLang="en-US" sz="1600" dirty="0">
                <a:solidFill>
                  <a:schemeClr val="tx1"/>
                </a:solidFill>
              </a:rPr>
              <a:t>以降に新設するものについては、新設する時点から適用）</a:t>
            </a:r>
            <a:endParaRPr kumimoji="1" lang="en-US" altLang="ja-JP" sz="1600" dirty="0" smtClean="0">
              <a:solidFill>
                <a:schemeClr val="tx1"/>
              </a:solidFill>
            </a:endParaRPr>
          </a:p>
        </p:txBody>
      </p:sp>
      <p:sp>
        <p:nvSpPr>
          <p:cNvPr id="6"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29</a:t>
            </a:fld>
            <a:endParaRPr lang="ja-JP" altLang="en-US"/>
          </a:p>
        </p:txBody>
      </p:sp>
    </p:spTree>
    <p:extLst>
      <p:ext uri="{BB962C8B-B14F-4D97-AF65-F5344CB8AC3E}">
        <p14:creationId xmlns:p14="http://schemas.microsoft.com/office/powerpoint/2010/main" val="103724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920"/>
            <a:ext cx="8229600" cy="461752"/>
          </a:xfrm>
        </p:spPr>
        <p:txBody>
          <a:bodyPr>
            <a:normAutofit fontScale="90000"/>
          </a:bodyPr>
          <a:lstStyle/>
          <a:p>
            <a:r>
              <a:rPr lang="ja-JP" altLang="en-US" sz="3200" dirty="0" smtClean="0"/>
              <a:t>改正の対象の化学物質</a:t>
            </a:r>
            <a:endParaRPr kumimoji="1" lang="ja-JP" altLang="en-US" sz="32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95380622"/>
              </p:ext>
            </p:extLst>
          </p:nvPr>
        </p:nvGraphicFramePr>
        <p:xfrm>
          <a:off x="107503" y="476672"/>
          <a:ext cx="8928993" cy="5425440"/>
        </p:xfrm>
        <a:graphic>
          <a:graphicData uri="http://schemas.openxmlformats.org/drawingml/2006/table">
            <a:tbl>
              <a:tblPr firstRow="1" bandRow="1">
                <a:tableStyleId>{5C22544A-7EE6-4342-B048-85BDC9FD1C3A}</a:tableStyleId>
              </a:tblPr>
              <a:tblGrid>
                <a:gridCol w="2987690"/>
                <a:gridCol w="2295297"/>
                <a:gridCol w="1785798"/>
                <a:gridCol w="1860208"/>
              </a:tblGrid>
              <a:tr h="370840">
                <a:tc>
                  <a:txBody>
                    <a:bodyPr/>
                    <a:lstStyle/>
                    <a:p>
                      <a:pPr algn="ctr"/>
                      <a:r>
                        <a:rPr kumimoji="1" lang="ja-JP" altLang="en-US" dirty="0" smtClean="0"/>
                        <a:t>化学物質名</a:t>
                      </a:r>
                      <a:endParaRPr kumimoji="1" lang="ja-JP" altLang="en-US" dirty="0"/>
                    </a:p>
                  </a:txBody>
                  <a:tcPr/>
                </a:tc>
                <a:tc>
                  <a:txBody>
                    <a:bodyPr/>
                    <a:lstStyle/>
                    <a:p>
                      <a:pPr algn="ctr"/>
                      <a:r>
                        <a:rPr kumimoji="1" lang="ja-JP" altLang="en-US" dirty="0" smtClean="0"/>
                        <a:t>発がん性分類</a:t>
                      </a:r>
                      <a:endParaRPr kumimoji="1" lang="ja-JP" altLang="en-US" dirty="0"/>
                    </a:p>
                  </a:txBody>
                  <a:tcPr/>
                </a:tc>
                <a:tc>
                  <a:txBody>
                    <a:bodyPr/>
                    <a:lstStyle/>
                    <a:p>
                      <a:pPr algn="ctr"/>
                      <a:r>
                        <a:rPr kumimoji="1" lang="ja-JP" altLang="en-US" dirty="0" smtClean="0"/>
                        <a:t>がん原性指針</a:t>
                      </a:r>
                      <a:endParaRPr kumimoji="1" lang="ja-JP" altLang="en-US" dirty="0"/>
                    </a:p>
                  </a:txBody>
                  <a:tcPr/>
                </a:tc>
                <a:tc>
                  <a:txBody>
                    <a:bodyPr/>
                    <a:lstStyle/>
                    <a:p>
                      <a:pPr algn="ctr"/>
                      <a:r>
                        <a:rPr kumimoji="1" lang="ja-JP" altLang="en-US" dirty="0" smtClean="0"/>
                        <a:t>改正前の</a:t>
                      </a:r>
                      <a:endParaRPr kumimoji="1" lang="en-US" altLang="ja-JP" dirty="0" smtClean="0"/>
                    </a:p>
                    <a:p>
                      <a:pPr algn="ctr"/>
                      <a:r>
                        <a:rPr kumimoji="1" lang="ja-JP" altLang="en-US" dirty="0" smtClean="0"/>
                        <a:t>規制区分</a:t>
                      </a:r>
                      <a:endParaRPr kumimoji="1" lang="en-US" altLang="ja-JP" dirty="0" smtClean="0"/>
                    </a:p>
                  </a:txBody>
                  <a:tcPr/>
                </a:tc>
              </a:tr>
              <a:tr h="370840">
                <a:tc>
                  <a:txBody>
                    <a:bodyPr/>
                    <a:lstStyle/>
                    <a:p>
                      <a:r>
                        <a:rPr kumimoji="1" lang="ja-JP" altLang="en-US" b="1" dirty="0" smtClean="0"/>
                        <a:t>クロロホルム</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ja-JP" dirty="0" smtClean="0"/>
                        <a:t>(IARC 73(1999)) </a:t>
                      </a:r>
                      <a:endParaRPr kumimoji="1" lang="ja-JP" altLang="en-US" dirty="0"/>
                    </a:p>
                  </a:txBody>
                  <a:tcPr/>
                </a:tc>
                <a:tc>
                  <a:txBody>
                    <a:bodyPr/>
                    <a:lstStyle/>
                    <a:p>
                      <a:r>
                        <a:rPr kumimoji="1" lang="ja-JP" altLang="en-US" dirty="0" smtClean="0"/>
                        <a:t>がん指針（</a:t>
                      </a:r>
                      <a:r>
                        <a:rPr kumimoji="1" lang="en-US" altLang="ja-JP" dirty="0" smtClean="0"/>
                        <a:t>H7</a:t>
                      </a:r>
                      <a:r>
                        <a:rPr kumimoji="1" lang="ja-JP" altLang="en-US" dirty="0" smtClean="0"/>
                        <a:t>）</a:t>
                      </a:r>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第１種有機溶剤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四塩化炭素</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ja-JP" dirty="0" smtClean="0"/>
                        <a:t>(IARC 71(1999)) </a:t>
                      </a:r>
                      <a:endParaRPr kumimoji="1" lang="ja-JP" altLang="en-US" dirty="0"/>
                    </a:p>
                  </a:txBody>
                  <a:tcPr/>
                </a:tc>
                <a:tc>
                  <a:txBody>
                    <a:bodyPr/>
                    <a:lstStyle/>
                    <a:p>
                      <a:r>
                        <a:rPr kumimoji="1" lang="ja-JP" altLang="en-US" dirty="0" smtClean="0"/>
                        <a:t>がん指針（</a:t>
                      </a:r>
                      <a:r>
                        <a:rPr kumimoji="1" lang="en-US" altLang="ja-JP" dirty="0" smtClean="0"/>
                        <a:t>H3</a:t>
                      </a:r>
                      <a:r>
                        <a:rPr kumimoji="1" lang="ja-JP" altLang="en-US" dirty="0" smtClean="0"/>
                        <a:t>）</a:t>
                      </a:r>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第１種有機溶剤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１，４－ジオキサン</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ja-JP" dirty="0" smtClean="0"/>
                        <a:t>(IARC 71(1999)) </a:t>
                      </a:r>
                      <a:endParaRPr kumimoji="1" lang="ja-JP" altLang="en-US" dirty="0"/>
                    </a:p>
                  </a:txBody>
                  <a:tcPr/>
                </a:tc>
                <a:tc>
                  <a:txBody>
                    <a:bodyPr/>
                    <a:lstStyle/>
                    <a:p>
                      <a:r>
                        <a:rPr kumimoji="1" lang="ja-JP" altLang="en-US" dirty="0" smtClean="0"/>
                        <a:t>がん指針（</a:t>
                      </a:r>
                      <a:r>
                        <a:rPr kumimoji="1" lang="en-US" altLang="ja-JP" dirty="0" smtClean="0"/>
                        <a:t>H4</a:t>
                      </a:r>
                      <a:r>
                        <a:rPr kumimoji="1" lang="ja-JP" altLang="en-US" dirty="0" smtClean="0"/>
                        <a:t>）</a:t>
                      </a:r>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第２種有機溶剤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１，２－ジクロロエタン（別名二塩化エチレン）</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ja-JP" dirty="0" smtClean="0"/>
                        <a:t>(IARC 71(1999))</a:t>
                      </a:r>
                      <a:endParaRPr kumimoji="1" lang="ja-JP" altLang="en-US" dirty="0"/>
                    </a:p>
                  </a:txBody>
                  <a:tcPr/>
                </a:tc>
                <a:tc>
                  <a:txBody>
                    <a:bodyPr/>
                    <a:lstStyle/>
                    <a:p>
                      <a:r>
                        <a:rPr kumimoji="1" lang="ja-JP" altLang="en-US" dirty="0" smtClean="0"/>
                        <a:t>がん指針（</a:t>
                      </a:r>
                      <a:r>
                        <a:rPr kumimoji="1" lang="en-US" altLang="ja-JP" dirty="0" smtClean="0"/>
                        <a:t>H5</a:t>
                      </a:r>
                      <a:r>
                        <a:rPr kumimoji="1" lang="ja-JP" altLang="en-US" dirty="0" smtClean="0"/>
                        <a:t>）</a:t>
                      </a:r>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第１種有機溶剤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ジクロロメタン（別名二塩化メチレン）</a:t>
                      </a:r>
                      <a:endParaRPr kumimoji="1" lang="ja-JP" altLang="en-US" b="1" dirty="0"/>
                    </a:p>
                  </a:txBody>
                  <a:tcPr/>
                </a:tc>
                <a:tc>
                  <a:txBody>
                    <a:bodyPr/>
                    <a:lstStyle/>
                    <a:p>
                      <a:r>
                        <a:rPr kumimoji="1" lang="ja-JP" altLang="en-US" dirty="0" smtClean="0"/>
                        <a:t>「２</a:t>
                      </a:r>
                      <a:r>
                        <a:rPr kumimoji="1" lang="en-US" altLang="ja-JP" dirty="0" smtClean="0"/>
                        <a:t>A</a:t>
                      </a:r>
                      <a:r>
                        <a:rPr kumimoji="1" lang="ja-JP" altLang="en-US" dirty="0" smtClean="0"/>
                        <a:t>」</a:t>
                      </a:r>
                      <a:r>
                        <a:rPr kumimoji="1" lang="en-US" altLang="ja-JP" dirty="0" smtClean="0"/>
                        <a:t>(IARC 110(2014)) </a:t>
                      </a:r>
                      <a:endParaRPr kumimoji="1" lang="ja-JP" altLang="en-US" dirty="0"/>
                    </a:p>
                  </a:txBody>
                  <a:tcPr/>
                </a:tc>
                <a:tc>
                  <a:txBody>
                    <a:bodyPr/>
                    <a:lstStyle/>
                    <a:p>
                      <a:r>
                        <a:rPr kumimoji="1" lang="ja-JP" altLang="en-US" dirty="0" smtClean="0"/>
                        <a:t>がん指針（</a:t>
                      </a:r>
                      <a:r>
                        <a:rPr kumimoji="1" lang="en-US" altLang="ja-JP" dirty="0" smtClean="0"/>
                        <a:t>H13</a:t>
                      </a:r>
                      <a:r>
                        <a:rPr kumimoji="1" lang="ja-JP" altLang="en-US" dirty="0" smtClean="0"/>
                        <a:t>）</a:t>
                      </a:r>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第２種有機溶剤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スチレン</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ja-JP" dirty="0" smtClean="0"/>
                        <a:t>(IARC 82 (2002)) </a:t>
                      </a:r>
                      <a:endParaRPr kumimoji="1" lang="ja-JP" altLang="en-US" dirty="0"/>
                    </a:p>
                  </a:txBody>
                  <a:tcPr/>
                </a:tc>
                <a:tc>
                  <a:txBody>
                    <a:bodyPr/>
                    <a:lstStyle/>
                    <a:p>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第２種有機溶剤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１，１，２，２－テトラクロロエタン（別名四塩化アセチレン）</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zh-TW" dirty="0" smtClean="0"/>
                        <a:t>(IARC 106 </a:t>
                      </a:r>
                      <a:r>
                        <a:rPr kumimoji="1" lang="en-US" altLang="ja-JP" dirty="0" smtClean="0"/>
                        <a:t>(2014)</a:t>
                      </a:r>
                      <a:r>
                        <a:rPr kumimoji="1" lang="en-US" altLang="zh-TW" dirty="0" smtClean="0"/>
                        <a:t>)</a:t>
                      </a:r>
                      <a:endParaRPr kumimoji="1" lang="ja-JP" altLang="en-US" dirty="0"/>
                    </a:p>
                  </a:txBody>
                  <a:tcPr/>
                </a:tc>
                <a:tc>
                  <a:txBody>
                    <a:bodyPr/>
                    <a:lstStyle/>
                    <a:p>
                      <a:endParaRPr kumimoji="1" lang="ja-JP" altLang="en-US"/>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第１種有機溶剤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テトラクロロエチレン（別名パークロルエチレン）</a:t>
                      </a:r>
                      <a:endParaRPr kumimoji="1" lang="ja-JP" altLang="en-US" b="1" dirty="0"/>
                    </a:p>
                  </a:txBody>
                  <a:tcPr/>
                </a:tc>
                <a:tc>
                  <a:txBody>
                    <a:bodyPr/>
                    <a:lstStyle/>
                    <a:p>
                      <a:r>
                        <a:rPr kumimoji="1" lang="ja-JP" altLang="en-US" dirty="0" smtClean="0"/>
                        <a:t>「２</a:t>
                      </a:r>
                      <a:r>
                        <a:rPr kumimoji="1" lang="en-US" altLang="ja-JP" dirty="0" smtClean="0"/>
                        <a:t>A</a:t>
                      </a:r>
                      <a:r>
                        <a:rPr kumimoji="1" lang="ja-JP" altLang="en-US" dirty="0" smtClean="0"/>
                        <a:t>」</a:t>
                      </a:r>
                      <a:r>
                        <a:rPr kumimoji="1" lang="en-US" altLang="ja-JP" dirty="0" smtClean="0"/>
                        <a:t>(IARC63(1995)) </a:t>
                      </a:r>
                      <a:endParaRPr kumimoji="1" lang="ja-JP" altLang="en-US" dirty="0"/>
                    </a:p>
                  </a:txBody>
                  <a:tcPr/>
                </a:tc>
                <a:tc>
                  <a:txBody>
                    <a:bodyPr/>
                    <a:lstStyle/>
                    <a:p>
                      <a:r>
                        <a:rPr kumimoji="1" lang="ja-JP" altLang="en-US" dirty="0" smtClean="0"/>
                        <a:t>がん指針（</a:t>
                      </a:r>
                      <a:r>
                        <a:rPr kumimoji="1" lang="en-US" altLang="ja-JP" dirty="0" smtClean="0"/>
                        <a:t>H7</a:t>
                      </a:r>
                      <a:r>
                        <a:rPr kumimoji="1" lang="ja-JP" altLang="en-US" dirty="0" smtClean="0"/>
                        <a:t>）</a:t>
                      </a:r>
                      <a:endParaRPr kumimoji="1" lang="ja-JP" altLang="en-US" dirty="0"/>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第２種有機溶剤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トリクロロエチレン</a:t>
                      </a:r>
                      <a:endParaRPr kumimoji="1" lang="ja-JP" alt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「１」</a:t>
                      </a:r>
                      <a:r>
                        <a:rPr kumimoji="1" lang="en-US" altLang="zh-TW" dirty="0" smtClean="0"/>
                        <a:t>(IARC 106 </a:t>
                      </a:r>
                      <a:r>
                        <a:rPr kumimoji="1" lang="en-US" altLang="ja-JP" dirty="0" smtClean="0"/>
                        <a:t>(2014))</a:t>
                      </a:r>
                      <a:endParaRPr kumimoji="1" lang="ja-JP" altLang="en-US" dirty="0"/>
                    </a:p>
                  </a:txBody>
                  <a:tcPr/>
                </a:tc>
                <a:tc>
                  <a:txBody>
                    <a:bodyPr/>
                    <a:lstStyle/>
                    <a:p>
                      <a:endParaRPr kumimoji="1" lang="ja-JP" altLang="en-US"/>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第１種有機溶剤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r h="370840">
                <a:tc>
                  <a:txBody>
                    <a:bodyPr/>
                    <a:lstStyle/>
                    <a:p>
                      <a:r>
                        <a:rPr kumimoji="1" lang="ja-JP" altLang="en-US" b="1" dirty="0" smtClean="0"/>
                        <a:t>メチルイソブチルケトン</a:t>
                      </a:r>
                      <a:endParaRPr kumimoji="1" lang="ja-JP" altLang="en-US" b="1" dirty="0"/>
                    </a:p>
                  </a:txBody>
                  <a:tcPr/>
                </a:tc>
                <a:tc>
                  <a:txBody>
                    <a:bodyPr/>
                    <a:lstStyle/>
                    <a:p>
                      <a:r>
                        <a:rPr kumimoji="1" lang="ja-JP" altLang="en-US" dirty="0" smtClean="0"/>
                        <a:t>「２</a:t>
                      </a:r>
                      <a:r>
                        <a:rPr kumimoji="1" lang="en-US" altLang="ja-JP" dirty="0" smtClean="0"/>
                        <a:t>B</a:t>
                      </a:r>
                      <a:r>
                        <a:rPr kumimoji="1" lang="ja-JP" altLang="en-US" dirty="0" smtClean="0"/>
                        <a:t>」</a:t>
                      </a:r>
                      <a:r>
                        <a:rPr kumimoji="1" lang="en-US" altLang="ja-JP" dirty="0" smtClean="0"/>
                        <a:t>(IARC 101(2013))</a:t>
                      </a:r>
                      <a:endParaRPr kumimoji="1" lang="ja-JP" altLang="en-US" dirty="0"/>
                    </a:p>
                  </a:txBody>
                  <a:tcPr/>
                </a:tc>
                <a:tc>
                  <a:txBody>
                    <a:bodyPr/>
                    <a:lstStyle/>
                    <a:p>
                      <a:endParaRPr kumimoji="1" lang="ja-JP" altLang="en-US"/>
                    </a:p>
                  </a:txBody>
                  <a:tcPr/>
                </a:tc>
                <a:tc>
                  <a:txBody>
                    <a:bodyPr/>
                    <a:lstStyle/>
                    <a:p>
                      <a:pPr marL="0" algn="l" defTabSz="914400" rtl="0" eaLnBrk="1" latinLnBrk="0" hangingPunct="1"/>
                      <a:r>
                        <a:rPr kumimoji="1" lang="zh-TW" altLang="en-US" sz="1800" kern="1200" dirty="0" smtClean="0">
                          <a:solidFill>
                            <a:schemeClr val="dk1"/>
                          </a:solidFill>
                          <a:latin typeface="ＭＳ ゴシック" panose="020B0609070205080204" pitchFamily="49" charset="-128"/>
                          <a:ea typeface="ＭＳ ゴシック" panose="020B0609070205080204" pitchFamily="49" charset="-128"/>
                          <a:cs typeface="+mn-cs"/>
                        </a:rPr>
                        <a:t>第２種有機溶剤</a:t>
                      </a:r>
                      <a:endParaRPr kumimoji="1" lang="ja-JP" altLang="en-US" sz="1800" kern="1200" dirty="0">
                        <a:solidFill>
                          <a:schemeClr val="dk1"/>
                        </a:solidFill>
                        <a:latin typeface="ＭＳ ゴシック" panose="020B0609070205080204" pitchFamily="49" charset="-128"/>
                        <a:ea typeface="ＭＳ ゴシック" panose="020B0609070205080204" pitchFamily="49" charset="-128"/>
                        <a:cs typeface="+mn-cs"/>
                      </a:endParaRPr>
                    </a:p>
                  </a:txBody>
                  <a:tcPr/>
                </a:tc>
              </a:tr>
            </a:tbl>
          </a:graphicData>
        </a:graphic>
      </p:graphicFrame>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3</a:t>
            </a:fld>
            <a:endParaRPr kumimoji="1" lang="ja-JP" altLang="en-US"/>
          </a:p>
        </p:txBody>
      </p:sp>
      <p:sp>
        <p:nvSpPr>
          <p:cNvPr id="6" name="正方形/長方形 5"/>
          <p:cNvSpPr/>
          <p:nvPr/>
        </p:nvSpPr>
        <p:spPr>
          <a:xfrm>
            <a:off x="1691680" y="5949280"/>
            <a:ext cx="6264696" cy="90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rPr>
              <a:t>IARC</a:t>
            </a:r>
            <a:r>
              <a:rPr lang="ja-JP" altLang="en-US" sz="1400" dirty="0" smtClean="0">
                <a:solidFill>
                  <a:schemeClr val="tx1"/>
                </a:solidFill>
              </a:rPr>
              <a:t>の発がん性分類</a:t>
            </a:r>
            <a:endParaRPr lang="en-US" altLang="ja-JP" sz="1400" dirty="0" smtClean="0">
              <a:solidFill>
                <a:schemeClr val="tx1"/>
              </a:solidFill>
            </a:endParaRPr>
          </a:p>
          <a:p>
            <a:r>
              <a:rPr lang="ja-JP" altLang="en-US" sz="1400" dirty="0" smtClean="0">
                <a:solidFill>
                  <a:schemeClr val="tx1"/>
                </a:solidFill>
              </a:rPr>
              <a:t>○</a:t>
            </a:r>
            <a:r>
              <a:rPr lang="ja-JP" altLang="en-US" sz="1400" dirty="0">
                <a:solidFill>
                  <a:schemeClr val="tx1"/>
                </a:solidFill>
              </a:rPr>
              <a:t>　グループ１　 この物質は人に対して発がん性を示す。</a:t>
            </a:r>
          </a:p>
          <a:p>
            <a:r>
              <a:rPr lang="ja-JP" altLang="en-US" sz="1400" dirty="0">
                <a:solidFill>
                  <a:schemeClr val="tx1"/>
                </a:solidFill>
              </a:rPr>
              <a:t>○　グループ２</a:t>
            </a:r>
            <a:r>
              <a:rPr lang="en-US" altLang="ja-JP" sz="1400" dirty="0">
                <a:solidFill>
                  <a:schemeClr val="tx1"/>
                </a:solidFill>
              </a:rPr>
              <a:t>A</a:t>
            </a:r>
            <a:r>
              <a:rPr lang="ja-JP" altLang="en-US" sz="1400" dirty="0">
                <a:solidFill>
                  <a:schemeClr val="tx1"/>
                </a:solidFill>
              </a:rPr>
              <a:t>　この物質は人に対しておそらく発がん性を示す。</a:t>
            </a:r>
          </a:p>
          <a:p>
            <a:r>
              <a:rPr lang="ja-JP" altLang="en-US" sz="1400" dirty="0">
                <a:solidFill>
                  <a:schemeClr val="tx1"/>
                </a:solidFill>
              </a:rPr>
              <a:t>○　グループ２</a:t>
            </a:r>
            <a:r>
              <a:rPr lang="en-US" altLang="ja-JP" sz="1400" dirty="0">
                <a:solidFill>
                  <a:schemeClr val="tx1"/>
                </a:solidFill>
              </a:rPr>
              <a:t>B</a:t>
            </a:r>
            <a:r>
              <a:rPr lang="ja-JP" altLang="en-US" sz="1400" dirty="0">
                <a:solidFill>
                  <a:schemeClr val="tx1"/>
                </a:solidFill>
              </a:rPr>
              <a:t>　この物質は人に対して発がん性を示す可能性がある</a:t>
            </a:r>
            <a:r>
              <a:rPr lang="ja-JP" altLang="en-US" sz="1400" dirty="0" smtClean="0">
                <a:solidFill>
                  <a:schemeClr val="tx1"/>
                </a:solidFill>
              </a:rPr>
              <a:t>。</a:t>
            </a:r>
            <a:endParaRPr lang="ja-JP" altLang="en-US" sz="1400" dirty="0">
              <a:solidFill>
                <a:schemeClr val="tx1"/>
              </a:solidFill>
            </a:endParaRPr>
          </a:p>
        </p:txBody>
      </p:sp>
    </p:spTree>
    <p:extLst>
      <p:ext uri="{BB962C8B-B14F-4D97-AF65-F5344CB8AC3E}">
        <p14:creationId xmlns:p14="http://schemas.microsoft.com/office/powerpoint/2010/main" val="4119288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44624"/>
            <a:ext cx="8229600" cy="490066"/>
          </a:xfrm>
        </p:spPr>
        <p:txBody>
          <a:bodyPr>
            <a:normAutofit fontScale="90000"/>
          </a:bodyPr>
          <a:lstStyle/>
          <a:p>
            <a:r>
              <a:rPr lang="ja-JP" altLang="en-US" sz="4000" dirty="0"/>
              <a:t>経過措置（</a:t>
            </a:r>
            <a:r>
              <a:rPr lang="ja-JP" altLang="en-US" sz="4000" dirty="0" smtClean="0"/>
              <a:t>省令４）</a:t>
            </a:r>
            <a:r>
              <a:rPr lang="ja-JP" altLang="en-US" sz="2700" dirty="0" smtClean="0"/>
              <a:t>（パンフ</a:t>
            </a:r>
            <a:r>
              <a:rPr lang="en-US" altLang="ja-JP" sz="2700" dirty="0" smtClean="0"/>
              <a:t>P14</a:t>
            </a:r>
            <a:r>
              <a:rPr lang="ja-JP" altLang="en-US" sz="2700" dirty="0" smtClean="0"/>
              <a:t>）</a:t>
            </a:r>
            <a:endParaRPr kumimoji="1" lang="ja-JP" altLang="en-US" sz="2700" dirty="0"/>
          </a:p>
        </p:txBody>
      </p:sp>
      <p:sp>
        <p:nvSpPr>
          <p:cNvPr id="3" name="コンテンツ プレースホルダー 2"/>
          <p:cNvSpPr>
            <a:spLocks noGrp="1"/>
          </p:cNvSpPr>
          <p:nvPr>
            <p:ph idx="1"/>
          </p:nvPr>
        </p:nvSpPr>
        <p:spPr>
          <a:xfrm>
            <a:off x="0" y="659829"/>
            <a:ext cx="9144000" cy="5361459"/>
          </a:xfrm>
        </p:spPr>
        <p:txBody>
          <a:bodyPr>
            <a:normAutofit fontScale="55000" lnSpcReduction="20000"/>
          </a:bodyPr>
          <a:lstStyle/>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（作業環境測定士の資格に係る経過措置）</a:t>
            </a:r>
          </a:p>
          <a:p>
            <a:pPr marL="357188" indent="-357188">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第１０条</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この省令の施行の際現に作業環境測定法施行規則（</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５０</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省令第２０号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。以下「作環則」という。）</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別表第５号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に掲げる作業場の種類について作業環境測定法（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昭和</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５０</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年法律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２８</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。以下「作環法」という。）</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第７条</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又は</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第３３条第１項</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の規定による登録を受けている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第１種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作業環境測定士又は作業環境測定機関は、それぞれ作環則</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別表第３号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に掲げる作業場（新特化</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則第２条の２第１号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イに掲げる業務を行う作業場に限る。以下この条において同じ。）の種類及び</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第５号</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に掲げる作業場の種類について登録を受けているものとみなす。</a:t>
            </a:r>
          </a:p>
          <a:p>
            <a:pPr marL="357188" indent="-357188">
              <a:buNone/>
            </a:pPr>
            <a:r>
              <a:rPr lang="ja-JP" altLang="en-US" sz="3300" dirty="0" smtClean="0">
                <a:latin typeface="メイリオ" panose="020B0604030504040204" pitchFamily="50" charset="-128"/>
                <a:ea typeface="メイリオ" panose="020B0604030504040204" pitchFamily="50" charset="-128"/>
                <a:cs typeface="メイリオ" panose="020B0604030504040204" pitchFamily="50" charset="-128"/>
              </a:rPr>
              <a:t>　２</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この省令の施行の際現に、第１種作業環境測定士講習（作環則別表第５号の作業場の種類に係るものに限る。）を修了している者（前項に規定する者を除く。）が作環法第７条の規定による登録を受けたときには、作環則別表第３号に掲げる作業場の種類及び作環則別表第５号に掲げる作業場の種類について登録を受けたものとみなす。</a:t>
            </a:r>
          </a:p>
          <a:p>
            <a:pPr marL="357188" indent="-357188">
              <a:buNone/>
            </a:pPr>
            <a:r>
              <a:rPr lang="ja-JP" altLang="en-US" sz="3300" dirty="0" smtClean="0">
                <a:latin typeface="メイリオ" panose="020B0604030504040204" pitchFamily="50" charset="-128"/>
                <a:ea typeface="メイリオ" panose="020B0604030504040204" pitchFamily="50" charset="-128"/>
                <a:cs typeface="メイリオ" panose="020B0604030504040204" pitchFamily="50" charset="-128"/>
              </a:rPr>
              <a:t>　３</a:t>
            </a: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この省令の施行の際現に、法第３４条の２第１項に基づき届出がされている業務規程（作環則第５９条第１号に掲げる事項（以下この項において「作業場の種類」という。）として作環則別表第５号の作業場の種類を定めているものに限る。）は、作業場の種類として、作環則別表第３号に掲げる作業場の種類及び作環則別表第５号の作業場の種類を定めた業務規程とみなす</a:t>
            </a:r>
            <a:r>
              <a:rPr lang="ja-JP" altLang="en-US" sz="3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7188" indent="-357188">
              <a:buNone/>
            </a:pPr>
            <a:endParaRPr lang="ja-JP" altLang="en-US" sz="3300" dirty="0">
              <a:latin typeface="メイリオ" panose="020B0604030504040204" pitchFamily="50" charset="-128"/>
              <a:ea typeface="メイリオ" panose="020B0604030504040204" pitchFamily="50" charset="-128"/>
              <a:cs typeface="メイリオ" panose="020B0604030504040204" pitchFamily="50" charset="-128"/>
            </a:endParaRPr>
          </a:p>
          <a:p>
            <a:pPr marL="357188" indent="-357188">
              <a:buNone/>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（罰則に関する経過措置）</a:t>
            </a:r>
          </a:p>
          <a:p>
            <a:pPr marL="357188" indent="-357188">
              <a:buNone/>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第１１条　この省令の施行の日前にした行為に対する罰則の適用については、なお従前の例による。</a:t>
            </a:r>
          </a:p>
        </p:txBody>
      </p:sp>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30</a:t>
            </a:fld>
            <a:endParaRPr kumimoji="1" lang="ja-JP" altLang="en-US"/>
          </a:p>
        </p:txBody>
      </p:sp>
      <p:sp>
        <p:nvSpPr>
          <p:cNvPr id="5" name="正方形/長方形 4"/>
          <p:cNvSpPr/>
          <p:nvPr/>
        </p:nvSpPr>
        <p:spPr>
          <a:xfrm>
            <a:off x="0" y="5949280"/>
            <a:ext cx="9144000" cy="90872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改正省令施行前に５号（有機溶剤）で登録を受けている作業環境測定士、作業環境測定機関</a:t>
            </a:r>
            <a:r>
              <a:rPr lang="ja-JP" altLang="en-US" dirty="0" smtClean="0">
                <a:solidFill>
                  <a:schemeClr val="tx1"/>
                </a:solidFill>
              </a:rPr>
              <a:t>は３号（クロロホルム</a:t>
            </a:r>
            <a:r>
              <a:rPr lang="ja-JP" altLang="en-US" dirty="0">
                <a:solidFill>
                  <a:schemeClr val="tx1"/>
                </a:solidFill>
              </a:rPr>
              <a:t>等有機溶剤</a:t>
            </a:r>
            <a:r>
              <a:rPr lang="ja-JP" altLang="en-US" dirty="0" smtClean="0">
                <a:solidFill>
                  <a:schemeClr val="tx1"/>
                </a:solidFill>
              </a:rPr>
              <a:t>業務を行う作業場に限る）の登録を受けているものとみなす。</a:t>
            </a:r>
            <a:endParaRPr kumimoji="1" lang="en-US" altLang="ja-JP" dirty="0" smtClean="0">
              <a:solidFill>
                <a:schemeClr val="tx1"/>
              </a:solidFill>
            </a:endParaRPr>
          </a:p>
        </p:txBody>
      </p:sp>
      <p:sp>
        <p:nvSpPr>
          <p:cNvPr id="6" name="スライド番号プレースホルダー 3"/>
          <p:cNvSpPr txBox="1">
            <a:spLocks/>
          </p:cNvSpPr>
          <p:nvPr/>
        </p:nvSpPr>
        <p:spPr>
          <a:xfrm>
            <a:off x="6705600" y="65087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D958F11-2E69-46DA-9158-68AFED1A9474}" type="slidenum">
              <a:rPr lang="ja-JP" altLang="en-US" smtClean="0"/>
              <a:pPr/>
              <a:t>30</a:t>
            </a:fld>
            <a:endParaRPr lang="ja-JP" altLang="en-US" dirty="0"/>
          </a:p>
        </p:txBody>
      </p:sp>
    </p:spTree>
    <p:extLst>
      <p:ext uri="{BB962C8B-B14F-4D97-AF65-F5344CB8AC3E}">
        <p14:creationId xmlns:p14="http://schemas.microsoft.com/office/powerpoint/2010/main" val="2606087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457200" y="1340768"/>
            <a:ext cx="8229600" cy="4785395"/>
          </a:xfrm>
        </p:spPr>
        <p:txBody>
          <a:bodyPr/>
          <a:lstStyle/>
          <a:p>
            <a:r>
              <a:rPr kumimoji="1" lang="ja-JP" altLang="en-US" dirty="0" smtClean="0"/>
              <a:t>用語の定義（クロロホルム等、特別有機溶剤業務など）を理解しましょう。</a:t>
            </a:r>
            <a:endParaRPr kumimoji="1" lang="en-US" altLang="ja-JP" dirty="0" smtClean="0"/>
          </a:p>
          <a:p>
            <a:r>
              <a:rPr lang="ja-JP" altLang="en-US" dirty="0"/>
              <a:t>自分</a:t>
            </a:r>
            <a:r>
              <a:rPr lang="ja-JP" altLang="en-US" dirty="0" smtClean="0"/>
              <a:t>の事業場で取り扱うクロロホルム等がどの濃度範囲（</a:t>
            </a:r>
            <a:r>
              <a:rPr lang="en-US" altLang="ja-JP" dirty="0" smtClean="0"/>
              <a:t>A1</a:t>
            </a:r>
            <a:r>
              <a:rPr lang="ja-JP" altLang="en-US" dirty="0" err="1" smtClean="0"/>
              <a:t>、</a:t>
            </a:r>
            <a:r>
              <a:rPr lang="en-US" altLang="ja-JP" dirty="0" smtClean="0"/>
              <a:t>A2</a:t>
            </a:r>
            <a:r>
              <a:rPr lang="ja-JP" altLang="en-US" dirty="0" err="1" smtClean="0"/>
              <a:t>、</a:t>
            </a:r>
            <a:r>
              <a:rPr lang="en-US" altLang="ja-JP" dirty="0" smtClean="0"/>
              <a:t>B</a:t>
            </a:r>
            <a:r>
              <a:rPr lang="ja-JP" altLang="en-US" dirty="0" smtClean="0"/>
              <a:t>）なのかを把握しましょう。</a:t>
            </a:r>
            <a:endParaRPr lang="en-US" altLang="ja-JP" dirty="0" smtClean="0"/>
          </a:p>
          <a:p>
            <a:r>
              <a:rPr kumimoji="1" lang="ja-JP" altLang="en-US" dirty="0"/>
              <a:t>濃度</a:t>
            </a:r>
            <a:r>
              <a:rPr kumimoji="1" lang="ja-JP" altLang="en-US" dirty="0" smtClean="0"/>
              <a:t>範囲</a:t>
            </a:r>
            <a:r>
              <a:rPr lang="ja-JP" altLang="en-US" dirty="0"/>
              <a:t>（</a:t>
            </a:r>
            <a:r>
              <a:rPr lang="en-US" altLang="ja-JP" dirty="0"/>
              <a:t>A1</a:t>
            </a:r>
            <a:r>
              <a:rPr lang="ja-JP" altLang="en-US" dirty="0" err="1"/>
              <a:t>、</a:t>
            </a:r>
            <a:r>
              <a:rPr lang="en-US" altLang="ja-JP" dirty="0"/>
              <a:t>A2</a:t>
            </a:r>
            <a:r>
              <a:rPr lang="ja-JP" altLang="en-US" dirty="0" err="1"/>
              <a:t>、</a:t>
            </a:r>
            <a:r>
              <a:rPr lang="en-US" altLang="ja-JP" dirty="0"/>
              <a:t>B</a:t>
            </a:r>
            <a:r>
              <a:rPr lang="ja-JP" altLang="en-US" dirty="0" smtClean="0"/>
              <a:t>）で適用を受ける</a:t>
            </a:r>
            <a:r>
              <a:rPr kumimoji="1" lang="ja-JP" altLang="en-US" dirty="0" smtClean="0"/>
              <a:t>措置内容を確認して、必要な対策を講じていきましょう。</a:t>
            </a:r>
            <a:endParaRPr kumimoji="1" lang="ja-JP" altLang="en-US" dirty="0"/>
          </a:p>
        </p:txBody>
      </p:sp>
    </p:spTree>
    <p:extLst>
      <p:ext uri="{BB962C8B-B14F-4D97-AF65-F5344CB8AC3E}">
        <p14:creationId xmlns:p14="http://schemas.microsoft.com/office/powerpoint/2010/main" val="1632797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573312"/>
            <a:ext cx="4744413" cy="89237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有害性評価</a:t>
            </a:r>
            <a:r>
              <a:rPr lang="ja-JP" altLang="en-US" b="1" dirty="0" smtClean="0">
                <a:solidFill>
                  <a:schemeClr val="tx1"/>
                </a:solidFill>
              </a:rPr>
              <a:t>小検討会（有害性の検討</a:t>
            </a:r>
            <a:r>
              <a:rPr lang="en-US" altLang="ja-JP" b="1" dirty="0" smtClean="0">
                <a:solidFill>
                  <a:schemeClr val="tx1"/>
                </a:solidFill>
              </a:rPr>
              <a:t>H25.5.2</a:t>
            </a:r>
            <a:r>
              <a:rPr lang="ja-JP" altLang="en-US" b="1" dirty="0" smtClean="0">
                <a:solidFill>
                  <a:schemeClr val="tx1"/>
                </a:solidFill>
              </a:rPr>
              <a:t>）</a:t>
            </a:r>
            <a:endParaRPr lang="en-US" altLang="ja-JP" b="1" dirty="0" smtClean="0">
              <a:solidFill>
                <a:schemeClr val="tx1"/>
              </a:solidFill>
            </a:endParaRPr>
          </a:p>
          <a:p>
            <a:pPr algn="ctr"/>
            <a:r>
              <a:rPr lang="ja-JP" altLang="en-US" b="1" u="sng" dirty="0" smtClean="0">
                <a:solidFill>
                  <a:srgbClr val="FF0000"/>
                </a:solidFill>
              </a:rPr>
              <a:t>有機溶剤の内、</a:t>
            </a:r>
            <a:r>
              <a:rPr lang="en-US" altLang="ja-JP" b="1" u="sng" dirty="0" smtClean="0">
                <a:solidFill>
                  <a:srgbClr val="FF0000"/>
                </a:solidFill>
              </a:rPr>
              <a:t>IARC</a:t>
            </a:r>
            <a:r>
              <a:rPr lang="ja-JP" altLang="en-US" b="1" u="sng" dirty="0" smtClean="0">
                <a:solidFill>
                  <a:srgbClr val="FF0000"/>
                </a:solidFill>
              </a:rPr>
              <a:t>の発がん性評価で</a:t>
            </a:r>
            <a:endParaRPr lang="en-US" altLang="ja-JP" b="1" u="sng" dirty="0" smtClean="0">
              <a:solidFill>
                <a:srgbClr val="FF0000"/>
              </a:solidFill>
            </a:endParaRPr>
          </a:p>
          <a:p>
            <a:pPr algn="ctr"/>
            <a:r>
              <a:rPr lang="ja-JP" altLang="en-US" b="1" u="sng" dirty="0" smtClean="0">
                <a:solidFill>
                  <a:srgbClr val="FF0000"/>
                </a:solidFill>
              </a:rPr>
              <a:t>１、２</a:t>
            </a:r>
            <a:r>
              <a:rPr lang="en-US" altLang="ja-JP" b="1" u="sng" dirty="0" smtClean="0">
                <a:solidFill>
                  <a:srgbClr val="FF0000"/>
                </a:solidFill>
              </a:rPr>
              <a:t>A</a:t>
            </a:r>
            <a:r>
              <a:rPr lang="ja-JP" altLang="en-US" b="1" u="sng" dirty="0" err="1" smtClean="0">
                <a:solidFill>
                  <a:srgbClr val="FF0000"/>
                </a:solidFill>
              </a:rPr>
              <a:t>、</a:t>
            </a:r>
            <a:r>
              <a:rPr lang="ja-JP" altLang="en-US" b="1" u="sng" dirty="0" smtClean="0">
                <a:solidFill>
                  <a:srgbClr val="FF0000"/>
                </a:solidFill>
              </a:rPr>
              <a:t>２</a:t>
            </a:r>
            <a:r>
              <a:rPr lang="en-US" altLang="ja-JP" b="1" u="sng" dirty="0" smtClean="0">
                <a:solidFill>
                  <a:srgbClr val="FF0000"/>
                </a:solidFill>
              </a:rPr>
              <a:t>B</a:t>
            </a:r>
            <a:r>
              <a:rPr lang="ja-JP" altLang="en-US" b="1" u="sng" dirty="0" smtClean="0">
                <a:solidFill>
                  <a:srgbClr val="FF0000"/>
                </a:solidFill>
              </a:rPr>
              <a:t>の１０物質に発がんのおそれあり</a:t>
            </a:r>
            <a:endParaRPr lang="ja-JP" altLang="en-US" b="1" u="sng" dirty="0">
              <a:solidFill>
                <a:srgbClr val="FF0000"/>
              </a:solidFill>
            </a:endParaRPr>
          </a:p>
        </p:txBody>
      </p:sp>
      <p:cxnSp>
        <p:nvCxnSpPr>
          <p:cNvPr id="55" name="直線矢印コネクタ 54"/>
          <p:cNvCxnSpPr/>
          <p:nvPr/>
        </p:nvCxnSpPr>
        <p:spPr>
          <a:xfrm>
            <a:off x="2610960" y="1465686"/>
            <a:ext cx="0" cy="36244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0" y="1828131"/>
            <a:ext cx="4749422" cy="134679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リスク評価</a:t>
            </a:r>
            <a:r>
              <a:rPr lang="ja-JP" altLang="en-US" b="1" dirty="0" smtClean="0">
                <a:solidFill>
                  <a:schemeClr val="tx1"/>
                </a:solidFill>
              </a:rPr>
              <a:t>検討会（リスクの判定</a:t>
            </a:r>
            <a:r>
              <a:rPr lang="en-US" altLang="ja-JP" b="1" dirty="0" smtClean="0">
                <a:solidFill>
                  <a:schemeClr val="tx1"/>
                </a:solidFill>
              </a:rPr>
              <a:t>H25.6.21</a:t>
            </a:r>
            <a:r>
              <a:rPr lang="ja-JP" altLang="en-US" b="1" dirty="0" smtClean="0">
                <a:solidFill>
                  <a:schemeClr val="tx1"/>
                </a:solidFill>
              </a:rPr>
              <a:t>ほか）</a:t>
            </a:r>
            <a:endParaRPr lang="en-US" altLang="ja-JP" b="1" dirty="0" smtClean="0">
              <a:solidFill>
                <a:schemeClr val="tx1"/>
              </a:solidFill>
            </a:endParaRPr>
          </a:p>
          <a:p>
            <a:pPr algn="ctr"/>
            <a:r>
              <a:rPr lang="ja-JP" altLang="en-US" b="1" dirty="0" smtClean="0">
                <a:solidFill>
                  <a:schemeClr val="tx1"/>
                </a:solidFill>
              </a:rPr>
              <a:t>労働者へのばく露が懸念されるため、発がんのおそれのある有機溶剤を使用する</a:t>
            </a:r>
            <a:r>
              <a:rPr lang="ja-JP" altLang="en-US" b="1" u="sng" dirty="0" smtClean="0">
                <a:solidFill>
                  <a:srgbClr val="FF0000"/>
                </a:solidFill>
              </a:rPr>
              <a:t>有機溶剤業務</a:t>
            </a:r>
            <a:r>
              <a:rPr lang="ja-JP" altLang="en-US" b="1" dirty="0" smtClean="0">
                <a:solidFill>
                  <a:schemeClr val="tx1"/>
                </a:solidFill>
              </a:rPr>
              <a:t>で、</a:t>
            </a:r>
            <a:r>
              <a:rPr lang="ja-JP" altLang="en-US" b="1" u="sng" dirty="0" smtClean="0">
                <a:solidFill>
                  <a:srgbClr val="FF0000"/>
                </a:solidFill>
              </a:rPr>
              <a:t>記録の保存期間を延長するなどの措置</a:t>
            </a:r>
            <a:r>
              <a:rPr lang="ja-JP" altLang="en-US" b="1" dirty="0" smtClean="0">
                <a:solidFill>
                  <a:schemeClr val="tx1"/>
                </a:solidFill>
              </a:rPr>
              <a:t>を講ずることが必要</a:t>
            </a:r>
            <a:endParaRPr lang="ja-JP" altLang="en-US" b="1" u="sng" dirty="0">
              <a:solidFill>
                <a:srgbClr val="FF0000"/>
              </a:solidFill>
            </a:endParaRPr>
          </a:p>
        </p:txBody>
      </p:sp>
      <p:cxnSp>
        <p:nvCxnSpPr>
          <p:cNvPr id="128" name="直線矢印コネクタ 127"/>
          <p:cNvCxnSpPr/>
          <p:nvPr/>
        </p:nvCxnSpPr>
        <p:spPr>
          <a:xfrm>
            <a:off x="2646312" y="3458083"/>
            <a:ext cx="0" cy="5026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6" name="正方形/長方形 135"/>
          <p:cNvSpPr/>
          <p:nvPr/>
        </p:nvSpPr>
        <p:spPr>
          <a:xfrm>
            <a:off x="55049" y="3988343"/>
            <a:ext cx="4639323" cy="11355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化学物質の健康障害防止措置検討会</a:t>
            </a:r>
            <a:endParaRPr lang="en-US" altLang="ja-JP" b="1" dirty="0" smtClean="0">
              <a:solidFill>
                <a:schemeClr val="tx1"/>
              </a:solidFill>
            </a:endParaRPr>
          </a:p>
          <a:p>
            <a:pPr algn="ctr"/>
            <a:r>
              <a:rPr lang="ja-JP" altLang="en-US" b="1" dirty="0" smtClean="0">
                <a:solidFill>
                  <a:schemeClr val="tx1"/>
                </a:solidFill>
              </a:rPr>
              <a:t>（具体的措置内容の検討</a:t>
            </a:r>
            <a:r>
              <a:rPr lang="en-US" altLang="ja-JP" b="1" dirty="0" smtClean="0">
                <a:solidFill>
                  <a:schemeClr val="tx1"/>
                </a:solidFill>
              </a:rPr>
              <a:t>H25.9.18</a:t>
            </a:r>
            <a:r>
              <a:rPr lang="ja-JP" altLang="en-US" b="1" dirty="0" smtClean="0">
                <a:solidFill>
                  <a:schemeClr val="tx1"/>
                </a:solidFill>
              </a:rPr>
              <a:t>ほか）</a:t>
            </a:r>
            <a:endParaRPr lang="en-US" altLang="ja-JP" b="1" dirty="0" smtClean="0">
              <a:solidFill>
                <a:schemeClr val="tx1"/>
              </a:solidFill>
            </a:endParaRPr>
          </a:p>
          <a:p>
            <a:pPr algn="ctr"/>
            <a:r>
              <a:rPr lang="ja-JP" altLang="en-US" b="1" u="sng" dirty="0" smtClean="0">
                <a:solidFill>
                  <a:srgbClr val="FF0000"/>
                </a:solidFill>
              </a:rPr>
              <a:t>特化則へ移す</a:t>
            </a:r>
            <a:r>
              <a:rPr lang="ja-JP" altLang="en-US" b="1" dirty="0" smtClean="0">
                <a:solidFill>
                  <a:schemeClr val="tx1"/>
                </a:solidFill>
              </a:rPr>
              <a:t>とともに、</a:t>
            </a:r>
            <a:r>
              <a:rPr lang="ja-JP" altLang="en-US" b="1" u="sng" dirty="0" smtClean="0">
                <a:solidFill>
                  <a:srgbClr val="FF0000"/>
                </a:solidFill>
              </a:rPr>
              <a:t>特別管理物質</a:t>
            </a:r>
            <a:r>
              <a:rPr lang="ja-JP" altLang="en-US" b="1" dirty="0" smtClean="0">
                <a:solidFill>
                  <a:schemeClr val="tx1"/>
                </a:solidFill>
              </a:rPr>
              <a:t>と同様の措置を講じることが必要</a:t>
            </a:r>
            <a:endParaRPr lang="ja-JP" altLang="en-US" b="1" dirty="0">
              <a:solidFill>
                <a:schemeClr val="tx1"/>
              </a:solidFill>
            </a:endParaRPr>
          </a:p>
        </p:txBody>
      </p:sp>
      <p:sp>
        <p:nvSpPr>
          <p:cNvPr id="173" name="テキスト ボックス 172"/>
          <p:cNvSpPr txBox="1"/>
          <p:nvPr/>
        </p:nvSpPr>
        <p:spPr>
          <a:xfrm>
            <a:off x="1052170" y="5123880"/>
            <a:ext cx="3203052" cy="369332"/>
          </a:xfrm>
          <a:prstGeom prst="rect">
            <a:avLst/>
          </a:prstGeom>
          <a:noFill/>
        </p:spPr>
        <p:txBody>
          <a:bodyPr wrap="square" rtlCol="0">
            <a:spAutoFit/>
          </a:bodyPr>
          <a:lstStyle/>
          <a:p>
            <a:pPr algn="ctr"/>
            <a:r>
              <a:rPr lang="ja-JP" altLang="en-US" b="1" dirty="0">
                <a:solidFill>
                  <a:srgbClr val="FF0000"/>
                </a:solidFill>
              </a:rPr>
              <a:t>報告書の公表（</a:t>
            </a:r>
            <a:r>
              <a:rPr lang="en-US" altLang="ja-JP" b="1" dirty="0" smtClean="0">
                <a:solidFill>
                  <a:srgbClr val="FF0000"/>
                </a:solidFill>
              </a:rPr>
              <a:t>H26.1.29</a:t>
            </a:r>
            <a:r>
              <a:rPr lang="ja-JP" altLang="en-US" b="1" dirty="0" smtClean="0">
                <a:solidFill>
                  <a:srgbClr val="FF0000"/>
                </a:solidFill>
              </a:rPr>
              <a:t>）</a:t>
            </a:r>
            <a:endParaRPr lang="ja-JP" altLang="en-US" b="1" dirty="0">
              <a:solidFill>
                <a:srgbClr val="FF0000"/>
              </a:solidFill>
            </a:endParaRPr>
          </a:p>
        </p:txBody>
      </p:sp>
      <p:sp>
        <p:nvSpPr>
          <p:cNvPr id="256" name="正方形/長方形 255"/>
          <p:cNvSpPr/>
          <p:nvPr/>
        </p:nvSpPr>
        <p:spPr>
          <a:xfrm>
            <a:off x="250747" y="5631075"/>
            <a:ext cx="4441211" cy="60623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特別規則による規制</a:t>
            </a:r>
            <a:endParaRPr lang="en-US" altLang="ja-JP" b="1" dirty="0" smtClean="0">
              <a:solidFill>
                <a:schemeClr val="tx1"/>
              </a:solidFill>
            </a:endParaRPr>
          </a:p>
          <a:p>
            <a:pPr algn="ctr"/>
            <a:r>
              <a:rPr lang="ja-JP" altLang="en-US" b="1" dirty="0" smtClean="0">
                <a:solidFill>
                  <a:schemeClr val="tx1"/>
                </a:solidFill>
              </a:rPr>
              <a:t>（関係法令の改正）</a:t>
            </a:r>
            <a:endParaRPr lang="en-US" altLang="ja-JP" b="1" dirty="0" smtClean="0">
              <a:solidFill>
                <a:schemeClr val="tx1"/>
              </a:solidFill>
            </a:endParaRPr>
          </a:p>
        </p:txBody>
      </p:sp>
      <p:cxnSp>
        <p:nvCxnSpPr>
          <p:cNvPr id="257" name="直線矢印コネクタ 256"/>
          <p:cNvCxnSpPr/>
          <p:nvPr/>
        </p:nvCxnSpPr>
        <p:spPr>
          <a:xfrm>
            <a:off x="2610960" y="5414228"/>
            <a:ext cx="0" cy="21684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1032405" y="3191616"/>
            <a:ext cx="3176649" cy="369332"/>
          </a:xfrm>
          <a:prstGeom prst="rect">
            <a:avLst/>
          </a:prstGeom>
          <a:noFill/>
        </p:spPr>
        <p:txBody>
          <a:bodyPr wrap="square" rtlCol="0">
            <a:spAutoFit/>
          </a:bodyPr>
          <a:lstStyle/>
          <a:p>
            <a:pPr algn="ctr"/>
            <a:r>
              <a:rPr lang="ja-JP" altLang="en-US" b="1" dirty="0" smtClean="0">
                <a:solidFill>
                  <a:srgbClr val="FF0000"/>
                </a:solidFill>
              </a:rPr>
              <a:t>報告書の公表（</a:t>
            </a:r>
            <a:r>
              <a:rPr lang="en-US" altLang="ja-JP" b="1" dirty="0" smtClean="0">
                <a:solidFill>
                  <a:srgbClr val="FF0000"/>
                </a:solidFill>
              </a:rPr>
              <a:t>H25.7.24</a:t>
            </a:r>
            <a:r>
              <a:rPr lang="ja-JP" altLang="en-US" b="1" dirty="0" smtClean="0">
                <a:solidFill>
                  <a:srgbClr val="FF0000"/>
                </a:solidFill>
              </a:rPr>
              <a:t>）</a:t>
            </a:r>
          </a:p>
        </p:txBody>
      </p:sp>
      <p:sp>
        <p:nvSpPr>
          <p:cNvPr id="67" name="テキスト ボックス 66"/>
          <p:cNvSpPr txBox="1"/>
          <p:nvPr/>
        </p:nvSpPr>
        <p:spPr>
          <a:xfrm>
            <a:off x="602314" y="6237312"/>
            <a:ext cx="3816424" cy="646331"/>
          </a:xfrm>
          <a:prstGeom prst="rect">
            <a:avLst/>
          </a:prstGeom>
          <a:noFill/>
        </p:spPr>
        <p:txBody>
          <a:bodyPr wrap="square" rtlCol="0">
            <a:spAutoFit/>
          </a:bodyPr>
          <a:lstStyle/>
          <a:p>
            <a:pPr algn="ctr"/>
            <a:r>
              <a:rPr lang="ja-JP" altLang="en-US" b="1" dirty="0" smtClean="0">
                <a:solidFill>
                  <a:srgbClr val="FF0000"/>
                </a:solidFill>
              </a:rPr>
              <a:t>政令　</a:t>
            </a:r>
            <a:r>
              <a:rPr lang="en-US" altLang="ja-JP" b="1" dirty="0" smtClean="0">
                <a:solidFill>
                  <a:srgbClr val="FF0000"/>
                </a:solidFill>
              </a:rPr>
              <a:t>H26.8.</a:t>
            </a:r>
            <a:r>
              <a:rPr lang="en-US" altLang="ja-JP" b="1" dirty="0">
                <a:solidFill>
                  <a:srgbClr val="FF0000"/>
                </a:solidFill>
              </a:rPr>
              <a:t>20</a:t>
            </a:r>
            <a:r>
              <a:rPr lang="ja-JP" altLang="en-US" b="1" dirty="0" smtClean="0">
                <a:solidFill>
                  <a:srgbClr val="FF0000"/>
                </a:solidFill>
              </a:rPr>
              <a:t>公布、</a:t>
            </a:r>
            <a:r>
              <a:rPr lang="en-US" altLang="ja-JP" b="1" dirty="0" smtClean="0">
                <a:solidFill>
                  <a:srgbClr val="FF0000"/>
                </a:solidFill>
              </a:rPr>
              <a:t>H26.11.1</a:t>
            </a:r>
            <a:r>
              <a:rPr lang="ja-JP" altLang="en-US" b="1" dirty="0" smtClean="0">
                <a:solidFill>
                  <a:srgbClr val="FF0000"/>
                </a:solidFill>
              </a:rPr>
              <a:t>施行</a:t>
            </a:r>
            <a:endParaRPr lang="en-US" altLang="ja-JP" b="1" dirty="0" smtClean="0">
              <a:solidFill>
                <a:srgbClr val="FF0000"/>
              </a:solidFill>
            </a:endParaRPr>
          </a:p>
          <a:p>
            <a:pPr algn="ctr"/>
            <a:r>
              <a:rPr lang="ja-JP" altLang="en-US" b="1" dirty="0">
                <a:solidFill>
                  <a:srgbClr val="FF0000"/>
                </a:solidFill>
              </a:rPr>
              <a:t>省</a:t>
            </a:r>
            <a:r>
              <a:rPr lang="ja-JP" altLang="en-US" b="1" dirty="0" smtClean="0">
                <a:solidFill>
                  <a:srgbClr val="FF0000"/>
                </a:solidFill>
              </a:rPr>
              <a:t>令</a:t>
            </a:r>
            <a:r>
              <a:rPr lang="ja-JP" altLang="en-US" b="1" dirty="0">
                <a:solidFill>
                  <a:srgbClr val="FF0000"/>
                </a:solidFill>
              </a:rPr>
              <a:t>　</a:t>
            </a:r>
            <a:r>
              <a:rPr lang="en-US" altLang="ja-JP" b="1" dirty="0" smtClean="0">
                <a:solidFill>
                  <a:srgbClr val="FF0000"/>
                </a:solidFill>
              </a:rPr>
              <a:t>H26.8.</a:t>
            </a:r>
            <a:r>
              <a:rPr lang="en-US" altLang="ja-JP" b="1" dirty="0">
                <a:solidFill>
                  <a:srgbClr val="FF0000"/>
                </a:solidFill>
              </a:rPr>
              <a:t>25</a:t>
            </a:r>
            <a:r>
              <a:rPr lang="ja-JP" altLang="en-US" b="1" dirty="0" smtClean="0">
                <a:solidFill>
                  <a:srgbClr val="FF0000"/>
                </a:solidFill>
              </a:rPr>
              <a:t>公布</a:t>
            </a:r>
            <a:r>
              <a:rPr lang="ja-JP" altLang="en-US" b="1" dirty="0">
                <a:solidFill>
                  <a:srgbClr val="FF0000"/>
                </a:solidFill>
              </a:rPr>
              <a:t>、</a:t>
            </a:r>
            <a:r>
              <a:rPr lang="en-US" altLang="ja-JP" b="1" dirty="0">
                <a:solidFill>
                  <a:srgbClr val="FF0000"/>
                </a:solidFill>
              </a:rPr>
              <a:t>H26.11.1</a:t>
            </a:r>
            <a:r>
              <a:rPr lang="ja-JP" altLang="en-US" b="1" dirty="0" smtClean="0">
                <a:solidFill>
                  <a:srgbClr val="FF0000"/>
                </a:solidFill>
              </a:rPr>
              <a:t>施行</a:t>
            </a:r>
          </a:p>
        </p:txBody>
      </p:sp>
      <p:sp>
        <p:nvSpPr>
          <p:cNvPr id="4" name="テキスト ボックス 3"/>
          <p:cNvSpPr txBox="1"/>
          <p:nvPr/>
        </p:nvSpPr>
        <p:spPr>
          <a:xfrm>
            <a:off x="4842704" y="1844824"/>
            <a:ext cx="4273203" cy="2031325"/>
          </a:xfrm>
          <a:prstGeom prst="rect">
            <a:avLst/>
          </a:prstGeom>
          <a:noFill/>
          <a:ln>
            <a:solidFill>
              <a:schemeClr val="accent1">
                <a:shade val="50000"/>
              </a:schemeClr>
            </a:solidFill>
          </a:ln>
        </p:spPr>
        <p:txBody>
          <a:bodyPr wrap="square" rtlCol="0">
            <a:spAutoFit/>
          </a:bodyPr>
          <a:lstStyle/>
          <a:p>
            <a:pPr marL="263525" indent="-263525"/>
            <a:r>
              <a:rPr lang="ja-JP" altLang="en-US" sz="1400" dirty="0" smtClean="0"/>
              <a:t>○　</a:t>
            </a:r>
            <a:r>
              <a:rPr lang="ja-JP" altLang="en-US" sz="1400" b="1" dirty="0" smtClean="0"/>
              <a:t>沸点</a:t>
            </a:r>
            <a:r>
              <a:rPr lang="ja-JP" altLang="en-US" sz="1400" b="1" dirty="0"/>
              <a:t>が低く常温での蒸気圧が</a:t>
            </a:r>
            <a:r>
              <a:rPr lang="ja-JP" altLang="en-US" sz="1400" b="1" dirty="0" smtClean="0"/>
              <a:t>高いものが含まれる</a:t>
            </a:r>
            <a:r>
              <a:rPr lang="ja-JP" altLang="en-US" sz="1400" dirty="0" smtClean="0"/>
              <a:t>（例：ジクロロメタン</a:t>
            </a:r>
            <a:r>
              <a:rPr lang="en-US" altLang="ja-JP" sz="1400" dirty="0" smtClean="0"/>
              <a:t>BP</a:t>
            </a:r>
            <a:r>
              <a:rPr lang="ja-JP" altLang="en-US" sz="1400" dirty="0" smtClean="0"/>
              <a:t>：</a:t>
            </a:r>
            <a:r>
              <a:rPr lang="en-US" altLang="ja-JP" sz="1400" dirty="0" smtClean="0"/>
              <a:t>40</a:t>
            </a:r>
            <a:r>
              <a:rPr lang="ja-JP" altLang="en-US" sz="1400" dirty="0" smtClean="0"/>
              <a:t>℃、蒸気圧</a:t>
            </a:r>
            <a:r>
              <a:rPr lang="en-US" altLang="ja-JP" sz="1400" dirty="0" smtClean="0"/>
              <a:t>47.4kPa(20</a:t>
            </a:r>
            <a:r>
              <a:rPr lang="ja-JP" altLang="en-US" sz="1400" dirty="0" smtClean="0"/>
              <a:t>℃</a:t>
            </a:r>
            <a:r>
              <a:rPr lang="en-US" altLang="ja-JP" sz="1400" dirty="0" smtClean="0"/>
              <a:t>)</a:t>
            </a:r>
            <a:r>
              <a:rPr lang="ja-JP" altLang="en-US" sz="1400" dirty="0" smtClean="0"/>
              <a:t>）（参考：水の蒸気圧</a:t>
            </a:r>
            <a:r>
              <a:rPr lang="en-US" altLang="ja-JP" sz="1400" dirty="0" smtClean="0"/>
              <a:t>2.3kPa(20</a:t>
            </a:r>
            <a:r>
              <a:rPr lang="ja-JP" altLang="en-US" sz="1400" dirty="0"/>
              <a:t>℃</a:t>
            </a:r>
            <a:r>
              <a:rPr lang="en-US" altLang="ja-JP" sz="1400" dirty="0" smtClean="0"/>
              <a:t>)</a:t>
            </a:r>
            <a:r>
              <a:rPr lang="ja-JP" altLang="en-US" sz="1400" dirty="0" err="1" smtClean="0"/>
              <a:t>、</a:t>
            </a:r>
            <a:r>
              <a:rPr lang="en-US" altLang="ja-JP" sz="1400" dirty="0" smtClean="0"/>
              <a:t>47.5kPa(80</a:t>
            </a:r>
            <a:r>
              <a:rPr lang="ja-JP" altLang="en-US" sz="1400" dirty="0"/>
              <a:t>℃</a:t>
            </a:r>
            <a:r>
              <a:rPr lang="en-US" altLang="ja-JP" sz="1400" dirty="0"/>
              <a:t>) </a:t>
            </a:r>
            <a:endParaRPr lang="en-US" altLang="ja-JP" sz="1400" dirty="0" smtClean="0"/>
          </a:p>
          <a:p>
            <a:pPr marL="263525" indent="-263525"/>
            <a:r>
              <a:rPr lang="ja-JP" altLang="en-US" sz="1400" dirty="0" smtClean="0"/>
              <a:t>○</a:t>
            </a:r>
            <a:r>
              <a:rPr lang="ja-JP" altLang="en-US" sz="1400" dirty="0"/>
              <a:t>　</a:t>
            </a:r>
            <a:r>
              <a:rPr lang="ja-JP" altLang="en-US" sz="1400" b="1" dirty="0"/>
              <a:t>作業環境</a:t>
            </a:r>
            <a:r>
              <a:rPr lang="ja-JP" altLang="en-US" sz="1400" b="1" dirty="0" smtClean="0"/>
              <a:t>測定評価結果</a:t>
            </a:r>
            <a:r>
              <a:rPr lang="ja-JP" altLang="en-US" sz="1400" b="1" dirty="0"/>
              <a:t>より第</a:t>
            </a:r>
            <a:r>
              <a:rPr lang="en-US" altLang="ja-JP" sz="1400" b="1" dirty="0"/>
              <a:t>2</a:t>
            </a:r>
            <a:r>
              <a:rPr lang="ja-JP" altLang="en-US" sz="1400" b="1" dirty="0"/>
              <a:t>又は第</a:t>
            </a:r>
            <a:r>
              <a:rPr lang="en-US" altLang="ja-JP" sz="1400" b="1" dirty="0"/>
              <a:t>3</a:t>
            </a:r>
            <a:r>
              <a:rPr lang="ja-JP" altLang="en-US" sz="1400" b="1" dirty="0"/>
              <a:t>管理区分の作業場が</a:t>
            </a:r>
            <a:r>
              <a:rPr lang="ja-JP" altLang="en-US" sz="1400" b="1" dirty="0" smtClean="0"/>
              <a:t>認められる</a:t>
            </a:r>
            <a:r>
              <a:rPr lang="ja-JP" altLang="en-US" sz="1400" dirty="0" smtClean="0"/>
              <a:t>（例：ジクロロメタン、第</a:t>
            </a:r>
            <a:r>
              <a:rPr lang="en-US" altLang="ja-JP" sz="1400" dirty="0" smtClean="0"/>
              <a:t>2</a:t>
            </a:r>
            <a:r>
              <a:rPr lang="ja-JP" altLang="en-US" sz="1400" dirty="0" smtClean="0"/>
              <a:t>又は第</a:t>
            </a:r>
            <a:r>
              <a:rPr lang="en-US" altLang="ja-JP" sz="1400" dirty="0" smtClean="0"/>
              <a:t>3</a:t>
            </a:r>
            <a:r>
              <a:rPr lang="ja-JP" altLang="en-US" sz="1400" dirty="0" smtClean="0"/>
              <a:t>管理区分比率：</a:t>
            </a:r>
            <a:r>
              <a:rPr lang="en-US" altLang="ja-JP" sz="1400" dirty="0" smtClean="0"/>
              <a:t>22.8</a:t>
            </a:r>
            <a:r>
              <a:rPr lang="ja-JP" altLang="en-US" sz="1400" dirty="0" smtClean="0"/>
              <a:t>％）</a:t>
            </a:r>
            <a:endParaRPr lang="en-US" altLang="ja-JP" sz="1400" dirty="0"/>
          </a:p>
          <a:p>
            <a:pPr marL="263525" indent="-263525"/>
            <a:r>
              <a:rPr lang="ja-JP" altLang="en-US" sz="1400" dirty="0" smtClean="0"/>
              <a:t>○</a:t>
            </a:r>
            <a:r>
              <a:rPr lang="ja-JP" altLang="en-US" sz="1400" dirty="0"/>
              <a:t>　</a:t>
            </a:r>
            <a:r>
              <a:rPr lang="ja-JP" altLang="en-US" sz="1400" b="1" dirty="0"/>
              <a:t>有機特殊健診の生物学的モニタリング検査で分布２又３に区分される結果が</a:t>
            </a:r>
            <a:r>
              <a:rPr lang="ja-JP" altLang="en-US" sz="1400" b="1" dirty="0" smtClean="0"/>
              <a:t>認められる</a:t>
            </a:r>
            <a:r>
              <a:rPr lang="ja-JP" altLang="en-US" sz="1400" dirty="0" smtClean="0"/>
              <a:t>（例：トリクロロエチレン、分布２：</a:t>
            </a:r>
            <a:r>
              <a:rPr lang="en-US" altLang="ja-JP" sz="1400" dirty="0" smtClean="0"/>
              <a:t>4.4</a:t>
            </a:r>
            <a:r>
              <a:rPr lang="ja-JP" altLang="en-US" sz="1400" dirty="0" smtClean="0"/>
              <a:t>％、分布３：</a:t>
            </a:r>
            <a:r>
              <a:rPr lang="en-US" altLang="ja-JP" sz="1400" dirty="0" smtClean="0"/>
              <a:t>1.6</a:t>
            </a:r>
            <a:r>
              <a:rPr lang="ja-JP" altLang="en-US" sz="1400" dirty="0" smtClean="0"/>
              <a:t>％）</a:t>
            </a:r>
            <a:endParaRPr lang="ja-JP" altLang="en-US" sz="1400" dirty="0"/>
          </a:p>
        </p:txBody>
      </p:sp>
      <p:sp>
        <p:nvSpPr>
          <p:cNvPr id="5" name="テキスト ボックス 4"/>
          <p:cNvSpPr txBox="1"/>
          <p:nvPr/>
        </p:nvSpPr>
        <p:spPr>
          <a:xfrm>
            <a:off x="4838603" y="108425"/>
            <a:ext cx="4277305" cy="1600438"/>
          </a:xfrm>
          <a:prstGeom prst="rect">
            <a:avLst/>
          </a:prstGeom>
          <a:noFill/>
          <a:ln>
            <a:solidFill>
              <a:schemeClr val="accent1">
                <a:shade val="50000"/>
              </a:schemeClr>
            </a:solidFill>
          </a:ln>
        </p:spPr>
        <p:txBody>
          <a:bodyPr wrap="square" rtlCol="0">
            <a:spAutoFit/>
          </a:bodyPr>
          <a:lstStyle/>
          <a:p>
            <a:r>
              <a:rPr lang="ja-JP" altLang="en-US" sz="1400" b="1" dirty="0" smtClean="0"/>
              <a:t>クロロホルム</a:t>
            </a:r>
            <a:r>
              <a:rPr lang="en-US" altLang="ja-JP" sz="1400" b="1" dirty="0" smtClean="0"/>
              <a:t>(2B)</a:t>
            </a:r>
            <a:r>
              <a:rPr lang="ja-JP" altLang="en-US" sz="1400" b="1" dirty="0" err="1" smtClean="0"/>
              <a:t>、</a:t>
            </a:r>
            <a:r>
              <a:rPr lang="ja-JP" altLang="en-US" sz="1400" b="1" dirty="0" smtClean="0"/>
              <a:t>四</a:t>
            </a:r>
            <a:r>
              <a:rPr lang="ja-JP" altLang="en-US" sz="1400" b="1" dirty="0"/>
              <a:t>塩化</a:t>
            </a:r>
            <a:r>
              <a:rPr lang="ja-JP" altLang="en-US" sz="1400" b="1" dirty="0" smtClean="0"/>
              <a:t>炭素</a:t>
            </a:r>
            <a:r>
              <a:rPr lang="en-US" altLang="ja-JP" sz="1400" b="1" dirty="0"/>
              <a:t>(2B </a:t>
            </a:r>
            <a:r>
              <a:rPr lang="en-US" altLang="ja-JP" sz="1400" b="1" dirty="0" smtClean="0"/>
              <a:t>)</a:t>
            </a:r>
            <a:r>
              <a:rPr lang="ja-JP" altLang="en-US" sz="1400" b="1" dirty="0" err="1" smtClean="0"/>
              <a:t>、</a:t>
            </a:r>
            <a:r>
              <a:rPr lang="ja-JP" altLang="en-US" sz="1400" b="1" dirty="0" smtClean="0"/>
              <a:t>１，４</a:t>
            </a:r>
            <a:r>
              <a:rPr lang="ja-JP" altLang="en-US" sz="1400" b="1" dirty="0"/>
              <a:t>－</a:t>
            </a:r>
            <a:r>
              <a:rPr lang="ja-JP" altLang="en-US" sz="1400" b="1" dirty="0" smtClean="0"/>
              <a:t>ジオキサン</a:t>
            </a:r>
            <a:r>
              <a:rPr lang="en-US" altLang="ja-JP" sz="1400" b="1" dirty="0"/>
              <a:t>(</a:t>
            </a:r>
            <a:r>
              <a:rPr lang="en-US" altLang="ja-JP" sz="1400" b="1" dirty="0" smtClean="0"/>
              <a:t>2B) </a:t>
            </a:r>
            <a:r>
              <a:rPr lang="ja-JP" altLang="en-US" sz="1400" b="1" dirty="0" err="1" smtClean="0"/>
              <a:t>、</a:t>
            </a:r>
            <a:r>
              <a:rPr lang="ja-JP" altLang="en-US" sz="1400" b="1" dirty="0" smtClean="0"/>
              <a:t>１，２</a:t>
            </a:r>
            <a:r>
              <a:rPr lang="ja-JP" altLang="en-US" sz="1400" b="1" dirty="0"/>
              <a:t>－</a:t>
            </a:r>
            <a:r>
              <a:rPr lang="ja-JP" altLang="en-US" sz="1400" b="1" dirty="0" smtClean="0"/>
              <a:t>ジクロロエタン</a:t>
            </a:r>
            <a:r>
              <a:rPr lang="ja-JP" altLang="en-US" sz="1400" b="1" dirty="0"/>
              <a:t>（別名二塩化エチレン</a:t>
            </a:r>
            <a:r>
              <a:rPr lang="ja-JP" altLang="en-US" sz="1400" b="1" dirty="0" smtClean="0"/>
              <a:t>）</a:t>
            </a:r>
            <a:r>
              <a:rPr lang="en-US" altLang="ja-JP" sz="1400" b="1" dirty="0"/>
              <a:t> (</a:t>
            </a:r>
            <a:r>
              <a:rPr lang="en-US" altLang="ja-JP" sz="1400" b="1" dirty="0" smtClean="0"/>
              <a:t>2B) </a:t>
            </a:r>
            <a:r>
              <a:rPr lang="ja-JP" altLang="en-US" sz="1400" b="1" dirty="0" err="1" smtClean="0"/>
              <a:t>、</a:t>
            </a:r>
            <a:r>
              <a:rPr lang="ja-JP" altLang="en-US" sz="1400" b="1" dirty="0" smtClean="0"/>
              <a:t>ジクロロメタン</a:t>
            </a:r>
            <a:r>
              <a:rPr lang="ja-JP" altLang="en-US" sz="1400" b="1" dirty="0"/>
              <a:t>（別名二塩化メチレン</a:t>
            </a:r>
            <a:r>
              <a:rPr lang="ja-JP" altLang="en-US" sz="1400" b="1" dirty="0" smtClean="0"/>
              <a:t>）</a:t>
            </a:r>
            <a:r>
              <a:rPr lang="en-US" altLang="ja-JP" sz="1400" b="1" dirty="0"/>
              <a:t> (</a:t>
            </a:r>
            <a:r>
              <a:rPr lang="en-US" altLang="ja-JP" sz="1400" b="1" dirty="0" smtClean="0"/>
              <a:t>2A)</a:t>
            </a:r>
            <a:r>
              <a:rPr lang="ja-JP" altLang="en-US" sz="1400" b="1" dirty="0"/>
              <a:t>　</a:t>
            </a:r>
            <a:r>
              <a:rPr lang="ja-JP" altLang="en-US" sz="1400" b="1" dirty="0" smtClean="0"/>
              <a:t>、スチレン</a:t>
            </a:r>
            <a:r>
              <a:rPr lang="en-US" altLang="ja-JP" sz="1400" b="1" dirty="0"/>
              <a:t>(</a:t>
            </a:r>
            <a:r>
              <a:rPr lang="en-US" altLang="ja-JP" sz="1400" b="1" dirty="0" smtClean="0"/>
              <a:t>2B) </a:t>
            </a:r>
            <a:r>
              <a:rPr lang="ja-JP" altLang="en-US" sz="1400" b="1" dirty="0" err="1" smtClean="0"/>
              <a:t>、</a:t>
            </a:r>
            <a:r>
              <a:rPr lang="ja-JP" altLang="en-US" sz="1400" b="1" dirty="0" smtClean="0"/>
              <a:t>１，１，２，２</a:t>
            </a:r>
            <a:r>
              <a:rPr lang="ja-JP" altLang="en-US" sz="1400" b="1" dirty="0"/>
              <a:t>－</a:t>
            </a:r>
            <a:r>
              <a:rPr lang="ja-JP" altLang="en-US" sz="1400" b="1" dirty="0" smtClean="0"/>
              <a:t>テトラクロロエタン</a:t>
            </a:r>
            <a:r>
              <a:rPr lang="ja-JP" altLang="en-US" sz="1400" b="1" dirty="0"/>
              <a:t>（別名四塩化アセチレン</a:t>
            </a:r>
            <a:r>
              <a:rPr lang="ja-JP" altLang="en-US" sz="1400" b="1" dirty="0" smtClean="0"/>
              <a:t>）</a:t>
            </a:r>
            <a:r>
              <a:rPr lang="en-US" altLang="ja-JP" sz="1400" b="1" dirty="0"/>
              <a:t> (</a:t>
            </a:r>
            <a:r>
              <a:rPr lang="en-US" altLang="ja-JP" sz="1400" b="1" dirty="0" smtClean="0"/>
              <a:t>2B) </a:t>
            </a:r>
            <a:r>
              <a:rPr lang="ja-JP" altLang="en-US" sz="1400" b="1" dirty="0" err="1" smtClean="0"/>
              <a:t>、</a:t>
            </a:r>
            <a:r>
              <a:rPr lang="ja-JP" altLang="en-US" sz="1400" b="1" dirty="0" smtClean="0"/>
              <a:t>テトラクロロエチレン</a:t>
            </a:r>
            <a:r>
              <a:rPr lang="ja-JP" altLang="en-US" sz="1400" b="1" dirty="0"/>
              <a:t>（別名パークロルエチレン</a:t>
            </a:r>
            <a:r>
              <a:rPr lang="ja-JP" altLang="en-US" sz="1400" b="1" dirty="0" smtClean="0"/>
              <a:t>）</a:t>
            </a:r>
            <a:r>
              <a:rPr lang="en-US" altLang="ja-JP" sz="1400" b="1" dirty="0" smtClean="0"/>
              <a:t>(2A)</a:t>
            </a:r>
            <a:r>
              <a:rPr lang="ja-JP" altLang="en-US" sz="1400" b="1" dirty="0" err="1" smtClean="0"/>
              <a:t>、</a:t>
            </a:r>
            <a:r>
              <a:rPr lang="ja-JP" altLang="en-US" sz="1400" b="1" dirty="0" smtClean="0"/>
              <a:t>トリクロロエチレン</a:t>
            </a:r>
            <a:r>
              <a:rPr lang="en-US" altLang="ja-JP" sz="1400" b="1" dirty="0" smtClean="0"/>
              <a:t>(1)</a:t>
            </a:r>
            <a:r>
              <a:rPr lang="ja-JP" altLang="en-US" sz="1400" b="1" dirty="0" err="1" smtClean="0"/>
              <a:t>、</a:t>
            </a:r>
            <a:r>
              <a:rPr lang="ja-JP" altLang="en-US" sz="1400" b="1" dirty="0" smtClean="0"/>
              <a:t>メチルイソブチルケトン</a:t>
            </a:r>
            <a:r>
              <a:rPr lang="ja-JP" altLang="en-US" sz="1400" b="1" dirty="0"/>
              <a:t>　</a:t>
            </a:r>
            <a:r>
              <a:rPr lang="en-US" altLang="ja-JP" sz="1400" b="1" dirty="0"/>
              <a:t> (</a:t>
            </a:r>
            <a:r>
              <a:rPr lang="en-US" altLang="ja-JP" sz="1400" b="1" dirty="0" smtClean="0"/>
              <a:t>2B)</a:t>
            </a:r>
            <a:r>
              <a:rPr lang="ja-JP" altLang="en-US" sz="1400" b="1" dirty="0" smtClean="0"/>
              <a:t>　</a:t>
            </a:r>
            <a:r>
              <a:rPr lang="en-US" altLang="ja-JP" sz="1200" dirty="0" smtClean="0"/>
              <a:t>※</a:t>
            </a:r>
            <a:r>
              <a:rPr lang="ja-JP" altLang="en-US" sz="1200" dirty="0" smtClean="0"/>
              <a:t>（　）内は</a:t>
            </a:r>
            <a:r>
              <a:rPr lang="en-US" altLang="ja-JP" sz="1200" dirty="0" smtClean="0"/>
              <a:t>IARC</a:t>
            </a:r>
            <a:r>
              <a:rPr lang="ja-JP" altLang="en-US" sz="1200" dirty="0" smtClean="0"/>
              <a:t>発がん性評価</a:t>
            </a:r>
            <a:endParaRPr kumimoji="1" lang="ja-JP" altLang="en-US" sz="1200" dirty="0"/>
          </a:p>
        </p:txBody>
      </p:sp>
      <p:sp>
        <p:nvSpPr>
          <p:cNvPr id="10" name="テキスト ボックス 9"/>
          <p:cNvSpPr txBox="1"/>
          <p:nvPr/>
        </p:nvSpPr>
        <p:spPr>
          <a:xfrm>
            <a:off x="4838603" y="3960763"/>
            <a:ext cx="4305397" cy="2800767"/>
          </a:xfrm>
          <a:prstGeom prst="rect">
            <a:avLst/>
          </a:prstGeom>
          <a:noFill/>
          <a:ln>
            <a:solidFill>
              <a:schemeClr val="accent1">
                <a:shade val="50000"/>
              </a:schemeClr>
            </a:solidFill>
          </a:ln>
        </p:spPr>
        <p:txBody>
          <a:bodyPr wrap="square" rtlCol="0">
            <a:spAutoFit/>
          </a:bodyPr>
          <a:lstStyle/>
          <a:p>
            <a:r>
              <a:rPr lang="ja-JP" altLang="en-US" sz="1600" b="1" dirty="0"/>
              <a:t>（措置内容）</a:t>
            </a:r>
          </a:p>
          <a:p>
            <a:r>
              <a:rPr lang="en-US" altLang="ja-JP" sz="1600" dirty="0"/>
              <a:t>1 </a:t>
            </a:r>
            <a:r>
              <a:rPr lang="ja-JP" altLang="en-US" sz="1600" b="1" dirty="0">
                <a:solidFill>
                  <a:srgbClr val="FF0000"/>
                </a:solidFill>
              </a:rPr>
              <a:t>作業記録</a:t>
            </a:r>
            <a:r>
              <a:rPr lang="ja-JP" altLang="en-US" sz="1600" b="1" dirty="0"/>
              <a:t>の作成       </a:t>
            </a:r>
          </a:p>
          <a:p>
            <a:r>
              <a:rPr lang="en-US" altLang="ja-JP" sz="1600" dirty="0"/>
              <a:t>2 </a:t>
            </a:r>
            <a:r>
              <a:rPr lang="ja-JP" altLang="en-US" sz="1600" b="1" dirty="0"/>
              <a:t>記録の</a:t>
            </a:r>
            <a:r>
              <a:rPr lang="en-US" altLang="ja-JP" sz="1600" b="1" dirty="0">
                <a:solidFill>
                  <a:srgbClr val="FF0000"/>
                </a:solidFill>
              </a:rPr>
              <a:t>30</a:t>
            </a:r>
            <a:r>
              <a:rPr lang="ja-JP" altLang="en-US" sz="1600" b="1" dirty="0">
                <a:solidFill>
                  <a:srgbClr val="FF0000"/>
                </a:solidFill>
              </a:rPr>
              <a:t>年間の保存</a:t>
            </a:r>
            <a:r>
              <a:rPr lang="ja-JP" altLang="en-US" sz="1600" b="1" dirty="0"/>
              <a:t>       </a:t>
            </a:r>
          </a:p>
          <a:p>
            <a:r>
              <a:rPr lang="ja-JP" altLang="en-US" sz="1600" b="1" dirty="0"/>
              <a:t>  ・特殊健康診断結果の記録       </a:t>
            </a:r>
          </a:p>
          <a:p>
            <a:pPr marL="263525" indent="-263525"/>
            <a:r>
              <a:rPr lang="ja-JP" altLang="en-US" sz="1600" b="1" dirty="0"/>
              <a:t>  ・作業環境測定の測定結果と評価結果の記録    </a:t>
            </a:r>
          </a:p>
          <a:p>
            <a:r>
              <a:rPr lang="ja-JP" altLang="en-US" sz="1600" b="1" dirty="0"/>
              <a:t>  ・作業記録         </a:t>
            </a:r>
          </a:p>
          <a:p>
            <a:pPr marL="185738" indent="-185738"/>
            <a:r>
              <a:rPr lang="en-US" altLang="ja-JP" sz="1600" dirty="0"/>
              <a:t>3 </a:t>
            </a:r>
            <a:r>
              <a:rPr lang="ja-JP" altLang="en-US" sz="1600" b="1" dirty="0"/>
              <a:t>名称、人体に及ぼす作用、取扱上の注意事項、使用保護具の掲示  </a:t>
            </a:r>
          </a:p>
          <a:p>
            <a:r>
              <a:rPr lang="en-US" altLang="ja-JP" sz="1600" dirty="0"/>
              <a:t>4 </a:t>
            </a:r>
            <a:r>
              <a:rPr lang="ja-JP" altLang="en-US" sz="1600" dirty="0"/>
              <a:t>事業廃止時の記録の報告       </a:t>
            </a:r>
          </a:p>
          <a:p>
            <a:pPr marL="185738" indent="-185738"/>
            <a:r>
              <a:rPr lang="en-US" altLang="ja-JP" sz="1600" dirty="0"/>
              <a:t>5 </a:t>
            </a:r>
            <a:r>
              <a:rPr lang="ja-JP" altLang="en-US" sz="1600" dirty="0"/>
              <a:t>有害性に応じた含有率（裾切り値）の見直し（</a:t>
            </a:r>
            <a:r>
              <a:rPr lang="en-US" altLang="ja-JP" sz="1600" dirty="0"/>
              <a:t>5</a:t>
            </a:r>
            <a:r>
              <a:rPr lang="ja-JP" altLang="en-US" sz="1600" dirty="0"/>
              <a:t>％→</a:t>
            </a:r>
            <a:r>
              <a:rPr lang="en-US" altLang="ja-JP" sz="1600" dirty="0"/>
              <a:t>1</a:t>
            </a:r>
            <a:r>
              <a:rPr lang="ja-JP" altLang="en-US" sz="1600" dirty="0"/>
              <a:t>％）</a:t>
            </a:r>
          </a:p>
        </p:txBody>
      </p:sp>
      <p:sp>
        <p:nvSpPr>
          <p:cNvPr id="42" name="タイトル 1"/>
          <p:cNvSpPr>
            <a:spLocks noGrp="1"/>
          </p:cNvSpPr>
          <p:nvPr>
            <p:ph type="title"/>
          </p:nvPr>
        </p:nvSpPr>
        <p:spPr>
          <a:xfrm>
            <a:off x="-108520" y="109530"/>
            <a:ext cx="5112568" cy="367142"/>
          </a:xfrm>
        </p:spPr>
        <p:txBody>
          <a:bodyPr>
            <a:noAutofit/>
          </a:bodyPr>
          <a:lstStyle/>
          <a:p>
            <a:r>
              <a:rPr lang="ja-JP" altLang="en-US" sz="2400" b="1" dirty="0"/>
              <a:t>これまで</a:t>
            </a:r>
            <a:r>
              <a:rPr lang="ja-JP" altLang="en-US" sz="2400" b="1" dirty="0" smtClean="0"/>
              <a:t>の検討経過</a:t>
            </a:r>
            <a:r>
              <a:rPr kumimoji="1" lang="ja-JP" altLang="en-US" sz="3200" dirty="0" smtClean="0"/>
              <a:t>　</a:t>
            </a:r>
            <a:endParaRPr kumimoji="1" lang="ja-JP" altLang="en-US" sz="3200" dirty="0"/>
          </a:p>
        </p:txBody>
      </p:sp>
      <p:sp>
        <p:nvSpPr>
          <p:cNvPr id="2" name="スライド番号プレースホルダー 1"/>
          <p:cNvSpPr>
            <a:spLocks noGrp="1"/>
          </p:cNvSpPr>
          <p:nvPr>
            <p:ph type="sldNum" sz="quarter" idx="12"/>
          </p:nvPr>
        </p:nvSpPr>
        <p:spPr/>
        <p:txBody>
          <a:bodyPr/>
          <a:lstStyle/>
          <a:p>
            <a:fld id="{2D958F11-2E69-46DA-9158-68AFED1A9474}" type="slidenum">
              <a:rPr kumimoji="1" lang="ja-JP" altLang="en-US" smtClean="0"/>
              <a:t>4</a:t>
            </a:fld>
            <a:endParaRPr kumimoji="1" lang="ja-JP" altLang="en-US"/>
          </a:p>
        </p:txBody>
      </p:sp>
    </p:spTree>
    <p:extLst>
      <p:ext uri="{BB962C8B-B14F-4D97-AF65-F5344CB8AC3E}">
        <p14:creationId xmlns:p14="http://schemas.microsoft.com/office/powerpoint/2010/main" val="1828931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51520" y="2436382"/>
            <a:ext cx="8424936" cy="3274820"/>
            <a:chOff x="-121699" y="1248575"/>
            <a:chExt cx="7042941" cy="1439840"/>
          </a:xfrm>
        </p:grpSpPr>
        <p:sp>
          <p:nvSpPr>
            <p:cNvPr id="4" name="正方形/長方形 1"/>
            <p:cNvSpPr>
              <a:spLocks noChangeArrowheads="1"/>
            </p:cNvSpPr>
            <p:nvPr/>
          </p:nvSpPr>
          <p:spPr bwMode="auto">
            <a:xfrm>
              <a:off x="-121699" y="1735900"/>
              <a:ext cx="1165087" cy="154831"/>
            </a:xfrm>
            <a:prstGeom prst="rect">
              <a:avLst/>
            </a:prstGeom>
            <a:solidFill>
              <a:srgbClr val="00CC66"/>
            </a:solidFill>
            <a:ln w="3175" cap="flat" cmpd="sng" algn="ctr">
              <a:solidFill>
                <a:schemeClr val="tx1"/>
              </a:solidFill>
              <a:prstDash val="solid"/>
              <a:round/>
              <a:headEnd type="none" w="med" len="med"/>
              <a:tailEnd type="none" w="med" len="med"/>
            </a:ln>
            <a:effectLst/>
          </p:spPr>
          <p:txBody>
            <a:bodyPr lIns="72000" tIns="36000" rIns="72000" bIns="36000"/>
            <a:lstStyle/>
            <a:p>
              <a:pPr>
                <a:defRPr/>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特定化学物質</a:t>
              </a:r>
            </a:p>
          </p:txBody>
        </p:sp>
        <p:cxnSp>
          <p:nvCxnSpPr>
            <p:cNvPr id="5" name="直線コネクタ 3"/>
            <p:cNvCxnSpPr>
              <a:cxnSpLocks noChangeShapeType="1"/>
            </p:cNvCxnSpPr>
            <p:nvPr/>
          </p:nvCxnSpPr>
          <p:spPr bwMode="auto">
            <a:xfrm>
              <a:off x="1082223" y="1788410"/>
              <a:ext cx="357956"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 name="直線コネクタ 7"/>
            <p:cNvCxnSpPr>
              <a:cxnSpLocks noChangeShapeType="1"/>
            </p:cNvCxnSpPr>
            <p:nvPr/>
          </p:nvCxnSpPr>
          <p:spPr bwMode="auto">
            <a:xfrm>
              <a:off x="1242242" y="1514419"/>
              <a:ext cx="0" cy="588969"/>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 name="直線コネクタ 9"/>
            <p:cNvCxnSpPr>
              <a:cxnSpLocks noChangeShapeType="1"/>
            </p:cNvCxnSpPr>
            <p:nvPr/>
          </p:nvCxnSpPr>
          <p:spPr bwMode="auto">
            <a:xfrm>
              <a:off x="1242242" y="1510213"/>
              <a:ext cx="2000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 name="直線コネクタ 11"/>
            <p:cNvCxnSpPr>
              <a:cxnSpLocks noChangeShapeType="1"/>
            </p:cNvCxnSpPr>
            <p:nvPr/>
          </p:nvCxnSpPr>
          <p:spPr bwMode="auto">
            <a:xfrm>
              <a:off x="1243374" y="2103388"/>
              <a:ext cx="2000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 name="正方形/長方形 20"/>
            <p:cNvSpPr>
              <a:spLocks noChangeArrowheads="1"/>
            </p:cNvSpPr>
            <p:nvPr/>
          </p:nvSpPr>
          <p:spPr bwMode="auto">
            <a:xfrm>
              <a:off x="1443399" y="1390986"/>
              <a:ext cx="937851" cy="179305"/>
            </a:xfrm>
            <a:prstGeom prst="rect">
              <a:avLst/>
            </a:prstGeom>
            <a:solidFill>
              <a:schemeClr val="bg1"/>
            </a:solidFill>
            <a:ln w="3175" algn="ctr">
              <a:solidFill>
                <a:schemeClr val="tx1"/>
              </a:solidFill>
              <a:round/>
              <a:headEnd/>
              <a:tailEnd/>
            </a:ln>
          </p:spPr>
          <p:txBody>
            <a:bodyPr lIns="72000" tIns="36000" rIns="72000" bIns="36000"/>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類物質</a:t>
              </a:r>
            </a:p>
          </p:txBody>
        </p:sp>
        <p:sp>
          <p:nvSpPr>
            <p:cNvPr id="10" name="正方形/長方形 21"/>
            <p:cNvSpPr>
              <a:spLocks noChangeArrowheads="1"/>
            </p:cNvSpPr>
            <p:nvPr/>
          </p:nvSpPr>
          <p:spPr bwMode="auto">
            <a:xfrm>
              <a:off x="1443399" y="1721014"/>
              <a:ext cx="937851" cy="168905"/>
            </a:xfrm>
            <a:prstGeom prst="rect">
              <a:avLst/>
            </a:prstGeom>
            <a:solidFill>
              <a:srgbClr val="00CC66"/>
            </a:solidFill>
            <a:ln w="3175" cap="flat" cmpd="sng" algn="ctr">
              <a:solidFill>
                <a:schemeClr val="tx1"/>
              </a:solidFill>
              <a:prstDash val="solid"/>
              <a:round/>
              <a:headEnd type="none" w="med" len="med"/>
              <a:tailEnd type="none" w="med" len="med"/>
            </a:ln>
            <a:effectLst/>
          </p:spPr>
          <p:txBody>
            <a:bodyPr lIns="72000" tIns="36000" rIns="72000" bIns="36000"/>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類物質</a:t>
              </a:r>
            </a:p>
          </p:txBody>
        </p:sp>
        <p:sp>
          <p:nvSpPr>
            <p:cNvPr id="11" name="正方形/長方形 22"/>
            <p:cNvSpPr>
              <a:spLocks noChangeArrowheads="1"/>
            </p:cNvSpPr>
            <p:nvPr/>
          </p:nvSpPr>
          <p:spPr bwMode="auto">
            <a:xfrm>
              <a:off x="1443399" y="1980500"/>
              <a:ext cx="937851" cy="179668"/>
            </a:xfrm>
            <a:prstGeom prst="rect">
              <a:avLst/>
            </a:prstGeom>
            <a:solidFill>
              <a:schemeClr val="bg1"/>
            </a:solidFill>
            <a:ln w="3175" algn="ctr">
              <a:solidFill>
                <a:schemeClr val="tx1"/>
              </a:solidFill>
              <a:round/>
              <a:headEnd/>
              <a:tailEnd/>
            </a:ln>
          </p:spPr>
          <p:txBody>
            <a:bodyPr lIns="72000" tIns="36000" rIns="72000" bIns="36000"/>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第３類物質</a:t>
              </a:r>
            </a:p>
          </p:txBody>
        </p:sp>
        <p:cxnSp>
          <p:nvCxnSpPr>
            <p:cNvPr id="12" name="直線コネクタ 15"/>
            <p:cNvCxnSpPr>
              <a:cxnSpLocks noChangeShapeType="1"/>
            </p:cNvCxnSpPr>
            <p:nvPr/>
          </p:nvCxnSpPr>
          <p:spPr bwMode="auto">
            <a:xfrm>
              <a:off x="2381250" y="1776819"/>
              <a:ext cx="381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3" name="直線コネクタ 17"/>
            <p:cNvCxnSpPr>
              <a:cxnSpLocks noChangeShapeType="1"/>
            </p:cNvCxnSpPr>
            <p:nvPr/>
          </p:nvCxnSpPr>
          <p:spPr bwMode="auto">
            <a:xfrm flipH="1">
              <a:off x="2581276" y="1336341"/>
              <a:ext cx="10001" cy="100349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 name="直線コネクタ 23"/>
            <p:cNvCxnSpPr>
              <a:cxnSpLocks noChangeShapeType="1"/>
            </p:cNvCxnSpPr>
            <p:nvPr/>
          </p:nvCxnSpPr>
          <p:spPr bwMode="auto">
            <a:xfrm>
              <a:off x="2591277" y="1336341"/>
              <a:ext cx="1600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 name="直線コネクタ 25"/>
            <p:cNvCxnSpPr>
              <a:cxnSpLocks noChangeShapeType="1"/>
            </p:cNvCxnSpPr>
            <p:nvPr/>
          </p:nvCxnSpPr>
          <p:spPr bwMode="auto">
            <a:xfrm>
              <a:off x="2581275" y="2106350"/>
              <a:ext cx="1600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6" name="直線コネクタ 27"/>
            <p:cNvCxnSpPr>
              <a:cxnSpLocks noChangeShapeType="1"/>
            </p:cNvCxnSpPr>
            <p:nvPr/>
          </p:nvCxnSpPr>
          <p:spPr bwMode="auto">
            <a:xfrm>
              <a:off x="2602230" y="2334869"/>
              <a:ext cx="16002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7" name="正方形/長方形 34"/>
            <p:cNvSpPr>
              <a:spLocks noChangeArrowheads="1"/>
            </p:cNvSpPr>
            <p:nvPr/>
          </p:nvSpPr>
          <p:spPr bwMode="auto">
            <a:xfrm>
              <a:off x="2762250" y="1248575"/>
              <a:ext cx="1371599" cy="216000"/>
            </a:xfrm>
            <a:prstGeom prst="rect">
              <a:avLst/>
            </a:prstGeom>
            <a:solidFill>
              <a:schemeClr val="bg1"/>
            </a:solidFill>
            <a:ln w="3175" algn="ctr">
              <a:solidFill>
                <a:schemeClr val="tx1"/>
              </a:solidFill>
              <a:round/>
              <a:headEnd/>
              <a:tailEnd/>
            </a:ln>
          </p:spPr>
          <p:txBody>
            <a:bodyPr lIns="72000" tIns="36000" rIns="72000" bIns="36000" anchor="ct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特定第</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類物質</a:t>
              </a:r>
            </a:p>
          </p:txBody>
        </p:sp>
        <p:sp>
          <p:nvSpPr>
            <p:cNvPr id="18" name="正方形/長方形 36"/>
            <p:cNvSpPr>
              <a:spLocks noChangeArrowheads="1"/>
            </p:cNvSpPr>
            <p:nvPr/>
          </p:nvSpPr>
          <p:spPr bwMode="auto">
            <a:xfrm>
              <a:off x="2762250" y="1980499"/>
              <a:ext cx="1371599" cy="216000"/>
            </a:xfrm>
            <a:prstGeom prst="rect">
              <a:avLst/>
            </a:prstGeom>
            <a:solidFill>
              <a:schemeClr val="bg1"/>
            </a:solidFill>
            <a:ln w="3175" algn="ctr">
              <a:solidFill>
                <a:schemeClr val="tx1"/>
              </a:solidFill>
              <a:round/>
              <a:headEnd/>
              <a:tailEnd/>
            </a:ln>
          </p:spPr>
          <p:txBody>
            <a:bodyPr lIns="72000" tIns="36000" rIns="72000" bIns="36000" anchor="ct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オーラミン等</a:t>
              </a:r>
            </a:p>
          </p:txBody>
        </p:sp>
        <p:sp>
          <p:nvSpPr>
            <p:cNvPr id="19" name="正方形/長方形 37"/>
            <p:cNvSpPr>
              <a:spLocks noChangeArrowheads="1"/>
            </p:cNvSpPr>
            <p:nvPr/>
          </p:nvSpPr>
          <p:spPr bwMode="auto">
            <a:xfrm>
              <a:off x="2772250" y="2271943"/>
              <a:ext cx="1361599" cy="216000"/>
            </a:xfrm>
            <a:prstGeom prst="rect">
              <a:avLst/>
            </a:prstGeom>
            <a:solidFill>
              <a:schemeClr val="bg1"/>
            </a:solidFill>
            <a:ln w="3175" algn="ctr">
              <a:solidFill>
                <a:schemeClr val="tx1"/>
              </a:solidFill>
              <a:round/>
              <a:headEnd/>
              <a:tailEnd/>
            </a:ln>
          </p:spPr>
          <p:txBody>
            <a:bodyPr lIns="72000" tIns="36000" rIns="72000" bIns="36000" anchor="ct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管理第</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類物質</a:t>
              </a:r>
            </a:p>
          </p:txBody>
        </p:sp>
        <p:cxnSp>
          <p:nvCxnSpPr>
            <p:cNvPr id="20" name="直線コネクタ 29"/>
            <p:cNvCxnSpPr>
              <a:cxnSpLocks noChangeShapeType="1"/>
            </p:cNvCxnSpPr>
            <p:nvPr/>
          </p:nvCxnSpPr>
          <p:spPr bwMode="auto">
            <a:xfrm>
              <a:off x="4148969" y="1661319"/>
              <a:ext cx="354093"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 name="直線コネクタ 31"/>
            <p:cNvCxnSpPr>
              <a:cxnSpLocks noChangeShapeType="1"/>
            </p:cNvCxnSpPr>
            <p:nvPr/>
          </p:nvCxnSpPr>
          <p:spPr bwMode="auto">
            <a:xfrm flipH="1">
              <a:off x="4286250" y="1390986"/>
              <a:ext cx="11788" cy="58951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 name="直線コネクタ 33"/>
            <p:cNvCxnSpPr>
              <a:cxnSpLocks noChangeShapeType="1"/>
            </p:cNvCxnSpPr>
            <p:nvPr/>
          </p:nvCxnSpPr>
          <p:spPr bwMode="auto">
            <a:xfrm>
              <a:off x="4298038" y="1390986"/>
              <a:ext cx="20169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 name="直線コネクタ 39"/>
            <p:cNvCxnSpPr>
              <a:cxnSpLocks noChangeShapeType="1"/>
            </p:cNvCxnSpPr>
            <p:nvPr/>
          </p:nvCxnSpPr>
          <p:spPr bwMode="auto">
            <a:xfrm>
              <a:off x="4286250" y="1980500"/>
              <a:ext cx="20169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 name="正方形/長方形 46"/>
            <p:cNvSpPr>
              <a:spLocks noChangeArrowheads="1"/>
            </p:cNvSpPr>
            <p:nvPr/>
          </p:nvSpPr>
          <p:spPr bwMode="auto">
            <a:xfrm>
              <a:off x="4438650" y="1251890"/>
              <a:ext cx="2482592" cy="212686"/>
            </a:xfrm>
            <a:prstGeom prst="rect">
              <a:avLst/>
            </a:prstGeom>
            <a:solidFill>
              <a:schemeClr val="bg1"/>
            </a:solidFill>
            <a:ln w="3175" algn="ctr">
              <a:solidFill>
                <a:schemeClr val="tx1"/>
              </a:solidFill>
              <a:round/>
              <a:headEnd/>
              <a:tailEnd/>
            </a:ln>
          </p:spPr>
          <p:txBody>
            <a:bodyPr lIns="72000" tIns="36000" rIns="72000" bIns="36000" anchor="ct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エチルベンゼン等（</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塗装業務）</a:t>
              </a:r>
            </a:p>
          </p:txBody>
        </p:sp>
        <p:sp>
          <p:nvSpPr>
            <p:cNvPr id="25" name="正方形/長方形 49"/>
            <p:cNvSpPr>
              <a:spLocks noChangeArrowheads="1"/>
            </p:cNvSpPr>
            <p:nvPr/>
          </p:nvSpPr>
          <p:spPr bwMode="auto">
            <a:xfrm>
              <a:off x="4448651" y="1525116"/>
              <a:ext cx="2472591" cy="216000"/>
            </a:xfrm>
            <a:prstGeom prst="rect">
              <a:avLst/>
            </a:prstGeom>
            <a:solidFill>
              <a:schemeClr val="bg1"/>
            </a:solidFill>
            <a:ln w="3175" algn="ctr">
              <a:solidFill>
                <a:schemeClr val="tx1"/>
              </a:solidFill>
              <a:round/>
              <a:headEnd/>
              <a:tailEnd/>
            </a:ln>
          </p:spPr>
          <p:txBody>
            <a:bodyPr lIns="72000" tIns="36000" rIns="72000" bIns="36000" anchor="ctr"/>
            <a:lstStyle/>
            <a:p>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ジクロロプロパン等</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洗浄・払拭業務）</a:t>
              </a:r>
            </a:p>
          </p:txBody>
        </p:sp>
        <p:sp>
          <p:nvSpPr>
            <p:cNvPr id="26" name="正方形/長方形 25"/>
            <p:cNvSpPr/>
            <p:nvPr/>
          </p:nvSpPr>
          <p:spPr bwMode="auto">
            <a:xfrm>
              <a:off x="4458176" y="1813315"/>
              <a:ext cx="2463066" cy="875100"/>
            </a:xfrm>
            <a:prstGeom prst="rect">
              <a:avLst/>
            </a:prstGeom>
            <a:solidFill>
              <a:srgbClr val="00CC66"/>
            </a:solidFill>
            <a:ln w="3175" cap="flat" cmpd="sng" algn="ctr">
              <a:solidFill>
                <a:schemeClr val="tx1"/>
              </a:solidFill>
              <a:prstDash val="solid"/>
              <a:round/>
              <a:headEnd type="none" w="med" len="med"/>
              <a:tailEnd type="none" w="med" len="med"/>
            </a:ln>
            <a:effectLst/>
          </p:spPr>
          <p:txBody>
            <a:bodyPr lIns="72000" tIns="36000" rIns="72000" bIns="36000"/>
            <a:lstStyle/>
            <a:p>
              <a:pPr>
                <a:lnSpc>
                  <a:spcPts val="1000"/>
                </a:lnSpc>
              </a:pP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クロロホルム</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有機溶剤業務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600"/>
                </a:lnSpc>
              </a:pP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クロロホルム、四塩化炭素、</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ジオキサン、</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ジクロロエタン、ジクロロメタン</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スチレン</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1,1,2,2-</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テトラクロロエタン</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5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テトラクロロエチレン</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、トリクロロエチレン、</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メチルイソブチルケトン</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bwMode="auto">
            <a:xfrm>
              <a:off x="2772250" y="1570291"/>
              <a:ext cx="1376719" cy="312971"/>
            </a:xfrm>
            <a:prstGeom prst="rect">
              <a:avLst/>
            </a:prstGeom>
            <a:solidFill>
              <a:srgbClr val="00CC66"/>
            </a:solidFill>
            <a:ln w="3175" cap="flat" cmpd="sng" algn="ctr">
              <a:solidFill>
                <a:schemeClr val="tx1"/>
              </a:solidFill>
              <a:prstDash val="solid"/>
              <a:round/>
              <a:headEnd type="none" w="med" len="med"/>
              <a:tailEnd type="none" w="med" len="med"/>
            </a:ln>
            <a:effectLst/>
          </p:spPr>
          <p:txBody>
            <a:bodyPr lIns="72000" tIns="36000" rIns="72000" bIns="36000"/>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特別有機溶剤等</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（旧エチルベンゼン等）</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1" name="正方形/長方形 30"/>
          <p:cNvSpPr/>
          <p:nvPr/>
        </p:nvSpPr>
        <p:spPr bwMode="auto">
          <a:xfrm>
            <a:off x="107504" y="188640"/>
            <a:ext cx="8928992" cy="1730046"/>
          </a:xfrm>
          <a:prstGeom prst="rect">
            <a:avLst/>
          </a:prstGeom>
          <a:solidFill>
            <a:srgbClr val="CCFF99"/>
          </a:solidFill>
          <a:ln w="15875">
            <a:solidFill>
              <a:schemeClr val="tx1"/>
            </a:solidFill>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lIns="72000" tIns="108000" rIns="72000" bIns="47819" anchor="t"/>
          <a:lstStyle/>
          <a:p>
            <a:pPr algn="ctr">
              <a:spcBef>
                <a:spcPts val="0"/>
              </a:spcBef>
              <a:defRPr/>
            </a:pP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クロロホルムほか９物質の健康障害防止</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a:t>
            </a:r>
            <a:endPar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algn="l">
              <a:spcBef>
                <a:spcPts val="0"/>
              </a:spcBef>
              <a:defRPr/>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クロロホルム</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ほか９物質は、これまで有機溶剤の中に位置づけられていましたが、発がん性を踏まえた今回の改正により、特定化学物質の第</a:t>
            </a:r>
            <a:r>
              <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類物質</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特別有機溶剤等</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」の中に位置づけられると</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、特別管理物質に</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なりました</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0"/>
              </a:spcBef>
              <a:defRPr/>
            </a:pP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spcBef>
                <a:spcPts val="0"/>
              </a:spcBef>
              <a:defRPr/>
            </a:pPr>
            <a:endParaRPr lang="en-US" altLang="ja-JP" sz="1100" dirty="0" smtClean="0">
              <a:solidFill>
                <a:schemeClr val="bg1"/>
              </a:solidFill>
              <a:effectLst>
                <a:outerShdw blurRad="50800" dist="38100" dir="2700000" algn="tl" rotWithShape="0">
                  <a:prstClr val="black">
                    <a:alpha val="40000"/>
                  </a:prstClr>
                </a:outerShdw>
              </a:effectLst>
              <a:latin typeface="HGP創英角ｺﾞｼｯｸUB" pitchFamily="50" charset="-128"/>
              <a:ea typeface="HGP創英角ｺﾞｼｯｸUB" pitchFamily="50" charset="-128"/>
            </a:endParaRPr>
          </a:p>
          <a:p>
            <a:pPr>
              <a:lnSpc>
                <a:spcPts val="1600"/>
              </a:lnSpc>
              <a:spcBef>
                <a:spcPts val="0"/>
              </a:spcBef>
              <a:defRPr/>
            </a:pPr>
            <a:endParaRPr lang="en-US" altLang="ja-JP" sz="1100" dirty="0">
              <a:solidFill>
                <a:schemeClr val="bg1"/>
              </a:solidFill>
              <a:effectLst>
                <a:outerShdw blurRad="50800" dist="38100" dir="2700000" algn="tl" rotWithShape="0">
                  <a:prstClr val="black">
                    <a:alpha val="40000"/>
                  </a:prstClr>
                </a:outerShdw>
              </a:effectLst>
              <a:latin typeface="HGP創英角ｺﾞｼｯｸUB" pitchFamily="50" charset="-128"/>
              <a:ea typeface="HGP創英角ｺﾞｼｯｸUB" pitchFamily="50" charset="-128"/>
            </a:endParaRPr>
          </a:p>
          <a:p>
            <a:pPr>
              <a:lnSpc>
                <a:spcPts val="1600"/>
              </a:lnSpc>
              <a:spcBef>
                <a:spcPts val="0"/>
              </a:spcBef>
              <a:defRPr/>
            </a:pPr>
            <a:endParaRPr lang="en-US" altLang="ja-JP" sz="1100" dirty="0">
              <a:solidFill>
                <a:schemeClr val="bg1"/>
              </a:solidFill>
              <a:effectLst>
                <a:outerShdw blurRad="50800" dist="38100" dir="2700000" algn="tl" rotWithShape="0">
                  <a:prstClr val="black">
                    <a:alpha val="40000"/>
                  </a:prstClr>
                </a:outerShdw>
              </a:effectLst>
              <a:latin typeface="HGP創英角ｺﾞｼｯｸUB" pitchFamily="50" charset="-128"/>
              <a:ea typeface="HGP創英角ｺﾞｼｯｸUB" pitchFamily="50" charset="-128"/>
            </a:endParaRPr>
          </a:p>
          <a:p>
            <a:pPr>
              <a:lnSpc>
                <a:spcPts val="1600"/>
              </a:lnSpc>
              <a:spcBef>
                <a:spcPts val="0"/>
              </a:spcBef>
              <a:defRPr/>
            </a:pPr>
            <a:endParaRPr lang="en-US" altLang="ja-JP" sz="1100" dirty="0" smtClean="0">
              <a:solidFill>
                <a:schemeClr val="bg1"/>
              </a:solidFill>
              <a:effectLst>
                <a:outerShdw blurRad="50800" dist="38100" dir="2700000" algn="tl" rotWithShape="0">
                  <a:prstClr val="black">
                    <a:alpha val="40000"/>
                  </a:prstClr>
                </a:outerShdw>
              </a:effectLst>
              <a:latin typeface="HGP創英角ｺﾞｼｯｸUB" pitchFamily="50" charset="-128"/>
              <a:ea typeface="HGP創英角ｺﾞｼｯｸUB" pitchFamily="50" charset="-128"/>
            </a:endParaRPr>
          </a:p>
          <a:p>
            <a:pPr>
              <a:lnSpc>
                <a:spcPts val="1600"/>
              </a:lnSpc>
              <a:spcBef>
                <a:spcPts val="0"/>
              </a:spcBef>
              <a:defRPr/>
            </a:pPr>
            <a:endParaRPr lang="en-US" altLang="ja-JP" sz="1500" dirty="0" smtClean="0">
              <a:solidFill>
                <a:schemeClr val="bg1"/>
              </a:solidFill>
              <a:effectLst>
                <a:outerShdw blurRad="50800" dist="38100" dir="2700000" algn="tl" rotWithShape="0">
                  <a:prstClr val="black">
                    <a:alpha val="40000"/>
                  </a:prstClr>
                </a:outerShdw>
              </a:effectLst>
              <a:latin typeface="HGP創英角ｺﾞｼｯｸUB" pitchFamily="50" charset="-128"/>
              <a:ea typeface="HGP創英角ｺﾞｼｯｸUB" pitchFamily="50" charset="-128"/>
            </a:endParaRPr>
          </a:p>
          <a:p>
            <a:pPr algn="l">
              <a:lnSpc>
                <a:spcPts val="1600"/>
              </a:lnSpc>
              <a:spcBef>
                <a:spcPts val="0"/>
              </a:spcBef>
              <a:defRPr/>
            </a:pP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algn="l">
              <a:lnSpc>
                <a:spcPts val="1600"/>
              </a:lnSpc>
              <a:spcBef>
                <a:spcPts val="0"/>
              </a:spcBef>
              <a:defRPr/>
            </a:pP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72008" y="5914920"/>
            <a:ext cx="8964488" cy="610424"/>
          </a:xfrm>
          <a:prstGeom prst="rect">
            <a:avLst/>
          </a:prstGeom>
        </p:spPr>
        <p:txBody>
          <a:bodyPr wrap="square">
            <a:spAutoFit/>
          </a:bodyPr>
          <a:lstStyle/>
          <a:p>
            <a:pPr marL="85725" algn="l">
              <a:lnSpc>
                <a:spcPts val="2000"/>
              </a:lnSpc>
              <a:spcBef>
                <a:spcPts val="0"/>
              </a:spcBef>
              <a:defRPr/>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あわせて</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、これまで「エチルベンゼン等」として分類されていた</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エチルベンゼン等、</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85725" algn="l">
              <a:lnSpc>
                <a:spcPts val="2000"/>
              </a:lnSpc>
              <a:spcBef>
                <a:spcPts val="0"/>
              </a:spcBef>
              <a:defRPr/>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ジクロロプロパン等も</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「特別有機溶剤等」の中に位置づけられました。</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スライド番号プレースホルダー 3"/>
          <p:cNvSpPr>
            <a:spLocks noGrp="1"/>
          </p:cNvSpPr>
          <p:nvPr>
            <p:ph type="sldNum" sz="quarter" idx="12"/>
          </p:nvPr>
        </p:nvSpPr>
        <p:spPr>
          <a:xfrm>
            <a:off x="6553200" y="6356350"/>
            <a:ext cx="2133600" cy="365125"/>
          </a:xfrm>
        </p:spPr>
        <p:txBody>
          <a:bodyPr/>
          <a:lstStyle/>
          <a:p>
            <a:fld id="{2D958F11-2E69-46DA-9158-68AFED1A9474}" type="slidenum">
              <a:rPr kumimoji="1" lang="ja-JP" altLang="en-US" smtClean="0"/>
              <a:t>5</a:t>
            </a:fld>
            <a:endParaRPr kumimoji="1" lang="ja-JP" altLang="en-US"/>
          </a:p>
        </p:txBody>
      </p:sp>
    </p:spTree>
    <p:extLst>
      <p:ext uri="{BB962C8B-B14F-4D97-AF65-F5344CB8AC3E}">
        <p14:creationId xmlns:p14="http://schemas.microsoft.com/office/powerpoint/2010/main" val="188667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38910"/>
            <a:ext cx="8229600" cy="237762"/>
          </a:xfrm>
        </p:spPr>
        <p:txBody>
          <a:bodyPr>
            <a:noAutofit/>
          </a:bodyPr>
          <a:lstStyle/>
          <a:p>
            <a:r>
              <a:rPr lang="ja-JP" altLang="en-US" sz="3200" dirty="0"/>
              <a:t>今回</a:t>
            </a:r>
            <a:r>
              <a:rPr lang="ja-JP" altLang="en-US" sz="3200" dirty="0" smtClean="0"/>
              <a:t>の</a:t>
            </a:r>
            <a:r>
              <a:rPr lang="ja-JP" altLang="en-US" sz="3200" dirty="0"/>
              <a:t>改正</a:t>
            </a:r>
            <a:r>
              <a:rPr lang="ja-JP" altLang="en-US" sz="3200" dirty="0" smtClean="0"/>
              <a:t>の概要</a:t>
            </a:r>
            <a:endParaRPr kumimoji="1" lang="ja-JP" altLang="en-US" sz="3200" dirty="0"/>
          </a:p>
        </p:txBody>
      </p:sp>
      <p:sp>
        <p:nvSpPr>
          <p:cNvPr id="3" name="コンテンツ プレースホルダー 2"/>
          <p:cNvSpPr>
            <a:spLocks noGrp="1"/>
          </p:cNvSpPr>
          <p:nvPr>
            <p:ph idx="1"/>
          </p:nvPr>
        </p:nvSpPr>
        <p:spPr>
          <a:xfrm>
            <a:off x="0" y="692696"/>
            <a:ext cx="9144000" cy="6309320"/>
          </a:xfrm>
        </p:spPr>
        <p:txBody>
          <a:bodyPr>
            <a:noAutofit/>
          </a:bodyPr>
          <a:lstStyle/>
          <a:p>
            <a:pPr marL="0" indent="0">
              <a:lnSpc>
                <a:spcPts val="1800"/>
              </a:lnSpc>
              <a:buNone/>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（分類）</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特定化学物質　第</a:t>
            </a: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類物質</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特別有機溶剤</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等）、特別管理物質</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表示対象物質、ＳＤＳ交付対象物質</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（適用の業務）屋内作業場等で行う有機溶剤業務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（主な規制）</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容器・包装への表示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SDS</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の交付</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発散抑制措置（局所排気装置の設置等）</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局所排気装置の性能</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制御風速（囲い式：</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0.4m/s</a:t>
            </a:r>
            <a:r>
              <a:rPr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外付け式：上方</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1.0m/s</a:t>
            </a:r>
            <a:r>
              <a:rPr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下方・側方</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0.5m/s</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作業主任者の選任</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有機溶剤主任者講習修了者より</a:t>
            </a:r>
            <a:r>
              <a:rPr lang="ja-JP" altLang="en-US" sz="16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特定化学物質作業主任者を選任</a:t>
            </a:r>
            <a:endParaRPr lang="en-US" altLang="ja-JP" sz="16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作業環境</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測定</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ヶ月に</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回測定、評価、</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年間保存</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（一部３年間保存）</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特殊健康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診断</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雇入・作業転換時、</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ヶ月に</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回健診（配置転換後も同様）、</a:t>
            </a:r>
            <a:r>
              <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保存</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一部５年間</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保存</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特別管理物質としての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措置</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作業</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記録の作成、記録の</a:t>
            </a:r>
            <a:r>
              <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年間の保存、有害性等の掲示、記録の報告</a:t>
            </a:r>
          </a:p>
          <a:p>
            <a:pPr marL="0" indent="0">
              <a:lnSpc>
                <a:spcPts val="1800"/>
              </a:lnSpc>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（施行日）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（経過措置）　発散抑制措置・作業主任者・測定は１年間猶予（新規に規制となった濃度範囲等）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特化物として通常適用を受ける、ぼろ等の処理（特化則第</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12-2</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）、設備の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改造等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6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22-2</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立入禁止措置（同第</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休憩室（</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同第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37</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、洗浄設備（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同第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喫煙・飲食等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の禁止（</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同第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38-2</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呼吸用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保護具（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同第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保護衣等の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備え付け等（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同第</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44</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ついては</a:t>
            </a:r>
            <a:r>
              <a:rPr kumimoji="1" lang="ja-JP" altLang="en-US" sz="16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今回の措置対象としない。</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（今後ばく露実態調査によるリスク評価結果に基づき検討）</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588224" y="6492875"/>
            <a:ext cx="2133600" cy="365125"/>
          </a:xfrm>
        </p:spPr>
        <p:txBody>
          <a:bodyPr/>
          <a:lstStyle/>
          <a:p>
            <a:fld id="{2D958F11-2E69-46DA-9158-68AFED1A9474}" type="slidenum">
              <a:rPr kumimoji="1" lang="ja-JP" altLang="en-US" smtClean="0"/>
              <a:t>6</a:t>
            </a:fld>
            <a:endParaRPr kumimoji="1" lang="ja-JP" altLang="en-US" dirty="0"/>
          </a:p>
        </p:txBody>
      </p:sp>
    </p:spTree>
    <p:extLst>
      <p:ext uri="{BB962C8B-B14F-4D97-AF65-F5344CB8AC3E}">
        <p14:creationId xmlns:p14="http://schemas.microsoft.com/office/powerpoint/2010/main" val="2426809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229600" cy="418058"/>
          </a:xfrm>
        </p:spPr>
        <p:txBody>
          <a:bodyPr>
            <a:noAutofit/>
          </a:bodyPr>
          <a:lstStyle/>
          <a:p>
            <a:r>
              <a:rPr kumimoji="1" lang="ja-JP" altLang="en-US" sz="3600" dirty="0" smtClean="0"/>
              <a:t>理解のためのポイント</a:t>
            </a:r>
            <a:endParaRPr kumimoji="1" lang="ja-JP" altLang="en-US" sz="3600" dirty="0"/>
          </a:p>
        </p:txBody>
      </p:sp>
      <p:sp>
        <p:nvSpPr>
          <p:cNvPr id="3" name="コンテンツ プレースホルダー 2"/>
          <p:cNvSpPr>
            <a:spLocks noGrp="1"/>
          </p:cNvSpPr>
          <p:nvPr>
            <p:ph idx="1"/>
          </p:nvPr>
        </p:nvSpPr>
        <p:spPr>
          <a:xfrm>
            <a:off x="107504" y="620688"/>
            <a:ext cx="8964488" cy="5976664"/>
          </a:xfrm>
          <a:ln w="38100" cmpd="dbl">
            <a:solidFill>
              <a:schemeClr val="accent1">
                <a:shade val="50000"/>
              </a:schemeClr>
            </a:solidFill>
          </a:ln>
        </p:spPr>
        <p:txBody>
          <a:bodyPr lIns="216000" tIns="216000">
            <a:noAutofit/>
          </a:bodyPr>
          <a:lstStyle/>
          <a:p>
            <a:pPr>
              <a:spcBef>
                <a:spcPts val="1200"/>
              </a:spcBef>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用語の定義・・・クロロホルム等、特別有機溶剤業務とは</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特化物</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の適用・・特化物別表第１第３７号の対象物質とは</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特化則</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と有機則の関係・・・特化則が適用される範囲と有  </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機則が適用される範囲</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有機則の準用</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発散抑制</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措置、作業環境測定、</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健康診断</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特化則</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に基づく新たな措置</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内容・・作業記録の作成、関</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係記録の３０年間保存、</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作業</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環境測定、健康</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診</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断</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適用除外・・・有機則第２条、第３条の適用除外の考え方</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経過</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措置・・・</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ばく露防止措置</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、作業主任者、作業環境測</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定の経過措置</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588224" y="6309320"/>
            <a:ext cx="2133600" cy="365125"/>
          </a:xfrm>
        </p:spPr>
        <p:txBody>
          <a:bodyPr/>
          <a:lstStyle/>
          <a:p>
            <a:fld id="{2D958F11-2E69-46DA-9158-68AFED1A9474}" type="slidenum">
              <a:rPr kumimoji="1" lang="ja-JP" altLang="en-US" smtClean="0"/>
              <a:t>7</a:t>
            </a:fld>
            <a:endParaRPr kumimoji="1" lang="ja-JP" altLang="en-US" dirty="0"/>
          </a:p>
        </p:txBody>
      </p:sp>
    </p:spTree>
    <p:extLst>
      <p:ext uri="{BB962C8B-B14F-4D97-AF65-F5344CB8AC3E}">
        <p14:creationId xmlns:p14="http://schemas.microsoft.com/office/powerpoint/2010/main" val="114211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88640"/>
            <a:ext cx="8229600" cy="360040"/>
          </a:xfrm>
        </p:spPr>
        <p:txBody>
          <a:bodyPr>
            <a:noAutofit/>
          </a:bodyPr>
          <a:lstStyle/>
          <a:p>
            <a:r>
              <a:rPr lang="ja-JP" altLang="en-US" sz="3600" dirty="0"/>
              <a:t>用語</a:t>
            </a:r>
            <a:r>
              <a:rPr kumimoji="1" lang="ja-JP" altLang="en-US" sz="3600" dirty="0" smtClean="0"/>
              <a:t>の定義</a:t>
            </a:r>
            <a:endParaRPr kumimoji="1" lang="ja-JP" altLang="en-US" sz="3600" dirty="0"/>
          </a:p>
        </p:txBody>
      </p:sp>
      <p:sp>
        <p:nvSpPr>
          <p:cNvPr id="3" name="コンテンツ プレースホルダー 2"/>
          <p:cNvSpPr>
            <a:spLocks noGrp="1"/>
          </p:cNvSpPr>
          <p:nvPr>
            <p:ph idx="1"/>
          </p:nvPr>
        </p:nvSpPr>
        <p:spPr>
          <a:xfrm>
            <a:off x="72008" y="692696"/>
            <a:ext cx="8964488" cy="5976664"/>
          </a:xfrm>
          <a:ln w="38100" cmpd="dbl">
            <a:solidFill>
              <a:schemeClr val="accent1">
                <a:shade val="50000"/>
              </a:schemeClr>
            </a:solidFill>
          </a:ln>
        </p:spPr>
        <p:txBody>
          <a:bodyPr tIns="144000">
            <a:normAutofit fontScale="92500"/>
          </a:bodyPr>
          <a:lstStyle/>
          <a:p>
            <a:pPr marL="0" indent="0">
              <a:lnSpc>
                <a:spcPts val="1800"/>
              </a:lnSpc>
              <a:spcBef>
                <a:spcPts val="1200"/>
              </a:spcBef>
              <a:buNone/>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（物質に関すること）</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クロロホルムほか９物質</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・・・発がんのおそれのある有機溶剤１０物質のこと</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特別有機溶剤</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・・・クロロホルムほか９物質＋</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ジクロロプロパン＋エチルベンゼン</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溶剤</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・・・有機溶剤中毒予防規則の規制対象となる有機溶剤４４物質（クロロホルムほか９物質は除く。）</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（含有物に関すること）</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クロロホルム等</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・クロロホルムほか９物質＋クロロホルムほか９物質重量</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超え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含有物</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＋クロロホルムほか９物質単一成分が１％以下で、特別有機溶剤と有機溶剤との合計含有率が５％を超える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もの</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特別</a:t>
            </a:r>
            <a:r>
              <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有機溶剤</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・・・特別有機溶剤＋</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特別有機溶剤</a:t>
            </a:r>
            <a:r>
              <a:rPr lang="ja-JP" altLang="en-US" sz="1800" smtClean="0">
                <a:latin typeface="メイリオ" panose="020B0604030504040204" pitchFamily="50" charset="-128"/>
                <a:ea typeface="メイリオ" panose="020B0604030504040204" pitchFamily="50" charset="-128"/>
                <a:cs typeface="メイリオ" panose="020B0604030504040204" pitchFamily="50" charset="-128"/>
              </a:rPr>
              <a:t>重量１％</a:t>
            </a:r>
            <a:r>
              <a:rPr lang="ja-JP" altLang="en-US" sz="1800">
                <a:latin typeface="メイリオ" panose="020B0604030504040204" pitchFamily="50" charset="-128"/>
                <a:ea typeface="メイリオ" panose="020B0604030504040204" pitchFamily="50" charset="-128"/>
                <a:cs typeface="メイリオ" panose="020B0604030504040204" pitchFamily="50" charset="-128"/>
              </a:rPr>
              <a:t>超え</a:t>
            </a:r>
            <a:r>
              <a:rPr lang="ja-JP" altLang="en-US" sz="1800" smtClean="0">
                <a:latin typeface="メイリオ" panose="020B0604030504040204" pitchFamily="50" charset="-128"/>
                <a:ea typeface="メイリオ" panose="020B0604030504040204" pitchFamily="50" charset="-128"/>
                <a:cs typeface="メイリオ" panose="020B0604030504040204" pitchFamily="50" charset="-128"/>
              </a:rPr>
              <a:t>含有物</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＋特別有機溶剤単一成分が１％以下で、特別有機溶剤と有機溶剤との合計含有率が５％を超えるもの（有機溶剤</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％超含有物を除く。）</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有機溶剤</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・・・有機溶剤又は有機溶剤含有物（有機溶剤を重量の５％を超えて含有するもの）</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8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（業務に関すること）</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クロロホルム等有機溶剤</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業務</a:t>
            </a:r>
            <a:r>
              <a:rPr lang="ja-JP" altLang="en-US" sz="1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・・クロロホルム等を製造し、又は取り扱う業務のうち、屋内作業場等において行う有機溶剤業務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特別有機溶剤</a:t>
            </a:r>
            <a:r>
              <a:rPr kumimoji="1"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業務</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・・・クロロホルム等有機溶剤業務＋エチルベンゼン塗装業務＋</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ジクロロプロパン洗浄・払拭業務</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8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有機溶剤</a:t>
            </a:r>
            <a:r>
              <a:rPr lang="ja-JP" altLang="en-US" sz="1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業務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・・・有機溶剤中毒予防規則第</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号に定める１２の業務</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D958F11-2E69-46DA-9158-68AFED1A9474}" type="slidenum">
              <a:rPr kumimoji="1" lang="ja-JP" altLang="en-US" smtClean="0"/>
              <a:t>8</a:t>
            </a:fld>
            <a:endParaRPr kumimoji="1" lang="ja-JP" altLang="en-US"/>
          </a:p>
        </p:txBody>
      </p:sp>
    </p:spTree>
    <p:extLst>
      <p:ext uri="{BB962C8B-B14F-4D97-AF65-F5344CB8AC3E}">
        <p14:creationId xmlns:p14="http://schemas.microsoft.com/office/powerpoint/2010/main" val="1618090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6093296"/>
            <a:ext cx="8064896" cy="858609"/>
          </a:xfrm>
        </p:spPr>
        <p:txBody>
          <a:bodyPr>
            <a:normAutofit fontScale="70000" lnSpcReduction="20000"/>
          </a:bodyPr>
          <a:lstStyle/>
          <a:p>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縦軸はクロロホルムほか９物質の単一成分の含有率</a:t>
            </a:r>
            <a:endParaRPr lang="en-US" altLang="ja-JP" sz="17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横軸は特別有機溶剤と有機溶剤の合計の含有率</a:t>
            </a:r>
          </a:p>
          <a:p>
            <a:pPr marL="0" indent="0">
              <a:buNone/>
            </a:pPr>
            <a:r>
              <a:rPr kumimoji="1" lang="en-US" altLang="ja-JP" sz="2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ただし、　　　のうち、有機溶剤の含有率が５％を超えるものは有機則のみが適用される</a:t>
            </a:r>
            <a:endParaRPr kumimoji="1" lang="en-US" altLang="ja-JP" sz="2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a:xfrm>
            <a:off x="6974904" y="6356350"/>
            <a:ext cx="2133600" cy="365125"/>
          </a:xfrm>
        </p:spPr>
        <p:txBody>
          <a:bodyPr/>
          <a:lstStyle/>
          <a:p>
            <a:fld id="{2D958F11-2E69-46DA-9158-68AFED1A9474}" type="slidenum">
              <a:rPr kumimoji="1" lang="ja-JP" altLang="en-US" smtClean="0"/>
              <a:t>9</a:t>
            </a:fld>
            <a:endParaRPr kumimoji="1" lang="ja-JP" altLang="en-US" dirty="0"/>
          </a:p>
        </p:txBody>
      </p:sp>
      <p:sp>
        <p:nvSpPr>
          <p:cNvPr id="6" name="コンテンツ プレースホルダー 2"/>
          <p:cNvSpPr txBox="1">
            <a:spLocks/>
          </p:cNvSpPr>
          <p:nvPr/>
        </p:nvSpPr>
        <p:spPr>
          <a:xfrm>
            <a:off x="50040" y="548680"/>
            <a:ext cx="9144000" cy="244827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　クロロホルムほか９物質</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の含有率が１％</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超の</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もの（</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下図</a:t>
            </a:r>
            <a:r>
              <a:rPr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539750" indent="-269875">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クロロホルム</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ほか９</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物質</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539750" indent="-269875">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特化則別表第１第</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号の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号の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号の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まで、第</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号の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号の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から第</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号の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まで、第</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の２号に</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掲げる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物（</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特別有機溶剤と有機溶剤の合計の含有率が５％以下のもの（下図</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）は本改正により新たな措置義務が発生）</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0363" indent="-360363">
              <a:buNone/>
            </a:pP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２　クロロホルム</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ほか９物質の含有率が</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１％以下で特別有機溶剤と有機溶剤の合計の含有率が５％超の</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もの（下図</a:t>
            </a:r>
            <a:r>
              <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69875" indent="0">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別表第１第３７号</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に掲げる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物</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タイトル 1"/>
          <p:cNvSpPr>
            <a:spLocks noGrp="1"/>
          </p:cNvSpPr>
          <p:nvPr>
            <p:ph type="title"/>
          </p:nvPr>
        </p:nvSpPr>
        <p:spPr>
          <a:xfrm>
            <a:off x="683568" y="44624"/>
            <a:ext cx="8229600" cy="360040"/>
          </a:xfrm>
        </p:spPr>
        <p:txBody>
          <a:bodyPr>
            <a:normAutofit fontScale="90000"/>
          </a:bodyPr>
          <a:lstStyle/>
          <a:p>
            <a:r>
              <a:rPr lang="ja-JP" altLang="en-US" sz="4000" dirty="0" smtClean="0"/>
              <a:t>クロロホルム等の対象</a:t>
            </a:r>
            <a:r>
              <a:rPr lang="ja-JP" altLang="en-US" sz="2700" dirty="0" smtClean="0"/>
              <a:t>（パンフ</a:t>
            </a:r>
            <a:r>
              <a:rPr lang="en-US" altLang="ja-JP" sz="2400" dirty="0" smtClean="0"/>
              <a:t>P11</a:t>
            </a:r>
            <a:r>
              <a:rPr lang="ja-JP" altLang="en-US" sz="2700" dirty="0" smtClean="0"/>
              <a:t>）</a:t>
            </a:r>
            <a:endParaRPr kumimoji="1" lang="ja-JP" altLang="en-US" sz="27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3175" y="2924944"/>
            <a:ext cx="6596063" cy="316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4499992" y="4581128"/>
            <a:ext cx="2593082" cy="1224136"/>
          </a:xfrm>
          <a:prstGeom prst="rect">
            <a:avLst/>
          </a:prstGeom>
          <a:noFill/>
          <a:ln w="53975" cmpd="dbl">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691680" y="6525344"/>
            <a:ext cx="432048" cy="216024"/>
          </a:xfrm>
          <a:prstGeom prst="rect">
            <a:avLst/>
          </a:prstGeom>
          <a:noFill/>
          <a:ln w="53975" cmpd="dbl">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857418" y="4376234"/>
            <a:ext cx="432048" cy="307777"/>
          </a:xfrm>
          <a:prstGeom prst="rect">
            <a:avLst/>
          </a:prstGeom>
          <a:noFill/>
        </p:spPr>
        <p:txBody>
          <a:bodyPr wrap="square" rtlCol="0">
            <a:spAutoFit/>
          </a:bodyPr>
          <a:lstStyle/>
          <a:p>
            <a:r>
              <a:rPr lang="en-US" altLang="ja-JP" sz="1400" dirty="0" smtClean="0"/>
              <a:t>A1</a:t>
            </a:r>
            <a:endParaRPr kumimoji="1" lang="ja-JP" altLang="en-US" sz="1400" dirty="0"/>
          </a:p>
        </p:txBody>
      </p:sp>
      <p:sp>
        <p:nvSpPr>
          <p:cNvPr id="11" name="テキスト ボックス 10"/>
          <p:cNvSpPr txBox="1"/>
          <p:nvPr/>
        </p:nvSpPr>
        <p:spPr>
          <a:xfrm>
            <a:off x="5629648" y="4328160"/>
            <a:ext cx="432048" cy="307777"/>
          </a:xfrm>
          <a:prstGeom prst="rect">
            <a:avLst/>
          </a:prstGeom>
          <a:noFill/>
        </p:spPr>
        <p:txBody>
          <a:bodyPr wrap="square" rtlCol="0">
            <a:spAutoFit/>
          </a:bodyPr>
          <a:lstStyle/>
          <a:p>
            <a:r>
              <a:rPr lang="en-US" altLang="ja-JP" sz="1400" dirty="0" smtClean="0"/>
              <a:t>A2</a:t>
            </a:r>
            <a:endParaRPr kumimoji="1" lang="ja-JP" altLang="en-US" sz="1400" dirty="0"/>
          </a:p>
        </p:txBody>
      </p:sp>
    </p:spTree>
    <p:extLst>
      <p:ext uri="{BB962C8B-B14F-4D97-AF65-F5344CB8AC3E}">
        <p14:creationId xmlns:p14="http://schemas.microsoft.com/office/powerpoint/2010/main" val="40442740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3111</TotalTime>
  <Words>4662</Words>
  <Application>Microsoft Office PowerPoint</Application>
  <PresentationFormat>画面に合わせる (4:3)</PresentationFormat>
  <Paragraphs>960</Paragraphs>
  <Slides>31</Slides>
  <Notes>1</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特定化学物質障害予防規則等関係法令改正説明会 （クロロホルム他９物質を中心に）</vt:lpstr>
      <vt:lpstr>今回の改正の関係法令</vt:lpstr>
      <vt:lpstr>改正の対象の化学物質</vt:lpstr>
      <vt:lpstr>これまでの検討経過　</vt:lpstr>
      <vt:lpstr>PowerPoint プレゼンテーション</vt:lpstr>
      <vt:lpstr>今回の改正の概要</vt:lpstr>
      <vt:lpstr>理解のためのポイント</vt:lpstr>
      <vt:lpstr>用語の定義</vt:lpstr>
      <vt:lpstr>クロロホルム等の対象（パンフP11）</vt:lpstr>
      <vt:lpstr>特化則別表１第37号の適用（パンフP11）</vt:lpstr>
      <vt:lpstr>特化則別表１第37号の適用例（パンフP11）</vt:lpstr>
      <vt:lpstr>特化則と有機則の関係</vt:lpstr>
      <vt:lpstr>特化則と有機則の適用例</vt:lpstr>
      <vt:lpstr>特化物と有機溶剤の判定</vt:lpstr>
      <vt:lpstr>有機則の準用規定（パンフP10）</vt:lpstr>
      <vt:lpstr>新たな措置（パンフP9,10）</vt:lpstr>
      <vt:lpstr>主な措置内容の変更点（パンフP10）</vt:lpstr>
      <vt:lpstr>主な措置内容の変更点（パンフP10）</vt:lpstr>
      <vt:lpstr>発散抑制措置（パンフp12）</vt:lpstr>
      <vt:lpstr>作業主任者（パンフp13）</vt:lpstr>
      <vt:lpstr>作業環境測定（パンフp14）</vt:lpstr>
      <vt:lpstr>特殊健康診断（パンフP15）</vt:lpstr>
      <vt:lpstr>特別管理物質としての措置 （パンフp9、17）</vt:lpstr>
      <vt:lpstr>作業記録の例</vt:lpstr>
      <vt:lpstr>PowerPoint プレゼンテーション</vt:lpstr>
      <vt:lpstr>経過措置（政令）（パンフP13、14）</vt:lpstr>
      <vt:lpstr>経過措置（省令１）（パンフP12）</vt:lpstr>
      <vt:lpstr>経過措置（省令２）（パンフP12､16）</vt:lpstr>
      <vt:lpstr>経過措置（省令３）（パンフP5）</vt:lpstr>
      <vt:lpstr>経過措置（省令４）（パンフP14）</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2014-09-10T05:04:38Z</cp:lastPrinted>
  <dcterms:created xsi:type="dcterms:W3CDTF">2014-08-11T04:22:33Z</dcterms:created>
  <dcterms:modified xsi:type="dcterms:W3CDTF">2014-10-01T08:03:24Z</dcterms:modified>
</cp:coreProperties>
</file>