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5" r:id="rId4"/>
  </p:sldMasterIdLst>
  <p:notesMasterIdLst>
    <p:notesMasterId r:id="rId8"/>
  </p:notesMasterIdLst>
  <p:handoutMasterIdLst>
    <p:handoutMasterId r:id="rId9"/>
  </p:handoutMasterIdLst>
  <p:sldIdLst>
    <p:sldId id="1095" r:id="rId5"/>
    <p:sldId id="1096" r:id="rId6"/>
    <p:sldId id="1097" r:id="rId7"/>
  </p:sldIdLst>
  <p:sldSz cx="10080625" cy="723741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529526"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1059055"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588581"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211811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647650" algn="l" defTabSz="1059055" rtl="0" eaLnBrk="1" latinLnBrk="0" hangingPunct="1">
      <a:defRPr kumimoji="1" kern="1200">
        <a:solidFill>
          <a:schemeClr val="tx1"/>
        </a:solidFill>
        <a:latin typeface="Arial" charset="0"/>
        <a:ea typeface="ＭＳ Ｐゴシック" pitchFamily="50" charset="-128"/>
        <a:cs typeface="+mn-cs"/>
      </a:defRPr>
    </a:lvl6pPr>
    <a:lvl7pPr marL="3177169" algn="l" defTabSz="1059055" rtl="0" eaLnBrk="1" latinLnBrk="0" hangingPunct="1">
      <a:defRPr kumimoji="1" kern="1200">
        <a:solidFill>
          <a:schemeClr val="tx1"/>
        </a:solidFill>
        <a:latin typeface="Arial" charset="0"/>
        <a:ea typeface="ＭＳ Ｐゴシック" pitchFamily="50" charset="-128"/>
        <a:cs typeface="+mn-cs"/>
      </a:defRPr>
    </a:lvl7pPr>
    <a:lvl8pPr marL="3706698" algn="l" defTabSz="1059055" rtl="0" eaLnBrk="1" latinLnBrk="0" hangingPunct="1">
      <a:defRPr kumimoji="1" kern="1200">
        <a:solidFill>
          <a:schemeClr val="tx1"/>
        </a:solidFill>
        <a:latin typeface="Arial" charset="0"/>
        <a:ea typeface="ＭＳ Ｐゴシック" pitchFamily="50" charset="-128"/>
        <a:cs typeface="+mn-cs"/>
      </a:defRPr>
    </a:lvl8pPr>
    <a:lvl9pPr marL="4236228" algn="l" defTabSz="1059055"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FFCC"/>
    <a:srgbClr val="33CC33"/>
    <a:srgbClr val="006600"/>
    <a:srgbClr val="66FF66"/>
    <a:srgbClr val="00CC5C"/>
    <a:srgbClr val="FFFF99"/>
    <a:srgbClr val="FFDA65"/>
    <a:srgbClr val="99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09" autoAdjust="0"/>
    <p:restoredTop sz="99820" autoAdjust="0"/>
  </p:normalViewPr>
  <p:slideViewPr>
    <p:cSldViewPr>
      <p:cViewPr>
        <p:scale>
          <a:sx n="130" d="100"/>
          <a:sy n="130" d="100"/>
        </p:scale>
        <p:origin x="-114" y="36"/>
      </p:cViewPr>
      <p:guideLst>
        <p:guide orient="horz" pos="2280"/>
        <p:guide pos="3176"/>
      </p:guideLst>
    </p:cSldViewPr>
  </p:slideViewPr>
  <p:outlineViewPr>
    <p:cViewPr>
      <p:scale>
        <a:sx n="33" d="100"/>
        <a:sy n="33" d="100"/>
      </p:scale>
      <p:origin x="0" y="0"/>
    </p:cViewPr>
  </p:outlineViewPr>
  <p:notesTextViewPr>
    <p:cViewPr>
      <p:scale>
        <a:sx n="25" d="100"/>
        <a:sy n="25" d="100"/>
      </p:scale>
      <p:origin x="0" y="0"/>
    </p:cViewPr>
  </p:notesTextViewPr>
  <p:sorterViewPr>
    <p:cViewPr>
      <p:scale>
        <a:sx n="100" d="100"/>
        <a:sy n="100" d="100"/>
      </p:scale>
      <p:origin x="0" y="0"/>
    </p:cViewPr>
  </p:sorterViewPr>
  <p:notesViewPr>
    <p:cSldViewPr>
      <p:cViewPr varScale="1">
        <p:scale>
          <a:sx n="52" d="100"/>
          <a:sy n="52" d="100"/>
        </p:scale>
        <p:origin x="-2592" y="-108"/>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48675" cy="496888"/>
          </a:xfrm>
          <a:prstGeom prst="rect">
            <a:avLst/>
          </a:prstGeom>
          <a:noFill/>
          <a:ln w="9525">
            <a:noFill/>
            <a:miter lim="800000"/>
            <a:headEnd/>
            <a:tailEnd/>
          </a:ln>
          <a:effectLst/>
        </p:spPr>
        <p:txBody>
          <a:bodyPr vert="horz" wrap="square" lIns="91661" tIns="45831" rIns="91661" bIns="45831" numCol="1" anchor="t" anchorCtr="0" compatLnSpc="1">
            <a:prstTxWarp prst="textNoShape">
              <a:avLst/>
            </a:prstTxWarp>
          </a:bodyPr>
          <a:lstStyle>
            <a:lvl1pPr defTabSz="917575">
              <a:defRPr sz="1200"/>
            </a:lvl1pPr>
          </a:lstStyle>
          <a:p>
            <a:pPr>
              <a:defRPr/>
            </a:pPr>
            <a:endParaRPr lang="en-US" altLang="ja-JP"/>
          </a:p>
        </p:txBody>
      </p:sp>
      <p:sp>
        <p:nvSpPr>
          <p:cNvPr id="73731" name="Rectangle 3"/>
          <p:cNvSpPr>
            <a:spLocks noGrp="1" noChangeArrowheads="1"/>
          </p:cNvSpPr>
          <p:nvPr>
            <p:ph type="dt" sz="quarter" idx="1"/>
          </p:nvPr>
        </p:nvSpPr>
        <p:spPr bwMode="auto">
          <a:xfrm>
            <a:off x="3856941" y="0"/>
            <a:ext cx="2948674" cy="496888"/>
          </a:xfrm>
          <a:prstGeom prst="rect">
            <a:avLst/>
          </a:prstGeom>
          <a:noFill/>
          <a:ln w="9525">
            <a:noFill/>
            <a:miter lim="800000"/>
            <a:headEnd/>
            <a:tailEnd/>
          </a:ln>
          <a:effectLst/>
        </p:spPr>
        <p:txBody>
          <a:bodyPr vert="horz" wrap="square" lIns="91661" tIns="45831" rIns="91661" bIns="45831" numCol="1" anchor="t" anchorCtr="0" compatLnSpc="1">
            <a:prstTxWarp prst="textNoShape">
              <a:avLst/>
            </a:prstTxWarp>
          </a:bodyPr>
          <a:lstStyle>
            <a:lvl1pPr algn="r" defTabSz="917575">
              <a:defRPr sz="1200"/>
            </a:lvl1pPr>
          </a:lstStyle>
          <a:p>
            <a:pPr>
              <a:defRPr/>
            </a:pPr>
            <a:endParaRPr lang="en-US" altLang="ja-JP"/>
          </a:p>
        </p:txBody>
      </p:sp>
      <p:sp>
        <p:nvSpPr>
          <p:cNvPr id="73732" name="Rectangle 4"/>
          <p:cNvSpPr>
            <a:spLocks noGrp="1" noChangeArrowheads="1"/>
          </p:cNvSpPr>
          <p:nvPr>
            <p:ph type="ftr" sz="quarter" idx="2"/>
          </p:nvPr>
        </p:nvSpPr>
        <p:spPr bwMode="auto">
          <a:xfrm>
            <a:off x="0" y="9440870"/>
            <a:ext cx="2948675" cy="496887"/>
          </a:xfrm>
          <a:prstGeom prst="rect">
            <a:avLst/>
          </a:prstGeom>
          <a:noFill/>
          <a:ln w="9525">
            <a:noFill/>
            <a:miter lim="800000"/>
            <a:headEnd/>
            <a:tailEnd/>
          </a:ln>
          <a:effectLst/>
        </p:spPr>
        <p:txBody>
          <a:bodyPr vert="horz" wrap="square" lIns="91661" tIns="45831" rIns="91661" bIns="45831" numCol="1" anchor="b" anchorCtr="0" compatLnSpc="1">
            <a:prstTxWarp prst="textNoShape">
              <a:avLst/>
            </a:prstTxWarp>
          </a:bodyPr>
          <a:lstStyle>
            <a:lvl1pPr defTabSz="917575">
              <a:defRPr sz="1200"/>
            </a:lvl1pPr>
          </a:lstStyle>
          <a:p>
            <a:pPr>
              <a:defRPr/>
            </a:pPr>
            <a:endParaRPr lang="en-US" altLang="ja-JP"/>
          </a:p>
        </p:txBody>
      </p:sp>
      <p:sp>
        <p:nvSpPr>
          <p:cNvPr id="73733" name="Rectangle 5"/>
          <p:cNvSpPr>
            <a:spLocks noGrp="1" noChangeArrowheads="1"/>
          </p:cNvSpPr>
          <p:nvPr>
            <p:ph type="sldNum" sz="quarter" idx="3"/>
          </p:nvPr>
        </p:nvSpPr>
        <p:spPr bwMode="auto">
          <a:xfrm>
            <a:off x="3856941" y="9440870"/>
            <a:ext cx="2948674" cy="496887"/>
          </a:xfrm>
          <a:prstGeom prst="rect">
            <a:avLst/>
          </a:prstGeom>
          <a:noFill/>
          <a:ln w="9525">
            <a:noFill/>
            <a:miter lim="800000"/>
            <a:headEnd/>
            <a:tailEnd/>
          </a:ln>
          <a:effectLst/>
        </p:spPr>
        <p:txBody>
          <a:bodyPr vert="horz" wrap="square" lIns="91661" tIns="45831" rIns="91661" bIns="45831" numCol="1" anchor="b" anchorCtr="0" compatLnSpc="1">
            <a:prstTxWarp prst="textNoShape">
              <a:avLst/>
            </a:prstTxWarp>
          </a:bodyPr>
          <a:lstStyle>
            <a:lvl1pPr algn="r" defTabSz="917575">
              <a:defRPr sz="1200"/>
            </a:lvl1pPr>
          </a:lstStyle>
          <a:p>
            <a:pPr>
              <a:defRPr/>
            </a:pPr>
            <a:fld id="{6B63CC40-AAD2-4EAF-9FC2-2596DC9495E1}" type="slidenum">
              <a:rPr lang="en-US" altLang="ja-JP"/>
              <a:pPr>
                <a:defRPr/>
              </a:pPr>
              <a:t>‹#›</a:t>
            </a:fld>
            <a:endParaRPr lang="en-US" altLang="ja-JP"/>
          </a:p>
        </p:txBody>
      </p:sp>
    </p:spTree>
    <p:extLst>
      <p:ext uri="{BB962C8B-B14F-4D97-AF65-F5344CB8AC3E}">
        <p14:creationId xmlns:p14="http://schemas.microsoft.com/office/powerpoint/2010/main" val="22121720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48675" cy="496888"/>
          </a:xfrm>
          <a:prstGeom prst="rect">
            <a:avLst/>
          </a:prstGeom>
          <a:noFill/>
          <a:ln w="9525">
            <a:noFill/>
            <a:miter lim="800000"/>
            <a:headEnd/>
            <a:tailEnd/>
          </a:ln>
          <a:effectLst/>
        </p:spPr>
        <p:txBody>
          <a:bodyPr vert="horz" wrap="square" lIns="91661" tIns="45831" rIns="91661" bIns="45831" numCol="1" anchor="t" anchorCtr="0" compatLnSpc="1">
            <a:prstTxWarp prst="textNoShape">
              <a:avLst/>
            </a:prstTxWarp>
          </a:bodyPr>
          <a:lstStyle>
            <a:lvl1pPr defTabSz="917575">
              <a:defRPr sz="1200"/>
            </a:lvl1pPr>
          </a:lstStyle>
          <a:p>
            <a:pPr>
              <a:defRPr/>
            </a:pPr>
            <a:endParaRPr lang="en-US" altLang="ja-JP"/>
          </a:p>
        </p:txBody>
      </p:sp>
      <p:sp>
        <p:nvSpPr>
          <p:cNvPr id="29699" name="Rectangle 3"/>
          <p:cNvSpPr>
            <a:spLocks noGrp="1" noChangeArrowheads="1"/>
          </p:cNvSpPr>
          <p:nvPr>
            <p:ph type="dt" idx="1"/>
          </p:nvPr>
        </p:nvSpPr>
        <p:spPr bwMode="auto">
          <a:xfrm>
            <a:off x="3856941" y="0"/>
            <a:ext cx="2948674" cy="496888"/>
          </a:xfrm>
          <a:prstGeom prst="rect">
            <a:avLst/>
          </a:prstGeom>
          <a:noFill/>
          <a:ln w="9525">
            <a:noFill/>
            <a:miter lim="800000"/>
            <a:headEnd/>
            <a:tailEnd/>
          </a:ln>
          <a:effectLst/>
        </p:spPr>
        <p:txBody>
          <a:bodyPr vert="horz" wrap="square" lIns="91661" tIns="45831" rIns="91661" bIns="45831" numCol="1" anchor="t" anchorCtr="0" compatLnSpc="1">
            <a:prstTxWarp prst="textNoShape">
              <a:avLst/>
            </a:prstTxWarp>
          </a:bodyPr>
          <a:lstStyle>
            <a:lvl1pPr algn="r" defTabSz="917575">
              <a:defRPr sz="1200"/>
            </a:lvl1pPr>
          </a:lstStyle>
          <a:p>
            <a:pPr>
              <a:defRPr/>
            </a:pPr>
            <a:endParaRPr lang="en-US" altLang="ja-JP"/>
          </a:p>
        </p:txBody>
      </p:sp>
      <p:sp>
        <p:nvSpPr>
          <p:cNvPr id="5124" name="Rectangle 4"/>
          <p:cNvSpPr>
            <a:spLocks noGrp="1" noRot="1" noChangeAspect="1" noChangeArrowheads="1" noTextEdit="1"/>
          </p:cNvSpPr>
          <p:nvPr>
            <p:ph type="sldImg" idx="2"/>
          </p:nvPr>
        </p:nvSpPr>
        <p:spPr bwMode="auto">
          <a:xfrm>
            <a:off x="809625" y="744538"/>
            <a:ext cx="5189538" cy="3727450"/>
          </a:xfrm>
          <a:prstGeom prst="rect">
            <a:avLst/>
          </a:prstGeom>
          <a:noFill/>
          <a:ln w="9525">
            <a:solidFill>
              <a:srgbClr val="000000"/>
            </a:solidFill>
            <a:miter lim="800000"/>
            <a:headEnd/>
            <a:tailEnd/>
          </a:ln>
        </p:spPr>
      </p:sp>
      <p:sp>
        <p:nvSpPr>
          <p:cNvPr id="29701" name="Rectangle 5"/>
          <p:cNvSpPr>
            <a:spLocks noGrp="1" noChangeArrowheads="1"/>
          </p:cNvSpPr>
          <p:nvPr>
            <p:ph type="body" sz="quarter" idx="3"/>
          </p:nvPr>
        </p:nvSpPr>
        <p:spPr bwMode="auto">
          <a:xfrm>
            <a:off x="681201" y="4721227"/>
            <a:ext cx="5444806" cy="4473575"/>
          </a:xfrm>
          <a:prstGeom prst="rect">
            <a:avLst/>
          </a:prstGeom>
          <a:noFill/>
          <a:ln w="9525">
            <a:noFill/>
            <a:miter lim="800000"/>
            <a:headEnd/>
            <a:tailEnd/>
          </a:ln>
          <a:effectLst/>
        </p:spPr>
        <p:txBody>
          <a:bodyPr vert="horz" wrap="square" lIns="91661" tIns="45831" rIns="91661" bIns="45831"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29702" name="Rectangle 6"/>
          <p:cNvSpPr>
            <a:spLocks noGrp="1" noChangeArrowheads="1"/>
          </p:cNvSpPr>
          <p:nvPr>
            <p:ph type="ftr" sz="quarter" idx="4"/>
          </p:nvPr>
        </p:nvSpPr>
        <p:spPr bwMode="auto">
          <a:xfrm>
            <a:off x="0" y="9440870"/>
            <a:ext cx="2948675" cy="496887"/>
          </a:xfrm>
          <a:prstGeom prst="rect">
            <a:avLst/>
          </a:prstGeom>
          <a:noFill/>
          <a:ln w="9525">
            <a:noFill/>
            <a:miter lim="800000"/>
            <a:headEnd/>
            <a:tailEnd/>
          </a:ln>
          <a:effectLst/>
        </p:spPr>
        <p:txBody>
          <a:bodyPr vert="horz" wrap="square" lIns="91661" tIns="45831" rIns="91661" bIns="45831" numCol="1" anchor="b" anchorCtr="0" compatLnSpc="1">
            <a:prstTxWarp prst="textNoShape">
              <a:avLst/>
            </a:prstTxWarp>
          </a:bodyPr>
          <a:lstStyle>
            <a:lvl1pPr defTabSz="917575">
              <a:defRPr sz="1200"/>
            </a:lvl1pPr>
          </a:lstStyle>
          <a:p>
            <a:pPr>
              <a:defRPr/>
            </a:pPr>
            <a:endParaRPr lang="en-US" altLang="ja-JP"/>
          </a:p>
        </p:txBody>
      </p:sp>
      <p:sp>
        <p:nvSpPr>
          <p:cNvPr id="29703" name="Rectangle 7"/>
          <p:cNvSpPr>
            <a:spLocks noGrp="1" noChangeArrowheads="1"/>
          </p:cNvSpPr>
          <p:nvPr>
            <p:ph type="sldNum" sz="quarter" idx="5"/>
          </p:nvPr>
        </p:nvSpPr>
        <p:spPr bwMode="auto">
          <a:xfrm>
            <a:off x="3856941" y="9440870"/>
            <a:ext cx="2948674" cy="496887"/>
          </a:xfrm>
          <a:prstGeom prst="rect">
            <a:avLst/>
          </a:prstGeom>
          <a:noFill/>
          <a:ln w="9525">
            <a:noFill/>
            <a:miter lim="800000"/>
            <a:headEnd/>
            <a:tailEnd/>
          </a:ln>
          <a:effectLst/>
        </p:spPr>
        <p:txBody>
          <a:bodyPr vert="horz" wrap="square" lIns="91661" tIns="45831" rIns="91661" bIns="45831" numCol="1" anchor="b" anchorCtr="0" compatLnSpc="1">
            <a:prstTxWarp prst="textNoShape">
              <a:avLst/>
            </a:prstTxWarp>
          </a:bodyPr>
          <a:lstStyle>
            <a:lvl1pPr algn="r" defTabSz="917575">
              <a:defRPr sz="1200"/>
            </a:lvl1pPr>
          </a:lstStyle>
          <a:p>
            <a:pPr>
              <a:defRPr/>
            </a:pPr>
            <a:fld id="{433FEAA8-9158-4AEF-BBF3-BB7956A77B06}" type="slidenum">
              <a:rPr lang="en-US" altLang="ja-JP"/>
              <a:pPr>
                <a:defRPr/>
              </a:pPr>
              <a:t>‹#›</a:t>
            </a:fld>
            <a:endParaRPr lang="en-US" altLang="ja-JP"/>
          </a:p>
        </p:txBody>
      </p:sp>
    </p:spTree>
    <p:extLst>
      <p:ext uri="{BB962C8B-B14F-4D97-AF65-F5344CB8AC3E}">
        <p14:creationId xmlns:p14="http://schemas.microsoft.com/office/powerpoint/2010/main" val="283139070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400" kern="1200">
        <a:solidFill>
          <a:schemeClr val="tx1"/>
        </a:solidFill>
        <a:latin typeface="Arial" charset="0"/>
        <a:ea typeface="ＭＳ Ｐ明朝" pitchFamily="18" charset="-128"/>
        <a:cs typeface="+mn-cs"/>
      </a:defRPr>
    </a:lvl1pPr>
    <a:lvl2pPr marL="529526" algn="l" rtl="0" eaLnBrk="0" fontAlgn="base" hangingPunct="0">
      <a:spcBef>
        <a:spcPct val="30000"/>
      </a:spcBef>
      <a:spcAft>
        <a:spcPct val="0"/>
      </a:spcAft>
      <a:defRPr kumimoji="1" sz="1400" kern="1200">
        <a:solidFill>
          <a:schemeClr val="tx1"/>
        </a:solidFill>
        <a:latin typeface="Arial" charset="0"/>
        <a:ea typeface="ＭＳ Ｐ明朝" pitchFamily="18" charset="-128"/>
        <a:cs typeface="+mn-cs"/>
      </a:defRPr>
    </a:lvl2pPr>
    <a:lvl3pPr marL="1059055" algn="l" rtl="0" eaLnBrk="0" fontAlgn="base" hangingPunct="0">
      <a:spcBef>
        <a:spcPct val="30000"/>
      </a:spcBef>
      <a:spcAft>
        <a:spcPct val="0"/>
      </a:spcAft>
      <a:defRPr kumimoji="1" sz="1400" kern="1200">
        <a:solidFill>
          <a:schemeClr val="tx1"/>
        </a:solidFill>
        <a:latin typeface="Arial" charset="0"/>
        <a:ea typeface="ＭＳ Ｐ明朝" pitchFamily="18" charset="-128"/>
        <a:cs typeface="+mn-cs"/>
      </a:defRPr>
    </a:lvl3pPr>
    <a:lvl4pPr marL="1588581" algn="l" rtl="0" eaLnBrk="0" fontAlgn="base" hangingPunct="0">
      <a:spcBef>
        <a:spcPct val="30000"/>
      </a:spcBef>
      <a:spcAft>
        <a:spcPct val="0"/>
      </a:spcAft>
      <a:defRPr kumimoji="1" sz="1400" kern="1200">
        <a:solidFill>
          <a:schemeClr val="tx1"/>
        </a:solidFill>
        <a:latin typeface="Arial" charset="0"/>
        <a:ea typeface="ＭＳ Ｐ明朝" pitchFamily="18" charset="-128"/>
        <a:cs typeface="+mn-cs"/>
      </a:defRPr>
    </a:lvl4pPr>
    <a:lvl5pPr marL="2118110" algn="l" rtl="0" eaLnBrk="0" fontAlgn="base" hangingPunct="0">
      <a:spcBef>
        <a:spcPct val="30000"/>
      </a:spcBef>
      <a:spcAft>
        <a:spcPct val="0"/>
      </a:spcAft>
      <a:defRPr kumimoji="1" sz="1400" kern="1200">
        <a:solidFill>
          <a:schemeClr val="tx1"/>
        </a:solidFill>
        <a:latin typeface="Arial" charset="0"/>
        <a:ea typeface="ＭＳ Ｐ明朝" pitchFamily="18" charset="-128"/>
        <a:cs typeface="+mn-cs"/>
      </a:defRPr>
    </a:lvl5pPr>
    <a:lvl6pPr marL="2647650" algn="l" defTabSz="1059055" rtl="0" eaLnBrk="1" latinLnBrk="0" hangingPunct="1">
      <a:defRPr kumimoji="1" sz="1400" kern="1200">
        <a:solidFill>
          <a:schemeClr val="tx1"/>
        </a:solidFill>
        <a:latin typeface="+mn-lt"/>
        <a:ea typeface="+mn-ea"/>
        <a:cs typeface="+mn-cs"/>
      </a:defRPr>
    </a:lvl6pPr>
    <a:lvl7pPr marL="3177169" algn="l" defTabSz="1059055" rtl="0" eaLnBrk="1" latinLnBrk="0" hangingPunct="1">
      <a:defRPr kumimoji="1" sz="1400" kern="1200">
        <a:solidFill>
          <a:schemeClr val="tx1"/>
        </a:solidFill>
        <a:latin typeface="+mn-lt"/>
        <a:ea typeface="+mn-ea"/>
        <a:cs typeface="+mn-cs"/>
      </a:defRPr>
    </a:lvl7pPr>
    <a:lvl8pPr marL="3706698" algn="l" defTabSz="1059055" rtl="0" eaLnBrk="1" latinLnBrk="0" hangingPunct="1">
      <a:defRPr kumimoji="1" sz="1400" kern="1200">
        <a:solidFill>
          <a:schemeClr val="tx1"/>
        </a:solidFill>
        <a:latin typeface="+mn-lt"/>
        <a:ea typeface="+mn-ea"/>
        <a:cs typeface="+mn-cs"/>
      </a:defRPr>
    </a:lvl8pPr>
    <a:lvl9pPr marL="4236228" algn="l" defTabSz="1059055" rtl="0" eaLnBrk="1" latinLnBrk="0" hangingPunct="1">
      <a:defRPr kumimoji="1" sz="1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56050" y="2248315"/>
            <a:ext cx="8568531" cy="155135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512094" y="4101201"/>
            <a:ext cx="7056438" cy="1849562"/>
          </a:xfrm>
        </p:spPr>
        <p:txBody>
          <a:bodyPr/>
          <a:lstStyle>
            <a:lvl1pPr marL="0" indent="0" algn="ctr">
              <a:buNone/>
              <a:defRPr>
                <a:solidFill>
                  <a:schemeClr val="tx1">
                    <a:tint val="75000"/>
                  </a:schemeClr>
                </a:solidFill>
              </a:defRPr>
            </a:lvl1pPr>
            <a:lvl2pPr marL="531316" indent="0" algn="ctr">
              <a:buNone/>
              <a:defRPr>
                <a:solidFill>
                  <a:schemeClr val="tx1">
                    <a:tint val="75000"/>
                  </a:schemeClr>
                </a:solidFill>
              </a:defRPr>
            </a:lvl2pPr>
            <a:lvl3pPr marL="1062627" indent="0" algn="ctr">
              <a:buNone/>
              <a:defRPr>
                <a:solidFill>
                  <a:schemeClr val="tx1">
                    <a:tint val="75000"/>
                  </a:schemeClr>
                </a:solidFill>
              </a:defRPr>
            </a:lvl3pPr>
            <a:lvl4pPr marL="1593944" indent="0" algn="ctr">
              <a:buNone/>
              <a:defRPr>
                <a:solidFill>
                  <a:schemeClr val="tx1">
                    <a:tint val="75000"/>
                  </a:schemeClr>
                </a:solidFill>
              </a:defRPr>
            </a:lvl4pPr>
            <a:lvl5pPr marL="2125257" indent="0" algn="ctr">
              <a:buNone/>
              <a:defRPr>
                <a:solidFill>
                  <a:schemeClr val="tx1">
                    <a:tint val="75000"/>
                  </a:schemeClr>
                </a:solidFill>
              </a:defRPr>
            </a:lvl5pPr>
            <a:lvl6pPr marL="2656572" indent="0" algn="ctr">
              <a:buNone/>
              <a:defRPr>
                <a:solidFill>
                  <a:schemeClr val="tx1">
                    <a:tint val="75000"/>
                  </a:schemeClr>
                </a:solidFill>
              </a:defRPr>
            </a:lvl6pPr>
            <a:lvl7pPr marL="3187887" indent="0" algn="ctr">
              <a:buNone/>
              <a:defRPr>
                <a:solidFill>
                  <a:schemeClr val="tx1">
                    <a:tint val="75000"/>
                  </a:schemeClr>
                </a:solidFill>
              </a:defRPr>
            </a:lvl7pPr>
            <a:lvl8pPr marL="3719200" indent="0" algn="ctr">
              <a:buNone/>
              <a:defRPr>
                <a:solidFill>
                  <a:schemeClr val="tx1">
                    <a:tint val="75000"/>
                  </a:schemeClr>
                </a:solidFill>
              </a:defRPr>
            </a:lvl8pPr>
            <a:lvl9pPr marL="4250514"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ABB0D842-8C6C-4ACF-917F-1F52F0FDF5A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342457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5816D5F1-4C30-4BB7-8202-F257B47C6A7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20725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08457" y="289844"/>
            <a:ext cx="2268141" cy="6175256"/>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04037" y="289844"/>
            <a:ext cx="6636411" cy="6175256"/>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E73F72AA-A87E-4753-8B2E-B3D670B9EB25}"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045735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5D99460D-A952-40A2-886C-A49013A15871}"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911365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96303" y="4650717"/>
            <a:ext cx="8568531" cy="1437432"/>
          </a:xfrm>
        </p:spPr>
        <p:txBody>
          <a:bodyPr anchor="t"/>
          <a:lstStyle>
            <a:lvl1pPr algn="l">
              <a:defRPr sz="47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96303" y="3067526"/>
            <a:ext cx="8568531" cy="1583183"/>
          </a:xfrm>
        </p:spPr>
        <p:txBody>
          <a:bodyPr anchor="b"/>
          <a:lstStyle>
            <a:lvl1pPr marL="0" indent="0">
              <a:buNone/>
              <a:defRPr sz="2400">
                <a:solidFill>
                  <a:schemeClr val="tx1">
                    <a:tint val="75000"/>
                  </a:schemeClr>
                </a:solidFill>
              </a:defRPr>
            </a:lvl1pPr>
            <a:lvl2pPr marL="531316" indent="0">
              <a:buNone/>
              <a:defRPr sz="2100">
                <a:solidFill>
                  <a:schemeClr val="tx1">
                    <a:tint val="75000"/>
                  </a:schemeClr>
                </a:solidFill>
              </a:defRPr>
            </a:lvl2pPr>
            <a:lvl3pPr marL="1062627" indent="0">
              <a:buNone/>
              <a:defRPr sz="1900">
                <a:solidFill>
                  <a:schemeClr val="tx1">
                    <a:tint val="75000"/>
                  </a:schemeClr>
                </a:solidFill>
              </a:defRPr>
            </a:lvl3pPr>
            <a:lvl4pPr marL="1593944" indent="0">
              <a:buNone/>
              <a:defRPr sz="1500">
                <a:solidFill>
                  <a:schemeClr val="tx1">
                    <a:tint val="75000"/>
                  </a:schemeClr>
                </a:solidFill>
              </a:defRPr>
            </a:lvl4pPr>
            <a:lvl5pPr marL="2125257" indent="0">
              <a:buNone/>
              <a:defRPr sz="1500">
                <a:solidFill>
                  <a:schemeClr val="tx1">
                    <a:tint val="75000"/>
                  </a:schemeClr>
                </a:solidFill>
              </a:defRPr>
            </a:lvl5pPr>
            <a:lvl6pPr marL="2656572" indent="0">
              <a:buNone/>
              <a:defRPr sz="1500">
                <a:solidFill>
                  <a:schemeClr val="tx1">
                    <a:tint val="75000"/>
                  </a:schemeClr>
                </a:solidFill>
              </a:defRPr>
            </a:lvl6pPr>
            <a:lvl7pPr marL="3187887" indent="0">
              <a:buNone/>
              <a:defRPr sz="1500">
                <a:solidFill>
                  <a:schemeClr val="tx1">
                    <a:tint val="75000"/>
                  </a:schemeClr>
                </a:solidFill>
              </a:defRPr>
            </a:lvl7pPr>
            <a:lvl8pPr marL="3719200" indent="0">
              <a:buNone/>
              <a:defRPr sz="1500">
                <a:solidFill>
                  <a:schemeClr val="tx1">
                    <a:tint val="75000"/>
                  </a:schemeClr>
                </a:solidFill>
              </a:defRPr>
            </a:lvl8pPr>
            <a:lvl9pPr marL="4250514"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pPr>
              <a:defRPr/>
            </a:pPr>
            <a:fld id="{56B343C2-77A6-43FE-A094-222F324E8B7B}"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13776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04031" y="1688745"/>
            <a:ext cx="4452276" cy="4776358"/>
          </a:xfrm>
        </p:spPr>
        <p:txBody>
          <a:bodyPr/>
          <a:lstStyle>
            <a:lvl1pPr>
              <a:defRPr sz="32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124318" y="1688745"/>
            <a:ext cx="4452276" cy="4776358"/>
          </a:xfrm>
        </p:spPr>
        <p:txBody>
          <a:bodyPr/>
          <a:lstStyle>
            <a:lvl1pPr>
              <a:defRPr sz="3200"/>
            </a:lvl1pPr>
            <a:lvl2pPr>
              <a:defRPr sz="2800"/>
            </a:lvl2pPr>
            <a:lvl3pPr>
              <a:defRPr sz="24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87796BA1-A79D-4943-A327-B6A6D8519042}"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001566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04036" y="1620059"/>
            <a:ext cx="4454026" cy="675157"/>
          </a:xfrm>
        </p:spPr>
        <p:txBody>
          <a:bodyPr anchor="b"/>
          <a:lstStyle>
            <a:lvl1pPr marL="0" indent="0">
              <a:buNone/>
              <a:defRPr sz="2800" b="1"/>
            </a:lvl1pPr>
            <a:lvl2pPr marL="531316" indent="0">
              <a:buNone/>
              <a:defRPr sz="2400" b="1"/>
            </a:lvl2pPr>
            <a:lvl3pPr marL="1062627" indent="0">
              <a:buNone/>
              <a:defRPr sz="2100" b="1"/>
            </a:lvl3pPr>
            <a:lvl4pPr marL="1593944" indent="0">
              <a:buNone/>
              <a:defRPr sz="1900" b="1"/>
            </a:lvl4pPr>
            <a:lvl5pPr marL="2125257" indent="0">
              <a:buNone/>
              <a:defRPr sz="1900" b="1"/>
            </a:lvl5pPr>
            <a:lvl6pPr marL="2656572" indent="0">
              <a:buNone/>
              <a:defRPr sz="1900" b="1"/>
            </a:lvl6pPr>
            <a:lvl7pPr marL="3187887" indent="0">
              <a:buNone/>
              <a:defRPr sz="1900" b="1"/>
            </a:lvl7pPr>
            <a:lvl8pPr marL="3719200" indent="0">
              <a:buNone/>
              <a:defRPr sz="1900" b="1"/>
            </a:lvl8pPr>
            <a:lvl9pPr marL="4250514" indent="0">
              <a:buNone/>
              <a:defRPr sz="19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504036" y="2295198"/>
            <a:ext cx="4454026" cy="4169890"/>
          </a:xfrm>
        </p:spPr>
        <p:txBody>
          <a:bodyPr/>
          <a:lstStyle>
            <a:lvl1pPr>
              <a:defRPr sz="28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120826" y="1620059"/>
            <a:ext cx="4455777" cy="675157"/>
          </a:xfrm>
        </p:spPr>
        <p:txBody>
          <a:bodyPr anchor="b"/>
          <a:lstStyle>
            <a:lvl1pPr marL="0" indent="0">
              <a:buNone/>
              <a:defRPr sz="2800" b="1"/>
            </a:lvl1pPr>
            <a:lvl2pPr marL="531316" indent="0">
              <a:buNone/>
              <a:defRPr sz="2400" b="1"/>
            </a:lvl2pPr>
            <a:lvl3pPr marL="1062627" indent="0">
              <a:buNone/>
              <a:defRPr sz="2100" b="1"/>
            </a:lvl3pPr>
            <a:lvl4pPr marL="1593944" indent="0">
              <a:buNone/>
              <a:defRPr sz="1900" b="1"/>
            </a:lvl4pPr>
            <a:lvl5pPr marL="2125257" indent="0">
              <a:buNone/>
              <a:defRPr sz="1900" b="1"/>
            </a:lvl5pPr>
            <a:lvl6pPr marL="2656572" indent="0">
              <a:buNone/>
              <a:defRPr sz="1900" b="1"/>
            </a:lvl6pPr>
            <a:lvl7pPr marL="3187887" indent="0">
              <a:buNone/>
              <a:defRPr sz="1900" b="1"/>
            </a:lvl7pPr>
            <a:lvl8pPr marL="3719200" indent="0">
              <a:buNone/>
              <a:defRPr sz="1900" b="1"/>
            </a:lvl8pPr>
            <a:lvl9pPr marL="4250514" indent="0">
              <a:buNone/>
              <a:defRPr sz="19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120826" y="2295198"/>
            <a:ext cx="4455777" cy="4169890"/>
          </a:xfrm>
        </p:spPr>
        <p:txBody>
          <a:bodyPr/>
          <a:lstStyle>
            <a:lvl1pPr>
              <a:defRPr sz="28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a:solidFill>
                <a:prstClr val="black">
                  <a:tint val="75000"/>
                </a:prstClr>
              </a:solidFill>
            </a:endParaRPr>
          </a:p>
        </p:txBody>
      </p:sp>
      <p:sp>
        <p:nvSpPr>
          <p:cNvPr id="8" name="フッター プレースホルダ 7"/>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pPr>
              <a:defRPr/>
            </a:pPr>
            <a:fld id="{F5274ED8-9F67-478D-868D-48B033DD9390}"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793702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a:solidFill>
                <a:prstClr val="black">
                  <a:tint val="75000"/>
                </a:prstClr>
              </a:solidFill>
            </a:endParaRPr>
          </a:p>
        </p:txBody>
      </p:sp>
      <p:sp>
        <p:nvSpPr>
          <p:cNvPr id="4" name="フッター プレースホルダ 3"/>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pPr>
              <a:defRPr/>
            </a:pPr>
            <a:fld id="{E0A2BBF9-DB54-4185-84E3-2CB609D9E943}"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253014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a:solidFill>
                <a:prstClr val="black">
                  <a:tint val="75000"/>
                </a:prstClr>
              </a:solidFill>
            </a:endParaRPr>
          </a:p>
        </p:txBody>
      </p:sp>
      <p:sp>
        <p:nvSpPr>
          <p:cNvPr id="3" name="フッター プレースホルダ 2"/>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pPr>
              <a:defRPr/>
            </a:pPr>
            <a:fld id="{FFE5AEBA-4A39-4897-8BA3-6E1658C262C9}"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842126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4034" y="288167"/>
            <a:ext cx="3316456" cy="1226339"/>
          </a:xfrm>
        </p:spPr>
        <p:txBody>
          <a:bodyPr anchor="b"/>
          <a:lstStyle>
            <a:lvl1pPr algn="l">
              <a:defRPr sz="24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941251" y="288182"/>
            <a:ext cx="5635349" cy="6176931"/>
          </a:xfrm>
        </p:spPr>
        <p:txBody>
          <a:bodyPr/>
          <a:lstStyle>
            <a:lvl1pPr>
              <a:defRPr sz="3700"/>
            </a:lvl1pPr>
            <a:lvl2pPr>
              <a:defRPr sz="3200"/>
            </a:lvl2pPr>
            <a:lvl3pPr>
              <a:defRPr sz="2800"/>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504034" y="1514502"/>
            <a:ext cx="3316456" cy="4950591"/>
          </a:xfrm>
        </p:spPr>
        <p:txBody>
          <a:bodyPr/>
          <a:lstStyle>
            <a:lvl1pPr marL="0" indent="0">
              <a:buNone/>
              <a:defRPr sz="1500"/>
            </a:lvl1pPr>
            <a:lvl2pPr marL="531316" indent="0">
              <a:buNone/>
              <a:defRPr sz="1400"/>
            </a:lvl2pPr>
            <a:lvl3pPr marL="1062627" indent="0">
              <a:buNone/>
              <a:defRPr sz="1100"/>
            </a:lvl3pPr>
            <a:lvl4pPr marL="1593944" indent="0">
              <a:buNone/>
              <a:defRPr sz="1000"/>
            </a:lvl4pPr>
            <a:lvl5pPr marL="2125257" indent="0">
              <a:buNone/>
              <a:defRPr sz="1000"/>
            </a:lvl5pPr>
            <a:lvl6pPr marL="2656572" indent="0">
              <a:buNone/>
              <a:defRPr sz="1000"/>
            </a:lvl6pPr>
            <a:lvl7pPr marL="3187887" indent="0">
              <a:buNone/>
              <a:defRPr sz="1000"/>
            </a:lvl7pPr>
            <a:lvl8pPr marL="3719200" indent="0">
              <a:buNone/>
              <a:defRPr sz="1000"/>
            </a:lvl8pPr>
            <a:lvl9pPr marL="4250514"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47852937-EE77-481B-B960-7BB3AAAFC73E}"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2745952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75883" y="5066190"/>
            <a:ext cx="6048375" cy="598092"/>
          </a:xfrm>
        </p:spPr>
        <p:txBody>
          <a:bodyPr anchor="b"/>
          <a:lstStyle>
            <a:lvl1pPr algn="l">
              <a:defRPr sz="24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75883" y="646678"/>
            <a:ext cx="6048375" cy="4342448"/>
          </a:xfrm>
        </p:spPr>
        <p:txBody>
          <a:bodyPr/>
          <a:lstStyle>
            <a:lvl1pPr marL="0" indent="0">
              <a:buNone/>
              <a:defRPr sz="3700"/>
            </a:lvl1pPr>
            <a:lvl2pPr marL="531316" indent="0">
              <a:buNone/>
              <a:defRPr sz="3200"/>
            </a:lvl2pPr>
            <a:lvl3pPr marL="1062627" indent="0">
              <a:buNone/>
              <a:defRPr sz="2800"/>
            </a:lvl3pPr>
            <a:lvl4pPr marL="1593944" indent="0">
              <a:buNone/>
              <a:defRPr sz="2400"/>
            </a:lvl4pPr>
            <a:lvl5pPr marL="2125257" indent="0">
              <a:buNone/>
              <a:defRPr sz="2400"/>
            </a:lvl5pPr>
            <a:lvl6pPr marL="2656572" indent="0">
              <a:buNone/>
              <a:defRPr sz="2400"/>
            </a:lvl6pPr>
            <a:lvl7pPr marL="3187887" indent="0">
              <a:buNone/>
              <a:defRPr sz="2400"/>
            </a:lvl7pPr>
            <a:lvl8pPr marL="3719200" indent="0">
              <a:buNone/>
              <a:defRPr sz="2400"/>
            </a:lvl8pPr>
            <a:lvl9pPr marL="4250514" indent="0">
              <a:buNone/>
              <a:defRPr sz="2400"/>
            </a:lvl9pPr>
          </a:lstStyle>
          <a:p>
            <a:endParaRPr kumimoji="1" lang="ja-JP" altLang="en-US"/>
          </a:p>
        </p:txBody>
      </p:sp>
      <p:sp>
        <p:nvSpPr>
          <p:cNvPr id="4" name="テキスト プレースホルダ 3"/>
          <p:cNvSpPr>
            <a:spLocks noGrp="1"/>
          </p:cNvSpPr>
          <p:nvPr>
            <p:ph type="body" sz="half" idx="2"/>
          </p:nvPr>
        </p:nvSpPr>
        <p:spPr>
          <a:xfrm>
            <a:off x="1975883" y="5664283"/>
            <a:ext cx="6048375" cy="849390"/>
          </a:xfrm>
        </p:spPr>
        <p:txBody>
          <a:bodyPr/>
          <a:lstStyle>
            <a:lvl1pPr marL="0" indent="0">
              <a:buNone/>
              <a:defRPr sz="1500"/>
            </a:lvl1pPr>
            <a:lvl2pPr marL="531316" indent="0">
              <a:buNone/>
              <a:defRPr sz="1400"/>
            </a:lvl2pPr>
            <a:lvl3pPr marL="1062627" indent="0">
              <a:buNone/>
              <a:defRPr sz="1100"/>
            </a:lvl3pPr>
            <a:lvl4pPr marL="1593944" indent="0">
              <a:buNone/>
              <a:defRPr sz="1000"/>
            </a:lvl4pPr>
            <a:lvl5pPr marL="2125257" indent="0">
              <a:buNone/>
              <a:defRPr sz="1000"/>
            </a:lvl5pPr>
            <a:lvl6pPr marL="2656572" indent="0">
              <a:buNone/>
              <a:defRPr sz="1000"/>
            </a:lvl6pPr>
            <a:lvl7pPr marL="3187887" indent="0">
              <a:buNone/>
              <a:defRPr sz="1000"/>
            </a:lvl7pPr>
            <a:lvl8pPr marL="3719200" indent="0">
              <a:buNone/>
              <a:defRPr sz="1000"/>
            </a:lvl8pPr>
            <a:lvl9pPr marL="4250514" indent="0">
              <a:buNone/>
              <a:defRPr sz="10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a:solidFill>
                <a:prstClr val="black">
                  <a:tint val="75000"/>
                </a:prstClr>
              </a:solidFill>
            </a:endParaRPr>
          </a:p>
        </p:txBody>
      </p:sp>
      <p:sp>
        <p:nvSpPr>
          <p:cNvPr id="6" name="フッター プレースホルダ 5"/>
          <p:cNvSpPr>
            <a:spLocks noGrp="1"/>
          </p:cNvSpPr>
          <p:nvPr>
            <p:ph type="ftr" sz="quarter" idx="11"/>
          </p:nvPr>
        </p:nvSpPr>
        <p:spPr/>
        <p:txBody>
          <a:bodyPr/>
          <a:lstStyle/>
          <a:p>
            <a:pPr>
              <a:defRPr/>
            </a:pPr>
            <a:endParaRPr lang="en-US" altLang="ja-JP">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pPr>
              <a:defRPr/>
            </a:pPr>
            <a:fld id="{4C213C23-62DF-4BE5-9243-D054361450A9}"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724336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504034" y="289832"/>
            <a:ext cx="9072563" cy="1206236"/>
          </a:xfrm>
          <a:prstGeom prst="rect">
            <a:avLst/>
          </a:prstGeom>
        </p:spPr>
        <p:txBody>
          <a:bodyPr vert="horz" lIns="106262" tIns="53133" rIns="106262" bIns="53133"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04034" y="1688745"/>
            <a:ext cx="9072563" cy="4776358"/>
          </a:xfrm>
          <a:prstGeom prst="rect">
            <a:avLst/>
          </a:prstGeom>
        </p:spPr>
        <p:txBody>
          <a:bodyPr vert="horz" lIns="106262" tIns="53133" rIns="106262" bIns="53133"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504031" y="6708021"/>
            <a:ext cx="2352146" cy="385326"/>
          </a:xfrm>
          <a:prstGeom prst="rect">
            <a:avLst/>
          </a:prstGeom>
        </p:spPr>
        <p:txBody>
          <a:bodyPr vert="horz" lIns="106262" tIns="53133" rIns="106262" bIns="53133" rtlCol="0" anchor="ctr"/>
          <a:lstStyle>
            <a:lvl1pPr algn="l">
              <a:defRPr sz="1400">
                <a:solidFill>
                  <a:schemeClr val="tx1">
                    <a:tint val="75000"/>
                  </a:schemeClr>
                </a:solidFill>
              </a:defRPr>
            </a:lvl1pPr>
          </a:lstStyle>
          <a:p>
            <a:pPr>
              <a:defRPr/>
            </a:pPr>
            <a:endParaRPr lang="en-US" altLang="ja-JP">
              <a:solidFill>
                <a:prstClr val="black">
                  <a:tint val="75000"/>
                </a:prstClr>
              </a:solidFill>
            </a:endParaRPr>
          </a:p>
        </p:txBody>
      </p:sp>
      <p:sp>
        <p:nvSpPr>
          <p:cNvPr id="5" name="フッター プレースホルダ 4"/>
          <p:cNvSpPr>
            <a:spLocks noGrp="1"/>
          </p:cNvSpPr>
          <p:nvPr>
            <p:ph type="ftr" sz="quarter" idx="3"/>
          </p:nvPr>
        </p:nvSpPr>
        <p:spPr>
          <a:xfrm>
            <a:off x="3444214" y="6708021"/>
            <a:ext cx="3192198" cy="385326"/>
          </a:xfrm>
          <a:prstGeom prst="rect">
            <a:avLst/>
          </a:prstGeom>
        </p:spPr>
        <p:txBody>
          <a:bodyPr vert="horz" lIns="106262" tIns="53133" rIns="106262" bIns="53133" rtlCol="0" anchor="ctr"/>
          <a:lstStyle>
            <a:lvl1pPr algn="ctr">
              <a:defRPr sz="1400">
                <a:solidFill>
                  <a:schemeClr val="tx1">
                    <a:tint val="75000"/>
                  </a:schemeClr>
                </a:solidFill>
              </a:defRPr>
            </a:lvl1pPr>
          </a:lstStyle>
          <a:p>
            <a:pPr>
              <a:defRPr/>
            </a:pPr>
            <a:endParaRPr lang="en-US" altLang="ja-JP">
              <a:solidFill>
                <a:prstClr val="black">
                  <a:tint val="75000"/>
                </a:prstClr>
              </a:solidFill>
            </a:endParaRPr>
          </a:p>
        </p:txBody>
      </p:sp>
      <p:sp>
        <p:nvSpPr>
          <p:cNvPr id="6" name="スライド番号プレースホルダ 5"/>
          <p:cNvSpPr>
            <a:spLocks noGrp="1"/>
          </p:cNvSpPr>
          <p:nvPr>
            <p:ph type="sldNum" sz="quarter" idx="4"/>
          </p:nvPr>
        </p:nvSpPr>
        <p:spPr>
          <a:xfrm>
            <a:off x="7224448" y="6708021"/>
            <a:ext cx="2352146" cy="385326"/>
          </a:xfrm>
          <a:prstGeom prst="rect">
            <a:avLst/>
          </a:prstGeom>
        </p:spPr>
        <p:txBody>
          <a:bodyPr vert="horz" lIns="106262" tIns="53133" rIns="106262" bIns="53133" rtlCol="0" anchor="ctr"/>
          <a:lstStyle>
            <a:lvl1pPr algn="r">
              <a:defRPr sz="1400">
                <a:solidFill>
                  <a:schemeClr val="tx1">
                    <a:tint val="75000"/>
                  </a:schemeClr>
                </a:solidFill>
              </a:defRPr>
            </a:lvl1pPr>
          </a:lstStyle>
          <a:p>
            <a:pPr>
              <a:defRPr/>
            </a:pPr>
            <a:fld id="{025A7062-4EC1-4714-8961-37AF418429ED}" type="slidenum">
              <a:rPr lang="en-US" altLang="ja-JP" smtClean="0">
                <a:solidFill>
                  <a:prstClr val="black">
                    <a:tint val="75000"/>
                  </a:prstClr>
                </a:solidFill>
              </a:rPr>
              <a:pPr>
                <a:defRPr/>
              </a:pPr>
              <a:t>‹#›</a:t>
            </a:fld>
            <a:endParaRPr lang="en-US" altLang="ja-JP">
              <a:solidFill>
                <a:prstClr val="black">
                  <a:tint val="75000"/>
                </a:prstClr>
              </a:solidFill>
            </a:endParaRPr>
          </a:p>
        </p:txBody>
      </p:sp>
    </p:spTree>
    <p:extLst>
      <p:ext uri="{BB962C8B-B14F-4D97-AF65-F5344CB8AC3E}">
        <p14:creationId xmlns:p14="http://schemas.microsoft.com/office/powerpoint/2010/main" val="3175565058"/>
      </p:ext>
    </p:extLst>
  </p:cSld>
  <p:clrMap bg1="lt1" tx1="dk1" bg2="lt2" tx2="dk2" accent1="accent1" accent2="accent2" accent3="accent3" accent4="accent4" accent5="accent5" accent6="accent6" hlink="hlink" folHlink="folHlink"/>
  <p:sldLayoutIdLst>
    <p:sldLayoutId id="2147483856" r:id="rId1"/>
    <p:sldLayoutId id="2147483857" r:id="rId2"/>
    <p:sldLayoutId id="2147483858" r:id="rId3"/>
    <p:sldLayoutId id="2147483859" r:id="rId4"/>
    <p:sldLayoutId id="2147483860" r:id="rId5"/>
    <p:sldLayoutId id="2147483861" r:id="rId6"/>
    <p:sldLayoutId id="2147483862" r:id="rId7"/>
    <p:sldLayoutId id="2147483863" r:id="rId8"/>
    <p:sldLayoutId id="2147483864" r:id="rId9"/>
    <p:sldLayoutId id="2147483865" r:id="rId10"/>
    <p:sldLayoutId id="2147483866" r:id="rId11"/>
  </p:sldLayoutIdLst>
  <p:hf sldNum="0" hdr="0" ftr="0" dt="0"/>
  <p:txStyles>
    <p:titleStyle>
      <a:lvl1pPr algn="ctr" defTabSz="1062627" rtl="0" eaLnBrk="1" latinLnBrk="0" hangingPunct="1">
        <a:spcBef>
          <a:spcPct val="0"/>
        </a:spcBef>
        <a:buNone/>
        <a:defRPr kumimoji="1" sz="5200" kern="1200">
          <a:solidFill>
            <a:schemeClr val="tx1"/>
          </a:solidFill>
          <a:latin typeface="+mj-lt"/>
          <a:ea typeface="+mj-ea"/>
          <a:cs typeface="+mj-cs"/>
        </a:defRPr>
      </a:lvl1pPr>
    </p:titleStyle>
    <p:bodyStyle>
      <a:lvl1pPr marL="398486" indent="-398486" algn="l" defTabSz="1062627" rtl="0" eaLnBrk="1" latinLnBrk="0" hangingPunct="1">
        <a:spcBef>
          <a:spcPct val="20000"/>
        </a:spcBef>
        <a:buFont typeface="Arial" pitchFamily="34" charset="0"/>
        <a:buChar char="•"/>
        <a:defRPr kumimoji="1" sz="3700" kern="1200">
          <a:solidFill>
            <a:schemeClr val="tx1"/>
          </a:solidFill>
          <a:latin typeface="+mn-lt"/>
          <a:ea typeface="+mn-ea"/>
          <a:cs typeface="+mn-cs"/>
        </a:defRPr>
      </a:lvl1pPr>
      <a:lvl2pPr marL="863387" indent="-332072" algn="l" defTabSz="1062627" rtl="0" eaLnBrk="1" latinLnBrk="0" hangingPunct="1">
        <a:spcBef>
          <a:spcPct val="20000"/>
        </a:spcBef>
        <a:buFont typeface="Arial" pitchFamily="34" charset="0"/>
        <a:buChar char="–"/>
        <a:defRPr kumimoji="1" sz="3200" kern="1200">
          <a:solidFill>
            <a:schemeClr val="tx1"/>
          </a:solidFill>
          <a:latin typeface="+mn-lt"/>
          <a:ea typeface="+mn-ea"/>
          <a:cs typeface="+mn-cs"/>
        </a:defRPr>
      </a:lvl2pPr>
      <a:lvl3pPr marL="1328286" indent="-265654" algn="l" defTabSz="1062627" rtl="0" eaLnBrk="1" latinLnBrk="0" hangingPunct="1">
        <a:spcBef>
          <a:spcPct val="20000"/>
        </a:spcBef>
        <a:buFont typeface="Arial" pitchFamily="34" charset="0"/>
        <a:buChar char="•"/>
        <a:defRPr kumimoji="1" sz="2800" kern="1200">
          <a:solidFill>
            <a:schemeClr val="tx1"/>
          </a:solidFill>
          <a:latin typeface="+mn-lt"/>
          <a:ea typeface="+mn-ea"/>
          <a:cs typeface="+mn-cs"/>
        </a:defRPr>
      </a:lvl3pPr>
      <a:lvl4pPr marL="1859603" indent="-265654" algn="l" defTabSz="1062627" rtl="0" eaLnBrk="1" latinLnBrk="0" hangingPunct="1">
        <a:spcBef>
          <a:spcPct val="20000"/>
        </a:spcBef>
        <a:buFont typeface="Arial" pitchFamily="34" charset="0"/>
        <a:buChar char="–"/>
        <a:defRPr kumimoji="1" sz="2400" kern="1200">
          <a:solidFill>
            <a:schemeClr val="tx1"/>
          </a:solidFill>
          <a:latin typeface="+mn-lt"/>
          <a:ea typeface="+mn-ea"/>
          <a:cs typeface="+mn-cs"/>
        </a:defRPr>
      </a:lvl4pPr>
      <a:lvl5pPr marL="2390915" indent="-265654" algn="l" defTabSz="1062627" rtl="0" eaLnBrk="1" latinLnBrk="0" hangingPunct="1">
        <a:spcBef>
          <a:spcPct val="20000"/>
        </a:spcBef>
        <a:buFont typeface="Arial" pitchFamily="34" charset="0"/>
        <a:buChar char="»"/>
        <a:defRPr kumimoji="1" sz="2400" kern="1200">
          <a:solidFill>
            <a:schemeClr val="tx1"/>
          </a:solidFill>
          <a:latin typeface="+mn-lt"/>
          <a:ea typeface="+mn-ea"/>
          <a:cs typeface="+mn-cs"/>
        </a:defRPr>
      </a:lvl5pPr>
      <a:lvl6pPr marL="2922229" indent="-265654" algn="l" defTabSz="1062627" rtl="0" eaLnBrk="1" latinLnBrk="0" hangingPunct="1">
        <a:spcBef>
          <a:spcPct val="20000"/>
        </a:spcBef>
        <a:buFont typeface="Arial" pitchFamily="34" charset="0"/>
        <a:buChar char="•"/>
        <a:defRPr kumimoji="1" sz="2400" kern="1200">
          <a:solidFill>
            <a:schemeClr val="tx1"/>
          </a:solidFill>
          <a:latin typeface="+mn-lt"/>
          <a:ea typeface="+mn-ea"/>
          <a:cs typeface="+mn-cs"/>
        </a:defRPr>
      </a:lvl6pPr>
      <a:lvl7pPr marL="3453543" indent="-265654" algn="l" defTabSz="1062627" rtl="0" eaLnBrk="1" latinLnBrk="0" hangingPunct="1">
        <a:spcBef>
          <a:spcPct val="20000"/>
        </a:spcBef>
        <a:buFont typeface="Arial" pitchFamily="34" charset="0"/>
        <a:buChar char="•"/>
        <a:defRPr kumimoji="1" sz="2400" kern="1200">
          <a:solidFill>
            <a:schemeClr val="tx1"/>
          </a:solidFill>
          <a:latin typeface="+mn-lt"/>
          <a:ea typeface="+mn-ea"/>
          <a:cs typeface="+mn-cs"/>
        </a:defRPr>
      </a:lvl7pPr>
      <a:lvl8pPr marL="3984858" indent="-265654" algn="l" defTabSz="1062627" rtl="0" eaLnBrk="1" latinLnBrk="0" hangingPunct="1">
        <a:spcBef>
          <a:spcPct val="20000"/>
        </a:spcBef>
        <a:buFont typeface="Arial" pitchFamily="34" charset="0"/>
        <a:buChar char="•"/>
        <a:defRPr kumimoji="1" sz="2400" kern="1200">
          <a:solidFill>
            <a:schemeClr val="tx1"/>
          </a:solidFill>
          <a:latin typeface="+mn-lt"/>
          <a:ea typeface="+mn-ea"/>
          <a:cs typeface="+mn-cs"/>
        </a:defRPr>
      </a:lvl8pPr>
      <a:lvl9pPr marL="4516173" indent="-265654" algn="l" defTabSz="1062627" rtl="0" eaLnBrk="1" latinLnBrk="0" hangingPunct="1">
        <a:spcBef>
          <a:spcPct val="20000"/>
        </a:spcBef>
        <a:buFont typeface="Arial" pitchFamily="34" charset="0"/>
        <a:buChar char="•"/>
        <a:defRPr kumimoji="1" sz="2400" kern="1200">
          <a:solidFill>
            <a:schemeClr val="tx1"/>
          </a:solidFill>
          <a:latin typeface="+mn-lt"/>
          <a:ea typeface="+mn-ea"/>
          <a:cs typeface="+mn-cs"/>
        </a:defRPr>
      </a:lvl9pPr>
    </p:bodyStyle>
    <p:otherStyle>
      <a:defPPr>
        <a:defRPr lang="ja-JP"/>
      </a:defPPr>
      <a:lvl1pPr marL="0" algn="l" defTabSz="1062627" rtl="0" eaLnBrk="1" latinLnBrk="0" hangingPunct="1">
        <a:defRPr kumimoji="1" sz="2100" kern="1200">
          <a:solidFill>
            <a:schemeClr val="tx1"/>
          </a:solidFill>
          <a:latin typeface="+mn-lt"/>
          <a:ea typeface="+mn-ea"/>
          <a:cs typeface="+mn-cs"/>
        </a:defRPr>
      </a:lvl1pPr>
      <a:lvl2pPr marL="531316" algn="l" defTabSz="1062627" rtl="0" eaLnBrk="1" latinLnBrk="0" hangingPunct="1">
        <a:defRPr kumimoji="1" sz="2100" kern="1200">
          <a:solidFill>
            <a:schemeClr val="tx1"/>
          </a:solidFill>
          <a:latin typeface="+mn-lt"/>
          <a:ea typeface="+mn-ea"/>
          <a:cs typeface="+mn-cs"/>
        </a:defRPr>
      </a:lvl2pPr>
      <a:lvl3pPr marL="1062627" algn="l" defTabSz="1062627" rtl="0" eaLnBrk="1" latinLnBrk="0" hangingPunct="1">
        <a:defRPr kumimoji="1" sz="2100" kern="1200">
          <a:solidFill>
            <a:schemeClr val="tx1"/>
          </a:solidFill>
          <a:latin typeface="+mn-lt"/>
          <a:ea typeface="+mn-ea"/>
          <a:cs typeface="+mn-cs"/>
        </a:defRPr>
      </a:lvl3pPr>
      <a:lvl4pPr marL="1593944" algn="l" defTabSz="1062627" rtl="0" eaLnBrk="1" latinLnBrk="0" hangingPunct="1">
        <a:defRPr kumimoji="1" sz="2100" kern="1200">
          <a:solidFill>
            <a:schemeClr val="tx1"/>
          </a:solidFill>
          <a:latin typeface="+mn-lt"/>
          <a:ea typeface="+mn-ea"/>
          <a:cs typeface="+mn-cs"/>
        </a:defRPr>
      </a:lvl4pPr>
      <a:lvl5pPr marL="2125257" algn="l" defTabSz="1062627" rtl="0" eaLnBrk="1" latinLnBrk="0" hangingPunct="1">
        <a:defRPr kumimoji="1" sz="2100" kern="1200">
          <a:solidFill>
            <a:schemeClr val="tx1"/>
          </a:solidFill>
          <a:latin typeface="+mn-lt"/>
          <a:ea typeface="+mn-ea"/>
          <a:cs typeface="+mn-cs"/>
        </a:defRPr>
      </a:lvl5pPr>
      <a:lvl6pPr marL="2656572" algn="l" defTabSz="1062627" rtl="0" eaLnBrk="1" latinLnBrk="0" hangingPunct="1">
        <a:defRPr kumimoji="1" sz="2100" kern="1200">
          <a:solidFill>
            <a:schemeClr val="tx1"/>
          </a:solidFill>
          <a:latin typeface="+mn-lt"/>
          <a:ea typeface="+mn-ea"/>
          <a:cs typeface="+mn-cs"/>
        </a:defRPr>
      </a:lvl6pPr>
      <a:lvl7pPr marL="3187887" algn="l" defTabSz="1062627" rtl="0" eaLnBrk="1" latinLnBrk="0" hangingPunct="1">
        <a:defRPr kumimoji="1" sz="2100" kern="1200">
          <a:solidFill>
            <a:schemeClr val="tx1"/>
          </a:solidFill>
          <a:latin typeface="+mn-lt"/>
          <a:ea typeface="+mn-ea"/>
          <a:cs typeface="+mn-cs"/>
        </a:defRPr>
      </a:lvl7pPr>
      <a:lvl8pPr marL="3719200" algn="l" defTabSz="1062627" rtl="0" eaLnBrk="1" latinLnBrk="0" hangingPunct="1">
        <a:defRPr kumimoji="1" sz="2100" kern="1200">
          <a:solidFill>
            <a:schemeClr val="tx1"/>
          </a:solidFill>
          <a:latin typeface="+mn-lt"/>
          <a:ea typeface="+mn-ea"/>
          <a:cs typeface="+mn-cs"/>
        </a:defRPr>
      </a:lvl8pPr>
      <a:lvl9pPr marL="4250514" algn="l" defTabSz="1062627" rtl="0" eaLnBrk="1" latinLnBrk="0" hangingPunct="1">
        <a:defRPr kumimoji="1"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222741" y="1010731"/>
            <a:ext cx="9670573" cy="6186309"/>
          </a:xfrm>
          <a:prstGeom prst="rect">
            <a:avLst/>
          </a:prstGeom>
          <a:noFill/>
          <a:ln>
            <a:solidFill>
              <a:schemeClr val="tx1"/>
            </a:solidFill>
            <a:prstDash val="dash"/>
          </a:ln>
        </p:spPr>
        <p:txBody>
          <a:bodyPr wrap="square" rtlCol="0">
            <a:spAutoFit/>
          </a:bodyPr>
          <a:lstStyle/>
          <a:p>
            <a:endParaRPr kumimoji="1" lang="en-US" altLang="ja-JP" dirty="0" smtClean="0"/>
          </a:p>
          <a:p>
            <a:endParaRPr lang="en-US" altLang="ja-JP" dirty="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kumimoji="1" lang="ja-JP" altLang="en-US" dirty="0"/>
          </a:p>
        </p:txBody>
      </p:sp>
      <p:sp>
        <p:nvSpPr>
          <p:cNvPr id="9" name="テキスト ボックス 8"/>
          <p:cNvSpPr txBox="1"/>
          <p:nvPr/>
        </p:nvSpPr>
        <p:spPr>
          <a:xfrm>
            <a:off x="-35105" y="1403274"/>
            <a:ext cx="9971961" cy="2432018"/>
          </a:xfrm>
          <a:prstGeom prst="rect">
            <a:avLst/>
          </a:prstGeom>
          <a:noFill/>
        </p:spPr>
        <p:txBody>
          <a:bodyPr vert="eaVert" wrap="square" rtlCol="0">
            <a:spAutoFit/>
          </a:bodyPr>
          <a:lstStyle/>
          <a:p>
            <a:r>
              <a:rPr kumimoji="1" lang="ja-JP" altLang="en-US" sz="1200" dirty="0" smtClean="0">
                <a:latin typeface="ＭＳ 明朝" panose="02020609040205080304" pitchFamily="17" charset="-128"/>
                <a:ea typeface="ＭＳ 明朝" panose="02020609040205080304" pitchFamily="17" charset="-128"/>
              </a:rPr>
              <a:t>　１９９４年頃までに出産や手術による大量出血などの際に、血液からつくられた医薬品（フィブリノゲン製剤・血液凝固第９因子製剤）が使用されたことによって、Ｃ型肝炎ウイルスに感染された方へのお知らせです。</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このような場合、法律（</a:t>
            </a:r>
            <a:r>
              <a:rPr lang="en-US" altLang="ja-JP" sz="1200" dirty="0" smtClean="0">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１）に基づき、国を相手とする裁判を提起し、裁判のなかで、①血液からつくられた医薬品</a:t>
            </a:r>
            <a:r>
              <a:rPr lang="ja-JP" altLang="en-US" sz="1200" dirty="0">
                <a:latin typeface="ＭＳ 明朝" panose="02020609040205080304" pitchFamily="17" charset="-128"/>
                <a:ea typeface="ＭＳ 明朝" panose="02020609040205080304" pitchFamily="17" charset="-128"/>
              </a:rPr>
              <a:t>（フィブリノゲン製剤・血液凝固第９因子製剤</a:t>
            </a:r>
            <a:r>
              <a:rPr lang="ja-JP" altLang="en-US" sz="1200" dirty="0" smtClean="0">
                <a:latin typeface="ＭＳ 明朝" panose="02020609040205080304" pitchFamily="17" charset="-128"/>
                <a:ea typeface="ＭＳ 明朝" panose="02020609040205080304" pitchFamily="17" charset="-128"/>
              </a:rPr>
              <a:t>）が使用されたこと、②その医薬品が使用されたことによってＣ型肝炎ウイルスに感染したこと、③慢性肝炎を確認できれば、国と和解をしたうえで、給付金を受けることができます。なお、この給付金を受けるためには、</a:t>
            </a:r>
            <a:r>
              <a:rPr lang="ja-JP" altLang="en-US" sz="1200" b="1" dirty="0" smtClean="0">
                <a:latin typeface="ＭＳ ゴシック" panose="020B0609070205080204" pitchFamily="49" charset="-128"/>
                <a:ea typeface="ＭＳ ゴシック" panose="020B0609070205080204" pitchFamily="49" charset="-128"/>
              </a:rPr>
              <a:t>２０２３年１月</a:t>
            </a:r>
            <a:r>
              <a:rPr lang="en-US" altLang="ja-JP" sz="1200" b="1" dirty="0" smtClean="0">
                <a:latin typeface="ＭＳ ゴシック" panose="020B0609070205080204" pitchFamily="49" charset="-128"/>
                <a:ea typeface="ＭＳ ゴシック" panose="020B0609070205080204" pitchFamily="49" charset="-128"/>
              </a:rPr>
              <a:t>16</a:t>
            </a:r>
            <a:r>
              <a:rPr lang="ja-JP" altLang="en-US" sz="1200" b="1" dirty="0" smtClean="0">
                <a:latin typeface="ＭＳ ゴシック" panose="020B0609070205080204" pitchFamily="49" charset="-128"/>
                <a:ea typeface="ＭＳ ゴシック" panose="020B0609070205080204" pitchFamily="49" charset="-128"/>
              </a:rPr>
              <a:t>日までに（</a:t>
            </a:r>
            <a:r>
              <a:rPr lang="en-US" altLang="ja-JP" sz="1200" b="1" dirty="0" smtClean="0">
                <a:latin typeface="ＭＳ ゴシック" panose="020B0609070205080204" pitchFamily="49" charset="-128"/>
                <a:ea typeface="ＭＳ ゴシック" panose="020B0609070205080204" pitchFamily="49" charset="-128"/>
              </a:rPr>
              <a:t>※</a:t>
            </a:r>
            <a:r>
              <a:rPr lang="ja-JP" altLang="en-US" sz="1200" b="1" dirty="0" smtClean="0">
                <a:latin typeface="ＭＳ ゴシック" panose="020B0609070205080204" pitchFamily="49" charset="-128"/>
                <a:ea typeface="ＭＳ ゴシック" panose="020B0609070205080204" pitchFamily="49" charset="-128"/>
              </a:rPr>
              <a:t>２）国を相手とする裁判</a:t>
            </a:r>
            <a:r>
              <a:rPr lang="ja-JP" altLang="en-US" sz="1200" dirty="0" smtClean="0">
                <a:latin typeface="ＭＳ 明朝" panose="02020609040205080304" pitchFamily="17" charset="-128"/>
                <a:ea typeface="ＭＳ 明朝" panose="02020609040205080304" pitchFamily="17" charset="-128"/>
              </a:rPr>
              <a:t>をしなくてはなりません。</a:t>
            </a:r>
            <a:endParaRPr lang="en-US" altLang="ja-JP" sz="1200" dirty="0" smtClean="0">
              <a:latin typeface="ＭＳ 明朝" panose="02020609040205080304" pitchFamily="17" charset="-128"/>
              <a:ea typeface="ＭＳ 明朝" panose="02020609040205080304" pitchFamily="17" charset="-128"/>
            </a:endParaRPr>
          </a:p>
          <a:p>
            <a:r>
              <a:rPr kumimoji="1"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出産や手術での大量出血などの際に、血液からつくられた医薬品</a:t>
            </a:r>
            <a:r>
              <a:rPr lang="ja-JP" altLang="en-US" sz="1200" dirty="0">
                <a:latin typeface="ＭＳ 明朝" panose="02020609040205080304" pitchFamily="17" charset="-128"/>
                <a:ea typeface="ＭＳ 明朝" panose="02020609040205080304" pitchFamily="17" charset="-128"/>
              </a:rPr>
              <a:t>（フィブリノゲン製剤・血液凝固第９因子製剤</a:t>
            </a:r>
            <a:r>
              <a:rPr lang="ja-JP" altLang="en-US" sz="1200" dirty="0" smtClean="0">
                <a:latin typeface="ＭＳ 明朝" panose="02020609040205080304" pitchFamily="17" charset="-128"/>
                <a:ea typeface="ＭＳ 明朝" panose="02020609040205080304" pitchFamily="17" charset="-128"/>
              </a:rPr>
              <a:t>）が使用された方、身に覚えのある方、もしやと思う方は、まずは肝炎ウイルス検査を受けましょう。保健所または自治体が委託する医療機関であれば、概ね無料で検査を受けることができます。肝炎ウイルス検査の詳細は、厚生労働省のホームページの「肝炎総合対策の推進」のサイトや、「知って、肝炎」プロジェクトの特設サイトをご参照ください。</a:t>
            </a:r>
            <a:endParaRPr lang="en-US" altLang="ja-JP" sz="1200" dirty="0" smtClean="0">
              <a:latin typeface="ＭＳ 明朝" panose="02020609040205080304" pitchFamily="17" charset="-128"/>
              <a:ea typeface="ＭＳ 明朝" panose="02020609040205080304" pitchFamily="17" charset="-128"/>
            </a:endParaRPr>
          </a:p>
          <a:p>
            <a:endParaRPr lang="en-US" altLang="ja-JP" sz="1200" dirty="0">
              <a:latin typeface="ＭＳ 明朝" panose="02020609040205080304" pitchFamily="17" charset="-128"/>
              <a:ea typeface="ＭＳ 明朝" panose="02020609040205080304" pitchFamily="17" charset="-128"/>
            </a:endParaRPr>
          </a:p>
          <a:p>
            <a:pPr marL="87313" indent="-87313"/>
            <a:r>
              <a:rPr lang="en-US" altLang="ja-JP" sz="1200" dirty="0" smtClean="0">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１　特定フィブリノゲン製剤及び特定血液</a:t>
            </a:r>
            <a:r>
              <a:rPr lang="ja-JP" altLang="en-US" sz="1200" dirty="0" smtClean="0">
                <a:latin typeface="ＭＳ 明朝" panose="02020609040205080304" pitchFamily="17" charset="-128"/>
                <a:ea typeface="ＭＳ 明朝" panose="02020609040205080304" pitchFamily="17" charset="-128"/>
              </a:rPr>
              <a:t>凝固第</a:t>
            </a:r>
            <a:r>
              <a:rPr lang="en-US" altLang="ja-JP" sz="1050" dirty="0">
                <a:latin typeface="ＭＳ 明朝" panose="02020609040205080304" pitchFamily="17" charset="-128"/>
                <a:ea typeface="ＭＳ 明朝" panose="02020609040205080304" pitchFamily="17" charset="-128"/>
              </a:rPr>
              <a:t>Ⅸ</a:t>
            </a:r>
            <a:r>
              <a:rPr lang="ja-JP" altLang="en-US" sz="1200" dirty="0" smtClean="0">
                <a:latin typeface="ＭＳ 明朝" panose="02020609040205080304" pitchFamily="17" charset="-128"/>
                <a:ea typeface="ＭＳ 明朝" panose="02020609040205080304" pitchFamily="17" charset="-128"/>
              </a:rPr>
              <a:t>因子</a:t>
            </a:r>
            <a:r>
              <a:rPr lang="ja-JP" altLang="en-US" sz="1200" dirty="0" smtClean="0">
                <a:latin typeface="ＭＳ 明朝" panose="02020609040205080304" pitchFamily="17" charset="-128"/>
                <a:ea typeface="ＭＳ 明朝" panose="02020609040205080304" pitchFamily="17" charset="-128"/>
              </a:rPr>
              <a:t>製剤によるＣ型肝炎感染被害者を救済するための給付金の支給に関する特別措置法</a:t>
            </a:r>
            <a:endParaRPr lang="en-US" altLang="ja-JP" sz="1200" dirty="0" smtClean="0">
              <a:latin typeface="ＭＳ 明朝" panose="02020609040205080304" pitchFamily="17" charset="-128"/>
              <a:ea typeface="ＭＳ 明朝" panose="02020609040205080304" pitchFamily="17" charset="-128"/>
            </a:endParaRPr>
          </a:p>
          <a:p>
            <a:pPr marL="87313" indent="-87313"/>
            <a:endParaRPr lang="en-US" altLang="ja-JP" sz="1200" dirty="0">
              <a:latin typeface="ＭＳ 明朝" panose="02020609040205080304" pitchFamily="17" charset="-128"/>
              <a:ea typeface="ＭＳ 明朝" panose="02020609040205080304" pitchFamily="17" charset="-128"/>
            </a:endParaRPr>
          </a:p>
          <a:p>
            <a:pPr marL="87313" indent="-87313"/>
            <a:r>
              <a:rPr lang="en-US" altLang="ja-JP" sz="1200" dirty="0" smtClean="0">
                <a:latin typeface="ＭＳ 明朝" panose="02020609040205080304" pitchFamily="17" charset="-128"/>
                <a:ea typeface="ＭＳ 明朝" panose="02020609040205080304" pitchFamily="17" charset="-128"/>
              </a:rPr>
              <a:t>※</a:t>
            </a:r>
            <a:r>
              <a:rPr lang="ja-JP" altLang="en-US" sz="1200" dirty="0" smtClean="0">
                <a:latin typeface="ＭＳ 明朝" panose="02020609040205080304" pitchFamily="17" charset="-128"/>
                <a:ea typeface="ＭＳ 明朝" panose="02020609040205080304" pitchFamily="17" charset="-128"/>
              </a:rPr>
              <a:t>２　法律の改正（２０１７年</a:t>
            </a:r>
            <a:r>
              <a:rPr lang="en-US" altLang="ja-JP" sz="1200" dirty="0" smtClean="0">
                <a:latin typeface="ＭＳ 明朝" panose="02020609040205080304" pitchFamily="17" charset="-128"/>
                <a:ea typeface="ＭＳ 明朝" panose="02020609040205080304" pitchFamily="17" charset="-128"/>
              </a:rPr>
              <a:t>12</a:t>
            </a:r>
            <a:r>
              <a:rPr lang="ja-JP" altLang="en-US" sz="1200" dirty="0" smtClean="0">
                <a:latin typeface="ＭＳ 明朝" panose="02020609040205080304" pitchFamily="17" charset="-128"/>
                <a:ea typeface="ＭＳ 明朝" panose="02020609040205080304" pitchFamily="17" charset="-128"/>
              </a:rPr>
              <a:t>月</a:t>
            </a:r>
            <a:r>
              <a:rPr lang="en-US" altLang="ja-JP" sz="1200" dirty="0" smtClean="0">
                <a:latin typeface="ＭＳ 明朝" panose="02020609040205080304" pitchFamily="17" charset="-128"/>
                <a:ea typeface="ＭＳ 明朝" panose="02020609040205080304" pitchFamily="17" charset="-128"/>
              </a:rPr>
              <a:t>15</a:t>
            </a:r>
            <a:r>
              <a:rPr lang="ja-JP" altLang="en-US" sz="1200" dirty="0" smtClean="0">
                <a:latin typeface="ＭＳ 明朝" panose="02020609040205080304" pitchFamily="17" charset="-128"/>
                <a:ea typeface="ＭＳ 明朝" panose="02020609040205080304" pitchFamily="17" charset="-128"/>
              </a:rPr>
              <a:t>日施行）により、法律の施行後</a:t>
            </a:r>
            <a:r>
              <a:rPr lang="en-US" altLang="ja-JP" sz="1200" dirty="0" smtClean="0">
                <a:latin typeface="ＭＳ 明朝" panose="02020609040205080304" pitchFamily="17" charset="-128"/>
                <a:ea typeface="ＭＳ 明朝" panose="02020609040205080304" pitchFamily="17" charset="-128"/>
              </a:rPr>
              <a:t>10</a:t>
            </a:r>
            <a:r>
              <a:rPr lang="ja-JP" altLang="en-US" sz="1200" dirty="0" smtClean="0">
                <a:latin typeface="ＭＳ 明朝" panose="02020609040205080304" pitchFamily="17" charset="-128"/>
                <a:ea typeface="ＭＳ 明朝" panose="02020609040205080304" pitchFamily="17" charset="-128"/>
              </a:rPr>
              <a:t>年以内（２０１８年１月</a:t>
            </a:r>
            <a:r>
              <a:rPr lang="en-US" altLang="ja-JP" sz="1200" dirty="0" smtClean="0">
                <a:latin typeface="ＭＳ 明朝" panose="02020609040205080304" pitchFamily="17" charset="-128"/>
                <a:ea typeface="ＭＳ 明朝" panose="02020609040205080304" pitchFamily="17" charset="-128"/>
              </a:rPr>
              <a:t>15</a:t>
            </a:r>
            <a:r>
              <a:rPr lang="ja-JP" altLang="en-US" sz="1200" dirty="0" smtClean="0">
                <a:latin typeface="ＭＳ 明朝" panose="02020609040205080304" pitchFamily="17" charset="-128"/>
                <a:ea typeface="ＭＳ 明朝" panose="02020609040205080304" pitchFamily="17" charset="-128"/>
              </a:rPr>
              <a:t>日）から法律の施行後</a:t>
            </a:r>
            <a:r>
              <a:rPr lang="en-US" altLang="ja-JP" sz="1200" dirty="0" smtClean="0">
                <a:latin typeface="ＭＳ 明朝" panose="02020609040205080304" pitchFamily="17" charset="-128"/>
                <a:ea typeface="ＭＳ 明朝" panose="02020609040205080304" pitchFamily="17" charset="-128"/>
              </a:rPr>
              <a:t>15</a:t>
            </a:r>
            <a:r>
              <a:rPr lang="ja-JP" altLang="en-US" sz="1200" dirty="0" smtClean="0">
                <a:latin typeface="ＭＳ 明朝" panose="02020609040205080304" pitchFamily="17" charset="-128"/>
                <a:ea typeface="ＭＳ 明朝" panose="02020609040205080304" pitchFamily="17" charset="-128"/>
              </a:rPr>
              <a:t>年以内（２０２３年１月</a:t>
            </a:r>
            <a:r>
              <a:rPr lang="en-US" altLang="ja-JP" sz="1200" dirty="0" smtClean="0">
                <a:latin typeface="ＭＳ 明朝" panose="02020609040205080304" pitchFamily="17" charset="-128"/>
                <a:ea typeface="ＭＳ 明朝" panose="02020609040205080304" pitchFamily="17" charset="-128"/>
              </a:rPr>
              <a:t>15</a:t>
            </a:r>
            <a:r>
              <a:rPr lang="ja-JP" altLang="en-US" sz="1200" dirty="0" smtClean="0">
                <a:latin typeface="ＭＳ 明朝" panose="02020609040205080304" pitchFamily="17" charset="-128"/>
                <a:ea typeface="ＭＳ 明朝" panose="02020609040205080304" pitchFamily="17" charset="-128"/>
              </a:rPr>
              <a:t>日）に延長されました。なお、２０２３年１月</a:t>
            </a:r>
            <a:r>
              <a:rPr lang="en-US" altLang="ja-JP" sz="1200" dirty="0" smtClean="0">
                <a:latin typeface="ＭＳ 明朝" panose="02020609040205080304" pitchFamily="17" charset="-128"/>
                <a:ea typeface="ＭＳ 明朝" panose="02020609040205080304" pitchFamily="17" charset="-128"/>
              </a:rPr>
              <a:t>15</a:t>
            </a:r>
            <a:r>
              <a:rPr lang="ja-JP" altLang="en-US" sz="1200" dirty="0" smtClean="0">
                <a:latin typeface="ＭＳ 明朝" panose="02020609040205080304" pitchFamily="17" charset="-128"/>
                <a:ea typeface="ＭＳ 明朝" panose="02020609040205080304" pitchFamily="17" charset="-128"/>
              </a:rPr>
              <a:t>日は日曜日にあたりますので、期限は２０２３年１月</a:t>
            </a:r>
            <a:r>
              <a:rPr lang="en-US" altLang="ja-JP" sz="1200" dirty="0" smtClean="0">
                <a:latin typeface="ＭＳ 明朝" panose="02020609040205080304" pitchFamily="17" charset="-128"/>
                <a:ea typeface="ＭＳ 明朝" panose="02020609040205080304" pitchFamily="17" charset="-128"/>
              </a:rPr>
              <a:t>16</a:t>
            </a:r>
            <a:r>
              <a:rPr lang="ja-JP" altLang="en-US" sz="1200" dirty="0" smtClean="0">
                <a:latin typeface="ＭＳ 明朝" panose="02020609040205080304" pitchFamily="17" charset="-128"/>
                <a:ea typeface="ＭＳ 明朝" panose="02020609040205080304" pitchFamily="17" charset="-128"/>
              </a:rPr>
              <a:t>日となります。</a:t>
            </a:r>
            <a:endParaRPr lang="en-US" altLang="ja-JP" sz="1200" dirty="0" smtClean="0">
              <a:latin typeface="ＭＳ 明朝" panose="02020609040205080304" pitchFamily="17" charset="-128"/>
              <a:ea typeface="ＭＳ 明朝" panose="02020609040205080304" pitchFamily="17" charset="-128"/>
            </a:endParaRPr>
          </a:p>
          <a:p>
            <a:endParaRPr lang="en-US" altLang="ja-JP" sz="1200" dirty="0" smtClean="0">
              <a:latin typeface="ＭＳ 明朝" panose="02020609040205080304" pitchFamily="17" charset="-128"/>
              <a:ea typeface="ＭＳ 明朝" panose="02020609040205080304" pitchFamily="17" charset="-128"/>
            </a:endParaRPr>
          </a:p>
        </p:txBody>
      </p:sp>
      <p:sp>
        <p:nvSpPr>
          <p:cNvPr id="11" name="正方形/長方形 10"/>
          <p:cNvSpPr/>
          <p:nvPr/>
        </p:nvSpPr>
        <p:spPr>
          <a:xfrm>
            <a:off x="6724962" y="3939003"/>
            <a:ext cx="3139324" cy="3171265"/>
          </a:xfrm>
          <a:prstGeom prst="rect">
            <a:avLst/>
          </a:prstGeom>
          <a:solidFill>
            <a:srgbClr val="CCFFCC"/>
          </a:solidFill>
          <a:ln>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lnSpc>
                <a:spcPts val="1400"/>
              </a:lnSpc>
            </a:pPr>
            <a:endParaRPr kumimoji="1" lang="ja-JP" altLang="en-US" sz="2000" baseline="30000" dirty="0" smtClean="0">
              <a:solidFill>
                <a:schemeClr val="tx1"/>
              </a:solidFill>
              <a:latin typeface="ＭＳ 明朝" pitchFamily="17" charset="-128"/>
              <a:ea typeface="ＭＳ 明朝" pitchFamily="17" charset="-128"/>
            </a:endParaRPr>
          </a:p>
        </p:txBody>
      </p:sp>
      <p:sp>
        <p:nvSpPr>
          <p:cNvPr id="12" name="角丸四角形 11"/>
          <p:cNvSpPr/>
          <p:nvPr/>
        </p:nvSpPr>
        <p:spPr>
          <a:xfrm>
            <a:off x="9374222" y="4011011"/>
            <a:ext cx="360000" cy="3024000"/>
          </a:xfrm>
          <a:prstGeom prst="roundRect">
            <a:avLst/>
          </a:prstGeom>
          <a:solidFill>
            <a:srgbClr val="006600"/>
          </a:solidFill>
          <a:ln>
            <a:noFill/>
          </a:ln>
        </p:spPr>
        <p:style>
          <a:lnRef idx="2">
            <a:schemeClr val="accent1"/>
          </a:lnRef>
          <a:fillRef idx="1">
            <a:schemeClr val="lt1"/>
          </a:fillRef>
          <a:effectRef idx="0">
            <a:schemeClr val="accent1"/>
          </a:effectRef>
          <a:fontRef idx="minor">
            <a:schemeClr val="dk1"/>
          </a:fontRef>
        </p:style>
        <p:txBody>
          <a:bodyPr vert="eaVert" rtlCol="0" anchor="t"/>
          <a:lstStyle/>
          <a:p>
            <a:r>
              <a:rPr kumimoji="1" lang="ja-JP" altLang="en-US" sz="2000" baseline="30000" dirty="0" smtClean="0">
                <a:solidFill>
                  <a:schemeClr val="bg1"/>
                </a:solidFill>
                <a:latin typeface="ＭＳ ゴシック" panose="020B0609070205080204" pitchFamily="49" charset="-128"/>
                <a:ea typeface="ＭＳ ゴシック" panose="020B0609070205080204" pitchFamily="49" charset="-128"/>
              </a:rPr>
              <a:t>医薬品医療機器総合機構（ＰＭＤＡ）</a:t>
            </a:r>
          </a:p>
        </p:txBody>
      </p:sp>
      <p:sp>
        <p:nvSpPr>
          <p:cNvPr id="15" name="角丸四角形 14"/>
          <p:cNvSpPr/>
          <p:nvPr/>
        </p:nvSpPr>
        <p:spPr>
          <a:xfrm>
            <a:off x="8164600" y="4017988"/>
            <a:ext cx="360000" cy="3024000"/>
          </a:xfrm>
          <a:prstGeom prst="roundRect">
            <a:avLst/>
          </a:prstGeom>
          <a:solidFill>
            <a:schemeClr val="bg1">
              <a:lumMod val="75000"/>
            </a:schemeClr>
          </a:solidFill>
          <a:ln>
            <a:noFill/>
          </a:ln>
        </p:spPr>
        <p:style>
          <a:lnRef idx="2">
            <a:schemeClr val="accent1"/>
          </a:lnRef>
          <a:fillRef idx="1">
            <a:schemeClr val="lt1"/>
          </a:fillRef>
          <a:effectRef idx="0">
            <a:schemeClr val="accent1"/>
          </a:effectRef>
          <a:fontRef idx="minor">
            <a:schemeClr val="dk1"/>
          </a:fontRef>
        </p:style>
        <p:txBody>
          <a:bodyPr vert="eaVert" rtlCol="0" anchor="t"/>
          <a:lstStyle/>
          <a:p>
            <a:pPr algn="ctr"/>
            <a:r>
              <a:rPr kumimoji="1" lang="ja-JP" altLang="en-US" sz="2000" baseline="30000" dirty="0" smtClean="0">
                <a:solidFill>
                  <a:schemeClr val="tx1"/>
                </a:solidFill>
                <a:latin typeface="ＭＳ ゴシック" panose="020B0609070205080204" pitchFamily="49" charset="-128"/>
                <a:ea typeface="ＭＳ ゴシック" panose="020B0609070205080204" pitchFamily="49" charset="-128"/>
              </a:rPr>
              <a:t>感　染　被　害　者</a:t>
            </a:r>
          </a:p>
        </p:txBody>
      </p:sp>
      <p:sp>
        <p:nvSpPr>
          <p:cNvPr id="16" name="角丸四角形 15"/>
          <p:cNvSpPr/>
          <p:nvPr/>
        </p:nvSpPr>
        <p:spPr>
          <a:xfrm>
            <a:off x="6927074" y="4017988"/>
            <a:ext cx="360000" cy="3024000"/>
          </a:xfrm>
          <a:prstGeom prst="roundRect">
            <a:avLst/>
          </a:prstGeom>
          <a:solidFill>
            <a:srgbClr val="33CC33"/>
          </a:solidFill>
          <a:ln>
            <a:noFill/>
          </a:ln>
        </p:spPr>
        <p:style>
          <a:lnRef idx="2">
            <a:schemeClr val="accent1"/>
          </a:lnRef>
          <a:fillRef idx="1">
            <a:schemeClr val="lt1"/>
          </a:fillRef>
          <a:effectRef idx="0">
            <a:schemeClr val="accent1"/>
          </a:effectRef>
          <a:fontRef idx="minor">
            <a:schemeClr val="dk1"/>
          </a:fontRef>
        </p:style>
        <p:txBody>
          <a:bodyPr vert="eaVert" rtlCol="0" anchor="t"/>
          <a:lstStyle/>
          <a:p>
            <a:pPr algn="ctr"/>
            <a:r>
              <a:rPr lang="ja-JP" altLang="en-US" sz="2000" baseline="30000" dirty="0" smtClean="0">
                <a:solidFill>
                  <a:schemeClr val="tx1"/>
                </a:solidFill>
                <a:latin typeface="ＭＳ ゴシック" panose="020B0609070205080204" pitchFamily="49" charset="-128"/>
                <a:ea typeface="ＭＳ ゴシック" panose="020B0609070205080204" pitchFamily="49" charset="-128"/>
              </a:rPr>
              <a:t>裁　判　所</a:t>
            </a:r>
            <a:endParaRPr kumimoji="1" lang="ja-JP" altLang="en-US" sz="2000" baseline="30000" dirty="0" smtClean="0">
              <a:solidFill>
                <a:schemeClr val="tx1"/>
              </a:solidFill>
              <a:latin typeface="ＭＳ ゴシック" panose="020B0609070205080204" pitchFamily="49" charset="-128"/>
              <a:ea typeface="ＭＳ ゴシック" panose="020B0609070205080204" pitchFamily="49" charset="-128"/>
            </a:endParaRPr>
          </a:p>
        </p:txBody>
      </p:sp>
      <p:cxnSp>
        <p:nvCxnSpPr>
          <p:cNvPr id="14" name="直線矢印コネクタ 13"/>
          <p:cNvCxnSpPr/>
          <p:nvPr/>
        </p:nvCxnSpPr>
        <p:spPr>
          <a:xfrm flipH="1">
            <a:off x="7344006" y="4617919"/>
            <a:ext cx="792000" cy="0"/>
          </a:xfrm>
          <a:prstGeom prst="straightConnector1">
            <a:avLst/>
          </a:prstGeom>
          <a:ln w="28575">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7" name="テキスト ボックス 16"/>
          <p:cNvSpPr txBox="1"/>
          <p:nvPr/>
        </p:nvSpPr>
        <p:spPr>
          <a:xfrm>
            <a:off x="7257855" y="4342024"/>
            <a:ext cx="1126653" cy="276999"/>
          </a:xfrm>
          <a:prstGeom prst="rect">
            <a:avLst/>
          </a:prstGeom>
          <a:noFill/>
        </p:spPr>
        <p:txBody>
          <a:bodyPr wrap="square" rtlCol="0">
            <a:spAutoFit/>
          </a:bodyPr>
          <a:lstStyle/>
          <a:p>
            <a:r>
              <a:rPr lang="ja-JP" altLang="en-US" sz="1200" dirty="0" smtClean="0"/>
              <a:t>①訴訟提起</a:t>
            </a:r>
            <a:endParaRPr kumimoji="1" lang="ja-JP" altLang="en-US" sz="1200" dirty="0"/>
          </a:p>
        </p:txBody>
      </p:sp>
      <p:sp>
        <p:nvSpPr>
          <p:cNvPr id="25" name="テキスト ボックス 24"/>
          <p:cNvSpPr txBox="1"/>
          <p:nvPr/>
        </p:nvSpPr>
        <p:spPr>
          <a:xfrm>
            <a:off x="8549513" y="4182369"/>
            <a:ext cx="853135" cy="461665"/>
          </a:xfrm>
          <a:prstGeom prst="rect">
            <a:avLst/>
          </a:prstGeom>
          <a:noFill/>
        </p:spPr>
        <p:txBody>
          <a:bodyPr wrap="square" rtlCol="0">
            <a:spAutoFit/>
          </a:bodyPr>
          <a:lstStyle/>
          <a:p>
            <a:r>
              <a:rPr lang="ja-JP" altLang="en-US" sz="1200" dirty="0" smtClean="0"/>
              <a:t>④給付金</a:t>
            </a:r>
            <a:endParaRPr lang="en-US" altLang="ja-JP" sz="1200" dirty="0" smtClean="0"/>
          </a:p>
          <a:p>
            <a:r>
              <a:rPr lang="ja-JP" altLang="en-US" sz="1200" dirty="0"/>
              <a:t>　</a:t>
            </a:r>
            <a:r>
              <a:rPr lang="ja-JP" altLang="en-US" sz="1200" dirty="0" smtClean="0"/>
              <a:t> の支給</a:t>
            </a:r>
            <a:endParaRPr kumimoji="1" lang="ja-JP" altLang="en-US" sz="1200" dirty="0"/>
          </a:p>
        </p:txBody>
      </p:sp>
      <p:cxnSp>
        <p:nvCxnSpPr>
          <p:cNvPr id="26" name="直線矢印コネクタ 25"/>
          <p:cNvCxnSpPr/>
          <p:nvPr/>
        </p:nvCxnSpPr>
        <p:spPr>
          <a:xfrm flipH="1">
            <a:off x="8553154" y="4617919"/>
            <a:ext cx="792000" cy="0"/>
          </a:xfrm>
          <a:prstGeom prst="straightConnector1">
            <a:avLst/>
          </a:prstGeom>
          <a:ln w="28575">
            <a:headEnd type="none" w="med" len="med"/>
            <a:tailEnd type="triangle" w="med" len="med"/>
          </a:ln>
        </p:spPr>
        <p:style>
          <a:lnRef idx="1">
            <a:schemeClr val="dk1"/>
          </a:lnRef>
          <a:fillRef idx="0">
            <a:schemeClr val="dk1"/>
          </a:fillRef>
          <a:effectRef idx="0">
            <a:schemeClr val="dk1"/>
          </a:effectRef>
          <a:fontRef idx="minor">
            <a:schemeClr val="tx1"/>
          </a:fontRef>
        </p:style>
      </p:cxnSp>
      <p:cxnSp>
        <p:nvCxnSpPr>
          <p:cNvPr id="27" name="直線矢印コネクタ 26"/>
          <p:cNvCxnSpPr/>
          <p:nvPr/>
        </p:nvCxnSpPr>
        <p:spPr>
          <a:xfrm flipH="1">
            <a:off x="7340315" y="6702006"/>
            <a:ext cx="792000" cy="0"/>
          </a:xfrm>
          <a:prstGeom prst="straightConnector1">
            <a:avLst/>
          </a:prstGeom>
          <a:ln w="28575">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28" name="テキスト ボックス 27"/>
          <p:cNvSpPr txBox="1"/>
          <p:nvPr/>
        </p:nvSpPr>
        <p:spPr>
          <a:xfrm>
            <a:off x="7312549" y="6248318"/>
            <a:ext cx="1126653" cy="461665"/>
          </a:xfrm>
          <a:prstGeom prst="rect">
            <a:avLst/>
          </a:prstGeom>
          <a:noFill/>
        </p:spPr>
        <p:txBody>
          <a:bodyPr wrap="square" rtlCol="0">
            <a:spAutoFit/>
          </a:bodyPr>
          <a:lstStyle/>
          <a:p>
            <a:r>
              <a:rPr lang="ja-JP" altLang="en-US" sz="1200" dirty="0" smtClean="0"/>
              <a:t>②判決、</a:t>
            </a:r>
            <a:endParaRPr lang="en-US" altLang="ja-JP" sz="1200" dirty="0" smtClean="0"/>
          </a:p>
          <a:p>
            <a:r>
              <a:rPr lang="ja-JP" altLang="en-US" sz="1200" dirty="0"/>
              <a:t>　 </a:t>
            </a:r>
            <a:r>
              <a:rPr lang="ja-JP" altLang="en-US" sz="1200" dirty="0" smtClean="0"/>
              <a:t>和解等</a:t>
            </a:r>
            <a:endParaRPr kumimoji="1" lang="ja-JP" altLang="en-US" sz="1200" dirty="0"/>
          </a:p>
        </p:txBody>
      </p:sp>
      <p:cxnSp>
        <p:nvCxnSpPr>
          <p:cNvPr id="29" name="直線矢印コネクタ 28"/>
          <p:cNvCxnSpPr/>
          <p:nvPr/>
        </p:nvCxnSpPr>
        <p:spPr>
          <a:xfrm flipH="1">
            <a:off x="8567668" y="6702006"/>
            <a:ext cx="792000" cy="0"/>
          </a:xfrm>
          <a:prstGeom prst="straightConnector1">
            <a:avLst/>
          </a:prstGeom>
          <a:ln w="28575">
            <a:headEnd type="triangle" w="med" len="med"/>
            <a:tailEnd type="none" w="med" len="med"/>
          </a:ln>
        </p:spPr>
        <p:style>
          <a:lnRef idx="1">
            <a:schemeClr val="dk1"/>
          </a:lnRef>
          <a:fillRef idx="0">
            <a:schemeClr val="dk1"/>
          </a:fillRef>
          <a:effectRef idx="0">
            <a:schemeClr val="dk1"/>
          </a:effectRef>
          <a:fontRef idx="minor">
            <a:schemeClr val="tx1"/>
          </a:fontRef>
        </p:style>
      </p:cxnSp>
      <p:sp>
        <p:nvSpPr>
          <p:cNvPr id="31" name="テキスト ボックス 30"/>
          <p:cNvSpPr txBox="1"/>
          <p:nvPr/>
        </p:nvSpPr>
        <p:spPr>
          <a:xfrm>
            <a:off x="8524600" y="6259351"/>
            <a:ext cx="1126653" cy="461665"/>
          </a:xfrm>
          <a:prstGeom prst="rect">
            <a:avLst/>
          </a:prstGeom>
          <a:noFill/>
        </p:spPr>
        <p:txBody>
          <a:bodyPr wrap="square" rtlCol="0">
            <a:spAutoFit/>
          </a:bodyPr>
          <a:lstStyle/>
          <a:p>
            <a:r>
              <a:rPr lang="ja-JP" altLang="en-US" sz="1200" dirty="0" smtClean="0"/>
              <a:t>③給付金</a:t>
            </a:r>
            <a:endParaRPr lang="en-US" altLang="ja-JP" sz="1200" dirty="0" smtClean="0"/>
          </a:p>
          <a:p>
            <a:r>
              <a:rPr lang="ja-JP" altLang="en-US" sz="1200" dirty="0" smtClean="0"/>
              <a:t>　 の請求</a:t>
            </a:r>
            <a:endParaRPr lang="en-US" altLang="ja-JP" sz="1200" dirty="0" smtClean="0"/>
          </a:p>
        </p:txBody>
      </p:sp>
      <p:sp>
        <p:nvSpPr>
          <p:cNvPr id="32" name="正方形/長方形 31"/>
          <p:cNvSpPr/>
          <p:nvPr/>
        </p:nvSpPr>
        <p:spPr>
          <a:xfrm>
            <a:off x="272708" y="3938581"/>
            <a:ext cx="6372000" cy="900000"/>
          </a:xfrm>
          <a:prstGeom prst="rect">
            <a:avLst/>
          </a:prstGeom>
          <a:solidFill>
            <a:srgbClr val="CCFF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lnSpc>
                <a:spcPts val="1400"/>
              </a:lnSpc>
            </a:pPr>
            <a:endParaRPr kumimoji="1" lang="ja-JP" altLang="en-US" sz="2000" baseline="30000" dirty="0" smtClean="0">
              <a:solidFill>
                <a:schemeClr val="tx1"/>
              </a:solidFill>
              <a:latin typeface="ＭＳ 明朝" pitchFamily="17" charset="-128"/>
              <a:ea typeface="ＭＳ 明朝" pitchFamily="17" charset="-128"/>
            </a:endParaRPr>
          </a:p>
        </p:txBody>
      </p:sp>
      <p:sp>
        <p:nvSpPr>
          <p:cNvPr id="23" name="テキスト ボックス 22"/>
          <p:cNvSpPr txBox="1"/>
          <p:nvPr/>
        </p:nvSpPr>
        <p:spPr>
          <a:xfrm>
            <a:off x="495969" y="3906738"/>
            <a:ext cx="1944216" cy="338554"/>
          </a:xfrm>
          <a:prstGeom prst="rect">
            <a:avLst/>
          </a:prstGeom>
          <a:noFill/>
        </p:spPr>
        <p:txBody>
          <a:bodyPr wrap="square" rtlCol="0">
            <a:spAutoFit/>
          </a:bodyPr>
          <a:lstStyle/>
          <a:p>
            <a:r>
              <a:rPr kumimoji="1" lang="ja-JP" altLang="en-US" sz="1600" dirty="0" smtClean="0"/>
              <a:t>詳しくは、</a:t>
            </a:r>
            <a:endParaRPr kumimoji="1" lang="ja-JP" altLang="en-US" sz="1600" dirty="0"/>
          </a:p>
        </p:txBody>
      </p:sp>
      <p:sp>
        <p:nvSpPr>
          <p:cNvPr id="33" name="テキスト ボックス 32"/>
          <p:cNvSpPr txBox="1"/>
          <p:nvPr/>
        </p:nvSpPr>
        <p:spPr>
          <a:xfrm>
            <a:off x="788709" y="4218015"/>
            <a:ext cx="4104109" cy="369332"/>
          </a:xfrm>
          <a:prstGeom prst="rect">
            <a:avLst/>
          </a:prstGeom>
          <a:solidFill>
            <a:schemeClr val="bg1"/>
          </a:solidFill>
          <a:ln>
            <a:solidFill>
              <a:schemeClr val="tx1"/>
            </a:solidFill>
          </a:ln>
        </p:spPr>
        <p:txBody>
          <a:bodyPr wrap="square" rtlCol="0">
            <a:spAutoFit/>
          </a:bodyPr>
          <a:lstStyle/>
          <a:p>
            <a:r>
              <a:rPr lang="ja-JP" altLang="en-US" dirty="0"/>
              <a:t>厚生</a:t>
            </a:r>
            <a:r>
              <a:rPr lang="ja-JP" altLang="en-US" dirty="0" smtClean="0"/>
              <a:t>労働省　大量出血した方へ</a:t>
            </a:r>
            <a:endParaRPr kumimoji="1" lang="ja-JP" altLang="en-US" dirty="0"/>
          </a:p>
        </p:txBody>
      </p:sp>
      <p:sp>
        <p:nvSpPr>
          <p:cNvPr id="34" name="額縁 33"/>
          <p:cNvSpPr/>
          <p:nvPr/>
        </p:nvSpPr>
        <p:spPr>
          <a:xfrm>
            <a:off x="4999970" y="4218013"/>
            <a:ext cx="586815" cy="369333"/>
          </a:xfrm>
          <a:prstGeom prst="bevel">
            <a:avLst/>
          </a:prstGeom>
          <a:solidFill>
            <a:schemeClr val="bg1">
              <a:lumMod val="85000"/>
            </a:schemeClr>
          </a:solidFill>
          <a:ln w="31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lnSpc>
                <a:spcPts val="1400"/>
              </a:lnSpc>
            </a:pPr>
            <a:endParaRPr kumimoji="1" lang="ja-JP" altLang="en-US" baseline="30000" dirty="0" smtClean="0">
              <a:solidFill>
                <a:schemeClr val="tx1"/>
              </a:solidFill>
              <a:latin typeface="ＭＳ 明朝" pitchFamily="17" charset="-128"/>
              <a:ea typeface="ＭＳ 明朝" pitchFamily="17" charset="-128"/>
            </a:endParaRPr>
          </a:p>
        </p:txBody>
      </p:sp>
      <p:cxnSp>
        <p:nvCxnSpPr>
          <p:cNvPr id="36" name="直線矢印コネクタ 35"/>
          <p:cNvCxnSpPr/>
          <p:nvPr/>
        </p:nvCxnSpPr>
        <p:spPr>
          <a:xfrm flipH="1" flipV="1">
            <a:off x="5442770" y="4448912"/>
            <a:ext cx="216000" cy="179458"/>
          </a:xfrm>
          <a:prstGeom prst="straightConnector1">
            <a:avLst/>
          </a:prstGeom>
          <a:ln w="57150">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39" name="テキスト ボックス 38"/>
          <p:cNvSpPr txBox="1"/>
          <p:nvPr/>
        </p:nvSpPr>
        <p:spPr>
          <a:xfrm>
            <a:off x="5043512" y="4247041"/>
            <a:ext cx="802839" cy="307777"/>
          </a:xfrm>
          <a:prstGeom prst="rect">
            <a:avLst/>
          </a:prstGeom>
          <a:noFill/>
        </p:spPr>
        <p:txBody>
          <a:bodyPr wrap="square" rtlCol="0">
            <a:spAutoFit/>
          </a:bodyPr>
          <a:lstStyle/>
          <a:p>
            <a:r>
              <a:rPr kumimoji="1" lang="ja-JP" altLang="en-US" sz="1400" dirty="0" smtClean="0"/>
              <a:t>検索</a:t>
            </a:r>
            <a:endParaRPr kumimoji="1" lang="ja-JP" altLang="en-US" sz="1400" dirty="0"/>
          </a:p>
        </p:txBody>
      </p:sp>
      <p:sp>
        <p:nvSpPr>
          <p:cNvPr id="40" name="テキスト ボックス 39"/>
          <p:cNvSpPr txBox="1"/>
          <p:nvPr/>
        </p:nvSpPr>
        <p:spPr>
          <a:xfrm>
            <a:off x="957608" y="4570794"/>
            <a:ext cx="5350382" cy="276999"/>
          </a:xfrm>
          <a:prstGeom prst="rect">
            <a:avLst/>
          </a:prstGeom>
          <a:noFill/>
        </p:spPr>
        <p:txBody>
          <a:bodyPr wrap="square" rtlCol="0">
            <a:spAutoFit/>
          </a:bodyPr>
          <a:lstStyle/>
          <a:p>
            <a:r>
              <a:rPr lang="en-US" altLang="ja-JP" sz="1200" u="sng" dirty="0">
                <a:solidFill>
                  <a:srgbClr val="0000FF"/>
                </a:solidFill>
              </a:rPr>
              <a:t>http://www.mhlw.go.jp/stf/seisakunitsuite/bunya/0000150855.html</a:t>
            </a:r>
            <a:endParaRPr kumimoji="1" lang="ja-JP" altLang="en-US" sz="1200" u="sng" dirty="0">
              <a:solidFill>
                <a:srgbClr val="0000FF"/>
              </a:solidFill>
            </a:endParaRPr>
          </a:p>
        </p:txBody>
      </p:sp>
      <p:sp>
        <p:nvSpPr>
          <p:cNvPr id="41" name="正方形/長方形 40"/>
          <p:cNvSpPr/>
          <p:nvPr/>
        </p:nvSpPr>
        <p:spPr>
          <a:xfrm>
            <a:off x="272708" y="4877491"/>
            <a:ext cx="6372000" cy="2232778"/>
          </a:xfrm>
          <a:prstGeom prst="rect">
            <a:avLst/>
          </a:prstGeom>
          <a:solidFill>
            <a:srgbClr val="CCFF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lnSpc>
                <a:spcPts val="1400"/>
              </a:lnSpc>
            </a:pPr>
            <a:endParaRPr kumimoji="1" lang="ja-JP" altLang="en-US" sz="2000" baseline="30000" dirty="0" smtClean="0">
              <a:solidFill>
                <a:schemeClr val="tx1"/>
              </a:solidFill>
              <a:latin typeface="ＭＳ 明朝" pitchFamily="17" charset="-128"/>
              <a:ea typeface="ＭＳ 明朝" pitchFamily="17" charset="-128"/>
            </a:endParaRPr>
          </a:p>
        </p:txBody>
      </p:sp>
      <p:sp>
        <p:nvSpPr>
          <p:cNvPr id="42" name="テキスト ボックス 41"/>
          <p:cNvSpPr txBox="1"/>
          <p:nvPr/>
        </p:nvSpPr>
        <p:spPr>
          <a:xfrm>
            <a:off x="233468" y="4843750"/>
            <a:ext cx="6411240" cy="2277547"/>
          </a:xfrm>
          <a:prstGeom prst="rect">
            <a:avLst/>
          </a:prstGeom>
          <a:noFill/>
        </p:spPr>
        <p:txBody>
          <a:bodyPr wrap="square" rtlCol="0">
            <a:spAutoFit/>
          </a:bodyPr>
          <a:lstStyle/>
          <a:p>
            <a:r>
              <a:rPr kumimoji="1" lang="ja-JP" altLang="en-US" sz="1200" b="1" dirty="0" smtClean="0"/>
              <a:t>＜問い合わせ先＞</a:t>
            </a:r>
            <a:endParaRPr kumimoji="1" lang="en-US" altLang="ja-JP" sz="1200" b="1" dirty="0" smtClean="0"/>
          </a:p>
          <a:p>
            <a:r>
              <a:rPr lang="ja-JP" altLang="en-US" sz="1200" dirty="0" smtClean="0"/>
              <a:t>　◎厚生労働省フィブリノゲン製剤等に関する相談窓口</a:t>
            </a:r>
            <a:r>
              <a:rPr lang="ja-JP" altLang="en-US" sz="1200" dirty="0"/>
              <a:t>　</a:t>
            </a:r>
            <a:r>
              <a:rPr lang="ja-JP" altLang="en-US" sz="1200" dirty="0" smtClean="0"/>
              <a:t>　 </a:t>
            </a:r>
            <a:r>
              <a:rPr kumimoji="1" lang="ja-JP" altLang="en-US" sz="1200" dirty="0" smtClean="0"/>
              <a:t>フリーダイヤル　</a:t>
            </a:r>
            <a:r>
              <a:rPr lang="en-US" altLang="ja-JP" sz="1200" dirty="0" smtClean="0"/>
              <a:t>0120-509-002</a:t>
            </a:r>
            <a:endParaRPr lang="en-US" altLang="ja-JP" sz="1200" dirty="0"/>
          </a:p>
          <a:p>
            <a:r>
              <a:rPr lang="ja-JP" altLang="en-US" sz="1200" dirty="0"/>
              <a:t> </a:t>
            </a:r>
            <a:r>
              <a:rPr lang="ja-JP" altLang="en-US" sz="1200" dirty="0" smtClean="0"/>
              <a:t>     受付</a:t>
            </a:r>
            <a:r>
              <a:rPr lang="ja-JP" altLang="en-US" sz="1200" dirty="0"/>
              <a:t>時間：</a:t>
            </a:r>
            <a:r>
              <a:rPr lang="en-US" altLang="ja-JP" sz="1200" dirty="0"/>
              <a:t>9:30</a:t>
            </a:r>
            <a:r>
              <a:rPr lang="ja-JP" altLang="en-US" sz="1200" dirty="0"/>
              <a:t>～</a:t>
            </a:r>
            <a:r>
              <a:rPr lang="en-US" altLang="ja-JP" sz="1200" dirty="0"/>
              <a:t>18:00</a:t>
            </a:r>
            <a:r>
              <a:rPr lang="ja-JP" altLang="en-US" sz="1200" dirty="0"/>
              <a:t>（土・日・祝日・年末年始を除く</a:t>
            </a:r>
            <a:r>
              <a:rPr lang="ja-JP" altLang="en-US" sz="1200" dirty="0" smtClean="0"/>
              <a:t>）</a:t>
            </a:r>
            <a:endParaRPr lang="en-US" altLang="ja-JP" sz="1200" dirty="0" smtClean="0"/>
          </a:p>
          <a:p>
            <a:pPr>
              <a:spcBef>
                <a:spcPts val="600"/>
              </a:spcBef>
            </a:pPr>
            <a:r>
              <a:rPr kumimoji="1" lang="ja-JP" altLang="en-US" sz="1200" b="1" dirty="0" smtClean="0"/>
              <a:t>＜裁判終了後の給付金の請求手続きの問い合わせ先＞</a:t>
            </a:r>
            <a:endParaRPr kumimoji="1" lang="en-US" altLang="ja-JP" sz="1200" b="1" dirty="0" smtClean="0"/>
          </a:p>
          <a:p>
            <a:r>
              <a:rPr lang="ja-JP" altLang="en-US" sz="1200" dirty="0"/>
              <a:t>　</a:t>
            </a:r>
            <a:r>
              <a:rPr lang="ja-JP" altLang="en-US" sz="1200" dirty="0" smtClean="0"/>
              <a:t>◎独立行政法人医薬品</a:t>
            </a:r>
            <a:r>
              <a:rPr lang="ja-JP" altLang="en-US" sz="1200" dirty="0"/>
              <a:t>医療機器総合</a:t>
            </a:r>
            <a:r>
              <a:rPr lang="ja-JP" altLang="en-US" sz="1200" dirty="0" smtClean="0"/>
              <a:t>機構（ＰＭＤＡ）　　  フリーダイヤル</a:t>
            </a:r>
            <a:r>
              <a:rPr lang="ja-JP" altLang="en-US" sz="1200" dirty="0"/>
              <a:t>　</a:t>
            </a:r>
            <a:r>
              <a:rPr lang="en-US" altLang="ja-JP" sz="1200" dirty="0"/>
              <a:t>0120-780-400</a:t>
            </a:r>
          </a:p>
          <a:p>
            <a:r>
              <a:rPr lang="ja-JP" altLang="en-US" sz="1200" dirty="0"/>
              <a:t> </a:t>
            </a:r>
            <a:r>
              <a:rPr lang="ja-JP" altLang="en-US" sz="1200" dirty="0" smtClean="0"/>
              <a:t>     受付</a:t>
            </a:r>
            <a:r>
              <a:rPr lang="ja-JP" altLang="en-US" sz="1200" dirty="0"/>
              <a:t>時間：</a:t>
            </a:r>
            <a:r>
              <a:rPr lang="en-US" altLang="ja-JP" sz="1200" dirty="0"/>
              <a:t>9:00</a:t>
            </a:r>
            <a:r>
              <a:rPr lang="ja-JP" altLang="en-US" sz="1200" dirty="0"/>
              <a:t>～</a:t>
            </a:r>
            <a:r>
              <a:rPr lang="en-US" altLang="ja-JP" sz="1200" dirty="0"/>
              <a:t>17:00</a:t>
            </a:r>
            <a:r>
              <a:rPr lang="ja-JP" altLang="en-US" sz="1200" dirty="0"/>
              <a:t>（土・日・祝日・年末年始を除く）</a:t>
            </a:r>
          </a:p>
          <a:p>
            <a:r>
              <a:rPr lang="ja-JP" altLang="en-US" sz="1200" dirty="0" smtClean="0"/>
              <a:t>（</a:t>
            </a:r>
            <a:r>
              <a:rPr lang="en-US" altLang="ja-JP" sz="1200" dirty="0" smtClean="0"/>
              <a:t>※</a:t>
            </a:r>
            <a:r>
              <a:rPr lang="ja-JP" altLang="en-US" sz="1200" dirty="0" smtClean="0"/>
              <a:t>フリーダイヤル</a:t>
            </a:r>
            <a:r>
              <a:rPr lang="ja-JP" altLang="en-US" sz="1200" dirty="0"/>
              <a:t>は、携帯電話、公衆電話からもご利用いただけます。）</a:t>
            </a:r>
          </a:p>
          <a:p>
            <a:pPr>
              <a:spcBef>
                <a:spcPts val="600"/>
              </a:spcBef>
            </a:pPr>
            <a:r>
              <a:rPr kumimoji="1" lang="ja-JP" altLang="en-US" sz="1200" b="1" dirty="0" smtClean="0"/>
              <a:t>＜肝炎ウイルス検査のご案内＞</a:t>
            </a:r>
            <a:endParaRPr kumimoji="1" lang="en-US" altLang="ja-JP" sz="1200" b="1" dirty="0" smtClean="0"/>
          </a:p>
          <a:p>
            <a:r>
              <a:rPr lang="ja-JP" altLang="en-US" sz="1200" dirty="0" smtClean="0"/>
              <a:t>◎厚生労働省ホームページ</a:t>
            </a:r>
            <a:endParaRPr lang="en-US" altLang="ja-JP" sz="1200" dirty="0" smtClean="0"/>
          </a:p>
          <a:p>
            <a:r>
              <a:rPr kumimoji="1" lang="ja-JP" altLang="en-US" sz="1200" dirty="0" smtClean="0"/>
              <a:t>「肝炎総合対策の推進」</a:t>
            </a:r>
            <a:endParaRPr kumimoji="1" lang="en-US" altLang="ja-JP" sz="1200" dirty="0" smtClean="0"/>
          </a:p>
          <a:p>
            <a:r>
              <a:rPr lang="ja-JP" altLang="en-US" sz="1200" dirty="0" smtClean="0"/>
              <a:t>「知って、肝炎」プロジェクト</a:t>
            </a:r>
            <a:endParaRPr kumimoji="1" lang="ja-JP" altLang="en-US" sz="1200" dirty="0"/>
          </a:p>
        </p:txBody>
      </p:sp>
      <p:sp>
        <p:nvSpPr>
          <p:cNvPr id="43" name="テキスト ボックス 42"/>
          <p:cNvSpPr txBox="1"/>
          <p:nvPr/>
        </p:nvSpPr>
        <p:spPr>
          <a:xfrm>
            <a:off x="1827856" y="6644218"/>
            <a:ext cx="5040000" cy="246221"/>
          </a:xfrm>
          <a:prstGeom prst="rect">
            <a:avLst/>
          </a:prstGeom>
          <a:noFill/>
        </p:spPr>
        <p:txBody>
          <a:bodyPr wrap="square" rtlCol="0">
            <a:spAutoFit/>
          </a:bodyPr>
          <a:lstStyle/>
          <a:p>
            <a:r>
              <a:rPr lang="en-US" altLang="ja-JP" sz="1000" u="sng" dirty="0">
                <a:solidFill>
                  <a:srgbClr val="0000FF"/>
                </a:solidFill>
              </a:rPr>
              <a:t>http://www.mhlw.go.jp/bunya/kenkou/kekkaku-kansenshou09/hepatitis_kensa.html</a:t>
            </a:r>
            <a:endParaRPr kumimoji="1" lang="ja-JP" altLang="en-US" sz="1000" u="sng" dirty="0">
              <a:solidFill>
                <a:srgbClr val="0000FF"/>
              </a:solidFill>
            </a:endParaRPr>
          </a:p>
        </p:txBody>
      </p:sp>
      <p:sp>
        <p:nvSpPr>
          <p:cNvPr id="44" name="テキスト ボックス 43"/>
          <p:cNvSpPr txBox="1"/>
          <p:nvPr/>
        </p:nvSpPr>
        <p:spPr>
          <a:xfrm>
            <a:off x="1980256" y="6840160"/>
            <a:ext cx="5040000" cy="246221"/>
          </a:xfrm>
          <a:prstGeom prst="rect">
            <a:avLst/>
          </a:prstGeom>
          <a:noFill/>
        </p:spPr>
        <p:txBody>
          <a:bodyPr wrap="square" rtlCol="0">
            <a:spAutoFit/>
          </a:bodyPr>
          <a:lstStyle/>
          <a:p>
            <a:r>
              <a:rPr lang="en-US" altLang="ja-JP" sz="1000" u="sng" dirty="0">
                <a:solidFill>
                  <a:srgbClr val="0000FF"/>
                </a:solidFill>
              </a:rPr>
              <a:t>http://www.kanen.org/qanda/</a:t>
            </a:r>
            <a:endParaRPr kumimoji="1" lang="ja-JP" altLang="en-US" sz="1000" u="sng" dirty="0">
              <a:solidFill>
                <a:srgbClr val="0000FF"/>
              </a:solidFill>
            </a:endParaRPr>
          </a:p>
        </p:txBody>
      </p:sp>
      <p:sp>
        <p:nvSpPr>
          <p:cNvPr id="5" name="テキスト ボックス 4"/>
          <p:cNvSpPr txBox="1"/>
          <p:nvPr/>
        </p:nvSpPr>
        <p:spPr>
          <a:xfrm>
            <a:off x="222741" y="377104"/>
            <a:ext cx="9670573" cy="815608"/>
          </a:xfrm>
          <a:prstGeom prst="rect">
            <a:avLst/>
          </a:prstGeom>
          <a:solidFill>
            <a:schemeClr val="bg1">
              <a:lumMod val="95000"/>
            </a:schemeClr>
          </a:solidFill>
          <a:ln>
            <a:solidFill>
              <a:schemeClr val="tx1"/>
            </a:solidFill>
            <a:prstDash val="dash"/>
          </a:ln>
        </p:spPr>
        <p:txBody>
          <a:bodyPr wrap="square" rtlCol="0" anchor="ctr">
            <a:spAutoFit/>
          </a:bodyPr>
          <a:lstStyle/>
          <a:p>
            <a:pPr algn="ctr"/>
            <a:r>
              <a:rPr kumimoji="1" lang="en-US" altLang="ja-JP" sz="2400" dirty="0" smtClean="0"/>
              <a:t>1994</a:t>
            </a:r>
            <a:r>
              <a:rPr kumimoji="1" lang="ja-JP" altLang="en-US" sz="2400" dirty="0" smtClean="0"/>
              <a:t>年頃までに、出産や手術で大量出血等をされた方へ</a:t>
            </a:r>
            <a:endParaRPr kumimoji="1" lang="en-US" altLang="ja-JP" sz="2400" dirty="0" smtClean="0"/>
          </a:p>
          <a:p>
            <a:pPr algn="ctr">
              <a:spcBef>
                <a:spcPts val="600"/>
              </a:spcBef>
            </a:pPr>
            <a:r>
              <a:rPr lang="ja-JP" altLang="en-US" dirty="0" smtClean="0"/>
              <a:t>～Ｃ型肝炎救済特別措置法による給付金の請求期限が</a:t>
            </a:r>
            <a:r>
              <a:rPr lang="en-US" altLang="ja-JP" dirty="0"/>
              <a:t>2023</a:t>
            </a:r>
            <a:r>
              <a:rPr lang="ja-JP" altLang="en-US" dirty="0" smtClean="0"/>
              <a:t>年１月</a:t>
            </a:r>
            <a:r>
              <a:rPr lang="en-US" altLang="ja-JP" dirty="0" smtClean="0"/>
              <a:t>16</a:t>
            </a:r>
            <a:r>
              <a:rPr lang="ja-JP" altLang="en-US" dirty="0" smtClean="0"/>
              <a:t>日に延長されました～</a:t>
            </a:r>
            <a:endParaRPr kumimoji="1" lang="ja-JP" altLang="en-US" dirty="0"/>
          </a:p>
        </p:txBody>
      </p:sp>
      <p:sp>
        <p:nvSpPr>
          <p:cNvPr id="2" name="テキスト ボックス 1"/>
          <p:cNvSpPr txBox="1"/>
          <p:nvPr/>
        </p:nvSpPr>
        <p:spPr>
          <a:xfrm>
            <a:off x="-35105" y="0"/>
            <a:ext cx="9899391" cy="307777"/>
          </a:xfrm>
          <a:prstGeom prst="rect">
            <a:avLst/>
          </a:prstGeom>
          <a:noFill/>
        </p:spPr>
        <p:txBody>
          <a:bodyPr wrap="square" rtlCol="0">
            <a:spAutoFit/>
          </a:bodyPr>
          <a:lstStyle/>
          <a:p>
            <a:r>
              <a:rPr lang="ja-JP" altLang="en-US" sz="1400" dirty="0" smtClean="0">
                <a:latin typeface="ＭＳ Ｐ明朝" panose="02020600040205080304" pitchFamily="18" charset="-128"/>
                <a:ea typeface="ＭＳ Ｐ明朝" panose="02020600040205080304" pitchFamily="18" charset="-128"/>
              </a:rPr>
              <a:t>広報例①　（詳細版</a:t>
            </a:r>
            <a:r>
              <a:rPr lang="ja-JP" altLang="en-US" sz="1400" dirty="0" smtClean="0">
                <a:latin typeface="ＭＳ Ｐ明朝" panose="02020600040205080304" pitchFamily="18" charset="-128"/>
                <a:ea typeface="ＭＳ Ｐ明朝" panose="02020600040205080304" pitchFamily="18" charset="-128"/>
              </a:rPr>
              <a:t>）　　</a:t>
            </a:r>
            <a:r>
              <a:rPr lang="en-US" altLang="ja-JP" sz="1000" dirty="0" smtClean="0">
                <a:latin typeface="ＭＳ Ｐ明朝" panose="02020600040205080304" pitchFamily="18" charset="-128"/>
                <a:ea typeface="ＭＳ Ｐ明朝" panose="02020600040205080304" pitchFamily="18" charset="-128"/>
              </a:rPr>
              <a:t>※</a:t>
            </a:r>
            <a:r>
              <a:rPr lang="ja-JP" altLang="en-US" sz="1000" dirty="0" smtClean="0">
                <a:latin typeface="ＭＳ Ｐ明朝" panose="02020600040205080304" pitchFamily="18" charset="-128"/>
                <a:ea typeface="ＭＳ Ｐ明朝" panose="02020600040205080304" pitchFamily="18" charset="-128"/>
              </a:rPr>
              <a:t>１に記載の</a:t>
            </a:r>
            <a:r>
              <a:rPr lang="ja-JP" altLang="en-US" sz="1000" dirty="0" smtClean="0">
                <a:latin typeface="ＭＳ Ｐ明朝" panose="02020600040205080304" pitchFamily="18" charset="-128"/>
                <a:ea typeface="ＭＳ Ｐ明朝" panose="02020600040205080304" pitchFamily="18" charset="-128"/>
              </a:rPr>
              <a:t>「</a:t>
            </a:r>
            <a:r>
              <a:rPr lang="en-US" altLang="ja-JP" sz="1000" dirty="0" smtClean="0">
                <a:latin typeface="ＭＳ Ｐ明朝" panose="02020600040205080304" pitchFamily="18" charset="-128"/>
                <a:ea typeface="ＭＳ Ｐ明朝" panose="02020600040205080304" pitchFamily="18" charset="-128"/>
              </a:rPr>
              <a:t>Ⅸ</a:t>
            </a:r>
            <a:r>
              <a:rPr lang="ja-JP" altLang="en-US" sz="1000" smtClean="0">
                <a:latin typeface="ＭＳ Ｐ明朝" panose="02020600040205080304" pitchFamily="18" charset="-128"/>
                <a:ea typeface="ＭＳ Ｐ明朝" panose="02020600040205080304" pitchFamily="18" charset="-128"/>
              </a:rPr>
              <a:t>」はソフトの</a:t>
            </a:r>
            <a:r>
              <a:rPr lang="ja-JP" altLang="en-US" sz="1000" dirty="0" smtClean="0">
                <a:latin typeface="ＭＳ Ｐ明朝" panose="02020600040205080304" pitchFamily="18" charset="-128"/>
                <a:ea typeface="ＭＳ Ｐ明朝" panose="02020600040205080304" pitchFamily="18" charset="-128"/>
              </a:rPr>
              <a:t>都合上横向きとなっておりますので、ご留意ください。</a:t>
            </a:r>
            <a:endParaRPr lang="en-US" altLang="ja-JP" sz="1000" dirty="0" smtClean="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102769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1785141" y="1237788"/>
            <a:ext cx="6421967" cy="5909310"/>
          </a:xfrm>
          <a:prstGeom prst="rect">
            <a:avLst/>
          </a:prstGeom>
          <a:noFill/>
          <a:ln>
            <a:solidFill>
              <a:schemeClr val="tx1"/>
            </a:solidFill>
            <a:prstDash val="dash"/>
          </a:ln>
        </p:spPr>
        <p:txBody>
          <a:bodyPr wrap="square" rtlCol="0">
            <a:spAutoFit/>
          </a:bodyPr>
          <a:lstStyle/>
          <a:p>
            <a:endParaRPr lang="en-US" altLang="ja-JP" dirty="0" smtClean="0"/>
          </a:p>
          <a:p>
            <a:endParaRPr lang="en-US" altLang="ja-JP" dirty="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kumimoji="1" lang="ja-JP" altLang="en-US" dirty="0"/>
          </a:p>
        </p:txBody>
      </p:sp>
      <p:sp>
        <p:nvSpPr>
          <p:cNvPr id="9" name="テキスト ボックス 8"/>
          <p:cNvSpPr txBox="1"/>
          <p:nvPr/>
        </p:nvSpPr>
        <p:spPr>
          <a:xfrm>
            <a:off x="1855895" y="1679711"/>
            <a:ext cx="6278642" cy="2169533"/>
          </a:xfrm>
          <a:prstGeom prst="rect">
            <a:avLst/>
          </a:prstGeom>
          <a:noFill/>
        </p:spPr>
        <p:txBody>
          <a:bodyPr vert="eaVert" wrap="square" rtlCol="0">
            <a:spAutoFit/>
          </a:bodyPr>
          <a:lstStyle/>
          <a:p>
            <a:r>
              <a:rPr kumimoji="1" lang="ja-JP" altLang="en-US" sz="1200" dirty="0" smtClean="0">
                <a:latin typeface="ＭＳ 明朝" panose="02020609040205080304" pitchFamily="17" charset="-128"/>
                <a:ea typeface="ＭＳ 明朝" panose="02020609040205080304" pitchFamily="17" charset="-128"/>
              </a:rPr>
              <a:t>　１９９４年頃までに出産や手術による大量出血などの際に、血液からつくられた医薬品（フィブリノゲン製剤・血液凝固第９因子製剤）が使用されたことによって、Ｃ型肝炎ウイルスに感染された方へのお知らせです。</a:t>
            </a:r>
            <a:endParaRPr kumimoji="1" lang="en-US" altLang="ja-JP" sz="1200" dirty="0" smtClean="0">
              <a:latin typeface="ＭＳ 明朝" panose="02020609040205080304" pitchFamily="17" charset="-128"/>
              <a:ea typeface="ＭＳ 明朝" panose="02020609040205080304" pitchFamily="17" charset="-128"/>
            </a:endParaRPr>
          </a:p>
          <a:p>
            <a:r>
              <a:rPr lang="ja-JP" altLang="en-US" sz="1200" dirty="0">
                <a:latin typeface="ＭＳ 明朝" panose="02020609040205080304" pitchFamily="17" charset="-128"/>
                <a:ea typeface="ＭＳ 明朝" panose="02020609040205080304" pitchFamily="17" charset="-128"/>
              </a:rPr>
              <a:t>　</a:t>
            </a:r>
            <a:r>
              <a:rPr lang="ja-JP" altLang="en-US" sz="1200" dirty="0" smtClean="0">
                <a:latin typeface="ＭＳ 明朝" panose="02020609040205080304" pitchFamily="17" charset="-128"/>
                <a:ea typeface="ＭＳ 明朝" panose="02020609040205080304" pitchFamily="17" charset="-128"/>
              </a:rPr>
              <a:t>このような場合、法律に基づき、国を相手とする裁判を提起し、裁判のなか</a:t>
            </a:r>
            <a:r>
              <a:rPr lang="ja-JP" altLang="en-US" sz="1200" smtClean="0">
                <a:latin typeface="ＭＳ 明朝" panose="02020609040205080304" pitchFamily="17" charset="-128"/>
                <a:ea typeface="ＭＳ 明朝" panose="02020609040205080304" pitchFamily="17" charset="-128"/>
              </a:rPr>
              <a:t>で、　　①</a:t>
            </a:r>
            <a:r>
              <a:rPr lang="ja-JP" altLang="en-US" sz="1200" dirty="0" smtClean="0">
                <a:latin typeface="ＭＳ 明朝" panose="02020609040205080304" pitchFamily="17" charset="-128"/>
                <a:ea typeface="ＭＳ 明朝" panose="02020609040205080304" pitchFamily="17" charset="-128"/>
              </a:rPr>
              <a:t>フィブリノゲン</a:t>
            </a:r>
            <a:r>
              <a:rPr lang="ja-JP" altLang="en-US" sz="1200" dirty="0">
                <a:latin typeface="ＭＳ 明朝" panose="02020609040205080304" pitchFamily="17" charset="-128"/>
                <a:ea typeface="ＭＳ 明朝" panose="02020609040205080304" pitchFamily="17" charset="-128"/>
              </a:rPr>
              <a:t>製剤・血液凝固第９因子</a:t>
            </a:r>
            <a:r>
              <a:rPr lang="ja-JP" altLang="en-US" sz="1200" dirty="0" smtClean="0">
                <a:latin typeface="ＭＳ 明朝" panose="02020609040205080304" pitchFamily="17" charset="-128"/>
                <a:ea typeface="ＭＳ 明朝" panose="02020609040205080304" pitchFamily="17" charset="-128"/>
              </a:rPr>
              <a:t>製剤が使用されたこと、②その医薬品が使用されたことによってＣ型肝炎ウイルスに感染したこと、③慢性肝炎を確認できれば、国と和解をしたうえで、給付金を受けることができます。なお、この給付金を受けるためには、</a:t>
            </a:r>
            <a:r>
              <a:rPr lang="ja-JP" altLang="en-US" sz="1200" b="1" dirty="0" smtClean="0">
                <a:latin typeface="ＭＳ ゴシック" panose="020B0609070205080204" pitchFamily="49" charset="-128"/>
                <a:ea typeface="ＭＳ ゴシック" panose="020B0609070205080204" pitchFamily="49" charset="-128"/>
              </a:rPr>
              <a:t>２０２３年１月</a:t>
            </a:r>
            <a:r>
              <a:rPr lang="en-US" altLang="ja-JP" sz="1200" b="1" dirty="0" smtClean="0">
                <a:latin typeface="ＭＳ ゴシック" panose="020B0609070205080204" pitchFamily="49" charset="-128"/>
                <a:ea typeface="ＭＳ ゴシック" panose="020B0609070205080204" pitchFamily="49" charset="-128"/>
              </a:rPr>
              <a:t>16</a:t>
            </a:r>
            <a:r>
              <a:rPr lang="ja-JP" altLang="en-US" sz="1200" b="1" dirty="0" smtClean="0">
                <a:latin typeface="ＭＳ ゴシック" panose="020B0609070205080204" pitchFamily="49" charset="-128"/>
                <a:ea typeface="ＭＳ ゴシック" panose="020B0609070205080204" pitchFamily="49" charset="-128"/>
              </a:rPr>
              <a:t>日までに国を相手とする裁判</a:t>
            </a:r>
            <a:r>
              <a:rPr lang="ja-JP" altLang="en-US" sz="1200" dirty="0" smtClean="0">
                <a:latin typeface="ＭＳ 明朝" panose="02020609040205080304" pitchFamily="17" charset="-128"/>
                <a:ea typeface="ＭＳ 明朝" panose="02020609040205080304" pitchFamily="17" charset="-128"/>
              </a:rPr>
              <a:t>をしなくてはなりません。</a:t>
            </a:r>
            <a:endParaRPr lang="en-US" altLang="ja-JP" sz="1200" dirty="0" smtClean="0">
              <a:latin typeface="ＭＳ 明朝" panose="02020609040205080304" pitchFamily="17" charset="-128"/>
              <a:ea typeface="ＭＳ 明朝" panose="02020609040205080304" pitchFamily="17" charset="-128"/>
            </a:endParaRPr>
          </a:p>
          <a:p>
            <a:r>
              <a:rPr kumimoji="1" lang="ja-JP" altLang="en-US" sz="1200" dirty="0">
                <a:latin typeface="ＭＳ 明朝" panose="02020609040205080304" pitchFamily="17" charset="-128"/>
                <a:ea typeface="ＭＳ 明朝" panose="02020609040205080304" pitchFamily="17" charset="-128"/>
              </a:rPr>
              <a:t>　</a:t>
            </a:r>
            <a:r>
              <a:rPr kumimoji="1" lang="ja-JP" altLang="en-US" sz="1200" dirty="0" smtClean="0">
                <a:latin typeface="ＭＳ 明朝" panose="02020609040205080304" pitchFamily="17" charset="-128"/>
                <a:ea typeface="ＭＳ 明朝" panose="02020609040205080304" pitchFamily="17" charset="-128"/>
              </a:rPr>
              <a:t>出産や手術での大量出血などの際に、</a:t>
            </a:r>
            <a:r>
              <a:rPr lang="ja-JP" altLang="en-US" sz="1200" dirty="0" smtClean="0">
                <a:latin typeface="ＭＳ 明朝" panose="02020609040205080304" pitchFamily="17" charset="-128"/>
                <a:ea typeface="ＭＳ 明朝" panose="02020609040205080304" pitchFamily="17" charset="-128"/>
              </a:rPr>
              <a:t>フィブリノゲン</a:t>
            </a:r>
            <a:r>
              <a:rPr lang="ja-JP" altLang="en-US" sz="1200" dirty="0">
                <a:latin typeface="ＭＳ 明朝" panose="02020609040205080304" pitchFamily="17" charset="-128"/>
                <a:ea typeface="ＭＳ 明朝" panose="02020609040205080304" pitchFamily="17" charset="-128"/>
              </a:rPr>
              <a:t>製剤・血液凝固第９因子</a:t>
            </a:r>
            <a:r>
              <a:rPr lang="ja-JP" altLang="en-US" sz="1200" dirty="0" smtClean="0">
                <a:latin typeface="ＭＳ 明朝" panose="02020609040205080304" pitchFamily="17" charset="-128"/>
                <a:ea typeface="ＭＳ 明朝" panose="02020609040205080304" pitchFamily="17" charset="-128"/>
              </a:rPr>
              <a:t>製剤が使用された方、身に覚えのある方、もしやと思う方は、まずは肝炎ウイルス検査を受けましょう。保健所または自治体が委託する医療機関であれば、概ね無料で検査を受けることができます。</a:t>
            </a:r>
            <a:endParaRPr lang="en-US" altLang="ja-JP" sz="1200" dirty="0" smtClean="0">
              <a:latin typeface="ＭＳ 明朝" panose="02020609040205080304" pitchFamily="17" charset="-128"/>
              <a:ea typeface="ＭＳ 明朝" panose="02020609040205080304" pitchFamily="17" charset="-128"/>
            </a:endParaRPr>
          </a:p>
        </p:txBody>
      </p:sp>
      <p:sp>
        <p:nvSpPr>
          <p:cNvPr id="32" name="正方形/長方形 31"/>
          <p:cNvSpPr/>
          <p:nvPr/>
        </p:nvSpPr>
        <p:spPr>
          <a:xfrm>
            <a:off x="1835108" y="3894382"/>
            <a:ext cx="6336000" cy="900000"/>
          </a:xfrm>
          <a:prstGeom prst="rect">
            <a:avLst/>
          </a:prstGeom>
          <a:solidFill>
            <a:srgbClr val="CCFF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lnSpc>
                <a:spcPts val="1400"/>
              </a:lnSpc>
            </a:pPr>
            <a:endParaRPr kumimoji="1" lang="ja-JP" altLang="en-US" sz="2000" baseline="30000" dirty="0" smtClean="0">
              <a:solidFill>
                <a:schemeClr val="tx1"/>
              </a:solidFill>
              <a:latin typeface="ＭＳ 明朝" pitchFamily="17" charset="-128"/>
              <a:ea typeface="ＭＳ 明朝" pitchFamily="17" charset="-128"/>
            </a:endParaRPr>
          </a:p>
        </p:txBody>
      </p:sp>
      <p:sp>
        <p:nvSpPr>
          <p:cNvPr id="23" name="テキスト ボックス 22"/>
          <p:cNvSpPr txBox="1"/>
          <p:nvPr/>
        </p:nvSpPr>
        <p:spPr>
          <a:xfrm>
            <a:off x="2058369" y="3862539"/>
            <a:ext cx="1944216" cy="338554"/>
          </a:xfrm>
          <a:prstGeom prst="rect">
            <a:avLst/>
          </a:prstGeom>
          <a:noFill/>
        </p:spPr>
        <p:txBody>
          <a:bodyPr wrap="square" rtlCol="0">
            <a:spAutoFit/>
          </a:bodyPr>
          <a:lstStyle/>
          <a:p>
            <a:r>
              <a:rPr kumimoji="1" lang="ja-JP" altLang="en-US" sz="1600" dirty="0" smtClean="0"/>
              <a:t>詳しくは、</a:t>
            </a:r>
            <a:endParaRPr kumimoji="1" lang="ja-JP" altLang="en-US" sz="1600" dirty="0"/>
          </a:p>
        </p:txBody>
      </p:sp>
      <p:sp>
        <p:nvSpPr>
          <p:cNvPr id="33" name="テキスト ボックス 32"/>
          <p:cNvSpPr txBox="1"/>
          <p:nvPr/>
        </p:nvSpPr>
        <p:spPr>
          <a:xfrm>
            <a:off x="2351109" y="4173816"/>
            <a:ext cx="4104109" cy="369332"/>
          </a:xfrm>
          <a:prstGeom prst="rect">
            <a:avLst/>
          </a:prstGeom>
          <a:solidFill>
            <a:schemeClr val="bg1"/>
          </a:solidFill>
          <a:ln>
            <a:solidFill>
              <a:schemeClr val="tx1"/>
            </a:solidFill>
          </a:ln>
        </p:spPr>
        <p:txBody>
          <a:bodyPr wrap="square" rtlCol="0">
            <a:spAutoFit/>
          </a:bodyPr>
          <a:lstStyle/>
          <a:p>
            <a:r>
              <a:rPr lang="ja-JP" altLang="en-US" dirty="0"/>
              <a:t>厚生</a:t>
            </a:r>
            <a:r>
              <a:rPr lang="ja-JP" altLang="en-US" dirty="0" smtClean="0"/>
              <a:t>労働省　大量出血した方へ</a:t>
            </a:r>
            <a:endParaRPr kumimoji="1" lang="ja-JP" altLang="en-US" dirty="0"/>
          </a:p>
        </p:txBody>
      </p:sp>
      <p:sp>
        <p:nvSpPr>
          <p:cNvPr id="34" name="額縁 33"/>
          <p:cNvSpPr/>
          <p:nvPr/>
        </p:nvSpPr>
        <p:spPr>
          <a:xfrm>
            <a:off x="6562370" y="4173814"/>
            <a:ext cx="586815" cy="369333"/>
          </a:xfrm>
          <a:prstGeom prst="bevel">
            <a:avLst/>
          </a:prstGeom>
          <a:solidFill>
            <a:schemeClr val="bg1">
              <a:lumMod val="85000"/>
            </a:schemeClr>
          </a:solidFill>
          <a:ln w="3175">
            <a:solidFill>
              <a:schemeClr val="tx1"/>
            </a:solidFill>
          </a:ln>
        </p:spPr>
        <p:style>
          <a:lnRef idx="2">
            <a:schemeClr val="accent1"/>
          </a:lnRef>
          <a:fillRef idx="1">
            <a:schemeClr val="lt1"/>
          </a:fillRef>
          <a:effectRef idx="0">
            <a:schemeClr val="accent1"/>
          </a:effectRef>
          <a:fontRef idx="minor">
            <a:schemeClr val="dk1"/>
          </a:fontRef>
        </p:style>
        <p:txBody>
          <a:bodyPr rtlCol="0" anchor="ctr"/>
          <a:lstStyle/>
          <a:p>
            <a:pPr algn="ctr">
              <a:lnSpc>
                <a:spcPts val="1400"/>
              </a:lnSpc>
            </a:pPr>
            <a:endParaRPr kumimoji="1" lang="ja-JP" altLang="en-US" baseline="30000" dirty="0" smtClean="0">
              <a:solidFill>
                <a:schemeClr val="tx1"/>
              </a:solidFill>
              <a:latin typeface="ＭＳ 明朝" pitchFamily="17" charset="-128"/>
              <a:ea typeface="ＭＳ 明朝" pitchFamily="17" charset="-128"/>
            </a:endParaRPr>
          </a:p>
        </p:txBody>
      </p:sp>
      <p:cxnSp>
        <p:nvCxnSpPr>
          <p:cNvPr id="36" name="直線矢印コネクタ 35"/>
          <p:cNvCxnSpPr/>
          <p:nvPr/>
        </p:nvCxnSpPr>
        <p:spPr>
          <a:xfrm flipH="1" flipV="1">
            <a:off x="7005170" y="4404713"/>
            <a:ext cx="216000" cy="179458"/>
          </a:xfrm>
          <a:prstGeom prst="straightConnector1">
            <a:avLst/>
          </a:prstGeom>
          <a:ln w="57150">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39" name="テキスト ボックス 38"/>
          <p:cNvSpPr txBox="1"/>
          <p:nvPr/>
        </p:nvSpPr>
        <p:spPr>
          <a:xfrm>
            <a:off x="6605912" y="4202842"/>
            <a:ext cx="802839" cy="307777"/>
          </a:xfrm>
          <a:prstGeom prst="rect">
            <a:avLst/>
          </a:prstGeom>
          <a:noFill/>
        </p:spPr>
        <p:txBody>
          <a:bodyPr wrap="square" rtlCol="0">
            <a:spAutoFit/>
          </a:bodyPr>
          <a:lstStyle/>
          <a:p>
            <a:r>
              <a:rPr kumimoji="1" lang="ja-JP" altLang="en-US" sz="1400" dirty="0" smtClean="0"/>
              <a:t>検索</a:t>
            </a:r>
            <a:endParaRPr kumimoji="1" lang="ja-JP" altLang="en-US" sz="1400" dirty="0"/>
          </a:p>
        </p:txBody>
      </p:sp>
      <p:sp>
        <p:nvSpPr>
          <p:cNvPr id="40" name="テキスト ボックス 39"/>
          <p:cNvSpPr txBox="1"/>
          <p:nvPr/>
        </p:nvSpPr>
        <p:spPr>
          <a:xfrm>
            <a:off x="2520008" y="4526595"/>
            <a:ext cx="5350382" cy="276999"/>
          </a:xfrm>
          <a:prstGeom prst="rect">
            <a:avLst/>
          </a:prstGeom>
          <a:noFill/>
        </p:spPr>
        <p:txBody>
          <a:bodyPr wrap="square" rtlCol="0">
            <a:spAutoFit/>
          </a:bodyPr>
          <a:lstStyle/>
          <a:p>
            <a:r>
              <a:rPr lang="en-US" altLang="ja-JP" sz="1200" u="sng" dirty="0">
                <a:solidFill>
                  <a:srgbClr val="0000FF"/>
                </a:solidFill>
              </a:rPr>
              <a:t>http://www.mhlw.go.jp/stf/seisakunitsuite/bunya/0000150855.html</a:t>
            </a:r>
            <a:endParaRPr kumimoji="1" lang="ja-JP" altLang="en-US" sz="1200" u="sng" dirty="0">
              <a:solidFill>
                <a:srgbClr val="0000FF"/>
              </a:solidFill>
            </a:endParaRPr>
          </a:p>
        </p:txBody>
      </p:sp>
      <p:sp>
        <p:nvSpPr>
          <p:cNvPr id="41" name="正方形/長方形 40"/>
          <p:cNvSpPr/>
          <p:nvPr/>
        </p:nvSpPr>
        <p:spPr>
          <a:xfrm>
            <a:off x="1835108" y="4833292"/>
            <a:ext cx="6336000" cy="2232778"/>
          </a:xfrm>
          <a:prstGeom prst="rect">
            <a:avLst/>
          </a:prstGeom>
          <a:solidFill>
            <a:srgbClr val="CCFF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lnSpc>
                <a:spcPts val="1400"/>
              </a:lnSpc>
            </a:pPr>
            <a:endParaRPr kumimoji="1" lang="ja-JP" altLang="en-US" sz="2000" baseline="30000" dirty="0" smtClean="0">
              <a:solidFill>
                <a:schemeClr val="tx1"/>
              </a:solidFill>
              <a:latin typeface="ＭＳ 明朝" pitchFamily="17" charset="-128"/>
              <a:ea typeface="ＭＳ 明朝" pitchFamily="17" charset="-128"/>
            </a:endParaRPr>
          </a:p>
        </p:txBody>
      </p:sp>
      <p:sp>
        <p:nvSpPr>
          <p:cNvPr id="42" name="テキスト ボックス 41"/>
          <p:cNvSpPr txBox="1"/>
          <p:nvPr/>
        </p:nvSpPr>
        <p:spPr>
          <a:xfrm>
            <a:off x="1864604" y="4797543"/>
            <a:ext cx="6411240" cy="2277547"/>
          </a:xfrm>
          <a:prstGeom prst="rect">
            <a:avLst/>
          </a:prstGeom>
          <a:noFill/>
        </p:spPr>
        <p:txBody>
          <a:bodyPr wrap="square" rtlCol="0">
            <a:spAutoFit/>
          </a:bodyPr>
          <a:lstStyle/>
          <a:p>
            <a:r>
              <a:rPr kumimoji="1" lang="ja-JP" altLang="en-US" sz="1200" b="1" dirty="0" smtClean="0"/>
              <a:t>＜問い合わせ先＞</a:t>
            </a:r>
            <a:endParaRPr kumimoji="1" lang="en-US" altLang="ja-JP" sz="1200" b="1" dirty="0" smtClean="0"/>
          </a:p>
          <a:p>
            <a:r>
              <a:rPr lang="ja-JP" altLang="en-US" sz="1200" dirty="0" smtClean="0"/>
              <a:t>　◎厚生労働省フィブリノゲン製剤等に関する相談窓口</a:t>
            </a:r>
            <a:r>
              <a:rPr lang="ja-JP" altLang="en-US" sz="1200" dirty="0"/>
              <a:t>　</a:t>
            </a:r>
            <a:r>
              <a:rPr lang="ja-JP" altLang="en-US" sz="1200" dirty="0" smtClean="0"/>
              <a:t>　 </a:t>
            </a:r>
            <a:r>
              <a:rPr kumimoji="1" lang="ja-JP" altLang="en-US" sz="1200" dirty="0" smtClean="0"/>
              <a:t>フリーダイヤル　</a:t>
            </a:r>
            <a:r>
              <a:rPr lang="en-US" altLang="ja-JP" sz="1200" dirty="0" smtClean="0"/>
              <a:t>0120-509-002</a:t>
            </a:r>
            <a:endParaRPr lang="en-US" altLang="ja-JP" sz="1200" dirty="0"/>
          </a:p>
          <a:p>
            <a:r>
              <a:rPr lang="ja-JP" altLang="en-US" sz="1200" dirty="0"/>
              <a:t> </a:t>
            </a:r>
            <a:r>
              <a:rPr lang="ja-JP" altLang="en-US" sz="1200" dirty="0" smtClean="0"/>
              <a:t>     受付</a:t>
            </a:r>
            <a:r>
              <a:rPr lang="ja-JP" altLang="en-US" sz="1200" dirty="0"/>
              <a:t>時間：</a:t>
            </a:r>
            <a:r>
              <a:rPr lang="en-US" altLang="ja-JP" sz="1200" dirty="0"/>
              <a:t>9:30</a:t>
            </a:r>
            <a:r>
              <a:rPr lang="ja-JP" altLang="en-US" sz="1200" dirty="0"/>
              <a:t>～</a:t>
            </a:r>
            <a:r>
              <a:rPr lang="en-US" altLang="ja-JP" sz="1200" dirty="0"/>
              <a:t>18:00</a:t>
            </a:r>
            <a:r>
              <a:rPr lang="ja-JP" altLang="en-US" sz="1200" dirty="0"/>
              <a:t>（土・日・祝日・年末年始を除く</a:t>
            </a:r>
            <a:r>
              <a:rPr lang="ja-JP" altLang="en-US" sz="1200" dirty="0" smtClean="0"/>
              <a:t>）</a:t>
            </a:r>
            <a:endParaRPr lang="en-US" altLang="ja-JP" sz="1200" dirty="0" smtClean="0"/>
          </a:p>
          <a:p>
            <a:pPr>
              <a:spcBef>
                <a:spcPts val="600"/>
              </a:spcBef>
            </a:pPr>
            <a:r>
              <a:rPr kumimoji="1" lang="ja-JP" altLang="en-US" sz="1200" b="1" dirty="0" smtClean="0"/>
              <a:t>＜裁判終了後の給付金の請求手続きの問い合わせ先＞</a:t>
            </a:r>
            <a:endParaRPr kumimoji="1" lang="en-US" altLang="ja-JP" sz="1200" b="1" dirty="0" smtClean="0"/>
          </a:p>
          <a:p>
            <a:r>
              <a:rPr lang="ja-JP" altLang="en-US" sz="1200" dirty="0"/>
              <a:t>　</a:t>
            </a:r>
            <a:r>
              <a:rPr lang="ja-JP" altLang="en-US" sz="1200" dirty="0" smtClean="0"/>
              <a:t>◎独立行政法人医薬品</a:t>
            </a:r>
            <a:r>
              <a:rPr lang="ja-JP" altLang="en-US" sz="1200" dirty="0"/>
              <a:t>医療機器総合</a:t>
            </a:r>
            <a:r>
              <a:rPr lang="ja-JP" altLang="en-US" sz="1200" dirty="0" smtClean="0"/>
              <a:t>機構（ＰＭＤＡ）　　  フリーダイヤル</a:t>
            </a:r>
            <a:r>
              <a:rPr lang="ja-JP" altLang="en-US" sz="1200" dirty="0"/>
              <a:t>　</a:t>
            </a:r>
            <a:r>
              <a:rPr lang="en-US" altLang="ja-JP" sz="1200" dirty="0"/>
              <a:t>0120-780-400</a:t>
            </a:r>
          </a:p>
          <a:p>
            <a:r>
              <a:rPr lang="ja-JP" altLang="en-US" sz="1200" dirty="0"/>
              <a:t> </a:t>
            </a:r>
            <a:r>
              <a:rPr lang="ja-JP" altLang="en-US" sz="1200" dirty="0" smtClean="0"/>
              <a:t>     受付</a:t>
            </a:r>
            <a:r>
              <a:rPr lang="ja-JP" altLang="en-US" sz="1200" dirty="0"/>
              <a:t>時間：</a:t>
            </a:r>
            <a:r>
              <a:rPr lang="en-US" altLang="ja-JP" sz="1200" dirty="0"/>
              <a:t>9:00</a:t>
            </a:r>
            <a:r>
              <a:rPr lang="ja-JP" altLang="en-US" sz="1200" dirty="0"/>
              <a:t>～</a:t>
            </a:r>
            <a:r>
              <a:rPr lang="en-US" altLang="ja-JP" sz="1200" dirty="0"/>
              <a:t>17:00</a:t>
            </a:r>
            <a:r>
              <a:rPr lang="ja-JP" altLang="en-US" sz="1200" dirty="0"/>
              <a:t>（土・日・祝日・年末年始を除く）</a:t>
            </a:r>
          </a:p>
          <a:p>
            <a:r>
              <a:rPr lang="ja-JP" altLang="en-US" sz="1200" dirty="0" smtClean="0"/>
              <a:t>（</a:t>
            </a:r>
            <a:r>
              <a:rPr lang="en-US" altLang="ja-JP" sz="1200" dirty="0" smtClean="0"/>
              <a:t>※</a:t>
            </a:r>
            <a:r>
              <a:rPr lang="ja-JP" altLang="en-US" sz="1200" dirty="0" smtClean="0"/>
              <a:t>フリーダイヤル</a:t>
            </a:r>
            <a:r>
              <a:rPr lang="ja-JP" altLang="en-US" sz="1200" dirty="0"/>
              <a:t>は、携帯電話、公衆電話からもご利用いただけます。）</a:t>
            </a:r>
          </a:p>
          <a:p>
            <a:pPr>
              <a:spcBef>
                <a:spcPts val="600"/>
              </a:spcBef>
            </a:pPr>
            <a:r>
              <a:rPr kumimoji="1" lang="ja-JP" altLang="en-US" sz="1200" b="1" dirty="0" smtClean="0"/>
              <a:t>＜肝炎ウイルス検査のご案内＞</a:t>
            </a:r>
            <a:endParaRPr kumimoji="1" lang="en-US" altLang="ja-JP" sz="1200" b="1" dirty="0" smtClean="0"/>
          </a:p>
          <a:p>
            <a:r>
              <a:rPr lang="ja-JP" altLang="en-US" sz="1200" dirty="0" smtClean="0"/>
              <a:t>◎厚生労働省ホームページ</a:t>
            </a:r>
            <a:endParaRPr lang="en-US" altLang="ja-JP" sz="1200" dirty="0" smtClean="0"/>
          </a:p>
          <a:p>
            <a:r>
              <a:rPr kumimoji="1" lang="ja-JP" altLang="en-US" sz="1200" dirty="0" smtClean="0"/>
              <a:t>「肝炎総合対策の推進」</a:t>
            </a:r>
            <a:endParaRPr kumimoji="1" lang="en-US" altLang="ja-JP" sz="1200" dirty="0" smtClean="0"/>
          </a:p>
          <a:p>
            <a:r>
              <a:rPr lang="ja-JP" altLang="en-US" sz="1200" dirty="0" smtClean="0"/>
              <a:t>「知って、肝炎」プロジェクト</a:t>
            </a:r>
            <a:endParaRPr kumimoji="1" lang="ja-JP" altLang="en-US" sz="1200" dirty="0"/>
          </a:p>
        </p:txBody>
      </p:sp>
      <p:sp>
        <p:nvSpPr>
          <p:cNvPr id="43" name="テキスト ボックス 42"/>
          <p:cNvSpPr txBox="1"/>
          <p:nvPr/>
        </p:nvSpPr>
        <p:spPr>
          <a:xfrm>
            <a:off x="3390256" y="6600019"/>
            <a:ext cx="5040000" cy="246221"/>
          </a:xfrm>
          <a:prstGeom prst="rect">
            <a:avLst/>
          </a:prstGeom>
          <a:noFill/>
        </p:spPr>
        <p:txBody>
          <a:bodyPr wrap="square" rtlCol="0">
            <a:spAutoFit/>
          </a:bodyPr>
          <a:lstStyle/>
          <a:p>
            <a:r>
              <a:rPr lang="en-US" altLang="ja-JP" sz="1000" u="sng" dirty="0">
                <a:solidFill>
                  <a:srgbClr val="0000FF"/>
                </a:solidFill>
              </a:rPr>
              <a:t>http://www.mhlw.go.jp/bunya/kenkou/kekkaku-kansenshou09/hepatitis_kensa.html</a:t>
            </a:r>
            <a:endParaRPr kumimoji="1" lang="ja-JP" altLang="en-US" sz="1000" u="sng" dirty="0">
              <a:solidFill>
                <a:srgbClr val="0000FF"/>
              </a:solidFill>
            </a:endParaRPr>
          </a:p>
        </p:txBody>
      </p:sp>
      <p:sp>
        <p:nvSpPr>
          <p:cNvPr id="44" name="テキスト ボックス 43"/>
          <p:cNvSpPr txBox="1"/>
          <p:nvPr/>
        </p:nvSpPr>
        <p:spPr>
          <a:xfrm>
            <a:off x="3600712" y="6795961"/>
            <a:ext cx="5040000" cy="246221"/>
          </a:xfrm>
          <a:prstGeom prst="rect">
            <a:avLst/>
          </a:prstGeom>
          <a:noFill/>
        </p:spPr>
        <p:txBody>
          <a:bodyPr wrap="square" rtlCol="0">
            <a:spAutoFit/>
          </a:bodyPr>
          <a:lstStyle/>
          <a:p>
            <a:r>
              <a:rPr lang="en-US" altLang="ja-JP" sz="1000" u="sng" dirty="0">
                <a:solidFill>
                  <a:srgbClr val="0000FF"/>
                </a:solidFill>
              </a:rPr>
              <a:t>http://www.kanen.org/qanda/</a:t>
            </a:r>
            <a:endParaRPr kumimoji="1" lang="ja-JP" altLang="en-US" sz="1000" u="sng" dirty="0">
              <a:solidFill>
                <a:srgbClr val="0000FF"/>
              </a:solidFill>
            </a:endParaRPr>
          </a:p>
        </p:txBody>
      </p:sp>
      <p:sp>
        <p:nvSpPr>
          <p:cNvPr id="5" name="テキスト ボックス 4"/>
          <p:cNvSpPr txBox="1"/>
          <p:nvPr/>
        </p:nvSpPr>
        <p:spPr>
          <a:xfrm>
            <a:off x="1785141" y="450354"/>
            <a:ext cx="6421967" cy="1015663"/>
          </a:xfrm>
          <a:prstGeom prst="rect">
            <a:avLst/>
          </a:prstGeom>
          <a:solidFill>
            <a:schemeClr val="bg1">
              <a:lumMod val="95000"/>
            </a:schemeClr>
          </a:solidFill>
          <a:ln>
            <a:solidFill>
              <a:schemeClr val="tx1"/>
            </a:solidFill>
            <a:prstDash val="dash"/>
          </a:ln>
        </p:spPr>
        <p:txBody>
          <a:bodyPr wrap="square" rtlCol="0">
            <a:spAutoFit/>
          </a:bodyPr>
          <a:lstStyle/>
          <a:p>
            <a:pPr algn="ctr"/>
            <a:r>
              <a:rPr kumimoji="1" lang="ja-JP" altLang="en-US" sz="2400" dirty="0" smtClean="0"/>
              <a:t>出産や手術で大量出血等をされた方へ</a:t>
            </a:r>
            <a:endParaRPr kumimoji="1" lang="en-US" altLang="ja-JP" sz="2400" dirty="0" smtClean="0"/>
          </a:p>
          <a:p>
            <a:pPr algn="ctr"/>
            <a:r>
              <a:rPr lang="ja-JP" altLang="en-US" dirty="0" smtClean="0"/>
              <a:t>～Ｃ型肝炎特別措置法</a:t>
            </a:r>
            <a:r>
              <a:rPr lang="ja-JP" altLang="en-US" dirty="0"/>
              <a:t>の</a:t>
            </a:r>
            <a:r>
              <a:rPr lang="ja-JP" altLang="en-US" dirty="0" smtClean="0"/>
              <a:t>給付金の請求期限が</a:t>
            </a:r>
            <a:endParaRPr lang="en-US" altLang="ja-JP" dirty="0" smtClean="0"/>
          </a:p>
          <a:p>
            <a:pPr algn="ctr"/>
            <a:r>
              <a:rPr lang="en-US" altLang="ja-JP" dirty="0" smtClean="0"/>
              <a:t>2023</a:t>
            </a:r>
            <a:r>
              <a:rPr lang="ja-JP" altLang="en-US" dirty="0" smtClean="0"/>
              <a:t>年１月</a:t>
            </a:r>
            <a:r>
              <a:rPr lang="en-US" altLang="ja-JP" dirty="0" smtClean="0"/>
              <a:t>16</a:t>
            </a:r>
            <a:r>
              <a:rPr lang="ja-JP" altLang="en-US" smtClean="0"/>
              <a:t>日に</a:t>
            </a:r>
            <a:r>
              <a:rPr lang="ja-JP" altLang="en-US" dirty="0" smtClean="0"/>
              <a:t>延長されました～</a:t>
            </a:r>
            <a:endParaRPr kumimoji="1" lang="ja-JP" altLang="en-US" dirty="0"/>
          </a:p>
        </p:txBody>
      </p:sp>
      <p:sp>
        <p:nvSpPr>
          <p:cNvPr id="63" name="テキスト ボックス 62"/>
          <p:cNvSpPr txBox="1"/>
          <p:nvPr/>
        </p:nvSpPr>
        <p:spPr>
          <a:xfrm>
            <a:off x="-35105" y="0"/>
            <a:ext cx="9899391" cy="307777"/>
          </a:xfrm>
          <a:prstGeom prst="rect">
            <a:avLst/>
          </a:prstGeom>
          <a:noFill/>
        </p:spPr>
        <p:txBody>
          <a:bodyPr wrap="square" rtlCol="0">
            <a:spAutoFit/>
          </a:bodyPr>
          <a:lstStyle/>
          <a:p>
            <a:r>
              <a:rPr lang="ja-JP" altLang="en-US" sz="1400" dirty="0" smtClean="0">
                <a:latin typeface="ＭＳ Ｐ明朝" panose="02020600040205080304" pitchFamily="18" charset="-128"/>
                <a:ea typeface="ＭＳ Ｐ明朝" panose="02020600040205080304" pitchFamily="18" charset="-128"/>
              </a:rPr>
              <a:t>広報例②　（広報例①を圧縮したもの）</a:t>
            </a:r>
            <a:endParaRPr kumimoji="1" lang="ja-JP" altLang="en-US" sz="14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3809786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 name="グループ化 36"/>
          <p:cNvGrpSpPr/>
          <p:nvPr/>
        </p:nvGrpSpPr>
        <p:grpSpPr>
          <a:xfrm>
            <a:off x="1044273" y="1342030"/>
            <a:ext cx="3347967" cy="1547999"/>
            <a:chOff x="1788712" y="2343052"/>
            <a:chExt cx="5562671" cy="2725587"/>
          </a:xfrm>
        </p:grpSpPr>
        <p:sp>
          <p:nvSpPr>
            <p:cNvPr id="54" name="正方形/長方形 53"/>
            <p:cNvSpPr/>
            <p:nvPr/>
          </p:nvSpPr>
          <p:spPr bwMode="auto">
            <a:xfrm>
              <a:off x="1788713" y="2359097"/>
              <a:ext cx="5562670" cy="63940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vert="horz" anchor="ctr" anchorCtr="0"/>
            <a:lstStyle/>
            <a:p>
              <a:pPr algn="ctr" fontAlgn="auto">
                <a:spcBef>
                  <a:spcPts val="0"/>
                </a:spcBef>
                <a:spcAft>
                  <a:spcPts val="0"/>
                </a:spcAft>
                <a:defRPr/>
              </a:pPr>
              <a:endParaRPr lang="ja-JP" altLang="en-US" sz="1400" dirty="0"/>
            </a:p>
          </p:txBody>
        </p:sp>
        <p:sp>
          <p:nvSpPr>
            <p:cNvPr id="55" name="テキスト ボックス 25"/>
            <p:cNvSpPr txBox="1">
              <a:spLocks noChangeArrowheads="1"/>
            </p:cNvSpPr>
            <p:nvPr/>
          </p:nvSpPr>
          <p:spPr bwMode="auto">
            <a:xfrm>
              <a:off x="1788714" y="2432921"/>
              <a:ext cx="5562669" cy="433525"/>
            </a:xfrm>
            <a:prstGeom prst="rect">
              <a:avLst/>
            </a:prstGeom>
            <a:noFill/>
            <a:ln w="9525">
              <a:noFill/>
              <a:miter lim="800000"/>
              <a:headEnd/>
              <a:tailEnd/>
            </a:ln>
          </p:spPr>
          <p:txBody>
            <a:bodyPr vert="horz" wrap="square" lIns="0" tIns="0" rIns="0" bIns="0" anchor="ctr" anchorCtr="0">
              <a:prstTxWarp prst="textNoShape">
                <a:avLst/>
              </a:prstTxWarp>
              <a:spAutoFit/>
            </a:bodyPr>
            <a:lstStyle/>
            <a:p>
              <a:pPr algn="ctr"/>
              <a:r>
                <a:rPr lang="ja-JP" altLang="en-US" sz="1600" dirty="0" smtClean="0">
                  <a:solidFill>
                    <a:schemeClr val="bg1"/>
                  </a:solidFill>
                  <a:latin typeface="HGP創英角ｺﾞｼｯｸUB" pitchFamily="50" charset="-128"/>
                  <a:ea typeface="HGP創英角ｺﾞｼｯｸUB" pitchFamily="50" charset="-128"/>
                  <a:cs typeface="HGP創英角ｺﾞｼｯｸUB" pitchFamily="50" charset="-128"/>
                </a:rPr>
                <a:t>出産や手術で大量出血した方等へ</a:t>
              </a:r>
              <a:endParaRPr lang="en-US" altLang="ja-JP" sz="1600" dirty="0" smtClean="0">
                <a:solidFill>
                  <a:schemeClr val="bg1"/>
                </a:solidFill>
                <a:latin typeface="HGP創英角ｺﾞｼｯｸUB" pitchFamily="50" charset="-128"/>
                <a:ea typeface="HGP創英角ｺﾞｼｯｸUB" pitchFamily="50" charset="-128"/>
                <a:cs typeface="HGP創英角ｺﾞｼｯｸUB" pitchFamily="50" charset="-128"/>
              </a:endParaRPr>
            </a:p>
          </p:txBody>
        </p:sp>
        <p:sp>
          <p:nvSpPr>
            <p:cNvPr id="56" name="テキスト ボックス 30"/>
            <p:cNvSpPr txBox="1">
              <a:spLocks noChangeArrowheads="1"/>
            </p:cNvSpPr>
            <p:nvPr/>
          </p:nvSpPr>
          <p:spPr bwMode="auto">
            <a:xfrm>
              <a:off x="2003729" y="2927133"/>
              <a:ext cx="5344696" cy="1354766"/>
            </a:xfrm>
            <a:prstGeom prst="rect">
              <a:avLst/>
            </a:prstGeom>
            <a:noFill/>
            <a:ln w="9525">
              <a:noFill/>
              <a:miter lim="800000"/>
              <a:headEnd/>
              <a:tailEnd/>
            </a:ln>
          </p:spPr>
          <p:txBody>
            <a:bodyPr vert="horz" wrap="square" anchor="ctr" anchorCtr="0">
              <a:prstTxWarp prst="textNoShape">
                <a:avLst/>
              </a:prstTxWarp>
              <a:spAutoFit/>
            </a:bodyPr>
            <a:lstStyle/>
            <a:p>
              <a:r>
                <a:rPr lang="ja-JP" altLang="en-US" sz="1400" dirty="0" smtClean="0">
                  <a:latin typeface="HGPｺﾞｼｯｸM" panose="020B0600000000000000" pitchFamily="50" charset="-128"/>
                  <a:ea typeface="HGPｺﾞｼｯｸM" panose="020B0600000000000000" pitchFamily="50" charset="-128"/>
                </a:rPr>
                <a:t>特定の</a:t>
              </a:r>
              <a:r>
                <a:rPr lang="ja-JP" altLang="ja-JP" sz="1400" dirty="0" smtClean="0">
                  <a:latin typeface="HGPｺﾞｼｯｸM" panose="020B0600000000000000" pitchFamily="50" charset="-128"/>
                  <a:ea typeface="HGPｺﾞｼｯｸM" panose="020B0600000000000000" pitchFamily="50" charset="-128"/>
                </a:rPr>
                <a:t>製剤</a:t>
              </a:r>
              <a:r>
                <a:rPr lang="ja-JP" altLang="ja-JP" sz="1400" dirty="0">
                  <a:latin typeface="HGPｺﾞｼｯｸM" panose="020B0600000000000000" pitchFamily="50" charset="-128"/>
                  <a:ea typeface="HGPｺﾞｼｯｸM" panose="020B0600000000000000" pitchFamily="50" charset="-128"/>
                </a:rPr>
                <a:t>に</a:t>
              </a:r>
              <a:r>
                <a:rPr lang="ja-JP" altLang="ja-JP" sz="1400" dirty="0" smtClean="0">
                  <a:latin typeface="HGPｺﾞｼｯｸM" panose="020B0600000000000000" pitchFamily="50" charset="-128"/>
                  <a:ea typeface="HGPｺﾞｼｯｸM" panose="020B0600000000000000" pitchFamily="50" charset="-128"/>
                </a:rPr>
                <a:t>よる</a:t>
              </a:r>
              <a:r>
                <a:rPr lang="ja-JP" altLang="en-US" sz="1400" dirty="0" smtClean="0">
                  <a:latin typeface="HGPｺﾞｼｯｸM" panose="020B0600000000000000" pitchFamily="50" charset="-128"/>
                  <a:ea typeface="HGPｺﾞｼｯｸM" panose="020B0600000000000000" pitchFamily="50" charset="-128"/>
                </a:rPr>
                <a:t>Ｃ型肝炎ウイルス</a:t>
              </a:r>
              <a:r>
                <a:rPr lang="ja-JP" altLang="ja-JP" sz="1400" dirty="0" smtClean="0">
                  <a:latin typeface="HGPｺﾞｼｯｸM" panose="020B0600000000000000" pitchFamily="50" charset="-128"/>
                  <a:ea typeface="HGPｺﾞｼｯｸM" panose="020B0600000000000000" pitchFamily="50" charset="-128"/>
                </a:rPr>
                <a:t>感染の給付金</a:t>
              </a:r>
              <a:r>
                <a:rPr lang="ja-JP" altLang="en-US" sz="1400" dirty="0" smtClean="0">
                  <a:latin typeface="HGPｺﾞｼｯｸM" panose="020B0600000000000000" pitchFamily="50" charset="-128"/>
                  <a:ea typeface="HGPｺﾞｼｯｸM" panose="020B0600000000000000" pitchFamily="50" charset="-128"/>
                </a:rPr>
                <a:t>の請求期限が　</a:t>
              </a:r>
              <a:endParaRPr lang="en-US" altLang="ja-JP" sz="1400" dirty="0" smtClean="0">
                <a:latin typeface="HGPｺﾞｼｯｸM" panose="020B0600000000000000" pitchFamily="50" charset="-128"/>
                <a:ea typeface="HGPｺﾞｼｯｸM" panose="020B0600000000000000" pitchFamily="50" charset="-128"/>
              </a:endParaRPr>
            </a:p>
            <a:p>
              <a:r>
                <a:rPr lang="ja-JP" altLang="en-US" sz="1600" u="sng" dirty="0" smtClean="0">
                  <a:latin typeface="HGPｺﾞｼｯｸM" panose="020B0600000000000000" pitchFamily="50" charset="-128"/>
                  <a:ea typeface="HGPｺﾞｼｯｸM" panose="020B0600000000000000" pitchFamily="50" charset="-128"/>
                </a:rPr>
                <a:t>２０２３年</a:t>
              </a:r>
              <a:r>
                <a:rPr lang="en-US" altLang="ja-JP" sz="1600" u="sng" dirty="0" smtClean="0">
                  <a:latin typeface="HGPｺﾞｼｯｸM" panose="020B0600000000000000" pitchFamily="50" charset="-128"/>
                  <a:ea typeface="HGPｺﾞｼｯｸM" panose="020B0600000000000000" pitchFamily="50" charset="-128"/>
                </a:rPr>
                <a:t>1</a:t>
              </a:r>
              <a:r>
                <a:rPr lang="ja-JP" altLang="ja-JP" sz="1600" u="sng" dirty="0">
                  <a:latin typeface="HGPｺﾞｼｯｸM" panose="020B0600000000000000" pitchFamily="50" charset="-128"/>
                  <a:ea typeface="HGPｺﾞｼｯｸM" panose="020B0600000000000000" pitchFamily="50" charset="-128"/>
                </a:rPr>
                <a:t>月</a:t>
              </a:r>
              <a:r>
                <a:rPr lang="en-US" altLang="ja-JP" sz="1600" u="sng" dirty="0" smtClean="0">
                  <a:latin typeface="HGPｺﾞｼｯｸM" panose="020B0600000000000000" pitchFamily="50" charset="-128"/>
                  <a:ea typeface="HGPｺﾞｼｯｸM" panose="020B0600000000000000" pitchFamily="50" charset="-128"/>
                </a:rPr>
                <a:t>16</a:t>
              </a:r>
              <a:r>
                <a:rPr lang="ja-JP" altLang="ja-JP" sz="1600" u="sng" dirty="0" smtClean="0">
                  <a:latin typeface="HGPｺﾞｼｯｸM" panose="020B0600000000000000" pitchFamily="50" charset="-128"/>
                  <a:ea typeface="HGPｺﾞｼｯｸM" panose="020B0600000000000000" pitchFamily="50" charset="-128"/>
                </a:rPr>
                <a:t>日</a:t>
              </a:r>
              <a:r>
                <a:rPr lang="ja-JP" altLang="ja-JP" sz="1400" dirty="0" smtClean="0">
                  <a:latin typeface="HGPｺﾞｼｯｸM" panose="020B0600000000000000" pitchFamily="50" charset="-128"/>
                  <a:ea typeface="HGPｺﾞｼｯｸM" panose="020B0600000000000000" pitchFamily="50" charset="-128"/>
                </a:rPr>
                <a:t>に</a:t>
              </a:r>
              <a:r>
                <a:rPr lang="ja-JP" altLang="en-US" sz="1400" dirty="0" smtClean="0">
                  <a:latin typeface="HGPｺﾞｼｯｸM" panose="020B0600000000000000" pitchFamily="50" charset="-128"/>
                  <a:ea typeface="HGPｺﾞｼｯｸM" panose="020B0600000000000000" pitchFamily="50" charset="-128"/>
                </a:rPr>
                <a:t>延長されました</a:t>
              </a:r>
              <a:r>
                <a:rPr lang="ja-JP" altLang="ja-JP" sz="1400" dirty="0" smtClean="0">
                  <a:latin typeface="HGPｺﾞｼｯｸM" panose="020B0600000000000000" pitchFamily="50" charset="-128"/>
                  <a:ea typeface="HGPｺﾞｼｯｸM" panose="020B0600000000000000" pitchFamily="50" charset="-128"/>
                </a:rPr>
                <a:t>！</a:t>
              </a:r>
              <a:endParaRPr lang="en-US" altLang="ja-JP" sz="1400" dirty="0">
                <a:latin typeface="HGPｺﾞｼｯｸM" panose="020B0600000000000000" pitchFamily="50" charset="-128"/>
                <a:ea typeface="HGPｺﾞｼｯｸM" panose="020B0600000000000000" pitchFamily="50" charset="-128"/>
              </a:endParaRPr>
            </a:p>
          </p:txBody>
        </p:sp>
        <p:sp>
          <p:nvSpPr>
            <p:cNvPr id="57" name="正方形/長方形 56"/>
            <p:cNvSpPr/>
            <p:nvPr/>
          </p:nvSpPr>
          <p:spPr>
            <a:xfrm>
              <a:off x="1788714" y="2343052"/>
              <a:ext cx="5562669" cy="2725587"/>
            </a:xfrm>
            <a:prstGeom prst="rect">
              <a:avLst/>
            </a:prstGeom>
            <a:noFill/>
            <a:ln w="107950" cap="sq" cmpd="thinThick">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8" name="テキスト ボックス 57"/>
            <p:cNvSpPr txBox="1"/>
            <p:nvPr/>
          </p:nvSpPr>
          <p:spPr>
            <a:xfrm>
              <a:off x="1788712" y="4364140"/>
              <a:ext cx="1215176" cy="487716"/>
            </a:xfrm>
            <a:prstGeom prst="rect">
              <a:avLst/>
            </a:prstGeom>
            <a:noFill/>
          </p:spPr>
          <p:txBody>
            <a:bodyPr wrap="square" rtlCol="0">
              <a:spAutoFit/>
            </a:bodyPr>
            <a:lstStyle/>
            <a:p>
              <a:r>
                <a:rPr kumimoji="1" lang="ja-JP" altLang="en-US" sz="1200" dirty="0" smtClean="0">
                  <a:latin typeface="HGPｺﾞｼｯｸM" pitchFamily="50" charset="-128"/>
                  <a:ea typeface="HGPｺﾞｼｯｸM" pitchFamily="50" charset="-128"/>
                </a:rPr>
                <a:t>詳しくは</a:t>
              </a:r>
            </a:p>
          </p:txBody>
        </p:sp>
        <p:sp>
          <p:nvSpPr>
            <p:cNvPr id="59" name="テキスト ボックス 58"/>
            <p:cNvSpPr txBox="1"/>
            <p:nvPr/>
          </p:nvSpPr>
          <p:spPr>
            <a:xfrm>
              <a:off x="3292336" y="4389579"/>
              <a:ext cx="2770389" cy="487716"/>
            </a:xfrm>
            <a:prstGeom prst="rect">
              <a:avLst/>
            </a:prstGeom>
            <a:noFill/>
            <a:ln w="12700">
              <a:solidFill>
                <a:schemeClr val="tx1"/>
              </a:solidFill>
            </a:ln>
          </p:spPr>
          <p:txBody>
            <a:bodyPr wrap="square" rtlCol="0">
              <a:spAutoFit/>
            </a:bodyPr>
            <a:lstStyle/>
            <a:p>
              <a:r>
                <a:rPr kumimoji="1" lang="ja-JP" altLang="en-US" sz="1200" dirty="0" smtClean="0">
                  <a:latin typeface="HGPｺﾞｼｯｸM" pitchFamily="50" charset="-128"/>
                  <a:ea typeface="HGPｺﾞｼｯｸM" pitchFamily="50" charset="-128"/>
                </a:rPr>
                <a:t>政府広報　Ｃ型肝炎</a:t>
              </a:r>
            </a:p>
          </p:txBody>
        </p:sp>
        <p:sp>
          <p:nvSpPr>
            <p:cNvPr id="60" name="二等辺三角形 59"/>
            <p:cNvSpPr/>
            <p:nvPr/>
          </p:nvSpPr>
          <p:spPr>
            <a:xfrm rot="5400000">
              <a:off x="2920444" y="4473479"/>
              <a:ext cx="337938" cy="293867"/>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61" name="角丸四角形 60"/>
            <p:cNvSpPr/>
            <p:nvPr/>
          </p:nvSpPr>
          <p:spPr>
            <a:xfrm>
              <a:off x="6118521" y="4325503"/>
              <a:ext cx="1044172" cy="589808"/>
            </a:xfrm>
            <a:prstGeom prst="roundRect">
              <a:avLst>
                <a:gd name="adj" fmla="val 38461"/>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1100" dirty="0" smtClean="0">
                  <a:solidFill>
                    <a:schemeClr val="tx1"/>
                  </a:solidFill>
                  <a:latin typeface="HGPｺﾞｼｯｸM" panose="020B0600000000000000" pitchFamily="50" charset="-128"/>
                  <a:ea typeface="HGPｺﾞｼｯｸM" panose="020B0600000000000000" pitchFamily="50" charset="-128"/>
                </a:rPr>
                <a:t>検索</a:t>
              </a:r>
              <a:endParaRPr kumimoji="1" lang="ja-JP" altLang="en-US" sz="1100" dirty="0">
                <a:solidFill>
                  <a:schemeClr val="tx1"/>
                </a:solidFill>
                <a:latin typeface="HGPｺﾞｼｯｸM" panose="020B0600000000000000" pitchFamily="50" charset="-128"/>
                <a:ea typeface="HGPｺﾞｼｯｸM" panose="020B0600000000000000" pitchFamily="50" charset="-128"/>
              </a:endParaRPr>
            </a:p>
          </p:txBody>
        </p:sp>
        <p:sp>
          <p:nvSpPr>
            <p:cNvPr id="62" name="下矢印 61"/>
            <p:cNvSpPr/>
            <p:nvPr/>
          </p:nvSpPr>
          <p:spPr>
            <a:xfrm rot="2467784">
              <a:off x="6979903" y="4173240"/>
              <a:ext cx="190616" cy="381661"/>
            </a:xfrm>
            <a:prstGeom prst="downArrow">
              <a:avLst>
                <a:gd name="adj1" fmla="val 41443"/>
                <a:gd name="adj2" fmla="val 85743"/>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nvGrpSpPr>
          <p:cNvPr id="38" name="グループ化 37"/>
          <p:cNvGrpSpPr/>
          <p:nvPr/>
        </p:nvGrpSpPr>
        <p:grpSpPr>
          <a:xfrm>
            <a:off x="1042493" y="4158938"/>
            <a:ext cx="3349746" cy="1548000"/>
            <a:chOff x="1074980" y="3491554"/>
            <a:chExt cx="5565627" cy="2725587"/>
          </a:xfrm>
        </p:grpSpPr>
        <p:sp>
          <p:nvSpPr>
            <p:cNvPr id="45" name="正方形/長方形 44"/>
            <p:cNvSpPr/>
            <p:nvPr/>
          </p:nvSpPr>
          <p:spPr bwMode="auto">
            <a:xfrm>
              <a:off x="1074980" y="3507599"/>
              <a:ext cx="5565627" cy="63940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vert="horz" anchor="ctr" anchorCtr="0"/>
            <a:lstStyle/>
            <a:p>
              <a:pPr algn="ctr" fontAlgn="auto">
                <a:spcBef>
                  <a:spcPts val="0"/>
                </a:spcBef>
                <a:spcAft>
                  <a:spcPts val="0"/>
                </a:spcAft>
                <a:defRPr/>
              </a:pPr>
              <a:endParaRPr lang="ja-JP" altLang="en-US" sz="1400" dirty="0"/>
            </a:p>
          </p:txBody>
        </p:sp>
        <p:sp>
          <p:nvSpPr>
            <p:cNvPr id="46" name="テキスト ボックス 25"/>
            <p:cNvSpPr txBox="1">
              <a:spLocks noChangeArrowheads="1"/>
            </p:cNvSpPr>
            <p:nvPr/>
          </p:nvSpPr>
          <p:spPr bwMode="auto">
            <a:xfrm>
              <a:off x="1074982" y="3581423"/>
              <a:ext cx="5565625" cy="433525"/>
            </a:xfrm>
            <a:prstGeom prst="rect">
              <a:avLst/>
            </a:prstGeom>
            <a:noFill/>
            <a:ln w="9525">
              <a:noFill/>
              <a:miter lim="800000"/>
              <a:headEnd/>
              <a:tailEnd/>
            </a:ln>
          </p:spPr>
          <p:txBody>
            <a:bodyPr vert="horz" wrap="square" lIns="0" tIns="0" rIns="0" bIns="0" anchor="ctr" anchorCtr="0">
              <a:prstTxWarp prst="textNoShape">
                <a:avLst/>
              </a:prstTxWarp>
              <a:spAutoFit/>
            </a:bodyPr>
            <a:lstStyle/>
            <a:p>
              <a:pPr algn="ctr"/>
              <a:r>
                <a:rPr lang="ja-JP" altLang="en-US" sz="1600" dirty="0" smtClean="0">
                  <a:solidFill>
                    <a:schemeClr val="bg1"/>
                  </a:solidFill>
                  <a:latin typeface="HGP創英角ｺﾞｼｯｸUB" pitchFamily="50" charset="-128"/>
                  <a:ea typeface="HGP創英角ｺﾞｼｯｸUB" pitchFamily="50" charset="-128"/>
                  <a:cs typeface="HGP創英角ｺﾞｼｯｸUB" pitchFamily="50" charset="-128"/>
                </a:rPr>
                <a:t>出産や手術で大量出血した方等へ</a:t>
              </a:r>
              <a:endParaRPr lang="en-US" altLang="ja-JP" sz="1600" dirty="0" smtClean="0">
                <a:solidFill>
                  <a:schemeClr val="bg1"/>
                </a:solidFill>
                <a:latin typeface="HGP創英角ｺﾞｼｯｸUB" pitchFamily="50" charset="-128"/>
                <a:ea typeface="HGP創英角ｺﾞｼｯｸUB" pitchFamily="50" charset="-128"/>
                <a:cs typeface="HGP創英角ｺﾞｼｯｸUB" pitchFamily="50" charset="-128"/>
              </a:endParaRPr>
            </a:p>
          </p:txBody>
        </p:sp>
        <p:sp>
          <p:nvSpPr>
            <p:cNvPr id="47" name="テキスト ボックス 30"/>
            <p:cNvSpPr txBox="1">
              <a:spLocks noChangeArrowheads="1"/>
            </p:cNvSpPr>
            <p:nvPr/>
          </p:nvSpPr>
          <p:spPr bwMode="auto">
            <a:xfrm>
              <a:off x="1289997" y="4102732"/>
              <a:ext cx="5347538" cy="1300577"/>
            </a:xfrm>
            <a:prstGeom prst="rect">
              <a:avLst/>
            </a:prstGeom>
            <a:noFill/>
            <a:ln w="9525">
              <a:noFill/>
              <a:miter lim="800000"/>
              <a:headEnd/>
              <a:tailEnd/>
            </a:ln>
          </p:spPr>
          <p:txBody>
            <a:bodyPr vert="horz" wrap="square" anchor="ctr" anchorCtr="0">
              <a:prstTxWarp prst="textNoShape">
                <a:avLst/>
              </a:prstTxWarp>
              <a:spAutoFit/>
            </a:bodyPr>
            <a:lstStyle/>
            <a:p>
              <a:r>
                <a:rPr lang="ja-JP" altLang="en-US" sz="1400" u="sng" dirty="0" smtClean="0">
                  <a:latin typeface="HGPｺﾞｼｯｸM" panose="020B0600000000000000" pitchFamily="50" charset="-128"/>
                  <a:ea typeface="HGPｺﾞｼｯｸM" panose="020B0600000000000000" pitchFamily="50" charset="-128"/>
                </a:rPr>
                <a:t>Ｃ型肝炎ウイルス検査はされましたか？</a:t>
              </a:r>
              <a:endParaRPr lang="en-US" altLang="ja-JP" sz="1400" u="sng" dirty="0" smtClean="0">
                <a:latin typeface="HGPｺﾞｼｯｸM" panose="020B0600000000000000" pitchFamily="50" charset="-128"/>
                <a:ea typeface="HGPｺﾞｼｯｸM" panose="020B0600000000000000" pitchFamily="50" charset="-128"/>
              </a:endParaRPr>
            </a:p>
            <a:p>
              <a:r>
                <a:rPr lang="ja-JP" altLang="en-US" sz="1400" dirty="0" smtClean="0">
                  <a:latin typeface="HGPｺﾞｼｯｸM" panose="020B0600000000000000" pitchFamily="50" charset="-128"/>
                  <a:ea typeface="HGPｺﾞｼｯｸM" panose="020B0600000000000000" pitchFamily="50" charset="-128"/>
                </a:rPr>
                <a:t>製剤による感染の</a:t>
              </a:r>
              <a:r>
                <a:rPr lang="ja-JP" altLang="ja-JP" sz="1400" dirty="0" smtClean="0">
                  <a:latin typeface="HGPｺﾞｼｯｸM" panose="020B0600000000000000" pitchFamily="50" charset="-128"/>
                  <a:ea typeface="HGPｺﾞｼｯｸM" panose="020B0600000000000000" pitchFamily="50" charset="-128"/>
                </a:rPr>
                <a:t>給付金</a:t>
              </a:r>
              <a:r>
                <a:rPr lang="ja-JP" altLang="en-US" sz="1400" dirty="0" smtClean="0">
                  <a:latin typeface="HGPｺﾞｼｯｸM" panose="020B0600000000000000" pitchFamily="50" charset="-128"/>
                  <a:ea typeface="HGPｺﾞｼｯｸM" panose="020B0600000000000000" pitchFamily="50" charset="-128"/>
                </a:rPr>
                <a:t>を受けるには　</a:t>
              </a:r>
              <a:endParaRPr lang="en-US" altLang="ja-JP" sz="1400" dirty="0" smtClean="0">
                <a:latin typeface="HGPｺﾞｼｯｸM" panose="020B0600000000000000" pitchFamily="50" charset="-128"/>
                <a:ea typeface="HGPｺﾞｼｯｸM" panose="020B0600000000000000" pitchFamily="50" charset="-128"/>
              </a:endParaRPr>
            </a:p>
            <a:p>
              <a:r>
                <a:rPr lang="ja-JP" altLang="en-US" sz="1400" u="sng" dirty="0" smtClean="0">
                  <a:latin typeface="HGPｺﾞｼｯｸM" panose="020B0600000000000000" pitchFamily="50" charset="-128"/>
                  <a:ea typeface="HGPｺﾞｼｯｸM" panose="020B0600000000000000" pitchFamily="50" charset="-128"/>
                </a:rPr>
                <a:t>２０２３年</a:t>
              </a:r>
              <a:r>
                <a:rPr lang="en-US" altLang="ja-JP" sz="1400" u="sng" dirty="0" smtClean="0">
                  <a:latin typeface="HGPｺﾞｼｯｸM" panose="020B0600000000000000" pitchFamily="50" charset="-128"/>
                  <a:ea typeface="HGPｺﾞｼｯｸM" panose="020B0600000000000000" pitchFamily="50" charset="-128"/>
                </a:rPr>
                <a:t>1</a:t>
              </a:r>
              <a:r>
                <a:rPr lang="ja-JP" altLang="ja-JP" sz="1400" u="sng" dirty="0">
                  <a:latin typeface="HGPｺﾞｼｯｸM" panose="020B0600000000000000" pitchFamily="50" charset="-128"/>
                  <a:ea typeface="HGPｺﾞｼｯｸM" panose="020B0600000000000000" pitchFamily="50" charset="-128"/>
                </a:rPr>
                <a:t>月</a:t>
              </a:r>
              <a:r>
                <a:rPr lang="en-US" altLang="ja-JP" sz="1400" u="sng" dirty="0" smtClean="0">
                  <a:latin typeface="HGPｺﾞｼｯｸM" panose="020B0600000000000000" pitchFamily="50" charset="-128"/>
                  <a:ea typeface="HGPｺﾞｼｯｸM" panose="020B0600000000000000" pitchFamily="50" charset="-128"/>
                </a:rPr>
                <a:t>16</a:t>
              </a:r>
              <a:r>
                <a:rPr lang="ja-JP" altLang="ja-JP" sz="1400" u="sng" dirty="0" smtClean="0">
                  <a:latin typeface="HGPｺﾞｼｯｸM" panose="020B0600000000000000" pitchFamily="50" charset="-128"/>
                  <a:ea typeface="HGPｺﾞｼｯｸM" panose="020B0600000000000000" pitchFamily="50" charset="-128"/>
                </a:rPr>
                <a:t>日</a:t>
              </a:r>
              <a:r>
                <a:rPr lang="ja-JP" altLang="en-US" sz="1400" u="sng" dirty="0" smtClean="0">
                  <a:latin typeface="HGPｺﾞｼｯｸM" panose="020B0600000000000000" pitchFamily="50" charset="-128"/>
                  <a:ea typeface="HGPｺﾞｼｯｸM" panose="020B0600000000000000" pitchFamily="50" charset="-128"/>
                </a:rPr>
                <a:t>までに裁判提起を</a:t>
              </a:r>
              <a:r>
                <a:rPr lang="ja-JP" altLang="ja-JP" sz="1400" u="sng" dirty="0" smtClean="0">
                  <a:latin typeface="HGPｺﾞｼｯｸM" panose="020B0600000000000000" pitchFamily="50" charset="-128"/>
                  <a:ea typeface="HGPｺﾞｼｯｸM" panose="020B0600000000000000" pitchFamily="50" charset="-128"/>
                </a:rPr>
                <a:t>！</a:t>
              </a:r>
              <a:endParaRPr lang="en-US" altLang="ja-JP" sz="1400" u="sng" dirty="0">
                <a:latin typeface="HGPｺﾞｼｯｸM" panose="020B0600000000000000" pitchFamily="50" charset="-128"/>
                <a:ea typeface="HGPｺﾞｼｯｸM" panose="020B0600000000000000" pitchFamily="50" charset="-128"/>
              </a:endParaRPr>
            </a:p>
          </p:txBody>
        </p:sp>
        <p:sp>
          <p:nvSpPr>
            <p:cNvPr id="48" name="正方形/長方形 47"/>
            <p:cNvSpPr/>
            <p:nvPr/>
          </p:nvSpPr>
          <p:spPr>
            <a:xfrm>
              <a:off x="1074980" y="3491554"/>
              <a:ext cx="5565627" cy="2725587"/>
            </a:xfrm>
            <a:prstGeom prst="rect">
              <a:avLst/>
            </a:prstGeom>
            <a:noFill/>
            <a:ln w="107950" cap="sq" cmpd="thinThick">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49" name="テキスト ボックス 48"/>
            <p:cNvSpPr txBox="1"/>
            <p:nvPr/>
          </p:nvSpPr>
          <p:spPr>
            <a:xfrm>
              <a:off x="1074980" y="5486675"/>
              <a:ext cx="1215823" cy="487716"/>
            </a:xfrm>
            <a:prstGeom prst="rect">
              <a:avLst/>
            </a:prstGeom>
            <a:noFill/>
          </p:spPr>
          <p:txBody>
            <a:bodyPr wrap="square" rtlCol="0">
              <a:spAutoFit/>
            </a:bodyPr>
            <a:lstStyle/>
            <a:p>
              <a:r>
                <a:rPr kumimoji="1" lang="ja-JP" altLang="en-US" sz="1200" dirty="0" smtClean="0">
                  <a:latin typeface="HGPｺﾞｼｯｸM" pitchFamily="50" charset="-128"/>
                  <a:ea typeface="HGPｺﾞｼｯｸM" pitchFamily="50" charset="-128"/>
                </a:rPr>
                <a:t>詳しくは</a:t>
              </a:r>
            </a:p>
          </p:txBody>
        </p:sp>
        <p:sp>
          <p:nvSpPr>
            <p:cNvPr id="50" name="テキスト ボックス 49"/>
            <p:cNvSpPr txBox="1"/>
            <p:nvPr/>
          </p:nvSpPr>
          <p:spPr>
            <a:xfrm>
              <a:off x="2578604" y="5512114"/>
              <a:ext cx="2771863" cy="487716"/>
            </a:xfrm>
            <a:prstGeom prst="rect">
              <a:avLst/>
            </a:prstGeom>
            <a:noFill/>
            <a:ln w="12700">
              <a:solidFill>
                <a:schemeClr val="tx1"/>
              </a:solidFill>
            </a:ln>
          </p:spPr>
          <p:txBody>
            <a:bodyPr wrap="square" rtlCol="0">
              <a:spAutoFit/>
            </a:bodyPr>
            <a:lstStyle/>
            <a:p>
              <a:r>
                <a:rPr kumimoji="1" lang="ja-JP" altLang="en-US" sz="1200" dirty="0" smtClean="0">
                  <a:latin typeface="HGPｺﾞｼｯｸM" pitchFamily="50" charset="-128"/>
                  <a:ea typeface="HGPｺﾞｼｯｸM" pitchFamily="50" charset="-128"/>
                </a:rPr>
                <a:t>政府広報　Ｃ型肝炎</a:t>
              </a:r>
            </a:p>
          </p:txBody>
        </p:sp>
        <p:sp>
          <p:nvSpPr>
            <p:cNvPr id="51" name="二等辺三角形 50"/>
            <p:cNvSpPr/>
            <p:nvPr/>
          </p:nvSpPr>
          <p:spPr>
            <a:xfrm rot="5400000">
              <a:off x="2206788" y="5595937"/>
              <a:ext cx="337939" cy="294024"/>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2" name="角丸四角形 51"/>
            <p:cNvSpPr/>
            <p:nvPr/>
          </p:nvSpPr>
          <p:spPr>
            <a:xfrm>
              <a:off x="5404790" y="5448038"/>
              <a:ext cx="1044729" cy="589808"/>
            </a:xfrm>
            <a:prstGeom prst="roundRect">
              <a:avLst>
                <a:gd name="adj" fmla="val 38461"/>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1100" dirty="0" smtClean="0">
                  <a:solidFill>
                    <a:schemeClr val="tx1"/>
                  </a:solidFill>
                  <a:latin typeface="HGPｺﾞｼｯｸM" panose="020B0600000000000000" pitchFamily="50" charset="-128"/>
                  <a:ea typeface="HGPｺﾞｼｯｸM" panose="020B0600000000000000" pitchFamily="50" charset="-128"/>
                </a:rPr>
                <a:t>検索</a:t>
              </a:r>
              <a:endParaRPr kumimoji="1" lang="ja-JP" altLang="en-US" sz="1100" dirty="0">
                <a:solidFill>
                  <a:schemeClr val="tx1"/>
                </a:solidFill>
                <a:latin typeface="HGPｺﾞｼｯｸM" panose="020B0600000000000000" pitchFamily="50" charset="-128"/>
                <a:ea typeface="HGPｺﾞｼｯｸM" panose="020B0600000000000000" pitchFamily="50" charset="-128"/>
              </a:endParaRPr>
            </a:p>
          </p:txBody>
        </p:sp>
        <p:sp>
          <p:nvSpPr>
            <p:cNvPr id="53" name="下矢印 52"/>
            <p:cNvSpPr/>
            <p:nvPr/>
          </p:nvSpPr>
          <p:spPr>
            <a:xfrm rot="2467784">
              <a:off x="6266158" y="5295808"/>
              <a:ext cx="190718" cy="381661"/>
            </a:xfrm>
            <a:prstGeom prst="downArrow">
              <a:avLst>
                <a:gd name="adj1" fmla="val 41443"/>
                <a:gd name="adj2" fmla="val 85743"/>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nvGrpSpPr>
          <p:cNvPr id="64" name="グループ化 63"/>
          <p:cNvGrpSpPr/>
          <p:nvPr/>
        </p:nvGrpSpPr>
        <p:grpSpPr>
          <a:xfrm>
            <a:off x="5842119" y="1314626"/>
            <a:ext cx="3355225" cy="1584000"/>
            <a:chOff x="1788712" y="2343052"/>
            <a:chExt cx="5562671" cy="2538895"/>
          </a:xfrm>
        </p:grpSpPr>
        <p:sp>
          <p:nvSpPr>
            <p:cNvPr id="75" name="正方形/長方形 74"/>
            <p:cNvSpPr/>
            <p:nvPr/>
          </p:nvSpPr>
          <p:spPr bwMode="auto">
            <a:xfrm>
              <a:off x="1788713" y="2359097"/>
              <a:ext cx="5562670" cy="63940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vert="horz" anchor="ctr" anchorCtr="0"/>
            <a:lstStyle/>
            <a:p>
              <a:pPr algn="ctr" fontAlgn="auto">
                <a:spcBef>
                  <a:spcPts val="0"/>
                </a:spcBef>
                <a:spcAft>
                  <a:spcPts val="0"/>
                </a:spcAft>
                <a:defRPr/>
              </a:pPr>
              <a:endParaRPr lang="ja-JP" altLang="en-US" sz="1400" dirty="0"/>
            </a:p>
          </p:txBody>
        </p:sp>
        <p:sp>
          <p:nvSpPr>
            <p:cNvPr id="76" name="テキスト ボックス 25"/>
            <p:cNvSpPr txBox="1">
              <a:spLocks noChangeArrowheads="1"/>
            </p:cNvSpPr>
            <p:nvPr/>
          </p:nvSpPr>
          <p:spPr bwMode="auto">
            <a:xfrm>
              <a:off x="1788714" y="2427691"/>
              <a:ext cx="5562669" cy="443985"/>
            </a:xfrm>
            <a:prstGeom prst="rect">
              <a:avLst/>
            </a:prstGeom>
            <a:noFill/>
            <a:ln w="9525">
              <a:noFill/>
              <a:miter lim="800000"/>
              <a:headEnd/>
              <a:tailEnd/>
            </a:ln>
          </p:spPr>
          <p:txBody>
            <a:bodyPr vert="horz" wrap="square" lIns="0" tIns="0" rIns="0" bIns="0" anchor="ctr" anchorCtr="0">
              <a:prstTxWarp prst="textNoShape">
                <a:avLst/>
              </a:prstTxWarp>
              <a:spAutoFit/>
            </a:bodyPr>
            <a:lstStyle/>
            <a:p>
              <a:pPr algn="ctr"/>
              <a:r>
                <a:rPr lang="ja-JP" altLang="en-US" dirty="0" smtClean="0">
                  <a:solidFill>
                    <a:schemeClr val="bg1"/>
                  </a:solidFill>
                  <a:latin typeface="HGP創英角ｺﾞｼｯｸUB" pitchFamily="50" charset="-128"/>
                  <a:ea typeface="HGP創英角ｺﾞｼｯｸUB" pitchFamily="50" charset="-128"/>
                  <a:cs typeface="HGP創英角ｺﾞｼｯｸUB" pitchFamily="50" charset="-128"/>
                </a:rPr>
                <a:t>請求期限が延長されました！</a:t>
              </a:r>
              <a:endParaRPr lang="en-US" altLang="ja-JP" dirty="0" smtClean="0">
                <a:solidFill>
                  <a:schemeClr val="bg1"/>
                </a:solidFill>
                <a:latin typeface="HGP創英角ｺﾞｼｯｸUB" pitchFamily="50" charset="-128"/>
                <a:ea typeface="HGP創英角ｺﾞｼｯｸUB" pitchFamily="50" charset="-128"/>
                <a:cs typeface="HGP創英角ｺﾞｼｯｸUB" pitchFamily="50" charset="-128"/>
              </a:endParaRPr>
            </a:p>
          </p:txBody>
        </p:sp>
        <p:sp>
          <p:nvSpPr>
            <p:cNvPr id="77" name="テキスト ボックス 30"/>
            <p:cNvSpPr txBox="1">
              <a:spLocks noChangeArrowheads="1"/>
            </p:cNvSpPr>
            <p:nvPr/>
          </p:nvSpPr>
          <p:spPr bwMode="auto">
            <a:xfrm>
              <a:off x="2003728" y="2945249"/>
              <a:ext cx="5344699" cy="1233289"/>
            </a:xfrm>
            <a:prstGeom prst="rect">
              <a:avLst/>
            </a:prstGeom>
            <a:noFill/>
            <a:ln w="9525">
              <a:noFill/>
              <a:miter lim="800000"/>
              <a:headEnd/>
              <a:tailEnd/>
            </a:ln>
          </p:spPr>
          <p:txBody>
            <a:bodyPr vert="horz" wrap="square" anchor="ctr" anchorCtr="0">
              <a:prstTxWarp prst="textNoShape">
                <a:avLst/>
              </a:prstTxWarp>
              <a:spAutoFit/>
            </a:bodyPr>
            <a:lstStyle/>
            <a:p>
              <a:r>
                <a:rPr lang="ja-JP" altLang="en-US" sz="1400" dirty="0" smtClean="0">
                  <a:latin typeface="HGPｺﾞｼｯｸM" panose="020B0600000000000000" pitchFamily="50" charset="-128"/>
                  <a:ea typeface="HGPｺﾞｼｯｸM" panose="020B0600000000000000" pitchFamily="50" charset="-128"/>
                </a:rPr>
                <a:t>特定の</a:t>
              </a:r>
              <a:r>
                <a:rPr lang="ja-JP" altLang="ja-JP" sz="1400" dirty="0" smtClean="0">
                  <a:latin typeface="HGPｺﾞｼｯｸM" panose="020B0600000000000000" pitchFamily="50" charset="-128"/>
                  <a:ea typeface="HGPｺﾞｼｯｸM" panose="020B0600000000000000" pitchFamily="50" charset="-128"/>
                </a:rPr>
                <a:t>製剤</a:t>
              </a:r>
              <a:r>
                <a:rPr lang="ja-JP" altLang="ja-JP" sz="1400" dirty="0">
                  <a:latin typeface="HGPｺﾞｼｯｸM" panose="020B0600000000000000" pitchFamily="50" charset="-128"/>
                  <a:ea typeface="HGPｺﾞｼｯｸM" panose="020B0600000000000000" pitchFamily="50" charset="-128"/>
                </a:rPr>
                <a:t>に</a:t>
              </a:r>
              <a:r>
                <a:rPr lang="ja-JP" altLang="ja-JP" sz="1400" dirty="0" smtClean="0">
                  <a:latin typeface="HGPｺﾞｼｯｸM" panose="020B0600000000000000" pitchFamily="50" charset="-128"/>
                  <a:ea typeface="HGPｺﾞｼｯｸM" panose="020B0600000000000000" pitchFamily="50" charset="-128"/>
                </a:rPr>
                <a:t>よる</a:t>
              </a:r>
              <a:r>
                <a:rPr lang="ja-JP" altLang="en-US" sz="1400" dirty="0" smtClean="0">
                  <a:latin typeface="HGPｺﾞｼｯｸM" panose="020B0600000000000000" pitchFamily="50" charset="-128"/>
                  <a:ea typeface="HGPｺﾞｼｯｸM" panose="020B0600000000000000" pitchFamily="50" charset="-128"/>
                </a:rPr>
                <a:t>Ｃ型肝炎ウイルス</a:t>
              </a:r>
              <a:r>
                <a:rPr lang="ja-JP" altLang="ja-JP" sz="1400" dirty="0" smtClean="0">
                  <a:latin typeface="HGPｺﾞｼｯｸM" panose="020B0600000000000000" pitchFamily="50" charset="-128"/>
                  <a:ea typeface="HGPｺﾞｼｯｸM" panose="020B0600000000000000" pitchFamily="50" charset="-128"/>
                </a:rPr>
                <a:t>感染の給付金</a:t>
              </a:r>
              <a:r>
                <a:rPr lang="ja-JP" altLang="en-US" sz="1400" dirty="0" smtClean="0">
                  <a:latin typeface="HGPｺﾞｼｯｸM" panose="020B0600000000000000" pitchFamily="50" charset="-128"/>
                  <a:ea typeface="HGPｺﾞｼｯｸM" panose="020B0600000000000000" pitchFamily="50" charset="-128"/>
                </a:rPr>
                <a:t>の請求期限が　</a:t>
              </a:r>
              <a:endParaRPr lang="en-US" altLang="ja-JP" sz="1400" dirty="0" smtClean="0">
                <a:latin typeface="HGPｺﾞｼｯｸM" panose="020B0600000000000000" pitchFamily="50" charset="-128"/>
                <a:ea typeface="HGPｺﾞｼｯｸM" panose="020B0600000000000000" pitchFamily="50" charset="-128"/>
              </a:endParaRPr>
            </a:p>
            <a:p>
              <a:r>
                <a:rPr lang="ja-JP" altLang="en-US" sz="1600" u="sng" dirty="0" smtClean="0">
                  <a:latin typeface="HGPｺﾞｼｯｸM" panose="020B0600000000000000" pitchFamily="50" charset="-128"/>
                  <a:ea typeface="HGPｺﾞｼｯｸM" panose="020B0600000000000000" pitchFamily="50" charset="-128"/>
                </a:rPr>
                <a:t>２０２３年</a:t>
              </a:r>
              <a:r>
                <a:rPr lang="en-US" altLang="ja-JP" sz="1600" u="sng" dirty="0" smtClean="0">
                  <a:latin typeface="HGPｺﾞｼｯｸM" panose="020B0600000000000000" pitchFamily="50" charset="-128"/>
                  <a:ea typeface="HGPｺﾞｼｯｸM" panose="020B0600000000000000" pitchFamily="50" charset="-128"/>
                </a:rPr>
                <a:t>1</a:t>
              </a:r>
              <a:r>
                <a:rPr lang="ja-JP" altLang="ja-JP" sz="1600" u="sng" dirty="0">
                  <a:latin typeface="HGPｺﾞｼｯｸM" panose="020B0600000000000000" pitchFamily="50" charset="-128"/>
                  <a:ea typeface="HGPｺﾞｼｯｸM" panose="020B0600000000000000" pitchFamily="50" charset="-128"/>
                </a:rPr>
                <a:t>月</a:t>
              </a:r>
              <a:r>
                <a:rPr lang="en-US" altLang="ja-JP" sz="1600" u="sng" dirty="0" smtClean="0">
                  <a:latin typeface="HGPｺﾞｼｯｸM" panose="020B0600000000000000" pitchFamily="50" charset="-128"/>
                  <a:ea typeface="HGPｺﾞｼｯｸM" panose="020B0600000000000000" pitchFamily="50" charset="-128"/>
                </a:rPr>
                <a:t>16</a:t>
              </a:r>
              <a:r>
                <a:rPr lang="ja-JP" altLang="ja-JP" sz="1600" u="sng" dirty="0" smtClean="0">
                  <a:latin typeface="HGPｺﾞｼｯｸM" panose="020B0600000000000000" pitchFamily="50" charset="-128"/>
                  <a:ea typeface="HGPｺﾞｼｯｸM" panose="020B0600000000000000" pitchFamily="50" charset="-128"/>
                </a:rPr>
                <a:t>日</a:t>
              </a:r>
              <a:r>
                <a:rPr lang="ja-JP" altLang="ja-JP" sz="1400" dirty="0" smtClean="0">
                  <a:latin typeface="HGPｺﾞｼｯｸM" panose="020B0600000000000000" pitchFamily="50" charset="-128"/>
                  <a:ea typeface="HGPｺﾞｼｯｸM" panose="020B0600000000000000" pitchFamily="50" charset="-128"/>
                </a:rPr>
                <a:t>に</a:t>
              </a:r>
              <a:r>
                <a:rPr lang="ja-JP" altLang="en-US" sz="1400" dirty="0" smtClean="0">
                  <a:latin typeface="HGPｺﾞｼｯｸM" panose="020B0600000000000000" pitchFamily="50" charset="-128"/>
                  <a:ea typeface="HGPｺﾞｼｯｸM" panose="020B0600000000000000" pitchFamily="50" charset="-128"/>
                </a:rPr>
                <a:t>延長されました</a:t>
              </a:r>
              <a:r>
                <a:rPr lang="ja-JP" altLang="ja-JP" sz="1400" dirty="0" smtClean="0">
                  <a:latin typeface="HGPｺﾞｼｯｸM" panose="020B0600000000000000" pitchFamily="50" charset="-128"/>
                  <a:ea typeface="HGPｺﾞｼｯｸM" panose="020B0600000000000000" pitchFamily="50" charset="-128"/>
                </a:rPr>
                <a:t>！</a:t>
              </a:r>
              <a:endParaRPr lang="en-US" altLang="ja-JP" sz="1400" dirty="0">
                <a:latin typeface="HGPｺﾞｼｯｸM" panose="020B0600000000000000" pitchFamily="50" charset="-128"/>
                <a:ea typeface="HGPｺﾞｼｯｸM" panose="020B0600000000000000" pitchFamily="50" charset="-128"/>
              </a:endParaRPr>
            </a:p>
          </p:txBody>
        </p:sp>
        <p:sp>
          <p:nvSpPr>
            <p:cNvPr id="78" name="正方形/長方形 77"/>
            <p:cNvSpPr/>
            <p:nvPr/>
          </p:nvSpPr>
          <p:spPr>
            <a:xfrm>
              <a:off x="1788714" y="2343052"/>
              <a:ext cx="5562669" cy="2538895"/>
            </a:xfrm>
            <a:prstGeom prst="rect">
              <a:avLst/>
            </a:prstGeom>
            <a:noFill/>
            <a:ln w="107950" cap="sq" cmpd="thinThick">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79" name="テキスト ボックス 78"/>
            <p:cNvSpPr txBox="1"/>
            <p:nvPr/>
          </p:nvSpPr>
          <p:spPr>
            <a:xfrm>
              <a:off x="1788712" y="4207809"/>
              <a:ext cx="1215177" cy="443984"/>
            </a:xfrm>
            <a:prstGeom prst="rect">
              <a:avLst/>
            </a:prstGeom>
            <a:noFill/>
          </p:spPr>
          <p:txBody>
            <a:bodyPr wrap="square" rtlCol="0">
              <a:spAutoFit/>
            </a:bodyPr>
            <a:lstStyle/>
            <a:p>
              <a:r>
                <a:rPr kumimoji="1" lang="ja-JP" altLang="en-US" sz="1200" dirty="0" smtClean="0">
                  <a:latin typeface="HGPｺﾞｼｯｸM" pitchFamily="50" charset="-128"/>
                  <a:ea typeface="HGPｺﾞｼｯｸM" pitchFamily="50" charset="-128"/>
                </a:rPr>
                <a:t>詳しくは</a:t>
              </a:r>
            </a:p>
          </p:txBody>
        </p:sp>
        <p:sp>
          <p:nvSpPr>
            <p:cNvPr id="80" name="テキスト ボックス 79"/>
            <p:cNvSpPr txBox="1"/>
            <p:nvPr/>
          </p:nvSpPr>
          <p:spPr>
            <a:xfrm>
              <a:off x="3292336" y="4233243"/>
              <a:ext cx="2770391" cy="443984"/>
            </a:xfrm>
            <a:prstGeom prst="rect">
              <a:avLst/>
            </a:prstGeom>
            <a:noFill/>
            <a:ln w="12700">
              <a:solidFill>
                <a:schemeClr val="tx1"/>
              </a:solidFill>
            </a:ln>
          </p:spPr>
          <p:txBody>
            <a:bodyPr wrap="square" rtlCol="0">
              <a:spAutoFit/>
            </a:bodyPr>
            <a:lstStyle/>
            <a:p>
              <a:r>
                <a:rPr kumimoji="1" lang="ja-JP" altLang="en-US" sz="1200" dirty="0" smtClean="0">
                  <a:latin typeface="HGPｺﾞｼｯｸM" pitchFamily="50" charset="-128"/>
                  <a:ea typeface="HGPｺﾞｼｯｸM" pitchFamily="50" charset="-128"/>
                </a:rPr>
                <a:t>政府広報　Ｃ型肝炎</a:t>
              </a:r>
            </a:p>
          </p:txBody>
        </p:sp>
        <p:sp>
          <p:nvSpPr>
            <p:cNvPr id="81" name="二等辺三角形 80"/>
            <p:cNvSpPr/>
            <p:nvPr/>
          </p:nvSpPr>
          <p:spPr>
            <a:xfrm rot="5400000">
              <a:off x="2920445" y="4317146"/>
              <a:ext cx="337937" cy="293867"/>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82" name="角丸四角形 81"/>
            <p:cNvSpPr/>
            <p:nvPr/>
          </p:nvSpPr>
          <p:spPr>
            <a:xfrm>
              <a:off x="6118522" y="4179822"/>
              <a:ext cx="1044173" cy="568506"/>
            </a:xfrm>
            <a:prstGeom prst="roundRect">
              <a:avLst>
                <a:gd name="adj" fmla="val 38461"/>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検索</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p:txBody>
        </p:sp>
        <p:sp>
          <p:nvSpPr>
            <p:cNvPr id="83" name="下矢印 82"/>
            <p:cNvSpPr/>
            <p:nvPr/>
          </p:nvSpPr>
          <p:spPr>
            <a:xfrm rot="2467784">
              <a:off x="6979903" y="4016908"/>
              <a:ext cx="190615" cy="381661"/>
            </a:xfrm>
            <a:prstGeom prst="downArrow">
              <a:avLst>
                <a:gd name="adj1" fmla="val 41443"/>
                <a:gd name="adj2" fmla="val 85743"/>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grpSp>
        <p:nvGrpSpPr>
          <p:cNvPr id="65" name="グループ化 64"/>
          <p:cNvGrpSpPr/>
          <p:nvPr/>
        </p:nvGrpSpPr>
        <p:grpSpPr>
          <a:xfrm>
            <a:off x="5840336" y="4172890"/>
            <a:ext cx="3355225" cy="1548000"/>
            <a:chOff x="1074980" y="3491554"/>
            <a:chExt cx="5562671" cy="2481193"/>
          </a:xfrm>
        </p:grpSpPr>
        <p:sp>
          <p:nvSpPr>
            <p:cNvPr id="66" name="正方形/長方形 65"/>
            <p:cNvSpPr/>
            <p:nvPr/>
          </p:nvSpPr>
          <p:spPr bwMode="auto">
            <a:xfrm>
              <a:off x="1074981" y="3507599"/>
              <a:ext cx="5562670" cy="639408"/>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vert="horz" anchor="ctr" anchorCtr="0"/>
            <a:lstStyle/>
            <a:p>
              <a:pPr algn="ctr" fontAlgn="auto">
                <a:spcBef>
                  <a:spcPts val="0"/>
                </a:spcBef>
                <a:spcAft>
                  <a:spcPts val="0"/>
                </a:spcAft>
                <a:defRPr/>
              </a:pPr>
              <a:endParaRPr lang="ja-JP" altLang="en-US" sz="1400" dirty="0"/>
            </a:p>
          </p:txBody>
        </p:sp>
        <p:sp>
          <p:nvSpPr>
            <p:cNvPr id="67" name="テキスト ボックス 25"/>
            <p:cNvSpPr txBox="1">
              <a:spLocks noChangeArrowheads="1"/>
            </p:cNvSpPr>
            <p:nvPr/>
          </p:nvSpPr>
          <p:spPr bwMode="auto">
            <a:xfrm>
              <a:off x="1074982" y="3576193"/>
              <a:ext cx="5562669" cy="443984"/>
            </a:xfrm>
            <a:prstGeom prst="rect">
              <a:avLst/>
            </a:prstGeom>
            <a:noFill/>
            <a:ln w="9525">
              <a:noFill/>
              <a:miter lim="800000"/>
              <a:headEnd/>
              <a:tailEnd/>
            </a:ln>
          </p:spPr>
          <p:txBody>
            <a:bodyPr vert="horz" wrap="square" lIns="0" tIns="0" rIns="0" bIns="0" anchor="ctr" anchorCtr="0">
              <a:prstTxWarp prst="textNoShape">
                <a:avLst/>
              </a:prstTxWarp>
              <a:spAutoFit/>
            </a:bodyPr>
            <a:lstStyle/>
            <a:p>
              <a:pPr algn="ctr"/>
              <a:r>
                <a:rPr lang="ja-JP" altLang="en-US" dirty="0" smtClean="0">
                  <a:solidFill>
                    <a:schemeClr val="bg1"/>
                  </a:solidFill>
                  <a:latin typeface="HGP創英角ｺﾞｼｯｸUB" pitchFamily="50" charset="-128"/>
                  <a:ea typeface="HGP創英角ｺﾞｼｯｸUB" pitchFamily="50" charset="-128"/>
                  <a:cs typeface="HGP創英角ｺﾞｼｯｸUB" pitchFamily="50" charset="-128"/>
                </a:rPr>
                <a:t>請求期限が延長されました！</a:t>
              </a:r>
              <a:endParaRPr lang="en-US" altLang="ja-JP" dirty="0" smtClean="0">
                <a:solidFill>
                  <a:schemeClr val="bg1"/>
                </a:solidFill>
                <a:latin typeface="HGP創英角ｺﾞｼｯｸUB" pitchFamily="50" charset="-128"/>
                <a:ea typeface="HGP創英角ｺﾞｼｯｸUB" pitchFamily="50" charset="-128"/>
                <a:cs typeface="HGP創英角ｺﾞｼｯｸUB" pitchFamily="50" charset="-128"/>
              </a:endParaRPr>
            </a:p>
          </p:txBody>
        </p:sp>
        <p:sp>
          <p:nvSpPr>
            <p:cNvPr id="68" name="テキスト ボックス 67"/>
            <p:cNvSpPr txBox="1">
              <a:spLocks noChangeArrowheads="1"/>
            </p:cNvSpPr>
            <p:nvPr/>
          </p:nvSpPr>
          <p:spPr bwMode="auto">
            <a:xfrm>
              <a:off x="1289996" y="4094784"/>
              <a:ext cx="5344699" cy="1183958"/>
            </a:xfrm>
            <a:prstGeom prst="rect">
              <a:avLst/>
            </a:prstGeom>
            <a:noFill/>
            <a:ln w="9525">
              <a:noFill/>
              <a:miter lim="800000"/>
              <a:headEnd/>
              <a:tailEnd/>
            </a:ln>
          </p:spPr>
          <p:txBody>
            <a:bodyPr vert="horz" wrap="square" anchor="ctr" anchorCtr="0">
              <a:prstTxWarp prst="textNoShape">
                <a:avLst/>
              </a:prstTxWarp>
              <a:spAutoFit/>
            </a:bodyPr>
            <a:lstStyle/>
            <a:p>
              <a:r>
                <a:rPr lang="ja-JP" altLang="en-US" sz="1400" u="sng" dirty="0" smtClean="0">
                  <a:latin typeface="HGPｺﾞｼｯｸM" panose="020B0600000000000000" pitchFamily="50" charset="-128"/>
                  <a:ea typeface="HGPｺﾞｼｯｸM" panose="020B0600000000000000" pitchFamily="50" charset="-128"/>
                </a:rPr>
                <a:t>Ｃ型肝炎ウイルス検査はされましたか？</a:t>
              </a:r>
              <a:endParaRPr lang="en-US" altLang="ja-JP" sz="1400" u="sng" dirty="0" smtClean="0">
                <a:latin typeface="HGPｺﾞｼｯｸM" panose="020B0600000000000000" pitchFamily="50" charset="-128"/>
                <a:ea typeface="HGPｺﾞｼｯｸM" panose="020B0600000000000000" pitchFamily="50" charset="-128"/>
              </a:endParaRPr>
            </a:p>
            <a:p>
              <a:r>
                <a:rPr lang="ja-JP" altLang="en-US" sz="1400" dirty="0" smtClean="0">
                  <a:latin typeface="HGPｺﾞｼｯｸM" panose="020B0600000000000000" pitchFamily="50" charset="-128"/>
                  <a:ea typeface="HGPｺﾞｼｯｸM" panose="020B0600000000000000" pitchFamily="50" charset="-128"/>
                </a:rPr>
                <a:t>製剤による感染の</a:t>
              </a:r>
              <a:r>
                <a:rPr lang="ja-JP" altLang="ja-JP" sz="1400" dirty="0" smtClean="0">
                  <a:latin typeface="HGPｺﾞｼｯｸM" panose="020B0600000000000000" pitchFamily="50" charset="-128"/>
                  <a:ea typeface="HGPｺﾞｼｯｸM" panose="020B0600000000000000" pitchFamily="50" charset="-128"/>
                </a:rPr>
                <a:t>給付金</a:t>
              </a:r>
              <a:r>
                <a:rPr lang="ja-JP" altLang="en-US" sz="1400" dirty="0" smtClean="0">
                  <a:latin typeface="HGPｺﾞｼｯｸM" panose="020B0600000000000000" pitchFamily="50" charset="-128"/>
                  <a:ea typeface="HGPｺﾞｼｯｸM" panose="020B0600000000000000" pitchFamily="50" charset="-128"/>
                </a:rPr>
                <a:t>を受けるには　　</a:t>
              </a:r>
              <a:r>
                <a:rPr lang="ja-JP" altLang="en-US" sz="1400" u="sng" dirty="0" smtClean="0">
                  <a:latin typeface="HGPｺﾞｼｯｸM" panose="020B0600000000000000" pitchFamily="50" charset="-128"/>
                  <a:ea typeface="HGPｺﾞｼｯｸM" panose="020B0600000000000000" pitchFamily="50" charset="-128"/>
                </a:rPr>
                <a:t>２０２３年</a:t>
              </a:r>
              <a:r>
                <a:rPr lang="en-US" altLang="ja-JP" sz="1400" u="sng" dirty="0" smtClean="0">
                  <a:latin typeface="HGPｺﾞｼｯｸM" panose="020B0600000000000000" pitchFamily="50" charset="-128"/>
                  <a:ea typeface="HGPｺﾞｼｯｸM" panose="020B0600000000000000" pitchFamily="50" charset="-128"/>
                </a:rPr>
                <a:t>1</a:t>
              </a:r>
              <a:r>
                <a:rPr lang="ja-JP" altLang="ja-JP" sz="1400" u="sng" dirty="0">
                  <a:latin typeface="HGPｺﾞｼｯｸM" panose="020B0600000000000000" pitchFamily="50" charset="-128"/>
                  <a:ea typeface="HGPｺﾞｼｯｸM" panose="020B0600000000000000" pitchFamily="50" charset="-128"/>
                </a:rPr>
                <a:t>月</a:t>
              </a:r>
              <a:r>
                <a:rPr lang="en-US" altLang="ja-JP" sz="1400" u="sng" dirty="0" smtClean="0">
                  <a:latin typeface="HGPｺﾞｼｯｸM" panose="020B0600000000000000" pitchFamily="50" charset="-128"/>
                  <a:ea typeface="HGPｺﾞｼｯｸM" panose="020B0600000000000000" pitchFamily="50" charset="-128"/>
                </a:rPr>
                <a:t>16</a:t>
              </a:r>
              <a:r>
                <a:rPr lang="ja-JP" altLang="ja-JP" sz="1400" u="sng" dirty="0" smtClean="0">
                  <a:latin typeface="HGPｺﾞｼｯｸM" panose="020B0600000000000000" pitchFamily="50" charset="-128"/>
                  <a:ea typeface="HGPｺﾞｼｯｸM" panose="020B0600000000000000" pitchFamily="50" charset="-128"/>
                </a:rPr>
                <a:t>日</a:t>
              </a:r>
              <a:r>
                <a:rPr lang="ja-JP" altLang="en-US" sz="1400" u="sng" dirty="0" smtClean="0">
                  <a:latin typeface="HGPｺﾞｼｯｸM" panose="020B0600000000000000" pitchFamily="50" charset="-128"/>
                  <a:ea typeface="HGPｺﾞｼｯｸM" panose="020B0600000000000000" pitchFamily="50" charset="-128"/>
                </a:rPr>
                <a:t>までに裁判提起を</a:t>
              </a:r>
              <a:r>
                <a:rPr lang="ja-JP" altLang="ja-JP" sz="1400" u="sng" dirty="0" smtClean="0">
                  <a:latin typeface="HGPｺﾞｼｯｸM" panose="020B0600000000000000" pitchFamily="50" charset="-128"/>
                  <a:ea typeface="HGPｺﾞｼｯｸM" panose="020B0600000000000000" pitchFamily="50" charset="-128"/>
                </a:rPr>
                <a:t>！</a:t>
              </a:r>
              <a:endParaRPr lang="en-US" altLang="ja-JP" sz="1400" u="sng" dirty="0">
                <a:latin typeface="HGPｺﾞｼｯｸM" panose="020B0600000000000000" pitchFamily="50" charset="-128"/>
                <a:ea typeface="HGPｺﾞｼｯｸM" panose="020B0600000000000000" pitchFamily="50" charset="-128"/>
              </a:endParaRPr>
            </a:p>
          </p:txBody>
        </p:sp>
        <p:sp>
          <p:nvSpPr>
            <p:cNvPr id="69" name="正方形/長方形 68"/>
            <p:cNvSpPr/>
            <p:nvPr/>
          </p:nvSpPr>
          <p:spPr>
            <a:xfrm>
              <a:off x="1074982" y="3491554"/>
              <a:ext cx="5562669" cy="2481193"/>
            </a:xfrm>
            <a:prstGeom prst="rect">
              <a:avLst/>
            </a:prstGeom>
            <a:noFill/>
            <a:ln w="107950" cap="sq" cmpd="thinThick">
              <a:solidFill>
                <a:schemeClr val="tx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70" name="テキスト ボックス 69"/>
            <p:cNvSpPr txBox="1"/>
            <p:nvPr/>
          </p:nvSpPr>
          <p:spPr>
            <a:xfrm>
              <a:off x="1074980" y="5309210"/>
              <a:ext cx="1215177" cy="443984"/>
            </a:xfrm>
            <a:prstGeom prst="rect">
              <a:avLst/>
            </a:prstGeom>
            <a:noFill/>
          </p:spPr>
          <p:txBody>
            <a:bodyPr wrap="square" rtlCol="0">
              <a:spAutoFit/>
            </a:bodyPr>
            <a:lstStyle/>
            <a:p>
              <a:r>
                <a:rPr kumimoji="1" lang="ja-JP" altLang="en-US" sz="1200" dirty="0" smtClean="0">
                  <a:latin typeface="HGPｺﾞｼｯｸM" pitchFamily="50" charset="-128"/>
                  <a:ea typeface="HGPｺﾞｼｯｸM" pitchFamily="50" charset="-128"/>
                </a:rPr>
                <a:t>詳しくは</a:t>
              </a:r>
            </a:p>
          </p:txBody>
        </p:sp>
        <p:sp>
          <p:nvSpPr>
            <p:cNvPr id="71" name="テキスト ボックス 70"/>
            <p:cNvSpPr txBox="1"/>
            <p:nvPr/>
          </p:nvSpPr>
          <p:spPr>
            <a:xfrm>
              <a:off x="2578604" y="5334644"/>
              <a:ext cx="2770391" cy="443984"/>
            </a:xfrm>
            <a:prstGeom prst="rect">
              <a:avLst/>
            </a:prstGeom>
            <a:noFill/>
            <a:ln w="12700">
              <a:solidFill>
                <a:schemeClr val="tx1"/>
              </a:solidFill>
            </a:ln>
          </p:spPr>
          <p:txBody>
            <a:bodyPr wrap="square" rtlCol="0">
              <a:spAutoFit/>
            </a:bodyPr>
            <a:lstStyle/>
            <a:p>
              <a:r>
                <a:rPr kumimoji="1" lang="ja-JP" altLang="en-US" sz="1200" dirty="0" smtClean="0">
                  <a:latin typeface="HGPｺﾞｼｯｸM" pitchFamily="50" charset="-128"/>
                  <a:ea typeface="HGPｺﾞｼｯｸM" pitchFamily="50" charset="-128"/>
                </a:rPr>
                <a:t>政府広報　Ｃ型肝炎</a:t>
              </a:r>
            </a:p>
          </p:txBody>
        </p:sp>
        <p:sp>
          <p:nvSpPr>
            <p:cNvPr id="72" name="二等辺三角形 71"/>
            <p:cNvSpPr/>
            <p:nvPr/>
          </p:nvSpPr>
          <p:spPr>
            <a:xfrm rot="5400000">
              <a:off x="2206713" y="5418547"/>
              <a:ext cx="337937" cy="293867"/>
            </a:xfrm>
            <a:prstGeom prst="triangl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73" name="角丸四角形 72"/>
            <p:cNvSpPr/>
            <p:nvPr/>
          </p:nvSpPr>
          <p:spPr>
            <a:xfrm>
              <a:off x="5404790" y="5281225"/>
              <a:ext cx="1044173" cy="568506"/>
            </a:xfrm>
            <a:prstGeom prst="roundRect">
              <a:avLst>
                <a:gd name="adj" fmla="val 38461"/>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sz="1200" dirty="0" smtClean="0">
                  <a:solidFill>
                    <a:schemeClr val="tx1"/>
                  </a:solidFill>
                  <a:latin typeface="HGPｺﾞｼｯｸM" panose="020B0600000000000000" pitchFamily="50" charset="-128"/>
                  <a:ea typeface="HGPｺﾞｼｯｸM" panose="020B0600000000000000" pitchFamily="50" charset="-128"/>
                </a:rPr>
                <a:t>検索</a:t>
              </a:r>
              <a:endParaRPr kumimoji="1" lang="ja-JP" altLang="en-US" sz="1200" dirty="0">
                <a:solidFill>
                  <a:schemeClr val="tx1"/>
                </a:solidFill>
                <a:latin typeface="HGPｺﾞｼｯｸM" panose="020B0600000000000000" pitchFamily="50" charset="-128"/>
                <a:ea typeface="HGPｺﾞｼｯｸM" panose="020B0600000000000000" pitchFamily="50" charset="-128"/>
              </a:endParaRPr>
            </a:p>
          </p:txBody>
        </p:sp>
        <p:sp>
          <p:nvSpPr>
            <p:cNvPr id="74" name="下矢印 73"/>
            <p:cNvSpPr/>
            <p:nvPr/>
          </p:nvSpPr>
          <p:spPr>
            <a:xfrm rot="2467784">
              <a:off x="6266171" y="5118309"/>
              <a:ext cx="190615" cy="381661"/>
            </a:xfrm>
            <a:prstGeom prst="downArrow">
              <a:avLst>
                <a:gd name="adj1" fmla="val 41443"/>
                <a:gd name="adj2" fmla="val 85743"/>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grpSp>
      <p:sp>
        <p:nvSpPr>
          <p:cNvPr id="63" name="テキスト ボックス 62"/>
          <p:cNvSpPr txBox="1"/>
          <p:nvPr/>
        </p:nvSpPr>
        <p:spPr>
          <a:xfrm>
            <a:off x="-35105" y="0"/>
            <a:ext cx="9899391" cy="307777"/>
          </a:xfrm>
          <a:prstGeom prst="rect">
            <a:avLst/>
          </a:prstGeom>
          <a:noFill/>
        </p:spPr>
        <p:txBody>
          <a:bodyPr wrap="square" rtlCol="0">
            <a:spAutoFit/>
          </a:bodyPr>
          <a:lstStyle/>
          <a:p>
            <a:r>
              <a:rPr lang="ja-JP" altLang="en-US" sz="1400" dirty="0" smtClean="0">
                <a:latin typeface="ＭＳ Ｐ明朝" panose="02020600040205080304" pitchFamily="18" charset="-128"/>
                <a:ea typeface="ＭＳ Ｐ明朝" panose="02020600040205080304" pitchFamily="18" charset="-128"/>
              </a:rPr>
              <a:t>広報例③　（簡易版：見出し、本文が異なる４パターン）</a:t>
            </a:r>
            <a:endParaRPr kumimoji="1" lang="ja-JP" altLang="en-US" sz="1400" dirty="0">
              <a:latin typeface="ＭＳ Ｐ明朝" panose="02020600040205080304" pitchFamily="18" charset="-128"/>
              <a:ea typeface="ＭＳ Ｐ明朝" panose="02020600040205080304" pitchFamily="18" charset="-128"/>
            </a:endParaRPr>
          </a:p>
        </p:txBody>
      </p:sp>
      <p:sp>
        <p:nvSpPr>
          <p:cNvPr id="2" name="テキスト ボックス 1"/>
          <p:cNvSpPr txBox="1"/>
          <p:nvPr/>
        </p:nvSpPr>
        <p:spPr>
          <a:xfrm>
            <a:off x="935856" y="882402"/>
            <a:ext cx="1675764" cy="307777"/>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パターン１</a:t>
            </a:r>
            <a:endParaRPr kumimoji="1" lang="ja-JP" altLang="en-US" sz="1400" dirty="0">
              <a:latin typeface="ＭＳ Ｐ明朝" panose="02020600040205080304" pitchFamily="18" charset="-128"/>
              <a:ea typeface="ＭＳ Ｐ明朝" panose="02020600040205080304" pitchFamily="18" charset="-128"/>
            </a:endParaRPr>
          </a:p>
        </p:txBody>
      </p:sp>
      <p:sp>
        <p:nvSpPr>
          <p:cNvPr id="84" name="テキスト ボックス 83"/>
          <p:cNvSpPr txBox="1"/>
          <p:nvPr/>
        </p:nvSpPr>
        <p:spPr>
          <a:xfrm>
            <a:off x="937761" y="3755338"/>
            <a:ext cx="1675764" cy="307777"/>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パターン２</a:t>
            </a:r>
            <a:endParaRPr kumimoji="1" lang="ja-JP" altLang="en-US" sz="1400" dirty="0">
              <a:latin typeface="ＭＳ Ｐ明朝" panose="02020600040205080304" pitchFamily="18" charset="-128"/>
              <a:ea typeface="ＭＳ Ｐ明朝" panose="02020600040205080304" pitchFamily="18" charset="-128"/>
            </a:endParaRPr>
          </a:p>
        </p:txBody>
      </p:sp>
      <p:sp>
        <p:nvSpPr>
          <p:cNvPr id="85" name="テキスト ボックス 84"/>
          <p:cNvSpPr txBox="1"/>
          <p:nvPr/>
        </p:nvSpPr>
        <p:spPr>
          <a:xfrm>
            <a:off x="5700153" y="882401"/>
            <a:ext cx="1675764" cy="307777"/>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パターン３</a:t>
            </a:r>
            <a:endParaRPr kumimoji="1" lang="ja-JP" altLang="en-US" sz="1400" dirty="0">
              <a:latin typeface="ＭＳ Ｐ明朝" panose="02020600040205080304" pitchFamily="18" charset="-128"/>
              <a:ea typeface="ＭＳ Ｐ明朝" panose="02020600040205080304" pitchFamily="18" charset="-128"/>
            </a:endParaRPr>
          </a:p>
        </p:txBody>
      </p:sp>
      <p:sp>
        <p:nvSpPr>
          <p:cNvPr id="86" name="テキスト ボックス 85"/>
          <p:cNvSpPr txBox="1"/>
          <p:nvPr/>
        </p:nvSpPr>
        <p:spPr>
          <a:xfrm>
            <a:off x="5698370" y="3755337"/>
            <a:ext cx="1675764" cy="307777"/>
          </a:xfrm>
          <a:prstGeom prst="rect">
            <a:avLst/>
          </a:prstGeom>
          <a:noFill/>
        </p:spPr>
        <p:txBody>
          <a:bodyPr wrap="square" rtlCol="0">
            <a:spAutoFit/>
          </a:bodyPr>
          <a:lstStyle/>
          <a:p>
            <a:r>
              <a:rPr kumimoji="1" lang="ja-JP" altLang="en-US" sz="1400" dirty="0" smtClean="0">
                <a:latin typeface="ＭＳ Ｐ明朝" panose="02020600040205080304" pitchFamily="18" charset="-128"/>
                <a:ea typeface="ＭＳ Ｐ明朝" panose="02020600040205080304" pitchFamily="18" charset="-128"/>
              </a:rPr>
              <a:t>パターン４</a:t>
            </a:r>
            <a:endParaRPr kumimoji="1" lang="ja-JP" altLang="en-US" sz="1400" dirty="0">
              <a:latin typeface="ＭＳ Ｐ明朝" panose="02020600040205080304" pitchFamily="18" charset="-128"/>
              <a:ea typeface="ＭＳ Ｐ明朝" panose="02020600040205080304" pitchFamily="18" charset="-128"/>
            </a:endParaRPr>
          </a:p>
        </p:txBody>
      </p:sp>
    </p:spTree>
    <p:extLst>
      <p:ext uri="{BB962C8B-B14F-4D97-AF65-F5344CB8AC3E}">
        <p14:creationId xmlns:p14="http://schemas.microsoft.com/office/powerpoint/2010/main" val="86818040"/>
      </p:ext>
    </p:extLst>
  </p:cSld>
  <p:clrMapOvr>
    <a:masterClrMapping/>
  </p:clrMapOvr>
  <p:timing>
    <p:tnLst>
      <p:par>
        <p:cTn id="1" dur="indefinite" restart="never" nodeType="tmRoot"/>
      </p:par>
    </p:tnLst>
  </p:timing>
</p:sld>
</file>

<file path=ppt/theme/theme1.xml><?xml version="1.0" encoding="utf-8"?>
<a:theme xmlns:a="http://schemas.openxmlformats.org/drawingml/2006/main" name="1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noFill/>
        </a:ln>
      </a:spPr>
      <a:bodyPr rtlCol="0" anchor="ctr"/>
      <a:lstStyle>
        <a:defPPr>
          <a:lnSpc>
            <a:spcPts val="1400"/>
          </a:lnSpc>
          <a:defRPr sz="2000" baseline="30000" dirty="0" smtClean="0">
            <a:solidFill>
              <a:schemeClr val="tx1"/>
            </a:solidFill>
            <a:latin typeface="ＭＳ 明朝" pitchFamily="17" charset="-128"/>
            <a:ea typeface="ＭＳ 明朝" pitchFamily="17" charset="-128"/>
          </a:defRPr>
        </a:defPPr>
      </a:lstStyle>
      <a:style>
        <a:lnRef idx="2">
          <a:schemeClr val="accent1"/>
        </a:lnRef>
        <a:fillRef idx="1">
          <a:schemeClr val="lt1"/>
        </a:fillRef>
        <a:effectRef idx="0">
          <a:schemeClr val="accent1"/>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3D1B78233DC8204CB5BE8B3016277609" ma:contentTypeVersion="11" ma:contentTypeDescription="" ma:contentTypeScope="" ma:versionID="319b88adca4766ea9c0818eab673401c">
  <xsd:schema xmlns:xsd="http://www.w3.org/2001/XMLSchema" xmlns:p="http://schemas.microsoft.com/office/2006/metadata/properties" xmlns:ns2="8B97BE19-CDDD-400E-817A-CFDD13F7EC12" xmlns:ns3="5a84b1f3-f7ff-433b-936b-7b6bc8cb0359" targetNamespace="http://schemas.microsoft.com/office/2006/metadata/properties" ma:root="true" ma:fieldsID="ea6bc3b72b0ed3e544e97c9427d79f68" ns2:_="" ns3:_="">
    <xsd:import namespace="8B97BE19-CDDD-400E-817A-CFDD13F7EC12"/>
    <xsd:import namespace="5a84b1f3-f7ff-433b-936b-7b6bc8cb0359"/>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5a84b1f3-f7ff-433b-936b-7b6bc8cb0359"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2DE8B61E-28B6-45AD-917F-8D28696E40A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5a84b1f3-f7ff-433b-936b-7b6bc8cb0359"/>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289729AB-D510-4D21-9406-0958E46BF942}">
  <ds:schemaRefs>
    <ds:schemaRef ds:uri="http://schemas.microsoft.com/sharepoint/v3/contenttype/forms"/>
  </ds:schemaRefs>
</ds:datastoreItem>
</file>

<file path=customXml/itemProps3.xml><?xml version="1.0" encoding="utf-8"?>
<ds:datastoreItem xmlns:ds="http://schemas.openxmlformats.org/officeDocument/2006/customXml" ds:itemID="{3E8335A3-9EAA-4C57-99AC-D4174346D22F}">
  <ds:schemaRefs>
    <ds:schemaRef ds:uri="8B97BE19-CDDD-400E-817A-CFDD13F7EC12"/>
    <ds:schemaRef ds:uri="http://schemas.microsoft.com/office/2006/metadata/properties"/>
    <ds:schemaRef ds:uri="5a84b1f3-f7ff-433b-936b-7b6bc8cb0359"/>
    <ds:schemaRef ds:uri="http://schemas.microsoft.com/office/2006/documentManagement/types"/>
    <ds:schemaRef ds:uri="http://purl.org/dc/elements/1.1/"/>
    <ds:schemaRef ds:uri="http://schemas.openxmlformats.org/package/2006/metadata/core-properties"/>
    <ds:schemaRef ds:uri="http://www.w3.org/XML/1998/namespace"/>
    <ds:schemaRef ds:uri="http://purl.org/dc/dcmityp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22212</TotalTime>
  <Words>269</Words>
  <Application>Microsoft Office PowerPoint</Application>
  <PresentationFormat>ユーザー設定</PresentationFormat>
  <Paragraphs>130</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11_Office テーマ</vt:lpstr>
      <vt:lpstr>PowerPoint プレゼンテーション</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厚生労働省ネットワークシステム</cp:lastModifiedBy>
  <cp:revision>1456</cp:revision>
  <cp:lastPrinted>2017-12-26T09:50:31Z</cp:lastPrinted>
  <dcterms:created xsi:type="dcterms:W3CDTF">2005-10-17T04:01:20Z</dcterms:created>
  <dcterms:modified xsi:type="dcterms:W3CDTF">2017-12-26T09:52:02Z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0x0101002DA299AC048A4B8EA9C1D19079C1A322003D1B78233DC8204CB5BE8B3016277609</vt:lpwstr>
  </property>
</Properties>
</file>