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75" r:id="rId3"/>
    <p:sldId id="276" r:id="rId4"/>
    <p:sldId id="267" r:id="rId5"/>
    <p:sldId id="268" r:id="rId6"/>
    <p:sldId id="269" r:id="rId7"/>
    <p:sldId id="277" r:id="rId8"/>
    <p:sldId id="264" r:id="rId9"/>
    <p:sldId id="270" r:id="rId10"/>
    <p:sldId id="259" r:id="rId11"/>
    <p:sldId id="278" r:id="rId12"/>
    <p:sldId id="265" r:id="rId13"/>
    <p:sldId id="336" r:id="rId14"/>
    <p:sldId id="297" r:id="rId15"/>
    <p:sldId id="337" r:id="rId16"/>
    <p:sldId id="339" r:id="rId17"/>
    <p:sldId id="340" r:id="rId18"/>
    <p:sldId id="341" r:id="rId19"/>
    <p:sldId id="301" r:id="rId20"/>
    <p:sldId id="342" r:id="rId21"/>
    <p:sldId id="310" r:id="rId22"/>
    <p:sldId id="279" r:id="rId23"/>
    <p:sldId id="272" r:id="rId24"/>
    <p:sldId id="263" r:id="rId25"/>
    <p:sldId id="280" r:id="rId26"/>
    <p:sldId id="262" r:id="rId27"/>
    <p:sldId id="281" r:id="rId28"/>
    <p:sldId id="313" r:id="rId29"/>
    <p:sldId id="266" r:id="rId3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816"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016531-343A-4245-88EA-D306A63249EC}" type="datetimeFigureOut">
              <a:rPr kumimoji="1" lang="ja-JP" altLang="en-US" smtClean="0"/>
              <a:t>2015/10/22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23331B7-B64C-44F3-A4E0-63D23A637EB1}" type="slidenum">
              <a:rPr kumimoji="1" lang="ja-JP" altLang="en-US" smtClean="0"/>
              <a:t>‹#›</a:t>
            </a:fld>
            <a:endParaRPr kumimoji="1" lang="ja-JP" altLang="en-US"/>
          </a:p>
        </p:txBody>
      </p:sp>
    </p:spTree>
    <p:extLst>
      <p:ext uri="{BB962C8B-B14F-4D97-AF65-F5344CB8AC3E}">
        <p14:creationId xmlns:p14="http://schemas.microsoft.com/office/powerpoint/2010/main" val="9756777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6125"/>
            <a:ext cx="4967288" cy="3725863"/>
          </a:xfrm>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fld id="{87C8C15D-BE14-416B-9B9C-A04816F660EF}"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1224163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0750" y="746125"/>
            <a:ext cx="4965700" cy="37258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0A25D20-43AE-4EBC-BC34-867BBB09F844}" type="slidenum">
              <a:rPr kumimoji="1" lang="ja-JP" altLang="en-US" smtClean="0"/>
              <a:pPr/>
              <a:t>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BD6A3D9-4AFB-402E-91B1-3B2F524B6B47}" type="datetimeFigureOut">
              <a:rPr kumimoji="1" lang="ja-JP" altLang="en-US" smtClean="0"/>
              <a:t>2015/10/22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3B4441-6D3A-48F8-AEB2-5FCAA0F4ED76}" type="slidenum">
              <a:rPr kumimoji="1" lang="ja-JP" altLang="en-US" smtClean="0"/>
              <a:t>‹#›</a:t>
            </a:fld>
            <a:endParaRPr kumimoji="1" lang="ja-JP" altLang="en-US"/>
          </a:p>
        </p:txBody>
      </p:sp>
    </p:spTree>
    <p:extLst>
      <p:ext uri="{BB962C8B-B14F-4D97-AF65-F5344CB8AC3E}">
        <p14:creationId xmlns:p14="http://schemas.microsoft.com/office/powerpoint/2010/main" val="641140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BD6A3D9-4AFB-402E-91B1-3B2F524B6B47}" type="datetimeFigureOut">
              <a:rPr kumimoji="1" lang="ja-JP" altLang="en-US" smtClean="0"/>
              <a:t>2015/10/22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3B4441-6D3A-48F8-AEB2-5FCAA0F4ED76}" type="slidenum">
              <a:rPr kumimoji="1" lang="ja-JP" altLang="en-US" smtClean="0"/>
              <a:t>‹#›</a:t>
            </a:fld>
            <a:endParaRPr kumimoji="1" lang="ja-JP" altLang="en-US"/>
          </a:p>
        </p:txBody>
      </p:sp>
    </p:spTree>
    <p:extLst>
      <p:ext uri="{BB962C8B-B14F-4D97-AF65-F5344CB8AC3E}">
        <p14:creationId xmlns:p14="http://schemas.microsoft.com/office/powerpoint/2010/main" val="3874148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BD6A3D9-4AFB-402E-91B1-3B2F524B6B47}" type="datetimeFigureOut">
              <a:rPr kumimoji="1" lang="ja-JP" altLang="en-US" smtClean="0"/>
              <a:t>2015/10/22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3B4441-6D3A-48F8-AEB2-5FCAA0F4ED76}" type="slidenum">
              <a:rPr kumimoji="1" lang="ja-JP" altLang="en-US" smtClean="0"/>
              <a:t>‹#›</a:t>
            </a:fld>
            <a:endParaRPr kumimoji="1" lang="ja-JP" altLang="en-US"/>
          </a:p>
        </p:txBody>
      </p:sp>
    </p:spTree>
    <p:extLst>
      <p:ext uri="{BB962C8B-B14F-4D97-AF65-F5344CB8AC3E}">
        <p14:creationId xmlns:p14="http://schemas.microsoft.com/office/powerpoint/2010/main" val="2977082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BD6A3D9-4AFB-402E-91B1-3B2F524B6B47}" type="datetimeFigureOut">
              <a:rPr kumimoji="1" lang="ja-JP" altLang="en-US" smtClean="0"/>
              <a:t>2015/10/22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3B4441-6D3A-48F8-AEB2-5FCAA0F4ED76}" type="slidenum">
              <a:rPr kumimoji="1" lang="ja-JP" altLang="en-US" smtClean="0"/>
              <a:t>‹#›</a:t>
            </a:fld>
            <a:endParaRPr kumimoji="1" lang="ja-JP" altLang="en-US"/>
          </a:p>
        </p:txBody>
      </p:sp>
    </p:spTree>
    <p:extLst>
      <p:ext uri="{BB962C8B-B14F-4D97-AF65-F5344CB8AC3E}">
        <p14:creationId xmlns:p14="http://schemas.microsoft.com/office/powerpoint/2010/main" val="3433444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BD6A3D9-4AFB-402E-91B1-3B2F524B6B47}" type="datetimeFigureOut">
              <a:rPr kumimoji="1" lang="ja-JP" altLang="en-US" smtClean="0"/>
              <a:t>2015/10/22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3B4441-6D3A-48F8-AEB2-5FCAA0F4ED76}" type="slidenum">
              <a:rPr kumimoji="1" lang="ja-JP" altLang="en-US" smtClean="0"/>
              <a:t>‹#›</a:t>
            </a:fld>
            <a:endParaRPr kumimoji="1" lang="ja-JP" altLang="en-US"/>
          </a:p>
        </p:txBody>
      </p:sp>
    </p:spTree>
    <p:extLst>
      <p:ext uri="{BB962C8B-B14F-4D97-AF65-F5344CB8AC3E}">
        <p14:creationId xmlns:p14="http://schemas.microsoft.com/office/powerpoint/2010/main" val="4291124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BD6A3D9-4AFB-402E-91B1-3B2F524B6B47}" type="datetimeFigureOut">
              <a:rPr kumimoji="1" lang="ja-JP" altLang="en-US" smtClean="0"/>
              <a:t>2015/10/22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3B4441-6D3A-48F8-AEB2-5FCAA0F4ED76}" type="slidenum">
              <a:rPr kumimoji="1" lang="ja-JP" altLang="en-US" smtClean="0"/>
              <a:t>‹#›</a:t>
            </a:fld>
            <a:endParaRPr kumimoji="1" lang="ja-JP" altLang="en-US"/>
          </a:p>
        </p:txBody>
      </p:sp>
    </p:spTree>
    <p:extLst>
      <p:ext uri="{BB962C8B-B14F-4D97-AF65-F5344CB8AC3E}">
        <p14:creationId xmlns:p14="http://schemas.microsoft.com/office/powerpoint/2010/main" val="3697427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D6A3D9-4AFB-402E-91B1-3B2F524B6B47}" type="datetimeFigureOut">
              <a:rPr kumimoji="1" lang="ja-JP" altLang="en-US" smtClean="0"/>
              <a:t>2015/10/22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3B4441-6D3A-48F8-AEB2-5FCAA0F4ED76}" type="slidenum">
              <a:rPr kumimoji="1" lang="ja-JP" altLang="en-US" smtClean="0"/>
              <a:t>‹#›</a:t>
            </a:fld>
            <a:endParaRPr kumimoji="1" lang="ja-JP" altLang="en-US"/>
          </a:p>
        </p:txBody>
      </p:sp>
    </p:spTree>
    <p:extLst>
      <p:ext uri="{BB962C8B-B14F-4D97-AF65-F5344CB8AC3E}">
        <p14:creationId xmlns:p14="http://schemas.microsoft.com/office/powerpoint/2010/main" val="44453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BD6A3D9-4AFB-402E-91B1-3B2F524B6B47}" type="datetimeFigureOut">
              <a:rPr kumimoji="1" lang="ja-JP" altLang="en-US" smtClean="0"/>
              <a:t>2015/10/22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3B4441-6D3A-48F8-AEB2-5FCAA0F4ED76}" type="slidenum">
              <a:rPr kumimoji="1" lang="ja-JP" altLang="en-US" smtClean="0"/>
              <a:t>‹#›</a:t>
            </a:fld>
            <a:endParaRPr kumimoji="1" lang="ja-JP" altLang="en-US"/>
          </a:p>
        </p:txBody>
      </p:sp>
    </p:spTree>
    <p:extLst>
      <p:ext uri="{BB962C8B-B14F-4D97-AF65-F5344CB8AC3E}">
        <p14:creationId xmlns:p14="http://schemas.microsoft.com/office/powerpoint/2010/main" val="3116647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BD6A3D9-4AFB-402E-91B1-3B2F524B6B47}" type="datetimeFigureOut">
              <a:rPr kumimoji="1" lang="ja-JP" altLang="en-US" smtClean="0"/>
              <a:t>2015/10/22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3B4441-6D3A-48F8-AEB2-5FCAA0F4ED76}" type="slidenum">
              <a:rPr kumimoji="1" lang="ja-JP" altLang="en-US" smtClean="0"/>
              <a:t>‹#›</a:t>
            </a:fld>
            <a:endParaRPr kumimoji="1" lang="ja-JP" altLang="en-US"/>
          </a:p>
        </p:txBody>
      </p:sp>
    </p:spTree>
    <p:extLst>
      <p:ext uri="{BB962C8B-B14F-4D97-AF65-F5344CB8AC3E}">
        <p14:creationId xmlns:p14="http://schemas.microsoft.com/office/powerpoint/2010/main" val="133975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BD6A3D9-4AFB-402E-91B1-3B2F524B6B47}" type="datetimeFigureOut">
              <a:rPr kumimoji="1" lang="ja-JP" altLang="en-US" smtClean="0"/>
              <a:t>2015/10/22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3B4441-6D3A-48F8-AEB2-5FCAA0F4ED76}" type="slidenum">
              <a:rPr kumimoji="1" lang="ja-JP" altLang="en-US" smtClean="0"/>
              <a:t>‹#›</a:t>
            </a:fld>
            <a:endParaRPr kumimoji="1" lang="ja-JP" altLang="en-US"/>
          </a:p>
        </p:txBody>
      </p:sp>
    </p:spTree>
    <p:extLst>
      <p:ext uri="{BB962C8B-B14F-4D97-AF65-F5344CB8AC3E}">
        <p14:creationId xmlns:p14="http://schemas.microsoft.com/office/powerpoint/2010/main" val="219941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BD6A3D9-4AFB-402E-91B1-3B2F524B6B47}" type="datetimeFigureOut">
              <a:rPr kumimoji="1" lang="ja-JP" altLang="en-US" smtClean="0"/>
              <a:t>2015/10/22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3B4441-6D3A-48F8-AEB2-5FCAA0F4ED76}" type="slidenum">
              <a:rPr kumimoji="1" lang="ja-JP" altLang="en-US" smtClean="0"/>
              <a:t>‹#›</a:t>
            </a:fld>
            <a:endParaRPr kumimoji="1" lang="ja-JP" altLang="en-US"/>
          </a:p>
        </p:txBody>
      </p:sp>
    </p:spTree>
    <p:extLst>
      <p:ext uri="{BB962C8B-B14F-4D97-AF65-F5344CB8AC3E}">
        <p14:creationId xmlns:p14="http://schemas.microsoft.com/office/powerpoint/2010/main" val="364772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D6A3D9-4AFB-402E-91B1-3B2F524B6B47}" type="datetimeFigureOut">
              <a:rPr kumimoji="1" lang="ja-JP" altLang="en-US" smtClean="0"/>
              <a:t>2015/10/22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3B4441-6D3A-48F8-AEB2-5FCAA0F4ED76}" type="slidenum">
              <a:rPr kumimoji="1" lang="ja-JP" altLang="en-US" smtClean="0"/>
              <a:t>‹#›</a:t>
            </a:fld>
            <a:endParaRPr kumimoji="1" lang="ja-JP" altLang="en-US"/>
          </a:p>
        </p:txBody>
      </p:sp>
    </p:spTree>
    <p:extLst>
      <p:ext uri="{BB962C8B-B14F-4D97-AF65-F5344CB8AC3E}">
        <p14:creationId xmlns:p14="http://schemas.microsoft.com/office/powerpoint/2010/main" val="3885679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ctrTitle"/>
          </p:nvPr>
        </p:nvSpPr>
        <p:spPr>
          <a:xfrm>
            <a:off x="250825" y="2060848"/>
            <a:ext cx="8496300" cy="1584176"/>
          </a:xfrm>
        </p:spPr>
        <p:txBody>
          <a:bodyPr>
            <a:normAutofit/>
          </a:bodyPr>
          <a:lstStyle/>
          <a:p>
            <a:r>
              <a:rPr lang="ja-JP" altLang="en-US" sz="3600" dirty="0">
                <a:latin typeface="HG丸ｺﾞｼｯｸM-PRO" pitchFamily="50" charset="-128"/>
                <a:ea typeface="HG丸ｺﾞｼｯｸM-PRO" pitchFamily="50" charset="-128"/>
              </a:rPr>
              <a:t>全国がん登録説明資料</a:t>
            </a:r>
            <a:endParaRPr lang="en-US" altLang="ja-JP" sz="2000" dirty="0" smtClean="0">
              <a:latin typeface="HG丸ｺﾞｼｯｸM-PRO" pitchFamily="50" charset="-128"/>
              <a:ea typeface="HG丸ｺﾞｼｯｸM-PRO" pitchFamily="50" charset="-128"/>
            </a:endParaRPr>
          </a:p>
        </p:txBody>
      </p:sp>
      <p:sp>
        <p:nvSpPr>
          <p:cNvPr id="5124" name="Rectangle 3"/>
          <p:cNvSpPr>
            <a:spLocks noGrp="1" noChangeArrowheads="1"/>
          </p:cNvSpPr>
          <p:nvPr>
            <p:ph type="subTitle" idx="1"/>
          </p:nvPr>
        </p:nvSpPr>
        <p:spPr>
          <a:xfrm>
            <a:off x="611188" y="4076824"/>
            <a:ext cx="7848600" cy="1152376"/>
          </a:xfrm>
        </p:spPr>
        <p:txBody>
          <a:bodyPr>
            <a:normAutofit/>
          </a:bodyPr>
          <a:lstStyle/>
          <a:p>
            <a:pPr eaLnBrk="1" hangingPunct="1">
              <a:lnSpc>
                <a:spcPct val="80000"/>
              </a:lnSpc>
            </a:pPr>
            <a:r>
              <a:rPr lang="ja-JP" altLang="en-US" sz="2400" dirty="0" smtClean="0">
                <a:solidFill>
                  <a:schemeClr val="tx1"/>
                </a:solidFill>
                <a:latin typeface="HG丸ｺﾞｼｯｸM-PRO" panose="020F0600000000000000" pitchFamily="50" charset="-128"/>
                <a:ea typeface="HG丸ｺﾞｼｯｸM-PRO" panose="020F0600000000000000" pitchFamily="50" charset="-128"/>
                <a:cs typeface="HG丸ｺﾞｼｯｸM-PRO" pitchFamily="50" charset="-128"/>
              </a:rPr>
              <a:t>厚生労働省 健康局　</a:t>
            </a:r>
            <a:endParaRPr lang="en-US" altLang="ja-JP" sz="2400" dirty="0" smtClean="0">
              <a:solidFill>
                <a:schemeClr val="tx1"/>
              </a:solidFill>
              <a:latin typeface="HG丸ｺﾞｼｯｸM-PRO" panose="020F0600000000000000" pitchFamily="50" charset="-128"/>
              <a:ea typeface="HG丸ｺﾞｼｯｸM-PRO" panose="020F0600000000000000" pitchFamily="50" charset="-128"/>
              <a:cs typeface="HG丸ｺﾞｼｯｸM-PRO" pitchFamily="50" charset="-128"/>
            </a:endParaRPr>
          </a:p>
          <a:p>
            <a:pPr eaLnBrk="1" hangingPunct="1">
              <a:lnSpc>
                <a:spcPct val="80000"/>
              </a:lnSpc>
            </a:pPr>
            <a:r>
              <a:rPr lang="ja-JP" altLang="en-US" sz="2400" dirty="0" smtClean="0">
                <a:solidFill>
                  <a:schemeClr val="tx1"/>
                </a:solidFill>
                <a:latin typeface="HG丸ｺﾞｼｯｸM-PRO" panose="020F0600000000000000" pitchFamily="50" charset="-128"/>
                <a:ea typeface="HG丸ｺﾞｼｯｸM-PRO" panose="020F0600000000000000" pitchFamily="50" charset="-128"/>
                <a:cs typeface="HG丸ｺﾞｼｯｸM-PRO" pitchFamily="50" charset="-128"/>
              </a:rPr>
              <a:t>がん・疾病対策課</a:t>
            </a:r>
            <a:endParaRPr lang="en-US" altLang="ja-JP" sz="2400" dirty="0" smtClean="0">
              <a:solidFill>
                <a:schemeClr val="tx1"/>
              </a:solidFill>
              <a:latin typeface="HG丸ｺﾞｼｯｸM-PRO" panose="020F0600000000000000" pitchFamily="50" charset="-128"/>
              <a:ea typeface="HG丸ｺﾞｼｯｸM-PRO" panose="020F0600000000000000" pitchFamily="50" charset="-128"/>
              <a:cs typeface="HG丸ｺﾞｼｯｸM-PRO" pitchFamily="50" charset="-128"/>
            </a:endParaRPr>
          </a:p>
        </p:txBody>
      </p:sp>
      <p:pic>
        <p:nvPicPr>
          <p:cNvPr id="5127" name="Picture 6"/>
          <p:cNvPicPr>
            <a:picLocks noChangeAspect="1" noChangeArrowheads="1"/>
          </p:cNvPicPr>
          <p:nvPr/>
        </p:nvPicPr>
        <p:blipFill>
          <a:blip r:embed="rId2" cstate="print"/>
          <a:srcRect/>
          <a:stretch>
            <a:fillRect/>
          </a:stretch>
        </p:blipFill>
        <p:spPr bwMode="auto">
          <a:xfrm>
            <a:off x="2931212" y="5710610"/>
            <a:ext cx="2924175" cy="866775"/>
          </a:xfrm>
          <a:prstGeom prst="rect">
            <a:avLst/>
          </a:prstGeom>
          <a:noFill/>
          <a:ln w="9525" algn="ctr">
            <a:noFill/>
            <a:miter lim="800000"/>
            <a:headEnd/>
            <a:tailEnd/>
          </a:ln>
        </p:spPr>
      </p:pic>
      <p:sp>
        <p:nvSpPr>
          <p:cNvPr id="5" name="Rectangle 2"/>
          <p:cNvSpPr txBox="1">
            <a:spLocks noChangeArrowheads="1"/>
          </p:cNvSpPr>
          <p:nvPr/>
        </p:nvSpPr>
        <p:spPr>
          <a:xfrm>
            <a:off x="144016" y="116632"/>
            <a:ext cx="2787196" cy="504056"/>
          </a:xfrm>
          <a:prstGeom prst="rect">
            <a:avLst/>
          </a:prstGeom>
          <a:ln>
            <a:solidFill>
              <a:schemeClr val="accent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dirty="0">
                <a:latin typeface="HG丸ｺﾞｼｯｸM-PRO" pitchFamily="50" charset="-128"/>
                <a:ea typeface="HG丸ｺﾞｼｯｸM-PRO" pitchFamily="50" charset="-128"/>
              </a:rPr>
              <a:t>医療</a:t>
            </a:r>
            <a:r>
              <a:rPr lang="ja-JP" altLang="en-US" sz="2000" dirty="0" smtClean="0">
                <a:latin typeface="HG丸ｺﾞｼｯｸM-PRO" pitchFamily="50" charset="-128"/>
                <a:ea typeface="HG丸ｺﾞｼｯｸM-PRO" pitchFamily="50" charset="-128"/>
              </a:rPr>
              <a:t>機関向け説明資料</a:t>
            </a:r>
            <a:endParaRPr lang="en-US" altLang="ja-JP" sz="2000" dirty="0" smtClean="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1851973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323528" y="1484784"/>
            <a:ext cx="8512115" cy="4608512"/>
          </a:xfrm>
        </p:spPr>
        <p:style>
          <a:lnRef idx="2">
            <a:schemeClr val="accent1"/>
          </a:lnRef>
          <a:fillRef idx="1">
            <a:schemeClr val="lt1"/>
          </a:fillRef>
          <a:effectRef idx="0">
            <a:schemeClr val="accent1"/>
          </a:effectRef>
          <a:fontRef idx="minor">
            <a:schemeClr val="dk1"/>
          </a:fontRef>
        </p:style>
        <p:txBody>
          <a:bodyPr anchor="ctr">
            <a:noAutofit/>
          </a:bodyPr>
          <a:lstStyle/>
          <a:p>
            <a:pPr marL="0" lvl="0" indent="0">
              <a:buNone/>
            </a:pPr>
            <a:r>
              <a:rPr lang="ja-JP" altLang="en-US" sz="2400" b="1" dirty="0" smtClean="0">
                <a:latin typeface="+mj-ea"/>
              </a:rPr>
              <a:t>○</a:t>
            </a:r>
            <a:r>
              <a:rPr lang="ja-JP" altLang="ja-JP" sz="2400" b="1" dirty="0" smtClean="0">
                <a:latin typeface="+mj-ea"/>
              </a:rPr>
              <a:t>指</a:t>
            </a:r>
            <a:r>
              <a:rPr lang="ja-JP" altLang="ja-JP" sz="2400" b="1" dirty="0">
                <a:latin typeface="+mj-ea"/>
              </a:rPr>
              <a:t>定日と届出義務の発生する対象の関係に</a:t>
            </a:r>
            <a:r>
              <a:rPr lang="ja-JP" altLang="ja-JP" sz="2400" b="1" dirty="0" smtClean="0">
                <a:latin typeface="+mj-ea"/>
              </a:rPr>
              <a:t>ついて</a:t>
            </a:r>
            <a:endParaRPr lang="en-US" altLang="ja-JP" sz="2400" b="1" dirty="0" smtClean="0">
              <a:latin typeface="+mj-ea"/>
            </a:endParaRPr>
          </a:p>
          <a:p>
            <a:pPr lvl="1"/>
            <a:r>
              <a:rPr lang="ja-JP" altLang="ja-JP" sz="2400" dirty="0" smtClean="0">
                <a:latin typeface="+mj-ea"/>
              </a:rPr>
              <a:t>指定</a:t>
            </a:r>
            <a:r>
              <a:rPr lang="ja-JP" altLang="ja-JP" sz="2400" dirty="0">
                <a:latin typeface="+mj-ea"/>
              </a:rPr>
              <a:t>を受けた診療所における届出対象は、指定日以後に当該診療所において</a:t>
            </a:r>
            <a:r>
              <a:rPr lang="ja-JP" altLang="ja-JP" sz="2400" dirty="0" smtClean="0">
                <a:latin typeface="+mj-ea"/>
              </a:rPr>
              <a:t>初回</a:t>
            </a:r>
            <a:r>
              <a:rPr lang="ja-JP" altLang="ja-JP" sz="2400" dirty="0">
                <a:latin typeface="+mj-ea"/>
              </a:rPr>
              <a:t>の診断が行われた原発性のがんに係る情報と</a:t>
            </a:r>
            <a:r>
              <a:rPr lang="ja-JP" altLang="ja-JP" sz="2400" dirty="0" smtClean="0">
                <a:latin typeface="+mj-ea"/>
              </a:rPr>
              <a:t>する</a:t>
            </a:r>
            <a:endParaRPr lang="en-US" altLang="ja-JP" sz="2400" dirty="0" smtClean="0">
              <a:latin typeface="+mj-ea"/>
            </a:endParaRPr>
          </a:p>
          <a:p>
            <a:pPr lvl="1"/>
            <a:endParaRPr lang="en-US" altLang="ja-JP" sz="2400" dirty="0">
              <a:latin typeface="+mj-ea"/>
            </a:endParaRPr>
          </a:p>
          <a:p>
            <a:pPr marL="0" lvl="0" indent="0">
              <a:buNone/>
            </a:pPr>
            <a:r>
              <a:rPr lang="ja-JP" altLang="en-US" sz="2400" b="1" dirty="0">
                <a:latin typeface="+mj-ea"/>
              </a:rPr>
              <a:t>○</a:t>
            </a:r>
            <a:r>
              <a:rPr lang="ja-JP" altLang="ja-JP" sz="2400" b="1" dirty="0">
                <a:latin typeface="+mj-ea"/>
              </a:rPr>
              <a:t>指定を受けていない</a:t>
            </a:r>
            <a:r>
              <a:rPr lang="ja-JP" altLang="ja-JP" sz="2400" b="1" dirty="0" smtClean="0">
                <a:latin typeface="+mj-ea"/>
              </a:rPr>
              <a:t>診療所</a:t>
            </a:r>
            <a:r>
              <a:rPr lang="ja-JP" altLang="ja-JP" sz="2400" b="1" dirty="0">
                <a:latin typeface="+mj-ea"/>
              </a:rPr>
              <a:t>からの届出の取扱いに</a:t>
            </a:r>
            <a:r>
              <a:rPr lang="ja-JP" altLang="ja-JP" sz="2400" b="1" dirty="0" smtClean="0">
                <a:latin typeface="+mj-ea"/>
              </a:rPr>
              <a:t>ついて</a:t>
            </a:r>
            <a:endParaRPr lang="en-US" altLang="ja-JP" sz="2400" b="1" dirty="0" smtClean="0">
              <a:latin typeface="+mj-ea"/>
            </a:endParaRPr>
          </a:p>
          <a:p>
            <a:pPr lvl="1"/>
            <a:r>
              <a:rPr lang="ja-JP" altLang="ja-JP" sz="2400" dirty="0" smtClean="0">
                <a:latin typeface="+mj-ea"/>
              </a:rPr>
              <a:t>指定</a:t>
            </a:r>
            <a:r>
              <a:rPr lang="ja-JP" altLang="ja-JP" sz="2400" dirty="0">
                <a:latin typeface="+mj-ea"/>
              </a:rPr>
              <a:t>を受けていない診療所からの届出は受理</a:t>
            </a:r>
            <a:r>
              <a:rPr lang="ja-JP" altLang="ja-JP" sz="2400" dirty="0" smtClean="0">
                <a:latin typeface="+mj-ea"/>
              </a:rPr>
              <a:t>しない</a:t>
            </a:r>
            <a:endParaRPr lang="en-US" altLang="ja-JP" sz="2400" dirty="0" smtClean="0">
              <a:latin typeface="+mj-ea"/>
            </a:endParaRPr>
          </a:p>
          <a:p>
            <a:pPr lvl="1"/>
            <a:r>
              <a:rPr lang="ja-JP" altLang="ja-JP" sz="2400" dirty="0" smtClean="0">
                <a:latin typeface="+mj-ea"/>
              </a:rPr>
              <a:t>指定</a:t>
            </a:r>
            <a:r>
              <a:rPr lang="ja-JP" altLang="ja-JP" sz="2400" dirty="0">
                <a:latin typeface="+mj-ea"/>
              </a:rPr>
              <a:t>を受けていない診療所は</a:t>
            </a:r>
            <a:r>
              <a:rPr lang="ja-JP" altLang="ja-JP" sz="2400" dirty="0" smtClean="0">
                <a:latin typeface="+mj-ea"/>
              </a:rPr>
              <a:t>、</a:t>
            </a:r>
            <a:r>
              <a:rPr lang="ja-JP" altLang="ja-JP" sz="2400" dirty="0">
                <a:latin typeface="+mj-ea"/>
              </a:rPr>
              <a:t>死亡者新規がん情報に関する</a:t>
            </a:r>
            <a:r>
              <a:rPr lang="ja-JP" altLang="ja-JP" sz="2400" dirty="0" smtClean="0">
                <a:latin typeface="+mj-ea"/>
              </a:rPr>
              <a:t>通知</a:t>
            </a:r>
            <a:r>
              <a:rPr lang="ja-JP" altLang="en-US" sz="2400" dirty="0">
                <a:latin typeface="+mj-ea"/>
              </a:rPr>
              <a:t>に</a:t>
            </a:r>
            <a:r>
              <a:rPr lang="ja-JP" altLang="en-US" sz="2400" dirty="0" smtClean="0">
                <a:latin typeface="+mj-ea"/>
              </a:rPr>
              <a:t>基づく「遡り</a:t>
            </a:r>
            <a:r>
              <a:rPr lang="ja-JP" altLang="ja-JP" sz="2400" dirty="0" smtClean="0">
                <a:latin typeface="+mj-ea"/>
              </a:rPr>
              <a:t>調査</a:t>
            </a:r>
            <a:r>
              <a:rPr lang="ja-JP" altLang="en-US" sz="2400" dirty="0" smtClean="0">
                <a:latin typeface="+mj-ea"/>
              </a:rPr>
              <a:t>」</a:t>
            </a:r>
            <a:r>
              <a:rPr lang="ja-JP" altLang="ja-JP" sz="2400" dirty="0" smtClean="0">
                <a:latin typeface="+mj-ea"/>
              </a:rPr>
              <a:t>の</a:t>
            </a:r>
            <a:r>
              <a:rPr lang="ja-JP" altLang="ja-JP" sz="2400" dirty="0">
                <a:latin typeface="+mj-ea"/>
              </a:rPr>
              <a:t>対象と</a:t>
            </a:r>
            <a:r>
              <a:rPr lang="ja-JP" altLang="ja-JP" sz="2400" dirty="0" smtClean="0">
                <a:latin typeface="+mj-ea"/>
              </a:rPr>
              <a:t>しない</a:t>
            </a:r>
            <a:endParaRPr lang="ja-JP" altLang="ja-JP" sz="2400" dirty="0">
              <a:latin typeface="+mj-ea"/>
            </a:endParaRPr>
          </a:p>
        </p:txBody>
      </p:sp>
      <p:sp>
        <p:nvSpPr>
          <p:cNvPr id="2" name="スライド番号プレースホルダー 1"/>
          <p:cNvSpPr>
            <a:spLocks noGrp="1"/>
          </p:cNvSpPr>
          <p:nvPr>
            <p:ph type="sldNum" sz="quarter" idx="12"/>
          </p:nvPr>
        </p:nvSpPr>
        <p:spPr/>
        <p:txBody>
          <a:bodyPr/>
          <a:lstStyle/>
          <a:p>
            <a:fld id="{F3CC433A-21BA-4E32-B29D-9C6DCB6C1646}" type="slidenum">
              <a:rPr kumimoji="1" lang="ja-JP" altLang="en-US" smtClean="0"/>
              <a:t>10</a:t>
            </a:fld>
            <a:endParaRPr kumimoji="1" lang="ja-JP" altLang="en-US"/>
          </a:p>
        </p:txBody>
      </p:sp>
      <p:sp>
        <p:nvSpPr>
          <p:cNvPr id="8" name="タイトル 1"/>
          <p:cNvSpPr txBox="1">
            <a:spLocks/>
          </p:cNvSpPr>
          <p:nvPr/>
        </p:nvSpPr>
        <p:spPr>
          <a:xfrm>
            <a:off x="323528" y="260648"/>
            <a:ext cx="8512115" cy="576064"/>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7500"/>
          </a:bodyPr>
          <a:lstStyle/>
          <a:p>
            <a:pPr algn="ctr">
              <a:spcBef>
                <a:spcPct val="0"/>
              </a:spcBef>
            </a:pPr>
            <a:r>
              <a:rPr lang="ja-JP" altLang="en-US" sz="3200" dirty="0"/>
              <a:t>診療所の指定に</a:t>
            </a:r>
            <a:r>
              <a:rPr lang="ja-JP" altLang="en-US" sz="3200" dirty="0" smtClean="0"/>
              <a:t>ついて</a:t>
            </a:r>
            <a:endParaRPr lang="ja-JP" altLang="en-US" sz="3600" dirty="0" smtClean="0">
              <a:solidFill>
                <a:prstClr val="black"/>
              </a:solidFill>
            </a:endParaRPr>
          </a:p>
        </p:txBody>
      </p:sp>
    </p:spTree>
    <p:extLst>
      <p:ext uri="{BB962C8B-B14F-4D97-AF65-F5344CB8AC3E}">
        <p14:creationId xmlns:p14="http://schemas.microsoft.com/office/powerpoint/2010/main" val="358170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Autofit/>
          </a:bodyPr>
          <a:lstStyle/>
          <a:p>
            <a:r>
              <a:rPr kumimoji="1" lang="ja-JP" altLang="en-US" dirty="0" smtClean="0"/>
              <a:t>届出対象情報</a:t>
            </a:r>
            <a:r>
              <a:rPr kumimoji="1" lang="en-US" altLang="ja-JP" dirty="0" smtClean="0"/>
              <a:t/>
            </a:r>
            <a:br>
              <a:rPr kumimoji="1" lang="en-US" altLang="ja-JP" dirty="0" smtClean="0"/>
            </a:br>
            <a:r>
              <a:rPr lang="ja-JP" altLang="en-US" sz="3200" dirty="0" smtClean="0"/>
              <a:t>～</a:t>
            </a:r>
            <a:r>
              <a:rPr lang="ja-JP" altLang="en-US" sz="3200" dirty="0" smtClean="0">
                <a:solidFill>
                  <a:srgbClr val="FF0000"/>
                </a:solidFill>
              </a:rPr>
              <a:t>何を</a:t>
            </a:r>
            <a:r>
              <a:rPr lang="ja-JP" altLang="en-US" sz="3200" dirty="0" smtClean="0"/>
              <a:t>届け出しなければいけないのか～</a:t>
            </a:r>
            <a:endParaRPr kumimoji="1" lang="ja-JP" altLang="en-US" sz="3200" dirty="0"/>
          </a:p>
        </p:txBody>
      </p:sp>
    </p:spTree>
    <p:extLst>
      <p:ext uri="{BB962C8B-B14F-4D97-AF65-F5344CB8AC3E}">
        <p14:creationId xmlns:p14="http://schemas.microsoft.com/office/powerpoint/2010/main" val="3723043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1520" y="2420888"/>
            <a:ext cx="8664515" cy="437042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400" dirty="0" smtClean="0">
                <a:latin typeface="+mj-ea"/>
                <a:ea typeface="+mj-ea"/>
              </a:rPr>
              <a:t>（政令第１条）</a:t>
            </a:r>
            <a:endParaRPr lang="en-US" altLang="ja-JP" sz="2400" dirty="0" smtClean="0">
              <a:latin typeface="+mj-ea"/>
              <a:ea typeface="+mj-ea"/>
            </a:endParaRPr>
          </a:p>
          <a:p>
            <a:r>
              <a:rPr lang="ja-JP" altLang="en-US" sz="2400" dirty="0" smtClean="0">
                <a:latin typeface="+mj-ea"/>
                <a:ea typeface="+mj-ea"/>
              </a:rPr>
              <a:t>政令で定める疾病は、次に掲げる疾病とする。</a:t>
            </a:r>
            <a:endParaRPr lang="en-US" altLang="ja-JP" sz="2400" dirty="0" smtClean="0">
              <a:latin typeface="+mj-ea"/>
              <a:ea typeface="+mj-ea"/>
            </a:endParaRPr>
          </a:p>
          <a:p>
            <a:r>
              <a:rPr lang="ja-JP" altLang="en-US" sz="2300" dirty="0" smtClean="0">
                <a:latin typeface="+mj-ea"/>
                <a:ea typeface="+mj-ea"/>
              </a:rPr>
              <a:t>一　</a:t>
            </a:r>
            <a:r>
              <a:rPr lang="ja-JP" altLang="ja-JP" sz="2300" dirty="0" smtClean="0">
                <a:latin typeface="+mj-ea"/>
                <a:ea typeface="+mj-ea"/>
              </a:rPr>
              <a:t>悪性</a:t>
            </a:r>
            <a:r>
              <a:rPr lang="ja-JP" altLang="ja-JP" sz="2300" dirty="0">
                <a:latin typeface="+mj-ea"/>
                <a:ea typeface="+mj-ea"/>
              </a:rPr>
              <a:t>新生物及び上皮内がん</a:t>
            </a:r>
          </a:p>
          <a:p>
            <a:r>
              <a:rPr lang="ja-JP" altLang="en-US" sz="2300" dirty="0" smtClean="0">
                <a:latin typeface="+mj-ea"/>
                <a:ea typeface="+mj-ea"/>
              </a:rPr>
              <a:t>二　</a:t>
            </a:r>
            <a:r>
              <a:rPr lang="ja-JP" altLang="ja-JP" sz="2300" dirty="0" smtClean="0">
                <a:latin typeface="+mj-ea"/>
                <a:ea typeface="+mj-ea"/>
              </a:rPr>
              <a:t>髄</a:t>
            </a:r>
            <a:r>
              <a:rPr lang="ja-JP" altLang="ja-JP" sz="2300" dirty="0">
                <a:latin typeface="+mj-ea"/>
                <a:ea typeface="+mj-ea"/>
              </a:rPr>
              <a:t>膜又は脳、脊髄、脳神経その他の中枢神経系に発生した腫瘍</a:t>
            </a:r>
          </a:p>
          <a:p>
            <a:r>
              <a:rPr lang="ja-JP" altLang="en-US" sz="2300" dirty="0" smtClean="0">
                <a:latin typeface="+mj-ea"/>
                <a:ea typeface="+mj-ea"/>
              </a:rPr>
              <a:t>三　</a:t>
            </a:r>
            <a:r>
              <a:rPr lang="ja-JP" altLang="ja-JP" sz="2300" dirty="0" smtClean="0">
                <a:latin typeface="+mj-ea"/>
                <a:ea typeface="+mj-ea"/>
              </a:rPr>
              <a:t>卵巣腫瘍</a:t>
            </a:r>
            <a:endParaRPr lang="en-US" altLang="ja-JP" sz="2300" dirty="0" smtClean="0">
              <a:latin typeface="+mj-ea"/>
              <a:ea typeface="+mj-ea"/>
            </a:endParaRPr>
          </a:p>
          <a:p>
            <a:pPr lvl="1"/>
            <a:r>
              <a:rPr lang="ja-JP" altLang="en-US" sz="2000" dirty="0" smtClean="0"/>
              <a:t>　境界</a:t>
            </a:r>
            <a:r>
              <a:rPr lang="ja-JP" altLang="en-US" sz="2000" dirty="0"/>
              <a:t>悪性漿液性乳頭状の</a:t>
            </a:r>
            <a:r>
              <a:rPr lang="ja-JP" altLang="en-US" sz="2000" dirty="0" err="1"/>
              <a:t>う胞</a:t>
            </a:r>
            <a:r>
              <a:rPr lang="ja-JP" altLang="en-US" sz="2000" dirty="0"/>
              <a:t>腫瘍</a:t>
            </a:r>
          </a:p>
          <a:p>
            <a:pPr lvl="1"/>
            <a:r>
              <a:rPr lang="ja-JP" altLang="en-US" sz="2000" dirty="0" smtClean="0"/>
              <a:t>　境界</a:t>
            </a:r>
            <a:r>
              <a:rPr lang="ja-JP" altLang="en-US" sz="2000" dirty="0"/>
              <a:t>悪性漿液性の</a:t>
            </a:r>
            <a:r>
              <a:rPr lang="ja-JP" altLang="en-US" sz="2000" dirty="0" err="1"/>
              <a:t>う胞腺腫</a:t>
            </a:r>
            <a:endParaRPr lang="ja-JP" altLang="en-US" sz="2000" dirty="0"/>
          </a:p>
          <a:p>
            <a:pPr lvl="1"/>
            <a:r>
              <a:rPr lang="ja-JP" altLang="en-US" sz="2000" dirty="0" smtClean="0"/>
              <a:t>　境界</a:t>
            </a:r>
            <a:r>
              <a:rPr lang="ja-JP" altLang="en-US" sz="2000" dirty="0"/>
              <a:t>悪性漿液性表在性乳頭腫瘍</a:t>
            </a:r>
          </a:p>
          <a:p>
            <a:pPr lvl="1"/>
            <a:r>
              <a:rPr lang="ja-JP" altLang="en-US" sz="2000" dirty="0" smtClean="0"/>
              <a:t>　境界</a:t>
            </a:r>
            <a:r>
              <a:rPr lang="ja-JP" altLang="en-US" sz="2000" dirty="0"/>
              <a:t>悪性乳頭状の</a:t>
            </a:r>
            <a:r>
              <a:rPr lang="ja-JP" altLang="en-US" sz="2000" dirty="0" err="1"/>
              <a:t>う胞腺腫</a:t>
            </a:r>
            <a:endParaRPr lang="ja-JP" altLang="en-US" sz="2000" dirty="0"/>
          </a:p>
          <a:p>
            <a:pPr lvl="1"/>
            <a:r>
              <a:rPr lang="ja-JP" altLang="en-US" sz="2000" dirty="0" smtClean="0"/>
              <a:t>　境界</a:t>
            </a:r>
            <a:r>
              <a:rPr lang="ja-JP" altLang="en-US" sz="2000" dirty="0"/>
              <a:t>悪性粘液性乳頭状の</a:t>
            </a:r>
            <a:r>
              <a:rPr lang="ja-JP" altLang="en-US" sz="2000" dirty="0" err="1"/>
              <a:t>う胞腺腫</a:t>
            </a:r>
            <a:endParaRPr lang="ja-JP" altLang="en-US" sz="2000" dirty="0"/>
          </a:p>
          <a:p>
            <a:pPr lvl="1"/>
            <a:r>
              <a:rPr lang="ja-JP" altLang="en-US" sz="2000" dirty="0" smtClean="0"/>
              <a:t>　境界</a:t>
            </a:r>
            <a:r>
              <a:rPr lang="ja-JP" altLang="en-US" sz="2000" dirty="0"/>
              <a:t>悪性粘液性の</a:t>
            </a:r>
            <a:r>
              <a:rPr lang="ja-JP" altLang="en-US" sz="2000" dirty="0" err="1"/>
              <a:t>う胞</a:t>
            </a:r>
            <a:r>
              <a:rPr lang="ja-JP" altLang="en-US" sz="2000" dirty="0"/>
              <a:t>腫瘍</a:t>
            </a:r>
          </a:p>
          <a:p>
            <a:pPr lvl="1"/>
            <a:r>
              <a:rPr lang="ja-JP" altLang="en-US" sz="2000" dirty="0" smtClean="0"/>
              <a:t>　境界</a:t>
            </a:r>
            <a:r>
              <a:rPr lang="ja-JP" altLang="en-US" sz="2000" dirty="0"/>
              <a:t>悪性明細胞の</a:t>
            </a:r>
            <a:r>
              <a:rPr lang="ja-JP" altLang="en-US" sz="2000" dirty="0" err="1"/>
              <a:t>う胞</a:t>
            </a:r>
            <a:r>
              <a:rPr lang="ja-JP" altLang="en-US" sz="2000" dirty="0"/>
              <a:t>腫瘍</a:t>
            </a:r>
          </a:p>
          <a:p>
            <a:r>
              <a:rPr lang="ja-JP" altLang="en-US" sz="2300" dirty="0" smtClean="0">
                <a:latin typeface="+mj-ea"/>
                <a:ea typeface="+mj-ea"/>
              </a:rPr>
              <a:t>四　</a:t>
            </a:r>
            <a:r>
              <a:rPr lang="ja-JP" altLang="ja-JP" sz="2300" dirty="0" smtClean="0">
                <a:latin typeface="+mj-ea"/>
                <a:ea typeface="+mj-ea"/>
              </a:rPr>
              <a:t>消化管間質腫瘍</a:t>
            </a:r>
            <a:endParaRPr lang="ja-JP" altLang="ja-JP" sz="2300" dirty="0">
              <a:latin typeface="+mj-ea"/>
              <a:ea typeface="+mj-ea"/>
            </a:endParaRPr>
          </a:p>
        </p:txBody>
      </p:sp>
      <p:sp>
        <p:nvSpPr>
          <p:cNvPr id="5" name="テキスト ボックス 4"/>
          <p:cNvSpPr txBox="1"/>
          <p:nvPr/>
        </p:nvSpPr>
        <p:spPr>
          <a:xfrm>
            <a:off x="251520" y="932527"/>
            <a:ext cx="8664515"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400" dirty="0" smtClean="0">
                <a:latin typeface="+mj-ea"/>
                <a:ea typeface="+mj-ea"/>
              </a:rPr>
              <a:t>（法</a:t>
            </a:r>
            <a:r>
              <a:rPr lang="ja-JP" altLang="ja-JP" sz="2400" dirty="0" smtClean="0">
                <a:latin typeface="+mj-ea"/>
                <a:ea typeface="+mj-ea"/>
              </a:rPr>
              <a:t>第</a:t>
            </a:r>
            <a:r>
              <a:rPr lang="ja-JP" altLang="en-US" sz="2400" dirty="0">
                <a:latin typeface="+mj-ea"/>
                <a:ea typeface="+mj-ea"/>
              </a:rPr>
              <a:t>２</a:t>
            </a:r>
            <a:r>
              <a:rPr lang="ja-JP" altLang="ja-JP" sz="2400" dirty="0" smtClean="0">
                <a:latin typeface="+mj-ea"/>
                <a:ea typeface="+mj-ea"/>
              </a:rPr>
              <a:t>条第</a:t>
            </a:r>
            <a:r>
              <a:rPr lang="ja-JP" altLang="en-US" sz="2400" dirty="0" smtClean="0">
                <a:latin typeface="+mj-ea"/>
                <a:ea typeface="+mj-ea"/>
              </a:rPr>
              <a:t>１</a:t>
            </a:r>
            <a:r>
              <a:rPr lang="ja-JP" altLang="ja-JP" sz="2400" dirty="0" smtClean="0">
                <a:latin typeface="+mj-ea"/>
                <a:ea typeface="+mj-ea"/>
              </a:rPr>
              <a:t>項</a:t>
            </a:r>
            <a:r>
              <a:rPr lang="ja-JP" altLang="en-US" sz="2400" dirty="0" smtClean="0">
                <a:latin typeface="+mj-ea"/>
                <a:ea typeface="+mj-ea"/>
              </a:rPr>
              <a:t>）</a:t>
            </a:r>
            <a:endParaRPr lang="en-US" altLang="ja-JP" sz="2400" dirty="0" smtClean="0">
              <a:latin typeface="+mj-ea"/>
              <a:ea typeface="+mj-ea"/>
            </a:endParaRPr>
          </a:p>
          <a:p>
            <a:r>
              <a:rPr lang="ja-JP" altLang="en-US" sz="2400" dirty="0" smtClean="0">
                <a:latin typeface="+mj-ea"/>
                <a:ea typeface="+mj-ea"/>
              </a:rPr>
              <a:t>　</a:t>
            </a:r>
            <a:r>
              <a:rPr lang="ja-JP" altLang="ja-JP" sz="2400" dirty="0" smtClean="0">
                <a:latin typeface="+mj-ea"/>
                <a:ea typeface="+mj-ea"/>
              </a:rPr>
              <a:t>この</a:t>
            </a:r>
            <a:r>
              <a:rPr lang="ja-JP" altLang="ja-JP" sz="2400" dirty="0">
                <a:latin typeface="+mj-ea"/>
                <a:ea typeface="+mj-ea"/>
              </a:rPr>
              <a:t>法律において「がん」とは、</a:t>
            </a:r>
            <a:r>
              <a:rPr lang="ja-JP" altLang="ja-JP" sz="2400" u="sng" dirty="0">
                <a:latin typeface="+mj-ea"/>
                <a:ea typeface="+mj-ea"/>
              </a:rPr>
              <a:t>悪性新生物その他の政令で定める疾病</a:t>
            </a:r>
            <a:r>
              <a:rPr lang="ja-JP" altLang="ja-JP" sz="2400" dirty="0">
                <a:latin typeface="+mj-ea"/>
                <a:ea typeface="+mj-ea"/>
              </a:rPr>
              <a:t>をいう。</a:t>
            </a:r>
          </a:p>
        </p:txBody>
      </p:sp>
      <p:sp>
        <p:nvSpPr>
          <p:cNvPr id="7" name="下矢印 6"/>
          <p:cNvSpPr/>
          <p:nvPr/>
        </p:nvSpPr>
        <p:spPr>
          <a:xfrm>
            <a:off x="4187733" y="2132856"/>
            <a:ext cx="792088" cy="2499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830888" y="6453336"/>
            <a:ext cx="2133600" cy="365125"/>
          </a:xfrm>
        </p:spPr>
        <p:txBody>
          <a:bodyPr/>
          <a:lstStyle/>
          <a:p>
            <a:fld id="{F3CC433A-21BA-4E32-B29D-9C6DCB6C1646}" type="slidenum">
              <a:rPr kumimoji="1" lang="ja-JP" altLang="en-US" smtClean="0"/>
              <a:t>12</a:t>
            </a:fld>
            <a:endParaRPr kumimoji="1" lang="ja-JP" altLang="en-US"/>
          </a:p>
        </p:txBody>
      </p:sp>
      <p:sp>
        <p:nvSpPr>
          <p:cNvPr id="8" name="タイトル 1"/>
          <p:cNvSpPr txBox="1">
            <a:spLocks/>
          </p:cNvSpPr>
          <p:nvPr/>
        </p:nvSpPr>
        <p:spPr>
          <a:xfrm>
            <a:off x="323528" y="260648"/>
            <a:ext cx="8512115" cy="576064"/>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0000" lnSpcReduction="10000"/>
          </a:bodyPr>
          <a:lstStyle/>
          <a:p>
            <a:pPr algn="ctr">
              <a:spcBef>
                <a:spcPct val="0"/>
              </a:spcBef>
            </a:pPr>
            <a:r>
              <a:rPr lang="ja-JP" altLang="en-US" sz="3600" dirty="0" smtClean="0">
                <a:solidFill>
                  <a:prstClr val="black"/>
                </a:solidFill>
              </a:rPr>
              <a:t>がんの</a:t>
            </a:r>
            <a:r>
              <a:rPr lang="ja-JP" altLang="en-US" sz="3600" dirty="0">
                <a:solidFill>
                  <a:prstClr val="black"/>
                </a:solidFill>
              </a:rPr>
              <a:t>定義</a:t>
            </a:r>
            <a:r>
              <a:rPr lang="ja-JP" altLang="en-US" sz="3600" dirty="0" smtClean="0">
                <a:solidFill>
                  <a:prstClr val="black"/>
                </a:solidFill>
              </a:rPr>
              <a:t>について</a:t>
            </a:r>
          </a:p>
        </p:txBody>
      </p:sp>
    </p:spTree>
    <p:extLst>
      <p:ext uri="{BB962C8B-B14F-4D97-AF65-F5344CB8AC3E}">
        <p14:creationId xmlns:p14="http://schemas.microsoft.com/office/powerpoint/2010/main" val="31918350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323528" y="260648"/>
            <a:ext cx="8512115" cy="576064"/>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0000" lnSpcReduction="10000"/>
          </a:bodyPr>
          <a:lstStyle/>
          <a:p>
            <a:pPr algn="ctr">
              <a:spcBef>
                <a:spcPct val="0"/>
              </a:spcBef>
            </a:pPr>
            <a:r>
              <a:rPr lang="ja-JP" altLang="en-US" sz="3600" dirty="0" smtClean="0">
                <a:solidFill>
                  <a:prstClr val="black"/>
                </a:solidFill>
              </a:rPr>
              <a:t>届出対象情報について</a:t>
            </a:r>
            <a:endParaRPr lang="en-US" altLang="ja-JP" sz="3600" dirty="0"/>
          </a:p>
        </p:txBody>
      </p:sp>
      <p:sp>
        <p:nvSpPr>
          <p:cNvPr id="4" name="テキスト ボックス 3"/>
          <p:cNvSpPr txBox="1"/>
          <p:nvPr/>
        </p:nvSpPr>
        <p:spPr>
          <a:xfrm>
            <a:off x="323528" y="1016144"/>
            <a:ext cx="8512115" cy="560153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400" dirty="0" smtClean="0">
                <a:latin typeface="+mj-ea"/>
              </a:rPr>
              <a:t>（法第６条第１項） </a:t>
            </a:r>
            <a:endParaRPr lang="en-US" altLang="ja-JP" sz="2400" dirty="0" smtClean="0">
              <a:latin typeface="+mn-ea"/>
            </a:endParaRPr>
          </a:p>
          <a:p>
            <a:r>
              <a:rPr lang="ja-JP" altLang="en-US" sz="2400" dirty="0" smtClean="0">
                <a:latin typeface="+mn-ea"/>
              </a:rPr>
              <a:t>病院等の管理者は、</a:t>
            </a:r>
            <a:r>
              <a:rPr lang="ja-JP" altLang="ja-JP" sz="2400" dirty="0" smtClean="0">
                <a:latin typeface="+mn-ea"/>
              </a:rPr>
              <a:t>原発性</a:t>
            </a:r>
            <a:r>
              <a:rPr lang="ja-JP" altLang="ja-JP" sz="2400" dirty="0">
                <a:latin typeface="+mn-ea"/>
              </a:rPr>
              <a:t>のがんに関する次に掲げる</a:t>
            </a:r>
            <a:r>
              <a:rPr lang="ja-JP" altLang="ja-JP" sz="2400" dirty="0" smtClean="0">
                <a:latin typeface="+mn-ea"/>
              </a:rPr>
              <a:t>情報を</a:t>
            </a:r>
            <a:r>
              <a:rPr lang="ja-JP" altLang="ja-JP" sz="2400" dirty="0">
                <a:latin typeface="+mn-ea"/>
              </a:rPr>
              <a:t>当該病院等の所在地の都道府県知事に届け出なければならない</a:t>
            </a:r>
            <a:r>
              <a:rPr lang="ja-JP" altLang="ja-JP" sz="2400" dirty="0" smtClean="0">
                <a:latin typeface="+mn-ea"/>
              </a:rPr>
              <a:t>。</a:t>
            </a:r>
            <a:endParaRPr lang="en-US" altLang="ja-JP" sz="2400" dirty="0" smtClean="0"/>
          </a:p>
          <a:p>
            <a:endParaRPr lang="en-US" altLang="ja-JP" sz="2200" b="1" dirty="0" smtClean="0"/>
          </a:p>
          <a:p>
            <a:r>
              <a:rPr lang="ja-JP" altLang="en-US" sz="2200" b="1" dirty="0" smtClean="0"/>
              <a:t>一</a:t>
            </a:r>
            <a:r>
              <a:rPr lang="ja-JP" altLang="en-US" sz="2200" dirty="0" smtClean="0"/>
              <a:t> </a:t>
            </a:r>
            <a:r>
              <a:rPr lang="ja-JP" altLang="en-US" sz="2200" dirty="0"/>
              <a:t>　</a:t>
            </a:r>
            <a:r>
              <a:rPr lang="ja-JP" altLang="en-US" sz="2200" b="1" u="sng" dirty="0" smtClean="0"/>
              <a:t>当該</a:t>
            </a:r>
            <a:r>
              <a:rPr lang="ja-JP" altLang="en-US" sz="2200" b="1" u="sng" dirty="0"/>
              <a:t>がんに罹患した者の氏名、性別、生年月日及び住所 </a:t>
            </a:r>
          </a:p>
          <a:p>
            <a:pPr marL="457200" indent="-457200">
              <a:buAutoNum type="ea1JpnKorPlain" startAt="2"/>
            </a:pPr>
            <a:r>
              <a:rPr lang="ja-JP" altLang="en-US" sz="2200" b="1" dirty="0" smtClean="0"/>
              <a:t> </a:t>
            </a:r>
            <a:r>
              <a:rPr lang="ja-JP" altLang="en-US" sz="2200" b="1" u="sng" dirty="0" smtClean="0"/>
              <a:t>当該</a:t>
            </a:r>
            <a:r>
              <a:rPr lang="ja-JP" altLang="en-US" sz="2200" b="1" u="sng" dirty="0"/>
              <a:t>病院等の名称</a:t>
            </a:r>
            <a:r>
              <a:rPr lang="ja-JP" altLang="en-US" sz="2200" dirty="0"/>
              <a:t>その他当該病院等に関し厚生労働</a:t>
            </a:r>
            <a:r>
              <a:rPr lang="ja-JP" altLang="en-US" sz="2200" dirty="0" smtClean="0"/>
              <a:t>省令で</a:t>
            </a:r>
            <a:r>
              <a:rPr lang="ja-JP" altLang="en-US" sz="2200" dirty="0"/>
              <a:t>定める事項 </a:t>
            </a:r>
          </a:p>
          <a:p>
            <a:r>
              <a:rPr lang="ja-JP" altLang="en-US" sz="2200" b="1" dirty="0"/>
              <a:t>三</a:t>
            </a:r>
            <a:r>
              <a:rPr lang="ja-JP" altLang="en-US" sz="2200" dirty="0"/>
              <a:t> 　</a:t>
            </a:r>
            <a:r>
              <a:rPr lang="ja-JP" altLang="en-US" sz="2200" b="1" u="sng" dirty="0"/>
              <a:t>当該がんの診断日</a:t>
            </a:r>
            <a:r>
              <a:rPr lang="ja-JP" altLang="en-US" sz="2200" dirty="0"/>
              <a:t>として厚生労働省令で定める日 </a:t>
            </a:r>
          </a:p>
          <a:p>
            <a:r>
              <a:rPr lang="ja-JP" altLang="en-US" sz="2200" b="1" dirty="0"/>
              <a:t>四</a:t>
            </a:r>
            <a:r>
              <a:rPr lang="ja-JP" altLang="en-US" sz="2200" dirty="0"/>
              <a:t> 　</a:t>
            </a:r>
            <a:r>
              <a:rPr lang="ja-JP" altLang="en-US" sz="2200" b="1" u="sng" dirty="0"/>
              <a:t>当該がんの種類</a:t>
            </a:r>
            <a:r>
              <a:rPr lang="ja-JP" altLang="en-US" sz="2200" dirty="0"/>
              <a:t>に関し厚生労働省令で定める事項 </a:t>
            </a:r>
          </a:p>
          <a:p>
            <a:r>
              <a:rPr lang="ja-JP" altLang="en-US" sz="2200" b="1" dirty="0"/>
              <a:t>五</a:t>
            </a:r>
            <a:r>
              <a:rPr lang="ja-JP" altLang="en-US" sz="2200" dirty="0"/>
              <a:t> 　</a:t>
            </a:r>
            <a:r>
              <a:rPr lang="ja-JP" altLang="en-US" sz="2200" b="1" u="sng" dirty="0"/>
              <a:t>当該がんの進行度</a:t>
            </a:r>
            <a:r>
              <a:rPr lang="ja-JP" altLang="en-US" sz="2200" dirty="0"/>
              <a:t>に関し厚生労働省令で定める事項 </a:t>
            </a:r>
          </a:p>
          <a:p>
            <a:r>
              <a:rPr lang="ja-JP" altLang="en-US" sz="2200" b="1" dirty="0" smtClean="0"/>
              <a:t>六</a:t>
            </a:r>
            <a:r>
              <a:rPr lang="ja-JP" altLang="en-US" sz="2200" dirty="0" smtClean="0"/>
              <a:t> 　</a:t>
            </a:r>
            <a:r>
              <a:rPr lang="ja-JP" altLang="en-US" sz="2200" b="1" u="sng" dirty="0" smtClean="0"/>
              <a:t>当該</a:t>
            </a:r>
            <a:r>
              <a:rPr lang="ja-JP" altLang="en-US" sz="2200" b="1" u="sng" dirty="0"/>
              <a:t>がんの発見の経緯</a:t>
            </a:r>
            <a:r>
              <a:rPr lang="ja-JP" altLang="en-US" sz="2200" dirty="0"/>
              <a:t>に関し厚生労働省令で定める</a:t>
            </a:r>
            <a:r>
              <a:rPr lang="ja-JP" altLang="en-US" sz="2200" dirty="0" smtClean="0"/>
              <a:t>事項 </a:t>
            </a:r>
          </a:p>
          <a:p>
            <a:pPr marL="457200" indent="-457200">
              <a:buAutoNum type="ea1JpnKorPlain" startAt="7"/>
            </a:pPr>
            <a:r>
              <a:rPr lang="ja-JP" altLang="en-US" sz="2200" b="1" dirty="0" smtClean="0"/>
              <a:t>  </a:t>
            </a:r>
            <a:r>
              <a:rPr lang="ja-JP" altLang="en-US" sz="2200" b="1" u="sng" dirty="0" smtClean="0"/>
              <a:t>当該</a:t>
            </a:r>
            <a:r>
              <a:rPr lang="ja-JP" altLang="en-US" sz="2200" b="1" u="sng" dirty="0"/>
              <a:t>病院等が行った当該がんの治療の内容</a:t>
            </a:r>
            <a:r>
              <a:rPr lang="ja-JP" altLang="en-US" sz="2200" dirty="0"/>
              <a:t>に関し</a:t>
            </a:r>
            <a:r>
              <a:rPr lang="ja-JP" altLang="en-US" sz="2200" dirty="0" smtClean="0"/>
              <a:t>厚生労働</a:t>
            </a:r>
            <a:r>
              <a:rPr lang="ja-JP" altLang="en-US" sz="2200" dirty="0"/>
              <a:t>省令で定める事項 </a:t>
            </a:r>
          </a:p>
          <a:p>
            <a:pPr marL="457200" indent="-457200">
              <a:buAutoNum type="ea1JpnKorPlain" startAt="8"/>
            </a:pPr>
            <a:r>
              <a:rPr lang="ja-JP" altLang="en-US" sz="2200" dirty="0" smtClean="0"/>
              <a:t>当該</a:t>
            </a:r>
            <a:r>
              <a:rPr lang="ja-JP" altLang="en-US" sz="2200" dirty="0"/>
              <a:t>がんに罹患した者の死亡を確認した場合にあっては</a:t>
            </a:r>
            <a:r>
              <a:rPr lang="ja-JP" altLang="en-US" sz="2200" dirty="0" smtClean="0"/>
              <a:t>、</a:t>
            </a:r>
            <a:r>
              <a:rPr lang="ja-JP" altLang="en-US" sz="2200" b="1" u="sng" dirty="0" smtClean="0"/>
              <a:t>その</a:t>
            </a:r>
            <a:r>
              <a:rPr lang="ja-JP" altLang="en-US" sz="2200" b="1" u="sng" dirty="0"/>
              <a:t>死亡の日 </a:t>
            </a:r>
          </a:p>
          <a:p>
            <a:r>
              <a:rPr lang="ja-JP" altLang="en-US" sz="2200" b="1" dirty="0"/>
              <a:t>九</a:t>
            </a:r>
            <a:r>
              <a:rPr lang="ja-JP" altLang="en-US" sz="2200" dirty="0"/>
              <a:t> 　その他厚生労働省令で定める事項 </a:t>
            </a:r>
          </a:p>
        </p:txBody>
      </p:sp>
      <p:sp>
        <p:nvSpPr>
          <p:cNvPr id="2" name="スライド番号プレースホルダー 1"/>
          <p:cNvSpPr>
            <a:spLocks noGrp="1"/>
          </p:cNvSpPr>
          <p:nvPr>
            <p:ph type="sldNum" sz="quarter" idx="12"/>
          </p:nvPr>
        </p:nvSpPr>
        <p:spPr>
          <a:xfrm>
            <a:off x="6902896" y="6448251"/>
            <a:ext cx="2133600" cy="365125"/>
          </a:xfrm>
        </p:spPr>
        <p:txBody>
          <a:bodyPr/>
          <a:lstStyle/>
          <a:p>
            <a:fld id="{F3CC433A-21BA-4E32-B29D-9C6DCB6C1646}" type="slidenum">
              <a:rPr kumimoji="1" lang="ja-JP" altLang="en-US" smtClean="0"/>
              <a:t>13</a:t>
            </a:fld>
            <a:endParaRPr kumimoji="1" lang="ja-JP" altLang="en-US" dirty="0"/>
          </a:p>
        </p:txBody>
      </p:sp>
    </p:spTree>
    <p:extLst>
      <p:ext uri="{BB962C8B-B14F-4D97-AF65-F5344CB8AC3E}">
        <p14:creationId xmlns:p14="http://schemas.microsoft.com/office/powerpoint/2010/main" val="36304088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3617148"/>
            <a:ext cx="8664515"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400" dirty="0" smtClean="0">
                <a:solidFill>
                  <a:schemeClr val="tx1"/>
                </a:solidFill>
              </a:rPr>
              <a:t>（省令第１１条）</a:t>
            </a:r>
            <a:endParaRPr lang="en-US" altLang="ja-JP" sz="2400" dirty="0" smtClean="0">
              <a:solidFill>
                <a:schemeClr val="tx1"/>
              </a:solidFill>
            </a:endParaRPr>
          </a:p>
          <a:p>
            <a:r>
              <a:rPr lang="ja-JP" altLang="en-US" sz="2400" dirty="0">
                <a:solidFill>
                  <a:schemeClr val="tx1"/>
                </a:solidFill>
              </a:rPr>
              <a:t>　</a:t>
            </a:r>
            <a:r>
              <a:rPr lang="ja-JP" altLang="en-US" sz="2400" dirty="0" smtClean="0">
                <a:solidFill>
                  <a:schemeClr val="tx1"/>
                </a:solidFill>
              </a:rPr>
              <a:t>当該</a:t>
            </a:r>
            <a:r>
              <a:rPr lang="ja-JP" altLang="en-US" sz="2400" dirty="0">
                <a:solidFill>
                  <a:schemeClr val="tx1"/>
                </a:solidFill>
              </a:rPr>
              <a:t>病院等の所在地及び管理者の氏名</a:t>
            </a:r>
            <a:endParaRPr lang="en-US" altLang="ja-JP" sz="2400" dirty="0">
              <a:solidFill>
                <a:schemeClr val="tx1"/>
              </a:solidFill>
            </a:endParaRPr>
          </a:p>
        </p:txBody>
      </p:sp>
      <p:sp>
        <p:nvSpPr>
          <p:cNvPr id="5" name="テキスト ボックス 4"/>
          <p:cNvSpPr txBox="1"/>
          <p:nvPr/>
        </p:nvSpPr>
        <p:spPr>
          <a:xfrm>
            <a:off x="204338" y="1640988"/>
            <a:ext cx="8664515" cy="116955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200" dirty="0" smtClean="0">
                <a:latin typeface="+mj-ea"/>
                <a:ea typeface="+mj-ea"/>
              </a:rPr>
              <a:t>（法</a:t>
            </a:r>
            <a:r>
              <a:rPr lang="ja-JP" altLang="ja-JP" sz="2200" dirty="0" smtClean="0">
                <a:latin typeface="+mj-ea"/>
                <a:ea typeface="+mj-ea"/>
              </a:rPr>
              <a:t>第</a:t>
            </a:r>
            <a:r>
              <a:rPr lang="ja-JP" altLang="en-US" sz="2200" dirty="0" smtClean="0">
                <a:latin typeface="+mj-ea"/>
                <a:ea typeface="+mj-ea"/>
              </a:rPr>
              <a:t>６</a:t>
            </a:r>
            <a:r>
              <a:rPr lang="ja-JP" altLang="ja-JP" sz="2200" dirty="0" smtClean="0">
                <a:latin typeface="+mj-ea"/>
                <a:ea typeface="+mj-ea"/>
              </a:rPr>
              <a:t>条第</a:t>
            </a:r>
            <a:r>
              <a:rPr lang="ja-JP" altLang="en-US" sz="2200" dirty="0" smtClean="0">
                <a:latin typeface="+mj-ea"/>
                <a:ea typeface="+mj-ea"/>
              </a:rPr>
              <a:t>１</a:t>
            </a:r>
            <a:r>
              <a:rPr lang="ja-JP" altLang="ja-JP" sz="2200" dirty="0" smtClean="0">
                <a:latin typeface="+mj-ea"/>
                <a:ea typeface="+mj-ea"/>
              </a:rPr>
              <a:t>項第</a:t>
            </a:r>
            <a:r>
              <a:rPr lang="ja-JP" altLang="en-US" sz="2200" dirty="0" smtClean="0">
                <a:latin typeface="+mj-ea"/>
                <a:ea typeface="+mj-ea"/>
              </a:rPr>
              <a:t>２</a:t>
            </a:r>
            <a:r>
              <a:rPr lang="ja-JP" altLang="ja-JP" sz="2200" dirty="0" smtClean="0">
                <a:latin typeface="+mj-ea"/>
                <a:ea typeface="+mj-ea"/>
              </a:rPr>
              <a:t>号</a:t>
            </a:r>
            <a:r>
              <a:rPr lang="ja-JP" altLang="en-US" sz="2200" dirty="0" smtClean="0">
                <a:latin typeface="+mj-ea"/>
                <a:ea typeface="+mj-ea"/>
              </a:rPr>
              <a:t>）</a:t>
            </a:r>
            <a:r>
              <a:rPr lang="ja-JP" altLang="ja-JP" sz="2200" dirty="0">
                <a:latin typeface="+mj-ea"/>
                <a:ea typeface="+mj-ea"/>
              </a:rPr>
              <a:t>　</a:t>
            </a:r>
            <a:endParaRPr lang="en-US" altLang="ja-JP" sz="2200" dirty="0" smtClean="0">
              <a:latin typeface="+mj-ea"/>
              <a:ea typeface="+mj-ea"/>
            </a:endParaRPr>
          </a:p>
          <a:p>
            <a:r>
              <a:rPr lang="ja-JP" altLang="en-US" sz="2400" dirty="0" smtClean="0"/>
              <a:t>　当該</a:t>
            </a:r>
            <a:r>
              <a:rPr lang="ja-JP" altLang="en-US" sz="2400" dirty="0"/>
              <a:t>病院等の名称その他当該病院等に関し</a:t>
            </a:r>
            <a:r>
              <a:rPr lang="ja-JP" altLang="en-US" sz="2400" b="1" u="sng" dirty="0"/>
              <a:t>厚生労働省令で定める事項 </a:t>
            </a:r>
            <a:endParaRPr lang="en-US" altLang="ja-JP" sz="2400" b="1" u="sng" dirty="0"/>
          </a:p>
        </p:txBody>
      </p:sp>
      <p:sp>
        <p:nvSpPr>
          <p:cNvPr id="6" name="タイトル 1"/>
          <p:cNvSpPr txBox="1">
            <a:spLocks/>
          </p:cNvSpPr>
          <p:nvPr/>
        </p:nvSpPr>
        <p:spPr>
          <a:xfrm>
            <a:off x="323528" y="260648"/>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chorCtr="1">
            <a:noAutofit/>
          </a:bodyPr>
          <a:lstStyle/>
          <a:p>
            <a:pPr algn="ctr" latinLnBrk="1">
              <a:lnSpc>
                <a:spcPct val="150000"/>
              </a:lnSpc>
            </a:pPr>
            <a:r>
              <a:rPr lang="ja-JP" altLang="en-US" sz="2800" dirty="0" smtClean="0">
                <a:latin typeface="+mj-ea"/>
              </a:rPr>
              <a:t>病院等に関する届出対象情報</a:t>
            </a:r>
            <a:endParaRPr lang="en-US" altLang="ja-JP" sz="2800" dirty="0">
              <a:latin typeface="+mj-ea"/>
            </a:endParaRPr>
          </a:p>
        </p:txBody>
      </p:sp>
      <p:sp>
        <p:nvSpPr>
          <p:cNvPr id="7" name="下矢印 6"/>
          <p:cNvSpPr/>
          <p:nvPr/>
        </p:nvSpPr>
        <p:spPr>
          <a:xfrm>
            <a:off x="4137397" y="3041084"/>
            <a:ext cx="792088" cy="4459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3CC433A-21BA-4E32-B29D-9C6DCB6C1646}" type="slidenum">
              <a:rPr kumimoji="1" lang="ja-JP" altLang="en-US" smtClean="0"/>
              <a:t>14</a:t>
            </a:fld>
            <a:endParaRPr kumimoji="1" lang="ja-JP" altLang="en-US"/>
          </a:p>
        </p:txBody>
      </p:sp>
    </p:spTree>
    <p:extLst>
      <p:ext uri="{BB962C8B-B14F-4D97-AF65-F5344CB8AC3E}">
        <p14:creationId xmlns:p14="http://schemas.microsoft.com/office/powerpoint/2010/main" val="3779480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3617148"/>
            <a:ext cx="8664515" cy="80021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200" dirty="0" smtClean="0">
                <a:latin typeface="+mj-ea"/>
                <a:ea typeface="+mj-ea"/>
              </a:rPr>
              <a:t>（省令第１２条）</a:t>
            </a:r>
            <a:endParaRPr lang="en-US" altLang="ja-JP" sz="2200" dirty="0">
              <a:latin typeface="+mj-ea"/>
              <a:ea typeface="+mj-ea"/>
            </a:endParaRPr>
          </a:p>
          <a:p>
            <a:r>
              <a:rPr lang="ja-JP" altLang="en-US" sz="2400" dirty="0" smtClean="0">
                <a:solidFill>
                  <a:srgbClr val="0070C0"/>
                </a:solidFill>
              </a:rPr>
              <a:t>　</a:t>
            </a:r>
            <a:r>
              <a:rPr lang="ja-JP" altLang="en-US" sz="2400" dirty="0" smtClean="0">
                <a:solidFill>
                  <a:schemeClr val="tx1"/>
                </a:solidFill>
              </a:rPr>
              <a:t>当該</a:t>
            </a:r>
            <a:r>
              <a:rPr lang="ja-JP" altLang="en-US" sz="2400" dirty="0">
                <a:solidFill>
                  <a:schemeClr val="tx1"/>
                </a:solidFill>
              </a:rPr>
              <a:t>病院等において、当該がんの初回の診断が行われた日</a:t>
            </a:r>
          </a:p>
        </p:txBody>
      </p:sp>
      <p:sp>
        <p:nvSpPr>
          <p:cNvPr id="5" name="テキスト ボックス 4"/>
          <p:cNvSpPr txBox="1"/>
          <p:nvPr/>
        </p:nvSpPr>
        <p:spPr>
          <a:xfrm>
            <a:off x="204338" y="1640988"/>
            <a:ext cx="8664515" cy="80021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200" dirty="0" smtClean="0">
                <a:latin typeface="+mj-ea"/>
              </a:rPr>
              <a:t>（法</a:t>
            </a:r>
            <a:r>
              <a:rPr lang="ja-JP" altLang="ja-JP" sz="2200" dirty="0" smtClean="0">
                <a:latin typeface="+mj-ea"/>
              </a:rPr>
              <a:t>第</a:t>
            </a:r>
            <a:r>
              <a:rPr lang="ja-JP" altLang="en-US" sz="2200" dirty="0" smtClean="0">
                <a:latin typeface="+mj-ea"/>
              </a:rPr>
              <a:t>６</a:t>
            </a:r>
            <a:r>
              <a:rPr lang="ja-JP" altLang="ja-JP" sz="2200" dirty="0" smtClean="0">
                <a:latin typeface="+mj-ea"/>
              </a:rPr>
              <a:t>条第</a:t>
            </a:r>
            <a:r>
              <a:rPr lang="ja-JP" altLang="en-US" sz="2200" dirty="0" smtClean="0">
                <a:latin typeface="+mj-ea"/>
              </a:rPr>
              <a:t>１</a:t>
            </a:r>
            <a:r>
              <a:rPr lang="ja-JP" altLang="ja-JP" sz="2200" dirty="0" smtClean="0">
                <a:latin typeface="+mj-ea"/>
              </a:rPr>
              <a:t>項第</a:t>
            </a:r>
            <a:r>
              <a:rPr lang="ja-JP" altLang="en-US" sz="2200" dirty="0" smtClean="0">
                <a:latin typeface="+mj-ea"/>
              </a:rPr>
              <a:t>３</a:t>
            </a:r>
            <a:r>
              <a:rPr lang="ja-JP" altLang="ja-JP" sz="2200" dirty="0" smtClean="0">
                <a:latin typeface="+mj-ea"/>
              </a:rPr>
              <a:t>号</a:t>
            </a:r>
            <a:r>
              <a:rPr lang="ja-JP" altLang="en-US" sz="2200" dirty="0" smtClean="0">
                <a:latin typeface="+mj-ea"/>
              </a:rPr>
              <a:t>）</a:t>
            </a:r>
            <a:r>
              <a:rPr lang="ja-JP" altLang="ja-JP" sz="2200" dirty="0" smtClean="0">
                <a:latin typeface="+mj-ea"/>
                <a:ea typeface="+mj-ea"/>
              </a:rPr>
              <a:t>　</a:t>
            </a:r>
            <a:endParaRPr lang="en-US" altLang="ja-JP" sz="2200" dirty="0" smtClean="0">
              <a:latin typeface="+mj-ea"/>
              <a:ea typeface="+mj-ea"/>
            </a:endParaRPr>
          </a:p>
          <a:p>
            <a:r>
              <a:rPr lang="ja-JP" altLang="en-US" sz="2200" dirty="0" smtClean="0">
                <a:latin typeface="+mj-ea"/>
                <a:ea typeface="+mj-ea"/>
              </a:rPr>
              <a:t>　</a:t>
            </a:r>
            <a:r>
              <a:rPr lang="ja-JP" altLang="en-US" sz="2400" dirty="0" smtClean="0"/>
              <a:t>当該がんの診断日として</a:t>
            </a:r>
            <a:r>
              <a:rPr lang="ja-JP" altLang="en-US" sz="2400" b="1" u="sng" dirty="0" smtClean="0"/>
              <a:t>厚生労働省令で定める日 </a:t>
            </a:r>
            <a:endParaRPr lang="ja-JP" altLang="en-US" sz="2800" b="1" u="sng" dirty="0"/>
          </a:p>
        </p:txBody>
      </p:sp>
      <p:sp>
        <p:nvSpPr>
          <p:cNvPr id="6" name="タイトル 1"/>
          <p:cNvSpPr txBox="1">
            <a:spLocks/>
          </p:cNvSpPr>
          <p:nvPr/>
        </p:nvSpPr>
        <p:spPr>
          <a:xfrm>
            <a:off x="323528" y="260648"/>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chorCtr="1">
            <a:noAutofit/>
          </a:bodyPr>
          <a:lstStyle/>
          <a:p>
            <a:pPr algn="ctr" latinLnBrk="1">
              <a:lnSpc>
                <a:spcPct val="150000"/>
              </a:lnSpc>
            </a:pPr>
            <a:r>
              <a:rPr lang="ja-JP" altLang="ja-JP" sz="2800" dirty="0" smtClean="0"/>
              <a:t>がんの</a:t>
            </a:r>
            <a:r>
              <a:rPr lang="ja-JP" altLang="en-US" sz="2800" dirty="0"/>
              <a:t>診断日</a:t>
            </a:r>
            <a:endParaRPr lang="en-US" altLang="ja-JP" sz="2800" dirty="0">
              <a:latin typeface="+mj-ea"/>
            </a:endParaRPr>
          </a:p>
        </p:txBody>
      </p:sp>
      <p:sp>
        <p:nvSpPr>
          <p:cNvPr id="7" name="下矢印 6"/>
          <p:cNvSpPr/>
          <p:nvPr/>
        </p:nvSpPr>
        <p:spPr>
          <a:xfrm>
            <a:off x="4137397" y="3041084"/>
            <a:ext cx="792088" cy="4459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3CC433A-21BA-4E32-B29D-9C6DCB6C1646}" type="slidenum">
              <a:rPr kumimoji="1" lang="ja-JP" altLang="en-US" smtClean="0"/>
              <a:t>15</a:t>
            </a:fld>
            <a:endParaRPr kumimoji="1" lang="ja-JP" altLang="en-US"/>
          </a:p>
        </p:txBody>
      </p:sp>
    </p:spTree>
    <p:extLst>
      <p:ext uri="{BB962C8B-B14F-4D97-AF65-F5344CB8AC3E}">
        <p14:creationId xmlns:p14="http://schemas.microsoft.com/office/powerpoint/2010/main" val="30797756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3573016"/>
            <a:ext cx="8664515" cy="181588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200" dirty="0" smtClean="0">
                <a:latin typeface="+mj-ea"/>
                <a:ea typeface="+mj-ea"/>
              </a:rPr>
              <a:t>（省令第３条）　　</a:t>
            </a:r>
            <a:endParaRPr lang="en-US" altLang="ja-JP" sz="2200" dirty="0" smtClean="0">
              <a:latin typeface="+mj-ea"/>
              <a:ea typeface="+mj-ea"/>
            </a:endParaRPr>
          </a:p>
          <a:p>
            <a:r>
              <a:rPr lang="ja-JP" altLang="en-US" sz="2200" dirty="0">
                <a:latin typeface="+mj-ea"/>
                <a:ea typeface="+mj-ea"/>
              </a:rPr>
              <a:t>　</a:t>
            </a:r>
            <a:r>
              <a:rPr lang="ja-JP" altLang="en-US" sz="2200" dirty="0" smtClean="0">
                <a:latin typeface="+mj-ea"/>
                <a:ea typeface="+mj-ea"/>
              </a:rPr>
              <a:t>一　</a:t>
            </a:r>
            <a:r>
              <a:rPr lang="ja-JP" altLang="ja-JP" sz="2200" dirty="0" smtClean="0">
                <a:latin typeface="+mj-ea"/>
                <a:ea typeface="+mj-ea"/>
              </a:rPr>
              <a:t>原発部位</a:t>
            </a:r>
            <a:r>
              <a:rPr lang="ja-JP" altLang="en-US" dirty="0" smtClean="0">
                <a:solidFill>
                  <a:srgbClr val="0070C0"/>
                </a:solidFill>
                <a:latin typeface="+mj-ea"/>
              </a:rPr>
              <a:t>（例：胃）</a:t>
            </a:r>
            <a:endParaRPr lang="ja-JP" altLang="ja-JP" dirty="0">
              <a:latin typeface="+mj-ea"/>
              <a:ea typeface="+mj-ea"/>
            </a:endParaRPr>
          </a:p>
          <a:p>
            <a:r>
              <a:rPr lang="ja-JP" altLang="en-US" sz="2200" dirty="0" smtClean="0">
                <a:latin typeface="+mj-ea"/>
                <a:ea typeface="+mj-ea"/>
              </a:rPr>
              <a:t>　二　</a:t>
            </a:r>
            <a:r>
              <a:rPr lang="ja-JP" altLang="ja-JP" sz="2200" dirty="0" smtClean="0">
                <a:latin typeface="+mj-ea"/>
                <a:ea typeface="+mj-ea"/>
              </a:rPr>
              <a:t>細胞型</a:t>
            </a:r>
            <a:r>
              <a:rPr lang="ja-JP" altLang="ja-JP" sz="2200" dirty="0">
                <a:latin typeface="+mj-ea"/>
                <a:ea typeface="+mj-ea"/>
              </a:rPr>
              <a:t>又は</a:t>
            </a:r>
            <a:r>
              <a:rPr lang="ja-JP" altLang="ja-JP" sz="2200" dirty="0" smtClean="0">
                <a:latin typeface="+mj-ea"/>
                <a:ea typeface="+mj-ea"/>
              </a:rPr>
              <a:t>組織型</a:t>
            </a:r>
            <a:r>
              <a:rPr lang="ja-JP" altLang="en-US" dirty="0" smtClean="0">
                <a:solidFill>
                  <a:srgbClr val="0070C0"/>
                </a:solidFill>
                <a:latin typeface="+mj-ea"/>
              </a:rPr>
              <a:t>（例：腺癌）</a:t>
            </a:r>
            <a:endParaRPr lang="ja-JP" altLang="ja-JP" sz="2200" dirty="0">
              <a:latin typeface="+mj-ea"/>
              <a:ea typeface="+mj-ea"/>
            </a:endParaRPr>
          </a:p>
          <a:p>
            <a:r>
              <a:rPr lang="ja-JP" altLang="en-US" sz="2200" dirty="0" smtClean="0">
                <a:latin typeface="+mj-ea"/>
                <a:ea typeface="+mj-ea"/>
              </a:rPr>
              <a:t>　三　</a:t>
            </a:r>
            <a:r>
              <a:rPr lang="ja-JP" altLang="ja-JP" sz="2200" dirty="0" smtClean="0">
                <a:latin typeface="+mj-ea"/>
                <a:ea typeface="+mj-ea"/>
              </a:rPr>
              <a:t>性状</a:t>
            </a:r>
            <a:r>
              <a:rPr lang="ja-JP" altLang="en-US" dirty="0" smtClean="0">
                <a:solidFill>
                  <a:srgbClr val="0070C0"/>
                </a:solidFill>
                <a:latin typeface="+mj-ea"/>
              </a:rPr>
              <a:t>（例：悪性）</a:t>
            </a:r>
            <a:endParaRPr lang="ja-JP" altLang="ja-JP" dirty="0">
              <a:latin typeface="+mj-ea"/>
              <a:ea typeface="+mj-ea"/>
            </a:endParaRPr>
          </a:p>
          <a:p>
            <a:r>
              <a:rPr lang="ja-JP" altLang="en-US" sz="2200" dirty="0" smtClean="0">
                <a:latin typeface="+mj-ea"/>
                <a:ea typeface="+mj-ea"/>
              </a:rPr>
              <a:t>　四　</a:t>
            </a:r>
            <a:r>
              <a:rPr lang="ja-JP" altLang="ja-JP" sz="2200" dirty="0" smtClean="0">
                <a:latin typeface="+mj-ea"/>
                <a:ea typeface="+mj-ea"/>
              </a:rPr>
              <a:t>異型度</a:t>
            </a:r>
            <a:r>
              <a:rPr lang="ja-JP" altLang="ja-JP" sz="2200" dirty="0">
                <a:latin typeface="+mj-ea"/>
                <a:ea typeface="+mj-ea"/>
              </a:rPr>
              <a:t>、分化度又は</a:t>
            </a:r>
            <a:r>
              <a:rPr lang="ja-JP" altLang="ja-JP" sz="2200" dirty="0" smtClean="0">
                <a:latin typeface="+mj-ea"/>
                <a:ea typeface="+mj-ea"/>
              </a:rPr>
              <a:t>表現型</a:t>
            </a:r>
            <a:r>
              <a:rPr lang="ja-JP" altLang="en-US" dirty="0" smtClean="0">
                <a:solidFill>
                  <a:srgbClr val="0070C0"/>
                </a:solidFill>
                <a:latin typeface="+mj-ea"/>
              </a:rPr>
              <a:t>（例：異型度</a:t>
            </a:r>
            <a:r>
              <a:rPr lang="en-US" altLang="ja-JP" dirty="0" smtClean="0">
                <a:solidFill>
                  <a:srgbClr val="0070C0"/>
                </a:solidFill>
                <a:latin typeface="+mj-ea"/>
              </a:rPr>
              <a:t>Ⅲ</a:t>
            </a:r>
            <a:r>
              <a:rPr lang="ja-JP" altLang="en-US" dirty="0">
                <a:solidFill>
                  <a:srgbClr val="0070C0"/>
                </a:solidFill>
                <a:latin typeface="+mj-ea"/>
              </a:rPr>
              <a:t>　</a:t>
            </a:r>
            <a:r>
              <a:rPr lang="ja-JP" altLang="en-US" dirty="0" smtClean="0">
                <a:solidFill>
                  <a:srgbClr val="0070C0"/>
                </a:solidFill>
                <a:latin typeface="+mj-ea"/>
              </a:rPr>
              <a:t>低分化型）</a:t>
            </a:r>
            <a:endParaRPr lang="ja-JP" altLang="ja-JP" dirty="0">
              <a:latin typeface="+mj-ea"/>
            </a:endParaRPr>
          </a:p>
        </p:txBody>
      </p:sp>
      <p:sp>
        <p:nvSpPr>
          <p:cNvPr id="5" name="テキスト ボックス 4"/>
          <p:cNvSpPr txBox="1"/>
          <p:nvPr/>
        </p:nvSpPr>
        <p:spPr>
          <a:xfrm>
            <a:off x="204338" y="1628800"/>
            <a:ext cx="8664515" cy="76944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200" dirty="0" smtClean="0">
                <a:latin typeface="+mj-ea"/>
                <a:ea typeface="+mj-ea"/>
              </a:rPr>
              <a:t>（法</a:t>
            </a:r>
            <a:r>
              <a:rPr lang="ja-JP" altLang="ja-JP" sz="2200" dirty="0" smtClean="0">
                <a:latin typeface="+mj-ea"/>
                <a:ea typeface="+mj-ea"/>
              </a:rPr>
              <a:t>第</a:t>
            </a:r>
            <a:r>
              <a:rPr lang="ja-JP" altLang="en-US" sz="2200" dirty="0" smtClean="0">
                <a:latin typeface="+mj-ea"/>
                <a:ea typeface="+mj-ea"/>
              </a:rPr>
              <a:t>６</a:t>
            </a:r>
            <a:r>
              <a:rPr lang="ja-JP" altLang="ja-JP" sz="2200" dirty="0" smtClean="0">
                <a:latin typeface="+mj-ea"/>
                <a:ea typeface="+mj-ea"/>
              </a:rPr>
              <a:t>条第</a:t>
            </a:r>
            <a:r>
              <a:rPr lang="ja-JP" altLang="en-US" sz="2200" dirty="0" smtClean="0">
                <a:latin typeface="+mj-ea"/>
                <a:ea typeface="+mj-ea"/>
              </a:rPr>
              <a:t>１</a:t>
            </a:r>
            <a:r>
              <a:rPr lang="ja-JP" altLang="ja-JP" sz="2200" dirty="0" smtClean="0">
                <a:latin typeface="+mj-ea"/>
                <a:ea typeface="+mj-ea"/>
              </a:rPr>
              <a:t>項第</a:t>
            </a:r>
            <a:r>
              <a:rPr lang="ja-JP" altLang="en-US" sz="2200" dirty="0" smtClean="0">
                <a:latin typeface="+mj-ea"/>
                <a:ea typeface="+mj-ea"/>
              </a:rPr>
              <a:t>４</a:t>
            </a:r>
            <a:r>
              <a:rPr lang="ja-JP" altLang="ja-JP" sz="2200" dirty="0" smtClean="0">
                <a:latin typeface="+mj-ea"/>
                <a:ea typeface="+mj-ea"/>
              </a:rPr>
              <a:t>号</a:t>
            </a:r>
            <a:r>
              <a:rPr lang="ja-JP" altLang="en-US" sz="2200" dirty="0" smtClean="0">
                <a:latin typeface="+mj-ea"/>
                <a:ea typeface="+mj-ea"/>
              </a:rPr>
              <a:t>）</a:t>
            </a:r>
            <a:r>
              <a:rPr lang="ja-JP" altLang="ja-JP" sz="2200" dirty="0">
                <a:latin typeface="+mj-ea"/>
                <a:ea typeface="+mj-ea"/>
              </a:rPr>
              <a:t>　</a:t>
            </a:r>
            <a:endParaRPr lang="en-US" altLang="ja-JP" sz="2200" dirty="0" smtClean="0">
              <a:latin typeface="+mj-ea"/>
              <a:ea typeface="+mj-ea"/>
            </a:endParaRPr>
          </a:p>
          <a:p>
            <a:r>
              <a:rPr lang="ja-JP" altLang="en-US" sz="2200" dirty="0" smtClean="0">
                <a:latin typeface="+mj-ea"/>
                <a:ea typeface="+mj-ea"/>
              </a:rPr>
              <a:t>　</a:t>
            </a:r>
            <a:r>
              <a:rPr lang="ja-JP" altLang="ja-JP" sz="2200" dirty="0" smtClean="0">
                <a:latin typeface="+mj-ea"/>
                <a:ea typeface="+mj-ea"/>
              </a:rPr>
              <a:t>当該</a:t>
            </a:r>
            <a:r>
              <a:rPr lang="ja-JP" altLang="ja-JP" sz="2200" dirty="0">
                <a:latin typeface="+mj-ea"/>
                <a:ea typeface="+mj-ea"/>
              </a:rPr>
              <a:t>がんの種類に関し</a:t>
            </a:r>
            <a:r>
              <a:rPr lang="ja-JP" altLang="ja-JP" sz="2200" b="1" u="sng" dirty="0">
                <a:latin typeface="+mj-ea"/>
                <a:ea typeface="+mj-ea"/>
              </a:rPr>
              <a:t>厚生労働省令で定める事項</a:t>
            </a:r>
            <a:endParaRPr lang="ja-JP" altLang="ja-JP" sz="2200" b="1" dirty="0">
              <a:latin typeface="+mj-ea"/>
              <a:ea typeface="+mj-ea"/>
            </a:endParaRPr>
          </a:p>
        </p:txBody>
      </p:sp>
      <p:sp>
        <p:nvSpPr>
          <p:cNvPr id="6" name="下矢印 5"/>
          <p:cNvSpPr/>
          <p:nvPr/>
        </p:nvSpPr>
        <p:spPr>
          <a:xfrm>
            <a:off x="4137397" y="2852936"/>
            <a:ext cx="792088" cy="4459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3CC433A-21BA-4E32-B29D-9C6DCB6C1646}" type="slidenum">
              <a:rPr kumimoji="1" lang="ja-JP" altLang="en-US" smtClean="0"/>
              <a:t>16</a:t>
            </a:fld>
            <a:endParaRPr kumimoji="1" lang="ja-JP" altLang="en-US"/>
          </a:p>
        </p:txBody>
      </p:sp>
      <p:sp>
        <p:nvSpPr>
          <p:cNvPr id="8" name="タイトル 1"/>
          <p:cNvSpPr txBox="1">
            <a:spLocks/>
          </p:cNvSpPr>
          <p:nvPr/>
        </p:nvSpPr>
        <p:spPr>
          <a:xfrm>
            <a:off x="323528" y="260648"/>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chorCtr="0">
            <a:noAutofit/>
          </a:bodyPr>
          <a:lstStyle/>
          <a:p>
            <a:pPr algn="ctr" latinLnBrk="1">
              <a:lnSpc>
                <a:spcPct val="150000"/>
              </a:lnSpc>
            </a:pPr>
            <a:r>
              <a:rPr lang="ja-JP" altLang="ja-JP" sz="2800" dirty="0" smtClean="0"/>
              <a:t>がんの</a:t>
            </a:r>
            <a:r>
              <a:rPr lang="ja-JP" altLang="en-US" sz="2800" dirty="0" smtClean="0"/>
              <a:t>種類</a:t>
            </a:r>
            <a:endParaRPr lang="en-US" altLang="ja-JP" sz="2800" dirty="0">
              <a:latin typeface="+mj-ea"/>
            </a:endParaRPr>
          </a:p>
        </p:txBody>
      </p:sp>
    </p:spTree>
    <p:extLst>
      <p:ext uri="{BB962C8B-B14F-4D97-AF65-F5344CB8AC3E}">
        <p14:creationId xmlns:p14="http://schemas.microsoft.com/office/powerpoint/2010/main" val="17468898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3284984"/>
            <a:ext cx="8664515" cy="200054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200" dirty="0" smtClean="0">
                <a:solidFill>
                  <a:schemeClr val="tx1"/>
                </a:solidFill>
                <a:latin typeface="+mj-ea"/>
                <a:ea typeface="+mj-ea"/>
              </a:rPr>
              <a:t>（省令第４条）</a:t>
            </a:r>
            <a:endParaRPr lang="en-US" altLang="ja-JP" sz="2200" dirty="0">
              <a:solidFill>
                <a:schemeClr val="tx1"/>
              </a:solidFill>
              <a:latin typeface="+mj-ea"/>
              <a:ea typeface="+mj-ea"/>
            </a:endParaRPr>
          </a:p>
          <a:p>
            <a:r>
              <a:rPr lang="ja-JP" altLang="en-US" sz="2200" dirty="0" smtClean="0">
                <a:solidFill>
                  <a:schemeClr val="tx1"/>
                </a:solidFill>
                <a:latin typeface="+mj-ea"/>
                <a:ea typeface="+mj-ea"/>
              </a:rPr>
              <a:t>　</a:t>
            </a:r>
            <a:r>
              <a:rPr lang="ja-JP" altLang="ja-JP" sz="2200" dirty="0">
                <a:solidFill>
                  <a:schemeClr val="tx1"/>
                </a:solidFill>
                <a:latin typeface="+mj-ea"/>
                <a:ea typeface="+mj-ea"/>
              </a:rPr>
              <a:t>病院等において、</a:t>
            </a:r>
            <a:r>
              <a:rPr lang="ja-JP" altLang="en-US" sz="2200" dirty="0">
                <a:solidFill>
                  <a:schemeClr val="tx1"/>
                </a:solidFill>
                <a:latin typeface="+mj-ea"/>
                <a:ea typeface="+mj-ea"/>
              </a:rPr>
              <a:t>当該病院等における当該がんの初回の治療の前及び初回</a:t>
            </a:r>
            <a:r>
              <a:rPr lang="ja-JP" altLang="en-US" sz="2200" dirty="0" smtClean="0">
                <a:solidFill>
                  <a:schemeClr val="tx1"/>
                </a:solidFill>
                <a:latin typeface="+mj-ea"/>
                <a:ea typeface="+mj-ea"/>
              </a:rPr>
              <a:t>の治療</a:t>
            </a:r>
            <a:r>
              <a:rPr lang="ja-JP" altLang="en-US" sz="2200" dirty="0">
                <a:solidFill>
                  <a:schemeClr val="tx1"/>
                </a:solidFill>
                <a:latin typeface="+mj-ea"/>
                <a:ea typeface="+mj-ea"/>
              </a:rPr>
              <a:t>を目的とした手術を行った場合における当該手術の後に診断された当該がんの</a:t>
            </a:r>
            <a:r>
              <a:rPr lang="ja-JP" altLang="en-US" sz="2200" dirty="0" smtClean="0">
                <a:solidFill>
                  <a:schemeClr val="tx1"/>
                </a:solidFill>
                <a:latin typeface="+mj-ea"/>
                <a:ea typeface="+mj-ea"/>
              </a:rPr>
              <a:t>進行度</a:t>
            </a:r>
            <a:endParaRPr lang="en-US" altLang="ja-JP" sz="2200" dirty="0" smtClean="0">
              <a:solidFill>
                <a:schemeClr val="tx1"/>
              </a:solidFill>
              <a:latin typeface="+mj-ea"/>
              <a:ea typeface="+mj-ea"/>
            </a:endParaRPr>
          </a:p>
          <a:p>
            <a:r>
              <a:rPr lang="ja-JP" altLang="en-US" dirty="0" smtClean="0">
                <a:solidFill>
                  <a:schemeClr val="tx1"/>
                </a:solidFill>
                <a:latin typeface="+mj-ea"/>
                <a:ea typeface="+mj-ea"/>
              </a:rPr>
              <a:t>　</a:t>
            </a:r>
            <a:r>
              <a:rPr lang="ja-JP" altLang="en-US" dirty="0" smtClean="0">
                <a:solidFill>
                  <a:srgbClr val="0070C0"/>
                </a:solidFill>
                <a:latin typeface="+mj-ea"/>
              </a:rPr>
              <a:t>（進展度・治療前及び進展度・術後病理学的：上皮内、限局、所属リンパ節転移、隣接</a:t>
            </a:r>
            <a:endParaRPr lang="en-US" altLang="ja-JP" dirty="0" smtClean="0">
              <a:solidFill>
                <a:srgbClr val="0070C0"/>
              </a:solidFill>
              <a:latin typeface="+mj-ea"/>
            </a:endParaRPr>
          </a:p>
          <a:p>
            <a:r>
              <a:rPr lang="ja-JP" altLang="en-US" dirty="0">
                <a:solidFill>
                  <a:srgbClr val="0070C0"/>
                </a:solidFill>
                <a:latin typeface="+mj-ea"/>
              </a:rPr>
              <a:t>　</a:t>
            </a:r>
            <a:r>
              <a:rPr lang="ja-JP" altLang="en-US" dirty="0" smtClean="0">
                <a:solidFill>
                  <a:srgbClr val="0070C0"/>
                </a:solidFill>
                <a:latin typeface="+mj-ea"/>
              </a:rPr>
              <a:t>　臓器浸潤、遠隔転移など）</a:t>
            </a:r>
            <a:endParaRPr lang="ja-JP" altLang="ja-JP" dirty="0">
              <a:solidFill>
                <a:srgbClr val="0070C0"/>
              </a:solidFill>
              <a:latin typeface="+mj-ea"/>
            </a:endParaRPr>
          </a:p>
        </p:txBody>
      </p:sp>
      <p:sp>
        <p:nvSpPr>
          <p:cNvPr id="5" name="テキスト ボックス 4"/>
          <p:cNvSpPr txBox="1"/>
          <p:nvPr/>
        </p:nvSpPr>
        <p:spPr>
          <a:xfrm>
            <a:off x="204338" y="1628800"/>
            <a:ext cx="8664515" cy="76944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200" dirty="0" smtClean="0">
                <a:latin typeface="+mj-ea"/>
                <a:ea typeface="+mj-ea"/>
              </a:rPr>
              <a:t>（法</a:t>
            </a:r>
            <a:r>
              <a:rPr lang="ja-JP" altLang="ja-JP" sz="2200" dirty="0" smtClean="0">
                <a:latin typeface="+mj-ea"/>
                <a:ea typeface="+mj-ea"/>
              </a:rPr>
              <a:t>第</a:t>
            </a:r>
            <a:r>
              <a:rPr lang="ja-JP" altLang="en-US" sz="2200" dirty="0" smtClean="0">
                <a:latin typeface="+mj-ea"/>
                <a:ea typeface="+mj-ea"/>
              </a:rPr>
              <a:t>６</a:t>
            </a:r>
            <a:r>
              <a:rPr lang="ja-JP" altLang="ja-JP" sz="2200" dirty="0" smtClean="0">
                <a:latin typeface="+mj-ea"/>
                <a:ea typeface="+mj-ea"/>
              </a:rPr>
              <a:t>条</a:t>
            </a:r>
            <a:r>
              <a:rPr lang="ja-JP" altLang="en-US" sz="2200" dirty="0">
                <a:latin typeface="+mj-ea"/>
                <a:ea typeface="+mj-ea"/>
              </a:rPr>
              <a:t>１</a:t>
            </a:r>
            <a:r>
              <a:rPr lang="ja-JP" altLang="ja-JP" sz="2200" dirty="0" smtClean="0">
                <a:latin typeface="+mj-ea"/>
                <a:ea typeface="+mj-ea"/>
              </a:rPr>
              <a:t>項第</a:t>
            </a:r>
            <a:r>
              <a:rPr lang="ja-JP" altLang="en-US" sz="2200" dirty="0" smtClean="0">
                <a:latin typeface="+mj-ea"/>
                <a:ea typeface="+mj-ea"/>
              </a:rPr>
              <a:t>５</a:t>
            </a:r>
            <a:r>
              <a:rPr lang="ja-JP" altLang="ja-JP" sz="2200" dirty="0" smtClean="0">
                <a:latin typeface="+mj-ea"/>
                <a:ea typeface="+mj-ea"/>
              </a:rPr>
              <a:t>号</a:t>
            </a:r>
            <a:r>
              <a:rPr lang="ja-JP" altLang="en-US" sz="2200" dirty="0" smtClean="0">
                <a:latin typeface="+mj-ea"/>
                <a:ea typeface="+mj-ea"/>
              </a:rPr>
              <a:t>）</a:t>
            </a:r>
            <a:r>
              <a:rPr lang="ja-JP" altLang="ja-JP" sz="2200" dirty="0">
                <a:latin typeface="+mj-ea"/>
                <a:ea typeface="+mj-ea"/>
              </a:rPr>
              <a:t>　</a:t>
            </a:r>
            <a:endParaRPr lang="en-US" altLang="ja-JP" sz="2200" dirty="0" smtClean="0">
              <a:latin typeface="+mj-ea"/>
              <a:ea typeface="+mj-ea"/>
            </a:endParaRPr>
          </a:p>
          <a:p>
            <a:r>
              <a:rPr lang="ja-JP" altLang="en-US" sz="2200" dirty="0" smtClean="0">
                <a:latin typeface="+mj-ea"/>
                <a:ea typeface="+mj-ea"/>
              </a:rPr>
              <a:t>　</a:t>
            </a:r>
            <a:r>
              <a:rPr lang="ja-JP" altLang="ja-JP" sz="2200" dirty="0" smtClean="0">
                <a:latin typeface="+mj-ea"/>
                <a:ea typeface="+mj-ea"/>
              </a:rPr>
              <a:t>当該</a:t>
            </a:r>
            <a:r>
              <a:rPr lang="ja-JP" altLang="ja-JP" sz="2200" dirty="0">
                <a:latin typeface="+mj-ea"/>
                <a:ea typeface="+mj-ea"/>
              </a:rPr>
              <a:t>がんの進行度に関し</a:t>
            </a:r>
            <a:r>
              <a:rPr lang="ja-JP" altLang="ja-JP" sz="2200" b="1" u="sng" dirty="0">
                <a:latin typeface="+mj-ea"/>
                <a:ea typeface="+mj-ea"/>
              </a:rPr>
              <a:t>厚生労働省令で定める事項</a:t>
            </a:r>
            <a:endParaRPr lang="ja-JP" altLang="ja-JP" sz="2200" b="1" dirty="0">
              <a:latin typeface="+mj-ea"/>
              <a:ea typeface="+mj-ea"/>
            </a:endParaRPr>
          </a:p>
        </p:txBody>
      </p:sp>
      <p:sp>
        <p:nvSpPr>
          <p:cNvPr id="6" name="下矢印 5"/>
          <p:cNvSpPr/>
          <p:nvPr/>
        </p:nvSpPr>
        <p:spPr>
          <a:xfrm>
            <a:off x="4139952" y="2636912"/>
            <a:ext cx="792088" cy="4459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3CC433A-21BA-4E32-B29D-9C6DCB6C1646}" type="slidenum">
              <a:rPr kumimoji="1" lang="ja-JP" altLang="en-US" smtClean="0"/>
              <a:t>17</a:t>
            </a:fld>
            <a:endParaRPr kumimoji="1" lang="ja-JP" altLang="en-US"/>
          </a:p>
        </p:txBody>
      </p:sp>
      <p:sp>
        <p:nvSpPr>
          <p:cNvPr id="8" name="タイトル 1"/>
          <p:cNvSpPr txBox="1">
            <a:spLocks/>
          </p:cNvSpPr>
          <p:nvPr/>
        </p:nvSpPr>
        <p:spPr>
          <a:xfrm>
            <a:off x="323528" y="260648"/>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chorCtr="1">
            <a:noAutofit/>
          </a:bodyPr>
          <a:lstStyle/>
          <a:p>
            <a:pPr algn="ctr" latinLnBrk="1">
              <a:lnSpc>
                <a:spcPct val="150000"/>
              </a:lnSpc>
            </a:pPr>
            <a:r>
              <a:rPr lang="ja-JP" altLang="ja-JP" sz="2800" dirty="0" smtClean="0"/>
              <a:t>がんの</a:t>
            </a:r>
            <a:r>
              <a:rPr lang="ja-JP" altLang="en-US" sz="2800" dirty="0" smtClean="0"/>
              <a:t>進行度</a:t>
            </a:r>
            <a:endParaRPr lang="en-US" altLang="ja-JP" sz="2800" dirty="0">
              <a:latin typeface="+mj-ea"/>
            </a:endParaRPr>
          </a:p>
        </p:txBody>
      </p:sp>
    </p:spTree>
    <p:extLst>
      <p:ext uri="{BB962C8B-B14F-4D97-AF65-F5344CB8AC3E}">
        <p14:creationId xmlns:p14="http://schemas.microsoft.com/office/powerpoint/2010/main" val="35140463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3284984"/>
            <a:ext cx="8664515" cy="212365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200" dirty="0" smtClean="0">
                <a:latin typeface="+mj-ea"/>
                <a:ea typeface="+mj-ea"/>
              </a:rPr>
              <a:t>（省令第５条）</a:t>
            </a:r>
            <a:endParaRPr lang="en-US" altLang="ja-JP" sz="2200" dirty="0">
              <a:latin typeface="+mj-ea"/>
              <a:ea typeface="+mj-ea"/>
            </a:endParaRPr>
          </a:p>
          <a:p>
            <a:r>
              <a:rPr lang="ja-JP" altLang="en-US" sz="2200" dirty="0" smtClean="0">
                <a:latin typeface="+mj-ea"/>
                <a:ea typeface="+mj-ea"/>
              </a:rPr>
              <a:t>　次に掲げる事項のうち</a:t>
            </a:r>
            <a:r>
              <a:rPr lang="ja-JP" altLang="ja-JP" sz="2200" dirty="0" smtClean="0">
                <a:latin typeface="+mj-ea"/>
                <a:ea typeface="+mj-ea"/>
              </a:rPr>
              <a:t>、</a:t>
            </a:r>
            <a:r>
              <a:rPr lang="ja-JP" altLang="en-US" sz="2200" dirty="0" smtClean="0">
                <a:latin typeface="+mj-ea"/>
                <a:ea typeface="+mj-ea"/>
              </a:rPr>
              <a:t>当該</a:t>
            </a:r>
            <a:r>
              <a:rPr lang="ja-JP" altLang="ja-JP" sz="2200" dirty="0" smtClean="0">
                <a:latin typeface="+mj-ea"/>
                <a:ea typeface="+mj-ea"/>
              </a:rPr>
              <a:t>がん</a:t>
            </a:r>
            <a:r>
              <a:rPr lang="ja-JP" altLang="ja-JP" sz="2200" dirty="0">
                <a:latin typeface="+mj-ea"/>
                <a:ea typeface="+mj-ea"/>
              </a:rPr>
              <a:t>を発見</a:t>
            </a:r>
            <a:r>
              <a:rPr lang="ja-JP" altLang="ja-JP" sz="2200" dirty="0" smtClean="0">
                <a:latin typeface="+mj-ea"/>
                <a:ea typeface="+mj-ea"/>
              </a:rPr>
              <a:t>する</a:t>
            </a:r>
            <a:r>
              <a:rPr lang="ja-JP" altLang="en-US" sz="2200" dirty="0" smtClean="0">
                <a:latin typeface="+mj-ea"/>
                <a:ea typeface="+mj-ea"/>
              </a:rPr>
              <a:t>に至った</a:t>
            </a:r>
            <a:r>
              <a:rPr lang="ja-JP" altLang="ja-JP" sz="2200" dirty="0" smtClean="0">
                <a:latin typeface="+mj-ea"/>
                <a:ea typeface="+mj-ea"/>
              </a:rPr>
              <a:t>もの</a:t>
            </a:r>
            <a:r>
              <a:rPr lang="ja-JP" altLang="ja-JP" sz="2200" dirty="0">
                <a:latin typeface="+mj-ea"/>
                <a:ea typeface="+mj-ea"/>
              </a:rPr>
              <a:t>とする</a:t>
            </a:r>
          </a:p>
          <a:p>
            <a:r>
              <a:rPr lang="ja-JP" altLang="en-US" sz="2200" dirty="0" smtClean="0">
                <a:latin typeface="+mj-ea"/>
                <a:ea typeface="+mj-ea"/>
              </a:rPr>
              <a:t>　一　</a:t>
            </a:r>
            <a:r>
              <a:rPr lang="ja-JP" altLang="ja-JP" sz="2200" dirty="0" smtClean="0">
                <a:latin typeface="+mj-ea"/>
                <a:ea typeface="+mj-ea"/>
              </a:rPr>
              <a:t>がん</a:t>
            </a:r>
            <a:r>
              <a:rPr lang="ja-JP" altLang="ja-JP" sz="2200" dirty="0">
                <a:latin typeface="+mj-ea"/>
                <a:ea typeface="+mj-ea"/>
              </a:rPr>
              <a:t>検診又は健康診査</a:t>
            </a:r>
          </a:p>
          <a:p>
            <a:r>
              <a:rPr lang="ja-JP" altLang="en-US" sz="2200" dirty="0" smtClean="0">
                <a:latin typeface="+mj-ea"/>
                <a:ea typeface="+mj-ea"/>
              </a:rPr>
              <a:t>　二　</a:t>
            </a:r>
            <a:r>
              <a:rPr lang="ja-JP" altLang="ja-JP" sz="2200" dirty="0" smtClean="0">
                <a:latin typeface="+mj-ea"/>
                <a:ea typeface="+mj-ea"/>
              </a:rPr>
              <a:t>当該</a:t>
            </a:r>
            <a:r>
              <a:rPr lang="ja-JP" altLang="ja-JP" sz="2200" dirty="0">
                <a:latin typeface="+mj-ea"/>
                <a:ea typeface="+mj-ea"/>
              </a:rPr>
              <a:t>がん以外のがんを含む疾病の診療</a:t>
            </a:r>
          </a:p>
          <a:p>
            <a:r>
              <a:rPr lang="ja-JP" altLang="en-US" sz="2200" dirty="0" smtClean="0">
                <a:latin typeface="+mj-ea"/>
                <a:ea typeface="+mj-ea"/>
              </a:rPr>
              <a:t>　三　</a:t>
            </a:r>
            <a:r>
              <a:rPr lang="ja-JP" altLang="ja-JP" sz="2200" dirty="0" smtClean="0">
                <a:latin typeface="+mj-ea"/>
                <a:ea typeface="+mj-ea"/>
              </a:rPr>
              <a:t>死体</a:t>
            </a:r>
            <a:r>
              <a:rPr lang="ja-JP" altLang="ja-JP" sz="2200" dirty="0">
                <a:latin typeface="+mj-ea"/>
                <a:ea typeface="+mj-ea"/>
              </a:rPr>
              <a:t>の解剖</a:t>
            </a:r>
          </a:p>
          <a:p>
            <a:r>
              <a:rPr lang="ja-JP" altLang="en-US" sz="2200" dirty="0" smtClean="0">
                <a:latin typeface="+mj-ea"/>
                <a:ea typeface="+mj-ea"/>
              </a:rPr>
              <a:t>　四　</a:t>
            </a:r>
            <a:r>
              <a:rPr lang="ja-JP" altLang="en-US" sz="2200" dirty="0">
                <a:latin typeface="+mj-ea"/>
                <a:ea typeface="+mj-ea"/>
              </a:rPr>
              <a:t>上記</a:t>
            </a:r>
            <a:r>
              <a:rPr lang="ja-JP" altLang="en-US" sz="2200" dirty="0" smtClean="0">
                <a:latin typeface="+mj-ea"/>
                <a:ea typeface="+mj-ea"/>
              </a:rPr>
              <a:t>に掲げる</a:t>
            </a:r>
            <a:r>
              <a:rPr lang="ja-JP" altLang="en-US" sz="2200" dirty="0">
                <a:latin typeface="+mj-ea"/>
                <a:ea typeface="+mj-ea"/>
              </a:rPr>
              <a:t>もののほか</a:t>
            </a:r>
            <a:r>
              <a:rPr lang="ja-JP" altLang="en-US" sz="2200" dirty="0" smtClean="0">
                <a:latin typeface="+mj-ea"/>
                <a:ea typeface="+mj-ea"/>
              </a:rPr>
              <a:t>、当該がんを発見するに至った事項</a:t>
            </a:r>
            <a:endParaRPr lang="ja-JP" altLang="ja-JP" sz="2200" dirty="0">
              <a:latin typeface="+mj-ea"/>
              <a:ea typeface="+mj-ea"/>
            </a:endParaRPr>
          </a:p>
        </p:txBody>
      </p:sp>
      <p:sp>
        <p:nvSpPr>
          <p:cNvPr id="5" name="テキスト ボックス 4"/>
          <p:cNvSpPr txBox="1"/>
          <p:nvPr/>
        </p:nvSpPr>
        <p:spPr>
          <a:xfrm>
            <a:off x="204338" y="1628800"/>
            <a:ext cx="8664515" cy="76944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200" dirty="0" smtClean="0">
                <a:latin typeface="+mj-ea"/>
                <a:ea typeface="+mj-ea"/>
              </a:rPr>
              <a:t>（法</a:t>
            </a:r>
            <a:r>
              <a:rPr lang="ja-JP" altLang="ja-JP" sz="2200" dirty="0" smtClean="0">
                <a:latin typeface="+mj-ea"/>
                <a:ea typeface="+mj-ea"/>
              </a:rPr>
              <a:t>第</a:t>
            </a:r>
            <a:r>
              <a:rPr lang="ja-JP" altLang="en-US" sz="2200" dirty="0" smtClean="0">
                <a:latin typeface="+mj-ea"/>
                <a:ea typeface="+mj-ea"/>
              </a:rPr>
              <a:t>６</a:t>
            </a:r>
            <a:r>
              <a:rPr lang="ja-JP" altLang="ja-JP" sz="2200" dirty="0" smtClean="0">
                <a:latin typeface="+mj-ea"/>
                <a:ea typeface="+mj-ea"/>
              </a:rPr>
              <a:t>条第</a:t>
            </a:r>
            <a:r>
              <a:rPr lang="ja-JP" altLang="en-US" sz="2200" dirty="0" smtClean="0">
                <a:latin typeface="+mj-ea"/>
                <a:ea typeface="+mj-ea"/>
              </a:rPr>
              <a:t>１</a:t>
            </a:r>
            <a:r>
              <a:rPr lang="ja-JP" altLang="ja-JP" sz="2200" dirty="0" smtClean="0">
                <a:latin typeface="+mj-ea"/>
                <a:ea typeface="+mj-ea"/>
              </a:rPr>
              <a:t>項第</a:t>
            </a:r>
            <a:r>
              <a:rPr lang="ja-JP" altLang="en-US" sz="2200" dirty="0" smtClean="0">
                <a:latin typeface="+mj-ea"/>
                <a:ea typeface="+mj-ea"/>
              </a:rPr>
              <a:t>６</a:t>
            </a:r>
            <a:r>
              <a:rPr lang="ja-JP" altLang="ja-JP" sz="2200" dirty="0" smtClean="0">
                <a:latin typeface="+mj-ea"/>
                <a:ea typeface="+mj-ea"/>
              </a:rPr>
              <a:t>号</a:t>
            </a:r>
            <a:r>
              <a:rPr lang="ja-JP" altLang="en-US" sz="2200" dirty="0" smtClean="0">
                <a:latin typeface="+mj-ea"/>
                <a:ea typeface="+mj-ea"/>
              </a:rPr>
              <a:t>）</a:t>
            </a:r>
            <a:r>
              <a:rPr lang="ja-JP" altLang="ja-JP" sz="2200" dirty="0">
                <a:latin typeface="+mj-ea"/>
                <a:ea typeface="+mj-ea"/>
              </a:rPr>
              <a:t>　</a:t>
            </a:r>
            <a:endParaRPr lang="en-US" altLang="ja-JP" sz="2200" dirty="0" smtClean="0">
              <a:latin typeface="+mj-ea"/>
              <a:ea typeface="+mj-ea"/>
            </a:endParaRPr>
          </a:p>
          <a:p>
            <a:r>
              <a:rPr lang="ja-JP" altLang="en-US" sz="2200" dirty="0" smtClean="0">
                <a:latin typeface="+mj-ea"/>
                <a:ea typeface="+mj-ea"/>
              </a:rPr>
              <a:t>　</a:t>
            </a:r>
            <a:r>
              <a:rPr lang="ja-JP" altLang="ja-JP" sz="2200" dirty="0" smtClean="0">
                <a:latin typeface="+mj-ea"/>
                <a:ea typeface="+mj-ea"/>
              </a:rPr>
              <a:t>当該</a:t>
            </a:r>
            <a:r>
              <a:rPr lang="ja-JP" altLang="ja-JP" sz="2200" dirty="0">
                <a:latin typeface="+mj-ea"/>
                <a:ea typeface="+mj-ea"/>
              </a:rPr>
              <a:t>がんの発見の経緯に関し</a:t>
            </a:r>
            <a:r>
              <a:rPr lang="ja-JP" altLang="ja-JP" sz="2200" b="1" u="sng" dirty="0">
                <a:latin typeface="+mj-ea"/>
                <a:ea typeface="+mj-ea"/>
              </a:rPr>
              <a:t>厚生労働省令で定める事項</a:t>
            </a:r>
            <a:endParaRPr lang="ja-JP" altLang="ja-JP" sz="2200" b="1" dirty="0">
              <a:latin typeface="+mj-ea"/>
              <a:ea typeface="+mj-ea"/>
            </a:endParaRPr>
          </a:p>
        </p:txBody>
      </p:sp>
      <p:sp>
        <p:nvSpPr>
          <p:cNvPr id="6" name="下矢印 5"/>
          <p:cNvSpPr/>
          <p:nvPr/>
        </p:nvSpPr>
        <p:spPr>
          <a:xfrm>
            <a:off x="4137397" y="2636912"/>
            <a:ext cx="792088" cy="4459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974904" y="6520259"/>
            <a:ext cx="2133600" cy="365125"/>
          </a:xfrm>
        </p:spPr>
        <p:txBody>
          <a:bodyPr/>
          <a:lstStyle/>
          <a:p>
            <a:fld id="{F3CC433A-21BA-4E32-B29D-9C6DCB6C1646}" type="slidenum">
              <a:rPr kumimoji="1" lang="ja-JP" altLang="en-US" smtClean="0"/>
              <a:t>18</a:t>
            </a:fld>
            <a:endParaRPr kumimoji="1" lang="ja-JP" altLang="en-US"/>
          </a:p>
        </p:txBody>
      </p:sp>
      <p:sp>
        <p:nvSpPr>
          <p:cNvPr id="8" name="タイトル 1"/>
          <p:cNvSpPr txBox="1">
            <a:spLocks/>
          </p:cNvSpPr>
          <p:nvPr/>
        </p:nvSpPr>
        <p:spPr>
          <a:xfrm>
            <a:off x="323528" y="260648"/>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chorCtr="0">
            <a:noAutofit/>
          </a:bodyPr>
          <a:lstStyle/>
          <a:p>
            <a:pPr algn="ctr" latinLnBrk="1">
              <a:lnSpc>
                <a:spcPct val="150000"/>
              </a:lnSpc>
            </a:pPr>
            <a:r>
              <a:rPr lang="ja-JP" altLang="ja-JP" sz="2800" dirty="0" smtClean="0"/>
              <a:t>がんの</a:t>
            </a:r>
            <a:r>
              <a:rPr lang="ja-JP" altLang="en-US" sz="2800" dirty="0" smtClean="0"/>
              <a:t>発見の経緯</a:t>
            </a:r>
            <a:endParaRPr lang="en-US" altLang="ja-JP" sz="2800" dirty="0">
              <a:latin typeface="+mj-ea"/>
            </a:endParaRPr>
          </a:p>
        </p:txBody>
      </p:sp>
    </p:spTree>
    <p:extLst>
      <p:ext uri="{BB962C8B-B14F-4D97-AF65-F5344CB8AC3E}">
        <p14:creationId xmlns:p14="http://schemas.microsoft.com/office/powerpoint/2010/main" val="14456046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3406348"/>
            <a:ext cx="8664515" cy="280076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200" dirty="0" smtClean="0">
                <a:latin typeface="+mj-ea"/>
                <a:ea typeface="+mj-ea"/>
              </a:rPr>
              <a:t>（省令第６条）</a:t>
            </a:r>
            <a:endParaRPr lang="en-US" altLang="ja-JP" sz="2200" dirty="0">
              <a:latin typeface="+mj-ea"/>
              <a:ea typeface="+mj-ea"/>
            </a:endParaRPr>
          </a:p>
          <a:p>
            <a:r>
              <a:rPr lang="ja-JP" altLang="en-US" sz="2200" dirty="0" smtClean="0">
                <a:latin typeface="+mj-ea"/>
                <a:ea typeface="+mj-ea"/>
              </a:rPr>
              <a:t>　</a:t>
            </a:r>
            <a:r>
              <a:rPr lang="ja-JP" altLang="en-US" sz="2200" dirty="0" smtClean="0">
                <a:solidFill>
                  <a:schemeClr val="tx1"/>
                </a:solidFill>
              </a:rPr>
              <a:t>次</a:t>
            </a:r>
            <a:r>
              <a:rPr lang="ja-JP" altLang="en-US" sz="2200" dirty="0">
                <a:solidFill>
                  <a:schemeClr val="tx1"/>
                </a:solidFill>
              </a:rPr>
              <a:t>に掲げるがんの治療のうち当該がんの治療のために行われた</a:t>
            </a:r>
            <a:r>
              <a:rPr lang="ja-JP" altLang="en-US" sz="2200" dirty="0" smtClean="0">
                <a:solidFill>
                  <a:schemeClr val="tx1"/>
                </a:solidFill>
                <a:latin typeface="+mj-ea"/>
              </a:rPr>
              <a:t>ものに係る実施状況その他の当該治療の内容に関する事項</a:t>
            </a:r>
            <a:endParaRPr lang="ja-JP" altLang="ja-JP" sz="2200" dirty="0">
              <a:solidFill>
                <a:schemeClr val="tx1"/>
              </a:solidFill>
              <a:latin typeface="+mj-ea"/>
              <a:ea typeface="+mj-ea"/>
            </a:endParaRPr>
          </a:p>
          <a:p>
            <a:r>
              <a:rPr lang="ja-JP" altLang="en-US" sz="2200" dirty="0" smtClean="0">
                <a:solidFill>
                  <a:schemeClr val="tx1"/>
                </a:solidFill>
                <a:latin typeface="+mj-ea"/>
                <a:ea typeface="+mj-ea"/>
              </a:rPr>
              <a:t>　一　</a:t>
            </a:r>
            <a:r>
              <a:rPr lang="ja-JP" altLang="ja-JP" sz="2200" dirty="0" smtClean="0">
                <a:solidFill>
                  <a:schemeClr val="tx1"/>
                </a:solidFill>
                <a:latin typeface="+mj-ea"/>
                <a:ea typeface="+mj-ea"/>
              </a:rPr>
              <a:t>手術</a:t>
            </a:r>
            <a:r>
              <a:rPr lang="ja-JP" altLang="ja-JP" sz="2200" dirty="0">
                <a:solidFill>
                  <a:schemeClr val="tx1"/>
                </a:solidFill>
                <a:latin typeface="+mj-ea"/>
                <a:ea typeface="+mj-ea"/>
              </a:rPr>
              <a:t>（内分泌療法に該当する手術を除く）</a:t>
            </a:r>
          </a:p>
          <a:p>
            <a:r>
              <a:rPr lang="ja-JP" altLang="en-US" sz="2200" dirty="0" smtClean="0">
                <a:latin typeface="+mj-ea"/>
                <a:ea typeface="+mj-ea"/>
              </a:rPr>
              <a:t>　二　</a:t>
            </a:r>
            <a:r>
              <a:rPr lang="ja-JP" altLang="ja-JP" sz="2200" dirty="0" smtClean="0">
                <a:latin typeface="+mj-ea"/>
                <a:ea typeface="+mj-ea"/>
              </a:rPr>
              <a:t>放射</a:t>
            </a:r>
            <a:r>
              <a:rPr lang="ja-JP" altLang="ja-JP" sz="2200" dirty="0">
                <a:latin typeface="+mj-ea"/>
                <a:ea typeface="+mj-ea"/>
              </a:rPr>
              <a:t>線療法</a:t>
            </a:r>
          </a:p>
          <a:p>
            <a:r>
              <a:rPr lang="ja-JP" altLang="en-US" sz="2200" dirty="0" smtClean="0">
                <a:latin typeface="+mj-ea"/>
                <a:ea typeface="+mj-ea"/>
              </a:rPr>
              <a:t>　三　</a:t>
            </a:r>
            <a:r>
              <a:rPr lang="ja-JP" altLang="ja-JP" sz="2200" dirty="0" smtClean="0">
                <a:latin typeface="+mj-ea"/>
                <a:ea typeface="+mj-ea"/>
              </a:rPr>
              <a:t>化学療法</a:t>
            </a:r>
            <a:r>
              <a:rPr lang="ja-JP" altLang="ja-JP" sz="2200" dirty="0">
                <a:solidFill>
                  <a:schemeClr val="tx1"/>
                </a:solidFill>
                <a:latin typeface="+mj-ea"/>
              </a:rPr>
              <a:t>（内分泌療法に該当</a:t>
            </a:r>
            <a:r>
              <a:rPr lang="ja-JP" altLang="ja-JP" sz="2200" dirty="0" smtClean="0">
                <a:solidFill>
                  <a:schemeClr val="tx1"/>
                </a:solidFill>
                <a:latin typeface="+mj-ea"/>
              </a:rPr>
              <a:t>する</a:t>
            </a:r>
            <a:r>
              <a:rPr lang="ja-JP" altLang="en-US" sz="2200" dirty="0" smtClean="0">
                <a:solidFill>
                  <a:schemeClr val="tx1"/>
                </a:solidFill>
                <a:latin typeface="+mj-ea"/>
              </a:rPr>
              <a:t>化学療法</a:t>
            </a:r>
            <a:r>
              <a:rPr lang="ja-JP" altLang="ja-JP" sz="2200" dirty="0" smtClean="0">
                <a:solidFill>
                  <a:schemeClr val="tx1"/>
                </a:solidFill>
                <a:latin typeface="+mj-ea"/>
              </a:rPr>
              <a:t>を</a:t>
            </a:r>
            <a:r>
              <a:rPr lang="ja-JP" altLang="ja-JP" sz="2200" dirty="0">
                <a:solidFill>
                  <a:schemeClr val="tx1"/>
                </a:solidFill>
                <a:latin typeface="+mj-ea"/>
              </a:rPr>
              <a:t>除く</a:t>
            </a:r>
            <a:r>
              <a:rPr lang="ja-JP" altLang="ja-JP" sz="2200" dirty="0" smtClean="0">
                <a:solidFill>
                  <a:schemeClr val="tx1"/>
                </a:solidFill>
                <a:latin typeface="+mj-ea"/>
              </a:rPr>
              <a:t>）</a:t>
            </a:r>
            <a:endParaRPr lang="ja-JP" altLang="ja-JP" sz="2200" dirty="0">
              <a:latin typeface="+mj-ea"/>
              <a:ea typeface="+mj-ea"/>
            </a:endParaRPr>
          </a:p>
          <a:p>
            <a:r>
              <a:rPr lang="ja-JP" altLang="en-US" sz="2200" dirty="0" smtClean="0">
                <a:latin typeface="+mj-ea"/>
                <a:ea typeface="+mj-ea"/>
              </a:rPr>
              <a:t>　四　</a:t>
            </a:r>
            <a:r>
              <a:rPr lang="ja-JP" altLang="ja-JP" sz="2200" dirty="0" smtClean="0">
                <a:latin typeface="+mj-ea"/>
                <a:ea typeface="+mj-ea"/>
              </a:rPr>
              <a:t>内分泌</a:t>
            </a:r>
            <a:r>
              <a:rPr lang="ja-JP" altLang="ja-JP" sz="2200" dirty="0">
                <a:latin typeface="+mj-ea"/>
                <a:ea typeface="+mj-ea"/>
              </a:rPr>
              <a:t>療法</a:t>
            </a:r>
          </a:p>
          <a:p>
            <a:r>
              <a:rPr lang="ja-JP" altLang="en-US" sz="2200" dirty="0" smtClean="0">
                <a:latin typeface="+mj-ea"/>
                <a:ea typeface="+mj-ea"/>
              </a:rPr>
              <a:t>　五　上記のほか、</a:t>
            </a:r>
            <a:r>
              <a:rPr lang="ja-JP" altLang="ja-JP" sz="2200" dirty="0" smtClean="0">
                <a:latin typeface="+mj-ea"/>
                <a:ea typeface="+mj-ea"/>
              </a:rPr>
              <a:t>当該</a:t>
            </a:r>
            <a:r>
              <a:rPr lang="ja-JP" altLang="ja-JP" sz="2200" dirty="0">
                <a:latin typeface="+mj-ea"/>
                <a:ea typeface="+mj-ea"/>
              </a:rPr>
              <a:t>がんの治療のために行われた</a:t>
            </a:r>
            <a:r>
              <a:rPr lang="ja-JP" altLang="ja-JP" sz="2200" dirty="0" smtClean="0">
                <a:latin typeface="+mj-ea"/>
                <a:ea typeface="+mj-ea"/>
              </a:rPr>
              <a:t>もの</a:t>
            </a:r>
            <a:endParaRPr lang="en-US" altLang="ja-JP" sz="2200" dirty="0" smtClean="0">
              <a:latin typeface="+mj-ea"/>
              <a:ea typeface="+mj-ea"/>
            </a:endParaRPr>
          </a:p>
        </p:txBody>
      </p:sp>
      <p:sp>
        <p:nvSpPr>
          <p:cNvPr id="5" name="テキスト ボックス 4"/>
          <p:cNvSpPr txBox="1"/>
          <p:nvPr/>
        </p:nvSpPr>
        <p:spPr>
          <a:xfrm>
            <a:off x="204338" y="1509752"/>
            <a:ext cx="8664515" cy="110799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200" dirty="0" smtClean="0">
                <a:latin typeface="+mj-ea"/>
                <a:ea typeface="+mj-ea"/>
              </a:rPr>
              <a:t>（法</a:t>
            </a:r>
            <a:r>
              <a:rPr lang="ja-JP" altLang="ja-JP" sz="2200" dirty="0" smtClean="0">
                <a:latin typeface="+mj-ea"/>
                <a:ea typeface="+mj-ea"/>
              </a:rPr>
              <a:t>第</a:t>
            </a:r>
            <a:r>
              <a:rPr lang="ja-JP" altLang="en-US" sz="2200" dirty="0" smtClean="0">
                <a:latin typeface="+mj-ea"/>
                <a:ea typeface="+mj-ea"/>
              </a:rPr>
              <a:t>６</a:t>
            </a:r>
            <a:r>
              <a:rPr lang="ja-JP" altLang="ja-JP" sz="2200" dirty="0" smtClean="0">
                <a:latin typeface="+mj-ea"/>
                <a:ea typeface="+mj-ea"/>
              </a:rPr>
              <a:t>条第</a:t>
            </a:r>
            <a:r>
              <a:rPr lang="ja-JP" altLang="en-US" sz="2200" dirty="0" smtClean="0">
                <a:latin typeface="+mj-ea"/>
                <a:ea typeface="+mj-ea"/>
              </a:rPr>
              <a:t>１</a:t>
            </a:r>
            <a:r>
              <a:rPr lang="ja-JP" altLang="ja-JP" sz="2200" dirty="0" smtClean="0">
                <a:latin typeface="+mj-ea"/>
                <a:ea typeface="+mj-ea"/>
              </a:rPr>
              <a:t>項第</a:t>
            </a:r>
            <a:r>
              <a:rPr lang="ja-JP" altLang="en-US" sz="2200" dirty="0" smtClean="0">
                <a:latin typeface="+mj-ea"/>
                <a:ea typeface="+mj-ea"/>
              </a:rPr>
              <a:t>７</a:t>
            </a:r>
            <a:r>
              <a:rPr lang="ja-JP" altLang="ja-JP" sz="2200" dirty="0" smtClean="0">
                <a:latin typeface="+mj-ea"/>
                <a:ea typeface="+mj-ea"/>
              </a:rPr>
              <a:t>号</a:t>
            </a:r>
            <a:r>
              <a:rPr lang="ja-JP" altLang="en-US" sz="2200" dirty="0" smtClean="0">
                <a:latin typeface="+mj-ea"/>
                <a:ea typeface="+mj-ea"/>
              </a:rPr>
              <a:t>）</a:t>
            </a:r>
            <a:r>
              <a:rPr lang="ja-JP" altLang="ja-JP" sz="2200" dirty="0">
                <a:latin typeface="+mj-ea"/>
                <a:ea typeface="+mj-ea"/>
              </a:rPr>
              <a:t>　</a:t>
            </a:r>
            <a:endParaRPr lang="en-US" altLang="ja-JP" sz="2200" dirty="0" smtClean="0">
              <a:latin typeface="+mj-ea"/>
              <a:ea typeface="+mj-ea"/>
            </a:endParaRPr>
          </a:p>
          <a:p>
            <a:r>
              <a:rPr lang="ja-JP" altLang="en-US" sz="2200" dirty="0" smtClean="0">
                <a:latin typeface="+mj-ea"/>
                <a:ea typeface="+mj-ea"/>
              </a:rPr>
              <a:t>　</a:t>
            </a:r>
            <a:r>
              <a:rPr lang="ja-JP" altLang="ja-JP" sz="2200" dirty="0" smtClean="0">
                <a:latin typeface="+mj-ea"/>
                <a:ea typeface="+mj-ea"/>
              </a:rPr>
              <a:t>当該</a:t>
            </a:r>
            <a:r>
              <a:rPr lang="ja-JP" altLang="ja-JP" sz="2200" dirty="0">
                <a:latin typeface="+mj-ea"/>
                <a:ea typeface="+mj-ea"/>
              </a:rPr>
              <a:t>病院等が行った当該がんの治療の内容に関し</a:t>
            </a:r>
            <a:r>
              <a:rPr lang="ja-JP" altLang="ja-JP" sz="2200" b="1" u="sng" dirty="0">
                <a:latin typeface="+mj-ea"/>
                <a:ea typeface="+mj-ea"/>
              </a:rPr>
              <a:t>厚生労働省令で定める事項</a:t>
            </a:r>
            <a:endParaRPr lang="ja-JP" altLang="ja-JP" sz="2200" b="1" dirty="0">
              <a:latin typeface="+mj-ea"/>
              <a:ea typeface="+mj-ea"/>
            </a:endParaRPr>
          </a:p>
        </p:txBody>
      </p:sp>
      <p:sp>
        <p:nvSpPr>
          <p:cNvPr id="6" name="下矢印 5"/>
          <p:cNvSpPr/>
          <p:nvPr/>
        </p:nvSpPr>
        <p:spPr>
          <a:xfrm>
            <a:off x="4137397" y="2839081"/>
            <a:ext cx="792088" cy="4459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902896" y="6520259"/>
            <a:ext cx="2133600" cy="365125"/>
          </a:xfrm>
        </p:spPr>
        <p:txBody>
          <a:bodyPr/>
          <a:lstStyle/>
          <a:p>
            <a:fld id="{F3CC433A-21BA-4E32-B29D-9C6DCB6C1646}" type="slidenum">
              <a:rPr kumimoji="1" lang="ja-JP" altLang="en-US" smtClean="0"/>
              <a:t>19</a:t>
            </a:fld>
            <a:endParaRPr kumimoji="1" lang="ja-JP" altLang="en-US" dirty="0"/>
          </a:p>
        </p:txBody>
      </p:sp>
      <p:sp>
        <p:nvSpPr>
          <p:cNvPr id="8" name="タイトル 1"/>
          <p:cNvSpPr txBox="1">
            <a:spLocks/>
          </p:cNvSpPr>
          <p:nvPr/>
        </p:nvSpPr>
        <p:spPr>
          <a:xfrm>
            <a:off x="323528" y="260648"/>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chorCtr="1">
            <a:noAutofit/>
          </a:bodyPr>
          <a:lstStyle/>
          <a:p>
            <a:pPr algn="ctr" latinLnBrk="1">
              <a:lnSpc>
                <a:spcPct val="150000"/>
              </a:lnSpc>
            </a:pPr>
            <a:r>
              <a:rPr lang="ja-JP" altLang="ja-JP" sz="2800" dirty="0" smtClean="0"/>
              <a:t>がんの</a:t>
            </a:r>
            <a:r>
              <a:rPr lang="ja-JP" altLang="en-US" sz="2800" dirty="0" smtClean="0"/>
              <a:t>治療の内容</a:t>
            </a:r>
            <a:endParaRPr lang="en-US" altLang="ja-JP" sz="2800" dirty="0">
              <a:latin typeface="+mj-ea"/>
            </a:endParaRPr>
          </a:p>
        </p:txBody>
      </p:sp>
    </p:spTree>
    <p:extLst>
      <p:ext uri="{BB962C8B-B14F-4D97-AF65-F5344CB8AC3E}">
        <p14:creationId xmlns:p14="http://schemas.microsoft.com/office/powerpoint/2010/main" val="3587442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323528" y="188640"/>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0000" lnSpcReduction="10000"/>
          </a:bodyPr>
          <a:lstStyle/>
          <a:p>
            <a:pPr algn="ctr">
              <a:spcBef>
                <a:spcPct val="0"/>
              </a:spcBef>
            </a:pPr>
            <a:r>
              <a:rPr lang="ja-JP" altLang="en-US" sz="3600" dirty="0" smtClean="0">
                <a:solidFill>
                  <a:prstClr val="black"/>
                </a:solidFill>
              </a:rPr>
              <a:t>地域がん登録の課題</a:t>
            </a:r>
          </a:p>
        </p:txBody>
      </p:sp>
      <p:sp>
        <p:nvSpPr>
          <p:cNvPr id="3" name="コンテンツ プレースホルダ 2"/>
          <p:cNvSpPr>
            <a:spLocks noGrp="1"/>
          </p:cNvSpPr>
          <p:nvPr>
            <p:ph idx="1"/>
          </p:nvPr>
        </p:nvSpPr>
        <p:spPr>
          <a:xfrm>
            <a:off x="364595" y="3068960"/>
            <a:ext cx="8496944" cy="3600400"/>
          </a:xfrm>
        </p:spPr>
        <p:style>
          <a:lnRef idx="2">
            <a:schemeClr val="accent1"/>
          </a:lnRef>
          <a:fillRef idx="1">
            <a:schemeClr val="lt1"/>
          </a:fillRef>
          <a:effectRef idx="0">
            <a:schemeClr val="accent1"/>
          </a:effectRef>
          <a:fontRef idx="minor">
            <a:schemeClr val="dk1"/>
          </a:fontRef>
        </p:style>
        <p:txBody>
          <a:bodyPr anchor="ctr">
            <a:noAutofit/>
          </a:bodyPr>
          <a:lstStyle/>
          <a:p>
            <a:pPr lvl="0">
              <a:buFont typeface="Wingdings" pitchFamily="2" charset="2"/>
              <a:buChar char="l"/>
            </a:pPr>
            <a:r>
              <a:rPr lang="ja-JP" altLang="en-US" sz="2000" dirty="0" smtClean="0">
                <a:latin typeface="+mj-ea"/>
                <a:ea typeface="+mj-ea"/>
              </a:rPr>
              <a:t>地域がん登録の課題</a:t>
            </a:r>
            <a:endParaRPr lang="en-US" altLang="ja-JP" sz="2000" dirty="0" smtClean="0">
              <a:latin typeface="+mj-ea"/>
              <a:ea typeface="+mj-ea"/>
            </a:endParaRPr>
          </a:p>
          <a:p>
            <a:pPr lvl="1">
              <a:buFont typeface="Arial" panose="020B0604020202020204" pitchFamily="34" charset="0"/>
              <a:buChar char="•"/>
            </a:pPr>
            <a:r>
              <a:rPr lang="ja-JP" altLang="en-US" sz="2000" u="sng" dirty="0" smtClean="0">
                <a:solidFill>
                  <a:srgbClr val="FF0000"/>
                </a:solidFill>
                <a:latin typeface="+mj-ea"/>
                <a:ea typeface="+mj-ea"/>
              </a:rPr>
              <a:t>全てのがん患者が登録されていない。</a:t>
            </a:r>
            <a:endParaRPr lang="en-US" altLang="ja-JP" sz="2000" u="sng" dirty="0">
              <a:solidFill>
                <a:srgbClr val="FF0000"/>
              </a:solidFill>
              <a:latin typeface="+mj-ea"/>
              <a:ea typeface="+mj-ea"/>
            </a:endParaRPr>
          </a:p>
          <a:p>
            <a:pPr marL="457200" lvl="1" indent="0">
              <a:buNone/>
            </a:pPr>
            <a:r>
              <a:rPr lang="ja-JP" altLang="en-US" sz="2000" dirty="0" smtClean="0">
                <a:solidFill>
                  <a:srgbClr val="FF0000"/>
                </a:solidFill>
                <a:latin typeface="+mj-ea"/>
                <a:ea typeface="+mj-ea"/>
              </a:rPr>
              <a:t>　</a:t>
            </a:r>
            <a:r>
              <a:rPr lang="ja-JP" altLang="en-US" sz="2000" dirty="0" smtClean="0">
                <a:solidFill>
                  <a:schemeClr val="tx1"/>
                </a:solidFill>
                <a:latin typeface="+mj-ea"/>
                <a:ea typeface="+mj-ea"/>
              </a:rPr>
              <a:t>　（届出を行うのが協力医療機関に限られるため）</a:t>
            </a:r>
            <a:endParaRPr lang="en-US" altLang="ja-JP" sz="2000" dirty="0" smtClean="0">
              <a:solidFill>
                <a:schemeClr val="tx1"/>
              </a:solidFill>
              <a:latin typeface="+mj-ea"/>
              <a:ea typeface="+mj-ea"/>
            </a:endParaRPr>
          </a:p>
          <a:p>
            <a:pPr lvl="1">
              <a:buFont typeface="Arial" panose="020B0604020202020204" pitchFamily="34" charset="0"/>
              <a:buChar char="•"/>
            </a:pPr>
            <a:r>
              <a:rPr lang="ja-JP" altLang="en-US" sz="2000" u="sng" dirty="0" smtClean="0">
                <a:solidFill>
                  <a:srgbClr val="FF0000"/>
                </a:solidFill>
                <a:latin typeface="+mj-ea"/>
                <a:ea typeface="+mj-ea"/>
              </a:rPr>
              <a:t>登録漏れの把握や生存確認調査が十分にできていない</a:t>
            </a:r>
            <a:r>
              <a:rPr lang="ja-JP" altLang="en-US" sz="2000" dirty="0" smtClean="0">
                <a:latin typeface="+mj-ea"/>
                <a:ea typeface="+mj-ea"/>
              </a:rPr>
              <a:t>。</a:t>
            </a:r>
            <a:endParaRPr lang="en-US" altLang="ja-JP" sz="2000" dirty="0" smtClean="0">
              <a:latin typeface="+mj-ea"/>
              <a:ea typeface="+mj-ea"/>
            </a:endParaRPr>
          </a:p>
          <a:p>
            <a:pPr marL="457200" lvl="1" indent="0">
              <a:buNone/>
            </a:pPr>
            <a:r>
              <a:rPr lang="ja-JP" altLang="en-US" sz="2000" dirty="0">
                <a:solidFill>
                  <a:srgbClr val="FF0000"/>
                </a:solidFill>
                <a:latin typeface="+mj-ea"/>
                <a:ea typeface="+mj-ea"/>
              </a:rPr>
              <a:t>　</a:t>
            </a:r>
            <a:r>
              <a:rPr lang="ja-JP" altLang="en-US" sz="2000" dirty="0" smtClean="0">
                <a:solidFill>
                  <a:schemeClr val="tx1"/>
                </a:solidFill>
                <a:latin typeface="+mj-ea"/>
                <a:ea typeface="+mj-ea"/>
              </a:rPr>
              <a:t>　</a:t>
            </a:r>
            <a:r>
              <a:rPr lang="ja-JP" altLang="en-US" sz="2000" dirty="0" smtClean="0">
                <a:solidFill>
                  <a:schemeClr val="tx1"/>
                </a:solidFill>
                <a:latin typeface="+mj-ea"/>
                <a:ea typeface="+mj-ea"/>
              </a:rPr>
              <a:t>（都道府県</a:t>
            </a:r>
            <a:r>
              <a:rPr lang="ja-JP" altLang="ja-JP" sz="2000" dirty="0" smtClean="0">
                <a:solidFill>
                  <a:schemeClr val="tx1"/>
                </a:solidFill>
                <a:latin typeface="+mj-ea"/>
                <a:ea typeface="+mj-ea"/>
              </a:rPr>
              <a:t>に</a:t>
            </a:r>
            <a:r>
              <a:rPr lang="ja-JP" altLang="en-US" sz="2000" dirty="0" smtClean="0">
                <a:solidFill>
                  <a:schemeClr val="tx1"/>
                </a:solidFill>
                <a:latin typeface="+mj-ea"/>
                <a:ea typeface="+mj-ea"/>
              </a:rPr>
              <a:t>よって体制が異なる</a:t>
            </a:r>
            <a:r>
              <a:rPr lang="ja-JP" altLang="ja-JP" sz="2000" dirty="0" smtClean="0">
                <a:solidFill>
                  <a:schemeClr val="tx1"/>
                </a:solidFill>
                <a:latin typeface="+mj-ea"/>
                <a:ea typeface="+mj-ea"/>
              </a:rPr>
              <a:t>ため</a:t>
            </a:r>
            <a:r>
              <a:rPr lang="ja-JP" altLang="en-US" sz="2000" dirty="0" smtClean="0">
                <a:solidFill>
                  <a:schemeClr val="tx1"/>
                </a:solidFill>
                <a:latin typeface="+mj-ea"/>
                <a:ea typeface="+mj-ea"/>
              </a:rPr>
              <a:t>）</a:t>
            </a:r>
            <a:endParaRPr lang="en-US" altLang="ja-JP" sz="2000" dirty="0" smtClean="0">
              <a:solidFill>
                <a:schemeClr val="tx1"/>
              </a:solidFill>
              <a:latin typeface="+mj-ea"/>
              <a:ea typeface="+mj-ea"/>
            </a:endParaRPr>
          </a:p>
          <a:p>
            <a:pPr lvl="1">
              <a:buFont typeface="Arial" panose="020B0604020202020204" pitchFamily="34" charset="0"/>
              <a:buChar char="•"/>
            </a:pPr>
            <a:r>
              <a:rPr lang="ja-JP" altLang="en-US" sz="2000" u="sng" dirty="0" smtClean="0">
                <a:solidFill>
                  <a:srgbClr val="FF0000"/>
                </a:solidFill>
                <a:latin typeface="+mj-ea"/>
                <a:ea typeface="+mj-ea"/>
              </a:rPr>
              <a:t>県内の住民が県外の医療機関を受診したり転出した場合の情報がとりにくい。</a:t>
            </a:r>
            <a:r>
              <a:rPr lang="ja-JP" altLang="ja-JP" sz="2000" dirty="0" smtClean="0">
                <a:latin typeface="+mj-ea"/>
                <a:ea typeface="+mj-ea"/>
              </a:rPr>
              <a:t>（</a:t>
            </a:r>
            <a:r>
              <a:rPr lang="ja-JP" altLang="ja-JP" sz="2000" dirty="0">
                <a:latin typeface="+mj-ea"/>
                <a:ea typeface="+mj-ea"/>
              </a:rPr>
              <a:t>届出や死亡票収集の対象が県民に限られる</a:t>
            </a:r>
            <a:r>
              <a:rPr lang="ja-JP" altLang="ja-JP" sz="2000" dirty="0" smtClean="0">
                <a:solidFill>
                  <a:schemeClr val="tx1"/>
                </a:solidFill>
                <a:latin typeface="+mj-ea"/>
                <a:ea typeface="+mj-ea"/>
              </a:rPr>
              <a:t>ため</a:t>
            </a:r>
            <a:r>
              <a:rPr lang="ja-JP" altLang="en-US" sz="2000" dirty="0" smtClean="0">
                <a:solidFill>
                  <a:schemeClr val="tx1"/>
                </a:solidFill>
                <a:latin typeface="+mj-ea"/>
                <a:ea typeface="+mj-ea"/>
              </a:rPr>
              <a:t>）</a:t>
            </a:r>
            <a:endParaRPr lang="en-US" altLang="ja-JP" sz="2000" dirty="0" smtClean="0">
              <a:solidFill>
                <a:schemeClr val="tx1"/>
              </a:solidFill>
              <a:latin typeface="+mj-ea"/>
              <a:ea typeface="+mj-ea"/>
            </a:endParaRPr>
          </a:p>
          <a:p>
            <a:pPr lvl="0">
              <a:buFont typeface="Wingdings" pitchFamily="2" charset="2"/>
              <a:buChar char="l"/>
            </a:pPr>
            <a:r>
              <a:rPr lang="ja-JP" altLang="en-US" sz="2000" dirty="0" smtClean="0">
                <a:solidFill>
                  <a:schemeClr val="tx1"/>
                </a:solidFill>
                <a:latin typeface="+mj-ea"/>
                <a:ea typeface="+mj-ea"/>
              </a:rPr>
              <a:t>２０１１年</a:t>
            </a:r>
            <a:r>
              <a:rPr lang="ja-JP" altLang="en-US" sz="2000" dirty="0">
                <a:latin typeface="+mj-ea"/>
                <a:ea typeface="+mj-ea"/>
              </a:rPr>
              <a:t>の全国</a:t>
            </a:r>
            <a:r>
              <a:rPr lang="ja-JP" altLang="en-US" sz="2000" dirty="0" smtClean="0">
                <a:latin typeface="+mj-ea"/>
                <a:ea typeface="+mj-ea"/>
              </a:rPr>
              <a:t>の罹患率は</a:t>
            </a:r>
            <a:r>
              <a:rPr lang="ja-JP" altLang="en-US" sz="2000" dirty="0" smtClean="0">
                <a:solidFill>
                  <a:srgbClr val="FF0000"/>
                </a:solidFill>
                <a:latin typeface="+mj-ea"/>
                <a:ea typeface="+mj-ea"/>
              </a:rPr>
              <a:t>１４</a:t>
            </a:r>
            <a:r>
              <a:rPr lang="ja-JP" altLang="ja-JP" sz="2000" dirty="0" smtClean="0">
                <a:solidFill>
                  <a:srgbClr val="FF0000"/>
                </a:solidFill>
                <a:latin typeface="+mj-ea"/>
                <a:ea typeface="+mj-ea"/>
              </a:rPr>
              <a:t>県</a:t>
            </a:r>
            <a:r>
              <a:rPr lang="en-US" altLang="ja-JP" sz="2000" baseline="30000" dirty="0" smtClean="0">
                <a:solidFill>
                  <a:schemeClr val="tx1"/>
                </a:solidFill>
                <a:latin typeface="+mj-ea"/>
                <a:ea typeface="+mj-ea"/>
              </a:rPr>
              <a:t>※</a:t>
            </a:r>
            <a:r>
              <a:rPr lang="ja-JP" altLang="en-US" sz="2000" dirty="0" smtClean="0">
                <a:latin typeface="+mj-ea"/>
                <a:ea typeface="+mj-ea"/>
              </a:rPr>
              <a:t>の</a:t>
            </a:r>
            <a:r>
              <a:rPr lang="ja-JP" altLang="ja-JP" sz="2000" dirty="0" smtClean="0">
                <a:latin typeface="+mj-ea"/>
                <a:ea typeface="+mj-ea"/>
              </a:rPr>
              <a:t>登録情報を用いて推計</a:t>
            </a:r>
            <a:r>
              <a:rPr lang="ja-JP" altLang="en-US" sz="2000" dirty="0" smtClean="0">
                <a:latin typeface="+mj-ea"/>
                <a:ea typeface="+mj-ea"/>
              </a:rPr>
              <a:t>。</a:t>
            </a:r>
            <a:endParaRPr lang="en-US" altLang="ja-JP" sz="2000" dirty="0" smtClean="0">
              <a:latin typeface="+mj-ea"/>
              <a:ea typeface="+mj-ea"/>
            </a:endParaRPr>
          </a:p>
          <a:p>
            <a:pPr marL="0" lvl="0" indent="0">
              <a:buNone/>
            </a:pPr>
            <a:r>
              <a:rPr lang="ja-JP" altLang="en-US" sz="1600" dirty="0">
                <a:latin typeface="+mj-ea"/>
                <a:ea typeface="+mj-ea"/>
              </a:rPr>
              <a:t>　</a:t>
            </a:r>
            <a:r>
              <a:rPr lang="ja-JP" altLang="en-US" sz="1600" dirty="0" smtClean="0">
                <a:latin typeface="+mj-ea"/>
                <a:ea typeface="+mj-ea"/>
              </a:rPr>
              <a:t>　　（</a:t>
            </a:r>
            <a:r>
              <a:rPr lang="en-US" altLang="ja-JP" sz="1600" dirty="0" smtClean="0">
                <a:latin typeface="+mj-ea"/>
                <a:ea typeface="+mj-ea"/>
              </a:rPr>
              <a:t>※</a:t>
            </a:r>
            <a:r>
              <a:rPr lang="ja-JP" altLang="en-US" sz="1600" dirty="0" smtClean="0">
                <a:latin typeface="+mj-ea"/>
                <a:ea typeface="+mj-ea"/>
              </a:rPr>
              <a:t>直近の</a:t>
            </a:r>
            <a:r>
              <a:rPr lang="en-US" altLang="ja-JP" sz="1600" dirty="0" smtClean="0">
                <a:latin typeface="+mj-ea"/>
                <a:ea typeface="+mj-ea"/>
              </a:rPr>
              <a:t>2011</a:t>
            </a:r>
            <a:r>
              <a:rPr lang="ja-JP" altLang="en-US" sz="1600" dirty="0" smtClean="0">
                <a:latin typeface="+mj-ea"/>
                <a:ea typeface="+mj-ea"/>
              </a:rPr>
              <a:t>年全国推計から国際基準を採用。それまでの基準は</a:t>
            </a:r>
            <a:r>
              <a:rPr lang="en-US" altLang="ja-JP" sz="1600" dirty="0" smtClean="0">
                <a:latin typeface="+mj-ea"/>
                <a:ea typeface="+mj-ea"/>
              </a:rPr>
              <a:t>39</a:t>
            </a:r>
            <a:r>
              <a:rPr lang="ja-JP" altLang="en-US" sz="1600" dirty="0" smtClean="0">
                <a:latin typeface="+mj-ea"/>
                <a:ea typeface="+mj-ea"/>
              </a:rPr>
              <a:t>県が達成。）</a:t>
            </a:r>
            <a:endParaRPr lang="en-US" altLang="ja-JP" sz="1600" dirty="0" smtClean="0">
              <a:latin typeface="+mj-ea"/>
              <a:ea typeface="+mj-ea"/>
            </a:endParaRPr>
          </a:p>
          <a:p>
            <a:pPr lvl="0">
              <a:buNone/>
            </a:pPr>
            <a:r>
              <a:rPr lang="ja-JP" altLang="en-US" sz="2000" dirty="0" smtClean="0">
                <a:latin typeface="+mj-ea"/>
                <a:ea typeface="+mj-ea"/>
              </a:rPr>
              <a:t>　　最新の５年生存率は</a:t>
            </a:r>
            <a:r>
              <a:rPr lang="ja-JP" altLang="en-US" sz="2000" dirty="0" smtClean="0">
                <a:solidFill>
                  <a:schemeClr val="tx1"/>
                </a:solidFill>
                <a:latin typeface="+mj-ea"/>
                <a:ea typeface="+mj-ea"/>
              </a:rPr>
              <a:t>２００３～２００５年の</a:t>
            </a:r>
            <a:r>
              <a:rPr lang="ja-JP" altLang="en-US" sz="2000" dirty="0" smtClean="0">
                <a:solidFill>
                  <a:srgbClr val="FF0000"/>
                </a:solidFill>
                <a:latin typeface="+mj-ea"/>
                <a:ea typeface="+mj-ea"/>
              </a:rPr>
              <a:t>７府県</a:t>
            </a:r>
            <a:r>
              <a:rPr lang="ja-JP" altLang="en-US" sz="2000" dirty="0" smtClean="0">
                <a:latin typeface="+mj-ea"/>
                <a:ea typeface="+mj-ea"/>
              </a:rPr>
              <a:t>の登録情報を使用。</a:t>
            </a:r>
            <a:endParaRPr lang="en-US" altLang="ja-JP" sz="2000" dirty="0" smtClean="0">
              <a:latin typeface="+mj-ea"/>
              <a:ea typeface="+mj-ea"/>
            </a:endParaRPr>
          </a:p>
        </p:txBody>
      </p:sp>
      <p:sp>
        <p:nvSpPr>
          <p:cNvPr id="2" name="テキスト ボックス 1"/>
          <p:cNvSpPr txBox="1"/>
          <p:nvPr/>
        </p:nvSpPr>
        <p:spPr>
          <a:xfrm>
            <a:off x="323528" y="1052736"/>
            <a:ext cx="8512115" cy="1631216"/>
          </a:xfrm>
          <a:prstGeom prst="rect">
            <a:avLst/>
          </a:prstGeom>
          <a:noFill/>
          <a:ln>
            <a:solidFill>
              <a:schemeClr val="accent1"/>
            </a:solidFill>
          </a:ln>
        </p:spPr>
        <p:txBody>
          <a:bodyPr wrap="square" rtlCol="0">
            <a:spAutoFit/>
          </a:bodyPr>
          <a:lstStyle/>
          <a:p>
            <a:r>
              <a:rPr lang="ja-JP" altLang="en-US" sz="2000" dirty="0">
                <a:latin typeface="+mn-ea"/>
              </a:rPr>
              <a:t>　がん登録は、</a:t>
            </a:r>
            <a:r>
              <a:rPr lang="ja-JP" altLang="ja-JP" sz="2000" dirty="0">
                <a:latin typeface="+mn-ea"/>
              </a:rPr>
              <a:t>がんの罹患率、</a:t>
            </a:r>
            <a:r>
              <a:rPr lang="ja-JP" altLang="ja-JP" sz="2000" dirty="0" smtClean="0">
                <a:latin typeface="+mn-ea"/>
              </a:rPr>
              <a:t>生存率など</a:t>
            </a:r>
            <a:r>
              <a:rPr lang="ja-JP" altLang="ja-JP" sz="2000" dirty="0">
                <a:latin typeface="+mn-ea"/>
              </a:rPr>
              <a:t>を解析し、</a:t>
            </a:r>
            <a:r>
              <a:rPr lang="ja-JP" altLang="en-US" sz="2000" dirty="0">
                <a:latin typeface="+mn-ea"/>
              </a:rPr>
              <a:t>国民や患者に対して、</a:t>
            </a:r>
            <a:r>
              <a:rPr lang="ja-JP" altLang="ja-JP" sz="2000" dirty="0">
                <a:latin typeface="+mn-ea"/>
              </a:rPr>
              <a:t>データに基づく適切な</a:t>
            </a:r>
            <a:r>
              <a:rPr lang="ja-JP" altLang="ja-JP" sz="2000" dirty="0" smtClean="0">
                <a:latin typeface="+mn-ea"/>
              </a:rPr>
              <a:t>がん</a:t>
            </a:r>
            <a:r>
              <a:rPr lang="ja-JP" altLang="en-US" sz="2000" dirty="0" smtClean="0">
                <a:latin typeface="+mn-ea"/>
              </a:rPr>
              <a:t>医療を</a:t>
            </a:r>
            <a:r>
              <a:rPr lang="ja-JP" altLang="en-US" sz="2000" dirty="0">
                <a:latin typeface="+mn-ea"/>
              </a:rPr>
              <a:t>提供し</a:t>
            </a:r>
            <a:r>
              <a:rPr lang="ja-JP" altLang="en-US" sz="2000" dirty="0" smtClean="0">
                <a:latin typeface="+mn-ea"/>
              </a:rPr>
              <a:t>、</a:t>
            </a:r>
            <a:r>
              <a:rPr lang="ja-JP" altLang="en-US" sz="2000" dirty="0">
                <a:latin typeface="+mn-ea"/>
              </a:rPr>
              <a:t>そ</a:t>
            </a:r>
            <a:r>
              <a:rPr lang="ja-JP" altLang="en-US" sz="2000" dirty="0" smtClean="0">
                <a:latin typeface="+mn-ea"/>
              </a:rPr>
              <a:t>の</a:t>
            </a:r>
            <a:r>
              <a:rPr lang="ja-JP" altLang="en-US" sz="2000" dirty="0">
                <a:latin typeface="+mn-ea"/>
              </a:rPr>
              <a:t>質の向上の</a:t>
            </a:r>
            <a:r>
              <a:rPr lang="ja-JP" altLang="ja-JP" sz="2000" dirty="0">
                <a:latin typeface="+mn-ea"/>
              </a:rPr>
              <a:t>ために</a:t>
            </a:r>
            <a:r>
              <a:rPr lang="ja-JP" altLang="ja-JP" sz="2000" dirty="0" smtClean="0">
                <a:latin typeface="+mn-ea"/>
              </a:rPr>
              <a:t>不可欠</a:t>
            </a:r>
            <a:r>
              <a:rPr lang="ja-JP" altLang="en-US" sz="2000" dirty="0" smtClean="0">
                <a:latin typeface="+mn-ea"/>
              </a:rPr>
              <a:t>なもの</a:t>
            </a:r>
            <a:r>
              <a:rPr lang="ja-JP" altLang="ja-JP" sz="2000" dirty="0" smtClean="0">
                <a:latin typeface="+mn-ea"/>
              </a:rPr>
              <a:t>で</a:t>
            </a:r>
            <a:r>
              <a:rPr lang="ja-JP" altLang="ja-JP" sz="2000" dirty="0">
                <a:latin typeface="+mn-ea"/>
              </a:rPr>
              <a:t>ある</a:t>
            </a:r>
            <a:r>
              <a:rPr lang="ja-JP" altLang="ja-JP" sz="2000" dirty="0" smtClean="0">
                <a:latin typeface="+mn-ea"/>
              </a:rPr>
              <a:t>。</a:t>
            </a:r>
            <a:endParaRPr lang="en-US" altLang="ja-JP" sz="2000" dirty="0" smtClean="0">
              <a:latin typeface="+mn-ea"/>
            </a:endParaRPr>
          </a:p>
          <a:p>
            <a:r>
              <a:rPr lang="ja-JP" altLang="en-US" sz="2000" dirty="0">
                <a:latin typeface="+mn-ea"/>
              </a:rPr>
              <a:t>　</a:t>
            </a:r>
            <a:r>
              <a:rPr lang="ja-JP" altLang="ja-JP" sz="2000" dirty="0" smtClean="0">
                <a:latin typeface="+mn-ea"/>
              </a:rPr>
              <a:t>「</a:t>
            </a:r>
            <a:r>
              <a:rPr lang="ja-JP" altLang="ja-JP" sz="2000" dirty="0">
                <a:latin typeface="+mn-ea"/>
              </a:rPr>
              <a:t>地域がん登録」は、健康増進法</a:t>
            </a:r>
            <a:r>
              <a:rPr lang="ja-JP" altLang="ja-JP" sz="2000" dirty="0" smtClean="0">
                <a:latin typeface="+mn-ea"/>
              </a:rPr>
              <a:t>に</a:t>
            </a:r>
            <a:r>
              <a:rPr lang="ja-JP" altLang="en-US" sz="2000" dirty="0" smtClean="0">
                <a:latin typeface="+mn-ea"/>
              </a:rPr>
              <a:t>基づき</a:t>
            </a:r>
            <a:r>
              <a:rPr lang="ja-JP" altLang="ja-JP" sz="2000" dirty="0" smtClean="0">
                <a:latin typeface="+mn-ea"/>
              </a:rPr>
              <a:t>、</a:t>
            </a:r>
            <a:r>
              <a:rPr lang="ja-JP" altLang="ja-JP" sz="2000" dirty="0">
                <a:latin typeface="+mn-ea"/>
              </a:rPr>
              <a:t>都道府県が各都道府県在住のがん患者の情報</a:t>
            </a:r>
            <a:r>
              <a:rPr lang="ja-JP" altLang="ja-JP" sz="2000" dirty="0" smtClean="0">
                <a:latin typeface="+mn-ea"/>
              </a:rPr>
              <a:t>を</a:t>
            </a:r>
            <a:r>
              <a:rPr lang="ja-JP" altLang="en-US" sz="2000" dirty="0" smtClean="0">
                <a:latin typeface="+mn-ea"/>
              </a:rPr>
              <a:t>収集することで実施されてきた。</a:t>
            </a:r>
            <a:endParaRPr lang="en-US" altLang="ja-JP" sz="2000" dirty="0">
              <a:latin typeface="+mn-ea"/>
            </a:endParaRPr>
          </a:p>
        </p:txBody>
      </p:sp>
    </p:spTree>
    <p:extLst>
      <p:ext uri="{BB962C8B-B14F-4D97-AF65-F5344CB8AC3E}">
        <p14:creationId xmlns:p14="http://schemas.microsoft.com/office/powerpoint/2010/main" val="19379017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3068960"/>
            <a:ext cx="8664515" cy="344709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000" dirty="0" smtClean="0">
                <a:latin typeface="+mj-ea"/>
                <a:ea typeface="+mj-ea"/>
              </a:rPr>
              <a:t>（省令第１３条）</a:t>
            </a:r>
            <a:endParaRPr lang="en-US" altLang="ja-JP" sz="2000" dirty="0">
              <a:latin typeface="+mj-ea"/>
              <a:ea typeface="+mj-ea"/>
            </a:endParaRPr>
          </a:p>
          <a:p>
            <a:r>
              <a:rPr lang="ja-JP" altLang="en-US" sz="2000" dirty="0" smtClean="0">
                <a:latin typeface="+mj-ea"/>
                <a:ea typeface="+mj-ea"/>
              </a:rPr>
              <a:t>　</a:t>
            </a:r>
            <a:r>
              <a:rPr lang="ja-JP" altLang="en-US" sz="2000" dirty="0" smtClean="0">
                <a:solidFill>
                  <a:schemeClr val="tx1"/>
                </a:solidFill>
                <a:latin typeface="+mj-ea"/>
                <a:ea typeface="+mj-ea"/>
              </a:rPr>
              <a:t>一　当該病院等ががんに罹患した者の診療録に付した番号</a:t>
            </a:r>
            <a:endParaRPr lang="en-US" altLang="ja-JP" sz="2000" dirty="0" smtClean="0">
              <a:solidFill>
                <a:schemeClr val="tx1"/>
              </a:solidFill>
              <a:latin typeface="+mj-ea"/>
              <a:ea typeface="+mj-ea"/>
            </a:endParaRPr>
          </a:p>
          <a:p>
            <a:r>
              <a:rPr lang="ja-JP" altLang="en-US" sz="2000" dirty="0">
                <a:solidFill>
                  <a:schemeClr val="tx1"/>
                </a:solidFill>
                <a:latin typeface="+mj-ea"/>
                <a:ea typeface="+mj-ea"/>
              </a:rPr>
              <a:t>　</a:t>
            </a:r>
            <a:r>
              <a:rPr lang="ja-JP" altLang="en-US" sz="2000" dirty="0" smtClean="0">
                <a:solidFill>
                  <a:schemeClr val="tx1"/>
                </a:solidFill>
                <a:latin typeface="+mj-ea"/>
                <a:ea typeface="+mj-ea"/>
              </a:rPr>
              <a:t>　　　</a:t>
            </a:r>
            <a:r>
              <a:rPr lang="ja-JP" altLang="en-US" dirty="0" smtClean="0">
                <a:solidFill>
                  <a:srgbClr val="0070C0"/>
                </a:solidFill>
                <a:latin typeface="+mj-ea"/>
                <a:ea typeface="+mj-ea"/>
              </a:rPr>
              <a:t>（診療録番号）</a:t>
            </a:r>
            <a:endParaRPr lang="ja-JP" altLang="ja-JP" dirty="0">
              <a:solidFill>
                <a:srgbClr val="0070C0"/>
              </a:solidFill>
              <a:latin typeface="+mj-ea"/>
              <a:ea typeface="+mj-ea"/>
            </a:endParaRPr>
          </a:p>
          <a:p>
            <a:r>
              <a:rPr lang="ja-JP" altLang="en-US" sz="2000" dirty="0" smtClean="0">
                <a:latin typeface="+mj-ea"/>
                <a:ea typeface="+mj-ea"/>
              </a:rPr>
              <a:t>　二　</a:t>
            </a:r>
            <a:r>
              <a:rPr lang="ja-JP" altLang="en-US" sz="2000" dirty="0">
                <a:solidFill>
                  <a:schemeClr val="tx1"/>
                </a:solidFill>
                <a:latin typeface="+mj-ea"/>
              </a:rPr>
              <a:t>当該病院</a:t>
            </a:r>
            <a:r>
              <a:rPr lang="ja-JP" altLang="en-US" sz="2000" dirty="0" smtClean="0">
                <a:solidFill>
                  <a:schemeClr val="tx1"/>
                </a:solidFill>
                <a:latin typeface="+mj-ea"/>
              </a:rPr>
              <a:t>等におけるがんの初回の診断の根拠となった診断方法</a:t>
            </a:r>
            <a:endParaRPr lang="en-US" altLang="ja-JP" sz="2000" dirty="0" smtClean="0">
              <a:solidFill>
                <a:schemeClr val="tx1"/>
              </a:solidFill>
              <a:latin typeface="+mj-ea"/>
            </a:endParaRPr>
          </a:p>
          <a:p>
            <a:r>
              <a:rPr lang="ja-JP" altLang="en-US" sz="2000" dirty="0">
                <a:solidFill>
                  <a:schemeClr val="tx1"/>
                </a:solidFill>
                <a:latin typeface="+mj-ea"/>
              </a:rPr>
              <a:t>　</a:t>
            </a:r>
            <a:r>
              <a:rPr lang="ja-JP" altLang="en-US" sz="2000" dirty="0" smtClean="0">
                <a:solidFill>
                  <a:schemeClr val="tx1"/>
                </a:solidFill>
                <a:latin typeface="+mj-ea"/>
              </a:rPr>
              <a:t>　　　</a:t>
            </a:r>
            <a:r>
              <a:rPr lang="ja-JP" altLang="en-US" dirty="0" smtClean="0">
                <a:solidFill>
                  <a:srgbClr val="0070C0"/>
                </a:solidFill>
                <a:latin typeface="+mj-ea"/>
              </a:rPr>
              <a:t>（診断根拠：原発巣の組織診、転移巣の組織診、細胞診　　など）</a:t>
            </a:r>
            <a:endParaRPr lang="en-US" altLang="ja-JP" sz="2000" dirty="0" smtClean="0">
              <a:solidFill>
                <a:schemeClr val="tx1"/>
              </a:solidFill>
              <a:latin typeface="+mj-ea"/>
            </a:endParaRPr>
          </a:p>
          <a:p>
            <a:r>
              <a:rPr lang="ja-JP" altLang="en-US" sz="2000" dirty="0" smtClean="0">
                <a:latin typeface="+mj-ea"/>
                <a:ea typeface="+mj-ea"/>
              </a:rPr>
              <a:t>　三　</a:t>
            </a:r>
            <a:r>
              <a:rPr lang="ja-JP" altLang="en-US" sz="2000" dirty="0">
                <a:solidFill>
                  <a:schemeClr val="tx1"/>
                </a:solidFill>
                <a:latin typeface="+mj-ea"/>
              </a:rPr>
              <a:t>当該病院等</a:t>
            </a:r>
            <a:r>
              <a:rPr lang="ja-JP" altLang="en-US" sz="2000" dirty="0" smtClean="0">
                <a:solidFill>
                  <a:schemeClr val="tx1"/>
                </a:solidFill>
                <a:latin typeface="+mj-ea"/>
              </a:rPr>
              <a:t>が治療を行ったがんについて、当該病院等が初回の診断を</a:t>
            </a:r>
            <a:endParaRPr lang="en-US" altLang="ja-JP" sz="2000" dirty="0" smtClean="0">
              <a:solidFill>
                <a:schemeClr val="tx1"/>
              </a:solidFill>
              <a:latin typeface="+mj-ea"/>
            </a:endParaRPr>
          </a:p>
          <a:p>
            <a:r>
              <a:rPr lang="ja-JP" altLang="en-US" sz="2000" dirty="0">
                <a:solidFill>
                  <a:schemeClr val="tx1"/>
                </a:solidFill>
                <a:latin typeface="+mj-ea"/>
              </a:rPr>
              <a:t>　</a:t>
            </a:r>
            <a:r>
              <a:rPr lang="ja-JP" altLang="en-US" sz="2000" dirty="0" smtClean="0">
                <a:solidFill>
                  <a:schemeClr val="tx1"/>
                </a:solidFill>
                <a:latin typeface="+mj-ea"/>
              </a:rPr>
              <a:t>　行う以前に当該がんの診断を行った病院等の有無</a:t>
            </a:r>
            <a:endParaRPr lang="en-US" altLang="ja-JP" sz="2000" dirty="0" smtClean="0">
              <a:solidFill>
                <a:schemeClr val="tx1"/>
              </a:solidFill>
              <a:latin typeface="+mj-ea"/>
            </a:endParaRPr>
          </a:p>
          <a:p>
            <a:r>
              <a:rPr lang="ja-JP" altLang="en-US" sz="2000" dirty="0">
                <a:solidFill>
                  <a:schemeClr val="tx1"/>
                </a:solidFill>
                <a:latin typeface="+mj-ea"/>
              </a:rPr>
              <a:t>　</a:t>
            </a:r>
            <a:r>
              <a:rPr lang="ja-JP" altLang="en-US" sz="2000" dirty="0" smtClean="0">
                <a:solidFill>
                  <a:schemeClr val="tx1"/>
                </a:solidFill>
                <a:latin typeface="+mj-ea"/>
              </a:rPr>
              <a:t>　　　</a:t>
            </a:r>
            <a:r>
              <a:rPr lang="ja-JP" altLang="en-US" dirty="0" smtClean="0">
                <a:solidFill>
                  <a:srgbClr val="0070C0"/>
                </a:solidFill>
                <a:latin typeface="+mj-ea"/>
              </a:rPr>
              <a:t>（自施設診断か他施設診断か）</a:t>
            </a:r>
            <a:endParaRPr lang="en-US" altLang="ja-JP" dirty="0" smtClean="0">
              <a:solidFill>
                <a:schemeClr val="tx1"/>
              </a:solidFill>
              <a:latin typeface="+mj-ea"/>
            </a:endParaRPr>
          </a:p>
          <a:p>
            <a:r>
              <a:rPr lang="ja-JP" altLang="en-US" sz="2000" dirty="0" smtClean="0">
                <a:latin typeface="+mj-ea"/>
                <a:ea typeface="+mj-ea"/>
              </a:rPr>
              <a:t>　四　</a:t>
            </a:r>
            <a:r>
              <a:rPr lang="ja-JP" altLang="en-US" sz="2000" dirty="0">
                <a:solidFill>
                  <a:schemeClr val="tx1"/>
                </a:solidFill>
                <a:latin typeface="+mj-ea"/>
              </a:rPr>
              <a:t>当該病院等が治療を行ったがんについて、当該病院等が初回</a:t>
            </a:r>
            <a:r>
              <a:rPr lang="ja-JP" altLang="en-US" sz="2000" dirty="0" smtClean="0">
                <a:solidFill>
                  <a:schemeClr val="tx1"/>
                </a:solidFill>
                <a:latin typeface="+mj-ea"/>
              </a:rPr>
              <a:t>の治療を</a:t>
            </a:r>
            <a:endParaRPr lang="en-US" altLang="ja-JP" sz="2000" dirty="0" smtClean="0">
              <a:solidFill>
                <a:schemeClr val="tx1"/>
              </a:solidFill>
              <a:latin typeface="+mj-ea"/>
            </a:endParaRPr>
          </a:p>
          <a:p>
            <a:r>
              <a:rPr lang="ja-JP" altLang="en-US" sz="2000" dirty="0">
                <a:solidFill>
                  <a:schemeClr val="tx1"/>
                </a:solidFill>
                <a:latin typeface="+mj-ea"/>
              </a:rPr>
              <a:t>　</a:t>
            </a:r>
            <a:r>
              <a:rPr lang="ja-JP" altLang="en-US" sz="2000" dirty="0" smtClean="0">
                <a:solidFill>
                  <a:schemeClr val="tx1"/>
                </a:solidFill>
                <a:latin typeface="+mj-ea"/>
              </a:rPr>
              <a:t>　行う</a:t>
            </a:r>
            <a:r>
              <a:rPr lang="ja-JP" altLang="en-US" sz="2000" dirty="0">
                <a:solidFill>
                  <a:schemeClr val="tx1"/>
                </a:solidFill>
                <a:latin typeface="+mj-ea"/>
              </a:rPr>
              <a:t>以前に当該がん</a:t>
            </a:r>
            <a:r>
              <a:rPr lang="ja-JP" altLang="en-US" sz="2000" dirty="0" smtClean="0">
                <a:solidFill>
                  <a:schemeClr val="tx1"/>
                </a:solidFill>
                <a:latin typeface="+mj-ea"/>
              </a:rPr>
              <a:t>の治療を</a:t>
            </a:r>
            <a:r>
              <a:rPr lang="ja-JP" altLang="en-US" sz="2000" dirty="0">
                <a:solidFill>
                  <a:schemeClr val="tx1"/>
                </a:solidFill>
                <a:latin typeface="+mj-ea"/>
              </a:rPr>
              <a:t>行った病院等の</a:t>
            </a:r>
            <a:r>
              <a:rPr lang="ja-JP" altLang="en-US" sz="2000" dirty="0" smtClean="0">
                <a:solidFill>
                  <a:schemeClr val="tx1"/>
                </a:solidFill>
                <a:latin typeface="+mj-ea"/>
              </a:rPr>
              <a:t>有無</a:t>
            </a:r>
            <a:endParaRPr lang="en-US" altLang="ja-JP" sz="2000" dirty="0" smtClean="0">
              <a:solidFill>
                <a:schemeClr val="tx1"/>
              </a:solidFill>
              <a:latin typeface="+mj-ea"/>
            </a:endParaRPr>
          </a:p>
          <a:p>
            <a:r>
              <a:rPr lang="ja-JP" altLang="en-US" sz="2000" dirty="0" smtClean="0">
                <a:solidFill>
                  <a:schemeClr val="tx1"/>
                </a:solidFill>
                <a:latin typeface="+mj-ea"/>
              </a:rPr>
              <a:t>　　　　</a:t>
            </a:r>
            <a:r>
              <a:rPr lang="ja-JP" altLang="en-US" dirty="0" smtClean="0">
                <a:solidFill>
                  <a:srgbClr val="0070C0"/>
                </a:solidFill>
                <a:latin typeface="+mj-ea"/>
              </a:rPr>
              <a:t>（治療施設の選択：自施設で初回治療を開始　　など）</a:t>
            </a:r>
          </a:p>
        </p:txBody>
      </p:sp>
      <p:sp>
        <p:nvSpPr>
          <p:cNvPr id="5" name="テキスト ボックス 4"/>
          <p:cNvSpPr txBox="1"/>
          <p:nvPr/>
        </p:nvSpPr>
        <p:spPr>
          <a:xfrm>
            <a:off x="204338" y="1509752"/>
            <a:ext cx="8664515" cy="76944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200" dirty="0" smtClean="0">
                <a:latin typeface="+mj-ea"/>
                <a:ea typeface="+mj-ea"/>
              </a:rPr>
              <a:t>（法</a:t>
            </a:r>
            <a:r>
              <a:rPr lang="ja-JP" altLang="ja-JP" sz="2200" dirty="0" smtClean="0">
                <a:latin typeface="+mj-ea"/>
                <a:ea typeface="+mj-ea"/>
              </a:rPr>
              <a:t>第</a:t>
            </a:r>
            <a:r>
              <a:rPr lang="ja-JP" altLang="en-US" sz="2200" dirty="0" smtClean="0">
                <a:latin typeface="+mj-ea"/>
                <a:ea typeface="+mj-ea"/>
              </a:rPr>
              <a:t>６</a:t>
            </a:r>
            <a:r>
              <a:rPr lang="ja-JP" altLang="ja-JP" sz="2200" dirty="0" smtClean="0">
                <a:latin typeface="+mj-ea"/>
                <a:ea typeface="+mj-ea"/>
              </a:rPr>
              <a:t>条第</a:t>
            </a:r>
            <a:r>
              <a:rPr lang="ja-JP" altLang="en-US" sz="2200" dirty="0" smtClean="0">
                <a:latin typeface="+mj-ea"/>
                <a:ea typeface="+mj-ea"/>
              </a:rPr>
              <a:t>１</a:t>
            </a:r>
            <a:r>
              <a:rPr lang="ja-JP" altLang="ja-JP" sz="2200" dirty="0" smtClean="0">
                <a:latin typeface="+mj-ea"/>
                <a:ea typeface="+mj-ea"/>
              </a:rPr>
              <a:t>項第</a:t>
            </a:r>
            <a:r>
              <a:rPr lang="ja-JP" altLang="en-US" sz="2200" dirty="0" smtClean="0">
                <a:latin typeface="+mj-ea"/>
                <a:ea typeface="+mj-ea"/>
              </a:rPr>
              <a:t>９</a:t>
            </a:r>
            <a:r>
              <a:rPr lang="ja-JP" altLang="ja-JP" sz="2200" dirty="0" smtClean="0">
                <a:latin typeface="+mj-ea"/>
                <a:ea typeface="+mj-ea"/>
              </a:rPr>
              <a:t>号</a:t>
            </a:r>
            <a:r>
              <a:rPr lang="ja-JP" altLang="en-US" sz="2200" dirty="0" smtClean="0">
                <a:latin typeface="+mj-ea"/>
                <a:ea typeface="+mj-ea"/>
              </a:rPr>
              <a:t>）</a:t>
            </a:r>
            <a:r>
              <a:rPr lang="ja-JP" altLang="ja-JP" sz="2200" dirty="0">
                <a:latin typeface="+mj-ea"/>
                <a:ea typeface="+mj-ea"/>
              </a:rPr>
              <a:t>　</a:t>
            </a:r>
            <a:endParaRPr lang="en-US" altLang="ja-JP" sz="2200" dirty="0" smtClean="0">
              <a:latin typeface="+mj-ea"/>
              <a:ea typeface="+mj-ea"/>
            </a:endParaRPr>
          </a:p>
          <a:p>
            <a:r>
              <a:rPr lang="ja-JP" altLang="en-US" sz="2200" dirty="0" smtClean="0">
                <a:latin typeface="+mj-ea"/>
                <a:ea typeface="+mj-ea"/>
              </a:rPr>
              <a:t>　</a:t>
            </a:r>
            <a:r>
              <a:rPr lang="ja-JP" altLang="en-US" sz="2200" dirty="0"/>
              <a:t>その他</a:t>
            </a:r>
            <a:r>
              <a:rPr lang="ja-JP" altLang="en-US" sz="2200" b="1" u="sng" dirty="0"/>
              <a:t>厚生労働省令で定める事項</a:t>
            </a:r>
            <a:r>
              <a:rPr lang="ja-JP" altLang="en-US" sz="2200" dirty="0"/>
              <a:t> </a:t>
            </a:r>
            <a:endParaRPr lang="ja-JP" altLang="ja-JP" sz="2200" b="1" dirty="0">
              <a:latin typeface="+mj-ea"/>
              <a:ea typeface="+mj-ea"/>
            </a:endParaRPr>
          </a:p>
        </p:txBody>
      </p:sp>
      <p:sp>
        <p:nvSpPr>
          <p:cNvPr id="6" name="下矢印 5"/>
          <p:cNvSpPr/>
          <p:nvPr/>
        </p:nvSpPr>
        <p:spPr>
          <a:xfrm>
            <a:off x="4137397" y="2492896"/>
            <a:ext cx="792088" cy="4459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902896" y="6520259"/>
            <a:ext cx="2133600" cy="365125"/>
          </a:xfrm>
        </p:spPr>
        <p:txBody>
          <a:bodyPr/>
          <a:lstStyle/>
          <a:p>
            <a:fld id="{F3CC433A-21BA-4E32-B29D-9C6DCB6C1646}" type="slidenum">
              <a:rPr kumimoji="1" lang="ja-JP" altLang="en-US" smtClean="0"/>
              <a:t>20</a:t>
            </a:fld>
            <a:endParaRPr kumimoji="1" lang="ja-JP" altLang="en-US" dirty="0"/>
          </a:p>
        </p:txBody>
      </p:sp>
      <p:sp>
        <p:nvSpPr>
          <p:cNvPr id="8" name="タイトル 1"/>
          <p:cNvSpPr txBox="1">
            <a:spLocks/>
          </p:cNvSpPr>
          <p:nvPr/>
        </p:nvSpPr>
        <p:spPr>
          <a:xfrm>
            <a:off x="323528" y="260648"/>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chorCtr="0">
            <a:noAutofit/>
          </a:bodyPr>
          <a:lstStyle/>
          <a:p>
            <a:pPr algn="ctr" latinLnBrk="1">
              <a:lnSpc>
                <a:spcPct val="150000"/>
              </a:lnSpc>
            </a:pPr>
            <a:r>
              <a:rPr lang="ja-JP" altLang="en-US" sz="2800" dirty="0" smtClean="0">
                <a:latin typeface="+mj-ea"/>
              </a:rPr>
              <a:t>その他の届出対象情報</a:t>
            </a:r>
            <a:endParaRPr lang="en-US" altLang="ja-JP" sz="2800" dirty="0">
              <a:latin typeface="+mj-ea"/>
            </a:endParaRPr>
          </a:p>
        </p:txBody>
      </p:sp>
    </p:spTree>
    <p:extLst>
      <p:ext uri="{BB962C8B-B14F-4D97-AF65-F5344CB8AC3E}">
        <p14:creationId xmlns:p14="http://schemas.microsoft.com/office/powerpoint/2010/main" val="40657148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4142690"/>
            <a:ext cx="8664515" cy="110799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200" dirty="0" smtClean="0">
                <a:latin typeface="+mj-ea"/>
                <a:ea typeface="+mj-ea"/>
              </a:rPr>
              <a:t>（省令第１５条）</a:t>
            </a:r>
            <a:endParaRPr lang="en-US" altLang="ja-JP" sz="2200" dirty="0">
              <a:latin typeface="+mj-ea"/>
              <a:ea typeface="+mj-ea"/>
            </a:endParaRPr>
          </a:p>
          <a:p>
            <a:r>
              <a:rPr lang="ja-JP" altLang="en-US" sz="2200" dirty="0" smtClean="0">
                <a:latin typeface="+mj-ea"/>
                <a:ea typeface="+mj-ea"/>
              </a:rPr>
              <a:t>　がんに罹患した者の氏名</a:t>
            </a:r>
            <a:r>
              <a:rPr lang="ja-JP" altLang="ja-JP" sz="2200" dirty="0" smtClean="0">
                <a:latin typeface="+mj-ea"/>
                <a:ea typeface="+mj-ea"/>
              </a:rPr>
              <a:t>、</a:t>
            </a:r>
            <a:r>
              <a:rPr lang="ja-JP" altLang="en-US" sz="2200" dirty="0" smtClean="0">
                <a:latin typeface="+mj-ea"/>
                <a:ea typeface="+mj-ea"/>
              </a:rPr>
              <a:t>がんの種類その他の法第六条第一項に規定する届出対象情報</a:t>
            </a:r>
            <a:r>
              <a:rPr lang="ja-JP" altLang="ja-JP" sz="2200" dirty="0" smtClean="0">
                <a:latin typeface="+mj-ea"/>
                <a:ea typeface="+mj-ea"/>
              </a:rPr>
              <a:t>とする</a:t>
            </a:r>
            <a:endParaRPr lang="ja-JP" altLang="ja-JP" sz="2200" dirty="0">
              <a:latin typeface="+mj-ea"/>
              <a:ea typeface="+mj-ea"/>
            </a:endParaRPr>
          </a:p>
        </p:txBody>
      </p:sp>
      <p:sp>
        <p:nvSpPr>
          <p:cNvPr id="5" name="テキスト ボックス 4"/>
          <p:cNvSpPr txBox="1"/>
          <p:nvPr/>
        </p:nvSpPr>
        <p:spPr>
          <a:xfrm>
            <a:off x="204338" y="1067832"/>
            <a:ext cx="8664515" cy="178510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200" dirty="0" smtClean="0">
                <a:latin typeface="+mj-ea"/>
                <a:ea typeface="+mj-ea"/>
              </a:rPr>
              <a:t>（法</a:t>
            </a:r>
            <a:r>
              <a:rPr lang="ja-JP" altLang="ja-JP" sz="2200" dirty="0" smtClean="0">
                <a:latin typeface="+mj-ea"/>
                <a:ea typeface="+mj-ea"/>
              </a:rPr>
              <a:t>第</a:t>
            </a:r>
            <a:r>
              <a:rPr lang="ja-JP" altLang="en-US" sz="2200" dirty="0" smtClean="0">
                <a:latin typeface="+mj-ea"/>
                <a:ea typeface="+mj-ea"/>
              </a:rPr>
              <a:t>１０</a:t>
            </a:r>
            <a:r>
              <a:rPr lang="ja-JP" altLang="ja-JP" sz="2200" dirty="0" smtClean="0">
                <a:latin typeface="+mj-ea"/>
                <a:ea typeface="+mj-ea"/>
              </a:rPr>
              <a:t>条第</a:t>
            </a:r>
            <a:r>
              <a:rPr lang="ja-JP" altLang="en-US" sz="2200" dirty="0" smtClean="0">
                <a:latin typeface="+mj-ea"/>
                <a:ea typeface="+mj-ea"/>
              </a:rPr>
              <a:t>１</a:t>
            </a:r>
            <a:r>
              <a:rPr lang="ja-JP" altLang="ja-JP" sz="2200" dirty="0" smtClean="0">
                <a:latin typeface="+mj-ea"/>
                <a:ea typeface="+mj-ea"/>
              </a:rPr>
              <a:t>項</a:t>
            </a:r>
            <a:r>
              <a:rPr lang="ja-JP" altLang="en-US" sz="2200" dirty="0" smtClean="0">
                <a:latin typeface="+mj-ea"/>
                <a:ea typeface="+mj-ea"/>
              </a:rPr>
              <a:t>）</a:t>
            </a:r>
            <a:r>
              <a:rPr lang="ja-JP" altLang="ja-JP" sz="2200" dirty="0">
                <a:latin typeface="+mj-ea"/>
                <a:ea typeface="+mj-ea"/>
              </a:rPr>
              <a:t>　</a:t>
            </a:r>
            <a:endParaRPr lang="en-US" altLang="ja-JP" sz="2200" dirty="0" smtClean="0">
              <a:latin typeface="+mj-ea"/>
              <a:ea typeface="+mj-ea"/>
            </a:endParaRPr>
          </a:p>
          <a:p>
            <a:r>
              <a:rPr lang="ja-JP" altLang="en-US" sz="2200" dirty="0" smtClean="0">
                <a:latin typeface="+mj-ea"/>
                <a:ea typeface="+mj-ea"/>
              </a:rPr>
              <a:t>　</a:t>
            </a:r>
            <a:r>
              <a:rPr lang="ja-JP" altLang="ja-JP" sz="2200" dirty="0" smtClean="0">
                <a:latin typeface="+mj-ea"/>
                <a:ea typeface="+mj-ea"/>
              </a:rPr>
              <a:t>厚生</a:t>
            </a:r>
            <a:r>
              <a:rPr lang="ja-JP" altLang="ja-JP" sz="2200" dirty="0">
                <a:latin typeface="+mj-ea"/>
                <a:ea typeface="+mj-ea"/>
              </a:rPr>
              <a:t>労働大臣は、前条第一項の規定による審査及び整理を行うに当たって、</a:t>
            </a:r>
            <a:r>
              <a:rPr lang="ja-JP" altLang="ja-JP" sz="2200" u="sng" dirty="0">
                <a:latin typeface="+mj-ea"/>
                <a:ea typeface="+mj-ea"/>
              </a:rPr>
              <a:t>がんに罹患した者の氏名、がんの種類その他の</a:t>
            </a:r>
            <a:r>
              <a:rPr lang="ja-JP" altLang="ja-JP" sz="2200" b="1" u="sng" dirty="0">
                <a:latin typeface="+mj-ea"/>
                <a:ea typeface="+mj-ea"/>
              </a:rPr>
              <a:t>厚生労働省令</a:t>
            </a:r>
            <a:r>
              <a:rPr lang="ja-JP" altLang="ja-JP" sz="2200" u="sng" dirty="0">
                <a:latin typeface="+mj-ea"/>
                <a:ea typeface="+mj-ea"/>
              </a:rPr>
              <a:t>で定める事項</a:t>
            </a:r>
            <a:r>
              <a:rPr lang="ja-JP" altLang="ja-JP" sz="2200" dirty="0">
                <a:latin typeface="+mj-ea"/>
                <a:ea typeface="+mj-ea"/>
              </a:rPr>
              <a:t>に関する調査を行う必要があると認めるときは、その旨を関係都道府県知事に通知するものとする。</a:t>
            </a:r>
            <a:endParaRPr lang="en-US" altLang="ja-JP" sz="2200" dirty="0" smtClean="0">
              <a:latin typeface="+mj-ea"/>
              <a:ea typeface="+mj-ea"/>
            </a:endParaRPr>
          </a:p>
        </p:txBody>
      </p:sp>
      <p:sp>
        <p:nvSpPr>
          <p:cNvPr id="6" name="タイトル 1"/>
          <p:cNvSpPr txBox="1">
            <a:spLocks/>
          </p:cNvSpPr>
          <p:nvPr/>
        </p:nvSpPr>
        <p:spPr>
          <a:xfrm>
            <a:off x="323528" y="260648"/>
            <a:ext cx="8512115" cy="576064"/>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chorCtr="1">
            <a:noAutofit/>
          </a:bodyPr>
          <a:lstStyle/>
          <a:p>
            <a:pPr algn="ctr" latinLnBrk="1">
              <a:lnSpc>
                <a:spcPct val="150000"/>
              </a:lnSpc>
            </a:pPr>
            <a:r>
              <a:rPr lang="ja-JP" altLang="ja-JP" sz="2800" dirty="0" smtClean="0">
                <a:latin typeface="+mj-ea"/>
                <a:ea typeface="+mj-ea"/>
              </a:rPr>
              <a:t>審査</a:t>
            </a:r>
            <a:r>
              <a:rPr lang="ja-JP" altLang="ja-JP" sz="2800" dirty="0">
                <a:latin typeface="+mj-ea"/>
                <a:ea typeface="+mj-ea"/>
              </a:rPr>
              <a:t>等のための調査</a:t>
            </a:r>
            <a:r>
              <a:rPr lang="ja-JP" altLang="ja-JP" sz="2800" dirty="0" smtClean="0">
                <a:latin typeface="+mj-ea"/>
                <a:ea typeface="+mj-ea"/>
              </a:rPr>
              <a:t>事項</a:t>
            </a:r>
            <a:endParaRPr lang="en-US" altLang="ja-JP" sz="2800" dirty="0">
              <a:latin typeface="+mj-ea"/>
              <a:ea typeface="+mj-ea"/>
            </a:endParaRPr>
          </a:p>
        </p:txBody>
      </p:sp>
      <p:sp>
        <p:nvSpPr>
          <p:cNvPr id="7" name="下矢印 6"/>
          <p:cNvSpPr/>
          <p:nvPr/>
        </p:nvSpPr>
        <p:spPr>
          <a:xfrm>
            <a:off x="4137397" y="3199121"/>
            <a:ext cx="792088" cy="4459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3CC433A-21BA-4E32-B29D-9C6DCB6C1646}" type="slidenum">
              <a:rPr kumimoji="1" lang="ja-JP" altLang="en-US" smtClean="0"/>
              <a:t>21</a:t>
            </a:fld>
            <a:endParaRPr kumimoji="1" lang="ja-JP" altLang="en-US"/>
          </a:p>
        </p:txBody>
      </p:sp>
    </p:spTree>
    <p:extLst>
      <p:ext uri="{BB962C8B-B14F-4D97-AF65-F5344CB8AC3E}">
        <p14:creationId xmlns:p14="http://schemas.microsoft.com/office/powerpoint/2010/main" val="10657690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5536" y="2130425"/>
            <a:ext cx="8352928" cy="1470025"/>
          </a:xfrm>
        </p:spPr>
        <p:txBody>
          <a:bodyPr>
            <a:noAutofit/>
          </a:bodyPr>
          <a:lstStyle/>
          <a:p>
            <a:r>
              <a:rPr kumimoji="1" lang="ja-JP" altLang="en-US" dirty="0" smtClean="0"/>
              <a:t>届出の期限</a:t>
            </a:r>
            <a:r>
              <a:rPr kumimoji="1" lang="en-US" altLang="ja-JP" dirty="0" smtClean="0"/>
              <a:t/>
            </a:r>
            <a:br>
              <a:rPr kumimoji="1" lang="en-US" altLang="ja-JP" dirty="0" smtClean="0"/>
            </a:br>
            <a:r>
              <a:rPr lang="ja-JP" altLang="en-US" sz="3200" dirty="0" smtClean="0"/>
              <a:t>～</a:t>
            </a:r>
            <a:r>
              <a:rPr lang="ja-JP" altLang="en-US" sz="3200" dirty="0" smtClean="0">
                <a:solidFill>
                  <a:srgbClr val="FF0000"/>
                </a:solidFill>
              </a:rPr>
              <a:t>いつまでに</a:t>
            </a:r>
            <a:r>
              <a:rPr lang="ja-JP" altLang="en-US" sz="3200" dirty="0" smtClean="0"/>
              <a:t>届け出</a:t>
            </a:r>
            <a:r>
              <a:rPr lang="ja-JP" altLang="en-US" sz="3200" dirty="0"/>
              <a:t>し</a:t>
            </a:r>
            <a:r>
              <a:rPr lang="ja-JP" altLang="en-US" sz="3200" dirty="0" smtClean="0"/>
              <a:t>なければいけないのか～</a:t>
            </a:r>
            <a:endParaRPr kumimoji="1" lang="ja-JP" altLang="en-US" sz="3200" dirty="0"/>
          </a:p>
        </p:txBody>
      </p:sp>
    </p:spTree>
    <p:extLst>
      <p:ext uri="{BB962C8B-B14F-4D97-AF65-F5344CB8AC3E}">
        <p14:creationId xmlns:p14="http://schemas.microsoft.com/office/powerpoint/2010/main" val="40186244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3528" y="3951347"/>
            <a:ext cx="8512115" cy="10618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100" dirty="0" smtClean="0"/>
              <a:t>（省令第</a:t>
            </a:r>
            <a:r>
              <a:rPr lang="en-US" altLang="ja-JP" sz="2100" dirty="0" smtClean="0">
                <a:latin typeface="+mn-ea"/>
              </a:rPr>
              <a:t>10</a:t>
            </a:r>
            <a:r>
              <a:rPr lang="ja-JP" altLang="en-US" sz="2100" dirty="0" smtClean="0"/>
              <a:t>条）</a:t>
            </a:r>
            <a:r>
              <a:rPr lang="ja-JP" altLang="en-US" sz="2100" dirty="0"/>
              <a:t>届出を行う期間</a:t>
            </a:r>
            <a:endParaRPr lang="en-US" altLang="ja-JP" sz="2100" dirty="0" smtClean="0"/>
          </a:p>
          <a:p>
            <a:pPr latinLnBrk="1"/>
            <a:r>
              <a:rPr lang="ja-JP" altLang="en-US" sz="2100" dirty="0" smtClean="0"/>
              <a:t>　厚生労働省令で定める期間は、当該</a:t>
            </a:r>
            <a:r>
              <a:rPr lang="ja-JP" altLang="en-US" sz="2100" dirty="0"/>
              <a:t>がんの診断日</a:t>
            </a:r>
            <a:r>
              <a:rPr lang="ja-JP" altLang="en-US" sz="2100" dirty="0" smtClean="0"/>
              <a:t>の</a:t>
            </a:r>
            <a:r>
              <a:rPr lang="ja-JP" altLang="en-US" sz="2100" b="1" u="sng" dirty="0" smtClean="0"/>
              <a:t>翌年の１２月</a:t>
            </a:r>
            <a:r>
              <a:rPr lang="ja-JP" altLang="en-US" sz="2100" b="1" u="sng" dirty="0"/>
              <a:t>３１</a:t>
            </a:r>
            <a:r>
              <a:rPr lang="ja-JP" altLang="en-US" sz="2100" b="1" u="sng" dirty="0" smtClean="0"/>
              <a:t>日</a:t>
            </a:r>
            <a:r>
              <a:rPr lang="ja-JP" altLang="en-US" sz="2100" dirty="0" smtClean="0"/>
              <a:t>までとする。</a:t>
            </a:r>
            <a:endParaRPr lang="en-US" altLang="ja-JP" sz="2100" dirty="0"/>
          </a:p>
        </p:txBody>
      </p:sp>
      <p:sp>
        <p:nvSpPr>
          <p:cNvPr id="5" name="テキスト ボックス 4"/>
          <p:cNvSpPr txBox="1"/>
          <p:nvPr/>
        </p:nvSpPr>
        <p:spPr>
          <a:xfrm>
            <a:off x="323528" y="980728"/>
            <a:ext cx="8512115" cy="280076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200" dirty="0" smtClean="0">
                <a:latin typeface="+mn-ea"/>
              </a:rPr>
              <a:t>（法第６条</a:t>
            </a:r>
            <a:r>
              <a:rPr lang="en-US" altLang="ja-JP" sz="2200" dirty="0" smtClean="0">
                <a:latin typeface="+mn-ea"/>
              </a:rPr>
              <a:t>【</a:t>
            </a:r>
            <a:r>
              <a:rPr lang="ja-JP" altLang="en-US" sz="2200" dirty="0" smtClean="0">
                <a:latin typeface="+mn-ea"/>
              </a:rPr>
              <a:t>再掲</a:t>
            </a:r>
            <a:r>
              <a:rPr lang="en-US" altLang="ja-JP" sz="2200" dirty="0" smtClean="0">
                <a:latin typeface="+mn-ea"/>
              </a:rPr>
              <a:t>】</a:t>
            </a:r>
            <a:r>
              <a:rPr lang="ja-JP" altLang="en-US" sz="2200" dirty="0" smtClean="0">
                <a:latin typeface="+mn-ea"/>
              </a:rPr>
              <a:t>）</a:t>
            </a:r>
            <a:endParaRPr lang="en-US" altLang="ja-JP" sz="2200" dirty="0" smtClean="0">
              <a:latin typeface="+mn-ea"/>
            </a:endParaRPr>
          </a:p>
          <a:p>
            <a:pPr latinLnBrk="1"/>
            <a:r>
              <a:rPr lang="ja-JP" altLang="ja-JP" sz="2200" dirty="0" smtClean="0">
                <a:latin typeface="+mn-ea"/>
              </a:rPr>
              <a:t>病院</a:t>
            </a:r>
            <a:r>
              <a:rPr lang="ja-JP" altLang="ja-JP" sz="2200" dirty="0">
                <a:latin typeface="+mn-ea"/>
              </a:rPr>
              <a:t>又は指定された診療所（以下</a:t>
            </a:r>
            <a:r>
              <a:rPr lang="ja-JP" altLang="en-US" sz="2200" dirty="0">
                <a:latin typeface="+mn-ea"/>
              </a:rPr>
              <a:t>、</a:t>
            </a:r>
            <a:r>
              <a:rPr lang="ja-JP" altLang="ja-JP" sz="2200" dirty="0">
                <a:latin typeface="+mn-ea"/>
              </a:rPr>
              <a:t>「病院等」という。）の管理者は、原発性のがんについて、当該病院等における初回の診断が行われたとき（転移又は再発の段階で当該病院等における初回の診断が行われた場合を含む。）は、</a:t>
            </a:r>
            <a:r>
              <a:rPr lang="ja-JP" altLang="ja-JP" sz="2200" b="1" u="sng" dirty="0">
                <a:latin typeface="+mn-ea"/>
              </a:rPr>
              <a:t>厚生労働省令で定める期間内に</a:t>
            </a:r>
            <a:r>
              <a:rPr lang="ja-JP" altLang="ja-JP" sz="2200" dirty="0">
                <a:latin typeface="+mn-ea"/>
              </a:rPr>
              <a:t>、その診療の過程で得られた当該原発性のがんに関する次に掲げる情報（以下「</a:t>
            </a:r>
            <a:r>
              <a:rPr lang="ja-JP" altLang="ja-JP" sz="2200" dirty="0">
                <a:solidFill>
                  <a:schemeClr val="tx1"/>
                </a:solidFill>
                <a:latin typeface="+mn-ea"/>
              </a:rPr>
              <a:t>届出対象情報</a:t>
            </a:r>
            <a:r>
              <a:rPr lang="ja-JP" altLang="ja-JP" sz="2200" dirty="0">
                <a:latin typeface="+mn-ea"/>
              </a:rPr>
              <a:t>」という。）を</a:t>
            </a:r>
            <a:r>
              <a:rPr lang="ja-JP" altLang="ja-JP" sz="2200" b="1" u="sng" dirty="0">
                <a:latin typeface="+mn-ea"/>
              </a:rPr>
              <a:t>当該病院等の所在地の都道府県知事に届け出なければならない。</a:t>
            </a:r>
            <a:endParaRPr lang="en-US" altLang="ja-JP" sz="2200" b="1" u="sng" dirty="0">
              <a:latin typeface="+mn-ea"/>
            </a:endParaRPr>
          </a:p>
        </p:txBody>
      </p:sp>
      <p:sp>
        <p:nvSpPr>
          <p:cNvPr id="2" name="スライド番号プレースホルダー 1"/>
          <p:cNvSpPr>
            <a:spLocks noGrp="1"/>
          </p:cNvSpPr>
          <p:nvPr>
            <p:ph type="sldNum" sz="quarter" idx="12"/>
          </p:nvPr>
        </p:nvSpPr>
        <p:spPr>
          <a:xfrm>
            <a:off x="6830888" y="6453336"/>
            <a:ext cx="2133600" cy="365125"/>
          </a:xfrm>
        </p:spPr>
        <p:txBody>
          <a:bodyPr/>
          <a:lstStyle/>
          <a:p>
            <a:fld id="{F3CC433A-21BA-4E32-B29D-9C6DCB6C1646}" type="slidenum">
              <a:rPr kumimoji="1" lang="ja-JP" altLang="en-US" smtClean="0"/>
              <a:t>23</a:t>
            </a:fld>
            <a:endParaRPr kumimoji="1" lang="ja-JP" altLang="en-US" dirty="0"/>
          </a:p>
        </p:txBody>
      </p:sp>
      <p:sp>
        <p:nvSpPr>
          <p:cNvPr id="8" name="タイトル 1"/>
          <p:cNvSpPr txBox="1">
            <a:spLocks/>
          </p:cNvSpPr>
          <p:nvPr/>
        </p:nvSpPr>
        <p:spPr>
          <a:xfrm>
            <a:off x="323528" y="260648"/>
            <a:ext cx="8512115" cy="576064"/>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0000" lnSpcReduction="10000"/>
          </a:bodyPr>
          <a:lstStyle/>
          <a:p>
            <a:pPr algn="ctr">
              <a:spcBef>
                <a:spcPct val="0"/>
              </a:spcBef>
            </a:pPr>
            <a:r>
              <a:rPr lang="ja-JP" altLang="en-US" sz="3600" dirty="0" smtClean="0">
                <a:solidFill>
                  <a:prstClr val="black"/>
                </a:solidFill>
              </a:rPr>
              <a:t>届出を行う期間</a:t>
            </a:r>
            <a:endParaRPr lang="en-US" altLang="ja-JP" sz="3600" dirty="0"/>
          </a:p>
        </p:txBody>
      </p:sp>
      <p:graphicFrame>
        <p:nvGraphicFramePr>
          <p:cNvPr id="3" name="表 2"/>
          <p:cNvGraphicFramePr>
            <a:graphicFrameLocks noGrp="1"/>
          </p:cNvGraphicFramePr>
          <p:nvPr>
            <p:extLst>
              <p:ext uri="{D42A27DB-BD31-4B8C-83A1-F6EECF244321}">
                <p14:modId xmlns:p14="http://schemas.microsoft.com/office/powerpoint/2010/main" val="1663622525"/>
              </p:ext>
            </p:extLst>
          </p:nvPr>
        </p:nvGraphicFramePr>
        <p:xfrm>
          <a:off x="1453202" y="5113992"/>
          <a:ext cx="6647190" cy="1483360"/>
        </p:xfrm>
        <a:graphic>
          <a:graphicData uri="http://schemas.openxmlformats.org/drawingml/2006/table">
            <a:tbl>
              <a:tblPr firstRow="1">
                <a:tableStyleId>{7DF18680-E054-41AD-8BC1-D1AEF772440D}</a:tableStyleId>
              </a:tblPr>
              <a:tblGrid>
                <a:gridCol w="3323595"/>
                <a:gridCol w="3323595"/>
              </a:tblGrid>
              <a:tr h="370840">
                <a:tc>
                  <a:txBody>
                    <a:bodyPr/>
                    <a:lstStyle/>
                    <a:p>
                      <a:pPr algn="ctr"/>
                      <a:r>
                        <a:rPr kumimoji="1" lang="ja-JP" altLang="en-US" sz="1600" dirty="0" smtClean="0"/>
                        <a:t>診断日</a:t>
                      </a:r>
                      <a:endParaRPr kumimoji="1" lang="ja-JP" altLang="en-US" sz="1600" b="1" dirty="0"/>
                    </a:p>
                  </a:txBody>
                  <a:tcPr/>
                </a:tc>
                <a:tc>
                  <a:txBody>
                    <a:bodyPr/>
                    <a:lstStyle/>
                    <a:p>
                      <a:pPr algn="ctr"/>
                      <a:r>
                        <a:rPr kumimoji="1" lang="ja-JP" altLang="en-US" sz="1600" dirty="0" smtClean="0"/>
                        <a:t>届出期限</a:t>
                      </a:r>
                      <a:endParaRPr kumimoji="1" lang="ja-JP" altLang="en-US" sz="1600" b="1" dirty="0"/>
                    </a:p>
                  </a:txBody>
                  <a:tcPr/>
                </a:tc>
              </a:tr>
              <a:tr h="370840">
                <a:tc>
                  <a:txBody>
                    <a:bodyPr/>
                    <a:lstStyle/>
                    <a:p>
                      <a:pPr algn="ctr"/>
                      <a:r>
                        <a:rPr lang="ja-JP" altLang="en-US" sz="1600" b="1" u="sng" dirty="0" smtClean="0"/>
                        <a:t>２０１６</a:t>
                      </a:r>
                      <a:r>
                        <a:rPr lang="ja-JP" altLang="en-US" sz="1600" dirty="0" smtClean="0"/>
                        <a:t>年１月１０日</a:t>
                      </a:r>
                      <a:endParaRPr kumimoji="1" lang="ja-JP" altLang="en-US" sz="1600" dirty="0"/>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600" b="1" u="sng" dirty="0" smtClean="0"/>
                        <a:t>２０１７</a:t>
                      </a:r>
                      <a:r>
                        <a:rPr lang="ja-JP" altLang="en-US" sz="1600" dirty="0" smtClean="0"/>
                        <a:t>年１２月３１日</a:t>
                      </a:r>
                      <a:endParaRPr lang="en-US" altLang="ja-JP" sz="1600" dirty="0" smtClean="0"/>
                    </a:p>
                  </a:txBody>
                  <a:tcPr anchor="ctr"/>
                </a:tc>
              </a:tr>
              <a:tr h="370840">
                <a:tc>
                  <a:txBody>
                    <a:bodyPr/>
                    <a:lstStyle/>
                    <a:p>
                      <a:pPr algn="ctr"/>
                      <a:r>
                        <a:rPr lang="ja-JP" altLang="en-US" sz="1600" b="1" u="sng" dirty="0" smtClean="0"/>
                        <a:t>２０１６</a:t>
                      </a:r>
                      <a:r>
                        <a:rPr lang="ja-JP" altLang="en-US" sz="1600" dirty="0" smtClean="0"/>
                        <a:t>年１２月２８日</a:t>
                      </a:r>
                      <a:endParaRPr kumimoji="1" lang="ja-JP" altLang="en-US" sz="1600" dirty="0"/>
                    </a:p>
                  </a:txBody>
                  <a:tcPr/>
                </a:tc>
                <a:tc vMerge="1">
                  <a:txBody>
                    <a:bodyPr/>
                    <a:lstStyle/>
                    <a:p>
                      <a:endParaRPr kumimoji="1" lang="ja-JP" altLang="en-US" dirty="0"/>
                    </a:p>
                  </a:txBody>
                  <a:tcPr/>
                </a:tc>
              </a:tr>
              <a:tr h="370840">
                <a:tc>
                  <a:txBody>
                    <a:bodyPr/>
                    <a:lstStyle/>
                    <a:p>
                      <a:pPr algn="ctr"/>
                      <a:r>
                        <a:rPr kumimoji="1" lang="ja-JP" altLang="en-US" sz="1600" b="1" u="sng" dirty="0" smtClean="0"/>
                        <a:t>２０１７</a:t>
                      </a:r>
                      <a:r>
                        <a:rPr kumimoji="1" lang="ja-JP" altLang="en-US" sz="1600" dirty="0" smtClean="0"/>
                        <a:t>年１月５日</a:t>
                      </a:r>
                      <a:endParaRPr kumimoji="1" lang="ja-JP" alt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600" b="1" u="sng" dirty="0" smtClean="0"/>
                        <a:t>２０１８</a:t>
                      </a:r>
                      <a:r>
                        <a:rPr lang="ja-JP" altLang="en-US" sz="1600" dirty="0" smtClean="0"/>
                        <a:t>年１２月３１日</a:t>
                      </a:r>
                      <a:endParaRPr lang="en-US" altLang="ja-JP" sz="1600" dirty="0" smtClean="0"/>
                    </a:p>
                  </a:txBody>
                  <a:tcPr/>
                </a:tc>
              </a:tr>
            </a:tbl>
          </a:graphicData>
        </a:graphic>
      </p:graphicFrame>
      <p:sp>
        <p:nvSpPr>
          <p:cNvPr id="6" name="テキスト ボックス 5"/>
          <p:cNvSpPr txBox="1"/>
          <p:nvPr/>
        </p:nvSpPr>
        <p:spPr>
          <a:xfrm>
            <a:off x="683568" y="5085184"/>
            <a:ext cx="697627" cy="400110"/>
          </a:xfrm>
          <a:prstGeom prst="rect">
            <a:avLst/>
          </a:prstGeom>
          <a:noFill/>
        </p:spPr>
        <p:txBody>
          <a:bodyPr wrap="none" rtlCol="0">
            <a:spAutoFit/>
          </a:bodyPr>
          <a:lstStyle/>
          <a:p>
            <a:r>
              <a:rPr kumimoji="1" lang="ja-JP" altLang="en-US" sz="2000" dirty="0" smtClean="0"/>
              <a:t>（例）</a:t>
            </a:r>
            <a:endParaRPr kumimoji="1" lang="ja-JP" altLang="en-US" sz="2000" dirty="0"/>
          </a:p>
        </p:txBody>
      </p:sp>
    </p:spTree>
    <p:extLst>
      <p:ext uri="{BB962C8B-B14F-4D97-AF65-F5344CB8AC3E}">
        <p14:creationId xmlns:p14="http://schemas.microsoft.com/office/powerpoint/2010/main" val="1341743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3528" y="1124744"/>
            <a:ext cx="8512115" cy="378565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400" dirty="0" smtClean="0"/>
              <a:t>届出</a:t>
            </a:r>
            <a:r>
              <a:rPr lang="ja-JP" altLang="en-US" sz="2400" dirty="0"/>
              <a:t>の勧告</a:t>
            </a:r>
            <a:r>
              <a:rPr lang="ja-JP" altLang="en-US" sz="2400" dirty="0" smtClean="0"/>
              <a:t>等</a:t>
            </a:r>
            <a:r>
              <a:rPr lang="ja-JP" altLang="en-US" sz="2400" dirty="0"/>
              <a:t>（</a:t>
            </a:r>
            <a:r>
              <a:rPr lang="ja-JP" altLang="en-US" sz="2400" dirty="0" smtClean="0"/>
              <a:t>法第７条）</a:t>
            </a:r>
            <a:endParaRPr lang="en-US" altLang="ja-JP" sz="2400" dirty="0" smtClean="0"/>
          </a:p>
          <a:p>
            <a:pPr latinLnBrk="1"/>
            <a:r>
              <a:rPr lang="ja-JP" altLang="en-US" sz="2400" dirty="0" smtClean="0"/>
              <a:t>　</a:t>
            </a:r>
            <a:r>
              <a:rPr lang="ja-JP" altLang="ja-JP" sz="2400" b="1" u="sng" dirty="0" smtClean="0"/>
              <a:t>都道府県</a:t>
            </a:r>
            <a:r>
              <a:rPr lang="ja-JP" altLang="ja-JP" sz="2400" b="1" u="sng" dirty="0"/>
              <a:t>知事は、病院の管理者</a:t>
            </a:r>
            <a:r>
              <a:rPr lang="ja-JP" altLang="ja-JP" sz="2400" b="1" u="sng" dirty="0" smtClean="0"/>
              <a:t>が</a:t>
            </a:r>
            <a:r>
              <a:rPr lang="ja-JP" altLang="en-US" sz="2400" b="1" u="sng" dirty="0" smtClean="0"/>
              <a:t>第６条</a:t>
            </a:r>
            <a:r>
              <a:rPr lang="ja-JP" altLang="ja-JP" sz="2400" b="1" u="sng" dirty="0" smtClean="0"/>
              <a:t>第</a:t>
            </a:r>
            <a:r>
              <a:rPr lang="ja-JP" altLang="en-US" sz="2400" b="1" u="sng" dirty="0" smtClean="0"/>
              <a:t>１</a:t>
            </a:r>
            <a:r>
              <a:rPr lang="ja-JP" altLang="ja-JP" sz="2400" b="1" u="sng" dirty="0" smtClean="0"/>
              <a:t>項</a:t>
            </a:r>
            <a:r>
              <a:rPr lang="ja-JP" altLang="ja-JP" sz="2400" b="1" u="sng" dirty="0"/>
              <a:t>の規定に違反した場合において</a:t>
            </a:r>
            <a:r>
              <a:rPr lang="ja-JP" altLang="ja-JP" sz="2400" dirty="0"/>
              <a:t>、がんの罹患、診療、転帰等の状況を把握するため特に必要があると認めるときは、当該管理者に対し、期限を定めて</a:t>
            </a:r>
            <a:r>
              <a:rPr lang="ja-JP" altLang="ja-JP" sz="2400" b="1" u="sng" dirty="0"/>
              <a:t>当該違反に係る届出対象情報の届出をするよう勧告することができる</a:t>
            </a:r>
            <a:r>
              <a:rPr lang="ja-JP" altLang="ja-JP" sz="2400" b="1" u="sng" dirty="0" smtClean="0"/>
              <a:t>。</a:t>
            </a:r>
            <a:endParaRPr lang="en-US" altLang="ja-JP" sz="2400" b="1" u="sng" dirty="0" smtClean="0"/>
          </a:p>
          <a:p>
            <a:pPr latinLnBrk="1"/>
            <a:endParaRPr lang="ja-JP" altLang="ja-JP" sz="2400" b="1" u="sng" dirty="0"/>
          </a:p>
          <a:p>
            <a:pPr latinLnBrk="1"/>
            <a:r>
              <a:rPr lang="ja-JP" altLang="ja-JP" sz="2400" dirty="0"/>
              <a:t>２　</a:t>
            </a:r>
            <a:r>
              <a:rPr lang="ja-JP" altLang="ja-JP" sz="2400" b="1" u="sng" dirty="0"/>
              <a:t>都道府県知事は、</a:t>
            </a:r>
            <a:r>
              <a:rPr lang="ja-JP" altLang="ja-JP" sz="2400" dirty="0"/>
              <a:t>前項の規定による</a:t>
            </a:r>
            <a:r>
              <a:rPr lang="ja-JP" altLang="ja-JP" sz="2400" b="1" u="sng" dirty="0"/>
              <a:t>勧告を受けた病院の管理者が、</a:t>
            </a:r>
            <a:r>
              <a:rPr lang="ja-JP" altLang="ja-JP" sz="2400" dirty="0"/>
              <a:t>同項の期限内にその</a:t>
            </a:r>
            <a:r>
              <a:rPr lang="ja-JP" altLang="ja-JP" sz="2400" b="1" u="sng" dirty="0"/>
              <a:t>勧告に従わなかったときは、その旨を公表することができる</a:t>
            </a:r>
            <a:r>
              <a:rPr lang="ja-JP" altLang="ja-JP" sz="2400" b="1" u="sng" dirty="0" smtClean="0"/>
              <a:t>。</a:t>
            </a:r>
            <a:endParaRPr lang="ja-JP" altLang="ja-JP" sz="2400" b="1" u="sng" dirty="0"/>
          </a:p>
        </p:txBody>
      </p:sp>
      <p:sp>
        <p:nvSpPr>
          <p:cNvPr id="2" name="スライド番号プレースホルダー 1"/>
          <p:cNvSpPr>
            <a:spLocks noGrp="1"/>
          </p:cNvSpPr>
          <p:nvPr>
            <p:ph type="sldNum" sz="quarter" idx="12"/>
          </p:nvPr>
        </p:nvSpPr>
        <p:spPr/>
        <p:txBody>
          <a:bodyPr/>
          <a:lstStyle/>
          <a:p>
            <a:fld id="{F3CC433A-21BA-4E32-B29D-9C6DCB6C1646}" type="slidenum">
              <a:rPr kumimoji="1" lang="ja-JP" altLang="en-US" smtClean="0"/>
              <a:t>24</a:t>
            </a:fld>
            <a:endParaRPr kumimoji="1" lang="ja-JP" altLang="en-US"/>
          </a:p>
        </p:txBody>
      </p:sp>
      <p:sp>
        <p:nvSpPr>
          <p:cNvPr id="5" name="タイトル 1"/>
          <p:cNvSpPr txBox="1">
            <a:spLocks/>
          </p:cNvSpPr>
          <p:nvPr/>
        </p:nvSpPr>
        <p:spPr>
          <a:xfrm>
            <a:off x="323528" y="260648"/>
            <a:ext cx="8512115" cy="576064"/>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7500"/>
          </a:bodyPr>
          <a:lstStyle/>
          <a:p>
            <a:pPr algn="ctr">
              <a:spcBef>
                <a:spcPct val="0"/>
              </a:spcBef>
            </a:pPr>
            <a:r>
              <a:rPr lang="ja-JP" altLang="en-US" sz="3200" dirty="0">
                <a:solidFill>
                  <a:prstClr val="black"/>
                </a:solidFill>
              </a:rPr>
              <a:t>届出がなされなかった</a:t>
            </a:r>
            <a:r>
              <a:rPr lang="ja-JP" altLang="en-US" sz="3200" dirty="0" smtClean="0">
                <a:solidFill>
                  <a:prstClr val="black"/>
                </a:solidFill>
              </a:rPr>
              <a:t>場合</a:t>
            </a:r>
            <a:endParaRPr lang="ja-JP" altLang="en-US" sz="3200" dirty="0">
              <a:solidFill>
                <a:prstClr val="black"/>
              </a:solidFill>
            </a:endParaRPr>
          </a:p>
        </p:txBody>
      </p:sp>
      <p:sp>
        <p:nvSpPr>
          <p:cNvPr id="6" name="テキスト ボックス 5"/>
          <p:cNvSpPr txBox="1"/>
          <p:nvPr/>
        </p:nvSpPr>
        <p:spPr>
          <a:xfrm>
            <a:off x="323529" y="5703639"/>
            <a:ext cx="8512114" cy="46166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kumimoji="1" lang="ja-JP" altLang="en-US" sz="2400" b="1" dirty="0" smtClean="0">
                <a:solidFill>
                  <a:schemeClr val="tx1"/>
                </a:solidFill>
              </a:rPr>
              <a:t>診療所に対しては適用されない</a:t>
            </a:r>
            <a:endParaRPr kumimoji="1" lang="ja-JP" altLang="en-US" sz="2400" b="1" dirty="0">
              <a:solidFill>
                <a:schemeClr val="tx1"/>
              </a:solidFill>
            </a:endParaRPr>
          </a:p>
        </p:txBody>
      </p:sp>
    </p:spTree>
    <p:extLst>
      <p:ext uri="{BB962C8B-B14F-4D97-AF65-F5344CB8AC3E}">
        <p14:creationId xmlns:p14="http://schemas.microsoft.com/office/powerpoint/2010/main" val="8068646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5536" y="2130425"/>
            <a:ext cx="8352928" cy="1470025"/>
          </a:xfrm>
        </p:spPr>
        <p:txBody>
          <a:bodyPr>
            <a:noAutofit/>
          </a:bodyPr>
          <a:lstStyle/>
          <a:p>
            <a:r>
              <a:rPr kumimoji="1" lang="ja-JP" altLang="en-US" dirty="0" smtClean="0"/>
              <a:t>都道府県がん情報の提供</a:t>
            </a:r>
            <a:r>
              <a:rPr kumimoji="1" lang="en-US" altLang="ja-JP" dirty="0" smtClean="0"/>
              <a:t/>
            </a:r>
            <a:br>
              <a:rPr kumimoji="1" lang="en-US" altLang="ja-JP" dirty="0" smtClean="0"/>
            </a:br>
            <a:r>
              <a:rPr lang="ja-JP" altLang="en-US" sz="3200" dirty="0" smtClean="0"/>
              <a:t>～届出した医療機関への情報の還元～</a:t>
            </a:r>
            <a:endParaRPr kumimoji="1" lang="ja-JP" altLang="en-US" sz="3200" dirty="0"/>
          </a:p>
        </p:txBody>
      </p:sp>
    </p:spTree>
    <p:extLst>
      <p:ext uri="{BB962C8B-B14F-4D97-AF65-F5344CB8AC3E}">
        <p14:creationId xmlns:p14="http://schemas.microsoft.com/office/powerpoint/2010/main" val="20777551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1520" y="1234495"/>
            <a:ext cx="8512115" cy="332398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lnSpc>
                <a:spcPct val="150000"/>
              </a:lnSpc>
            </a:pPr>
            <a:r>
              <a:rPr lang="ja-JP" altLang="en-US" sz="2000" dirty="0" smtClean="0">
                <a:latin typeface="+mn-ea"/>
              </a:rPr>
              <a:t>病院等への提供（法第</a:t>
            </a:r>
            <a:r>
              <a:rPr lang="ja-JP" altLang="en-US" sz="2000" dirty="0">
                <a:latin typeface="+mn-ea"/>
              </a:rPr>
              <a:t>２０</a:t>
            </a:r>
            <a:r>
              <a:rPr lang="ja-JP" altLang="en-US" sz="2000" dirty="0" smtClean="0">
                <a:latin typeface="+mn-ea"/>
              </a:rPr>
              <a:t>条）</a:t>
            </a:r>
            <a:endParaRPr lang="en-US" altLang="ja-JP" sz="2000" dirty="0">
              <a:latin typeface="+mn-ea"/>
            </a:endParaRPr>
          </a:p>
          <a:p>
            <a:pPr latinLnBrk="1">
              <a:lnSpc>
                <a:spcPct val="150000"/>
              </a:lnSpc>
            </a:pPr>
            <a:r>
              <a:rPr lang="ja-JP" altLang="en-US" sz="2000" dirty="0">
                <a:latin typeface="+mn-ea"/>
              </a:rPr>
              <a:t>　</a:t>
            </a:r>
            <a:r>
              <a:rPr lang="ja-JP" altLang="ja-JP" sz="2000" b="1" u="sng" dirty="0" smtClean="0">
                <a:latin typeface="+mn-ea"/>
              </a:rPr>
              <a:t>都道府県</a:t>
            </a:r>
            <a:r>
              <a:rPr lang="ja-JP" altLang="ja-JP" sz="2000" b="1" u="sng" dirty="0">
                <a:latin typeface="+mn-ea"/>
              </a:rPr>
              <a:t>知事は</a:t>
            </a:r>
            <a:r>
              <a:rPr lang="ja-JP" altLang="ja-JP" sz="2000" dirty="0">
                <a:latin typeface="+mn-ea"/>
              </a:rPr>
              <a:t>、当該都道府県の区域内の病院等における院内がん登録その他がんに係る調査研究のため、当該病院等の管理者から、</a:t>
            </a:r>
            <a:r>
              <a:rPr lang="ja-JP" altLang="ja-JP" sz="2000" b="1" u="sng" dirty="0">
                <a:latin typeface="+mn-ea"/>
              </a:rPr>
              <a:t>当該病院等から届出がされたがんに係る都道府県がん情報</a:t>
            </a:r>
            <a:r>
              <a:rPr lang="ja-JP" altLang="ja-JP" sz="2000" dirty="0">
                <a:latin typeface="+mn-ea"/>
              </a:rPr>
              <a:t>（厚生労働省令で定める生存確認情報及び厚生労働省令で定める当該病院等に係る第五条第二項に規定する附属情報に限る。）</a:t>
            </a:r>
            <a:r>
              <a:rPr lang="ja-JP" altLang="ja-JP" sz="2000" b="1" u="sng" dirty="0">
                <a:latin typeface="+mn-ea"/>
              </a:rPr>
              <a:t>の提供の請求を受けたときは、全国がん登録データベースを用いて、その提供を行わなければならない</a:t>
            </a:r>
            <a:r>
              <a:rPr lang="ja-JP" altLang="ja-JP" sz="2000" dirty="0" smtClean="0">
                <a:latin typeface="+mn-ea"/>
              </a:rPr>
              <a:t>。</a:t>
            </a:r>
            <a:endParaRPr lang="en-US" altLang="ja-JP" sz="2000" dirty="0" smtClean="0">
              <a:latin typeface="+mn-ea"/>
            </a:endParaRPr>
          </a:p>
        </p:txBody>
      </p:sp>
      <p:sp>
        <p:nvSpPr>
          <p:cNvPr id="7" name="テキスト ボックス 6"/>
          <p:cNvSpPr txBox="1"/>
          <p:nvPr/>
        </p:nvSpPr>
        <p:spPr>
          <a:xfrm>
            <a:off x="251520" y="5517232"/>
            <a:ext cx="8512115" cy="769441"/>
          </a:xfrm>
          <a:prstGeom prst="rect">
            <a:avLst/>
          </a:prstGeom>
          <a:solidFill>
            <a:srgbClr val="7030A0"/>
          </a:solidFill>
        </p:spPr>
        <p:txBody>
          <a:bodyPr wrap="square" rtlCol="0">
            <a:spAutoFit/>
          </a:bodyPr>
          <a:lstStyle/>
          <a:p>
            <a:pPr algn="ctr"/>
            <a:r>
              <a:rPr lang="ja-JP" altLang="en-US" sz="2200" b="1" dirty="0" smtClean="0">
                <a:solidFill>
                  <a:schemeClr val="bg1"/>
                </a:solidFill>
              </a:rPr>
              <a:t>病院等の管理者からの請求に基づき、都道府県知事は当該病院等</a:t>
            </a:r>
            <a:endParaRPr lang="en-US" altLang="ja-JP" sz="2200" b="1" dirty="0" smtClean="0">
              <a:solidFill>
                <a:schemeClr val="bg1"/>
              </a:solidFill>
            </a:endParaRPr>
          </a:p>
          <a:p>
            <a:pPr algn="ctr"/>
            <a:r>
              <a:rPr lang="ja-JP" altLang="en-US" sz="2200" b="1" dirty="0" smtClean="0">
                <a:solidFill>
                  <a:schemeClr val="bg1"/>
                </a:solidFill>
              </a:rPr>
              <a:t>が届出した都道府県がん情報（生存確認情報及び附属情報）を提供</a:t>
            </a:r>
            <a:endParaRPr kumimoji="1" lang="ja-JP" altLang="en-US" sz="2200" b="1" dirty="0">
              <a:solidFill>
                <a:schemeClr val="bg1"/>
              </a:solidFill>
            </a:endParaRPr>
          </a:p>
        </p:txBody>
      </p:sp>
      <p:sp>
        <p:nvSpPr>
          <p:cNvPr id="9" name="下矢印 8"/>
          <p:cNvSpPr/>
          <p:nvPr/>
        </p:nvSpPr>
        <p:spPr>
          <a:xfrm>
            <a:off x="4111533" y="4797152"/>
            <a:ext cx="792088" cy="4999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3CC433A-21BA-4E32-B29D-9C6DCB6C1646}" type="slidenum">
              <a:rPr kumimoji="1" lang="ja-JP" altLang="en-US" smtClean="0"/>
              <a:t>26</a:t>
            </a:fld>
            <a:endParaRPr kumimoji="1" lang="ja-JP" altLang="en-US"/>
          </a:p>
        </p:txBody>
      </p:sp>
      <p:sp>
        <p:nvSpPr>
          <p:cNvPr id="8" name="タイトル 1"/>
          <p:cNvSpPr txBox="1">
            <a:spLocks/>
          </p:cNvSpPr>
          <p:nvPr/>
        </p:nvSpPr>
        <p:spPr>
          <a:xfrm>
            <a:off x="323528" y="188640"/>
            <a:ext cx="8512115" cy="576064"/>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7500"/>
          </a:bodyPr>
          <a:lstStyle/>
          <a:p>
            <a:pPr algn="ctr">
              <a:spcBef>
                <a:spcPct val="0"/>
              </a:spcBef>
            </a:pPr>
            <a:r>
              <a:rPr lang="ja-JP" altLang="en-US" sz="3200" dirty="0">
                <a:solidFill>
                  <a:prstClr val="black"/>
                </a:solidFill>
              </a:rPr>
              <a:t>病院等へ</a:t>
            </a:r>
            <a:r>
              <a:rPr lang="ja-JP" altLang="en-US" sz="3200" dirty="0" smtClean="0">
                <a:solidFill>
                  <a:prstClr val="black"/>
                </a:solidFill>
              </a:rPr>
              <a:t>の都道府県がん情報の提供</a:t>
            </a:r>
            <a:endParaRPr lang="ja-JP" altLang="en-US" sz="3200" dirty="0">
              <a:solidFill>
                <a:prstClr val="black"/>
              </a:solidFill>
            </a:endParaRPr>
          </a:p>
        </p:txBody>
      </p:sp>
    </p:spTree>
    <p:extLst>
      <p:ext uri="{BB962C8B-B14F-4D97-AF65-F5344CB8AC3E}">
        <p14:creationId xmlns:p14="http://schemas.microsoft.com/office/powerpoint/2010/main" val="916454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5536" y="2130425"/>
            <a:ext cx="8352928" cy="1470025"/>
          </a:xfrm>
        </p:spPr>
        <p:txBody>
          <a:bodyPr>
            <a:noAutofit/>
          </a:bodyPr>
          <a:lstStyle/>
          <a:p>
            <a:r>
              <a:rPr kumimoji="1" lang="ja-JP" altLang="en-US" dirty="0" smtClean="0"/>
              <a:t>その他</a:t>
            </a:r>
            <a:endParaRPr kumimoji="1" lang="ja-JP" altLang="en-US" sz="3200" dirty="0"/>
          </a:p>
        </p:txBody>
      </p:sp>
    </p:spTree>
    <p:extLst>
      <p:ext uri="{BB962C8B-B14F-4D97-AF65-F5344CB8AC3E}">
        <p14:creationId xmlns:p14="http://schemas.microsoft.com/office/powerpoint/2010/main" val="4182918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9512" y="2952521"/>
            <a:ext cx="8664515" cy="38472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1700" dirty="0" smtClean="0">
                <a:latin typeface="+mj-ea"/>
                <a:ea typeface="+mj-ea"/>
              </a:rPr>
              <a:t>（省令第１８条）</a:t>
            </a:r>
            <a:endParaRPr lang="en-US" altLang="ja-JP" sz="1700" dirty="0" smtClean="0">
              <a:latin typeface="+mj-ea"/>
              <a:ea typeface="+mj-ea"/>
            </a:endParaRPr>
          </a:p>
          <a:p>
            <a:pPr latinLnBrk="1"/>
            <a:r>
              <a:rPr lang="ja-JP" altLang="en-US" sz="1700" dirty="0" smtClean="0">
                <a:latin typeface="+mj-ea"/>
                <a:ea typeface="+mj-ea"/>
              </a:rPr>
              <a:t>○都道府県知事は（１）及び（２）とする</a:t>
            </a:r>
            <a:endParaRPr lang="en-US" altLang="ja-JP" sz="1700" dirty="0" smtClean="0">
              <a:latin typeface="+mj-ea"/>
              <a:ea typeface="+mj-ea"/>
            </a:endParaRPr>
          </a:p>
          <a:p>
            <a:r>
              <a:rPr lang="ja-JP" altLang="en-US" sz="1700" dirty="0">
                <a:latin typeface="+mj-ea"/>
                <a:ea typeface="+mj-ea"/>
              </a:rPr>
              <a:t>　</a:t>
            </a:r>
            <a:r>
              <a:rPr lang="ja-JP" altLang="en-US" sz="1700" dirty="0" smtClean="0">
                <a:latin typeface="+mj-ea"/>
                <a:ea typeface="+mj-ea"/>
              </a:rPr>
              <a:t>（１）次のア及びイの都道府県知事</a:t>
            </a:r>
            <a:endParaRPr lang="en-US" altLang="ja-JP" sz="1700" dirty="0" smtClean="0">
              <a:latin typeface="+mj-ea"/>
              <a:ea typeface="+mj-ea"/>
            </a:endParaRPr>
          </a:p>
          <a:p>
            <a:r>
              <a:rPr lang="ja-JP" altLang="en-US" sz="1700" dirty="0">
                <a:latin typeface="+mj-ea"/>
                <a:ea typeface="+mj-ea"/>
              </a:rPr>
              <a:t>　</a:t>
            </a:r>
            <a:r>
              <a:rPr lang="ja-JP" altLang="en-US" sz="1700" dirty="0" smtClean="0">
                <a:latin typeface="+mj-ea"/>
                <a:ea typeface="+mj-ea"/>
              </a:rPr>
              <a:t>　ア　死亡者</a:t>
            </a:r>
            <a:r>
              <a:rPr lang="ja-JP" altLang="en-US" sz="1700" dirty="0">
                <a:latin typeface="+mj-ea"/>
                <a:ea typeface="+mj-ea"/>
              </a:rPr>
              <a:t>情報票</a:t>
            </a:r>
            <a:r>
              <a:rPr lang="ja-JP" altLang="en-US" sz="1700" dirty="0" smtClean="0">
                <a:latin typeface="+mj-ea"/>
                <a:ea typeface="+mj-ea"/>
              </a:rPr>
              <a:t>に</a:t>
            </a:r>
            <a:r>
              <a:rPr lang="ja-JP" altLang="en-US" sz="1700" dirty="0">
                <a:latin typeface="+mj-ea"/>
                <a:ea typeface="+mj-ea"/>
              </a:rPr>
              <a:t>係る</a:t>
            </a:r>
            <a:r>
              <a:rPr lang="ja-JP" altLang="ja-JP" sz="1700" dirty="0" smtClean="0">
                <a:latin typeface="+mj-ea"/>
                <a:ea typeface="+mj-ea"/>
              </a:rPr>
              <a:t>死亡</a:t>
            </a:r>
            <a:r>
              <a:rPr lang="ja-JP" altLang="ja-JP" sz="1700" dirty="0">
                <a:latin typeface="+mj-ea"/>
                <a:ea typeface="+mj-ea"/>
              </a:rPr>
              <a:t>診断書若しくは死体検案書の作成に係る</a:t>
            </a:r>
            <a:r>
              <a:rPr lang="ja-JP" altLang="ja-JP" sz="1700" dirty="0" smtClean="0">
                <a:latin typeface="+mj-ea"/>
                <a:ea typeface="+mj-ea"/>
              </a:rPr>
              <a:t>病院若しくは</a:t>
            </a:r>
            <a:r>
              <a:rPr lang="ja-JP" altLang="en-US" sz="1700" dirty="0" smtClean="0">
                <a:latin typeface="+mj-ea"/>
                <a:ea typeface="+mj-ea"/>
              </a:rPr>
              <a:t>診療所</a:t>
            </a:r>
            <a:endParaRPr lang="en-US" altLang="ja-JP" sz="1700" dirty="0" smtClean="0">
              <a:latin typeface="+mj-ea"/>
              <a:ea typeface="+mj-ea"/>
            </a:endParaRPr>
          </a:p>
          <a:p>
            <a:r>
              <a:rPr lang="ja-JP" altLang="en-US" sz="1700" dirty="0">
                <a:latin typeface="+mj-ea"/>
                <a:ea typeface="+mj-ea"/>
              </a:rPr>
              <a:t>　</a:t>
            </a:r>
            <a:r>
              <a:rPr lang="ja-JP" altLang="en-US" sz="1700" dirty="0" smtClean="0">
                <a:latin typeface="+mj-ea"/>
                <a:ea typeface="+mj-ea"/>
              </a:rPr>
              <a:t>　　その他の施設の</a:t>
            </a:r>
            <a:r>
              <a:rPr lang="ja-JP" altLang="ja-JP" sz="1700" dirty="0" smtClean="0">
                <a:latin typeface="+mj-ea"/>
                <a:ea typeface="+mj-ea"/>
              </a:rPr>
              <a:t>所在地若しくは</a:t>
            </a:r>
            <a:r>
              <a:rPr lang="ja-JP" altLang="en-US" sz="1700" dirty="0" smtClean="0">
                <a:latin typeface="+mj-ea"/>
                <a:ea typeface="+mj-ea"/>
              </a:rPr>
              <a:t>医師の</a:t>
            </a:r>
            <a:r>
              <a:rPr lang="ja-JP" altLang="ja-JP" sz="1700" dirty="0" smtClean="0">
                <a:latin typeface="+mj-ea"/>
                <a:ea typeface="+mj-ea"/>
              </a:rPr>
              <a:t>住所地</a:t>
            </a:r>
            <a:r>
              <a:rPr lang="ja-JP" altLang="ja-JP" sz="1700" dirty="0">
                <a:latin typeface="+mj-ea"/>
                <a:ea typeface="+mj-ea"/>
              </a:rPr>
              <a:t>の都道県</a:t>
            </a:r>
            <a:r>
              <a:rPr lang="ja-JP" altLang="ja-JP" sz="1700" dirty="0" smtClean="0">
                <a:latin typeface="+mj-ea"/>
                <a:ea typeface="+mj-ea"/>
              </a:rPr>
              <a:t>知事</a:t>
            </a:r>
            <a:endParaRPr lang="en-US" altLang="ja-JP" sz="1700" dirty="0" smtClean="0">
              <a:latin typeface="+mj-ea"/>
              <a:ea typeface="+mj-ea"/>
            </a:endParaRPr>
          </a:p>
          <a:p>
            <a:r>
              <a:rPr lang="ja-JP" altLang="en-US" sz="1700" dirty="0">
                <a:latin typeface="+mj-ea"/>
                <a:ea typeface="+mj-ea"/>
              </a:rPr>
              <a:t>　</a:t>
            </a:r>
            <a:r>
              <a:rPr lang="ja-JP" altLang="en-US" sz="1700" dirty="0" smtClean="0">
                <a:latin typeface="+mj-ea"/>
                <a:ea typeface="+mj-ea"/>
              </a:rPr>
              <a:t>　イ　</a:t>
            </a:r>
            <a:r>
              <a:rPr lang="ja-JP" altLang="ja-JP" sz="1700" dirty="0" smtClean="0">
                <a:latin typeface="+mj-ea"/>
                <a:ea typeface="+mj-ea"/>
              </a:rPr>
              <a:t>死</a:t>
            </a:r>
            <a:r>
              <a:rPr lang="ja-JP" altLang="ja-JP" sz="1700" dirty="0">
                <a:latin typeface="+mj-ea"/>
                <a:ea typeface="+mj-ea"/>
              </a:rPr>
              <a:t>亡者情報票に記載された死亡の時における</a:t>
            </a:r>
            <a:r>
              <a:rPr lang="ja-JP" altLang="ja-JP" sz="1700" dirty="0" smtClean="0">
                <a:latin typeface="+mj-ea"/>
                <a:ea typeface="+mj-ea"/>
              </a:rPr>
              <a:t>当該死亡者の住所地</a:t>
            </a:r>
            <a:r>
              <a:rPr lang="ja-JP" altLang="ja-JP" sz="1700" dirty="0">
                <a:latin typeface="+mj-ea"/>
                <a:ea typeface="+mj-ea"/>
              </a:rPr>
              <a:t>の</a:t>
            </a:r>
            <a:r>
              <a:rPr lang="ja-JP" altLang="ja-JP" sz="1700" dirty="0" smtClean="0">
                <a:latin typeface="+mj-ea"/>
                <a:ea typeface="+mj-ea"/>
              </a:rPr>
              <a:t>都道府県知事</a:t>
            </a:r>
            <a:endParaRPr lang="ja-JP" altLang="ja-JP" sz="1700" dirty="0">
              <a:latin typeface="+mj-ea"/>
              <a:ea typeface="+mj-ea"/>
            </a:endParaRPr>
          </a:p>
          <a:p>
            <a:r>
              <a:rPr lang="ja-JP" altLang="en-US" sz="1700" dirty="0">
                <a:latin typeface="+mj-ea"/>
                <a:ea typeface="+mj-ea"/>
              </a:rPr>
              <a:t>　</a:t>
            </a:r>
            <a:r>
              <a:rPr lang="ja-JP" altLang="en-US" sz="1700" dirty="0" smtClean="0">
                <a:latin typeface="+mj-ea"/>
                <a:ea typeface="+mj-ea"/>
              </a:rPr>
              <a:t>（２）（１）の</a:t>
            </a:r>
            <a:r>
              <a:rPr lang="ja-JP" altLang="ja-JP" sz="1700" dirty="0" smtClean="0">
                <a:latin typeface="+mj-ea"/>
                <a:ea typeface="+mj-ea"/>
              </a:rPr>
              <a:t>都道府県</a:t>
            </a:r>
            <a:r>
              <a:rPr lang="ja-JP" altLang="ja-JP" sz="1700" dirty="0">
                <a:latin typeface="+mj-ea"/>
                <a:ea typeface="+mj-ea"/>
              </a:rPr>
              <a:t>知事</a:t>
            </a:r>
            <a:r>
              <a:rPr lang="ja-JP" altLang="ja-JP" sz="1700" dirty="0" smtClean="0">
                <a:latin typeface="+mj-ea"/>
                <a:ea typeface="+mj-ea"/>
              </a:rPr>
              <a:t>が</a:t>
            </a:r>
            <a:r>
              <a:rPr lang="ja-JP" altLang="en-US" sz="1700" dirty="0" smtClean="0">
                <a:latin typeface="+mj-ea"/>
                <a:ea typeface="+mj-ea"/>
              </a:rPr>
              <a:t>法第１６条の規定により</a:t>
            </a:r>
            <a:r>
              <a:rPr lang="ja-JP" altLang="ja-JP" sz="1700" dirty="0" smtClean="0">
                <a:latin typeface="+mj-ea"/>
                <a:ea typeface="+mj-ea"/>
              </a:rPr>
              <a:t>市町村</a:t>
            </a:r>
            <a:r>
              <a:rPr lang="ja-JP" altLang="ja-JP" sz="1700" dirty="0">
                <a:latin typeface="+mj-ea"/>
                <a:ea typeface="+mj-ea"/>
              </a:rPr>
              <a:t>、病院等の管理者その他</a:t>
            </a:r>
            <a:r>
              <a:rPr lang="ja-JP" altLang="ja-JP" sz="1700" dirty="0" smtClean="0">
                <a:latin typeface="+mj-ea"/>
                <a:ea typeface="+mj-ea"/>
              </a:rPr>
              <a:t>の関係</a:t>
            </a:r>
            <a:endParaRPr lang="en-US" altLang="ja-JP" sz="1700" dirty="0" smtClean="0">
              <a:latin typeface="+mj-ea"/>
              <a:ea typeface="+mj-ea"/>
            </a:endParaRPr>
          </a:p>
          <a:p>
            <a:r>
              <a:rPr lang="ja-JP" altLang="en-US" sz="1700" dirty="0">
                <a:latin typeface="+mj-ea"/>
                <a:ea typeface="+mj-ea"/>
              </a:rPr>
              <a:t>　</a:t>
            </a:r>
            <a:r>
              <a:rPr lang="ja-JP" altLang="en-US" sz="1700" dirty="0" smtClean="0">
                <a:latin typeface="+mj-ea"/>
                <a:ea typeface="+mj-ea"/>
              </a:rPr>
              <a:t>　</a:t>
            </a:r>
            <a:r>
              <a:rPr lang="ja-JP" altLang="ja-JP" sz="1700" dirty="0" smtClean="0">
                <a:latin typeface="+mj-ea"/>
                <a:ea typeface="+mj-ea"/>
              </a:rPr>
              <a:t>者</a:t>
            </a:r>
            <a:r>
              <a:rPr lang="ja-JP" altLang="ja-JP" sz="1700" dirty="0">
                <a:latin typeface="+mj-ea"/>
                <a:ea typeface="+mj-ea"/>
              </a:rPr>
              <a:t>に対し、資料の提出、</a:t>
            </a:r>
            <a:r>
              <a:rPr lang="ja-JP" altLang="ja-JP" sz="1700" dirty="0" smtClean="0">
                <a:latin typeface="+mj-ea"/>
                <a:ea typeface="+mj-ea"/>
              </a:rPr>
              <a:t>説明その他</a:t>
            </a:r>
            <a:r>
              <a:rPr lang="ja-JP" altLang="ja-JP" sz="1700" dirty="0">
                <a:latin typeface="+mj-ea"/>
                <a:ea typeface="+mj-ea"/>
              </a:rPr>
              <a:t>の協力を求めた結果判明した死亡者新規がん情報</a:t>
            </a:r>
            <a:r>
              <a:rPr lang="ja-JP" altLang="ja-JP" sz="1700" dirty="0" smtClean="0">
                <a:latin typeface="+mj-ea"/>
                <a:ea typeface="+mj-ea"/>
              </a:rPr>
              <a:t>に</a:t>
            </a:r>
            <a:endParaRPr lang="en-US" altLang="ja-JP" sz="1700" dirty="0" smtClean="0">
              <a:latin typeface="+mj-ea"/>
              <a:ea typeface="+mj-ea"/>
            </a:endParaRPr>
          </a:p>
          <a:p>
            <a:r>
              <a:rPr lang="ja-JP" altLang="en-US" sz="1700" dirty="0">
                <a:latin typeface="+mj-ea"/>
                <a:ea typeface="+mj-ea"/>
              </a:rPr>
              <a:t>　</a:t>
            </a:r>
            <a:r>
              <a:rPr lang="ja-JP" altLang="en-US" sz="1700" dirty="0" smtClean="0">
                <a:latin typeface="+mj-ea"/>
                <a:ea typeface="+mj-ea"/>
              </a:rPr>
              <a:t>　</a:t>
            </a:r>
            <a:r>
              <a:rPr lang="ja-JP" altLang="ja-JP" sz="1700" dirty="0" smtClean="0">
                <a:latin typeface="+mj-ea"/>
                <a:ea typeface="+mj-ea"/>
              </a:rPr>
              <a:t>係る</a:t>
            </a:r>
            <a:r>
              <a:rPr lang="ja-JP" altLang="ja-JP" sz="1700" dirty="0">
                <a:latin typeface="+mj-ea"/>
                <a:ea typeface="+mj-ea"/>
              </a:rPr>
              <a:t>がんの初回</a:t>
            </a:r>
            <a:r>
              <a:rPr lang="ja-JP" altLang="ja-JP" sz="1700" dirty="0" smtClean="0">
                <a:latin typeface="+mj-ea"/>
                <a:ea typeface="+mj-ea"/>
              </a:rPr>
              <a:t>の診断</a:t>
            </a:r>
            <a:r>
              <a:rPr lang="ja-JP" altLang="en-US" sz="1700" dirty="0" smtClean="0">
                <a:latin typeface="+mj-ea"/>
                <a:ea typeface="+mj-ea"/>
              </a:rPr>
              <a:t>が</a:t>
            </a:r>
            <a:r>
              <a:rPr lang="ja-JP" altLang="ja-JP" sz="1700" dirty="0" smtClean="0">
                <a:latin typeface="+mj-ea"/>
                <a:ea typeface="+mj-ea"/>
              </a:rPr>
              <a:t>行</a:t>
            </a:r>
            <a:r>
              <a:rPr lang="ja-JP" altLang="en-US" sz="1700" dirty="0" smtClean="0">
                <a:latin typeface="+mj-ea"/>
                <a:ea typeface="+mj-ea"/>
              </a:rPr>
              <a:t>われ</a:t>
            </a:r>
            <a:r>
              <a:rPr lang="ja-JP" altLang="ja-JP" sz="1700" dirty="0" smtClean="0">
                <a:latin typeface="+mj-ea"/>
                <a:ea typeface="+mj-ea"/>
              </a:rPr>
              <a:t>た</a:t>
            </a:r>
            <a:r>
              <a:rPr lang="ja-JP" altLang="ja-JP" sz="1700" dirty="0">
                <a:latin typeface="+mj-ea"/>
                <a:ea typeface="+mj-ea"/>
              </a:rPr>
              <a:t>病院等の所在地の都道府県</a:t>
            </a:r>
            <a:r>
              <a:rPr lang="ja-JP" altLang="ja-JP" sz="1700" dirty="0" smtClean="0">
                <a:latin typeface="+mj-ea"/>
                <a:ea typeface="+mj-ea"/>
              </a:rPr>
              <a:t>知事</a:t>
            </a:r>
            <a:endParaRPr lang="en-US" altLang="ja-JP" sz="1700" dirty="0">
              <a:latin typeface="+mj-ea"/>
              <a:ea typeface="+mj-ea"/>
            </a:endParaRPr>
          </a:p>
          <a:p>
            <a:endParaRPr lang="en-US" altLang="ja-JP" sz="600" dirty="0" smtClean="0">
              <a:latin typeface="+mj-ea"/>
              <a:ea typeface="+mj-ea"/>
            </a:endParaRPr>
          </a:p>
          <a:p>
            <a:r>
              <a:rPr lang="ja-JP" altLang="en-US" sz="1700" dirty="0" smtClean="0">
                <a:latin typeface="+mj-ea"/>
                <a:ea typeface="+mj-ea"/>
              </a:rPr>
              <a:t>○上記の都道府県知事に対して法第１４条に基づき通知する</a:t>
            </a:r>
            <a:r>
              <a:rPr lang="ja-JP" altLang="ja-JP" sz="1700" dirty="0" smtClean="0">
                <a:latin typeface="+mj-ea"/>
                <a:ea typeface="+mj-ea"/>
              </a:rPr>
              <a:t>事項は、</a:t>
            </a:r>
            <a:r>
              <a:rPr lang="ja-JP" altLang="en-US" sz="1700" dirty="0" smtClean="0">
                <a:latin typeface="+mj-ea"/>
                <a:ea typeface="+mj-ea"/>
              </a:rPr>
              <a:t>（３）及び（４）とする</a:t>
            </a:r>
            <a:endParaRPr lang="en-US" altLang="ja-JP" sz="1700" dirty="0" smtClean="0">
              <a:latin typeface="+mj-ea"/>
              <a:ea typeface="+mj-ea"/>
            </a:endParaRPr>
          </a:p>
          <a:p>
            <a:r>
              <a:rPr lang="ja-JP" altLang="en-US" sz="1700" dirty="0">
                <a:latin typeface="+mj-ea"/>
              </a:rPr>
              <a:t>　</a:t>
            </a:r>
            <a:r>
              <a:rPr lang="ja-JP" altLang="en-US" sz="1700" dirty="0" smtClean="0">
                <a:latin typeface="+mj-ea"/>
              </a:rPr>
              <a:t>（３）</a:t>
            </a:r>
            <a:r>
              <a:rPr lang="ja-JP" altLang="ja-JP" sz="1700" dirty="0" smtClean="0">
                <a:latin typeface="+mj-ea"/>
                <a:ea typeface="+mj-ea"/>
              </a:rPr>
              <a:t>死亡</a:t>
            </a:r>
            <a:r>
              <a:rPr lang="ja-JP" altLang="ja-JP" sz="1700" dirty="0">
                <a:latin typeface="+mj-ea"/>
                <a:ea typeface="+mj-ea"/>
              </a:rPr>
              <a:t>診断書の作成に係る</a:t>
            </a:r>
            <a:r>
              <a:rPr lang="ja-JP" altLang="ja-JP" sz="1700" dirty="0" smtClean="0">
                <a:latin typeface="+mj-ea"/>
                <a:ea typeface="+mj-ea"/>
              </a:rPr>
              <a:t>病院</a:t>
            </a:r>
            <a:r>
              <a:rPr lang="ja-JP" altLang="en-US" sz="1700" dirty="0" smtClean="0">
                <a:latin typeface="+mj-ea"/>
                <a:ea typeface="+mj-ea"/>
              </a:rPr>
              <a:t>若しくは診療所</a:t>
            </a:r>
            <a:r>
              <a:rPr lang="ja-JP" altLang="ja-JP" sz="1700" dirty="0" smtClean="0">
                <a:latin typeface="+mj-ea"/>
                <a:ea typeface="+mj-ea"/>
              </a:rPr>
              <a:t>その他</a:t>
            </a:r>
            <a:r>
              <a:rPr lang="ja-JP" altLang="ja-JP" sz="1700" dirty="0">
                <a:latin typeface="+mj-ea"/>
                <a:ea typeface="+mj-ea"/>
              </a:rPr>
              <a:t>の施設</a:t>
            </a:r>
            <a:r>
              <a:rPr lang="ja-JP" altLang="ja-JP" sz="1700" dirty="0" smtClean="0">
                <a:latin typeface="+mj-ea"/>
                <a:ea typeface="+mj-ea"/>
              </a:rPr>
              <a:t>の</a:t>
            </a:r>
            <a:r>
              <a:rPr lang="ja-JP" altLang="en-US" sz="1700" dirty="0" smtClean="0">
                <a:latin typeface="+mj-ea"/>
                <a:ea typeface="+mj-ea"/>
              </a:rPr>
              <a:t>名称及び</a:t>
            </a:r>
            <a:r>
              <a:rPr lang="ja-JP" altLang="ja-JP" sz="1700" dirty="0" smtClean="0">
                <a:latin typeface="+mj-ea"/>
                <a:ea typeface="+mj-ea"/>
              </a:rPr>
              <a:t>所在地</a:t>
            </a:r>
            <a:r>
              <a:rPr lang="ja-JP" altLang="ja-JP" sz="1700" dirty="0">
                <a:latin typeface="+mj-ea"/>
                <a:ea typeface="+mj-ea"/>
              </a:rPr>
              <a:t>又は</a:t>
            </a:r>
            <a:r>
              <a:rPr lang="ja-JP" altLang="ja-JP" sz="1700" dirty="0" smtClean="0">
                <a:latin typeface="+mj-ea"/>
                <a:ea typeface="+mj-ea"/>
              </a:rPr>
              <a:t>医</a:t>
            </a:r>
            <a:endParaRPr lang="en-US" altLang="ja-JP" sz="1700" dirty="0" smtClean="0">
              <a:latin typeface="+mj-ea"/>
              <a:ea typeface="+mj-ea"/>
            </a:endParaRPr>
          </a:p>
          <a:p>
            <a:r>
              <a:rPr lang="ja-JP" altLang="en-US" sz="1700" dirty="0">
                <a:latin typeface="+mj-ea"/>
                <a:ea typeface="+mj-ea"/>
              </a:rPr>
              <a:t>　</a:t>
            </a:r>
            <a:r>
              <a:rPr lang="ja-JP" altLang="en-US" sz="1700" dirty="0" smtClean="0">
                <a:latin typeface="+mj-ea"/>
                <a:ea typeface="+mj-ea"/>
              </a:rPr>
              <a:t>　</a:t>
            </a:r>
            <a:r>
              <a:rPr lang="ja-JP" altLang="ja-JP" sz="1700" dirty="0" smtClean="0">
                <a:latin typeface="+mj-ea"/>
                <a:ea typeface="+mj-ea"/>
              </a:rPr>
              <a:t>師の住所</a:t>
            </a:r>
            <a:r>
              <a:rPr lang="ja-JP" altLang="en-US" sz="1700" dirty="0" smtClean="0">
                <a:latin typeface="+mj-ea"/>
                <a:ea typeface="+mj-ea"/>
              </a:rPr>
              <a:t>地</a:t>
            </a:r>
            <a:endParaRPr lang="en-US" altLang="ja-JP" sz="1700" dirty="0" smtClean="0">
              <a:latin typeface="+mj-ea"/>
              <a:ea typeface="+mj-ea"/>
            </a:endParaRPr>
          </a:p>
          <a:p>
            <a:r>
              <a:rPr lang="ja-JP" altLang="en-US" sz="1700" dirty="0">
                <a:latin typeface="+mj-ea"/>
                <a:ea typeface="+mj-ea"/>
              </a:rPr>
              <a:t>　</a:t>
            </a:r>
            <a:r>
              <a:rPr lang="ja-JP" altLang="en-US" sz="1700" dirty="0" smtClean="0">
                <a:latin typeface="+mj-ea"/>
                <a:ea typeface="+mj-ea"/>
              </a:rPr>
              <a:t>（４）</a:t>
            </a:r>
            <a:r>
              <a:rPr lang="ja-JP" altLang="en-US" sz="1700" dirty="0">
                <a:latin typeface="+mj-ea"/>
                <a:ea typeface="+mj-ea"/>
              </a:rPr>
              <a:t>当該</a:t>
            </a:r>
            <a:r>
              <a:rPr lang="ja-JP" altLang="ja-JP" sz="1700" dirty="0" smtClean="0">
                <a:latin typeface="+mj-ea"/>
                <a:ea typeface="+mj-ea"/>
              </a:rPr>
              <a:t>死亡者</a:t>
            </a:r>
            <a:r>
              <a:rPr lang="ja-JP" altLang="ja-JP" sz="1700" dirty="0">
                <a:latin typeface="+mj-ea"/>
                <a:ea typeface="+mj-ea"/>
              </a:rPr>
              <a:t>新規がん情報に</a:t>
            </a:r>
            <a:r>
              <a:rPr lang="ja-JP" altLang="ja-JP" sz="1700" dirty="0" smtClean="0">
                <a:latin typeface="+mj-ea"/>
                <a:ea typeface="+mj-ea"/>
              </a:rPr>
              <a:t>係る</a:t>
            </a:r>
            <a:r>
              <a:rPr lang="ja-JP" altLang="en-US" sz="1700" dirty="0">
                <a:latin typeface="+mj-ea"/>
                <a:ea typeface="+mj-ea"/>
              </a:rPr>
              <a:t>死亡</a:t>
            </a:r>
            <a:r>
              <a:rPr lang="ja-JP" altLang="ja-JP" sz="1700" dirty="0" smtClean="0">
                <a:latin typeface="+mj-ea"/>
                <a:ea typeface="+mj-ea"/>
              </a:rPr>
              <a:t>者</a:t>
            </a:r>
            <a:r>
              <a:rPr lang="ja-JP" altLang="ja-JP" sz="1700" dirty="0">
                <a:latin typeface="+mj-ea"/>
                <a:ea typeface="+mj-ea"/>
              </a:rPr>
              <a:t>の氏名、性別、生年</a:t>
            </a:r>
            <a:r>
              <a:rPr lang="ja-JP" altLang="ja-JP" sz="1700" dirty="0" smtClean="0">
                <a:latin typeface="+mj-ea"/>
                <a:ea typeface="+mj-ea"/>
              </a:rPr>
              <a:t>月日</a:t>
            </a:r>
            <a:r>
              <a:rPr lang="ja-JP" altLang="en-US" sz="1700" dirty="0" smtClean="0">
                <a:latin typeface="+mj-ea"/>
                <a:ea typeface="+mj-ea"/>
              </a:rPr>
              <a:t>及び</a:t>
            </a:r>
            <a:r>
              <a:rPr lang="ja-JP" altLang="ja-JP" sz="1700" dirty="0" smtClean="0">
                <a:latin typeface="+mj-ea"/>
                <a:ea typeface="+mj-ea"/>
              </a:rPr>
              <a:t>住所</a:t>
            </a:r>
            <a:r>
              <a:rPr lang="ja-JP" altLang="en-US" sz="1700" dirty="0">
                <a:latin typeface="+mj-ea"/>
                <a:ea typeface="+mj-ea"/>
              </a:rPr>
              <a:t>並び</a:t>
            </a:r>
            <a:r>
              <a:rPr lang="ja-JP" altLang="en-US" sz="1700" dirty="0" smtClean="0">
                <a:latin typeface="+mj-ea"/>
                <a:ea typeface="+mj-ea"/>
              </a:rPr>
              <a:t>に当該</a:t>
            </a:r>
            <a:endParaRPr lang="en-US" altLang="ja-JP" sz="1700" dirty="0" smtClean="0">
              <a:latin typeface="+mj-ea"/>
              <a:ea typeface="+mj-ea"/>
            </a:endParaRPr>
          </a:p>
          <a:p>
            <a:r>
              <a:rPr lang="ja-JP" altLang="en-US" sz="1700" dirty="0">
                <a:latin typeface="+mj-ea"/>
                <a:ea typeface="+mj-ea"/>
              </a:rPr>
              <a:t>　</a:t>
            </a:r>
            <a:r>
              <a:rPr lang="ja-JP" altLang="en-US" sz="1700" dirty="0" smtClean="0">
                <a:latin typeface="+mj-ea"/>
                <a:ea typeface="+mj-ea"/>
              </a:rPr>
              <a:t>　死亡者の</a:t>
            </a:r>
            <a:r>
              <a:rPr lang="ja-JP" altLang="ja-JP" sz="1700" dirty="0" smtClean="0">
                <a:latin typeface="+mj-ea"/>
                <a:ea typeface="+mj-ea"/>
              </a:rPr>
              <a:t>死亡</a:t>
            </a:r>
            <a:r>
              <a:rPr lang="ja-JP" altLang="en-US" sz="1700" dirty="0" smtClean="0">
                <a:latin typeface="+mj-ea"/>
                <a:ea typeface="+mj-ea"/>
              </a:rPr>
              <a:t>した</a:t>
            </a:r>
            <a:r>
              <a:rPr lang="ja-JP" altLang="ja-JP" sz="1700" dirty="0" smtClean="0">
                <a:latin typeface="+mj-ea"/>
                <a:ea typeface="+mj-ea"/>
              </a:rPr>
              <a:t>日</a:t>
            </a:r>
            <a:r>
              <a:rPr lang="ja-JP" altLang="ja-JP" sz="1700" dirty="0">
                <a:latin typeface="+mj-ea"/>
                <a:ea typeface="+mj-ea"/>
              </a:rPr>
              <a:t>及び死亡の</a:t>
            </a:r>
            <a:r>
              <a:rPr lang="ja-JP" altLang="ja-JP" sz="1700" dirty="0" smtClean="0">
                <a:latin typeface="+mj-ea"/>
                <a:ea typeface="+mj-ea"/>
              </a:rPr>
              <a:t>原因</a:t>
            </a:r>
            <a:endParaRPr lang="ja-JP" altLang="ja-JP" sz="1700" dirty="0">
              <a:latin typeface="+mj-ea"/>
              <a:ea typeface="+mj-ea"/>
            </a:endParaRPr>
          </a:p>
        </p:txBody>
      </p:sp>
      <p:sp>
        <p:nvSpPr>
          <p:cNvPr id="5" name="テキスト ボックス 4"/>
          <p:cNvSpPr txBox="1"/>
          <p:nvPr/>
        </p:nvSpPr>
        <p:spPr>
          <a:xfrm>
            <a:off x="204338" y="1019051"/>
            <a:ext cx="8664515" cy="140038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700" dirty="0" smtClean="0">
                <a:latin typeface="+mj-ea"/>
                <a:ea typeface="+mj-ea"/>
              </a:rPr>
              <a:t>（法</a:t>
            </a:r>
            <a:r>
              <a:rPr lang="ja-JP" altLang="ja-JP" sz="1700" dirty="0" smtClean="0">
                <a:latin typeface="+mj-ea"/>
                <a:ea typeface="+mj-ea"/>
              </a:rPr>
              <a:t>第</a:t>
            </a:r>
            <a:r>
              <a:rPr lang="ja-JP" altLang="en-US" sz="1700" dirty="0" smtClean="0">
                <a:latin typeface="+mj-ea"/>
                <a:ea typeface="+mj-ea"/>
              </a:rPr>
              <a:t>１４</a:t>
            </a:r>
            <a:r>
              <a:rPr lang="ja-JP" altLang="ja-JP" sz="1700" dirty="0" smtClean="0">
                <a:latin typeface="+mj-ea"/>
                <a:ea typeface="+mj-ea"/>
              </a:rPr>
              <a:t>条</a:t>
            </a:r>
            <a:r>
              <a:rPr lang="ja-JP" altLang="en-US" sz="1700" dirty="0" smtClean="0">
                <a:latin typeface="+mj-ea"/>
                <a:ea typeface="+mj-ea"/>
              </a:rPr>
              <a:t>）</a:t>
            </a:r>
            <a:endParaRPr lang="en-US" altLang="ja-JP" sz="1700" dirty="0" smtClean="0">
              <a:latin typeface="+mj-ea"/>
              <a:ea typeface="+mj-ea"/>
            </a:endParaRPr>
          </a:p>
          <a:p>
            <a:r>
              <a:rPr lang="ja-JP" altLang="ja-JP" sz="1700" dirty="0">
                <a:latin typeface="+mj-ea"/>
                <a:ea typeface="+mj-ea"/>
              </a:rPr>
              <a:t>　厚生労働大臣は、死亡者新規がん情報が判明したときは、その死亡者情報票に係る</a:t>
            </a:r>
            <a:r>
              <a:rPr lang="ja-JP" altLang="ja-JP" sz="1700" u="sng" dirty="0">
                <a:latin typeface="+mj-ea"/>
                <a:ea typeface="+mj-ea"/>
              </a:rPr>
              <a:t>死亡診断書の作成に係る病院又は診療所の所在地の都道府県知事その他の</a:t>
            </a:r>
            <a:r>
              <a:rPr lang="ja-JP" altLang="ja-JP" sz="1700" b="1" u="sng" dirty="0">
                <a:latin typeface="+mj-ea"/>
                <a:ea typeface="+mj-ea"/>
              </a:rPr>
              <a:t>厚生労働</a:t>
            </a:r>
            <a:r>
              <a:rPr lang="ja-JP" altLang="ja-JP" sz="1700" b="1" u="sng" dirty="0" smtClean="0">
                <a:latin typeface="+mj-ea"/>
                <a:ea typeface="+mj-ea"/>
              </a:rPr>
              <a:t>省令</a:t>
            </a:r>
            <a:r>
              <a:rPr lang="ja-JP" altLang="ja-JP" sz="1700" u="sng" dirty="0" smtClean="0">
                <a:latin typeface="+mj-ea"/>
                <a:ea typeface="+mj-ea"/>
              </a:rPr>
              <a:t>で</a:t>
            </a:r>
            <a:r>
              <a:rPr lang="ja-JP" altLang="ja-JP" sz="1700" u="sng" dirty="0">
                <a:latin typeface="+mj-ea"/>
                <a:ea typeface="+mj-ea"/>
              </a:rPr>
              <a:t>定める都道府県</a:t>
            </a:r>
            <a:r>
              <a:rPr lang="ja-JP" altLang="ja-JP" sz="1700" u="sng" dirty="0" smtClean="0">
                <a:latin typeface="+mj-ea"/>
                <a:ea typeface="+mj-ea"/>
              </a:rPr>
              <a:t>知事</a:t>
            </a:r>
            <a:r>
              <a:rPr lang="ja-JP" altLang="en-US" sz="1700" u="sng" baseline="30000" dirty="0">
                <a:latin typeface="+mj-ea"/>
                <a:ea typeface="+mj-ea"/>
              </a:rPr>
              <a:t>１）</a:t>
            </a:r>
            <a:r>
              <a:rPr lang="ja-JP" altLang="ja-JP" sz="1700" dirty="0" smtClean="0">
                <a:latin typeface="+mj-ea"/>
                <a:ea typeface="+mj-ea"/>
              </a:rPr>
              <a:t>に</a:t>
            </a:r>
            <a:r>
              <a:rPr lang="ja-JP" altLang="ja-JP" sz="1700" dirty="0">
                <a:latin typeface="+mj-ea"/>
                <a:ea typeface="+mj-ea"/>
              </a:rPr>
              <a:t>対し、その旨並びに</a:t>
            </a:r>
            <a:r>
              <a:rPr lang="ja-JP" altLang="ja-JP" sz="1700" u="sng" dirty="0">
                <a:latin typeface="+mj-ea"/>
                <a:ea typeface="+mj-ea"/>
              </a:rPr>
              <a:t>当該病院又は診療所の名称及び所在地その他の</a:t>
            </a:r>
            <a:r>
              <a:rPr lang="ja-JP" altLang="ja-JP" sz="1700" b="1" u="sng" dirty="0">
                <a:latin typeface="+mj-ea"/>
                <a:ea typeface="+mj-ea"/>
              </a:rPr>
              <a:t>厚生労働</a:t>
            </a:r>
            <a:r>
              <a:rPr lang="ja-JP" altLang="ja-JP" sz="1700" b="1" u="sng" dirty="0" smtClean="0">
                <a:latin typeface="+mj-ea"/>
                <a:ea typeface="+mj-ea"/>
              </a:rPr>
              <a:t>省令</a:t>
            </a:r>
            <a:r>
              <a:rPr lang="ja-JP" altLang="ja-JP" sz="1700" u="sng" dirty="0" smtClean="0">
                <a:latin typeface="+mj-ea"/>
                <a:ea typeface="+mj-ea"/>
              </a:rPr>
              <a:t>で</a:t>
            </a:r>
            <a:r>
              <a:rPr lang="ja-JP" altLang="ja-JP" sz="1700" u="sng" dirty="0">
                <a:latin typeface="+mj-ea"/>
                <a:ea typeface="+mj-ea"/>
              </a:rPr>
              <a:t>定める</a:t>
            </a:r>
            <a:r>
              <a:rPr lang="ja-JP" altLang="ja-JP" sz="1700" u="sng" dirty="0" smtClean="0">
                <a:latin typeface="+mj-ea"/>
                <a:ea typeface="+mj-ea"/>
              </a:rPr>
              <a:t>事項</a:t>
            </a:r>
            <a:r>
              <a:rPr lang="en-US" altLang="ja-JP" sz="1700" u="sng" baseline="30000" dirty="0">
                <a:latin typeface="+mj-ea"/>
                <a:ea typeface="+mj-ea"/>
              </a:rPr>
              <a:t>2)</a:t>
            </a:r>
            <a:r>
              <a:rPr lang="ja-JP" altLang="ja-JP" sz="1700" dirty="0" smtClean="0">
                <a:latin typeface="+mj-ea"/>
                <a:ea typeface="+mj-ea"/>
              </a:rPr>
              <a:t>を</a:t>
            </a:r>
            <a:r>
              <a:rPr lang="ja-JP" altLang="ja-JP" sz="1700" dirty="0">
                <a:latin typeface="+mj-ea"/>
                <a:ea typeface="+mj-ea"/>
              </a:rPr>
              <a:t>通知するものとする。</a:t>
            </a:r>
            <a:endParaRPr lang="en-US" altLang="ja-JP" sz="1700" dirty="0" smtClean="0">
              <a:latin typeface="+mj-ea"/>
              <a:ea typeface="+mj-ea"/>
            </a:endParaRPr>
          </a:p>
        </p:txBody>
      </p:sp>
      <p:sp>
        <p:nvSpPr>
          <p:cNvPr id="6" name="タイトル 1"/>
          <p:cNvSpPr txBox="1">
            <a:spLocks/>
          </p:cNvSpPr>
          <p:nvPr/>
        </p:nvSpPr>
        <p:spPr>
          <a:xfrm>
            <a:off x="323528" y="260648"/>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chorCtr="0">
            <a:noAutofit/>
          </a:bodyPr>
          <a:lstStyle/>
          <a:p>
            <a:pPr algn="ctr" latinLnBrk="1">
              <a:lnSpc>
                <a:spcPct val="150000"/>
              </a:lnSpc>
            </a:pPr>
            <a:r>
              <a:rPr lang="ja-JP" altLang="ja-JP" sz="2800" dirty="0" smtClean="0">
                <a:latin typeface="+mj-ea"/>
                <a:ea typeface="+mj-ea"/>
              </a:rPr>
              <a:t>死</a:t>
            </a:r>
            <a:r>
              <a:rPr lang="ja-JP" altLang="ja-JP" sz="2800" dirty="0">
                <a:latin typeface="+mj-ea"/>
                <a:ea typeface="+mj-ea"/>
              </a:rPr>
              <a:t>亡者新規がん情報に関する</a:t>
            </a:r>
            <a:r>
              <a:rPr lang="ja-JP" altLang="ja-JP" sz="2800" dirty="0" smtClean="0">
                <a:latin typeface="+mj-ea"/>
                <a:ea typeface="+mj-ea"/>
              </a:rPr>
              <a:t>通知</a:t>
            </a:r>
            <a:endParaRPr lang="en-US" altLang="ja-JP" sz="2800" dirty="0">
              <a:latin typeface="+mj-ea"/>
              <a:ea typeface="+mj-ea"/>
            </a:endParaRPr>
          </a:p>
        </p:txBody>
      </p:sp>
      <p:sp>
        <p:nvSpPr>
          <p:cNvPr id="7" name="下矢印 6"/>
          <p:cNvSpPr/>
          <p:nvPr/>
        </p:nvSpPr>
        <p:spPr>
          <a:xfrm>
            <a:off x="4137397" y="2479041"/>
            <a:ext cx="792088" cy="4459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7020272" y="6520259"/>
            <a:ext cx="2133600" cy="365125"/>
          </a:xfrm>
        </p:spPr>
        <p:txBody>
          <a:bodyPr/>
          <a:lstStyle/>
          <a:p>
            <a:fld id="{F3CC433A-21BA-4E32-B29D-9C6DCB6C1646}" type="slidenum">
              <a:rPr kumimoji="1" lang="ja-JP" altLang="en-US" smtClean="0"/>
              <a:t>28</a:t>
            </a:fld>
            <a:endParaRPr kumimoji="1" lang="ja-JP" altLang="en-US"/>
          </a:p>
        </p:txBody>
      </p:sp>
    </p:spTree>
    <p:extLst>
      <p:ext uri="{BB962C8B-B14F-4D97-AF65-F5344CB8AC3E}">
        <p14:creationId xmlns:p14="http://schemas.microsoft.com/office/powerpoint/2010/main" val="20303613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1520" y="908720"/>
            <a:ext cx="8512115" cy="535531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lnSpc>
                <a:spcPct val="150000"/>
              </a:lnSpc>
            </a:pPr>
            <a:r>
              <a:rPr lang="ja-JP" altLang="en-US" sz="2400" b="1" dirty="0" smtClean="0">
                <a:solidFill>
                  <a:prstClr val="black"/>
                </a:solidFill>
                <a:latin typeface="+mn-ea"/>
              </a:rPr>
              <a:t>○秘密保持義務</a:t>
            </a:r>
            <a:endParaRPr lang="en-US" altLang="ja-JP" sz="2400" b="1" dirty="0" smtClean="0">
              <a:latin typeface="+mn-ea"/>
            </a:endParaRPr>
          </a:p>
          <a:p>
            <a:pPr latinLnBrk="1">
              <a:lnSpc>
                <a:spcPct val="150000"/>
              </a:lnSpc>
            </a:pPr>
            <a:r>
              <a:rPr lang="ja-JP" altLang="en-US" sz="2000" dirty="0">
                <a:latin typeface="+mn-ea"/>
              </a:rPr>
              <a:t>　病院等において届出に関する業務に従事する者又は従事していた者は、</a:t>
            </a:r>
            <a:r>
              <a:rPr lang="ja-JP" altLang="en-US" sz="2000" b="1" u="sng" dirty="0">
                <a:latin typeface="+mn-ea"/>
              </a:rPr>
              <a:t>その業務に関して知り得た届出対象情報に関するがんの罹患等の秘密を漏らしては</a:t>
            </a:r>
            <a:r>
              <a:rPr lang="ja-JP" altLang="en-US" sz="2000" b="1" u="sng" dirty="0" smtClean="0">
                <a:latin typeface="+mn-ea"/>
              </a:rPr>
              <a:t>ならない。</a:t>
            </a:r>
            <a:r>
              <a:rPr lang="ja-JP" altLang="en-US" sz="2000" dirty="0" smtClean="0">
                <a:latin typeface="+mn-ea"/>
              </a:rPr>
              <a:t>（法第２８条第</a:t>
            </a:r>
            <a:r>
              <a:rPr lang="ja-JP" altLang="en-US" sz="2000" dirty="0">
                <a:latin typeface="+mn-ea"/>
              </a:rPr>
              <a:t>７</a:t>
            </a:r>
            <a:r>
              <a:rPr lang="ja-JP" altLang="en-US" sz="2000" dirty="0" smtClean="0">
                <a:latin typeface="+mn-ea"/>
              </a:rPr>
              <a:t>項）</a:t>
            </a:r>
            <a:endParaRPr lang="en-US" altLang="ja-JP" sz="2000" dirty="0" smtClean="0">
              <a:latin typeface="+mn-ea"/>
            </a:endParaRPr>
          </a:p>
          <a:p>
            <a:pPr latinLnBrk="1">
              <a:lnSpc>
                <a:spcPct val="150000"/>
              </a:lnSpc>
            </a:pPr>
            <a:r>
              <a:rPr lang="ja-JP" altLang="en-US" sz="2000" dirty="0" smtClean="0">
                <a:latin typeface="+mn-ea"/>
              </a:rPr>
              <a:t>→違反した場合は、</a:t>
            </a:r>
            <a:r>
              <a:rPr lang="ja-JP" altLang="en-US" sz="2000" b="1" u="sng" dirty="0" smtClean="0">
                <a:latin typeface="+mn-ea"/>
              </a:rPr>
              <a:t>六月以下の懲役又は五十万円以下の罰金に処する</a:t>
            </a:r>
            <a:r>
              <a:rPr lang="ja-JP" altLang="en-US" sz="2000" dirty="0" smtClean="0">
                <a:latin typeface="+mn-ea"/>
              </a:rPr>
              <a:t>（法第</a:t>
            </a:r>
            <a:r>
              <a:rPr lang="ja-JP" altLang="en-US" sz="2000" dirty="0">
                <a:latin typeface="+mn-ea"/>
              </a:rPr>
              <a:t>５５</a:t>
            </a:r>
            <a:r>
              <a:rPr lang="ja-JP" altLang="en-US" sz="2000" dirty="0" smtClean="0">
                <a:latin typeface="+mn-ea"/>
              </a:rPr>
              <a:t>条）</a:t>
            </a:r>
            <a:endParaRPr lang="en-US" altLang="ja-JP" sz="2000" dirty="0" smtClean="0">
              <a:latin typeface="+mn-ea"/>
            </a:endParaRPr>
          </a:p>
          <a:p>
            <a:pPr latinLnBrk="1">
              <a:lnSpc>
                <a:spcPct val="150000"/>
              </a:lnSpc>
            </a:pPr>
            <a:endParaRPr lang="en-US" altLang="ja-JP" sz="2000" dirty="0" smtClean="0">
              <a:latin typeface="+mn-ea"/>
            </a:endParaRPr>
          </a:p>
          <a:p>
            <a:pPr latinLnBrk="1">
              <a:lnSpc>
                <a:spcPct val="150000"/>
              </a:lnSpc>
            </a:pPr>
            <a:r>
              <a:rPr lang="ja-JP" altLang="en-US" sz="2400" b="1" dirty="0" smtClean="0">
                <a:solidFill>
                  <a:prstClr val="black"/>
                </a:solidFill>
                <a:latin typeface="+mn-ea"/>
              </a:rPr>
              <a:t>○その他の義務</a:t>
            </a:r>
            <a:endParaRPr lang="en-US" altLang="ja-JP" sz="2400" b="1" dirty="0">
              <a:latin typeface="+mn-ea"/>
            </a:endParaRPr>
          </a:p>
          <a:p>
            <a:pPr latinLnBrk="1">
              <a:lnSpc>
                <a:spcPct val="150000"/>
              </a:lnSpc>
            </a:pPr>
            <a:r>
              <a:rPr lang="ja-JP" altLang="en-US" sz="2000" dirty="0">
                <a:latin typeface="+mn-ea"/>
              </a:rPr>
              <a:t>　</a:t>
            </a:r>
            <a:r>
              <a:rPr lang="ja-JP" altLang="en-US" sz="2000" dirty="0" smtClean="0">
                <a:latin typeface="+mn-ea"/>
              </a:rPr>
              <a:t>病院</a:t>
            </a:r>
            <a:r>
              <a:rPr lang="ja-JP" altLang="en-US" sz="2000" dirty="0">
                <a:latin typeface="+mn-ea"/>
              </a:rPr>
              <a:t>等において届出に関する業務に従事する者又は従事していた者は、その業務に関して知り得た</a:t>
            </a:r>
            <a:r>
              <a:rPr lang="ja-JP" altLang="en-US" sz="2000" b="1" u="sng" dirty="0">
                <a:latin typeface="+mn-ea"/>
              </a:rPr>
              <a:t>届出対象</a:t>
            </a:r>
            <a:r>
              <a:rPr lang="ja-JP" altLang="en-US" sz="2000" b="1" u="sng" dirty="0" smtClean="0">
                <a:latin typeface="+mn-ea"/>
              </a:rPr>
              <a:t>情報をみだりに他人に知らせ、又は不当な目的に使用してはならない。</a:t>
            </a:r>
            <a:r>
              <a:rPr lang="ja-JP" altLang="en-US" sz="2000" dirty="0" smtClean="0">
                <a:latin typeface="+mn-ea"/>
              </a:rPr>
              <a:t>（</a:t>
            </a:r>
            <a:r>
              <a:rPr lang="ja-JP" altLang="en-US" sz="2000" dirty="0">
                <a:latin typeface="+mn-ea"/>
              </a:rPr>
              <a:t>法</a:t>
            </a:r>
            <a:r>
              <a:rPr lang="ja-JP" altLang="en-US" sz="2000" dirty="0" smtClean="0">
                <a:latin typeface="+mn-ea"/>
              </a:rPr>
              <a:t>第２９条第</a:t>
            </a:r>
            <a:r>
              <a:rPr lang="ja-JP" altLang="en-US" sz="2000" dirty="0">
                <a:latin typeface="+mn-ea"/>
              </a:rPr>
              <a:t>７</a:t>
            </a:r>
            <a:r>
              <a:rPr lang="ja-JP" altLang="en-US" sz="2000" dirty="0" smtClean="0">
                <a:latin typeface="+mn-ea"/>
              </a:rPr>
              <a:t>項</a:t>
            </a:r>
            <a:r>
              <a:rPr lang="ja-JP" altLang="en-US" sz="2000" dirty="0">
                <a:latin typeface="+mn-ea"/>
              </a:rPr>
              <a:t>）</a:t>
            </a:r>
            <a:endParaRPr lang="en-US" altLang="ja-JP" sz="2000" dirty="0">
              <a:latin typeface="+mn-ea"/>
            </a:endParaRPr>
          </a:p>
        </p:txBody>
      </p:sp>
      <p:sp>
        <p:nvSpPr>
          <p:cNvPr id="2" name="スライド番号プレースホルダー 1"/>
          <p:cNvSpPr>
            <a:spLocks noGrp="1"/>
          </p:cNvSpPr>
          <p:nvPr>
            <p:ph type="sldNum" sz="quarter" idx="12"/>
          </p:nvPr>
        </p:nvSpPr>
        <p:spPr/>
        <p:txBody>
          <a:bodyPr/>
          <a:lstStyle/>
          <a:p>
            <a:fld id="{F3CC433A-21BA-4E32-B29D-9C6DCB6C1646}" type="slidenum">
              <a:rPr kumimoji="1" lang="ja-JP" altLang="en-US" smtClean="0"/>
              <a:t>29</a:t>
            </a:fld>
            <a:endParaRPr kumimoji="1" lang="ja-JP" altLang="en-US"/>
          </a:p>
        </p:txBody>
      </p:sp>
      <p:sp>
        <p:nvSpPr>
          <p:cNvPr id="8" name="タイトル 1"/>
          <p:cNvSpPr txBox="1">
            <a:spLocks/>
          </p:cNvSpPr>
          <p:nvPr/>
        </p:nvSpPr>
        <p:spPr>
          <a:xfrm>
            <a:off x="251520" y="116632"/>
            <a:ext cx="8512115" cy="576064"/>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7500"/>
          </a:bodyPr>
          <a:lstStyle/>
          <a:p>
            <a:pPr algn="ctr">
              <a:spcBef>
                <a:spcPct val="0"/>
              </a:spcBef>
            </a:pPr>
            <a:r>
              <a:rPr lang="ja-JP" altLang="en-US" sz="3200" dirty="0" smtClean="0">
                <a:solidFill>
                  <a:prstClr val="black"/>
                </a:solidFill>
              </a:rPr>
              <a:t>全国がん登録等の事務に従事する職員</a:t>
            </a:r>
            <a:r>
              <a:rPr lang="ja-JP" altLang="en-US" sz="3200" dirty="0">
                <a:solidFill>
                  <a:prstClr val="black"/>
                </a:solidFill>
              </a:rPr>
              <a:t>等</a:t>
            </a:r>
            <a:r>
              <a:rPr lang="ja-JP" altLang="en-US" sz="3200" dirty="0" smtClean="0">
                <a:solidFill>
                  <a:prstClr val="black"/>
                </a:solidFill>
              </a:rPr>
              <a:t>の義務</a:t>
            </a:r>
            <a:endParaRPr lang="ja-JP" altLang="en-US" sz="3200" dirty="0">
              <a:solidFill>
                <a:prstClr val="black"/>
              </a:solidFill>
            </a:endParaRPr>
          </a:p>
        </p:txBody>
      </p:sp>
    </p:spTree>
    <p:extLst>
      <p:ext uri="{BB962C8B-B14F-4D97-AF65-F5344CB8AC3E}">
        <p14:creationId xmlns:p14="http://schemas.microsoft.com/office/powerpoint/2010/main" val="211500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23528" y="188640"/>
            <a:ext cx="8512115" cy="576064"/>
          </a:xfrm>
          <a:prstGeom prst="rect">
            <a:avLst/>
          </a:prstGeom>
          <a:noFill/>
          <a:ln>
            <a:solidFill>
              <a:schemeClr val="accent4"/>
            </a:solidFill>
          </a:ln>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fontScale="90000" lnSpcReduction="10000"/>
          </a:bodyPr>
          <a:lstStyle/>
          <a:p>
            <a:pPr lvl="0" algn="ctr">
              <a:spcBef>
                <a:spcPct val="0"/>
              </a:spcBef>
            </a:pPr>
            <a:r>
              <a:rPr lang="ja-JP" altLang="en-US" sz="3600" dirty="0" smtClean="0">
                <a:solidFill>
                  <a:schemeClr val="tx1"/>
                </a:solidFill>
                <a:latin typeface="HG丸ｺﾞｼｯｸM-PRO" panose="020F0600000000000000" pitchFamily="50" charset="-128"/>
                <a:ea typeface="HG丸ｺﾞｼｯｸM-PRO" panose="020F0600000000000000" pitchFamily="50" charset="-128"/>
              </a:rPr>
              <a:t>全国がん登録</a:t>
            </a:r>
            <a:endParaRPr kumimoji="1" lang="ja-JP" altLang="en-US" sz="36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107507" y="918938"/>
            <a:ext cx="8964488" cy="157395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fontAlgn="base">
              <a:spcBef>
                <a:spcPct val="0"/>
              </a:spcBef>
              <a:spcAft>
                <a:spcPct val="0"/>
              </a:spcAft>
            </a:pPr>
            <a:r>
              <a:rPr lang="ja-JP" altLang="en-US" sz="2800" dirty="0" smtClean="0">
                <a:solidFill>
                  <a:schemeClr val="tx1"/>
                </a:solidFill>
                <a:latin typeface="HG丸ｺﾞｼｯｸM-PRO" pitchFamily="50" charset="-128"/>
                <a:ea typeface="HG丸ｺﾞｼｯｸM-PRO" pitchFamily="50" charset="-128"/>
                <a:cs typeface="ＭＳ Ｐゴシック" pitchFamily="50" charset="-128"/>
              </a:rPr>
              <a:t>平成</a:t>
            </a:r>
            <a:r>
              <a:rPr lang="en-US" altLang="ja-JP" sz="2800" dirty="0">
                <a:solidFill>
                  <a:schemeClr val="tx1"/>
                </a:solidFill>
                <a:latin typeface="HG丸ｺﾞｼｯｸM-PRO" pitchFamily="50" charset="-128"/>
                <a:ea typeface="HG丸ｺﾞｼｯｸM-PRO" pitchFamily="50" charset="-128"/>
                <a:cs typeface="ＭＳ Ｐゴシック" pitchFamily="50" charset="-128"/>
              </a:rPr>
              <a:t>25</a:t>
            </a:r>
            <a:r>
              <a:rPr lang="ja-JP" altLang="en-US" sz="2800" dirty="0" smtClean="0">
                <a:solidFill>
                  <a:schemeClr val="tx1"/>
                </a:solidFill>
                <a:latin typeface="HG丸ｺﾞｼｯｸM-PRO" pitchFamily="50" charset="-128"/>
                <a:ea typeface="HG丸ｺﾞｼｯｸM-PRO" pitchFamily="50" charset="-128"/>
                <a:cs typeface="ＭＳ Ｐゴシック" pitchFamily="50" charset="-128"/>
              </a:rPr>
              <a:t>年</a:t>
            </a:r>
            <a:r>
              <a:rPr lang="en-US" altLang="ja-JP" sz="2800" dirty="0">
                <a:solidFill>
                  <a:schemeClr val="tx1"/>
                </a:solidFill>
                <a:latin typeface="HG丸ｺﾞｼｯｸM-PRO" pitchFamily="50" charset="-128"/>
                <a:ea typeface="HG丸ｺﾞｼｯｸM-PRO" pitchFamily="50" charset="-128"/>
                <a:cs typeface="ＭＳ Ｐゴシック" pitchFamily="50" charset="-128"/>
              </a:rPr>
              <a:t>12</a:t>
            </a:r>
            <a:r>
              <a:rPr lang="ja-JP" altLang="en-US" sz="2800" dirty="0" smtClean="0">
                <a:solidFill>
                  <a:schemeClr val="tx1"/>
                </a:solidFill>
                <a:latin typeface="HG丸ｺﾞｼｯｸM-PRO" pitchFamily="50" charset="-128"/>
                <a:ea typeface="HG丸ｺﾞｼｯｸM-PRO" pitchFamily="50" charset="-128"/>
                <a:cs typeface="ＭＳ Ｐゴシック" pitchFamily="50" charset="-128"/>
              </a:rPr>
              <a:t>月　「がん登録等の推進に関する法律」</a:t>
            </a:r>
            <a:r>
              <a:rPr lang="en-US" altLang="ja-JP" sz="2800" dirty="0" smtClean="0">
                <a:solidFill>
                  <a:schemeClr val="tx1"/>
                </a:solidFill>
                <a:latin typeface="HG丸ｺﾞｼｯｸM-PRO" pitchFamily="50" charset="-128"/>
                <a:ea typeface="HG丸ｺﾞｼｯｸM-PRO" pitchFamily="50" charset="-128"/>
                <a:cs typeface="ＭＳ Ｐゴシック" pitchFamily="50" charset="-128"/>
              </a:rPr>
              <a:t/>
            </a:r>
            <a:br>
              <a:rPr lang="en-US" altLang="ja-JP" sz="2800" dirty="0" smtClean="0">
                <a:solidFill>
                  <a:schemeClr val="tx1"/>
                </a:solidFill>
                <a:latin typeface="HG丸ｺﾞｼｯｸM-PRO" pitchFamily="50" charset="-128"/>
                <a:ea typeface="HG丸ｺﾞｼｯｸM-PRO" pitchFamily="50" charset="-128"/>
                <a:cs typeface="ＭＳ Ｐゴシック" pitchFamily="50" charset="-128"/>
              </a:rPr>
            </a:br>
            <a:r>
              <a:rPr lang="ja-JP" altLang="en-US" sz="2800" dirty="0" smtClean="0">
                <a:solidFill>
                  <a:schemeClr val="tx1"/>
                </a:solidFill>
                <a:latin typeface="HG丸ｺﾞｼｯｸM-PRO" pitchFamily="50" charset="-128"/>
                <a:ea typeface="HG丸ｺﾞｼｯｸM-PRO" pitchFamily="50" charset="-128"/>
                <a:cs typeface="ＭＳ Ｐゴシック" pitchFamily="50" charset="-128"/>
              </a:rPr>
              <a:t>　　　　　　　　　が成立</a:t>
            </a:r>
            <a:endParaRPr lang="en-US" altLang="ja-JP" sz="2800" dirty="0" smtClean="0">
              <a:solidFill>
                <a:schemeClr val="tx1"/>
              </a:solidFill>
              <a:latin typeface="HG丸ｺﾞｼｯｸM-PRO" pitchFamily="50" charset="-128"/>
              <a:ea typeface="HG丸ｺﾞｼｯｸM-PRO" pitchFamily="50" charset="-128"/>
              <a:cs typeface="ＭＳ Ｐゴシック" pitchFamily="50" charset="-128"/>
            </a:endParaRPr>
          </a:p>
          <a:p>
            <a:pPr lvl="0" algn="just" fontAlgn="base">
              <a:spcBef>
                <a:spcPct val="0"/>
              </a:spcBef>
              <a:spcAft>
                <a:spcPct val="0"/>
              </a:spcAft>
            </a:pPr>
            <a:r>
              <a:rPr lang="ja-JP" altLang="en-US" sz="2800" dirty="0">
                <a:solidFill>
                  <a:schemeClr val="tx1"/>
                </a:solidFill>
                <a:latin typeface="HG丸ｺﾞｼｯｸM-PRO" pitchFamily="50" charset="-128"/>
                <a:ea typeface="HG丸ｺﾞｼｯｸM-PRO" pitchFamily="50" charset="-128"/>
                <a:cs typeface="ＭＳ Ｐゴシック" pitchFamily="50" charset="-128"/>
              </a:rPr>
              <a:t>平成</a:t>
            </a:r>
            <a:r>
              <a:rPr lang="en-US" altLang="ja-JP" sz="2800" dirty="0">
                <a:solidFill>
                  <a:schemeClr val="tx1"/>
                </a:solidFill>
                <a:latin typeface="HG丸ｺﾞｼｯｸM-PRO" pitchFamily="50" charset="-128"/>
                <a:ea typeface="HG丸ｺﾞｼｯｸM-PRO" pitchFamily="50" charset="-128"/>
                <a:cs typeface="ＭＳ Ｐゴシック" pitchFamily="50" charset="-128"/>
              </a:rPr>
              <a:t>28</a:t>
            </a:r>
            <a:r>
              <a:rPr lang="ja-JP" altLang="en-US" sz="2800" dirty="0">
                <a:solidFill>
                  <a:schemeClr val="tx1"/>
                </a:solidFill>
                <a:latin typeface="HG丸ｺﾞｼｯｸM-PRO" pitchFamily="50" charset="-128"/>
                <a:ea typeface="HG丸ｺﾞｼｯｸM-PRO" pitchFamily="50" charset="-128"/>
                <a:cs typeface="ＭＳ Ｐゴシック" pitchFamily="50" charset="-128"/>
              </a:rPr>
              <a:t>年 </a:t>
            </a:r>
            <a:r>
              <a:rPr lang="en-US" altLang="ja-JP" sz="2800" dirty="0">
                <a:solidFill>
                  <a:schemeClr val="tx1"/>
                </a:solidFill>
                <a:latin typeface="HG丸ｺﾞｼｯｸM-PRO" pitchFamily="50" charset="-128"/>
                <a:ea typeface="HG丸ｺﾞｼｯｸM-PRO" pitchFamily="50" charset="-128"/>
                <a:cs typeface="ＭＳ Ｐゴシック" pitchFamily="50" charset="-128"/>
              </a:rPr>
              <a:t>1</a:t>
            </a:r>
            <a:r>
              <a:rPr lang="ja-JP" altLang="en-US" sz="2800" dirty="0">
                <a:solidFill>
                  <a:schemeClr val="tx1"/>
                </a:solidFill>
                <a:latin typeface="HG丸ｺﾞｼｯｸM-PRO" pitchFamily="50" charset="-128"/>
                <a:ea typeface="HG丸ｺﾞｼｯｸM-PRO" pitchFamily="50" charset="-128"/>
                <a:cs typeface="ＭＳ Ｐゴシック" pitchFamily="50" charset="-128"/>
              </a:rPr>
              <a:t>月</a:t>
            </a:r>
            <a:r>
              <a:rPr lang="ja-JP" altLang="en-US" sz="2800" dirty="0" smtClean="0">
                <a:solidFill>
                  <a:schemeClr val="tx1"/>
                </a:solidFill>
                <a:latin typeface="HG丸ｺﾞｼｯｸM-PRO" pitchFamily="50" charset="-128"/>
                <a:ea typeface="HG丸ｺﾞｼｯｸM-PRO" pitchFamily="50" charset="-128"/>
                <a:cs typeface="ＭＳ Ｐゴシック" pitchFamily="50" charset="-128"/>
              </a:rPr>
              <a:t>　　 施行予定</a:t>
            </a:r>
            <a:endParaRPr lang="ja-JP" altLang="en-US" sz="2800" dirty="0">
              <a:solidFill>
                <a:schemeClr val="tx1"/>
              </a:solidFill>
              <a:latin typeface="HG丸ｺﾞｼｯｸM-PRO" pitchFamily="50" charset="-128"/>
              <a:ea typeface="HG丸ｺﾞｼｯｸM-PRO" pitchFamily="50" charset="-128"/>
              <a:cs typeface="ＭＳ Ｐゴシック" pitchFamily="50" charset="-128"/>
            </a:endParaRPr>
          </a:p>
        </p:txBody>
      </p:sp>
      <p:sp>
        <p:nvSpPr>
          <p:cNvPr id="6" name="Text Box 2"/>
          <p:cNvSpPr txBox="1">
            <a:spLocks noChangeArrowheads="1"/>
          </p:cNvSpPr>
          <p:nvPr/>
        </p:nvSpPr>
        <p:spPr bwMode="auto">
          <a:xfrm>
            <a:off x="149256" y="2621424"/>
            <a:ext cx="8784976" cy="1887696"/>
          </a:xfrm>
          <a:prstGeom prst="rect">
            <a:avLst/>
          </a:prstGeom>
          <a:solidFill>
            <a:srgbClr val="FFFFFF"/>
          </a:solidFill>
          <a:ln w="25400">
            <a:solidFill>
              <a:srgbClr val="F79646"/>
            </a:solidFill>
            <a:miter lim="800000"/>
            <a:headEnd/>
            <a:tailEnd/>
          </a:ln>
        </p:spPr>
        <p:txBody>
          <a:bodyPr vert="horz" wrap="square" lIns="91440" tIns="45720" rIns="91440" bIns="45720" numCol="1" anchor="t" anchorCtr="0" compatLnSpc="1">
            <a:prstTxWarp prst="textNoShape">
              <a:avLst/>
            </a:prstTxWarp>
            <a:spAutoFit/>
          </a:bodyPr>
          <a:lstStyle/>
          <a:p>
            <a:pPr lvl="0" algn="just" fontAlgn="base">
              <a:lnSpc>
                <a:spcPts val="3500"/>
              </a:lnSpc>
              <a:spcBef>
                <a:spcPct val="0"/>
              </a:spcBef>
              <a:spcAft>
                <a:spcPct val="0"/>
              </a:spcAft>
            </a:pPr>
            <a:r>
              <a:rPr lang="ja-JP" altLang="en-US" sz="2800" dirty="0" smtClean="0">
                <a:latin typeface="HG丸ｺﾞｼｯｸM-PRO" pitchFamily="50" charset="-128"/>
                <a:ea typeface="HG丸ｺﾞｼｯｸM-PRO" pitchFamily="50" charset="-128"/>
                <a:cs typeface="ＭＳ Ｐゴシック" pitchFamily="50" charset="-128"/>
              </a:rPr>
              <a:t>○　病院等が、がんの患者を診断した際に届出</a:t>
            </a:r>
            <a:endParaRPr lang="en-US" altLang="ja-JP" sz="2800" dirty="0" smtClean="0">
              <a:latin typeface="HG丸ｺﾞｼｯｸM-PRO" pitchFamily="50" charset="-128"/>
              <a:ea typeface="HG丸ｺﾞｼｯｸM-PRO" pitchFamily="50" charset="-128"/>
              <a:cs typeface="ＭＳ Ｐゴシック" pitchFamily="50" charset="-128"/>
            </a:endParaRPr>
          </a:p>
          <a:p>
            <a:pPr lvl="0" algn="just" fontAlgn="base">
              <a:lnSpc>
                <a:spcPts val="3500"/>
              </a:lnSpc>
              <a:spcBef>
                <a:spcPct val="0"/>
              </a:spcBef>
              <a:spcAft>
                <a:spcPct val="0"/>
              </a:spcAft>
            </a:pPr>
            <a:r>
              <a:rPr lang="ja-JP" altLang="en-US" sz="2800" dirty="0" smtClean="0">
                <a:latin typeface="HG丸ｺﾞｼｯｸM-PRO" pitchFamily="50" charset="-128"/>
                <a:ea typeface="HG丸ｺﾞｼｯｸM-PRO" pitchFamily="50" charset="-128"/>
                <a:cs typeface="ＭＳ Ｐゴシック" pitchFamily="50" charset="-128"/>
              </a:rPr>
              <a:t>○　都道府県を通じて情報を国に集約</a:t>
            </a:r>
            <a:endParaRPr lang="en-US" altLang="ja-JP" sz="2800" dirty="0" smtClean="0">
              <a:latin typeface="HG丸ｺﾞｼｯｸM-PRO" pitchFamily="50" charset="-128"/>
              <a:ea typeface="HG丸ｺﾞｼｯｸM-PRO" pitchFamily="50" charset="-128"/>
              <a:cs typeface="ＭＳ Ｐゴシック" pitchFamily="50" charset="-128"/>
            </a:endParaRPr>
          </a:p>
          <a:p>
            <a:pPr lvl="0" algn="just" fontAlgn="base">
              <a:lnSpc>
                <a:spcPts val="3500"/>
              </a:lnSpc>
              <a:spcBef>
                <a:spcPct val="0"/>
              </a:spcBef>
              <a:spcAft>
                <a:spcPct val="0"/>
              </a:spcAft>
            </a:pPr>
            <a:r>
              <a:rPr lang="ja-JP" altLang="en-US" sz="2800" dirty="0" smtClean="0">
                <a:latin typeface="HG丸ｺﾞｼｯｸM-PRO" pitchFamily="50" charset="-128"/>
                <a:ea typeface="HG丸ｺﾞｼｯｸM-PRO" pitchFamily="50" charset="-128"/>
                <a:cs typeface="ＭＳ Ｐゴシック" pitchFamily="50" charset="-128"/>
              </a:rPr>
              <a:t>○　がんの罹患や診療について、詳細</a:t>
            </a:r>
            <a:r>
              <a:rPr lang="ja-JP" altLang="en-US" sz="2800" dirty="0">
                <a:latin typeface="HG丸ｺﾞｼｯｸM-PRO" pitchFamily="50" charset="-128"/>
                <a:ea typeface="HG丸ｺﾞｼｯｸM-PRO" pitchFamily="50" charset="-128"/>
                <a:cs typeface="ＭＳ Ｐゴシック" pitchFamily="50" charset="-128"/>
              </a:rPr>
              <a:t>な</a:t>
            </a:r>
            <a:r>
              <a:rPr lang="ja-JP" altLang="en-US" sz="2800" dirty="0" smtClean="0">
                <a:latin typeface="HG丸ｺﾞｼｯｸM-PRO" pitchFamily="50" charset="-128"/>
                <a:ea typeface="HG丸ｺﾞｼｯｸM-PRO" pitchFamily="50" charset="-128"/>
                <a:cs typeface="ＭＳ Ｐゴシック" pitchFamily="50" charset="-128"/>
              </a:rPr>
              <a:t>情報を収集</a:t>
            </a:r>
            <a:endParaRPr lang="en-US" altLang="ja-JP" sz="2800" dirty="0" smtClean="0">
              <a:latin typeface="HG丸ｺﾞｼｯｸM-PRO" pitchFamily="50" charset="-128"/>
              <a:ea typeface="HG丸ｺﾞｼｯｸM-PRO" pitchFamily="50" charset="-128"/>
              <a:cs typeface="ＭＳ Ｐゴシック" pitchFamily="50" charset="-128"/>
            </a:endParaRPr>
          </a:p>
          <a:p>
            <a:pPr lvl="0" algn="just" fontAlgn="base">
              <a:lnSpc>
                <a:spcPts val="3500"/>
              </a:lnSpc>
              <a:spcBef>
                <a:spcPct val="0"/>
              </a:spcBef>
              <a:spcAft>
                <a:spcPct val="0"/>
              </a:spcAft>
            </a:pPr>
            <a:r>
              <a:rPr lang="ja-JP" altLang="en-US" sz="2800" dirty="0" smtClean="0">
                <a:latin typeface="HG丸ｺﾞｼｯｸM-PRO" pitchFamily="50" charset="-128"/>
                <a:ea typeface="HG丸ｺﾞｼｯｸM-PRO" pitchFamily="50" charset="-128"/>
                <a:cs typeface="ＭＳ Ｐゴシック" pitchFamily="50" charset="-128"/>
              </a:rPr>
              <a:t>○　個人</a:t>
            </a:r>
            <a:r>
              <a:rPr lang="ja-JP" altLang="en-US" sz="2800" dirty="0">
                <a:latin typeface="HG丸ｺﾞｼｯｸM-PRO" pitchFamily="50" charset="-128"/>
                <a:ea typeface="HG丸ｺﾞｼｯｸM-PRO" pitchFamily="50" charset="-128"/>
                <a:cs typeface="ＭＳ Ｐゴシック" pitchFamily="50" charset="-128"/>
              </a:rPr>
              <a:t>に関する情報を厳格に保護</a:t>
            </a:r>
          </a:p>
        </p:txBody>
      </p:sp>
      <p:sp>
        <p:nvSpPr>
          <p:cNvPr id="5" name="下矢印 4"/>
          <p:cNvSpPr/>
          <p:nvPr/>
        </p:nvSpPr>
        <p:spPr>
          <a:xfrm>
            <a:off x="3571476" y="4581128"/>
            <a:ext cx="2016224" cy="792088"/>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655152" y="5422865"/>
            <a:ext cx="7848872" cy="1246495"/>
          </a:xfrm>
          <a:prstGeom prst="rect">
            <a:avLst/>
          </a:prstGeom>
          <a:solidFill>
            <a:srgbClr val="7030A0"/>
          </a:solidFill>
          <a:ln>
            <a:solidFill>
              <a:srgbClr val="7030A0"/>
            </a:solidFill>
          </a:ln>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lvl="0" algn="ctr" fontAlgn="base">
              <a:lnSpc>
                <a:spcPts val="4500"/>
              </a:lnSpc>
              <a:spcBef>
                <a:spcPct val="0"/>
              </a:spcBef>
              <a:spcAft>
                <a:spcPct val="0"/>
              </a:spcAft>
            </a:pPr>
            <a:r>
              <a:rPr lang="ja-JP" altLang="en-US" sz="4000" dirty="0">
                <a:solidFill>
                  <a:srgbClr val="FFFFFF"/>
                </a:solidFill>
                <a:latin typeface="HG丸ｺﾞｼｯｸM-PRO" pitchFamily="50" charset="-128"/>
                <a:ea typeface="HG丸ｺﾞｼｯｸM-PRO" pitchFamily="50" charset="-128"/>
                <a:cs typeface="ＭＳ Ｐゴシック" pitchFamily="50" charset="-128"/>
              </a:rPr>
              <a:t>がんに係る調査研究に</a:t>
            </a:r>
            <a:r>
              <a:rPr lang="ja-JP" altLang="en-US" sz="4000" dirty="0" smtClean="0">
                <a:solidFill>
                  <a:srgbClr val="FFFFFF"/>
                </a:solidFill>
                <a:latin typeface="HG丸ｺﾞｼｯｸM-PRO" pitchFamily="50" charset="-128"/>
                <a:ea typeface="HG丸ｺﾞｼｯｸM-PRO" pitchFamily="50" charset="-128"/>
                <a:cs typeface="ＭＳ Ｐゴシック" pitchFamily="50" charset="-128"/>
              </a:rPr>
              <a:t>活用し、</a:t>
            </a:r>
            <a:r>
              <a:rPr lang="en-US" altLang="ja-JP" sz="4000" dirty="0" smtClean="0">
                <a:solidFill>
                  <a:srgbClr val="FFFFFF"/>
                </a:solidFill>
                <a:latin typeface="HG丸ｺﾞｼｯｸM-PRO" pitchFamily="50" charset="-128"/>
                <a:ea typeface="HG丸ｺﾞｼｯｸM-PRO" pitchFamily="50" charset="-128"/>
                <a:cs typeface="ＭＳ Ｐゴシック" pitchFamily="50" charset="-128"/>
              </a:rPr>
              <a:t/>
            </a:r>
            <a:br>
              <a:rPr lang="en-US" altLang="ja-JP" sz="4000" dirty="0" smtClean="0">
                <a:solidFill>
                  <a:srgbClr val="FFFFFF"/>
                </a:solidFill>
                <a:latin typeface="HG丸ｺﾞｼｯｸM-PRO" pitchFamily="50" charset="-128"/>
                <a:ea typeface="HG丸ｺﾞｼｯｸM-PRO" pitchFamily="50" charset="-128"/>
                <a:cs typeface="ＭＳ Ｐゴシック" pitchFamily="50" charset="-128"/>
              </a:rPr>
            </a:br>
            <a:r>
              <a:rPr lang="ja-JP" altLang="en-US" sz="4000" dirty="0" smtClean="0">
                <a:solidFill>
                  <a:srgbClr val="FFFFFF"/>
                </a:solidFill>
                <a:latin typeface="HG丸ｺﾞｼｯｸM-PRO" pitchFamily="50" charset="-128"/>
                <a:ea typeface="HG丸ｺﾞｼｯｸM-PRO" pitchFamily="50" charset="-128"/>
                <a:cs typeface="ＭＳ Ｐゴシック" pitchFamily="50" charset="-128"/>
              </a:rPr>
              <a:t>成果</a:t>
            </a:r>
            <a:r>
              <a:rPr lang="ja-JP" altLang="en-US" sz="4000" dirty="0">
                <a:solidFill>
                  <a:srgbClr val="FFFFFF"/>
                </a:solidFill>
                <a:latin typeface="HG丸ｺﾞｼｯｸM-PRO" pitchFamily="50" charset="-128"/>
                <a:ea typeface="HG丸ｺﾞｼｯｸM-PRO" pitchFamily="50" charset="-128"/>
                <a:cs typeface="ＭＳ Ｐゴシック" pitchFamily="50" charset="-128"/>
              </a:rPr>
              <a:t>を国民に還元</a:t>
            </a:r>
          </a:p>
        </p:txBody>
      </p:sp>
    </p:spTree>
    <p:extLst>
      <p:ext uri="{BB962C8B-B14F-4D97-AF65-F5344CB8AC3E}">
        <p14:creationId xmlns:p14="http://schemas.microsoft.com/office/powerpoint/2010/main" val="2688373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23528" y="188640"/>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0000" lnSpcReduction="10000"/>
          </a:bodyPr>
          <a:lstStyle/>
          <a:p>
            <a:pPr algn="ctr">
              <a:spcBef>
                <a:spcPct val="0"/>
              </a:spcBef>
            </a:pPr>
            <a:r>
              <a:rPr lang="ja-JP" altLang="en-US" sz="3600" dirty="0" smtClean="0">
                <a:solidFill>
                  <a:prstClr val="black"/>
                </a:solidFill>
              </a:rPr>
              <a:t>がん登録推進法の概要　１</a:t>
            </a:r>
          </a:p>
        </p:txBody>
      </p:sp>
      <p:sp>
        <p:nvSpPr>
          <p:cNvPr id="2" name="正方形/長方形 1"/>
          <p:cNvSpPr/>
          <p:nvPr/>
        </p:nvSpPr>
        <p:spPr>
          <a:xfrm>
            <a:off x="179512" y="918938"/>
            <a:ext cx="8784976" cy="14086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spcBef>
                <a:spcPct val="0"/>
              </a:spcBef>
              <a:spcAft>
                <a:spcPct val="0"/>
              </a:spcAft>
            </a:pPr>
            <a:r>
              <a:rPr lang="ja-JP" altLang="en-US" dirty="0">
                <a:solidFill>
                  <a:prstClr val="black"/>
                </a:solidFill>
                <a:latin typeface="HG丸ｺﾞｼｯｸM-PRO" pitchFamily="50" charset="-128"/>
                <a:ea typeface="HG丸ｺﾞｼｯｸM-PRO" pitchFamily="50" charset="-128"/>
                <a:cs typeface="ＭＳ Ｐゴシック" pitchFamily="50" charset="-128"/>
              </a:rPr>
              <a:t>○「全国がん登録」</a:t>
            </a:r>
            <a:r>
              <a:rPr lang="ja-JP" altLang="en-US" dirty="0" smtClean="0">
                <a:solidFill>
                  <a:prstClr val="black"/>
                </a:solidFill>
                <a:latin typeface="HG丸ｺﾞｼｯｸM-PRO" pitchFamily="50" charset="-128"/>
                <a:ea typeface="HG丸ｺﾞｼｯｸM-PRO" pitchFamily="50" charset="-128"/>
                <a:cs typeface="ＭＳ Ｐゴシック" pitchFamily="50" charset="-128"/>
              </a:rPr>
              <a:t>：国が国内におけるがんの罹患、診療、転帰等に関する情報をデータベースに記録し、保存すること</a:t>
            </a:r>
          </a:p>
          <a:p>
            <a:pPr algn="just" fontAlgn="base">
              <a:spcBef>
                <a:spcPct val="0"/>
              </a:spcBef>
              <a:spcAft>
                <a:spcPct val="0"/>
              </a:spcAft>
            </a:pPr>
            <a:r>
              <a:rPr lang="ja-JP" altLang="en-US" dirty="0" smtClean="0">
                <a:solidFill>
                  <a:prstClr val="black"/>
                </a:solidFill>
                <a:latin typeface="HG丸ｺﾞｼｯｸM-PRO" pitchFamily="50" charset="-128"/>
                <a:ea typeface="HG丸ｺﾞｼｯｸM-PRO" pitchFamily="50" charset="-128"/>
                <a:cs typeface="ＭＳ Ｐゴシック" pitchFamily="50" charset="-128"/>
              </a:rPr>
              <a:t>○「院内がん登録」：病院において、がん医療の状況を適確に把握するため、当該病院において行われたがんの罹患、診療、転帰等に関する詳細な情報を記録し、保存すること</a:t>
            </a:r>
            <a:endParaRPr lang="ja-JP" altLang="en-US" dirty="0">
              <a:solidFill>
                <a:prstClr val="black"/>
              </a:solidFill>
              <a:latin typeface="HG丸ｺﾞｼｯｸM-PRO" pitchFamily="50" charset="-128"/>
              <a:ea typeface="HG丸ｺﾞｼｯｸM-PRO" pitchFamily="50" charset="-128"/>
              <a:cs typeface="ＭＳ Ｐゴシック" pitchFamily="50" charset="-128"/>
            </a:endParaRPr>
          </a:p>
        </p:txBody>
      </p:sp>
      <p:sp>
        <p:nvSpPr>
          <p:cNvPr id="6" name="Text Box 2"/>
          <p:cNvSpPr txBox="1">
            <a:spLocks noChangeArrowheads="1"/>
          </p:cNvSpPr>
          <p:nvPr/>
        </p:nvSpPr>
        <p:spPr bwMode="auto">
          <a:xfrm>
            <a:off x="179512" y="2708920"/>
            <a:ext cx="8784976" cy="3895490"/>
          </a:xfrm>
          <a:prstGeom prst="rect">
            <a:avLst/>
          </a:prstGeom>
          <a:solidFill>
            <a:srgbClr val="FFFFFF"/>
          </a:solidFill>
          <a:ln w="25400">
            <a:solidFill>
              <a:srgbClr val="F79646"/>
            </a:solidFill>
            <a:miter lim="800000"/>
            <a:headEnd/>
            <a:tailEnd/>
          </a:ln>
        </p:spPr>
        <p:txBody>
          <a:bodyPr vert="horz" wrap="square" lIns="91440" tIns="45720" rIns="91440" bIns="45720" numCol="1" anchor="t" anchorCtr="0" compatLnSpc="1">
            <a:prstTxWarp prst="textNoShape">
              <a:avLst/>
            </a:prstTxWarp>
            <a:spAutoFit/>
          </a:bodyPr>
          <a:lstStyle/>
          <a:p>
            <a:pPr algn="just" fontAlgn="base">
              <a:spcBef>
                <a:spcPct val="0"/>
              </a:spcBef>
              <a:spcAft>
                <a:spcPct val="0"/>
              </a:spcAft>
            </a:pPr>
            <a:endParaRPr lang="en-US" altLang="ja-JP"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１　全国</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がん</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登録：広範な情報収集により、罹患</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等の状況</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をできる</a:t>
            </a:r>
            <a:endParaRPr lang="en-US" altLang="ja-JP" sz="22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a:solidFill>
                  <a:prstClr val="black"/>
                </a:solidFill>
                <a:latin typeface="HG丸ｺﾞｼｯｸM-PRO" pitchFamily="50" charset="-128"/>
                <a:ea typeface="HG丸ｺﾞｼｯｸM-PRO" pitchFamily="50" charset="-128"/>
                <a:cs typeface="ＭＳ Ｐゴシック" pitchFamily="50" charset="-128"/>
              </a:rPr>
              <a:t>　</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限り</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正確に</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把握する</a:t>
            </a:r>
            <a:endParaRPr lang="ja-JP" altLang="en-US" sz="2200" dirty="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２　院内</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がん</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登録：全国</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がん登録を通じて必要な</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情報を確実に得</a:t>
            </a:r>
            <a:endParaRPr lang="en-US" altLang="ja-JP" sz="22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a:solidFill>
                  <a:prstClr val="black"/>
                </a:solidFill>
                <a:latin typeface="HG丸ｺﾞｼｯｸM-PRO" pitchFamily="50" charset="-128"/>
                <a:ea typeface="HG丸ｺﾞｼｯｸM-PRO" pitchFamily="50" charset="-128"/>
                <a:cs typeface="ＭＳ Ｐゴシック" pitchFamily="50" charset="-128"/>
              </a:rPr>
              <a:t>　</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させ</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、普及・充実を</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図る</a:t>
            </a:r>
            <a:endParaRPr lang="ja-JP" altLang="en-US" sz="2200" dirty="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３　がん</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対策の充実のため、がん</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の診療に</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関する詳細な情報の</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収集</a:t>
            </a:r>
            <a:endParaRPr lang="en-US" altLang="ja-JP" sz="22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a:solidFill>
                  <a:prstClr val="black"/>
                </a:solidFill>
                <a:latin typeface="HG丸ｺﾞｼｯｸM-PRO" pitchFamily="50" charset="-128"/>
                <a:ea typeface="HG丸ｺﾞｼｯｸM-PRO" pitchFamily="50" charset="-128"/>
                <a:cs typeface="ＭＳ Ｐゴシック" pitchFamily="50" charset="-128"/>
              </a:rPr>
              <a:t>　</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を図る</a:t>
            </a:r>
            <a:endParaRPr lang="en-US" altLang="ja-JP" sz="22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４　民間を含めがん</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に係る調査研究に活用、その成果を国民に還元</a:t>
            </a:r>
          </a:p>
          <a:p>
            <a:pPr algn="just" fontAlgn="base">
              <a:lnSpc>
                <a:spcPts val="3500"/>
              </a:lnSpc>
              <a:spcBef>
                <a:spcPct val="0"/>
              </a:spcBef>
              <a:spcAft>
                <a:spcPct val="0"/>
              </a:spcAft>
            </a:pP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５　がん</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登録等に係る個人に関する情報を厳格に保護</a:t>
            </a:r>
          </a:p>
        </p:txBody>
      </p:sp>
      <p:sp>
        <p:nvSpPr>
          <p:cNvPr id="7" name="AutoShape 3"/>
          <p:cNvSpPr>
            <a:spLocks noChangeArrowheads="1"/>
          </p:cNvSpPr>
          <p:nvPr/>
        </p:nvSpPr>
        <p:spPr bwMode="auto">
          <a:xfrm>
            <a:off x="352349" y="2384244"/>
            <a:ext cx="1778992" cy="493837"/>
          </a:xfrm>
          <a:prstGeom prst="roundRect">
            <a:avLst>
              <a:gd name="adj" fmla="val 16667"/>
            </a:avLst>
          </a:prstGeom>
          <a:solidFill>
            <a:schemeClr val="accent6">
              <a:lumMod val="20000"/>
              <a:lumOff val="80000"/>
            </a:schemeClr>
          </a:solidFill>
          <a:ln w="9525">
            <a:solidFill>
              <a:srgbClr val="F68C36"/>
            </a:solidFill>
            <a:round/>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ja-JP" altLang="en-US" sz="2400" b="1" dirty="0" smtClean="0">
                <a:solidFill>
                  <a:prstClr val="black"/>
                </a:solidFill>
                <a:latin typeface="ＭＳ ゴシック" pitchFamily="49" charset="-128"/>
                <a:ea typeface="ＭＳ ゴシック" pitchFamily="49" charset="-128"/>
                <a:cs typeface="ＭＳ Ｐゴシック" pitchFamily="50" charset="-128"/>
              </a:rPr>
              <a:t>基本理念</a:t>
            </a:r>
            <a:endParaRPr lang="ja-JP" altLang="en-US" sz="2400" b="1" dirty="0" smtClean="0">
              <a:solidFill>
                <a:prstClr val="black"/>
              </a:solidFill>
              <a:latin typeface="Arial" pitchFamily="34" charset="0"/>
              <a:cs typeface="ＭＳ Ｐゴシック" pitchFamily="50" charset="-128"/>
            </a:endParaRPr>
          </a:p>
        </p:txBody>
      </p:sp>
      <p:sp>
        <p:nvSpPr>
          <p:cNvPr id="3" name="スライド番号プレースホルダー 2"/>
          <p:cNvSpPr>
            <a:spLocks noGrp="1"/>
          </p:cNvSpPr>
          <p:nvPr>
            <p:ph type="sldNum" sz="quarter" idx="12"/>
          </p:nvPr>
        </p:nvSpPr>
        <p:spPr>
          <a:xfrm>
            <a:off x="6974904" y="6520259"/>
            <a:ext cx="2133600" cy="365125"/>
          </a:xfrm>
        </p:spPr>
        <p:txBody>
          <a:bodyPr/>
          <a:lstStyle/>
          <a:p>
            <a:fld id="{F3CC433A-21BA-4E32-B29D-9C6DCB6C1646}" type="slidenum">
              <a:rPr kumimoji="1" lang="ja-JP" altLang="en-US" smtClean="0"/>
              <a:t>4</a:t>
            </a:fld>
            <a:endParaRPr kumimoji="1" lang="ja-JP" altLang="en-US"/>
          </a:p>
        </p:txBody>
      </p:sp>
    </p:spTree>
    <p:extLst>
      <p:ext uri="{BB962C8B-B14F-4D97-AF65-F5344CB8AC3E}">
        <p14:creationId xmlns:p14="http://schemas.microsoft.com/office/powerpoint/2010/main" val="1649807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37763" y="188640"/>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0000" lnSpcReduction="10000"/>
          </a:bodyPr>
          <a:lstStyle/>
          <a:p>
            <a:pPr algn="ctr">
              <a:spcBef>
                <a:spcPct val="0"/>
              </a:spcBef>
            </a:pPr>
            <a:r>
              <a:rPr lang="ja-JP" altLang="en-US" sz="3600" dirty="0" smtClean="0">
                <a:solidFill>
                  <a:prstClr val="black"/>
                </a:solidFill>
              </a:rPr>
              <a:t>がん登録推進法の概要　２</a:t>
            </a:r>
          </a:p>
        </p:txBody>
      </p:sp>
      <p:pic>
        <p:nvPicPr>
          <p:cNvPr id="2066"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812" y="888545"/>
            <a:ext cx="8353425" cy="559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p:cNvSpPr>
            <a:spLocks noGrp="1"/>
          </p:cNvSpPr>
          <p:nvPr>
            <p:ph type="sldNum" sz="quarter" idx="12"/>
          </p:nvPr>
        </p:nvSpPr>
        <p:spPr/>
        <p:txBody>
          <a:bodyPr/>
          <a:lstStyle/>
          <a:p>
            <a:fld id="{F3CC433A-21BA-4E32-B29D-9C6DCB6C1646}" type="slidenum">
              <a:rPr kumimoji="1" lang="ja-JP" altLang="en-US" smtClean="0"/>
              <a:t>5</a:t>
            </a:fld>
            <a:endParaRPr kumimoji="1" lang="ja-JP" altLang="en-US"/>
          </a:p>
        </p:txBody>
      </p:sp>
    </p:spTree>
    <p:extLst>
      <p:ext uri="{BB962C8B-B14F-4D97-AF65-F5344CB8AC3E}">
        <p14:creationId xmlns:p14="http://schemas.microsoft.com/office/powerpoint/2010/main" val="2158442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3"/>
          <p:cNvSpPr txBox="1">
            <a:spLocks noChangeArrowheads="1"/>
          </p:cNvSpPr>
          <p:nvPr/>
        </p:nvSpPr>
        <p:spPr bwMode="auto">
          <a:xfrm>
            <a:off x="410707" y="2070131"/>
            <a:ext cx="8424936" cy="436246"/>
          </a:xfrm>
          <a:prstGeom prst="rect">
            <a:avLst/>
          </a:prstGeom>
          <a:solidFill>
            <a:srgbClr val="FFFFFF"/>
          </a:solidFill>
          <a:ln w="25400">
            <a:solidFill>
              <a:srgbClr val="92D050"/>
            </a:solidFill>
            <a:miter lim="800000"/>
            <a:headEnd/>
            <a:tailEnd/>
          </a:ln>
        </p:spPr>
        <p:txBody>
          <a:bodyPr vert="horz" wrap="square" lIns="91440" tIns="45720" rIns="91440" bIns="45720" numCol="1" anchor="t" anchorCtr="0" compatLnSpc="1">
            <a:prstTxWarp prst="textNoShape">
              <a:avLst/>
            </a:prstTxWarp>
          </a:bodyPr>
          <a:lstStyle/>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全国がん登録等の事務に従事する人材確保等のための必要な研修等</a:t>
            </a:r>
          </a:p>
        </p:txBody>
      </p:sp>
      <p:sp>
        <p:nvSpPr>
          <p:cNvPr id="3" name="Text Box 3"/>
          <p:cNvSpPr txBox="1">
            <a:spLocks noChangeArrowheads="1"/>
          </p:cNvSpPr>
          <p:nvPr/>
        </p:nvSpPr>
        <p:spPr bwMode="auto">
          <a:xfrm>
            <a:off x="395536" y="2923443"/>
            <a:ext cx="8424936" cy="2593789"/>
          </a:xfrm>
          <a:prstGeom prst="rect">
            <a:avLst/>
          </a:prstGeom>
          <a:solidFill>
            <a:srgbClr val="FFFFFF"/>
          </a:solidFill>
          <a:ln w="25400">
            <a:solidFill>
              <a:srgbClr val="C0504D"/>
            </a:solidFill>
            <a:miter lim="800000"/>
            <a:headEnd/>
            <a:tailEnd/>
          </a:ln>
        </p:spPr>
        <p:txBody>
          <a:bodyPr vert="horz" wrap="square" lIns="91440" tIns="45720" rIns="91440" bIns="45720" numCol="1" anchor="t" anchorCtr="0" compatLnSpc="1">
            <a:prstTxWarp prst="textNoShape">
              <a:avLst/>
            </a:prstTxWarp>
          </a:bodyPr>
          <a:lstStyle/>
          <a:p>
            <a:pPr algn="just" fontAlgn="base">
              <a:spcBef>
                <a:spcPct val="0"/>
              </a:spcBef>
              <a:spcAft>
                <a:spcPct val="0"/>
              </a:spcAft>
            </a:pPr>
            <a:r>
              <a:rPr lang="en-US" altLang="ja-JP" sz="2000" dirty="0" smtClean="0">
                <a:solidFill>
                  <a:prstClr val="black"/>
                </a:solidFill>
                <a:latin typeface="HG丸ｺﾞｼｯｸM-PRO" pitchFamily="50" charset="-128"/>
                <a:ea typeface="HG丸ｺﾞｼｯｸM-PRO" pitchFamily="50" charset="-128"/>
                <a:cs typeface="ＭＳ Ｐゴシック" pitchFamily="50" charset="-128"/>
              </a:rPr>
              <a:t>○</a:t>
            </a: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国・都道府県等</a:t>
            </a:r>
            <a:endParaRPr lang="en-US" altLang="ja-JP" sz="20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　⇒がん対策の充実、医療機関への情報提供、統計等の公表、</a:t>
            </a:r>
            <a:endParaRPr lang="en-US" altLang="ja-JP" sz="20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　　患者等への相談支援</a:t>
            </a: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○医療機関</a:t>
            </a:r>
            <a:endParaRPr lang="en-US" altLang="ja-JP" sz="20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　⇒患者等に対する適切な</a:t>
            </a:r>
            <a:r>
              <a:rPr lang="ja-JP" altLang="en-US" sz="2000" dirty="0">
                <a:solidFill>
                  <a:prstClr val="black"/>
                </a:solidFill>
                <a:latin typeface="HG丸ｺﾞｼｯｸM-PRO" pitchFamily="50" charset="-128"/>
                <a:ea typeface="HG丸ｺﾞｼｯｸM-PRO" pitchFamily="50" charset="-128"/>
                <a:cs typeface="ＭＳ Ｐゴシック" pitchFamily="50" charset="-128"/>
              </a:rPr>
              <a:t>情報提供</a:t>
            </a: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、がん医療の分析・評価等、</a:t>
            </a:r>
            <a:endParaRPr lang="en-US" altLang="ja-JP" sz="20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　　がん医療の質の向上</a:t>
            </a: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○がん登録等の情報の提供を受けた研究者</a:t>
            </a:r>
            <a:endParaRPr lang="en-US" altLang="ja-JP" sz="20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　⇒がん医療の質の向上等に貢献</a:t>
            </a:r>
            <a:endParaRPr lang="ja-JP" altLang="en-US" sz="2000" dirty="0" smtClean="0">
              <a:solidFill>
                <a:prstClr val="black"/>
              </a:solidFill>
              <a:latin typeface="Arial" pitchFamily="34" charset="0"/>
              <a:cs typeface="ＭＳ Ｐゴシック" pitchFamily="50" charset="-128"/>
            </a:endParaRPr>
          </a:p>
        </p:txBody>
      </p:sp>
      <p:sp>
        <p:nvSpPr>
          <p:cNvPr id="4" name="AutoShape 4"/>
          <p:cNvSpPr>
            <a:spLocks noChangeArrowheads="1"/>
          </p:cNvSpPr>
          <p:nvPr/>
        </p:nvSpPr>
        <p:spPr bwMode="auto">
          <a:xfrm>
            <a:off x="343540" y="2506377"/>
            <a:ext cx="3765054" cy="417066"/>
          </a:xfrm>
          <a:prstGeom prst="roundRect">
            <a:avLst>
              <a:gd name="adj" fmla="val 16667"/>
            </a:avLst>
          </a:prstGeom>
          <a:solidFill>
            <a:schemeClr val="accent2">
              <a:lumMod val="20000"/>
              <a:lumOff val="80000"/>
            </a:schemeClr>
          </a:solidFill>
          <a:ln w="9525">
            <a:solidFill>
              <a:srgbClr val="BC4542"/>
            </a:solidFill>
            <a:round/>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ja-JP" altLang="en-US" sz="2400" b="1" dirty="0" smtClean="0">
                <a:solidFill>
                  <a:prstClr val="black"/>
                </a:solidFill>
                <a:latin typeface="ＭＳ ゴシック" pitchFamily="49" charset="-128"/>
                <a:ea typeface="ＭＳ ゴシック" pitchFamily="49" charset="-128"/>
                <a:cs typeface="ＭＳ Ｐゴシック" pitchFamily="50" charset="-128"/>
              </a:rPr>
              <a:t>がん登録等の情報の活用</a:t>
            </a:r>
            <a:endParaRPr lang="ja-JP" altLang="en-US" sz="2400" b="1" dirty="0" smtClean="0">
              <a:solidFill>
                <a:prstClr val="black"/>
              </a:solidFill>
              <a:latin typeface="Arial" pitchFamily="34" charset="0"/>
              <a:cs typeface="ＭＳ Ｐゴシック" pitchFamily="50" charset="-128"/>
            </a:endParaRPr>
          </a:p>
        </p:txBody>
      </p:sp>
      <p:sp>
        <p:nvSpPr>
          <p:cNvPr id="10" name="下矢印 9"/>
          <p:cNvSpPr/>
          <p:nvPr/>
        </p:nvSpPr>
        <p:spPr>
          <a:xfrm>
            <a:off x="4067944" y="5517232"/>
            <a:ext cx="1080120" cy="3604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Text Box 3"/>
          <p:cNvSpPr txBox="1">
            <a:spLocks noChangeArrowheads="1"/>
          </p:cNvSpPr>
          <p:nvPr/>
        </p:nvSpPr>
        <p:spPr bwMode="auto">
          <a:xfrm>
            <a:off x="395536" y="5877272"/>
            <a:ext cx="8424936" cy="792088"/>
          </a:xfrm>
          <a:prstGeom prst="rect">
            <a:avLst/>
          </a:prstGeom>
          <a:solidFill>
            <a:schemeClr val="bg1"/>
          </a:solidFill>
          <a:ln w="25400">
            <a:solidFill>
              <a:srgbClr val="C0504D"/>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ja-JP" altLang="en-US" sz="2400" b="1" dirty="0">
                <a:solidFill>
                  <a:srgbClr val="FF0000"/>
                </a:solidFill>
                <a:latin typeface="Arial" pitchFamily="34" charset="0"/>
                <a:cs typeface="ＭＳ Ｐゴシック" pitchFamily="50" charset="-128"/>
              </a:rPr>
              <a:t>国民への情報</a:t>
            </a:r>
            <a:r>
              <a:rPr lang="ja-JP" altLang="en-US" sz="2400" b="1" dirty="0" smtClean="0">
                <a:solidFill>
                  <a:srgbClr val="FF0000"/>
                </a:solidFill>
                <a:latin typeface="Arial" pitchFamily="34" charset="0"/>
                <a:cs typeface="ＭＳ Ｐゴシック" pitchFamily="50" charset="-128"/>
              </a:rPr>
              <a:t>提供を充実</a:t>
            </a:r>
            <a:r>
              <a:rPr lang="ja-JP" altLang="en-US" sz="2400" b="1" dirty="0">
                <a:solidFill>
                  <a:srgbClr val="FF0000"/>
                </a:solidFill>
                <a:latin typeface="Arial" pitchFamily="34" charset="0"/>
                <a:cs typeface="ＭＳ Ｐゴシック" pitchFamily="50" charset="-128"/>
              </a:rPr>
              <a:t>させ、がん</a:t>
            </a:r>
            <a:r>
              <a:rPr lang="ja-JP" altLang="en-US" sz="2400" b="1" dirty="0" smtClean="0">
                <a:solidFill>
                  <a:srgbClr val="FF0000"/>
                </a:solidFill>
                <a:latin typeface="Arial" pitchFamily="34" charset="0"/>
                <a:cs typeface="ＭＳ Ｐゴシック" pitchFamily="50" charset="-128"/>
              </a:rPr>
              <a:t>医療の質の向上等を図り、がん対策を科学的知見に基づき実施</a:t>
            </a:r>
            <a:endParaRPr lang="ja-JP" altLang="en-US" sz="2400" dirty="0" smtClean="0">
              <a:solidFill>
                <a:srgbClr val="FF0000"/>
              </a:solidFill>
              <a:latin typeface="Arial" pitchFamily="34" charset="0"/>
              <a:cs typeface="ＭＳ Ｐゴシック" pitchFamily="50" charset="-128"/>
            </a:endParaRPr>
          </a:p>
        </p:txBody>
      </p:sp>
      <p:sp>
        <p:nvSpPr>
          <p:cNvPr id="9" name="Text Box 3"/>
          <p:cNvSpPr txBox="1">
            <a:spLocks noChangeArrowheads="1"/>
          </p:cNvSpPr>
          <p:nvPr/>
        </p:nvSpPr>
        <p:spPr bwMode="auto">
          <a:xfrm>
            <a:off x="407411" y="1211368"/>
            <a:ext cx="8424936" cy="436246"/>
          </a:xfrm>
          <a:prstGeom prst="rect">
            <a:avLst/>
          </a:prstGeom>
          <a:solidFill>
            <a:srgbClr val="FFFFFF"/>
          </a:solidFill>
          <a:ln w="25400">
            <a:solidFill>
              <a:srgbClr val="129E1F"/>
            </a:solidFill>
            <a:miter lim="800000"/>
            <a:headEnd/>
            <a:tailEnd/>
          </a:ln>
        </p:spPr>
        <p:txBody>
          <a:bodyPr vert="horz" wrap="square" lIns="91440" tIns="45720" rIns="91440" bIns="45720" numCol="1" anchor="t" anchorCtr="0" compatLnSpc="1">
            <a:prstTxWarp prst="textNoShape">
              <a:avLst/>
            </a:prstTxWarp>
          </a:bodyPr>
          <a:lstStyle/>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院内がん登録の推進、国によるがん治療情報の収集等のための体制整備</a:t>
            </a:r>
          </a:p>
        </p:txBody>
      </p:sp>
      <p:sp>
        <p:nvSpPr>
          <p:cNvPr id="12" name="AutoShape 4"/>
          <p:cNvSpPr>
            <a:spLocks noChangeArrowheads="1"/>
          </p:cNvSpPr>
          <p:nvPr/>
        </p:nvSpPr>
        <p:spPr bwMode="auto">
          <a:xfrm>
            <a:off x="343540" y="793298"/>
            <a:ext cx="3543734" cy="417066"/>
          </a:xfrm>
          <a:prstGeom prst="roundRect">
            <a:avLst>
              <a:gd name="adj" fmla="val 16667"/>
            </a:avLst>
          </a:prstGeom>
          <a:solidFill>
            <a:srgbClr val="ACF6B3"/>
          </a:solidFill>
          <a:ln w="9525">
            <a:solidFill>
              <a:srgbClr val="129E1F"/>
            </a:solidFill>
            <a:round/>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algn="just" fontAlgn="base">
              <a:spcBef>
                <a:spcPct val="0"/>
              </a:spcBef>
              <a:spcAft>
                <a:spcPct val="0"/>
              </a:spcAft>
            </a:pPr>
            <a:r>
              <a:rPr lang="ja-JP" altLang="en-US" sz="2400" b="1" dirty="0" smtClean="0">
                <a:solidFill>
                  <a:prstClr val="black"/>
                </a:solidFill>
                <a:latin typeface="ＭＳ ゴシック" pitchFamily="49" charset="-128"/>
                <a:ea typeface="ＭＳ ゴシック" pitchFamily="49" charset="-128"/>
                <a:cs typeface="ＭＳ Ｐゴシック" pitchFamily="50" charset="-128"/>
              </a:rPr>
              <a:t> 院内がん登録等の推進</a:t>
            </a:r>
            <a:endParaRPr lang="ja-JP" altLang="en-US" sz="2400" b="1" dirty="0" smtClean="0">
              <a:solidFill>
                <a:prstClr val="black"/>
              </a:solidFill>
              <a:latin typeface="Arial" pitchFamily="34" charset="0"/>
              <a:cs typeface="ＭＳ Ｐゴシック" pitchFamily="50" charset="-128"/>
            </a:endParaRPr>
          </a:p>
        </p:txBody>
      </p:sp>
      <p:sp>
        <p:nvSpPr>
          <p:cNvPr id="13" name="タイトル 1"/>
          <p:cNvSpPr txBox="1">
            <a:spLocks/>
          </p:cNvSpPr>
          <p:nvPr/>
        </p:nvSpPr>
        <p:spPr>
          <a:xfrm>
            <a:off x="323528" y="188640"/>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0000" lnSpcReduction="10000"/>
          </a:bodyPr>
          <a:lstStyle/>
          <a:p>
            <a:pPr algn="ctr">
              <a:spcBef>
                <a:spcPct val="0"/>
              </a:spcBef>
            </a:pPr>
            <a:r>
              <a:rPr lang="ja-JP" altLang="en-US" sz="3600" dirty="0" smtClean="0">
                <a:solidFill>
                  <a:prstClr val="black"/>
                </a:solidFill>
              </a:rPr>
              <a:t>がん登録推進法の概要　３</a:t>
            </a:r>
          </a:p>
        </p:txBody>
      </p:sp>
      <p:sp>
        <p:nvSpPr>
          <p:cNvPr id="15" name="AutoShape 4"/>
          <p:cNvSpPr>
            <a:spLocks noChangeArrowheads="1"/>
          </p:cNvSpPr>
          <p:nvPr/>
        </p:nvSpPr>
        <p:spPr bwMode="auto">
          <a:xfrm>
            <a:off x="353557" y="1658567"/>
            <a:ext cx="3543734" cy="417066"/>
          </a:xfrm>
          <a:prstGeom prst="roundRect">
            <a:avLst>
              <a:gd name="adj" fmla="val 16667"/>
            </a:avLst>
          </a:prstGeom>
          <a:solidFill>
            <a:srgbClr val="FFFF66"/>
          </a:solidFill>
          <a:ln w="9525">
            <a:solidFill>
              <a:srgbClr val="129E1F"/>
            </a:solidFill>
            <a:round/>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algn="just" fontAlgn="base">
              <a:spcBef>
                <a:spcPct val="0"/>
              </a:spcBef>
              <a:spcAft>
                <a:spcPct val="0"/>
              </a:spcAft>
            </a:pPr>
            <a:r>
              <a:rPr lang="ja-JP" altLang="en-US" sz="2400" b="1" dirty="0" smtClean="0">
                <a:solidFill>
                  <a:prstClr val="black"/>
                </a:solidFill>
                <a:latin typeface="ＭＳ ゴシック" pitchFamily="49" charset="-128"/>
                <a:ea typeface="ＭＳ ゴシック" pitchFamily="49" charset="-128"/>
                <a:cs typeface="ＭＳ Ｐゴシック" pitchFamily="50" charset="-128"/>
              </a:rPr>
              <a:t> </a:t>
            </a:r>
            <a:r>
              <a:rPr lang="ja-JP" altLang="en-US" sz="2400" b="1" dirty="0">
                <a:solidFill>
                  <a:prstClr val="black"/>
                </a:solidFill>
                <a:latin typeface="ＭＳ ゴシック" pitchFamily="49" charset="-128"/>
                <a:ea typeface="ＭＳ ゴシック" pitchFamily="49" charset="-128"/>
                <a:cs typeface="ＭＳ Ｐゴシック" pitchFamily="50" charset="-128"/>
              </a:rPr>
              <a:t>人材の育成</a:t>
            </a:r>
            <a:endParaRPr lang="ja-JP" altLang="en-US" sz="2400" b="1" dirty="0" smtClean="0">
              <a:solidFill>
                <a:prstClr val="black"/>
              </a:solidFill>
              <a:latin typeface="Arial" pitchFamily="34" charset="0"/>
              <a:cs typeface="ＭＳ Ｐゴシック" pitchFamily="50" charset="-128"/>
            </a:endParaRPr>
          </a:p>
        </p:txBody>
      </p:sp>
      <p:sp>
        <p:nvSpPr>
          <p:cNvPr id="2" name="スライド番号プレースホルダー 1"/>
          <p:cNvSpPr>
            <a:spLocks noGrp="1"/>
          </p:cNvSpPr>
          <p:nvPr>
            <p:ph type="sldNum" sz="quarter" idx="12"/>
          </p:nvPr>
        </p:nvSpPr>
        <p:spPr>
          <a:xfrm>
            <a:off x="6974904" y="6448251"/>
            <a:ext cx="2133600" cy="365125"/>
          </a:xfrm>
        </p:spPr>
        <p:txBody>
          <a:bodyPr/>
          <a:lstStyle/>
          <a:p>
            <a:fld id="{F3CC433A-21BA-4E32-B29D-9C6DCB6C1646}" type="slidenum">
              <a:rPr kumimoji="1" lang="ja-JP" altLang="en-US" smtClean="0"/>
              <a:t>6</a:t>
            </a:fld>
            <a:endParaRPr kumimoji="1" lang="ja-JP" altLang="en-US"/>
          </a:p>
        </p:txBody>
      </p:sp>
    </p:spTree>
    <p:extLst>
      <p:ext uri="{BB962C8B-B14F-4D97-AF65-F5344CB8AC3E}">
        <p14:creationId xmlns:p14="http://schemas.microsoft.com/office/powerpoint/2010/main" val="2445437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Autofit/>
          </a:bodyPr>
          <a:lstStyle/>
          <a:p>
            <a:r>
              <a:rPr kumimoji="1" lang="ja-JP" altLang="en-US" dirty="0" smtClean="0"/>
              <a:t>届出義務がある医療機関</a:t>
            </a:r>
            <a:r>
              <a:rPr kumimoji="1" lang="en-US" altLang="ja-JP" dirty="0" smtClean="0"/>
              <a:t/>
            </a:r>
            <a:br>
              <a:rPr kumimoji="1" lang="en-US" altLang="ja-JP" dirty="0" smtClean="0"/>
            </a:br>
            <a:r>
              <a:rPr lang="ja-JP" altLang="en-US" sz="3200" dirty="0" smtClean="0"/>
              <a:t>～</a:t>
            </a:r>
            <a:r>
              <a:rPr lang="ja-JP" altLang="en-US" sz="3200" dirty="0" smtClean="0">
                <a:solidFill>
                  <a:srgbClr val="FF0000"/>
                </a:solidFill>
              </a:rPr>
              <a:t>誰が</a:t>
            </a:r>
            <a:r>
              <a:rPr lang="ja-JP" altLang="en-US" sz="3200" dirty="0" smtClean="0"/>
              <a:t>届け出しなければいけないのか～</a:t>
            </a:r>
            <a:endParaRPr kumimoji="1" lang="ja-JP" altLang="en-US" sz="3200" dirty="0"/>
          </a:p>
        </p:txBody>
      </p:sp>
    </p:spTree>
    <p:extLst>
      <p:ext uri="{BB962C8B-B14F-4D97-AF65-F5344CB8AC3E}">
        <p14:creationId xmlns:p14="http://schemas.microsoft.com/office/powerpoint/2010/main" val="3497305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323528" y="260648"/>
            <a:ext cx="8512115" cy="576064"/>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0000" lnSpcReduction="10000"/>
          </a:bodyPr>
          <a:lstStyle/>
          <a:p>
            <a:pPr algn="ctr">
              <a:spcBef>
                <a:spcPct val="0"/>
              </a:spcBef>
            </a:pPr>
            <a:r>
              <a:rPr lang="ja-JP" altLang="en-US" sz="3600" dirty="0" smtClean="0">
                <a:solidFill>
                  <a:prstClr val="black"/>
                </a:solidFill>
              </a:rPr>
              <a:t>届出について</a:t>
            </a:r>
          </a:p>
        </p:txBody>
      </p:sp>
      <p:sp>
        <p:nvSpPr>
          <p:cNvPr id="4" name="テキスト ボックス 3"/>
          <p:cNvSpPr txBox="1"/>
          <p:nvPr/>
        </p:nvSpPr>
        <p:spPr>
          <a:xfrm>
            <a:off x="323528" y="1102092"/>
            <a:ext cx="8512115" cy="304698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400" dirty="0">
                <a:latin typeface="+mn-ea"/>
              </a:rPr>
              <a:t>病院等による</a:t>
            </a:r>
            <a:r>
              <a:rPr lang="ja-JP" altLang="en-US" sz="2400" dirty="0" smtClean="0">
                <a:latin typeface="+mn-ea"/>
              </a:rPr>
              <a:t>届出（法第６条）</a:t>
            </a:r>
            <a:endParaRPr lang="en-US" altLang="ja-JP" sz="2400" dirty="0" smtClean="0">
              <a:latin typeface="+mn-ea"/>
            </a:endParaRPr>
          </a:p>
          <a:p>
            <a:pPr latinLnBrk="1"/>
            <a:r>
              <a:rPr lang="ja-JP" altLang="en-US" sz="2400" b="1" dirty="0" smtClean="0">
                <a:latin typeface="+mn-ea"/>
              </a:rPr>
              <a:t>　</a:t>
            </a:r>
            <a:r>
              <a:rPr lang="ja-JP" altLang="ja-JP" sz="2400" b="1" u="sng" dirty="0" smtClean="0">
                <a:latin typeface="+mn-ea"/>
              </a:rPr>
              <a:t>病院</a:t>
            </a:r>
            <a:r>
              <a:rPr lang="ja-JP" altLang="ja-JP" sz="2400" b="1" u="sng" dirty="0">
                <a:latin typeface="+mn-ea"/>
              </a:rPr>
              <a:t>又</a:t>
            </a:r>
            <a:r>
              <a:rPr lang="ja-JP" altLang="ja-JP" sz="2400" b="1" u="sng" dirty="0" smtClean="0">
                <a:latin typeface="+mn-ea"/>
              </a:rPr>
              <a:t>は指定</a:t>
            </a:r>
            <a:r>
              <a:rPr lang="ja-JP" altLang="ja-JP" sz="2400" b="1" u="sng" dirty="0">
                <a:latin typeface="+mn-ea"/>
              </a:rPr>
              <a:t>された</a:t>
            </a:r>
            <a:r>
              <a:rPr lang="ja-JP" altLang="ja-JP" sz="2400" b="1" u="sng" dirty="0" smtClean="0">
                <a:latin typeface="+mn-ea"/>
              </a:rPr>
              <a:t>診療所</a:t>
            </a:r>
            <a:r>
              <a:rPr lang="ja-JP" altLang="ja-JP" sz="2400" dirty="0" smtClean="0">
                <a:latin typeface="+mn-ea"/>
              </a:rPr>
              <a:t>（以下</a:t>
            </a:r>
            <a:r>
              <a:rPr lang="ja-JP" altLang="en-US" sz="2400" dirty="0" smtClean="0">
                <a:latin typeface="+mn-ea"/>
              </a:rPr>
              <a:t>、</a:t>
            </a:r>
            <a:r>
              <a:rPr lang="ja-JP" altLang="ja-JP" sz="2400" dirty="0" smtClean="0">
                <a:latin typeface="+mn-ea"/>
              </a:rPr>
              <a:t>「病院等」という。）</a:t>
            </a:r>
            <a:r>
              <a:rPr lang="ja-JP" altLang="ja-JP" sz="2400" b="1" u="sng" dirty="0" smtClean="0">
                <a:latin typeface="+mn-ea"/>
              </a:rPr>
              <a:t>の</a:t>
            </a:r>
            <a:r>
              <a:rPr lang="ja-JP" altLang="ja-JP" sz="2400" b="1" u="sng" dirty="0">
                <a:latin typeface="+mn-ea"/>
              </a:rPr>
              <a:t>管理者は</a:t>
            </a:r>
            <a:r>
              <a:rPr lang="ja-JP" altLang="ja-JP" sz="2400" dirty="0" smtClean="0">
                <a:latin typeface="+mn-ea"/>
              </a:rPr>
              <a:t>、</a:t>
            </a:r>
            <a:r>
              <a:rPr lang="ja-JP" altLang="en-US" sz="2400" dirty="0" smtClean="0">
                <a:latin typeface="+mn-ea"/>
              </a:rPr>
              <a:t>原発性のがんについて、</a:t>
            </a:r>
            <a:r>
              <a:rPr lang="ja-JP" altLang="ja-JP" sz="2400" dirty="0" smtClean="0">
                <a:latin typeface="+mn-ea"/>
              </a:rPr>
              <a:t>当該</a:t>
            </a:r>
            <a:r>
              <a:rPr lang="ja-JP" altLang="ja-JP" sz="2400" dirty="0">
                <a:latin typeface="+mn-ea"/>
              </a:rPr>
              <a:t>病院等における初回の診断が行われた</a:t>
            </a:r>
            <a:r>
              <a:rPr lang="ja-JP" altLang="ja-JP" sz="2400" dirty="0" smtClean="0">
                <a:latin typeface="+mn-ea"/>
              </a:rPr>
              <a:t>とき（転移又は再発の段階で当該病院等における初回の</a:t>
            </a:r>
            <a:r>
              <a:rPr lang="ja-JP" altLang="ja-JP" sz="2000" dirty="0" smtClean="0">
                <a:latin typeface="+mn-ea"/>
              </a:rPr>
              <a:t>診断</a:t>
            </a:r>
            <a:r>
              <a:rPr lang="ja-JP" altLang="ja-JP" sz="2400" dirty="0" smtClean="0">
                <a:latin typeface="+mn-ea"/>
              </a:rPr>
              <a:t>が行われた場合を含む。）は</a:t>
            </a:r>
            <a:r>
              <a:rPr lang="ja-JP" altLang="ja-JP" sz="2400" dirty="0">
                <a:latin typeface="+mn-ea"/>
              </a:rPr>
              <a:t>、厚生労働省令で定める期間内</a:t>
            </a:r>
            <a:r>
              <a:rPr lang="ja-JP" altLang="ja-JP" sz="2400" dirty="0" smtClean="0">
                <a:latin typeface="+mn-ea"/>
              </a:rPr>
              <a:t>に、</a:t>
            </a:r>
            <a:r>
              <a:rPr lang="ja-JP" altLang="ja-JP" sz="2400" dirty="0">
                <a:latin typeface="+mn-ea"/>
              </a:rPr>
              <a:t>その診療の過程で得られた当該原発性のがんに関する次に掲げる情報（以下「</a:t>
            </a:r>
            <a:r>
              <a:rPr lang="ja-JP" altLang="ja-JP" sz="2400" dirty="0">
                <a:solidFill>
                  <a:schemeClr val="tx1"/>
                </a:solidFill>
                <a:latin typeface="+mn-ea"/>
              </a:rPr>
              <a:t>届出対象情報</a:t>
            </a:r>
            <a:r>
              <a:rPr lang="ja-JP" altLang="ja-JP" sz="2400" dirty="0">
                <a:latin typeface="+mn-ea"/>
              </a:rPr>
              <a:t>」という。）を</a:t>
            </a:r>
            <a:r>
              <a:rPr lang="ja-JP" altLang="ja-JP" sz="2400" b="1" u="sng" dirty="0">
                <a:latin typeface="+mn-ea"/>
              </a:rPr>
              <a:t>当該病院等の所在地の都道府県知事に届け出なければならない</a:t>
            </a:r>
            <a:r>
              <a:rPr lang="ja-JP" altLang="ja-JP" sz="2400" b="1" u="sng" dirty="0" smtClean="0">
                <a:latin typeface="+mn-ea"/>
              </a:rPr>
              <a:t>。</a:t>
            </a:r>
            <a:endParaRPr lang="en-US" altLang="ja-JP" sz="2400" b="1" u="sng" dirty="0">
              <a:latin typeface="+mn-ea"/>
            </a:endParaRPr>
          </a:p>
        </p:txBody>
      </p:sp>
      <p:sp>
        <p:nvSpPr>
          <p:cNvPr id="10" name="下矢印 9"/>
          <p:cNvSpPr/>
          <p:nvPr/>
        </p:nvSpPr>
        <p:spPr>
          <a:xfrm>
            <a:off x="4187733" y="4437112"/>
            <a:ext cx="792088" cy="6440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380365" y="5373216"/>
            <a:ext cx="8512115" cy="830997"/>
          </a:xfrm>
          <a:prstGeom prst="rect">
            <a:avLst/>
          </a:prstGeom>
          <a:ln>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400" dirty="0" smtClean="0"/>
              <a:t>○　病院には例外なく届出義務がある。</a:t>
            </a:r>
            <a:endParaRPr lang="en-US" altLang="ja-JP" sz="2400" dirty="0" smtClean="0"/>
          </a:p>
          <a:p>
            <a:pPr latinLnBrk="1"/>
            <a:r>
              <a:rPr lang="ja-JP" altLang="en-US" sz="2400" dirty="0" smtClean="0"/>
              <a:t>○　都道府県知事により</a:t>
            </a:r>
            <a:r>
              <a:rPr lang="ja-JP" altLang="en-US" sz="2400" b="1" u="sng" dirty="0" smtClean="0"/>
              <a:t>指定された診療所</a:t>
            </a:r>
            <a:r>
              <a:rPr lang="ja-JP" altLang="en-US" sz="2400" dirty="0" smtClean="0"/>
              <a:t>には届出義務がある。</a:t>
            </a:r>
            <a:endParaRPr lang="en-US" altLang="ja-JP" sz="2400" dirty="0"/>
          </a:p>
        </p:txBody>
      </p:sp>
      <p:sp>
        <p:nvSpPr>
          <p:cNvPr id="2" name="スライド番号プレースホルダー 1"/>
          <p:cNvSpPr>
            <a:spLocks noGrp="1"/>
          </p:cNvSpPr>
          <p:nvPr>
            <p:ph type="sldNum" sz="quarter" idx="12"/>
          </p:nvPr>
        </p:nvSpPr>
        <p:spPr>
          <a:xfrm>
            <a:off x="6902896" y="6448251"/>
            <a:ext cx="2133600" cy="365125"/>
          </a:xfrm>
        </p:spPr>
        <p:txBody>
          <a:bodyPr/>
          <a:lstStyle/>
          <a:p>
            <a:fld id="{F3CC433A-21BA-4E32-B29D-9C6DCB6C1646}" type="slidenum">
              <a:rPr kumimoji="1" lang="ja-JP" altLang="en-US" smtClean="0"/>
              <a:t>8</a:t>
            </a:fld>
            <a:endParaRPr kumimoji="1" lang="ja-JP" altLang="en-US" dirty="0"/>
          </a:p>
        </p:txBody>
      </p:sp>
    </p:spTree>
    <p:extLst>
      <p:ext uri="{BB962C8B-B14F-4D97-AF65-F5344CB8AC3E}">
        <p14:creationId xmlns:p14="http://schemas.microsoft.com/office/powerpoint/2010/main" val="4103061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23527" y="1077704"/>
            <a:ext cx="8512115" cy="163121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000" dirty="0" smtClean="0">
                <a:latin typeface="+mj-ea"/>
                <a:ea typeface="+mj-ea"/>
              </a:rPr>
              <a:t>（法第</a:t>
            </a:r>
            <a:r>
              <a:rPr lang="ja-JP" altLang="en-US" sz="2000" dirty="0">
                <a:latin typeface="+mj-ea"/>
                <a:ea typeface="+mj-ea"/>
              </a:rPr>
              <a:t>６</a:t>
            </a:r>
            <a:r>
              <a:rPr lang="ja-JP" altLang="en-US" sz="2000" dirty="0" smtClean="0">
                <a:latin typeface="+mj-ea"/>
                <a:ea typeface="+mj-ea"/>
              </a:rPr>
              <a:t>条第２項）</a:t>
            </a:r>
            <a:r>
              <a:rPr lang="ja-JP" altLang="en-US" sz="2000" dirty="0">
                <a:latin typeface="+mj-ea"/>
                <a:ea typeface="+mj-ea"/>
              </a:rPr>
              <a:t>　</a:t>
            </a:r>
            <a:r>
              <a:rPr lang="ja-JP" altLang="en-US" sz="2000" b="1" u="sng" dirty="0" smtClean="0">
                <a:latin typeface="+mj-ea"/>
                <a:ea typeface="+mj-ea"/>
              </a:rPr>
              <a:t>都道府県知事は、</a:t>
            </a:r>
            <a:r>
              <a:rPr lang="ja-JP" altLang="en-US" sz="2000" dirty="0" smtClean="0">
                <a:latin typeface="+mj-ea"/>
                <a:ea typeface="+mj-ea"/>
              </a:rPr>
              <a:t>厚生労働省令で定めるところにより、</a:t>
            </a:r>
            <a:r>
              <a:rPr lang="ja-JP" altLang="en-US" sz="2000" b="1" u="sng" dirty="0" smtClean="0">
                <a:latin typeface="+mj-ea"/>
                <a:ea typeface="+mj-ea"/>
              </a:rPr>
              <a:t>その開設者の同意を得て、当該都道府県の区域内の診療所のうち、届出対象情報の届出を行う診療所を指定する</a:t>
            </a:r>
            <a:r>
              <a:rPr lang="ja-JP" altLang="en-US" sz="2000" dirty="0" smtClean="0">
                <a:latin typeface="+mj-ea"/>
                <a:ea typeface="+mj-ea"/>
              </a:rPr>
              <a:t>。</a:t>
            </a:r>
            <a:endParaRPr lang="en-US" altLang="ja-JP" sz="2000" dirty="0" smtClean="0">
              <a:latin typeface="+mj-ea"/>
              <a:ea typeface="+mj-ea"/>
            </a:endParaRPr>
          </a:p>
          <a:p>
            <a:pPr latinLnBrk="1"/>
            <a:endParaRPr lang="en-US" altLang="ja-JP" sz="2000" dirty="0">
              <a:latin typeface="+mj-ea"/>
              <a:ea typeface="+mj-ea"/>
            </a:endParaRPr>
          </a:p>
          <a:p>
            <a:pPr latinLnBrk="1"/>
            <a:r>
              <a:rPr lang="ja-JP" altLang="en-US" sz="2000" dirty="0" smtClean="0">
                <a:latin typeface="+mj-ea"/>
                <a:ea typeface="+mj-ea"/>
              </a:rPr>
              <a:t>（省令第</a:t>
            </a:r>
            <a:r>
              <a:rPr lang="en-US" altLang="ja-JP" sz="2000" dirty="0" smtClean="0">
                <a:latin typeface="+mj-ea"/>
                <a:ea typeface="+mj-ea"/>
              </a:rPr>
              <a:t>14</a:t>
            </a:r>
            <a:r>
              <a:rPr lang="ja-JP" altLang="en-US" sz="2000" dirty="0" smtClean="0">
                <a:latin typeface="+mj-ea"/>
                <a:ea typeface="+mj-ea"/>
              </a:rPr>
              <a:t>条）　</a:t>
            </a:r>
            <a:r>
              <a:rPr lang="ja-JP" altLang="ja-JP" sz="2000" b="1" u="sng" dirty="0" smtClean="0">
                <a:latin typeface="+mj-ea"/>
                <a:ea typeface="+mj-ea"/>
              </a:rPr>
              <a:t>診療所</a:t>
            </a:r>
            <a:r>
              <a:rPr lang="ja-JP" altLang="ja-JP" sz="2000" b="1" u="sng" dirty="0">
                <a:latin typeface="+mj-ea"/>
                <a:ea typeface="+mj-ea"/>
              </a:rPr>
              <a:t>の指定は、診療所の開設者に</a:t>
            </a:r>
            <a:r>
              <a:rPr lang="ja-JP" altLang="ja-JP" sz="2000" b="1" u="sng" dirty="0" smtClean="0">
                <a:latin typeface="+mj-ea"/>
                <a:ea typeface="+mj-ea"/>
              </a:rPr>
              <a:t>よる</a:t>
            </a:r>
            <a:r>
              <a:rPr lang="ja-JP" altLang="en-US" sz="2000" b="1" u="sng" dirty="0" smtClean="0">
                <a:latin typeface="+mj-ea"/>
                <a:ea typeface="+mj-ea"/>
              </a:rPr>
              <a:t>申請に</a:t>
            </a:r>
            <a:r>
              <a:rPr lang="ja-JP" altLang="ja-JP" sz="2000" b="1" u="sng" dirty="0" smtClean="0">
                <a:latin typeface="+mj-ea"/>
                <a:ea typeface="+mj-ea"/>
              </a:rPr>
              <a:t>より</a:t>
            </a:r>
            <a:r>
              <a:rPr lang="ja-JP" altLang="en-US" sz="2000" b="1" u="sng" dirty="0" smtClean="0">
                <a:latin typeface="+mj-ea"/>
                <a:ea typeface="+mj-ea"/>
              </a:rPr>
              <a:t>行う</a:t>
            </a:r>
            <a:r>
              <a:rPr lang="ja-JP" altLang="en-US" sz="2000" dirty="0" smtClean="0">
                <a:latin typeface="+mj-ea"/>
                <a:ea typeface="+mj-ea"/>
              </a:rPr>
              <a:t>。</a:t>
            </a:r>
            <a:endParaRPr lang="ja-JP" altLang="ja-JP" sz="2000" dirty="0">
              <a:latin typeface="+mj-ea"/>
              <a:ea typeface="+mj-ea"/>
            </a:endParaRPr>
          </a:p>
        </p:txBody>
      </p:sp>
      <p:sp>
        <p:nvSpPr>
          <p:cNvPr id="12" name="下矢印 11"/>
          <p:cNvSpPr/>
          <p:nvPr/>
        </p:nvSpPr>
        <p:spPr>
          <a:xfrm>
            <a:off x="4183540" y="2852936"/>
            <a:ext cx="792088" cy="4999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F3CC433A-21BA-4E32-B29D-9C6DCB6C1646}" type="slidenum">
              <a:rPr kumimoji="1" lang="ja-JP" altLang="en-US" smtClean="0"/>
              <a:t>9</a:t>
            </a:fld>
            <a:endParaRPr kumimoji="1" lang="ja-JP" altLang="en-US"/>
          </a:p>
        </p:txBody>
      </p:sp>
      <p:sp>
        <p:nvSpPr>
          <p:cNvPr id="8" name="タイトル 1"/>
          <p:cNvSpPr txBox="1">
            <a:spLocks/>
          </p:cNvSpPr>
          <p:nvPr/>
        </p:nvSpPr>
        <p:spPr>
          <a:xfrm>
            <a:off x="323528" y="260648"/>
            <a:ext cx="8512115" cy="576064"/>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7500"/>
          </a:bodyPr>
          <a:lstStyle/>
          <a:p>
            <a:pPr algn="ctr">
              <a:spcBef>
                <a:spcPct val="0"/>
              </a:spcBef>
            </a:pPr>
            <a:r>
              <a:rPr lang="ja-JP" altLang="en-US" sz="3200" dirty="0"/>
              <a:t>診療所の指定に</a:t>
            </a:r>
            <a:r>
              <a:rPr lang="ja-JP" altLang="en-US" sz="3200" dirty="0" smtClean="0"/>
              <a:t>ついて</a:t>
            </a:r>
            <a:endParaRPr lang="ja-JP" altLang="en-US" sz="3600" dirty="0" smtClean="0">
              <a:solidFill>
                <a:prstClr val="black"/>
              </a:solidFill>
            </a:endParaRPr>
          </a:p>
        </p:txBody>
      </p:sp>
      <p:sp>
        <p:nvSpPr>
          <p:cNvPr id="9" name="コンテンツ プレースホルダー 6"/>
          <p:cNvSpPr txBox="1">
            <a:spLocks/>
          </p:cNvSpPr>
          <p:nvPr/>
        </p:nvSpPr>
        <p:spPr>
          <a:xfrm>
            <a:off x="323528" y="3429000"/>
            <a:ext cx="8512115" cy="3168352"/>
          </a:xfrm>
          <a:prstGeom prst="rect">
            <a:avLst/>
          </a:prstGeom>
        </p:spPr>
        <p:style>
          <a:lnRef idx="2">
            <a:schemeClr val="accent1"/>
          </a:lnRef>
          <a:fillRef idx="1">
            <a:schemeClr val="lt1"/>
          </a:fillRef>
          <a:effectRef idx="0">
            <a:schemeClr val="accent1"/>
          </a:effectRef>
          <a:fontRef idx="minor">
            <a:schemeClr val="dk1"/>
          </a:fontRef>
        </p:style>
        <p:txBody>
          <a:bodyPr anchor="ct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Font typeface="Arial" panose="020B0604020202020204" pitchFamily="34" charset="0"/>
              <a:buNone/>
            </a:pPr>
            <a:r>
              <a:rPr lang="ja-JP" altLang="en-US" sz="2000" b="1" dirty="0" smtClean="0">
                <a:latin typeface="+mj-ea"/>
              </a:rPr>
              <a:t>○</a:t>
            </a:r>
            <a:r>
              <a:rPr lang="ja-JP" altLang="ja-JP" sz="2000" b="1" dirty="0" smtClean="0">
                <a:latin typeface="+mj-ea"/>
              </a:rPr>
              <a:t>診療所からの指定申請について</a:t>
            </a:r>
            <a:endParaRPr lang="en-US" altLang="ja-JP" sz="2000" b="1" dirty="0" smtClean="0">
              <a:latin typeface="+mj-ea"/>
            </a:endParaRPr>
          </a:p>
          <a:p>
            <a:pPr lvl="1"/>
            <a:r>
              <a:rPr lang="ja-JP" altLang="ja-JP" sz="2000" dirty="0" smtClean="0">
                <a:latin typeface="+mj-ea"/>
              </a:rPr>
              <a:t>指定を受けようとする診療所の開設者は、申請書を当該診療所の所在地の都道府県知事に提出</a:t>
            </a:r>
            <a:r>
              <a:rPr lang="ja-JP" altLang="en-US" sz="2000" dirty="0" smtClean="0">
                <a:latin typeface="+mj-ea"/>
              </a:rPr>
              <a:t>する</a:t>
            </a:r>
            <a:endParaRPr lang="en-US" altLang="ja-JP" sz="2000" dirty="0" smtClean="0">
              <a:latin typeface="+mj-ea"/>
            </a:endParaRPr>
          </a:p>
          <a:p>
            <a:pPr marL="0" indent="0">
              <a:buFont typeface="Arial" panose="020B0604020202020204" pitchFamily="34" charset="0"/>
              <a:buNone/>
            </a:pPr>
            <a:r>
              <a:rPr lang="ja-JP" altLang="en-US" sz="2000" b="1" dirty="0" smtClean="0">
                <a:latin typeface="+mj-ea"/>
              </a:rPr>
              <a:t>○</a:t>
            </a:r>
            <a:r>
              <a:rPr lang="ja-JP" altLang="ja-JP" sz="2000" b="1" dirty="0" smtClean="0">
                <a:latin typeface="+mj-ea"/>
              </a:rPr>
              <a:t>指定について</a:t>
            </a:r>
            <a:endParaRPr lang="en-US" altLang="ja-JP" sz="2000" b="1" dirty="0" smtClean="0">
              <a:latin typeface="+mj-ea"/>
            </a:endParaRPr>
          </a:p>
          <a:p>
            <a:pPr lvl="1"/>
            <a:r>
              <a:rPr lang="ja-JP" altLang="ja-JP" sz="2000" dirty="0" smtClean="0">
                <a:latin typeface="+mj-ea"/>
              </a:rPr>
              <a:t>指定</a:t>
            </a:r>
            <a:r>
              <a:rPr lang="ja-JP" altLang="en-US" sz="2000" dirty="0" smtClean="0">
                <a:latin typeface="+mj-ea"/>
              </a:rPr>
              <a:t>業務やデータベース管理を含む診断年管理が煩雑となるため、診療所の指定は</a:t>
            </a:r>
            <a:r>
              <a:rPr lang="ja-JP" altLang="ja-JP" sz="2000" u="sng" dirty="0" smtClean="0">
                <a:latin typeface="+mj-ea"/>
              </a:rPr>
              <a:t>各年１月１日付けでまとめて</a:t>
            </a:r>
            <a:r>
              <a:rPr lang="ja-JP" altLang="en-US" sz="2000" u="sng" dirty="0" smtClean="0">
                <a:latin typeface="+mj-ea"/>
              </a:rPr>
              <a:t>行うことが望ましい</a:t>
            </a:r>
            <a:endParaRPr lang="en-US" altLang="ja-JP" sz="2000" dirty="0" smtClean="0">
              <a:latin typeface="+mj-ea"/>
            </a:endParaRPr>
          </a:p>
          <a:p>
            <a:pPr marL="0" indent="0">
              <a:buFont typeface="Arial" panose="020B0604020202020204" pitchFamily="34" charset="0"/>
              <a:buNone/>
            </a:pPr>
            <a:r>
              <a:rPr lang="ja-JP" altLang="en-US" sz="2000" b="1" dirty="0" smtClean="0">
                <a:latin typeface="+mj-ea"/>
              </a:rPr>
              <a:t>○</a:t>
            </a:r>
            <a:r>
              <a:rPr lang="ja-JP" altLang="ja-JP" sz="2000" b="1" dirty="0" smtClean="0">
                <a:latin typeface="+mj-ea"/>
              </a:rPr>
              <a:t>指定期間について</a:t>
            </a:r>
            <a:endParaRPr lang="en-US" altLang="ja-JP" sz="2000" b="1" dirty="0" smtClean="0">
              <a:latin typeface="+mj-ea"/>
            </a:endParaRPr>
          </a:p>
          <a:p>
            <a:pPr lvl="1"/>
            <a:r>
              <a:rPr lang="ja-JP" altLang="ja-JP" sz="2000" dirty="0" smtClean="0">
                <a:latin typeface="+mj-ea"/>
              </a:rPr>
              <a:t>指定</a:t>
            </a:r>
            <a:r>
              <a:rPr lang="ja-JP" altLang="en-US" sz="2000" dirty="0" smtClean="0">
                <a:latin typeface="+mj-ea"/>
              </a:rPr>
              <a:t>された</a:t>
            </a:r>
            <a:r>
              <a:rPr lang="ja-JP" altLang="ja-JP" sz="2000" dirty="0" smtClean="0">
                <a:latin typeface="+mj-ea"/>
              </a:rPr>
              <a:t>診療所の辞退又は都道府県知事による指定の取消が行われるまでは、当該指定の効果は継続する</a:t>
            </a:r>
            <a:endParaRPr lang="ja-JP" altLang="ja-JP" sz="1600" dirty="0" smtClean="0">
              <a:latin typeface="+mj-ea"/>
            </a:endParaRPr>
          </a:p>
        </p:txBody>
      </p:sp>
      <p:sp>
        <p:nvSpPr>
          <p:cNvPr id="3" name="テキスト ボックス 2"/>
          <p:cNvSpPr txBox="1"/>
          <p:nvPr/>
        </p:nvSpPr>
        <p:spPr>
          <a:xfrm>
            <a:off x="9540552" y="1662479"/>
            <a:ext cx="1319592" cy="46166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ja-JP" altLang="en-US" sz="2400" dirty="0" smtClean="0"/>
              <a:t>変更あり</a:t>
            </a:r>
            <a:endParaRPr kumimoji="1" lang="ja-JP" altLang="en-US" sz="2400" dirty="0"/>
          </a:p>
        </p:txBody>
      </p:sp>
    </p:spTree>
    <p:extLst>
      <p:ext uri="{BB962C8B-B14F-4D97-AF65-F5344CB8AC3E}">
        <p14:creationId xmlns:p14="http://schemas.microsoft.com/office/powerpoint/2010/main" val="17466685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1075</TotalTime>
  <Words>945</Words>
  <Application>Microsoft Office PowerPoint</Application>
  <PresentationFormat>画面に合わせる (4:3)</PresentationFormat>
  <Paragraphs>245</Paragraphs>
  <Slides>29</Slides>
  <Notes>2</Notes>
  <HiddenSlides>0</HiddenSlides>
  <MMClips>0</MMClips>
  <ScaleCrop>false</ScaleCrop>
  <HeadingPairs>
    <vt:vector size="4" baseType="variant">
      <vt:variant>
        <vt:lpstr>テーマ</vt:lpstr>
      </vt:variant>
      <vt:variant>
        <vt:i4>1</vt:i4>
      </vt:variant>
      <vt:variant>
        <vt:lpstr>スライド タイトル</vt:lpstr>
      </vt:variant>
      <vt:variant>
        <vt:i4>29</vt:i4>
      </vt:variant>
    </vt:vector>
  </HeadingPairs>
  <TitlesOfParts>
    <vt:vector size="30" baseType="lpstr">
      <vt:lpstr>Office ​​テーマ</vt:lpstr>
      <vt:lpstr>全国がん登録説明資料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届出義務がある医療機関 ～誰が届け出しなければいけないのか～</vt:lpstr>
      <vt:lpstr>PowerPoint プレゼンテーション</vt:lpstr>
      <vt:lpstr>PowerPoint プレゼンテーション</vt:lpstr>
      <vt:lpstr>PowerPoint プレゼンテーション</vt:lpstr>
      <vt:lpstr>届出対象情報 ～何を届け出しなければいけないのか～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届出の期限 ～いつまでに届け出しなければいけないのか～</vt:lpstr>
      <vt:lpstr>PowerPoint プレゼンテーション</vt:lpstr>
      <vt:lpstr>PowerPoint プレゼンテーション</vt:lpstr>
      <vt:lpstr>都道府県がん情報の提供 ～届出した医療機関への情報の還元～</vt:lpstr>
      <vt:lpstr>PowerPoint プレゼンテーション</vt:lpstr>
      <vt:lpstr>その他</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全国がん登録について</dc:title>
  <dc:creator>厚生労働省健康局がん対策・健康増進課</dc:creator>
  <cp:lastModifiedBy>厚生労働省ネットワークシステム</cp:lastModifiedBy>
  <cp:revision>71</cp:revision>
  <cp:lastPrinted>2015-10-21T04:17:40Z</cp:lastPrinted>
  <dcterms:created xsi:type="dcterms:W3CDTF">2015-09-28T04:51:15Z</dcterms:created>
  <dcterms:modified xsi:type="dcterms:W3CDTF">2015-10-22T02:57:25Z</dcterms:modified>
</cp:coreProperties>
</file>