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 id="2147483672" r:id="rId2"/>
    <p:sldMasterId id="2147483684" r:id="rId3"/>
    <p:sldMasterId id="2147483696" r:id="rId4"/>
    <p:sldMasterId id="2147483708" r:id="rId5"/>
  </p:sldMasterIdLst>
  <p:notesMasterIdLst>
    <p:notesMasterId r:id="rId12"/>
  </p:notesMasterIdLst>
  <p:sldIdLst>
    <p:sldId id="274" r:id="rId6"/>
    <p:sldId id="267" r:id="rId7"/>
    <p:sldId id="272" r:id="rId8"/>
    <p:sldId id="269" r:id="rId9"/>
    <p:sldId id="270" r:id="rId10"/>
    <p:sldId id="273"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D9E26-82F4-4F53-BF23-21894789E74F}"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kumimoji="1" lang="ja-JP" altLang="en-US"/>
        </a:p>
      </dgm:t>
    </dgm:pt>
    <dgm:pt modelId="{DC42D989-9341-4402-A2FD-3E46CB9A1323}">
      <dgm:prSet phldrT="[テキスト]">
        <dgm:style>
          <a:lnRef idx="1">
            <a:schemeClr val="accent3"/>
          </a:lnRef>
          <a:fillRef idx="2">
            <a:schemeClr val="accent3"/>
          </a:fillRef>
          <a:effectRef idx="1">
            <a:schemeClr val="accent3"/>
          </a:effectRef>
          <a:fontRef idx="minor">
            <a:schemeClr val="dk1"/>
          </a:fontRef>
        </dgm:style>
      </dgm:prSet>
      <dgm:spPr/>
      <dgm:t>
        <a:bodyPr/>
        <a:lstStyle/>
        <a:p>
          <a:pPr algn="l"/>
          <a:r>
            <a:rPr kumimoji="1" lang="ja-JP" altLang="en-US" dirty="0" smtClean="0"/>
            <a:t>在宅サービス　高</a:t>
          </a:r>
        </a:p>
        <a:p>
          <a:pPr algn="l"/>
          <a:r>
            <a:rPr kumimoji="1" lang="ja-JP" altLang="en-US" dirty="0" smtClean="0"/>
            <a:t>施設・居住系サービス 　低</a:t>
          </a:r>
          <a:endParaRPr kumimoji="1" lang="ja-JP" altLang="en-US" dirty="0"/>
        </a:p>
      </dgm:t>
    </dgm:pt>
    <dgm:pt modelId="{CEC28D85-6346-407F-BA86-D645DD408953}" type="parTrans" cxnId="{EADBC234-EEE4-4853-B8AC-9D60806BB9ED}">
      <dgm:prSet/>
      <dgm:spPr/>
      <dgm:t>
        <a:bodyPr/>
        <a:lstStyle/>
        <a:p>
          <a:endParaRPr kumimoji="1" lang="ja-JP" altLang="en-US"/>
        </a:p>
      </dgm:t>
    </dgm:pt>
    <dgm:pt modelId="{FC22501E-D145-4F7B-A469-A4C887B817B0}" type="sibTrans" cxnId="{EADBC234-EEE4-4853-B8AC-9D60806BB9ED}">
      <dgm:prSet/>
      <dgm:spPr/>
      <dgm:t>
        <a:bodyPr/>
        <a:lstStyle/>
        <a:p>
          <a:endParaRPr kumimoji="1" lang="ja-JP" altLang="en-US"/>
        </a:p>
      </dgm:t>
    </dgm:pt>
    <dgm:pt modelId="{0CD14719-D45A-44E6-96E3-926F89FACE27}">
      <dgm:prSet phldrT="[テキスト]">
        <dgm:style>
          <a:lnRef idx="1">
            <a:schemeClr val="accent1"/>
          </a:lnRef>
          <a:fillRef idx="2">
            <a:schemeClr val="accent1"/>
          </a:fillRef>
          <a:effectRef idx="1">
            <a:schemeClr val="accent1"/>
          </a:effectRef>
          <a:fontRef idx="minor">
            <a:schemeClr val="dk1"/>
          </a:fontRef>
        </dgm:style>
      </dgm:prSet>
      <dgm:spPr/>
      <dgm:t>
        <a:bodyPr/>
        <a:lstStyle/>
        <a:p>
          <a:pPr algn="l"/>
          <a:r>
            <a:rPr kumimoji="1" lang="ja-JP" altLang="en-US" dirty="0" smtClean="0"/>
            <a:t>在宅サービス　高</a:t>
          </a:r>
        </a:p>
        <a:p>
          <a:pPr algn="l"/>
          <a:r>
            <a:rPr kumimoji="1" lang="ja-JP" altLang="en-US" dirty="0" smtClean="0"/>
            <a:t>施設・居住系 サービス　高</a:t>
          </a:r>
          <a:endParaRPr kumimoji="1" lang="ja-JP" altLang="en-US" dirty="0"/>
        </a:p>
      </dgm:t>
    </dgm:pt>
    <dgm:pt modelId="{C7010BD5-EA10-42FC-AC02-A304B202E627}" type="parTrans" cxnId="{CC1C475B-0BBB-4217-975D-DA87F42C119C}">
      <dgm:prSet/>
      <dgm:spPr/>
      <dgm:t>
        <a:bodyPr/>
        <a:lstStyle/>
        <a:p>
          <a:endParaRPr kumimoji="1" lang="ja-JP" altLang="en-US"/>
        </a:p>
      </dgm:t>
    </dgm:pt>
    <dgm:pt modelId="{B3BDD91B-9C2A-4426-BF32-2089C9C91543}" type="sibTrans" cxnId="{CC1C475B-0BBB-4217-975D-DA87F42C119C}">
      <dgm:prSet/>
      <dgm:spPr/>
      <dgm:t>
        <a:bodyPr/>
        <a:lstStyle/>
        <a:p>
          <a:endParaRPr kumimoji="1" lang="ja-JP" altLang="en-US"/>
        </a:p>
      </dgm:t>
    </dgm:pt>
    <dgm:pt modelId="{55E73255-B690-4DBC-A216-884CBC01EEEE}">
      <dgm:prSet phldrT="[テキスト]">
        <dgm:style>
          <a:lnRef idx="1">
            <a:schemeClr val="accent2"/>
          </a:lnRef>
          <a:fillRef idx="2">
            <a:schemeClr val="accent2"/>
          </a:fillRef>
          <a:effectRef idx="1">
            <a:schemeClr val="accent2"/>
          </a:effectRef>
          <a:fontRef idx="minor">
            <a:schemeClr val="dk1"/>
          </a:fontRef>
        </dgm:style>
      </dgm:prSet>
      <dgm:spPr/>
      <dgm:t>
        <a:bodyPr/>
        <a:lstStyle/>
        <a:p>
          <a:pPr algn="l"/>
          <a:r>
            <a:rPr kumimoji="1" lang="ja-JP" altLang="en-US" dirty="0" smtClean="0"/>
            <a:t>在宅サービス　低</a:t>
          </a:r>
        </a:p>
        <a:p>
          <a:pPr algn="l"/>
          <a:r>
            <a:rPr kumimoji="1" lang="ja-JP" altLang="en-US" dirty="0" smtClean="0"/>
            <a:t>施設・居住系サービス 　低</a:t>
          </a:r>
          <a:endParaRPr kumimoji="1" lang="ja-JP" altLang="en-US" dirty="0"/>
        </a:p>
      </dgm:t>
    </dgm:pt>
    <dgm:pt modelId="{FCC0C256-F4F8-4526-B0D4-87FED6DC3B9B}" type="parTrans" cxnId="{C2522371-03CB-45A4-88AE-9477A09975F0}">
      <dgm:prSet/>
      <dgm:spPr/>
      <dgm:t>
        <a:bodyPr/>
        <a:lstStyle/>
        <a:p>
          <a:endParaRPr kumimoji="1" lang="ja-JP" altLang="en-US"/>
        </a:p>
      </dgm:t>
    </dgm:pt>
    <dgm:pt modelId="{C52121FB-5102-44D6-96B2-865A104BCC61}" type="sibTrans" cxnId="{C2522371-03CB-45A4-88AE-9477A09975F0}">
      <dgm:prSet/>
      <dgm:spPr/>
      <dgm:t>
        <a:bodyPr/>
        <a:lstStyle/>
        <a:p>
          <a:endParaRPr kumimoji="1" lang="ja-JP" altLang="en-US"/>
        </a:p>
      </dgm:t>
    </dgm:pt>
    <dgm:pt modelId="{DF55A89B-FE6C-4010-A6D5-3BB84AADD275}">
      <dgm:prSet phldrT="[テキスト]">
        <dgm:style>
          <a:lnRef idx="1">
            <a:schemeClr val="accent3"/>
          </a:lnRef>
          <a:fillRef idx="2">
            <a:schemeClr val="accent3"/>
          </a:fillRef>
          <a:effectRef idx="1">
            <a:schemeClr val="accent3"/>
          </a:effectRef>
          <a:fontRef idx="minor">
            <a:schemeClr val="dk1"/>
          </a:fontRef>
        </dgm:style>
      </dgm:prSet>
      <dgm:spPr/>
      <dgm:t>
        <a:bodyPr/>
        <a:lstStyle/>
        <a:p>
          <a:pPr algn="l"/>
          <a:r>
            <a:rPr kumimoji="1" lang="ja-JP" altLang="en-US" dirty="0" smtClean="0"/>
            <a:t>在宅サービス　低</a:t>
          </a:r>
        </a:p>
        <a:p>
          <a:pPr algn="l"/>
          <a:r>
            <a:rPr kumimoji="1" lang="ja-JP" altLang="en-US" dirty="0" smtClean="0"/>
            <a:t>施設・居住系サービス 　高</a:t>
          </a:r>
          <a:endParaRPr kumimoji="1" lang="ja-JP" altLang="en-US" dirty="0"/>
        </a:p>
      </dgm:t>
    </dgm:pt>
    <dgm:pt modelId="{828DA569-109F-48FE-8040-8E5DC5D3EAF8}" type="parTrans" cxnId="{0A3781C2-1E52-4977-A61B-562FECE9BF48}">
      <dgm:prSet/>
      <dgm:spPr/>
      <dgm:t>
        <a:bodyPr/>
        <a:lstStyle/>
        <a:p>
          <a:endParaRPr kumimoji="1" lang="ja-JP" altLang="en-US"/>
        </a:p>
      </dgm:t>
    </dgm:pt>
    <dgm:pt modelId="{42B45EA0-78ED-4863-B4C5-3AEDCCE40753}" type="sibTrans" cxnId="{0A3781C2-1E52-4977-A61B-562FECE9BF48}">
      <dgm:prSet/>
      <dgm:spPr/>
      <dgm:t>
        <a:bodyPr/>
        <a:lstStyle/>
        <a:p>
          <a:endParaRPr kumimoji="1" lang="ja-JP" altLang="en-US"/>
        </a:p>
      </dgm:t>
    </dgm:pt>
    <dgm:pt modelId="{BE0149BF-A67E-4FFF-A302-41E8F199C440}" type="pres">
      <dgm:prSet presAssocID="{851D9E26-82F4-4F53-BF23-21894789E74F}" presName="matrix" presStyleCnt="0">
        <dgm:presLayoutVars>
          <dgm:chMax val="1"/>
          <dgm:dir/>
          <dgm:resizeHandles val="exact"/>
        </dgm:presLayoutVars>
      </dgm:prSet>
      <dgm:spPr/>
      <dgm:t>
        <a:bodyPr/>
        <a:lstStyle/>
        <a:p>
          <a:endParaRPr kumimoji="1" lang="ja-JP" altLang="en-US"/>
        </a:p>
      </dgm:t>
    </dgm:pt>
    <dgm:pt modelId="{9678BA6D-F859-426A-B08F-75A3F83154D7}" type="pres">
      <dgm:prSet presAssocID="{851D9E26-82F4-4F53-BF23-21894789E74F}" presName="axisShape" presStyleLbl="bgShp" presStyleIdx="0" presStyleCnt="1"/>
      <dgm:spPr/>
    </dgm:pt>
    <dgm:pt modelId="{633B49F9-CF53-4CA8-8654-E34F9C1C7034}" type="pres">
      <dgm:prSet presAssocID="{851D9E26-82F4-4F53-BF23-21894789E74F}" presName="rect1" presStyleLbl="node1" presStyleIdx="0" presStyleCnt="4">
        <dgm:presLayoutVars>
          <dgm:chMax val="0"/>
          <dgm:chPref val="0"/>
          <dgm:bulletEnabled val="1"/>
        </dgm:presLayoutVars>
      </dgm:prSet>
      <dgm:spPr/>
      <dgm:t>
        <a:bodyPr/>
        <a:lstStyle/>
        <a:p>
          <a:endParaRPr kumimoji="1" lang="ja-JP" altLang="en-US"/>
        </a:p>
      </dgm:t>
    </dgm:pt>
    <dgm:pt modelId="{FB5A0573-2AB4-45EC-93D9-A1C0CED9D462}" type="pres">
      <dgm:prSet presAssocID="{851D9E26-82F4-4F53-BF23-21894789E74F}" presName="rect2" presStyleLbl="node1" presStyleIdx="1" presStyleCnt="4">
        <dgm:presLayoutVars>
          <dgm:chMax val="0"/>
          <dgm:chPref val="0"/>
          <dgm:bulletEnabled val="1"/>
        </dgm:presLayoutVars>
      </dgm:prSet>
      <dgm:spPr/>
      <dgm:t>
        <a:bodyPr/>
        <a:lstStyle/>
        <a:p>
          <a:endParaRPr kumimoji="1" lang="ja-JP" altLang="en-US"/>
        </a:p>
      </dgm:t>
    </dgm:pt>
    <dgm:pt modelId="{5488DBD0-B6CF-48F2-BABE-D81758424A1D}" type="pres">
      <dgm:prSet presAssocID="{851D9E26-82F4-4F53-BF23-21894789E74F}" presName="rect3" presStyleLbl="node1" presStyleIdx="2" presStyleCnt="4">
        <dgm:presLayoutVars>
          <dgm:chMax val="0"/>
          <dgm:chPref val="0"/>
          <dgm:bulletEnabled val="1"/>
        </dgm:presLayoutVars>
      </dgm:prSet>
      <dgm:spPr/>
      <dgm:t>
        <a:bodyPr/>
        <a:lstStyle/>
        <a:p>
          <a:endParaRPr kumimoji="1" lang="ja-JP" altLang="en-US"/>
        </a:p>
      </dgm:t>
    </dgm:pt>
    <dgm:pt modelId="{B82480C7-7F78-4232-ADA9-AFC329048FC6}" type="pres">
      <dgm:prSet presAssocID="{851D9E26-82F4-4F53-BF23-21894789E74F}" presName="rect4" presStyleLbl="node1" presStyleIdx="3" presStyleCnt="4">
        <dgm:presLayoutVars>
          <dgm:chMax val="0"/>
          <dgm:chPref val="0"/>
          <dgm:bulletEnabled val="1"/>
        </dgm:presLayoutVars>
      </dgm:prSet>
      <dgm:spPr/>
      <dgm:t>
        <a:bodyPr/>
        <a:lstStyle/>
        <a:p>
          <a:endParaRPr kumimoji="1" lang="ja-JP" altLang="en-US"/>
        </a:p>
      </dgm:t>
    </dgm:pt>
  </dgm:ptLst>
  <dgm:cxnLst>
    <dgm:cxn modelId="{B26CFB0C-6275-4B41-A6E7-38AD82467399}" type="presOf" srcId="{0CD14719-D45A-44E6-96E3-926F89FACE27}" destId="{FB5A0573-2AB4-45EC-93D9-A1C0CED9D462}" srcOrd="0" destOrd="0" presId="urn:microsoft.com/office/officeart/2005/8/layout/matrix2"/>
    <dgm:cxn modelId="{ECDC2288-45BB-4883-991C-E1A936F14491}" type="presOf" srcId="{55E73255-B690-4DBC-A216-884CBC01EEEE}" destId="{5488DBD0-B6CF-48F2-BABE-D81758424A1D}" srcOrd="0" destOrd="0" presId="urn:microsoft.com/office/officeart/2005/8/layout/matrix2"/>
    <dgm:cxn modelId="{C2522371-03CB-45A4-88AE-9477A09975F0}" srcId="{851D9E26-82F4-4F53-BF23-21894789E74F}" destId="{55E73255-B690-4DBC-A216-884CBC01EEEE}" srcOrd="2" destOrd="0" parTransId="{FCC0C256-F4F8-4526-B0D4-87FED6DC3B9B}" sibTransId="{C52121FB-5102-44D6-96B2-865A104BCC61}"/>
    <dgm:cxn modelId="{3FCBD06E-B300-4176-966C-57270D0856F5}" type="presOf" srcId="{DC42D989-9341-4402-A2FD-3E46CB9A1323}" destId="{633B49F9-CF53-4CA8-8654-E34F9C1C7034}" srcOrd="0" destOrd="0" presId="urn:microsoft.com/office/officeart/2005/8/layout/matrix2"/>
    <dgm:cxn modelId="{EADBC234-EEE4-4853-B8AC-9D60806BB9ED}" srcId="{851D9E26-82F4-4F53-BF23-21894789E74F}" destId="{DC42D989-9341-4402-A2FD-3E46CB9A1323}" srcOrd="0" destOrd="0" parTransId="{CEC28D85-6346-407F-BA86-D645DD408953}" sibTransId="{FC22501E-D145-4F7B-A469-A4C887B817B0}"/>
    <dgm:cxn modelId="{CC1C475B-0BBB-4217-975D-DA87F42C119C}" srcId="{851D9E26-82F4-4F53-BF23-21894789E74F}" destId="{0CD14719-D45A-44E6-96E3-926F89FACE27}" srcOrd="1" destOrd="0" parTransId="{C7010BD5-EA10-42FC-AC02-A304B202E627}" sibTransId="{B3BDD91B-9C2A-4426-BF32-2089C9C91543}"/>
    <dgm:cxn modelId="{0A3781C2-1E52-4977-A61B-562FECE9BF48}" srcId="{851D9E26-82F4-4F53-BF23-21894789E74F}" destId="{DF55A89B-FE6C-4010-A6D5-3BB84AADD275}" srcOrd="3" destOrd="0" parTransId="{828DA569-109F-48FE-8040-8E5DC5D3EAF8}" sibTransId="{42B45EA0-78ED-4863-B4C5-3AEDCCE40753}"/>
    <dgm:cxn modelId="{5C09789B-96D2-464A-9D37-5C696BA1EB9E}" type="presOf" srcId="{DF55A89B-FE6C-4010-A6D5-3BB84AADD275}" destId="{B82480C7-7F78-4232-ADA9-AFC329048FC6}" srcOrd="0" destOrd="0" presId="urn:microsoft.com/office/officeart/2005/8/layout/matrix2"/>
    <dgm:cxn modelId="{5419EC3D-6D5B-4BAF-9985-CB0F06E86E04}" type="presOf" srcId="{851D9E26-82F4-4F53-BF23-21894789E74F}" destId="{BE0149BF-A67E-4FFF-A302-41E8F199C440}" srcOrd="0" destOrd="0" presId="urn:microsoft.com/office/officeart/2005/8/layout/matrix2"/>
    <dgm:cxn modelId="{E7F60047-325A-45C2-BF40-7AEB73345A82}" type="presParOf" srcId="{BE0149BF-A67E-4FFF-A302-41E8F199C440}" destId="{9678BA6D-F859-426A-B08F-75A3F83154D7}" srcOrd="0" destOrd="0" presId="urn:microsoft.com/office/officeart/2005/8/layout/matrix2"/>
    <dgm:cxn modelId="{9FEEC360-BC2B-48E4-852A-7E7E4FFD3658}" type="presParOf" srcId="{BE0149BF-A67E-4FFF-A302-41E8F199C440}" destId="{633B49F9-CF53-4CA8-8654-E34F9C1C7034}" srcOrd="1" destOrd="0" presId="urn:microsoft.com/office/officeart/2005/8/layout/matrix2"/>
    <dgm:cxn modelId="{6C202E2F-B90E-4053-9904-72F3023DB568}" type="presParOf" srcId="{BE0149BF-A67E-4FFF-A302-41E8F199C440}" destId="{FB5A0573-2AB4-45EC-93D9-A1C0CED9D462}" srcOrd="2" destOrd="0" presId="urn:microsoft.com/office/officeart/2005/8/layout/matrix2"/>
    <dgm:cxn modelId="{55ABA78F-BBEB-4B24-B338-CB1A58A9769F}" type="presParOf" srcId="{BE0149BF-A67E-4FFF-A302-41E8F199C440}" destId="{5488DBD0-B6CF-48F2-BABE-D81758424A1D}" srcOrd="3" destOrd="0" presId="urn:microsoft.com/office/officeart/2005/8/layout/matrix2"/>
    <dgm:cxn modelId="{0325498A-B8E1-4EB4-899F-1327A799D905}" type="presParOf" srcId="{BE0149BF-A67E-4FFF-A302-41E8F199C440}" destId="{B82480C7-7F78-4232-ADA9-AFC329048FC6}"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8BA6D-F859-426A-B08F-75A3F83154D7}">
      <dsp:nvSpPr>
        <dsp:cNvPr id="0" name=""/>
        <dsp:cNvSpPr/>
      </dsp:nvSpPr>
      <dsp:spPr>
        <a:xfrm>
          <a:off x="192801" y="0"/>
          <a:ext cx="3142790" cy="314279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3B49F9-CF53-4CA8-8654-E34F9C1C7034}">
      <dsp:nvSpPr>
        <dsp:cNvPr id="0" name=""/>
        <dsp:cNvSpPr/>
      </dsp:nvSpPr>
      <dsp:spPr>
        <a:xfrm>
          <a:off x="397082" y="204281"/>
          <a:ext cx="1257116" cy="1257116"/>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kumimoji="1" lang="ja-JP" altLang="en-US" sz="1400" kern="1200" dirty="0" smtClean="0"/>
            <a:t>在宅サービス　高</a:t>
          </a:r>
        </a:p>
        <a:p>
          <a:pPr lvl="0" algn="l" defTabSz="622300">
            <a:lnSpc>
              <a:spcPct val="90000"/>
            </a:lnSpc>
            <a:spcBef>
              <a:spcPct val="0"/>
            </a:spcBef>
            <a:spcAft>
              <a:spcPct val="35000"/>
            </a:spcAft>
          </a:pPr>
          <a:r>
            <a:rPr kumimoji="1" lang="ja-JP" altLang="en-US" sz="1400" kern="1200" dirty="0" smtClean="0"/>
            <a:t>施設・居住系サービス 　低</a:t>
          </a:r>
          <a:endParaRPr kumimoji="1" lang="ja-JP" altLang="en-US" sz="1400" kern="1200" dirty="0"/>
        </a:p>
      </dsp:txBody>
      <dsp:txXfrm>
        <a:off x="458449" y="265648"/>
        <a:ext cx="1134382" cy="1134382"/>
      </dsp:txXfrm>
    </dsp:sp>
    <dsp:sp modelId="{FB5A0573-2AB4-45EC-93D9-A1C0CED9D462}">
      <dsp:nvSpPr>
        <dsp:cNvPr id="0" name=""/>
        <dsp:cNvSpPr/>
      </dsp:nvSpPr>
      <dsp:spPr>
        <a:xfrm>
          <a:off x="1874194" y="204281"/>
          <a:ext cx="1257116" cy="1257116"/>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kumimoji="1" lang="ja-JP" altLang="en-US" sz="1400" kern="1200" dirty="0" smtClean="0"/>
            <a:t>在宅サービス　高</a:t>
          </a:r>
        </a:p>
        <a:p>
          <a:pPr lvl="0" algn="l" defTabSz="622300">
            <a:lnSpc>
              <a:spcPct val="90000"/>
            </a:lnSpc>
            <a:spcBef>
              <a:spcPct val="0"/>
            </a:spcBef>
            <a:spcAft>
              <a:spcPct val="35000"/>
            </a:spcAft>
          </a:pPr>
          <a:r>
            <a:rPr kumimoji="1" lang="ja-JP" altLang="en-US" sz="1400" kern="1200" dirty="0" smtClean="0"/>
            <a:t>施設・居住系 サービス　高</a:t>
          </a:r>
          <a:endParaRPr kumimoji="1" lang="ja-JP" altLang="en-US" sz="1400" kern="1200" dirty="0"/>
        </a:p>
      </dsp:txBody>
      <dsp:txXfrm>
        <a:off x="1935561" y="265648"/>
        <a:ext cx="1134382" cy="1134382"/>
      </dsp:txXfrm>
    </dsp:sp>
    <dsp:sp modelId="{5488DBD0-B6CF-48F2-BABE-D81758424A1D}">
      <dsp:nvSpPr>
        <dsp:cNvPr id="0" name=""/>
        <dsp:cNvSpPr/>
      </dsp:nvSpPr>
      <dsp:spPr>
        <a:xfrm>
          <a:off x="397082" y="1681392"/>
          <a:ext cx="1257116" cy="125711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kumimoji="1" lang="ja-JP" altLang="en-US" sz="1400" kern="1200" dirty="0" smtClean="0"/>
            <a:t>在宅サービス　低</a:t>
          </a:r>
        </a:p>
        <a:p>
          <a:pPr lvl="0" algn="l" defTabSz="622300">
            <a:lnSpc>
              <a:spcPct val="90000"/>
            </a:lnSpc>
            <a:spcBef>
              <a:spcPct val="0"/>
            </a:spcBef>
            <a:spcAft>
              <a:spcPct val="35000"/>
            </a:spcAft>
          </a:pPr>
          <a:r>
            <a:rPr kumimoji="1" lang="ja-JP" altLang="en-US" sz="1400" kern="1200" dirty="0" smtClean="0"/>
            <a:t>施設・居住系サービス 　低</a:t>
          </a:r>
          <a:endParaRPr kumimoji="1" lang="ja-JP" altLang="en-US" sz="1400" kern="1200" dirty="0"/>
        </a:p>
      </dsp:txBody>
      <dsp:txXfrm>
        <a:off x="458449" y="1742759"/>
        <a:ext cx="1134382" cy="1134382"/>
      </dsp:txXfrm>
    </dsp:sp>
    <dsp:sp modelId="{B82480C7-7F78-4232-ADA9-AFC329048FC6}">
      <dsp:nvSpPr>
        <dsp:cNvPr id="0" name=""/>
        <dsp:cNvSpPr/>
      </dsp:nvSpPr>
      <dsp:spPr>
        <a:xfrm>
          <a:off x="1874194" y="1681392"/>
          <a:ext cx="1257116" cy="1257116"/>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kumimoji="1" lang="ja-JP" altLang="en-US" sz="1400" kern="1200" dirty="0" smtClean="0"/>
            <a:t>在宅サービス　低</a:t>
          </a:r>
        </a:p>
        <a:p>
          <a:pPr lvl="0" algn="l" defTabSz="622300">
            <a:lnSpc>
              <a:spcPct val="90000"/>
            </a:lnSpc>
            <a:spcBef>
              <a:spcPct val="0"/>
            </a:spcBef>
            <a:spcAft>
              <a:spcPct val="35000"/>
            </a:spcAft>
          </a:pPr>
          <a:r>
            <a:rPr kumimoji="1" lang="ja-JP" altLang="en-US" sz="1400" kern="1200" dirty="0" smtClean="0"/>
            <a:t>施設・居住系サービス 　高</a:t>
          </a:r>
          <a:endParaRPr kumimoji="1" lang="ja-JP" altLang="en-US" sz="1400" kern="1200" dirty="0"/>
        </a:p>
      </dsp:txBody>
      <dsp:txXfrm>
        <a:off x="1935561" y="1742759"/>
        <a:ext cx="1134382" cy="113438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D9C9F0D-E116-46AB-BF4E-B3A9A0595C87}" type="datetimeFigureOut">
              <a:rPr kumimoji="1" lang="ja-JP" altLang="en-US" smtClean="0"/>
              <a:t>2017/9/1</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B432FFA-3324-4869-BCF5-6E97AE8D2D93}" type="slidenum">
              <a:rPr kumimoji="1" lang="ja-JP" altLang="en-US" smtClean="0"/>
              <a:t>‹#›</a:t>
            </a:fld>
            <a:endParaRPr kumimoji="1" lang="ja-JP" altLang="en-US" dirty="0"/>
          </a:p>
        </p:txBody>
      </p:sp>
    </p:spTree>
    <p:extLst>
      <p:ext uri="{BB962C8B-B14F-4D97-AF65-F5344CB8AC3E}">
        <p14:creationId xmlns:p14="http://schemas.microsoft.com/office/powerpoint/2010/main" val="41510472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9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11371A-C4C0-43E0-AC81-3C1FE5AB21FF}"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8328753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7C017B5-2071-4789-9F21-117F4996FE5B}"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4468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65"/>
            <a:ext cx="2227263" cy="58515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8" y="274665"/>
            <a:ext cx="6530976" cy="58515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A5BA59-5792-4BA3-B323-D1EAC4AAD244}"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921890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8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4D93E2-6EB0-4DA7-9D47-E62CD7A635A6}"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886340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DD3D06-958D-4503-B6AE-04F66897B47B}"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78"/>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307571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6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34" y="2906726"/>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96AB4C-7EC6-49EB-8170-AE3D38B3B1C4}"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30253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21" y="1600219"/>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045" y="1600219"/>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482E78-9AA9-43FB-A559-57C6131A284E}"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0680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34" y="274639"/>
            <a:ext cx="8229599"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29"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29"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672780-2E70-462E-B0C0-73535F8A2A1A}"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16709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E5113C-45B1-46CA-9EC3-2DE25900B9FF}"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45297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0A13E9-1704-4994-94E2-ADCE8461E01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332350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33" y="273051"/>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33"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967732-B70D-41E7-AD1B-8590F51B9C8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95569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2D9FC6-A8CE-447A-A93C-8ECE84E859D9}"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90"/>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97210026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14"/>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92" y="612789"/>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2DB654-E2D8-4254-9F2E-0C4B36EDB1B9}"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339509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9B5809-B6F6-43B6-AAA6-B32A2E564AEA}"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0742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55"/>
            <a:ext cx="2227263" cy="58515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8" y="274655"/>
            <a:ext cx="6530976" cy="58515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FD790E-0379-4050-9E32-671DC7D78ADA}"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254048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80"/>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A98A96-2D2A-4C74-B4BD-FD53199B56A2}"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302956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B3555D-2456-4823-92A3-2666DE04DC53}"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75"/>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0355459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57"/>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34" y="2906723"/>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1854F5C-2D93-4075-9E66-CFACFDD9FE33}"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941517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8" y="1600216"/>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042" y="1600216"/>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F288DB-5AC2-45F6-885C-D9365E776571}"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00164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31" y="274639"/>
            <a:ext cx="8229599"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26"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26"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69D46C-4B68-47F8-9B25-5DFAD44A0555}"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187008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D9B24F-91AD-4D0E-A986-BF745A01AD53}"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11164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0ECAEF-5CF7-45E8-97C4-5237AB0F443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98623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7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34" y="2906738"/>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C93934-B282-4A15-AEB6-1B2C1E984DEB}"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525523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30" y="273051"/>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30"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7C4C4B-4933-4B5C-82C9-13632CC47946}"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99631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1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92" y="612786"/>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5C71B8-7B3F-4875-A589-CAA6119F7CE2}"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546776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5022B1-FF45-4004-B80D-2BC04A1FDA05}"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049352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52"/>
            <a:ext cx="2227263" cy="58515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8" y="274652"/>
            <a:ext cx="6530976" cy="58515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0BADFF-E540-4147-9CCF-15B0DAF7E9C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62057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7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DC1CB0-67A4-44CE-9E6A-0C80050C4BF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12750959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46724B-EE8B-43C0-BB9B-940E6893A8BD}"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71"/>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64454514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53"/>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34" y="2906719"/>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4D2EB3-D015-485D-A2E6-67ECFCDD366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5150599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4" y="1600212"/>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038" y="1600212"/>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1A357B-A220-4830-A182-3789EC473899}"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616767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7" y="274639"/>
            <a:ext cx="8229599"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22"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22"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C58D0C5-9696-4FE7-832C-E2E2286DA92B}"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484971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DB6C4F5-1BB2-4298-B5C8-42BA3516E501}"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95069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33" y="1600231"/>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057" y="1600231"/>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C65AB-5D11-4E84-BA08-AEB2E6EFA369}"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735640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9AC95F-F478-4E45-88CC-6EABD7024932}"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5864987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6" y="273051"/>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26"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FF5268-E41F-4AE6-9146-DCA209902909}"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1758343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7"/>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92" y="612782"/>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58F6DD-E85E-4865-90F4-C114F8E2F934}"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216777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91E390-54F4-4213-894B-878FEDFB88B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647720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48"/>
            <a:ext cx="2227263" cy="58515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8" y="274648"/>
            <a:ext cx="6530976" cy="58515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01D665-38C1-48A8-A6FC-499DA724014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65508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71"/>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8"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D6C337-8545-4583-801C-6AE0D9CEFA3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39649677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5CBB19-F989-4019-8C05-E710A215E1F1}"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3" y="6465266"/>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67328516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4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34" y="2906714"/>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884B1DC-7D89-4D6D-B92A-68DB1F7A0C81}"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4659020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9" y="1600207"/>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6033" y="1600207"/>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7132431-AEF5-407C-B593-1C26CDA73295}"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8685861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2" y="274639"/>
            <a:ext cx="8229599"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17"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17"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2574EB0-6DA1-4A43-9435-DEEB9D967786}"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6818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6" y="274639"/>
            <a:ext cx="8229599"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41"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41"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617818-9211-4970-B726-BAD0A68C710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8082295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BC01DC-0207-4C75-B60C-E88B980EC8BA}"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5288346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9224B6A-67AE-4255-BB0F-C991A79E604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855208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1" y="273051"/>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21"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C9AFDD-EFE5-4199-8689-F5CEDD83869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2026184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2"/>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92" y="612777"/>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500318-285B-4340-BC5A-85431B0D14DA}"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391563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9F3FD2-0141-4FEE-9173-B68A7F5ADE5F}"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2842579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1" y="274643"/>
            <a:ext cx="2227263" cy="58515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8" y="274643"/>
            <a:ext cx="6530976" cy="58515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BBD05D-665B-4FAE-BE00-D5AF57FB0A2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1030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ED4726-9316-4B9D-A0D9-DBDFACD9495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7763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A0517B-E071-4BAA-AD44-FEB28B69F8B8}"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63553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5" y="273051"/>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45"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0182E1-7D47-4F98-8E99-9FE244FCC46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53912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26"/>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92" y="612801"/>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BFD81C-98A6-4583-86DA-AADD4801F75F}"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51182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46" y="274639"/>
            <a:ext cx="8229599" cy="1143000"/>
          </a:xfrm>
          <a:prstGeom prst="rect">
            <a:avLst/>
          </a:prstGeom>
        </p:spPr>
        <p:txBody>
          <a:bodyPr vert="horz" lIns="91315" tIns="45658" rIns="91315" bIns="456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46" y="1600231"/>
            <a:ext cx="8229599" cy="4525963"/>
          </a:xfrm>
          <a:prstGeom prst="rect">
            <a:avLst/>
          </a:prstGeom>
        </p:spPr>
        <p:txBody>
          <a:bodyPr vert="horz" lIns="91315" tIns="45658" rIns="91315" bIns="456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421"/>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CD48F2D1-6D83-4015-825E-2B6D84FD1431}"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21"/>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73"/>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3122619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34" y="274639"/>
            <a:ext cx="8229599" cy="1143000"/>
          </a:xfrm>
          <a:prstGeom prst="rect">
            <a:avLst/>
          </a:prstGeom>
        </p:spPr>
        <p:txBody>
          <a:bodyPr vert="horz" lIns="91315" tIns="45658" rIns="91315" bIns="456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34" y="1600219"/>
            <a:ext cx="8229599" cy="4525963"/>
          </a:xfrm>
          <a:prstGeom prst="rect">
            <a:avLst/>
          </a:prstGeom>
        </p:spPr>
        <p:txBody>
          <a:bodyPr vert="horz" lIns="91315" tIns="45658" rIns="91315" bIns="456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409"/>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E8BDF4FC-C76E-4398-AE2F-47838563707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09"/>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61"/>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4018275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31" y="274639"/>
            <a:ext cx="8229599" cy="1143000"/>
          </a:xfrm>
          <a:prstGeom prst="rect">
            <a:avLst/>
          </a:prstGeom>
        </p:spPr>
        <p:txBody>
          <a:bodyPr vert="horz" lIns="91315" tIns="45658" rIns="91315" bIns="456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31" y="1600216"/>
            <a:ext cx="8229599" cy="4525963"/>
          </a:xfrm>
          <a:prstGeom prst="rect">
            <a:avLst/>
          </a:prstGeom>
        </p:spPr>
        <p:txBody>
          <a:bodyPr vert="horz" lIns="91315" tIns="45658" rIns="91315" bIns="456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406"/>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772FA017-675D-4195-8CA8-4FB78073C4E0}"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06"/>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58"/>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3655487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27" y="274639"/>
            <a:ext cx="8229599" cy="1143000"/>
          </a:xfrm>
          <a:prstGeom prst="rect">
            <a:avLst/>
          </a:prstGeom>
        </p:spPr>
        <p:txBody>
          <a:bodyPr vert="horz" lIns="91315" tIns="45658" rIns="91315" bIns="456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27" y="1600212"/>
            <a:ext cx="8229599" cy="4525963"/>
          </a:xfrm>
          <a:prstGeom prst="rect">
            <a:avLst/>
          </a:prstGeom>
        </p:spPr>
        <p:txBody>
          <a:bodyPr vert="horz" lIns="91315" tIns="45658" rIns="91315" bIns="456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402"/>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1AA36C7B-9845-4ED2-A48D-CABF283434F6}"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02"/>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54"/>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11310487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22" y="274639"/>
            <a:ext cx="8229599" cy="1143000"/>
          </a:xfrm>
          <a:prstGeom prst="rect">
            <a:avLst/>
          </a:prstGeom>
        </p:spPr>
        <p:txBody>
          <a:bodyPr vert="horz" lIns="91315" tIns="45658" rIns="91315" bIns="456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22" y="1600207"/>
            <a:ext cx="8229599" cy="4525963"/>
          </a:xfrm>
          <a:prstGeom prst="rect">
            <a:avLst/>
          </a:prstGeom>
        </p:spPr>
        <p:txBody>
          <a:bodyPr vert="horz" lIns="91315" tIns="45658" rIns="91315" bIns="456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397"/>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68FC9768-13EA-4E5E-971C-4A181D1F00D7}" type="datetime1">
              <a:rPr lang="ja-JP" altLang="en-US" smtClean="0">
                <a:solidFill>
                  <a:prstClr val="black">
                    <a:tint val="75000"/>
                  </a:prstClr>
                </a:solidFill>
              </a:rPr>
              <a:t>2017/9/1</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397"/>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49"/>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37537795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1"/>
            <a:ext cx="9142577" cy="3359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4"/>
          <p:cNvSpPr>
            <a:spLocks noGrp="1"/>
          </p:cNvSpPr>
          <p:nvPr>
            <p:ph type="ctrTitle"/>
          </p:nvPr>
        </p:nvSpPr>
        <p:spPr>
          <a:xfrm>
            <a:off x="1259632" y="3356992"/>
            <a:ext cx="6912768" cy="2562908"/>
          </a:xfrm>
        </p:spPr>
        <p:txBody>
          <a:bodyPr>
            <a:noAutofit/>
          </a:bodyPr>
          <a:lstStyle/>
          <a:p>
            <a:pPr algn="l"/>
            <a:r>
              <a:rPr kumimoji="1" lang="ja-JP" altLang="en-US" sz="2600" dirty="0" smtClean="0">
                <a:solidFill>
                  <a:schemeClr val="accent1"/>
                </a:solidFill>
              </a:rPr>
              <a:t>介護保険事業（支援）計画策定のための</a:t>
            </a:r>
            <a:br>
              <a:rPr kumimoji="1" lang="ja-JP" altLang="en-US" sz="2600" dirty="0" smtClean="0">
                <a:solidFill>
                  <a:schemeClr val="accent1"/>
                </a:solidFill>
              </a:rPr>
            </a:br>
            <a:r>
              <a:rPr lang="ja-JP" altLang="en-US" sz="3600" dirty="0">
                <a:solidFill>
                  <a:schemeClr val="accent1"/>
                </a:solidFill>
              </a:rPr>
              <a:t>地域包括</a:t>
            </a:r>
            <a:r>
              <a:rPr lang="ja-JP" altLang="en-US" sz="3600" dirty="0" smtClean="0">
                <a:solidFill>
                  <a:schemeClr val="accent1"/>
                </a:solidFill>
              </a:rPr>
              <a:t>ケア</a:t>
            </a:r>
            <a:r>
              <a:rPr lang="en-US" altLang="ja-JP" sz="3600" dirty="0" smtClean="0">
                <a:solidFill>
                  <a:schemeClr val="accent1"/>
                </a:solidFill>
              </a:rPr>
              <a:t/>
            </a:r>
            <a:br>
              <a:rPr lang="en-US" altLang="ja-JP" sz="3600" dirty="0" smtClean="0">
                <a:solidFill>
                  <a:schemeClr val="accent1"/>
                </a:solidFill>
              </a:rPr>
            </a:br>
            <a:r>
              <a:rPr lang="ja-JP" altLang="en-US" sz="3600" dirty="0" smtClean="0">
                <a:solidFill>
                  <a:schemeClr val="accent1"/>
                </a:solidFill>
              </a:rPr>
              <a:t>「見える化」システム等を</a:t>
            </a:r>
            <a:br>
              <a:rPr lang="ja-JP" altLang="en-US" sz="3600" dirty="0" smtClean="0">
                <a:solidFill>
                  <a:schemeClr val="accent1"/>
                </a:solidFill>
              </a:rPr>
            </a:br>
            <a:r>
              <a:rPr lang="ja-JP" altLang="en-US" sz="3600" dirty="0" smtClean="0">
                <a:solidFill>
                  <a:schemeClr val="accent1"/>
                </a:solidFill>
              </a:rPr>
              <a:t>活用した地域分析の手引き</a:t>
            </a:r>
            <a:endParaRPr kumimoji="1" lang="ja-JP" altLang="en-US" sz="3600" dirty="0">
              <a:solidFill>
                <a:schemeClr val="accent1"/>
              </a:solidFill>
            </a:endParaRPr>
          </a:p>
        </p:txBody>
      </p:sp>
      <p:sp>
        <p:nvSpPr>
          <p:cNvPr id="6" name="サブタイトル 5"/>
          <p:cNvSpPr>
            <a:spLocks noGrp="1"/>
          </p:cNvSpPr>
          <p:nvPr>
            <p:ph type="subTitle" idx="1"/>
          </p:nvPr>
        </p:nvSpPr>
        <p:spPr>
          <a:xfrm>
            <a:off x="2555776" y="5877272"/>
            <a:ext cx="6400801" cy="432048"/>
          </a:xfrm>
        </p:spPr>
        <p:txBody>
          <a:bodyPr>
            <a:normAutofit fontScale="92500" lnSpcReduction="20000"/>
          </a:bodyPr>
          <a:lstStyle/>
          <a:p>
            <a:r>
              <a:rPr lang="ja-JP" altLang="en-US" sz="2800" dirty="0">
                <a:solidFill>
                  <a:schemeClr val="tx1"/>
                </a:solidFill>
              </a:rPr>
              <a:t>厚生</a:t>
            </a:r>
            <a:r>
              <a:rPr lang="ja-JP" altLang="en-US" sz="2800" dirty="0" smtClean="0">
                <a:solidFill>
                  <a:schemeClr val="tx1"/>
                </a:solidFill>
              </a:rPr>
              <a:t>労働省老健局介護保険計画課</a:t>
            </a:r>
            <a:endParaRPr kumimoji="1" lang="ja-JP" altLang="en-US" sz="2800" dirty="0">
              <a:solidFill>
                <a:schemeClr val="tx1"/>
              </a:solidFill>
            </a:endParaRPr>
          </a:p>
        </p:txBody>
      </p:sp>
    </p:spTree>
    <p:extLst>
      <p:ext uri="{BB962C8B-B14F-4D97-AF65-F5344CB8AC3E}">
        <p14:creationId xmlns:p14="http://schemas.microsoft.com/office/powerpoint/2010/main" val="393317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67650" y="2380466"/>
            <a:ext cx="962408"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976934"/>
            <a:r>
              <a:rPr lang="ja-JP" altLang="en-US" sz="1400" dirty="0" smtClean="0">
                <a:solidFill>
                  <a:prstClr val="black"/>
                </a:solidFill>
              </a:rPr>
              <a:t>総給付費</a:t>
            </a:r>
            <a:endParaRPr lang="ja-JP" altLang="en-US" sz="1400" dirty="0">
              <a:solidFill>
                <a:prstClr val="black"/>
              </a:solidFill>
            </a:endParaRPr>
          </a:p>
        </p:txBody>
      </p:sp>
      <p:sp>
        <p:nvSpPr>
          <p:cNvPr id="6" name="正方形/長方形 5"/>
          <p:cNvSpPr/>
          <p:nvPr/>
        </p:nvSpPr>
        <p:spPr>
          <a:xfrm>
            <a:off x="2045693" y="3605070"/>
            <a:ext cx="1512168" cy="576064"/>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76934"/>
            <a:r>
              <a:rPr lang="ja-JP" altLang="en-US" sz="1400" dirty="0" smtClean="0">
                <a:solidFill>
                  <a:prstClr val="black"/>
                </a:solidFill>
              </a:rPr>
              <a:t>≒第１号</a:t>
            </a:r>
            <a:endParaRPr lang="en-US" altLang="ja-JP" sz="1400" dirty="0" smtClean="0">
              <a:solidFill>
                <a:prstClr val="black"/>
              </a:solidFill>
            </a:endParaRPr>
          </a:p>
          <a:p>
            <a:pPr algn="ctr" defTabSz="976934"/>
            <a:r>
              <a:rPr lang="ja-JP" altLang="en-US" sz="1400" dirty="0" smtClean="0">
                <a:solidFill>
                  <a:prstClr val="black"/>
                </a:solidFill>
              </a:rPr>
              <a:t>被保険者数</a:t>
            </a:r>
            <a:endParaRPr lang="ja-JP" altLang="en-US" sz="1400" dirty="0">
              <a:solidFill>
                <a:prstClr val="black"/>
              </a:solidFill>
            </a:endParaRPr>
          </a:p>
        </p:txBody>
      </p:sp>
      <p:sp>
        <p:nvSpPr>
          <p:cNvPr id="7" name="正方形/長方形 6"/>
          <p:cNvSpPr/>
          <p:nvPr/>
        </p:nvSpPr>
        <p:spPr>
          <a:xfrm>
            <a:off x="4238977" y="2380466"/>
            <a:ext cx="1152128" cy="576064"/>
          </a:xfrm>
          <a:prstGeom prst="rect">
            <a:avLst/>
          </a:prstGeom>
          <a:ln w="76200"/>
        </p:spPr>
        <p:style>
          <a:lnRef idx="1">
            <a:schemeClr val="accent2"/>
          </a:lnRef>
          <a:fillRef idx="2">
            <a:schemeClr val="accent2"/>
          </a:fillRef>
          <a:effectRef idx="1">
            <a:schemeClr val="accent2"/>
          </a:effectRef>
          <a:fontRef idx="minor">
            <a:schemeClr val="dk1"/>
          </a:fontRef>
        </p:style>
        <p:txBody>
          <a:bodyPr rtlCol="0" anchor="ctr"/>
          <a:lstStyle/>
          <a:p>
            <a:pPr algn="ctr" defTabSz="976934"/>
            <a:r>
              <a:rPr lang="ja-JP" altLang="en-US" sz="1600" dirty="0">
                <a:solidFill>
                  <a:prstClr val="black"/>
                </a:solidFill>
              </a:rPr>
              <a:t>①</a:t>
            </a:r>
            <a:r>
              <a:rPr lang="ja-JP" altLang="en-US" sz="1600" dirty="0" smtClean="0">
                <a:solidFill>
                  <a:prstClr val="black"/>
                </a:solidFill>
              </a:rPr>
              <a:t>認定率</a:t>
            </a:r>
            <a:endParaRPr lang="ja-JP" altLang="en-US" sz="1600" dirty="0">
              <a:solidFill>
                <a:prstClr val="black"/>
              </a:solidFill>
            </a:endParaRPr>
          </a:p>
        </p:txBody>
      </p:sp>
      <p:grpSp>
        <p:nvGrpSpPr>
          <p:cNvPr id="13" name="グループ化 12"/>
          <p:cNvGrpSpPr/>
          <p:nvPr/>
        </p:nvGrpSpPr>
        <p:grpSpPr>
          <a:xfrm>
            <a:off x="5608836" y="1588833"/>
            <a:ext cx="1536806" cy="523220"/>
            <a:chOff x="5796136" y="982937"/>
            <a:chExt cx="1242661" cy="738664"/>
          </a:xfrm>
        </p:grpSpPr>
        <p:sp>
          <p:nvSpPr>
            <p:cNvPr id="8" name="テキスト ボックス 7"/>
            <p:cNvSpPr txBox="1"/>
            <p:nvPr/>
          </p:nvSpPr>
          <p:spPr>
            <a:xfrm>
              <a:off x="5796136" y="982937"/>
              <a:ext cx="1224136" cy="738664"/>
            </a:xfrm>
            <a:prstGeom prst="rect">
              <a:avLst/>
            </a:prstGeom>
            <a:noFill/>
            <a:ln w="19050">
              <a:solidFill>
                <a:schemeClr val="tx2"/>
              </a:solidFill>
              <a:prstDash val="dash"/>
            </a:ln>
          </p:spPr>
          <p:txBody>
            <a:bodyPr wrap="square" rtlCol="0">
              <a:spAutoFit/>
            </a:bodyPr>
            <a:lstStyle/>
            <a:p>
              <a:pPr algn="ctr" defTabSz="976934"/>
              <a:r>
                <a:rPr lang="ja-JP" altLang="en-US" sz="1400" dirty="0" smtClean="0">
                  <a:solidFill>
                    <a:prstClr val="black"/>
                  </a:solidFill>
                </a:rPr>
                <a:t>（サ別）受給者数</a:t>
              </a:r>
              <a:endParaRPr lang="en-US" altLang="ja-JP" sz="1400" dirty="0" smtClean="0">
                <a:solidFill>
                  <a:prstClr val="black"/>
                </a:solidFill>
              </a:endParaRPr>
            </a:p>
            <a:p>
              <a:pPr algn="ctr" defTabSz="976934"/>
              <a:r>
                <a:rPr lang="ja-JP" altLang="en-US" sz="1400" dirty="0" smtClean="0">
                  <a:solidFill>
                    <a:prstClr val="black"/>
                  </a:solidFill>
                </a:rPr>
                <a:t>（総）認定者数</a:t>
              </a:r>
              <a:endParaRPr lang="ja-JP" altLang="en-US" sz="1400" dirty="0">
                <a:solidFill>
                  <a:prstClr val="black"/>
                </a:solidFill>
              </a:endParaRPr>
            </a:p>
          </p:txBody>
        </p:sp>
        <p:cxnSp>
          <p:nvCxnSpPr>
            <p:cNvPr id="12" name="直線コネクタ 11"/>
            <p:cNvCxnSpPr/>
            <p:nvPr/>
          </p:nvCxnSpPr>
          <p:spPr>
            <a:xfrm>
              <a:off x="5814661" y="1348131"/>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7165006" y="2356252"/>
            <a:ext cx="1918572" cy="738457"/>
          </a:xfrm>
          <a:prstGeom prst="rect">
            <a:avLst/>
          </a:prstGeom>
          <a:ln w="76200"/>
        </p:spPr>
        <p:style>
          <a:lnRef idx="1">
            <a:schemeClr val="accent1"/>
          </a:lnRef>
          <a:fillRef idx="2">
            <a:schemeClr val="accent1"/>
          </a:fillRef>
          <a:effectRef idx="1">
            <a:schemeClr val="accent1"/>
          </a:effectRef>
          <a:fontRef idx="minor">
            <a:schemeClr val="dk1"/>
          </a:fontRef>
        </p:style>
        <p:txBody>
          <a:bodyPr rtlCol="0" anchor="ctr"/>
          <a:lstStyle/>
          <a:p>
            <a:pPr algn="ctr" defTabSz="976934"/>
            <a:r>
              <a:rPr lang="ja-JP" altLang="en-US" sz="1600" dirty="0" smtClean="0">
                <a:solidFill>
                  <a:prstClr val="black"/>
                </a:solidFill>
              </a:rPr>
              <a:t>③受給者１人あたり</a:t>
            </a:r>
            <a:endParaRPr lang="en-US" altLang="ja-JP" sz="1600" dirty="0" smtClean="0">
              <a:solidFill>
                <a:prstClr val="black"/>
              </a:solidFill>
            </a:endParaRPr>
          </a:p>
          <a:p>
            <a:pPr algn="ctr" defTabSz="976934"/>
            <a:r>
              <a:rPr lang="ja-JP" altLang="en-US" sz="1600" dirty="0" smtClean="0">
                <a:solidFill>
                  <a:prstClr val="black"/>
                </a:solidFill>
              </a:rPr>
              <a:t>給付費</a:t>
            </a:r>
            <a:endParaRPr lang="en-US" altLang="ja-JP" sz="1600" dirty="0" smtClean="0">
              <a:solidFill>
                <a:prstClr val="black"/>
              </a:solidFill>
            </a:endParaRPr>
          </a:p>
          <a:p>
            <a:pPr algn="ctr" defTabSz="976934"/>
            <a:r>
              <a:rPr lang="ja-JP" altLang="en-US" sz="1400" dirty="0" smtClean="0">
                <a:solidFill>
                  <a:prstClr val="black"/>
                </a:solidFill>
              </a:rPr>
              <a:t>（日数・回数含む）</a:t>
            </a:r>
            <a:endParaRPr lang="ja-JP" altLang="en-US" sz="1400" dirty="0">
              <a:solidFill>
                <a:prstClr val="black"/>
              </a:solidFill>
            </a:endParaRPr>
          </a:p>
        </p:txBody>
      </p:sp>
      <p:sp>
        <p:nvSpPr>
          <p:cNvPr id="16" name="正方形/長方形 15"/>
          <p:cNvSpPr/>
          <p:nvPr/>
        </p:nvSpPr>
        <p:spPr>
          <a:xfrm>
            <a:off x="5655813" y="2380466"/>
            <a:ext cx="1224136" cy="576064"/>
          </a:xfrm>
          <a:prstGeom prst="rect">
            <a:avLst/>
          </a:prstGeom>
          <a:ln w="9525" cmpd="sng"/>
        </p:spPr>
        <p:style>
          <a:lnRef idx="2">
            <a:schemeClr val="accent4"/>
          </a:lnRef>
          <a:fillRef idx="1">
            <a:schemeClr val="lt1"/>
          </a:fillRef>
          <a:effectRef idx="0">
            <a:schemeClr val="accent4"/>
          </a:effectRef>
          <a:fontRef idx="minor">
            <a:schemeClr val="dk1"/>
          </a:fontRef>
        </p:style>
        <p:txBody>
          <a:bodyPr rtlCol="0" anchor="ctr"/>
          <a:lstStyle/>
          <a:p>
            <a:pPr algn="ctr" defTabSz="976934"/>
            <a:r>
              <a:rPr lang="ja-JP" altLang="en-US" sz="1400" dirty="0" smtClean="0">
                <a:solidFill>
                  <a:prstClr val="black"/>
                </a:solidFill>
              </a:rPr>
              <a:t>利用率</a:t>
            </a:r>
            <a:endParaRPr lang="ja-JP" altLang="en-US" sz="1400" dirty="0">
              <a:solidFill>
                <a:prstClr val="black"/>
              </a:solidFill>
            </a:endParaRPr>
          </a:p>
        </p:txBody>
      </p:sp>
      <p:sp>
        <p:nvSpPr>
          <p:cNvPr id="17" name="テキスト ボックス 16"/>
          <p:cNvSpPr txBox="1"/>
          <p:nvPr/>
        </p:nvSpPr>
        <p:spPr>
          <a:xfrm>
            <a:off x="1330059" y="2514610"/>
            <a:ext cx="364202" cy="307777"/>
          </a:xfrm>
          <a:prstGeom prst="rect">
            <a:avLst/>
          </a:prstGeom>
          <a:noFill/>
        </p:spPr>
        <p:txBody>
          <a:bodyPr wrap="none" rtlCol="0" anchor="ctr" anchorCtr="1">
            <a:spAutoFit/>
          </a:bodyPr>
          <a:lstStyle/>
          <a:p>
            <a:pPr defTabSz="976934"/>
            <a:r>
              <a:rPr lang="ja-JP" altLang="en-US" sz="1400" dirty="0" smtClean="0">
                <a:solidFill>
                  <a:prstClr val="black"/>
                </a:solidFill>
              </a:rPr>
              <a:t>＝</a:t>
            </a:r>
            <a:endParaRPr lang="ja-JP" altLang="en-US" sz="1400" dirty="0">
              <a:solidFill>
                <a:prstClr val="black"/>
              </a:solidFill>
            </a:endParaRPr>
          </a:p>
        </p:txBody>
      </p:sp>
      <p:sp>
        <p:nvSpPr>
          <p:cNvPr id="18" name="テキスト ボックス 17"/>
          <p:cNvSpPr txBox="1"/>
          <p:nvPr/>
        </p:nvSpPr>
        <p:spPr>
          <a:xfrm>
            <a:off x="3886808" y="2514610"/>
            <a:ext cx="364202" cy="307777"/>
          </a:xfrm>
          <a:prstGeom prst="rect">
            <a:avLst/>
          </a:prstGeom>
          <a:noFill/>
        </p:spPr>
        <p:txBody>
          <a:bodyPr wrap="none" rtlCol="0" anchor="ctr" anchorCtr="1">
            <a:spAutoFit/>
          </a:bodyPr>
          <a:lstStyle/>
          <a:p>
            <a:pPr defTabSz="976934"/>
            <a:r>
              <a:rPr lang="en-US" altLang="ja-JP" sz="1400" dirty="0" smtClean="0">
                <a:solidFill>
                  <a:prstClr val="black"/>
                </a:solidFill>
              </a:rPr>
              <a:t>×</a:t>
            </a:r>
            <a:endParaRPr lang="ja-JP" altLang="en-US" sz="1400" dirty="0">
              <a:solidFill>
                <a:prstClr val="black"/>
              </a:solidFill>
            </a:endParaRPr>
          </a:p>
        </p:txBody>
      </p:sp>
      <p:sp>
        <p:nvSpPr>
          <p:cNvPr id="19" name="テキスト ボックス 18"/>
          <p:cNvSpPr txBox="1"/>
          <p:nvPr/>
        </p:nvSpPr>
        <p:spPr>
          <a:xfrm>
            <a:off x="5366053" y="2496743"/>
            <a:ext cx="364202" cy="307777"/>
          </a:xfrm>
          <a:prstGeom prst="rect">
            <a:avLst/>
          </a:prstGeom>
          <a:noFill/>
        </p:spPr>
        <p:txBody>
          <a:bodyPr wrap="none" rtlCol="0" anchor="ctr" anchorCtr="1">
            <a:spAutoFit/>
          </a:bodyPr>
          <a:lstStyle/>
          <a:p>
            <a:pPr defTabSz="976934"/>
            <a:r>
              <a:rPr lang="en-US" altLang="ja-JP" sz="1400" dirty="0" smtClean="0">
                <a:solidFill>
                  <a:prstClr val="black"/>
                </a:solidFill>
              </a:rPr>
              <a:t>×</a:t>
            </a:r>
            <a:endParaRPr lang="ja-JP" altLang="en-US" sz="1400" dirty="0">
              <a:solidFill>
                <a:prstClr val="black"/>
              </a:solidFill>
            </a:endParaRPr>
          </a:p>
        </p:txBody>
      </p:sp>
      <p:sp>
        <p:nvSpPr>
          <p:cNvPr id="20" name="テキスト ボックス 19"/>
          <p:cNvSpPr txBox="1"/>
          <p:nvPr/>
        </p:nvSpPr>
        <p:spPr>
          <a:xfrm>
            <a:off x="6842115" y="2515075"/>
            <a:ext cx="364202" cy="307777"/>
          </a:xfrm>
          <a:prstGeom prst="rect">
            <a:avLst/>
          </a:prstGeom>
          <a:noFill/>
        </p:spPr>
        <p:txBody>
          <a:bodyPr wrap="none" rtlCol="0" anchor="ctr" anchorCtr="1">
            <a:spAutoFit/>
          </a:bodyPr>
          <a:lstStyle/>
          <a:p>
            <a:pPr defTabSz="976934"/>
            <a:r>
              <a:rPr lang="en-US" altLang="ja-JP" sz="1400" dirty="0" smtClean="0">
                <a:solidFill>
                  <a:prstClr val="black"/>
                </a:solidFill>
              </a:rPr>
              <a:t>×</a:t>
            </a:r>
            <a:endParaRPr lang="ja-JP" altLang="en-US" sz="1400" dirty="0">
              <a:solidFill>
                <a:prstClr val="black"/>
              </a:solidFill>
            </a:endParaRPr>
          </a:p>
        </p:txBody>
      </p:sp>
      <p:sp>
        <p:nvSpPr>
          <p:cNvPr id="21" name="右中かっこ 20"/>
          <p:cNvSpPr/>
          <p:nvPr/>
        </p:nvSpPr>
        <p:spPr>
          <a:xfrm rot="5400000">
            <a:off x="5484483" y="2103425"/>
            <a:ext cx="288034" cy="2427229"/>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defTabSz="976934"/>
            <a:endParaRPr lang="ja-JP" altLang="en-US" sz="1400" dirty="0">
              <a:solidFill>
                <a:prstClr val="black"/>
              </a:solidFill>
            </a:endParaRPr>
          </a:p>
        </p:txBody>
      </p:sp>
      <p:sp>
        <p:nvSpPr>
          <p:cNvPr id="22" name="正方形/長方形 21"/>
          <p:cNvSpPr/>
          <p:nvPr/>
        </p:nvSpPr>
        <p:spPr>
          <a:xfrm>
            <a:off x="1667656" y="2380466"/>
            <a:ext cx="756084" cy="576064"/>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defTabSz="976934"/>
            <a:r>
              <a:rPr lang="ja-JP" altLang="en-US" sz="1400" dirty="0" smtClean="0">
                <a:solidFill>
                  <a:prstClr val="black"/>
                </a:solidFill>
              </a:rPr>
              <a:t>人口</a:t>
            </a:r>
            <a:endParaRPr lang="ja-JP" altLang="en-US" sz="1400" dirty="0">
              <a:solidFill>
                <a:prstClr val="black"/>
              </a:solidFill>
            </a:endParaRPr>
          </a:p>
        </p:txBody>
      </p:sp>
      <p:sp>
        <p:nvSpPr>
          <p:cNvPr id="23" name="テキスト ボックス 22"/>
          <p:cNvSpPr txBox="1"/>
          <p:nvPr/>
        </p:nvSpPr>
        <p:spPr>
          <a:xfrm>
            <a:off x="2417817" y="2515075"/>
            <a:ext cx="364202" cy="307777"/>
          </a:xfrm>
          <a:prstGeom prst="rect">
            <a:avLst/>
          </a:prstGeom>
          <a:noFill/>
        </p:spPr>
        <p:txBody>
          <a:bodyPr wrap="none" rtlCol="0" anchor="ctr" anchorCtr="1">
            <a:spAutoFit/>
          </a:bodyPr>
          <a:lstStyle/>
          <a:p>
            <a:pPr defTabSz="976934"/>
            <a:r>
              <a:rPr lang="en-US" altLang="ja-JP" sz="1400" dirty="0" smtClean="0">
                <a:solidFill>
                  <a:prstClr val="black"/>
                </a:solidFill>
              </a:rPr>
              <a:t>×</a:t>
            </a:r>
            <a:endParaRPr lang="ja-JP" altLang="en-US" sz="1400" dirty="0">
              <a:solidFill>
                <a:prstClr val="black"/>
              </a:solidFill>
            </a:endParaRPr>
          </a:p>
        </p:txBody>
      </p:sp>
      <p:sp>
        <p:nvSpPr>
          <p:cNvPr id="24" name="正方形/長方形 23"/>
          <p:cNvSpPr/>
          <p:nvPr/>
        </p:nvSpPr>
        <p:spPr>
          <a:xfrm>
            <a:off x="2707658" y="2356239"/>
            <a:ext cx="1235426" cy="576064"/>
          </a:xfrm>
          <a:prstGeom prst="rect">
            <a:avLst/>
          </a:prstGeom>
          <a:ln w="9525"/>
        </p:spPr>
        <p:style>
          <a:lnRef idx="2">
            <a:schemeClr val="accent5"/>
          </a:lnRef>
          <a:fillRef idx="1">
            <a:schemeClr val="lt1"/>
          </a:fillRef>
          <a:effectRef idx="0">
            <a:schemeClr val="accent5"/>
          </a:effectRef>
          <a:fontRef idx="minor">
            <a:schemeClr val="dk1"/>
          </a:fontRef>
        </p:style>
        <p:txBody>
          <a:bodyPr rtlCol="0" anchor="ctr"/>
          <a:lstStyle/>
          <a:p>
            <a:pPr algn="ctr" defTabSz="976934"/>
            <a:r>
              <a:rPr lang="ja-JP" altLang="en-US" sz="1400" dirty="0" smtClean="0">
                <a:solidFill>
                  <a:prstClr val="black"/>
                </a:solidFill>
              </a:rPr>
              <a:t>高齢化率</a:t>
            </a:r>
            <a:endParaRPr lang="ja-JP" altLang="en-US" sz="1400" dirty="0">
              <a:solidFill>
                <a:prstClr val="black"/>
              </a:solidFill>
            </a:endParaRPr>
          </a:p>
        </p:txBody>
      </p:sp>
      <p:sp>
        <p:nvSpPr>
          <p:cNvPr id="25" name="右中かっこ 24"/>
          <p:cNvSpPr/>
          <p:nvPr/>
        </p:nvSpPr>
        <p:spPr>
          <a:xfrm rot="5400000">
            <a:off x="2642748" y="2219906"/>
            <a:ext cx="279652" cy="2202652"/>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defTabSz="976934"/>
            <a:endParaRPr lang="ja-JP" altLang="en-US" sz="1400" dirty="0">
              <a:solidFill>
                <a:prstClr val="black"/>
              </a:solidFill>
            </a:endParaRPr>
          </a:p>
        </p:txBody>
      </p:sp>
      <p:sp>
        <p:nvSpPr>
          <p:cNvPr id="26" name="正方形/長方形 25"/>
          <p:cNvSpPr/>
          <p:nvPr/>
        </p:nvSpPr>
        <p:spPr>
          <a:xfrm>
            <a:off x="5016429" y="3607198"/>
            <a:ext cx="1224136" cy="576064"/>
          </a:xfrm>
          <a:prstGeom prst="rect">
            <a:avLst/>
          </a:prstGeom>
          <a:ln w="762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76934"/>
            <a:r>
              <a:rPr lang="ja-JP" altLang="en-US" sz="1600" dirty="0" smtClean="0">
                <a:solidFill>
                  <a:prstClr val="black"/>
                </a:solidFill>
              </a:rPr>
              <a:t>②</a:t>
            </a:r>
            <a:r>
              <a:rPr lang="ja-JP" altLang="en-US" sz="1600" dirty="0">
                <a:solidFill>
                  <a:prstClr val="black"/>
                </a:solidFill>
              </a:rPr>
              <a:t>受給</a:t>
            </a:r>
            <a:r>
              <a:rPr lang="ja-JP" altLang="en-US" sz="1600" dirty="0" smtClean="0">
                <a:solidFill>
                  <a:prstClr val="black"/>
                </a:solidFill>
              </a:rPr>
              <a:t>率</a:t>
            </a:r>
            <a:endParaRPr lang="ja-JP" altLang="en-US" sz="1600" dirty="0">
              <a:solidFill>
                <a:prstClr val="black"/>
              </a:solidFill>
            </a:endParaRPr>
          </a:p>
        </p:txBody>
      </p:sp>
      <p:sp>
        <p:nvSpPr>
          <p:cNvPr id="27" name="テキスト ボックス 26"/>
          <p:cNvSpPr txBox="1"/>
          <p:nvPr/>
        </p:nvSpPr>
        <p:spPr>
          <a:xfrm rot="5400000">
            <a:off x="6104488" y="2132650"/>
            <a:ext cx="364202" cy="307777"/>
          </a:xfrm>
          <a:prstGeom prst="rect">
            <a:avLst/>
          </a:prstGeom>
          <a:noFill/>
        </p:spPr>
        <p:txBody>
          <a:bodyPr wrap="none" rtlCol="0" anchor="ctr" anchorCtr="1">
            <a:spAutoFit/>
          </a:bodyPr>
          <a:lstStyle/>
          <a:p>
            <a:pPr defTabSz="976934"/>
            <a:r>
              <a:rPr lang="ja-JP" altLang="en-US" sz="1400" dirty="0" smtClean="0">
                <a:solidFill>
                  <a:prstClr val="black"/>
                </a:solidFill>
              </a:rPr>
              <a:t>＝</a:t>
            </a:r>
            <a:endParaRPr lang="ja-JP" altLang="en-US" sz="1400" dirty="0">
              <a:solidFill>
                <a:prstClr val="black"/>
              </a:solidFill>
            </a:endParaRPr>
          </a:p>
        </p:txBody>
      </p:sp>
      <p:sp>
        <p:nvSpPr>
          <p:cNvPr id="28" name="テキスト ボックス 27"/>
          <p:cNvSpPr txBox="1"/>
          <p:nvPr/>
        </p:nvSpPr>
        <p:spPr>
          <a:xfrm rot="5400000">
            <a:off x="4632940" y="2140292"/>
            <a:ext cx="364202" cy="307777"/>
          </a:xfrm>
          <a:prstGeom prst="rect">
            <a:avLst/>
          </a:prstGeom>
          <a:noFill/>
        </p:spPr>
        <p:txBody>
          <a:bodyPr wrap="none" rtlCol="0" anchor="ctr" anchorCtr="1">
            <a:spAutoFit/>
          </a:bodyPr>
          <a:lstStyle/>
          <a:p>
            <a:pPr defTabSz="976934"/>
            <a:r>
              <a:rPr lang="ja-JP" altLang="en-US" sz="1400" dirty="0" smtClean="0">
                <a:solidFill>
                  <a:prstClr val="black"/>
                </a:solidFill>
              </a:rPr>
              <a:t>＝</a:t>
            </a:r>
            <a:endParaRPr lang="ja-JP" altLang="en-US" sz="1400" dirty="0">
              <a:solidFill>
                <a:prstClr val="black"/>
              </a:solidFill>
            </a:endParaRPr>
          </a:p>
        </p:txBody>
      </p:sp>
      <p:grpSp>
        <p:nvGrpSpPr>
          <p:cNvPr id="29" name="グループ化 28"/>
          <p:cNvGrpSpPr/>
          <p:nvPr/>
        </p:nvGrpSpPr>
        <p:grpSpPr>
          <a:xfrm>
            <a:off x="3948969" y="1581216"/>
            <a:ext cx="1591770" cy="523221"/>
            <a:chOff x="5796136" y="982937"/>
            <a:chExt cx="1224136" cy="738664"/>
          </a:xfrm>
        </p:grpSpPr>
        <p:sp>
          <p:nvSpPr>
            <p:cNvPr id="30" name="テキスト ボックス 29"/>
            <p:cNvSpPr txBox="1"/>
            <p:nvPr/>
          </p:nvSpPr>
          <p:spPr>
            <a:xfrm>
              <a:off x="5796136" y="982937"/>
              <a:ext cx="1224136" cy="738664"/>
            </a:xfrm>
            <a:prstGeom prst="rect">
              <a:avLst/>
            </a:prstGeom>
            <a:noFill/>
            <a:ln w="19050">
              <a:solidFill>
                <a:schemeClr val="tx2"/>
              </a:solidFill>
              <a:prstDash val="dash"/>
            </a:ln>
          </p:spPr>
          <p:txBody>
            <a:bodyPr wrap="square" rtlCol="0">
              <a:spAutoFit/>
            </a:bodyPr>
            <a:lstStyle/>
            <a:p>
              <a:pPr algn="ctr" defTabSz="976934"/>
              <a:r>
                <a:rPr lang="ja-JP" altLang="en-US" sz="1400" dirty="0" smtClean="0">
                  <a:solidFill>
                    <a:prstClr val="black"/>
                  </a:solidFill>
                </a:rPr>
                <a:t>（総）認定者数</a:t>
              </a:r>
              <a:endParaRPr lang="en-US" altLang="ja-JP" sz="1400" dirty="0" smtClean="0">
                <a:solidFill>
                  <a:prstClr val="black"/>
                </a:solidFill>
              </a:endParaRPr>
            </a:p>
            <a:p>
              <a:pPr algn="ctr" defTabSz="976934"/>
              <a:r>
                <a:rPr lang="ja-JP" altLang="en-US" sz="1400" dirty="0" smtClean="0">
                  <a:solidFill>
                    <a:prstClr val="black"/>
                  </a:solidFill>
                </a:rPr>
                <a:t>第１号被保険者数</a:t>
              </a:r>
              <a:endParaRPr lang="ja-JP" altLang="en-US" sz="1400" dirty="0">
                <a:solidFill>
                  <a:prstClr val="black"/>
                </a:solidFill>
              </a:endParaRPr>
            </a:p>
          </p:txBody>
        </p:sp>
        <p:cxnSp>
          <p:nvCxnSpPr>
            <p:cNvPr id="31" name="直線コネクタ 30"/>
            <p:cNvCxnSpPr/>
            <p:nvPr/>
          </p:nvCxnSpPr>
          <p:spPr>
            <a:xfrm>
              <a:off x="5796136" y="1348133"/>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グループ化 31"/>
          <p:cNvGrpSpPr/>
          <p:nvPr/>
        </p:nvGrpSpPr>
        <p:grpSpPr>
          <a:xfrm>
            <a:off x="4824177" y="4541174"/>
            <a:ext cx="1591770" cy="523221"/>
            <a:chOff x="5796136" y="982937"/>
            <a:chExt cx="1224136" cy="738664"/>
          </a:xfrm>
        </p:grpSpPr>
        <p:sp>
          <p:nvSpPr>
            <p:cNvPr id="33" name="テキスト ボックス 32"/>
            <p:cNvSpPr txBox="1"/>
            <p:nvPr/>
          </p:nvSpPr>
          <p:spPr>
            <a:xfrm>
              <a:off x="5796136" y="982937"/>
              <a:ext cx="1224136" cy="738664"/>
            </a:xfrm>
            <a:prstGeom prst="rect">
              <a:avLst/>
            </a:prstGeom>
            <a:noFill/>
            <a:ln w="19050">
              <a:solidFill>
                <a:schemeClr val="tx2"/>
              </a:solidFill>
              <a:prstDash val="dash"/>
            </a:ln>
          </p:spPr>
          <p:txBody>
            <a:bodyPr wrap="square" rtlCol="0">
              <a:spAutoFit/>
            </a:bodyPr>
            <a:lstStyle/>
            <a:p>
              <a:pPr algn="ctr" defTabSz="976934"/>
              <a:r>
                <a:rPr lang="ja-JP" altLang="en-US" sz="1400" dirty="0" smtClean="0">
                  <a:solidFill>
                    <a:prstClr val="black"/>
                  </a:solidFill>
                </a:rPr>
                <a:t>（サ別）受給者数</a:t>
              </a:r>
              <a:endParaRPr lang="en-US" altLang="ja-JP" sz="1400" dirty="0" smtClean="0">
                <a:solidFill>
                  <a:prstClr val="black"/>
                </a:solidFill>
              </a:endParaRPr>
            </a:p>
            <a:p>
              <a:pPr algn="ctr" defTabSz="976934"/>
              <a:r>
                <a:rPr lang="ja-JP" altLang="en-US" sz="1400" dirty="0" smtClean="0">
                  <a:solidFill>
                    <a:prstClr val="black"/>
                  </a:solidFill>
                </a:rPr>
                <a:t>第１号被保険者数</a:t>
              </a:r>
              <a:endParaRPr lang="ja-JP" altLang="en-US" sz="1400" dirty="0">
                <a:solidFill>
                  <a:prstClr val="black"/>
                </a:solidFill>
              </a:endParaRPr>
            </a:p>
          </p:txBody>
        </p:sp>
        <p:cxnSp>
          <p:nvCxnSpPr>
            <p:cNvPr id="34" name="直線コネクタ 33"/>
            <p:cNvCxnSpPr/>
            <p:nvPr/>
          </p:nvCxnSpPr>
          <p:spPr>
            <a:xfrm>
              <a:off x="5796136" y="1348133"/>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テキスト ボックス 34"/>
          <p:cNvSpPr txBox="1"/>
          <p:nvPr/>
        </p:nvSpPr>
        <p:spPr>
          <a:xfrm rot="5400000">
            <a:off x="5437959" y="4211489"/>
            <a:ext cx="364202" cy="307777"/>
          </a:xfrm>
          <a:prstGeom prst="rect">
            <a:avLst/>
          </a:prstGeom>
          <a:noFill/>
        </p:spPr>
        <p:txBody>
          <a:bodyPr wrap="none" rtlCol="0" anchor="ctr" anchorCtr="1">
            <a:spAutoFit/>
          </a:bodyPr>
          <a:lstStyle/>
          <a:p>
            <a:pPr defTabSz="976934"/>
            <a:r>
              <a:rPr lang="ja-JP" altLang="en-US" sz="1400" dirty="0" smtClean="0">
                <a:solidFill>
                  <a:prstClr val="black"/>
                </a:solidFill>
              </a:rPr>
              <a:t>＝</a:t>
            </a:r>
            <a:endParaRPr lang="ja-JP" altLang="en-US" sz="1400" dirty="0">
              <a:solidFill>
                <a:prstClr val="black"/>
              </a:solidFill>
            </a:endParaRPr>
          </a:p>
        </p:txBody>
      </p:sp>
      <p:sp>
        <p:nvSpPr>
          <p:cNvPr id="9" name="タイトル 8"/>
          <p:cNvSpPr>
            <a:spLocks noGrp="1"/>
          </p:cNvSpPr>
          <p:nvPr>
            <p:ph type="title"/>
          </p:nvPr>
        </p:nvSpPr>
        <p:spPr>
          <a:xfrm>
            <a:off x="457213" y="274638"/>
            <a:ext cx="8229601" cy="634082"/>
          </a:xfrm>
        </p:spPr>
        <p:style>
          <a:lnRef idx="1">
            <a:schemeClr val="accent1"/>
          </a:lnRef>
          <a:fillRef idx="2">
            <a:schemeClr val="accent1"/>
          </a:fillRef>
          <a:effectRef idx="1">
            <a:schemeClr val="accent1"/>
          </a:effectRef>
          <a:fontRef idx="minor">
            <a:schemeClr val="dk1"/>
          </a:fontRef>
        </p:style>
        <p:txBody>
          <a:bodyPr>
            <a:normAutofit/>
          </a:bodyPr>
          <a:lstStyle/>
          <a:p>
            <a:r>
              <a:rPr lang="ja-JP" altLang="en-US" sz="2400" dirty="0" smtClean="0"/>
              <a:t>「見える化」システムを活用した給付分析のイメージ</a:t>
            </a:r>
            <a:r>
              <a:rPr lang="ja-JP" altLang="en-US" sz="1800" dirty="0" smtClean="0"/>
              <a:t>（手引きｐ４）</a:t>
            </a:r>
            <a:endParaRPr kumimoji="1" lang="ja-JP" altLang="en-US" sz="1800" dirty="0"/>
          </a:p>
        </p:txBody>
      </p:sp>
      <p:grpSp>
        <p:nvGrpSpPr>
          <p:cNvPr id="36" name="グループ化 35"/>
          <p:cNvGrpSpPr/>
          <p:nvPr/>
        </p:nvGrpSpPr>
        <p:grpSpPr>
          <a:xfrm>
            <a:off x="6996863" y="3644836"/>
            <a:ext cx="1884681" cy="538440"/>
            <a:chOff x="5796136" y="982937"/>
            <a:chExt cx="1224136" cy="1395998"/>
          </a:xfrm>
        </p:grpSpPr>
        <p:sp>
          <p:nvSpPr>
            <p:cNvPr id="37" name="テキスト ボックス 36"/>
            <p:cNvSpPr txBox="1"/>
            <p:nvPr/>
          </p:nvSpPr>
          <p:spPr>
            <a:xfrm>
              <a:off x="5796136" y="982937"/>
              <a:ext cx="1224136" cy="1395998"/>
            </a:xfrm>
            <a:prstGeom prst="rect">
              <a:avLst/>
            </a:prstGeom>
            <a:noFill/>
            <a:ln w="19050">
              <a:solidFill>
                <a:schemeClr val="tx2"/>
              </a:solidFill>
              <a:prstDash val="dash"/>
            </a:ln>
          </p:spPr>
          <p:txBody>
            <a:bodyPr wrap="square" rtlCol="0">
              <a:spAutoFit/>
            </a:bodyPr>
            <a:lstStyle/>
            <a:p>
              <a:pPr algn="ctr" defTabSz="976934"/>
              <a:r>
                <a:rPr lang="ja-JP" altLang="en-US" sz="1400" dirty="0" smtClean="0">
                  <a:solidFill>
                    <a:prstClr val="black"/>
                  </a:solidFill>
                </a:rPr>
                <a:t>給付費</a:t>
              </a:r>
              <a:endParaRPr lang="en-US" altLang="ja-JP" sz="1400" dirty="0" smtClean="0">
                <a:solidFill>
                  <a:prstClr val="black"/>
                </a:solidFill>
              </a:endParaRPr>
            </a:p>
            <a:p>
              <a:pPr algn="ctr" defTabSz="976934"/>
              <a:r>
                <a:rPr lang="ja-JP" altLang="en-US" sz="1400" dirty="0" smtClean="0">
                  <a:solidFill>
                    <a:prstClr val="black"/>
                  </a:solidFill>
                </a:rPr>
                <a:t>（サ別）受給者数</a:t>
              </a:r>
              <a:endParaRPr lang="ja-JP" altLang="en-US" sz="1400" dirty="0">
                <a:solidFill>
                  <a:prstClr val="black"/>
                </a:solidFill>
              </a:endParaRPr>
            </a:p>
          </p:txBody>
        </p:sp>
        <p:cxnSp>
          <p:nvCxnSpPr>
            <p:cNvPr id="38" name="直線コネクタ 37"/>
            <p:cNvCxnSpPr>
              <a:stCxn id="37" idx="1"/>
              <a:endCxn id="37" idx="3"/>
            </p:cNvCxnSpPr>
            <p:nvPr/>
          </p:nvCxnSpPr>
          <p:spPr>
            <a:xfrm>
              <a:off x="5796136" y="1680936"/>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rot="5400000">
            <a:off x="7662511" y="3269094"/>
            <a:ext cx="364202" cy="307777"/>
          </a:xfrm>
          <a:prstGeom prst="rect">
            <a:avLst/>
          </a:prstGeom>
          <a:noFill/>
        </p:spPr>
        <p:txBody>
          <a:bodyPr wrap="none" rtlCol="0" anchor="ctr" anchorCtr="1">
            <a:spAutoFit/>
          </a:bodyPr>
          <a:lstStyle/>
          <a:p>
            <a:pPr defTabSz="976934"/>
            <a:r>
              <a:rPr lang="ja-JP" altLang="en-US" sz="1400" dirty="0" smtClean="0">
                <a:solidFill>
                  <a:prstClr val="black"/>
                </a:solidFill>
              </a:rPr>
              <a:t>＝</a:t>
            </a:r>
            <a:endParaRPr lang="ja-JP" altLang="en-US" sz="1400" dirty="0">
              <a:solidFill>
                <a:prstClr val="black"/>
              </a:solidFill>
            </a:endParaRPr>
          </a:p>
        </p:txBody>
      </p:sp>
      <p:sp>
        <p:nvSpPr>
          <p:cNvPr id="40" name="タイトル 8"/>
          <p:cNvSpPr txBox="1">
            <a:spLocks/>
          </p:cNvSpPr>
          <p:nvPr/>
        </p:nvSpPr>
        <p:spPr>
          <a:xfrm>
            <a:off x="379045" y="1052736"/>
            <a:ext cx="8359147" cy="43691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prstClr val="black"/>
                </a:solidFill>
              </a:rPr>
              <a:t>給付費と「見える化」システムの</a:t>
            </a:r>
            <a:r>
              <a:rPr lang="en-US" altLang="ja-JP" sz="2400" u="sng" dirty="0" smtClean="0">
                <a:solidFill>
                  <a:prstClr val="black"/>
                </a:solidFill>
              </a:rPr>
              <a:t>3</a:t>
            </a:r>
            <a:r>
              <a:rPr lang="ja-JP" altLang="en-US" sz="2400" u="sng" dirty="0" smtClean="0">
                <a:solidFill>
                  <a:prstClr val="black"/>
                </a:solidFill>
              </a:rPr>
              <a:t>指標</a:t>
            </a:r>
            <a:r>
              <a:rPr lang="ja-JP" altLang="en-US" sz="2400" dirty="0" smtClean="0">
                <a:solidFill>
                  <a:prstClr val="black"/>
                </a:solidFill>
              </a:rPr>
              <a:t>との関係</a:t>
            </a:r>
            <a:endParaRPr lang="ja-JP" altLang="en-US" sz="2400" dirty="0">
              <a:solidFill>
                <a:prstClr val="black"/>
              </a:solidFill>
            </a:endParaRPr>
          </a:p>
        </p:txBody>
      </p:sp>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01155"/>
            <a:ext cx="4337795" cy="2378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スライド番号プレースホルダー 3"/>
          <p:cNvSpPr>
            <a:spLocks noGrp="1"/>
          </p:cNvSpPr>
          <p:nvPr>
            <p:ph type="sldNum" sz="quarter" idx="12"/>
          </p:nvPr>
        </p:nvSpPr>
        <p:spPr>
          <a:xfrm>
            <a:off x="6832309" y="6460761"/>
            <a:ext cx="2133601" cy="365125"/>
          </a:xfrm>
        </p:spPr>
        <p:txBody>
          <a:bodyPr/>
          <a:lstStyle/>
          <a:p>
            <a:fld id="{B1C9D502-7DD1-418A-AEC2-39ED2C6C71DC}"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1717129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188640"/>
            <a:ext cx="8784976" cy="576064"/>
          </a:xfrm>
        </p:spPr>
        <p:style>
          <a:lnRef idx="2">
            <a:schemeClr val="accent2"/>
          </a:lnRef>
          <a:fillRef idx="1">
            <a:schemeClr val="lt1"/>
          </a:fillRef>
          <a:effectRef idx="0">
            <a:schemeClr val="accent2"/>
          </a:effectRef>
          <a:fontRef idx="minor">
            <a:schemeClr val="dk1"/>
          </a:fontRef>
        </p:style>
        <p:txBody>
          <a:bodyPr>
            <a:noAutofit/>
          </a:bodyPr>
          <a:lstStyle/>
          <a:p>
            <a:r>
              <a:rPr kumimoji="1" lang="ja-JP" altLang="en-US" sz="2400" dirty="0" smtClean="0"/>
              <a:t>①　要介護認定率</a:t>
            </a:r>
            <a:r>
              <a:rPr kumimoji="1" lang="ja-JP" altLang="en-US" sz="1600" dirty="0" smtClean="0"/>
              <a:t>を</a:t>
            </a:r>
            <a:r>
              <a:rPr lang="ja-JP" altLang="en-US" sz="1600" dirty="0"/>
              <a:t>全国平均等</a:t>
            </a:r>
            <a:r>
              <a:rPr lang="ja-JP" altLang="en-US" sz="1600" dirty="0" smtClean="0"/>
              <a:t>と比較し、その要因・背景を考えてみる（</a:t>
            </a:r>
            <a:r>
              <a:rPr lang="ja-JP" altLang="en-US" sz="1600" dirty="0" err="1" smtClean="0"/>
              <a:t>ｐ</a:t>
            </a:r>
            <a:r>
              <a:rPr lang="en-US" altLang="ja-JP" sz="1600" dirty="0" smtClean="0"/>
              <a:t>10</a:t>
            </a:r>
            <a:r>
              <a:rPr lang="ja-JP" altLang="en-US" sz="1600" dirty="0" smtClean="0"/>
              <a:t>～</a:t>
            </a:r>
            <a:r>
              <a:rPr lang="en-US" altLang="ja-JP" sz="1600" dirty="0" smtClean="0"/>
              <a:t>15</a:t>
            </a:r>
            <a:r>
              <a:rPr lang="ja-JP" altLang="en-US" sz="1600" dirty="0" smtClean="0"/>
              <a:t>）</a:t>
            </a:r>
            <a:endParaRPr kumimoji="1" lang="ja-JP" altLang="en-US" sz="16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71904909"/>
              </p:ext>
            </p:extLst>
          </p:nvPr>
        </p:nvGraphicFramePr>
        <p:xfrm>
          <a:off x="179512" y="908720"/>
          <a:ext cx="8784976" cy="5873148"/>
        </p:xfrm>
        <a:graphic>
          <a:graphicData uri="http://schemas.openxmlformats.org/drawingml/2006/table">
            <a:tbl>
              <a:tblPr firstRow="1">
                <a:tableStyleId>{9DCAF9ED-07DC-4A11-8D7F-57B35C25682E}</a:tableStyleId>
              </a:tblPr>
              <a:tblGrid>
                <a:gridCol w="2704803"/>
                <a:gridCol w="2539819"/>
                <a:gridCol w="3540354"/>
              </a:tblGrid>
              <a:tr h="356268">
                <a:tc>
                  <a:txBody>
                    <a:bodyPr/>
                    <a:lstStyle/>
                    <a:p>
                      <a:pPr algn="ctr"/>
                      <a:r>
                        <a:rPr kumimoji="1" lang="ja-JP" altLang="en-US" sz="1600" dirty="0" smtClean="0"/>
                        <a:t>要因分析（チェックリスト）</a:t>
                      </a:r>
                      <a:endParaRPr kumimoji="1" lang="ja-JP" altLang="en-US" sz="1600" dirty="0"/>
                    </a:p>
                  </a:txBody>
                  <a:tcPr/>
                </a:tc>
                <a:tc>
                  <a:txBody>
                    <a:bodyPr/>
                    <a:lstStyle/>
                    <a:p>
                      <a:pPr algn="ctr"/>
                      <a:r>
                        <a:rPr kumimoji="1" lang="ja-JP" altLang="en-US" sz="1600" dirty="0" smtClean="0"/>
                        <a:t>仮説の確認方法</a:t>
                      </a:r>
                    </a:p>
                  </a:txBody>
                  <a:tcPr/>
                </a:tc>
                <a:tc>
                  <a:txBody>
                    <a:bodyPr/>
                    <a:lstStyle/>
                    <a:p>
                      <a:pPr algn="ctr"/>
                      <a:r>
                        <a:rPr kumimoji="1" lang="ja-JP" altLang="en-US" sz="1600" dirty="0" smtClean="0"/>
                        <a:t>対応の例（抜粋）</a:t>
                      </a:r>
                      <a:endParaRPr kumimoji="1" lang="ja-JP" altLang="en-US" sz="1600" dirty="0"/>
                    </a:p>
                  </a:txBody>
                  <a:tcPr/>
                </a:tc>
              </a:tr>
              <a:tr h="301607">
                <a:tc>
                  <a:txBody>
                    <a:bodyPr/>
                    <a:lstStyle/>
                    <a:p>
                      <a:pPr marL="342900" indent="-342900">
                        <a:buFont typeface="+mj-ea"/>
                        <a:buAutoNum type="circleNumDbPlain"/>
                      </a:pPr>
                      <a:r>
                        <a:rPr kumimoji="1" lang="ja-JP" altLang="en-US" sz="1400" dirty="0" smtClean="0"/>
                        <a:t>要介護認定のプロセス</a:t>
                      </a:r>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r>
              <a:tr h="723857">
                <a:tc>
                  <a:txBody>
                    <a:bodyPr/>
                    <a:lstStyle/>
                    <a:p>
                      <a:pPr marL="342900" indent="-342900">
                        <a:buFont typeface="+mj-lt"/>
                        <a:buAutoNum type="alphaUcParenR"/>
                      </a:pPr>
                      <a:r>
                        <a:rPr kumimoji="1" lang="ja-JP" altLang="en-US" sz="1400" dirty="0" smtClean="0"/>
                        <a:t>認定調査項目の選択率について、全国平均と比べて差が大きくないか</a:t>
                      </a:r>
                    </a:p>
                  </a:txBody>
                  <a:tcPr/>
                </a:tc>
                <a:tc>
                  <a:txBody>
                    <a:bodyPr/>
                    <a:lstStyle/>
                    <a:p>
                      <a:r>
                        <a:rPr kumimoji="1" lang="ja-JP" altLang="en-US" sz="1400" dirty="0" smtClean="0"/>
                        <a:t>要介護認定適正化事業の業務分析データ内</a:t>
                      </a:r>
                    </a:p>
                    <a:p>
                      <a:r>
                        <a:rPr kumimoji="1" lang="ja-JP" altLang="en-US" sz="1400" dirty="0" smtClean="0"/>
                        <a:t>「</a:t>
                      </a:r>
                      <a:r>
                        <a:rPr kumimoji="1" lang="en-US" altLang="ja-JP" sz="1400" dirty="0" smtClean="0"/>
                        <a:t>Ⅱ</a:t>
                      </a:r>
                      <a:r>
                        <a:rPr kumimoji="1" lang="ja-JP" altLang="en-US" sz="1400" dirty="0" smtClean="0"/>
                        <a:t>調査項目データ」</a:t>
                      </a:r>
                      <a:endParaRPr kumimoji="1" lang="ja-JP" altLang="en-US" sz="1400" dirty="0"/>
                    </a:p>
                  </a:txBody>
                  <a:tcPr/>
                </a:tc>
                <a:tc>
                  <a:txBody>
                    <a:bodyPr/>
                    <a:lstStyle/>
                    <a:p>
                      <a:r>
                        <a:rPr kumimoji="1" lang="ja-JP" altLang="en-US" sz="1400" dirty="0" smtClean="0"/>
                        <a:t>調査方法や判断基準にばらつきがあるならば、認定調査員への研修等を実施する。</a:t>
                      </a:r>
                      <a:endParaRPr kumimoji="1" lang="ja-JP" altLang="en-US" sz="1400" dirty="0"/>
                    </a:p>
                  </a:txBody>
                  <a:tcPr/>
                </a:tc>
              </a:tr>
              <a:tr h="723857">
                <a:tc>
                  <a:txBody>
                    <a:bodyPr/>
                    <a:lstStyle/>
                    <a:p>
                      <a:pPr marL="342900" indent="-342900">
                        <a:buFont typeface="+mj-lt"/>
                        <a:buAutoNum type="alphaUcParenR" startAt="2"/>
                      </a:pPr>
                      <a:r>
                        <a:rPr kumimoji="1" lang="ja-JP" altLang="en-US" sz="1400" dirty="0" smtClean="0"/>
                        <a:t>重度（軽度）変更率について、全国平均と比べて差が大きくないか</a:t>
                      </a:r>
                    </a:p>
                  </a:txBody>
                  <a:tcPr/>
                </a:tc>
                <a:tc>
                  <a:txBody>
                    <a:bodyPr/>
                    <a:lstStyle/>
                    <a:p>
                      <a:r>
                        <a:rPr kumimoji="1" lang="ja-JP" altLang="en-US" sz="1400" dirty="0" smtClean="0"/>
                        <a:t>要介護認定適正化事業の業務分析データ内</a:t>
                      </a:r>
                    </a:p>
                    <a:p>
                      <a:r>
                        <a:rPr kumimoji="1" lang="ja-JP" altLang="en-US" sz="1400" dirty="0" smtClean="0"/>
                        <a:t>「</a:t>
                      </a:r>
                      <a:r>
                        <a:rPr kumimoji="1" lang="en-US" altLang="ja-JP" sz="1400" dirty="0" smtClean="0"/>
                        <a:t>Ⅲ</a:t>
                      </a:r>
                      <a:r>
                        <a:rPr kumimoji="1" lang="ja-JP" altLang="en-US" sz="1400" dirty="0" smtClean="0"/>
                        <a:t>審査判定データ（変更率）」</a:t>
                      </a:r>
                    </a:p>
                  </a:txBody>
                  <a:tcPr/>
                </a:tc>
                <a:tc>
                  <a:txBody>
                    <a:bodyPr/>
                    <a:lstStyle/>
                    <a:p>
                      <a:r>
                        <a:rPr kumimoji="1" lang="ja-JP" altLang="en-US" sz="1400" dirty="0" smtClean="0"/>
                        <a:t>平均との乖離が大きい合議体があれば、介護認定審査会にアドバイザーを派遣する。</a:t>
                      </a:r>
                      <a:endParaRPr kumimoji="1" lang="ja-JP" altLang="en-US" sz="1400" dirty="0"/>
                    </a:p>
                  </a:txBody>
                  <a:tcPr/>
                </a:tc>
              </a:tr>
              <a:tr h="301607">
                <a:tc>
                  <a:txBody>
                    <a:bodyPr/>
                    <a:lstStyle/>
                    <a:p>
                      <a:pPr marL="342900" indent="-342900">
                        <a:buFont typeface="+mj-ea"/>
                        <a:buAutoNum type="circleNumDbPlain" startAt="2"/>
                      </a:pPr>
                      <a:r>
                        <a:rPr kumimoji="1" lang="ja-JP" altLang="en-US" sz="1400" dirty="0" smtClean="0"/>
                        <a:t>地域の高齢者の状況</a:t>
                      </a:r>
                      <a:endParaRPr kumimoji="1" lang="ja-JP" altLang="en-US" sz="1400" dirty="0"/>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r>
              <a:tr h="934982">
                <a:tc>
                  <a:txBody>
                    <a:bodyPr/>
                    <a:lstStyle/>
                    <a:p>
                      <a:pPr marL="342900" indent="-342900">
                        <a:buFont typeface="+mj-lt"/>
                        <a:buAutoNum type="alphaUcParenR"/>
                      </a:pPr>
                      <a:r>
                        <a:rPr kumimoji="1" lang="ja-JP" altLang="en-US" sz="1400" dirty="0" smtClean="0"/>
                        <a:t>高齢独居高齢者、高齢夫婦世帯の割合が他の地域と比べて高くないか</a:t>
                      </a:r>
                      <a:endParaRPr kumimoji="1" lang="ja-JP" altLang="en-US" sz="1400" dirty="0"/>
                    </a:p>
                  </a:txBody>
                  <a:tcPr/>
                </a:tc>
                <a:tc>
                  <a:txBody>
                    <a:bodyPr/>
                    <a:lstStyle/>
                    <a:p>
                      <a:r>
                        <a:rPr kumimoji="1" lang="ja-JP" altLang="en-US" sz="1400" dirty="0" smtClean="0"/>
                        <a:t>「見える化」システムＡ</a:t>
                      </a:r>
                      <a:r>
                        <a:rPr kumimoji="1" lang="en-US" altLang="ja-JP" sz="1400" dirty="0" smtClean="0"/>
                        <a:t>7-a</a:t>
                      </a:r>
                      <a:r>
                        <a:rPr kumimoji="1" lang="ja-JP" altLang="en-US" sz="1400" dirty="0" err="1" smtClean="0"/>
                        <a:t>、</a:t>
                      </a:r>
                      <a:r>
                        <a:rPr kumimoji="1" lang="en-US" altLang="ja-JP" sz="1400" dirty="0" smtClean="0"/>
                        <a:t>b</a:t>
                      </a:r>
                      <a:endParaRPr kumimoji="1" lang="ja-JP" altLang="en-US" sz="1400" dirty="0" smtClean="0"/>
                    </a:p>
                    <a:p>
                      <a:r>
                        <a:rPr kumimoji="1" lang="ja-JP" altLang="en-US" sz="1400" dirty="0" smtClean="0"/>
                        <a:t>（国勢調査結果）</a:t>
                      </a:r>
                    </a:p>
                    <a:p>
                      <a:r>
                        <a:rPr kumimoji="1" lang="ja-JP" altLang="en-US" sz="1400" dirty="0" smtClean="0"/>
                        <a:t>在宅介護実態調査結果（世帯）</a:t>
                      </a:r>
                      <a:endParaRPr kumimoji="1" lang="ja-JP" altLang="en-US" sz="1400" dirty="0"/>
                    </a:p>
                  </a:txBody>
                  <a:tcPr/>
                </a:tc>
                <a:tc>
                  <a:txBody>
                    <a:bodyPr/>
                    <a:lstStyle/>
                    <a:p>
                      <a:r>
                        <a:rPr kumimoji="1" lang="ja-JP" altLang="en-US" sz="1400" dirty="0" smtClean="0"/>
                        <a:t>（将来に備えて）</a:t>
                      </a:r>
                    </a:p>
                    <a:p>
                      <a:r>
                        <a:rPr kumimoji="1" lang="ja-JP" altLang="en-US" sz="1400" dirty="0" smtClean="0"/>
                        <a:t>・介護予防に関する取組の推進</a:t>
                      </a:r>
                    </a:p>
                    <a:p>
                      <a:r>
                        <a:rPr kumimoji="1" lang="ja-JP" altLang="en-US" sz="1400" dirty="0" smtClean="0"/>
                        <a:t>・生活支援サービスの充実</a:t>
                      </a:r>
                    </a:p>
                    <a:p>
                      <a:r>
                        <a:rPr kumimoji="1" lang="ja-JP" altLang="en-US" sz="1400" dirty="0" smtClean="0"/>
                        <a:t>・住民互助による地域コミュニティの構築</a:t>
                      </a:r>
                      <a:endParaRPr kumimoji="1" lang="ja-JP" altLang="en-US" sz="1400" dirty="0"/>
                    </a:p>
                  </a:txBody>
                  <a:tcPr/>
                </a:tc>
              </a:tr>
              <a:tr h="934982">
                <a:tc>
                  <a:txBody>
                    <a:bodyPr/>
                    <a:lstStyle/>
                    <a:p>
                      <a:pPr marL="342900" indent="-342900">
                        <a:buFont typeface="+mj-lt"/>
                        <a:buAutoNum type="alphaUcParenR" startAt="2"/>
                      </a:pPr>
                      <a:r>
                        <a:rPr kumimoji="1" lang="ja-JP" altLang="en-US" sz="1400" dirty="0" smtClean="0"/>
                        <a:t>身体機能、認知機能が低下している高齢者の割合が他の地域と比べて高くないか</a:t>
                      </a:r>
                      <a:endParaRPr kumimoji="1" lang="ja-JP" altLang="en-US" sz="1400" dirty="0"/>
                    </a:p>
                  </a:txBody>
                  <a:tcPr/>
                </a:tc>
                <a:tc>
                  <a:txBody>
                    <a:bodyPr/>
                    <a:lstStyle/>
                    <a:p>
                      <a:r>
                        <a:rPr kumimoji="1" lang="ja-JP" altLang="en-US" sz="1400" dirty="0" smtClean="0"/>
                        <a:t>「見える化」システムＥ５、７</a:t>
                      </a:r>
                    </a:p>
                    <a:p>
                      <a:r>
                        <a:rPr kumimoji="1" lang="ja-JP" altLang="en-US" sz="1400" dirty="0" smtClean="0"/>
                        <a:t>（ニーズ調査結果）</a:t>
                      </a:r>
                    </a:p>
                    <a:p>
                      <a:r>
                        <a:rPr kumimoji="1" lang="ja-JP" altLang="en-US" sz="1400" dirty="0" smtClean="0"/>
                        <a:t>在宅介護実態調査結果（認知症生活自立度）（認定データ）</a:t>
                      </a:r>
                      <a:endParaRPr kumimoji="1" lang="ja-JP" altLang="en-US" sz="1400" dirty="0"/>
                    </a:p>
                  </a:txBody>
                  <a:tcPr/>
                </a:tc>
                <a:tc>
                  <a:txBody>
                    <a:bodyPr/>
                    <a:lstStyle/>
                    <a:p>
                      <a:r>
                        <a:rPr kumimoji="1" lang="ja-JP" altLang="en-US" sz="1400" dirty="0" smtClean="0"/>
                        <a:t>・介護予防に関する取組の推進</a:t>
                      </a:r>
                    </a:p>
                    <a:p>
                      <a:r>
                        <a:rPr kumimoji="1" lang="ja-JP" altLang="en-US" sz="1400" dirty="0" smtClean="0"/>
                        <a:t>・認知症への早期対応</a:t>
                      </a:r>
                    </a:p>
                    <a:p>
                      <a:r>
                        <a:rPr kumimoji="1" lang="ja-JP" altLang="en-US" sz="1400" dirty="0" smtClean="0"/>
                        <a:t>・特定健診・保健指導の推進</a:t>
                      </a:r>
                    </a:p>
                    <a:p>
                      <a:r>
                        <a:rPr kumimoji="1" lang="ja-JP" altLang="en-US" sz="1400" dirty="0" smtClean="0"/>
                        <a:t>・社会参加の場の整備</a:t>
                      </a:r>
                      <a:endParaRPr kumimoji="1" lang="ja-JP" altLang="en-US" sz="1400" dirty="0"/>
                    </a:p>
                  </a:txBody>
                  <a:tcPr/>
                </a:tc>
              </a:tr>
              <a:tr h="723857">
                <a:tc>
                  <a:txBody>
                    <a:bodyPr/>
                    <a:lstStyle/>
                    <a:p>
                      <a:pPr marL="342900" indent="-342900">
                        <a:buFont typeface="+mj-lt"/>
                        <a:buAutoNum type="alphaUcParenR" startAt="3"/>
                      </a:pPr>
                      <a:r>
                        <a:rPr kumimoji="1" lang="ja-JP" altLang="en-US" sz="1400" dirty="0" smtClean="0"/>
                        <a:t>要介護認定率に比べて、介護保険サービスの利用率が低くないか</a:t>
                      </a:r>
                      <a:endParaRPr kumimoji="1" lang="ja-JP" altLang="en-US" sz="1400" dirty="0"/>
                    </a:p>
                  </a:txBody>
                  <a:tcPr/>
                </a:tc>
                <a:tc>
                  <a:txBody>
                    <a:bodyPr/>
                    <a:lstStyle/>
                    <a:p>
                      <a:r>
                        <a:rPr kumimoji="1" lang="ja-JP" altLang="en-US" sz="1400" dirty="0" smtClean="0"/>
                        <a:t>利用率の算出</a:t>
                      </a:r>
                    </a:p>
                    <a:p>
                      <a:r>
                        <a:rPr kumimoji="1" lang="ja-JP" altLang="en-US" sz="1400" dirty="0" smtClean="0"/>
                        <a:t>（受給者数</a:t>
                      </a:r>
                      <a:r>
                        <a:rPr kumimoji="1" lang="en-US" altLang="ja-JP" sz="1400" dirty="0" smtClean="0"/>
                        <a:t>/</a:t>
                      </a:r>
                      <a:r>
                        <a:rPr kumimoji="1" lang="ja-JP" altLang="en-US" sz="1400" dirty="0" smtClean="0"/>
                        <a:t>要介護認定者数）</a:t>
                      </a:r>
                      <a:endParaRPr kumimoji="1" lang="ja-JP" altLang="en-US" sz="1400" dirty="0"/>
                    </a:p>
                  </a:txBody>
                  <a:tcPr/>
                </a:tc>
                <a:tc>
                  <a:txBody>
                    <a:bodyPr/>
                    <a:lstStyle/>
                    <a:p>
                      <a:r>
                        <a:rPr kumimoji="1" lang="ja-JP" altLang="en-US" sz="1400" dirty="0" smtClean="0"/>
                        <a:t>・介護する家族への支援を強化</a:t>
                      </a:r>
                    </a:p>
                    <a:p>
                      <a:r>
                        <a:rPr kumimoji="1" lang="ja-JP" altLang="en-US" sz="1400" dirty="0" smtClean="0"/>
                        <a:t>・利用者ニーズとサービス提供にギャップが生じていないか等を検討</a:t>
                      </a:r>
                      <a:endParaRPr kumimoji="1" lang="ja-JP" altLang="en-US" sz="1400" dirty="0"/>
                    </a:p>
                  </a:txBody>
                  <a:tcPr/>
                </a:tc>
              </a:tr>
              <a:tr h="301607">
                <a:tc>
                  <a:txBody>
                    <a:bodyPr/>
                    <a:lstStyle/>
                    <a:p>
                      <a:pPr marL="342900" indent="-342900">
                        <a:buFont typeface="+mj-ea"/>
                        <a:buAutoNum type="circleNumDbPlain" startAt="3"/>
                      </a:pPr>
                      <a:r>
                        <a:rPr kumimoji="1" lang="ja-JP" altLang="en-US" sz="1400" dirty="0" smtClean="0"/>
                        <a:t>地域住民に対する周知</a:t>
                      </a:r>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c>
                  <a:txBody>
                    <a:bodyPr/>
                    <a:lstStyle/>
                    <a:p>
                      <a:endParaRPr kumimoji="1" lang="ja-JP" altLang="en-US" sz="1400" dirty="0"/>
                    </a:p>
                  </a:txBody>
                  <a:tcPr>
                    <a:solidFill>
                      <a:schemeClr val="accent2">
                        <a:lumMod val="20000"/>
                        <a:lumOff val="80000"/>
                      </a:schemeClr>
                    </a:solidFill>
                  </a:tcPr>
                </a:tc>
              </a:tr>
              <a:tr h="217129">
                <a:tc>
                  <a:txBody>
                    <a:bodyPr/>
                    <a:lstStyle/>
                    <a:p>
                      <a:pPr marL="0" indent="0">
                        <a:buFont typeface="+mj-ea"/>
                        <a:buNone/>
                      </a:pPr>
                      <a:r>
                        <a:rPr kumimoji="1" lang="ja-JP" altLang="en-US" sz="1400" dirty="0" smtClean="0"/>
                        <a:t>介護保険の理念を住民に説明できていないのではないか</a:t>
                      </a:r>
                      <a:endParaRPr kumimoji="1" lang="ja-JP" altLang="en-US" sz="1400" dirty="0"/>
                    </a:p>
                  </a:txBody>
                  <a:tcPr/>
                </a:tc>
                <a:tc>
                  <a:txBody>
                    <a:bodyPr/>
                    <a:lstStyle/>
                    <a:p>
                      <a:r>
                        <a:rPr kumimoji="1" lang="ja-JP" altLang="en-US" sz="1400" dirty="0" smtClean="0"/>
                        <a:t>近年の説明実績等</a:t>
                      </a:r>
                      <a:endParaRPr kumimoji="1" lang="ja-JP" altLang="en-US" sz="1400" dirty="0"/>
                    </a:p>
                  </a:txBody>
                  <a:tcPr/>
                </a:tc>
                <a:tc>
                  <a:txBody>
                    <a:bodyPr/>
                    <a:lstStyle/>
                    <a:p>
                      <a:r>
                        <a:rPr kumimoji="1" lang="ja-JP" altLang="en-US" sz="1400" dirty="0" smtClean="0"/>
                        <a:t>住民との対話の充実</a:t>
                      </a:r>
                      <a:endParaRPr kumimoji="1" lang="ja-JP" altLang="en-US" sz="1400" dirty="0"/>
                    </a:p>
                  </a:txBody>
                  <a:tcPr/>
                </a:tc>
              </a:tr>
            </a:tbl>
          </a:graphicData>
        </a:graphic>
      </p:graphicFrame>
      <p:sp>
        <p:nvSpPr>
          <p:cNvPr id="4" name="スライド番号プレースホルダー 3"/>
          <p:cNvSpPr>
            <a:spLocks noGrp="1"/>
          </p:cNvSpPr>
          <p:nvPr>
            <p:ph type="sldNum" sz="quarter" idx="12"/>
          </p:nvPr>
        </p:nvSpPr>
        <p:spPr>
          <a:xfrm>
            <a:off x="6832309" y="6460761"/>
            <a:ext cx="2133601" cy="365125"/>
          </a:xfrm>
        </p:spPr>
        <p:txBody>
          <a:bodyPr/>
          <a:lstStyle/>
          <a:p>
            <a:fld id="{B1C9D502-7DD1-418A-AEC2-39ED2C6C71DC}"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3508586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4608512" cy="720080"/>
          </a:xfrm>
        </p:spPr>
        <p:style>
          <a:lnRef idx="2">
            <a:schemeClr val="accent3"/>
          </a:lnRef>
          <a:fillRef idx="1">
            <a:schemeClr val="lt1"/>
          </a:fillRef>
          <a:effectRef idx="0">
            <a:schemeClr val="accent3"/>
          </a:effectRef>
          <a:fontRef idx="minor">
            <a:schemeClr val="dk1"/>
          </a:fontRef>
        </p:style>
        <p:txBody>
          <a:bodyPr>
            <a:normAutofit/>
          </a:bodyPr>
          <a:lstStyle/>
          <a:p>
            <a:r>
              <a:rPr kumimoji="1" lang="ja-JP" altLang="en-US" sz="2400" dirty="0" smtClean="0"/>
              <a:t>②（サービス</a:t>
            </a:r>
            <a:r>
              <a:rPr lang="ja-JP" altLang="en-US" sz="2400" dirty="0"/>
              <a:t>系列</a:t>
            </a:r>
            <a:r>
              <a:rPr kumimoji="1" lang="ja-JP" altLang="en-US" sz="2400" dirty="0" smtClean="0"/>
              <a:t>別）受給率</a:t>
            </a:r>
            <a:r>
              <a:rPr kumimoji="1" lang="ja-JP" altLang="en-US" sz="1600" dirty="0" smtClean="0"/>
              <a:t>を確認し、サービスの偏りの有無を確認する（</a:t>
            </a:r>
            <a:r>
              <a:rPr kumimoji="1" lang="ja-JP" altLang="en-US" sz="1600" dirty="0" err="1" smtClean="0"/>
              <a:t>ｐ</a:t>
            </a:r>
            <a:r>
              <a:rPr kumimoji="1" lang="en-US" altLang="ja-JP" sz="1600" dirty="0" smtClean="0"/>
              <a:t>21</a:t>
            </a:r>
            <a:r>
              <a:rPr kumimoji="1" lang="ja-JP" altLang="en-US" sz="1600" dirty="0" smtClean="0"/>
              <a:t>～</a:t>
            </a:r>
            <a:r>
              <a:rPr kumimoji="1" lang="en-US" altLang="ja-JP" sz="1600" dirty="0" smtClean="0"/>
              <a:t>25</a:t>
            </a:r>
            <a:r>
              <a:rPr kumimoji="1" lang="ja-JP" altLang="en-US" sz="1600" dirty="0" smtClean="0"/>
              <a:t>）</a:t>
            </a:r>
            <a:endParaRPr kumimoji="1" lang="ja-JP" altLang="en-US" sz="1800" dirty="0"/>
          </a:p>
        </p:txBody>
      </p:sp>
      <p:sp>
        <p:nvSpPr>
          <p:cNvPr id="4" name="テキスト プレースホルダー 3"/>
          <p:cNvSpPr>
            <a:spLocks noGrp="1"/>
          </p:cNvSpPr>
          <p:nvPr>
            <p:ph type="body" idx="1"/>
          </p:nvPr>
        </p:nvSpPr>
        <p:spPr>
          <a:xfrm>
            <a:off x="6084168" y="404664"/>
            <a:ext cx="2592288" cy="701605"/>
          </a:xfr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kumimoji="1" lang="ja-JP" altLang="en-US" sz="1800" dirty="0" smtClean="0"/>
              <a:t>在宅系、施設・居住系の</a:t>
            </a:r>
          </a:p>
          <a:p>
            <a:pPr algn="ctr"/>
            <a:r>
              <a:rPr kumimoji="1" lang="ja-JP" altLang="en-US" sz="1800" dirty="0" smtClean="0"/>
              <a:t>バランスを確認</a:t>
            </a:r>
            <a:endParaRPr kumimoji="1" lang="ja-JP" altLang="en-US" sz="1800" dirty="0"/>
          </a:p>
        </p:txBody>
      </p:sp>
      <p:graphicFrame>
        <p:nvGraphicFramePr>
          <p:cNvPr id="10" name="図表 9"/>
          <p:cNvGraphicFramePr/>
          <p:nvPr>
            <p:extLst>
              <p:ext uri="{D42A27DB-BD31-4B8C-83A1-F6EECF244321}">
                <p14:modId xmlns:p14="http://schemas.microsoft.com/office/powerpoint/2010/main" val="1043284854"/>
              </p:ext>
            </p:extLst>
          </p:nvPr>
        </p:nvGraphicFramePr>
        <p:xfrm>
          <a:off x="5615607" y="1196752"/>
          <a:ext cx="3528393" cy="3142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コンテンツ プレースホルダー 6"/>
          <p:cNvGraphicFramePr>
            <a:graphicFrameLocks noGrp="1"/>
          </p:cNvGraphicFramePr>
          <p:nvPr>
            <p:ph idx="1"/>
            <p:extLst>
              <p:ext uri="{D42A27DB-BD31-4B8C-83A1-F6EECF244321}">
                <p14:modId xmlns:p14="http://schemas.microsoft.com/office/powerpoint/2010/main" val="16761926"/>
              </p:ext>
            </p:extLst>
          </p:nvPr>
        </p:nvGraphicFramePr>
        <p:xfrm>
          <a:off x="107504" y="980728"/>
          <a:ext cx="5544616" cy="1706880"/>
        </p:xfrm>
        <a:graphic>
          <a:graphicData uri="http://schemas.openxmlformats.org/drawingml/2006/table">
            <a:tbl>
              <a:tblPr firstRow="1">
                <a:tableStyleId>{1FECB4D8-DB02-4DC6-A0A2-4F2EBAE1DC90}</a:tableStyleId>
              </a:tblPr>
              <a:tblGrid>
                <a:gridCol w="1526779"/>
                <a:gridCol w="1767848"/>
                <a:gridCol w="2249989"/>
              </a:tblGrid>
              <a:tr h="311221">
                <a:tc>
                  <a:txBody>
                    <a:bodyPr/>
                    <a:lstStyle/>
                    <a:p>
                      <a:pPr algn="ctr"/>
                      <a:r>
                        <a:rPr kumimoji="1" lang="ja-JP" altLang="en-US" sz="1600" dirty="0" smtClean="0"/>
                        <a:t>チェックリスト</a:t>
                      </a:r>
                      <a:endParaRPr kumimoji="1" lang="ja-JP" altLang="en-US" sz="1600" dirty="0"/>
                    </a:p>
                  </a:txBody>
                  <a:tcPr/>
                </a:tc>
                <a:tc>
                  <a:txBody>
                    <a:bodyPr/>
                    <a:lstStyle/>
                    <a:p>
                      <a:pPr algn="ctr"/>
                      <a:r>
                        <a:rPr kumimoji="1" lang="ja-JP" altLang="en-US" sz="1600" dirty="0" smtClean="0"/>
                        <a:t>確認方法</a:t>
                      </a:r>
                    </a:p>
                  </a:txBody>
                  <a:tcPr/>
                </a:tc>
                <a:tc>
                  <a:txBody>
                    <a:bodyPr/>
                    <a:lstStyle/>
                    <a:p>
                      <a:pPr algn="ctr"/>
                      <a:r>
                        <a:rPr kumimoji="1" lang="ja-JP" altLang="en-US" sz="1600" dirty="0" smtClean="0"/>
                        <a:t>対応の例（抜粋）</a:t>
                      </a:r>
                      <a:endParaRPr kumimoji="1" lang="ja-JP" altLang="en-US" sz="1600" dirty="0"/>
                    </a:p>
                  </a:txBody>
                  <a:tcPr/>
                </a:tc>
              </a:tr>
              <a:tr h="1273179">
                <a:tc>
                  <a:txBody>
                    <a:bodyPr/>
                    <a:lstStyle/>
                    <a:p>
                      <a:pPr marL="0" indent="0">
                        <a:buFont typeface="+mj-lt"/>
                        <a:buNone/>
                      </a:pPr>
                      <a:r>
                        <a:rPr kumimoji="1" lang="ja-JP" altLang="en-US" sz="1400" dirty="0" smtClean="0"/>
                        <a:t>中・重度者のニーズに対応したサービスが提供されているか</a:t>
                      </a:r>
                    </a:p>
                  </a:txBody>
                  <a:tcPr/>
                </a:tc>
                <a:tc>
                  <a:txBody>
                    <a:bodyPr/>
                    <a:lstStyle/>
                    <a:p>
                      <a:r>
                        <a:rPr kumimoji="1" lang="ja-JP" altLang="en-US" sz="1400" dirty="0" smtClean="0"/>
                        <a:t>・「見える化」システム</a:t>
                      </a:r>
                      <a:r>
                        <a:rPr kumimoji="1" lang="en-US" altLang="ja-JP" sz="1400" dirty="0" smtClean="0"/>
                        <a:t>D28</a:t>
                      </a:r>
                      <a:r>
                        <a:rPr kumimoji="1" lang="ja-JP" altLang="en-US" sz="1400" dirty="0" err="1" smtClean="0"/>
                        <a:t>、</a:t>
                      </a:r>
                      <a:r>
                        <a:rPr kumimoji="1" lang="en-US" altLang="ja-JP" sz="1400" dirty="0" smtClean="0"/>
                        <a:t>29</a:t>
                      </a:r>
                      <a:r>
                        <a:rPr kumimoji="1" lang="ja-JP" altLang="en-US" sz="1400" dirty="0" smtClean="0"/>
                        <a:t>要介護者１人当たり定員（サービス別）</a:t>
                      </a:r>
                    </a:p>
                    <a:p>
                      <a:r>
                        <a:rPr kumimoji="1" lang="ja-JP" altLang="en-US" sz="1400" dirty="0" smtClean="0"/>
                        <a:t>・施設・事業所の配置状況</a:t>
                      </a:r>
                      <a:endParaRPr kumimoji="1" lang="ja-JP" altLang="en-US" sz="1400" dirty="0"/>
                    </a:p>
                  </a:txBody>
                  <a:tcPr/>
                </a:tc>
                <a:tc>
                  <a:txBody>
                    <a:bodyPr/>
                    <a:lstStyle/>
                    <a:p>
                      <a:r>
                        <a:rPr kumimoji="1" lang="ja-JP" altLang="en-US" sz="1400" dirty="0" smtClean="0"/>
                        <a:t>・施設サービスの提供体制のあり方について、関係者と議論</a:t>
                      </a:r>
                    </a:p>
                    <a:p>
                      <a:r>
                        <a:rPr kumimoji="1" lang="ja-JP" altLang="en-US" sz="1400" dirty="0" smtClean="0"/>
                        <a:t>・定期巡回、看多機等、中・重度者の在宅生活を支えるサービスの充実</a:t>
                      </a:r>
                      <a:endParaRPr kumimoji="1" lang="ja-JP" altLang="en-US" sz="1400" dirty="0"/>
                    </a:p>
                  </a:txBody>
                  <a:tcPr/>
                </a:tc>
              </a:tr>
            </a:tbl>
          </a:graphicData>
        </a:graphic>
      </p:graphicFrame>
      <p:graphicFrame>
        <p:nvGraphicFramePr>
          <p:cNvPr id="13" name="コンテンツ プレースホルダー 6"/>
          <p:cNvGraphicFramePr>
            <a:graphicFrameLocks noGrp="1"/>
          </p:cNvGraphicFramePr>
          <p:nvPr>
            <p:ph idx="1"/>
            <p:extLst>
              <p:ext uri="{D42A27DB-BD31-4B8C-83A1-F6EECF244321}">
                <p14:modId xmlns:p14="http://schemas.microsoft.com/office/powerpoint/2010/main" val="2196425215"/>
              </p:ext>
            </p:extLst>
          </p:nvPr>
        </p:nvGraphicFramePr>
        <p:xfrm>
          <a:off x="107504" y="4968240"/>
          <a:ext cx="8892480" cy="1889760"/>
        </p:xfrm>
        <a:graphic>
          <a:graphicData uri="http://schemas.openxmlformats.org/drawingml/2006/table">
            <a:tbl>
              <a:tblPr firstRow="1">
                <a:tableStyleId>{1FECB4D8-DB02-4DC6-A0A2-4F2EBAE1DC90}</a:tableStyleId>
              </a:tblPr>
              <a:tblGrid>
                <a:gridCol w="2498713"/>
                <a:gridCol w="3549959"/>
                <a:gridCol w="2843808"/>
              </a:tblGrid>
              <a:tr h="296953">
                <a:tc>
                  <a:txBody>
                    <a:bodyPr/>
                    <a:lstStyle/>
                    <a:p>
                      <a:pPr algn="ctr"/>
                      <a:r>
                        <a:rPr kumimoji="1" lang="ja-JP" altLang="en-US" sz="1600" dirty="0" smtClean="0"/>
                        <a:t>チェックリスト</a:t>
                      </a:r>
                      <a:endParaRPr kumimoji="1" lang="ja-JP" altLang="en-US" sz="1600" dirty="0"/>
                    </a:p>
                  </a:txBody>
                  <a:tcPr/>
                </a:tc>
                <a:tc>
                  <a:txBody>
                    <a:bodyPr/>
                    <a:lstStyle/>
                    <a:p>
                      <a:pPr algn="ctr"/>
                      <a:r>
                        <a:rPr kumimoji="1" lang="ja-JP" altLang="en-US" sz="1600" dirty="0" smtClean="0"/>
                        <a:t>確認方法</a:t>
                      </a:r>
                    </a:p>
                  </a:txBody>
                  <a:tcPr/>
                </a:tc>
                <a:tc>
                  <a:txBody>
                    <a:bodyPr/>
                    <a:lstStyle/>
                    <a:p>
                      <a:pPr algn="ctr"/>
                      <a:r>
                        <a:rPr kumimoji="1" lang="ja-JP" altLang="en-US" sz="1600" dirty="0" smtClean="0"/>
                        <a:t>対応の例（抜粋）</a:t>
                      </a:r>
                      <a:endParaRPr kumimoji="1" lang="ja-JP" altLang="en-US" sz="1600" dirty="0"/>
                    </a:p>
                  </a:txBody>
                  <a:tcPr/>
                </a:tc>
              </a:tr>
              <a:tr h="458928">
                <a:tc>
                  <a:txBody>
                    <a:bodyPr/>
                    <a:lstStyle/>
                    <a:p>
                      <a:pPr marL="342900" indent="-342900">
                        <a:buFont typeface="+mj-lt"/>
                        <a:buAutoNum type="alphaUcParenR"/>
                      </a:pPr>
                      <a:r>
                        <a:rPr kumimoji="1" lang="ja-JP" altLang="en-US" sz="1400" dirty="0" smtClean="0"/>
                        <a:t>軽度者のニーズを満たしているか</a:t>
                      </a:r>
                    </a:p>
                  </a:txBody>
                  <a:tcPr/>
                </a:tc>
                <a:tc>
                  <a:txBody>
                    <a:bodyPr/>
                    <a:lstStyle/>
                    <a:p>
                      <a:r>
                        <a:rPr kumimoji="1" lang="ja-JP" altLang="en-US" sz="1400" dirty="0" smtClean="0"/>
                        <a:t>・「見える化」システム</a:t>
                      </a:r>
                      <a:r>
                        <a:rPr kumimoji="1" lang="en-US" altLang="ja-JP" sz="1400" dirty="0" smtClean="0"/>
                        <a:t>D30</a:t>
                      </a:r>
                      <a:r>
                        <a:rPr kumimoji="1" lang="ja-JP" altLang="en-US" sz="1400" dirty="0" smtClean="0"/>
                        <a:t>要介護者１人当たり定員（通所系）　・地域ケア会議の検討状況</a:t>
                      </a:r>
                    </a:p>
                  </a:txBody>
                  <a:tcPr/>
                </a:tc>
                <a:tc>
                  <a:txBody>
                    <a:bodyPr/>
                    <a:lstStyle/>
                    <a:p>
                      <a:r>
                        <a:rPr kumimoji="1" lang="ja-JP" altLang="en-US" sz="1400" dirty="0" smtClean="0"/>
                        <a:t>・不足している在宅サービスの充実</a:t>
                      </a:r>
                    </a:p>
                  </a:txBody>
                  <a:tcPr/>
                </a:tc>
              </a:tr>
              <a:tr h="458928">
                <a:tc>
                  <a:txBody>
                    <a:bodyPr/>
                    <a:lstStyle/>
                    <a:p>
                      <a:pPr marL="342900" indent="-342900">
                        <a:buFont typeface="+mj-lt"/>
                        <a:buAutoNum type="alphaUcParenR" startAt="2"/>
                      </a:pPr>
                      <a:r>
                        <a:rPr kumimoji="1" lang="ja-JP" altLang="en-US" sz="1400" dirty="0" smtClean="0"/>
                        <a:t>特定の在宅サービスに偏っていないか</a:t>
                      </a:r>
                    </a:p>
                  </a:txBody>
                  <a:tcPr/>
                </a:tc>
                <a:tc rowSpan="2">
                  <a:txBody>
                    <a:bodyPr/>
                    <a:lstStyle/>
                    <a:p>
                      <a:r>
                        <a:rPr kumimoji="1" lang="ja-JP" altLang="en-US" sz="1400" dirty="0" smtClean="0"/>
                        <a:t>・地図上での事業所の数や配置の確認</a:t>
                      </a:r>
                    </a:p>
                    <a:p>
                      <a:r>
                        <a:rPr kumimoji="1" lang="ja-JP" altLang="en-US" sz="1400" dirty="0" smtClean="0"/>
                        <a:t>（「見える化」システム、介護サービス情報公表システム）</a:t>
                      </a:r>
                    </a:p>
                  </a:txBody>
                  <a:tcPr anchor="ctr"/>
                </a:tc>
                <a:tc rowSpan="2">
                  <a:txBody>
                    <a:bodyPr/>
                    <a:lstStyle/>
                    <a:p>
                      <a:r>
                        <a:rPr kumimoji="1" lang="ja-JP" altLang="en-US" sz="1400" dirty="0" smtClean="0"/>
                        <a:t>・定期巡回、看多機等、中・重度者の在宅生活を支えるサービスの充実</a:t>
                      </a:r>
                    </a:p>
                  </a:txBody>
                  <a:tcPr anchor="ctr"/>
                </a:tc>
              </a:tr>
              <a:tr h="458928">
                <a:tc>
                  <a:txBody>
                    <a:bodyPr/>
                    <a:lstStyle/>
                    <a:p>
                      <a:pPr marL="342900" indent="-342900">
                        <a:buFont typeface="+mj-lt"/>
                        <a:buAutoNum type="alphaUcParenR" startAt="3"/>
                      </a:pPr>
                      <a:r>
                        <a:rPr kumimoji="1" lang="ja-JP" altLang="en-US" sz="1400" dirty="0" smtClean="0"/>
                        <a:t>施設・居住系が在宅サービスを代替していないか</a:t>
                      </a:r>
                    </a:p>
                  </a:txBody>
                  <a:tcPr/>
                </a:tc>
                <a:tc vMerge="1">
                  <a:txBody>
                    <a:bodyPr/>
                    <a:lstStyle/>
                    <a:p>
                      <a:endParaRPr kumimoji="1" lang="ja-JP" altLang="en-US" sz="1400" dirty="0" smtClean="0"/>
                    </a:p>
                  </a:txBody>
                  <a:tcPr/>
                </a:tc>
                <a:tc vMerge="1">
                  <a:txBody>
                    <a:bodyPr/>
                    <a:lstStyle/>
                    <a:p>
                      <a:endParaRPr kumimoji="1" lang="ja-JP" altLang="en-US" sz="1400" dirty="0" smtClean="0"/>
                    </a:p>
                  </a:txBody>
                  <a:tcPr/>
                </a:tc>
              </a:tr>
            </a:tbl>
          </a:graphicData>
        </a:graphic>
      </p:graphicFrame>
      <p:graphicFrame>
        <p:nvGraphicFramePr>
          <p:cNvPr id="14" name="コンテンツ プレースホルダー 6"/>
          <p:cNvGraphicFramePr>
            <a:graphicFrameLocks noGrp="1"/>
          </p:cNvGraphicFramePr>
          <p:nvPr>
            <p:ph idx="1"/>
            <p:extLst>
              <p:ext uri="{D42A27DB-BD31-4B8C-83A1-F6EECF244321}">
                <p14:modId xmlns:p14="http://schemas.microsoft.com/office/powerpoint/2010/main" val="3685791454"/>
              </p:ext>
            </p:extLst>
          </p:nvPr>
        </p:nvGraphicFramePr>
        <p:xfrm>
          <a:off x="107504" y="2780928"/>
          <a:ext cx="5544616" cy="2103120"/>
        </p:xfrm>
        <a:graphic>
          <a:graphicData uri="http://schemas.openxmlformats.org/drawingml/2006/table">
            <a:tbl>
              <a:tblPr firstRow="1">
                <a:tableStyleId>{9DCAF9ED-07DC-4A11-8D7F-57B35C25682E}</a:tableStyleId>
              </a:tblPr>
              <a:tblGrid>
                <a:gridCol w="2232248"/>
                <a:gridCol w="1224136"/>
                <a:gridCol w="2088232"/>
              </a:tblGrid>
              <a:tr h="191264">
                <a:tc>
                  <a:txBody>
                    <a:bodyPr/>
                    <a:lstStyle/>
                    <a:p>
                      <a:pPr algn="ctr"/>
                      <a:r>
                        <a:rPr kumimoji="1" lang="ja-JP" altLang="en-US" sz="1600" dirty="0" smtClean="0"/>
                        <a:t>チェックリスト</a:t>
                      </a:r>
                      <a:endParaRPr kumimoji="1" lang="ja-JP" altLang="en-US" sz="1600" dirty="0"/>
                    </a:p>
                  </a:txBody>
                  <a:tcPr/>
                </a:tc>
                <a:tc>
                  <a:txBody>
                    <a:bodyPr/>
                    <a:lstStyle/>
                    <a:p>
                      <a:pPr algn="ctr"/>
                      <a:r>
                        <a:rPr kumimoji="1" lang="ja-JP" altLang="en-US" sz="1600" dirty="0" smtClean="0"/>
                        <a:t>確認方法</a:t>
                      </a:r>
                    </a:p>
                  </a:txBody>
                  <a:tcPr/>
                </a:tc>
                <a:tc>
                  <a:txBody>
                    <a:bodyPr/>
                    <a:lstStyle/>
                    <a:p>
                      <a:pPr algn="ctr"/>
                      <a:r>
                        <a:rPr kumimoji="1" lang="ja-JP" altLang="en-US" sz="1600" dirty="0" smtClean="0"/>
                        <a:t>対応の例（抜粋）</a:t>
                      </a:r>
                      <a:endParaRPr kumimoji="1" lang="ja-JP" altLang="en-US" sz="1600" dirty="0"/>
                    </a:p>
                  </a:txBody>
                  <a:tcPr/>
                </a:tc>
              </a:tr>
              <a:tr h="469947">
                <a:tc>
                  <a:txBody>
                    <a:bodyPr/>
                    <a:lstStyle/>
                    <a:p>
                      <a:pPr marL="342900" indent="-342900">
                        <a:buFont typeface="+mj-lt"/>
                        <a:buAutoNum type="alphaUcParenR"/>
                      </a:pPr>
                      <a:r>
                        <a:rPr kumimoji="1" lang="ja-JP" altLang="en-US" sz="1400" dirty="0" smtClean="0"/>
                        <a:t>要介護者のニーズを満たしているか</a:t>
                      </a:r>
                    </a:p>
                  </a:txBody>
                  <a:tcPr/>
                </a:tc>
                <a:tc>
                  <a:txBody>
                    <a:bodyPr/>
                    <a:lstStyle/>
                    <a:p>
                      <a:r>
                        <a:rPr kumimoji="1" lang="ja-JP" altLang="en-US" sz="1400" dirty="0" smtClean="0"/>
                        <a:t>要介護者１人当たり定員</a:t>
                      </a:r>
                    </a:p>
                  </a:txBody>
                  <a:tcPr/>
                </a:tc>
                <a:tc>
                  <a:txBody>
                    <a:bodyPr/>
                    <a:lstStyle/>
                    <a:p>
                      <a:r>
                        <a:rPr kumimoji="1" lang="ja-JP" altLang="en-US" sz="1400" dirty="0" smtClean="0"/>
                        <a:t>・不足している在宅サービスの充実</a:t>
                      </a:r>
                    </a:p>
                  </a:txBody>
                  <a:tcPr/>
                </a:tc>
              </a:tr>
              <a:tr h="469947">
                <a:tc>
                  <a:txBody>
                    <a:bodyPr/>
                    <a:lstStyle/>
                    <a:p>
                      <a:pPr marL="342900" indent="-342900">
                        <a:buFont typeface="+mj-lt"/>
                        <a:buAutoNum type="alphaUcParenR" startAt="2"/>
                      </a:pPr>
                      <a:r>
                        <a:rPr kumimoji="1" lang="ja-JP" altLang="en-US" sz="1400" dirty="0" smtClean="0"/>
                        <a:t>長期入院等が介護サービスを代替していないか</a:t>
                      </a:r>
                    </a:p>
                  </a:txBody>
                  <a:tcPr/>
                </a:tc>
                <a:tc>
                  <a:txBody>
                    <a:bodyPr/>
                    <a:lstStyle/>
                    <a:p>
                      <a:r>
                        <a:rPr kumimoji="1" lang="ja-JP" altLang="en-US" sz="1400" dirty="0" smtClean="0"/>
                        <a:t>長期入院患者数</a:t>
                      </a:r>
                    </a:p>
                  </a:txBody>
                  <a:tcPr/>
                </a:tc>
                <a:tc>
                  <a:txBody>
                    <a:bodyPr/>
                    <a:lstStyle/>
                    <a:p>
                      <a:r>
                        <a:rPr kumimoji="1" lang="ja-JP" altLang="en-US" sz="1400" dirty="0" smtClean="0"/>
                        <a:t>・定期巡回、看多機等、中・重度者の在宅生活を支えるサービスの充実</a:t>
                      </a:r>
                    </a:p>
                  </a:txBody>
                  <a:tcPr anchor="ctr"/>
                </a:tc>
              </a:tr>
              <a:tr h="428600">
                <a:tc>
                  <a:txBody>
                    <a:bodyPr/>
                    <a:lstStyle/>
                    <a:p>
                      <a:pPr marL="342900" indent="-342900">
                        <a:buFont typeface="+mj-lt"/>
                        <a:buAutoNum type="alphaUcParenR" startAt="3"/>
                      </a:pPr>
                      <a:r>
                        <a:rPr kumimoji="1" lang="ja-JP" altLang="en-US" sz="1400" dirty="0" smtClean="0"/>
                        <a:t>家族等に過度な負担がかかっていないか</a:t>
                      </a:r>
                    </a:p>
                  </a:txBody>
                  <a:tcPr/>
                </a:tc>
                <a:tc>
                  <a:txBody>
                    <a:bodyPr/>
                    <a:lstStyle/>
                    <a:p>
                      <a:r>
                        <a:rPr kumimoji="1" lang="ja-JP" altLang="en-US" sz="1400" dirty="0" smtClean="0"/>
                        <a:t>在宅介護実態調査</a:t>
                      </a:r>
                    </a:p>
                  </a:txBody>
                  <a:tcPr/>
                </a:tc>
                <a:tc>
                  <a:txBody>
                    <a:bodyPr/>
                    <a:lstStyle/>
                    <a:p>
                      <a:r>
                        <a:rPr kumimoji="1" lang="ja-JP" altLang="en-US" sz="1400" dirty="0" smtClean="0"/>
                        <a:t>・家族等への制度の周知</a:t>
                      </a:r>
                    </a:p>
                    <a:p>
                      <a:r>
                        <a:rPr kumimoji="1" lang="ja-JP" altLang="en-US" sz="1400" dirty="0" smtClean="0"/>
                        <a:t>・レスパイト系の充実</a:t>
                      </a:r>
                    </a:p>
                  </a:txBody>
                  <a:tcPr anchor="ctr"/>
                </a:tc>
              </a:tr>
            </a:tbl>
          </a:graphicData>
        </a:graphic>
      </p:graphicFrame>
      <p:sp>
        <p:nvSpPr>
          <p:cNvPr id="15" name="下矢印 14"/>
          <p:cNvSpPr/>
          <p:nvPr/>
        </p:nvSpPr>
        <p:spPr>
          <a:xfrm>
            <a:off x="7812360" y="4065932"/>
            <a:ext cx="648072" cy="947243"/>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 name="左矢印 15"/>
          <p:cNvSpPr/>
          <p:nvPr/>
        </p:nvSpPr>
        <p:spPr>
          <a:xfrm>
            <a:off x="5508104" y="1715642"/>
            <a:ext cx="576064" cy="504056"/>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7" name="左矢印 16"/>
          <p:cNvSpPr/>
          <p:nvPr/>
        </p:nvSpPr>
        <p:spPr>
          <a:xfrm>
            <a:off x="5508104" y="3284984"/>
            <a:ext cx="576064" cy="504056"/>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1" name="スライド番号プレースホルダー 3"/>
          <p:cNvSpPr>
            <a:spLocks noGrp="1"/>
          </p:cNvSpPr>
          <p:nvPr>
            <p:ph type="sldNum" sz="quarter" idx="12"/>
          </p:nvPr>
        </p:nvSpPr>
        <p:spPr>
          <a:xfrm>
            <a:off x="6832309" y="6460761"/>
            <a:ext cx="2133601" cy="365125"/>
          </a:xfrm>
        </p:spPr>
        <p:txBody>
          <a:bodyPr/>
          <a:lstStyle/>
          <a:p>
            <a:fld id="{B1C9D502-7DD1-418A-AEC2-39ED2C6C71DC}" type="slidenum">
              <a:rPr lang="ja-JP" altLang="en-US" smtClean="0">
                <a:solidFill>
                  <a:prstClr val="black"/>
                </a:solidFill>
              </a:rPr>
              <a:pPr/>
              <a:t>3</a:t>
            </a:fld>
            <a:endParaRPr lang="ja-JP" altLang="en-US" dirty="0">
              <a:solidFill>
                <a:prstClr val="black"/>
              </a:solidFill>
            </a:endParaRPr>
          </a:p>
        </p:txBody>
      </p:sp>
      <p:sp>
        <p:nvSpPr>
          <p:cNvPr id="18" name="角丸四角形 17"/>
          <p:cNvSpPr/>
          <p:nvPr/>
        </p:nvSpPr>
        <p:spPr>
          <a:xfrm>
            <a:off x="4802338" y="181282"/>
            <a:ext cx="1137814" cy="720080"/>
          </a:xfrm>
          <a:prstGeom prst="roundRect">
            <a:avLst/>
          </a:prstGeom>
          <a:ln>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200" dirty="0"/>
              <a:t>在宅</a:t>
            </a:r>
            <a:r>
              <a:rPr lang="ja-JP" altLang="en-US" sz="1200" dirty="0" smtClean="0"/>
              <a:t>サービスは、種類別でも閲覧可能</a:t>
            </a:r>
            <a:endParaRPr lang="ja-JP" altLang="en-US"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85910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179512" y="116632"/>
            <a:ext cx="6120680" cy="936104"/>
          </a:xfrm>
        </p:spPr>
        <p:style>
          <a:lnRef idx="2">
            <a:schemeClr val="accent1"/>
          </a:lnRef>
          <a:fillRef idx="1">
            <a:schemeClr val="lt1"/>
          </a:fillRef>
          <a:effectRef idx="0">
            <a:schemeClr val="accent1"/>
          </a:effectRef>
          <a:fontRef idx="minor">
            <a:schemeClr val="dk1"/>
          </a:fontRef>
        </p:style>
        <p:txBody>
          <a:bodyPr>
            <a:normAutofit/>
          </a:bodyPr>
          <a:lstStyle/>
          <a:p>
            <a:pPr algn="l"/>
            <a:r>
              <a:rPr kumimoji="1" lang="ja-JP" altLang="en-US" sz="2400" dirty="0" smtClean="0"/>
              <a:t>③（サービス種類別）受給者</a:t>
            </a:r>
            <a:r>
              <a:rPr kumimoji="1" lang="en-US" altLang="ja-JP" sz="2400" dirty="0" smtClean="0"/>
              <a:t>1</a:t>
            </a:r>
            <a:r>
              <a:rPr kumimoji="1" lang="ja-JP" altLang="en-US" sz="2400" dirty="0" smtClean="0"/>
              <a:t>人あたり給付費</a:t>
            </a:r>
            <a:br>
              <a:rPr kumimoji="1" lang="ja-JP" altLang="en-US" sz="2400" dirty="0" smtClean="0"/>
            </a:br>
            <a:r>
              <a:rPr lang="ja-JP" altLang="en-US" sz="2400" dirty="0"/>
              <a:t>　</a:t>
            </a:r>
            <a:r>
              <a:rPr lang="ja-JP" altLang="en-US" sz="2400" dirty="0" smtClean="0"/>
              <a:t>　</a:t>
            </a:r>
            <a:r>
              <a:rPr kumimoji="1" lang="ja-JP" altLang="en-US" sz="1600" dirty="0" smtClean="0"/>
              <a:t>を確認し、ケアプランや受給者の特徴を把握する（</a:t>
            </a:r>
            <a:r>
              <a:rPr kumimoji="1" lang="ja-JP" altLang="en-US" sz="1600" dirty="0" err="1" smtClean="0"/>
              <a:t>ｐ</a:t>
            </a:r>
            <a:r>
              <a:rPr kumimoji="1" lang="en-US" altLang="ja-JP" sz="1600" dirty="0" smtClean="0"/>
              <a:t>30</a:t>
            </a:r>
            <a:r>
              <a:rPr kumimoji="1" lang="ja-JP" altLang="en-US" sz="1600" dirty="0" smtClean="0"/>
              <a:t>～</a:t>
            </a:r>
            <a:r>
              <a:rPr kumimoji="1" lang="en-US" altLang="ja-JP" sz="1600" dirty="0" smtClean="0"/>
              <a:t>35</a:t>
            </a:r>
            <a:r>
              <a:rPr kumimoji="1" lang="ja-JP" altLang="en-US" sz="1600" dirty="0" smtClean="0"/>
              <a:t>）</a:t>
            </a:r>
            <a:endParaRPr kumimoji="1" lang="ja-JP" altLang="en-US" sz="1600" dirty="0"/>
          </a:p>
        </p:txBody>
      </p:sp>
      <p:graphicFrame>
        <p:nvGraphicFramePr>
          <p:cNvPr id="6" name="コンテンツ プレースホルダー 6"/>
          <p:cNvGraphicFramePr>
            <a:graphicFrameLocks noGrp="1"/>
          </p:cNvGraphicFramePr>
          <p:nvPr>
            <p:ph idx="1"/>
            <p:extLst>
              <p:ext uri="{D42A27DB-BD31-4B8C-83A1-F6EECF244321}">
                <p14:modId xmlns:p14="http://schemas.microsoft.com/office/powerpoint/2010/main" val="2716927090"/>
              </p:ext>
            </p:extLst>
          </p:nvPr>
        </p:nvGraphicFramePr>
        <p:xfrm>
          <a:off x="179512" y="1187116"/>
          <a:ext cx="8784976" cy="5547360"/>
        </p:xfrm>
        <a:graphic>
          <a:graphicData uri="http://schemas.openxmlformats.org/drawingml/2006/table">
            <a:tbl>
              <a:tblPr firstRow="1">
                <a:tableStyleId>{B301B821-A1FF-4177-AEE7-76D212191A09}</a:tableStyleId>
              </a:tblPr>
              <a:tblGrid>
                <a:gridCol w="2592288"/>
                <a:gridCol w="2652334"/>
                <a:gridCol w="3540354"/>
              </a:tblGrid>
              <a:tr h="328052">
                <a:tc>
                  <a:txBody>
                    <a:bodyPr/>
                    <a:lstStyle/>
                    <a:p>
                      <a:pPr algn="ctr"/>
                      <a:r>
                        <a:rPr kumimoji="1" lang="ja-JP" altLang="en-US" sz="1600" dirty="0" smtClean="0"/>
                        <a:t>要因分析（チェックリスト）</a:t>
                      </a:r>
                      <a:endParaRPr kumimoji="1" lang="ja-JP" altLang="en-US" sz="1600" dirty="0"/>
                    </a:p>
                  </a:txBody>
                  <a:tcPr/>
                </a:tc>
                <a:tc>
                  <a:txBody>
                    <a:bodyPr/>
                    <a:lstStyle/>
                    <a:p>
                      <a:pPr algn="ctr"/>
                      <a:r>
                        <a:rPr kumimoji="1" lang="ja-JP" altLang="en-US" sz="1600" dirty="0" smtClean="0"/>
                        <a:t>仮説の確認方法</a:t>
                      </a:r>
                    </a:p>
                  </a:txBody>
                  <a:tcPr/>
                </a:tc>
                <a:tc>
                  <a:txBody>
                    <a:bodyPr/>
                    <a:lstStyle/>
                    <a:p>
                      <a:pPr algn="ctr"/>
                      <a:r>
                        <a:rPr kumimoji="1" lang="ja-JP" altLang="en-US" sz="1600" dirty="0" smtClean="0"/>
                        <a:t>対応の例（抜粋）</a:t>
                      </a:r>
                      <a:endParaRPr kumimoji="1" lang="ja-JP" altLang="en-US" sz="1600" dirty="0"/>
                    </a:p>
                  </a:txBody>
                  <a:tcPr/>
                </a:tc>
              </a:tr>
              <a:tr h="298229">
                <a:tc>
                  <a:txBody>
                    <a:bodyPr/>
                    <a:lstStyle/>
                    <a:p>
                      <a:pPr marL="342900" indent="-342900">
                        <a:buFont typeface="+mj-ea"/>
                        <a:buAutoNum type="circleNumDbPlain"/>
                      </a:pPr>
                      <a:r>
                        <a:rPr kumimoji="1" lang="ja-JP" altLang="en-US" sz="1400" dirty="0" smtClean="0"/>
                        <a:t>ケアプランの内容</a:t>
                      </a:r>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r>
              <a:tr h="506989">
                <a:tc>
                  <a:txBody>
                    <a:bodyPr/>
                    <a:lstStyle/>
                    <a:p>
                      <a:pPr marL="342900" indent="-342900">
                        <a:buFont typeface="+mj-lt"/>
                        <a:buAutoNum type="alphaUcParenR"/>
                      </a:pPr>
                      <a:r>
                        <a:rPr kumimoji="1" lang="ja-JP" altLang="en-US" sz="1400" dirty="0" smtClean="0"/>
                        <a:t>自立支援に資するケアプランが作成されているか</a:t>
                      </a:r>
                    </a:p>
                  </a:txBody>
                  <a:tcPr/>
                </a:tc>
                <a:tc>
                  <a:txBody>
                    <a:bodyPr/>
                    <a:lstStyle/>
                    <a:p>
                      <a:r>
                        <a:rPr kumimoji="1" lang="ja-JP" altLang="en-US" sz="1400" dirty="0" smtClean="0"/>
                        <a:t>国保連給付適正化システム内の各指標</a:t>
                      </a:r>
                      <a:endParaRPr kumimoji="1" lang="ja-JP" altLang="en-US" sz="1400" dirty="0"/>
                    </a:p>
                  </a:txBody>
                  <a:tcPr/>
                </a:tc>
                <a:tc>
                  <a:txBody>
                    <a:bodyPr/>
                    <a:lstStyle/>
                    <a:p>
                      <a:r>
                        <a:rPr kumimoji="1" lang="ja-JP" altLang="en-US" sz="1400" dirty="0" smtClean="0"/>
                        <a:t>・自立支援に資するケアプランの説明会開催</a:t>
                      </a:r>
                    </a:p>
                    <a:p>
                      <a:r>
                        <a:rPr kumimoji="1" lang="ja-JP" altLang="en-US" sz="1400" dirty="0" smtClean="0"/>
                        <a:t>・地域ケア会議でのケアプランの検証</a:t>
                      </a:r>
                      <a:endParaRPr kumimoji="1" lang="ja-JP" altLang="en-US" sz="1400" dirty="0"/>
                    </a:p>
                  </a:txBody>
                  <a:tcPr/>
                </a:tc>
              </a:tr>
              <a:tr h="715749">
                <a:tc>
                  <a:txBody>
                    <a:bodyPr/>
                    <a:lstStyle/>
                    <a:p>
                      <a:pPr marL="342900" indent="-342900">
                        <a:buFont typeface="+mj-lt"/>
                        <a:buAutoNum type="alphaUcParenR" startAt="2"/>
                      </a:pPr>
                      <a:r>
                        <a:rPr kumimoji="1" lang="ja-JP" altLang="en-US" sz="1400" dirty="0" smtClean="0"/>
                        <a:t>特定の事業所で、区分支給限度基準額に占める給付費の割合に偏りがないか</a:t>
                      </a:r>
                    </a:p>
                  </a:txBody>
                  <a:tcPr/>
                </a:tc>
                <a:tc>
                  <a:txBody>
                    <a:bodyPr/>
                    <a:lstStyle/>
                    <a:p>
                      <a:r>
                        <a:rPr kumimoji="1" lang="ja-JP" altLang="en-US" sz="1400" dirty="0" smtClean="0"/>
                        <a:t>「見える化」システム</a:t>
                      </a:r>
                      <a:r>
                        <a:rPr kumimoji="1" lang="en-US" altLang="ja-JP" sz="1400" dirty="0" smtClean="0"/>
                        <a:t>D18</a:t>
                      </a:r>
                      <a:r>
                        <a:rPr kumimoji="1" lang="ja-JP" altLang="en-US" sz="1400" dirty="0" smtClean="0"/>
                        <a:t>（各利用者の区分支給限度基準額に占める給付費の度合い）</a:t>
                      </a:r>
                    </a:p>
                  </a:txBody>
                  <a:tcPr/>
                </a:tc>
                <a:tc>
                  <a:txBody>
                    <a:bodyPr/>
                    <a:lstStyle/>
                    <a:p>
                      <a:r>
                        <a:rPr kumimoji="1" lang="ja-JP" altLang="en-US" sz="1400" dirty="0" smtClean="0"/>
                        <a:t>・ケアプランチェック</a:t>
                      </a:r>
                    </a:p>
                    <a:p>
                      <a:r>
                        <a:rPr kumimoji="1" lang="ja-JP" altLang="en-US" sz="1400" dirty="0" smtClean="0"/>
                        <a:t>・レセプトの内容確認</a:t>
                      </a:r>
                    </a:p>
                  </a:txBody>
                  <a:tcPr/>
                </a:tc>
              </a:tr>
              <a:tr h="298229">
                <a:tc>
                  <a:txBody>
                    <a:bodyPr/>
                    <a:lstStyle/>
                    <a:p>
                      <a:pPr marL="342900" indent="-342900">
                        <a:buFont typeface="+mj-ea"/>
                        <a:buAutoNum type="circleNumDbPlain" startAt="2"/>
                      </a:pPr>
                      <a:r>
                        <a:rPr kumimoji="1" lang="ja-JP" altLang="en-US" sz="1400" dirty="0" smtClean="0"/>
                        <a:t>サービスごとの給付費</a:t>
                      </a:r>
                      <a:endParaRPr kumimoji="1" lang="ja-JP" altLang="en-US" sz="1400" dirty="0"/>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r>
              <a:tr h="924509">
                <a:tc>
                  <a:txBody>
                    <a:bodyPr/>
                    <a:lstStyle/>
                    <a:p>
                      <a:pPr marL="0" indent="0">
                        <a:buFont typeface="+mj-lt"/>
                        <a:buNone/>
                      </a:pPr>
                      <a:r>
                        <a:rPr kumimoji="1" lang="ja-JP" altLang="en-US" sz="1400" dirty="0" smtClean="0"/>
                        <a:t>特定のサービスが他の地域と比べて高くないか</a:t>
                      </a:r>
                      <a:endParaRPr kumimoji="1" lang="ja-JP" altLang="en-US" sz="1400" dirty="0"/>
                    </a:p>
                  </a:txBody>
                  <a:tcPr/>
                </a:tc>
                <a:tc>
                  <a:txBody>
                    <a:bodyPr/>
                    <a:lstStyle/>
                    <a:p>
                      <a:r>
                        <a:rPr lang="ja-JP" altLang="en-US" sz="1400" dirty="0" smtClean="0"/>
                        <a:t>「見える化」システム</a:t>
                      </a:r>
                      <a:r>
                        <a:rPr lang="en-US" altLang="ja-JP" sz="1400" dirty="0" smtClean="0"/>
                        <a:t>D17a</a:t>
                      </a:r>
                      <a:r>
                        <a:rPr lang="ja-JP" altLang="en-US" sz="1400" dirty="0" smtClean="0"/>
                        <a:t>～</a:t>
                      </a:r>
                      <a:r>
                        <a:rPr lang="en-US" altLang="ja-JP" sz="1400" dirty="0" smtClean="0"/>
                        <a:t>t</a:t>
                      </a:r>
                      <a:endParaRPr lang="ja-JP" altLang="en-US" sz="1400" dirty="0" smtClean="0"/>
                    </a:p>
                    <a:p>
                      <a:r>
                        <a:rPr lang="ja-JP" altLang="en-US" sz="1400" dirty="0" smtClean="0"/>
                        <a:t>受給者</a:t>
                      </a:r>
                      <a:r>
                        <a:rPr lang="en-US" altLang="ja-JP" sz="1400" dirty="0" smtClean="0"/>
                        <a:t>1</a:t>
                      </a:r>
                      <a:r>
                        <a:rPr lang="ja-JP" altLang="en-US" sz="1400" dirty="0" smtClean="0"/>
                        <a:t>人あたり給付月額</a:t>
                      </a:r>
                      <a:endParaRPr lang="en-US" altLang="ja-JP" sz="1400" dirty="0" smtClean="0"/>
                    </a:p>
                    <a:p>
                      <a:r>
                        <a:rPr lang="ja-JP" altLang="en-US" sz="1400" dirty="0" smtClean="0"/>
                        <a:t>「見える化」システム</a:t>
                      </a:r>
                      <a:r>
                        <a:rPr lang="en-US" altLang="ja-JP" sz="1400" dirty="0" smtClean="0"/>
                        <a:t>D31a</a:t>
                      </a:r>
                      <a:r>
                        <a:rPr lang="ja-JP" altLang="en-US" sz="1400" dirty="0" smtClean="0"/>
                        <a:t>～</a:t>
                      </a:r>
                      <a:r>
                        <a:rPr lang="en-US" altLang="ja-JP" sz="1400" dirty="0" smtClean="0"/>
                        <a:t>j</a:t>
                      </a:r>
                      <a:endParaRPr lang="ja-JP" altLang="en-US" sz="1400" dirty="0" smtClean="0"/>
                    </a:p>
                    <a:p>
                      <a:r>
                        <a:rPr lang="ja-JP" altLang="en-US" sz="1400" dirty="0" smtClean="0"/>
                        <a:t>受給者</a:t>
                      </a:r>
                      <a:r>
                        <a:rPr lang="en-US" altLang="ja-JP" sz="1400" dirty="0" smtClean="0"/>
                        <a:t>1</a:t>
                      </a:r>
                      <a:r>
                        <a:rPr lang="ja-JP" altLang="en-US" sz="1400" dirty="0" smtClean="0"/>
                        <a:t>人あたり利用日数・回数</a:t>
                      </a:r>
                      <a:endParaRPr lang="ja-JP" altLang="en-US" sz="1400" dirty="0"/>
                    </a:p>
                  </a:txBody>
                  <a:tcPr/>
                </a:tc>
                <a:tc>
                  <a:txBody>
                    <a:bodyPr/>
                    <a:lstStyle/>
                    <a:p>
                      <a:r>
                        <a:rPr lang="ja-JP" altLang="en-US" sz="1400" dirty="0" smtClean="0"/>
                        <a:t>・自立支援に資するケアプランの説明会開催</a:t>
                      </a:r>
                    </a:p>
                    <a:p>
                      <a:r>
                        <a:rPr lang="ja-JP" altLang="en-US" sz="1400" dirty="0" smtClean="0"/>
                        <a:t>・地域ケア会議でのケアプランの検証</a:t>
                      </a:r>
                    </a:p>
                    <a:p>
                      <a:r>
                        <a:rPr lang="ja-JP" altLang="en-US" sz="1400" dirty="0" smtClean="0"/>
                        <a:t>・ケアプランチェック</a:t>
                      </a:r>
                    </a:p>
                    <a:p>
                      <a:r>
                        <a:rPr lang="ja-JP" altLang="en-US" sz="1400" dirty="0" smtClean="0"/>
                        <a:t>・レセプトの内容確認</a:t>
                      </a:r>
                    </a:p>
                  </a:txBody>
                  <a:tcPr/>
                </a:tc>
              </a:tr>
              <a:tr h="298229">
                <a:tc>
                  <a:txBody>
                    <a:bodyPr/>
                    <a:lstStyle/>
                    <a:p>
                      <a:pPr marL="342900" indent="-342900">
                        <a:buFont typeface="+mj-ea"/>
                        <a:buAutoNum type="circleNumDbPlain" startAt="3"/>
                      </a:pPr>
                      <a:r>
                        <a:rPr kumimoji="1" lang="ja-JP" altLang="en-US" sz="1400" dirty="0" smtClean="0"/>
                        <a:t>受給者の状況</a:t>
                      </a:r>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c>
                  <a:txBody>
                    <a:bodyPr/>
                    <a:lstStyle/>
                    <a:p>
                      <a:endParaRPr kumimoji="1" lang="ja-JP" altLang="en-US" sz="1400" dirty="0"/>
                    </a:p>
                  </a:txBody>
                  <a:tcPr>
                    <a:solidFill>
                      <a:schemeClr val="accent1">
                        <a:lumMod val="20000"/>
                        <a:lumOff val="80000"/>
                      </a:schemeClr>
                    </a:solidFill>
                  </a:tcPr>
                </a:tc>
              </a:tr>
              <a:tr h="715749">
                <a:tc>
                  <a:txBody>
                    <a:bodyPr/>
                    <a:lstStyle/>
                    <a:p>
                      <a:pPr marL="342900" indent="-342900">
                        <a:buFont typeface="+mj-lt"/>
                        <a:buAutoNum type="alphaUcParenR"/>
                      </a:pPr>
                      <a:r>
                        <a:rPr kumimoji="1" lang="ja-JP" altLang="en-US" sz="1400" dirty="0" smtClean="0"/>
                        <a:t>高齢独居世帯、高齢夫婦世帯の割合が他の地域と比べて高くないか</a:t>
                      </a:r>
                      <a:endParaRPr kumimoji="1" lang="ja-JP" altLang="en-US" sz="1400" dirty="0"/>
                    </a:p>
                  </a:txBody>
                  <a:tcPr/>
                </a:tc>
                <a:tc>
                  <a:txBody>
                    <a:bodyPr/>
                    <a:lstStyle/>
                    <a:p>
                      <a:endParaRPr lang="ja-JP" altLang="en-US" dirty="0"/>
                    </a:p>
                  </a:txBody>
                  <a:tcPr/>
                </a:tc>
                <a:tc>
                  <a:txBody>
                    <a:bodyPr/>
                    <a:lstStyle/>
                    <a:p>
                      <a:endParaRPr lang="ja-JP" altLang="en-US" dirty="0"/>
                    </a:p>
                  </a:txBody>
                  <a:tcPr/>
                </a:tc>
              </a:tr>
              <a:tr h="1234476">
                <a:tc>
                  <a:txBody>
                    <a:bodyPr/>
                    <a:lstStyle/>
                    <a:p>
                      <a:pPr marL="342900" indent="-342900">
                        <a:buFont typeface="+mj-lt"/>
                        <a:buAutoNum type="alphaUcParenR" startAt="2"/>
                      </a:pPr>
                      <a:r>
                        <a:rPr kumimoji="1" lang="ja-JP" altLang="en-US" sz="1400" dirty="0" smtClean="0"/>
                        <a:t>医療依存度が高く、身体機能や認知機能が低下している高齢者の割合が他の地域と比べて高くないか</a:t>
                      </a:r>
                    </a:p>
                    <a:p>
                      <a:pPr marL="342900" indent="-342900">
                        <a:buFont typeface="+mj-lt"/>
                        <a:buAutoNum type="alphaUcParenR" startAt="2"/>
                      </a:pPr>
                      <a:endParaRPr kumimoji="1" lang="ja-JP" altLang="en-US" sz="1400" dirty="0" smtClean="0"/>
                    </a:p>
                    <a:p>
                      <a:pPr marL="342900" indent="-342900">
                        <a:buFont typeface="+mj-lt"/>
                        <a:buAutoNum type="alphaUcParenR" startAt="2"/>
                      </a:pPr>
                      <a:endParaRPr kumimoji="1" lang="ja-JP" altLang="en-US" sz="1400" dirty="0" smtClean="0"/>
                    </a:p>
                  </a:txBody>
                  <a:tcPr/>
                </a:tc>
                <a:tc>
                  <a:txBody>
                    <a:bodyPr/>
                    <a:lstStyle/>
                    <a:p>
                      <a:r>
                        <a:rPr lang="ja-JP" altLang="en-US" sz="1400" dirty="0" smtClean="0"/>
                        <a:t>要介護認定適正化事業の業務分析データ内「</a:t>
                      </a:r>
                      <a:r>
                        <a:rPr lang="en-US" altLang="ja-JP" sz="1400" dirty="0" smtClean="0"/>
                        <a:t>Ⅱ</a:t>
                      </a:r>
                      <a:r>
                        <a:rPr lang="ja-JP" altLang="en-US" sz="1400" dirty="0" smtClean="0"/>
                        <a:t>調査項目データ　特別な医療」</a:t>
                      </a:r>
                    </a:p>
                  </a:txBody>
                  <a:tcPr/>
                </a:tc>
                <a:tc>
                  <a:txBody>
                    <a:bodyPr/>
                    <a:lstStyle/>
                    <a:p>
                      <a:endParaRPr lang="ja-JP" altLang="en-US" sz="1400" dirty="0" smtClean="0"/>
                    </a:p>
                  </a:txBody>
                  <a:tcPr/>
                </a:tc>
              </a:tr>
            </a:tbl>
          </a:graphicData>
        </a:graphic>
      </p:graphicFrame>
      <p:sp>
        <p:nvSpPr>
          <p:cNvPr id="4" name="角丸四角形 3"/>
          <p:cNvSpPr/>
          <p:nvPr/>
        </p:nvSpPr>
        <p:spPr>
          <a:xfrm>
            <a:off x="3011909" y="4725144"/>
            <a:ext cx="5688632"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t>①</a:t>
            </a:r>
            <a:r>
              <a:rPr lang="zh-TW" altLang="en-US" sz="1400" dirty="0" smtClean="0">
                <a:latin typeface="ＭＳ Ｐゴシック" panose="020B0600070205080204" pitchFamily="50" charset="-128"/>
                <a:ea typeface="ＭＳ Ｐゴシック" panose="020B0600070205080204" pitchFamily="50" charset="-128"/>
              </a:rPr>
              <a:t>要介護認定率</a:t>
            </a:r>
            <a:r>
              <a:rPr lang="ja-JP" altLang="en-US" sz="1400" dirty="0">
                <a:latin typeface="ＭＳ Ｐゴシック" panose="020B0600070205080204" pitchFamily="50" charset="-128"/>
                <a:ea typeface="ＭＳ Ｐゴシック" panose="020B0600070205080204" pitchFamily="50" charset="-128"/>
              </a:rPr>
              <a:t>→地域の高齢者の</a:t>
            </a:r>
            <a:r>
              <a:rPr lang="ja-JP" altLang="en-US" sz="1400" dirty="0" smtClean="0">
                <a:latin typeface="ＭＳ Ｐゴシック" panose="020B0600070205080204" pitchFamily="50" charset="-128"/>
                <a:ea typeface="ＭＳ Ｐゴシック" panose="020B0600070205080204" pitchFamily="50" charset="-128"/>
              </a:rPr>
              <a:t>状況に同じ</a:t>
            </a:r>
            <a:endParaRPr lang="ja-JP" altLang="en-US" sz="1400" dirty="0">
              <a:latin typeface="ＭＳ Ｐゴシック" panose="020B0600070205080204" pitchFamily="50" charset="-128"/>
              <a:ea typeface="ＭＳ Ｐゴシック" panose="020B0600070205080204" pitchFamily="50" charset="-128"/>
            </a:endParaRPr>
          </a:p>
        </p:txBody>
      </p:sp>
      <p:sp>
        <p:nvSpPr>
          <p:cNvPr id="8" name="角丸四角形 7"/>
          <p:cNvSpPr/>
          <p:nvPr/>
        </p:nvSpPr>
        <p:spPr>
          <a:xfrm>
            <a:off x="3011909" y="6093296"/>
            <a:ext cx="5688632"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t>①</a:t>
            </a:r>
            <a:r>
              <a:rPr lang="zh-TW" altLang="en-US" sz="1400" dirty="0" smtClean="0">
                <a:latin typeface="ＭＳ Ｐゴシック" panose="020B0600070205080204" pitchFamily="50" charset="-128"/>
                <a:ea typeface="ＭＳ Ｐゴシック" panose="020B0600070205080204" pitchFamily="50" charset="-128"/>
              </a:rPr>
              <a:t>要介護認定率</a:t>
            </a:r>
            <a:r>
              <a:rPr lang="ja-JP" altLang="en-US" sz="1400" dirty="0">
                <a:latin typeface="ＭＳ Ｐゴシック" panose="020B0600070205080204" pitchFamily="50" charset="-128"/>
                <a:ea typeface="ＭＳ Ｐゴシック" panose="020B0600070205080204" pitchFamily="50" charset="-128"/>
              </a:rPr>
              <a:t>→地域の高齢者の</a:t>
            </a:r>
            <a:r>
              <a:rPr lang="ja-JP" altLang="en-US" sz="1400" dirty="0" smtClean="0">
                <a:latin typeface="ＭＳ Ｐゴシック" panose="020B0600070205080204" pitchFamily="50" charset="-128"/>
                <a:ea typeface="ＭＳ Ｐゴシック" panose="020B0600070205080204" pitchFamily="50" charset="-128"/>
              </a:rPr>
              <a:t>状況に同じ</a:t>
            </a:r>
            <a:endParaRPr lang="ja-JP" altLang="en-US" sz="1400" dirty="0">
              <a:latin typeface="ＭＳ Ｐゴシック" panose="020B0600070205080204" pitchFamily="50" charset="-128"/>
              <a:ea typeface="ＭＳ Ｐゴシック" panose="020B0600070205080204" pitchFamily="50" charset="-128"/>
            </a:endParaRPr>
          </a:p>
        </p:txBody>
      </p:sp>
      <p:sp>
        <p:nvSpPr>
          <p:cNvPr id="9" name="スライド番号プレースホルダー 3"/>
          <p:cNvSpPr>
            <a:spLocks noGrp="1"/>
          </p:cNvSpPr>
          <p:nvPr>
            <p:ph type="sldNum" sz="quarter" idx="12"/>
          </p:nvPr>
        </p:nvSpPr>
        <p:spPr>
          <a:xfrm>
            <a:off x="6832309" y="6460761"/>
            <a:ext cx="2133601" cy="365125"/>
          </a:xfrm>
        </p:spPr>
        <p:txBody>
          <a:bodyPr/>
          <a:lstStyle/>
          <a:p>
            <a:fld id="{B1C9D502-7DD1-418A-AEC2-39ED2C6C71DC}" type="slidenum">
              <a:rPr lang="ja-JP" altLang="en-US" smtClean="0">
                <a:solidFill>
                  <a:prstClr val="black"/>
                </a:solidFill>
              </a:rPr>
              <a:pPr/>
              <a:t>4</a:t>
            </a:fld>
            <a:endParaRPr lang="ja-JP" altLang="en-US" dirty="0">
              <a:solidFill>
                <a:prstClr val="black"/>
              </a:solidFill>
            </a:endParaRPr>
          </a:p>
        </p:txBody>
      </p:sp>
      <p:sp>
        <p:nvSpPr>
          <p:cNvPr id="10" name="角丸四角形 9"/>
          <p:cNvSpPr/>
          <p:nvPr/>
        </p:nvSpPr>
        <p:spPr>
          <a:xfrm>
            <a:off x="6372200" y="116632"/>
            <a:ext cx="2592288" cy="936104"/>
          </a:xfrm>
          <a:prstGeom prst="roundRect">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t>在宅</a:t>
            </a:r>
            <a:r>
              <a:rPr lang="ja-JP" altLang="en-US" sz="1400" dirty="0" smtClean="0"/>
              <a:t>サービスのみの分析</a:t>
            </a:r>
          </a:p>
          <a:p>
            <a:r>
              <a:rPr lang="ja-JP" altLang="en-US" sz="1200" dirty="0" smtClean="0">
                <a:latin typeface="ＭＳ Ｐゴシック" panose="020B0600070205080204" pitchFamily="50" charset="-128"/>
                <a:ea typeface="ＭＳ Ｐゴシック" panose="020B0600070205080204" pitchFamily="50" charset="-128"/>
              </a:rPr>
              <a:t>施設サービスにおいては、１人あたり給付費に大差は生じないため</a:t>
            </a:r>
            <a:endParaRPr lang="ja-JP" altLang="en-US"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39347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2" y="274639"/>
            <a:ext cx="8229599" cy="634081"/>
          </a:xfrm>
        </p:spPr>
        <p:txBody>
          <a:bodyPr>
            <a:normAutofit/>
          </a:bodyPr>
          <a:lstStyle/>
          <a:p>
            <a:r>
              <a:rPr kumimoji="1" lang="ja-JP" altLang="en-US" sz="2800" dirty="0" smtClean="0"/>
              <a:t>地域分析・検討結果記入シート</a:t>
            </a:r>
            <a:r>
              <a:rPr kumimoji="1" lang="ja-JP" altLang="en-US" sz="1800" dirty="0" smtClean="0"/>
              <a:t>で整理する（</a:t>
            </a:r>
            <a:r>
              <a:rPr kumimoji="1" lang="ja-JP" altLang="en-US" sz="1800" dirty="0" err="1" smtClean="0"/>
              <a:t>ｐ</a:t>
            </a:r>
            <a:r>
              <a:rPr kumimoji="1" lang="en-US" altLang="ja-JP" sz="1800" dirty="0" smtClean="0"/>
              <a:t>46</a:t>
            </a:r>
            <a:r>
              <a:rPr kumimoji="1" lang="ja-JP" altLang="en-US" sz="1800" dirty="0" smtClean="0"/>
              <a:t>）</a:t>
            </a:r>
            <a:endParaRPr kumimoji="1" lang="ja-JP" altLang="en-US" sz="18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67802113"/>
              </p:ext>
            </p:extLst>
          </p:nvPr>
        </p:nvGraphicFramePr>
        <p:xfrm>
          <a:off x="323528" y="1124744"/>
          <a:ext cx="8352928" cy="4876800"/>
        </p:xfrm>
        <a:graphic>
          <a:graphicData uri="http://schemas.openxmlformats.org/drawingml/2006/table">
            <a:tbl>
              <a:tblPr firstRow="1" bandRow="1">
                <a:tableStyleId>{BDBED569-4797-4DF1-A0F4-6AAB3CD982D8}</a:tableStyleId>
              </a:tblPr>
              <a:tblGrid>
                <a:gridCol w="1872208"/>
                <a:gridCol w="870992"/>
                <a:gridCol w="1371600"/>
                <a:gridCol w="1371600"/>
                <a:gridCol w="1371600"/>
                <a:gridCol w="1494928"/>
              </a:tblGrid>
              <a:tr h="370840">
                <a:tc>
                  <a:txBody>
                    <a:bodyPr/>
                    <a:lstStyle/>
                    <a:p>
                      <a:endParaRPr kumimoji="1" lang="ja-JP" altLang="en-US" dirty="0"/>
                    </a:p>
                  </a:txBody>
                  <a:tcPr/>
                </a:tc>
                <a:tc>
                  <a:txBody>
                    <a:bodyPr/>
                    <a:lstStyle/>
                    <a:p>
                      <a:r>
                        <a:rPr kumimoji="1" lang="ja-JP" altLang="en-US" sz="1600" dirty="0" smtClean="0"/>
                        <a:t>各自治体の数値</a:t>
                      </a:r>
                      <a:endParaRPr kumimoji="1" lang="ja-JP" altLang="en-US" sz="1600" dirty="0"/>
                    </a:p>
                  </a:txBody>
                  <a:tcPr/>
                </a:tc>
                <a:tc>
                  <a:txBody>
                    <a:bodyPr/>
                    <a:lstStyle/>
                    <a:p>
                      <a:r>
                        <a:rPr kumimoji="1" lang="ja-JP" altLang="en-US" sz="1600" dirty="0" smtClean="0"/>
                        <a:t>全国平均等との比較</a:t>
                      </a:r>
                      <a:endParaRPr kumimoji="1" lang="ja-JP" altLang="en-US" sz="1600" dirty="0"/>
                    </a:p>
                  </a:txBody>
                  <a:tcPr/>
                </a:tc>
                <a:tc>
                  <a:txBody>
                    <a:bodyPr/>
                    <a:lstStyle/>
                    <a:p>
                      <a:r>
                        <a:rPr kumimoji="1" lang="ja-JP" altLang="en-US" sz="1600" dirty="0" smtClean="0"/>
                        <a:t>全国平均等との乖離について理由・問題点等の考察</a:t>
                      </a:r>
                      <a:r>
                        <a:rPr kumimoji="1" lang="ja-JP" altLang="en-US" sz="1200" dirty="0" smtClean="0"/>
                        <a:t>（仮説の設定）</a:t>
                      </a:r>
                      <a:endParaRPr kumimoji="1" lang="ja-JP" altLang="en-US" sz="1600" dirty="0"/>
                    </a:p>
                  </a:txBody>
                  <a:tcPr/>
                </a:tc>
                <a:tc>
                  <a:txBody>
                    <a:bodyPr/>
                    <a:lstStyle/>
                    <a:p>
                      <a:r>
                        <a:rPr kumimoji="1" lang="ja-JP" altLang="en-US" sz="1600" dirty="0" smtClean="0"/>
                        <a:t>設定した仮説の確認・検証方法</a:t>
                      </a:r>
                      <a:endParaRPr kumimoji="1" lang="ja-JP" altLang="en-US" sz="1600" dirty="0"/>
                    </a:p>
                  </a:txBody>
                  <a:tcPr/>
                </a:tc>
                <a:tc>
                  <a:txBody>
                    <a:bodyPr/>
                    <a:lstStyle/>
                    <a:p>
                      <a:r>
                        <a:rPr kumimoji="1" lang="ja-JP" altLang="en-US" sz="1600" dirty="0" smtClean="0"/>
                        <a:t>問題を解決するための対応策（理想像でも可）</a:t>
                      </a:r>
                      <a:endParaRPr kumimoji="1" lang="ja-JP" altLang="en-US" sz="1600" dirty="0"/>
                    </a:p>
                  </a:txBody>
                  <a:tcPr/>
                </a:tc>
              </a:tr>
              <a:tr h="370840">
                <a:tc>
                  <a:txBody>
                    <a:bodyPr/>
                    <a:lstStyle/>
                    <a:p>
                      <a:r>
                        <a:rPr kumimoji="1" lang="ja-JP" altLang="en-US" dirty="0" smtClean="0"/>
                        <a:t>認定率</a:t>
                      </a:r>
                    </a:p>
                    <a:p>
                      <a:r>
                        <a:rPr kumimoji="1" lang="ja-JP" altLang="en-US" dirty="0" smtClean="0"/>
                        <a:t>・調整済み</a:t>
                      </a:r>
                    </a:p>
                    <a:p>
                      <a:r>
                        <a:rPr kumimoji="1" lang="ja-JP" altLang="en-US" dirty="0" smtClean="0"/>
                        <a:t>・重度</a:t>
                      </a:r>
                    </a:p>
                    <a:p>
                      <a:r>
                        <a:rPr kumimoji="1" lang="ja-JP" altLang="en-US" dirty="0" smtClean="0"/>
                        <a:t>・軽度</a:t>
                      </a:r>
                    </a:p>
                  </a:txBody>
                  <a:tcPr>
                    <a:solidFill>
                      <a:schemeClr val="accent2">
                        <a:lumMod val="40000"/>
                        <a:lumOff val="60000"/>
                        <a:alpha val="20000"/>
                      </a:schemeClr>
                    </a:solidFill>
                  </a:tcPr>
                </a:tc>
                <a:tc>
                  <a:txBody>
                    <a:bodyPr/>
                    <a:lstStyle/>
                    <a:p>
                      <a:pPr algn="r"/>
                      <a:r>
                        <a:rPr kumimoji="1" lang="ja-JP" altLang="en-US" dirty="0" smtClean="0"/>
                        <a:t>○○％</a:t>
                      </a:r>
                    </a:p>
                    <a:p>
                      <a:pPr algn="r"/>
                      <a:r>
                        <a:rPr kumimoji="1" lang="ja-JP" altLang="en-US" dirty="0" smtClean="0"/>
                        <a:t>○○％</a:t>
                      </a:r>
                    </a:p>
                    <a:p>
                      <a:pPr algn="r"/>
                      <a:r>
                        <a:rPr kumimoji="1" lang="ja-JP" altLang="en-US" dirty="0" smtClean="0"/>
                        <a:t>○○％</a:t>
                      </a:r>
                    </a:p>
                    <a:p>
                      <a:pPr algn="r"/>
                      <a:r>
                        <a:rPr kumimoji="1" lang="ja-JP" altLang="en-US" dirty="0" smtClean="0"/>
                        <a:t>○○％</a:t>
                      </a:r>
                      <a:endParaRPr kumimoji="1" lang="ja-JP" altLang="en-US" dirty="0"/>
                    </a:p>
                  </a:txBody>
                  <a:tcPr>
                    <a:solidFill>
                      <a:schemeClr val="accent2">
                        <a:lumMod val="40000"/>
                        <a:lumOff val="60000"/>
                        <a:alpha val="20000"/>
                      </a:schemeClr>
                    </a:solidFill>
                  </a:tcPr>
                </a:tc>
                <a:tc>
                  <a:txBody>
                    <a:bodyPr/>
                    <a:lstStyle/>
                    <a:p>
                      <a:endParaRPr kumimoji="1" lang="ja-JP" altLang="en-US" dirty="0"/>
                    </a:p>
                  </a:txBody>
                  <a:tcPr>
                    <a:solidFill>
                      <a:schemeClr val="accent2">
                        <a:lumMod val="40000"/>
                        <a:lumOff val="60000"/>
                        <a:alpha val="20000"/>
                      </a:schemeClr>
                    </a:solidFill>
                  </a:tcPr>
                </a:tc>
                <a:tc>
                  <a:txBody>
                    <a:bodyPr/>
                    <a:lstStyle/>
                    <a:p>
                      <a:endParaRPr kumimoji="1" lang="ja-JP" altLang="en-US" dirty="0"/>
                    </a:p>
                  </a:txBody>
                  <a:tcPr>
                    <a:solidFill>
                      <a:schemeClr val="accent2">
                        <a:lumMod val="40000"/>
                        <a:lumOff val="60000"/>
                        <a:alpha val="20000"/>
                      </a:schemeClr>
                    </a:solidFill>
                  </a:tcPr>
                </a:tc>
                <a:tc>
                  <a:txBody>
                    <a:bodyPr/>
                    <a:lstStyle/>
                    <a:p>
                      <a:endParaRPr kumimoji="1" lang="ja-JP" altLang="en-US" dirty="0"/>
                    </a:p>
                  </a:txBody>
                  <a:tcPr>
                    <a:solidFill>
                      <a:schemeClr val="accent2">
                        <a:lumMod val="40000"/>
                        <a:lumOff val="60000"/>
                        <a:alpha val="20000"/>
                      </a:schemeClr>
                    </a:solidFill>
                  </a:tcPr>
                </a:tc>
                <a:tc>
                  <a:txBody>
                    <a:bodyPr/>
                    <a:lstStyle/>
                    <a:p>
                      <a:endParaRPr kumimoji="1" lang="ja-JP" altLang="en-US" dirty="0"/>
                    </a:p>
                  </a:txBody>
                  <a:tcPr>
                    <a:solidFill>
                      <a:schemeClr val="accent2">
                        <a:lumMod val="40000"/>
                        <a:lumOff val="60000"/>
                        <a:alpha val="20000"/>
                      </a:schemeClr>
                    </a:solidFill>
                  </a:tcPr>
                </a:tc>
              </a:tr>
              <a:tr h="370840">
                <a:tc>
                  <a:txBody>
                    <a:bodyPr/>
                    <a:lstStyle/>
                    <a:p>
                      <a:r>
                        <a:rPr kumimoji="1" lang="ja-JP" altLang="en-US" dirty="0" smtClean="0"/>
                        <a:t>受給率</a:t>
                      </a:r>
                    </a:p>
                    <a:p>
                      <a:r>
                        <a:rPr kumimoji="1" lang="ja-JP" altLang="en-US" dirty="0" smtClean="0"/>
                        <a:t>・施設</a:t>
                      </a:r>
                    </a:p>
                    <a:p>
                      <a:r>
                        <a:rPr kumimoji="1" lang="ja-JP" altLang="en-US" dirty="0" smtClean="0"/>
                        <a:t>・居住系</a:t>
                      </a:r>
                    </a:p>
                    <a:p>
                      <a:r>
                        <a:rPr kumimoji="1" lang="ja-JP" altLang="en-US" dirty="0" smtClean="0"/>
                        <a:t>・在宅</a:t>
                      </a:r>
                      <a:endParaRPr kumimoji="1" lang="ja-JP" altLang="en-US" dirty="0"/>
                    </a:p>
                  </a:txBody>
                  <a:tcPr>
                    <a:solidFill>
                      <a:schemeClr val="accent3">
                        <a:lumMod val="40000"/>
                        <a:lumOff val="60000"/>
                      </a:schemeClr>
                    </a:solidFill>
                  </a:tcPr>
                </a:tc>
                <a:tc>
                  <a:txBody>
                    <a:bodyPr/>
                    <a:lstStyle/>
                    <a:p>
                      <a:pPr algn="r"/>
                      <a:endParaRPr kumimoji="1" lang="ja-JP" altLang="en-US" dirty="0" smtClean="0"/>
                    </a:p>
                    <a:p>
                      <a:pPr algn="r"/>
                      <a:r>
                        <a:rPr kumimoji="1" lang="ja-JP" altLang="en-US" dirty="0" smtClean="0"/>
                        <a:t>○○％</a:t>
                      </a:r>
                    </a:p>
                    <a:p>
                      <a:pPr algn="r"/>
                      <a:r>
                        <a:rPr kumimoji="1" lang="ja-JP" altLang="en-US" dirty="0" smtClean="0"/>
                        <a:t>○○％</a:t>
                      </a:r>
                    </a:p>
                    <a:p>
                      <a:pPr algn="r"/>
                      <a:r>
                        <a:rPr kumimoji="1" lang="ja-JP" altLang="en-US" dirty="0" smtClean="0"/>
                        <a:t>○○％</a:t>
                      </a:r>
                      <a:endParaRPr kumimoji="1" lang="ja-JP" altLang="en-US" dirty="0"/>
                    </a:p>
                  </a:txBody>
                  <a:tcPr>
                    <a:solidFill>
                      <a:schemeClr val="accent3">
                        <a:lumMod val="40000"/>
                        <a:lumOff val="60000"/>
                      </a:schemeClr>
                    </a:solidFill>
                  </a:tcPr>
                </a:tc>
                <a:tc>
                  <a:txBody>
                    <a:bodyPr/>
                    <a:lstStyle/>
                    <a:p>
                      <a:endParaRPr kumimoji="1" lang="ja-JP" altLang="en-US" dirty="0"/>
                    </a:p>
                  </a:txBody>
                  <a:tcPr>
                    <a:solidFill>
                      <a:schemeClr val="accent3">
                        <a:lumMod val="40000"/>
                        <a:lumOff val="60000"/>
                      </a:schemeClr>
                    </a:solidFill>
                  </a:tcPr>
                </a:tc>
                <a:tc>
                  <a:txBody>
                    <a:bodyPr/>
                    <a:lstStyle/>
                    <a:p>
                      <a:endParaRPr kumimoji="1" lang="ja-JP" altLang="en-US" dirty="0"/>
                    </a:p>
                  </a:txBody>
                  <a:tcPr>
                    <a:solidFill>
                      <a:schemeClr val="accent3">
                        <a:lumMod val="40000"/>
                        <a:lumOff val="60000"/>
                      </a:schemeClr>
                    </a:solidFill>
                  </a:tcPr>
                </a:tc>
                <a:tc>
                  <a:txBody>
                    <a:bodyPr/>
                    <a:lstStyle/>
                    <a:p>
                      <a:endParaRPr kumimoji="1" lang="ja-JP" altLang="en-US" dirty="0"/>
                    </a:p>
                  </a:txBody>
                  <a:tcPr>
                    <a:solidFill>
                      <a:schemeClr val="accent3">
                        <a:lumMod val="40000"/>
                        <a:lumOff val="60000"/>
                      </a:schemeClr>
                    </a:solidFill>
                  </a:tcPr>
                </a:tc>
                <a:tc>
                  <a:txBody>
                    <a:bodyPr/>
                    <a:lstStyle/>
                    <a:p>
                      <a:endParaRPr kumimoji="1" lang="ja-JP" altLang="en-US" dirty="0"/>
                    </a:p>
                  </a:txBody>
                  <a:tcPr>
                    <a:solidFill>
                      <a:schemeClr val="accent3">
                        <a:lumMod val="40000"/>
                        <a:lumOff val="60000"/>
                      </a:schemeClr>
                    </a:solidFill>
                  </a:tcPr>
                </a:tc>
              </a:tr>
              <a:tr h="370840">
                <a:tc>
                  <a:txBody>
                    <a:bodyPr/>
                    <a:lstStyle/>
                    <a:p>
                      <a:r>
                        <a:rPr kumimoji="1" lang="ja-JP" altLang="en-US" dirty="0" smtClean="0"/>
                        <a:t>１人あたり給付費</a:t>
                      </a:r>
                    </a:p>
                    <a:p>
                      <a:r>
                        <a:rPr kumimoji="1" lang="ja-JP" altLang="en-US" dirty="0" smtClean="0"/>
                        <a:t>・在宅</a:t>
                      </a:r>
                    </a:p>
                    <a:p>
                      <a:r>
                        <a:rPr kumimoji="1" lang="ja-JP" altLang="en-US" dirty="0" smtClean="0"/>
                        <a:t>・在宅＆居住</a:t>
                      </a:r>
                    </a:p>
                    <a:p>
                      <a:r>
                        <a:rPr kumimoji="1" lang="ja-JP" altLang="en-US" dirty="0" smtClean="0"/>
                        <a:t>・各サービス別</a:t>
                      </a:r>
                      <a:endParaRPr kumimoji="1" lang="ja-JP" altLang="en-US" dirty="0"/>
                    </a:p>
                  </a:txBody>
                  <a:tcPr/>
                </a:tc>
                <a:tc>
                  <a:txBody>
                    <a:bodyPr/>
                    <a:lstStyle/>
                    <a:p>
                      <a:pPr algn="r"/>
                      <a:endParaRPr kumimoji="1" lang="ja-JP" altLang="en-US" dirty="0" smtClean="0"/>
                    </a:p>
                    <a:p>
                      <a:pPr algn="r"/>
                      <a:r>
                        <a:rPr kumimoji="1" lang="ja-JP" altLang="en-US" dirty="0" smtClean="0"/>
                        <a:t>○○円</a:t>
                      </a:r>
                    </a:p>
                    <a:p>
                      <a:pPr algn="r"/>
                      <a:r>
                        <a:rPr kumimoji="1" lang="ja-JP" altLang="en-US" dirty="0" smtClean="0"/>
                        <a:t>○○円</a:t>
                      </a:r>
                    </a:p>
                    <a:p>
                      <a:pPr algn="r"/>
                      <a:r>
                        <a:rPr kumimoji="1" lang="ja-JP" altLang="en-US" dirty="0" smtClean="0"/>
                        <a:t>○○円</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5</a:t>
            </a:fld>
            <a:endParaRPr lang="ja-JP" altLang="en-US" dirty="0">
              <a:solidFill>
                <a:prstClr val="black"/>
              </a:solidFill>
            </a:endParaRPr>
          </a:p>
        </p:txBody>
      </p:sp>
      <p:sp>
        <p:nvSpPr>
          <p:cNvPr id="6" name="角丸四角形 5"/>
          <p:cNvSpPr/>
          <p:nvPr/>
        </p:nvSpPr>
        <p:spPr>
          <a:xfrm>
            <a:off x="3203848" y="2564904"/>
            <a:ext cx="1080120" cy="3312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t>全国平均</a:t>
            </a:r>
            <a:r>
              <a:rPr lang="ja-JP" altLang="en-US" dirty="0" smtClean="0"/>
              <a:t>より高い、低い等の事実を記入。</a:t>
            </a:r>
            <a:endParaRPr kumimoji="1" lang="ja-JP" altLang="en-US" dirty="0"/>
          </a:p>
        </p:txBody>
      </p:sp>
      <p:sp>
        <p:nvSpPr>
          <p:cNvPr id="7" name="右矢印 6"/>
          <p:cNvSpPr/>
          <p:nvPr/>
        </p:nvSpPr>
        <p:spPr>
          <a:xfrm>
            <a:off x="4326172" y="2780928"/>
            <a:ext cx="432048"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8" name="右矢印 7"/>
          <p:cNvSpPr/>
          <p:nvPr/>
        </p:nvSpPr>
        <p:spPr>
          <a:xfrm>
            <a:off x="4326172" y="3861048"/>
            <a:ext cx="432048" cy="7200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9" name="右矢印 8"/>
          <p:cNvSpPr/>
          <p:nvPr/>
        </p:nvSpPr>
        <p:spPr>
          <a:xfrm>
            <a:off x="4336226" y="5060246"/>
            <a:ext cx="43204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角丸四角形 9"/>
          <p:cNvSpPr/>
          <p:nvPr/>
        </p:nvSpPr>
        <p:spPr>
          <a:xfrm>
            <a:off x="4782342" y="2564904"/>
            <a:ext cx="2160240" cy="3312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smtClean="0"/>
              <a:t>「手引き」の要因分析（チェックリスト）を参考に記入。</a:t>
            </a:r>
          </a:p>
          <a:p>
            <a:pPr marL="342900" indent="-342900">
              <a:buFont typeface="+mj-lt"/>
              <a:buAutoNum type="arabicPeriod"/>
            </a:pPr>
            <a:r>
              <a:rPr lang="ja-JP" altLang="en-US" sz="1600" dirty="0" smtClean="0"/>
              <a:t>可能性がある</a:t>
            </a:r>
            <a:r>
              <a:rPr lang="ja-JP" altLang="en-US" sz="1600" dirty="0"/>
              <a:t>仮説</a:t>
            </a:r>
            <a:r>
              <a:rPr lang="ja-JP" altLang="en-US" sz="1600" dirty="0" smtClean="0"/>
              <a:t>を列挙</a:t>
            </a:r>
          </a:p>
          <a:p>
            <a:pPr marL="342900" indent="-342900">
              <a:buFont typeface="+mj-lt"/>
              <a:buAutoNum type="arabicPeriod"/>
            </a:pPr>
            <a:r>
              <a:rPr lang="ja-JP" altLang="en-US" sz="1600" dirty="0" smtClean="0"/>
              <a:t>データ等を確認</a:t>
            </a:r>
          </a:p>
          <a:p>
            <a:pPr marL="342900" indent="-342900">
              <a:buFont typeface="+mj-lt"/>
              <a:buAutoNum type="arabicPeriod"/>
            </a:pPr>
            <a:r>
              <a:rPr lang="ja-JP" altLang="en-US" sz="1600" dirty="0" smtClean="0"/>
              <a:t>否定される仮説を消去</a:t>
            </a:r>
          </a:p>
        </p:txBody>
      </p:sp>
      <p:sp>
        <p:nvSpPr>
          <p:cNvPr id="11" name="右矢印 10"/>
          <p:cNvSpPr/>
          <p:nvPr/>
        </p:nvSpPr>
        <p:spPr>
          <a:xfrm>
            <a:off x="7020272" y="2754321"/>
            <a:ext cx="432048"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12" name="右矢印 11"/>
          <p:cNvSpPr/>
          <p:nvPr/>
        </p:nvSpPr>
        <p:spPr>
          <a:xfrm>
            <a:off x="7020272" y="3834441"/>
            <a:ext cx="432048" cy="7200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3" name="右矢印 12"/>
          <p:cNvSpPr/>
          <p:nvPr/>
        </p:nvSpPr>
        <p:spPr>
          <a:xfrm>
            <a:off x="7030326" y="5033639"/>
            <a:ext cx="43204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角丸四角形 13"/>
          <p:cNvSpPr/>
          <p:nvPr/>
        </p:nvSpPr>
        <p:spPr>
          <a:xfrm>
            <a:off x="7478823" y="2564904"/>
            <a:ext cx="1080120" cy="3312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smtClean="0"/>
              <a:t>「手引き」の対応例を参考に記入。</a:t>
            </a:r>
            <a:endParaRPr kumimoji="1" lang="ja-JP" altLang="en-US" dirty="0"/>
          </a:p>
        </p:txBody>
      </p:sp>
    </p:spTree>
    <p:extLst>
      <p:ext uri="{BB962C8B-B14F-4D97-AF65-F5344CB8AC3E}">
        <p14:creationId xmlns:p14="http://schemas.microsoft.com/office/powerpoint/2010/main" val="3296858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1223</Words>
  <Application>Microsoft Office PowerPoint</Application>
  <PresentationFormat>画面に合わせる (4:3)</PresentationFormat>
  <Paragraphs>187</Paragraphs>
  <Slides>6</Slides>
  <Notes>0</Notes>
  <HiddenSlides>0</HiddenSlides>
  <MMClips>0</MMClips>
  <ScaleCrop>false</ScaleCrop>
  <HeadingPairs>
    <vt:vector size="4" baseType="variant">
      <vt:variant>
        <vt:lpstr>テーマ</vt:lpstr>
      </vt:variant>
      <vt:variant>
        <vt:i4>5</vt:i4>
      </vt:variant>
      <vt:variant>
        <vt:lpstr>スライド タイトル</vt:lpstr>
      </vt:variant>
      <vt:variant>
        <vt:i4>6</vt:i4>
      </vt:variant>
    </vt:vector>
  </HeadingPairs>
  <TitlesOfParts>
    <vt:vector size="11" baseType="lpstr">
      <vt:lpstr>2_Office ​​テーマ</vt:lpstr>
      <vt:lpstr>3_Office ​​テーマ</vt:lpstr>
      <vt:lpstr>4_Office ​​テーマ</vt:lpstr>
      <vt:lpstr>5_Office ​​テーマ</vt:lpstr>
      <vt:lpstr>6_Office ​​テーマ</vt:lpstr>
      <vt:lpstr>介護保険事業（支援）計画策定のための 地域包括ケア 「見える化」システム等を 活用した地域分析の手引き</vt:lpstr>
      <vt:lpstr>「見える化」システムを活用した給付分析のイメージ（手引きｐ４）</vt:lpstr>
      <vt:lpstr>①　要介護認定率を全国平均等と比較し、その要因・背景を考えてみる（ｐ10～15）</vt:lpstr>
      <vt:lpstr>②（サービス系列別）受給率を確認し、サービスの偏りの有無を確認する（ｐ21～25）</vt:lpstr>
      <vt:lpstr>③（サービス種類別）受給者1人あたり給付費 　　を確認し、ケアプランや受給者の特徴を把握する（ｐ30～35）</vt:lpstr>
      <vt:lpstr>地域分析・検討結果記入シートで整理する（ｐ46）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2017-09-01T07:58:29Z</dcterms:created>
  <dcterms:modified xsi:type="dcterms:W3CDTF">2017-09-01T07:58:39Z</dcterms:modified>
</cp:coreProperties>
</file>