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709" r:id="rId2"/>
    <p:sldMasterId id="2147483879" r:id="rId3"/>
  </p:sldMasterIdLst>
  <p:notesMasterIdLst>
    <p:notesMasterId r:id="rId135"/>
  </p:notesMasterIdLst>
  <p:sldIdLst>
    <p:sldId id="637" r:id="rId4"/>
    <p:sldId id="698" r:id="rId5"/>
    <p:sldId id="633" r:id="rId6"/>
    <p:sldId id="635" r:id="rId7"/>
    <p:sldId id="636" r:id="rId8"/>
    <p:sldId id="638" r:id="rId9"/>
    <p:sldId id="639" r:id="rId10"/>
    <p:sldId id="691" r:id="rId11"/>
    <p:sldId id="692" r:id="rId12"/>
    <p:sldId id="693" r:id="rId13"/>
    <p:sldId id="694" r:id="rId14"/>
    <p:sldId id="696" r:id="rId15"/>
    <p:sldId id="697" r:id="rId16"/>
    <p:sldId id="641" r:id="rId17"/>
    <p:sldId id="699" r:id="rId18"/>
    <p:sldId id="770" r:id="rId19"/>
    <p:sldId id="700" r:id="rId20"/>
    <p:sldId id="701" r:id="rId21"/>
    <p:sldId id="702" r:id="rId22"/>
    <p:sldId id="786" r:id="rId23"/>
    <p:sldId id="703" r:id="rId24"/>
    <p:sldId id="704" r:id="rId25"/>
    <p:sldId id="705" r:id="rId26"/>
    <p:sldId id="789" r:id="rId27"/>
    <p:sldId id="788" r:id="rId28"/>
    <p:sldId id="706" r:id="rId29"/>
    <p:sldId id="707" r:id="rId30"/>
    <p:sldId id="708" r:id="rId31"/>
    <p:sldId id="709" r:id="rId32"/>
    <p:sldId id="710" r:id="rId33"/>
    <p:sldId id="787" r:id="rId34"/>
    <p:sldId id="711" r:id="rId35"/>
    <p:sldId id="712" r:id="rId36"/>
    <p:sldId id="713" r:id="rId37"/>
    <p:sldId id="714" r:id="rId38"/>
    <p:sldId id="715" r:id="rId39"/>
    <p:sldId id="716" r:id="rId40"/>
    <p:sldId id="717" r:id="rId41"/>
    <p:sldId id="718" r:id="rId42"/>
    <p:sldId id="719" r:id="rId43"/>
    <p:sldId id="720" r:id="rId44"/>
    <p:sldId id="781" r:id="rId45"/>
    <p:sldId id="721" r:id="rId46"/>
    <p:sldId id="722" r:id="rId47"/>
    <p:sldId id="723" r:id="rId48"/>
    <p:sldId id="724" r:id="rId49"/>
    <p:sldId id="725" r:id="rId50"/>
    <p:sldId id="726" r:id="rId51"/>
    <p:sldId id="727" r:id="rId52"/>
    <p:sldId id="728" r:id="rId53"/>
    <p:sldId id="729" r:id="rId54"/>
    <p:sldId id="730" r:id="rId55"/>
    <p:sldId id="731" r:id="rId56"/>
    <p:sldId id="732" r:id="rId57"/>
    <p:sldId id="733" r:id="rId58"/>
    <p:sldId id="782" r:id="rId59"/>
    <p:sldId id="734" r:id="rId60"/>
    <p:sldId id="735" r:id="rId61"/>
    <p:sldId id="736" r:id="rId62"/>
    <p:sldId id="737" r:id="rId63"/>
    <p:sldId id="738" r:id="rId64"/>
    <p:sldId id="739" r:id="rId65"/>
    <p:sldId id="740" r:id="rId66"/>
    <p:sldId id="741" r:id="rId67"/>
    <p:sldId id="742" r:id="rId68"/>
    <p:sldId id="743" r:id="rId69"/>
    <p:sldId id="744" r:id="rId70"/>
    <p:sldId id="783" r:id="rId71"/>
    <p:sldId id="745" r:id="rId72"/>
    <p:sldId id="746" r:id="rId73"/>
    <p:sldId id="747" r:id="rId74"/>
    <p:sldId id="748" r:id="rId75"/>
    <p:sldId id="749" r:id="rId76"/>
    <p:sldId id="750" r:id="rId77"/>
    <p:sldId id="751" r:id="rId78"/>
    <p:sldId id="752" r:id="rId79"/>
    <p:sldId id="753" r:id="rId80"/>
    <p:sldId id="754" r:id="rId81"/>
    <p:sldId id="755" r:id="rId82"/>
    <p:sldId id="784" r:id="rId83"/>
    <p:sldId id="756" r:id="rId84"/>
    <p:sldId id="757" r:id="rId85"/>
    <p:sldId id="758" r:id="rId86"/>
    <p:sldId id="759" r:id="rId87"/>
    <p:sldId id="760" r:id="rId88"/>
    <p:sldId id="761" r:id="rId89"/>
    <p:sldId id="785" r:id="rId90"/>
    <p:sldId id="762" r:id="rId91"/>
    <p:sldId id="763" r:id="rId92"/>
    <p:sldId id="764" r:id="rId93"/>
    <p:sldId id="765" r:id="rId94"/>
    <p:sldId id="766" r:id="rId95"/>
    <p:sldId id="767" r:id="rId96"/>
    <p:sldId id="768" r:id="rId97"/>
    <p:sldId id="642" r:id="rId98"/>
    <p:sldId id="643" r:id="rId99"/>
    <p:sldId id="661" r:id="rId100"/>
    <p:sldId id="645" r:id="rId101"/>
    <p:sldId id="663" r:id="rId102"/>
    <p:sldId id="664" r:id="rId103"/>
    <p:sldId id="665" r:id="rId104"/>
    <p:sldId id="666" r:id="rId105"/>
    <p:sldId id="648" r:id="rId106"/>
    <p:sldId id="649" r:id="rId107"/>
    <p:sldId id="667" r:id="rId108"/>
    <p:sldId id="668" r:id="rId109"/>
    <p:sldId id="669" r:id="rId110"/>
    <p:sldId id="670" r:id="rId111"/>
    <p:sldId id="671" r:id="rId112"/>
    <p:sldId id="672" r:id="rId113"/>
    <p:sldId id="673" r:id="rId114"/>
    <p:sldId id="654" r:id="rId115"/>
    <p:sldId id="674" r:id="rId116"/>
    <p:sldId id="655" r:id="rId117"/>
    <p:sldId id="656" r:id="rId118"/>
    <p:sldId id="675" r:id="rId119"/>
    <p:sldId id="657" r:id="rId120"/>
    <p:sldId id="658" r:id="rId121"/>
    <p:sldId id="676" r:id="rId122"/>
    <p:sldId id="677" r:id="rId123"/>
    <p:sldId id="678" r:id="rId124"/>
    <p:sldId id="679" r:id="rId125"/>
    <p:sldId id="680" r:id="rId126"/>
    <p:sldId id="681" r:id="rId127"/>
    <p:sldId id="686" r:id="rId128"/>
    <p:sldId id="687" r:id="rId129"/>
    <p:sldId id="684" r:id="rId130"/>
    <p:sldId id="688" r:id="rId131"/>
    <p:sldId id="689" r:id="rId132"/>
    <p:sldId id="690" r:id="rId133"/>
    <p:sldId id="798" r:id="rId134"/>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78">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187"/>
    <a:srgbClr val="4A7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825" autoAdjust="0"/>
  </p:normalViewPr>
  <p:slideViewPr>
    <p:cSldViewPr>
      <p:cViewPr varScale="1">
        <p:scale>
          <a:sx n="73" d="100"/>
          <a:sy n="73" d="100"/>
        </p:scale>
        <p:origin x="-1146" y="-96"/>
      </p:cViewPr>
      <p:guideLst>
        <p:guide orient="horz" pos="2478"/>
        <p:guide pos="312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theme" Target="theme/theme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2E306-77E4-4B6C-81F8-3589698E5F32}" type="doc">
      <dgm:prSet loTypeId="urn:microsoft.com/office/officeart/2005/8/layout/process2" loCatId="process" qsTypeId="urn:microsoft.com/office/officeart/2005/8/quickstyle/simple5" qsCatId="simple" csTypeId="urn:microsoft.com/office/officeart/2005/8/colors/accent1_2" csCatId="accent1" phldr="1"/>
      <dgm:spPr/>
      <dgm:t>
        <a:bodyPr/>
        <a:lstStyle/>
        <a:p>
          <a:endParaRPr kumimoji="1" lang="ja-JP" altLang="en-US"/>
        </a:p>
      </dgm:t>
    </dgm:pt>
    <dgm:pt modelId="{DDF08070-0AC3-44DB-91D5-F865294D0D47}">
      <dgm:prSet phldrT="[テキスト]" custT="1"/>
      <dgm:spPr/>
      <dgm:t>
        <a:bodyPr/>
        <a:lstStyle/>
        <a:p>
          <a:pPr>
            <a:spcAft>
              <a:spcPts val="0"/>
            </a:spcAft>
          </a:pPr>
          <a:r>
            <a:rPr kumimoji="1" lang="ja-JP" altLang="en-US" sz="1400" dirty="0"/>
            <a:t>自然体推計</a:t>
          </a:r>
        </a:p>
      </dgm:t>
    </dgm:pt>
    <dgm:pt modelId="{9B0B3EF3-16D0-47CF-9A4E-B29952461ABB}" type="parTrans" cxnId="{DC4539C9-9A75-4948-8F56-3F4A0FED1872}">
      <dgm:prSet/>
      <dgm:spPr/>
      <dgm:t>
        <a:bodyPr/>
        <a:lstStyle/>
        <a:p>
          <a:endParaRPr kumimoji="1" lang="ja-JP" altLang="en-US" sz="1400"/>
        </a:p>
      </dgm:t>
    </dgm:pt>
    <dgm:pt modelId="{ABFBD1E6-909E-49BE-9695-9F86392B7FEF}" type="sibTrans" cxnId="{DC4539C9-9A75-4948-8F56-3F4A0FED1872}">
      <dgm:prSet/>
      <dgm:spPr/>
      <dgm:t>
        <a:bodyPr/>
        <a:lstStyle/>
        <a:p>
          <a:endParaRPr kumimoji="1" lang="ja-JP" altLang="en-US" sz="1400"/>
        </a:p>
      </dgm:t>
    </dgm:pt>
    <dgm:pt modelId="{2656E9E4-C9BC-4601-94A1-837AE6A92C5D}">
      <dgm:prSet phldrT="[テキスト]" custT="1"/>
      <dgm:spPr/>
      <dgm:t>
        <a:bodyPr/>
        <a:lstStyle/>
        <a:p>
          <a:pPr>
            <a:spcAft>
              <a:spcPts val="0"/>
            </a:spcAft>
          </a:pPr>
          <a:r>
            <a:rPr kumimoji="1" lang="ja-JP" altLang="en-US" sz="1400" dirty="0"/>
            <a:t>施策反映</a:t>
          </a:r>
        </a:p>
      </dgm:t>
    </dgm:pt>
    <dgm:pt modelId="{035138B4-F8A4-489C-8907-A65E3DF62806}" type="parTrans" cxnId="{DBE987AD-9F66-433E-934D-20796663BA1E}">
      <dgm:prSet/>
      <dgm:spPr/>
      <dgm:t>
        <a:bodyPr/>
        <a:lstStyle/>
        <a:p>
          <a:endParaRPr kumimoji="1" lang="ja-JP" altLang="en-US" sz="1400"/>
        </a:p>
      </dgm:t>
    </dgm:pt>
    <dgm:pt modelId="{58F4E08F-72FA-4BAA-AA06-CDA6AF3FBD50}" type="sibTrans" cxnId="{DBE987AD-9F66-433E-934D-20796663BA1E}">
      <dgm:prSet/>
      <dgm:spPr/>
      <dgm:t>
        <a:bodyPr/>
        <a:lstStyle/>
        <a:p>
          <a:endParaRPr kumimoji="1" lang="ja-JP" altLang="en-US" sz="1400"/>
        </a:p>
      </dgm:t>
    </dgm:pt>
    <dgm:pt modelId="{D964C8F5-D42A-4A6D-99CB-820F06207881}">
      <dgm:prSet phldrT="[テキスト]" custT="1"/>
      <dgm:spPr/>
      <dgm:t>
        <a:bodyPr/>
        <a:lstStyle/>
        <a:p>
          <a:pPr>
            <a:spcAft>
              <a:spcPts val="0"/>
            </a:spcAft>
          </a:pPr>
          <a:r>
            <a:rPr kumimoji="1" lang="ja-JP" altLang="en-US" sz="1400" dirty="0"/>
            <a:t>制度改正への対応や保険者における施策等を認定率や認定者数、利用率や利用者数に反映した推計</a:t>
          </a:r>
        </a:p>
      </dgm:t>
    </dgm:pt>
    <dgm:pt modelId="{18D79409-F29A-424C-9250-816C5592DC43}" type="parTrans" cxnId="{BCB0F5C7-EC35-4F6C-862C-3AD9B78A4EC5}">
      <dgm:prSet/>
      <dgm:spPr/>
      <dgm:t>
        <a:bodyPr/>
        <a:lstStyle/>
        <a:p>
          <a:endParaRPr kumimoji="1" lang="ja-JP" altLang="en-US" sz="1400"/>
        </a:p>
      </dgm:t>
    </dgm:pt>
    <dgm:pt modelId="{43BE28C6-3697-4D36-8CE2-83B2EFF6AAAA}" type="sibTrans" cxnId="{BCB0F5C7-EC35-4F6C-862C-3AD9B78A4EC5}">
      <dgm:prSet/>
      <dgm:spPr/>
      <dgm:t>
        <a:bodyPr/>
        <a:lstStyle/>
        <a:p>
          <a:endParaRPr kumimoji="1" lang="ja-JP" altLang="en-US" sz="1400"/>
        </a:p>
      </dgm:t>
    </dgm:pt>
    <dgm:pt modelId="{CF8B19B2-BB4F-4726-8766-CD18F119AA5D}">
      <dgm:prSet phldrT="[テキスト]" custT="1"/>
      <dgm:spPr/>
      <dgm:t>
        <a:bodyPr/>
        <a:lstStyle/>
        <a:p>
          <a:pPr>
            <a:spcAft>
              <a:spcPts val="0"/>
            </a:spcAft>
          </a:pPr>
          <a:r>
            <a:rPr kumimoji="1" lang="ja-JP" altLang="en-US" sz="1400" dirty="0"/>
            <a:t>保険料額の算定</a:t>
          </a:r>
        </a:p>
      </dgm:t>
    </dgm:pt>
    <dgm:pt modelId="{335A3887-C03A-4417-ACC4-2E7744D099C5}" type="parTrans" cxnId="{19DBAC9D-BF5B-4DD3-AF31-E8F2BFD42B78}">
      <dgm:prSet/>
      <dgm:spPr/>
      <dgm:t>
        <a:bodyPr/>
        <a:lstStyle/>
        <a:p>
          <a:endParaRPr kumimoji="1" lang="ja-JP" altLang="en-US" sz="1400"/>
        </a:p>
      </dgm:t>
    </dgm:pt>
    <dgm:pt modelId="{2AA92742-052C-455C-BF0B-9DFC3857BB91}" type="sibTrans" cxnId="{19DBAC9D-BF5B-4DD3-AF31-E8F2BFD42B78}">
      <dgm:prSet/>
      <dgm:spPr/>
      <dgm:t>
        <a:bodyPr/>
        <a:lstStyle/>
        <a:p>
          <a:endParaRPr kumimoji="1" lang="ja-JP" altLang="en-US" sz="1400"/>
        </a:p>
      </dgm:t>
    </dgm:pt>
    <dgm:pt modelId="{8B00A95E-35A5-4BA3-BAE9-4A8321FF2FD1}">
      <dgm:prSet phldrT="[テキスト]" custT="1"/>
      <dgm:spPr/>
      <dgm:t>
        <a:bodyPr/>
        <a:lstStyle/>
        <a:p>
          <a:pPr>
            <a:spcAft>
              <a:spcPts val="0"/>
            </a:spcAft>
          </a:pPr>
          <a:r>
            <a:rPr kumimoji="1" lang="ja-JP" altLang="en-US" sz="1400" dirty="0"/>
            <a:t>保険料算定に必要な係数等を入力することにより、施策反映後のサービス見込量等から保険料額を推計</a:t>
          </a:r>
        </a:p>
      </dgm:t>
    </dgm:pt>
    <dgm:pt modelId="{6071F369-89D0-443A-8F41-901BBC86B0D1}" type="parTrans" cxnId="{C3347898-132D-438B-A868-A5CDA12A33CD}">
      <dgm:prSet/>
      <dgm:spPr/>
      <dgm:t>
        <a:bodyPr/>
        <a:lstStyle/>
        <a:p>
          <a:endParaRPr kumimoji="1" lang="ja-JP" altLang="en-US" sz="1400"/>
        </a:p>
      </dgm:t>
    </dgm:pt>
    <dgm:pt modelId="{168A6EA7-BD55-4734-839A-12CE7FEC9738}" type="sibTrans" cxnId="{C3347898-132D-438B-A868-A5CDA12A33CD}">
      <dgm:prSet/>
      <dgm:spPr/>
      <dgm:t>
        <a:bodyPr/>
        <a:lstStyle/>
        <a:p>
          <a:endParaRPr kumimoji="1" lang="ja-JP" altLang="en-US" sz="1400"/>
        </a:p>
      </dgm:t>
    </dgm:pt>
    <dgm:pt modelId="{1E445C6C-3CF1-4D6D-92ED-8471B45CF304}">
      <dgm:prSet custT="1"/>
      <dgm:spPr/>
      <dgm:t>
        <a:bodyPr/>
        <a:lstStyle/>
        <a:p>
          <a:pPr>
            <a:spcAft>
              <a:spcPts val="0"/>
            </a:spcAft>
          </a:pPr>
          <a:r>
            <a:rPr kumimoji="1" lang="ja-JP" altLang="en-US" sz="1400" dirty="0"/>
            <a:t>推計結果の確認</a:t>
          </a:r>
        </a:p>
      </dgm:t>
    </dgm:pt>
    <dgm:pt modelId="{8395768B-C95A-4D0E-AAF4-5838DFF69E29}" type="parTrans" cxnId="{6B5B6834-0142-417D-ADFF-EC61F7D193F7}">
      <dgm:prSet/>
      <dgm:spPr/>
      <dgm:t>
        <a:bodyPr/>
        <a:lstStyle/>
        <a:p>
          <a:endParaRPr kumimoji="1" lang="ja-JP" altLang="en-US" sz="1400"/>
        </a:p>
      </dgm:t>
    </dgm:pt>
    <dgm:pt modelId="{DFD1CABE-A5C9-4DA4-8896-AB2C15CF693C}" type="sibTrans" cxnId="{6B5B6834-0142-417D-ADFF-EC61F7D193F7}">
      <dgm:prSet/>
      <dgm:spPr/>
      <dgm:t>
        <a:bodyPr/>
        <a:lstStyle/>
        <a:p>
          <a:endParaRPr kumimoji="1" lang="ja-JP" altLang="en-US" sz="1400"/>
        </a:p>
      </dgm:t>
    </dgm:pt>
    <dgm:pt modelId="{640C6F4E-FE6F-4431-A4E2-7E4FCAD1C1F7}">
      <dgm:prSet phldrT="[テキスト]" custT="1"/>
      <dgm:spPr/>
      <dgm:t>
        <a:bodyPr/>
        <a:lstStyle/>
        <a:p>
          <a:pPr>
            <a:spcAft>
              <a:spcPts val="0"/>
            </a:spcAft>
          </a:pPr>
          <a:r>
            <a:rPr kumimoji="1" lang="ja-JP" altLang="en-US" sz="1400" dirty="0"/>
            <a:t>現在の推移から算出した認定率や利用率の変化動向をもとに、その傾向が今後とも続くという前提で認定率、利用率を算出した推計</a:t>
          </a:r>
        </a:p>
      </dgm:t>
    </dgm:pt>
    <dgm:pt modelId="{701E0F57-B855-4753-9A27-137E8851E368}" type="sibTrans" cxnId="{BAC3B5E8-CAB4-4013-B390-6731343FC6A2}">
      <dgm:prSet/>
      <dgm:spPr/>
      <dgm:t>
        <a:bodyPr/>
        <a:lstStyle/>
        <a:p>
          <a:endParaRPr kumimoji="1" lang="ja-JP" altLang="en-US" sz="1400"/>
        </a:p>
      </dgm:t>
    </dgm:pt>
    <dgm:pt modelId="{9D6B8B15-B90C-42B4-BBE7-7B4065B286FE}" type="parTrans" cxnId="{BAC3B5E8-CAB4-4013-B390-6731343FC6A2}">
      <dgm:prSet/>
      <dgm:spPr/>
      <dgm:t>
        <a:bodyPr/>
        <a:lstStyle/>
        <a:p>
          <a:endParaRPr kumimoji="1" lang="ja-JP" altLang="en-US" sz="1400"/>
        </a:p>
      </dgm:t>
    </dgm:pt>
    <dgm:pt modelId="{98D0DBCC-51F4-48EA-8C0C-520904C75ABB}">
      <dgm:prSet custT="1"/>
      <dgm:spPr/>
      <dgm:t>
        <a:bodyPr/>
        <a:lstStyle/>
        <a:p>
          <a:pPr>
            <a:spcAft>
              <a:spcPts val="0"/>
            </a:spcAft>
          </a:pPr>
          <a:r>
            <a:rPr kumimoji="1" lang="ja-JP" altLang="en-US" sz="1400" dirty="0"/>
            <a:t>推計結果の確認。さらに必要に応じて再検討</a:t>
          </a:r>
        </a:p>
      </dgm:t>
    </dgm:pt>
    <dgm:pt modelId="{44BBC58A-EE83-4F76-950E-AFEE2EF37A8E}" type="sibTrans" cxnId="{371FF0D5-3DB8-445A-A0D6-96EC1FBACE59}">
      <dgm:prSet/>
      <dgm:spPr/>
      <dgm:t>
        <a:bodyPr/>
        <a:lstStyle/>
        <a:p>
          <a:endParaRPr kumimoji="1" lang="ja-JP" altLang="en-US" sz="1400"/>
        </a:p>
      </dgm:t>
    </dgm:pt>
    <dgm:pt modelId="{CD3070AD-CDDB-4CBA-90C2-603A7CF839C3}" type="parTrans" cxnId="{371FF0D5-3DB8-445A-A0D6-96EC1FBACE59}">
      <dgm:prSet/>
      <dgm:spPr/>
      <dgm:t>
        <a:bodyPr/>
        <a:lstStyle/>
        <a:p>
          <a:endParaRPr kumimoji="1" lang="ja-JP" altLang="en-US" sz="1400"/>
        </a:p>
      </dgm:t>
    </dgm:pt>
    <dgm:pt modelId="{2189B11E-F699-4A41-8CF2-4224E60AC958}" type="pres">
      <dgm:prSet presAssocID="{6C32E306-77E4-4B6C-81F8-3589698E5F32}" presName="linearFlow" presStyleCnt="0">
        <dgm:presLayoutVars>
          <dgm:resizeHandles val="exact"/>
        </dgm:presLayoutVars>
      </dgm:prSet>
      <dgm:spPr/>
      <dgm:t>
        <a:bodyPr/>
        <a:lstStyle/>
        <a:p>
          <a:endParaRPr kumimoji="1" lang="ja-JP" altLang="en-US"/>
        </a:p>
      </dgm:t>
    </dgm:pt>
    <dgm:pt modelId="{384A02A0-62A2-4600-B38D-C70A230C7181}" type="pres">
      <dgm:prSet presAssocID="{DDF08070-0AC3-44DB-91D5-F865294D0D47}" presName="node" presStyleLbl="node1" presStyleIdx="0" presStyleCnt="4" custScaleX="113734" custScaleY="108687">
        <dgm:presLayoutVars>
          <dgm:bulletEnabled val="1"/>
        </dgm:presLayoutVars>
      </dgm:prSet>
      <dgm:spPr/>
      <dgm:t>
        <a:bodyPr/>
        <a:lstStyle/>
        <a:p>
          <a:endParaRPr kumimoji="1" lang="ja-JP" altLang="en-US"/>
        </a:p>
      </dgm:t>
    </dgm:pt>
    <dgm:pt modelId="{401B3930-1DFB-4941-8459-957345C758F6}" type="pres">
      <dgm:prSet presAssocID="{ABFBD1E6-909E-49BE-9695-9F86392B7FEF}" presName="sibTrans" presStyleLbl="sibTrans2D1" presStyleIdx="0" presStyleCnt="3"/>
      <dgm:spPr/>
      <dgm:t>
        <a:bodyPr/>
        <a:lstStyle/>
        <a:p>
          <a:endParaRPr kumimoji="1" lang="ja-JP" altLang="en-US"/>
        </a:p>
      </dgm:t>
    </dgm:pt>
    <dgm:pt modelId="{697AD0B2-B07B-4A78-8A12-BCAEDEF881C5}" type="pres">
      <dgm:prSet presAssocID="{ABFBD1E6-909E-49BE-9695-9F86392B7FEF}" presName="connectorText" presStyleLbl="sibTrans2D1" presStyleIdx="0" presStyleCnt="3"/>
      <dgm:spPr/>
      <dgm:t>
        <a:bodyPr/>
        <a:lstStyle/>
        <a:p>
          <a:endParaRPr kumimoji="1" lang="ja-JP" altLang="en-US"/>
        </a:p>
      </dgm:t>
    </dgm:pt>
    <dgm:pt modelId="{6C7AF1DA-283E-41B4-A5BA-CD09754C3E82}" type="pres">
      <dgm:prSet presAssocID="{2656E9E4-C9BC-4601-94A1-837AE6A92C5D}" presName="node" presStyleLbl="node1" presStyleIdx="1" presStyleCnt="4" custScaleX="113734" custScaleY="106289">
        <dgm:presLayoutVars>
          <dgm:bulletEnabled val="1"/>
        </dgm:presLayoutVars>
      </dgm:prSet>
      <dgm:spPr/>
      <dgm:t>
        <a:bodyPr/>
        <a:lstStyle/>
        <a:p>
          <a:endParaRPr kumimoji="1" lang="ja-JP" altLang="en-US"/>
        </a:p>
      </dgm:t>
    </dgm:pt>
    <dgm:pt modelId="{18B70D15-C85B-4CB3-B094-6E3D13CE4F3F}" type="pres">
      <dgm:prSet presAssocID="{58F4E08F-72FA-4BAA-AA06-CDA6AF3FBD50}" presName="sibTrans" presStyleLbl="sibTrans2D1" presStyleIdx="1" presStyleCnt="3"/>
      <dgm:spPr/>
      <dgm:t>
        <a:bodyPr/>
        <a:lstStyle/>
        <a:p>
          <a:endParaRPr kumimoji="1" lang="ja-JP" altLang="en-US"/>
        </a:p>
      </dgm:t>
    </dgm:pt>
    <dgm:pt modelId="{9F2F673C-38BA-48BB-BFAF-440FDFD63C4B}" type="pres">
      <dgm:prSet presAssocID="{58F4E08F-72FA-4BAA-AA06-CDA6AF3FBD50}" presName="connectorText" presStyleLbl="sibTrans2D1" presStyleIdx="1" presStyleCnt="3"/>
      <dgm:spPr/>
      <dgm:t>
        <a:bodyPr/>
        <a:lstStyle/>
        <a:p>
          <a:endParaRPr kumimoji="1" lang="ja-JP" altLang="en-US"/>
        </a:p>
      </dgm:t>
    </dgm:pt>
    <dgm:pt modelId="{6A298F0B-7423-45A2-BF2E-27D5532F3A59}" type="pres">
      <dgm:prSet presAssocID="{CF8B19B2-BB4F-4726-8766-CD18F119AA5D}" presName="node" presStyleLbl="node1" presStyleIdx="2" presStyleCnt="4" custScaleX="113734" custScaleY="107775">
        <dgm:presLayoutVars>
          <dgm:bulletEnabled val="1"/>
        </dgm:presLayoutVars>
      </dgm:prSet>
      <dgm:spPr/>
      <dgm:t>
        <a:bodyPr/>
        <a:lstStyle/>
        <a:p>
          <a:endParaRPr kumimoji="1" lang="ja-JP" altLang="en-US"/>
        </a:p>
      </dgm:t>
    </dgm:pt>
    <dgm:pt modelId="{2CB231DC-2E69-4E5C-9D2F-65C5199C1B13}" type="pres">
      <dgm:prSet presAssocID="{2AA92742-052C-455C-BF0B-9DFC3857BB91}" presName="sibTrans" presStyleLbl="sibTrans2D1" presStyleIdx="2" presStyleCnt="3"/>
      <dgm:spPr/>
      <dgm:t>
        <a:bodyPr/>
        <a:lstStyle/>
        <a:p>
          <a:endParaRPr kumimoji="1" lang="ja-JP" altLang="en-US"/>
        </a:p>
      </dgm:t>
    </dgm:pt>
    <dgm:pt modelId="{4C4DD4A9-4CED-489C-9A4D-CF9306221280}" type="pres">
      <dgm:prSet presAssocID="{2AA92742-052C-455C-BF0B-9DFC3857BB91}" presName="connectorText" presStyleLbl="sibTrans2D1" presStyleIdx="2" presStyleCnt="3"/>
      <dgm:spPr/>
      <dgm:t>
        <a:bodyPr/>
        <a:lstStyle/>
        <a:p>
          <a:endParaRPr kumimoji="1" lang="ja-JP" altLang="en-US"/>
        </a:p>
      </dgm:t>
    </dgm:pt>
    <dgm:pt modelId="{0BD53D89-D9CA-4654-A42D-B6438F38A43D}" type="pres">
      <dgm:prSet presAssocID="{1E445C6C-3CF1-4D6D-92ED-8471B45CF304}" presName="node" presStyleLbl="node1" presStyleIdx="3" presStyleCnt="4" custScaleX="113734">
        <dgm:presLayoutVars>
          <dgm:bulletEnabled val="1"/>
        </dgm:presLayoutVars>
      </dgm:prSet>
      <dgm:spPr/>
      <dgm:t>
        <a:bodyPr/>
        <a:lstStyle/>
        <a:p>
          <a:endParaRPr kumimoji="1" lang="ja-JP" altLang="en-US"/>
        </a:p>
      </dgm:t>
    </dgm:pt>
  </dgm:ptLst>
  <dgm:cxnLst>
    <dgm:cxn modelId="{B2EE8A3C-5D04-4B3D-A9C8-464ABBD3D54E}" type="presOf" srcId="{58F4E08F-72FA-4BAA-AA06-CDA6AF3FBD50}" destId="{9F2F673C-38BA-48BB-BFAF-440FDFD63C4B}" srcOrd="1" destOrd="0" presId="urn:microsoft.com/office/officeart/2005/8/layout/process2"/>
    <dgm:cxn modelId="{365356E7-FBE1-418C-B9EE-E3F8A8B6EB93}" type="presOf" srcId="{98D0DBCC-51F4-48EA-8C0C-520904C75ABB}" destId="{0BD53D89-D9CA-4654-A42D-B6438F38A43D}" srcOrd="0" destOrd="1" presId="urn:microsoft.com/office/officeart/2005/8/layout/process2"/>
    <dgm:cxn modelId="{B56F84C4-0C91-4A61-945A-A217BEFC3266}" type="presOf" srcId="{58F4E08F-72FA-4BAA-AA06-CDA6AF3FBD50}" destId="{18B70D15-C85B-4CB3-B094-6E3D13CE4F3F}" srcOrd="0" destOrd="0" presId="urn:microsoft.com/office/officeart/2005/8/layout/process2"/>
    <dgm:cxn modelId="{01E3A4D4-E926-49AA-9588-A5B692A26174}" type="presOf" srcId="{8B00A95E-35A5-4BA3-BAE9-4A8321FF2FD1}" destId="{6A298F0B-7423-45A2-BF2E-27D5532F3A59}" srcOrd="0" destOrd="1" presId="urn:microsoft.com/office/officeart/2005/8/layout/process2"/>
    <dgm:cxn modelId="{A38C2E4A-77F5-4F41-8C57-0FD3F9A4B014}" type="presOf" srcId="{2656E9E4-C9BC-4601-94A1-837AE6A92C5D}" destId="{6C7AF1DA-283E-41B4-A5BA-CD09754C3E82}" srcOrd="0" destOrd="0" presId="urn:microsoft.com/office/officeart/2005/8/layout/process2"/>
    <dgm:cxn modelId="{A25E3404-E236-4FAC-B087-B8E90C979ACB}" type="presOf" srcId="{D964C8F5-D42A-4A6D-99CB-820F06207881}" destId="{6C7AF1DA-283E-41B4-A5BA-CD09754C3E82}" srcOrd="0" destOrd="1" presId="urn:microsoft.com/office/officeart/2005/8/layout/process2"/>
    <dgm:cxn modelId="{19DBAC9D-BF5B-4DD3-AF31-E8F2BFD42B78}" srcId="{6C32E306-77E4-4B6C-81F8-3589698E5F32}" destId="{CF8B19B2-BB4F-4726-8766-CD18F119AA5D}" srcOrd="2" destOrd="0" parTransId="{335A3887-C03A-4417-ACC4-2E7744D099C5}" sibTransId="{2AA92742-052C-455C-BF0B-9DFC3857BB91}"/>
    <dgm:cxn modelId="{15654255-6606-4073-901B-428DD7E5AE72}" type="presOf" srcId="{2AA92742-052C-455C-BF0B-9DFC3857BB91}" destId="{4C4DD4A9-4CED-489C-9A4D-CF9306221280}" srcOrd="1" destOrd="0" presId="urn:microsoft.com/office/officeart/2005/8/layout/process2"/>
    <dgm:cxn modelId="{500830F8-1CAA-4E58-8BA4-EE3AC0CA05AE}" type="presOf" srcId="{6C32E306-77E4-4B6C-81F8-3589698E5F32}" destId="{2189B11E-F699-4A41-8CF2-4224E60AC958}" srcOrd="0" destOrd="0" presId="urn:microsoft.com/office/officeart/2005/8/layout/process2"/>
    <dgm:cxn modelId="{57DED2CA-4E77-48C8-97CB-10A0CEE157A6}" type="presOf" srcId="{DDF08070-0AC3-44DB-91D5-F865294D0D47}" destId="{384A02A0-62A2-4600-B38D-C70A230C7181}" srcOrd="0" destOrd="0" presId="urn:microsoft.com/office/officeart/2005/8/layout/process2"/>
    <dgm:cxn modelId="{BF9AED1C-F092-4E19-8CE2-5557A2B91605}" type="presOf" srcId="{2AA92742-052C-455C-BF0B-9DFC3857BB91}" destId="{2CB231DC-2E69-4E5C-9D2F-65C5199C1B13}" srcOrd="0" destOrd="0" presId="urn:microsoft.com/office/officeart/2005/8/layout/process2"/>
    <dgm:cxn modelId="{371FF0D5-3DB8-445A-A0D6-96EC1FBACE59}" srcId="{1E445C6C-3CF1-4D6D-92ED-8471B45CF304}" destId="{98D0DBCC-51F4-48EA-8C0C-520904C75ABB}" srcOrd="0" destOrd="0" parTransId="{CD3070AD-CDDB-4CBA-90C2-603A7CF839C3}" sibTransId="{44BBC58A-EE83-4F76-950E-AFEE2EF37A8E}"/>
    <dgm:cxn modelId="{DC4539C9-9A75-4948-8F56-3F4A0FED1872}" srcId="{6C32E306-77E4-4B6C-81F8-3589698E5F32}" destId="{DDF08070-0AC3-44DB-91D5-F865294D0D47}" srcOrd="0" destOrd="0" parTransId="{9B0B3EF3-16D0-47CF-9A4E-B29952461ABB}" sibTransId="{ABFBD1E6-909E-49BE-9695-9F86392B7FEF}"/>
    <dgm:cxn modelId="{BAC3B5E8-CAB4-4013-B390-6731343FC6A2}" srcId="{DDF08070-0AC3-44DB-91D5-F865294D0D47}" destId="{640C6F4E-FE6F-4431-A4E2-7E4FCAD1C1F7}" srcOrd="0" destOrd="0" parTransId="{9D6B8B15-B90C-42B4-BBE7-7B4065B286FE}" sibTransId="{701E0F57-B855-4753-9A27-137E8851E368}"/>
    <dgm:cxn modelId="{C3347898-132D-438B-A868-A5CDA12A33CD}" srcId="{CF8B19B2-BB4F-4726-8766-CD18F119AA5D}" destId="{8B00A95E-35A5-4BA3-BAE9-4A8321FF2FD1}" srcOrd="0" destOrd="0" parTransId="{6071F369-89D0-443A-8F41-901BBC86B0D1}" sibTransId="{168A6EA7-BD55-4734-839A-12CE7FEC9738}"/>
    <dgm:cxn modelId="{DCFB8FCD-F5F4-455E-BAEB-C3D501914F8F}" type="presOf" srcId="{1E445C6C-3CF1-4D6D-92ED-8471B45CF304}" destId="{0BD53D89-D9CA-4654-A42D-B6438F38A43D}" srcOrd="0" destOrd="0" presId="urn:microsoft.com/office/officeart/2005/8/layout/process2"/>
    <dgm:cxn modelId="{6753ACD7-109D-48E6-899F-444F0E828F5E}" type="presOf" srcId="{640C6F4E-FE6F-4431-A4E2-7E4FCAD1C1F7}" destId="{384A02A0-62A2-4600-B38D-C70A230C7181}" srcOrd="0" destOrd="1" presId="urn:microsoft.com/office/officeart/2005/8/layout/process2"/>
    <dgm:cxn modelId="{BCB0F5C7-EC35-4F6C-862C-3AD9B78A4EC5}" srcId="{2656E9E4-C9BC-4601-94A1-837AE6A92C5D}" destId="{D964C8F5-D42A-4A6D-99CB-820F06207881}" srcOrd="0" destOrd="0" parTransId="{18D79409-F29A-424C-9250-816C5592DC43}" sibTransId="{43BE28C6-3697-4D36-8CE2-83B2EFF6AAAA}"/>
    <dgm:cxn modelId="{DBE987AD-9F66-433E-934D-20796663BA1E}" srcId="{6C32E306-77E4-4B6C-81F8-3589698E5F32}" destId="{2656E9E4-C9BC-4601-94A1-837AE6A92C5D}" srcOrd="1" destOrd="0" parTransId="{035138B4-F8A4-489C-8907-A65E3DF62806}" sibTransId="{58F4E08F-72FA-4BAA-AA06-CDA6AF3FBD50}"/>
    <dgm:cxn modelId="{7640B892-8CF8-48B3-8A33-8ADF607D2872}" type="presOf" srcId="{ABFBD1E6-909E-49BE-9695-9F86392B7FEF}" destId="{401B3930-1DFB-4941-8459-957345C758F6}" srcOrd="0" destOrd="0" presId="urn:microsoft.com/office/officeart/2005/8/layout/process2"/>
    <dgm:cxn modelId="{6B5B6834-0142-417D-ADFF-EC61F7D193F7}" srcId="{6C32E306-77E4-4B6C-81F8-3589698E5F32}" destId="{1E445C6C-3CF1-4D6D-92ED-8471B45CF304}" srcOrd="3" destOrd="0" parTransId="{8395768B-C95A-4D0E-AAF4-5838DFF69E29}" sibTransId="{DFD1CABE-A5C9-4DA4-8896-AB2C15CF693C}"/>
    <dgm:cxn modelId="{712BD3CD-E7B4-429C-817E-5266326C1ABC}" type="presOf" srcId="{ABFBD1E6-909E-49BE-9695-9F86392B7FEF}" destId="{697AD0B2-B07B-4A78-8A12-BCAEDEF881C5}" srcOrd="1" destOrd="0" presId="urn:microsoft.com/office/officeart/2005/8/layout/process2"/>
    <dgm:cxn modelId="{1C1F7AA9-AC4D-4569-B47B-967CC53A633E}" type="presOf" srcId="{CF8B19B2-BB4F-4726-8766-CD18F119AA5D}" destId="{6A298F0B-7423-45A2-BF2E-27D5532F3A59}" srcOrd="0" destOrd="0" presId="urn:microsoft.com/office/officeart/2005/8/layout/process2"/>
    <dgm:cxn modelId="{09016392-57F5-49DE-8067-84CE7FAC92C0}" type="presParOf" srcId="{2189B11E-F699-4A41-8CF2-4224E60AC958}" destId="{384A02A0-62A2-4600-B38D-C70A230C7181}" srcOrd="0" destOrd="0" presId="urn:microsoft.com/office/officeart/2005/8/layout/process2"/>
    <dgm:cxn modelId="{F9DF7B80-14F2-4DD4-BE65-ED9EFA465AC8}" type="presParOf" srcId="{2189B11E-F699-4A41-8CF2-4224E60AC958}" destId="{401B3930-1DFB-4941-8459-957345C758F6}" srcOrd="1" destOrd="0" presId="urn:microsoft.com/office/officeart/2005/8/layout/process2"/>
    <dgm:cxn modelId="{5B38E802-4188-42A2-AE27-5F7AFE31C78F}" type="presParOf" srcId="{401B3930-1DFB-4941-8459-957345C758F6}" destId="{697AD0B2-B07B-4A78-8A12-BCAEDEF881C5}" srcOrd="0" destOrd="0" presId="urn:microsoft.com/office/officeart/2005/8/layout/process2"/>
    <dgm:cxn modelId="{264655A2-BD99-4F8A-BDE8-04EF080FD6E8}" type="presParOf" srcId="{2189B11E-F699-4A41-8CF2-4224E60AC958}" destId="{6C7AF1DA-283E-41B4-A5BA-CD09754C3E82}" srcOrd="2" destOrd="0" presId="urn:microsoft.com/office/officeart/2005/8/layout/process2"/>
    <dgm:cxn modelId="{ADAAEF72-BE6C-4BB4-A159-BAF4AE99DAF3}" type="presParOf" srcId="{2189B11E-F699-4A41-8CF2-4224E60AC958}" destId="{18B70D15-C85B-4CB3-B094-6E3D13CE4F3F}" srcOrd="3" destOrd="0" presId="urn:microsoft.com/office/officeart/2005/8/layout/process2"/>
    <dgm:cxn modelId="{04685379-9F42-4038-9B7C-2C521DE40895}" type="presParOf" srcId="{18B70D15-C85B-4CB3-B094-6E3D13CE4F3F}" destId="{9F2F673C-38BA-48BB-BFAF-440FDFD63C4B}" srcOrd="0" destOrd="0" presId="urn:microsoft.com/office/officeart/2005/8/layout/process2"/>
    <dgm:cxn modelId="{18F55EE8-E352-4E32-9DE5-32DD69E984FD}" type="presParOf" srcId="{2189B11E-F699-4A41-8CF2-4224E60AC958}" destId="{6A298F0B-7423-45A2-BF2E-27D5532F3A59}" srcOrd="4" destOrd="0" presId="urn:microsoft.com/office/officeart/2005/8/layout/process2"/>
    <dgm:cxn modelId="{AA2B6D9F-9228-4554-A73F-61BE5F6A3D98}" type="presParOf" srcId="{2189B11E-F699-4A41-8CF2-4224E60AC958}" destId="{2CB231DC-2E69-4E5C-9D2F-65C5199C1B13}" srcOrd="5" destOrd="0" presId="urn:microsoft.com/office/officeart/2005/8/layout/process2"/>
    <dgm:cxn modelId="{F82AEE32-083A-4023-AC8E-E9C3128E67DA}" type="presParOf" srcId="{2CB231DC-2E69-4E5C-9D2F-65C5199C1B13}" destId="{4C4DD4A9-4CED-489C-9A4D-CF9306221280}" srcOrd="0" destOrd="0" presId="urn:microsoft.com/office/officeart/2005/8/layout/process2"/>
    <dgm:cxn modelId="{98203693-BA64-447A-A731-0F3C9275DB46}" type="presParOf" srcId="{2189B11E-F699-4A41-8CF2-4224E60AC958}" destId="{0BD53D89-D9CA-4654-A42D-B6438F38A43D}"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4A02A0-62A2-4600-B38D-C70A230C7181}">
      <dsp:nvSpPr>
        <dsp:cNvPr id="0" name=""/>
        <dsp:cNvSpPr/>
      </dsp:nvSpPr>
      <dsp:spPr>
        <a:xfrm>
          <a:off x="166310" y="2737"/>
          <a:ext cx="3684378" cy="88022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ts val="0"/>
            </a:spcAft>
          </a:pPr>
          <a:r>
            <a:rPr kumimoji="1" lang="ja-JP" altLang="en-US" sz="1400" kern="1200" dirty="0"/>
            <a:t>自然体推計</a:t>
          </a:r>
        </a:p>
        <a:p>
          <a:pPr marL="114300" lvl="1" indent="-114300" algn="l" defTabSz="622300">
            <a:lnSpc>
              <a:spcPct val="90000"/>
            </a:lnSpc>
            <a:spcBef>
              <a:spcPct val="0"/>
            </a:spcBef>
            <a:spcAft>
              <a:spcPts val="0"/>
            </a:spcAft>
            <a:buChar char="••"/>
          </a:pPr>
          <a:r>
            <a:rPr kumimoji="1" lang="ja-JP" altLang="en-US" sz="1400" kern="1200" dirty="0"/>
            <a:t>現在の推移から算出した認定率や利用率の変化動向をもとに、その傾向が今後とも続くという前提で認定率、利用率を算出した推計</a:t>
          </a:r>
        </a:p>
      </dsp:txBody>
      <dsp:txXfrm>
        <a:off x="192091" y="28518"/>
        <a:ext cx="3632816" cy="828658"/>
      </dsp:txXfrm>
    </dsp:sp>
    <dsp:sp modelId="{401B3930-1DFB-4941-8459-957345C758F6}">
      <dsp:nvSpPr>
        <dsp:cNvPr id="0" name=""/>
        <dsp:cNvSpPr/>
      </dsp:nvSpPr>
      <dsp:spPr>
        <a:xfrm rot="5400000">
          <a:off x="1856649" y="903205"/>
          <a:ext cx="303700" cy="3644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5400000">
        <a:off x="1899167" y="933575"/>
        <a:ext cx="218664" cy="212590"/>
      </dsp:txXfrm>
    </dsp:sp>
    <dsp:sp modelId="{6C7AF1DA-283E-41B4-A5BA-CD09754C3E82}">
      <dsp:nvSpPr>
        <dsp:cNvPr id="0" name=""/>
        <dsp:cNvSpPr/>
      </dsp:nvSpPr>
      <dsp:spPr>
        <a:xfrm>
          <a:off x="166310" y="1287892"/>
          <a:ext cx="3684378" cy="860800"/>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ts val="0"/>
            </a:spcAft>
          </a:pPr>
          <a:r>
            <a:rPr kumimoji="1" lang="ja-JP" altLang="en-US" sz="1400" kern="1200" dirty="0"/>
            <a:t>施策反映</a:t>
          </a:r>
        </a:p>
        <a:p>
          <a:pPr marL="114300" lvl="1" indent="-114300" algn="l" defTabSz="622300">
            <a:lnSpc>
              <a:spcPct val="90000"/>
            </a:lnSpc>
            <a:spcBef>
              <a:spcPct val="0"/>
            </a:spcBef>
            <a:spcAft>
              <a:spcPts val="0"/>
            </a:spcAft>
            <a:buChar char="••"/>
          </a:pPr>
          <a:r>
            <a:rPr kumimoji="1" lang="ja-JP" altLang="en-US" sz="1400" kern="1200" dirty="0"/>
            <a:t>制度改正への対応や保険者における施策等を認定率や認定者数、利用率や利用者数に反映した推計</a:t>
          </a:r>
        </a:p>
      </dsp:txBody>
      <dsp:txXfrm>
        <a:off x="191522" y="1313104"/>
        <a:ext cx="3633954" cy="810376"/>
      </dsp:txXfrm>
    </dsp:sp>
    <dsp:sp modelId="{18B70D15-C85B-4CB3-B094-6E3D13CE4F3F}">
      <dsp:nvSpPr>
        <dsp:cNvPr id="0" name=""/>
        <dsp:cNvSpPr/>
      </dsp:nvSpPr>
      <dsp:spPr>
        <a:xfrm rot="5400000">
          <a:off x="1856649" y="2168939"/>
          <a:ext cx="303700" cy="3644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5400000">
        <a:off x="1899167" y="2199309"/>
        <a:ext cx="218664" cy="212590"/>
      </dsp:txXfrm>
    </dsp:sp>
    <dsp:sp modelId="{6A298F0B-7423-45A2-BF2E-27D5532F3A59}">
      <dsp:nvSpPr>
        <dsp:cNvPr id="0" name=""/>
        <dsp:cNvSpPr/>
      </dsp:nvSpPr>
      <dsp:spPr>
        <a:xfrm>
          <a:off x="166310" y="2553626"/>
          <a:ext cx="3684378" cy="8728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ts val="0"/>
            </a:spcAft>
          </a:pPr>
          <a:r>
            <a:rPr kumimoji="1" lang="ja-JP" altLang="en-US" sz="1400" kern="1200" dirty="0"/>
            <a:t>保険料額の算定</a:t>
          </a:r>
        </a:p>
        <a:p>
          <a:pPr marL="114300" lvl="1" indent="-114300" algn="l" defTabSz="622300">
            <a:lnSpc>
              <a:spcPct val="90000"/>
            </a:lnSpc>
            <a:spcBef>
              <a:spcPct val="0"/>
            </a:spcBef>
            <a:spcAft>
              <a:spcPts val="0"/>
            </a:spcAft>
            <a:buChar char="••"/>
          </a:pPr>
          <a:r>
            <a:rPr kumimoji="1" lang="ja-JP" altLang="en-US" sz="1400" kern="1200" dirty="0"/>
            <a:t>保険料算定に必要な係数等を入力することにより、施策反映後のサービス見込量等から保険料額を推計</a:t>
          </a:r>
        </a:p>
      </dsp:txBody>
      <dsp:txXfrm>
        <a:off x="191874" y="2579190"/>
        <a:ext cx="3633250" cy="821706"/>
      </dsp:txXfrm>
    </dsp:sp>
    <dsp:sp modelId="{2CB231DC-2E69-4E5C-9D2F-65C5199C1B13}">
      <dsp:nvSpPr>
        <dsp:cNvPr id="0" name=""/>
        <dsp:cNvSpPr/>
      </dsp:nvSpPr>
      <dsp:spPr>
        <a:xfrm rot="5400000">
          <a:off x="1856649" y="3446707"/>
          <a:ext cx="303700" cy="36444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kumimoji="1" lang="ja-JP" altLang="en-US" sz="1500" kern="1200"/>
        </a:p>
      </dsp:txBody>
      <dsp:txXfrm rot="-5400000">
        <a:off x="1899167" y="3477077"/>
        <a:ext cx="218664" cy="212590"/>
      </dsp:txXfrm>
    </dsp:sp>
    <dsp:sp modelId="{0BD53D89-D9CA-4654-A42D-B6438F38A43D}">
      <dsp:nvSpPr>
        <dsp:cNvPr id="0" name=""/>
        <dsp:cNvSpPr/>
      </dsp:nvSpPr>
      <dsp:spPr>
        <a:xfrm>
          <a:off x="166310" y="3831394"/>
          <a:ext cx="3684378" cy="80986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ts val="0"/>
            </a:spcAft>
          </a:pPr>
          <a:r>
            <a:rPr kumimoji="1" lang="ja-JP" altLang="en-US" sz="1400" kern="1200" dirty="0"/>
            <a:t>推計結果の確認</a:t>
          </a:r>
        </a:p>
        <a:p>
          <a:pPr marL="114300" lvl="1" indent="-114300" algn="l" defTabSz="622300">
            <a:lnSpc>
              <a:spcPct val="90000"/>
            </a:lnSpc>
            <a:spcBef>
              <a:spcPct val="0"/>
            </a:spcBef>
            <a:spcAft>
              <a:spcPts val="0"/>
            </a:spcAft>
            <a:buChar char="••"/>
          </a:pPr>
          <a:r>
            <a:rPr kumimoji="1" lang="ja-JP" altLang="en-US" sz="1400" kern="1200" dirty="0"/>
            <a:t>推計結果の確認。さらに必要に応じて再検討</a:t>
          </a:r>
        </a:p>
      </dsp:txBody>
      <dsp:txXfrm>
        <a:off x="190030" y="3855114"/>
        <a:ext cx="3636938" cy="76242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2949787" cy="496967"/>
          </a:xfrm>
          <a:prstGeom prst="rect">
            <a:avLst/>
          </a:prstGeom>
        </p:spPr>
        <p:txBody>
          <a:bodyPr vert="horz" lIns="91420" tIns="45708" rIns="91420" bIns="45708"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5841" y="0"/>
            <a:ext cx="2949787" cy="496967"/>
          </a:xfrm>
          <a:prstGeom prst="rect">
            <a:avLst/>
          </a:prstGeom>
        </p:spPr>
        <p:txBody>
          <a:bodyPr vert="horz" lIns="91420" tIns="45708" rIns="91420" bIns="45708" rtlCol="0"/>
          <a:lstStyle>
            <a:lvl1pPr algn="r">
              <a:defRPr sz="1200"/>
            </a:lvl1pPr>
          </a:lstStyle>
          <a:p>
            <a:fld id="{D0370BEF-04CE-4BDA-A647-B4B63D192A38}" type="datetimeFigureOut">
              <a:rPr kumimoji="1" lang="ja-JP" altLang="en-US" smtClean="0"/>
              <a:pPr/>
              <a:t>2017/9/1</a:t>
            </a:fld>
            <a:endParaRPr kumimoji="1" lang="ja-JP" altLang="en-US" dirty="0"/>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20" tIns="45708" rIns="91420" bIns="45708" rtlCol="0" anchor="ctr"/>
          <a:lstStyle/>
          <a:p>
            <a:endParaRPr lang="ja-JP" altLang="en-US" dirty="0"/>
          </a:p>
        </p:txBody>
      </p:sp>
      <p:sp>
        <p:nvSpPr>
          <p:cNvPr id="5" name="ノート プレースホルダー 4"/>
          <p:cNvSpPr>
            <a:spLocks noGrp="1"/>
          </p:cNvSpPr>
          <p:nvPr>
            <p:ph type="body" sz="quarter" idx="3"/>
          </p:nvPr>
        </p:nvSpPr>
        <p:spPr>
          <a:xfrm>
            <a:off x="680721" y="4721189"/>
            <a:ext cx="5445760" cy="4472702"/>
          </a:xfrm>
          <a:prstGeom prst="rect">
            <a:avLst/>
          </a:prstGeom>
        </p:spPr>
        <p:txBody>
          <a:bodyPr vert="horz" lIns="91420" tIns="45708" rIns="91420" bIns="457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440646"/>
            <a:ext cx="2949787" cy="496967"/>
          </a:xfrm>
          <a:prstGeom prst="rect">
            <a:avLst/>
          </a:prstGeom>
        </p:spPr>
        <p:txBody>
          <a:bodyPr vert="horz" lIns="91420" tIns="45708" rIns="91420" bIns="45708"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5841" y="9440646"/>
            <a:ext cx="2949787" cy="496967"/>
          </a:xfrm>
          <a:prstGeom prst="rect">
            <a:avLst/>
          </a:prstGeom>
        </p:spPr>
        <p:txBody>
          <a:bodyPr vert="horz" lIns="91420" tIns="45708" rIns="91420" bIns="45708" rtlCol="0" anchor="b"/>
          <a:lstStyle>
            <a:lvl1pPr algn="r">
              <a:defRPr sz="1200"/>
            </a:lvl1pPr>
          </a:lstStyle>
          <a:p>
            <a:fld id="{46F842AE-3295-45B3-93F0-E3FFFE4BC0DD}" type="slidenum">
              <a:rPr kumimoji="1" lang="ja-JP" altLang="en-US" smtClean="0"/>
              <a:pPr/>
              <a:t>‹#›</a:t>
            </a:fld>
            <a:endParaRPr kumimoji="1" lang="ja-JP" altLang="en-US" dirty="0"/>
          </a:p>
        </p:txBody>
      </p:sp>
    </p:spTree>
    <p:extLst>
      <p:ext uri="{BB962C8B-B14F-4D97-AF65-F5344CB8AC3E}">
        <p14:creationId xmlns:p14="http://schemas.microsoft.com/office/powerpoint/2010/main" val="27614640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a:t>
            </a:fld>
            <a:endParaRPr lang="ja-JP" altLang="en-US" dirty="0">
              <a:solidFill>
                <a:prstClr val="black"/>
              </a:solidFill>
            </a:endParaRPr>
          </a:p>
        </p:txBody>
      </p:sp>
    </p:spTree>
    <p:extLst>
      <p:ext uri="{BB962C8B-B14F-4D97-AF65-F5344CB8AC3E}">
        <p14:creationId xmlns:p14="http://schemas.microsoft.com/office/powerpoint/2010/main" val="3352524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a:t>
            </a:fld>
            <a:endParaRPr lang="ja-JP" altLang="en-US" dirty="0">
              <a:solidFill>
                <a:prstClr val="black"/>
              </a:solidFill>
            </a:endParaRPr>
          </a:p>
        </p:txBody>
      </p:sp>
    </p:spTree>
    <p:extLst>
      <p:ext uri="{BB962C8B-B14F-4D97-AF65-F5344CB8AC3E}">
        <p14:creationId xmlns:p14="http://schemas.microsoft.com/office/powerpoint/2010/main" val="137375965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100</a:t>
            </a:fld>
            <a:endParaRPr lang="ja-JP" altLang="en-US" dirty="0">
              <a:solidFill>
                <a:prstClr val="black"/>
              </a:solidFill>
            </a:endParaRPr>
          </a:p>
        </p:txBody>
      </p:sp>
    </p:spTree>
    <p:extLst>
      <p:ext uri="{BB962C8B-B14F-4D97-AF65-F5344CB8AC3E}">
        <p14:creationId xmlns:p14="http://schemas.microsoft.com/office/powerpoint/2010/main" val="10267271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101</a:t>
            </a:fld>
            <a:endParaRPr lang="ja-JP" altLang="en-US" dirty="0">
              <a:solidFill>
                <a:prstClr val="black"/>
              </a:solidFill>
            </a:endParaRPr>
          </a:p>
        </p:txBody>
      </p:sp>
    </p:spTree>
    <p:extLst>
      <p:ext uri="{BB962C8B-B14F-4D97-AF65-F5344CB8AC3E}">
        <p14:creationId xmlns:p14="http://schemas.microsoft.com/office/powerpoint/2010/main" val="2421920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102</a:t>
            </a:fld>
            <a:endParaRPr lang="ja-JP" altLang="en-US" dirty="0">
              <a:solidFill>
                <a:prstClr val="black"/>
              </a:solidFill>
            </a:endParaRPr>
          </a:p>
        </p:txBody>
      </p:sp>
    </p:spTree>
    <p:extLst>
      <p:ext uri="{BB962C8B-B14F-4D97-AF65-F5344CB8AC3E}">
        <p14:creationId xmlns:p14="http://schemas.microsoft.com/office/powerpoint/2010/main" val="27875088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103</a:t>
            </a:fld>
            <a:endParaRPr lang="ja-JP" altLang="en-US" dirty="0">
              <a:solidFill>
                <a:prstClr val="black"/>
              </a:solidFill>
            </a:endParaRPr>
          </a:p>
        </p:txBody>
      </p:sp>
    </p:spTree>
    <p:extLst>
      <p:ext uri="{BB962C8B-B14F-4D97-AF65-F5344CB8AC3E}">
        <p14:creationId xmlns:p14="http://schemas.microsoft.com/office/powerpoint/2010/main" val="14733213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104</a:t>
            </a:fld>
            <a:endParaRPr lang="ja-JP" altLang="en-US" dirty="0">
              <a:solidFill>
                <a:prstClr val="black"/>
              </a:solidFill>
            </a:endParaRPr>
          </a:p>
        </p:txBody>
      </p:sp>
    </p:spTree>
    <p:extLst>
      <p:ext uri="{BB962C8B-B14F-4D97-AF65-F5344CB8AC3E}">
        <p14:creationId xmlns:p14="http://schemas.microsoft.com/office/powerpoint/2010/main" val="31696392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105</a:t>
            </a:fld>
            <a:endParaRPr lang="ja-JP" altLang="en-US" dirty="0">
              <a:solidFill>
                <a:prstClr val="black"/>
              </a:solidFill>
            </a:endParaRPr>
          </a:p>
        </p:txBody>
      </p:sp>
    </p:spTree>
    <p:extLst>
      <p:ext uri="{BB962C8B-B14F-4D97-AF65-F5344CB8AC3E}">
        <p14:creationId xmlns:p14="http://schemas.microsoft.com/office/powerpoint/2010/main" val="33112882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106</a:t>
            </a:fld>
            <a:endParaRPr lang="ja-JP" altLang="en-US" dirty="0">
              <a:solidFill>
                <a:prstClr val="black"/>
              </a:solidFill>
            </a:endParaRPr>
          </a:p>
        </p:txBody>
      </p:sp>
    </p:spTree>
    <p:extLst>
      <p:ext uri="{BB962C8B-B14F-4D97-AF65-F5344CB8AC3E}">
        <p14:creationId xmlns:p14="http://schemas.microsoft.com/office/powerpoint/2010/main" val="68099232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107</a:t>
            </a:fld>
            <a:endParaRPr lang="ja-JP" altLang="en-US" dirty="0">
              <a:solidFill>
                <a:prstClr val="black"/>
              </a:solidFill>
            </a:endParaRPr>
          </a:p>
        </p:txBody>
      </p:sp>
    </p:spTree>
    <p:extLst>
      <p:ext uri="{BB962C8B-B14F-4D97-AF65-F5344CB8AC3E}">
        <p14:creationId xmlns:p14="http://schemas.microsoft.com/office/powerpoint/2010/main" val="13548225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108</a:t>
            </a:fld>
            <a:endParaRPr lang="ja-JP" altLang="en-US" dirty="0">
              <a:solidFill>
                <a:prstClr val="black"/>
              </a:solidFill>
            </a:endParaRPr>
          </a:p>
        </p:txBody>
      </p:sp>
    </p:spTree>
    <p:extLst>
      <p:ext uri="{BB962C8B-B14F-4D97-AF65-F5344CB8AC3E}">
        <p14:creationId xmlns:p14="http://schemas.microsoft.com/office/powerpoint/2010/main" val="27387455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109</a:t>
            </a:fld>
            <a:endParaRPr lang="ja-JP" altLang="en-US" dirty="0">
              <a:solidFill>
                <a:prstClr val="black"/>
              </a:solidFill>
            </a:endParaRPr>
          </a:p>
        </p:txBody>
      </p:sp>
    </p:spTree>
    <p:extLst>
      <p:ext uri="{BB962C8B-B14F-4D97-AF65-F5344CB8AC3E}">
        <p14:creationId xmlns:p14="http://schemas.microsoft.com/office/powerpoint/2010/main" val="295474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a:t>
            </a:fld>
            <a:endParaRPr lang="ja-JP" altLang="en-US" dirty="0">
              <a:solidFill>
                <a:prstClr val="black"/>
              </a:solidFill>
            </a:endParaRPr>
          </a:p>
        </p:txBody>
      </p:sp>
    </p:spTree>
    <p:extLst>
      <p:ext uri="{BB962C8B-B14F-4D97-AF65-F5344CB8AC3E}">
        <p14:creationId xmlns:p14="http://schemas.microsoft.com/office/powerpoint/2010/main" val="10619296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110</a:t>
            </a:fld>
            <a:endParaRPr lang="ja-JP" altLang="en-US" dirty="0">
              <a:solidFill>
                <a:prstClr val="black"/>
              </a:solidFill>
            </a:endParaRPr>
          </a:p>
        </p:txBody>
      </p:sp>
    </p:spTree>
    <p:extLst>
      <p:ext uri="{BB962C8B-B14F-4D97-AF65-F5344CB8AC3E}">
        <p14:creationId xmlns:p14="http://schemas.microsoft.com/office/powerpoint/2010/main" val="189177005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111</a:t>
            </a:fld>
            <a:endParaRPr lang="ja-JP" altLang="en-US" dirty="0">
              <a:solidFill>
                <a:prstClr val="black"/>
              </a:solidFill>
            </a:endParaRPr>
          </a:p>
        </p:txBody>
      </p:sp>
    </p:spTree>
    <p:extLst>
      <p:ext uri="{BB962C8B-B14F-4D97-AF65-F5344CB8AC3E}">
        <p14:creationId xmlns:p14="http://schemas.microsoft.com/office/powerpoint/2010/main" val="36994109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112</a:t>
            </a:fld>
            <a:endParaRPr lang="ja-JP" altLang="en-US" dirty="0">
              <a:solidFill>
                <a:prstClr val="black"/>
              </a:solidFill>
            </a:endParaRPr>
          </a:p>
        </p:txBody>
      </p:sp>
    </p:spTree>
    <p:extLst>
      <p:ext uri="{BB962C8B-B14F-4D97-AF65-F5344CB8AC3E}">
        <p14:creationId xmlns:p14="http://schemas.microsoft.com/office/powerpoint/2010/main" val="33466509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113</a:t>
            </a:fld>
            <a:endParaRPr lang="ja-JP" altLang="en-US" dirty="0">
              <a:solidFill>
                <a:prstClr val="black"/>
              </a:solidFill>
            </a:endParaRPr>
          </a:p>
        </p:txBody>
      </p:sp>
    </p:spTree>
    <p:extLst>
      <p:ext uri="{BB962C8B-B14F-4D97-AF65-F5344CB8AC3E}">
        <p14:creationId xmlns:p14="http://schemas.microsoft.com/office/powerpoint/2010/main" val="24452602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114</a:t>
            </a:fld>
            <a:endParaRPr lang="ja-JP" altLang="en-US" dirty="0">
              <a:solidFill>
                <a:prstClr val="black"/>
              </a:solidFill>
            </a:endParaRPr>
          </a:p>
        </p:txBody>
      </p:sp>
    </p:spTree>
    <p:extLst>
      <p:ext uri="{BB962C8B-B14F-4D97-AF65-F5344CB8AC3E}">
        <p14:creationId xmlns:p14="http://schemas.microsoft.com/office/powerpoint/2010/main" val="22102384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115</a:t>
            </a:fld>
            <a:endParaRPr lang="ja-JP" altLang="en-US" dirty="0">
              <a:solidFill>
                <a:prstClr val="black"/>
              </a:solidFill>
            </a:endParaRPr>
          </a:p>
        </p:txBody>
      </p:sp>
    </p:spTree>
    <p:extLst>
      <p:ext uri="{BB962C8B-B14F-4D97-AF65-F5344CB8AC3E}">
        <p14:creationId xmlns:p14="http://schemas.microsoft.com/office/powerpoint/2010/main" val="40304616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116</a:t>
            </a:fld>
            <a:endParaRPr lang="ja-JP" altLang="en-US" dirty="0">
              <a:solidFill>
                <a:prstClr val="black"/>
              </a:solidFill>
            </a:endParaRPr>
          </a:p>
        </p:txBody>
      </p:sp>
    </p:spTree>
    <p:extLst>
      <p:ext uri="{BB962C8B-B14F-4D97-AF65-F5344CB8AC3E}">
        <p14:creationId xmlns:p14="http://schemas.microsoft.com/office/powerpoint/2010/main" val="42430693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117</a:t>
            </a:fld>
            <a:endParaRPr lang="ja-JP" altLang="en-US" dirty="0">
              <a:solidFill>
                <a:prstClr val="black"/>
              </a:solidFill>
            </a:endParaRPr>
          </a:p>
        </p:txBody>
      </p:sp>
    </p:spTree>
    <p:extLst>
      <p:ext uri="{BB962C8B-B14F-4D97-AF65-F5344CB8AC3E}">
        <p14:creationId xmlns:p14="http://schemas.microsoft.com/office/powerpoint/2010/main" val="145198217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118</a:t>
            </a:fld>
            <a:endParaRPr lang="ja-JP" altLang="en-US" dirty="0">
              <a:solidFill>
                <a:prstClr val="black"/>
              </a:solidFill>
            </a:endParaRPr>
          </a:p>
        </p:txBody>
      </p:sp>
    </p:spTree>
    <p:extLst>
      <p:ext uri="{BB962C8B-B14F-4D97-AF65-F5344CB8AC3E}">
        <p14:creationId xmlns:p14="http://schemas.microsoft.com/office/powerpoint/2010/main" val="25405462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119</a:t>
            </a:fld>
            <a:endParaRPr lang="ja-JP" altLang="en-US" dirty="0">
              <a:solidFill>
                <a:prstClr val="black"/>
              </a:solidFill>
            </a:endParaRPr>
          </a:p>
        </p:txBody>
      </p:sp>
    </p:spTree>
    <p:extLst>
      <p:ext uri="{BB962C8B-B14F-4D97-AF65-F5344CB8AC3E}">
        <p14:creationId xmlns:p14="http://schemas.microsoft.com/office/powerpoint/2010/main" val="529824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a:t>
            </a:fld>
            <a:endParaRPr lang="ja-JP" altLang="en-US" dirty="0">
              <a:solidFill>
                <a:prstClr val="black"/>
              </a:solidFill>
            </a:endParaRPr>
          </a:p>
        </p:txBody>
      </p:sp>
    </p:spTree>
    <p:extLst>
      <p:ext uri="{BB962C8B-B14F-4D97-AF65-F5344CB8AC3E}">
        <p14:creationId xmlns:p14="http://schemas.microsoft.com/office/powerpoint/2010/main" val="35445960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120</a:t>
            </a:fld>
            <a:endParaRPr lang="ja-JP" altLang="en-US" dirty="0">
              <a:solidFill>
                <a:prstClr val="black"/>
              </a:solidFill>
            </a:endParaRPr>
          </a:p>
        </p:txBody>
      </p:sp>
    </p:spTree>
    <p:extLst>
      <p:ext uri="{BB962C8B-B14F-4D97-AF65-F5344CB8AC3E}">
        <p14:creationId xmlns:p14="http://schemas.microsoft.com/office/powerpoint/2010/main" val="304311759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121</a:t>
            </a:fld>
            <a:endParaRPr lang="ja-JP" altLang="en-US" dirty="0">
              <a:solidFill>
                <a:prstClr val="black"/>
              </a:solidFill>
            </a:endParaRPr>
          </a:p>
        </p:txBody>
      </p:sp>
    </p:spTree>
    <p:extLst>
      <p:ext uri="{BB962C8B-B14F-4D97-AF65-F5344CB8AC3E}">
        <p14:creationId xmlns:p14="http://schemas.microsoft.com/office/powerpoint/2010/main" val="1938459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122</a:t>
            </a:fld>
            <a:endParaRPr lang="ja-JP" altLang="en-US" dirty="0">
              <a:solidFill>
                <a:prstClr val="black"/>
              </a:solidFill>
            </a:endParaRPr>
          </a:p>
        </p:txBody>
      </p:sp>
    </p:spTree>
    <p:extLst>
      <p:ext uri="{BB962C8B-B14F-4D97-AF65-F5344CB8AC3E}">
        <p14:creationId xmlns:p14="http://schemas.microsoft.com/office/powerpoint/2010/main" val="277933649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123</a:t>
            </a:fld>
            <a:endParaRPr lang="ja-JP" altLang="en-US" dirty="0">
              <a:solidFill>
                <a:prstClr val="black"/>
              </a:solidFill>
            </a:endParaRPr>
          </a:p>
        </p:txBody>
      </p:sp>
    </p:spTree>
    <p:extLst>
      <p:ext uri="{BB962C8B-B14F-4D97-AF65-F5344CB8AC3E}">
        <p14:creationId xmlns:p14="http://schemas.microsoft.com/office/powerpoint/2010/main" val="1937758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124</a:t>
            </a:fld>
            <a:endParaRPr lang="ja-JP" altLang="en-US" dirty="0">
              <a:solidFill>
                <a:prstClr val="black"/>
              </a:solidFill>
            </a:endParaRPr>
          </a:p>
        </p:txBody>
      </p:sp>
    </p:spTree>
    <p:extLst>
      <p:ext uri="{BB962C8B-B14F-4D97-AF65-F5344CB8AC3E}">
        <p14:creationId xmlns:p14="http://schemas.microsoft.com/office/powerpoint/2010/main" val="5883611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125</a:t>
            </a:fld>
            <a:endParaRPr lang="ja-JP" altLang="en-US" dirty="0">
              <a:solidFill>
                <a:prstClr val="black"/>
              </a:solidFill>
            </a:endParaRPr>
          </a:p>
        </p:txBody>
      </p:sp>
    </p:spTree>
    <p:extLst>
      <p:ext uri="{BB962C8B-B14F-4D97-AF65-F5344CB8AC3E}">
        <p14:creationId xmlns:p14="http://schemas.microsoft.com/office/powerpoint/2010/main" val="370053323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126</a:t>
            </a:fld>
            <a:endParaRPr lang="ja-JP" altLang="en-US" dirty="0">
              <a:solidFill>
                <a:prstClr val="black"/>
              </a:solidFill>
            </a:endParaRPr>
          </a:p>
        </p:txBody>
      </p:sp>
    </p:spTree>
    <p:extLst>
      <p:ext uri="{BB962C8B-B14F-4D97-AF65-F5344CB8AC3E}">
        <p14:creationId xmlns:p14="http://schemas.microsoft.com/office/powerpoint/2010/main" val="27050495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127</a:t>
            </a:fld>
            <a:endParaRPr lang="ja-JP" altLang="en-US" dirty="0">
              <a:solidFill>
                <a:prstClr val="black"/>
              </a:solidFill>
            </a:endParaRPr>
          </a:p>
        </p:txBody>
      </p:sp>
    </p:spTree>
    <p:extLst>
      <p:ext uri="{BB962C8B-B14F-4D97-AF65-F5344CB8AC3E}">
        <p14:creationId xmlns:p14="http://schemas.microsoft.com/office/powerpoint/2010/main" val="240317220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128</a:t>
            </a:fld>
            <a:endParaRPr lang="ja-JP" altLang="en-US" dirty="0">
              <a:solidFill>
                <a:prstClr val="black"/>
              </a:solidFill>
            </a:endParaRPr>
          </a:p>
        </p:txBody>
      </p:sp>
    </p:spTree>
    <p:extLst>
      <p:ext uri="{BB962C8B-B14F-4D97-AF65-F5344CB8AC3E}">
        <p14:creationId xmlns:p14="http://schemas.microsoft.com/office/powerpoint/2010/main" val="199343481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129</a:t>
            </a:fld>
            <a:endParaRPr lang="ja-JP" altLang="en-US" dirty="0">
              <a:solidFill>
                <a:prstClr val="black"/>
              </a:solidFill>
            </a:endParaRPr>
          </a:p>
        </p:txBody>
      </p:sp>
    </p:spTree>
    <p:extLst>
      <p:ext uri="{BB962C8B-B14F-4D97-AF65-F5344CB8AC3E}">
        <p14:creationId xmlns:p14="http://schemas.microsoft.com/office/powerpoint/2010/main" val="2142262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a:t>
            </a:fld>
            <a:endParaRPr lang="ja-JP" altLang="en-US" dirty="0">
              <a:solidFill>
                <a:prstClr val="black"/>
              </a:solidFill>
            </a:endParaRPr>
          </a:p>
        </p:txBody>
      </p:sp>
    </p:spTree>
    <p:extLst>
      <p:ext uri="{BB962C8B-B14F-4D97-AF65-F5344CB8AC3E}">
        <p14:creationId xmlns:p14="http://schemas.microsoft.com/office/powerpoint/2010/main" val="333958616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130</a:t>
            </a:fld>
            <a:endParaRPr lang="ja-JP" altLang="en-US" dirty="0">
              <a:solidFill>
                <a:prstClr val="black"/>
              </a:solidFill>
            </a:endParaRPr>
          </a:p>
        </p:txBody>
      </p:sp>
    </p:spTree>
    <p:extLst>
      <p:ext uri="{BB962C8B-B14F-4D97-AF65-F5344CB8AC3E}">
        <p14:creationId xmlns:p14="http://schemas.microsoft.com/office/powerpoint/2010/main" val="42436001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131</a:t>
            </a:fld>
            <a:endParaRPr lang="ja-JP" altLang="en-US" dirty="0">
              <a:solidFill>
                <a:prstClr val="black"/>
              </a:solidFill>
            </a:endParaRPr>
          </a:p>
        </p:txBody>
      </p:sp>
    </p:spTree>
    <p:extLst>
      <p:ext uri="{BB962C8B-B14F-4D97-AF65-F5344CB8AC3E}">
        <p14:creationId xmlns:p14="http://schemas.microsoft.com/office/powerpoint/2010/main" val="174710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14</a:t>
            </a:fld>
            <a:endParaRPr lang="ja-JP" altLang="en-US" dirty="0">
              <a:solidFill>
                <a:prstClr val="black"/>
              </a:solidFill>
            </a:endParaRPr>
          </a:p>
        </p:txBody>
      </p:sp>
    </p:spTree>
    <p:extLst>
      <p:ext uri="{BB962C8B-B14F-4D97-AF65-F5344CB8AC3E}">
        <p14:creationId xmlns:p14="http://schemas.microsoft.com/office/powerpoint/2010/main" val="386760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15</a:t>
            </a:fld>
            <a:endParaRPr lang="ja-JP" altLang="en-US" dirty="0">
              <a:solidFill>
                <a:prstClr val="black"/>
              </a:solidFill>
            </a:endParaRPr>
          </a:p>
        </p:txBody>
      </p:sp>
    </p:spTree>
    <p:extLst>
      <p:ext uri="{BB962C8B-B14F-4D97-AF65-F5344CB8AC3E}">
        <p14:creationId xmlns:p14="http://schemas.microsoft.com/office/powerpoint/2010/main" val="2463266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16</a:t>
            </a:fld>
            <a:endParaRPr lang="ja-JP" altLang="en-US" dirty="0">
              <a:solidFill>
                <a:prstClr val="black"/>
              </a:solidFill>
            </a:endParaRPr>
          </a:p>
        </p:txBody>
      </p:sp>
    </p:spTree>
    <p:extLst>
      <p:ext uri="{BB962C8B-B14F-4D97-AF65-F5344CB8AC3E}">
        <p14:creationId xmlns:p14="http://schemas.microsoft.com/office/powerpoint/2010/main" val="3712820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17</a:t>
            </a:fld>
            <a:endParaRPr lang="ja-JP" altLang="en-US" dirty="0">
              <a:solidFill>
                <a:prstClr val="black"/>
              </a:solidFill>
            </a:endParaRPr>
          </a:p>
        </p:txBody>
      </p:sp>
    </p:spTree>
    <p:extLst>
      <p:ext uri="{BB962C8B-B14F-4D97-AF65-F5344CB8AC3E}">
        <p14:creationId xmlns:p14="http://schemas.microsoft.com/office/powerpoint/2010/main" val="3611598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18</a:t>
            </a:fld>
            <a:endParaRPr lang="ja-JP" altLang="en-US" dirty="0">
              <a:solidFill>
                <a:prstClr val="black"/>
              </a:solidFill>
            </a:endParaRPr>
          </a:p>
        </p:txBody>
      </p:sp>
    </p:spTree>
    <p:extLst>
      <p:ext uri="{BB962C8B-B14F-4D97-AF65-F5344CB8AC3E}">
        <p14:creationId xmlns:p14="http://schemas.microsoft.com/office/powerpoint/2010/main" val="1134819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19</a:t>
            </a:fld>
            <a:endParaRPr lang="ja-JP" altLang="en-US" dirty="0">
              <a:solidFill>
                <a:prstClr val="black"/>
              </a:solidFill>
            </a:endParaRPr>
          </a:p>
        </p:txBody>
      </p:sp>
    </p:spTree>
    <p:extLst>
      <p:ext uri="{BB962C8B-B14F-4D97-AF65-F5344CB8AC3E}">
        <p14:creationId xmlns:p14="http://schemas.microsoft.com/office/powerpoint/2010/main" val="20501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a:t>
            </a:fld>
            <a:endParaRPr lang="ja-JP" altLang="en-US" dirty="0">
              <a:solidFill>
                <a:prstClr val="black"/>
              </a:solidFill>
            </a:endParaRPr>
          </a:p>
        </p:txBody>
      </p:sp>
    </p:spTree>
    <p:extLst>
      <p:ext uri="{BB962C8B-B14F-4D97-AF65-F5344CB8AC3E}">
        <p14:creationId xmlns:p14="http://schemas.microsoft.com/office/powerpoint/2010/main" val="853036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20</a:t>
            </a:fld>
            <a:endParaRPr lang="ja-JP" altLang="en-US" dirty="0">
              <a:solidFill>
                <a:prstClr val="black"/>
              </a:solidFill>
            </a:endParaRPr>
          </a:p>
        </p:txBody>
      </p:sp>
    </p:spTree>
    <p:extLst>
      <p:ext uri="{BB962C8B-B14F-4D97-AF65-F5344CB8AC3E}">
        <p14:creationId xmlns:p14="http://schemas.microsoft.com/office/powerpoint/2010/main" val="2773032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709613" y="744538"/>
            <a:ext cx="5387975" cy="3729037"/>
          </a:xfrm>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21</a:t>
            </a:fld>
            <a:endParaRPr lang="ja-JP" altLang="en-US" dirty="0">
              <a:solidFill>
                <a:prstClr val="black"/>
              </a:solidFill>
            </a:endParaRPr>
          </a:p>
        </p:txBody>
      </p:sp>
    </p:spTree>
    <p:extLst>
      <p:ext uri="{BB962C8B-B14F-4D97-AF65-F5344CB8AC3E}">
        <p14:creationId xmlns:p14="http://schemas.microsoft.com/office/powerpoint/2010/main" val="137997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22</a:t>
            </a:fld>
            <a:endParaRPr lang="ja-JP" altLang="en-US" dirty="0">
              <a:solidFill>
                <a:prstClr val="black"/>
              </a:solidFill>
            </a:endParaRPr>
          </a:p>
        </p:txBody>
      </p:sp>
    </p:spTree>
    <p:extLst>
      <p:ext uri="{BB962C8B-B14F-4D97-AF65-F5344CB8AC3E}">
        <p14:creationId xmlns:p14="http://schemas.microsoft.com/office/powerpoint/2010/main" val="2747226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23</a:t>
            </a:fld>
            <a:endParaRPr lang="ja-JP" altLang="en-US" dirty="0">
              <a:solidFill>
                <a:prstClr val="black"/>
              </a:solidFill>
            </a:endParaRPr>
          </a:p>
        </p:txBody>
      </p:sp>
    </p:spTree>
    <p:extLst>
      <p:ext uri="{BB962C8B-B14F-4D97-AF65-F5344CB8AC3E}">
        <p14:creationId xmlns:p14="http://schemas.microsoft.com/office/powerpoint/2010/main" val="464004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24</a:t>
            </a:fld>
            <a:endParaRPr lang="ja-JP" altLang="en-US" dirty="0">
              <a:solidFill>
                <a:prstClr val="black"/>
              </a:solidFill>
            </a:endParaRPr>
          </a:p>
        </p:txBody>
      </p:sp>
    </p:spTree>
    <p:extLst>
      <p:ext uri="{BB962C8B-B14F-4D97-AF65-F5344CB8AC3E}">
        <p14:creationId xmlns:p14="http://schemas.microsoft.com/office/powerpoint/2010/main" val="277679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25</a:t>
            </a:fld>
            <a:endParaRPr lang="ja-JP" altLang="en-US" dirty="0">
              <a:solidFill>
                <a:prstClr val="black"/>
              </a:solidFill>
            </a:endParaRPr>
          </a:p>
        </p:txBody>
      </p:sp>
    </p:spTree>
    <p:extLst>
      <p:ext uri="{BB962C8B-B14F-4D97-AF65-F5344CB8AC3E}">
        <p14:creationId xmlns:p14="http://schemas.microsoft.com/office/powerpoint/2010/main" val="1572232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26</a:t>
            </a:fld>
            <a:endParaRPr lang="ja-JP" altLang="en-US" dirty="0">
              <a:solidFill>
                <a:prstClr val="black"/>
              </a:solidFill>
            </a:endParaRPr>
          </a:p>
        </p:txBody>
      </p:sp>
    </p:spTree>
    <p:extLst>
      <p:ext uri="{BB962C8B-B14F-4D97-AF65-F5344CB8AC3E}">
        <p14:creationId xmlns:p14="http://schemas.microsoft.com/office/powerpoint/2010/main" val="456888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27</a:t>
            </a:fld>
            <a:endParaRPr lang="ja-JP" altLang="en-US" dirty="0">
              <a:solidFill>
                <a:prstClr val="black"/>
              </a:solidFill>
            </a:endParaRPr>
          </a:p>
        </p:txBody>
      </p:sp>
    </p:spTree>
    <p:extLst>
      <p:ext uri="{BB962C8B-B14F-4D97-AF65-F5344CB8AC3E}">
        <p14:creationId xmlns:p14="http://schemas.microsoft.com/office/powerpoint/2010/main" val="184892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28</a:t>
            </a:fld>
            <a:endParaRPr lang="ja-JP" altLang="en-US" dirty="0">
              <a:solidFill>
                <a:prstClr val="black"/>
              </a:solidFill>
            </a:endParaRPr>
          </a:p>
        </p:txBody>
      </p:sp>
    </p:spTree>
    <p:extLst>
      <p:ext uri="{BB962C8B-B14F-4D97-AF65-F5344CB8AC3E}">
        <p14:creationId xmlns:p14="http://schemas.microsoft.com/office/powerpoint/2010/main" val="3506930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29</a:t>
            </a:fld>
            <a:endParaRPr lang="ja-JP" altLang="en-US" dirty="0">
              <a:solidFill>
                <a:prstClr val="black"/>
              </a:solidFill>
            </a:endParaRPr>
          </a:p>
        </p:txBody>
      </p:sp>
    </p:spTree>
    <p:extLst>
      <p:ext uri="{BB962C8B-B14F-4D97-AF65-F5344CB8AC3E}">
        <p14:creationId xmlns:p14="http://schemas.microsoft.com/office/powerpoint/2010/main" val="176974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a:t>
            </a:fld>
            <a:endParaRPr lang="ja-JP" altLang="en-US" dirty="0">
              <a:solidFill>
                <a:prstClr val="black"/>
              </a:solidFill>
            </a:endParaRPr>
          </a:p>
        </p:txBody>
      </p:sp>
    </p:spTree>
    <p:extLst>
      <p:ext uri="{BB962C8B-B14F-4D97-AF65-F5344CB8AC3E}">
        <p14:creationId xmlns:p14="http://schemas.microsoft.com/office/powerpoint/2010/main" val="462057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30</a:t>
            </a:fld>
            <a:endParaRPr lang="ja-JP" altLang="en-US" dirty="0">
              <a:solidFill>
                <a:prstClr val="black"/>
              </a:solidFill>
            </a:endParaRPr>
          </a:p>
        </p:txBody>
      </p:sp>
    </p:spTree>
    <p:extLst>
      <p:ext uri="{BB962C8B-B14F-4D97-AF65-F5344CB8AC3E}">
        <p14:creationId xmlns:p14="http://schemas.microsoft.com/office/powerpoint/2010/main" val="23998280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31</a:t>
            </a:fld>
            <a:endParaRPr lang="ja-JP" altLang="en-US" dirty="0">
              <a:solidFill>
                <a:prstClr val="black"/>
              </a:solidFill>
            </a:endParaRPr>
          </a:p>
        </p:txBody>
      </p:sp>
    </p:spTree>
    <p:extLst>
      <p:ext uri="{BB962C8B-B14F-4D97-AF65-F5344CB8AC3E}">
        <p14:creationId xmlns:p14="http://schemas.microsoft.com/office/powerpoint/2010/main" val="24548129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32</a:t>
            </a:fld>
            <a:endParaRPr lang="ja-JP" altLang="en-US" dirty="0">
              <a:solidFill>
                <a:prstClr val="black"/>
              </a:solidFill>
            </a:endParaRPr>
          </a:p>
        </p:txBody>
      </p:sp>
    </p:spTree>
    <p:extLst>
      <p:ext uri="{BB962C8B-B14F-4D97-AF65-F5344CB8AC3E}">
        <p14:creationId xmlns:p14="http://schemas.microsoft.com/office/powerpoint/2010/main" val="2984014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33</a:t>
            </a:fld>
            <a:endParaRPr lang="ja-JP" altLang="en-US" dirty="0">
              <a:solidFill>
                <a:prstClr val="black"/>
              </a:solidFill>
            </a:endParaRPr>
          </a:p>
        </p:txBody>
      </p:sp>
    </p:spTree>
    <p:extLst>
      <p:ext uri="{BB962C8B-B14F-4D97-AF65-F5344CB8AC3E}">
        <p14:creationId xmlns:p14="http://schemas.microsoft.com/office/powerpoint/2010/main" val="2086592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34</a:t>
            </a:fld>
            <a:endParaRPr lang="ja-JP" altLang="en-US" dirty="0">
              <a:solidFill>
                <a:prstClr val="black"/>
              </a:solidFill>
            </a:endParaRPr>
          </a:p>
        </p:txBody>
      </p:sp>
    </p:spTree>
    <p:extLst>
      <p:ext uri="{BB962C8B-B14F-4D97-AF65-F5344CB8AC3E}">
        <p14:creationId xmlns:p14="http://schemas.microsoft.com/office/powerpoint/2010/main" val="3710180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35</a:t>
            </a:fld>
            <a:endParaRPr lang="ja-JP" altLang="en-US" dirty="0">
              <a:solidFill>
                <a:prstClr val="black"/>
              </a:solidFill>
            </a:endParaRPr>
          </a:p>
        </p:txBody>
      </p:sp>
    </p:spTree>
    <p:extLst>
      <p:ext uri="{BB962C8B-B14F-4D97-AF65-F5344CB8AC3E}">
        <p14:creationId xmlns:p14="http://schemas.microsoft.com/office/powerpoint/2010/main" val="957117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36</a:t>
            </a:fld>
            <a:endParaRPr lang="ja-JP" altLang="en-US" dirty="0">
              <a:solidFill>
                <a:prstClr val="black"/>
              </a:solidFill>
            </a:endParaRPr>
          </a:p>
        </p:txBody>
      </p:sp>
    </p:spTree>
    <p:extLst>
      <p:ext uri="{BB962C8B-B14F-4D97-AF65-F5344CB8AC3E}">
        <p14:creationId xmlns:p14="http://schemas.microsoft.com/office/powerpoint/2010/main" val="181796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37</a:t>
            </a:fld>
            <a:endParaRPr lang="ja-JP" altLang="en-US" dirty="0">
              <a:solidFill>
                <a:prstClr val="black"/>
              </a:solidFill>
            </a:endParaRPr>
          </a:p>
        </p:txBody>
      </p:sp>
    </p:spTree>
    <p:extLst>
      <p:ext uri="{BB962C8B-B14F-4D97-AF65-F5344CB8AC3E}">
        <p14:creationId xmlns:p14="http://schemas.microsoft.com/office/powerpoint/2010/main" val="28469010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38</a:t>
            </a:fld>
            <a:endParaRPr lang="ja-JP" altLang="en-US" dirty="0">
              <a:solidFill>
                <a:prstClr val="black"/>
              </a:solidFill>
            </a:endParaRPr>
          </a:p>
        </p:txBody>
      </p:sp>
    </p:spTree>
    <p:extLst>
      <p:ext uri="{BB962C8B-B14F-4D97-AF65-F5344CB8AC3E}">
        <p14:creationId xmlns:p14="http://schemas.microsoft.com/office/powerpoint/2010/main" val="32749346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39</a:t>
            </a:fld>
            <a:endParaRPr lang="ja-JP" altLang="en-US" dirty="0">
              <a:solidFill>
                <a:prstClr val="black"/>
              </a:solidFill>
            </a:endParaRPr>
          </a:p>
        </p:txBody>
      </p:sp>
    </p:spTree>
    <p:extLst>
      <p:ext uri="{BB962C8B-B14F-4D97-AF65-F5344CB8AC3E}">
        <p14:creationId xmlns:p14="http://schemas.microsoft.com/office/powerpoint/2010/main" val="3817038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a:t>
            </a:fld>
            <a:endParaRPr lang="ja-JP" altLang="en-US" dirty="0">
              <a:solidFill>
                <a:prstClr val="black"/>
              </a:solidFill>
            </a:endParaRPr>
          </a:p>
        </p:txBody>
      </p:sp>
    </p:spTree>
    <p:extLst>
      <p:ext uri="{BB962C8B-B14F-4D97-AF65-F5344CB8AC3E}">
        <p14:creationId xmlns:p14="http://schemas.microsoft.com/office/powerpoint/2010/main" val="3325986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40</a:t>
            </a:fld>
            <a:endParaRPr lang="ja-JP" altLang="en-US" dirty="0">
              <a:solidFill>
                <a:prstClr val="black"/>
              </a:solidFill>
            </a:endParaRPr>
          </a:p>
        </p:txBody>
      </p:sp>
    </p:spTree>
    <p:extLst>
      <p:ext uri="{BB962C8B-B14F-4D97-AF65-F5344CB8AC3E}">
        <p14:creationId xmlns:p14="http://schemas.microsoft.com/office/powerpoint/2010/main" val="15561650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41</a:t>
            </a:fld>
            <a:endParaRPr lang="ja-JP" altLang="en-US" dirty="0">
              <a:solidFill>
                <a:prstClr val="black"/>
              </a:solidFill>
            </a:endParaRPr>
          </a:p>
        </p:txBody>
      </p:sp>
    </p:spTree>
    <p:extLst>
      <p:ext uri="{BB962C8B-B14F-4D97-AF65-F5344CB8AC3E}">
        <p14:creationId xmlns:p14="http://schemas.microsoft.com/office/powerpoint/2010/main" val="33552712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42</a:t>
            </a:fld>
            <a:endParaRPr lang="ja-JP" altLang="en-US" dirty="0">
              <a:solidFill>
                <a:prstClr val="black"/>
              </a:solidFill>
            </a:endParaRPr>
          </a:p>
        </p:txBody>
      </p:sp>
    </p:spTree>
    <p:extLst>
      <p:ext uri="{BB962C8B-B14F-4D97-AF65-F5344CB8AC3E}">
        <p14:creationId xmlns:p14="http://schemas.microsoft.com/office/powerpoint/2010/main" val="3904525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43</a:t>
            </a:fld>
            <a:endParaRPr lang="ja-JP" altLang="en-US" dirty="0">
              <a:solidFill>
                <a:prstClr val="black"/>
              </a:solidFill>
            </a:endParaRPr>
          </a:p>
        </p:txBody>
      </p:sp>
    </p:spTree>
    <p:extLst>
      <p:ext uri="{BB962C8B-B14F-4D97-AF65-F5344CB8AC3E}">
        <p14:creationId xmlns:p14="http://schemas.microsoft.com/office/powerpoint/2010/main" val="1176298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44</a:t>
            </a:fld>
            <a:endParaRPr lang="ja-JP" altLang="en-US" dirty="0">
              <a:solidFill>
                <a:prstClr val="black"/>
              </a:solidFill>
            </a:endParaRPr>
          </a:p>
        </p:txBody>
      </p:sp>
    </p:spTree>
    <p:extLst>
      <p:ext uri="{BB962C8B-B14F-4D97-AF65-F5344CB8AC3E}">
        <p14:creationId xmlns:p14="http://schemas.microsoft.com/office/powerpoint/2010/main" val="35549401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45</a:t>
            </a:fld>
            <a:endParaRPr lang="ja-JP" altLang="en-US" dirty="0">
              <a:solidFill>
                <a:prstClr val="black"/>
              </a:solidFill>
            </a:endParaRPr>
          </a:p>
        </p:txBody>
      </p:sp>
    </p:spTree>
    <p:extLst>
      <p:ext uri="{BB962C8B-B14F-4D97-AF65-F5344CB8AC3E}">
        <p14:creationId xmlns:p14="http://schemas.microsoft.com/office/powerpoint/2010/main" val="23950978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46</a:t>
            </a:fld>
            <a:endParaRPr lang="ja-JP" altLang="en-US" dirty="0">
              <a:solidFill>
                <a:prstClr val="black"/>
              </a:solidFill>
            </a:endParaRPr>
          </a:p>
        </p:txBody>
      </p:sp>
    </p:spTree>
    <p:extLst>
      <p:ext uri="{BB962C8B-B14F-4D97-AF65-F5344CB8AC3E}">
        <p14:creationId xmlns:p14="http://schemas.microsoft.com/office/powerpoint/2010/main" val="380752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47</a:t>
            </a:fld>
            <a:endParaRPr lang="ja-JP" altLang="en-US" dirty="0">
              <a:solidFill>
                <a:prstClr val="black"/>
              </a:solidFill>
            </a:endParaRPr>
          </a:p>
        </p:txBody>
      </p:sp>
    </p:spTree>
    <p:extLst>
      <p:ext uri="{BB962C8B-B14F-4D97-AF65-F5344CB8AC3E}">
        <p14:creationId xmlns:p14="http://schemas.microsoft.com/office/powerpoint/2010/main" val="36353329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48</a:t>
            </a:fld>
            <a:endParaRPr lang="ja-JP" altLang="en-US" dirty="0">
              <a:solidFill>
                <a:prstClr val="black"/>
              </a:solidFill>
            </a:endParaRPr>
          </a:p>
        </p:txBody>
      </p:sp>
    </p:spTree>
    <p:extLst>
      <p:ext uri="{BB962C8B-B14F-4D97-AF65-F5344CB8AC3E}">
        <p14:creationId xmlns:p14="http://schemas.microsoft.com/office/powerpoint/2010/main" val="42311984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49</a:t>
            </a:fld>
            <a:endParaRPr lang="ja-JP" altLang="en-US" dirty="0">
              <a:solidFill>
                <a:prstClr val="black"/>
              </a:solidFill>
            </a:endParaRPr>
          </a:p>
        </p:txBody>
      </p:sp>
    </p:spTree>
    <p:extLst>
      <p:ext uri="{BB962C8B-B14F-4D97-AF65-F5344CB8AC3E}">
        <p14:creationId xmlns:p14="http://schemas.microsoft.com/office/powerpoint/2010/main" val="906558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a:t>
            </a:fld>
            <a:endParaRPr lang="ja-JP" altLang="en-US" dirty="0">
              <a:solidFill>
                <a:prstClr val="black"/>
              </a:solidFill>
            </a:endParaRPr>
          </a:p>
        </p:txBody>
      </p:sp>
    </p:spTree>
    <p:extLst>
      <p:ext uri="{BB962C8B-B14F-4D97-AF65-F5344CB8AC3E}">
        <p14:creationId xmlns:p14="http://schemas.microsoft.com/office/powerpoint/2010/main" val="2832012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50</a:t>
            </a:fld>
            <a:endParaRPr lang="ja-JP" altLang="en-US" dirty="0">
              <a:solidFill>
                <a:prstClr val="black"/>
              </a:solidFill>
            </a:endParaRPr>
          </a:p>
        </p:txBody>
      </p:sp>
    </p:spTree>
    <p:extLst>
      <p:ext uri="{BB962C8B-B14F-4D97-AF65-F5344CB8AC3E}">
        <p14:creationId xmlns:p14="http://schemas.microsoft.com/office/powerpoint/2010/main" val="2199216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51</a:t>
            </a:fld>
            <a:endParaRPr lang="ja-JP" altLang="en-US" dirty="0">
              <a:solidFill>
                <a:prstClr val="black"/>
              </a:solidFill>
            </a:endParaRPr>
          </a:p>
        </p:txBody>
      </p:sp>
    </p:spTree>
    <p:extLst>
      <p:ext uri="{BB962C8B-B14F-4D97-AF65-F5344CB8AC3E}">
        <p14:creationId xmlns:p14="http://schemas.microsoft.com/office/powerpoint/2010/main" val="1653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52</a:t>
            </a:fld>
            <a:endParaRPr lang="ja-JP" altLang="en-US" dirty="0">
              <a:solidFill>
                <a:prstClr val="black"/>
              </a:solidFill>
            </a:endParaRPr>
          </a:p>
        </p:txBody>
      </p:sp>
    </p:spTree>
    <p:extLst>
      <p:ext uri="{BB962C8B-B14F-4D97-AF65-F5344CB8AC3E}">
        <p14:creationId xmlns:p14="http://schemas.microsoft.com/office/powerpoint/2010/main" val="9883233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53</a:t>
            </a:fld>
            <a:endParaRPr lang="ja-JP" altLang="en-US" dirty="0">
              <a:solidFill>
                <a:prstClr val="black"/>
              </a:solidFill>
            </a:endParaRPr>
          </a:p>
        </p:txBody>
      </p:sp>
    </p:spTree>
    <p:extLst>
      <p:ext uri="{BB962C8B-B14F-4D97-AF65-F5344CB8AC3E}">
        <p14:creationId xmlns:p14="http://schemas.microsoft.com/office/powerpoint/2010/main" val="1364817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31"/>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54</a:t>
            </a:fld>
            <a:endParaRPr lang="ja-JP" altLang="en-US" dirty="0">
              <a:solidFill>
                <a:prstClr val="black"/>
              </a:solidFill>
            </a:endParaRPr>
          </a:p>
        </p:txBody>
      </p:sp>
    </p:spTree>
    <p:extLst>
      <p:ext uri="{BB962C8B-B14F-4D97-AF65-F5344CB8AC3E}">
        <p14:creationId xmlns:p14="http://schemas.microsoft.com/office/powerpoint/2010/main" val="930352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55</a:t>
            </a:fld>
            <a:endParaRPr lang="ja-JP" altLang="en-US" dirty="0">
              <a:solidFill>
                <a:prstClr val="black"/>
              </a:solidFill>
            </a:endParaRPr>
          </a:p>
        </p:txBody>
      </p:sp>
    </p:spTree>
    <p:extLst>
      <p:ext uri="{BB962C8B-B14F-4D97-AF65-F5344CB8AC3E}">
        <p14:creationId xmlns:p14="http://schemas.microsoft.com/office/powerpoint/2010/main" val="2788747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56</a:t>
            </a:fld>
            <a:endParaRPr lang="ja-JP" altLang="en-US" dirty="0">
              <a:solidFill>
                <a:prstClr val="black"/>
              </a:solidFill>
            </a:endParaRPr>
          </a:p>
        </p:txBody>
      </p:sp>
    </p:spTree>
    <p:extLst>
      <p:ext uri="{BB962C8B-B14F-4D97-AF65-F5344CB8AC3E}">
        <p14:creationId xmlns:p14="http://schemas.microsoft.com/office/powerpoint/2010/main" val="2894548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57</a:t>
            </a:fld>
            <a:endParaRPr lang="ja-JP" altLang="en-US" dirty="0">
              <a:solidFill>
                <a:prstClr val="black"/>
              </a:solidFill>
            </a:endParaRPr>
          </a:p>
        </p:txBody>
      </p:sp>
    </p:spTree>
    <p:extLst>
      <p:ext uri="{BB962C8B-B14F-4D97-AF65-F5344CB8AC3E}">
        <p14:creationId xmlns:p14="http://schemas.microsoft.com/office/powerpoint/2010/main" val="31209737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58</a:t>
            </a:fld>
            <a:endParaRPr lang="ja-JP" altLang="en-US" dirty="0">
              <a:solidFill>
                <a:prstClr val="black"/>
              </a:solidFill>
            </a:endParaRPr>
          </a:p>
        </p:txBody>
      </p:sp>
    </p:spTree>
    <p:extLst>
      <p:ext uri="{BB962C8B-B14F-4D97-AF65-F5344CB8AC3E}">
        <p14:creationId xmlns:p14="http://schemas.microsoft.com/office/powerpoint/2010/main" val="41553860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59</a:t>
            </a:fld>
            <a:endParaRPr lang="ja-JP" altLang="en-US" dirty="0">
              <a:solidFill>
                <a:prstClr val="black"/>
              </a:solidFill>
            </a:endParaRPr>
          </a:p>
        </p:txBody>
      </p:sp>
    </p:spTree>
    <p:extLst>
      <p:ext uri="{BB962C8B-B14F-4D97-AF65-F5344CB8AC3E}">
        <p14:creationId xmlns:p14="http://schemas.microsoft.com/office/powerpoint/2010/main" val="2943362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a:t>
            </a:fld>
            <a:endParaRPr lang="ja-JP" altLang="en-US" dirty="0">
              <a:solidFill>
                <a:prstClr val="black"/>
              </a:solidFill>
            </a:endParaRPr>
          </a:p>
        </p:txBody>
      </p:sp>
    </p:spTree>
    <p:extLst>
      <p:ext uri="{BB962C8B-B14F-4D97-AF65-F5344CB8AC3E}">
        <p14:creationId xmlns:p14="http://schemas.microsoft.com/office/powerpoint/2010/main" val="12871106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60</a:t>
            </a:fld>
            <a:endParaRPr lang="ja-JP" altLang="en-US" dirty="0">
              <a:solidFill>
                <a:prstClr val="black"/>
              </a:solidFill>
            </a:endParaRPr>
          </a:p>
        </p:txBody>
      </p:sp>
    </p:spTree>
    <p:extLst>
      <p:ext uri="{BB962C8B-B14F-4D97-AF65-F5344CB8AC3E}">
        <p14:creationId xmlns:p14="http://schemas.microsoft.com/office/powerpoint/2010/main" val="2757733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61</a:t>
            </a:fld>
            <a:endParaRPr lang="ja-JP" altLang="en-US" dirty="0">
              <a:solidFill>
                <a:prstClr val="black"/>
              </a:solidFill>
            </a:endParaRPr>
          </a:p>
        </p:txBody>
      </p:sp>
    </p:spTree>
    <p:extLst>
      <p:ext uri="{BB962C8B-B14F-4D97-AF65-F5344CB8AC3E}">
        <p14:creationId xmlns:p14="http://schemas.microsoft.com/office/powerpoint/2010/main" val="9610915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62</a:t>
            </a:fld>
            <a:endParaRPr lang="ja-JP" altLang="en-US" dirty="0">
              <a:solidFill>
                <a:prstClr val="black"/>
              </a:solidFill>
            </a:endParaRPr>
          </a:p>
        </p:txBody>
      </p:sp>
    </p:spTree>
    <p:extLst>
      <p:ext uri="{BB962C8B-B14F-4D97-AF65-F5344CB8AC3E}">
        <p14:creationId xmlns:p14="http://schemas.microsoft.com/office/powerpoint/2010/main" val="7374619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63</a:t>
            </a:fld>
            <a:endParaRPr lang="ja-JP" altLang="en-US" dirty="0">
              <a:solidFill>
                <a:prstClr val="black"/>
              </a:solidFill>
            </a:endParaRPr>
          </a:p>
        </p:txBody>
      </p:sp>
    </p:spTree>
    <p:extLst>
      <p:ext uri="{BB962C8B-B14F-4D97-AF65-F5344CB8AC3E}">
        <p14:creationId xmlns:p14="http://schemas.microsoft.com/office/powerpoint/2010/main" val="3567790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31"/>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64</a:t>
            </a:fld>
            <a:endParaRPr lang="ja-JP" altLang="en-US" dirty="0">
              <a:solidFill>
                <a:prstClr val="black"/>
              </a:solidFill>
            </a:endParaRPr>
          </a:p>
        </p:txBody>
      </p:sp>
    </p:spTree>
    <p:extLst>
      <p:ext uri="{BB962C8B-B14F-4D97-AF65-F5344CB8AC3E}">
        <p14:creationId xmlns:p14="http://schemas.microsoft.com/office/powerpoint/2010/main" val="26879590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65</a:t>
            </a:fld>
            <a:endParaRPr lang="ja-JP" altLang="en-US" dirty="0">
              <a:solidFill>
                <a:prstClr val="black"/>
              </a:solidFill>
            </a:endParaRPr>
          </a:p>
        </p:txBody>
      </p:sp>
    </p:spTree>
    <p:extLst>
      <p:ext uri="{BB962C8B-B14F-4D97-AF65-F5344CB8AC3E}">
        <p14:creationId xmlns:p14="http://schemas.microsoft.com/office/powerpoint/2010/main" val="37378095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31">
              <a:defRPr/>
            </a:pPr>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66</a:t>
            </a:fld>
            <a:endParaRPr lang="ja-JP" altLang="en-US" dirty="0">
              <a:solidFill>
                <a:prstClr val="black"/>
              </a:solidFill>
            </a:endParaRPr>
          </a:p>
        </p:txBody>
      </p:sp>
    </p:spTree>
    <p:extLst>
      <p:ext uri="{BB962C8B-B14F-4D97-AF65-F5344CB8AC3E}">
        <p14:creationId xmlns:p14="http://schemas.microsoft.com/office/powerpoint/2010/main" val="1937141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67</a:t>
            </a:fld>
            <a:endParaRPr lang="ja-JP" altLang="en-US" dirty="0">
              <a:solidFill>
                <a:prstClr val="black"/>
              </a:solidFill>
            </a:endParaRPr>
          </a:p>
        </p:txBody>
      </p:sp>
    </p:spTree>
    <p:extLst>
      <p:ext uri="{BB962C8B-B14F-4D97-AF65-F5344CB8AC3E}">
        <p14:creationId xmlns:p14="http://schemas.microsoft.com/office/powerpoint/2010/main" val="38291799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68</a:t>
            </a:fld>
            <a:endParaRPr lang="ja-JP" altLang="en-US" dirty="0">
              <a:solidFill>
                <a:prstClr val="black"/>
              </a:solidFill>
            </a:endParaRPr>
          </a:p>
        </p:txBody>
      </p:sp>
    </p:spTree>
    <p:extLst>
      <p:ext uri="{BB962C8B-B14F-4D97-AF65-F5344CB8AC3E}">
        <p14:creationId xmlns:p14="http://schemas.microsoft.com/office/powerpoint/2010/main" val="32981333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69</a:t>
            </a:fld>
            <a:endParaRPr lang="ja-JP" altLang="en-US" dirty="0">
              <a:solidFill>
                <a:prstClr val="black"/>
              </a:solidFill>
            </a:endParaRPr>
          </a:p>
        </p:txBody>
      </p:sp>
    </p:spTree>
    <p:extLst>
      <p:ext uri="{BB962C8B-B14F-4D97-AF65-F5344CB8AC3E}">
        <p14:creationId xmlns:p14="http://schemas.microsoft.com/office/powerpoint/2010/main" val="2592500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a:t>
            </a:fld>
            <a:endParaRPr lang="ja-JP" altLang="en-US" dirty="0">
              <a:solidFill>
                <a:prstClr val="black"/>
              </a:solidFill>
            </a:endParaRPr>
          </a:p>
        </p:txBody>
      </p:sp>
    </p:spTree>
    <p:extLst>
      <p:ext uri="{BB962C8B-B14F-4D97-AF65-F5344CB8AC3E}">
        <p14:creationId xmlns:p14="http://schemas.microsoft.com/office/powerpoint/2010/main" val="36251571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70</a:t>
            </a:fld>
            <a:endParaRPr lang="ja-JP" altLang="en-US" dirty="0">
              <a:solidFill>
                <a:prstClr val="black"/>
              </a:solidFill>
            </a:endParaRPr>
          </a:p>
        </p:txBody>
      </p:sp>
    </p:spTree>
    <p:extLst>
      <p:ext uri="{BB962C8B-B14F-4D97-AF65-F5344CB8AC3E}">
        <p14:creationId xmlns:p14="http://schemas.microsoft.com/office/powerpoint/2010/main" val="1579710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71</a:t>
            </a:fld>
            <a:endParaRPr lang="ja-JP" altLang="en-US" dirty="0">
              <a:solidFill>
                <a:prstClr val="black"/>
              </a:solidFill>
            </a:endParaRPr>
          </a:p>
        </p:txBody>
      </p:sp>
    </p:spTree>
    <p:extLst>
      <p:ext uri="{BB962C8B-B14F-4D97-AF65-F5344CB8AC3E}">
        <p14:creationId xmlns:p14="http://schemas.microsoft.com/office/powerpoint/2010/main" val="35398252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72</a:t>
            </a:fld>
            <a:endParaRPr lang="ja-JP" altLang="en-US" dirty="0">
              <a:solidFill>
                <a:prstClr val="black"/>
              </a:solidFill>
            </a:endParaRPr>
          </a:p>
        </p:txBody>
      </p:sp>
    </p:spTree>
    <p:extLst>
      <p:ext uri="{BB962C8B-B14F-4D97-AF65-F5344CB8AC3E}">
        <p14:creationId xmlns:p14="http://schemas.microsoft.com/office/powerpoint/2010/main" val="15534587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73</a:t>
            </a:fld>
            <a:endParaRPr lang="ja-JP" altLang="en-US" dirty="0">
              <a:solidFill>
                <a:prstClr val="black"/>
              </a:solidFill>
            </a:endParaRPr>
          </a:p>
        </p:txBody>
      </p:sp>
    </p:spTree>
    <p:extLst>
      <p:ext uri="{BB962C8B-B14F-4D97-AF65-F5344CB8AC3E}">
        <p14:creationId xmlns:p14="http://schemas.microsoft.com/office/powerpoint/2010/main" val="27368874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74</a:t>
            </a:fld>
            <a:endParaRPr lang="ja-JP" altLang="en-US" dirty="0">
              <a:solidFill>
                <a:prstClr val="black"/>
              </a:solidFill>
            </a:endParaRPr>
          </a:p>
        </p:txBody>
      </p:sp>
    </p:spTree>
    <p:extLst>
      <p:ext uri="{BB962C8B-B14F-4D97-AF65-F5344CB8AC3E}">
        <p14:creationId xmlns:p14="http://schemas.microsoft.com/office/powerpoint/2010/main" val="2944154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75</a:t>
            </a:fld>
            <a:endParaRPr lang="ja-JP" altLang="en-US" dirty="0">
              <a:solidFill>
                <a:prstClr val="black"/>
              </a:solidFill>
            </a:endParaRPr>
          </a:p>
        </p:txBody>
      </p:sp>
    </p:spTree>
    <p:extLst>
      <p:ext uri="{BB962C8B-B14F-4D97-AF65-F5344CB8AC3E}">
        <p14:creationId xmlns:p14="http://schemas.microsoft.com/office/powerpoint/2010/main" val="32476957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31"/>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76</a:t>
            </a:fld>
            <a:endParaRPr lang="ja-JP" altLang="en-US" dirty="0">
              <a:solidFill>
                <a:prstClr val="black"/>
              </a:solidFill>
            </a:endParaRPr>
          </a:p>
        </p:txBody>
      </p:sp>
    </p:spTree>
    <p:extLst>
      <p:ext uri="{BB962C8B-B14F-4D97-AF65-F5344CB8AC3E}">
        <p14:creationId xmlns:p14="http://schemas.microsoft.com/office/powerpoint/2010/main" val="3042601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77</a:t>
            </a:fld>
            <a:endParaRPr lang="ja-JP" altLang="en-US" dirty="0">
              <a:solidFill>
                <a:prstClr val="black"/>
              </a:solidFill>
            </a:endParaRPr>
          </a:p>
        </p:txBody>
      </p:sp>
    </p:spTree>
    <p:extLst>
      <p:ext uri="{BB962C8B-B14F-4D97-AF65-F5344CB8AC3E}">
        <p14:creationId xmlns:p14="http://schemas.microsoft.com/office/powerpoint/2010/main" val="41719201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defTabSz="914331">
              <a:defRPr/>
            </a:pPr>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78</a:t>
            </a:fld>
            <a:endParaRPr lang="ja-JP" altLang="en-US" dirty="0">
              <a:solidFill>
                <a:prstClr val="black"/>
              </a:solidFill>
            </a:endParaRPr>
          </a:p>
        </p:txBody>
      </p:sp>
    </p:spTree>
    <p:extLst>
      <p:ext uri="{BB962C8B-B14F-4D97-AF65-F5344CB8AC3E}">
        <p14:creationId xmlns:p14="http://schemas.microsoft.com/office/powerpoint/2010/main" val="14149627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79</a:t>
            </a:fld>
            <a:endParaRPr lang="ja-JP" altLang="en-US" dirty="0">
              <a:solidFill>
                <a:prstClr val="black"/>
              </a:solidFill>
            </a:endParaRPr>
          </a:p>
        </p:txBody>
      </p:sp>
    </p:spTree>
    <p:extLst>
      <p:ext uri="{BB962C8B-B14F-4D97-AF65-F5344CB8AC3E}">
        <p14:creationId xmlns:p14="http://schemas.microsoft.com/office/powerpoint/2010/main" val="298155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a:t>
            </a:fld>
            <a:endParaRPr lang="ja-JP" altLang="en-US" dirty="0">
              <a:solidFill>
                <a:prstClr val="black"/>
              </a:solidFill>
            </a:endParaRPr>
          </a:p>
        </p:txBody>
      </p:sp>
    </p:spTree>
    <p:extLst>
      <p:ext uri="{BB962C8B-B14F-4D97-AF65-F5344CB8AC3E}">
        <p14:creationId xmlns:p14="http://schemas.microsoft.com/office/powerpoint/2010/main" val="19460890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80</a:t>
            </a:fld>
            <a:endParaRPr lang="ja-JP" altLang="en-US" dirty="0">
              <a:solidFill>
                <a:prstClr val="black"/>
              </a:solidFill>
            </a:endParaRPr>
          </a:p>
        </p:txBody>
      </p:sp>
    </p:spTree>
    <p:extLst>
      <p:ext uri="{BB962C8B-B14F-4D97-AF65-F5344CB8AC3E}">
        <p14:creationId xmlns:p14="http://schemas.microsoft.com/office/powerpoint/2010/main" val="19383258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81</a:t>
            </a:fld>
            <a:endParaRPr lang="ja-JP" altLang="en-US" dirty="0">
              <a:solidFill>
                <a:prstClr val="black"/>
              </a:solidFill>
            </a:endParaRPr>
          </a:p>
        </p:txBody>
      </p:sp>
    </p:spTree>
    <p:extLst>
      <p:ext uri="{BB962C8B-B14F-4D97-AF65-F5344CB8AC3E}">
        <p14:creationId xmlns:p14="http://schemas.microsoft.com/office/powerpoint/2010/main" val="27917481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82</a:t>
            </a:fld>
            <a:endParaRPr lang="ja-JP" altLang="en-US" dirty="0">
              <a:solidFill>
                <a:prstClr val="black"/>
              </a:solidFill>
            </a:endParaRPr>
          </a:p>
        </p:txBody>
      </p:sp>
    </p:spTree>
    <p:extLst>
      <p:ext uri="{BB962C8B-B14F-4D97-AF65-F5344CB8AC3E}">
        <p14:creationId xmlns:p14="http://schemas.microsoft.com/office/powerpoint/2010/main" val="38211291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83</a:t>
            </a:fld>
            <a:endParaRPr lang="ja-JP" altLang="en-US" dirty="0">
              <a:solidFill>
                <a:prstClr val="black"/>
              </a:solidFill>
            </a:endParaRPr>
          </a:p>
        </p:txBody>
      </p:sp>
    </p:spTree>
    <p:extLst>
      <p:ext uri="{BB962C8B-B14F-4D97-AF65-F5344CB8AC3E}">
        <p14:creationId xmlns:p14="http://schemas.microsoft.com/office/powerpoint/2010/main" val="33555864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84</a:t>
            </a:fld>
            <a:endParaRPr lang="ja-JP" altLang="en-US" dirty="0">
              <a:solidFill>
                <a:prstClr val="black"/>
              </a:solidFill>
            </a:endParaRPr>
          </a:p>
        </p:txBody>
      </p:sp>
    </p:spTree>
    <p:extLst>
      <p:ext uri="{BB962C8B-B14F-4D97-AF65-F5344CB8AC3E}">
        <p14:creationId xmlns:p14="http://schemas.microsoft.com/office/powerpoint/2010/main" val="40404484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85</a:t>
            </a:fld>
            <a:endParaRPr lang="ja-JP" altLang="en-US" dirty="0">
              <a:solidFill>
                <a:prstClr val="black"/>
              </a:solidFill>
            </a:endParaRPr>
          </a:p>
        </p:txBody>
      </p:sp>
    </p:spTree>
    <p:extLst>
      <p:ext uri="{BB962C8B-B14F-4D97-AF65-F5344CB8AC3E}">
        <p14:creationId xmlns:p14="http://schemas.microsoft.com/office/powerpoint/2010/main" val="17793711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86</a:t>
            </a:fld>
            <a:endParaRPr lang="ja-JP" altLang="en-US" dirty="0">
              <a:solidFill>
                <a:prstClr val="black"/>
              </a:solidFill>
            </a:endParaRPr>
          </a:p>
        </p:txBody>
      </p:sp>
    </p:spTree>
    <p:extLst>
      <p:ext uri="{BB962C8B-B14F-4D97-AF65-F5344CB8AC3E}">
        <p14:creationId xmlns:p14="http://schemas.microsoft.com/office/powerpoint/2010/main" val="17561030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87</a:t>
            </a:fld>
            <a:endParaRPr lang="ja-JP" altLang="en-US" dirty="0">
              <a:solidFill>
                <a:prstClr val="black"/>
              </a:solidFill>
            </a:endParaRPr>
          </a:p>
        </p:txBody>
      </p:sp>
    </p:spTree>
    <p:extLst>
      <p:ext uri="{BB962C8B-B14F-4D97-AF65-F5344CB8AC3E}">
        <p14:creationId xmlns:p14="http://schemas.microsoft.com/office/powerpoint/2010/main" val="10568830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88</a:t>
            </a:fld>
            <a:endParaRPr lang="ja-JP" altLang="en-US" dirty="0">
              <a:solidFill>
                <a:prstClr val="black"/>
              </a:solidFill>
            </a:endParaRPr>
          </a:p>
        </p:txBody>
      </p:sp>
    </p:spTree>
    <p:extLst>
      <p:ext uri="{BB962C8B-B14F-4D97-AF65-F5344CB8AC3E}">
        <p14:creationId xmlns:p14="http://schemas.microsoft.com/office/powerpoint/2010/main" val="340356656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89</a:t>
            </a:fld>
            <a:endParaRPr lang="ja-JP" altLang="en-US" dirty="0">
              <a:solidFill>
                <a:prstClr val="black"/>
              </a:solidFill>
            </a:endParaRPr>
          </a:p>
        </p:txBody>
      </p:sp>
    </p:spTree>
    <p:extLst>
      <p:ext uri="{BB962C8B-B14F-4D97-AF65-F5344CB8AC3E}">
        <p14:creationId xmlns:p14="http://schemas.microsoft.com/office/powerpoint/2010/main" val="3965812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a:t>
            </a:fld>
            <a:endParaRPr lang="ja-JP" altLang="en-US" dirty="0">
              <a:solidFill>
                <a:prstClr val="black"/>
              </a:solidFill>
            </a:endParaRPr>
          </a:p>
        </p:txBody>
      </p:sp>
    </p:spTree>
    <p:extLst>
      <p:ext uri="{BB962C8B-B14F-4D97-AF65-F5344CB8AC3E}">
        <p14:creationId xmlns:p14="http://schemas.microsoft.com/office/powerpoint/2010/main" val="3865075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90</a:t>
            </a:fld>
            <a:endParaRPr lang="ja-JP" altLang="en-US" dirty="0">
              <a:solidFill>
                <a:prstClr val="black"/>
              </a:solidFill>
            </a:endParaRPr>
          </a:p>
        </p:txBody>
      </p:sp>
    </p:spTree>
    <p:extLst>
      <p:ext uri="{BB962C8B-B14F-4D97-AF65-F5344CB8AC3E}">
        <p14:creationId xmlns:p14="http://schemas.microsoft.com/office/powerpoint/2010/main" val="4137758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91</a:t>
            </a:fld>
            <a:endParaRPr lang="ja-JP" altLang="en-US" dirty="0">
              <a:solidFill>
                <a:prstClr val="black"/>
              </a:solidFill>
            </a:endParaRPr>
          </a:p>
        </p:txBody>
      </p:sp>
    </p:spTree>
    <p:extLst>
      <p:ext uri="{BB962C8B-B14F-4D97-AF65-F5344CB8AC3E}">
        <p14:creationId xmlns:p14="http://schemas.microsoft.com/office/powerpoint/2010/main" val="24067168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92</a:t>
            </a:fld>
            <a:endParaRPr lang="ja-JP" altLang="en-US" dirty="0">
              <a:solidFill>
                <a:prstClr val="black"/>
              </a:solidFill>
            </a:endParaRPr>
          </a:p>
        </p:txBody>
      </p:sp>
    </p:spTree>
    <p:extLst>
      <p:ext uri="{BB962C8B-B14F-4D97-AF65-F5344CB8AC3E}">
        <p14:creationId xmlns:p14="http://schemas.microsoft.com/office/powerpoint/2010/main" val="42431144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93</a:t>
            </a:fld>
            <a:endParaRPr lang="ja-JP" altLang="en-US" dirty="0">
              <a:solidFill>
                <a:prstClr val="black"/>
              </a:solidFill>
            </a:endParaRPr>
          </a:p>
        </p:txBody>
      </p:sp>
    </p:spTree>
    <p:extLst>
      <p:ext uri="{BB962C8B-B14F-4D97-AF65-F5344CB8AC3E}">
        <p14:creationId xmlns:p14="http://schemas.microsoft.com/office/powerpoint/2010/main" val="39922404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en-US" altLang="ja-JP"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94</a:t>
            </a:fld>
            <a:endParaRPr lang="ja-JP" altLang="en-US" dirty="0">
              <a:solidFill>
                <a:prstClr val="black"/>
              </a:solidFill>
            </a:endParaRPr>
          </a:p>
        </p:txBody>
      </p:sp>
    </p:spTree>
    <p:extLst>
      <p:ext uri="{BB962C8B-B14F-4D97-AF65-F5344CB8AC3E}">
        <p14:creationId xmlns:p14="http://schemas.microsoft.com/office/powerpoint/2010/main" val="17267362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95</a:t>
            </a:fld>
            <a:endParaRPr lang="ja-JP" altLang="en-US" dirty="0">
              <a:solidFill>
                <a:prstClr val="black"/>
              </a:solidFill>
            </a:endParaRPr>
          </a:p>
        </p:txBody>
      </p:sp>
    </p:spTree>
    <p:extLst>
      <p:ext uri="{BB962C8B-B14F-4D97-AF65-F5344CB8AC3E}">
        <p14:creationId xmlns:p14="http://schemas.microsoft.com/office/powerpoint/2010/main" val="30399760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96</a:t>
            </a:fld>
            <a:endParaRPr lang="ja-JP" altLang="en-US" dirty="0">
              <a:solidFill>
                <a:prstClr val="black"/>
              </a:solidFill>
            </a:endParaRPr>
          </a:p>
        </p:txBody>
      </p:sp>
    </p:spTree>
    <p:extLst>
      <p:ext uri="{BB962C8B-B14F-4D97-AF65-F5344CB8AC3E}">
        <p14:creationId xmlns:p14="http://schemas.microsoft.com/office/powerpoint/2010/main" val="11285504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97</a:t>
            </a:fld>
            <a:endParaRPr lang="ja-JP" altLang="en-US" dirty="0">
              <a:solidFill>
                <a:prstClr val="black"/>
              </a:solidFill>
            </a:endParaRPr>
          </a:p>
        </p:txBody>
      </p:sp>
    </p:spTree>
    <p:extLst>
      <p:ext uri="{BB962C8B-B14F-4D97-AF65-F5344CB8AC3E}">
        <p14:creationId xmlns:p14="http://schemas.microsoft.com/office/powerpoint/2010/main" val="32623507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98</a:t>
            </a:fld>
            <a:endParaRPr lang="ja-JP" altLang="en-US" dirty="0">
              <a:solidFill>
                <a:prstClr val="black"/>
              </a:solidFill>
            </a:endParaRPr>
          </a:p>
        </p:txBody>
      </p:sp>
    </p:spTree>
    <p:extLst>
      <p:ext uri="{BB962C8B-B14F-4D97-AF65-F5344CB8AC3E}">
        <p14:creationId xmlns:p14="http://schemas.microsoft.com/office/powerpoint/2010/main" val="34753033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46F842AE-3295-45B3-93F0-E3FFFE4BC0DD}" type="slidenum">
              <a:rPr lang="ja-JP" altLang="en-US" smtClean="0">
                <a:solidFill>
                  <a:prstClr val="black"/>
                </a:solidFill>
              </a:rPr>
              <a:pPr/>
              <a:t>99</a:t>
            </a:fld>
            <a:endParaRPr lang="ja-JP" altLang="en-US" dirty="0">
              <a:solidFill>
                <a:prstClr val="black"/>
              </a:solidFill>
            </a:endParaRPr>
          </a:p>
        </p:txBody>
      </p:sp>
    </p:spTree>
    <p:extLst>
      <p:ext uri="{BB962C8B-B14F-4D97-AF65-F5344CB8AC3E}">
        <p14:creationId xmlns:p14="http://schemas.microsoft.com/office/powerpoint/2010/main" val="333377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84"/>
            <a:ext cx="84201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FDA2FB35-6735-4DC2-BB3A-83C3A85E255A}" type="datetime1">
              <a:rPr kumimoji="1" lang="ja-JP" altLang="en-US" smtClean="0"/>
              <a:t>2017/9/1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33CB395-E86B-4F4F-9965-4DBCD77992C0}" type="datetime1">
              <a:rPr kumimoji="1" lang="ja-JP" altLang="en-US" smtClean="0"/>
              <a:t>2017/9/1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73"/>
            <a:ext cx="222885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274673"/>
            <a:ext cx="652145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8FED009-5DC2-40A1-87BB-F903203790D9}" type="datetime1">
              <a:rPr kumimoji="1" lang="ja-JP" altLang="en-US" smtClean="0"/>
              <a:t>2017/9/1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7"/>
          <p:cNvSpPr>
            <a:spLocks noChangeShapeType="1"/>
          </p:cNvSpPr>
          <p:nvPr/>
        </p:nvSpPr>
        <p:spPr bwMode="gray">
          <a:xfrm>
            <a:off x="415946" y="6591300"/>
            <a:ext cx="9051925" cy="0"/>
          </a:xfrm>
          <a:prstGeom prst="line">
            <a:avLst/>
          </a:prstGeom>
          <a:noFill/>
          <a:ln w="9525">
            <a:solidFill>
              <a:schemeClr val="bg2"/>
            </a:solidFill>
            <a:round/>
            <a:headEnd/>
            <a:tailEnd/>
          </a:ln>
          <a:extLst/>
        </p:spPr>
        <p:txBody>
          <a:bodyPr wrap="none" anchor="ctr"/>
          <a:lstStyle/>
          <a:p>
            <a:pPr fontAlgn="base">
              <a:spcBef>
                <a:spcPct val="0"/>
              </a:spcBef>
              <a:spcAft>
                <a:spcPct val="0"/>
              </a:spcAft>
              <a:defRPr/>
            </a:pPr>
            <a:endParaRPr lang="ja-JP" altLang="en-US" sz="1400" dirty="0">
              <a:solidFill>
                <a:srgbClr val="000000"/>
              </a:solidFill>
            </a:endParaRPr>
          </a:p>
        </p:txBody>
      </p:sp>
      <p:sp>
        <p:nvSpPr>
          <p:cNvPr id="5" name="nakah_line"/>
          <p:cNvSpPr>
            <a:spLocks noChangeShapeType="1"/>
          </p:cNvSpPr>
          <p:nvPr/>
        </p:nvSpPr>
        <p:spPr bwMode="gray">
          <a:xfrm>
            <a:off x="415946" y="34290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sp>
        <p:nvSpPr>
          <p:cNvPr id="6" name="Line 11"/>
          <p:cNvSpPr>
            <a:spLocks noChangeShapeType="1"/>
          </p:cNvSpPr>
          <p:nvPr/>
        </p:nvSpPr>
        <p:spPr bwMode="gray">
          <a:xfrm>
            <a:off x="415946" y="27813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pic>
        <p:nvPicPr>
          <p:cNvPr id="7" name="Picture 16" descr="ヨコカラー中用"/>
          <p:cNvPicPr>
            <a:picLocks noChangeAspect="1" noChangeArrowheads="1"/>
          </p:cNvPicPr>
          <p:nvPr/>
        </p:nvPicPr>
        <p:blipFill>
          <a:blip r:embed="rId2" cstate="print"/>
          <a:srcRect/>
          <a:stretch>
            <a:fillRect/>
          </a:stretch>
        </p:blipFill>
        <p:spPr bwMode="gray">
          <a:xfrm>
            <a:off x="406400" y="188913"/>
            <a:ext cx="9080500" cy="195262"/>
          </a:xfrm>
          <a:prstGeom prst="rect">
            <a:avLst/>
          </a:prstGeom>
          <a:noFill/>
          <a:ln w="9525">
            <a:noFill/>
            <a:miter lim="800000"/>
            <a:headEnd/>
            <a:tailEnd/>
          </a:ln>
        </p:spPr>
      </p:pic>
      <p:sp>
        <p:nvSpPr>
          <p:cNvPr id="1249294" name="Rectangle 14"/>
          <p:cNvSpPr>
            <a:spLocks noGrp="1" noChangeArrowheads="1"/>
          </p:cNvSpPr>
          <p:nvPr>
            <p:ph type="subTitle" idx="1"/>
          </p:nvPr>
        </p:nvSpPr>
        <p:spPr>
          <a:xfrm>
            <a:off x="1497034" y="4005264"/>
            <a:ext cx="6911975" cy="215444"/>
          </a:xfrm>
          <a:extLst/>
        </p:spPr>
        <p:txBody>
          <a:bodyPr/>
          <a:lstStyle>
            <a:lvl1pPr>
              <a:defRPr sz="1400"/>
            </a:lvl1pPr>
          </a:lstStyle>
          <a:p>
            <a:pPr lvl="0"/>
            <a:r>
              <a:rPr lang="ja-JP" altLang="en-US" noProof="0"/>
              <a:t>マスター サブタイトルの書式設定</a:t>
            </a:r>
          </a:p>
        </p:txBody>
      </p:sp>
      <p:sp>
        <p:nvSpPr>
          <p:cNvPr id="1249295" name="Rectangle 15"/>
          <p:cNvSpPr>
            <a:spLocks noGrp="1" noChangeArrowheads="1"/>
          </p:cNvSpPr>
          <p:nvPr>
            <p:ph type="ctrTitle"/>
          </p:nvPr>
        </p:nvSpPr>
        <p:spPr>
          <a:xfrm>
            <a:off x="636609" y="2781300"/>
            <a:ext cx="8637587" cy="647700"/>
          </a:xfrm>
          <a:extLst/>
        </p:spPr>
        <p:txBody>
          <a:bodyPr lIns="0" bIns="0" anchor="ctr"/>
          <a:lstStyle>
            <a:lvl1pPr algn="ctr">
              <a:defRPr kumimoji="0"/>
            </a:lvl1pPr>
          </a:lstStyle>
          <a:p>
            <a:pPr lvl="0"/>
            <a:r>
              <a:rPr lang="ja-JP" altLang="en-US" noProof="0"/>
              <a:t>マスタ タイトルの書式設定</a:t>
            </a:r>
            <a:endParaRPr lang="en-US" noProof="0"/>
          </a:p>
        </p:txBody>
      </p:sp>
      <p:sp>
        <p:nvSpPr>
          <p:cNvPr id="8" name="Rectangle 6"/>
          <p:cNvSpPr>
            <a:spLocks noGrp="1" noChangeArrowheads="1"/>
          </p:cNvSpPr>
          <p:nvPr>
            <p:ph type="ftr" sz="quarter" idx="10"/>
          </p:nvPr>
        </p:nvSpPr>
        <p:spPr/>
        <p:txBody>
          <a:bodyPr/>
          <a:lstStyle>
            <a:lvl1pPr>
              <a:defRPr/>
            </a:lvl1pPr>
          </a:lstStyle>
          <a:p>
            <a:pPr>
              <a:defRPr/>
            </a:pPr>
            <a:endParaRPr lang="en-US" altLang="ja-JP" dirty="0"/>
          </a:p>
        </p:txBody>
      </p:sp>
      <p:sp>
        <p:nvSpPr>
          <p:cNvPr id="9" name="Rectangle 12"/>
          <p:cNvSpPr>
            <a:spLocks noGrp="1" noChangeArrowheads="1"/>
          </p:cNvSpPr>
          <p:nvPr>
            <p:ph type="sldNum" sz="quarter" idx="11"/>
          </p:nvPr>
        </p:nvSpPr>
        <p:spPr/>
        <p:txBody>
          <a:bodyPr/>
          <a:lstStyle>
            <a:lvl1pPr>
              <a:defRPr/>
            </a:lvl1pPr>
          </a:lstStyle>
          <a:p>
            <a:pPr>
              <a:defRPr/>
            </a:pPr>
            <a:fld id="{86A28FA6-4EC5-404C-B8A2-BFCF4DDB761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06827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8B92674F-11DF-4CFD-AD53-E0A3792E98CC}"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442054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40"/>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638" y="4099157"/>
            <a:ext cx="84201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6625EB36-D20B-46EB-BB13-B736D5CA1E98}"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2467493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0388" y="1123951"/>
            <a:ext cx="4387850" cy="1908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100641" y="1123951"/>
            <a:ext cx="4389437" cy="19082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40DF7164-3704-4C31-91C5-3792A9C2E155}"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447157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805543"/>
            <a:ext cx="4376738"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914"/>
            <a:ext cx="4376738" cy="16619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397" y="1805543"/>
            <a:ext cx="4378325" cy="3693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397" y="2174914"/>
            <a:ext cx="4378325" cy="16619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6D80253C-35D8-4A7B-A70E-4A87C2539439}" type="slidenum">
              <a:rPr lang="en-US" altLang="ja-JP">
                <a:solidFill>
                  <a:srgbClr val="000000"/>
                </a:solidFill>
              </a:rPr>
              <a:pPr>
                <a:defRPr/>
              </a:pPr>
              <a:t>‹#›</a:t>
            </a:fld>
            <a:endParaRPr lang="en-US" altLang="ja-JP" dirty="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997030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11B5DD6C-237A-46F5-A6CC-32ADF5276304}" type="slidenum">
              <a:rPr lang="en-US" altLang="ja-JP">
                <a:solidFill>
                  <a:srgbClr val="000000"/>
                </a:solidFill>
              </a:rPr>
              <a:pPr>
                <a:defRPr/>
              </a:pPr>
              <a:t>‹#›</a:t>
            </a:fld>
            <a:endParaRPr lang="en-US" altLang="ja-JP" dirty="0">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685902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E2ABD32-EB8A-4565-84FA-FE57A8E8B249}" type="slidenum">
              <a:rPr lang="en-US" altLang="ja-JP">
                <a:solidFill>
                  <a:srgbClr val="000000"/>
                </a:solidFill>
              </a:rPr>
              <a:pPr>
                <a:defRPr/>
              </a:pPr>
              <a:t>‹#›</a:t>
            </a:fld>
            <a:endParaRPr lang="en-US" altLang="ja-JP" dirty="0">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979672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3499" y="273081"/>
            <a:ext cx="5537201" cy="2191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8" y="1435101"/>
            <a:ext cx="3259138"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6D04AB16-7E12-44B6-86D5-331E0C6173BA}"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619043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F900A8E-610F-44AD-A025-5F5D6E944BFD}" type="datetime1">
              <a:rPr kumimoji="1" lang="ja-JP" altLang="en-US" smtClean="0"/>
              <a:t>2017/9/1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513" y="612778"/>
            <a:ext cx="5943600" cy="4924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941513" y="5367338"/>
            <a:ext cx="5943600" cy="215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9E449149-3A65-4B88-89B1-B57666225BEF}"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991470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332288" y="1123950"/>
            <a:ext cx="3157788" cy="152657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E3EB64A8-45BF-454B-BBE1-DA7A5A6D30E6}"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4146205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21540" y="330200"/>
            <a:ext cx="2268537" cy="2305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5234790" y="330200"/>
            <a:ext cx="1834348" cy="2305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12DD0A62-CB33-4CD0-BCBA-90B40D85B2BD}"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90872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7"/>
          <p:cNvSpPr>
            <a:spLocks noChangeShapeType="1"/>
          </p:cNvSpPr>
          <p:nvPr/>
        </p:nvSpPr>
        <p:spPr bwMode="gray">
          <a:xfrm>
            <a:off x="415925" y="6591300"/>
            <a:ext cx="905192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1400" dirty="0">
              <a:solidFill>
                <a:srgbClr val="000000"/>
              </a:solidFill>
            </a:endParaRPr>
          </a:p>
        </p:txBody>
      </p:sp>
      <p:sp>
        <p:nvSpPr>
          <p:cNvPr id="5" name="nakah_line"/>
          <p:cNvSpPr>
            <a:spLocks noChangeShapeType="1"/>
          </p:cNvSpPr>
          <p:nvPr/>
        </p:nvSpPr>
        <p:spPr bwMode="gray">
          <a:xfrm>
            <a:off x="415925" y="34290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a:solidFill>
                <a:srgbClr val="000000"/>
              </a:solidFill>
            </a:endParaRPr>
          </a:p>
        </p:txBody>
      </p:sp>
      <p:sp>
        <p:nvSpPr>
          <p:cNvPr id="6" name="Line 11"/>
          <p:cNvSpPr>
            <a:spLocks noChangeShapeType="1"/>
          </p:cNvSpPr>
          <p:nvPr/>
        </p:nvSpPr>
        <p:spPr bwMode="gray">
          <a:xfrm>
            <a:off x="415925" y="27813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a:solidFill>
                <a:srgbClr val="000000"/>
              </a:solidFill>
            </a:endParaRPr>
          </a:p>
        </p:txBody>
      </p:sp>
      <p:pic>
        <p:nvPicPr>
          <p:cNvPr id="7" name="Picture 16" descr="ヨコカラー中用"/>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gray">
          <a:xfrm>
            <a:off x="406400" y="188913"/>
            <a:ext cx="90805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94" name="Rectangle 14"/>
          <p:cNvSpPr>
            <a:spLocks noGrp="1" noChangeArrowheads="1"/>
          </p:cNvSpPr>
          <p:nvPr>
            <p:ph type="subTitle" idx="1"/>
          </p:nvPr>
        </p:nvSpPr>
        <p:spPr>
          <a:xfrm>
            <a:off x="1497013" y="4005263"/>
            <a:ext cx="6911975" cy="212725"/>
          </a:xfrm>
          <a:extLst/>
        </p:spPr>
        <p:txBody>
          <a:bodyPr/>
          <a:lstStyle>
            <a:lvl1pPr>
              <a:defRPr sz="1400"/>
            </a:lvl1pPr>
          </a:lstStyle>
          <a:p>
            <a:pPr lvl="0"/>
            <a:r>
              <a:rPr lang="ja-JP" altLang="en-US" noProof="0"/>
              <a:t>マスター サブタイトルの書式設定</a:t>
            </a:r>
          </a:p>
        </p:txBody>
      </p:sp>
      <p:sp>
        <p:nvSpPr>
          <p:cNvPr id="1249295" name="Rectangle 15"/>
          <p:cNvSpPr>
            <a:spLocks noGrp="1" noChangeArrowheads="1"/>
          </p:cNvSpPr>
          <p:nvPr>
            <p:ph type="ctrTitle"/>
          </p:nvPr>
        </p:nvSpPr>
        <p:spPr>
          <a:xfrm>
            <a:off x="636588" y="2781300"/>
            <a:ext cx="8637587" cy="647700"/>
          </a:xfrm>
          <a:extLst/>
        </p:spPr>
        <p:txBody>
          <a:bodyPr lIns="0" bIns="0" anchor="ctr"/>
          <a:lstStyle>
            <a:lvl1pPr algn="ctr">
              <a:defRPr kumimoji="0"/>
            </a:lvl1pPr>
          </a:lstStyle>
          <a:p>
            <a:pPr lvl="0"/>
            <a:r>
              <a:rPr lang="ja-JP" altLang="en-US" noProof="0"/>
              <a:t>マスタ タイトルの書式設定</a:t>
            </a:r>
            <a:endParaRPr lang="en-US" noProof="0"/>
          </a:p>
        </p:txBody>
      </p:sp>
      <p:sp>
        <p:nvSpPr>
          <p:cNvPr id="8" name="Rectangle 6"/>
          <p:cNvSpPr>
            <a:spLocks noGrp="1" noChangeArrowheads="1"/>
          </p:cNvSpPr>
          <p:nvPr>
            <p:ph type="ftr" sz="quarter" idx="10"/>
          </p:nvPr>
        </p:nvSpPr>
        <p:spPr/>
        <p:txBody>
          <a:bodyPr/>
          <a:lstStyle>
            <a:lvl1pPr>
              <a:defRPr/>
            </a:lvl1pPr>
          </a:lstStyle>
          <a:p>
            <a:pPr>
              <a:defRPr/>
            </a:pPr>
            <a:endParaRPr lang="en-US" altLang="ja-JP" dirty="0"/>
          </a:p>
        </p:txBody>
      </p:sp>
      <p:sp>
        <p:nvSpPr>
          <p:cNvPr id="9" name="Rectangle 12"/>
          <p:cNvSpPr>
            <a:spLocks noGrp="1" noChangeArrowheads="1"/>
          </p:cNvSpPr>
          <p:nvPr>
            <p:ph type="sldNum" sz="quarter" idx="11"/>
          </p:nvPr>
        </p:nvSpPr>
        <p:spPr/>
        <p:txBody>
          <a:bodyPr/>
          <a:lstStyle>
            <a:lvl1pPr>
              <a:defRPr/>
            </a:lvl1pPr>
          </a:lstStyle>
          <a:p>
            <a:pPr>
              <a:defRPr/>
            </a:pPr>
            <a:fld id="{6618CCF6-A717-44FD-952F-F1DF351629F5}"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92230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0C36D578-5CBF-41A6-A90F-62C4C8B4CCF0}"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339036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0"/>
            <a:ext cx="84201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6"/>
          <p:cNvSpPr>
            <a:spLocks noGrp="1" noChangeArrowheads="1"/>
          </p:cNvSpPr>
          <p:nvPr>
            <p:ph type="sldNum" sz="quarter" idx="10"/>
          </p:nvPr>
        </p:nvSpPr>
        <p:spPr>
          <a:ln/>
        </p:spPr>
        <p:txBody>
          <a:bodyPr/>
          <a:lstStyle>
            <a:lvl1pPr>
              <a:defRPr/>
            </a:lvl1pPr>
          </a:lstStyle>
          <a:p>
            <a:pPr>
              <a:defRPr/>
            </a:pPr>
            <a:fld id="{00CE7215-CBE2-41B7-9494-8C4D7E7795B8}"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139556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560388" y="1123950"/>
            <a:ext cx="4387850"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5100638" y="1123950"/>
            <a:ext cx="4389437"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6"/>
          <p:cNvSpPr>
            <a:spLocks noGrp="1" noChangeArrowheads="1"/>
          </p:cNvSpPr>
          <p:nvPr>
            <p:ph type="sldNum" sz="quarter" idx="10"/>
          </p:nvPr>
        </p:nvSpPr>
        <p:spPr>
          <a:ln/>
        </p:spPr>
        <p:txBody>
          <a:bodyPr/>
          <a:lstStyle>
            <a:lvl1pPr>
              <a:defRPr/>
            </a:lvl1pPr>
          </a:lstStyle>
          <a:p>
            <a:pPr>
              <a:defRPr/>
            </a:pPr>
            <a:fld id="{42512ECE-540A-42CC-8FFA-54E7D42A9A51}"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4256330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6"/>
          <p:cNvSpPr>
            <a:spLocks noGrp="1" noChangeArrowheads="1"/>
          </p:cNvSpPr>
          <p:nvPr>
            <p:ph type="sldNum" sz="quarter" idx="10"/>
          </p:nvPr>
        </p:nvSpPr>
        <p:spPr>
          <a:ln/>
        </p:spPr>
        <p:txBody>
          <a:bodyPr/>
          <a:lstStyle>
            <a:lvl1pPr>
              <a:defRPr/>
            </a:lvl1pPr>
          </a:lstStyle>
          <a:p>
            <a:pPr>
              <a:defRPr/>
            </a:pPr>
            <a:fld id="{C6C45BAA-FC45-4999-837B-9CA2FEA8B9EF}" type="slidenum">
              <a:rPr lang="en-US" altLang="ja-JP">
                <a:solidFill>
                  <a:srgbClr val="000000"/>
                </a:solidFill>
              </a:rPr>
              <a:pPr>
                <a:defRPr/>
              </a:pPr>
              <a:t>‹#›</a:t>
            </a:fld>
            <a:endParaRPr lang="en-US" altLang="ja-JP" dirty="0">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486221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6"/>
          <p:cNvSpPr>
            <a:spLocks noGrp="1" noChangeArrowheads="1"/>
          </p:cNvSpPr>
          <p:nvPr>
            <p:ph type="sldNum" sz="quarter" idx="10"/>
          </p:nvPr>
        </p:nvSpPr>
        <p:spPr>
          <a:ln/>
        </p:spPr>
        <p:txBody>
          <a:bodyPr/>
          <a:lstStyle>
            <a:lvl1pPr>
              <a:defRPr/>
            </a:lvl1pPr>
          </a:lstStyle>
          <a:p>
            <a:pPr>
              <a:defRPr/>
            </a:pPr>
            <a:fld id="{770A35BE-D1D5-4CE2-B944-6E3FD0D2AF2D}" type="slidenum">
              <a:rPr lang="en-US" altLang="ja-JP">
                <a:solidFill>
                  <a:srgbClr val="000000"/>
                </a:solidFill>
              </a:rPr>
              <a:pPr>
                <a:defRPr/>
              </a:pPr>
              <a:t>‹#›</a:t>
            </a:fld>
            <a:endParaRPr lang="en-US" altLang="ja-JP" dirty="0">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34556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BD80360-BE89-4437-8A2E-05EDC6E02067}" type="slidenum">
              <a:rPr lang="en-US" altLang="ja-JP">
                <a:solidFill>
                  <a:srgbClr val="000000"/>
                </a:solidFill>
              </a:rPr>
              <a:pPr>
                <a:defRPr/>
              </a:pPr>
              <a:t>‹#›</a:t>
            </a:fld>
            <a:endParaRPr lang="en-US" altLang="ja-JP" dirty="0">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790395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59"/>
            <a:ext cx="84201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C7C6AD9E-3683-4468-894B-DB6A6C1322A8}" type="datetime1">
              <a:rPr kumimoji="1" lang="ja-JP" altLang="en-US" smtClean="0"/>
              <a:t>2017/9/1</a:t>
            </a:fld>
            <a:endParaRPr kumimoji="1" lang="ja-JP" altLang="en-US" dirty="0"/>
          </a:p>
        </p:txBody>
      </p:sp>
      <p:sp>
        <p:nvSpPr>
          <p:cNvPr id="5" name="フッター プレースホルダ 4"/>
          <p:cNvSpPr>
            <a:spLocks noGrp="1"/>
          </p:cNvSpPr>
          <p:nvPr>
            <p:ph type="ftr" sz="quarter" idx="11"/>
          </p:nvPr>
        </p:nvSpPr>
        <p:spPr/>
        <p:txBody>
          <a:bodyPr/>
          <a:lstStyle/>
          <a:p>
            <a:endParaRPr kumimoji="1" lang="ja-JP" altLang="en-US" dirty="0"/>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138" cy="1162050"/>
          </a:xfrm>
        </p:spPr>
        <p:txBody>
          <a:bodyPr/>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4CF1C339-9AEB-4A60-B5D4-C52E7D405DC0}"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2028984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ー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6"/>
          <p:cNvSpPr>
            <a:spLocks noGrp="1" noChangeArrowheads="1"/>
          </p:cNvSpPr>
          <p:nvPr>
            <p:ph type="sldNum" sz="quarter" idx="10"/>
          </p:nvPr>
        </p:nvSpPr>
        <p:spPr>
          <a:ln/>
        </p:spPr>
        <p:txBody>
          <a:bodyPr/>
          <a:lstStyle>
            <a:lvl1pPr>
              <a:defRPr/>
            </a:lvl1pPr>
          </a:lstStyle>
          <a:p>
            <a:pPr>
              <a:defRPr/>
            </a:pPr>
            <a:fld id="{880BEE10-6AE4-4A46-83FC-8AAAEE093D5F}" type="slidenum">
              <a:rPr lang="en-US" altLang="ja-JP">
                <a:solidFill>
                  <a:srgbClr val="000000"/>
                </a:solidFill>
              </a:rPr>
              <a:pPr>
                <a:defRPr/>
              </a:pPr>
              <a:t>‹#›</a:t>
            </a:fld>
            <a:endParaRPr lang="en-US" altLang="ja-JP" dirty="0">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102342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FCA0392A-64AA-40A2-8716-A827DED9C9BC}"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9359230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221538" y="330200"/>
            <a:ext cx="2268537" cy="230505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15925" y="330200"/>
            <a:ext cx="6653213" cy="230505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p:cNvSpPr>
            <a:spLocks noGrp="1" noChangeArrowheads="1"/>
          </p:cNvSpPr>
          <p:nvPr>
            <p:ph type="sldNum" sz="quarter" idx="10"/>
          </p:nvPr>
        </p:nvSpPr>
        <p:spPr>
          <a:ln/>
        </p:spPr>
        <p:txBody>
          <a:bodyPr/>
          <a:lstStyle>
            <a:lvl1pPr>
              <a:defRPr/>
            </a:lvl1pPr>
          </a:lstStyle>
          <a:p>
            <a:pPr>
              <a:defRPr/>
            </a:pPr>
            <a:fld id="{0107B610-63D4-4106-9F91-CC4050B62373}" type="slidenum">
              <a:rPr lang="en-US" altLang="ja-JP">
                <a:solidFill>
                  <a:srgbClr val="000000"/>
                </a:solidFill>
              </a:rPr>
              <a:pPr>
                <a:defRPr/>
              </a:pPr>
              <a:t>‹#›</a:t>
            </a:fld>
            <a:endParaRPr lang="en-US" altLang="ja-JP" dirty="0">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ja-JP" dirty="0"/>
          </a:p>
        </p:txBody>
      </p:sp>
    </p:spTree>
    <p:extLst>
      <p:ext uri="{BB962C8B-B14F-4D97-AF65-F5344CB8AC3E}">
        <p14:creationId xmlns:p14="http://schemas.microsoft.com/office/powerpoint/2010/main" val="302277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72BCC068-F405-42BB-BCA9-4A6EE1F245A6}" type="datetime1">
              <a:rPr kumimoji="1" lang="ja-JP" altLang="en-US" smtClean="0"/>
              <a:t>2017/9/1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9B7C0520-B56C-46EF-BDBF-25D361BEB747}" type="datetime1">
              <a:rPr kumimoji="1" lang="ja-JP" altLang="en-US" smtClean="0"/>
              <a:t>2017/9/1</a:t>
            </a:fld>
            <a:endParaRPr kumimoji="1" lang="ja-JP" altLang="en-US" dirty="0"/>
          </a:p>
        </p:txBody>
      </p:sp>
      <p:sp>
        <p:nvSpPr>
          <p:cNvPr id="8" name="フッター プレースホルダ 7"/>
          <p:cNvSpPr>
            <a:spLocks noGrp="1"/>
          </p:cNvSpPr>
          <p:nvPr>
            <p:ph type="ftr" sz="quarter" idx="11"/>
          </p:nvPr>
        </p:nvSpPr>
        <p:spPr/>
        <p:txBody>
          <a:bodyPr/>
          <a:lstStyle/>
          <a:p>
            <a:endParaRPr kumimoji="1" lang="ja-JP" altLang="en-US" dirty="0"/>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F66FD868-6464-40A1-A3A5-273225E1565C}" type="datetime1">
              <a:rPr kumimoji="1" lang="ja-JP" altLang="en-US" smtClean="0"/>
              <a:t>2017/9/1</a:t>
            </a:fld>
            <a:endParaRPr kumimoji="1" lang="ja-JP" altLang="en-US" dirty="0"/>
          </a:p>
        </p:txBody>
      </p:sp>
      <p:sp>
        <p:nvSpPr>
          <p:cNvPr id="4" name="フッター プレースホルダ 3"/>
          <p:cNvSpPr>
            <a:spLocks noGrp="1"/>
          </p:cNvSpPr>
          <p:nvPr>
            <p:ph type="ftr" sz="quarter" idx="11"/>
          </p:nvPr>
        </p:nvSpPr>
        <p:spPr/>
        <p:txBody>
          <a:bodyPr/>
          <a:lstStyle/>
          <a:p>
            <a:endParaRPr kumimoji="1" lang="ja-JP" altLang="en-US" dirty="0"/>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6ED3741-D5D1-450D-B011-EDE7484028EA}" type="datetime1">
              <a:rPr kumimoji="1" lang="ja-JP" altLang="en-US" smtClean="0"/>
              <a:t>2017/9/1</a:t>
            </a:fld>
            <a:endParaRPr kumimoji="1" lang="ja-JP" altLang="en-US" dirty="0"/>
          </a:p>
        </p:txBody>
      </p:sp>
      <p:sp>
        <p:nvSpPr>
          <p:cNvPr id="3" name="フッター プレースホルダ 2"/>
          <p:cNvSpPr>
            <a:spLocks noGrp="1"/>
          </p:cNvSpPr>
          <p:nvPr>
            <p:ph type="ftr" sz="quarter" idx="11"/>
          </p:nvPr>
        </p:nvSpPr>
        <p:spPr/>
        <p:txBody>
          <a:bodyPr/>
          <a:lstStyle/>
          <a:p>
            <a:endParaRPr kumimoji="1" lang="ja-JP" altLang="en-US" dirty="0"/>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2" y="27308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B305F20-4686-4146-997E-F9412ED440AA}" type="datetime1">
              <a:rPr kumimoji="1" lang="ja-JP" altLang="en-US" smtClean="0"/>
              <a:t>2017/9/1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E9B65C4-6843-4417-9865-BDA83CDD9EF1}" type="datetime1">
              <a:rPr kumimoji="1" lang="ja-JP" altLang="en-US" smtClean="0"/>
              <a:t>2017/9/1</a:t>
            </a:fld>
            <a:endParaRPr kumimoji="1" lang="ja-JP" altLang="en-US" dirty="0"/>
          </a:p>
        </p:txBody>
      </p:sp>
      <p:sp>
        <p:nvSpPr>
          <p:cNvPr id="6" name="フッター プレースホルダ 5"/>
          <p:cNvSpPr>
            <a:spLocks noGrp="1"/>
          </p:cNvSpPr>
          <p:nvPr>
            <p:ph type="ftr" sz="quarter" idx="11"/>
          </p:nvPr>
        </p:nvSpPr>
        <p:spPr/>
        <p:txBody>
          <a:bodyPr/>
          <a:lstStyle/>
          <a:p>
            <a:endParaRPr kumimoji="1" lang="ja-JP" altLang="en-US" dirty="0"/>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95300" y="1600206"/>
            <a:ext cx="89154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95300" y="6356409"/>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23D7F2-07E1-490B-BA4F-B29ED92DB51C}" type="datetime1">
              <a:rPr kumimoji="1" lang="ja-JP" altLang="en-US" smtClean="0"/>
              <a:t>2017/9/1</a:t>
            </a:fld>
            <a:endParaRPr kumimoji="1" lang="ja-JP" altLang="en-US" dirty="0"/>
          </a:p>
        </p:txBody>
      </p:sp>
      <p:sp>
        <p:nvSpPr>
          <p:cNvPr id="5" name="フッター プレースホルダ 4"/>
          <p:cNvSpPr>
            <a:spLocks noGrp="1"/>
          </p:cNvSpPr>
          <p:nvPr>
            <p:ph type="ftr" sz="quarter" idx="3"/>
          </p:nvPr>
        </p:nvSpPr>
        <p:spPr>
          <a:xfrm>
            <a:off x="3384550" y="6356409"/>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 5"/>
          <p:cNvSpPr>
            <a:spLocks noGrp="1"/>
          </p:cNvSpPr>
          <p:nvPr>
            <p:ph type="sldNum" sz="quarter" idx="4"/>
          </p:nvPr>
        </p:nvSpPr>
        <p:spPr>
          <a:xfrm>
            <a:off x="7099300" y="6356409"/>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a:t>
            </a:fld>
            <a:endParaRPr kumimoji="1"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descr="ヨコカラー中用"/>
          <p:cNvPicPr>
            <a:picLocks noChangeAspect="1" noChangeArrowheads="1"/>
          </p:cNvPicPr>
          <p:nvPr/>
        </p:nvPicPr>
        <p:blipFill>
          <a:blip r:embed="rId13" cstate="print"/>
          <a:srcRect/>
          <a:stretch>
            <a:fillRect/>
          </a:stretch>
        </p:blipFill>
        <p:spPr bwMode="gray">
          <a:xfrm>
            <a:off x="406400" y="188913"/>
            <a:ext cx="9080500" cy="195262"/>
          </a:xfrm>
          <a:prstGeom prst="rect">
            <a:avLst/>
          </a:prstGeom>
          <a:noFill/>
          <a:ln w="9525">
            <a:noFill/>
            <a:miter lim="800000"/>
            <a:headEnd/>
            <a:tailEnd/>
          </a:ln>
        </p:spPr>
      </p:pic>
      <p:sp>
        <p:nvSpPr>
          <p:cNvPr id="13315" name="Rectangle 3"/>
          <p:cNvSpPr>
            <a:spLocks noGrp="1" noChangeArrowheads="1"/>
          </p:cNvSpPr>
          <p:nvPr>
            <p:ph type="title"/>
          </p:nvPr>
        </p:nvSpPr>
        <p:spPr bwMode="gray">
          <a:xfrm>
            <a:off x="415946" y="330200"/>
            <a:ext cx="9051925" cy="482600"/>
          </a:xfrm>
          <a:prstGeom prst="rect">
            <a:avLst/>
          </a:prstGeom>
          <a:noFill/>
          <a:ln w="9525">
            <a:noFill/>
            <a:miter lim="800000"/>
            <a:headEnd/>
            <a:tailEnd/>
          </a:ln>
        </p:spPr>
        <p:txBody>
          <a:bodyPr vert="horz" wrap="square" lIns="144000" tIns="0" rIns="0" bIns="54000" numCol="1" anchor="b" anchorCtr="0" compatLnSpc="1">
            <a:prstTxWarp prst="textNoShape">
              <a:avLst/>
            </a:prstTxWarp>
          </a:bodyPr>
          <a:lstStyle/>
          <a:p>
            <a:pPr lvl="0"/>
            <a:r>
              <a:rPr lang="ja-JP" altLang="en-US"/>
              <a:t>マスター タイトルの書式設定</a:t>
            </a:r>
          </a:p>
        </p:txBody>
      </p:sp>
      <p:sp>
        <p:nvSpPr>
          <p:cNvPr id="13316" name="Rectangle 5"/>
          <p:cNvSpPr>
            <a:spLocks noGrp="1" noChangeArrowheads="1"/>
          </p:cNvSpPr>
          <p:nvPr>
            <p:ph type="body" idx="1"/>
          </p:nvPr>
        </p:nvSpPr>
        <p:spPr bwMode="gray">
          <a:xfrm>
            <a:off x="560391" y="1123950"/>
            <a:ext cx="8929687" cy="152657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8262" name="Rectangle 6"/>
          <p:cNvSpPr>
            <a:spLocks noGrp="1" noChangeArrowheads="1"/>
          </p:cNvSpPr>
          <p:nvPr>
            <p:ph type="sldNum" sz="quarter" idx="4"/>
          </p:nvPr>
        </p:nvSpPr>
        <p:spPr bwMode="gray">
          <a:xfrm>
            <a:off x="4711700" y="6591300"/>
            <a:ext cx="469900" cy="2540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fontAlgn="base">
              <a:buFontTx/>
              <a:buNone/>
              <a:defRPr sz="1200">
                <a:latin typeface="Arial" charset="0"/>
                <a:ea typeface="ＭＳ Ｐゴシック" pitchFamily="50" charset="-128"/>
              </a:defRPr>
            </a:lvl1pPr>
          </a:lstStyle>
          <a:p>
            <a:pPr>
              <a:spcBef>
                <a:spcPct val="0"/>
              </a:spcBef>
              <a:spcAft>
                <a:spcPct val="0"/>
              </a:spcAft>
              <a:defRPr/>
            </a:pPr>
            <a:fld id="{F98328C2-28D3-44E6-9379-BED1157A9837}" type="slidenum">
              <a:rPr lang="en-US" altLang="ja-JP">
                <a:solidFill>
                  <a:srgbClr val="000000"/>
                </a:solidFill>
              </a:rPr>
              <a:pPr>
                <a:spcBef>
                  <a:spcPct val="0"/>
                </a:spcBef>
                <a:spcAft>
                  <a:spcPct val="0"/>
                </a:spcAft>
                <a:defRPr/>
              </a:pPr>
              <a:t>‹#›</a:t>
            </a:fld>
            <a:endParaRPr lang="en-US" altLang="ja-JP" dirty="0">
              <a:solidFill>
                <a:srgbClr val="000000"/>
              </a:solidFill>
            </a:endParaRPr>
          </a:p>
        </p:txBody>
      </p:sp>
      <p:sp>
        <p:nvSpPr>
          <p:cNvPr id="2054" name="Line 7"/>
          <p:cNvSpPr>
            <a:spLocks noChangeShapeType="1"/>
          </p:cNvSpPr>
          <p:nvPr/>
        </p:nvSpPr>
        <p:spPr bwMode="gray">
          <a:xfrm>
            <a:off x="415946" y="6591300"/>
            <a:ext cx="9051925" cy="0"/>
          </a:xfrm>
          <a:prstGeom prst="line">
            <a:avLst/>
          </a:prstGeom>
          <a:noFill/>
          <a:ln w="9525">
            <a:solidFill>
              <a:schemeClr val="bg2"/>
            </a:solidFill>
            <a:round/>
            <a:headEnd/>
            <a:tailEnd/>
          </a:ln>
          <a:extLst/>
        </p:spPr>
        <p:txBody>
          <a:bodyPr wrap="none" anchor="ctr"/>
          <a:lstStyle/>
          <a:p>
            <a:pPr fontAlgn="base">
              <a:spcBef>
                <a:spcPct val="0"/>
              </a:spcBef>
              <a:spcAft>
                <a:spcPct val="0"/>
              </a:spcAft>
              <a:defRPr/>
            </a:pPr>
            <a:endParaRPr lang="ja-JP" altLang="en-US" sz="1400" dirty="0">
              <a:solidFill>
                <a:srgbClr val="000000"/>
              </a:solidFill>
            </a:endParaRPr>
          </a:p>
        </p:txBody>
      </p:sp>
      <p:sp>
        <p:nvSpPr>
          <p:cNvPr id="1248264" name="Rectangle 8"/>
          <p:cNvSpPr>
            <a:spLocks noGrp="1" noChangeArrowheads="1"/>
          </p:cNvSpPr>
          <p:nvPr>
            <p:ph type="ftr" sz="quarter" idx="3"/>
          </p:nvPr>
        </p:nvSpPr>
        <p:spPr bwMode="gray">
          <a:xfrm>
            <a:off x="381022" y="6654800"/>
            <a:ext cx="3598863" cy="152400"/>
          </a:xfrm>
          <a:prstGeom prst="rect">
            <a:avLst/>
          </a:prstGeom>
          <a:noFill/>
          <a:ln>
            <a:noFill/>
          </a:ln>
          <a:effectLst/>
          <a:extLst/>
        </p:spPr>
        <p:txBody>
          <a:bodyPr vert="horz" wrap="square" lIns="0" tIns="0" rIns="0" bIns="0" numCol="1" anchor="ctr" anchorCtr="0" compatLnSpc="1">
            <a:prstTxWarp prst="textNoShape">
              <a:avLst/>
            </a:prstTxWarp>
            <a:spAutoFit/>
          </a:bodyPr>
          <a:lstStyle>
            <a:lvl1pPr algn="l" fontAlgn="b">
              <a:buFontTx/>
              <a:buNone/>
              <a:defRPr sz="1000">
                <a:solidFill>
                  <a:srgbClr val="ACACAC"/>
                </a:solidFill>
                <a:latin typeface="Arial" charset="0"/>
                <a:ea typeface="ＭＳ Ｐゴシック" pitchFamily="50" charset="-128"/>
              </a:defRPr>
            </a:lvl1pPr>
          </a:lstStyle>
          <a:p>
            <a:pPr>
              <a:spcBef>
                <a:spcPct val="0"/>
              </a:spcBef>
              <a:spcAft>
                <a:spcPct val="0"/>
              </a:spcAft>
              <a:defRPr/>
            </a:pPr>
            <a:endParaRPr lang="en-US" altLang="ja-JP" dirty="0"/>
          </a:p>
        </p:txBody>
      </p:sp>
      <p:sp>
        <p:nvSpPr>
          <p:cNvPr id="2056" name="title_line"/>
          <p:cNvSpPr>
            <a:spLocks noChangeShapeType="1"/>
          </p:cNvSpPr>
          <p:nvPr/>
        </p:nvSpPr>
        <p:spPr bwMode="gray">
          <a:xfrm>
            <a:off x="415946" y="812800"/>
            <a:ext cx="9051925" cy="1588"/>
          </a:xfrm>
          <a:prstGeom prst="line">
            <a:avLst/>
          </a:prstGeom>
          <a:noFill/>
          <a:ln w="12700">
            <a:solidFill>
              <a:schemeClr val="bg2"/>
            </a:solidFill>
            <a:round/>
            <a:headEnd/>
            <a:tailEnd/>
          </a:ln>
          <a:extLst/>
        </p:spPr>
        <p:txBody>
          <a:bodyPr lIns="0" tIns="0" rIns="0" bIns="0" anchor="ctr"/>
          <a:lstStyle/>
          <a:p>
            <a:pPr fontAlgn="base">
              <a:spcBef>
                <a:spcPct val="0"/>
              </a:spcBef>
              <a:spcAft>
                <a:spcPct val="0"/>
              </a:spcAft>
              <a:defRPr/>
            </a:pPr>
            <a:endParaRPr lang="ja-JP" altLang="en-US" sz="1400" dirty="0">
              <a:solidFill>
                <a:srgbClr val="000000"/>
              </a:solidFill>
            </a:endParaRPr>
          </a:p>
        </p:txBody>
      </p:sp>
    </p:spTree>
    <p:extLst>
      <p:ext uri="{BB962C8B-B14F-4D97-AF65-F5344CB8AC3E}">
        <p14:creationId xmlns:p14="http://schemas.microsoft.com/office/powerpoint/2010/main" val="303781085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l" rtl="0" eaLnBrk="0" fontAlgn="base" hangingPunct="0">
        <a:spcBef>
          <a:spcPct val="0"/>
        </a:spcBef>
        <a:spcAft>
          <a:spcPct val="0"/>
        </a:spcAft>
        <a:buClr>
          <a:srgbClr val="5F5F5F"/>
        </a:buClr>
        <a:defRPr kumimoji="1" sz="2400" b="1">
          <a:solidFill>
            <a:schemeClr val="tx1"/>
          </a:solidFill>
          <a:latin typeface="+mj-lt"/>
          <a:ea typeface="+mj-ea"/>
          <a:cs typeface="+mj-cs"/>
        </a:defRPr>
      </a:lvl1pPr>
      <a:lvl2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2pPr>
      <a:lvl3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3pPr>
      <a:lvl4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4pPr>
      <a:lvl5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5pPr>
      <a:lvl6pPr marL="4572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6pPr>
      <a:lvl7pPr marL="9144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7pPr>
      <a:lvl8pPr marL="13716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8pPr>
      <a:lvl9pPr marL="18288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chemeClr val="tx2"/>
        </a:buClr>
        <a:buFont typeface="Wingdings" pitchFamily="2" charset="2"/>
        <a:defRPr kumimoji="1" sz="2000">
          <a:solidFill>
            <a:schemeClr val="tx1"/>
          </a:solidFill>
          <a:latin typeface="+mn-lt"/>
          <a:ea typeface="+mn-ea"/>
          <a:cs typeface="+mn-cs"/>
        </a:defRPr>
      </a:lvl1pPr>
      <a:lvl2pPr marL="254000" indent="-254000" algn="l" rtl="0" eaLnBrk="0" fontAlgn="base" hangingPunct="0">
        <a:spcBef>
          <a:spcPct val="20000"/>
        </a:spcBef>
        <a:spcAft>
          <a:spcPct val="0"/>
        </a:spcAft>
        <a:buClr>
          <a:srgbClr val="3E5E84"/>
        </a:buClr>
        <a:buFont typeface="Wingdings" pitchFamily="2" charset="2"/>
        <a:buChar char="n"/>
        <a:defRPr kumimoji="1" sz="2000">
          <a:solidFill>
            <a:schemeClr val="tx1"/>
          </a:solidFill>
          <a:latin typeface="+mn-lt"/>
          <a:ea typeface="+mn-ea"/>
        </a:defRPr>
      </a:lvl2pPr>
      <a:lvl3pPr marL="571500" indent="-254000" algn="l" rtl="0" eaLnBrk="0" fontAlgn="base" hangingPunct="0">
        <a:spcBef>
          <a:spcPct val="20000"/>
        </a:spcBef>
        <a:spcAft>
          <a:spcPct val="0"/>
        </a:spcAft>
        <a:buClr>
          <a:srgbClr val="808080"/>
        </a:buClr>
        <a:buFont typeface="Wingdings" pitchFamily="2" charset="2"/>
        <a:buChar char="n"/>
        <a:defRPr kumimoji="1">
          <a:solidFill>
            <a:schemeClr val="tx1"/>
          </a:solidFill>
          <a:latin typeface="+mn-lt"/>
          <a:ea typeface="+mn-ea"/>
        </a:defRPr>
      </a:lvl3pPr>
      <a:lvl4pPr marL="825500" indent="-190500" algn="l" rtl="0" eaLnBrk="0" fontAlgn="base" hangingPunct="0">
        <a:spcBef>
          <a:spcPct val="20000"/>
        </a:spcBef>
        <a:spcAft>
          <a:spcPct val="0"/>
        </a:spcAft>
        <a:buClr>
          <a:srgbClr val="558C99"/>
        </a:buClr>
        <a:buFont typeface="Wingdings" pitchFamily="2" charset="2"/>
        <a:buChar char="l"/>
        <a:defRPr kumimoji="1" sz="1400">
          <a:solidFill>
            <a:schemeClr val="tx1"/>
          </a:solidFill>
          <a:latin typeface="+mn-lt"/>
          <a:ea typeface="+mn-ea"/>
        </a:defRPr>
      </a:lvl4pPr>
      <a:lvl5pPr marL="1079500" indent="-190500" algn="l" rtl="0" eaLnBrk="0" fontAlgn="base" hangingPunct="0">
        <a:spcBef>
          <a:spcPct val="20000"/>
        </a:spcBef>
        <a:spcAft>
          <a:spcPct val="0"/>
        </a:spcAft>
        <a:buClr>
          <a:srgbClr val="C0C0C0"/>
        </a:buClr>
        <a:buFont typeface="Wingdings" pitchFamily="2" charset="2"/>
        <a:buChar char="l"/>
        <a:defRPr kumimoji="1" sz="1400">
          <a:solidFill>
            <a:schemeClr val="tx1"/>
          </a:solidFill>
          <a:latin typeface="+mn-lt"/>
          <a:ea typeface="+mn-ea"/>
        </a:defRPr>
      </a:lvl5pPr>
      <a:lvl6pPr marL="15367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6pPr>
      <a:lvl7pPr marL="19939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7pPr>
      <a:lvl8pPr marL="24511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8pPr>
      <a:lvl9pPr marL="29083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ヨコカラー中用"/>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406400" y="188913"/>
            <a:ext cx="908050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gray">
          <a:xfrm>
            <a:off x="415925" y="330200"/>
            <a:ext cx="905192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4000" tIns="0" rIns="0" bIns="54000" numCol="1" anchor="b" anchorCtr="0" compatLnSpc="1">
            <a:prstTxWarp prst="textNoShape">
              <a:avLst/>
            </a:prstTxWarp>
          </a:bodyPr>
          <a:lstStyle/>
          <a:p>
            <a:pPr lvl="0"/>
            <a:r>
              <a:rPr lang="ja-JP" altLang="en-US"/>
              <a:t>マスター タイトルの書式設定</a:t>
            </a:r>
          </a:p>
        </p:txBody>
      </p:sp>
      <p:sp>
        <p:nvSpPr>
          <p:cNvPr id="2052" name="Rectangle 5"/>
          <p:cNvSpPr>
            <a:spLocks noGrp="1" noChangeArrowheads="1"/>
          </p:cNvSpPr>
          <p:nvPr>
            <p:ph type="body" idx="1"/>
          </p:nvPr>
        </p:nvSpPr>
        <p:spPr bwMode="gray">
          <a:xfrm>
            <a:off x="560388" y="1123950"/>
            <a:ext cx="892968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248262" name="Rectangle 6"/>
          <p:cNvSpPr>
            <a:spLocks noGrp="1" noChangeArrowheads="1"/>
          </p:cNvSpPr>
          <p:nvPr>
            <p:ph type="sldNum" sz="quarter" idx="4"/>
          </p:nvPr>
        </p:nvSpPr>
        <p:spPr bwMode="gray">
          <a:xfrm>
            <a:off x="4711700" y="6591300"/>
            <a:ext cx="469900" cy="254000"/>
          </a:xfrm>
          <a:prstGeom prst="rect">
            <a:avLst/>
          </a:prstGeom>
          <a:noFill/>
          <a:ln>
            <a:noFill/>
          </a:ln>
          <a:effectLst/>
          <a:extLst/>
        </p:spPr>
        <p:txBody>
          <a:bodyPr vert="horz" wrap="square" lIns="91440" tIns="45720" rIns="91440" bIns="45720" numCol="1" anchor="ctr" anchorCtr="0" compatLnSpc="1">
            <a:prstTxWarp prst="textNoShape">
              <a:avLst/>
            </a:prstTxWarp>
          </a:bodyPr>
          <a:lstStyle>
            <a:lvl1pPr algn="ctr" fontAlgn="base">
              <a:buFontTx/>
              <a:buNone/>
              <a:defRPr sz="1200">
                <a:latin typeface="Arial" charset="0"/>
                <a:ea typeface="ＭＳ Ｐゴシック" pitchFamily="50" charset="-128"/>
              </a:defRPr>
            </a:lvl1pPr>
          </a:lstStyle>
          <a:p>
            <a:pPr>
              <a:spcBef>
                <a:spcPct val="0"/>
              </a:spcBef>
              <a:spcAft>
                <a:spcPct val="0"/>
              </a:spcAft>
              <a:defRPr/>
            </a:pPr>
            <a:fld id="{F5762614-3C7D-41FB-AF31-D4A9ADC03BD1}" type="slidenum">
              <a:rPr lang="en-US" altLang="ja-JP">
                <a:solidFill>
                  <a:srgbClr val="000000"/>
                </a:solidFill>
              </a:rPr>
              <a:pPr>
                <a:spcBef>
                  <a:spcPct val="0"/>
                </a:spcBef>
                <a:spcAft>
                  <a:spcPct val="0"/>
                </a:spcAft>
                <a:defRPr/>
              </a:pPr>
              <a:t>‹#›</a:t>
            </a:fld>
            <a:endParaRPr lang="en-US" altLang="ja-JP" dirty="0">
              <a:solidFill>
                <a:srgbClr val="000000"/>
              </a:solidFill>
            </a:endParaRPr>
          </a:p>
        </p:txBody>
      </p:sp>
      <p:sp>
        <p:nvSpPr>
          <p:cNvPr id="2054" name="Line 7"/>
          <p:cNvSpPr>
            <a:spLocks noChangeShapeType="1"/>
          </p:cNvSpPr>
          <p:nvPr/>
        </p:nvSpPr>
        <p:spPr bwMode="gray">
          <a:xfrm>
            <a:off x="415925" y="6591300"/>
            <a:ext cx="905192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1400" dirty="0">
              <a:solidFill>
                <a:srgbClr val="000000"/>
              </a:solidFill>
            </a:endParaRPr>
          </a:p>
        </p:txBody>
      </p:sp>
      <p:sp>
        <p:nvSpPr>
          <p:cNvPr id="1248264" name="Rectangle 8"/>
          <p:cNvSpPr>
            <a:spLocks noGrp="1" noChangeArrowheads="1"/>
          </p:cNvSpPr>
          <p:nvPr>
            <p:ph type="ftr" sz="quarter" idx="3"/>
          </p:nvPr>
        </p:nvSpPr>
        <p:spPr bwMode="gray">
          <a:xfrm>
            <a:off x="381000" y="6654800"/>
            <a:ext cx="3598863" cy="152400"/>
          </a:xfrm>
          <a:prstGeom prst="rect">
            <a:avLst/>
          </a:prstGeom>
          <a:noFill/>
          <a:ln>
            <a:noFill/>
          </a:ln>
          <a:effectLst/>
          <a:extLst/>
        </p:spPr>
        <p:txBody>
          <a:bodyPr vert="horz" wrap="square" lIns="0" tIns="0" rIns="0" bIns="0" numCol="1" anchor="ctr" anchorCtr="0" compatLnSpc="1">
            <a:prstTxWarp prst="textNoShape">
              <a:avLst/>
            </a:prstTxWarp>
            <a:spAutoFit/>
          </a:bodyPr>
          <a:lstStyle>
            <a:lvl1pPr algn="l" fontAlgn="b">
              <a:buFontTx/>
              <a:buNone/>
              <a:defRPr sz="1000">
                <a:solidFill>
                  <a:srgbClr val="ACACAC"/>
                </a:solidFill>
                <a:latin typeface="Arial" charset="0"/>
                <a:ea typeface="ＭＳ Ｐゴシック" pitchFamily="50" charset="-128"/>
              </a:defRPr>
            </a:lvl1pPr>
          </a:lstStyle>
          <a:p>
            <a:pPr>
              <a:spcBef>
                <a:spcPct val="0"/>
              </a:spcBef>
              <a:spcAft>
                <a:spcPct val="0"/>
              </a:spcAft>
              <a:defRPr/>
            </a:pPr>
            <a:endParaRPr lang="en-US" altLang="ja-JP" dirty="0"/>
          </a:p>
        </p:txBody>
      </p:sp>
      <p:sp>
        <p:nvSpPr>
          <p:cNvPr id="2056" name="title_line"/>
          <p:cNvSpPr>
            <a:spLocks noChangeShapeType="1"/>
          </p:cNvSpPr>
          <p:nvPr/>
        </p:nvSpPr>
        <p:spPr bwMode="gray">
          <a:xfrm>
            <a:off x="415925" y="812800"/>
            <a:ext cx="9051925" cy="1588"/>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lstStyle/>
          <a:p>
            <a:pPr fontAlgn="base">
              <a:spcBef>
                <a:spcPct val="0"/>
              </a:spcBef>
              <a:spcAft>
                <a:spcPct val="0"/>
              </a:spcAft>
            </a:pPr>
            <a:endParaRPr lang="ja-JP" altLang="en-US" sz="1400" dirty="0">
              <a:solidFill>
                <a:srgbClr val="000000"/>
              </a:solidFill>
            </a:endParaRPr>
          </a:p>
        </p:txBody>
      </p:sp>
    </p:spTree>
    <p:extLst>
      <p:ext uri="{BB962C8B-B14F-4D97-AF65-F5344CB8AC3E}">
        <p14:creationId xmlns:p14="http://schemas.microsoft.com/office/powerpoint/2010/main" val="3952516416"/>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hdr="0" ftr="0" dt="0"/>
  <p:txStyles>
    <p:titleStyle>
      <a:lvl1pPr algn="l" rtl="0" eaLnBrk="0" fontAlgn="base" hangingPunct="0">
        <a:spcBef>
          <a:spcPct val="0"/>
        </a:spcBef>
        <a:spcAft>
          <a:spcPct val="0"/>
        </a:spcAft>
        <a:buClr>
          <a:srgbClr val="5F5F5F"/>
        </a:buClr>
        <a:defRPr kumimoji="1" sz="2400" b="1">
          <a:solidFill>
            <a:schemeClr val="tx1"/>
          </a:solidFill>
          <a:latin typeface="+mj-lt"/>
          <a:ea typeface="+mj-ea"/>
          <a:cs typeface="+mj-cs"/>
        </a:defRPr>
      </a:lvl1pPr>
      <a:lvl2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2pPr>
      <a:lvl3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3pPr>
      <a:lvl4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4pPr>
      <a:lvl5pPr algn="l" rtl="0" eaLnBrk="0" fontAlgn="base" hangingPunct="0">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5pPr>
      <a:lvl6pPr marL="4572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6pPr>
      <a:lvl7pPr marL="9144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7pPr>
      <a:lvl8pPr marL="13716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8pPr>
      <a:lvl9pPr marL="1828800" algn="l" rtl="0" fontAlgn="base">
        <a:spcBef>
          <a:spcPct val="0"/>
        </a:spcBef>
        <a:spcAft>
          <a:spcPct val="0"/>
        </a:spcAft>
        <a:buClr>
          <a:srgbClr val="5F5F5F"/>
        </a:buClr>
        <a:defRPr kumimoji="1" sz="2400" b="1">
          <a:solidFill>
            <a:schemeClr val="tx1"/>
          </a:solidFill>
          <a:latin typeface="ＭＳ Ｐゴシック" pitchFamily="50" charset="-128"/>
          <a:ea typeface="ＭＳ Ｐゴシック" pitchFamily="50" charset="-128"/>
        </a:defRPr>
      </a:lvl9pPr>
    </p:titleStyle>
    <p:bodyStyle>
      <a:lvl1pPr marL="342900" indent="-342900" algn="l" rtl="0" eaLnBrk="0" fontAlgn="base" hangingPunct="0">
        <a:spcBef>
          <a:spcPct val="20000"/>
        </a:spcBef>
        <a:spcAft>
          <a:spcPct val="0"/>
        </a:spcAft>
        <a:buClr>
          <a:schemeClr val="tx2"/>
        </a:buClr>
        <a:buFont typeface="Wingdings" pitchFamily="2" charset="2"/>
        <a:defRPr kumimoji="1" sz="2000">
          <a:solidFill>
            <a:schemeClr val="tx1"/>
          </a:solidFill>
          <a:latin typeface="+mn-lt"/>
          <a:ea typeface="+mn-ea"/>
          <a:cs typeface="+mn-cs"/>
        </a:defRPr>
      </a:lvl1pPr>
      <a:lvl2pPr marL="254000" indent="-254000" algn="l" rtl="0" eaLnBrk="0" fontAlgn="base" hangingPunct="0">
        <a:spcBef>
          <a:spcPct val="20000"/>
        </a:spcBef>
        <a:spcAft>
          <a:spcPct val="0"/>
        </a:spcAft>
        <a:buClr>
          <a:srgbClr val="3E5E84"/>
        </a:buClr>
        <a:buFont typeface="Wingdings" pitchFamily="2" charset="2"/>
        <a:buChar char="n"/>
        <a:defRPr kumimoji="1" sz="2000">
          <a:solidFill>
            <a:schemeClr val="tx1"/>
          </a:solidFill>
          <a:latin typeface="+mn-lt"/>
          <a:ea typeface="+mn-ea"/>
        </a:defRPr>
      </a:lvl2pPr>
      <a:lvl3pPr marL="571500" indent="-254000" algn="l" rtl="0" eaLnBrk="0" fontAlgn="base" hangingPunct="0">
        <a:spcBef>
          <a:spcPct val="20000"/>
        </a:spcBef>
        <a:spcAft>
          <a:spcPct val="0"/>
        </a:spcAft>
        <a:buClr>
          <a:srgbClr val="808080"/>
        </a:buClr>
        <a:buFont typeface="Wingdings" pitchFamily="2" charset="2"/>
        <a:buChar char="n"/>
        <a:defRPr kumimoji="1">
          <a:solidFill>
            <a:schemeClr val="tx1"/>
          </a:solidFill>
          <a:latin typeface="+mn-lt"/>
          <a:ea typeface="+mn-ea"/>
        </a:defRPr>
      </a:lvl3pPr>
      <a:lvl4pPr marL="825500" indent="-190500" algn="l" rtl="0" eaLnBrk="0" fontAlgn="base" hangingPunct="0">
        <a:spcBef>
          <a:spcPct val="20000"/>
        </a:spcBef>
        <a:spcAft>
          <a:spcPct val="0"/>
        </a:spcAft>
        <a:buClr>
          <a:srgbClr val="558C99"/>
        </a:buClr>
        <a:buFont typeface="Wingdings" pitchFamily="2" charset="2"/>
        <a:buChar char="l"/>
        <a:defRPr kumimoji="1" sz="1400">
          <a:solidFill>
            <a:schemeClr val="tx1"/>
          </a:solidFill>
          <a:latin typeface="+mn-lt"/>
          <a:ea typeface="+mn-ea"/>
        </a:defRPr>
      </a:lvl4pPr>
      <a:lvl5pPr marL="1079500" indent="-190500" algn="l" rtl="0" eaLnBrk="0" fontAlgn="base" hangingPunct="0">
        <a:spcBef>
          <a:spcPct val="20000"/>
        </a:spcBef>
        <a:spcAft>
          <a:spcPct val="0"/>
        </a:spcAft>
        <a:buClr>
          <a:srgbClr val="C0C0C0"/>
        </a:buClr>
        <a:buFont typeface="Wingdings" pitchFamily="2" charset="2"/>
        <a:buChar char="l"/>
        <a:defRPr kumimoji="1" sz="1400">
          <a:solidFill>
            <a:schemeClr val="tx1"/>
          </a:solidFill>
          <a:latin typeface="+mn-lt"/>
          <a:ea typeface="+mn-ea"/>
        </a:defRPr>
      </a:lvl5pPr>
      <a:lvl6pPr marL="15367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6pPr>
      <a:lvl7pPr marL="19939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7pPr>
      <a:lvl8pPr marL="24511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8pPr>
      <a:lvl9pPr marL="2908300" indent="-190500" algn="l" rtl="0" fontAlgn="base">
        <a:spcBef>
          <a:spcPct val="20000"/>
        </a:spcBef>
        <a:spcAft>
          <a:spcPct val="0"/>
        </a:spcAft>
        <a:buClr>
          <a:srgbClr val="C0C0C0"/>
        </a:buClr>
        <a:buFont typeface="Wingdings" pitchFamily="2" charset="2"/>
        <a:buChar char="l"/>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1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1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1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mailto:mieruka-sys@toshiba-sol.co.jp" TargetMode="External"/><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a:t>将来推計機能演習</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a:t>
            </a:fld>
            <a:endParaRPr kumimoji="1" lang="ja-JP" altLang="en-US" dirty="0"/>
          </a:p>
        </p:txBody>
      </p:sp>
    </p:spTree>
    <p:extLst>
      <p:ext uri="{BB962C8B-B14F-4D97-AF65-F5344CB8AC3E}">
        <p14:creationId xmlns:p14="http://schemas.microsoft.com/office/powerpoint/2010/main" val="3660277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20032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latin typeface="ＭＳ Ｐゴシック" panose="020B0600070205080204" pitchFamily="50" charset="-128"/>
                <a:ea typeface="ＭＳ Ｐゴシック" panose="020B0600070205080204" pitchFamily="50" charset="-128"/>
              </a:rPr>
              <a:t>２ 推計結果データのダウンロード機能（都道府県向け機能）</a:t>
            </a:r>
            <a:endParaRPr lang="en-US" altLang="ja-JP"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都道府県において独自にデータの加工・集計・分析を行うことを可能にするため、保険者の推計データや基本情報（人口密度、高齢化率等）を横並びに表示した</a:t>
            </a:r>
            <a:r>
              <a:rPr lang="en-US" altLang="ja-JP" dirty="0">
                <a:latin typeface="ＭＳ Ｐゴシック" panose="020B0600070205080204" pitchFamily="50" charset="-128"/>
                <a:ea typeface="ＭＳ Ｐゴシック" panose="020B0600070205080204" pitchFamily="50" charset="-128"/>
              </a:rPr>
              <a:t>Excel</a:t>
            </a:r>
            <a:r>
              <a:rPr lang="ja-JP" altLang="en-US" dirty="0">
                <a:latin typeface="ＭＳ Ｐゴシック" panose="020B0600070205080204" pitchFamily="50" charset="-128"/>
                <a:ea typeface="ＭＳ Ｐゴシック" panose="020B0600070205080204" pitchFamily="50" charset="-128"/>
              </a:rPr>
              <a:t>ファイルをダウンロードできるようにします。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a:t>
            </a:fld>
            <a:endParaRPr kumimoji="1" lang="ja-JP" altLang="en-US" dirty="0"/>
          </a:p>
        </p:txBody>
      </p:sp>
      <p:pic>
        <p:nvPicPr>
          <p:cNvPr id="4" name="図 3"/>
          <p:cNvPicPr>
            <a:picLocks noChangeAspect="1"/>
          </p:cNvPicPr>
          <p:nvPr/>
        </p:nvPicPr>
        <p:blipFill>
          <a:blip r:embed="rId3"/>
          <a:stretch>
            <a:fillRect/>
          </a:stretch>
        </p:blipFill>
        <p:spPr>
          <a:xfrm>
            <a:off x="920553" y="1916832"/>
            <a:ext cx="7939199" cy="2130178"/>
          </a:xfrm>
          <a:prstGeom prst="rect">
            <a:avLst/>
          </a:prstGeom>
        </p:spPr>
      </p:pic>
      <p:pic>
        <p:nvPicPr>
          <p:cNvPr id="6" name="図 5"/>
          <p:cNvPicPr>
            <a:picLocks noChangeAspect="1"/>
          </p:cNvPicPr>
          <p:nvPr/>
        </p:nvPicPr>
        <p:blipFill>
          <a:blip r:embed="rId4"/>
          <a:stretch>
            <a:fillRect/>
          </a:stretch>
        </p:blipFill>
        <p:spPr>
          <a:xfrm>
            <a:off x="920552" y="4179142"/>
            <a:ext cx="8080970" cy="2130178"/>
          </a:xfrm>
          <a:prstGeom prst="rect">
            <a:avLst/>
          </a:prstGeom>
        </p:spPr>
      </p:pic>
      <p:sp>
        <p:nvSpPr>
          <p:cNvPr id="17" name="正方形/長方形 16"/>
          <p:cNvSpPr/>
          <p:nvPr/>
        </p:nvSpPr>
        <p:spPr>
          <a:xfrm>
            <a:off x="79899" y="6489844"/>
            <a:ext cx="4248000" cy="276999"/>
          </a:xfrm>
          <a:prstGeom prst="rect">
            <a:avLst/>
          </a:prstGeom>
        </p:spPr>
        <p:txBody>
          <a:bodyPr wrap="square">
            <a:spAutoFit/>
          </a:bodyPr>
          <a:lstStyle/>
          <a:p>
            <a:r>
              <a:rPr lang="ja-JP" altLang="en-US" sz="1200" dirty="0">
                <a:latin typeface="+mn-ea"/>
                <a:cs typeface="Meiryo UI" panose="020B0604030504040204" pitchFamily="50" charset="-128"/>
              </a:rPr>
              <a:t>画面は開発中のイメージのため、今後変更の可能性があります。</a:t>
            </a:r>
            <a:endParaRPr lang="ja-JP" altLang="en-US" sz="1200" dirty="0"/>
          </a:p>
        </p:txBody>
      </p:sp>
      <p:sp>
        <p:nvSpPr>
          <p:cNvPr id="12"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spTree>
    <p:extLst>
      <p:ext uri="{BB962C8B-B14F-4D97-AF65-F5344CB8AC3E}">
        <p14:creationId xmlns:p14="http://schemas.microsoft.com/office/powerpoint/2010/main" val="26239612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3-1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t>3-2</a:t>
            </a:r>
            <a:r>
              <a:rPr lang="ja-JP" altLang="en-US" sz="2000" dirty="0"/>
              <a:t>　各保険者の推計データを確認する</a:t>
            </a:r>
            <a:endParaRPr lang="en-US" altLang="ja-JP" sz="2000" dirty="0"/>
          </a:p>
          <a:p>
            <a:pPr lvl="1">
              <a:lnSpc>
                <a:spcPct val="200000"/>
              </a:lnSpc>
            </a:pPr>
            <a:r>
              <a:rPr lang="en-US" altLang="ja-JP" sz="2000" dirty="0">
                <a:solidFill>
                  <a:schemeClr val="bg1">
                    <a:lumMod val="75000"/>
                  </a:schemeClr>
                </a:solidFill>
              </a:rPr>
              <a:t>3-3</a:t>
            </a:r>
            <a:r>
              <a:rPr lang="ja-JP" altLang="en-US" sz="2000" dirty="0">
                <a:solidFill>
                  <a:schemeClr val="bg1">
                    <a:lumMod val="75000"/>
                  </a:schemeClr>
                </a:solidFill>
              </a:rPr>
              <a:t>　保険者に推計データの確認を依頼する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3-4</a:t>
            </a:r>
            <a:r>
              <a:rPr lang="ja-JP" altLang="en-US" sz="2000" dirty="0">
                <a:solidFill>
                  <a:schemeClr val="bg1">
                    <a:lumMod val="75000"/>
                  </a:schemeClr>
                </a:solidFill>
              </a:rPr>
              <a:t>　提出・確認等の進捗状況を確認する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3-5</a:t>
            </a:r>
            <a:r>
              <a:rPr lang="ja-JP" altLang="en-US" sz="2000" dirty="0">
                <a:solidFill>
                  <a:schemeClr val="bg1">
                    <a:lumMod val="75000"/>
                  </a:schemeClr>
                </a:solidFill>
              </a:rPr>
              <a:t>　保険者間で推計データを比較する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3-6</a:t>
            </a:r>
            <a:r>
              <a:rPr lang="ja-JP" altLang="en-US" sz="2000" dirty="0">
                <a:solidFill>
                  <a:schemeClr val="bg1">
                    <a:lumMod val="75000"/>
                  </a:schemeClr>
                </a:solidFill>
              </a:rPr>
              <a:t>　保険者の代理で報告様式を登録する</a:t>
            </a:r>
            <a:endParaRPr lang="en-US" altLang="ja-JP" sz="2000" dirty="0">
              <a:solidFill>
                <a:schemeClr val="bg1">
                  <a:lumMod val="75000"/>
                </a:schemeClr>
              </a:solidFill>
            </a:endParaRPr>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100</a:t>
            </a:fld>
            <a:endParaRPr kumimoji="1" lang="ja-JP" altLang="en-US" dirty="0"/>
          </a:p>
        </p:txBody>
      </p:sp>
    </p:spTree>
    <p:extLst>
      <p:ext uri="{BB962C8B-B14F-4D97-AF65-F5344CB8AC3E}">
        <p14:creationId xmlns:p14="http://schemas.microsoft.com/office/powerpoint/2010/main" val="23596405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ＭＳ Ｐゴシック" panose="020B0600070205080204" pitchFamily="50" charset="-128"/>
                <a:ea typeface="ＭＳ Ｐゴシック" panose="020B0600070205080204" pitchFamily="50" charset="-128"/>
              </a:rPr>
              <a:t>①総括表の確認</a:t>
            </a:r>
            <a:endParaRPr lang="en-US" altLang="ja-JP" b="1" dirty="0">
              <a:latin typeface="ＭＳ Ｐゴシック" panose="020B0600070205080204" pitchFamily="50" charset="-128"/>
              <a:ea typeface="ＭＳ Ｐゴシック" panose="020B0600070205080204" pitchFamily="50" charset="-128"/>
            </a:endParaRPr>
          </a:p>
          <a:p>
            <a:pPr marL="0" lvl="1" indent="0"/>
            <a:r>
              <a:rPr lang="ja-JP" altLang="en-US" dirty="0">
                <a:latin typeface="ＭＳ Ｐゴシック" panose="020B0600070205080204" pitchFamily="50" charset="-128"/>
                <a:ea typeface="ＭＳ Ｐゴシック" panose="020B0600070205080204" pitchFamily="50" charset="-128"/>
              </a:rPr>
              <a:t>保険者から推計データが提出されると、推計データの内容を参照できるようになります。</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101</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P2-3</a:t>
            </a:r>
            <a:r>
              <a:rPr lang="ja-JP" altLang="en-US" sz="1400" dirty="0"/>
              <a:t>ページ</a:t>
            </a:r>
            <a:endParaRPr lang="en-US" altLang="ja-JP" sz="1400" dirty="0"/>
          </a:p>
        </p:txBody>
      </p:sp>
      <p:pic>
        <p:nvPicPr>
          <p:cNvPr id="18" name="図 17"/>
          <p:cNvPicPr>
            <a:picLocks noChangeAspect="1"/>
          </p:cNvPicPr>
          <p:nvPr/>
        </p:nvPicPr>
        <p:blipFill>
          <a:blip r:embed="rId3"/>
          <a:srcRect/>
          <a:stretch>
            <a:fillRect/>
          </a:stretch>
        </p:blipFill>
        <p:spPr bwMode="auto">
          <a:xfrm>
            <a:off x="1296000" y="1344136"/>
            <a:ext cx="7315200" cy="4389120"/>
          </a:xfrm>
          <a:prstGeom prst="rect">
            <a:avLst/>
          </a:prstGeom>
          <a:noFill/>
          <a:ln w="9525">
            <a:noFill/>
            <a:miter lim="800000"/>
            <a:headEnd/>
            <a:tailEnd/>
          </a:ln>
        </p:spPr>
      </p:pic>
      <p:sp>
        <p:nvSpPr>
          <p:cNvPr id="4" name="線吹き出し 1 (枠付き) 34179"/>
          <p:cNvSpPr>
            <a:spLocks/>
          </p:cNvSpPr>
          <p:nvPr/>
        </p:nvSpPr>
        <p:spPr bwMode="auto">
          <a:xfrm>
            <a:off x="1418399" y="4590439"/>
            <a:ext cx="4038722" cy="523583"/>
          </a:xfrm>
          <a:prstGeom prst="borderCallout1">
            <a:avLst>
              <a:gd name="adj1" fmla="val 66455"/>
              <a:gd name="adj2" fmla="val 101950"/>
              <a:gd name="adj3" fmla="val 163886"/>
              <a:gd name="adj4" fmla="val 130170"/>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「保存</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(S)</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」の右側の▼をクリックして「名前を付けて保存</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」を選び、任意のフォルダにファイルを保存します。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7" name="角丸四角形 34191"/>
          <p:cNvSpPr>
            <a:spLocks/>
          </p:cNvSpPr>
          <p:nvPr/>
        </p:nvSpPr>
        <p:spPr bwMode="auto">
          <a:xfrm>
            <a:off x="5097072" y="2924944"/>
            <a:ext cx="504000" cy="180000"/>
          </a:xfrm>
          <a:prstGeom prst="roundRect">
            <a:avLst>
              <a:gd name="adj" fmla="val 788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 name="線吹き出し 1 (枠付き) 34184"/>
          <p:cNvSpPr>
            <a:spLocks/>
          </p:cNvSpPr>
          <p:nvPr/>
        </p:nvSpPr>
        <p:spPr bwMode="auto">
          <a:xfrm>
            <a:off x="5169024" y="3543505"/>
            <a:ext cx="2101850" cy="506413"/>
          </a:xfrm>
          <a:prstGeom prst="borderCallout1">
            <a:avLst>
              <a:gd name="adj1" fmla="val -5388"/>
              <a:gd name="adj2" fmla="val 26414"/>
              <a:gd name="adj3" fmla="val -96845"/>
              <a:gd name="adj4" fmla="val 1633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「推計データのチェック」列の「</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総括表</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表 13"/>
          <p:cNvGraphicFramePr>
            <a:graphicFrameLocks noGrp="1"/>
          </p:cNvGraphicFramePr>
          <p:nvPr>
            <p:extLst>
              <p:ext uri="{D42A27DB-BD31-4B8C-83A1-F6EECF244321}">
                <p14:modId xmlns:p14="http://schemas.microsoft.com/office/powerpoint/2010/main" val="30856610"/>
              </p:ext>
            </p:extLst>
          </p:nvPr>
        </p:nvGraphicFramePr>
        <p:xfrm>
          <a:off x="78014" y="5805264"/>
          <a:ext cx="9684000" cy="936000"/>
        </p:xfrm>
        <a:graphic>
          <a:graphicData uri="http://schemas.openxmlformats.org/drawingml/2006/table">
            <a:tbl>
              <a:tblPr firstRow="1" firstCol="1" bandRow="1">
                <a:tableStyleId>{93296810-A885-4BE3-A3E7-6D5BEEA58F35}</a:tableStyleId>
              </a:tblPr>
              <a:tblGrid>
                <a:gridCol w="1058562">
                  <a:extLst>
                    <a:ext uri="{9D8B030D-6E8A-4147-A177-3AD203B41FA5}">
                      <a16:colId xmlns:a16="http://schemas.microsoft.com/office/drawing/2014/main" xmlns="" val="20000"/>
                    </a:ext>
                  </a:extLst>
                </a:gridCol>
                <a:gridCol w="8625438">
                  <a:extLst>
                    <a:ext uri="{9D8B030D-6E8A-4147-A177-3AD203B41FA5}">
                      <a16:colId xmlns:a16="http://schemas.microsoft.com/office/drawing/2014/main" xmlns="" val="20001"/>
                    </a:ext>
                  </a:extLst>
                </a:gridCol>
              </a:tblGrid>
              <a:tr h="210913">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cs typeface="+mn-cs"/>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25087">
                <a:tc gridSpan="2">
                  <a:txBody>
                    <a:bodyPr/>
                    <a:lstStyle/>
                    <a:p>
                      <a:pPr marL="0" indent="0" algn="l">
                        <a:spcAft>
                          <a:spcPts val="0"/>
                        </a:spcAft>
                        <a:buFont typeface="Wingdings" panose="05000000000000000000" pitchFamily="2" charset="2"/>
                        <a:buNone/>
                        <a:tabLst>
                          <a:tab pos="3405505" algn="l"/>
                        </a:tabLst>
                      </a:pPr>
                      <a:r>
                        <a:rPr kumimoji="1" lang="ja-JP" altLang="ja-JP" sz="1400" b="0" kern="1200" dirty="0">
                          <a:solidFill>
                            <a:schemeClr val="tx1"/>
                          </a:solidFill>
                          <a:effectLst/>
                          <a:latin typeface="+mn-lt"/>
                          <a:ea typeface="+mn-ea"/>
                          <a:cs typeface="+mn-cs"/>
                        </a:rPr>
                        <a:t>「総括表」がダウンロードされると、画面上からその保険者の行が消えたように見えます。この画面では「新着」のみが表示されており、その保険者の推計データが「新着」状態から「確認中」の状態に移ったためです。再度、「新着」となっていた保険者の行を表示する場合は、「表示内容」のリストから「全て」または「確認中」を選択し、となりの「表示」ボタンをクリックしてください。</a:t>
                      </a:r>
                      <a:endParaRPr kumimoji="1" lang="en-US" altLang="ja-JP" sz="1400" b="0" kern="1200" dirty="0">
                        <a:solidFill>
                          <a:schemeClr val="tx1"/>
                        </a:solidFill>
                        <a:effectLst/>
                        <a:latin typeface="+mn-lt"/>
                        <a:ea typeface="+mn-ea"/>
                        <a:cs typeface="+mn-cs"/>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15" name="線吹き出し 1 (枠付き) 34179"/>
          <p:cNvSpPr>
            <a:spLocks/>
          </p:cNvSpPr>
          <p:nvPr/>
        </p:nvSpPr>
        <p:spPr bwMode="auto">
          <a:xfrm>
            <a:off x="5479839" y="1272128"/>
            <a:ext cx="2277794" cy="960255"/>
          </a:xfrm>
          <a:prstGeom prst="borderCallout1">
            <a:avLst>
              <a:gd name="adj1" fmla="val 59654"/>
              <a:gd name="adj2" fmla="val -3189"/>
              <a:gd name="adj3" fmla="val 133278"/>
              <a:gd name="adj4" fmla="val -4904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eaLnBrk="0" fontAlgn="base" hangingPunct="0">
              <a:lnSpc>
                <a:spcPct val="96000"/>
              </a:lnSpc>
              <a:spcBef>
                <a:spcPct val="0"/>
              </a:spcBef>
              <a:spcAft>
                <a:spcPct val="0"/>
              </a:spcAft>
            </a:pPr>
            <a:r>
              <a:rPr lang="ja-JP" altLang="ja-JP" sz="1400" dirty="0"/>
              <a:t>再度、「新着」となっていた保険者の行を表示する場合は、「全て」または「確認中」を選択し</a:t>
            </a:r>
            <a:r>
              <a:rPr lang="ja-JP" altLang="en-US" sz="1400" dirty="0"/>
              <a:t>てください。</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9037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ＭＳ Ｐゴシック" panose="020B0600070205080204" pitchFamily="50" charset="-128"/>
                <a:ea typeface="ＭＳ Ｐゴシック" panose="020B0600070205080204" pitchFamily="50" charset="-128"/>
              </a:rPr>
              <a:t>①総括表の確認</a:t>
            </a:r>
            <a:endParaRPr lang="en-US" altLang="ja-JP" b="1" dirty="0">
              <a:latin typeface="ＭＳ Ｐゴシック" panose="020B0600070205080204" pitchFamily="50" charset="-128"/>
              <a:ea typeface="ＭＳ Ｐゴシック" panose="020B0600070205080204" pitchFamily="50" charset="-128"/>
            </a:endParaRPr>
          </a:p>
          <a:p>
            <a:pPr marL="0" lvl="1" indent="0"/>
            <a:r>
              <a:rPr lang="ja-JP" altLang="en-US" dirty="0">
                <a:latin typeface="ＭＳ Ｐゴシック" panose="020B0600070205080204" pitchFamily="50" charset="-128"/>
                <a:ea typeface="ＭＳ Ｐゴシック" panose="020B0600070205080204" pitchFamily="50" charset="-128"/>
              </a:rPr>
              <a:t>保険者から推計データが提出されると、推計データの内容を参照できるようになります。</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102</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P2-4</a:t>
            </a:r>
            <a:r>
              <a:rPr lang="ja-JP" altLang="en-US" sz="1400" dirty="0"/>
              <a:t>ページ</a:t>
            </a:r>
            <a:endParaRPr lang="en-US" altLang="ja-JP" sz="1400" dirty="0"/>
          </a:p>
        </p:txBody>
      </p:sp>
      <p:sp>
        <p:nvSpPr>
          <p:cNvPr id="20" name="下矢印 34190"/>
          <p:cNvSpPr>
            <a:spLocks/>
          </p:cNvSpPr>
          <p:nvPr/>
        </p:nvSpPr>
        <p:spPr bwMode="auto">
          <a:xfrm rot="16200000">
            <a:off x="4789390" y="2411034"/>
            <a:ext cx="365125" cy="371475"/>
          </a:xfrm>
          <a:prstGeom prst="downArrow">
            <a:avLst>
              <a:gd name="adj1" fmla="val 50000"/>
              <a:gd name="adj2" fmla="val 49913"/>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pic>
        <p:nvPicPr>
          <p:cNvPr id="21" name="図 20"/>
          <p:cNvPicPr/>
          <p:nvPr/>
        </p:nvPicPr>
        <p:blipFill>
          <a:blip r:embed="rId3"/>
          <a:srcRect/>
          <a:stretch>
            <a:fillRect/>
          </a:stretch>
        </p:blipFill>
        <p:spPr bwMode="auto">
          <a:xfrm>
            <a:off x="78014" y="1350640"/>
            <a:ext cx="4391025" cy="2438400"/>
          </a:xfrm>
          <a:prstGeom prst="rect">
            <a:avLst/>
          </a:prstGeom>
          <a:noFill/>
          <a:ln w="9525">
            <a:noFill/>
            <a:miter lim="800000"/>
            <a:headEnd/>
            <a:tailEnd/>
          </a:ln>
        </p:spPr>
      </p:pic>
      <p:sp>
        <p:nvSpPr>
          <p:cNvPr id="24" name="AutoShape 2"/>
          <p:cNvSpPr>
            <a:spLocks/>
          </p:cNvSpPr>
          <p:nvPr/>
        </p:nvSpPr>
        <p:spPr bwMode="auto">
          <a:xfrm>
            <a:off x="2091220" y="2476888"/>
            <a:ext cx="2465217" cy="781050"/>
          </a:xfrm>
          <a:prstGeom prst="borderCallout1">
            <a:avLst>
              <a:gd name="adj1" fmla="val 14634"/>
              <a:gd name="adj2" fmla="val -3556"/>
              <a:gd name="adj3" fmla="val -20539"/>
              <a:gd name="adj4" fmla="val -5366"/>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「総括表</a:t>
            </a:r>
            <a:r>
              <a:rPr kumimoji="0" lang="en-US"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.zip</a:t>
            </a: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」というファイルが指定したフォルダに保存されています。</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圧縮ファイルとなっていますので、任意のツールにより解凍します。</a:t>
            </a:r>
            <a:endParaRPr kumimoji="0" lang="ja-JP" altLang="ja-JP" sz="2800" b="0" i="0" u="none" strike="noStrike" cap="none" normalizeH="0" baseline="0" dirty="0">
              <a:ln>
                <a:noFill/>
              </a:ln>
              <a:solidFill>
                <a:schemeClr val="tx1"/>
              </a:solidFill>
              <a:effectLst/>
              <a:latin typeface="Arial" panose="020B0604020202020204" pitchFamily="34" charset="0"/>
            </a:endParaRPr>
          </a:p>
        </p:txBody>
      </p:sp>
      <p:pic>
        <p:nvPicPr>
          <p:cNvPr id="25" name="図 24"/>
          <p:cNvPicPr/>
          <p:nvPr/>
        </p:nvPicPr>
        <p:blipFill>
          <a:blip r:embed="rId4"/>
          <a:srcRect/>
          <a:stretch>
            <a:fillRect/>
          </a:stretch>
        </p:blipFill>
        <p:spPr bwMode="auto">
          <a:xfrm>
            <a:off x="5387468" y="1324760"/>
            <a:ext cx="4391025" cy="2438400"/>
          </a:xfrm>
          <a:prstGeom prst="rect">
            <a:avLst/>
          </a:prstGeom>
          <a:noFill/>
          <a:ln w="9525">
            <a:noFill/>
            <a:miter lim="800000"/>
            <a:headEnd/>
            <a:tailEnd/>
          </a:ln>
        </p:spPr>
      </p:pic>
      <p:sp>
        <p:nvSpPr>
          <p:cNvPr id="26" name="AutoShape 3"/>
          <p:cNvSpPr>
            <a:spLocks/>
          </p:cNvSpPr>
          <p:nvPr/>
        </p:nvSpPr>
        <p:spPr bwMode="auto">
          <a:xfrm>
            <a:off x="6995127" y="2743588"/>
            <a:ext cx="2519746" cy="828205"/>
          </a:xfrm>
          <a:prstGeom prst="borderCallout1">
            <a:avLst>
              <a:gd name="adj1" fmla="val 2630"/>
              <a:gd name="adj2" fmla="val 48420"/>
              <a:gd name="adj3" fmla="val -45592"/>
              <a:gd name="adj4" fmla="val 42413"/>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「総括表</a:t>
            </a:r>
            <a:r>
              <a:rPr kumimoji="0" lang="en-US" altLang="ja-JP"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.zip</a:t>
            </a:r>
            <a:r>
              <a:rPr kumimoji="0" lang="ja-JP" altLang="en-US" sz="12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」を解凍すると「ワーニングチェック」と「将来推計総括表」の二種類のファイルが作成されます。</a:t>
            </a:r>
            <a:endParaRPr kumimoji="0" lang="ja-JP" altLang="ja-JP" sz="2800" b="0" i="0" u="none" strike="noStrike" cap="none" normalizeH="0" baseline="0" dirty="0">
              <a:ln>
                <a:noFill/>
              </a:ln>
              <a:solidFill>
                <a:schemeClr val="tx1"/>
              </a:solidFill>
              <a:effectLst/>
              <a:latin typeface="Arial" panose="020B0604020202020204" pitchFamily="34" charset="0"/>
            </a:endParaRPr>
          </a:p>
        </p:txBody>
      </p:sp>
      <p:sp>
        <p:nvSpPr>
          <p:cNvPr id="27" name="AutoShape 4"/>
          <p:cNvSpPr>
            <a:spLocks/>
          </p:cNvSpPr>
          <p:nvPr/>
        </p:nvSpPr>
        <p:spPr bwMode="auto">
          <a:xfrm>
            <a:off x="6779260" y="2166168"/>
            <a:ext cx="1727200" cy="26670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30" name="表 29"/>
          <p:cNvGraphicFramePr>
            <a:graphicFrameLocks noGrp="1"/>
          </p:cNvGraphicFramePr>
          <p:nvPr>
            <p:extLst>
              <p:ext uri="{D42A27DB-BD31-4B8C-83A1-F6EECF244321}">
                <p14:modId xmlns:p14="http://schemas.microsoft.com/office/powerpoint/2010/main" val="863776972"/>
              </p:ext>
            </p:extLst>
          </p:nvPr>
        </p:nvGraphicFramePr>
        <p:xfrm>
          <a:off x="128462" y="3926644"/>
          <a:ext cx="9706916" cy="2377440"/>
        </p:xfrm>
        <a:graphic>
          <a:graphicData uri="http://schemas.openxmlformats.org/drawingml/2006/table">
            <a:tbl>
              <a:tblPr firstRow="1" bandRow="1">
                <a:tableStyleId>{93296810-A885-4BE3-A3E7-6D5BEEA58F35}</a:tableStyleId>
              </a:tblPr>
              <a:tblGrid>
                <a:gridCol w="3888434">
                  <a:extLst>
                    <a:ext uri="{9D8B030D-6E8A-4147-A177-3AD203B41FA5}">
                      <a16:colId xmlns:a16="http://schemas.microsoft.com/office/drawing/2014/main" xmlns="" val="2815490693"/>
                    </a:ext>
                  </a:extLst>
                </a:gridCol>
                <a:gridCol w="5818482">
                  <a:extLst>
                    <a:ext uri="{9D8B030D-6E8A-4147-A177-3AD203B41FA5}">
                      <a16:colId xmlns:a16="http://schemas.microsoft.com/office/drawing/2014/main" xmlns="" val="564407084"/>
                    </a:ext>
                  </a:extLst>
                </a:gridCol>
              </a:tblGrid>
              <a:tr h="288032">
                <a:tc>
                  <a:txBody>
                    <a:bodyPr/>
                    <a:lstStyle/>
                    <a:p>
                      <a:pPr>
                        <a:lnSpc>
                          <a:spcPct val="100000"/>
                        </a:lnSpc>
                      </a:pPr>
                      <a:r>
                        <a:rPr kumimoji="1" lang="ja-JP" altLang="ja-JP" sz="1600" b="1" kern="1200" dirty="0">
                          <a:solidFill>
                            <a:schemeClr val="lt1"/>
                          </a:solidFill>
                          <a:effectLst/>
                          <a:latin typeface="+mn-lt"/>
                          <a:ea typeface="+mn-ea"/>
                          <a:cs typeface="+mn-cs"/>
                        </a:rPr>
                        <a:t>将来推計総括表とワーニングチェック</a:t>
                      </a:r>
                      <a:endParaRPr kumimoji="1" lang="ja-JP" altLang="en-US" sz="1600" dirty="0"/>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c>
                  <a:txBody>
                    <a:bodyPr/>
                    <a:lstStyle/>
                    <a:p>
                      <a:pPr>
                        <a:lnSpc>
                          <a:spcPct val="100000"/>
                        </a:lnSpc>
                      </a:pPr>
                      <a:endParaRPr kumimoji="1" lang="ja-JP" altLang="en-US" sz="1600" dirty="0"/>
                    </a:p>
                  </a:txBody>
                  <a:tcPr>
                    <a:lnL w="19050" cap="flat" cmpd="sng" algn="ctr">
                      <a:solidFill>
                        <a:schemeClr val="accent6">
                          <a:lumMod val="60000"/>
                          <a:lumOff val="4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874359647"/>
                  </a:ext>
                </a:extLst>
              </a:tr>
              <a:tr h="288032">
                <a:tc gridSpan="2">
                  <a:txBody>
                    <a:bodyPr/>
                    <a:lstStyle/>
                    <a:p>
                      <a:pPr>
                        <a:lnSpc>
                          <a:spcPct val="100000"/>
                        </a:lnSpc>
                      </a:pPr>
                      <a:r>
                        <a:rPr kumimoji="1" lang="ja-JP" altLang="en-US" sz="1600" dirty="0"/>
                        <a:t>「総括表」</a:t>
                      </a:r>
                      <a:r>
                        <a:rPr kumimoji="1" lang="en-US" altLang="ja-JP" sz="1600" dirty="0"/>
                        <a:t>(zip</a:t>
                      </a:r>
                      <a:r>
                        <a:rPr kumimoji="1" lang="ja-JP" altLang="en-US" sz="1600" dirty="0"/>
                        <a:t>ファイル</a:t>
                      </a:r>
                      <a:r>
                        <a:rPr kumimoji="1" lang="en-US" altLang="ja-JP" sz="1600" dirty="0"/>
                        <a:t>)</a:t>
                      </a:r>
                      <a:r>
                        <a:rPr kumimoji="1" lang="ja-JP" altLang="en-US" sz="1600" dirty="0"/>
                        <a:t>は「将来推計総括表」と「ワーニングチェック」の二つのファイルで構成されています。</a:t>
                      </a:r>
                      <a:endParaRPr kumimoji="1" lang="en-US" altLang="ja-JP" sz="1600" dirty="0"/>
                    </a:p>
                    <a:p>
                      <a:pPr>
                        <a:lnSpc>
                          <a:spcPct val="100000"/>
                        </a:lnSpc>
                      </a:pPr>
                      <a:endParaRPr kumimoji="1" lang="ja-JP" altLang="en-US" sz="1600" dirty="0"/>
                    </a:p>
                    <a:p>
                      <a:pPr>
                        <a:lnSpc>
                          <a:spcPct val="100000"/>
                        </a:lnSpc>
                      </a:pPr>
                      <a:r>
                        <a:rPr kumimoji="1" lang="ja-JP" altLang="en-US" sz="1600" dirty="0"/>
                        <a:t>●</a:t>
                      </a:r>
                      <a:r>
                        <a:rPr kumimoji="1" lang="ja-JP" altLang="en-US" sz="1600" b="1" dirty="0"/>
                        <a:t>将来推計総括表</a:t>
                      </a:r>
                    </a:p>
                    <a:p>
                      <a:pPr>
                        <a:lnSpc>
                          <a:spcPct val="100000"/>
                        </a:lnSpc>
                      </a:pPr>
                      <a:r>
                        <a:rPr kumimoji="1" lang="ja-JP" altLang="en-US" sz="1600" dirty="0"/>
                        <a:t>保険者が作成した推計データのサマリ</a:t>
                      </a:r>
                      <a:r>
                        <a:rPr kumimoji="1" lang="en-US" altLang="ja-JP" sz="1600" dirty="0"/>
                        <a:t>(</a:t>
                      </a:r>
                      <a:r>
                        <a:rPr kumimoji="1" lang="ja-JP" altLang="en-US" sz="1600" dirty="0"/>
                        <a:t>概要</a:t>
                      </a:r>
                      <a:r>
                        <a:rPr kumimoji="1" lang="en-US" altLang="ja-JP" sz="1600" dirty="0"/>
                        <a:t>)</a:t>
                      </a:r>
                      <a:r>
                        <a:rPr kumimoji="1" lang="ja-JP" altLang="en-US" sz="1600" dirty="0"/>
                        <a:t>を</a:t>
                      </a:r>
                      <a:r>
                        <a:rPr kumimoji="1" lang="en-US" altLang="ja-JP" sz="1600" dirty="0"/>
                        <a:t>Excel</a:t>
                      </a:r>
                      <a:r>
                        <a:rPr kumimoji="1" lang="ja-JP" altLang="en-US" sz="1600" dirty="0"/>
                        <a:t>形式で出力したファイルです。</a:t>
                      </a:r>
                      <a:endParaRPr kumimoji="1" lang="en-US" altLang="ja-JP" sz="1600" dirty="0"/>
                    </a:p>
                    <a:p>
                      <a:pPr>
                        <a:lnSpc>
                          <a:spcPct val="100000"/>
                        </a:lnSpc>
                      </a:pPr>
                      <a:endParaRPr kumimoji="1" lang="en-US" altLang="ja-JP" sz="1600" dirty="0"/>
                    </a:p>
                    <a:p>
                      <a:pPr>
                        <a:lnSpc>
                          <a:spcPct val="100000"/>
                        </a:lnSpc>
                      </a:pPr>
                      <a:r>
                        <a:rPr kumimoji="1" lang="ja-JP" altLang="en-US" sz="1600" b="1" dirty="0"/>
                        <a:t>●ワーニングチェック</a:t>
                      </a:r>
                      <a:endParaRPr kumimoji="1" lang="en-US" altLang="ja-JP" sz="1600" b="1" dirty="0"/>
                    </a:p>
                    <a:p>
                      <a:pPr>
                        <a:lnSpc>
                          <a:spcPct val="100000"/>
                        </a:lnSpc>
                      </a:pPr>
                      <a:r>
                        <a:rPr kumimoji="1" lang="ja-JP" altLang="en-US" sz="1600" dirty="0"/>
                        <a:t>各種推計値</a:t>
                      </a:r>
                      <a:r>
                        <a:rPr kumimoji="1" lang="en-US" altLang="ja-JP" sz="1600" dirty="0"/>
                        <a:t>(</a:t>
                      </a:r>
                      <a:r>
                        <a:rPr kumimoji="1" lang="ja-JP" altLang="en-US" sz="1600" dirty="0"/>
                        <a:t>認定者数、１月あたりサービス利用者数、</a:t>
                      </a:r>
                      <a:r>
                        <a:rPr kumimoji="1" lang="en-US" altLang="ja-JP" sz="1600" dirty="0"/>
                        <a:t>1</a:t>
                      </a:r>
                      <a:r>
                        <a:rPr kumimoji="1" lang="ja-JP" altLang="en-US" sz="1600" dirty="0"/>
                        <a:t>人</a:t>
                      </a:r>
                      <a:r>
                        <a:rPr kumimoji="1" lang="en-US" altLang="ja-JP" sz="1600" dirty="0"/>
                        <a:t>1</a:t>
                      </a:r>
                      <a:r>
                        <a:rPr kumimoji="1" lang="ja-JP" altLang="en-US" sz="1600" dirty="0"/>
                        <a:t>月あたり給付費等</a:t>
                      </a:r>
                      <a:r>
                        <a:rPr kumimoji="1" lang="en-US" altLang="ja-JP" sz="1600" dirty="0"/>
                        <a:t>)</a:t>
                      </a:r>
                      <a:r>
                        <a:rPr kumimoji="1" lang="ja-JP" altLang="en-US" sz="1600" dirty="0"/>
                        <a:t>について、推計期間中の変化率や実数が全国平均と比較してどのくらい乖離しているかを示した資料になっています。</a:t>
                      </a: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tc hMerge="1">
                  <a:txBody>
                    <a:bodyPr/>
                    <a:lstStyle/>
                    <a:p>
                      <a:endParaRPr kumimoji="1" lang="ja-JP" altLang="en-US" dirty="0"/>
                    </a:p>
                  </a:txBody>
                  <a:tcPr>
                    <a:lnT w="19050" cap="flat" cmpd="sng" algn="ctr">
                      <a:solidFill>
                        <a:srgbClr val="FFC000"/>
                      </a:solidFill>
                      <a:prstDash val="solid"/>
                      <a:round/>
                      <a:headEnd type="none" w="med" len="med"/>
                      <a:tailEnd type="none" w="med" len="med"/>
                    </a:lnT>
                  </a:tcPr>
                </a:tc>
                <a:extLst>
                  <a:ext uri="{0D108BD9-81ED-4DB2-BD59-A6C34878D82A}">
                    <a16:rowId xmlns:a16="http://schemas.microsoft.com/office/drawing/2014/main" xmlns="" val="2634985812"/>
                  </a:ext>
                </a:extLst>
              </a:tr>
            </a:tbl>
          </a:graphicData>
        </a:graphic>
      </p:graphicFrame>
    </p:spTree>
    <p:extLst>
      <p:ext uri="{BB962C8B-B14F-4D97-AF65-F5344CB8AC3E}">
        <p14:creationId xmlns:p14="http://schemas.microsoft.com/office/powerpoint/2010/main" val="33418022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103</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P2-5</a:t>
            </a:r>
            <a:r>
              <a:rPr lang="ja-JP" altLang="en-US" sz="1400" dirty="0"/>
              <a:t>ページ</a:t>
            </a:r>
            <a:endParaRPr lang="en-US" altLang="ja-JP" sz="1400" dirty="0"/>
          </a:p>
        </p:txBody>
      </p:sp>
      <p:graphicFrame>
        <p:nvGraphicFramePr>
          <p:cNvPr id="2" name="表 1"/>
          <p:cNvGraphicFramePr>
            <a:graphicFrameLocks noGrp="1"/>
          </p:cNvGraphicFramePr>
          <p:nvPr>
            <p:extLst>
              <p:ext uri="{D42A27DB-BD31-4B8C-83A1-F6EECF244321}">
                <p14:modId xmlns:p14="http://schemas.microsoft.com/office/powerpoint/2010/main" val="3150735689"/>
              </p:ext>
            </p:extLst>
          </p:nvPr>
        </p:nvGraphicFramePr>
        <p:xfrm>
          <a:off x="128462" y="620688"/>
          <a:ext cx="9706916" cy="1828800"/>
        </p:xfrm>
        <a:graphic>
          <a:graphicData uri="http://schemas.openxmlformats.org/drawingml/2006/table">
            <a:tbl>
              <a:tblPr firstRow="1" bandRow="1">
                <a:tableStyleId>{93296810-A885-4BE3-A3E7-6D5BEEA58F35}</a:tableStyleId>
              </a:tblPr>
              <a:tblGrid>
                <a:gridCol w="4680522">
                  <a:extLst>
                    <a:ext uri="{9D8B030D-6E8A-4147-A177-3AD203B41FA5}">
                      <a16:colId xmlns:a16="http://schemas.microsoft.com/office/drawing/2014/main" xmlns="" val="2815490693"/>
                    </a:ext>
                  </a:extLst>
                </a:gridCol>
                <a:gridCol w="5026394">
                  <a:extLst>
                    <a:ext uri="{9D8B030D-6E8A-4147-A177-3AD203B41FA5}">
                      <a16:colId xmlns:a16="http://schemas.microsoft.com/office/drawing/2014/main" xmlns="" val="564407084"/>
                    </a:ext>
                  </a:extLst>
                </a:gridCol>
              </a:tblGrid>
              <a:tr h="288032">
                <a:tc>
                  <a:txBody>
                    <a:bodyPr/>
                    <a:lstStyle/>
                    <a:p>
                      <a:r>
                        <a:rPr kumimoji="1" lang="ja-JP" altLang="ja-JP" sz="1800" b="1" kern="1200" dirty="0">
                          <a:solidFill>
                            <a:schemeClr val="lt1"/>
                          </a:solidFill>
                          <a:effectLst/>
                          <a:latin typeface="+mn-lt"/>
                          <a:ea typeface="+mn-ea"/>
                          <a:cs typeface="+mn-cs"/>
                        </a:rPr>
                        <a:t>将来推計総括表とワーニングチェック</a:t>
                      </a:r>
                      <a:endParaRPr kumimoji="1" lang="ja-JP" altLang="en-US" dirty="0"/>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c>
                  <a:txBody>
                    <a:bodyPr/>
                    <a:lstStyle/>
                    <a:p>
                      <a:endParaRPr kumimoji="1" lang="ja-JP" altLang="en-US" dirty="0"/>
                    </a:p>
                  </a:txBody>
                  <a:tcPr>
                    <a:lnL w="19050" cap="flat" cmpd="sng" algn="ctr">
                      <a:solidFill>
                        <a:schemeClr val="accent6">
                          <a:lumMod val="60000"/>
                          <a:lumOff val="4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874359647"/>
                  </a:ext>
                </a:extLst>
              </a:tr>
              <a:tr h="288032">
                <a:tc gridSpan="2">
                  <a:txBody>
                    <a:bodyPr/>
                    <a:lstStyle/>
                    <a:p>
                      <a:pPr>
                        <a:lnSpc>
                          <a:spcPct val="100000"/>
                        </a:lnSpc>
                      </a:pPr>
                      <a:r>
                        <a:rPr kumimoji="1" lang="ja-JP" altLang="en-US" dirty="0"/>
                        <a:t>●</a:t>
                      </a:r>
                      <a:r>
                        <a:rPr kumimoji="1" lang="ja-JP" altLang="en-US" b="1" dirty="0"/>
                        <a:t>将来推計総括表</a:t>
                      </a:r>
                    </a:p>
                    <a:p>
                      <a:pPr>
                        <a:lnSpc>
                          <a:spcPct val="100000"/>
                        </a:lnSpc>
                      </a:pPr>
                      <a:r>
                        <a:rPr kumimoji="1" lang="ja-JP" altLang="en-US" dirty="0"/>
                        <a:t>「将来推計総括表」は、保険者が作成した推計データのサマリ</a:t>
                      </a:r>
                      <a:r>
                        <a:rPr kumimoji="1" lang="en-US" altLang="ja-JP" dirty="0"/>
                        <a:t>(</a:t>
                      </a:r>
                      <a:r>
                        <a:rPr kumimoji="1" lang="ja-JP" altLang="en-US" dirty="0"/>
                        <a:t>概要</a:t>
                      </a:r>
                      <a:r>
                        <a:rPr kumimoji="1" lang="en-US" altLang="ja-JP" dirty="0"/>
                        <a:t>)</a:t>
                      </a:r>
                      <a:r>
                        <a:rPr kumimoji="1" lang="ja-JP" altLang="en-US" dirty="0"/>
                        <a:t>を</a:t>
                      </a:r>
                      <a:r>
                        <a:rPr kumimoji="1" lang="en-US" altLang="ja-JP" dirty="0"/>
                        <a:t>Excel</a:t>
                      </a:r>
                      <a:r>
                        <a:rPr kumimoji="1" lang="ja-JP" altLang="en-US" dirty="0"/>
                        <a:t>形式で出力したファイルです。</a:t>
                      </a:r>
                      <a:endParaRPr kumimoji="1" lang="en-US" altLang="ja-JP" dirty="0"/>
                    </a:p>
                    <a:p>
                      <a:pPr>
                        <a:lnSpc>
                          <a:spcPct val="100000"/>
                        </a:lnSpc>
                      </a:pPr>
                      <a:r>
                        <a:rPr kumimoji="1" lang="ja-JP" altLang="en-US" dirty="0"/>
                        <a:t>「推計値サマリ」「サービス別給付費」「施策反映の解説」「保険料推計」の４シートで構成されています。保険者の推計結果について概要を把握したいときに本ファイルを活用ください。</a:t>
                      </a: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tc hMerge="1">
                  <a:txBody>
                    <a:bodyPr/>
                    <a:lstStyle/>
                    <a:p>
                      <a:endParaRPr kumimoji="1" lang="ja-JP" altLang="en-US" dirty="0"/>
                    </a:p>
                  </a:txBody>
                  <a:tcPr>
                    <a:lnT w="19050" cap="flat" cmpd="sng" algn="ctr">
                      <a:solidFill>
                        <a:srgbClr val="FFC000"/>
                      </a:solidFill>
                      <a:prstDash val="solid"/>
                      <a:round/>
                      <a:headEnd type="none" w="med" len="med"/>
                      <a:tailEnd type="none" w="med" len="med"/>
                    </a:lnT>
                  </a:tcPr>
                </a:tc>
                <a:extLst>
                  <a:ext uri="{0D108BD9-81ED-4DB2-BD59-A6C34878D82A}">
                    <a16:rowId xmlns:a16="http://schemas.microsoft.com/office/drawing/2014/main" xmlns="" val="2634985812"/>
                  </a:ext>
                </a:extLst>
              </a:tr>
            </a:tbl>
          </a:graphicData>
        </a:graphic>
      </p:graphicFrame>
      <p:grpSp>
        <p:nvGrpSpPr>
          <p:cNvPr id="5" name="グループ化 4"/>
          <p:cNvGrpSpPr/>
          <p:nvPr/>
        </p:nvGrpSpPr>
        <p:grpSpPr>
          <a:xfrm>
            <a:off x="632519" y="2708920"/>
            <a:ext cx="8640962" cy="3607854"/>
            <a:chOff x="451598" y="2708920"/>
            <a:chExt cx="8640962" cy="3607854"/>
          </a:xfrm>
        </p:grpSpPr>
        <p:pic>
          <p:nvPicPr>
            <p:cNvPr id="3" name="図 2"/>
            <p:cNvPicPr>
              <a:picLocks noChangeAspect="1"/>
            </p:cNvPicPr>
            <p:nvPr/>
          </p:nvPicPr>
          <p:blipFill>
            <a:blip r:embed="rId3"/>
            <a:stretch>
              <a:fillRect/>
            </a:stretch>
          </p:blipFill>
          <p:spPr>
            <a:xfrm>
              <a:off x="992560" y="3068960"/>
              <a:ext cx="8100000" cy="3247814"/>
            </a:xfrm>
            <a:prstGeom prst="rect">
              <a:avLst/>
            </a:prstGeom>
          </p:spPr>
        </p:pic>
        <p:sp>
          <p:nvSpPr>
            <p:cNvPr id="4" name="テキスト ボックス 3"/>
            <p:cNvSpPr txBox="1"/>
            <p:nvPr/>
          </p:nvSpPr>
          <p:spPr>
            <a:xfrm>
              <a:off x="451598" y="2708920"/>
              <a:ext cx="6624738" cy="369332"/>
            </a:xfrm>
            <a:prstGeom prst="rect">
              <a:avLst/>
            </a:prstGeom>
            <a:noFill/>
          </p:spPr>
          <p:txBody>
            <a:bodyPr wrap="square" rtlCol="0">
              <a:spAutoFit/>
            </a:bodyPr>
            <a:lstStyle/>
            <a:p>
              <a:r>
                <a:rPr lang="en-US" altLang="ja-JP" dirty="0"/>
                <a:t>【</a:t>
              </a:r>
              <a:r>
                <a:rPr lang="ja-JP" altLang="en-US" dirty="0"/>
                <a:t>将来推計総括表の例</a:t>
              </a:r>
              <a:r>
                <a:rPr lang="en-US" altLang="ja-JP" dirty="0"/>
                <a:t>】</a:t>
              </a:r>
              <a:r>
                <a:rPr lang="ja-JP" altLang="en-US" dirty="0"/>
                <a:t>　</a:t>
              </a:r>
              <a:r>
                <a:rPr lang="en-US" altLang="ja-JP" dirty="0"/>
                <a:t>※</a:t>
              </a:r>
              <a:r>
                <a:rPr lang="ja-JP" altLang="en-US" dirty="0"/>
                <a:t>サービス別給付費のシート</a:t>
              </a:r>
            </a:p>
          </p:txBody>
        </p:sp>
      </p:grpSp>
    </p:spTree>
    <p:extLst>
      <p:ext uri="{BB962C8B-B14F-4D97-AF65-F5344CB8AC3E}">
        <p14:creationId xmlns:p14="http://schemas.microsoft.com/office/powerpoint/2010/main" val="7839652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104</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P2-5</a:t>
            </a:r>
            <a:r>
              <a:rPr lang="ja-JP" altLang="en-US" sz="1400" dirty="0"/>
              <a:t>ページ</a:t>
            </a:r>
            <a:endParaRPr lang="en-US" altLang="ja-JP" sz="1400" dirty="0"/>
          </a:p>
        </p:txBody>
      </p:sp>
      <p:graphicFrame>
        <p:nvGraphicFramePr>
          <p:cNvPr id="2" name="表 1"/>
          <p:cNvGraphicFramePr>
            <a:graphicFrameLocks noGrp="1"/>
          </p:cNvGraphicFramePr>
          <p:nvPr>
            <p:extLst>
              <p:ext uri="{D42A27DB-BD31-4B8C-83A1-F6EECF244321}">
                <p14:modId xmlns:p14="http://schemas.microsoft.com/office/powerpoint/2010/main" val="2424787415"/>
              </p:ext>
            </p:extLst>
          </p:nvPr>
        </p:nvGraphicFramePr>
        <p:xfrm>
          <a:off x="128462" y="620688"/>
          <a:ext cx="9706916" cy="1828800"/>
        </p:xfrm>
        <a:graphic>
          <a:graphicData uri="http://schemas.openxmlformats.org/drawingml/2006/table">
            <a:tbl>
              <a:tblPr firstRow="1" bandRow="1">
                <a:tableStyleId>{93296810-A885-4BE3-A3E7-6D5BEEA58F35}</a:tableStyleId>
              </a:tblPr>
              <a:tblGrid>
                <a:gridCol w="4680522">
                  <a:extLst>
                    <a:ext uri="{9D8B030D-6E8A-4147-A177-3AD203B41FA5}">
                      <a16:colId xmlns:a16="http://schemas.microsoft.com/office/drawing/2014/main" xmlns="" val="2815490693"/>
                    </a:ext>
                  </a:extLst>
                </a:gridCol>
                <a:gridCol w="5026394">
                  <a:extLst>
                    <a:ext uri="{9D8B030D-6E8A-4147-A177-3AD203B41FA5}">
                      <a16:colId xmlns:a16="http://schemas.microsoft.com/office/drawing/2014/main" xmlns="" val="564407084"/>
                    </a:ext>
                  </a:extLst>
                </a:gridCol>
              </a:tblGrid>
              <a:tr h="288032">
                <a:tc>
                  <a:txBody>
                    <a:bodyPr/>
                    <a:lstStyle/>
                    <a:p>
                      <a:r>
                        <a:rPr kumimoji="1" lang="ja-JP" altLang="ja-JP" sz="1800" b="1" kern="1200" dirty="0">
                          <a:solidFill>
                            <a:schemeClr val="lt1"/>
                          </a:solidFill>
                          <a:effectLst/>
                          <a:latin typeface="+mn-lt"/>
                          <a:ea typeface="+mn-ea"/>
                          <a:cs typeface="+mn-cs"/>
                        </a:rPr>
                        <a:t>将来推計総括表とワーニングチェック</a:t>
                      </a:r>
                      <a:endParaRPr kumimoji="1" lang="ja-JP" altLang="en-US" dirty="0"/>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tcPr>
                </a:tc>
                <a:tc>
                  <a:txBody>
                    <a:bodyPr/>
                    <a:lstStyle/>
                    <a:p>
                      <a:endParaRPr kumimoji="1" lang="ja-JP" altLang="en-US" dirty="0"/>
                    </a:p>
                  </a:txBody>
                  <a:tcPr>
                    <a:lnL w="19050" cap="flat" cmpd="sng" algn="ctr">
                      <a:solidFill>
                        <a:schemeClr val="accent6">
                          <a:lumMod val="60000"/>
                          <a:lumOff val="4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extLst>
                  <a:ext uri="{0D108BD9-81ED-4DB2-BD59-A6C34878D82A}">
                    <a16:rowId xmlns:a16="http://schemas.microsoft.com/office/drawing/2014/main" xmlns="" val="1874359647"/>
                  </a:ext>
                </a:extLst>
              </a:tr>
              <a:tr h="288032">
                <a:tc gridSpan="2">
                  <a:txBody>
                    <a:bodyPr/>
                    <a:lstStyle/>
                    <a:p>
                      <a:pPr>
                        <a:lnSpc>
                          <a:spcPct val="100000"/>
                        </a:lnSpc>
                      </a:pPr>
                      <a:r>
                        <a:rPr kumimoji="1" lang="ja-JP" altLang="en-US" b="1" dirty="0"/>
                        <a:t>●ワーニングチェック</a:t>
                      </a:r>
                      <a:endParaRPr kumimoji="1" lang="en-US" altLang="ja-JP" b="1" dirty="0"/>
                    </a:p>
                    <a:p>
                      <a:pPr>
                        <a:lnSpc>
                          <a:spcPct val="100000"/>
                        </a:lnSpc>
                      </a:pPr>
                      <a:r>
                        <a:rPr kumimoji="1" lang="ja-JP" altLang="en-US" dirty="0"/>
                        <a:t>「ワーニングチェック」は、各種推計値</a:t>
                      </a:r>
                      <a:r>
                        <a:rPr kumimoji="1" lang="en-US" altLang="ja-JP" dirty="0"/>
                        <a:t>(</a:t>
                      </a:r>
                      <a:r>
                        <a:rPr kumimoji="1" lang="ja-JP" altLang="en-US" dirty="0"/>
                        <a:t>認定者数、１月あたりサービス利用者数、</a:t>
                      </a:r>
                      <a:r>
                        <a:rPr kumimoji="1" lang="en-US" altLang="ja-JP" dirty="0"/>
                        <a:t>1</a:t>
                      </a:r>
                      <a:r>
                        <a:rPr kumimoji="1" lang="ja-JP" altLang="en-US" dirty="0"/>
                        <a:t>人</a:t>
                      </a:r>
                      <a:r>
                        <a:rPr kumimoji="1" lang="en-US" altLang="ja-JP" dirty="0"/>
                        <a:t>1</a:t>
                      </a:r>
                      <a:r>
                        <a:rPr kumimoji="1" lang="ja-JP" altLang="en-US" dirty="0"/>
                        <a:t>月あたり給付費等</a:t>
                      </a:r>
                      <a:r>
                        <a:rPr kumimoji="1" lang="en-US" altLang="ja-JP" dirty="0"/>
                        <a:t>)</a:t>
                      </a:r>
                      <a:r>
                        <a:rPr kumimoji="1" lang="ja-JP" altLang="en-US" dirty="0"/>
                        <a:t>について、推計期間中の変化率や実数が全国平均と比較してどのくらい乖離しているかを示した資料になっています。</a:t>
                      </a:r>
                      <a:endParaRPr kumimoji="1" lang="en-US" altLang="ja-JP" dirty="0"/>
                    </a:p>
                    <a:p>
                      <a:pPr>
                        <a:lnSpc>
                          <a:spcPct val="100000"/>
                        </a:lnSpc>
                      </a:pPr>
                      <a:r>
                        <a:rPr kumimoji="1" lang="ja-JP" altLang="en-US" dirty="0"/>
                        <a:t>保険者の提出した推計データに異常値が無いかの確認をしたい場合等に本ファイルを活用ください。</a:t>
                      </a: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noFill/>
                  </a:tcPr>
                </a:tc>
                <a:tc hMerge="1">
                  <a:txBody>
                    <a:bodyPr/>
                    <a:lstStyle/>
                    <a:p>
                      <a:endParaRPr kumimoji="1" lang="ja-JP" altLang="en-US" dirty="0"/>
                    </a:p>
                  </a:txBody>
                  <a:tcPr>
                    <a:lnT w="19050" cap="flat" cmpd="sng" algn="ctr">
                      <a:solidFill>
                        <a:srgbClr val="FFC000"/>
                      </a:solidFill>
                      <a:prstDash val="solid"/>
                      <a:round/>
                      <a:headEnd type="none" w="med" len="med"/>
                      <a:tailEnd type="none" w="med" len="med"/>
                    </a:lnT>
                  </a:tcPr>
                </a:tc>
                <a:extLst>
                  <a:ext uri="{0D108BD9-81ED-4DB2-BD59-A6C34878D82A}">
                    <a16:rowId xmlns:a16="http://schemas.microsoft.com/office/drawing/2014/main" xmlns="" val="2634985812"/>
                  </a:ext>
                </a:extLst>
              </a:tr>
            </a:tbl>
          </a:graphicData>
        </a:graphic>
      </p:graphicFrame>
      <p:grpSp>
        <p:nvGrpSpPr>
          <p:cNvPr id="3" name="グループ化 2"/>
          <p:cNvGrpSpPr/>
          <p:nvPr/>
        </p:nvGrpSpPr>
        <p:grpSpPr>
          <a:xfrm>
            <a:off x="111000" y="2658304"/>
            <a:ext cx="9684000" cy="3796306"/>
            <a:chOff x="128464" y="2658304"/>
            <a:chExt cx="9684000" cy="3796306"/>
          </a:xfrm>
        </p:grpSpPr>
        <p:pic>
          <p:nvPicPr>
            <p:cNvPr id="4" name="図 3"/>
            <p:cNvPicPr>
              <a:picLocks noChangeAspect="1"/>
            </p:cNvPicPr>
            <p:nvPr/>
          </p:nvPicPr>
          <p:blipFill>
            <a:blip r:embed="rId3"/>
            <a:stretch>
              <a:fillRect/>
            </a:stretch>
          </p:blipFill>
          <p:spPr>
            <a:xfrm>
              <a:off x="128464" y="3068960"/>
              <a:ext cx="9684000" cy="3385650"/>
            </a:xfrm>
            <a:prstGeom prst="rect">
              <a:avLst/>
            </a:prstGeom>
          </p:spPr>
        </p:pic>
        <p:sp>
          <p:nvSpPr>
            <p:cNvPr id="5" name="テキスト ボックス 4"/>
            <p:cNvSpPr txBox="1"/>
            <p:nvPr/>
          </p:nvSpPr>
          <p:spPr>
            <a:xfrm>
              <a:off x="144982" y="2658304"/>
              <a:ext cx="7272808" cy="369332"/>
            </a:xfrm>
            <a:prstGeom prst="rect">
              <a:avLst/>
            </a:prstGeom>
            <a:noFill/>
          </p:spPr>
          <p:txBody>
            <a:bodyPr wrap="square" rtlCol="0">
              <a:spAutoFit/>
            </a:bodyPr>
            <a:lstStyle/>
            <a:p>
              <a:r>
                <a:rPr lang="en-US" altLang="ja-JP" dirty="0"/>
                <a:t>【</a:t>
              </a:r>
              <a:r>
                <a:rPr lang="ja-JP" altLang="en-US" dirty="0"/>
                <a:t>ワーニングチェックの例</a:t>
              </a:r>
              <a:r>
                <a:rPr lang="en-US" altLang="ja-JP" dirty="0"/>
                <a:t>】</a:t>
              </a:r>
              <a:r>
                <a:rPr lang="ja-JP" altLang="en-US" dirty="0"/>
                <a:t>　</a:t>
              </a:r>
              <a:r>
                <a:rPr lang="en-US" altLang="ja-JP" dirty="0"/>
                <a:t>※</a:t>
              </a:r>
              <a:r>
                <a:rPr lang="ja-JP" altLang="ja-JP" dirty="0">
                  <a:solidFill>
                    <a:schemeClr val="dk1"/>
                  </a:solidFill>
                </a:rPr>
                <a:t>施設・居住系サービス利用者数のシート</a:t>
              </a:r>
              <a:endParaRPr lang="ja-JP" altLang="en-US" dirty="0"/>
            </a:p>
          </p:txBody>
        </p:sp>
      </p:grpSp>
    </p:spTree>
    <p:extLst>
      <p:ext uri="{BB962C8B-B14F-4D97-AF65-F5344CB8AC3E}">
        <p14:creationId xmlns:p14="http://schemas.microsoft.com/office/powerpoint/2010/main" val="28018642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ＭＳ ゴシック" panose="020B0609070205080204" pitchFamily="49" charset="-128"/>
                <a:ea typeface="ＭＳ ゴシック" panose="020B0609070205080204" pitchFamily="49" charset="-128"/>
              </a:rPr>
              <a:t>②詳細な推計データの確認</a:t>
            </a:r>
            <a:endParaRPr lang="en-US" altLang="ja-JP" dirty="0">
              <a:latin typeface="ＭＳ ゴシック" panose="020B0609070205080204" pitchFamily="49" charset="-128"/>
              <a:ea typeface="ＭＳ ゴシック" panose="020B0609070205080204" pitchFamily="49" charset="-128"/>
            </a:endParaRPr>
          </a:p>
          <a:p>
            <a:pPr marL="0" lvl="1" indent="0"/>
            <a:r>
              <a:rPr lang="ja-JP" altLang="ja-JP" dirty="0"/>
              <a:t>保険者が本システムで作成および提出した「推計データ」を直接参照することもできます。</a:t>
            </a:r>
            <a:endParaRPr lang="en-US" altLang="ja-JP" dirty="0"/>
          </a:p>
          <a:p>
            <a:pPr marL="0" lvl="1" indent="0"/>
            <a:r>
              <a:rPr lang="ja-JP" altLang="ja-JP" dirty="0"/>
              <a:t>推計データは保険者が入力した施策反映値や施策反映の経緯まで確認することができます</a:t>
            </a:r>
            <a:r>
              <a:rPr lang="ja-JP" altLang="en-US" dirty="0">
                <a:latin typeface="ＭＳ ゴシック" panose="020B0609070205080204" pitchFamily="49" charset="-128"/>
                <a:ea typeface="ＭＳ ゴシック" panose="020B0609070205080204" pitchFamily="49" charset="-128"/>
              </a:rPr>
              <a:t>。</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105</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P2-6</a:t>
            </a:r>
            <a:r>
              <a:rPr lang="ja-JP" altLang="en-US" sz="1400" dirty="0"/>
              <a:t>ページ</a:t>
            </a:r>
            <a:endParaRPr lang="en-US" altLang="ja-JP" sz="1400" dirty="0"/>
          </a:p>
        </p:txBody>
      </p:sp>
      <p:pic>
        <p:nvPicPr>
          <p:cNvPr id="15" name="図 14"/>
          <p:cNvPicPr>
            <a:picLocks noChangeAspect="1"/>
          </p:cNvPicPr>
          <p:nvPr/>
        </p:nvPicPr>
        <p:blipFill>
          <a:blip r:embed="rId3"/>
          <a:srcRect/>
          <a:stretch>
            <a:fillRect/>
          </a:stretch>
        </p:blipFill>
        <p:spPr bwMode="auto">
          <a:xfrm>
            <a:off x="1276178" y="1988840"/>
            <a:ext cx="7315200" cy="4389120"/>
          </a:xfrm>
          <a:prstGeom prst="rect">
            <a:avLst/>
          </a:prstGeom>
          <a:noFill/>
          <a:ln w="9525">
            <a:noFill/>
            <a:miter lim="800000"/>
            <a:headEnd/>
            <a:tailEnd/>
          </a:ln>
        </p:spPr>
      </p:pic>
      <p:sp>
        <p:nvSpPr>
          <p:cNvPr id="6" name="AutoShape 2"/>
          <p:cNvSpPr>
            <a:spLocks/>
          </p:cNvSpPr>
          <p:nvPr/>
        </p:nvSpPr>
        <p:spPr bwMode="auto">
          <a:xfrm>
            <a:off x="6926073" y="2454060"/>
            <a:ext cx="2484627" cy="952853"/>
          </a:xfrm>
          <a:prstGeom prst="borderCallout1">
            <a:avLst>
              <a:gd name="adj1" fmla="val 48610"/>
              <a:gd name="adj2" fmla="val -8760"/>
              <a:gd name="adj3" fmla="val 76763"/>
              <a:gd name="adj4" fmla="val -89746"/>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推計データを見たい保険者が表示されていない場合は、リストボックスから「全て」を選択して「表示」ボタンをクリックしてください。</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9" name="AutoShape 4"/>
          <p:cNvSpPr>
            <a:spLocks/>
          </p:cNvSpPr>
          <p:nvPr/>
        </p:nvSpPr>
        <p:spPr bwMode="auto">
          <a:xfrm>
            <a:off x="3440832" y="6238676"/>
            <a:ext cx="1928688" cy="429320"/>
          </a:xfrm>
          <a:prstGeom prst="borderCallout1">
            <a:avLst>
              <a:gd name="adj1" fmla="val 5044"/>
              <a:gd name="adj2" fmla="val 104872"/>
              <a:gd name="adj3" fmla="val -68368"/>
              <a:gd name="adj4" fmla="val 115744"/>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詳細</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」をクリックします。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4" name="AutoShape 7"/>
          <p:cNvSpPr>
            <a:spLocks/>
          </p:cNvSpPr>
          <p:nvPr/>
        </p:nvSpPr>
        <p:spPr bwMode="auto">
          <a:xfrm>
            <a:off x="3814192" y="3123059"/>
            <a:ext cx="1066800" cy="161925"/>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0" name="AutoShape 9"/>
          <p:cNvSpPr>
            <a:spLocks/>
          </p:cNvSpPr>
          <p:nvPr/>
        </p:nvSpPr>
        <p:spPr bwMode="auto">
          <a:xfrm>
            <a:off x="5601071" y="5805264"/>
            <a:ext cx="576000" cy="161925"/>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Tree>
    <p:extLst>
      <p:ext uri="{BB962C8B-B14F-4D97-AF65-F5344CB8AC3E}">
        <p14:creationId xmlns:p14="http://schemas.microsoft.com/office/powerpoint/2010/main" val="32444217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各保険者の推計データを確認する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mn-ea"/>
                <a:ea typeface="+mn-ea"/>
              </a:rPr>
              <a:t>②詳細な推計データの確認</a:t>
            </a:r>
            <a:endParaRPr lang="en-US" altLang="ja-JP" dirty="0">
              <a:latin typeface="+mn-ea"/>
              <a:ea typeface="+mn-ea"/>
            </a:endParaRPr>
          </a:p>
          <a:p>
            <a:pPr marL="0" lvl="1" indent="0"/>
            <a:r>
              <a:rPr lang="ja-JP" altLang="ja-JP" dirty="0">
                <a:latin typeface="+mn-ea"/>
                <a:ea typeface="+mn-ea"/>
              </a:rPr>
              <a:t>保険者が本システムで作成および提出した「推計データ」を直接参照することもできます。</a:t>
            </a:r>
            <a:endParaRPr lang="en-US" altLang="ja-JP" dirty="0">
              <a:latin typeface="+mn-ea"/>
              <a:ea typeface="+mn-ea"/>
            </a:endParaRPr>
          </a:p>
          <a:p>
            <a:pPr marL="0" lvl="1" indent="0"/>
            <a:r>
              <a:rPr lang="ja-JP" altLang="ja-JP" dirty="0">
                <a:latin typeface="+mn-ea"/>
                <a:ea typeface="+mn-ea"/>
              </a:rPr>
              <a:t>推計データは保険者が入力した施策反映値や施策反映の経緯まで確認することができます</a:t>
            </a:r>
            <a:r>
              <a:rPr lang="ja-JP" altLang="en-US" dirty="0">
                <a:latin typeface="+mn-ea"/>
                <a:ea typeface="+mn-ea"/>
              </a:rPr>
              <a:t>。</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106</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P2-6</a:t>
            </a:r>
            <a:r>
              <a:rPr lang="ja-JP" altLang="en-US" sz="1400" dirty="0"/>
              <a:t>ページ</a:t>
            </a:r>
            <a:endParaRPr lang="en-US" altLang="ja-JP" sz="1400" dirty="0"/>
          </a:p>
        </p:txBody>
      </p:sp>
      <p:pic>
        <p:nvPicPr>
          <p:cNvPr id="13" name="図 12"/>
          <p:cNvPicPr>
            <a:picLocks noChangeAspect="1"/>
          </p:cNvPicPr>
          <p:nvPr/>
        </p:nvPicPr>
        <p:blipFill>
          <a:blip r:embed="rId3"/>
          <a:srcRect/>
          <a:stretch>
            <a:fillRect/>
          </a:stretch>
        </p:blipFill>
        <p:spPr bwMode="auto">
          <a:xfrm>
            <a:off x="1188000" y="1556792"/>
            <a:ext cx="7315200" cy="4389120"/>
          </a:xfrm>
          <a:prstGeom prst="rect">
            <a:avLst/>
          </a:prstGeom>
          <a:noFill/>
          <a:ln w="9525">
            <a:noFill/>
            <a:miter lim="800000"/>
            <a:headEnd/>
            <a:tailEnd/>
          </a:ln>
        </p:spPr>
      </p:pic>
      <p:sp>
        <p:nvSpPr>
          <p:cNvPr id="17" name="AutoShape 10"/>
          <p:cNvSpPr>
            <a:spLocks/>
          </p:cNvSpPr>
          <p:nvPr/>
        </p:nvSpPr>
        <p:spPr bwMode="auto">
          <a:xfrm>
            <a:off x="7955152" y="1887513"/>
            <a:ext cx="1880227" cy="652262"/>
          </a:xfrm>
          <a:prstGeom prst="borderCallout1">
            <a:avLst>
              <a:gd name="adj1" fmla="val 63383"/>
              <a:gd name="adj2" fmla="val -1882"/>
              <a:gd name="adj3" fmla="val 119011"/>
              <a:gd name="adj4" fmla="val -5933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保険者が作成した推計データが表示されます。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8" name="AutoShape 11"/>
          <p:cNvSpPr>
            <a:spLocks/>
          </p:cNvSpPr>
          <p:nvPr/>
        </p:nvSpPr>
        <p:spPr bwMode="auto">
          <a:xfrm>
            <a:off x="200472" y="3892345"/>
            <a:ext cx="1568649" cy="864096"/>
          </a:xfrm>
          <a:prstGeom prst="borderCallout1">
            <a:avLst>
              <a:gd name="adj1" fmla="val 107293"/>
              <a:gd name="adj2" fmla="val 65839"/>
              <a:gd name="adj3" fmla="val 192996"/>
              <a:gd name="adj4" fmla="val 88759"/>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元の画面に戻る場合は「保険者の一覧に戻る」メニューをクリックしてください。</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9" name="AutoShape 12"/>
          <p:cNvSpPr>
            <a:spLocks/>
          </p:cNvSpPr>
          <p:nvPr/>
        </p:nvSpPr>
        <p:spPr bwMode="auto">
          <a:xfrm>
            <a:off x="1200494" y="5533492"/>
            <a:ext cx="1016202" cy="412419"/>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21" name="表 20"/>
          <p:cNvGraphicFramePr>
            <a:graphicFrameLocks noGrp="1"/>
          </p:cNvGraphicFramePr>
          <p:nvPr>
            <p:extLst>
              <p:ext uri="{D42A27DB-BD31-4B8C-83A1-F6EECF244321}">
                <p14:modId xmlns:p14="http://schemas.microsoft.com/office/powerpoint/2010/main" val="4021508156"/>
              </p:ext>
            </p:extLst>
          </p:nvPr>
        </p:nvGraphicFramePr>
        <p:xfrm>
          <a:off x="111794" y="5909245"/>
          <a:ext cx="9684000" cy="857060"/>
        </p:xfrm>
        <a:graphic>
          <a:graphicData uri="http://schemas.openxmlformats.org/drawingml/2006/table">
            <a:tbl>
              <a:tblPr firstRow="1" bandRow="1">
                <a:tableStyleId>{912C8C85-51F0-491E-9774-3900AFEF0FD7}</a:tableStyleId>
              </a:tblPr>
              <a:tblGrid>
                <a:gridCol w="880766">
                  <a:extLst>
                    <a:ext uri="{9D8B030D-6E8A-4147-A177-3AD203B41FA5}">
                      <a16:colId xmlns:a16="http://schemas.microsoft.com/office/drawing/2014/main" xmlns="" val="4175590096"/>
                    </a:ext>
                  </a:extLst>
                </a:gridCol>
                <a:gridCol w="8803234">
                  <a:extLst>
                    <a:ext uri="{9D8B030D-6E8A-4147-A177-3AD203B41FA5}">
                      <a16:colId xmlns:a16="http://schemas.microsoft.com/office/drawing/2014/main" xmlns="" val="582298497"/>
                    </a:ext>
                  </a:extLst>
                </a:gridCol>
              </a:tblGrid>
              <a:tr h="264434">
                <a:tc>
                  <a:txBody>
                    <a:bodyPr/>
                    <a:lstStyle/>
                    <a:p>
                      <a:pPr>
                        <a:lnSpc>
                          <a:spcPts val="2000"/>
                        </a:lnSpc>
                      </a:pPr>
                      <a:r>
                        <a:rPr kumimoji="1" lang="en-US" altLang="ja-JP" sz="1600" dirty="0"/>
                        <a:t>POINT</a:t>
                      </a:r>
                      <a:endParaRPr kumimoji="1" lang="ja-JP" altLang="en-US" sz="1600" dirty="0"/>
                    </a:p>
                  </a:txBody>
                  <a:tcPr/>
                </a:tc>
                <a:tc>
                  <a:txBody>
                    <a:bodyPr/>
                    <a:lstStyle/>
                    <a:p>
                      <a:endParaRPr kumimoji="1" lang="ja-JP" altLang="en-US" sz="1600" dirty="0"/>
                    </a:p>
                  </a:txBody>
                  <a:tcPr>
                    <a:lnR w="9525" cap="flat" cmpd="sng" algn="ctr">
                      <a:noFill/>
                      <a:prstDash val="solid"/>
                    </a:lnR>
                    <a:lnT w="9525" cap="flat" cmpd="sng" algn="ctr">
                      <a:noFill/>
                      <a:prstDash val="solid"/>
                    </a:lnT>
                    <a:noFill/>
                  </a:tcPr>
                </a:tc>
                <a:extLst>
                  <a:ext uri="{0D108BD9-81ED-4DB2-BD59-A6C34878D82A}">
                    <a16:rowId xmlns:a16="http://schemas.microsoft.com/office/drawing/2014/main" xmlns="" val="317914498"/>
                  </a:ext>
                </a:extLst>
              </a:tr>
              <a:tr h="458476">
                <a:tc gridSpan="2">
                  <a:txBody>
                    <a:bodyPr/>
                    <a:lstStyle/>
                    <a:p>
                      <a:pPr marL="285750" indent="-285750">
                        <a:lnSpc>
                          <a:spcPts val="1800"/>
                        </a:lnSpc>
                        <a:buFont typeface="Wingdings" panose="05000000000000000000" pitchFamily="2" charset="2"/>
                        <a:buChar char="l"/>
                      </a:pPr>
                      <a:r>
                        <a:rPr kumimoji="1" lang="ja-JP" altLang="en-US" sz="1400" b="0" dirty="0">
                          <a:latin typeface="ＭＳ ゴシック" panose="020B0609070205080204" pitchFamily="49" charset="-128"/>
                          <a:ea typeface="ＭＳ ゴシック" panose="020B0609070205080204" pitchFamily="49" charset="-128"/>
                        </a:rPr>
                        <a:t>保険者が作成した推計データの内容や各画面の詳しい操作については、利用マニュアル</a:t>
                      </a:r>
                      <a:r>
                        <a:rPr kumimoji="1" lang="en-US" altLang="ja-JP" sz="1400" b="0" dirty="0">
                          <a:latin typeface="ＭＳ ゴシック" panose="020B0609070205080204" pitchFamily="49" charset="-128"/>
                          <a:ea typeface="ＭＳ ゴシック" panose="020B0609070205080204" pitchFamily="49" charset="-128"/>
                        </a:rPr>
                        <a:t>【</a:t>
                      </a:r>
                      <a:r>
                        <a:rPr kumimoji="1" lang="ja-JP" altLang="en-US" sz="1400" b="0" dirty="0">
                          <a:latin typeface="ＭＳ ゴシック" panose="020B0609070205080204" pitchFamily="49" charset="-128"/>
                          <a:ea typeface="ＭＳ ゴシック" panose="020B0609070205080204" pitchFamily="49" charset="-128"/>
                        </a:rPr>
                        <a:t>システム操作編② 将来推計</a:t>
                      </a:r>
                      <a:r>
                        <a:rPr kumimoji="1" lang="en-US" altLang="ja-JP" sz="1400" b="0" dirty="0">
                          <a:latin typeface="ＭＳ ゴシック" panose="020B0609070205080204" pitchFamily="49" charset="-128"/>
                          <a:ea typeface="ＭＳ ゴシック" panose="020B0609070205080204" pitchFamily="49" charset="-128"/>
                        </a:rPr>
                        <a:t>】</a:t>
                      </a:r>
                      <a:r>
                        <a:rPr kumimoji="1" lang="ja-JP" altLang="en-US" sz="1400" b="0" dirty="0">
                          <a:latin typeface="ＭＳ ゴシック" panose="020B0609070205080204" pitchFamily="49" charset="-128"/>
                          <a:ea typeface="ＭＳ ゴシック" panose="020B0609070205080204" pitchFamily="49" charset="-128"/>
                        </a:rPr>
                        <a:t>を参照してください。ただし、都道府県ユーザが直接入力・編集することはできません。</a:t>
                      </a:r>
                    </a:p>
                  </a:txBody>
                  <a:tcPr/>
                </a:tc>
                <a:tc hMerge="1">
                  <a:txBody>
                    <a:bodyPr/>
                    <a:lstStyle/>
                    <a:p>
                      <a:endParaRPr kumimoji="1" lang="ja-JP" altLang="en-US" dirty="0"/>
                    </a:p>
                  </a:txBody>
                  <a:tcPr/>
                </a:tc>
                <a:extLst>
                  <a:ext uri="{0D108BD9-81ED-4DB2-BD59-A6C34878D82A}">
                    <a16:rowId xmlns:a16="http://schemas.microsoft.com/office/drawing/2014/main" xmlns="" val="4120839692"/>
                  </a:ext>
                </a:extLst>
              </a:tr>
            </a:tbl>
          </a:graphicData>
        </a:graphic>
      </p:graphicFrame>
      <p:sp>
        <p:nvSpPr>
          <p:cNvPr id="26" name="AutoShape 3"/>
          <p:cNvSpPr>
            <a:spLocks/>
          </p:cNvSpPr>
          <p:nvPr/>
        </p:nvSpPr>
        <p:spPr bwMode="auto">
          <a:xfrm>
            <a:off x="3008784" y="3104885"/>
            <a:ext cx="1800200" cy="900179"/>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7" name="AutoShape 5"/>
          <p:cNvSpPr>
            <a:spLocks/>
          </p:cNvSpPr>
          <p:nvPr/>
        </p:nvSpPr>
        <p:spPr bwMode="auto">
          <a:xfrm>
            <a:off x="416496" y="1903606"/>
            <a:ext cx="1944216" cy="652262"/>
          </a:xfrm>
          <a:prstGeom prst="borderCallout1">
            <a:avLst>
              <a:gd name="adj1" fmla="val 55039"/>
              <a:gd name="adj2" fmla="val 102266"/>
              <a:gd name="adj3" fmla="val 207915"/>
              <a:gd name="adj4" fmla="val 153033"/>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自然体推計値から変更された箇所はピンク色で表示されています。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539028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3-1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3-2</a:t>
            </a:r>
            <a:r>
              <a:rPr lang="ja-JP" altLang="en-US" sz="2000" dirty="0">
                <a:solidFill>
                  <a:schemeClr val="bg1">
                    <a:lumMod val="75000"/>
                  </a:schemeClr>
                </a:solidFill>
              </a:rPr>
              <a:t>　各保険者の推計データを確認する</a:t>
            </a:r>
            <a:endParaRPr lang="en-US" altLang="ja-JP" sz="2000" dirty="0">
              <a:solidFill>
                <a:schemeClr val="bg1">
                  <a:lumMod val="75000"/>
                </a:schemeClr>
              </a:solidFill>
            </a:endParaRPr>
          </a:p>
          <a:p>
            <a:pPr lvl="1">
              <a:lnSpc>
                <a:spcPct val="200000"/>
              </a:lnSpc>
            </a:pPr>
            <a:r>
              <a:rPr lang="en-US" altLang="ja-JP" sz="2000" dirty="0"/>
              <a:t>3-3</a:t>
            </a:r>
            <a:r>
              <a:rPr lang="ja-JP" altLang="en-US" sz="2000" dirty="0"/>
              <a:t>　保険者に推計データの確認を依頼する</a:t>
            </a:r>
            <a:endParaRPr lang="en-US" altLang="ja-JP" sz="2000" dirty="0"/>
          </a:p>
          <a:p>
            <a:pPr lvl="1">
              <a:lnSpc>
                <a:spcPct val="200000"/>
              </a:lnSpc>
            </a:pPr>
            <a:r>
              <a:rPr lang="en-US" altLang="ja-JP" sz="2000" dirty="0">
                <a:solidFill>
                  <a:schemeClr val="bg1">
                    <a:lumMod val="75000"/>
                  </a:schemeClr>
                </a:solidFill>
              </a:rPr>
              <a:t>3-4</a:t>
            </a:r>
            <a:r>
              <a:rPr lang="ja-JP" altLang="en-US" sz="2000" dirty="0">
                <a:solidFill>
                  <a:schemeClr val="bg1">
                    <a:lumMod val="75000"/>
                  </a:schemeClr>
                </a:solidFill>
              </a:rPr>
              <a:t>　提出・確認等の進捗状況を確認する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3-5</a:t>
            </a:r>
            <a:r>
              <a:rPr lang="ja-JP" altLang="en-US" sz="2000" dirty="0">
                <a:solidFill>
                  <a:schemeClr val="bg1">
                    <a:lumMod val="75000"/>
                  </a:schemeClr>
                </a:solidFill>
              </a:rPr>
              <a:t>　保険者間で推計データを比較する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3-6</a:t>
            </a:r>
            <a:r>
              <a:rPr lang="ja-JP" altLang="en-US" sz="2000" dirty="0">
                <a:solidFill>
                  <a:schemeClr val="bg1">
                    <a:lumMod val="75000"/>
                  </a:schemeClr>
                </a:solidFill>
              </a:rPr>
              <a:t>　保険者の代理で報告様式を登録する</a:t>
            </a:r>
            <a:endParaRPr lang="en-US" altLang="ja-JP" sz="2000" dirty="0">
              <a:solidFill>
                <a:schemeClr val="bg1">
                  <a:lumMod val="75000"/>
                </a:schemeClr>
              </a:solidFill>
            </a:endParaRPr>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107</a:t>
            </a:fld>
            <a:endParaRPr kumimoji="1" lang="ja-JP" altLang="en-US" dirty="0"/>
          </a:p>
        </p:txBody>
      </p:sp>
    </p:spTree>
    <p:extLst>
      <p:ext uri="{BB962C8B-B14F-4D97-AF65-F5344CB8AC3E}">
        <p14:creationId xmlns:p14="http://schemas.microsoft.com/office/powerpoint/2010/main" val="1195591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保険者に推計データの確認を依頼する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panose="020B0600070205080204" pitchFamily="50" charset="-128"/>
                <a:ea typeface="ＭＳ Ｐゴシック" panose="020B0600070205080204" pitchFamily="50" charset="-128"/>
              </a:rPr>
              <a:t>保険者の推計データを確認した結果、誤りや疑義等が見つかった場合に、本システム上から保険者へ確認を依頼することができます。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108</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P2-8</a:t>
            </a:r>
            <a:r>
              <a:rPr lang="ja-JP" altLang="en-US" sz="1400" dirty="0"/>
              <a:t>ページ</a:t>
            </a:r>
            <a:endParaRPr lang="en-US" altLang="ja-JP" sz="1400" dirty="0"/>
          </a:p>
        </p:txBody>
      </p:sp>
      <p:pic>
        <p:nvPicPr>
          <p:cNvPr id="2" name="図 1"/>
          <p:cNvPicPr>
            <a:picLocks noChangeAspect="1"/>
          </p:cNvPicPr>
          <p:nvPr/>
        </p:nvPicPr>
        <p:blipFill>
          <a:blip r:embed="rId3"/>
          <a:stretch>
            <a:fillRect/>
          </a:stretch>
        </p:blipFill>
        <p:spPr>
          <a:xfrm>
            <a:off x="1188000" y="1296011"/>
            <a:ext cx="7315200" cy="4389120"/>
          </a:xfrm>
          <a:prstGeom prst="rect">
            <a:avLst/>
          </a:prstGeom>
        </p:spPr>
      </p:pic>
      <p:sp>
        <p:nvSpPr>
          <p:cNvPr id="3" name="線吹き出し 1 (枠付き) 34162"/>
          <p:cNvSpPr>
            <a:spLocks/>
          </p:cNvSpPr>
          <p:nvPr/>
        </p:nvSpPr>
        <p:spPr bwMode="auto">
          <a:xfrm>
            <a:off x="8049344" y="4221088"/>
            <a:ext cx="1609725" cy="576064"/>
          </a:xfrm>
          <a:prstGeom prst="borderCallout1">
            <a:avLst>
              <a:gd name="adj1" fmla="val 65210"/>
              <a:gd name="adj2" fmla="val -5692"/>
              <a:gd name="adj3" fmla="val 168098"/>
              <a:gd name="adj4" fmla="val -26508"/>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「確認を依頼する」をクリックします。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4" name="角丸四角形 34163"/>
          <p:cNvSpPr>
            <a:spLocks/>
          </p:cNvSpPr>
          <p:nvPr/>
        </p:nvSpPr>
        <p:spPr bwMode="auto">
          <a:xfrm>
            <a:off x="6761161" y="5085184"/>
            <a:ext cx="1008000" cy="18000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20" name="表 19"/>
          <p:cNvGraphicFramePr>
            <a:graphicFrameLocks noGrp="1"/>
          </p:cNvGraphicFramePr>
          <p:nvPr>
            <p:extLst>
              <p:ext uri="{D42A27DB-BD31-4B8C-83A1-F6EECF244321}">
                <p14:modId xmlns:p14="http://schemas.microsoft.com/office/powerpoint/2010/main" val="1716443297"/>
              </p:ext>
            </p:extLst>
          </p:nvPr>
        </p:nvGraphicFramePr>
        <p:xfrm>
          <a:off x="463279" y="5752034"/>
          <a:ext cx="8979442" cy="989333"/>
        </p:xfrm>
        <a:graphic>
          <a:graphicData uri="http://schemas.openxmlformats.org/drawingml/2006/table">
            <a:tbl>
              <a:tblPr firstRow="1" firstCol="1" bandRow="1">
                <a:tableStyleId>{93296810-A885-4BE3-A3E7-6D5BEEA58F35}</a:tableStyleId>
              </a:tblPr>
              <a:tblGrid>
                <a:gridCol w="981546">
                  <a:extLst>
                    <a:ext uri="{9D8B030D-6E8A-4147-A177-3AD203B41FA5}">
                      <a16:colId xmlns:a16="http://schemas.microsoft.com/office/drawing/2014/main" xmlns="" val="20000"/>
                    </a:ext>
                  </a:extLst>
                </a:gridCol>
                <a:gridCol w="7997896">
                  <a:extLst>
                    <a:ext uri="{9D8B030D-6E8A-4147-A177-3AD203B41FA5}">
                      <a16:colId xmlns:a16="http://schemas.microsoft.com/office/drawing/2014/main" xmlns="" val="20001"/>
                    </a:ext>
                  </a:extLst>
                </a:gridCol>
              </a:tblGrid>
              <a:tr h="222931">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cs typeface="+mn-cs"/>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66402">
                <a:tc gridSpan="2">
                  <a:txBody>
                    <a:bodyPr/>
                    <a:lstStyle/>
                    <a:p>
                      <a:pPr marL="0" indent="0" algn="l">
                        <a:spcAft>
                          <a:spcPts val="0"/>
                        </a:spcAft>
                        <a:buFont typeface="Wingdings" panose="05000000000000000000" pitchFamily="2" charset="2"/>
                        <a:buNone/>
                        <a:tabLst>
                          <a:tab pos="3405505" algn="l"/>
                        </a:tabLst>
                      </a:pPr>
                      <a:r>
                        <a:rPr kumimoji="1" lang="ja-JP" altLang="en-US" sz="1400" b="0" kern="1200" dirty="0">
                          <a:solidFill>
                            <a:schemeClr val="tx1"/>
                          </a:solidFill>
                          <a:effectLst/>
                          <a:latin typeface="+mn-lt"/>
                          <a:ea typeface="+mn-ea"/>
                          <a:cs typeface="+mn-cs"/>
                        </a:rPr>
                        <a:t>「確認を依頼する」を実行すると、保険者が本システムにログインしたときに、都道府県から確認以来があった旨をメッセージで保険者（市区町村）のユーザーにお知らせしますが、ログインを保険者がしない限りはお知らせに気づかない可能性があるため、確認を依頼した保険者へは、別途メールや電話等でフォローすることを推奨いたし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321402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1295400" y="1324043"/>
            <a:ext cx="7315200" cy="4389120"/>
          </a:xfrm>
          <a:prstGeom prst="rect">
            <a:avLst/>
          </a:prstGeom>
        </p:spPr>
      </p:pic>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保険者に推計データの確認を依頼する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panose="020B0600070205080204" pitchFamily="50" charset="-128"/>
                <a:ea typeface="ＭＳ Ｐゴシック" panose="020B0600070205080204" pitchFamily="50" charset="-128"/>
              </a:rPr>
              <a:t>保険者の推計データを確認した結果、誤りや疑義等が見つかった場合に、本システム上から保険者へ確認を依頼することができます。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109</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P2-8</a:t>
            </a:r>
            <a:r>
              <a:rPr lang="ja-JP" altLang="en-US" sz="1400" dirty="0"/>
              <a:t>ページ</a:t>
            </a:r>
            <a:endParaRPr lang="en-US" altLang="ja-JP" sz="1400" dirty="0"/>
          </a:p>
        </p:txBody>
      </p:sp>
      <p:sp>
        <p:nvSpPr>
          <p:cNvPr id="13" name="AutoShape 4"/>
          <p:cNvSpPr>
            <a:spLocks/>
          </p:cNvSpPr>
          <p:nvPr/>
        </p:nvSpPr>
        <p:spPr bwMode="auto">
          <a:xfrm>
            <a:off x="4517459" y="4464918"/>
            <a:ext cx="2894485" cy="783184"/>
          </a:xfrm>
          <a:prstGeom prst="borderCallout1">
            <a:avLst>
              <a:gd name="adj1" fmla="val -5508"/>
              <a:gd name="adj2" fmla="val 14830"/>
              <a:gd name="adj3" fmla="val -50868"/>
              <a:gd name="adj4" fmla="val 5724"/>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確認依頼先の保険者に対するコメントを入力します。入力後、「</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OK</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」ボタンをクリックします。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4" name="角丸四角形 34158"/>
          <p:cNvSpPr>
            <a:spLocks/>
          </p:cNvSpPr>
          <p:nvPr/>
        </p:nvSpPr>
        <p:spPr bwMode="auto">
          <a:xfrm>
            <a:off x="3728864" y="3254698"/>
            <a:ext cx="2458944" cy="678358"/>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5" name="AutoShape 7"/>
          <p:cNvSpPr>
            <a:spLocks/>
          </p:cNvSpPr>
          <p:nvPr/>
        </p:nvSpPr>
        <p:spPr bwMode="auto">
          <a:xfrm>
            <a:off x="4027568" y="3971602"/>
            <a:ext cx="936104" cy="177478"/>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Tree>
    <p:extLst>
      <p:ext uri="{BB962C8B-B14F-4D97-AF65-F5344CB8AC3E}">
        <p14:creationId xmlns:p14="http://schemas.microsoft.com/office/powerpoint/2010/main" val="3882999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47732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latin typeface="ＭＳ Ｐゴシック" panose="020B0600070205080204" pitchFamily="50" charset="-128"/>
                <a:ea typeface="ＭＳ Ｐゴシック" panose="020B0600070205080204" pitchFamily="50" charset="-128"/>
              </a:rPr>
              <a:t>３ 必要入所（利用）定員見込み調査票の登録機能</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保険者、都道府県が記入した必要入所（利用）定員見込み調査票ファイルをシステムにアップロード可能とします。</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都道府県は保険者がアップロードした調査票データの参照、</a:t>
            </a:r>
            <a:r>
              <a:rPr lang="en-US" altLang="ja-JP" dirty="0">
                <a:latin typeface="ＭＳ Ｐゴシック" panose="020B0600070205080204" pitchFamily="50" charset="-128"/>
                <a:ea typeface="ＭＳ Ｐゴシック" panose="020B0600070205080204" pitchFamily="50" charset="-128"/>
              </a:rPr>
              <a:t>Excel</a:t>
            </a:r>
            <a:r>
              <a:rPr lang="ja-JP" altLang="en-US" dirty="0">
                <a:latin typeface="ＭＳ Ｐゴシック" panose="020B0600070205080204" pitchFamily="50" charset="-128"/>
                <a:ea typeface="ＭＳ Ｐゴシック" panose="020B0600070205080204" pitchFamily="50" charset="-128"/>
              </a:rPr>
              <a:t>ファイル形式でのダウンロードを可能とします。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a:t>
            </a:fld>
            <a:endParaRPr kumimoji="1" lang="ja-JP" altLang="en-US"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6334" y="2433647"/>
            <a:ext cx="7033333" cy="3953333"/>
          </a:xfrm>
          <a:prstGeom prst="rect">
            <a:avLst/>
          </a:prstGeom>
        </p:spPr>
      </p:pic>
      <p:sp>
        <p:nvSpPr>
          <p:cNvPr id="19" name="角丸四角形 34191"/>
          <p:cNvSpPr>
            <a:spLocks/>
          </p:cNvSpPr>
          <p:nvPr/>
        </p:nvSpPr>
        <p:spPr bwMode="auto">
          <a:xfrm>
            <a:off x="2720752" y="4159552"/>
            <a:ext cx="3888432" cy="648072"/>
          </a:xfrm>
          <a:prstGeom prst="roundRect">
            <a:avLst>
              <a:gd name="adj" fmla="val 788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0" name="線吹き出し 1 (枠付き) 34193"/>
          <p:cNvSpPr>
            <a:spLocks/>
          </p:cNvSpPr>
          <p:nvPr/>
        </p:nvSpPr>
        <p:spPr bwMode="auto">
          <a:xfrm>
            <a:off x="6321152" y="4956637"/>
            <a:ext cx="3246073" cy="738487"/>
          </a:xfrm>
          <a:prstGeom prst="borderCallout1">
            <a:avLst>
              <a:gd name="adj1" fmla="val 16000"/>
              <a:gd name="adj2" fmla="val -2296"/>
              <a:gd name="adj3" fmla="val -44906"/>
              <a:gd name="adj4" fmla="val -8934"/>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eaLnBrk="0" hangingPunct="0"/>
            <a:r>
              <a:rPr lang="ja-JP" altLang="en-US" sz="1400" dirty="0">
                <a:latin typeface="Meiryo UI" pitchFamily="50" charset="-128"/>
                <a:ea typeface="Meiryo UI" pitchFamily="50" charset="-128"/>
                <a:cs typeface="Meiryo UI" pitchFamily="50" charset="-128"/>
              </a:rPr>
              <a:t>都道府県への提出画面に、調査票ファイルを選択できるようにし、推計データと調査票をセットで登録できるようにします。</a:t>
            </a:r>
          </a:p>
        </p:txBody>
      </p:sp>
      <p:sp>
        <p:nvSpPr>
          <p:cNvPr id="21" name="正方形/長方形 20"/>
          <p:cNvSpPr/>
          <p:nvPr/>
        </p:nvSpPr>
        <p:spPr>
          <a:xfrm>
            <a:off x="2747465" y="2132856"/>
            <a:ext cx="4411071" cy="307777"/>
          </a:xfrm>
          <a:prstGeom prst="rect">
            <a:avLst/>
          </a:prstGeom>
        </p:spPr>
        <p:txBody>
          <a:bodyPr wrap="square">
            <a:spAutoFit/>
          </a:bodyPr>
          <a:lstStyle/>
          <a:p>
            <a:pPr algn="ctr"/>
            <a:r>
              <a:rPr lang="ja-JP" altLang="en-US" sz="1400" dirty="0">
                <a:latin typeface="+mn-ea"/>
                <a:cs typeface="Meiryo UI" panose="020B0604030504040204" pitchFamily="50" charset="-128"/>
              </a:rPr>
              <a:t>＜保険者が記入したファイルのアップロード＞</a:t>
            </a:r>
            <a:endParaRPr lang="ja-JP" altLang="en-US" sz="1400" dirty="0"/>
          </a:p>
        </p:txBody>
      </p:sp>
      <p:sp>
        <p:nvSpPr>
          <p:cNvPr id="13" name="正方形/長方形 12"/>
          <p:cNvSpPr/>
          <p:nvPr/>
        </p:nvSpPr>
        <p:spPr>
          <a:xfrm>
            <a:off x="79899" y="6453336"/>
            <a:ext cx="4248000" cy="276999"/>
          </a:xfrm>
          <a:prstGeom prst="rect">
            <a:avLst/>
          </a:prstGeom>
        </p:spPr>
        <p:txBody>
          <a:bodyPr wrap="square">
            <a:spAutoFit/>
          </a:bodyPr>
          <a:lstStyle/>
          <a:p>
            <a:r>
              <a:rPr lang="ja-JP" altLang="en-US" sz="1200" dirty="0">
                <a:latin typeface="+mn-ea"/>
                <a:cs typeface="Meiryo UI" panose="020B0604030504040204" pitchFamily="50" charset="-128"/>
              </a:rPr>
              <a:t>画面は開発中のイメージのため、今後変更の可能性があります。</a:t>
            </a:r>
            <a:endParaRPr lang="ja-JP" altLang="en-US" sz="1200" dirty="0"/>
          </a:p>
        </p:txBody>
      </p:sp>
      <p:sp>
        <p:nvSpPr>
          <p:cNvPr id="14"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spTree>
    <p:extLst>
      <p:ext uri="{BB962C8B-B14F-4D97-AF65-F5344CB8AC3E}">
        <p14:creationId xmlns:p14="http://schemas.microsoft.com/office/powerpoint/2010/main" val="22326882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保険者に推計データの確認を依頼する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panose="020B0600070205080204" pitchFamily="50" charset="-128"/>
                <a:ea typeface="ＭＳ Ｐゴシック" panose="020B0600070205080204" pitchFamily="50" charset="-128"/>
              </a:rPr>
              <a:t>保険者の推計データを確認した結果、誤りや疑義等が見つかった場合に、本システム上から保険者へ確認を依頼することができます。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110</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P2-9</a:t>
            </a:r>
            <a:r>
              <a:rPr lang="ja-JP" altLang="en-US" sz="1400" dirty="0"/>
              <a:t>ページ</a:t>
            </a:r>
            <a:endParaRPr lang="en-US" altLang="ja-JP" sz="1400" dirty="0"/>
          </a:p>
        </p:txBody>
      </p:sp>
      <p:pic>
        <p:nvPicPr>
          <p:cNvPr id="12" name="図 11"/>
          <p:cNvPicPr>
            <a:picLocks noChangeAspect="1"/>
          </p:cNvPicPr>
          <p:nvPr/>
        </p:nvPicPr>
        <p:blipFill>
          <a:blip r:embed="rId3"/>
          <a:stretch>
            <a:fillRect/>
          </a:stretch>
        </p:blipFill>
        <p:spPr>
          <a:xfrm>
            <a:off x="1188000" y="1296000"/>
            <a:ext cx="7315200" cy="4389120"/>
          </a:xfrm>
          <a:prstGeom prst="rect">
            <a:avLst/>
          </a:prstGeom>
        </p:spPr>
      </p:pic>
      <p:sp>
        <p:nvSpPr>
          <p:cNvPr id="13" name="AutoShape 8"/>
          <p:cNvSpPr>
            <a:spLocks/>
          </p:cNvSpPr>
          <p:nvPr/>
        </p:nvSpPr>
        <p:spPr bwMode="auto">
          <a:xfrm>
            <a:off x="5634088" y="3755942"/>
            <a:ext cx="3530153" cy="1128713"/>
          </a:xfrm>
          <a:prstGeom prst="borderCallout1">
            <a:avLst>
              <a:gd name="adj1" fmla="val 63168"/>
              <a:gd name="adj2" fmla="val -1981"/>
              <a:gd name="adj3" fmla="val 121246"/>
              <a:gd name="adj4" fmla="val -45462"/>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保険者への確認依頼の処理が完了すると、「推計の状況」欄が「</a:t>
            </a:r>
            <a:r>
              <a:rPr kumimoji="0" lang="ja-JP" altLang="en-US" sz="14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保険者確認中</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」に変わります。</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この状態は「未提出」と同じ扱いとなっており、保険者からの再提出を待つことになります。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4" name="角丸四角形 34163"/>
          <p:cNvSpPr>
            <a:spLocks/>
          </p:cNvSpPr>
          <p:nvPr/>
        </p:nvSpPr>
        <p:spPr bwMode="auto">
          <a:xfrm>
            <a:off x="3512952" y="5085184"/>
            <a:ext cx="576000" cy="18000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14" name="表 13"/>
          <p:cNvGraphicFramePr>
            <a:graphicFrameLocks noGrp="1"/>
          </p:cNvGraphicFramePr>
          <p:nvPr>
            <p:extLst>
              <p:ext uri="{D42A27DB-BD31-4B8C-83A1-F6EECF244321}">
                <p14:modId xmlns:p14="http://schemas.microsoft.com/office/powerpoint/2010/main" val="3534883424"/>
              </p:ext>
            </p:extLst>
          </p:nvPr>
        </p:nvGraphicFramePr>
        <p:xfrm>
          <a:off x="200472" y="5805264"/>
          <a:ext cx="9505056" cy="936000"/>
        </p:xfrm>
        <a:graphic>
          <a:graphicData uri="http://schemas.openxmlformats.org/drawingml/2006/table">
            <a:tbl>
              <a:tblPr firstRow="1" firstCol="1" bandRow="1">
                <a:tableStyleId>{93296810-A885-4BE3-A3E7-6D5BEEA58F35}</a:tableStyleId>
              </a:tblPr>
              <a:tblGrid>
                <a:gridCol w="1039002">
                  <a:extLst>
                    <a:ext uri="{9D8B030D-6E8A-4147-A177-3AD203B41FA5}">
                      <a16:colId xmlns:a16="http://schemas.microsoft.com/office/drawing/2014/main" xmlns="" val="20000"/>
                    </a:ext>
                  </a:extLst>
                </a:gridCol>
                <a:gridCol w="8466054">
                  <a:extLst>
                    <a:ext uri="{9D8B030D-6E8A-4147-A177-3AD203B41FA5}">
                      <a16:colId xmlns:a16="http://schemas.microsoft.com/office/drawing/2014/main" xmlns="" val="20001"/>
                    </a:ext>
                  </a:extLst>
                </a:gridCol>
              </a:tblGrid>
              <a:tr h="206581">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cs typeface="+mn-cs"/>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29419">
                <a:tc gridSpan="2">
                  <a:txBody>
                    <a:bodyPr/>
                    <a:lstStyle/>
                    <a:p>
                      <a:pPr marL="0" indent="0" algn="l">
                        <a:spcAft>
                          <a:spcPts val="0"/>
                        </a:spcAft>
                        <a:buFont typeface="Wingdings" panose="05000000000000000000" pitchFamily="2" charset="2"/>
                        <a:buNone/>
                        <a:tabLst>
                          <a:tab pos="3405505" algn="l"/>
                        </a:tabLst>
                      </a:pPr>
                      <a:r>
                        <a:rPr kumimoji="1" lang="ja-JP" altLang="en-US" sz="1400" b="0" kern="1200" dirty="0">
                          <a:solidFill>
                            <a:schemeClr val="tx1"/>
                          </a:solidFill>
                          <a:effectLst/>
                          <a:latin typeface="+mn-lt"/>
                          <a:ea typeface="+mn-ea"/>
                          <a:cs typeface="+mn-cs"/>
                        </a:rPr>
                        <a:t>確認依頼時に都道府県が入力したコメントは、後から確認することができます（「保険者確認中」をクリックし、対象とする推計データの行を選択した後、「確認理由の表示」をクリックします）。</a:t>
                      </a:r>
                      <a:endParaRPr kumimoji="1" lang="en-US" altLang="ja-JP" sz="1400" b="0" kern="1200" dirty="0">
                        <a:solidFill>
                          <a:schemeClr val="tx1"/>
                        </a:solidFill>
                        <a:effectLst/>
                        <a:latin typeface="+mn-lt"/>
                        <a:ea typeface="+mn-ea"/>
                        <a:cs typeface="+mn-cs"/>
                      </a:endParaRPr>
                    </a:p>
                    <a:p>
                      <a:pPr marL="0" indent="0" algn="l">
                        <a:spcAft>
                          <a:spcPts val="0"/>
                        </a:spcAft>
                        <a:buFont typeface="Wingdings" panose="05000000000000000000" pitchFamily="2" charset="2"/>
                        <a:buNone/>
                        <a:tabLst>
                          <a:tab pos="3405505" algn="l"/>
                        </a:tabLst>
                      </a:pPr>
                      <a:r>
                        <a:rPr kumimoji="1" lang="ja-JP" altLang="en-US" sz="1400" b="0" kern="1200" dirty="0">
                          <a:solidFill>
                            <a:schemeClr val="tx1"/>
                          </a:solidFill>
                          <a:effectLst/>
                          <a:latin typeface="+mn-lt"/>
                          <a:ea typeface="+mn-ea"/>
                          <a:cs typeface="+mn-cs"/>
                        </a:rPr>
                        <a:t>詳細はマニュアル</a:t>
                      </a:r>
                      <a:r>
                        <a:rPr kumimoji="1" lang="en-US" altLang="ja-JP" sz="1400" b="0" kern="1200" dirty="0">
                          <a:solidFill>
                            <a:schemeClr val="tx1"/>
                          </a:solidFill>
                          <a:effectLst/>
                          <a:latin typeface="+mn-lt"/>
                          <a:ea typeface="+mn-ea"/>
                          <a:cs typeface="+mn-cs"/>
                        </a:rPr>
                        <a:t>P2-9</a:t>
                      </a:r>
                      <a:r>
                        <a:rPr kumimoji="1" lang="ja-JP" altLang="en-US" sz="1400" b="0" kern="1200" dirty="0">
                          <a:solidFill>
                            <a:schemeClr val="tx1"/>
                          </a:solidFill>
                          <a:effectLst/>
                          <a:latin typeface="+mn-lt"/>
                          <a:ea typeface="+mn-ea"/>
                          <a:cs typeface="+mn-cs"/>
                        </a:rPr>
                        <a:t>を参照してください。</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21582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3-1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3-2</a:t>
            </a:r>
            <a:r>
              <a:rPr lang="ja-JP" altLang="en-US" sz="2000" dirty="0">
                <a:solidFill>
                  <a:schemeClr val="bg1">
                    <a:lumMod val="75000"/>
                  </a:schemeClr>
                </a:solidFill>
              </a:rPr>
              <a:t>　各保険者の推計データを確認する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3-3</a:t>
            </a:r>
            <a:r>
              <a:rPr lang="ja-JP" altLang="en-US" sz="2000" dirty="0">
                <a:solidFill>
                  <a:schemeClr val="bg1">
                    <a:lumMod val="75000"/>
                  </a:schemeClr>
                </a:solidFill>
              </a:rPr>
              <a:t>　保険者に推計データの確認を依頼する</a:t>
            </a:r>
            <a:endParaRPr lang="en-US" altLang="ja-JP" sz="2000" dirty="0">
              <a:solidFill>
                <a:schemeClr val="bg1">
                  <a:lumMod val="75000"/>
                </a:schemeClr>
              </a:solidFill>
            </a:endParaRPr>
          </a:p>
          <a:p>
            <a:pPr lvl="1">
              <a:lnSpc>
                <a:spcPct val="200000"/>
              </a:lnSpc>
            </a:pPr>
            <a:r>
              <a:rPr lang="en-US" altLang="ja-JP" sz="2000" dirty="0"/>
              <a:t>3-4</a:t>
            </a:r>
            <a:r>
              <a:rPr lang="ja-JP" altLang="en-US" sz="2000" dirty="0"/>
              <a:t>　提出・確認等の進捗状況を確認する</a:t>
            </a:r>
            <a:endParaRPr lang="en-US" altLang="ja-JP" sz="2000" dirty="0"/>
          </a:p>
          <a:p>
            <a:pPr lvl="1">
              <a:lnSpc>
                <a:spcPct val="200000"/>
              </a:lnSpc>
            </a:pPr>
            <a:r>
              <a:rPr lang="en-US" altLang="ja-JP" sz="2000" dirty="0">
                <a:solidFill>
                  <a:schemeClr val="bg1">
                    <a:lumMod val="75000"/>
                  </a:schemeClr>
                </a:solidFill>
              </a:rPr>
              <a:t>3-5</a:t>
            </a:r>
            <a:r>
              <a:rPr lang="ja-JP" altLang="en-US" sz="2000" dirty="0">
                <a:solidFill>
                  <a:schemeClr val="bg1">
                    <a:lumMod val="75000"/>
                  </a:schemeClr>
                </a:solidFill>
              </a:rPr>
              <a:t>　保険者間で推計データを比較する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3-6</a:t>
            </a:r>
            <a:r>
              <a:rPr lang="ja-JP" altLang="en-US" sz="2000" dirty="0">
                <a:solidFill>
                  <a:schemeClr val="bg1">
                    <a:lumMod val="75000"/>
                  </a:schemeClr>
                </a:solidFill>
              </a:rPr>
              <a:t>　保険者の代理で報告様式を登録する</a:t>
            </a:r>
            <a:endParaRPr lang="en-US" altLang="ja-JP" sz="2000" dirty="0">
              <a:solidFill>
                <a:schemeClr val="bg1">
                  <a:lumMod val="75000"/>
                </a:schemeClr>
              </a:solidFill>
            </a:endParaRPr>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111</a:t>
            </a:fld>
            <a:endParaRPr kumimoji="1" lang="ja-JP" altLang="en-US" dirty="0"/>
          </a:p>
        </p:txBody>
      </p:sp>
    </p:spTree>
    <p:extLst>
      <p:ext uri="{BB962C8B-B14F-4D97-AF65-F5344CB8AC3E}">
        <p14:creationId xmlns:p14="http://schemas.microsoft.com/office/powerpoint/2010/main" val="42270871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47732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mn-ea"/>
                <a:ea typeface="+mn-ea"/>
              </a:rPr>
              <a:t>推計データは「保険者からの提出→都道府県による推計データの確認→</a:t>
            </a:r>
            <a:r>
              <a:rPr lang="en-US" altLang="ja-JP" dirty="0">
                <a:latin typeface="+mn-ea"/>
                <a:ea typeface="+mn-ea"/>
              </a:rPr>
              <a:t>(</a:t>
            </a:r>
            <a:r>
              <a:rPr lang="ja-JP" altLang="en-US" dirty="0">
                <a:latin typeface="+mn-ea"/>
                <a:ea typeface="+mn-ea"/>
              </a:rPr>
              <a:t>必要に応じて</a:t>
            </a:r>
            <a:r>
              <a:rPr lang="en-US" altLang="ja-JP" dirty="0">
                <a:latin typeface="+mn-ea"/>
                <a:ea typeface="+mn-ea"/>
              </a:rPr>
              <a:t>)</a:t>
            </a:r>
            <a:r>
              <a:rPr lang="ja-JP" altLang="en-US" dirty="0">
                <a:latin typeface="+mn-ea"/>
                <a:ea typeface="+mn-ea"/>
              </a:rPr>
              <a:t>保険者への確認→保険者からの再提出」という業務の流れでやり取りされます。</a:t>
            </a:r>
          </a:p>
          <a:p>
            <a:pPr marL="0" lvl="1" indent="0"/>
            <a:endParaRPr lang="en-US" altLang="ja-JP" dirty="0">
              <a:latin typeface="+mn-ea"/>
              <a:ea typeface="+mn-ea"/>
            </a:endParaRPr>
          </a:p>
          <a:p>
            <a:pPr marL="0" lvl="1" indent="0"/>
            <a:r>
              <a:rPr lang="ja-JP" altLang="en-US" b="1" dirty="0">
                <a:latin typeface="+mn-ea"/>
                <a:ea typeface="+mn-ea"/>
              </a:rPr>
              <a:t>①確認が終わった保険者の整理</a:t>
            </a:r>
            <a:endParaRPr lang="en-US" altLang="ja-JP" b="1" dirty="0">
              <a:latin typeface="+mn-ea"/>
              <a:ea typeface="+mn-ea"/>
            </a:endParaRPr>
          </a:p>
          <a:p>
            <a:pPr marL="0" lvl="1" indent="0"/>
            <a:r>
              <a:rPr lang="ja-JP" altLang="ja-JP" dirty="0">
                <a:latin typeface="+mn-ea"/>
                <a:ea typeface="+mn-ea"/>
              </a:rPr>
              <a:t>推計データの確認が終わったら、「確認が完了した」というチェックを付け</a:t>
            </a:r>
            <a:r>
              <a:rPr lang="ja-JP" altLang="en-US" dirty="0">
                <a:latin typeface="+mn-ea"/>
                <a:ea typeface="+mn-ea"/>
              </a:rPr>
              <a:t>てください。</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P2-11</a:t>
            </a:r>
            <a:r>
              <a:rPr lang="ja-JP" altLang="en-US" sz="1400" dirty="0"/>
              <a:t>ページ</a:t>
            </a:r>
            <a:endParaRPr lang="en-US" altLang="ja-JP" sz="1400" dirty="0"/>
          </a:p>
        </p:txBody>
      </p:sp>
      <p:pic>
        <p:nvPicPr>
          <p:cNvPr id="8" name="図 7"/>
          <p:cNvPicPr>
            <a:picLocks noChangeAspect="1"/>
          </p:cNvPicPr>
          <p:nvPr/>
        </p:nvPicPr>
        <p:blipFill>
          <a:blip r:embed="rId3"/>
          <a:stretch>
            <a:fillRect/>
          </a:stretch>
        </p:blipFill>
        <p:spPr>
          <a:xfrm>
            <a:off x="1295400" y="2227735"/>
            <a:ext cx="7315200" cy="4389120"/>
          </a:xfrm>
          <a:prstGeom prst="rect">
            <a:avLst/>
          </a:prstGeom>
        </p:spPr>
      </p:pic>
      <p:sp>
        <p:nvSpPr>
          <p:cNvPr id="13" name="AutoShape 4"/>
          <p:cNvSpPr>
            <a:spLocks/>
          </p:cNvSpPr>
          <p:nvPr/>
        </p:nvSpPr>
        <p:spPr bwMode="auto">
          <a:xfrm>
            <a:off x="355724" y="4402968"/>
            <a:ext cx="2592288" cy="788328"/>
          </a:xfrm>
          <a:prstGeom prst="borderCallout1">
            <a:avLst>
              <a:gd name="adj1" fmla="val 52122"/>
              <a:gd name="adj2" fmla="val 100313"/>
              <a:gd name="adj3" fmla="val 210673"/>
              <a:gd name="adj4" fmla="val 12804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「総括表」や推計データの「詳細」を参照すると、</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1"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確認中</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」に表示が変わります。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4" name="AutoShape 5"/>
          <p:cNvSpPr>
            <a:spLocks/>
          </p:cNvSpPr>
          <p:nvPr/>
        </p:nvSpPr>
        <p:spPr bwMode="auto">
          <a:xfrm>
            <a:off x="3221592" y="6289855"/>
            <a:ext cx="2572124" cy="471126"/>
          </a:xfrm>
          <a:prstGeom prst="borderCallout1">
            <a:avLst>
              <a:gd name="adj1" fmla="val 46275"/>
              <a:gd name="adj2" fmla="val 101237"/>
              <a:gd name="adj3" fmla="val -24828"/>
              <a:gd name="adj4" fmla="val 117020"/>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確認完了する</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」をクリックします。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5" name="AutoShape 6"/>
          <p:cNvSpPr>
            <a:spLocks/>
          </p:cNvSpPr>
          <p:nvPr/>
        </p:nvSpPr>
        <p:spPr bwMode="auto">
          <a:xfrm>
            <a:off x="3584848" y="6032069"/>
            <a:ext cx="648072" cy="184413"/>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9" name="AutoShape 7"/>
          <p:cNvSpPr>
            <a:spLocks/>
          </p:cNvSpPr>
          <p:nvPr/>
        </p:nvSpPr>
        <p:spPr bwMode="auto">
          <a:xfrm>
            <a:off x="6177136" y="6048363"/>
            <a:ext cx="648072" cy="16812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7"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112</a:t>
            </a:fld>
            <a:endParaRPr kumimoji="1" lang="ja-JP" altLang="en-US" dirty="0"/>
          </a:p>
        </p:txBody>
      </p:sp>
    </p:spTree>
    <p:extLst>
      <p:ext uri="{BB962C8B-B14F-4D97-AF65-F5344CB8AC3E}">
        <p14:creationId xmlns:p14="http://schemas.microsoft.com/office/powerpoint/2010/main" val="4187037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mn-ea"/>
                <a:ea typeface="+mn-ea"/>
              </a:rPr>
              <a:t>①確認が終わった保険者の整理</a:t>
            </a:r>
            <a:endParaRPr lang="en-US" altLang="ja-JP" b="1" dirty="0">
              <a:latin typeface="+mn-ea"/>
              <a:ea typeface="+mn-ea"/>
            </a:endParaRPr>
          </a:p>
          <a:p>
            <a:pPr marL="0" lvl="1" indent="0"/>
            <a:r>
              <a:rPr lang="ja-JP" altLang="ja-JP" dirty="0">
                <a:latin typeface="+mn-ea"/>
                <a:ea typeface="+mn-ea"/>
              </a:rPr>
              <a:t>推計データの確認が終わったら、「確認が完了した」というチェックを付け</a:t>
            </a:r>
            <a:r>
              <a:rPr lang="ja-JP" altLang="en-US" dirty="0">
                <a:latin typeface="+mn-ea"/>
                <a:ea typeface="+mn-ea"/>
              </a:rPr>
              <a:t>てください。</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P2-12</a:t>
            </a:r>
            <a:r>
              <a:rPr lang="ja-JP" altLang="en-US" sz="1400" dirty="0"/>
              <a:t>ページ</a:t>
            </a:r>
            <a:endParaRPr lang="en-US" altLang="ja-JP" sz="1400" dirty="0"/>
          </a:p>
        </p:txBody>
      </p:sp>
      <p:pic>
        <p:nvPicPr>
          <p:cNvPr id="30" name="図 29"/>
          <p:cNvPicPr>
            <a:picLocks noChangeAspect="1"/>
          </p:cNvPicPr>
          <p:nvPr/>
        </p:nvPicPr>
        <p:blipFill>
          <a:blip r:embed="rId3"/>
          <a:stretch>
            <a:fillRect/>
          </a:stretch>
        </p:blipFill>
        <p:spPr>
          <a:xfrm>
            <a:off x="1295400" y="1340768"/>
            <a:ext cx="7315200" cy="4389120"/>
          </a:xfrm>
          <a:prstGeom prst="rect">
            <a:avLst/>
          </a:prstGeom>
        </p:spPr>
      </p:pic>
      <p:sp>
        <p:nvSpPr>
          <p:cNvPr id="33" name="AutoShape 10"/>
          <p:cNvSpPr>
            <a:spLocks/>
          </p:cNvSpPr>
          <p:nvPr/>
        </p:nvSpPr>
        <p:spPr bwMode="auto">
          <a:xfrm>
            <a:off x="2432720" y="5140654"/>
            <a:ext cx="2664296" cy="160553"/>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4" name="AutoShape 11"/>
          <p:cNvSpPr>
            <a:spLocks/>
          </p:cNvSpPr>
          <p:nvPr/>
        </p:nvSpPr>
        <p:spPr bwMode="auto">
          <a:xfrm>
            <a:off x="5745088" y="1716990"/>
            <a:ext cx="1152128" cy="291871"/>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36" name="表 35"/>
          <p:cNvGraphicFramePr>
            <a:graphicFrameLocks noGrp="1"/>
          </p:cNvGraphicFramePr>
          <p:nvPr>
            <p:extLst>
              <p:ext uri="{D42A27DB-BD31-4B8C-83A1-F6EECF244321}">
                <p14:modId xmlns:p14="http://schemas.microsoft.com/office/powerpoint/2010/main" val="44661035"/>
              </p:ext>
            </p:extLst>
          </p:nvPr>
        </p:nvGraphicFramePr>
        <p:xfrm>
          <a:off x="111000" y="5812785"/>
          <a:ext cx="9684000" cy="921131"/>
        </p:xfrm>
        <a:graphic>
          <a:graphicData uri="http://schemas.openxmlformats.org/drawingml/2006/table">
            <a:tbl>
              <a:tblPr firstRow="1" bandRow="1">
                <a:tableStyleId>{912C8C85-51F0-491E-9774-3900AFEF0FD7}</a:tableStyleId>
              </a:tblPr>
              <a:tblGrid>
                <a:gridCol w="809552">
                  <a:extLst>
                    <a:ext uri="{9D8B030D-6E8A-4147-A177-3AD203B41FA5}">
                      <a16:colId xmlns:a16="http://schemas.microsoft.com/office/drawing/2014/main" xmlns="" val="151651623"/>
                    </a:ext>
                  </a:extLst>
                </a:gridCol>
                <a:gridCol w="8874448">
                  <a:extLst>
                    <a:ext uri="{9D8B030D-6E8A-4147-A177-3AD203B41FA5}">
                      <a16:colId xmlns:a16="http://schemas.microsoft.com/office/drawing/2014/main" xmlns="" val="1145415617"/>
                    </a:ext>
                  </a:extLst>
                </a:gridCol>
              </a:tblGrid>
              <a:tr h="329564">
                <a:tc>
                  <a:txBody>
                    <a:bodyPr/>
                    <a:lstStyle/>
                    <a:p>
                      <a:pPr>
                        <a:lnSpc>
                          <a:spcPts val="2000"/>
                        </a:lnSpc>
                      </a:pPr>
                      <a:r>
                        <a:rPr kumimoji="1" lang="en-US" altLang="ja-JP" sz="1600" dirty="0"/>
                        <a:t>CHECK</a:t>
                      </a:r>
                      <a:endParaRPr kumimoji="1" lang="ja-JP" altLang="en-US" sz="1600" dirty="0"/>
                    </a:p>
                  </a:txBody>
                  <a:tcPr/>
                </a:tc>
                <a:tc>
                  <a:txBody>
                    <a:bodyPr/>
                    <a:lstStyle/>
                    <a:p>
                      <a:endParaRPr kumimoji="1" lang="ja-JP" altLang="en-US" sz="1600" dirty="0"/>
                    </a:p>
                  </a:txBody>
                  <a:tcPr>
                    <a:lnR w="9525" cap="flat" cmpd="sng" algn="ctr">
                      <a:noFill/>
                      <a:prstDash val="solid"/>
                    </a:lnR>
                    <a:lnT w="9525" cap="flat" cmpd="sng" algn="ctr">
                      <a:noFill/>
                      <a:prstDash val="solid"/>
                    </a:lnT>
                    <a:noFill/>
                  </a:tcPr>
                </a:tc>
                <a:extLst>
                  <a:ext uri="{0D108BD9-81ED-4DB2-BD59-A6C34878D82A}">
                    <a16:rowId xmlns:a16="http://schemas.microsoft.com/office/drawing/2014/main" xmlns="" val="3752942268"/>
                  </a:ext>
                </a:extLst>
              </a:tr>
              <a:tr h="560826">
                <a:tc gridSpan="2">
                  <a:txBody>
                    <a:bodyPr/>
                    <a:lstStyle/>
                    <a:p>
                      <a:pPr>
                        <a:lnSpc>
                          <a:spcPts val="2000"/>
                        </a:lnSpc>
                      </a:pPr>
                      <a:r>
                        <a:rPr kumimoji="1" lang="ja-JP" altLang="en-US" sz="1600" dirty="0"/>
                        <a:t>もし、保険者への確認・問い合わせが必要であると判断された場合は、システム上で保険者に対し確認依頼をしてください</a:t>
                      </a:r>
                      <a:r>
                        <a:rPr kumimoji="1" lang="en-US" altLang="ja-JP" sz="1600" dirty="0"/>
                        <a:t>(</a:t>
                      </a:r>
                      <a:r>
                        <a:rPr kumimoji="1" lang="ja-JP" altLang="en-US" sz="1600" dirty="0"/>
                        <a:t>「保険者に推計データの確認を依頼する」を参照ください</a:t>
                      </a:r>
                      <a:r>
                        <a:rPr kumimoji="1" lang="en-US" altLang="ja-JP" sz="1600" dirty="0"/>
                        <a:t>)</a:t>
                      </a:r>
                      <a:r>
                        <a:rPr kumimoji="1" lang="ja-JP" altLang="en-US" sz="1600" dirty="0" err="1"/>
                        <a:t>。</a:t>
                      </a:r>
                      <a:endParaRPr kumimoji="1" lang="en-US" altLang="ja-JP" sz="1600" dirty="0"/>
                    </a:p>
                  </a:txBody>
                  <a:tcPr/>
                </a:tc>
                <a:tc hMerge="1">
                  <a:txBody>
                    <a:bodyPr/>
                    <a:lstStyle/>
                    <a:p>
                      <a:endParaRPr kumimoji="1" lang="ja-JP" altLang="en-US" dirty="0"/>
                    </a:p>
                  </a:txBody>
                  <a:tcPr/>
                </a:tc>
                <a:extLst>
                  <a:ext uri="{0D108BD9-81ED-4DB2-BD59-A6C34878D82A}">
                    <a16:rowId xmlns:a16="http://schemas.microsoft.com/office/drawing/2014/main" xmlns="" val="1303286443"/>
                  </a:ext>
                </a:extLst>
              </a:tr>
            </a:tbl>
          </a:graphicData>
        </a:graphic>
      </p:graphicFrame>
      <p:sp>
        <p:nvSpPr>
          <p:cNvPr id="32" name="AutoShape 8"/>
          <p:cNvSpPr>
            <a:spLocks/>
          </p:cNvSpPr>
          <p:nvPr/>
        </p:nvSpPr>
        <p:spPr bwMode="auto">
          <a:xfrm>
            <a:off x="7905327" y="2008861"/>
            <a:ext cx="1800200" cy="747757"/>
          </a:xfrm>
          <a:prstGeom prst="borderCallout1">
            <a:avLst>
              <a:gd name="adj1" fmla="val 35946"/>
              <a:gd name="adj2" fmla="val -6002"/>
              <a:gd name="adj3" fmla="val -17035"/>
              <a:gd name="adj4" fmla="val -66518"/>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画面上部には「完了」となった管内保険者の件数が表示されます。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37" name="AutoShape 8"/>
          <p:cNvSpPr>
            <a:spLocks/>
          </p:cNvSpPr>
          <p:nvPr/>
        </p:nvSpPr>
        <p:spPr bwMode="auto">
          <a:xfrm>
            <a:off x="200473" y="4160926"/>
            <a:ext cx="2016224" cy="852250"/>
          </a:xfrm>
          <a:prstGeom prst="borderCallout1">
            <a:avLst>
              <a:gd name="adj1" fmla="val 74733"/>
              <a:gd name="adj2" fmla="val 103858"/>
              <a:gd name="adj3" fmla="val 123774"/>
              <a:gd name="adj4" fmla="val 13551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行の色がグレーになり「推計の状況」欄が「完了」に変わりました。</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38" name="スライド番号プレースホルダー 3"/>
          <p:cNvSpPr txBox="1">
            <a:spLocks/>
          </p:cNvSpPr>
          <p:nvPr/>
        </p:nvSpPr>
        <p:spPr>
          <a:xfrm>
            <a:off x="7099300" y="645333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113</a:t>
            </a:fld>
            <a:endParaRPr lang="ja-JP" altLang="en-US" dirty="0"/>
          </a:p>
        </p:txBody>
      </p:sp>
    </p:spTree>
    <p:extLst>
      <p:ext uri="{BB962C8B-B14F-4D97-AF65-F5344CB8AC3E}">
        <p14:creationId xmlns:p14="http://schemas.microsoft.com/office/powerpoint/2010/main" val="16827081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114</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P2-12</a:t>
            </a:r>
            <a:r>
              <a:rPr lang="ja-JP" altLang="en-US" sz="1400" dirty="0"/>
              <a:t>ページ</a:t>
            </a:r>
            <a:endParaRPr lang="en-US" altLang="ja-JP" sz="1400" dirty="0"/>
          </a:p>
        </p:txBody>
      </p:sp>
      <p:graphicFrame>
        <p:nvGraphicFramePr>
          <p:cNvPr id="6" name="表 5"/>
          <p:cNvGraphicFramePr>
            <a:graphicFrameLocks noGrp="1"/>
          </p:cNvGraphicFramePr>
          <p:nvPr>
            <p:extLst>
              <p:ext uri="{D42A27DB-BD31-4B8C-83A1-F6EECF244321}">
                <p14:modId xmlns:p14="http://schemas.microsoft.com/office/powerpoint/2010/main" val="619395595"/>
              </p:ext>
            </p:extLst>
          </p:nvPr>
        </p:nvGraphicFramePr>
        <p:xfrm>
          <a:off x="93536" y="546124"/>
          <a:ext cx="9684000" cy="5984016"/>
        </p:xfrm>
        <a:graphic>
          <a:graphicData uri="http://schemas.openxmlformats.org/drawingml/2006/table">
            <a:tbl>
              <a:tblPr firstRow="1" bandRow="1">
                <a:tableStyleId>{912C8C85-51F0-491E-9774-3900AFEF0FD7}</a:tableStyleId>
              </a:tblPr>
              <a:tblGrid>
                <a:gridCol w="1092144">
                  <a:extLst>
                    <a:ext uri="{9D8B030D-6E8A-4147-A177-3AD203B41FA5}">
                      <a16:colId xmlns:a16="http://schemas.microsoft.com/office/drawing/2014/main" xmlns="" val="151651623"/>
                    </a:ext>
                  </a:extLst>
                </a:gridCol>
                <a:gridCol w="8591856">
                  <a:extLst>
                    <a:ext uri="{9D8B030D-6E8A-4147-A177-3AD203B41FA5}">
                      <a16:colId xmlns:a16="http://schemas.microsoft.com/office/drawing/2014/main" xmlns="" val="1145415617"/>
                    </a:ext>
                  </a:extLst>
                </a:gridCol>
              </a:tblGrid>
              <a:tr h="360964">
                <a:tc>
                  <a:txBody>
                    <a:bodyPr/>
                    <a:lstStyle/>
                    <a:p>
                      <a:pPr>
                        <a:lnSpc>
                          <a:spcPts val="2000"/>
                        </a:lnSpc>
                      </a:pPr>
                      <a:r>
                        <a:rPr kumimoji="1" lang="en-US" altLang="ja-JP" dirty="0">
                          <a:latin typeface="+mn-ea"/>
                          <a:ea typeface="+mn-ea"/>
                        </a:rPr>
                        <a:t>POINT</a:t>
                      </a:r>
                      <a:endParaRPr kumimoji="1" lang="ja-JP" altLang="en-US" dirty="0">
                        <a:latin typeface="+mn-ea"/>
                        <a:ea typeface="+mn-ea"/>
                      </a:endParaRPr>
                    </a:p>
                  </a:txBody>
                  <a:tcPr/>
                </a:tc>
                <a:tc>
                  <a:txBody>
                    <a:bodyPr/>
                    <a:lstStyle/>
                    <a:p>
                      <a:endParaRPr kumimoji="1" lang="ja-JP" altLang="en-US" dirty="0">
                        <a:latin typeface="+mn-ea"/>
                        <a:ea typeface="+mn-ea"/>
                      </a:endParaRPr>
                    </a:p>
                  </a:txBody>
                  <a:tcPr>
                    <a:lnR w="9525" cap="flat" cmpd="sng" algn="ctr">
                      <a:noFill/>
                      <a:prstDash val="solid"/>
                    </a:lnR>
                    <a:lnT w="9525" cap="flat" cmpd="sng" algn="ctr">
                      <a:noFill/>
                      <a:prstDash val="solid"/>
                    </a:lnT>
                    <a:noFill/>
                  </a:tcPr>
                </a:tc>
                <a:extLst>
                  <a:ext uri="{0D108BD9-81ED-4DB2-BD59-A6C34878D82A}">
                    <a16:rowId xmlns:a16="http://schemas.microsoft.com/office/drawing/2014/main" xmlns="" val="3752942268"/>
                  </a:ext>
                </a:extLst>
              </a:tr>
              <a:tr h="2809128">
                <a:tc gridSpan="2">
                  <a:txBody>
                    <a:bodyPr/>
                    <a:lstStyle/>
                    <a:p>
                      <a:pPr marL="285750" indent="-285750">
                        <a:lnSpc>
                          <a:spcPts val="2000"/>
                        </a:lnSpc>
                        <a:buFont typeface="Wingdings" panose="05000000000000000000" pitchFamily="2" charset="2"/>
                        <a:buChar char="l"/>
                      </a:pPr>
                      <a:r>
                        <a:rPr kumimoji="1" lang="ja-JP" altLang="en-US" dirty="0">
                          <a:latin typeface="+mn-ea"/>
                          <a:ea typeface="+mn-ea"/>
                        </a:rPr>
                        <a:t>「確認完了する」をクリックして「完了」状態にする操作は必須ではありませんが、都道府県での推計結果確認状況の整理や進捗確認に役立ててください。</a:t>
                      </a:r>
                      <a:endParaRPr kumimoji="1" lang="en-US" altLang="ja-JP" dirty="0">
                        <a:latin typeface="+mn-ea"/>
                        <a:ea typeface="+mn-ea"/>
                      </a:endParaRPr>
                    </a:p>
                    <a:p>
                      <a:pPr marL="285750" indent="-285750">
                        <a:lnSpc>
                          <a:spcPts val="2000"/>
                        </a:lnSpc>
                        <a:buFont typeface="Wingdings" panose="05000000000000000000" pitchFamily="2" charset="2"/>
                        <a:buChar char="l"/>
                      </a:pPr>
                      <a:r>
                        <a:rPr kumimoji="1" lang="ja-JP" altLang="en-US" dirty="0">
                          <a:latin typeface="+mn-ea"/>
                          <a:ea typeface="+mn-ea"/>
                        </a:rPr>
                        <a:t>ただし、「完了」状態にする操作を行わなければ、保険者側の将来推計画面では「都道府県確認中」のまま表示され、「都道府県確認済」とはなりませんので留意ください。</a:t>
                      </a:r>
                      <a:endParaRPr kumimoji="1" lang="en-US" altLang="ja-JP" dirty="0">
                        <a:latin typeface="+mn-ea"/>
                        <a:ea typeface="+mn-ea"/>
                      </a:endParaRPr>
                    </a:p>
                  </a:txBody>
                  <a:tcPr>
                    <a:lnB w="19050" cap="flat" cmpd="sng" algn="ctr">
                      <a:solidFill>
                        <a:schemeClr val="bg1"/>
                      </a:solidFill>
                      <a:prstDash val="solid"/>
                      <a:round/>
                      <a:headEnd type="none" w="med" len="med"/>
                      <a:tailEnd type="none" w="med" len="med"/>
                    </a:lnB>
                  </a:tcPr>
                </a:tc>
                <a:tc hMerge="1">
                  <a:txBody>
                    <a:bodyPr/>
                    <a:lstStyle/>
                    <a:p>
                      <a:endParaRPr kumimoji="1" lang="ja-JP" altLang="en-US" dirty="0"/>
                    </a:p>
                  </a:txBody>
                  <a:tcPr/>
                </a:tc>
                <a:extLst>
                  <a:ext uri="{0D108BD9-81ED-4DB2-BD59-A6C34878D82A}">
                    <a16:rowId xmlns:a16="http://schemas.microsoft.com/office/drawing/2014/main" xmlns="" val="1303286443"/>
                  </a:ext>
                </a:extLst>
              </a:tr>
              <a:tr h="2809128">
                <a:tc gridSpan="2">
                  <a:txBody>
                    <a:bodyPr/>
                    <a:lstStyle/>
                    <a:p>
                      <a:pPr marL="285750" indent="-285750">
                        <a:lnSpc>
                          <a:spcPts val="2000"/>
                        </a:lnSpc>
                        <a:buFont typeface="Wingdings" panose="05000000000000000000" pitchFamily="2" charset="2"/>
                        <a:buChar char="l"/>
                      </a:pPr>
                      <a:endParaRPr kumimoji="1" lang="en-US" altLang="ja-JP" sz="1800" kern="1200" dirty="0">
                        <a:solidFill>
                          <a:schemeClr val="tx1"/>
                        </a:solidFill>
                        <a:effectLst/>
                        <a:latin typeface="+mn-ea"/>
                        <a:ea typeface="+mn-ea"/>
                        <a:cs typeface="+mn-cs"/>
                      </a:endParaRPr>
                    </a:p>
                    <a:p>
                      <a:pPr marL="285750" indent="-285750">
                        <a:lnSpc>
                          <a:spcPts val="2000"/>
                        </a:lnSpc>
                        <a:buFont typeface="Wingdings" panose="05000000000000000000" pitchFamily="2" charset="2"/>
                        <a:buChar char="l"/>
                      </a:pPr>
                      <a:r>
                        <a:rPr kumimoji="1" lang="ja-JP" altLang="ja-JP" sz="1800" kern="1200" dirty="0">
                          <a:solidFill>
                            <a:schemeClr val="tx1"/>
                          </a:solidFill>
                          <a:effectLst/>
                          <a:latin typeface="+mn-ea"/>
                          <a:ea typeface="+mn-ea"/>
                          <a:cs typeface="+mn-cs"/>
                        </a:rPr>
                        <a:t>一度「完了」状態にした保険者について「確認解除する」をクリックすると、「推計の状況」欄は「確認中」に戻ります</a:t>
                      </a:r>
                      <a:r>
                        <a:rPr kumimoji="1" lang="ja-JP" altLang="en-US" sz="1800" kern="1200" dirty="0">
                          <a:solidFill>
                            <a:schemeClr val="tx1"/>
                          </a:solidFill>
                          <a:effectLst/>
                          <a:latin typeface="+mn-ea"/>
                          <a:ea typeface="+mn-ea"/>
                          <a:cs typeface="+mn-cs"/>
                        </a:rPr>
                        <a:t>。</a:t>
                      </a:r>
                      <a:endParaRPr kumimoji="1" lang="en-US" altLang="ja-JP" dirty="0">
                        <a:latin typeface="+mn-ea"/>
                        <a:ea typeface="+mn-ea"/>
                      </a:endParaRPr>
                    </a:p>
                  </a:txBody>
                  <a:tcPr>
                    <a:lnT w="19050" cap="flat" cmpd="sng" algn="ctr">
                      <a:solidFill>
                        <a:schemeClr val="bg1"/>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xmlns="" val="2653713913"/>
                  </a:ext>
                </a:extLst>
              </a:tr>
            </a:tbl>
          </a:graphicData>
        </a:graphic>
      </p:graphicFrame>
      <p:sp>
        <p:nvSpPr>
          <p:cNvPr id="2" name="テキスト ボックス 1"/>
          <p:cNvSpPr txBox="1"/>
          <p:nvPr/>
        </p:nvSpPr>
        <p:spPr>
          <a:xfrm>
            <a:off x="128464" y="2132856"/>
            <a:ext cx="3168352" cy="338554"/>
          </a:xfrm>
          <a:prstGeom prst="rect">
            <a:avLst/>
          </a:prstGeom>
          <a:noFill/>
        </p:spPr>
        <p:txBody>
          <a:bodyPr wrap="square" rtlCol="0">
            <a:spAutoFit/>
          </a:bodyPr>
          <a:lstStyle/>
          <a:p>
            <a:r>
              <a:rPr kumimoji="1" lang="ja-JP" altLang="en-US" sz="1600" dirty="0"/>
              <a:t>（保険者側の将来推計画面）</a:t>
            </a:r>
          </a:p>
        </p:txBody>
      </p:sp>
      <p:pic>
        <p:nvPicPr>
          <p:cNvPr id="3" name="図 2"/>
          <p:cNvPicPr>
            <a:picLocks noChangeAspect="1"/>
          </p:cNvPicPr>
          <p:nvPr/>
        </p:nvPicPr>
        <p:blipFill>
          <a:blip r:embed="rId3"/>
          <a:stretch>
            <a:fillRect/>
          </a:stretch>
        </p:blipFill>
        <p:spPr>
          <a:xfrm>
            <a:off x="1107198" y="2540563"/>
            <a:ext cx="3440914" cy="1226395"/>
          </a:xfrm>
          <a:prstGeom prst="rect">
            <a:avLst/>
          </a:prstGeom>
        </p:spPr>
      </p:pic>
      <p:pic>
        <p:nvPicPr>
          <p:cNvPr id="4" name="図 3"/>
          <p:cNvPicPr>
            <a:picLocks noChangeAspect="1"/>
          </p:cNvPicPr>
          <p:nvPr/>
        </p:nvPicPr>
        <p:blipFill>
          <a:blip r:embed="rId4"/>
          <a:stretch>
            <a:fillRect/>
          </a:stretch>
        </p:blipFill>
        <p:spPr>
          <a:xfrm>
            <a:off x="5097016" y="2920294"/>
            <a:ext cx="2002284" cy="667428"/>
          </a:xfrm>
          <a:prstGeom prst="rect">
            <a:avLst/>
          </a:prstGeom>
        </p:spPr>
      </p:pic>
      <p:sp>
        <p:nvSpPr>
          <p:cNvPr id="7" name="AutoShape 2"/>
          <p:cNvSpPr>
            <a:spLocks/>
          </p:cNvSpPr>
          <p:nvPr/>
        </p:nvSpPr>
        <p:spPr bwMode="auto">
          <a:xfrm>
            <a:off x="7422397" y="2348880"/>
            <a:ext cx="2185020" cy="958180"/>
          </a:xfrm>
          <a:prstGeom prst="borderCallout1">
            <a:avLst>
              <a:gd name="adj1" fmla="val 62148"/>
              <a:gd name="adj2" fmla="val -1436"/>
              <a:gd name="adj3" fmla="val 106660"/>
              <a:gd name="adj4" fmla="val -29733"/>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都道府県で「完了」状態にすると、保険者側の推計データの状態が「都道府県確認済」となります。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9" name="AutoShape 3"/>
          <p:cNvSpPr>
            <a:spLocks/>
          </p:cNvSpPr>
          <p:nvPr/>
        </p:nvSpPr>
        <p:spPr bwMode="auto">
          <a:xfrm rot="15666420">
            <a:off x="4068903" y="2405818"/>
            <a:ext cx="184400" cy="2066498"/>
          </a:xfrm>
          <a:prstGeom prst="downArrow">
            <a:avLst>
              <a:gd name="adj1" fmla="val 50000"/>
              <a:gd name="adj2" fmla="val 144754"/>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pic>
        <p:nvPicPr>
          <p:cNvPr id="30" name="図 29"/>
          <p:cNvPicPr/>
          <p:nvPr/>
        </p:nvPicPr>
        <p:blipFill>
          <a:blip r:embed="rId5"/>
          <a:srcRect/>
          <a:stretch>
            <a:fillRect/>
          </a:stretch>
        </p:blipFill>
        <p:spPr bwMode="auto">
          <a:xfrm>
            <a:off x="849384" y="4761176"/>
            <a:ext cx="7560000" cy="252000"/>
          </a:xfrm>
          <a:prstGeom prst="rect">
            <a:avLst/>
          </a:prstGeom>
          <a:noFill/>
          <a:ln w="9525">
            <a:noFill/>
            <a:miter lim="800000"/>
            <a:headEnd/>
            <a:tailEnd/>
          </a:ln>
        </p:spPr>
      </p:pic>
      <p:sp>
        <p:nvSpPr>
          <p:cNvPr id="17" name="AutoShape 6"/>
          <p:cNvSpPr>
            <a:spLocks/>
          </p:cNvSpPr>
          <p:nvPr/>
        </p:nvSpPr>
        <p:spPr bwMode="auto">
          <a:xfrm>
            <a:off x="2357265" y="5163542"/>
            <a:ext cx="434154" cy="544415"/>
          </a:xfrm>
          <a:prstGeom prst="downArrow">
            <a:avLst>
              <a:gd name="adj1" fmla="val 50000"/>
              <a:gd name="adj2" fmla="val 61520"/>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18" name="AutoShape 7"/>
          <p:cNvSpPr>
            <a:spLocks/>
          </p:cNvSpPr>
          <p:nvPr/>
        </p:nvSpPr>
        <p:spPr bwMode="auto">
          <a:xfrm rot="10800000">
            <a:off x="2960657" y="5138525"/>
            <a:ext cx="430707" cy="537524"/>
          </a:xfrm>
          <a:prstGeom prst="downArrow">
            <a:avLst>
              <a:gd name="adj1" fmla="val 50000"/>
              <a:gd name="adj2" fmla="val 61227"/>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pic>
        <p:nvPicPr>
          <p:cNvPr id="32" name="図 31"/>
          <p:cNvPicPr>
            <a:picLocks noChangeAspect="1"/>
          </p:cNvPicPr>
          <p:nvPr/>
        </p:nvPicPr>
        <p:blipFill>
          <a:blip r:embed="rId6"/>
          <a:stretch>
            <a:fillRect/>
          </a:stretch>
        </p:blipFill>
        <p:spPr>
          <a:xfrm>
            <a:off x="849382" y="6030583"/>
            <a:ext cx="7560000" cy="206293"/>
          </a:xfrm>
          <a:prstGeom prst="rect">
            <a:avLst/>
          </a:prstGeom>
        </p:spPr>
      </p:pic>
      <p:sp>
        <p:nvSpPr>
          <p:cNvPr id="33" name="AutoShape 8"/>
          <p:cNvSpPr>
            <a:spLocks/>
          </p:cNvSpPr>
          <p:nvPr/>
        </p:nvSpPr>
        <p:spPr bwMode="auto">
          <a:xfrm>
            <a:off x="2357265" y="4725143"/>
            <a:ext cx="1034099" cy="341661"/>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4" name="AutoShape 8"/>
          <p:cNvSpPr>
            <a:spLocks/>
          </p:cNvSpPr>
          <p:nvPr/>
        </p:nvSpPr>
        <p:spPr bwMode="auto">
          <a:xfrm>
            <a:off x="2360712" y="5967659"/>
            <a:ext cx="1034099" cy="341661"/>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5" name="AutoShape 9"/>
          <p:cNvSpPr>
            <a:spLocks/>
          </p:cNvSpPr>
          <p:nvPr/>
        </p:nvSpPr>
        <p:spPr bwMode="auto">
          <a:xfrm>
            <a:off x="7473280" y="5091417"/>
            <a:ext cx="936102" cy="276294"/>
          </a:xfrm>
          <a:prstGeom prst="borderCallout1">
            <a:avLst>
              <a:gd name="adj1" fmla="val 37111"/>
              <a:gd name="adj2" fmla="val -12111"/>
              <a:gd name="adj3" fmla="val -77135"/>
              <a:gd name="adj4" fmla="val -9940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クリック</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36" name="AutoShape 9"/>
          <p:cNvSpPr>
            <a:spLocks/>
          </p:cNvSpPr>
          <p:nvPr/>
        </p:nvSpPr>
        <p:spPr bwMode="auto">
          <a:xfrm>
            <a:off x="7473280" y="5561000"/>
            <a:ext cx="936102" cy="276294"/>
          </a:xfrm>
          <a:prstGeom prst="borderCallout1">
            <a:avLst>
              <a:gd name="adj1" fmla="val 37111"/>
              <a:gd name="adj2" fmla="val -12111"/>
              <a:gd name="adj3" fmla="val 199194"/>
              <a:gd name="adj4" fmla="val -9371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クリック</a:t>
            </a:r>
            <a:endParaRPr kumimoji="0" lang="ja-JP" altLang="ja-JP" sz="14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2643187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ＭＳ ゴシック" panose="020B0609070205080204" pitchFamily="49" charset="-128"/>
                <a:ea typeface="ＭＳ ゴシック" panose="020B0609070205080204" pitchFamily="49" charset="-128"/>
              </a:rPr>
              <a:t>②全体の進捗状況の確認</a:t>
            </a:r>
            <a:endParaRPr lang="en-US" altLang="ja-JP" b="1" dirty="0">
              <a:latin typeface="ＭＳ ゴシック" panose="020B0609070205080204" pitchFamily="49" charset="-128"/>
              <a:ea typeface="ＭＳ ゴシック" panose="020B0609070205080204" pitchFamily="49" charset="-128"/>
            </a:endParaRPr>
          </a:p>
          <a:p>
            <a:pPr marL="0" lvl="1" indent="0"/>
            <a:r>
              <a:rPr lang="ja-JP" altLang="en-US" dirty="0"/>
              <a:t>知りたい保険者の状況ごとに、保険者一覧で検索（フィルタリング）することができます</a:t>
            </a:r>
            <a:r>
              <a:rPr lang="ja-JP" altLang="ja-JP" dirty="0"/>
              <a:t>。</a:t>
            </a:r>
            <a:endParaRPr lang="en-US" altLang="ja-JP" dirty="0">
              <a:latin typeface="ＭＳ ゴシック" panose="020B0609070205080204" pitchFamily="49" charset="-128"/>
              <a:ea typeface="ＭＳ ゴシック" panose="020B0609070205080204" pitchFamily="49"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P2-13</a:t>
            </a:r>
            <a:r>
              <a:rPr lang="ja-JP" altLang="en-US" sz="1400" dirty="0"/>
              <a:t>ページ</a:t>
            </a:r>
            <a:endParaRPr lang="en-US" altLang="ja-JP" sz="1400" dirty="0"/>
          </a:p>
        </p:txBody>
      </p:sp>
      <p:sp>
        <p:nvSpPr>
          <p:cNvPr id="27" name="テキスト ボックス 26"/>
          <p:cNvSpPr txBox="1"/>
          <p:nvPr/>
        </p:nvSpPr>
        <p:spPr>
          <a:xfrm>
            <a:off x="-34290" y="1521814"/>
            <a:ext cx="5059298" cy="338554"/>
          </a:xfrm>
          <a:prstGeom prst="rect">
            <a:avLst/>
          </a:prstGeom>
          <a:noFill/>
        </p:spPr>
        <p:txBody>
          <a:bodyPr wrap="square" rtlCol="0">
            <a:spAutoFit/>
          </a:bodyPr>
          <a:lstStyle/>
          <a:p>
            <a:r>
              <a:rPr lang="ja-JP" altLang="en-US" sz="1600" dirty="0"/>
              <a:t>　</a:t>
            </a:r>
            <a:r>
              <a:rPr kumimoji="1" lang="ja-JP" altLang="en-US" sz="1600" dirty="0"/>
              <a:t>例：都道府県側で「確認中」</a:t>
            </a:r>
            <a:r>
              <a:rPr lang="ja-JP" altLang="en-US" sz="1600" dirty="0"/>
              <a:t>の保険者を調べたい場合</a:t>
            </a:r>
            <a:endParaRPr kumimoji="1" lang="ja-JP" altLang="en-US" sz="1600" dirty="0"/>
          </a:p>
        </p:txBody>
      </p:sp>
      <p:pic>
        <p:nvPicPr>
          <p:cNvPr id="30" name="図 29"/>
          <p:cNvPicPr>
            <a:picLocks noChangeAspect="1"/>
          </p:cNvPicPr>
          <p:nvPr/>
        </p:nvPicPr>
        <p:blipFill>
          <a:blip r:embed="rId3"/>
          <a:srcRect/>
          <a:stretch>
            <a:fillRect/>
          </a:stretch>
        </p:blipFill>
        <p:spPr bwMode="auto">
          <a:xfrm>
            <a:off x="1295400" y="2132855"/>
            <a:ext cx="7315200" cy="4388908"/>
          </a:xfrm>
          <a:prstGeom prst="rect">
            <a:avLst/>
          </a:prstGeom>
          <a:noFill/>
          <a:ln w="9525">
            <a:noFill/>
            <a:miter lim="800000"/>
            <a:headEnd/>
            <a:tailEnd/>
          </a:ln>
        </p:spPr>
      </p:pic>
      <p:sp>
        <p:nvSpPr>
          <p:cNvPr id="3" name="AutoShape 3"/>
          <p:cNvSpPr>
            <a:spLocks/>
          </p:cNvSpPr>
          <p:nvPr/>
        </p:nvSpPr>
        <p:spPr bwMode="auto">
          <a:xfrm>
            <a:off x="3870715" y="3212976"/>
            <a:ext cx="972000" cy="75600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 name="AutoShape 4"/>
          <p:cNvSpPr>
            <a:spLocks/>
          </p:cNvSpPr>
          <p:nvPr/>
        </p:nvSpPr>
        <p:spPr bwMode="auto">
          <a:xfrm>
            <a:off x="4895658" y="3227264"/>
            <a:ext cx="633405" cy="273744"/>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5" name="AutoShape 5"/>
          <p:cNvSpPr>
            <a:spLocks/>
          </p:cNvSpPr>
          <p:nvPr/>
        </p:nvSpPr>
        <p:spPr bwMode="auto">
          <a:xfrm>
            <a:off x="6622499" y="2636912"/>
            <a:ext cx="2041044" cy="864096"/>
          </a:xfrm>
          <a:prstGeom prst="borderCallout1">
            <a:avLst>
              <a:gd name="adj1" fmla="val 55971"/>
              <a:gd name="adj2" fmla="val -5526"/>
              <a:gd name="adj3" fmla="val 84740"/>
              <a:gd name="adj4" fmla="val -58552"/>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リストボックスから「</a:t>
            </a:r>
            <a:r>
              <a:rPr kumimoji="0" lang="ja-JP" altLang="en-US" sz="14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確認中</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」を選択して「表示」ボタンをクリックします。</a:t>
            </a:r>
            <a:endParaRPr kumimoji="0" lang="ja-JP" altLang="ja-JP" sz="1400" b="0" i="0" u="none" strike="noStrike" cap="none" normalizeH="0" baseline="0" dirty="0">
              <a:ln>
                <a:noFill/>
              </a:ln>
              <a:solidFill>
                <a:schemeClr val="tx1"/>
              </a:solidFill>
              <a:effectLst/>
              <a:latin typeface="Arial" panose="020B0604020202020204" pitchFamily="34" charset="0"/>
            </a:endParaRPr>
          </a:p>
        </p:txBody>
      </p:sp>
      <p:sp>
        <p:nvSpPr>
          <p:cNvPr id="13"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115</a:t>
            </a:fld>
            <a:endParaRPr kumimoji="1" lang="ja-JP" altLang="en-US" dirty="0"/>
          </a:p>
        </p:txBody>
      </p:sp>
    </p:spTree>
    <p:extLst>
      <p:ext uri="{BB962C8B-B14F-4D97-AF65-F5344CB8AC3E}">
        <p14:creationId xmlns:p14="http://schemas.microsoft.com/office/powerpoint/2010/main" val="3957359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p:cNvPicPr>
            <a:picLocks noChangeAspect="1"/>
          </p:cNvPicPr>
          <p:nvPr/>
        </p:nvPicPr>
        <p:blipFill>
          <a:blip r:embed="rId3"/>
          <a:srcRect/>
          <a:stretch>
            <a:fillRect/>
          </a:stretch>
        </p:blipFill>
        <p:spPr bwMode="auto">
          <a:xfrm>
            <a:off x="1296000" y="2134800"/>
            <a:ext cx="7315200" cy="4388908"/>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b="1" dirty="0">
                <a:latin typeface="ＭＳ ゴシック" panose="020B0609070205080204" pitchFamily="49" charset="-128"/>
                <a:ea typeface="ＭＳ ゴシック" panose="020B0609070205080204" pitchFamily="49" charset="-128"/>
              </a:rPr>
              <a:t>②全体の進捗状況の確認</a:t>
            </a:r>
            <a:endParaRPr lang="en-US" altLang="ja-JP" b="1" dirty="0">
              <a:latin typeface="ＭＳ ゴシック" panose="020B0609070205080204" pitchFamily="49" charset="-128"/>
              <a:ea typeface="ＭＳ ゴシック" panose="020B0609070205080204" pitchFamily="49" charset="-128"/>
            </a:endParaRPr>
          </a:p>
          <a:p>
            <a:pPr marL="0" lvl="1" indent="0"/>
            <a:r>
              <a:rPr lang="ja-JP" altLang="en-US" dirty="0"/>
              <a:t>知りたい保険者の状況ごとに、保険者一覧で検索（フィルタリング）することができます</a:t>
            </a:r>
            <a:r>
              <a:rPr lang="ja-JP" altLang="ja-JP" dirty="0"/>
              <a:t>。</a:t>
            </a:r>
            <a:endParaRPr lang="en-US" altLang="ja-JP" dirty="0">
              <a:latin typeface="ＭＳ ゴシック" panose="020B0609070205080204" pitchFamily="49" charset="-128"/>
              <a:ea typeface="ＭＳ ゴシック" panose="020B0609070205080204" pitchFamily="49"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P2-13</a:t>
            </a:r>
            <a:r>
              <a:rPr lang="ja-JP" altLang="en-US" sz="1400" dirty="0"/>
              <a:t>ページ</a:t>
            </a:r>
            <a:endParaRPr lang="en-US" altLang="ja-JP" sz="1400" dirty="0"/>
          </a:p>
        </p:txBody>
      </p:sp>
      <p:sp>
        <p:nvSpPr>
          <p:cNvPr id="9" name="AutoShape 7"/>
          <p:cNvSpPr>
            <a:spLocks/>
          </p:cNvSpPr>
          <p:nvPr/>
        </p:nvSpPr>
        <p:spPr bwMode="auto">
          <a:xfrm>
            <a:off x="6880267" y="4797152"/>
            <a:ext cx="2289112" cy="1008112"/>
          </a:xfrm>
          <a:prstGeom prst="borderCallout1">
            <a:avLst>
              <a:gd name="adj1" fmla="val 27273"/>
              <a:gd name="adj2" fmla="val -3481"/>
              <a:gd name="adj3" fmla="val -57565"/>
              <a:gd name="adj4" fmla="val -82734"/>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「推計の状況」が「</a:t>
            </a:r>
            <a:r>
              <a:rPr kumimoji="0" lang="ja-JP" altLang="en-US" sz="1400" b="1"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確認中</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」の保険者のみ表示されました。</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8" name="テキスト ボックス 17"/>
          <p:cNvSpPr txBox="1"/>
          <p:nvPr/>
        </p:nvSpPr>
        <p:spPr>
          <a:xfrm>
            <a:off x="-34290" y="1521814"/>
            <a:ext cx="5059298" cy="338554"/>
          </a:xfrm>
          <a:prstGeom prst="rect">
            <a:avLst/>
          </a:prstGeom>
          <a:noFill/>
        </p:spPr>
        <p:txBody>
          <a:bodyPr wrap="square" rtlCol="0">
            <a:spAutoFit/>
          </a:bodyPr>
          <a:lstStyle/>
          <a:p>
            <a:r>
              <a:rPr lang="ja-JP" altLang="en-US" sz="1600" dirty="0"/>
              <a:t>　</a:t>
            </a:r>
            <a:r>
              <a:rPr kumimoji="1" lang="ja-JP" altLang="en-US" sz="1600" dirty="0"/>
              <a:t>例：都道府県側で「確認中」</a:t>
            </a:r>
            <a:r>
              <a:rPr lang="ja-JP" altLang="en-US" sz="1600" dirty="0"/>
              <a:t>の保険者を調べたい場合</a:t>
            </a:r>
            <a:endParaRPr kumimoji="1" lang="ja-JP" altLang="en-US" sz="1600" dirty="0"/>
          </a:p>
        </p:txBody>
      </p:sp>
      <p:sp>
        <p:nvSpPr>
          <p:cNvPr id="12"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116</a:t>
            </a:fld>
            <a:endParaRPr kumimoji="1" lang="ja-JP" altLang="en-US" dirty="0"/>
          </a:p>
        </p:txBody>
      </p:sp>
    </p:spTree>
    <p:extLst>
      <p:ext uri="{BB962C8B-B14F-4D97-AF65-F5344CB8AC3E}">
        <p14:creationId xmlns:p14="http://schemas.microsoft.com/office/powerpoint/2010/main" val="80983604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117</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P2-14</a:t>
            </a:r>
            <a:r>
              <a:rPr lang="ja-JP" altLang="en-US" sz="1400" dirty="0"/>
              <a:t>ページ</a:t>
            </a:r>
            <a:endParaRPr lang="en-US" altLang="ja-JP" sz="1400" dirty="0"/>
          </a:p>
        </p:txBody>
      </p:sp>
      <p:graphicFrame>
        <p:nvGraphicFramePr>
          <p:cNvPr id="6" name="表 5"/>
          <p:cNvGraphicFramePr>
            <a:graphicFrameLocks noGrp="1"/>
          </p:cNvGraphicFramePr>
          <p:nvPr>
            <p:extLst>
              <p:ext uri="{D42A27DB-BD31-4B8C-83A1-F6EECF244321}">
                <p14:modId xmlns:p14="http://schemas.microsoft.com/office/powerpoint/2010/main" val="2915611081"/>
              </p:ext>
            </p:extLst>
          </p:nvPr>
        </p:nvGraphicFramePr>
        <p:xfrm>
          <a:off x="93328" y="569243"/>
          <a:ext cx="9684000" cy="6193766"/>
        </p:xfrm>
        <a:graphic>
          <a:graphicData uri="http://schemas.openxmlformats.org/drawingml/2006/table">
            <a:tbl>
              <a:tblPr firstRow="1" bandRow="1">
                <a:tableStyleId>{912C8C85-51F0-491E-9774-3900AFEF0FD7}</a:tableStyleId>
              </a:tblPr>
              <a:tblGrid>
                <a:gridCol w="1092144">
                  <a:extLst>
                    <a:ext uri="{9D8B030D-6E8A-4147-A177-3AD203B41FA5}">
                      <a16:colId xmlns:a16="http://schemas.microsoft.com/office/drawing/2014/main" xmlns="" val="151651623"/>
                    </a:ext>
                  </a:extLst>
                </a:gridCol>
                <a:gridCol w="8591856">
                  <a:extLst>
                    <a:ext uri="{9D8B030D-6E8A-4147-A177-3AD203B41FA5}">
                      <a16:colId xmlns:a16="http://schemas.microsoft.com/office/drawing/2014/main" xmlns="" val="1145415617"/>
                    </a:ext>
                  </a:extLst>
                </a:gridCol>
              </a:tblGrid>
              <a:tr h="303034">
                <a:tc>
                  <a:txBody>
                    <a:bodyPr/>
                    <a:lstStyle/>
                    <a:p>
                      <a:pPr>
                        <a:lnSpc>
                          <a:spcPct val="100000"/>
                        </a:lnSpc>
                      </a:pPr>
                      <a:r>
                        <a:rPr kumimoji="1" lang="en-US" altLang="ja-JP" sz="1400" dirty="0"/>
                        <a:t>POINT</a:t>
                      </a:r>
                      <a:endParaRPr kumimoji="1" lang="ja-JP" altLang="en-US" sz="1400" dirty="0"/>
                    </a:p>
                  </a:txBody>
                  <a:tcPr/>
                </a:tc>
                <a:tc>
                  <a:txBody>
                    <a:bodyPr/>
                    <a:lstStyle/>
                    <a:p>
                      <a:pPr>
                        <a:lnSpc>
                          <a:spcPct val="100000"/>
                        </a:lnSpc>
                      </a:pPr>
                      <a:endParaRPr kumimoji="1" lang="ja-JP" altLang="en-US" sz="1400" dirty="0"/>
                    </a:p>
                  </a:txBody>
                  <a:tcPr>
                    <a:lnR w="9525" cap="flat" cmpd="sng" algn="ctr">
                      <a:noFill/>
                      <a:prstDash val="solid"/>
                    </a:lnR>
                    <a:lnT w="9525" cap="flat" cmpd="sng" algn="ctr">
                      <a:noFill/>
                      <a:prstDash val="solid"/>
                    </a:lnT>
                    <a:noFill/>
                  </a:tcPr>
                </a:tc>
                <a:extLst>
                  <a:ext uri="{0D108BD9-81ED-4DB2-BD59-A6C34878D82A}">
                    <a16:rowId xmlns:a16="http://schemas.microsoft.com/office/drawing/2014/main" xmlns="" val="3752942268"/>
                  </a:ext>
                </a:extLst>
              </a:tr>
              <a:tr h="5888966">
                <a:tc gridSpan="2">
                  <a:txBody>
                    <a:bodyPr/>
                    <a:lstStyle/>
                    <a:p>
                      <a:pPr marL="285750" indent="-285750">
                        <a:lnSpc>
                          <a:spcPct val="100000"/>
                        </a:lnSpc>
                        <a:buFont typeface="Wingdings" panose="05000000000000000000" pitchFamily="2" charset="2"/>
                        <a:buChar char="l"/>
                      </a:pPr>
                      <a:r>
                        <a:rPr lang="ja-JP" altLang="en-US" sz="1400" dirty="0"/>
                        <a:t>保険者の検索（フィルタリング）は、「推計の状況」全てについて実施することができます。以下に、</a:t>
                      </a:r>
                      <a:r>
                        <a:rPr lang="en-US" altLang="ja-JP" sz="1400" dirty="0"/>
                        <a:t>2-1</a:t>
                      </a:r>
                      <a:r>
                        <a:rPr lang="ja-JP" altLang="en-US" sz="1400" dirty="0"/>
                        <a:t>～</a:t>
                      </a:r>
                      <a:r>
                        <a:rPr lang="en-US" altLang="ja-JP" sz="1400" dirty="0"/>
                        <a:t>2-4</a:t>
                      </a:r>
                      <a:r>
                        <a:rPr lang="ja-JP" altLang="en-US" sz="1400" dirty="0" err="1"/>
                        <a:t>までの</a:t>
                      </a:r>
                      <a:r>
                        <a:rPr lang="ja-JP" altLang="en-US" sz="1400" dirty="0"/>
                        <a:t>操作で出てきた「推計の状況」についてまとめていますので参考にしてください。</a:t>
                      </a:r>
                      <a:endParaRPr lang="en-US" altLang="ja-JP" sz="1400" dirty="0"/>
                    </a:p>
                    <a:p>
                      <a:pPr marL="0" indent="0">
                        <a:lnSpc>
                          <a:spcPct val="100000"/>
                        </a:lnSpc>
                        <a:buFont typeface="Wingdings" panose="05000000000000000000" pitchFamily="2" charset="2"/>
                        <a:buNone/>
                      </a:pPr>
                      <a:endParaRPr lang="en-US" altLang="ja-JP" sz="1400" dirty="0"/>
                    </a:p>
                    <a:p>
                      <a:pPr>
                        <a:lnSpc>
                          <a:spcPct val="100000"/>
                        </a:lnSpc>
                      </a:pPr>
                      <a:r>
                        <a:rPr lang="ja-JP" altLang="ja-JP" sz="1400" b="1" dirty="0"/>
                        <a:t>【未提出】</a:t>
                      </a:r>
                      <a:endParaRPr lang="ja-JP" altLang="ja-JP" sz="1400" dirty="0"/>
                    </a:p>
                    <a:p>
                      <a:pPr>
                        <a:lnSpc>
                          <a:spcPct val="100000"/>
                        </a:lnSpc>
                      </a:pPr>
                      <a:r>
                        <a:rPr lang="ja-JP" altLang="ja-JP" sz="1400" dirty="0"/>
                        <a:t>保険者からまだ推計データが提出されていない状態です。そのため、都道府県側では、まだ推計データを参照することはできません。必要に応じて適宜保険者をフォローしてください</a:t>
                      </a:r>
                      <a:r>
                        <a:rPr lang="ja-JP" altLang="en-US" sz="1400" dirty="0"/>
                        <a:t>。</a:t>
                      </a:r>
                      <a:endParaRPr lang="en-US" altLang="ja-JP" sz="1400" dirty="0"/>
                    </a:p>
                    <a:p>
                      <a:pPr marL="0" indent="0">
                        <a:lnSpc>
                          <a:spcPct val="100000"/>
                        </a:lnSpc>
                        <a:buFont typeface="Wingdings" panose="05000000000000000000" pitchFamily="2" charset="2"/>
                        <a:buNone/>
                      </a:pPr>
                      <a:endParaRPr kumimoji="1" lang="en-US" altLang="ja-JP" sz="1400" dirty="0"/>
                    </a:p>
                    <a:p>
                      <a:pPr marL="0" indent="0">
                        <a:lnSpc>
                          <a:spcPct val="100000"/>
                        </a:lnSpc>
                        <a:buFont typeface="Wingdings" panose="05000000000000000000" pitchFamily="2" charset="2"/>
                        <a:buNone/>
                      </a:pPr>
                      <a:endParaRPr kumimoji="1" lang="en-US" altLang="ja-JP" sz="1400" dirty="0"/>
                    </a:p>
                    <a:p>
                      <a:pPr>
                        <a:lnSpc>
                          <a:spcPct val="100000"/>
                        </a:lnSpc>
                      </a:pPr>
                      <a:r>
                        <a:rPr kumimoji="1" lang="ja-JP" altLang="ja-JP" sz="1400" b="1" kern="1200" dirty="0">
                          <a:solidFill>
                            <a:schemeClr val="tx1"/>
                          </a:solidFill>
                          <a:effectLst/>
                          <a:latin typeface="+mn-lt"/>
                          <a:ea typeface="+mn-ea"/>
                          <a:cs typeface="+mn-cs"/>
                        </a:rPr>
                        <a:t>【新着】</a:t>
                      </a:r>
                      <a:endParaRPr kumimoji="1" lang="ja-JP" altLang="ja-JP" sz="1400" kern="1200" dirty="0">
                        <a:solidFill>
                          <a:schemeClr val="tx1"/>
                        </a:solidFill>
                        <a:effectLst/>
                        <a:latin typeface="+mn-lt"/>
                        <a:ea typeface="+mn-ea"/>
                        <a:cs typeface="+mn-cs"/>
                      </a:endParaRPr>
                    </a:p>
                    <a:p>
                      <a:pPr>
                        <a:lnSpc>
                          <a:spcPct val="100000"/>
                        </a:lnSpc>
                      </a:pPr>
                      <a:r>
                        <a:rPr kumimoji="1" lang="ja-JP" altLang="ja-JP" sz="1400" kern="1200" dirty="0">
                          <a:solidFill>
                            <a:schemeClr val="tx1"/>
                          </a:solidFill>
                          <a:effectLst/>
                          <a:latin typeface="+mn-lt"/>
                          <a:ea typeface="+mn-ea"/>
                          <a:cs typeface="+mn-cs"/>
                        </a:rPr>
                        <a:t>保険者から推計データが提出された直後の状態です。都道府県側では、総括表や推計データをまだ閲覧していません。</a:t>
                      </a:r>
                    </a:p>
                    <a:p>
                      <a:pPr marL="0" indent="0">
                        <a:lnSpc>
                          <a:spcPct val="100000"/>
                        </a:lnSpc>
                        <a:buFont typeface="Wingdings" panose="05000000000000000000" pitchFamily="2" charset="2"/>
                        <a:buNone/>
                      </a:pPr>
                      <a:endParaRPr kumimoji="1" lang="en-US" altLang="ja-JP" sz="1400" dirty="0"/>
                    </a:p>
                    <a:p>
                      <a:pPr>
                        <a:lnSpc>
                          <a:spcPct val="100000"/>
                        </a:lnSpc>
                      </a:pPr>
                      <a:endParaRPr kumimoji="1" lang="en-US" altLang="ja-JP" sz="1400" kern="1200" dirty="0">
                        <a:solidFill>
                          <a:schemeClr val="tx1"/>
                        </a:solidFill>
                        <a:effectLst/>
                        <a:latin typeface="+mn-lt"/>
                        <a:ea typeface="+mn-ea"/>
                        <a:cs typeface="+mn-cs"/>
                      </a:endParaRPr>
                    </a:p>
                    <a:p>
                      <a:pPr>
                        <a:lnSpc>
                          <a:spcPct val="100000"/>
                        </a:lnSpc>
                      </a:pPr>
                      <a:r>
                        <a:rPr kumimoji="1" lang="ja-JP" altLang="ja-JP" sz="1400" kern="1200" dirty="0">
                          <a:solidFill>
                            <a:schemeClr val="tx1"/>
                          </a:solidFill>
                          <a:effectLst/>
                          <a:latin typeface="+mn-lt"/>
                          <a:ea typeface="+mn-ea"/>
                          <a:cs typeface="+mn-cs"/>
                        </a:rPr>
                        <a:t>【</a:t>
                      </a:r>
                      <a:r>
                        <a:rPr kumimoji="1" lang="ja-JP" altLang="ja-JP" sz="1400" b="1" kern="1200" dirty="0">
                          <a:solidFill>
                            <a:schemeClr val="tx1"/>
                          </a:solidFill>
                          <a:effectLst/>
                          <a:latin typeface="+mn-lt"/>
                          <a:ea typeface="+mn-ea"/>
                          <a:cs typeface="+mn-cs"/>
                        </a:rPr>
                        <a:t>確認中</a:t>
                      </a:r>
                      <a:r>
                        <a:rPr kumimoji="1" lang="ja-JP" altLang="ja-JP" sz="1400" kern="1200" dirty="0">
                          <a:solidFill>
                            <a:schemeClr val="tx1"/>
                          </a:solidFill>
                          <a:effectLst/>
                          <a:latin typeface="+mn-lt"/>
                          <a:ea typeface="+mn-ea"/>
                          <a:cs typeface="+mn-cs"/>
                        </a:rPr>
                        <a:t>】</a:t>
                      </a:r>
                    </a:p>
                    <a:p>
                      <a:pPr>
                        <a:lnSpc>
                          <a:spcPct val="100000"/>
                        </a:lnSpc>
                      </a:pPr>
                      <a:r>
                        <a:rPr kumimoji="1" lang="ja-JP" altLang="ja-JP" sz="1400" kern="1200" dirty="0">
                          <a:solidFill>
                            <a:schemeClr val="tx1"/>
                          </a:solidFill>
                          <a:effectLst/>
                          <a:latin typeface="+mn-lt"/>
                          <a:ea typeface="+mn-ea"/>
                          <a:cs typeface="+mn-cs"/>
                        </a:rPr>
                        <a:t>「新着」の推計データについて、総括表のダウンロードまたは推計データの表示を１回以上行った状態です。「新着」の状態には戻りません。</a:t>
                      </a:r>
                      <a:r>
                        <a:rPr lang="ja-JP" altLang="ja-JP" sz="1400" dirty="0">
                          <a:effectLst/>
                        </a:rPr>
                        <a:t> </a:t>
                      </a:r>
                      <a:endParaRPr lang="en-US" altLang="ja-JP" sz="1400" dirty="0">
                        <a:effectLst/>
                      </a:endParaRPr>
                    </a:p>
                    <a:p>
                      <a:pPr>
                        <a:lnSpc>
                          <a:spcPct val="100000"/>
                        </a:lnSpc>
                      </a:pPr>
                      <a:endParaRPr kumimoji="1" lang="en-US" altLang="ja-JP" sz="1400" dirty="0">
                        <a:effectLst/>
                      </a:endParaRPr>
                    </a:p>
                    <a:p>
                      <a:pPr>
                        <a:lnSpc>
                          <a:spcPct val="100000"/>
                        </a:lnSpc>
                      </a:pPr>
                      <a:endParaRPr kumimoji="1" lang="en-US" altLang="ja-JP" sz="1400" dirty="0">
                        <a:effectLst/>
                      </a:endParaRPr>
                    </a:p>
                    <a:p>
                      <a:pPr>
                        <a:lnSpc>
                          <a:spcPct val="100000"/>
                        </a:lnSpc>
                      </a:pPr>
                      <a:r>
                        <a:rPr kumimoji="1" lang="ja-JP" altLang="ja-JP" sz="1400" kern="1200" dirty="0">
                          <a:solidFill>
                            <a:schemeClr val="tx1"/>
                          </a:solidFill>
                          <a:effectLst/>
                          <a:latin typeface="+mn-lt"/>
                          <a:ea typeface="+mn-ea"/>
                          <a:cs typeface="+mn-cs"/>
                        </a:rPr>
                        <a:t>【</a:t>
                      </a:r>
                      <a:r>
                        <a:rPr kumimoji="1" lang="ja-JP" altLang="ja-JP" sz="1400" b="1" kern="1200" dirty="0">
                          <a:solidFill>
                            <a:schemeClr val="tx1"/>
                          </a:solidFill>
                          <a:effectLst/>
                          <a:latin typeface="+mn-lt"/>
                          <a:ea typeface="+mn-ea"/>
                          <a:cs typeface="+mn-cs"/>
                        </a:rPr>
                        <a:t>保険者確認中</a:t>
                      </a:r>
                      <a:r>
                        <a:rPr kumimoji="1" lang="ja-JP" altLang="ja-JP" sz="1400" kern="1200" dirty="0">
                          <a:solidFill>
                            <a:schemeClr val="tx1"/>
                          </a:solidFill>
                          <a:effectLst/>
                          <a:latin typeface="+mn-lt"/>
                          <a:ea typeface="+mn-ea"/>
                          <a:cs typeface="+mn-cs"/>
                        </a:rPr>
                        <a:t>】</a:t>
                      </a:r>
                    </a:p>
                    <a:p>
                      <a:pPr>
                        <a:lnSpc>
                          <a:spcPct val="100000"/>
                        </a:lnSpc>
                      </a:pPr>
                      <a:r>
                        <a:rPr kumimoji="1" lang="ja-JP" altLang="ja-JP" sz="1400" kern="1200" dirty="0">
                          <a:solidFill>
                            <a:schemeClr val="tx1"/>
                          </a:solidFill>
                          <a:effectLst/>
                          <a:latin typeface="+mn-lt"/>
                          <a:ea typeface="+mn-ea"/>
                          <a:cs typeface="+mn-cs"/>
                        </a:rPr>
                        <a:t>「確認を依頼する」を実行した状態です。この状態になると、保険者から推計データが再提出されるまで推計データは閲覧できません。</a:t>
                      </a:r>
                    </a:p>
                    <a:p>
                      <a:pPr>
                        <a:lnSpc>
                          <a:spcPct val="100000"/>
                        </a:lnSpc>
                      </a:pPr>
                      <a:endParaRPr kumimoji="1" lang="en-US" altLang="ja-JP" sz="1400" dirty="0">
                        <a:effectLst/>
                      </a:endParaRPr>
                    </a:p>
                    <a:p>
                      <a:pPr>
                        <a:lnSpc>
                          <a:spcPct val="100000"/>
                        </a:lnSpc>
                      </a:pPr>
                      <a:endParaRPr kumimoji="1" lang="en-US" altLang="ja-JP" sz="1400" dirty="0">
                        <a:effectLst/>
                      </a:endParaRPr>
                    </a:p>
                    <a:p>
                      <a:pPr>
                        <a:lnSpc>
                          <a:spcPct val="100000"/>
                        </a:lnSpc>
                      </a:pPr>
                      <a:r>
                        <a:rPr kumimoji="1" lang="ja-JP" altLang="ja-JP" sz="1400" kern="1200" dirty="0">
                          <a:solidFill>
                            <a:schemeClr val="tx1"/>
                          </a:solidFill>
                          <a:effectLst/>
                          <a:latin typeface="+mn-lt"/>
                          <a:ea typeface="+mn-ea"/>
                          <a:cs typeface="+mn-cs"/>
                        </a:rPr>
                        <a:t>【</a:t>
                      </a:r>
                      <a:r>
                        <a:rPr kumimoji="1" lang="ja-JP" altLang="ja-JP" sz="1400" b="1" kern="1200" dirty="0">
                          <a:solidFill>
                            <a:schemeClr val="tx1"/>
                          </a:solidFill>
                          <a:effectLst/>
                          <a:latin typeface="+mn-lt"/>
                          <a:ea typeface="+mn-ea"/>
                          <a:cs typeface="+mn-cs"/>
                        </a:rPr>
                        <a:t>完了</a:t>
                      </a:r>
                      <a:r>
                        <a:rPr kumimoji="1" lang="ja-JP" altLang="ja-JP" sz="1400" kern="1200" dirty="0">
                          <a:solidFill>
                            <a:schemeClr val="tx1"/>
                          </a:solidFill>
                          <a:effectLst/>
                          <a:latin typeface="+mn-lt"/>
                          <a:ea typeface="+mn-ea"/>
                          <a:cs typeface="+mn-cs"/>
                        </a:rPr>
                        <a:t>】</a:t>
                      </a:r>
                    </a:p>
                    <a:p>
                      <a:pPr>
                        <a:lnSpc>
                          <a:spcPct val="100000"/>
                        </a:lnSpc>
                      </a:pPr>
                      <a:r>
                        <a:rPr kumimoji="1" lang="ja-JP" altLang="ja-JP" sz="1400" kern="1200" dirty="0">
                          <a:solidFill>
                            <a:schemeClr val="tx1"/>
                          </a:solidFill>
                          <a:effectLst/>
                          <a:latin typeface="+mn-lt"/>
                          <a:ea typeface="+mn-ea"/>
                          <a:cs typeface="+mn-cs"/>
                        </a:rPr>
                        <a:t>「確認中」の推計データについて、「確認完了する」を実行した状態です。「確認解除する」を実行すればいつでも「確認中」に戻すことができます。</a:t>
                      </a:r>
                      <a:r>
                        <a:rPr lang="ja-JP" altLang="ja-JP" sz="1400" dirty="0">
                          <a:effectLst/>
                        </a:rPr>
                        <a:t> </a:t>
                      </a:r>
                      <a:endParaRPr kumimoji="1" lang="en-US" altLang="ja-JP" sz="1400" dirty="0">
                        <a:effectLst/>
                      </a:endParaRPr>
                    </a:p>
                    <a:p>
                      <a:pPr>
                        <a:lnSpc>
                          <a:spcPct val="100000"/>
                        </a:lnSpc>
                      </a:pPr>
                      <a:endParaRPr kumimoji="1" lang="en-US" altLang="ja-JP" sz="1400" dirty="0"/>
                    </a:p>
                  </a:txBody>
                  <a:tcPr>
                    <a:lnB w="19050" cap="flat" cmpd="sng" algn="ctr">
                      <a:solidFill>
                        <a:schemeClr val="accent6"/>
                      </a:solidFill>
                      <a:prstDash val="solid"/>
                      <a:round/>
                      <a:headEnd type="none" w="med" len="med"/>
                      <a:tailEnd type="none" w="med" len="med"/>
                    </a:lnB>
                  </a:tcPr>
                </a:tc>
                <a:tc hMerge="1">
                  <a:txBody>
                    <a:bodyPr/>
                    <a:lstStyle/>
                    <a:p>
                      <a:endParaRPr kumimoji="1" lang="ja-JP" altLang="en-US" dirty="0"/>
                    </a:p>
                  </a:txBody>
                  <a:tcPr/>
                </a:tc>
                <a:extLst>
                  <a:ext uri="{0D108BD9-81ED-4DB2-BD59-A6C34878D82A}">
                    <a16:rowId xmlns:a16="http://schemas.microsoft.com/office/drawing/2014/main" xmlns="" val="1303286443"/>
                  </a:ext>
                </a:extLst>
              </a:tr>
            </a:tbl>
          </a:graphicData>
        </a:graphic>
      </p:graphicFrame>
      <p:pic>
        <p:nvPicPr>
          <p:cNvPr id="10" name="図 9"/>
          <p:cNvPicPr>
            <a:picLocks noChangeAspect="1"/>
          </p:cNvPicPr>
          <p:nvPr/>
        </p:nvPicPr>
        <p:blipFill>
          <a:blip r:embed="rId3"/>
          <a:stretch>
            <a:fillRect/>
          </a:stretch>
        </p:blipFill>
        <p:spPr>
          <a:xfrm>
            <a:off x="250468" y="3088967"/>
            <a:ext cx="8280000" cy="248514"/>
          </a:xfrm>
          <a:prstGeom prst="rect">
            <a:avLst/>
          </a:prstGeom>
        </p:spPr>
      </p:pic>
      <p:pic>
        <p:nvPicPr>
          <p:cNvPr id="37" name="図 36"/>
          <p:cNvPicPr>
            <a:picLocks noChangeAspect="1"/>
          </p:cNvPicPr>
          <p:nvPr/>
        </p:nvPicPr>
        <p:blipFill>
          <a:blip r:embed="rId4"/>
          <a:srcRect/>
          <a:stretch>
            <a:fillRect/>
          </a:stretch>
        </p:blipFill>
        <p:spPr bwMode="auto">
          <a:xfrm>
            <a:off x="250468" y="4140600"/>
            <a:ext cx="8280000" cy="244511"/>
          </a:xfrm>
          <a:prstGeom prst="rect">
            <a:avLst/>
          </a:prstGeom>
          <a:noFill/>
          <a:ln w="9525">
            <a:noFill/>
            <a:miter lim="800000"/>
            <a:headEnd/>
            <a:tailEnd/>
          </a:ln>
        </p:spPr>
      </p:pic>
      <p:pic>
        <p:nvPicPr>
          <p:cNvPr id="41" name="図 40"/>
          <p:cNvPicPr>
            <a:picLocks noChangeAspect="1"/>
          </p:cNvPicPr>
          <p:nvPr/>
        </p:nvPicPr>
        <p:blipFill>
          <a:blip r:embed="rId5"/>
          <a:srcRect/>
          <a:stretch>
            <a:fillRect/>
          </a:stretch>
        </p:blipFill>
        <p:spPr bwMode="auto">
          <a:xfrm>
            <a:off x="250468" y="5187763"/>
            <a:ext cx="8280000" cy="234340"/>
          </a:xfrm>
          <a:prstGeom prst="rect">
            <a:avLst/>
          </a:prstGeom>
          <a:noFill/>
          <a:ln w="9525">
            <a:noFill/>
            <a:miter lim="800000"/>
            <a:headEnd/>
            <a:tailEnd/>
          </a:ln>
        </p:spPr>
      </p:pic>
      <p:pic>
        <p:nvPicPr>
          <p:cNvPr id="44" name="図 43"/>
          <p:cNvPicPr>
            <a:picLocks noChangeAspect="1"/>
          </p:cNvPicPr>
          <p:nvPr/>
        </p:nvPicPr>
        <p:blipFill>
          <a:blip r:embed="rId6"/>
          <a:srcRect/>
          <a:stretch>
            <a:fillRect/>
          </a:stretch>
        </p:blipFill>
        <p:spPr bwMode="auto">
          <a:xfrm>
            <a:off x="250468" y="6332400"/>
            <a:ext cx="8280000" cy="244832"/>
          </a:xfrm>
          <a:prstGeom prst="rect">
            <a:avLst/>
          </a:prstGeom>
          <a:noFill/>
          <a:ln w="9525">
            <a:noFill/>
            <a:miter lim="800000"/>
            <a:headEnd/>
            <a:tailEnd/>
          </a:ln>
        </p:spPr>
      </p:pic>
      <p:grpSp>
        <p:nvGrpSpPr>
          <p:cNvPr id="2" name="グループ化 1"/>
          <p:cNvGrpSpPr/>
          <p:nvPr/>
        </p:nvGrpSpPr>
        <p:grpSpPr>
          <a:xfrm>
            <a:off x="250468" y="2216159"/>
            <a:ext cx="8280000" cy="226800"/>
            <a:chOff x="269183" y="2268160"/>
            <a:chExt cx="8280000" cy="226800"/>
          </a:xfrm>
        </p:grpSpPr>
        <p:pic>
          <p:nvPicPr>
            <p:cNvPr id="8" name="図 7"/>
            <p:cNvPicPr>
              <a:picLocks noChangeAspect="1"/>
            </p:cNvPicPr>
            <p:nvPr/>
          </p:nvPicPr>
          <p:blipFill>
            <a:blip r:embed="rId7"/>
            <a:stretch>
              <a:fillRect/>
            </a:stretch>
          </p:blipFill>
          <p:spPr>
            <a:xfrm>
              <a:off x="269183" y="2268600"/>
              <a:ext cx="8280000" cy="225921"/>
            </a:xfrm>
            <a:prstGeom prst="rect">
              <a:avLst/>
            </a:prstGeom>
          </p:spPr>
        </p:pic>
        <p:pic>
          <p:nvPicPr>
            <p:cNvPr id="42" name="図 41"/>
            <p:cNvPicPr>
              <a:picLocks noChangeAspect="1"/>
            </p:cNvPicPr>
            <p:nvPr/>
          </p:nvPicPr>
          <p:blipFill rotWithShape="1">
            <a:blip r:embed="rId5"/>
            <a:srcRect t="1" r="78219" b="-1115"/>
            <a:stretch/>
          </p:blipFill>
          <p:spPr bwMode="auto">
            <a:xfrm>
              <a:off x="272480" y="2268160"/>
              <a:ext cx="1800200" cy="226800"/>
            </a:xfrm>
            <a:prstGeom prst="rect">
              <a:avLst/>
            </a:prstGeom>
            <a:noFill/>
            <a:ln w="9525">
              <a:noFill/>
              <a:miter lim="800000"/>
              <a:headEnd/>
              <a:tailEnd/>
            </a:ln>
          </p:spPr>
        </p:pic>
      </p:grpSp>
    </p:spTree>
    <p:extLst>
      <p:ext uri="{BB962C8B-B14F-4D97-AF65-F5344CB8AC3E}">
        <p14:creationId xmlns:p14="http://schemas.microsoft.com/office/powerpoint/2010/main" val="360695926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56456" y="535979"/>
            <a:ext cx="9757365" cy="131061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1900"/>
              </a:lnSpc>
            </a:pPr>
            <a:r>
              <a:rPr lang="ja-JP" altLang="en-US" b="1" dirty="0">
                <a:latin typeface="+mn-ea"/>
                <a:ea typeface="+mn-ea"/>
              </a:rPr>
              <a:t>③提出の締め切りと次回の推計データ提出</a:t>
            </a:r>
            <a:endParaRPr lang="en-US" altLang="ja-JP" b="1" dirty="0">
              <a:latin typeface="+mn-ea"/>
              <a:ea typeface="+mn-ea"/>
            </a:endParaRPr>
          </a:p>
          <a:p>
            <a:pPr marL="0" lvl="1" indent="0">
              <a:lnSpc>
                <a:spcPts val="1900"/>
              </a:lnSpc>
            </a:pPr>
            <a:r>
              <a:rPr lang="ja-JP" altLang="en-US" dirty="0">
                <a:latin typeface="+mn-ea"/>
                <a:ea typeface="+mn-ea"/>
              </a:rPr>
              <a:t>推計データの提出期間は厚生労働省が定め、システムで提出の締め切りが設定されます</a:t>
            </a:r>
            <a:r>
              <a:rPr lang="en-US" altLang="ja-JP" dirty="0">
                <a:latin typeface="+mn-ea"/>
                <a:ea typeface="+mn-ea"/>
              </a:rPr>
              <a:t>(</a:t>
            </a:r>
            <a:r>
              <a:rPr lang="ja-JP" altLang="en-US" dirty="0">
                <a:latin typeface="+mn-ea"/>
                <a:ea typeface="+mn-ea"/>
              </a:rPr>
              <a:t>提出の締め切り等については別途厚生労働省よりご連絡致します</a:t>
            </a:r>
            <a:r>
              <a:rPr lang="en-US" altLang="ja-JP" dirty="0">
                <a:latin typeface="+mn-ea"/>
                <a:ea typeface="+mn-ea"/>
              </a:rPr>
              <a:t>)</a:t>
            </a:r>
            <a:r>
              <a:rPr lang="ja-JP" altLang="en-US" dirty="0" err="1">
                <a:latin typeface="+mn-ea"/>
                <a:ea typeface="+mn-ea"/>
              </a:rPr>
              <a:t>。</a:t>
            </a:r>
            <a:endParaRPr lang="en-US" altLang="ja-JP" dirty="0">
              <a:latin typeface="+mn-ea"/>
              <a:ea typeface="+mn-ea"/>
            </a:endParaRPr>
          </a:p>
          <a:p>
            <a:pPr marL="0" lvl="1" indent="0">
              <a:lnSpc>
                <a:spcPts val="1900"/>
              </a:lnSpc>
            </a:pPr>
            <a:r>
              <a:rPr lang="ja-JP" altLang="en-US" dirty="0">
                <a:latin typeface="+mn-ea"/>
                <a:ea typeface="+mn-ea"/>
              </a:rPr>
              <a:t>システムで締め切りが設定されると、それ以降で保険者からの推計データの提出や、都道府県の推計データの確認ができなくなりますが、既に提出された推計データの閲覧は継続して可能です。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P2-15</a:t>
            </a:r>
            <a:r>
              <a:rPr lang="ja-JP" altLang="en-US" sz="1400" dirty="0"/>
              <a:t>ページ</a:t>
            </a:r>
            <a:endParaRPr lang="en-US" altLang="ja-JP" sz="1400" dirty="0"/>
          </a:p>
        </p:txBody>
      </p:sp>
      <p:sp>
        <p:nvSpPr>
          <p:cNvPr id="27" name="テキスト ボックス 26"/>
          <p:cNvSpPr txBox="1"/>
          <p:nvPr/>
        </p:nvSpPr>
        <p:spPr>
          <a:xfrm>
            <a:off x="4935138" y="4271346"/>
            <a:ext cx="2232000" cy="288000"/>
          </a:xfrm>
          <a:prstGeom prst="rect">
            <a:avLst/>
          </a:prstGeom>
          <a:solidFill>
            <a:schemeClr val="accent1">
              <a:lumMod val="20000"/>
              <a:lumOff val="80000"/>
            </a:schemeClr>
          </a:solidFill>
          <a:ln>
            <a:solidFill>
              <a:srgbClr val="0070C0"/>
            </a:solidFill>
          </a:ln>
        </p:spPr>
        <p:txBody>
          <a:bodyPr wrap="square" rtlCol="0">
            <a:spAutoFit/>
          </a:bodyPr>
          <a:lstStyle/>
          <a:p>
            <a:pPr algn="ctr"/>
            <a:r>
              <a:rPr kumimoji="1" lang="ja-JP" altLang="en-US" sz="1400" dirty="0"/>
              <a:t>推計データの提出締め切り</a:t>
            </a:r>
          </a:p>
        </p:txBody>
      </p:sp>
      <p:pic>
        <p:nvPicPr>
          <p:cNvPr id="17" name="図 16"/>
          <p:cNvPicPr/>
          <p:nvPr/>
        </p:nvPicPr>
        <p:blipFill>
          <a:blip r:embed="rId3"/>
          <a:srcRect/>
          <a:stretch>
            <a:fillRect/>
          </a:stretch>
        </p:blipFill>
        <p:spPr bwMode="auto">
          <a:xfrm>
            <a:off x="1730777" y="1996407"/>
            <a:ext cx="5860448" cy="2224682"/>
          </a:xfrm>
          <a:prstGeom prst="rect">
            <a:avLst/>
          </a:prstGeom>
          <a:noFill/>
          <a:ln w="9525">
            <a:noFill/>
            <a:miter lim="800000"/>
            <a:headEnd/>
            <a:tailEnd/>
          </a:ln>
        </p:spPr>
      </p:pic>
      <p:sp>
        <p:nvSpPr>
          <p:cNvPr id="18" name="AutoShape 2"/>
          <p:cNvSpPr>
            <a:spLocks/>
          </p:cNvSpPr>
          <p:nvPr/>
        </p:nvSpPr>
        <p:spPr bwMode="auto">
          <a:xfrm>
            <a:off x="4480981" y="4293078"/>
            <a:ext cx="360040" cy="244536"/>
          </a:xfrm>
          <a:prstGeom prst="downArrow">
            <a:avLst>
              <a:gd name="adj1" fmla="val 50000"/>
              <a:gd name="adj2" fmla="val 61909"/>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dirty="0"/>
          </a:p>
        </p:txBody>
      </p:sp>
      <p:pic>
        <p:nvPicPr>
          <p:cNvPr id="19" name="図 18"/>
          <p:cNvPicPr/>
          <p:nvPr/>
        </p:nvPicPr>
        <p:blipFill>
          <a:blip r:embed="rId4"/>
          <a:srcRect/>
          <a:stretch>
            <a:fillRect/>
          </a:stretch>
        </p:blipFill>
        <p:spPr bwMode="auto">
          <a:xfrm>
            <a:off x="1730777" y="4585392"/>
            <a:ext cx="5860449" cy="2237395"/>
          </a:xfrm>
          <a:prstGeom prst="rect">
            <a:avLst/>
          </a:prstGeom>
          <a:noFill/>
          <a:ln w="9525">
            <a:noFill/>
            <a:miter lim="800000"/>
            <a:headEnd/>
            <a:tailEnd/>
          </a:ln>
        </p:spPr>
      </p:pic>
      <p:sp>
        <p:nvSpPr>
          <p:cNvPr id="6" name="AutoShape 2"/>
          <p:cNvSpPr>
            <a:spLocks/>
          </p:cNvSpPr>
          <p:nvPr/>
        </p:nvSpPr>
        <p:spPr bwMode="auto">
          <a:xfrm>
            <a:off x="7761312" y="4247069"/>
            <a:ext cx="1786035" cy="1152128"/>
          </a:xfrm>
          <a:prstGeom prst="borderCallout1">
            <a:avLst>
              <a:gd name="adj1" fmla="val 61900"/>
              <a:gd name="adj2" fmla="val -7948"/>
              <a:gd name="adj3" fmla="val 140012"/>
              <a:gd name="adj4" fmla="val -41222"/>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提出締め切り後は「確認完了する」「保険者に確認依頼する」が使用できなくなります。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8" name="AutoShape 3"/>
          <p:cNvSpPr>
            <a:spLocks/>
          </p:cNvSpPr>
          <p:nvPr/>
        </p:nvSpPr>
        <p:spPr bwMode="auto">
          <a:xfrm>
            <a:off x="5745088" y="5399197"/>
            <a:ext cx="1846137" cy="1417129"/>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0"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118</a:t>
            </a:fld>
            <a:endParaRPr kumimoji="1" lang="ja-JP" altLang="en-US" dirty="0"/>
          </a:p>
        </p:txBody>
      </p:sp>
    </p:spTree>
    <p:extLst>
      <p:ext uri="{BB962C8B-B14F-4D97-AF65-F5344CB8AC3E}">
        <p14:creationId xmlns:p14="http://schemas.microsoft.com/office/powerpoint/2010/main" val="146717595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p:nvPr/>
        </p:nvPicPr>
        <p:blipFill>
          <a:blip r:embed="rId3"/>
          <a:srcRect/>
          <a:stretch>
            <a:fillRect/>
          </a:stretch>
        </p:blipFill>
        <p:spPr bwMode="auto">
          <a:xfrm>
            <a:off x="1730777" y="3141026"/>
            <a:ext cx="5860449" cy="2377232"/>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提出・確認等の進捗状況を確認する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56456" y="535979"/>
            <a:ext cx="9757365" cy="131061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ts val="1900"/>
              </a:lnSpc>
            </a:pPr>
            <a:r>
              <a:rPr lang="ja-JP" altLang="en-US" b="1" dirty="0">
                <a:latin typeface="+mn-ea"/>
                <a:ea typeface="+mn-ea"/>
              </a:rPr>
              <a:t>③提出の締め切りと次回の推計データ提出</a:t>
            </a:r>
            <a:endParaRPr lang="en-US" altLang="ja-JP" b="1" dirty="0">
              <a:latin typeface="+mn-ea"/>
              <a:ea typeface="+mn-ea"/>
            </a:endParaRPr>
          </a:p>
          <a:p>
            <a:pPr marL="0" lvl="1" indent="0">
              <a:lnSpc>
                <a:spcPts val="1900"/>
              </a:lnSpc>
            </a:pPr>
            <a:r>
              <a:rPr lang="ja-JP" altLang="en-US" dirty="0">
                <a:latin typeface="+mn-ea"/>
                <a:ea typeface="+mn-ea"/>
              </a:rPr>
              <a:t>システムで締め切りが設定されると、それ以降で保険者からの推計データの提出や、都道府県の推計データの確認ができなくなりますが、既に提出された推計データの閲覧は継続して可能です。</a:t>
            </a:r>
            <a:endParaRPr lang="en-US" altLang="ja-JP" dirty="0">
              <a:latin typeface="+mn-ea"/>
              <a:ea typeface="+mn-ea"/>
            </a:endParaRPr>
          </a:p>
          <a:p>
            <a:pPr marL="0" lvl="1" indent="0">
              <a:lnSpc>
                <a:spcPts val="1900"/>
              </a:lnSpc>
            </a:pPr>
            <a:r>
              <a:rPr lang="ja-JP" altLang="en-US" dirty="0">
                <a:latin typeface="+mn-ea"/>
                <a:ea typeface="+mn-ea"/>
              </a:rPr>
              <a:t>提出は</a:t>
            </a:r>
            <a:r>
              <a:rPr lang="en-US" altLang="ja-JP" dirty="0">
                <a:latin typeface="+mn-ea"/>
                <a:ea typeface="+mn-ea"/>
              </a:rPr>
              <a:t>3</a:t>
            </a:r>
            <a:r>
              <a:rPr lang="ja-JP" altLang="en-US" dirty="0">
                <a:latin typeface="+mn-ea"/>
                <a:ea typeface="+mn-ea"/>
              </a:rPr>
              <a:t>回予定されているため、再度厚生労働省より次回の提出期間の連絡がある場合は、その期間中再びシステム上での推計データの提出等が可能になります。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P2-15</a:t>
            </a:r>
            <a:r>
              <a:rPr lang="ja-JP" altLang="en-US" sz="1400" dirty="0"/>
              <a:t>ページ</a:t>
            </a:r>
            <a:endParaRPr lang="en-US" altLang="ja-JP" sz="1400" dirty="0"/>
          </a:p>
        </p:txBody>
      </p:sp>
      <p:sp>
        <p:nvSpPr>
          <p:cNvPr id="18" name="AutoShape 2"/>
          <p:cNvSpPr>
            <a:spLocks/>
          </p:cNvSpPr>
          <p:nvPr/>
        </p:nvSpPr>
        <p:spPr bwMode="auto">
          <a:xfrm>
            <a:off x="4480981" y="2727245"/>
            <a:ext cx="360040" cy="244536"/>
          </a:xfrm>
          <a:prstGeom prst="downArrow">
            <a:avLst>
              <a:gd name="adj1" fmla="val 50000"/>
              <a:gd name="adj2" fmla="val 61909"/>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dirty="0"/>
          </a:p>
        </p:txBody>
      </p:sp>
      <p:sp>
        <p:nvSpPr>
          <p:cNvPr id="21" name="テキスト ボックス 20"/>
          <p:cNvSpPr txBox="1"/>
          <p:nvPr/>
        </p:nvSpPr>
        <p:spPr>
          <a:xfrm>
            <a:off x="4919583" y="2685736"/>
            <a:ext cx="2736000" cy="307777"/>
          </a:xfrm>
          <a:prstGeom prst="rect">
            <a:avLst/>
          </a:prstGeom>
          <a:solidFill>
            <a:schemeClr val="accent1">
              <a:lumMod val="20000"/>
              <a:lumOff val="80000"/>
            </a:schemeClr>
          </a:solidFill>
          <a:ln>
            <a:solidFill>
              <a:srgbClr val="0070C0"/>
            </a:solidFill>
          </a:ln>
        </p:spPr>
        <p:txBody>
          <a:bodyPr wrap="square" rtlCol="0">
            <a:spAutoFit/>
          </a:bodyPr>
          <a:lstStyle/>
          <a:p>
            <a:pPr algn="ctr"/>
            <a:r>
              <a:rPr kumimoji="1" lang="ja-JP" altLang="en-US" sz="1400" dirty="0"/>
              <a:t>次の推計データの提出期間開始</a:t>
            </a:r>
          </a:p>
        </p:txBody>
      </p:sp>
      <p:sp>
        <p:nvSpPr>
          <p:cNvPr id="26" name="AutoShape 3"/>
          <p:cNvSpPr>
            <a:spLocks/>
          </p:cNvSpPr>
          <p:nvPr/>
        </p:nvSpPr>
        <p:spPr bwMode="auto">
          <a:xfrm>
            <a:off x="1784648" y="3955730"/>
            <a:ext cx="5806578" cy="1562528"/>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3" name="AutoShape 3"/>
          <p:cNvSpPr>
            <a:spLocks/>
          </p:cNvSpPr>
          <p:nvPr/>
        </p:nvSpPr>
        <p:spPr bwMode="auto">
          <a:xfrm>
            <a:off x="3152800" y="3203650"/>
            <a:ext cx="504055" cy="181091"/>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0" name="AutoShape 4"/>
          <p:cNvSpPr>
            <a:spLocks/>
          </p:cNvSpPr>
          <p:nvPr/>
        </p:nvSpPr>
        <p:spPr bwMode="auto">
          <a:xfrm>
            <a:off x="632520" y="2136856"/>
            <a:ext cx="2213371" cy="919547"/>
          </a:xfrm>
          <a:prstGeom prst="borderCallout1">
            <a:avLst>
              <a:gd name="adj1" fmla="val 54552"/>
              <a:gd name="adj2" fmla="val 100437"/>
              <a:gd name="adj3" fmla="val 116645"/>
              <a:gd name="adj4" fmla="val 118453"/>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回」に切り替わります。</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「第</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回」に変更することで、前回の提出状況や推計データを確認することができます。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AutoShape 6"/>
          <p:cNvSpPr>
            <a:spLocks/>
          </p:cNvSpPr>
          <p:nvPr/>
        </p:nvSpPr>
        <p:spPr bwMode="auto">
          <a:xfrm>
            <a:off x="6240263" y="5592490"/>
            <a:ext cx="2701925" cy="572814"/>
          </a:xfrm>
          <a:prstGeom prst="borderCallout1">
            <a:avLst>
              <a:gd name="adj1" fmla="val 42856"/>
              <a:gd name="adj2" fmla="val -2819"/>
              <a:gd name="adj3" fmla="val -35120"/>
              <a:gd name="adj4" fmla="val -1714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全ての保険者について「未提出」状態となります。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119</a:t>
            </a:fld>
            <a:endParaRPr kumimoji="1" lang="ja-JP" altLang="en-US" dirty="0"/>
          </a:p>
        </p:txBody>
      </p:sp>
    </p:spTree>
    <p:extLst>
      <p:ext uri="{BB962C8B-B14F-4D97-AF65-F5344CB8AC3E}">
        <p14:creationId xmlns:p14="http://schemas.microsoft.com/office/powerpoint/2010/main" val="63860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a:grpSpLocks noChangeAspect="1"/>
          </p:cNvGrpSpPr>
          <p:nvPr/>
        </p:nvGrpSpPr>
        <p:grpSpPr>
          <a:xfrm>
            <a:off x="1353000" y="2504040"/>
            <a:ext cx="7200000" cy="4047014"/>
            <a:chOff x="252636" y="1340768"/>
            <a:chExt cx="8583278" cy="4824535"/>
          </a:xfrm>
        </p:grpSpPr>
        <p:pic>
          <p:nvPicPr>
            <p:cNvPr id="15" name="図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36" y="1340768"/>
              <a:ext cx="8583278" cy="4824535"/>
            </a:xfrm>
            <a:prstGeom prst="rect">
              <a:avLst/>
            </a:prstGeom>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576" y="3732050"/>
              <a:ext cx="997064" cy="459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2764" y="3140968"/>
              <a:ext cx="1008875" cy="464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47732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latin typeface="ＭＳ Ｐゴシック" panose="020B0600070205080204" pitchFamily="50" charset="-128"/>
                <a:ea typeface="ＭＳ Ｐゴシック" panose="020B0600070205080204" pitchFamily="50" charset="-128"/>
              </a:rPr>
              <a:t>３ 必要入所（利用）定員見込み調査票の登録機能</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保険者、都道府県が記入した必要入所（利用）定員見込み調査票ファイルをシステムにアップロード可能とします。</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都道府県は保険者がアップロードした調査票データの参照、</a:t>
            </a:r>
            <a:r>
              <a:rPr lang="en-US" altLang="ja-JP" dirty="0">
                <a:latin typeface="ＭＳ Ｐゴシック" panose="020B0600070205080204" pitchFamily="50" charset="-128"/>
                <a:ea typeface="ＭＳ Ｐゴシック" panose="020B0600070205080204" pitchFamily="50" charset="-128"/>
              </a:rPr>
              <a:t>Excel</a:t>
            </a:r>
            <a:r>
              <a:rPr lang="ja-JP" altLang="en-US" dirty="0">
                <a:latin typeface="ＭＳ Ｐゴシック" panose="020B0600070205080204" pitchFamily="50" charset="-128"/>
                <a:ea typeface="ＭＳ Ｐゴシック" panose="020B0600070205080204" pitchFamily="50" charset="-128"/>
              </a:rPr>
              <a:t>ファイル形式でのダウンロードを可能とします。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a:t>
            </a:fld>
            <a:endParaRPr kumimoji="1" lang="ja-JP" altLang="en-US" dirty="0"/>
          </a:p>
        </p:txBody>
      </p:sp>
      <p:sp>
        <p:nvSpPr>
          <p:cNvPr id="19" name="角丸四角形 34191"/>
          <p:cNvSpPr>
            <a:spLocks/>
          </p:cNvSpPr>
          <p:nvPr/>
        </p:nvSpPr>
        <p:spPr bwMode="auto">
          <a:xfrm>
            <a:off x="1411826" y="4015535"/>
            <a:ext cx="846285" cy="879121"/>
          </a:xfrm>
          <a:prstGeom prst="roundRect">
            <a:avLst>
              <a:gd name="adj" fmla="val 788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0" name="線吹き出し 1 (枠付き) 34193"/>
          <p:cNvSpPr>
            <a:spLocks/>
          </p:cNvSpPr>
          <p:nvPr/>
        </p:nvSpPr>
        <p:spPr bwMode="auto">
          <a:xfrm>
            <a:off x="2504728" y="4894656"/>
            <a:ext cx="4464496" cy="933168"/>
          </a:xfrm>
          <a:prstGeom prst="borderCallout1">
            <a:avLst>
              <a:gd name="adj1" fmla="val 16000"/>
              <a:gd name="adj2" fmla="val -2296"/>
              <a:gd name="adj3" fmla="val -44906"/>
              <a:gd name="adj4" fmla="val -8934"/>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eaLnBrk="0" hangingPunct="0"/>
            <a:r>
              <a:rPr lang="ja-JP" altLang="en-US" sz="1400" dirty="0">
                <a:latin typeface="Meiryo UI" pitchFamily="50" charset="-128"/>
                <a:ea typeface="Meiryo UI" pitchFamily="50" charset="-128"/>
                <a:cs typeface="Meiryo UI" pitchFamily="50" charset="-128"/>
              </a:rPr>
              <a:t>都道府県ユーザの将来推計メニューに「必要入所（利用）定員見込み調査票のアップロード」メニューを追加します。</a:t>
            </a:r>
          </a:p>
          <a:p>
            <a:pPr eaLnBrk="0" hangingPunct="0"/>
            <a:r>
              <a:rPr lang="ja-JP" altLang="en-US" sz="1400" dirty="0">
                <a:latin typeface="Meiryo UI" pitchFamily="50" charset="-128"/>
                <a:ea typeface="Meiryo UI" pitchFamily="50" charset="-128"/>
                <a:cs typeface="Meiryo UI" pitchFamily="50" charset="-128"/>
              </a:rPr>
              <a:t>クリックすると、ポップアップが表示され、調査票ファイルを選択するダイアログが表示されます。</a:t>
            </a:r>
          </a:p>
        </p:txBody>
      </p:sp>
      <p:sp>
        <p:nvSpPr>
          <p:cNvPr id="21" name="正方形/長方形 20"/>
          <p:cNvSpPr/>
          <p:nvPr/>
        </p:nvSpPr>
        <p:spPr>
          <a:xfrm>
            <a:off x="2747465" y="2199213"/>
            <a:ext cx="4411071" cy="307777"/>
          </a:xfrm>
          <a:prstGeom prst="rect">
            <a:avLst/>
          </a:prstGeom>
        </p:spPr>
        <p:txBody>
          <a:bodyPr wrap="square">
            <a:spAutoFit/>
          </a:bodyPr>
          <a:lstStyle/>
          <a:p>
            <a:pPr algn="ctr"/>
            <a:r>
              <a:rPr lang="ja-JP" altLang="en-US" sz="1400" dirty="0">
                <a:latin typeface="+mn-ea"/>
                <a:cs typeface="Meiryo UI" panose="020B0604030504040204" pitchFamily="50" charset="-128"/>
              </a:rPr>
              <a:t>＜都道府県が記入したファイルのアップロード＞</a:t>
            </a:r>
            <a:endParaRPr lang="ja-JP" altLang="en-US" sz="1400" dirty="0"/>
          </a:p>
        </p:txBody>
      </p:sp>
      <p:sp>
        <p:nvSpPr>
          <p:cNvPr id="13" name="正方形/長方形 12"/>
          <p:cNvSpPr/>
          <p:nvPr/>
        </p:nvSpPr>
        <p:spPr>
          <a:xfrm>
            <a:off x="79899" y="6608385"/>
            <a:ext cx="4248000" cy="276999"/>
          </a:xfrm>
          <a:prstGeom prst="rect">
            <a:avLst/>
          </a:prstGeom>
        </p:spPr>
        <p:txBody>
          <a:bodyPr wrap="square">
            <a:spAutoFit/>
          </a:bodyPr>
          <a:lstStyle/>
          <a:p>
            <a:r>
              <a:rPr lang="ja-JP" altLang="en-US" sz="1200" dirty="0">
                <a:latin typeface="+mn-ea"/>
                <a:cs typeface="Meiryo UI" panose="020B0604030504040204" pitchFamily="50" charset="-128"/>
              </a:rPr>
              <a:t>画面は開発中のイメージのため、今後変更の可能性があります。</a:t>
            </a:r>
            <a:endParaRPr lang="ja-JP" altLang="en-US" sz="1200" dirty="0"/>
          </a:p>
        </p:txBody>
      </p:sp>
      <p:sp>
        <p:nvSpPr>
          <p:cNvPr id="24"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spTree>
    <p:extLst>
      <p:ext uri="{BB962C8B-B14F-4D97-AF65-F5344CB8AC3E}">
        <p14:creationId xmlns:p14="http://schemas.microsoft.com/office/powerpoint/2010/main" val="27234866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3-1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3-2</a:t>
            </a:r>
            <a:r>
              <a:rPr lang="ja-JP" altLang="en-US" sz="2000" dirty="0">
                <a:solidFill>
                  <a:schemeClr val="bg1">
                    <a:lumMod val="75000"/>
                  </a:schemeClr>
                </a:solidFill>
              </a:rPr>
              <a:t>　各保険者の推計データを確認する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3-3</a:t>
            </a:r>
            <a:r>
              <a:rPr lang="ja-JP" altLang="en-US" sz="2000" dirty="0">
                <a:solidFill>
                  <a:schemeClr val="bg1">
                    <a:lumMod val="75000"/>
                  </a:schemeClr>
                </a:solidFill>
              </a:rPr>
              <a:t>　保険者に推計データの確認を依頼する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3-4</a:t>
            </a:r>
            <a:r>
              <a:rPr lang="ja-JP" altLang="en-US" sz="2000" dirty="0">
                <a:solidFill>
                  <a:schemeClr val="bg1">
                    <a:lumMod val="75000"/>
                  </a:schemeClr>
                </a:solidFill>
              </a:rPr>
              <a:t>　提出・確認等の進捗状況を確認する</a:t>
            </a:r>
            <a:endParaRPr lang="en-US" altLang="ja-JP" sz="2000" dirty="0">
              <a:solidFill>
                <a:schemeClr val="bg1">
                  <a:lumMod val="75000"/>
                </a:schemeClr>
              </a:solidFill>
            </a:endParaRPr>
          </a:p>
          <a:p>
            <a:pPr lvl="1">
              <a:lnSpc>
                <a:spcPct val="200000"/>
              </a:lnSpc>
            </a:pPr>
            <a:r>
              <a:rPr lang="en-US" altLang="ja-JP" sz="2000" dirty="0"/>
              <a:t>3-5</a:t>
            </a:r>
            <a:r>
              <a:rPr lang="ja-JP" altLang="en-US" sz="2000" dirty="0"/>
              <a:t>　保険者間で推計データを比較する</a:t>
            </a:r>
            <a:endParaRPr lang="en-US" altLang="ja-JP" sz="2000" dirty="0"/>
          </a:p>
          <a:p>
            <a:pPr lvl="1">
              <a:lnSpc>
                <a:spcPct val="200000"/>
              </a:lnSpc>
            </a:pPr>
            <a:r>
              <a:rPr lang="en-US" altLang="ja-JP" sz="2000" dirty="0">
                <a:solidFill>
                  <a:schemeClr val="bg1">
                    <a:lumMod val="75000"/>
                  </a:schemeClr>
                </a:solidFill>
              </a:rPr>
              <a:t>3-6</a:t>
            </a:r>
            <a:r>
              <a:rPr lang="ja-JP" altLang="en-US" sz="2000" dirty="0">
                <a:solidFill>
                  <a:schemeClr val="bg1">
                    <a:lumMod val="75000"/>
                  </a:schemeClr>
                </a:solidFill>
              </a:rPr>
              <a:t>　保険者の代理で報告様式を登録する</a:t>
            </a:r>
            <a:endParaRPr lang="en-US" altLang="ja-JP" sz="2000" dirty="0">
              <a:solidFill>
                <a:schemeClr val="bg1">
                  <a:lumMod val="75000"/>
                </a:schemeClr>
              </a:solidFill>
            </a:endParaRPr>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120</a:t>
            </a:fld>
            <a:endParaRPr kumimoji="1" lang="ja-JP" altLang="en-US" dirty="0"/>
          </a:p>
        </p:txBody>
      </p:sp>
    </p:spTree>
    <p:extLst>
      <p:ext uri="{BB962C8B-B14F-4D97-AF65-F5344CB8AC3E}">
        <p14:creationId xmlns:p14="http://schemas.microsoft.com/office/powerpoint/2010/main" val="17530773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保険者間で推計データを比較する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b="1" dirty="0">
                <a:latin typeface="ＭＳ ゴシック" panose="020B0609070205080204" pitchFamily="49" charset="-128"/>
                <a:ea typeface="ＭＳ ゴシック" panose="020B0609070205080204" pitchFamily="49" charset="-128"/>
              </a:rPr>
              <a:t>①保険者ごとの推計データを表形式で確認</a:t>
            </a:r>
            <a:endParaRPr lang="en-US" altLang="ja-JP" dirty="0">
              <a:latin typeface="ＭＳ ゴシック" panose="020B0609070205080204" pitchFamily="49" charset="-128"/>
              <a:ea typeface="ＭＳ ゴシック" panose="020B0609070205080204" pitchFamily="49" charset="-128"/>
            </a:endParaRPr>
          </a:p>
          <a:p>
            <a:pPr marL="0" indent="0"/>
            <a:r>
              <a:rPr lang="ja-JP" altLang="ja-JP" dirty="0"/>
              <a:t>保険者から推計データが提出されると、保険者ごとの推計データの確認の他、表やグラフにより保険者間での推計データの比較ができるようになります。</a:t>
            </a:r>
            <a:endParaRPr lang="en-US" altLang="ja-JP" dirty="0">
              <a:latin typeface="ＭＳ ゴシック" panose="020B0609070205080204" pitchFamily="49" charset="-128"/>
              <a:ea typeface="ＭＳ ゴシック" panose="020B0609070205080204" pitchFamily="49"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P2-16</a:t>
            </a:r>
            <a:r>
              <a:rPr lang="ja-JP" altLang="en-US" sz="1400" dirty="0"/>
              <a:t>ページ</a:t>
            </a:r>
            <a:endParaRPr lang="en-US" altLang="ja-JP" sz="1400" dirty="0"/>
          </a:p>
        </p:txBody>
      </p:sp>
      <p:pic>
        <p:nvPicPr>
          <p:cNvPr id="27" name="図 26"/>
          <p:cNvPicPr>
            <a:picLocks noChangeAspect="1"/>
          </p:cNvPicPr>
          <p:nvPr/>
        </p:nvPicPr>
        <p:blipFill>
          <a:blip r:embed="rId3"/>
          <a:srcRect/>
          <a:stretch>
            <a:fillRect/>
          </a:stretch>
        </p:blipFill>
        <p:spPr bwMode="auto">
          <a:xfrm>
            <a:off x="1295400" y="1628800"/>
            <a:ext cx="7315200" cy="4388908"/>
          </a:xfrm>
          <a:prstGeom prst="rect">
            <a:avLst/>
          </a:prstGeom>
          <a:noFill/>
          <a:ln w="9525">
            <a:noFill/>
            <a:miter lim="800000"/>
            <a:headEnd/>
            <a:tailEnd/>
          </a:ln>
        </p:spPr>
      </p:pic>
      <p:sp>
        <p:nvSpPr>
          <p:cNvPr id="3" name="AutoShape 3"/>
          <p:cNvSpPr>
            <a:spLocks/>
          </p:cNvSpPr>
          <p:nvPr/>
        </p:nvSpPr>
        <p:spPr bwMode="auto">
          <a:xfrm>
            <a:off x="78014" y="4172176"/>
            <a:ext cx="2094756" cy="786507"/>
          </a:xfrm>
          <a:prstGeom prst="borderCallout1">
            <a:avLst>
              <a:gd name="adj1" fmla="val -10038"/>
              <a:gd name="adj2" fmla="val 53100"/>
              <a:gd name="adj3" fmla="val -149909"/>
              <a:gd name="adj4" fmla="val 71299"/>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「推計データの保険者間比較」メニューをクリックします。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4" name="AutoShape 4"/>
          <p:cNvSpPr>
            <a:spLocks/>
          </p:cNvSpPr>
          <p:nvPr/>
        </p:nvSpPr>
        <p:spPr bwMode="auto">
          <a:xfrm>
            <a:off x="1295400" y="2779500"/>
            <a:ext cx="1065312" cy="417583"/>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aphicFrame>
        <p:nvGraphicFramePr>
          <p:cNvPr id="21" name="表 20"/>
          <p:cNvGraphicFramePr>
            <a:graphicFrameLocks noGrp="1"/>
          </p:cNvGraphicFramePr>
          <p:nvPr>
            <p:extLst>
              <p:ext uri="{D42A27DB-BD31-4B8C-83A1-F6EECF244321}">
                <p14:modId xmlns:p14="http://schemas.microsoft.com/office/powerpoint/2010/main" val="413656804"/>
              </p:ext>
            </p:extLst>
          </p:nvPr>
        </p:nvGraphicFramePr>
        <p:xfrm>
          <a:off x="261211" y="6148973"/>
          <a:ext cx="9383579" cy="664403"/>
        </p:xfrm>
        <a:graphic>
          <a:graphicData uri="http://schemas.openxmlformats.org/drawingml/2006/table">
            <a:tbl>
              <a:tblPr firstRow="1" firstCol="1" bandRow="1">
                <a:tableStyleId>{93296810-A885-4BE3-A3E7-6D5BEEA58F35}</a:tableStyleId>
              </a:tblPr>
              <a:tblGrid>
                <a:gridCol w="9383579">
                  <a:extLst>
                    <a:ext uri="{9D8B030D-6E8A-4147-A177-3AD203B41FA5}">
                      <a16:colId xmlns:a16="http://schemas.microsoft.com/office/drawing/2014/main" xmlns="" val="20000"/>
                    </a:ext>
                  </a:extLst>
                </a:gridCol>
              </a:tblGrid>
              <a:tr h="664403">
                <a:tc>
                  <a:txBody>
                    <a:bodyPr/>
                    <a:lstStyle/>
                    <a:p>
                      <a:r>
                        <a:rPr lang="ja-JP" altLang="ja-JP" sz="1800" dirty="0">
                          <a:solidFill>
                            <a:srgbClr val="FF0000"/>
                          </a:solidFill>
                        </a:rPr>
                        <a:t>平成</a:t>
                      </a:r>
                      <a:r>
                        <a:rPr lang="en-US" altLang="ja-JP" sz="1800" dirty="0">
                          <a:solidFill>
                            <a:srgbClr val="FF0000"/>
                          </a:solidFill>
                        </a:rPr>
                        <a:t>29</a:t>
                      </a:r>
                      <a:r>
                        <a:rPr lang="ja-JP" altLang="ja-JP" sz="1800" dirty="0">
                          <a:solidFill>
                            <a:srgbClr val="FF0000"/>
                          </a:solidFill>
                        </a:rPr>
                        <a:t>年</a:t>
                      </a:r>
                      <a:r>
                        <a:rPr lang="en-US" altLang="ja-JP" sz="1800" dirty="0">
                          <a:solidFill>
                            <a:srgbClr val="FF0000"/>
                          </a:solidFill>
                        </a:rPr>
                        <a:t>7</a:t>
                      </a:r>
                      <a:r>
                        <a:rPr lang="ja-JP" altLang="ja-JP" sz="1800" dirty="0">
                          <a:solidFill>
                            <a:srgbClr val="FF0000"/>
                          </a:solidFill>
                        </a:rPr>
                        <a:t>月現在では「認定率」と「サービス利用率」について可能となっていますが、同年秋頃にリリースされるバージョンでは、比較する推計データの種類が拡充される予定です。</a:t>
                      </a:r>
                      <a:endParaRPr lang="ja-JP" altLang="en-US" sz="1800" dirty="0">
                        <a:solidFill>
                          <a:srgbClr val="FF0000"/>
                        </a:solidFill>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121</a:t>
            </a:fld>
            <a:endParaRPr kumimoji="1" lang="ja-JP" altLang="en-US" dirty="0"/>
          </a:p>
        </p:txBody>
      </p:sp>
    </p:spTree>
    <p:extLst>
      <p:ext uri="{BB962C8B-B14F-4D97-AF65-F5344CB8AC3E}">
        <p14:creationId xmlns:p14="http://schemas.microsoft.com/office/powerpoint/2010/main" val="201896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p:cNvPicPr>
            <a:picLocks noChangeAspect="1"/>
          </p:cNvPicPr>
          <p:nvPr/>
        </p:nvPicPr>
        <p:blipFill>
          <a:blip r:embed="rId3"/>
          <a:srcRect/>
          <a:stretch>
            <a:fillRect/>
          </a:stretch>
        </p:blipFill>
        <p:spPr bwMode="auto">
          <a:xfrm>
            <a:off x="1296000" y="1627200"/>
            <a:ext cx="7315200" cy="4389967"/>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保険者間で推計データを比較する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b="1" dirty="0">
                <a:latin typeface="ＭＳ ゴシック" panose="020B0609070205080204" pitchFamily="49" charset="-128"/>
                <a:ea typeface="ＭＳ ゴシック" panose="020B0609070205080204" pitchFamily="49" charset="-128"/>
              </a:rPr>
              <a:t>①保険者ごとの推計データを表形式で確認</a:t>
            </a:r>
            <a:endParaRPr lang="en-US" altLang="ja-JP" dirty="0">
              <a:latin typeface="ＭＳ ゴシック" panose="020B0609070205080204" pitchFamily="49" charset="-128"/>
              <a:ea typeface="ＭＳ ゴシック" panose="020B0609070205080204" pitchFamily="49" charset="-128"/>
            </a:endParaRPr>
          </a:p>
          <a:p>
            <a:pPr marL="0" indent="0"/>
            <a:r>
              <a:rPr lang="ja-JP" altLang="ja-JP" dirty="0"/>
              <a:t>保険者から推計データが提出されると、保険者ごとの推計データの確認の他、表やグラフにより保険者間での推計データの比較ができるようになります。</a:t>
            </a:r>
            <a:endParaRPr lang="en-US" altLang="ja-JP" dirty="0">
              <a:latin typeface="ＭＳ ゴシック" panose="020B0609070205080204" pitchFamily="49" charset="-128"/>
              <a:ea typeface="ＭＳ ゴシック" panose="020B0609070205080204" pitchFamily="49"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endParaRPr kumimoji="1" lang="en-US" altLang="ja-JP" sz="1400" dirty="0"/>
          </a:p>
          <a:p>
            <a:r>
              <a:rPr lang="en-US" altLang="ja-JP" sz="1400" dirty="0"/>
              <a:t>P2-16</a:t>
            </a:r>
            <a:r>
              <a:rPr lang="ja-JP" altLang="en-US" sz="1400" dirty="0"/>
              <a:t>ページ</a:t>
            </a:r>
            <a:endParaRPr lang="en-US" altLang="ja-JP" sz="1400" dirty="0"/>
          </a:p>
        </p:txBody>
      </p:sp>
      <p:sp>
        <p:nvSpPr>
          <p:cNvPr id="4" name="AutoShape 4"/>
          <p:cNvSpPr>
            <a:spLocks/>
          </p:cNvSpPr>
          <p:nvPr/>
        </p:nvSpPr>
        <p:spPr bwMode="auto">
          <a:xfrm>
            <a:off x="1295400" y="2779500"/>
            <a:ext cx="1065312" cy="417583"/>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2" name="AutoShape 4"/>
          <p:cNvSpPr>
            <a:spLocks/>
          </p:cNvSpPr>
          <p:nvPr/>
        </p:nvSpPr>
        <p:spPr bwMode="auto">
          <a:xfrm>
            <a:off x="3677604" y="2244242"/>
            <a:ext cx="1995476" cy="176645"/>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3" name="AutoShape 4"/>
          <p:cNvSpPr>
            <a:spLocks/>
          </p:cNvSpPr>
          <p:nvPr/>
        </p:nvSpPr>
        <p:spPr bwMode="auto">
          <a:xfrm>
            <a:off x="7324950" y="2210753"/>
            <a:ext cx="580378" cy="210134"/>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5" name="AutoShape 5"/>
          <p:cNvSpPr>
            <a:spLocks/>
          </p:cNvSpPr>
          <p:nvPr/>
        </p:nvSpPr>
        <p:spPr bwMode="auto">
          <a:xfrm>
            <a:off x="2576736" y="3208749"/>
            <a:ext cx="1872208" cy="829205"/>
          </a:xfrm>
          <a:prstGeom prst="borderCallout1">
            <a:avLst>
              <a:gd name="adj1" fmla="val 22903"/>
              <a:gd name="adj2" fmla="val -4375"/>
              <a:gd name="adj3" fmla="val -13995"/>
              <a:gd name="adj4" fmla="val -21509"/>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「推計データの保険者間比較」メニューが青色に変わりました。</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9" name="AutoShape 7"/>
          <p:cNvSpPr>
            <a:spLocks/>
          </p:cNvSpPr>
          <p:nvPr/>
        </p:nvSpPr>
        <p:spPr bwMode="auto">
          <a:xfrm>
            <a:off x="6269131" y="3459890"/>
            <a:ext cx="2951278" cy="1170976"/>
          </a:xfrm>
          <a:prstGeom prst="borderCallout1">
            <a:avLst>
              <a:gd name="adj1" fmla="val -1223"/>
              <a:gd name="adj2" fmla="val 44492"/>
              <a:gd name="adj3" fmla="val -93297"/>
              <a:gd name="adj4" fmla="val 41051"/>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現在、「</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認定率</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を</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表で見る</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」設定になっています。</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ここで「表示」ボタンをクリックします。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nvPr>
        </p:nvGraphicFramePr>
        <p:xfrm>
          <a:off x="261211" y="6148973"/>
          <a:ext cx="9383579" cy="664403"/>
        </p:xfrm>
        <a:graphic>
          <a:graphicData uri="http://schemas.openxmlformats.org/drawingml/2006/table">
            <a:tbl>
              <a:tblPr firstRow="1" firstCol="1" bandRow="1">
                <a:tableStyleId>{93296810-A885-4BE3-A3E7-6D5BEEA58F35}</a:tableStyleId>
              </a:tblPr>
              <a:tblGrid>
                <a:gridCol w="9383579">
                  <a:extLst>
                    <a:ext uri="{9D8B030D-6E8A-4147-A177-3AD203B41FA5}">
                      <a16:colId xmlns:a16="http://schemas.microsoft.com/office/drawing/2014/main" xmlns="" val="20000"/>
                    </a:ext>
                  </a:extLst>
                </a:gridCol>
              </a:tblGrid>
              <a:tr h="664403">
                <a:tc>
                  <a:txBody>
                    <a:bodyPr/>
                    <a:lstStyle/>
                    <a:p>
                      <a:r>
                        <a:rPr lang="ja-JP" altLang="ja-JP" sz="1800" dirty="0">
                          <a:solidFill>
                            <a:srgbClr val="FF0000"/>
                          </a:solidFill>
                        </a:rPr>
                        <a:t>平成</a:t>
                      </a:r>
                      <a:r>
                        <a:rPr lang="en-US" altLang="ja-JP" sz="1800" dirty="0">
                          <a:solidFill>
                            <a:srgbClr val="FF0000"/>
                          </a:solidFill>
                        </a:rPr>
                        <a:t>29</a:t>
                      </a:r>
                      <a:r>
                        <a:rPr lang="ja-JP" altLang="ja-JP" sz="1800" dirty="0">
                          <a:solidFill>
                            <a:srgbClr val="FF0000"/>
                          </a:solidFill>
                        </a:rPr>
                        <a:t>年</a:t>
                      </a:r>
                      <a:r>
                        <a:rPr lang="en-US" altLang="ja-JP" sz="1800" dirty="0">
                          <a:solidFill>
                            <a:srgbClr val="FF0000"/>
                          </a:solidFill>
                        </a:rPr>
                        <a:t>7</a:t>
                      </a:r>
                      <a:r>
                        <a:rPr lang="ja-JP" altLang="ja-JP" sz="1800" dirty="0">
                          <a:solidFill>
                            <a:srgbClr val="FF0000"/>
                          </a:solidFill>
                        </a:rPr>
                        <a:t>月現在では「認定率」と「サービス利用率」について可能となっていますが、同年秋頃にリリースされるバージョンでは、比較する推計データの種類が拡充される予定です。</a:t>
                      </a:r>
                      <a:endParaRPr lang="ja-JP" altLang="en-US" sz="1800" dirty="0">
                        <a:solidFill>
                          <a:srgbClr val="FF0000"/>
                        </a:solidFill>
                      </a:endParaRP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122</a:t>
            </a:fld>
            <a:endParaRPr kumimoji="1" lang="ja-JP" altLang="en-US" dirty="0"/>
          </a:p>
        </p:txBody>
      </p:sp>
    </p:spTree>
    <p:extLst>
      <p:ext uri="{BB962C8B-B14F-4D97-AF65-F5344CB8AC3E}">
        <p14:creationId xmlns:p14="http://schemas.microsoft.com/office/powerpoint/2010/main" val="9472227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保険者間で推計データを比較する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b="1" dirty="0">
                <a:latin typeface="ＭＳ ゴシック" panose="020B0609070205080204" pitchFamily="49" charset="-128"/>
                <a:ea typeface="ＭＳ ゴシック" panose="020B0609070205080204" pitchFamily="49" charset="-128"/>
              </a:rPr>
              <a:t>①保険者ごとの推計データを表形式で確認</a:t>
            </a:r>
            <a:endParaRPr lang="en-US" altLang="ja-JP" dirty="0">
              <a:latin typeface="ＭＳ ゴシック" panose="020B0609070205080204" pitchFamily="49" charset="-128"/>
              <a:ea typeface="ＭＳ ゴシック" panose="020B0609070205080204" pitchFamily="49" charset="-128"/>
            </a:endParaRPr>
          </a:p>
          <a:p>
            <a:pPr marL="0" indent="0"/>
            <a:r>
              <a:rPr lang="ja-JP" altLang="ja-JP" dirty="0"/>
              <a:t>保険者から推計データが提出されると、保険者ごとの推計データの確認の他、表やグラフにより保険者間での推計データの比較ができるようになります。</a:t>
            </a:r>
            <a:endParaRPr lang="en-US" altLang="ja-JP" dirty="0">
              <a:latin typeface="ＭＳ ゴシック" panose="020B0609070205080204" pitchFamily="49" charset="-128"/>
              <a:ea typeface="ＭＳ ゴシック" panose="020B0609070205080204" pitchFamily="49"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P2-17</a:t>
            </a:r>
            <a:r>
              <a:rPr lang="ja-JP" altLang="en-US" sz="1400" dirty="0"/>
              <a:t>ページ</a:t>
            </a:r>
            <a:endParaRPr lang="en-US" altLang="ja-JP" sz="1400" dirty="0"/>
          </a:p>
        </p:txBody>
      </p:sp>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123</a:t>
            </a:fld>
            <a:endParaRPr kumimoji="1" lang="ja-JP" altLang="en-US" dirty="0"/>
          </a:p>
        </p:txBody>
      </p:sp>
      <p:pic>
        <p:nvPicPr>
          <p:cNvPr id="15" name="図 14"/>
          <p:cNvPicPr>
            <a:picLocks noChangeAspect="1"/>
          </p:cNvPicPr>
          <p:nvPr/>
        </p:nvPicPr>
        <p:blipFill>
          <a:blip r:embed="rId3"/>
          <a:srcRect/>
          <a:stretch>
            <a:fillRect/>
          </a:stretch>
        </p:blipFill>
        <p:spPr bwMode="auto">
          <a:xfrm>
            <a:off x="1296000" y="1631321"/>
            <a:ext cx="7315200" cy="4389967"/>
          </a:xfrm>
          <a:prstGeom prst="rect">
            <a:avLst/>
          </a:prstGeom>
          <a:noFill/>
          <a:ln w="9525">
            <a:noFill/>
            <a:miter lim="800000"/>
            <a:headEnd/>
            <a:tailEnd/>
          </a:ln>
        </p:spPr>
      </p:pic>
      <p:sp>
        <p:nvSpPr>
          <p:cNvPr id="16" name="AutoShape 3"/>
          <p:cNvSpPr>
            <a:spLocks/>
          </p:cNvSpPr>
          <p:nvPr/>
        </p:nvSpPr>
        <p:spPr bwMode="auto">
          <a:xfrm>
            <a:off x="5601072" y="5769260"/>
            <a:ext cx="2389188" cy="936104"/>
          </a:xfrm>
          <a:prstGeom prst="borderCallout1">
            <a:avLst>
              <a:gd name="adj1" fmla="val 50666"/>
              <a:gd name="adj2" fmla="val -5639"/>
              <a:gd name="adj3" fmla="val -82546"/>
              <a:gd name="adj4" fmla="val -57736"/>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平成</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年度から平成</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年度までの「認定率」の推計データが表形式で表示されました。</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AutoShape 3"/>
          <p:cNvSpPr>
            <a:spLocks/>
          </p:cNvSpPr>
          <p:nvPr/>
        </p:nvSpPr>
        <p:spPr bwMode="auto">
          <a:xfrm>
            <a:off x="6128032" y="2684866"/>
            <a:ext cx="2389188" cy="1128862"/>
          </a:xfrm>
          <a:prstGeom prst="borderCallout1">
            <a:avLst>
              <a:gd name="adj1" fmla="val 50666"/>
              <a:gd name="adj2" fmla="val -5639"/>
              <a:gd name="adj3" fmla="val 26453"/>
              <a:gd name="adj4" fmla="val -98560"/>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eaLnBrk="0" fontAlgn="base" hangingPunct="0">
              <a:lnSpc>
                <a:spcPct val="96000"/>
              </a:lnSpc>
              <a:spcBef>
                <a:spcPct val="0"/>
              </a:spcBef>
              <a:spcAft>
                <a:spcPct val="0"/>
              </a:spcAft>
            </a:pPr>
            <a:r>
              <a:rPr lang="ja-JP" altLang="en-US" sz="1400" dirty="0"/>
              <a:t>並び替えは「保険者番号」「</a:t>
            </a:r>
            <a:r>
              <a:rPr lang="en-US" altLang="ja-JP" sz="1400" dirty="0"/>
              <a:t>H30</a:t>
            </a:r>
            <a:r>
              <a:rPr lang="ja-JP" altLang="en-US" sz="1400" dirty="0"/>
              <a:t>」「</a:t>
            </a:r>
            <a:r>
              <a:rPr lang="en-US" altLang="ja-JP" sz="1400" dirty="0"/>
              <a:t>H31</a:t>
            </a:r>
            <a:r>
              <a:rPr lang="ja-JP" altLang="en-US" sz="1400" dirty="0"/>
              <a:t>」「</a:t>
            </a:r>
            <a:r>
              <a:rPr lang="en-US" altLang="ja-JP" sz="1400" dirty="0"/>
              <a:t>H32</a:t>
            </a:r>
            <a:r>
              <a:rPr lang="ja-JP" altLang="en-US" sz="1400" dirty="0"/>
              <a:t>」「</a:t>
            </a:r>
            <a:r>
              <a:rPr lang="en-US" altLang="ja-JP" sz="1400" dirty="0"/>
              <a:t>H37</a:t>
            </a:r>
            <a:r>
              <a:rPr lang="ja-JP" altLang="en-US" sz="1400" dirty="0"/>
              <a:t>」について「昇順」「降順」いずれかを選択できます。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AutoShape 6"/>
          <p:cNvSpPr>
            <a:spLocks/>
          </p:cNvSpPr>
          <p:nvPr/>
        </p:nvSpPr>
        <p:spPr bwMode="auto">
          <a:xfrm>
            <a:off x="2841815" y="2503017"/>
            <a:ext cx="1535121" cy="621259"/>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Tree>
    <p:extLst>
      <p:ext uri="{BB962C8B-B14F-4D97-AF65-F5344CB8AC3E}">
        <p14:creationId xmlns:p14="http://schemas.microsoft.com/office/powerpoint/2010/main" val="18231750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保険者間で推計データを比較する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611396"/>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b="1" dirty="0">
                <a:latin typeface="ＭＳ Ｐゴシック" panose="020B0600070205080204" pitchFamily="50" charset="-128"/>
                <a:ea typeface="ＭＳ Ｐゴシック" panose="020B0600070205080204" pitchFamily="50" charset="-128"/>
              </a:rPr>
              <a:t>②保険者ごとの推計データをグラフで確認</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P2-18</a:t>
            </a:r>
            <a:r>
              <a:rPr lang="ja-JP" altLang="en-US" sz="1400" dirty="0"/>
              <a:t>ページ</a:t>
            </a:r>
            <a:endParaRPr lang="en-US" altLang="ja-JP" sz="1400" dirty="0"/>
          </a:p>
        </p:txBody>
      </p:sp>
      <p:pic>
        <p:nvPicPr>
          <p:cNvPr id="21" name="図 20"/>
          <p:cNvPicPr>
            <a:picLocks noChangeAspect="1"/>
          </p:cNvPicPr>
          <p:nvPr/>
        </p:nvPicPr>
        <p:blipFill>
          <a:blip r:embed="rId3"/>
          <a:srcRect/>
          <a:stretch>
            <a:fillRect/>
          </a:stretch>
        </p:blipFill>
        <p:spPr bwMode="auto">
          <a:xfrm>
            <a:off x="1295400" y="1930999"/>
            <a:ext cx="7315200" cy="4389967"/>
          </a:xfrm>
          <a:prstGeom prst="rect">
            <a:avLst/>
          </a:prstGeom>
          <a:noFill/>
          <a:ln w="9525">
            <a:noFill/>
            <a:miter lim="800000"/>
            <a:headEnd/>
            <a:tailEnd/>
          </a:ln>
        </p:spPr>
      </p:pic>
      <p:sp>
        <p:nvSpPr>
          <p:cNvPr id="7" name="AutoShape 3"/>
          <p:cNvSpPr>
            <a:spLocks/>
          </p:cNvSpPr>
          <p:nvPr/>
        </p:nvSpPr>
        <p:spPr bwMode="auto">
          <a:xfrm>
            <a:off x="4394909" y="5951033"/>
            <a:ext cx="2927531" cy="790335"/>
          </a:xfrm>
          <a:prstGeom prst="borderCallout1">
            <a:avLst>
              <a:gd name="adj1" fmla="val 8163"/>
              <a:gd name="adj2" fmla="val 99540"/>
              <a:gd name="adj3" fmla="val -65968"/>
              <a:gd name="adj4" fmla="val 109898"/>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グラフで確認したい保険者名をクリックします</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クリックすると青色に変わります</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cap="none" normalizeH="0" baseline="0" dirty="0" err="1">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AutoShape 4"/>
          <p:cNvSpPr>
            <a:spLocks/>
          </p:cNvSpPr>
          <p:nvPr/>
        </p:nvSpPr>
        <p:spPr bwMode="auto">
          <a:xfrm>
            <a:off x="7588381" y="3260081"/>
            <a:ext cx="914998" cy="263398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6" name="AutoShape 2"/>
          <p:cNvSpPr>
            <a:spLocks/>
          </p:cNvSpPr>
          <p:nvPr/>
        </p:nvSpPr>
        <p:spPr bwMode="auto">
          <a:xfrm>
            <a:off x="4016896" y="1201587"/>
            <a:ext cx="2550710" cy="587514"/>
          </a:xfrm>
          <a:prstGeom prst="borderCallout1">
            <a:avLst>
              <a:gd name="adj1" fmla="val 121278"/>
              <a:gd name="adj2" fmla="val 70518"/>
              <a:gd name="adj3" fmla="val 223646"/>
              <a:gd name="adj4" fmla="val 104671"/>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「グラフで見る」を選択して「表示」ボタンをクリックします。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AutoShape 4"/>
          <p:cNvSpPr>
            <a:spLocks/>
          </p:cNvSpPr>
          <p:nvPr/>
        </p:nvSpPr>
        <p:spPr bwMode="auto">
          <a:xfrm>
            <a:off x="6033120" y="2395956"/>
            <a:ext cx="2016224" cy="42847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124</a:t>
            </a:fld>
            <a:endParaRPr kumimoji="1" lang="ja-JP" altLang="en-US" dirty="0"/>
          </a:p>
        </p:txBody>
      </p:sp>
    </p:spTree>
    <p:extLst>
      <p:ext uri="{BB962C8B-B14F-4D97-AF65-F5344CB8AC3E}">
        <p14:creationId xmlns:p14="http://schemas.microsoft.com/office/powerpoint/2010/main" val="390620045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保険者間で推計データを比較する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611396"/>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b="1" dirty="0">
                <a:latin typeface="ＭＳ Ｐゴシック" panose="020B0600070205080204" pitchFamily="50" charset="-128"/>
                <a:ea typeface="ＭＳ Ｐゴシック" panose="020B0600070205080204" pitchFamily="50" charset="-128"/>
              </a:rPr>
              <a:t>②保険者ごとの推計データをグラフで確認</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P2-19</a:t>
            </a:r>
            <a:r>
              <a:rPr lang="ja-JP" altLang="en-US" sz="1400" dirty="0"/>
              <a:t>ページ</a:t>
            </a:r>
            <a:endParaRPr lang="en-US" altLang="ja-JP" sz="1400" dirty="0"/>
          </a:p>
        </p:txBody>
      </p:sp>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125</a:t>
            </a:fld>
            <a:endParaRPr kumimoji="1" lang="ja-JP" altLang="en-US" dirty="0"/>
          </a:p>
        </p:txBody>
      </p:sp>
      <p:pic>
        <p:nvPicPr>
          <p:cNvPr id="13" name="図 12"/>
          <p:cNvPicPr>
            <a:picLocks noChangeAspect="1"/>
          </p:cNvPicPr>
          <p:nvPr/>
        </p:nvPicPr>
        <p:blipFill>
          <a:blip r:embed="rId3"/>
          <a:srcRect/>
          <a:stretch>
            <a:fillRect/>
          </a:stretch>
        </p:blipFill>
        <p:spPr bwMode="auto">
          <a:xfrm>
            <a:off x="848544" y="1298209"/>
            <a:ext cx="7315200" cy="4389967"/>
          </a:xfrm>
          <a:prstGeom prst="rect">
            <a:avLst/>
          </a:prstGeom>
          <a:noFill/>
          <a:ln w="9525">
            <a:noFill/>
            <a:miter lim="800000"/>
            <a:headEnd/>
            <a:tailEnd/>
          </a:ln>
        </p:spPr>
      </p:pic>
      <p:sp>
        <p:nvSpPr>
          <p:cNvPr id="15" name="AutoShape 5"/>
          <p:cNvSpPr>
            <a:spLocks/>
          </p:cNvSpPr>
          <p:nvPr/>
        </p:nvSpPr>
        <p:spPr bwMode="auto">
          <a:xfrm>
            <a:off x="7098433" y="2623775"/>
            <a:ext cx="1065311" cy="2818825"/>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4" name="AutoShape 4"/>
          <p:cNvSpPr>
            <a:spLocks/>
          </p:cNvSpPr>
          <p:nvPr/>
        </p:nvSpPr>
        <p:spPr bwMode="auto">
          <a:xfrm>
            <a:off x="5385048" y="2300238"/>
            <a:ext cx="1512168" cy="741456"/>
          </a:xfrm>
          <a:prstGeom prst="borderCallout1">
            <a:avLst>
              <a:gd name="adj1" fmla="val 62554"/>
              <a:gd name="adj2" fmla="val -3104"/>
              <a:gd name="adj3" fmla="val 127963"/>
              <a:gd name="adj4" fmla="val -39664"/>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クリックごとにグラフに選択した保険者が加わります。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AutoShape 2"/>
          <p:cNvSpPr>
            <a:spLocks/>
          </p:cNvSpPr>
          <p:nvPr/>
        </p:nvSpPr>
        <p:spPr bwMode="auto">
          <a:xfrm>
            <a:off x="8255000" y="2868569"/>
            <a:ext cx="1572806" cy="747712"/>
          </a:xfrm>
          <a:prstGeom prst="borderCallout1">
            <a:avLst>
              <a:gd name="adj1" fmla="val 39071"/>
              <a:gd name="adj2" fmla="val -9671"/>
              <a:gd name="adj3" fmla="val 64403"/>
              <a:gd name="adj4" fmla="val -45268"/>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更に横並びで比較したい保険者名をクリックしていきます。</a:t>
            </a:r>
            <a:endParaRPr kumimoji="0" lang="ja-JP" altLang="ja-JP" sz="3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2474103555"/>
              </p:ext>
            </p:extLst>
          </p:nvPr>
        </p:nvGraphicFramePr>
        <p:xfrm>
          <a:off x="227744" y="6070989"/>
          <a:ext cx="9450512" cy="723365"/>
        </p:xfrm>
        <a:graphic>
          <a:graphicData uri="http://schemas.openxmlformats.org/drawingml/2006/table">
            <a:tbl>
              <a:tblPr firstRow="1" bandRow="1">
                <a:tableStyleId>{912C8C85-51F0-491E-9774-3900AFEF0FD7}</a:tableStyleId>
              </a:tblPr>
              <a:tblGrid>
                <a:gridCol w="1065812">
                  <a:extLst>
                    <a:ext uri="{9D8B030D-6E8A-4147-A177-3AD203B41FA5}">
                      <a16:colId xmlns:a16="http://schemas.microsoft.com/office/drawing/2014/main" xmlns="" val="151651623"/>
                    </a:ext>
                  </a:extLst>
                </a:gridCol>
                <a:gridCol w="8384700">
                  <a:extLst>
                    <a:ext uri="{9D8B030D-6E8A-4147-A177-3AD203B41FA5}">
                      <a16:colId xmlns:a16="http://schemas.microsoft.com/office/drawing/2014/main" xmlns="" val="1145415617"/>
                    </a:ext>
                  </a:extLst>
                </a:gridCol>
              </a:tblGrid>
              <a:tr h="324000">
                <a:tc>
                  <a:txBody>
                    <a:bodyPr/>
                    <a:lstStyle/>
                    <a:p>
                      <a:pPr>
                        <a:lnSpc>
                          <a:spcPct val="100000"/>
                        </a:lnSpc>
                      </a:pPr>
                      <a:r>
                        <a:rPr kumimoji="1" lang="en-US" altLang="ja-JP" sz="1600" dirty="0"/>
                        <a:t>POINT</a:t>
                      </a:r>
                      <a:endParaRPr kumimoji="1" lang="ja-JP" altLang="en-US" sz="1600" dirty="0"/>
                    </a:p>
                  </a:txBody>
                  <a:tcPr/>
                </a:tc>
                <a:tc>
                  <a:txBody>
                    <a:bodyPr/>
                    <a:lstStyle/>
                    <a:p>
                      <a:pPr>
                        <a:lnSpc>
                          <a:spcPct val="100000"/>
                        </a:lnSpc>
                      </a:pPr>
                      <a:endParaRPr kumimoji="1" lang="ja-JP" altLang="en-US" sz="1600" dirty="0"/>
                    </a:p>
                  </a:txBody>
                  <a:tcPr>
                    <a:lnR w="9525" cap="flat" cmpd="sng" algn="ctr">
                      <a:noFill/>
                      <a:prstDash val="solid"/>
                    </a:lnR>
                    <a:lnT w="9525" cap="flat" cmpd="sng" algn="ctr">
                      <a:noFill/>
                      <a:prstDash val="solid"/>
                    </a:lnT>
                    <a:noFill/>
                  </a:tcPr>
                </a:tc>
                <a:extLst>
                  <a:ext uri="{0D108BD9-81ED-4DB2-BD59-A6C34878D82A}">
                    <a16:rowId xmlns:a16="http://schemas.microsoft.com/office/drawing/2014/main" xmlns="" val="3752942268"/>
                  </a:ext>
                </a:extLst>
              </a:tr>
              <a:tr h="388085">
                <a:tc gridSpan="2">
                  <a:txBody>
                    <a:bodyPr/>
                    <a:lstStyle/>
                    <a:p>
                      <a:pPr marL="285750" indent="-285750">
                        <a:lnSpc>
                          <a:spcPct val="100000"/>
                        </a:lnSpc>
                        <a:buFont typeface="Wingdings" panose="05000000000000000000" pitchFamily="2" charset="2"/>
                        <a:buChar char="l"/>
                      </a:pPr>
                      <a:r>
                        <a:rPr kumimoji="1" lang="ja-JP" altLang="en-US" sz="1600" dirty="0"/>
                        <a:t>グラフは画像ファイルとしてダウンロードすることができます。資料へのご利用等でご活用ください。</a:t>
                      </a:r>
                    </a:p>
                  </a:txBody>
                  <a:tcPr/>
                </a:tc>
                <a:tc hMerge="1">
                  <a:txBody>
                    <a:bodyPr/>
                    <a:lstStyle/>
                    <a:p>
                      <a:endParaRPr kumimoji="1" lang="ja-JP" altLang="en-US" dirty="0"/>
                    </a:p>
                  </a:txBody>
                  <a:tcPr/>
                </a:tc>
                <a:extLst>
                  <a:ext uri="{0D108BD9-81ED-4DB2-BD59-A6C34878D82A}">
                    <a16:rowId xmlns:a16="http://schemas.microsoft.com/office/drawing/2014/main" xmlns="" val="1303286443"/>
                  </a:ext>
                </a:extLst>
              </a:tr>
            </a:tbl>
          </a:graphicData>
        </a:graphic>
      </p:graphicFrame>
      <p:sp>
        <p:nvSpPr>
          <p:cNvPr id="20" name="AutoShape 2"/>
          <p:cNvSpPr>
            <a:spLocks/>
          </p:cNvSpPr>
          <p:nvPr/>
        </p:nvSpPr>
        <p:spPr bwMode="auto">
          <a:xfrm>
            <a:off x="8216737" y="4179338"/>
            <a:ext cx="1572806" cy="977854"/>
          </a:xfrm>
          <a:prstGeom prst="borderCallout1">
            <a:avLst>
              <a:gd name="adj1" fmla="val 29052"/>
              <a:gd name="adj2" fmla="val -5518"/>
              <a:gd name="adj3" fmla="val -44693"/>
              <a:gd name="adj4" fmla="val -34886"/>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eaLnBrk="0" fontAlgn="base" hangingPunct="0">
              <a:lnSpc>
                <a:spcPct val="96000"/>
              </a:lnSpc>
              <a:spcBef>
                <a:spcPct val="0"/>
              </a:spcBef>
              <a:spcAft>
                <a:spcPct val="0"/>
              </a:spcAft>
            </a:pP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グラフから保険者を外したい場合は、</a:t>
            </a:r>
          </a:p>
          <a:p>
            <a:pPr lvl="0" eaLnBrk="0" fontAlgn="base" hangingPunct="0">
              <a:lnSpc>
                <a:spcPct val="96000"/>
              </a:lnSpc>
              <a:spcBef>
                <a:spcPct val="0"/>
              </a:spcBef>
              <a:spcAft>
                <a:spcPct val="0"/>
              </a:spcAft>
            </a:pP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保険者名</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青色</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を再度クリックします。</a:t>
            </a:r>
          </a:p>
        </p:txBody>
      </p:sp>
      <p:sp>
        <p:nvSpPr>
          <p:cNvPr id="24" name="AutoShape 2"/>
          <p:cNvSpPr>
            <a:spLocks/>
          </p:cNvSpPr>
          <p:nvPr/>
        </p:nvSpPr>
        <p:spPr bwMode="auto">
          <a:xfrm>
            <a:off x="5191475" y="5537314"/>
            <a:ext cx="3977904" cy="720080"/>
          </a:xfrm>
          <a:prstGeom prst="borderCallout1">
            <a:avLst>
              <a:gd name="adj1" fmla="val 29052"/>
              <a:gd name="adj2" fmla="val -5518"/>
              <a:gd name="adj3" fmla="val -29576"/>
              <a:gd name="adj4" fmla="val -14636"/>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lvl="0" eaLnBrk="0" fontAlgn="base" hangingPunct="0">
              <a:lnSpc>
                <a:spcPct val="96000"/>
              </a:lnSpc>
              <a:spcBef>
                <a:spcPct val="0"/>
              </a:spcBef>
              <a:spcAft>
                <a:spcPct val="0"/>
              </a:spcAft>
            </a:pP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グラフは平成</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32</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期の最終年度</a:t>
            </a:r>
            <a:r>
              <a:rPr kumimoji="0"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の推計データが初期表示されます。他の年度の推計データを参照したい場合は、リストボックスから選択してください。</a:t>
            </a:r>
          </a:p>
        </p:txBody>
      </p:sp>
    </p:spTree>
    <p:extLst>
      <p:ext uri="{BB962C8B-B14F-4D97-AF65-F5344CB8AC3E}">
        <p14:creationId xmlns:p14="http://schemas.microsoft.com/office/powerpoint/2010/main" val="17162791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3-1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3-2</a:t>
            </a:r>
            <a:r>
              <a:rPr lang="ja-JP" altLang="en-US" sz="2000" dirty="0">
                <a:solidFill>
                  <a:schemeClr val="bg1">
                    <a:lumMod val="75000"/>
                  </a:schemeClr>
                </a:solidFill>
              </a:rPr>
              <a:t>　各保険者の推計データを確認する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3-3</a:t>
            </a:r>
            <a:r>
              <a:rPr lang="ja-JP" altLang="en-US" sz="2000" dirty="0">
                <a:solidFill>
                  <a:schemeClr val="bg1">
                    <a:lumMod val="75000"/>
                  </a:schemeClr>
                </a:solidFill>
              </a:rPr>
              <a:t>　保険者に推計データの確認を依頼する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3-4</a:t>
            </a:r>
            <a:r>
              <a:rPr lang="ja-JP" altLang="en-US" sz="2000" dirty="0">
                <a:solidFill>
                  <a:schemeClr val="bg1">
                    <a:lumMod val="75000"/>
                  </a:schemeClr>
                </a:solidFill>
              </a:rPr>
              <a:t>　提出・確認等の進捗状況を確認する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3-5</a:t>
            </a:r>
            <a:r>
              <a:rPr lang="ja-JP" altLang="en-US" sz="2000" dirty="0">
                <a:solidFill>
                  <a:schemeClr val="bg1">
                    <a:lumMod val="75000"/>
                  </a:schemeClr>
                </a:solidFill>
              </a:rPr>
              <a:t>　保険者間で推計データを比較する</a:t>
            </a:r>
            <a:endParaRPr lang="en-US" altLang="ja-JP" sz="2000" dirty="0">
              <a:solidFill>
                <a:schemeClr val="bg1">
                  <a:lumMod val="75000"/>
                </a:schemeClr>
              </a:solidFill>
            </a:endParaRPr>
          </a:p>
          <a:p>
            <a:pPr lvl="1">
              <a:lnSpc>
                <a:spcPct val="200000"/>
              </a:lnSpc>
            </a:pPr>
            <a:r>
              <a:rPr lang="en-US" altLang="ja-JP" sz="2000" dirty="0"/>
              <a:t>3-6</a:t>
            </a:r>
            <a:r>
              <a:rPr lang="ja-JP" altLang="en-US" sz="2000" dirty="0"/>
              <a:t>　保険者の代理で報告様式を登録する</a:t>
            </a:r>
            <a:endParaRPr lang="en-US" altLang="ja-JP" sz="2000" dirty="0"/>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126</a:t>
            </a:fld>
            <a:endParaRPr kumimoji="1" lang="ja-JP" altLang="en-US" dirty="0"/>
          </a:p>
        </p:txBody>
      </p:sp>
    </p:spTree>
    <p:extLst>
      <p:ext uri="{BB962C8B-B14F-4D97-AF65-F5344CB8AC3E}">
        <p14:creationId xmlns:p14="http://schemas.microsoft.com/office/powerpoint/2010/main" val="42550993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保険者の代理で報告様式を登録する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48680"/>
            <a:ext cx="9711529" cy="9071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lnSpc>
                <a:spcPts val="2200"/>
              </a:lnSpc>
            </a:pPr>
            <a:r>
              <a:rPr lang="en-US" altLang="ja-JP" dirty="0">
                <a:latin typeface="+mn-ea"/>
                <a:ea typeface="+mn-ea"/>
              </a:rPr>
              <a:t>【</a:t>
            </a:r>
            <a:r>
              <a:rPr lang="ja-JP" altLang="en-US" dirty="0">
                <a:latin typeface="+mn-ea"/>
                <a:ea typeface="+mn-ea"/>
              </a:rPr>
              <a:t>保険者から依頼があった場合に本機能をご使用ください</a:t>
            </a:r>
            <a:r>
              <a:rPr lang="en-US" altLang="ja-JP" dirty="0">
                <a:latin typeface="+mn-ea"/>
                <a:ea typeface="+mn-ea"/>
              </a:rPr>
              <a:t>】</a:t>
            </a:r>
          </a:p>
          <a:p>
            <a:pPr marL="0" indent="0">
              <a:lnSpc>
                <a:spcPts val="2200"/>
              </a:lnSpc>
            </a:pPr>
            <a:r>
              <a:rPr lang="ja-JP" altLang="en-US" dirty="0">
                <a:latin typeface="+mn-ea"/>
                <a:ea typeface="+mn-ea"/>
              </a:rPr>
              <a:t>本システムをご利用できない保険者が作成・提出する報告様式エクセルファイルの</a:t>
            </a:r>
            <a:r>
              <a:rPr lang="en-US" altLang="ja-JP" dirty="0">
                <a:latin typeface="+mn-ea"/>
                <a:ea typeface="+mn-ea"/>
              </a:rPr>
              <a:t>Excel</a:t>
            </a:r>
            <a:r>
              <a:rPr lang="ja-JP" altLang="en-US" dirty="0">
                <a:latin typeface="+mn-ea"/>
                <a:ea typeface="+mn-ea"/>
              </a:rPr>
              <a:t>ファイルについて、都道府県職員が代理で本システムへ登録することができます。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P2-21</a:t>
            </a:r>
            <a:r>
              <a:rPr lang="ja-JP" altLang="en-US" sz="1400" dirty="0"/>
              <a:t>ページ</a:t>
            </a:r>
            <a:endParaRPr lang="en-US" altLang="ja-JP" sz="1400" dirty="0"/>
          </a:p>
        </p:txBody>
      </p:sp>
      <p:pic>
        <p:nvPicPr>
          <p:cNvPr id="25" name="図 24"/>
          <p:cNvPicPr>
            <a:picLocks noChangeAspect="1"/>
          </p:cNvPicPr>
          <p:nvPr/>
        </p:nvPicPr>
        <p:blipFill>
          <a:blip r:embed="rId3"/>
          <a:srcRect/>
          <a:stretch>
            <a:fillRect/>
          </a:stretch>
        </p:blipFill>
        <p:spPr bwMode="auto">
          <a:xfrm>
            <a:off x="1295400" y="1988840"/>
            <a:ext cx="7315200" cy="4388908"/>
          </a:xfrm>
          <a:prstGeom prst="rect">
            <a:avLst/>
          </a:prstGeom>
          <a:noFill/>
          <a:ln w="9525">
            <a:noFill/>
            <a:miter lim="800000"/>
            <a:headEnd/>
            <a:tailEnd/>
          </a:ln>
        </p:spPr>
      </p:pic>
      <p:sp>
        <p:nvSpPr>
          <p:cNvPr id="32" name="AutoShape 4"/>
          <p:cNvSpPr>
            <a:spLocks/>
          </p:cNvSpPr>
          <p:nvPr/>
        </p:nvSpPr>
        <p:spPr bwMode="auto">
          <a:xfrm>
            <a:off x="1352600" y="3573016"/>
            <a:ext cx="936104" cy="418320"/>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 name="AutoShape 2"/>
          <p:cNvSpPr>
            <a:spLocks/>
          </p:cNvSpPr>
          <p:nvPr/>
        </p:nvSpPr>
        <p:spPr bwMode="auto">
          <a:xfrm>
            <a:off x="200472" y="4946625"/>
            <a:ext cx="1939236" cy="628887"/>
          </a:xfrm>
          <a:prstGeom prst="borderCallout1">
            <a:avLst>
              <a:gd name="adj1" fmla="val -18077"/>
              <a:gd name="adj2" fmla="val 52367"/>
              <a:gd name="adj3" fmla="val -154184"/>
              <a:gd name="adj4" fmla="val 66793"/>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「報告様式ファイルのアップロード</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保険者の代理</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30"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127</a:t>
            </a:fld>
            <a:endParaRPr kumimoji="1" lang="ja-JP" altLang="en-US" dirty="0"/>
          </a:p>
        </p:txBody>
      </p:sp>
    </p:spTree>
    <p:extLst>
      <p:ext uri="{BB962C8B-B14F-4D97-AF65-F5344CB8AC3E}">
        <p14:creationId xmlns:p14="http://schemas.microsoft.com/office/powerpoint/2010/main" val="9815760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保険者の代理で報告様式を登録する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48680"/>
            <a:ext cx="9711529" cy="9071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lnSpc>
                <a:spcPts val="2200"/>
              </a:lnSpc>
            </a:pPr>
            <a:r>
              <a:rPr lang="en-US" altLang="ja-JP" dirty="0">
                <a:latin typeface="+mn-ea"/>
                <a:ea typeface="+mn-ea"/>
              </a:rPr>
              <a:t>【</a:t>
            </a:r>
            <a:r>
              <a:rPr lang="ja-JP" altLang="en-US" dirty="0">
                <a:latin typeface="+mn-ea"/>
                <a:ea typeface="+mn-ea"/>
              </a:rPr>
              <a:t>保険者から依頼があった場合に本機能をご使用ください</a:t>
            </a:r>
            <a:r>
              <a:rPr lang="en-US" altLang="ja-JP" dirty="0">
                <a:latin typeface="+mn-ea"/>
                <a:ea typeface="+mn-ea"/>
              </a:rPr>
              <a:t>】</a:t>
            </a:r>
          </a:p>
          <a:p>
            <a:pPr marL="0" indent="0">
              <a:lnSpc>
                <a:spcPts val="2200"/>
              </a:lnSpc>
            </a:pPr>
            <a:r>
              <a:rPr lang="ja-JP" altLang="en-US" dirty="0">
                <a:latin typeface="+mn-ea"/>
                <a:ea typeface="+mn-ea"/>
              </a:rPr>
              <a:t>本システムをご利用できない保険者が作成・提出する報告様式エクセルファイルの</a:t>
            </a:r>
            <a:r>
              <a:rPr lang="en-US" altLang="ja-JP" dirty="0">
                <a:latin typeface="+mn-ea"/>
                <a:ea typeface="+mn-ea"/>
              </a:rPr>
              <a:t>Excel</a:t>
            </a:r>
            <a:r>
              <a:rPr lang="ja-JP" altLang="en-US" dirty="0">
                <a:latin typeface="+mn-ea"/>
                <a:ea typeface="+mn-ea"/>
              </a:rPr>
              <a:t>ファイルについて、都道府県職員が代理で本システムへ登録することができます。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P2-21</a:t>
            </a:r>
            <a:r>
              <a:rPr lang="ja-JP" altLang="en-US" sz="1400" dirty="0"/>
              <a:t>ページ</a:t>
            </a:r>
            <a:endParaRPr lang="en-US" altLang="ja-JP" sz="1400" dirty="0"/>
          </a:p>
        </p:txBody>
      </p:sp>
      <p:pic>
        <p:nvPicPr>
          <p:cNvPr id="26" name="図 25"/>
          <p:cNvPicPr>
            <a:picLocks noChangeAspect="1"/>
          </p:cNvPicPr>
          <p:nvPr/>
        </p:nvPicPr>
        <p:blipFill>
          <a:blip r:embed="rId3"/>
          <a:srcRect/>
          <a:stretch>
            <a:fillRect/>
          </a:stretch>
        </p:blipFill>
        <p:spPr bwMode="auto">
          <a:xfrm>
            <a:off x="1295400" y="1988840"/>
            <a:ext cx="7315200" cy="4388908"/>
          </a:xfrm>
          <a:prstGeom prst="rect">
            <a:avLst/>
          </a:prstGeom>
          <a:noFill/>
          <a:ln w="9525">
            <a:noFill/>
            <a:miter lim="800000"/>
            <a:headEnd/>
            <a:tailEnd/>
          </a:ln>
        </p:spPr>
      </p:pic>
      <p:sp>
        <p:nvSpPr>
          <p:cNvPr id="35" name="AutoShape 4"/>
          <p:cNvSpPr>
            <a:spLocks/>
          </p:cNvSpPr>
          <p:nvPr/>
        </p:nvSpPr>
        <p:spPr bwMode="auto">
          <a:xfrm>
            <a:off x="5745088" y="4248552"/>
            <a:ext cx="360040" cy="116552"/>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7" name="AutoShape 4"/>
          <p:cNvSpPr>
            <a:spLocks/>
          </p:cNvSpPr>
          <p:nvPr/>
        </p:nvSpPr>
        <p:spPr bwMode="auto">
          <a:xfrm>
            <a:off x="4088904" y="4509120"/>
            <a:ext cx="792088" cy="144016"/>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9" name="AutoShape 3"/>
          <p:cNvSpPr>
            <a:spLocks/>
          </p:cNvSpPr>
          <p:nvPr/>
        </p:nvSpPr>
        <p:spPr bwMode="auto">
          <a:xfrm>
            <a:off x="6825208" y="2878352"/>
            <a:ext cx="2592288" cy="759012"/>
          </a:xfrm>
          <a:prstGeom prst="borderCallout1">
            <a:avLst>
              <a:gd name="adj1" fmla="val 63450"/>
              <a:gd name="adj2" fmla="val -3991"/>
              <a:gd name="adj3" fmla="val 186895"/>
              <a:gd name="adj4" fmla="val -3431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「参照」ボタンをクリックして、保険者から提出のあった報告様式の</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Excel</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ファイルを選択します。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0" name="AutoShape 4"/>
          <p:cNvSpPr>
            <a:spLocks/>
          </p:cNvSpPr>
          <p:nvPr/>
        </p:nvSpPr>
        <p:spPr bwMode="auto">
          <a:xfrm>
            <a:off x="5601072" y="5060578"/>
            <a:ext cx="1733171" cy="682368"/>
          </a:xfrm>
          <a:prstGeom prst="borderCallout1">
            <a:avLst>
              <a:gd name="adj1" fmla="val 41861"/>
              <a:gd name="adj2" fmla="val -3991"/>
              <a:gd name="adj3" fmla="val -67443"/>
              <a:gd name="adj4" fmla="val -59507"/>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「ＯＫ」ボタンをクリックします。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7"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128</a:t>
            </a:fld>
            <a:endParaRPr kumimoji="1" lang="ja-JP" altLang="en-US" dirty="0"/>
          </a:p>
        </p:txBody>
      </p:sp>
    </p:spTree>
    <p:extLst>
      <p:ext uri="{BB962C8B-B14F-4D97-AF65-F5344CB8AC3E}">
        <p14:creationId xmlns:p14="http://schemas.microsoft.com/office/powerpoint/2010/main" val="214196829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保険者の代理で報告様式を登録する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48680"/>
            <a:ext cx="9711529" cy="9071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lnSpc>
                <a:spcPts val="2200"/>
              </a:lnSpc>
            </a:pPr>
            <a:r>
              <a:rPr lang="en-US" altLang="ja-JP" dirty="0">
                <a:latin typeface="+mn-ea"/>
                <a:ea typeface="+mn-ea"/>
              </a:rPr>
              <a:t>【</a:t>
            </a:r>
            <a:r>
              <a:rPr lang="ja-JP" altLang="en-US" dirty="0">
                <a:latin typeface="+mn-ea"/>
                <a:ea typeface="+mn-ea"/>
              </a:rPr>
              <a:t>保険者から依頼があった場合に本機能をご使用ください</a:t>
            </a:r>
            <a:r>
              <a:rPr lang="en-US" altLang="ja-JP" dirty="0">
                <a:latin typeface="+mn-ea"/>
                <a:ea typeface="+mn-ea"/>
              </a:rPr>
              <a:t>】</a:t>
            </a:r>
          </a:p>
          <a:p>
            <a:pPr marL="0" indent="0">
              <a:lnSpc>
                <a:spcPts val="2200"/>
              </a:lnSpc>
            </a:pPr>
            <a:r>
              <a:rPr lang="ja-JP" altLang="en-US" dirty="0">
                <a:latin typeface="+mn-ea"/>
                <a:ea typeface="+mn-ea"/>
              </a:rPr>
              <a:t>本システムをご利用できない保険者が作成・提出する報告様式エクセルファイルの</a:t>
            </a:r>
            <a:r>
              <a:rPr lang="en-US" altLang="ja-JP" dirty="0">
                <a:latin typeface="+mn-ea"/>
                <a:ea typeface="+mn-ea"/>
              </a:rPr>
              <a:t>Excel</a:t>
            </a:r>
            <a:r>
              <a:rPr lang="ja-JP" altLang="en-US" dirty="0">
                <a:latin typeface="+mn-ea"/>
                <a:ea typeface="+mn-ea"/>
              </a:rPr>
              <a:t>ファイルについて、都道府県職員が代理で本システムへ登録することができます。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P2-22</a:t>
            </a:r>
            <a:r>
              <a:rPr lang="ja-JP" altLang="en-US" sz="1400" dirty="0"/>
              <a:t>ページ</a:t>
            </a:r>
            <a:endParaRPr lang="en-US" altLang="ja-JP" sz="1400" dirty="0"/>
          </a:p>
        </p:txBody>
      </p:sp>
      <p:pic>
        <p:nvPicPr>
          <p:cNvPr id="14" name="図 13"/>
          <p:cNvPicPr>
            <a:picLocks noChangeAspect="1"/>
          </p:cNvPicPr>
          <p:nvPr/>
        </p:nvPicPr>
        <p:blipFill>
          <a:blip r:embed="rId3"/>
          <a:srcRect/>
          <a:stretch>
            <a:fillRect/>
          </a:stretch>
        </p:blipFill>
        <p:spPr bwMode="auto">
          <a:xfrm>
            <a:off x="1295400" y="1988840"/>
            <a:ext cx="7315200" cy="4150581"/>
          </a:xfrm>
          <a:prstGeom prst="rect">
            <a:avLst/>
          </a:prstGeom>
          <a:noFill/>
          <a:ln w="9525">
            <a:noFill/>
            <a:miter lim="800000"/>
            <a:headEnd/>
            <a:tailEnd/>
          </a:ln>
        </p:spPr>
      </p:pic>
      <p:sp>
        <p:nvSpPr>
          <p:cNvPr id="15" name="AutoShape 4"/>
          <p:cNvSpPr>
            <a:spLocks/>
          </p:cNvSpPr>
          <p:nvPr/>
        </p:nvSpPr>
        <p:spPr bwMode="auto">
          <a:xfrm>
            <a:off x="3656856" y="4005064"/>
            <a:ext cx="2592288" cy="288032"/>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6" name="AutoShape 4"/>
          <p:cNvSpPr>
            <a:spLocks/>
          </p:cNvSpPr>
          <p:nvPr/>
        </p:nvSpPr>
        <p:spPr bwMode="auto">
          <a:xfrm>
            <a:off x="4088904" y="4365534"/>
            <a:ext cx="792088" cy="143586"/>
          </a:xfrm>
          <a:prstGeom prst="roundRect">
            <a:avLst>
              <a:gd name="adj" fmla="val 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7" name="AutoShape 2"/>
          <p:cNvSpPr>
            <a:spLocks/>
          </p:cNvSpPr>
          <p:nvPr/>
        </p:nvSpPr>
        <p:spPr bwMode="auto">
          <a:xfrm>
            <a:off x="6825208" y="2906770"/>
            <a:ext cx="2686283" cy="1242310"/>
          </a:xfrm>
          <a:prstGeom prst="borderCallout1">
            <a:avLst>
              <a:gd name="adj1" fmla="val 54744"/>
              <a:gd name="adj2" fmla="val -6499"/>
              <a:gd name="adj3" fmla="val 101192"/>
              <a:gd name="adj4" fmla="val -28672"/>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選択された報告様式の「保険者番号」と「保険者名」が表示されます。</a:t>
            </a: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アップロードしようとしている保険者と一致しているかご確認ください。</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8" name="AutoShape 3"/>
          <p:cNvSpPr>
            <a:spLocks/>
          </p:cNvSpPr>
          <p:nvPr/>
        </p:nvSpPr>
        <p:spPr bwMode="auto">
          <a:xfrm>
            <a:off x="5208538" y="4892089"/>
            <a:ext cx="2081212" cy="688571"/>
          </a:xfrm>
          <a:prstGeom prst="borderCallout1">
            <a:avLst>
              <a:gd name="adj1" fmla="val 25532"/>
              <a:gd name="adj2" fmla="val -3662"/>
              <a:gd name="adj3" fmla="val -55318"/>
              <a:gd name="adj4" fmla="val -26233"/>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問題無ければ、「アップロード」ボタンをクリックします。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9"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129</a:t>
            </a:fld>
            <a:endParaRPr kumimoji="1" lang="ja-JP" altLang="en-US" dirty="0"/>
          </a:p>
        </p:txBody>
      </p:sp>
    </p:spTree>
    <p:extLst>
      <p:ext uri="{BB962C8B-B14F-4D97-AF65-F5344CB8AC3E}">
        <p14:creationId xmlns:p14="http://schemas.microsoft.com/office/powerpoint/2010/main" val="1876353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latin typeface="ＭＳ Ｐゴシック" panose="020B0600070205080204" pitchFamily="50" charset="-128"/>
                <a:ea typeface="ＭＳ Ｐゴシック" panose="020B0600070205080204" pitchFamily="50" charset="-128"/>
              </a:rPr>
              <a:t>４ 制度改正への対応</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普通調整交付金の算定方法見直しに係る激変緩和措置に対し、推計ロジックの対応を行う。</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a:t>
            </a:fld>
            <a:endParaRPr kumimoji="1" lang="ja-JP" altLang="en-US" dirty="0"/>
          </a:p>
        </p:txBody>
      </p:sp>
      <p:sp>
        <p:nvSpPr>
          <p:cNvPr id="13" name="正方形/長方形 12"/>
          <p:cNvSpPr/>
          <p:nvPr/>
        </p:nvSpPr>
        <p:spPr>
          <a:xfrm>
            <a:off x="79899" y="6541462"/>
            <a:ext cx="4248000" cy="276999"/>
          </a:xfrm>
          <a:prstGeom prst="rect">
            <a:avLst/>
          </a:prstGeom>
        </p:spPr>
        <p:txBody>
          <a:bodyPr wrap="square">
            <a:spAutoFit/>
          </a:bodyPr>
          <a:lstStyle/>
          <a:p>
            <a:r>
              <a:rPr lang="ja-JP" altLang="en-US" sz="1200" dirty="0">
                <a:latin typeface="+mn-ea"/>
                <a:cs typeface="Meiryo UI" panose="020B0604030504040204" pitchFamily="50" charset="-128"/>
              </a:rPr>
              <a:t>画面は開発中のイメージのため、今後変更の可能性があります。</a:t>
            </a:r>
            <a:endParaRPr lang="ja-JP" altLang="en-US" sz="1200" dirty="0"/>
          </a:p>
        </p:txBody>
      </p:sp>
      <p:pic>
        <p:nvPicPr>
          <p:cNvPr id="2" name="図 1"/>
          <p:cNvPicPr>
            <a:picLocks noChangeAspect="1"/>
          </p:cNvPicPr>
          <p:nvPr/>
        </p:nvPicPr>
        <p:blipFill>
          <a:blip r:embed="rId3"/>
          <a:stretch>
            <a:fillRect/>
          </a:stretch>
        </p:blipFill>
        <p:spPr>
          <a:xfrm>
            <a:off x="943523" y="1412776"/>
            <a:ext cx="5219765" cy="2818983"/>
          </a:xfrm>
          <a:prstGeom prst="rect">
            <a:avLst/>
          </a:prstGeom>
        </p:spPr>
      </p:pic>
      <p:pic>
        <p:nvPicPr>
          <p:cNvPr id="3" name="図 2"/>
          <p:cNvPicPr>
            <a:picLocks noChangeAspect="1"/>
          </p:cNvPicPr>
          <p:nvPr/>
        </p:nvPicPr>
        <p:blipFill>
          <a:blip r:embed="rId4"/>
          <a:stretch>
            <a:fillRect/>
          </a:stretch>
        </p:blipFill>
        <p:spPr>
          <a:xfrm>
            <a:off x="1280592" y="4479150"/>
            <a:ext cx="7096959" cy="2000975"/>
          </a:xfrm>
          <a:prstGeom prst="rect">
            <a:avLst/>
          </a:prstGeom>
        </p:spPr>
      </p:pic>
      <p:sp>
        <p:nvSpPr>
          <p:cNvPr id="12"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spTree>
    <p:extLst>
      <p:ext uri="{BB962C8B-B14F-4D97-AF65-F5344CB8AC3E}">
        <p14:creationId xmlns:p14="http://schemas.microsoft.com/office/powerpoint/2010/main" val="17928694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保険者の代理で報告様式を登録する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48680"/>
            <a:ext cx="9711529" cy="90710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lnSpc>
                <a:spcPts val="2200"/>
              </a:lnSpc>
            </a:pPr>
            <a:r>
              <a:rPr lang="en-US" altLang="ja-JP" dirty="0">
                <a:latin typeface="+mn-ea"/>
                <a:ea typeface="+mn-ea"/>
              </a:rPr>
              <a:t>【</a:t>
            </a:r>
            <a:r>
              <a:rPr lang="ja-JP" altLang="en-US" dirty="0">
                <a:latin typeface="+mn-ea"/>
                <a:ea typeface="+mn-ea"/>
              </a:rPr>
              <a:t>保険者から依頼があった場合に本機能をご使用ください</a:t>
            </a:r>
            <a:r>
              <a:rPr lang="en-US" altLang="ja-JP" dirty="0">
                <a:latin typeface="+mn-ea"/>
                <a:ea typeface="+mn-ea"/>
              </a:rPr>
              <a:t>】</a:t>
            </a:r>
          </a:p>
          <a:p>
            <a:pPr marL="0" indent="0">
              <a:lnSpc>
                <a:spcPts val="2200"/>
              </a:lnSpc>
            </a:pPr>
            <a:r>
              <a:rPr lang="ja-JP" altLang="en-US" dirty="0">
                <a:latin typeface="+mn-ea"/>
                <a:ea typeface="+mn-ea"/>
              </a:rPr>
              <a:t>本システムをご利用できない保険者が作成・提出する報告様式エクセルファイルの</a:t>
            </a:r>
            <a:r>
              <a:rPr lang="en-US" altLang="ja-JP" dirty="0">
                <a:latin typeface="+mn-ea"/>
                <a:ea typeface="+mn-ea"/>
              </a:rPr>
              <a:t>Excel</a:t>
            </a:r>
            <a:r>
              <a:rPr lang="ja-JP" altLang="en-US" dirty="0">
                <a:latin typeface="+mn-ea"/>
                <a:ea typeface="+mn-ea"/>
              </a:rPr>
              <a:t>ファイルについて、都道府県職員が代理で本システムへ登録することができます。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P2-23</a:t>
            </a:r>
            <a:r>
              <a:rPr lang="ja-JP" altLang="en-US" sz="1400" dirty="0"/>
              <a:t>ページ</a:t>
            </a:r>
            <a:endParaRPr lang="en-US" altLang="ja-JP" sz="1400" dirty="0"/>
          </a:p>
        </p:txBody>
      </p:sp>
      <p:pic>
        <p:nvPicPr>
          <p:cNvPr id="13" name="図 12"/>
          <p:cNvPicPr>
            <a:picLocks noChangeAspect="1"/>
          </p:cNvPicPr>
          <p:nvPr/>
        </p:nvPicPr>
        <p:blipFill>
          <a:blip r:embed="rId3"/>
          <a:srcRect/>
          <a:stretch>
            <a:fillRect/>
          </a:stretch>
        </p:blipFill>
        <p:spPr bwMode="auto">
          <a:xfrm>
            <a:off x="1295400" y="1700808"/>
            <a:ext cx="7315200" cy="4150581"/>
          </a:xfrm>
          <a:prstGeom prst="rect">
            <a:avLst/>
          </a:prstGeom>
          <a:noFill/>
          <a:ln w="9525">
            <a:noFill/>
            <a:miter lim="800000"/>
            <a:headEnd/>
            <a:tailEnd/>
          </a:ln>
        </p:spPr>
      </p:pic>
      <p:sp>
        <p:nvSpPr>
          <p:cNvPr id="19" name="AutoShape 4"/>
          <p:cNvSpPr>
            <a:spLocks/>
          </p:cNvSpPr>
          <p:nvPr/>
        </p:nvSpPr>
        <p:spPr bwMode="auto">
          <a:xfrm>
            <a:off x="2360712" y="5479905"/>
            <a:ext cx="5976664" cy="190255"/>
          </a:xfrm>
          <a:prstGeom prst="roundRect">
            <a:avLst>
              <a:gd name="adj" fmla="val 12789"/>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20" name="AutoShape 5"/>
          <p:cNvSpPr>
            <a:spLocks/>
          </p:cNvSpPr>
          <p:nvPr/>
        </p:nvSpPr>
        <p:spPr bwMode="auto">
          <a:xfrm>
            <a:off x="560512" y="4182278"/>
            <a:ext cx="2664296" cy="682627"/>
          </a:xfrm>
          <a:prstGeom prst="borderCallout1">
            <a:avLst>
              <a:gd name="adj1" fmla="val 55179"/>
              <a:gd name="adj2" fmla="val 103590"/>
              <a:gd name="adj3" fmla="val 201156"/>
              <a:gd name="adj4" fmla="val 172061"/>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報告様式の内容を確認する場合は、「</a:t>
            </a:r>
            <a:r>
              <a:rPr kumimoji="0" lang="ja-JP" altLang="en-US" sz="1400" b="0" i="0" u="sng"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総括表</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」をクリックしてください。</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21" name="AutoShape 5"/>
          <p:cNvSpPr>
            <a:spLocks/>
          </p:cNvSpPr>
          <p:nvPr/>
        </p:nvSpPr>
        <p:spPr bwMode="auto">
          <a:xfrm>
            <a:off x="1864432" y="5886399"/>
            <a:ext cx="2988332" cy="797522"/>
          </a:xfrm>
          <a:prstGeom prst="borderCallout1">
            <a:avLst>
              <a:gd name="adj1" fmla="val 55116"/>
              <a:gd name="adj2" fmla="val 104284"/>
              <a:gd name="adj3" fmla="val -36763"/>
              <a:gd name="adj4" fmla="val 134938"/>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報告様式によって登録された保険者の行では、「推計データのチェック」欄に</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報告様式による提出</a:t>
            </a:r>
            <a:r>
              <a:rPr kumimoji="0"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と表示されます。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25"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130</a:t>
            </a:fld>
            <a:endParaRPr kumimoji="1" lang="ja-JP" altLang="en-US" dirty="0"/>
          </a:p>
        </p:txBody>
      </p:sp>
    </p:spTree>
    <p:extLst>
      <p:ext uri="{BB962C8B-B14F-4D97-AF65-F5344CB8AC3E}">
        <p14:creationId xmlns:p14="http://schemas.microsoft.com/office/powerpoint/2010/main" val="31287538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36"/>
          <p:cNvSpPr txBox="1">
            <a:spLocks noChangeArrowheads="1"/>
          </p:cNvSpPr>
          <p:nvPr/>
        </p:nvSpPr>
        <p:spPr bwMode="auto">
          <a:xfrm>
            <a:off x="78015" y="535978"/>
            <a:ext cx="9711529" cy="361310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no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indent="-457200" fontAlgn="base">
              <a:buFont typeface="Wingdings" panose="05000000000000000000" pitchFamily="2" charset="2"/>
              <a:buChar char="n"/>
            </a:pPr>
            <a:r>
              <a:rPr lang="ja-JP" altLang="en-US" sz="2800" dirty="0">
                <a:solidFill>
                  <a:schemeClr val="tx2"/>
                </a:solidFill>
              </a:rPr>
              <a:t>将来推計機能の操作方法が不明な場合は、地域包括ケア</a:t>
            </a:r>
            <a:endParaRPr lang="en-US" altLang="ja-JP" sz="2800" dirty="0">
              <a:solidFill>
                <a:schemeClr val="tx2"/>
              </a:solidFill>
            </a:endParaRPr>
          </a:p>
          <a:p>
            <a:pPr marL="0" indent="0" fontAlgn="base"/>
            <a:r>
              <a:rPr lang="ja-JP" altLang="en-US" sz="2800" dirty="0">
                <a:solidFill>
                  <a:schemeClr val="tx2"/>
                </a:solidFill>
              </a:rPr>
              <a:t>　　「見える化」システム　ヘルプデスクをご活用ください。</a:t>
            </a:r>
            <a:endParaRPr lang="en-US" altLang="ja-JP" sz="2800" dirty="0">
              <a:solidFill>
                <a:schemeClr val="tx2"/>
              </a:solidFill>
            </a:endParaRPr>
          </a:p>
          <a:p>
            <a:pPr marL="457200" indent="-457200" fontAlgn="base">
              <a:buFont typeface="Wingdings" panose="05000000000000000000" pitchFamily="2" charset="2"/>
              <a:buChar char="n"/>
            </a:pPr>
            <a:endParaRPr lang="en-US" altLang="ja-JP" sz="2800" dirty="0">
              <a:solidFill>
                <a:schemeClr val="tx2"/>
              </a:solidFill>
            </a:endParaRPr>
          </a:p>
          <a:p>
            <a:pPr marL="1020762" lvl="1" indent="-457200" fontAlgn="base">
              <a:buFont typeface="Wingdings" panose="05000000000000000000" pitchFamily="2" charset="2"/>
              <a:buChar char="ü"/>
            </a:pPr>
            <a:r>
              <a:rPr lang="ja-JP" altLang="en-US" sz="2800" dirty="0">
                <a:solidFill>
                  <a:schemeClr val="tx2"/>
                </a:solidFill>
              </a:rPr>
              <a:t>ヘルプデスク専用メールアドレス：</a:t>
            </a:r>
            <a:endParaRPr lang="en-US" altLang="ja-JP" sz="2800" dirty="0">
              <a:solidFill>
                <a:schemeClr val="tx2"/>
              </a:solidFill>
            </a:endParaRPr>
          </a:p>
          <a:p>
            <a:pPr marL="963612" lvl="2" indent="0" fontAlgn="base"/>
            <a:r>
              <a:rPr lang="en-US" altLang="ja-JP" sz="2800" dirty="0">
                <a:solidFill>
                  <a:schemeClr val="tx2"/>
                </a:solidFill>
                <a:hlinkClick r:id="rId3"/>
              </a:rPr>
              <a:t>mieruka-sys@toshiba-sol.co.jp</a:t>
            </a:r>
            <a:endParaRPr lang="en-US" altLang="ja-JP" sz="2800" dirty="0">
              <a:solidFill>
                <a:schemeClr val="tx2"/>
              </a:solidFill>
            </a:endParaRPr>
          </a:p>
          <a:p>
            <a:pPr marL="1020762" lvl="1" indent="-457200" fontAlgn="base">
              <a:buFont typeface="Wingdings" panose="05000000000000000000" pitchFamily="2" charset="2"/>
              <a:buChar char="n"/>
            </a:pPr>
            <a:endParaRPr lang="en-US" altLang="ja-JP" sz="2800" dirty="0">
              <a:solidFill>
                <a:schemeClr val="tx2"/>
              </a:solidFill>
            </a:endParaRPr>
          </a:p>
          <a:p>
            <a:pPr marL="1020762" lvl="1" indent="-457200" fontAlgn="base">
              <a:buFont typeface="Wingdings" panose="05000000000000000000" pitchFamily="2" charset="2"/>
              <a:buChar char="ü"/>
            </a:pPr>
            <a:r>
              <a:rPr lang="ja-JP" altLang="en-US" sz="2800" dirty="0">
                <a:solidFill>
                  <a:schemeClr val="tx2"/>
                </a:solidFill>
              </a:rPr>
              <a:t>開設時間：</a:t>
            </a:r>
            <a:r>
              <a:rPr lang="en-US" altLang="ja-JP" sz="2800" dirty="0">
                <a:solidFill>
                  <a:schemeClr val="tx2"/>
                </a:solidFill>
              </a:rPr>
              <a:t>9:00</a:t>
            </a:r>
            <a:r>
              <a:rPr lang="ja-JP" altLang="en-US" sz="2800" dirty="0">
                <a:solidFill>
                  <a:schemeClr val="tx2"/>
                </a:solidFill>
              </a:rPr>
              <a:t>～</a:t>
            </a:r>
            <a:r>
              <a:rPr lang="en-US" altLang="ja-JP" sz="2800" dirty="0">
                <a:solidFill>
                  <a:schemeClr val="tx2"/>
                </a:solidFill>
              </a:rPr>
              <a:t>18:00</a:t>
            </a:r>
            <a:r>
              <a:rPr lang="ja-JP" altLang="en-US" sz="2800" dirty="0">
                <a:solidFill>
                  <a:schemeClr val="tx2"/>
                </a:solidFill>
              </a:rPr>
              <a:t>（土日・祝日を除く）</a:t>
            </a:r>
          </a:p>
          <a:p>
            <a:pPr marL="0" indent="0" fontAlgn="base"/>
            <a:endParaRPr lang="en-US" altLang="ja-JP" sz="2800" dirty="0">
              <a:solidFill>
                <a:schemeClr val="tx2"/>
              </a:solidFill>
            </a:endParaRPr>
          </a:p>
          <a:p>
            <a:pPr marL="0" indent="0" fontAlgn="base"/>
            <a:r>
              <a:rPr lang="ja-JP" altLang="en-US" sz="2800" dirty="0">
                <a:solidFill>
                  <a:schemeClr val="tx2"/>
                </a:solidFill>
              </a:rPr>
              <a:t>　　</a:t>
            </a:r>
            <a:endParaRPr lang="en-US" altLang="ja-JP" sz="2800" dirty="0">
              <a:solidFill>
                <a:schemeClr val="tx2"/>
              </a:solidFill>
            </a:endParaRPr>
          </a:p>
        </p:txBody>
      </p:sp>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ヘルプデスク</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131</a:t>
            </a:fld>
            <a:endParaRPr kumimoji="1" lang="ja-JP" altLang="en-US" dirty="0"/>
          </a:p>
        </p:txBody>
      </p:sp>
      <p:sp>
        <p:nvSpPr>
          <p:cNvPr id="43" name="Rectangle 10"/>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Tree>
    <p:extLst>
      <p:ext uri="{BB962C8B-B14F-4D97-AF65-F5344CB8AC3E}">
        <p14:creationId xmlns:p14="http://schemas.microsoft.com/office/powerpoint/2010/main" val="3281918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ja-JP" sz="2000" b="1" dirty="0">
                <a:latin typeface="HG丸ｺﾞｼｯｸM-PRO" panose="020F0600000000000000" pitchFamily="50" charset="-128"/>
                <a:ea typeface="HG丸ｺﾞｼｯｸM-PRO" panose="020F0600000000000000" pitchFamily="50" charset="-128"/>
              </a:rPr>
              <a:t>将来推計機能</a:t>
            </a:r>
            <a:r>
              <a:rPr lang="ja-JP" altLang="en-US" sz="2000" b="1" dirty="0">
                <a:latin typeface="HG丸ｺﾞｼｯｸM-PRO" panose="020F0600000000000000" pitchFamily="50" charset="-128"/>
                <a:ea typeface="HG丸ｺﾞｼｯｸM-PRO" panose="020F0600000000000000" pitchFamily="50" charset="-128"/>
              </a:rPr>
              <a:t>（都道府県向け）</a:t>
            </a:r>
            <a:r>
              <a:rPr lang="ja-JP" altLang="ja-JP" sz="2000" b="1" dirty="0">
                <a:latin typeface="HG丸ｺﾞｼｯｸM-PRO" panose="020F0600000000000000" pitchFamily="50" charset="-128"/>
                <a:ea typeface="HG丸ｺﾞｼｯｸM-PRO" panose="020F0600000000000000" pitchFamily="50" charset="-128"/>
              </a:rPr>
              <a:t>を利用するための準備</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313932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mj-ea"/>
                <a:ea typeface="+mj-ea"/>
              </a:rPr>
              <a:t>○</a:t>
            </a:r>
            <a:r>
              <a:rPr lang="ja-JP" altLang="en-US" u="sng" dirty="0">
                <a:latin typeface="+mj-ea"/>
                <a:ea typeface="+mj-ea"/>
              </a:rPr>
              <a:t>「将来推計権限」が付与されたユーザアカウントでログインする必要</a:t>
            </a:r>
            <a:r>
              <a:rPr lang="ja-JP" altLang="en-US" dirty="0">
                <a:latin typeface="+mj-ea"/>
                <a:ea typeface="+mj-ea"/>
              </a:rPr>
              <a:t>があります。</a:t>
            </a:r>
            <a:endParaRPr lang="en-US" altLang="ja-JP" dirty="0">
              <a:latin typeface="+mj-ea"/>
              <a:ea typeface="+mj-ea"/>
            </a:endParaRPr>
          </a:p>
          <a:p>
            <a:pPr marL="0" lvl="1" indent="0"/>
            <a:endParaRPr lang="en-US" altLang="ja-JP" dirty="0">
              <a:latin typeface="+mj-ea"/>
              <a:ea typeface="+mj-ea"/>
            </a:endParaRPr>
          </a:p>
          <a:p>
            <a:pPr marL="285750" indent="-285750">
              <a:buFont typeface="Wingdings" panose="05000000000000000000" pitchFamily="2" charset="2"/>
              <a:buChar char="l"/>
            </a:pPr>
            <a:r>
              <a:rPr lang="ja-JP" altLang="ja-JP" b="1" dirty="0">
                <a:latin typeface="+mj-ea"/>
                <a:ea typeface="+mj-ea"/>
              </a:rPr>
              <a:t>アカウント管理者の方へ</a:t>
            </a:r>
            <a:endParaRPr lang="en-US" altLang="ja-JP" dirty="0">
              <a:latin typeface="+mj-ea"/>
              <a:ea typeface="+mj-ea"/>
            </a:endParaRPr>
          </a:p>
          <a:p>
            <a:pPr marL="0" indent="0"/>
            <a:r>
              <a:rPr lang="ja-JP" altLang="en-US" dirty="0">
                <a:latin typeface="+mj-ea"/>
                <a:ea typeface="+mj-ea"/>
              </a:rPr>
              <a:t>　</a:t>
            </a:r>
            <a:r>
              <a:rPr lang="ja-JP" altLang="ja-JP" dirty="0">
                <a:latin typeface="+mj-ea"/>
                <a:ea typeface="+mj-ea"/>
              </a:rPr>
              <a:t>「将来推計権限」</a:t>
            </a:r>
            <a:r>
              <a:rPr lang="ja-JP" altLang="en-US" dirty="0">
                <a:latin typeface="+mj-ea"/>
                <a:ea typeface="+mj-ea"/>
              </a:rPr>
              <a:t>が付与された</a:t>
            </a:r>
            <a:r>
              <a:rPr lang="ja-JP" altLang="ja-JP" dirty="0">
                <a:latin typeface="+mj-ea"/>
                <a:ea typeface="+mj-ea"/>
              </a:rPr>
              <a:t>ユーザアカウントを作成し、担当者</a:t>
            </a:r>
            <a:r>
              <a:rPr lang="ja-JP" altLang="en-US" dirty="0">
                <a:latin typeface="+mj-ea"/>
                <a:ea typeface="+mj-ea"/>
              </a:rPr>
              <a:t>に</a:t>
            </a:r>
            <a:r>
              <a:rPr lang="ja-JP" altLang="ja-JP" dirty="0">
                <a:latin typeface="+mj-ea"/>
                <a:ea typeface="+mj-ea"/>
              </a:rPr>
              <a:t>「ユーザＩＤ」と「パスワード」を連絡してください。</a:t>
            </a:r>
            <a:endParaRPr lang="en-US" altLang="ja-JP" dirty="0">
              <a:latin typeface="+mj-ea"/>
              <a:ea typeface="+mj-ea"/>
            </a:endParaRPr>
          </a:p>
          <a:p>
            <a:pPr marL="0" indent="0"/>
            <a:r>
              <a:rPr lang="ja-JP" altLang="ja-JP" dirty="0">
                <a:latin typeface="+mj-ea"/>
                <a:ea typeface="+mj-ea"/>
              </a:rPr>
              <a:t>→ユーザアカウントの作成方法は、利用マニュアル【システム管理編】</a:t>
            </a:r>
            <a:r>
              <a:rPr lang="ja-JP" altLang="en-US" dirty="0">
                <a:latin typeface="+mj-ea"/>
                <a:ea typeface="+mj-ea"/>
              </a:rPr>
              <a:t>の</a:t>
            </a:r>
            <a:r>
              <a:rPr lang="ja-JP" altLang="ja-JP" dirty="0">
                <a:latin typeface="+mj-ea"/>
                <a:ea typeface="+mj-ea"/>
              </a:rPr>
              <a:t>「</a:t>
            </a:r>
            <a:r>
              <a:rPr lang="en-US" altLang="ja-JP" dirty="0">
                <a:latin typeface="+mj-ea"/>
                <a:ea typeface="+mj-ea"/>
              </a:rPr>
              <a:t>2-2 </a:t>
            </a:r>
            <a:r>
              <a:rPr lang="ja-JP" altLang="ja-JP" dirty="0">
                <a:latin typeface="+mj-ea"/>
                <a:ea typeface="+mj-ea"/>
              </a:rPr>
              <a:t>ユーザアカウントを作成する」を参照してください。</a:t>
            </a:r>
            <a:endParaRPr lang="en-US" altLang="ja-JP" dirty="0">
              <a:latin typeface="+mj-ea"/>
              <a:ea typeface="+mj-ea"/>
            </a:endParaRPr>
          </a:p>
          <a:p>
            <a:pPr marL="360000" indent="0"/>
            <a:endParaRPr lang="en-US" altLang="ja-JP" dirty="0">
              <a:latin typeface="+mj-ea"/>
              <a:ea typeface="+mj-ea"/>
            </a:endParaRPr>
          </a:p>
          <a:p>
            <a:pPr marL="285750" indent="-285750">
              <a:buFont typeface="Wingdings" panose="05000000000000000000" pitchFamily="2" charset="2"/>
              <a:buChar char="l"/>
            </a:pPr>
            <a:r>
              <a:rPr lang="ja-JP" altLang="ja-JP" b="1" dirty="0">
                <a:latin typeface="+mj-ea"/>
                <a:ea typeface="+mj-ea"/>
              </a:rPr>
              <a:t>将来推計の担当者の方へ</a:t>
            </a:r>
            <a:endParaRPr lang="en-US" altLang="ja-JP" b="1" dirty="0">
              <a:latin typeface="+mj-ea"/>
              <a:ea typeface="+mj-ea"/>
            </a:endParaRPr>
          </a:p>
          <a:p>
            <a:pPr marL="0" indent="0"/>
            <a:r>
              <a:rPr lang="ja-JP" altLang="en-US" b="1" dirty="0">
                <a:latin typeface="+mj-ea"/>
                <a:ea typeface="+mj-ea"/>
              </a:rPr>
              <a:t>　</a:t>
            </a:r>
            <a:r>
              <a:rPr lang="ja-JP" altLang="ja-JP" dirty="0">
                <a:latin typeface="+mj-ea"/>
                <a:ea typeface="+mj-ea"/>
              </a:rPr>
              <a:t>組織内のアカウント管理者の方</a:t>
            </a:r>
            <a:r>
              <a:rPr lang="ja-JP" altLang="en-US" dirty="0">
                <a:latin typeface="+mj-ea"/>
                <a:ea typeface="+mj-ea"/>
              </a:rPr>
              <a:t>に</a:t>
            </a:r>
            <a:r>
              <a:rPr lang="ja-JP" altLang="ja-JP" dirty="0">
                <a:latin typeface="+mj-ea"/>
                <a:ea typeface="+mj-ea"/>
              </a:rPr>
              <a:t>「将来推計権限」のユーザアカウントの作成を依頼してください。</a:t>
            </a:r>
          </a:p>
          <a:p>
            <a:pPr marL="0" lvl="1" indent="0"/>
            <a:endParaRPr lang="en-US" altLang="ja-JP" dirty="0">
              <a:latin typeface="+mj-ea"/>
              <a:ea typeface="+mj-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14</a:t>
            </a:fld>
            <a:endParaRPr kumimoji="1" lang="ja-JP" altLang="en-US" dirty="0"/>
          </a:p>
        </p:txBody>
      </p:sp>
      <p:sp>
        <p:nvSpPr>
          <p:cNvPr id="2" name="角丸四角形 1"/>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P1-7</a:t>
            </a:r>
            <a:r>
              <a:rPr lang="ja-JP" altLang="en-US" sz="1400" dirty="0"/>
              <a:t>ページ</a:t>
            </a:r>
            <a:endParaRPr lang="en-US" altLang="ja-JP" sz="1400" dirty="0"/>
          </a:p>
        </p:txBody>
      </p:sp>
      <p:graphicFrame>
        <p:nvGraphicFramePr>
          <p:cNvPr id="7" name="表 6"/>
          <p:cNvGraphicFramePr>
            <a:graphicFrameLocks noGrp="1"/>
          </p:cNvGraphicFramePr>
          <p:nvPr>
            <p:extLst>
              <p:ext uri="{D42A27DB-BD31-4B8C-83A1-F6EECF244321}">
                <p14:modId xmlns:p14="http://schemas.microsoft.com/office/powerpoint/2010/main" val="1762134241"/>
              </p:ext>
            </p:extLst>
          </p:nvPr>
        </p:nvGraphicFramePr>
        <p:xfrm>
          <a:off x="78014" y="3977518"/>
          <a:ext cx="9684000" cy="2173600"/>
        </p:xfrm>
        <a:graphic>
          <a:graphicData uri="http://schemas.openxmlformats.org/drawingml/2006/table">
            <a:tbl>
              <a:tblPr firstRow="1" firstCol="1" bandRow="1">
                <a:tableStyleId>{93296810-A885-4BE3-A3E7-6D5BEEA58F35}</a:tableStyleId>
              </a:tblPr>
              <a:tblGrid>
                <a:gridCol w="1274586">
                  <a:extLst>
                    <a:ext uri="{9D8B030D-6E8A-4147-A177-3AD203B41FA5}">
                      <a16:colId xmlns:a16="http://schemas.microsoft.com/office/drawing/2014/main" xmlns="" val="20000"/>
                    </a:ext>
                  </a:extLst>
                </a:gridCol>
                <a:gridCol w="8409414">
                  <a:extLst>
                    <a:ext uri="{9D8B030D-6E8A-4147-A177-3AD203B41FA5}">
                      <a16:colId xmlns:a16="http://schemas.microsoft.com/office/drawing/2014/main" xmlns="" val="20001"/>
                    </a:ext>
                  </a:extLst>
                </a:gridCol>
              </a:tblGrid>
              <a:tr h="413057">
                <a:tc>
                  <a:txBody>
                    <a:bodyPr/>
                    <a:lstStyle/>
                    <a:p>
                      <a:pPr algn="l">
                        <a:lnSpc>
                          <a:spcPts val="1600"/>
                        </a:lnSpc>
                        <a:spcAft>
                          <a:spcPts val="0"/>
                        </a:spcAft>
                        <a:tabLst>
                          <a:tab pos="4517390" algn="l"/>
                        </a:tabLst>
                      </a:pPr>
                      <a:r>
                        <a:rPr lang="en-US" altLang="ja-JP" sz="1600" b="1" kern="100" dirty="0">
                          <a:solidFill>
                            <a:schemeClr val="bg1"/>
                          </a:solidFill>
                          <a:effectLst/>
                        </a:rPr>
                        <a:t>CHECK</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2700" cap="flat" cmpd="sng" algn="ctr">
                      <a:solidFill>
                        <a:schemeClr val="accent2"/>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xmlns="" val="10000"/>
                  </a:ext>
                </a:extLst>
              </a:tr>
              <a:tr h="1760543">
                <a:tc gridSpan="2">
                  <a:txBody>
                    <a:bodyPr/>
                    <a:lstStyle/>
                    <a:p>
                      <a:pPr marL="0" indent="0" algn="just">
                        <a:lnSpc>
                          <a:spcPts val="2200"/>
                        </a:lnSpc>
                        <a:spcAft>
                          <a:spcPts val="0"/>
                        </a:spcAft>
                        <a:buSzPct val="120000"/>
                        <a:buFontTx/>
                        <a:buNone/>
                        <a:tabLst>
                          <a:tab pos="3405505" algn="l"/>
                        </a:tabLst>
                      </a:pPr>
                      <a:r>
                        <a:rPr lang="ja-JP" altLang="en-US" sz="1600" b="0" kern="100" baseline="0" dirty="0">
                          <a:solidFill>
                            <a:schemeClr val="tx1"/>
                          </a:solidFill>
                          <a:effectLst/>
                        </a:rPr>
                        <a:t>平成</a:t>
                      </a:r>
                      <a:r>
                        <a:rPr lang="en-US" altLang="ja-JP" sz="1600" b="0" kern="100" baseline="0" dirty="0">
                          <a:solidFill>
                            <a:schemeClr val="tx1"/>
                          </a:solidFill>
                          <a:effectLst/>
                        </a:rPr>
                        <a:t>28</a:t>
                      </a:r>
                      <a:r>
                        <a:rPr lang="ja-JP" altLang="en-US" sz="1600" b="0" kern="100" baseline="0" dirty="0">
                          <a:solidFill>
                            <a:schemeClr val="tx1"/>
                          </a:solidFill>
                          <a:effectLst/>
                        </a:rPr>
                        <a:t>年</a:t>
                      </a:r>
                      <a:r>
                        <a:rPr lang="en-US" altLang="ja-JP" sz="1600" b="0" kern="100" baseline="0" dirty="0">
                          <a:solidFill>
                            <a:schemeClr val="tx1"/>
                          </a:solidFill>
                          <a:effectLst/>
                        </a:rPr>
                        <a:t>8</a:t>
                      </a:r>
                      <a:r>
                        <a:rPr lang="ja-JP" altLang="en-US" sz="1600" b="0" kern="100" baseline="0" dirty="0">
                          <a:solidFill>
                            <a:schemeClr val="tx1"/>
                          </a:solidFill>
                          <a:effectLst/>
                        </a:rPr>
                        <a:t>月頃に都道府県職員向けに配布された、</a:t>
                      </a:r>
                      <a:r>
                        <a:rPr lang="ja-JP" altLang="en-US" sz="1600" b="0" u="sng" kern="100" baseline="0" dirty="0">
                          <a:solidFill>
                            <a:schemeClr val="tx1"/>
                          </a:solidFill>
                          <a:effectLst/>
                        </a:rPr>
                        <a:t>各市区町村の将来推計アカウント</a:t>
                      </a:r>
                      <a:r>
                        <a:rPr lang="en-US" altLang="ja-JP" sz="1600" b="0" u="sng" kern="100" baseline="0" dirty="0">
                          <a:solidFill>
                            <a:schemeClr val="tx1"/>
                          </a:solidFill>
                          <a:effectLst/>
                        </a:rPr>
                        <a:t>(</a:t>
                      </a:r>
                      <a:r>
                        <a:rPr lang="ja-JP" altLang="en-US" sz="1600" b="0" u="sng" kern="100" baseline="0" dirty="0">
                          <a:solidFill>
                            <a:schemeClr val="tx1"/>
                          </a:solidFill>
                          <a:effectLst/>
                        </a:rPr>
                        <a:t>「</a:t>
                      </a:r>
                      <a:r>
                        <a:rPr lang="en-US" altLang="ja-JP" sz="1600" b="0" u="sng" kern="100" baseline="0" dirty="0">
                          <a:solidFill>
                            <a:schemeClr val="tx1"/>
                          </a:solidFill>
                          <a:effectLst/>
                        </a:rPr>
                        <a:t>S99999</a:t>
                      </a:r>
                      <a:r>
                        <a:rPr lang="ja-JP" altLang="en-US" sz="1600" b="0" u="sng" kern="100" baseline="0" dirty="0">
                          <a:solidFill>
                            <a:schemeClr val="tx1"/>
                          </a:solidFill>
                          <a:effectLst/>
                        </a:rPr>
                        <a:t>－」で始まる</a:t>
                      </a:r>
                      <a:r>
                        <a:rPr lang="en-US" altLang="ja-JP" sz="1600" b="0" u="sng" kern="100" baseline="0" dirty="0">
                          <a:solidFill>
                            <a:schemeClr val="tx1"/>
                          </a:solidFill>
                          <a:effectLst/>
                        </a:rPr>
                        <a:t>ID)</a:t>
                      </a:r>
                      <a:r>
                        <a:rPr lang="ja-JP" altLang="en-US" sz="1600" b="0" u="sng" kern="100" baseline="0" dirty="0">
                          <a:solidFill>
                            <a:schemeClr val="tx1"/>
                          </a:solidFill>
                          <a:effectLst/>
                        </a:rPr>
                        <a:t>は、平成</a:t>
                      </a:r>
                      <a:r>
                        <a:rPr lang="en-US" altLang="ja-JP" sz="1600" b="0" u="sng" kern="100" baseline="0" dirty="0">
                          <a:solidFill>
                            <a:schemeClr val="tx1"/>
                          </a:solidFill>
                          <a:effectLst/>
                        </a:rPr>
                        <a:t>29</a:t>
                      </a:r>
                      <a:r>
                        <a:rPr lang="ja-JP" altLang="en-US" sz="1600" b="0" u="sng" kern="100" baseline="0" dirty="0">
                          <a:solidFill>
                            <a:schemeClr val="tx1"/>
                          </a:solidFill>
                          <a:effectLst/>
                        </a:rPr>
                        <a:t>年</a:t>
                      </a:r>
                      <a:r>
                        <a:rPr lang="en-US" altLang="ja-JP" sz="1600" b="0" u="sng" kern="100" baseline="0" dirty="0">
                          <a:solidFill>
                            <a:schemeClr val="tx1"/>
                          </a:solidFill>
                          <a:effectLst/>
                        </a:rPr>
                        <a:t>7</a:t>
                      </a:r>
                      <a:r>
                        <a:rPr lang="ja-JP" altLang="en-US" sz="1600" b="0" u="sng" kern="100" baseline="0" dirty="0">
                          <a:solidFill>
                            <a:schemeClr val="tx1"/>
                          </a:solidFill>
                          <a:effectLst/>
                        </a:rPr>
                        <a:t>月</a:t>
                      </a:r>
                      <a:r>
                        <a:rPr lang="en-US" altLang="ja-JP" sz="1600" b="0" u="sng" kern="100" baseline="0" dirty="0">
                          <a:solidFill>
                            <a:schemeClr val="tx1"/>
                          </a:solidFill>
                          <a:effectLst/>
                        </a:rPr>
                        <a:t>27</a:t>
                      </a:r>
                      <a:r>
                        <a:rPr lang="ja-JP" altLang="en-US" sz="1600" b="0" u="sng" kern="100" baseline="0" dirty="0">
                          <a:solidFill>
                            <a:schemeClr val="tx1"/>
                          </a:solidFill>
                          <a:effectLst/>
                        </a:rPr>
                        <a:t>日よりご利用できなくなっています</a:t>
                      </a:r>
                      <a:r>
                        <a:rPr lang="en-US" altLang="ja-JP" sz="1600" b="0" u="sng" kern="100" baseline="0" dirty="0">
                          <a:solidFill>
                            <a:schemeClr val="tx1"/>
                          </a:solidFill>
                          <a:effectLst/>
                        </a:rPr>
                        <a:t>(</a:t>
                      </a:r>
                      <a:r>
                        <a:rPr lang="ja-JP" altLang="en-US" sz="1600" b="0" u="sng" kern="100" baseline="0" dirty="0">
                          <a:solidFill>
                            <a:schemeClr val="tx1"/>
                          </a:solidFill>
                          <a:effectLst/>
                        </a:rPr>
                        <a:t>アカウント自体が削除されています</a:t>
                      </a:r>
                      <a:r>
                        <a:rPr lang="en-US" altLang="ja-JP" sz="1600" b="0" kern="100" baseline="0" dirty="0">
                          <a:solidFill>
                            <a:schemeClr val="tx1"/>
                          </a:solidFill>
                          <a:effectLst/>
                        </a:rPr>
                        <a:t>)</a:t>
                      </a:r>
                      <a:r>
                        <a:rPr lang="ja-JP" altLang="en-US" sz="1600" b="0" kern="100" baseline="0" dirty="0">
                          <a:solidFill>
                            <a:schemeClr val="tx1"/>
                          </a:solidFill>
                          <a:effectLst/>
                        </a:rPr>
                        <a:t>ので、必ず都道府県のアカウント管理者により、</a:t>
                      </a:r>
                      <a:r>
                        <a:rPr lang="ja-JP" altLang="en-US" sz="1600" b="0" u="sng" kern="100" baseline="0" dirty="0">
                          <a:solidFill>
                            <a:schemeClr val="tx1"/>
                          </a:solidFill>
                          <a:effectLst/>
                        </a:rPr>
                        <a:t>都道府県専用の「将来推計権限」アカウントを作成してください</a:t>
                      </a:r>
                      <a:r>
                        <a:rPr lang="en-US" altLang="ja-JP" sz="1600" b="0" kern="100" baseline="0" dirty="0">
                          <a:solidFill>
                            <a:schemeClr val="tx1"/>
                          </a:solidFill>
                          <a:effectLst/>
                        </a:rPr>
                        <a:t>(</a:t>
                      </a:r>
                      <a:r>
                        <a:rPr lang="ja-JP" altLang="en-US" sz="1600" b="0" kern="100" baseline="0" dirty="0">
                          <a:solidFill>
                            <a:schemeClr val="tx1"/>
                          </a:solidFill>
                          <a:effectLst/>
                        </a:rPr>
                        <a:t>市区町村の将来推計アカウントでは、本利用マニュアルに記載されている都道府県専用の将来推計機能を使用することができません）。</a:t>
                      </a:r>
                    </a:p>
                  </a:txBody>
                  <a:tcPr marL="68580" marR="68580" marT="0" marB="0" anchor="ctr">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153409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a:t>２．将来推計機能（保険者向け）について</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15</a:t>
            </a:fld>
            <a:endParaRPr kumimoji="1" lang="ja-JP" altLang="en-US" dirty="0"/>
          </a:p>
        </p:txBody>
      </p:sp>
    </p:spTree>
    <p:extLst>
      <p:ext uri="{BB962C8B-B14F-4D97-AF65-F5344CB8AC3E}">
        <p14:creationId xmlns:p14="http://schemas.microsoft.com/office/powerpoint/2010/main" val="20235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000" dirty="0"/>
              <a:t>２－１　将来推計機能の概要</a:t>
            </a:r>
            <a:endParaRPr lang="ja-JP" altLang="ja-JP" sz="2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16</a:t>
            </a:fld>
            <a:endParaRPr kumimoji="1" lang="ja-JP" altLang="en-US" dirty="0"/>
          </a:p>
        </p:txBody>
      </p:sp>
    </p:spTree>
    <p:extLst>
      <p:ext uri="{BB962C8B-B14F-4D97-AF65-F5344CB8AC3E}">
        <p14:creationId xmlns:p14="http://schemas.microsoft.com/office/powerpoint/2010/main" val="2930217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将来推計機能の概要</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93899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a:t>将来推計機能は、平成</a:t>
            </a:r>
            <a:r>
              <a:rPr lang="en-US" altLang="ja-JP" sz="2000" dirty="0"/>
              <a:t>27</a:t>
            </a:r>
            <a:r>
              <a:rPr lang="ja-JP" altLang="en-US" sz="2000" dirty="0"/>
              <a:t>～</a:t>
            </a:r>
            <a:r>
              <a:rPr lang="en-US" altLang="ja-JP" sz="2000" dirty="0"/>
              <a:t>29</a:t>
            </a:r>
            <a:r>
              <a:rPr lang="ja-JP" altLang="en-US" sz="2000" dirty="0"/>
              <a:t>年度の「介護保険事業状況報告」に基づき、第</a:t>
            </a:r>
            <a:r>
              <a:rPr lang="en-US" altLang="ja-JP" sz="2000" dirty="0"/>
              <a:t>7</a:t>
            </a:r>
            <a:r>
              <a:rPr lang="ja-JP" altLang="en-US" sz="2000" dirty="0"/>
              <a:t>期介護保険事業計画における保険料基準額の推計を支援します。</a:t>
            </a:r>
            <a:endParaRPr lang="en-US" altLang="ja-JP" sz="2000" dirty="0"/>
          </a:p>
          <a:p>
            <a:pPr marL="0" lvl="1" indent="0"/>
            <a:endParaRPr lang="en-US" altLang="ja-JP" sz="2000" dirty="0"/>
          </a:p>
          <a:p>
            <a:pPr marL="0" lvl="1" indent="0"/>
            <a:r>
              <a:rPr lang="ja-JP" altLang="en-US" sz="2000" dirty="0"/>
              <a:t>（留意事項）</a:t>
            </a:r>
            <a:endParaRPr lang="en-US" altLang="ja-JP" sz="2000" dirty="0"/>
          </a:p>
          <a:p>
            <a:pPr marL="0" lvl="1" indent="0"/>
            <a:r>
              <a:rPr lang="ja-JP" altLang="en-US" sz="2000" dirty="0"/>
              <a:t>平成</a:t>
            </a:r>
            <a:r>
              <a:rPr lang="en-US" altLang="ja-JP" sz="2000" dirty="0"/>
              <a:t>29</a:t>
            </a:r>
            <a:r>
              <a:rPr lang="ja-JP" altLang="en-US" sz="2000" dirty="0"/>
              <a:t>年</a:t>
            </a:r>
            <a:r>
              <a:rPr lang="en-US" altLang="ja-JP" sz="2000" dirty="0"/>
              <a:t>7</a:t>
            </a:r>
            <a:r>
              <a:rPr lang="ja-JP" altLang="en-US" sz="2000" dirty="0"/>
              <a:t>月下旬までに提供されていた将来推計機能は、「暫定版」のため、それまでにした推計パターンは編集不可、閲覧のみ</a:t>
            </a:r>
            <a:r>
              <a:rPr lang="ja-JP" altLang="en-US" sz="2000" b="1" dirty="0"/>
              <a:t>可能です。</a:t>
            </a:r>
            <a:endParaRPr lang="en-US" altLang="ja-JP" sz="2000" b="1"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17</a:t>
            </a:fld>
            <a:endParaRPr kumimoji="1" lang="ja-JP" altLang="en-US" dirty="0"/>
          </a:p>
        </p:txBody>
      </p:sp>
      <p:sp>
        <p:nvSpPr>
          <p:cNvPr id="2" name="角丸四角形 1"/>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W1-3</a:t>
            </a:r>
            <a:r>
              <a:rPr lang="ja-JP" altLang="en-US" sz="1400" dirty="0"/>
              <a:t>ページ</a:t>
            </a:r>
            <a:endParaRPr lang="en-US" altLang="ja-JP" sz="1400" dirty="0"/>
          </a:p>
        </p:txBody>
      </p:sp>
      <p:graphicFrame>
        <p:nvGraphicFramePr>
          <p:cNvPr id="7" name="表 6"/>
          <p:cNvGraphicFramePr>
            <a:graphicFrameLocks noGrp="1"/>
          </p:cNvGraphicFramePr>
          <p:nvPr>
            <p:extLst/>
          </p:nvPr>
        </p:nvGraphicFramePr>
        <p:xfrm>
          <a:off x="200473" y="2780889"/>
          <a:ext cx="9505055" cy="3960479"/>
        </p:xfrm>
        <a:graphic>
          <a:graphicData uri="http://schemas.openxmlformats.org/drawingml/2006/table">
            <a:tbl>
              <a:tblPr firstRow="1" firstCol="1" bandRow="1">
                <a:tableStyleId>{93296810-A885-4BE3-A3E7-6D5BEEA58F35}</a:tableStyleId>
              </a:tblPr>
              <a:tblGrid>
                <a:gridCol w="2961330">
                  <a:extLst>
                    <a:ext uri="{9D8B030D-6E8A-4147-A177-3AD203B41FA5}">
                      <a16:colId xmlns:a16="http://schemas.microsoft.com/office/drawing/2014/main" xmlns="" val="20000"/>
                    </a:ext>
                  </a:extLst>
                </a:gridCol>
                <a:gridCol w="6543725">
                  <a:extLst>
                    <a:ext uri="{9D8B030D-6E8A-4147-A177-3AD203B41FA5}">
                      <a16:colId xmlns:a16="http://schemas.microsoft.com/office/drawing/2014/main" xmlns="" val="20001"/>
                    </a:ext>
                  </a:extLst>
                </a:gridCol>
              </a:tblGrid>
              <a:tr h="360039">
                <a:tc>
                  <a:txBody>
                    <a:bodyPr/>
                    <a:lstStyle/>
                    <a:p>
                      <a:pPr algn="l">
                        <a:lnSpc>
                          <a:spcPts val="1600"/>
                        </a:lnSpc>
                        <a:spcAft>
                          <a:spcPts val="0"/>
                        </a:spcAft>
                        <a:tabLst>
                          <a:tab pos="4517390" algn="l"/>
                        </a:tabLst>
                      </a:pPr>
                      <a:r>
                        <a:rPr lang="ja-JP" sz="1600" b="1" kern="100" dirty="0">
                          <a:solidFill>
                            <a:schemeClr val="bg1"/>
                          </a:solidFill>
                          <a:effectLst/>
                        </a:rPr>
                        <a:t>将来推計機能の主な特徴</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3600440">
                <a:tc gridSpan="2">
                  <a:txBody>
                    <a:bodyPr/>
                    <a:lstStyle/>
                    <a:p>
                      <a:pPr marL="285750" indent="-285750" algn="just">
                        <a:spcAft>
                          <a:spcPts val="0"/>
                        </a:spcAft>
                        <a:buFont typeface="Wingdings" panose="05000000000000000000" pitchFamily="2" charset="2"/>
                        <a:buChar char="l"/>
                        <a:tabLst>
                          <a:tab pos="3405505" algn="l"/>
                        </a:tabLst>
                      </a:pPr>
                      <a:r>
                        <a:rPr lang="ja-JP" sz="1600" b="0" kern="100" dirty="0">
                          <a:solidFill>
                            <a:schemeClr val="tx1"/>
                          </a:solidFill>
                          <a:effectLst/>
                        </a:rPr>
                        <a:t>介護サービス見込み量の推計で使用する各保険者の実績データが初めから登録されています。</a:t>
                      </a:r>
                    </a:p>
                    <a:p>
                      <a:pPr marL="0" indent="0" algn="just">
                        <a:spcAft>
                          <a:spcPts val="0"/>
                        </a:spcAft>
                        <a:buFont typeface="Wingdings" panose="05000000000000000000" pitchFamily="2" charset="2"/>
                        <a:buNone/>
                        <a:tabLst>
                          <a:tab pos="3405505" algn="l"/>
                        </a:tabLst>
                      </a:pPr>
                      <a:endParaRPr lang="ja-JP" sz="1600" b="0" kern="100" dirty="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a:solidFill>
                            <a:schemeClr val="tx1"/>
                          </a:solidFill>
                          <a:effectLst/>
                        </a:rPr>
                        <a:t>データの追加入力無しに、平成</a:t>
                      </a:r>
                      <a:r>
                        <a:rPr lang="en-US" sz="1600" b="0" kern="100" dirty="0">
                          <a:solidFill>
                            <a:schemeClr val="tx1"/>
                          </a:solidFill>
                          <a:effectLst/>
                        </a:rPr>
                        <a:t>30</a:t>
                      </a:r>
                      <a:r>
                        <a:rPr lang="ja-JP" sz="1600" b="0" kern="100" dirty="0">
                          <a:solidFill>
                            <a:schemeClr val="tx1"/>
                          </a:solidFill>
                          <a:effectLst/>
                        </a:rPr>
                        <a:t>～</a:t>
                      </a:r>
                      <a:r>
                        <a:rPr lang="en-US" sz="1600" b="0" kern="100" dirty="0">
                          <a:solidFill>
                            <a:schemeClr val="tx1"/>
                          </a:solidFill>
                          <a:effectLst/>
                        </a:rPr>
                        <a:t>32</a:t>
                      </a:r>
                      <a:r>
                        <a:rPr lang="ja-JP" sz="1600" b="0" kern="100" dirty="0">
                          <a:solidFill>
                            <a:schemeClr val="tx1"/>
                          </a:solidFill>
                          <a:effectLst/>
                        </a:rPr>
                        <a:t>年度における各年度の認定者数、介護サービス見込み量や、第</a:t>
                      </a:r>
                      <a:r>
                        <a:rPr lang="en-US" sz="1600" b="0" kern="100" dirty="0">
                          <a:solidFill>
                            <a:schemeClr val="tx1"/>
                          </a:solidFill>
                          <a:effectLst/>
                        </a:rPr>
                        <a:t>7</a:t>
                      </a:r>
                      <a:r>
                        <a:rPr lang="ja-JP" sz="1600" b="0" kern="100" dirty="0">
                          <a:solidFill>
                            <a:schemeClr val="tx1"/>
                          </a:solidFill>
                          <a:effectLst/>
                        </a:rPr>
                        <a:t>期保険料基準額の「自然体推計」結果を算定することができます。また、自然体推計を行う際には「被保険者数」「各種介護サービス量の増減の傾き」「実績値として使用する年度」について調整することもできます。</a:t>
                      </a:r>
                    </a:p>
                    <a:p>
                      <a:pPr marL="0" indent="0" algn="just">
                        <a:spcAft>
                          <a:spcPts val="0"/>
                        </a:spcAft>
                        <a:buFont typeface="Wingdings" panose="05000000000000000000" pitchFamily="2" charset="2"/>
                        <a:buNone/>
                        <a:tabLst>
                          <a:tab pos="3405505" algn="l"/>
                        </a:tabLst>
                      </a:pPr>
                      <a:endParaRPr lang="ja-JP" sz="1600" b="0" kern="100" dirty="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a:solidFill>
                            <a:schemeClr val="tx1"/>
                          </a:solidFill>
                          <a:effectLst/>
                        </a:rPr>
                        <a:t>各保険者において検討された施策に基づき、認定者数や各種介護サービス見込み量を直接システムに入力することによって、自然体推計結果と比較しながら、施策を反映した後の保険料基準額を算定することができます。</a:t>
                      </a:r>
                    </a:p>
                    <a:p>
                      <a:pPr marL="0" indent="0" algn="just">
                        <a:spcAft>
                          <a:spcPts val="0"/>
                        </a:spcAft>
                        <a:buFont typeface="Wingdings" panose="05000000000000000000" pitchFamily="2" charset="2"/>
                        <a:buNone/>
                        <a:tabLst>
                          <a:tab pos="3405505" algn="l"/>
                        </a:tabLst>
                      </a:pPr>
                      <a:r>
                        <a:rPr lang="en-US" sz="1600" b="0" kern="100" dirty="0">
                          <a:solidFill>
                            <a:schemeClr val="tx1"/>
                          </a:solidFill>
                          <a:effectLst/>
                        </a:rPr>
                        <a:t> </a:t>
                      </a:r>
                      <a:endParaRPr lang="ja-JP" sz="1600" b="0" kern="100" dirty="0">
                        <a:solidFill>
                          <a:schemeClr val="tx1"/>
                        </a:solidFill>
                        <a:effectLst/>
                      </a:endParaRPr>
                    </a:p>
                    <a:p>
                      <a:pPr marL="285750" indent="-285750" algn="just">
                        <a:spcAft>
                          <a:spcPts val="0"/>
                        </a:spcAft>
                        <a:buFont typeface="Wingdings" panose="05000000000000000000" pitchFamily="2" charset="2"/>
                        <a:buChar char="l"/>
                        <a:tabLst>
                          <a:tab pos="3405505" algn="l"/>
                        </a:tabLst>
                      </a:pPr>
                      <a:r>
                        <a:rPr lang="ja-JP" sz="1600" b="0" kern="100" dirty="0">
                          <a:solidFill>
                            <a:schemeClr val="tx1"/>
                          </a:solidFill>
                          <a:effectLst/>
                        </a:rPr>
                        <a:t>保険料基準額の算定後は、各介護サービス見込み量の妥当性確認を支援する「チェックシート」や、推計結果の概要をまとめた「総括表」を</a:t>
                      </a:r>
                      <a:r>
                        <a:rPr lang="en-US" sz="1600" b="0" kern="100" dirty="0">
                          <a:solidFill>
                            <a:schemeClr val="tx1"/>
                          </a:solidFill>
                          <a:effectLst/>
                        </a:rPr>
                        <a:t>Excel</a:t>
                      </a:r>
                      <a:r>
                        <a:rPr lang="ja-JP" sz="1600" b="0" kern="100" dirty="0">
                          <a:solidFill>
                            <a:schemeClr val="tx1"/>
                          </a:solidFill>
                          <a:effectLst/>
                        </a:rPr>
                        <a:t>形式のファイルでダウンロードすることができます。</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43127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将来推計機能を利用するための準備</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8785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endParaRPr lang="en-US" altLang="ja-JP" sz="2400" dirty="0"/>
          </a:p>
          <a:p>
            <a:pPr marL="342900" lvl="1" indent="-342900">
              <a:buFont typeface="Wingdings" panose="05000000000000000000" pitchFamily="2" charset="2"/>
              <a:buChar char="p"/>
            </a:pPr>
            <a:r>
              <a:rPr lang="ja-JP" altLang="en-US" sz="2800" dirty="0"/>
              <a:t>将来推計機能を利用するためには、</a:t>
            </a:r>
            <a:r>
              <a:rPr lang="ja-JP" altLang="en-US" sz="2800" dirty="0">
                <a:solidFill>
                  <a:srgbClr val="FF0000"/>
                </a:solidFill>
              </a:rPr>
              <a:t>「将来推計権限」が付与されたユーザアカウントでログインする必要</a:t>
            </a:r>
            <a:r>
              <a:rPr lang="ja-JP" altLang="en-US" sz="2800" dirty="0"/>
              <a:t>があります。</a:t>
            </a:r>
          </a:p>
          <a:p>
            <a:pPr marL="400050" lvl="2" indent="0"/>
            <a:endParaRPr lang="ja-JP" altLang="en-US" sz="2400" dirty="0"/>
          </a:p>
          <a:p>
            <a:pPr marL="742950" lvl="2" indent="-342900">
              <a:buFont typeface="Wingdings" panose="05000000000000000000" pitchFamily="2" charset="2"/>
              <a:buChar char="Ø"/>
            </a:pPr>
            <a:r>
              <a:rPr lang="ja-JP" altLang="en-US" sz="2400" dirty="0"/>
              <a:t>各自治体内のアカウント管理者の方</a:t>
            </a:r>
          </a:p>
          <a:p>
            <a:pPr marL="400050" lvl="2" indent="0"/>
            <a:r>
              <a:rPr lang="ja-JP" altLang="en-US" sz="2400" dirty="0"/>
              <a:t>「将来推計権限」のユーザアカウントを作成し、将来推計を実施される担当者へ「ユーザＩＤ」と「パスワード」を連絡してください。</a:t>
            </a:r>
          </a:p>
          <a:p>
            <a:pPr marL="400050" lvl="2" indent="0"/>
            <a:r>
              <a:rPr lang="en-US" altLang="ja-JP" sz="2000" dirty="0"/>
              <a:t>※</a:t>
            </a:r>
            <a:r>
              <a:rPr lang="ja-JP" altLang="en-US" sz="2000" dirty="0"/>
              <a:t>アカウント管理者は、昨年</a:t>
            </a:r>
            <a:r>
              <a:rPr lang="en-US" altLang="ja-JP" sz="2000" dirty="0"/>
              <a:t>7</a:t>
            </a:r>
            <a:r>
              <a:rPr lang="ja-JP" altLang="en-US" sz="2000" dirty="0"/>
              <a:t>月に事務連絡に基いて都道府県経由で発行されたアカウントを用いている方です。</a:t>
            </a:r>
            <a:endParaRPr lang="en-US" altLang="ja-JP" sz="2000" dirty="0"/>
          </a:p>
          <a:p>
            <a:pPr marL="400050" lvl="2" indent="0"/>
            <a:r>
              <a:rPr lang="en-US" altLang="ja-JP" sz="2000" dirty="0"/>
              <a:t>※</a:t>
            </a:r>
            <a:r>
              <a:rPr lang="ja-JP" altLang="en-US" sz="2000" dirty="0"/>
              <a:t>ユーザアカウントの作成方法は、「利用マニュアル</a:t>
            </a:r>
            <a:r>
              <a:rPr lang="en-US" altLang="ja-JP" sz="2000" dirty="0"/>
              <a:t>【</a:t>
            </a:r>
            <a:r>
              <a:rPr lang="ja-JP" altLang="en-US" sz="2000" dirty="0"/>
              <a:t>システム管理編</a:t>
            </a:r>
            <a:r>
              <a:rPr lang="en-US" altLang="ja-JP" sz="2000" dirty="0"/>
              <a:t>】</a:t>
            </a:r>
            <a:r>
              <a:rPr lang="ja-JP" altLang="en-US" sz="2000" dirty="0"/>
              <a:t>」「</a:t>
            </a:r>
            <a:r>
              <a:rPr lang="en-US" altLang="ja-JP" sz="2000" dirty="0"/>
              <a:t>2-2 </a:t>
            </a:r>
            <a:r>
              <a:rPr lang="ja-JP" altLang="en-US" sz="2000" dirty="0"/>
              <a:t>ユーザアカウントを作成する」を参照。</a:t>
            </a:r>
          </a:p>
          <a:p>
            <a:pPr marL="400050" lvl="2" indent="0"/>
            <a:endParaRPr lang="ja-JP" altLang="en-US" sz="2400" dirty="0"/>
          </a:p>
          <a:p>
            <a:pPr marL="742950" lvl="2" indent="-342900">
              <a:buFont typeface="Wingdings" panose="05000000000000000000" pitchFamily="2" charset="2"/>
              <a:buChar char="Ø"/>
            </a:pPr>
            <a:r>
              <a:rPr lang="ja-JP" altLang="en-US" sz="2400" dirty="0"/>
              <a:t>将来推計の担当者の方</a:t>
            </a:r>
          </a:p>
          <a:p>
            <a:pPr marL="400050" lvl="2" indent="0"/>
            <a:r>
              <a:rPr lang="ja-JP" altLang="en-US" sz="2400" dirty="0"/>
              <a:t>組織内のアカウント管理者の方へ、「将来推計権限」のユーザアカウントの作成を依頼してください。</a:t>
            </a:r>
          </a:p>
          <a:p>
            <a:pPr marL="0" lvl="1" indent="0"/>
            <a:endParaRPr lang="ja-JP" altLang="en-US" sz="24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18</a:t>
            </a:fld>
            <a:endParaRPr kumimoji="1" lang="ja-JP" altLang="en-US" dirty="0"/>
          </a:p>
        </p:txBody>
      </p:sp>
      <p:sp>
        <p:nvSpPr>
          <p:cNvPr id="9" name="角丸四角形 8"/>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W1-6</a:t>
            </a:r>
            <a:r>
              <a:rPr lang="ja-JP" altLang="en-US" sz="1400" dirty="0"/>
              <a:t>ページ</a:t>
            </a:r>
            <a:endParaRPr lang="en-US" altLang="ja-JP" sz="1400" dirty="0"/>
          </a:p>
        </p:txBody>
      </p:sp>
    </p:spTree>
    <p:extLst>
      <p:ext uri="{BB962C8B-B14F-4D97-AF65-F5344CB8AC3E}">
        <p14:creationId xmlns:p14="http://schemas.microsoft.com/office/powerpoint/2010/main" val="492949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ログイン方法</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7"/>
            <a:ext cx="9711529" cy="553997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342900" lvl="1" indent="-342900">
              <a:buFont typeface="Wingdings" panose="05000000000000000000" pitchFamily="2" charset="2"/>
              <a:buChar char="p"/>
            </a:pPr>
            <a:r>
              <a:rPr lang="sv-SE" altLang="ja-JP" sz="2800" dirty="0"/>
              <a:t>Internet Explorer</a:t>
            </a:r>
            <a:r>
              <a:rPr lang="ja-JP" altLang="sv-SE" sz="2800" dirty="0"/>
              <a:t>を開</a:t>
            </a:r>
            <a:r>
              <a:rPr lang="ja-JP" altLang="en-US" sz="2800" dirty="0"/>
              <a:t>き</a:t>
            </a:r>
            <a:r>
              <a:rPr lang="ja-JP" altLang="sv-SE" sz="2800" dirty="0"/>
              <a:t>、</a:t>
            </a:r>
            <a:r>
              <a:rPr lang="ja-JP" altLang="en-US" sz="2800" dirty="0"/>
              <a:t>研修用の</a:t>
            </a:r>
            <a:r>
              <a:rPr lang="ja-JP" altLang="sv-SE" sz="2800" dirty="0"/>
              <a:t>「見える化」システムにアクセスしてください。</a:t>
            </a:r>
            <a:r>
              <a:rPr lang="ja-JP" altLang="en-US" sz="2800" dirty="0"/>
              <a:t>（本サイトは本日のみ利用可能です）</a:t>
            </a:r>
            <a:endParaRPr lang="en-US" altLang="ja-JP" sz="2800" dirty="0"/>
          </a:p>
          <a:p>
            <a:pPr marL="0" lvl="1" indent="0" algn="ctr">
              <a:spcBef>
                <a:spcPts val="1200"/>
              </a:spcBef>
            </a:pPr>
            <a:r>
              <a:rPr lang="ja-JP" altLang="sv-SE" sz="2800" dirty="0"/>
              <a:t>アドレス：</a:t>
            </a:r>
            <a:r>
              <a:rPr lang="sv-SE" altLang="ja-JP" sz="2800" b="1" dirty="0">
                <a:solidFill>
                  <a:srgbClr val="FF0000"/>
                </a:solidFill>
              </a:rPr>
              <a:t>http://edumierukanet.mhlw.go.jp/</a:t>
            </a:r>
          </a:p>
          <a:p>
            <a:pPr marL="342900" lvl="1" indent="-342900">
              <a:spcBef>
                <a:spcPts val="2400"/>
              </a:spcBef>
              <a:buFont typeface="Wingdings" panose="05000000000000000000" pitchFamily="2" charset="2"/>
              <a:buChar char="p"/>
            </a:pPr>
            <a:r>
              <a:rPr lang="ja-JP" altLang="sv-SE" sz="2800" dirty="0"/>
              <a:t>「ログイン」ボタンを</a:t>
            </a:r>
            <a:r>
              <a:rPr lang="ja-JP" altLang="en-US" sz="2800" dirty="0"/>
              <a:t>クリック</a:t>
            </a:r>
            <a:r>
              <a:rPr lang="ja-JP" altLang="sv-SE" sz="2800" dirty="0"/>
              <a:t>すると</a:t>
            </a:r>
            <a:r>
              <a:rPr lang="ja-JP" altLang="en-US" sz="2800" dirty="0"/>
              <a:t>、</a:t>
            </a:r>
            <a:r>
              <a:rPr lang="ja-JP" altLang="sv-SE" sz="2800" dirty="0"/>
              <a:t>ログイン画面が表示されます。</a:t>
            </a:r>
            <a:endParaRPr lang="en-US" altLang="ja-JP" sz="2800" dirty="0"/>
          </a:p>
          <a:p>
            <a:pPr marL="342900" lvl="1" indent="-342900">
              <a:buFont typeface="Wingdings" panose="05000000000000000000" pitchFamily="2" charset="2"/>
              <a:buChar char="p"/>
            </a:pPr>
            <a:endParaRPr lang="en-US" altLang="ja-JP" sz="2800" dirty="0"/>
          </a:p>
          <a:p>
            <a:pPr marL="342900" lvl="1" indent="-342900">
              <a:buFont typeface="Wingdings" panose="05000000000000000000" pitchFamily="2" charset="2"/>
              <a:buChar char="p"/>
            </a:pPr>
            <a:r>
              <a:rPr lang="ja-JP" altLang="en-US" sz="2800" dirty="0"/>
              <a:t>配布した</a:t>
            </a:r>
            <a:r>
              <a:rPr lang="ja-JP" altLang="en-US" sz="2800" u="sng" dirty="0"/>
              <a:t>保険者用</a:t>
            </a:r>
            <a:r>
              <a:rPr lang="sv-SE" altLang="ja-JP" sz="2800" u="sng" dirty="0"/>
              <a:t>ID</a:t>
            </a:r>
            <a:r>
              <a:rPr lang="ja-JP" altLang="en-US" sz="2800" u="sng" dirty="0" err="1"/>
              <a:t>、</a:t>
            </a:r>
            <a:r>
              <a:rPr lang="ja-JP" altLang="sv-SE" sz="2800" u="sng" dirty="0"/>
              <a:t>パスワード</a:t>
            </a:r>
            <a:r>
              <a:rPr lang="ja-JP" altLang="sv-SE" sz="2800" dirty="0"/>
              <a:t>を入力してログインしてください。</a:t>
            </a:r>
            <a:endParaRPr lang="en-US" altLang="ja-JP" sz="2800" dirty="0"/>
          </a:p>
          <a:p>
            <a:pPr marL="725488" lvl="1" indent="-457200">
              <a:buFont typeface="Wingdings" panose="05000000000000000000" pitchFamily="2" charset="2"/>
              <a:buChar char="Ø"/>
            </a:pPr>
            <a:r>
              <a:rPr lang="ja-JP" altLang="sv-SE" sz="2000" dirty="0"/>
              <a:t>初回ログイン時の</a:t>
            </a:r>
            <a:r>
              <a:rPr lang="ja-JP" altLang="en-US" sz="2000" dirty="0"/>
              <a:t>場合</a:t>
            </a:r>
            <a:r>
              <a:rPr lang="ja-JP" altLang="sv-SE" sz="2000" dirty="0"/>
              <a:t>、パスワードの変更が求められま</a:t>
            </a:r>
            <a:r>
              <a:rPr lang="ja-JP" altLang="en-US" sz="2000" dirty="0"/>
              <a:t>すので、</a:t>
            </a:r>
            <a:r>
              <a:rPr lang="ja-JP" altLang="en-US" sz="2000" dirty="0">
                <a:solidFill>
                  <a:srgbClr val="FF0000"/>
                </a:solidFill>
              </a:rPr>
              <a:t>新しいパスワードを設定</a:t>
            </a:r>
            <a:r>
              <a:rPr lang="ja-JP" altLang="en-US" sz="2000" dirty="0"/>
              <a:t>してください。</a:t>
            </a:r>
            <a:endParaRPr lang="en-US" altLang="ja-JP" sz="2000" dirty="0"/>
          </a:p>
          <a:p>
            <a:pPr marL="725488" lvl="1" indent="-457200">
              <a:buFont typeface="Wingdings" panose="05000000000000000000" pitchFamily="2" charset="2"/>
              <a:buChar char="Ø"/>
            </a:pPr>
            <a:r>
              <a:rPr lang="ja-JP" altLang="sv-SE" sz="2000" dirty="0"/>
              <a:t>アカウントは</a:t>
            </a:r>
            <a:r>
              <a:rPr lang="ja-JP" altLang="en-US" sz="2000" dirty="0"/>
              <a:t>本研修を通してご利用いただきますので、設定した</a:t>
            </a:r>
            <a:r>
              <a:rPr lang="ja-JP" altLang="sv-SE" sz="2000" dirty="0">
                <a:solidFill>
                  <a:srgbClr val="FF0000"/>
                </a:solidFill>
              </a:rPr>
              <a:t>新しいパスワードは忘れないよう</a:t>
            </a:r>
            <a:r>
              <a:rPr lang="ja-JP" altLang="en-US" sz="2000" dirty="0">
                <a:solidFill>
                  <a:srgbClr val="FF0000"/>
                </a:solidFill>
              </a:rPr>
              <a:t>に</a:t>
            </a:r>
            <a:r>
              <a:rPr lang="ja-JP" altLang="sv-SE" sz="2000" dirty="0"/>
              <a:t>お願いいたします</a:t>
            </a:r>
            <a:r>
              <a:rPr lang="ja-JP" altLang="en-US" sz="2000" dirty="0"/>
              <a:t>。</a:t>
            </a:r>
            <a:endParaRPr lang="en-US" altLang="ja-JP" sz="2000" dirty="0"/>
          </a:p>
          <a:p>
            <a:pPr marL="0" lvl="1" indent="0"/>
            <a:endParaRPr lang="en-US" altLang="ja-JP" sz="2000" b="1"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19</a:t>
            </a:fld>
            <a:endParaRPr kumimoji="1" lang="ja-JP" alt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257256" y="2802482"/>
            <a:ext cx="2009775"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2335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a:t>１．はじめに</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2</a:t>
            </a:fld>
            <a:endParaRPr kumimoji="1" lang="ja-JP" altLang="en-US" dirty="0"/>
          </a:p>
        </p:txBody>
      </p:sp>
    </p:spTree>
    <p:extLst>
      <p:ext uri="{BB962C8B-B14F-4D97-AF65-F5344CB8AC3E}">
        <p14:creationId xmlns:p14="http://schemas.microsoft.com/office/powerpoint/2010/main" val="912682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演習内容</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7"/>
            <a:ext cx="9711529" cy="35394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457200" lvl="1" indent="-457200">
              <a:buFont typeface="Wingdings" panose="05000000000000000000" pitchFamily="2" charset="2"/>
              <a:buChar char="p"/>
            </a:pPr>
            <a:r>
              <a:rPr lang="ja-JP" altLang="en-US" sz="2800" dirty="0"/>
              <a:t>講師の説明にあわせて実際にパソコンを使ってできるだけ操作をしてみてください。</a:t>
            </a:r>
            <a:endParaRPr lang="en-US" altLang="ja-JP" sz="2800" dirty="0"/>
          </a:p>
          <a:p>
            <a:pPr marL="457200" lvl="1" indent="-457200">
              <a:buFont typeface="Wingdings" panose="05000000000000000000" pitchFamily="2" charset="2"/>
              <a:buChar char="p"/>
            </a:pPr>
            <a:endParaRPr lang="en-US" altLang="ja-JP" sz="2800" dirty="0"/>
          </a:p>
          <a:p>
            <a:pPr marL="457200" lvl="1" indent="-457200">
              <a:buFont typeface="Wingdings" panose="05000000000000000000" pitchFamily="2" charset="2"/>
              <a:buChar char="p"/>
            </a:pPr>
            <a:r>
              <a:rPr lang="ja-JP" altLang="en-US" sz="2800" dirty="0"/>
              <a:t>すでに推計パターンは提出用に１つ作成されているので、それを閲覧するのみでもかまいません。</a:t>
            </a:r>
            <a:endParaRPr lang="en-US" altLang="ja-JP" sz="2800" dirty="0"/>
          </a:p>
          <a:p>
            <a:pPr marL="457200" lvl="1" indent="-457200">
              <a:buFont typeface="Wingdings" panose="05000000000000000000" pitchFamily="2" charset="2"/>
              <a:buChar char="p"/>
            </a:pPr>
            <a:endParaRPr lang="en-US" altLang="ja-JP" sz="2800" dirty="0"/>
          </a:p>
          <a:p>
            <a:pPr marL="457200" lvl="1" indent="-457200">
              <a:buFont typeface="Wingdings" panose="05000000000000000000" pitchFamily="2" charset="2"/>
              <a:buChar char="p"/>
            </a:pPr>
            <a:r>
              <a:rPr lang="ja-JP" altLang="en-US" sz="2800" dirty="0"/>
              <a:t>何か不具合があった場合は、挙手をして知らせてください。</a:t>
            </a:r>
            <a:endParaRPr lang="en-US" altLang="ja-JP" sz="2800" dirty="0"/>
          </a:p>
          <a:p>
            <a:pPr marL="0" lvl="1" indent="0"/>
            <a:endParaRPr lang="en-US"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20</a:t>
            </a:fld>
            <a:endParaRPr kumimoji="1" lang="ja-JP" altLang="en-US" dirty="0"/>
          </a:p>
        </p:txBody>
      </p:sp>
    </p:spTree>
    <p:extLst>
      <p:ext uri="{BB962C8B-B14F-4D97-AF65-F5344CB8AC3E}">
        <p14:creationId xmlns:p14="http://schemas.microsoft.com/office/powerpoint/2010/main" val="3430334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 name="表 66"/>
          <p:cNvGraphicFramePr>
            <a:graphicFrameLocks noGrp="1"/>
          </p:cNvGraphicFramePr>
          <p:nvPr>
            <p:extLst/>
          </p:nvPr>
        </p:nvGraphicFramePr>
        <p:xfrm>
          <a:off x="97237" y="6126536"/>
          <a:ext cx="9711527" cy="675764"/>
        </p:xfrm>
        <a:graphic>
          <a:graphicData uri="http://schemas.openxmlformats.org/drawingml/2006/table">
            <a:tbl>
              <a:tblPr firstRow="1" firstCol="1" bandRow="1">
                <a:tableStyleId>{93296810-A885-4BE3-A3E7-6D5BEEA58F35}</a:tableStyleId>
              </a:tblPr>
              <a:tblGrid>
                <a:gridCol w="1545015">
                  <a:extLst>
                    <a:ext uri="{9D8B030D-6E8A-4147-A177-3AD203B41FA5}">
                      <a16:colId xmlns:a16="http://schemas.microsoft.com/office/drawing/2014/main" xmlns="" val="20000"/>
                    </a:ext>
                  </a:extLst>
                </a:gridCol>
                <a:gridCol w="8166512">
                  <a:extLst>
                    <a:ext uri="{9D8B030D-6E8A-4147-A177-3AD203B41FA5}">
                      <a16:colId xmlns:a16="http://schemas.microsoft.com/office/drawing/2014/main" xmlns="" val="20001"/>
                    </a:ext>
                  </a:extLst>
                </a:gridCol>
              </a:tblGrid>
              <a:tr h="288032">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387732">
                <a:tc gridSpan="2">
                  <a:txBody>
                    <a:bodyPr/>
                    <a:lstStyle/>
                    <a:p>
                      <a:pPr marL="0" indent="0" algn="just">
                        <a:spcAft>
                          <a:spcPts val="0"/>
                        </a:spcAft>
                        <a:buFont typeface="Wingdings" panose="05000000000000000000" pitchFamily="2" charset="2"/>
                        <a:buNone/>
                        <a:tabLst>
                          <a:tab pos="3405505" algn="l"/>
                        </a:tabLst>
                      </a:pPr>
                      <a:r>
                        <a:rPr lang="ja-JP" altLang="en-US" sz="1600" b="0" kern="100" dirty="0">
                          <a:solidFill>
                            <a:schemeClr val="tx1"/>
                          </a:solidFill>
                          <a:effectLst/>
                          <a:latin typeface="+mj-ea"/>
                          <a:ea typeface="+mj-ea"/>
                          <a:cs typeface="Times New Roman"/>
                        </a:rPr>
                        <a:t>第６期計画策定用の介護保険事業計画用ワークシート活用マニュアルも参考にしてください。</a:t>
                      </a:r>
                      <a:endParaRPr lang="ja-JP" sz="1600" b="0" kern="100" dirty="0">
                        <a:solidFill>
                          <a:schemeClr val="tx1"/>
                        </a:solidFill>
                        <a:effectLst/>
                        <a:latin typeface="+mj-ea"/>
                        <a:ea typeface="+mj-ea"/>
                        <a:cs typeface="Times New Roman"/>
                      </a:endParaRPr>
                    </a:p>
                  </a:txBody>
                  <a:tcPr marL="74295" marR="74295"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将来推計の流れ</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5" y="535980"/>
            <a:ext cx="9711529" cy="40011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sz="2000" dirty="0"/>
              <a:t>推計作業の流れと考え方を以下に示します。</a:t>
            </a:r>
            <a:endParaRPr lang="ja-JP" altLang="en-US" sz="2400" dirty="0"/>
          </a:p>
        </p:txBody>
      </p:sp>
      <p:sp>
        <p:nvSpPr>
          <p:cNvPr id="22" name="Rectangle 21"/>
          <p:cNvSpPr>
            <a:spLocks noChangeArrowheads="1"/>
          </p:cNvSpPr>
          <p:nvPr/>
        </p:nvSpPr>
        <p:spPr bwMode="auto">
          <a:xfrm>
            <a:off x="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1" y="118646"/>
            <a:ext cx="184731"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8"/>
            <a:ext cx="2311400" cy="365125"/>
          </a:xfrm>
        </p:spPr>
        <p:txBody>
          <a:bodyPr/>
          <a:lstStyle/>
          <a:p>
            <a:fld id="{D2D8002D-B5B0-4BAC-B1F6-782DDCCE6D9C}" type="slidenum">
              <a:rPr kumimoji="1" lang="ja-JP" altLang="en-US" smtClean="0"/>
              <a:pPr/>
              <a:t>21</a:t>
            </a:fld>
            <a:endParaRPr kumimoji="1" lang="ja-JP" altLang="en-US" dirty="0"/>
          </a:p>
        </p:txBody>
      </p:sp>
      <p:graphicFrame>
        <p:nvGraphicFramePr>
          <p:cNvPr id="2" name="図表 1"/>
          <p:cNvGraphicFramePr/>
          <p:nvPr>
            <p:extLst/>
          </p:nvPr>
        </p:nvGraphicFramePr>
        <p:xfrm>
          <a:off x="374561" y="1196752"/>
          <a:ext cx="4017000" cy="464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角丸四角形 10"/>
          <p:cNvSpPr/>
          <p:nvPr/>
        </p:nvSpPr>
        <p:spPr>
          <a:xfrm>
            <a:off x="314909" y="2438099"/>
            <a:ext cx="4136305" cy="3456000"/>
          </a:xfrm>
          <a:prstGeom prst="roundRect">
            <a:avLst>
              <a:gd name="adj" fmla="val 3299"/>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テキスト ボックス 19"/>
          <p:cNvSpPr txBox="1"/>
          <p:nvPr/>
        </p:nvSpPr>
        <p:spPr>
          <a:xfrm>
            <a:off x="5106455" y="1074222"/>
            <a:ext cx="1806905" cy="338554"/>
          </a:xfrm>
          <a:prstGeom prst="rect">
            <a:avLst/>
          </a:prstGeom>
          <a:noFill/>
        </p:spPr>
        <p:txBody>
          <a:bodyPr wrap="none" rtlCol="0">
            <a:spAutoFit/>
          </a:bodyPr>
          <a:lstStyle/>
          <a:p>
            <a:r>
              <a:rPr kumimoji="1" lang="ja-JP" altLang="en-US" sz="1600" dirty="0"/>
              <a:t>将来推計の考え方</a:t>
            </a:r>
          </a:p>
        </p:txBody>
      </p:sp>
      <p:grpSp>
        <p:nvGrpSpPr>
          <p:cNvPr id="2050" name="グループ化 2049"/>
          <p:cNvGrpSpPr/>
          <p:nvPr/>
        </p:nvGrpSpPr>
        <p:grpSpPr>
          <a:xfrm>
            <a:off x="5811097" y="1412777"/>
            <a:ext cx="3861907" cy="4828605"/>
            <a:chOff x="5447293" y="1412776"/>
            <a:chExt cx="3564837" cy="4828605"/>
          </a:xfrm>
        </p:grpSpPr>
        <p:cxnSp>
          <p:nvCxnSpPr>
            <p:cNvPr id="62" name="直線コネクタ 61"/>
            <p:cNvCxnSpPr/>
            <p:nvPr/>
          </p:nvCxnSpPr>
          <p:spPr>
            <a:xfrm>
              <a:off x="7666406" y="3675107"/>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7406195" y="2586394"/>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5922755" y="1412776"/>
              <a:ext cx="2268309" cy="479820"/>
            </a:xfrm>
            <a:prstGeom prst="rect">
              <a:avLst/>
            </a:prstGeom>
            <a:pattFill prst="pct5">
              <a:fgClr>
                <a:schemeClr val="tx1">
                  <a:lumMod val="95000"/>
                  <a:lumOff val="5000"/>
                </a:schemeClr>
              </a:fgClr>
              <a:bgClr>
                <a:schemeClr val="bg1"/>
              </a:bgClr>
            </a:pattFill>
            <a:ln w="19050"/>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3" name="テキスト ボックス 32"/>
            <p:cNvSpPr txBox="1"/>
            <p:nvPr/>
          </p:nvSpPr>
          <p:spPr>
            <a:xfrm>
              <a:off x="6246431" y="1498798"/>
              <a:ext cx="1496268" cy="307777"/>
            </a:xfrm>
            <a:prstGeom prst="rect">
              <a:avLst/>
            </a:prstGeom>
            <a:noFill/>
          </p:spPr>
          <p:txBody>
            <a:bodyPr wrap="none" rtlCol="0">
              <a:spAutoFit/>
            </a:bodyPr>
            <a:lstStyle/>
            <a:p>
              <a:r>
                <a:rPr kumimoji="1" lang="ja-JP" altLang="en-US" sz="1400" dirty="0"/>
                <a:t>将来の被保険者数</a:t>
              </a:r>
            </a:p>
          </p:txBody>
        </p:sp>
        <p:sp>
          <p:nvSpPr>
            <p:cNvPr id="40" name="下矢印 39"/>
            <p:cNvSpPr/>
            <p:nvPr/>
          </p:nvSpPr>
          <p:spPr>
            <a:xfrm>
              <a:off x="6934613" y="2073907"/>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8" name="下矢印 47"/>
            <p:cNvSpPr/>
            <p:nvPr/>
          </p:nvSpPr>
          <p:spPr>
            <a:xfrm>
              <a:off x="6965021" y="5113228"/>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6" name="直線コネクタ 5"/>
            <p:cNvCxnSpPr/>
            <p:nvPr/>
          </p:nvCxnSpPr>
          <p:spPr>
            <a:xfrm>
              <a:off x="8191064" y="1892596"/>
              <a:ext cx="0" cy="264173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48" name="グループ化 2047"/>
            <p:cNvGrpSpPr/>
            <p:nvPr/>
          </p:nvGrpSpPr>
          <p:grpSpPr>
            <a:xfrm>
              <a:off x="7406195" y="3454818"/>
              <a:ext cx="784869" cy="478800"/>
              <a:chOff x="7106966" y="2915359"/>
              <a:chExt cx="784869" cy="478800"/>
            </a:xfrm>
          </p:grpSpPr>
          <p:sp>
            <p:nvSpPr>
              <p:cNvPr id="35" name="正方形/長方形 34"/>
              <p:cNvSpPr/>
              <p:nvPr/>
            </p:nvSpPr>
            <p:spPr>
              <a:xfrm>
                <a:off x="7106966" y="2915359"/>
                <a:ext cx="264821" cy="478800"/>
              </a:xfrm>
              <a:prstGeom prst="rect">
                <a:avLst/>
              </a:prstGeom>
              <a:pattFill prst="ltUpDiag">
                <a:fgClr>
                  <a:schemeClr val="accent1"/>
                </a:fgClr>
                <a:bgClr>
                  <a:schemeClr val="bg1"/>
                </a:bgClr>
              </a:pattFill>
              <a:ln w="19050"/>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dirty="0"/>
              </a:p>
            </p:txBody>
          </p:sp>
          <p:sp>
            <p:nvSpPr>
              <p:cNvPr id="41" name="正方形/長方形 40"/>
              <p:cNvSpPr/>
              <p:nvPr/>
            </p:nvSpPr>
            <p:spPr>
              <a:xfrm>
                <a:off x="7367145" y="2915359"/>
                <a:ext cx="524690" cy="478800"/>
              </a:xfrm>
              <a:prstGeom prst="rect">
                <a:avLst/>
              </a:prstGeom>
              <a:pattFill prst="ltDnDiag">
                <a:fgClr>
                  <a:schemeClr val="accent2"/>
                </a:fgClr>
                <a:bgClr>
                  <a:schemeClr val="bg1"/>
                </a:bgClr>
              </a:pattFill>
              <a:ln w="19050"/>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grpSp>
        <p:sp>
          <p:nvSpPr>
            <p:cNvPr id="44" name="下矢印 43"/>
            <p:cNvSpPr/>
            <p:nvPr/>
          </p:nvSpPr>
          <p:spPr>
            <a:xfrm>
              <a:off x="6934613" y="3116628"/>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7" name="下矢印 46"/>
            <p:cNvSpPr/>
            <p:nvPr/>
          </p:nvSpPr>
          <p:spPr>
            <a:xfrm>
              <a:off x="6945780" y="4114929"/>
              <a:ext cx="224154" cy="15687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cxnSp>
          <p:nvCxnSpPr>
            <p:cNvPr id="54" name="直線コネクタ 53"/>
            <p:cNvCxnSpPr/>
            <p:nvPr/>
          </p:nvCxnSpPr>
          <p:spPr>
            <a:xfrm>
              <a:off x="5922755" y="1493016"/>
              <a:ext cx="0" cy="864000"/>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5922755" y="2367252"/>
              <a:ext cx="2268309" cy="478800"/>
              <a:chOff x="5623526" y="2076469"/>
              <a:chExt cx="2268309" cy="478800"/>
            </a:xfrm>
          </p:grpSpPr>
          <p:sp>
            <p:nvSpPr>
              <p:cNvPr id="32" name="正方形/長方形 31"/>
              <p:cNvSpPr/>
              <p:nvPr/>
            </p:nvSpPr>
            <p:spPr>
              <a:xfrm>
                <a:off x="7109905" y="2076469"/>
                <a:ext cx="781930" cy="478800"/>
              </a:xfrm>
              <a:prstGeom prst="rect">
                <a:avLst/>
              </a:prstGeom>
              <a:pattFill prst="pct20">
                <a:fgClr>
                  <a:schemeClr val="accent6"/>
                </a:fgClr>
                <a:bgClr>
                  <a:schemeClr val="bg1"/>
                </a:bgClr>
              </a:patt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39" name="正方形/長方形 38"/>
              <p:cNvSpPr/>
              <p:nvPr/>
            </p:nvSpPr>
            <p:spPr>
              <a:xfrm>
                <a:off x="5623526" y="2076469"/>
                <a:ext cx="1478798" cy="478800"/>
              </a:xfrm>
              <a:prstGeom prst="rect">
                <a:avLst/>
              </a:prstGeom>
              <a:noFill/>
              <a:ln w="190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grpSp>
        <p:sp>
          <p:nvSpPr>
            <p:cNvPr id="55" name="テキスト ボックス 54"/>
            <p:cNvSpPr txBox="1"/>
            <p:nvPr/>
          </p:nvSpPr>
          <p:spPr>
            <a:xfrm>
              <a:off x="7390884" y="2351631"/>
              <a:ext cx="833364" cy="523220"/>
            </a:xfrm>
            <a:prstGeom prst="rect">
              <a:avLst/>
            </a:prstGeom>
            <a:noFill/>
          </p:spPr>
          <p:txBody>
            <a:bodyPr wrap="none" rtlCol="0">
              <a:spAutoFit/>
            </a:bodyPr>
            <a:lstStyle/>
            <a:p>
              <a:pPr algn="ctr"/>
              <a:r>
                <a:rPr kumimoji="1" lang="ja-JP" altLang="en-US" sz="1400" dirty="0"/>
                <a:t>要介護</a:t>
              </a:r>
              <a:endParaRPr kumimoji="1" lang="en-US" altLang="ja-JP" sz="1400" dirty="0"/>
            </a:p>
            <a:p>
              <a:pPr algn="ctr"/>
              <a:r>
                <a:rPr kumimoji="1" lang="ja-JP" altLang="en-US" sz="1400" dirty="0"/>
                <a:t>認定者数</a:t>
              </a:r>
            </a:p>
          </p:txBody>
        </p:sp>
        <p:sp>
          <p:nvSpPr>
            <p:cNvPr id="57" name="テキスト ボックス 56"/>
            <p:cNvSpPr txBox="1"/>
            <p:nvPr/>
          </p:nvSpPr>
          <p:spPr>
            <a:xfrm>
              <a:off x="5447293" y="3419903"/>
              <a:ext cx="1700466" cy="523220"/>
            </a:xfrm>
            <a:prstGeom prst="callout1">
              <a:avLst>
                <a:gd name="adj1" fmla="val 56498"/>
                <a:gd name="adj2" fmla="val 111623"/>
                <a:gd name="adj3" fmla="val 47438"/>
                <a:gd name="adj4" fmla="val 98452"/>
              </a:avLst>
            </a:prstGeom>
            <a:noFill/>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1400" dirty="0"/>
                <a:t>施設・居住系サービス</a:t>
              </a:r>
              <a:endParaRPr kumimoji="1" lang="en-US" altLang="ja-JP" sz="1400" dirty="0"/>
            </a:p>
            <a:p>
              <a:r>
                <a:rPr kumimoji="1" lang="ja-JP" altLang="en-US" sz="1400" dirty="0"/>
                <a:t>利用者数</a:t>
              </a:r>
            </a:p>
          </p:txBody>
        </p:sp>
        <p:sp>
          <p:nvSpPr>
            <p:cNvPr id="59" name="正方形/長方形 58"/>
            <p:cNvSpPr/>
            <p:nvPr/>
          </p:nvSpPr>
          <p:spPr>
            <a:xfrm>
              <a:off x="7666374" y="4453119"/>
              <a:ext cx="524690" cy="478800"/>
            </a:xfrm>
            <a:prstGeom prst="rect">
              <a:avLst/>
            </a:prstGeom>
            <a:pattFill prst="ltDnDiag">
              <a:fgClr>
                <a:schemeClr val="accent2"/>
              </a:fgClr>
              <a:bgClr>
                <a:schemeClr val="bg1"/>
              </a:bgClr>
            </a:pattFill>
            <a:ln w="19050"/>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dirty="0"/>
            </a:p>
          </p:txBody>
        </p:sp>
        <p:sp>
          <p:nvSpPr>
            <p:cNvPr id="60" name="正方形/長方形 59"/>
            <p:cNvSpPr/>
            <p:nvPr/>
          </p:nvSpPr>
          <p:spPr>
            <a:xfrm>
              <a:off x="6969157" y="5682518"/>
              <a:ext cx="524690" cy="180000"/>
            </a:xfrm>
            <a:prstGeom prst="rect">
              <a:avLst/>
            </a:prstGeom>
            <a:pattFill prst="narVert">
              <a:fgClr>
                <a:schemeClr val="accent4"/>
              </a:fgClr>
              <a:bgClr>
                <a:schemeClr val="bg1"/>
              </a:bgClr>
            </a:patt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p>
          </p:txBody>
        </p:sp>
        <p:sp>
          <p:nvSpPr>
            <p:cNvPr id="61" name="正方形/長方形 60"/>
            <p:cNvSpPr/>
            <p:nvPr/>
          </p:nvSpPr>
          <p:spPr>
            <a:xfrm>
              <a:off x="7800099" y="5502518"/>
              <a:ext cx="524690" cy="360000"/>
            </a:xfrm>
            <a:prstGeom prst="rect">
              <a:avLst/>
            </a:prstGeom>
            <a:pattFill prst="narVert">
              <a:fgClr>
                <a:schemeClr val="accent5"/>
              </a:fgClr>
              <a:bgClr>
                <a:schemeClr val="bg1"/>
              </a:bgClr>
            </a:patt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dirty="0"/>
            </a:p>
          </p:txBody>
        </p:sp>
        <p:sp>
          <p:nvSpPr>
            <p:cNvPr id="58" name="テキスト ボックス 57"/>
            <p:cNvSpPr txBox="1"/>
            <p:nvPr/>
          </p:nvSpPr>
          <p:spPr>
            <a:xfrm>
              <a:off x="6082252" y="4396817"/>
              <a:ext cx="1120425" cy="523220"/>
            </a:xfrm>
            <a:prstGeom prst="callout1">
              <a:avLst>
                <a:gd name="adj1" fmla="val 58319"/>
                <a:gd name="adj2" fmla="val 145178"/>
                <a:gd name="adj3" fmla="val 44903"/>
                <a:gd name="adj4" fmla="val 95278"/>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ja-JP" altLang="en-US" sz="1400" dirty="0"/>
                <a:t>在宅サービス</a:t>
              </a:r>
              <a:endParaRPr kumimoji="1" lang="en-US" altLang="ja-JP" sz="1400" dirty="0"/>
            </a:p>
            <a:p>
              <a:r>
                <a:rPr kumimoji="1" lang="ja-JP" altLang="en-US" sz="1400" dirty="0"/>
                <a:t>対象者数</a:t>
              </a:r>
            </a:p>
          </p:txBody>
        </p:sp>
        <p:sp>
          <p:nvSpPr>
            <p:cNvPr id="63" name="テキスト ボックス 62"/>
            <p:cNvSpPr txBox="1"/>
            <p:nvPr/>
          </p:nvSpPr>
          <p:spPr>
            <a:xfrm>
              <a:off x="8427354" y="5586322"/>
              <a:ext cx="584776" cy="307777"/>
            </a:xfrm>
            <a:prstGeom prst="rect">
              <a:avLst/>
            </a:prstGeom>
            <a:noFill/>
          </p:spPr>
          <p:txBody>
            <a:bodyPr wrap="none" rtlCol="0">
              <a:spAutoFit/>
            </a:bodyPr>
            <a:lstStyle/>
            <a:p>
              <a:pPr algn="ctr"/>
              <a:r>
                <a:rPr kumimoji="1" lang="ja-JP" altLang="en-US" sz="1400" dirty="0"/>
                <a:t>・・・・・</a:t>
              </a:r>
            </a:p>
          </p:txBody>
        </p:sp>
        <p:sp>
          <p:nvSpPr>
            <p:cNvPr id="64" name="テキスト ボックス 63"/>
            <p:cNvSpPr txBox="1"/>
            <p:nvPr/>
          </p:nvSpPr>
          <p:spPr>
            <a:xfrm>
              <a:off x="6814820" y="5933604"/>
              <a:ext cx="833364" cy="307777"/>
            </a:xfrm>
            <a:prstGeom prst="rect">
              <a:avLst/>
            </a:prstGeom>
            <a:noFill/>
          </p:spPr>
          <p:txBody>
            <a:bodyPr wrap="none" rtlCol="0">
              <a:spAutoFit/>
            </a:bodyPr>
            <a:lstStyle/>
            <a:p>
              <a:pPr algn="ctr"/>
              <a:r>
                <a:rPr kumimoji="1" lang="ja-JP" altLang="en-US" sz="1400" dirty="0"/>
                <a:t>訪問介護</a:t>
              </a:r>
              <a:endParaRPr kumimoji="1" lang="en-US" altLang="ja-JP" sz="1400" dirty="0"/>
            </a:p>
          </p:txBody>
        </p:sp>
        <p:sp>
          <p:nvSpPr>
            <p:cNvPr id="65" name="テキスト ボックス 64"/>
            <p:cNvSpPr txBox="1"/>
            <p:nvPr/>
          </p:nvSpPr>
          <p:spPr>
            <a:xfrm>
              <a:off x="7645762" y="5933604"/>
              <a:ext cx="833364" cy="307777"/>
            </a:xfrm>
            <a:prstGeom prst="rect">
              <a:avLst/>
            </a:prstGeom>
            <a:noFill/>
          </p:spPr>
          <p:txBody>
            <a:bodyPr wrap="none" rtlCol="0">
              <a:spAutoFit/>
            </a:bodyPr>
            <a:lstStyle/>
            <a:p>
              <a:pPr algn="ctr"/>
              <a:r>
                <a:rPr kumimoji="1" lang="ja-JP" altLang="en-US" sz="1400" dirty="0"/>
                <a:t>通所介護</a:t>
              </a:r>
            </a:p>
          </p:txBody>
        </p:sp>
        <p:sp>
          <p:nvSpPr>
            <p:cNvPr id="66" name="テキスト ボックス 65"/>
            <p:cNvSpPr txBox="1"/>
            <p:nvPr/>
          </p:nvSpPr>
          <p:spPr>
            <a:xfrm>
              <a:off x="5677026" y="5642083"/>
              <a:ext cx="1120425"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none" rtlCol="0">
              <a:spAutoFit/>
            </a:bodyPr>
            <a:lstStyle/>
            <a:p>
              <a:r>
                <a:rPr kumimoji="1" lang="ja-JP" altLang="en-US" sz="1400" dirty="0"/>
                <a:t>在宅サービス</a:t>
              </a:r>
              <a:endParaRPr kumimoji="1" lang="en-US" altLang="ja-JP" sz="1400" dirty="0"/>
            </a:p>
            <a:p>
              <a:r>
                <a:rPr kumimoji="1" lang="ja-JP" altLang="en-US" sz="1400" dirty="0"/>
                <a:t>利用者数</a:t>
              </a:r>
            </a:p>
          </p:txBody>
        </p:sp>
      </p:grpSp>
      <p:sp>
        <p:nvSpPr>
          <p:cNvPr id="2051" name="テキスト ボックス 2050"/>
          <p:cNvSpPr txBox="1"/>
          <p:nvPr/>
        </p:nvSpPr>
        <p:spPr>
          <a:xfrm>
            <a:off x="4463660" y="3040339"/>
            <a:ext cx="677108" cy="2306081"/>
          </a:xfrm>
          <a:prstGeom prst="rect">
            <a:avLst/>
          </a:prstGeom>
          <a:noFill/>
        </p:spPr>
        <p:txBody>
          <a:bodyPr vert="eaVert" wrap="none" rtlCol="0">
            <a:spAutoFit/>
          </a:bodyPr>
          <a:lstStyle/>
          <a:p>
            <a:r>
              <a:rPr kumimoji="1" lang="ja-JP" altLang="en-US" sz="1600" dirty="0">
                <a:solidFill>
                  <a:srgbClr val="FF0000"/>
                </a:solidFill>
              </a:rPr>
              <a:t>将来推計機能を活用して</a:t>
            </a:r>
            <a:endParaRPr kumimoji="1" lang="en-US" altLang="ja-JP" sz="1600" dirty="0">
              <a:solidFill>
                <a:srgbClr val="FF0000"/>
              </a:solidFill>
            </a:endParaRPr>
          </a:p>
          <a:p>
            <a:r>
              <a:rPr kumimoji="1" lang="ja-JP" altLang="en-US" sz="1600" dirty="0">
                <a:solidFill>
                  <a:srgbClr val="FF0000"/>
                </a:solidFill>
              </a:rPr>
              <a:t>実施していただく作業</a:t>
            </a:r>
          </a:p>
        </p:txBody>
      </p:sp>
      <p:sp>
        <p:nvSpPr>
          <p:cNvPr id="74" name="テキスト ボックス 73"/>
          <p:cNvSpPr txBox="1"/>
          <p:nvPr/>
        </p:nvSpPr>
        <p:spPr>
          <a:xfrm>
            <a:off x="2613035" y="2104956"/>
            <a:ext cx="2652000" cy="307777"/>
          </a:xfrm>
          <a:prstGeom prst="rect">
            <a:avLst/>
          </a:prstGeom>
          <a:noFill/>
        </p:spPr>
        <p:txBody>
          <a:bodyPr wrap="square" rtlCol="0">
            <a:spAutoFit/>
          </a:bodyPr>
          <a:lstStyle/>
          <a:p>
            <a:r>
              <a:rPr lang="ja-JP" altLang="en-US" sz="1400" dirty="0"/>
              <a:t>実績等の設定により自動算定</a:t>
            </a:r>
            <a:endParaRPr kumimoji="1" lang="ja-JP" altLang="en-US" sz="1400" dirty="0"/>
          </a:p>
        </p:txBody>
      </p:sp>
      <p:sp>
        <p:nvSpPr>
          <p:cNvPr id="2053" name="テキスト ボックス 2052"/>
          <p:cNvSpPr txBox="1"/>
          <p:nvPr/>
        </p:nvSpPr>
        <p:spPr>
          <a:xfrm>
            <a:off x="8869212" y="2258843"/>
            <a:ext cx="184731" cy="369332"/>
          </a:xfrm>
          <a:prstGeom prst="rect">
            <a:avLst/>
          </a:prstGeom>
          <a:noFill/>
        </p:spPr>
        <p:txBody>
          <a:bodyPr wrap="none" rtlCol="0">
            <a:spAutoFit/>
          </a:bodyPr>
          <a:lstStyle/>
          <a:p>
            <a:endParaRPr kumimoji="1" lang="ja-JP" altLang="en-US" dirty="0"/>
          </a:p>
        </p:txBody>
      </p:sp>
      <p:cxnSp>
        <p:nvCxnSpPr>
          <p:cNvPr id="4" name="直線矢印コネクタ 3"/>
          <p:cNvCxnSpPr/>
          <p:nvPr/>
        </p:nvCxnSpPr>
        <p:spPr>
          <a:xfrm flipH="1">
            <a:off x="7916655" y="4797152"/>
            <a:ext cx="451404" cy="9753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8644176" y="4797152"/>
            <a:ext cx="139340" cy="9430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88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将来推計機能の主な使い方</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○将来推計機能におけるデータ入力方法</a:t>
            </a:r>
            <a:endParaRPr lang="en-US" altLang="ja-JP" dirty="0"/>
          </a:p>
          <a:p>
            <a:pPr marL="0" lvl="1" indent="0"/>
            <a:r>
              <a:rPr lang="ja-JP" altLang="en-US" dirty="0"/>
              <a:t>数値入力を以下のような「表形式」の画面で行います。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22</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W2-6</a:t>
            </a:r>
            <a:r>
              <a:rPr lang="ja-JP" altLang="en-US" sz="1400" dirty="0"/>
              <a:t>ページ</a:t>
            </a:r>
            <a:endParaRPr lang="en-US" altLang="ja-JP" sz="1400" dirty="0"/>
          </a:p>
        </p:txBody>
      </p:sp>
      <p:pic>
        <p:nvPicPr>
          <p:cNvPr id="17" name="図 16"/>
          <p:cNvPicPr/>
          <p:nvPr/>
        </p:nvPicPr>
        <p:blipFill>
          <a:blip r:embed="rId3"/>
          <a:srcRect/>
          <a:stretch>
            <a:fillRect/>
          </a:stretch>
        </p:blipFill>
        <p:spPr bwMode="auto">
          <a:xfrm>
            <a:off x="272354" y="1370698"/>
            <a:ext cx="7149853" cy="1459027"/>
          </a:xfrm>
          <a:prstGeom prst="rect">
            <a:avLst/>
          </a:prstGeom>
          <a:noFill/>
          <a:ln w="9525">
            <a:noFill/>
            <a:miter lim="800000"/>
            <a:headEnd/>
            <a:tailEnd/>
          </a:ln>
        </p:spPr>
      </p:pic>
      <p:pic>
        <p:nvPicPr>
          <p:cNvPr id="19" name="図 18"/>
          <p:cNvPicPr>
            <a:picLocks noChangeAspect="1"/>
          </p:cNvPicPr>
          <p:nvPr/>
        </p:nvPicPr>
        <p:blipFill>
          <a:blip r:embed="rId4"/>
          <a:srcRect/>
          <a:stretch>
            <a:fillRect/>
          </a:stretch>
        </p:blipFill>
        <p:spPr bwMode="auto">
          <a:xfrm>
            <a:off x="272480" y="3624878"/>
            <a:ext cx="7149600" cy="1460061"/>
          </a:xfrm>
          <a:prstGeom prst="rect">
            <a:avLst/>
          </a:prstGeom>
          <a:noFill/>
          <a:ln w="9525">
            <a:noFill/>
            <a:miter lim="800000"/>
            <a:headEnd/>
            <a:tailEnd/>
          </a:ln>
        </p:spPr>
      </p:pic>
      <p:sp>
        <p:nvSpPr>
          <p:cNvPr id="8" name="角丸四角形 7"/>
          <p:cNvSpPr/>
          <p:nvPr/>
        </p:nvSpPr>
        <p:spPr>
          <a:xfrm>
            <a:off x="2792760" y="1874754"/>
            <a:ext cx="936104" cy="288032"/>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2792760" y="4150360"/>
            <a:ext cx="1512168" cy="22597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線吹き出し 1 (枠付き) 9"/>
          <p:cNvSpPr/>
          <p:nvPr/>
        </p:nvSpPr>
        <p:spPr>
          <a:xfrm>
            <a:off x="4905988" y="2325669"/>
            <a:ext cx="4680520" cy="1008112"/>
          </a:xfrm>
          <a:prstGeom prst="borderCallout1">
            <a:avLst>
              <a:gd name="adj1" fmla="val 43118"/>
              <a:gd name="adj2" fmla="val -5417"/>
              <a:gd name="adj3" fmla="val -25587"/>
              <a:gd name="adj4" fmla="val -27836"/>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t>①入力したい箇所をマウスでクリックします。</a:t>
            </a:r>
            <a:endParaRPr kumimoji="1" lang="en-US" altLang="ja-JP" sz="1600" dirty="0"/>
          </a:p>
          <a:p>
            <a:r>
              <a:rPr lang="ja-JP" altLang="en-US" sz="1600" dirty="0"/>
              <a:t>②</a:t>
            </a:r>
            <a:r>
              <a:rPr kumimoji="1" lang="ja-JP" altLang="en-US" sz="1600" dirty="0"/>
              <a:t>キーボードの数値キーを押して数値を入力します。</a:t>
            </a:r>
          </a:p>
        </p:txBody>
      </p:sp>
      <p:sp>
        <p:nvSpPr>
          <p:cNvPr id="12" name="下矢印 11"/>
          <p:cNvSpPr/>
          <p:nvPr/>
        </p:nvSpPr>
        <p:spPr>
          <a:xfrm>
            <a:off x="3260812" y="2975274"/>
            <a:ext cx="586468" cy="50405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4905988" y="4510400"/>
            <a:ext cx="4680520" cy="1338222"/>
          </a:xfrm>
          <a:prstGeom prst="borderCallout1">
            <a:avLst>
              <a:gd name="adj1" fmla="val 43118"/>
              <a:gd name="adj2" fmla="val -5417"/>
              <a:gd name="adj3" fmla="val -8530"/>
              <a:gd name="adj4" fmla="val -29002"/>
            </a:avLst>
          </a:prstGeom>
        </p:spPr>
        <p:style>
          <a:lnRef idx="2">
            <a:schemeClr val="accent2"/>
          </a:lnRef>
          <a:fillRef idx="1">
            <a:schemeClr val="lt1"/>
          </a:fillRef>
          <a:effectRef idx="0">
            <a:schemeClr val="accent2"/>
          </a:effectRef>
          <a:fontRef idx="minor">
            <a:schemeClr val="dk1"/>
          </a:fontRef>
        </p:style>
        <p:txBody>
          <a:bodyPr rtlCol="0" anchor="ctr"/>
          <a:lstStyle/>
          <a:p>
            <a:r>
              <a:rPr kumimoji="1" lang="ja-JP" altLang="en-US" sz="1600" dirty="0"/>
              <a:t>③数値を入力した箇所は「ピンク色」の背景色に変わります。（変更されていることを表しています）</a:t>
            </a:r>
            <a:endParaRPr kumimoji="1" lang="en-US" altLang="ja-JP" sz="1600" dirty="0"/>
          </a:p>
          <a:p>
            <a:r>
              <a:rPr lang="ja-JP" altLang="en-US" sz="1600" dirty="0"/>
              <a:t>④変更前の数値を知りたいときは、その箇所にマウスカーソルを合わせることで吹き出しが表示されます。</a:t>
            </a:r>
            <a:endParaRPr kumimoji="1" lang="ja-JP" altLang="en-US" sz="1600" dirty="0"/>
          </a:p>
        </p:txBody>
      </p:sp>
      <p:graphicFrame>
        <p:nvGraphicFramePr>
          <p:cNvPr id="25" name="表 24"/>
          <p:cNvGraphicFramePr>
            <a:graphicFrameLocks noGrp="1"/>
          </p:cNvGraphicFramePr>
          <p:nvPr>
            <p:extLst/>
          </p:nvPr>
        </p:nvGraphicFramePr>
        <p:xfrm>
          <a:off x="200473" y="5733256"/>
          <a:ext cx="9505055" cy="1008112"/>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288032">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20080">
                <a:tc gridSpan="2">
                  <a:txBody>
                    <a:bodyPr/>
                    <a:lstStyle/>
                    <a:p>
                      <a:pPr marL="0" indent="0" algn="just">
                        <a:spcAft>
                          <a:spcPts val="0"/>
                        </a:spcAft>
                        <a:buFont typeface="Wingdings" panose="05000000000000000000" pitchFamily="2" charset="2"/>
                        <a:buNone/>
                        <a:tabLst>
                          <a:tab pos="3405505" algn="l"/>
                        </a:tabLst>
                      </a:pPr>
                      <a:r>
                        <a:rPr lang="en-US" altLang="ja-JP" sz="1600" b="0" kern="100" dirty="0">
                          <a:solidFill>
                            <a:schemeClr val="tx1"/>
                          </a:solidFill>
                          <a:effectLst/>
                          <a:latin typeface="+mj-ea"/>
                          <a:ea typeface="+mj-ea"/>
                          <a:cs typeface="Times New Roman"/>
                        </a:rPr>
                        <a:t>Excel</a:t>
                      </a:r>
                      <a:r>
                        <a:rPr lang="ja-JP" altLang="en-US" sz="1600" b="0" kern="100" dirty="0">
                          <a:solidFill>
                            <a:schemeClr val="tx1"/>
                          </a:solidFill>
                          <a:effectLst/>
                          <a:latin typeface="+mj-ea"/>
                          <a:ea typeface="+mj-ea"/>
                          <a:cs typeface="Times New Roman"/>
                        </a:rPr>
                        <a:t>等の表計算ソフトにコピーして貼り付けたり、表計算ソフトで作成した表の数値をまとめて画面上に貼り付けることも可能です。⇒詳細はマニュアル</a:t>
                      </a:r>
                      <a:r>
                        <a:rPr lang="en-US" altLang="ja-JP" sz="1600" b="0" kern="100" dirty="0">
                          <a:solidFill>
                            <a:schemeClr val="tx1"/>
                          </a:solidFill>
                          <a:effectLst/>
                          <a:latin typeface="+mj-ea"/>
                          <a:ea typeface="+mj-ea"/>
                          <a:cs typeface="Times New Roman"/>
                        </a:rPr>
                        <a:t>W2-8</a:t>
                      </a:r>
                      <a:r>
                        <a:rPr lang="ja-JP" altLang="en-US" sz="1600" b="0" kern="100" dirty="0">
                          <a:solidFill>
                            <a:schemeClr val="tx1"/>
                          </a:solidFill>
                          <a:effectLst/>
                          <a:latin typeface="+mj-ea"/>
                          <a:ea typeface="+mj-ea"/>
                          <a:cs typeface="Times New Roman"/>
                        </a:rPr>
                        <a:t>ページを参照してください。</a:t>
                      </a:r>
                      <a:endParaRPr lang="ja-JP" sz="16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83670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000" dirty="0"/>
              <a:t>２－２　将来推計機能の操作方法</a:t>
            </a:r>
            <a:endParaRPr lang="ja-JP" altLang="ja-JP" sz="2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23</a:t>
            </a:fld>
            <a:endParaRPr kumimoji="1" lang="ja-JP" altLang="en-US" dirty="0"/>
          </a:p>
        </p:txBody>
      </p:sp>
    </p:spTree>
    <p:extLst>
      <p:ext uri="{BB962C8B-B14F-4D97-AF65-F5344CB8AC3E}">
        <p14:creationId xmlns:p14="http://schemas.microsoft.com/office/powerpoint/2010/main" val="200120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t>2-2-1</a:t>
            </a:r>
            <a:r>
              <a:rPr lang="ja-JP" altLang="en-US" sz="2000" dirty="0"/>
              <a:t>　将来推計画面を表示する</a:t>
            </a:r>
            <a:endParaRPr lang="en-US" altLang="ja-JP" sz="2000" dirty="0"/>
          </a:p>
          <a:p>
            <a:pPr lvl="1">
              <a:lnSpc>
                <a:spcPct val="200000"/>
              </a:lnSpc>
            </a:pPr>
            <a:r>
              <a:rPr lang="en-US" altLang="ja-JP" sz="2000" dirty="0"/>
              <a:t>2-2-2</a:t>
            </a:r>
            <a:r>
              <a:rPr lang="ja-JP" altLang="en-US" sz="2000" dirty="0"/>
              <a:t>　総人口と被保険者数の確認</a:t>
            </a:r>
            <a:endParaRPr lang="en-US" altLang="ja-JP" sz="2000" dirty="0"/>
          </a:p>
          <a:p>
            <a:pPr lvl="1">
              <a:lnSpc>
                <a:spcPct val="200000"/>
              </a:lnSpc>
            </a:pPr>
            <a:r>
              <a:rPr lang="en-US" altLang="ja-JP" sz="2000" dirty="0"/>
              <a:t>2-2-3</a:t>
            </a:r>
            <a:r>
              <a:rPr lang="ja-JP" altLang="en-US" sz="2000" dirty="0"/>
              <a:t>　認定者数の自然体推計値の確認</a:t>
            </a:r>
            <a:endParaRPr lang="en-US" altLang="ja-JP" sz="2000" dirty="0"/>
          </a:p>
          <a:p>
            <a:pPr lvl="1">
              <a:lnSpc>
                <a:spcPct val="200000"/>
              </a:lnSpc>
            </a:pPr>
            <a:r>
              <a:rPr lang="en-US" altLang="ja-JP" sz="2000" dirty="0"/>
              <a:t>2-2-4</a:t>
            </a:r>
            <a:r>
              <a:rPr lang="ja-JP" altLang="en-US" sz="2000" dirty="0"/>
              <a:t>　自然体推計値の確認（施設・居住系サービス）</a:t>
            </a:r>
            <a:endParaRPr lang="en-US" altLang="ja-JP" sz="2000" dirty="0"/>
          </a:p>
          <a:p>
            <a:pPr lvl="1">
              <a:lnSpc>
                <a:spcPct val="200000"/>
              </a:lnSpc>
            </a:pPr>
            <a:r>
              <a:rPr lang="en-US" altLang="ja-JP" sz="2000" dirty="0"/>
              <a:t>2-2-5</a:t>
            </a:r>
            <a:r>
              <a:rPr lang="ja-JP" altLang="en-US" sz="2000" dirty="0"/>
              <a:t>　自然体推計値の確認（在宅サービス）</a:t>
            </a:r>
            <a:endParaRPr lang="en-US" altLang="ja-JP" sz="2000" dirty="0"/>
          </a:p>
          <a:p>
            <a:pPr lvl="1">
              <a:lnSpc>
                <a:spcPct val="200000"/>
              </a:lnSpc>
            </a:pPr>
            <a:r>
              <a:rPr lang="en-US" altLang="ja-JP" sz="2000" dirty="0"/>
              <a:t>2-2-6</a:t>
            </a:r>
            <a:r>
              <a:rPr lang="ja-JP" altLang="en-US" sz="2000" dirty="0"/>
              <a:t>　その他の保険料額の算定に必要な情報の入力</a:t>
            </a:r>
            <a:endParaRPr lang="en-US" altLang="ja-JP" sz="2000" dirty="0"/>
          </a:p>
          <a:p>
            <a:pPr lvl="1">
              <a:lnSpc>
                <a:spcPct val="200000"/>
              </a:lnSpc>
            </a:pPr>
            <a:r>
              <a:rPr lang="en-US" altLang="ja-JP" sz="2000" dirty="0"/>
              <a:t>2-2-7</a:t>
            </a:r>
            <a:r>
              <a:rPr lang="ja-JP" altLang="en-US" sz="2000" dirty="0"/>
              <a:t>　推計結果概要の確認と提出</a:t>
            </a:r>
            <a:endParaRPr lang="en-US" altLang="ja-JP" sz="2000" dirty="0"/>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24</a:t>
            </a:fld>
            <a:endParaRPr kumimoji="1" lang="ja-JP" altLang="en-US" dirty="0"/>
          </a:p>
        </p:txBody>
      </p:sp>
    </p:spTree>
    <p:extLst>
      <p:ext uri="{BB962C8B-B14F-4D97-AF65-F5344CB8AC3E}">
        <p14:creationId xmlns:p14="http://schemas.microsoft.com/office/powerpoint/2010/main" val="2227955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t>2-2-1</a:t>
            </a:r>
            <a:r>
              <a:rPr lang="ja-JP" altLang="en-US" sz="2000" dirty="0"/>
              <a:t>　将来推計画面を表示する</a:t>
            </a:r>
            <a:endParaRPr lang="en-US" altLang="ja-JP" sz="2000" dirty="0"/>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25</a:t>
            </a:fld>
            <a:endParaRPr kumimoji="1" lang="ja-JP" altLang="en-US" dirty="0"/>
          </a:p>
        </p:txBody>
      </p:sp>
    </p:spTree>
    <p:extLst>
      <p:ext uri="{BB962C8B-B14F-4D97-AF65-F5344CB8AC3E}">
        <p14:creationId xmlns:p14="http://schemas.microsoft.com/office/powerpoint/2010/main" val="714600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将来推計画面を表示する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W2-10</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最初に将来推計画面を表示します。</a:t>
            </a:r>
            <a:endParaRPr lang="en-US" altLang="ja-JP" dirty="0"/>
          </a:p>
          <a:p>
            <a:pPr marL="0" indent="0"/>
            <a:endParaRPr lang="en-US" altLang="ja-JP" dirty="0"/>
          </a:p>
        </p:txBody>
      </p:sp>
      <p:graphicFrame>
        <p:nvGraphicFramePr>
          <p:cNvPr id="9" name="表 8"/>
          <p:cNvGraphicFramePr>
            <a:graphicFrameLocks noGrp="1"/>
          </p:cNvGraphicFramePr>
          <p:nvPr>
            <p:extLst/>
          </p:nvPr>
        </p:nvGraphicFramePr>
        <p:xfrm>
          <a:off x="200472" y="4725144"/>
          <a:ext cx="9505055" cy="1584176"/>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288032">
                <a:tc>
                  <a:txBody>
                    <a:bodyPr/>
                    <a:lstStyle/>
                    <a:p>
                      <a:pPr algn="l">
                        <a:lnSpc>
                          <a:spcPts val="1600"/>
                        </a:lnSpc>
                        <a:spcAft>
                          <a:spcPts val="0"/>
                        </a:spcAft>
                        <a:tabLst>
                          <a:tab pos="4517390" algn="l"/>
                        </a:tabLst>
                      </a:pPr>
                      <a:r>
                        <a:rPr kumimoji="1" lang="en-US" altLang="ja-JP" sz="1800" b="1" kern="100" dirty="0">
                          <a:ln>
                            <a:solidFill>
                              <a:schemeClr val="bg1"/>
                            </a:solidFill>
                          </a:ln>
                          <a:solidFill>
                            <a:schemeClr val="bg1"/>
                          </a:solidFill>
                          <a:effectLst/>
                          <a:latin typeface="+mj-ea"/>
                          <a:ea typeface="+mn-ea"/>
                          <a:cs typeface="+mn-cs"/>
                        </a:rPr>
                        <a:t>POINT</a:t>
                      </a:r>
                      <a:endParaRPr kumimoji="1" lang="ja-JP" altLang="ja-JP" sz="18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1296144">
                <a:tc gridSpan="2">
                  <a:txBody>
                    <a:bodyPr/>
                    <a:lstStyle/>
                    <a:p>
                      <a:pPr marL="0" indent="0" algn="just">
                        <a:spcAft>
                          <a:spcPts val="0"/>
                        </a:spcAft>
                        <a:buFont typeface="Wingdings" panose="05000000000000000000" pitchFamily="2" charset="2"/>
                        <a:buNone/>
                        <a:tabLst>
                          <a:tab pos="3405505" algn="l"/>
                        </a:tabLst>
                      </a:pPr>
                      <a:r>
                        <a:rPr lang="ja-JP" altLang="en-US" sz="2000" b="0" kern="100" dirty="0">
                          <a:solidFill>
                            <a:schemeClr val="tx1"/>
                          </a:solidFill>
                          <a:effectLst/>
                          <a:latin typeface="+mj-ea"/>
                          <a:ea typeface="+mj-ea"/>
                          <a:cs typeface="Times New Roman"/>
                        </a:rPr>
                        <a:t>「将来推計」メニューは、</a:t>
                      </a:r>
                      <a:r>
                        <a:rPr lang="ja-JP" altLang="en-US" sz="2000" b="1" kern="100" dirty="0">
                          <a:solidFill>
                            <a:srgbClr val="FF0000"/>
                          </a:solidFill>
                          <a:effectLst/>
                          <a:latin typeface="+mj-ea"/>
                          <a:ea typeface="+mj-ea"/>
                          <a:cs typeface="Times New Roman"/>
                        </a:rPr>
                        <a:t>「将来推計権限」を持ったユーザアカウントでログインした場合のみ画面に表示</a:t>
                      </a:r>
                      <a:r>
                        <a:rPr lang="ja-JP" altLang="en-US" sz="2000" b="0" kern="100" dirty="0">
                          <a:solidFill>
                            <a:schemeClr val="tx1"/>
                          </a:solidFill>
                          <a:effectLst/>
                          <a:latin typeface="+mj-ea"/>
                          <a:ea typeface="+mj-ea"/>
                          <a:cs typeface="Times New Roman"/>
                        </a:rPr>
                        <a:t>されます。お使いのユーザアカウントで「将来推計」メニューが表示されない場合は、組織内のアカウント管理者に問い合わせてください。</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pic>
        <p:nvPicPr>
          <p:cNvPr id="19" name="図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415" y="2348880"/>
            <a:ext cx="8949690" cy="1021080"/>
          </a:xfrm>
          <a:prstGeom prst="rect">
            <a:avLst/>
          </a:prstGeom>
          <a:noFill/>
          <a:extLst/>
        </p:spPr>
      </p:pic>
      <p:sp>
        <p:nvSpPr>
          <p:cNvPr id="29" name="線吹き出し 1 (枠付き) 28"/>
          <p:cNvSpPr/>
          <p:nvPr/>
        </p:nvSpPr>
        <p:spPr>
          <a:xfrm>
            <a:off x="4664437" y="3501008"/>
            <a:ext cx="4857935" cy="738524"/>
          </a:xfrm>
          <a:prstGeom prst="borderCallout1">
            <a:avLst>
              <a:gd name="adj1" fmla="val 43118"/>
              <a:gd name="adj2" fmla="val -5417"/>
              <a:gd name="adj3" fmla="val -36980"/>
              <a:gd name="adj4" fmla="val -1448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ポータル画面上部の「将来推計」ボタンをクリックします。</a:t>
            </a:r>
            <a:endParaRPr lang="ja-JP" altLang="ja-JP" sz="3600" dirty="0">
              <a:solidFill>
                <a:schemeClr val="tx1"/>
              </a:solidFill>
              <a:latin typeface="+mj-ea"/>
              <a:ea typeface="+mj-ea"/>
              <a:cs typeface="ＭＳ Ｐゴシック" pitchFamily="50" charset="-128"/>
            </a:endParaRPr>
          </a:p>
        </p:txBody>
      </p:sp>
      <p:sp>
        <p:nvSpPr>
          <p:cNvPr id="30" name="角丸四角形 29"/>
          <p:cNvSpPr/>
          <p:nvPr/>
        </p:nvSpPr>
        <p:spPr>
          <a:xfrm>
            <a:off x="3152800" y="2780928"/>
            <a:ext cx="1116000" cy="50405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9550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将来推計画面を表示する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W2-10</a:t>
            </a:r>
            <a:r>
              <a:rPr lang="ja-JP" altLang="en-US" sz="1400" dirty="0"/>
              <a:t>ページ</a:t>
            </a:r>
            <a:endParaRPr lang="en-US" altLang="ja-JP" sz="1400" dirty="0"/>
          </a:p>
        </p:txBody>
      </p:sp>
      <p:sp>
        <p:nvSpPr>
          <p:cNvPr id="30" name="角丸四角形 29"/>
          <p:cNvSpPr/>
          <p:nvPr/>
        </p:nvSpPr>
        <p:spPr>
          <a:xfrm>
            <a:off x="5894774" y="5399214"/>
            <a:ext cx="1116000" cy="50405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図 12"/>
          <p:cNvPicPr/>
          <p:nvPr/>
        </p:nvPicPr>
        <p:blipFill>
          <a:blip r:embed="rId3"/>
          <a:stretch>
            <a:fillRect/>
          </a:stretch>
        </p:blipFill>
        <p:spPr>
          <a:xfrm>
            <a:off x="1144128" y="1846088"/>
            <a:ext cx="7620712" cy="4643971"/>
          </a:xfrm>
          <a:prstGeom prst="rect">
            <a:avLst/>
          </a:prstGeom>
        </p:spPr>
      </p:pic>
      <p:sp>
        <p:nvSpPr>
          <p:cNvPr id="29" name="角丸四角形 28"/>
          <p:cNvSpPr/>
          <p:nvPr/>
        </p:nvSpPr>
        <p:spPr>
          <a:xfrm>
            <a:off x="3749575" y="4912718"/>
            <a:ext cx="3240360" cy="73852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将来推計機能を初めて使用する場合は何も表示されません。</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2624573" y="3076291"/>
            <a:ext cx="4857935" cy="738524"/>
          </a:xfrm>
          <a:prstGeom prst="borderCallout1">
            <a:avLst>
              <a:gd name="adj1" fmla="val 38849"/>
              <a:gd name="adj2" fmla="val -2172"/>
              <a:gd name="adj3" fmla="val -36980"/>
              <a:gd name="adj4" fmla="val -1448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「将来推計の概要」メニューをクリックすると、将来推計の概要説明資料をダウンロードすることができます。</a:t>
            </a:r>
            <a:endParaRPr lang="ja-JP" altLang="ja-JP" sz="3600" dirty="0">
              <a:solidFill>
                <a:schemeClr val="tx1"/>
              </a:solidFill>
              <a:latin typeface="+mj-ea"/>
              <a:ea typeface="+mj-ea"/>
              <a:cs typeface="ＭＳ Ｐゴシック" pitchFamily="50" charset="-128"/>
            </a:endParaRPr>
          </a:p>
        </p:txBody>
      </p:sp>
      <p:sp>
        <p:nvSpPr>
          <p:cNvPr id="17" name="角丸四角形 16"/>
          <p:cNvSpPr/>
          <p:nvPr/>
        </p:nvSpPr>
        <p:spPr>
          <a:xfrm>
            <a:off x="1112936" y="2490951"/>
            <a:ext cx="1116000" cy="369315"/>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最初に将来推計画面を表示します。</a:t>
            </a:r>
            <a:endParaRPr lang="en-US" altLang="ja-JP" dirty="0"/>
          </a:p>
          <a:p>
            <a:pPr marL="0" indent="0"/>
            <a:r>
              <a:rPr lang="ja-JP" altLang="ja-JP" dirty="0"/>
              <a:t>将来推計の概要説明資料の</a:t>
            </a:r>
            <a:r>
              <a:rPr lang="en-US" altLang="ja-JP" dirty="0"/>
              <a:t>PDF</a:t>
            </a:r>
            <a:r>
              <a:rPr lang="ja-JP" altLang="ja-JP" dirty="0"/>
              <a:t>ファイルがダウンロードできるので、内容を確認してから将来推計を始めてください。</a:t>
            </a:r>
          </a:p>
        </p:txBody>
      </p:sp>
    </p:spTree>
    <p:extLst>
      <p:ext uri="{BB962C8B-B14F-4D97-AF65-F5344CB8AC3E}">
        <p14:creationId xmlns:p14="http://schemas.microsoft.com/office/powerpoint/2010/main" val="1164834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t>将来推計を開始します。</a:t>
            </a:r>
            <a:endParaRPr lang="en-US" altLang="ja-JP" dirty="0"/>
          </a:p>
          <a:p>
            <a:pPr marL="0" indent="0"/>
            <a:r>
              <a:rPr lang="ja-JP" altLang="ja-JP" dirty="0"/>
              <a:t>新しい推計を始める場合は、</a:t>
            </a:r>
            <a:r>
              <a:rPr lang="ja-JP" altLang="en-US" dirty="0"/>
              <a:t>一番上のメニューをクリックします。</a:t>
            </a:r>
            <a:endParaRPr lang="en-US" altLang="ja-JP" dirty="0"/>
          </a:p>
          <a:p>
            <a:pPr marL="0" indent="0"/>
            <a:r>
              <a:rPr lang="ja-JP" altLang="en-US" dirty="0"/>
              <a:t>既に作成した推計の閲覧や、編集は２つめのメニューをクリックします。</a:t>
            </a:r>
            <a:endParaRPr lang="ja-JP" altLang="ja-JP" dirty="0"/>
          </a:p>
        </p:txBody>
      </p:sp>
      <p:pic>
        <p:nvPicPr>
          <p:cNvPr id="26" name="図 25"/>
          <p:cNvPicPr/>
          <p:nvPr/>
        </p:nvPicPr>
        <p:blipFill>
          <a:blip r:embed="rId3">
            <a:extLst>
              <a:ext uri="{28A0092B-C50C-407E-A947-70E740481C1C}">
                <a14:useLocalDpi xmlns:a14="http://schemas.microsoft.com/office/drawing/2010/main" val="0"/>
              </a:ext>
            </a:extLst>
          </a:blip>
          <a:srcRect/>
          <a:stretch>
            <a:fillRect/>
          </a:stretch>
        </p:blipFill>
        <p:spPr bwMode="auto">
          <a:xfrm>
            <a:off x="549941" y="2318102"/>
            <a:ext cx="8714366" cy="3500804"/>
          </a:xfrm>
          <a:prstGeom prst="rect">
            <a:avLst/>
          </a:prstGeom>
          <a:noFill/>
          <a:ln>
            <a:noFill/>
          </a:ln>
        </p:spPr>
      </p:pic>
      <p:sp>
        <p:nvSpPr>
          <p:cNvPr id="17" name="線吹き出し 1 (枠付き) 16"/>
          <p:cNvSpPr/>
          <p:nvPr/>
        </p:nvSpPr>
        <p:spPr>
          <a:xfrm>
            <a:off x="2378689" y="5818906"/>
            <a:ext cx="4439147" cy="671464"/>
          </a:xfrm>
          <a:prstGeom prst="borderCallout1">
            <a:avLst>
              <a:gd name="adj1" fmla="val 31378"/>
              <a:gd name="adj2" fmla="val -2576"/>
              <a:gd name="adj3" fmla="val -206377"/>
              <a:gd name="adj4" fmla="val -1327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kumimoji="1" lang="ja-JP" altLang="en-US" sz="1600" dirty="0">
                <a:latin typeface="+mj-ea"/>
                <a:ea typeface="+mj-ea"/>
              </a:rPr>
              <a:t>①</a:t>
            </a:r>
            <a:r>
              <a:rPr lang="ja-JP" altLang="en-US" sz="1600" dirty="0">
                <a:solidFill>
                  <a:srgbClr val="000000"/>
                </a:solidFill>
                <a:latin typeface="+mj-ea"/>
                <a:ea typeface="+mj-ea"/>
                <a:cs typeface="ＭＳ Ｐゴシック" pitchFamily="50" charset="-128"/>
              </a:rPr>
              <a:t>「推計の開始と保存」メニューをクリックします。</a:t>
            </a:r>
            <a:endParaRPr lang="ja-JP" altLang="ja-JP" sz="3600" dirty="0">
              <a:solidFill>
                <a:schemeClr val="tx1"/>
              </a:solidFill>
              <a:latin typeface="+mj-ea"/>
              <a:ea typeface="+mj-ea"/>
              <a:cs typeface="ＭＳ Ｐゴシック" pitchFamily="50" charset="-128"/>
            </a:endParaRPr>
          </a:p>
        </p:txBody>
      </p:sp>
      <p:sp>
        <p:nvSpPr>
          <p:cNvPr id="18" name="線吹き出し 1 (枠付き) 17"/>
          <p:cNvSpPr/>
          <p:nvPr/>
        </p:nvSpPr>
        <p:spPr>
          <a:xfrm>
            <a:off x="4823727" y="3789112"/>
            <a:ext cx="3873689" cy="648000"/>
          </a:xfrm>
          <a:prstGeom prst="borderCallout1">
            <a:avLst>
              <a:gd name="adj1" fmla="val 43118"/>
              <a:gd name="adj2" fmla="val -3789"/>
              <a:gd name="adj3" fmla="val 46623"/>
              <a:gd name="adj4" fmla="val -3632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②「新しい推計を始める」をクリックします。</a:t>
            </a:r>
            <a:endParaRPr lang="en-US" altLang="ja-JP" sz="1600" dirty="0">
              <a:solidFill>
                <a:srgbClr val="000000"/>
              </a:solidFill>
              <a:latin typeface="+mj-ea"/>
              <a:ea typeface="+mj-ea"/>
              <a:cs typeface="ＭＳ Ｐゴシック" pitchFamily="50" charset="-128"/>
            </a:endParaRPr>
          </a:p>
        </p:txBody>
      </p:sp>
      <p:sp>
        <p:nvSpPr>
          <p:cNvPr id="19" name="角丸四角形 18"/>
          <p:cNvSpPr/>
          <p:nvPr/>
        </p:nvSpPr>
        <p:spPr>
          <a:xfrm>
            <a:off x="632520" y="3906933"/>
            <a:ext cx="1584176" cy="603467"/>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2216696" y="3969088"/>
            <a:ext cx="1368000" cy="252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4172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29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W2-12</a:t>
            </a:r>
            <a:r>
              <a:rPr lang="ja-JP" altLang="en-US" sz="1400" dirty="0"/>
              <a:t>ページ</a:t>
            </a:r>
            <a:endParaRPr lang="en-US" altLang="ja-JP" sz="1400" dirty="0"/>
          </a:p>
        </p:txBody>
      </p:sp>
      <p:pic>
        <p:nvPicPr>
          <p:cNvPr id="18" name="図 17"/>
          <p:cNvPicPr>
            <a:picLocks noChangeAspect="1"/>
          </p:cNvPicPr>
          <p:nvPr/>
        </p:nvPicPr>
        <p:blipFill>
          <a:blip r:embed="rId3"/>
          <a:stretch>
            <a:fillRect/>
          </a:stretch>
        </p:blipFill>
        <p:spPr>
          <a:xfrm>
            <a:off x="1142400" y="1955200"/>
            <a:ext cx="7621200" cy="4436501"/>
          </a:xfrm>
          <a:prstGeom prst="rect">
            <a:avLst/>
          </a:prstGeom>
        </p:spPr>
      </p:pic>
      <p:sp>
        <p:nvSpPr>
          <p:cNvPr id="24" name="線吹き出し 1 (枠付き) 23"/>
          <p:cNvSpPr/>
          <p:nvPr/>
        </p:nvSpPr>
        <p:spPr>
          <a:xfrm>
            <a:off x="5658915" y="2315362"/>
            <a:ext cx="4176464" cy="894801"/>
          </a:xfrm>
          <a:prstGeom prst="borderCallout1">
            <a:avLst>
              <a:gd name="adj1" fmla="val 50759"/>
              <a:gd name="adj2" fmla="val -2953"/>
              <a:gd name="adj3" fmla="val 156502"/>
              <a:gd name="adj4" fmla="val -140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推計に名前を付けるウィンドウが表示されます。</a:t>
            </a: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名前を入力して「</a:t>
            </a:r>
            <a:r>
              <a:rPr lang="en-US" altLang="ja-JP" sz="1600" dirty="0">
                <a:solidFill>
                  <a:srgbClr val="000000"/>
                </a:solidFill>
                <a:latin typeface="+mj-ea"/>
                <a:ea typeface="+mj-ea"/>
                <a:cs typeface="ＭＳ Ｐゴシック" pitchFamily="50" charset="-128"/>
              </a:rPr>
              <a:t>OK</a:t>
            </a:r>
            <a:r>
              <a:rPr lang="ja-JP" altLang="en-US" sz="1600" dirty="0">
                <a:solidFill>
                  <a:srgbClr val="000000"/>
                </a:solidFill>
                <a:latin typeface="+mj-ea"/>
                <a:ea typeface="+mj-ea"/>
                <a:cs typeface="ＭＳ Ｐゴシック" pitchFamily="50" charset="-128"/>
              </a:rPr>
              <a:t>」ボタンをクリックします。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4304928" y="4401136"/>
            <a:ext cx="720000" cy="252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将来推計を開始します。</a:t>
            </a:r>
          </a:p>
          <a:p>
            <a:pPr marL="0" indent="0"/>
            <a:r>
              <a:rPr lang="ja-JP" altLang="ja-JP" dirty="0"/>
              <a:t>新しい推計を始める場合は、推計に名前をつける必要があります。推計データは１保険者内で</a:t>
            </a:r>
            <a:r>
              <a:rPr lang="en-US" altLang="ja-JP" dirty="0"/>
              <a:t>50</a:t>
            </a:r>
            <a:r>
              <a:rPr lang="ja-JP" altLang="ja-JP" dirty="0"/>
              <a:t>件まで作成することができますので、他の推計と区別が付きやすい名前を設定してください。</a:t>
            </a:r>
          </a:p>
        </p:txBody>
      </p:sp>
    </p:spTree>
    <p:extLst>
      <p:ext uri="{BB962C8B-B14F-4D97-AF65-F5344CB8AC3E}">
        <p14:creationId xmlns:p14="http://schemas.microsoft.com/office/powerpoint/2010/main" val="20792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本研修の対象者</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30832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r>
              <a:rPr lang="ja-JP" altLang="en-US" dirty="0">
                <a:latin typeface="+mn-ea"/>
                <a:ea typeface="+mn-ea"/>
              </a:rPr>
              <a:t>○本研修で</a:t>
            </a:r>
            <a:r>
              <a:rPr lang="ja-JP" altLang="ja-JP" dirty="0">
                <a:latin typeface="+mn-ea"/>
                <a:ea typeface="+mn-ea"/>
              </a:rPr>
              <a:t>は、</a:t>
            </a:r>
            <a:r>
              <a:rPr lang="ja-JP" altLang="ja-JP" u="sng" dirty="0">
                <a:latin typeface="+mn-ea"/>
                <a:ea typeface="+mn-ea"/>
              </a:rPr>
              <a:t>介護保険事業</a:t>
            </a:r>
            <a:r>
              <a:rPr lang="en-US" altLang="ja-JP" u="sng" dirty="0">
                <a:latin typeface="+mn-ea"/>
                <a:ea typeface="+mn-ea"/>
              </a:rPr>
              <a:t>(</a:t>
            </a:r>
            <a:r>
              <a:rPr lang="ja-JP" altLang="ja-JP" u="sng" dirty="0">
                <a:latin typeface="+mn-ea"/>
                <a:ea typeface="+mn-ea"/>
              </a:rPr>
              <a:t>支援</a:t>
            </a:r>
            <a:r>
              <a:rPr lang="en-US" altLang="ja-JP" u="sng" dirty="0">
                <a:latin typeface="+mn-ea"/>
                <a:ea typeface="+mn-ea"/>
              </a:rPr>
              <a:t>)</a:t>
            </a:r>
            <a:r>
              <a:rPr lang="ja-JP" altLang="ja-JP" u="sng" dirty="0">
                <a:latin typeface="+mn-ea"/>
                <a:ea typeface="+mn-ea"/>
              </a:rPr>
              <a:t>計画に携わる都道府県の担当者</a:t>
            </a:r>
            <a:r>
              <a:rPr lang="ja-JP" altLang="ja-JP" dirty="0">
                <a:latin typeface="+mn-ea"/>
                <a:ea typeface="+mn-ea"/>
              </a:rPr>
              <a:t>を対象としています。</a:t>
            </a:r>
            <a:endParaRPr lang="en-US" altLang="ja-JP" dirty="0">
              <a:latin typeface="+mn-ea"/>
              <a:ea typeface="+mn-ea"/>
            </a:endParaRPr>
          </a:p>
          <a:p>
            <a:endParaRPr lang="ja-JP" altLang="ja-JP" dirty="0">
              <a:latin typeface="+mn-ea"/>
              <a:ea typeface="+mn-ea"/>
            </a:endParaRPr>
          </a:p>
          <a:p>
            <a:pPr marL="465138" indent="-285750">
              <a:buFont typeface="Wingdings" panose="05000000000000000000" pitchFamily="2" charset="2"/>
              <a:buChar char="l"/>
            </a:pPr>
            <a:r>
              <a:rPr lang="ja-JP" altLang="ja-JP" dirty="0">
                <a:latin typeface="+mn-ea"/>
                <a:ea typeface="+mn-ea"/>
              </a:rPr>
              <a:t>地域包括ケア「見える化」システムでは、保険者向けに介護サービス見込み量の推計、保険料基準額の算定を実施する「将来推計」機能を提供していますが、その将来推計に対して適切な支援を都道府県が行えるように「将来推計</a:t>
            </a:r>
            <a:r>
              <a:rPr lang="en-US" altLang="ja-JP" dirty="0">
                <a:latin typeface="+mn-ea"/>
                <a:ea typeface="+mn-ea"/>
              </a:rPr>
              <a:t>(</a:t>
            </a:r>
            <a:r>
              <a:rPr lang="ja-JP" altLang="ja-JP" dirty="0">
                <a:latin typeface="+mn-ea"/>
                <a:ea typeface="+mn-ea"/>
              </a:rPr>
              <a:t>都道府県機能</a:t>
            </a:r>
            <a:r>
              <a:rPr lang="en-US" altLang="ja-JP" dirty="0">
                <a:latin typeface="+mn-ea"/>
                <a:ea typeface="+mn-ea"/>
              </a:rPr>
              <a:t>)</a:t>
            </a:r>
            <a:r>
              <a:rPr lang="ja-JP" altLang="ja-JP" dirty="0">
                <a:latin typeface="+mn-ea"/>
                <a:ea typeface="+mn-ea"/>
              </a:rPr>
              <a:t>」</a:t>
            </a:r>
            <a:r>
              <a:rPr lang="ja-JP" altLang="en-US" dirty="0">
                <a:latin typeface="+mn-ea"/>
                <a:ea typeface="+mn-ea"/>
              </a:rPr>
              <a:t>が</a:t>
            </a:r>
            <a:r>
              <a:rPr lang="ja-JP" altLang="ja-JP" dirty="0">
                <a:latin typeface="+mn-ea"/>
                <a:ea typeface="+mn-ea"/>
              </a:rPr>
              <a:t>備えられ</a:t>
            </a:r>
            <a:r>
              <a:rPr lang="ja-JP" altLang="en-US" dirty="0">
                <a:latin typeface="+mn-ea"/>
                <a:ea typeface="+mn-ea"/>
              </a:rPr>
              <a:t>ています</a:t>
            </a:r>
            <a:r>
              <a:rPr lang="ja-JP" altLang="ja-JP" dirty="0">
                <a:latin typeface="+mn-ea"/>
                <a:ea typeface="+mn-ea"/>
              </a:rPr>
              <a:t>。</a:t>
            </a:r>
            <a:endParaRPr lang="en-US" altLang="ja-JP" dirty="0">
              <a:latin typeface="+mn-ea"/>
              <a:ea typeface="+mn-ea"/>
            </a:endParaRPr>
          </a:p>
          <a:p>
            <a:pPr marL="465138" indent="-285750">
              <a:buFont typeface="Wingdings" panose="05000000000000000000" pitchFamily="2" charset="2"/>
              <a:buChar char="l"/>
            </a:pPr>
            <a:endParaRPr lang="en-US" altLang="ja-JP" dirty="0">
              <a:latin typeface="+mn-ea"/>
              <a:ea typeface="+mn-ea"/>
            </a:endParaRPr>
          </a:p>
          <a:p>
            <a:pPr marL="465138" indent="-285750">
              <a:buFont typeface="Wingdings" panose="05000000000000000000" pitchFamily="2" charset="2"/>
              <a:buChar char="l"/>
            </a:pPr>
            <a:r>
              <a:rPr lang="ja-JP" altLang="en-US" dirty="0">
                <a:latin typeface="+mn-ea"/>
                <a:ea typeface="+mn-ea"/>
              </a:rPr>
              <a:t>本研修では、この「将来推計（都道府県機能）」について概要や操作方法について説明します。</a:t>
            </a:r>
            <a:endParaRPr lang="en-US" altLang="ja-JP" dirty="0">
              <a:latin typeface="+mn-ea"/>
              <a:ea typeface="+mn-ea"/>
            </a:endParaRPr>
          </a:p>
          <a:p>
            <a:pPr marL="465138" indent="-285750">
              <a:buFont typeface="Wingdings" panose="05000000000000000000" pitchFamily="2" charset="2"/>
              <a:buChar char="l"/>
            </a:pP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P1-2</a:t>
            </a:r>
            <a:r>
              <a:rPr lang="ja-JP" altLang="en-US" sz="1400" dirty="0"/>
              <a:t>ページ</a:t>
            </a:r>
            <a:endParaRPr lang="en-US" altLang="ja-JP" sz="1400" dirty="0"/>
          </a:p>
        </p:txBody>
      </p:sp>
    </p:spTree>
    <p:extLst>
      <p:ext uri="{BB962C8B-B14F-4D97-AF65-F5344CB8AC3E}">
        <p14:creationId xmlns:p14="http://schemas.microsoft.com/office/powerpoint/2010/main" val="920516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将来推計を始める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W2-12</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ja-JP" dirty="0"/>
              <a:t>将来推計を開始します。</a:t>
            </a:r>
          </a:p>
          <a:p>
            <a:pPr marL="0" indent="0"/>
            <a:r>
              <a:rPr lang="ja-JP" altLang="ja-JP" dirty="0"/>
              <a:t>新しい推計を始める場合は、推計に名前をつける必要があります。推計データは１保険者内で</a:t>
            </a:r>
            <a:r>
              <a:rPr lang="en-US" altLang="ja-JP" dirty="0"/>
              <a:t>50</a:t>
            </a:r>
            <a:r>
              <a:rPr lang="ja-JP" altLang="ja-JP" dirty="0"/>
              <a:t>件まで作成することができますので、他の推計と区別が付きやすい名前を設定してください。</a:t>
            </a:r>
          </a:p>
        </p:txBody>
      </p:sp>
      <p:graphicFrame>
        <p:nvGraphicFramePr>
          <p:cNvPr id="17" name="表 16"/>
          <p:cNvGraphicFramePr>
            <a:graphicFrameLocks noGrp="1"/>
          </p:cNvGraphicFramePr>
          <p:nvPr>
            <p:extLst/>
          </p:nvPr>
        </p:nvGraphicFramePr>
        <p:xfrm>
          <a:off x="200472" y="5649808"/>
          <a:ext cx="9505055" cy="1091560"/>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288032">
                <a:tc>
                  <a:txBody>
                    <a:bodyPr/>
                    <a:lstStyle/>
                    <a:p>
                      <a:pPr algn="l">
                        <a:lnSpc>
                          <a:spcPts val="1600"/>
                        </a:lnSpc>
                        <a:spcAft>
                          <a:spcPts val="0"/>
                        </a:spcAft>
                        <a:tabLst>
                          <a:tab pos="4517390" algn="l"/>
                        </a:tabLst>
                      </a:pPr>
                      <a:r>
                        <a:rPr lang="en-US" altLang="ja-JP" sz="1600" b="1" kern="100" dirty="0">
                          <a:solidFill>
                            <a:schemeClr val="bg1"/>
                          </a:solidFill>
                          <a:effectLst/>
                          <a:latin typeface="+mj-ea"/>
                          <a:ea typeface="+mj-ea"/>
                        </a:rPr>
                        <a:t>POINT</a:t>
                      </a:r>
                      <a:endParaRPr lang="ja-JP" sz="1600" b="1" kern="100" dirty="0">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803528">
                <a:tc gridSpan="2">
                  <a:txBody>
                    <a:bodyPr/>
                    <a:lstStyle/>
                    <a:p>
                      <a:pPr marL="0" indent="0" algn="just">
                        <a:spcAft>
                          <a:spcPts val="0"/>
                        </a:spcAft>
                        <a:buFont typeface="Wingdings" panose="05000000000000000000" pitchFamily="2" charset="2"/>
                        <a:buNone/>
                        <a:tabLst>
                          <a:tab pos="3405505" algn="l"/>
                        </a:tabLst>
                      </a:pPr>
                      <a:r>
                        <a:rPr lang="ja-JP" altLang="en-US" sz="1600" b="0" kern="100" dirty="0">
                          <a:solidFill>
                            <a:schemeClr val="tx1"/>
                          </a:solidFill>
                          <a:effectLst/>
                          <a:latin typeface="+mj-ea"/>
                          <a:ea typeface="+mj-ea"/>
                          <a:cs typeface="Times New Roman"/>
                        </a:rPr>
                        <a:t>作成された推計データはログアウト後も「保存した推計から始める／推計を閲覧する」から確認・再開できます。</a:t>
                      </a:r>
                      <a:endParaRPr lang="en-US" altLang="ja-JP" sz="1600" b="0" kern="100" dirty="0">
                        <a:solidFill>
                          <a:schemeClr val="tx1"/>
                        </a:solidFill>
                        <a:effectLst/>
                        <a:latin typeface="+mj-ea"/>
                        <a:ea typeface="+mj-ea"/>
                        <a:cs typeface="Times New Roman"/>
                      </a:endParaRPr>
                    </a:p>
                    <a:p>
                      <a:pPr marL="0" indent="0" algn="just">
                        <a:spcAft>
                          <a:spcPts val="0"/>
                        </a:spcAft>
                        <a:buFont typeface="Wingdings" panose="05000000000000000000" pitchFamily="2" charset="2"/>
                        <a:buNone/>
                        <a:tabLst>
                          <a:tab pos="3405505" algn="l"/>
                        </a:tabLst>
                      </a:pPr>
                      <a:r>
                        <a:rPr lang="ja-JP" altLang="en-US" sz="1600" b="0" kern="100" dirty="0">
                          <a:solidFill>
                            <a:schemeClr val="tx1"/>
                          </a:solidFill>
                          <a:effectLst/>
                          <a:latin typeface="+mj-ea"/>
                          <a:ea typeface="+mj-ea"/>
                          <a:cs typeface="Times New Roman"/>
                        </a:rPr>
                        <a:t>また、現在操作している推計を別名で保存することも可能です。</a:t>
                      </a:r>
                    </a:p>
                    <a:p>
                      <a:pPr marL="0" indent="0" algn="just">
                        <a:spcAft>
                          <a:spcPts val="0"/>
                        </a:spcAft>
                        <a:buFont typeface="Wingdings" panose="05000000000000000000" pitchFamily="2" charset="2"/>
                        <a:buNone/>
                        <a:tabLst>
                          <a:tab pos="3405505" algn="l"/>
                        </a:tabLst>
                      </a:pPr>
                      <a:r>
                        <a:rPr kumimoji="1" lang="ja-JP" altLang="en-US" sz="1600" b="0" kern="100" dirty="0">
                          <a:solidFill>
                            <a:schemeClr val="tx1"/>
                          </a:solidFill>
                          <a:effectLst/>
                          <a:latin typeface="+mj-ea"/>
                          <a:ea typeface="+mn-ea"/>
                          <a:cs typeface="Times New Roman"/>
                        </a:rPr>
                        <a:t>⇒詳細はマニュアル</a:t>
                      </a:r>
                      <a:r>
                        <a:rPr kumimoji="1" lang="en-US" altLang="ja-JP" sz="1600" b="0" kern="100" dirty="0">
                          <a:solidFill>
                            <a:schemeClr val="tx1"/>
                          </a:solidFill>
                          <a:effectLst/>
                          <a:latin typeface="+mj-ea"/>
                          <a:ea typeface="+mn-ea"/>
                          <a:cs typeface="Times New Roman"/>
                        </a:rPr>
                        <a:t>W2-125</a:t>
                      </a:r>
                      <a:r>
                        <a:rPr kumimoji="1" lang="ja-JP" altLang="en-US" sz="1600" b="0" kern="100" dirty="0">
                          <a:solidFill>
                            <a:schemeClr val="tx1"/>
                          </a:solidFill>
                          <a:effectLst/>
                          <a:latin typeface="+mj-ea"/>
                          <a:ea typeface="+mn-ea"/>
                          <a:cs typeface="Times New Roman"/>
                        </a:rPr>
                        <a:t>ページを参照してください</a:t>
                      </a:r>
                      <a:r>
                        <a:rPr lang="ja-JP" altLang="en-US" sz="1600" b="0" kern="100" dirty="0">
                          <a:solidFill>
                            <a:schemeClr val="tx1"/>
                          </a:solidFill>
                          <a:effectLst/>
                          <a:latin typeface="+mj-ea"/>
                          <a:ea typeface="+mj-ea"/>
                          <a:cs typeface="Times New Roman"/>
                        </a:rPr>
                        <a:t>。</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pic>
        <p:nvPicPr>
          <p:cNvPr id="21" name="図 20"/>
          <p:cNvPicPr>
            <a:picLocks noChangeAspect="1"/>
          </p:cNvPicPr>
          <p:nvPr/>
        </p:nvPicPr>
        <p:blipFill rotWithShape="1">
          <a:blip r:embed="rId3"/>
          <a:srcRect r="41417" b="53150"/>
          <a:stretch/>
        </p:blipFill>
        <p:spPr>
          <a:xfrm>
            <a:off x="2720752" y="2011862"/>
            <a:ext cx="7005284" cy="3361353"/>
          </a:xfrm>
          <a:prstGeom prst="rect">
            <a:avLst/>
          </a:prstGeom>
        </p:spPr>
      </p:pic>
      <p:sp>
        <p:nvSpPr>
          <p:cNvPr id="24" name="角丸四角形 23"/>
          <p:cNvSpPr/>
          <p:nvPr/>
        </p:nvSpPr>
        <p:spPr>
          <a:xfrm>
            <a:off x="2792760" y="2635736"/>
            <a:ext cx="1584176" cy="505231"/>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8014" y="2797737"/>
            <a:ext cx="2268000" cy="894801"/>
          </a:xfrm>
          <a:prstGeom prst="borderCallout1">
            <a:avLst>
              <a:gd name="adj1" fmla="val 22568"/>
              <a:gd name="adj2" fmla="val 126287"/>
              <a:gd name="adj3" fmla="val 49026"/>
              <a:gd name="adj4" fmla="val 10319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入力した推計名はこちらに表示されます。</a:t>
            </a:r>
            <a:endParaRPr lang="ja-JP" altLang="ja-JP" sz="3600" dirty="0">
              <a:solidFill>
                <a:schemeClr val="tx1"/>
              </a:solidFill>
              <a:latin typeface="+mj-ea"/>
              <a:ea typeface="+mj-ea"/>
              <a:cs typeface="ＭＳ Ｐゴシック" pitchFamily="50" charset="-128"/>
            </a:endParaRPr>
          </a:p>
        </p:txBody>
      </p:sp>
      <p:sp>
        <p:nvSpPr>
          <p:cNvPr id="2" name="正方形/長方形 1"/>
          <p:cNvSpPr/>
          <p:nvPr/>
        </p:nvSpPr>
        <p:spPr>
          <a:xfrm>
            <a:off x="4666703" y="3244334"/>
            <a:ext cx="572593" cy="369332"/>
          </a:xfrm>
          <a:prstGeom prst="rect">
            <a:avLst/>
          </a:prstGeom>
        </p:spPr>
        <p:txBody>
          <a:bodyPr wrap="none">
            <a:spAutoFit/>
          </a:bodyPr>
          <a:lstStyle/>
          <a:p>
            <a:r>
              <a:rPr lang="ja-JP" altLang="en-US" dirty="0"/>
              <a:t>－２</a:t>
            </a:r>
          </a:p>
        </p:txBody>
      </p:sp>
    </p:spTree>
    <p:extLst>
      <p:ext uri="{BB962C8B-B14F-4D97-AF65-F5344CB8AC3E}">
        <p14:creationId xmlns:p14="http://schemas.microsoft.com/office/powerpoint/2010/main" val="3551428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t>2-2-2</a:t>
            </a:r>
            <a:r>
              <a:rPr lang="ja-JP" altLang="en-US" sz="2000" dirty="0"/>
              <a:t>　総人口と被保険者数の確認</a:t>
            </a:r>
            <a:endParaRPr lang="en-US" altLang="ja-JP" sz="2000" dirty="0"/>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31</a:t>
            </a:fld>
            <a:endParaRPr kumimoji="1" lang="ja-JP" altLang="en-US" dirty="0"/>
          </a:p>
        </p:txBody>
      </p:sp>
    </p:spTree>
    <p:extLst>
      <p:ext uri="{BB962C8B-B14F-4D97-AF65-F5344CB8AC3E}">
        <p14:creationId xmlns:p14="http://schemas.microsoft.com/office/powerpoint/2010/main" val="744217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総人口と被保険者数の確認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p>
          <a:p>
            <a:pPr marL="0" lvl="1" indent="0"/>
            <a:r>
              <a:rPr lang="ja-JP" altLang="en-US" dirty="0"/>
              <a:t>①総人口と被保険者数を確認してみましょう。</a:t>
            </a:r>
          </a:p>
        </p:txBody>
      </p:sp>
      <p:pic>
        <p:nvPicPr>
          <p:cNvPr id="26" name="図 25"/>
          <p:cNvPicPr>
            <a:picLocks noChangeAspect="1"/>
          </p:cNvPicPr>
          <p:nvPr/>
        </p:nvPicPr>
        <p:blipFill>
          <a:blip r:embed="rId3"/>
          <a:stretch>
            <a:fillRect/>
          </a:stretch>
        </p:blipFill>
        <p:spPr>
          <a:xfrm>
            <a:off x="78014" y="1364267"/>
            <a:ext cx="7624536" cy="4368989"/>
          </a:xfrm>
          <a:prstGeom prst="rect">
            <a:avLst/>
          </a:prstGeom>
        </p:spPr>
      </p:pic>
      <p:sp>
        <p:nvSpPr>
          <p:cNvPr id="17" name="線吹き出し 1 (枠付き) 16"/>
          <p:cNvSpPr/>
          <p:nvPr/>
        </p:nvSpPr>
        <p:spPr>
          <a:xfrm>
            <a:off x="6995802" y="4653136"/>
            <a:ext cx="2793741" cy="894801"/>
          </a:xfrm>
          <a:prstGeom prst="borderCallout1">
            <a:avLst>
              <a:gd name="adj1" fmla="val 52521"/>
              <a:gd name="adj2" fmla="val -2355"/>
              <a:gd name="adj3" fmla="val 1454"/>
              <a:gd name="adj4" fmla="val -587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推計に用いる総人口と被保険者数のデータが表示されます。</a:t>
            </a:r>
            <a:endParaRPr lang="ja-JP" altLang="ja-JP" sz="3600" dirty="0">
              <a:solidFill>
                <a:schemeClr val="tx1"/>
              </a:solidFill>
              <a:latin typeface="+mj-ea"/>
              <a:ea typeface="+mj-ea"/>
              <a:cs typeface="ＭＳ Ｐゴシック"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2115554017"/>
              </p:ext>
            </p:extLst>
          </p:nvPr>
        </p:nvGraphicFramePr>
        <p:xfrm>
          <a:off x="78014" y="5805264"/>
          <a:ext cx="9711529" cy="972738"/>
        </p:xfrm>
        <a:graphic>
          <a:graphicData uri="http://schemas.openxmlformats.org/drawingml/2006/table">
            <a:tbl>
              <a:tblPr firstRow="1" firstCol="1" bandRow="1">
                <a:tableStyleId>{93296810-A885-4BE3-A3E7-6D5BEEA58F35}</a:tableStyleId>
              </a:tblPr>
              <a:tblGrid>
                <a:gridCol w="1545015">
                  <a:extLst>
                    <a:ext uri="{9D8B030D-6E8A-4147-A177-3AD203B41FA5}">
                      <a16:colId xmlns:a16="http://schemas.microsoft.com/office/drawing/2014/main" xmlns="" val="20000"/>
                    </a:ext>
                  </a:extLst>
                </a:gridCol>
                <a:gridCol w="8166514">
                  <a:extLst>
                    <a:ext uri="{9D8B030D-6E8A-4147-A177-3AD203B41FA5}">
                      <a16:colId xmlns:a16="http://schemas.microsoft.com/office/drawing/2014/main" xmlns="" val="20001"/>
                    </a:ext>
                  </a:extLst>
                </a:gridCol>
              </a:tblGrid>
              <a:tr h="252738">
                <a:tc>
                  <a:txBody>
                    <a:bodyPr/>
                    <a:lstStyle/>
                    <a:p>
                      <a:pPr algn="l">
                        <a:lnSpc>
                          <a:spcPts val="1600"/>
                        </a:lnSpc>
                        <a:spcAft>
                          <a:spcPts val="0"/>
                        </a:spcAft>
                        <a:tabLst>
                          <a:tab pos="4517390" algn="l"/>
                        </a:tabLst>
                      </a:pPr>
                      <a:r>
                        <a:rPr kumimoji="1" lang="en-US" altLang="ja-JP" sz="1400" b="1" kern="100" dirty="0">
                          <a:ln>
                            <a:solidFill>
                              <a:schemeClr val="bg1"/>
                            </a:solidFill>
                          </a:ln>
                          <a:solidFill>
                            <a:schemeClr val="bg1"/>
                          </a:solidFill>
                          <a:effectLst/>
                          <a:latin typeface="+mj-ea"/>
                          <a:ea typeface="+mn-ea"/>
                          <a:cs typeface="+mn-cs"/>
                        </a:rPr>
                        <a:t>POINT</a:t>
                      </a:r>
                      <a:endParaRPr kumimoji="1" lang="ja-JP" altLang="ja-JP" sz="14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20000">
                <a:tc gridSpan="2">
                  <a:txBody>
                    <a:bodyPr/>
                    <a:lstStyle/>
                    <a:p>
                      <a:pPr marL="0" indent="0" algn="l">
                        <a:spcAft>
                          <a:spcPts val="0"/>
                        </a:spcAft>
                        <a:buFont typeface="Wingdings" panose="05000000000000000000" pitchFamily="2" charset="2"/>
                        <a:buNone/>
                        <a:tabLst>
                          <a:tab pos="3405505" algn="l"/>
                        </a:tabLst>
                      </a:pPr>
                      <a:r>
                        <a:rPr lang="en-US" altLang="ja-JP" sz="1800" b="0" kern="100" dirty="0">
                          <a:solidFill>
                            <a:schemeClr val="tx1"/>
                          </a:solidFill>
                          <a:effectLst/>
                          <a:latin typeface="+mj-ea"/>
                          <a:ea typeface="+mj-ea"/>
                          <a:cs typeface="Times New Roman"/>
                        </a:rPr>
                        <a:t>H22</a:t>
                      </a:r>
                      <a:r>
                        <a:rPr lang="ja-JP" altLang="en-US" sz="1800" b="0" kern="100" dirty="0">
                          <a:solidFill>
                            <a:schemeClr val="tx1"/>
                          </a:solidFill>
                          <a:effectLst/>
                          <a:latin typeface="+mj-ea"/>
                          <a:ea typeface="+mj-ea"/>
                          <a:cs typeface="Times New Roman"/>
                        </a:rPr>
                        <a:t>国勢調査を元にした「日本の地域別将来推計人口」のデータを使用せずに、</a:t>
                      </a:r>
                      <a:r>
                        <a:rPr lang="ja-JP" altLang="en-US" sz="1800" b="1" kern="100" dirty="0">
                          <a:solidFill>
                            <a:srgbClr val="FF0000"/>
                          </a:solidFill>
                          <a:effectLst/>
                          <a:latin typeface="+mj-ea"/>
                          <a:ea typeface="+mj-ea"/>
                          <a:cs typeface="Times New Roman"/>
                        </a:rPr>
                        <a:t>独自データを入力して推計に使用する</a:t>
                      </a:r>
                      <a:r>
                        <a:rPr lang="ja-JP" altLang="en-US" sz="1800" b="0" kern="100" dirty="0">
                          <a:solidFill>
                            <a:schemeClr val="tx1"/>
                          </a:solidFill>
                          <a:effectLst/>
                          <a:latin typeface="+mj-ea"/>
                          <a:ea typeface="+mj-ea"/>
                          <a:cs typeface="Times New Roman"/>
                        </a:rPr>
                        <a:t>ことができます。　　</a:t>
                      </a:r>
                      <a:r>
                        <a:rPr kumimoji="1" lang="ja-JP" altLang="en-US" sz="1800" b="0" kern="100" dirty="0">
                          <a:solidFill>
                            <a:schemeClr val="tx1"/>
                          </a:solidFill>
                          <a:effectLst/>
                          <a:latin typeface="+mj-ea"/>
                          <a:ea typeface="+mn-ea"/>
                          <a:cs typeface="Times New Roman"/>
                        </a:rPr>
                        <a:t>⇒詳細はマニュアル</a:t>
                      </a:r>
                      <a:r>
                        <a:rPr kumimoji="1" lang="en-US" altLang="ja-JP" sz="1800" b="0" kern="100" dirty="0">
                          <a:solidFill>
                            <a:schemeClr val="tx1"/>
                          </a:solidFill>
                          <a:effectLst/>
                          <a:latin typeface="+mj-ea"/>
                          <a:ea typeface="+mn-ea"/>
                          <a:cs typeface="Times New Roman"/>
                        </a:rPr>
                        <a:t>W2-16</a:t>
                      </a:r>
                      <a:r>
                        <a:rPr kumimoji="1" lang="ja-JP" altLang="en-US" sz="1800" b="0" kern="100" dirty="0">
                          <a:solidFill>
                            <a:schemeClr val="tx1"/>
                          </a:solidFill>
                          <a:effectLst/>
                          <a:latin typeface="+mj-ea"/>
                          <a:ea typeface="+mn-ea"/>
                          <a:cs typeface="Times New Roman"/>
                        </a:rPr>
                        <a:t>ページを参照してください。</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19" name="線吹き出し 1 (枠付き) 18"/>
          <p:cNvSpPr/>
          <p:nvPr/>
        </p:nvSpPr>
        <p:spPr>
          <a:xfrm>
            <a:off x="6609184" y="2852132"/>
            <a:ext cx="2899591" cy="936104"/>
          </a:xfrm>
          <a:prstGeom prst="borderCallout1">
            <a:avLst>
              <a:gd name="adj1" fmla="val -5129"/>
              <a:gd name="adj2" fmla="val 40844"/>
              <a:gd name="adj3" fmla="val -62828"/>
              <a:gd name="adj4" fmla="val 312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確認後は「メニューに戻る」ボタンをクリックして「実績及び推計方法の設定」画面に戻ります</a:t>
            </a:r>
            <a:endParaRPr lang="ja-JP" altLang="ja-JP" sz="3600" dirty="0">
              <a:solidFill>
                <a:schemeClr val="tx1"/>
              </a:solidFill>
              <a:latin typeface="+mj-ea"/>
              <a:ea typeface="+mj-ea"/>
              <a:cs typeface="ＭＳ Ｐゴシック" pitchFamily="50" charset="-128"/>
            </a:endParaRPr>
          </a:p>
        </p:txBody>
      </p:sp>
      <p:sp>
        <p:nvSpPr>
          <p:cNvPr id="21" name="角丸四角形 20"/>
          <p:cNvSpPr/>
          <p:nvPr/>
        </p:nvSpPr>
        <p:spPr>
          <a:xfrm>
            <a:off x="6877124" y="1999607"/>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23305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b="6758"/>
          <a:stretch/>
        </p:blipFill>
        <p:spPr>
          <a:xfrm>
            <a:off x="78014" y="1294232"/>
            <a:ext cx="8503379" cy="4470573"/>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総人口と被保険者数の確認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p>
          <a:p>
            <a:pPr marL="0" lvl="1" indent="0"/>
            <a:r>
              <a:rPr lang="ja-JP" altLang="en-US" dirty="0"/>
              <a:t>①総人口と被保険者数を確認してみましょう。</a:t>
            </a:r>
          </a:p>
        </p:txBody>
      </p:sp>
      <p:graphicFrame>
        <p:nvGraphicFramePr>
          <p:cNvPr id="18" name="表 17"/>
          <p:cNvGraphicFramePr>
            <a:graphicFrameLocks noGrp="1"/>
          </p:cNvGraphicFramePr>
          <p:nvPr>
            <p:extLst>
              <p:ext uri="{D42A27DB-BD31-4B8C-83A1-F6EECF244321}">
                <p14:modId xmlns:p14="http://schemas.microsoft.com/office/powerpoint/2010/main" val="3986036726"/>
              </p:ext>
            </p:extLst>
          </p:nvPr>
        </p:nvGraphicFramePr>
        <p:xfrm>
          <a:off x="78014" y="5805264"/>
          <a:ext cx="9711529" cy="972738"/>
        </p:xfrm>
        <a:graphic>
          <a:graphicData uri="http://schemas.openxmlformats.org/drawingml/2006/table">
            <a:tbl>
              <a:tblPr firstRow="1" firstCol="1" bandRow="1">
                <a:tableStyleId>{93296810-A885-4BE3-A3E7-6D5BEEA58F35}</a:tableStyleId>
              </a:tblPr>
              <a:tblGrid>
                <a:gridCol w="1545015">
                  <a:extLst>
                    <a:ext uri="{9D8B030D-6E8A-4147-A177-3AD203B41FA5}">
                      <a16:colId xmlns:a16="http://schemas.microsoft.com/office/drawing/2014/main" xmlns="" val="20000"/>
                    </a:ext>
                  </a:extLst>
                </a:gridCol>
                <a:gridCol w="8166514">
                  <a:extLst>
                    <a:ext uri="{9D8B030D-6E8A-4147-A177-3AD203B41FA5}">
                      <a16:colId xmlns:a16="http://schemas.microsoft.com/office/drawing/2014/main" xmlns="" val="20001"/>
                    </a:ext>
                  </a:extLst>
                </a:gridCol>
              </a:tblGrid>
              <a:tr h="252738">
                <a:tc>
                  <a:txBody>
                    <a:bodyPr/>
                    <a:lstStyle/>
                    <a:p>
                      <a:pPr algn="l">
                        <a:lnSpc>
                          <a:spcPts val="1600"/>
                        </a:lnSpc>
                        <a:spcAft>
                          <a:spcPts val="0"/>
                        </a:spcAft>
                        <a:tabLst>
                          <a:tab pos="4517390" algn="l"/>
                        </a:tabLst>
                      </a:pPr>
                      <a:r>
                        <a:rPr kumimoji="1" lang="en-US" altLang="ja-JP" sz="1400" b="1" kern="100" dirty="0">
                          <a:ln>
                            <a:solidFill>
                              <a:schemeClr val="bg1"/>
                            </a:solidFill>
                          </a:ln>
                          <a:solidFill>
                            <a:schemeClr val="bg1"/>
                          </a:solidFill>
                          <a:effectLst/>
                          <a:latin typeface="+mj-ea"/>
                          <a:ea typeface="+mn-ea"/>
                          <a:cs typeface="+mn-cs"/>
                        </a:rPr>
                        <a:t>POINT</a:t>
                      </a:r>
                      <a:endParaRPr kumimoji="1" lang="ja-JP" altLang="ja-JP" sz="14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20000">
                <a:tc gridSpan="2">
                  <a:txBody>
                    <a:bodyPr/>
                    <a:lstStyle/>
                    <a:p>
                      <a:pPr marL="0" indent="0" algn="l">
                        <a:spcAft>
                          <a:spcPts val="0"/>
                        </a:spcAft>
                        <a:buFont typeface="Wingdings" panose="05000000000000000000" pitchFamily="2" charset="2"/>
                        <a:buNone/>
                        <a:tabLst>
                          <a:tab pos="3405505" algn="l"/>
                        </a:tabLst>
                      </a:pPr>
                      <a:r>
                        <a:rPr kumimoji="1" lang="ja-JP" altLang="en-US" sz="1800" b="0" kern="1200" dirty="0">
                          <a:solidFill>
                            <a:schemeClr val="tx1"/>
                          </a:solidFill>
                          <a:latin typeface="+mj-ea"/>
                          <a:ea typeface="+mn-ea"/>
                          <a:cs typeface="ＭＳ Ｐゴシック" pitchFamily="50" charset="-128"/>
                        </a:rPr>
                        <a:t>社人研の将来推計人口と実績の第</a:t>
                      </a:r>
                      <a:r>
                        <a:rPr kumimoji="1" lang="en-US" altLang="ja-JP" sz="1800" b="0" kern="1200" dirty="0">
                          <a:solidFill>
                            <a:schemeClr val="tx1"/>
                          </a:solidFill>
                          <a:latin typeface="+mj-ea"/>
                          <a:ea typeface="+mn-ea"/>
                          <a:cs typeface="ＭＳ Ｐゴシック" pitchFamily="50" charset="-128"/>
                        </a:rPr>
                        <a:t>1</a:t>
                      </a:r>
                      <a:r>
                        <a:rPr kumimoji="1" lang="ja-JP" altLang="en-US" sz="1800" b="0" kern="1200" dirty="0">
                          <a:solidFill>
                            <a:schemeClr val="tx1"/>
                          </a:solidFill>
                          <a:latin typeface="+mj-ea"/>
                          <a:ea typeface="+mn-ea"/>
                          <a:cs typeface="ＭＳ Ｐゴシック" pitchFamily="50" charset="-128"/>
                        </a:rPr>
                        <a:t>号被保険者数に乖離が生じている場合は、それらの影響を鑑みて推計に利用する被保険者数を決定してください。</a:t>
                      </a:r>
                      <a:endParaRPr kumimoji="1" lang="ja-JP" altLang="en-US" sz="1800" b="0" kern="100" dirty="0">
                        <a:solidFill>
                          <a:schemeClr val="tx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19" name="線吹き出し 1 (枠付き) 18"/>
          <p:cNvSpPr/>
          <p:nvPr/>
        </p:nvSpPr>
        <p:spPr>
          <a:xfrm>
            <a:off x="5817096" y="3641631"/>
            <a:ext cx="3384376" cy="936104"/>
          </a:xfrm>
          <a:prstGeom prst="borderCallout1">
            <a:avLst>
              <a:gd name="adj1" fmla="val -5129"/>
              <a:gd name="adj2" fmla="val 40844"/>
              <a:gd name="adj3" fmla="val -58959"/>
              <a:gd name="adj4" fmla="val 2230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dirty="0">
                <a:solidFill>
                  <a:schemeClr val="tx1"/>
                </a:solidFill>
                <a:latin typeface="+mj-ea"/>
                <a:ea typeface="+mj-ea"/>
                <a:cs typeface="ＭＳ Ｐゴシック" pitchFamily="50" charset="-128"/>
              </a:rPr>
              <a:t>推計人口と第</a:t>
            </a:r>
            <a:r>
              <a:rPr lang="en-US" altLang="ja-JP" dirty="0">
                <a:solidFill>
                  <a:schemeClr val="tx1"/>
                </a:solidFill>
                <a:latin typeface="+mj-ea"/>
                <a:ea typeface="+mj-ea"/>
                <a:cs typeface="ＭＳ Ｐゴシック" pitchFamily="50" charset="-128"/>
              </a:rPr>
              <a:t>1</a:t>
            </a:r>
            <a:r>
              <a:rPr lang="ja-JP" altLang="en-US" dirty="0">
                <a:solidFill>
                  <a:schemeClr val="tx1"/>
                </a:solidFill>
                <a:latin typeface="+mj-ea"/>
                <a:ea typeface="+mj-ea"/>
                <a:cs typeface="ＭＳ Ｐゴシック" pitchFamily="50" charset="-128"/>
              </a:rPr>
              <a:t>号被保険者数の比較結果をダウンロードできます</a:t>
            </a:r>
            <a:endParaRPr lang="ja-JP" altLang="ja-JP" dirty="0">
              <a:solidFill>
                <a:schemeClr val="tx1"/>
              </a:solidFill>
              <a:latin typeface="+mj-ea"/>
              <a:ea typeface="+mj-ea"/>
              <a:cs typeface="ＭＳ Ｐゴシック" pitchFamily="50" charset="-128"/>
            </a:endParaRPr>
          </a:p>
        </p:txBody>
      </p:sp>
      <p:sp>
        <p:nvSpPr>
          <p:cNvPr id="21" name="角丸四角形 20"/>
          <p:cNvSpPr/>
          <p:nvPr/>
        </p:nvSpPr>
        <p:spPr>
          <a:xfrm>
            <a:off x="4674021" y="2773900"/>
            <a:ext cx="1800200"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68032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介護保険事業状況報告の設定の確認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W2-23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p>
          <a:p>
            <a:pPr marL="0" lvl="1" indent="0"/>
            <a:r>
              <a:rPr lang="ja-JP" altLang="en-US" dirty="0"/>
              <a:t>②介護保険事業状況報告の設定を確認してみましょう。</a:t>
            </a:r>
            <a:endParaRPr lang="en-US" altLang="ja-JP" dirty="0"/>
          </a:p>
        </p:txBody>
      </p:sp>
      <p:pic>
        <p:nvPicPr>
          <p:cNvPr id="17" name="図 16"/>
          <p:cNvPicPr>
            <a:picLocks noChangeAspect="1"/>
          </p:cNvPicPr>
          <p:nvPr/>
        </p:nvPicPr>
        <p:blipFill>
          <a:blip r:embed="rId3"/>
          <a:stretch>
            <a:fillRect/>
          </a:stretch>
        </p:blipFill>
        <p:spPr>
          <a:xfrm>
            <a:off x="352800" y="1267200"/>
            <a:ext cx="9201600" cy="5520694"/>
          </a:xfrm>
          <a:prstGeom prst="rect">
            <a:avLst/>
          </a:prstGeom>
        </p:spPr>
      </p:pic>
      <p:sp>
        <p:nvSpPr>
          <p:cNvPr id="21" name="線吹き出し 1 (枠付き) 20"/>
          <p:cNvSpPr/>
          <p:nvPr/>
        </p:nvSpPr>
        <p:spPr>
          <a:xfrm>
            <a:off x="5241032" y="4704938"/>
            <a:ext cx="2880320" cy="894801"/>
          </a:xfrm>
          <a:prstGeom prst="borderCallout1">
            <a:avLst>
              <a:gd name="adj1" fmla="val 27854"/>
              <a:gd name="adj2" fmla="val -4530"/>
              <a:gd name="adj3" fmla="val -54926"/>
              <a:gd name="adj4" fmla="val -4075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「介護保険事業状況報告の設定」ボタンをクリックします。</a:t>
            </a:r>
            <a:endParaRPr lang="ja-JP" altLang="ja-JP" sz="3600" dirty="0">
              <a:solidFill>
                <a:schemeClr val="tx1"/>
              </a:solidFill>
              <a:latin typeface="+mj-ea"/>
              <a:ea typeface="+mj-ea"/>
              <a:cs typeface="ＭＳ Ｐゴシック" pitchFamily="50" charset="-128"/>
            </a:endParaRPr>
          </a:p>
        </p:txBody>
      </p:sp>
      <p:sp>
        <p:nvSpPr>
          <p:cNvPr id="24" name="角丸四角形 23"/>
          <p:cNvSpPr/>
          <p:nvPr/>
        </p:nvSpPr>
        <p:spPr>
          <a:xfrm>
            <a:off x="2288704" y="3624818"/>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34</a:t>
            </a:fld>
            <a:endParaRPr kumimoji="1" lang="ja-JP" altLang="en-US" dirty="0"/>
          </a:p>
        </p:txBody>
      </p:sp>
    </p:spTree>
    <p:extLst>
      <p:ext uri="{BB962C8B-B14F-4D97-AF65-F5344CB8AC3E}">
        <p14:creationId xmlns:p14="http://schemas.microsoft.com/office/powerpoint/2010/main" val="3469573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31870" y="1371899"/>
            <a:ext cx="9642259" cy="5256509"/>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介護保険事業状況報告の設定の確認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W2-23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②介護保険事業状況報告の設定を確認してみましょう。</a:t>
            </a:r>
            <a:endParaRPr lang="en-US" altLang="ja-JP" dirty="0"/>
          </a:p>
          <a:p>
            <a:pPr marL="0" lvl="1" indent="0"/>
            <a:r>
              <a:rPr lang="ja-JP" altLang="en-US" dirty="0"/>
              <a:t>どの時点の介護保険事業状況報告の年報または月報を適用するかを確認します。</a:t>
            </a:r>
            <a:endParaRPr lang="en-US" altLang="ja-JP" dirty="0"/>
          </a:p>
        </p:txBody>
      </p:sp>
      <p:sp>
        <p:nvSpPr>
          <p:cNvPr id="24" name="角丸四角形 23"/>
          <p:cNvSpPr/>
          <p:nvPr/>
        </p:nvSpPr>
        <p:spPr>
          <a:xfrm>
            <a:off x="1928664" y="3284983"/>
            <a:ext cx="5976664" cy="2160241"/>
          </a:xfrm>
          <a:prstGeom prst="roundRect">
            <a:avLst>
              <a:gd name="adj" fmla="val 6830"/>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5605500" y="1802116"/>
            <a:ext cx="2611559" cy="720884"/>
          </a:xfrm>
          <a:prstGeom prst="borderCallout1">
            <a:avLst>
              <a:gd name="adj1" fmla="val 45171"/>
              <a:gd name="adj2" fmla="val 101212"/>
              <a:gd name="adj3" fmla="val 103273"/>
              <a:gd name="adj4" fmla="val 12509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確認後は「メニューに戻る」ボタンをクリックして戻ります。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899773" y="2419977"/>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6187250" y="5577650"/>
            <a:ext cx="3218987" cy="743260"/>
          </a:xfrm>
          <a:prstGeom prst="borderCallout1">
            <a:avLst>
              <a:gd name="adj1" fmla="val 39041"/>
              <a:gd name="adj2" fmla="val -4805"/>
              <a:gd name="adj3" fmla="val -13713"/>
              <a:gd name="adj4" fmla="val -2622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推計に使用する介護保険事業状況報告の設定を確認できます。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115061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W2-27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保険料額の自然体推計値を算出するために使用する実績値と推計方法を確認します。</a:t>
            </a:r>
            <a:endParaRPr lang="ja-JP" altLang="en-US" sz="1100" dirty="0">
              <a:solidFill>
                <a:schemeClr val="bg1">
                  <a:lumMod val="65000"/>
                </a:schemeClr>
              </a:solidFill>
            </a:endParaRPr>
          </a:p>
          <a:p>
            <a:pPr marL="0" lvl="1" indent="0"/>
            <a:r>
              <a:rPr lang="ja-JP" altLang="en-US" dirty="0"/>
              <a:t>③推計方法を確認してみましょう。</a:t>
            </a:r>
          </a:p>
        </p:txBody>
      </p:sp>
      <p:pic>
        <p:nvPicPr>
          <p:cNvPr id="18" name="図 17"/>
          <p:cNvPicPr>
            <a:picLocks noChangeAspect="1"/>
          </p:cNvPicPr>
          <p:nvPr/>
        </p:nvPicPr>
        <p:blipFill>
          <a:blip r:embed="rId3"/>
          <a:stretch>
            <a:fillRect/>
          </a:stretch>
        </p:blipFill>
        <p:spPr>
          <a:xfrm>
            <a:off x="353684" y="1267200"/>
            <a:ext cx="9201600" cy="5520694"/>
          </a:xfrm>
          <a:prstGeom prst="rect">
            <a:avLst/>
          </a:prstGeom>
        </p:spPr>
      </p:pic>
      <p:sp>
        <p:nvSpPr>
          <p:cNvPr id="19" name="線吹き出し 1 (枠付き) 18"/>
          <p:cNvSpPr/>
          <p:nvPr/>
        </p:nvSpPr>
        <p:spPr>
          <a:xfrm>
            <a:off x="5241032" y="3298576"/>
            <a:ext cx="2880320" cy="894801"/>
          </a:xfrm>
          <a:prstGeom prst="borderCallout1">
            <a:avLst>
              <a:gd name="adj1" fmla="val 61330"/>
              <a:gd name="adj2" fmla="val -3435"/>
              <a:gd name="adj3" fmla="val 140645"/>
              <a:gd name="adj4" fmla="val -4787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「推計方法の設定」ボタンをクリックします。</a:t>
            </a:r>
            <a:endParaRPr lang="ja-JP" altLang="ja-JP" sz="3600" dirty="0">
              <a:solidFill>
                <a:schemeClr val="tx1"/>
              </a:solidFill>
              <a:latin typeface="+mj-ea"/>
              <a:ea typeface="+mj-ea"/>
              <a:cs typeface="ＭＳ Ｐゴシック" pitchFamily="50" charset="-128"/>
            </a:endParaRPr>
          </a:p>
        </p:txBody>
      </p:sp>
      <p:sp>
        <p:nvSpPr>
          <p:cNvPr id="21" name="角丸四角形 20"/>
          <p:cNvSpPr/>
          <p:nvPr/>
        </p:nvSpPr>
        <p:spPr>
          <a:xfrm>
            <a:off x="2288704" y="4365104"/>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36</a:t>
            </a:fld>
            <a:endParaRPr kumimoji="1" lang="ja-JP" altLang="en-US" dirty="0"/>
          </a:p>
        </p:txBody>
      </p:sp>
    </p:spTree>
    <p:extLst>
      <p:ext uri="{BB962C8B-B14F-4D97-AF65-F5344CB8AC3E}">
        <p14:creationId xmlns:p14="http://schemas.microsoft.com/office/powerpoint/2010/main" val="4070315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p:nvPr/>
        </p:nvPicPr>
        <p:blipFill>
          <a:blip r:embed="rId3"/>
          <a:srcRect/>
          <a:stretch>
            <a:fillRect/>
          </a:stretch>
        </p:blipFill>
        <p:spPr bwMode="auto">
          <a:xfrm>
            <a:off x="280325" y="1340768"/>
            <a:ext cx="9161892" cy="5112568"/>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W2-27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③推計方法を確認してみましょう。</a:t>
            </a:r>
            <a:endParaRPr lang="en-US" altLang="ja-JP" dirty="0"/>
          </a:p>
          <a:p>
            <a:pPr marL="0" lvl="1" indent="0"/>
            <a:r>
              <a:rPr lang="ja-JP" altLang="en-US" dirty="0"/>
              <a:t>自然体推計に使用する手法、各種項目の伸び、１人１月あたりの給付費等を設定・確認します。</a:t>
            </a:r>
          </a:p>
        </p:txBody>
      </p:sp>
      <p:sp>
        <p:nvSpPr>
          <p:cNvPr id="19" name="線吹き出し 1 (枠付き) 18"/>
          <p:cNvSpPr/>
          <p:nvPr/>
        </p:nvSpPr>
        <p:spPr>
          <a:xfrm>
            <a:off x="6249144" y="3861048"/>
            <a:ext cx="2880320" cy="894801"/>
          </a:xfrm>
          <a:prstGeom prst="borderCallout1">
            <a:avLst>
              <a:gd name="adj1" fmla="val 78949"/>
              <a:gd name="adj2" fmla="val -1793"/>
              <a:gd name="adj3" fmla="val 93115"/>
              <a:gd name="adj4" fmla="val -3089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推計に用いる実績値や伸びを設定します。</a:t>
            </a:r>
            <a:endParaRPr lang="ja-JP" altLang="ja-JP" sz="3600" dirty="0">
              <a:solidFill>
                <a:schemeClr val="tx1"/>
              </a:solidFill>
              <a:latin typeface="+mj-ea"/>
              <a:ea typeface="+mj-ea"/>
              <a:cs typeface="ＭＳ Ｐゴシック" pitchFamily="50" charset="-128"/>
            </a:endParaRPr>
          </a:p>
        </p:txBody>
      </p:sp>
      <p:sp>
        <p:nvSpPr>
          <p:cNvPr id="25" name="線吹き出し 1 (枠付き) 24"/>
          <p:cNvSpPr/>
          <p:nvPr/>
        </p:nvSpPr>
        <p:spPr>
          <a:xfrm>
            <a:off x="5352534" y="1373385"/>
            <a:ext cx="2899591" cy="936104"/>
          </a:xfrm>
          <a:prstGeom prst="borderCallout1">
            <a:avLst>
              <a:gd name="adj1" fmla="val 50448"/>
              <a:gd name="adj2" fmla="val 101740"/>
              <a:gd name="adj3" fmla="val 75940"/>
              <a:gd name="adj4" fmla="val 1209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設定後は「メニューに戻る」ボタンをクリックして「実績及び推計方法の設定」画面に戻ります。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503379" y="2127176"/>
            <a:ext cx="825426" cy="364626"/>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37</a:t>
            </a:fld>
            <a:endParaRPr kumimoji="1" lang="ja-JP" altLang="en-US" dirty="0"/>
          </a:p>
        </p:txBody>
      </p:sp>
      <p:sp>
        <p:nvSpPr>
          <p:cNvPr id="13" name="線吹き出し 1 (枠付き) 18"/>
          <p:cNvSpPr/>
          <p:nvPr/>
        </p:nvSpPr>
        <p:spPr>
          <a:xfrm>
            <a:off x="6249144" y="2564904"/>
            <a:ext cx="2880320" cy="894801"/>
          </a:xfrm>
          <a:prstGeom prst="borderCallout1">
            <a:avLst>
              <a:gd name="adj1" fmla="val 46866"/>
              <a:gd name="adj2" fmla="val -1793"/>
              <a:gd name="adj3" fmla="val 57467"/>
              <a:gd name="adj4" fmla="val -3458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chemeClr val="tx1"/>
                </a:solidFill>
                <a:latin typeface="+mj-ea"/>
                <a:ea typeface="+mj-ea"/>
                <a:cs typeface="ＭＳ Ｐゴシック" pitchFamily="50" charset="-128"/>
              </a:rPr>
              <a:t>自然体推計手法（推計する区分の単位）を設定します。</a:t>
            </a:r>
            <a:endParaRPr lang="ja-JP" altLang="ja-JP" sz="1600" dirty="0">
              <a:solidFill>
                <a:schemeClr val="tx1"/>
              </a:solidFill>
              <a:latin typeface="+mj-ea"/>
              <a:ea typeface="+mj-ea"/>
              <a:cs typeface="ＭＳ Ｐゴシック" pitchFamily="50" charset="-128"/>
            </a:endParaRPr>
          </a:p>
        </p:txBody>
      </p:sp>
      <p:sp>
        <p:nvSpPr>
          <p:cNvPr id="14" name="線吹き出し 1 (枠付き) 18"/>
          <p:cNvSpPr/>
          <p:nvPr/>
        </p:nvSpPr>
        <p:spPr>
          <a:xfrm>
            <a:off x="6246783" y="4914307"/>
            <a:ext cx="2880320" cy="894801"/>
          </a:xfrm>
          <a:prstGeom prst="borderCallout1">
            <a:avLst>
              <a:gd name="adj1" fmla="val 46866"/>
              <a:gd name="adj2" fmla="val -1793"/>
              <a:gd name="adj3" fmla="val 42020"/>
              <a:gd name="adj4" fmla="val -11764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chemeClr val="tx1"/>
                </a:solidFill>
                <a:latin typeface="+mj-ea"/>
                <a:ea typeface="+mj-ea"/>
                <a:cs typeface="ＭＳ Ｐゴシック" pitchFamily="50" charset="-128"/>
              </a:rPr>
              <a:t>自然体推計に用いる１人１月あたり給付費を設定します。</a:t>
            </a:r>
            <a:endParaRPr lang="ja-JP" altLang="ja-JP" sz="1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2688680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推計方法の確認</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W2-31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③推計方法を確認してみましょう。</a:t>
            </a:r>
            <a:endParaRPr lang="en-US" altLang="ja-JP" dirty="0"/>
          </a:p>
          <a:p>
            <a:pPr marL="0" lvl="1" indent="0"/>
            <a:r>
              <a:rPr lang="ja-JP" altLang="en-US" dirty="0"/>
              <a:t>自然体推計に使用する各種項目の伸びは３種類から選べます。</a:t>
            </a:r>
          </a:p>
        </p:txBody>
      </p:sp>
      <p:graphicFrame>
        <p:nvGraphicFramePr>
          <p:cNvPr id="12" name="表 11"/>
          <p:cNvGraphicFramePr>
            <a:graphicFrameLocks noGrp="1"/>
          </p:cNvGraphicFramePr>
          <p:nvPr>
            <p:extLst/>
          </p:nvPr>
        </p:nvGraphicFramePr>
        <p:xfrm>
          <a:off x="78014" y="1314450"/>
          <a:ext cx="9711529" cy="5426918"/>
        </p:xfrm>
        <a:graphic>
          <a:graphicData uri="http://schemas.openxmlformats.org/drawingml/2006/table">
            <a:tbl>
              <a:tblPr firstRow="1" firstCol="1" bandRow="1">
                <a:tableStyleId>{93296810-A885-4BE3-A3E7-6D5BEEA58F35}</a:tableStyleId>
              </a:tblPr>
              <a:tblGrid>
                <a:gridCol w="1545015">
                  <a:extLst>
                    <a:ext uri="{9D8B030D-6E8A-4147-A177-3AD203B41FA5}">
                      <a16:colId xmlns:a16="http://schemas.microsoft.com/office/drawing/2014/main" xmlns="" val="20000"/>
                    </a:ext>
                  </a:extLst>
                </a:gridCol>
                <a:gridCol w="8166514">
                  <a:extLst>
                    <a:ext uri="{9D8B030D-6E8A-4147-A177-3AD203B41FA5}">
                      <a16:colId xmlns:a16="http://schemas.microsoft.com/office/drawing/2014/main" xmlns="" val="20001"/>
                    </a:ext>
                  </a:extLst>
                </a:gridCol>
              </a:tblGrid>
              <a:tr h="314350">
                <a:tc>
                  <a:txBody>
                    <a:bodyPr/>
                    <a:lstStyle/>
                    <a:p>
                      <a:pPr algn="l">
                        <a:lnSpc>
                          <a:spcPts val="1600"/>
                        </a:lnSpc>
                        <a:spcAft>
                          <a:spcPts val="0"/>
                        </a:spcAft>
                        <a:tabLst>
                          <a:tab pos="4517390" algn="l"/>
                        </a:tabLst>
                      </a:pPr>
                      <a:r>
                        <a:rPr kumimoji="1" lang="en-US" altLang="ja-JP" sz="1800" b="1" kern="100" dirty="0">
                          <a:ln>
                            <a:solidFill>
                              <a:schemeClr val="bg1"/>
                            </a:solidFill>
                          </a:ln>
                          <a:solidFill>
                            <a:schemeClr val="bg1"/>
                          </a:solidFill>
                          <a:effectLst/>
                          <a:latin typeface="+mj-ea"/>
                          <a:ea typeface="+mn-ea"/>
                          <a:cs typeface="+mn-cs"/>
                        </a:rPr>
                        <a:t>POINT</a:t>
                      </a:r>
                      <a:endParaRPr kumimoji="1" lang="ja-JP" altLang="ja-JP" sz="1800" b="1" kern="100" dirty="0">
                        <a:ln>
                          <a:solidFill>
                            <a:schemeClr val="bg1"/>
                          </a:solidFill>
                        </a:ln>
                        <a:solidFill>
                          <a:schemeClr val="bg1"/>
                        </a:solidFill>
                        <a:effectLst/>
                        <a:latin typeface="+mj-ea"/>
                        <a:ea typeface="+mn-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320675">
                <a:tc gridSpan="2">
                  <a:txBody>
                    <a:bodyPr/>
                    <a:lstStyle/>
                    <a:p>
                      <a:pPr>
                        <a:spcBef>
                          <a:spcPts val="0"/>
                        </a:spcBef>
                      </a:pPr>
                      <a:endParaRPr kumimoji="1" lang="en-US" altLang="ja-JP" sz="600" b="0" kern="1200" dirty="0">
                        <a:solidFill>
                          <a:schemeClr val="tx1"/>
                        </a:solidFill>
                        <a:effectLst/>
                        <a:latin typeface="+mn-lt"/>
                        <a:ea typeface="+mn-ea"/>
                        <a:cs typeface="+mn-cs"/>
                      </a:endParaRPr>
                    </a:p>
                    <a:p>
                      <a:pPr>
                        <a:spcBef>
                          <a:spcPts val="0"/>
                        </a:spcBef>
                      </a:pPr>
                      <a:r>
                        <a:rPr kumimoji="1" lang="ja-JP" altLang="ja-JP" sz="1800" b="0" kern="1200" dirty="0">
                          <a:solidFill>
                            <a:schemeClr val="tx1"/>
                          </a:solidFill>
                          <a:effectLst/>
                          <a:latin typeface="+mn-lt"/>
                          <a:ea typeface="+mn-ea"/>
                          <a:cs typeface="+mn-cs"/>
                        </a:rPr>
                        <a:t>リストボックスから使用する実績値や伸びを選択することができます。</a:t>
                      </a:r>
                      <a:endParaRPr kumimoji="1" lang="en-US" altLang="ja-JP" sz="1800" b="0" kern="1200" dirty="0">
                        <a:solidFill>
                          <a:schemeClr val="tx1"/>
                        </a:solidFill>
                        <a:effectLst/>
                        <a:latin typeface="+mn-lt"/>
                        <a:ea typeface="+mn-ea"/>
                        <a:cs typeface="+mn-cs"/>
                      </a:endParaRPr>
                    </a:p>
                    <a:p>
                      <a:r>
                        <a:rPr kumimoji="1" lang="ja-JP" altLang="ja-JP" sz="1800" b="0" kern="1200" dirty="0">
                          <a:solidFill>
                            <a:schemeClr val="tx1"/>
                          </a:solidFill>
                          <a:effectLst/>
                          <a:latin typeface="+mn-lt"/>
                          <a:ea typeface="+mn-ea"/>
                          <a:cs typeface="+mn-cs"/>
                        </a:rPr>
                        <a:t>初期値として直近の伸びや実績値が設定されています</a:t>
                      </a:r>
                      <a:r>
                        <a:rPr kumimoji="1" lang="ja-JP" altLang="en-US" sz="1800" b="0" kern="1200" dirty="0">
                          <a:solidFill>
                            <a:schemeClr val="tx1"/>
                          </a:solidFill>
                          <a:effectLst/>
                          <a:latin typeface="+mn-lt"/>
                          <a:ea typeface="+mn-ea"/>
                          <a:cs typeface="+mn-cs"/>
                        </a:rPr>
                        <a:t>。</a:t>
                      </a:r>
                      <a:endParaRPr kumimoji="1" lang="en-US" altLang="ja-JP" sz="1800" b="0" kern="1200" dirty="0">
                        <a:solidFill>
                          <a:schemeClr val="tx1"/>
                        </a:solidFill>
                        <a:effectLst/>
                        <a:latin typeface="+mn-lt"/>
                        <a:ea typeface="+mn-ea"/>
                        <a:cs typeface="+mn-cs"/>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r h="1205126">
                <a:tc gridSpan="2">
                  <a:txBody>
                    <a:bodyPr/>
                    <a:lstStyle/>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p>
                      <a:endParaRPr lang="en-US" altLang="ja-JP" sz="12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2"/>
                  </a:ext>
                </a:extLst>
              </a:tr>
              <a:tr h="540622">
                <a:tc gridSpan="2">
                  <a:txBody>
                    <a:bodyPr/>
                    <a:lstStyle/>
                    <a:p>
                      <a:pPr marL="0" indent="0" algn="l">
                        <a:spcAft>
                          <a:spcPts val="0"/>
                        </a:spcAft>
                        <a:buFont typeface="Wingdings" panose="05000000000000000000" pitchFamily="2" charset="2"/>
                        <a:buNone/>
                        <a:tabLst>
                          <a:tab pos="3405505" algn="l"/>
                        </a:tabLst>
                      </a:pPr>
                      <a:endParaRPr lang="en-US" altLang="ja-JP" sz="105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3"/>
                  </a:ext>
                </a:extLst>
              </a:tr>
              <a:tr h="1737306">
                <a:tc gridSpan="2">
                  <a:txBody>
                    <a:bodyPr/>
                    <a:lstStyle/>
                    <a:p>
                      <a:endParaRPr kumimoji="1" lang="ja-JP" altLang="ja-JP" sz="1800" b="1" kern="1200" dirty="0">
                        <a:solidFill>
                          <a:schemeClr val="tx1"/>
                        </a:solidFill>
                        <a:effectLst/>
                        <a:latin typeface="+mn-lt"/>
                        <a:ea typeface="+mn-ea"/>
                        <a:cs typeface="+mn-cs"/>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4"/>
                  </a:ext>
                </a:extLst>
              </a:tr>
            </a:tbl>
          </a:graphicData>
        </a:graphic>
      </p:graphicFrame>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3520" y="2588188"/>
            <a:ext cx="8998960" cy="1846617"/>
          </a:xfrm>
          <a:prstGeom prst="rect">
            <a:avLst/>
          </a:prstGeom>
          <a:noFill/>
          <a:extLst/>
        </p:spPr>
      </p:pic>
      <p:pic>
        <p:nvPicPr>
          <p:cNvPr id="15" name="図 14"/>
          <p:cNvPicPr/>
          <p:nvPr/>
        </p:nvPicPr>
        <p:blipFill>
          <a:blip r:embed="rId4">
            <a:extLst>
              <a:ext uri="{28A0092B-C50C-407E-A947-70E740481C1C}">
                <a14:useLocalDpi xmlns:a14="http://schemas.microsoft.com/office/drawing/2010/main" val="0"/>
              </a:ext>
            </a:extLst>
          </a:blip>
          <a:srcRect/>
          <a:stretch>
            <a:fillRect/>
          </a:stretch>
        </p:blipFill>
        <p:spPr bwMode="auto">
          <a:xfrm>
            <a:off x="704528" y="5157192"/>
            <a:ext cx="5021291" cy="1292682"/>
          </a:xfrm>
          <a:prstGeom prst="rect">
            <a:avLst/>
          </a:prstGeom>
          <a:noFill/>
          <a:extLst/>
        </p:spPr>
      </p:pic>
      <p:sp>
        <p:nvSpPr>
          <p:cNvPr id="24" name="線吹き出し 1 (枠付き) 23"/>
          <p:cNvSpPr/>
          <p:nvPr/>
        </p:nvSpPr>
        <p:spPr>
          <a:xfrm>
            <a:off x="3866017" y="2420888"/>
            <a:ext cx="2899591" cy="635351"/>
          </a:xfrm>
          <a:prstGeom prst="borderCallout1">
            <a:avLst>
              <a:gd name="adj1" fmla="val 199003"/>
              <a:gd name="adj2" fmla="val -34733"/>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使用したい実績値や伸びを選択してください。</a:t>
            </a:r>
            <a:endParaRPr lang="ja-JP" altLang="ja-JP" sz="3600" dirty="0">
              <a:solidFill>
                <a:schemeClr val="tx1"/>
              </a:solidFill>
              <a:latin typeface="+mj-ea"/>
              <a:ea typeface="+mj-ea"/>
              <a:cs typeface="ＭＳ Ｐゴシック" pitchFamily="50" charset="-128"/>
            </a:endParaRPr>
          </a:p>
        </p:txBody>
      </p:sp>
      <p:sp>
        <p:nvSpPr>
          <p:cNvPr id="27" name="角丸四角形 26"/>
          <p:cNvSpPr/>
          <p:nvPr/>
        </p:nvSpPr>
        <p:spPr>
          <a:xfrm>
            <a:off x="970555" y="3557743"/>
            <a:ext cx="2052000" cy="576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3008784" y="3502805"/>
            <a:ext cx="828000" cy="433552"/>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下カーブ矢印 2"/>
          <p:cNvSpPr/>
          <p:nvPr/>
        </p:nvSpPr>
        <p:spPr>
          <a:xfrm rot="4289786">
            <a:off x="3564157" y="3931409"/>
            <a:ext cx="1659410" cy="775759"/>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30" name="線吹き出し 1 (枠付き) 29"/>
          <p:cNvSpPr/>
          <p:nvPr/>
        </p:nvSpPr>
        <p:spPr>
          <a:xfrm>
            <a:off x="5961111" y="3589901"/>
            <a:ext cx="3384377" cy="977351"/>
          </a:xfrm>
          <a:prstGeom prst="borderCallout1">
            <a:avLst>
              <a:gd name="adj1" fmla="val 50599"/>
              <a:gd name="adj2" fmla="val -39626"/>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「参考」ボタンをクリックすると、それぞれの実績値や伸びを選択するための参考情報を見ることができます。</a:t>
            </a:r>
            <a:endParaRPr lang="ja-JP" altLang="ja-JP" sz="3600" dirty="0">
              <a:solidFill>
                <a:schemeClr val="tx1"/>
              </a:solidFill>
              <a:latin typeface="+mj-ea"/>
              <a:ea typeface="+mj-ea"/>
              <a:cs typeface="ＭＳ Ｐゴシック" pitchFamily="50" charset="-128"/>
            </a:endParaRPr>
          </a:p>
        </p:txBody>
      </p:sp>
      <p:sp>
        <p:nvSpPr>
          <p:cNvPr id="31" name="線吹き出し 1 (枠付き) 30"/>
          <p:cNvSpPr/>
          <p:nvPr/>
        </p:nvSpPr>
        <p:spPr>
          <a:xfrm>
            <a:off x="6537176" y="5618381"/>
            <a:ext cx="2899591" cy="768436"/>
          </a:xfrm>
          <a:prstGeom prst="borderCallout1">
            <a:avLst>
              <a:gd name="adj1" fmla="val 51285"/>
              <a:gd name="adj2" fmla="val -40714"/>
              <a:gd name="adj3" fmla="val 50988"/>
              <a:gd name="adj4" fmla="val -356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表示させたい情報をクリックすると該当するデータを別画面で表示します。</a:t>
            </a:r>
            <a:endParaRPr lang="ja-JP" altLang="ja-JP" sz="3600" dirty="0">
              <a:solidFill>
                <a:schemeClr val="tx1"/>
              </a:solidFill>
              <a:latin typeface="+mj-ea"/>
              <a:ea typeface="+mj-ea"/>
              <a:cs typeface="ＭＳ Ｐゴシック" pitchFamily="50" charset="-128"/>
            </a:endParaRPr>
          </a:p>
        </p:txBody>
      </p:sp>
      <p:sp>
        <p:nvSpPr>
          <p:cNvPr id="32" name="角丸四角形 31"/>
          <p:cNvSpPr/>
          <p:nvPr/>
        </p:nvSpPr>
        <p:spPr>
          <a:xfrm>
            <a:off x="3279715" y="5869110"/>
            <a:ext cx="2232000" cy="2961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99715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endParaRPr lang="ja-JP" altLang="en-US" sz="1200" dirty="0">
              <a:solidFill>
                <a:schemeClr val="bg1">
                  <a:lumMod val="65000"/>
                </a:schemeClr>
              </a:solidFill>
            </a:endParaRPr>
          </a:p>
        </p:txBody>
      </p:sp>
      <p:pic>
        <p:nvPicPr>
          <p:cNvPr id="19" name="図 18"/>
          <p:cNvPicPr>
            <a:picLocks noChangeAspect="1"/>
          </p:cNvPicPr>
          <p:nvPr/>
        </p:nvPicPr>
        <p:blipFill>
          <a:blip r:embed="rId3"/>
          <a:stretch>
            <a:fillRect/>
          </a:stretch>
        </p:blipFill>
        <p:spPr>
          <a:xfrm>
            <a:off x="352800" y="1267200"/>
            <a:ext cx="9201600" cy="5520692"/>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39</a:t>
            </a:fld>
            <a:endParaRPr kumimoji="1" lang="ja-JP" altLang="en-US" dirty="0"/>
          </a:p>
        </p:txBody>
      </p:sp>
      <p:sp>
        <p:nvSpPr>
          <p:cNvPr id="18" name="線吹き出し 1 (枠付き) 17"/>
          <p:cNvSpPr/>
          <p:nvPr/>
        </p:nvSpPr>
        <p:spPr>
          <a:xfrm>
            <a:off x="5241032" y="4221088"/>
            <a:ext cx="2880320" cy="894801"/>
          </a:xfrm>
          <a:prstGeom prst="borderCallout1">
            <a:avLst>
              <a:gd name="adj1" fmla="val 61330"/>
              <a:gd name="adj2" fmla="val -3435"/>
              <a:gd name="adj3" fmla="val 140645"/>
              <a:gd name="adj4" fmla="val -4787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「自然体推計結果の算出」ボタンをクリックします。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2288704" y="5287616"/>
            <a:ext cx="1872208" cy="767594"/>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2624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ja-JP" sz="2000" b="1" dirty="0">
                <a:latin typeface="HG丸ｺﾞｼｯｸM-PRO" panose="020F0600000000000000" pitchFamily="50" charset="-128"/>
                <a:ea typeface="HG丸ｺﾞｼｯｸM-PRO" panose="020F0600000000000000" pitchFamily="50" charset="-128"/>
              </a:rPr>
              <a:t>介護保険事業</a:t>
            </a:r>
            <a:r>
              <a:rPr lang="en-US" altLang="ja-JP"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支援</a:t>
            </a:r>
            <a:r>
              <a:rPr lang="en-US" altLang="ja-JP" sz="2000" b="1" dirty="0">
                <a:latin typeface="HG丸ｺﾞｼｯｸM-PRO" panose="020F0600000000000000" pitchFamily="50" charset="-128"/>
                <a:ea typeface="HG丸ｺﾞｼｯｸM-PRO" panose="020F0600000000000000" pitchFamily="50" charset="-128"/>
              </a:rPr>
              <a:t>)</a:t>
            </a:r>
            <a:r>
              <a:rPr lang="ja-JP" altLang="ja-JP" sz="2000" b="1" dirty="0">
                <a:latin typeface="HG丸ｺﾞｼｯｸM-PRO" panose="020F0600000000000000" pitchFamily="50" charset="-128"/>
                <a:ea typeface="HG丸ｺﾞｼｯｸM-PRO" panose="020F0600000000000000" pitchFamily="50" charset="-128"/>
              </a:rPr>
              <a:t>計画策定における都道府県の役割</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80131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mj-ea"/>
                <a:ea typeface="+mj-ea"/>
              </a:rPr>
              <a:t>○</a:t>
            </a:r>
            <a:r>
              <a:rPr lang="ja-JP" altLang="ja-JP" b="1" dirty="0">
                <a:latin typeface="+mj-ea"/>
                <a:ea typeface="+mj-ea"/>
              </a:rPr>
              <a:t>介護保険事業（支援）計画策定における都道府県の役割</a:t>
            </a:r>
            <a:endParaRPr lang="en-US" altLang="ja-JP" b="1" dirty="0">
              <a:latin typeface="+mj-ea"/>
              <a:ea typeface="+mj-ea"/>
            </a:endParaRPr>
          </a:p>
          <a:p>
            <a:pPr marL="0" lvl="0" indent="0"/>
            <a:r>
              <a:rPr lang="ja-JP" altLang="en-US" dirty="0">
                <a:latin typeface="+mj-ea"/>
                <a:ea typeface="+mj-ea"/>
              </a:rPr>
              <a:t>　市町村の介護保険事業計画作成にあたっては、都道府県は広域的調整を図る役割を有しており、地域の実情に応じたサービス提供体制の整備を進める観点から、市町村に対して介護保険事業計画を作成する上での技術的な助言や、市町村との積極的な意見交換等、より緊密に連携を図ることが重要です。</a:t>
            </a:r>
            <a:endParaRPr lang="en-US" altLang="ja-JP" dirty="0">
              <a:latin typeface="+mj-ea"/>
              <a:ea typeface="+mj-ea"/>
            </a:endParaRPr>
          </a:p>
          <a:p>
            <a:pPr marL="0" lvl="1" indent="0"/>
            <a:endParaRPr lang="en-US" altLang="ja-JP" dirty="0">
              <a:latin typeface="+mj-ea"/>
              <a:ea typeface="+mj-ea"/>
            </a:endParaRPr>
          </a:p>
          <a:p>
            <a:pPr marL="0" lvl="1" indent="0"/>
            <a:r>
              <a:rPr lang="ja-JP" altLang="en-US" dirty="0">
                <a:latin typeface="+mj-ea"/>
                <a:ea typeface="+mj-ea"/>
              </a:rPr>
              <a:t>○</a:t>
            </a:r>
            <a:r>
              <a:rPr lang="ja-JP" altLang="ja-JP" b="1" dirty="0">
                <a:latin typeface="+mj-ea"/>
                <a:ea typeface="+mj-ea"/>
              </a:rPr>
              <a:t>本システムを用いて実施していただきたいこと</a:t>
            </a:r>
            <a:endParaRPr lang="en-US" altLang="ja-JP" b="1" dirty="0">
              <a:latin typeface="+mj-ea"/>
              <a:ea typeface="+mj-ea"/>
            </a:endParaRPr>
          </a:p>
          <a:p>
            <a:pPr marL="0" lvl="1" indent="0"/>
            <a:r>
              <a:rPr lang="ja-JP" altLang="en-US" dirty="0">
                <a:latin typeface="+mj-ea"/>
                <a:ea typeface="+mj-ea"/>
              </a:rPr>
              <a:t>　都道府県には、市町村に対して都道府県としての基本的な考え方を示すとともに、市町村が地域の実情に即した実効性のある介護保険事業計画を作成できるよう、本システムを活用して以下の支援を実施することが期待されています。</a:t>
            </a:r>
            <a:endParaRPr lang="en-US" altLang="ja-JP" dirty="0">
              <a:latin typeface="+mj-ea"/>
              <a:ea typeface="+mj-ea"/>
            </a:endParaRPr>
          </a:p>
          <a:p>
            <a:pPr marL="0" lvl="1" indent="0"/>
            <a:endParaRPr lang="en-US" altLang="ja-JP" dirty="0">
              <a:latin typeface="+mj-ea"/>
              <a:ea typeface="+mj-ea"/>
            </a:endParaRPr>
          </a:p>
          <a:p>
            <a:pPr marL="534988" lvl="1" indent="-358775">
              <a:buFont typeface="Wingdings" panose="05000000000000000000" pitchFamily="2" charset="2"/>
              <a:buChar char="Ø"/>
            </a:pPr>
            <a:r>
              <a:rPr lang="ja-JP" altLang="en-US" dirty="0">
                <a:latin typeface="+mj-ea"/>
                <a:ea typeface="+mj-ea"/>
              </a:rPr>
              <a:t>各保険者のサービス量等の見込み作業の進捗状況の把握</a:t>
            </a:r>
            <a:endParaRPr lang="en-US" altLang="ja-JP" dirty="0">
              <a:latin typeface="+mj-ea"/>
              <a:ea typeface="+mj-ea"/>
            </a:endParaRPr>
          </a:p>
          <a:p>
            <a:pPr marL="534988" lvl="1" indent="-358775">
              <a:buFont typeface="Wingdings" panose="05000000000000000000" pitchFamily="2" charset="2"/>
              <a:buChar char="Ø"/>
            </a:pPr>
            <a:r>
              <a:rPr lang="ja-JP" altLang="en-US" dirty="0">
                <a:latin typeface="+mj-ea"/>
                <a:ea typeface="+mj-ea"/>
              </a:rPr>
              <a:t>市町村から提出された推計結果の確認</a:t>
            </a:r>
            <a:endParaRPr lang="en-US" altLang="ja-JP" dirty="0">
              <a:latin typeface="+mj-ea"/>
              <a:ea typeface="+mj-ea"/>
            </a:endParaRPr>
          </a:p>
          <a:p>
            <a:pPr marL="534988" lvl="1" indent="-358775">
              <a:buFont typeface="Wingdings" panose="05000000000000000000" pitchFamily="2" charset="2"/>
              <a:buChar char="Ø"/>
            </a:pPr>
            <a:r>
              <a:rPr lang="ja-JP" altLang="en-US" dirty="0">
                <a:latin typeface="+mj-ea"/>
                <a:ea typeface="+mj-ea"/>
              </a:rPr>
              <a:t>他市町村との比較等による分析</a:t>
            </a:r>
            <a:endParaRPr lang="en-US" altLang="ja-JP" dirty="0">
              <a:latin typeface="+mj-ea"/>
              <a:ea typeface="+mj-ea"/>
            </a:endParaRPr>
          </a:p>
          <a:p>
            <a:pPr marL="534988" lvl="1" indent="-358775">
              <a:buFont typeface="Wingdings" panose="05000000000000000000" pitchFamily="2" charset="2"/>
              <a:buChar char="Ø"/>
            </a:pPr>
            <a:r>
              <a:rPr lang="ja-JP" altLang="en-US" dirty="0">
                <a:latin typeface="+mj-ea"/>
                <a:ea typeface="+mj-ea"/>
              </a:rPr>
              <a:t>関係者間の調整　等</a:t>
            </a:r>
            <a:endParaRPr lang="en-US" altLang="ja-JP" dirty="0">
              <a:latin typeface="+mj-ea"/>
              <a:ea typeface="+mj-ea"/>
            </a:endParaRPr>
          </a:p>
          <a:p>
            <a:pPr marL="285750" lvl="1">
              <a:buFont typeface="Wingdings" panose="05000000000000000000" pitchFamily="2" charset="2"/>
              <a:buChar char="Ø"/>
            </a:pPr>
            <a:endParaRPr lang="en-US" altLang="ja-JP" dirty="0">
              <a:latin typeface="+mj-ea"/>
              <a:ea typeface="+mj-ea"/>
            </a:endParaRPr>
          </a:p>
          <a:p>
            <a:pPr marL="285750" lvl="1">
              <a:buFont typeface="Wingdings" panose="05000000000000000000" pitchFamily="2" charset="2"/>
              <a:buChar char="Ø"/>
            </a:pPr>
            <a:endParaRPr lang="en-US" altLang="ja-JP" dirty="0">
              <a:latin typeface="+mj-ea"/>
              <a:ea typeface="+mj-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P1-3</a:t>
            </a:r>
            <a:r>
              <a:rPr lang="ja-JP" altLang="en-US" sz="1400" dirty="0"/>
              <a:t>ページ</a:t>
            </a:r>
            <a:endParaRPr lang="en-US" altLang="ja-JP" sz="1400" dirty="0"/>
          </a:p>
        </p:txBody>
      </p:sp>
    </p:spTree>
    <p:extLst>
      <p:ext uri="{BB962C8B-B14F-4D97-AF65-F5344CB8AC3E}">
        <p14:creationId xmlns:p14="http://schemas.microsoft.com/office/powerpoint/2010/main" val="2587389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endParaRPr lang="ja-JP" altLang="en-US" sz="1200" dirty="0">
              <a:solidFill>
                <a:schemeClr val="bg1">
                  <a:lumMod val="65000"/>
                </a:schemeClr>
              </a:solidFill>
            </a:endParaRPr>
          </a:p>
        </p:txBody>
      </p:sp>
      <p:pic>
        <p:nvPicPr>
          <p:cNvPr id="21" name="図 20"/>
          <p:cNvPicPr>
            <a:picLocks noChangeAspect="1"/>
          </p:cNvPicPr>
          <p:nvPr/>
        </p:nvPicPr>
        <p:blipFill>
          <a:blip r:embed="rId3"/>
          <a:stretch>
            <a:fillRect/>
          </a:stretch>
        </p:blipFill>
        <p:spPr>
          <a:xfrm>
            <a:off x="352800" y="1267200"/>
            <a:ext cx="9201600" cy="5520692"/>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40</a:t>
            </a:fld>
            <a:endParaRPr kumimoji="1" lang="ja-JP" altLang="en-US" dirty="0"/>
          </a:p>
        </p:txBody>
      </p:sp>
      <p:sp>
        <p:nvSpPr>
          <p:cNvPr id="18" name="線吹き出し 1 (枠付き) 17"/>
          <p:cNvSpPr/>
          <p:nvPr/>
        </p:nvSpPr>
        <p:spPr>
          <a:xfrm>
            <a:off x="5626051" y="5197694"/>
            <a:ext cx="2880320" cy="894801"/>
          </a:xfrm>
          <a:prstGeom prst="borderCallout1">
            <a:avLst>
              <a:gd name="adj1" fmla="val 61330"/>
              <a:gd name="adj2" fmla="val -3435"/>
              <a:gd name="adj3" fmla="val -67259"/>
              <a:gd name="adj4" fmla="val -3364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確認画面が表示されます。</a:t>
            </a:r>
            <a:endParaRPr lang="en-US" altLang="ja-JP" sz="1600" dirty="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a:t>
            </a:r>
            <a:r>
              <a:rPr lang="en-US" altLang="ja-JP" sz="1600" dirty="0">
                <a:solidFill>
                  <a:srgbClr val="000000"/>
                </a:solidFill>
                <a:latin typeface="+mj-ea"/>
                <a:ea typeface="+mj-ea"/>
                <a:cs typeface="ＭＳ Ｐゴシック" pitchFamily="50" charset="-128"/>
              </a:rPr>
              <a:t>OK</a:t>
            </a:r>
            <a:r>
              <a:rPr lang="ja-JP" altLang="en-US" sz="1600" dirty="0">
                <a:solidFill>
                  <a:srgbClr val="000000"/>
                </a:solidFill>
                <a:latin typeface="+mj-ea"/>
                <a:ea typeface="+mj-ea"/>
                <a:cs typeface="ＭＳ Ｐゴシック" pitchFamily="50" charset="-128"/>
              </a:rPr>
              <a:t>」ボタンをクリックします。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4088903" y="4365104"/>
            <a:ext cx="828000" cy="324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62635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430637" y="1412776"/>
            <a:ext cx="7638751" cy="458303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自然体推計値を確認する</a:t>
            </a:r>
            <a:endParaRPr lang="en-US" altLang="ja-JP" sz="2000" b="1" dirty="0">
              <a:solidFill>
                <a:prstClr val="white"/>
              </a:solidFill>
              <a:latin typeface="HG丸ｺﾞｼｯｸM-PRO" pitchFamily="50" charset="-128"/>
              <a:ea typeface="HG丸ｺﾞｼｯｸM-PRO"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W2-43</a:t>
            </a:r>
            <a:r>
              <a:rPr lang="ja-JP" altLang="en-US" sz="1400" dirty="0"/>
              <a:t>ページ</a:t>
            </a:r>
            <a:endParaRPr lang="en-US" altLang="ja-JP" sz="1400" dirty="0"/>
          </a:p>
        </p:txBody>
      </p:sp>
      <p:graphicFrame>
        <p:nvGraphicFramePr>
          <p:cNvPr id="19" name="表 18"/>
          <p:cNvGraphicFramePr>
            <a:graphicFrameLocks noGrp="1"/>
          </p:cNvGraphicFramePr>
          <p:nvPr>
            <p:extLst/>
          </p:nvPr>
        </p:nvGraphicFramePr>
        <p:xfrm>
          <a:off x="128465" y="6057376"/>
          <a:ext cx="9505055" cy="756000"/>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252000">
                <a:tc>
                  <a:txBody>
                    <a:bodyPr/>
                    <a:lstStyle/>
                    <a:p>
                      <a:pPr algn="l">
                        <a:lnSpc>
                          <a:spcPts val="1600"/>
                        </a:lnSpc>
                        <a:spcAft>
                          <a:spcPts val="0"/>
                        </a:spcAft>
                        <a:tabLst>
                          <a:tab pos="4517390" algn="l"/>
                        </a:tabLst>
                      </a:pPr>
                      <a:r>
                        <a:rPr lang="en-US" altLang="ja-JP" sz="1400" b="1" kern="100" dirty="0">
                          <a:ln>
                            <a:solidFill>
                              <a:schemeClr val="bg1"/>
                            </a:solidFill>
                          </a:ln>
                          <a:solidFill>
                            <a:schemeClr val="bg1"/>
                          </a:solidFill>
                          <a:effectLst/>
                          <a:latin typeface="+mj-ea"/>
                          <a:ea typeface="+mj-ea"/>
                        </a:rPr>
                        <a:t>POINT</a:t>
                      </a:r>
                      <a:endParaRPr lang="ja-JP" sz="14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504000">
                <a:tc gridSpan="2">
                  <a:txBody>
                    <a:bodyPr/>
                    <a:lstStyle/>
                    <a:p>
                      <a:r>
                        <a:rPr lang="ja-JP" altLang="en-US" sz="1400" b="0" kern="100" dirty="0">
                          <a:solidFill>
                            <a:schemeClr val="tx1"/>
                          </a:solidFill>
                          <a:effectLst/>
                          <a:latin typeface="+mj-ea"/>
                          <a:ea typeface="+mj-ea"/>
                          <a:cs typeface="Times New Roman"/>
                        </a:rPr>
                        <a:t>この時点での保険料額の算出には、一部の費用について第</a:t>
                      </a:r>
                      <a:r>
                        <a:rPr lang="en-US" altLang="ja-JP" sz="1400" b="0" kern="100" dirty="0">
                          <a:solidFill>
                            <a:schemeClr val="tx1"/>
                          </a:solidFill>
                          <a:effectLst/>
                          <a:latin typeface="+mj-ea"/>
                          <a:ea typeface="+mj-ea"/>
                          <a:cs typeface="Times New Roman"/>
                        </a:rPr>
                        <a:t>6</a:t>
                      </a:r>
                      <a:r>
                        <a:rPr lang="ja-JP" altLang="en-US" sz="1400" b="0" kern="100" dirty="0">
                          <a:solidFill>
                            <a:schemeClr val="tx1"/>
                          </a:solidFill>
                          <a:effectLst/>
                          <a:latin typeface="+mj-ea"/>
                          <a:ea typeface="+mj-ea"/>
                          <a:cs typeface="Times New Roman"/>
                        </a:rPr>
                        <a:t>期介護保険事業計画の計画値を用いています。</a:t>
                      </a:r>
                      <a:endParaRPr lang="en-US" altLang="ja-JP" sz="1400" b="0" kern="100" dirty="0">
                        <a:solidFill>
                          <a:schemeClr val="tx1"/>
                        </a:solidFill>
                        <a:effectLst/>
                        <a:latin typeface="+mj-ea"/>
                        <a:ea typeface="+mj-ea"/>
                        <a:cs typeface="Times New Roman"/>
                      </a:endParaRPr>
                    </a:p>
                    <a:p>
                      <a:r>
                        <a:rPr lang="ja-JP" altLang="en-US" sz="1400" b="0" kern="100" spc="-20" baseline="0" dirty="0">
                          <a:solidFill>
                            <a:schemeClr val="tx1"/>
                          </a:solidFill>
                          <a:effectLst/>
                          <a:latin typeface="+mj-ea"/>
                          <a:ea typeface="+mj-ea"/>
                          <a:cs typeface="Times New Roman"/>
                        </a:rPr>
                        <a:t>第</a:t>
                      </a:r>
                      <a:r>
                        <a:rPr lang="en-US" altLang="ja-JP" sz="1400" b="0" kern="100" spc="-20" baseline="0" dirty="0">
                          <a:solidFill>
                            <a:schemeClr val="tx1"/>
                          </a:solidFill>
                          <a:effectLst/>
                          <a:latin typeface="+mj-ea"/>
                          <a:ea typeface="+mj-ea"/>
                          <a:cs typeface="Times New Roman"/>
                        </a:rPr>
                        <a:t>7</a:t>
                      </a:r>
                      <a:r>
                        <a:rPr lang="ja-JP" altLang="en-US" sz="1400" b="0" kern="100" spc="-20" baseline="0" dirty="0">
                          <a:solidFill>
                            <a:schemeClr val="tx1"/>
                          </a:solidFill>
                          <a:effectLst/>
                          <a:latin typeface="+mj-ea"/>
                          <a:ea typeface="+mj-ea"/>
                          <a:cs typeface="Times New Roman"/>
                        </a:rPr>
                        <a:t>期の数値は</a:t>
                      </a:r>
                      <a:r>
                        <a:rPr kumimoji="1" lang="ja-JP" altLang="en-US" sz="1400" b="0" kern="100" spc="-20" baseline="0" dirty="0">
                          <a:solidFill>
                            <a:schemeClr val="tx1"/>
                          </a:solidFill>
                          <a:effectLst/>
                          <a:latin typeface="+mj-ea"/>
                          <a:ea typeface="+mn-ea"/>
                          <a:cs typeface="Times New Roman"/>
                        </a:rPr>
                        <a:t>施策反映後の「保険料額の算定」メニューにて</a:t>
                      </a:r>
                      <a:r>
                        <a:rPr lang="ja-JP" altLang="en-US" sz="1400" b="0" kern="100" spc="-20" baseline="0" dirty="0">
                          <a:solidFill>
                            <a:schemeClr val="tx1"/>
                          </a:solidFill>
                          <a:effectLst/>
                          <a:latin typeface="+mj-ea"/>
                          <a:ea typeface="+mj-ea"/>
                          <a:cs typeface="Times New Roman"/>
                        </a:rPr>
                        <a:t>入力することになります。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17" name="テキスト ボックス 136"/>
          <p:cNvSpPr txBox="1">
            <a:spLocks noChangeArrowheads="1"/>
          </p:cNvSpPr>
          <p:nvPr/>
        </p:nvSpPr>
        <p:spPr bwMode="auto">
          <a:xfrm>
            <a:off x="78014" y="535979"/>
            <a:ext cx="9711529" cy="454035"/>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lnSpc>
                <a:spcPct val="150000"/>
              </a:lnSpc>
            </a:pPr>
            <a:r>
              <a:rPr lang="ja-JP" altLang="en-US" dirty="0"/>
              <a:t>設定した推計方法を元に保険料額の自然体推計値を算出します。</a:t>
            </a:r>
            <a:endParaRPr lang="ja-JP" altLang="en-US" sz="1200" dirty="0">
              <a:solidFill>
                <a:schemeClr val="bg1">
                  <a:lumMod val="65000"/>
                </a:schemeClr>
              </a:solidFill>
            </a:endParaRPr>
          </a:p>
        </p:txBody>
      </p:sp>
      <p:sp>
        <p:nvSpPr>
          <p:cNvPr id="18" name="線吹き出し 1 (枠付き) 17"/>
          <p:cNvSpPr/>
          <p:nvPr/>
        </p:nvSpPr>
        <p:spPr>
          <a:xfrm>
            <a:off x="5543205" y="1120818"/>
            <a:ext cx="2880320" cy="612000"/>
          </a:xfrm>
          <a:prstGeom prst="borderCallout1">
            <a:avLst>
              <a:gd name="adj1" fmla="val 55012"/>
              <a:gd name="adj2" fmla="val -2961"/>
              <a:gd name="adj3" fmla="val 153885"/>
              <a:gd name="adj4" fmla="val -2227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保険料額の自然体推計結果が表示されています。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1765828" y="1808856"/>
            <a:ext cx="3240000" cy="324000"/>
          </a:xfrm>
          <a:prstGeom prst="round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7617544" y="2998533"/>
            <a:ext cx="2232000" cy="648000"/>
          </a:xfrm>
          <a:prstGeom prst="borderCallout1">
            <a:avLst>
              <a:gd name="adj1" fmla="val 55012"/>
              <a:gd name="adj2" fmla="val -2961"/>
              <a:gd name="adj3" fmla="val 113868"/>
              <a:gd name="adj4" fmla="val -3022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「認定者数の施策反映」の画面が表示されます。</a:t>
            </a:r>
            <a:endParaRPr lang="ja-JP" altLang="ja-JP" sz="3600" dirty="0">
              <a:solidFill>
                <a:schemeClr val="tx1"/>
              </a:solidFill>
              <a:latin typeface="+mj-ea"/>
              <a:ea typeface="+mj-ea"/>
              <a:cs typeface="ＭＳ Ｐゴシック" pitchFamily="50" charset="-128"/>
            </a:endParaRPr>
          </a:p>
        </p:txBody>
      </p:sp>
      <p:sp>
        <p:nvSpPr>
          <p:cNvPr id="2" name="正方形/長方形 1"/>
          <p:cNvSpPr/>
          <p:nvPr/>
        </p:nvSpPr>
        <p:spPr>
          <a:xfrm>
            <a:off x="3466054" y="3244334"/>
            <a:ext cx="2973891" cy="369332"/>
          </a:xfrm>
          <a:prstGeom prst="rect">
            <a:avLst/>
          </a:prstGeom>
        </p:spPr>
        <p:txBody>
          <a:bodyPr wrap="none">
            <a:spAutoFit/>
          </a:bodyPr>
          <a:lstStyle/>
          <a:p>
            <a:r>
              <a:rPr lang="ja-JP" altLang="en-US" b="1" dirty="0">
                <a:solidFill>
                  <a:prstClr val="white"/>
                </a:solidFill>
                <a:latin typeface="HG丸ｺﾞｼｯｸM-PRO" pitchFamily="50" charset="-128"/>
                <a:ea typeface="HG丸ｺﾞｼｯｸM-PRO" pitchFamily="50" charset="-128"/>
              </a:rPr>
              <a:t>総人口と被保険者数の確認</a:t>
            </a:r>
            <a:endParaRPr lang="ja-JP" altLang="en-US" dirty="0"/>
          </a:p>
        </p:txBody>
      </p:sp>
    </p:spTree>
    <p:extLst>
      <p:ext uri="{BB962C8B-B14F-4D97-AF65-F5344CB8AC3E}">
        <p14:creationId xmlns:p14="http://schemas.microsoft.com/office/powerpoint/2010/main" val="3430250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t>2-2-3</a:t>
            </a:r>
            <a:r>
              <a:rPr lang="ja-JP" altLang="en-US" sz="2000" dirty="0"/>
              <a:t>　認定者数の自然体推計値の確認</a:t>
            </a:r>
            <a:endParaRPr lang="en-US" altLang="ja-JP" sz="2000" dirty="0"/>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42</a:t>
            </a:fld>
            <a:endParaRPr kumimoji="1" lang="ja-JP" altLang="en-US" dirty="0"/>
          </a:p>
        </p:txBody>
      </p:sp>
    </p:spTree>
    <p:extLst>
      <p:ext uri="{BB962C8B-B14F-4D97-AF65-F5344CB8AC3E}">
        <p14:creationId xmlns:p14="http://schemas.microsoft.com/office/powerpoint/2010/main" val="3131076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3"/>
          <a:stretch>
            <a:fillRect/>
          </a:stretch>
        </p:blipFill>
        <p:spPr>
          <a:xfrm>
            <a:off x="128464" y="1472534"/>
            <a:ext cx="8901403" cy="534084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認定者数の自然体推計値の確認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要介護（支援）認定者数の施策反映を行います。</a:t>
            </a:r>
            <a:endParaRPr lang="en-US" altLang="ja-JP" dirty="0"/>
          </a:p>
          <a:p>
            <a:pPr marL="0" lvl="1" indent="0"/>
            <a:r>
              <a:rPr lang="ja-JP" altLang="en-US" dirty="0"/>
              <a:t>①設定者数の自然体推計値を確認してみましょう</a:t>
            </a:r>
            <a:endParaRPr lang="en-US" altLang="ja-JP" dirty="0"/>
          </a:p>
        </p:txBody>
      </p:sp>
      <p:sp>
        <p:nvSpPr>
          <p:cNvPr id="25" name="角丸四角形 24"/>
          <p:cNvSpPr/>
          <p:nvPr/>
        </p:nvSpPr>
        <p:spPr>
          <a:xfrm>
            <a:off x="1482821" y="4869360"/>
            <a:ext cx="5616624" cy="180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線吹き出し 1 (枠付き) 20"/>
          <p:cNvSpPr/>
          <p:nvPr/>
        </p:nvSpPr>
        <p:spPr>
          <a:xfrm>
            <a:off x="7404066" y="4630352"/>
            <a:ext cx="2448272" cy="749855"/>
          </a:xfrm>
          <a:prstGeom prst="borderCallout1">
            <a:avLst>
              <a:gd name="adj1" fmla="val 61330"/>
              <a:gd name="adj2" fmla="val -3435"/>
              <a:gd name="adj3" fmla="val 96597"/>
              <a:gd name="adj4" fmla="val -3757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第６期（平成</a:t>
            </a:r>
            <a:r>
              <a:rPr lang="en-US" altLang="ja-JP" sz="1600" dirty="0">
                <a:solidFill>
                  <a:srgbClr val="000000"/>
                </a:solidFill>
                <a:latin typeface="+mj-ea"/>
                <a:ea typeface="+mj-ea"/>
                <a:cs typeface="ＭＳ Ｐゴシック" pitchFamily="50" charset="-128"/>
              </a:rPr>
              <a:t>27</a:t>
            </a:r>
            <a:r>
              <a:rPr lang="ja-JP" altLang="en-US" sz="1600" dirty="0">
                <a:solidFill>
                  <a:srgbClr val="000000"/>
                </a:solidFill>
                <a:latin typeface="+mj-ea"/>
                <a:ea typeface="+mj-ea"/>
                <a:cs typeface="ＭＳ Ｐゴシック" pitchFamily="50" charset="-128"/>
              </a:rPr>
              <a:t>年度）以降の推移が確認できます。</a:t>
            </a:r>
            <a:endParaRPr lang="ja-JP" altLang="ja-JP" sz="3600" dirty="0">
              <a:solidFill>
                <a:schemeClr val="tx1"/>
              </a:solidFill>
              <a:latin typeface="+mj-ea"/>
              <a:ea typeface="+mj-ea"/>
              <a:cs typeface="ＭＳ Ｐゴシック" pitchFamily="50" charset="-128"/>
            </a:endParaRPr>
          </a:p>
        </p:txBody>
      </p:sp>
      <p:sp>
        <p:nvSpPr>
          <p:cNvPr id="26" name="線吹き出し 1 (枠付き) 25"/>
          <p:cNvSpPr/>
          <p:nvPr/>
        </p:nvSpPr>
        <p:spPr>
          <a:xfrm>
            <a:off x="7458202" y="1985560"/>
            <a:ext cx="2340000" cy="820139"/>
          </a:xfrm>
          <a:prstGeom prst="borderCallout1">
            <a:avLst>
              <a:gd name="adj1" fmla="val 61330"/>
              <a:gd name="adj2" fmla="val -3435"/>
              <a:gd name="adj3" fmla="val 171231"/>
              <a:gd name="adj4" fmla="val -4208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平成</a:t>
            </a:r>
            <a:r>
              <a:rPr lang="en-US" altLang="ja-JP" sz="1600" dirty="0">
                <a:solidFill>
                  <a:srgbClr val="000000"/>
                </a:solidFill>
                <a:latin typeface="+mj-ea"/>
                <a:ea typeface="+mj-ea"/>
                <a:cs typeface="ＭＳ Ｐゴシック" pitchFamily="50" charset="-128"/>
              </a:rPr>
              <a:t>30</a:t>
            </a:r>
            <a:r>
              <a:rPr lang="ja-JP" altLang="en-US" sz="1600" dirty="0">
                <a:solidFill>
                  <a:srgbClr val="000000"/>
                </a:solidFill>
                <a:latin typeface="+mj-ea"/>
                <a:ea typeface="+mj-ea"/>
                <a:cs typeface="ＭＳ Ｐゴシック" pitchFamily="50" charset="-128"/>
              </a:rPr>
              <a:t>年度の認定者数の自然体推計値が初期表示されます。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4074819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t="-1" b="50188"/>
          <a:stretch/>
        </p:blipFill>
        <p:spPr>
          <a:xfrm>
            <a:off x="228061" y="1556792"/>
            <a:ext cx="8901403" cy="26604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認定者数の自然体推計値の確認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①設定者数の自然体推計値を確認してみましょう</a:t>
            </a:r>
            <a:endParaRPr lang="en-US" altLang="ja-JP" dirty="0"/>
          </a:p>
          <a:p>
            <a:pPr marL="0" lvl="1" indent="0"/>
            <a:r>
              <a:rPr lang="ja-JP" altLang="en-US" dirty="0"/>
              <a:t>他の年度を確認したい場合はリストボックスから選択します。</a:t>
            </a:r>
            <a:endParaRPr lang="en-US" altLang="ja-JP" dirty="0"/>
          </a:p>
        </p:txBody>
      </p:sp>
      <p:pic>
        <p:nvPicPr>
          <p:cNvPr id="20" name="図 19"/>
          <p:cNvPicPr/>
          <p:nvPr/>
        </p:nvPicPr>
        <p:blipFill rotWithShape="1">
          <a:blip r:embed="rId4"/>
          <a:srcRect b="62207"/>
          <a:stretch/>
        </p:blipFill>
        <p:spPr>
          <a:xfrm>
            <a:off x="802728" y="4433252"/>
            <a:ext cx="8902800" cy="2018676"/>
          </a:xfrm>
          <a:prstGeom prst="rect">
            <a:avLst/>
          </a:prstGeom>
        </p:spPr>
      </p:pic>
      <p:sp>
        <p:nvSpPr>
          <p:cNvPr id="25" name="角丸四角形 24"/>
          <p:cNvSpPr/>
          <p:nvPr/>
        </p:nvSpPr>
        <p:spPr>
          <a:xfrm>
            <a:off x="1524205" y="2865185"/>
            <a:ext cx="1545404" cy="34702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2111452" y="5451476"/>
            <a:ext cx="1545404" cy="90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下カーブ矢印 26"/>
          <p:cNvSpPr/>
          <p:nvPr/>
        </p:nvSpPr>
        <p:spPr>
          <a:xfrm rot="4289786">
            <a:off x="2918344" y="3596953"/>
            <a:ext cx="2282400" cy="1272351"/>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21" name="線吹き出し 1 (枠付き) 20"/>
          <p:cNvSpPr/>
          <p:nvPr/>
        </p:nvSpPr>
        <p:spPr>
          <a:xfrm>
            <a:off x="3658602" y="1918539"/>
            <a:ext cx="3235884" cy="1120160"/>
          </a:xfrm>
          <a:prstGeom prst="borderCallout1">
            <a:avLst>
              <a:gd name="adj1" fmla="val 61330"/>
              <a:gd name="adj2" fmla="val -3435"/>
              <a:gd name="adj3" fmla="val 98004"/>
              <a:gd name="adj4" fmla="val -2829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他の年度を確認したい場合はリストボックスから選択します。</a:t>
            </a:r>
            <a:endParaRPr lang="en-US" altLang="ja-JP" sz="1600" dirty="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第６期は実績値、第７期以降は自然体推計値を確認できます。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40722062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p:nvPr/>
        </p:nvPicPr>
        <p:blipFill>
          <a:blip r:embed="rId3"/>
          <a:stretch>
            <a:fillRect/>
          </a:stretch>
        </p:blipFill>
        <p:spPr>
          <a:xfrm>
            <a:off x="296511" y="1705713"/>
            <a:ext cx="8273144" cy="496364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W2-49</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要介護（支援）認定者数の施策反映を行います。</a:t>
            </a:r>
            <a:endParaRPr lang="en-US" altLang="ja-JP" dirty="0"/>
          </a:p>
          <a:p>
            <a:pPr marL="0" lvl="1" indent="0"/>
            <a:r>
              <a:rPr lang="ja-JP" altLang="en-US" dirty="0"/>
              <a:t>②施策反映値を入力してみましょう。</a:t>
            </a:r>
            <a:endParaRPr lang="en-US" altLang="ja-JP" dirty="0"/>
          </a:p>
          <a:p>
            <a:pPr marL="0" lvl="1" indent="0"/>
            <a:r>
              <a:rPr lang="ja-JP" altLang="en-US" dirty="0"/>
              <a:t>グラフエリアは表示／非表示を切り替えることができます。</a:t>
            </a:r>
            <a:endParaRPr lang="en-US" altLang="ja-JP" dirty="0"/>
          </a:p>
        </p:txBody>
      </p:sp>
      <p:sp>
        <p:nvSpPr>
          <p:cNvPr id="14" name="角丸四角形 13"/>
          <p:cNvSpPr/>
          <p:nvPr/>
        </p:nvSpPr>
        <p:spPr>
          <a:xfrm>
            <a:off x="8249831" y="4361118"/>
            <a:ext cx="367862"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0"/>
          <p:cNvSpPr/>
          <p:nvPr/>
        </p:nvSpPr>
        <p:spPr>
          <a:xfrm>
            <a:off x="1568623" y="4869160"/>
            <a:ext cx="6934755" cy="18002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1"/>
          <p:cNvSpPr/>
          <p:nvPr/>
        </p:nvSpPr>
        <p:spPr>
          <a:xfrm>
            <a:off x="1568623" y="2924944"/>
            <a:ext cx="5904658" cy="160348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2"/>
          <p:cNvSpPr/>
          <p:nvPr/>
        </p:nvSpPr>
        <p:spPr>
          <a:xfrm>
            <a:off x="78014" y="6273360"/>
            <a:ext cx="1224000" cy="396000"/>
          </a:xfrm>
          <a:prstGeom prst="borderCallout1">
            <a:avLst>
              <a:gd name="adj1" fmla="val 33462"/>
              <a:gd name="adj2" fmla="val 108624"/>
              <a:gd name="adj3" fmla="val -58670"/>
              <a:gd name="adj4" fmla="val 13116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グラフエリア</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144600" y="2276872"/>
            <a:ext cx="1224000" cy="396000"/>
          </a:xfrm>
          <a:prstGeom prst="borderCallout1">
            <a:avLst>
              <a:gd name="adj1" fmla="val 200672"/>
              <a:gd name="adj2" fmla="val 147265"/>
              <a:gd name="adj3" fmla="val 72710"/>
              <a:gd name="adj4" fmla="val 109265"/>
            </a:avLst>
          </a:prstGeom>
        </p:spPr>
        <p:style>
          <a:lnRef idx="2">
            <a:schemeClr val="accent2"/>
          </a:lnRef>
          <a:fillRef idx="1">
            <a:schemeClr val="lt1"/>
          </a:fillRef>
          <a:effectRef idx="0">
            <a:schemeClr val="accent2"/>
          </a:effectRef>
          <a:fontRef idx="minor">
            <a:schemeClr val="dk1"/>
          </a:fontRef>
        </p:style>
        <p:txBody>
          <a:bodyPr rtlCol="0" anchor="ctr"/>
          <a:lstStyle/>
          <a:p>
            <a:pPr lvl="0" algn="ctr"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表エリア</a:t>
            </a:r>
            <a:endParaRPr lang="ja-JP" altLang="ja-JP" sz="3600" dirty="0">
              <a:solidFill>
                <a:schemeClr val="tx1"/>
              </a:solidFill>
              <a:latin typeface="+mj-ea"/>
              <a:ea typeface="+mj-ea"/>
              <a:cs typeface="ＭＳ Ｐゴシック" pitchFamily="50" charset="-128"/>
            </a:endParaRPr>
          </a:p>
        </p:txBody>
      </p:sp>
      <p:sp>
        <p:nvSpPr>
          <p:cNvPr id="30" name="線吹き出し 1 (枠付き) 29"/>
          <p:cNvSpPr/>
          <p:nvPr/>
        </p:nvSpPr>
        <p:spPr>
          <a:xfrm>
            <a:off x="7617296" y="2920958"/>
            <a:ext cx="2160240" cy="974101"/>
          </a:xfrm>
          <a:prstGeom prst="borderCallout1">
            <a:avLst>
              <a:gd name="adj1" fmla="val 114570"/>
              <a:gd name="adj2" fmla="val 48370"/>
              <a:gd name="adj3" fmla="val 155007"/>
              <a:gd name="adj4" fmla="val 431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このアイコンをクリックするとグラフエリアを非表示にします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694511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74" y="1705713"/>
            <a:ext cx="8273144" cy="4654003"/>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W2-50</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②施策反映値を入力してみましょう。</a:t>
            </a:r>
            <a:endParaRPr lang="en-US" altLang="ja-JP" dirty="0"/>
          </a:p>
          <a:p>
            <a:pPr marL="0" lvl="1" indent="0"/>
            <a:r>
              <a:rPr lang="ja-JP" altLang="en-US" dirty="0"/>
              <a:t>グラフエリアは表示／非表示を切り替えることができます。表全体を表示したい場合はグラフを非表示にしてください。</a:t>
            </a:r>
            <a:endParaRPr lang="en-US" altLang="ja-JP" dirty="0"/>
          </a:p>
        </p:txBody>
      </p:sp>
      <p:sp>
        <p:nvSpPr>
          <p:cNvPr id="30" name="線吹き出し 1 (枠付き) 29"/>
          <p:cNvSpPr/>
          <p:nvPr/>
        </p:nvSpPr>
        <p:spPr>
          <a:xfrm>
            <a:off x="7473280" y="4721158"/>
            <a:ext cx="2160240" cy="974101"/>
          </a:xfrm>
          <a:prstGeom prst="borderCallout1">
            <a:avLst>
              <a:gd name="adj1" fmla="val 114570"/>
              <a:gd name="adj2" fmla="val 48370"/>
              <a:gd name="adj3" fmla="val 158244"/>
              <a:gd name="adj4" fmla="val 3950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このアイコンをクリックするとグラフエリアを再表示します</a:t>
            </a:r>
            <a:endParaRPr lang="ja-JP" altLang="ja-JP" sz="3600" dirty="0">
              <a:solidFill>
                <a:schemeClr val="tx1"/>
              </a:solidFill>
              <a:latin typeface="+mj-ea"/>
              <a:ea typeface="+mj-ea"/>
              <a:cs typeface="ＭＳ Ｐゴシック" pitchFamily="50" charset="-128"/>
            </a:endParaRPr>
          </a:p>
        </p:txBody>
      </p:sp>
      <p:sp>
        <p:nvSpPr>
          <p:cNvPr id="14" name="角丸四角形 13"/>
          <p:cNvSpPr/>
          <p:nvPr/>
        </p:nvSpPr>
        <p:spPr>
          <a:xfrm>
            <a:off x="8105815" y="6116739"/>
            <a:ext cx="367862"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43243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W2-50</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②施策反映値を入力してみましょう。</a:t>
            </a:r>
            <a:endParaRPr lang="en-US" altLang="ja-JP" dirty="0"/>
          </a:p>
          <a:p>
            <a:pPr marL="0" lvl="1" indent="0"/>
            <a:r>
              <a:rPr lang="ja-JP" altLang="en-US" dirty="0"/>
              <a:t>自然体推計された認定者数に対して、施策の効果として見込まれる施策反映値を入力してください。</a:t>
            </a:r>
            <a:endParaRPr lang="en-US" altLang="ja-JP" dirty="0"/>
          </a:p>
        </p:txBody>
      </p:sp>
      <p:pic>
        <p:nvPicPr>
          <p:cNvPr id="12" name="図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46" y="1268760"/>
            <a:ext cx="8538109" cy="4252685"/>
          </a:xfrm>
          <a:prstGeom prst="rect">
            <a:avLst/>
          </a:prstGeom>
          <a:noFill/>
          <a:extLst/>
        </p:spPr>
      </p:pic>
      <p:sp>
        <p:nvSpPr>
          <p:cNvPr id="13" name="線吹き出し 1 (枠付き) 12"/>
          <p:cNvSpPr/>
          <p:nvPr/>
        </p:nvSpPr>
        <p:spPr>
          <a:xfrm>
            <a:off x="3584848" y="1916832"/>
            <a:ext cx="2160240" cy="343034"/>
          </a:xfrm>
          <a:prstGeom prst="borderCallout1">
            <a:avLst>
              <a:gd name="adj1" fmla="val 61330"/>
              <a:gd name="adj2" fmla="val -6594"/>
              <a:gd name="adj3" fmla="val 244489"/>
              <a:gd name="adj4" fmla="val -2619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セルに値を入力します。</a:t>
            </a:r>
            <a:endParaRPr lang="ja-JP" altLang="ja-JP" sz="3600" dirty="0">
              <a:solidFill>
                <a:schemeClr val="tx1"/>
              </a:solidFill>
              <a:latin typeface="+mj-ea"/>
              <a:ea typeface="+mj-ea"/>
              <a:cs typeface="ＭＳ Ｐゴシック" pitchFamily="50" charset="-128"/>
            </a:endParaRPr>
          </a:p>
        </p:txBody>
      </p:sp>
      <p:sp>
        <p:nvSpPr>
          <p:cNvPr id="15" name="角丸四角形 14"/>
          <p:cNvSpPr/>
          <p:nvPr/>
        </p:nvSpPr>
        <p:spPr>
          <a:xfrm>
            <a:off x="2648744" y="2704934"/>
            <a:ext cx="828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7" name="表 16"/>
          <p:cNvGraphicFramePr>
            <a:graphicFrameLocks noGrp="1"/>
          </p:cNvGraphicFramePr>
          <p:nvPr>
            <p:extLst/>
          </p:nvPr>
        </p:nvGraphicFramePr>
        <p:xfrm>
          <a:off x="188264" y="5589240"/>
          <a:ext cx="9505055" cy="1152128"/>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360040">
                <a:tc>
                  <a:txBody>
                    <a:bodyPr/>
                    <a:lstStyle/>
                    <a:p>
                      <a:pPr algn="l">
                        <a:lnSpc>
                          <a:spcPts val="1600"/>
                        </a:lnSpc>
                        <a:spcAft>
                          <a:spcPts val="0"/>
                        </a:spcAft>
                        <a:tabLst>
                          <a:tab pos="4517390" algn="l"/>
                        </a:tabLst>
                      </a:pPr>
                      <a:r>
                        <a:rPr lang="en-US" altLang="ja-JP" sz="1800" b="1" kern="100" dirty="0">
                          <a:ln>
                            <a:solidFill>
                              <a:schemeClr val="bg1"/>
                            </a:solidFill>
                          </a:ln>
                          <a:solidFill>
                            <a:schemeClr val="bg1"/>
                          </a:solidFill>
                          <a:effectLst/>
                          <a:latin typeface="+mj-ea"/>
                          <a:ea typeface="+mj-ea"/>
                        </a:rPr>
                        <a:t>POINT</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792088">
                <a:tc gridSpan="2">
                  <a:txBody>
                    <a:bodyPr/>
                    <a:lstStyle/>
                    <a:p>
                      <a:r>
                        <a:rPr lang="ja-JP" altLang="en-US" sz="1800" b="0" kern="100" dirty="0">
                          <a:solidFill>
                            <a:schemeClr val="tx1"/>
                          </a:solidFill>
                          <a:effectLst/>
                          <a:latin typeface="+mj-ea"/>
                          <a:ea typeface="+mj-ea"/>
                          <a:cs typeface="Times New Roman"/>
                        </a:rPr>
                        <a:t>施策反映値の入力は「平成</a:t>
                      </a:r>
                      <a:r>
                        <a:rPr lang="en-US" altLang="ja-JP" sz="1800" b="0" kern="100" dirty="0">
                          <a:solidFill>
                            <a:schemeClr val="tx1"/>
                          </a:solidFill>
                          <a:effectLst/>
                          <a:latin typeface="+mj-ea"/>
                          <a:ea typeface="+mj-ea"/>
                          <a:cs typeface="Times New Roman"/>
                        </a:rPr>
                        <a:t>30</a:t>
                      </a:r>
                      <a:r>
                        <a:rPr lang="ja-JP" altLang="en-US" sz="1800" b="0" kern="100" dirty="0">
                          <a:solidFill>
                            <a:schemeClr val="tx1"/>
                          </a:solidFill>
                          <a:effectLst/>
                          <a:latin typeface="+mj-ea"/>
                          <a:ea typeface="+mj-ea"/>
                          <a:cs typeface="Times New Roman"/>
                        </a:rPr>
                        <a:t>年度」「平成</a:t>
                      </a:r>
                      <a:r>
                        <a:rPr lang="en-US" altLang="ja-JP" sz="1800" b="0" kern="100" dirty="0">
                          <a:solidFill>
                            <a:schemeClr val="tx1"/>
                          </a:solidFill>
                          <a:effectLst/>
                          <a:latin typeface="+mj-ea"/>
                          <a:ea typeface="+mj-ea"/>
                          <a:cs typeface="Times New Roman"/>
                        </a:rPr>
                        <a:t>31</a:t>
                      </a:r>
                      <a:r>
                        <a:rPr lang="ja-JP" altLang="en-US" sz="1800" b="0" kern="100" dirty="0">
                          <a:solidFill>
                            <a:schemeClr val="tx1"/>
                          </a:solidFill>
                          <a:effectLst/>
                          <a:latin typeface="+mj-ea"/>
                          <a:ea typeface="+mj-ea"/>
                          <a:cs typeface="Times New Roman"/>
                        </a:rPr>
                        <a:t>年度」「平成</a:t>
                      </a:r>
                      <a:r>
                        <a:rPr lang="en-US" altLang="ja-JP" sz="1800" b="0" kern="100" dirty="0">
                          <a:solidFill>
                            <a:schemeClr val="tx1"/>
                          </a:solidFill>
                          <a:effectLst/>
                          <a:latin typeface="+mj-ea"/>
                          <a:ea typeface="+mj-ea"/>
                          <a:cs typeface="Times New Roman"/>
                        </a:rPr>
                        <a:t>32</a:t>
                      </a:r>
                      <a:r>
                        <a:rPr lang="ja-JP" altLang="en-US" sz="1800" b="0" kern="100" dirty="0">
                          <a:solidFill>
                            <a:schemeClr val="tx1"/>
                          </a:solidFill>
                          <a:effectLst/>
                          <a:latin typeface="+mj-ea"/>
                          <a:ea typeface="+mj-ea"/>
                          <a:cs typeface="Times New Roman"/>
                        </a:rPr>
                        <a:t>年度」「平成</a:t>
                      </a:r>
                      <a:r>
                        <a:rPr lang="en-US" altLang="ja-JP" sz="1800" b="0" kern="100" dirty="0">
                          <a:solidFill>
                            <a:schemeClr val="tx1"/>
                          </a:solidFill>
                          <a:effectLst/>
                          <a:latin typeface="+mj-ea"/>
                          <a:ea typeface="+mj-ea"/>
                          <a:cs typeface="Times New Roman"/>
                        </a:rPr>
                        <a:t>37</a:t>
                      </a:r>
                      <a:r>
                        <a:rPr lang="ja-JP" altLang="en-US" sz="1800" b="0" kern="100" dirty="0">
                          <a:solidFill>
                            <a:schemeClr val="tx1"/>
                          </a:solidFill>
                          <a:effectLst/>
                          <a:latin typeface="+mj-ea"/>
                          <a:ea typeface="+mj-ea"/>
                          <a:cs typeface="Times New Roman"/>
                        </a:rPr>
                        <a:t>年度」の４つ年度があります。</a:t>
                      </a:r>
                      <a:r>
                        <a:rPr lang="ja-JP" altLang="en-US" sz="1800" b="1" kern="100" dirty="0">
                          <a:solidFill>
                            <a:srgbClr val="FF0000"/>
                          </a:solidFill>
                          <a:effectLst/>
                          <a:latin typeface="+mj-ea"/>
                          <a:ea typeface="+mj-ea"/>
                          <a:cs typeface="Times New Roman"/>
                        </a:rPr>
                        <a:t>画面左上のリストボックスから各年度の表を表示して全て入力</a:t>
                      </a:r>
                      <a:r>
                        <a:rPr lang="ja-JP" altLang="en-US" sz="1800" b="0" kern="100" dirty="0">
                          <a:solidFill>
                            <a:schemeClr val="tx1"/>
                          </a:solidFill>
                          <a:effectLst/>
                          <a:latin typeface="+mj-ea"/>
                          <a:ea typeface="+mj-ea"/>
                          <a:cs typeface="Times New Roman"/>
                        </a:rPr>
                        <a:t>してください</a:t>
                      </a:r>
                      <a:r>
                        <a:rPr lang="ja-JP" altLang="en-US" sz="1800" b="0" kern="100" spc="-20" baseline="0" dirty="0">
                          <a:solidFill>
                            <a:schemeClr val="tx1"/>
                          </a:solidFill>
                          <a:effectLst/>
                          <a:latin typeface="+mj-ea"/>
                          <a:ea typeface="+mj-ea"/>
                          <a:cs typeface="Times New Roman"/>
                        </a:rPr>
                        <a:t>。</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18" name="線吹き出し 1 (枠付き) 17"/>
          <p:cNvSpPr/>
          <p:nvPr/>
        </p:nvSpPr>
        <p:spPr>
          <a:xfrm>
            <a:off x="7789060" y="2694724"/>
            <a:ext cx="2000483" cy="861685"/>
          </a:xfrm>
          <a:prstGeom prst="borderCallout1">
            <a:avLst>
              <a:gd name="adj1" fmla="val 34760"/>
              <a:gd name="adj2" fmla="val -2684"/>
              <a:gd name="adj3" fmla="val -64634"/>
              <a:gd name="adj4" fmla="val -3051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自然体推計値に戻したい場合にクリックしてください。</a:t>
            </a:r>
            <a:endParaRPr lang="ja-JP" altLang="ja-JP" sz="3600" dirty="0">
              <a:solidFill>
                <a:schemeClr val="tx1"/>
              </a:solidFill>
              <a:latin typeface="+mj-ea"/>
              <a:ea typeface="+mj-ea"/>
              <a:cs typeface="ＭＳ Ｐゴシック" pitchFamily="50" charset="-128"/>
            </a:endParaRPr>
          </a:p>
        </p:txBody>
      </p:sp>
      <p:sp>
        <p:nvSpPr>
          <p:cNvPr id="19" name="角丸四角形 18"/>
          <p:cNvSpPr/>
          <p:nvPr/>
        </p:nvSpPr>
        <p:spPr>
          <a:xfrm>
            <a:off x="6573272" y="1916832"/>
            <a:ext cx="1404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02059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グラフの確認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W2-52</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③グラフを確認してみましょう</a:t>
            </a:r>
            <a:endParaRPr lang="en-US" altLang="ja-JP" dirty="0"/>
          </a:p>
          <a:p>
            <a:pPr marL="0" lvl="1" indent="0"/>
            <a:r>
              <a:rPr lang="ja-JP" altLang="en-US" dirty="0"/>
              <a:t>入力した内容を確認しながら、グラフで実績値、自然体推計値及び施策反映値の推移を確認することができます。</a:t>
            </a:r>
            <a:endParaRPr lang="en-US" altLang="ja-JP" dirty="0"/>
          </a:p>
        </p:txBody>
      </p:sp>
      <p:pic>
        <p:nvPicPr>
          <p:cNvPr id="20" name="図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181" y="1628800"/>
            <a:ext cx="8247638" cy="5080746"/>
          </a:xfrm>
          <a:prstGeom prst="rect">
            <a:avLst/>
          </a:prstGeom>
          <a:noFill/>
          <a:extLst/>
        </p:spPr>
      </p:pic>
      <p:sp>
        <p:nvSpPr>
          <p:cNvPr id="21" name="線吹き出し 1 (枠付き) 20"/>
          <p:cNvSpPr/>
          <p:nvPr/>
        </p:nvSpPr>
        <p:spPr>
          <a:xfrm>
            <a:off x="2324708" y="3040891"/>
            <a:ext cx="2520280" cy="720080"/>
          </a:xfrm>
          <a:prstGeom prst="borderCallout1">
            <a:avLst>
              <a:gd name="adj1" fmla="val 65121"/>
              <a:gd name="adj2" fmla="val -3345"/>
              <a:gd name="adj3" fmla="val 181944"/>
              <a:gd name="adj4" fmla="val -2728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①「グラフに入力値を反映」ボタンをクリックします。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884640" y="4311709"/>
            <a:ext cx="1080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249144" y="3737638"/>
            <a:ext cx="2254235" cy="720080"/>
          </a:xfrm>
          <a:prstGeom prst="borderCallout1">
            <a:avLst>
              <a:gd name="adj1" fmla="val 65121"/>
              <a:gd name="adj2" fmla="val -3345"/>
              <a:gd name="adj3" fmla="val 161096"/>
              <a:gd name="adj4" fmla="val -3594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②入力されたデータがグラフに反映されます。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992559" y="4627098"/>
            <a:ext cx="5940000" cy="197025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14089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参考情報の確認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49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④参考情報を見てみましょう</a:t>
            </a:r>
            <a:endParaRPr lang="en-US" altLang="ja-JP" dirty="0"/>
          </a:p>
          <a:p>
            <a:pPr marL="0" lvl="1" indent="0"/>
            <a:r>
              <a:rPr lang="ja-JP" altLang="en-US" dirty="0"/>
              <a:t>「参考情報」ボタンから、関連する実行管理指標およびその他の関連データを参照できます。</a:t>
            </a:r>
            <a:endParaRPr lang="en-US" altLang="ja-JP" dirty="0"/>
          </a:p>
        </p:txBody>
      </p:sp>
      <p:pic>
        <p:nvPicPr>
          <p:cNvPr id="33" name="図 32"/>
          <p:cNvPicPr/>
          <p:nvPr/>
        </p:nvPicPr>
        <p:blipFill>
          <a:blip r:embed="rId3">
            <a:extLst>
              <a:ext uri="{28A0092B-C50C-407E-A947-70E740481C1C}">
                <a14:useLocalDpi xmlns:a14="http://schemas.microsoft.com/office/drawing/2010/main" val="0"/>
              </a:ext>
            </a:extLst>
          </a:blip>
          <a:srcRect/>
          <a:stretch>
            <a:fillRect/>
          </a:stretch>
        </p:blipFill>
        <p:spPr bwMode="auto">
          <a:xfrm>
            <a:off x="1620297" y="3264577"/>
            <a:ext cx="5731835" cy="1604583"/>
          </a:xfrm>
          <a:prstGeom prst="rect">
            <a:avLst/>
          </a:prstGeom>
          <a:noFill/>
          <a:extLst/>
        </p:spPr>
      </p:pic>
      <p:pic>
        <p:nvPicPr>
          <p:cNvPr id="42" name="図 4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0031" y="1432208"/>
            <a:ext cx="8325939" cy="1488413"/>
          </a:xfrm>
          <a:prstGeom prst="rect">
            <a:avLst/>
          </a:prstGeom>
          <a:noFill/>
          <a:extLst/>
        </p:spPr>
      </p:pic>
      <p:sp>
        <p:nvSpPr>
          <p:cNvPr id="27" name="線吹き出し 1 (枠付き) 26"/>
          <p:cNvSpPr/>
          <p:nvPr/>
        </p:nvSpPr>
        <p:spPr>
          <a:xfrm>
            <a:off x="7809323" y="2060848"/>
            <a:ext cx="1980220" cy="720080"/>
          </a:xfrm>
          <a:prstGeom prst="borderCallout1">
            <a:avLst>
              <a:gd name="adj1" fmla="val -6901"/>
              <a:gd name="adj2" fmla="val 8371"/>
              <a:gd name="adj3" fmla="val -60656"/>
              <a:gd name="adj4" fmla="val -729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「参考情報」ボタンをクリックします。</a:t>
            </a:r>
            <a:endParaRPr lang="ja-JP" altLang="ja-JP" sz="3600" dirty="0">
              <a:solidFill>
                <a:schemeClr val="tx1"/>
              </a:solidFill>
              <a:latin typeface="+mj-ea"/>
              <a:ea typeface="+mj-ea"/>
              <a:cs typeface="ＭＳ Ｐゴシック" pitchFamily="50" charset="-128"/>
            </a:endParaRPr>
          </a:p>
        </p:txBody>
      </p:sp>
      <p:sp>
        <p:nvSpPr>
          <p:cNvPr id="29" name="角丸四角形 28"/>
          <p:cNvSpPr/>
          <p:nvPr/>
        </p:nvSpPr>
        <p:spPr>
          <a:xfrm>
            <a:off x="7473280" y="1432208"/>
            <a:ext cx="612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線吹き出し 1 (枠付き) 29"/>
          <p:cNvSpPr/>
          <p:nvPr/>
        </p:nvSpPr>
        <p:spPr>
          <a:xfrm>
            <a:off x="7689304" y="3533444"/>
            <a:ext cx="2016224" cy="720080"/>
          </a:xfrm>
          <a:prstGeom prst="borderCallout1">
            <a:avLst>
              <a:gd name="adj1" fmla="val 55644"/>
              <a:gd name="adj2" fmla="val -5413"/>
              <a:gd name="adj3" fmla="val 81492"/>
              <a:gd name="adj4" fmla="val -3120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参照したいデータ名をクリックします。</a:t>
            </a:r>
            <a:endParaRPr lang="ja-JP" altLang="ja-JP" sz="3600" dirty="0">
              <a:solidFill>
                <a:schemeClr val="tx1"/>
              </a:solidFill>
              <a:latin typeface="+mj-ea"/>
              <a:ea typeface="+mj-ea"/>
              <a:cs typeface="ＭＳ Ｐゴシック" pitchFamily="50" charset="-128"/>
            </a:endParaRPr>
          </a:p>
        </p:txBody>
      </p:sp>
      <p:sp>
        <p:nvSpPr>
          <p:cNvPr id="31" name="角丸四角形 30"/>
          <p:cNvSpPr/>
          <p:nvPr/>
        </p:nvSpPr>
        <p:spPr>
          <a:xfrm>
            <a:off x="5387350" y="3542039"/>
            <a:ext cx="1925144" cy="1184937"/>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p:nvPr/>
        </p:nvPicPr>
        <p:blipFill>
          <a:blip r:embed="rId5"/>
          <a:stretch>
            <a:fillRect/>
          </a:stretch>
        </p:blipFill>
        <p:spPr>
          <a:xfrm>
            <a:off x="2560884" y="5086880"/>
            <a:ext cx="4784233" cy="1744708"/>
          </a:xfrm>
          <a:prstGeom prst="rect">
            <a:avLst/>
          </a:prstGeom>
        </p:spPr>
      </p:pic>
      <p:sp>
        <p:nvSpPr>
          <p:cNvPr id="45" name="線吹き出し 1 (枠付き) 44"/>
          <p:cNvSpPr/>
          <p:nvPr/>
        </p:nvSpPr>
        <p:spPr>
          <a:xfrm>
            <a:off x="78014" y="5239154"/>
            <a:ext cx="2016224" cy="720080"/>
          </a:xfrm>
          <a:prstGeom prst="borderCallout1">
            <a:avLst>
              <a:gd name="adj1" fmla="val 48063"/>
              <a:gd name="adj2" fmla="val 104244"/>
              <a:gd name="adj3" fmla="val 73911"/>
              <a:gd name="adj4" fmla="val 12921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選択したデータが別画面で表示されます。</a:t>
            </a:r>
            <a:endParaRPr lang="ja-JP" altLang="ja-JP" sz="3600" dirty="0">
              <a:solidFill>
                <a:schemeClr val="tx1"/>
              </a:solidFill>
              <a:latin typeface="+mj-ea"/>
              <a:ea typeface="+mj-ea"/>
              <a:cs typeface="ＭＳ Ｐゴシック" pitchFamily="50" charset="-128"/>
            </a:endParaRPr>
          </a:p>
        </p:txBody>
      </p:sp>
      <p:sp>
        <p:nvSpPr>
          <p:cNvPr id="46" name="下カーブ矢印 45"/>
          <p:cNvSpPr/>
          <p:nvPr/>
        </p:nvSpPr>
        <p:spPr>
          <a:xfrm rot="4289786">
            <a:off x="6926378" y="4632283"/>
            <a:ext cx="1336100"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7" name="下カーブ矢印 46"/>
          <p:cNvSpPr/>
          <p:nvPr/>
        </p:nvSpPr>
        <p:spPr>
          <a:xfrm rot="17310214" flipH="1">
            <a:off x="5874845" y="2028673"/>
            <a:ext cx="1748251" cy="68700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12134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将来推計機能（都道府県向け）の概要</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ja-JP" dirty="0">
                <a:latin typeface="+mn-ea"/>
                <a:ea typeface="+mn-ea"/>
              </a:rPr>
              <a:t>保険者が実施する介護保険事業</a:t>
            </a:r>
            <a:r>
              <a:rPr lang="en-US" altLang="ja-JP" dirty="0">
                <a:latin typeface="+mn-ea"/>
                <a:ea typeface="+mn-ea"/>
              </a:rPr>
              <a:t>(</a:t>
            </a:r>
            <a:r>
              <a:rPr lang="ja-JP" altLang="ja-JP" dirty="0">
                <a:latin typeface="+mn-ea"/>
                <a:ea typeface="+mn-ea"/>
              </a:rPr>
              <a:t>支援</a:t>
            </a:r>
            <a:r>
              <a:rPr lang="en-US" altLang="ja-JP" dirty="0">
                <a:latin typeface="+mn-ea"/>
                <a:ea typeface="+mn-ea"/>
              </a:rPr>
              <a:t>)</a:t>
            </a:r>
            <a:r>
              <a:rPr lang="ja-JP" altLang="ja-JP" dirty="0">
                <a:latin typeface="+mn-ea"/>
                <a:ea typeface="+mn-ea"/>
              </a:rPr>
              <a:t>計画における将来推計結果について</a:t>
            </a:r>
            <a:r>
              <a:rPr lang="ja-JP" altLang="en-US" dirty="0">
                <a:latin typeface="+mn-ea"/>
                <a:ea typeface="+mn-ea"/>
              </a:rPr>
              <a:t>、</a:t>
            </a:r>
            <a:r>
              <a:rPr lang="ja-JP" altLang="ja-JP" dirty="0">
                <a:latin typeface="+mn-ea"/>
                <a:ea typeface="+mn-ea"/>
              </a:rPr>
              <a:t>適切な支援を行えるよう、管内保険者の推計データに関する情報を提供します。</a:t>
            </a:r>
            <a:endParaRPr lang="en-US" altLang="ja-JP" dirty="0">
              <a:latin typeface="+mn-ea"/>
              <a:ea typeface="+mn-ea"/>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a:t>
            </a:fld>
            <a:endParaRPr kumimoji="1" lang="ja-JP" altLang="en-US" dirty="0"/>
          </a:p>
        </p:txBody>
      </p:sp>
      <p:sp>
        <p:nvSpPr>
          <p:cNvPr id="2" name="角丸四角形 1"/>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P1-4</a:t>
            </a:r>
            <a:r>
              <a:rPr lang="ja-JP" altLang="en-US" sz="1400" dirty="0"/>
              <a:t>ページ</a:t>
            </a:r>
            <a:endParaRPr lang="en-US" altLang="ja-JP" sz="1400" dirty="0"/>
          </a:p>
        </p:txBody>
      </p:sp>
      <p:graphicFrame>
        <p:nvGraphicFramePr>
          <p:cNvPr id="7" name="表 6"/>
          <p:cNvGraphicFramePr>
            <a:graphicFrameLocks noGrp="1"/>
          </p:cNvGraphicFramePr>
          <p:nvPr>
            <p:extLst>
              <p:ext uri="{D42A27DB-BD31-4B8C-83A1-F6EECF244321}">
                <p14:modId xmlns:p14="http://schemas.microsoft.com/office/powerpoint/2010/main" val="687622685"/>
              </p:ext>
            </p:extLst>
          </p:nvPr>
        </p:nvGraphicFramePr>
        <p:xfrm>
          <a:off x="78014" y="1916832"/>
          <a:ext cx="9684000" cy="3312000"/>
        </p:xfrm>
        <a:graphic>
          <a:graphicData uri="http://schemas.openxmlformats.org/drawingml/2006/table">
            <a:tbl>
              <a:tblPr firstRow="1" firstCol="1" bandRow="1">
                <a:tableStyleId>{93296810-A885-4BE3-A3E7-6D5BEEA58F35}</a:tableStyleId>
              </a:tblPr>
              <a:tblGrid>
                <a:gridCol w="4730970">
                  <a:extLst>
                    <a:ext uri="{9D8B030D-6E8A-4147-A177-3AD203B41FA5}">
                      <a16:colId xmlns:a16="http://schemas.microsoft.com/office/drawing/2014/main" xmlns="" val="20000"/>
                    </a:ext>
                  </a:extLst>
                </a:gridCol>
                <a:gridCol w="4953030">
                  <a:extLst>
                    <a:ext uri="{9D8B030D-6E8A-4147-A177-3AD203B41FA5}">
                      <a16:colId xmlns:a16="http://schemas.microsoft.com/office/drawing/2014/main" xmlns="" val="20001"/>
                    </a:ext>
                  </a:extLst>
                </a:gridCol>
              </a:tblGrid>
              <a:tr h="301081">
                <a:tc>
                  <a:txBody>
                    <a:bodyPr/>
                    <a:lstStyle/>
                    <a:p>
                      <a:pPr algn="l">
                        <a:lnSpc>
                          <a:spcPts val="1600"/>
                        </a:lnSpc>
                        <a:spcAft>
                          <a:spcPts val="0"/>
                        </a:spcAft>
                        <a:tabLst>
                          <a:tab pos="4517390" algn="l"/>
                        </a:tabLst>
                      </a:pPr>
                      <a:r>
                        <a:rPr lang="ja-JP" altLang="en-US" sz="1600" b="1" kern="100" dirty="0">
                          <a:solidFill>
                            <a:schemeClr val="bg1"/>
                          </a:solidFill>
                          <a:effectLst/>
                        </a:rPr>
                        <a:t>将来推計</a:t>
                      </a:r>
                      <a:r>
                        <a:rPr lang="en-US" altLang="ja-JP" sz="1600" b="1" kern="100" dirty="0">
                          <a:solidFill>
                            <a:schemeClr val="bg1"/>
                          </a:solidFill>
                          <a:effectLst/>
                        </a:rPr>
                        <a:t>(</a:t>
                      </a:r>
                      <a:r>
                        <a:rPr lang="ja-JP" altLang="en-US" sz="1600" b="1" kern="100" dirty="0">
                          <a:solidFill>
                            <a:schemeClr val="bg1"/>
                          </a:solidFill>
                          <a:effectLst/>
                        </a:rPr>
                        <a:t>都道府県向け機能</a:t>
                      </a:r>
                      <a:r>
                        <a:rPr lang="en-US" altLang="ja-JP" sz="1600" b="1" kern="100" dirty="0">
                          <a:solidFill>
                            <a:schemeClr val="bg1"/>
                          </a:solidFill>
                          <a:effectLst/>
                        </a:rPr>
                        <a:t>)</a:t>
                      </a:r>
                      <a:r>
                        <a:rPr lang="ja-JP" altLang="en-US" sz="1600" b="1" kern="100" dirty="0">
                          <a:solidFill>
                            <a:schemeClr val="bg1"/>
                          </a:solidFill>
                          <a:effectLst/>
                        </a:rPr>
                        <a:t>の主な特徴</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3010919">
                <a:tc gridSpan="2">
                  <a:txBody>
                    <a:bodyPr/>
                    <a:lstStyle/>
                    <a:p>
                      <a:pPr marL="285750" indent="-285750" algn="just">
                        <a:spcAft>
                          <a:spcPts val="0"/>
                        </a:spcAft>
                        <a:buSzPct val="120000"/>
                        <a:buFont typeface="Wingdings" panose="05000000000000000000" pitchFamily="2" charset="2"/>
                        <a:buChar char="l"/>
                        <a:tabLst>
                          <a:tab pos="3405505" algn="l"/>
                        </a:tabLst>
                      </a:pPr>
                      <a:r>
                        <a:rPr lang="ja-JP" altLang="en-US" sz="1800" b="0" kern="100" dirty="0">
                          <a:solidFill>
                            <a:schemeClr val="tx1"/>
                          </a:solidFill>
                          <a:effectLst/>
                        </a:rPr>
                        <a:t>保険者向け将来推計機能で作成及び提出された管内保険者の推計データを、都道府県職員のユーザアカウントによりシステム上で確認することができます</a:t>
                      </a:r>
                      <a:r>
                        <a:rPr lang="en-US" altLang="ja-JP" sz="1800" b="0" kern="100" dirty="0">
                          <a:solidFill>
                            <a:schemeClr val="tx1"/>
                          </a:solidFill>
                          <a:effectLst/>
                        </a:rPr>
                        <a:t>(</a:t>
                      </a:r>
                      <a:r>
                        <a:rPr lang="ja-JP" altLang="en-US" sz="1800" b="0" kern="100" dirty="0">
                          <a:solidFill>
                            <a:schemeClr val="tx1"/>
                          </a:solidFill>
                          <a:effectLst/>
                        </a:rPr>
                        <a:t>推計データは、本システム上で保険者から電子データとして都道府県へ提出されます</a:t>
                      </a:r>
                      <a:r>
                        <a:rPr lang="en-US" altLang="ja-JP" sz="1800" b="0" kern="100" dirty="0">
                          <a:solidFill>
                            <a:schemeClr val="tx1"/>
                          </a:solidFill>
                          <a:effectLst/>
                        </a:rPr>
                        <a:t>)</a:t>
                      </a:r>
                      <a:r>
                        <a:rPr lang="ja-JP" altLang="en-US" sz="1800" b="0" kern="100" dirty="0" err="1">
                          <a:solidFill>
                            <a:schemeClr val="tx1"/>
                          </a:solidFill>
                          <a:effectLst/>
                        </a:rPr>
                        <a:t>。</a:t>
                      </a:r>
                      <a:endParaRPr lang="ja-JP" altLang="en-US" sz="1800" b="0" kern="100" dirty="0">
                        <a:solidFill>
                          <a:schemeClr val="tx1"/>
                        </a:solidFill>
                        <a:effectLst/>
                      </a:endParaRPr>
                    </a:p>
                    <a:p>
                      <a:pPr marL="285750" indent="-285750" algn="just">
                        <a:spcAft>
                          <a:spcPts val="0"/>
                        </a:spcAft>
                        <a:buSzPct val="120000"/>
                        <a:buFont typeface="Wingdings" panose="05000000000000000000" pitchFamily="2" charset="2"/>
                        <a:buChar char="l"/>
                        <a:tabLst>
                          <a:tab pos="3405505" algn="l"/>
                        </a:tabLst>
                      </a:pPr>
                      <a:endParaRPr lang="ja-JP" altLang="en-US" sz="1800" b="0" kern="100" dirty="0">
                        <a:solidFill>
                          <a:schemeClr val="tx1"/>
                        </a:solidFill>
                        <a:effectLst/>
                      </a:endParaRPr>
                    </a:p>
                    <a:p>
                      <a:pPr marL="285750" indent="-285750" algn="just">
                        <a:spcAft>
                          <a:spcPts val="0"/>
                        </a:spcAft>
                        <a:buSzPct val="120000"/>
                        <a:buFont typeface="Wingdings" panose="05000000000000000000" pitchFamily="2" charset="2"/>
                        <a:buChar char="l"/>
                        <a:tabLst>
                          <a:tab pos="3405505" algn="l"/>
                        </a:tabLst>
                      </a:pPr>
                      <a:r>
                        <a:rPr lang="ja-JP" altLang="en-US" sz="1800" b="0" kern="100" dirty="0">
                          <a:solidFill>
                            <a:schemeClr val="tx1"/>
                          </a:solidFill>
                          <a:effectLst/>
                        </a:rPr>
                        <a:t>提出された推計データについて保険者への確認が必要となった場合は、コメント等を付して保険者へ再提出を依頼することができます。</a:t>
                      </a:r>
                    </a:p>
                    <a:p>
                      <a:pPr marL="285750" indent="-285750" algn="just">
                        <a:spcAft>
                          <a:spcPts val="0"/>
                        </a:spcAft>
                        <a:buSzPct val="120000"/>
                        <a:buFont typeface="Wingdings" panose="05000000000000000000" pitchFamily="2" charset="2"/>
                        <a:buChar char="l"/>
                        <a:tabLst>
                          <a:tab pos="3405505" algn="l"/>
                        </a:tabLst>
                      </a:pPr>
                      <a:endParaRPr lang="ja-JP" altLang="en-US" sz="1800" b="0" kern="100" dirty="0">
                        <a:solidFill>
                          <a:schemeClr val="tx1"/>
                        </a:solidFill>
                        <a:effectLst/>
                      </a:endParaRPr>
                    </a:p>
                    <a:p>
                      <a:pPr marL="285750" indent="-285750" algn="just">
                        <a:spcAft>
                          <a:spcPts val="0"/>
                        </a:spcAft>
                        <a:buSzPct val="120000"/>
                        <a:buFont typeface="Wingdings" panose="05000000000000000000" pitchFamily="2" charset="2"/>
                        <a:buChar char="l"/>
                        <a:tabLst>
                          <a:tab pos="3405505" algn="l"/>
                        </a:tabLst>
                      </a:pPr>
                      <a:r>
                        <a:rPr lang="ja-JP" altLang="en-US" sz="1800" b="0" kern="100" dirty="0">
                          <a:solidFill>
                            <a:schemeClr val="tx1"/>
                          </a:solidFill>
                          <a:effectLst/>
                        </a:rPr>
                        <a:t>認定率やサービス利用率等の推計データについて、「グラフ」や「表」により管内保険者同士を並べて比較することができます。</a:t>
                      </a:r>
                      <a:endParaRPr lang="ja-JP" altLang="en-US" sz="1600" b="0" kern="100" dirty="0">
                        <a:solidFill>
                          <a:schemeClr val="tx1"/>
                        </a:solidFill>
                        <a:effectLst/>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45021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施策反映後の保険料額の算出</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W2-54</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⑤施策反映後の保険料額を算出してみましょう</a:t>
            </a:r>
            <a:endParaRPr lang="en-US" altLang="ja-JP" dirty="0"/>
          </a:p>
          <a:p>
            <a:pPr marL="0" lvl="1" indent="0"/>
            <a:r>
              <a:rPr lang="ja-JP" altLang="en-US" dirty="0"/>
              <a:t>認定者数について「平成</a:t>
            </a:r>
            <a:r>
              <a:rPr lang="en-US" altLang="ja-JP" dirty="0"/>
              <a:t>30</a:t>
            </a:r>
            <a:r>
              <a:rPr lang="ja-JP" altLang="en-US" dirty="0"/>
              <a:t>年度～平成</a:t>
            </a:r>
            <a:r>
              <a:rPr lang="en-US" altLang="ja-JP" dirty="0"/>
              <a:t>37</a:t>
            </a:r>
            <a:r>
              <a:rPr lang="ja-JP" altLang="en-US" dirty="0"/>
              <a:t>年度」まで施策反映値を入力したら、施策反映後の保険料額を更新して確認することができます。</a:t>
            </a:r>
            <a:endParaRPr lang="en-US" altLang="ja-JP" dirty="0"/>
          </a:p>
        </p:txBody>
      </p:sp>
      <p:pic>
        <p:nvPicPr>
          <p:cNvPr id="30" name="図 29"/>
          <p:cNvPicPr/>
          <p:nvPr/>
        </p:nvPicPr>
        <p:blipFill>
          <a:blip r:embed="rId3"/>
          <a:stretch>
            <a:fillRect/>
          </a:stretch>
        </p:blipFill>
        <p:spPr>
          <a:xfrm>
            <a:off x="262085" y="1625757"/>
            <a:ext cx="9381830" cy="4899587"/>
          </a:xfrm>
          <a:prstGeom prst="rect">
            <a:avLst/>
          </a:prstGeom>
        </p:spPr>
      </p:pic>
      <p:sp>
        <p:nvSpPr>
          <p:cNvPr id="19" name="線吹き出し 1 (枠付き) 18"/>
          <p:cNvSpPr/>
          <p:nvPr/>
        </p:nvSpPr>
        <p:spPr>
          <a:xfrm>
            <a:off x="4664968" y="2457403"/>
            <a:ext cx="2350307" cy="720080"/>
          </a:xfrm>
          <a:prstGeom prst="borderCallout1">
            <a:avLst>
              <a:gd name="adj1" fmla="val 49958"/>
              <a:gd name="adj2" fmla="val 105268"/>
              <a:gd name="adj3" fmla="val -14286"/>
              <a:gd name="adj4" fmla="val 12705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「保険料額の更新」ボタンをクリックします。</a:t>
            </a:r>
            <a:endParaRPr lang="ja-JP" altLang="ja-JP" sz="3600" dirty="0">
              <a:solidFill>
                <a:schemeClr val="tx1"/>
              </a:solidFill>
              <a:latin typeface="+mj-ea"/>
              <a:ea typeface="+mj-ea"/>
              <a:cs typeface="ＭＳ Ｐゴシック" pitchFamily="50" charset="-128"/>
            </a:endParaRPr>
          </a:p>
        </p:txBody>
      </p:sp>
      <p:sp>
        <p:nvSpPr>
          <p:cNvPr id="20" name="角丸四角形 19"/>
          <p:cNvSpPr/>
          <p:nvPr/>
        </p:nvSpPr>
        <p:spPr>
          <a:xfrm>
            <a:off x="7545288" y="2060848"/>
            <a:ext cx="1116000" cy="29201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7740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施策反映後の保険料額の算出</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W2-55</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⑤施策反映後の保険料額を算出してみましょう</a:t>
            </a:r>
            <a:endParaRPr lang="en-US" altLang="ja-JP" dirty="0"/>
          </a:p>
        </p:txBody>
      </p:sp>
      <p:pic>
        <p:nvPicPr>
          <p:cNvPr id="11" name="図 10"/>
          <p:cNvPicPr>
            <a:picLocks noChangeAspect="1"/>
          </p:cNvPicPr>
          <p:nvPr/>
        </p:nvPicPr>
        <p:blipFill rotWithShape="1">
          <a:blip r:embed="rId3"/>
          <a:srcRect t="-1" b="23221"/>
          <a:stretch/>
        </p:blipFill>
        <p:spPr>
          <a:xfrm>
            <a:off x="662108" y="1028470"/>
            <a:ext cx="8581784" cy="3953433"/>
          </a:xfrm>
          <a:prstGeom prst="rect">
            <a:avLst/>
          </a:prstGeom>
        </p:spPr>
      </p:pic>
      <p:sp>
        <p:nvSpPr>
          <p:cNvPr id="12" name="線吹き出し 1 (枠付き) 11"/>
          <p:cNvSpPr/>
          <p:nvPr/>
        </p:nvSpPr>
        <p:spPr>
          <a:xfrm>
            <a:off x="6171215" y="1844824"/>
            <a:ext cx="3533881" cy="809408"/>
          </a:xfrm>
          <a:prstGeom prst="borderCallout1">
            <a:avLst>
              <a:gd name="adj1" fmla="val 26333"/>
              <a:gd name="adj2" fmla="val -2289"/>
              <a:gd name="adj3" fmla="val -27138"/>
              <a:gd name="adj4" fmla="val -1611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入力された施策反映値を元に算出された保険料額が表示されます。</a:t>
            </a:r>
            <a:endParaRPr lang="en-US" altLang="ja-JP" sz="1600" dirty="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自然体推計値との差額を確認できます。</a:t>
            </a:r>
            <a:endParaRPr lang="ja-JP" altLang="ja-JP" sz="3600" dirty="0">
              <a:solidFill>
                <a:schemeClr val="tx1"/>
              </a:solidFill>
              <a:latin typeface="+mj-ea"/>
              <a:ea typeface="+mj-ea"/>
              <a:cs typeface="ＭＳ Ｐゴシック" pitchFamily="50" charset="-128"/>
            </a:endParaRPr>
          </a:p>
        </p:txBody>
      </p:sp>
      <p:sp>
        <p:nvSpPr>
          <p:cNvPr id="13" name="角丸四角形 12"/>
          <p:cNvSpPr/>
          <p:nvPr/>
        </p:nvSpPr>
        <p:spPr>
          <a:xfrm>
            <a:off x="2146770" y="1484784"/>
            <a:ext cx="36000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表 26"/>
          <p:cNvGraphicFramePr>
            <a:graphicFrameLocks noGrp="1"/>
          </p:cNvGraphicFramePr>
          <p:nvPr>
            <p:extLst/>
          </p:nvPr>
        </p:nvGraphicFramePr>
        <p:xfrm>
          <a:off x="200472" y="5085185"/>
          <a:ext cx="9505055" cy="1656183"/>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371088">
                <a:tc>
                  <a:txBody>
                    <a:bodyPr/>
                    <a:lstStyle/>
                    <a:p>
                      <a:pPr algn="l">
                        <a:lnSpc>
                          <a:spcPts val="1600"/>
                        </a:lnSpc>
                        <a:spcAft>
                          <a:spcPts val="0"/>
                        </a:spcAft>
                        <a:tabLst>
                          <a:tab pos="4517390" algn="l"/>
                        </a:tabLst>
                      </a:pPr>
                      <a:r>
                        <a:rPr lang="en-US" altLang="ja-JP" sz="1800" b="1" kern="100" dirty="0">
                          <a:ln>
                            <a:solidFill>
                              <a:schemeClr val="bg1"/>
                            </a:solidFill>
                          </a:ln>
                          <a:solidFill>
                            <a:schemeClr val="bg1"/>
                          </a:solidFill>
                          <a:effectLst/>
                          <a:latin typeface="+mj-ea"/>
                          <a:ea typeface="+mj-ea"/>
                        </a:rPr>
                        <a:t>POINT</a:t>
                      </a:r>
                      <a:endParaRPr lang="ja-JP" sz="18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800" b="0" kern="100" dirty="0">
                          <a:solidFill>
                            <a:schemeClr val="tx1"/>
                          </a:solidFill>
                          <a:effectLst/>
                          <a:latin typeface="+mj-ea"/>
                          <a:ea typeface="+mj-ea"/>
                        </a:rPr>
                        <a:t> </a:t>
                      </a:r>
                      <a:endParaRPr lang="ja-JP" sz="18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270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1285095">
                <a:tc gridSpan="2">
                  <a:txBody>
                    <a:bodyPr/>
                    <a:lstStyle/>
                    <a:p>
                      <a:r>
                        <a:rPr lang="ja-JP" altLang="en-US" sz="1800" b="0" kern="100" spc="-20" baseline="0" dirty="0">
                          <a:solidFill>
                            <a:schemeClr val="tx1"/>
                          </a:solidFill>
                          <a:effectLst/>
                          <a:latin typeface="+mj-ea"/>
                          <a:ea typeface="+mj-ea"/>
                          <a:cs typeface="Times New Roman"/>
                        </a:rPr>
                        <a:t>保険料額表示エリアの構成を説明します。　　　</a:t>
                      </a:r>
                      <a:endParaRPr lang="ja-JP" altLang="en-US" sz="1800" b="1" i="1" u="sng" kern="100" spc="-20" baseline="0" dirty="0">
                        <a:solidFill>
                          <a:srgbClr val="DF1187"/>
                        </a:solidFill>
                        <a:effectLst/>
                        <a:latin typeface="+mj-ea"/>
                        <a:ea typeface="+mj-ea"/>
                        <a:cs typeface="Times New Roman"/>
                      </a:endParaRPr>
                    </a:p>
                  </a:txBody>
                  <a:tcPr marL="68580" marR="68580" marT="0" marB="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grpSp>
        <p:nvGrpSpPr>
          <p:cNvPr id="29" name="グループ化 28"/>
          <p:cNvGrpSpPr/>
          <p:nvPr/>
        </p:nvGrpSpPr>
        <p:grpSpPr>
          <a:xfrm>
            <a:off x="2762250" y="5889539"/>
            <a:ext cx="4381500" cy="361950"/>
            <a:chOff x="563880" y="5894675"/>
            <a:chExt cx="4381500" cy="361950"/>
          </a:xfrm>
        </p:grpSpPr>
        <p:pic>
          <p:nvPicPr>
            <p:cNvPr id="30" name="図 29"/>
            <p:cNvPicPr/>
            <p:nvPr/>
          </p:nvPicPr>
          <p:blipFill>
            <a:blip r:embed="rId4"/>
            <a:srcRect/>
            <a:stretch>
              <a:fillRect/>
            </a:stretch>
          </p:blipFill>
          <p:spPr bwMode="auto">
            <a:xfrm>
              <a:off x="563880" y="5894675"/>
              <a:ext cx="4381500" cy="361950"/>
            </a:xfrm>
            <a:prstGeom prst="rect">
              <a:avLst/>
            </a:prstGeom>
            <a:noFill/>
            <a:ln w="9525">
              <a:noFill/>
              <a:miter lim="800000"/>
              <a:headEnd/>
              <a:tailEnd/>
            </a:ln>
          </p:spPr>
        </p:pic>
        <p:grpSp>
          <p:nvGrpSpPr>
            <p:cNvPr id="31" name="グループ化 30"/>
            <p:cNvGrpSpPr/>
            <p:nvPr/>
          </p:nvGrpSpPr>
          <p:grpSpPr>
            <a:xfrm>
              <a:off x="2603077" y="5948814"/>
              <a:ext cx="647700" cy="290377"/>
              <a:chOff x="2603077" y="5948814"/>
              <a:chExt cx="647700" cy="290377"/>
            </a:xfrm>
          </p:grpSpPr>
          <p:sp>
            <p:nvSpPr>
              <p:cNvPr id="32" name="角丸四角形 33986"/>
              <p:cNvSpPr>
                <a:spLocks/>
              </p:cNvSpPr>
              <p:nvPr/>
            </p:nvSpPr>
            <p:spPr bwMode="auto">
              <a:xfrm>
                <a:off x="2603077" y="5948814"/>
                <a:ext cx="647700" cy="144462"/>
              </a:xfrm>
              <a:prstGeom prst="roundRect">
                <a:avLst>
                  <a:gd name="adj" fmla="val 0"/>
                </a:avLst>
              </a:prstGeom>
              <a:noFill/>
              <a:ln w="1905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3" name="角丸四角形 33984"/>
              <p:cNvSpPr>
                <a:spLocks/>
              </p:cNvSpPr>
              <p:nvPr/>
            </p:nvSpPr>
            <p:spPr bwMode="auto">
              <a:xfrm>
                <a:off x="2838027" y="6094729"/>
                <a:ext cx="412750" cy="144462"/>
              </a:xfrm>
              <a:prstGeom prst="roundRect">
                <a:avLst>
                  <a:gd name="adj" fmla="val 0"/>
                </a:avLst>
              </a:prstGeom>
              <a:noFill/>
              <a:ln w="1905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grpSp>
      </p:grpSp>
      <p:sp>
        <p:nvSpPr>
          <p:cNvPr id="36" name="線吹き出し 1 (枠付き) 35"/>
          <p:cNvSpPr/>
          <p:nvPr/>
        </p:nvSpPr>
        <p:spPr>
          <a:xfrm>
            <a:off x="2396936" y="6251489"/>
            <a:ext cx="1980000" cy="360000"/>
          </a:xfrm>
          <a:prstGeom prst="borderCallout1">
            <a:avLst>
              <a:gd name="adj1" fmla="val 41915"/>
              <a:gd name="adj2" fmla="val 104836"/>
              <a:gd name="adj3" fmla="val -47099"/>
              <a:gd name="adj4" fmla="val 12689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算出された保険料額</a:t>
            </a:r>
            <a:endParaRPr lang="ja-JP" altLang="ja-JP" sz="3600" dirty="0">
              <a:solidFill>
                <a:schemeClr val="tx1"/>
              </a:solidFill>
              <a:latin typeface="+mj-ea"/>
              <a:ea typeface="+mj-ea"/>
              <a:cs typeface="ＭＳ Ｐゴシック" pitchFamily="50" charset="-128"/>
            </a:endParaRPr>
          </a:p>
        </p:txBody>
      </p:sp>
      <p:sp>
        <p:nvSpPr>
          <p:cNvPr id="37" name="線吹き出し 1 (枠付き) 36"/>
          <p:cNvSpPr/>
          <p:nvPr/>
        </p:nvSpPr>
        <p:spPr>
          <a:xfrm>
            <a:off x="5696601" y="6309360"/>
            <a:ext cx="3204000" cy="360000"/>
          </a:xfrm>
          <a:prstGeom prst="borderCallout1">
            <a:avLst>
              <a:gd name="adj1" fmla="val 46294"/>
              <a:gd name="adj2" fmla="val -956"/>
              <a:gd name="adj3" fmla="val -33961"/>
              <a:gd name="adj4" fmla="val -743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保険料額の自然体推計値との差額</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382734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a:stretch>
            <a:fillRect/>
          </a:stretch>
        </p:blipFill>
        <p:spPr>
          <a:xfrm>
            <a:off x="638030" y="1556792"/>
            <a:ext cx="8779466" cy="52676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W2-56</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a:p>
            <a:pPr marL="0" lvl="1" indent="0"/>
            <a:r>
              <a:rPr lang="ja-JP" altLang="en-US" spc="80" dirty="0"/>
              <a:t>施策反映値の入力が一通り終わりましたら、「次の施策反映へ」をクリックして</a:t>
            </a:r>
            <a:r>
              <a:rPr lang="ja-JP" altLang="en-US" spc="100" dirty="0"/>
              <a:t>「施設・</a:t>
            </a:r>
            <a:r>
              <a:rPr lang="ja-JP" altLang="en-US" spc="30" dirty="0"/>
              <a:t>居住系サービス利用者数」の施策反映へ移ります。</a:t>
            </a:r>
            <a:endParaRPr lang="en-US" altLang="ja-JP" spc="30" dirty="0"/>
          </a:p>
        </p:txBody>
      </p:sp>
      <p:sp>
        <p:nvSpPr>
          <p:cNvPr id="30" name="角丸四角形 29"/>
          <p:cNvSpPr/>
          <p:nvPr/>
        </p:nvSpPr>
        <p:spPr>
          <a:xfrm>
            <a:off x="8481392" y="2348880"/>
            <a:ext cx="792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5781352" y="2528968"/>
            <a:ext cx="2340000" cy="612000"/>
          </a:xfrm>
          <a:prstGeom prst="borderCallout1">
            <a:avLst>
              <a:gd name="adj1" fmla="val 53093"/>
              <a:gd name="adj2" fmla="val 102691"/>
              <a:gd name="adj3" fmla="val 8063"/>
              <a:gd name="adj4" fmla="val 11985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「次の施策反映へ」ボタンをクリックします。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34808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a:blip r:embed="rId3"/>
          <a:stretch>
            <a:fillRect/>
          </a:stretch>
        </p:blipFill>
        <p:spPr>
          <a:xfrm>
            <a:off x="637200" y="1555200"/>
            <a:ext cx="8780400" cy="5267972"/>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W2-56</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a:p>
            <a:pPr marL="0" lvl="1" indent="0"/>
            <a:r>
              <a:rPr lang="ja-JP" altLang="en-US" spc="30" dirty="0"/>
              <a:t>施策反映の経緯を画面から登録します。</a:t>
            </a:r>
            <a:endParaRPr lang="en-US" altLang="ja-JP" spc="30" dirty="0"/>
          </a:p>
        </p:txBody>
      </p:sp>
      <p:sp>
        <p:nvSpPr>
          <p:cNvPr id="30" name="角丸四角形 29"/>
          <p:cNvSpPr/>
          <p:nvPr/>
        </p:nvSpPr>
        <p:spPr>
          <a:xfrm>
            <a:off x="3512928" y="3573048"/>
            <a:ext cx="3024248" cy="4469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308744" y="3031991"/>
            <a:ext cx="2628032" cy="612000"/>
          </a:xfrm>
          <a:prstGeom prst="borderCallout1">
            <a:avLst>
              <a:gd name="adj1" fmla="val 53093"/>
              <a:gd name="adj2" fmla="val 102691"/>
              <a:gd name="adj3" fmla="val 103378"/>
              <a:gd name="adj4" fmla="val 12464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自然体推計に用いた伸びと推計方法が表示されます。</a:t>
            </a:r>
            <a:endParaRPr lang="ja-JP" altLang="ja-JP" sz="3600" dirty="0">
              <a:solidFill>
                <a:schemeClr val="tx1"/>
              </a:solidFill>
              <a:latin typeface="+mj-ea"/>
              <a:ea typeface="+mj-ea"/>
              <a:cs typeface="ＭＳ Ｐゴシック" pitchFamily="50" charset="-128"/>
            </a:endParaRPr>
          </a:p>
        </p:txBody>
      </p:sp>
      <p:sp>
        <p:nvSpPr>
          <p:cNvPr id="39" name="線吹き出し 1 (枠付き) 38"/>
          <p:cNvSpPr/>
          <p:nvPr/>
        </p:nvSpPr>
        <p:spPr>
          <a:xfrm>
            <a:off x="1064568" y="4452868"/>
            <a:ext cx="2168624" cy="612000"/>
          </a:xfrm>
          <a:prstGeom prst="borderCallout1">
            <a:avLst>
              <a:gd name="adj1" fmla="val 53093"/>
              <a:gd name="adj2" fmla="val 102691"/>
              <a:gd name="adj3" fmla="val 31248"/>
              <a:gd name="adj4" fmla="val 12828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①施策反映の経緯を入力します。</a:t>
            </a:r>
            <a:endParaRPr lang="ja-JP" altLang="ja-JP" sz="3600" dirty="0">
              <a:solidFill>
                <a:schemeClr val="tx1"/>
              </a:solidFill>
              <a:latin typeface="+mj-ea"/>
              <a:ea typeface="+mj-ea"/>
              <a:cs typeface="ＭＳ Ｐゴシック" pitchFamily="50" charset="-128"/>
            </a:endParaRPr>
          </a:p>
        </p:txBody>
      </p:sp>
      <p:sp>
        <p:nvSpPr>
          <p:cNvPr id="40" name="線吹き出し 1 (枠付き) 39"/>
          <p:cNvSpPr/>
          <p:nvPr/>
        </p:nvSpPr>
        <p:spPr>
          <a:xfrm>
            <a:off x="6053623" y="5643280"/>
            <a:ext cx="2449756" cy="612000"/>
          </a:xfrm>
          <a:prstGeom prst="borderCallout1">
            <a:avLst>
              <a:gd name="adj1" fmla="val 37637"/>
              <a:gd name="adj2" fmla="val -5426"/>
              <a:gd name="adj3" fmla="val -74371"/>
              <a:gd name="adj4" fmla="val -300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②「保険料額を計算する」ボタンをクリックします。</a:t>
            </a:r>
            <a:endParaRPr lang="ja-JP" altLang="ja-JP" sz="3600" dirty="0">
              <a:solidFill>
                <a:schemeClr val="tx1"/>
              </a:solidFill>
              <a:latin typeface="+mj-ea"/>
              <a:ea typeface="+mj-ea"/>
              <a:cs typeface="ＭＳ Ｐゴシック" pitchFamily="50" charset="-128"/>
            </a:endParaRPr>
          </a:p>
        </p:txBody>
      </p:sp>
      <p:sp>
        <p:nvSpPr>
          <p:cNvPr id="41" name="角丸四角形 40"/>
          <p:cNvSpPr/>
          <p:nvPr/>
        </p:nvSpPr>
        <p:spPr>
          <a:xfrm>
            <a:off x="3512840" y="4079269"/>
            <a:ext cx="3024248" cy="81659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4845152" y="4977200"/>
            <a:ext cx="1476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841" y="4237837"/>
            <a:ext cx="2540318" cy="113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118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3"/>
          <a:stretch>
            <a:fillRect/>
          </a:stretch>
        </p:blipFill>
        <p:spPr>
          <a:xfrm>
            <a:off x="1294889" y="1052736"/>
            <a:ext cx="7316222" cy="4389733"/>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p:txBody>
      </p:sp>
      <p:sp>
        <p:nvSpPr>
          <p:cNvPr id="30" name="角丸四角形 29"/>
          <p:cNvSpPr/>
          <p:nvPr/>
        </p:nvSpPr>
        <p:spPr>
          <a:xfrm>
            <a:off x="4341080" y="3063126"/>
            <a:ext cx="1224000" cy="22345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537176" y="4302275"/>
            <a:ext cx="2553979" cy="612000"/>
          </a:xfrm>
          <a:prstGeom prst="borderCallout1">
            <a:avLst>
              <a:gd name="adj1" fmla="val 37637"/>
              <a:gd name="adj2" fmla="val -5426"/>
              <a:gd name="adj3" fmla="val -74371"/>
              <a:gd name="adj4" fmla="val -3003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「次へ進む」をクリックします。</a:t>
            </a:r>
            <a:endParaRPr lang="ja-JP" altLang="ja-JP" sz="3600" dirty="0">
              <a:solidFill>
                <a:schemeClr val="tx1"/>
              </a:solidFill>
              <a:latin typeface="+mj-ea"/>
              <a:ea typeface="+mj-ea"/>
              <a:cs typeface="ＭＳ Ｐゴシック" pitchFamily="50" charset="-128"/>
            </a:endParaRPr>
          </a:p>
        </p:txBody>
      </p:sp>
      <p:sp>
        <p:nvSpPr>
          <p:cNvPr id="42" name="角丸四角形 41"/>
          <p:cNvSpPr/>
          <p:nvPr/>
        </p:nvSpPr>
        <p:spPr>
          <a:xfrm>
            <a:off x="4961403" y="3682648"/>
            <a:ext cx="900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線吹き出し 1 (枠付き) 16"/>
          <p:cNvSpPr/>
          <p:nvPr/>
        </p:nvSpPr>
        <p:spPr>
          <a:xfrm>
            <a:off x="6249144" y="1715740"/>
            <a:ext cx="3312000" cy="907917"/>
          </a:xfrm>
          <a:prstGeom prst="borderCallout1">
            <a:avLst>
              <a:gd name="adj1" fmla="val 55826"/>
              <a:gd name="adj2" fmla="val -2001"/>
              <a:gd name="adj3" fmla="val 161556"/>
              <a:gd name="adj4" fmla="val -2280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施策反映値のチェック結果をダウンロードしてください。</a:t>
            </a:r>
            <a:endParaRPr lang="en-US" altLang="ja-JP" sz="1600" dirty="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（マニュアル</a:t>
            </a:r>
            <a:r>
              <a:rPr lang="en-US" altLang="ja-JP" sz="1600" dirty="0">
                <a:solidFill>
                  <a:srgbClr val="000000"/>
                </a:solidFill>
                <a:latin typeface="+mj-ea"/>
                <a:ea typeface="+mj-ea"/>
                <a:cs typeface="ＭＳ Ｐゴシック" pitchFamily="50" charset="-128"/>
              </a:rPr>
              <a:t>W2-59</a:t>
            </a:r>
            <a:r>
              <a:rPr lang="ja-JP" altLang="en-US" sz="1600" dirty="0">
                <a:solidFill>
                  <a:srgbClr val="000000"/>
                </a:solidFill>
                <a:latin typeface="+mj-ea"/>
                <a:ea typeface="+mj-ea"/>
                <a:cs typeface="ＭＳ Ｐゴシック" pitchFamily="50" charset="-128"/>
              </a:rPr>
              <a:t>ページを参照）</a:t>
            </a:r>
            <a:endParaRPr lang="ja-JP" altLang="ja-JP" sz="3600" dirty="0">
              <a:solidFill>
                <a:schemeClr val="tx1"/>
              </a:solidFill>
              <a:latin typeface="+mj-ea"/>
              <a:ea typeface="+mj-ea"/>
              <a:cs typeface="ＭＳ Ｐゴシック" pitchFamily="50" charset="-128"/>
            </a:endParaRPr>
          </a:p>
        </p:txBody>
      </p:sp>
      <p:graphicFrame>
        <p:nvGraphicFramePr>
          <p:cNvPr id="18" name="表 17"/>
          <p:cNvGraphicFramePr>
            <a:graphicFrameLocks noGrp="1"/>
          </p:cNvGraphicFramePr>
          <p:nvPr>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9">
                  <a:extLst>
                    <a:ext uri="{9D8B030D-6E8A-4147-A177-3AD203B41FA5}">
                      <a16:colId xmlns:a16="http://schemas.microsoft.com/office/drawing/2014/main" xmlns="" val="20001"/>
                    </a:ext>
                  </a:extLst>
                </a:gridCol>
              </a:tblGrid>
              <a:tr h="351536">
                <a:tc>
                  <a:txBody>
                    <a:bodyPr/>
                    <a:lstStyle/>
                    <a:p>
                      <a:pPr algn="l">
                        <a:lnSpc>
                          <a:spcPts val="1600"/>
                        </a:lnSpc>
                        <a:spcAft>
                          <a:spcPts val="0"/>
                        </a:spcAft>
                        <a:tabLst>
                          <a:tab pos="4517390" algn="l"/>
                        </a:tabLst>
                      </a:pPr>
                      <a:r>
                        <a:rPr lang="en-US" altLang="ja-JP" sz="2000" b="1" kern="100" dirty="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872600">
                <a:tc gridSpan="2">
                  <a:txBody>
                    <a:bodyPr/>
                    <a:lstStyle/>
                    <a:p>
                      <a:r>
                        <a:rPr lang="ja-JP" altLang="en-US" sz="2000" b="0" kern="100" dirty="0">
                          <a:solidFill>
                            <a:schemeClr val="tx1"/>
                          </a:solidFill>
                          <a:effectLst/>
                          <a:latin typeface="+mj-ea"/>
                          <a:ea typeface="+mj-ea"/>
                          <a:cs typeface="Times New Roman"/>
                        </a:rPr>
                        <a:t>施策反映値のワーニングチェックシートは</a:t>
                      </a:r>
                      <a:r>
                        <a:rPr lang="ja-JP" altLang="en-US" sz="2000" b="0" kern="100" dirty="0">
                          <a:solidFill>
                            <a:srgbClr val="FF0000"/>
                          </a:solidFill>
                          <a:effectLst/>
                          <a:latin typeface="+mj-ea"/>
                          <a:ea typeface="+mj-ea"/>
                          <a:cs typeface="Times New Roman"/>
                        </a:rPr>
                        <a:t>必ずダウンロード</a:t>
                      </a:r>
                      <a:r>
                        <a:rPr lang="ja-JP" altLang="en-US" sz="2000" b="0" kern="100" dirty="0">
                          <a:solidFill>
                            <a:schemeClr val="tx1"/>
                          </a:solidFill>
                          <a:effectLst/>
                          <a:latin typeface="+mj-ea"/>
                          <a:ea typeface="+mj-ea"/>
                          <a:cs typeface="Times New Roman"/>
                        </a:rPr>
                        <a:t>してください。</a:t>
                      </a:r>
                    </a:p>
                    <a:p>
                      <a:r>
                        <a:rPr lang="ja-JP" altLang="en-US" sz="2000" b="0" kern="100" dirty="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6210592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W2-58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spc="30" dirty="0"/>
          </a:p>
        </p:txBody>
      </p:sp>
      <p:pic>
        <p:nvPicPr>
          <p:cNvPr id="21" name="図 20"/>
          <p:cNvPicPr>
            <a:picLocks noChangeAspect="1"/>
          </p:cNvPicPr>
          <p:nvPr/>
        </p:nvPicPr>
        <p:blipFill>
          <a:blip r:embed="rId3"/>
          <a:stretch>
            <a:fillRect/>
          </a:stretch>
        </p:blipFill>
        <p:spPr>
          <a:xfrm>
            <a:off x="633496" y="1111182"/>
            <a:ext cx="8784000" cy="5270146"/>
          </a:xfrm>
          <a:prstGeom prst="rect">
            <a:avLst/>
          </a:prstGeom>
        </p:spPr>
      </p:pic>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55</a:t>
            </a:fld>
            <a:endParaRPr kumimoji="1" lang="ja-JP" altLang="en-US" dirty="0"/>
          </a:p>
        </p:txBody>
      </p:sp>
      <p:sp>
        <p:nvSpPr>
          <p:cNvPr id="17" name="線吹き出し 1 (枠付き) 16"/>
          <p:cNvSpPr/>
          <p:nvPr/>
        </p:nvSpPr>
        <p:spPr>
          <a:xfrm>
            <a:off x="6393160" y="1939230"/>
            <a:ext cx="3240000" cy="634023"/>
          </a:xfrm>
          <a:prstGeom prst="borderCallout1">
            <a:avLst>
              <a:gd name="adj1" fmla="val 55826"/>
              <a:gd name="adj2" fmla="val -2001"/>
              <a:gd name="adj3" fmla="val -12712"/>
              <a:gd name="adj4" fmla="val -2000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要介護（支援）認定者数の施策反映後の保険料額が表示されます。</a:t>
            </a:r>
            <a:endParaRPr lang="ja-JP" altLang="ja-JP" sz="3600" dirty="0">
              <a:solidFill>
                <a:schemeClr val="tx1"/>
              </a:solidFill>
              <a:latin typeface="+mj-ea"/>
              <a:ea typeface="+mj-ea"/>
              <a:cs typeface="ＭＳ Ｐゴシック" pitchFamily="50" charset="-128"/>
            </a:endParaRPr>
          </a:p>
        </p:txBody>
      </p:sp>
      <p:sp>
        <p:nvSpPr>
          <p:cNvPr id="40" name="線吹き出し 1 (枠付き) 39"/>
          <p:cNvSpPr/>
          <p:nvPr/>
        </p:nvSpPr>
        <p:spPr>
          <a:xfrm>
            <a:off x="7049043" y="3537644"/>
            <a:ext cx="2553979" cy="900000"/>
          </a:xfrm>
          <a:prstGeom prst="borderCallout1">
            <a:avLst>
              <a:gd name="adj1" fmla="val 37637"/>
              <a:gd name="adj2" fmla="val -5426"/>
              <a:gd name="adj3" fmla="val 61096"/>
              <a:gd name="adj4" fmla="val -5166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「施設・居住系サービス利用者数の施策反映」の画面が表示されます。</a:t>
            </a:r>
            <a:endParaRPr lang="ja-JP" altLang="ja-JP" sz="3600" dirty="0">
              <a:solidFill>
                <a:schemeClr val="tx1"/>
              </a:solidFill>
              <a:latin typeface="+mj-ea"/>
              <a:ea typeface="+mj-ea"/>
              <a:cs typeface="ＭＳ Ｐゴシック" pitchFamily="50" charset="-128"/>
            </a:endParaRPr>
          </a:p>
        </p:txBody>
      </p:sp>
      <p:sp>
        <p:nvSpPr>
          <p:cNvPr id="42" name="角丸四角形 41"/>
          <p:cNvSpPr/>
          <p:nvPr/>
        </p:nvSpPr>
        <p:spPr>
          <a:xfrm>
            <a:off x="633495" y="3620253"/>
            <a:ext cx="1260000" cy="46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角丸四角形 29"/>
          <p:cNvSpPr/>
          <p:nvPr/>
        </p:nvSpPr>
        <p:spPr>
          <a:xfrm>
            <a:off x="2144688" y="1543230"/>
            <a:ext cx="3672408" cy="39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37352" y="4639574"/>
            <a:ext cx="2683400" cy="900000"/>
          </a:xfrm>
          <a:prstGeom prst="borderCallout1">
            <a:avLst>
              <a:gd name="adj1" fmla="val -13163"/>
              <a:gd name="adj2" fmla="val 36344"/>
              <a:gd name="adj3" fmla="val -76487"/>
              <a:gd name="adj4" fmla="val 4381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「施策反映 </a:t>
            </a:r>
            <a:r>
              <a:rPr lang="ja-JP" altLang="en-US" sz="1600" dirty="0">
                <a:solidFill>
                  <a:srgbClr val="000000"/>
                </a:solidFill>
                <a:latin typeface="+mj-ea"/>
                <a:cs typeface="ＭＳ Ｐゴシック" pitchFamily="50" charset="-128"/>
              </a:rPr>
              <a:t>施設・居住系サービス利用者数</a:t>
            </a:r>
            <a:r>
              <a:rPr lang="ja-JP" altLang="en-US" sz="1600" dirty="0">
                <a:solidFill>
                  <a:srgbClr val="000000"/>
                </a:solidFill>
                <a:latin typeface="+mj-ea"/>
                <a:ea typeface="+mj-ea"/>
                <a:cs typeface="ＭＳ Ｐゴシック" pitchFamily="50" charset="-128"/>
              </a:rPr>
              <a:t>」のメニューが選択されています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942443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t>2-2-4</a:t>
            </a:r>
            <a:r>
              <a:rPr lang="ja-JP" altLang="en-US" sz="2000" dirty="0"/>
              <a:t>　自然体推計値の確認（施設・居住系サービス）</a:t>
            </a:r>
            <a:endParaRPr lang="en-US" altLang="ja-JP" sz="2000" dirty="0"/>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56</a:t>
            </a:fld>
            <a:endParaRPr kumimoji="1" lang="ja-JP" altLang="en-US" dirty="0"/>
          </a:p>
        </p:txBody>
      </p:sp>
    </p:spTree>
    <p:extLst>
      <p:ext uri="{BB962C8B-B14F-4D97-AF65-F5344CB8AC3E}">
        <p14:creationId xmlns:p14="http://schemas.microsoft.com/office/powerpoint/2010/main" val="12684790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自然体推計値の確認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W2-66</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施設・居住系サービス利用者数の施策反映を行います。</a:t>
            </a:r>
            <a:endParaRPr lang="en-US" altLang="ja-JP" dirty="0"/>
          </a:p>
          <a:p>
            <a:pPr marL="0" lvl="1" indent="0"/>
            <a:r>
              <a:rPr lang="ja-JP" altLang="en-US" dirty="0"/>
              <a:t>①自然体推計値を確認してみましょう</a:t>
            </a:r>
            <a:endParaRPr lang="en-US" altLang="ja-JP" dirty="0"/>
          </a:p>
        </p:txBody>
      </p:sp>
      <p:pic>
        <p:nvPicPr>
          <p:cNvPr id="20" name="図 19"/>
          <p:cNvPicPr/>
          <p:nvPr/>
        </p:nvPicPr>
        <p:blipFill>
          <a:blip r:embed="rId3"/>
          <a:stretch>
            <a:fillRect/>
          </a:stretch>
        </p:blipFill>
        <p:spPr>
          <a:xfrm>
            <a:off x="407318" y="1308602"/>
            <a:ext cx="9091365" cy="5454557"/>
          </a:xfrm>
          <a:prstGeom prst="rect">
            <a:avLst/>
          </a:prstGeom>
        </p:spPr>
      </p:pic>
      <p:sp>
        <p:nvSpPr>
          <p:cNvPr id="33" name="線吹き出し 1 (枠付き) 32"/>
          <p:cNvSpPr/>
          <p:nvPr/>
        </p:nvSpPr>
        <p:spPr>
          <a:xfrm>
            <a:off x="6393159" y="2384840"/>
            <a:ext cx="3348000" cy="634023"/>
          </a:xfrm>
          <a:prstGeom prst="borderCallout1">
            <a:avLst>
              <a:gd name="adj1" fmla="val 55826"/>
              <a:gd name="adj2" fmla="val -2001"/>
              <a:gd name="adj3" fmla="val 179584"/>
              <a:gd name="adj4" fmla="val -28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サービス種類別に、第</a:t>
            </a:r>
            <a:r>
              <a:rPr lang="en-US" altLang="ja-JP" sz="1600" dirty="0">
                <a:solidFill>
                  <a:srgbClr val="000000"/>
                </a:solidFill>
                <a:latin typeface="+mj-ea"/>
                <a:ea typeface="+mj-ea"/>
                <a:cs typeface="ＭＳ Ｐゴシック" pitchFamily="50" charset="-128"/>
              </a:rPr>
              <a:t>7</a:t>
            </a:r>
            <a:r>
              <a:rPr lang="ja-JP" altLang="en-US" sz="1600" dirty="0">
                <a:solidFill>
                  <a:srgbClr val="000000"/>
                </a:solidFill>
                <a:latin typeface="+mj-ea"/>
                <a:ea typeface="+mj-ea"/>
                <a:cs typeface="ＭＳ Ｐゴシック" pitchFamily="50" charset="-128"/>
              </a:rPr>
              <a:t>期と平成</a:t>
            </a:r>
            <a:r>
              <a:rPr lang="en-US" altLang="ja-JP" sz="1600" dirty="0">
                <a:solidFill>
                  <a:srgbClr val="000000"/>
                </a:solidFill>
                <a:latin typeface="+mj-ea"/>
                <a:ea typeface="+mj-ea"/>
                <a:cs typeface="ＭＳ Ｐゴシック" pitchFamily="50" charset="-128"/>
              </a:rPr>
              <a:t>37</a:t>
            </a:r>
            <a:r>
              <a:rPr lang="ja-JP" altLang="en-US" sz="1600" dirty="0">
                <a:solidFill>
                  <a:srgbClr val="000000"/>
                </a:solidFill>
                <a:latin typeface="+mj-ea"/>
                <a:ea typeface="+mj-ea"/>
                <a:cs typeface="ＭＳ Ｐゴシック" pitchFamily="50" charset="-128"/>
              </a:rPr>
              <a:t>年度の自然体推計値を確認できます。</a:t>
            </a:r>
            <a:endParaRPr lang="ja-JP" altLang="ja-JP" sz="3600" dirty="0">
              <a:solidFill>
                <a:schemeClr val="tx1"/>
              </a:solidFill>
              <a:latin typeface="+mj-ea"/>
              <a:ea typeface="+mj-ea"/>
              <a:cs typeface="ＭＳ Ｐゴシック" pitchFamily="50" charset="-128"/>
            </a:endParaRPr>
          </a:p>
        </p:txBody>
      </p:sp>
      <p:sp>
        <p:nvSpPr>
          <p:cNvPr id="34" name="角丸四角形 33"/>
          <p:cNvSpPr/>
          <p:nvPr/>
        </p:nvSpPr>
        <p:spPr>
          <a:xfrm>
            <a:off x="1712640" y="3083846"/>
            <a:ext cx="7384731" cy="1260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1722563" y="4836243"/>
            <a:ext cx="6038750" cy="169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7927379" y="4557835"/>
            <a:ext cx="1908000" cy="540000"/>
          </a:xfrm>
          <a:prstGeom prst="borderCallout1">
            <a:avLst>
              <a:gd name="adj1" fmla="val 55826"/>
              <a:gd name="adj2" fmla="val -2001"/>
              <a:gd name="adj3" fmla="val 114379"/>
              <a:gd name="adj4" fmla="val -2166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第</a:t>
            </a:r>
            <a:r>
              <a:rPr lang="en-US" altLang="ja-JP" sz="1600" dirty="0">
                <a:solidFill>
                  <a:srgbClr val="000000"/>
                </a:solidFill>
                <a:latin typeface="+mj-ea"/>
                <a:ea typeface="+mj-ea"/>
                <a:cs typeface="ＭＳ Ｐゴシック" pitchFamily="50" charset="-128"/>
              </a:rPr>
              <a:t>6</a:t>
            </a:r>
            <a:r>
              <a:rPr lang="ja-JP" altLang="en-US" sz="1600" dirty="0">
                <a:solidFill>
                  <a:srgbClr val="000000"/>
                </a:solidFill>
                <a:latin typeface="+mj-ea"/>
                <a:ea typeface="+mj-ea"/>
                <a:cs typeface="ＭＳ Ｐゴシック" pitchFamily="50" charset="-128"/>
              </a:rPr>
              <a:t>期以降の推移が確認できます。</a:t>
            </a:r>
            <a:endParaRPr lang="ja-JP" altLang="ja-JP" sz="3600" dirty="0">
              <a:solidFill>
                <a:schemeClr val="tx1"/>
              </a:solidFill>
              <a:latin typeface="+mj-ea"/>
              <a:ea typeface="+mj-ea"/>
              <a:cs typeface="ＭＳ Ｐゴシック" pitchFamily="50" charset="-128"/>
            </a:endParaRPr>
          </a:p>
        </p:txBody>
      </p:sp>
      <p:sp>
        <p:nvSpPr>
          <p:cNvPr id="37" name="角丸四角形 36"/>
          <p:cNvSpPr/>
          <p:nvPr/>
        </p:nvSpPr>
        <p:spPr>
          <a:xfrm>
            <a:off x="1784648" y="2744952"/>
            <a:ext cx="1620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線吹き出し 1 (枠付き) 37"/>
          <p:cNvSpPr/>
          <p:nvPr/>
        </p:nvSpPr>
        <p:spPr>
          <a:xfrm>
            <a:off x="3589938" y="2088446"/>
            <a:ext cx="2304000" cy="782506"/>
          </a:xfrm>
          <a:prstGeom prst="borderCallout1">
            <a:avLst>
              <a:gd name="adj1" fmla="val 55826"/>
              <a:gd name="adj2" fmla="val -2001"/>
              <a:gd name="adj3" fmla="val 91706"/>
              <a:gd name="adj4" fmla="val -2047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他のサービス種類を選択したい場合はリストボックスをクリックします。</a:t>
            </a:r>
            <a:endParaRPr lang="ja-JP" altLang="ja-JP" sz="3600" dirty="0">
              <a:solidFill>
                <a:schemeClr val="tx1"/>
              </a:solidFill>
              <a:latin typeface="+mj-ea"/>
              <a:ea typeface="+mj-ea"/>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57</a:t>
            </a:fld>
            <a:endParaRPr kumimoji="1" lang="ja-JP" altLang="en-US" dirty="0"/>
          </a:p>
        </p:txBody>
      </p:sp>
    </p:spTree>
    <p:extLst>
      <p:ext uri="{BB962C8B-B14F-4D97-AF65-F5344CB8AC3E}">
        <p14:creationId xmlns:p14="http://schemas.microsoft.com/office/powerpoint/2010/main" val="42638381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24" y="1547186"/>
            <a:ext cx="8984953" cy="5291048"/>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W2-67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②施策反映値を入力してみましょう</a:t>
            </a:r>
            <a:endParaRPr lang="en-US" altLang="ja-JP" dirty="0"/>
          </a:p>
          <a:p>
            <a:pPr marL="0" lvl="1" indent="0"/>
            <a:r>
              <a:rPr lang="ja-JP" altLang="en-US" dirty="0"/>
              <a:t>自然体推計された施設・居住系サービス利用者数に対して、施策の効果として見込まれる施策反映値を入力してください。</a:t>
            </a:r>
            <a:endParaRPr lang="en-US" altLang="ja-JP" dirty="0"/>
          </a:p>
        </p:txBody>
      </p:sp>
      <p:sp>
        <p:nvSpPr>
          <p:cNvPr id="21" name="角丸四角形 20"/>
          <p:cNvSpPr/>
          <p:nvPr/>
        </p:nvSpPr>
        <p:spPr>
          <a:xfrm>
            <a:off x="632520" y="2671624"/>
            <a:ext cx="8352928" cy="1385376"/>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3728864" y="1647048"/>
            <a:ext cx="2952328" cy="854332"/>
          </a:xfrm>
          <a:prstGeom prst="borderCallout1">
            <a:avLst>
              <a:gd name="adj1" fmla="val 185221"/>
              <a:gd name="adj2" fmla="val 71378"/>
              <a:gd name="adj3" fmla="val 109278"/>
              <a:gd name="adj4" fmla="val 6553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施策反映値を「現在分・今後整備分」と「介護療養からの転換分」それぞれに入力してください。</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9141294" y="3974483"/>
            <a:ext cx="360000" cy="28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033120" y="4221088"/>
            <a:ext cx="2520280" cy="685131"/>
          </a:xfrm>
          <a:prstGeom prst="borderCallout1">
            <a:avLst>
              <a:gd name="adj1" fmla="val 45781"/>
              <a:gd name="adj2" fmla="val 102245"/>
              <a:gd name="adj3" fmla="val -6258"/>
              <a:gd name="adj4" fmla="val 12456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グラフエリアを非表示にして表エリアを拡大できます。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4364479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59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W2-68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②施策反映値を入力してみましょう</a:t>
            </a:r>
            <a:endParaRPr lang="en-US" altLang="ja-JP" dirty="0"/>
          </a:p>
          <a:p>
            <a:pPr marL="0" lvl="1" indent="0"/>
            <a:r>
              <a:rPr lang="ja-JP" altLang="en-US" dirty="0"/>
              <a:t>自然体推計された施設・居住系サービス利用者数に対して、施策の効果として見込まれる施策反映値を入力してください。</a:t>
            </a:r>
            <a:endParaRPr lang="en-US" altLang="ja-JP" dirty="0"/>
          </a:p>
        </p:txBody>
      </p:sp>
      <p:pic>
        <p:nvPicPr>
          <p:cNvPr id="13" name="図 12"/>
          <p:cNvPicPr/>
          <p:nvPr/>
        </p:nvPicPr>
        <p:blipFill rotWithShape="1">
          <a:blip r:embed="rId3" cstate="print">
            <a:extLst>
              <a:ext uri="{28A0092B-C50C-407E-A947-70E740481C1C}">
                <a14:useLocalDpi xmlns:a14="http://schemas.microsoft.com/office/drawing/2010/main" val="0"/>
              </a:ext>
            </a:extLst>
          </a:blip>
          <a:srcRect/>
          <a:stretch/>
        </p:blipFill>
        <p:spPr bwMode="auto">
          <a:xfrm>
            <a:off x="2241105" y="1564531"/>
            <a:ext cx="6888359" cy="2946556"/>
          </a:xfrm>
          <a:prstGeom prst="rect">
            <a:avLst/>
          </a:prstGeom>
          <a:noFill/>
          <a:extLst/>
        </p:spPr>
      </p:pic>
      <p:graphicFrame>
        <p:nvGraphicFramePr>
          <p:cNvPr id="14" name="表 13"/>
          <p:cNvGraphicFramePr>
            <a:graphicFrameLocks noGrp="1"/>
          </p:cNvGraphicFramePr>
          <p:nvPr>
            <p:extLst/>
          </p:nvPr>
        </p:nvGraphicFramePr>
        <p:xfrm>
          <a:off x="200472" y="4581128"/>
          <a:ext cx="9505055" cy="2160240"/>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8">
                  <a:extLst>
                    <a:ext uri="{9D8B030D-6E8A-4147-A177-3AD203B41FA5}">
                      <a16:colId xmlns:a16="http://schemas.microsoft.com/office/drawing/2014/main" xmlns="" val="20001"/>
                    </a:ext>
                  </a:extLst>
                </a:gridCol>
              </a:tblGrid>
              <a:tr h="320061">
                <a:tc>
                  <a:txBody>
                    <a:bodyPr/>
                    <a:lstStyle/>
                    <a:p>
                      <a:pPr algn="l">
                        <a:lnSpc>
                          <a:spcPts val="1600"/>
                        </a:lnSpc>
                        <a:spcAft>
                          <a:spcPts val="0"/>
                        </a:spcAft>
                        <a:tabLst>
                          <a:tab pos="4517390" algn="l"/>
                        </a:tabLst>
                      </a:pPr>
                      <a:r>
                        <a:rPr lang="en-US" altLang="ja-JP" sz="1600" b="1" kern="100" dirty="0">
                          <a:ln>
                            <a:solidFill>
                              <a:schemeClr val="bg1"/>
                            </a:solidFill>
                          </a:ln>
                          <a:solidFill>
                            <a:schemeClr val="bg1"/>
                          </a:solidFill>
                          <a:effectLst/>
                          <a:latin typeface="+mj-ea"/>
                          <a:ea typeface="+mj-ea"/>
                        </a:rPr>
                        <a:t>POINT</a:t>
                      </a:r>
                      <a:endParaRPr lang="ja-JP" sz="16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400" b="0" kern="100" dirty="0">
                          <a:solidFill>
                            <a:schemeClr val="tx1"/>
                          </a:solidFill>
                          <a:effectLst/>
                          <a:latin typeface="+mj-ea"/>
                          <a:ea typeface="+mj-ea"/>
                        </a:rPr>
                        <a:t> </a:t>
                      </a:r>
                      <a:endParaRPr lang="ja-JP" sz="14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1840179">
                <a:tc gridSpan="2">
                  <a:txBody>
                    <a:bodyPr/>
                    <a:lstStyle/>
                    <a:p>
                      <a:pPr marL="285750" indent="-285750">
                        <a:buFont typeface="Wingdings" panose="05000000000000000000" pitchFamily="2" charset="2"/>
                        <a:buChar char="l"/>
                      </a:pPr>
                      <a:r>
                        <a:rPr lang="ja-JP" altLang="ja-JP" sz="1600" b="0" dirty="0">
                          <a:solidFill>
                            <a:schemeClr val="tx1"/>
                          </a:solidFill>
                          <a:latin typeface="+mn-ea"/>
                          <a:ea typeface="+mn-ea"/>
                        </a:rPr>
                        <a:t>施設・居住系サービスの施策反映画面では、「居宅サービス」「地域密着型サービス」「施設サービス」ごとに表示されます。画面左上のリストボックスから選択し、</a:t>
                      </a:r>
                      <a:r>
                        <a:rPr lang="ja-JP" altLang="ja-JP" sz="1600" b="1" u="sng" dirty="0">
                          <a:solidFill>
                            <a:srgbClr val="FF0000"/>
                          </a:solidFill>
                          <a:latin typeface="+mn-ea"/>
                          <a:ea typeface="+mn-ea"/>
                        </a:rPr>
                        <a:t>全てのサービスを確認して施策反映値を入力してください。</a:t>
                      </a:r>
                      <a:r>
                        <a:rPr lang="ja-JP" altLang="en-US" sz="1600" b="1" kern="100" spc="-20" baseline="0" dirty="0">
                          <a:solidFill>
                            <a:srgbClr val="FF0000"/>
                          </a:solidFill>
                          <a:effectLst/>
                          <a:latin typeface="+mj-ea"/>
                          <a:ea typeface="+mj-ea"/>
                          <a:cs typeface="Times New Roman"/>
                        </a:rPr>
                        <a:t>　　</a:t>
                      </a:r>
                      <a:endParaRPr lang="ja-JP" altLang="en-US" sz="1600" b="1" i="1" u="sng" kern="100" spc="-20" baseline="0" dirty="0">
                        <a:solidFill>
                          <a:srgbClr val="FF0000"/>
                        </a:solidFill>
                        <a:effectLst/>
                        <a:latin typeface="+mj-ea"/>
                        <a:ea typeface="+mj-ea"/>
                        <a:cs typeface="Times New Roman"/>
                      </a:endParaRPr>
                    </a:p>
                    <a:p>
                      <a:pPr marL="285750" indent="-285750">
                        <a:buFont typeface="Wingdings" panose="05000000000000000000" pitchFamily="2" charset="2"/>
                        <a:buChar char="l"/>
                      </a:pPr>
                      <a:r>
                        <a:rPr lang="ja-JP" altLang="ja-JP" sz="1600" b="0" dirty="0">
                          <a:solidFill>
                            <a:schemeClr val="tx1"/>
                          </a:solidFill>
                          <a:latin typeface="+mn-ea"/>
                          <a:ea typeface="+mn-ea"/>
                        </a:rPr>
                        <a:t>施策反映値の入力を中断したい場合は、推計データの保存を行ってください</a:t>
                      </a:r>
                      <a:r>
                        <a:rPr lang="ja-JP" altLang="en-US" sz="1600" b="0" dirty="0">
                          <a:solidFill>
                            <a:schemeClr val="tx1"/>
                          </a:solidFill>
                          <a:latin typeface="+mn-ea"/>
                          <a:ea typeface="+mn-ea"/>
                        </a:rPr>
                        <a:t>。</a:t>
                      </a:r>
                      <a:endParaRPr lang="en-US" altLang="ja-JP" sz="1600" b="0" dirty="0">
                        <a:solidFill>
                          <a:schemeClr val="tx1"/>
                        </a:solidFill>
                        <a:latin typeface="+mn-ea"/>
                        <a:ea typeface="+mn-ea"/>
                      </a:endParaRPr>
                    </a:p>
                    <a:p>
                      <a:pPr marL="0" indent="0">
                        <a:buFont typeface="Wingdings" panose="05000000000000000000" pitchFamily="2" charset="2"/>
                        <a:buNone/>
                      </a:pPr>
                      <a:r>
                        <a:rPr lang="ja-JP" altLang="en-US" sz="1600" b="0" dirty="0">
                          <a:solidFill>
                            <a:schemeClr val="tx1"/>
                          </a:solidFill>
                          <a:latin typeface="+mn-ea"/>
                          <a:ea typeface="+mn-ea"/>
                        </a:rPr>
                        <a:t>　　⇒マニュアル</a:t>
                      </a:r>
                      <a:r>
                        <a:rPr lang="en-US" altLang="ja-JP" sz="1600" b="0" dirty="0">
                          <a:solidFill>
                            <a:schemeClr val="tx1"/>
                          </a:solidFill>
                          <a:latin typeface="+mn-ea"/>
                          <a:ea typeface="+mn-ea"/>
                        </a:rPr>
                        <a:t>W2-125</a:t>
                      </a:r>
                      <a:r>
                        <a:rPr lang="ja-JP" altLang="en-US" sz="1600" b="0" dirty="0">
                          <a:solidFill>
                            <a:schemeClr val="tx1"/>
                          </a:solidFill>
                          <a:latin typeface="+mn-ea"/>
                          <a:ea typeface="+mn-ea"/>
                        </a:rPr>
                        <a:t>ページを</a:t>
                      </a:r>
                      <a:r>
                        <a:rPr lang="ja-JP" altLang="ja-JP" sz="1600" b="0" dirty="0">
                          <a:solidFill>
                            <a:schemeClr val="tx1"/>
                          </a:solidFill>
                          <a:latin typeface="+mn-ea"/>
                          <a:ea typeface="+mn-ea"/>
                        </a:rPr>
                        <a:t>参照。</a:t>
                      </a:r>
                    </a:p>
                    <a:p>
                      <a:pPr marL="285750" indent="-285750">
                        <a:buFont typeface="Wingdings" panose="05000000000000000000" pitchFamily="2" charset="2"/>
                        <a:buChar char="l"/>
                      </a:pPr>
                      <a:r>
                        <a:rPr lang="ja-JP" altLang="ja-JP" sz="1600" b="0" spc="-50" baseline="0" dirty="0">
                          <a:solidFill>
                            <a:schemeClr val="tx1"/>
                          </a:solidFill>
                          <a:latin typeface="+mn-ea"/>
                          <a:ea typeface="+mn-ea"/>
                        </a:rPr>
                        <a:t>「自然体推計に全て戻す」ボタンをクリックすると、入力した施策反映値が全て自然体推計値に戻ります</a:t>
                      </a:r>
                      <a:r>
                        <a:rPr lang="ja-JP" altLang="en-US" sz="1600" b="0" spc="-50" baseline="0" dirty="0">
                          <a:solidFill>
                            <a:schemeClr val="tx1"/>
                          </a:solidFill>
                          <a:latin typeface="+mn-ea"/>
                          <a:ea typeface="+mn-ea"/>
                        </a:rPr>
                        <a:t>。</a:t>
                      </a:r>
                      <a:endParaRPr lang="en-US" altLang="ja-JP" sz="1600" b="0" spc="-50" baseline="0" dirty="0">
                        <a:solidFill>
                          <a:schemeClr val="tx1"/>
                        </a:solidFill>
                        <a:latin typeface="+mn-ea"/>
                        <a:ea typeface="+mn-ea"/>
                      </a:endParaRPr>
                    </a:p>
                    <a:p>
                      <a:pPr marL="0" indent="0">
                        <a:buFont typeface="Wingdings" panose="05000000000000000000" pitchFamily="2" charset="2"/>
                        <a:buNone/>
                      </a:pPr>
                      <a:r>
                        <a:rPr lang="ja-JP" altLang="en-US" sz="1600" b="0" spc="-50" baseline="0" dirty="0">
                          <a:solidFill>
                            <a:schemeClr val="tx1"/>
                          </a:solidFill>
                          <a:latin typeface="+mn-ea"/>
                          <a:ea typeface="+mn-ea"/>
                        </a:rPr>
                        <a:t>　　⇒マニュアル</a:t>
                      </a:r>
                      <a:r>
                        <a:rPr lang="en-US" altLang="ja-JP" sz="1600" b="0" spc="-50" baseline="0" dirty="0">
                          <a:solidFill>
                            <a:schemeClr val="tx1"/>
                          </a:solidFill>
                          <a:latin typeface="+mn-ea"/>
                          <a:ea typeface="+mn-ea"/>
                        </a:rPr>
                        <a:t>W2-44</a:t>
                      </a:r>
                      <a:r>
                        <a:rPr lang="ja-JP" altLang="en-US" sz="1600" b="0" spc="-50" baseline="0" dirty="0">
                          <a:solidFill>
                            <a:schemeClr val="tx1"/>
                          </a:solidFill>
                          <a:latin typeface="+mn-ea"/>
                          <a:ea typeface="+mn-ea"/>
                        </a:rPr>
                        <a:t>ページを</a:t>
                      </a:r>
                      <a:r>
                        <a:rPr lang="ja-JP" altLang="ja-JP" sz="1600" b="0" spc="-50" baseline="0" dirty="0">
                          <a:solidFill>
                            <a:schemeClr val="tx1"/>
                          </a:solidFill>
                          <a:latin typeface="+mn-ea"/>
                          <a:ea typeface="+mn-ea"/>
                        </a:rPr>
                        <a:t>参照</a:t>
                      </a:r>
                      <a:r>
                        <a:rPr lang="ja-JP" altLang="en-US" sz="1600" b="0" spc="-50" baseline="0" dirty="0">
                          <a:solidFill>
                            <a:schemeClr val="tx1"/>
                          </a:solidFill>
                          <a:latin typeface="+mn-ea"/>
                          <a:ea typeface="+mn-ea"/>
                        </a:rPr>
                        <a:t>。</a:t>
                      </a:r>
                      <a:endParaRPr lang="en-US" altLang="ja-JP" sz="1600" b="0" spc="-50" baseline="0" dirty="0">
                        <a:solidFill>
                          <a:schemeClr val="tx1"/>
                        </a:solidFill>
                        <a:latin typeface="+mn-ea"/>
                        <a:ea typeface="+mn-ea"/>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
        <p:nvSpPr>
          <p:cNvPr id="27" name="線吹き出し 1 (枠付き) 26"/>
          <p:cNvSpPr/>
          <p:nvPr/>
        </p:nvSpPr>
        <p:spPr>
          <a:xfrm>
            <a:off x="6846145" y="3908967"/>
            <a:ext cx="2952328" cy="801163"/>
          </a:xfrm>
          <a:prstGeom prst="borderCallout1">
            <a:avLst>
              <a:gd name="adj1" fmla="val 32006"/>
              <a:gd name="adj2" fmla="val -4022"/>
              <a:gd name="adj3" fmla="val -2323"/>
              <a:gd name="adj4" fmla="val -116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施策反映値を入力（自然体推計から変更）した箇所はピンク色に表示されます。</a:t>
            </a:r>
            <a:endParaRPr lang="ja-JP" altLang="ja-JP" sz="3600" dirty="0">
              <a:solidFill>
                <a:schemeClr val="tx1"/>
              </a:solidFill>
              <a:latin typeface="+mj-ea"/>
              <a:ea typeface="+mj-ea"/>
              <a:cs typeface="ＭＳ Ｐゴシック" pitchFamily="50" charset="-128"/>
            </a:endParaRPr>
          </a:p>
        </p:txBody>
      </p:sp>
      <p:sp>
        <p:nvSpPr>
          <p:cNvPr id="26" name="角丸四角形 25"/>
          <p:cNvSpPr/>
          <p:nvPr/>
        </p:nvSpPr>
        <p:spPr>
          <a:xfrm>
            <a:off x="2360712" y="2132856"/>
            <a:ext cx="1404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8014" y="2813795"/>
            <a:ext cx="2124000" cy="936000"/>
          </a:xfrm>
          <a:prstGeom prst="borderCallout1">
            <a:avLst>
              <a:gd name="adj1" fmla="val -5111"/>
              <a:gd name="adj2" fmla="val 72863"/>
              <a:gd name="adj3" fmla="val -62526"/>
              <a:gd name="adj4" fmla="val 10784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リストボックスから選択し、全てのサービスを確認してください。</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320072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p:nvPr/>
        </p:nvPicPr>
        <p:blipFill>
          <a:blip r:embed="rId3"/>
          <a:srcRect/>
          <a:stretch>
            <a:fillRect/>
          </a:stretch>
        </p:blipFill>
        <p:spPr bwMode="auto">
          <a:xfrm>
            <a:off x="2864766" y="2996952"/>
            <a:ext cx="4412815" cy="3748414"/>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将来推計における本システムによる運用</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2308324"/>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a:buSzPct val="12000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推計データの都道府県への提出及び都道府県による確認作業は、平成</a:t>
            </a:r>
            <a:r>
              <a:rPr lang="en-US" altLang="ja-JP" dirty="0">
                <a:latin typeface="ＭＳ Ｐゴシック" panose="020B0600070205080204" pitchFamily="50" charset="-128"/>
                <a:ea typeface="ＭＳ Ｐゴシック" panose="020B0600070205080204" pitchFamily="50" charset="-128"/>
              </a:rPr>
              <a:t>29</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9</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12</a:t>
            </a:r>
            <a:r>
              <a:rPr lang="ja-JP" altLang="en-US" dirty="0">
                <a:latin typeface="ＭＳ Ｐゴシック" panose="020B0600070205080204" pitchFamily="50" charset="-128"/>
                <a:ea typeface="ＭＳ Ｐゴシック" panose="020B0600070205080204" pitchFamily="50" charset="-128"/>
              </a:rPr>
              <a:t>月、平成</a:t>
            </a:r>
            <a:r>
              <a:rPr lang="en-US" altLang="ja-JP" dirty="0">
                <a:latin typeface="ＭＳ Ｐゴシック" panose="020B0600070205080204" pitchFamily="50" charset="-128"/>
                <a:ea typeface="ＭＳ Ｐゴシック" panose="020B0600070205080204" pitchFamily="50" charset="-128"/>
              </a:rPr>
              <a:t>30</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月の</a:t>
            </a:r>
            <a:r>
              <a:rPr lang="en-US" altLang="ja-JP" dirty="0">
                <a:latin typeface="ＭＳ Ｐゴシック" panose="020B0600070205080204" pitchFamily="50" charset="-128"/>
                <a:ea typeface="ＭＳ Ｐゴシック" panose="020B0600070205080204" pitchFamily="50" charset="-128"/>
              </a:rPr>
              <a:t>3</a:t>
            </a:r>
            <a:r>
              <a:rPr lang="ja-JP" altLang="en-US" dirty="0">
                <a:latin typeface="ＭＳ Ｐゴシック" panose="020B0600070205080204" pitchFamily="50" charset="-128"/>
                <a:ea typeface="ＭＳ Ｐゴシック" panose="020B0600070205080204" pitchFamily="50" charset="-128"/>
              </a:rPr>
              <a:t>回予定しています。</a:t>
            </a:r>
            <a:endParaRPr lang="en-US" altLang="ja-JP" dirty="0">
              <a:latin typeface="ＭＳ Ｐゴシック" panose="020B0600070205080204" pitchFamily="50" charset="-128"/>
              <a:ea typeface="ＭＳ Ｐゴシック" panose="020B0600070205080204" pitchFamily="50" charset="-128"/>
            </a:endParaRPr>
          </a:p>
          <a:p>
            <a:pPr marL="285750" indent="-285750">
              <a:buSzPct val="120000"/>
              <a:buFont typeface="Wingdings" panose="05000000000000000000" pitchFamily="2" charset="2"/>
              <a:buChar char="l"/>
            </a:pPr>
            <a:r>
              <a:rPr lang="ja-JP" altLang="en-US" b="1" dirty="0">
                <a:latin typeface="ＭＳ Ｐゴシック" panose="020B0600070205080204" pitchFamily="50" charset="-128"/>
                <a:ea typeface="ＭＳ Ｐゴシック" panose="020B0600070205080204" pitchFamily="50" charset="-128"/>
              </a:rPr>
              <a:t>都道府県向け将来推計機能を使用するためには、</a:t>
            </a:r>
            <a:r>
              <a:rPr lang="ja-JP" altLang="en-US" b="1" u="sng" dirty="0">
                <a:latin typeface="ＭＳ Ｐゴシック" panose="020B0600070205080204" pitchFamily="50" charset="-128"/>
                <a:ea typeface="ＭＳ Ｐゴシック" panose="020B0600070205080204" pitchFamily="50" charset="-128"/>
              </a:rPr>
              <a:t>「将来推計権限」が付与されたユーザアカウントでログインする必要</a:t>
            </a:r>
            <a:r>
              <a:rPr lang="ja-JP" altLang="en-US" b="1" dirty="0">
                <a:latin typeface="ＭＳ Ｐゴシック" panose="020B0600070205080204" pitchFamily="50" charset="-128"/>
                <a:ea typeface="ＭＳ Ｐゴシック" panose="020B0600070205080204" pitchFamily="50" charset="-128"/>
              </a:rPr>
              <a:t>があります</a:t>
            </a:r>
            <a:r>
              <a:rPr lang="ja-JP" altLang="en-US" dirty="0">
                <a:latin typeface="ＭＳ Ｐゴシック" panose="020B0600070205080204" pitchFamily="50" charset="-128"/>
                <a:ea typeface="ＭＳ Ｐゴシック" panose="020B0600070205080204" pitchFamily="50" charset="-128"/>
              </a:rPr>
              <a:t>。推計データの提出が始まる前に、必ず上記アカウントを作成し、運用に備えてください。</a:t>
            </a:r>
          </a:p>
          <a:p>
            <a:pPr marL="285750" indent="-285750">
              <a:buSzPct val="12000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保険者より将来推計機能による</a:t>
            </a:r>
            <a:r>
              <a:rPr lang="ja-JP" altLang="en-US" u="sng" dirty="0">
                <a:latin typeface="ＭＳ Ｐゴシック" panose="020B0600070205080204" pitchFamily="50" charset="-128"/>
                <a:ea typeface="ＭＳ Ｐゴシック" panose="020B0600070205080204" pitchFamily="50" charset="-128"/>
              </a:rPr>
              <a:t>推計データの提出処理が行われると、都道府県の担当者は本システムの将来推計メニューから、管内保険者の提出状況や推計データを確認できるようになります</a:t>
            </a:r>
            <a:r>
              <a:rPr lang="ja-JP" altLang="en-US" dirty="0">
                <a:latin typeface="ＭＳ Ｐゴシック" panose="020B0600070205080204" pitchFamily="50" charset="-128"/>
                <a:ea typeface="ＭＳ Ｐゴシック" panose="020B0600070205080204" pitchFamily="50" charset="-128"/>
              </a:rPr>
              <a:t>。</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P1-5</a:t>
            </a:r>
            <a:r>
              <a:rPr lang="ja-JP" altLang="en-US" sz="1400" dirty="0"/>
              <a:t>ページ</a:t>
            </a:r>
            <a:endParaRPr lang="en-US" altLang="ja-JP" sz="1400" dirty="0"/>
          </a:p>
        </p:txBody>
      </p:sp>
      <p:sp>
        <p:nvSpPr>
          <p:cNvPr id="5" name="AutoShape 3"/>
          <p:cNvSpPr>
            <a:spLocks/>
          </p:cNvSpPr>
          <p:nvPr/>
        </p:nvSpPr>
        <p:spPr bwMode="auto">
          <a:xfrm>
            <a:off x="7167284" y="3780318"/>
            <a:ext cx="2175432" cy="1147855"/>
          </a:xfrm>
          <a:prstGeom prst="borderCallout1">
            <a:avLst>
              <a:gd name="adj1" fmla="val 14634"/>
              <a:gd name="adj2" fmla="val -5731"/>
              <a:gd name="adj3" fmla="val -23417"/>
              <a:gd name="adj4" fmla="val -20208"/>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提出された保険者の推計データから、順次都道府県側で確認できるようになります。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1269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グラフの確認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W2-70</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③グラフを確認してみましょう</a:t>
            </a:r>
            <a:endParaRPr lang="en-US" altLang="ja-JP" dirty="0"/>
          </a:p>
          <a:p>
            <a:pPr marL="0" lvl="1" indent="0"/>
            <a:r>
              <a:rPr lang="ja-JP" altLang="en-US" dirty="0"/>
              <a:t>入力した内容を確認しながら、グラフで実績値、自然体推計値及び施策反映値の推移を確認することができます。グラフエリアのリストボックスから見たいサービスを選択してください。</a:t>
            </a:r>
            <a:endParaRPr lang="en-US" altLang="ja-JP" dirty="0"/>
          </a:p>
        </p:txBody>
      </p:sp>
      <p:pic>
        <p:nvPicPr>
          <p:cNvPr id="26" name="図 2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268" y="1681673"/>
            <a:ext cx="8049464" cy="4771663"/>
          </a:xfrm>
          <a:prstGeom prst="rect">
            <a:avLst/>
          </a:prstGeom>
          <a:noFill/>
          <a:ln>
            <a:noFill/>
          </a:ln>
        </p:spPr>
      </p:pic>
      <p:sp>
        <p:nvSpPr>
          <p:cNvPr id="32" name="角丸四角形 31"/>
          <p:cNvSpPr/>
          <p:nvPr/>
        </p:nvSpPr>
        <p:spPr>
          <a:xfrm>
            <a:off x="2936776" y="4274911"/>
            <a:ext cx="2700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969224" y="3747894"/>
            <a:ext cx="2484000" cy="828000"/>
          </a:xfrm>
          <a:prstGeom prst="borderCallout1">
            <a:avLst>
              <a:gd name="adj1" fmla="val 72955"/>
              <a:gd name="adj2" fmla="val -55977"/>
              <a:gd name="adj3" fmla="val 49813"/>
              <a:gd name="adj4" fmla="val -19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①リストボックスからサービス名を選択してください。</a:t>
            </a:r>
            <a:endParaRPr lang="ja-JP" altLang="ja-JP" sz="3600" dirty="0">
              <a:solidFill>
                <a:schemeClr val="tx1"/>
              </a:solidFill>
              <a:latin typeface="+mj-ea"/>
              <a:ea typeface="+mj-ea"/>
              <a:cs typeface="ＭＳ Ｐゴシック" pitchFamily="50" charset="-128"/>
            </a:endParaRPr>
          </a:p>
        </p:txBody>
      </p:sp>
      <p:sp>
        <p:nvSpPr>
          <p:cNvPr id="34" name="線吹き出し 1 (枠付き) 33"/>
          <p:cNvSpPr/>
          <p:nvPr/>
        </p:nvSpPr>
        <p:spPr>
          <a:xfrm>
            <a:off x="6202371" y="6302091"/>
            <a:ext cx="2304000" cy="504000"/>
          </a:xfrm>
          <a:prstGeom prst="borderCallout1">
            <a:avLst>
              <a:gd name="adj1" fmla="val -55297"/>
              <a:gd name="adj2" fmla="val -41607"/>
              <a:gd name="adj3" fmla="val 49813"/>
              <a:gd name="adj4" fmla="val -195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②グラフが変更されます。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491581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参考情報の確認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④参考情報を見てみましょう。</a:t>
            </a:r>
            <a:endParaRPr lang="en-US" altLang="ja-JP" dirty="0"/>
          </a:p>
          <a:p>
            <a:pPr marL="0" lvl="1" indent="0"/>
            <a:r>
              <a:rPr lang="ja-JP" altLang="en-US" dirty="0"/>
              <a:t>「参考情報」ボタンから、関連する実行管理指標およびその他の関連データを参照できます。</a:t>
            </a:r>
            <a:endParaRPr lang="en-US" altLang="ja-JP" dirty="0"/>
          </a:p>
        </p:txBody>
      </p:sp>
      <p:pic>
        <p:nvPicPr>
          <p:cNvPr id="25" name="図 24"/>
          <p:cNvPicPr/>
          <p:nvPr/>
        </p:nvPicPr>
        <p:blipFill rotWithShape="1">
          <a:blip r:embed="rId3" cstate="print">
            <a:extLst>
              <a:ext uri="{28A0092B-C50C-407E-A947-70E740481C1C}">
                <a14:useLocalDpi xmlns:a14="http://schemas.microsoft.com/office/drawing/2010/main" val="0"/>
              </a:ext>
            </a:extLst>
          </a:blip>
          <a:srcRect/>
          <a:stretch/>
        </p:blipFill>
        <p:spPr bwMode="auto">
          <a:xfrm>
            <a:off x="265810" y="1383593"/>
            <a:ext cx="9374380" cy="1670974"/>
          </a:xfrm>
          <a:prstGeom prst="rect">
            <a:avLst/>
          </a:prstGeom>
          <a:noFill/>
          <a:extLst/>
        </p:spPr>
      </p:pic>
      <p:sp>
        <p:nvSpPr>
          <p:cNvPr id="27" name="角丸四角形 26"/>
          <p:cNvSpPr/>
          <p:nvPr/>
        </p:nvSpPr>
        <p:spPr>
          <a:xfrm>
            <a:off x="7725392" y="1428173"/>
            <a:ext cx="756000" cy="35882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線吹き出し 1 (枠付き) 28"/>
          <p:cNvSpPr/>
          <p:nvPr/>
        </p:nvSpPr>
        <p:spPr>
          <a:xfrm>
            <a:off x="4880992" y="1352428"/>
            <a:ext cx="2052000" cy="612000"/>
          </a:xfrm>
          <a:prstGeom prst="borderCallout1">
            <a:avLst>
              <a:gd name="adj1" fmla="val 39276"/>
              <a:gd name="adj2" fmla="val 144549"/>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「参考情報」ボタンをクリックします</a:t>
            </a:r>
            <a:endParaRPr lang="ja-JP" altLang="ja-JP" sz="3600" dirty="0">
              <a:solidFill>
                <a:schemeClr val="tx1"/>
              </a:solidFill>
              <a:latin typeface="+mj-ea"/>
              <a:ea typeface="+mj-ea"/>
              <a:cs typeface="ＭＳ Ｐゴシック" pitchFamily="50" charset="-128"/>
            </a:endParaRPr>
          </a:p>
        </p:txBody>
      </p:sp>
      <p:pic>
        <p:nvPicPr>
          <p:cNvPr id="30" name="図 2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17222" y="3321717"/>
            <a:ext cx="3933378" cy="1479244"/>
          </a:xfrm>
          <a:prstGeom prst="rect">
            <a:avLst/>
          </a:prstGeom>
          <a:noFill/>
          <a:ln>
            <a:noFill/>
          </a:ln>
        </p:spPr>
      </p:pic>
      <p:sp>
        <p:nvSpPr>
          <p:cNvPr id="31" name="角丸四角形 30"/>
          <p:cNvSpPr/>
          <p:nvPr/>
        </p:nvSpPr>
        <p:spPr>
          <a:xfrm>
            <a:off x="6410956" y="3664829"/>
            <a:ext cx="1839644" cy="980283"/>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線吹き出し 1 (枠付き) 31"/>
          <p:cNvSpPr/>
          <p:nvPr/>
        </p:nvSpPr>
        <p:spPr>
          <a:xfrm>
            <a:off x="3720150" y="3212976"/>
            <a:ext cx="2052000" cy="612000"/>
          </a:xfrm>
          <a:prstGeom prst="borderCallout1">
            <a:avLst>
              <a:gd name="adj1" fmla="val 98418"/>
              <a:gd name="adj2" fmla="val 136194"/>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参照したいデータ名をクリックします。</a:t>
            </a:r>
            <a:endParaRPr lang="ja-JP" altLang="ja-JP" sz="3600" dirty="0">
              <a:solidFill>
                <a:schemeClr val="tx1"/>
              </a:solidFill>
              <a:latin typeface="+mj-ea"/>
              <a:ea typeface="+mj-ea"/>
              <a:cs typeface="ＭＳ Ｐゴシック" pitchFamily="50" charset="-128"/>
            </a:endParaRPr>
          </a:p>
        </p:txBody>
      </p:sp>
      <p:sp>
        <p:nvSpPr>
          <p:cNvPr id="43" name="下カーブ矢印 42"/>
          <p:cNvSpPr/>
          <p:nvPr/>
        </p:nvSpPr>
        <p:spPr>
          <a:xfrm rot="5841955">
            <a:off x="7890103" y="2441825"/>
            <a:ext cx="1923891"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pic>
        <p:nvPicPr>
          <p:cNvPr id="45" name="図 44"/>
          <p:cNvPicPr/>
          <p:nvPr/>
        </p:nvPicPr>
        <p:blipFill>
          <a:blip r:embed="rId5"/>
          <a:stretch>
            <a:fillRect/>
          </a:stretch>
        </p:blipFill>
        <p:spPr>
          <a:xfrm>
            <a:off x="4184030" y="4935957"/>
            <a:ext cx="3129182" cy="1877419"/>
          </a:xfrm>
          <a:prstGeom prst="rect">
            <a:avLst/>
          </a:prstGeom>
        </p:spPr>
      </p:pic>
      <p:sp>
        <p:nvSpPr>
          <p:cNvPr id="46" name="下カーブ矢印 45"/>
          <p:cNvSpPr/>
          <p:nvPr/>
        </p:nvSpPr>
        <p:spPr>
          <a:xfrm rot="7362088">
            <a:off x="7500891" y="5161971"/>
            <a:ext cx="1499414"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7" name="線吹き出し 1 (枠付き) 46"/>
          <p:cNvSpPr/>
          <p:nvPr/>
        </p:nvSpPr>
        <p:spPr>
          <a:xfrm>
            <a:off x="164888" y="4997578"/>
            <a:ext cx="3780000" cy="1343904"/>
          </a:xfrm>
          <a:prstGeom prst="borderCallout1">
            <a:avLst>
              <a:gd name="adj1" fmla="val 71485"/>
              <a:gd name="adj2" fmla="val 124904"/>
              <a:gd name="adj3" fmla="val 50546"/>
              <a:gd name="adj4" fmla="val 10027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spcBef>
                <a:spcPct val="0"/>
              </a:spcBef>
              <a:spcAft>
                <a:spcPct val="0"/>
              </a:spcAft>
            </a:pPr>
            <a:r>
              <a:rPr lang="ja-JP" altLang="en-US" sz="1600" dirty="0">
                <a:solidFill>
                  <a:srgbClr val="000000"/>
                </a:solidFill>
                <a:latin typeface="+mj-ea"/>
                <a:ea typeface="+mj-ea"/>
                <a:cs typeface="ＭＳ Ｐゴシック" pitchFamily="50" charset="-128"/>
              </a:rPr>
              <a:t>表とグラフが表示されます。</a:t>
            </a:r>
          </a:p>
          <a:p>
            <a:pPr lvl="0" fontAlgn="base">
              <a:spcBef>
                <a:spcPct val="0"/>
              </a:spcBef>
              <a:spcAft>
                <a:spcPct val="0"/>
              </a:spcAft>
            </a:pPr>
            <a:r>
              <a:rPr lang="ja-JP" altLang="en-US" sz="1600" dirty="0">
                <a:solidFill>
                  <a:srgbClr val="000000"/>
                </a:solidFill>
                <a:latin typeface="+mj-ea"/>
                <a:ea typeface="+mj-ea"/>
                <a:cs typeface="ＭＳ Ｐゴシック" pitchFamily="50" charset="-128"/>
              </a:rPr>
              <a:t>施策反映入力に戻る場合は、再度「参考情報」ボタンから「施策反映　施設・居住系サービス利用者数」を選択してください。</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743820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344488" y="1268760"/>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施策反映後の保険料額の計算</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W2-73</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⑤施策反映後の保険料額を計算してみましょう</a:t>
            </a:r>
            <a:endParaRPr lang="en-US" altLang="ja-JP" dirty="0"/>
          </a:p>
          <a:p>
            <a:pPr marL="0" lvl="1" indent="0"/>
            <a:r>
              <a:rPr lang="ja-JP" altLang="en-US" dirty="0"/>
              <a:t>施策反映値を入力すると、保険料額を更新して確認することができます。</a:t>
            </a:r>
            <a:endParaRPr lang="en-US" altLang="ja-JP" dirty="0"/>
          </a:p>
        </p:txBody>
      </p:sp>
      <p:sp>
        <p:nvSpPr>
          <p:cNvPr id="21" name="角丸四角形 20"/>
          <p:cNvSpPr/>
          <p:nvPr/>
        </p:nvSpPr>
        <p:spPr>
          <a:xfrm>
            <a:off x="7437360" y="1736848"/>
            <a:ext cx="108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4016896" y="1736848"/>
            <a:ext cx="2560172" cy="612000"/>
          </a:xfrm>
          <a:prstGeom prst="borderCallout1">
            <a:avLst>
              <a:gd name="adj1" fmla="val 39276"/>
              <a:gd name="adj2" fmla="val 144549"/>
              <a:gd name="adj3" fmla="val 42041"/>
              <a:gd name="adj4" fmla="val 10480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「保険料額の更新」ボタンをクリックします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762318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45600" y="1267200"/>
            <a:ext cx="9144000" cy="5313118"/>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施策反映後の保険料額の計算</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W2-74</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⑤施策反映後の保険料額を計算してみましょう</a:t>
            </a:r>
            <a:endParaRPr lang="en-US" altLang="ja-JP" dirty="0"/>
          </a:p>
          <a:p>
            <a:pPr marL="0" lvl="1" indent="0"/>
            <a:r>
              <a:rPr lang="ja-JP" altLang="en-US" dirty="0"/>
              <a:t>施策反映値を入力すると、保険料額を更新して確認することができます。</a:t>
            </a:r>
            <a:endParaRPr lang="en-US" altLang="ja-JP" dirty="0"/>
          </a:p>
        </p:txBody>
      </p:sp>
      <p:sp>
        <p:nvSpPr>
          <p:cNvPr id="21" name="角丸四角形 20"/>
          <p:cNvSpPr/>
          <p:nvPr/>
        </p:nvSpPr>
        <p:spPr>
          <a:xfrm>
            <a:off x="1995188" y="1772816"/>
            <a:ext cx="3821908"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線吹き出し 1 (枠付き) 23"/>
          <p:cNvSpPr/>
          <p:nvPr/>
        </p:nvSpPr>
        <p:spPr>
          <a:xfrm>
            <a:off x="6200902" y="2393955"/>
            <a:ext cx="3560542" cy="917961"/>
          </a:xfrm>
          <a:prstGeom prst="borderCallout1">
            <a:avLst>
              <a:gd name="adj1" fmla="val -44549"/>
              <a:gd name="adj2" fmla="val -39966"/>
              <a:gd name="adj3" fmla="val 36241"/>
              <a:gd name="adj4" fmla="val -281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入力された施策反映値を元に算出された保険料額が表示されます。</a:t>
            </a:r>
            <a:endParaRPr lang="en-US" altLang="ja-JP" sz="1600" dirty="0">
              <a:solidFill>
                <a:srgbClr val="000000"/>
              </a:solidFill>
              <a:latin typeface="+mj-ea"/>
              <a:ea typeface="+mj-ea"/>
              <a:cs typeface="ＭＳ Ｐゴシック" pitchFamily="50" charset="-128"/>
            </a:endParaRPr>
          </a:p>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自然体推計値との差額も確認できます。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2087883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W2-75</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a:p>
            <a:pPr marL="0" lvl="1" indent="0"/>
            <a:r>
              <a:rPr lang="ja-JP" altLang="en-US" dirty="0"/>
              <a:t>「次の施策反映へ」をクリックして「在宅サービス利用者数」の施策反映へ移ります。</a:t>
            </a:r>
            <a:endParaRPr lang="en-US" altLang="ja-JP" dirty="0"/>
          </a:p>
        </p:txBody>
      </p:sp>
      <p:pic>
        <p:nvPicPr>
          <p:cNvPr id="25" name="図 24"/>
          <p:cNvPicPr>
            <a:picLocks noChangeAspect="1"/>
          </p:cNvPicPr>
          <p:nvPr/>
        </p:nvPicPr>
        <p:blipFill>
          <a:blip r:embed="rId3"/>
          <a:stretch>
            <a:fillRect/>
          </a:stretch>
        </p:blipFill>
        <p:spPr>
          <a:xfrm>
            <a:off x="560512" y="1620013"/>
            <a:ext cx="8535592" cy="5121355"/>
          </a:xfrm>
          <a:prstGeom prst="rect">
            <a:avLst/>
          </a:prstGeom>
        </p:spPr>
      </p:pic>
      <p:sp>
        <p:nvSpPr>
          <p:cNvPr id="26" name="角丸四角形 25"/>
          <p:cNvSpPr/>
          <p:nvPr/>
        </p:nvSpPr>
        <p:spPr>
          <a:xfrm>
            <a:off x="8121352" y="2416484"/>
            <a:ext cx="864096"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5241032" y="2578666"/>
            <a:ext cx="2088232" cy="759712"/>
          </a:xfrm>
          <a:prstGeom prst="borderCallout1">
            <a:avLst>
              <a:gd name="adj1" fmla="val 5256"/>
              <a:gd name="adj2" fmla="val 140472"/>
              <a:gd name="adj3" fmla="val 40391"/>
              <a:gd name="adj4" fmla="val 10438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「次の施策反映へ」ボタンをクリックします。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336252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a:stretch>
            <a:fillRect/>
          </a:stretch>
        </p:blipFill>
        <p:spPr>
          <a:xfrm>
            <a:off x="560504" y="1620013"/>
            <a:ext cx="8535600" cy="5008735"/>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W2-75</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a:p>
            <a:pPr marL="0" lvl="1" indent="0"/>
            <a:r>
              <a:rPr lang="ja-JP" altLang="en-US" dirty="0"/>
              <a:t>施策反映の経緯を画面から登録します。</a:t>
            </a:r>
            <a:endParaRPr lang="en-US" altLang="ja-JP" dirty="0"/>
          </a:p>
        </p:txBody>
      </p:sp>
      <p:sp>
        <p:nvSpPr>
          <p:cNvPr id="26" name="角丸四角形 25"/>
          <p:cNvSpPr/>
          <p:nvPr/>
        </p:nvSpPr>
        <p:spPr>
          <a:xfrm>
            <a:off x="4664968" y="5625272"/>
            <a:ext cx="1440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7125247" y="5516282"/>
            <a:ext cx="2664296" cy="759712"/>
          </a:xfrm>
          <a:prstGeom prst="borderCallout1">
            <a:avLst>
              <a:gd name="adj1" fmla="val 26813"/>
              <a:gd name="adj2" fmla="val -44449"/>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「保険料額を計算する」ボタンをクリックします。</a:t>
            </a:r>
            <a:endParaRPr lang="ja-JP" altLang="ja-JP" sz="3600" dirty="0">
              <a:solidFill>
                <a:schemeClr val="tx1"/>
              </a:solidFill>
              <a:latin typeface="+mj-ea"/>
              <a:ea typeface="+mj-ea"/>
              <a:cs typeface="ＭＳ Ｐゴシック" pitchFamily="50" charset="-128"/>
            </a:endParaRPr>
          </a:p>
        </p:txBody>
      </p:sp>
      <p:sp>
        <p:nvSpPr>
          <p:cNvPr id="42" name="線吹き出し 1 (枠付き) 41"/>
          <p:cNvSpPr/>
          <p:nvPr/>
        </p:nvSpPr>
        <p:spPr>
          <a:xfrm>
            <a:off x="6897216" y="3284984"/>
            <a:ext cx="2664296" cy="1219252"/>
          </a:xfrm>
          <a:prstGeom prst="borderCallout1">
            <a:avLst>
              <a:gd name="adj1" fmla="val 84299"/>
              <a:gd name="adj2" fmla="val -52645"/>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「居宅サービス」「地域密着型サービス」「施設サービス」について、それぞれ施策反映の経緯を入力してください。</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3368824" y="2780952"/>
            <a:ext cx="2952328" cy="468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86113" y="2208176"/>
            <a:ext cx="2520000" cy="648000"/>
          </a:xfrm>
          <a:prstGeom prst="borderCallout1">
            <a:avLst>
              <a:gd name="adj1" fmla="val 105856"/>
              <a:gd name="adj2" fmla="val 131764"/>
              <a:gd name="adj3" fmla="val 58356"/>
              <a:gd name="adj4" fmla="val 10131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自然体推計に用いた伸びが表示されます。</a:t>
            </a:r>
            <a:endParaRPr lang="ja-JP" altLang="ja-JP" sz="3600" dirty="0">
              <a:solidFill>
                <a:schemeClr val="tx1"/>
              </a:solidFill>
              <a:latin typeface="+mj-ea"/>
              <a:ea typeface="+mj-ea"/>
              <a:cs typeface="ＭＳ Ｐゴシック" pitchFamily="50" charset="-128"/>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836" y="3712267"/>
            <a:ext cx="2061686" cy="2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6836" y="5150331"/>
            <a:ext cx="2080260" cy="22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836" y="4436442"/>
            <a:ext cx="2067878" cy="21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6580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b="19703"/>
          <a:stretch/>
        </p:blipFill>
        <p:spPr>
          <a:xfrm>
            <a:off x="561600" y="1268760"/>
            <a:ext cx="8535600" cy="4112059"/>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W2-76</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p:txBody>
      </p:sp>
      <p:sp>
        <p:nvSpPr>
          <p:cNvPr id="26" name="角丸四角形 25"/>
          <p:cNvSpPr/>
          <p:nvPr/>
        </p:nvSpPr>
        <p:spPr>
          <a:xfrm>
            <a:off x="4880896" y="4301895"/>
            <a:ext cx="972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6591578" y="4173586"/>
            <a:ext cx="2044132" cy="759712"/>
          </a:xfrm>
          <a:prstGeom prst="borderCallout1">
            <a:avLst>
              <a:gd name="adj1" fmla="val 26813"/>
              <a:gd name="adj2" fmla="val -44449"/>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「次へ進む」ボタンをクリックします。</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4016896" y="3689855"/>
            <a:ext cx="1584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704528" y="3158001"/>
            <a:ext cx="2520000" cy="648000"/>
          </a:xfrm>
          <a:prstGeom prst="borderCallout1">
            <a:avLst>
              <a:gd name="adj1" fmla="val 101644"/>
              <a:gd name="adj2" fmla="val 135013"/>
              <a:gd name="adj3" fmla="val 58356"/>
              <a:gd name="adj4" fmla="val 10131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チェック結果をダウンロードしてください。</a:t>
            </a:r>
            <a:endParaRPr lang="ja-JP" altLang="ja-JP" sz="3600" dirty="0">
              <a:solidFill>
                <a:schemeClr val="tx1"/>
              </a:solidFill>
              <a:latin typeface="+mj-ea"/>
              <a:ea typeface="+mj-ea"/>
              <a:cs typeface="ＭＳ Ｐゴシック" pitchFamily="50" charset="-128"/>
            </a:endParaRPr>
          </a:p>
        </p:txBody>
      </p:sp>
      <p:graphicFrame>
        <p:nvGraphicFramePr>
          <p:cNvPr id="17" name="表 16"/>
          <p:cNvGraphicFramePr>
            <a:graphicFrameLocks noGrp="1"/>
          </p:cNvGraphicFramePr>
          <p:nvPr>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9">
                  <a:extLst>
                    <a:ext uri="{9D8B030D-6E8A-4147-A177-3AD203B41FA5}">
                      <a16:colId xmlns:a16="http://schemas.microsoft.com/office/drawing/2014/main" xmlns="" val="20001"/>
                    </a:ext>
                  </a:extLst>
                </a:gridCol>
              </a:tblGrid>
              <a:tr h="351536">
                <a:tc>
                  <a:txBody>
                    <a:bodyPr/>
                    <a:lstStyle/>
                    <a:p>
                      <a:pPr algn="l">
                        <a:lnSpc>
                          <a:spcPts val="1600"/>
                        </a:lnSpc>
                        <a:spcAft>
                          <a:spcPts val="0"/>
                        </a:spcAft>
                        <a:tabLst>
                          <a:tab pos="4517390" algn="l"/>
                        </a:tabLst>
                      </a:pPr>
                      <a:r>
                        <a:rPr lang="en-US" altLang="ja-JP" sz="2000" b="1" kern="100" dirty="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872600">
                <a:tc gridSpan="2">
                  <a:txBody>
                    <a:bodyPr/>
                    <a:lstStyle/>
                    <a:p>
                      <a:r>
                        <a:rPr lang="ja-JP" altLang="en-US" sz="2000" b="0" kern="100" dirty="0">
                          <a:solidFill>
                            <a:schemeClr val="tx1"/>
                          </a:solidFill>
                          <a:effectLst/>
                          <a:latin typeface="+mj-ea"/>
                          <a:ea typeface="+mj-ea"/>
                          <a:cs typeface="Times New Roman"/>
                        </a:rPr>
                        <a:t>施策反映値のワーニングチェックシートは</a:t>
                      </a:r>
                      <a:r>
                        <a:rPr lang="ja-JP" altLang="en-US" sz="2000" b="0" kern="100" dirty="0">
                          <a:solidFill>
                            <a:srgbClr val="FF0000"/>
                          </a:solidFill>
                          <a:effectLst/>
                          <a:latin typeface="+mj-ea"/>
                          <a:ea typeface="+mj-ea"/>
                          <a:cs typeface="Times New Roman"/>
                        </a:rPr>
                        <a:t>必ずダウンロード</a:t>
                      </a:r>
                      <a:r>
                        <a:rPr lang="ja-JP" altLang="en-US" sz="2000" b="0" kern="100" dirty="0">
                          <a:solidFill>
                            <a:schemeClr val="tx1"/>
                          </a:solidFill>
                          <a:effectLst/>
                          <a:latin typeface="+mj-ea"/>
                          <a:ea typeface="+mj-ea"/>
                          <a:cs typeface="Times New Roman"/>
                        </a:rPr>
                        <a:t>してください。</a:t>
                      </a:r>
                    </a:p>
                    <a:p>
                      <a:r>
                        <a:rPr lang="ja-JP" altLang="en-US" sz="2000" b="0" kern="100" dirty="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96073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561600" y="1268760"/>
            <a:ext cx="8535600" cy="5121113"/>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施策反映の経緯の記録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W2-77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⑥施策反映の経緯を記録して次へ進みましょう</a:t>
            </a:r>
            <a:endParaRPr lang="en-US" altLang="ja-JP" dirty="0"/>
          </a:p>
        </p:txBody>
      </p:sp>
      <p:sp>
        <p:nvSpPr>
          <p:cNvPr id="26" name="角丸四角形 25"/>
          <p:cNvSpPr/>
          <p:nvPr/>
        </p:nvSpPr>
        <p:spPr>
          <a:xfrm>
            <a:off x="561600" y="4218076"/>
            <a:ext cx="1223048" cy="44385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線吹き出し 1 (枠付き) 26"/>
          <p:cNvSpPr/>
          <p:nvPr/>
        </p:nvSpPr>
        <p:spPr>
          <a:xfrm>
            <a:off x="7535689" y="3949697"/>
            <a:ext cx="2304000" cy="920397"/>
          </a:xfrm>
          <a:prstGeom prst="borderCallout1">
            <a:avLst>
              <a:gd name="adj1" fmla="val 43124"/>
              <a:gd name="adj2" fmla="val -55704"/>
              <a:gd name="adj3" fmla="val 43984"/>
              <a:gd name="adj4" fmla="val -215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「在宅サービスの利用者数の施策反映」の画面が表示されます。</a:t>
            </a:r>
            <a:endParaRPr lang="ja-JP" altLang="ja-JP" sz="3600" dirty="0">
              <a:solidFill>
                <a:schemeClr val="tx1"/>
              </a:solidFill>
              <a:latin typeface="+mj-ea"/>
              <a:ea typeface="+mj-ea"/>
              <a:cs typeface="ＭＳ Ｐゴシック" pitchFamily="50" charset="-128"/>
            </a:endParaRPr>
          </a:p>
        </p:txBody>
      </p:sp>
      <p:sp>
        <p:nvSpPr>
          <p:cNvPr id="43" name="角丸四角形 42"/>
          <p:cNvSpPr/>
          <p:nvPr/>
        </p:nvSpPr>
        <p:spPr>
          <a:xfrm>
            <a:off x="2072680" y="1709608"/>
            <a:ext cx="35280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線吹き出し 1 (枠付き) 43"/>
          <p:cNvSpPr/>
          <p:nvPr/>
        </p:nvSpPr>
        <p:spPr>
          <a:xfrm>
            <a:off x="5852896" y="2357680"/>
            <a:ext cx="3590673" cy="648000"/>
          </a:xfrm>
          <a:prstGeom prst="borderCallout1">
            <a:avLst>
              <a:gd name="adj1" fmla="val 32141"/>
              <a:gd name="adj2" fmla="val -2959"/>
              <a:gd name="adj3" fmla="val -61694"/>
              <a:gd name="adj4" fmla="val -358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施設・居住系サービス利用者数の施策反映後の保険料額が表示されます。</a:t>
            </a:r>
            <a:endParaRPr lang="ja-JP" altLang="ja-JP" sz="3600" dirty="0">
              <a:solidFill>
                <a:schemeClr val="tx1"/>
              </a:solidFill>
              <a:latin typeface="+mj-ea"/>
              <a:ea typeface="+mj-ea"/>
              <a:cs typeface="ＭＳ Ｐゴシック" pitchFamily="50" charset="-128"/>
            </a:endParaRPr>
          </a:p>
        </p:txBody>
      </p:sp>
      <p:sp>
        <p:nvSpPr>
          <p:cNvPr id="18" name="線吹き出し 1 (枠付き) 17"/>
          <p:cNvSpPr/>
          <p:nvPr/>
        </p:nvSpPr>
        <p:spPr>
          <a:xfrm>
            <a:off x="78014" y="5310008"/>
            <a:ext cx="2160000" cy="828000"/>
          </a:xfrm>
          <a:prstGeom prst="borderCallout1">
            <a:avLst>
              <a:gd name="adj1" fmla="val -87090"/>
              <a:gd name="adj2" fmla="val 37177"/>
              <a:gd name="adj3" fmla="val -12057"/>
              <a:gd name="adj4" fmla="val 27539"/>
            </a:avLst>
          </a:prstGeom>
        </p:spPr>
        <p:style>
          <a:lnRef idx="2">
            <a:schemeClr val="accent2"/>
          </a:lnRef>
          <a:fillRef idx="1">
            <a:schemeClr val="lt1"/>
          </a:fillRef>
          <a:effectRef idx="0">
            <a:schemeClr val="accent2"/>
          </a:effectRef>
          <a:fontRef idx="minor">
            <a:schemeClr val="dk1"/>
          </a:fontRef>
        </p:style>
        <p:txBody>
          <a:bodyPr rtlCol="0" anchor="ctr"/>
          <a:lstStyle/>
          <a:p>
            <a:pPr lvl="0" algn="just" fontAlgn="base">
              <a:lnSpc>
                <a:spcPct val="96000"/>
              </a:lnSpc>
              <a:spcBef>
                <a:spcPct val="0"/>
              </a:spcBef>
              <a:spcAft>
                <a:spcPct val="0"/>
              </a:spcAft>
            </a:pPr>
            <a:r>
              <a:rPr lang="ja-JP" altLang="en-US" sz="1600" dirty="0">
                <a:solidFill>
                  <a:srgbClr val="000000"/>
                </a:solidFill>
                <a:latin typeface="+mj-ea"/>
                <a:ea typeface="+mj-ea"/>
                <a:cs typeface="ＭＳ Ｐゴシック" pitchFamily="50" charset="-128"/>
              </a:rPr>
              <a:t>「施策反映 在宅サービス利用者数」メニューが選択されます。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3343308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t>2-2-5</a:t>
            </a:r>
            <a:r>
              <a:rPr lang="ja-JP" altLang="en-US" sz="2000" dirty="0"/>
              <a:t>　自然体推計値の確認（在宅サービス）</a:t>
            </a:r>
            <a:endParaRPr lang="en-US" altLang="ja-JP" sz="2000" dirty="0"/>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68</a:t>
            </a:fld>
            <a:endParaRPr kumimoji="1" lang="ja-JP" altLang="en-US" dirty="0"/>
          </a:p>
        </p:txBody>
      </p:sp>
    </p:spTree>
    <p:extLst>
      <p:ext uri="{BB962C8B-B14F-4D97-AF65-F5344CB8AC3E}">
        <p14:creationId xmlns:p14="http://schemas.microsoft.com/office/powerpoint/2010/main" val="26994429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200211" y="1326209"/>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自然体推計値の確認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69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W2-88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在宅サービス利用者数の施策反映を行います。</a:t>
            </a:r>
            <a:endParaRPr lang="en-US" altLang="ja-JP" dirty="0"/>
          </a:p>
          <a:p>
            <a:pPr marL="0" lvl="1" indent="0"/>
            <a:r>
              <a:rPr lang="ja-JP" altLang="en-US" dirty="0"/>
              <a:t>①自然体推計値を確認してみましょう</a:t>
            </a:r>
            <a:endParaRPr lang="en-US" altLang="ja-JP" dirty="0"/>
          </a:p>
        </p:txBody>
      </p:sp>
      <p:sp>
        <p:nvSpPr>
          <p:cNvPr id="21" name="角丸四角形 20"/>
          <p:cNvSpPr/>
          <p:nvPr/>
        </p:nvSpPr>
        <p:spPr>
          <a:xfrm>
            <a:off x="1568689" y="2708920"/>
            <a:ext cx="1764000" cy="25202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7508472" y="3375947"/>
            <a:ext cx="2304000" cy="1212629"/>
          </a:xfrm>
          <a:prstGeom prst="borderCallout1">
            <a:avLst>
              <a:gd name="adj1" fmla="val 51643"/>
              <a:gd name="adj2" fmla="val -5696"/>
              <a:gd name="adj3" fmla="val 106020"/>
              <a:gd name="adj4" fmla="val -66688"/>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在宅サービスの施策反映では、「利用率」が上段に、「利用者数」が下段に表示されています。</a:t>
            </a:r>
            <a:endParaRPr lang="ja-JP" altLang="ja-JP" sz="3600" dirty="0">
              <a:solidFill>
                <a:schemeClr val="tx1"/>
              </a:solidFill>
              <a:latin typeface="+mj-ea"/>
              <a:ea typeface="+mj-ea"/>
              <a:cs typeface="ＭＳ Ｐゴシック" pitchFamily="50" charset="-128"/>
            </a:endParaRPr>
          </a:p>
        </p:txBody>
      </p:sp>
      <p:sp>
        <p:nvSpPr>
          <p:cNvPr id="26" name="線吹き出し 1 (枠付き) 25"/>
          <p:cNvSpPr/>
          <p:nvPr/>
        </p:nvSpPr>
        <p:spPr>
          <a:xfrm>
            <a:off x="3800872" y="1936739"/>
            <a:ext cx="3590673" cy="648000"/>
          </a:xfrm>
          <a:prstGeom prst="borderCallout1">
            <a:avLst>
              <a:gd name="adj1" fmla="val 51605"/>
              <a:gd name="adj2" fmla="val -2081"/>
              <a:gd name="adj3" fmla="val 132942"/>
              <a:gd name="adj4" fmla="val -2799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他のサービスを選択したい場合はリストボックスをクリックします。</a:t>
            </a:r>
            <a:endParaRPr lang="ja-JP" altLang="ja-JP" sz="3600" dirty="0">
              <a:solidFill>
                <a:schemeClr val="tx1"/>
              </a:solidFill>
              <a:latin typeface="+mj-ea"/>
              <a:ea typeface="+mj-ea"/>
              <a:cs typeface="ＭＳ Ｐゴシック" pitchFamily="50" charset="-128"/>
            </a:endParaRPr>
          </a:p>
        </p:txBody>
      </p:sp>
    </p:spTree>
    <p:extLst>
      <p:ext uri="{BB962C8B-B14F-4D97-AF65-F5344CB8AC3E}">
        <p14:creationId xmlns:p14="http://schemas.microsoft.com/office/powerpoint/2010/main" val="287685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20032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都道府県向け機能と併せて提供されている、保険者向けの将来推計機能</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確定版</a:t>
            </a:r>
            <a:r>
              <a:rPr lang="en-US" altLang="ja-JP"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により本格的なサービス見込み量の策定作業が可能となります。</a:t>
            </a:r>
            <a:endParaRPr lang="en-US" altLang="ja-JP"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平成</a:t>
            </a:r>
            <a:r>
              <a:rPr lang="en-US" altLang="ja-JP" dirty="0">
                <a:latin typeface="ＭＳ Ｐゴシック" panose="020B0600070205080204" pitchFamily="50" charset="-128"/>
                <a:ea typeface="ＭＳ Ｐゴシック" panose="020B0600070205080204" pitchFamily="50" charset="-128"/>
              </a:rPr>
              <a:t>29</a:t>
            </a:r>
            <a:r>
              <a:rPr lang="ja-JP" altLang="en-US" dirty="0">
                <a:latin typeface="ＭＳ Ｐゴシック" panose="020B0600070205080204" pitchFamily="50" charset="-128"/>
                <a:ea typeface="ＭＳ Ｐゴシック" panose="020B0600070205080204" pitchFamily="50" charset="-128"/>
              </a:rPr>
              <a:t>年の秋頃に都道府県および保険者向けの将来推計機能が再度バージョンアップされる予定です（見える化システム</a:t>
            </a:r>
            <a:r>
              <a:rPr lang="en-US" altLang="ja-JP" dirty="0">
                <a:latin typeface="ＭＳ Ｐゴシック" panose="020B0600070205080204" pitchFamily="50" charset="-128"/>
                <a:ea typeface="ＭＳ Ｐゴシック" panose="020B0600070205080204" pitchFamily="50" charset="-128"/>
              </a:rPr>
              <a:t>4.5</a:t>
            </a:r>
            <a:r>
              <a:rPr lang="ja-JP" altLang="en-US" dirty="0">
                <a:latin typeface="ＭＳ Ｐゴシック" panose="020B0600070205080204" pitchFamily="50" charset="-128"/>
                <a:ea typeface="ＭＳ Ｐゴシック" panose="020B0600070205080204" pitchFamily="50" charset="-128"/>
              </a:rPr>
              <a:t>次リリース）。</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P1-6</a:t>
            </a:r>
            <a:r>
              <a:rPr lang="ja-JP" altLang="en-US" sz="1400" dirty="0"/>
              <a:t>ページ</a:t>
            </a:r>
            <a:endParaRPr lang="en-US" altLang="ja-JP" sz="1400" dirty="0"/>
          </a:p>
        </p:txBody>
      </p:sp>
      <p:pic>
        <p:nvPicPr>
          <p:cNvPr id="13" name="図 12"/>
          <p:cNvPicPr/>
          <p:nvPr/>
        </p:nvPicPr>
        <p:blipFill>
          <a:blip r:embed="rId3" cstate="print"/>
          <a:srcRect/>
          <a:stretch>
            <a:fillRect/>
          </a:stretch>
        </p:blipFill>
        <p:spPr bwMode="auto">
          <a:xfrm>
            <a:off x="1847326" y="1916832"/>
            <a:ext cx="6211348" cy="4779979"/>
          </a:xfrm>
          <a:prstGeom prst="rect">
            <a:avLst/>
          </a:prstGeom>
          <a:noFill/>
          <a:ln w="9525">
            <a:noFill/>
            <a:miter lim="800000"/>
            <a:headEnd/>
            <a:tailEnd/>
          </a:ln>
        </p:spPr>
      </p:pic>
    </p:spTree>
    <p:extLst>
      <p:ext uri="{BB962C8B-B14F-4D97-AF65-F5344CB8AC3E}">
        <p14:creationId xmlns:p14="http://schemas.microsoft.com/office/powerpoint/2010/main" val="29831799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施策反映値の入力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W2-89</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mj-ea"/>
                <a:ea typeface="+mj-ea"/>
              </a:rPr>
              <a:t>②施策反映値を入力してみましょう</a:t>
            </a:r>
            <a:endParaRPr lang="en-US" altLang="ja-JP" dirty="0">
              <a:latin typeface="+mj-ea"/>
              <a:ea typeface="+mj-ea"/>
            </a:endParaRPr>
          </a:p>
          <a:p>
            <a:pPr marL="0" lvl="1" indent="0"/>
            <a:r>
              <a:rPr lang="ja-JP" altLang="en-US" dirty="0">
                <a:latin typeface="+mj-ea"/>
                <a:ea typeface="+mj-ea"/>
              </a:rPr>
              <a:t>施策の効果として見込まれる施策反映値を入力してください。</a:t>
            </a:r>
            <a:r>
              <a:rPr lang="ja-JP" altLang="en-US" dirty="0">
                <a:solidFill>
                  <a:srgbClr val="FF0000"/>
                </a:solidFill>
                <a:latin typeface="+mj-ea"/>
                <a:ea typeface="+mj-ea"/>
              </a:rPr>
              <a:t>「利用率」に対して施策反映値を入力して利用者数を算出する方法</a:t>
            </a:r>
            <a:r>
              <a:rPr lang="ja-JP" altLang="en-US" dirty="0">
                <a:latin typeface="+mj-ea"/>
                <a:ea typeface="+mj-ea"/>
              </a:rPr>
              <a:t>と、</a:t>
            </a:r>
            <a:r>
              <a:rPr lang="ja-JP" altLang="en-US" dirty="0">
                <a:solidFill>
                  <a:srgbClr val="FF0000"/>
                </a:solidFill>
                <a:latin typeface="+mj-ea"/>
                <a:ea typeface="+mj-ea"/>
              </a:rPr>
              <a:t>「利用者数」に対して直接施策反映値を入力する方法</a:t>
            </a:r>
            <a:r>
              <a:rPr lang="ja-JP" altLang="en-US" dirty="0">
                <a:latin typeface="+mj-ea"/>
                <a:ea typeface="+mj-ea"/>
              </a:rPr>
              <a:t>があります。</a:t>
            </a:r>
          </a:p>
        </p:txBody>
      </p:sp>
      <p:sp>
        <p:nvSpPr>
          <p:cNvPr id="24" name="下矢印 34161"/>
          <p:cNvSpPr>
            <a:spLocks/>
          </p:cNvSpPr>
          <p:nvPr/>
        </p:nvSpPr>
        <p:spPr bwMode="auto">
          <a:xfrm>
            <a:off x="4482783" y="4005064"/>
            <a:ext cx="450995" cy="375829"/>
          </a:xfrm>
          <a:prstGeom prst="downArrow">
            <a:avLst>
              <a:gd name="adj1" fmla="val 50000"/>
              <a:gd name="adj2" fmla="val 50131"/>
            </a:avLst>
          </a:prstGeom>
          <a:solidFill>
            <a:srgbClr val="7F7F7F"/>
          </a:solidFill>
          <a:ln>
            <a:noFill/>
          </a:ln>
          <a:extLst>
            <a:ext uri="{91240B29-F687-4F45-9708-019B960494DF}">
              <a14:hiddenLine xmlns:a14="http://schemas.microsoft.com/office/drawing/2010/main" w="254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pic>
        <p:nvPicPr>
          <p:cNvPr id="25" name="図 24"/>
          <p:cNvPicPr/>
          <p:nvPr/>
        </p:nvPicPr>
        <p:blipFill rotWithShape="1">
          <a:blip r:embed="rId3" cstate="print">
            <a:extLst>
              <a:ext uri="{28A0092B-C50C-407E-A947-70E740481C1C}">
                <a14:useLocalDpi xmlns:a14="http://schemas.microsoft.com/office/drawing/2010/main" val="0"/>
              </a:ext>
            </a:extLst>
          </a:blip>
          <a:srcRect b="3611"/>
          <a:stretch/>
        </p:blipFill>
        <p:spPr bwMode="auto">
          <a:xfrm>
            <a:off x="2116307" y="1602089"/>
            <a:ext cx="4996933" cy="2360835"/>
          </a:xfrm>
          <a:prstGeom prst="rect">
            <a:avLst/>
          </a:prstGeom>
          <a:noFill/>
          <a:extLst/>
        </p:spPr>
      </p:pic>
      <p:pic>
        <p:nvPicPr>
          <p:cNvPr id="27" name="図 2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306" y="4408180"/>
            <a:ext cx="4996934" cy="2449820"/>
          </a:xfrm>
          <a:prstGeom prst="rect">
            <a:avLst/>
          </a:prstGeom>
          <a:noFill/>
          <a:extLst/>
        </p:spPr>
      </p:pic>
      <p:sp>
        <p:nvSpPr>
          <p:cNvPr id="32" name="角丸四角形 31"/>
          <p:cNvSpPr/>
          <p:nvPr/>
        </p:nvSpPr>
        <p:spPr>
          <a:xfrm>
            <a:off x="3732773" y="2492912"/>
            <a:ext cx="471765"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109318" y="2492912"/>
            <a:ext cx="3011367" cy="1152112"/>
          </a:xfrm>
          <a:prstGeom prst="borderCallout1">
            <a:avLst>
              <a:gd name="adj1" fmla="val 42684"/>
              <a:gd name="adj2" fmla="val 102372"/>
              <a:gd name="adj3" fmla="val 8402"/>
              <a:gd name="adj4" fmla="val 12672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「在宅サービス利用率」（上段）について施策反映値を入力します。</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FF0000"/>
                </a:solidFill>
                <a:latin typeface="+mj-ea"/>
                <a:ea typeface="+mj-ea"/>
                <a:cs typeface="ＭＳ Ｐゴシック" pitchFamily="50" charset="-128"/>
              </a:rPr>
              <a:t>初期設定はこちらの方法です。</a:t>
            </a:r>
            <a:endParaRPr lang="ja-JP" altLang="ja-JP" sz="3600" dirty="0">
              <a:solidFill>
                <a:srgbClr val="FF0000"/>
              </a:solidFill>
              <a:latin typeface="+mj-ea"/>
              <a:ea typeface="+mj-ea"/>
              <a:cs typeface="ＭＳ Ｐゴシック" pitchFamily="50" charset="-128"/>
            </a:endParaRPr>
          </a:p>
        </p:txBody>
      </p:sp>
      <p:sp>
        <p:nvSpPr>
          <p:cNvPr id="34" name="角丸四角形 33"/>
          <p:cNvSpPr/>
          <p:nvPr/>
        </p:nvSpPr>
        <p:spPr>
          <a:xfrm>
            <a:off x="3757718" y="6309320"/>
            <a:ext cx="471765"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線吹き出し 1 (枠付き) 34"/>
          <p:cNvSpPr/>
          <p:nvPr/>
        </p:nvSpPr>
        <p:spPr>
          <a:xfrm>
            <a:off x="6316065" y="5157192"/>
            <a:ext cx="3245447" cy="935946"/>
          </a:xfrm>
          <a:prstGeom prst="borderCallout1">
            <a:avLst>
              <a:gd name="adj1" fmla="val 52511"/>
              <a:gd name="adj2" fmla="val -2691"/>
              <a:gd name="adj3" fmla="val 129156"/>
              <a:gd name="adj4" fmla="val -7023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「在宅サービス利用者数」（下段）の数値も自動的に更新されます。</a:t>
            </a:r>
            <a:endParaRPr lang="ja-JP" altLang="ja-JP" sz="3600" dirty="0">
              <a:solidFill>
                <a:schemeClr val="tx1"/>
              </a:solidFill>
              <a:latin typeface="+mj-ea"/>
              <a:ea typeface="+mj-ea"/>
              <a:cs typeface="ＭＳ Ｐゴシック" pitchFamily="50" charset="-128"/>
            </a:endParaRPr>
          </a:p>
        </p:txBody>
      </p:sp>
      <p:sp>
        <p:nvSpPr>
          <p:cNvPr id="15" name="線吹き出し 1 (枠付き) 14"/>
          <p:cNvSpPr/>
          <p:nvPr/>
        </p:nvSpPr>
        <p:spPr>
          <a:xfrm>
            <a:off x="6681191" y="2030935"/>
            <a:ext cx="3108351" cy="1470073"/>
          </a:xfrm>
          <a:prstGeom prst="borderCallout1">
            <a:avLst>
              <a:gd name="adj1" fmla="val 30934"/>
              <a:gd name="adj2" fmla="val -1213"/>
              <a:gd name="adj3" fmla="val -151"/>
              <a:gd name="adj4" fmla="val -5384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「利用者数で施策反映する」ボタンをクリックすると、</a:t>
            </a:r>
            <a:r>
              <a:rPr lang="ja-JP" altLang="en-US" sz="1600" dirty="0">
                <a:solidFill>
                  <a:srgbClr val="000000"/>
                </a:solidFill>
                <a:latin typeface="+mj-ea"/>
                <a:cs typeface="ＭＳ Ｐゴシック" pitchFamily="50" charset="-128"/>
              </a:rPr>
              <a:t>「在宅サービス利用者数」が上段に切り替わり、「利用者数」に対して施策反映値が入力できます。</a:t>
            </a:r>
            <a:endParaRPr lang="ja-JP" altLang="ja-JP" sz="3600" dirty="0">
              <a:solidFill>
                <a:schemeClr val="tx1"/>
              </a:solidFill>
              <a:latin typeface="+mj-ea"/>
              <a:ea typeface="+mj-ea"/>
              <a:cs typeface="ＭＳ Ｐゴシック" pitchFamily="50" charset="-128"/>
            </a:endParaRPr>
          </a:p>
        </p:txBody>
      </p:sp>
      <p:sp>
        <p:nvSpPr>
          <p:cNvPr id="17" name="角丸四角形 16"/>
          <p:cNvSpPr/>
          <p:nvPr/>
        </p:nvSpPr>
        <p:spPr>
          <a:xfrm>
            <a:off x="4276280" y="1920264"/>
            <a:ext cx="864000" cy="14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846979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グラフの確認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71</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W2-92</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見出し"/>
              </a:rPr>
              <a:t>③グラフを確認してみましょう。</a:t>
            </a:r>
            <a:endParaRPr lang="en-US" altLang="ja-JP" dirty="0">
              <a:latin typeface="ＭＳ Ｐゴシック 見出し"/>
            </a:endParaRPr>
          </a:p>
          <a:p>
            <a:pPr marL="0" lvl="1" indent="0"/>
            <a:r>
              <a:rPr lang="ja-JP" altLang="en-US" dirty="0">
                <a:latin typeface="ＭＳ Ｐゴシック 見出し"/>
              </a:rPr>
              <a:t>入力した内容を確認しながら、グラフで実績値、自然体推計値及び施策反映値の推移を確認することができます。</a:t>
            </a: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465" y="1590565"/>
            <a:ext cx="8880477" cy="5222811"/>
          </a:xfrm>
          <a:prstGeom prst="rect">
            <a:avLst/>
          </a:prstGeom>
          <a:noFill/>
          <a:extLst/>
        </p:spPr>
      </p:pic>
      <p:sp>
        <p:nvSpPr>
          <p:cNvPr id="21" name="角丸四角形 20"/>
          <p:cNvSpPr/>
          <p:nvPr/>
        </p:nvSpPr>
        <p:spPr>
          <a:xfrm>
            <a:off x="8769424" y="6498690"/>
            <a:ext cx="324000" cy="216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4415679" y="5868286"/>
            <a:ext cx="3509708" cy="900000"/>
          </a:xfrm>
          <a:prstGeom prst="borderCallout1">
            <a:avLst>
              <a:gd name="adj1" fmla="val 48323"/>
              <a:gd name="adj2" fmla="val 103050"/>
              <a:gd name="adj3" fmla="val 81441"/>
              <a:gd name="adj4" fmla="val 12644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このアイコンをクリックします。</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グラフエリアが表示され、自動計算の表が非表示になります。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0644710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762" y="1556792"/>
            <a:ext cx="8880477" cy="5222811"/>
          </a:xfrm>
          <a:prstGeom prst="rect">
            <a:avLst/>
          </a:prstGeom>
          <a:noFill/>
          <a:extLst/>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グラフの確認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72</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W2-92</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見出し"/>
              </a:rPr>
              <a:t>③グラフを確認してみましょう。</a:t>
            </a:r>
            <a:endParaRPr lang="en-US" altLang="ja-JP" dirty="0">
              <a:latin typeface="ＭＳ Ｐゴシック 見出し"/>
            </a:endParaRPr>
          </a:p>
          <a:p>
            <a:pPr marL="0" lvl="1" indent="0"/>
            <a:r>
              <a:rPr lang="ja-JP" altLang="en-US" dirty="0">
                <a:latin typeface="ＭＳ Ｐゴシック 見出し"/>
              </a:rPr>
              <a:t>入力した内容を確認しながら、グラフで実績値、自然体推計値及び施策反映値の推移を確認することができます。</a:t>
            </a:r>
          </a:p>
        </p:txBody>
      </p:sp>
      <p:sp>
        <p:nvSpPr>
          <p:cNvPr id="21" name="角丸四角形 20"/>
          <p:cNvSpPr/>
          <p:nvPr/>
        </p:nvSpPr>
        <p:spPr>
          <a:xfrm>
            <a:off x="524648" y="4221088"/>
            <a:ext cx="126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線吹き出し 1 (枠付き) 24"/>
          <p:cNvSpPr/>
          <p:nvPr/>
        </p:nvSpPr>
        <p:spPr>
          <a:xfrm>
            <a:off x="103744" y="3140342"/>
            <a:ext cx="2617008" cy="743010"/>
          </a:xfrm>
          <a:prstGeom prst="borderCallout1">
            <a:avLst>
              <a:gd name="adj1" fmla="val 107734"/>
              <a:gd name="adj2" fmla="val 46209"/>
              <a:gd name="adj3" fmla="val 159432"/>
              <a:gd name="adj4" fmla="val 4756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①「グラフに入力値を反映」ボタンをクリックします。</a:t>
            </a:r>
            <a:endParaRPr lang="en-US" altLang="ja-JP" sz="1600" dirty="0">
              <a:solidFill>
                <a:srgbClr val="000000"/>
              </a:solidFill>
              <a:latin typeface="+mj-ea"/>
              <a:ea typeface="+mj-ea"/>
              <a:cs typeface="ＭＳ Ｐゴシック" pitchFamily="50" charset="-128"/>
            </a:endParaRPr>
          </a:p>
        </p:txBody>
      </p:sp>
      <p:sp>
        <p:nvSpPr>
          <p:cNvPr id="27" name="線吹き出し 1 (枠付き) 26"/>
          <p:cNvSpPr/>
          <p:nvPr/>
        </p:nvSpPr>
        <p:spPr>
          <a:xfrm>
            <a:off x="6811798" y="3694806"/>
            <a:ext cx="2749713" cy="743010"/>
          </a:xfrm>
          <a:prstGeom prst="borderCallout1">
            <a:avLst>
              <a:gd name="adj1" fmla="val 54688"/>
              <a:gd name="adj2" fmla="val -2526"/>
              <a:gd name="adj3" fmla="val 172164"/>
              <a:gd name="adj4" fmla="val -3384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②グラフに上段で設定した「利用者数」の値が反映されます。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42206161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参考情報の確認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73</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W2-95</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mj-ea"/>
                <a:ea typeface="+mj-ea"/>
              </a:rPr>
              <a:t>④参考情報を見てみましょう</a:t>
            </a:r>
            <a:endParaRPr lang="en-US" altLang="ja-JP" dirty="0">
              <a:latin typeface="+mj-ea"/>
              <a:ea typeface="+mj-ea"/>
            </a:endParaRPr>
          </a:p>
          <a:p>
            <a:pPr marL="0" lvl="1" indent="0"/>
            <a:r>
              <a:rPr lang="ja-JP" altLang="en-US" dirty="0">
                <a:latin typeface="+mj-ea"/>
                <a:ea typeface="+mj-ea"/>
              </a:rPr>
              <a:t>「参考情報」ボタンから、関連する実行管理指標およびその他の関連データを参照できます。</a:t>
            </a:r>
          </a:p>
        </p:txBody>
      </p:sp>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513996" y="1405447"/>
            <a:ext cx="9003716" cy="1482617"/>
          </a:xfrm>
          <a:prstGeom prst="rect">
            <a:avLst/>
          </a:prstGeom>
          <a:noFill/>
          <a:extLst/>
        </p:spPr>
      </p:pic>
      <p:sp>
        <p:nvSpPr>
          <p:cNvPr id="32" name="角丸四角形 31"/>
          <p:cNvSpPr/>
          <p:nvPr/>
        </p:nvSpPr>
        <p:spPr>
          <a:xfrm>
            <a:off x="7581368" y="1412776"/>
            <a:ext cx="684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476787" y="2257665"/>
            <a:ext cx="1814061" cy="743010"/>
          </a:xfrm>
          <a:prstGeom prst="borderCallout1">
            <a:avLst>
              <a:gd name="adj1" fmla="val -79622"/>
              <a:gd name="adj2" fmla="val 15710"/>
              <a:gd name="adj3" fmla="val -9555"/>
              <a:gd name="adj4" fmla="val 222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「参考情報」ボタンをクリックします。</a:t>
            </a:r>
            <a:endParaRPr lang="en-US" altLang="ja-JP" sz="1600" dirty="0">
              <a:solidFill>
                <a:srgbClr val="000000"/>
              </a:solidFill>
              <a:latin typeface="+mj-ea"/>
              <a:ea typeface="+mj-ea"/>
              <a:cs typeface="ＭＳ Ｐゴシック" pitchFamily="50" charset="-128"/>
            </a:endParaRPr>
          </a:p>
        </p:txBody>
      </p:sp>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42765" y="3180900"/>
            <a:ext cx="3639114" cy="1595464"/>
          </a:xfrm>
          <a:prstGeom prst="rect">
            <a:avLst/>
          </a:prstGeom>
          <a:noFill/>
          <a:extLst/>
        </p:spPr>
      </p:pic>
      <p:sp>
        <p:nvSpPr>
          <p:cNvPr id="35" name="角丸四角形 34"/>
          <p:cNvSpPr/>
          <p:nvPr/>
        </p:nvSpPr>
        <p:spPr>
          <a:xfrm>
            <a:off x="5493321" y="3277523"/>
            <a:ext cx="1378355" cy="14988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線吹き出し 1 (枠付き) 36"/>
          <p:cNvSpPr/>
          <p:nvPr/>
        </p:nvSpPr>
        <p:spPr>
          <a:xfrm>
            <a:off x="7204751" y="3753040"/>
            <a:ext cx="1944216" cy="743010"/>
          </a:xfrm>
          <a:prstGeom prst="borderCallout1">
            <a:avLst>
              <a:gd name="adj1" fmla="val 35115"/>
              <a:gd name="adj2" fmla="val -26662"/>
              <a:gd name="adj3" fmla="val 49223"/>
              <a:gd name="adj4" fmla="val -5783"/>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参照したいデータ名をクリックします。</a:t>
            </a:r>
            <a:endParaRPr lang="en-US" altLang="ja-JP" sz="1600" dirty="0">
              <a:solidFill>
                <a:srgbClr val="000000"/>
              </a:solidFill>
              <a:latin typeface="+mj-ea"/>
              <a:ea typeface="+mj-ea"/>
              <a:cs typeface="ＭＳ Ｐゴシック" pitchFamily="50" charset="-128"/>
            </a:endParaRPr>
          </a:p>
        </p:txBody>
      </p:sp>
      <p:pic>
        <p:nvPicPr>
          <p:cNvPr id="40" name="図 39"/>
          <p:cNvPicPr>
            <a:picLocks noChangeAspect="1"/>
          </p:cNvPicPr>
          <p:nvPr/>
        </p:nvPicPr>
        <p:blipFill>
          <a:blip r:embed="rId5"/>
          <a:stretch>
            <a:fillRect/>
          </a:stretch>
        </p:blipFill>
        <p:spPr>
          <a:xfrm>
            <a:off x="3166545" y="4910906"/>
            <a:ext cx="3048426" cy="1829056"/>
          </a:xfrm>
          <a:prstGeom prst="rect">
            <a:avLst/>
          </a:prstGeom>
        </p:spPr>
      </p:pic>
      <p:sp>
        <p:nvSpPr>
          <p:cNvPr id="42" name="線吹き出し 1 (枠付き) 41"/>
          <p:cNvSpPr/>
          <p:nvPr/>
        </p:nvSpPr>
        <p:spPr>
          <a:xfrm>
            <a:off x="272480" y="4639852"/>
            <a:ext cx="2728769" cy="1486535"/>
          </a:xfrm>
          <a:prstGeom prst="borderCallout1">
            <a:avLst>
              <a:gd name="adj1" fmla="val 88396"/>
              <a:gd name="adj2" fmla="val 142619"/>
              <a:gd name="adj3" fmla="val 59465"/>
              <a:gd name="adj4" fmla="val 101101"/>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表とグラフが表示されます。</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施策反映入力に戻る場合は、「参考情報」ボタンから「施策反映 在宅サービス利用者数」を選択してください</a:t>
            </a:r>
            <a:endParaRPr lang="en-US" altLang="ja-JP" sz="1600" dirty="0">
              <a:solidFill>
                <a:srgbClr val="000000"/>
              </a:solidFill>
              <a:latin typeface="+mj-ea"/>
              <a:ea typeface="+mj-ea"/>
              <a:cs typeface="ＭＳ Ｐゴシック" pitchFamily="50" charset="-128"/>
            </a:endParaRPr>
          </a:p>
        </p:txBody>
      </p:sp>
      <p:sp>
        <p:nvSpPr>
          <p:cNvPr id="43" name="下カーブ矢印 42"/>
          <p:cNvSpPr/>
          <p:nvPr/>
        </p:nvSpPr>
        <p:spPr>
          <a:xfrm rot="5841955">
            <a:off x="8805068" y="3290728"/>
            <a:ext cx="1195776" cy="626616"/>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
        <p:nvSpPr>
          <p:cNvPr id="44" name="下カーブ矢印 43"/>
          <p:cNvSpPr/>
          <p:nvPr/>
        </p:nvSpPr>
        <p:spPr>
          <a:xfrm rot="7961032">
            <a:off x="6580726" y="5427587"/>
            <a:ext cx="1792123" cy="746384"/>
          </a:xfrm>
          <a:prstGeom prst="curved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5552855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512371" y="1326209"/>
            <a:ext cx="9145277" cy="5487167"/>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施策反映後の保険料額の計算</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74</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W2-96</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⑤施策反映後の保険料額を計算してみましょう。</a:t>
            </a:r>
            <a:endParaRPr lang="en-US" altLang="ja-JP" dirty="0"/>
          </a:p>
          <a:p>
            <a:pPr marL="0" lvl="1" indent="0"/>
            <a:r>
              <a:rPr lang="ja-JP" altLang="en-US" dirty="0"/>
              <a:t>施策反映値を入力すると、保険料額を更新して確認することができます。</a:t>
            </a:r>
          </a:p>
        </p:txBody>
      </p:sp>
      <p:sp>
        <p:nvSpPr>
          <p:cNvPr id="18" name="角丸四角形 17"/>
          <p:cNvSpPr/>
          <p:nvPr/>
        </p:nvSpPr>
        <p:spPr>
          <a:xfrm>
            <a:off x="7473952" y="1790501"/>
            <a:ext cx="108000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線吹き出し 1 (枠付き) 18"/>
          <p:cNvSpPr/>
          <p:nvPr/>
        </p:nvSpPr>
        <p:spPr>
          <a:xfrm>
            <a:off x="7689304" y="2650123"/>
            <a:ext cx="2049846" cy="743010"/>
          </a:xfrm>
          <a:prstGeom prst="borderCallout1">
            <a:avLst>
              <a:gd name="adj1" fmla="val -81459"/>
              <a:gd name="adj2" fmla="val 11715"/>
              <a:gd name="adj3" fmla="val -9555"/>
              <a:gd name="adj4" fmla="val 2229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「保険料額の更新」ボタンをクリックします。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5817557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488504" y="1324800"/>
            <a:ext cx="9144000" cy="54861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施策反映後の保険料額の計算</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⑤施策反映後の保険料額を計算してみましょう。</a:t>
            </a:r>
            <a:endParaRPr lang="en-US" altLang="ja-JP" dirty="0"/>
          </a:p>
          <a:p>
            <a:pPr marL="0" lvl="1" indent="0"/>
            <a:r>
              <a:rPr lang="ja-JP" altLang="en-US" dirty="0"/>
              <a:t>施策反映値を入力すると、保険料額を更新して確認することができます。</a:t>
            </a:r>
          </a:p>
        </p:txBody>
      </p:sp>
      <p:sp>
        <p:nvSpPr>
          <p:cNvPr id="18" name="角丸四角形 17"/>
          <p:cNvSpPr/>
          <p:nvPr/>
        </p:nvSpPr>
        <p:spPr>
          <a:xfrm>
            <a:off x="2000672" y="1844824"/>
            <a:ext cx="3960440" cy="324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線吹き出し 1 (枠付き) 18"/>
          <p:cNvSpPr/>
          <p:nvPr/>
        </p:nvSpPr>
        <p:spPr>
          <a:xfrm>
            <a:off x="5707976" y="2708920"/>
            <a:ext cx="3672408" cy="936104"/>
          </a:xfrm>
          <a:prstGeom prst="borderCallout1">
            <a:avLst>
              <a:gd name="adj1" fmla="val -65819"/>
              <a:gd name="adj2" fmla="val -29967"/>
              <a:gd name="adj3" fmla="val 47582"/>
              <a:gd name="adj4" fmla="val -3266"/>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入力された施策反映値を元に算出された保険料額が表示されます。</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自然体推計値との差額を確認できます。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9006081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a:blip r:embed="rId3"/>
          <a:stretch>
            <a:fillRect/>
          </a:stretch>
        </p:blipFill>
        <p:spPr>
          <a:xfrm>
            <a:off x="563880" y="1268760"/>
            <a:ext cx="8778240" cy="5266944"/>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施策反映の経緯の登録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⑥施策反映の経緯を登録して次へ進みましょう</a:t>
            </a:r>
            <a:endParaRPr lang="en-US" altLang="ja-JP" dirty="0"/>
          </a:p>
          <a:p>
            <a:pPr marL="0" lvl="1" indent="0"/>
            <a:r>
              <a:rPr lang="ja-JP" altLang="en-US" spc="-30" dirty="0"/>
              <a:t>「保険料額の算定へ」を</a:t>
            </a:r>
            <a:r>
              <a:rPr lang="ja-JP" altLang="en-US" spc="-60" dirty="0"/>
              <a:t>クリックして、総給付費以外の必要な費用の入力に移ります。</a:t>
            </a:r>
          </a:p>
        </p:txBody>
      </p:sp>
      <p:sp>
        <p:nvSpPr>
          <p:cNvPr id="32" name="角丸四角形 31"/>
          <p:cNvSpPr/>
          <p:nvPr/>
        </p:nvSpPr>
        <p:spPr>
          <a:xfrm>
            <a:off x="8316978" y="2060848"/>
            <a:ext cx="852401" cy="31505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643100" y="2851913"/>
            <a:ext cx="2200155" cy="751130"/>
          </a:xfrm>
          <a:prstGeom prst="borderCallout1">
            <a:avLst>
              <a:gd name="adj1" fmla="val -72090"/>
              <a:gd name="adj2" fmla="val 50288"/>
              <a:gd name="adj3" fmla="val -16416"/>
              <a:gd name="adj4" fmla="val 57642"/>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「保険料額の算定へ」ボタンをクリックします。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22574694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3"/>
          <a:stretch>
            <a:fillRect/>
          </a:stretch>
        </p:blipFill>
        <p:spPr>
          <a:xfrm>
            <a:off x="565200" y="1268760"/>
            <a:ext cx="8776800" cy="52660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施策反映の経緯の登録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77</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W2-98</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⑥施策反映の経緯を登録して次へ進みましょう</a:t>
            </a:r>
            <a:endParaRPr lang="en-US" altLang="ja-JP" dirty="0"/>
          </a:p>
          <a:p>
            <a:pPr marL="0" lvl="1" indent="0"/>
            <a:r>
              <a:rPr lang="ja-JP" altLang="en-US" spc="-60" dirty="0"/>
              <a:t>施策反映の経緯を画面から登録します。</a:t>
            </a:r>
          </a:p>
        </p:txBody>
      </p:sp>
      <p:sp>
        <p:nvSpPr>
          <p:cNvPr id="32" name="角丸四角形 31"/>
          <p:cNvSpPr/>
          <p:nvPr/>
        </p:nvSpPr>
        <p:spPr>
          <a:xfrm>
            <a:off x="4808983" y="5070581"/>
            <a:ext cx="1476000" cy="31505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141845" y="5408155"/>
            <a:ext cx="2200155"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「保険料額を計算する」ボタンをクリックします。</a:t>
            </a:r>
            <a:endParaRPr lang="en-US" altLang="ja-JP" sz="1600" dirty="0">
              <a:solidFill>
                <a:srgbClr val="000000"/>
              </a:solidFill>
              <a:latin typeface="+mj-ea"/>
              <a:ea typeface="+mj-ea"/>
              <a:cs typeface="ＭＳ Ｐゴシック" pitchFamily="50" charset="-128"/>
            </a:endParaRPr>
          </a:p>
        </p:txBody>
      </p:sp>
      <p:sp>
        <p:nvSpPr>
          <p:cNvPr id="39" name="角丸四角形 38"/>
          <p:cNvSpPr/>
          <p:nvPr/>
        </p:nvSpPr>
        <p:spPr>
          <a:xfrm>
            <a:off x="3457778" y="2830474"/>
            <a:ext cx="3007390" cy="528109"/>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7294245" y="3150670"/>
            <a:ext cx="2047755"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自然体推計に用いた伸びが表示されます。</a:t>
            </a:r>
            <a:endParaRPr lang="en-US" altLang="ja-JP" sz="1600" dirty="0">
              <a:solidFill>
                <a:srgbClr val="000000"/>
              </a:solidFill>
              <a:latin typeface="+mj-ea"/>
              <a:ea typeface="+mj-ea"/>
              <a:cs typeface="ＭＳ Ｐゴシック" pitchFamily="50" charset="-128"/>
            </a:endParaRPr>
          </a:p>
        </p:txBody>
      </p:sp>
      <p:sp>
        <p:nvSpPr>
          <p:cNvPr id="42" name="線吹き出し 1 (枠付き) 41"/>
          <p:cNvSpPr/>
          <p:nvPr/>
        </p:nvSpPr>
        <p:spPr>
          <a:xfrm>
            <a:off x="78014" y="3150670"/>
            <a:ext cx="2570730" cy="1216025"/>
          </a:xfrm>
          <a:prstGeom prst="borderCallout1">
            <a:avLst>
              <a:gd name="adj1" fmla="val 50791"/>
              <a:gd name="adj2" fmla="val 103183"/>
              <a:gd name="adj3" fmla="val 87700"/>
              <a:gd name="adj4" fmla="val 153525"/>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「居宅サービス」「地域密着型サービス」について、それぞれの施策反映の経緯を入力してください。</a:t>
            </a:r>
            <a:endParaRPr lang="en-US" altLang="ja-JP" sz="1600" dirty="0">
              <a:solidFill>
                <a:srgbClr val="000000"/>
              </a:solidFill>
              <a:latin typeface="+mj-ea"/>
              <a:ea typeface="+mj-ea"/>
              <a:cs typeface="ＭＳ Ｐゴシック" pitchFamily="50" charset="-128"/>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607" y="4653136"/>
            <a:ext cx="2131505" cy="21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607" y="3901800"/>
            <a:ext cx="2118741" cy="216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4615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rotWithShape="1">
          <a:blip r:embed="rId3"/>
          <a:srcRect b="15777"/>
          <a:stretch/>
        </p:blipFill>
        <p:spPr>
          <a:xfrm>
            <a:off x="685204" y="1052736"/>
            <a:ext cx="8535592" cy="4313336"/>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施策反映の経緯の登録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W2-99</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⑥施策反映の経緯を登録して次へ進みましょう</a:t>
            </a:r>
            <a:endParaRPr lang="ja-JP" altLang="en-US" spc="-60" dirty="0"/>
          </a:p>
        </p:txBody>
      </p:sp>
      <p:sp>
        <p:nvSpPr>
          <p:cNvPr id="32" name="角丸四角形 31"/>
          <p:cNvSpPr/>
          <p:nvPr/>
        </p:nvSpPr>
        <p:spPr>
          <a:xfrm>
            <a:off x="4989120" y="4078662"/>
            <a:ext cx="1044000" cy="25200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6897216" y="4440999"/>
            <a:ext cx="2027534" cy="751130"/>
          </a:xfrm>
          <a:prstGeom prst="borderCallout1">
            <a:avLst>
              <a:gd name="adj1" fmla="val -19617"/>
              <a:gd name="adj2" fmla="val -50748"/>
              <a:gd name="adj3" fmla="val 42353"/>
              <a:gd name="adj4" fmla="val -4699"/>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「次へ進む」ボタンをクリックします。</a:t>
            </a:r>
            <a:endParaRPr lang="en-US" altLang="ja-JP" sz="1600" dirty="0">
              <a:solidFill>
                <a:srgbClr val="000000"/>
              </a:solidFill>
              <a:latin typeface="+mj-ea"/>
              <a:ea typeface="+mj-ea"/>
              <a:cs typeface="ＭＳ Ｐゴシック" pitchFamily="50" charset="-128"/>
            </a:endParaRPr>
          </a:p>
        </p:txBody>
      </p:sp>
      <p:sp>
        <p:nvSpPr>
          <p:cNvPr id="39" name="角丸四角形 38"/>
          <p:cNvSpPr/>
          <p:nvPr/>
        </p:nvSpPr>
        <p:spPr>
          <a:xfrm>
            <a:off x="4232920" y="3454567"/>
            <a:ext cx="1440160" cy="264055"/>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753199" y="2765367"/>
            <a:ext cx="2952329" cy="888073"/>
          </a:xfrm>
          <a:prstGeom prst="borderCallout1">
            <a:avLst>
              <a:gd name="adj1" fmla="val 88224"/>
              <a:gd name="adj2" fmla="val -40039"/>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チェック結果をダウンロードしてください。</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（マニュアル</a:t>
            </a:r>
            <a:r>
              <a:rPr lang="en-US" altLang="ja-JP" sz="1600" dirty="0">
                <a:solidFill>
                  <a:srgbClr val="000000"/>
                </a:solidFill>
                <a:latin typeface="+mj-ea"/>
                <a:ea typeface="+mj-ea"/>
                <a:cs typeface="ＭＳ Ｐゴシック" pitchFamily="50" charset="-128"/>
              </a:rPr>
              <a:t>W2-59</a:t>
            </a:r>
            <a:r>
              <a:rPr lang="ja-JP" altLang="en-US" sz="1600" dirty="0">
                <a:solidFill>
                  <a:srgbClr val="000000"/>
                </a:solidFill>
                <a:latin typeface="+mj-ea"/>
                <a:ea typeface="+mj-ea"/>
                <a:cs typeface="ＭＳ Ｐゴシック" pitchFamily="50" charset="-128"/>
              </a:rPr>
              <a:t>ページ参照）</a:t>
            </a:r>
            <a:endParaRPr lang="en-US" altLang="ja-JP" sz="1600" dirty="0">
              <a:solidFill>
                <a:srgbClr val="000000"/>
              </a:solidFill>
              <a:latin typeface="+mj-ea"/>
              <a:ea typeface="+mj-ea"/>
              <a:cs typeface="ＭＳ Ｐゴシック" pitchFamily="50" charset="-128"/>
            </a:endParaRPr>
          </a:p>
        </p:txBody>
      </p:sp>
      <p:graphicFrame>
        <p:nvGraphicFramePr>
          <p:cNvPr id="17" name="表 16"/>
          <p:cNvGraphicFramePr>
            <a:graphicFrameLocks noGrp="1"/>
          </p:cNvGraphicFramePr>
          <p:nvPr>
            <p:extLst/>
          </p:nvPr>
        </p:nvGraphicFramePr>
        <p:xfrm>
          <a:off x="200472" y="5517232"/>
          <a:ext cx="9505056" cy="1224136"/>
        </p:xfrm>
        <a:graphic>
          <a:graphicData uri="http://schemas.openxmlformats.org/drawingml/2006/table">
            <a:tbl>
              <a:tblPr firstRow="1" firstCol="1" bandRow="1">
                <a:tableStyleId>{93296810-A885-4BE3-A3E7-6D5BEEA58F35}</a:tableStyleId>
              </a:tblPr>
              <a:tblGrid>
                <a:gridCol w="1512167">
                  <a:extLst>
                    <a:ext uri="{9D8B030D-6E8A-4147-A177-3AD203B41FA5}">
                      <a16:colId xmlns:a16="http://schemas.microsoft.com/office/drawing/2014/main" xmlns="" val="20000"/>
                    </a:ext>
                  </a:extLst>
                </a:gridCol>
                <a:gridCol w="7992889">
                  <a:extLst>
                    <a:ext uri="{9D8B030D-6E8A-4147-A177-3AD203B41FA5}">
                      <a16:colId xmlns:a16="http://schemas.microsoft.com/office/drawing/2014/main" xmlns="" val="20001"/>
                    </a:ext>
                  </a:extLst>
                </a:gridCol>
              </a:tblGrid>
              <a:tr h="351536">
                <a:tc>
                  <a:txBody>
                    <a:bodyPr/>
                    <a:lstStyle/>
                    <a:p>
                      <a:pPr algn="l">
                        <a:lnSpc>
                          <a:spcPts val="1600"/>
                        </a:lnSpc>
                        <a:spcAft>
                          <a:spcPts val="0"/>
                        </a:spcAft>
                        <a:tabLst>
                          <a:tab pos="4517390" algn="l"/>
                        </a:tabLst>
                      </a:pPr>
                      <a:r>
                        <a:rPr lang="en-US" altLang="ja-JP" sz="2000" b="1" kern="100" dirty="0">
                          <a:ln>
                            <a:solidFill>
                              <a:schemeClr val="bg1"/>
                            </a:solidFill>
                          </a:ln>
                          <a:solidFill>
                            <a:schemeClr val="bg1"/>
                          </a:solidFill>
                          <a:effectLst/>
                          <a:latin typeface="+mj-ea"/>
                          <a:ea typeface="+mj-ea"/>
                        </a:rPr>
                        <a:t>POINT</a:t>
                      </a:r>
                      <a:endParaRPr lang="ja-JP" sz="2000" b="1" kern="100" dirty="0">
                        <a:ln>
                          <a:solidFill>
                            <a:schemeClr val="bg1"/>
                          </a:solidFill>
                        </a:ln>
                        <a:solidFill>
                          <a:schemeClr val="bg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2000" b="0" kern="100" dirty="0">
                          <a:solidFill>
                            <a:schemeClr val="tx1"/>
                          </a:solidFill>
                          <a:effectLst/>
                          <a:latin typeface="+mj-ea"/>
                          <a:ea typeface="+mj-ea"/>
                        </a:rPr>
                        <a:t> </a:t>
                      </a:r>
                      <a:endParaRPr lang="ja-JP" sz="2000" b="0" kern="100" dirty="0">
                        <a:solidFill>
                          <a:schemeClr val="tx1"/>
                        </a:solidFill>
                        <a:effectLst/>
                        <a:latin typeface="+mj-ea"/>
                        <a:ea typeface="+mj-ea"/>
                        <a:cs typeface="Times New Roman"/>
                      </a:endParaRPr>
                    </a:p>
                  </a:txBody>
                  <a:tcPr marL="68580" marR="68580" marT="0" marB="0" anchor="ctr">
                    <a:lnL w="19050" cap="flat" cmpd="sng" algn="ctr">
                      <a:solidFill>
                        <a:schemeClr val="accent6"/>
                      </a:solidFill>
                      <a:prstDash val="solid"/>
                      <a:round/>
                      <a:headEnd type="none" w="med" len="med"/>
                      <a:tailEnd type="none" w="med" len="med"/>
                    </a:lnL>
                    <a:lnR w="12700" cmpd="sng">
                      <a:noFill/>
                    </a:lnR>
                    <a:lnT w="3175" cap="flat" cmpd="sng" algn="ctr">
                      <a:no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0"/>
                  </a:ext>
                </a:extLst>
              </a:tr>
              <a:tr h="872600">
                <a:tc gridSpan="2">
                  <a:txBody>
                    <a:bodyPr/>
                    <a:lstStyle/>
                    <a:p>
                      <a:r>
                        <a:rPr lang="ja-JP" altLang="en-US" sz="2000" b="0" kern="100" dirty="0">
                          <a:solidFill>
                            <a:schemeClr val="tx1"/>
                          </a:solidFill>
                          <a:effectLst/>
                          <a:latin typeface="+mj-ea"/>
                          <a:ea typeface="+mj-ea"/>
                          <a:cs typeface="Times New Roman"/>
                        </a:rPr>
                        <a:t>施策反映値のワーニングチェックシートは</a:t>
                      </a:r>
                      <a:r>
                        <a:rPr lang="ja-JP" altLang="en-US" sz="2000" b="0" kern="100" dirty="0">
                          <a:solidFill>
                            <a:srgbClr val="FF0000"/>
                          </a:solidFill>
                          <a:effectLst/>
                          <a:latin typeface="+mj-ea"/>
                          <a:ea typeface="+mj-ea"/>
                          <a:cs typeface="Times New Roman"/>
                        </a:rPr>
                        <a:t>必ずダウンロード</a:t>
                      </a:r>
                      <a:r>
                        <a:rPr lang="ja-JP" altLang="en-US" sz="2000" b="0" kern="100" dirty="0">
                          <a:solidFill>
                            <a:schemeClr val="tx1"/>
                          </a:solidFill>
                          <a:effectLst/>
                          <a:latin typeface="+mj-ea"/>
                          <a:ea typeface="+mj-ea"/>
                          <a:cs typeface="Times New Roman"/>
                        </a:rPr>
                        <a:t>してください。</a:t>
                      </a:r>
                    </a:p>
                    <a:p>
                      <a:r>
                        <a:rPr lang="ja-JP" altLang="en-US" sz="2000" b="0" kern="100" dirty="0">
                          <a:solidFill>
                            <a:schemeClr val="tx1"/>
                          </a:solidFill>
                          <a:effectLst/>
                          <a:latin typeface="+mj-ea"/>
                          <a:ea typeface="+mj-ea"/>
                          <a:cs typeface="Times New Roman"/>
                        </a:rPr>
                        <a:t>入力した施策反映値に異常値が無いかを確認することができます。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6380641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638030" y="1113648"/>
            <a:ext cx="8779466" cy="5267680"/>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施策反映の経緯の登録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79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W2-100</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⑥施策反映の経緯を登録して次へ進みましょう</a:t>
            </a:r>
            <a:endParaRPr lang="en-US" altLang="ja-JP" dirty="0"/>
          </a:p>
        </p:txBody>
      </p:sp>
      <p:sp>
        <p:nvSpPr>
          <p:cNvPr id="32" name="角丸四角形 31"/>
          <p:cNvSpPr/>
          <p:nvPr/>
        </p:nvSpPr>
        <p:spPr>
          <a:xfrm>
            <a:off x="2216696" y="1556792"/>
            <a:ext cx="3600400" cy="360040"/>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線吹き出し 1 (枠付き) 32"/>
          <p:cNvSpPr/>
          <p:nvPr/>
        </p:nvSpPr>
        <p:spPr>
          <a:xfrm>
            <a:off x="7800533" y="4766102"/>
            <a:ext cx="2027534" cy="751130"/>
          </a:xfrm>
          <a:prstGeom prst="borderCallout1">
            <a:avLst>
              <a:gd name="adj1" fmla="val -83211"/>
              <a:gd name="adj2" fmla="val -23823"/>
              <a:gd name="adj3" fmla="val -10339"/>
              <a:gd name="adj4" fmla="val 18860"/>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「保険料額の算定」</a:t>
            </a:r>
            <a:endParaRPr lang="en-US" altLang="ja-JP" sz="1600" dirty="0">
              <a:solidFill>
                <a:srgbClr val="000000"/>
              </a:solidFill>
              <a:latin typeface="+mj-ea"/>
              <a:ea typeface="+mj-ea"/>
              <a:cs typeface="ＭＳ Ｐゴシック" pitchFamily="50" charset="-128"/>
            </a:endParaRPr>
          </a:p>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画面が表示されます。</a:t>
            </a:r>
            <a:endParaRPr lang="en-US" altLang="ja-JP" sz="1600" dirty="0">
              <a:solidFill>
                <a:srgbClr val="000000"/>
              </a:solidFill>
              <a:latin typeface="+mj-ea"/>
              <a:ea typeface="+mj-ea"/>
              <a:cs typeface="ＭＳ Ｐゴシック" pitchFamily="50" charset="-128"/>
            </a:endParaRPr>
          </a:p>
        </p:txBody>
      </p:sp>
      <p:sp>
        <p:nvSpPr>
          <p:cNvPr id="39" name="角丸四角形 38"/>
          <p:cNvSpPr/>
          <p:nvPr/>
        </p:nvSpPr>
        <p:spPr>
          <a:xfrm>
            <a:off x="637804" y="4619954"/>
            <a:ext cx="1290860" cy="408071"/>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線吹き出し 1 (枠付き) 39"/>
          <p:cNvSpPr/>
          <p:nvPr/>
        </p:nvSpPr>
        <p:spPr>
          <a:xfrm>
            <a:off x="6580663" y="1113648"/>
            <a:ext cx="3240361" cy="720080"/>
          </a:xfrm>
          <a:prstGeom prst="borderCallout1">
            <a:avLst>
              <a:gd name="adj1" fmla="val 85790"/>
              <a:gd name="adj2" fmla="val -26170"/>
              <a:gd name="adj3" fmla="val 57671"/>
              <a:gd name="adj4" fmla="val -430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在宅サービス利用者数の施策反映後の保険料額が表示されます。</a:t>
            </a:r>
            <a:endParaRPr lang="en-US" altLang="ja-JP" sz="1600" dirty="0">
              <a:solidFill>
                <a:srgbClr val="000000"/>
              </a:solidFill>
              <a:latin typeface="+mj-ea"/>
              <a:ea typeface="+mj-ea"/>
              <a:cs typeface="ＭＳ Ｐゴシック" pitchFamily="50" charset="-128"/>
            </a:endParaRPr>
          </a:p>
        </p:txBody>
      </p:sp>
      <p:sp>
        <p:nvSpPr>
          <p:cNvPr id="18" name="線吹き出し 1 (枠付き) 17"/>
          <p:cNvSpPr/>
          <p:nvPr/>
        </p:nvSpPr>
        <p:spPr>
          <a:xfrm>
            <a:off x="488504" y="5349239"/>
            <a:ext cx="2124000" cy="751130"/>
          </a:xfrm>
          <a:prstGeom prst="borderCallout1">
            <a:avLst>
              <a:gd name="adj1" fmla="val -79577"/>
              <a:gd name="adj2" fmla="val 32924"/>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「保険料額の算定」メニューが選択されます。</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161942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285750" indent="-285750">
              <a:buFont typeface="Wingdings" panose="05000000000000000000" pitchFamily="2" charset="2"/>
              <a:buChar char="l"/>
            </a:pPr>
            <a:r>
              <a:rPr lang="en-US" altLang="ja-JP" dirty="0">
                <a:latin typeface="ＭＳ Ｐゴシック" panose="020B0600070205080204" pitchFamily="50" charset="-128"/>
                <a:ea typeface="ＭＳ Ｐゴシック" panose="020B0600070205080204" pitchFamily="50" charset="-128"/>
              </a:rPr>
              <a:t>4.5</a:t>
            </a:r>
            <a:r>
              <a:rPr lang="ja-JP" altLang="en-US" dirty="0">
                <a:latin typeface="ＭＳ Ｐゴシック" panose="020B0600070205080204" pitchFamily="50" charset="-128"/>
                <a:ea typeface="ＭＳ Ｐゴシック" panose="020B0600070205080204" pitchFamily="50" charset="-128"/>
              </a:rPr>
              <a:t>次リリースでは、</a:t>
            </a:r>
            <a:r>
              <a:rPr lang="en-US" altLang="ja-JP" dirty="0">
                <a:latin typeface="ＭＳ Ｐゴシック" panose="020B0600070205080204" pitchFamily="50" charset="-128"/>
                <a:ea typeface="ＭＳ Ｐゴシック" panose="020B0600070205080204" pitchFamily="50" charset="-128"/>
              </a:rPr>
              <a:t>4.0</a:t>
            </a:r>
            <a:r>
              <a:rPr lang="ja-JP" altLang="en-US" dirty="0">
                <a:latin typeface="ＭＳ Ｐゴシック" panose="020B0600070205080204" pitchFamily="50" charset="-128"/>
                <a:ea typeface="ＭＳ Ｐゴシック" panose="020B0600070205080204" pitchFamily="50" charset="-128"/>
              </a:rPr>
              <a:t>次リリースにおいてお示しした確定版推計ツールの更なる機能拡充を行う予定です。</a:t>
            </a:r>
            <a:endParaRPr lang="en-US" altLang="ja-JP" dirty="0">
              <a:latin typeface="ＭＳ Ｐゴシック" panose="020B0600070205080204" pitchFamily="50" charset="-128"/>
              <a:ea typeface="ＭＳ Ｐゴシック" panose="020B0600070205080204" pitchFamily="50" charset="-128"/>
            </a:endParaRP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graphicFrame>
        <p:nvGraphicFramePr>
          <p:cNvPr id="9" name="表 8"/>
          <p:cNvGraphicFramePr>
            <a:graphicFrameLocks noGrp="1"/>
          </p:cNvGraphicFramePr>
          <p:nvPr>
            <p:extLst>
              <p:ext uri="{D42A27DB-BD31-4B8C-83A1-F6EECF244321}">
                <p14:modId xmlns:p14="http://schemas.microsoft.com/office/powerpoint/2010/main" val="766290285"/>
              </p:ext>
            </p:extLst>
          </p:nvPr>
        </p:nvGraphicFramePr>
        <p:xfrm>
          <a:off x="175005" y="1418760"/>
          <a:ext cx="9555990" cy="4818552"/>
        </p:xfrm>
        <a:graphic>
          <a:graphicData uri="http://schemas.openxmlformats.org/drawingml/2006/table">
            <a:tbl>
              <a:tblPr firstRow="1" bandRow="1">
                <a:tableStyleId>{5C22544A-7EE6-4342-B048-85BDC9FD1C3A}</a:tableStyleId>
              </a:tblPr>
              <a:tblGrid>
                <a:gridCol w="494153">
                  <a:extLst>
                    <a:ext uri="{9D8B030D-6E8A-4147-A177-3AD203B41FA5}">
                      <a16:colId xmlns:a16="http://schemas.microsoft.com/office/drawing/2014/main" xmlns="" val="20000"/>
                    </a:ext>
                  </a:extLst>
                </a:gridCol>
                <a:gridCol w="3020612">
                  <a:extLst>
                    <a:ext uri="{9D8B030D-6E8A-4147-A177-3AD203B41FA5}">
                      <a16:colId xmlns:a16="http://schemas.microsoft.com/office/drawing/2014/main" xmlns="" val="20002"/>
                    </a:ext>
                  </a:extLst>
                </a:gridCol>
                <a:gridCol w="6041225">
                  <a:extLst>
                    <a:ext uri="{9D8B030D-6E8A-4147-A177-3AD203B41FA5}">
                      <a16:colId xmlns:a16="http://schemas.microsoft.com/office/drawing/2014/main" xmlns="" val="20003"/>
                    </a:ext>
                  </a:extLst>
                </a:gridCol>
              </a:tblGrid>
              <a:tr h="337231">
                <a:tc>
                  <a:txBody>
                    <a:bodyPr/>
                    <a:lstStyle/>
                    <a:p>
                      <a:pPr algn="ctr"/>
                      <a:r>
                        <a:rPr kumimoji="1" lang="en-US" altLang="ja-JP" sz="1400" dirty="0">
                          <a:latin typeface="+mn-ea"/>
                          <a:ea typeface="+mn-ea"/>
                          <a:cs typeface="Meiryo UI" pitchFamily="50" charset="-128"/>
                        </a:rPr>
                        <a:t>No.</a:t>
                      </a:r>
                    </a:p>
                  </a:txBody>
                  <a:tcPr marL="106082" marR="106082" marT="49021" marB="49021" anchor="ctr"/>
                </a:tc>
                <a:tc>
                  <a:txBody>
                    <a:bodyPr/>
                    <a:lstStyle/>
                    <a:p>
                      <a:pPr algn="ctr"/>
                      <a:r>
                        <a:rPr kumimoji="1" lang="ja-JP" altLang="en-US" sz="1400" dirty="0">
                          <a:latin typeface="+mn-ea"/>
                          <a:ea typeface="+mn-ea"/>
                          <a:cs typeface="Meiryo UI" panose="020B0604030504040204" pitchFamily="50" charset="-128"/>
                        </a:rPr>
                        <a:t>機能分類</a:t>
                      </a:r>
                    </a:p>
                  </a:txBody>
                  <a:tcPr marL="106082" marR="106082" marT="49021" marB="49021" anchor="ctr"/>
                </a:tc>
                <a:tc>
                  <a:txBody>
                    <a:bodyPr/>
                    <a:lstStyle/>
                    <a:p>
                      <a:pPr algn="ctr"/>
                      <a:r>
                        <a:rPr kumimoji="1" lang="ja-JP" altLang="en-US" sz="1400" dirty="0">
                          <a:latin typeface="+mn-ea"/>
                          <a:ea typeface="+mn-ea"/>
                          <a:cs typeface="Meiryo UI" panose="020B0604030504040204" pitchFamily="50" charset="-128"/>
                        </a:rPr>
                        <a:t>実現機能概要</a:t>
                      </a:r>
                    </a:p>
                  </a:txBody>
                  <a:tcPr marL="106082" marR="106082" marT="49021" marB="49021" anchor="ctr"/>
                </a:tc>
                <a:extLst>
                  <a:ext uri="{0D108BD9-81ED-4DB2-BD59-A6C34878D82A}">
                    <a16:rowId xmlns:a16="http://schemas.microsoft.com/office/drawing/2014/main" xmlns="" val="10000"/>
                  </a:ext>
                </a:extLst>
              </a:tr>
              <a:tr h="1419121">
                <a:tc>
                  <a:txBody>
                    <a:bodyPr/>
                    <a:lstStyle/>
                    <a:p>
                      <a:pPr algn="ctr"/>
                      <a:r>
                        <a:rPr kumimoji="1" lang="en-US" altLang="ja-JP" sz="1400" dirty="0">
                          <a:latin typeface="+mn-ea"/>
                          <a:ea typeface="+mn-ea"/>
                          <a:cs typeface="Meiryo UI" pitchFamily="50" charset="-128"/>
                        </a:rPr>
                        <a:t>1</a:t>
                      </a:r>
                      <a:endParaRPr kumimoji="1" lang="ja-JP" altLang="en-US" sz="1400" dirty="0">
                        <a:latin typeface="+mn-ea"/>
                        <a:ea typeface="+mn-ea"/>
                        <a:cs typeface="Meiryo UI" pitchFamily="50" charset="-128"/>
                      </a:endParaRPr>
                    </a:p>
                  </a:txBody>
                  <a:tcPr marL="106082" marR="106082" marT="49021" marB="49021" anchor="ctr"/>
                </a:tc>
                <a:tc>
                  <a:txBody>
                    <a:bodyPr/>
                    <a:lstStyle/>
                    <a:p>
                      <a:pPr algn="l"/>
                      <a:r>
                        <a:rPr kumimoji="1" lang="ja-JP" altLang="en-US" sz="1400" dirty="0">
                          <a:latin typeface="+mn-ea"/>
                          <a:ea typeface="+mn-ea"/>
                          <a:cs typeface="Meiryo UI" panose="020B0604030504040204" pitchFamily="50" charset="-128"/>
                        </a:rPr>
                        <a:t>推計結果データの比較機能の拡充</a:t>
                      </a:r>
                      <a:endParaRPr kumimoji="1" lang="en-US" altLang="ja-JP" sz="1400" dirty="0">
                        <a:latin typeface="+mn-ea"/>
                        <a:ea typeface="+mn-ea"/>
                        <a:cs typeface="Meiryo UI" panose="020B0604030504040204" pitchFamily="50" charset="-128"/>
                      </a:endParaRPr>
                    </a:p>
                    <a:p>
                      <a:pPr algn="l"/>
                      <a:r>
                        <a:rPr kumimoji="1" lang="ja-JP" altLang="en-US" sz="1400" dirty="0">
                          <a:latin typeface="+mn-ea"/>
                          <a:ea typeface="+mn-ea"/>
                          <a:cs typeface="Meiryo UI" panose="020B0604030504040204" pitchFamily="50" charset="-128"/>
                        </a:rPr>
                        <a:t>（都道府県向け機能）</a:t>
                      </a:r>
                    </a:p>
                  </a:txBody>
                  <a:tcPr marL="106082" marR="106082" marT="49021" marB="49021" anchor="ctr"/>
                </a:tc>
                <a:tc>
                  <a:txBody>
                    <a:bodyPr/>
                    <a:lstStyle/>
                    <a:p>
                      <a:pPr algn="l"/>
                      <a:r>
                        <a:rPr kumimoji="1" lang="ja-JP" altLang="en-US" sz="1400" dirty="0">
                          <a:latin typeface="+mn-ea"/>
                          <a:ea typeface="+mn-ea"/>
                          <a:cs typeface="Meiryo UI" panose="020B0604030504040204" pitchFamily="50" charset="-128"/>
                        </a:rPr>
                        <a:t>・管内保険者が提出した推計データのうち、都道府県が表形式やグラフ形式で比較可能なデータの拡充を行う。</a:t>
                      </a:r>
                      <a:endParaRPr kumimoji="1" lang="en-US" altLang="ja-JP" sz="1400" dirty="0">
                        <a:latin typeface="+mn-ea"/>
                        <a:ea typeface="+mn-ea"/>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latin typeface="+mn-ea"/>
                          <a:ea typeface="+mn-ea"/>
                          <a:cs typeface="Meiryo UI" panose="020B0604030504040204" pitchFamily="50" charset="-128"/>
                        </a:rPr>
                        <a:t>(</a:t>
                      </a:r>
                      <a:r>
                        <a:rPr kumimoji="1" lang="ja-JP" altLang="en-US" sz="1400" dirty="0">
                          <a:latin typeface="+mn-ea"/>
                          <a:ea typeface="+mn-ea"/>
                          <a:cs typeface="Meiryo UI" panose="020B0604030504040204" pitchFamily="50" charset="-128"/>
                        </a:rPr>
                        <a:t>各サービス見込み量の伸び率、第</a:t>
                      </a:r>
                      <a:r>
                        <a:rPr kumimoji="1" lang="en-US" altLang="ja-JP" sz="1400" dirty="0">
                          <a:latin typeface="+mn-ea"/>
                          <a:ea typeface="+mn-ea"/>
                          <a:cs typeface="Meiryo UI" panose="020B0604030504040204" pitchFamily="50" charset="-128"/>
                        </a:rPr>
                        <a:t>1</a:t>
                      </a:r>
                      <a:r>
                        <a:rPr kumimoji="1" lang="ja-JP" altLang="en-US" sz="1400" dirty="0">
                          <a:latin typeface="+mn-ea"/>
                          <a:ea typeface="+mn-ea"/>
                          <a:cs typeface="Meiryo UI" panose="020B0604030504040204" pitchFamily="50" charset="-128"/>
                        </a:rPr>
                        <a:t>号被保険者</a:t>
                      </a:r>
                      <a:r>
                        <a:rPr kumimoji="1" lang="en-US" altLang="ja-JP" sz="1400" dirty="0">
                          <a:latin typeface="+mn-ea"/>
                          <a:ea typeface="+mn-ea"/>
                          <a:cs typeface="Meiryo UI" panose="020B0604030504040204" pitchFamily="50" charset="-128"/>
                        </a:rPr>
                        <a:t>1</a:t>
                      </a:r>
                      <a:r>
                        <a:rPr kumimoji="1" lang="ja-JP" altLang="en-US" sz="1400" dirty="0">
                          <a:latin typeface="+mn-ea"/>
                          <a:ea typeface="+mn-ea"/>
                          <a:cs typeface="Meiryo UI" panose="020B0604030504040204" pitchFamily="50" charset="-128"/>
                        </a:rPr>
                        <a:t>人あたり給付月額、保険料基準額等</a:t>
                      </a:r>
                      <a:r>
                        <a:rPr kumimoji="1" lang="en-US" altLang="ja-JP" sz="1400" dirty="0">
                          <a:latin typeface="+mn-ea"/>
                          <a:ea typeface="+mn-ea"/>
                          <a:cs typeface="Meiryo UI" panose="020B0604030504040204" pitchFamily="50" charset="-128"/>
                        </a:rPr>
                        <a:t>)</a:t>
                      </a:r>
                    </a:p>
                    <a:p>
                      <a:pPr algn="l"/>
                      <a:r>
                        <a:rPr kumimoji="1" lang="ja-JP" altLang="en-US" sz="1400" dirty="0">
                          <a:latin typeface="+mn-ea"/>
                          <a:ea typeface="+mn-ea"/>
                          <a:cs typeface="Meiryo UI" panose="020B0604030504040204" pitchFamily="50" charset="-128"/>
                        </a:rPr>
                        <a:t>・保険者別に加えて、老人福祉圏域や二次医療圏域別でも推計データを比較可能とする。</a:t>
                      </a:r>
                      <a:endParaRPr kumimoji="1" lang="en-US" altLang="ja-JP" sz="1400" dirty="0">
                        <a:latin typeface="+mn-ea"/>
                        <a:ea typeface="+mn-ea"/>
                        <a:cs typeface="Meiryo UI" pitchFamily="50" charset="-128"/>
                      </a:endParaRPr>
                    </a:p>
                  </a:txBody>
                  <a:tcPr marL="106082" marR="106082" marT="49021" marB="49021" anchor="ctr"/>
                </a:tc>
                <a:extLst>
                  <a:ext uri="{0D108BD9-81ED-4DB2-BD59-A6C34878D82A}">
                    <a16:rowId xmlns:a16="http://schemas.microsoft.com/office/drawing/2014/main" xmlns="" val="10001"/>
                  </a:ext>
                </a:extLst>
              </a:tr>
              <a:tr h="1200444">
                <a:tc>
                  <a:txBody>
                    <a:bodyPr/>
                    <a:lstStyle/>
                    <a:p>
                      <a:pPr algn="ctr"/>
                      <a:r>
                        <a:rPr kumimoji="1" lang="en-US" altLang="ja-JP" sz="1400" dirty="0">
                          <a:latin typeface="+mn-ea"/>
                          <a:ea typeface="+mn-ea"/>
                          <a:cs typeface="Meiryo UI" pitchFamily="50" charset="-128"/>
                        </a:rPr>
                        <a:t>2</a:t>
                      </a:r>
                      <a:endParaRPr kumimoji="1" lang="ja-JP" altLang="en-US" sz="1400" dirty="0">
                        <a:latin typeface="+mn-ea"/>
                        <a:ea typeface="+mn-ea"/>
                        <a:cs typeface="Meiryo UI" pitchFamily="50" charset="-128"/>
                      </a:endParaRPr>
                    </a:p>
                  </a:txBody>
                  <a:tcPr marL="106082" marR="106082" marT="49021" marB="4902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anose="020B0604030504040204" pitchFamily="50" charset="-128"/>
                        </a:rPr>
                        <a:t>推計結果データのダウンロード機能</a:t>
                      </a:r>
                      <a:endParaRPr kumimoji="1" lang="en-US" altLang="ja-JP" sz="1400" dirty="0">
                        <a:latin typeface="+mn-ea"/>
                        <a:ea typeface="+mn-ea"/>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anose="020B0604030504040204" pitchFamily="50" charset="-128"/>
                        </a:rPr>
                        <a:t>（都道府県向け機能）</a:t>
                      </a:r>
                      <a:endParaRPr kumimoji="1" lang="en-US" altLang="ja-JP" sz="1400" dirty="0">
                        <a:latin typeface="+mn-ea"/>
                        <a:ea typeface="+mn-ea"/>
                        <a:cs typeface="Meiryo UI" pitchFamily="50" charset="-128"/>
                      </a:endParaRPr>
                    </a:p>
                  </a:txBody>
                  <a:tcPr marL="106082" marR="106082" marT="49021" marB="49021" anchor="ctr"/>
                </a:tc>
                <a:tc>
                  <a:txBody>
                    <a:bodyPr/>
                    <a:lstStyle/>
                    <a:p>
                      <a:pPr algn="l"/>
                      <a:r>
                        <a:rPr kumimoji="1" lang="ja-JP" altLang="en-US" sz="1400" dirty="0">
                          <a:latin typeface="+mn-ea"/>
                          <a:ea typeface="+mn-ea"/>
                          <a:cs typeface="Meiryo UI" panose="020B0604030504040204" pitchFamily="50" charset="-128"/>
                        </a:rPr>
                        <a:t>・都道府県において独自にデータの加工・集計・分析を行うことを可能にするため、保険者の推計データや基本情報（人口密度、高齢化率等）を横並びに表示した</a:t>
                      </a:r>
                      <a:r>
                        <a:rPr kumimoji="1" lang="en-US" altLang="ja-JP" sz="1400" dirty="0">
                          <a:latin typeface="+mn-ea"/>
                          <a:ea typeface="+mn-ea"/>
                          <a:cs typeface="Meiryo UI" panose="020B0604030504040204" pitchFamily="50" charset="-128"/>
                        </a:rPr>
                        <a:t>Excel</a:t>
                      </a:r>
                      <a:r>
                        <a:rPr kumimoji="1" lang="ja-JP" altLang="en-US" sz="1400" dirty="0">
                          <a:latin typeface="+mn-ea"/>
                          <a:ea typeface="+mn-ea"/>
                          <a:cs typeface="Meiryo UI" panose="020B0604030504040204" pitchFamily="50" charset="-128"/>
                        </a:rPr>
                        <a:t>ファイルをダウンロードできるようにする。</a:t>
                      </a:r>
                      <a:endParaRPr kumimoji="1" lang="en-US" altLang="ja-JP" sz="1400" dirty="0">
                        <a:latin typeface="+mn-ea"/>
                        <a:ea typeface="+mn-ea"/>
                        <a:cs typeface="Meiryo UI" pitchFamily="50" charset="-128"/>
                      </a:endParaRPr>
                    </a:p>
                  </a:txBody>
                  <a:tcPr marL="106082" marR="106082" marT="49021" marB="49021" anchor="ctr"/>
                </a:tc>
                <a:extLst>
                  <a:ext uri="{0D108BD9-81ED-4DB2-BD59-A6C34878D82A}">
                    <a16:rowId xmlns:a16="http://schemas.microsoft.com/office/drawing/2014/main" xmlns="" val="10002"/>
                  </a:ext>
                </a:extLst>
              </a:tr>
              <a:tr h="1098665">
                <a:tc>
                  <a:txBody>
                    <a:bodyPr/>
                    <a:lstStyle/>
                    <a:p>
                      <a:pPr algn="ctr"/>
                      <a:r>
                        <a:rPr kumimoji="1" lang="en-US" altLang="ja-JP" sz="1400" dirty="0">
                          <a:latin typeface="+mn-ea"/>
                          <a:ea typeface="+mn-ea"/>
                          <a:cs typeface="Meiryo UI" pitchFamily="50" charset="-128"/>
                        </a:rPr>
                        <a:t>3</a:t>
                      </a:r>
                      <a:endParaRPr kumimoji="1" lang="ja-JP" altLang="en-US" sz="1400" dirty="0">
                        <a:latin typeface="+mn-ea"/>
                        <a:ea typeface="+mn-ea"/>
                        <a:cs typeface="Meiryo UI" pitchFamily="50" charset="-128"/>
                      </a:endParaRPr>
                    </a:p>
                  </a:txBody>
                  <a:tcPr marL="106082" marR="106082" marT="49021" marB="4902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itchFamily="50" charset="-128"/>
                        </a:rPr>
                        <a:t>必要入所（利用）定員見込み調査票</a:t>
                      </a:r>
                      <a:endParaRPr kumimoji="1" lang="en-US" altLang="ja-JP" sz="1400" dirty="0">
                        <a:latin typeface="+mn-ea"/>
                        <a:ea typeface="+mn-ea"/>
                        <a:cs typeface="Meiryo UI"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itchFamily="50" charset="-128"/>
                        </a:rPr>
                        <a:t>の登録機能</a:t>
                      </a:r>
                    </a:p>
                  </a:txBody>
                  <a:tcPr marL="106082" marR="106082" marT="49021" marB="49021" anchor="ctr"/>
                </a:tc>
                <a:tc>
                  <a:txBody>
                    <a:bodyPr/>
                    <a:lstStyle/>
                    <a:p>
                      <a:pPr algn="l"/>
                      <a:r>
                        <a:rPr kumimoji="1" lang="ja-JP" altLang="en-US" sz="1400" dirty="0">
                          <a:latin typeface="+mn-ea"/>
                          <a:ea typeface="+mn-ea"/>
                          <a:cs typeface="Meiryo UI" panose="020B0604030504040204" pitchFamily="50" charset="-128"/>
                        </a:rPr>
                        <a:t>・保険者、都道府県が記入した必要入所（利用）定員見込み調査票ファイルをシステムにアップロード可能とする。</a:t>
                      </a:r>
                      <a:endParaRPr kumimoji="1" lang="en-US" altLang="ja-JP" sz="1400" dirty="0">
                        <a:latin typeface="+mn-ea"/>
                        <a:ea typeface="+mn-ea"/>
                        <a:cs typeface="Meiryo UI" panose="020B0604030504040204" pitchFamily="50" charset="-128"/>
                      </a:endParaRPr>
                    </a:p>
                    <a:p>
                      <a:pPr algn="l"/>
                      <a:r>
                        <a:rPr kumimoji="1" lang="ja-JP" altLang="en-US" sz="1400" dirty="0">
                          <a:latin typeface="+mn-ea"/>
                          <a:ea typeface="+mn-ea"/>
                          <a:cs typeface="Meiryo UI" panose="020B0604030504040204" pitchFamily="50" charset="-128"/>
                        </a:rPr>
                        <a:t>・都道府県は保険者がアップロードした調査票データの参照、</a:t>
                      </a:r>
                      <a:r>
                        <a:rPr kumimoji="1" lang="en-US" altLang="ja-JP" sz="1400" dirty="0">
                          <a:latin typeface="+mn-ea"/>
                          <a:ea typeface="+mn-ea"/>
                          <a:cs typeface="Meiryo UI" panose="020B0604030504040204" pitchFamily="50" charset="-128"/>
                        </a:rPr>
                        <a:t>Excel</a:t>
                      </a:r>
                      <a:r>
                        <a:rPr kumimoji="1" lang="ja-JP" altLang="en-US" sz="1400" dirty="0">
                          <a:latin typeface="+mn-ea"/>
                          <a:ea typeface="+mn-ea"/>
                          <a:cs typeface="Meiryo UI" panose="020B0604030504040204" pitchFamily="50" charset="-128"/>
                        </a:rPr>
                        <a:t>ファイル形式でのダウンロードを可能とする。</a:t>
                      </a:r>
                      <a:endParaRPr kumimoji="1" lang="en-US" altLang="ja-JP" sz="1400" dirty="0">
                        <a:latin typeface="+mn-ea"/>
                        <a:ea typeface="+mn-ea"/>
                        <a:cs typeface="Meiryo UI" pitchFamily="50" charset="-128"/>
                      </a:endParaRPr>
                    </a:p>
                  </a:txBody>
                  <a:tcPr marL="106082" marR="106082" marT="49021" marB="49021" anchor="ctr"/>
                </a:tc>
                <a:extLst>
                  <a:ext uri="{0D108BD9-81ED-4DB2-BD59-A6C34878D82A}">
                    <a16:rowId xmlns:a16="http://schemas.microsoft.com/office/drawing/2014/main" xmlns="" val="10003"/>
                  </a:ext>
                </a:extLst>
              </a:tr>
              <a:tr h="763091">
                <a:tc>
                  <a:txBody>
                    <a:bodyPr/>
                    <a:lstStyle/>
                    <a:p>
                      <a:pPr algn="ctr"/>
                      <a:r>
                        <a:rPr kumimoji="1" lang="en-US" altLang="ja-JP" sz="1400" dirty="0">
                          <a:latin typeface="+mn-ea"/>
                          <a:ea typeface="+mn-ea"/>
                          <a:cs typeface="Meiryo UI" pitchFamily="50" charset="-128"/>
                        </a:rPr>
                        <a:t>4</a:t>
                      </a:r>
                      <a:endParaRPr kumimoji="1" lang="ja-JP" altLang="en-US" sz="1400" dirty="0">
                        <a:latin typeface="+mn-ea"/>
                        <a:ea typeface="+mn-ea"/>
                        <a:cs typeface="Meiryo UI" pitchFamily="50" charset="-128"/>
                      </a:endParaRPr>
                    </a:p>
                  </a:txBody>
                  <a:tcPr marL="106082" marR="106082" marT="49021" marB="4902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itchFamily="50" charset="-128"/>
                        </a:rPr>
                        <a:t>制度改正への対応</a:t>
                      </a:r>
                    </a:p>
                  </a:txBody>
                  <a:tcPr marL="106082" marR="106082" marT="49021" marB="4902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n-ea"/>
                          <a:ea typeface="+mn-ea"/>
                          <a:cs typeface="Meiryo UI" panose="020B0604030504040204" pitchFamily="50" charset="-128"/>
                        </a:rPr>
                        <a:t>・普通調整交付金の算定方法見直しに係る激変緩和措置に対し、推計ロジックの対応を行う。</a:t>
                      </a:r>
                      <a:endParaRPr kumimoji="1" lang="en-US" altLang="ja-JP" sz="1400" dirty="0">
                        <a:latin typeface="+mn-ea"/>
                        <a:ea typeface="+mn-ea"/>
                        <a:cs typeface="Meiryo UI" pitchFamily="50" charset="-128"/>
                      </a:endParaRPr>
                    </a:p>
                  </a:txBody>
                  <a:tcPr marL="106082" marR="106082" marT="49021" marB="49021"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3014194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t>2-2-6</a:t>
            </a:r>
            <a:r>
              <a:rPr lang="ja-JP" altLang="en-US" sz="2000" dirty="0"/>
              <a:t>　その他の保険料額の算定に必要な情報の入力</a:t>
            </a:r>
            <a:endParaRPr lang="en-US" altLang="ja-JP" sz="2000" dirty="0"/>
          </a:p>
          <a:p>
            <a:pPr lvl="1">
              <a:lnSpc>
                <a:spcPct val="200000"/>
              </a:lnSpc>
            </a:pPr>
            <a:r>
              <a:rPr lang="en-US" altLang="ja-JP" sz="2000" dirty="0">
                <a:solidFill>
                  <a:schemeClr val="bg1">
                    <a:lumMod val="75000"/>
                  </a:schemeClr>
                </a:solidFill>
              </a:rPr>
              <a:t>2-2-7</a:t>
            </a:r>
            <a:r>
              <a:rPr lang="ja-JP" altLang="en-US" sz="2000" dirty="0">
                <a:solidFill>
                  <a:schemeClr val="bg1">
                    <a:lumMod val="75000"/>
                  </a:schemeClr>
                </a:solidFill>
              </a:rPr>
              <a:t>　推計結果概要の確認と提出</a:t>
            </a:r>
            <a:endParaRPr lang="en-US" altLang="ja-JP" sz="2000" dirty="0">
              <a:solidFill>
                <a:schemeClr val="bg1">
                  <a:lumMod val="75000"/>
                </a:schemeClr>
              </a:solidFill>
            </a:endParaRPr>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80</a:t>
            </a:fld>
            <a:endParaRPr kumimoji="1" lang="ja-JP" altLang="en-US" dirty="0"/>
          </a:p>
        </p:txBody>
      </p:sp>
    </p:spTree>
    <p:extLst>
      <p:ext uri="{BB962C8B-B14F-4D97-AF65-F5344CB8AC3E}">
        <p14:creationId xmlns:p14="http://schemas.microsoft.com/office/powerpoint/2010/main" val="1677900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その他の保険料額の算定に必要な情報の入力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本メニューから、第</a:t>
            </a:r>
            <a:r>
              <a:rPr lang="en-US" altLang="ja-JP" dirty="0"/>
              <a:t>7</a:t>
            </a:r>
            <a:r>
              <a:rPr lang="ja-JP" altLang="en-US" dirty="0"/>
              <a:t>期及び平成</a:t>
            </a:r>
            <a:r>
              <a:rPr lang="en-US" altLang="ja-JP" dirty="0"/>
              <a:t>37</a:t>
            </a:r>
            <a:r>
              <a:rPr lang="ja-JP" altLang="en-US" dirty="0"/>
              <a:t>年度の保険料額推計に必要な情報（赤枠内）を入力します。</a:t>
            </a:r>
            <a:endParaRPr lang="en-US" altLang="ja-JP" dirty="0"/>
          </a:p>
          <a:p>
            <a:pPr marL="0" lvl="1" indent="0"/>
            <a:r>
              <a:rPr lang="ja-JP" altLang="en-US" dirty="0"/>
              <a:t>所得段階別加入者数等②は、弾力化を行う場合以外は必須ではありません。</a:t>
            </a:r>
            <a:endParaRPr lang="en-US" altLang="ja-JP" dirty="0"/>
          </a:p>
        </p:txBody>
      </p:sp>
      <p:pic>
        <p:nvPicPr>
          <p:cNvPr id="20" name="図 19"/>
          <p:cNvPicPr>
            <a:picLocks noChangeAspect="1"/>
          </p:cNvPicPr>
          <p:nvPr/>
        </p:nvPicPr>
        <p:blipFill>
          <a:blip r:embed="rId3"/>
          <a:stretch>
            <a:fillRect/>
          </a:stretch>
        </p:blipFill>
        <p:spPr>
          <a:xfrm>
            <a:off x="272480" y="1340768"/>
            <a:ext cx="8771382" cy="5266944"/>
          </a:xfrm>
          <a:prstGeom prst="rect">
            <a:avLst/>
          </a:prstGeom>
        </p:spPr>
      </p:pic>
      <p:sp>
        <p:nvSpPr>
          <p:cNvPr id="33" name="角丸四角形 32"/>
          <p:cNvSpPr/>
          <p:nvPr/>
        </p:nvSpPr>
        <p:spPr>
          <a:xfrm>
            <a:off x="2065883" y="2708920"/>
            <a:ext cx="1872208" cy="160678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81</a:t>
            </a:fld>
            <a:endParaRPr kumimoji="1" lang="ja-JP" altLang="en-US" dirty="0"/>
          </a:p>
        </p:txBody>
      </p:sp>
      <p:sp>
        <p:nvSpPr>
          <p:cNvPr id="9"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W2-107</a:t>
            </a:r>
            <a:r>
              <a:rPr lang="ja-JP" altLang="en-US" sz="1400" dirty="0"/>
              <a:t>ページ</a:t>
            </a:r>
            <a:endParaRPr lang="en-US" altLang="ja-JP" sz="1400" dirty="0"/>
          </a:p>
        </p:txBody>
      </p:sp>
    </p:spTree>
    <p:extLst>
      <p:ext uri="{BB962C8B-B14F-4D97-AF65-F5344CB8AC3E}">
        <p14:creationId xmlns:p14="http://schemas.microsoft.com/office/powerpoint/2010/main" val="810096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所得段階別第</a:t>
            </a:r>
            <a:r>
              <a:rPr lang="en-US" altLang="ja-JP" sz="2000" b="1" dirty="0">
                <a:solidFill>
                  <a:prstClr val="white"/>
                </a:solidFill>
                <a:latin typeface="HG丸ｺﾞｼｯｸM-PRO" pitchFamily="50" charset="-128"/>
                <a:ea typeface="HG丸ｺﾞｼｯｸM-PRO" pitchFamily="50" charset="-128"/>
              </a:rPr>
              <a:t>1</a:t>
            </a:r>
            <a:r>
              <a:rPr lang="ja-JP" altLang="en-US" sz="2000" b="1" dirty="0">
                <a:solidFill>
                  <a:prstClr val="white"/>
                </a:solidFill>
                <a:latin typeface="HG丸ｺﾞｼｯｸM-PRO" pitchFamily="50" charset="-128"/>
                <a:ea typeface="HG丸ｺﾞｼｯｸM-PRO" pitchFamily="50" charset="-128"/>
              </a:rPr>
              <a:t>号被保険者数の登録</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「第</a:t>
            </a:r>
            <a:r>
              <a:rPr lang="en-US" altLang="ja-JP" dirty="0"/>
              <a:t>7</a:t>
            </a:r>
            <a:r>
              <a:rPr lang="ja-JP" altLang="en-US" dirty="0"/>
              <a:t>期」または「平成</a:t>
            </a:r>
            <a:r>
              <a:rPr lang="en-US" altLang="ja-JP" dirty="0"/>
              <a:t>37</a:t>
            </a:r>
            <a:r>
              <a:rPr lang="ja-JP" altLang="en-US" dirty="0"/>
              <a:t>年度」のいずれかを選択して、それぞれ所得段階別第</a:t>
            </a:r>
            <a:r>
              <a:rPr lang="en-US" altLang="ja-JP" dirty="0"/>
              <a:t>1</a:t>
            </a:r>
            <a:r>
              <a:rPr lang="ja-JP" altLang="en-US" dirty="0"/>
              <a:t>号被保険者数を入力します。</a:t>
            </a:r>
            <a:endParaRPr lang="en-US" altLang="ja-JP"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82</a:t>
            </a:fld>
            <a:endParaRPr kumimoji="1" lang="ja-JP" altLang="en-US" dirty="0"/>
          </a:p>
        </p:txBody>
      </p:sp>
      <p:pic>
        <p:nvPicPr>
          <p:cNvPr id="3" name="図 2"/>
          <p:cNvPicPr>
            <a:picLocks noChangeAspect="1"/>
          </p:cNvPicPr>
          <p:nvPr/>
        </p:nvPicPr>
        <p:blipFill>
          <a:blip r:embed="rId3"/>
          <a:stretch>
            <a:fillRect/>
          </a:stretch>
        </p:blipFill>
        <p:spPr>
          <a:xfrm>
            <a:off x="78014" y="1340768"/>
            <a:ext cx="9410700" cy="5117554"/>
          </a:xfrm>
          <a:prstGeom prst="rect">
            <a:avLst/>
          </a:prstGeom>
        </p:spPr>
      </p:pic>
      <p:sp>
        <p:nvSpPr>
          <p:cNvPr id="10" name="角丸四角形 38"/>
          <p:cNvSpPr/>
          <p:nvPr/>
        </p:nvSpPr>
        <p:spPr>
          <a:xfrm>
            <a:off x="2864768" y="4581129"/>
            <a:ext cx="648072" cy="28803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38"/>
          <p:cNvSpPr/>
          <p:nvPr/>
        </p:nvSpPr>
        <p:spPr>
          <a:xfrm>
            <a:off x="6480372" y="2708920"/>
            <a:ext cx="1280939"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線吹き出し 1 (枠付き) 17"/>
          <p:cNvSpPr/>
          <p:nvPr/>
        </p:nvSpPr>
        <p:spPr>
          <a:xfrm>
            <a:off x="2450840" y="5517232"/>
            <a:ext cx="3150232" cy="751130"/>
          </a:xfrm>
          <a:prstGeom prst="borderCallout1">
            <a:avLst>
              <a:gd name="adj1" fmla="val -79577"/>
              <a:gd name="adj2" fmla="val 32924"/>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全段階の合計と、第１号被保険者数が一致するように設定します</a:t>
            </a:r>
            <a:endParaRPr lang="en-US" altLang="ja-JP" sz="1600" dirty="0">
              <a:solidFill>
                <a:srgbClr val="000000"/>
              </a:solidFill>
              <a:latin typeface="+mj-ea"/>
              <a:ea typeface="+mj-ea"/>
              <a:cs typeface="ＭＳ Ｐゴシック" pitchFamily="50" charset="-128"/>
            </a:endParaRPr>
          </a:p>
        </p:txBody>
      </p:sp>
      <p:sp>
        <p:nvSpPr>
          <p:cNvPr id="13" name="線吹き出し 1 (枠付き) 17"/>
          <p:cNvSpPr/>
          <p:nvPr/>
        </p:nvSpPr>
        <p:spPr>
          <a:xfrm>
            <a:off x="6338482" y="3829999"/>
            <a:ext cx="3150232" cy="751130"/>
          </a:xfrm>
          <a:prstGeom prst="borderCallout1">
            <a:avLst>
              <a:gd name="adj1" fmla="val -116942"/>
              <a:gd name="adj2" fmla="val 33499"/>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第</a:t>
            </a:r>
            <a:r>
              <a:rPr lang="en-US" altLang="ja-JP" sz="1600" dirty="0">
                <a:solidFill>
                  <a:srgbClr val="000000"/>
                </a:solidFill>
                <a:latin typeface="+mj-ea"/>
                <a:ea typeface="+mj-ea"/>
                <a:cs typeface="ＭＳ Ｐゴシック" pitchFamily="50" charset="-128"/>
              </a:rPr>
              <a:t>7</a:t>
            </a:r>
            <a:r>
              <a:rPr lang="ja-JP" altLang="en-US" sz="1600" dirty="0">
                <a:solidFill>
                  <a:srgbClr val="000000"/>
                </a:solidFill>
                <a:latin typeface="+mj-ea"/>
                <a:ea typeface="+mj-ea"/>
                <a:cs typeface="ＭＳ Ｐゴシック" pitchFamily="50" charset="-128"/>
              </a:rPr>
              <a:t>期と平成</a:t>
            </a:r>
            <a:r>
              <a:rPr lang="en-US" altLang="ja-JP" sz="1600" dirty="0">
                <a:solidFill>
                  <a:srgbClr val="000000"/>
                </a:solidFill>
                <a:latin typeface="+mj-ea"/>
                <a:ea typeface="+mj-ea"/>
                <a:cs typeface="ＭＳ Ｐゴシック" pitchFamily="50" charset="-128"/>
              </a:rPr>
              <a:t>37</a:t>
            </a:r>
            <a:r>
              <a:rPr lang="ja-JP" altLang="en-US" sz="1600" dirty="0">
                <a:solidFill>
                  <a:srgbClr val="000000"/>
                </a:solidFill>
                <a:latin typeface="+mj-ea"/>
                <a:ea typeface="+mj-ea"/>
                <a:cs typeface="ＭＳ Ｐゴシック" pitchFamily="50" charset="-128"/>
              </a:rPr>
              <a:t>年度の両方の設定が必要です</a:t>
            </a:r>
            <a:endParaRPr lang="en-US" altLang="ja-JP" sz="1600" dirty="0">
              <a:solidFill>
                <a:srgbClr val="000000"/>
              </a:solidFill>
              <a:latin typeface="+mj-ea"/>
              <a:ea typeface="+mj-ea"/>
              <a:cs typeface="ＭＳ Ｐゴシック" pitchFamily="50" charset="-128"/>
            </a:endParaRPr>
          </a:p>
        </p:txBody>
      </p:sp>
      <p:sp>
        <p:nvSpPr>
          <p:cNvPr id="14"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W2-108</a:t>
            </a:r>
            <a:r>
              <a:rPr lang="ja-JP" altLang="en-US" sz="1400" dirty="0"/>
              <a:t>ページ</a:t>
            </a:r>
            <a:endParaRPr lang="en-US" altLang="ja-JP" sz="1400" dirty="0"/>
          </a:p>
        </p:txBody>
      </p:sp>
    </p:spTree>
    <p:extLst>
      <p:ext uri="{BB962C8B-B14F-4D97-AF65-F5344CB8AC3E}">
        <p14:creationId xmlns:p14="http://schemas.microsoft.com/office/powerpoint/2010/main" val="1535403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424608" y="1268760"/>
            <a:ext cx="7384476" cy="5452775"/>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保険料収納必要額及び予定保険料収納率の入力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「第</a:t>
            </a:r>
            <a:r>
              <a:rPr lang="en-US" altLang="ja-JP" dirty="0"/>
              <a:t>7</a:t>
            </a:r>
            <a:r>
              <a:rPr lang="ja-JP" altLang="en-US" dirty="0"/>
              <a:t>期」または「平成</a:t>
            </a:r>
            <a:r>
              <a:rPr lang="en-US" altLang="ja-JP" dirty="0"/>
              <a:t>37</a:t>
            </a:r>
            <a:r>
              <a:rPr lang="ja-JP" altLang="en-US" dirty="0"/>
              <a:t>年度」のいずれかを選択して、それぞれ保険料収納必要額及び予定保険料収納率数を入力します。</a:t>
            </a:r>
            <a:endParaRPr lang="en-US" altLang="ja-JP"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83</a:t>
            </a:fld>
            <a:endParaRPr kumimoji="1" lang="ja-JP" altLang="en-US" dirty="0"/>
          </a:p>
        </p:txBody>
      </p:sp>
      <p:sp>
        <p:nvSpPr>
          <p:cNvPr id="11" name="角丸四角形 38"/>
          <p:cNvSpPr/>
          <p:nvPr/>
        </p:nvSpPr>
        <p:spPr>
          <a:xfrm>
            <a:off x="6398735" y="2331190"/>
            <a:ext cx="1280939" cy="21602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線吹き出し 1 (枠付き) 17"/>
          <p:cNvSpPr/>
          <p:nvPr/>
        </p:nvSpPr>
        <p:spPr>
          <a:xfrm>
            <a:off x="6256845" y="3452269"/>
            <a:ext cx="3150232" cy="751130"/>
          </a:xfrm>
          <a:prstGeom prst="borderCallout1">
            <a:avLst>
              <a:gd name="adj1" fmla="val -116942"/>
              <a:gd name="adj2" fmla="val 33499"/>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第</a:t>
            </a:r>
            <a:r>
              <a:rPr lang="en-US" altLang="ja-JP" sz="1600" dirty="0">
                <a:solidFill>
                  <a:srgbClr val="000000"/>
                </a:solidFill>
                <a:latin typeface="+mj-ea"/>
                <a:ea typeface="+mj-ea"/>
                <a:cs typeface="ＭＳ Ｐゴシック" pitchFamily="50" charset="-128"/>
              </a:rPr>
              <a:t>7</a:t>
            </a:r>
            <a:r>
              <a:rPr lang="ja-JP" altLang="en-US" sz="1600" dirty="0">
                <a:solidFill>
                  <a:srgbClr val="000000"/>
                </a:solidFill>
                <a:latin typeface="+mj-ea"/>
                <a:ea typeface="+mj-ea"/>
                <a:cs typeface="ＭＳ Ｐゴシック" pitchFamily="50" charset="-128"/>
              </a:rPr>
              <a:t>期と平成</a:t>
            </a:r>
            <a:r>
              <a:rPr lang="en-US" altLang="ja-JP" sz="1600" dirty="0">
                <a:solidFill>
                  <a:srgbClr val="000000"/>
                </a:solidFill>
                <a:latin typeface="+mj-ea"/>
                <a:ea typeface="+mj-ea"/>
                <a:cs typeface="ＭＳ Ｐゴシック" pitchFamily="50" charset="-128"/>
              </a:rPr>
              <a:t>37</a:t>
            </a:r>
            <a:r>
              <a:rPr lang="ja-JP" altLang="en-US" sz="1600" dirty="0">
                <a:solidFill>
                  <a:srgbClr val="000000"/>
                </a:solidFill>
                <a:latin typeface="+mj-ea"/>
                <a:ea typeface="+mj-ea"/>
                <a:cs typeface="ＭＳ Ｐゴシック" pitchFamily="50" charset="-128"/>
              </a:rPr>
              <a:t>年度の両方の設定が必要です</a:t>
            </a:r>
            <a:endParaRPr lang="en-US" altLang="ja-JP" sz="1600" dirty="0">
              <a:solidFill>
                <a:srgbClr val="000000"/>
              </a:solidFill>
              <a:latin typeface="+mj-ea"/>
              <a:ea typeface="+mj-ea"/>
              <a:cs typeface="ＭＳ Ｐゴシック" pitchFamily="50" charset="-128"/>
            </a:endParaRPr>
          </a:p>
        </p:txBody>
      </p:sp>
      <p:sp>
        <p:nvSpPr>
          <p:cNvPr id="14"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W2-115</a:t>
            </a:r>
            <a:r>
              <a:rPr lang="ja-JP" altLang="en-US" sz="1400" dirty="0"/>
              <a:t>ページ</a:t>
            </a:r>
            <a:endParaRPr lang="en-US" altLang="ja-JP" sz="1400" dirty="0"/>
          </a:p>
        </p:txBody>
      </p:sp>
    </p:spTree>
    <p:extLst>
      <p:ext uri="{BB962C8B-B14F-4D97-AF65-F5344CB8AC3E}">
        <p14:creationId xmlns:p14="http://schemas.microsoft.com/office/powerpoint/2010/main" val="2885533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保険料収納必要額及び予定保険料収納率の入力</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「第</a:t>
            </a:r>
            <a:r>
              <a:rPr lang="en-US" altLang="ja-JP" dirty="0"/>
              <a:t>7</a:t>
            </a:r>
            <a:r>
              <a:rPr lang="ja-JP" altLang="en-US" dirty="0"/>
              <a:t>期」または「平成</a:t>
            </a:r>
            <a:r>
              <a:rPr lang="en-US" altLang="ja-JP" dirty="0"/>
              <a:t>37</a:t>
            </a:r>
            <a:r>
              <a:rPr lang="ja-JP" altLang="en-US" dirty="0"/>
              <a:t>年度」のいずれかを選択して、それぞれ保険料収納必要額及び予定保険料収納率数を入力します。</a:t>
            </a:r>
            <a:endParaRPr lang="en-US" altLang="ja-JP"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pPr/>
              <a:t>84</a:t>
            </a:fld>
            <a:endParaRPr kumimoji="1" lang="ja-JP" altLang="en-US" dirty="0"/>
          </a:p>
        </p:txBody>
      </p:sp>
      <p:pic>
        <p:nvPicPr>
          <p:cNvPr id="3" name="図 2"/>
          <p:cNvPicPr>
            <a:picLocks noChangeAspect="1"/>
          </p:cNvPicPr>
          <p:nvPr/>
        </p:nvPicPr>
        <p:blipFill>
          <a:blip r:embed="rId3"/>
          <a:stretch>
            <a:fillRect/>
          </a:stretch>
        </p:blipFill>
        <p:spPr>
          <a:xfrm>
            <a:off x="1928664" y="1309627"/>
            <a:ext cx="6597918" cy="5548373"/>
          </a:xfrm>
          <a:prstGeom prst="rect">
            <a:avLst/>
          </a:prstGeom>
        </p:spPr>
      </p:pic>
      <p:sp>
        <p:nvSpPr>
          <p:cNvPr id="12"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W2-115</a:t>
            </a:r>
            <a:r>
              <a:rPr lang="ja-JP" altLang="en-US" sz="1400" dirty="0"/>
              <a:t>ページ</a:t>
            </a:r>
            <a:endParaRPr lang="en-US" altLang="ja-JP" sz="1400" dirty="0"/>
          </a:p>
        </p:txBody>
      </p:sp>
    </p:spTree>
    <p:extLst>
      <p:ext uri="{BB962C8B-B14F-4D97-AF65-F5344CB8AC3E}">
        <p14:creationId xmlns:p14="http://schemas.microsoft.com/office/powerpoint/2010/main" val="4972587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保険料額の内訳の確認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85</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W2-121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最後に保険料額の内訳の確認をしましょう</a:t>
            </a:r>
            <a:endParaRPr lang="en-US" altLang="ja-JP" dirty="0"/>
          </a:p>
        </p:txBody>
      </p:sp>
      <p:pic>
        <p:nvPicPr>
          <p:cNvPr id="2" name="図 1"/>
          <p:cNvPicPr>
            <a:picLocks noChangeAspect="1"/>
          </p:cNvPicPr>
          <p:nvPr/>
        </p:nvPicPr>
        <p:blipFill>
          <a:blip r:embed="rId3"/>
          <a:stretch>
            <a:fillRect/>
          </a:stretch>
        </p:blipFill>
        <p:spPr>
          <a:xfrm>
            <a:off x="228428" y="1268760"/>
            <a:ext cx="9410700" cy="5266253"/>
          </a:xfrm>
          <a:prstGeom prst="rect">
            <a:avLst/>
          </a:prstGeom>
        </p:spPr>
      </p:pic>
      <p:sp>
        <p:nvSpPr>
          <p:cNvPr id="15" name="角丸四角形 32"/>
          <p:cNvSpPr/>
          <p:nvPr/>
        </p:nvSpPr>
        <p:spPr>
          <a:xfrm>
            <a:off x="4232920" y="2880095"/>
            <a:ext cx="4320480" cy="160678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32"/>
          <p:cNvSpPr/>
          <p:nvPr/>
        </p:nvSpPr>
        <p:spPr>
          <a:xfrm>
            <a:off x="2432720" y="4641231"/>
            <a:ext cx="1872208" cy="515961"/>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58747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保険料額の内訳の確認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86</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W2-121</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369332"/>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最後に保険料額の内訳の確認をしましょう</a:t>
            </a:r>
            <a:endParaRPr lang="en-US" altLang="ja-JP" dirty="0"/>
          </a:p>
        </p:txBody>
      </p:sp>
      <p:pic>
        <p:nvPicPr>
          <p:cNvPr id="3" name="図 2"/>
          <p:cNvPicPr>
            <a:picLocks noChangeAspect="1"/>
          </p:cNvPicPr>
          <p:nvPr/>
        </p:nvPicPr>
        <p:blipFill>
          <a:blip r:embed="rId3"/>
          <a:stretch>
            <a:fillRect/>
          </a:stretch>
        </p:blipFill>
        <p:spPr>
          <a:xfrm>
            <a:off x="297038" y="1255198"/>
            <a:ext cx="9273480" cy="5180886"/>
          </a:xfrm>
          <a:prstGeom prst="rect">
            <a:avLst/>
          </a:prstGeom>
        </p:spPr>
      </p:pic>
      <p:sp>
        <p:nvSpPr>
          <p:cNvPr id="12" name="角丸四角形 32"/>
          <p:cNvSpPr/>
          <p:nvPr/>
        </p:nvSpPr>
        <p:spPr>
          <a:xfrm>
            <a:off x="1568624" y="2276872"/>
            <a:ext cx="6408712" cy="3888431"/>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293962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513986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solidFill>
                  <a:schemeClr val="bg1">
                    <a:lumMod val="75000"/>
                  </a:schemeClr>
                </a:solidFill>
              </a:rPr>
              <a:t>2-2-1</a:t>
            </a:r>
            <a:r>
              <a:rPr lang="ja-JP" altLang="en-US" sz="2000" dirty="0">
                <a:solidFill>
                  <a:schemeClr val="bg1">
                    <a:lumMod val="75000"/>
                  </a:schemeClr>
                </a:solidFill>
              </a:rPr>
              <a:t>　将来推計画面を表示する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2-2-2</a:t>
            </a:r>
            <a:r>
              <a:rPr lang="ja-JP" altLang="en-US" sz="2000" dirty="0">
                <a:solidFill>
                  <a:schemeClr val="bg1">
                    <a:lumMod val="75000"/>
                  </a:schemeClr>
                </a:solidFill>
              </a:rPr>
              <a:t>　総人口と被保険者数の確認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2-2-3</a:t>
            </a:r>
            <a:r>
              <a:rPr lang="ja-JP" altLang="en-US" sz="2000" dirty="0">
                <a:solidFill>
                  <a:schemeClr val="bg1">
                    <a:lumMod val="75000"/>
                  </a:schemeClr>
                </a:solidFill>
              </a:rPr>
              <a:t>　認定者数の自然体推計値の確認</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2-2-4</a:t>
            </a:r>
            <a:r>
              <a:rPr lang="ja-JP" altLang="en-US" sz="2000" dirty="0">
                <a:solidFill>
                  <a:schemeClr val="bg1">
                    <a:lumMod val="75000"/>
                  </a:schemeClr>
                </a:solidFill>
              </a:rPr>
              <a:t>　自然体推計値の確認（施設・居住系サービス）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2-2-5</a:t>
            </a:r>
            <a:r>
              <a:rPr lang="ja-JP" altLang="en-US" sz="2000" dirty="0">
                <a:solidFill>
                  <a:schemeClr val="bg1">
                    <a:lumMod val="75000"/>
                  </a:schemeClr>
                </a:solidFill>
              </a:rPr>
              <a:t>　自然体推計値の確認（在宅サービス）</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2-2-6</a:t>
            </a:r>
            <a:r>
              <a:rPr lang="ja-JP" altLang="en-US" sz="2000" dirty="0">
                <a:solidFill>
                  <a:schemeClr val="bg1">
                    <a:lumMod val="75000"/>
                  </a:schemeClr>
                </a:solidFill>
              </a:rPr>
              <a:t>　その他の保険料額の算定に必要な情報の入力</a:t>
            </a:r>
            <a:endParaRPr lang="en-US" altLang="ja-JP" sz="2000" dirty="0">
              <a:solidFill>
                <a:schemeClr val="bg1">
                  <a:lumMod val="75000"/>
                </a:schemeClr>
              </a:solidFill>
            </a:endParaRPr>
          </a:p>
          <a:p>
            <a:pPr lvl="1">
              <a:lnSpc>
                <a:spcPct val="200000"/>
              </a:lnSpc>
            </a:pPr>
            <a:r>
              <a:rPr lang="en-US" altLang="ja-JP" sz="2000" dirty="0"/>
              <a:t>2-2-7</a:t>
            </a:r>
            <a:r>
              <a:rPr lang="ja-JP" altLang="en-US" sz="2000" dirty="0"/>
              <a:t>　推計結果概要の確認と提出</a:t>
            </a:r>
            <a:endParaRPr lang="en-US" altLang="ja-JP" sz="2000" dirty="0"/>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87</a:t>
            </a:fld>
            <a:endParaRPr kumimoji="1" lang="ja-JP" altLang="en-US" dirty="0"/>
          </a:p>
        </p:txBody>
      </p:sp>
    </p:spTree>
    <p:extLst>
      <p:ext uri="{BB962C8B-B14F-4D97-AF65-F5344CB8AC3E}">
        <p14:creationId xmlns:p14="http://schemas.microsoft.com/office/powerpoint/2010/main" val="15396851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推計結果概要の確認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88</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W2-134</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施策反映結果の概要が確認できます。「総括表のダウンロード」を行うと、「都道府県への提出」をクリック可能になります。</a:t>
            </a:r>
            <a:endParaRPr lang="en-US" altLang="ja-JP" dirty="0"/>
          </a:p>
        </p:txBody>
      </p:sp>
      <p:pic>
        <p:nvPicPr>
          <p:cNvPr id="4" name="図 3"/>
          <p:cNvPicPr>
            <a:picLocks noChangeAspect="1"/>
          </p:cNvPicPr>
          <p:nvPr/>
        </p:nvPicPr>
        <p:blipFill>
          <a:blip r:embed="rId3"/>
          <a:stretch>
            <a:fillRect/>
          </a:stretch>
        </p:blipFill>
        <p:spPr>
          <a:xfrm>
            <a:off x="208248" y="1340768"/>
            <a:ext cx="9489504" cy="5665376"/>
          </a:xfrm>
          <a:prstGeom prst="rect">
            <a:avLst/>
          </a:prstGeom>
        </p:spPr>
      </p:pic>
      <p:sp>
        <p:nvSpPr>
          <p:cNvPr id="13" name="角丸四角形 32"/>
          <p:cNvSpPr/>
          <p:nvPr/>
        </p:nvSpPr>
        <p:spPr>
          <a:xfrm>
            <a:off x="2513781" y="2983075"/>
            <a:ext cx="1800200" cy="2246125"/>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09398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都道府県への提出</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89</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W2-135</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提出受付期間中は、推計データの「都道府県への提出」が可能になります。提出されたデータは都道府県のアカウントでログイン後、確認可能です。</a:t>
            </a:r>
            <a:endParaRPr lang="en-US" altLang="ja-JP" dirty="0"/>
          </a:p>
        </p:txBody>
      </p:sp>
      <p:pic>
        <p:nvPicPr>
          <p:cNvPr id="4" name="図 3"/>
          <p:cNvPicPr>
            <a:picLocks noChangeAspect="1"/>
          </p:cNvPicPr>
          <p:nvPr/>
        </p:nvPicPr>
        <p:blipFill>
          <a:blip r:embed="rId3"/>
          <a:stretch>
            <a:fillRect/>
          </a:stretch>
        </p:blipFill>
        <p:spPr>
          <a:xfrm>
            <a:off x="208248" y="1340768"/>
            <a:ext cx="9489504" cy="5665376"/>
          </a:xfrm>
          <a:prstGeom prst="rect">
            <a:avLst/>
          </a:prstGeom>
        </p:spPr>
      </p:pic>
      <p:sp>
        <p:nvSpPr>
          <p:cNvPr id="13" name="角丸四角形 32"/>
          <p:cNvSpPr/>
          <p:nvPr/>
        </p:nvSpPr>
        <p:spPr>
          <a:xfrm flipV="1">
            <a:off x="2450826" y="5733256"/>
            <a:ext cx="1944216"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線吹き出し 1 (枠付き) 17"/>
          <p:cNvSpPr/>
          <p:nvPr/>
        </p:nvSpPr>
        <p:spPr>
          <a:xfrm>
            <a:off x="5241032" y="5270158"/>
            <a:ext cx="3150232" cy="751130"/>
          </a:xfrm>
          <a:prstGeom prst="borderCallout1">
            <a:avLst>
              <a:gd name="adj1" fmla="val 90792"/>
              <a:gd name="adj2" fmla="val -26152"/>
              <a:gd name="adj3" fmla="val 59606"/>
              <a:gd name="adj4" fmla="val 44"/>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実際に一度提出をしてみましょう！</a:t>
            </a:r>
            <a:endParaRPr lang="en-US" altLang="ja-JP" sz="1600" dirty="0">
              <a:solidFill>
                <a:srgbClr val="000000"/>
              </a:solidFill>
              <a:latin typeface="+mj-ea"/>
              <a:ea typeface="+mj-ea"/>
              <a:cs typeface="ＭＳ Ｐゴシック" pitchFamily="50" charset="-128"/>
            </a:endParaRPr>
          </a:p>
        </p:txBody>
      </p:sp>
    </p:spTree>
    <p:extLst>
      <p:ext uri="{BB962C8B-B14F-4D97-AF65-F5344CB8AC3E}">
        <p14:creationId xmlns:p14="http://schemas.microsoft.com/office/powerpoint/2010/main" val="1883054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将来推計機能の拡充予定</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1200329"/>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indent="0"/>
            <a:r>
              <a:rPr lang="ja-JP" altLang="en-US" dirty="0">
                <a:latin typeface="ＭＳ Ｐゴシック" panose="020B0600070205080204" pitchFamily="50" charset="-128"/>
                <a:ea typeface="ＭＳ Ｐゴシック" panose="020B0600070205080204" pitchFamily="50" charset="-128"/>
              </a:rPr>
              <a:t>１</a:t>
            </a:r>
            <a:r>
              <a:rPr lang="en-US" altLang="ja-JP"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推計結果データの比較機能の拡充（都道府県向け機能）</a:t>
            </a:r>
            <a:endParaRPr lang="en-US" altLang="ja-JP" dirty="0">
              <a:latin typeface="ＭＳ Ｐゴシック" panose="020B0600070205080204" pitchFamily="50" charset="-128"/>
              <a:ea typeface="ＭＳ Ｐゴシック" panose="020B0600070205080204" pitchFamily="50" charset="-128"/>
            </a:endParaRP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管内保険者が提出した推計データのうち、都道府県が表形式やグラフ形式で比較可能なデータの拡充を行います。</a:t>
            </a:r>
          </a:p>
          <a:p>
            <a:pPr marL="285750" indent="-285750">
              <a:buFont typeface="Wingdings" panose="05000000000000000000" pitchFamily="2" charset="2"/>
              <a:buChar char="l"/>
            </a:pPr>
            <a:r>
              <a:rPr lang="ja-JP" altLang="en-US" dirty="0">
                <a:latin typeface="ＭＳ Ｐゴシック" panose="020B0600070205080204" pitchFamily="50" charset="-128"/>
                <a:ea typeface="ＭＳ Ｐゴシック" panose="020B0600070205080204" pitchFamily="50" charset="-128"/>
              </a:rPr>
              <a:t>保険者別に加えて、老人福祉圏域や二次医療圏域別でも推計データを比較可能とします。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a:t>
            </a:fld>
            <a:endParaRPr kumimoji="1" lang="ja-JP" altLang="en-US" dirty="0"/>
          </a:p>
        </p:txBody>
      </p:sp>
      <p:pic>
        <p:nvPicPr>
          <p:cNvPr id="10" name="Picture 3"/>
          <p:cNvPicPr>
            <a:picLocks noChangeAspect="1" noChangeArrowheads="1"/>
          </p:cNvPicPr>
          <p:nvPr/>
        </p:nvPicPr>
        <p:blipFill>
          <a:blip r:embed="rId3" cstate="print"/>
          <a:srcRect/>
          <a:stretch>
            <a:fillRect/>
          </a:stretch>
        </p:blipFill>
        <p:spPr bwMode="auto">
          <a:xfrm>
            <a:off x="5228396" y="2512349"/>
            <a:ext cx="4549140" cy="2394585"/>
          </a:xfrm>
          <a:prstGeom prst="rect">
            <a:avLst/>
          </a:prstGeom>
          <a:noFill/>
          <a:ln w="3175">
            <a:solidFill>
              <a:schemeClr val="accent1"/>
            </a:solidFill>
            <a:miter lim="800000"/>
            <a:headEnd/>
            <a:tailEnd/>
          </a:ln>
        </p:spPr>
      </p:pic>
      <p:pic>
        <p:nvPicPr>
          <p:cNvPr id="12" name="Picture 4"/>
          <p:cNvPicPr>
            <a:picLocks noChangeAspect="1" noChangeArrowheads="1"/>
          </p:cNvPicPr>
          <p:nvPr/>
        </p:nvPicPr>
        <p:blipFill>
          <a:blip r:embed="rId4" cstate="print"/>
          <a:srcRect/>
          <a:stretch>
            <a:fillRect/>
          </a:stretch>
        </p:blipFill>
        <p:spPr bwMode="auto">
          <a:xfrm>
            <a:off x="80332" y="2512641"/>
            <a:ext cx="4944676" cy="2394000"/>
          </a:xfrm>
          <a:prstGeom prst="rect">
            <a:avLst/>
          </a:prstGeom>
          <a:noFill/>
          <a:ln w="3175">
            <a:solidFill>
              <a:schemeClr val="accent1"/>
            </a:solidFill>
            <a:miter lim="800000"/>
            <a:headEnd/>
            <a:tailEnd/>
          </a:ln>
        </p:spPr>
      </p:pic>
      <p:sp>
        <p:nvSpPr>
          <p:cNvPr id="2" name="正方形/長方形 1"/>
          <p:cNvSpPr/>
          <p:nvPr/>
        </p:nvSpPr>
        <p:spPr>
          <a:xfrm>
            <a:off x="829961" y="2060848"/>
            <a:ext cx="3456384" cy="307777"/>
          </a:xfrm>
          <a:prstGeom prst="rect">
            <a:avLst/>
          </a:prstGeom>
        </p:spPr>
        <p:txBody>
          <a:bodyPr wrap="square">
            <a:spAutoFit/>
          </a:bodyPr>
          <a:lstStyle/>
          <a:p>
            <a:pPr algn="ctr"/>
            <a:r>
              <a:rPr lang="ja-JP" altLang="en-US" sz="1400" dirty="0">
                <a:latin typeface="+mn-ea"/>
                <a:cs typeface="Meiryo UI" panose="020B0604030504040204" pitchFamily="50" charset="-128"/>
              </a:rPr>
              <a:t>＜各サービス見込み量の伸び率の比較＞</a:t>
            </a:r>
            <a:endParaRPr lang="ja-JP" altLang="en-US" sz="1400" dirty="0"/>
          </a:p>
        </p:txBody>
      </p:sp>
      <p:sp>
        <p:nvSpPr>
          <p:cNvPr id="13" name="正方形/長方形 12"/>
          <p:cNvSpPr/>
          <p:nvPr/>
        </p:nvSpPr>
        <p:spPr>
          <a:xfrm>
            <a:off x="5606199" y="2060848"/>
            <a:ext cx="3804501" cy="307777"/>
          </a:xfrm>
          <a:prstGeom prst="rect">
            <a:avLst/>
          </a:prstGeom>
        </p:spPr>
        <p:txBody>
          <a:bodyPr wrap="square">
            <a:spAutoFit/>
          </a:bodyPr>
          <a:lstStyle/>
          <a:p>
            <a:pPr algn="ctr"/>
            <a:r>
              <a:rPr lang="ja-JP" altLang="en-US" sz="1400" dirty="0">
                <a:latin typeface="+mn-ea"/>
                <a:cs typeface="Meiryo UI" panose="020B0604030504040204" pitchFamily="50" charset="-128"/>
              </a:rPr>
              <a:t>＜第</a:t>
            </a:r>
            <a:r>
              <a:rPr lang="en-US" altLang="ja-JP" sz="1400" dirty="0">
                <a:latin typeface="+mn-ea"/>
                <a:cs typeface="Meiryo UI" panose="020B0604030504040204" pitchFamily="50" charset="-128"/>
              </a:rPr>
              <a:t>1</a:t>
            </a:r>
            <a:r>
              <a:rPr lang="ja-JP" altLang="en-US" sz="1400" dirty="0">
                <a:latin typeface="+mn-ea"/>
                <a:cs typeface="Meiryo UI" panose="020B0604030504040204" pitchFamily="50" charset="-128"/>
              </a:rPr>
              <a:t>号被保険者</a:t>
            </a:r>
            <a:r>
              <a:rPr lang="en-US" altLang="ja-JP" sz="1400" dirty="0">
                <a:latin typeface="+mn-ea"/>
                <a:cs typeface="Meiryo UI" panose="020B0604030504040204" pitchFamily="50" charset="-128"/>
              </a:rPr>
              <a:t>1</a:t>
            </a:r>
            <a:r>
              <a:rPr lang="ja-JP" altLang="en-US" sz="1400" dirty="0">
                <a:latin typeface="+mn-ea"/>
                <a:cs typeface="Meiryo UI" panose="020B0604030504040204" pitchFamily="50" charset="-128"/>
              </a:rPr>
              <a:t>人あたり給付月額の比較＞</a:t>
            </a:r>
            <a:endParaRPr lang="ja-JP" altLang="en-US" sz="1400" dirty="0"/>
          </a:p>
        </p:txBody>
      </p:sp>
      <p:sp>
        <p:nvSpPr>
          <p:cNvPr id="15" name="AutoShape 3"/>
          <p:cNvSpPr>
            <a:spLocks/>
          </p:cNvSpPr>
          <p:nvPr/>
        </p:nvSpPr>
        <p:spPr bwMode="auto">
          <a:xfrm>
            <a:off x="2072680" y="4991532"/>
            <a:ext cx="4047509" cy="1132270"/>
          </a:xfrm>
          <a:prstGeom prst="borderCallout1">
            <a:avLst>
              <a:gd name="adj1" fmla="val 11378"/>
              <a:gd name="adj2" fmla="val -1939"/>
              <a:gd name="adj3" fmla="val -29250"/>
              <a:gd name="adj4" fmla="val -10279"/>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eaLnBrk="0" fontAlgn="base" hangingPunct="0">
              <a:lnSpc>
                <a:spcPct val="96000"/>
              </a:lnSpc>
              <a:spcBef>
                <a:spcPct val="0"/>
              </a:spcBef>
              <a:spcAft>
                <a:spcPct val="0"/>
              </a:spcAft>
            </a:pPr>
            <a:r>
              <a:rPr kumimoji="0" lang="ja-JP" altLang="en-US" sz="1400" dirty="0">
                <a:solidFill>
                  <a:srgbClr val="000000"/>
                </a:solidFill>
                <a:latin typeface="Meiryo UI" panose="020B0604030504040204" pitchFamily="50" charset="-128"/>
                <a:ea typeface="Meiryo UI" panose="020B0604030504040204" pitchFamily="50" charset="-128"/>
              </a:rPr>
              <a:t>横軸を「介護サービス名」、縦軸を「伸び率（＝サービス見込み量</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第</a:t>
            </a:r>
            <a:r>
              <a:rPr kumimoji="0" lang="en-US" altLang="ja-JP" sz="1400" dirty="0">
                <a:solidFill>
                  <a:srgbClr val="000000"/>
                </a:solidFill>
                <a:latin typeface="Meiryo UI" panose="020B0604030504040204" pitchFamily="50" charset="-128"/>
                <a:ea typeface="Meiryo UI" panose="020B0604030504040204" pitchFamily="50" charset="-128"/>
              </a:rPr>
              <a:t>7</a:t>
            </a:r>
            <a:r>
              <a:rPr kumimoji="0" lang="ja-JP" altLang="en-US" sz="1400" dirty="0">
                <a:solidFill>
                  <a:srgbClr val="000000"/>
                </a:solidFill>
                <a:latin typeface="Meiryo UI" panose="020B0604030504040204" pitchFamily="50" charset="-128"/>
                <a:ea typeface="Meiryo UI" panose="020B0604030504040204" pitchFamily="50" charset="-128"/>
              </a:rPr>
              <a:t>期の年平均</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サービス見込み量</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平成</a:t>
            </a:r>
            <a:r>
              <a:rPr kumimoji="0" lang="en-US" altLang="ja-JP" sz="1400" dirty="0">
                <a:solidFill>
                  <a:srgbClr val="000000"/>
                </a:solidFill>
                <a:latin typeface="Meiryo UI" panose="020B0604030504040204" pitchFamily="50" charset="-128"/>
                <a:ea typeface="Meiryo UI" panose="020B0604030504040204" pitchFamily="50" charset="-128"/>
              </a:rPr>
              <a:t>29</a:t>
            </a:r>
            <a:r>
              <a:rPr kumimoji="0" lang="ja-JP" altLang="en-US" sz="1400" dirty="0">
                <a:solidFill>
                  <a:srgbClr val="000000"/>
                </a:solidFill>
                <a:latin typeface="Meiryo UI" panose="020B0604030504040204" pitchFamily="50" charset="-128"/>
                <a:ea typeface="Meiryo UI" panose="020B0604030504040204" pitchFamily="50" charset="-128"/>
              </a:rPr>
              <a:t>年度</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）」として、折れ線グラフで表示します。</a:t>
            </a:r>
            <a:endParaRPr kumimoji="0" lang="en-US" altLang="ja-JP" sz="1400" dirty="0">
              <a:solidFill>
                <a:srgbClr val="000000"/>
              </a:solidFill>
              <a:latin typeface="Meiryo UI" panose="020B0604030504040204" pitchFamily="50" charset="-128"/>
              <a:ea typeface="Meiryo UI" panose="020B0604030504040204" pitchFamily="50" charset="-128"/>
            </a:endParaRPr>
          </a:p>
          <a:p>
            <a:pPr lvl="0" eaLnBrk="0" fontAlgn="base" hangingPunct="0">
              <a:lnSpc>
                <a:spcPct val="96000"/>
              </a:lnSpc>
              <a:spcBef>
                <a:spcPct val="0"/>
              </a:spcBef>
              <a:spcAft>
                <a:spcPct val="0"/>
              </a:spcAft>
            </a:pP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サービス見込み量：給付費</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年間累計</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／利用</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日</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回数</a:t>
            </a:r>
            <a:r>
              <a:rPr kumimoji="0" lang="en-US" altLang="ja-JP" sz="1400" dirty="0">
                <a:solidFill>
                  <a:srgbClr val="000000"/>
                </a:solidFill>
                <a:latin typeface="Meiryo UI" panose="020B0604030504040204" pitchFamily="50" charset="-128"/>
                <a:ea typeface="Meiryo UI" panose="020B0604030504040204" pitchFamily="50" charset="-128"/>
              </a:rPr>
              <a:t>(1</a:t>
            </a:r>
            <a:r>
              <a:rPr kumimoji="0" lang="ja-JP" altLang="en-US" sz="1400" dirty="0">
                <a:solidFill>
                  <a:srgbClr val="000000"/>
                </a:solidFill>
                <a:latin typeface="Meiryo UI" panose="020B0604030504040204" pitchFamily="50" charset="-128"/>
                <a:ea typeface="Meiryo UI" panose="020B0604030504040204" pitchFamily="50" charset="-128"/>
              </a:rPr>
              <a:t>月あたり</a:t>
            </a:r>
            <a:r>
              <a:rPr kumimoji="0" lang="en-US" altLang="ja-JP" sz="1400" dirty="0">
                <a:solidFill>
                  <a:srgbClr val="000000"/>
                </a:solidFill>
                <a:latin typeface="Meiryo UI" panose="020B0604030504040204" pitchFamily="50" charset="-128"/>
                <a:ea typeface="Meiryo UI" panose="020B0604030504040204" pitchFamily="50" charset="-128"/>
              </a:rPr>
              <a:t>)</a:t>
            </a:r>
            <a:r>
              <a:rPr kumimoji="0" lang="ja-JP" altLang="en-US" sz="1400" dirty="0">
                <a:solidFill>
                  <a:srgbClr val="000000"/>
                </a:solidFill>
                <a:latin typeface="Meiryo UI" panose="020B0604030504040204" pitchFamily="50" charset="-128"/>
                <a:ea typeface="Meiryo UI" panose="020B0604030504040204" pitchFamily="50" charset="-128"/>
              </a:rPr>
              <a:t>／人数</a:t>
            </a:r>
            <a:r>
              <a:rPr kumimoji="0" lang="en-US" altLang="ja-JP" sz="1400" dirty="0">
                <a:solidFill>
                  <a:srgbClr val="000000"/>
                </a:solidFill>
                <a:latin typeface="Meiryo UI" panose="020B0604030504040204" pitchFamily="50" charset="-128"/>
                <a:ea typeface="Meiryo UI" panose="020B0604030504040204" pitchFamily="50" charset="-128"/>
              </a:rPr>
              <a:t>(1</a:t>
            </a:r>
            <a:r>
              <a:rPr kumimoji="0" lang="ja-JP" altLang="en-US" sz="1400" dirty="0">
                <a:solidFill>
                  <a:srgbClr val="000000"/>
                </a:solidFill>
                <a:latin typeface="Meiryo UI" panose="020B0604030504040204" pitchFamily="50" charset="-128"/>
                <a:ea typeface="Meiryo UI" panose="020B0604030504040204" pitchFamily="50" charset="-128"/>
              </a:rPr>
              <a:t>月あたり</a:t>
            </a:r>
            <a:r>
              <a:rPr kumimoji="0" lang="en-US" altLang="ja-JP" sz="1400" dirty="0">
                <a:solidFill>
                  <a:srgbClr val="000000"/>
                </a:solidFill>
                <a:latin typeface="Meiryo UI" panose="020B0604030504040204" pitchFamily="50" charset="-128"/>
                <a:ea typeface="Meiryo UI" panose="020B0604030504040204" pitchFamily="50" charset="-128"/>
              </a:rPr>
              <a:t>)</a:t>
            </a:r>
            <a:endParaRPr kumimoji="0" lang="ja-JP" altLang="en-US" sz="1400" dirty="0">
              <a:solidFill>
                <a:srgbClr val="000000"/>
              </a:solidFill>
              <a:latin typeface="Meiryo UI" panose="020B0604030504040204" pitchFamily="50" charset="-128"/>
              <a:ea typeface="Meiryo UI" panose="020B0604030504040204" pitchFamily="50" charset="-128"/>
            </a:endParaRPr>
          </a:p>
        </p:txBody>
      </p:sp>
      <p:sp>
        <p:nvSpPr>
          <p:cNvPr id="17" name="AutoShape 3"/>
          <p:cNvSpPr>
            <a:spLocks/>
          </p:cNvSpPr>
          <p:nvPr/>
        </p:nvSpPr>
        <p:spPr bwMode="auto">
          <a:xfrm>
            <a:off x="6753200" y="5033247"/>
            <a:ext cx="2869951" cy="907938"/>
          </a:xfrm>
          <a:prstGeom prst="borderCallout1">
            <a:avLst>
              <a:gd name="adj1" fmla="val -7951"/>
              <a:gd name="adj2" fmla="val 13509"/>
              <a:gd name="adj3" fmla="val -125678"/>
              <a:gd name="adj4" fmla="val 1576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eaLnBrk="0" fontAlgn="base" hangingPunct="0">
              <a:lnSpc>
                <a:spcPct val="96000"/>
              </a:lnSpc>
              <a:spcBef>
                <a:spcPct val="0"/>
              </a:spcBef>
              <a:spcAft>
                <a:spcPct val="0"/>
              </a:spcAft>
            </a:pPr>
            <a:r>
              <a:rPr kumimoji="0" lang="ja-JP" altLang="en-US" sz="1400" dirty="0">
                <a:solidFill>
                  <a:srgbClr val="000000"/>
                </a:solidFill>
                <a:latin typeface="Meiryo UI" panose="020B0604030504040204" pitchFamily="50" charset="-128"/>
                <a:ea typeface="Meiryo UI" panose="020B0604030504040204" pitchFamily="50" charset="-128"/>
              </a:rPr>
              <a:t>原点は都道府県の平均値とし、平成</a:t>
            </a:r>
            <a:r>
              <a:rPr kumimoji="0" lang="en-US" altLang="ja-JP" sz="1400" dirty="0">
                <a:solidFill>
                  <a:srgbClr val="000000"/>
                </a:solidFill>
                <a:latin typeface="Meiryo UI" panose="020B0604030504040204" pitchFamily="50" charset="-128"/>
                <a:ea typeface="Meiryo UI" panose="020B0604030504040204" pitchFamily="50" charset="-128"/>
              </a:rPr>
              <a:t>28</a:t>
            </a:r>
            <a:r>
              <a:rPr kumimoji="0" lang="ja-JP" altLang="en-US" sz="1400" dirty="0">
                <a:solidFill>
                  <a:srgbClr val="000000"/>
                </a:solidFill>
                <a:latin typeface="Meiryo UI" panose="020B0604030504040204" pitchFamily="50" charset="-128"/>
                <a:ea typeface="Meiryo UI" panose="020B0604030504040204" pitchFamily="50" charset="-128"/>
              </a:rPr>
              <a:t>年度の各都道府県の平均値及び全国の平均値を表示します。</a:t>
            </a:r>
          </a:p>
        </p:txBody>
      </p:sp>
      <p:sp>
        <p:nvSpPr>
          <p:cNvPr id="14" name="正方形/長方形 13"/>
          <p:cNvSpPr/>
          <p:nvPr/>
        </p:nvSpPr>
        <p:spPr>
          <a:xfrm>
            <a:off x="5529064" y="6208400"/>
            <a:ext cx="4248000" cy="276999"/>
          </a:xfrm>
          <a:prstGeom prst="rect">
            <a:avLst/>
          </a:prstGeom>
        </p:spPr>
        <p:txBody>
          <a:bodyPr wrap="square">
            <a:spAutoFit/>
          </a:bodyPr>
          <a:lstStyle/>
          <a:p>
            <a:r>
              <a:rPr lang="ja-JP" altLang="en-US" sz="1200" dirty="0">
                <a:latin typeface="+mn-ea"/>
                <a:cs typeface="Meiryo UI" panose="020B0604030504040204" pitchFamily="50" charset="-128"/>
              </a:rPr>
              <a:t>画面は開発中のイメージのため、今後変更の可能性があります。</a:t>
            </a:r>
            <a:endParaRPr lang="ja-JP" altLang="en-US" sz="1200" dirty="0"/>
          </a:p>
        </p:txBody>
      </p:sp>
      <p:sp>
        <p:nvSpPr>
          <p:cNvPr id="18"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en-US" altLang="ja-JP" sz="1400" dirty="0"/>
              <a:t/>
            </a:r>
            <a:br>
              <a:rPr lang="en-US" altLang="ja-JP" sz="1400" dirty="0"/>
            </a:br>
            <a:r>
              <a:rPr lang="en-US" altLang="ja-JP" sz="1400" dirty="0"/>
              <a:t>P1-6</a:t>
            </a:r>
            <a:r>
              <a:rPr lang="ja-JP" altLang="en-US" sz="1400" dirty="0"/>
              <a:t>ページ</a:t>
            </a:r>
            <a:endParaRPr lang="en-US" altLang="ja-JP" sz="1400" dirty="0"/>
          </a:p>
        </p:txBody>
      </p:sp>
    </p:spTree>
    <p:extLst>
      <p:ext uri="{BB962C8B-B14F-4D97-AF65-F5344CB8AC3E}">
        <p14:creationId xmlns:p14="http://schemas.microsoft.com/office/powerpoint/2010/main" val="5743972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都道府県への提出</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90</a:t>
            </a:fld>
            <a:endParaRPr kumimoji="1" lang="ja-JP" altLang="en-US" dirty="0"/>
          </a:p>
        </p:txBody>
      </p:sp>
      <p:sp>
        <p:nvSpPr>
          <p:cNvPr id="7"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W2-137</a:t>
            </a:r>
            <a:r>
              <a:rPr lang="ja-JP" altLang="en-US" sz="1400" dirty="0"/>
              <a:t>ページ</a:t>
            </a:r>
            <a:endParaRPr lang="en-US" altLang="ja-JP" sz="1400"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提出後は、システム上で都道府県にお知らせはします（</a:t>
            </a:r>
            <a:r>
              <a:rPr lang="en-US" altLang="ja-JP" dirty="0"/>
              <a:t>※</a:t>
            </a:r>
            <a:r>
              <a:rPr lang="ja-JP" altLang="en-US" dirty="0"/>
              <a:t>次頁）が、念のため提出したと、確認の依頼を保険者からもメールや電話等で行うよう依頼してください。</a:t>
            </a:r>
            <a:endParaRPr lang="en-US" altLang="ja-JP" dirty="0"/>
          </a:p>
        </p:txBody>
      </p:sp>
      <p:sp>
        <p:nvSpPr>
          <p:cNvPr id="13" name="角丸四角形 32"/>
          <p:cNvSpPr/>
          <p:nvPr/>
        </p:nvSpPr>
        <p:spPr>
          <a:xfrm flipV="1">
            <a:off x="2450826" y="5733256"/>
            <a:ext cx="1944216"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p:nvPicPr>
        <p:blipFill rotWithShape="1">
          <a:blip r:embed="rId3"/>
          <a:srcRect b="8363"/>
          <a:stretch/>
        </p:blipFill>
        <p:spPr>
          <a:xfrm>
            <a:off x="272480" y="1412776"/>
            <a:ext cx="9423502" cy="5112568"/>
          </a:xfrm>
          <a:prstGeom prst="rect">
            <a:avLst/>
          </a:prstGeom>
        </p:spPr>
      </p:pic>
    </p:spTree>
    <p:extLst>
      <p:ext uri="{BB962C8B-B14F-4D97-AF65-F5344CB8AC3E}">
        <p14:creationId xmlns:p14="http://schemas.microsoft.com/office/powerpoint/2010/main" val="14515811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（参考）都道府県による推計データの確認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91</a:t>
            </a:fld>
            <a:endParaRPr kumimoji="1" lang="ja-JP" altLang="en-US"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保険者から推計データの新規提出があると、都道府県担当者のログイン・トップページに、初回のみお知らせが出ます。</a:t>
            </a:r>
            <a:endParaRPr lang="en-US" altLang="ja-JP" dirty="0"/>
          </a:p>
        </p:txBody>
      </p:sp>
      <p:pic>
        <p:nvPicPr>
          <p:cNvPr id="3" name="図 2"/>
          <p:cNvPicPr>
            <a:picLocks noChangeAspect="1"/>
          </p:cNvPicPr>
          <p:nvPr/>
        </p:nvPicPr>
        <p:blipFill>
          <a:blip r:embed="rId3"/>
          <a:stretch>
            <a:fillRect/>
          </a:stretch>
        </p:blipFill>
        <p:spPr>
          <a:xfrm>
            <a:off x="875329" y="1444467"/>
            <a:ext cx="8535371" cy="4975428"/>
          </a:xfrm>
          <a:prstGeom prst="rect">
            <a:avLst/>
          </a:prstGeom>
        </p:spPr>
      </p:pic>
      <p:sp>
        <p:nvSpPr>
          <p:cNvPr id="12" name="角丸四角形 32"/>
          <p:cNvSpPr/>
          <p:nvPr/>
        </p:nvSpPr>
        <p:spPr>
          <a:xfrm flipV="1">
            <a:off x="3863827" y="4653136"/>
            <a:ext cx="2592288" cy="129614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0718034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（参考）都道府県による推計データの確認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92</a:t>
            </a:fld>
            <a:endParaRPr kumimoji="1" lang="ja-JP" altLang="en-US"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都道府県のアカウントでログインすると将来推計機能上で、提出された推計データの内容の確認とステータス管理が可能です。</a:t>
            </a:r>
            <a:endParaRPr lang="en-US" altLang="ja-JP" dirty="0"/>
          </a:p>
        </p:txBody>
      </p:sp>
      <p:pic>
        <p:nvPicPr>
          <p:cNvPr id="9" name="図 8"/>
          <p:cNvPicPr>
            <a:picLocks noChangeAspect="1"/>
          </p:cNvPicPr>
          <p:nvPr/>
        </p:nvPicPr>
        <p:blipFill>
          <a:blip r:embed="rId3"/>
          <a:stretch>
            <a:fillRect/>
          </a:stretch>
        </p:blipFill>
        <p:spPr>
          <a:xfrm>
            <a:off x="700858" y="1362627"/>
            <a:ext cx="8465840" cy="2976381"/>
          </a:xfrm>
          <a:prstGeom prst="rect">
            <a:avLst/>
          </a:prstGeom>
        </p:spPr>
      </p:pic>
      <p:sp>
        <p:nvSpPr>
          <p:cNvPr id="12" name="角丸四角形 32"/>
          <p:cNvSpPr/>
          <p:nvPr/>
        </p:nvSpPr>
        <p:spPr>
          <a:xfrm flipV="1">
            <a:off x="1784648" y="2970041"/>
            <a:ext cx="5904656" cy="57606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線吹き出し 1 (枠付き) 17"/>
          <p:cNvSpPr/>
          <p:nvPr/>
        </p:nvSpPr>
        <p:spPr>
          <a:xfrm>
            <a:off x="5673080" y="4339008"/>
            <a:ext cx="3366256" cy="1800200"/>
          </a:xfrm>
          <a:prstGeom prst="borderCallout1">
            <a:avLst>
              <a:gd name="adj1" fmla="val -45044"/>
              <a:gd name="adj2" fmla="val 39369"/>
              <a:gd name="adj3" fmla="val -8522"/>
              <a:gd name="adj4" fmla="val 45847"/>
            </a:avLst>
          </a:prstGeom>
        </p:spPr>
        <p:style>
          <a:lnRef idx="2">
            <a:schemeClr val="accent2"/>
          </a:lnRef>
          <a:fillRef idx="1">
            <a:schemeClr val="lt1"/>
          </a:fillRef>
          <a:effectRef idx="0">
            <a:schemeClr val="accent2"/>
          </a:effectRef>
          <a:fontRef idx="minor">
            <a:schemeClr val="dk1"/>
          </a:fontRef>
        </p:style>
        <p:txBody>
          <a:bodyPr rtlCol="0" anchor="ctr"/>
          <a:lstStyle/>
          <a:p>
            <a:pPr lvl="0" fontAlgn="base">
              <a:lnSpc>
                <a:spcPct val="120000"/>
              </a:lnSpc>
              <a:spcBef>
                <a:spcPct val="0"/>
              </a:spcBef>
              <a:spcAft>
                <a:spcPct val="0"/>
              </a:spcAft>
            </a:pPr>
            <a:r>
              <a:rPr lang="ja-JP" altLang="en-US" sz="1600" dirty="0">
                <a:solidFill>
                  <a:srgbClr val="000000"/>
                </a:solidFill>
                <a:latin typeface="+mj-ea"/>
                <a:ea typeface="+mj-ea"/>
                <a:cs typeface="ＭＳ Ｐゴシック" pitchFamily="50" charset="-128"/>
              </a:rPr>
              <a:t>都道府県が内容を見て何か疑義がある場合や、再確認を保険者へ依頼したい場合は、このボタンを押して、保険者にコメント付きで返すことができます（</a:t>
            </a:r>
            <a:r>
              <a:rPr lang="en-US" altLang="ja-JP" sz="1600" dirty="0">
                <a:solidFill>
                  <a:srgbClr val="000000"/>
                </a:solidFill>
                <a:latin typeface="+mj-ea"/>
                <a:ea typeface="+mj-ea"/>
                <a:cs typeface="ＭＳ Ｐゴシック" pitchFamily="50" charset="-128"/>
              </a:rPr>
              <a:t>※</a:t>
            </a:r>
            <a:r>
              <a:rPr lang="ja-JP" altLang="en-US" sz="1600" dirty="0">
                <a:solidFill>
                  <a:srgbClr val="000000"/>
                </a:solidFill>
                <a:latin typeface="+mj-ea"/>
                <a:ea typeface="+mj-ea"/>
                <a:cs typeface="ＭＳ Ｐゴシック" pitchFamily="50" charset="-128"/>
              </a:rPr>
              <a:t>詳しくは後述）</a:t>
            </a:r>
            <a:endParaRPr lang="en-US" altLang="ja-JP" sz="1600" dirty="0">
              <a:solidFill>
                <a:srgbClr val="000000"/>
              </a:solidFill>
              <a:latin typeface="+mj-ea"/>
              <a:ea typeface="+mj-ea"/>
              <a:cs typeface="ＭＳ Ｐゴシック" pitchFamily="50" charset="-128"/>
            </a:endParaRPr>
          </a:p>
        </p:txBody>
      </p:sp>
      <p:pic>
        <p:nvPicPr>
          <p:cNvPr id="2" name="図 1"/>
          <p:cNvPicPr>
            <a:picLocks noChangeAspect="1"/>
          </p:cNvPicPr>
          <p:nvPr/>
        </p:nvPicPr>
        <p:blipFill>
          <a:blip r:embed="rId4"/>
          <a:stretch>
            <a:fillRect/>
          </a:stretch>
        </p:blipFill>
        <p:spPr>
          <a:xfrm>
            <a:off x="764539" y="4005064"/>
            <a:ext cx="4844860" cy="2788495"/>
          </a:xfrm>
          <a:prstGeom prst="rect">
            <a:avLst/>
          </a:prstGeom>
        </p:spPr>
      </p:pic>
      <p:sp>
        <p:nvSpPr>
          <p:cNvPr id="13" name="角丸四角形 32"/>
          <p:cNvSpPr/>
          <p:nvPr/>
        </p:nvSpPr>
        <p:spPr>
          <a:xfrm flipV="1">
            <a:off x="2216696" y="5713439"/>
            <a:ext cx="1872208" cy="936104"/>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906023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（参考）都道府県による推計データの確認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93</a:t>
            </a:fld>
            <a:endParaRPr kumimoji="1" lang="ja-JP" altLang="en-US"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都道府県からの確認依頼があると、保険者（市町村）担当者のログイン・トップページに、お知らせが出ます。</a:t>
            </a:r>
            <a:endParaRPr lang="en-US" altLang="ja-JP" dirty="0"/>
          </a:p>
        </p:txBody>
      </p:sp>
      <p:pic>
        <p:nvPicPr>
          <p:cNvPr id="2" name="図 1"/>
          <p:cNvPicPr>
            <a:picLocks noChangeAspect="1"/>
          </p:cNvPicPr>
          <p:nvPr/>
        </p:nvPicPr>
        <p:blipFill>
          <a:blip r:embed="rId3"/>
          <a:stretch>
            <a:fillRect/>
          </a:stretch>
        </p:blipFill>
        <p:spPr>
          <a:xfrm>
            <a:off x="403643" y="1412776"/>
            <a:ext cx="8985448" cy="5333009"/>
          </a:xfrm>
          <a:prstGeom prst="rect">
            <a:avLst/>
          </a:prstGeom>
        </p:spPr>
      </p:pic>
      <p:sp>
        <p:nvSpPr>
          <p:cNvPr id="11" name="角丸四角形 32"/>
          <p:cNvSpPr/>
          <p:nvPr/>
        </p:nvSpPr>
        <p:spPr>
          <a:xfrm flipV="1">
            <a:off x="3368824" y="4581128"/>
            <a:ext cx="3096344" cy="1728192"/>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W2-138</a:t>
            </a:r>
            <a:r>
              <a:rPr lang="ja-JP" altLang="en-US" sz="1400" dirty="0"/>
              <a:t>ページ</a:t>
            </a:r>
            <a:endParaRPr lang="en-US" altLang="ja-JP" sz="1400" dirty="0"/>
          </a:p>
        </p:txBody>
      </p:sp>
    </p:spTree>
    <p:extLst>
      <p:ext uri="{BB962C8B-B14F-4D97-AF65-F5344CB8AC3E}">
        <p14:creationId xmlns:p14="http://schemas.microsoft.com/office/powerpoint/2010/main" val="9693870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344488" y="1412776"/>
            <a:ext cx="9227808" cy="4896544"/>
          </a:xfrm>
          <a:prstGeom prst="rect">
            <a:avLst/>
          </a:prstGeom>
        </p:spPr>
      </p:pic>
      <p:sp>
        <p:nvSpPr>
          <p:cNvPr id="28" name="正方形/長方形 27"/>
          <p:cNvSpPr/>
          <p:nvPr/>
        </p:nvSpPr>
        <p:spPr>
          <a:xfrm>
            <a:off x="1484" y="-27383"/>
            <a:ext cx="9906000" cy="53538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（参考）都道府県による推計データの確認</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94</a:t>
            </a:fld>
            <a:endParaRPr kumimoji="1" lang="ja-JP" altLang="en-US" dirty="0"/>
          </a:p>
        </p:txBody>
      </p:sp>
      <p:sp>
        <p:nvSpPr>
          <p:cNvPr id="8" name="テキスト ボックス 136"/>
          <p:cNvSpPr txBox="1">
            <a:spLocks noChangeArrowheads="1"/>
          </p:cNvSpPr>
          <p:nvPr/>
        </p:nvSpPr>
        <p:spPr bwMode="auto">
          <a:xfrm>
            <a:off x="78014" y="535979"/>
            <a:ext cx="9711529" cy="64633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t>将来推計機能上で、都道府県からのコメントが閲覧できますので、必要な場合は保険者にて推計内容を変える等、対応をするよう依頼してください。</a:t>
            </a:r>
            <a:endParaRPr lang="en-US" altLang="ja-JP" dirty="0"/>
          </a:p>
        </p:txBody>
      </p:sp>
      <p:sp>
        <p:nvSpPr>
          <p:cNvPr id="11" name="角丸四角形 32"/>
          <p:cNvSpPr/>
          <p:nvPr/>
        </p:nvSpPr>
        <p:spPr>
          <a:xfrm flipV="1">
            <a:off x="1568624" y="2492896"/>
            <a:ext cx="7920880" cy="2592288"/>
          </a:xfrm>
          <a:prstGeom prst="roundRect">
            <a:avLst>
              <a:gd name="adj" fmla="val 5433"/>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角丸四角形 6"/>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r>
              <a:rPr lang="en-US" altLang="ja-JP" sz="1400" dirty="0"/>
              <a:t>W2-138</a:t>
            </a:r>
            <a:r>
              <a:rPr lang="ja-JP" altLang="en-US" sz="1400" dirty="0"/>
              <a:t>ページ</a:t>
            </a:r>
            <a:endParaRPr lang="en-US" altLang="ja-JP" sz="1400" dirty="0"/>
          </a:p>
        </p:txBody>
      </p:sp>
    </p:spTree>
    <p:extLst>
      <p:ext uri="{BB962C8B-B14F-4D97-AF65-F5344CB8AC3E}">
        <p14:creationId xmlns:p14="http://schemas.microsoft.com/office/powerpoint/2010/main" val="380595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893617"/>
            <a:ext cx="9906000" cy="11834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marL="0" lvl="1" algn="ctr"/>
            <a:r>
              <a:rPr lang="ja-JP" altLang="en-US" sz="2800" dirty="0"/>
              <a:t>３．将来推計機能（都道府県向け）について</a:t>
            </a:r>
            <a:endParaRPr lang="ja-JP" altLang="ja-JP" sz="28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pPr/>
              <a:t>95</a:t>
            </a:fld>
            <a:endParaRPr kumimoji="1" lang="ja-JP" altLang="en-US" dirty="0"/>
          </a:p>
        </p:txBody>
      </p:sp>
    </p:spTree>
    <p:extLst>
      <p:ext uri="{BB962C8B-B14F-4D97-AF65-F5344CB8AC3E}">
        <p14:creationId xmlns:p14="http://schemas.microsoft.com/office/powerpoint/2010/main" val="11211600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4493538"/>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t>3-1</a:t>
            </a:r>
            <a:r>
              <a:rPr lang="ja-JP" altLang="en-US" sz="2000" dirty="0"/>
              <a:t>　将来推計画面を表示する</a:t>
            </a:r>
            <a:endParaRPr lang="en-US" altLang="ja-JP" sz="2000" dirty="0"/>
          </a:p>
          <a:p>
            <a:pPr lvl="1">
              <a:lnSpc>
                <a:spcPct val="200000"/>
              </a:lnSpc>
            </a:pPr>
            <a:r>
              <a:rPr lang="en-US" altLang="ja-JP" sz="2000" dirty="0"/>
              <a:t>3-2</a:t>
            </a:r>
            <a:r>
              <a:rPr lang="ja-JP" altLang="en-US" sz="2000" dirty="0"/>
              <a:t>　各保険者の推計データを確認する</a:t>
            </a:r>
            <a:endParaRPr lang="en-US" altLang="ja-JP" sz="2000" dirty="0"/>
          </a:p>
          <a:p>
            <a:pPr lvl="1">
              <a:lnSpc>
                <a:spcPct val="200000"/>
              </a:lnSpc>
            </a:pPr>
            <a:r>
              <a:rPr lang="en-US" altLang="ja-JP" sz="2000" dirty="0"/>
              <a:t>3-3</a:t>
            </a:r>
            <a:r>
              <a:rPr lang="ja-JP" altLang="en-US" sz="2000" dirty="0"/>
              <a:t>　保険者に推計データの確認を依頼する</a:t>
            </a:r>
            <a:endParaRPr lang="en-US" altLang="ja-JP" sz="2000" dirty="0"/>
          </a:p>
          <a:p>
            <a:pPr lvl="1">
              <a:lnSpc>
                <a:spcPct val="200000"/>
              </a:lnSpc>
            </a:pPr>
            <a:r>
              <a:rPr lang="en-US" altLang="ja-JP" sz="2000" dirty="0"/>
              <a:t>3-4</a:t>
            </a:r>
            <a:r>
              <a:rPr lang="ja-JP" altLang="en-US" sz="2000" dirty="0"/>
              <a:t>　提出・確認等の進捗状況を確認する</a:t>
            </a:r>
            <a:endParaRPr lang="en-US" altLang="ja-JP" sz="2000" dirty="0"/>
          </a:p>
          <a:p>
            <a:pPr lvl="1">
              <a:lnSpc>
                <a:spcPct val="200000"/>
              </a:lnSpc>
            </a:pPr>
            <a:r>
              <a:rPr lang="en-US" altLang="ja-JP" sz="2000" dirty="0"/>
              <a:t>3-5</a:t>
            </a:r>
            <a:r>
              <a:rPr lang="ja-JP" altLang="en-US" sz="2000" dirty="0"/>
              <a:t>　保険者間で推計データを比較する</a:t>
            </a:r>
            <a:endParaRPr lang="en-US" altLang="ja-JP" sz="2000" dirty="0"/>
          </a:p>
          <a:p>
            <a:pPr lvl="1">
              <a:lnSpc>
                <a:spcPct val="200000"/>
              </a:lnSpc>
            </a:pPr>
            <a:r>
              <a:rPr lang="en-US" altLang="ja-JP" sz="2000" dirty="0"/>
              <a:t>3-6</a:t>
            </a:r>
            <a:r>
              <a:rPr lang="ja-JP" altLang="en-US" sz="2000" dirty="0"/>
              <a:t>　保険者の代理で報告様式を登録する</a:t>
            </a:r>
            <a:endParaRPr lang="en-US" altLang="ja-JP" sz="2000" dirty="0"/>
          </a:p>
          <a:p>
            <a:pPr lvl="1"/>
            <a:endParaRPr lang="en-US" altLang="ja-JP" sz="2000" dirty="0"/>
          </a:p>
          <a:p>
            <a:pPr lvl="1"/>
            <a:endParaRPr lang="ja-JP" altLang="ja-JP" sz="28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96</a:t>
            </a:fld>
            <a:endParaRPr kumimoji="1" lang="ja-JP" altLang="en-US" dirty="0"/>
          </a:p>
        </p:txBody>
      </p:sp>
    </p:spTree>
    <p:extLst>
      <p:ext uri="{BB962C8B-B14F-4D97-AF65-F5344CB8AC3E}">
        <p14:creationId xmlns:p14="http://schemas.microsoft.com/office/powerpoint/2010/main" val="4135711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solidFill>
                  <a:prstClr val="white"/>
                </a:solidFill>
                <a:latin typeface="HG丸ｺﾞｼｯｸM-PRO" pitchFamily="50" charset="-128"/>
                <a:ea typeface="HG丸ｺﾞｼｯｸM-PRO" pitchFamily="50" charset="-128"/>
              </a:rPr>
              <a:t>目次</a:t>
            </a:r>
            <a:endParaRPr lang="en-US" altLang="ja-JP" sz="20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71321"/>
            <a:ext cx="9711529" cy="4585871"/>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lvl="1">
              <a:lnSpc>
                <a:spcPct val="200000"/>
              </a:lnSpc>
            </a:pPr>
            <a:r>
              <a:rPr lang="en-US" altLang="ja-JP" sz="2000" dirty="0"/>
              <a:t>3-1</a:t>
            </a:r>
            <a:r>
              <a:rPr lang="ja-JP" altLang="en-US" sz="2000" dirty="0"/>
              <a:t>　将来推計画面を表示する</a:t>
            </a:r>
            <a:endParaRPr lang="en-US" altLang="ja-JP" sz="2000" dirty="0"/>
          </a:p>
          <a:p>
            <a:pPr lvl="1">
              <a:lnSpc>
                <a:spcPct val="200000"/>
              </a:lnSpc>
            </a:pPr>
            <a:r>
              <a:rPr lang="en-US" altLang="ja-JP" sz="2000" dirty="0">
                <a:solidFill>
                  <a:schemeClr val="bg1">
                    <a:lumMod val="75000"/>
                  </a:schemeClr>
                </a:solidFill>
              </a:rPr>
              <a:t>3-2</a:t>
            </a:r>
            <a:r>
              <a:rPr lang="ja-JP" altLang="en-US" sz="2000" dirty="0">
                <a:solidFill>
                  <a:schemeClr val="bg1">
                    <a:lumMod val="75000"/>
                  </a:schemeClr>
                </a:solidFill>
              </a:rPr>
              <a:t>　各保険者の推計データを確認する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3-3</a:t>
            </a:r>
            <a:r>
              <a:rPr lang="ja-JP" altLang="en-US" sz="2000" dirty="0">
                <a:solidFill>
                  <a:schemeClr val="bg1">
                    <a:lumMod val="75000"/>
                  </a:schemeClr>
                </a:solidFill>
              </a:rPr>
              <a:t>　保険者に推計データの確認を依頼する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3-4</a:t>
            </a:r>
            <a:r>
              <a:rPr lang="ja-JP" altLang="en-US" sz="2000" dirty="0">
                <a:solidFill>
                  <a:schemeClr val="bg1">
                    <a:lumMod val="75000"/>
                  </a:schemeClr>
                </a:solidFill>
              </a:rPr>
              <a:t>　提出・確認等の進捗状況を確認する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3-5</a:t>
            </a:r>
            <a:r>
              <a:rPr lang="ja-JP" altLang="en-US" sz="2000" dirty="0">
                <a:solidFill>
                  <a:schemeClr val="bg1">
                    <a:lumMod val="75000"/>
                  </a:schemeClr>
                </a:solidFill>
              </a:rPr>
              <a:t>　保険者間で推計データを比較する</a:t>
            </a:r>
            <a:endParaRPr lang="en-US" altLang="ja-JP" sz="2000" dirty="0">
              <a:solidFill>
                <a:schemeClr val="bg1">
                  <a:lumMod val="75000"/>
                </a:schemeClr>
              </a:solidFill>
            </a:endParaRPr>
          </a:p>
          <a:p>
            <a:pPr lvl="1">
              <a:lnSpc>
                <a:spcPct val="200000"/>
              </a:lnSpc>
            </a:pPr>
            <a:r>
              <a:rPr lang="en-US" altLang="ja-JP" sz="2000" dirty="0">
                <a:solidFill>
                  <a:schemeClr val="bg1">
                    <a:lumMod val="75000"/>
                  </a:schemeClr>
                </a:solidFill>
              </a:rPr>
              <a:t>3-6</a:t>
            </a:r>
            <a:r>
              <a:rPr lang="ja-JP" altLang="en-US" sz="2000" dirty="0">
                <a:solidFill>
                  <a:schemeClr val="bg1">
                    <a:lumMod val="75000"/>
                  </a:schemeClr>
                </a:solidFill>
              </a:rPr>
              <a:t>　保険者の代理で報告様式を登録する</a:t>
            </a:r>
            <a:endParaRPr lang="en-US" altLang="ja-JP" sz="2000" dirty="0">
              <a:solidFill>
                <a:schemeClr val="bg1">
                  <a:lumMod val="75000"/>
                </a:schemeClr>
              </a:solidFill>
            </a:endParaRPr>
          </a:p>
          <a:p>
            <a:pPr lvl="1"/>
            <a:endParaRPr lang="en-US" altLang="ja-JP" sz="2000" dirty="0"/>
          </a:p>
          <a:p>
            <a:pPr lvl="1"/>
            <a:endParaRPr lang="ja-JP" altLang="ja-JP" sz="3200" dirty="0"/>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97</a:t>
            </a:fld>
            <a:endParaRPr kumimoji="1" lang="ja-JP" altLang="en-US" dirty="0"/>
          </a:p>
        </p:txBody>
      </p:sp>
    </p:spTree>
    <p:extLst>
      <p:ext uri="{BB962C8B-B14F-4D97-AF65-F5344CB8AC3E}">
        <p14:creationId xmlns:p14="http://schemas.microsoft.com/office/powerpoint/2010/main" val="26821411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将来推計画面を表示する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panose="020B0600070205080204" pitchFamily="50" charset="-128"/>
                <a:ea typeface="ＭＳ Ｐゴシック" panose="020B0600070205080204" pitchFamily="50" charset="-128"/>
              </a:rPr>
              <a:t>本システムに「将来推計権限」のアカウントでログインすると、保険者から推計データが新たに提出された場合は、「将来推計メニューからのお知らせ」を表示し、推計データの提出があったことをお知らせ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98</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a:t>
            </a:r>
            <a:r>
              <a:rPr lang="ja-JP" altLang="en-US" sz="1400" dirty="0"/>
              <a:t>ページ</a:t>
            </a:r>
            <a:endParaRPr lang="en-US" altLang="ja-JP" sz="1400" dirty="0"/>
          </a:p>
        </p:txBody>
      </p:sp>
      <p:pic>
        <p:nvPicPr>
          <p:cNvPr id="9" name="図 8"/>
          <p:cNvPicPr>
            <a:picLocks noChangeAspect="1"/>
          </p:cNvPicPr>
          <p:nvPr/>
        </p:nvPicPr>
        <p:blipFill>
          <a:blip r:embed="rId3"/>
          <a:srcRect/>
          <a:stretch>
            <a:fillRect/>
          </a:stretch>
        </p:blipFill>
        <p:spPr bwMode="auto">
          <a:xfrm>
            <a:off x="1295400" y="1560160"/>
            <a:ext cx="7315200" cy="4389120"/>
          </a:xfrm>
          <a:prstGeom prst="rect">
            <a:avLst/>
          </a:prstGeom>
          <a:noFill/>
          <a:ln w="9525">
            <a:noFill/>
            <a:miter lim="800000"/>
            <a:headEnd/>
            <a:tailEnd/>
          </a:ln>
        </p:spPr>
      </p:pic>
      <p:sp>
        <p:nvSpPr>
          <p:cNvPr id="14" name="角丸四角形 34191"/>
          <p:cNvSpPr>
            <a:spLocks/>
          </p:cNvSpPr>
          <p:nvPr/>
        </p:nvSpPr>
        <p:spPr bwMode="auto">
          <a:xfrm>
            <a:off x="4069682" y="3936424"/>
            <a:ext cx="864096" cy="360040"/>
          </a:xfrm>
          <a:prstGeom prst="roundRect">
            <a:avLst>
              <a:gd name="adj" fmla="val 7880"/>
            </a:avLst>
          </a:prstGeom>
          <a:noFill/>
          <a:ln w="12700">
            <a:solidFill>
              <a:srgbClr val="C0504D"/>
            </a:solidFill>
            <a:prstDash val="sys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18" name="線吹き出し 1 (枠付き) 34193"/>
          <p:cNvSpPr>
            <a:spLocks/>
          </p:cNvSpPr>
          <p:nvPr/>
        </p:nvSpPr>
        <p:spPr bwMode="auto">
          <a:xfrm>
            <a:off x="4933778" y="4535340"/>
            <a:ext cx="3331590" cy="1175063"/>
          </a:xfrm>
          <a:prstGeom prst="borderCallout1">
            <a:avLst>
              <a:gd name="adj1" fmla="val 16000"/>
              <a:gd name="adj2" fmla="val -2296"/>
              <a:gd name="adj3" fmla="val -24269"/>
              <a:gd name="adj4" fmla="val -3065"/>
            </a:avLst>
          </a:prstGeom>
          <a:solidFill>
            <a:schemeClr val="bg1"/>
          </a:solidFill>
          <a:ln w="12700">
            <a:solidFill>
              <a:srgbClr val="850C00"/>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「今すぐ確認」をクリックします。</a:t>
            </a:r>
          </a:p>
          <a:p>
            <a:pPr marL="0" marR="0" lvl="0" indent="0" algn="l" defTabSz="914400" rtl="0" eaLnBrk="0" fontAlgn="base" latinLnBrk="0" hangingPunct="0">
              <a:lnSpc>
                <a:spcPct val="96000"/>
              </a:lnSpc>
              <a:spcBef>
                <a:spcPct val="0"/>
              </a:spcBef>
              <a:spcAft>
                <a:spcPct val="0"/>
              </a:spcAft>
              <a:buClrTx/>
              <a:buSzTx/>
              <a:buFontTx/>
              <a:buNone/>
              <a:tabLst/>
            </a:pPr>
            <a:endPar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現状分析等、他のメニューを見たい場合は、右側の「後から確認」ボタンをクリックすると、通常どおりポータルが表示されます。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graphicFrame>
        <p:nvGraphicFramePr>
          <p:cNvPr id="20" name="表 19"/>
          <p:cNvGraphicFramePr>
            <a:graphicFrameLocks noGrp="1"/>
          </p:cNvGraphicFramePr>
          <p:nvPr>
            <p:extLst>
              <p:ext uri="{D42A27DB-BD31-4B8C-83A1-F6EECF244321}">
                <p14:modId xmlns:p14="http://schemas.microsoft.com/office/powerpoint/2010/main" val="2522302613"/>
              </p:ext>
            </p:extLst>
          </p:nvPr>
        </p:nvGraphicFramePr>
        <p:xfrm>
          <a:off x="823319" y="6021376"/>
          <a:ext cx="8259362" cy="792000"/>
        </p:xfrm>
        <a:graphic>
          <a:graphicData uri="http://schemas.openxmlformats.org/drawingml/2006/table">
            <a:tbl>
              <a:tblPr firstRow="1" firstCol="1" bandRow="1">
                <a:tableStyleId>{93296810-A885-4BE3-A3E7-6D5BEEA58F35}</a:tableStyleId>
              </a:tblPr>
              <a:tblGrid>
                <a:gridCol w="792088">
                  <a:extLst>
                    <a:ext uri="{9D8B030D-6E8A-4147-A177-3AD203B41FA5}">
                      <a16:colId xmlns:a16="http://schemas.microsoft.com/office/drawing/2014/main" xmlns="" val="20000"/>
                    </a:ext>
                  </a:extLst>
                </a:gridCol>
                <a:gridCol w="7467274">
                  <a:extLst>
                    <a:ext uri="{9D8B030D-6E8A-4147-A177-3AD203B41FA5}">
                      <a16:colId xmlns:a16="http://schemas.microsoft.com/office/drawing/2014/main" xmlns="" val="20001"/>
                    </a:ext>
                  </a:extLst>
                </a:gridCol>
              </a:tblGrid>
              <a:tr h="263694">
                <a:tc>
                  <a:txBody>
                    <a:bodyPr/>
                    <a:lstStyle/>
                    <a:p>
                      <a:pPr algn="l">
                        <a:lnSpc>
                          <a:spcPts val="1600"/>
                        </a:lnSpc>
                        <a:spcAft>
                          <a:spcPts val="0"/>
                        </a:spcAft>
                        <a:tabLst>
                          <a:tab pos="4517390" algn="l"/>
                        </a:tabLst>
                      </a:pPr>
                      <a:r>
                        <a:rPr kumimoji="1" lang="en-US" altLang="ja-JP" sz="1600" b="1" kern="1200" dirty="0">
                          <a:solidFill>
                            <a:schemeClr val="lt1"/>
                          </a:solidFill>
                          <a:effectLst/>
                          <a:latin typeface="+mn-lt"/>
                          <a:ea typeface="+mn-ea"/>
                          <a:cs typeface="+mn-cs"/>
                        </a:rPr>
                        <a:t>POINT</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528306">
                <a:tc gridSpan="2">
                  <a:txBody>
                    <a:bodyPr/>
                    <a:lstStyle/>
                    <a:p>
                      <a:pPr marL="285750" indent="-285750" algn="just">
                        <a:spcAft>
                          <a:spcPts val="0"/>
                        </a:spcAft>
                        <a:buSzPct val="120000"/>
                        <a:buFont typeface="Wingdings" panose="05000000000000000000" pitchFamily="2" charset="2"/>
                        <a:buChar char="l"/>
                        <a:tabLst>
                          <a:tab pos="3405505" algn="l"/>
                        </a:tabLst>
                      </a:pPr>
                      <a:r>
                        <a:rPr lang="ja-JP" altLang="en-US" sz="1600" b="0" kern="100" dirty="0">
                          <a:solidFill>
                            <a:schemeClr val="tx1"/>
                          </a:solidFill>
                          <a:effectLst/>
                        </a:rPr>
                        <a:t>「将来推計メニューからのお知らせ」で「後から確認」をクリック後、ポータル上部に表示される「将来推計」メニューをクリックしても、将来推計画面を表示することができます。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6035146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19"/>
          <p:cNvGraphicFramePr>
            <a:graphicFrameLocks noGrp="1"/>
          </p:cNvGraphicFramePr>
          <p:nvPr>
            <p:extLst>
              <p:ext uri="{D42A27DB-BD31-4B8C-83A1-F6EECF244321}">
                <p14:modId xmlns:p14="http://schemas.microsoft.com/office/powerpoint/2010/main" val="720609541"/>
              </p:ext>
            </p:extLst>
          </p:nvPr>
        </p:nvGraphicFramePr>
        <p:xfrm>
          <a:off x="350181" y="5949368"/>
          <a:ext cx="9205639" cy="792000"/>
        </p:xfrm>
        <a:graphic>
          <a:graphicData uri="http://schemas.openxmlformats.org/drawingml/2006/table">
            <a:tbl>
              <a:tblPr firstRow="1" firstCol="1" bandRow="1">
                <a:tableStyleId>{93296810-A885-4BE3-A3E7-6D5BEEA58F35}</a:tableStyleId>
              </a:tblPr>
              <a:tblGrid>
                <a:gridCol w="882839">
                  <a:extLst>
                    <a:ext uri="{9D8B030D-6E8A-4147-A177-3AD203B41FA5}">
                      <a16:colId xmlns:a16="http://schemas.microsoft.com/office/drawing/2014/main" xmlns="" val="20000"/>
                    </a:ext>
                  </a:extLst>
                </a:gridCol>
                <a:gridCol w="8322800">
                  <a:extLst>
                    <a:ext uri="{9D8B030D-6E8A-4147-A177-3AD203B41FA5}">
                      <a16:colId xmlns:a16="http://schemas.microsoft.com/office/drawing/2014/main" xmlns="" val="20001"/>
                    </a:ext>
                  </a:extLst>
                </a:gridCol>
              </a:tblGrid>
              <a:tr h="263694">
                <a:tc>
                  <a:txBody>
                    <a:bodyPr/>
                    <a:lstStyle/>
                    <a:p>
                      <a:pPr algn="l">
                        <a:lnSpc>
                          <a:spcPts val="1600"/>
                        </a:lnSpc>
                        <a:spcAft>
                          <a:spcPts val="0"/>
                        </a:spcAft>
                        <a:tabLst>
                          <a:tab pos="4517390" algn="l"/>
                        </a:tabLst>
                      </a:pPr>
                      <a:r>
                        <a:rPr kumimoji="1" lang="en-US" altLang="ja-JP" sz="1600" b="1" kern="1200" dirty="0">
                          <a:solidFill>
                            <a:schemeClr val="lt1"/>
                          </a:solidFill>
                          <a:effectLst/>
                          <a:latin typeface="+mn-lt"/>
                          <a:ea typeface="+mn-ea"/>
                          <a:cs typeface="+mn-cs"/>
                        </a:rPr>
                        <a:t>POINT</a:t>
                      </a:r>
                      <a:endParaRPr lang="ja-JP" sz="1600" b="1" kern="100" dirty="0">
                        <a:solidFill>
                          <a:schemeClr val="bg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a:txBody>
                    <a:bodyPr/>
                    <a:lstStyle/>
                    <a:p>
                      <a:pPr algn="l">
                        <a:lnSpc>
                          <a:spcPts val="1600"/>
                        </a:lnSpc>
                        <a:spcAft>
                          <a:spcPts val="0"/>
                        </a:spcAft>
                        <a:tabLst>
                          <a:tab pos="4517390" algn="l"/>
                        </a:tabLst>
                      </a:pPr>
                      <a:r>
                        <a:rPr lang="en-US" sz="1600" b="0" kern="100" dirty="0">
                          <a:solidFill>
                            <a:schemeClr val="tx1"/>
                          </a:solidFill>
                          <a:effectLst/>
                        </a:rPr>
                        <a:t> </a:t>
                      </a:r>
                      <a:endParaRPr lang="ja-JP" sz="1600" b="0" kern="100" dirty="0">
                        <a:solidFill>
                          <a:schemeClr val="tx1"/>
                        </a:solidFill>
                        <a:effectLst/>
                        <a:latin typeface="Century"/>
                        <a:ea typeface="ＭＳ 明朝"/>
                        <a:cs typeface="Times New Roman"/>
                      </a:endParaRPr>
                    </a:p>
                  </a:txBody>
                  <a:tcPr marL="68580" marR="68580" marT="0" marB="0" anchor="ctr">
                    <a:lnL w="19050" cap="flat" cmpd="sng" algn="ctr">
                      <a:solidFill>
                        <a:schemeClr val="accent6"/>
                      </a:solidFill>
                      <a:prstDash val="solid"/>
                      <a:round/>
                      <a:headEnd type="none" w="med" len="med"/>
                      <a:tailEnd type="none" w="med" len="med"/>
                    </a:lnL>
                    <a:lnB w="19050" cap="flat" cmpd="sng" algn="ctr">
                      <a:solidFill>
                        <a:schemeClr val="accent6"/>
                      </a:solidFill>
                      <a:prstDash val="solid"/>
                      <a:round/>
                      <a:headEnd type="none" w="med" len="med"/>
                      <a:tailEnd type="none" w="med" len="med"/>
                    </a:lnB>
                    <a:noFill/>
                  </a:tcPr>
                </a:tc>
                <a:extLst>
                  <a:ext uri="{0D108BD9-81ED-4DB2-BD59-A6C34878D82A}">
                    <a16:rowId xmlns:a16="http://schemas.microsoft.com/office/drawing/2014/main" xmlns="" val="10000"/>
                  </a:ext>
                </a:extLst>
              </a:tr>
              <a:tr h="528306">
                <a:tc gridSpan="2">
                  <a:txBody>
                    <a:bodyPr/>
                    <a:lstStyle/>
                    <a:p>
                      <a:pPr marL="285750" indent="-285750" algn="just">
                        <a:spcAft>
                          <a:spcPts val="0"/>
                        </a:spcAft>
                        <a:buSzPct val="120000"/>
                        <a:buFont typeface="Wingdings" panose="05000000000000000000" pitchFamily="2" charset="2"/>
                        <a:buChar char="l"/>
                        <a:tabLst>
                          <a:tab pos="3405505" algn="l"/>
                        </a:tabLst>
                      </a:pPr>
                      <a:r>
                        <a:rPr lang="ja-JP" altLang="en-US" sz="1600" b="0" kern="100" dirty="0">
                          <a:solidFill>
                            <a:schemeClr val="tx1"/>
                          </a:solidFill>
                          <a:effectLst/>
                        </a:rPr>
                        <a:t>推計の状況」の列が「新着」となったままの保険者があれば、次回ログイン時にもお知らせを表示します（別の「将来推計担当」アカウントでログインした場合も同様にお知らせが表示されます）。</a:t>
                      </a:r>
                    </a:p>
                  </a:txBody>
                  <a:tcPr marL="68580" marR="68580" marT="0" marB="0"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xmlns="" val="10001"/>
                  </a:ext>
                </a:extLst>
              </a:tr>
            </a:tbl>
          </a:graphicData>
        </a:graphic>
      </p:graphicFrame>
      <p:pic>
        <p:nvPicPr>
          <p:cNvPr id="12" name="図 11"/>
          <p:cNvPicPr>
            <a:picLocks noChangeAspect="1"/>
          </p:cNvPicPr>
          <p:nvPr/>
        </p:nvPicPr>
        <p:blipFill>
          <a:blip r:embed="rId3"/>
          <a:srcRect/>
          <a:stretch>
            <a:fillRect/>
          </a:stretch>
        </p:blipFill>
        <p:spPr bwMode="auto">
          <a:xfrm>
            <a:off x="1296000" y="1560160"/>
            <a:ext cx="7315200" cy="4389120"/>
          </a:xfrm>
          <a:prstGeom prst="rect">
            <a:avLst/>
          </a:prstGeom>
          <a:noFill/>
          <a:ln w="9525">
            <a:noFill/>
            <a:miter lim="800000"/>
            <a:headEnd/>
            <a:tailEnd/>
          </a:ln>
        </p:spPr>
      </p:pic>
      <p:sp>
        <p:nvSpPr>
          <p:cNvPr id="28" name="正方形/長方形 27"/>
          <p:cNvSpPr/>
          <p:nvPr/>
        </p:nvSpPr>
        <p:spPr>
          <a:xfrm>
            <a:off x="1484" y="-27383"/>
            <a:ext cx="9906000" cy="53538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3" tIns="45697" rIns="91393" bIns="45697" anchor="ctr"/>
          <a:lstStyle/>
          <a:p>
            <a:pPr algn="ctr"/>
            <a:r>
              <a:rPr lang="ja-JP" altLang="en-US" sz="2000" b="1" dirty="0">
                <a:latin typeface="HG丸ｺﾞｼｯｸM-PRO" panose="020F0600000000000000" pitchFamily="50" charset="-128"/>
                <a:ea typeface="HG丸ｺﾞｼｯｸM-PRO" panose="020F0600000000000000" pitchFamily="50" charset="-128"/>
              </a:rPr>
              <a:t>将来推計画面を表示する</a:t>
            </a:r>
            <a:endParaRPr lang="en-US" altLang="ja-JP" sz="2400" b="1" dirty="0">
              <a:solidFill>
                <a:prstClr val="white"/>
              </a:solidFill>
              <a:latin typeface="HG丸ｺﾞｼｯｸM-PRO" pitchFamily="50" charset="-128"/>
              <a:ea typeface="HG丸ｺﾞｼｯｸM-PRO" pitchFamily="50" charset="-128"/>
            </a:endParaRPr>
          </a:p>
        </p:txBody>
      </p:sp>
      <p:sp>
        <p:nvSpPr>
          <p:cNvPr id="29" name="テキスト ボックス 136"/>
          <p:cNvSpPr txBox="1">
            <a:spLocks noChangeArrowheads="1"/>
          </p:cNvSpPr>
          <p:nvPr/>
        </p:nvSpPr>
        <p:spPr bwMode="auto">
          <a:xfrm>
            <a:off x="78014" y="535979"/>
            <a:ext cx="9711529" cy="923330"/>
          </a:xfrm>
          <a:prstGeom prst="rect">
            <a:avLst/>
          </a:prstGeom>
          <a:solidFill>
            <a:srgbClr val="C0504D">
              <a:lumMod val="20000"/>
              <a:lumOff val="80000"/>
            </a:srgbClr>
          </a:solidFill>
          <a:ln w="9525" cmpd="thickThin">
            <a:solidFill>
              <a:srgbClr val="1F497D"/>
            </a:solidFill>
            <a:miter lim="800000"/>
            <a:headEnd/>
            <a:tailEnd/>
          </a:ln>
          <a:effectLst>
            <a:outerShdw blurRad="50800" dist="38100" dir="2700000" algn="tl" rotWithShape="0">
              <a:prstClr val="black">
                <a:alpha val="40000"/>
              </a:prstClr>
            </a:outerShdw>
          </a:effectLst>
          <a:extLst/>
        </p:spPr>
        <p:txBody>
          <a:bodyPr wrap="square">
            <a:spAutoFit/>
          </a:bodyPr>
          <a:lstStyle>
            <a:lvl1pPr marL="179388" indent="-179388" defTabSz="912813" eaLnBrk="0" hangingPunct="0">
              <a:defRPr kumimoji="1">
                <a:solidFill>
                  <a:schemeClr val="tx1"/>
                </a:solidFill>
                <a:latin typeface="Arial" charset="0"/>
                <a:ea typeface="ＭＳ Ｐゴシック" charset="-128"/>
              </a:defRPr>
            </a:lvl1pPr>
            <a:lvl2pPr marL="742950" indent="-285750" defTabSz="912813" eaLnBrk="0" hangingPunct="0">
              <a:defRPr kumimoji="1">
                <a:solidFill>
                  <a:schemeClr val="tx1"/>
                </a:solidFill>
                <a:latin typeface="Arial" charset="0"/>
                <a:ea typeface="ＭＳ Ｐゴシック" charset="-128"/>
              </a:defRPr>
            </a:lvl2pPr>
            <a:lvl3pPr marL="1143000" indent="-228600" defTabSz="912813" eaLnBrk="0" hangingPunct="0">
              <a:defRPr kumimoji="1">
                <a:solidFill>
                  <a:schemeClr val="tx1"/>
                </a:solidFill>
                <a:latin typeface="Arial" charset="0"/>
                <a:ea typeface="ＭＳ Ｐゴシック" charset="-128"/>
              </a:defRPr>
            </a:lvl3pPr>
            <a:lvl4pPr marL="1600200" indent="-228600" defTabSz="912813" eaLnBrk="0" hangingPunct="0">
              <a:defRPr kumimoji="1">
                <a:solidFill>
                  <a:schemeClr val="tx1"/>
                </a:solidFill>
                <a:latin typeface="Arial" charset="0"/>
                <a:ea typeface="ＭＳ Ｐゴシック" charset="-128"/>
              </a:defRPr>
            </a:lvl4pPr>
            <a:lvl5pPr marL="2057400" indent="-228600" defTabSz="912813" eaLnBrk="0" hangingPunct="0">
              <a:defRPr kumimoji="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kumimoji="1">
                <a:solidFill>
                  <a:schemeClr val="tx1"/>
                </a:solidFill>
                <a:latin typeface="Arial" charset="0"/>
                <a:ea typeface="ＭＳ Ｐゴシック" charset="-128"/>
              </a:defRPr>
            </a:lvl9pPr>
          </a:lstStyle>
          <a:p>
            <a:pPr marL="0" lvl="1" indent="0"/>
            <a:r>
              <a:rPr lang="ja-JP" altLang="en-US" dirty="0">
                <a:latin typeface="ＭＳ Ｐゴシック" panose="020B0600070205080204" pitchFamily="50" charset="-128"/>
                <a:ea typeface="ＭＳ Ｐゴシック" panose="020B0600070205080204" pitchFamily="50" charset="-128"/>
              </a:rPr>
              <a:t>本システムに「将来推計権限」のアカウントでログインすると、保険者から推計データが新たに提出された場合は、「将来推計メニューからのお知らせ」を表示し、推計データの提出があったことをお知らせします。</a:t>
            </a:r>
          </a:p>
        </p:txBody>
      </p:sp>
      <p:sp>
        <p:nvSpPr>
          <p:cNvPr id="22" name="Rectangle 21"/>
          <p:cNvSpPr>
            <a:spLocks noChangeArrowheads="1"/>
          </p:cNvSpPr>
          <p:nvPr/>
        </p:nvSpPr>
        <p:spPr bwMode="auto">
          <a:xfrm>
            <a:off x="0" y="0"/>
            <a:ext cx="990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 name="Rectangle 39"/>
          <p:cNvSpPr>
            <a:spLocks noChangeArrowheads="1"/>
          </p:cNvSpPr>
          <p:nvPr/>
        </p:nvSpPr>
        <p:spPr bwMode="auto">
          <a:xfrm>
            <a:off x="0" y="45720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t/>
            </a:r>
            <a:br>
              <a:rPr kumimoji="1" lang="en-US" altLang="ja-JP" sz="1000" b="0" i="0" u="none" strike="noStrike" cap="none" normalizeH="0" baseline="0" dirty="0">
                <a:ln>
                  <a:noFill/>
                </a:ln>
                <a:solidFill>
                  <a:schemeClr val="tx1"/>
                </a:solidFill>
                <a:effectLst/>
                <a:latin typeface="Century" pitchFamily="18" charset="0"/>
                <a:ea typeface="ＭＳ 明朝" pitchFamily="17" charset="-128"/>
                <a:cs typeface="Times New Roman" pitchFamily="18" charset="0"/>
              </a:rPr>
            </a:br>
            <a:endParaRPr kumimoji="1" lang="en-US" altLang="ja-JP" sz="1800" b="0" i="0" u="none" strike="noStrike" cap="none" normalizeH="0" baseline="0" dirty="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 name="スライド番号プレースホルダー 3"/>
          <p:cNvSpPr>
            <a:spLocks noGrp="1"/>
          </p:cNvSpPr>
          <p:nvPr>
            <p:ph type="sldNum" sz="quarter" idx="12"/>
          </p:nvPr>
        </p:nvSpPr>
        <p:spPr>
          <a:xfrm>
            <a:off x="7099300" y="6453336"/>
            <a:ext cx="2311400" cy="365125"/>
          </a:xfrm>
        </p:spPr>
        <p:txBody>
          <a:bodyPr/>
          <a:lstStyle/>
          <a:p>
            <a:fld id="{D2D8002D-B5B0-4BAC-B1F6-782DDCCE6D9C}" type="slidenum">
              <a:rPr kumimoji="1" lang="ja-JP" altLang="en-US" smtClean="0"/>
              <a:pPr/>
              <a:t>99</a:t>
            </a:fld>
            <a:endParaRPr kumimoji="1" lang="ja-JP" altLang="en-US" dirty="0"/>
          </a:p>
        </p:txBody>
      </p:sp>
      <p:sp>
        <p:nvSpPr>
          <p:cNvPr id="11" name="角丸四角形 10"/>
          <p:cNvSpPr/>
          <p:nvPr/>
        </p:nvSpPr>
        <p:spPr>
          <a:xfrm>
            <a:off x="8503379" y="12600"/>
            <a:ext cx="1332000" cy="432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kumimoji="1" lang="ja-JP" altLang="en-US" sz="1400" dirty="0"/>
              <a:t>マニュアル</a:t>
            </a:r>
            <a:r>
              <a:rPr lang="ja-JP" altLang="en-US" sz="1400" dirty="0"/>
              <a:t> </a:t>
            </a:r>
            <a:endParaRPr lang="en-US" altLang="ja-JP" sz="1400" dirty="0"/>
          </a:p>
          <a:p>
            <a:r>
              <a:rPr lang="en-US" altLang="ja-JP" sz="1400" dirty="0"/>
              <a:t>P2-2</a:t>
            </a:r>
            <a:r>
              <a:rPr lang="ja-JP" altLang="en-US" sz="1400" dirty="0"/>
              <a:t>ページ</a:t>
            </a:r>
            <a:endParaRPr lang="en-US" altLang="ja-JP" sz="1400" dirty="0"/>
          </a:p>
        </p:txBody>
      </p:sp>
      <p:sp>
        <p:nvSpPr>
          <p:cNvPr id="13" name="AutoShape 8"/>
          <p:cNvSpPr>
            <a:spLocks/>
          </p:cNvSpPr>
          <p:nvPr/>
        </p:nvSpPr>
        <p:spPr bwMode="auto">
          <a:xfrm>
            <a:off x="7707291" y="3754720"/>
            <a:ext cx="1462088" cy="598953"/>
          </a:xfrm>
          <a:prstGeom prst="borderCallout1">
            <a:avLst>
              <a:gd name="adj1" fmla="val 50032"/>
              <a:gd name="adj2" fmla="val -11909"/>
              <a:gd name="adj3" fmla="val 50273"/>
              <a:gd name="adj4" fmla="val -8271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a:ln>
                  <a:noFill/>
                </a:ln>
                <a:solidFill>
                  <a:srgbClr val="000000"/>
                </a:solidFill>
                <a:effectLst/>
                <a:latin typeface="Meiryo UI" panose="020B0604030504040204" pitchFamily="50" charset="-128"/>
                <a:ea typeface="Meiryo UI" panose="020B0604030504040204" pitchFamily="50" charset="-128"/>
              </a:rPr>
              <a:t>将来推計画面が表示されました。</a:t>
            </a:r>
            <a:endParaRPr kumimoji="0" lang="ja-JP" altLang="ja-JP" sz="3200" b="0" i="0" u="none" strike="noStrike" cap="none" normalizeH="0" baseline="0">
              <a:ln>
                <a:noFill/>
              </a:ln>
              <a:solidFill>
                <a:schemeClr val="tx1"/>
              </a:solidFill>
              <a:effectLst/>
              <a:latin typeface="Arial" panose="020B0604020202020204" pitchFamily="34" charset="0"/>
            </a:endParaRPr>
          </a:p>
        </p:txBody>
      </p:sp>
      <p:sp>
        <p:nvSpPr>
          <p:cNvPr id="15" name="AutoShape 11"/>
          <p:cNvSpPr>
            <a:spLocks/>
          </p:cNvSpPr>
          <p:nvPr/>
        </p:nvSpPr>
        <p:spPr bwMode="auto">
          <a:xfrm>
            <a:off x="2504728" y="3929972"/>
            <a:ext cx="3314700" cy="615936"/>
          </a:xfrm>
          <a:prstGeom prst="borderCallout1">
            <a:avLst>
              <a:gd name="adj1" fmla="val -11025"/>
              <a:gd name="adj2" fmla="val 11799"/>
              <a:gd name="adj3" fmla="val -111910"/>
              <a:gd name="adj4" fmla="val 14355"/>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この部分には、初めて都道府県が確認する保険者の行が表示されています。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
        <p:nvSpPr>
          <p:cNvPr id="17" name="AutoShape 13"/>
          <p:cNvSpPr>
            <a:spLocks/>
          </p:cNvSpPr>
          <p:nvPr/>
        </p:nvSpPr>
        <p:spPr bwMode="auto">
          <a:xfrm>
            <a:off x="8035534" y="2106916"/>
            <a:ext cx="1536700" cy="1048467"/>
          </a:xfrm>
          <a:prstGeom prst="borderCallout1">
            <a:avLst>
              <a:gd name="adj1" fmla="val 19356"/>
              <a:gd name="adj2" fmla="val -4958"/>
              <a:gd name="adj3" fmla="val 2281"/>
              <a:gd name="adj4" fmla="val -80952"/>
            </a:avLst>
          </a:prstGeom>
          <a:solidFill>
            <a:srgbClr val="FFFFFF"/>
          </a:solidFill>
          <a:ln w="12700">
            <a:solidFill>
              <a:srgbClr val="C0504D"/>
            </a:solidFill>
            <a:prstDash val="sysDash"/>
            <a:miter lim="800000"/>
            <a:headEnd/>
            <a:tailEnd type="oval" w="med" len="med"/>
          </a:ln>
          <a:effectLst>
            <a:outerShdw dist="38100" dir="2700000" algn="tl" rotWithShape="0">
              <a:srgbClr val="000000">
                <a:alpha val="39998"/>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0" fontAlgn="base" latinLnBrk="0" hangingPunct="0">
              <a:lnSpc>
                <a:spcPct val="96000"/>
              </a:lnSpc>
              <a:spcBef>
                <a:spcPct val="0"/>
              </a:spcBef>
              <a:spcAft>
                <a:spcPct val="0"/>
              </a:spcAft>
              <a:buClrTx/>
              <a:buSzTx/>
              <a:buFontTx/>
              <a:buNone/>
              <a:tabLst/>
            </a:pPr>
            <a:r>
              <a:rPr kumimoji="0"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rPr>
              <a:t>この欄には、推計データを提出している保険者の数を表示しています。</a:t>
            </a:r>
            <a:endParaRPr kumimoji="0" lang="ja-JP" altLang="ja-JP"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130785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01_A4J">
  <a:themeElements>
    <a:clrScheme name="MRI_color">
      <a:dk1>
        <a:srgbClr val="000000"/>
      </a:dk1>
      <a:lt1>
        <a:srgbClr val="FFFFFF"/>
      </a:lt1>
      <a:dk2>
        <a:srgbClr val="3E5E84"/>
      </a:dk2>
      <a:lt2>
        <a:srgbClr val="E9EDF3"/>
      </a:lt2>
      <a:accent1>
        <a:srgbClr val="96A8C0"/>
      </a:accent1>
      <a:accent2>
        <a:srgbClr val="8AB6C1"/>
      </a:accent2>
      <a:accent3>
        <a:srgbClr val="89B8AA"/>
      </a:accent3>
      <a:accent4>
        <a:srgbClr val="A89FBC"/>
      </a:accent4>
      <a:accent5>
        <a:srgbClr val="C89E28"/>
      </a:accent5>
      <a:accent6>
        <a:srgbClr val="A92C1D"/>
      </a:accent6>
      <a:hlink>
        <a:srgbClr val="3E5E84"/>
      </a:hlink>
      <a:folHlink>
        <a:srgbClr val="D2E8BD"/>
      </a:folHlink>
    </a:clrScheme>
    <a:fontScheme name="1_B-01_A4J">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1_B-01_A4J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01_A4J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01_A4J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01_A4J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01_A4J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01_A4J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01_A4J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01_A4J 8">
        <a:dk1>
          <a:srgbClr val="000000"/>
        </a:dk1>
        <a:lt1>
          <a:srgbClr val="FFFFFF"/>
        </a:lt1>
        <a:dk2>
          <a:srgbClr val="4A6F82"/>
        </a:dk2>
        <a:lt2>
          <a:srgbClr val="808080"/>
        </a:lt2>
        <a:accent1>
          <a:srgbClr val="CCECFF"/>
        </a:accent1>
        <a:accent2>
          <a:srgbClr val="3333CC"/>
        </a:accent2>
        <a:accent3>
          <a:srgbClr val="FFFFFF"/>
        </a:accent3>
        <a:accent4>
          <a:srgbClr val="000000"/>
        </a:accent4>
        <a:accent5>
          <a:srgbClr val="E2F4FF"/>
        </a:accent5>
        <a:accent6>
          <a:srgbClr val="2D2DB9"/>
        </a:accent6>
        <a:hlink>
          <a:srgbClr val="CCCCFF"/>
        </a:hlink>
        <a:folHlink>
          <a:srgbClr val="EFE0DD"/>
        </a:folHlink>
      </a:clrScheme>
      <a:clrMap bg1="lt1" tx1="dk1" bg2="lt2" tx2="dk2" accent1="accent1" accent2="accent2" accent3="accent3" accent4="accent4" accent5="accent5" accent6="accent6" hlink="hlink" folHlink="folHlink"/>
    </a:extraClrScheme>
    <a:extraClrScheme>
      <a:clrScheme name="1_B-01_A4J 9">
        <a:dk1>
          <a:srgbClr val="000000"/>
        </a:dk1>
        <a:lt1>
          <a:srgbClr val="FFFFFF"/>
        </a:lt1>
        <a:dk2>
          <a:srgbClr val="4A6F82"/>
        </a:dk2>
        <a:lt2>
          <a:srgbClr val="808080"/>
        </a:lt2>
        <a:accent1>
          <a:srgbClr val="CCECFF"/>
        </a:accent1>
        <a:accent2>
          <a:srgbClr val="3535CB"/>
        </a:accent2>
        <a:accent3>
          <a:srgbClr val="FFFFFF"/>
        </a:accent3>
        <a:accent4>
          <a:srgbClr val="000000"/>
        </a:accent4>
        <a:accent5>
          <a:srgbClr val="E2F4FF"/>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0">
        <a:dk1>
          <a:srgbClr val="000000"/>
        </a:dk1>
        <a:lt1>
          <a:srgbClr val="FFFFFF"/>
        </a:lt1>
        <a:dk2>
          <a:srgbClr val="4A6F82"/>
        </a:dk2>
        <a:lt2>
          <a:srgbClr val="808080"/>
        </a:lt2>
        <a:accent1>
          <a:srgbClr val="D7EAF5"/>
        </a:accent1>
        <a:accent2>
          <a:srgbClr val="3535CB"/>
        </a:accent2>
        <a:accent3>
          <a:srgbClr val="FFFFFF"/>
        </a:accent3>
        <a:accent4>
          <a:srgbClr val="000000"/>
        </a:accent4>
        <a:accent5>
          <a:srgbClr val="E8F3F9"/>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1">
        <a:dk1>
          <a:srgbClr val="000000"/>
        </a:dk1>
        <a:lt1>
          <a:srgbClr val="FFFFFF"/>
        </a:lt1>
        <a:dk2>
          <a:srgbClr val="000000"/>
        </a:dk2>
        <a:lt2>
          <a:srgbClr val="ACACAC"/>
        </a:lt2>
        <a:accent1>
          <a:srgbClr val="D3DCE8"/>
        </a:accent1>
        <a:accent2>
          <a:srgbClr val="3E5E84"/>
        </a:accent2>
        <a:accent3>
          <a:srgbClr val="FFFFFF"/>
        </a:accent3>
        <a:accent4>
          <a:srgbClr val="000000"/>
        </a:accent4>
        <a:accent5>
          <a:srgbClr val="E6EBF2"/>
        </a:accent5>
        <a:accent6>
          <a:srgbClr val="375477"/>
        </a:accent6>
        <a:hlink>
          <a:srgbClr val="E4BB46"/>
        </a:hlink>
        <a:folHlink>
          <a:srgbClr val="D2E8BD"/>
        </a:folHlink>
      </a:clrScheme>
      <a:clrMap bg1="lt1" tx1="dk1" bg2="lt2" tx2="dk2" accent1="accent1" accent2="accent2" accent3="accent3" accent4="accent4" accent5="accent5" accent6="accent6" hlink="hlink" folHlink="folHlink"/>
    </a:extraClrScheme>
    <a:extraClrScheme>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01_A4J">
  <a:themeElements>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fontScheme name="1_B-01_A4J">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ctr" anchorCtr="0" compatLnSpc="1">
        <a:prstTxWarp prst="textNoShape">
          <a:avLst/>
        </a:prstTxWarp>
      </a:bodyPr>
      <a:lstStyle>
        <a:defPPr marL="0" marR="0" indent="0" algn="ctr" defTabSz="914400" rtl="0" eaLnBrk="1" fontAlgn="b" latinLnBrk="0" hangingPunct="1">
          <a:lnSpc>
            <a:spcPct val="100000"/>
          </a:lnSpc>
          <a:spcBef>
            <a:spcPct val="0"/>
          </a:spcBef>
          <a:spcAft>
            <a:spcPct val="0"/>
          </a:spcAft>
          <a:buClrTx/>
          <a:buSzTx/>
          <a:buFont typeface="Wingdings" pitchFamily="2" charset="2"/>
          <a:buNone/>
          <a:tabLst/>
          <a:defRPr kumimoji="1" lang="ja-JP" altLang="en-US" sz="1400" b="0" i="0" u="none" strike="noStrike" cap="none" normalizeH="0" baseline="0" smtClean="0">
            <a:ln>
              <a:noFill/>
            </a:ln>
            <a:solidFill>
              <a:schemeClr val="tx1"/>
            </a:solidFill>
            <a:effectLst/>
            <a:latin typeface="ＭＳ Ｐゴシック" pitchFamily="50" charset="-128"/>
            <a:ea typeface="ＭＳ Ｐゴシック" pitchFamily="50" charset="-128"/>
          </a:defRPr>
        </a:defPPr>
      </a:lstStyle>
    </a:lnDef>
  </a:objectDefaults>
  <a:extraClrSchemeLst>
    <a:extraClrScheme>
      <a:clrScheme name="1_B-01_A4J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01_A4J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01_A4J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01_A4J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01_A4J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01_A4J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01_A4J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B-01_A4J 8">
        <a:dk1>
          <a:srgbClr val="000000"/>
        </a:dk1>
        <a:lt1>
          <a:srgbClr val="FFFFFF"/>
        </a:lt1>
        <a:dk2>
          <a:srgbClr val="4A6F82"/>
        </a:dk2>
        <a:lt2>
          <a:srgbClr val="808080"/>
        </a:lt2>
        <a:accent1>
          <a:srgbClr val="CCECFF"/>
        </a:accent1>
        <a:accent2>
          <a:srgbClr val="3333CC"/>
        </a:accent2>
        <a:accent3>
          <a:srgbClr val="FFFFFF"/>
        </a:accent3>
        <a:accent4>
          <a:srgbClr val="000000"/>
        </a:accent4>
        <a:accent5>
          <a:srgbClr val="E2F4FF"/>
        </a:accent5>
        <a:accent6>
          <a:srgbClr val="2D2DB9"/>
        </a:accent6>
        <a:hlink>
          <a:srgbClr val="CCCCFF"/>
        </a:hlink>
        <a:folHlink>
          <a:srgbClr val="EFE0DD"/>
        </a:folHlink>
      </a:clrScheme>
      <a:clrMap bg1="lt1" tx1="dk1" bg2="lt2" tx2="dk2" accent1="accent1" accent2="accent2" accent3="accent3" accent4="accent4" accent5="accent5" accent6="accent6" hlink="hlink" folHlink="folHlink"/>
    </a:extraClrScheme>
    <a:extraClrScheme>
      <a:clrScheme name="1_B-01_A4J 9">
        <a:dk1>
          <a:srgbClr val="000000"/>
        </a:dk1>
        <a:lt1>
          <a:srgbClr val="FFFFFF"/>
        </a:lt1>
        <a:dk2>
          <a:srgbClr val="4A6F82"/>
        </a:dk2>
        <a:lt2>
          <a:srgbClr val="808080"/>
        </a:lt2>
        <a:accent1>
          <a:srgbClr val="CCECFF"/>
        </a:accent1>
        <a:accent2>
          <a:srgbClr val="3535CB"/>
        </a:accent2>
        <a:accent3>
          <a:srgbClr val="FFFFFF"/>
        </a:accent3>
        <a:accent4>
          <a:srgbClr val="000000"/>
        </a:accent4>
        <a:accent5>
          <a:srgbClr val="E2F4FF"/>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0">
        <a:dk1>
          <a:srgbClr val="000000"/>
        </a:dk1>
        <a:lt1>
          <a:srgbClr val="FFFFFF"/>
        </a:lt1>
        <a:dk2>
          <a:srgbClr val="4A6F82"/>
        </a:dk2>
        <a:lt2>
          <a:srgbClr val="808080"/>
        </a:lt2>
        <a:accent1>
          <a:srgbClr val="D7EAF5"/>
        </a:accent1>
        <a:accent2>
          <a:srgbClr val="3535CB"/>
        </a:accent2>
        <a:accent3>
          <a:srgbClr val="FFFFFF"/>
        </a:accent3>
        <a:accent4>
          <a:srgbClr val="000000"/>
        </a:accent4>
        <a:accent5>
          <a:srgbClr val="E8F3F9"/>
        </a:accent5>
        <a:accent6>
          <a:srgbClr val="2F2FB8"/>
        </a:accent6>
        <a:hlink>
          <a:srgbClr val="D7D7F5"/>
        </a:hlink>
        <a:folHlink>
          <a:srgbClr val="F5DCD7"/>
        </a:folHlink>
      </a:clrScheme>
      <a:clrMap bg1="lt1" tx1="dk1" bg2="lt2" tx2="dk2" accent1="accent1" accent2="accent2" accent3="accent3" accent4="accent4" accent5="accent5" accent6="accent6" hlink="hlink" folHlink="folHlink"/>
    </a:extraClrScheme>
    <a:extraClrScheme>
      <a:clrScheme name="1_B-01_A4J 11">
        <a:dk1>
          <a:srgbClr val="000000"/>
        </a:dk1>
        <a:lt1>
          <a:srgbClr val="FFFFFF"/>
        </a:lt1>
        <a:dk2>
          <a:srgbClr val="000000"/>
        </a:dk2>
        <a:lt2>
          <a:srgbClr val="ACACAC"/>
        </a:lt2>
        <a:accent1>
          <a:srgbClr val="D3DCE8"/>
        </a:accent1>
        <a:accent2>
          <a:srgbClr val="3E5E84"/>
        </a:accent2>
        <a:accent3>
          <a:srgbClr val="FFFFFF"/>
        </a:accent3>
        <a:accent4>
          <a:srgbClr val="000000"/>
        </a:accent4>
        <a:accent5>
          <a:srgbClr val="E6EBF2"/>
        </a:accent5>
        <a:accent6>
          <a:srgbClr val="375477"/>
        </a:accent6>
        <a:hlink>
          <a:srgbClr val="E4BB46"/>
        </a:hlink>
        <a:folHlink>
          <a:srgbClr val="D2E8BD"/>
        </a:folHlink>
      </a:clrScheme>
      <a:clrMap bg1="lt1" tx1="dk1" bg2="lt2" tx2="dk2" accent1="accent1" accent2="accent2" accent3="accent3" accent4="accent4" accent5="accent5" accent6="accent6" hlink="hlink" folHlink="folHlink"/>
    </a:extraClrScheme>
    <a:extraClrScheme>
      <a:clrScheme name="1_B-01_A4J 12">
        <a:dk1>
          <a:srgbClr val="000000"/>
        </a:dk1>
        <a:lt1>
          <a:srgbClr val="FFFFFF"/>
        </a:lt1>
        <a:dk2>
          <a:srgbClr val="000000"/>
        </a:dk2>
        <a:lt2>
          <a:srgbClr val="ACACAC"/>
        </a:lt2>
        <a:accent1>
          <a:srgbClr val="D3DCE8"/>
        </a:accent1>
        <a:accent2>
          <a:srgbClr val="E4BB46"/>
        </a:accent2>
        <a:accent3>
          <a:srgbClr val="FFFFFF"/>
        </a:accent3>
        <a:accent4>
          <a:srgbClr val="000000"/>
        </a:accent4>
        <a:accent5>
          <a:srgbClr val="E6EBF2"/>
        </a:accent5>
        <a:accent6>
          <a:srgbClr val="CFA93F"/>
        </a:accent6>
        <a:hlink>
          <a:srgbClr val="3E5E84"/>
        </a:hlink>
        <a:folHlink>
          <a:srgbClr val="D2E8B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10339</Words>
  <Application>Microsoft Office PowerPoint</Application>
  <PresentationFormat>A4 210 x 297 mm</PresentationFormat>
  <Paragraphs>1505</Paragraphs>
  <Slides>131</Slides>
  <Notes>131</Notes>
  <HiddenSlides>0</HiddenSlides>
  <MMClips>0</MMClips>
  <ScaleCrop>false</ScaleCrop>
  <HeadingPairs>
    <vt:vector size="4" baseType="variant">
      <vt:variant>
        <vt:lpstr>テーマ</vt:lpstr>
      </vt:variant>
      <vt:variant>
        <vt:i4>3</vt:i4>
      </vt:variant>
      <vt:variant>
        <vt:lpstr>スライド タイトル</vt:lpstr>
      </vt:variant>
      <vt:variant>
        <vt:i4>131</vt:i4>
      </vt:variant>
    </vt:vector>
  </HeadingPairs>
  <TitlesOfParts>
    <vt:vector size="134" baseType="lpstr">
      <vt:lpstr>Office テーマ</vt:lpstr>
      <vt:lpstr>1_B-01_A4J</vt:lpstr>
      <vt:lpstr>2_B-01_A4J</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2017-09-01T07:56:11Z</dcterms:created>
  <dcterms:modified xsi:type="dcterms:W3CDTF">2017-09-01T07:56:27Z</dcterms:modified>
</cp:coreProperties>
</file>