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4"/>
  </p:sldMasterIdLst>
  <p:notesMasterIdLst>
    <p:notesMasterId r:id="rId6"/>
  </p:notesMasterIdLst>
  <p:sldIdLst>
    <p:sldId id="292" r:id="rId5"/>
  </p:sldIdLst>
  <p:sldSz cx="9756775" cy="7056438"/>
  <p:notesSz cx="6807200" cy="9939338"/>
  <p:defaultTextStyle>
    <a:defPPr>
      <a:defRPr lang="ja-JP"/>
    </a:defPPr>
    <a:lvl1pPr marL="0" algn="l" defTabSz="940186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1pPr>
    <a:lvl2pPr marL="470093" algn="l" defTabSz="940186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2pPr>
    <a:lvl3pPr marL="940186" algn="l" defTabSz="940186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3pPr>
    <a:lvl4pPr marL="1410279" algn="l" defTabSz="940186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4pPr>
    <a:lvl5pPr marL="1880372" algn="l" defTabSz="940186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5pPr>
    <a:lvl6pPr marL="2350465" algn="l" defTabSz="940186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6pPr>
    <a:lvl7pPr marL="2820558" algn="l" defTabSz="940186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7pPr>
    <a:lvl8pPr marL="3290651" algn="l" defTabSz="940186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8pPr>
    <a:lvl9pPr marL="3760744" algn="l" defTabSz="940186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FF"/>
    <a:srgbClr val="FFCCFF"/>
    <a:srgbClr val="FF9900"/>
    <a:srgbClr val="CC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544" autoAdjust="0"/>
    <p:restoredTop sz="94660" autoAdjust="0"/>
  </p:normalViewPr>
  <p:slideViewPr>
    <p:cSldViewPr>
      <p:cViewPr>
        <p:scale>
          <a:sx n="79" d="100"/>
          <a:sy n="79" d="100"/>
        </p:scale>
        <p:origin x="-1128" y="-72"/>
      </p:cViewPr>
      <p:guideLst>
        <p:guide orient="horz" pos="2223"/>
        <p:guide pos="307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45005" cy="450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1" y="2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55839" y="2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DC7C746-22B8-400C-9FD9-DAF5E23D6382}" type="datetimeFigureOut">
              <a:rPr kumimoji="1" lang="ja-JP" altLang="en-US" smtClean="0"/>
              <a:pPr/>
              <a:t>2015/4/17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828675" y="746125"/>
            <a:ext cx="514985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0721" y="4721186"/>
            <a:ext cx="5445760" cy="44727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1" y="9440648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55839" y="9440648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868E7A-3F2F-4FAE-AC6C-171E89D5463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013753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40186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70093" algn="l" defTabSz="940186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40186" algn="l" defTabSz="940186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410279" algn="l" defTabSz="940186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80372" algn="l" defTabSz="940186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350465" algn="l" defTabSz="940186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820558" algn="l" defTabSz="940186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90651" algn="l" defTabSz="940186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760744" algn="l" defTabSz="940186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31758" y="2192084"/>
            <a:ext cx="8293259" cy="1512561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63516" y="3998648"/>
            <a:ext cx="6829743" cy="1803312"/>
          </a:xfrm>
        </p:spPr>
        <p:txBody>
          <a:bodyPr/>
          <a:lstStyle>
            <a:lvl1pPr marL="0" indent="0" algn="ctr">
              <a:buNone/>
              <a:defRPr/>
            </a:lvl1pPr>
            <a:lvl2pPr marL="470093" indent="0" algn="ctr">
              <a:buNone/>
              <a:defRPr/>
            </a:lvl2pPr>
            <a:lvl3pPr marL="940186" indent="0" algn="ctr">
              <a:buNone/>
              <a:defRPr/>
            </a:lvl3pPr>
            <a:lvl4pPr marL="1410279" indent="0" algn="ctr">
              <a:buNone/>
              <a:defRPr/>
            </a:lvl4pPr>
            <a:lvl5pPr marL="1880372" indent="0" algn="ctr">
              <a:buNone/>
              <a:defRPr/>
            </a:lvl5pPr>
            <a:lvl6pPr marL="2350465" indent="0" algn="ctr">
              <a:buNone/>
              <a:defRPr/>
            </a:lvl6pPr>
            <a:lvl7pPr marL="2820558" indent="0" algn="ctr">
              <a:buNone/>
              <a:defRPr/>
            </a:lvl7pPr>
            <a:lvl8pPr marL="3290651" indent="0" algn="ctr">
              <a:buNone/>
              <a:defRPr/>
            </a:lvl8pPr>
            <a:lvl9pPr marL="3760744" indent="0" algn="ctr">
              <a:buNone/>
              <a:defRPr/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80A7C9-66C1-42E6-943B-532692D45758}" type="datetime1">
              <a:rPr lang="ja-JP" altLang="en-US" smtClean="0">
                <a:solidFill>
                  <a:srgbClr val="000000"/>
                </a:solidFill>
              </a:rPr>
              <a:pPr>
                <a:defRPr/>
              </a:pPr>
              <a:t>2015/4/17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129500-4E77-49AE-94EF-57B938E6C83C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9C3C75-2F76-4C41-ABBC-FC655C75836B}" type="datetime1">
              <a:rPr lang="ja-JP" altLang="en-US" smtClean="0">
                <a:solidFill>
                  <a:srgbClr val="000000"/>
                </a:solidFill>
              </a:rPr>
              <a:pPr>
                <a:defRPr/>
              </a:pPr>
              <a:t>2015/4/17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D8D374-8558-4C77-AE22-1F03CCABDFAD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951703" y="627239"/>
            <a:ext cx="2073315" cy="5645150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731767" y="627239"/>
            <a:ext cx="6069839" cy="5645150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58B8F9-4414-426F-9DFE-EC0F3746048F}" type="datetime1">
              <a:rPr lang="ja-JP" altLang="en-US" smtClean="0">
                <a:solidFill>
                  <a:srgbClr val="000000"/>
                </a:solidFill>
              </a:rPr>
              <a:pPr>
                <a:defRPr/>
              </a:pPr>
              <a:t>2015/4/17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326740-B59E-4DD6-BADB-56217591F6DF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D91D7F-C1C1-4490-A724-A3E682B1B49A}" type="datetime1">
              <a:rPr lang="ja-JP" altLang="en-US" smtClean="0">
                <a:solidFill>
                  <a:srgbClr val="000000"/>
                </a:solidFill>
              </a:rPr>
              <a:pPr>
                <a:defRPr/>
              </a:pPr>
              <a:t>2015/4/17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005C57-7F3D-47FC-B39E-FFCA2079FF5B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70848" y="4534430"/>
            <a:ext cx="8293259" cy="1401487"/>
          </a:xfrm>
        </p:spPr>
        <p:txBody>
          <a:bodyPr anchor="t"/>
          <a:lstStyle>
            <a:lvl1pPr algn="l">
              <a:defRPr sz="41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70848" y="2990820"/>
            <a:ext cx="8293259" cy="1543595"/>
          </a:xfrm>
        </p:spPr>
        <p:txBody>
          <a:bodyPr anchor="b"/>
          <a:lstStyle>
            <a:lvl1pPr marL="0" indent="0">
              <a:buNone/>
              <a:defRPr sz="2100"/>
            </a:lvl1pPr>
            <a:lvl2pPr marL="470093" indent="0">
              <a:buNone/>
              <a:defRPr sz="1900"/>
            </a:lvl2pPr>
            <a:lvl3pPr marL="940186" indent="0">
              <a:buNone/>
              <a:defRPr sz="1600"/>
            </a:lvl3pPr>
            <a:lvl4pPr marL="1410279" indent="0">
              <a:buNone/>
              <a:defRPr sz="1400"/>
            </a:lvl4pPr>
            <a:lvl5pPr marL="1880372" indent="0">
              <a:buNone/>
              <a:defRPr sz="1400"/>
            </a:lvl5pPr>
            <a:lvl6pPr marL="2350465" indent="0">
              <a:buNone/>
              <a:defRPr sz="1400"/>
            </a:lvl6pPr>
            <a:lvl7pPr marL="2820558" indent="0">
              <a:buNone/>
              <a:defRPr sz="1400"/>
            </a:lvl7pPr>
            <a:lvl8pPr marL="3290651" indent="0">
              <a:buNone/>
              <a:defRPr sz="1400"/>
            </a:lvl8pPr>
            <a:lvl9pPr marL="3760744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97D721-5825-4D32-AF41-FE8D2E07D251}" type="datetime1">
              <a:rPr lang="ja-JP" altLang="en-US" smtClean="0">
                <a:solidFill>
                  <a:srgbClr val="000000"/>
                </a:solidFill>
              </a:rPr>
              <a:pPr>
                <a:defRPr/>
              </a:pPr>
              <a:t>2015/4/17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331A6B-3A0F-481E-87F5-5C6F27895EDD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731761" y="2038527"/>
            <a:ext cx="4071578" cy="4233863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53439" y="2038527"/>
            <a:ext cx="4071578" cy="4233863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B45169-2F58-44F1-8B9A-D4BBC6DEDF2B}" type="datetime1">
              <a:rPr lang="ja-JP" altLang="en-US" smtClean="0">
                <a:solidFill>
                  <a:srgbClr val="000000"/>
                </a:solidFill>
              </a:rPr>
              <a:pPr>
                <a:defRPr/>
              </a:pPr>
              <a:t>2015/4/17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0D3168-43D1-476F-AAB3-302DD2B0EF6D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87839" y="282586"/>
            <a:ext cx="8781098" cy="1176073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87839" y="1579532"/>
            <a:ext cx="4310806" cy="658274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70093" indent="0">
              <a:buNone/>
              <a:defRPr sz="2100" b="1"/>
            </a:lvl2pPr>
            <a:lvl3pPr marL="940186" indent="0">
              <a:buNone/>
              <a:defRPr sz="1900" b="1"/>
            </a:lvl3pPr>
            <a:lvl4pPr marL="1410279" indent="0">
              <a:buNone/>
              <a:defRPr sz="1600" b="1"/>
            </a:lvl4pPr>
            <a:lvl5pPr marL="1880372" indent="0">
              <a:buNone/>
              <a:defRPr sz="1600" b="1"/>
            </a:lvl5pPr>
            <a:lvl6pPr marL="2350465" indent="0">
              <a:buNone/>
              <a:defRPr sz="1600" b="1"/>
            </a:lvl6pPr>
            <a:lvl7pPr marL="2820558" indent="0">
              <a:buNone/>
              <a:defRPr sz="1600" b="1"/>
            </a:lvl7pPr>
            <a:lvl8pPr marL="3290651" indent="0">
              <a:buNone/>
              <a:defRPr sz="1600" b="1"/>
            </a:lvl8pPr>
            <a:lvl9pPr marL="3760744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87839" y="2237805"/>
            <a:ext cx="4310806" cy="4065620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9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956575" y="1579532"/>
            <a:ext cx="4312370" cy="658274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70093" indent="0">
              <a:buNone/>
              <a:defRPr sz="2100" b="1"/>
            </a:lvl2pPr>
            <a:lvl3pPr marL="940186" indent="0">
              <a:buNone/>
              <a:defRPr sz="1900" b="1"/>
            </a:lvl3pPr>
            <a:lvl4pPr marL="1410279" indent="0">
              <a:buNone/>
              <a:defRPr sz="1600" b="1"/>
            </a:lvl4pPr>
            <a:lvl5pPr marL="1880372" indent="0">
              <a:buNone/>
              <a:defRPr sz="1600" b="1"/>
            </a:lvl5pPr>
            <a:lvl6pPr marL="2350465" indent="0">
              <a:buNone/>
              <a:defRPr sz="1600" b="1"/>
            </a:lvl6pPr>
            <a:lvl7pPr marL="2820558" indent="0">
              <a:buNone/>
              <a:defRPr sz="1600" b="1"/>
            </a:lvl7pPr>
            <a:lvl8pPr marL="3290651" indent="0">
              <a:buNone/>
              <a:defRPr sz="1600" b="1"/>
            </a:lvl8pPr>
            <a:lvl9pPr marL="3760744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956575" y="2237805"/>
            <a:ext cx="4312370" cy="4065620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9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DABFC0-C40E-4D52-B764-5203AF5B0567}" type="datetime1">
              <a:rPr lang="ja-JP" altLang="en-US" smtClean="0">
                <a:solidFill>
                  <a:srgbClr val="000000"/>
                </a:solidFill>
              </a:rPr>
              <a:pPr>
                <a:defRPr/>
              </a:pPr>
              <a:t>2015/4/17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E67CE5-5B3B-4127-96E3-E26801B0156E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37B3DB-5E54-42DF-ABCA-226AD2B6ECE2}" type="datetime1">
              <a:rPr lang="ja-JP" altLang="en-US" smtClean="0">
                <a:solidFill>
                  <a:srgbClr val="000000"/>
                </a:solidFill>
              </a:rPr>
              <a:pPr>
                <a:defRPr/>
              </a:pPr>
              <a:t>2015/4/17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26F287-508A-4FAF-A676-6719FF273817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573CAD-7D6D-4933-A7FD-7F9114CD2DF5}" type="datetime1">
              <a:rPr lang="ja-JP" altLang="en-US" smtClean="0">
                <a:solidFill>
                  <a:srgbClr val="000000"/>
                </a:solidFill>
              </a:rPr>
              <a:pPr>
                <a:defRPr/>
              </a:pPr>
              <a:t>2015/4/17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DF82B5-5900-4239-9FAA-6D9D36311F04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87847" y="280951"/>
            <a:ext cx="3210042" cy="1195674"/>
          </a:xfrm>
        </p:spPr>
        <p:txBody>
          <a:bodyPr anchor="b"/>
          <a:lstStyle>
            <a:lvl1pPr algn="l">
              <a:defRPr sz="21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815148" y="280965"/>
            <a:ext cx="5453788" cy="6022474"/>
          </a:xfrm>
        </p:spPr>
        <p:txBody>
          <a:bodyPr/>
          <a:lstStyle>
            <a:lvl1pPr>
              <a:defRPr sz="3300"/>
            </a:lvl1pPr>
            <a:lvl2pPr>
              <a:defRPr sz="2900"/>
            </a:lvl2pPr>
            <a:lvl3pPr>
              <a:defRPr sz="25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87847" y="1476629"/>
            <a:ext cx="3210042" cy="4826800"/>
          </a:xfrm>
        </p:spPr>
        <p:txBody>
          <a:bodyPr/>
          <a:lstStyle>
            <a:lvl1pPr marL="0" indent="0">
              <a:buNone/>
              <a:defRPr sz="1400"/>
            </a:lvl1pPr>
            <a:lvl2pPr marL="470093" indent="0">
              <a:buNone/>
              <a:defRPr sz="1200"/>
            </a:lvl2pPr>
            <a:lvl3pPr marL="940186" indent="0">
              <a:buNone/>
              <a:defRPr sz="1000"/>
            </a:lvl3pPr>
            <a:lvl4pPr marL="1410279" indent="0">
              <a:buNone/>
              <a:defRPr sz="900"/>
            </a:lvl4pPr>
            <a:lvl5pPr marL="1880372" indent="0">
              <a:buNone/>
              <a:defRPr sz="900"/>
            </a:lvl5pPr>
            <a:lvl6pPr marL="2350465" indent="0">
              <a:buNone/>
              <a:defRPr sz="900"/>
            </a:lvl6pPr>
            <a:lvl7pPr marL="2820558" indent="0">
              <a:buNone/>
              <a:defRPr sz="900"/>
            </a:lvl7pPr>
            <a:lvl8pPr marL="3290651" indent="0">
              <a:buNone/>
              <a:defRPr sz="900"/>
            </a:lvl8pPr>
            <a:lvl9pPr marL="3760744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B1FD68-BEFD-43BB-959C-15C9A7A95F16}" type="datetime1">
              <a:rPr lang="ja-JP" altLang="en-US" smtClean="0">
                <a:solidFill>
                  <a:srgbClr val="000000"/>
                </a:solidFill>
              </a:rPr>
              <a:pPr>
                <a:defRPr/>
              </a:pPr>
              <a:t>2015/4/17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5F3606-6B06-421B-BE1A-876199A89505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12266" y="4939507"/>
            <a:ext cx="5854065" cy="583137"/>
          </a:xfrm>
        </p:spPr>
        <p:txBody>
          <a:bodyPr anchor="b"/>
          <a:lstStyle>
            <a:lvl1pPr algn="l">
              <a:defRPr sz="21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912266" y="630507"/>
            <a:ext cx="5854065" cy="4233863"/>
          </a:xfrm>
        </p:spPr>
        <p:txBody>
          <a:bodyPr/>
          <a:lstStyle>
            <a:lvl1pPr marL="0" indent="0">
              <a:buNone/>
              <a:defRPr sz="3300"/>
            </a:lvl1pPr>
            <a:lvl2pPr marL="470093" indent="0">
              <a:buNone/>
              <a:defRPr sz="2900"/>
            </a:lvl2pPr>
            <a:lvl3pPr marL="940186" indent="0">
              <a:buNone/>
              <a:defRPr sz="2500"/>
            </a:lvl3pPr>
            <a:lvl4pPr marL="1410279" indent="0">
              <a:buNone/>
              <a:defRPr sz="2100"/>
            </a:lvl4pPr>
            <a:lvl5pPr marL="1880372" indent="0">
              <a:buNone/>
              <a:defRPr sz="2100"/>
            </a:lvl5pPr>
            <a:lvl6pPr marL="2350465" indent="0">
              <a:buNone/>
              <a:defRPr sz="2100"/>
            </a:lvl6pPr>
            <a:lvl7pPr marL="2820558" indent="0">
              <a:buNone/>
              <a:defRPr sz="2100"/>
            </a:lvl7pPr>
            <a:lvl8pPr marL="3290651" indent="0">
              <a:buNone/>
              <a:defRPr sz="2100"/>
            </a:lvl8pPr>
            <a:lvl9pPr marL="3760744" indent="0">
              <a:buNone/>
              <a:defRPr sz="21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912266" y="5522644"/>
            <a:ext cx="5854065" cy="828151"/>
          </a:xfrm>
        </p:spPr>
        <p:txBody>
          <a:bodyPr/>
          <a:lstStyle>
            <a:lvl1pPr marL="0" indent="0">
              <a:buNone/>
              <a:defRPr sz="1400"/>
            </a:lvl1pPr>
            <a:lvl2pPr marL="470093" indent="0">
              <a:buNone/>
              <a:defRPr sz="1200"/>
            </a:lvl2pPr>
            <a:lvl3pPr marL="940186" indent="0">
              <a:buNone/>
              <a:defRPr sz="1000"/>
            </a:lvl3pPr>
            <a:lvl4pPr marL="1410279" indent="0">
              <a:buNone/>
              <a:defRPr sz="900"/>
            </a:lvl4pPr>
            <a:lvl5pPr marL="1880372" indent="0">
              <a:buNone/>
              <a:defRPr sz="900"/>
            </a:lvl5pPr>
            <a:lvl6pPr marL="2350465" indent="0">
              <a:buNone/>
              <a:defRPr sz="900"/>
            </a:lvl6pPr>
            <a:lvl7pPr marL="2820558" indent="0">
              <a:buNone/>
              <a:defRPr sz="900"/>
            </a:lvl7pPr>
            <a:lvl8pPr marL="3290651" indent="0">
              <a:buNone/>
              <a:defRPr sz="900"/>
            </a:lvl8pPr>
            <a:lvl9pPr marL="3760744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B2477C-0172-4FCE-879F-1598678C5251}" type="datetime1">
              <a:rPr lang="ja-JP" altLang="en-US" smtClean="0">
                <a:solidFill>
                  <a:srgbClr val="000000"/>
                </a:solidFill>
              </a:rPr>
              <a:pPr>
                <a:defRPr/>
              </a:pPr>
              <a:t>2015/4/17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8E304B-FCD8-452A-A2FF-5FA8D47194CB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31758" y="627240"/>
            <a:ext cx="8293259" cy="11760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4019" tIns="47009" rIns="94019" bIns="47009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31758" y="2038527"/>
            <a:ext cx="8293259" cy="4233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4019" tIns="47009" rIns="94019" bIns="4700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31759" y="6429200"/>
            <a:ext cx="2032662" cy="4704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019" tIns="47009" rIns="94019" bIns="47009" numCol="1" anchor="t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defRPr sz="1400">
                <a:ea typeface="ＭＳ Ｐゴシック" pitchFamily="50" charset="-128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fld id="{034F5CAE-DBE5-4A1C-A912-51F57F7E6EFA}" type="datetime1">
              <a:rPr lang="ja-JP" altLang="en-US" smtClean="0">
                <a:solidFill>
                  <a:srgbClr val="000000"/>
                </a:solidFill>
              </a:rPr>
              <a:pPr fontAlgn="base">
                <a:spcAft>
                  <a:spcPct val="0"/>
                </a:spcAft>
                <a:defRPr/>
              </a:pPr>
              <a:t>2015/4/17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35137" y="6429200"/>
            <a:ext cx="3086518" cy="4704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019" tIns="47009" rIns="94019" bIns="47009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400">
                <a:ea typeface="ＭＳ Ｐゴシック" pitchFamily="50" charset="-128"/>
              </a:defRPr>
            </a:lvl1pPr>
          </a:lstStyle>
          <a:p>
            <a:pPr algn="ctr" fontAlgn="base">
              <a:spcAft>
                <a:spcPct val="0"/>
              </a:spcAft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992355" y="6429200"/>
            <a:ext cx="2032662" cy="4704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019" tIns="47009" rIns="94019" bIns="47009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400">
                <a:ea typeface="ＭＳ Ｐゴシック" pitchFamily="50" charset="-128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fld id="{B7CD52E7-535C-4168-94CA-1536D3303B4C}" type="slidenum">
              <a:rPr lang="en-US" altLang="ja-JP">
                <a:solidFill>
                  <a:srgbClr val="000000"/>
                </a:solidFill>
              </a:rPr>
              <a:pPr fontAlgn="base">
                <a:spcAft>
                  <a:spcPct val="0"/>
                </a:spcAft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5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5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5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5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5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5pPr>
      <a:lvl6pPr marL="470093" algn="ctr" rtl="0" fontAlgn="base">
        <a:spcBef>
          <a:spcPct val="0"/>
        </a:spcBef>
        <a:spcAft>
          <a:spcPct val="0"/>
        </a:spcAft>
        <a:defRPr kumimoji="1" sz="45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6pPr>
      <a:lvl7pPr marL="940186" algn="ctr" rtl="0" fontAlgn="base">
        <a:spcBef>
          <a:spcPct val="0"/>
        </a:spcBef>
        <a:spcAft>
          <a:spcPct val="0"/>
        </a:spcAft>
        <a:defRPr kumimoji="1" sz="45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7pPr>
      <a:lvl8pPr marL="1410279" algn="ctr" rtl="0" fontAlgn="base">
        <a:spcBef>
          <a:spcPct val="0"/>
        </a:spcBef>
        <a:spcAft>
          <a:spcPct val="0"/>
        </a:spcAft>
        <a:defRPr kumimoji="1" sz="45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8pPr>
      <a:lvl9pPr marL="1880372" algn="ctr" rtl="0" fontAlgn="base">
        <a:spcBef>
          <a:spcPct val="0"/>
        </a:spcBef>
        <a:spcAft>
          <a:spcPct val="0"/>
        </a:spcAft>
        <a:defRPr kumimoji="1" sz="45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9pPr>
    </p:titleStyle>
    <p:bodyStyle>
      <a:lvl1pPr marL="352570" indent="-352570" algn="l" rtl="0" eaLnBrk="0" fontAlgn="base" hangingPunct="0">
        <a:spcBef>
          <a:spcPct val="20000"/>
        </a:spcBef>
        <a:spcAft>
          <a:spcPct val="0"/>
        </a:spcAft>
        <a:buChar char="•"/>
        <a:defRPr kumimoji="1" sz="3300">
          <a:solidFill>
            <a:schemeClr val="tx1"/>
          </a:solidFill>
          <a:latin typeface="+mn-lt"/>
          <a:ea typeface="+mn-ea"/>
          <a:cs typeface="+mn-cs"/>
        </a:defRPr>
      </a:lvl1pPr>
      <a:lvl2pPr marL="763901" indent="-293808" algn="l" rtl="0" eaLnBrk="0" fontAlgn="base" hangingPunct="0">
        <a:spcBef>
          <a:spcPct val="20000"/>
        </a:spcBef>
        <a:spcAft>
          <a:spcPct val="0"/>
        </a:spcAft>
        <a:buChar char="–"/>
        <a:defRPr kumimoji="1" sz="2900">
          <a:solidFill>
            <a:schemeClr val="tx1"/>
          </a:solidFill>
          <a:latin typeface="+mn-lt"/>
          <a:ea typeface="+mn-ea"/>
        </a:defRPr>
      </a:lvl2pPr>
      <a:lvl3pPr marL="1175233" indent="-235047" algn="l" rtl="0" eaLnBrk="0" fontAlgn="base" hangingPunct="0">
        <a:spcBef>
          <a:spcPct val="20000"/>
        </a:spcBef>
        <a:spcAft>
          <a:spcPct val="0"/>
        </a:spcAft>
        <a:buChar char="•"/>
        <a:defRPr kumimoji="1" sz="2500">
          <a:solidFill>
            <a:schemeClr val="tx1"/>
          </a:solidFill>
          <a:latin typeface="+mn-lt"/>
          <a:ea typeface="+mn-ea"/>
        </a:defRPr>
      </a:lvl3pPr>
      <a:lvl4pPr marL="1645326" indent="-235047" algn="l" rtl="0" eaLnBrk="0" fontAlgn="base" hangingPunct="0">
        <a:spcBef>
          <a:spcPct val="20000"/>
        </a:spcBef>
        <a:spcAft>
          <a:spcPct val="0"/>
        </a:spcAft>
        <a:buChar char="–"/>
        <a:defRPr kumimoji="1" sz="2100">
          <a:solidFill>
            <a:schemeClr val="tx1"/>
          </a:solidFill>
          <a:latin typeface="+mn-lt"/>
          <a:ea typeface="+mn-ea"/>
        </a:defRPr>
      </a:lvl4pPr>
      <a:lvl5pPr marL="2115419" indent="-235047" algn="l" rtl="0" eaLnBrk="0" fontAlgn="base" hangingPunct="0">
        <a:spcBef>
          <a:spcPct val="20000"/>
        </a:spcBef>
        <a:spcAft>
          <a:spcPct val="0"/>
        </a:spcAft>
        <a:buChar char="»"/>
        <a:defRPr kumimoji="1" sz="2100">
          <a:solidFill>
            <a:schemeClr val="tx1"/>
          </a:solidFill>
          <a:latin typeface="+mn-lt"/>
          <a:ea typeface="+mn-ea"/>
        </a:defRPr>
      </a:lvl5pPr>
      <a:lvl6pPr marL="2585512" indent="-235047" algn="l" rtl="0" fontAlgn="base">
        <a:spcBef>
          <a:spcPct val="20000"/>
        </a:spcBef>
        <a:spcAft>
          <a:spcPct val="0"/>
        </a:spcAft>
        <a:buChar char="»"/>
        <a:defRPr kumimoji="1" sz="2100">
          <a:solidFill>
            <a:schemeClr val="tx1"/>
          </a:solidFill>
          <a:latin typeface="+mn-lt"/>
          <a:ea typeface="+mn-ea"/>
        </a:defRPr>
      </a:lvl6pPr>
      <a:lvl7pPr marL="3055605" indent="-235047" algn="l" rtl="0" fontAlgn="base">
        <a:spcBef>
          <a:spcPct val="20000"/>
        </a:spcBef>
        <a:spcAft>
          <a:spcPct val="0"/>
        </a:spcAft>
        <a:buChar char="»"/>
        <a:defRPr kumimoji="1" sz="2100">
          <a:solidFill>
            <a:schemeClr val="tx1"/>
          </a:solidFill>
          <a:latin typeface="+mn-lt"/>
          <a:ea typeface="+mn-ea"/>
        </a:defRPr>
      </a:lvl7pPr>
      <a:lvl8pPr marL="3525698" indent="-235047" algn="l" rtl="0" fontAlgn="base">
        <a:spcBef>
          <a:spcPct val="20000"/>
        </a:spcBef>
        <a:spcAft>
          <a:spcPct val="0"/>
        </a:spcAft>
        <a:buChar char="»"/>
        <a:defRPr kumimoji="1" sz="2100">
          <a:solidFill>
            <a:schemeClr val="tx1"/>
          </a:solidFill>
          <a:latin typeface="+mn-lt"/>
          <a:ea typeface="+mn-ea"/>
        </a:defRPr>
      </a:lvl8pPr>
      <a:lvl9pPr marL="3995791" indent="-235047" algn="l" rtl="0" fontAlgn="base">
        <a:spcBef>
          <a:spcPct val="20000"/>
        </a:spcBef>
        <a:spcAft>
          <a:spcPct val="0"/>
        </a:spcAft>
        <a:buChar char="»"/>
        <a:defRPr kumimoji="1" sz="21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4018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70093" algn="l" defTabSz="94018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40186" algn="l" defTabSz="94018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410279" algn="l" defTabSz="94018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880372" algn="l" defTabSz="94018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350465" algn="l" defTabSz="94018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820558" algn="l" defTabSz="94018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290651" algn="l" defTabSz="94018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760744" algn="l" defTabSz="94018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正方形/長方形 64"/>
          <p:cNvSpPr/>
          <p:nvPr/>
        </p:nvSpPr>
        <p:spPr>
          <a:xfrm>
            <a:off x="7047" y="3168179"/>
            <a:ext cx="3165006" cy="3839961"/>
          </a:xfrm>
          <a:prstGeom prst="rect">
            <a:avLst/>
          </a:prstGeom>
          <a:noFill/>
          <a:ln w="38100" cmpd="thickThin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72000" anchor="ctr"/>
          <a:lstStyle/>
          <a:p>
            <a:pPr algn="ctr" defTabSz="981460">
              <a:lnSpc>
                <a:spcPts val="1439"/>
              </a:lnSpc>
              <a:defRPr/>
            </a:pPr>
            <a:endParaRPr lang="en-US" altLang="ja-JP" sz="2100" dirty="0">
              <a:solidFill>
                <a:prstClr val="black"/>
              </a:solidFill>
            </a:endParaRPr>
          </a:p>
        </p:txBody>
      </p:sp>
      <p:sp>
        <p:nvSpPr>
          <p:cNvPr id="28" name="正方形/長方形 27"/>
          <p:cNvSpPr/>
          <p:nvPr/>
        </p:nvSpPr>
        <p:spPr>
          <a:xfrm>
            <a:off x="62852" y="3213184"/>
            <a:ext cx="3109200" cy="479127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4019" tIns="47009" rIns="94019" bIns="47009" rtlCol="0" anchor="ctr"/>
          <a:lstStyle/>
          <a:p>
            <a:r>
              <a:rPr lang="ja-JP" altLang="en-US" sz="14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標準的な公的職業訓練のｽｷｰﾑ（ｾｰﾌﾃｨﾈｯﾄとしての離職者訓練が中心）</a:t>
            </a:r>
            <a:endParaRPr lang="ja-JP" altLang="en-US" sz="1400" dirty="0">
              <a:solidFill>
                <a:schemeClr val="bg1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-27158" y="4068279"/>
            <a:ext cx="3230255" cy="833600"/>
          </a:xfrm>
          <a:prstGeom prst="rect">
            <a:avLst/>
          </a:prstGeom>
          <a:noFill/>
        </p:spPr>
        <p:txBody>
          <a:bodyPr wrap="square" lIns="94019" tIns="47009" rIns="94019" bIns="47009" rtlCol="0">
            <a:spAutoFit/>
          </a:bodyPr>
          <a:lstStyle/>
          <a:p>
            <a:pPr marL="186078" indent="-186078"/>
            <a:r>
              <a:rPr lang="ja-JP" altLang="en-US" sz="1200" dirty="0" smtClean="0">
                <a:solidFill>
                  <a:schemeClr val="tx2">
                    <a:lumMod val="7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● 都道府県</a:t>
            </a:r>
            <a:r>
              <a:rPr lang="ja-JP" altLang="en-US" sz="1200" dirty="0">
                <a:solidFill>
                  <a:schemeClr val="tx2">
                    <a:lumMod val="7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、高齢・障害・求職者支援機構</a:t>
            </a:r>
            <a:endParaRPr lang="en-US" altLang="ja-JP" sz="1200" dirty="0">
              <a:solidFill>
                <a:schemeClr val="tx2">
                  <a:lumMod val="75000"/>
                </a:schemeClr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186078" indent="-186078"/>
            <a:r>
              <a:rPr lang="ja-JP" altLang="en-US" sz="1200" dirty="0">
                <a:solidFill>
                  <a:schemeClr val="tx2">
                    <a:lumMod val="7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・ 主にものづくり分野における訓練の実施　</a:t>
            </a:r>
            <a:endParaRPr lang="en-US" altLang="ja-JP" sz="1200" dirty="0">
              <a:solidFill>
                <a:schemeClr val="tx2">
                  <a:lumMod val="75000"/>
                </a:schemeClr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186078" indent="-186078"/>
            <a:r>
              <a:rPr lang="ja-JP" altLang="en-US" sz="1200" dirty="0">
                <a:solidFill>
                  <a:schemeClr val="tx2">
                    <a:lumMod val="7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・ 訓練期間　標準</a:t>
            </a:r>
            <a:r>
              <a:rPr lang="en-US" altLang="ja-JP" sz="1200" u="sng" dirty="0">
                <a:solidFill>
                  <a:schemeClr val="tx2">
                    <a:lumMod val="7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6</a:t>
            </a:r>
            <a:r>
              <a:rPr lang="ja-JP" altLang="en-US" sz="1200" u="sng" dirty="0">
                <a:solidFill>
                  <a:schemeClr val="tx2">
                    <a:lumMod val="7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ヶ月～１年</a:t>
            </a:r>
            <a:endParaRPr lang="en-US" altLang="ja-JP" sz="1200" u="sng" dirty="0">
              <a:solidFill>
                <a:schemeClr val="tx2">
                  <a:lumMod val="75000"/>
                </a:schemeClr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186078" indent="-186078"/>
            <a:r>
              <a:rPr lang="ja-JP" altLang="en-US" sz="1200" dirty="0">
                <a:solidFill>
                  <a:schemeClr val="tx2">
                    <a:lumMod val="7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（例）金属加工、電気設備、溶接</a:t>
            </a:r>
            <a:endParaRPr lang="en-US" altLang="ja-JP" sz="1200" dirty="0">
              <a:solidFill>
                <a:schemeClr val="tx2">
                  <a:lumMod val="75000"/>
                </a:schemeClr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30" name="片側の 2 つの角を丸めた四角形 29"/>
          <p:cNvSpPr/>
          <p:nvPr/>
        </p:nvSpPr>
        <p:spPr>
          <a:xfrm>
            <a:off x="62852" y="3798249"/>
            <a:ext cx="1617862" cy="253254"/>
          </a:xfrm>
          <a:prstGeom prst="round2SameRect">
            <a:avLst>
              <a:gd name="adj1" fmla="val 50000"/>
              <a:gd name="adj2" fmla="val 0"/>
            </a:avLst>
          </a:prstGeom>
          <a:solidFill>
            <a:schemeClr val="accent1">
              <a:lumMod val="75000"/>
            </a:schemeClr>
          </a:solidFill>
          <a:ln w="38100" cmpd="thickThin">
            <a:solidFill>
              <a:schemeClr val="tx2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4019" tIns="47009" rIns="94019" bIns="47009" rtlCol="0" anchor="b" anchorCtr="0"/>
          <a:lstStyle/>
          <a:p>
            <a:pPr algn="ctr"/>
            <a:r>
              <a:rPr lang="ja-JP" altLang="en-US" sz="1300" dirty="0">
                <a:latin typeface="HGP創英角ﾎﾟｯﾌﾟ体" pitchFamily="50" charset="-128"/>
                <a:ea typeface="HGP創英角ﾎﾟｯﾌﾟ体" pitchFamily="50" charset="-128"/>
              </a:rPr>
              <a:t>施設内訓練</a:t>
            </a:r>
          </a:p>
        </p:txBody>
      </p:sp>
      <p:sp>
        <p:nvSpPr>
          <p:cNvPr id="31" name="片側の 2 つの角を丸めた四角形 30"/>
          <p:cNvSpPr/>
          <p:nvPr/>
        </p:nvSpPr>
        <p:spPr>
          <a:xfrm>
            <a:off x="43117" y="5058389"/>
            <a:ext cx="1617862" cy="253254"/>
          </a:xfrm>
          <a:prstGeom prst="round2SameRect">
            <a:avLst>
              <a:gd name="adj1" fmla="val 50000"/>
              <a:gd name="adj2" fmla="val 0"/>
            </a:avLst>
          </a:prstGeom>
          <a:solidFill>
            <a:schemeClr val="accent1">
              <a:lumMod val="75000"/>
            </a:schemeClr>
          </a:solidFill>
          <a:ln w="38100" cmpd="thickThin">
            <a:solidFill>
              <a:schemeClr val="tx2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4019" tIns="47009" rIns="94019" bIns="47009" rtlCol="0" anchor="b" anchorCtr="0"/>
          <a:lstStyle/>
          <a:p>
            <a:pPr algn="ctr"/>
            <a:r>
              <a:rPr lang="ja-JP" altLang="en-US" sz="1300" dirty="0">
                <a:latin typeface="HGP創英角ﾎﾟｯﾌﾟ体" pitchFamily="50" charset="-128"/>
                <a:ea typeface="HGP創英角ﾎﾟｯﾌﾟ体" pitchFamily="50" charset="-128"/>
              </a:rPr>
              <a:t>委託訓練</a:t>
            </a:r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-23184" y="5103394"/>
            <a:ext cx="3195236" cy="1787707"/>
          </a:xfrm>
          <a:prstGeom prst="rect">
            <a:avLst/>
          </a:prstGeom>
          <a:noFill/>
        </p:spPr>
        <p:txBody>
          <a:bodyPr wrap="square" lIns="94019" tIns="47009" rIns="94019" bIns="47009" rtlCol="0">
            <a:spAutoFit/>
          </a:bodyPr>
          <a:lstStyle/>
          <a:p>
            <a:pPr marL="186078" indent="-186078"/>
            <a:endParaRPr lang="en-US" altLang="ja-JP" sz="1400" dirty="0">
              <a:solidFill>
                <a:schemeClr val="tx2">
                  <a:lumMod val="75000"/>
                </a:schemeClr>
              </a:solidFill>
              <a:latin typeface="HGPｺﾞｼｯｸM" pitchFamily="50" charset="-128"/>
              <a:ea typeface="HGPｺﾞｼｯｸM" pitchFamily="50" charset="-128"/>
            </a:endParaRPr>
          </a:p>
          <a:p>
            <a:pPr marL="186078" indent="-186078"/>
            <a:r>
              <a:rPr lang="ja-JP" altLang="en-US" sz="1200" dirty="0">
                <a:solidFill>
                  <a:schemeClr val="tx2">
                    <a:lumMod val="75000"/>
                  </a:schemeClr>
                </a:solidFill>
                <a:latin typeface="HGPｺﾞｼｯｸM" pitchFamily="50" charset="-128"/>
                <a:ea typeface="HGPｺﾞｼｯｸM" pitchFamily="50" charset="-128"/>
              </a:rPr>
              <a:t>●  都道府県が民間訓練実施機関（各種学校等）に委託して実施</a:t>
            </a:r>
            <a:endParaRPr lang="en-US" altLang="ja-JP" sz="1200" dirty="0">
              <a:solidFill>
                <a:schemeClr val="tx2">
                  <a:lumMod val="75000"/>
                </a:schemeClr>
              </a:solidFill>
              <a:latin typeface="HGPｺﾞｼｯｸM" pitchFamily="50" charset="-128"/>
              <a:ea typeface="HGPｺﾞｼｯｸM" pitchFamily="50" charset="-128"/>
            </a:endParaRPr>
          </a:p>
          <a:p>
            <a:pPr marL="186078" indent="-186078"/>
            <a:r>
              <a:rPr lang="ja-JP" altLang="en-US" sz="1200" dirty="0">
                <a:solidFill>
                  <a:schemeClr val="tx2">
                    <a:lumMod val="75000"/>
                  </a:schemeClr>
                </a:solidFill>
                <a:latin typeface="HGPｺﾞｼｯｸM" pitchFamily="50" charset="-128"/>
                <a:ea typeface="HGPｺﾞｼｯｸM" pitchFamily="50" charset="-128"/>
              </a:rPr>
              <a:t> ・ 訓練期間　標準</a:t>
            </a:r>
            <a:r>
              <a:rPr lang="ja-JP" altLang="en-US" sz="1200" u="sng" dirty="0">
                <a:solidFill>
                  <a:schemeClr val="tx2">
                    <a:lumMod val="75000"/>
                  </a:schemeClr>
                </a:solidFill>
                <a:latin typeface="HGPｺﾞｼｯｸM" pitchFamily="50" charset="-128"/>
                <a:ea typeface="HGPｺﾞｼｯｸM" pitchFamily="50" charset="-128"/>
              </a:rPr>
              <a:t>３ヶ月～６ヶ月</a:t>
            </a:r>
            <a:r>
              <a:rPr lang="ja-JP" altLang="en-US" sz="1200" dirty="0">
                <a:solidFill>
                  <a:schemeClr val="tx2">
                    <a:lumMod val="75000"/>
                  </a:schemeClr>
                </a:solidFill>
                <a:latin typeface="HGPｺﾞｼｯｸM" pitchFamily="50" charset="-128"/>
                <a:ea typeface="HGPｺﾞｼｯｸM" pitchFamily="50" charset="-128"/>
              </a:rPr>
              <a:t>、</a:t>
            </a:r>
            <a:endParaRPr lang="en-US" altLang="ja-JP" sz="1200" dirty="0">
              <a:solidFill>
                <a:schemeClr val="tx2">
                  <a:lumMod val="75000"/>
                </a:schemeClr>
              </a:solidFill>
              <a:latin typeface="HGPｺﾞｼｯｸM" pitchFamily="50" charset="-128"/>
              <a:ea typeface="HGPｺﾞｼｯｸM" pitchFamily="50" charset="-128"/>
            </a:endParaRPr>
          </a:p>
          <a:p>
            <a:pPr marL="186078" indent="-186078"/>
            <a:r>
              <a:rPr lang="ja-JP" altLang="en-US" sz="1200" dirty="0">
                <a:solidFill>
                  <a:schemeClr val="tx2">
                    <a:lumMod val="75000"/>
                  </a:schemeClr>
                </a:solidFill>
                <a:latin typeface="HGPｺﾞｼｯｸM" pitchFamily="50" charset="-128"/>
                <a:ea typeface="HGPｺﾞｼｯｸM" pitchFamily="50" charset="-128"/>
              </a:rPr>
              <a:t>　　　　　　　　  標準月</a:t>
            </a:r>
            <a:r>
              <a:rPr lang="en-US" altLang="ja-JP" sz="1200" dirty="0">
                <a:solidFill>
                  <a:schemeClr val="tx2">
                    <a:lumMod val="75000"/>
                  </a:schemeClr>
                </a:solidFill>
                <a:latin typeface="HGPｺﾞｼｯｸM" pitchFamily="50" charset="-128"/>
                <a:ea typeface="HGPｺﾞｼｯｸM" pitchFamily="50" charset="-128"/>
              </a:rPr>
              <a:t>100</a:t>
            </a:r>
            <a:r>
              <a:rPr lang="ja-JP" altLang="en-US" sz="1200" dirty="0">
                <a:solidFill>
                  <a:schemeClr val="tx2">
                    <a:lumMod val="75000"/>
                  </a:schemeClr>
                </a:solidFill>
                <a:latin typeface="HGPｺﾞｼｯｸM" pitchFamily="50" charset="-128"/>
                <a:ea typeface="HGPｺﾞｼｯｸM" pitchFamily="50" charset="-128"/>
              </a:rPr>
              <a:t>時間</a:t>
            </a:r>
            <a:endParaRPr lang="en-US" altLang="ja-JP" sz="1200" dirty="0">
              <a:solidFill>
                <a:schemeClr val="tx2">
                  <a:lumMod val="75000"/>
                </a:schemeClr>
              </a:solidFill>
              <a:latin typeface="HGPｺﾞｼｯｸM" pitchFamily="50" charset="-128"/>
              <a:ea typeface="HGPｺﾞｼｯｸM" pitchFamily="50" charset="-128"/>
            </a:endParaRPr>
          </a:p>
          <a:p>
            <a:pPr marL="186078" indent="-186078"/>
            <a:r>
              <a:rPr lang="ja-JP" altLang="en-US" sz="1200" dirty="0">
                <a:solidFill>
                  <a:schemeClr val="tx2">
                    <a:lumMod val="75000"/>
                  </a:schemeClr>
                </a:solidFill>
                <a:latin typeface="HGPｺﾞｼｯｸM" pitchFamily="50" charset="-128"/>
                <a:ea typeface="HGPｺﾞｼｯｸM" pitchFamily="50" charset="-128"/>
              </a:rPr>
              <a:t> ・ 委託費　　 原則訓練</a:t>
            </a:r>
            <a:r>
              <a:rPr lang="ja-JP" altLang="en-US" sz="1200" u="sng" dirty="0">
                <a:solidFill>
                  <a:schemeClr val="tx2">
                    <a:lumMod val="75000"/>
                  </a:schemeClr>
                </a:solidFill>
                <a:latin typeface="HGPｺﾞｼｯｸM" pitchFamily="50" charset="-128"/>
                <a:ea typeface="HGPｺﾞｼｯｸM" pitchFamily="50" charset="-128"/>
              </a:rPr>
              <a:t>受講生１人   </a:t>
            </a:r>
            <a:endParaRPr lang="en-US" altLang="ja-JP" sz="1200" u="sng" dirty="0">
              <a:solidFill>
                <a:schemeClr val="tx2">
                  <a:lumMod val="75000"/>
                </a:schemeClr>
              </a:solidFill>
              <a:latin typeface="HGPｺﾞｼｯｸM" pitchFamily="50" charset="-128"/>
              <a:ea typeface="HGPｺﾞｼｯｸM" pitchFamily="50" charset="-128"/>
            </a:endParaRPr>
          </a:p>
          <a:p>
            <a:pPr marL="186078" indent="-186078"/>
            <a:r>
              <a:rPr lang="en-US" altLang="ja-JP" sz="1200" i="1" dirty="0">
                <a:solidFill>
                  <a:schemeClr val="tx2">
                    <a:lumMod val="75000"/>
                  </a:schemeClr>
                </a:solidFill>
                <a:latin typeface="HGPｺﾞｼｯｸM" pitchFamily="50" charset="-128"/>
                <a:ea typeface="HGPｺﾞｼｯｸM" pitchFamily="50" charset="-128"/>
              </a:rPr>
              <a:t>                </a:t>
            </a:r>
            <a:r>
              <a:rPr lang="ja-JP" altLang="en-US" sz="1200" u="sng" dirty="0">
                <a:solidFill>
                  <a:schemeClr val="tx2">
                    <a:lumMod val="75000"/>
                  </a:schemeClr>
                </a:solidFill>
                <a:latin typeface="HGPｺﾞｼｯｸM" pitchFamily="50" charset="-128"/>
                <a:ea typeface="HGPｺﾞｼｯｸM" pitchFamily="50" charset="-128"/>
              </a:rPr>
              <a:t>あたり月６万円</a:t>
            </a:r>
            <a:r>
              <a:rPr lang="ja-JP" altLang="en-US" sz="1200" dirty="0">
                <a:solidFill>
                  <a:schemeClr val="tx2">
                    <a:lumMod val="75000"/>
                  </a:schemeClr>
                </a:solidFill>
                <a:latin typeface="HGPｺﾞｼｯｸM" pitchFamily="50" charset="-128"/>
                <a:ea typeface="HGPｺﾞｼｯｸM" pitchFamily="50" charset="-128"/>
              </a:rPr>
              <a:t>が上限</a:t>
            </a:r>
            <a:endParaRPr lang="en-US" altLang="ja-JP" sz="1200" dirty="0">
              <a:solidFill>
                <a:schemeClr val="tx2">
                  <a:lumMod val="75000"/>
                </a:schemeClr>
              </a:solidFill>
              <a:latin typeface="HGPｺﾞｼｯｸM" pitchFamily="50" charset="-128"/>
              <a:ea typeface="HGPｺﾞｼｯｸM" pitchFamily="50" charset="-128"/>
            </a:endParaRPr>
          </a:p>
          <a:p>
            <a:pPr marL="186078" indent="-186078"/>
            <a:r>
              <a:rPr lang="ja-JP" altLang="en-US" sz="1200" dirty="0" smtClean="0">
                <a:solidFill>
                  <a:schemeClr val="tx2">
                    <a:lumMod val="75000"/>
                  </a:schemeClr>
                </a:solidFill>
                <a:latin typeface="HGPｺﾞｼｯｸM" pitchFamily="50" charset="-128"/>
                <a:ea typeface="HGPｺﾞｼｯｸM" pitchFamily="50" charset="-128"/>
              </a:rPr>
              <a:t>　　（</a:t>
            </a:r>
            <a:r>
              <a:rPr lang="ja-JP" altLang="en-US" sz="1200" dirty="0">
                <a:solidFill>
                  <a:schemeClr val="tx2">
                    <a:lumMod val="75000"/>
                  </a:schemeClr>
                </a:solidFill>
                <a:latin typeface="HGPｺﾞｼｯｸM" pitchFamily="50" charset="-128"/>
                <a:ea typeface="HGPｺﾞｼｯｸM" pitchFamily="50" charset="-128"/>
              </a:rPr>
              <a:t>例）介護サービス、情報処理、経理　　　　　　　　  </a:t>
            </a:r>
            <a:r>
              <a:rPr lang="en-US" altLang="ja-JP" sz="1200" dirty="0">
                <a:solidFill>
                  <a:schemeClr val="tx2">
                    <a:lumMod val="75000"/>
                  </a:schemeClr>
                </a:solidFill>
                <a:latin typeface="HGPｺﾞｼｯｸM" pitchFamily="50" charset="-128"/>
                <a:ea typeface="HGPｺﾞｼｯｸM" pitchFamily="50" charset="-128"/>
              </a:rPr>
              <a:t/>
            </a:r>
            <a:br>
              <a:rPr lang="en-US" altLang="ja-JP" sz="1200" dirty="0">
                <a:solidFill>
                  <a:schemeClr val="tx2">
                    <a:lumMod val="75000"/>
                  </a:schemeClr>
                </a:solidFill>
                <a:latin typeface="HGPｺﾞｼｯｸM" pitchFamily="50" charset="-128"/>
                <a:ea typeface="HGPｺﾞｼｯｸM" pitchFamily="50" charset="-128"/>
              </a:rPr>
            </a:br>
            <a:r>
              <a:rPr lang="ja-JP" altLang="en-US" sz="1200" dirty="0">
                <a:solidFill>
                  <a:schemeClr val="tx2">
                    <a:lumMod val="75000"/>
                  </a:schemeClr>
                </a:solidFill>
                <a:latin typeface="HGPｺﾞｼｯｸM" pitchFamily="50" charset="-128"/>
                <a:ea typeface="HGPｺﾞｼｯｸM" pitchFamily="50" charset="-128"/>
              </a:rPr>
              <a:t>　　　　　　　　 　</a:t>
            </a:r>
            <a:endParaRPr lang="ja-JP" altLang="en-US" sz="1200" dirty="0">
              <a:latin typeface="HGPｺﾞｼｯｸM" pitchFamily="50" charset="-128"/>
              <a:ea typeface="HGPｺﾞｼｯｸM" pitchFamily="50" charset="-128"/>
            </a:endParaRPr>
          </a:p>
        </p:txBody>
      </p:sp>
      <p:sp>
        <p:nvSpPr>
          <p:cNvPr id="53" name="右矢印 52"/>
          <p:cNvSpPr/>
          <p:nvPr/>
        </p:nvSpPr>
        <p:spPr>
          <a:xfrm>
            <a:off x="3294762" y="4435557"/>
            <a:ext cx="278480" cy="802852"/>
          </a:xfrm>
          <a:prstGeom prst="rightArrow">
            <a:avLst>
              <a:gd name="adj1" fmla="val 50000"/>
              <a:gd name="adj2" fmla="val 11912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3819" tIns="31910" rIns="63819" bIns="31910" rtlCol="0" anchor="ctr"/>
          <a:lstStyle/>
          <a:p>
            <a:pPr algn="ctr"/>
            <a:endParaRPr kumimoji="1" lang="ja-JP" altLang="en-US"/>
          </a:p>
        </p:txBody>
      </p:sp>
      <p:sp>
        <p:nvSpPr>
          <p:cNvPr id="54" name="正方形/長方形 53"/>
          <p:cNvSpPr/>
          <p:nvPr/>
        </p:nvSpPr>
        <p:spPr>
          <a:xfrm>
            <a:off x="3593169" y="3168180"/>
            <a:ext cx="5290663" cy="3825424"/>
          </a:xfrm>
          <a:prstGeom prst="rect">
            <a:avLst/>
          </a:prstGeom>
          <a:noFill/>
          <a:ln w="38100" cmpd="thickThin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4019" tIns="74030" rIns="94019" bIns="47009" anchor="ctr"/>
          <a:lstStyle/>
          <a:p>
            <a:pPr algn="ctr" defTabSz="981460">
              <a:lnSpc>
                <a:spcPts val="1439"/>
              </a:lnSpc>
              <a:defRPr/>
            </a:pPr>
            <a:endParaRPr lang="en-US" altLang="ja-JP" sz="2100" dirty="0">
              <a:solidFill>
                <a:prstClr val="black"/>
              </a:solidFill>
            </a:endParaRPr>
          </a:p>
        </p:txBody>
      </p:sp>
      <p:sp>
        <p:nvSpPr>
          <p:cNvPr id="55" name="正方形/長方形 54"/>
          <p:cNvSpPr/>
          <p:nvPr/>
        </p:nvSpPr>
        <p:spPr>
          <a:xfrm>
            <a:off x="3573242" y="3213184"/>
            <a:ext cx="5265585" cy="479126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4019" tIns="47009" rIns="94019" bIns="47009" rtlCol="0" anchor="ctr"/>
          <a:lstStyle/>
          <a:p>
            <a:r>
              <a:rPr lang="ja-JP" altLang="en-US" sz="1400" dirty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既存</a:t>
            </a:r>
            <a:r>
              <a:rPr lang="ja-JP" altLang="en-US" sz="1400" dirty="0" smtClean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の公的職業訓練のスキームでは</a:t>
            </a:r>
            <a:r>
              <a:rPr lang="ja-JP" altLang="en-US" sz="1400" dirty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対応できないﾌﾚｷｼﾌﾞﾙな訓練ﾌﾟﾛｸﾞﾗﾑが実施可能に</a:t>
            </a:r>
          </a:p>
        </p:txBody>
      </p:sp>
      <p:sp>
        <p:nvSpPr>
          <p:cNvPr id="79" name="テキスト ボックス 8"/>
          <p:cNvSpPr txBox="1"/>
          <p:nvPr/>
        </p:nvSpPr>
        <p:spPr>
          <a:xfrm>
            <a:off x="84884" y="-72181"/>
            <a:ext cx="9687377" cy="475023"/>
          </a:xfrm>
          <a:prstGeom prst="rect">
            <a:avLst/>
          </a:prstGeom>
          <a:noFill/>
          <a:ln>
            <a:noFill/>
          </a:ln>
        </p:spPr>
        <p:txBody>
          <a:bodyPr vert="horz" wrap="square" lIns="94019" tIns="47009" rIns="94019" bIns="47009" anchor="t" anchorCtr="1" compatLnSpc="1">
            <a:spAutoFit/>
          </a:bodyPr>
          <a:lstStyle/>
          <a:p>
            <a:pPr algn="ctr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ja-JP" altLang="en-US" sz="2500" dirty="0">
                <a:solidFill>
                  <a:srgbClr val="000000"/>
                </a:solidFill>
                <a:ea typeface="ＭＳ Ｐゴシック"/>
              </a:rPr>
              <a:t>地域創生人材</a:t>
            </a:r>
            <a:r>
              <a:rPr lang="ja-JP" altLang="en-US" sz="2500">
                <a:solidFill>
                  <a:srgbClr val="000000"/>
                </a:solidFill>
                <a:ea typeface="ＭＳ Ｐゴシック"/>
              </a:rPr>
              <a:t>育成</a:t>
            </a:r>
            <a:r>
              <a:rPr lang="ja-JP" altLang="en-US" sz="2500" smtClean="0">
                <a:solidFill>
                  <a:srgbClr val="000000"/>
                </a:solidFill>
                <a:ea typeface="ＭＳ Ｐゴシック"/>
              </a:rPr>
              <a:t>事業</a:t>
            </a:r>
            <a:endParaRPr lang="en-US" sz="2500" dirty="0">
              <a:solidFill>
                <a:srgbClr val="000000"/>
              </a:solidFill>
              <a:ea typeface="ＭＳ Ｐゴシック"/>
            </a:endParaRPr>
          </a:p>
        </p:txBody>
      </p:sp>
      <p:sp>
        <p:nvSpPr>
          <p:cNvPr id="47" name="角丸四角形 46"/>
          <p:cNvSpPr/>
          <p:nvPr/>
        </p:nvSpPr>
        <p:spPr bwMode="auto">
          <a:xfrm>
            <a:off x="6453562" y="4203294"/>
            <a:ext cx="2430270" cy="2090475"/>
          </a:xfrm>
          <a:prstGeom prst="roundRect">
            <a:avLst/>
          </a:prstGeom>
          <a:solidFill>
            <a:srgbClr val="FFCCFF"/>
          </a:solidFill>
          <a:ln>
            <a:headEnd type="none" w="med" len="med"/>
            <a:tailEnd type="none" w="med" len="med"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none" lIns="94019" tIns="47009" rIns="94019" bIns="47009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20000"/>
              </a:spcBef>
              <a:spcAft>
                <a:spcPct val="0"/>
              </a:spcAft>
            </a:pPr>
            <a:endParaRPr lang="ja-JP" altLang="en-US" sz="1600">
              <a:solidFill>
                <a:schemeClr val="tx1"/>
              </a:solidFill>
              <a:latin typeface="Times New Roman" pitchFamily="18" charset="0"/>
              <a:ea typeface="ＭＳ Ｐゴシック" pitchFamily="50" charset="-128"/>
            </a:endParaRPr>
          </a:p>
        </p:txBody>
      </p:sp>
      <p:sp>
        <p:nvSpPr>
          <p:cNvPr id="51" name="角丸四角形 10"/>
          <p:cNvSpPr>
            <a:spLocks noChangeArrowheads="1"/>
          </p:cNvSpPr>
          <p:nvPr/>
        </p:nvSpPr>
        <p:spPr bwMode="auto">
          <a:xfrm>
            <a:off x="6376055" y="4788359"/>
            <a:ext cx="2597787" cy="2397156"/>
          </a:xfrm>
          <a:prstGeom prst="roundRect">
            <a:avLst>
              <a:gd name="adj" fmla="val 0"/>
            </a:avLst>
          </a:prstGeom>
          <a:noFill/>
          <a:ln w="9525" algn="ctr">
            <a:noFill/>
            <a:prstDash val="dash"/>
            <a:round/>
            <a:headEnd/>
            <a:tailEnd/>
          </a:ln>
        </p:spPr>
        <p:txBody>
          <a:bodyPr wrap="square" lIns="94019" tIns="47009" rIns="94019" bIns="47009" anchor="t" anchorCtr="0">
            <a:noAutofit/>
          </a:bodyPr>
          <a:lstStyle/>
          <a:p>
            <a:pPr lvl="0"/>
            <a:r>
              <a:rPr lang="ja-JP" altLang="en-US" sz="1100" dirty="0">
                <a:solidFill>
                  <a:prstClr val="black"/>
                </a:solidFill>
                <a:latin typeface="Calibri"/>
              </a:rPr>
              <a:t>　</a:t>
            </a:r>
            <a:r>
              <a:rPr lang="ja-JP" altLang="en-US" sz="1200" dirty="0">
                <a:solidFill>
                  <a:prstClr val="black"/>
                </a:solidFill>
                <a:latin typeface="Calibri"/>
              </a:rPr>
              <a:t>　</a:t>
            </a:r>
            <a:r>
              <a:rPr lang="ja-JP" altLang="en-US" sz="120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離島などの過疎地域において、自治体の協力の下、地域外に拠点を持つ訓練機関の出張訓練を実施。</a:t>
            </a:r>
            <a:endParaRPr lang="en-US" altLang="ja-JP" sz="1200" dirty="0">
              <a:solidFill>
                <a:prstClr val="black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lvl="0"/>
            <a:r>
              <a:rPr lang="ja-JP" altLang="en-US" sz="120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また、介護スキルに加えて、地域の福祉関係者による座学を組み合わせ、地域福祉のキーパーソンとして、育成する。</a:t>
            </a:r>
            <a:endParaRPr lang="ja-JP" altLang="ja-JP" sz="1200" dirty="0">
              <a:solidFill>
                <a:prstClr val="black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61" name="角丸四角形 60"/>
          <p:cNvSpPr/>
          <p:nvPr/>
        </p:nvSpPr>
        <p:spPr bwMode="auto">
          <a:xfrm>
            <a:off x="3618247" y="4113284"/>
            <a:ext cx="2745306" cy="1823972"/>
          </a:xfrm>
          <a:prstGeom prst="roundRect">
            <a:avLst/>
          </a:prstGeom>
          <a:solidFill>
            <a:srgbClr val="FFCCFF"/>
          </a:solidFill>
          <a:ln>
            <a:headEnd type="none" w="med" len="med"/>
            <a:tailEnd type="none" w="med" len="med"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none" lIns="94019" tIns="47009" rIns="94019" bIns="47009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20000"/>
              </a:spcBef>
              <a:spcAft>
                <a:spcPct val="0"/>
              </a:spcAft>
            </a:pPr>
            <a:endParaRPr lang="ja-JP" altLang="en-US" sz="1600">
              <a:solidFill>
                <a:schemeClr val="tx1"/>
              </a:solidFill>
              <a:latin typeface="Times New Roman" pitchFamily="18" charset="0"/>
              <a:ea typeface="ＭＳ Ｐゴシック" pitchFamily="50" charset="-128"/>
            </a:endParaRPr>
          </a:p>
        </p:txBody>
      </p:sp>
      <p:sp>
        <p:nvSpPr>
          <p:cNvPr id="68" name="角丸四角形 10"/>
          <p:cNvSpPr>
            <a:spLocks noChangeArrowheads="1"/>
          </p:cNvSpPr>
          <p:nvPr/>
        </p:nvSpPr>
        <p:spPr bwMode="auto">
          <a:xfrm>
            <a:off x="3648958" y="4608339"/>
            <a:ext cx="2759599" cy="2367679"/>
          </a:xfrm>
          <a:prstGeom prst="roundRect">
            <a:avLst>
              <a:gd name="adj" fmla="val 0"/>
            </a:avLst>
          </a:prstGeom>
          <a:noFill/>
          <a:ln w="9525" algn="ctr">
            <a:noFill/>
            <a:prstDash val="dash"/>
            <a:round/>
            <a:headEnd/>
            <a:tailEnd/>
          </a:ln>
        </p:spPr>
        <p:txBody>
          <a:bodyPr wrap="square" lIns="94019" tIns="47009" rIns="94019" bIns="47009" anchor="t" anchorCtr="0">
            <a:noAutofit/>
          </a:bodyPr>
          <a:lstStyle/>
          <a:p>
            <a:pPr lvl="0"/>
            <a:r>
              <a:rPr lang="ja-JP" altLang="en-US" sz="1200" dirty="0">
                <a:solidFill>
                  <a:prstClr val="black"/>
                </a:solidFill>
                <a:latin typeface="Calibri"/>
              </a:rPr>
              <a:t>    </a:t>
            </a:r>
            <a:r>
              <a:rPr lang="ja-JP" altLang="en-US" sz="120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建設現場の型枠大工、鉄筋工の人材の育成を図るため、業界団体の協力を得て、複数の企業が共同体を組織し、共同で座学、実習を組み合わせた訓練を実施。実習後は、共同体を構成する企業において、雇用型訓練を実施する</a:t>
            </a:r>
            <a:r>
              <a:rPr lang="ja-JP" altLang="en-US" sz="1200" dirty="0" smtClean="0">
                <a:solidFill>
                  <a:prstClr val="black"/>
                </a:solidFill>
                <a:latin typeface="Calibri"/>
              </a:rPr>
              <a:t>。</a:t>
            </a:r>
            <a:endParaRPr lang="ja-JP" altLang="ja-JP" sz="1200" dirty="0">
              <a:solidFill>
                <a:prstClr val="black"/>
              </a:solidFill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</p:txBody>
      </p:sp>
      <p:sp>
        <p:nvSpPr>
          <p:cNvPr id="80" name="角丸四角形 79"/>
          <p:cNvSpPr/>
          <p:nvPr/>
        </p:nvSpPr>
        <p:spPr bwMode="auto">
          <a:xfrm>
            <a:off x="3618247" y="6059949"/>
            <a:ext cx="2736727" cy="899433"/>
          </a:xfrm>
          <a:prstGeom prst="roundRect">
            <a:avLst/>
          </a:prstGeom>
          <a:solidFill>
            <a:srgbClr val="FFCCFF"/>
          </a:solidFill>
          <a:ln>
            <a:headEnd type="none" w="med" len="med"/>
            <a:tailEnd type="none" w="med" len="med"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none" lIns="94019" tIns="47009" rIns="94019" bIns="47009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20000"/>
              </a:spcBef>
              <a:spcAft>
                <a:spcPct val="0"/>
              </a:spcAft>
            </a:pPr>
            <a:endParaRPr lang="ja-JP" altLang="en-US" sz="1600">
              <a:solidFill>
                <a:schemeClr val="tx1"/>
              </a:solidFill>
              <a:latin typeface="Times New Roman" pitchFamily="18" charset="0"/>
              <a:ea typeface="ＭＳ Ｐゴシック" pitchFamily="50" charset="-128"/>
            </a:endParaRPr>
          </a:p>
        </p:txBody>
      </p:sp>
      <p:sp>
        <p:nvSpPr>
          <p:cNvPr id="81" name="角丸四角形 80"/>
          <p:cNvSpPr/>
          <p:nvPr/>
        </p:nvSpPr>
        <p:spPr>
          <a:xfrm>
            <a:off x="3618247" y="6059950"/>
            <a:ext cx="2752589" cy="348589"/>
          </a:xfrm>
          <a:prstGeom prst="roundRect">
            <a:avLst>
              <a:gd name="adj" fmla="val 0"/>
            </a:avLst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lIns="94019" tIns="47009" rIns="94019" bIns="47009" anchor="ctr"/>
          <a:lstStyle/>
          <a:p>
            <a:pPr lvl="0"/>
            <a:r>
              <a:rPr lang="en-US" altLang="ja-JP" sz="1400" dirty="0">
                <a:solidFill>
                  <a:schemeClr val="bg1"/>
                </a:solidFill>
                <a:latin typeface="ＤＨＰ特太ゴシック体" panose="020B0500000000000000" pitchFamily="50" charset="-128"/>
                <a:ea typeface="ＤＨＰ特太ゴシック体" panose="020B0500000000000000" pitchFamily="50" charset="-128"/>
              </a:rPr>
              <a:t>E-</a:t>
            </a:r>
            <a:r>
              <a:rPr lang="ja-JP" altLang="en-US" sz="1400" dirty="0">
                <a:solidFill>
                  <a:schemeClr val="bg1"/>
                </a:solidFill>
                <a:latin typeface="ＤＨＰ特太ゴシック体" panose="020B0500000000000000" pitchFamily="50" charset="-128"/>
                <a:ea typeface="ＤＨＰ特太ゴシック体" panose="020B0500000000000000" pitchFamily="50" charset="-128"/>
              </a:rPr>
              <a:t>ラーニング訓練</a:t>
            </a:r>
          </a:p>
        </p:txBody>
      </p:sp>
      <p:sp>
        <p:nvSpPr>
          <p:cNvPr id="82" name="角丸四角形 10"/>
          <p:cNvSpPr>
            <a:spLocks noChangeArrowheads="1"/>
          </p:cNvSpPr>
          <p:nvPr/>
        </p:nvSpPr>
        <p:spPr bwMode="auto">
          <a:xfrm>
            <a:off x="3693963" y="6369912"/>
            <a:ext cx="2759599" cy="1388777"/>
          </a:xfrm>
          <a:prstGeom prst="roundRect">
            <a:avLst>
              <a:gd name="adj" fmla="val 0"/>
            </a:avLst>
          </a:prstGeom>
          <a:noFill/>
          <a:ln w="9525" algn="ctr">
            <a:noFill/>
            <a:prstDash val="dash"/>
            <a:round/>
            <a:headEnd/>
            <a:tailEnd/>
          </a:ln>
        </p:spPr>
        <p:txBody>
          <a:bodyPr wrap="square" lIns="94019" tIns="47009" rIns="94019" bIns="47009" anchor="t" anchorCtr="0">
            <a:noAutofit/>
          </a:bodyPr>
          <a:lstStyle/>
          <a:p>
            <a:pPr lvl="0"/>
            <a:r>
              <a:rPr lang="ja-JP" altLang="en-US" sz="120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育児や介護により、在宅勤務を希望する者向けの</a:t>
            </a:r>
            <a:r>
              <a:rPr lang="en-US" altLang="ja-JP" sz="120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e-</a:t>
            </a:r>
            <a:r>
              <a:rPr lang="ja-JP" altLang="en-US" sz="120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ﾗｰﾆﾝｸﾞを活用した訓練を実施する。</a:t>
            </a:r>
            <a:endParaRPr lang="ja-JP" altLang="ja-JP" sz="1200" dirty="0">
              <a:solidFill>
                <a:prstClr val="black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40" name="角丸四角形 39"/>
          <p:cNvSpPr/>
          <p:nvPr/>
        </p:nvSpPr>
        <p:spPr>
          <a:xfrm>
            <a:off x="6453562" y="4113284"/>
            <a:ext cx="2430270" cy="702884"/>
          </a:xfrm>
          <a:prstGeom prst="roundRect">
            <a:avLst>
              <a:gd name="adj" fmla="val 0"/>
            </a:avLst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lIns="94019" tIns="47009" rIns="94019" bIns="47009" anchor="ctr"/>
          <a:lstStyle/>
          <a:p>
            <a:pPr lvl="0"/>
            <a:r>
              <a:rPr lang="ja-JP" altLang="en-US" sz="1400" dirty="0">
                <a:solidFill>
                  <a:schemeClr val="bg1"/>
                </a:solidFill>
                <a:latin typeface="ＤＨＰ特太ゴシック体" panose="020B0500000000000000" pitchFamily="50" charset="-128"/>
                <a:ea typeface="ＤＨＰ特太ゴシック体" panose="020B0500000000000000" pitchFamily="50" charset="-128"/>
              </a:rPr>
              <a:t>離島などの過疎地域等での出張訓練の実施（介護分野）</a:t>
            </a:r>
          </a:p>
        </p:txBody>
      </p:sp>
      <p:sp>
        <p:nvSpPr>
          <p:cNvPr id="41" name="角丸四角形 40"/>
          <p:cNvSpPr/>
          <p:nvPr/>
        </p:nvSpPr>
        <p:spPr>
          <a:xfrm>
            <a:off x="3618246" y="4113284"/>
            <a:ext cx="2745307" cy="521674"/>
          </a:xfrm>
          <a:prstGeom prst="roundRect">
            <a:avLst>
              <a:gd name="adj" fmla="val 0"/>
            </a:avLst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lIns="94019" tIns="47009" rIns="94019" bIns="47009" anchor="ctr"/>
          <a:lstStyle/>
          <a:p>
            <a:pPr lvl="0"/>
            <a:r>
              <a:rPr lang="ja-JP" altLang="en-US" sz="1400" dirty="0">
                <a:solidFill>
                  <a:schemeClr val="bg1"/>
                </a:solidFill>
                <a:latin typeface="ＤＨＰ特太ゴシック体" panose="020B0500000000000000" pitchFamily="50" charset="-128"/>
                <a:ea typeface="ＤＨＰ特太ゴシック体" panose="020B0500000000000000" pitchFamily="50" charset="-128"/>
              </a:rPr>
              <a:t>建設人材の育成確保</a:t>
            </a:r>
            <a:endParaRPr lang="en-US" altLang="ja-JP" sz="1400" dirty="0">
              <a:solidFill>
                <a:schemeClr val="bg1"/>
              </a:solidFill>
              <a:latin typeface="ＤＨＰ特太ゴシック体" panose="020B0500000000000000" pitchFamily="50" charset="-128"/>
              <a:ea typeface="ＤＨＰ特太ゴシック体" panose="020B0500000000000000" pitchFamily="50" charset="-128"/>
            </a:endParaRPr>
          </a:p>
          <a:p>
            <a:pPr lvl="0"/>
            <a:r>
              <a:rPr lang="en-US" altLang="ja-JP" sz="1400" dirty="0">
                <a:solidFill>
                  <a:schemeClr val="bg1"/>
                </a:solidFill>
                <a:latin typeface="ＤＨＰ特太ゴシック体" panose="020B0500000000000000" pitchFamily="50" charset="-128"/>
                <a:ea typeface="ＤＨＰ特太ゴシック体" panose="020B0500000000000000" pitchFamily="50" charset="-128"/>
              </a:rPr>
              <a:t>(</a:t>
            </a:r>
            <a:r>
              <a:rPr lang="ja-JP" altLang="en-US" sz="1400" dirty="0">
                <a:solidFill>
                  <a:schemeClr val="bg1"/>
                </a:solidFill>
                <a:latin typeface="ＤＨＰ特太ゴシック体" panose="020B0500000000000000" pitchFamily="50" charset="-128"/>
                <a:ea typeface="ＤＨＰ特太ゴシック体" panose="020B0500000000000000" pitchFamily="50" charset="-128"/>
              </a:rPr>
              <a:t>首都圏など都市部等</a:t>
            </a:r>
            <a:r>
              <a:rPr lang="en-US" altLang="ja-JP" sz="1400" dirty="0">
                <a:solidFill>
                  <a:schemeClr val="bg1"/>
                </a:solidFill>
                <a:latin typeface="ＤＨＰ特太ゴシック体" panose="020B0500000000000000" pitchFamily="50" charset="-128"/>
                <a:ea typeface="ＤＨＰ特太ゴシック体" panose="020B0500000000000000" pitchFamily="50" charset="-128"/>
              </a:rPr>
              <a:t>)</a:t>
            </a:r>
            <a:endParaRPr lang="ja-JP" altLang="en-US" sz="1400" dirty="0">
              <a:solidFill>
                <a:schemeClr val="bg1"/>
              </a:solidFill>
              <a:latin typeface="ＤＨＰ特太ゴシック体" panose="020B0500000000000000" pitchFamily="50" charset="-128"/>
              <a:ea typeface="ＤＨＰ特太ゴシック体" panose="020B0500000000000000" pitchFamily="50" charset="-128"/>
            </a:endParaRPr>
          </a:p>
        </p:txBody>
      </p:sp>
      <p:sp>
        <p:nvSpPr>
          <p:cNvPr id="42" name="円/楕円 41"/>
          <p:cNvSpPr/>
          <p:nvPr/>
        </p:nvSpPr>
        <p:spPr>
          <a:xfrm rot="1534218">
            <a:off x="5483384" y="4254761"/>
            <a:ext cx="908352" cy="194997"/>
          </a:xfrm>
          <a:prstGeom prst="ellipse">
            <a:avLst/>
          </a:prstGeom>
          <a:solidFill>
            <a:schemeClr val="accent3">
              <a:lumMod val="40000"/>
              <a:lumOff val="60000"/>
            </a:schemeClr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4019" tIns="47009" rIns="94019" bIns="47009" rtlCol="0" anchor="ctr"/>
          <a:lstStyle/>
          <a:p>
            <a:pPr algn="ctr"/>
            <a:endParaRPr kumimoji="1" lang="ja-JP" altLang="en-US"/>
          </a:p>
        </p:txBody>
      </p:sp>
      <p:sp>
        <p:nvSpPr>
          <p:cNvPr id="44" name="テキスト ボックス 43"/>
          <p:cNvSpPr txBox="1"/>
          <p:nvPr/>
        </p:nvSpPr>
        <p:spPr>
          <a:xfrm rot="1534218">
            <a:off x="5696288" y="4324192"/>
            <a:ext cx="829830" cy="269180"/>
          </a:xfrm>
          <a:prstGeom prst="rect">
            <a:avLst/>
          </a:prstGeom>
          <a:noFill/>
        </p:spPr>
        <p:txBody>
          <a:bodyPr wrap="square" lIns="94019" tIns="47009" rIns="94019" bIns="47009" rtlCol="0">
            <a:spAutoFit/>
          </a:bodyPr>
          <a:lstStyle/>
          <a:p>
            <a:r>
              <a:rPr lang="ja-JP" altLang="en-US" sz="1100" dirty="0"/>
              <a:t>若者</a:t>
            </a:r>
          </a:p>
        </p:txBody>
      </p:sp>
      <p:sp>
        <p:nvSpPr>
          <p:cNvPr id="46" name="円/楕円 45"/>
          <p:cNvSpPr/>
          <p:nvPr/>
        </p:nvSpPr>
        <p:spPr>
          <a:xfrm rot="1534218">
            <a:off x="5547611" y="6144971"/>
            <a:ext cx="908352" cy="194997"/>
          </a:xfrm>
          <a:prstGeom prst="ellipse">
            <a:avLst/>
          </a:prstGeom>
          <a:solidFill>
            <a:schemeClr val="accent3">
              <a:lumMod val="40000"/>
              <a:lumOff val="60000"/>
            </a:schemeClr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4019" tIns="47009" rIns="94019" bIns="47009" rtlCol="0" anchor="ctr"/>
          <a:lstStyle/>
          <a:p>
            <a:pPr algn="ctr"/>
            <a:endParaRPr kumimoji="1" lang="ja-JP" altLang="en-US"/>
          </a:p>
        </p:txBody>
      </p:sp>
      <p:sp>
        <p:nvSpPr>
          <p:cNvPr id="48" name="テキスト ボックス 47"/>
          <p:cNvSpPr txBox="1"/>
          <p:nvPr/>
        </p:nvSpPr>
        <p:spPr>
          <a:xfrm rot="1534218">
            <a:off x="5656424" y="6134917"/>
            <a:ext cx="731001" cy="263798"/>
          </a:xfrm>
          <a:prstGeom prst="rect">
            <a:avLst/>
          </a:prstGeom>
          <a:noFill/>
        </p:spPr>
        <p:txBody>
          <a:bodyPr wrap="square" lIns="94019" tIns="47009" rIns="94019" bIns="47009" rtlCol="0">
            <a:spAutoFit/>
          </a:bodyPr>
          <a:lstStyle/>
          <a:p>
            <a:r>
              <a:rPr lang="ja-JP" altLang="en-US" sz="1100" dirty="0"/>
              <a:t>　女性</a:t>
            </a:r>
          </a:p>
        </p:txBody>
      </p:sp>
      <p:sp>
        <p:nvSpPr>
          <p:cNvPr id="33" name="右矢印 32"/>
          <p:cNvSpPr/>
          <p:nvPr/>
        </p:nvSpPr>
        <p:spPr>
          <a:xfrm>
            <a:off x="9000751" y="4487866"/>
            <a:ext cx="288126" cy="802852"/>
          </a:xfrm>
          <a:prstGeom prst="rightArrow">
            <a:avLst>
              <a:gd name="adj1" fmla="val 50000"/>
              <a:gd name="adj2" fmla="val 11912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3819" tIns="31910" rIns="63819" bIns="31910" rtlCol="0" anchor="ctr"/>
          <a:lstStyle/>
          <a:p>
            <a:pPr algn="ctr"/>
            <a:endParaRPr kumimoji="1" lang="ja-JP" altLang="en-US"/>
          </a:p>
        </p:txBody>
      </p:sp>
      <p:sp>
        <p:nvSpPr>
          <p:cNvPr id="35" name="正方形/長方形 34"/>
          <p:cNvSpPr/>
          <p:nvPr/>
        </p:nvSpPr>
        <p:spPr>
          <a:xfrm>
            <a:off x="9328356" y="3168180"/>
            <a:ext cx="410571" cy="3807838"/>
          </a:xfrm>
          <a:prstGeom prst="rect">
            <a:avLst/>
          </a:prstGeom>
          <a:solidFill>
            <a:schemeClr val="bg1"/>
          </a:solidFill>
          <a:ln w="38100" cmpd="thickThin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4019" tIns="74030" rIns="94019" bIns="47009" anchor="ctr"/>
          <a:lstStyle/>
          <a:p>
            <a:pPr algn="ctr" defTabSz="981460">
              <a:lnSpc>
                <a:spcPts val="1439"/>
              </a:lnSpc>
              <a:defRPr/>
            </a:pPr>
            <a:endParaRPr lang="en-US" altLang="ja-JP" sz="2100" dirty="0">
              <a:solidFill>
                <a:prstClr val="black"/>
              </a:solidFill>
            </a:endParaRPr>
          </a:p>
        </p:txBody>
      </p:sp>
      <p:sp>
        <p:nvSpPr>
          <p:cNvPr id="39" name="角丸四角形 10"/>
          <p:cNvSpPr>
            <a:spLocks noChangeArrowheads="1"/>
          </p:cNvSpPr>
          <p:nvPr/>
        </p:nvSpPr>
        <p:spPr bwMode="auto">
          <a:xfrm>
            <a:off x="9278595" y="3123174"/>
            <a:ext cx="478180" cy="4410490"/>
          </a:xfrm>
          <a:prstGeom prst="roundRect">
            <a:avLst>
              <a:gd name="adj" fmla="val 0"/>
            </a:avLst>
          </a:prstGeom>
          <a:noFill/>
          <a:ln w="9525" algn="ctr">
            <a:noFill/>
            <a:prstDash val="dash"/>
            <a:round/>
            <a:headEnd/>
            <a:tailEnd/>
          </a:ln>
        </p:spPr>
        <p:txBody>
          <a:bodyPr vert="eaVert" wrap="square" lIns="94019" tIns="47009" rIns="94019" bIns="47009" anchor="t" anchorCtr="0">
            <a:noAutofit/>
          </a:bodyPr>
          <a:lstStyle/>
          <a:p>
            <a:pPr lvl="0"/>
            <a:r>
              <a:rPr lang="ja-JP" altLang="en-US" sz="1800" b="1" dirty="0" smtClean="0">
                <a:solidFill>
                  <a:prstClr val="black"/>
                </a:solidFill>
                <a:latin typeface="+mj-ea"/>
                <a:ea typeface="+mj-ea"/>
              </a:rPr>
              <a:t>    </a:t>
            </a:r>
            <a:r>
              <a:rPr lang="ja-JP" altLang="en-US" sz="1600" b="1" dirty="0" smtClean="0">
                <a:solidFill>
                  <a:prstClr val="black"/>
                </a:solidFill>
                <a:latin typeface="+mj-ea"/>
                <a:ea typeface="+mj-ea"/>
              </a:rPr>
              <a:t>公的</a:t>
            </a:r>
            <a:r>
              <a:rPr lang="ja-JP" altLang="en-US" sz="1600" b="1" dirty="0">
                <a:solidFill>
                  <a:prstClr val="black"/>
                </a:solidFill>
                <a:latin typeface="+mj-ea"/>
                <a:ea typeface="+mj-ea"/>
              </a:rPr>
              <a:t>職業訓練の標準モデルとして活用</a:t>
            </a:r>
            <a:endParaRPr lang="ja-JP" altLang="ja-JP" sz="1600" b="1" dirty="0">
              <a:solidFill>
                <a:prstClr val="black"/>
              </a:solidFill>
              <a:latin typeface="+mj-ea"/>
              <a:ea typeface="+mj-ea"/>
            </a:endParaRPr>
          </a:p>
        </p:txBody>
      </p:sp>
      <p:sp>
        <p:nvSpPr>
          <p:cNvPr id="57" name="正方形/長方形 56"/>
          <p:cNvSpPr/>
          <p:nvPr/>
        </p:nvSpPr>
        <p:spPr>
          <a:xfrm>
            <a:off x="17847" y="2898149"/>
            <a:ext cx="854429" cy="230497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ts val="1500"/>
              </a:lnSpc>
            </a:pPr>
            <a:r>
              <a:rPr lang="ja-JP" altLang="en-US" sz="1400" b="1" dirty="0" smtClean="0">
                <a:solidFill>
                  <a:schemeClr val="tx1"/>
                </a:solidFill>
                <a:latin typeface="+mj-ea"/>
              </a:rPr>
              <a:t>  現状</a:t>
            </a:r>
            <a:endParaRPr lang="en-US" altLang="ja-JP" sz="1400" b="1" dirty="0" smtClean="0">
              <a:solidFill>
                <a:schemeClr val="tx1"/>
              </a:solidFill>
              <a:latin typeface="+mj-ea"/>
            </a:endParaRPr>
          </a:p>
        </p:txBody>
      </p:sp>
      <p:sp>
        <p:nvSpPr>
          <p:cNvPr id="59" name="正方形/長方形 58"/>
          <p:cNvSpPr/>
          <p:nvPr/>
        </p:nvSpPr>
        <p:spPr>
          <a:xfrm>
            <a:off x="3548163" y="2853144"/>
            <a:ext cx="2453624" cy="291429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ts val="1500"/>
              </a:lnSpc>
            </a:pPr>
            <a:r>
              <a:rPr lang="ja-JP" altLang="en-US" sz="1400" b="1" dirty="0" smtClean="0">
                <a:solidFill>
                  <a:schemeClr val="tx1"/>
                </a:solidFill>
                <a:latin typeface="+mj-ea"/>
              </a:rPr>
              <a:t>地域創生人材育成事業</a:t>
            </a:r>
            <a:endParaRPr lang="en-US" altLang="ja-JP" sz="1400" b="1" dirty="0" smtClean="0">
              <a:solidFill>
                <a:schemeClr val="tx1"/>
              </a:solidFill>
              <a:latin typeface="+mj-ea"/>
            </a:endParaRPr>
          </a:p>
        </p:txBody>
      </p:sp>
      <p:sp>
        <p:nvSpPr>
          <p:cNvPr id="63" name="片側の 2 つの角を丸めた四角形 62"/>
          <p:cNvSpPr/>
          <p:nvPr/>
        </p:nvSpPr>
        <p:spPr>
          <a:xfrm>
            <a:off x="3632918" y="3798249"/>
            <a:ext cx="1617862" cy="253254"/>
          </a:xfrm>
          <a:prstGeom prst="round2SameRect">
            <a:avLst>
              <a:gd name="adj1" fmla="val 50000"/>
              <a:gd name="adj2" fmla="val 0"/>
            </a:avLst>
          </a:prstGeom>
          <a:solidFill>
            <a:schemeClr val="accent1">
              <a:lumMod val="75000"/>
            </a:schemeClr>
          </a:solidFill>
          <a:ln w="38100" cmpd="thickThin">
            <a:solidFill>
              <a:schemeClr val="tx2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4019" tIns="47009" rIns="94019" bIns="47009" rtlCol="0" anchor="b" anchorCtr="0"/>
          <a:lstStyle/>
          <a:p>
            <a:pPr algn="ctr"/>
            <a:r>
              <a:rPr lang="ja-JP" altLang="en-US" sz="1300" dirty="0" smtClean="0">
                <a:latin typeface="HGP創英角ﾎﾟｯﾌﾟ体" pitchFamily="50" charset="-128"/>
                <a:ea typeface="HGP創英角ﾎﾟｯﾌﾟ体" pitchFamily="50" charset="-128"/>
              </a:rPr>
              <a:t>事例（イメージ）</a:t>
            </a:r>
            <a:endParaRPr lang="ja-JP" altLang="en-US" sz="1300" dirty="0">
              <a:latin typeface="HGP創英角ﾎﾟｯﾌﾟ体" pitchFamily="50" charset="-128"/>
              <a:ea typeface="HGP創英角ﾎﾟｯﾌﾟ体" pitchFamily="50" charset="-128"/>
            </a:endParaRPr>
          </a:p>
        </p:txBody>
      </p:sp>
      <p:sp>
        <p:nvSpPr>
          <p:cNvPr id="64" name="角丸四角形 63"/>
          <p:cNvSpPr>
            <a:spLocks/>
          </p:cNvSpPr>
          <p:nvPr/>
        </p:nvSpPr>
        <p:spPr>
          <a:xfrm>
            <a:off x="41223" y="1367979"/>
            <a:ext cx="9652699" cy="1305145"/>
          </a:xfrm>
          <a:prstGeom prst="roundRect">
            <a:avLst/>
          </a:prstGeom>
          <a:solidFill>
            <a:srgbClr val="FFFF99">
              <a:alpha val="60000"/>
            </a:srgbClr>
          </a:solidFill>
          <a:ln w="28575" cmpd="sng">
            <a:solidFill>
              <a:srgbClr val="FFC000"/>
            </a:solidFill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fontAlgn="base"/>
            <a:r>
              <a:rPr lang="ja-JP" altLang="ja-JP" sz="1600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○</a:t>
            </a:r>
            <a:r>
              <a:rPr lang="en-US" altLang="ja-JP" sz="1600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 </a:t>
            </a:r>
            <a:r>
              <a:rPr lang="ja-JP" altLang="en-US" sz="1600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平成</a:t>
            </a:r>
            <a:r>
              <a:rPr lang="en-US" altLang="ja-JP" sz="1600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27</a:t>
            </a:r>
            <a:r>
              <a:rPr lang="ja-JP" altLang="en-US" sz="160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年度９カ所</a:t>
            </a:r>
            <a:r>
              <a:rPr lang="ja-JP" altLang="en-US" sz="1600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。都道府県からのコンテスト方式で選定。</a:t>
            </a:r>
            <a:endParaRPr lang="en-US" altLang="ja-JP" sz="1600" dirty="0" smtClean="0"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  <a:p>
            <a:pPr fontAlgn="base"/>
            <a:r>
              <a:rPr lang="ja-JP" altLang="en-US" sz="1600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○ </a:t>
            </a:r>
            <a:r>
              <a:rPr lang="ja-JP" altLang="ja-JP" sz="1600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選定</a:t>
            </a:r>
            <a:r>
              <a:rPr lang="ja-JP" altLang="ja-JP" sz="16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された都道府県は、国と県の一体的な計画に基づき地域の関係者（自治体、労働局、機構、地域労使団体、民間教育訓練機関</a:t>
            </a:r>
            <a:r>
              <a:rPr lang="ja-JP" altLang="ja-JP" sz="1600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等で</a:t>
            </a:r>
            <a:r>
              <a:rPr lang="ja-JP" altLang="ja-JP" sz="16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構成する地域人材育成協議会を</a:t>
            </a:r>
            <a:r>
              <a:rPr lang="ja-JP" altLang="ja-JP" sz="1600" dirty="0" smtClean="0">
                <a:solidFill>
                  <a:schemeClr val="tx1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設置</a:t>
            </a:r>
            <a:r>
              <a:rPr lang="ja-JP" altLang="en-US" sz="1600" dirty="0" smtClean="0">
                <a:solidFill>
                  <a:schemeClr val="tx1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）と協議しつつ</a:t>
            </a:r>
            <a:r>
              <a:rPr lang="ja-JP" altLang="ja-JP" sz="1600" dirty="0" smtClean="0">
                <a:solidFill>
                  <a:schemeClr val="tx1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事業</a:t>
            </a:r>
            <a:r>
              <a:rPr lang="ja-JP" altLang="ja-JP" sz="1600" dirty="0">
                <a:solidFill>
                  <a:schemeClr val="tx1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を</a:t>
            </a:r>
            <a:r>
              <a:rPr lang="ja-JP" altLang="ja-JP" sz="1600" dirty="0" smtClean="0">
                <a:solidFill>
                  <a:schemeClr val="tx1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実施。</a:t>
            </a:r>
            <a:endParaRPr lang="ja-JP" altLang="ja-JP" sz="1600" dirty="0">
              <a:solidFill>
                <a:schemeClr val="tx1"/>
              </a:solidFill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  <a:p>
            <a:r>
              <a:rPr lang="ja-JP" altLang="ja-JP" sz="1600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○</a:t>
            </a:r>
            <a:r>
              <a:rPr lang="en-US" altLang="ja-JP" sz="1600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 </a:t>
            </a:r>
            <a:r>
              <a:rPr lang="ja-JP" altLang="ja-JP" sz="1600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国</a:t>
            </a:r>
            <a:r>
              <a:rPr lang="ja-JP" altLang="ja-JP" sz="16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から</a:t>
            </a:r>
            <a:r>
              <a:rPr lang="ja-JP" altLang="ja-JP" sz="1600" u="sng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都道府県への委託</a:t>
            </a:r>
            <a:r>
              <a:rPr lang="ja-JP" altLang="ja-JP" sz="16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により</a:t>
            </a:r>
            <a:r>
              <a:rPr lang="ja-JP" altLang="ja-JP" sz="1600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実施</a:t>
            </a:r>
            <a:r>
              <a:rPr lang="ja-JP" altLang="en-US" sz="1600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する</a:t>
            </a:r>
            <a:r>
              <a:rPr lang="ja-JP" altLang="ja-JP" sz="1600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（</a:t>
            </a:r>
            <a:r>
              <a:rPr lang="ja-JP" altLang="ja-JP" sz="1600" u="sng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年間上限</a:t>
            </a:r>
            <a:r>
              <a:rPr lang="ja-JP" altLang="ja-JP" sz="1600" u="sng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３億円</a:t>
            </a:r>
            <a:r>
              <a:rPr lang="ja-JP" altLang="en-US" sz="1600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、実施期間は最長３年間を</a:t>
            </a:r>
            <a:r>
              <a:rPr lang="ja-JP" altLang="ja-JP" sz="1600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想定）</a:t>
            </a:r>
            <a:r>
              <a:rPr lang="ja-JP" altLang="en-US" sz="1600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。</a:t>
            </a:r>
            <a:endParaRPr lang="ja-JP" altLang="en-US" sz="1600" dirty="0"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</p:txBody>
      </p:sp>
      <p:sp>
        <p:nvSpPr>
          <p:cNvPr id="69" name="円/楕円 68"/>
          <p:cNvSpPr/>
          <p:nvPr/>
        </p:nvSpPr>
        <p:spPr>
          <a:xfrm rot="1534218">
            <a:off x="8258293" y="4624739"/>
            <a:ext cx="744725" cy="189986"/>
          </a:xfrm>
          <a:prstGeom prst="ellipse">
            <a:avLst/>
          </a:prstGeom>
          <a:solidFill>
            <a:schemeClr val="accent3">
              <a:lumMod val="40000"/>
              <a:lumOff val="60000"/>
            </a:schemeClr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4019" tIns="47009" rIns="94019" bIns="47009" rtlCol="0" anchor="ctr"/>
          <a:lstStyle/>
          <a:p>
            <a:pPr algn="ctr"/>
            <a:endParaRPr kumimoji="1" lang="ja-JP" altLang="en-US"/>
          </a:p>
        </p:txBody>
      </p:sp>
      <p:sp>
        <p:nvSpPr>
          <p:cNvPr id="70" name="テキスト ボックス 69"/>
          <p:cNvSpPr txBox="1"/>
          <p:nvPr/>
        </p:nvSpPr>
        <p:spPr>
          <a:xfrm rot="1534218">
            <a:off x="8325799" y="4592538"/>
            <a:ext cx="612357" cy="264213"/>
          </a:xfrm>
          <a:prstGeom prst="rect">
            <a:avLst/>
          </a:prstGeom>
          <a:noFill/>
        </p:spPr>
        <p:txBody>
          <a:bodyPr wrap="square" lIns="94019" tIns="47009" rIns="94019" bIns="47009" rtlCol="0">
            <a:spAutoFit/>
          </a:bodyPr>
          <a:lstStyle/>
          <a:p>
            <a:r>
              <a:rPr lang="ja-JP" altLang="en-US" sz="1100" dirty="0"/>
              <a:t>中高年</a:t>
            </a:r>
          </a:p>
        </p:txBody>
      </p:sp>
      <p:grpSp>
        <p:nvGrpSpPr>
          <p:cNvPr id="43" name="グループ化 42"/>
          <p:cNvGrpSpPr/>
          <p:nvPr/>
        </p:nvGrpSpPr>
        <p:grpSpPr>
          <a:xfrm>
            <a:off x="62851" y="447846"/>
            <a:ext cx="9631071" cy="830123"/>
            <a:chOff x="128886" y="890674"/>
            <a:chExt cx="9560436" cy="995338"/>
          </a:xfrm>
        </p:grpSpPr>
        <p:sp>
          <p:nvSpPr>
            <p:cNvPr id="45" name="テキスト ボックス 44"/>
            <p:cNvSpPr txBox="1"/>
            <p:nvPr/>
          </p:nvSpPr>
          <p:spPr>
            <a:xfrm>
              <a:off x="128886" y="890674"/>
              <a:ext cx="9560436" cy="995338"/>
            </a:xfrm>
            <a:prstGeom prst="rect">
              <a:avLst/>
            </a:prstGeom>
            <a:solidFill>
              <a:srgbClr val="FFFFCC"/>
            </a:solidFill>
            <a:ln w="76200" cmpd="thickThin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355600" indent="-177800">
                <a:lnSpc>
                  <a:spcPct val="110000"/>
                </a:lnSpc>
              </a:pPr>
              <a:endParaRPr lang="en-US" altLang="ja-JP" sz="1400" dirty="0" smtClean="0">
                <a:solidFill>
                  <a:prstClr val="black"/>
                </a:solidFill>
                <a:latin typeface="ＭＳ Ｐゴシック" pitchFamily="50" charset="-128"/>
              </a:endParaRPr>
            </a:p>
          </p:txBody>
        </p:sp>
        <p:sp>
          <p:nvSpPr>
            <p:cNvPr id="49" name="正方形/長方形 48"/>
            <p:cNvSpPr/>
            <p:nvPr/>
          </p:nvSpPr>
          <p:spPr>
            <a:xfrm>
              <a:off x="308220" y="1076580"/>
              <a:ext cx="9108504" cy="50827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185738" indent="-185738"/>
              <a:r>
                <a:rPr lang="ja-JP" altLang="en-US" sz="1600" b="1" spc="-50" dirty="0" smtClean="0">
                  <a:solidFill>
                    <a:prstClr val="black"/>
                  </a:solidFill>
                </a:rPr>
                <a:t>　</a:t>
              </a:r>
              <a:r>
                <a:rPr lang="ja-JP" altLang="en-US" sz="1600" b="1" spc="-150" dirty="0"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人</a:t>
              </a:r>
              <a:r>
                <a:rPr lang="ja-JP" altLang="en-US" sz="1600" dirty="0"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手不足分野を抱えている地域において、地域の創意工夫を活かした</a:t>
              </a:r>
              <a:r>
                <a:rPr lang="ja-JP" altLang="en-US" sz="1600" b="1" u="sng" dirty="0">
                  <a:solidFill>
                    <a:srgbClr val="FF0000"/>
                  </a:solidFill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公的職業訓練の枠組みでは対応できない</a:t>
              </a:r>
              <a:r>
                <a:rPr lang="ja-JP" altLang="en-US" sz="1600" dirty="0"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人材育成の取組を通じて、当該分野における安定的な人材の確保を目指す</a:t>
              </a:r>
              <a:r>
                <a:rPr lang="ja-JP" altLang="en-US" sz="1600" dirty="0" smtClean="0"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。</a:t>
              </a:r>
              <a:endParaRPr lang="ja-JP" altLang="en-US" sz="1600" dirty="0">
                <a:latin typeface="HGPｺﾞｼｯｸE" panose="020B0900000000000000" pitchFamily="50" charset="-128"/>
                <a:ea typeface="HGPｺﾞｼｯｸE" panose="020B0900000000000000" pitchFamily="50" charset="-128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標準デザイン">
  <a:themeElements>
    <a:clrScheme name="標準デザイン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標準デザイン">
      <a:majorFont>
        <a:latin typeface="Times New Roman"/>
        <a:ea typeface="ＭＳ Ｐゴシック"/>
        <a:cs typeface=""/>
      </a:majorFont>
      <a:minorFont>
        <a:latin typeface="Times New Roman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99"/>
        </a:solidFill>
        <a:ln w="9525" cap="flat" cmpd="sng" algn="ctr">
          <a:solidFill>
            <a:srgbClr val="FFFF99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ＭＳ Ｐゴシック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99"/>
        </a:solidFill>
        <a:ln w="9525" cap="flat" cmpd="sng" algn="ctr">
          <a:solidFill>
            <a:srgbClr val="FFFF99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ＭＳ Ｐゴシック" pitchFamily="50" charset="-128"/>
          </a:defRPr>
        </a:defPPr>
      </a:lstStyle>
    </a:lnDef>
  </a:objectDefaults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2DA299AC048A4B8EA9C1D19079C1A32200ED4813FF91464A4DABE998B8C9E976AB" ma:contentTypeVersion="2" ma:contentTypeDescription="" ma:contentTypeScope="" ma:versionID="37eeadaf14005ba23c91e82234c2e555">
  <xsd:schema xmlns:xsd="http://www.w3.org/2001/XMLSchema" xmlns:p="http://schemas.microsoft.com/office/2006/metadata/properties" xmlns:ns2="8B97BE19-CDDD-400E-817A-CFDD13F7EC12" targetNamespace="http://schemas.microsoft.com/office/2006/metadata/properties" ma:root="true" ma:fieldsID="6dfb103be64c84caafc238fb89ca001b" ns2:_="">
    <xsd:import namespace="8B97BE19-CDDD-400E-817A-CFDD13F7EC12"/>
    <xsd:element name="properties">
      <xsd:complexType>
        <xsd:sequence>
          <xsd:element name="documentManagement">
            <xsd:complexType>
              <xsd:all>
                <xsd:element ref="ns2:ClassLarge" minOccurs="0"/>
                <xsd:element ref="ns2:ClassMedium" minOccurs="0"/>
                <xsd:element ref="ns2:ClassSmall" minOccurs="0"/>
                <xsd:element ref="ns2:GyoseiFile" minOccurs="0"/>
                <xsd:element ref="ns2:CreatedBy" minOccurs="0"/>
                <xsd:element ref="ns2:PreservationPeriod" minOccurs="0"/>
                <xsd:element ref="ns2:PreservationPeriodExpire" minOccurs="0"/>
                <xsd:element ref="ns2:CreatedDate" minOccurs="0"/>
                <xsd:element ref="ns2:FixationStatus" minOccurs="0"/>
                <xsd:element ref="ns2:EditorWithSpace" minOccurs="0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targetNamespace="8B97BE19-CDDD-400E-817A-CFDD13F7EC12" elementFormDefault="qualified">
    <xsd:import namespace="http://schemas.microsoft.com/office/2006/documentManagement/types"/>
    <xsd:element name="ClassLarge" ma:index="8" nillable="true" ma:displayName="大分類" ma:hidden="true" ma:internalName="ClassLarge" ma:readOnly="true">
      <xsd:simpleType>
        <xsd:restriction base="dms:Unknown"/>
      </xsd:simpleType>
    </xsd:element>
    <xsd:element name="ClassMedium" ma:index="9" nillable="true" ma:displayName="中分類" ma:hidden="true" ma:internalName="ClassMedium" ma:readOnly="true">
      <xsd:simpleType>
        <xsd:restriction base="dms:Unknown"/>
      </xsd:simpleType>
    </xsd:element>
    <xsd:element name="ClassSmall" ma:index="10" nillable="true" ma:displayName="小分類" ma:hidden="true" ma:internalName="ClassSmall" ma:readOnly="true">
      <xsd:simpleType>
        <xsd:restriction base="dms:Unknown"/>
      </xsd:simpleType>
    </xsd:element>
    <xsd:element name="GyoseiFile" ma:index="11" nillable="true" ma:displayName="行政文書ファイル名" ma:hidden="true" ma:internalName="GyoseiFile" ma:readOnly="true">
      <xsd:simpleType>
        <xsd:restriction base="dms:Unknown"/>
      </xsd:simpleType>
    </xsd:element>
    <xsd:element name="CreatedBy" ma:index="12" nillable="true" ma:displayName="作成課/係・作成者" ma:hidden="true" ma:internalName="CreatedBy" ma:readOnly="true">
      <xsd:simpleType>
        <xsd:restriction base="dms:Unknown"/>
      </xsd:simpleType>
    </xsd:element>
    <xsd:element name="PreservationPeriod" ma:index="13" nillable="true" ma:displayName="保存期間" ma:hidden="true" ma:internalName="PreservationPeriod" ma:readOnly="true">
      <xsd:simpleType>
        <xsd:restriction base="dms:Unknown"/>
      </xsd:simpleType>
    </xsd:element>
    <xsd:element name="PreservationPeriodExpire" ma:index="14" nillable="true" ma:displayName="保存期間満了時期" ma:format="DateOnly" ma:hidden="true" ma:internalName="PreservationPeriodExpire" ma:readOnly="true">
      <xsd:simpleType>
        <xsd:restriction base="dms:Unknown"/>
      </xsd:simpleType>
    </xsd:element>
    <xsd:element name="CreatedDate" ma:index="15" nillable="true" ma:displayName="作成年月日" ma:hidden="true" ma:internalName="CreatedDate" ma:readOnly="true">
      <xsd:simpleType>
        <xsd:restriction base="dms:Unknown"/>
      </xsd:simpleType>
    </xsd:element>
    <xsd:element name="FixationStatus" ma:index="16" nillable="true" ma:displayName="確定状況" ma:hidden="true" ma:internalName="FixationStatus" ma:readOnly="true">
      <xsd:simpleType>
        <xsd:restriction base="dms:Unknown"/>
      </xsd:simpleType>
    </xsd:element>
    <xsd:element name="EditorWithSpace" ma:index="18" nillable="true" ma:displayName="更新者　　　　　　" ma:hidden="true" ma:internalName="EditorWithSpace" ma:readOnly="tru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 ma:readOnly="true"/>
        <xsd:element ref="dc:title" minOccurs="0" maxOccurs="1" ma:index="17" ma:displayName="タイトル" ma:readOnly="tru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>
  <documentManagement/>
</p:properties>
</file>

<file path=customXml/itemProps1.xml><?xml version="1.0" encoding="utf-8"?>
<ds:datastoreItem xmlns:ds="http://schemas.openxmlformats.org/officeDocument/2006/customXml" ds:itemID="{4E8C0B3E-672B-43A9-A8DF-9315B21D49B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B97BE19-CDDD-400E-817A-CFDD13F7EC12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2.xml><?xml version="1.0" encoding="utf-8"?>
<ds:datastoreItem xmlns:ds="http://schemas.openxmlformats.org/officeDocument/2006/customXml" ds:itemID="{4DA705E3-08C9-424D-BC8A-4296AB24BA8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22B0E19-A97C-437E-98B1-DAE010D76285}">
  <ds:schemaRefs>
    <ds:schemaRef ds:uri="http://purl.org/dc/elements/1.1/"/>
    <ds:schemaRef ds:uri="http://purl.org/dc/terms/"/>
    <ds:schemaRef ds:uri="http://schemas.microsoft.com/office/2006/metadata/properties"/>
    <ds:schemaRef ds:uri="8B97BE19-CDDD-400E-817A-CFDD13F7EC12"/>
    <ds:schemaRef ds:uri="http://schemas.microsoft.com/office/2006/documentManagement/types"/>
    <ds:schemaRef ds:uri="http://purl.org/dc/dcmitype/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4345</TotalTime>
  <Words>313</Words>
  <Application>Microsoft Office PowerPoint</Application>
  <PresentationFormat>ユーザー設定</PresentationFormat>
  <Paragraphs>35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標準デザイン</vt:lpstr>
      <vt:lpstr>PowerPoint プレゼンテーション</vt:lpstr>
    </vt:vector>
  </TitlesOfParts>
  <Company>厚生労働省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tsuboi</dc:creator>
  <cp:lastModifiedBy>厚生労働省ネットワークシステム</cp:lastModifiedBy>
  <cp:revision>701</cp:revision>
  <cp:lastPrinted>2015-04-17T01:37:35Z</cp:lastPrinted>
  <dcterms:created xsi:type="dcterms:W3CDTF">2012-02-19T08:41:16Z</dcterms:created>
  <dcterms:modified xsi:type="dcterms:W3CDTF">2015-04-17T01:37:52Z</dcterms:modified>
</cp:coreProperties>
</file>