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handoutMasterIdLst>
    <p:handoutMasterId r:id="rId48"/>
  </p:handoutMasterIdLst>
  <p:sldIdLst>
    <p:sldId id="257" r:id="rId2"/>
    <p:sldId id="258" r:id="rId3"/>
    <p:sldId id="260" r:id="rId4"/>
    <p:sldId id="261" r:id="rId5"/>
    <p:sldId id="262" r:id="rId6"/>
    <p:sldId id="263" r:id="rId7"/>
    <p:sldId id="264" r:id="rId8"/>
    <p:sldId id="265" r:id="rId9"/>
    <p:sldId id="266" r:id="rId10"/>
    <p:sldId id="267" r:id="rId11"/>
    <p:sldId id="268" r:id="rId12"/>
    <p:sldId id="269" r:id="rId13"/>
    <p:sldId id="270" r:id="rId14"/>
    <p:sldId id="271" r:id="rId15"/>
    <p:sldId id="272" r:id="rId16"/>
    <p:sldId id="273" r:id="rId17"/>
    <p:sldId id="274" r:id="rId18"/>
    <p:sldId id="275" r:id="rId19"/>
    <p:sldId id="276" r:id="rId20"/>
    <p:sldId id="277" r:id="rId21"/>
    <p:sldId id="278" r:id="rId22"/>
    <p:sldId id="279" r:id="rId23"/>
    <p:sldId id="280" r:id="rId24"/>
    <p:sldId id="281" r:id="rId25"/>
    <p:sldId id="282" r:id="rId26"/>
    <p:sldId id="283" r:id="rId27"/>
    <p:sldId id="284" r:id="rId28"/>
    <p:sldId id="285" r:id="rId29"/>
    <p:sldId id="286" r:id="rId30"/>
    <p:sldId id="287" r:id="rId31"/>
    <p:sldId id="302" r:id="rId32"/>
    <p:sldId id="303" r:id="rId33"/>
    <p:sldId id="288" r:id="rId34"/>
    <p:sldId id="289" r:id="rId35"/>
    <p:sldId id="290" r:id="rId36"/>
    <p:sldId id="291" r:id="rId37"/>
    <p:sldId id="292" r:id="rId38"/>
    <p:sldId id="293" r:id="rId39"/>
    <p:sldId id="294" r:id="rId40"/>
    <p:sldId id="295" r:id="rId41"/>
    <p:sldId id="296" r:id="rId42"/>
    <p:sldId id="297" r:id="rId43"/>
    <p:sldId id="298" r:id="rId44"/>
    <p:sldId id="299" r:id="rId45"/>
    <p:sldId id="300" r:id="rId46"/>
    <p:sldId id="301" r:id="rId47"/>
  </p:sldIdLst>
  <p:sldSz cx="9144000" cy="6858000" type="screen4x3"/>
  <p:notesSz cx="9144000" cy="6858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p:restoredTop sz="94660"/>
  </p:normalViewPr>
  <p:slideViewPr>
    <p:cSldViewPr>
      <p:cViewPr>
        <p:scale>
          <a:sx n="81" d="100"/>
          <a:sy n="81" d="100"/>
        </p:scale>
        <p:origin x="-1056" y="24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handoutMaster" Target="handoutMasters/handoutMaster1.xml"/><Relationship Id="rId8" Type="http://schemas.openxmlformats.org/officeDocument/2006/relationships/slide" Target="slides/slide7.xml"/><Relationship Id="rId51"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sz="quarter" idx="1"/>
          </p:nvPr>
        </p:nvSpPr>
        <p:spPr>
          <a:xfrm>
            <a:off x="5179484" y="0"/>
            <a:ext cx="3962400" cy="342900"/>
          </a:xfrm>
          <a:prstGeom prst="rect">
            <a:avLst/>
          </a:prstGeom>
        </p:spPr>
        <p:txBody>
          <a:bodyPr vert="horz" lIns="91440" tIns="45720" rIns="91440" bIns="45720" rtlCol="0"/>
          <a:lstStyle>
            <a:lvl1pPr algn="r">
              <a:defRPr sz="1200"/>
            </a:lvl1pPr>
          </a:lstStyle>
          <a:p>
            <a:fld id="{3F64E454-616F-4497-AC06-67008264D8CE}" type="datetimeFigureOut">
              <a:rPr kumimoji="1" lang="ja-JP" altLang="en-US" smtClean="0"/>
              <a:t>2018/1/18</a:t>
            </a:fld>
            <a:endParaRPr kumimoji="1" lang="ja-JP" altLang="en-US"/>
          </a:p>
        </p:txBody>
      </p:sp>
      <p:sp>
        <p:nvSpPr>
          <p:cNvPr id="4" name="フッター プレースホルダー 3"/>
          <p:cNvSpPr>
            <a:spLocks noGrp="1"/>
          </p:cNvSpPr>
          <p:nvPr>
            <p:ph type="ftr" sz="quarter" idx="2"/>
          </p:nvPr>
        </p:nvSpPr>
        <p:spPr>
          <a:xfrm>
            <a:off x="0" y="6513910"/>
            <a:ext cx="3962400" cy="342900"/>
          </a:xfrm>
          <a:prstGeom prst="rect">
            <a:avLst/>
          </a:prstGeom>
        </p:spPr>
        <p:txBody>
          <a:bodyPr vert="horz" lIns="91440" tIns="45720" rIns="91440" bIns="45720" rtlCol="0" anchor="b"/>
          <a:lstStyle>
            <a:lvl1pPr algn="l">
              <a:defRPr sz="1200"/>
            </a:lvl1pPr>
          </a:lstStyle>
          <a:p>
            <a:endParaRPr kumimoji="1" lang="ja-JP" altLang="en-US"/>
          </a:p>
        </p:txBody>
      </p:sp>
      <p:sp>
        <p:nvSpPr>
          <p:cNvPr id="5" name="スライド番号プレースホルダー 4"/>
          <p:cNvSpPr>
            <a:spLocks noGrp="1"/>
          </p:cNvSpPr>
          <p:nvPr>
            <p:ph type="sldNum" sz="quarter" idx="3"/>
          </p:nvPr>
        </p:nvSpPr>
        <p:spPr>
          <a:xfrm>
            <a:off x="5179484" y="6513910"/>
            <a:ext cx="3962400" cy="342900"/>
          </a:xfrm>
          <a:prstGeom prst="rect">
            <a:avLst/>
          </a:prstGeom>
        </p:spPr>
        <p:txBody>
          <a:bodyPr vert="horz" lIns="91440" tIns="45720" rIns="91440" bIns="45720" rtlCol="0" anchor="b"/>
          <a:lstStyle>
            <a:lvl1pPr algn="r">
              <a:defRPr sz="1200"/>
            </a:lvl1pPr>
          </a:lstStyle>
          <a:p>
            <a:fld id="{CF45B173-373D-471D-BD8D-2FF489C728A8}" type="slidenum">
              <a:rPr kumimoji="1" lang="ja-JP" altLang="en-US" smtClean="0"/>
              <a:t>‹#›</a:t>
            </a:fld>
            <a:endParaRPr kumimoji="1" lang="ja-JP" altLang="en-US"/>
          </a:p>
        </p:txBody>
      </p:sp>
    </p:spTree>
    <p:extLst>
      <p:ext uri="{BB962C8B-B14F-4D97-AF65-F5344CB8AC3E}">
        <p14:creationId xmlns:p14="http://schemas.microsoft.com/office/powerpoint/2010/main" val="2006245071"/>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kumimoji="1" lang="ja-JP" altLang="en-US" smtClean="0"/>
              <a:t>マスター タイトルの書式設定</a:t>
            </a:r>
            <a:endParaRPr kumimoji="1" lang="ja-JP" altLang="en-US"/>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smtClean="0"/>
              <a:t>マスター サブタイトルの書式設定</a:t>
            </a:r>
            <a:endParaRPr kumimoji="1" lang="ja-JP" altLang="en-US"/>
          </a:p>
        </p:txBody>
      </p:sp>
      <p:sp>
        <p:nvSpPr>
          <p:cNvPr id="4" name="日付プレースホルダー 3"/>
          <p:cNvSpPr>
            <a:spLocks noGrp="1"/>
          </p:cNvSpPr>
          <p:nvPr>
            <p:ph type="dt" sz="half" idx="10"/>
          </p:nvPr>
        </p:nvSpPr>
        <p:spPr/>
        <p:txBody>
          <a:bodyPr/>
          <a:lstStyle/>
          <a:p>
            <a:fld id="{030C2F33-47C1-4292-977F-7826CD1B08AC}" type="datetimeFigureOut">
              <a:rPr kumimoji="1" lang="ja-JP" altLang="en-US" smtClean="0"/>
              <a:t>2018/1/18</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92E4ADC2-1670-4FFB-80F4-05D99783342D}" type="slidenum">
              <a:rPr kumimoji="1" lang="ja-JP" altLang="en-US" smtClean="0"/>
              <a:t>‹#›</a:t>
            </a:fld>
            <a:endParaRPr kumimoji="1" lang="ja-JP" altLang="en-US"/>
          </a:p>
        </p:txBody>
      </p:sp>
    </p:spTree>
    <p:extLst>
      <p:ext uri="{BB962C8B-B14F-4D97-AF65-F5344CB8AC3E}">
        <p14:creationId xmlns:p14="http://schemas.microsoft.com/office/powerpoint/2010/main" val="253716922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030C2F33-47C1-4292-977F-7826CD1B08AC}" type="datetimeFigureOut">
              <a:rPr kumimoji="1" lang="ja-JP" altLang="en-US" smtClean="0"/>
              <a:t>2018/1/18</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92E4ADC2-1670-4FFB-80F4-05D99783342D}" type="slidenum">
              <a:rPr kumimoji="1" lang="ja-JP" altLang="en-US" smtClean="0"/>
              <a:t>‹#›</a:t>
            </a:fld>
            <a:endParaRPr kumimoji="1" lang="ja-JP" altLang="en-US"/>
          </a:p>
        </p:txBody>
      </p:sp>
    </p:spTree>
    <p:extLst>
      <p:ext uri="{BB962C8B-B14F-4D97-AF65-F5344CB8AC3E}">
        <p14:creationId xmlns:p14="http://schemas.microsoft.com/office/powerpoint/2010/main" val="12904422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a:xfrm>
            <a:off x="457200" y="274638"/>
            <a:ext cx="6019800" cy="5851525"/>
          </a:xfrm>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030C2F33-47C1-4292-977F-7826CD1B08AC}" type="datetimeFigureOut">
              <a:rPr kumimoji="1" lang="ja-JP" altLang="en-US" smtClean="0"/>
              <a:t>2018/1/18</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92E4ADC2-1670-4FFB-80F4-05D99783342D}" type="slidenum">
              <a:rPr kumimoji="1" lang="ja-JP" altLang="en-US" smtClean="0"/>
              <a:t>‹#›</a:t>
            </a:fld>
            <a:endParaRPr kumimoji="1" lang="ja-JP" altLang="en-US"/>
          </a:p>
        </p:txBody>
      </p:sp>
    </p:spTree>
    <p:extLst>
      <p:ext uri="{BB962C8B-B14F-4D97-AF65-F5344CB8AC3E}">
        <p14:creationId xmlns:p14="http://schemas.microsoft.com/office/powerpoint/2010/main" val="48148509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030C2F33-47C1-4292-977F-7826CD1B08AC}" type="datetimeFigureOut">
              <a:rPr kumimoji="1" lang="ja-JP" altLang="en-US" smtClean="0"/>
              <a:t>2018/1/18</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92E4ADC2-1670-4FFB-80F4-05D99783342D}" type="slidenum">
              <a:rPr kumimoji="1" lang="ja-JP" altLang="en-US" smtClean="0"/>
              <a:t>‹#›</a:t>
            </a:fld>
            <a:endParaRPr kumimoji="1" lang="ja-JP" altLang="en-US"/>
          </a:p>
        </p:txBody>
      </p:sp>
    </p:spTree>
    <p:extLst>
      <p:ext uri="{BB962C8B-B14F-4D97-AF65-F5344CB8AC3E}">
        <p14:creationId xmlns:p14="http://schemas.microsoft.com/office/powerpoint/2010/main" val="26266907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smtClean="0"/>
              <a:t>マスター テキストの書式設定</a:t>
            </a:r>
          </a:p>
        </p:txBody>
      </p:sp>
      <p:sp>
        <p:nvSpPr>
          <p:cNvPr id="4" name="日付プレースホルダー 3"/>
          <p:cNvSpPr>
            <a:spLocks noGrp="1"/>
          </p:cNvSpPr>
          <p:nvPr>
            <p:ph type="dt" sz="half" idx="10"/>
          </p:nvPr>
        </p:nvSpPr>
        <p:spPr/>
        <p:txBody>
          <a:bodyPr/>
          <a:lstStyle/>
          <a:p>
            <a:fld id="{030C2F33-47C1-4292-977F-7826CD1B08AC}" type="datetimeFigureOut">
              <a:rPr kumimoji="1" lang="ja-JP" altLang="en-US" smtClean="0"/>
              <a:t>2018/1/18</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92E4ADC2-1670-4FFB-80F4-05D99783342D}" type="slidenum">
              <a:rPr kumimoji="1" lang="ja-JP" altLang="en-US" smtClean="0"/>
              <a:t>‹#›</a:t>
            </a:fld>
            <a:endParaRPr kumimoji="1" lang="ja-JP" altLang="en-US"/>
          </a:p>
        </p:txBody>
      </p:sp>
    </p:spTree>
    <p:extLst>
      <p:ext uri="{BB962C8B-B14F-4D97-AF65-F5344CB8AC3E}">
        <p14:creationId xmlns:p14="http://schemas.microsoft.com/office/powerpoint/2010/main" val="42804286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コンテンツ プレースホルダー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日付プレースホルダー 4"/>
          <p:cNvSpPr>
            <a:spLocks noGrp="1"/>
          </p:cNvSpPr>
          <p:nvPr>
            <p:ph type="dt" sz="half" idx="10"/>
          </p:nvPr>
        </p:nvSpPr>
        <p:spPr/>
        <p:txBody>
          <a:bodyPr/>
          <a:lstStyle/>
          <a:p>
            <a:fld id="{030C2F33-47C1-4292-977F-7826CD1B08AC}" type="datetimeFigureOut">
              <a:rPr kumimoji="1" lang="ja-JP" altLang="en-US" smtClean="0"/>
              <a:t>2018/1/18</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92E4ADC2-1670-4FFB-80F4-05D99783342D}" type="slidenum">
              <a:rPr kumimoji="1" lang="ja-JP" altLang="en-US" smtClean="0"/>
              <a:t>‹#›</a:t>
            </a:fld>
            <a:endParaRPr kumimoji="1" lang="ja-JP" altLang="en-US"/>
          </a:p>
        </p:txBody>
      </p:sp>
    </p:spTree>
    <p:extLst>
      <p:ext uri="{BB962C8B-B14F-4D97-AF65-F5344CB8AC3E}">
        <p14:creationId xmlns:p14="http://schemas.microsoft.com/office/powerpoint/2010/main" val="93152721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4" name="コンテンツ プレースホルダー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テキスト プレースホルダー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6" name="コンテンツ プレースホルダー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7" name="日付プレースホルダー 6"/>
          <p:cNvSpPr>
            <a:spLocks noGrp="1"/>
          </p:cNvSpPr>
          <p:nvPr>
            <p:ph type="dt" sz="half" idx="10"/>
          </p:nvPr>
        </p:nvSpPr>
        <p:spPr/>
        <p:txBody>
          <a:bodyPr/>
          <a:lstStyle/>
          <a:p>
            <a:fld id="{030C2F33-47C1-4292-977F-7826CD1B08AC}" type="datetimeFigureOut">
              <a:rPr kumimoji="1" lang="ja-JP" altLang="en-US" smtClean="0"/>
              <a:t>2018/1/18</a:t>
            </a:fld>
            <a:endParaRPr kumimoji="1" lang="ja-JP" altLang="en-US"/>
          </a:p>
        </p:txBody>
      </p:sp>
      <p:sp>
        <p:nvSpPr>
          <p:cNvPr id="8" name="フッター プレースホルダー 7"/>
          <p:cNvSpPr>
            <a:spLocks noGrp="1"/>
          </p:cNvSpPr>
          <p:nvPr>
            <p:ph type="ftr" sz="quarter" idx="11"/>
          </p:nvPr>
        </p:nvSpPr>
        <p:spPr/>
        <p:txBody>
          <a:bodyPr/>
          <a:lstStyle/>
          <a:p>
            <a:endParaRPr kumimoji="1" lang="ja-JP" altLang="en-US"/>
          </a:p>
        </p:txBody>
      </p:sp>
      <p:sp>
        <p:nvSpPr>
          <p:cNvPr id="9" name="スライド番号プレースホルダー 8"/>
          <p:cNvSpPr>
            <a:spLocks noGrp="1"/>
          </p:cNvSpPr>
          <p:nvPr>
            <p:ph type="sldNum" sz="quarter" idx="12"/>
          </p:nvPr>
        </p:nvSpPr>
        <p:spPr/>
        <p:txBody>
          <a:bodyPr/>
          <a:lstStyle/>
          <a:p>
            <a:fld id="{92E4ADC2-1670-4FFB-80F4-05D99783342D}" type="slidenum">
              <a:rPr kumimoji="1" lang="ja-JP" altLang="en-US" smtClean="0"/>
              <a:t>‹#›</a:t>
            </a:fld>
            <a:endParaRPr kumimoji="1" lang="ja-JP" altLang="en-US"/>
          </a:p>
        </p:txBody>
      </p:sp>
    </p:spTree>
    <p:extLst>
      <p:ext uri="{BB962C8B-B14F-4D97-AF65-F5344CB8AC3E}">
        <p14:creationId xmlns:p14="http://schemas.microsoft.com/office/powerpoint/2010/main" val="14537096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日付プレースホルダー 2"/>
          <p:cNvSpPr>
            <a:spLocks noGrp="1"/>
          </p:cNvSpPr>
          <p:nvPr>
            <p:ph type="dt" sz="half" idx="10"/>
          </p:nvPr>
        </p:nvSpPr>
        <p:spPr/>
        <p:txBody>
          <a:bodyPr/>
          <a:lstStyle/>
          <a:p>
            <a:fld id="{030C2F33-47C1-4292-977F-7826CD1B08AC}" type="datetimeFigureOut">
              <a:rPr kumimoji="1" lang="ja-JP" altLang="en-US" smtClean="0"/>
              <a:t>2018/1/18</a:t>
            </a:fld>
            <a:endParaRPr kumimoji="1" lang="ja-JP" altLang="en-US"/>
          </a:p>
        </p:txBody>
      </p:sp>
      <p:sp>
        <p:nvSpPr>
          <p:cNvPr id="4" name="フッター プレースホルダー 3"/>
          <p:cNvSpPr>
            <a:spLocks noGrp="1"/>
          </p:cNvSpPr>
          <p:nvPr>
            <p:ph type="ftr" sz="quarter" idx="11"/>
          </p:nvPr>
        </p:nvSpPr>
        <p:spPr/>
        <p:txBody>
          <a:bodyPr/>
          <a:lstStyle/>
          <a:p>
            <a:endParaRPr kumimoji="1" lang="ja-JP" altLang="en-US"/>
          </a:p>
        </p:txBody>
      </p:sp>
      <p:sp>
        <p:nvSpPr>
          <p:cNvPr id="5" name="スライド番号プレースホルダー 4"/>
          <p:cNvSpPr>
            <a:spLocks noGrp="1"/>
          </p:cNvSpPr>
          <p:nvPr>
            <p:ph type="sldNum" sz="quarter" idx="12"/>
          </p:nvPr>
        </p:nvSpPr>
        <p:spPr/>
        <p:txBody>
          <a:bodyPr/>
          <a:lstStyle/>
          <a:p>
            <a:fld id="{92E4ADC2-1670-4FFB-80F4-05D99783342D}" type="slidenum">
              <a:rPr kumimoji="1" lang="ja-JP" altLang="en-US" smtClean="0"/>
              <a:t>‹#›</a:t>
            </a:fld>
            <a:endParaRPr kumimoji="1" lang="ja-JP" altLang="en-US"/>
          </a:p>
        </p:txBody>
      </p:sp>
    </p:spTree>
    <p:extLst>
      <p:ext uri="{BB962C8B-B14F-4D97-AF65-F5344CB8AC3E}">
        <p14:creationId xmlns:p14="http://schemas.microsoft.com/office/powerpoint/2010/main" val="8149482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030C2F33-47C1-4292-977F-7826CD1B08AC}" type="datetimeFigureOut">
              <a:rPr kumimoji="1" lang="ja-JP" altLang="en-US" smtClean="0"/>
              <a:t>2018/1/18</a:t>
            </a:fld>
            <a:endParaRPr kumimoji="1" lang="ja-JP" altLang="en-US"/>
          </a:p>
        </p:txBody>
      </p:sp>
      <p:sp>
        <p:nvSpPr>
          <p:cNvPr id="3" name="フッター プレースホルダー 2"/>
          <p:cNvSpPr>
            <a:spLocks noGrp="1"/>
          </p:cNvSpPr>
          <p:nvPr>
            <p:ph type="ftr" sz="quarter" idx="11"/>
          </p:nvPr>
        </p:nvSpPr>
        <p:spPr/>
        <p:txBody>
          <a:bodyPr/>
          <a:lstStyle/>
          <a:p>
            <a:endParaRPr kumimoji="1" lang="ja-JP" altLang="en-US"/>
          </a:p>
        </p:txBody>
      </p:sp>
      <p:sp>
        <p:nvSpPr>
          <p:cNvPr id="4" name="スライド番号プレースホルダー 3"/>
          <p:cNvSpPr>
            <a:spLocks noGrp="1"/>
          </p:cNvSpPr>
          <p:nvPr>
            <p:ph type="sldNum" sz="quarter" idx="12"/>
          </p:nvPr>
        </p:nvSpPr>
        <p:spPr/>
        <p:txBody>
          <a:bodyPr/>
          <a:lstStyle/>
          <a:p>
            <a:fld id="{92E4ADC2-1670-4FFB-80F4-05D99783342D}" type="slidenum">
              <a:rPr kumimoji="1" lang="ja-JP" altLang="en-US" smtClean="0"/>
              <a:t>‹#›</a:t>
            </a:fld>
            <a:endParaRPr kumimoji="1" lang="ja-JP" altLang="en-US"/>
          </a:p>
        </p:txBody>
      </p:sp>
    </p:spTree>
    <p:extLst>
      <p:ext uri="{BB962C8B-B14F-4D97-AF65-F5344CB8AC3E}">
        <p14:creationId xmlns:p14="http://schemas.microsoft.com/office/powerpoint/2010/main" val="20742813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テキスト プレースホルダー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030C2F33-47C1-4292-977F-7826CD1B08AC}" type="datetimeFigureOut">
              <a:rPr kumimoji="1" lang="ja-JP" altLang="en-US" smtClean="0"/>
              <a:t>2018/1/18</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92E4ADC2-1670-4FFB-80F4-05D99783342D}" type="slidenum">
              <a:rPr kumimoji="1" lang="ja-JP" altLang="en-US" smtClean="0"/>
              <a:t>‹#›</a:t>
            </a:fld>
            <a:endParaRPr kumimoji="1" lang="ja-JP" altLang="en-US"/>
          </a:p>
        </p:txBody>
      </p:sp>
    </p:spTree>
    <p:extLst>
      <p:ext uri="{BB962C8B-B14F-4D97-AF65-F5344CB8AC3E}">
        <p14:creationId xmlns:p14="http://schemas.microsoft.com/office/powerpoint/2010/main" val="29181069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kumimoji="1" lang="ja-JP" altLang="en-US" smtClean="0"/>
              <a:t>マスター タイトルの書式設定</a:t>
            </a:r>
            <a:endParaRPr kumimoji="1" lang="ja-JP" altLang="en-US"/>
          </a:p>
        </p:txBody>
      </p:sp>
      <p:sp>
        <p:nvSpPr>
          <p:cNvPr id="3" name="図プレースホルダー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030C2F33-47C1-4292-977F-7826CD1B08AC}" type="datetimeFigureOut">
              <a:rPr kumimoji="1" lang="ja-JP" altLang="en-US" smtClean="0"/>
              <a:t>2018/1/18</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92E4ADC2-1670-4FFB-80F4-05D99783342D}" type="slidenum">
              <a:rPr kumimoji="1" lang="ja-JP" altLang="en-US" smtClean="0"/>
              <a:t>‹#›</a:t>
            </a:fld>
            <a:endParaRPr kumimoji="1" lang="ja-JP" altLang="en-US"/>
          </a:p>
        </p:txBody>
      </p:sp>
    </p:spTree>
    <p:extLst>
      <p:ext uri="{BB962C8B-B14F-4D97-AF65-F5344CB8AC3E}">
        <p14:creationId xmlns:p14="http://schemas.microsoft.com/office/powerpoint/2010/main" val="328132467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30C2F33-47C1-4292-977F-7826CD1B08AC}" type="datetimeFigureOut">
              <a:rPr kumimoji="1" lang="ja-JP" altLang="en-US" smtClean="0"/>
              <a:t>2018/1/18</a:t>
            </a:fld>
            <a:endParaRPr kumimoji="1" lang="ja-JP" altLang="en-US"/>
          </a:p>
        </p:txBody>
      </p:sp>
      <p:sp>
        <p:nvSpPr>
          <p:cNvPr id="5" name="フッター プレースホルダー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2E4ADC2-1670-4FFB-80F4-05D99783342D}" type="slidenum">
              <a:rPr kumimoji="1" lang="ja-JP" altLang="en-US" smtClean="0"/>
              <a:t>‹#›</a:t>
            </a:fld>
            <a:endParaRPr kumimoji="1" lang="ja-JP" altLang="en-US"/>
          </a:p>
        </p:txBody>
      </p:sp>
    </p:spTree>
    <p:extLst>
      <p:ext uri="{BB962C8B-B14F-4D97-AF65-F5344CB8AC3E}">
        <p14:creationId xmlns:p14="http://schemas.microsoft.com/office/powerpoint/2010/main" val="321844259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1.emf"/><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2.emf"/><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3.emf"/><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4.png"/><Relationship Id="rId1" Type="http://schemas.openxmlformats.org/officeDocument/2006/relationships/slideLayout" Target="../slideLayouts/slideLayout7.xml"/><Relationship Id="rId4" Type="http://schemas.openxmlformats.org/officeDocument/2006/relationships/image" Target="../media/image15.png"/></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7.png"/><Relationship Id="rId1" Type="http://schemas.openxmlformats.org/officeDocument/2006/relationships/slideLayout" Target="../slideLayouts/slideLayout7.xml"/><Relationship Id="rId4" Type="http://schemas.openxmlformats.org/officeDocument/2006/relationships/image" Target="../media/image18.png"/></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9.png"/><Relationship Id="rId1" Type="http://schemas.openxmlformats.org/officeDocument/2006/relationships/slideLayout" Target="../slideLayouts/slideLayout7.xml"/><Relationship Id="rId4" Type="http://schemas.openxmlformats.org/officeDocument/2006/relationships/image" Target="../media/image20.png"/></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22.png"/><Relationship Id="rId1" Type="http://schemas.openxmlformats.org/officeDocument/2006/relationships/slideLayout" Target="../slideLayouts/slideLayout7.xml"/><Relationship Id="rId4" Type="http://schemas.openxmlformats.org/officeDocument/2006/relationships/image" Target="../media/image23.png"/></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emf"/><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25.png"/><Relationship Id="rId1" Type="http://schemas.openxmlformats.org/officeDocument/2006/relationships/slideLayout" Target="../slideLayouts/slideLayout7.xml"/><Relationship Id="rId4" Type="http://schemas.openxmlformats.org/officeDocument/2006/relationships/image" Target="../media/image26.png"/></Relationships>
</file>

<file path=ppt/slides/_rels/slide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27.png"/><Relationship Id="rId1" Type="http://schemas.openxmlformats.org/officeDocument/2006/relationships/slideLayout" Target="../slideLayouts/slideLayout7.xml"/><Relationship Id="rId4" Type="http://schemas.openxmlformats.org/officeDocument/2006/relationships/image" Target="../media/image28.png"/></Relationships>
</file>

<file path=ppt/slides/_rels/slide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29.png"/><Relationship Id="rId1" Type="http://schemas.openxmlformats.org/officeDocument/2006/relationships/slideLayout" Target="../slideLayouts/slideLayout7.xml"/><Relationship Id="rId4" Type="http://schemas.openxmlformats.org/officeDocument/2006/relationships/image" Target="../media/image30.png"/></Relationships>
</file>

<file path=ppt/slides/_rels/slide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1.png"/><Relationship Id="rId1" Type="http://schemas.openxmlformats.org/officeDocument/2006/relationships/slideLayout" Target="../slideLayouts/slideLayout7.xml"/><Relationship Id="rId4" Type="http://schemas.openxmlformats.org/officeDocument/2006/relationships/image" Target="../media/image32.png"/></Relationships>
</file>

<file path=ppt/slides/_rels/slide2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3.png"/><Relationship Id="rId1" Type="http://schemas.openxmlformats.org/officeDocument/2006/relationships/slideLayout" Target="../slideLayouts/slideLayout7.xml"/><Relationship Id="rId4" Type="http://schemas.openxmlformats.org/officeDocument/2006/relationships/image" Target="../media/image34.png"/></Relationships>
</file>

<file path=ppt/slides/_rels/slide2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5.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6.png"/><Relationship Id="rId1" Type="http://schemas.openxmlformats.org/officeDocument/2006/relationships/slideLayout" Target="../slideLayouts/slideLayout7.xml"/><Relationship Id="rId4" Type="http://schemas.openxmlformats.org/officeDocument/2006/relationships/image" Target="../media/image37.png"/></Relationships>
</file>

<file path=ppt/slides/_rels/slide27.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2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0.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1.emf"/><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2.png"/><Relationship Id="rId1" Type="http://schemas.openxmlformats.org/officeDocument/2006/relationships/slideLayout" Target="../slideLayouts/slideLayout7.xml"/><Relationship Id="rId4" Type="http://schemas.openxmlformats.org/officeDocument/2006/relationships/image" Target="../media/image43.png"/></Relationships>
</file>

<file path=ppt/slides/_rels/slide3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4.png"/><Relationship Id="rId1" Type="http://schemas.openxmlformats.org/officeDocument/2006/relationships/slideLayout" Target="../slideLayouts/slideLayout7.xml"/><Relationship Id="rId4" Type="http://schemas.openxmlformats.org/officeDocument/2006/relationships/image" Target="../media/image45.png"/></Relationships>
</file>

<file path=ppt/slides/_rels/slide3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6.png"/><Relationship Id="rId1" Type="http://schemas.openxmlformats.org/officeDocument/2006/relationships/slideLayout" Target="../slideLayouts/slideLayout7.xml"/><Relationship Id="rId4" Type="http://schemas.openxmlformats.org/officeDocument/2006/relationships/image" Target="../media/image47.png"/></Relationships>
</file>

<file path=ppt/slides/_rels/slide3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8.pn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9.pn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0.pn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1.pn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2.pn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3.png"/><Relationship Id="rId1" Type="http://schemas.openxmlformats.org/officeDocument/2006/relationships/slideLayout" Target="../slideLayouts/slideLayout7.xml"/><Relationship Id="rId4" Type="http://schemas.openxmlformats.org/officeDocument/2006/relationships/image" Target="../media/image54.png"/></Relationships>
</file>

<file path=ppt/slides/_rels/slide3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5.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emf"/><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6.png"/><Relationship Id="rId1" Type="http://schemas.openxmlformats.org/officeDocument/2006/relationships/slideLayout" Target="../slideLayouts/slideLayout7.xml"/><Relationship Id="rId4" Type="http://schemas.openxmlformats.org/officeDocument/2006/relationships/image" Target="../media/image57.png"/></Relationships>
</file>

<file path=ppt/slides/_rels/slide4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8.pn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9.pn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0.pn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1.png"/><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2.png"/><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3.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8.emf"/><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9.emf"/><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0.emf"/><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正方形/長方形 4"/>
          <p:cNvSpPr/>
          <p:nvPr/>
        </p:nvSpPr>
        <p:spPr>
          <a:xfrm>
            <a:off x="1524343" y="1233520"/>
            <a:ext cx="6095314" cy="461665"/>
          </a:xfrm>
          <a:prstGeom prst="rect">
            <a:avLst/>
          </a:prstGeom>
        </p:spPr>
        <p:txBody>
          <a:bodyPr wrap="square">
            <a:spAutoFit/>
          </a:bodyPr>
          <a:lstStyle/>
          <a:p>
            <a:r>
              <a:rPr lang="ja-JP" altLang="ja-JP" sz="1200" dirty="0">
                <a:latin typeface="+mn-ea"/>
              </a:rPr>
              <a:t>図１　「糖尿病が強く疑われる者」、「糖尿病の可能性を否定できない者」の割合の年次推移</a:t>
            </a:r>
          </a:p>
          <a:p>
            <a:r>
              <a:rPr lang="ja-JP" altLang="en-US" sz="1200" dirty="0" smtClean="0">
                <a:latin typeface="+mn-ea"/>
              </a:rPr>
              <a:t>　　　　</a:t>
            </a:r>
            <a:r>
              <a:rPr lang="ja-JP" altLang="ja-JP" sz="1200" dirty="0" smtClean="0">
                <a:latin typeface="+mn-ea"/>
              </a:rPr>
              <a:t>（</a:t>
            </a:r>
            <a:r>
              <a:rPr lang="en-US" altLang="ja-JP" sz="1200" dirty="0">
                <a:latin typeface="+mn-ea"/>
              </a:rPr>
              <a:t>20</a:t>
            </a:r>
            <a:r>
              <a:rPr lang="ja-JP" altLang="ja-JP" sz="1200" dirty="0">
                <a:latin typeface="+mn-ea"/>
              </a:rPr>
              <a:t>歳以上、総数・男女別）</a:t>
            </a:r>
            <a:r>
              <a:rPr lang="ja-JP" altLang="ja-JP" sz="1050" dirty="0">
                <a:latin typeface="+mn-ea"/>
              </a:rPr>
              <a:t>（平成９年、</a:t>
            </a:r>
            <a:r>
              <a:rPr lang="en-US" altLang="ja-JP" sz="1050" dirty="0">
                <a:latin typeface="+mn-ea"/>
              </a:rPr>
              <a:t>14</a:t>
            </a:r>
            <a:r>
              <a:rPr lang="ja-JP" altLang="ja-JP" sz="1050" dirty="0">
                <a:latin typeface="+mn-ea"/>
              </a:rPr>
              <a:t>年、</a:t>
            </a:r>
            <a:r>
              <a:rPr lang="en-US" altLang="ja-JP" sz="1050" dirty="0">
                <a:latin typeface="+mn-ea"/>
              </a:rPr>
              <a:t>19</a:t>
            </a:r>
            <a:r>
              <a:rPr lang="ja-JP" altLang="ja-JP" sz="1050" dirty="0">
                <a:latin typeface="+mn-ea"/>
              </a:rPr>
              <a:t>年、</a:t>
            </a:r>
            <a:r>
              <a:rPr lang="en-US" altLang="ja-JP" sz="1050" dirty="0">
                <a:latin typeface="+mn-ea"/>
              </a:rPr>
              <a:t>24</a:t>
            </a:r>
            <a:r>
              <a:rPr lang="ja-JP" altLang="ja-JP" sz="1050" dirty="0">
                <a:latin typeface="+mn-ea"/>
              </a:rPr>
              <a:t>年、</a:t>
            </a:r>
            <a:r>
              <a:rPr lang="en-US" altLang="ja-JP" sz="1050" dirty="0">
                <a:latin typeface="+mn-ea"/>
              </a:rPr>
              <a:t>28</a:t>
            </a:r>
            <a:r>
              <a:rPr lang="ja-JP" altLang="ja-JP" sz="1050" dirty="0">
                <a:latin typeface="+mn-ea"/>
              </a:rPr>
              <a:t>年）</a:t>
            </a:r>
          </a:p>
        </p:txBody>
      </p:sp>
      <p:grpSp>
        <p:nvGrpSpPr>
          <p:cNvPr id="2" name="グループ化 1"/>
          <p:cNvGrpSpPr/>
          <p:nvPr/>
        </p:nvGrpSpPr>
        <p:grpSpPr>
          <a:xfrm>
            <a:off x="1475656" y="1840707"/>
            <a:ext cx="6192688" cy="3176586"/>
            <a:chOff x="1619672" y="1772816"/>
            <a:chExt cx="6192688" cy="3176586"/>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19672" y="1772816"/>
              <a:ext cx="6121400" cy="2895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17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5447" y="4668415"/>
              <a:ext cx="3236913" cy="2809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Tree>
    <p:extLst>
      <p:ext uri="{BB962C8B-B14F-4D97-AF65-F5344CB8AC3E}">
        <p14:creationId xmlns:p14="http://schemas.microsoft.com/office/powerpoint/2010/main" val="26979429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正方形/長方形 2"/>
          <p:cNvSpPr/>
          <p:nvPr/>
        </p:nvSpPr>
        <p:spPr>
          <a:xfrm>
            <a:off x="1835696" y="0"/>
            <a:ext cx="1778051" cy="276999"/>
          </a:xfrm>
          <a:prstGeom prst="rect">
            <a:avLst/>
          </a:prstGeom>
        </p:spPr>
        <p:txBody>
          <a:bodyPr wrap="none">
            <a:spAutoFit/>
          </a:bodyPr>
          <a:lstStyle/>
          <a:p>
            <a:r>
              <a:rPr lang="ja-JP" altLang="ja-JP" sz="1200" dirty="0"/>
              <a:t>３．食塩摂取量の平均値</a:t>
            </a:r>
          </a:p>
        </p:txBody>
      </p:sp>
      <p:grpSp>
        <p:nvGrpSpPr>
          <p:cNvPr id="4" name="グループ化 3"/>
          <p:cNvGrpSpPr/>
          <p:nvPr/>
        </p:nvGrpSpPr>
        <p:grpSpPr>
          <a:xfrm>
            <a:off x="1914949" y="288164"/>
            <a:ext cx="5314103" cy="6569836"/>
            <a:chOff x="1547664" y="288164"/>
            <a:chExt cx="5314103" cy="6569836"/>
          </a:xfrm>
        </p:grpSpPr>
        <p:pic>
          <p:nvPicPr>
            <p:cNvPr id="2" name="図 1"/>
            <p:cNvPicPr/>
            <p:nvPr/>
          </p:nvPicPr>
          <p:blipFill>
            <a:blip r:embed="rId2">
              <a:extLst>
                <a:ext uri="{28A0092B-C50C-407E-A947-70E740481C1C}">
                  <a14:useLocalDpi xmlns:a14="http://schemas.microsoft.com/office/drawing/2010/main" val="0"/>
                </a:ext>
              </a:extLst>
            </a:blip>
            <a:srcRect/>
            <a:stretch>
              <a:fillRect/>
            </a:stretch>
          </p:blipFill>
          <p:spPr bwMode="auto">
            <a:xfrm>
              <a:off x="1547664" y="288164"/>
              <a:ext cx="5292313" cy="6381196"/>
            </a:xfrm>
            <a:prstGeom prst="rect">
              <a:avLst/>
            </a:prstGeom>
            <a:noFill/>
            <a:ln>
              <a:noFill/>
            </a:ln>
          </p:spPr>
        </p:pic>
        <p:pic>
          <p:nvPicPr>
            <p:cNvPr id="6"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24854" y="6577013"/>
              <a:ext cx="3236913" cy="2809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Tree>
    <p:extLst>
      <p:ext uri="{BB962C8B-B14F-4D97-AF65-F5344CB8AC3E}">
        <p14:creationId xmlns:p14="http://schemas.microsoft.com/office/powerpoint/2010/main" val="311993466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p:cNvSpPr/>
          <p:nvPr/>
        </p:nvSpPr>
        <p:spPr>
          <a:xfrm>
            <a:off x="1887462" y="0"/>
            <a:ext cx="1316386" cy="276999"/>
          </a:xfrm>
          <a:prstGeom prst="rect">
            <a:avLst/>
          </a:prstGeom>
        </p:spPr>
        <p:txBody>
          <a:bodyPr wrap="none">
            <a:spAutoFit/>
          </a:bodyPr>
          <a:lstStyle/>
          <a:p>
            <a:r>
              <a:rPr lang="ja-JP" altLang="ja-JP" sz="1200" dirty="0"/>
              <a:t>４．歩数の平均値</a:t>
            </a:r>
          </a:p>
        </p:txBody>
      </p:sp>
      <p:grpSp>
        <p:nvGrpSpPr>
          <p:cNvPr id="4" name="グループ化 3"/>
          <p:cNvGrpSpPr/>
          <p:nvPr/>
        </p:nvGrpSpPr>
        <p:grpSpPr>
          <a:xfrm>
            <a:off x="1925844" y="254044"/>
            <a:ext cx="5292313" cy="6603956"/>
            <a:chOff x="1619672" y="254044"/>
            <a:chExt cx="5292313" cy="6603956"/>
          </a:xfrm>
        </p:grpSpPr>
        <p:pic>
          <p:nvPicPr>
            <p:cNvPr id="3" name="図 2"/>
            <p:cNvPicPr/>
            <p:nvPr/>
          </p:nvPicPr>
          <p:blipFill>
            <a:blip r:embed="rId2">
              <a:extLst>
                <a:ext uri="{28A0092B-C50C-407E-A947-70E740481C1C}">
                  <a14:useLocalDpi xmlns:a14="http://schemas.microsoft.com/office/drawing/2010/main" val="0"/>
                </a:ext>
              </a:extLst>
            </a:blip>
            <a:srcRect/>
            <a:stretch>
              <a:fillRect/>
            </a:stretch>
          </p:blipFill>
          <p:spPr bwMode="auto">
            <a:xfrm>
              <a:off x="1619672" y="254044"/>
              <a:ext cx="5292313" cy="6343308"/>
            </a:xfrm>
            <a:prstGeom prst="rect">
              <a:avLst/>
            </a:prstGeom>
            <a:noFill/>
            <a:ln>
              <a:noFill/>
            </a:ln>
          </p:spPr>
        </p:pic>
        <p:pic>
          <p:nvPicPr>
            <p:cNvPr id="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75072" y="6577013"/>
              <a:ext cx="3236913" cy="2809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Tree>
    <p:extLst>
      <p:ext uri="{BB962C8B-B14F-4D97-AF65-F5344CB8AC3E}">
        <p14:creationId xmlns:p14="http://schemas.microsoft.com/office/powerpoint/2010/main" val="191246778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p:cNvSpPr/>
          <p:nvPr/>
        </p:nvSpPr>
        <p:spPr>
          <a:xfrm>
            <a:off x="2885016" y="8238"/>
            <a:ext cx="2767104" cy="276999"/>
          </a:xfrm>
          <a:prstGeom prst="rect">
            <a:avLst/>
          </a:prstGeom>
        </p:spPr>
        <p:txBody>
          <a:bodyPr wrap="none">
            <a:spAutoFit/>
          </a:bodyPr>
          <a:lstStyle/>
          <a:p>
            <a:r>
              <a:rPr lang="ja-JP" altLang="ja-JP" sz="1200" dirty="0"/>
              <a:t>５．現在習慣的に喫煙している者の割合</a:t>
            </a:r>
          </a:p>
        </p:txBody>
      </p:sp>
      <p:grpSp>
        <p:nvGrpSpPr>
          <p:cNvPr id="4" name="グループ化 3"/>
          <p:cNvGrpSpPr/>
          <p:nvPr/>
        </p:nvGrpSpPr>
        <p:grpSpPr>
          <a:xfrm>
            <a:off x="2953544" y="332656"/>
            <a:ext cx="3236913" cy="6552728"/>
            <a:chOff x="2771800" y="332656"/>
            <a:chExt cx="3236913" cy="6552728"/>
          </a:xfrm>
        </p:grpSpPr>
        <p:pic>
          <p:nvPicPr>
            <p:cNvPr id="3" name="図 2"/>
            <p:cNvPicPr/>
            <p:nvPr/>
          </p:nvPicPr>
          <p:blipFill>
            <a:blip r:embed="rId2">
              <a:extLst>
                <a:ext uri="{28A0092B-C50C-407E-A947-70E740481C1C}">
                  <a14:useLocalDpi xmlns:a14="http://schemas.microsoft.com/office/drawing/2010/main" val="0"/>
                </a:ext>
              </a:extLst>
            </a:blip>
            <a:srcRect/>
            <a:stretch>
              <a:fillRect/>
            </a:stretch>
          </p:blipFill>
          <p:spPr bwMode="auto">
            <a:xfrm>
              <a:off x="2843809" y="332656"/>
              <a:ext cx="2501176" cy="6263734"/>
            </a:xfrm>
            <a:prstGeom prst="rect">
              <a:avLst/>
            </a:prstGeom>
            <a:noFill/>
            <a:ln>
              <a:noFill/>
            </a:ln>
          </p:spPr>
        </p:pic>
        <p:pic>
          <p:nvPicPr>
            <p:cNvPr id="6"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71800" y="6604397"/>
              <a:ext cx="3236913" cy="2809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Tree>
    <p:extLst>
      <p:ext uri="{BB962C8B-B14F-4D97-AF65-F5344CB8AC3E}">
        <p14:creationId xmlns:p14="http://schemas.microsoft.com/office/powerpoint/2010/main" val="318931115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p:cNvSpPr/>
          <p:nvPr/>
        </p:nvSpPr>
        <p:spPr>
          <a:xfrm>
            <a:off x="755576" y="1137379"/>
            <a:ext cx="3168352" cy="611505"/>
          </a:xfrm>
          <a:prstGeom prst="rect">
            <a:avLst/>
          </a:prstGeom>
          <a:noFill/>
          <a:ln w="25400" cap="flat" cmpd="sng" algn="ctr">
            <a:noFill/>
            <a:prstDash val="solid"/>
          </a:ln>
          <a:effectLst/>
        </p:spPr>
        <p:txBody>
          <a:bodyPr rot="0" spcFirstLastPara="0" vert="horz" wrap="square" lIns="91440" tIns="45720" rIns="91440" bIns="45720" numCol="1" spcCol="0" rtlCol="0" fromWordArt="0" anchor="t" anchorCtr="0" forceAA="0" compatLnSpc="1">
            <a:prstTxWarp prst="textNoShape">
              <a:avLst/>
            </a:prstTxWarp>
            <a:noAutofit/>
          </a:bodyPr>
          <a:lstStyle/>
          <a:p>
            <a:pPr algn="l">
              <a:spcAft>
                <a:spcPts val="0"/>
              </a:spcAft>
            </a:pPr>
            <a:r>
              <a:rPr lang="ja-JP" sz="1200" kern="100" dirty="0">
                <a:effectLst/>
                <a:latin typeface="+mn-ea"/>
                <a:cs typeface="Times New Roman"/>
              </a:rPr>
              <a:t>図５－１　肥満者</a:t>
            </a:r>
            <a:r>
              <a:rPr lang="ja-JP" sz="1200" kern="100" dirty="0" smtClean="0">
                <a:effectLst/>
                <a:latin typeface="+mn-ea"/>
                <a:cs typeface="Times New Roman"/>
              </a:rPr>
              <a:t>（</a:t>
            </a:r>
            <a:r>
              <a:rPr lang="en-US" altLang="ja-JP" sz="1200" kern="100" dirty="0" smtClean="0">
                <a:effectLst/>
                <a:latin typeface="+mn-ea"/>
                <a:cs typeface="Times New Roman"/>
              </a:rPr>
              <a:t>BMI</a:t>
            </a:r>
            <a:r>
              <a:rPr lang="ja-JP" sz="1200" kern="100" dirty="0" smtClean="0">
                <a:effectLst/>
                <a:latin typeface="+mn-ea"/>
                <a:cs typeface="Times New Roman"/>
              </a:rPr>
              <a:t>≧</a:t>
            </a:r>
            <a:r>
              <a:rPr lang="en-US" altLang="ja-JP" sz="1200" kern="100" dirty="0" smtClean="0">
                <a:effectLst/>
                <a:latin typeface="+mn-ea"/>
                <a:cs typeface="Times New Roman"/>
              </a:rPr>
              <a:t>25kg/</a:t>
            </a:r>
            <a:r>
              <a:rPr lang="en-US" altLang="ja-JP" sz="1200" kern="100" dirty="0" smtClean="0">
                <a:latin typeface="+mn-ea"/>
                <a:cs typeface="Times New Roman"/>
              </a:rPr>
              <a:t>m</a:t>
            </a:r>
            <a:r>
              <a:rPr lang="en-US" altLang="ja-JP" sz="1200" kern="100" baseline="30000" dirty="0" smtClean="0">
                <a:latin typeface="+mn-ea"/>
                <a:cs typeface="Times New Roman"/>
              </a:rPr>
              <a:t>2</a:t>
            </a:r>
            <a:r>
              <a:rPr lang="ja-JP" sz="1200" kern="100" dirty="0" smtClean="0">
                <a:effectLst/>
                <a:latin typeface="+mn-ea"/>
                <a:cs typeface="Times New Roman"/>
              </a:rPr>
              <a:t>）</a:t>
            </a:r>
            <a:r>
              <a:rPr lang="ja-JP" sz="1200" kern="100" dirty="0">
                <a:effectLst/>
                <a:latin typeface="+mn-ea"/>
                <a:cs typeface="Times New Roman"/>
              </a:rPr>
              <a:t>の割合</a:t>
            </a:r>
            <a:r>
              <a:rPr lang="ja-JP" sz="1200" kern="100" dirty="0" smtClean="0">
                <a:effectLst/>
                <a:latin typeface="+mn-ea"/>
                <a:cs typeface="Times New Roman"/>
              </a:rPr>
              <a:t>の</a:t>
            </a:r>
            <a:endParaRPr lang="ja-JP" sz="1050" kern="100" dirty="0">
              <a:effectLst/>
              <a:latin typeface="+mn-ea"/>
              <a:cs typeface="Times New Roman"/>
            </a:endParaRPr>
          </a:p>
          <a:p>
            <a:pPr indent="304800" algn="l">
              <a:spcAft>
                <a:spcPts val="0"/>
              </a:spcAft>
            </a:pPr>
            <a:r>
              <a:rPr lang="ja-JP" altLang="en-US" sz="1200" kern="100" dirty="0" smtClean="0">
                <a:effectLst/>
                <a:latin typeface="+mn-ea"/>
                <a:cs typeface="Times New Roman"/>
              </a:rPr>
              <a:t>　　　</a:t>
            </a:r>
            <a:r>
              <a:rPr lang="ja-JP" sz="1200" kern="100" dirty="0" smtClean="0">
                <a:effectLst/>
                <a:latin typeface="+mn-ea"/>
                <a:cs typeface="Times New Roman"/>
              </a:rPr>
              <a:t>年次</a:t>
            </a:r>
            <a:r>
              <a:rPr lang="ja-JP" sz="1200" kern="100" dirty="0">
                <a:effectLst/>
                <a:latin typeface="+mn-ea"/>
                <a:cs typeface="Times New Roman"/>
              </a:rPr>
              <a:t>推移</a:t>
            </a:r>
            <a:r>
              <a:rPr lang="ja-JP" sz="1200" kern="100" dirty="0" smtClean="0">
                <a:effectLst/>
                <a:latin typeface="+mn-ea"/>
                <a:cs typeface="Times New Roman"/>
              </a:rPr>
              <a:t>（</a:t>
            </a:r>
            <a:r>
              <a:rPr lang="en-US" altLang="ja-JP" sz="1200" kern="100" dirty="0">
                <a:latin typeface="+mn-ea"/>
                <a:cs typeface="Times New Roman"/>
              </a:rPr>
              <a:t>20</a:t>
            </a:r>
            <a:r>
              <a:rPr lang="ja-JP" sz="1200" kern="100" dirty="0" smtClean="0">
                <a:effectLst/>
                <a:latin typeface="+mn-ea"/>
                <a:cs typeface="Times New Roman"/>
              </a:rPr>
              <a:t>歳</a:t>
            </a:r>
            <a:r>
              <a:rPr lang="ja-JP" sz="1200" kern="100" dirty="0">
                <a:effectLst/>
                <a:latin typeface="+mn-ea"/>
                <a:cs typeface="Times New Roman"/>
              </a:rPr>
              <a:t>以上）</a:t>
            </a:r>
            <a:r>
              <a:rPr lang="ja-JP" sz="1050" kern="100" dirty="0">
                <a:effectLst/>
                <a:latin typeface="+mn-ea"/>
                <a:cs typeface="Times New Roman"/>
              </a:rPr>
              <a:t>（</a:t>
            </a:r>
            <a:r>
              <a:rPr lang="ja-JP" sz="1050" kern="100" dirty="0" smtClean="0">
                <a:effectLst/>
                <a:latin typeface="+mn-ea"/>
                <a:cs typeface="Times New Roman"/>
              </a:rPr>
              <a:t>平成</a:t>
            </a:r>
            <a:r>
              <a:rPr lang="en-US" altLang="ja-JP" sz="1050" kern="100" dirty="0" smtClean="0">
                <a:effectLst/>
                <a:latin typeface="+mn-ea"/>
                <a:cs typeface="Times New Roman"/>
              </a:rPr>
              <a:t>18</a:t>
            </a:r>
            <a:r>
              <a:rPr lang="ja-JP" sz="1050" kern="100" dirty="0" smtClean="0">
                <a:effectLst/>
                <a:latin typeface="+mn-ea"/>
                <a:cs typeface="Times New Roman"/>
              </a:rPr>
              <a:t>～</a:t>
            </a:r>
            <a:r>
              <a:rPr lang="en-US" altLang="ja-JP" sz="1050" kern="100" dirty="0" smtClean="0">
                <a:effectLst/>
                <a:latin typeface="+mn-ea"/>
                <a:cs typeface="Times New Roman"/>
              </a:rPr>
              <a:t>28</a:t>
            </a:r>
            <a:r>
              <a:rPr lang="ja-JP" sz="1050" kern="100" dirty="0" smtClean="0">
                <a:effectLst/>
                <a:latin typeface="+mn-ea"/>
                <a:cs typeface="Times New Roman"/>
              </a:rPr>
              <a:t>年</a:t>
            </a:r>
            <a:r>
              <a:rPr lang="ja-JP" sz="1050" kern="100" dirty="0">
                <a:effectLst/>
                <a:latin typeface="+mn-ea"/>
                <a:cs typeface="Times New Roman"/>
              </a:rPr>
              <a:t>）</a:t>
            </a:r>
          </a:p>
        </p:txBody>
      </p:sp>
      <p:sp>
        <p:nvSpPr>
          <p:cNvPr id="3" name="正方形/長方形 2"/>
          <p:cNvSpPr/>
          <p:nvPr/>
        </p:nvSpPr>
        <p:spPr>
          <a:xfrm>
            <a:off x="4800235" y="1137379"/>
            <a:ext cx="3942050" cy="611505"/>
          </a:xfrm>
          <a:prstGeom prst="rect">
            <a:avLst/>
          </a:prstGeom>
          <a:noFill/>
          <a:ln w="25400" cap="flat" cmpd="sng" algn="ctr">
            <a:noFill/>
            <a:prstDash val="solid"/>
          </a:ln>
          <a:effectLst/>
        </p:spPr>
        <p:txBody>
          <a:bodyPr rot="0" spcFirstLastPara="0" vert="horz" wrap="square" lIns="91440" tIns="45720" rIns="91440" bIns="45720" numCol="1" spcCol="0" rtlCol="0" fromWordArt="0" anchor="t" anchorCtr="0" forceAA="0" compatLnSpc="1">
            <a:prstTxWarp prst="textNoShape">
              <a:avLst/>
            </a:prstTxWarp>
            <a:noAutofit/>
          </a:bodyPr>
          <a:lstStyle/>
          <a:p>
            <a:pPr marL="304800" indent="-304800" algn="l">
              <a:spcAft>
                <a:spcPts val="0"/>
              </a:spcAft>
            </a:pPr>
            <a:r>
              <a:rPr lang="ja-JP" sz="1200" kern="100" dirty="0">
                <a:effectLst/>
                <a:latin typeface="+mn-ea"/>
                <a:cs typeface="Times New Roman"/>
              </a:rPr>
              <a:t>図５－２　年齢調整した、肥満者</a:t>
            </a:r>
            <a:r>
              <a:rPr lang="ja-JP" sz="1200" kern="100" dirty="0" smtClean="0">
                <a:effectLst/>
                <a:latin typeface="+mn-ea"/>
                <a:cs typeface="Times New Roman"/>
              </a:rPr>
              <a:t>（</a:t>
            </a:r>
            <a:r>
              <a:rPr lang="en-US" altLang="ja-JP" sz="1200" kern="100" dirty="0" smtClean="0">
                <a:effectLst/>
                <a:latin typeface="+mn-ea"/>
                <a:cs typeface="Times New Roman"/>
              </a:rPr>
              <a:t>BMI</a:t>
            </a:r>
            <a:r>
              <a:rPr lang="ja-JP" sz="1200" kern="100" dirty="0" smtClean="0">
                <a:effectLst/>
                <a:latin typeface="+mn-ea"/>
                <a:cs typeface="Times New Roman"/>
              </a:rPr>
              <a:t>≧</a:t>
            </a:r>
            <a:r>
              <a:rPr lang="en-US" altLang="ja-JP" sz="1200" kern="100" dirty="0" smtClean="0">
                <a:effectLst/>
                <a:latin typeface="+mn-ea"/>
                <a:cs typeface="Times New Roman"/>
              </a:rPr>
              <a:t>25kg/m</a:t>
            </a:r>
            <a:r>
              <a:rPr lang="en-US" altLang="ja-JP" sz="1200" kern="100" baseline="30000" dirty="0" smtClean="0">
                <a:effectLst/>
                <a:latin typeface="+mn-ea"/>
                <a:cs typeface="Times New Roman"/>
              </a:rPr>
              <a:t>2</a:t>
            </a:r>
            <a:r>
              <a:rPr lang="ja-JP" sz="1200" kern="100" dirty="0" smtClean="0">
                <a:effectLst/>
                <a:latin typeface="+mn-ea"/>
                <a:cs typeface="Times New Roman"/>
              </a:rPr>
              <a:t>）</a:t>
            </a:r>
            <a:r>
              <a:rPr lang="ja-JP" sz="1200" kern="100" dirty="0">
                <a:effectLst/>
                <a:latin typeface="+mn-ea"/>
                <a:cs typeface="Times New Roman"/>
              </a:rPr>
              <a:t>の</a:t>
            </a:r>
            <a:r>
              <a:rPr lang="ja-JP" sz="1200" kern="100" dirty="0" smtClean="0">
                <a:effectLst/>
                <a:latin typeface="+mn-ea"/>
                <a:cs typeface="Times New Roman"/>
              </a:rPr>
              <a:t>割合</a:t>
            </a:r>
            <a:endParaRPr lang="en-US" altLang="ja-JP" sz="1200" kern="100" dirty="0" smtClean="0">
              <a:effectLst/>
              <a:latin typeface="+mn-ea"/>
              <a:cs typeface="Times New Roman"/>
            </a:endParaRPr>
          </a:p>
          <a:p>
            <a:pPr marL="304800" indent="-304800" algn="l">
              <a:spcAft>
                <a:spcPts val="0"/>
              </a:spcAft>
            </a:pPr>
            <a:r>
              <a:rPr lang="ja-JP" altLang="en-US" sz="1200" kern="100" dirty="0">
                <a:latin typeface="+mn-ea"/>
                <a:cs typeface="Times New Roman"/>
              </a:rPr>
              <a:t>　</a:t>
            </a:r>
            <a:r>
              <a:rPr lang="ja-JP" altLang="en-US" sz="1200" kern="100" dirty="0" smtClean="0">
                <a:latin typeface="+mn-ea"/>
                <a:cs typeface="Times New Roman"/>
              </a:rPr>
              <a:t>　　　　　</a:t>
            </a:r>
            <a:r>
              <a:rPr lang="ja-JP" sz="1200" kern="100" dirty="0" smtClean="0">
                <a:effectLst/>
                <a:latin typeface="+mn-ea"/>
                <a:cs typeface="Times New Roman"/>
              </a:rPr>
              <a:t>の</a:t>
            </a:r>
            <a:r>
              <a:rPr lang="ja-JP" sz="1200" kern="100" dirty="0">
                <a:effectLst/>
                <a:latin typeface="+mn-ea"/>
                <a:cs typeface="Times New Roman"/>
              </a:rPr>
              <a:t>年次推移</a:t>
            </a:r>
            <a:r>
              <a:rPr lang="ja-JP" sz="1200" kern="100" dirty="0" smtClean="0">
                <a:effectLst/>
                <a:latin typeface="+mn-ea"/>
                <a:cs typeface="Times New Roman"/>
              </a:rPr>
              <a:t>（</a:t>
            </a:r>
            <a:r>
              <a:rPr lang="en-US" altLang="ja-JP" sz="1200" kern="100" dirty="0">
                <a:latin typeface="+mn-ea"/>
                <a:cs typeface="Times New Roman"/>
              </a:rPr>
              <a:t>20</a:t>
            </a:r>
            <a:r>
              <a:rPr lang="ja-JP" sz="1200" kern="100" dirty="0" smtClean="0">
                <a:effectLst/>
                <a:latin typeface="+mn-ea"/>
                <a:cs typeface="Times New Roman"/>
              </a:rPr>
              <a:t>歳</a:t>
            </a:r>
            <a:r>
              <a:rPr lang="ja-JP" sz="1200" kern="100" dirty="0">
                <a:effectLst/>
                <a:latin typeface="+mn-ea"/>
                <a:cs typeface="Times New Roman"/>
              </a:rPr>
              <a:t>以上）</a:t>
            </a:r>
            <a:r>
              <a:rPr lang="ja-JP" sz="1050" kern="100" dirty="0">
                <a:effectLst/>
                <a:latin typeface="+mn-ea"/>
                <a:cs typeface="Times New Roman"/>
              </a:rPr>
              <a:t>（</a:t>
            </a:r>
            <a:r>
              <a:rPr lang="ja-JP" sz="1050" kern="100" dirty="0" smtClean="0">
                <a:effectLst/>
                <a:latin typeface="+mn-ea"/>
                <a:cs typeface="Times New Roman"/>
              </a:rPr>
              <a:t>平成</a:t>
            </a:r>
            <a:r>
              <a:rPr lang="en-US" altLang="ja-JP" sz="1050" kern="100" dirty="0">
                <a:latin typeface="+mn-ea"/>
                <a:cs typeface="Times New Roman"/>
              </a:rPr>
              <a:t>18</a:t>
            </a:r>
            <a:r>
              <a:rPr lang="ja-JP" sz="1050" kern="100" dirty="0" smtClean="0">
                <a:effectLst/>
                <a:latin typeface="+mn-ea"/>
                <a:cs typeface="Times New Roman"/>
              </a:rPr>
              <a:t>～</a:t>
            </a:r>
            <a:r>
              <a:rPr lang="en-US" altLang="ja-JP" sz="1050" kern="100" dirty="0">
                <a:latin typeface="+mn-ea"/>
                <a:cs typeface="Times New Roman"/>
              </a:rPr>
              <a:t>28</a:t>
            </a:r>
            <a:r>
              <a:rPr lang="ja-JP" sz="1050" kern="100" dirty="0" smtClean="0">
                <a:effectLst/>
                <a:latin typeface="+mn-ea"/>
                <a:cs typeface="Times New Roman"/>
              </a:rPr>
              <a:t>年</a:t>
            </a:r>
            <a:r>
              <a:rPr lang="ja-JP" sz="1050" kern="100" dirty="0">
                <a:effectLst/>
                <a:latin typeface="+mn-ea"/>
                <a:cs typeface="Times New Roman"/>
              </a:rPr>
              <a:t>）</a:t>
            </a:r>
          </a:p>
          <a:p>
            <a:pPr marL="600075" indent="-600075" algn="l">
              <a:spcAft>
                <a:spcPts val="0"/>
              </a:spcAft>
            </a:pPr>
            <a:r>
              <a:rPr lang="en-US" sz="1050" kern="100" dirty="0">
                <a:effectLst/>
                <a:latin typeface="+mn-ea"/>
                <a:cs typeface="Times New Roman"/>
              </a:rPr>
              <a:t> </a:t>
            </a:r>
            <a:endParaRPr lang="ja-JP" sz="1050" kern="100" dirty="0">
              <a:effectLst/>
              <a:latin typeface="+mn-ea"/>
              <a:cs typeface="Times New Roman"/>
            </a:endParaRPr>
          </a:p>
        </p:txBody>
      </p:sp>
      <p:sp>
        <p:nvSpPr>
          <p:cNvPr id="7" name="テキスト ボックス 1"/>
          <p:cNvSpPr txBox="1"/>
          <p:nvPr/>
        </p:nvSpPr>
        <p:spPr>
          <a:xfrm>
            <a:off x="1060387" y="4953885"/>
            <a:ext cx="923925" cy="314325"/>
          </a:xfrm>
          <a:prstGeom prst="rect">
            <a:avLst/>
          </a:prstGeom>
        </p:spPr>
        <p:txBody>
          <a:bodyPr wrap="square" rtlCol="0">
            <a:noAutofit/>
          </a:bodyPr>
          <a:lstStyle/>
          <a:p>
            <a:pPr>
              <a:spcAft>
                <a:spcPts val="0"/>
              </a:spcAft>
            </a:pPr>
            <a:r>
              <a:rPr lang="ja-JP" sz="900" dirty="0">
                <a:effectLst/>
                <a:latin typeface="ＭＳ Ｐゴシック"/>
                <a:cs typeface="ＭＳ Ｐゴシック"/>
              </a:rPr>
              <a:t>※妊婦除外。</a:t>
            </a:r>
            <a:endParaRPr lang="ja-JP" sz="1200" dirty="0">
              <a:effectLst/>
              <a:latin typeface="ＭＳ Ｐゴシック"/>
              <a:cs typeface="ＭＳ Ｐゴシック"/>
            </a:endParaRPr>
          </a:p>
        </p:txBody>
      </p:sp>
      <p:grpSp>
        <p:nvGrpSpPr>
          <p:cNvPr id="4" name="グループ化 3"/>
          <p:cNvGrpSpPr/>
          <p:nvPr/>
        </p:nvGrpSpPr>
        <p:grpSpPr>
          <a:xfrm>
            <a:off x="755576" y="2061705"/>
            <a:ext cx="3541724" cy="2734591"/>
            <a:chOff x="879339" y="1713541"/>
            <a:chExt cx="3541724" cy="2734591"/>
          </a:xfrm>
        </p:grpSpPr>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79339" y="1713541"/>
              <a:ext cx="3476637" cy="255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84150" y="4167145"/>
              <a:ext cx="3236913" cy="2809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nvGrpSpPr>
          <p:cNvPr id="5" name="グループ化 4"/>
          <p:cNvGrpSpPr/>
          <p:nvPr/>
        </p:nvGrpSpPr>
        <p:grpSpPr>
          <a:xfrm>
            <a:off x="4800235" y="2030653"/>
            <a:ext cx="3588189" cy="2796695"/>
            <a:chOff x="4508756" y="1713541"/>
            <a:chExt cx="3588189" cy="2796695"/>
          </a:xfrm>
        </p:grpSpPr>
        <p:pic>
          <p:nvPicPr>
            <p:cNvPr id="10243"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08756" y="1713541"/>
              <a:ext cx="3551439" cy="255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60032" y="4229249"/>
              <a:ext cx="3236913" cy="2809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Tree>
    <p:extLst>
      <p:ext uri="{BB962C8B-B14F-4D97-AF65-F5344CB8AC3E}">
        <p14:creationId xmlns:p14="http://schemas.microsoft.com/office/powerpoint/2010/main" val="224529871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p:cNvSpPr/>
          <p:nvPr/>
        </p:nvSpPr>
        <p:spPr>
          <a:xfrm>
            <a:off x="1547578" y="1556792"/>
            <a:ext cx="5310336" cy="276999"/>
          </a:xfrm>
          <a:prstGeom prst="rect">
            <a:avLst/>
          </a:prstGeom>
        </p:spPr>
        <p:txBody>
          <a:bodyPr wrap="square">
            <a:spAutoFit/>
          </a:bodyPr>
          <a:lstStyle/>
          <a:p>
            <a:r>
              <a:rPr lang="ja-JP" altLang="ja-JP" sz="1200" dirty="0">
                <a:latin typeface="+mn-ea"/>
              </a:rPr>
              <a:t>図６　肥満者（</a:t>
            </a:r>
            <a:r>
              <a:rPr lang="en-US" altLang="ja-JP" sz="1200" dirty="0">
                <a:latin typeface="+mn-ea"/>
              </a:rPr>
              <a:t>BMI</a:t>
            </a:r>
            <a:r>
              <a:rPr lang="ja-JP" altLang="ja-JP" sz="1200" dirty="0">
                <a:latin typeface="+mn-ea"/>
              </a:rPr>
              <a:t>≧</a:t>
            </a:r>
            <a:r>
              <a:rPr lang="en-US" altLang="ja-JP" sz="1200" dirty="0">
                <a:latin typeface="+mn-ea"/>
              </a:rPr>
              <a:t>25 kg/m</a:t>
            </a:r>
            <a:r>
              <a:rPr lang="en-US" altLang="ja-JP" sz="1200" baseline="30000" dirty="0">
                <a:latin typeface="+mn-ea"/>
              </a:rPr>
              <a:t>2</a:t>
            </a:r>
            <a:r>
              <a:rPr lang="ja-JP" altLang="ja-JP" sz="1200" dirty="0">
                <a:latin typeface="+mn-ea"/>
              </a:rPr>
              <a:t>）の割合（</a:t>
            </a:r>
            <a:r>
              <a:rPr lang="en-US" altLang="ja-JP" sz="1200" dirty="0">
                <a:latin typeface="+mn-ea"/>
              </a:rPr>
              <a:t>20</a:t>
            </a:r>
            <a:r>
              <a:rPr lang="ja-JP" altLang="ja-JP" sz="1200" dirty="0">
                <a:latin typeface="+mn-ea"/>
              </a:rPr>
              <a:t>歳以上、性・年齢階級別、全国補正値）</a:t>
            </a:r>
            <a:endParaRPr lang="ja-JP" altLang="en-US" sz="1200" dirty="0">
              <a:latin typeface="+mn-ea"/>
            </a:endParaRPr>
          </a:p>
        </p:txBody>
      </p:sp>
      <p:sp>
        <p:nvSpPr>
          <p:cNvPr id="3" name="テキスト ボックス 1"/>
          <p:cNvSpPr txBox="1"/>
          <p:nvPr/>
        </p:nvSpPr>
        <p:spPr>
          <a:xfrm>
            <a:off x="1547578" y="4766308"/>
            <a:ext cx="923925" cy="314325"/>
          </a:xfrm>
          <a:prstGeom prst="rect">
            <a:avLst/>
          </a:prstGeom>
        </p:spPr>
        <p:txBody>
          <a:bodyPr wrap="square" rtlCol="0">
            <a:noAutofit/>
          </a:bodyPr>
          <a:lstStyle/>
          <a:p>
            <a:pPr>
              <a:spcAft>
                <a:spcPts val="0"/>
              </a:spcAft>
            </a:pPr>
            <a:r>
              <a:rPr lang="ja-JP" sz="900" dirty="0">
                <a:effectLst/>
                <a:latin typeface="ＭＳ Ｐゴシック"/>
                <a:cs typeface="ＭＳ Ｐゴシック"/>
              </a:rPr>
              <a:t>※妊婦除外。</a:t>
            </a:r>
            <a:endParaRPr lang="ja-JP" sz="1200" dirty="0">
              <a:effectLst/>
              <a:latin typeface="ＭＳ Ｐゴシック"/>
              <a:cs typeface="ＭＳ Ｐゴシック"/>
            </a:endParaRPr>
          </a:p>
        </p:txBody>
      </p:sp>
      <p:grpSp>
        <p:nvGrpSpPr>
          <p:cNvPr id="4" name="グループ化 3"/>
          <p:cNvGrpSpPr/>
          <p:nvPr/>
        </p:nvGrpSpPr>
        <p:grpSpPr>
          <a:xfrm>
            <a:off x="1335088" y="2091693"/>
            <a:ext cx="6473825" cy="2674615"/>
            <a:chOff x="1403648" y="1729159"/>
            <a:chExt cx="6473825" cy="2674615"/>
          </a:xfrm>
        </p:grpSpPr>
        <p:pic>
          <p:nvPicPr>
            <p:cNvPr id="112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03648" y="1729159"/>
              <a:ext cx="6473825" cy="23479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40560" y="4122787"/>
              <a:ext cx="3236913" cy="2809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Tree>
    <p:extLst>
      <p:ext uri="{BB962C8B-B14F-4D97-AF65-F5344CB8AC3E}">
        <p14:creationId xmlns:p14="http://schemas.microsoft.com/office/powerpoint/2010/main" val="33212592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p:cNvSpPr/>
          <p:nvPr/>
        </p:nvSpPr>
        <p:spPr>
          <a:xfrm>
            <a:off x="615004" y="1268760"/>
            <a:ext cx="3476625" cy="552450"/>
          </a:xfrm>
          <a:prstGeom prst="rect">
            <a:avLst/>
          </a:prstGeom>
          <a:noFill/>
          <a:ln w="25400" cap="flat" cmpd="sng" algn="ctr">
            <a:noFill/>
            <a:prstDash val="solid"/>
          </a:ln>
          <a:effectLst/>
        </p:spPr>
        <p:txBody>
          <a:bodyPr rot="0" spcFirstLastPara="0" vert="horz" wrap="square" lIns="91440" tIns="45720" rIns="91440" bIns="45720" numCol="1" spcCol="0" rtlCol="0" fromWordArt="0" anchor="t" anchorCtr="0" forceAA="0" compatLnSpc="1">
            <a:prstTxWarp prst="textNoShape">
              <a:avLst/>
            </a:prstTxWarp>
            <a:noAutofit/>
          </a:bodyPr>
          <a:lstStyle/>
          <a:p>
            <a:pPr marL="304800" indent="-304800" algn="l">
              <a:spcAft>
                <a:spcPts val="0"/>
              </a:spcAft>
            </a:pPr>
            <a:r>
              <a:rPr lang="ja-JP" sz="1200" kern="100" dirty="0">
                <a:effectLst/>
                <a:latin typeface="+mn-ea"/>
                <a:cs typeface="Times New Roman"/>
              </a:rPr>
              <a:t>図７－１　やせの者</a:t>
            </a:r>
            <a:r>
              <a:rPr lang="ja-JP" sz="1200" kern="100" dirty="0" smtClean="0">
                <a:effectLst/>
                <a:latin typeface="+mn-ea"/>
                <a:cs typeface="Times New Roman"/>
              </a:rPr>
              <a:t>（</a:t>
            </a:r>
            <a:r>
              <a:rPr lang="en-US" altLang="ja-JP" sz="1200" kern="100" dirty="0" smtClean="0">
                <a:effectLst/>
                <a:latin typeface="+mn-ea"/>
                <a:cs typeface="Times New Roman"/>
              </a:rPr>
              <a:t>BMI</a:t>
            </a:r>
            <a:r>
              <a:rPr lang="ja-JP" sz="1200" kern="100" dirty="0" smtClean="0">
                <a:effectLst/>
                <a:latin typeface="+mn-ea"/>
                <a:cs typeface="Times New Roman"/>
              </a:rPr>
              <a:t>＜</a:t>
            </a:r>
            <a:r>
              <a:rPr lang="en-US" altLang="ja-JP" sz="1200" kern="100" dirty="0" smtClean="0">
                <a:effectLst/>
                <a:latin typeface="+mn-ea"/>
                <a:cs typeface="Times New Roman"/>
              </a:rPr>
              <a:t>18.5kg/m</a:t>
            </a:r>
            <a:r>
              <a:rPr lang="en-US" altLang="ja-JP" sz="1200" kern="100" baseline="30000" dirty="0" smtClean="0">
                <a:effectLst/>
                <a:latin typeface="+mn-ea"/>
                <a:cs typeface="Times New Roman"/>
              </a:rPr>
              <a:t>2</a:t>
            </a:r>
            <a:r>
              <a:rPr lang="ja-JP" sz="1200" kern="100" dirty="0" smtClean="0">
                <a:effectLst/>
                <a:latin typeface="+mn-ea"/>
                <a:cs typeface="Times New Roman"/>
              </a:rPr>
              <a:t>）</a:t>
            </a:r>
            <a:r>
              <a:rPr lang="ja-JP" sz="1200" kern="100" dirty="0">
                <a:effectLst/>
                <a:latin typeface="+mn-ea"/>
                <a:cs typeface="Times New Roman"/>
              </a:rPr>
              <a:t>の割合</a:t>
            </a:r>
            <a:r>
              <a:rPr lang="ja-JP" sz="1200" kern="100" dirty="0" smtClean="0">
                <a:effectLst/>
                <a:latin typeface="+mn-ea"/>
                <a:cs typeface="Times New Roman"/>
              </a:rPr>
              <a:t>の</a:t>
            </a:r>
            <a:endParaRPr lang="en-US" altLang="ja-JP" sz="1200" kern="100" dirty="0" smtClean="0">
              <a:effectLst/>
              <a:latin typeface="+mn-ea"/>
              <a:cs typeface="Times New Roman"/>
            </a:endParaRPr>
          </a:p>
          <a:p>
            <a:pPr indent="304800" algn="l">
              <a:spcAft>
                <a:spcPts val="0"/>
              </a:spcAft>
            </a:pPr>
            <a:r>
              <a:rPr lang="ja-JP" altLang="en-US" sz="1200" kern="100" dirty="0" smtClean="0">
                <a:effectLst/>
                <a:latin typeface="+mn-ea"/>
                <a:cs typeface="Times New Roman"/>
              </a:rPr>
              <a:t>　　　</a:t>
            </a:r>
            <a:r>
              <a:rPr lang="ja-JP" sz="1200" kern="100" dirty="0" smtClean="0">
                <a:effectLst/>
                <a:latin typeface="+mn-ea"/>
                <a:cs typeface="Times New Roman"/>
              </a:rPr>
              <a:t>年次</a:t>
            </a:r>
            <a:r>
              <a:rPr lang="ja-JP" sz="1200" kern="100" dirty="0">
                <a:effectLst/>
                <a:latin typeface="+mn-ea"/>
                <a:cs typeface="Times New Roman"/>
              </a:rPr>
              <a:t>推移</a:t>
            </a:r>
            <a:r>
              <a:rPr lang="ja-JP" sz="1200" kern="100" dirty="0" smtClean="0">
                <a:effectLst/>
                <a:latin typeface="+mn-ea"/>
                <a:cs typeface="Times New Roman"/>
              </a:rPr>
              <a:t>（</a:t>
            </a:r>
            <a:r>
              <a:rPr lang="en-US" altLang="ja-JP" sz="1200" kern="100" dirty="0">
                <a:latin typeface="+mn-ea"/>
                <a:cs typeface="Times New Roman"/>
              </a:rPr>
              <a:t>20</a:t>
            </a:r>
            <a:r>
              <a:rPr lang="ja-JP" sz="1200" kern="100" dirty="0" smtClean="0">
                <a:effectLst/>
                <a:latin typeface="+mn-ea"/>
                <a:cs typeface="Times New Roman"/>
              </a:rPr>
              <a:t>歳</a:t>
            </a:r>
            <a:r>
              <a:rPr lang="ja-JP" sz="1200" kern="100" dirty="0">
                <a:effectLst/>
                <a:latin typeface="+mn-ea"/>
                <a:cs typeface="Times New Roman"/>
              </a:rPr>
              <a:t>以上）</a:t>
            </a:r>
            <a:r>
              <a:rPr lang="ja-JP" sz="1050" kern="100" dirty="0">
                <a:effectLst/>
                <a:latin typeface="+mn-ea"/>
                <a:cs typeface="Times New Roman"/>
              </a:rPr>
              <a:t>（</a:t>
            </a:r>
            <a:r>
              <a:rPr lang="ja-JP" sz="1050" kern="100" dirty="0" smtClean="0">
                <a:effectLst/>
                <a:latin typeface="+mn-ea"/>
                <a:cs typeface="Times New Roman"/>
              </a:rPr>
              <a:t>平成</a:t>
            </a:r>
            <a:r>
              <a:rPr lang="en-US" altLang="ja-JP" sz="1050" kern="100" dirty="0">
                <a:latin typeface="+mn-ea"/>
                <a:cs typeface="Times New Roman"/>
              </a:rPr>
              <a:t>18</a:t>
            </a:r>
            <a:r>
              <a:rPr lang="ja-JP" sz="1050" kern="100" dirty="0" smtClean="0">
                <a:effectLst/>
                <a:latin typeface="+mn-ea"/>
                <a:cs typeface="Times New Roman"/>
              </a:rPr>
              <a:t>～</a:t>
            </a:r>
            <a:r>
              <a:rPr lang="en-US" altLang="ja-JP" sz="1050" kern="100" dirty="0">
                <a:latin typeface="+mn-ea"/>
                <a:cs typeface="Times New Roman"/>
              </a:rPr>
              <a:t>28</a:t>
            </a:r>
            <a:r>
              <a:rPr lang="ja-JP" sz="1050" kern="100" dirty="0" smtClean="0">
                <a:effectLst/>
                <a:latin typeface="+mn-ea"/>
                <a:cs typeface="Times New Roman"/>
              </a:rPr>
              <a:t>年</a:t>
            </a:r>
            <a:r>
              <a:rPr lang="ja-JP" sz="1050" kern="100" dirty="0">
                <a:effectLst/>
                <a:latin typeface="+mn-ea"/>
                <a:cs typeface="Times New Roman"/>
              </a:rPr>
              <a:t>）</a:t>
            </a:r>
          </a:p>
        </p:txBody>
      </p:sp>
      <p:sp>
        <p:nvSpPr>
          <p:cNvPr id="3" name="正方形/長方形 2"/>
          <p:cNvSpPr/>
          <p:nvPr/>
        </p:nvSpPr>
        <p:spPr>
          <a:xfrm>
            <a:off x="4929158" y="1269003"/>
            <a:ext cx="3816424" cy="791845"/>
          </a:xfrm>
          <a:prstGeom prst="rect">
            <a:avLst/>
          </a:prstGeom>
          <a:noFill/>
          <a:ln w="25400" cap="flat" cmpd="sng" algn="ctr">
            <a:noFill/>
            <a:prstDash val="solid"/>
          </a:ln>
          <a:effectLst/>
        </p:spPr>
        <p:txBody>
          <a:bodyPr rot="0" spcFirstLastPara="0" vert="horz" wrap="square" lIns="91440" tIns="45720" rIns="91440" bIns="45720" numCol="1" spcCol="0" rtlCol="0" fromWordArt="0" anchor="t" anchorCtr="0" forceAA="0" compatLnSpc="1">
            <a:prstTxWarp prst="textNoShape">
              <a:avLst/>
            </a:prstTxWarp>
            <a:noAutofit/>
          </a:bodyPr>
          <a:lstStyle/>
          <a:p>
            <a:pPr marL="304800" indent="-304800"/>
            <a:r>
              <a:rPr lang="ja-JP" sz="1200" kern="100" dirty="0">
                <a:effectLst/>
                <a:latin typeface="+mn-ea"/>
                <a:cs typeface="Times New Roman"/>
              </a:rPr>
              <a:t>図７－２　年齢調整した、やせの者</a:t>
            </a:r>
            <a:r>
              <a:rPr lang="ja-JP" sz="1200" kern="100" dirty="0" smtClean="0">
                <a:effectLst/>
                <a:latin typeface="+mn-ea"/>
                <a:cs typeface="Times New Roman"/>
              </a:rPr>
              <a:t>（</a:t>
            </a:r>
            <a:r>
              <a:rPr lang="en-US" altLang="ja-JP" sz="1200" kern="100" dirty="0">
                <a:latin typeface="+mn-ea"/>
                <a:cs typeface="Times New Roman"/>
              </a:rPr>
              <a:t> BMI</a:t>
            </a:r>
            <a:r>
              <a:rPr lang="ja-JP" altLang="ja-JP" sz="1200" kern="100" dirty="0">
                <a:latin typeface="+mn-ea"/>
                <a:cs typeface="Times New Roman"/>
              </a:rPr>
              <a:t>＜</a:t>
            </a:r>
            <a:r>
              <a:rPr lang="en-US" altLang="ja-JP" sz="1200" kern="100" dirty="0">
                <a:latin typeface="+mn-ea"/>
                <a:cs typeface="Times New Roman"/>
              </a:rPr>
              <a:t>18.5kg/m</a:t>
            </a:r>
            <a:r>
              <a:rPr lang="en-US" altLang="ja-JP" sz="1200" kern="100" baseline="30000" dirty="0">
                <a:latin typeface="+mn-ea"/>
                <a:cs typeface="Times New Roman"/>
              </a:rPr>
              <a:t>2 </a:t>
            </a:r>
            <a:r>
              <a:rPr lang="ja-JP" sz="1200" kern="100" dirty="0" smtClean="0">
                <a:effectLst/>
                <a:latin typeface="+mn-ea"/>
                <a:cs typeface="Times New Roman"/>
              </a:rPr>
              <a:t>）</a:t>
            </a:r>
            <a:endParaRPr lang="en-US" altLang="ja-JP" sz="1200" kern="100" dirty="0" smtClean="0">
              <a:effectLst/>
              <a:latin typeface="+mn-ea"/>
              <a:cs typeface="Times New Roman"/>
            </a:endParaRPr>
          </a:p>
          <a:p>
            <a:pPr marL="304800" indent="-304800" algn="l">
              <a:spcAft>
                <a:spcPts val="0"/>
              </a:spcAft>
            </a:pPr>
            <a:r>
              <a:rPr lang="ja-JP" altLang="en-US" sz="1200" kern="100" dirty="0">
                <a:latin typeface="+mn-ea"/>
                <a:cs typeface="Times New Roman"/>
              </a:rPr>
              <a:t>　</a:t>
            </a:r>
            <a:r>
              <a:rPr lang="ja-JP" altLang="en-US" sz="1200" kern="100" dirty="0" smtClean="0">
                <a:latin typeface="+mn-ea"/>
                <a:cs typeface="Times New Roman"/>
              </a:rPr>
              <a:t>　　　　　</a:t>
            </a:r>
            <a:r>
              <a:rPr lang="ja-JP" sz="1200" kern="100" dirty="0" smtClean="0">
                <a:effectLst/>
                <a:latin typeface="+mn-ea"/>
                <a:cs typeface="Times New Roman"/>
              </a:rPr>
              <a:t>の</a:t>
            </a:r>
            <a:r>
              <a:rPr lang="ja-JP" sz="1200" kern="100" dirty="0">
                <a:effectLst/>
                <a:latin typeface="+mn-ea"/>
                <a:cs typeface="Times New Roman"/>
              </a:rPr>
              <a:t>割合</a:t>
            </a:r>
            <a:r>
              <a:rPr lang="ja-JP" sz="1200" kern="100" dirty="0" smtClean="0">
                <a:effectLst/>
                <a:latin typeface="+mn-ea"/>
                <a:cs typeface="Times New Roman"/>
              </a:rPr>
              <a:t>の年次</a:t>
            </a:r>
            <a:r>
              <a:rPr lang="ja-JP" sz="1200" kern="100" dirty="0">
                <a:effectLst/>
                <a:latin typeface="+mn-ea"/>
                <a:cs typeface="Times New Roman"/>
              </a:rPr>
              <a:t>推移</a:t>
            </a:r>
            <a:r>
              <a:rPr lang="ja-JP" sz="1200" kern="100" dirty="0" smtClean="0">
                <a:effectLst/>
                <a:latin typeface="+mn-ea"/>
                <a:cs typeface="Times New Roman"/>
              </a:rPr>
              <a:t>（</a:t>
            </a:r>
            <a:r>
              <a:rPr lang="en-US" altLang="ja-JP" sz="1200" kern="100" dirty="0">
                <a:latin typeface="+mn-ea"/>
                <a:cs typeface="Times New Roman"/>
              </a:rPr>
              <a:t>20</a:t>
            </a:r>
            <a:r>
              <a:rPr lang="ja-JP" sz="1200" kern="100" dirty="0" smtClean="0">
                <a:effectLst/>
                <a:latin typeface="+mn-ea"/>
                <a:cs typeface="Times New Roman"/>
              </a:rPr>
              <a:t>歳</a:t>
            </a:r>
            <a:r>
              <a:rPr lang="ja-JP" sz="1200" kern="100" dirty="0">
                <a:effectLst/>
                <a:latin typeface="+mn-ea"/>
                <a:cs typeface="Times New Roman"/>
              </a:rPr>
              <a:t>以上）</a:t>
            </a:r>
            <a:r>
              <a:rPr lang="ja-JP" sz="1050" kern="100" dirty="0">
                <a:effectLst/>
                <a:latin typeface="+mn-ea"/>
                <a:cs typeface="Times New Roman"/>
              </a:rPr>
              <a:t>（</a:t>
            </a:r>
            <a:r>
              <a:rPr lang="ja-JP" sz="1050" kern="100" dirty="0" smtClean="0">
                <a:effectLst/>
                <a:latin typeface="+mn-ea"/>
                <a:cs typeface="Times New Roman"/>
              </a:rPr>
              <a:t>平成</a:t>
            </a:r>
            <a:r>
              <a:rPr lang="en-US" altLang="ja-JP" sz="1050" kern="100" dirty="0">
                <a:latin typeface="+mn-ea"/>
                <a:cs typeface="Times New Roman"/>
              </a:rPr>
              <a:t>18</a:t>
            </a:r>
            <a:r>
              <a:rPr lang="ja-JP" sz="1050" kern="100" dirty="0" smtClean="0">
                <a:effectLst/>
                <a:latin typeface="+mn-ea"/>
                <a:cs typeface="Times New Roman"/>
              </a:rPr>
              <a:t>～</a:t>
            </a:r>
            <a:r>
              <a:rPr lang="en-US" altLang="ja-JP" sz="1050" kern="100" dirty="0" smtClean="0">
                <a:latin typeface="+mn-ea"/>
                <a:cs typeface="Times New Roman"/>
              </a:rPr>
              <a:t>28</a:t>
            </a:r>
            <a:r>
              <a:rPr lang="ja-JP" sz="1050" kern="100" dirty="0" smtClean="0">
                <a:effectLst/>
                <a:latin typeface="+mn-ea"/>
                <a:cs typeface="Times New Roman"/>
              </a:rPr>
              <a:t>年</a:t>
            </a:r>
            <a:r>
              <a:rPr lang="ja-JP" sz="1050" kern="100" dirty="0">
                <a:effectLst/>
                <a:latin typeface="+mn-ea"/>
                <a:cs typeface="Times New Roman"/>
              </a:rPr>
              <a:t>）</a:t>
            </a:r>
          </a:p>
        </p:txBody>
      </p:sp>
      <p:sp>
        <p:nvSpPr>
          <p:cNvPr id="6" name="テキスト ボックス 1"/>
          <p:cNvSpPr txBox="1"/>
          <p:nvPr/>
        </p:nvSpPr>
        <p:spPr>
          <a:xfrm>
            <a:off x="1259632" y="4873071"/>
            <a:ext cx="923925" cy="314325"/>
          </a:xfrm>
          <a:prstGeom prst="rect">
            <a:avLst/>
          </a:prstGeom>
        </p:spPr>
        <p:txBody>
          <a:bodyPr wrap="square" rtlCol="0">
            <a:noAutofit/>
          </a:bodyPr>
          <a:lstStyle/>
          <a:p>
            <a:pPr>
              <a:spcAft>
                <a:spcPts val="0"/>
              </a:spcAft>
            </a:pPr>
            <a:r>
              <a:rPr lang="ja-JP" sz="800" dirty="0">
                <a:effectLst/>
                <a:latin typeface="+mn-ea"/>
                <a:cs typeface="ＭＳ Ｐゴシック"/>
              </a:rPr>
              <a:t>※妊婦除外。</a:t>
            </a:r>
            <a:endParaRPr lang="ja-JP" sz="1200" dirty="0">
              <a:effectLst/>
              <a:latin typeface="+mn-ea"/>
              <a:cs typeface="ＭＳ Ｐゴシック"/>
            </a:endParaRPr>
          </a:p>
        </p:txBody>
      </p:sp>
      <p:sp>
        <p:nvSpPr>
          <p:cNvPr id="7" name="テキスト ボックス 9"/>
          <p:cNvSpPr txBox="1"/>
          <p:nvPr/>
        </p:nvSpPr>
        <p:spPr>
          <a:xfrm>
            <a:off x="1259632" y="5157192"/>
            <a:ext cx="6969822" cy="461665"/>
          </a:xfrm>
          <a:prstGeom prst="rect">
            <a:avLst/>
          </a:prstGeom>
          <a:noFill/>
        </p:spPr>
        <p:txBody>
          <a:bodyPr wrap="square">
            <a:spAutoFit/>
          </a:bodyPr>
          <a:lstStyle/>
          <a:p>
            <a:pPr fontAlgn="base">
              <a:spcAft>
                <a:spcPts val="0"/>
              </a:spcAft>
            </a:pPr>
            <a:r>
              <a:rPr lang="ja-JP" sz="800" kern="1200" dirty="0">
                <a:solidFill>
                  <a:srgbClr val="000000"/>
                </a:solidFill>
                <a:effectLst/>
                <a:latin typeface="+mn-ea"/>
                <a:cs typeface="ＭＳ ゴシック"/>
              </a:rPr>
              <a:t>※</a:t>
            </a:r>
            <a:r>
              <a:rPr lang="en-US" sz="800" kern="1200" dirty="0">
                <a:solidFill>
                  <a:srgbClr val="000000"/>
                </a:solidFill>
                <a:effectLst/>
                <a:latin typeface="+mn-ea"/>
                <a:cs typeface="ＭＳ Ｐゴシック"/>
              </a:rPr>
              <a:t>20</a:t>
            </a:r>
            <a:r>
              <a:rPr lang="ja-JP" sz="800" kern="1200" dirty="0">
                <a:solidFill>
                  <a:srgbClr val="000000"/>
                </a:solidFill>
                <a:effectLst/>
                <a:latin typeface="+mn-ea"/>
                <a:cs typeface="Arial"/>
              </a:rPr>
              <a:t>歳代女性のやせの者の割合の年次推移は、移動平均</a:t>
            </a:r>
            <a:r>
              <a:rPr lang="ja-JP" sz="800" kern="1200" baseline="30000" dirty="0">
                <a:solidFill>
                  <a:srgbClr val="000000"/>
                </a:solidFill>
                <a:effectLst/>
                <a:latin typeface="+mn-ea"/>
                <a:cs typeface="Arial"/>
              </a:rPr>
              <a:t>＊</a:t>
            </a:r>
            <a:r>
              <a:rPr lang="ja-JP" sz="800" kern="1200" dirty="0">
                <a:solidFill>
                  <a:srgbClr val="000000"/>
                </a:solidFill>
                <a:effectLst/>
                <a:latin typeface="+mn-ea"/>
                <a:cs typeface="Arial"/>
              </a:rPr>
              <a:t>により平滑化した結果から作成。</a:t>
            </a:r>
            <a:endParaRPr lang="ja-JP" sz="1200" dirty="0">
              <a:effectLst/>
              <a:latin typeface="+mn-ea"/>
              <a:cs typeface="ＭＳ Ｐゴシック"/>
            </a:endParaRPr>
          </a:p>
          <a:p>
            <a:pPr marL="152400" indent="-152400" fontAlgn="base">
              <a:spcAft>
                <a:spcPts val="0"/>
              </a:spcAft>
            </a:pPr>
            <a:r>
              <a:rPr lang="en-US" sz="800" kern="1200" dirty="0">
                <a:solidFill>
                  <a:srgbClr val="000000"/>
                </a:solidFill>
                <a:effectLst/>
                <a:latin typeface="+mn-ea"/>
                <a:cs typeface="ＭＳ Ｐゴシック"/>
              </a:rPr>
              <a:t> </a:t>
            </a:r>
            <a:r>
              <a:rPr lang="ja-JP" sz="800" kern="1200" dirty="0">
                <a:solidFill>
                  <a:srgbClr val="000000"/>
                </a:solidFill>
                <a:effectLst/>
                <a:latin typeface="+mn-ea"/>
                <a:cs typeface="Arial"/>
              </a:rPr>
              <a:t>＊「移動平均」とは、各年の結果のばらつきを少なくするため、各年次結果と前後の年次結果を足し合わせ、計３年分を平均化したもの。</a:t>
            </a:r>
            <a:endParaRPr lang="ja-JP" sz="1200" dirty="0">
              <a:effectLst/>
              <a:latin typeface="+mn-ea"/>
              <a:cs typeface="ＭＳ Ｐゴシック"/>
            </a:endParaRPr>
          </a:p>
          <a:p>
            <a:pPr indent="254000" fontAlgn="base">
              <a:spcAft>
                <a:spcPts val="0"/>
              </a:spcAft>
            </a:pPr>
            <a:r>
              <a:rPr lang="ja-JP" sz="800" kern="1200" dirty="0">
                <a:solidFill>
                  <a:srgbClr val="000000"/>
                </a:solidFill>
                <a:effectLst/>
                <a:latin typeface="+mn-ea"/>
                <a:cs typeface="Arial"/>
              </a:rPr>
              <a:t>ただし、平成</a:t>
            </a:r>
            <a:r>
              <a:rPr lang="en-US" sz="800" kern="1200" dirty="0">
                <a:solidFill>
                  <a:srgbClr val="000000"/>
                </a:solidFill>
                <a:effectLst/>
                <a:latin typeface="+mn-ea"/>
                <a:cs typeface="ＭＳ Ｐゴシック"/>
              </a:rPr>
              <a:t>28</a:t>
            </a:r>
            <a:r>
              <a:rPr lang="ja-JP" sz="800" kern="1200" dirty="0">
                <a:solidFill>
                  <a:srgbClr val="000000"/>
                </a:solidFill>
                <a:effectLst/>
                <a:latin typeface="+mn-ea"/>
                <a:cs typeface="Arial"/>
              </a:rPr>
              <a:t>年については単年の結果である。</a:t>
            </a:r>
            <a:endParaRPr lang="ja-JP" sz="1200" dirty="0">
              <a:effectLst/>
              <a:latin typeface="+mn-ea"/>
              <a:cs typeface="ＭＳ Ｐゴシック"/>
            </a:endParaRPr>
          </a:p>
        </p:txBody>
      </p:sp>
      <p:grpSp>
        <p:nvGrpSpPr>
          <p:cNvPr id="4" name="グループ化 3"/>
          <p:cNvGrpSpPr/>
          <p:nvPr/>
        </p:nvGrpSpPr>
        <p:grpSpPr>
          <a:xfrm>
            <a:off x="615004" y="1772815"/>
            <a:ext cx="3668964" cy="2808313"/>
            <a:chOff x="1043605" y="1772815"/>
            <a:chExt cx="3668964" cy="2808313"/>
          </a:xfrm>
        </p:grpSpPr>
        <p:pic>
          <p:nvPicPr>
            <p:cNvPr id="1229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43605" y="1772815"/>
              <a:ext cx="3540276" cy="255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75656" y="4300141"/>
              <a:ext cx="3236913" cy="2809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nvGrpSpPr>
          <p:cNvPr id="5" name="グループ化 4"/>
          <p:cNvGrpSpPr/>
          <p:nvPr/>
        </p:nvGrpSpPr>
        <p:grpSpPr>
          <a:xfrm>
            <a:off x="4929158" y="1772815"/>
            <a:ext cx="3603282" cy="2837134"/>
            <a:chOff x="5033028" y="1772815"/>
            <a:chExt cx="3603282" cy="2837134"/>
          </a:xfrm>
        </p:grpSpPr>
        <p:pic>
          <p:nvPicPr>
            <p:cNvPr id="1229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33028" y="1772815"/>
              <a:ext cx="3603282" cy="255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59297" y="4328962"/>
              <a:ext cx="3236913" cy="2809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Tree>
    <p:extLst>
      <p:ext uri="{BB962C8B-B14F-4D97-AF65-F5344CB8AC3E}">
        <p14:creationId xmlns:p14="http://schemas.microsoft.com/office/powerpoint/2010/main" val="317569620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p:cNvSpPr/>
          <p:nvPr/>
        </p:nvSpPr>
        <p:spPr>
          <a:xfrm>
            <a:off x="611560" y="1436390"/>
            <a:ext cx="3660955" cy="552450"/>
          </a:xfrm>
          <a:prstGeom prst="rect">
            <a:avLst/>
          </a:prstGeom>
          <a:noFill/>
          <a:ln w="25400" cap="flat" cmpd="sng" algn="ctr">
            <a:noFill/>
            <a:prstDash val="solid"/>
          </a:ln>
          <a:effectLst/>
        </p:spPr>
        <p:txBody>
          <a:bodyPr rot="0" spcFirstLastPara="0" vert="horz" wrap="square" lIns="91440" tIns="45720" rIns="91440" bIns="45720" numCol="1" spcCol="0" rtlCol="0" fromWordArt="0" anchor="t" anchorCtr="0" forceAA="0" compatLnSpc="1">
            <a:prstTxWarp prst="textNoShape">
              <a:avLst/>
            </a:prstTxWarp>
            <a:noAutofit/>
          </a:bodyPr>
          <a:lstStyle/>
          <a:p>
            <a:pPr marL="304800" indent="-304800"/>
            <a:r>
              <a:rPr lang="ja-JP" sz="1200" kern="100" dirty="0">
                <a:effectLst/>
                <a:latin typeface="+mn-ea"/>
                <a:cs typeface="Times New Roman"/>
              </a:rPr>
              <a:t>図８－１　低栄養傾向の者</a:t>
            </a:r>
            <a:r>
              <a:rPr lang="ja-JP" sz="1200" kern="100" dirty="0" smtClean="0">
                <a:effectLst/>
                <a:latin typeface="+mn-ea"/>
                <a:cs typeface="Times New Roman"/>
              </a:rPr>
              <a:t>（</a:t>
            </a:r>
            <a:r>
              <a:rPr lang="en-US" altLang="ja-JP" sz="1200" kern="100" dirty="0">
                <a:latin typeface="+mn-ea"/>
                <a:cs typeface="Times New Roman"/>
              </a:rPr>
              <a:t>BMI</a:t>
            </a:r>
            <a:r>
              <a:rPr lang="ja-JP" sz="1200" kern="100" dirty="0" smtClean="0">
                <a:effectLst/>
                <a:latin typeface="+mn-ea"/>
                <a:cs typeface="Times New Roman"/>
              </a:rPr>
              <a:t>≦</a:t>
            </a:r>
            <a:r>
              <a:rPr lang="en-US" altLang="ja-JP" sz="1200" kern="100" dirty="0" smtClean="0">
                <a:effectLst/>
                <a:latin typeface="+mn-ea"/>
                <a:cs typeface="Times New Roman"/>
              </a:rPr>
              <a:t>20</a:t>
            </a:r>
            <a:r>
              <a:rPr lang="en-US" sz="1050" kern="100" dirty="0" smtClean="0">
                <a:effectLst/>
                <a:latin typeface="+mn-ea"/>
                <a:cs typeface="Times New Roman"/>
              </a:rPr>
              <a:t> </a:t>
            </a:r>
            <a:r>
              <a:rPr lang="en-US" altLang="ja-JP" sz="1200" kern="100" dirty="0">
                <a:latin typeface="+mn-ea"/>
                <a:cs typeface="Times New Roman"/>
              </a:rPr>
              <a:t>kg/m</a:t>
            </a:r>
            <a:r>
              <a:rPr lang="en-US" altLang="ja-JP" sz="1200" kern="100" baseline="30000" dirty="0">
                <a:latin typeface="+mn-ea"/>
                <a:cs typeface="Times New Roman"/>
              </a:rPr>
              <a:t>2</a:t>
            </a:r>
            <a:r>
              <a:rPr lang="ja-JP" sz="1200" kern="100" dirty="0" smtClean="0">
                <a:effectLst/>
                <a:latin typeface="+mn-ea"/>
                <a:cs typeface="Times New Roman"/>
              </a:rPr>
              <a:t>）の</a:t>
            </a:r>
            <a:endParaRPr lang="en-US" altLang="ja-JP" sz="1200" kern="100" dirty="0" smtClean="0">
              <a:effectLst/>
              <a:latin typeface="+mn-ea"/>
              <a:cs typeface="Times New Roman"/>
            </a:endParaRPr>
          </a:p>
          <a:p>
            <a:pPr marL="266700" algn="l">
              <a:spcAft>
                <a:spcPts val="0"/>
              </a:spcAft>
            </a:pPr>
            <a:r>
              <a:rPr lang="ja-JP" altLang="en-US" sz="1200" kern="100" dirty="0" smtClean="0">
                <a:effectLst/>
                <a:latin typeface="+mn-ea"/>
                <a:cs typeface="Times New Roman"/>
              </a:rPr>
              <a:t>　　　 </a:t>
            </a:r>
            <a:r>
              <a:rPr lang="ja-JP" sz="1200" kern="100" dirty="0" smtClean="0">
                <a:effectLst/>
                <a:latin typeface="+mn-ea"/>
                <a:cs typeface="Times New Roman"/>
              </a:rPr>
              <a:t>割合</a:t>
            </a:r>
            <a:r>
              <a:rPr lang="ja-JP" sz="1200" kern="100" dirty="0">
                <a:effectLst/>
                <a:latin typeface="+mn-ea"/>
                <a:cs typeface="Times New Roman"/>
              </a:rPr>
              <a:t>の年次推移</a:t>
            </a:r>
            <a:r>
              <a:rPr lang="ja-JP" sz="1200" kern="100" dirty="0" smtClean="0">
                <a:effectLst/>
                <a:latin typeface="+mn-ea"/>
                <a:cs typeface="Times New Roman"/>
              </a:rPr>
              <a:t>（</a:t>
            </a:r>
            <a:r>
              <a:rPr lang="en-US" altLang="ja-JP" sz="1200" kern="100" dirty="0">
                <a:latin typeface="+mn-ea"/>
                <a:cs typeface="Times New Roman"/>
              </a:rPr>
              <a:t>65</a:t>
            </a:r>
            <a:r>
              <a:rPr lang="ja-JP" sz="1200" kern="100" dirty="0" smtClean="0">
                <a:effectLst/>
                <a:latin typeface="+mn-ea"/>
                <a:cs typeface="Times New Roman"/>
              </a:rPr>
              <a:t>歳</a:t>
            </a:r>
            <a:r>
              <a:rPr lang="ja-JP" sz="1200" kern="100" dirty="0">
                <a:effectLst/>
                <a:latin typeface="+mn-ea"/>
                <a:cs typeface="Times New Roman"/>
              </a:rPr>
              <a:t>以上）</a:t>
            </a:r>
            <a:r>
              <a:rPr lang="ja-JP" sz="1050" kern="100" dirty="0">
                <a:effectLst/>
                <a:latin typeface="+mn-ea"/>
                <a:cs typeface="Times New Roman"/>
              </a:rPr>
              <a:t>（</a:t>
            </a:r>
            <a:r>
              <a:rPr lang="ja-JP" sz="1050" kern="100" dirty="0" smtClean="0">
                <a:effectLst/>
                <a:latin typeface="+mn-ea"/>
                <a:cs typeface="Times New Roman"/>
              </a:rPr>
              <a:t>平成</a:t>
            </a:r>
            <a:r>
              <a:rPr lang="en-US" altLang="ja-JP" sz="1050" kern="100" dirty="0">
                <a:latin typeface="+mn-ea"/>
                <a:cs typeface="Times New Roman"/>
              </a:rPr>
              <a:t>18</a:t>
            </a:r>
            <a:r>
              <a:rPr lang="ja-JP" sz="1050" kern="100" dirty="0" smtClean="0">
                <a:effectLst/>
                <a:latin typeface="+mn-ea"/>
                <a:cs typeface="Times New Roman"/>
              </a:rPr>
              <a:t>～</a:t>
            </a:r>
            <a:r>
              <a:rPr lang="en-US" altLang="ja-JP" sz="1050" kern="100" dirty="0" smtClean="0">
                <a:effectLst/>
                <a:latin typeface="+mn-ea"/>
                <a:cs typeface="Times New Roman"/>
              </a:rPr>
              <a:t>28</a:t>
            </a:r>
            <a:r>
              <a:rPr lang="ja-JP" sz="1050" kern="100" dirty="0" smtClean="0">
                <a:effectLst/>
                <a:latin typeface="+mn-ea"/>
                <a:cs typeface="Times New Roman"/>
              </a:rPr>
              <a:t>年</a:t>
            </a:r>
            <a:r>
              <a:rPr lang="ja-JP" sz="1050" kern="100" dirty="0">
                <a:effectLst/>
                <a:latin typeface="+mn-ea"/>
                <a:cs typeface="Times New Roman"/>
              </a:rPr>
              <a:t>）</a:t>
            </a:r>
          </a:p>
        </p:txBody>
      </p:sp>
      <p:sp>
        <p:nvSpPr>
          <p:cNvPr id="3" name="正方形/長方形 2"/>
          <p:cNvSpPr/>
          <p:nvPr/>
        </p:nvSpPr>
        <p:spPr>
          <a:xfrm>
            <a:off x="4788024" y="1485027"/>
            <a:ext cx="4050064" cy="791845"/>
          </a:xfrm>
          <a:prstGeom prst="rect">
            <a:avLst/>
          </a:prstGeom>
          <a:noFill/>
          <a:ln w="25400" cap="flat" cmpd="sng" algn="ctr">
            <a:noFill/>
            <a:prstDash val="solid"/>
          </a:ln>
          <a:effectLst/>
        </p:spPr>
        <p:txBody>
          <a:bodyPr rot="0" spcFirstLastPara="0" vert="horz" wrap="square" lIns="91440" tIns="45720" rIns="91440" bIns="45720" numCol="1" spcCol="0" rtlCol="0" fromWordArt="0" anchor="t" anchorCtr="0" forceAA="0" compatLnSpc="1">
            <a:prstTxWarp prst="textNoShape">
              <a:avLst/>
            </a:prstTxWarp>
            <a:noAutofit/>
          </a:bodyPr>
          <a:lstStyle/>
          <a:p>
            <a:pPr marL="304800" indent="-304800"/>
            <a:r>
              <a:rPr lang="ja-JP" sz="1200" kern="100" dirty="0">
                <a:effectLst/>
                <a:latin typeface="+mn-ea"/>
                <a:cs typeface="Times New Roman"/>
              </a:rPr>
              <a:t>図８－２　</a:t>
            </a:r>
            <a:r>
              <a:rPr lang="ja-JP" sz="1200" kern="100" spc="-30" dirty="0">
                <a:effectLst/>
                <a:latin typeface="+mn-ea"/>
                <a:cs typeface="Times New Roman"/>
              </a:rPr>
              <a:t>年齢調整した、低栄養傾向の者</a:t>
            </a:r>
            <a:r>
              <a:rPr lang="ja-JP" sz="1200" kern="100" spc="-30" dirty="0" smtClean="0">
                <a:effectLst/>
                <a:latin typeface="+mn-ea"/>
                <a:cs typeface="Times New Roman"/>
              </a:rPr>
              <a:t>（</a:t>
            </a:r>
            <a:r>
              <a:rPr lang="en-US" altLang="ja-JP" sz="1200" kern="100" spc="-30" dirty="0" smtClean="0">
                <a:effectLst/>
                <a:latin typeface="+mn-ea"/>
                <a:cs typeface="Times New Roman"/>
              </a:rPr>
              <a:t>BMI</a:t>
            </a:r>
            <a:r>
              <a:rPr lang="ja-JP" sz="1200" kern="100" spc="-30" dirty="0" smtClean="0">
                <a:effectLst/>
                <a:latin typeface="+mn-ea"/>
                <a:cs typeface="Times New Roman"/>
              </a:rPr>
              <a:t>≦</a:t>
            </a:r>
            <a:r>
              <a:rPr lang="en-US" altLang="ja-JP" sz="1200" kern="100" spc="-30" dirty="0" smtClean="0">
                <a:effectLst/>
                <a:latin typeface="+mn-ea"/>
                <a:cs typeface="Times New Roman"/>
              </a:rPr>
              <a:t>20</a:t>
            </a:r>
            <a:r>
              <a:rPr lang="en-US" altLang="ja-JP" sz="1200" kern="100" dirty="0">
                <a:latin typeface="+mn-ea"/>
                <a:cs typeface="Times New Roman"/>
              </a:rPr>
              <a:t>kg/m</a:t>
            </a:r>
            <a:r>
              <a:rPr lang="en-US" altLang="ja-JP" sz="1200" kern="100" baseline="30000" dirty="0">
                <a:latin typeface="+mn-ea"/>
                <a:cs typeface="Times New Roman"/>
              </a:rPr>
              <a:t>2</a:t>
            </a:r>
            <a:r>
              <a:rPr lang="ja-JP" sz="1200" kern="100" spc="-30" dirty="0" smtClean="0">
                <a:effectLst/>
                <a:latin typeface="+mn-ea"/>
                <a:cs typeface="Times New Roman"/>
              </a:rPr>
              <a:t>）</a:t>
            </a:r>
            <a:endParaRPr lang="ja-JP" sz="1050" kern="100" dirty="0">
              <a:effectLst/>
              <a:latin typeface="+mn-ea"/>
              <a:cs typeface="Times New Roman"/>
            </a:endParaRPr>
          </a:p>
          <a:p>
            <a:pPr marL="266700" algn="l">
              <a:spcAft>
                <a:spcPts val="0"/>
              </a:spcAft>
            </a:pPr>
            <a:r>
              <a:rPr lang="ja-JP" altLang="en-US" sz="1200" kern="100" dirty="0" smtClean="0">
                <a:effectLst/>
                <a:latin typeface="+mn-ea"/>
                <a:cs typeface="Times New Roman"/>
              </a:rPr>
              <a:t>　　　  </a:t>
            </a:r>
            <a:r>
              <a:rPr lang="ja-JP" sz="1200" kern="100" dirty="0" smtClean="0">
                <a:effectLst/>
                <a:latin typeface="+mn-ea"/>
                <a:cs typeface="Times New Roman"/>
              </a:rPr>
              <a:t>の</a:t>
            </a:r>
            <a:r>
              <a:rPr lang="ja-JP" sz="1200" kern="100" dirty="0">
                <a:effectLst/>
                <a:latin typeface="+mn-ea"/>
                <a:cs typeface="Times New Roman"/>
              </a:rPr>
              <a:t>割合の年次推移</a:t>
            </a:r>
            <a:r>
              <a:rPr lang="ja-JP" sz="1200" kern="100" dirty="0" smtClean="0">
                <a:effectLst/>
                <a:latin typeface="+mn-ea"/>
                <a:cs typeface="Times New Roman"/>
              </a:rPr>
              <a:t>（</a:t>
            </a:r>
            <a:r>
              <a:rPr lang="en-US" altLang="ja-JP" sz="1200" kern="100" dirty="0" smtClean="0">
                <a:effectLst/>
                <a:latin typeface="+mn-ea"/>
                <a:cs typeface="Times New Roman"/>
              </a:rPr>
              <a:t>65</a:t>
            </a:r>
            <a:r>
              <a:rPr lang="ja-JP" sz="1200" kern="100" dirty="0" smtClean="0">
                <a:effectLst/>
                <a:latin typeface="+mn-ea"/>
                <a:cs typeface="Times New Roman"/>
              </a:rPr>
              <a:t>歳</a:t>
            </a:r>
            <a:r>
              <a:rPr lang="ja-JP" sz="1200" kern="100" dirty="0">
                <a:effectLst/>
                <a:latin typeface="+mn-ea"/>
                <a:cs typeface="Times New Roman"/>
              </a:rPr>
              <a:t>以上）</a:t>
            </a:r>
            <a:r>
              <a:rPr lang="ja-JP" sz="1050" kern="100" dirty="0">
                <a:effectLst/>
                <a:latin typeface="+mn-ea"/>
                <a:cs typeface="Times New Roman"/>
              </a:rPr>
              <a:t>（</a:t>
            </a:r>
            <a:r>
              <a:rPr lang="ja-JP" sz="1050" kern="100" dirty="0" smtClean="0">
                <a:effectLst/>
                <a:latin typeface="+mn-ea"/>
                <a:cs typeface="Times New Roman"/>
              </a:rPr>
              <a:t>平成</a:t>
            </a:r>
            <a:r>
              <a:rPr lang="en-US" altLang="ja-JP" sz="1050" kern="100" dirty="0">
                <a:latin typeface="+mn-ea"/>
                <a:cs typeface="Times New Roman"/>
              </a:rPr>
              <a:t>18</a:t>
            </a:r>
            <a:r>
              <a:rPr lang="ja-JP" sz="1050" kern="100" dirty="0" smtClean="0">
                <a:effectLst/>
                <a:latin typeface="+mn-ea"/>
                <a:cs typeface="Times New Roman"/>
              </a:rPr>
              <a:t>～</a:t>
            </a:r>
            <a:r>
              <a:rPr lang="en-US" altLang="ja-JP" sz="1050" kern="100" dirty="0">
                <a:latin typeface="+mn-ea"/>
                <a:cs typeface="Times New Roman"/>
              </a:rPr>
              <a:t>28</a:t>
            </a:r>
            <a:r>
              <a:rPr lang="ja-JP" sz="1050" kern="100" dirty="0" smtClean="0">
                <a:effectLst/>
                <a:latin typeface="+mn-ea"/>
                <a:cs typeface="Times New Roman"/>
              </a:rPr>
              <a:t>年</a:t>
            </a:r>
            <a:r>
              <a:rPr lang="ja-JP" sz="1050" kern="100" dirty="0">
                <a:effectLst/>
                <a:latin typeface="+mn-ea"/>
                <a:cs typeface="Times New Roman"/>
              </a:rPr>
              <a:t>）</a:t>
            </a:r>
          </a:p>
          <a:p>
            <a:pPr marL="304800" indent="-304800" algn="l">
              <a:spcAft>
                <a:spcPts val="0"/>
              </a:spcAft>
            </a:pPr>
            <a:r>
              <a:rPr lang="en-US" sz="1200" kern="100" dirty="0">
                <a:effectLst/>
                <a:latin typeface="+mn-ea"/>
                <a:cs typeface="Times New Roman"/>
              </a:rPr>
              <a:t> </a:t>
            </a:r>
            <a:endParaRPr lang="ja-JP" sz="1050" kern="100" dirty="0">
              <a:effectLst/>
              <a:latin typeface="+mn-ea"/>
              <a:cs typeface="Times New Roman"/>
            </a:endParaRPr>
          </a:p>
        </p:txBody>
      </p:sp>
      <p:grpSp>
        <p:nvGrpSpPr>
          <p:cNvPr id="4" name="グループ化 3"/>
          <p:cNvGrpSpPr/>
          <p:nvPr/>
        </p:nvGrpSpPr>
        <p:grpSpPr>
          <a:xfrm>
            <a:off x="611560" y="2049107"/>
            <a:ext cx="3556731" cy="2759786"/>
            <a:chOff x="939814" y="1821342"/>
            <a:chExt cx="3556731" cy="2759786"/>
          </a:xfrm>
        </p:grpSpPr>
        <p:pic>
          <p:nvPicPr>
            <p:cNvPr id="13316"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39814" y="1821342"/>
              <a:ext cx="3494492" cy="255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59632" y="4300141"/>
              <a:ext cx="3236913" cy="2809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nvGrpSpPr>
          <p:cNvPr id="5" name="グループ化 4"/>
          <p:cNvGrpSpPr/>
          <p:nvPr/>
        </p:nvGrpSpPr>
        <p:grpSpPr>
          <a:xfrm>
            <a:off x="4788024" y="2052630"/>
            <a:ext cx="3561068" cy="2752741"/>
            <a:chOff x="4644008" y="1821342"/>
            <a:chExt cx="3561068" cy="2752741"/>
          </a:xfrm>
        </p:grpSpPr>
        <p:pic>
          <p:nvPicPr>
            <p:cNvPr id="13317"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44008" y="1821342"/>
              <a:ext cx="3546725" cy="255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68163" y="4293096"/>
              <a:ext cx="3236913" cy="2809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Tree>
    <p:extLst>
      <p:ext uri="{BB962C8B-B14F-4D97-AF65-F5344CB8AC3E}">
        <p14:creationId xmlns:p14="http://schemas.microsoft.com/office/powerpoint/2010/main" val="360950777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p:cNvSpPr/>
          <p:nvPr/>
        </p:nvSpPr>
        <p:spPr>
          <a:xfrm>
            <a:off x="1484784" y="1772816"/>
            <a:ext cx="6174432" cy="276999"/>
          </a:xfrm>
          <a:prstGeom prst="rect">
            <a:avLst/>
          </a:prstGeom>
        </p:spPr>
        <p:txBody>
          <a:bodyPr wrap="square">
            <a:spAutoFit/>
          </a:bodyPr>
          <a:lstStyle/>
          <a:p>
            <a:r>
              <a:rPr lang="ja-JP" altLang="ja-JP" sz="1200" dirty="0">
                <a:latin typeface="+mn-ea"/>
              </a:rPr>
              <a:t>図</a:t>
            </a:r>
            <a:r>
              <a:rPr lang="ja-JP" altLang="ja-JP" sz="1200" dirty="0" smtClean="0">
                <a:latin typeface="+mn-ea"/>
              </a:rPr>
              <a:t>９</a:t>
            </a:r>
            <a:r>
              <a:rPr lang="ja-JP" altLang="en-US" sz="1200" dirty="0" smtClean="0">
                <a:latin typeface="+mn-ea"/>
              </a:rPr>
              <a:t>　</a:t>
            </a:r>
            <a:r>
              <a:rPr lang="ja-JP" altLang="ja-JP" sz="1200" dirty="0" smtClean="0">
                <a:latin typeface="+mn-ea"/>
              </a:rPr>
              <a:t>低栄養</a:t>
            </a:r>
            <a:r>
              <a:rPr lang="ja-JP" altLang="ja-JP" sz="1200" dirty="0">
                <a:latin typeface="+mn-ea"/>
              </a:rPr>
              <a:t>傾向の者（</a:t>
            </a:r>
            <a:r>
              <a:rPr lang="en-US" altLang="ja-JP" sz="1200" dirty="0">
                <a:latin typeface="+mn-ea"/>
              </a:rPr>
              <a:t>BMI</a:t>
            </a:r>
            <a:r>
              <a:rPr lang="ja-JP" altLang="ja-JP" sz="1200" dirty="0">
                <a:latin typeface="+mn-ea"/>
              </a:rPr>
              <a:t>≦</a:t>
            </a:r>
            <a:r>
              <a:rPr lang="en-US" altLang="ja-JP" sz="1200" dirty="0">
                <a:latin typeface="+mn-ea"/>
              </a:rPr>
              <a:t>20 kg/m</a:t>
            </a:r>
            <a:r>
              <a:rPr lang="en-US" altLang="ja-JP" sz="1200" baseline="30000" dirty="0">
                <a:latin typeface="+mn-ea"/>
              </a:rPr>
              <a:t>2</a:t>
            </a:r>
            <a:r>
              <a:rPr lang="ja-JP" altLang="ja-JP" sz="1200" dirty="0">
                <a:latin typeface="+mn-ea"/>
              </a:rPr>
              <a:t>）の割合（</a:t>
            </a:r>
            <a:r>
              <a:rPr lang="en-US" altLang="ja-JP" sz="1200" dirty="0">
                <a:latin typeface="+mn-ea"/>
              </a:rPr>
              <a:t>65</a:t>
            </a:r>
            <a:r>
              <a:rPr lang="ja-JP" altLang="ja-JP" sz="1200" dirty="0">
                <a:latin typeface="+mn-ea"/>
              </a:rPr>
              <a:t>歳以上、性・年齢階級別、全国補正値）</a:t>
            </a:r>
            <a:endParaRPr lang="ja-JP" altLang="en-US" sz="1200" dirty="0">
              <a:latin typeface="+mn-ea"/>
            </a:endParaRPr>
          </a:p>
        </p:txBody>
      </p:sp>
      <p:grpSp>
        <p:nvGrpSpPr>
          <p:cNvPr id="3" name="グループ化 2"/>
          <p:cNvGrpSpPr/>
          <p:nvPr/>
        </p:nvGrpSpPr>
        <p:grpSpPr>
          <a:xfrm>
            <a:off x="1511300" y="2310808"/>
            <a:ext cx="6121400" cy="2236385"/>
            <a:chOff x="1258912" y="2265465"/>
            <a:chExt cx="6121400" cy="2236385"/>
          </a:xfrm>
        </p:grpSpPr>
        <p:pic>
          <p:nvPicPr>
            <p:cNvPr id="1433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58912" y="2265465"/>
              <a:ext cx="6121400" cy="20907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17722" y="4220863"/>
              <a:ext cx="3236913" cy="2809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Tree>
    <p:extLst>
      <p:ext uri="{BB962C8B-B14F-4D97-AF65-F5344CB8AC3E}">
        <p14:creationId xmlns:p14="http://schemas.microsoft.com/office/powerpoint/2010/main" val="311204889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p:cNvSpPr/>
          <p:nvPr/>
        </p:nvSpPr>
        <p:spPr>
          <a:xfrm>
            <a:off x="755576" y="1556792"/>
            <a:ext cx="3384376" cy="611505"/>
          </a:xfrm>
          <a:prstGeom prst="rect">
            <a:avLst/>
          </a:prstGeom>
          <a:noFill/>
          <a:ln w="25400" cap="flat" cmpd="sng" algn="ctr">
            <a:noFill/>
            <a:prstDash val="solid"/>
          </a:ln>
          <a:effectLst/>
        </p:spPr>
        <p:txBody>
          <a:bodyPr rot="0" spcFirstLastPara="0" vert="horz" wrap="square" lIns="91440" tIns="45720" rIns="91440" bIns="45720" numCol="1" spcCol="0" rtlCol="0" fromWordArt="0" anchor="t" anchorCtr="0" forceAA="0" compatLnSpc="1">
            <a:prstTxWarp prst="textNoShape">
              <a:avLst/>
            </a:prstTxWarp>
            <a:noAutofit/>
          </a:bodyPr>
          <a:lstStyle/>
          <a:p>
            <a:pPr marL="381000" indent="-381000" algn="l">
              <a:spcAft>
                <a:spcPts val="0"/>
              </a:spcAft>
            </a:pPr>
            <a:r>
              <a:rPr lang="ja-JP" sz="1200" kern="100" dirty="0" smtClean="0">
                <a:effectLst/>
                <a:latin typeface="+mn-ea"/>
                <a:cs typeface="Times New Roman"/>
              </a:rPr>
              <a:t>図</a:t>
            </a:r>
            <a:r>
              <a:rPr lang="en-US" altLang="ja-JP" sz="1200" kern="100" dirty="0">
                <a:latin typeface="+mn-ea"/>
                <a:cs typeface="Times New Roman"/>
              </a:rPr>
              <a:t>10</a:t>
            </a:r>
            <a:r>
              <a:rPr lang="ja-JP" sz="1200" kern="100" dirty="0" smtClean="0">
                <a:effectLst/>
                <a:latin typeface="+mn-ea"/>
                <a:cs typeface="Times New Roman"/>
              </a:rPr>
              <a:t>－１</a:t>
            </a:r>
            <a:r>
              <a:rPr lang="ja-JP" sz="1200" kern="100" dirty="0">
                <a:effectLst/>
                <a:latin typeface="+mn-ea"/>
                <a:cs typeface="Times New Roman"/>
              </a:rPr>
              <a:t>　</a:t>
            </a:r>
            <a:r>
              <a:rPr lang="ja-JP" sz="1200" kern="100" dirty="0">
                <a:solidFill>
                  <a:srgbClr val="000000"/>
                </a:solidFill>
                <a:effectLst/>
                <a:latin typeface="+mn-ea"/>
                <a:cs typeface="Times New Roman"/>
              </a:rPr>
              <a:t>「糖尿病が強く疑われる者</a:t>
            </a:r>
            <a:r>
              <a:rPr lang="ja-JP" sz="1200" kern="100" dirty="0">
                <a:effectLst/>
                <a:latin typeface="+mn-ea"/>
                <a:cs typeface="Times New Roman"/>
              </a:rPr>
              <a:t>」の</a:t>
            </a:r>
            <a:r>
              <a:rPr lang="ja-JP" sz="1200" kern="100" dirty="0" smtClean="0">
                <a:effectLst/>
                <a:latin typeface="+mn-ea"/>
                <a:cs typeface="Times New Roman"/>
              </a:rPr>
              <a:t>割合</a:t>
            </a:r>
            <a:endParaRPr lang="en-US" altLang="ja-JP" sz="1200" kern="100" dirty="0" smtClean="0">
              <a:effectLst/>
              <a:latin typeface="+mn-ea"/>
              <a:cs typeface="Times New Roman"/>
            </a:endParaRPr>
          </a:p>
          <a:p>
            <a:pPr marL="266700" indent="76200" algn="l">
              <a:spcAft>
                <a:spcPts val="0"/>
              </a:spcAft>
            </a:pPr>
            <a:r>
              <a:rPr lang="ja-JP" altLang="en-US" sz="1200" kern="100" dirty="0" smtClean="0">
                <a:effectLst/>
                <a:latin typeface="+mn-ea"/>
                <a:cs typeface="Times New Roman"/>
              </a:rPr>
              <a:t>　　　</a:t>
            </a:r>
            <a:r>
              <a:rPr lang="ja-JP" sz="1200" kern="100" dirty="0" smtClean="0">
                <a:effectLst/>
                <a:latin typeface="+mn-ea"/>
                <a:cs typeface="Times New Roman"/>
              </a:rPr>
              <a:t>の</a:t>
            </a:r>
            <a:r>
              <a:rPr lang="ja-JP" sz="1200" kern="100" dirty="0">
                <a:effectLst/>
                <a:latin typeface="+mn-ea"/>
                <a:cs typeface="Times New Roman"/>
              </a:rPr>
              <a:t>年次</a:t>
            </a:r>
            <a:r>
              <a:rPr lang="ja-JP" sz="1200" kern="100" dirty="0">
                <a:solidFill>
                  <a:srgbClr val="000000"/>
                </a:solidFill>
                <a:effectLst/>
                <a:latin typeface="+mn-ea"/>
                <a:cs typeface="Times New Roman"/>
              </a:rPr>
              <a:t>推移</a:t>
            </a:r>
            <a:r>
              <a:rPr lang="ja-JP" sz="1200" kern="100" dirty="0" smtClean="0">
                <a:solidFill>
                  <a:srgbClr val="000000"/>
                </a:solidFill>
                <a:effectLst/>
                <a:latin typeface="+mn-ea"/>
                <a:cs typeface="Times New Roman"/>
              </a:rPr>
              <a:t>（</a:t>
            </a:r>
            <a:r>
              <a:rPr lang="en-US" altLang="ja-JP" sz="1200" kern="100" dirty="0">
                <a:solidFill>
                  <a:srgbClr val="000000"/>
                </a:solidFill>
                <a:latin typeface="+mn-ea"/>
                <a:cs typeface="Times New Roman"/>
              </a:rPr>
              <a:t>20</a:t>
            </a:r>
            <a:r>
              <a:rPr lang="ja-JP" sz="1200" kern="100" dirty="0" smtClean="0">
                <a:solidFill>
                  <a:srgbClr val="000000"/>
                </a:solidFill>
                <a:effectLst/>
                <a:latin typeface="+mn-ea"/>
                <a:cs typeface="Times New Roman"/>
              </a:rPr>
              <a:t>歳</a:t>
            </a:r>
            <a:r>
              <a:rPr lang="ja-JP" sz="1200" kern="100" dirty="0">
                <a:solidFill>
                  <a:srgbClr val="000000"/>
                </a:solidFill>
                <a:effectLst/>
                <a:latin typeface="+mn-ea"/>
                <a:cs typeface="Times New Roman"/>
              </a:rPr>
              <a:t>以上）</a:t>
            </a:r>
            <a:r>
              <a:rPr lang="ja-JP" sz="1050" kern="100" dirty="0">
                <a:effectLst/>
                <a:latin typeface="+mn-ea"/>
                <a:cs typeface="Times New Roman"/>
              </a:rPr>
              <a:t>（</a:t>
            </a:r>
            <a:r>
              <a:rPr lang="ja-JP" sz="1050" kern="100" dirty="0" smtClean="0">
                <a:effectLst/>
                <a:latin typeface="+mn-ea"/>
                <a:cs typeface="Times New Roman"/>
              </a:rPr>
              <a:t>平成</a:t>
            </a:r>
            <a:r>
              <a:rPr lang="en-US" altLang="ja-JP" sz="1050" kern="100" dirty="0">
                <a:latin typeface="+mn-ea"/>
                <a:cs typeface="Times New Roman"/>
              </a:rPr>
              <a:t>18</a:t>
            </a:r>
            <a:r>
              <a:rPr lang="ja-JP" sz="1050" kern="100" dirty="0" smtClean="0">
                <a:effectLst/>
                <a:latin typeface="+mn-ea"/>
                <a:cs typeface="Times New Roman"/>
              </a:rPr>
              <a:t>～</a:t>
            </a:r>
            <a:r>
              <a:rPr lang="en-US" altLang="ja-JP" sz="1050" kern="100" dirty="0">
                <a:latin typeface="+mn-ea"/>
                <a:cs typeface="Times New Roman"/>
              </a:rPr>
              <a:t>28</a:t>
            </a:r>
            <a:r>
              <a:rPr lang="ja-JP" sz="1050" kern="100" dirty="0" smtClean="0">
                <a:effectLst/>
                <a:latin typeface="+mn-ea"/>
                <a:cs typeface="Times New Roman"/>
              </a:rPr>
              <a:t>年</a:t>
            </a:r>
            <a:r>
              <a:rPr lang="ja-JP" sz="1050" kern="100" dirty="0">
                <a:effectLst/>
                <a:latin typeface="+mn-ea"/>
                <a:cs typeface="Times New Roman"/>
              </a:rPr>
              <a:t>）</a:t>
            </a:r>
          </a:p>
        </p:txBody>
      </p:sp>
      <p:sp>
        <p:nvSpPr>
          <p:cNvPr id="3" name="正方形/長方形 2"/>
          <p:cNvSpPr/>
          <p:nvPr/>
        </p:nvSpPr>
        <p:spPr>
          <a:xfrm>
            <a:off x="4729138" y="1556792"/>
            <a:ext cx="3803302" cy="847725"/>
          </a:xfrm>
          <a:prstGeom prst="rect">
            <a:avLst/>
          </a:prstGeom>
          <a:noFill/>
          <a:ln w="25400" cap="flat" cmpd="sng" algn="ctr">
            <a:noFill/>
            <a:prstDash val="solid"/>
          </a:ln>
          <a:effectLst/>
        </p:spPr>
        <p:txBody>
          <a:bodyPr rot="0" spcFirstLastPara="0" vert="horz" wrap="square" lIns="91440" tIns="45720" rIns="91440" bIns="45720" numCol="1" spcCol="0" rtlCol="0" fromWordArt="0" anchor="t" anchorCtr="0" forceAA="0" compatLnSpc="1">
            <a:prstTxWarp prst="textNoShape">
              <a:avLst/>
            </a:prstTxWarp>
            <a:noAutofit/>
          </a:bodyPr>
          <a:lstStyle/>
          <a:p>
            <a:pPr marL="381000" indent="-381000" algn="l">
              <a:spcAft>
                <a:spcPts val="0"/>
              </a:spcAft>
            </a:pPr>
            <a:r>
              <a:rPr lang="ja-JP" sz="1200" kern="100" dirty="0" smtClean="0">
                <a:effectLst/>
                <a:latin typeface="+mn-ea"/>
                <a:cs typeface="Times New Roman"/>
              </a:rPr>
              <a:t>図</a:t>
            </a:r>
            <a:r>
              <a:rPr lang="en-US" altLang="ja-JP" sz="1200" kern="100" dirty="0" smtClean="0">
                <a:effectLst/>
                <a:latin typeface="+mn-ea"/>
                <a:cs typeface="Times New Roman"/>
              </a:rPr>
              <a:t>10</a:t>
            </a:r>
            <a:r>
              <a:rPr lang="ja-JP" sz="1200" kern="100" dirty="0" smtClean="0">
                <a:effectLst/>
                <a:latin typeface="+mn-ea"/>
                <a:cs typeface="Times New Roman"/>
              </a:rPr>
              <a:t>－２</a:t>
            </a:r>
            <a:r>
              <a:rPr lang="ja-JP" sz="1200" kern="100" dirty="0">
                <a:effectLst/>
                <a:latin typeface="+mn-ea"/>
                <a:cs typeface="Times New Roman"/>
              </a:rPr>
              <a:t>　年齢調整した、</a:t>
            </a:r>
            <a:r>
              <a:rPr lang="ja-JP" sz="1200" kern="100" dirty="0">
                <a:solidFill>
                  <a:srgbClr val="000000"/>
                </a:solidFill>
                <a:effectLst/>
                <a:latin typeface="+mn-ea"/>
                <a:cs typeface="Times New Roman"/>
              </a:rPr>
              <a:t>「糖尿病が強く疑われる者</a:t>
            </a:r>
            <a:r>
              <a:rPr lang="ja-JP" sz="1200" kern="100" dirty="0">
                <a:effectLst/>
                <a:latin typeface="+mn-ea"/>
                <a:cs typeface="Times New Roman"/>
              </a:rPr>
              <a:t>」</a:t>
            </a:r>
            <a:r>
              <a:rPr lang="ja-JP" sz="1200" kern="100" dirty="0" smtClean="0">
                <a:effectLst/>
                <a:latin typeface="+mn-ea"/>
                <a:cs typeface="Times New Roman"/>
              </a:rPr>
              <a:t>の</a:t>
            </a:r>
            <a:endParaRPr lang="en-US" altLang="ja-JP" sz="1200" kern="100" dirty="0" smtClean="0">
              <a:effectLst/>
              <a:latin typeface="+mn-ea"/>
              <a:cs typeface="Times New Roman"/>
            </a:endParaRPr>
          </a:p>
          <a:p>
            <a:pPr marL="381000" indent="-381000" algn="l">
              <a:spcAft>
                <a:spcPts val="0"/>
              </a:spcAft>
            </a:pPr>
            <a:r>
              <a:rPr lang="ja-JP" altLang="en-US" sz="1200" kern="100" dirty="0">
                <a:latin typeface="+mn-ea"/>
                <a:cs typeface="Times New Roman"/>
              </a:rPr>
              <a:t>　</a:t>
            </a:r>
            <a:r>
              <a:rPr lang="ja-JP" altLang="en-US" sz="1200" kern="100" dirty="0" smtClean="0">
                <a:latin typeface="+mn-ea"/>
                <a:cs typeface="Times New Roman"/>
              </a:rPr>
              <a:t>　　　　　  </a:t>
            </a:r>
            <a:r>
              <a:rPr lang="ja-JP" sz="1200" kern="100" dirty="0" smtClean="0">
                <a:effectLst/>
                <a:latin typeface="+mn-ea"/>
                <a:cs typeface="Times New Roman"/>
              </a:rPr>
              <a:t>割合</a:t>
            </a:r>
            <a:r>
              <a:rPr lang="ja-JP" sz="1200" kern="100" dirty="0">
                <a:effectLst/>
                <a:latin typeface="+mn-ea"/>
                <a:cs typeface="Times New Roman"/>
              </a:rPr>
              <a:t>の年次</a:t>
            </a:r>
            <a:r>
              <a:rPr lang="ja-JP" sz="1200" kern="100" dirty="0">
                <a:solidFill>
                  <a:srgbClr val="000000"/>
                </a:solidFill>
                <a:effectLst/>
                <a:latin typeface="+mn-ea"/>
                <a:cs typeface="Times New Roman"/>
              </a:rPr>
              <a:t>推移</a:t>
            </a:r>
            <a:r>
              <a:rPr lang="ja-JP" sz="1200" kern="100" dirty="0" smtClean="0">
                <a:solidFill>
                  <a:srgbClr val="000000"/>
                </a:solidFill>
                <a:effectLst/>
                <a:latin typeface="+mn-ea"/>
                <a:cs typeface="Times New Roman"/>
              </a:rPr>
              <a:t>（</a:t>
            </a:r>
            <a:r>
              <a:rPr lang="en-US" altLang="ja-JP" sz="1200" kern="100" dirty="0">
                <a:solidFill>
                  <a:srgbClr val="000000"/>
                </a:solidFill>
                <a:latin typeface="+mn-ea"/>
                <a:cs typeface="Times New Roman"/>
              </a:rPr>
              <a:t>20</a:t>
            </a:r>
            <a:r>
              <a:rPr lang="ja-JP" sz="1200" kern="100" dirty="0" smtClean="0">
                <a:solidFill>
                  <a:srgbClr val="000000"/>
                </a:solidFill>
                <a:effectLst/>
                <a:latin typeface="+mn-ea"/>
                <a:cs typeface="Times New Roman"/>
              </a:rPr>
              <a:t>歳</a:t>
            </a:r>
            <a:r>
              <a:rPr lang="ja-JP" sz="1200" kern="100" dirty="0">
                <a:solidFill>
                  <a:srgbClr val="000000"/>
                </a:solidFill>
                <a:effectLst/>
                <a:latin typeface="+mn-ea"/>
                <a:cs typeface="Times New Roman"/>
              </a:rPr>
              <a:t>以上</a:t>
            </a:r>
            <a:r>
              <a:rPr lang="ja-JP" sz="1200" kern="100" dirty="0" smtClean="0">
                <a:solidFill>
                  <a:srgbClr val="000000"/>
                </a:solidFill>
                <a:effectLst/>
                <a:latin typeface="+mn-ea"/>
                <a:cs typeface="Times New Roman"/>
              </a:rPr>
              <a:t>）</a:t>
            </a:r>
            <a:r>
              <a:rPr lang="ja-JP" sz="1050" kern="100" dirty="0" smtClean="0">
                <a:solidFill>
                  <a:srgbClr val="000000"/>
                </a:solidFill>
                <a:effectLst/>
                <a:latin typeface="+mn-ea"/>
                <a:cs typeface="Times New Roman"/>
              </a:rPr>
              <a:t>（平成</a:t>
            </a:r>
            <a:r>
              <a:rPr lang="en-US" altLang="ja-JP" sz="1050" kern="100" dirty="0">
                <a:solidFill>
                  <a:srgbClr val="000000"/>
                </a:solidFill>
                <a:latin typeface="+mn-ea"/>
                <a:cs typeface="Times New Roman"/>
              </a:rPr>
              <a:t>18</a:t>
            </a:r>
            <a:r>
              <a:rPr lang="ja-JP" sz="1050" kern="100" dirty="0" smtClean="0">
                <a:solidFill>
                  <a:srgbClr val="000000"/>
                </a:solidFill>
                <a:effectLst/>
                <a:latin typeface="+mn-ea"/>
                <a:cs typeface="Times New Roman"/>
              </a:rPr>
              <a:t>～</a:t>
            </a:r>
            <a:r>
              <a:rPr lang="en-US" altLang="ja-JP" sz="1050" kern="100" dirty="0">
                <a:solidFill>
                  <a:srgbClr val="000000"/>
                </a:solidFill>
                <a:latin typeface="+mn-ea"/>
                <a:cs typeface="Times New Roman"/>
              </a:rPr>
              <a:t>28</a:t>
            </a:r>
            <a:r>
              <a:rPr lang="ja-JP" sz="1050" kern="100" dirty="0" smtClean="0">
                <a:solidFill>
                  <a:srgbClr val="000000"/>
                </a:solidFill>
                <a:effectLst/>
                <a:latin typeface="+mn-ea"/>
                <a:cs typeface="Times New Roman"/>
              </a:rPr>
              <a:t>年</a:t>
            </a:r>
            <a:r>
              <a:rPr lang="ja-JP" sz="1050" kern="100" dirty="0">
                <a:solidFill>
                  <a:srgbClr val="000000"/>
                </a:solidFill>
                <a:effectLst/>
                <a:latin typeface="+mn-ea"/>
                <a:cs typeface="Times New Roman"/>
              </a:rPr>
              <a:t>）</a:t>
            </a:r>
            <a:endParaRPr lang="ja-JP" sz="1050" kern="100" dirty="0">
              <a:effectLst/>
              <a:latin typeface="+mn-ea"/>
              <a:cs typeface="Times New Roman"/>
            </a:endParaRPr>
          </a:p>
          <a:p>
            <a:pPr marL="600075" indent="-600075" algn="l">
              <a:spcAft>
                <a:spcPts val="0"/>
              </a:spcAft>
            </a:pPr>
            <a:r>
              <a:rPr lang="en-US" sz="1050" kern="100" dirty="0">
                <a:solidFill>
                  <a:srgbClr val="000000"/>
                </a:solidFill>
                <a:effectLst/>
                <a:latin typeface="+mn-ea"/>
                <a:cs typeface="Times New Roman"/>
              </a:rPr>
              <a:t> </a:t>
            </a:r>
            <a:endParaRPr lang="ja-JP" sz="1050" kern="100" dirty="0">
              <a:effectLst/>
              <a:latin typeface="+mn-ea"/>
              <a:cs typeface="Times New Roman"/>
            </a:endParaRPr>
          </a:p>
        </p:txBody>
      </p:sp>
      <p:grpSp>
        <p:nvGrpSpPr>
          <p:cNvPr id="4" name="グループ化 3"/>
          <p:cNvGrpSpPr/>
          <p:nvPr/>
        </p:nvGrpSpPr>
        <p:grpSpPr>
          <a:xfrm>
            <a:off x="755576" y="2060847"/>
            <a:ext cx="3433396" cy="3520987"/>
            <a:chOff x="847476" y="2060847"/>
            <a:chExt cx="3433396" cy="3520987"/>
          </a:xfrm>
        </p:grpSpPr>
        <p:pic>
          <p:nvPicPr>
            <p:cNvPr id="1536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47476" y="2060847"/>
              <a:ext cx="3358201" cy="324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43959" y="5300847"/>
              <a:ext cx="3236913" cy="2809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nvGrpSpPr>
          <p:cNvPr id="5" name="グループ化 4"/>
          <p:cNvGrpSpPr/>
          <p:nvPr/>
        </p:nvGrpSpPr>
        <p:grpSpPr>
          <a:xfrm>
            <a:off x="4736768" y="2060847"/>
            <a:ext cx="3435632" cy="3520987"/>
            <a:chOff x="4611388" y="2060847"/>
            <a:chExt cx="3435632" cy="3520987"/>
          </a:xfrm>
        </p:grpSpPr>
        <p:pic>
          <p:nvPicPr>
            <p:cNvPr id="15363"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11388" y="2060847"/>
              <a:ext cx="3358201" cy="324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10107" y="5300847"/>
              <a:ext cx="3236913" cy="2809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Tree>
    <p:extLst>
      <p:ext uri="{BB962C8B-B14F-4D97-AF65-F5344CB8AC3E}">
        <p14:creationId xmlns:p14="http://schemas.microsoft.com/office/powerpoint/2010/main" val="287243213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p:cNvSpPr/>
          <p:nvPr/>
        </p:nvSpPr>
        <p:spPr>
          <a:xfrm>
            <a:off x="1655676" y="1427621"/>
            <a:ext cx="5832648" cy="276999"/>
          </a:xfrm>
          <a:prstGeom prst="rect">
            <a:avLst/>
          </a:prstGeom>
        </p:spPr>
        <p:txBody>
          <a:bodyPr wrap="square">
            <a:spAutoFit/>
          </a:bodyPr>
          <a:lstStyle/>
          <a:p>
            <a:r>
              <a:rPr lang="ja-JP" altLang="ja-JP" sz="1200" dirty="0">
                <a:latin typeface="+mn-ea"/>
              </a:rPr>
              <a:t>図</a:t>
            </a:r>
            <a:r>
              <a:rPr lang="en-US" altLang="ja-JP" sz="1200" dirty="0" smtClean="0">
                <a:latin typeface="+mn-ea"/>
              </a:rPr>
              <a:t>11</a:t>
            </a:r>
            <a:r>
              <a:rPr lang="ja-JP" altLang="en-US" sz="1200" dirty="0" smtClean="0">
                <a:latin typeface="+mn-ea"/>
              </a:rPr>
              <a:t>　</a:t>
            </a:r>
            <a:r>
              <a:rPr lang="en-US" altLang="ja-JP" sz="1200" dirty="0" smtClean="0">
                <a:latin typeface="+mn-ea"/>
              </a:rPr>
              <a:t> </a:t>
            </a:r>
            <a:r>
              <a:rPr lang="ja-JP" altLang="ja-JP" sz="1200" dirty="0">
                <a:latin typeface="+mn-ea"/>
              </a:rPr>
              <a:t>「糖尿病が強く疑われる者」の割合（</a:t>
            </a:r>
            <a:r>
              <a:rPr lang="en-US" altLang="ja-JP" sz="1200" dirty="0">
                <a:latin typeface="+mn-ea"/>
              </a:rPr>
              <a:t>20</a:t>
            </a:r>
            <a:r>
              <a:rPr lang="ja-JP" altLang="ja-JP" sz="1200" dirty="0">
                <a:latin typeface="+mn-ea"/>
              </a:rPr>
              <a:t>歳以上、性・年齢階級別、全国補正値）</a:t>
            </a:r>
          </a:p>
        </p:txBody>
      </p:sp>
      <p:grpSp>
        <p:nvGrpSpPr>
          <p:cNvPr id="3" name="グループ化 2"/>
          <p:cNvGrpSpPr/>
          <p:nvPr/>
        </p:nvGrpSpPr>
        <p:grpSpPr>
          <a:xfrm>
            <a:off x="1383507" y="1700721"/>
            <a:ext cx="6376987" cy="3456558"/>
            <a:chOff x="1259632" y="1837605"/>
            <a:chExt cx="6376987" cy="3456558"/>
          </a:xfrm>
        </p:grpSpPr>
        <p:pic>
          <p:nvPicPr>
            <p:cNvPr id="1638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59632" y="1837605"/>
              <a:ext cx="6376987" cy="3103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99706" y="5013176"/>
              <a:ext cx="3236913" cy="2809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Tree>
    <p:extLst>
      <p:ext uri="{BB962C8B-B14F-4D97-AF65-F5344CB8AC3E}">
        <p14:creationId xmlns:p14="http://schemas.microsoft.com/office/powerpoint/2010/main" val="178493062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p:cNvSpPr/>
          <p:nvPr/>
        </p:nvSpPr>
        <p:spPr>
          <a:xfrm>
            <a:off x="467544" y="1855857"/>
            <a:ext cx="7976306" cy="276999"/>
          </a:xfrm>
          <a:prstGeom prst="rect">
            <a:avLst/>
          </a:prstGeom>
        </p:spPr>
        <p:txBody>
          <a:bodyPr wrap="square">
            <a:spAutoFit/>
          </a:bodyPr>
          <a:lstStyle/>
          <a:p>
            <a:r>
              <a:rPr lang="ja-JP" altLang="ja-JP" sz="1200" dirty="0">
                <a:latin typeface="+mn-ea"/>
              </a:rPr>
              <a:t>表</a:t>
            </a:r>
            <a:r>
              <a:rPr lang="ja-JP" altLang="ja-JP" sz="1200" dirty="0" smtClean="0">
                <a:latin typeface="+mn-ea"/>
              </a:rPr>
              <a:t>１</a:t>
            </a:r>
            <a:r>
              <a:rPr lang="ja-JP" altLang="en-US" sz="1200" dirty="0" smtClean="0">
                <a:latin typeface="+mn-ea"/>
              </a:rPr>
              <a:t>　</a:t>
            </a:r>
            <a:r>
              <a:rPr lang="ja-JP" altLang="ja-JP" sz="1200" dirty="0" smtClean="0">
                <a:latin typeface="+mn-ea"/>
              </a:rPr>
              <a:t>「</a:t>
            </a:r>
            <a:r>
              <a:rPr lang="ja-JP" altLang="ja-JP" sz="1200" dirty="0">
                <a:latin typeface="+mn-ea"/>
              </a:rPr>
              <a:t>糖尿病が強く疑われる者」、「糖尿病の可能性を否定できない者」の割合の年次</a:t>
            </a:r>
            <a:r>
              <a:rPr lang="ja-JP" altLang="ja-JP" sz="1200" dirty="0" smtClean="0">
                <a:latin typeface="+mn-ea"/>
              </a:rPr>
              <a:t>推移（</a:t>
            </a:r>
            <a:r>
              <a:rPr lang="en-US" altLang="ja-JP" sz="1200" dirty="0">
                <a:latin typeface="+mn-ea"/>
              </a:rPr>
              <a:t>20</a:t>
            </a:r>
            <a:r>
              <a:rPr lang="ja-JP" altLang="ja-JP" sz="1200" dirty="0">
                <a:latin typeface="+mn-ea"/>
              </a:rPr>
              <a:t>歳以上、性・年齢階級別）</a:t>
            </a:r>
          </a:p>
        </p:txBody>
      </p:sp>
      <p:grpSp>
        <p:nvGrpSpPr>
          <p:cNvPr id="3" name="グループ化 2"/>
          <p:cNvGrpSpPr/>
          <p:nvPr/>
        </p:nvGrpSpPr>
        <p:grpSpPr>
          <a:xfrm>
            <a:off x="506813" y="2288269"/>
            <a:ext cx="8130374" cy="2281463"/>
            <a:chOff x="-207162" y="2225511"/>
            <a:chExt cx="8130374" cy="2281463"/>
          </a:xfrm>
        </p:grpSpPr>
        <p:pic>
          <p:nvPicPr>
            <p:cNvPr id="5" name="図 4"/>
            <p:cNvPicPr/>
            <p:nvPr/>
          </p:nvPicPr>
          <p:blipFill>
            <a:blip r:embed="rId2">
              <a:extLst>
                <a:ext uri="{28A0092B-C50C-407E-A947-70E740481C1C}">
                  <a14:useLocalDpi xmlns:a14="http://schemas.microsoft.com/office/drawing/2010/main" val="0"/>
                </a:ext>
              </a:extLst>
            </a:blip>
            <a:srcRect/>
            <a:stretch>
              <a:fillRect/>
            </a:stretch>
          </p:blipFill>
          <p:spPr bwMode="auto">
            <a:xfrm>
              <a:off x="-207162" y="2225511"/>
              <a:ext cx="8130374" cy="1987339"/>
            </a:xfrm>
            <a:prstGeom prst="rect">
              <a:avLst/>
            </a:prstGeom>
            <a:noFill/>
            <a:ln>
              <a:noFill/>
            </a:ln>
          </p:spPr>
        </p:pic>
        <p:pic>
          <p:nvPicPr>
            <p:cNvPr id="6"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86299" y="4225987"/>
              <a:ext cx="3236913" cy="2809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Tree>
    <p:extLst>
      <p:ext uri="{BB962C8B-B14F-4D97-AF65-F5344CB8AC3E}">
        <p14:creationId xmlns:p14="http://schemas.microsoft.com/office/powerpoint/2010/main" val="398477892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p:cNvSpPr/>
          <p:nvPr/>
        </p:nvSpPr>
        <p:spPr>
          <a:xfrm>
            <a:off x="755576" y="1628800"/>
            <a:ext cx="3486150" cy="647700"/>
          </a:xfrm>
          <a:prstGeom prst="rect">
            <a:avLst/>
          </a:prstGeom>
          <a:noFill/>
          <a:ln w="25400" cap="flat" cmpd="sng" algn="ctr">
            <a:noFill/>
            <a:prstDash val="solid"/>
          </a:ln>
          <a:effectLst/>
        </p:spPr>
        <p:txBody>
          <a:bodyPr rot="0" spcFirstLastPara="0" vert="horz" wrap="square" lIns="91440" tIns="45720" rIns="91440" bIns="45720" numCol="1" spcCol="0" rtlCol="0" fromWordArt="0" anchor="t" anchorCtr="0" forceAA="0" compatLnSpc="1">
            <a:prstTxWarp prst="textNoShape">
              <a:avLst/>
            </a:prstTxWarp>
            <a:noAutofit/>
          </a:bodyPr>
          <a:lstStyle/>
          <a:p>
            <a:pPr marL="304800" indent="-304800" algn="l">
              <a:spcAft>
                <a:spcPts val="0"/>
              </a:spcAft>
            </a:pPr>
            <a:r>
              <a:rPr lang="ja-JP" sz="1200" kern="100" dirty="0" smtClean="0">
                <a:effectLst/>
                <a:latin typeface="+mn-ea"/>
                <a:cs typeface="Times New Roman"/>
              </a:rPr>
              <a:t>図</a:t>
            </a:r>
            <a:r>
              <a:rPr lang="en-US" altLang="ja-JP" sz="1200" kern="100" dirty="0">
                <a:latin typeface="+mn-ea"/>
                <a:cs typeface="Times New Roman"/>
              </a:rPr>
              <a:t>12</a:t>
            </a:r>
            <a:r>
              <a:rPr lang="ja-JP" sz="1200" kern="100" dirty="0" smtClean="0">
                <a:effectLst/>
                <a:latin typeface="+mn-ea"/>
                <a:cs typeface="Times New Roman"/>
              </a:rPr>
              <a:t>－１</a:t>
            </a:r>
            <a:r>
              <a:rPr lang="ja-JP" sz="1200" kern="100" dirty="0">
                <a:effectLst/>
                <a:latin typeface="+mn-ea"/>
                <a:cs typeface="Times New Roman"/>
              </a:rPr>
              <a:t>　収縮期（最高）血圧の平均値の年次</a:t>
            </a:r>
            <a:r>
              <a:rPr lang="ja-JP" sz="1200" kern="100" dirty="0" smtClean="0">
                <a:effectLst/>
                <a:latin typeface="+mn-ea"/>
                <a:cs typeface="Times New Roman"/>
              </a:rPr>
              <a:t>推移</a:t>
            </a:r>
            <a:endParaRPr lang="en-US" altLang="ja-JP" sz="1200" kern="100" dirty="0" smtClean="0">
              <a:effectLst/>
              <a:latin typeface="+mn-ea"/>
              <a:cs typeface="Times New Roman"/>
            </a:endParaRPr>
          </a:p>
          <a:p>
            <a:pPr indent="304800" algn="l">
              <a:spcAft>
                <a:spcPts val="0"/>
              </a:spcAft>
            </a:pPr>
            <a:r>
              <a:rPr lang="ja-JP" altLang="en-US" sz="1200" kern="100" dirty="0" smtClean="0">
                <a:effectLst/>
                <a:latin typeface="+mn-ea"/>
                <a:cs typeface="Times New Roman"/>
              </a:rPr>
              <a:t>　　　　</a:t>
            </a:r>
            <a:r>
              <a:rPr lang="ja-JP" sz="1200" kern="100" dirty="0" smtClean="0">
                <a:effectLst/>
                <a:latin typeface="+mn-ea"/>
                <a:cs typeface="Times New Roman"/>
              </a:rPr>
              <a:t>（</a:t>
            </a:r>
            <a:r>
              <a:rPr lang="en-US" altLang="ja-JP" sz="1200" kern="100" dirty="0">
                <a:latin typeface="+mn-ea"/>
                <a:cs typeface="Times New Roman"/>
              </a:rPr>
              <a:t>20</a:t>
            </a:r>
            <a:r>
              <a:rPr lang="ja-JP" sz="1200" kern="100" dirty="0" smtClean="0">
                <a:effectLst/>
                <a:latin typeface="+mn-ea"/>
                <a:cs typeface="Times New Roman"/>
              </a:rPr>
              <a:t>歳</a:t>
            </a:r>
            <a:r>
              <a:rPr lang="ja-JP" sz="1200" kern="100" dirty="0">
                <a:effectLst/>
                <a:latin typeface="+mn-ea"/>
                <a:cs typeface="Times New Roman"/>
              </a:rPr>
              <a:t>以上）</a:t>
            </a:r>
            <a:r>
              <a:rPr lang="ja-JP" sz="1050" kern="100" dirty="0">
                <a:effectLst/>
                <a:latin typeface="+mn-ea"/>
                <a:cs typeface="Times New Roman"/>
              </a:rPr>
              <a:t>（</a:t>
            </a:r>
            <a:r>
              <a:rPr lang="ja-JP" sz="1050" kern="100" dirty="0" smtClean="0">
                <a:effectLst/>
                <a:latin typeface="+mn-ea"/>
                <a:cs typeface="Times New Roman"/>
              </a:rPr>
              <a:t>平成</a:t>
            </a:r>
            <a:r>
              <a:rPr lang="en-US" altLang="ja-JP" sz="1050" kern="100" dirty="0">
                <a:latin typeface="+mn-ea"/>
                <a:cs typeface="Times New Roman"/>
              </a:rPr>
              <a:t>18</a:t>
            </a:r>
            <a:r>
              <a:rPr lang="ja-JP" sz="1050" kern="100" dirty="0" smtClean="0">
                <a:effectLst/>
                <a:latin typeface="+mn-ea"/>
                <a:cs typeface="Times New Roman"/>
              </a:rPr>
              <a:t>～</a:t>
            </a:r>
            <a:r>
              <a:rPr lang="en-US" altLang="ja-JP" sz="1050" kern="100" dirty="0">
                <a:latin typeface="+mn-ea"/>
                <a:cs typeface="Times New Roman"/>
              </a:rPr>
              <a:t>28</a:t>
            </a:r>
            <a:r>
              <a:rPr lang="ja-JP" sz="1050" kern="100" dirty="0" smtClean="0">
                <a:effectLst/>
                <a:latin typeface="+mn-ea"/>
                <a:cs typeface="Times New Roman"/>
              </a:rPr>
              <a:t>年</a:t>
            </a:r>
            <a:r>
              <a:rPr lang="ja-JP" sz="1050" kern="100" dirty="0">
                <a:effectLst/>
                <a:latin typeface="+mn-ea"/>
                <a:cs typeface="Times New Roman"/>
              </a:rPr>
              <a:t>）</a:t>
            </a:r>
          </a:p>
        </p:txBody>
      </p:sp>
      <p:sp>
        <p:nvSpPr>
          <p:cNvPr id="3" name="正方形/長方形 2"/>
          <p:cNvSpPr/>
          <p:nvPr/>
        </p:nvSpPr>
        <p:spPr>
          <a:xfrm>
            <a:off x="5007494" y="1628800"/>
            <a:ext cx="4086066" cy="647700"/>
          </a:xfrm>
          <a:prstGeom prst="rect">
            <a:avLst/>
          </a:prstGeom>
          <a:noFill/>
          <a:ln w="25400" cap="flat" cmpd="sng" algn="ctr">
            <a:noFill/>
            <a:prstDash val="solid"/>
          </a:ln>
          <a:effectLst/>
        </p:spPr>
        <p:txBody>
          <a:bodyPr rot="0" spcFirstLastPara="0" vert="horz" wrap="square" lIns="91440" tIns="45720" rIns="91440" bIns="45720" numCol="1" spcCol="0" rtlCol="0" fromWordArt="0" anchor="t" anchorCtr="0" forceAA="0" compatLnSpc="1">
            <a:prstTxWarp prst="textNoShape">
              <a:avLst/>
            </a:prstTxWarp>
            <a:noAutofit/>
          </a:bodyPr>
          <a:lstStyle/>
          <a:p>
            <a:pPr marL="304800" indent="-304800" algn="l">
              <a:spcAft>
                <a:spcPts val="0"/>
              </a:spcAft>
            </a:pPr>
            <a:r>
              <a:rPr lang="ja-JP" sz="1200" kern="100" dirty="0" smtClean="0">
                <a:effectLst/>
                <a:latin typeface="+mn-ea"/>
                <a:cs typeface="Times New Roman"/>
              </a:rPr>
              <a:t>図</a:t>
            </a:r>
            <a:r>
              <a:rPr lang="en-US" altLang="ja-JP" sz="1200" kern="100" dirty="0">
                <a:latin typeface="+mn-ea"/>
                <a:cs typeface="Times New Roman"/>
              </a:rPr>
              <a:t>12</a:t>
            </a:r>
            <a:r>
              <a:rPr lang="ja-JP" sz="1200" kern="100" dirty="0" smtClean="0">
                <a:effectLst/>
                <a:latin typeface="+mn-ea"/>
                <a:cs typeface="Times New Roman"/>
              </a:rPr>
              <a:t>－２</a:t>
            </a:r>
            <a:r>
              <a:rPr lang="ja-JP" sz="1200" kern="100" dirty="0">
                <a:effectLst/>
                <a:latin typeface="+mn-ea"/>
                <a:cs typeface="Times New Roman"/>
              </a:rPr>
              <a:t>　年齢調整した、収縮期（最高）血圧</a:t>
            </a:r>
            <a:r>
              <a:rPr lang="ja-JP" sz="1200" kern="100" dirty="0" smtClean="0">
                <a:effectLst/>
                <a:latin typeface="+mn-ea"/>
                <a:cs typeface="Times New Roman"/>
              </a:rPr>
              <a:t>の</a:t>
            </a:r>
            <a:endParaRPr lang="ja-JP" sz="1050" kern="100" dirty="0">
              <a:effectLst/>
              <a:latin typeface="+mn-ea"/>
              <a:cs typeface="Times New Roman"/>
            </a:endParaRPr>
          </a:p>
          <a:p>
            <a:pPr indent="381000" algn="l">
              <a:spcAft>
                <a:spcPts val="0"/>
              </a:spcAft>
            </a:pPr>
            <a:r>
              <a:rPr lang="ja-JP" altLang="en-US" sz="1200" kern="100" dirty="0" smtClean="0">
                <a:effectLst/>
                <a:latin typeface="+mn-ea"/>
                <a:cs typeface="Times New Roman"/>
              </a:rPr>
              <a:t>　　　</a:t>
            </a:r>
            <a:r>
              <a:rPr lang="ja-JP" sz="1200" kern="100" dirty="0" smtClean="0">
                <a:effectLst/>
                <a:latin typeface="+mn-ea"/>
                <a:cs typeface="Times New Roman"/>
              </a:rPr>
              <a:t>平均値</a:t>
            </a:r>
            <a:r>
              <a:rPr lang="ja-JP" sz="1200" kern="100" dirty="0">
                <a:effectLst/>
                <a:latin typeface="+mn-ea"/>
                <a:cs typeface="Times New Roman"/>
              </a:rPr>
              <a:t>の年次推移</a:t>
            </a:r>
            <a:r>
              <a:rPr lang="ja-JP" sz="1200" kern="100" dirty="0" smtClean="0">
                <a:effectLst/>
                <a:latin typeface="+mn-ea"/>
                <a:cs typeface="Times New Roman"/>
              </a:rPr>
              <a:t>（</a:t>
            </a:r>
            <a:r>
              <a:rPr lang="en-US" altLang="ja-JP" sz="1200" kern="100" dirty="0">
                <a:latin typeface="+mn-ea"/>
                <a:cs typeface="Times New Roman"/>
              </a:rPr>
              <a:t>20</a:t>
            </a:r>
            <a:r>
              <a:rPr lang="ja-JP" sz="1200" kern="100" dirty="0" smtClean="0">
                <a:effectLst/>
                <a:latin typeface="+mn-ea"/>
                <a:cs typeface="Times New Roman"/>
              </a:rPr>
              <a:t>歳</a:t>
            </a:r>
            <a:r>
              <a:rPr lang="ja-JP" sz="1200" kern="100" dirty="0">
                <a:effectLst/>
                <a:latin typeface="+mn-ea"/>
                <a:cs typeface="Times New Roman"/>
              </a:rPr>
              <a:t>以上）</a:t>
            </a:r>
            <a:r>
              <a:rPr lang="ja-JP" sz="1050" kern="100" dirty="0">
                <a:effectLst/>
                <a:latin typeface="+mn-ea"/>
                <a:cs typeface="Times New Roman"/>
              </a:rPr>
              <a:t>（</a:t>
            </a:r>
            <a:r>
              <a:rPr lang="ja-JP" sz="1050" kern="100" dirty="0" smtClean="0">
                <a:effectLst/>
                <a:latin typeface="+mn-ea"/>
                <a:cs typeface="Times New Roman"/>
              </a:rPr>
              <a:t>平成</a:t>
            </a:r>
            <a:r>
              <a:rPr lang="en-US" altLang="ja-JP" sz="1050" kern="100" dirty="0">
                <a:latin typeface="+mn-ea"/>
                <a:cs typeface="Times New Roman"/>
              </a:rPr>
              <a:t>18</a:t>
            </a:r>
            <a:r>
              <a:rPr lang="ja-JP" sz="1050" kern="100" dirty="0" smtClean="0">
                <a:effectLst/>
                <a:latin typeface="+mn-ea"/>
                <a:cs typeface="Times New Roman"/>
              </a:rPr>
              <a:t>～</a:t>
            </a:r>
            <a:r>
              <a:rPr lang="en-US" altLang="ja-JP" sz="1050" kern="100" dirty="0" smtClean="0">
                <a:effectLst/>
                <a:latin typeface="+mn-ea"/>
                <a:cs typeface="Times New Roman"/>
              </a:rPr>
              <a:t>28</a:t>
            </a:r>
            <a:r>
              <a:rPr lang="ja-JP" sz="1050" kern="100" dirty="0" smtClean="0">
                <a:effectLst/>
                <a:latin typeface="+mn-ea"/>
                <a:cs typeface="Times New Roman"/>
              </a:rPr>
              <a:t>年</a:t>
            </a:r>
            <a:r>
              <a:rPr lang="ja-JP" sz="1050" kern="100" dirty="0">
                <a:effectLst/>
                <a:latin typeface="+mn-ea"/>
                <a:cs typeface="Times New Roman"/>
              </a:rPr>
              <a:t>）</a:t>
            </a:r>
          </a:p>
        </p:txBody>
      </p:sp>
      <p:grpSp>
        <p:nvGrpSpPr>
          <p:cNvPr id="4" name="グループ化 3"/>
          <p:cNvGrpSpPr/>
          <p:nvPr/>
        </p:nvGrpSpPr>
        <p:grpSpPr>
          <a:xfrm>
            <a:off x="755576" y="2204864"/>
            <a:ext cx="3476386" cy="2759198"/>
            <a:chOff x="1021035" y="2204864"/>
            <a:chExt cx="3476386" cy="2759198"/>
          </a:xfrm>
        </p:grpSpPr>
        <p:pic>
          <p:nvPicPr>
            <p:cNvPr id="1741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21035" y="2204864"/>
              <a:ext cx="3260749" cy="259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60508" y="4683075"/>
              <a:ext cx="3236913" cy="2809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nvGrpSpPr>
          <p:cNvPr id="5" name="グループ化 4"/>
          <p:cNvGrpSpPr/>
          <p:nvPr/>
        </p:nvGrpSpPr>
        <p:grpSpPr>
          <a:xfrm>
            <a:off x="5007494" y="2204864"/>
            <a:ext cx="3380930" cy="2783911"/>
            <a:chOff x="4932039" y="2204864"/>
            <a:chExt cx="3380930" cy="2783911"/>
          </a:xfrm>
        </p:grpSpPr>
        <p:pic>
          <p:nvPicPr>
            <p:cNvPr id="1741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32039" y="2204864"/>
              <a:ext cx="3187330" cy="259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76056" y="4707788"/>
              <a:ext cx="3236913" cy="2809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Tree>
    <p:extLst>
      <p:ext uri="{BB962C8B-B14F-4D97-AF65-F5344CB8AC3E}">
        <p14:creationId xmlns:p14="http://schemas.microsoft.com/office/powerpoint/2010/main" val="393754284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p:cNvSpPr/>
          <p:nvPr/>
        </p:nvSpPr>
        <p:spPr>
          <a:xfrm>
            <a:off x="457423" y="1628800"/>
            <a:ext cx="4114577" cy="863600"/>
          </a:xfrm>
          <a:prstGeom prst="rect">
            <a:avLst/>
          </a:prstGeom>
          <a:noFill/>
          <a:ln w="25400" cap="flat" cmpd="sng" algn="ctr">
            <a:noFill/>
            <a:prstDash val="solid"/>
          </a:ln>
          <a:effectLst/>
        </p:spPr>
        <p:txBody>
          <a:bodyPr rot="0" spcFirstLastPara="0" vert="horz" wrap="square" lIns="91440" tIns="45720" rIns="91440" bIns="45720" numCol="1" spcCol="0" rtlCol="0" fromWordArt="0" anchor="t" anchorCtr="0" forceAA="0" compatLnSpc="1">
            <a:prstTxWarp prst="textNoShape">
              <a:avLst/>
            </a:prstTxWarp>
            <a:noAutofit/>
          </a:bodyPr>
          <a:lstStyle/>
          <a:p>
            <a:pPr algn="l">
              <a:spcAft>
                <a:spcPts val="0"/>
              </a:spcAft>
            </a:pPr>
            <a:r>
              <a:rPr lang="ja-JP" sz="1200" kern="100" dirty="0" smtClean="0">
                <a:effectLst/>
                <a:latin typeface="+mn-ea"/>
                <a:cs typeface="Times New Roman"/>
              </a:rPr>
              <a:t>図</a:t>
            </a:r>
            <a:r>
              <a:rPr lang="en-US" altLang="ja-JP" sz="1200" kern="100" dirty="0">
                <a:latin typeface="+mn-ea"/>
                <a:cs typeface="Times New Roman"/>
              </a:rPr>
              <a:t>13</a:t>
            </a:r>
            <a:r>
              <a:rPr lang="ja-JP" sz="1200" kern="100" dirty="0" smtClean="0">
                <a:effectLst/>
                <a:latin typeface="+mn-ea"/>
                <a:cs typeface="Times New Roman"/>
              </a:rPr>
              <a:t>－１</a:t>
            </a:r>
            <a:r>
              <a:rPr lang="ja-JP" sz="1200" kern="100" dirty="0">
                <a:effectLst/>
                <a:latin typeface="+mn-ea"/>
                <a:cs typeface="Times New Roman"/>
              </a:rPr>
              <a:t>　収縮期（最高）血圧</a:t>
            </a:r>
            <a:r>
              <a:rPr lang="ja-JP" sz="1200" kern="100" dirty="0" smtClean="0">
                <a:effectLst/>
                <a:latin typeface="+mn-ea"/>
                <a:cs typeface="Times New Roman"/>
              </a:rPr>
              <a:t>が</a:t>
            </a:r>
            <a:r>
              <a:rPr lang="en-US" altLang="ja-JP" sz="1200" kern="100" dirty="0" smtClean="0">
                <a:effectLst/>
                <a:latin typeface="+mn-ea"/>
                <a:cs typeface="Times New Roman"/>
              </a:rPr>
              <a:t>140mmHg</a:t>
            </a:r>
            <a:r>
              <a:rPr lang="ja-JP" sz="1200" kern="100" dirty="0" smtClean="0">
                <a:effectLst/>
                <a:latin typeface="+mn-ea"/>
                <a:cs typeface="Times New Roman"/>
              </a:rPr>
              <a:t>以上</a:t>
            </a:r>
            <a:r>
              <a:rPr lang="ja-JP" sz="1200" kern="100" dirty="0">
                <a:effectLst/>
                <a:latin typeface="+mn-ea"/>
                <a:cs typeface="Times New Roman"/>
              </a:rPr>
              <a:t>の</a:t>
            </a:r>
            <a:endParaRPr lang="ja-JP" sz="1050" kern="100" dirty="0">
              <a:effectLst/>
              <a:latin typeface="+mn-ea"/>
              <a:cs typeface="Times New Roman"/>
            </a:endParaRPr>
          </a:p>
          <a:p>
            <a:pPr indent="304800" algn="l">
              <a:spcAft>
                <a:spcPts val="0"/>
              </a:spcAft>
            </a:pPr>
            <a:r>
              <a:rPr lang="ja-JP" altLang="en-US" sz="1200" kern="100" dirty="0" smtClean="0">
                <a:effectLst/>
                <a:latin typeface="+mn-ea"/>
                <a:cs typeface="Times New Roman"/>
              </a:rPr>
              <a:t>　　　  </a:t>
            </a:r>
            <a:r>
              <a:rPr lang="ja-JP" sz="1200" kern="100" dirty="0" smtClean="0">
                <a:effectLst/>
                <a:latin typeface="+mn-ea"/>
                <a:cs typeface="Times New Roman"/>
              </a:rPr>
              <a:t>者</a:t>
            </a:r>
            <a:r>
              <a:rPr lang="ja-JP" sz="1200" kern="100" dirty="0">
                <a:effectLst/>
                <a:latin typeface="+mn-ea"/>
                <a:cs typeface="Times New Roman"/>
              </a:rPr>
              <a:t>の割合の年次推移</a:t>
            </a:r>
            <a:r>
              <a:rPr lang="ja-JP" sz="1200" kern="100" dirty="0" smtClean="0">
                <a:effectLst/>
                <a:latin typeface="+mn-ea"/>
                <a:cs typeface="Times New Roman"/>
              </a:rPr>
              <a:t>（</a:t>
            </a:r>
            <a:r>
              <a:rPr lang="en-US" altLang="ja-JP" sz="1200" kern="100" dirty="0">
                <a:latin typeface="+mn-ea"/>
                <a:cs typeface="Times New Roman"/>
              </a:rPr>
              <a:t>20</a:t>
            </a:r>
            <a:r>
              <a:rPr lang="ja-JP" sz="1200" kern="100" dirty="0" smtClean="0">
                <a:effectLst/>
                <a:latin typeface="+mn-ea"/>
                <a:cs typeface="Times New Roman"/>
              </a:rPr>
              <a:t>歳</a:t>
            </a:r>
            <a:r>
              <a:rPr lang="ja-JP" sz="1200" kern="100" dirty="0">
                <a:effectLst/>
                <a:latin typeface="+mn-ea"/>
                <a:cs typeface="Times New Roman"/>
              </a:rPr>
              <a:t>以上</a:t>
            </a:r>
            <a:r>
              <a:rPr lang="ja-JP" sz="1200" kern="100" dirty="0" smtClean="0">
                <a:effectLst/>
                <a:latin typeface="+mn-ea"/>
                <a:cs typeface="Times New Roman"/>
              </a:rPr>
              <a:t>）</a:t>
            </a:r>
            <a:r>
              <a:rPr lang="ja-JP" sz="1050" kern="100" dirty="0" smtClean="0">
                <a:effectLst/>
                <a:latin typeface="+mn-ea"/>
                <a:cs typeface="Times New Roman"/>
              </a:rPr>
              <a:t>（平成</a:t>
            </a:r>
            <a:r>
              <a:rPr lang="en-US" altLang="ja-JP" sz="1050" kern="100" dirty="0">
                <a:latin typeface="+mn-ea"/>
                <a:cs typeface="Times New Roman"/>
              </a:rPr>
              <a:t>18</a:t>
            </a:r>
            <a:r>
              <a:rPr lang="ja-JP" sz="1050" kern="100" dirty="0" smtClean="0">
                <a:effectLst/>
                <a:latin typeface="+mn-ea"/>
                <a:cs typeface="Times New Roman"/>
              </a:rPr>
              <a:t>～</a:t>
            </a:r>
            <a:r>
              <a:rPr lang="en-US" altLang="ja-JP" sz="1050" kern="100" dirty="0" smtClean="0">
                <a:effectLst/>
                <a:latin typeface="+mn-ea"/>
                <a:cs typeface="Times New Roman"/>
              </a:rPr>
              <a:t>28</a:t>
            </a:r>
            <a:r>
              <a:rPr lang="ja-JP" sz="1050" kern="100" dirty="0" smtClean="0">
                <a:effectLst/>
                <a:latin typeface="+mn-ea"/>
                <a:cs typeface="Times New Roman"/>
              </a:rPr>
              <a:t>年</a:t>
            </a:r>
            <a:r>
              <a:rPr lang="ja-JP" sz="1050" kern="100" dirty="0">
                <a:effectLst/>
                <a:latin typeface="+mn-ea"/>
                <a:cs typeface="Times New Roman"/>
              </a:rPr>
              <a:t>）</a:t>
            </a:r>
          </a:p>
        </p:txBody>
      </p:sp>
      <p:sp>
        <p:nvSpPr>
          <p:cNvPr id="3" name="正方形/長方形 2"/>
          <p:cNvSpPr/>
          <p:nvPr/>
        </p:nvSpPr>
        <p:spPr>
          <a:xfrm>
            <a:off x="4572000" y="1628800"/>
            <a:ext cx="4344888" cy="863600"/>
          </a:xfrm>
          <a:prstGeom prst="rect">
            <a:avLst/>
          </a:prstGeom>
          <a:noFill/>
          <a:ln w="25400" cap="flat" cmpd="sng" algn="ctr">
            <a:noFill/>
            <a:prstDash val="solid"/>
          </a:ln>
          <a:effectLst/>
        </p:spPr>
        <p:txBody>
          <a:bodyPr rot="0" spcFirstLastPara="0" vert="horz" wrap="square" lIns="91440" tIns="45720" rIns="91440" bIns="45720" numCol="1" spcCol="0" rtlCol="0" fromWordArt="0" anchor="t" anchorCtr="0" forceAA="0" compatLnSpc="1">
            <a:prstTxWarp prst="textNoShape">
              <a:avLst/>
            </a:prstTxWarp>
            <a:noAutofit/>
          </a:bodyPr>
          <a:lstStyle/>
          <a:p>
            <a:pPr marL="685800" indent="-685800" algn="l">
              <a:spcAft>
                <a:spcPts val="0"/>
              </a:spcAft>
            </a:pPr>
            <a:r>
              <a:rPr lang="ja-JP" sz="1200" kern="100" dirty="0" smtClean="0">
                <a:effectLst/>
                <a:latin typeface="+mn-ea"/>
                <a:cs typeface="Times New Roman"/>
              </a:rPr>
              <a:t>図</a:t>
            </a:r>
            <a:r>
              <a:rPr lang="en-US" altLang="ja-JP" sz="1200" kern="100" dirty="0" smtClean="0">
                <a:effectLst/>
                <a:latin typeface="+mn-ea"/>
                <a:cs typeface="Times New Roman"/>
              </a:rPr>
              <a:t>13</a:t>
            </a:r>
            <a:r>
              <a:rPr lang="ja-JP" sz="1200" kern="100" dirty="0" smtClean="0">
                <a:effectLst/>
                <a:latin typeface="+mn-ea"/>
                <a:cs typeface="Times New Roman"/>
              </a:rPr>
              <a:t>－２</a:t>
            </a:r>
            <a:r>
              <a:rPr lang="ja-JP" sz="1200" kern="100" dirty="0">
                <a:effectLst/>
                <a:latin typeface="+mn-ea"/>
                <a:cs typeface="Times New Roman"/>
              </a:rPr>
              <a:t>　年齢調整した、収縮期（最高）血圧</a:t>
            </a:r>
            <a:r>
              <a:rPr lang="ja-JP" sz="1200" kern="100" dirty="0" smtClean="0">
                <a:effectLst/>
                <a:latin typeface="+mn-ea"/>
                <a:cs typeface="Times New Roman"/>
              </a:rPr>
              <a:t>が</a:t>
            </a:r>
            <a:r>
              <a:rPr lang="en-US" altLang="ja-JP" sz="1200" kern="100" dirty="0" smtClean="0">
                <a:effectLst/>
                <a:latin typeface="+mn-ea"/>
                <a:cs typeface="Times New Roman"/>
              </a:rPr>
              <a:t>140</a:t>
            </a:r>
            <a:r>
              <a:rPr lang="en-US" altLang="ja-JP" sz="1200" kern="100" dirty="0" smtClean="0">
                <a:latin typeface="+mn-ea"/>
                <a:cs typeface="Times New Roman"/>
              </a:rPr>
              <a:t>mm</a:t>
            </a:r>
            <a:r>
              <a:rPr lang="en-US" altLang="ja-JP" sz="1200" kern="100" dirty="0" smtClean="0">
                <a:effectLst/>
                <a:latin typeface="+mn-ea"/>
                <a:cs typeface="Times New Roman"/>
              </a:rPr>
              <a:t>Hg</a:t>
            </a:r>
            <a:r>
              <a:rPr lang="ja-JP" sz="1200" kern="100" dirty="0" smtClean="0">
                <a:effectLst/>
                <a:latin typeface="+mn-ea"/>
                <a:cs typeface="Times New Roman"/>
              </a:rPr>
              <a:t>以上</a:t>
            </a:r>
            <a:r>
              <a:rPr lang="ja-JP" sz="1200" kern="100" dirty="0">
                <a:effectLst/>
                <a:latin typeface="+mn-ea"/>
                <a:cs typeface="Times New Roman"/>
              </a:rPr>
              <a:t>の者の割合の年次</a:t>
            </a:r>
            <a:r>
              <a:rPr lang="ja-JP" sz="1200" kern="100" dirty="0" smtClean="0">
                <a:effectLst/>
                <a:latin typeface="+mn-ea"/>
                <a:cs typeface="Times New Roman"/>
              </a:rPr>
              <a:t>推移（</a:t>
            </a:r>
            <a:r>
              <a:rPr lang="en-US" altLang="ja-JP" sz="1200" kern="100" dirty="0" smtClean="0">
                <a:effectLst/>
                <a:latin typeface="+mn-ea"/>
                <a:cs typeface="Times New Roman"/>
              </a:rPr>
              <a:t>20</a:t>
            </a:r>
            <a:r>
              <a:rPr lang="ja-JP" sz="1200" kern="100" dirty="0" smtClean="0">
                <a:effectLst/>
                <a:latin typeface="+mn-ea"/>
                <a:cs typeface="Times New Roman"/>
              </a:rPr>
              <a:t>歳</a:t>
            </a:r>
            <a:r>
              <a:rPr lang="ja-JP" sz="1200" kern="100" dirty="0">
                <a:effectLst/>
                <a:latin typeface="+mn-ea"/>
                <a:cs typeface="Times New Roman"/>
              </a:rPr>
              <a:t>以上）</a:t>
            </a:r>
            <a:r>
              <a:rPr lang="ja-JP" sz="1050" kern="100" dirty="0">
                <a:effectLst/>
                <a:latin typeface="+mn-ea"/>
                <a:cs typeface="Times New Roman"/>
              </a:rPr>
              <a:t>（</a:t>
            </a:r>
            <a:r>
              <a:rPr lang="ja-JP" sz="1050" kern="100" dirty="0" smtClean="0">
                <a:effectLst/>
                <a:latin typeface="+mn-ea"/>
                <a:cs typeface="Times New Roman"/>
              </a:rPr>
              <a:t>平成</a:t>
            </a:r>
            <a:r>
              <a:rPr lang="en-US" altLang="ja-JP" sz="1050" kern="100" dirty="0" smtClean="0">
                <a:effectLst/>
                <a:latin typeface="+mn-ea"/>
                <a:cs typeface="Times New Roman"/>
              </a:rPr>
              <a:t>18</a:t>
            </a:r>
            <a:r>
              <a:rPr lang="ja-JP" sz="1050" kern="100" dirty="0" smtClean="0">
                <a:effectLst/>
                <a:latin typeface="+mn-ea"/>
                <a:cs typeface="Times New Roman"/>
              </a:rPr>
              <a:t>～</a:t>
            </a:r>
            <a:r>
              <a:rPr lang="en-US" altLang="ja-JP" sz="1050" kern="100" dirty="0" smtClean="0">
                <a:effectLst/>
                <a:latin typeface="+mn-ea"/>
                <a:cs typeface="Times New Roman"/>
              </a:rPr>
              <a:t>28</a:t>
            </a:r>
            <a:r>
              <a:rPr lang="ja-JP" sz="1050" kern="100" dirty="0" smtClean="0">
                <a:effectLst/>
                <a:latin typeface="+mn-ea"/>
                <a:cs typeface="Times New Roman"/>
              </a:rPr>
              <a:t>年</a:t>
            </a:r>
            <a:r>
              <a:rPr lang="ja-JP" sz="1050" kern="100" dirty="0">
                <a:effectLst/>
                <a:latin typeface="+mn-ea"/>
                <a:cs typeface="Times New Roman"/>
              </a:rPr>
              <a:t>）</a:t>
            </a:r>
          </a:p>
        </p:txBody>
      </p:sp>
      <p:sp>
        <p:nvSpPr>
          <p:cNvPr id="6" name="テキスト ボックス 9"/>
          <p:cNvSpPr txBox="1"/>
          <p:nvPr/>
        </p:nvSpPr>
        <p:spPr>
          <a:xfrm>
            <a:off x="966103" y="5445224"/>
            <a:ext cx="6186170" cy="381000"/>
          </a:xfrm>
          <a:prstGeom prst="rect">
            <a:avLst/>
          </a:prstGeom>
          <a:noFill/>
        </p:spPr>
        <p:txBody>
          <a:bodyPr wrap="square">
            <a:noAutofit/>
          </a:bodyPr>
          <a:lstStyle/>
          <a:p>
            <a:pPr fontAlgn="base">
              <a:spcAft>
                <a:spcPts val="0"/>
              </a:spcAft>
            </a:pPr>
            <a:r>
              <a:rPr lang="ja-JP" sz="900" kern="1200" dirty="0">
                <a:solidFill>
                  <a:srgbClr val="000000"/>
                </a:solidFill>
                <a:effectLst/>
                <a:latin typeface="ＭＳ Ｐゴシック"/>
                <a:ea typeface="ＭＳ ゴシック"/>
                <a:cs typeface="ＭＳ ゴシック"/>
              </a:rPr>
              <a:t>※</a:t>
            </a:r>
            <a:r>
              <a:rPr lang="ja-JP" sz="900" kern="1200" dirty="0">
                <a:solidFill>
                  <a:srgbClr val="000000"/>
                </a:solidFill>
                <a:effectLst/>
                <a:latin typeface="Calibri"/>
                <a:cs typeface="Tahoma"/>
              </a:rPr>
              <a:t>２回の測定値の平均値。１回しか測定できなかった者については、その値を採用。</a:t>
            </a:r>
            <a:endParaRPr lang="ja-JP" sz="1200" dirty="0">
              <a:effectLst/>
              <a:latin typeface="ＭＳ Ｐゴシック"/>
              <a:cs typeface="ＭＳ Ｐゴシック"/>
            </a:endParaRPr>
          </a:p>
        </p:txBody>
      </p:sp>
      <p:grpSp>
        <p:nvGrpSpPr>
          <p:cNvPr id="4" name="グループ化 3"/>
          <p:cNvGrpSpPr/>
          <p:nvPr/>
        </p:nvGrpSpPr>
        <p:grpSpPr>
          <a:xfrm>
            <a:off x="755576" y="2276872"/>
            <a:ext cx="3236913" cy="2876492"/>
            <a:chOff x="966103" y="2348879"/>
            <a:chExt cx="3236913" cy="2876492"/>
          </a:xfrm>
        </p:grpSpPr>
        <p:pic>
          <p:nvPicPr>
            <p:cNvPr id="1843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66103" y="2348879"/>
              <a:ext cx="3145514" cy="273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66103" y="4944384"/>
              <a:ext cx="3236913" cy="2809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nvGrpSpPr>
          <p:cNvPr id="5" name="グループ化 4"/>
          <p:cNvGrpSpPr/>
          <p:nvPr/>
        </p:nvGrpSpPr>
        <p:grpSpPr>
          <a:xfrm>
            <a:off x="4932040" y="2204864"/>
            <a:ext cx="3236913" cy="2906227"/>
            <a:chOff x="4932040" y="2276872"/>
            <a:chExt cx="3236913" cy="2906227"/>
          </a:xfrm>
        </p:grpSpPr>
        <p:pic>
          <p:nvPicPr>
            <p:cNvPr id="18435"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32040" y="2276872"/>
              <a:ext cx="3175983" cy="277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32040" y="4902112"/>
              <a:ext cx="3236913" cy="2809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Tree>
    <p:extLst>
      <p:ext uri="{BB962C8B-B14F-4D97-AF65-F5344CB8AC3E}">
        <p14:creationId xmlns:p14="http://schemas.microsoft.com/office/powerpoint/2010/main" val="164626732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p:cNvSpPr/>
          <p:nvPr/>
        </p:nvSpPr>
        <p:spPr>
          <a:xfrm>
            <a:off x="683568" y="1697365"/>
            <a:ext cx="3314700" cy="719455"/>
          </a:xfrm>
          <a:prstGeom prst="rect">
            <a:avLst/>
          </a:prstGeom>
          <a:noFill/>
          <a:ln w="25400" cap="flat" cmpd="sng" algn="ctr">
            <a:noFill/>
            <a:prstDash val="solid"/>
          </a:ln>
          <a:effectLst/>
        </p:spPr>
        <p:txBody>
          <a:bodyPr rot="0" spcFirstLastPara="0" vert="horz" wrap="square" lIns="91440" tIns="45720" rIns="91440" bIns="45720" numCol="1" spcCol="0" rtlCol="0" fromWordArt="0" anchor="t" anchorCtr="0" forceAA="0" compatLnSpc="1">
            <a:prstTxWarp prst="textNoShape">
              <a:avLst/>
            </a:prstTxWarp>
            <a:noAutofit/>
          </a:bodyPr>
          <a:lstStyle/>
          <a:p>
            <a:pPr marL="304800" indent="-304800" algn="l">
              <a:spcAft>
                <a:spcPts val="0"/>
              </a:spcAft>
            </a:pPr>
            <a:r>
              <a:rPr lang="ja-JP" sz="1200" kern="100" dirty="0" smtClean="0">
                <a:effectLst/>
                <a:latin typeface="+mn-ea"/>
                <a:cs typeface="Times New Roman"/>
              </a:rPr>
              <a:t>図</a:t>
            </a:r>
            <a:r>
              <a:rPr lang="en-US" altLang="ja-JP" sz="1200" kern="100" dirty="0" smtClean="0">
                <a:effectLst/>
                <a:latin typeface="+mn-ea"/>
                <a:cs typeface="Times New Roman"/>
              </a:rPr>
              <a:t>14</a:t>
            </a:r>
            <a:r>
              <a:rPr lang="ja-JP" sz="1200" kern="100" dirty="0" smtClean="0">
                <a:effectLst/>
                <a:latin typeface="+mn-ea"/>
                <a:cs typeface="Times New Roman"/>
              </a:rPr>
              <a:t>－１</a:t>
            </a:r>
            <a:r>
              <a:rPr lang="ja-JP" sz="1200" kern="100" dirty="0">
                <a:effectLst/>
                <a:latin typeface="+mn-ea"/>
                <a:cs typeface="Times New Roman"/>
              </a:rPr>
              <a:t>　血清総コレステロールの平均値</a:t>
            </a:r>
            <a:r>
              <a:rPr lang="ja-JP" sz="1200" kern="100" dirty="0" smtClean="0">
                <a:effectLst/>
                <a:latin typeface="+mn-ea"/>
                <a:cs typeface="Times New Roman"/>
              </a:rPr>
              <a:t>の</a:t>
            </a:r>
            <a:endParaRPr lang="en-US" altLang="ja-JP" sz="1200" kern="100" dirty="0" smtClean="0">
              <a:effectLst/>
              <a:latin typeface="+mn-ea"/>
              <a:cs typeface="Times New Roman"/>
            </a:endParaRPr>
          </a:p>
          <a:p>
            <a:pPr indent="304800" algn="l">
              <a:spcAft>
                <a:spcPts val="0"/>
              </a:spcAft>
            </a:pPr>
            <a:r>
              <a:rPr lang="ja-JP" altLang="en-US" sz="1200" kern="100" dirty="0" smtClean="0">
                <a:effectLst/>
                <a:latin typeface="+mn-ea"/>
                <a:cs typeface="Times New Roman"/>
              </a:rPr>
              <a:t>　　　  </a:t>
            </a:r>
            <a:r>
              <a:rPr lang="ja-JP" sz="1200" kern="100" dirty="0" smtClean="0">
                <a:effectLst/>
                <a:latin typeface="+mn-ea"/>
                <a:cs typeface="Times New Roman"/>
              </a:rPr>
              <a:t>年次</a:t>
            </a:r>
            <a:r>
              <a:rPr lang="ja-JP" sz="1200" kern="100" dirty="0">
                <a:effectLst/>
                <a:latin typeface="+mn-ea"/>
                <a:cs typeface="Times New Roman"/>
              </a:rPr>
              <a:t>推移</a:t>
            </a:r>
            <a:r>
              <a:rPr lang="ja-JP" sz="1200" kern="100" dirty="0" smtClean="0">
                <a:effectLst/>
                <a:latin typeface="+mn-ea"/>
                <a:cs typeface="Times New Roman"/>
              </a:rPr>
              <a:t>（</a:t>
            </a:r>
            <a:r>
              <a:rPr lang="en-US" altLang="ja-JP" sz="1200" kern="100" dirty="0" smtClean="0">
                <a:latin typeface="+mn-ea"/>
                <a:cs typeface="Times New Roman"/>
              </a:rPr>
              <a:t>20</a:t>
            </a:r>
            <a:r>
              <a:rPr lang="ja-JP" sz="1200" kern="100" dirty="0" smtClean="0">
                <a:effectLst/>
                <a:latin typeface="+mn-ea"/>
                <a:cs typeface="Times New Roman"/>
              </a:rPr>
              <a:t>歳</a:t>
            </a:r>
            <a:r>
              <a:rPr lang="ja-JP" sz="1200" kern="100" dirty="0">
                <a:effectLst/>
                <a:latin typeface="+mn-ea"/>
                <a:cs typeface="Times New Roman"/>
              </a:rPr>
              <a:t>以上）</a:t>
            </a:r>
            <a:r>
              <a:rPr lang="ja-JP" sz="1050" kern="100" dirty="0">
                <a:effectLst/>
                <a:latin typeface="+mn-ea"/>
                <a:cs typeface="Times New Roman"/>
              </a:rPr>
              <a:t>（</a:t>
            </a:r>
            <a:r>
              <a:rPr lang="ja-JP" sz="1050" kern="100" dirty="0" smtClean="0">
                <a:effectLst/>
                <a:latin typeface="+mn-ea"/>
                <a:cs typeface="Times New Roman"/>
              </a:rPr>
              <a:t>平成</a:t>
            </a:r>
            <a:r>
              <a:rPr lang="en-US" altLang="ja-JP" sz="1050" kern="100" dirty="0" smtClean="0">
                <a:effectLst/>
                <a:latin typeface="+mn-ea"/>
                <a:cs typeface="Times New Roman"/>
              </a:rPr>
              <a:t>18</a:t>
            </a:r>
            <a:r>
              <a:rPr lang="ja-JP" sz="1050" kern="100" dirty="0" smtClean="0">
                <a:effectLst/>
                <a:latin typeface="+mn-ea"/>
                <a:cs typeface="Times New Roman"/>
              </a:rPr>
              <a:t>～</a:t>
            </a:r>
            <a:r>
              <a:rPr lang="en-US" altLang="ja-JP" sz="1050" kern="100" dirty="0" smtClean="0">
                <a:effectLst/>
                <a:latin typeface="+mn-ea"/>
                <a:cs typeface="Times New Roman"/>
              </a:rPr>
              <a:t>28</a:t>
            </a:r>
            <a:r>
              <a:rPr lang="ja-JP" sz="1050" kern="100" dirty="0" smtClean="0">
                <a:effectLst/>
                <a:latin typeface="+mn-ea"/>
                <a:cs typeface="Times New Roman"/>
              </a:rPr>
              <a:t>年</a:t>
            </a:r>
            <a:r>
              <a:rPr lang="ja-JP" sz="1050" kern="100" dirty="0">
                <a:effectLst/>
                <a:latin typeface="+mn-ea"/>
                <a:cs typeface="Times New Roman"/>
              </a:rPr>
              <a:t>）</a:t>
            </a:r>
          </a:p>
        </p:txBody>
      </p:sp>
      <p:sp>
        <p:nvSpPr>
          <p:cNvPr id="3" name="正方形/長方形 2"/>
          <p:cNvSpPr/>
          <p:nvPr/>
        </p:nvSpPr>
        <p:spPr>
          <a:xfrm>
            <a:off x="4626268" y="1697366"/>
            <a:ext cx="3906172" cy="719455"/>
          </a:xfrm>
          <a:prstGeom prst="rect">
            <a:avLst/>
          </a:prstGeom>
          <a:noFill/>
          <a:ln w="25400" cap="flat" cmpd="sng" algn="ctr">
            <a:noFill/>
            <a:prstDash val="solid"/>
          </a:ln>
          <a:effectLst/>
        </p:spPr>
        <p:txBody>
          <a:bodyPr rot="0" spcFirstLastPara="0" vert="horz" wrap="square" lIns="91440" tIns="45720" rIns="91440" bIns="45720" numCol="1" spcCol="0" rtlCol="0" fromWordArt="0" anchor="t" anchorCtr="0" forceAA="0" compatLnSpc="1">
            <a:prstTxWarp prst="textNoShape">
              <a:avLst/>
            </a:prstTxWarp>
            <a:noAutofit/>
          </a:bodyPr>
          <a:lstStyle/>
          <a:p>
            <a:pPr marL="609600" indent="-609600" algn="l">
              <a:spcAft>
                <a:spcPts val="0"/>
              </a:spcAft>
            </a:pPr>
            <a:r>
              <a:rPr lang="ja-JP" sz="1200" kern="100" dirty="0" smtClean="0">
                <a:effectLst/>
                <a:latin typeface="+mn-ea"/>
                <a:cs typeface="Times New Roman"/>
              </a:rPr>
              <a:t>図</a:t>
            </a:r>
            <a:r>
              <a:rPr lang="en-US" altLang="ja-JP" sz="1200" kern="100" dirty="0" smtClean="0">
                <a:latin typeface="+mn-ea"/>
                <a:cs typeface="Times New Roman"/>
              </a:rPr>
              <a:t>14</a:t>
            </a:r>
            <a:r>
              <a:rPr lang="ja-JP" sz="1200" kern="100" dirty="0" smtClean="0">
                <a:effectLst/>
                <a:latin typeface="+mn-ea"/>
                <a:cs typeface="Times New Roman"/>
              </a:rPr>
              <a:t>－２</a:t>
            </a:r>
            <a:r>
              <a:rPr lang="ja-JP" sz="1200" kern="100" dirty="0">
                <a:effectLst/>
                <a:latin typeface="+mn-ea"/>
                <a:cs typeface="Times New Roman"/>
              </a:rPr>
              <a:t>　</a:t>
            </a:r>
            <a:r>
              <a:rPr lang="ja-JP" sz="1200" kern="100" spc="-20" dirty="0">
                <a:effectLst/>
                <a:latin typeface="+mn-ea"/>
                <a:cs typeface="Times New Roman"/>
              </a:rPr>
              <a:t>年齢調整した、血清総コレステロールの</a:t>
            </a:r>
            <a:endParaRPr lang="ja-JP" sz="1050" kern="100" dirty="0">
              <a:effectLst/>
              <a:latin typeface="+mn-ea"/>
              <a:cs typeface="Times New Roman"/>
            </a:endParaRPr>
          </a:p>
          <a:p>
            <a:pPr indent="294640" algn="l">
              <a:spcAft>
                <a:spcPts val="0"/>
              </a:spcAft>
            </a:pPr>
            <a:r>
              <a:rPr lang="ja-JP" altLang="en-US" sz="1200" kern="100" spc="-20" dirty="0" smtClean="0">
                <a:effectLst/>
                <a:latin typeface="+mn-ea"/>
                <a:cs typeface="Times New Roman"/>
              </a:rPr>
              <a:t>　　　  </a:t>
            </a:r>
            <a:r>
              <a:rPr lang="ja-JP" sz="1200" kern="100" spc="-20" dirty="0" smtClean="0">
                <a:effectLst/>
                <a:latin typeface="+mn-ea"/>
                <a:cs typeface="Times New Roman"/>
              </a:rPr>
              <a:t>平均値</a:t>
            </a:r>
            <a:r>
              <a:rPr lang="ja-JP" sz="1200" kern="100" spc="-20" dirty="0">
                <a:effectLst/>
                <a:latin typeface="+mn-ea"/>
                <a:cs typeface="Times New Roman"/>
              </a:rPr>
              <a:t>の年次推移</a:t>
            </a:r>
            <a:r>
              <a:rPr lang="ja-JP" sz="1200" kern="100" spc="-20" dirty="0" smtClean="0">
                <a:effectLst/>
                <a:latin typeface="+mn-ea"/>
                <a:cs typeface="Times New Roman"/>
              </a:rPr>
              <a:t>（</a:t>
            </a:r>
            <a:r>
              <a:rPr lang="en-US" altLang="ja-JP" sz="1200" kern="100" spc="-20" dirty="0" smtClean="0">
                <a:effectLst/>
                <a:latin typeface="+mn-ea"/>
                <a:cs typeface="Times New Roman"/>
              </a:rPr>
              <a:t>20</a:t>
            </a:r>
            <a:r>
              <a:rPr lang="ja-JP" sz="1200" kern="100" spc="-20" dirty="0" smtClean="0">
                <a:effectLst/>
                <a:latin typeface="+mn-ea"/>
                <a:cs typeface="Times New Roman"/>
              </a:rPr>
              <a:t>歳</a:t>
            </a:r>
            <a:r>
              <a:rPr lang="ja-JP" sz="1200" kern="100" spc="-20" dirty="0">
                <a:effectLst/>
                <a:latin typeface="+mn-ea"/>
                <a:cs typeface="Times New Roman"/>
              </a:rPr>
              <a:t>以上）</a:t>
            </a:r>
            <a:r>
              <a:rPr lang="ja-JP" sz="1050" kern="100" spc="-20" dirty="0">
                <a:effectLst/>
                <a:latin typeface="+mn-ea"/>
                <a:cs typeface="Times New Roman"/>
              </a:rPr>
              <a:t>（</a:t>
            </a:r>
            <a:r>
              <a:rPr lang="ja-JP" sz="1050" kern="100" spc="-20" dirty="0" smtClean="0">
                <a:effectLst/>
                <a:latin typeface="+mn-ea"/>
                <a:cs typeface="Times New Roman"/>
              </a:rPr>
              <a:t>平成</a:t>
            </a:r>
            <a:r>
              <a:rPr lang="en-US" altLang="ja-JP" sz="1050" kern="100" spc="-20" dirty="0" smtClean="0">
                <a:effectLst/>
                <a:latin typeface="+mn-ea"/>
                <a:cs typeface="Times New Roman"/>
              </a:rPr>
              <a:t>18</a:t>
            </a:r>
            <a:r>
              <a:rPr lang="ja-JP" sz="1050" kern="100" spc="-20" dirty="0" smtClean="0">
                <a:effectLst/>
                <a:latin typeface="+mn-ea"/>
                <a:cs typeface="Times New Roman"/>
              </a:rPr>
              <a:t>～</a:t>
            </a:r>
            <a:r>
              <a:rPr lang="en-US" altLang="ja-JP" sz="1050" kern="100" spc="-20" dirty="0" smtClean="0">
                <a:effectLst/>
                <a:latin typeface="+mn-ea"/>
                <a:cs typeface="Times New Roman"/>
              </a:rPr>
              <a:t>28</a:t>
            </a:r>
            <a:r>
              <a:rPr lang="ja-JP" sz="1050" kern="100" spc="-20" dirty="0" smtClean="0">
                <a:effectLst/>
                <a:latin typeface="+mn-ea"/>
                <a:cs typeface="Times New Roman"/>
              </a:rPr>
              <a:t>年</a:t>
            </a:r>
            <a:r>
              <a:rPr lang="ja-JP" sz="1050" kern="100" spc="-20" dirty="0">
                <a:effectLst/>
                <a:latin typeface="+mn-ea"/>
                <a:cs typeface="Times New Roman"/>
              </a:rPr>
              <a:t>）</a:t>
            </a:r>
            <a:endParaRPr lang="ja-JP" sz="1050" kern="100" dirty="0">
              <a:effectLst/>
              <a:latin typeface="+mn-ea"/>
              <a:cs typeface="Times New Roman"/>
            </a:endParaRPr>
          </a:p>
        </p:txBody>
      </p:sp>
      <p:grpSp>
        <p:nvGrpSpPr>
          <p:cNvPr id="4" name="グループ化 3"/>
          <p:cNvGrpSpPr/>
          <p:nvPr/>
        </p:nvGrpSpPr>
        <p:grpSpPr>
          <a:xfrm>
            <a:off x="827584" y="2204864"/>
            <a:ext cx="3262503" cy="2892968"/>
            <a:chOff x="927191" y="2204864"/>
            <a:chExt cx="3262503" cy="2892968"/>
          </a:xfrm>
        </p:grpSpPr>
        <p:pic>
          <p:nvPicPr>
            <p:cNvPr id="1945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27191" y="2204864"/>
              <a:ext cx="3236913" cy="2627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52781" y="4816845"/>
              <a:ext cx="3236913" cy="2809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nvGrpSpPr>
          <p:cNvPr id="5" name="グループ化 4"/>
          <p:cNvGrpSpPr/>
          <p:nvPr/>
        </p:nvGrpSpPr>
        <p:grpSpPr>
          <a:xfrm>
            <a:off x="4929137" y="2132856"/>
            <a:ext cx="3243263" cy="3017837"/>
            <a:chOff x="4806148" y="2132856"/>
            <a:chExt cx="3243263" cy="3017837"/>
          </a:xfrm>
        </p:grpSpPr>
        <p:pic>
          <p:nvPicPr>
            <p:cNvPr id="19459"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06148" y="2132856"/>
              <a:ext cx="3243263" cy="2736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12498" y="4869706"/>
              <a:ext cx="3236913" cy="2809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Tree>
    <p:extLst>
      <p:ext uri="{BB962C8B-B14F-4D97-AF65-F5344CB8AC3E}">
        <p14:creationId xmlns:p14="http://schemas.microsoft.com/office/powerpoint/2010/main" val="321303362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p:cNvSpPr/>
          <p:nvPr/>
        </p:nvSpPr>
        <p:spPr>
          <a:xfrm>
            <a:off x="359489" y="1772816"/>
            <a:ext cx="4382988" cy="789305"/>
          </a:xfrm>
          <a:prstGeom prst="rect">
            <a:avLst/>
          </a:prstGeom>
          <a:noFill/>
          <a:ln w="25400" cap="flat" cmpd="sng" algn="ctr">
            <a:noFill/>
            <a:prstDash val="solid"/>
          </a:ln>
          <a:effectLst/>
        </p:spPr>
        <p:txBody>
          <a:bodyPr rot="0" spcFirstLastPara="0" vert="horz" wrap="square" lIns="91440" tIns="45720" rIns="91440" bIns="45720" numCol="1" spcCol="0" rtlCol="0" fromWordArt="0" anchor="t" anchorCtr="0" forceAA="0" compatLnSpc="1">
            <a:prstTxWarp prst="textNoShape">
              <a:avLst/>
            </a:prstTxWarp>
            <a:noAutofit/>
          </a:bodyPr>
          <a:lstStyle/>
          <a:p>
            <a:pPr algn="l">
              <a:spcAft>
                <a:spcPts val="0"/>
              </a:spcAft>
            </a:pPr>
            <a:r>
              <a:rPr lang="ja-JP" sz="1200" kern="100" spc="-40" dirty="0" smtClean="0">
                <a:effectLst/>
                <a:latin typeface="+mn-ea"/>
                <a:cs typeface="Times New Roman"/>
              </a:rPr>
              <a:t>図</a:t>
            </a:r>
            <a:r>
              <a:rPr lang="en-US" altLang="ja-JP" sz="1200" kern="100" spc="-40" dirty="0" smtClean="0">
                <a:effectLst/>
                <a:latin typeface="+mn-ea"/>
                <a:cs typeface="Times New Roman"/>
              </a:rPr>
              <a:t>15</a:t>
            </a:r>
            <a:r>
              <a:rPr lang="ja-JP" sz="1200" kern="100" dirty="0" smtClean="0">
                <a:effectLst/>
                <a:latin typeface="+mn-ea"/>
                <a:cs typeface="Times New Roman"/>
              </a:rPr>
              <a:t>－</a:t>
            </a:r>
            <a:r>
              <a:rPr lang="ja-JP" sz="1200" kern="100" spc="-40" dirty="0" smtClean="0">
                <a:effectLst/>
                <a:latin typeface="+mn-ea"/>
                <a:cs typeface="Times New Roman"/>
              </a:rPr>
              <a:t>１</a:t>
            </a:r>
            <a:r>
              <a:rPr lang="ja-JP" sz="1200" kern="100" spc="-40" dirty="0">
                <a:effectLst/>
                <a:latin typeface="+mn-ea"/>
                <a:cs typeface="Times New Roman"/>
              </a:rPr>
              <a:t>　</a:t>
            </a:r>
            <a:r>
              <a:rPr lang="ja-JP" sz="1200" kern="100" dirty="0">
                <a:effectLst/>
                <a:latin typeface="+mn-ea"/>
                <a:cs typeface="Times New Roman"/>
              </a:rPr>
              <a:t>血清総コレステロール</a:t>
            </a:r>
            <a:r>
              <a:rPr lang="ja-JP" sz="1200" kern="100" dirty="0" smtClean="0">
                <a:effectLst/>
                <a:latin typeface="+mn-ea"/>
                <a:cs typeface="Times New Roman"/>
              </a:rPr>
              <a:t>が</a:t>
            </a:r>
            <a:r>
              <a:rPr lang="en-US" altLang="ja-JP" sz="1200" kern="100" dirty="0" smtClean="0">
                <a:effectLst/>
                <a:latin typeface="+mn-ea"/>
                <a:cs typeface="Times New Roman"/>
              </a:rPr>
              <a:t>240mg/</a:t>
            </a:r>
            <a:r>
              <a:rPr lang="en-US" altLang="ja-JP" sz="1200" kern="100" dirty="0" err="1" smtClean="0">
                <a:effectLst/>
                <a:latin typeface="+mn-ea"/>
                <a:cs typeface="Times New Roman"/>
              </a:rPr>
              <a:t>dL</a:t>
            </a:r>
            <a:r>
              <a:rPr lang="ja-JP" sz="1200" kern="100" dirty="0" smtClean="0">
                <a:effectLst/>
                <a:latin typeface="+mn-ea"/>
                <a:cs typeface="Times New Roman"/>
              </a:rPr>
              <a:t>以上</a:t>
            </a:r>
            <a:r>
              <a:rPr lang="ja-JP" altLang="en-US" sz="1200" kern="100" dirty="0" smtClean="0">
                <a:effectLst/>
                <a:latin typeface="+mn-ea"/>
                <a:cs typeface="Times New Roman"/>
              </a:rPr>
              <a:t> </a:t>
            </a:r>
            <a:r>
              <a:rPr lang="ja-JP" sz="1200" kern="100" dirty="0" smtClean="0">
                <a:effectLst/>
                <a:latin typeface="+mn-ea"/>
                <a:cs typeface="Times New Roman"/>
              </a:rPr>
              <a:t>の</a:t>
            </a:r>
            <a:r>
              <a:rPr lang="ja-JP" sz="1200" kern="100" dirty="0">
                <a:effectLst/>
                <a:latin typeface="+mn-ea"/>
                <a:cs typeface="Times New Roman"/>
              </a:rPr>
              <a:t>者</a:t>
            </a:r>
            <a:r>
              <a:rPr lang="ja-JP" sz="1200" kern="100" dirty="0" smtClean="0">
                <a:effectLst/>
                <a:latin typeface="+mn-ea"/>
                <a:cs typeface="Times New Roman"/>
              </a:rPr>
              <a:t>の</a:t>
            </a:r>
            <a:endParaRPr lang="en-US" altLang="ja-JP" sz="1200" kern="100" dirty="0" smtClean="0">
              <a:effectLst/>
              <a:latin typeface="+mn-ea"/>
              <a:cs typeface="Times New Roman"/>
            </a:endParaRPr>
          </a:p>
          <a:p>
            <a:pPr algn="l">
              <a:spcAft>
                <a:spcPts val="0"/>
              </a:spcAft>
            </a:pPr>
            <a:r>
              <a:rPr lang="ja-JP" altLang="en-US" sz="1200" kern="100" dirty="0">
                <a:latin typeface="+mn-ea"/>
                <a:cs typeface="Times New Roman"/>
              </a:rPr>
              <a:t>　</a:t>
            </a:r>
            <a:r>
              <a:rPr lang="ja-JP" altLang="en-US" sz="1200" kern="100" dirty="0" smtClean="0">
                <a:latin typeface="+mn-ea"/>
                <a:cs typeface="Times New Roman"/>
              </a:rPr>
              <a:t>　　　　　 </a:t>
            </a:r>
            <a:r>
              <a:rPr lang="ja-JP" sz="1200" kern="100" dirty="0" smtClean="0">
                <a:effectLst/>
                <a:latin typeface="+mn-ea"/>
                <a:cs typeface="Times New Roman"/>
              </a:rPr>
              <a:t>割合</a:t>
            </a:r>
            <a:r>
              <a:rPr lang="ja-JP" sz="1200" kern="100" dirty="0">
                <a:effectLst/>
                <a:latin typeface="+mn-ea"/>
                <a:cs typeface="Times New Roman"/>
              </a:rPr>
              <a:t>の年次推移</a:t>
            </a:r>
            <a:r>
              <a:rPr lang="ja-JP" sz="1200" kern="100" dirty="0" smtClean="0">
                <a:effectLst/>
                <a:latin typeface="+mn-ea"/>
                <a:cs typeface="Times New Roman"/>
              </a:rPr>
              <a:t>（</a:t>
            </a:r>
            <a:r>
              <a:rPr lang="en-US" altLang="ja-JP" sz="1200" kern="100" dirty="0" smtClean="0">
                <a:effectLst/>
                <a:latin typeface="+mn-ea"/>
                <a:cs typeface="Times New Roman"/>
              </a:rPr>
              <a:t>20</a:t>
            </a:r>
            <a:r>
              <a:rPr lang="ja-JP" sz="1200" kern="100" dirty="0" smtClean="0">
                <a:effectLst/>
                <a:latin typeface="+mn-ea"/>
                <a:cs typeface="Times New Roman"/>
              </a:rPr>
              <a:t>歳</a:t>
            </a:r>
            <a:r>
              <a:rPr lang="ja-JP" sz="1200" kern="100" dirty="0">
                <a:effectLst/>
                <a:latin typeface="+mn-ea"/>
                <a:cs typeface="Times New Roman"/>
              </a:rPr>
              <a:t>以上</a:t>
            </a:r>
            <a:r>
              <a:rPr lang="ja-JP" sz="1200" kern="100" dirty="0" smtClean="0">
                <a:effectLst/>
                <a:latin typeface="+mn-ea"/>
                <a:cs typeface="Times New Roman"/>
              </a:rPr>
              <a:t>）</a:t>
            </a:r>
            <a:r>
              <a:rPr lang="ja-JP" sz="1050" kern="100" dirty="0" smtClean="0">
                <a:effectLst/>
                <a:latin typeface="+mn-ea"/>
                <a:cs typeface="Times New Roman"/>
              </a:rPr>
              <a:t>（平成</a:t>
            </a:r>
            <a:r>
              <a:rPr lang="en-US" altLang="ja-JP" sz="1050" kern="100" dirty="0" smtClean="0">
                <a:effectLst/>
                <a:latin typeface="+mn-ea"/>
                <a:cs typeface="Times New Roman"/>
              </a:rPr>
              <a:t>18</a:t>
            </a:r>
            <a:r>
              <a:rPr lang="ja-JP" sz="1050" kern="100" dirty="0" smtClean="0">
                <a:effectLst/>
                <a:latin typeface="+mn-ea"/>
                <a:cs typeface="Times New Roman"/>
              </a:rPr>
              <a:t>～</a:t>
            </a:r>
            <a:r>
              <a:rPr lang="en-US" altLang="ja-JP" sz="1050" kern="100" dirty="0" smtClean="0">
                <a:effectLst/>
                <a:latin typeface="+mn-ea"/>
                <a:cs typeface="Times New Roman"/>
              </a:rPr>
              <a:t>28</a:t>
            </a:r>
            <a:r>
              <a:rPr lang="ja-JP" sz="1050" kern="100" dirty="0" smtClean="0">
                <a:effectLst/>
                <a:latin typeface="+mn-ea"/>
                <a:cs typeface="Times New Roman"/>
              </a:rPr>
              <a:t>年</a:t>
            </a:r>
            <a:r>
              <a:rPr lang="ja-JP" sz="1050" kern="100" dirty="0">
                <a:effectLst/>
                <a:latin typeface="+mn-ea"/>
                <a:cs typeface="Times New Roman"/>
              </a:rPr>
              <a:t>）</a:t>
            </a:r>
          </a:p>
        </p:txBody>
      </p:sp>
      <p:sp>
        <p:nvSpPr>
          <p:cNvPr id="3" name="正方形/長方形 2"/>
          <p:cNvSpPr/>
          <p:nvPr/>
        </p:nvSpPr>
        <p:spPr>
          <a:xfrm>
            <a:off x="4427984" y="1772816"/>
            <a:ext cx="4436516" cy="850900"/>
          </a:xfrm>
          <a:prstGeom prst="rect">
            <a:avLst/>
          </a:prstGeom>
          <a:noFill/>
          <a:ln w="25400" cap="flat" cmpd="sng" algn="ctr">
            <a:noFill/>
            <a:prstDash val="solid"/>
          </a:ln>
          <a:effectLst/>
        </p:spPr>
        <p:txBody>
          <a:bodyPr rot="0" spcFirstLastPara="0" vert="horz" wrap="square" lIns="91440" tIns="45720" rIns="91440" bIns="45720" numCol="1" spcCol="0" rtlCol="0" fromWordArt="0" anchor="t" anchorCtr="0" forceAA="0" compatLnSpc="1">
            <a:prstTxWarp prst="textNoShape">
              <a:avLst/>
            </a:prstTxWarp>
            <a:noAutofit/>
          </a:bodyPr>
          <a:lstStyle/>
          <a:p>
            <a:r>
              <a:rPr lang="ja-JP" sz="1200" kern="100" spc="-40" dirty="0" smtClean="0">
                <a:effectLst/>
                <a:latin typeface="+mn-ea"/>
                <a:cs typeface="Times New Roman"/>
              </a:rPr>
              <a:t>図</a:t>
            </a:r>
            <a:r>
              <a:rPr lang="en-US" altLang="ja-JP" sz="1200" kern="100" spc="-40" dirty="0" smtClean="0">
                <a:effectLst/>
                <a:latin typeface="+mn-ea"/>
                <a:cs typeface="Times New Roman"/>
              </a:rPr>
              <a:t>15</a:t>
            </a:r>
            <a:r>
              <a:rPr lang="ja-JP" sz="1200" kern="100" dirty="0" smtClean="0">
                <a:effectLst/>
                <a:latin typeface="+mn-ea"/>
                <a:cs typeface="Times New Roman"/>
              </a:rPr>
              <a:t>－</a:t>
            </a:r>
            <a:r>
              <a:rPr lang="ja-JP" sz="1200" kern="100" spc="-40" dirty="0" smtClean="0">
                <a:effectLst/>
                <a:latin typeface="+mn-ea"/>
                <a:cs typeface="Times New Roman"/>
              </a:rPr>
              <a:t>２</a:t>
            </a:r>
            <a:r>
              <a:rPr lang="ja-JP" sz="1200" kern="100" spc="-40" dirty="0">
                <a:effectLst/>
                <a:latin typeface="+mn-ea"/>
                <a:cs typeface="Times New Roman"/>
              </a:rPr>
              <a:t>　</a:t>
            </a:r>
            <a:r>
              <a:rPr lang="ja-JP" sz="1200" kern="100" dirty="0">
                <a:effectLst/>
                <a:latin typeface="+mn-ea"/>
                <a:cs typeface="Times New Roman"/>
              </a:rPr>
              <a:t>年齢調整した、血清総コレステロール</a:t>
            </a:r>
            <a:r>
              <a:rPr lang="ja-JP" sz="1200" kern="100" dirty="0" smtClean="0">
                <a:effectLst/>
                <a:latin typeface="+mn-ea"/>
                <a:cs typeface="Times New Roman"/>
              </a:rPr>
              <a:t>が</a:t>
            </a:r>
            <a:r>
              <a:rPr lang="en-US" altLang="ja-JP" sz="1200" kern="100" dirty="0">
                <a:latin typeface="+mn-ea"/>
                <a:cs typeface="Times New Roman"/>
              </a:rPr>
              <a:t>240mg/</a:t>
            </a:r>
            <a:r>
              <a:rPr lang="en-US" altLang="ja-JP" sz="1200" kern="100" dirty="0" err="1">
                <a:latin typeface="+mn-ea"/>
                <a:cs typeface="Times New Roman"/>
              </a:rPr>
              <a:t>dL</a:t>
            </a:r>
            <a:r>
              <a:rPr lang="en-US" altLang="ja-JP" sz="1200" kern="100" dirty="0">
                <a:latin typeface="+mn-ea"/>
                <a:cs typeface="Times New Roman"/>
              </a:rPr>
              <a:t> </a:t>
            </a:r>
            <a:r>
              <a:rPr lang="ja-JP" sz="1200" kern="100" dirty="0" smtClean="0">
                <a:effectLst/>
                <a:latin typeface="+mn-ea"/>
                <a:cs typeface="Times New Roman"/>
              </a:rPr>
              <a:t>以上</a:t>
            </a:r>
            <a:endParaRPr lang="en-US" altLang="ja-JP" sz="1200" kern="100" dirty="0" smtClean="0">
              <a:effectLst/>
              <a:latin typeface="+mn-ea"/>
              <a:cs typeface="Times New Roman"/>
            </a:endParaRPr>
          </a:p>
          <a:p>
            <a:pPr algn="l">
              <a:spcAft>
                <a:spcPts val="0"/>
              </a:spcAft>
            </a:pPr>
            <a:r>
              <a:rPr lang="ja-JP" altLang="en-US" sz="1200" kern="100" dirty="0">
                <a:latin typeface="+mn-ea"/>
                <a:cs typeface="Times New Roman"/>
              </a:rPr>
              <a:t>　</a:t>
            </a:r>
            <a:r>
              <a:rPr lang="ja-JP" altLang="en-US" sz="1200" kern="100" dirty="0" smtClean="0">
                <a:latin typeface="+mn-ea"/>
                <a:cs typeface="Times New Roman"/>
              </a:rPr>
              <a:t>　　　　　 </a:t>
            </a:r>
            <a:r>
              <a:rPr lang="ja-JP" sz="1200" kern="100" dirty="0" smtClean="0">
                <a:effectLst/>
                <a:latin typeface="+mn-ea"/>
                <a:cs typeface="Times New Roman"/>
              </a:rPr>
              <a:t>の</a:t>
            </a:r>
            <a:r>
              <a:rPr lang="ja-JP" sz="1200" kern="100" dirty="0">
                <a:effectLst/>
                <a:latin typeface="+mn-ea"/>
                <a:cs typeface="Times New Roman"/>
              </a:rPr>
              <a:t>者の割合の年次</a:t>
            </a:r>
            <a:r>
              <a:rPr lang="ja-JP" sz="1200" kern="100" dirty="0" smtClean="0">
                <a:effectLst/>
                <a:latin typeface="+mn-ea"/>
                <a:cs typeface="Times New Roman"/>
              </a:rPr>
              <a:t>推移（</a:t>
            </a:r>
            <a:r>
              <a:rPr lang="en-US" altLang="ja-JP" sz="1200" kern="100" dirty="0" smtClean="0">
                <a:latin typeface="+mn-ea"/>
                <a:cs typeface="Times New Roman"/>
              </a:rPr>
              <a:t>20</a:t>
            </a:r>
            <a:r>
              <a:rPr lang="ja-JP" sz="1200" kern="100" dirty="0" smtClean="0">
                <a:effectLst/>
                <a:latin typeface="+mn-ea"/>
                <a:cs typeface="Times New Roman"/>
              </a:rPr>
              <a:t>歳</a:t>
            </a:r>
            <a:r>
              <a:rPr lang="ja-JP" sz="1200" kern="100" dirty="0">
                <a:effectLst/>
                <a:latin typeface="+mn-ea"/>
                <a:cs typeface="Times New Roman"/>
              </a:rPr>
              <a:t>以上）</a:t>
            </a:r>
            <a:r>
              <a:rPr lang="ja-JP" sz="1050" kern="100" dirty="0">
                <a:effectLst/>
                <a:latin typeface="+mn-ea"/>
                <a:cs typeface="Times New Roman"/>
              </a:rPr>
              <a:t>（</a:t>
            </a:r>
            <a:r>
              <a:rPr lang="ja-JP" sz="1050" kern="100" dirty="0" smtClean="0">
                <a:effectLst/>
                <a:latin typeface="+mn-ea"/>
                <a:cs typeface="Times New Roman"/>
              </a:rPr>
              <a:t>平成</a:t>
            </a:r>
            <a:r>
              <a:rPr lang="en-US" altLang="ja-JP" sz="1050" kern="100" dirty="0" smtClean="0">
                <a:effectLst/>
                <a:latin typeface="+mn-ea"/>
                <a:cs typeface="Times New Roman"/>
              </a:rPr>
              <a:t>18</a:t>
            </a:r>
            <a:r>
              <a:rPr lang="ja-JP" sz="1050" kern="100" dirty="0" smtClean="0">
                <a:effectLst/>
                <a:latin typeface="+mn-ea"/>
                <a:cs typeface="Times New Roman"/>
              </a:rPr>
              <a:t>～</a:t>
            </a:r>
            <a:r>
              <a:rPr lang="en-US" altLang="ja-JP" sz="1050" kern="100" dirty="0" smtClean="0">
                <a:effectLst/>
                <a:latin typeface="+mn-ea"/>
                <a:cs typeface="Times New Roman"/>
              </a:rPr>
              <a:t>28</a:t>
            </a:r>
            <a:r>
              <a:rPr lang="ja-JP" sz="1050" kern="100" dirty="0" smtClean="0">
                <a:effectLst/>
                <a:latin typeface="+mn-ea"/>
                <a:cs typeface="Times New Roman"/>
              </a:rPr>
              <a:t>年</a:t>
            </a:r>
            <a:r>
              <a:rPr lang="ja-JP" sz="1050" kern="100" dirty="0">
                <a:effectLst/>
                <a:latin typeface="+mn-ea"/>
                <a:cs typeface="Times New Roman"/>
              </a:rPr>
              <a:t>）</a:t>
            </a:r>
          </a:p>
        </p:txBody>
      </p:sp>
      <p:grpSp>
        <p:nvGrpSpPr>
          <p:cNvPr id="4" name="グループ化 3"/>
          <p:cNvGrpSpPr/>
          <p:nvPr/>
        </p:nvGrpSpPr>
        <p:grpSpPr>
          <a:xfrm>
            <a:off x="683568" y="2276872"/>
            <a:ext cx="3353961" cy="2861057"/>
            <a:chOff x="896565" y="2358593"/>
            <a:chExt cx="3353961" cy="2861057"/>
          </a:xfrm>
        </p:grpSpPr>
        <p:pic>
          <p:nvPicPr>
            <p:cNvPr id="2048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96565" y="2358593"/>
              <a:ext cx="3236913" cy="2517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13613" y="4938663"/>
              <a:ext cx="3236913" cy="2809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nvGrpSpPr>
          <p:cNvPr id="5" name="グループ化 4"/>
          <p:cNvGrpSpPr/>
          <p:nvPr/>
        </p:nvGrpSpPr>
        <p:grpSpPr>
          <a:xfrm>
            <a:off x="5024610" y="2276872"/>
            <a:ext cx="3360367" cy="2870770"/>
            <a:chOff x="5024610" y="2348880"/>
            <a:chExt cx="3360367" cy="2870770"/>
          </a:xfrm>
        </p:grpSpPr>
        <p:pic>
          <p:nvPicPr>
            <p:cNvPr id="20483"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24610" y="2348880"/>
              <a:ext cx="3243263" cy="2468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48064" y="4938663"/>
              <a:ext cx="3236913" cy="2809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Tree>
    <p:extLst>
      <p:ext uri="{BB962C8B-B14F-4D97-AF65-F5344CB8AC3E}">
        <p14:creationId xmlns:p14="http://schemas.microsoft.com/office/powerpoint/2010/main" val="144711131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9"/>
          <p:cNvSpPr txBox="1"/>
          <p:nvPr/>
        </p:nvSpPr>
        <p:spPr>
          <a:xfrm>
            <a:off x="759170" y="1503233"/>
            <a:ext cx="3009900" cy="611505"/>
          </a:xfrm>
          <a:prstGeom prst="rect">
            <a:avLst/>
          </a:prstGeom>
          <a:noFill/>
        </p:spPr>
        <p:txBody>
          <a:bodyPr wrap="square">
            <a:noAutofit/>
          </a:bodyPr>
          <a:lstStyle/>
          <a:p>
            <a:pPr fontAlgn="base">
              <a:spcAft>
                <a:spcPts val="0"/>
              </a:spcAft>
            </a:pPr>
            <a:r>
              <a:rPr lang="ja-JP" sz="1200" dirty="0">
                <a:effectLst/>
                <a:latin typeface="ＭＳ Ｐゴシック"/>
                <a:cs typeface="ＭＳ Ｐゴシック"/>
              </a:rPr>
              <a:t>図</a:t>
            </a:r>
            <a:r>
              <a:rPr lang="en-US" sz="1200" dirty="0">
                <a:effectLst/>
                <a:latin typeface="ＭＳ Ｐゴシック"/>
                <a:cs typeface="ＭＳ Ｐゴシック"/>
              </a:rPr>
              <a:t>16</a:t>
            </a:r>
            <a:r>
              <a:rPr lang="ja-JP" sz="1200" dirty="0">
                <a:effectLst/>
                <a:latin typeface="ＭＳ Ｐゴシック"/>
                <a:cs typeface="ＭＳ Ｐゴシック"/>
              </a:rPr>
              <a:t>－１　食塩摂取量の平均値の年次推移</a:t>
            </a:r>
          </a:p>
          <a:p>
            <a:pPr indent="304800" fontAlgn="base">
              <a:spcAft>
                <a:spcPts val="0"/>
              </a:spcAft>
            </a:pPr>
            <a:r>
              <a:rPr lang="ja-JP" altLang="en-US" sz="1200" dirty="0" smtClean="0">
                <a:effectLst/>
                <a:latin typeface="ＭＳ Ｐゴシック"/>
                <a:cs typeface="ＭＳ Ｐゴシック"/>
              </a:rPr>
              <a:t>　　　　</a:t>
            </a:r>
            <a:r>
              <a:rPr lang="ja-JP" sz="1200" dirty="0" smtClean="0">
                <a:effectLst/>
                <a:latin typeface="ＭＳ Ｐゴシック"/>
                <a:cs typeface="ＭＳ Ｐゴシック"/>
              </a:rPr>
              <a:t>（</a:t>
            </a:r>
            <a:r>
              <a:rPr lang="en-US" sz="1200" dirty="0">
                <a:effectLst/>
                <a:latin typeface="ＭＳ Ｐゴシック"/>
                <a:cs typeface="ＭＳ Ｐゴシック"/>
              </a:rPr>
              <a:t>20</a:t>
            </a:r>
            <a:r>
              <a:rPr lang="ja-JP" sz="1200" dirty="0">
                <a:effectLst/>
                <a:latin typeface="ＭＳ Ｐゴシック"/>
                <a:cs typeface="ＭＳ Ｐゴシック"/>
              </a:rPr>
              <a:t>歳以上）</a:t>
            </a:r>
            <a:r>
              <a:rPr lang="ja-JP" sz="1050" dirty="0">
                <a:effectLst/>
                <a:latin typeface="ＭＳ Ｐゴシック"/>
                <a:cs typeface="ＭＳ Ｐゴシック"/>
              </a:rPr>
              <a:t>（平成</a:t>
            </a:r>
            <a:r>
              <a:rPr lang="en-US" sz="1050" dirty="0">
                <a:effectLst/>
                <a:latin typeface="ＭＳ Ｐゴシック"/>
                <a:cs typeface="ＭＳ Ｐゴシック"/>
              </a:rPr>
              <a:t>18</a:t>
            </a:r>
            <a:r>
              <a:rPr lang="ja-JP" sz="1050" dirty="0">
                <a:effectLst/>
                <a:latin typeface="ＭＳ Ｐゴシック"/>
                <a:cs typeface="ＭＳ Ｐゴシック"/>
              </a:rPr>
              <a:t>～</a:t>
            </a:r>
            <a:r>
              <a:rPr lang="en-US" sz="1050" dirty="0">
                <a:effectLst/>
                <a:latin typeface="ＭＳ Ｐゴシック"/>
                <a:cs typeface="ＭＳ Ｐゴシック"/>
              </a:rPr>
              <a:t>28</a:t>
            </a:r>
            <a:r>
              <a:rPr lang="ja-JP" sz="1050" dirty="0">
                <a:effectLst/>
                <a:latin typeface="ＭＳ Ｐゴシック"/>
                <a:cs typeface="ＭＳ Ｐゴシック"/>
              </a:rPr>
              <a:t>年）</a:t>
            </a:r>
            <a:endParaRPr lang="ja-JP" sz="1200" dirty="0">
              <a:effectLst/>
              <a:latin typeface="ＭＳ Ｐゴシック"/>
              <a:cs typeface="ＭＳ Ｐゴシック"/>
            </a:endParaRPr>
          </a:p>
        </p:txBody>
      </p:sp>
      <p:sp>
        <p:nvSpPr>
          <p:cNvPr id="3" name="テキスト ボックス 9"/>
          <p:cNvSpPr txBox="1"/>
          <p:nvPr/>
        </p:nvSpPr>
        <p:spPr>
          <a:xfrm>
            <a:off x="4935487" y="1484784"/>
            <a:ext cx="3629025" cy="611505"/>
          </a:xfrm>
          <a:prstGeom prst="rect">
            <a:avLst/>
          </a:prstGeom>
          <a:noFill/>
        </p:spPr>
        <p:txBody>
          <a:bodyPr wrap="square">
            <a:noAutofit/>
          </a:bodyPr>
          <a:lstStyle/>
          <a:p>
            <a:pPr fontAlgn="base">
              <a:spcAft>
                <a:spcPts val="0"/>
              </a:spcAft>
            </a:pPr>
            <a:r>
              <a:rPr lang="ja-JP" sz="1200" dirty="0">
                <a:effectLst/>
                <a:latin typeface="ＭＳ Ｐゴシック"/>
                <a:cs typeface="ＭＳ Ｐゴシック"/>
              </a:rPr>
              <a:t>図</a:t>
            </a:r>
            <a:r>
              <a:rPr lang="en-US" sz="1200" dirty="0">
                <a:effectLst/>
                <a:latin typeface="ＭＳ Ｐゴシック"/>
                <a:cs typeface="ＭＳ Ｐゴシック"/>
              </a:rPr>
              <a:t>16</a:t>
            </a:r>
            <a:r>
              <a:rPr lang="ja-JP" sz="1200" dirty="0">
                <a:effectLst/>
                <a:latin typeface="ＭＳ Ｐゴシック"/>
                <a:cs typeface="ＭＳ Ｐゴシック"/>
              </a:rPr>
              <a:t>－２　年齢調整</a:t>
            </a:r>
            <a:r>
              <a:rPr lang="ja-JP" sz="1200" dirty="0">
                <a:effectLst/>
                <a:latin typeface="+mn-ea"/>
                <a:cs typeface="ＭＳ Ｐゴシック"/>
              </a:rPr>
              <a:t>した</a:t>
            </a:r>
            <a:r>
              <a:rPr lang="ja-JP" sz="1200" dirty="0">
                <a:effectLst/>
                <a:latin typeface="ＭＳ Ｐゴシック"/>
                <a:cs typeface="ＭＳ Ｐゴシック"/>
              </a:rPr>
              <a:t>、食塩摂取量の平均値の</a:t>
            </a:r>
          </a:p>
          <a:p>
            <a:pPr indent="304800" fontAlgn="base">
              <a:spcAft>
                <a:spcPts val="0"/>
              </a:spcAft>
            </a:pPr>
            <a:r>
              <a:rPr lang="ja-JP" altLang="en-US" sz="1200" dirty="0" smtClean="0">
                <a:effectLst/>
                <a:latin typeface="ＭＳ Ｐゴシック"/>
                <a:cs typeface="ＭＳ Ｐゴシック"/>
              </a:rPr>
              <a:t>　　　 </a:t>
            </a:r>
            <a:r>
              <a:rPr lang="ja-JP" sz="1200" dirty="0" smtClean="0">
                <a:effectLst/>
                <a:latin typeface="ＭＳ Ｐゴシック"/>
                <a:cs typeface="ＭＳ Ｐゴシック"/>
              </a:rPr>
              <a:t>年次</a:t>
            </a:r>
            <a:r>
              <a:rPr lang="ja-JP" sz="1200" dirty="0">
                <a:effectLst/>
                <a:latin typeface="ＭＳ Ｐゴシック"/>
                <a:cs typeface="ＭＳ Ｐゴシック"/>
              </a:rPr>
              <a:t>推移（</a:t>
            </a:r>
            <a:r>
              <a:rPr lang="en-US" sz="1200" dirty="0">
                <a:effectLst/>
                <a:latin typeface="ＭＳ Ｐゴシック"/>
                <a:cs typeface="ＭＳ Ｐゴシック"/>
              </a:rPr>
              <a:t>20</a:t>
            </a:r>
            <a:r>
              <a:rPr lang="ja-JP" sz="1200" dirty="0">
                <a:effectLst/>
                <a:latin typeface="ＭＳ Ｐゴシック"/>
                <a:cs typeface="ＭＳ Ｐゴシック"/>
              </a:rPr>
              <a:t>歳以上）</a:t>
            </a:r>
            <a:r>
              <a:rPr lang="ja-JP" sz="1050" dirty="0">
                <a:effectLst/>
                <a:latin typeface="ＭＳ Ｐゴシック"/>
                <a:cs typeface="ＭＳ Ｐゴシック"/>
              </a:rPr>
              <a:t>（平成</a:t>
            </a:r>
            <a:r>
              <a:rPr lang="en-US" sz="1050" dirty="0">
                <a:effectLst/>
                <a:latin typeface="ＭＳ Ｐゴシック"/>
                <a:cs typeface="ＭＳ Ｐゴシック"/>
              </a:rPr>
              <a:t>18</a:t>
            </a:r>
            <a:r>
              <a:rPr lang="ja-JP" sz="1050" dirty="0">
                <a:effectLst/>
                <a:latin typeface="ＭＳ Ｐゴシック"/>
                <a:cs typeface="ＭＳ Ｐゴシック"/>
              </a:rPr>
              <a:t>～</a:t>
            </a:r>
            <a:r>
              <a:rPr lang="en-US" sz="1050" dirty="0">
                <a:effectLst/>
                <a:latin typeface="ＭＳ Ｐゴシック"/>
                <a:cs typeface="ＭＳ Ｐゴシック"/>
              </a:rPr>
              <a:t>28</a:t>
            </a:r>
            <a:r>
              <a:rPr lang="ja-JP" sz="1050" dirty="0">
                <a:effectLst/>
                <a:latin typeface="ＭＳ Ｐゴシック"/>
                <a:cs typeface="ＭＳ Ｐゴシック"/>
              </a:rPr>
              <a:t>年）</a:t>
            </a:r>
            <a:endParaRPr lang="ja-JP" sz="1200" dirty="0">
              <a:effectLst/>
              <a:latin typeface="ＭＳ Ｐゴシック"/>
              <a:cs typeface="ＭＳ Ｐゴシック"/>
            </a:endParaRPr>
          </a:p>
        </p:txBody>
      </p:sp>
      <p:grpSp>
        <p:nvGrpSpPr>
          <p:cNvPr id="4" name="グループ化 3"/>
          <p:cNvGrpSpPr/>
          <p:nvPr/>
        </p:nvGrpSpPr>
        <p:grpSpPr>
          <a:xfrm>
            <a:off x="759170" y="1988840"/>
            <a:ext cx="3377335" cy="3469803"/>
            <a:chOff x="759170" y="1988840"/>
            <a:chExt cx="3377335" cy="3469803"/>
          </a:xfrm>
        </p:grpSpPr>
        <p:pic>
          <p:nvPicPr>
            <p:cNvPr id="2150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9170" y="1988840"/>
              <a:ext cx="3187700" cy="31702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26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99592" y="5177656"/>
              <a:ext cx="3236913" cy="2809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nvGrpSpPr>
          <p:cNvPr id="5" name="グループ化 4"/>
          <p:cNvGrpSpPr/>
          <p:nvPr/>
        </p:nvGrpSpPr>
        <p:grpSpPr>
          <a:xfrm>
            <a:off x="4892539" y="1988840"/>
            <a:ext cx="3279861" cy="3469803"/>
            <a:chOff x="4746624" y="1988840"/>
            <a:chExt cx="3279861" cy="3469803"/>
          </a:xfrm>
        </p:grpSpPr>
        <p:pic>
          <p:nvPicPr>
            <p:cNvPr id="2150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46624" y="1988840"/>
              <a:ext cx="3279775" cy="31765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89572" y="5177656"/>
              <a:ext cx="3236913" cy="2809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Tree>
    <p:extLst>
      <p:ext uri="{BB962C8B-B14F-4D97-AF65-F5344CB8AC3E}">
        <p14:creationId xmlns:p14="http://schemas.microsoft.com/office/powerpoint/2010/main" val="77271223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p:cNvSpPr/>
          <p:nvPr/>
        </p:nvSpPr>
        <p:spPr>
          <a:xfrm>
            <a:off x="1547664" y="1522922"/>
            <a:ext cx="5094312" cy="276999"/>
          </a:xfrm>
          <a:prstGeom prst="rect">
            <a:avLst/>
          </a:prstGeom>
        </p:spPr>
        <p:txBody>
          <a:bodyPr wrap="square">
            <a:spAutoFit/>
          </a:bodyPr>
          <a:lstStyle/>
          <a:p>
            <a:r>
              <a:rPr lang="ja-JP" altLang="ja-JP" sz="1200" dirty="0">
                <a:latin typeface="+mn-ea"/>
              </a:rPr>
              <a:t>図</a:t>
            </a:r>
            <a:r>
              <a:rPr lang="en-US" altLang="ja-JP" sz="1200" dirty="0">
                <a:latin typeface="+mn-ea"/>
              </a:rPr>
              <a:t>17</a:t>
            </a:r>
            <a:r>
              <a:rPr lang="ja-JP" altLang="ja-JP" sz="1200" dirty="0">
                <a:latin typeface="+mn-ea"/>
              </a:rPr>
              <a:t>　食塩摂取量の平均値（</a:t>
            </a:r>
            <a:r>
              <a:rPr lang="en-US" altLang="ja-JP" sz="1200" dirty="0">
                <a:latin typeface="+mn-ea"/>
              </a:rPr>
              <a:t>20</a:t>
            </a:r>
            <a:r>
              <a:rPr lang="ja-JP" altLang="ja-JP" sz="1200" dirty="0">
                <a:latin typeface="+mn-ea"/>
              </a:rPr>
              <a:t>歳以上、性・年齢階級別、全国補正値）</a:t>
            </a:r>
          </a:p>
        </p:txBody>
      </p:sp>
      <p:grpSp>
        <p:nvGrpSpPr>
          <p:cNvPr id="3" name="グループ化 2"/>
          <p:cNvGrpSpPr/>
          <p:nvPr/>
        </p:nvGrpSpPr>
        <p:grpSpPr>
          <a:xfrm>
            <a:off x="1331913" y="1880828"/>
            <a:ext cx="6480175" cy="3096344"/>
            <a:chOff x="1331913" y="2060848"/>
            <a:chExt cx="6480175" cy="3096344"/>
          </a:xfrm>
        </p:grpSpPr>
        <p:pic>
          <p:nvPicPr>
            <p:cNvPr id="2253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31913" y="2060848"/>
              <a:ext cx="6480175" cy="27257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0" y="4876205"/>
              <a:ext cx="3236913" cy="2809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Tree>
    <p:extLst>
      <p:ext uri="{BB962C8B-B14F-4D97-AF65-F5344CB8AC3E}">
        <p14:creationId xmlns:p14="http://schemas.microsoft.com/office/powerpoint/2010/main" val="251420403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9"/>
          <p:cNvSpPr txBox="1"/>
          <p:nvPr/>
        </p:nvSpPr>
        <p:spPr>
          <a:xfrm>
            <a:off x="755576" y="1484784"/>
            <a:ext cx="3105150" cy="581025"/>
          </a:xfrm>
          <a:prstGeom prst="rect">
            <a:avLst/>
          </a:prstGeom>
          <a:noFill/>
        </p:spPr>
        <p:txBody>
          <a:bodyPr wrap="square">
            <a:noAutofit/>
          </a:bodyPr>
          <a:lstStyle/>
          <a:p>
            <a:pPr fontAlgn="base">
              <a:spcAft>
                <a:spcPts val="0"/>
              </a:spcAft>
            </a:pPr>
            <a:r>
              <a:rPr lang="ja-JP" sz="1200" kern="1200" dirty="0">
                <a:effectLst/>
                <a:latin typeface="ＭＳ Ｐゴシック"/>
                <a:cs typeface="ＭＳ ゴシック"/>
              </a:rPr>
              <a:t>図</a:t>
            </a:r>
            <a:r>
              <a:rPr lang="en-US" sz="1200" kern="1200" dirty="0">
                <a:effectLst/>
                <a:latin typeface="ＭＳ Ｐゴシック"/>
                <a:cs typeface="ＭＳ ゴシック"/>
              </a:rPr>
              <a:t>18</a:t>
            </a:r>
            <a:r>
              <a:rPr lang="ja-JP" sz="1200" kern="1200" dirty="0">
                <a:effectLst/>
                <a:latin typeface="ＭＳ Ｐゴシック"/>
                <a:cs typeface="ＭＳ ゴシック"/>
              </a:rPr>
              <a:t>－１　野菜摂取量の平均値</a:t>
            </a:r>
            <a:r>
              <a:rPr lang="ja-JP" sz="1200" dirty="0">
                <a:effectLst/>
                <a:latin typeface="ＭＳ Ｐゴシック"/>
                <a:cs typeface="ＭＳ Ｐゴシック"/>
              </a:rPr>
              <a:t>の</a:t>
            </a:r>
            <a:r>
              <a:rPr lang="ja-JP" sz="1200" kern="1200" dirty="0">
                <a:effectLst/>
                <a:latin typeface="ＭＳ Ｐゴシック"/>
                <a:cs typeface="ＭＳ ゴシック"/>
              </a:rPr>
              <a:t>年次推移</a:t>
            </a:r>
            <a:endParaRPr lang="ja-JP" sz="1200" dirty="0">
              <a:effectLst/>
              <a:latin typeface="ＭＳ Ｐゴシック"/>
              <a:cs typeface="ＭＳ Ｐゴシック"/>
            </a:endParaRPr>
          </a:p>
          <a:p>
            <a:pPr indent="304800" fontAlgn="base">
              <a:spcAft>
                <a:spcPts val="0"/>
              </a:spcAft>
            </a:pPr>
            <a:r>
              <a:rPr lang="ja-JP" altLang="en-US" sz="1200" kern="1200" dirty="0" smtClean="0">
                <a:effectLst/>
                <a:latin typeface="ＭＳ Ｐゴシック"/>
                <a:cs typeface="ＭＳ ゴシック"/>
              </a:rPr>
              <a:t>　　　　</a:t>
            </a:r>
            <a:r>
              <a:rPr lang="ja-JP" sz="1200" kern="1200" dirty="0" smtClean="0">
                <a:effectLst/>
                <a:latin typeface="ＭＳ Ｐゴシック"/>
                <a:cs typeface="ＭＳ ゴシック"/>
              </a:rPr>
              <a:t>（</a:t>
            </a:r>
            <a:r>
              <a:rPr lang="en-US" sz="1200" kern="1200" dirty="0">
                <a:effectLst/>
                <a:latin typeface="ＭＳ Ｐゴシック"/>
                <a:cs typeface="ＭＳ ゴシック"/>
              </a:rPr>
              <a:t>20</a:t>
            </a:r>
            <a:r>
              <a:rPr lang="ja-JP" sz="1200" kern="1200" dirty="0">
                <a:effectLst/>
                <a:latin typeface="ＭＳ Ｐゴシック"/>
                <a:cs typeface="ＭＳ ゴシック"/>
              </a:rPr>
              <a:t>歳以上）</a:t>
            </a:r>
            <a:r>
              <a:rPr lang="ja-JP" sz="1050" dirty="0">
                <a:effectLst/>
                <a:latin typeface="ＭＳ Ｐゴシック"/>
                <a:cs typeface="ＭＳ Ｐゴシック"/>
              </a:rPr>
              <a:t>（平成</a:t>
            </a:r>
            <a:r>
              <a:rPr lang="en-US" sz="1050" dirty="0">
                <a:effectLst/>
                <a:latin typeface="ＭＳ Ｐゴシック"/>
                <a:cs typeface="ＭＳ Ｐゴシック"/>
              </a:rPr>
              <a:t>18</a:t>
            </a:r>
            <a:r>
              <a:rPr lang="ja-JP" sz="1050" dirty="0">
                <a:effectLst/>
                <a:latin typeface="ＭＳ Ｐゴシック"/>
                <a:cs typeface="ＭＳ Ｐゴシック"/>
              </a:rPr>
              <a:t>～</a:t>
            </a:r>
            <a:r>
              <a:rPr lang="en-US" sz="1050" dirty="0">
                <a:effectLst/>
                <a:latin typeface="ＭＳ Ｐゴシック"/>
                <a:cs typeface="ＭＳ Ｐゴシック"/>
              </a:rPr>
              <a:t>28</a:t>
            </a:r>
            <a:r>
              <a:rPr lang="ja-JP" sz="1050" dirty="0">
                <a:effectLst/>
                <a:latin typeface="ＭＳ Ｐゴシック"/>
                <a:cs typeface="ＭＳ Ｐゴシック"/>
              </a:rPr>
              <a:t>年）</a:t>
            </a:r>
            <a:endParaRPr lang="ja-JP" sz="1200" dirty="0">
              <a:effectLst/>
              <a:latin typeface="ＭＳ Ｐゴシック"/>
              <a:cs typeface="ＭＳ Ｐゴシック"/>
            </a:endParaRPr>
          </a:p>
        </p:txBody>
      </p:sp>
      <p:sp>
        <p:nvSpPr>
          <p:cNvPr id="3" name="テキスト ボックス 9"/>
          <p:cNvSpPr txBox="1"/>
          <p:nvPr/>
        </p:nvSpPr>
        <p:spPr>
          <a:xfrm>
            <a:off x="4911451" y="1486757"/>
            <a:ext cx="3429000" cy="581025"/>
          </a:xfrm>
          <a:prstGeom prst="rect">
            <a:avLst/>
          </a:prstGeom>
          <a:noFill/>
        </p:spPr>
        <p:txBody>
          <a:bodyPr wrap="square">
            <a:noAutofit/>
          </a:bodyPr>
          <a:lstStyle/>
          <a:p>
            <a:pPr marL="304800" indent="-304800" fontAlgn="base">
              <a:spcAft>
                <a:spcPts val="0"/>
              </a:spcAft>
            </a:pPr>
            <a:r>
              <a:rPr lang="ja-JP" sz="1200" kern="1200" dirty="0">
                <a:effectLst/>
                <a:latin typeface="ＭＳ Ｐゴシック"/>
                <a:cs typeface="ＭＳ ゴシック"/>
              </a:rPr>
              <a:t>図</a:t>
            </a:r>
            <a:r>
              <a:rPr lang="en-US" sz="1200" kern="1200" dirty="0">
                <a:effectLst/>
                <a:latin typeface="ＭＳ Ｐゴシック"/>
                <a:cs typeface="ＭＳ ゴシック"/>
              </a:rPr>
              <a:t>18</a:t>
            </a:r>
            <a:r>
              <a:rPr lang="ja-JP" sz="1200" kern="1200" dirty="0">
                <a:effectLst/>
                <a:latin typeface="ＭＳ Ｐゴシック"/>
                <a:cs typeface="ＭＳ ゴシック"/>
              </a:rPr>
              <a:t>－２　</a:t>
            </a:r>
            <a:r>
              <a:rPr lang="ja-JP" sz="1200" kern="1200" spc="-20" dirty="0">
                <a:effectLst/>
                <a:latin typeface="ＭＳ Ｐゴシック"/>
                <a:cs typeface="ＭＳ ゴシック"/>
              </a:rPr>
              <a:t>年齢調整した、野菜摂取量</a:t>
            </a:r>
            <a:r>
              <a:rPr lang="ja-JP" sz="1200" spc="-20" dirty="0">
                <a:effectLst/>
                <a:latin typeface="ＭＳ Ｐゴシック"/>
                <a:cs typeface="ＭＳ Ｐゴシック"/>
              </a:rPr>
              <a:t>の平均値</a:t>
            </a:r>
            <a:r>
              <a:rPr lang="ja-JP" sz="1200" spc="-20" dirty="0" smtClean="0">
                <a:effectLst/>
                <a:latin typeface="ＭＳ Ｐゴシック"/>
                <a:cs typeface="ＭＳ Ｐゴシック"/>
              </a:rPr>
              <a:t>の</a:t>
            </a:r>
            <a:r>
              <a:rPr lang="ja-JP" altLang="en-US" sz="1200" spc="-20" dirty="0" smtClean="0">
                <a:effectLst/>
                <a:latin typeface="ＭＳ Ｐゴシック"/>
                <a:cs typeface="ＭＳ Ｐゴシック"/>
              </a:rPr>
              <a:t>　　　　</a:t>
            </a:r>
            <a:endParaRPr lang="en-US" altLang="ja-JP" sz="1200" spc="-20" dirty="0" smtClean="0">
              <a:effectLst/>
              <a:latin typeface="ＭＳ Ｐゴシック"/>
              <a:cs typeface="ＭＳ Ｐゴシック"/>
            </a:endParaRPr>
          </a:p>
          <a:p>
            <a:pPr marL="304800" indent="-304800" fontAlgn="base">
              <a:spcAft>
                <a:spcPts val="0"/>
              </a:spcAft>
            </a:pPr>
            <a:r>
              <a:rPr lang="ja-JP" altLang="en-US" sz="1200" kern="1200" spc="-20" dirty="0">
                <a:latin typeface="ＭＳ Ｐゴシック"/>
                <a:cs typeface="ＭＳ ゴシック"/>
              </a:rPr>
              <a:t>　</a:t>
            </a:r>
            <a:r>
              <a:rPr lang="ja-JP" altLang="en-US" sz="1200" kern="1200" spc="-20" dirty="0" smtClean="0">
                <a:latin typeface="ＭＳ Ｐゴシック"/>
                <a:cs typeface="ＭＳ ゴシック"/>
              </a:rPr>
              <a:t>　　　　　  </a:t>
            </a:r>
            <a:r>
              <a:rPr lang="ja-JP" sz="1200" kern="1200" spc="-20" dirty="0" smtClean="0">
                <a:effectLst/>
                <a:latin typeface="ＭＳ Ｐゴシック"/>
                <a:cs typeface="ＭＳ ゴシック"/>
              </a:rPr>
              <a:t>年次</a:t>
            </a:r>
            <a:r>
              <a:rPr lang="ja-JP" sz="1200" kern="1200" spc="-20" dirty="0">
                <a:effectLst/>
                <a:latin typeface="ＭＳ Ｐゴシック"/>
                <a:cs typeface="ＭＳ ゴシック"/>
              </a:rPr>
              <a:t>推移（</a:t>
            </a:r>
            <a:r>
              <a:rPr lang="en-US" sz="1200" kern="1200" spc="-20" dirty="0">
                <a:effectLst/>
                <a:latin typeface="ＭＳ Ｐゴシック"/>
                <a:cs typeface="ＭＳ ゴシック"/>
              </a:rPr>
              <a:t>20</a:t>
            </a:r>
            <a:r>
              <a:rPr lang="ja-JP" sz="1200" kern="1200" spc="-20" dirty="0">
                <a:effectLst/>
                <a:latin typeface="ＭＳ Ｐゴシック"/>
                <a:cs typeface="ＭＳ ゴシック"/>
              </a:rPr>
              <a:t>歳以上）</a:t>
            </a:r>
            <a:r>
              <a:rPr lang="ja-JP" sz="1050" spc="-20" dirty="0">
                <a:effectLst/>
                <a:latin typeface="ＭＳ Ｐゴシック"/>
                <a:cs typeface="ＭＳ Ｐゴシック"/>
              </a:rPr>
              <a:t>（平成</a:t>
            </a:r>
            <a:r>
              <a:rPr lang="en-US" sz="1050" spc="-20" dirty="0">
                <a:effectLst/>
                <a:latin typeface="ＭＳ Ｐゴシック"/>
                <a:cs typeface="ＭＳ Ｐゴシック"/>
              </a:rPr>
              <a:t>18</a:t>
            </a:r>
            <a:r>
              <a:rPr lang="ja-JP" sz="1050" spc="-20" dirty="0">
                <a:effectLst/>
                <a:latin typeface="ＭＳ Ｐゴシック"/>
                <a:cs typeface="ＭＳ Ｐゴシック"/>
              </a:rPr>
              <a:t>～</a:t>
            </a:r>
            <a:r>
              <a:rPr lang="en-US" sz="1050" spc="-20" dirty="0">
                <a:effectLst/>
                <a:latin typeface="ＭＳ Ｐゴシック"/>
                <a:cs typeface="ＭＳ Ｐゴシック"/>
              </a:rPr>
              <a:t>28</a:t>
            </a:r>
            <a:r>
              <a:rPr lang="ja-JP" sz="1050" spc="-20" dirty="0">
                <a:effectLst/>
                <a:latin typeface="ＭＳ Ｐゴシック"/>
                <a:cs typeface="ＭＳ Ｐゴシック"/>
              </a:rPr>
              <a:t>年）</a:t>
            </a:r>
            <a:endParaRPr lang="ja-JP" sz="1200" dirty="0">
              <a:effectLst/>
              <a:latin typeface="ＭＳ Ｐゴシック"/>
              <a:cs typeface="ＭＳ Ｐゴシック"/>
            </a:endParaRPr>
          </a:p>
        </p:txBody>
      </p:sp>
      <p:grpSp>
        <p:nvGrpSpPr>
          <p:cNvPr id="4" name="グループ化 3"/>
          <p:cNvGrpSpPr/>
          <p:nvPr/>
        </p:nvGrpSpPr>
        <p:grpSpPr>
          <a:xfrm>
            <a:off x="755576" y="1988840"/>
            <a:ext cx="3303423" cy="3073005"/>
            <a:chOff x="899592" y="1988840"/>
            <a:chExt cx="3303423" cy="3073005"/>
          </a:xfrm>
        </p:grpSpPr>
        <p:pic>
          <p:nvPicPr>
            <p:cNvPr id="2355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99592" y="1988840"/>
              <a:ext cx="3236913" cy="2828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66102" y="4780858"/>
              <a:ext cx="3236913" cy="2809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nvGrpSpPr>
          <p:cNvPr id="5" name="グループ化 4"/>
          <p:cNvGrpSpPr/>
          <p:nvPr/>
        </p:nvGrpSpPr>
        <p:grpSpPr>
          <a:xfrm>
            <a:off x="4911451" y="2028552"/>
            <a:ext cx="3332957" cy="3074013"/>
            <a:chOff x="4668043" y="2028552"/>
            <a:chExt cx="3332957" cy="3074013"/>
          </a:xfrm>
        </p:grpSpPr>
        <p:pic>
          <p:nvPicPr>
            <p:cNvPr id="23555"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68043" y="2028552"/>
              <a:ext cx="3236913" cy="276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64087" y="4821578"/>
              <a:ext cx="3236913" cy="2809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Tree>
    <p:extLst>
      <p:ext uri="{BB962C8B-B14F-4D97-AF65-F5344CB8AC3E}">
        <p14:creationId xmlns:p14="http://schemas.microsoft.com/office/powerpoint/2010/main" val="120694855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p:cNvSpPr/>
          <p:nvPr/>
        </p:nvSpPr>
        <p:spPr>
          <a:xfrm>
            <a:off x="1421904" y="1063769"/>
            <a:ext cx="5094312" cy="276999"/>
          </a:xfrm>
          <a:prstGeom prst="rect">
            <a:avLst/>
          </a:prstGeom>
        </p:spPr>
        <p:txBody>
          <a:bodyPr wrap="square">
            <a:spAutoFit/>
          </a:bodyPr>
          <a:lstStyle/>
          <a:p>
            <a:r>
              <a:rPr lang="ja-JP" altLang="ja-JP" sz="1200" dirty="0">
                <a:latin typeface="+mn-ea"/>
              </a:rPr>
              <a:t>図</a:t>
            </a:r>
            <a:r>
              <a:rPr lang="en-US" altLang="ja-JP" sz="1200" dirty="0">
                <a:latin typeface="+mn-ea"/>
              </a:rPr>
              <a:t>19</a:t>
            </a:r>
            <a:r>
              <a:rPr lang="ja-JP" altLang="ja-JP" sz="1200" dirty="0">
                <a:latin typeface="+mn-ea"/>
              </a:rPr>
              <a:t>　野菜摂取量の平均値（</a:t>
            </a:r>
            <a:r>
              <a:rPr lang="en-US" altLang="ja-JP" sz="1200" dirty="0">
                <a:latin typeface="+mn-ea"/>
              </a:rPr>
              <a:t>20</a:t>
            </a:r>
            <a:r>
              <a:rPr lang="ja-JP" altLang="ja-JP" sz="1200" dirty="0">
                <a:latin typeface="+mn-ea"/>
              </a:rPr>
              <a:t>歳以上、性・年齢階級別、全国補正値）</a:t>
            </a:r>
          </a:p>
        </p:txBody>
      </p:sp>
      <p:grpSp>
        <p:nvGrpSpPr>
          <p:cNvPr id="3" name="グループ化 2"/>
          <p:cNvGrpSpPr/>
          <p:nvPr/>
        </p:nvGrpSpPr>
        <p:grpSpPr>
          <a:xfrm>
            <a:off x="1244880" y="1556819"/>
            <a:ext cx="6654241" cy="3744362"/>
            <a:chOff x="1154672" y="1772816"/>
            <a:chExt cx="6654241" cy="3744362"/>
          </a:xfrm>
        </p:grpSpPr>
        <p:pic>
          <p:nvPicPr>
            <p:cNvPr id="2457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98588" y="1772816"/>
              <a:ext cx="6346825" cy="2974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54672" y="4797152"/>
              <a:ext cx="6480175" cy="3286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0" y="5236191"/>
              <a:ext cx="3236913" cy="2809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Tree>
    <p:extLst>
      <p:ext uri="{BB962C8B-B14F-4D97-AF65-F5344CB8AC3E}">
        <p14:creationId xmlns:p14="http://schemas.microsoft.com/office/powerpoint/2010/main" val="312005978"/>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p:cNvSpPr/>
          <p:nvPr/>
        </p:nvSpPr>
        <p:spPr>
          <a:xfrm>
            <a:off x="1393032" y="1412776"/>
            <a:ext cx="5166320" cy="276999"/>
          </a:xfrm>
          <a:prstGeom prst="rect">
            <a:avLst/>
          </a:prstGeom>
        </p:spPr>
        <p:txBody>
          <a:bodyPr wrap="square">
            <a:spAutoFit/>
          </a:bodyPr>
          <a:lstStyle/>
          <a:p>
            <a:r>
              <a:rPr lang="ja-JP" altLang="ja-JP" sz="1200" dirty="0">
                <a:latin typeface="+mn-ea"/>
              </a:rPr>
              <a:t>図</a:t>
            </a:r>
            <a:r>
              <a:rPr lang="en-US" altLang="ja-JP" sz="1200" dirty="0">
                <a:latin typeface="+mn-ea"/>
              </a:rPr>
              <a:t>20</a:t>
            </a:r>
            <a:r>
              <a:rPr lang="ja-JP" altLang="ja-JP" sz="1200" dirty="0">
                <a:latin typeface="+mn-ea"/>
              </a:rPr>
              <a:t>　朝食の欠食率の内訳（</a:t>
            </a:r>
            <a:r>
              <a:rPr lang="en-US" altLang="ja-JP" sz="1200" dirty="0">
                <a:latin typeface="+mn-ea"/>
              </a:rPr>
              <a:t>20</a:t>
            </a:r>
            <a:r>
              <a:rPr lang="ja-JP" altLang="ja-JP" sz="1200" dirty="0">
                <a:latin typeface="+mn-ea"/>
              </a:rPr>
              <a:t>歳以上、性・年齢階級別、全国補正値）</a:t>
            </a:r>
          </a:p>
        </p:txBody>
      </p:sp>
      <p:grpSp>
        <p:nvGrpSpPr>
          <p:cNvPr id="4" name="グループ化 3"/>
          <p:cNvGrpSpPr/>
          <p:nvPr/>
        </p:nvGrpSpPr>
        <p:grpSpPr>
          <a:xfrm>
            <a:off x="1393032" y="1791494"/>
            <a:ext cx="6357937" cy="3275012"/>
            <a:chOff x="1259632" y="1689775"/>
            <a:chExt cx="6357937" cy="3275012"/>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59632" y="1689775"/>
              <a:ext cx="6357937" cy="2994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80656" y="4683800"/>
              <a:ext cx="3236913" cy="2809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Tree>
    <p:extLst>
      <p:ext uri="{BB962C8B-B14F-4D97-AF65-F5344CB8AC3E}">
        <p14:creationId xmlns:p14="http://schemas.microsoft.com/office/powerpoint/2010/main" val="124135536"/>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p:cNvSpPr/>
          <p:nvPr/>
        </p:nvSpPr>
        <p:spPr>
          <a:xfrm>
            <a:off x="1108595" y="1484784"/>
            <a:ext cx="5886400" cy="276999"/>
          </a:xfrm>
          <a:prstGeom prst="rect">
            <a:avLst/>
          </a:prstGeom>
        </p:spPr>
        <p:txBody>
          <a:bodyPr wrap="square">
            <a:spAutoFit/>
          </a:bodyPr>
          <a:lstStyle/>
          <a:p>
            <a:r>
              <a:rPr lang="ja-JP" altLang="ja-JP" sz="1200" dirty="0">
                <a:latin typeface="+mn-ea"/>
              </a:rPr>
              <a:t>表４　朝食の欠食率の年次推移（</a:t>
            </a:r>
            <a:r>
              <a:rPr lang="en-US" altLang="ja-JP" sz="1200" dirty="0">
                <a:latin typeface="+mn-ea"/>
              </a:rPr>
              <a:t>20</a:t>
            </a:r>
            <a:r>
              <a:rPr lang="ja-JP" altLang="ja-JP" sz="1200" dirty="0">
                <a:latin typeface="+mn-ea"/>
              </a:rPr>
              <a:t>歳以上、性・年齢階級別）（平成</a:t>
            </a:r>
            <a:r>
              <a:rPr lang="en-US" altLang="ja-JP" sz="1200" dirty="0">
                <a:latin typeface="+mn-ea"/>
              </a:rPr>
              <a:t>18</a:t>
            </a:r>
            <a:r>
              <a:rPr lang="ja-JP" altLang="ja-JP" sz="1200" dirty="0">
                <a:latin typeface="+mn-ea"/>
              </a:rPr>
              <a:t>～</a:t>
            </a:r>
            <a:r>
              <a:rPr lang="en-US" altLang="ja-JP" sz="1200" dirty="0">
                <a:latin typeface="+mn-ea"/>
              </a:rPr>
              <a:t>28</a:t>
            </a:r>
            <a:r>
              <a:rPr lang="ja-JP" altLang="ja-JP" sz="1200" dirty="0">
                <a:latin typeface="+mn-ea"/>
              </a:rPr>
              <a:t>年）（単位：％）</a:t>
            </a:r>
          </a:p>
        </p:txBody>
      </p:sp>
      <p:grpSp>
        <p:nvGrpSpPr>
          <p:cNvPr id="4" name="グループ化 3"/>
          <p:cNvGrpSpPr/>
          <p:nvPr/>
        </p:nvGrpSpPr>
        <p:grpSpPr>
          <a:xfrm>
            <a:off x="1113829" y="1937731"/>
            <a:ext cx="6916342" cy="2982538"/>
            <a:chOff x="1108595" y="2243139"/>
            <a:chExt cx="6916342" cy="2982538"/>
          </a:xfrm>
        </p:grpSpPr>
        <p:pic>
          <p:nvPicPr>
            <p:cNvPr id="3" name="図 2"/>
            <p:cNvPicPr/>
            <p:nvPr/>
          </p:nvPicPr>
          <p:blipFill>
            <a:blip r:embed="rId2">
              <a:extLst>
                <a:ext uri="{28A0092B-C50C-407E-A947-70E740481C1C}">
                  <a14:useLocalDpi xmlns:a14="http://schemas.microsoft.com/office/drawing/2010/main" val="0"/>
                </a:ext>
              </a:extLst>
            </a:blip>
            <a:srcRect/>
            <a:stretch>
              <a:fillRect/>
            </a:stretch>
          </p:blipFill>
          <p:spPr bwMode="auto">
            <a:xfrm>
              <a:off x="1108595" y="2243139"/>
              <a:ext cx="6847781" cy="2653710"/>
            </a:xfrm>
            <a:prstGeom prst="rect">
              <a:avLst/>
            </a:prstGeom>
            <a:noFill/>
            <a:ln>
              <a:noFill/>
            </a:ln>
          </p:spPr>
        </p:pic>
        <p:pic>
          <p:nvPicPr>
            <p:cNvPr id="6"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88024" y="4944690"/>
              <a:ext cx="3236913" cy="2809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Tree>
    <p:extLst>
      <p:ext uri="{BB962C8B-B14F-4D97-AF65-F5344CB8AC3E}">
        <p14:creationId xmlns:p14="http://schemas.microsoft.com/office/powerpoint/2010/main" val="90931792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p:cNvSpPr/>
          <p:nvPr/>
        </p:nvSpPr>
        <p:spPr>
          <a:xfrm>
            <a:off x="1403648" y="1124744"/>
            <a:ext cx="6336704" cy="461665"/>
          </a:xfrm>
          <a:prstGeom prst="rect">
            <a:avLst/>
          </a:prstGeom>
        </p:spPr>
        <p:txBody>
          <a:bodyPr wrap="square">
            <a:spAutoFit/>
          </a:bodyPr>
          <a:lstStyle/>
          <a:p>
            <a:r>
              <a:rPr lang="ja-JP" altLang="ja-JP" sz="1200" dirty="0">
                <a:latin typeface="+mn-ea"/>
              </a:rPr>
              <a:t>図</a:t>
            </a:r>
            <a:r>
              <a:rPr lang="ja-JP" altLang="ja-JP" sz="1200" dirty="0" smtClean="0">
                <a:latin typeface="+mn-ea"/>
              </a:rPr>
              <a:t>２</a:t>
            </a:r>
            <a:r>
              <a:rPr lang="ja-JP" altLang="en-US" sz="1200" dirty="0" smtClean="0">
                <a:latin typeface="+mn-ea"/>
              </a:rPr>
              <a:t>　</a:t>
            </a:r>
            <a:r>
              <a:rPr lang="ja-JP" altLang="ja-JP" sz="1200" dirty="0" smtClean="0">
                <a:latin typeface="+mn-ea"/>
              </a:rPr>
              <a:t>「</a:t>
            </a:r>
            <a:r>
              <a:rPr lang="ja-JP" altLang="ja-JP" sz="1200" dirty="0">
                <a:latin typeface="+mn-ea"/>
              </a:rPr>
              <a:t>糖尿病が強く疑われる者」、「糖尿病の可能性を否定できない者」の推計人数の年次推移</a:t>
            </a:r>
          </a:p>
          <a:p>
            <a:r>
              <a:rPr lang="ja-JP" altLang="en-US" sz="1200" dirty="0">
                <a:latin typeface="+mn-ea"/>
              </a:rPr>
              <a:t>　</a:t>
            </a:r>
            <a:r>
              <a:rPr lang="ja-JP" altLang="en-US" sz="1200" dirty="0" smtClean="0">
                <a:latin typeface="+mn-ea"/>
              </a:rPr>
              <a:t>　　　</a:t>
            </a:r>
            <a:r>
              <a:rPr lang="ja-JP" altLang="ja-JP" sz="1200" dirty="0" smtClean="0">
                <a:latin typeface="+mn-ea"/>
              </a:rPr>
              <a:t>（</a:t>
            </a:r>
            <a:r>
              <a:rPr lang="en-US" altLang="ja-JP" sz="1200" dirty="0">
                <a:latin typeface="+mn-ea"/>
              </a:rPr>
              <a:t>20</a:t>
            </a:r>
            <a:r>
              <a:rPr lang="ja-JP" altLang="ja-JP" sz="1200" dirty="0">
                <a:latin typeface="+mn-ea"/>
              </a:rPr>
              <a:t>歳以上、男女計）</a:t>
            </a:r>
            <a:r>
              <a:rPr lang="ja-JP" altLang="ja-JP" sz="1050" dirty="0">
                <a:latin typeface="+mn-ea"/>
              </a:rPr>
              <a:t>（平成９年、</a:t>
            </a:r>
            <a:r>
              <a:rPr lang="en-US" altLang="ja-JP" sz="1050" dirty="0">
                <a:latin typeface="+mn-ea"/>
              </a:rPr>
              <a:t>14</a:t>
            </a:r>
            <a:r>
              <a:rPr lang="ja-JP" altLang="ja-JP" sz="1050" dirty="0">
                <a:latin typeface="+mn-ea"/>
              </a:rPr>
              <a:t>年、</a:t>
            </a:r>
            <a:r>
              <a:rPr lang="en-US" altLang="ja-JP" sz="1050" dirty="0">
                <a:latin typeface="+mn-ea"/>
              </a:rPr>
              <a:t>19</a:t>
            </a:r>
            <a:r>
              <a:rPr lang="ja-JP" altLang="ja-JP" sz="1050" dirty="0">
                <a:latin typeface="+mn-ea"/>
              </a:rPr>
              <a:t>年、</a:t>
            </a:r>
            <a:r>
              <a:rPr lang="en-US" altLang="ja-JP" sz="1050" dirty="0">
                <a:latin typeface="+mn-ea"/>
              </a:rPr>
              <a:t>24</a:t>
            </a:r>
            <a:r>
              <a:rPr lang="ja-JP" altLang="ja-JP" sz="1050" dirty="0">
                <a:latin typeface="+mn-ea"/>
              </a:rPr>
              <a:t>年、</a:t>
            </a:r>
            <a:r>
              <a:rPr lang="en-US" altLang="ja-JP" sz="1050" dirty="0">
                <a:latin typeface="+mn-ea"/>
              </a:rPr>
              <a:t>28</a:t>
            </a:r>
            <a:r>
              <a:rPr lang="ja-JP" altLang="ja-JP" sz="1050" dirty="0">
                <a:latin typeface="+mn-ea"/>
              </a:rPr>
              <a:t>年）</a:t>
            </a:r>
          </a:p>
        </p:txBody>
      </p:sp>
      <p:grpSp>
        <p:nvGrpSpPr>
          <p:cNvPr id="3" name="グループ化 2"/>
          <p:cNvGrpSpPr/>
          <p:nvPr/>
        </p:nvGrpSpPr>
        <p:grpSpPr>
          <a:xfrm>
            <a:off x="1508125" y="1718470"/>
            <a:ext cx="6127750" cy="3421061"/>
            <a:chOff x="1508125" y="1700808"/>
            <a:chExt cx="6127750" cy="3421061"/>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08125" y="1700808"/>
              <a:ext cx="6127750" cy="3140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98962" y="4840882"/>
              <a:ext cx="3236913" cy="2809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Tree>
    <p:extLst>
      <p:ext uri="{BB962C8B-B14F-4D97-AF65-F5344CB8AC3E}">
        <p14:creationId xmlns:p14="http://schemas.microsoft.com/office/powerpoint/2010/main" val="1145152440"/>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p:cNvSpPr/>
          <p:nvPr/>
        </p:nvSpPr>
        <p:spPr>
          <a:xfrm>
            <a:off x="827584" y="1412776"/>
            <a:ext cx="3476625" cy="575945"/>
          </a:xfrm>
          <a:prstGeom prst="rect">
            <a:avLst/>
          </a:prstGeom>
          <a:noFill/>
          <a:ln w="25400" cap="flat" cmpd="sng" algn="ctr">
            <a:noFill/>
            <a:prstDash val="solid"/>
          </a:ln>
          <a:effectLst/>
        </p:spPr>
        <p:txBody>
          <a:bodyPr rot="0" spcFirstLastPara="0" vert="horz" wrap="square" lIns="91440" tIns="45720" rIns="91440" bIns="45720" numCol="1" spcCol="0" rtlCol="0" fromWordArt="0" anchor="t" anchorCtr="0" forceAA="0" compatLnSpc="1">
            <a:prstTxWarp prst="textNoShape">
              <a:avLst/>
            </a:prstTxWarp>
            <a:noAutofit/>
          </a:bodyPr>
          <a:lstStyle/>
          <a:p>
            <a:pPr marL="304800" indent="-304800" algn="l">
              <a:spcAft>
                <a:spcPts val="0"/>
              </a:spcAft>
            </a:pPr>
            <a:r>
              <a:rPr lang="ja-JP" sz="1200" kern="100" dirty="0" smtClean="0">
                <a:effectLst/>
                <a:latin typeface="+mn-ea"/>
                <a:cs typeface="Times New Roman"/>
              </a:rPr>
              <a:t>図</a:t>
            </a:r>
            <a:r>
              <a:rPr lang="en-US" altLang="ja-JP" sz="1200" kern="100" dirty="0" smtClean="0">
                <a:effectLst/>
                <a:latin typeface="+mn-ea"/>
                <a:cs typeface="Times New Roman"/>
              </a:rPr>
              <a:t>21</a:t>
            </a:r>
            <a:r>
              <a:rPr lang="ja-JP" sz="1200" kern="100" dirty="0" smtClean="0">
                <a:effectLst/>
                <a:latin typeface="+mn-ea"/>
                <a:cs typeface="Times New Roman"/>
              </a:rPr>
              <a:t>－</a:t>
            </a:r>
            <a:r>
              <a:rPr lang="ja-JP" altLang="en-US" sz="1200" kern="100" dirty="0" smtClean="0">
                <a:effectLst/>
                <a:latin typeface="+mn-ea"/>
                <a:cs typeface="Times New Roman"/>
              </a:rPr>
              <a:t>１</a:t>
            </a:r>
            <a:r>
              <a:rPr lang="ja-JP" sz="1200" kern="100" dirty="0">
                <a:effectLst/>
                <a:latin typeface="+mn-ea"/>
                <a:cs typeface="Times New Roman"/>
              </a:rPr>
              <a:t>　運動習慣のある者の割合の年次推移</a:t>
            </a:r>
            <a:endParaRPr lang="ja-JP" sz="1050" kern="100" dirty="0">
              <a:effectLst/>
              <a:latin typeface="+mn-ea"/>
              <a:cs typeface="Times New Roman"/>
            </a:endParaRPr>
          </a:p>
          <a:p>
            <a:pPr indent="304800" algn="l">
              <a:spcAft>
                <a:spcPts val="0"/>
              </a:spcAft>
            </a:pPr>
            <a:r>
              <a:rPr lang="ja-JP" altLang="en-US" sz="1200" kern="100" dirty="0">
                <a:latin typeface="+mn-ea"/>
                <a:cs typeface="Times New Roman"/>
              </a:rPr>
              <a:t>　</a:t>
            </a:r>
            <a:r>
              <a:rPr lang="ja-JP" altLang="en-US" sz="1200" kern="100" dirty="0" smtClean="0">
                <a:latin typeface="+mn-ea"/>
                <a:cs typeface="Times New Roman"/>
              </a:rPr>
              <a:t>　　　</a:t>
            </a:r>
            <a:r>
              <a:rPr lang="ja-JP" sz="1200" kern="100" dirty="0" smtClean="0">
                <a:effectLst/>
                <a:latin typeface="+mn-ea"/>
                <a:cs typeface="Times New Roman"/>
              </a:rPr>
              <a:t>（</a:t>
            </a:r>
            <a:r>
              <a:rPr lang="en-US" altLang="ja-JP" sz="1200" kern="100" dirty="0">
                <a:latin typeface="+mn-ea"/>
                <a:cs typeface="Times New Roman"/>
              </a:rPr>
              <a:t>20</a:t>
            </a:r>
            <a:r>
              <a:rPr lang="ja-JP" sz="1200" kern="100" dirty="0" smtClean="0">
                <a:effectLst/>
                <a:latin typeface="+mn-ea"/>
                <a:cs typeface="Times New Roman"/>
              </a:rPr>
              <a:t>歳</a:t>
            </a:r>
            <a:r>
              <a:rPr lang="ja-JP" sz="1200" kern="100" dirty="0">
                <a:effectLst/>
                <a:latin typeface="+mn-ea"/>
                <a:cs typeface="Times New Roman"/>
              </a:rPr>
              <a:t>以上）</a:t>
            </a:r>
            <a:r>
              <a:rPr lang="ja-JP" sz="1050" kern="100" dirty="0">
                <a:effectLst/>
                <a:latin typeface="+mn-ea"/>
                <a:cs typeface="Times New Roman"/>
              </a:rPr>
              <a:t>（</a:t>
            </a:r>
            <a:r>
              <a:rPr lang="ja-JP" sz="1050" kern="100" dirty="0" smtClean="0">
                <a:effectLst/>
                <a:latin typeface="+mn-ea"/>
                <a:cs typeface="Times New Roman"/>
              </a:rPr>
              <a:t>平成</a:t>
            </a:r>
            <a:r>
              <a:rPr lang="en-US" altLang="ja-JP" sz="1050" kern="100" dirty="0" smtClean="0">
                <a:effectLst/>
                <a:latin typeface="+mn-ea"/>
                <a:cs typeface="Times New Roman"/>
              </a:rPr>
              <a:t>18</a:t>
            </a:r>
            <a:r>
              <a:rPr lang="ja-JP" sz="1050" kern="100" dirty="0" smtClean="0">
                <a:effectLst/>
                <a:latin typeface="+mn-ea"/>
                <a:cs typeface="Times New Roman"/>
              </a:rPr>
              <a:t>～</a:t>
            </a:r>
            <a:r>
              <a:rPr lang="en-US" altLang="ja-JP" sz="1050" kern="100" dirty="0" smtClean="0">
                <a:effectLst/>
                <a:latin typeface="+mn-ea"/>
                <a:cs typeface="Times New Roman"/>
              </a:rPr>
              <a:t>28</a:t>
            </a:r>
            <a:r>
              <a:rPr lang="ja-JP" sz="1050" kern="100" dirty="0" smtClean="0">
                <a:effectLst/>
                <a:latin typeface="+mn-ea"/>
                <a:cs typeface="Times New Roman"/>
              </a:rPr>
              <a:t>年</a:t>
            </a:r>
            <a:r>
              <a:rPr lang="ja-JP" sz="1050" kern="100" dirty="0">
                <a:effectLst/>
                <a:latin typeface="+mn-ea"/>
                <a:cs typeface="Times New Roman"/>
              </a:rPr>
              <a:t>）</a:t>
            </a:r>
          </a:p>
        </p:txBody>
      </p:sp>
      <p:sp>
        <p:nvSpPr>
          <p:cNvPr id="3" name="正方形/長方形 2"/>
          <p:cNvSpPr/>
          <p:nvPr/>
        </p:nvSpPr>
        <p:spPr>
          <a:xfrm>
            <a:off x="4653794" y="1412776"/>
            <a:ext cx="3590925" cy="575945"/>
          </a:xfrm>
          <a:prstGeom prst="rect">
            <a:avLst/>
          </a:prstGeom>
          <a:noFill/>
          <a:ln w="25400" cap="flat" cmpd="sng" algn="ctr">
            <a:noFill/>
            <a:prstDash val="solid"/>
          </a:ln>
          <a:effectLst/>
        </p:spPr>
        <p:txBody>
          <a:bodyPr rot="0" spcFirstLastPara="0" vert="horz" wrap="square" lIns="91440" tIns="45720" rIns="91440" bIns="45720" numCol="1" spcCol="0" rtlCol="0" fromWordArt="0" anchor="t" anchorCtr="0" forceAA="0" compatLnSpc="1">
            <a:prstTxWarp prst="textNoShape">
              <a:avLst/>
            </a:prstTxWarp>
            <a:noAutofit/>
          </a:bodyPr>
          <a:lstStyle/>
          <a:p>
            <a:pPr marL="304800" indent="-304800" algn="l">
              <a:spcAft>
                <a:spcPts val="0"/>
              </a:spcAft>
            </a:pPr>
            <a:r>
              <a:rPr lang="ja-JP" sz="1200" kern="100" dirty="0" smtClean="0">
                <a:effectLst/>
                <a:latin typeface="+mn-ea"/>
                <a:cs typeface="Times New Roman"/>
              </a:rPr>
              <a:t>図</a:t>
            </a:r>
            <a:r>
              <a:rPr lang="en-US" altLang="ja-JP" sz="1200" kern="100" dirty="0">
                <a:latin typeface="+mn-ea"/>
                <a:cs typeface="Times New Roman"/>
              </a:rPr>
              <a:t>21</a:t>
            </a:r>
            <a:r>
              <a:rPr lang="ja-JP" sz="1200" kern="100" dirty="0" smtClean="0">
                <a:effectLst/>
                <a:latin typeface="+mn-ea"/>
                <a:cs typeface="Times New Roman"/>
              </a:rPr>
              <a:t>－２</a:t>
            </a:r>
            <a:r>
              <a:rPr lang="ja-JP" sz="1200" kern="100" dirty="0">
                <a:effectLst/>
                <a:latin typeface="+mn-ea"/>
                <a:cs typeface="Times New Roman"/>
              </a:rPr>
              <a:t>　年齢調整した、運動習慣のある者の割合</a:t>
            </a:r>
            <a:endParaRPr lang="ja-JP" sz="1050" kern="100" dirty="0">
              <a:effectLst/>
              <a:latin typeface="+mn-ea"/>
              <a:cs typeface="Times New Roman"/>
            </a:endParaRPr>
          </a:p>
          <a:p>
            <a:pPr indent="304800" algn="l">
              <a:spcAft>
                <a:spcPts val="0"/>
              </a:spcAft>
            </a:pPr>
            <a:r>
              <a:rPr lang="ja-JP" altLang="en-US" sz="1200" kern="100" dirty="0">
                <a:latin typeface="+mn-ea"/>
                <a:cs typeface="Times New Roman"/>
              </a:rPr>
              <a:t>　</a:t>
            </a:r>
            <a:r>
              <a:rPr lang="ja-JP" altLang="en-US" sz="1200" kern="100" dirty="0" smtClean="0">
                <a:latin typeface="+mn-ea"/>
                <a:cs typeface="Times New Roman"/>
              </a:rPr>
              <a:t>　　  </a:t>
            </a:r>
            <a:r>
              <a:rPr lang="ja-JP" sz="1200" kern="100" dirty="0" smtClean="0">
                <a:effectLst/>
                <a:latin typeface="+mn-ea"/>
                <a:cs typeface="Times New Roman"/>
              </a:rPr>
              <a:t>の</a:t>
            </a:r>
            <a:r>
              <a:rPr lang="ja-JP" sz="1200" kern="100" dirty="0">
                <a:effectLst/>
                <a:latin typeface="+mn-ea"/>
                <a:cs typeface="Times New Roman"/>
              </a:rPr>
              <a:t>年次推移</a:t>
            </a:r>
            <a:r>
              <a:rPr lang="ja-JP" sz="1200" kern="100" dirty="0" smtClean="0">
                <a:effectLst/>
                <a:latin typeface="+mn-ea"/>
                <a:cs typeface="Times New Roman"/>
              </a:rPr>
              <a:t>（</a:t>
            </a:r>
            <a:r>
              <a:rPr lang="en-US" altLang="ja-JP" sz="1200" kern="100" dirty="0">
                <a:latin typeface="+mn-ea"/>
                <a:cs typeface="Times New Roman"/>
              </a:rPr>
              <a:t>20</a:t>
            </a:r>
            <a:r>
              <a:rPr lang="ja-JP" sz="1200" kern="100" dirty="0" smtClean="0">
                <a:effectLst/>
                <a:latin typeface="+mn-ea"/>
                <a:cs typeface="Times New Roman"/>
              </a:rPr>
              <a:t>歳</a:t>
            </a:r>
            <a:r>
              <a:rPr lang="ja-JP" sz="1200" kern="100" dirty="0">
                <a:effectLst/>
                <a:latin typeface="+mn-ea"/>
                <a:cs typeface="Times New Roman"/>
              </a:rPr>
              <a:t>以上）</a:t>
            </a:r>
            <a:r>
              <a:rPr lang="ja-JP" sz="1050" kern="100" dirty="0">
                <a:effectLst/>
                <a:latin typeface="+mn-ea"/>
                <a:cs typeface="Times New Roman"/>
              </a:rPr>
              <a:t>（</a:t>
            </a:r>
            <a:r>
              <a:rPr lang="ja-JP" sz="1050" kern="100" dirty="0" smtClean="0">
                <a:effectLst/>
                <a:latin typeface="+mn-ea"/>
                <a:cs typeface="Times New Roman"/>
              </a:rPr>
              <a:t>平成</a:t>
            </a:r>
            <a:r>
              <a:rPr lang="en-US" altLang="ja-JP" sz="1050" kern="100" dirty="0" smtClean="0">
                <a:effectLst/>
                <a:latin typeface="+mn-ea"/>
                <a:cs typeface="Times New Roman"/>
              </a:rPr>
              <a:t>18</a:t>
            </a:r>
            <a:r>
              <a:rPr lang="ja-JP" sz="1050" kern="100" dirty="0" smtClean="0">
                <a:effectLst/>
                <a:latin typeface="+mn-ea"/>
                <a:cs typeface="Times New Roman"/>
              </a:rPr>
              <a:t>～</a:t>
            </a:r>
            <a:r>
              <a:rPr lang="en-US" altLang="ja-JP" sz="1050" kern="100" dirty="0" smtClean="0">
                <a:effectLst/>
                <a:latin typeface="+mn-ea"/>
                <a:cs typeface="Times New Roman"/>
              </a:rPr>
              <a:t>28</a:t>
            </a:r>
            <a:r>
              <a:rPr lang="ja-JP" sz="1050" kern="100" dirty="0" smtClean="0">
                <a:effectLst/>
                <a:latin typeface="+mn-ea"/>
                <a:cs typeface="Times New Roman"/>
              </a:rPr>
              <a:t>年</a:t>
            </a:r>
            <a:r>
              <a:rPr lang="ja-JP" sz="1050" kern="100" dirty="0">
                <a:effectLst/>
                <a:latin typeface="+mn-ea"/>
                <a:cs typeface="Times New Roman"/>
              </a:rPr>
              <a:t>）</a:t>
            </a:r>
          </a:p>
        </p:txBody>
      </p:sp>
      <p:sp>
        <p:nvSpPr>
          <p:cNvPr id="7" name="テキスト ボックス 9"/>
          <p:cNvSpPr txBox="1"/>
          <p:nvPr/>
        </p:nvSpPr>
        <p:spPr>
          <a:xfrm>
            <a:off x="937914" y="5286400"/>
            <a:ext cx="6186170" cy="230832"/>
          </a:xfrm>
          <a:prstGeom prst="rect">
            <a:avLst/>
          </a:prstGeom>
          <a:noFill/>
        </p:spPr>
        <p:txBody>
          <a:bodyPr wrap="square">
            <a:spAutoFit/>
          </a:bodyPr>
          <a:lstStyle/>
          <a:p>
            <a:pPr fontAlgn="base">
              <a:spcAft>
                <a:spcPts val="0"/>
              </a:spcAft>
            </a:pPr>
            <a:r>
              <a:rPr lang="en-US" altLang="ja-JP" sz="900" dirty="0" smtClean="0">
                <a:solidFill>
                  <a:srgbClr val="000000"/>
                </a:solidFill>
                <a:latin typeface="+mn-ea"/>
                <a:cs typeface="Arial"/>
              </a:rPr>
              <a:t>※</a:t>
            </a:r>
            <a:r>
              <a:rPr lang="ja-JP" altLang="en-US" sz="900" dirty="0">
                <a:solidFill>
                  <a:srgbClr val="000000"/>
                </a:solidFill>
                <a:latin typeface="+mn-ea"/>
                <a:cs typeface="Arial"/>
              </a:rPr>
              <a:t>「運動習慣のある者」とは、１回</a:t>
            </a:r>
            <a:r>
              <a:rPr lang="en-US" altLang="ja-JP" sz="900" dirty="0">
                <a:solidFill>
                  <a:srgbClr val="000000"/>
                </a:solidFill>
                <a:latin typeface="+mn-ea"/>
                <a:cs typeface="Arial"/>
              </a:rPr>
              <a:t>30 </a:t>
            </a:r>
            <a:r>
              <a:rPr lang="ja-JP" altLang="en-US" sz="900" dirty="0">
                <a:solidFill>
                  <a:srgbClr val="000000"/>
                </a:solidFill>
                <a:latin typeface="+mn-ea"/>
                <a:cs typeface="Arial"/>
              </a:rPr>
              <a:t>分以上の運動を週２回以上実施し、１年以上継続している者。</a:t>
            </a:r>
            <a:endParaRPr lang="ja-JP" sz="1200" dirty="0">
              <a:effectLst/>
              <a:latin typeface="+mn-ea"/>
              <a:cs typeface="ＭＳ Ｐゴシック"/>
            </a:endParaRPr>
          </a:p>
        </p:txBody>
      </p:sp>
      <p:pic>
        <p:nvPicPr>
          <p:cNvPr id="1026" name="Picture 2"/>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5932" y="1912534"/>
            <a:ext cx="3564000" cy="288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2"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15616" y="4804197"/>
            <a:ext cx="3236913" cy="2809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0" y="1929541"/>
            <a:ext cx="3528000" cy="279560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4"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30799" y="4804197"/>
            <a:ext cx="3236913" cy="2809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0559119"/>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正方形/長方形 2"/>
          <p:cNvSpPr/>
          <p:nvPr/>
        </p:nvSpPr>
        <p:spPr>
          <a:xfrm>
            <a:off x="827584" y="1412776"/>
            <a:ext cx="3476625" cy="575945"/>
          </a:xfrm>
          <a:prstGeom prst="rect">
            <a:avLst/>
          </a:prstGeom>
          <a:noFill/>
          <a:ln w="25400" cap="flat" cmpd="sng" algn="ctr">
            <a:noFill/>
            <a:prstDash val="solid"/>
          </a:ln>
          <a:effectLst/>
        </p:spPr>
        <p:txBody>
          <a:bodyPr rot="0" spcFirstLastPara="0" vert="horz" wrap="square" lIns="91440" tIns="45720" rIns="91440" bIns="45720" numCol="1" spcCol="0" rtlCol="0" fromWordArt="0" anchor="t" anchorCtr="0" forceAA="0" compatLnSpc="1">
            <a:prstTxWarp prst="textNoShape">
              <a:avLst/>
            </a:prstTxWarp>
            <a:noAutofit/>
          </a:bodyPr>
          <a:lstStyle/>
          <a:p>
            <a:pPr marL="304800" indent="-304800" algn="l">
              <a:spcAft>
                <a:spcPts val="0"/>
              </a:spcAft>
            </a:pPr>
            <a:endParaRPr lang="ja-JP" sz="1050" kern="100" dirty="0">
              <a:effectLst/>
              <a:latin typeface="+mn-ea"/>
              <a:cs typeface="Times New Roman"/>
            </a:endParaRPr>
          </a:p>
        </p:txBody>
      </p:sp>
      <p:sp>
        <p:nvSpPr>
          <p:cNvPr id="4" name="正方形/長方形 3"/>
          <p:cNvSpPr/>
          <p:nvPr/>
        </p:nvSpPr>
        <p:spPr>
          <a:xfrm>
            <a:off x="1401763" y="1711722"/>
            <a:ext cx="5238328" cy="276999"/>
          </a:xfrm>
          <a:prstGeom prst="rect">
            <a:avLst/>
          </a:prstGeom>
        </p:spPr>
        <p:txBody>
          <a:bodyPr wrap="square">
            <a:spAutoFit/>
          </a:bodyPr>
          <a:lstStyle/>
          <a:p>
            <a:r>
              <a:rPr lang="ja-JP" altLang="en-US" sz="1200" dirty="0">
                <a:latin typeface="+mn-ea"/>
              </a:rPr>
              <a:t>図</a:t>
            </a:r>
            <a:r>
              <a:rPr lang="en-US" altLang="ja-JP" sz="1200" dirty="0">
                <a:latin typeface="+mn-ea"/>
              </a:rPr>
              <a:t>22</a:t>
            </a:r>
            <a:r>
              <a:rPr lang="ja-JP" altLang="en-US" sz="1200" dirty="0">
                <a:latin typeface="+mn-ea"/>
              </a:rPr>
              <a:t>　運動習慣のある者の割合（</a:t>
            </a:r>
            <a:r>
              <a:rPr lang="en-US" altLang="ja-JP" sz="1200" dirty="0">
                <a:latin typeface="+mn-ea"/>
              </a:rPr>
              <a:t>20</a:t>
            </a:r>
            <a:r>
              <a:rPr lang="ja-JP" altLang="en-US" sz="1200" dirty="0">
                <a:latin typeface="+mn-ea"/>
              </a:rPr>
              <a:t>歳以上、性・年齢階級別、全国補正値）</a:t>
            </a:r>
          </a:p>
        </p:txBody>
      </p:sp>
      <p:grpSp>
        <p:nvGrpSpPr>
          <p:cNvPr id="8" name="グループ化 7"/>
          <p:cNvGrpSpPr/>
          <p:nvPr/>
        </p:nvGrpSpPr>
        <p:grpSpPr>
          <a:xfrm>
            <a:off x="1368811" y="2087821"/>
            <a:ext cx="6373427" cy="2846302"/>
            <a:chOff x="1368811" y="2087821"/>
            <a:chExt cx="6373427" cy="2846302"/>
          </a:xfrm>
        </p:grpSpPr>
        <p:grpSp>
          <p:nvGrpSpPr>
            <p:cNvPr id="5" name="グループ化 4"/>
            <p:cNvGrpSpPr/>
            <p:nvPr/>
          </p:nvGrpSpPr>
          <p:grpSpPr>
            <a:xfrm>
              <a:off x="1401763" y="2129011"/>
              <a:ext cx="6340475" cy="2805112"/>
              <a:chOff x="1401763" y="2129011"/>
              <a:chExt cx="6340475" cy="2805112"/>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01763" y="2129011"/>
                <a:ext cx="6340475" cy="2524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05325" y="4653136"/>
                <a:ext cx="3236913" cy="2809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68811" y="2087821"/>
              <a:ext cx="476250" cy="365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Tree>
    <p:extLst>
      <p:ext uri="{BB962C8B-B14F-4D97-AF65-F5344CB8AC3E}">
        <p14:creationId xmlns:p14="http://schemas.microsoft.com/office/powerpoint/2010/main" val="91994849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p:cNvSpPr/>
          <p:nvPr/>
        </p:nvSpPr>
        <p:spPr>
          <a:xfrm>
            <a:off x="755576" y="1412776"/>
            <a:ext cx="3476625" cy="563880"/>
          </a:xfrm>
          <a:prstGeom prst="rect">
            <a:avLst/>
          </a:prstGeom>
          <a:noFill/>
          <a:ln w="25400" cap="flat" cmpd="sng" algn="ctr">
            <a:noFill/>
            <a:prstDash val="solid"/>
          </a:ln>
          <a:effectLst/>
        </p:spPr>
        <p:txBody>
          <a:bodyPr rot="0" spcFirstLastPara="0" vert="horz" wrap="square" lIns="91440" tIns="45720" rIns="91440" bIns="45720" numCol="1" spcCol="0" rtlCol="0" fromWordArt="0" anchor="t" anchorCtr="0" forceAA="0" compatLnSpc="1">
            <a:prstTxWarp prst="textNoShape">
              <a:avLst/>
            </a:prstTxWarp>
            <a:noAutofit/>
          </a:bodyPr>
          <a:lstStyle/>
          <a:p>
            <a:pPr marL="533400" indent="-533400" algn="l">
              <a:spcAft>
                <a:spcPts val="0"/>
              </a:spcAft>
            </a:pPr>
            <a:r>
              <a:rPr lang="ja-JP" sz="1200" kern="100" dirty="0" smtClean="0">
                <a:effectLst/>
                <a:latin typeface="+mn-ea"/>
                <a:cs typeface="Times New Roman"/>
              </a:rPr>
              <a:t>図</a:t>
            </a:r>
            <a:r>
              <a:rPr lang="en-US" altLang="ja-JP" sz="1200" kern="100" dirty="0">
                <a:latin typeface="+mn-ea"/>
                <a:cs typeface="Times New Roman"/>
              </a:rPr>
              <a:t>23</a:t>
            </a:r>
            <a:r>
              <a:rPr lang="ja-JP" sz="1200" kern="100" dirty="0" smtClean="0">
                <a:effectLst/>
                <a:latin typeface="+mn-ea"/>
                <a:cs typeface="Times New Roman"/>
              </a:rPr>
              <a:t>－１</a:t>
            </a:r>
            <a:r>
              <a:rPr lang="ja-JP" sz="1200" kern="100" dirty="0">
                <a:effectLst/>
                <a:latin typeface="+mn-ea"/>
                <a:cs typeface="Times New Roman"/>
              </a:rPr>
              <a:t>　歩数の平均値の年次推移</a:t>
            </a:r>
            <a:r>
              <a:rPr lang="ja-JP" sz="1200" kern="100" dirty="0" smtClean="0">
                <a:effectLst/>
                <a:latin typeface="+mn-ea"/>
                <a:cs typeface="Times New Roman"/>
              </a:rPr>
              <a:t>（</a:t>
            </a:r>
            <a:r>
              <a:rPr lang="en-US" altLang="ja-JP" sz="1200" kern="100" dirty="0">
                <a:latin typeface="+mn-ea"/>
                <a:cs typeface="Times New Roman"/>
              </a:rPr>
              <a:t>20</a:t>
            </a:r>
            <a:r>
              <a:rPr lang="ja-JP" sz="1200" kern="100" dirty="0" smtClean="0">
                <a:effectLst/>
                <a:latin typeface="+mn-ea"/>
                <a:cs typeface="Times New Roman"/>
              </a:rPr>
              <a:t>歳</a:t>
            </a:r>
            <a:r>
              <a:rPr lang="ja-JP" sz="1200" kern="100" dirty="0">
                <a:effectLst/>
                <a:latin typeface="+mn-ea"/>
                <a:cs typeface="Times New Roman"/>
              </a:rPr>
              <a:t>以上</a:t>
            </a:r>
            <a:r>
              <a:rPr lang="ja-JP" sz="1200" kern="100" dirty="0" smtClean="0">
                <a:effectLst/>
                <a:latin typeface="+mn-ea"/>
                <a:cs typeface="Times New Roman"/>
              </a:rPr>
              <a:t>）</a:t>
            </a:r>
            <a:r>
              <a:rPr lang="ja-JP" altLang="en-US" sz="1200" kern="100" dirty="0" smtClean="0">
                <a:effectLst/>
                <a:latin typeface="+mn-ea"/>
                <a:cs typeface="Times New Roman"/>
              </a:rPr>
              <a:t>　　　　　　　　　</a:t>
            </a:r>
            <a:endParaRPr lang="en-US" altLang="ja-JP" sz="1200" kern="100" dirty="0" smtClean="0">
              <a:effectLst/>
              <a:latin typeface="+mn-ea"/>
              <a:cs typeface="Times New Roman"/>
            </a:endParaRPr>
          </a:p>
          <a:p>
            <a:pPr marL="533400" indent="-533400" algn="l">
              <a:spcAft>
                <a:spcPts val="0"/>
              </a:spcAft>
            </a:pPr>
            <a:r>
              <a:rPr lang="ja-JP" altLang="en-US" sz="1200" kern="100" dirty="0">
                <a:latin typeface="+mn-ea"/>
                <a:cs typeface="Times New Roman"/>
              </a:rPr>
              <a:t>　</a:t>
            </a:r>
            <a:r>
              <a:rPr lang="ja-JP" altLang="en-US" sz="1200" kern="100" dirty="0" smtClean="0">
                <a:latin typeface="+mn-ea"/>
                <a:cs typeface="Times New Roman"/>
              </a:rPr>
              <a:t>　　　　　　</a:t>
            </a:r>
            <a:r>
              <a:rPr lang="ja-JP" sz="1050" kern="100" dirty="0" smtClean="0">
                <a:effectLst/>
                <a:latin typeface="+mn-ea"/>
                <a:cs typeface="Times New Roman"/>
              </a:rPr>
              <a:t>（平成</a:t>
            </a:r>
            <a:r>
              <a:rPr lang="en-US" altLang="ja-JP" sz="1050" kern="100" dirty="0">
                <a:latin typeface="+mn-ea"/>
                <a:cs typeface="Times New Roman"/>
              </a:rPr>
              <a:t>18</a:t>
            </a:r>
            <a:r>
              <a:rPr lang="ja-JP" sz="1050" kern="100" dirty="0" smtClean="0">
                <a:effectLst/>
                <a:latin typeface="+mn-ea"/>
                <a:cs typeface="Times New Roman"/>
              </a:rPr>
              <a:t>～</a:t>
            </a:r>
            <a:r>
              <a:rPr lang="en-US" altLang="ja-JP" sz="1050" kern="100" dirty="0">
                <a:latin typeface="+mn-ea"/>
                <a:cs typeface="Times New Roman"/>
              </a:rPr>
              <a:t>28</a:t>
            </a:r>
            <a:r>
              <a:rPr lang="ja-JP" sz="1050" kern="100" dirty="0" smtClean="0">
                <a:effectLst/>
                <a:latin typeface="+mn-ea"/>
                <a:cs typeface="Times New Roman"/>
              </a:rPr>
              <a:t>年</a:t>
            </a:r>
            <a:r>
              <a:rPr lang="ja-JP" sz="1050" kern="100" dirty="0">
                <a:effectLst/>
                <a:latin typeface="+mn-ea"/>
                <a:cs typeface="Times New Roman"/>
              </a:rPr>
              <a:t>）</a:t>
            </a:r>
          </a:p>
        </p:txBody>
      </p:sp>
      <p:sp>
        <p:nvSpPr>
          <p:cNvPr id="3" name="正方形/長方形 2"/>
          <p:cNvSpPr/>
          <p:nvPr/>
        </p:nvSpPr>
        <p:spPr>
          <a:xfrm>
            <a:off x="5004048" y="1412776"/>
            <a:ext cx="3476625" cy="563880"/>
          </a:xfrm>
          <a:prstGeom prst="rect">
            <a:avLst/>
          </a:prstGeom>
          <a:noFill/>
          <a:ln w="25400" cap="flat" cmpd="sng" algn="ctr">
            <a:noFill/>
            <a:prstDash val="solid"/>
          </a:ln>
          <a:effectLst/>
        </p:spPr>
        <p:txBody>
          <a:bodyPr rot="0" spcFirstLastPara="0" vert="horz" wrap="square" lIns="91440" tIns="45720" rIns="91440" bIns="45720" numCol="1" spcCol="0" rtlCol="0" fromWordArt="0" anchor="t" anchorCtr="0" forceAA="0" compatLnSpc="1">
            <a:prstTxWarp prst="textNoShape">
              <a:avLst/>
            </a:prstTxWarp>
            <a:noAutofit/>
          </a:bodyPr>
          <a:lstStyle/>
          <a:p>
            <a:pPr marL="304800" indent="-304800" algn="l">
              <a:spcAft>
                <a:spcPts val="0"/>
              </a:spcAft>
            </a:pPr>
            <a:r>
              <a:rPr lang="ja-JP" sz="1200" kern="100" dirty="0" smtClean="0">
                <a:effectLst/>
                <a:latin typeface="+mn-ea"/>
                <a:cs typeface="Times New Roman"/>
              </a:rPr>
              <a:t>図</a:t>
            </a:r>
            <a:r>
              <a:rPr lang="en-US" altLang="ja-JP" sz="1200" kern="100" dirty="0">
                <a:latin typeface="+mn-ea"/>
                <a:cs typeface="Times New Roman"/>
              </a:rPr>
              <a:t>23</a:t>
            </a:r>
            <a:r>
              <a:rPr lang="ja-JP" sz="1200" kern="100" dirty="0" smtClean="0">
                <a:effectLst/>
                <a:latin typeface="+mn-ea"/>
                <a:cs typeface="Times New Roman"/>
              </a:rPr>
              <a:t>－２</a:t>
            </a:r>
            <a:r>
              <a:rPr lang="ja-JP" sz="1200" kern="100" dirty="0">
                <a:effectLst/>
                <a:latin typeface="+mn-ea"/>
                <a:cs typeface="Times New Roman"/>
              </a:rPr>
              <a:t>　年齢調整した、歩数の平均値の</a:t>
            </a:r>
          </a:p>
          <a:p>
            <a:pPr marL="266700" indent="228600" algn="l">
              <a:spcAft>
                <a:spcPts val="0"/>
              </a:spcAft>
            </a:pPr>
            <a:r>
              <a:rPr lang="ja-JP" altLang="en-US" sz="1200" kern="100" dirty="0" smtClean="0">
                <a:effectLst/>
                <a:latin typeface="+mn-ea"/>
                <a:cs typeface="Times New Roman"/>
              </a:rPr>
              <a:t>　  </a:t>
            </a:r>
            <a:r>
              <a:rPr lang="ja-JP" sz="1200" kern="100" dirty="0" smtClean="0">
                <a:effectLst/>
                <a:latin typeface="+mn-ea"/>
                <a:cs typeface="Times New Roman"/>
              </a:rPr>
              <a:t>年次</a:t>
            </a:r>
            <a:r>
              <a:rPr lang="ja-JP" sz="1200" kern="100" dirty="0">
                <a:effectLst/>
                <a:latin typeface="+mn-ea"/>
                <a:cs typeface="Times New Roman"/>
              </a:rPr>
              <a:t>推移</a:t>
            </a:r>
            <a:r>
              <a:rPr lang="ja-JP" sz="1200" kern="100" dirty="0" smtClean="0">
                <a:effectLst/>
                <a:latin typeface="+mn-ea"/>
                <a:cs typeface="Times New Roman"/>
              </a:rPr>
              <a:t>（</a:t>
            </a:r>
            <a:r>
              <a:rPr lang="en-US" altLang="ja-JP" sz="1200" kern="100" dirty="0">
                <a:latin typeface="+mn-ea"/>
                <a:cs typeface="Times New Roman"/>
              </a:rPr>
              <a:t>20</a:t>
            </a:r>
            <a:r>
              <a:rPr lang="ja-JP" sz="1200" kern="100" dirty="0" smtClean="0">
                <a:effectLst/>
                <a:latin typeface="+mn-ea"/>
                <a:cs typeface="Times New Roman"/>
              </a:rPr>
              <a:t>歳</a:t>
            </a:r>
            <a:r>
              <a:rPr lang="ja-JP" sz="1200" kern="100" dirty="0">
                <a:effectLst/>
                <a:latin typeface="+mn-ea"/>
                <a:cs typeface="Times New Roman"/>
              </a:rPr>
              <a:t>以上）</a:t>
            </a:r>
            <a:r>
              <a:rPr lang="ja-JP" sz="1050" kern="100" dirty="0">
                <a:effectLst/>
                <a:latin typeface="+mn-ea"/>
                <a:cs typeface="Times New Roman"/>
              </a:rPr>
              <a:t>（</a:t>
            </a:r>
            <a:r>
              <a:rPr lang="ja-JP" sz="1050" kern="100" dirty="0" smtClean="0">
                <a:effectLst/>
                <a:latin typeface="+mn-ea"/>
                <a:cs typeface="Times New Roman"/>
              </a:rPr>
              <a:t>平成</a:t>
            </a:r>
            <a:r>
              <a:rPr lang="en-US" altLang="ja-JP" sz="1050" kern="100" dirty="0">
                <a:latin typeface="+mn-ea"/>
                <a:cs typeface="Times New Roman"/>
              </a:rPr>
              <a:t>18</a:t>
            </a:r>
            <a:r>
              <a:rPr lang="ja-JP" sz="1050" kern="100" dirty="0" smtClean="0">
                <a:effectLst/>
                <a:latin typeface="+mn-ea"/>
                <a:cs typeface="Times New Roman"/>
              </a:rPr>
              <a:t>～</a:t>
            </a:r>
            <a:r>
              <a:rPr lang="en-US" altLang="ja-JP" sz="1050" kern="100" dirty="0">
                <a:latin typeface="+mn-ea"/>
                <a:cs typeface="Times New Roman"/>
              </a:rPr>
              <a:t>28</a:t>
            </a:r>
            <a:r>
              <a:rPr lang="ja-JP" sz="1050" kern="100" dirty="0" smtClean="0">
                <a:effectLst/>
                <a:latin typeface="+mn-ea"/>
                <a:cs typeface="Times New Roman"/>
              </a:rPr>
              <a:t>年</a:t>
            </a:r>
            <a:r>
              <a:rPr lang="ja-JP" sz="1050" kern="100" dirty="0">
                <a:effectLst/>
                <a:latin typeface="+mn-ea"/>
                <a:cs typeface="Times New Roman"/>
              </a:rPr>
              <a:t>）</a:t>
            </a:r>
          </a:p>
        </p:txBody>
      </p:sp>
      <p:grpSp>
        <p:nvGrpSpPr>
          <p:cNvPr id="4" name="グループ化 3"/>
          <p:cNvGrpSpPr/>
          <p:nvPr/>
        </p:nvGrpSpPr>
        <p:grpSpPr>
          <a:xfrm>
            <a:off x="754782" y="1874044"/>
            <a:ext cx="3477419" cy="3109912"/>
            <a:chOff x="754782" y="2264688"/>
            <a:chExt cx="3477419" cy="3109912"/>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4782" y="2264688"/>
              <a:ext cx="3255963" cy="2828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95288" y="5093613"/>
              <a:ext cx="3236913" cy="2809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nvGrpSpPr>
          <p:cNvPr id="5" name="グループ化 4"/>
          <p:cNvGrpSpPr/>
          <p:nvPr/>
        </p:nvGrpSpPr>
        <p:grpSpPr>
          <a:xfrm>
            <a:off x="5004047" y="1870869"/>
            <a:ext cx="3476626" cy="3116262"/>
            <a:chOff x="5004047" y="2280214"/>
            <a:chExt cx="3476626" cy="3116262"/>
          </a:xfrm>
        </p:grpSpPr>
        <p:pic>
          <p:nvPicPr>
            <p:cNvPr id="205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04047" y="2280214"/>
              <a:ext cx="3170237" cy="2835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43760" y="5115489"/>
              <a:ext cx="3236913" cy="2809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10" name="テキスト ボックス 9"/>
          <p:cNvSpPr txBox="1"/>
          <p:nvPr/>
        </p:nvSpPr>
        <p:spPr>
          <a:xfrm>
            <a:off x="754782" y="5229200"/>
            <a:ext cx="6186170" cy="243840"/>
          </a:xfrm>
          <a:prstGeom prst="rect">
            <a:avLst/>
          </a:prstGeom>
          <a:noFill/>
        </p:spPr>
        <p:txBody>
          <a:bodyPr wrap="square">
            <a:spAutoFit/>
          </a:bodyPr>
          <a:lstStyle/>
          <a:p>
            <a:pPr fontAlgn="base">
              <a:spcAft>
                <a:spcPts val="0"/>
              </a:spcAft>
            </a:pPr>
            <a:r>
              <a:rPr lang="ja-JP" sz="900" kern="1200" dirty="0">
                <a:solidFill>
                  <a:srgbClr val="000000"/>
                </a:solidFill>
                <a:effectLst/>
                <a:latin typeface="ＭＳ Ｐゴシック"/>
                <a:ea typeface="ＭＳ ゴシック"/>
                <a:cs typeface="ＭＳ ゴシック"/>
              </a:rPr>
              <a:t>※</a:t>
            </a:r>
            <a:r>
              <a:rPr lang="ja-JP" sz="900" kern="1200" dirty="0">
                <a:solidFill>
                  <a:srgbClr val="000000"/>
                </a:solidFill>
                <a:effectLst/>
                <a:latin typeface="Arial"/>
                <a:ea typeface="ＭＳ ゴシック"/>
                <a:cs typeface="Arial"/>
              </a:rPr>
              <a:t>平成</a:t>
            </a:r>
            <a:r>
              <a:rPr lang="en-US" sz="900" kern="1200" dirty="0">
                <a:solidFill>
                  <a:srgbClr val="000000"/>
                </a:solidFill>
                <a:effectLst/>
                <a:latin typeface="Arial"/>
                <a:ea typeface="ＭＳ ゴシック"/>
                <a:cs typeface="ＭＳ Ｐゴシック"/>
              </a:rPr>
              <a:t>24</a:t>
            </a:r>
            <a:r>
              <a:rPr lang="ja-JP" sz="900" kern="1200" dirty="0">
                <a:solidFill>
                  <a:srgbClr val="000000"/>
                </a:solidFill>
                <a:effectLst/>
                <a:latin typeface="Arial"/>
                <a:ea typeface="ＭＳ ゴシック"/>
                <a:cs typeface="Arial"/>
              </a:rPr>
              <a:t>年以降は、</a:t>
            </a:r>
            <a:r>
              <a:rPr lang="en-US" sz="900" kern="1200" dirty="0">
                <a:solidFill>
                  <a:srgbClr val="000000"/>
                </a:solidFill>
                <a:effectLst/>
                <a:latin typeface="Arial"/>
                <a:cs typeface="ＭＳ Ｐゴシック"/>
              </a:rPr>
              <a:t>100</a:t>
            </a:r>
            <a:r>
              <a:rPr lang="ja-JP" sz="900" kern="1200" dirty="0">
                <a:solidFill>
                  <a:srgbClr val="000000"/>
                </a:solidFill>
                <a:effectLst/>
                <a:latin typeface="Arial"/>
                <a:cs typeface="Arial"/>
              </a:rPr>
              <a:t>歩未満又は５万歩以上の者は除く。</a:t>
            </a:r>
            <a:endParaRPr lang="ja-JP" sz="1200" dirty="0">
              <a:effectLst/>
              <a:latin typeface="ＭＳ Ｐゴシック"/>
              <a:cs typeface="ＭＳ Ｐゴシック"/>
            </a:endParaRPr>
          </a:p>
        </p:txBody>
      </p:sp>
    </p:spTree>
    <p:extLst>
      <p:ext uri="{BB962C8B-B14F-4D97-AF65-F5344CB8AC3E}">
        <p14:creationId xmlns:p14="http://schemas.microsoft.com/office/powerpoint/2010/main" val="404717986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p:cNvSpPr/>
          <p:nvPr/>
        </p:nvSpPr>
        <p:spPr>
          <a:xfrm>
            <a:off x="1375128" y="1387975"/>
            <a:ext cx="4572000" cy="276999"/>
          </a:xfrm>
          <a:prstGeom prst="rect">
            <a:avLst/>
          </a:prstGeom>
        </p:spPr>
        <p:txBody>
          <a:bodyPr>
            <a:spAutoFit/>
          </a:bodyPr>
          <a:lstStyle/>
          <a:p>
            <a:r>
              <a:rPr lang="ja-JP" altLang="ja-JP" sz="1200" dirty="0">
                <a:latin typeface="+mn-ea"/>
              </a:rPr>
              <a:t>図</a:t>
            </a:r>
            <a:r>
              <a:rPr lang="en-US" altLang="ja-JP" sz="1200" dirty="0">
                <a:latin typeface="+mn-ea"/>
              </a:rPr>
              <a:t>24</a:t>
            </a:r>
            <a:r>
              <a:rPr lang="ja-JP" altLang="ja-JP" sz="1200" dirty="0">
                <a:latin typeface="+mn-ea"/>
              </a:rPr>
              <a:t>　歩数の平均値（</a:t>
            </a:r>
            <a:r>
              <a:rPr lang="en-US" altLang="ja-JP" sz="1200" dirty="0">
                <a:latin typeface="+mn-ea"/>
              </a:rPr>
              <a:t>20</a:t>
            </a:r>
            <a:r>
              <a:rPr lang="ja-JP" altLang="ja-JP" sz="1200" dirty="0">
                <a:latin typeface="+mn-ea"/>
              </a:rPr>
              <a:t>歳以上、性・年齢階級別、全国</a:t>
            </a:r>
            <a:r>
              <a:rPr lang="ja-JP" altLang="ja-JP" sz="1200" dirty="0" smtClean="0">
                <a:latin typeface="+mn-ea"/>
              </a:rPr>
              <a:t>補正値</a:t>
            </a:r>
            <a:r>
              <a:rPr lang="ja-JP" altLang="en-US" sz="1200" dirty="0" smtClean="0">
                <a:latin typeface="+mn-ea"/>
              </a:rPr>
              <a:t>）</a:t>
            </a:r>
            <a:endParaRPr lang="ja-JP" altLang="en-US" sz="1200" dirty="0">
              <a:latin typeface="+mn-ea"/>
            </a:endParaRPr>
          </a:p>
        </p:txBody>
      </p:sp>
      <p:sp>
        <p:nvSpPr>
          <p:cNvPr id="5" name="テキスト ボックス 9"/>
          <p:cNvSpPr txBox="1"/>
          <p:nvPr/>
        </p:nvSpPr>
        <p:spPr>
          <a:xfrm>
            <a:off x="1493430" y="5172406"/>
            <a:ext cx="3044825" cy="230832"/>
          </a:xfrm>
          <a:prstGeom prst="rect">
            <a:avLst/>
          </a:prstGeom>
          <a:noFill/>
        </p:spPr>
        <p:txBody>
          <a:bodyPr wrap="square">
            <a:spAutoFit/>
          </a:bodyPr>
          <a:lstStyle/>
          <a:p>
            <a:pPr fontAlgn="base">
              <a:spcAft>
                <a:spcPts val="0"/>
              </a:spcAft>
            </a:pPr>
            <a:r>
              <a:rPr lang="ja-JP" sz="900" kern="1200" dirty="0">
                <a:solidFill>
                  <a:srgbClr val="000000"/>
                </a:solidFill>
                <a:effectLst/>
                <a:latin typeface="+mn-ea"/>
                <a:cs typeface="ＭＳ ゴシック"/>
              </a:rPr>
              <a:t>※</a:t>
            </a:r>
            <a:r>
              <a:rPr lang="en-US" sz="900" kern="1200" dirty="0">
                <a:solidFill>
                  <a:srgbClr val="000000"/>
                </a:solidFill>
                <a:effectLst/>
                <a:latin typeface="+mn-ea"/>
                <a:cs typeface="ＭＳ Ｐゴシック"/>
              </a:rPr>
              <a:t>100</a:t>
            </a:r>
            <a:r>
              <a:rPr lang="ja-JP" sz="900" kern="1200" dirty="0">
                <a:solidFill>
                  <a:srgbClr val="000000"/>
                </a:solidFill>
                <a:effectLst/>
                <a:latin typeface="+mn-ea"/>
                <a:cs typeface="Arial"/>
              </a:rPr>
              <a:t>歩未満又は５万歩以上の者は除く。</a:t>
            </a:r>
            <a:endParaRPr lang="ja-JP" sz="1200" dirty="0">
              <a:effectLst/>
              <a:latin typeface="+mn-ea"/>
              <a:cs typeface="ＭＳ Ｐゴシック"/>
            </a:endParaRPr>
          </a:p>
        </p:txBody>
      </p:sp>
      <p:grpSp>
        <p:nvGrpSpPr>
          <p:cNvPr id="3" name="グループ化 2"/>
          <p:cNvGrpSpPr/>
          <p:nvPr/>
        </p:nvGrpSpPr>
        <p:grpSpPr>
          <a:xfrm>
            <a:off x="1375128" y="1806945"/>
            <a:ext cx="6393744" cy="3244111"/>
            <a:chOff x="1419225" y="1998663"/>
            <a:chExt cx="6393744" cy="3244111"/>
          </a:xfrm>
        </p:grpSpPr>
        <p:pic>
          <p:nvPicPr>
            <p:cNvPr id="307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19225" y="1998663"/>
              <a:ext cx="6303963" cy="2865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6056" y="4961787"/>
              <a:ext cx="3236913" cy="2809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Tree>
    <p:extLst>
      <p:ext uri="{BB962C8B-B14F-4D97-AF65-F5344CB8AC3E}">
        <p14:creationId xmlns:p14="http://schemas.microsoft.com/office/powerpoint/2010/main" val="2383768882"/>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p:cNvSpPr/>
          <p:nvPr/>
        </p:nvSpPr>
        <p:spPr>
          <a:xfrm>
            <a:off x="1187624" y="1196752"/>
            <a:ext cx="5184576" cy="461665"/>
          </a:xfrm>
          <a:prstGeom prst="rect">
            <a:avLst/>
          </a:prstGeom>
        </p:spPr>
        <p:txBody>
          <a:bodyPr wrap="square">
            <a:spAutoFit/>
          </a:bodyPr>
          <a:lstStyle/>
          <a:p>
            <a:r>
              <a:rPr lang="ja-JP" altLang="ja-JP" sz="1200" dirty="0">
                <a:latin typeface="+mn-ea"/>
              </a:rPr>
              <a:t>図</a:t>
            </a:r>
            <a:r>
              <a:rPr lang="en-US" altLang="ja-JP" sz="1200" dirty="0">
                <a:latin typeface="+mn-ea"/>
              </a:rPr>
              <a:t>25</a:t>
            </a:r>
            <a:r>
              <a:rPr lang="ja-JP" altLang="ja-JP" sz="1200" dirty="0">
                <a:latin typeface="+mn-ea"/>
              </a:rPr>
              <a:t>　睡眠で休養が十分にとれていない者の割合の年次推移</a:t>
            </a:r>
          </a:p>
          <a:p>
            <a:r>
              <a:rPr lang="ja-JP" altLang="en-US" sz="1200" dirty="0">
                <a:latin typeface="+mn-ea"/>
              </a:rPr>
              <a:t>　</a:t>
            </a:r>
            <a:r>
              <a:rPr lang="ja-JP" altLang="en-US" sz="1200" dirty="0" smtClean="0">
                <a:latin typeface="+mn-ea"/>
              </a:rPr>
              <a:t>　　　</a:t>
            </a:r>
            <a:r>
              <a:rPr lang="ja-JP" altLang="ja-JP" sz="1200" dirty="0" smtClean="0">
                <a:latin typeface="+mn-ea"/>
              </a:rPr>
              <a:t>（</a:t>
            </a:r>
            <a:r>
              <a:rPr lang="en-US" altLang="ja-JP" sz="1200" dirty="0">
                <a:latin typeface="+mn-ea"/>
              </a:rPr>
              <a:t>20</a:t>
            </a:r>
            <a:r>
              <a:rPr lang="ja-JP" altLang="ja-JP" sz="1200" dirty="0">
                <a:latin typeface="+mn-ea"/>
              </a:rPr>
              <a:t>歳以上、男女計・年齢階級別）</a:t>
            </a:r>
            <a:r>
              <a:rPr lang="ja-JP" altLang="ja-JP" sz="1050" dirty="0">
                <a:latin typeface="+mn-ea"/>
              </a:rPr>
              <a:t>（平成</a:t>
            </a:r>
            <a:r>
              <a:rPr lang="en-US" altLang="ja-JP" sz="1050" dirty="0">
                <a:latin typeface="+mn-ea"/>
              </a:rPr>
              <a:t>21</a:t>
            </a:r>
            <a:r>
              <a:rPr lang="ja-JP" altLang="ja-JP" sz="1050" dirty="0">
                <a:latin typeface="+mn-ea"/>
              </a:rPr>
              <a:t>年、</a:t>
            </a:r>
            <a:r>
              <a:rPr lang="en-US" altLang="ja-JP" sz="1050" dirty="0">
                <a:latin typeface="+mn-ea"/>
              </a:rPr>
              <a:t>24</a:t>
            </a:r>
            <a:r>
              <a:rPr lang="ja-JP" altLang="ja-JP" sz="1050" dirty="0">
                <a:latin typeface="+mn-ea"/>
              </a:rPr>
              <a:t>年、</a:t>
            </a:r>
            <a:r>
              <a:rPr lang="en-US" altLang="ja-JP" sz="1050" dirty="0">
                <a:latin typeface="+mn-ea"/>
              </a:rPr>
              <a:t>26</a:t>
            </a:r>
            <a:r>
              <a:rPr lang="ja-JP" altLang="ja-JP" sz="1050" dirty="0">
                <a:latin typeface="+mn-ea"/>
              </a:rPr>
              <a:t>年、</a:t>
            </a:r>
            <a:r>
              <a:rPr lang="en-US" altLang="ja-JP" sz="1050" dirty="0">
                <a:latin typeface="+mn-ea"/>
              </a:rPr>
              <a:t>28</a:t>
            </a:r>
            <a:r>
              <a:rPr lang="ja-JP" altLang="ja-JP" sz="1050" dirty="0">
                <a:latin typeface="+mn-ea"/>
              </a:rPr>
              <a:t>年）</a:t>
            </a:r>
          </a:p>
        </p:txBody>
      </p:sp>
      <p:sp>
        <p:nvSpPr>
          <p:cNvPr id="3" name="テキスト ボックス 22"/>
          <p:cNvSpPr txBox="1"/>
          <p:nvPr/>
        </p:nvSpPr>
        <p:spPr>
          <a:xfrm>
            <a:off x="1409700" y="5013176"/>
            <a:ext cx="6324600" cy="474980"/>
          </a:xfrm>
          <a:prstGeom prst="rect">
            <a:avLst/>
          </a:prstGeom>
          <a:noFill/>
          <a:ln w="3175">
            <a:noFill/>
            <a:prstDash val="sysDot"/>
          </a:ln>
        </p:spPr>
        <p:txBody>
          <a:bodyPr wrap="square">
            <a:spAutoFit/>
          </a:bodyPr>
          <a:lstStyle/>
          <a:p>
            <a:pPr>
              <a:lnSpc>
                <a:spcPts val="1000"/>
              </a:lnSpc>
              <a:spcAft>
                <a:spcPts val="0"/>
              </a:spcAft>
            </a:pPr>
            <a:r>
              <a:rPr lang="ja-JP" sz="900" kern="1200" dirty="0">
                <a:effectLst/>
                <a:latin typeface="ＭＳ Ｐゴシック"/>
                <a:ea typeface="ＭＳ ゴシック"/>
                <a:cs typeface="ＭＳ ゴシック"/>
              </a:rPr>
              <a:t>※</a:t>
            </a:r>
            <a:r>
              <a:rPr lang="ja-JP" sz="900" kern="1200" dirty="0">
                <a:effectLst/>
                <a:latin typeface="Arial"/>
                <a:cs typeface="Arial"/>
              </a:rPr>
              <a:t>「睡眠で休養が十分にとれていない者」とは、睡眠で休養が「あまりとれていない」又は「まったくとれていない」と回答した者。</a:t>
            </a:r>
            <a:r>
              <a:rPr lang="ja-JP" sz="900" kern="1200" dirty="0">
                <a:effectLst/>
                <a:latin typeface="ＭＳ Ｐゴシック"/>
                <a:ea typeface="Arial"/>
                <a:cs typeface="ＭＳ Ｐゴシック"/>
              </a:rPr>
              <a:t> </a:t>
            </a:r>
            <a:r>
              <a:rPr lang="ja-JP" sz="900" kern="1200" dirty="0">
                <a:effectLst/>
                <a:latin typeface="ＭＳ Ｐゴシック"/>
                <a:ea typeface="ＭＳ ゴシック"/>
                <a:cs typeface="ＭＳ ゴシック"/>
              </a:rPr>
              <a:t>※</a:t>
            </a:r>
            <a:r>
              <a:rPr lang="ja-JP" sz="900" kern="1200" dirty="0">
                <a:effectLst/>
                <a:latin typeface="Arial"/>
                <a:cs typeface="Arial"/>
              </a:rPr>
              <a:t>年齢調整した、睡眠で休養が十分にとれていない者の割合（総数）は、平成</a:t>
            </a:r>
            <a:r>
              <a:rPr lang="en-US" sz="900" kern="1200" dirty="0">
                <a:effectLst/>
                <a:latin typeface="Arial"/>
                <a:cs typeface="ＭＳ Ｐゴシック"/>
              </a:rPr>
              <a:t>21</a:t>
            </a:r>
            <a:r>
              <a:rPr lang="ja-JP" sz="900" kern="1200" dirty="0">
                <a:effectLst/>
                <a:latin typeface="Arial"/>
                <a:cs typeface="Arial"/>
              </a:rPr>
              <a:t>年で</a:t>
            </a:r>
            <a:r>
              <a:rPr lang="en-US" sz="900" kern="1200" dirty="0">
                <a:effectLst/>
                <a:latin typeface="Arial"/>
                <a:cs typeface="ＭＳ Ｐゴシック"/>
              </a:rPr>
              <a:t>19.4</a:t>
            </a:r>
            <a:r>
              <a:rPr lang="ja-JP" sz="900" kern="1200" dirty="0">
                <a:effectLst/>
                <a:latin typeface="Arial"/>
                <a:cs typeface="Arial"/>
              </a:rPr>
              <a:t>％、平成</a:t>
            </a:r>
            <a:r>
              <a:rPr lang="en-US" sz="900" kern="1200" dirty="0">
                <a:effectLst/>
                <a:latin typeface="Arial"/>
                <a:cs typeface="ＭＳ Ｐゴシック"/>
              </a:rPr>
              <a:t>24</a:t>
            </a:r>
            <a:r>
              <a:rPr lang="ja-JP" sz="900" kern="1200" dirty="0">
                <a:effectLst/>
                <a:latin typeface="Arial"/>
                <a:cs typeface="Arial"/>
              </a:rPr>
              <a:t>年で</a:t>
            </a:r>
            <a:r>
              <a:rPr lang="en-US" sz="900" kern="1200" dirty="0">
                <a:effectLst/>
                <a:latin typeface="Arial"/>
                <a:cs typeface="ＭＳ Ｐゴシック"/>
              </a:rPr>
              <a:t>16.3</a:t>
            </a:r>
            <a:r>
              <a:rPr lang="ja-JP" sz="900" kern="1200" dirty="0">
                <a:effectLst/>
                <a:latin typeface="Arial"/>
                <a:cs typeface="Arial"/>
              </a:rPr>
              <a:t>％、平成</a:t>
            </a:r>
            <a:r>
              <a:rPr lang="en-US" sz="900" kern="1200" dirty="0">
                <a:effectLst/>
                <a:latin typeface="Arial"/>
                <a:cs typeface="ＭＳ Ｐゴシック"/>
              </a:rPr>
              <a:t>26</a:t>
            </a:r>
            <a:r>
              <a:rPr lang="ja-JP" sz="900" kern="1200" dirty="0">
                <a:effectLst/>
                <a:latin typeface="Arial"/>
                <a:cs typeface="Arial"/>
              </a:rPr>
              <a:t>年で</a:t>
            </a:r>
            <a:r>
              <a:rPr lang="en-US" sz="900" kern="1200" dirty="0">
                <a:effectLst/>
                <a:latin typeface="Arial"/>
                <a:cs typeface="ＭＳ Ｐゴシック"/>
              </a:rPr>
              <a:t>21.7</a:t>
            </a:r>
            <a:r>
              <a:rPr lang="ja-JP" sz="900" kern="1200" dirty="0">
                <a:effectLst/>
                <a:latin typeface="Arial"/>
                <a:cs typeface="Arial"/>
              </a:rPr>
              <a:t>％、平成</a:t>
            </a:r>
            <a:r>
              <a:rPr lang="en-US" sz="900" kern="1200" dirty="0">
                <a:effectLst/>
                <a:latin typeface="Arial"/>
                <a:cs typeface="ＭＳ Ｐゴシック"/>
              </a:rPr>
              <a:t>28</a:t>
            </a:r>
            <a:r>
              <a:rPr lang="ja-JP" sz="900" kern="1200" dirty="0">
                <a:effectLst/>
                <a:latin typeface="Arial"/>
                <a:cs typeface="Arial"/>
              </a:rPr>
              <a:t>年で</a:t>
            </a:r>
            <a:r>
              <a:rPr lang="en-US" sz="900" kern="1200" dirty="0">
                <a:effectLst/>
                <a:latin typeface="Arial"/>
                <a:cs typeface="ＭＳ Ｐゴシック"/>
              </a:rPr>
              <a:t>20.9</a:t>
            </a:r>
            <a:r>
              <a:rPr lang="ja-JP" sz="900" kern="1200" dirty="0">
                <a:effectLst/>
                <a:latin typeface="Arial"/>
                <a:cs typeface="Arial"/>
              </a:rPr>
              <a:t>％であり、平成</a:t>
            </a:r>
            <a:r>
              <a:rPr lang="en-US" sz="900" kern="1200" dirty="0">
                <a:effectLst/>
                <a:latin typeface="Arial"/>
                <a:cs typeface="ＭＳ Ｐゴシック"/>
              </a:rPr>
              <a:t>21</a:t>
            </a:r>
            <a:r>
              <a:rPr lang="ja-JP" sz="900" kern="1200" dirty="0">
                <a:effectLst/>
                <a:latin typeface="Arial"/>
                <a:cs typeface="Arial"/>
              </a:rPr>
              <a:t>年、</a:t>
            </a:r>
            <a:r>
              <a:rPr lang="en-US" sz="900" kern="1200" dirty="0">
                <a:effectLst/>
                <a:latin typeface="Arial"/>
                <a:cs typeface="ＭＳ Ｐゴシック"/>
              </a:rPr>
              <a:t>24</a:t>
            </a:r>
            <a:r>
              <a:rPr lang="ja-JP" sz="900" kern="1200" dirty="0">
                <a:effectLst/>
                <a:latin typeface="Arial"/>
                <a:cs typeface="Arial"/>
              </a:rPr>
              <a:t>年、</a:t>
            </a:r>
            <a:r>
              <a:rPr lang="en-US" sz="900" kern="1200" dirty="0">
                <a:effectLst/>
                <a:latin typeface="Arial"/>
                <a:cs typeface="ＭＳ Ｐゴシック"/>
              </a:rPr>
              <a:t>26</a:t>
            </a:r>
            <a:r>
              <a:rPr lang="ja-JP" sz="900" kern="1200" dirty="0">
                <a:effectLst/>
                <a:latin typeface="Arial"/>
                <a:cs typeface="Arial"/>
              </a:rPr>
              <a:t>年、</a:t>
            </a:r>
            <a:r>
              <a:rPr lang="en-US" sz="900" kern="1200" dirty="0">
                <a:effectLst/>
                <a:latin typeface="Arial"/>
                <a:cs typeface="ＭＳ Ｐゴシック"/>
              </a:rPr>
              <a:t>28</a:t>
            </a:r>
            <a:r>
              <a:rPr lang="ja-JP" sz="900" kern="1200" dirty="0">
                <a:effectLst/>
                <a:latin typeface="Arial"/>
                <a:cs typeface="Arial"/>
              </a:rPr>
              <a:t>年の推移でみると、有意に増加している。</a:t>
            </a:r>
            <a:endParaRPr lang="ja-JP" sz="1200" dirty="0">
              <a:effectLst/>
              <a:latin typeface="ＭＳ Ｐゴシック"/>
              <a:cs typeface="ＭＳ Ｐゴシック"/>
            </a:endParaRPr>
          </a:p>
        </p:txBody>
      </p:sp>
      <p:sp>
        <p:nvSpPr>
          <p:cNvPr id="4" name="Rectangle 2"/>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6" name="Rectangle 4"/>
          <p:cNvSpPr>
            <a:spLocks noChangeArrowheads="1"/>
          </p:cNvSpPr>
          <p:nvPr/>
        </p:nvSpPr>
        <p:spPr bwMode="auto">
          <a:xfrm>
            <a:off x="1187624" y="1700808"/>
            <a:ext cx="4176464" cy="2308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400050" algn="l" defTabSz="914400" rtl="0" eaLnBrk="0" fontAlgn="base" latinLnBrk="0" hangingPunct="0">
              <a:lnSpc>
                <a:spcPct val="100000"/>
              </a:lnSpc>
              <a:spcBef>
                <a:spcPct val="0"/>
              </a:spcBef>
              <a:spcAft>
                <a:spcPct val="0"/>
              </a:spcAft>
              <a:buClrTx/>
              <a:buSzTx/>
              <a:buFontTx/>
              <a:buNone/>
              <a:tabLst/>
            </a:pPr>
            <a:r>
              <a:rPr kumimoji="1" lang="ja-JP" altLang="ja-JP" sz="900" b="0" i="0" u="none" strike="noStrike" cap="none" normalizeH="0" baseline="0" dirty="0" smtClean="0">
                <a:ln>
                  <a:noFill/>
                </a:ln>
                <a:solidFill>
                  <a:srgbClr val="000000"/>
                </a:solidFill>
                <a:effectLst/>
                <a:latin typeface="ＭＳ Ｐゴシック" pitchFamily="50" charset="-128"/>
                <a:ea typeface="ＭＳ Ｐゴシック" pitchFamily="50" charset="-128"/>
                <a:cs typeface="Arial" pitchFamily="34" charset="0"/>
              </a:rPr>
              <a:t>問：ここ１</a:t>
            </a:r>
            <a:r>
              <a:rPr kumimoji="1" lang="ja-JP" altLang="ja-JP" sz="900" b="0" i="0" u="none" strike="noStrike" cap="none" normalizeH="0" baseline="0" dirty="0" smtClean="0">
                <a:ln>
                  <a:noFill/>
                </a:ln>
                <a:solidFill>
                  <a:schemeClr val="tx1"/>
                </a:solidFill>
                <a:effectLst/>
                <a:latin typeface="ＭＳ Ｐゴシック" pitchFamily="50" charset="-128"/>
                <a:ea typeface="ＭＳ Ｐゴシック" pitchFamily="50" charset="-128"/>
                <a:cs typeface="ＭＳ Ｐゴシック" pitchFamily="50" charset="-128"/>
              </a:rPr>
              <a:t>ヶ月</a:t>
            </a:r>
            <a:r>
              <a:rPr kumimoji="1" lang="ja-JP" altLang="ja-JP" sz="900" b="0" i="0" u="none" strike="noStrike" cap="none" normalizeH="0" baseline="0" dirty="0" smtClean="0">
                <a:ln>
                  <a:noFill/>
                </a:ln>
                <a:solidFill>
                  <a:srgbClr val="000000"/>
                </a:solidFill>
                <a:effectLst/>
                <a:latin typeface="ＭＳ Ｐゴシック" pitchFamily="50" charset="-128"/>
                <a:ea typeface="ＭＳ Ｐゴシック" pitchFamily="50" charset="-128"/>
                <a:cs typeface="Arial" pitchFamily="34" charset="0"/>
              </a:rPr>
              <a:t>間、あなたは睡眠で休養が十分とれていますか。</a:t>
            </a:r>
            <a:endParaRPr kumimoji="1" lang="ja-JP" altLang="ja-JP" sz="1800" b="0" i="0" u="none" strike="noStrike" cap="none" normalizeH="0" baseline="0" dirty="0" smtClean="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15" name="Rectangle 13"/>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ja-JP" sz="1800" b="0" i="0" u="none" strike="noStrike" cap="none" normalizeH="0" baseline="0" smtClean="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16" name="Rectangle 15"/>
          <p:cNvSpPr>
            <a:spLocks noChangeArrowheads="1"/>
          </p:cNvSpPr>
          <p:nvPr/>
        </p:nvSpPr>
        <p:spPr bwMode="auto">
          <a:xfrm>
            <a:off x="0" y="4572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17" name="Rectangle 16"/>
          <p:cNvSpPr>
            <a:spLocks noChangeArrowheads="1"/>
          </p:cNvSpPr>
          <p:nvPr/>
        </p:nvSpPr>
        <p:spPr bwMode="auto">
          <a:xfrm>
            <a:off x="0" y="288607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ja-JP" sz="1800" b="0" i="0" u="none" strike="noStrike" cap="none" normalizeH="0" baseline="0" smtClean="0">
              <a:ln>
                <a:noFill/>
              </a:ln>
              <a:solidFill>
                <a:schemeClr val="tx1"/>
              </a:solidFill>
              <a:effectLst/>
              <a:latin typeface="Arial" pitchFamily="34" charset="0"/>
              <a:ea typeface="ＭＳ Ｐゴシック" pitchFamily="50" charset="-128"/>
              <a:cs typeface="ＭＳ Ｐゴシック" pitchFamily="50" charset="-128"/>
            </a:endParaRPr>
          </a:p>
        </p:txBody>
      </p:sp>
      <p:grpSp>
        <p:nvGrpSpPr>
          <p:cNvPr id="5" name="グループ化 4"/>
          <p:cNvGrpSpPr/>
          <p:nvPr/>
        </p:nvGrpSpPr>
        <p:grpSpPr>
          <a:xfrm>
            <a:off x="1456532" y="2041525"/>
            <a:ext cx="6230937" cy="2774950"/>
            <a:chOff x="1191391" y="2132856"/>
            <a:chExt cx="6230937" cy="2774950"/>
          </a:xfrm>
        </p:grpSpPr>
        <p:pic>
          <p:nvPicPr>
            <p:cNvPr id="31761" name="Picture 1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91391" y="2132856"/>
              <a:ext cx="6230937" cy="2493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85415" y="4626819"/>
              <a:ext cx="3236913" cy="2809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Tree>
    <p:extLst>
      <p:ext uri="{BB962C8B-B14F-4D97-AF65-F5344CB8AC3E}">
        <p14:creationId xmlns:p14="http://schemas.microsoft.com/office/powerpoint/2010/main" val="103985084"/>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p:cNvSpPr/>
          <p:nvPr/>
        </p:nvSpPr>
        <p:spPr>
          <a:xfrm>
            <a:off x="1237578" y="1340768"/>
            <a:ext cx="6264696" cy="276999"/>
          </a:xfrm>
          <a:prstGeom prst="rect">
            <a:avLst/>
          </a:prstGeom>
        </p:spPr>
        <p:txBody>
          <a:bodyPr wrap="square">
            <a:spAutoFit/>
          </a:bodyPr>
          <a:lstStyle/>
          <a:p>
            <a:r>
              <a:rPr lang="ja-JP" altLang="ja-JP" sz="1200" dirty="0"/>
              <a:t>図</a:t>
            </a:r>
            <a:r>
              <a:rPr lang="en-US" altLang="ja-JP" sz="1200" dirty="0">
                <a:latin typeface="+mn-ea"/>
              </a:rPr>
              <a:t>26</a:t>
            </a:r>
            <a:r>
              <a:rPr lang="ja-JP" altLang="ja-JP" sz="1200" dirty="0"/>
              <a:t>　睡眠で休養が十分にとれていない者の割合（</a:t>
            </a:r>
            <a:r>
              <a:rPr lang="en-US" altLang="ja-JP" sz="1200" dirty="0">
                <a:latin typeface="+mn-ea"/>
              </a:rPr>
              <a:t>20</a:t>
            </a:r>
            <a:r>
              <a:rPr lang="ja-JP" altLang="ja-JP" sz="1200" dirty="0"/>
              <a:t>歳以上、性・年齢階級別、全国補正値）</a:t>
            </a:r>
          </a:p>
        </p:txBody>
      </p:sp>
      <p:grpSp>
        <p:nvGrpSpPr>
          <p:cNvPr id="3" name="グループ化 2"/>
          <p:cNvGrpSpPr/>
          <p:nvPr/>
        </p:nvGrpSpPr>
        <p:grpSpPr>
          <a:xfrm>
            <a:off x="1237578" y="1810735"/>
            <a:ext cx="6668844" cy="3236530"/>
            <a:chOff x="1331639" y="1988840"/>
            <a:chExt cx="6668844" cy="3236530"/>
          </a:xfrm>
        </p:grpSpPr>
        <p:pic>
          <p:nvPicPr>
            <p:cNvPr id="337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31639" y="1988840"/>
              <a:ext cx="6657975" cy="2908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63570" y="4944383"/>
              <a:ext cx="3236913" cy="2809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Tree>
    <p:extLst>
      <p:ext uri="{BB962C8B-B14F-4D97-AF65-F5344CB8AC3E}">
        <p14:creationId xmlns:p14="http://schemas.microsoft.com/office/powerpoint/2010/main" val="3132090387"/>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p:cNvSpPr/>
          <p:nvPr/>
        </p:nvSpPr>
        <p:spPr>
          <a:xfrm>
            <a:off x="1376772" y="908720"/>
            <a:ext cx="6390456" cy="461665"/>
          </a:xfrm>
          <a:prstGeom prst="rect">
            <a:avLst/>
          </a:prstGeom>
        </p:spPr>
        <p:txBody>
          <a:bodyPr wrap="square">
            <a:spAutoFit/>
          </a:bodyPr>
          <a:lstStyle/>
          <a:p>
            <a:r>
              <a:rPr lang="ja-JP" altLang="ja-JP" sz="1200" dirty="0">
                <a:latin typeface="+mn-ea"/>
              </a:rPr>
              <a:t>図</a:t>
            </a:r>
            <a:r>
              <a:rPr lang="en-US" altLang="ja-JP" sz="1200" dirty="0">
                <a:latin typeface="+mn-ea"/>
              </a:rPr>
              <a:t>27</a:t>
            </a:r>
            <a:r>
              <a:rPr lang="ja-JP" altLang="ja-JP" sz="1200" dirty="0">
                <a:latin typeface="+mn-ea"/>
              </a:rPr>
              <a:t>　生活習慣病のリスクを高める量を飲酒している者の割合の年次推移（</a:t>
            </a:r>
            <a:r>
              <a:rPr lang="en-US" altLang="ja-JP" sz="1200" dirty="0">
                <a:latin typeface="+mn-ea"/>
              </a:rPr>
              <a:t>20</a:t>
            </a:r>
            <a:r>
              <a:rPr lang="ja-JP" altLang="ja-JP" sz="1200" dirty="0">
                <a:latin typeface="+mn-ea"/>
              </a:rPr>
              <a:t>歳以上、男女別）</a:t>
            </a:r>
          </a:p>
          <a:p>
            <a:r>
              <a:rPr lang="ja-JP" altLang="en-US" sz="1200" dirty="0">
                <a:latin typeface="+mn-ea"/>
              </a:rPr>
              <a:t>　</a:t>
            </a:r>
            <a:r>
              <a:rPr lang="ja-JP" altLang="en-US" sz="1200" dirty="0" smtClean="0">
                <a:latin typeface="+mn-ea"/>
              </a:rPr>
              <a:t>　　</a:t>
            </a:r>
            <a:r>
              <a:rPr lang="ja-JP" altLang="en-US" sz="1050" dirty="0" smtClean="0">
                <a:latin typeface="+mn-ea"/>
              </a:rPr>
              <a:t>　</a:t>
            </a:r>
            <a:r>
              <a:rPr lang="ja-JP" altLang="ja-JP" sz="1050" dirty="0" smtClean="0">
                <a:latin typeface="+mn-ea"/>
              </a:rPr>
              <a:t>（</a:t>
            </a:r>
            <a:r>
              <a:rPr lang="ja-JP" altLang="ja-JP" sz="1050" dirty="0">
                <a:latin typeface="+mn-ea"/>
              </a:rPr>
              <a:t>平成</a:t>
            </a:r>
            <a:r>
              <a:rPr lang="en-US" altLang="ja-JP" sz="1050" dirty="0">
                <a:latin typeface="+mn-ea"/>
              </a:rPr>
              <a:t>22</a:t>
            </a:r>
            <a:r>
              <a:rPr lang="ja-JP" altLang="ja-JP" sz="1050" dirty="0">
                <a:latin typeface="+mn-ea"/>
              </a:rPr>
              <a:t>年、</a:t>
            </a:r>
            <a:r>
              <a:rPr lang="en-US" altLang="ja-JP" sz="1050" dirty="0">
                <a:latin typeface="+mn-ea"/>
              </a:rPr>
              <a:t>23</a:t>
            </a:r>
            <a:r>
              <a:rPr lang="ja-JP" altLang="ja-JP" sz="1050" dirty="0">
                <a:latin typeface="+mn-ea"/>
              </a:rPr>
              <a:t>年、</a:t>
            </a:r>
            <a:r>
              <a:rPr lang="en-US" altLang="ja-JP" sz="1050" dirty="0">
                <a:latin typeface="+mn-ea"/>
              </a:rPr>
              <a:t>24</a:t>
            </a:r>
            <a:r>
              <a:rPr lang="ja-JP" altLang="ja-JP" sz="1050" dirty="0">
                <a:latin typeface="+mn-ea"/>
              </a:rPr>
              <a:t>年、</a:t>
            </a:r>
            <a:r>
              <a:rPr lang="en-US" altLang="ja-JP" sz="1050" dirty="0">
                <a:latin typeface="+mn-ea"/>
              </a:rPr>
              <a:t>26</a:t>
            </a:r>
            <a:r>
              <a:rPr lang="ja-JP" altLang="ja-JP" sz="1050" dirty="0">
                <a:latin typeface="+mn-ea"/>
              </a:rPr>
              <a:t>年、</a:t>
            </a:r>
            <a:r>
              <a:rPr lang="en-US" altLang="ja-JP" sz="1050" dirty="0">
                <a:latin typeface="+mn-ea"/>
              </a:rPr>
              <a:t>27</a:t>
            </a:r>
            <a:r>
              <a:rPr lang="ja-JP" altLang="ja-JP" sz="1050" dirty="0">
                <a:latin typeface="+mn-ea"/>
              </a:rPr>
              <a:t>年、</a:t>
            </a:r>
            <a:r>
              <a:rPr lang="en-US" altLang="ja-JP" sz="1050" dirty="0">
                <a:latin typeface="+mn-ea"/>
              </a:rPr>
              <a:t>28</a:t>
            </a:r>
            <a:r>
              <a:rPr lang="ja-JP" altLang="ja-JP" sz="1050" dirty="0">
                <a:latin typeface="+mn-ea"/>
              </a:rPr>
              <a:t>年）</a:t>
            </a:r>
          </a:p>
        </p:txBody>
      </p:sp>
      <p:sp>
        <p:nvSpPr>
          <p:cNvPr id="3" name="テキスト ボックス 22"/>
          <p:cNvSpPr txBox="1"/>
          <p:nvPr/>
        </p:nvSpPr>
        <p:spPr>
          <a:xfrm>
            <a:off x="1409700" y="4216380"/>
            <a:ext cx="6324600" cy="652780"/>
          </a:xfrm>
          <a:prstGeom prst="rect">
            <a:avLst/>
          </a:prstGeom>
          <a:noFill/>
          <a:ln w="3175">
            <a:noFill/>
            <a:prstDash val="sysDot"/>
          </a:ln>
        </p:spPr>
        <p:txBody>
          <a:bodyPr wrap="square">
            <a:spAutoFit/>
          </a:bodyPr>
          <a:lstStyle/>
          <a:p>
            <a:pPr>
              <a:lnSpc>
                <a:spcPts val="1200"/>
              </a:lnSpc>
              <a:spcAft>
                <a:spcPts val="0"/>
              </a:spcAft>
            </a:pPr>
            <a:r>
              <a:rPr lang="ja-JP" sz="900" kern="1200" dirty="0">
                <a:solidFill>
                  <a:srgbClr val="000000"/>
                </a:solidFill>
                <a:effectLst/>
                <a:latin typeface="+mn-ea"/>
                <a:cs typeface="ＭＳ ゴシック"/>
              </a:rPr>
              <a:t>※</a:t>
            </a:r>
            <a:r>
              <a:rPr lang="ja-JP" sz="900" kern="1200" dirty="0">
                <a:solidFill>
                  <a:srgbClr val="000000"/>
                </a:solidFill>
                <a:effectLst/>
                <a:latin typeface="+mn-ea"/>
                <a:cs typeface="Times New Roman"/>
              </a:rPr>
              <a:t>「生活習慣病のリスクを高める量を飲酒している者」とは、１日当たりの純アルコール摂取量が男性で</a:t>
            </a:r>
            <a:r>
              <a:rPr lang="en-US" sz="900" kern="1200" dirty="0">
                <a:solidFill>
                  <a:srgbClr val="000000"/>
                </a:solidFill>
                <a:effectLst/>
                <a:latin typeface="+mn-ea"/>
                <a:cs typeface="ＭＳ Ｐゴシック"/>
              </a:rPr>
              <a:t>40g</a:t>
            </a:r>
            <a:r>
              <a:rPr lang="ja-JP" sz="900" kern="1200" dirty="0">
                <a:solidFill>
                  <a:srgbClr val="000000"/>
                </a:solidFill>
                <a:effectLst/>
                <a:latin typeface="+mn-ea"/>
                <a:cs typeface="Times New Roman"/>
              </a:rPr>
              <a:t>以上、</a:t>
            </a:r>
            <a:endParaRPr lang="ja-JP" sz="1200" dirty="0">
              <a:effectLst/>
              <a:latin typeface="+mn-ea"/>
              <a:cs typeface="ＭＳ Ｐゴシック"/>
            </a:endParaRPr>
          </a:p>
          <a:p>
            <a:pPr>
              <a:lnSpc>
                <a:spcPts val="1200"/>
              </a:lnSpc>
              <a:spcAft>
                <a:spcPts val="0"/>
              </a:spcAft>
            </a:pPr>
            <a:r>
              <a:rPr lang="ja-JP" sz="900" kern="1200" dirty="0">
                <a:solidFill>
                  <a:srgbClr val="000000"/>
                </a:solidFill>
                <a:effectLst/>
                <a:latin typeface="+mn-ea"/>
                <a:cs typeface="Times New Roman"/>
              </a:rPr>
              <a:t>　 女性</a:t>
            </a:r>
            <a:r>
              <a:rPr lang="en-US" sz="900" kern="1200" dirty="0">
                <a:solidFill>
                  <a:srgbClr val="000000"/>
                </a:solidFill>
                <a:effectLst/>
                <a:latin typeface="+mn-ea"/>
                <a:cs typeface="ＭＳ Ｐゴシック"/>
              </a:rPr>
              <a:t>20g</a:t>
            </a:r>
            <a:r>
              <a:rPr lang="ja-JP" sz="900" kern="1200" dirty="0">
                <a:solidFill>
                  <a:srgbClr val="000000"/>
                </a:solidFill>
                <a:effectLst/>
                <a:latin typeface="+mn-ea"/>
                <a:cs typeface="Times New Roman"/>
              </a:rPr>
              <a:t>以上の者とし、以下の方法で算出。</a:t>
            </a:r>
            <a:endParaRPr lang="ja-JP" sz="1200" dirty="0">
              <a:effectLst/>
              <a:latin typeface="+mn-ea"/>
              <a:cs typeface="ＭＳ Ｐゴシック"/>
            </a:endParaRPr>
          </a:p>
          <a:p>
            <a:pPr>
              <a:lnSpc>
                <a:spcPts val="1000"/>
              </a:lnSpc>
              <a:spcAft>
                <a:spcPts val="0"/>
              </a:spcAft>
            </a:pPr>
            <a:r>
              <a:rPr lang="en-US" sz="800" kern="1200" spc="-30" dirty="0">
                <a:solidFill>
                  <a:srgbClr val="000000"/>
                </a:solidFill>
                <a:effectLst/>
                <a:latin typeface="+mn-ea"/>
                <a:cs typeface="Times New Roman"/>
              </a:rPr>
              <a:t>①</a:t>
            </a:r>
            <a:r>
              <a:rPr lang="ja-JP" sz="800" kern="1200" spc="-30" dirty="0">
                <a:solidFill>
                  <a:srgbClr val="000000"/>
                </a:solidFill>
                <a:effectLst/>
                <a:latin typeface="+mn-ea"/>
                <a:cs typeface="Times New Roman"/>
              </a:rPr>
              <a:t>男性：「毎日</a:t>
            </a:r>
            <a:r>
              <a:rPr lang="en-US" sz="800" kern="1200" spc="-30" dirty="0">
                <a:solidFill>
                  <a:srgbClr val="000000"/>
                </a:solidFill>
                <a:effectLst/>
                <a:latin typeface="+mn-ea"/>
                <a:cs typeface="Times New Roman"/>
              </a:rPr>
              <a:t>×</a:t>
            </a:r>
            <a:r>
              <a:rPr lang="ja-JP" sz="800" kern="1200" spc="-30" dirty="0">
                <a:solidFill>
                  <a:srgbClr val="000000"/>
                </a:solidFill>
                <a:effectLst/>
                <a:latin typeface="+mn-ea"/>
                <a:cs typeface="Times New Roman"/>
              </a:rPr>
              <a:t>２合以上」＋「週５～６日</a:t>
            </a:r>
            <a:r>
              <a:rPr lang="en-US" sz="800" kern="1200" spc="-30" dirty="0">
                <a:solidFill>
                  <a:srgbClr val="000000"/>
                </a:solidFill>
                <a:effectLst/>
                <a:latin typeface="+mn-ea"/>
                <a:cs typeface="Times New Roman"/>
              </a:rPr>
              <a:t>×</a:t>
            </a:r>
            <a:r>
              <a:rPr lang="ja-JP" sz="800" kern="1200" spc="-30" dirty="0">
                <a:solidFill>
                  <a:srgbClr val="000000"/>
                </a:solidFill>
                <a:effectLst/>
                <a:latin typeface="+mn-ea"/>
                <a:cs typeface="Times New Roman"/>
              </a:rPr>
              <a:t>２合以上」＋「週３～４日</a:t>
            </a:r>
            <a:r>
              <a:rPr lang="en-US" sz="800" kern="1200" spc="-30" dirty="0">
                <a:solidFill>
                  <a:srgbClr val="000000"/>
                </a:solidFill>
                <a:effectLst/>
                <a:latin typeface="+mn-ea"/>
                <a:cs typeface="Times New Roman"/>
              </a:rPr>
              <a:t>×</a:t>
            </a:r>
            <a:r>
              <a:rPr lang="ja-JP" sz="800" kern="1200" spc="-30" dirty="0">
                <a:solidFill>
                  <a:srgbClr val="000000"/>
                </a:solidFill>
                <a:effectLst/>
                <a:latin typeface="+mn-ea"/>
                <a:cs typeface="Times New Roman"/>
              </a:rPr>
              <a:t>３合以上」＋「週１～２日</a:t>
            </a:r>
            <a:r>
              <a:rPr lang="en-US" sz="800" kern="1200" spc="-30" dirty="0">
                <a:solidFill>
                  <a:srgbClr val="000000"/>
                </a:solidFill>
                <a:effectLst/>
                <a:latin typeface="+mn-ea"/>
                <a:cs typeface="Times New Roman"/>
              </a:rPr>
              <a:t>×</a:t>
            </a:r>
            <a:r>
              <a:rPr lang="ja-JP" sz="800" kern="1200" spc="-30" dirty="0">
                <a:solidFill>
                  <a:srgbClr val="000000"/>
                </a:solidFill>
                <a:effectLst/>
                <a:latin typeface="+mn-ea"/>
                <a:cs typeface="Times New Roman"/>
              </a:rPr>
              <a:t>５合以上」＋「月１～３日</a:t>
            </a:r>
            <a:r>
              <a:rPr lang="en-US" sz="800" kern="1200" spc="-30" dirty="0">
                <a:solidFill>
                  <a:srgbClr val="000000"/>
                </a:solidFill>
                <a:effectLst/>
                <a:latin typeface="+mn-ea"/>
                <a:cs typeface="Times New Roman"/>
              </a:rPr>
              <a:t>×</a:t>
            </a:r>
            <a:r>
              <a:rPr lang="ja-JP" sz="800" kern="1200" spc="-30" dirty="0">
                <a:solidFill>
                  <a:srgbClr val="000000"/>
                </a:solidFill>
                <a:effectLst/>
                <a:latin typeface="+mn-ea"/>
                <a:cs typeface="Times New Roman"/>
              </a:rPr>
              <a:t>５合以上」</a:t>
            </a:r>
            <a:endParaRPr lang="ja-JP" sz="1200" dirty="0">
              <a:effectLst/>
              <a:latin typeface="+mn-ea"/>
              <a:cs typeface="ＭＳ Ｐゴシック"/>
            </a:endParaRPr>
          </a:p>
          <a:p>
            <a:pPr>
              <a:lnSpc>
                <a:spcPts val="1000"/>
              </a:lnSpc>
              <a:spcAft>
                <a:spcPts val="0"/>
              </a:spcAft>
            </a:pPr>
            <a:r>
              <a:rPr lang="en-US" sz="800" kern="1200" spc="-30" dirty="0">
                <a:solidFill>
                  <a:srgbClr val="000000"/>
                </a:solidFill>
                <a:effectLst/>
                <a:latin typeface="+mn-ea"/>
                <a:cs typeface="Times New Roman"/>
              </a:rPr>
              <a:t>②</a:t>
            </a:r>
            <a:r>
              <a:rPr lang="ja-JP" sz="800" kern="1200" spc="-30" dirty="0">
                <a:solidFill>
                  <a:srgbClr val="000000"/>
                </a:solidFill>
                <a:effectLst/>
                <a:latin typeface="+mn-ea"/>
                <a:cs typeface="Times New Roman"/>
              </a:rPr>
              <a:t>女性：「毎日</a:t>
            </a:r>
            <a:r>
              <a:rPr lang="en-US" sz="800" kern="1200" spc="-30" dirty="0">
                <a:solidFill>
                  <a:srgbClr val="000000"/>
                </a:solidFill>
                <a:effectLst/>
                <a:latin typeface="+mn-ea"/>
                <a:cs typeface="Times New Roman"/>
              </a:rPr>
              <a:t>×</a:t>
            </a:r>
            <a:r>
              <a:rPr lang="ja-JP" sz="800" kern="1200" spc="-30" dirty="0">
                <a:solidFill>
                  <a:srgbClr val="000000"/>
                </a:solidFill>
                <a:effectLst/>
                <a:latin typeface="+mn-ea"/>
                <a:cs typeface="Times New Roman"/>
              </a:rPr>
              <a:t>１合以上」＋「週５～６日</a:t>
            </a:r>
            <a:r>
              <a:rPr lang="en-US" sz="800" kern="1200" spc="-30" dirty="0">
                <a:solidFill>
                  <a:srgbClr val="000000"/>
                </a:solidFill>
                <a:effectLst/>
                <a:latin typeface="+mn-ea"/>
                <a:cs typeface="Times New Roman"/>
              </a:rPr>
              <a:t>×</a:t>
            </a:r>
            <a:r>
              <a:rPr lang="ja-JP" sz="800" kern="1200" spc="-30" dirty="0">
                <a:solidFill>
                  <a:srgbClr val="000000"/>
                </a:solidFill>
                <a:effectLst/>
                <a:latin typeface="+mn-ea"/>
                <a:cs typeface="Times New Roman"/>
              </a:rPr>
              <a:t>１合以上」＋「週３～４日</a:t>
            </a:r>
            <a:r>
              <a:rPr lang="en-US" sz="800" kern="1200" spc="-30" dirty="0">
                <a:solidFill>
                  <a:srgbClr val="000000"/>
                </a:solidFill>
                <a:effectLst/>
                <a:latin typeface="+mn-ea"/>
                <a:cs typeface="Times New Roman"/>
              </a:rPr>
              <a:t>×</a:t>
            </a:r>
            <a:r>
              <a:rPr lang="ja-JP" sz="800" kern="1200" spc="-30" dirty="0">
                <a:solidFill>
                  <a:srgbClr val="000000"/>
                </a:solidFill>
                <a:effectLst/>
                <a:latin typeface="+mn-ea"/>
                <a:cs typeface="Times New Roman"/>
              </a:rPr>
              <a:t>１合以上」＋「週１～２日</a:t>
            </a:r>
            <a:r>
              <a:rPr lang="en-US" sz="800" kern="1200" spc="-30" dirty="0">
                <a:solidFill>
                  <a:srgbClr val="000000"/>
                </a:solidFill>
                <a:effectLst/>
                <a:latin typeface="+mn-ea"/>
                <a:cs typeface="Times New Roman"/>
              </a:rPr>
              <a:t>×</a:t>
            </a:r>
            <a:r>
              <a:rPr lang="ja-JP" sz="800" kern="1200" spc="-30" dirty="0">
                <a:solidFill>
                  <a:srgbClr val="000000"/>
                </a:solidFill>
                <a:effectLst/>
                <a:latin typeface="+mn-ea"/>
                <a:cs typeface="Times New Roman"/>
              </a:rPr>
              <a:t>３合以上」＋「月１～３日</a:t>
            </a:r>
            <a:r>
              <a:rPr lang="en-US" sz="800" kern="1200" spc="-30" dirty="0">
                <a:solidFill>
                  <a:srgbClr val="000000"/>
                </a:solidFill>
                <a:effectLst/>
                <a:latin typeface="+mn-ea"/>
                <a:cs typeface="Times New Roman"/>
              </a:rPr>
              <a:t>×</a:t>
            </a:r>
            <a:r>
              <a:rPr lang="ja-JP" sz="800" kern="1200" spc="-30" dirty="0">
                <a:solidFill>
                  <a:srgbClr val="000000"/>
                </a:solidFill>
                <a:effectLst/>
                <a:latin typeface="+mn-ea"/>
                <a:cs typeface="Times New Roman"/>
              </a:rPr>
              <a:t>５合以上」</a:t>
            </a:r>
            <a:endParaRPr lang="ja-JP" sz="1200" dirty="0">
              <a:effectLst/>
              <a:latin typeface="+mn-ea"/>
              <a:cs typeface="ＭＳ Ｐゴシック"/>
            </a:endParaRPr>
          </a:p>
        </p:txBody>
      </p:sp>
      <p:sp>
        <p:nvSpPr>
          <p:cNvPr id="5" name="テキスト ボックス 71"/>
          <p:cNvSpPr txBox="1"/>
          <p:nvPr/>
        </p:nvSpPr>
        <p:spPr>
          <a:xfrm>
            <a:off x="1409700" y="4957668"/>
            <a:ext cx="6119495" cy="703580"/>
          </a:xfrm>
          <a:prstGeom prst="rect">
            <a:avLst/>
          </a:prstGeom>
          <a:noFill/>
          <a:ln w="3175">
            <a:noFill/>
            <a:prstDash val="sysDot"/>
          </a:ln>
        </p:spPr>
        <p:txBody>
          <a:bodyPr wrap="square">
            <a:spAutoFit/>
          </a:bodyPr>
          <a:lstStyle/>
          <a:p>
            <a:pPr>
              <a:lnSpc>
                <a:spcPts val="1200"/>
              </a:lnSpc>
              <a:spcAft>
                <a:spcPts val="0"/>
              </a:spcAft>
            </a:pPr>
            <a:r>
              <a:rPr lang="ja-JP" sz="900" kern="1200" dirty="0">
                <a:effectLst/>
                <a:latin typeface="+mn-ea"/>
                <a:cs typeface="ＭＳ ゴシック"/>
              </a:rPr>
              <a:t>※</a:t>
            </a:r>
            <a:r>
              <a:rPr lang="ja-JP" sz="900" kern="1200" dirty="0">
                <a:effectLst/>
                <a:latin typeface="+mn-ea"/>
                <a:cs typeface="Arial"/>
              </a:rPr>
              <a:t>年齢調整した、</a:t>
            </a:r>
            <a:r>
              <a:rPr lang="ja-JP" sz="900" kern="1200" dirty="0">
                <a:effectLst/>
                <a:latin typeface="+mn-ea"/>
                <a:cs typeface="Times New Roman"/>
              </a:rPr>
              <a:t>生活習慣病のリスクを高める量を飲酒している者</a:t>
            </a:r>
            <a:r>
              <a:rPr lang="ja-JP" sz="900" kern="1200" dirty="0">
                <a:effectLst/>
                <a:latin typeface="+mn-ea"/>
                <a:cs typeface="Arial"/>
              </a:rPr>
              <a:t>の割合は、男性で平成</a:t>
            </a:r>
            <a:r>
              <a:rPr lang="en-US" sz="900" kern="1200" dirty="0">
                <a:effectLst/>
                <a:latin typeface="+mn-ea"/>
                <a:cs typeface="ＭＳ Ｐゴシック"/>
              </a:rPr>
              <a:t>22</a:t>
            </a:r>
            <a:r>
              <a:rPr lang="ja-JP" sz="900" kern="1200" dirty="0">
                <a:effectLst/>
                <a:latin typeface="+mn-ea"/>
                <a:cs typeface="Arial"/>
              </a:rPr>
              <a:t>年</a:t>
            </a:r>
            <a:r>
              <a:rPr lang="en-US" sz="900" kern="1200" dirty="0">
                <a:effectLst/>
                <a:latin typeface="+mn-ea"/>
                <a:cs typeface="ＭＳ Ｐゴシック"/>
              </a:rPr>
              <a:t>15.3</a:t>
            </a:r>
            <a:r>
              <a:rPr lang="ja-JP" sz="900" kern="1200" dirty="0">
                <a:effectLst/>
                <a:latin typeface="+mn-ea"/>
                <a:cs typeface="Arial"/>
              </a:rPr>
              <a:t>％、平成</a:t>
            </a:r>
            <a:r>
              <a:rPr lang="en-US" sz="900" kern="1200" dirty="0">
                <a:effectLst/>
                <a:latin typeface="+mn-ea"/>
                <a:cs typeface="ＭＳ Ｐゴシック"/>
              </a:rPr>
              <a:t>23</a:t>
            </a:r>
            <a:r>
              <a:rPr lang="ja-JP" sz="900" kern="1200" dirty="0">
                <a:effectLst/>
                <a:latin typeface="+mn-ea"/>
                <a:cs typeface="Arial"/>
              </a:rPr>
              <a:t>年</a:t>
            </a:r>
            <a:r>
              <a:rPr lang="en-US" sz="900" kern="1200" dirty="0">
                <a:effectLst/>
                <a:latin typeface="+mn-ea"/>
                <a:cs typeface="ＭＳ Ｐゴシック"/>
              </a:rPr>
              <a:t>16.5</a:t>
            </a:r>
            <a:r>
              <a:rPr lang="ja-JP" sz="900" kern="1200" dirty="0">
                <a:effectLst/>
                <a:latin typeface="+mn-ea"/>
                <a:cs typeface="Arial"/>
              </a:rPr>
              <a:t>％、平成</a:t>
            </a:r>
            <a:r>
              <a:rPr lang="en-US" sz="900" kern="1200" dirty="0">
                <a:effectLst/>
                <a:latin typeface="+mn-ea"/>
                <a:cs typeface="ＭＳ Ｐゴシック"/>
              </a:rPr>
              <a:t>24</a:t>
            </a:r>
            <a:r>
              <a:rPr lang="ja-JP" sz="900" kern="1200" dirty="0">
                <a:effectLst/>
                <a:latin typeface="+mn-ea"/>
                <a:cs typeface="Arial"/>
              </a:rPr>
              <a:t>年</a:t>
            </a:r>
            <a:r>
              <a:rPr lang="en-US" sz="900" kern="1200" dirty="0">
                <a:effectLst/>
                <a:latin typeface="+mn-ea"/>
                <a:cs typeface="ＭＳ Ｐゴシック"/>
              </a:rPr>
              <a:t>14.6</a:t>
            </a:r>
            <a:r>
              <a:rPr lang="ja-JP" sz="900" kern="1200" dirty="0">
                <a:effectLst/>
                <a:latin typeface="+mn-ea"/>
                <a:cs typeface="Arial"/>
              </a:rPr>
              <a:t>％、平成</a:t>
            </a:r>
            <a:r>
              <a:rPr lang="en-US" sz="900" kern="1200" dirty="0">
                <a:effectLst/>
                <a:latin typeface="+mn-ea"/>
                <a:cs typeface="ＭＳ Ｐゴシック"/>
              </a:rPr>
              <a:t>26</a:t>
            </a:r>
            <a:r>
              <a:rPr lang="ja-JP" sz="900" kern="1200" dirty="0">
                <a:effectLst/>
                <a:latin typeface="+mn-ea"/>
                <a:cs typeface="Arial"/>
              </a:rPr>
              <a:t>年</a:t>
            </a:r>
            <a:r>
              <a:rPr lang="en-US" sz="900" kern="1200" dirty="0">
                <a:effectLst/>
                <a:latin typeface="+mn-ea"/>
                <a:cs typeface="ＭＳ Ｐゴシック"/>
              </a:rPr>
              <a:t>15.7</a:t>
            </a:r>
            <a:r>
              <a:rPr lang="ja-JP" sz="900" kern="1200" dirty="0">
                <a:effectLst/>
                <a:latin typeface="+mn-ea"/>
                <a:cs typeface="Arial"/>
              </a:rPr>
              <a:t>％、平成</a:t>
            </a:r>
            <a:r>
              <a:rPr lang="en-US" sz="900" kern="1200" dirty="0">
                <a:effectLst/>
                <a:latin typeface="+mn-ea"/>
                <a:cs typeface="ＭＳ Ｐゴシック"/>
              </a:rPr>
              <a:t>27</a:t>
            </a:r>
            <a:r>
              <a:rPr lang="ja-JP" sz="900" kern="1200" dirty="0">
                <a:effectLst/>
                <a:latin typeface="+mn-ea"/>
                <a:cs typeface="Arial"/>
              </a:rPr>
              <a:t>年</a:t>
            </a:r>
            <a:r>
              <a:rPr lang="en-US" sz="900" kern="1200" dirty="0">
                <a:effectLst/>
                <a:latin typeface="+mn-ea"/>
                <a:cs typeface="ＭＳ Ｐゴシック"/>
              </a:rPr>
              <a:t>13.6</a:t>
            </a:r>
            <a:r>
              <a:rPr lang="ja-JP" sz="900" kern="1200" dirty="0">
                <a:effectLst/>
                <a:latin typeface="+mn-ea"/>
                <a:cs typeface="Arial"/>
              </a:rPr>
              <a:t>％、平成</a:t>
            </a:r>
            <a:r>
              <a:rPr lang="en-US" sz="900" kern="1200" dirty="0">
                <a:effectLst/>
                <a:latin typeface="+mn-ea"/>
                <a:cs typeface="ＭＳ Ｐゴシック"/>
              </a:rPr>
              <a:t>28</a:t>
            </a:r>
            <a:r>
              <a:rPr lang="ja-JP" sz="900" kern="1200" dirty="0">
                <a:effectLst/>
                <a:latin typeface="+mn-ea"/>
                <a:cs typeface="Arial"/>
              </a:rPr>
              <a:t>年</a:t>
            </a:r>
            <a:r>
              <a:rPr lang="en-US" sz="900" kern="1200" dirty="0">
                <a:effectLst/>
                <a:latin typeface="+mn-ea"/>
                <a:cs typeface="ＭＳ Ｐゴシック"/>
              </a:rPr>
              <a:t>14.7</a:t>
            </a:r>
            <a:r>
              <a:rPr lang="ja-JP" sz="900" kern="1200" dirty="0">
                <a:effectLst/>
                <a:latin typeface="+mn-ea"/>
                <a:cs typeface="Arial"/>
              </a:rPr>
              <a:t>％であり、女性で平成</a:t>
            </a:r>
            <a:r>
              <a:rPr lang="en-US" sz="900" kern="1200" dirty="0">
                <a:effectLst/>
                <a:latin typeface="+mn-ea"/>
                <a:cs typeface="ＭＳ Ｐゴシック"/>
              </a:rPr>
              <a:t>22</a:t>
            </a:r>
            <a:r>
              <a:rPr lang="ja-JP" sz="900" kern="1200" dirty="0">
                <a:effectLst/>
                <a:latin typeface="+mn-ea"/>
                <a:cs typeface="Arial"/>
              </a:rPr>
              <a:t>年</a:t>
            </a:r>
            <a:r>
              <a:rPr lang="en-US" sz="900" kern="1200" dirty="0">
                <a:effectLst/>
                <a:latin typeface="+mn-ea"/>
                <a:cs typeface="ＭＳ Ｐゴシック"/>
              </a:rPr>
              <a:t>8.0</a:t>
            </a:r>
            <a:r>
              <a:rPr lang="ja-JP" sz="900" kern="1200" dirty="0">
                <a:effectLst/>
                <a:latin typeface="+mn-ea"/>
                <a:cs typeface="Arial"/>
              </a:rPr>
              <a:t>％、平成</a:t>
            </a:r>
            <a:r>
              <a:rPr lang="en-US" sz="900" kern="1200" dirty="0">
                <a:effectLst/>
                <a:latin typeface="+mn-ea"/>
                <a:cs typeface="ＭＳ Ｐゴシック"/>
              </a:rPr>
              <a:t>23</a:t>
            </a:r>
            <a:r>
              <a:rPr lang="ja-JP" sz="900" kern="1200" dirty="0">
                <a:effectLst/>
                <a:latin typeface="+mn-ea"/>
                <a:cs typeface="Arial"/>
              </a:rPr>
              <a:t>年</a:t>
            </a:r>
            <a:r>
              <a:rPr lang="en-US" sz="900" kern="1200" dirty="0">
                <a:effectLst/>
                <a:latin typeface="+mn-ea"/>
                <a:cs typeface="ＭＳ Ｐゴシック"/>
              </a:rPr>
              <a:t>8.9</a:t>
            </a:r>
            <a:r>
              <a:rPr lang="ja-JP" sz="900" kern="1200" dirty="0">
                <a:effectLst/>
                <a:latin typeface="+mn-ea"/>
                <a:cs typeface="Arial"/>
              </a:rPr>
              <a:t>％、平成</a:t>
            </a:r>
            <a:r>
              <a:rPr lang="en-US" sz="900" kern="1200" dirty="0">
                <a:effectLst/>
                <a:latin typeface="+mn-ea"/>
                <a:cs typeface="ＭＳ Ｐゴシック"/>
              </a:rPr>
              <a:t>24</a:t>
            </a:r>
            <a:r>
              <a:rPr lang="ja-JP" sz="900" kern="1200" dirty="0">
                <a:effectLst/>
                <a:latin typeface="+mn-ea"/>
                <a:cs typeface="Arial"/>
              </a:rPr>
              <a:t>年</a:t>
            </a:r>
            <a:r>
              <a:rPr lang="en-US" sz="900" kern="1200" dirty="0">
                <a:effectLst/>
                <a:latin typeface="+mn-ea"/>
                <a:cs typeface="ＭＳ Ｐゴシック"/>
              </a:rPr>
              <a:t>7.9</a:t>
            </a:r>
            <a:r>
              <a:rPr lang="ja-JP" sz="900" kern="1200" dirty="0">
                <a:effectLst/>
                <a:latin typeface="+mn-ea"/>
                <a:cs typeface="Arial"/>
              </a:rPr>
              <a:t>％、平成</a:t>
            </a:r>
            <a:r>
              <a:rPr lang="en-US" sz="900" kern="1200" dirty="0">
                <a:effectLst/>
                <a:latin typeface="+mn-ea"/>
                <a:cs typeface="ＭＳ Ｐゴシック"/>
              </a:rPr>
              <a:t>26</a:t>
            </a:r>
            <a:r>
              <a:rPr lang="ja-JP" sz="900" kern="1200" dirty="0">
                <a:effectLst/>
                <a:latin typeface="+mn-ea"/>
                <a:cs typeface="Arial"/>
              </a:rPr>
              <a:t>年</a:t>
            </a:r>
            <a:r>
              <a:rPr lang="en-US" sz="900" kern="1200" dirty="0">
                <a:effectLst/>
                <a:latin typeface="+mn-ea"/>
                <a:cs typeface="ＭＳ Ｐゴシック"/>
              </a:rPr>
              <a:t>9.5 </a:t>
            </a:r>
            <a:r>
              <a:rPr lang="ja-JP" sz="900" kern="1200" dirty="0">
                <a:effectLst/>
                <a:latin typeface="+mn-ea"/>
                <a:cs typeface="Arial"/>
              </a:rPr>
              <a:t>％、平成</a:t>
            </a:r>
            <a:r>
              <a:rPr lang="en-US" sz="900" kern="1200" dirty="0">
                <a:effectLst/>
                <a:latin typeface="+mn-ea"/>
                <a:cs typeface="ＭＳ Ｐゴシック"/>
              </a:rPr>
              <a:t>27</a:t>
            </a:r>
            <a:r>
              <a:rPr lang="ja-JP" sz="900" kern="1200" dirty="0">
                <a:effectLst/>
                <a:latin typeface="+mn-ea"/>
                <a:cs typeface="Arial"/>
              </a:rPr>
              <a:t>年</a:t>
            </a:r>
            <a:r>
              <a:rPr lang="en-US" sz="900" kern="1200" dirty="0">
                <a:effectLst/>
                <a:latin typeface="+mn-ea"/>
                <a:cs typeface="ＭＳ Ｐゴシック"/>
              </a:rPr>
              <a:t>8.6</a:t>
            </a:r>
            <a:r>
              <a:rPr lang="ja-JP" sz="900" kern="1200" dirty="0">
                <a:effectLst/>
                <a:latin typeface="+mn-ea"/>
                <a:cs typeface="Arial"/>
              </a:rPr>
              <a:t>％、平成</a:t>
            </a:r>
            <a:r>
              <a:rPr lang="en-US" sz="900" kern="1200" dirty="0">
                <a:effectLst/>
                <a:latin typeface="+mn-ea"/>
                <a:cs typeface="ＭＳ Ｐゴシック"/>
              </a:rPr>
              <a:t>28</a:t>
            </a:r>
            <a:r>
              <a:rPr lang="ja-JP" sz="900" kern="1200" dirty="0">
                <a:effectLst/>
                <a:latin typeface="+mn-ea"/>
                <a:cs typeface="Arial"/>
              </a:rPr>
              <a:t>年で</a:t>
            </a:r>
            <a:r>
              <a:rPr lang="en-US" sz="900" kern="1200" dirty="0">
                <a:effectLst/>
                <a:latin typeface="+mn-ea"/>
                <a:cs typeface="ＭＳ Ｐゴシック"/>
              </a:rPr>
              <a:t> 9.5</a:t>
            </a:r>
            <a:r>
              <a:rPr lang="ja-JP" sz="900" kern="1200" dirty="0">
                <a:effectLst/>
                <a:latin typeface="+mn-ea"/>
                <a:cs typeface="Arial"/>
              </a:rPr>
              <a:t>％であった。平成</a:t>
            </a:r>
            <a:r>
              <a:rPr lang="en-US" sz="900" kern="1200" dirty="0">
                <a:effectLst/>
                <a:latin typeface="+mn-ea"/>
                <a:cs typeface="ＭＳ Ｐゴシック"/>
              </a:rPr>
              <a:t> 22 </a:t>
            </a:r>
            <a:r>
              <a:rPr lang="ja-JP" sz="900" kern="1200" dirty="0">
                <a:effectLst/>
                <a:latin typeface="+mn-ea"/>
                <a:cs typeface="Arial"/>
              </a:rPr>
              <a:t>年からの推移でみると、男性では有意</a:t>
            </a:r>
            <a:r>
              <a:rPr lang="ja-JP" sz="900" kern="1200" dirty="0">
                <a:solidFill>
                  <a:srgbClr val="000000"/>
                </a:solidFill>
                <a:effectLst/>
                <a:latin typeface="+mn-ea"/>
                <a:cs typeface="Arial"/>
              </a:rPr>
              <a:t>な増減</a:t>
            </a:r>
            <a:r>
              <a:rPr lang="ja-JP" sz="900" kern="1200" dirty="0">
                <a:effectLst/>
                <a:latin typeface="+mn-ea"/>
                <a:cs typeface="Arial"/>
              </a:rPr>
              <a:t>はなく、女性では有意に増加している。</a:t>
            </a:r>
            <a:endParaRPr lang="ja-JP" sz="1200" dirty="0">
              <a:effectLst/>
              <a:latin typeface="+mn-ea"/>
              <a:cs typeface="ＭＳ Ｐゴシック"/>
            </a:endParaRPr>
          </a:p>
        </p:txBody>
      </p:sp>
      <p:grpSp>
        <p:nvGrpSpPr>
          <p:cNvPr id="9" name="グループ化 8"/>
          <p:cNvGrpSpPr/>
          <p:nvPr/>
        </p:nvGrpSpPr>
        <p:grpSpPr>
          <a:xfrm>
            <a:off x="1373982" y="1442393"/>
            <a:ext cx="6396037" cy="2588706"/>
            <a:chOff x="1074719" y="1442393"/>
            <a:chExt cx="6396037" cy="2588706"/>
          </a:xfrm>
        </p:grpSpPr>
        <p:pic>
          <p:nvPicPr>
            <p:cNvPr id="409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4719" y="1442393"/>
              <a:ext cx="6396037" cy="23225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2"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67944" y="3750112"/>
              <a:ext cx="3236913" cy="2809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Tree>
    <p:extLst>
      <p:ext uri="{BB962C8B-B14F-4D97-AF65-F5344CB8AC3E}">
        <p14:creationId xmlns:p14="http://schemas.microsoft.com/office/powerpoint/2010/main" val="4223461420"/>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auto">
          <a:xfrm>
            <a:off x="827584" y="1848869"/>
            <a:ext cx="7488832"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indent="40005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1pPr>
            <a:lvl2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2pPr>
            <a:lvl3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3pPr>
            <a:lvl4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4pPr>
            <a:lvl5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5pPr>
            <a:lvl6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pPr marL="0" marR="0" lvl="0" indent="400050" algn="l" defTabSz="914400" rtl="0" eaLnBrk="1" fontAlgn="base" latinLnBrk="0" hangingPunct="1">
              <a:lnSpc>
                <a:spcPct val="100000"/>
              </a:lnSpc>
              <a:spcBef>
                <a:spcPct val="0"/>
              </a:spcBef>
              <a:spcAft>
                <a:spcPct val="0"/>
              </a:spcAft>
              <a:buClrTx/>
              <a:buSzTx/>
              <a:buFontTx/>
              <a:buNone/>
              <a:tabLst/>
            </a:pPr>
            <a:r>
              <a:rPr kumimoji="1" lang="ja-JP" altLang="ja-JP" sz="1200" b="0" i="0" u="none" strike="noStrike" cap="none" normalizeH="0" baseline="0" dirty="0" smtClean="0">
                <a:ln>
                  <a:noFill/>
                </a:ln>
                <a:solidFill>
                  <a:schemeClr val="tx1"/>
                </a:solidFill>
                <a:effectLst/>
                <a:latin typeface="+mn-ea"/>
                <a:ea typeface="+mn-ea"/>
                <a:cs typeface="Times New Roman" pitchFamily="18" charset="0"/>
              </a:rPr>
              <a:t>図</a:t>
            </a:r>
            <a:r>
              <a:rPr kumimoji="1" lang="en-US" altLang="ja-JP" sz="1200" b="0" i="0" u="none" strike="noStrike" cap="none" normalizeH="0" baseline="0" dirty="0" smtClean="0">
                <a:ln>
                  <a:noFill/>
                </a:ln>
                <a:solidFill>
                  <a:schemeClr val="tx1"/>
                </a:solidFill>
                <a:effectLst/>
                <a:latin typeface="+mn-ea"/>
                <a:ea typeface="+mn-ea"/>
                <a:cs typeface="Times New Roman" pitchFamily="18" charset="0"/>
              </a:rPr>
              <a:t>28</a:t>
            </a:r>
            <a:r>
              <a:rPr kumimoji="1" lang="ja-JP" altLang="en-US" sz="1200" b="0" i="0" u="none" strike="noStrike" cap="none" normalizeH="0" baseline="0" dirty="0" smtClean="0">
                <a:ln>
                  <a:noFill/>
                </a:ln>
                <a:solidFill>
                  <a:schemeClr val="tx1"/>
                </a:solidFill>
                <a:effectLst/>
                <a:latin typeface="+mn-ea"/>
                <a:ea typeface="+mn-ea"/>
                <a:cs typeface="Times New Roman" pitchFamily="18" charset="0"/>
              </a:rPr>
              <a:t>　生活習慣病のリスクを高める量を飲酒している者の割合（</a:t>
            </a:r>
            <a:r>
              <a:rPr kumimoji="1" lang="en-US" altLang="ja-JP" sz="1200" b="0" i="0" u="none" strike="noStrike" cap="none" normalizeH="0" baseline="0" dirty="0" smtClean="0">
                <a:ln>
                  <a:noFill/>
                </a:ln>
                <a:solidFill>
                  <a:schemeClr val="tx1"/>
                </a:solidFill>
                <a:effectLst/>
                <a:latin typeface="+mn-ea"/>
                <a:ea typeface="+mn-ea"/>
                <a:cs typeface="Times New Roman" pitchFamily="18" charset="0"/>
              </a:rPr>
              <a:t>20</a:t>
            </a:r>
            <a:r>
              <a:rPr kumimoji="1" lang="ja-JP" altLang="en-US" sz="1200" b="0" i="0" u="none" strike="noStrike" cap="none" normalizeH="0" baseline="0" dirty="0" smtClean="0">
                <a:ln>
                  <a:noFill/>
                </a:ln>
                <a:solidFill>
                  <a:schemeClr val="tx1"/>
                </a:solidFill>
                <a:effectLst/>
                <a:latin typeface="+mn-ea"/>
                <a:ea typeface="+mn-ea"/>
                <a:cs typeface="Times New Roman" pitchFamily="18" charset="0"/>
              </a:rPr>
              <a:t>歳以上、性・年齢階級別、</a:t>
            </a:r>
            <a:r>
              <a:rPr lang="ja-JP" altLang="en-US" sz="1200" dirty="0" smtClean="0">
                <a:latin typeface="+mn-ea"/>
                <a:ea typeface="+mn-ea"/>
                <a:cs typeface="Times New Roman" pitchFamily="18" charset="0"/>
              </a:rPr>
              <a:t>全国補正値）</a:t>
            </a:r>
            <a:endParaRPr kumimoji="1" lang="ja-JP" altLang="en-US" sz="300" b="0" i="0" u="none" strike="noStrike" cap="none" normalizeH="0" baseline="0" dirty="0" smtClean="0">
              <a:ln>
                <a:noFill/>
              </a:ln>
              <a:solidFill>
                <a:schemeClr val="tx1"/>
              </a:solidFill>
              <a:effectLst/>
              <a:latin typeface="+mn-ea"/>
              <a:ea typeface="+mn-ea"/>
            </a:endParaRPr>
          </a:p>
        </p:txBody>
      </p:sp>
      <p:grpSp>
        <p:nvGrpSpPr>
          <p:cNvPr id="2" name="グループ化 1"/>
          <p:cNvGrpSpPr/>
          <p:nvPr/>
        </p:nvGrpSpPr>
        <p:grpSpPr>
          <a:xfrm>
            <a:off x="1151732" y="2209800"/>
            <a:ext cx="6840537" cy="2438400"/>
            <a:chOff x="1043608" y="2279699"/>
            <a:chExt cx="6840537" cy="2438400"/>
          </a:xfrm>
        </p:grpSpPr>
        <p:pic>
          <p:nvPicPr>
            <p:cNvPr id="358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43608" y="2279699"/>
              <a:ext cx="6840537" cy="21574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0" y="4437112"/>
              <a:ext cx="3236913" cy="2809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Tree>
    <p:extLst>
      <p:ext uri="{BB962C8B-B14F-4D97-AF65-F5344CB8AC3E}">
        <p14:creationId xmlns:p14="http://schemas.microsoft.com/office/powerpoint/2010/main" val="3465762116"/>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9"/>
          <p:cNvSpPr txBox="1"/>
          <p:nvPr/>
        </p:nvSpPr>
        <p:spPr>
          <a:xfrm>
            <a:off x="611560" y="1556792"/>
            <a:ext cx="3599815" cy="575945"/>
          </a:xfrm>
          <a:prstGeom prst="rect">
            <a:avLst/>
          </a:prstGeom>
          <a:noFill/>
        </p:spPr>
        <p:txBody>
          <a:bodyPr wrap="square">
            <a:noAutofit/>
          </a:bodyPr>
          <a:lstStyle/>
          <a:p>
            <a:pPr fontAlgn="base">
              <a:spcAft>
                <a:spcPts val="0"/>
              </a:spcAft>
            </a:pPr>
            <a:r>
              <a:rPr lang="ja-JP" sz="1200" kern="1200" dirty="0">
                <a:effectLst/>
                <a:latin typeface="ＭＳ Ｐゴシック"/>
                <a:cs typeface="ＭＳ ゴシック"/>
              </a:rPr>
              <a:t>図</a:t>
            </a:r>
            <a:r>
              <a:rPr lang="en-US" sz="1200" kern="1200" dirty="0">
                <a:effectLst/>
                <a:latin typeface="ＭＳ Ｐゴシック"/>
                <a:cs typeface="ＭＳ ゴシック"/>
              </a:rPr>
              <a:t>29</a:t>
            </a:r>
            <a:r>
              <a:rPr lang="ja-JP" sz="1200" kern="1200" dirty="0">
                <a:effectLst/>
                <a:latin typeface="ＭＳ Ｐゴシック"/>
                <a:cs typeface="ＭＳ ゴシック"/>
              </a:rPr>
              <a:t>－１　現在習慣的に喫煙している者</a:t>
            </a:r>
            <a:r>
              <a:rPr lang="ja-JP" sz="1200" dirty="0">
                <a:effectLst/>
                <a:latin typeface="ＭＳ Ｐゴシック"/>
                <a:cs typeface="ＭＳ Ｐゴシック"/>
              </a:rPr>
              <a:t>の割合</a:t>
            </a:r>
            <a:r>
              <a:rPr lang="ja-JP" sz="1200" dirty="0" smtClean="0">
                <a:effectLst/>
                <a:latin typeface="ＭＳ Ｐゴシック"/>
                <a:cs typeface="ＭＳ Ｐゴシック"/>
              </a:rPr>
              <a:t>の</a:t>
            </a:r>
            <a:endParaRPr lang="ja-JP" sz="1200" dirty="0">
              <a:effectLst/>
              <a:latin typeface="ＭＳ Ｐゴシック"/>
              <a:cs typeface="ＭＳ Ｐゴシック"/>
            </a:endParaRPr>
          </a:p>
          <a:p>
            <a:pPr indent="304800" fontAlgn="base">
              <a:spcAft>
                <a:spcPts val="0"/>
              </a:spcAft>
            </a:pPr>
            <a:r>
              <a:rPr lang="ja-JP" altLang="en-US" sz="1200" kern="1200" dirty="0" smtClean="0">
                <a:effectLst/>
                <a:latin typeface="ＭＳ Ｐゴシック"/>
                <a:cs typeface="ＭＳ ゴシック"/>
              </a:rPr>
              <a:t>　　　 </a:t>
            </a:r>
            <a:r>
              <a:rPr lang="ja-JP" sz="1200" kern="1200" dirty="0" smtClean="0">
                <a:effectLst/>
                <a:latin typeface="ＭＳ Ｐゴシック"/>
                <a:cs typeface="ＭＳ ゴシック"/>
              </a:rPr>
              <a:t>年次</a:t>
            </a:r>
            <a:r>
              <a:rPr lang="ja-JP" sz="1200" kern="1200" dirty="0">
                <a:effectLst/>
                <a:latin typeface="ＭＳ Ｐゴシック"/>
                <a:cs typeface="ＭＳ ゴシック"/>
              </a:rPr>
              <a:t>推移（</a:t>
            </a:r>
            <a:r>
              <a:rPr lang="en-US" sz="1200" kern="1200" dirty="0">
                <a:effectLst/>
                <a:latin typeface="ＭＳ Ｐゴシック"/>
                <a:cs typeface="ＭＳ ゴシック"/>
              </a:rPr>
              <a:t>20</a:t>
            </a:r>
            <a:r>
              <a:rPr lang="ja-JP" sz="1200" kern="1200" dirty="0">
                <a:effectLst/>
                <a:latin typeface="ＭＳ Ｐゴシック"/>
                <a:cs typeface="ＭＳ ゴシック"/>
              </a:rPr>
              <a:t>歳以上）</a:t>
            </a:r>
            <a:r>
              <a:rPr lang="ja-JP" sz="1050" dirty="0">
                <a:effectLst/>
                <a:latin typeface="ＭＳ Ｐゴシック"/>
                <a:cs typeface="ＭＳ Ｐゴシック"/>
              </a:rPr>
              <a:t>（平成</a:t>
            </a:r>
            <a:r>
              <a:rPr lang="en-US" sz="1050" dirty="0">
                <a:effectLst/>
                <a:latin typeface="ＭＳ Ｐゴシック"/>
                <a:cs typeface="ＭＳ Ｐゴシック"/>
              </a:rPr>
              <a:t>18</a:t>
            </a:r>
            <a:r>
              <a:rPr lang="ja-JP" sz="1050" dirty="0">
                <a:effectLst/>
                <a:latin typeface="ＭＳ Ｐゴシック"/>
                <a:cs typeface="ＭＳ Ｐゴシック"/>
              </a:rPr>
              <a:t>～</a:t>
            </a:r>
            <a:r>
              <a:rPr lang="en-US" sz="1050" dirty="0">
                <a:effectLst/>
                <a:latin typeface="ＭＳ Ｐゴシック"/>
                <a:cs typeface="ＭＳ Ｐゴシック"/>
              </a:rPr>
              <a:t>28</a:t>
            </a:r>
            <a:r>
              <a:rPr lang="ja-JP" sz="1050" dirty="0">
                <a:effectLst/>
                <a:latin typeface="ＭＳ Ｐゴシック"/>
                <a:cs typeface="ＭＳ Ｐゴシック"/>
              </a:rPr>
              <a:t>年）</a:t>
            </a:r>
            <a:endParaRPr lang="ja-JP" sz="1200" dirty="0">
              <a:effectLst/>
              <a:latin typeface="ＭＳ Ｐゴシック"/>
              <a:cs typeface="ＭＳ Ｐゴシック"/>
            </a:endParaRPr>
          </a:p>
        </p:txBody>
      </p:sp>
      <p:sp>
        <p:nvSpPr>
          <p:cNvPr id="3" name="テキスト ボックス 9"/>
          <p:cNvSpPr txBox="1"/>
          <p:nvPr/>
        </p:nvSpPr>
        <p:spPr>
          <a:xfrm>
            <a:off x="4788024" y="1556792"/>
            <a:ext cx="4176464" cy="575945"/>
          </a:xfrm>
          <a:prstGeom prst="rect">
            <a:avLst/>
          </a:prstGeom>
          <a:noFill/>
        </p:spPr>
        <p:txBody>
          <a:bodyPr wrap="square">
            <a:noAutofit/>
          </a:bodyPr>
          <a:lstStyle/>
          <a:p>
            <a:pPr marL="304800" indent="-304800" fontAlgn="base">
              <a:spcAft>
                <a:spcPts val="0"/>
              </a:spcAft>
            </a:pPr>
            <a:r>
              <a:rPr lang="ja-JP" sz="1200" kern="1200" dirty="0">
                <a:effectLst/>
                <a:latin typeface="ＭＳ Ｐゴシック"/>
                <a:cs typeface="ＭＳ ゴシック"/>
              </a:rPr>
              <a:t>図</a:t>
            </a:r>
            <a:r>
              <a:rPr lang="en-US" sz="1200" kern="1200" dirty="0">
                <a:effectLst/>
                <a:latin typeface="ＭＳ Ｐゴシック"/>
                <a:cs typeface="ＭＳ ゴシック"/>
              </a:rPr>
              <a:t>29</a:t>
            </a:r>
            <a:r>
              <a:rPr lang="ja-JP" sz="1200" kern="1200" dirty="0">
                <a:effectLst/>
                <a:latin typeface="ＭＳ Ｐゴシック"/>
                <a:cs typeface="ＭＳ ゴシック"/>
              </a:rPr>
              <a:t>－２　</a:t>
            </a:r>
            <a:r>
              <a:rPr lang="ja-JP" sz="1200" kern="1200" spc="-20" dirty="0">
                <a:solidFill>
                  <a:srgbClr val="000000"/>
                </a:solidFill>
                <a:effectLst/>
                <a:latin typeface="ＭＳ Ｐゴシック"/>
                <a:cs typeface="ＭＳ ゴシック"/>
              </a:rPr>
              <a:t>年齢調整した、現在習慣的に喫煙して</a:t>
            </a:r>
            <a:r>
              <a:rPr lang="ja-JP" sz="1200" kern="1200" spc="-20" dirty="0" smtClean="0">
                <a:solidFill>
                  <a:srgbClr val="000000"/>
                </a:solidFill>
                <a:effectLst/>
                <a:latin typeface="ＭＳ Ｐゴシック"/>
                <a:cs typeface="ＭＳ ゴシック"/>
              </a:rPr>
              <a:t>いる</a:t>
            </a:r>
            <a:endParaRPr lang="en-US" altLang="ja-JP" sz="1200" kern="1200" spc="-20" dirty="0" smtClean="0">
              <a:solidFill>
                <a:srgbClr val="000000"/>
              </a:solidFill>
              <a:effectLst/>
              <a:latin typeface="ＭＳ Ｐゴシック"/>
              <a:cs typeface="ＭＳ ゴシック"/>
            </a:endParaRPr>
          </a:p>
          <a:p>
            <a:pPr marL="304800" indent="-304800" fontAlgn="base">
              <a:spcAft>
                <a:spcPts val="0"/>
              </a:spcAft>
            </a:pPr>
            <a:r>
              <a:rPr lang="ja-JP" altLang="en-US" sz="1200" spc="-20" dirty="0" smtClean="0">
                <a:solidFill>
                  <a:srgbClr val="000000"/>
                </a:solidFill>
                <a:latin typeface="ＭＳ Ｐゴシック"/>
                <a:cs typeface="ＭＳ ゴシック"/>
              </a:rPr>
              <a:t>　　　　　　  </a:t>
            </a:r>
            <a:r>
              <a:rPr lang="ja-JP" sz="1200" kern="1200" spc="-20" dirty="0" smtClean="0">
                <a:solidFill>
                  <a:srgbClr val="000000"/>
                </a:solidFill>
                <a:effectLst/>
                <a:latin typeface="ＭＳ Ｐゴシック"/>
                <a:cs typeface="ＭＳ ゴシック"/>
              </a:rPr>
              <a:t>者</a:t>
            </a:r>
            <a:r>
              <a:rPr lang="ja-JP" sz="1200" spc="-20" dirty="0">
                <a:effectLst/>
                <a:latin typeface="ＭＳ Ｐゴシック"/>
                <a:cs typeface="ＭＳ Ｐゴシック"/>
              </a:rPr>
              <a:t>の割合の</a:t>
            </a:r>
            <a:r>
              <a:rPr lang="ja-JP" sz="1200" kern="1200" spc="-20" dirty="0">
                <a:solidFill>
                  <a:srgbClr val="000000"/>
                </a:solidFill>
                <a:effectLst/>
                <a:latin typeface="ＭＳ Ｐゴシック"/>
                <a:cs typeface="ＭＳ ゴシック"/>
              </a:rPr>
              <a:t>年次推移（</a:t>
            </a:r>
            <a:r>
              <a:rPr lang="en-US" sz="1200" kern="1200" spc="-20" dirty="0">
                <a:solidFill>
                  <a:srgbClr val="000000"/>
                </a:solidFill>
                <a:effectLst/>
                <a:latin typeface="ＭＳ Ｐゴシック"/>
                <a:cs typeface="ＭＳ ゴシック"/>
              </a:rPr>
              <a:t>20</a:t>
            </a:r>
            <a:r>
              <a:rPr lang="ja-JP" sz="1200" kern="1200" spc="-20" dirty="0">
                <a:solidFill>
                  <a:srgbClr val="000000"/>
                </a:solidFill>
                <a:effectLst/>
                <a:latin typeface="ＭＳ Ｐゴシック"/>
                <a:cs typeface="ＭＳ ゴシック"/>
              </a:rPr>
              <a:t>歳以上）</a:t>
            </a:r>
            <a:r>
              <a:rPr lang="ja-JP" sz="1050" spc="-20" dirty="0">
                <a:effectLst/>
                <a:latin typeface="ＭＳ Ｐゴシック"/>
                <a:cs typeface="ＭＳ Ｐゴシック"/>
              </a:rPr>
              <a:t>（平成</a:t>
            </a:r>
            <a:r>
              <a:rPr lang="en-US" sz="1050" spc="-20" dirty="0">
                <a:effectLst/>
                <a:latin typeface="ＭＳ Ｐゴシック"/>
                <a:cs typeface="ＭＳ Ｐゴシック"/>
              </a:rPr>
              <a:t>18</a:t>
            </a:r>
            <a:r>
              <a:rPr lang="ja-JP" sz="1050" spc="-20" dirty="0">
                <a:effectLst/>
                <a:latin typeface="ＭＳ Ｐゴシック"/>
                <a:cs typeface="ＭＳ Ｐゴシック"/>
              </a:rPr>
              <a:t>～</a:t>
            </a:r>
            <a:r>
              <a:rPr lang="en-US" sz="1050" spc="-20" dirty="0">
                <a:effectLst/>
                <a:latin typeface="ＭＳ Ｐゴシック"/>
                <a:cs typeface="ＭＳ Ｐゴシック"/>
              </a:rPr>
              <a:t>28</a:t>
            </a:r>
            <a:r>
              <a:rPr lang="ja-JP" sz="1050" spc="-20" dirty="0">
                <a:effectLst/>
                <a:latin typeface="ＭＳ Ｐゴシック"/>
                <a:cs typeface="ＭＳ Ｐゴシック"/>
              </a:rPr>
              <a:t>年）</a:t>
            </a:r>
            <a:endParaRPr lang="ja-JP" sz="1200" dirty="0">
              <a:effectLst/>
              <a:latin typeface="ＭＳ Ｐゴシック"/>
              <a:cs typeface="ＭＳ Ｐゴシック"/>
            </a:endParaRPr>
          </a:p>
        </p:txBody>
      </p:sp>
      <p:sp>
        <p:nvSpPr>
          <p:cNvPr id="4" name="テキスト ボックス 9"/>
          <p:cNvSpPr txBox="1"/>
          <p:nvPr/>
        </p:nvSpPr>
        <p:spPr>
          <a:xfrm>
            <a:off x="827584" y="5104224"/>
            <a:ext cx="6294120" cy="646331"/>
          </a:xfrm>
          <a:prstGeom prst="rect">
            <a:avLst/>
          </a:prstGeom>
          <a:noFill/>
        </p:spPr>
        <p:txBody>
          <a:bodyPr wrap="square">
            <a:spAutoFit/>
          </a:bodyPr>
          <a:lstStyle/>
          <a:p>
            <a:pPr fontAlgn="base">
              <a:spcAft>
                <a:spcPts val="0"/>
              </a:spcAft>
            </a:pPr>
            <a:r>
              <a:rPr lang="ja-JP" sz="900" kern="1200" dirty="0">
                <a:solidFill>
                  <a:srgbClr val="000000"/>
                </a:solidFill>
                <a:effectLst/>
                <a:latin typeface="+mn-ea"/>
                <a:cs typeface="ＭＳ ゴシック"/>
              </a:rPr>
              <a:t>※</a:t>
            </a:r>
            <a:r>
              <a:rPr lang="ja-JP" sz="900" kern="1200" dirty="0">
                <a:solidFill>
                  <a:srgbClr val="000000"/>
                </a:solidFill>
                <a:effectLst/>
                <a:latin typeface="+mn-ea"/>
                <a:cs typeface="Arial"/>
              </a:rPr>
              <a:t>「現在習慣的に喫煙している者」とは、たばこを「毎日吸っている」又は「時々吸う日がある」と回答した者。</a:t>
            </a:r>
            <a:endParaRPr lang="ja-JP" sz="1200" dirty="0">
              <a:effectLst/>
              <a:latin typeface="+mn-ea"/>
              <a:cs typeface="ＭＳ Ｐゴシック"/>
            </a:endParaRPr>
          </a:p>
          <a:p>
            <a:pPr fontAlgn="base">
              <a:spcAft>
                <a:spcPts val="0"/>
              </a:spcAft>
            </a:pPr>
            <a:r>
              <a:rPr lang="ja-JP" sz="900" kern="1200" dirty="0">
                <a:solidFill>
                  <a:srgbClr val="000000"/>
                </a:solidFill>
                <a:effectLst/>
                <a:latin typeface="+mn-ea"/>
                <a:cs typeface="Arial"/>
              </a:rPr>
              <a:t>　なお、平成</a:t>
            </a:r>
            <a:r>
              <a:rPr lang="en-US" sz="900" kern="1200" dirty="0">
                <a:solidFill>
                  <a:srgbClr val="000000"/>
                </a:solidFill>
                <a:effectLst/>
                <a:latin typeface="+mn-ea"/>
                <a:cs typeface="ＭＳ Ｐゴシック"/>
              </a:rPr>
              <a:t>24</a:t>
            </a:r>
            <a:r>
              <a:rPr lang="ja-JP" sz="900" kern="1200" dirty="0">
                <a:solidFill>
                  <a:srgbClr val="000000"/>
                </a:solidFill>
                <a:effectLst/>
                <a:latin typeface="+mn-ea"/>
                <a:cs typeface="Arial"/>
              </a:rPr>
              <a:t>年までは、これまでたばこを習慣的に吸っていたことがある者</a:t>
            </a:r>
            <a:r>
              <a:rPr lang="ja-JP" sz="900" kern="1200" baseline="30000" dirty="0">
                <a:solidFill>
                  <a:srgbClr val="000000"/>
                </a:solidFill>
                <a:effectLst/>
                <a:latin typeface="+mn-ea"/>
                <a:cs typeface="Arial"/>
              </a:rPr>
              <a:t>＊</a:t>
            </a:r>
            <a:r>
              <a:rPr lang="ja-JP" sz="900" kern="1200" dirty="0">
                <a:solidFill>
                  <a:srgbClr val="000000"/>
                </a:solidFill>
                <a:effectLst/>
                <a:latin typeface="+mn-ea"/>
                <a:cs typeface="Arial"/>
              </a:rPr>
              <a:t>のうち、「この１ヶ月間に毎日又はときどきたばこを吸っている」と回答した者。</a:t>
            </a:r>
            <a:endParaRPr lang="ja-JP" sz="1200" dirty="0">
              <a:effectLst/>
              <a:latin typeface="+mn-ea"/>
              <a:cs typeface="ＭＳ Ｐゴシック"/>
            </a:endParaRPr>
          </a:p>
          <a:p>
            <a:pPr fontAlgn="base">
              <a:spcAft>
                <a:spcPts val="0"/>
              </a:spcAft>
            </a:pPr>
            <a:r>
              <a:rPr lang="ja-JP" sz="900" kern="1200" dirty="0">
                <a:solidFill>
                  <a:srgbClr val="000000"/>
                </a:solidFill>
                <a:effectLst/>
                <a:latin typeface="+mn-ea"/>
                <a:cs typeface="Arial"/>
              </a:rPr>
              <a:t>　＊平成</a:t>
            </a:r>
            <a:r>
              <a:rPr lang="en-US" sz="900" kern="1200" dirty="0">
                <a:solidFill>
                  <a:srgbClr val="000000"/>
                </a:solidFill>
                <a:effectLst/>
                <a:latin typeface="+mn-ea"/>
                <a:cs typeface="ＭＳ Ｐゴシック"/>
              </a:rPr>
              <a:t>18</a:t>
            </a:r>
            <a:r>
              <a:rPr lang="ja-JP" sz="900" kern="1200" dirty="0">
                <a:solidFill>
                  <a:srgbClr val="000000"/>
                </a:solidFill>
                <a:effectLst/>
                <a:latin typeface="+mn-ea"/>
                <a:cs typeface="Arial"/>
              </a:rPr>
              <a:t>～</a:t>
            </a:r>
            <a:r>
              <a:rPr lang="en-US" sz="900" kern="1200" dirty="0">
                <a:solidFill>
                  <a:srgbClr val="000000"/>
                </a:solidFill>
                <a:effectLst/>
                <a:latin typeface="+mn-ea"/>
                <a:cs typeface="ＭＳ Ｐゴシック"/>
              </a:rPr>
              <a:t>22</a:t>
            </a:r>
            <a:r>
              <a:rPr lang="ja-JP" sz="900" kern="1200" dirty="0">
                <a:solidFill>
                  <a:srgbClr val="000000"/>
                </a:solidFill>
                <a:effectLst/>
                <a:latin typeface="+mn-ea"/>
                <a:cs typeface="Arial"/>
              </a:rPr>
              <a:t>年は、合計</a:t>
            </a:r>
            <a:r>
              <a:rPr lang="en-US" sz="900" kern="1200" dirty="0">
                <a:solidFill>
                  <a:srgbClr val="000000"/>
                </a:solidFill>
                <a:effectLst/>
                <a:latin typeface="+mn-ea"/>
                <a:cs typeface="ＭＳ Ｐゴシック"/>
              </a:rPr>
              <a:t>100</a:t>
            </a:r>
            <a:r>
              <a:rPr lang="ja-JP" sz="900" kern="1200" dirty="0">
                <a:solidFill>
                  <a:srgbClr val="000000"/>
                </a:solidFill>
                <a:effectLst/>
                <a:latin typeface="+mn-ea"/>
                <a:cs typeface="Arial"/>
              </a:rPr>
              <a:t>本以上又は６ヶ月以上たばこを吸っている（吸っていた）者</a:t>
            </a:r>
            <a:endParaRPr lang="ja-JP" sz="1200" dirty="0">
              <a:effectLst/>
              <a:latin typeface="+mn-ea"/>
              <a:cs typeface="ＭＳ Ｐゴシック"/>
            </a:endParaRPr>
          </a:p>
        </p:txBody>
      </p:sp>
      <p:grpSp>
        <p:nvGrpSpPr>
          <p:cNvPr id="5" name="グループ化 4"/>
          <p:cNvGrpSpPr/>
          <p:nvPr/>
        </p:nvGrpSpPr>
        <p:grpSpPr>
          <a:xfrm>
            <a:off x="611560" y="2101480"/>
            <a:ext cx="3502989" cy="2694780"/>
            <a:chOff x="738242" y="2101480"/>
            <a:chExt cx="3502989" cy="2694780"/>
          </a:xfrm>
        </p:grpSpPr>
        <p:pic>
          <p:nvPicPr>
            <p:cNvPr id="3789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8242" y="2101480"/>
              <a:ext cx="3346450" cy="25542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04318" y="4515273"/>
              <a:ext cx="3236913" cy="2809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nvGrpSpPr>
          <p:cNvPr id="6" name="グループ化 5"/>
          <p:cNvGrpSpPr/>
          <p:nvPr/>
        </p:nvGrpSpPr>
        <p:grpSpPr>
          <a:xfrm>
            <a:off x="4799405" y="2091954"/>
            <a:ext cx="3517011" cy="2713830"/>
            <a:chOff x="4772219" y="2091954"/>
            <a:chExt cx="3517011" cy="2713830"/>
          </a:xfrm>
        </p:grpSpPr>
        <p:pic>
          <p:nvPicPr>
            <p:cNvPr id="37892"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72219" y="2091954"/>
              <a:ext cx="3389313" cy="25733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52317" y="4524797"/>
              <a:ext cx="3236913" cy="2809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Tree>
    <p:extLst>
      <p:ext uri="{BB962C8B-B14F-4D97-AF65-F5344CB8AC3E}">
        <p14:creationId xmlns:p14="http://schemas.microsoft.com/office/powerpoint/2010/main" val="3500303854"/>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p:cNvSpPr/>
          <p:nvPr/>
        </p:nvSpPr>
        <p:spPr>
          <a:xfrm>
            <a:off x="1491255" y="1418534"/>
            <a:ext cx="6534472" cy="276999"/>
          </a:xfrm>
          <a:prstGeom prst="rect">
            <a:avLst/>
          </a:prstGeom>
        </p:spPr>
        <p:txBody>
          <a:bodyPr wrap="square">
            <a:spAutoFit/>
          </a:bodyPr>
          <a:lstStyle/>
          <a:p>
            <a:r>
              <a:rPr lang="ja-JP" altLang="ja-JP" sz="1200" dirty="0">
                <a:latin typeface="+mn-ea"/>
              </a:rPr>
              <a:t>図</a:t>
            </a:r>
            <a:r>
              <a:rPr lang="en-US" altLang="ja-JP" sz="1200" dirty="0">
                <a:latin typeface="+mn-ea"/>
              </a:rPr>
              <a:t>30</a:t>
            </a:r>
            <a:r>
              <a:rPr lang="ja-JP" altLang="ja-JP" sz="1200" dirty="0">
                <a:latin typeface="+mn-ea"/>
              </a:rPr>
              <a:t>　現在習慣的に喫煙している者の割合（</a:t>
            </a:r>
            <a:r>
              <a:rPr lang="en-US" altLang="ja-JP" sz="1200" dirty="0">
                <a:latin typeface="+mn-ea"/>
              </a:rPr>
              <a:t>20</a:t>
            </a:r>
            <a:r>
              <a:rPr lang="ja-JP" altLang="ja-JP" sz="1200" dirty="0">
                <a:latin typeface="+mn-ea"/>
              </a:rPr>
              <a:t>歳以上、性・年齢階級別、全国補正値）</a:t>
            </a:r>
          </a:p>
        </p:txBody>
      </p:sp>
      <p:grpSp>
        <p:nvGrpSpPr>
          <p:cNvPr id="3" name="グループ化 2"/>
          <p:cNvGrpSpPr/>
          <p:nvPr/>
        </p:nvGrpSpPr>
        <p:grpSpPr>
          <a:xfrm>
            <a:off x="1297496" y="1802947"/>
            <a:ext cx="6549008" cy="3252107"/>
            <a:chOff x="1331913" y="1973263"/>
            <a:chExt cx="6549008" cy="3252107"/>
          </a:xfrm>
        </p:grpSpPr>
        <p:pic>
          <p:nvPicPr>
            <p:cNvPr id="389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31913" y="1973263"/>
              <a:ext cx="6480175" cy="2914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44008" y="4944383"/>
              <a:ext cx="3236913" cy="2809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Tree>
    <p:extLst>
      <p:ext uri="{BB962C8B-B14F-4D97-AF65-F5344CB8AC3E}">
        <p14:creationId xmlns:p14="http://schemas.microsoft.com/office/powerpoint/2010/main" val="100971256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0"/>
          <p:cNvSpPr txBox="1"/>
          <p:nvPr/>
        </p:nvSpPr>
        <p:spPr>
          <a:xfrm>
            <a:off x="596958" y="4636404"/>
            <a:ext cx="3398978" cy="246221"/>
          </a:xfrm>
          <a:prstGeom prst="rect">
            <a:avLst/>
          </a:prstGeom>
          <a:solidFill>
            <a:srgbClr val="FDFDFD"/>
          </a:solidFill>
          <a:ln>
            <a:noFill/>
          </a:ln>
        </p:spPr>
        <p:txBody>
          <a:bodyPr wrap="square">
            <a:spAutoFit/>
          </a:bodyPr>
          <a:lstStyle/>
          <a:p>
            <a:pPr marL="381000" indent="-114300" algn="just" fontAlgn="base">
              <a:lnSpc>
                <a:spcPts val="1200"/>
              </a:lnSpc>
              <a:spcAft>
                <a:spcPts val="0"/>
              </a:spcAft>
            </a:pPr>
            <a:r>
              <a:rPr lang="ja-JP" sz="900" kern="1200" dirty="0">
                <a:solidFill>
                  <a:srgbClr val="000000"/>
                </a:solidFill>
                <a:effectLst/>
                <a:latin typeface="+mn-ea"/>
                <a:cs typeface="ＭＳ ゴシック"/>
              </a:rPr>
              <a:t>※</a:t>
            </a:r>
            <a:r>
              <a:rPr lang="ja-JP" sz="900" kern="1200" dirty="0">
                <a:solidFill>
                  <a:srgbClr val="000000"/>
                </a:solidFill>
                <a:effectLst/>
                <a:latin typeface="+mn-ea"/>
                <a:cs typeface="Arial"/>
              </a:rPr>
              <a:t>ヘモグロビン</a:t>
            </a:r>
            <a:r>
              <a:rPr lang="en-US" sz="900" kern="1200" dirty="0">
                <a:solidFill>
                  <a:srgbClr val="000000"/>
                </a:solidFill>
                <a:effectLst/>
                <a:latin typeface="+mn-ea"/>
                <a:cs typeface="ＭＳ Ｐゴシック"/>
              </a:rPr>
              <a:t>A1c </a:t>
            </a:r>
            <a:r>
              <a:rPr lang="ja-JP" sz="900" kern="1200" dirty="0">
                <a:solidFill>
                  <a:srgbClr val="000000"/>
                </a:solidFill>
                <a:effectLst/>
                <a:latin typeface="+mn-ea"/>
                <a:cs typeface="Arial"/>
              </a:rPr>
              <a:t>の測定値がある者を解析対象者とした。</a:t>
            </a:r>
            <a:endParaRPr lang="ja-JP" sz="1200" dirty="0">
              <a:effectLst/>
              <a:latin typeface="+mn-ea"/>
              <a:cs typeface="ＭＳ Ｐゴシック"/>
            </a:endParaRPr>
          </a:p>
        </p:txBody>
      </p:sp>
      <p:sp>
        <p:nvSpPr>
          <p:cNvPr id="2" name="正方形/長方形 1"/>
          <p:cNvSpPr/>
          <p:nvPr/>
        </p:nvSpPr>
        <p:spPr>
          <a:xfrm>
            <a:off x="549795" y="1927865"/>
            <a:ext cx="3086101" cy="276999"/>
          </a:xfrm>
          <a:prstGeom prst="rect">
            <a:avLst/>
          </a:prstGeom>
        </p:spPr>
        <p:txBody>
          <a:bodyPr wrap="none">
            <a:spAutoFit/>
          </a:bodyPr>
          <a:lstStyle/>
          <a:p>
            <a:r>
              <a:rPr lang="ja-JP" altLang="ja-JP" sz="1200" dirty="0">
                <a:latin typeface="+mn-ea"/>
              </a:rPr>
              <a:t>表</a:t>
            </a:r>
            <a:r>
              <a:rPr lang="ja-JP" altLang="ja-JP" sz="1200" dirty="0" smtClean="0">
                <a:latin typeface="+mn-ea"/>
              </a:rPr>
              <a:t>２</a:t>
            </a:r>
            <a:r>
              <a:rPr lang="ja-JP" altLang="en-US" sz="1200" dirty="0" smtClean="0">
                <a:latin typeface="+mn-ea"/>
              </a:rPr>
              <a:t>　</a:t>
            </a:r>
            <a:r>
              <a:rPr lang="ja-JP" altLang="ja-JP" sz="1200" dirty="0" smtClean="0">
                <a:latin typeface="+mn-ea"/>
              </a:rPr>
              <a:t>解析</a:t>
            </a:r>
            <a:r>
              <a:rPr lang="ja-JP" altLang="ja-JP" sz="1200" dirty="0">
                <a:latin typeface="+mn-ea"/>
              </a:rPr>
              <a:t>対象者の性・年齢構成の年次推移</a:t>
            </a:r>
          </a:p>
        </p:txBody>
      </p:sp>
      <p:grpSp>
        <p:nvGrpSpPr>
          <p:cNvPr id="5" name="グループ化 4"/>
          <p:cNvGrpSpPr/>
          <p:nvPr/>
        </p:nvGrpSpPr>
        <p:grpSpPr>
          <a:xfrm>
            <a:off x="596957" y="2316399"/>
            <a:ext cx="7950086" cy="2225202"/>
            <a:chOff x="311590" y="2204865"/>
            <a:chExt cx="7950086" cy="2225202"/>
          </a:xfrm>
        </p:grpSpPr>
        <p:pic>
          <p:nvPicPr>
            <p:cNvPr id="3" name="図 2"/>
            <p:cNvPicPr/>
            <p:nvPr/>
          </p:nvPicPr>
          <p:blipFill>
            <a:blip r:embed="rId2">
              <a:extLst>
                <a:ext uri="{28A0092B-C50C-407E-A947-70E740481C1C}">
                  <a14:useLocalDpi xmlns:a14="http://schemas.microsoft.com/office/drawing/2010/main" val="0"/>
                </a:ext>
              </a:extLst>
            </a:blip>
            <a:srcRect/>
            <a:stretch>
              <a:fillRect/>
            </a:stretch>
          </p:blipFill>
          <p:spPr bwMode="auto">
            <a:xfrm>
              <a:off x="311590" y="2204865"/>
              <a:ext cx="7950086" cy="1944216"/>
            </a:xfrm>
            <a:prstGeom prst="rect">
              <a:avLst/>
            </a:prstGeom>
            <a:noFill/>
            <a:ln>
              <a:noFill/>
            </a:ln>
          </p:spPr>
        </p:pic>
        <p:pic>
          <p:nvPicPr>
            <p:cNvPr id="6"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24762" y="4149080"/>
              <a:ext cx="3236913" cy="2809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Tree>
    <p:extLst>
      <p:ext uri="{BB962C8B-B14F-4D97-AF65-F5344CB8AC3E}">
        <p14:creationId xmlns:p14="http://schemas.microsoft.com/office/powerpoint/2010/main" val="609493056"/>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9"/>
          <p:cNvSpPr txBox="1"/>
          <p:nvPr/>
        </p:nvSpPr>
        <p:spPr>
          <a:xfrm>
            <a:off x="395536" y="1052736"/>
            <a:ext cx="3888432" cy="863600"/>
          </a:xfrm>
          <a:prstGeom prst="rect">
            <a:avLst/>
          </a:prstGeom>
          <a:noFill/>
        </p:spPr>
        <p:txBody>
          <a:bodyPr wrap="square">
            <a:noAutofit/>
          </a:bodyPr>
          <a:lstStyle/>
          <a:p>
            <a:pPr fontAlgn="base">
              <a:spcAft>
                <a:spcPts val="0"/>
              </a:spcAft>
            </a:pPr>
            <a:r>
              <a:rPr lang="ja-JP" sz="1200" kern="1200" dirty="0">
                <a:effectLst/>
                <a:latin typeface="ＭＳ Ｐゴシック"/>
                <a:cs typeface="ＭＳ ゴシック"/>
              </a:rPr>
              <a:t>図</a:t>
            </a:r>
            <a:r>
              <a:rPr lang="en-US" sz="1200" kern="1200" dirty="0">
                <a:effectLst/>
                <a:latin typeface="ＭＳ Ｐゴシック"/>
                <a:cs typeface="ＭＳ ゴシック"/>
              </a:rPr>
              <a:t>31</a:t>
            </a:r>
            <a:r>
              <a:rPr lang="ja-JP" sz="1200" kern="1200" dirty="0">
                <a:effectLst/>
                <a:latin typeface="ＭＳ Ｐゴシック"/>
                <a:cs typeface="ＭＳ ゴシック"/>
              </a:rPr>
              <a:t>－１　現在習慣的に喫煙している者に</a:t>
            </a:r>
            <a:r>
              <a:rPr lang="ja-JP" sz="1200" kern="1200" dirty="0" smtClean="0">
                <a:effectLst/>
                <a:latin typeface="ＭＳ Ｐゴシック"/>
                <a:cs typeface="ＭＳ ゴシック"/>
              </a:rPr>
              <a:t>おける</a:t>
            </a:r>
            <a:endParaRPr lang="en-US" altLang="ja-JP" sz="1200" kern="1200" dirty="0" smtClean="0">
              <a:effectLst/>
              <a:latin typeface="ＭＳ Ｐゴシック"/>
              <a:cs typeface="ＭＳ ゴシック"/>
            </a:endParaRPr>
          </a:p>
          <a:p>
            <a:pPr fontAlgn="base">
              <a:spcAft>
                <a:spcPts val="0"/>
              </a:spcAft>
            </a:pPr>
            <a:r>
              <a:rPr lang="ja-JP" altLang="en-US" sz="1200" dirty="0">
                <a:latin typeface="ＭＳ Ｐゴシック"/>
                <a:cs typeface="ＭＳ ゴシック"/>
              </a:rPr>
              <a:t>　</a:t>
            </a:r>
            <a:r>
              <a:rPr lang="ja-JP" altLang="en-US" sz="1200" dirty="0" smtClean="0">
                <a:latin typeface="ＭＳ Ｐゴシック"/>
                <a:cs typeface="ＭＳ ゴシック"/>
              </a:rPr>
              <a:t>　　　　　 </a:t>
            </a:r>
            <a:r>
              <a:rPr lang="ja-JP" sz="1200" kern="1200" dirty="0" smtClean="0">
                <a:effectLst/>
                <a:latin typeface="ＭＳ Ｐゴシック"/>
                <a:cs typeface="ＭＳ ゴシック"/>
              </a:rPr>
              <a:t>たばこ</a:t>
            </a:r>
            <a:r>
              <a:rPr lang="ja-JP" sz="1200" kern="1200" dirty="0">
                <a:effectLst/>
                <a:latin typeface="ＭＳ Ｐゴシック"/>
                <a:cs typeface="ＭＳ ゴシック"/>
              </a:rPr>
              <a:t>をやめたいと思う者</a:t>
            </a:r>
            <a:r>
              <a:rPr lang="ja-JP" sz="1200" dirty="0">
                <a:effectLst/>
                <a:latin typeface="ＭＳ Ｐゴシック"/>
                <a:cs typeface="ＭＳ Ｐゴシック"/>
              </a:rPr>
              <a:t>の割合の</a:t>
            </a:r>
            <a:r>
              <a:rPr lang="ja-JP" sz="1200" kern="1200" dirty="0">
                <a:effectLst/>
                <a:latin typeface="ＭＳ Ｐゴシック"/>
                <a:cs typeface="ＭＳ ゴシック"/>
              </a:rPr>
              <a:t>年次推移</a:t>
            </a:r>
            <a:endParaRPr lang="ja-JP" sz="1200" dirty="0">
              <a:effectLst/>
              <a:latin typeface="ＭＳ Ｐゴシック"/>
              <a:cs typeface="ＭＳ Ｐゴシック"/>
            </a:endParaRPr>
          </a:p>
          <a:p>
            <a:pPr indent="304800" fontAlgn="base">
              <a:spcAft>
                <a:spcPts val="0"/>
              </a:spcAft>
            </a:pPr>
            <a:r>
              <a:rPr lang="ja-JP" altLang="en-US" sz="1200" kern="1200" dirty="0" smtClean="0">
                <a:effectLst/>
                <a:latin typeface="ＭＳ Ｐゴシック"/>
                <a:cs typeface="ＭＳ ゴシック"/>
              </a:rPr>
              <a:t>　　　　</a:t>
            </a:r>
            <a:r>
              <a:rPr lang="ja-JP" sz="1200" kern="1200" dirty="0" smtClean="0">
                <a:effectLst/>
                <a:latin typeface="ＭＳ Ｐゴシック"/>
                <a:cs typeface="ＭＳ ゴシック"/>
              </a:rPr>
              <a:t>（</a:t>
            </a:r>
            <a:r>
              <a:rPr lang="en-US" sz="1200" kern="1200" dirty="0">
                <a:effectLst/>
                <a:latin typeface="ＭＳ Ｐゴシック"/>
                <a:cs typeface="ＭＳ ゴシック"/>
              </a:rPr>
              <a:t>20</a:t>
            </a:r>
            <a:r>
              <a:rPr lang="ja-JP" sz="1200" kern="1200" dirty="0">
                <a:effectLst/>
                <a:latin typeface="ＭＳ Ｐゴシック"/>
                <a:cs typeface="ＭＳ ゴシック"/>
              </a:rPr>
              <a:t>歳以上）</a:t>
            </a:r>
            <a:r>
              <a:rPr lang="ja-JP" sz="1050" dirty="0">
                <a:effectLst/>
                <a:latin typeface="ＭＳ Ｐゴシック"/>
                <a:cs typeface="ＭＳ Ｐゴシック"/>
              </a:rPr>
              <a:t>（平成</a:t>
            </a:r>
            <a:r>
              <a:rPr lang="en-US" sz="1050" dirty="0">
                <a:effectLst/>
                <a:latin typeface="ＭＳ Ｐゴシック"/>
                <a:cs typeface="ＭＳ Ｐゴシック"/>
              </a:rPr>
              <a:t>19</a:t>
            </a:r>
            <a:r>
              <a:rPr lang="ja-JP" sz="1050" dirty="0">
                <a:effectLst/>
                <a:latin typeface="ＭＳ Ｐゴシック"/>
                <a:cs typeface="ＭＳ Ｐゴシック"/>
              </a:rPr>
              <a:t>～</a:t>
            </a:r>
            <a:r>
              <a:rPr lang="en-US" sz="1050" dirty="0">
                <a:effectLst/>
                <a:latin typeface="ＭＳ Ｐゴシック"/>
                <a:cs typeface="ＭＳ Ｐゴシック"/>
              </a:rPr>
              <a:t>28</a:t>
            </a:r>
            <a:r>
              <a:rPr lang="ja-JP" sz="1050" dirty="0">
                <a:effectLst/>
                <a:latin typeface="ＭＳ Ｐゴシック"/>
                <a:cs typeface="ＭＳ Ｐゴシック"/>
              </a:rPr>
              <a:t>年）</a:t>
            </a:r>
            <a:endParaRPr lang="ja-JP" sz="1200" dirty="0">
              <a:effectLst/>
              <a:latin typeface="ＭＳ Ｐゴシック"/>
              <a:cs typeface="ＭＳ Ｐゴシック"/>
            </a:endParaRPr>
          </a:p>
        </p:txBody>
      </p:sp>
      <p:sp>
        <p:nvSpPr>
          <p:cNvPr id="3" name="テキスト ボックス 9"/>
          <p:cNvSpPr txBox="1"/>
          <p:nvPr/>
        </p:nvSpPr>
        <p:spPr>
          <a:xfrm>
            <a:off x="4540975" y="1052736"/>
            <a:ext cx="4392488" cy="863600"/>
          </a:xfrm>
          <a:prstGeom prst="rect">
            <a:avLst/>
          </a:prstGeom>
          <a:noFill/>
        </p:spPr>
        <p:txBody>
          <a:bodyPr wrap="square">
            <a:noAutofit/>
          </a:bodyPr>
          <a:lstStyle/>
          <a:p>
            <a:pPr marL="304800" indent="-304800" fontAlgn="base">
              <a:spcAft>
                <a:spcPts val="0"/>
              </a:spcAft>
            </a:pPr>
            <a:r>
              <a:rPr lang="ja-JP" sz="1200" kern="1200" dirty="0">
                <a:effectLst/>
                <a:latin typeface="ＭＳ Ｐゴシック"/>
                <a:cs typeface="ＭＳ ゴシック"/>
              </a:rPr>
              <a:t>図</a:t>
            </a:r>
            <a:r>
              <a:rPr lang="en-US" sz="1200" kern="1200" dirty="0">
                <a:effectLst/>
                <a:latin typeface="ＭＳ Ｐゴシック"/>
                <a:cs typeface="ＭＳ ゴシック"/>
              </a:rPr>
              <a:t>31</a:t>
            </a:r>
            <a:r>
              <a:rPr lang="ja-JP" sz="1200" kern="1200" dirty="0">
                <a:effectLst/>
                <a:latin typeface="ＭＳ Ｐゴシック"/>
                <a:cs typeface="ＭＳ ゴシック"/>
              </a:rPr>
              <a:t>－２　</a:t>
            </a:r>
            <a:r>
              <a:rPr lang="ja-JP" sz="1200" kern="1200" spc="-20" dirty="0">
                <a:solidFill>
                  <a:srgbClr val="000000"/>
                </a:solidFill>
                <a:effectLst/>
                <a:latin typeface="ＭＳ Ｐゴシック"/>
                <a:cs typeface="ＭＳ ゴシック"/>
              </a:rPr>
              <a:t>年齢調整した、</a:t>
            </a:r>
            <a:r>
              <a:rPr lang="ja-JP" sz="1200" kern="1200" dirty="0">
                <a:effectLst/>
                <a:latin typeface="ＭＳ Ｐゴシック"/>
                <a:cs typeface="ＭＳ ゴシック"/>
              </a:rPr>
              <a:t>現在習慣的に喫煙して</a:t>
            </a:r>
            <a:r>
              <a:rPr lang="ja-JP" sz="1200" kern="1200" dirty="0" smtClean="0">
                <a:effectLst/>
                <a:latin typeface="ＭＳ Ｐゴシック"/>
                <a:cs typeface="ＭＳ ゴシック"/>
              </a:rPr>
              <a:t>いる者における</a:t>
            </a:r>
            <a:endParaRPr lang="en-US" altLang="ja-JP" sz="1200" kern="1200" dirty="0" smtClean="0">
              <a:effectLst/>
              <a:latin typeface="ＭＳ Ｐゴシック"/>
              <a:cs typeface="ＭＳ ゴシック"/>
            </a:endParaRPr>
          </a:p>
          <a:p>
            <a:pPr marL="304800" indent="-304800" fontAlgn="base">
              <a:spcAft>
                <a:spcPts val="0"/>
              </a:spcAft>
            </a:pPr>
            <a:r>
              <a:rPr lang="ja-JP" altLang="en-US" sz="1200" dirty="0">
                <a:latin typeface="ＭＳ Ｐゴシック"/>
                <a:cs typeface="ＭＳ ゴシック"/>
              </a:rPr>
              <a:t>　</a:t>
            </a:r>
            <a:r>
              <a:rPr lang="ja-JP" altLang="en-US" sz="1200" dirty="0" smtClean="0">
                <a:latin typeface="ＭＳ Ｐゴシック"/>
                <a:cs typeface="ＭＳ ゴシック"/>
              </a:rPr>
              <a:t>　　　　　　</a:t>
            </a:r>
            <a:r>
              <a:rPr lang="ja-JP" sz="1200" kern="1200" dirty="0" smtClean="0">
                <a:effectLst/>
                <a:latin typeface="ＭＳ Ｐゴシック"/>
                <a:cs typeface="ＭＳ ゴシック"/>
              </a:rPr>
              <a:t>たばこ</a:t>
            </a:r>
            <a:r>
              <a:rPr lang="ja-JP" sz="1200" kern="1200" dirty="0">
                <a:effectLst/>
                <a:latin typeface="ＭＳ Ｐゴシック"/>
                <a:cs typeface="ＭＳ ゴシック"/>
              </a:rPr>
              <a:t>をやめたいと思う者</a:t>
            </a:r>
            <a:r>
              <a:rPr lang="ja-JP" sz="1200" dirty="0">
                <a:effectLst/>
                <a:latin typeface="ＭＳ Ｐゴシック"/>
                <a:cs typeface="ＭＳ Ｐゴシック"/>
              </a:rPr>
              <a:t>の割合の</a:t>
            </a:r>
            <a:r>
              <a:rPr lang="ja-JP" sz="1200" kern="1200" dirty="0">
                <a:effectLst/>
                <a:latin typeface="ＭＳ Ｐゴシック"/>
                <a:cs typeface="ＭＳ ゴシック"/>
              </a:rPr>
              <a:t>年次</a:t>
            </a:r>
            <a:r>
              <a:rPr lang="ja-JP" sz="1200" kern="1200" dirty="0" smtClean="0">
                <a:effectLst/>
                <a:latin typeface="ＭＳ Ｐゴシック"/>
                <a:cs typeface="ＭＳ ゴシック"/>
              </a:rPr>
              <a:t>推移</a:t>
            </a:r>
            <a:endParaRPr lang="en-US" altLang="ja-JP" sz="1200" kern="1200" dirty="0" smtClean="0">
              <a:effectLst/>
              <a:latin typeface="ＭＳ Ｐゴシック"/>
              <a:cs typeface="ＭＳ ゴシック"/>
            </a:endParaRPr>
          </a:p>
          <a:p>
            <a:pPr marL="304800" indent="-304800" fontAlgn="base">
              <a:spcAft>
                <a:spcPts val="0"/>
              </a:spcAft>
            </a:pPr>
            <a:r>
              <a:rPr lang="ja-JP" altLang="en-US" sz="1200" spc="-20" dirty="0">
                <a:solidFill>
                  <a:srgbClr val="000000"/>
                </a:solidFill>
                <a:latin typeface="ＭＳ Ｐゴシック"/>
                <a:cs typeface="ＭＳ ゴシック"/>
              </a:rPr>
              <a:t>　</a:t>
            </a:r>
            <a:r>
              <a:rPr lang="ja-JP" altLang="en-US" sz="1200" spc="-20" dirty="0" smtClean="0">
                <a:solidFill>
                  <a:srgbClr val="000000"/>
                </a:solidFill>
                <a:latin typeface="ＭＳ Ｐゴシック"/>
                <a:cs typeface="ＭＳ ゴシック"/>
              </a:rPr>
              <a:t>　　　　　　</a:t>
            </a:r>
            <a:r>
              <a:rPr lang="ja-JP" sz="1200" kern="1200" spc="-20" dirty="0" smtClean="0">
                <a:solidFill>
                  <a:srgbClr val="000000"/>
                </a:solidFill>
                <a:effectLst/>
                <a:latin typeface="ＭＳ Ｐゴシック"/>
                <a:cs typeface="ＭＳ ゴシック"/>
              </a:rPr>
              <a:t>（</a:t>
            </a:r>
            <a:r>
              <a:rPr lang="en-US" sz="1200" kern="1200" spc="-20" dirty="0">
                <a:solidFill>
                  <a:srgbClr val="000000"/>
                </a:solidFill>
                <a:effectLst/>
                <a:latin typeface="ＭＳ Ｐゴシック"/>
                <a:cs typeface="ＭＳ ゴシック"/>
              </a:rPr>
              <a:t>20</a:t>
            </a:r>
            <a:r>
              <a:rPr lang="ja-JP" sz="1200" kern="1200" spc="-20" dirty="0">
                <a:solidFill>
                  <a:srgbClr val="000000"/>
                </a:solidFill>
                <a:effectLst/>
                <a:latin typeface="ＭＳ Ｐゴシック"/>
                <a:cs typeface="ＭＳ ゴシック"/>
              </a:rPr>
              <a:t>歳以上）</a:t>
            </a:r>
            <a:r>
              <a:rPr lang="ja-JP" sz="1050" spc="-20" dirty="0">
                <a:effectLst/>
                <a:latin typeface="ＭＳ Ｐゴシック"/>
                <a:cs typeface="ＭＳ Ｐゴシック"/>
              </a:rPr>
              <a:t>（平成</a:t>
            </a:r>
            <a:r>
              <a:rPr lang="en-US" sz="1050" spc="-20" dirty="0">
                <a:effectLst/>
                <a:latin typeface="ＭＳ Ｐゴシック"/>
                <a:cs typeface="ＭＳ Ｐゴシック"/>
              </a:rPr>
              <a:t>19</a:t>
            </a:r>
            <a:r>
              <a:rPr lang="ja-JP" sz="1050" spc="-20" dirty="0">
                <a:effectLst/>
                <a:latin typeface="ＭＳ Ｐゴシック"/>
                <a:cs typeface="ＭＳ Ｐゴシック"/>
              </a:rPr>
              <a:t>～</a:t>
            </a:r>
            <a:r>
              <a:rPr lang="en-US" sz="1050" spc="-20" dirty="0">
                <a:effectLst/>
                <a:latin typeface="ＭＳ Ｐゴシック"/>
                <a:cs typeface="ＭＳ Ｐゴシック"/>
              </a:rPr>
              <a:t>28</a:t>
            </a:r>
            <a:r>
              <a:rPr lang="ja-JP" sz="1050" spc="-20" dirty="0">
                <a:effectLst/>
                <a:latin typeface="ＭＳ Ｐゴシック"/>
                <a:cs typeface="ＭＳ Ｐゴシック"/>
              </a:rPr>
              <a:t>年）</a:t>
            </a:r>
            <a:endParaRPr lang="ja-JP" sz="1200" dirty="0">
              <a:effectLst/>
              <a:latin typeface="ＭＳ Ｐゴシック"/>
              <a:cs typeface="ＭＳ Ｐゴシック"/>
            </a:endParaRPr>
          </a:p>
        </p:txBody>
      </p:sp>
      <p:sp>
        <p:nvSpPr>
          <p:cNvPr id="10" name="テキスト ボックス 1"/>
          <p:cNvSpPr txBox="1"/>
          <p:nvPr/>
        </p:nvSpPr>
        <p:spPr>
          <a:xfrm>
            <a:off x="1043608" y="5100166"/>
            <a:ext cx="1357630" cy="273050"/>
          </a:xfrm>
          <a:prstGeom prst="rect">
            <a:avLst/>
          </a:prstGeom>
          <a:noFill/>
        </p:spPr>
        <p:style>
          <a:lnRef idx="0">
            <a:scrgbClr r="0" g="0" b="0"/>
          </a:lnRef>
          <a:fillRef idx="0">
            <a:scrgbClr r="0" g="0" b="0"/>
          </a:fillRef>
          <a:effectRef idx="0">
            <a:scrgbClr r="0" g="0" b="0"/>
          </a:effectRef>
          <a:fontRef idx="minor">
            <a:schemeClr val="tx1"/>
          </a:fontRef>
        </p:style>
        <p:txBody>
          <a:bodyPr wrap="none" rtlCol="0" anchor="t">
            <a:noAutofit/>
          </a:bodyPr>
          <a:lstStyle/>
          <a:p>
            <a:pPr>
              <a:spcAft>
                <a:spcPts val="0"/>
              </a:spcAft>
            </a:pPr>
            <a:r>
              <a:rPr lang="ja-JP" sz="900" dirty="0">
                <a:solidFill>
                  <a:srgbClr val="000000"/>
                </a:solidFill>
                <a:effectLst/>
                <a:latin typeface="+mn-ea"/>
                <a:cs typeface="ＭＳ ゴシック"/>
              </a:rPr>
              <a:t>※</a:t>
            </a:r>
            <a:r>
              <a:rPr lang="ja-JP" sz="900" dirty="0">
                <a:solidFill>
                  <a:srgbClr val="000000"/>
                </a:solidFill>
                <a:effectLst/>
                <a:latin typeface="+mn-ea"/>
                <a:cs typeface="Arial"/>
              </a:rPr>
              <a:t>平成</a:t>
            </a:r>
            <a:r>
              <a:rPr lang="en-US" sz="900" dirty="0">
                <a:solidFill>
                  <a:srgbClr val="000000"/>
                </a:solidFill>
                <a:effectLst/>
                <a:latin typeface="+mn-ea"/>
                <a:cs typeface="ＭＳ Ｐゴシック"/>
              </a:rPr>
              <a:t>24</a:t>
            </a:r>
            <a:r>
              <a:rPr lang="ja-JP" sz="900" dirty="0">
                <a:solidFill>
                  <a:srgbClr val="000000"/>
                </a:solidFill>
                <a:effectLst/>
                <a:latin typeface="+mn-ea"/>
                <a:cs typeface="Arial"/>
              </a:rPr>
              <a:t>年は未実施。</a:t>
            </a:r>
            <a:endParaRPr lang="ja-JP" sz="1200" dirty="0">
              <a:effectLst/>
              <a:latin typeface="+mn-ea"/>
              <a:cs typeface="ＭＳ Ｐゴシック"/>
            </a:endParaRPr>
          </a:p>
        </p:txBody>
      </p:sp>
      <p:grpSp>
        <p:nvGrpSpPr>
          <p:cNvPr id="4" name="グループ化 3"/>
          <p:cNvGrpSpPr/>
          <p:nvPr/>
        </p:nvGrpSpPr>
        <p:grpSpPr>
          <a:xfrm>
            <a:off x="692513" y="1700808"/>
            <a:ext cx="3447439" cy="3298824"/>
            <a:chOff x="755576" y="1700808"/>
            <a:chExt cx="3447439" cy="3298824"/>
          </a:xfrm>
        </p:grpSpPr>
        <p:pic>
          <p:nvPicPr>
            <p:cNvPr id="3993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5576" y="1700808"/>
              <a:ext cx="3243263" cy="30178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66102" y="4718645"/>
              <a:ext cx="3236913" cy="2809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nvGrpSpPr>
          <p:cNvPr id="5" name="グループ化 4"/>
          <p:cNvGrpSpPr/>
          <p:nvPr/>
        </p:nvGrpSpPr>
        <p:grpSpPr>
          <a:xfrm>
            <a:off x="4863479" y="1700808"/>
            <a:ext cx="3380929" cy="3298823"/>
            <a:chOff x="4860032" y="1700808"/>
            <a:chExt cx="3380929" cy="3298823"/>
          </a:xfrm>
        </p:grpSpPr>
        <p:pic>
          <p:nvPicPr>
            <p:cNvPr id="39939"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60032" y="1700808"/>
              <a:ext cx="3249613" cy="30241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04048" y="4718644"/>
              <a:ext cx="3236913" cy="2809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Tree>
    <p:extLst>
      <p:ext uri="{BB962C8B-B14F-4D97-AF65-F5344CB8AC3E}">
        <p14:creationId xmlns:p14="http://schemas.microsoft.com/office/powerpoint/2010/main" val="2576086918"/>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p:cNvSpPr/>
          <p:nvPr/>
        </p:nvSpPr>
        <p:spPr>
          <a:xfrm>
            <a:off x="1297360" y="1359066"/>
            <a:ext cx="5688632" cy="461665"/>
          </a:xfrm>
          <a:prstGeom prst="rect">
            <a:avLst/>
          </a:prstGeom>
        </p:spPr>
        <p:txBody>
          <a:bodyPr wrap="square">
            <a:spAutoFit/>
          </a:bodyPr>
          <a:lstStyle/>
          <a:p>
            <a:r>
              <a:rPr lang="ja-JP" altLang="ja-JP" sz="1200" dirty="0">
                <a:latin typeface="+mn-ea"/>
              </a:rPr>
              <a:t>図</a:t>
            </a:r>
            <a:r>
              <a:rPr lang="en-US" altLang="ja-JP" sz="1200" dirty="0">
                <a:latin typeface="+mn-ea"/>
              </a:rPr>
              <a:t>32</a:t>
            </a:r>
            <a:r>
              <a:rPr lang="ja-JP" altLang="ja-JP" sz="1200" dirty="0">
                <a:latin typeface="+mn-ea"/>
              </a:rPr>
              <a:t>　現在習慣的に喫煙している者におけるたばこをやめたいと思う者の</a:t>
            </a:r>
            <a:r>
              <a:rPr lang="ja-JP" altLang="ja-JP" sz="1200" dirty="0" smtClean="0">
                <a:latin typeface="+mn-ea"/>
              </a:rPr>
              <a:t>割合</a:t>
            </a:r>
            <a:endParaRPr lang="en-US" altLang="ja-JP" sz="1200" dirty="0" smtClean="0">
              <a:latin typeface="+mn-ea"/>
            </a:endParaRPr>
          </a:p>
          <a:p>
            <a:r>
              <a:rPr lang="ja-JP" altLang="en-US" sz="1200" dirty="0" smtClean="0">
                <a:latin typeface="+mn-ea"/>
              </a:rPr>
              <a:t>　　　　（</a:t>
            </a:r>
            <a:r>
              <a:rPr lang="en-US" altLang="ja-JP" sz="1200" dirty="0" smtClean="0">
                <a:latin typeface="+mn-ea"/>
              </a:rPr>
              <a:t>20</a:t>
            </a:r>
            <a:r>
              <a:rPr lang="ja-JP" altLang="en-US" sz="1200" dirty="0" smtClean="0">
                <a:latin typeface="+mn-ea"/>
              </a:rPr>
              <a:t>歳以上、性・年齢階級別、全国補正値）</a:t>
            </a:r>
            <a:endParaRPr lang="ja-JP" altLang="ja-JP" sz="1200" dirty="0">
              <a:latin typeface="+mn-ea"/>
            </a:endParaRPr>
          </a:p>
        </p:txBody>
      </p:sp>
      <p:grpSp>
        <p:nvGrpSpPr>
          <p:cNvPr id="3" name="グループ化 2"/>
          <p:cNvGrpSpPr/>
          <p:nvPr/>
        </p:nvGrpSpPr>
        <p:grpSpPr>
          <a:xfrm>
            <a:off x="1297360" y="1979566"/>
            <a:ext cx="6549281" cy="2898868"/>
            <a:chOff x="1331640" y="1844824"/>
            <a:chExt cx="6549281" cy="2898868"/>
          </a:xfrm>
        </p:grpSpPr>
        <p:pic>
          <p:nvPicPr>
            <p:cNvPr id="40963"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31640" y="1844824"/>
              <a:ext cx="6473825" cy="2616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44008" y="4462705"/>
              <a:ext cx="3236913" cy="2809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Tree>
    <p:extLst>
      <p:ext uri="{BB962C8B-B14F-4D97-AF65-F5344CB8AC3E}">
        <p14:creationId xmlns:p14="http://schemas.microsoft.com/office/powerpoint/2010/main" val="1154490624"/>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ChangeArrowheads="1"/>
          </p:cNvSpPr>
          <p:nvPr/>
        </p:nvSpPr>
        <p:spPr bwMode="auto">
          <a:xfrm>
            <a:off x="1043608" y="188640"/>
            <a:ext cx="7056784" cy="7386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indent="2667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1pPr>
            <a:lvl2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2pPr>
            <a:lvl3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3pPr>
            <a:lvl4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4pPr>
            <a:lvl5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5pPr>
            <a:lvl6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pPr marL="0" marR="0" lvl="0" indent="266700" defTabSz="914400" rtl="0" eaLnBrk="1" fontAlgn="base" latinLnBrk="0" hangingPunct="1">
              <a:lnSpc>
                <a:spcPct val="100000"/>
              </a:lnSpc>
              <a:spcBef>
                <a:spcPct val="0"/>
              </a:spcBef>
              <a:spcAft>
                <a:spcPct val="0"/>
              </a:spcAft>
              <a:buClrTx/>
              <a:buSzTx/>
              <a:buFontTx/>
              <a:buNone/>
              <a:tabLst/>
            </a:pPr>
            <a:r>
              <a:rPr kumimoji="1" lang="ja-JP" altLang="ja-JP" sz="1200" b="0" i="0" u="none" strike="noStrike" cap="none" normalizeH="0" baseline="0" dirty="0" smtClean="0">
                <a:ln>
                  <a:noFill/>
                </a:ln>
                <a:solidFill>
                  <a:schemeClr val="tx1"/>
                </a:solidFill>
                <a:effectLst/>
                <a:latin typeface="ＭＳ Ｐゴシック" pitchFamily="50" charset="-128"/>
                <a:ea typeface="ＭＳ Ｐゴシック" pitchFamily="50" charset="-128"/>
                <a:cs typeface="ＭＳ ゴシック" pitchFamily="49" charset="-128"/>
              </a:rPr>
              <a:t>図</a:t>
            </a:r>
            <a:r>
              <a:rPr kumimoji="1" lang="en-US" altLang="ja-JP" sz="1200" b="0" i="0" u="none" strike="noStrike" cap="none" normalizeH="0" baseline="0" dirty="0" smtClean="0">
                <a:ln>
                  <a:noFill/>
                </a:ln>
                <a:solidFill>
                  <a:schemeClr val="tx1"/>
                </a:solidFill>
                <a:effectLst/>
                <a:latin typeface="ＭＳ Ｐゴシック" pitchFamily="50" charset="-128"/>
                <a:ea typeface="ＭＳ Ｐゴシック" pitchFamily="50" charset="-128"/>
                <a:cs typeface="ＭＳ ゴシック" pitchFamily="49" charset="-128"/>
              </a:rPr>
              <a:t>33</a:t>
            </a:r>
            <a:r>
              <a:rPr kumimoji="1" lang="ja-JP" altLang="en-US" sz="1200" b="0" i="0" u="none" strike="noStrike" cap="none" normalizeH="0" baseline="0" dirty="0" smtClean="0">
                <a:ln>
                  <a:noFill/>
                </a:ln>
                <a:solidFill>
                  <a:schemeClr val="tx1"/>
                </a:solidFill>
                <a:effectLst/>
                <a:latin typeface="ＭＳ Ｐゴシック" pitchFamily="50" charset="-128"/>
                <a:ea typeface="ＭＳ Ｐゴシック" pitchFamily="50" charset="-128"/>
                <a:cs typeface="ＭＳ ゴシック" pitchFamily="49" charset="-128"/>
              </a:rPr>
              <a:t>　自分以外の人が吸っていたたばこの煙を吸う機会</a:t>
            </a:r>
            <a:r>
              <a:rPr kumimoji="1" lang="en-US" altLang="ja-JP" sz="1200" b="0" i="0" u="none" strike="noStrike" cap="none" normalizeH="0" baseline="0" dirty="0" smtClean="0">
                <a:ln>
                  <a:noFill/>
                </a:ln>
                <a:solidFill>
                  <a:schemeClr val="tx1"/>
                </a:solidFill>
                <a:effectLst/>
                <a:latin typeface="ＭＳ Ｐゴシック" pitchFamily="50" charset="-128"/>
                <a:ea typeface="ＭＳ Ｐゴシック" pitchFamily="50" charset="-128"/>
                <a:cs typeface="ＭＳ ゴシック" pitchFamily="49" charset="-128"/>
              </a:rPr>
              <a:t>(</a:t>
            </a:r>
            <a:r>
              <a:rPr kumimoji="1" lang="ja-JP" altLang="en-US" sz="1200" b="0" i="0" u="none" strike="noStrike" cap="none" normalizeH="0" baseline="0" dirty="0" smtClean="0">
                <a:ln>
                  <a:noFill/>
                </a:ln>
                <a:solidFill>
                  <a:schemeClr val="tx1"/>
                </a:solidFill>
                <a:effectLst/>
                <a:latin typeface="ＭＳ Ｐゴシック" pitchFamily="50" charset="-128"/>
                <a:ea typeface="ＭＳ Ｐゴシック" pitchFamily="50" charset="-128"/>
                <a:cs typeface="ＭＳ ゴシック" pitchFamily="49" charset="-128"/>
              </a:rPr>
              <a:t>受動喫煙</a:t>
            </a:r>
            <a:r>
              <a:rPr kumimoji="1" lang="en-US" altLang="ja-JP" sz="1200" b="0" i="0" u="none" strike="noStrike" cap="none" normalizeH="0" baseline="0" dirty="0" smtClean="0">
                <a:ln>
                  <a:noFill/>
                </a:ln>
                <a:solidFill>
                  <a:schemeClr val="tx1"/>
                </a:solidFill>
                <a:effectLst/>
                <a:latin typeface="ＭＳ Ｐゴシック" pitchFamily="50" charset="-128"/>
                <a:ea typeface="ＭＳ Ｐゴシック" pitchFamily="50" charset="-128"/>
                <a:cs typeface="ＭＳ ゴシック" pitchFamily="49" charset="-128"/>
              </a:rPr>
              <a:t>)</a:t>
            </a:r>
            <a:r>
              <a:rPr kumimoji="1" lang="ja-JP" altLang="en-US" sz="1200" b="0" i="0" u="none" strike="noStrike" cap="none" normalizeH="0" baseline="0" dirty="0" smtClean="0">
                <a:ln>
                  <a:noFill/>
                </a:ln>
                <a:solidFill>
                  <a:schemeClr val="tx1"/>
                </a:solidFill>
                <a:effectLst/>
                <a:latin typeface="ＭＳ Ｐゴシック" pitchFamily="50" charset="-128"/>
                <a:ea typeface="ＭＳ Ｐゴシック" pitchFamily="50" charset="-128"/>
                <a:cs typeface="ＭＳ ゴシック" pitchFamily="49" charset="-128"/>
              </a:rPr>
              <a:t>を有する者の割合の</a:t>
            </a:r>
            <a:endParaRPr kumimoji="1" lang="ja-JP" altLang="en-US" sz="1200" b="0" i="0" u="none" strike="noStrike" cap="none" normalizeH="0" baseline="0" dirty="0" smtClean="0">
              <a:ln>
                <a:noFill/>
              </a:ln>
              <a:solidFill>
                <a:schemeClr val="tx1"/>
              </a:solidFill>
              <a:effectLst/>
              <a:latin typeface="Arial" pitchFamily="34" charset="0"/>
              <a:ea typeface="ＭＳ Ｐゴシック" pitchFamily="50" charset="-128"/>
              <a:cs typeface="ＭＳ Ｐゴシック" pitchFamily="50" charset="-128"/>
            </a:endParaRPr>
          </a:p>
          <a:p>
            <a:pPr eaLnBrk="0" hangingPunct="0"/>
            <a:r>
              <a:rPr lang="ja-JP" altLang="en-US" sz="1200" dirty="0" smtClean="0">
                <a:latin typeface="ＭＳ Ｐゴシック" pitchFamily="50" charset="-128"/>
                <a:cs typeface="ＭＳ ゴシック" pitchFamily="49" charset="-128"/>
              </a:rPr>
              <a:t>　　　　</a:t>
            </a:r>
            <a:r>
              <a:rPr lang="ja-JP" altLang="ja-JP" sz="1200" dirty="0" smtClean="0">
                <a:latin typeface="ＭＳ Ｐゴシック" pitchFamily="50" charset="-128"/>
                <a:cs typeface="ＭＳ ゴシック" pitchFamily="49" charset="-128"/>
              </a:rPr>
              <a:t>年次</a:t>
            </a:r>
            <a:r>
              <a:rPr lang="ja-JP" altLang="ja-JP" sz="1200" dirty="0">
                <a:latin typeface="ＭＳ Ｐゴシック" pitchFamily="50" charset="-128"/>
                <a:cs typeface="ＭＳ ゴシック" pitchFamily="49" charset="-128"/>
              </a:rPr>
              <a:t>推移（</a:t>
            </a:r>
            <a:r>
              <a:rPr lang="en-US" altLang="ja-JP" sz="1200" dirty="0">
                <a:latin typeface="ＭＳ Ｐゴシック" pitchFamily="50" charset="-128"/>
                <a:cs typeface="ＭＳ ゴシック" pitchFamily="49" charset="-128"/>
              </a:rPr>
              <a:t>20 </a:t>
            </a:r>
            <a:r>
              <a:rPr lang="ja-JP" altLang="en-US" sz="1200" dirty="0">
                <a:latin typeface="ＭＳ Ｐゴシック" pitchFamily="50" charset="-128"/>
                <a:cs typeface="ＭＳ ゴシック" pitchFamily="49" charset="-128"/>
              </a:rPr>
              <a:t>歳以上、現在喫煙者を除く）</a:t>
            </a:r>
            <a:r>
              <a:rPr lang="ja-JP" altLang="en-US" sz="1050" dirty="0">
                <a:latin typeface="ＭＳ Ｐゴシック" pitchFamily="50" charset="-128"/>
                <a:cs typeface="ＭＳ ゴシック" pitchFamily="49" charset="-128"/>
              </a:rPr>
              <a:t>（平成</a:t>
            </a:r>
            <a:r>
              <a:rPr lang="en-US" altLang="ja-JP" sz="1050" dirty="0">
                <a:latin typeface="ＭＳ Ｐゴシック" pitchFamily="50" charset="-128"/>
                <a:cs typeface="ＭＳ ゴシック" pitchFamily="49" charset="-128"/>
              </a:rPr>
              <a:t>15</a:t>
            </a:r>
            <a:r>
              <a:rPr lang="ja-JP" altLang="en-US" sz="1050" dirty="0">
                <a:latin typeface="ＭＳ Ｐゴシック" pitchFamily="50" charset="-128"/>
                <a:cs typeface="ＭＳ ゴシック" pitchFamily="49" charset="-128"/>
              </a:rPr>
              <a:t>年、</a:t>
            </a:r>
            <a:r>
              <a:rPr lang="en-US" altLang="ja-JP" sz="1050" dirty="0">
                <a:latin typeface="ＭＳ Ｐゴシック" pitchFamily="50" charset="-128"/>
                <a:cs typeface="ＭＳ ゴシック" pitchFamily="49" charset="-128"/>
              </a:rPr>
              <a:t>20</a:t>
            </a:r>
            <a:r>
              <a:rPr lang="ja-JP" altLang="en-US" sz="1050" dirty="0">
                <a:latin typeface="ＭＳ Ｐゴシック" pitchFamily="50" charset="-128"/>
                <a:cs typeface="ＭＳ ゴシック" pitchFamily="49" charset="-128"/>
              </a:rPr>
              <a:t>年、</a:t>
            </a:r>
            <a:r>
              <a:rPr lang="en-US" altLang="ja-JP" sz="1050" dirty="0">
                <a:latin typeface="ＭＳ Ｐゴシック" pitchFamily="50" charset="-128"/>
                <a:cs typeface="ＭＳ ゴシック" pitchFamily="49" charset="-128"/>
              </a:rPr>
              <a:t>23</a:t>
            </a:r>
            <a:r>
              <a:rPr lang="ja-JP" altLang="en-US" sz="1050" dirty="0">
                <a:latin typeface="ＭＳ Ｐゴシック" pitchFamily="50" charset="-128"/>
                <a:cs typeface="ＭＳ ゴシック" pitchFamily="49" charset="-128"/>
              </a:rPr>
              <a:t>年、</a:t>
            </a:r>
            <a:r>
              <a:rPr lang="en-US" altLang="ja-JP" sz="1050" dirty="0">
                <a:latin typeface="ＭＳ Ｐゴシック" pitchFamily="50" charset="-128"/>
                <a:cs typeface="ＭＳ ゴシック" pitchFamily="49" charset="-128"/>
              </a:rPr>
              <a:t>25</a:t>
            </a:r>
            <a:r>
              <a:rPr lang="ja-JP" altLang="en-US" sz="1050" dirty="0">
                <a:latin typeface="ＭＳ Ｐゴシック" pitchFamily="50" charset="-128"/>
                <a:cs typeface="ＭＳ ゴシック" pitchFamily="49" charset="-128"/>
              </a:rPr>
              <a:t>年、</a:t>
            </a:r>
            <a:r>
              <a:rPr lang="en-US" altLang="ja-JP" sz="1050" dirty="0">
                <a:latin typeface="ＭＳ Ｐゴシック" pitchFamily="50" charset="-128"/>
                <a:cs typeface="ＭＳ ゴシック" pitchFamily="49" charset="-128"/>
              </a:rPr>
              <a:t>27</a:t>
            </a:r>
            <a:r>
              <a:rPr lang="ja-JP" altLang="en-US" sz="1050" dirty="0">
                <a:latin typeface="ＭＳ Ｐゴシック" pitchFamily="50" charset="-128"/>
                <a:cs typeface="ＭＳ ゴシック" pitchFamily="49" charset="-128"/>
              </a:rPr>
              <a:t>年、</a:t>
            </a:r>
            <a:r>
              <a:rPr lang="en-US" altLang="ja-JP" sz="1050" dirty="0">
                <a:latin typeface="ＭＳ Ｐゴシック" pitchFamily="50" charset="-128"/>
                <a:cs typeface="ＭＳ ゴシック" pitchFamily="49" charset="-128"/>
              </a:rPr>
              <a:t>28</a:t>
            </a:r>
            <a:r>
              <a:rPr lang="ja-JP" altLang="en-US" sz="1050" dirty="0">
                <a:latin typeface="ＭＳ Ｐゴシック" pitchFamily="50" charset="-128"/>
                <a:cs typeface="ＭＳ ゴシック" pitchFamily="49" charset="-128"/>
              </a:rPr>
              <a:t>年）</a:t>
            </a:r>
            <a:endParaRPr lang="ja-JP" altLang="en-US" sz="1050" dirty="0"/>
          </a:p>
          <a:p>
            <a:pPr marL="0" marR="0" lvl="0" indent="266700" defTabSz="914400" rtl="0" eaLnBrk="0" fontAlgn="base" latinLnBrk="0" hangingPunct="0">
              <a:lnSpc>
                <a:spcPct val="100000"/>
              </a:lnSpc>
              <a:spcBef>
                <a:spcPct val="0"/>
              </a:spcBef>
              <a:spcAft>
                <a:spcPct val="0"/>
              </a:spcAft>
              <a:buClrTx/>
              <a:buSzTx/>
              <a:buFontTx/>
              <a:buNone/>
              <a:tabLst/>
            </a:pPr>
            <a:endParaRPr kumimoji="1" lang="ja-JP" altLang="en-US" sz="1800" b="0" i="0" u="none" strike="noStrike" cap="none" normalizeH="0" baseline="0" dirty="0" smtClean="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3" name="テキスト ボックス 71"/>
          <p:cNvSpPr txBox="1">
            <a:spLocks noChangeArrowheads="1"/>
          </p:cNvSpPr>
          <p:nvPr/>
        </p:nvSpPr>
        <p:spPr bwMode="auto">
          <a:xfrm>
            <a:off x="1581150" y="682829"/>
            <a:ext cx="59817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rgbClr val="000000"/>
                </a:solidFill>
                <a:prstDash val="sysDot"/>
                <a:miter lim="800000"/>
                <a:headEnd/>
                <a:tailEnd/>
              </a14:hiddenLine>
            </a:ext>
          </a:extLst>
        </p:spPr>
        <p:txBody>
          <a:bodyPr vert="horz" wrap="square" lIns="91440" tIns="45720" rIns="91440" bIns="4572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ja-JP" sz="900" b="0" i="0" u="none" strike="noStrike" cap="none" normalizeH="0" baseline="0" dirty="0" smtClean="0">
                <a:ln>
                  <a:noFill/>
                </a:ln>
                <a:solidFill>
                  <a:schemeClr val="tx1"/>
                </a:solidFill>
                <a:effectLst/>
                <a:latin typeface="Arial" pitchFamily="34" charset="0"/>
                <a:ea typeface="ＭＳ Ｐゴシック" pitchFamily="50" charset="-128"/>
                <a:cs typeface="ＭＳ Ｐゴシック" pitchFamily="50" charset="-128"/>
              </a:rPr>
              <a:t>問：あなたはこの１ヶ月間に、自分以外の人が吸っていたたばこの煙を吸う機会（受動喫煙）がありましたか。</a:t>
            </a:r>
            <a:endParaRPr kumimoji="1" lang="ja-JP" altLang="ja-JP" sz="1800" b="0" i="0" u="none" strike="noStrike" cap="none" normalizeH="0" baseline="0" dirty="0" smtClean="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6" name="テキスト ボックス 9"/>
          <p:cNvSpPr txBox="1"/>
          <p:nvPr/>
        </p:nvSpPr>
        <p:spPr>
          <a:xfrm>
            <a:off x="1412875" y="5806777"/>
            <a:ext cx="6318250" cy="790575"/>
          </a:xfrm>
          <a:prstGeom prst="rect">
            <a:avLst/>
          </a:prstGeom>
          <a:noFill/>
        </p:spPr>
        <p:txBody>
          <a:bodyPr wrap="square">
            <a:noAutofit/>
          </a:bodyPr>
          <a:lstStyle/>
          <a:p>
            <a:pPr fontAlgn="base">
              <a:lnSpc>
                <a:spcPts val="1200"/>
              </a:lnSpc>
              <a:spcAft>
                <a:spcPts val="0"/>
              </a:spcAft>
            </a:pPr>
            <a:r>
              <a:rPr lang="ja-JP" sz="900" kern="1200" dirty="0">
                <a:solidFill>
                  <a:srgbClr val="000000"/>
                </a:solidFill>
                <a:effectLst/>
                <a:latin typeface="ＭＳ Ｐゴシック"/>
                <a:cs typeface="MS UI Gothic"/>
              </a:rPr>
              <a:t>※現在喫煙者：現在習慣的に喫煙している者。</a:t>
            </a:r>
            <a:endParaRPr lang="ja-JP" sz="1200" dirty="0">
              <a:effectLst/>
              <a:latin typeface="ＭＳ Ｐゴシック"/>
              <a:cs typeface="ＭＳ Ｐゴシック"/>
            </a:endParaRPr>
          </a:p>
          <a:p>
            <a:pPr fontAlgn="base">
              <a:lnSpc>
                <a:spcPts val="1200"/>
              </a:lnSpc>
              <a:spcAft>
                <a:spcPts val="0"/>
              </a:spcAft>
            </a:pPr>
            <a:r>
              <a:rPr lang="ja-JP" sz="900" kern="1200" dirty="0">
                <a:solidFill>
                  <a:srgbClr val="000000"/>
                </a:solidFill>
                <a:effectLst/>
                <a:latin typeface="ＭＳ Ｐゴシック"/>
                <a:cs typeface="MS UI Gothic"/>
              </a:rPr>
              <a:t>※「受動喫煙の機会を有する者」とは、家庭：毎日受動喫煙の機会を有する者、その他：月１回以上受動喫煙の機会を有する者。</a:t>
            </a:r>
            <a:endParaRPr lang="ja-JP" sz="1200" dirty="0">
              <a:effectLst/>
              <a:latin typeface="ＭＳ Ｐゴシック"/>
              <a:cs typeface="ＭＳ Ｐゴシック"/>
            </a:endParaRPr>
          </a:p>
          <a:p>
            <a:pPr fontAlgn="base">
              <a:lnSpc>
                <a:spcPts val="1200"/>
              </a:lnSpc>
              <a:spcAft>
                <a:spcPts val="0"/>
              </a:spcAft>
            </a:pPr>
            <a:r>
              <a:rPr lang="ja-JP" sz="900" kern="1200" dirty="0">
                <a:solidFill>
                  <a:srgbClr val="000000"/>
                </a:solidFill>
                <a:effectLst/>
                <a:latin typeface="ＭＳ Ｐゴシック"/>
                <a:cs typeface="ＭＳ Ｐゴシック"/>
              </a:rPr>
              <a:t>※学校、飲食店、遊技場などに勤務していて、その職場で受動喫煙があった場合は、「職場」欄に回答。</a:t>
            </a:r>
            <a:endParaRPr lang="ja-JP" sz="1200" dirty="0">
              <a:effectLst/>
              <a:latin typeface="ＭＳ Ｐゴシック"/>
              <a:cs typeface="ＭＳ Ｐゴシック"/>
            </a:endParaRPr>
          </a:p>
          <a:p>
            <a:pPr fontAlgn="base">
              <a:lnSpc>
                <a:spcPts val="1200"/>
              </a:lnSpc>
              <a:spcAft>
                <a:spcPts val="0"/>
              </a:spcAft>
            </a:pPr>
            <a:r>
              <a:rPr lang="ja-JP" sz="900" kern="1200" dirty="0">
                <a:solidFill>
                  <a:srgbClr val="000000"/>
                </a:solidFill>
                <a:effectLst/>
                <a:latin typeface="ＭＳ Ｐゴシック"/>
                <a:cs typeface="ＭＳ Ｐゴシック"/>
              </a:rPr>
              <a:t>※屋内・屋外等、受動喫煙が生じた場所や場面は不明。</a:t>
            </a:r>
            <a:endParaRPr lang="ja-JP" sz="1200" dirty="0">
              <a:effectLst/>
              <a:latin typeface="ＭＳ Ｐゴシック"/>
              <a:cs typeface="ＭＳ Ｐゴシック"/>
            </a:endParaRPr>
          </a:p>
        </p:txBody>
      </p:sp>
      <p:grpSp>
        <p:nvGrpSpPr>
          <p:cNvPr id="5" name="グループ化 4"/>
          <p:cNvGrpSpPr/>
          <p:nvPr/>
        </p:nvGrpSpPr>
        <p:grpSpPr>
          <a:xfrm>
            <a:off x="1417889" y="979972"/>
            <a:ext cx="6308222" cy="4898057"/>
            <a:chOff x="1114853" y="908720"/>
            <a:chExt cx="6308222" cy="4898057"/>
          </a:xfrm>
        </p:grpSpPr>
        <p:pic>
          <p:nvPicPr>
            <p:cNvPr id="6149"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14853" y="908720"/>
              <a:ext cx="6138484" cy="45222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2"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86162" y="5525790"/>
              <a:ext cx="3236913" cy="2809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Tree>
    <p:extLst>
      <p:ext uri="{BB962C8B-B14F-4D97-AF65-F5344CB8AC3E}">
        <p14:creationId xmlns:p14="http://schemas.microsoft.com/office/powerpoint/2010/main" val="4063326128"/>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p:cNvSpPr/>
          <p:nvPr/>
        </p:nvSpPr>
        <p:spPr>
          <a:xfrm>
            <a:off x="1403648" y="1167135"/>
            <a:ext cx="6318448" cy="461665"/>
          </a:xfrm>
          <a:prstGeom prst="rect">
            <a:avLst/>
          </a:prstGeom>
        </p:spPr>
        <p:txBody>
          <a:bodyPr wrap="square">
            <a:spAutoFit/>
          </a:bodyPr>
          <a:lstStyle/>
          <a:p>
            <a:r>
              <a:rPr lang="ja-JP" altLang="ja-JP" sz="1200" dirty="0">
                <a:latin typeface="+mn-ea"/>
              </a:rPr>
              <a:t>図</a:t>
            </a:r>
            <a:r>
              <a:rPr lang="en-US" altLang="ja-JP" sz="1200" dirty="0">
                <a:latin typeface="+mn-ea"/>
              </a:rPr>
              <a:t>34</a:t>
            </a:r>
            <a:r>
              <a:rPr lang="ja-JP" altLang="ja-JP" sz="1200" dirty="0">
                <a:latin typeface="+mn-ea"/>
              </a:rPr>
              <a:t>　過去１年間に歯科検診を受けた者の割合の年次推移（</a:t>
            </a:r>
            <a:r>
              <a:rPr lang="en-US" altLang="ja-JP" sz="1200" dirty="0">
                <a:latin typeface="+mn-ea"/>
              </a:rPr>
              <a:t>20</a:t>
            </a:r>
            <a:r>
              <a:rPr lang="ja-JP" altLang="ja-JP" sz="1200" dirty="0">
                <a:latin typeface="+mn-ea"/>
              </a:rPr>
              <a:t>歳以上、男女計・年齢階級別）</a:t>
            </a:r>
          </a:p>
          <a:p>
            <a:r>
              <a:rPr lang="ja-JP" altLang="en-US" sz="1200" dirty="0" smtClean="0">
                <a:latin typeface="+mn-ea"/>
              </a:rPr>
              <a:t>　　　　</a:t>
            </a:r>
            <a:r>
              <a:rPr lang="ja-JP" altLang="ja-JP" sz="1200" dirty="0" smtClean="0">
                <a:latin typeface="+mn-ea"/>
              </a:rPr>
              <a:t>（</a:t>
            </a:r>
            <a:r>
              <a:rPr lang="ja-JP" altLang="ja-JP" sz="1200" dirty="0">
                <a:latin typeface="+mn-ea"/>
              </a:rPr>
              <a:t>平成</a:t>
            </a:r>
            <a:r>
              <a:rPr lang="en-US" altLang="ja-JP" sz="1200" dirty="0">
                <a:latin typeface="+mn-ea"/>
              </a:rPr>
              <a:t>21</a:t>
            </a:r>
            <a:r>
              <a:rPr lang="ja-JP" altLang="ja-JP" sz="1200" dirty="0">
                <a:latin typeface="+mn-ea"/>
              </a:rPr>
              <a:t>年、</a:t>
            </a:r>
            <a:r>
              <a:rPr lang="en-US" altLang="ja-JP" sz="1200" dirty="0">
                <a:latin typeface="+mn-ea"/>
              </a:rPr>
              <a:t>24</a:t>
            </a:r>
            <a:r>
              <a:rPr lang="ja-JP" altLang="ja-JP" sz="1200" dirty="0">
                <a:latin typeface="+mn-ea"/>
              </a:rPr>
              <a:t>年、</a:t>
            </a:r>
            <a:r>
              <a:rPr lang="en-US" altLang="ja-JP" sz="1200" dirty="0">
                <a:latin typeface="+mn-ea"/>
              </a:rPr>
              <a:t>28</a:t>
            </a:r>
            <a:r>
              <a:rPr lang="ja-JP" altLang="ja-JP" sz="1200" dirty="0">
                <a:latin typeface="+mn-ea"/>
              </a:rPr>
              <a:t>年）</a:t>
            </a:r>
          </a:p>
        </p:txBody>
      </p:sp>
      <p:sp>
        <p:nvSpPr>
          <p:cNvPr id="9" name="Rectangle 7"/>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fontAlgn="base">
              <a:spcBef>
                <a:spcPct val="0"/>
              </a:spcBef>
              <a:spcAft>
                <a:spcPct val="0"/>
              </a:spcAft>
              <a:tabLst>
                <a:tab pos="1114425" algn="l"/>
              </a:tabLst>
              <a:defRPr kumimoji="1">
                <a:solidFill>
                  <a:schemeClr val="tx1"/>
                </a:solidFill>
                <a:latin typeface="Arial" pitchFamily="34" charset="0"/>
                <a:ea typeface="ＭＳ Ｐゴシック" pitchFamily="50" charset="-128"/>
                <a:cs typeface="ＭＳ Ｐゴシック" pitchFamily="50" charset="-128"/>
              </a:defRPr>
            </a:lvl1pPr>
            <a:lvl2pPr fontAlgn="base">
              <a:spcBef>
                <a:spcPct val="0"/>
              </a:spcBef>
              <a:spcAft>
                <a:spcPct val="0"/>
              </a:spcAft>
              <a:tabLst>
                <a:tab pos="1114425" algn="l"/>
              </a:tabLst>
              <a:defRPr kumimoji="1">
                <a:solidFill>
                  <a:schemeClr val="tx1"/>
                </a:solidFill>
                <a:latin typeface="Arial" pitchFamily="34" charset="0"/>
                <a:ea typeface="ＭＳ Ｐゴシック" pitchFamily="50" charset="-128"/>
                <a:cs typeface="ＭＳ Ｐゴシック" pitchFamily="50" charset="-128"/>
              </a:defRPr>
            </a:lvl2pPr>
            <a:lvl3pPr fontAlgn="base">
              <a:spcBef>
                <a:spcPct val="0"/>
              </a:spcBef>
              <a:spcAft>
                <a:spcPct val="0"/>
              </a:spcAft>
              <a:tabLst>
                <a:tab pos="1114425" algn="l"/>
              </a:tabLst>
              <a:defRPr kumimoji="1">
                <a:solidFill>
                  <a:schemeClr val="tx1"/>
                </a:solidFill>
                <a:latin typeface="Arial" pitchFamily="34" charset="0"/>
                <a:ea typeface="ＭＳ Ｐゴシック" pitchFamily="50" charset="-128"/>
                <a:cs typeface="ＭＳ Ｐゴシック" pitchFamily="50" charset="-128"/>
              </a:defRPr>
            </a:lvl3pPr>
            <a:lvl4pPr fontAlgn="base">
              <a:spcBef>
                <a:spcPct val="0"/>
              </a:spcBef>
              <a:spcAft>
                <a:spcPct val="0"/>
              </a:spcAft>
              <a:tabLst>
                <a:tab pos="1114425" algn="l"/>
              </a:tabLst>
              <a:defRPr kumimoji="1">
                <a:solidFill>
                  <a:schemeClr val="tx1"/>
                </a:solidFill>
                <a:latin typeface="Arial" pitchFamily="34" charset="0"/>
                <a:ea typeface="ＭＳ Ｐゴシック" pitchFamily="50" charset="-128"/>
                <a:cs typeface="ＭＳ Ｐゴシック" pitchFamily="50" charset="-128"/>
              </a:defRPr>
            </a:lvl4pPr>
            <a:lvl5pPr fontAlgn="base">
              <a:spcBef>
                <a:spcPct val="0"/>
              </a:spcBef>
              <a:spcAft>
                <a:spcPct val="0"/>
              </a:spcAft>
              <a:tabLst>
                <a:tab pos="1114425" algn="l"/>
              </a:tabLst>
              <a:defRPr kumimoji="1">
                <a:solidFill>
                  <a:schemeClr val="tx1"/>
                </a:solidFill>
                <a:latin typeface="Arial" pitchFamily="34" charset="0"/>
                <a:ea typeface="ＭＳ Ｐゴシック" pitchFamily="50" charset="-128"/>
                <a:cs typeface="ＭＳ Ｐゴシック" pitchFamily="50" charset="-128"/>
              </a:defRPr>
            </a:lvl5pPr>
            <a:lvl6pPr fontAlgn="base">
              <a:spcBef>
                <a:spcPct val="0"/>
              </a:spcBef>
              <a:spcAft>
                <a:spcPct val="0"/>
              </a:spcAft>
              <a:tabLst>
                <a:tab pos="1114425" algn="l"/>
              </a:tabLst>
              <a:defRPr kumimoji="1">
                <a:solidFill>
                  <a:schemeClr val="tx1"/>
                </a:solidFill>
                <a:latin typeface="Arial" pitchFamily="34" charset="0"/>
                <a:ea typeface="ＭＳ Ｐゴシック" pitchFamily="50" charset="-128"/>
                <a:cs typeface="ＭＳ Ｐゴシック" pitchFamily="50" charset="-128"/>
              </a:defRPr>
            </a:lvl6pPr>
            <a:lvl7pPr fontAlgn="base">
              <a:spcBef>
                <a:spcPct val="0"/>
              </a:spcBef>
              <a:spcAft>
                <a:spcPct val="0"/>
              </a:spcAft>
              <a:tabLst>
                <a:tab pos="1114425" algn="l"/>
              </a:tabLst>
              <a:defRPr kumimoji="1">
                <a:solidFill>
                  <a:schemeClr val="tx1"/>
                </a:solidFill>
                <a:latin typeface="Arial" pitchFamily="34" charset="0"/>
                <a:ea typeface="ＭＳ Ｐゴシック" pitchFamily="50" charset="-128"/>
                <a:cs typeface="ＭＳ Ｐゴシック" pitchFamily="50" charset="-128"/>
              </a:defRPr>
            </a:lvl7pPr>
            <a:lvl8pPr fontAlgn="base">
              <a:spcBef>
                <a:spcPct val="0"/>
              </a:spcBef>
              <a:spcAft>
                <a:spcPct val="0"/>
              </a:spcAft>
              <a:tabLst>
                <a:tab pos="1114425" algn="l"/>
              </a:tabLst>
              <a:defRPr kumimoji="1">
                <a:solidFill>
                  <a:schemeClr val="tx1"/>
                </a:solidFill>
                <a:latin typeface="Arial" pitchFamily="34" charset="0"/>
                <a:ea typeface="ＭＳ Ｐゴシック" pitchFamily="50" charset="-128"/>
                <a:cs typeface="ＭＳ Ｐゴシック" pitchFamily="50" charset="-128"/>
              </a:defRPr>
            </a:lvl8pPr>
            <a:lvl9pPr fontAlgn="base">
              <a:spcBef>
                <a:spcPct val="0"/>
              </a:spcBef>
              <a:spcAft>
                <a:spcPct val="0"/>
              </a:spcAft>
              <a:tabLst>
                <a:tab pos="1114425" algn="l"/>
              </a:tabLst>
              <a:defRPr kumimoji="1">
                <a:solidFill>
                  <a:schemeClr val="tx1"/>
                </a:solidFill>
                <a:latin typeface="Arial" pitchFamily="34" charset="0"/>
                <a:ea typeface="ＭＳ Ｐゴシック" pitchFamily="50" charset="-128"/>
                <a:cs typeface="ＭＳ Ｐゴシック"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tab pos="1114425" algn="l"/>
              </a:tabLst>
            </a:pPr>
            <a:endParaRPr kumimoji="1" lang="ja-JP" altLang="ja-JP" sz="1800" b="0" i="0" u="none" strike="noStrike" cap="none" normalizeH="0" baseline="0" smtClean="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10" name="Rectangle 9"/>
          <p:cNvSpPr>
            <a:spLocks noChangeArrowheads="1"/>
          </p:cNvSpPr>
          <p:nvPr/>
        </p:nvSpPr>
        <p:spPr bwMode="auto">
          <a:xfrm>
            <a:off x="0" y="4572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11" name="Rectangle 10"/>
          <p:cNvSpPr>
            <a:spLocks noChangeArrowheads="1"/>
          </p:cNvSpPr>
          <p:nvPr/>
        </p:nvSpPr>
        <p:spPr bwMode="auto">
          <a:xfrm>
            <a:off x="0" y="347662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fontAlgn="base">
              <a:spcBef>
                <a:spcPct val="0"/>
              </a:spcBef>
              <a:spcAft>
                <a:spcPct val="0"/>
              </a:spcAft>
              <a:tabLst>
                <a:tab pos="1114425" algn="l"/>
              </a:tabLst>
              <a:defRPr kumimoji="1">
                <a:solidFill>
                  <a:schemeClr val="tx1"/>
                </a:solidFill>
                <a:latin typeface="Arial" pitchFamily="34" charset="0"/>
                <a:ea typeface="ＭＳ Ｐゴシック" pitchFamily="50" charset="-128"/>
                <a:cs typeface="ＭＳ Ｐゴシック" pitchFamily="50" charset="-128"/>
              </a:defRPr>
            </a:lvl1pPr>
            <a:lvl2pPr fontAlgn="base">
              <a:spcBef>
                <a:spcPct val="0"/>
              </a:spcBef>
              <a:spcAft>
                <a:spcPct val="0"/>
              </a:spcAft>
              <a:tabLst>
                <a:tab pos="1114425" algn="l"/>
              </a:tabLst>
              <a:defRPr kumimoji="1">
                <a:solidFill>
                  <a:schemeClr val="tx1"/>
                </a:solidFill>
                <a:latin typeface="Arial" pitchFamily="34" charset="0"/>
                <a:ea typeface="ＭＳ Ｐゴシック" pitchFamily="50" charset="-128"/>
                <a:cs typeface="ＭＳ Ｐゴシック" pitchFamily="50" charset="-128"/>
              </a:defRPr>
            </a:lvl2pPr>
            <a:lvl3pPr fontAlgn="base">
              <a:spcBef>
                <a:spcPct val="0"/>
              </a:spcBef>
              <a:spcAft>
                <a:spcPct val="0"/>
              </a:spcAft>
              <a:tabLst>
                <a:tab pos="1114425" algn="l"/>
              </a:tabLst>
              <a:defRPr kumimoji="1">
                <a:solidFill>
                  <a:schemeClr val="tx1"/>
                </a:solidFill>
                <a:latin typeface="Arial" pitchFamily="34" charset="0"/>
                <a:ea typeface="ＭＳ Ｐゴシック" pitchFamily="50" charset="-128"/>
                <a:cs typeface="ＭＳ Ｐゴシック" pitchFamily="50" charset="-128"/>
              </a:defRPr>
            </a:lvl3pPr>
            <a:lvl4pPr fontAlgn="base">
              <a:spcBef>
                <a:spcPct val="0"/>
              </a:spcBef>
              <a:spcAft>
                <a:spcPct val="0"/>
              </a:spcAft>
              <a:tabLst>
                <a:tab pos="1114425" algn="l"/>
              </a:tabLst>
              <a:defRPr kumimoji="1">
                <a:solidFill>
                  <a:schemeClr val="tx1"/>
                </a:solidFill>
                <a:latin typeface="Arial" pitchFamily="34" charset="0"/>
                <a:ea typeface="ＭＳ Ｐゴシック" pitchFamily="50" charset="-128"/>
                <a:cs typeface="ＭＳ Ｐゴシック" pitchFamily="50" charset="-128"/>
              </a:defRPr>
            </a:lvl4pPr>
            <a:lvl5pPr fontAlgn="base">
              <a:spcBef>
                <a:spcPct val="0"/>
              </a:spcBef>
              <a:spcAft>
                <a:spcPct val="0"/>
              </a:spcAft>
              <a:tabLst>
                <a:tab pos="1114425" algn="l"/>
              </a:tabLst>
              <a:defRPr kumimoji="1">
                <a:solidFill>
                  <a:schemeClr val="tx1"/>
                </a:solidFill>
                <a:latin typeface="Arial" pitchFamily="34" charset="0"/>
                <a:ea typeface="ＭＳ Ｐゴシック" pitchFamily="50" charset="-128"/>
                <a:cs typeface="ＭＳ Ｐゴシック" pitchFamily="50" charset="-128"/>
              </a:defRPr>
            </a:lvl5pPr>
            <a:lvl6pPr fontAlgn="base">
              <a:spcBef>
                <a:spcPct val="0"/>
              </a:spcBef>
              <a:spcAft>
                <a:spcPct val="0"/>
              </a:spcAft>
              <a:tabLst>
                <a:tab pos="1114425" algn="l"/>
              </a:tabLst>
              <a:defRPr kumimoji="1">
                <a:solidFill>
                  <a:schemeClr val="tx1"/>
                </a:solidFill>
                <a:latin typeface="Arial" pitchFamily="34" charset="0"/>
                <a:ea typeface="ＭＳ Ｐゴシック" pitchFamily="50" charset="-128"/>
                <a:cs typeface="ＭＳ Ｐゴシック" pitchFamily="50" charset="-128"/>
              </a:defRPr>
            </a:lvl6pPr>
            <a:lvl7pPr fontAlgn="base">
              <a:spcBef>
                <a:spcPct val="0"/>
              </a:spcBef>
              <a:spcAft>
                <a:spcPct val="0"/>
              </a:spcAft>
              <a:tabLst>
                <a:tab pos="1114425" algn="l"/>
              </a:tabLst>
              <a:defRPr kumimoji="1">
                <a:solidFill>
                  <a:schemeClr val="tx1"/>
                </a:solidFill>
                <a:latin typeface="Arial" pitchFamily="34" charset="0"/>
                <a:ea typeface="ＭＳ Ｐゴシック" pitchFamily="50" charset="-128"/>
                <a:cs typeface="ＭＳ Ｐゴシック" pitchFamily="50" charset="-128"/>
              </a:defRPr>
            </a:lvl7pPr>
            <a:lvl8pPr fontAlgn="base">
              <a:spcBef>
                <a:spcPct val="0"/>
              </a:spcBef>
              <a:spcAft>
                <a:spcPct val="0"/>
              </a:spcAft>
              <a:tabLst>
                <a:tab pos="1114425" algn="l"/>
              </a:tabLst>
              <a:defRPr kumimoji="1">
                <a:solidFill>
                  <a:schemeClr val="tx1"/>
                </a:solidFill>
                <a:latin typeface="Arial" pitchFamily="34" charset="0"/>
                <a:ea typeface="ＭＳ Ｐゴシック" pitchFamily="50" charset="-128"/>
                <a:cs typeface="ＭＳ Ｐゴシック" pitchFamily="50" charset="-128"/>
              </a:defRPr>
            </a:lvl8pPr>
            <a:lvl9pPr fontAlgn="base">
              <a:spcBef>
                <a:spcPct val="0"/>
              </a:spcBef>
              <a:spcAft>
                <a:spcPct val="0"/>
              </a:spcAft>
              <a:tabLst>
                <a:tab pos="1114425" algn="l"/>
              </a:tabLst>
              <a:defRPr kumimoji="1">
                <a:solidFill>
                  <a:schemeClr val="tx1"/>
                </a:solidFill>
                <a:latin typeface="Arial" pitchFamily="34" charset="0"/>
                <a:ea typeface="ＭＳ Ｐゴシック" pitchFamily="50" charset="-128"/>
                <a:cs typeface="ＭＳ Ｐゴシック"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tab pos="1114425" algn="l"/>
              </a:tabLst>
            </a:pPr>
            <a:endParaRPr kumimoji="1" lang="ja-JP" altLang="ja-JP" sz="1800" b="0" i="0" u="none" strike="noStrike" cap="none" normalizeH="0" baseline="0" smtClean="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15" name="テキスト ボックス 22"/>
          <p:cNvSpPr txBox="1"/>
          <p:nvPr/>
        </p:nvSpPr>
        <p:spPr>
          <a:xfrm>
            <a:off x="1475656" y="5229200"/>
            <a:ext cx="6324600" cy="347980"/>
          </a:xfrm>
          <a:prstGeom prst="rect">
            <a:avLst/>
          </a:prstGeom>
          <a:noFill/>
          <a:ln w="3175">
            <a:noFill/>
            <a:prstDash val="sysDot"/>
          </a:ln>
        </p:spPr>
        <p:txBody>
          <a:bodyPr wrap="square">
            <a:spAutoFit/>
          </a:bodyPr>
          <a:lstStyle/>
          <a:p>
            <a:pPr>
              <a:lnSpc>
                <a:spcPts val="1000"/>
              </a:lnSpc>
              <a:spcAft>
                <a:spcPts val="0"/>
              </a:spcAft>
            </a:pPr>
            <a:r>
              <a:rPr lang="ja-JP" sz="900" kern="1200" dirty="0">
                <a:solidFill>
                  <a:srgbClr val="000000"/>
                </a:solidFill>
                <a:effectLst/>
                <a:latin typeface="+mn-ea"/>
                <a:cs typeface="ＭＳ ゴシック"/>
              </a:rPr>
              <a:t>※</a:t>
            </a:r>
            <a:r>
              <a:rPr lang="ja-JP" sz="900" kern="1200" dirty="0">
                <a:solidFill>
                  <a:srgbClr val="000000"/>
                </a:solidFill>
                <a:effectLst/>
                <a:latin typeface="+mn-ea"/>
                <a:cs typeface="Arial"/>
              </a:rPr>
              <a:t>年齢調整した、歯科検診を受診した者の割合（総数）は、平成</a:t>
            </a:r>
            <a:r>
              <a:rPr lang="ja-JP" sz="900" kern="1200" dirty="0">
                <a:solidFill>
                  <a:srgbClr val="000000"/>
                </a:solidFill>
                <a:effectLst/>
                <a:latin typeface="+mn-ea"/>
                <a:cs typeface="ＭＳ Ｐゴシック"/>
              </a:rPr>
              <a:t> </a:t>
            </a:r>
            <a:r>
              <a:rPr lang="en-US" sz="900" kern="1200" dirty="0">
                <a:solidFill>
                  <a:srgbClr val="000000"/>
                </a:solidFill>
                <a:effectLst/>
                <a:latin typeface="+mn-ea"/>
                <a:cs typeface="ＭＳ Ｐゴシック"/>
              </a:rPr>
              <a:t>21 </a:t>
            </a:r>
            <a:r>
              <a:rPr lang="ja-JP" sz="900" kern="1200" dirty="0">
                <a:solidFill>
                  <a:srgbClr val="000000"/>
                </a:solidFill>
                <a:effectLst/>
                <a:latin typeface="+mn-ea"/>
                <a:cs typeface="Arial"/>
              </a:rPr>
              <a:t>年で</a:t>
            </a:r>
            <a:r>
              <a:rPr lang="ja-JP" sz="900" kern="1200" dirty="0">
                <a:solidFill>
                  <a:srgbClr val="000000"/>
                </a:solidFill>
                <a:effectLst/>
                <a:latin typeface="+mn-ea"/>
                <a:cs typeface="ＭＳ Ｐゴシック"/>
              </a:rPr>
              <a:t> </a:t>
            </a:r>
            <a:r>
              <a:rPr lang="en-US" sz="900" kern="1200" dirty="0">
                <a:solidFill>
                  <a:srgbClr val="000000"/>
                </a:solidFill>
                <a:effectLst/>
                <a:latin typeface="+mn-ea"/>
                <a:cs typeface="ＭＳ Ｐゴシック"/>
              </a:rPr>
              <a:t>33.8</a:t>
            </a:r>
            <a:r>
              <a:rPr lang="ja-JP" sz="900" kern="1200" dirty="0">
                <a:solidFill>
                  <a:srgbClr val="000000"/>
                </a:solidFill>
                <a:effectLst/>
                <a:latin typeface="+mn-ea"/>
                <a:cs typeface="Arial"/>
              </a:rPr>
              <a:t>％、平成</a:t>
            </a:r>
            <a:r>
              <a:rPr lang="en-US" sz="900" kern="1200" dirty="0">
                <a:solidFill>
                  <a:srgbClr val="000000"/>
                </a:solidFill>
                <a:effectLst/>
                <a:latin typeface="+mn-ea"/>
                <a:cs typeface="ＭＳ Ｐゴシック"/>
              </a:rPr>
              <a:t> 24 </a:t>
            </a:r>
            <a:r>
              <a:rPr lang="ja-JP" sz="900" kern="1200" dirty="0">
                <a:solidFill>
                  <a:srgbClr val="000000"/>
                </a:solidFill>
                <a:effectLst/>
                <a:latin typeface="+mn-ea"/>
                <a:cs typeface="Arial"/>
              </a:rPr>
              <a:t>年で</a:t>
            </a:r>
            <a:r>
              <a:rPr lang="ja-JP" sz="900" kern="1200" dirty="0">
                <a:solidFill>
                  <a:srgbClr val="000000"/>
                </a:solidFill>
                <a:effectLst/>
                <a:latin typeface="+mn-ea"/>
                <a:cs typeface="ＭＳ Ｐゴシック"/>
              </a:rPr>
              <a:t> </a:t>
            </a:r>
            <a:r>
              <a:rPr lang="en-US" sz="900" kern="1200" dirty="0">
                <a:solidFill>
                  <a:srgbClr val="000000"/>
                </a:solidFill>
                <a:effectLst/>
                <a:latin typeface="+mn-ea"/>
                <a:cs typeface="ＭＳ Ｐゴシック"/>
              </a:rPr>
              <a:t>47.0</a:t>
            </a:r>
            <a:r>
              <a:rPr lang="ja-JP" sz="900" kern="1200" dirty="0">
                <a:solidFill>
                  <a:srgbClr val="000000"/>
                </a:solidFill>
                <a:effectLst/>
                <a:latin typeface="+mn-ea"/>
                <a:cs typeface="Arial"/>
              </a:rPr>
              <a:t>％、平成</a:t>
            </a:r>
            <a:r>
              <a:rPr lang="en-US" sz="900" kern="1200" dirty="0">
                <a:solidFill>
                  <a:srgbClr val="000000"/>
                </a:solidFill>
                <a:effectLst/>
                <a:latin typeface="+mn-ea"/>
                <a:cs typeface="ＭＳ Ｐゴシック"/>
              </a:rPr>
              <a:t>28</a:t>
            </a:r>
            <a:r>
              <a:rPr lang="ja-JP" sz="900" kern="1200" dirty="0">
                <a:solidFill>
                  <a:srgbClr val="000000"/>
                </a:solidFill>
                <a:effectLst/>
                <a:latin typeface="+mn-ea"/>
                <a:cs typeface="Arial"/>
              </a:rPr>
              <a:t>年で</a:t>
            </a:r>
            <a:r>
              <a:rPr lang="en-US" sz="900" kern="1200" dirty="0">
                <a:solidFill>
                  <a:srgbClr val="000000"/>
                </a:solidFill>
                <a:effectLst/>
                <a:latin typeface="+mn-ea"/>
                <a:cs typeface="ＭＳ Ｐゴシック"/>
              </a:rPr>
              <a:t> 51.5</a:t>
            </a:r>
            <a:r>
              <a:rPr lang="ja-JP" sz="900" kern="1200" dirty="0">
                <a:solidFill>
                  <a:srgbClr val="000000"/>
                </a:solidFill>
                <a:effectLst/>
                <a:latin typeface="+mn-ea"/>
                <a:cs typeface="Arial"/>
              </a:rPr>
              <a:t>％であり、平成</a:t>
            </a:r>
            <a:r>
              <a:rPr lang="ja-JP" sz="900" kern="1200" dirty="0">
                <a:solidFill>
                  <a:srgbClr val="000000"/>
                </a:solidFill>
                <a:effectLst/>
                <a:latin typeface="+mn-ea"/>
                <a:cs typeface="ＭＳ Ｐゴシック"/>
              </a:rPr>
              <a:t> </a:t>
            </a:r>
            <a:r>
              <a:rPr lang="en-US" sz="900" kern="1200" dirty="0">
                <a:solidFill>
                  <a:srgbClr val="000000"/>
                </a:solidFill>
                <a:effectLst/>
                <a:latin typeface="+mn-ea"/>
                <a:cs typeface="ＭＳ Ｐゴシック"/>
              </a:rPr>
              <a:t>21 </a:t>
            </a:r>
            <a:r>
              <a:rPr lang="ja-JP" sz="900" kern="1200" dirty="0">
                <a:solidFill>
                  <a:srgbClr val="000000"/>
                </a:solidFill>
                <a:effectLst/>
                <a:latin typeface="+mn-ea"/>
                <a:cs typeface="Arial"/>
              </a:rPr>
              <a:t>年、</a:t>
            </a:r>
            <a:r>
              <a:rPr lang="en-US" sz="900" kern="1200" dirty="0">
                <a:solidFill>
                  <a:srgbClr val="000000"/>
                </a:solidFill>
                <a:effectLst/>
                <a:latin typeface="+mn-ea"/>
                <a:cs typeface="ＭＳ Ｐゴシック"/>
              </a:rPr>
              <a:t>24 </a:t>
            </a:r>
            <a:r>
              <a:rPr lang="ja-JP" sz="900" kern="1200" dirty="0">
                <a:solidFill>
                  <a:srgbClr val="000000"/>
                </a:solidFill>
                <a:effectLst/>
                <a:latin typeface="+mn-ea"/>
                <a:cs typeface="Arial"/>
              </a:rPr>
              <a:t>年、</a:t>
            </a:r>
            <a:r>
              <a:rPr lang="en-US" sz="900" kern="1200" dirty="0">
                <a:solidFill>
                  <a:srgbClr val="000000"/>
                </a:solidFill>
                <a:effectLst/>
                <a:latin typeface="+mn-ea"/>
                <a:cs typeface="ＭＳ Ｐゴシック"/>
              </a:rPr>
              <a:t>28</a:t>
            </a:r>
            <a:r>
              <a:rPr lang="ja-JP" sz="900" kern="1200" dirty="0">
                <a:solidFill>
                  <a:srgbClr val="000000"/>
                </a:solidFill>
                <a:effectLst/>
                <a:latin typeface="+mn-ea"/>
                <a:cs typeface="Arial"/>
              </a:rPr>
              <a:t>年の推移でみると、有意に増加している。</a:t>
            </a:r>
            <a:endParaRPr lang="ja-JP" sz="1200" dirty="0">
              <a:effectLst/>
              <a:latin typeface="+mn-ea"/>
              <a:cs typeface="ＭＳ Ｐゴシック"/>
            </a:endParaRPr>
          </a:p>
        </p:txBody>
      </p:sp>
      <p:grpSp>
        <p:nvGrpSpPr>
          <p:cNvPr id="3" name="グループ化 2"/>
          <p:cNvGrpSpPr/>
          <p:nvPr/>
        </p:nvGrpSpPr>
        <p:grpSpPr>
          <a:xfrm>
            <a:off x="1511300" y="1704331"/>
            <a:ext cx="6121400" cy="3449339"/>
            <a:chOff x="1403648" y="1412776"/>
            <a:chExt cx="6121400" cy="3449339"/>
          </a:xfrm>
        </p:grpSpPr>
        <p:pic>
          <p:nvPicPr>
            <p:cNvPr id="43019" name="Picture 1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03648" y="1412776"/>
              <a:ext cx="6121400" cy="3060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88135" y="4581128"/>
              <a:ext cx="3236913" cy="2809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Tree>
    <p:extLst>
      <p:ext uri="{BB962C8B-B14F-4D97-AF65-F5344CB8AC3E}">
        <p14:creationId xmlns:p14="http://schemas.microsoft.com/office/powerpoint/2010/main" val="737595278"/>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p:cNvSpPr/>
          <p:nvPr/>
        </p:nvSpPr>
        <p:spPr>
          <a:xfrm>
            <a:off x="1475656" y="1603903"/>
            <a:ext cx="5958408" cy="276999"/>
          </a:xfrm>
          <a:prstGeom prst="rect">
            <a:avLst/>
          </a:prstGeom>
        </p:spPr>
        <p:txBody>
          <a:bodyPr wrap="square">
            <a:spAutoFit/>
          </a:bodyPr>
          <a:lstStyle/>
          <a:p>
            <a:r>
              <a:rPr lang="ja-JP" altLang="ja-JP" sz="1200" dirty="0">
                <a:latin typeface="+mn-ea"/>
              </a:rPr>
              <a:t>図</a:t>
            </a:r>
            <a:r>
              <a:rPr lang="en-US" altLang="ja-JP" sz="1200" dirty="0">
                <a:latin typeface="+mn-ea"/>
              </a:rPr>
              <a:t>35</a:t>
            </a:r>
            <a:r>
              <a:rPr lang="ja-JP" altLang="ja-JP" sz="1200" dirty="0">
                <a:latin typeface="+mn-ea"/>
              </a:rPr>
              <a:t>　過去１年間に歯科検診を受けた者の割合（</a:t>
            </a:r>
            <a:r>
              <a:rPr lang="en-US" altLang="ja-JP" sz="1200" dirty="0">
                <a:latin typeface="+mn-ea"/>
              </a:rPr>
              <a:t>20</a:t>
            </a:r>
            <a:r>
              <a:rPr lang="ja-JP" altLang="ja-JP" sz="1200" dirty="0">
                <a:latin typeface="+mn-ea"/>
              </a:rPr>
              <a:t>歳以上、性・年齢階級別、全国補正値）</a:t>
            </a:r>
          </a:p>
        </p:txBody>
      </p:sp>
      <p:grpSp>
        <p:nvGrpSpPr>
          <p:cNvPr id="3" name="グループ化 2"/>
          <p:cNvGrpSpPr/>
          <p:nvPr/>
        </p:nvGrpSpPr>
        <p:grpSpPr>
          <a:xfrm>
            <a:off x="1379141" y="2029619"/>
            <a:ext cx="6385719" cy="2798762"/>
            <a:chOff x="1422400" y="2171700"/>
            <a:chExt cx="6385719" cy="2798762"/>
          </a:xfrm>
        </p:grpSpPr>
        <p:pic>
          <p:nvPicPr>
            <p:cNvPr id="4403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22400" y="2171700"/>
              <a:ext cx="6297613" cy="2517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1206" y="4689475"/>
              <a:ext cx="3236913" cy="2809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Tree>
    <p:extLst>
      <p:ext uri="{BB962C8B-B14F-4D97-AF65-F5344CB8AC3E}">
        <p14:creationId xmlns:p14="http://schemas.microsoft.com/office/powerpoint/2010/main" val="703534702"/>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p:cNvSpPr/>
          <p:nvPr/>
        </p:nvSpPr>
        <p:spPr>
          <a:xfrm>
            <a:off x="1403648" y="1397967"/>
            <a:ext cx="6030416" cy="461665"/>
          </a:xfrm>
          <a:prstGeom prst="rect">
            <a:avLst/>
          </a:prstGeom>
        </p:spPr>
        <p:txBody>
          <a:bodyPr wrap="square">
            <a:spAutoFit/>
          </a:bodyPr>
          <a:lstStyle/>
          <a:p>
            <a:r>
              <a:rPr lang="ja-JP" altLang="ja-JP" sz="1200" dirty="0">
                <a:latin typeface="+mn-ea"/>
              </a:rPr>
              <a:t>図</a:t>
            </a:r>
            <a:r>
              <a:rPr lang="en-US" altLang="ja-JP" sz="1200" dirty="0">
                <a:latin typeface="+mn-ea"/>
              </a:rPr>
              <a:t>36</a:t>
            </a:r>
            <a:r>
              <a:rPr lang="ja-JP" altLang="ja-JP" sz="1200" dirty="0">
                <a:latin typeface="+mn-ea"/>
              </a:rPr>
              <a:t>　この１年間に健康づくりに関係した何らかのボランティア活動を行った者の割合の</a:t>
            </a:r>
          </a:p>
          <a:p>
            <a:r>
              <a:rPr lang="ja-JP" altLang="en-US" sz="1200" dirty="0" smtClean="0">
                <a:latin typeface="+mn-ea"/>
              </a:rPr>
              <a:t>　　　  </a:t>
            </a:r>
            <a:r>
              <a:rPr lang="ja-JP" altLang="ja-JP" sz="1200" dirty="0" smtClean="0">
                <a:latin typeface="+mn-ea"/>
              </a:rPr>
              <a:t>年次</a:t>
            </a:r>
            <a:r>
              <a:rPr lang="ja-JP" altLang="ja-JP" sz="1200" dirty="0">
                <a:latin typeface="+mn-ea"/>
              </a:rPr>
              <a:t>比較（</a:t>
            </a:r>
            <a:r>
              <a:rPr lang="en-US" altLang="ja-JP" sz="1200" dirty="0">
                <a:latin typeface="+mn-ea"/>
              </a:rPr>
              <a:t>20</a:t>
            </a:r>
            <a:r>
              <a:rPr lang="ja-JP" altLang="ja-JP" sz="1200" dirty="0">
                <a:latin typeface="+mn-ea"/>
              </a:rPr>
              <a:t>歳以上、男女計・年齢階級別、全国補正値）</a:t>
            </a:r>
            <a:r>
              <a:rPr lang="ja-JP" altLang="ja-JP" sz="1050" dirty="0">
                <a:latin typeface="+mn-ea"/>
              </a:rPr>
              <a:t>（平成</a:t>
            </a:r>
            <a:r>
              <a:rPr lang="en-US" altLang="ja-JP" sz="1050" dirty="0">
                <a:latin typeface="+mn-ea"/>
              </a:rPr>
              <a:t>24</a:t>
            </a:r>
            <a:r>
              <a:rPr lang="ja-JP" altLang="ja-JP" sz="1050" dirty="0">
                <a:latin typeface="+mn-ea"/>
              </a:rPr>
              <a:t>年、</a:t>
            </a:r>
            <a:r>
              <a:rPr lang="en-US" altLang="ja-JP" sz="1050" dirty="0">
                <a:latin typeface="+mn-ea"/>
              </a:rPr>
              <a:t>28</a:t>
            </a:r>
            <a:r>
              <a:rPr lang="ja-JP" altLang="ja-JP" sz="1050" dirty="0">
                <a:latin typeface="+mn-ea"/>
              </a:rPr>
              <a:t>年）</a:t>
            </a:r>
          </a:p>
        </p:txBody>
      </p:sp>
      <p:sp>
        <p:nvSpPr>
          <p:cNvPr id="3" name="テキスト ボックス 22"/>
          <p:cNvSpPr txBox="1"/>
          <p:nvPr/>
        </p:nvSpPr>
        <p:spPr>
          <a:xfrm>
            <a:off x="1475656" y="1933133"/>
            <a:ext cx="6324600" cy="347980"/>
          </a:xfrm>
          <a:prstGeom prst="rect">
            <a:avLst/>
          </a:prstGeom>
          <a:noFill/>
          <a:ln w="3175">
            <a:noFill/>
            <a:prstDash val="sysDot"/>
          </a:ln>
        </p:spPr>
        <p:txBody>
          <a:bodyPr wrap="square">
            <a:spAutoFit/>
          </a:bodyPr>
          <a:lstStyle/>
          <a:p>
            <a:pPr>
              <a:lnSpc>
                <a:spcPts val="1000"/>
              </a:lnSpc>
              <a:spcAft>
                <a:spcPts val="0"/>
              </a:spcAft>
            </a:pPr>
            <a:r>
              <a:rPr lang="ja-JP" sz="900" dirty="0">
                <a:effectLst/>
                <a:latin typeface="ＭＳ Ｐゴシック"/>
                <a:cs typeface="ＭＳ Ｐゴシック"/>
              </a:rPr>
              <a:t>問：あなたがこの１年間に行ったボランティア活動（近隣の人への手助け・支援を含む）のうち、健康づくりに関係したもの</a:t>
            </a:r>
            <a:endParaRPr lang="ja-JP" sz="1200" dirty="0">
              <a:effectLst/>
              <a:latin typeface="ＭＳ Ｐゴシック"/>
              <a:cs typeface="ＭＳ Ｐゴシック"/>
            </a:endParaRPr>
          </a:p>
          <a:p>
            <a:pPr indent="171450">
              <a:lnSpc>
                <a:spcPts val="1000"/>
              </a:lnSpc>
              <a:spcAft>
                <a:spcPts val="0"/>
              </a:spcAft>
            </a:pPr>
            <a:r>
              <a:rPr lang="ja-JP" sz="900" dirty="0">
                <a:effectLst/>
                <a:latin typeface="ＭＳ Ｐゴシック"/>
                <a:cs typeface="ＭＳ Ｐゴシック"/>
              </a:rPr>
              <a:t>はありますか。</a:t>
            </a:r>
            <a:endParaRPr lang="ja-JP" sz="1200" dirty="0">
              <a:effectLst/>
              <a:latin typeface="ＭＳ Ｐゴシック"/>
              <a:cs typeface="ＭＳ Ｐゴシック"/>
            </a:endParaRPr>
          </a:p>
        </p:txBody>
      </p:sp>
      <p:sp>
        <p:nvSpPr>
          <p:cNvPr id="4" name="テキスト ボックス 22"/>
          <p:cNvSpPr txBox="1"/>
          <p:nvPr/>
        </p:nvSpPr>
        <p:spPr>
          <a:xfrm>
            <a:off x="1409700" y="4699228"/>
            <a:ext cx="6324600" cy="601980"/>
          </a:xfrm>
          <a:prstGeom prst="rect">
            <a:avLst/>
          </a:prstGeom>
          <a:noFill/>
          <a:ln w="3175">
            <a:noFill/>
            <a:prstDash val="sysDot"/>
          </a:ln>
        </p:spPr>
        <p:txBody>
          <a:bodyPr wrap="square">
            <a:spAutoFit/>
          </a:bodyPr>
          <a:lstStyle/>
          <a:p>
            <a:pPr>
              <a:lnSpc>
                <a:spcPts val="1000"/>
              </a:lnSpc>
              <a:spcAft>
                <a:spcPts val="0"/>
              </a:spcAft>
            </a:pPr>
            <a:r>
              <a:rPr lang="ja-JP" sz="900" kern="1200" dirty="0">
                <a:solidFill>
                  <a:srgbClr val="000000"/>
                </a:solidFill>
                <a:effectLst/>
                <a:latin typeface="+mn-ea"/>
                <a:cs typeface="ＭＳ ゴシック"/>
              </a:rPr>
              <a:t>※「健康づくりに関係した何らかのボランティア活動を行った者」とは、①食生活などの生活習慣の改善のための活動、②スポーツ・文化・芸術に関係した活動、③まちづくりのための活動、④子どもを対象とした活動、⑤高齢者を対象とした活動、⑥防犯・防災に関係した活動、⑦自然や環境を守るための活動、⑧上記以外の活動、のうち１つでも健康づくりに関係した活動があると回答した者。</a:t>
            </a:r>
            <a:endParaRPr lang="ja-JP" sz="1200" dirty="0">
              <a:effectLst/>
              <a:latin typeface="+mn-ea"/>
              <a:cs typeface="ＭＳ Ｐゴシック"/>
            </a:endParaRPr>
          </a:p>
        </p:txBody>
      </p:sp>
      <p:grpSp>
        <p:nvGrpSpPr>
          <p:cNvPr id="15" name="グループ化 14"/>
          <p:cNvGrpSpPr/>
          <p:nvPr/>
        </p:nvGrpSpPr>
        <p:grpSpPr>
          <a:xfrm>
            <a:off x="1337469" y="2284913"/>
            <a:ext cx="6469063" cy="2288174"/>
            <a:chOff x="1184324" y="2281113"/>
            <a:chExt cx="6469063" cy="2288174"/>
          </a:xfrm>
        </p:grpSpPr>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84324" y="2281113"/>
              <a:ext cx="6469063" cy="2017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83968" y="4288300"/>
              <a:ext cx="3236913" cy="2809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Tree>
    <p:extLst>
      <p:ext uri="{BB962C8B-B14F-4D97-AF65-F5344CB8AC3E}">
        <p14:creationId xmlns:p14="http://schemas.microsoft.com/office/powerpoint/2010/main" val="1135081875"/>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p:cNvSpPr/>
          <p:nvPr/>
        </p:nvSpPr>
        <p:spPr>
          <a:xfrm>
            <a:off x="1376772" y="1340768"/>
            <a:ext cx="6390456" cy="461665"/>
          </a:xfrm>
          <a:prstGeom prst="rect">
            <a:avLst/>
          </a:prstGeom>
        </p:spPr>
        <p:txBody>
          <a:bodyPr wrap="square">
            <a:spAutoFit/>
          </a:bodyPr>
          <a:lstStyle/>
          <a:p>
            <a:r>
              <a:rPr lang="ja-JP" altLang="ja-JP" sz="1200" dirty="0">
                <a:latin typeface="+mn-ea"/>
              </a:rPr>
              <a:t>図</a:t>
            </a:r>
            <a:r>
              <a:rPr lang="en-US" altLang="ja-JP" sz="1200" dirty="0">
                <a:latin typeface="+mn-ea"/>
              </a:rPr>
              <a:t>37</a:t>
            </a:r>
            <a:r>
              <a:rPr lang="ja-JP" altLang="ja-JP" sz="1200" dirty="0">
                <a:latin typeface="+mn-ea"/>
              </a:rPr>
              <a:t>　社会参加している高齢者の割合の年次比較（</a:t>
            </a:r>
            <a:r>
              <a:rPr lang="en-US" altLang="ja-JP" sz="1200" dirty="0">
                <a:latin typeface="+mn-ea"/>
              </a:rPr>
              <a:t>60</a:t>
            </a:r>
            <a:r>
              <a:rPr lang="ja-JP" altLang="ja-JP" sz="1200" dirty="0">
                <a:latin typeface="+mn-ea"/>
              </a:rPr>
              <a:t>歳以上、性・年齢階級別、全国補正値）</a:t>
            </a:r>
          </a:p>
          <a:p>
            <a:r>
              <a:rPr lang="ja-JP" altLang="en-US" sz="1200" dirty="0" smtClean="0">
                <a:latin typeface="+mn-ea"/>
              </a:rPr>
              <a:t>　　　　</a:t>
            </a:r>
            <a:r>
              <a:rPr lang="ja-JP" altLang="ja-JP" sz="1050" dirty="0" smtClean="0">
                <a:latin typeface="+mn-ea"/>
              </a:rPr>
              <a:t>（</a:t>
            </a:r>
            <a:r>
              <a:rPr lang="ja-JP" altLang="ja-JP" sz="1050" dirty="0">
                <a:latin typeface="+mn-ea"/>
              </a:rPr>
              <a:t>平成</a:t>
            </a:r>
            <a:r>
              <a:rPr lang="en-US" altLang="ja-JP" sz="1050" dirty="0">
                <a:latin typeface="+mn-ea"/>
              </a:rPr>
              <a:t>24</a:t>
            </a:r>
            <a:r>
              <a:rPr lang="ja-JP" altLang="ja-JP" sz="1050" dirty="0">
                <a:latin typeface="+mn-ea"/>
              </a:rPr>
              <a:t>年、</a:t>
            </a:r>
            <a:r>
              <a:rPr lang="en-US" altLang="ja-JP" sz="1050" dirty="0">
                <a:latin typeface="+mn-ea"/>
              </a:rPr>
              <a:t>28</a:t>
            </a:r>
            <a:r>
              <a:rPr lang="ja-JP" altLang="ja-JP" sz="1050" dirty="0">
                <a:latin typeface="+mn-ea"/>
              </a:rPr>
              <a:t>年）</a:t>
            </a:r>
          </a:p>
        </p:txBody>
      </p:sp>
      <p:sp>
        <p:nvSpPr>
          <p:cNvPr id="3" name="正方形/長方形 2"/>
          <p:cNvSpPr/>
          <p:nvPr/>
        </p:nvSpPr>
        <p:spPr>
          <a:xfrm>
            <a:off x="1763688" y="1802433"/>
            <a:ext cx="5022304" cy="369332"/>
          </a:xfrm>
          <a:prstGeom prst="rect">
            <a:avLst/>
          </a:prstGeom>
        </p:spPr>
        <p:txBody>
          <a:bodyPr wrap="square">
            <a:spAutoFit/>
          </a:bodyPr>
          <a:lstStyle/>
          <a:p>
            <a:r>
              <a:rPr lang="ja-JP" altLang="en-US" sz="900" dirty="0" smtClean="0"/>
              <a:t>問：</a:t>
            </a:r>
            <a:r>
              <a:rPr lang="ja-JP" altLang="ja-JP" sz="900" dirty="0" smtClean="0"/>
              <a:t>あなた</a:t>
            </a:r>
            <a:r>
              <a:rPr lang="ja-JP" altLang="ja-JP" sz="900" dirty="0"/>
              <a:t>は現在働いていますか。又は、ボランティア活動、地域社会活動（町内会、地域行事など）</a:t>
            </a:r>
            <a:r>
              <a:rPr lang="ja-JP" altLang="ja-JP" sz="900" dirty="0" smtClean="0"/>
              <a:t>、</a:t>
            </a:r>
            <a:endParaRPr lang="en-US" altLang="ja-JP" sz="900" dirty="0" smtClean="0"/>
          </a:p>
          <a:p>
            <a:r>
              <a:rPr lang="ja-JP" altLang="en-US" sz="900" dirty="0"/>
              <a:t>　</a:t>
            </a:r>
            <a:r>
              <a:rPr lang="ja-JP" altLang="en-US" sz="900" dirty="0" smtClean="0"/>
              <a:t>　</a:t>
            </a:r>
            <a:r>
              <a:rPr lang="ja-JP" altLang="ja-JP" sz="900" dirty="0" smtClean="0"/>
              <a:t>趣味</a:t>
            </a:r>
            <a:r>
              <a:rPr lang="ja-JP" altLang="ja-JP" sz="900" dirty="0"/>
              <a:t>やおけいこ事を行っていますか。</a:t>
            </a:r>
          </a:p>
        </p:txBody>
      </p:sp>
      <p:grpSp>
        <p:nvGrpSpPr>
          <p:cNvPr id="4" name="グループ化 3"/>
          <p:cNvGrpSpPr/>
          <p:nvPr/>
        </p:nvGrpSpPr>
        <p:grpSpPr>
          <a:xfrm>
            <a:off x="1340644" y="2170286"/>
            <a:ext cx="6462713" cy="2517428"/>
            <a:chOff x="1187624" y="2200671"/>
            <a:chExt cx="6462713" cy="2517428"/>
          </a:xfrm>
        </p:grpSpPr>
        <p:pic>
          <p:nvPicPr>
            <p:cNvPr id="4608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87624" y="2200671"/>
              <a:ext cx="6462713" cy="2103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83968" y="4437112"/>
              <a:ext cx="3236913" cy="2809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Tree>
    <p:extLst>
      <p:ext uri="{BB962C8B-B14F-4D97-AF65-F5344CB8AC3E}">
        <p14:creationId xmlns:p14="http://schemas.microsoft.com/office/powerpoint/2010/main" val="43741530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正方形/長方形 2"/>
          <p:cNvSpPr/>
          <p:nvPr/>
        </p:nvSpPr>
        <p:spPr>
          <a:xfrm>
            <a:off x="1480503" y="1023610"/>
            <a:ext cx="6182995" cy="461665"/>
          </a:xfrm>
          <a:prstGeom prst="rect">
            <a:avLst/>
          </a:prstGeom>
        </p:spPr>
        <p:txBody>
          <a:bodyPr wrap="square">
            <a:spAutoFit/>
          </a:bodyPr>
          <a:lstStyle/>
          <a:p>
            <a:r>
              <a:rPr lang="ja-JP" altLang="ja-JP" sz="1200" dirty="0">
                <a:latin typeface="+mn-ea"/>
              </a:rPr>
              <a:t>図</a:t>
            </a:r>
            <a:r>
              <a:rPr lang="ja-JP" altLang="ja-JP" sz="1200" dirty="0" smtClean="0">
                <a:latin typeface="+mn-ea"/>
              </a:rPr>
              <a:t>３</a:t>
            </a:r>
            <a:r>
              <a:rPr lang="ja-JP" altLang="en-US" sz="1200" dirty="0" smtClean="0">
                <a:latin typeface="+mn-ea"/>
              </a:rPr>
              <a:t>　</a:t>
            </a:r>
            <a:r>
              <a:rPr lang="ja-JP" altLang="ja-JP" sz="1200" dirty="0" smtClean="0">
                <a:latin typeface="+mn-ea"/>
              </a:rPr>
              <a:t>「</a:t>
            </a:r>
            <a:r>
              <a:rPr lang="ja-JP" altLang="ja-JP" sz="1200" dirty="0">
                <a:latin typeface="+mn-ea"/>
              </a:rPr>
              <a:t>糖尿病が強く疑われる者」における治療の状況の年次推移（</a:t>
            </a:r>
            <a:r>
              <a:rPr lang="en-US" altLang="ja-JP" sz="1200" dirty="0">
                <a:latin typeface="+mn-ea"/>
              </a:rPr>
              <a:t>20</a:t>
            </a:r>
            <a:r>
              <a:rPr lang="ja-JP" altLang="ja-JP" sz="1200" dirty="0">
                <a:latin typeface="+mn-ea"/>
              </a:rPr>
              <a:t>歳以上、総数・男女別）</a:t>
            </a:r>
          </a:p>
          <a:p>
            <a:r>
              <a:rPr lang="ja-JP" altLang="ja-JP" sz="1200" dirty="0">
                <a:latin typeface="+mn-ea"/>
              </a:rPr>
              <a:t>　　　</a:t>
            </a:r>
            <a:r>
              <a:rPr lang="ja-JP" altLang="en-US" sz="1200" dirty="0" smtClean="0">
                <a:latin typeface="+mn-ea"/>
              </a:rPr>
              <a:t>　</a:t>
            </a:r>
            <a:r>
              <a:rPr lang="ja-JP" altLang="ja-JP" sz="1050" dirty="0" smtClean="0">
                <a:latin typeface="+mn-ea"/>
              </a:rPr>
              <a:t>（</a:t>
            </a:r>
            <a:r>
              <a:rPr lang="ja-JP" altLang="ja-JP" sz="1050" dirty="0">
                <a:latin typeface="+mn-ea"/>
              </a:rPr>
              <a:t>平成９年、</a:t>
            </a:r>
            <a:r>
              <a:rPr lang="en-US" altLang="ja-JP" sz="1050" dirty="0">
                <a:latin typeface="+mn-ea"/>
              </a:rPr>
              <a:t>14</a:t>
            </a:r>
            <a:r>
              <a:rPr lang="ja-JP" altLang="ja-JP" sz="1050" dirty="0">
                <a:latin typeface="+mn-ea"/>
              </a:rPr>
              <a:t>年、</a:t>
            </a:r>
            <a:r>
              <a:rPr lang="en-US" altLang="ja-JP" sz="1050" dirty="0">
                <a:latin typeface="+mn-ea"/>
              </a:rPr>
              <a:t>19</a:t>
            </a:r>
            <a:r>
              <a:rPr lang="ja-JP" altLang="ja-JP" sz="1050" dirty="0">
                <a:latin typeface="+mn-ea"/>
              </a:rPr>
              <a:t>年、</a:t>
            </a:r>
            <a:r>
              <a:rPr lang="en-US" altLang="ja-JP" sz="1050" dirty="0">
                <a:latin typeface="+mn-ea"/>
              </a:rPr>
              <a:t>24</a:t>
            </a:r>
            <a:r>
              <a:rPr lang="ja-JP" altLang="ja-JP" sz="1050" dirty="0">
                <a:latin typeface="+mn-ea"/>
              </a:rPr>
              <a:t>年、</a:t>
            </a:r>
            <a:r>
              <a:rPr lang="en-US" altLang="ja-JP" sz="1050" dirty="0">
                <a:latin typeface="+mn-ea"/>
              </a:rPr>
              <a:t>28</a:t>
            </a:r>
            <a:r>
              <a:rPr lang="ja-JP" altLang="ja-JP" sz="1050" dirty="0">
                <a:latin typeface="+mn-ea"/>
              </a:rPr>
              <a:t>年）</a:t>
            </a:r>
          </a:p>
        </p:txBody>
      </p:sp>
      <p:sp>
        <p:nvSpPr>
          <p:cNvPr id="8" name="正方形/長方形 7"/>
          <p:cNvSpPr/>
          <p:nvPr/>
        </p:nvSpPr>
        <p:spPr>
          <a:xfrm>
            <a:off x="1367644" y="4653627"/>
            <a:ext cx="6408712" cy="122364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l">
              <a:lnSpc>
                <a:spcPts val="1100"/>
              </a:lnSpc>
              <a:spcAft>
                <a:spcPts val="0"/>
              </a:spcAft>
            </a:pPr>
            <a:r>
              <a:rPr lang="ja-JP" sz="900" kern="100" dirty="0">
                <a:solidFill>
                  <a:srgbClr val="000000"/>
                </a:solidFill>
                <a:effectLst/>
                <a:latin typeface="+mn-ea"/>
                <a:cs typeface="ＭＳ ゴシック"/>
              </a:rPr>
              <a:t>※</a:t>
            </a:r>
            <a:r>
              <a:rPr lang="ja-JP" sz="900" kern="100" dirty="0">
                <a:solidFill>
                  <a:srgbClr val="000000"/>
                </a:solidFill>
                <a:effectLst/>
                <a:latin typeface="+mn-ea"/>
                <a:cs typeface="Arial"/>
              </a:rPr>
              <a:t>「治療あり」とは、平成９～</a:t>
            </a:r>
            <a:r>
              <a:rPr lang="en-US" sz="900" kern="100" dirty="0">
                <a:solidFill>
                  <a:srgbClr val="000000"/>
                </a:solidFill>
                <a:effectLst/>
                <a:latin typeface="+mn-ea"/>
                <a:cs typeface="Times New Roman"/>
              </a:rPr>
              <a:t>19</a:t>
            </a:r>
            <a:r>
              <a:rPr lang="ja-JP" sz="900" kern="100" dirty="0">
                <a:solidFill>
                  <a:srgbClr val="000000"/>
                </a:solidFill>
                <a:effectLst/>
                <a:latin typeface="+mn-ea"/>
                <a:cs typeface="Arial"/>
              </a:rPr>
              <a:t>年は「現在受けている」と回答した者、平成</a:t>
            </a:r>
            <a:r>
              <a:rPr lang="en-US" sz="900" kern="100" dirty="0">
                <a:solidFill>
                  <a:srgbClr val="000000"/>
                </a:solidFill>
                <a:effectLst/>
                <a:latin typeface="+mn-ea"/>
                <a:cs typeface="Times New Roman"/>
              </a:rPr>
              <a:t>24</a:t>
            </a:r>
            <a:r>
              <a:rPr lang="ja-JP" sz="900" kern="100" dirty="0">
                <a:solidFill>
                  <a:srgbClr val="000000"/>
                </a:solidFill>
                <a:effectLst/>
                <a:latin typeface="+mn-ea"/>
                <a:cs typeface="Arial"/>
              </a:rPr>
              <a:t>年は「過去から現在にかけて継続的に受けている」又は「過去に中断したことがあるが、現在は受けている」と回答した者、平成</a:t>
            </a:r>
            <a:r>
              <a:rPr lang="en-US" sz="900" kern="100" dirty="0">
                <a:solidFill>
                  <a:srgbClr val="000000"/>
                </a:solidFill>
                <a:effectLst/>
                <a:latin typeface="+mn-ea"/>
                <a:cs typeface="Times New Roman"/>
              </a:rPr>
              <a:t>28</a:t>
            </a:r>
            <a:r>
              <a:rPr lang="ja-JP" sz="900" kern="100" dirty="0">
                <a:solidFill>
                  <a:srgbClr val="000000"/>
                </a:solidFill>
                <a:effectLst/>
                <a:latin typeface="+mn-ea"/>
                <a:cs typeface="Arial"/>
              </a:rPr>
              <a:t>年は「糖尿病治療の有無」に「有」と回答した者。</a:t>
            </a:r>
            <a:endParaRPr lang="ja-JP" sz="1050" kern="100" dirty="0">
              <a:effectLst/>
              <a:latin typeface="+mn-ea"/>
              <a:cs typeface="Times New Roman"/>
            </a:endParaRPr>
          </a:p>
          <a:p>
            <a:pPr algn="l">
              <a:lnSpc>
                <a:spcPts val="1100"/>
              </a:lnSpc>
              <a:spcAft>
                <a:spcPts val="0"/>
              </a:spcAft>
            </a:pPr>
            <a:r>
              <a:rPr lang="ja-JP" sz="900" kern="100" dirty="0">
                <a:solidFill>
                  <a:srgbClr val="000000"/>
                </a:solidFill>
                <a:effectLst/>
                <a:latin typeface="+mn-ea"/>
                <a:cs typeface="ＭＳ ゴシック"/>
              </a:rPr>
              <a:t>※</a:t>
            </a:r>
            <a:r>
              <a:rPr lang="ja-JP" sz="900" kern="100" dirty="0">
                <a:solidFill>
                  <a:srgbClr val="000000"/>
                </a:solidFill>
                <a:effectLst/>
                <a:latin typeface="+mn-ea"/>
                <a:cs typeface="Arial"/>
              </a:rPr>
              <a:t>「治療なし」とは、平成９～</a:t>
            </a:r>
            <a:r>
              <a:rPr lang="en-US" sz="900" kern="100" dirty="0">
                <a:solidFill>
                  <a:srgbClr val="000000"/>
                </a:solidFill>
                <a:effectLst/>
                <a:latin typeface="+mn-ea"/>
                <a:cs typeface="Times New Roman"/>
              </a:rPr>
              <a:t>19</a:t>
            </a:r>
            <a:r>
              <a:rPr lang="ja-JP" sz="900" kern="100" dirty="0">
                <a:solidFill>
                  <a:srgbClr val="000000"/>
                </a:solidFill>
                <a:effectLst/>
                <a:latin typeface="+mn-ea"/>
                <a:cs typeface="Arial"/>
              </a:rPr>
              <a:t>年は「ほとんど治療を受けたことがない」、「以前に受けたことがあるが、現在は受けていない」と回答した者、又は「医師から糖尿病といわれたことがない」と回答した者、平成</a:t>
            </a:r>
            <a:r>
              <a:rPr lang="en-US" sz="900" kern="100" dirty="0">
                <a:solidFill>
                  <a:srgbClr val="000000"/>
                </a:solidFill>
                <a:effectLst/>
                <a:latin typeface="+mn-ea"/>
                <a:cs typeface="Times New Roman"/>
              </a:rPr>
              <a:t>24</a:t>
            </a:r>
            <a:r>
              <a:rPr lang="ja-JP" sz="900" kern="100" dirty="0">
                <a:solidFill>
                  <a:srgbClr val="000000"/>
                </a:solidFill>
                <a:effectLst/>
                <a:latin typeface="+mn-ea"/>
                <a:cs typeface="Arial"/>
              </a:rPr>
              <a:t>年は「これまでに治療を受けたことがない」、「過去に受けたことがあるが、現在は受けていない」、又は「医師から糖尿病といわれたことがない」と回答した者、平成</a:t>
            </a:r>
            <a:r>
              <a:rPr lang="en-US" sz="900" kern="100" dirty="0">
                <a:solidFill>
                  <a:srgbClr val="000000"/>
                </a:solidFill>
                <a:effectLst/>
                <a:latin typeface="+mn-ea"/>
                <a:cs typeface="Times New Roman"/>
              </a:rPr>
              <a:t>28</a:t>
            </a:r>
            <a:r>
              <a:rPr lang="ja-JP" sz="900" kern="100" dirty="0">
                <a:solidFill>
                  <a:srgbClr val="000000"/>
                </a:solidFill>
                <a:effectLst/>
                <a:latin typeface="+mn-ea"/>
                <a:cs typeface="Arial"/>
              </a:rPr>
              <a:t>年は「糖尿病治療の有無」に「無」と回答した者、又は「糖尿病といわれたことの有無」に「無」と回答した者。</a:t>
            </a:r>
            <a:endParaRPr lang="ja-JP" sz="1050" kern="100" dirty="0">
              <a:effectLst/>
              <a:latin typeface="+mn-ea"/>
              <a:cs typeface="Times New Roman"/>
            </a:endParaRPr>
          </a:p>
        </p:txBody>
      </p:sp>
      <p:grpSp>
        <p:nvGrpSpPr>
          <p:cNvPr id="2" name="グループ化 1"/>
          <p:cNvGrpSpPr/>
          <p:nvPr/>
        </p:nvGrpSpPr>
        <p:grpSpPr>
          <a:xfrm>
            <a:off x="1200944" y="1719121"/>
            <a:ext cx="6742113" cy="2988692"/>
            <a:chOff x="1200150" y="1369367"/>
            <a:chExt cx="6742113" cy="2988692"/>
          </a:xfrm>
        </p:grpSpPr>
        <p:pic>
          <p:nvPicPr>
            <p:cNvPr id="5126"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00150" y="1369367"/>
              <a:ext cx="6742113" cy="2779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05350" y="4077072"/>
              <a:ext cx="3236913" cy="2809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Tree>
    <p:extLst>
      <p:ext uri="{BB962C8B-B14F-4D97-AF65-F5344CB8AC3E}">
        <p14:creationId xmlns:p14="http://schemas.microsoft.com/office/powerpoint/2010/main" val="317544147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p:cNvSpPr/>
          <p:nvPr/>
        </p:nvSpPr>
        <p:spPr>
          <a:xfrm>
            <a:off x="1547664" y="1311151"/>
            <a:ext cx="4572000" cy="461665"/>
          </a:xfrm>
          <a:prstGeom prst="rect">
            <a:avLst/>
          </a:prstGeom>
        </p:spPr>
        <p:txBody>
          <a:bodyPr>
            <a:spAutoFit/>
          </a:bodyPr>
          <a:lstStyle/>
          <a:p>
            <a:r>
              <a:rPr lang="ja-JP" altLang="ja-JP" sz="1200" dirty="0">
                <a:latin typeface="+mn-ea"/>
              </a:rPr>
              <a:t>図</a:t>
            </a:r>
            <a:r>
              <a:rPr lang="ja-JP" altLang="ja-JP" sz="1200" dirty="0" smtClean="0">
                <a:latin typeface="+mn-ea"/>
              </a:rPr>
              <a:t>４</a:t>
            </a:r>
            <a:r>
              <a:rPr lang="ja-JP" altLang="en-US" sz="1200" dirty="0" smtClean="0">
                <a:latin typeface="+mn-ea"/>
              </a:rPr>
              <a:t>　</a:t>
            </a:r>
            <a:r>
              <a:rPr lang="ja-JP" altLang="ja-JP" sz="1200" dirty="0" smtClean="0">
                <a:latin typeface="+mn-ea"/>
              </a:rPr>
              <a:t>「</a:t>
            </a:r>
            <a:r>
              <a:rPr lang="ja-JP" altLang="ja-JP" sz="1200" dirty="0">
                <a:latin typeface="+mn-ea"/>
              </a:rPr>
              <a:t>糖尿病が強く疑われる者」における治療の状況</a:t>
            </a:r>
          </a:p>
          <a:p>
            <a:r>
              <a:rPr lang="ja-JP" altLang="en-US" sz="1200" dirty="0" smtClean="0">
                <a:latin typeface="+mn-ea"/>
              </a:rPr>
              <a:t>　　　　</a:t>
            </a:r>
            <a:r>
              <a:rPr lang="ja-JP" altLang="ja-JP" sz="1200" dirty="0" smtClean="0">
                <a:latin typeface="+mn-ea"/>
              </a:rPr>
              <a:t>（</a:t>
            </a:r>
            <a:r>
              <a:rPr lang="en-US" altLang="ja-JP" sz="1200" dirty="0">
                <a:latin typeface="+mn-ea"/>
              </a:rPr>
              <a:t>40</a:t>
            </a:r>
            <a:r>
              <a:rPr lang="ja-JP" altLang="ja-JP" sz="1200" dirty="0">
                <a:latin typeface="+mn-ea"/>
              </a:rPr>
              <a:t>歳以上、性・年齢階級別、全国補正値）</a:t>
            </a:r>
          </a:p>
        </p:txBody>
      </p:sp>
      <p:grpSp>
        <p:nvGrpSpPr>
          <p:cNvPr id="4" name="グループ化 3"/>
          <p:cNvGrpSpPr/>
          <p:nvPr/>
        </p:nvGrpSpPr>
        <p:grpSpPr>
          <a:xfrm>
            <a:off x="1511300" y="1925638"/>
            <a:ext cx="6121400" cy="3006724"/>
            <a:chOff x="1690960" y="1988840"/>
            <a:chExt cx="6121400" cy="3006724"/>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90960" y="1988840"/>
              <a:ext cx="6121400" cy="27257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5447" y="4714577"/>
              <a:ext cx="3236913" cy="2809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Tree>
    <p:extLst>
      <p:ext uri="{BB962C8B-B14F-4D97-AF65-F5344CB8AC3E}">
        <p14:creationId xmlns:p14="http://schemas.microsoft.com/office/powerpoint/2010/main" val="367793076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正方形/長方形 2"/>
          <p:cNvSpPr/>
          <p:nvPr/>
        </p:nvSpPr>
        <p:spPr>
          <a:xfrm>
            <a:off x="1526602" y="5241974"/>
            <a:ext cx="6090796" cy="923330"/>
          </a:xfrm>
          <a:prstGeom prst="rect">
            <a:avLst/>
          </a:prstGeom>
        </p:spPr>
        <p:txBody>
          <a:bodyPr wrap="square">
            <a:spAutoFit/>
          </a:bodyPr>
          <a:lstStyle/>
          <a:p>
            <a:r>
              <a:rPr lang="ja-JP" altLang="ja-JP" sz="900" dirty="0">
                <a:latin typeface="+mn-ea"/>
              </a:rPr>
              <a:t>※都道府県別データを高い方から低い方に４区分に分け、上位</a:t>
            </a:r>
            <a:r>
              <a:rPr lang="en-US" altLang="ja-JP" sz="900" dirty="0">
                <a:latin typeface="+mn-ea"/>
              </a:rPr>
              <a:t>25</a:t>
            </a:r>
            <a:r>
              <a:rPr lang="ja-JP" altLang="ja-JP" sz="900" dirty="0">
                <a:latin typeface="+mn-ea"/>
              </a:rPr>
              <a:t>％の群を上位群、下位</a:t>
            </a:r>
            <a:r>
              <a:rPr lang="en-US" altLang="ja-JP" sz="900" dirty="0">
                <a:latin typeface="+mn-ea"/>
              </a:rPr>
              <a:t>25</a:t>
            </a:r>
            <a:r>
              <a:rPr lang="ja-JP" altLang="ja-JP" sz="900" dirty="0">
                <a:latin typeface="+mn-ea"/>
              </a:rPr>
              <a:t>％の群を下位群とした。</a:t>
            </a:r>
          </a:p>
          <a:p>
            <a:r>
              <a:rPr lang="ja-JP" altLang="ja-JP" sz="900" dirty="0">
                <a:latin typeface="+mn-ea"/>
              </a:rPr>
              <a:t>なお、熊本県は除く。</a:t>
            </a:r>
          </a:p>
          <a:p>
            <a:r>
              <a:rPr lang="ja-JP" altLang="ja-JP" sz="900" dirty="0">
                <a:latin typeface="+mn-ea"/>
              </a:rPr>
              <a:t>※比較に用いた値は、各指標の年齢区分における平均年齢で年齢調整を行った値である。</a:t>
            </a:r>
          </a:p>
          <a:p>
            <a:r>
              <a:rPr lang="ja-JP" altLang="ja-JP" sz="900" dirty="0">
                <a:latin typeface="+mn-ea"/>
              </a:rPr>
              <a:t>※第２部の全国平均は、上記の方法で年齢調整を行った値であるため、第１部と第３部の全国補正値及び年次推移で表す年齢調整値とは異なる。</a:t>
            </a:r>
          </a:p>
          <a:p>
            <a:r>
              <a:rPr lang="en-US" altLang="ja-JP" sz="900" dirty="0">
                <a:latin typeface="+mn-ea"/>
              </a:rPr>
              <a:t>※</a:t>
            </a:r>
            <a:r>
              <a:rPr lang="ja-JP" altLang="ja-JP" sz="900" dirty="0">
                <a:latin typeface="+mn-ea"/>
              </a:rPr>
              <a:t>上位群と下位群の差は、四捨五入のため上位群の平均値から下位群の平均値を引いた値とは一致しない。</a:t>
            </a:r>
          </a:p>
        </p:txBody>
      </p:sp>
      <p:sp>
        <p:nvSpPr>
          <p:cNvPr id="4" name="正方形/長方形 3"/>
          <p:cNvSpPr/>
          <p:nvPr/>
        </p:nvSpPr>
        <p:spPr>
          <a:xfrm>
            <a:off x="1403648" y="703729"/>
            <a:ext cx="4572000" cy="276999"/>
          </a:xfrm>
          <a:prstGeom prst="rect">
            <a:avLst/>
          </a:prstGeom>
        </p:spPr>
        <p:txBody>
          <a:bodyPr>
            <a:spAutoFit/>
          </a:bodyPr>
          <a:lstStyle/>
          <a:p>
            <a:r>
              <a:rPr lang="ja-JP" altLang="ja-JP" sz="1200" dirty="0">
                <a:latin typeface="+mn-ea"/>
              </a:rPr>
              <a:t>表</a:t>
            </a:r>
            <a:r>
              <a:rPr lang="ja-JP" altLang="ja-JP" sz="1200" dirty="0" smtClean="0">
                <a:latin typeface="+mn-ea"/>
              </a:rPr>
              <a:t>３</a:t>
            </a:r>
            <a:r>
              <a:rPr lang="ja-JP" altLang="en-US" sz="1200" dirty="0" smtClean="0">
                <a:latin typeface="+mn-ea"/>
              </a:rPr>
              <a:t>　</a:t>
            </a:r>
            <a:r>
              <a:rPr lang="ja-JP" altLang="ja-JP" sz="1200" dirty="0" smtClean="0">
                <a:latin typeface="+mn-ea"/>
              </a:rPr>
              <a:t>体格</a:t>
            </a:r>
            <a:r>
              <a:rPr lang="ja-JP" altLang="ja-JP" sz="1200" dirty="0">
                <a:latin typeface="+mn-ea"/>
              </a:rPr>
              <a:t>（</a:t>
            </a:r>
            <a:r>
              <a:rPr lang="en-US" altLang="ja-JP" sz="1200" dirty="0">
                <a:latin typeface="+mn-ea"/>
              </a:rPr>
              <a:t>BMI</a:t>
            </a:r>
            <a:r>
              <a:rPr lang="ja-JP" altLang="ja-JP" sz="1200" dirty="0">
                <a:latin typeface="+mn-ea"/>
              </a:rPr>
              <a:t>）及び生活習慣に関する都道府県の状況</a:t>
            </a:r>
          </a:p>
        </p:txBody>
      </p:sp>
      <p:grpSp>
        <p:nvGrpSpPr>
          <p:cNvPr id="2" name="グループ化 1"/>
          <p:cNvGrpSpPr/>
          <p:nvPr/>
        </p:nvGrpSpPr>
        <p:grpSpPr>
          <a:xfrm>
            <a:off x="1395648" y="1128267"/>
            <a:ext cx="6352704" cy="4025403"/>
            <a:chOff x="1441450" y="980728"/>
            <a:chExt cx="6352704" cy="4025403"/>
          </a:xfrm>
        </p:grpSpPr>
        <p:pic>
          <p:nvPicPr>
            <p:cNvPr id="7173" name="Picture 5"/>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41450" y="980728"/>
              <a:ext cx="6259513" cy="3946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57241" y="4725144"/>
              <a:ext cx="3236913" cy="2809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Tree>
    <p:extLst>
      <p:ext uri="{BB962C8B-B14F-4D97-AF65-F5344CB8AC3E}">
        <p14:creationId xmlns:p14="http://schemas.microsoft.com/office/powerpoint/2010/main" val="98206779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p:cNvSpPr/>
          <p:nvPr/>
        </p:nvSpPr>
        <p:spPr>
          <a:xfrm>
            <a:off x="1797948" y="0"/>
            <a:ext cx="1261884" cy="276999"/>
          </a:xfrm>
          <a:prstGeom prst="rect">
            <a:avLst/>
          </a:prstGeom>
        </p:spPr>
        <p:txBody>
          <a:bodyPr wrap="none">
            <a:spAutoFit/>
          </a:bodyPr>
          <a:lstStyle/>
          <a:p>
            <a:r>
              <a:rPr lang="ja-JP" altLang="ja-JP" sz="1200" dirty="0">
                <a:latin typeface="+mn-ea"/>
              </a:rPr>
              <a:t>１．</a:t>
            </a:r>
            <a:r>
              <a:rPr lang="en-US" altLang="ja-JP" sz="1200" dirty="0">
                <a:latin typeface="+mn-ea"/>
              </a:rPr>
              <a:t>BMI</a:t>
            </a:r>
            <a:r>
              <a:rPr lang="ja-JP" altLang="ja-JP" sz="1200" dirty="0">
                <a:latin typeface="+mn-ea"/>
              </a:rPr>
              <a:t>の平均値</a:t>
            </a:r>
          </a:p>
        </p:txBody>
      </p:sp>
      <p:grpSp>
        <p:nvGrpSpPr>
          <p:cNvPr id="4" name="グループ化 3"/>
          <p:cNvGrpSpPr/>
          <p:nvPr/>
        </p:nvGrpSpPr>
        <p:grpSpPr>
          <a:xfrm>
            <a:off x="1889840" y="260648"/>
            <a:ext cx="5364321" cy="6587052"/>
            <a:chOff x="1655951" y="260648"/>
            <a:chExt cx="5364321" cy="6587052"/>
          </a:xfrm>
        </p:grpSpPr>
        <p:pic>
          <p:nvPicPr>
            <p:cNvPr id="3" name="図 2"/>
            <p:cNvPicPr/>
            <p:nvPr/>
          </p:nvPicPr>
          <p:blipFill>
            <a:blip r:embed="rId2">
              <a:extLst>
                <a:ext uri="{28A0092B-C50C-407E-A947-70E740481C1C}">
                  <a14:useLocalDpi xmlns:a14="http://schemas.microsoft.com/office/drawing/2010/main" val="0"/>
                </a:ext>
              </a:extLst>
            </a:blip>
            <a:srcRect/>
            <a:stretch>
              <a:fillRect/>
            </a:stretch>
          </p:blipFill>
          <p:spPr bwMode="auto">
            <a:xfrm>
              <a:off x="1655951" y="260648"/>
              <a:ext cx="5364321" cy="6385090"/>
            </a:xfrm>
            <a:prstGeom prst="rect">
              <a:avLst/>
            </a:prstGeom>
            <a:noFill/>
            <a:ln>
              <a:noFill/>
            </a:ln>
          </p:spPr>
        </p:pic>
        <p:pic>
          <p:nvPicPr>
            <p:cNvPr id="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53590" y="6566713"/>
              <a:ext cx="3236913" cy="2809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Tree>
    <p:extLst>
      <p:ext uri="{BB962C8B-B14F-4D97-AF65-F5344CB8AC3E}">
        <p14:creationId xmlns:p14="http://schemas.microsoft.com/office/powerpoint/2010/main" val="418786878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p:cNvSpPr/>
          <p:nvPr/>
        </p:nvSpPr>
        <p:spPr>
          <a:xfrm>
            <a:off x="1857845" y="0"/>
            <a:ext cx="1778051" cy="276999"/>
          </a:xfrm>
          <a:prstGeom prst="rect">
            <a:avLst/>
          </a:prstGeom>
        </p:spPr>
        <p:txBody>
          <a:bodyPr wrap="none">
            <a:spAutoFit/>
          </a:bodyPr>
          <a:lstStyle/>
          <a:p>
            <a:r>
              <a:rPr lang="ja-JP" altLang="ja-JP" sz="1200" dirty="0">
                <a:latin typeface="+mn-ea"/>
              </a:rPr>
              <a:t>２．野菜摂取量の平均値</a:t>
            </a:r>
          </a:p>
        </p:txBody>
      </p:sp>
      <p:grpSp>
        <p:nvGrpSpPr>
          <p:cNvPr id="4" name="グループ化 3"/>
          <p:cNvGrpSpPr/>
          <p:nvPr/>
        </p:nvGrpSpPr>
        <p:grpSpPr>
          <a:xfrm>
            <a:off x="1925057" y="295061"/>
            <a:ext cx="5293886" cy="6582371"/>
            <a:chOff x="1619672" y="295061"/>
            <a:chExt cx="5293886" cy="6582371"/>
          </a:xfrm>
        </p:grpSpPr>
        <p:pic>
          <p:nvPicPr>
            <p:cNvPr id="3" name="図 2"/>
            <p:cNvPicPr/>
            <p:nvPr/>
          </p:nvPicPr>
          <p:blipFill>
            <a:blip r:embed="rId2">
              <a:extLst>
                <a:ext uri="{28A0092B-C50C-407E-A947-70E740481C1C}">
                  <a14:useLocalDpi xmlns:a14="http://schemas.microsoft.com/office/drawing/2010/main" val="0"/>
                </a:ext>
              </a:extLst>
            </a:blip>
            <a:srcRect/>
            <a:stretch>
              <a:fillRect/>
            </a:stretch>
          </p:blipFill>
          <p:spPr bwMode="auto">
            <a:xfrm>
              <a:off x="1619672" y="295061"/>
              <a:ext cx="5256584" cy="6334843"/>
            </a:xfrm>
            <a:prstGeom prst="rect">
              <a:avLst/>
            </a:prstGeom>
            <a:noFill/>
            <a:ln>
              <a:noFill/>
            </a:ln>
          </p:spPr>
        </p:pic>
        <p:pic>
          <p:nvPicPr>
            <p:cNvPr id="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76645" y="6596445"/>
              <a:ext cx="3236913" cy="2809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Tree>
    <p:extLst>
      <p:ext uri="{BB962C8B-B14F-4D97-AF65-F5344CB8AC3E}">
        <p14:creationId xmlns:p14="http://schemas.microsoft.com/office/powerpoint/2010/main" val="100302908"/>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411</TotalTime>
  <Words>1382</Words>
  <Application>Microsoft Office PowerPoint</Application>
  <PresentationFormat>画面に合わせる (4:3)</PresentationFormat>
  <Paragraphs>143</Paragraphs>
  <Slides>46</Slides>
  <Notes>0</Notes>
  <HiddenSlides>0</HiddenSlides>
  <MMClips>0</MMClips>
  <ScaleCrop>false</ScaleCrop>
  <HeadingPairs>
    <vt:vector size="4" baseType="variant">
      <vt:variant>
        <vt:lpstr>テーマ</vt:lpstr>
      </vt:variant>
      <vt:variant>
        <vt:i4>1</vt:i4>
      </vt:variant>
      <vt:variant>
        <vt:lpstr>スライド タイトル</vt:lpstr>
      </vt:variant>
      <vt:variant>
        <vt:i4>46</vt:i4>
      </vt:variant>
    </vt:vector>
  </HeadingPairs>
  <TitlesOfParts>
    <vt:vector size="47" baseType="lpstr">
      <vt:lpstr>Office ​​テーマ</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eiyou</dc:creator>
  <cp:lastModifiedBy>厚生労働省ネットワークシステム</cp:lastModifiedBy>
  <cp:revision>105</cp:revision>
  <dcterms:created xsi:type="dcterms:W3CDTF">2017-10-06T04:07:13Z</dcterms:created>
  <dcterms:modified xsi:type="dcterms:W3CDTF">2018-01-18T09:55:38Z</dcterms:modified>
</cp:coreProperties>
</file>