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271" r:id="rId2"/>
    <p:sldId id="289" r:id="rId3"/>
    <p:sldId id="301" r:id="rId4"/>
    <p:sldId id="295" r:id="rId5"/>
    <p:sldId id="294" r:id="rId6"/>
    <p:sldId id="331" r:id="rId7"/>
    <p:sldId id="296" r:id="rId8"/>
    <p:sldId id="332" r:id="rId9"/>
    <p:sldId id="286" r:id="rId10"/>
    <p:sldId id="272" r:id="rId11"/>
    <p:sldId id="259" r:id="rId12"/>
    <p:sldId id="302" r:id="rId13"/>
    <p:sldId id="274" r:id="rId14"/>
    <p:sldId id="303" r:id="rId15"/>
    <p:sldId id="275" r:id="rId16"/>
    <p:sldId id="304" r:id="rId17"/>
    <p:sldId id="287" r:id="rId18"/>
    <p:sldId id="293" r:id="rId19"/>
    <p:sldId id="333" r:id="rId20"/>
    <p:sldId id="334" r:id="rId21"/>
    <p:sldId id="335" r:id="rId22"/>
    <p:sldId id="297" r:id="rId23"/>
    <p:sldId id="298" r:id="rId24"/>
    <p:sldId id="299" r:id="rId25"/>
  </p:sldIdLst>
  <p:sldSz cx="9144000" cy="6858000" type="screen4x3"/>
  <p:notesSz cx="6735763" cy="9866313"/>
  <p:defaultTextStyle>
    <a:defPPr rtl="0">
      <a:defRPr lang="vi-v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99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6238" autoAdjust="0"/>
  </p:normalViewPr>
  <p:slideViewPr>
    <p:cSldViewPr>
      <p:cViewPr>
        <p:scale>
          <a:sx n="100" d="100"/>
          <a:sy n="100" d="100"/>
        </p:scale>
        <p:origin x="2160" y="3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36"/>
    </p:cViewPr>
  </p:sorter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notesMaster" Target="notesMasters/notesMaster1.xml" />
  <Relationship Id="rId3" Type="http://schemas.openxmlformats.org/officeDocument/2006/relationships/slide" Target="slides/slide2.xml" />
  <Relationship Id="rId21" Type="http://schemas.openxmlformats.org/officeDocument/2006/relationships/slide" Target="slides/slide20.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slide" Target="slides/slide24.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29" Type="http://schemas.openxmlformats.org/officeDocument/2006/relationships/viewProps" Target="viewProps.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slide" Target="slides/slide23.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presProps" Target="presProps.xml" />
  <Relationship Id="rId10" Type="http://schemas.openxmlformats.org/officeDocument/2006/relationships/slide" Target="slides/slide9.xml" />
  <Relationship Id="rId19" Type="http://schemas.openxmlformats.org/officeDocument/2006/relationships/slide" Target="slides/slide18.xml" />
  <Relationship Id="rId31" Type="http://schemas.openxmlformats.org/officeDocument/2006/relationships/tableStyles" Target="tableStyles.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handoutMaster" Target="handoutMasters/handoutMaster1.xml" />
  <Relationship Id="rId30" Type="http://schemas.openxmlformats.org/officeDocument/2006/relationships/theme" Target="theme/theme1.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sz="quarter" idx="1"/>
          </p:nvPr>
        </p:nvSpPr>
        <p:spPr>
          <a:xfrm>
            <a:off x="3815376" y="2"/>
            <a:ext cx="2918831" cy="493316"/>
          </a:xfrm>
          <a:prstGeom prst="rect">
            <a:avLst/>
          </a:prstGeom>
        </p:spPr>
        <p:txBody>
          <a:bodyPr vert="horz" lIns="91423" tIns="45712" rIns="91423" bIns="45712" rtlCol="0"/>
          <a:lstStyle>
            <a:lvl1pPr algn="r">
              <a:defRPr sz="1200"/>
            </a:lvl1pPr>
          </a:lstStyle>
          <a:p>
            <a:pPr rtl="0"/>
            <a:r>
              <a:rPr kumimoji="1" lang="ja-JP" altLang="en-US"/>
              <a:t>2019/5/7</a:t>
            </a:r>
          </a:p>
        </p:txBody>
      </p:sp>
      <p:sp>
        <p:nvSpPr>
          <p:cNvPr id="4" name="フッター プレースホルダー 3"/>
          <p:cNvSpPr>
            <a:spLocks noGrp="1"/>
          </p:cNvSpPr>
          <p:nvPr>
            <p:ph type="ftr" sz="quarter" idx="2"/>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5" name="スライド番号プレースホルダー 4"/>
          <p:cNvSpPr>
            <a:spLocks noGrp="1"/>
          </p:cNvSpPr>
          <p:nvPr>
            <p:ph type="sldNum" sz="quarter" idx="3"/>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B50DE259-8F01-4AB9-83D5-E3C021AA63C2}" type="slidenum">
              <a:rPr kumimoji="1" lang="ja-JP" altLang="en-US" smtClean="0"/>
              <a:pPr/>
              <a:t>‹#›</a:t>
            </a:fld>
            <a:endParaRPr kumimoji="1" lang="ja-JP" altLang="en-US"/>
          </a:p>
        </p:txBody>
      </p:sp>
    </p:spTree>
    <p:extLst>
      <p:ext uri="{BB962C8B-B14F-4D97-AF65-F5344CB8AC3E}">
        <p14:creationId xmlns:p14="http://schemas.microsoft.com/office/powerpoint/2010/main" val="746459664"/>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15376" y="2"/>
            <a:ext cx="2918831" cy="493316"/>
          </a:xfrm>
          <a:prstGeom prst="rect">
            <a:avLst/>
          </a:prstGeom>
        </p:spPr>
        <p:txBody>
          <a:bodyPr vert="horz" lIns="91423" tIns="45712" rIns="91423" bIns="45712" rtlCol="0"/>
          <a:lstStyle>
            <a:lvl1pPr algn="r">
              <a:defRPr sz="1200"/>
            </a:lvl1pPr>
          </a:lstStyle>
          <a:p>
            <a:pPr rtl="0"/>
            <a:r>
              <a:rPr kumimoji="1" lang="ja-JP" altLang="en-US"/>
              <a:t>2019/5/7</a:t>
            </a:r>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3" tIns="45712" rIns="91423" bIns="45712" rtlCol="0" anchor="ctr"/>
          <a:lstStyle/>
          <a:p>
            <a:pPr rtl="0"/>
            <a:endParaRPr lang="ja-JP" altLang="en-US"/>
          </a:p>
        </p:txBody>
      </p:sp>
      <p:sp>
        <p:nvSpPr>
          <p:cNvPr id="5" name="ノート プレースホルダー 4"/>
          <p:cNvSpPr>
            <a:spLocks noGrp="1"/>
          </p:cNvSpPr>
          <p:nvPr>
            <p:ph type="body" sz="quarter" idx="3"/>
          </p:nvPr>
        </p:nvSpPr>
        <p:spPr>
          <a:xfrm>
            <a:off x="673578" y="4686500"/>
            <a:ext cx="5388610" cy="4439841"/>
          </a:xfrm>
          <a:prstGeom prst="rect">
            <a:avLst/>
          </a:prstGeom>
        </p:spPr>
        <p:txBody>
          <a:bodyPr vert="horz" lIns="91423" tIns="45712" rIns="91423" bIns="45712"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6" name="フッター プレースホルダー 5"/>
          <p:cNvSpPr>
            <a:spLocks noGrp="1"/>
          </p:cNvSpPr>
          <p:nvPr>
            <p:ph type="ftr" sz="quarter" idx="4"/>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F15D19CC-259D-4E7D-8FA0-3520727AB6EE}" type="slidenum">
              <a:rPr kumimoji="1" lang="ja-JP" altLang="en-US" smtClean="0"/>
              <a:pPr/>
              <a:t>‹#›</a:t>
            </a:fld>
            <a:endParaRPr kumimoji="1" lang="ja-JP" altLang="en-US"/>
          </a:p>
        </p:txBody>
      </p:sp>
    </p:spTree>
    <p:extLst>
      <p:ext uri="{BB962C8B-B14F-4D97-AF65-F5344CB8AC3E}">
        <p14:creationId xmlns:p14="http://schemas.microsoft.com/office/powerpoint/2010/main" val="42052838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rtlCol="0"/>
          <a:lstStyle/>
          <a:p>
            <a:pPr rtl="0"/>
            <a:r>
              <a:rPr lang="vi"/>
              <a:t>マスタ タイトルの書式設定</a:t>
            </a:r>
          </a:p>
        </p:txBody>
      </p:sp>
      <p:sp>
        <p:nvSpPr>
          <p:cNvPr id="3" name="サブタイトル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vi"/>
              <a:t>マスタ サブタイトルの書式設定</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vi"/>
              <a:t>マスタ タイトルの書式設定</a:t>
            </a:r>
          </a:p>
        </p:txBody>
      </p:sp>
      <p:sp>
        <p:nvSpPr>
          <p:cNvPr id="3" name="縦書きテキスト プレースホルダ 2"/>
          <p:cNvSpPr>
            <a:spLocks noGrp="1"/>
          </p:cNvSpPr>
          <p:nvPr>
            <p:ph type="body" orient="vert" idx="1"/>
          </p:nvPr>
        </p:nvSpPr>
        <p:spPr/>
        <p:txBody>
          <a:bodyPr vert="eaVert" rtlCol="0"/>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rtlCol="0"/>
          <a:lstStyle/>
          <a:p>
            <a:pPr rtl="0"/>
            <a:r>
              <a:rPr lang="vi"/>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rtlCol="0"/>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vi"/>
              <a:t>マスタ タイトルの書式設定</a:t>
            </a:r>
          </a:p>
        </p:txBody>
      </p:sp>
      <p:sp>
        <p:nvSpPr>
          <p:cNvPr id="3" name="コンテンツ プレースホルダ 2"/>
          <p:cNvSpPr>
            <a:spLocks noGrp="1"/>
          </p:cNvSpPr>
          <p:nvPr>
            <p:ph idx="1"/>
          </p:nvPr>
        </p:nvSpPr>
        <p:spPr/>
        <p:txBody>
          <a:bodyPr rtlCol="0"/>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rtlCol="0" anchor="t"/>
          <a:lstStyle>
            <a:lvl1pPr algn="l">
              <a:defRPr sz="4000" b="1" cap="all"/>
            </a:lvl1pPr>
          </a:lstStyle>
          <a:p>
            <a:pPr rtl="0"/>
            <a:r>
              <a:rPr lang="vi"/>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vi"/>
              <a:t>マスタ テキストの書式設定</a:t>
            </a:r>
          </a:p>
        </p:txBody>
      </p:sp>
      <p:sp>
        <p:nvSpPr>
          <p:cNvPr id="4" name="日付プレースホルダ 3"/>
          <p:cNvSpPr>
            <a:spLocks noGrp="1"/>
          </p:cNvSpPr>
          <p:nvPr>
            <p:ph type="dt" sz="half" idx="10"/>
          </p:nvPr>
        </p:nvSpPr>
        <p:spPr/>
        <p:txBody>
          <a:bodyPr rtlCol="0"/>
          <a:lstStyle/>
          <a:p>
            <a:pPr rtl="0"/>
            <a:r>
              <a:rPr kumimoji="1" lang="ja-JP" altLang="en-US"/>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vi"/>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4" name="コンテンツ プレースホルダ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5" name="日付プレースホルダ 4"/>
          <p:cNvSpPr>
            <a:spLocks noGrp="1"/>
          </p:cNvSpPr>
          <p:nvPr>
            <p:ph type="dt" sz="half" idx="10"/>
          </p:nvPr>
        </p:nvSpPr>
        <p:spPr/>
        <p:txBody>
          <a:bodyPr rtlCol="0"/>
          <a:lstStyle/>
          <a:p>
            <a:pPr rtl="0"/>
            <a:r>
              <a:rPr kumimoji="1" lang="ja-JP" altLang="en-US"/>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vl1pPr>
          </a:lstStyle>
          <a:p>
            <a:pPr rtl="0"/>
            <a:r>
              <a:rPr lang="vi"/>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5" name="テキスト プレースホルダ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7" name="日付プレースホルダ 6"/>
          <p:cNvSpPr>
            <a:spLocks noGrp="1"/>
          </p:cNvSpPr>
          <p:nvPr>
            <p:ph type="dt" sz="half" idx="10"/>
          </p:nvPr>
        </p:nvSpPr>
        <p:spPr/>
        <p:txBody>
          <a:bodyPr rtlCol="0"/>
          <a:lstStyle/>
          <a:p>
            <a:pPr rtl="0"/>
            <a:r>
              <a:rPr kumimoji="1" lang="ja-JP" altLang="en-US"/>
              <a:t>2019/5/7</a:t>
            </a:r>
          </a:p>
        </p:txBody>
      </p:sp>
      <p:sp>
        <p:nvSpPr>
          <p:cNvPr id="8" name="フッター プレースホルダ 7"/>
          <p:cNvSpPr>
            <a:spLocks noGrp="1"/>
          </p:cNvSpPr>
          <p:nvPr>
            <p:ph type="ftr" sz="quarter" idx="11"/>
          </p:nvPr>
        </p:nvSpPr>
        <p:spPr/>
        <p:txBody>
          <a:bodyPr rtlCol="0"/>
          <a:lstStyle/>
          <a:p>
            <a:pPr rtl="0"/>
            <a:endParaRPr kumimoji="1" lang="ja-JP" altLang="en-US"/>
          </a:p>
        </p:txBody>
      </p:sp>
      <p:sp>
        <p:nvSpPr>
          <p:cNvPr id="9" name="スライド番号プレースホルダ 8"/>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vi"/>
              <a:t>マスタ タイトルの書式設定</a:t>
            </a:r>
          </a:p>
        </p:txBody>
      </p:sp>
      <p:sp>
        <p:nvSpPr>
          <p:cNvPr id="3" name="日付プレースホルダ 2"/>
          <p:cNvSpPr>
            <a:spLocks noGrp="1"/>
          </p:cNvSpPr>
          <p:nvPr>
            <p:ph type="dt" sz="half" idx="10"/>
          </p:nvPr>
        </p:nvSpPr>
        <p:spPr/>
        <p:txBody>
          <a:bodyPr rtlCol="0"/>
          <a:lstStyle/>
          <a:p>
            <a:pPr rtl="0"/>
            <a:r>
              <a:rPr kumimoji="1" lang="ja-JP" altLang="en-US"/>
              <a:t>2019/5/7</a:t>
            </a:r>
          </a:p>
        </p:txBody>
      </p:sp>
      <p:sp>
        <p:nvSpPr>
          <p:cNvPr id="4" name="フッター プレースホルダ 3"/>
          <p:cNvSpPr>
            <a:spLocks noGrp="1"/>
          </p:cNvSpPr>
          <p:nvPr>
            <p:ph type="ftr" sz="quarter" idx="11"/>
          </p:nvPr>
        </p:nvSpPr>
        <p:spPr/>
        <p:txBody>
          <a:bodyPr rtlCol="0"/>
          <a:lstStyle/>
          <a:p>
            <a:pPr rtl="0"/>
            <a:endParaRPr kumimoji="1" lang="ja-JP" altLang="en-US"/>
          </a:p>
        </p:txBody>
      </p:sp>
      <p:sp>
        <p:nvSpPr>
          <p:cNvPr id="5" name="スライド番号プレースホルダ 4"/>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rtlCol="0"/>
          <a:lstStyle/>
          <a:p>
            <a:pPr rtl="0"/>
            <a:r>
              <a:rPr kumimoji="1" lang="ja-JP" altLang="en-US"/>
              <a:t>2019/5/7</a:t>
            </a:r>
          </a:p>
        </p:txBody>
      </p:sp>
      <p:sp>
        <p:nvSpPr>
          <p:cNvPr id="3" name="フッター プレースホルダ 2"/>
          <p:cNvSpPr>
            <a:spLocks noGrp="1"/>
          </p:cNvSpPr>
          <p:nvPr>
            <p:ph type="ftr" sz="quarter" idx="11"/>
          </p:nvPr>
        </p:nvSpPr>
        <p:spPr/>
        <p:txBody>
          <a:bodyPr rtlCol="0"/>
          <a:lstStyle/>
          <a:p>
            <a:pPr rtl="0"/>
            <a:endParaRPr kumimoji="1" lang="ja-JP" altLang="en-US"/>
          </a:p>
        </p:txBody>
      </p:sp>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a:defRPr sz="2000" b="1"/>
            </a:lvl1pPr>
          </a:lstStyle>
          <a:p>
            <a:pPr rtl="0"/>
            <a:r>
              <a:rPr lang="vi"/>
              <a:t>マスタ タイトルの書式設定</a:t>
            </a:r>
          </a:p>
        </p:txBody>
      </p:sp>
      <p:sp>
        <p:nvSpPr>
          <p:cNvPr id="3" name="コンテンツ プレースホルダ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4" name="テキスト プレースホルダ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vi"/>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rtlCol="0" anchor="b"/>
          <a:lstStyle>
            <a:lvl1pPr algn="l">
              <a:defRPr sz="2000" b="1"/>
            </a:lvl1pPr>
          </a:lstStyle>
          <a:p>
            <a:pPr rtl="0"/>
            <a:r>
              <a:rPr lang="vi"/>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vi"/>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vi"/>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vi"/>
              <a:t>マスタ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2019/5/7</a:t>
            </a: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4AA4217-AB25-474B-8523-140E3806D2F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image" Target="../media/image1.jpeg"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image" Target="../media/image23.png" />
  <Relationship Id="rId1" Type="http://schemas.openxmlformats.org/officeDocument/2006/relationships/slideLayout" Target="../slideLayouts/slideLayout1.xml" />
</Relationships>
</file>

<file path=ppt/slides/_rels/slide11.xml.rels>&#65279;<?xml version="1.0" encoding="utf-8" standalone="yes"?>
<Relationships xmlns="http://schemas.openxmlformats.org/package/2006/relationships">
  <Relationship Id="rId2" Type="http://schemas.openxmlformats.org/officeDocument/2006/relationships/image" Target="../media/image24.png" />
  <Relationship Id="rId1" Type="http://schemas.openxmlformats.org/officeDocument/2006/relationships/slideLayout" Target="../slideLayouts/slideLayout1.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26.gif" />
  <Relationship Id="rId2" Type="http://schemas.openxmlformats.org/officeDocument/2006/relationships/image" Target="../media/image25.gif" />
  <Relationship Id="rId1" Type="http://schemas.openxmlformats.org/officeDocument/2006/relationships/slideLayout" Target="../slideLayouts/slideLayout2.xml" />
  <Relationship Id="rId5" Type="http://schemas.openxmlformats.org/officeDocument/2006/relationships/image" Target="../media/image28.gif" />
  <Relationship Id="rId4" Type="http://schemas.openxmlformats.org/officeDocument/2006/relationships/image" Target="../media/image27.gif" />
</Relationships>
</file>

<file path=ppt/slides/_rels/slide13.xml.rels>&#65279;<?xml version="1.0" encoding="utf-8" standalone="yes"?>
<Relationships xmlns="http://schemas.openxmlformats.org/package/2006/relationships">
  <Relationship Id="rId8" Type="http://schemas.openxmlformats.org/officeDocument/2006/relationships/image" Target="../media/image35.png" />
  <Relationship Id="rId3" Type="http://schemas.openxmlformats.org/officeDocument/2006/relationships/image" Target="../media/image30.png" />
  <Relationship Id="rId7" Type="http://schemas.openxmlformats.org/officeDocument/2006/relationships/image" Target="../media/image34.png" />
  <Relationship Id="rId2" Type="http://schemas.openxmlformats.org/officeDocument/2006/relationships/image" Target="../media/image29.png" />
  <Relationship Id="rId1" Type="http://schemas.openxmlformats.org/officeDocument/2006/relationships/slideLayout" Target="../slideLayouts/slideLayout1.xml" />
  <Relationship Id="rId6" Type="http://schemas.openxmlformats.org/officeDocument/2006/relationships/image" Target="../media/image33.png" />
  <Relationship Id="rId5" Type="http://schemas.openxmlformats.org/officeDocument/2006/relationships/image" Target="../media/image32.png" />
  <Relationship Id="rId4" Type="http://schemas.openxmlformats.org/officeDocument/2006/relationships/image" Target="../media/image31.png" />
  <Relationship Id="rId9" Type="http://schemas.openxmlformats.org/officeDocument/2006/relationships/image" Target="../media/image36.png"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38.gif" />
  <Relationship Id="rId2" Type="http://schemas.openxmlformats.org/officeDocument/2006/relationships/image" Target="../media/image37.gif" />
  <Relationship Id="rId1" Type="http://schemas.openxmlformats.org/officeDocument/2006/relationships/slideLayout" Target="../slideLayouts/slideLayout2.xml" />
  <Relationship Id="rId4" Type="http://schemas.openxmlformats.org/officeDocument/2006/relationships/image" Target="../media/image39.gif"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41.jpeg" />
  <Relationship Id="rId2" Type="http://schemas.openxmlformats.org/officeDocument/2006/relationships/image" Target="../media/image40.jpeg" />
  <Relationship Id="rId1" Type="http://schemas.openxmlformats.org/officeDocument/2006/relationships/slideLayout" Target="../slideLayouts/slideLayout1.xml" />
  <Relationship Id="rId5" Type="http://schemas.openxmlformats.org/officeDocument/2006/relationships/image" Target="../media/image42.jpeg" />
  <Relationship Id="rId4" Type="http://schemas.microsoft.com/office/2007/relationships/hdphoto" Target="../media/hdphoto1.wdp"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44.png" />
  <Relationship Id="rId2" Type="http://schemas.openxmlformats.org/officeDocument/2006/relationships/image" Target="../media/image43.gif" />
  <Relationship Id="rId1" Type="http://schemas.openxmlformats.org/officeDocument/2006/relationships/slideLayout" Target="../slideLayouts/slideLayout2.xml" />
  <Relationship Id="rId4" Type="http://schemas.openxmlformats.org/officeDocument/2006/relationships/image" Target="../media/image45.gif" />
</Relationships>
</file>

<file path=ppt/slides/_rels/slide17.xml.rels>&#65279;<?xml version="1.0" encoding="utf-8" standalone="yes"?>
<Relationships xmlns="http://schemas.openxmlformats.org/package/2006/relationships">
  <Relationship Id="rId2" Type="http://schemas.openxmlformats.org/officeDocument/2006/relationships/image" Target="../media/image46.png" />
  <Relationship Id="rId1" Type="http://schemas.openxmlformats.org/officeDocument/2006/relationships/slideLayout" Target="../slideLayouts/slideLayout1.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48.gif" />
  <Relationship Id="rId2" Type="http://schemas.openxmlformats.org/officeDocument/2006/relationships/image" Target="../media/image47.gif" />
  <Relationship Id="rId1" Type="http://schemas.openxmlformats.org/officeDocument/2006/relationships/slideLayout" Target="../slideLayouts/slideLayout1.xml" />
  <Relationship Id="rId5" Type="http://schemas.openxmlformats.org/officeDocument/2006/relationships/image" Target="../media/image50.gif" />
  <Relationship Id="rId4" Type="http://schemas.openxmlformats.org/officeDocument/2006/relationships/image" Target="../media/image49.gif" />
</Relationships>
</file>

<file path=ppt/slides/_rels/slide19.xml.rels>&#65279;<?xml version="1.0" encoding="utf-8" standalone="yes"?>
<Relationships xmlns="http://schemas.openxmlformats.org/package/2006/relationships">
  <Relationship Id="rId2" Type="http://schemas.openxmlformats.org/officeDocument/2006/relationships/image" Target="../media/image51.jpeg" />
  <Relationship Id="rId1" Type="http://schemas.openxmlformats.org/officeDocument/2006/relationships/slideLayout" Target="../slideLayouts/slideLayout1.xml" />
</Relationships>
</file>

<file path=ppt/slides/_rels/slide2.xml.rels>&#65279;<?xml version="1.0" encoding="utf-8" standalone="yes"?>
<Relationships xmlns="http://schemas.openxmlformats.org/package/2006/relationships">
  <Relationship Id="rId2" Type="http://schemas.openxmlformats.org/officeDocument/2006/relationships/image" Target="../media/image2.jpeg" />
  <Relationship Id="rId1" Type="http://schemas.openxmlformats.org/officeDocument/2006/relationships/slideLayout" Target="../slideLayouts/slideLayout1.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53.gif" />
  <Relationship Id="rId2" Type="http://schemas.openxmlformats.org/officeDocument/2006/relationships/image" Target="../media/image52.gif" />
  <Relationship Id="rId1" Type="http://schemas.openxmlformats.org/officeDocument/2006/relationships/slideLayout" Target="../slideLayouts/slideLayout1.xml" />
  <Relationship Id="rId4" Type="http://schemas.openxmlformats.org/officeDocument/2006/relationships/image" Target="../media/image54.gif" />
</Relationships>
</file>

<file path=ppt/slides/_rels/slide21.xml.rels>&#65279;<?xml version="1.0" encoding="utf-8" standalone="yes"?>
<Relationships xmlns="http://schemas.openxmlformats.org/package/2006/relationships">
  <Relationship Id="rId2" Type="http://schemas.openxmlformats.org/officeDocument/2006/relationships/image" Target="../media/image55.png" />
  <Relationship Id="rId1" Type="http://schemas.openxmlformats.org/officeDocument/2006/relationships/slideLayout" Target="../slideLayouts/slideLayout1.xml" />
</Relationships>
</file>

<file path=ppt/slides/_rels/slide22.xml.rels>&#65279;<?xml version="1.0" encoding="utf-8" standalone="yes"?>
<Relationships xmlns="http://schemas.openxmlformats.org/package/2006/relationships">
  <Relationship Id="rId2" Type="http://schemas.openxmlformats.org/officeDocument/2006/relationships/image" Target="../media/image21.jpeg" />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2" Type="http://schemas.openxmlformats.org/officeDocument/2006/relationships/image" Target="../media/image56.gif" />
  <Relationship Id="rId1" Type="http://schemas.openxmlformats.org/officeDocument/2006/relationships/slideLayout" Target="../slideLayouts/slideLayout1.xml" />
</Relationships>
</file>

<file path=ppt/slides/_rels/slide24.xml.rels>&#65279;<?xml version="1.0" encoding="utf-8" standalone="yes"?>
<Relationships xmlns="http://schemas.openxmlformats.org/package/2006/relationships">
  <Relationship Id="rId2" Type="http://schemas.openxmlformats.org/officeDocument/2006/relationships/image" Target="../media/image57.jpeg" />
  <Relationship Id="rId1" Type="http://schemas.openxmlformats.org/officeDocument/2006/relationships/slideLayout" Target="../slideLayouts/slideLayout1.xml" />
</Relationships>
</file>

<file path=ppt/slides/_rels/slide3.xml.rels>&#65279;<?xml version="1.0" encoding="utf-8" standalone="yes"?>
<Relationships xmlns="http://schemas.openxmlformats.org/package/2006/relationships">
  <Relationship Id="rId2" Type="http://schemas.openxmlformats.org/officeDocument/2006/relationships/image" Target="../media/image3.jpg"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5.jpg" />
  <Relationship Id="rId2" Type="http://schemas.openxmlformats.org/officeDocument/2006/relationships/image" Target="../media/image4.jpg" />
  <Relationship Id="rId1" Type="http://schemas.openxmlformats.org/officeDocument/2006/relationships/slideLayout" Target="../slideLayouts/slideLayout1.xml" />
</Relationships>
</file>

<file path=ppt/slides/_rels/slide5.xml.rels>&#65279;<?xml version="1.0" encoding="utf-8" standalone="yes"?>
<Relationships xmlns="http://schemas.openxmlformats.org/package/2006/relationships">
  <Relationship Id="rId8" Type="http://schemas.openxmlformats.org/officeDocument/2006/relationships/image" Target="../media/image12.gif" />
  <Relationship Id="rId3" Type="http://schemas.openxmlformats.org/officeDocument/2006/relationships/image" Target="../media/image7.gif" />
  <Relationship Id="rId7" Type="http://schemas.openxmlformats.org/officeDocument/2006/relationships/image" Target="../media/image11.gif" />
  <Relationship Id="rId2" Type="http://schemas.openxmlformats.org/officeDocument/2006/relationships/image" Target="../media/image6.gif" />
  <Relationship Id="rId1" Type="http://schemas.openxmlformats.org/officeDocument/2006/relationships/slideLayout" Target="../slideLayouts/slideLayout1.xml" />
  <Relationship Id="rId6" Type="http://schemas.openxmlformats.org/officeDocument/2006/relationships/image" Target="../media/image10.gif" />
  <Relationship Id="rId5" Type="http://schemas.openxmlformats.org/officeDocument/2006/relationships/image" Target="../media/image9.gif" />
  <Relationship Id="rId4" Type="http://schemas.openxmlformats.org/officeDocument/2006/relationships/image" Target="../media/image8.gif"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14.gif" />
  <Relationship Id="rId7" Type="http://schemas.openxmlformats.org/officeDocument/2006/relationships/image" Target="../media/image18.gif" />
  <Relationship Id="rId2" Type="http://schemas.openxmlformats.org/officeDocument/2006/relationships/image" Target="../media/image13.png" />
  <Relationship Id="rId1" Type="http://schemas.openxmlformats.org/officeDocument/2006/relationships/slideLayout" Target="../slideLayouts/slideLayout1.xml" />
  <Relationship Id="rId6" Type="http://schemas.openxmlformats.org/officeDocument/2006/relationships/image" Target="../media/image17.gif" />
  <Relationship Id="rId5" Type="http://schemas.openxmlformats.org/officeDocument/2006/relationships/image" Target="../media/image16.gif" />
  <Relationship Id="rId4" Type="http://schemas.openxmlformats.org/officeDocument/2006/relationships/image" Target="../media/image15.gif" />
</Relationships>
</file>

<file path=ppt/slides/_rels/slide7.xml.rels>&#65279;<?xml version="1.0" encoding="utf-8" standalone="yes"?>
<Relationships xmlns="http://schemas.openxmlformats.org/package/2006/relationships">
  <Relationship Id="rId3" Type="http://schemas.microsoft.com/office/2007/relationships/hdphoto" Target="../media/hdphoto1.wdp" />
  <Relationship Id="rId2" Type="http://schemas.openxmlformats.org/officeDocument/2006/relationships/image" Target="../media/image19.jpeg" />
  <Relationship Id="rId1" Type="http://schemas.openxmlformats.org/officeDocument/2006/relationships/slideLayout" Target="../slideLayouts/slideLayout1.xml" />
</Relationships>
</file>

<file path=ppt/slides/_rels/slide8.xml.rels>&#65279;<?xml version="1.0" encoding="utf-8" standalone="yes"?>
<Relationships xmlns="http://schemas.openxmlformats.org/package/2006/relationships">
  <Relationship Id="rId2" Type="http://schemas.openxmlformats.org/officeDocument/2006/relationships/image" Target="../media/image20.png" />
  <Relationship Id="rId1" Type="http://schemas.openxmlformats.org/officeDocument/2006/relationships/slideLayout" Target="../slideLayouts/slideLayout1.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22.jpeg" />
  <Relationship Id="rId2" Type="http://schemas.openxmlformats.org/officeDocument/2006/relationships/image" Target="../media/image21.jpeg" />
  <Relationship Id="rId1" Type="http://schemas.openxmlformats.org/officeDocument/2006/relationships/slideLayout" Target="../slideLayouts/slideLayout1.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48767" y="2660719"/>
            <a:ext cx="7446467" cy="1200329"/>
          </a:xfrm>
          <a:prstGeom prst="rect">
            <a:avLst/>
          </a:prstGeom>
          <a:blipFill>
            <a:blip r:embed="rId2" cstate="print"/>
            <a:tile tx="0" ty="0" sx="100000" sy="100000" flip="none" algn="tl"/>
          </a:blipFill>
          <a:ln w="19050">
            <a:solidFill>
              <a:schemeClr val="bg1">
                <a:lumMod val="50000"/>
              </a:schemeClr>
            </a:solidFill>
          </a:ln>
          <a:effectLst>
            <a:outerShdw blurRad="50800" dist="190500" dir="2700000" algn="tl" rotWithShape="0">
              <a:prstClr val="black">
                <a:alpha val="40000"/>
              </a:prstClr>
            </a:outerShdw>
          </a:effectLst>
        </p:spPr>
        <p:txBody>
          <a:bodyPr wrap="square" rtlCol="0" anchor="ctr" anchorCtr="0">
            <a:spAutoFit/>
          </a:bodyPr>
          <a:lstStyle/>
          <a:p>
            <a:pPr algn="ctr" rtl="0"/>
            <a:r>
              <a:rPr lang="vi" sz="3600" b="1" dirty="0">
                <a:solidFill>
                  <a:srgbClr val="0000CC"/>
                </a:solidFill>
                <a:latin typeface="+mj-lt"/>
                <a:ea typeface="メイリオ" pitchFamily="50" charset="-128"/>
                <a:cs typeface="メイリオ" pitchFamily="50" charset="-128"/>
              </a:rPr>
              <a:t>Để làm việc an toàn và khỏe mạnh</a:t>
            </a:r>
            <a:endParaRPr lang="en-US" altLang="ja-JP" sz="3600" b="1" dirty="0">
              <a:solidFill>
                <a:srgbClr val="0000CC"/>
              </a:solidFill>
              <a:latin typeface="+mj-lt"/>
              <a:ea typeface="メイリオ" pitchFamily="50" charset="-128"/>
              <a:cs typeface="メイリオ" pitchFamily="50" charset="-128"/>
            </a:endParaRPr>
          </a:p>
        </p:txBody>
      </p:sp>
      <p:sp>
        <p:nvSpPr>
          <p:cNvPr id="5" name="テキスト ボックス 4"/>
          <p:cNvSpPr txBox="1"/>
          <p:nvPr/>
        </p:nvSpPr>
        <p:spPr>
          <a:xfrm>
            <a:off x="848767" y="1556792"/>
            <a:ext cx="7446467" cy="954107"/>
          </a:xfrm>
          <a:prstGeom prst="rect">
            <a:avLst/>
          </a:prstGeom>
          <a:noFill/>
        </p:spPr>
        <p:txBody>
          <a:bodyPr wrap="square" rtlCol="0" anchor="b">
            <a:spAutoFit/>
          </a:bodyPr>
          <a:lstStyle/>
          <a:p>
            <a:pPr rtl="0"/>
            <a:r>
              <a:rPr lang="vi" sz="2800" dirty="0">
                <a:solidFill>
                  <a:srgbClr val="C00000"/>
                </a:solidFill>
                <a:latin typeface="+mj-lt"/>
                <a:ea typeface="メイリオ" panose="020B0604030504040204" pitchFamily="50" charset="-128"/>
                <a:cs typeface="メイリオ" panose="020B0604030504040204" pitchFamily="50" charset="-128"/>
              </a:rPr>
              <a:t>Dành cho các bạn đang làm việc trong ngành thương mại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a:spLocks noChangeArrowheads="1"/>
          </p:cNvSpPr>
          <p:nvPr/>
        </p:nvSpPr>
        <p:spPr bwMode="auto">
          <a:xfrm>
            <a:off x="161764" y="188640"/>
            <a:ext cx="8820472" cy="504056"/>
          </a:xfrm>
          <a:prstGeom prst="roundRect">
            <a:avLst/>
          </a:prstGeom>
          <a:solidFill>
            <a:schemeClr val="accent2">
              <a:lumMod val="75000"/>
            </a:schemeClr>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pPr>
            <a:r>
              <a:rPr lang="vi" sz="2000" b="1" dirty="0">
                <a:solidFill>
                  <a:schemeClr val="bg1"/>
                </a:solidFill>
                <a:latin typeface="Arial" panose="020B0604020202020204" pitchFamily="34" charset="0"/>
                <a:ea typeface="ＭＳ ゴシック" pitchFamily="49" charset="-128"/>
                <a:cs typeface="Arial" panose="020B0604020202020204" pitchFamily="34" charset="0"/>
              </a:rPr>
              <a:t>Điểm lưu ý 5 Tăng cường an toàn bằng cách thực hiện triệt để 4S, 5S!</a:t>
            </a:r>
            <a:endParaRPr lang="ja-JP" altLang="en-US" sz="2000"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3" name="円/楕円 2"/>
          <p:cNvSpPr/>
          <p:nvPr/>
        </p:nvSpPr>
        <p:spPr>
          <a:xfrm>
            <a:off x="2267744" y="5013176"/>
            <a:ext cx="1944215" cy="645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rtl="0"/>
            <a:r>
              <a:rPr lang="vi" sz="1600" dirty="0"/>
              <a:t>Nếu 4S không tốt</a:t>
            </a:r>
          </a:p>
        </p:txBody>
      </p:sp>
      <p:sp>
        <p:nvSpPr>
          <p:cNvPr id="4" name="正方形/長方形 3"/>
          <p:cNvSpPr/>
          <p:nvPr/>
        </p:nvSpPr>
        <p:spPr>
          <a:xfrm>
            <a:off x="3563888" y="5805264"/>
            <a:ext cx="2376264" cy="64807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1400">
                <a:solidFill>
                  <a:schemeClr val="tx1"/>
                </a:solidFill>
                <a:latin typeface="Arial" panose="020B0604020202020204" pitchFamily="34" charset="0"/>
                <a:ea typeface="メイリオ" panose="020B0604030504040204" pitchFamily="50" charset="-128"/>
                <a:cs typeface="Arial" panose="020B0604020202020204" pitchFamily="34" charset="0"/>
              </a:rPr>
              <a:t>Nếu không vệ sinh, máy móc hư hỏng, có nguy cơ té ngã</a:t>
            </a:r>
          </a:p>
        </p:txBody>
      </p:sp>
      <p:sp>
        <p:nvSpPr>
          <p:cNvPr id="10" name="正方形/長方形 9"/>
          <p:cNvSpPr/>
          <p:nvPr/>
        </p:nvSpPr>
        <p:spPr>
          <a:xfrm>
            <a:off x="3563888" y="4293096"/>
            <a:ext cx="2376264" cy="64807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1400">
                <a:solidFill>
                  <a:schemeClr val="tx1"/>
                </a:solidFill>
                <a:latin typeface="Arial" panose="020B0604020202020204" pitchFamily="34" charset="0"/>
                <a:ea typeface="メイリオ" panose="020B0604030504040204" pitchFamily="50" charset="-128"/>
                <a:cs typeface="Arial" panose="020B0604020202020204" pitchFamily="34" charset="0"/>
              </a:rPr>
              <a:t>Phát sinh thời gian lãng phí và thu dọn không hiệu quả</a:t>
            </a:r>
          </a:p>
        </p:txBody>
      </p:sp>
      <p:sp>
        <p:nvSpPr>
          <p:cNvPr id="12" name="正方形/長方形 11"/>
          <p:cNvSpPr/>
          <p:nvPr/>
        </p:nvSpPr>
        <p:spPr>
          <a:xfrm>
            <a:off x="539552" y="4293096"/>
            <a:ext cx="2376264" cy="64807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1400" dirty="0">
                <a:solidFill>
                  <a:schemeClr val="tx1"/>
                </a:solidFill>
                <a:latin typeface="Arial" panose="020B0604020202020204" pitchFamily="34" charset="0"/>
                <a:ea typeface="メイリオ" panose="020B0604030504040204" pitchFamily="50" charset="-128"/>
                <a:cs typeface="Arial" panose="020B0604020202020204" pitchFamily="34" charset="0"/>
              </a:rPr>
              <a:t>Sẽ có vật dụng không cần thiết và hành động lãng phí</a:t>
            </a:r>
          </a:p>
        </p:txBody>
      </p:sp>
      <p:sp>
        <p:nvSpPr>
          <p:cNvPr id="13" name="正方形/長方形 12"/>
          <p:cNvSpPr/>
          <p:nvPr/>
        </p:nvSpPr>
        <p:spPr>
          <a:xfrm>
            <a:off x="539552" y="5805264"/>
            <a:ext cx="2376264" cy="64807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 sz="1400">
                <a:solidFill>
                  <a:schemeClr val="tx1"/>
                </a:solidFill>
                <a:latin typeface="Arial" panose="020B0604020202020204" pitchFamily="34" charset="0"/>
                <a:ea typeface="メイリオ" panose="020B0604030504040204" pitchFamily="50" charset="-128"/>
                <a:cs typeface="Arial" panose="020B0604020202020204" pitchFamily="34" charset="0"/>
              </a:rPr>
              <a:t>Nếu không sạch, sản phẩm sẽ không đạt, mất sự tín nhiệm</a:t>
            </a:r>
          </a:p>
        </p:txBody>
      </p:sp>
      <p:sp>
        <p:nvSpPr>
          <p:cNvPr id="5" name="左矢印 4"/>
          <p:cNvSpPr>
            <a:spLocks noChangeAspect="1"/>
          </p:cNvSpPr>
          <p:nvPr/>
        </p:nvSpPr>
        <p:spPr>
          <a:xfrm rot="2100000">
            <a:off x="2007411" y="4964731"/>
            <a:ext cx="169733" cy="277746"/>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14" name="左矢印 13"/>
          <p:cNvSpPr>
            <a:spLocks noChangeAspect="1"/>
          </p:cNvSpPr>
          <p:nvPr/>
        </p:nvSpPr>
        <p:spPr>
          <a:xfrm rot="19500000" flipV="1">
            <a:off x="2033704" y="5540279"/>
            <a:ext cx="169733" cy="277746"/>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15" name="左矢印 14"/>
          <p:cNvSpPr>
            <a:spLocks noChangeAspect="1"/>
          </p:cNvSpPr>
          <p:nvPr/>
        </p:nvSpPr>
        <p:spPr>
          <a:xfrm rot="19500000" flipH="1">
            <a:off x="4193944" y="4964731"/>
            <a:ext cx="169733" cy="277746"/>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16" name="左矢印 15"/>
          <p:cNvSpPr>
            <a:spLocks noChangeAspect="1"/>
          </p:cNvSpPr>
          <p:nvPr/>
        </p:nvSpPr>
        <p:spPr>
          <a:xfrm rot="2100000" flipH="1" flipV="1">
            <a:off x="4167651" y="5540795"/>
            <a:ext cx="169733" cy="277746"/>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7" name="右矢印 6"/>
          <p:cNvSpPr/>
          <p:nvPr/>
        </p:nvSpPr>
        <p:spPr>
          <a:xfrm>
            <a:off x="4716016" y="5085184"/>
            <a:ext cx="169733" cy="5738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p>
        </p:txBody>
      </p:sp>
      <p:sp>
        <p:nvSpPr>
          <p:cNvPr id="18"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9" name="Rectangle 10"/>
          <p:cNvSpPr>
            <a:spLocks noChangeArrowheads="1"/>
          </p:cNvSpPr>
          <p:nvPr/>
        </p:nvSpPr>
        <p:spPr bwMode="auto">
          <a:xfrm>
            <a:off x="548680" y="836712"/>
            <a:ext cx="8127776" cy="3384000"/>
          </a:xfrm>
          <a:prstGeom prst="rect">
            <a:avLst/>
          </a:prstGeom>
          <a:solidFill>
            <a:schemeClr val="accent3">
              <a:lumMod val="20000"/>
              <a:lumOff val="80000"/>
            </a:schemeClr>
          </a:solidFill>
          <a:ln w="28575">
            <a:solidFill>
              <a:srgbClr val="0000CC"/>
            </a:solidFill>
            <a:miter lim="800000"/>
            <a:headEnd/>
            <a:tailEnd/>
          </a:ln>
          <a:effectLst/>
        </p:spPr>
        <p:txBody>
          <a:bodyPr tIns="108000" rIns="72000" bIns="72000" rtlCol="0" anchor="ctr"/>
          <a:lstStyle/>
          <a:p>
            <a:pPr marL="1790700" indent="-1790700" rtl="0" fontAlgn="auto">
              <a:spcAft>
                <a:spcPts val="0"/>
              </a:spcAft>
              <a:tabLst>
                <a:tab pos="266700" algn="l"/>
              </a:tabLst>
              <a:defRPr/>
            </a:pPr>
            <a:r>
              <a:rPr lang="vi" sz="1600" dirty="0">
                <a:solidFill>
                  <a:srgbClr val="C00000"/>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srgbClr val="C00000"/>
                </a:solidFill>
                <a:latin typeface="Arial" panose="020B0604020202020204" pitchFamily="34" charset="0"/>
                <a:ea typeface="メイリオ" pitchFamily="50" charset="-128"/>
                <a:cs typeface="Arial" panose="020B0604020202020204" pitchFamily="34" charset="0"/>
              </a:rPr>
              <a:t>	</a:t>
            </a:r>
            <a:r>
              <a:rPr lang="vi" sz="1600" dirty="0">
                <a:solidFill>
                  <a:srgbClr val="C00000"/>
                </a:solidFill>
                <a:latin typeface="Arial" panose="020B0604020202020204" pitchFamily="34" charset="0"/>
                <a:ea typeface="メイリオ" pitchFamily="50" charset="-128"/>
                <a:cs typeface="Arial" panose="020B0604020202020204" pitchFamily="34" charset="0"/>
              </a:rPr>
              <a:t>Sàng lọc (Seiri)</a:t>
            </a:r>
            <a:r>
              <a:rPr lang="en-US" sz="1600" dirty="0">
                <a:latin typeface="Arial" panose="020B0604020202020204" pitchFamily="34" charset="0"/>
                <a:ea typeface="メイリオ" pitchFamily="50" charset="-128"/>
                <a:cs typeface="Arial" panose="020B0604020202020204" pitchFamily="34" charset="0"/>
              </a:rPr>
              <a:t>	</a:t>
            </a:r>
            <a:r>
              <a:rPr lang="vi" sz="1600" dirty="0">
                <a:solidFill>
                  <a:srgbClr val="0000CC"/>
                </a:solidFill>
                <a:latin typeface="Arial" panose="020B0604020202020204" pitchFamily="34" charset="0"/>
                <a:ea typeface="メイリオ" pitchFamily="50" charset="-128"/>
                <a:cs typeface="Arial" panose="020B0604020202020204" pitchFamily="34" charset="0"/>
              </a:rPr>
              <a:t>Phân loại các vật dụng cần thiết và không cần thiết, xử lý những vật không cần thiết.</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1343025" indent="-266700" rtl="0" fontAlgn="auto">
              <a:spcAft>
                <a:spcPts val="0"/>
              </a:spcAft>
              <a:defRPr/>
            </a:pPr>
            <a:r>
              <a:rPr lang="vi" sz="1400" dirty="0">
                <a:latin typeface="Arial" panose="020B0604020202020204" pitchFamily="34" charset="0"/>
                <a:ea typeface="メイリオ" pitchFamily="50" charset="-128"/>
                <a:cs typeface="Arial" panose="020B0604020202020204" pitchFamily="34" charset="0"/>
              </a:rPr>
              <a:t>→</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Hiệu quả công việc được nâng cao, nguy cơ tai nạn té ngã cũng được giảm xuống.</a:t>
            </a:r>
            <a:endParaRPr lang="en-US" altLang="ja-JP" sz="1400" dirty="0">
              <a:latin typeface="Arial" panose="020B0604020202020204" pitchFamily="34" charset="0"/>
              <a:ea typeface="メイリオ" pitchFamily="50" charset="-128"/>
              <a:cs typeface="Arial" panose="020B0604020202020204" pitchFamily="34" charset="0"/>
            </a:endParaRPr>
          </a:p>
          <a:p>
            <a:pPr rtl="0" fontAlgn="auto">
              <a:spcAft>
                <a:spcPts val="0"/>
              </a:spcAft>
              <a:tabLst>
                <a:tab pos="266700" algn="l"/>
              </a:tabLst>
              <a:defRPr/>
            </a:pPr>
            <a:r>
              <a:rPr lang="vi" sz="1600" dirty="0">
                <a:solidFill>
                  <a:srgbClr val="C00000"/>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srgbClr val="C00000"/>
                </a:solidFill>
                <a:latin typeface="Arial" panose="020B0604020202020204" pitchFamily="34" charset="0"/>
                <a:ea typeface="メイリオ" pitchFamily="50" charset="-128"/>
                <a:cs typeface="Arial" panose="020B0604020202020204" pitchFamily="34" charset="0"/>
              </a:rPr>
              <a:t>	</a:t>
            </a:r>
            <a:r>
              <a:rPr lang="vi" sz="1600" dirty="0">
                <a:solidFill>
                  <a:srgbClr val="C00000"/>
                </a:solidFill>
                <a:latin typeface="Arial" panose="020B0604020202020204" pitchFamily="34" charset="0"/>
                <a:ea typeface="メイリオ" pitchFamily="50" charset="-128"/>
                <a:cs typeface="Arial" panose="020B0604020202020204" pitchFamily="34" charset="0"/>
              </a:rPr>
              <a:t>Sắp xếp (Seiton)</a:t>
            </a:r>
            <a:r>
              <a:rPr lang="en-US" sz="1600" dirty="0">
                <a:latin typeface="Arial" panose="020B0604020202020204" pitchFamily="34" charset="0"/>
                <a:ea typeface="メイリオ" pitchFamily="50" charset="-128"/>
                <a:cs typeface="Arial" panose="020B0604020202020204" pitchFamily="34" charset="0"/>
              </a:rPr>
              <a:t>  </a:t>
            </a:r>
            <a:r>
              <a:rPr lang="vi" sz="1600" dirty="0">
                <a:solidFill>
                  <a:srgbClr val="0000CC"/>
                </a:solidFill>
                <a:latin typeface="Arial" panose="020B0604020202020204" pitchFamily="34" charset="0"/>
                <a:ea typeface="メイリオ" pitchFamily="50" charset="-128"/>
                <a:cs typeface="Arial" panose="020B0604020202020204" pitchFamily="34" charset="0"/>
              </a:rPr>
              <a:t>Sắp xếp những vật dụng cần thiết một cách dễ tìm, dễ sử dụng.</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1343025" indent="-266700" rtl="0" fontAlgn="auto">
              <a:spcAft>
                <a:spcPts val="0"/>
              </a:spcAft>
              <a:defRPr/>
            </a:pPr>
            <a:r>
              <a:rPr lang="vi" sz="1400" dirty="0">
                <a:latin typeface="Arial" panose="020B0604020202020204" pitchFamily="34" charset="0"/>
                <a:ea typeface="メイリオ" pitchFamily="50" charset="-128"/>
                <a:cs typeface="Arial" panose="020B0604020202020204" pitchFamily="34" charset="0"/>
              </a:rPr>
              <a:t>→</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Giảm thiểu thời gian không cần thiết, nâng cao chất lượng </a:t>
            </a:r>
            <a:r>
              <a:rPr lang="vi" sz="1600" dirty="0">
                <a:latin typeface="Arial" panose="020B0604020202020204" pitchFamily="34" charset="0"/>
                <a:ea typeface="メイリオ" pitchFamily="50" charset="-128"/>
                <a:cs typeface="Arial" panose="020B0604020202020204" pitchFamily="34" charset="0"/>
              </a:rPr>
              <a:t>.</a:t>
            </a:r>
            <a:endParaRPr lang="en-US" altLang="ja-JP" sz="1600" dirty="0">
              <a:latin typeface="Arial" panose="020B0604020202020204" pitchFamily="34" charset="0"/>
              <a:ea typeface="メイリオ" pitchFamily="50" charset="-128"/>
              <a:cs typeface="Arial" panose="020B0604020202020204" pitchFamily="34" charset="0"/>
            </a:endParaRPr>
          </a:p>
          <a:p>
            <a:pPr rtl="0" fontAlgn="auto">
              <a:spcAft>
                <a:spcPts val="0"/>
              </a:spcAft>
              <a:tabLst>
                <a:tab pos="266700" algn="l"/>
              </a:tabLst>
              <a:defRPr/>
            </a:pPr>
            <a:r>
              <a:rPr lang="vi" sz="1600" dirty="0">
                <a:solidFill>
                  <a:srgbClr val="C00000"/>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srgbClr val="C00000"/>
                </a:solidFill>
                <a:latin typeface="Arial" panose="020B0604020202020204" pitchFamily="34" charset="0"/>
                <a:ea typeface="メイリオ" pitchFamily="50" charset="-128"/>
                <a:cs typeface="Arial" panose="020B0604020202020204" pitchFamily="34" charset="0"/>
              </a:rPr>
              <a:t>	</a:t>
            </a:r>
            <a:r>
              <a:rPr lang="vi" sz="1600" dirty="0">
                <a:solidFill>
                  <a:srgbClr val="C00000"/>
                </a:solidFill>
                <a:latin typeface="Arial" panose="020B0604020202020204" pitchFamily="34" charset="0"/>
                <a:ea typeface="メイリオ" pitchFamily="50" charset="-128"/>
                <a:cs typeface="Arial" panose="020B0604020202020204" pitchFamily="34" charset="0"/>
              </a:rPr>
              <a:t>Săn sóc (Seiketsu)</a:t>
            </a:r>
            <a:r>
              <a:rPr lang="en-US" sz="1600" dirty="0">
                <a:latin typeface="Arial" panose="020B0604020202020204" pitchFamily="34" charset="0"/>
                <a:ea typeface="メイリオ" pitchFamily="50" charset="-128"/>
                <a:cs typeface="Arial" panose="020B0604020202020204" pitchFamily="34" charset="0"/>
              </a:rPr>
              <a:t>  </a:t>
            </a:r>
            <a:r>
              <a:rPr lang="vi" sz="1600" dirty="0">
                <a:solidFill>
                  <a:srgbClr val="0000CC"/>
                </a:solidFill>
                <a:latin typeface="Arial" panose="020B0604020202020204" pitchFamily="34" charset="0"/>
                <a:ea typeface="メイリオ" pitchFamily="50" charset="-128"/>
                <a:cs typeface="Arial" panose="020B0604020202020204" pitchFamily="34" charset="0"/>
              </a:rPr>
              <a:t>Loại bỏ bụi bẩn, làm sạch môi trường xung quanh bạn.</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1343025" indent="-266700" rtl="0" fontAlgn="auto">
              <a:spcAft>
                <a:spcPts val="0"/>
              </a:spcAft>
              <a:defRPr/>
            </a:pPr>
            <a:r>
              <a:rPr lang="vi" sz="1400" dirty="0">
                <a:latin typeface="Arial" panose="020B0604020202020204" pitchFamily="34" charset="0"/>
                <a:ea typeface="メイリオ" pitchFamily="50" charset="-128"/>
                <a:cs typeface="Arial" panose="020B0604020202020204" pitchFamily="34" charset="0"/>
              </a:rPr>
              <a:t>→</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Nâng cao chất lượng sản phẩm, ngăn ngừa ngộ độc thực phẩm, ngăn chặn vấn đề lẫn dị vật</a:t>
            </a:r>
            <a:r>
              <a:rPr lang="vi" sz="1600" dirty="0">
                <a:latin typeface="Arial" panose="020B0604020202020204" pitchFamily="34" charset="0"/>
                <a:ea typeface="メイリオ" pitchFamily="50" charset="-128"/>
                <a:cs typeface="Arial" panose="020B0604020202020204" pitchFamily="34" charset="0"/>
              </a:rPr>
              <a:t>.</a:t>
            </a:r>
            <a:endParaRPr lang="en-US" altLang="ja-JP" sz="1600" dirty="0">
              <a:latin typeface="Arial" panose="020B0604020202020204" pitchFamily="34" charset="0"/>
              <a:ea typeface="メイリオ" pitchFamily="50" charset="-128"/>
              <a:cs typeface="Arial" panose="020B0604020202020204" pitchFamily="34" charset="0"/>
            </a:endParaRPr>
          </a:p>
          <a:p>
            <a:pPr rtl="0" fontAlgn="auto">
              <a:spcAft>
                <a:spcPts val="0"/>
              </a:spcAft>
              <a:tabLst>
                <a:tab pos="266700" algn="l"/>
              </a:tabLst>
              <a:defRPr/>
            </a:pPr>
            <a:r>
              <a:rPr lang="vi" sz="1600" dirty="0">
                <a:solidFill>
                  <a:srgbClr val="C00000"/>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srgbClr val="C00000"/>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	</a:t>
            </a:r>
            <a:r>
              <a:rPr lang="vi" sz="1600" dirty="0">
                <a:solidFill>
                  <a:srgbClr val="C00000"/>
                </a:solidFill>
                <a:latin typeface="Arial" panose="020B0604020202020204" pitchFamily="34" charset="0"/>
                <a:ea typeface="メイリオ" pitchFamily="50" charset="-128"/>
                <a:cs typeface="Arial" panose="020B0604020202020204" pitchFamily="34" charset="0"/>
              </a:rPr>
              <a:t>Sạch sẽ (Seiso)</a:t>
            </a:r>
            <a:r>
              <a:rPr lang="en-US" sz="1600" dirty="0">
                <a:latin typeface="Arial" panose="020B0604020202020204" pitchFamily="34" charset="0"/>
                <a:ea typeface="メイリオ" pitchFamily="50" charset="-128"/>
                <a:cs typeface="Arial" panose="020B0604020202020204" pitchFamily="34" charset="0"/>
              </a:rPr>
              <a:t>  </a:t>
            </a:r>
            <a:r>
              <a:rPr lang="vi" sz="1600" dirty="0">
                <a:solidFill>
                  <a:srgbClr val="0000CC"/>
                </a:solidFill>
                <a:latin typeface="Arial" panose="020B0604020202020204" pitchFamily="34" charset="0"/>
                <a:ea typeface="メイリオ" pitchFamily="50" charset="-128"/>
                <a:cs typeface="Arial" panose="020B0604020202020204" pitchFamily="34" charset="0"/>
              </a:rPr>
              <a:t>Loại bỏ rác và bụi bẩn ở máy móc, thiết bị và nơi làm việc.</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1343025" indent="-266700" rtl="0" fontAlgn="auto">
              <a:spcAft>
                <a:spcPts val="0"/>
              </a:spcAft>
              <a:defRPr/>
            </a:pPr>
            <a:r>
              <a:rPr lang="vi" sz="1400" dirty="0">
                <a:latin typeface="Arial" panose="020B0604020202020204" pitchFamily="34" charset="0"/>
                <a:ea typeface="メイリオ" pitchFamily="50" charset="-128"/>
                <a:cs typeface="Arial" panose="020B0604020202020204" pitchFamily="34" charset="0"/>
              </a:rPr>
              <a:t>→</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Duy trì chức năng của máy móc thiết bị, nguy cơ tai nạn té ngã cũng được giảm xuống</a:t>
            </a:r>
            <a:r>
              <a:rPr lang="vi" sz="1600" dirty="0">
                <a:latin typeface="Arial" panose="020B0604020202020204" pitchFamily="34" charset="0"/>
                <a:ea typeface="メイリオ" pitchFamily="50" charset="-128"/>
                <a:cs typeface="Arial" panose="020B0604020202020204" pitchFamily="34" charset="0"/>
              </a:rPr>
              <a:t>.</a:t>
            </a:r>
            <a:endParaRPr lang="en-US" altLang="ja-JP" sz="1600" dirty="0">
              <a:latin typeface="Arial" panose="020B0604020202020204" pitchFamily="34" charset="0"/>
              <a:ea typeface="メイリオ" pitchFamily="50" charset="-128"/>
              <a:cs typeface="Arial" panose="020B0604020202020204" pitchFamily="34" charset="0"/>
            </a:endParaRPr>
          </a:p>
          <a:p>
            <a:pPr rtl="0" fontAlgn="auto">
              <a:spcAft>
                <a:spcPts val="0"/>
              </a:spcAft>
              <a:tabLst>
                <a:tab pos="266700" algn="l"/>
              </a:tabLst>
              <a:defRPr/>
            </a:pPr>
            <a:r>
              <a:rPr lang="vi" sz="1600" dirty="0">
                <a:solidFill>
                  <a:srgbClr val="C00000"/>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sz="1600" dirty="0">
                <a:solidFill>
                  <a:srgbClr val="C00000"/>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	</a:t>
            </a:r>
            <a:r>
              <a:rPr lang="vi" sz="1600" dirty="0">
                <a:solidFill>
                  <a:srgbClr val="C00000"/>
                </a:solidFill>
                <a:latin typeface="Arial" panose="020B0604020202020204" pitchFamily="34" charset="0"/>
                <a:ea typeface="メイリオ" pitchFamily="50" charset="-128"/>
                <a:cs typeface="Arial" panose="020B0604020202020204" pitchFamily="34" charset="0"/>
              </a:rPr>
              <a:t>Sẵn sàng (Shítuke/Shyukan)</a:t>
            </a:r>
            <a:r>
              <a:rPr lang="en-US" sz="1600" dirty="0">
                <a:latin typeface="Arial" panose="020B0604020202020204" pitchFamily="34" charset="0"/>
                <a:ea typeface="メイリオ" pitchFamily="50" charset="-128"/>
                <a:cs typeface="Arial" panose="020B0604020202020204" pitchFamily="34" charset="0"/>
              </a:rPr>
              <a:t>  </a:t>
            </a:r>
            <a:r>
              <a:rPr lang="vi" sz="1600" dirty="0">
                <a:solidFill>
                  <a:srgbClr val="0000CC"/>
                </a:solidFill>
                <a:latin typeface="Arial" panose="020B0604020202020204" pitchFamily="34" charset="0"/>
                <a:ea typeface="メイリオ" pitchFamily="50" charset="-128"/>
                <a:cs typeface="Arial" panose="020B0604020202020204" pitchFamily="34" charset="0"/>
              </a:rPr>
              <a:t>Nghiêm túc tuân thủ những điều đã được quy định.</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1343025" indent="-266700" rtl="0" fontAlgn="auto">
              <a:spcAft>
                <a:spcPts val="0"/>
              </a:spcAft>
              <a:defRPr/>
            </a:pPr>
            <a:r>
              <a:rPr lang="vi" sz="1400" dirty="0">
                <a:latin typeface="Arial" panose="020B0604020202020204" pitchFamily="34" charset="0"/>
                <a:ea typeface="メイリオ" pitchFamily="50" charset="-128"/>
                <a:cs typeface="Arial" panose="020B0604020202020204" pitchFamily="34" charset="0"/>
              </a:rPr>
              <a:t>→</a:t>
            </a:r>
            <a:r>
              <a:rPr lang="en-US" sz="1400" dirty="0">
                <a:latin typeface="Arial" panose="020B0604020202020204" pitchFamily="34" charset="0"/>
                <a:ea typeface="メイリオ" pitchFamily="50" charset="-128"/>
                <a:cs typeface="Arial" panose="020B0604020202020204" pitchFamily="34" charset="0"/>
              </a:rPr>
              <a:t>	</a:t>
            </a:r>
            <a:r>
              <a:rPr lang="vi" sz="1400" dirty="0">
                <a:latin typeface="Arial" panose="020B0604020202020204" pitchFamily="34" charset="0"/>
                <a:ea typeface="メイリオ" pitchFamily="50" charset="-128"/>
                <a:cs typeface="Arial" panose="020B0604020202020204" pitchFamily="34" charset="0"/>
              </a:rPr>
              <a:t>Bằng cách thực hiện lặp đi lặp lại, bạn sẽ có thể thực hiện các hành động an toàn, sức khoẻ một cách tự nhiên và vô ý thức.</a:t>
            </a:r>
            <a:endParaRPr lang="en-US" altLang="ja-JP" sz="1400" dirty="0">
              <a:latin typeface="Arial" panose="020B0604020202020204" pitchFamily="34" charset="0"/>
              <a:ea typeface="メイリオ" pitchFamily="50" charset="-128"/>
              <a:cs typeface="Arial" panose="020B0604020202020204" pitchFamily="34" charset="0"/>
            </a:endParaRPr>
          </a:p>
        </p:txBody>
      </p:sp>
      <p:grpSp>
        <p:nvGrpSpPr>
          <p:cNvPr id="2" name="グループ化 1">
            <a:extLst>
              <a:ext uri="{FF2B5EF4-FFF2-40B4-BE49-F238E27FC236}">
                <a16:creationId xmlns:a16="http://schemas.microsoft.com/office/drawing/2014/main" id="{BC52FB5A-CFA5-41DE-8222-0FD29B51CBDD}"/>
              </a:ext>
            </a:extLst>
          </p:cNvPr>
          <p:cNvGrpSpPr/>
          <p:nvPr/>
        </p:nvGrpSpPr>
        <p:grpSpPr>
          <a:xfrm>
            <a:off x="6208102" y="4365103"/>
            <a:ext cx="2544077" cy="2088233"/>
            <a:chOff x="6208102" y="4365103"/>
            <a:chExt cx="2544077" cy="2088233"/>
          </a:xfrm>
        </p:grpSpPr>
        <p:pic>
          <p:nvPicPr>
            <p:cNvPr id="21" name="Picture 2" descr="C:\Users\User07.PC007\OneDrive\01厚労省委託C\未熟練\ﾏﾆｭｱﾙ\4S0000095836.gif">
              <a:extLst>
                <a:ext uri="{FF2B5EF4-FFF2-40B4-BE49-F238E27FC236}">
                  <a16:creationId xmlns:a16="http://schemas.microsoft.com/office/drawing/2014/main" id="{970359AA-2926-4F6A-80EF-BC5B8B0732AB}"/>
                </a:ext>
              </a:extLst>
            </p:cNvPr>
            <p:cNvPicPr>
              <a:picLocks noChangeAspect="1" noChangeArrowheads="1"/>
            </p:cNvPicPr>
            <p:nvPr/>
          </p:nvPicPr>
          <p:blipFill>
            <a:blip r:embed="rId2" cstate="print"/>
            <a:srcRect/>
            <a:stretch>
              <a:fillRect/>
            </a:stretch>
          </p:blipFill>
          <p:spPr bwMode="auto">
            <a:xfrm>
              <a:off x="6414594" y="4365103"/>
              <a:ext cx="2189854" cy="2088233"/>
            </a:xfrm>
            <a:prstGeom prst="rect">
              <a:avLst/>
            </a:prstGeom>
            <a:noFill/>
            <a:ln w="9525">
              <a:noFill/>
              <a:miter lim="800000"/>
              <a:headEnd/>
              <a:tailEnd/>
            </a:ln>
          </p:spPr>
        </p:pic>
        <p:sp>
          <p:nvSpPr>
            <p:cNvPr id="22" name="Text Box 12">
              <a:extLst>
                <a:ext uri="{FF2B5EF4-FFF2-40B4-BE49-F238E27FC236}">
                  <a16:creationId xmlns:a16="http://schemas.microsoft.com/office/drawing/2014/main" id="{F415B209-8924-4B3E-8BA8-28CE242826C5}"/>
                </a:ext>
              </a:extLst>
            </p:cNvPr>
            <p:cNvSpPr txBox="1">
              <a:spLocks noChangeArrowheads="1"/>
            </p:cNvSpPr>
            <p:nvPr/>
          </p:nvSpPr>
          <p:spPr bwMode="auto">
            <a:xfrm>
              <a:off x="6376392" y="4440947"/>
              <a:ext cx="972000"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93600" bIns="0" anchor="b">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0"/>
                </a:spcBef>
                <a:buNone/>
              </a:pPr>
              <a:r>
                <a:rPr lang="id-ID" altLang="ja-JP" sz="1200" dirty="0">
                  <a:cs typeface="Arial" panose="020B0604020202020204" pitchFamily="34" charset="0"/>
                </a:rPr>
                <a:t>Dọn dẹp!</a:t>
              </a:r>
            </a:p>
          </p:txBody>
        </p:sp>
        <p:sp>
          <p:nvSpPr>
            <p:cNvPr id="23" name="Text Box 12">
              <a:extLst>
                <a:ext uri="{FF2B5EF4-FFF2-40B4-BE49-F238E27FC236}">
                  <a16:creationId xmlns:a16="http://schemas.microsoft.com/office/drawing/2014/main" id="{128AD15A-CF3B-4D33-A2A2-5E9E2EF0D7B8}"/>
                </a:ext>
              </a:extLst>
            </p:cNvPr>
            <p:cNvSpPr txBox="1">
              <a:spLocks noChangeArrowheads="1"/>
            </p:cNvSpPr>
            <p:nvPr/>
          </p:nvSpPr>
          <p:spPr bwMode="auto">
            <a:xfrm>
              <a:off x="7675854" y="4440947"/>
              <a:ext cx="1076325"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0" anchor="b">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id-ID" altLang="ja-JP" sz="1200" dirty="0">
                  <a:cs typeface="Arial" panose="020B0604020202020204" pitchFamily="34" charset="0"/>
                </a:rPr>
                <a:t>Phân loại!</a:t>
              </a:r>
            </a:p>
          </p:txBody>
        </p:sp>
        <p:sp>
          <p:nvSpPr>
            <p:cNvPr id="24" name="Text Box 12">
              <a:extLst>
                <a:ext uri="{FF2B5EF4-FFF2-40B4-BE49-F238E27FC236}">
                  <a16:creationId xmlns:a16="http://schemas.microsoft.com/office/drawing/2014/main" id="{AA31719F-4F9A-4D1B-9499-F15F9D530103}"/>
                </a:ext>
              </a:extLst>
            </p:cNvPr>
            <p:cNvSpPr txBox="1">
              <a:spLocks noChangeArrowheads="1"/>
            </p:cNvSpPr>
            <p:nvPr/>
          </p:nvSpPr>
          <p:spPr bwMode="auto">
            <a:xfrm>
              <a:off x="6208102" y="6158609"/>
              <a:ext cx="1081529"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0" rIns="9360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0"/>
                </a:spcBef>
                <a:buNone/>
              </a:pPr>
              <a:r>
                <a:rPr lang="id-ID" altLang="ja-JP" sz="1200" dirty="0">
                  <a:cs typeface="Arial" panose="020B0604020202020204" pitchFamily="34" charset="0"/>
                </a:rPr>
                <a:t>Lau sàn!</a:t>
              </a:r>
            </a:p>
          </p:txBody>
        </p:sp>
        <p:sp>
          <p:nvSpPr>
            <p:cNvPr id="25" name="Text Box 12">
              <a:extLst>
                <a:ext uri="{FF2B5EF4-FFF2-40B4-BE49-F238E27FC236}">
                  <a16:creationId xmlns:a16="http://schemas.microsoft.com/office/drawing/2014/main" id="{EE0C59F0-13D1-44E6-8F55-050AB9A87576}"/>
                </a:ext>
              </a:extLst>
            </p:cNvPr>
            <p:cNvSpPr txBox="1">
              <a:spLocks noChangeArrowheads="1"/>
            </p:cNvSpPr>
            <p:nvPr/>
          </p:nvSpPr>
          <p:spPr bwMode="auto">
            <a:xfrm>
              <a:off x="7675854" y="6172201"/>
              <a:ext cx="1076325"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id-ID" altLang="ja-JP" sz="1200" dirty="0">
                  <a:cs typeface="Arial" panose="020B0604020202020204" pitchFamily="34" charset="0"/>
                </a:rPr>
                <a:t>Vệ sinh!</a:t>
              </a:r>
            </a:p>
          </p:txBody>
        </p:sp>
      </p:grpSp>
      <p:sp>
        <p:nvSpPr>
          <p:cNvPr id="17" name="テキスト ボックス 16"/>
          <p:cNvSpPr txBox="1"/>
          <p:nvPr/>
        </p:nvSpPr>
        <p:spPr>
          <a:xfrm>
            <a:off x="4984998" y="5094178"/>
            <a:ext cx="1409794" cy="523220"/>
          </a:xfrm>
          <a:prstGeom prst="rect">
            <a:avLst/>
          </a:prstGeom>
          <a:noFill/>
        </p:spPr>
        <p:txBody>
          <a:bodyPr wrap="square" lIns="35992" tIns="35992" rIns="35992" bIns="35992" rtlCol="0" anchor="ctr">
            <a:spAutoFit/>
          </a:bodyPr>
          <a:lstStyle/>
          <a:p>
            <a:pPr rtl="0"/>
            <a:r>
              <a:rPr lang="vi" sz="1400" dirty="0">
                <a:solidFill>
                  <a:srgbClr val="C00000"/>
                </a:solidFill>
              </a:rPr>
              <a:t>Tai nạn lao động</a:t>
            </a:r>
            <a:endParaRPr kumimoji="1" lang="en-US" altLang="ja-JP" sz="1400" dirty="0">
              <a:solidFill>
                <a:srgbClr val="C00000"/>
              </a:solidFill>
            </a:endParaRPr>
          </a:p>
          <a:p>
            <a:pPr rtl="0"/>
            <a:r>
              <a:rPr lang="vi" sz="1400" dirty="0">
                <a:solidFill>
                  <a:srgbClr val="C00000"/>
                </a:solidFill>
              </a:rPr>
              <a:t>Năng suất giảm</a:t>
            </a:r>
            <a:endParaRPr kumimoji="1" lang="ja-JP" altLang="en-US" sz="1400"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D56293D-A84F-469E-AFB2-019405FCD838}"/>
              </a:ext>
            </a:extLst>
          </p:cNvPr>
          <p:cNvGrpSpPr/>
          <p:nvPr/>
        </p:nvGrpSpPr>
        <p:grpSpPr>
          <a:xfrm>
            <a:off x="539552" y="1844824"/>
            <a:ext cx="8208912" cy="4320480"/>
            <a:chOff x="539552" y="1844824"/>
            <a:chExt cx="8208912" cy="4320480"/>
          </a:xfrm>
        </p:grpSpPr>
        <p:sp>
          <p:nvSpPr>
            <p:cNvPr id="12" name="Rectangle 10"/>
            <p:cNvSpPr>
              <a:spLocks noChangeArrowheads="1"/>
            </p:cNvSpPr>
            <p:nvPr/>
          </p:nvSpPr>
          <p:spPr bwMode="auto">
            <a:xfrm>
              <a:off x="561714" y="2276872"/>
              <a:ext cx="6152770" cy="333745"/>
            </a:xfrm>
            <a:prstGeom prst="rect">
              <a:avLst/>
            </a:prstGeom>
            <a:solidFill>
              <a:srgbClr val="FFFF00"/>
            </a:solidFill>
            <a:ln w="9525">
              <a:noFill/>
              <a:miter lim="800000"/>
              <a:headEnd/>
              <a:tailEnd/>
            </a:ln>
          </p:spPr>
          <p:txBody>
            <a:bodyPr rIns="72000" rtlCol="0" anchor="ctr"/>
            <a:lstStyle/>
            <a:p>
              <a:pPr algn="just" rtl="0">
                <a:lnSpc>
                  <a:spcPct val="150000"/>
                </a:lnSpc>
                <a:spcBef>
                  <a:spcPts val="600"/>
                </a:spcBef>
              </a:pPr>
              <a:r>
                <a:rPr lang="vi" sz="1100" dirty="0">
                  <a:latin typeface="Arial" panose="020B0604020202020204" pitchFamily="34" charset="0"/>
                  <a:ea typeface="メイリオ" pitchFamily="50" charset="-128"/>
                  <a:cs typeface="Arial" panose="020B0604020202020204" pitchFamily="34" charset="0"/>
                </a:rPr>
                <a:t>Dựa trên những tai nạn lao động trong ngành công nghiệp sản xuất, hãy thực hiện những điểm lưu ý về an toàn sau đây.</a:t>
              </a:r>
              <a:endParaRPr lang="en-US" altLang="ja-JP" sz="1100" dirty="0">
                <a:latin typeface="Arial" panose="020B0604020202020204" pitchFamily="34" charset="0"/>
                <a:ea typeface="メイリオ" pitchFamily="50" charset="-128"/>
                <a:cs typeface="Arial" panose="020B0604020202020204" pitchFamily="34" charset="0"/>
              </a:endParaRPr>
            </a:p>
          </p:txBody>
        </p:sp>
        <p:sp>
          <p:nvSpPr>
            <p:cNvPr id="15" name="正方形/長方形 14"/>
            <p:cNvSpPr/>
            <p:nvPr/>
          </p:nvSpPr>
          <p:spPr bwMode="auto">
            <a:xfrm>
              <a:off x="539552" y="1844824"/>
              <a:ext cx="8208912" cy="4320480"/>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Aft>
                  <a:spcPts val="0"/>
                </a:spcAft>
                <a:defRPr/>
              </a:pPr>
              <a:r>
                <a:rPr lang="vi" b="1" dirty="0">
                  <a:solidFill>
                    <a:srgbClr val="C00000"/>
                  </a:solidFill>
                  <a:latin typeface="Arial" panose="020B0604020202020204" pitchFamily="34" charset="0"/>
                  <a:ea typeface="メイリオ" pitchFamily="50" charset="-128"/>
                  <a:cs typeface="Arial" panose="020B0604020202020204" pitchFamily="34" charset="0"/>
                </a:rPr>
                <a:t>(1) Điểm lưu ý trong ngăn ngừa tai nạn "té ngã"</a:t>
              </a:r>
            </a:p>
            <a:p>
              <a:pPr marL="285750" indent="-285750" rtl="0" fontAlgn="auto">
                <a:spcBef>
                  <a:spcPts val="6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Sàn luôn được "Sàng lọc" "Sắp xếp" "Sạch sẽ" "Săn sóc" để trở nên an toàn!</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542925" indent="-276225" rtl="0" fontAlgn="auto">
                <a:spcAft>
                  <a:spcPts val="0"/>
                </a:spcAft>
                <a:buFont typeface="Arial" panose="020B0604020202020204" pitchFamily="34" charset="0"/>
                <a:buChar char="•"/>
                <a:defRPr/>
              </a:pPr>
              <a:r>
                <a:rPr lang="vi" dirty="0">
                  <a:solidFill>
                    <a:schemeClr val="tx1"/>
                  </a:solidFill>
                  <a:latin typeface="Arial" panose="020B0604020202020204" pitchFamily="34" charset="0"/>
                  <a:ea typeface="メイリオ" pitchFamily="50" charset="-128"/>
                  <a:cs typeface="Arial" panose="020B0604020202020204" pitchFamily="34" charset="0"/>
                </a:rPr>
                <a:t>Lau khô những chỗ sàn bị ướt (Chú ý những chỗ sàn ướt trong khi lau chùi)</a:t>
              </a:r>
              <a:endParaRPr lang="en-US" altLang="ja-JP" dirty="0">
                <a:solidFill>
                  <a:schemeClr val="tx1"/>
                </a:solidFill>
                <a:latin typeface="Arial" panose="020B0604020202020204" pitchFamily="34" charset="0"/>
                <a:ea typeface="メイリオ" pitchFamily="50" charset="-128"/>
                <a:cs typeface="Arial" panose="020B0604020202020204" pitchFamily="34" charset="0"/>
              </a:endParaRPr>
            </a:p>
            <a:p>
              <a:pPr marL="542925" indent="-276225" rtl="0" fontAlgn="auto">
                <a:spcAft>
                  <a:spcPts val="0"/>
                </a:spcAft>
                <a:buFont typeface="Arial" panose="020B0604020202020204" pitchFamily="34" charset="0"/>
                <a:buChar char="•"/>
                <a:defRPr/>
              </a:pPr>
              <a:r>
                <a:rPr lang="vi" dirty="0">
                  <a:solidFill>
                    <a:schemeClr val="tx1"/>
                  </a:solidFill>
                  <a:latin typeface="Arial" panose="020B0604020202020204" pitchFamily="34" charset="0"/>
                  <a:ea typeface="メイリオ" pitchFamily="50" charset="-128"/>
                  <a:cs typeface="Arial" panose="020B0604020202020204" pitchFamily="34" charset="0"/>
                </a:rPr>
                <a:t>Nếu có đồ vật dư thừa sẽ trở thành nguyên nhân gây té ngã do "bị vấp" trúng</a:t>
              </a:r>
              <a:endParaRPr lang="en-US" altLang="ja-JP" dirty="0">
                <a:solidFill>
                  <a:schemeClr val="tx1"/>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Hãy sử dụng "xe đẩy" đối với những đồ vật to, nặng!</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266700" rtl="0" fontAlgn="auto">
                <a:spcAft>
                  <a:spcPts val="0"/>
                </a:spcAft>
                <a:defRPr/>
              </a:pPr>
              <a:r>
                <a:rPr lang="vi" dirty="0">
                  <a:solidFill>
                    <a:schemeClr val="tx1"/>
                  </a:solidFill>
                  <a:latin typeface="Arial" panose="020B0604020202020204" pitchFamily="34" charset="0"/>
                  <a:ea typeface="メイリオ" pitchFamily="50" charset="-128"/>
                  <a:cs typeface="Arial" panose="020B0604020202020204" pitchFamily="34" charset="0"/>
                </a:rPr>
                <a:t>Khi không thể sử dụng xe đẩy, thì phải có hai người thực </a:t>
              </a:r>
              <a:br>
                <a:rPr lang="en-US" dirty="0">
                  <a:solidFill>
                    <a:schemeClr val="tx1"/>
                  </a:solidFill>
                  <a:latin typeface="Arial" panose="020B0604020202020204" pitchFamily="34" charset="0"/>
                  <a:ea typeface="メイリオ" pitchFamily="50" charset="-128"/>
                  <a:cs typeface="Arial" panose="020B0604020202020204" pitchFamily="34" charset="0"/>
                </a:rPr>
              </a:br>
              <a:r>
                <a:rPr lang="vi" dirty="0">
                  <a:solidFill>
                    <a:schemeClr val="tx1"/>
                  </a:solidFill>
                  <a:latin typeface="Arial" panose="020B0604020202020204" pitchFamily="34" charset="0"/>
                  <a:ea typeface="メイリオ" pitchFamily="50" charset="-128"/>
                  <a:cs typeface="Arial" panose="020B0604020202020204" pitchFamily="34" charset="0"/>
                </a:rPr>
                <a:t>hiện vận chuyển, hoặc chia làm nhiều lần vận chuyển</a:t>
              </a:r>
              <a:endParaRPr lang="en-US" altLang="ja-JP" dirty="0">
                <a:solidFill>
                  <a:schemeClr val="tx1"/>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Không mang vác đồ vật khi di chuyển!</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266700" rtl="0" fontAlgn="auto">
                <a:spcAft>
                  <a:spcPts val="0"/>
                </a:spcAft>
                <a:defRPr/>
              </a:pPr>
              <a:r>
                <a:rPr lang="vi" dirty="0">
                  <a:solidFill>
                    <a:schemeClr val="tx1"/>
                  </a:solidFill>
                  <a:latin typeface="Arial" panose="020B0604020202020204" pitchFamily="34" charset="0"/>
                  <a:ea typeface="メイリオ" pitchFamily="50" charset="-128"/>
                  <a:cs typeface="Arial" panose="020B0604020202020204" pitchFamily="34" charset="0"/>
                </a:rPr>
                <a:t>Việc vừa di chuyển vừa mang vác đồ vật làm tăng nguy </a:t>
              </a:r>
              <a:br>
                <a:rPr lang="en-US" dirty="0">
                  <a:solidFill>
                    <a:schemeClr val="tx1"/>
                  </a:solidFill>
                  <a:latin typeface="Arial" panose="020B0604020202020204" pitchFamily="34" charset="0"/>
                  <a:ea typeface="メイリオ" pitchFamily="50" charset="-128"/>
                  <a:cs typeface="Arial" panose="020B0604020202020204" pitchFamily="34" charset="0"/>
                </a:rPr>
              </a:br>
              <a:r>
                <a:rPr lang="vi" dirty="0">
                  <a:solidFill>
                    <a:schemeClr val="tx1"/>
                  </a:solidFill>
                  <a:latin typeface="Arial" panose="020B0604020202020204" pitchFamily="34" charset="0"/>
                  <a:ea typeface="メイリオ" pitchFamily="50" charset="-128"/>
                  <a:cs typeface="Arial" panose="020B0604020202020204" pitchFamily="34" charset="0"/>
                </a:rPr>
                <a:t>cơ "té ngã".</a:t>
              </a:r>
              <a:endParaRPr lang="en-US" altLang="ja-JP" dirty="0">
                <a:solidFill>
                  <a:schemeClr val="tx1"/>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Hãy đảm bảo đủ độ sáng ở lối đi!</a:t>
              </a:r>
            </a:p>
          </p:txBody>
        </p:sp>
      </p:grpSp>
      <p:sp>
        <p:nvSpPr>
          <p:cNvPr id="8" name="Rectangle 10"/>
          <p:cNvSpPr>
            <a:spLocks noChangeArrowheads="1"/>
          </p:cNvSpPr>
          <p:nvPr/>
        </p:nvSpPr>
        <p:spPr bwMode="auto">
          <a:xfrm>
            <a:off x="719572" y="188640"/>
            <a:ext cx="7704856" cy="648000"/>
          </a:xfrm>
          <a:prstGeom prst="roundRect">
            <a:avLst/>
          </a:prstGeom>
          <a:solidFill>
            <a:schemeClr val="accent2">
              <a:lumMod val="75000"/>
            </a:schemeClr>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pPr>
            <a:r>
              <a:rPr lang="vi" sz="2000" b="1" dirty="0">
                <a:solidFill>
                  <a:schemeClr val="bg1"/>
                </a:solidFill>
                <a:latin typeface="Arial" panose="020B0604020202020204" pitchFamily="34" charset="0"/>
                <a:ea typeface="ＭＳ ゴシック" pitchFamily="49" charset="-128"/>
                <a:cs typeface="Arial" panose="020B0604020202020204" pitchFamily="34" charset="0"/>
              </a:rPr>
              <a:t>Điểm lưu ý 6 Mọi người cùng nhau làm việc an toàn, xây dựng nơi làm việc an toàn!</a:t>
            </a:r>
            <a:endParaRPr lang="ja-JP" altLang="en-US" sz="2000"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9"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6" name="Picture 2" descr="C:\Users\User07.PC007\OneDrive\01厚労省委託C\未熟練\参考資料\pics\160217転倒SS.gif"/>
          <p:cNvPicPr>
            <a:picLocks noChangeAspect="1" noChangeArrowheads="1"/>
          </p:cNvPicPr>
          <p:nvPr/>
        </p:nvPicPr>
        <p:blipFill>
          <a:blip r:embed="rId2" cstate="print"/>
          <a:srcRect/>
          <a:stretch>
            <a:fillRect/>
          </a:stretch>
        </p:blipFill>
        <p:spPr bwMode="auto">
          <a:xfrm>
            <a:off x="6804248" y="4220114"/>
            <a:ext cx="1800200" cy="1858948"/>
          </a:xfrm>
          <a:prstGeom prst="rect">
            <a:avLst/>
          </a:prstGeom>
          <a:noFill/>
          <a:ln w="9525">
            <a:noFill/>
            <a:miter lim="800000"/>
            <a:headEnd/>
            <a:tailEnd/>
          </a:ln>
        </p:spPr>
      </p:pic>
      <p:sp>
        <p:nvSpPr>
          <p:cNvPr id="17" name="Rectangle 10"/>
          <p:cNvSpPr>
            <a:spLocks noChangeArrowheads="1"/>
          </p:cNvSpPr>
          <p:nvPr/>
        </p:nvSpPr>
        <p:spPr bwMode="auto">
          <a:xfrm>
            <a:off x="539552" y="908720"/>
            <a:ext cx="8208911" cy="864096"/>
          </a:xfrm>
          <a:prstGeom prst="rect">
            <a:avLst/>
          </a:prstGeom>
          <a:noFill/>
          <a:ln w="9525">
            <a:noFill/>
            <a:miter lim="800000"/>
            <a:headEnd/>
            <a:tailEnd/>
          </a:ln>
        </p:spPr>
        <p:txBody>
          <a:bodyPr rIns="72000" rtlCol="0" anchor="t"/>
          <a:lstStyle/>
          <a:p>
            <a:pPr rtl="0"/>
            <a:r>
              <a:rPr lang="vi" sz="1600" dirty="0">
                <a:latin typeface="Arial" panose="020B0604020202020204" pitchFamily="34" charset="0"/>
                <a:ea typeface="メイリオ" pitchFamily="50" charset="-128"/>
                <a:cs typeface="Arial" panose="020B0604020202020204" pitchFamily="34" charset="0"/>
              </a:rPr>
              <a:t>Hãy triệt để thực hiện các biện pháp ngăn ngừa tai nạn "té ngã", "đau thắt lưng", "rơi, ngã", "bị cắt, xây xát", "bị kẹp, bị cuốn", "say nóng". Mặc dù các trường hợp ví dụ ở đây là trường hợp cận nguy, nhưng chúng tôi giới thiệu như là trường hợp tai nạn.</a:t>
            </a:r>
            <a:endParaRPr lang="en-US" altLang="ja-JP" sz="1600" dirty="0">
              <a:latin typeface="Arial" panose="020B0604020202020204" pitchFamily="34" charset="0"/>
              <a:ea typeface="メイリオ" pitchFamily="50" charset="-128"/>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anzeninfo.mhlw.go.jp/hiyari/image/hiy1-8-12-1.gif"/>
          <p:cNvPicPr>
            <a:picLocks noChangeAspect="1" noChangeArrowheads="1"/>
          </p:cNvPicPr>
          <p:nvPr/>
        </p:nvPicPr>
        <p:blipFill>
          <a:blip r:embed="rId2" cstate="print"/>
          <a:srcRect/>
          <a:stretch>
            <a:fillRect/>
          </a:stretch>
        </p:blipFill>
        <p:spPr bwMode="auto">
          <a:xfrm>
            <a:off x="7236296" y="4869160"/>
            <a:ext cx="1655822" cy="1655822"/>
          </a:xfrm>
          <a:prstGeom prst="rect">
            <a:avLst/>
          </a:prstGeom>
          <a:noFill/>
        </p:spPr>
      </p:pic>
      <p:pic>
        <p:nvPicPr>
          <p:cNvPr id="18" name="Picture 3" descr="C:\Users\mhu\SkyDrive\01厚労省委託H28\未熟練_商業\マニュアル\pics\転倒hiy1-135-12-1.gif"/>
          <p:cNvPicPr>
            <a:picLocks noChangeAspect="1" noChangeArrowheads="1"/>
          </p:cNvPicPr>
          <p:nvPr/>
        </p:nvPicPr>
        <p:blipFill>
          <a:blip r:embed="rId3" cstate="print"/>
          <a:srcRect/>
          <a:stretch>
            <a:fillRect/>
          </a:stretch>
        </p:blipFill>
        <p:spPr bwMode="auto">
          <a:xfrm>
            <a:off x="6588224" y="3504974"/>
            <a:ext cx="1656378" cy="1652218"/>
          </a:xfrm>
          <a:prstGeom prst="rect">
            <a:avLst/>
          </a:prstGeom>
          <a:noFill/>
        </p:spPr>
      </p:pic>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pPr/>
              <a:t>12</a:t>
            </a:fld>
            <a:endParaRPr kumimoji="1" lang="ja-JP" altLang="en-US"/>
          </a:p>
        </p:txBody>
      </p:sp>
      <p:sp>
        <p:nvSpPr>
          <p:cNvPr id="11" name="正方形/長方形 10"/>
          <p:cNvSpPr/>
          <p:nvPr/>
        </p:nvSpPr>
        <p:spPr bwMode="auto">
          <a:xfrm>
            <a:off x="549275" y="3933056"/>
            <a:ext cx="5822925" cy="924420"/>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46800" rtlCol="0">
            <a:spAutoFit/>
          </a:bodyPr>
          <a:lstStyle/>
          <a:p>
            <a:pPr marL="285750" indent="-285750" rtl="0" fontAlgn="auto">
              <a:spcBef>
                <a:spcPts val="6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1)-3</a:t>
            </a:r>
            <a:r>
              <a:rPr lang="en-US" dirty="0">
                <a:solidFill>
                  <a:srgbClr val="C00000"/>
                </a:solidFill>
                <a:latin typeface="Arial" panose="020B0604020202020204" pitchFamily="34" charset="0"/>
                <a:ea typeface="メイリオ" pitchFamily="50" charset="-128"/>
                <a:cs typeface="Arial" panose="020B0604020202020204" pitchFamily="34" charset="0"/>
              </a:rPr>
              <a:t>  </a:t>
            </a:r>
            <a:r>
              <a:rPr lang="vi" dirty="0">
                <a:solidFill>
                  <a:schemeClr val="tx1"/>
                </a:solidFill>
                <a:latin typeface="Arial" panose="020B0604020202020204" pitchFamily="34" charset="0"/>
                <a:ea typeface="メイリオ" pitchFamily="50" charset="-128"/>
                <a:cs typeface="Arial" panose="020B0604020202020204" pitchFamily="34" charset="0"/>
              </a:rPr>
              <a:t>Vào khoảng 1 giờ sáng, khi vận chuyển các khay bánh mì thì bị trượt chân té ngã do mặt đường bị đóng băng.</a:t>
            </a:r>
          </a:p>
        </p:txBody>
      </p:sp>
      <p:sp>
        <p:nvSpPr>
          <p:cNvPr id="12" name="正方形/長方形 11"/>
          <p:cNvSpPr/>
          <p:nvPr/>
        </p:nvSpPr>
        <p:spPr bwMode="auto">
          <a:xfrm>
            <a:off x="548680" y="643405"/>
            <a:ext cx="5823520" cy="1201419"/>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46800" rtlCol="0">
            <a:spAutoFit/>
          </a:bodyPr>
          <a:lstStyle/>
          <a:p>
            <a:pPr marL="285750" indent="-285750" rtl="0" fontAlgn="auto">
              <a:spcBef>
                <a:spcPts val="6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1)-1</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vi" dirty="0">
                <a:solidFill>
                  <a:schemeClr val="tx1"/>
                </a:solidFill>
                <a:latin typeface="Arial" panose="020B0604020202020204" pitchFamily="34" charset="0"/>
                <a:ea typeface="メイリオ" pitchFamily="50" charset="-128"/>
                <a:cs typeface="Arial" panose="020B0604020202020204" pitchFamily="34" charset="0"/>
              </a:rPr>
              <a:t>Tại nhà kho, khi lấy thùng hàng ở tầng trên của kệ xuống, thì vấp vào thùng hàng đặt ở dưới chân nên đã bị ngã trong khi đang cầm thùng hàng.</a:t>
            </a:r>
            <a:endParaRPr lang="en-US" altLang="ja-JP" dirty="0">
              <a:solidFill>
                <a:schemeClr val="tx1"/>
              </a:solidFill>
              <a:latin typeface="Arial" panose="020B0604020202020204" pitchFamily="34" charset="0"/>
              <a:ea typeface="メイリオ" pitchFamily="50" charset="-128"/>
              <a:cs typeface="Arial" panose="020B0604020202020204" pitchFamily="34" charset="0"/>
            </a:endParaRPr>
          </a:p>
        </p:txBody>
      </p:sp>
      <p:sp>
        <p:nvSpPr>
          <p:cNvPr id="13" name="正方形/長方形 7"/>
          <p:cNvSpPr>
            <a:spLocks noChangeArrowheads="1"/>
          </p:cNvSpPr>
          <p:nvPr/>
        </p:nvSpPr>
        <p:spPr bwMode="auto">
          <a:xfrm>
            <a:off x="531813" y="2132856"/>
            <a:ext cx="5845589" cy="1478418"/>
          </a:xfrm>
          <a:prstGeom prst="rect">
            <a:avLst/>
          </a:prstGeom>
          <a:noFill/>
          <a:ln w="28575">
            <a:solidFill>
              <a:srgbClr val="0000CC"/>
            </a:solidFill>
            <a:miter lim="800000"/>
            <a:headEnd/>
            <a:tailEnd/>
          </a:ln>
        </p:spPr>
        <p:txBody>
          <a:bodyPr tIns="46800" rtlCol="0">
            <a:spAutoFit/>
          </a:bodyPr>
          <a:lstStyle/>
          <a:p>
            <a:pPr marL="285750" indent="-285750" rtl="0">
              <a:buFont typeface="Wingdings" panose="05000000000000000000" pitchFamily="2" charset="2"/>
              <a:buChar char="n"/>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1)-2</a:t>
            </a:r>
            <a:r>
              <a:rPr lang="en-US" dirty="0">
                <a:solidFill>
                  <a:srgbClr val="C00000"/>
                </a:solidFill>
                <a:latin typeface="Arial" panose="020B0604020202020204" pitchFamily="34" charset="0"/>
                <a:ea typeface="メイリオ" pitchFamily="50" charset="-128"/>
                <a:cs typeface="Arial" panose="020B0604020202020204" pitchFamily="34" charset="0"/>
              </a:rPr>
              <a:t>  </a:t>
            </a:r>
            <a:r>
              <a:rPr lang="vi" dirty="0">
                <a:latin typeface="Arial" panose="020B0604020202020204" pitchFamily="34" charset="0"/>
                <a:ea typeface="メイリオ" pitchFamily="50" charset="-128"/>
                <a:cs typeface="Arial" panose="020B0604020202020204" pitchFamily="34" charset="0"/>
              </a:rPr>
              <a:t>Khi thực hiện công việc chất hàng lên xe, hai tay vừa bưng khay đựng bánh mì vừa đi từ xưởng bánh mì về phía bãi đậu xe, vì không nhận thấy các khay rỗng đặt ở dưới chân, nên đã bị vấp và ngã xuống.</a:t>
            </a:r>
          </a:p>
        </p:txBody>
      </p:sp>
      <p:sp>
        <p:nvSpPr>
          <p:cNvPr id="14" name="正方形/長方形 8"/>
          <p:cNvSpPr>
            <a:spLocks noChangeArrowheads="1"/>
          </p:cNvSpPr>
          <p:nvPr/>
        </p:nvSpPr>
        <p:spPr bwMode="auto">
          <a:xfrm>
            <a:off x="549461" y="5190814"/>
            <a:ext cx="5822739" cy="1190514"/>
          </a:xfrm>
          <a:prstGeom prst="rect">
            <a:avLst/>
          </a:prstGeom>
          <a:noFill/>
          <a:ln w="28575">
            <a:solidFill>
              <a:srgbClr val="0000CC"/>
            </a:solidFill>
            <a:miter lim="800000"/>
            <a:headEnd/>
            <a:tailEnd/>
          </a:ln>
        </p:spPr>
        <p:txBody>
          <a:bodyPr tIns="46800" rtlCol="0">
            <a:spAutoFit/>
          </a:bodyPr>
          <a:lstStyle/>
          <a:p>
            <a:pPr marL="285750" indent="-285750" rtl="0">
              <a:buFont typeface="Wingdings" panose="05000000000000000000" pitchFamily="2" charset="2"/>
              <a:buChar char="n"/>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1)-4</a:t>
            </a:r>
            <a:r>
              <a:rPr lang="en-US" dirty="0">
                <a:solidFill>
                  <a:srgbClr val="C00000"/>
                </a:solidFill>
                <a:latin typeface="Arial" panose="020B0604020202020204" pitchFamily="34" charset="0"/>
                <a:ea typeface="メイリオ" pitchFamily="50" charset="-128"/>
                <a:cs typeface="Arial" panose="020B0604020202020204" pitchFamily="34" charset="0"/>
              </a:rPr>
              <a:t>  </a:t>
            </a:r>
            <a:r>
              <a:rPr lang="vi" dirty="0">
                <a:latin typeface="Arial" panose="020B0604020202020204" pitchFamily="34" charset="0"/>
                <a:ea typeface="メイリオ" pitchFamily="50" charset="-128"/>
                <a:cs typeface="Arial" panose="020B0604020202020204" pitchFamily="34" charset="0"/>
              </a:rPr>
              <a:t>Sau khi phân phối sản phẩm, trong lúc đẩy xe đẩy đi, bánh xe đẩy bị lọt xuống rãnh và dừng lại đột ngột nên đã bị ngã nhào lên trước.</a:t>
            </a:r>
          </a:p>
        </p:txBody>
      </p:sp>
      <p:pic>
        <p:nvPicPr>
          <p:cNvPr id="15" name="Picture 2" descr="C:\Users\mhu\SkyDrive\01厚労省委託H28\未熟練_商業\マニュアル\pics\転倒災害hiy1-357-24-1.gif"/>
          <p:cNvPicPr>
            <a:picLocks noChangeAspect="1" noChangeArrowheads="1"/>
          </p:cNvPicPr>
          <p:nvPr/>
        </p:nvPicPr>
        <p:blipFill>
          <a:blip r:embed="rId4" cstate="print"/>
          <a:srcRect/>
          <a:stretch>
            <a:fillRect/>
          </a:stretch>
        </p:blipFill>
        <p:spPr bwMode="auto">
          <a:xfrm>
            <a:off x="6516216" y="443406"/>
            <a:ext cx="1545434" cy="1545434"/>
          </a:xfrm>
          <a:prstGeom prst="rect">
            <a:avLst/>
          </a:prstGeom>
          <a:noFill/>
        </p:spPr>
      </p:pic>
      <p:sp>
        <p:nvSpPr>
          <p:cNvPr id="16" name="テキスト ボックス 15"/>
          <p:cNvSpPr txBox="1"/>
          <p:nvPr/>
        </p:nvSpPr>
        <p:spPr>
          <a:xfrm>
            <a:off x="476672" y="260648"/>
            <a:ext cx="5895528" cy="369332"/>
          </a:xfrm>
          <a:prstGeom prst="rect">
            <a:avLst/>
          </a:prstGeom>
          <a:noFill/>
        </p:spPr>
        <p:txBody>
          <a:bodyPr wrap="square" rtlCol="0">
            <a:spAutoFit/>
          </a:bodyPr>
          <a:lstStyle/>
          <a:p>
            <a:pPr rtl="0"/>
            <a:r>
              <a:rPr lang="vi" dirty="0">
                <a:solidFill>
                  <a:srgbClr val="C00000"/>
                </a:solidFill>
                <a:latin typeface="Arial" panose="020B0604020202020204" pitchFamily="34" charset="0"/>
                <a:cs typeface="Arial" panose="020B0604020202020204" pitchFamily="34" charset="0"/>
              </a:rPr>
              <a:t>[Trường hợp ví dụ té ngã]</a:t>
            </a:r>
            <a:endParaRPr kumimoji="1" lang="ja-JP" altLang="en-US" dirty="0">
              <a:solidFill>
                <a:srgbClr val="C00000"/>
              </a:solidFill>
              <a:latin typeface="Arial" panose="020B0604020202020204" pitchFamily="34" charset="0"/>
              <a:cs typeface="Arial" panose="020B0604020202020204" pitchFamily="34" charset="0"/>
            </a:endParaRPr>
          </a:p>
        </p:txBody>
      </p:sp>
      <p:pic>
        <p:nvPicPr>
          <p:cNvPr id="17" name="Picture 2" descr="C:\Users\mhu\SkyDrive\01厚労省委託H28\未熟練_商業\マニュアル\pics\転倒hiy1-358-24-1.gif"/>
          <p:cNvPicPr>
            <a:picLocks noChangeAspect="1" noChangeArrowheads="1"/>
          </p:cNvPicPr>
          <p:nvPr/>
        </p:nvPicPr>
        <p:blipFill>
          <a:blip r:embed="rId5" cstate="print"/>
          <a:srcRect/>
          <a:stretch>
            <a:fillRect/>
          </a:stretch>
        </p:blipFill>
        <p:spPr bwMode="auto">
          <a:xfrm>
            <a:off x="7347046" y="2171598"/>
            <a:ext cx="1545434" cy="154543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3" name="正方形/長方形 12"/>
          <p:cNvSpPr/>
          <p:nvPr/>
        </p:nvSpPr>
        <p:spPr bwMode="auto">
          <a:xfrm>
            <a:off x="395536" y="404664"/>
            <a:ext cx="8352928" cy="5904656"/>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Bef>
                <a:spcPts val="0"/>
              </a:spcBef>
              <a:spcAft>
                <a:spcPts val="0"/>
              </a:spcAft>
              <a:defRPr/>
            </a:pPr>
            <a:endParaRPr lang="en-US" altLang="ja-JP" sz="1200" dirty="0">
              <a:solidFill>
                <a:srgbClr val="C00000"/>
              </a:solidFill>
              <a:latin typeface="Arial" panose="020B0604020202020204" pitchFamily="34" charset="0"/>
              <a:ea typeface="メイリオ" pitchFamily="50" charset="-128"/>
              <a:cs typeface="Arial" panose="020B0604020202020204" pitchFamily="34" charset="0"/>
            </a:endParaRPr>
          </a:p>
          <a:p>
            <a:pPr rtl="0" fontAlgn="auto">
              <a:spcBef>
                <a:spcPts val="0"/>
              </a:spcBef>
              <a:spcAft>
                <a:spcPts val="0"/>
              </a:spcAft>
              <a:defRPr/>
            </a:pPr>
            <a:r>
              <a:rPr lang="vi" sz="2000" dirty="0">
                <a:solidFill>
                  <a:srgbClr val="C00000"/>
                </a:solidFill>
                <a:latin typeface="Arial" panose="020B0604020202020204" pitchFamily="34" charset="0"/>
                <a:ea typeface="メイリオ" pitchFamily="50" charset="-128"/>
                <a:cs typeface="Arial" panose="020B0604020202020204" pitchFamily="34" charset="0"/>
              </a:rPr>
              <a:t>(2) Điểm lưu ý trong ngăn ngừa tai nạn "đau thắt lưng"</a:t>
            </a:r>
          </a:p>
          <a:p>
            <a:pPr marL="287338" indent="-285750" rtl="0" fontAlgn="auto">
              <a:spcBef>
                <a:spcPts val="12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Động tác, tư thế làm việc</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vi" dirty="0">
                <a:solidFill>
                  <a:schemeClr val="tx1"/>
                </a:solidFill>
                <a:latin typeface="Arial" panose="020B0604020202020204" pitchFamily="34" charset="0"/>
                <a:ea typeface="メイリオ" pitchFamily="50" charset="-128"/>
                <a:cs typeface="Arial" panose="020B0604020202020204" pitchFamily="34" charset="0"/>
              </a:rPr>
              <a:t>(khi xử lý vật nặng)</a:t>
            </a:r>
          </a:p>
          <a:p>
            <a:pPr marL="182563" rtl="0" fontAlgn="auto">
              <a:spcBef>
                <a:spcPts val="0"/>
              </a:spcBef>
              <a:spcAft>
                <a:spcPts val="0"/>
              </a:spcAft>
              <a:defRPr/>
            </a:pPr>
            <a:endParaRPr lang="en-US" altLang="ja-JP"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u="sng" dirty="0">
              <a:solidFill>
                <a:schemeClr val="tx1"/>
              </a:solidFill>
              <a:latin typeface="Arial" panose="020B0604020202020204" pitchFamily="34" charset="0"/>
              <a:ea typeface="メイリオ" pitchFamily="50" charset="-128"/>
              <a:cs typeface="Arial" panose="020B0604020202020204" pitchFamily="34" charset="0"/>
            </a:endParaRPr>
          </a:p>
          <a:p>
            <a:pPr marL="287338" indent="-285750" rtl="0" fontAlgn="auto">
              <a:spcBef>
                <a:spcPts val="12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Tập thể dục phòng ngừa đau thắt lưng</a:t>
            </a:r>
          </a:p>
          <a:p>
            <a:pPr marL="266700" rtl="0" fontAlgn="auto">
              <a:spcBef>
                <a:spcPts val="0"/>
              </a:spcBef>
              <a:spcAft>
                <a:spcPts val="0"/>
              </a:spcAft>
              <a:defRPr/>
            </a:pPr>
            <a:r>
              <a:rPr lang="vi" dirty="0">
                <a:solidFill>
                  <a:schemeClr val="tx1"/>
                </a:solidFill>
                <a:latin typeface="Arial" panose="020B0604020202020204" pitchFamily="34" charset="0"/>
                <a:ea typeface="メイリオ" pitchFamily="50" charset="-128"/>
                <a:cs typeface="Arial" panose="020B0604020202020204" pitchFamily="34" charset="0"/>
              </a:rPr>
              <a:t>Hãy thực hiện các bài tập phòng ngừa </a:t>
            </a:r>
            <a:br>
              <a:rPr lang="en-US" dirty="0">
                <a:solidFill>
                  <a:schemeClr val="tx1"/>
                </a:solidFill>
                <a:latin typeface="Arial" panose="020B0604020202020204" pitchFamily="34" charset="0"/>
                <a:ea typeface="メイリオ" pitchFamily="50" charset="-128"/>
                <a:cs typeface="Arial" panose="020B0604020202020204" pitchFamily="34" charset="0"/>
              </a:rPr>
            </a:br>
            <a:r>
              <a:rPr lang="vi" dirty="0">
                <a:solidFill>
                  <a:schemeClr val="tx1"/>
                </a:solidFill>
                <a:latin typeface="Arial" panose="020B0604020202020204" pitchFamily="34" charset="0"/>
                <a:ea typeface="メイリオ" pitchFamily="50" charset="-128"/>
                <a:cs typeface="Arial" panose="020B0604020202020204" pitchFamily="34" charset="0"/>
              </a:rPr>
              <a:t>đau thắt lưng, tập trung vào động tác </a:t>
            </a:r>
            <a:br>
              <a:rPr lang="en-US" dirty="0">
                <a:solidFill>
                  <a:schemeClr val="tx1"/>
                </a:solidFill>
                <a:latin typeface="Arial" panose="020B0604020202020204" pitchFamily="34" charset="0"/>
                <a:ea typeface="メイリオ" pitchFamily="50" charset="-128"/>
                <a:cs typeface="Arial" panose="020B0604020202020204" pitchFamily="34" charset="0"/>
              </a:rPr>
            </a:br>
            <a:r>
              <a:rPr lang="vi" dirty="0">
                <a:solidFill>
                  <a:schemeClr val="tx1"/>
                </a:solidFill>
                <a:latin typeface="Arial" panose="020B0604020202020204" pitchFamily="34" charset="0"/>
                <a:ea typeface="メイリオ" pitchFamily="50" charset="-128"/>
                <a:cs typeface="Arial" panose="020B0604020202020204" pitchFamily="34" charset="0"/>
              </a:rPr>
              <a:t>giãn cơ.</a:t>
            </a:r>
          </a:p>
          <a:p>
            <a:pPr rtl="0" fontAlgn="auto">
              <a:spcBef>
                <a:spcPts val="0"/>
              </a:spcBef>
              <a:spcAft>
                <a:spcPts val="0"/>
              </a:spcAft>
              <a:defRPr/>
            </a:pPr>
            <a:endParaRPr lang="en-US" altLang="ja-JP" dirty="0">
              <a:solidFill>
                <a:schemeClr val="accent1">
                  <a:lumMod val="50000"/>
                </a:schemeClr>
              </a:solidFill>
              <a:latin typeface="Arial" panose="020B0604020202020204" pitchFamily="34" charset="0"/>
              <a:ea typeface="メイリオ" pitchFamily="50" charset="-128"/>
              <a:cs typeface="Arial" panose="020B0604020202020204" pitchFamily="34" charset="0"/>
            </a:endParaRPr>
          </a:p>
        </p:txBody>
      </p:sp>
      <p:pic>
        <p:nvPicPr>
          <p:cNvPr id="14" name="Picture 8" descr="C:\Users\mhu\SkyDrive\01厚労省委託C\未熟練\参考資料\腰痛ストレッチC.gif"/>
          <p:cNvPicPr>
            <a:picLocks noChangeAspect="1" noChangeArrowheads="1"/>
          </p:cNvPicPr>
          <p:nvPr/>
        </p:nvPicPr>
        <p:blipFill>
          <a:blip r:embed="rId2" cstate="print">
            <a:lum contrast="-10000"/>
          </a:blip>
          <a:srcRect/>
          <a:stretch>
            <a:fillRect/>
          </a:stretch>
        </p:blipFill>
        <p:spPr bwMode="auto">
          <a:xfrm>
            <a:off x="7234979" y="4795632"/>
            <a:ext cx="1438404" cy="1369673"/>
          </a:xfrm>
          <a:prstGeom prst="rect">
            <a:avLst/>
          </a:prstGeom>
          <a:noFill/>
          <a:ln w="9525">
            <a:noFill/>
            <a:miter lim="800000"/>
            <a:headEnd/>
            <a:tailEnd/>
          </a:ln>
        </p:spPr>
      </p:pic>
      <p:sp>
        <p:nvSpPr>
          <p:cNvPr id="15" name="テキスト ボックス 8"/>
          <p:cNvSpPr txBox="1">
            <a:spLocks noChangeArrowheads="1"/>
          </p:cNvSpPr>
          <p:nvPr/>
        </p:nvSpPr>
        <p:spPr bwMode="auto">
          <a:xfrm>
            <a:off x="395536" y="1426148"/>
            <a:ext cx="5580000" cy="3293209"/>
          </a:xfrm>
          <a:prstGeom prst="rect">
            <a:avLst/>
          </a:prstGeom>
          <a:noFill/>
          <a:ln w="9525">
            <a:noFill/>
            <a:miter lim="800000"/>
            <a:headEnd/>
            <a:tailEnd/>
          </a:ln>
        </p:spPr>
        <p:txBody>
          <a:bodyPr wrap="square" rtlCol="0">
            <a:spAutoFit/>
          </a:bodyPr>
          <a:lstStyle/>
          <a:p>
            <a:pPr marL="361950" indent="-180975" rtl="0">
              <a:spcBef>
                <a:spcPts val="600"/>
              </a:spcBef>
              <a:buFont typeface="Arial" panose="020B0604020202020204" pitchFamily="34" charset="0"/>
              <a:buChar char="•"/>
            </a:pPr>
            <a:r>
              <a:rPr lang="vi" dirty="0">
                <a:latin typeface="Arial" panose="020B0604020202020204" pitchFamily="34" charset="0"/>
                <a:ea typeface="メイリオ" pitchFamily="50" charset="-128"/>
                <a:cs typeface="Arial" panose="020B0604020202020204" pitchFamily="34" charset="0"/>
              </a:rPr>
              <a:t>Cố gắng đưa cơ thể lại gần vật nặng, hạ thấp trọng tâm cơ thể</a:t>
            </a:r>
            <a:endParaRPr lang="en-US" altLang="ja-JP" dirty="0">
              <a:latin typeface="Arial" panose="020B0604020202020204" pitchFamily="34" charset="0"/>
              <a:ea typeface="メイリオ" pitchFamily="50" charset="-128"/>
              <a:cs typeface="Arial" panose="020B0604020202020204" pitchFamily="34" charset="0"/>
            </a:endParaRPr>
          </a:p>
          <a:p>
            <a:pPr marL="361950" indent="-180975" rtl="0">
              <a:spcBef>
                <a:spcPts val="600"/>
              </a:spcBef>
              <a:buFont typeface="Arial" panose="020B0604020202020204" pitchFamily="34" charset="0"/>
              <a:buChar char="•"/>
            </a:pPr>
            <a:r>
              <a:rPr lang="vi" dirty="0">
                <a:solidFill>
                  <a:srgbClr val="C00000"/>
                </a:solidFill>
                <a:latin typeface="Arial" panose="020B0604020202020204" pitchFamily="34" charset="0"/>
                <a:ea typeface="メイリオ" pitchFamily="50" charset="-128"/>
                <a:cs typeface="Arial" panose="020B0604020202020204" pitchFamily="34" charset="0"/>
              </a:rPr>
              <a:t>[Trường hợp nâng vật nặng]</a:t>
            </a:r>
          </a:p>
          <a:p>
            <a:pPr marL="628650" indent="-266700" rtl="0">
              <a:spcBef>
                <a:spcPts val="0"/>
              </a:spcBef>
            </a:pPr>
            <a:r>
              <a:rPr lang="vi" spc="-20" dirty="0">
                <a:latin typeface="Arial" panose="020B0604020202020204" pitchFamily="34" charset="0"/>
                <a:ea typeface="メイリオ" pitchFamily="50" charset="-128"/>
                <a:cs typeface="Arial" panose="020B0604020202020204" pitchFamily="34" charset="0"/>
              </a:rPr>
              <a:t>1)</a:t>
            </a:r>
            <a:r>
              <a:rPr lang="en-US" spc="-20" dirty="0">
                <a:latin typeface="Arial" panose="020B0604020202020204" pitchFamily="34" charset="0"/>
                <a:ea typeface="メイリオ" pitchFamily="50" charset="-128"/>
                <a:cs typeface="Arial" panose="020B0604020202020204" pitchFamily="34" charset="0"/>
              </a:rPr>
              <a:t>	</a:t>
            </a:r>
            <a:r>
              <a:rPr lang="vi" spc="-20" dirty="0">
                <a:latin typeface="Arial" panose="020B0604020202020204" pitchFamily="34" charset="0"/>
                <a:ea typeface="メイリオ" pitchFamily="50" charset="-128"/>
                <a:cs typeface="Arial" panose="020B0604020202020204" pitchFamily="34" charset="0"/>
              </a:rPr>
              <a:t>Đưa một chân lên trước một chút và gập đầu gối ngồi xuống.</a:t>
            </a:r>
            <a:endParaRPr lang="en-US" altLang="ja-JP" spc="-20" dirty="0">
              <a:latin typeface="Arial" panose="020B0604020202020204" pitchFamily="34" charset="0"/>
              <a:ea typeface="メイリオ" pitchFamily="50" charset="-128"/>
              <a:cs typeface="Arial" panose="020B0604020202020204" pitchFamily="34" charset="0"/>
            </a:endParaRPr>
          </a:p>
          <a:p>
            <a:pPr marL="628650" indent="-266700" rtl="0">
              <a:spcBef>
                <a:spcPts val="0"/>
              </a:spcBef>
            </a:pPr>
            <a:r>
              <a:rPr lang="vi" spc="-20" dirty="0">
                <a:latin typeface="Arial" panose="020B0604020202020204" pitchFamily="34" charset="0"/>
                <a:ea typeface="メイリオ" pitchFamily="50" charset="-128"/>
                <a:cs typeface="Arial" panose="020B0604020202020204" pitchFamily="34" charset="0"/>
              </a:rPr>
              <a:t>2)</a:t>
            </a:r>
            <a:r>
              <a:rPr lang="en-US" spc="-20" dirty="0">
                <a:latin typeface="Arial" panose="020B0604020202020204" pitchFamily="34" charset="0"/>
                <a:ea typeface="メイリオ" pitchFamily="50" charset="-128"/>
                <a:cs typeface="Arial" panose="020B0604020202020204" pitchFamily="34" charset="0"/>
              </a:rPr>
              <a:t>	</a:t>
            </a:r>
            <a:r>
              <a:rPr lang="vi" spc="-20" dirty="0">
                <a:latin typeface="Arial" panose="020B0604020202020204" pitchFamily="34" charset="0"/>
                <a:ea typeface="メイリオ" pitchFamily="50" charset="-128"/>
                <a:cs typeface="Arial" panose="020B0604020202020204" pitchFamily="34" charset="0"/>
              </a:rPr>
              <a:t>Hạ thắt lưng xuống vừa đủ để cầm vật nặng.</a:t>
            </a:r>
            <a:endParaRPr lang="en-US" altLang="ja-JP" spc="-20" dirty="0">
              <a:latin typeface="Arial" panose="020B0604020202020204" pitchFamily="34" charset="0"/>
              <a:ea typeface="メイリオ" pitchFamily="50" charset="-128"/>
              <a:cs typeface="Arial" panose="020B0604020202020204" pitchFamily="34" charset="0"/>
            </a:endParaRPr>
          </a:p>
          <a:p>
            <a:pPr marL="628650" indent="-266700" rtl="0">
              <a:spcBef>
                <a:spcPts val="0"/>
              </a:spcBef>
            </a:pPr>
            <a:r>
              <a:rPr lang="vi" spc="-20" dirty="0">
                <a:latin typeface="Arial" panose="020B0604020202020204" pitchFamily="34" charset="0"/>
                <a:ea typeface="メイリオ" pitchFamily="50" charset="-128"/>
                <a:cs typeface="Arial" panose="020B0604020202020204" pitchFamily="34" charset="0"/>
              </a:rPr>
              <a:t>3)</a:t>
            </a:r>
            <a:r>
              <a:rPr lang="en-US" spc="-20" dirty="0">
                <a:latin typeface="Arial" panose="020B0604020202020204" pitchFamily="34" charset="0"/>
                <a:ea typeface="メイリオ" pitchFamily="50" charset="-128"/>
                <a:cs typeface="Arial" panose="020B0604020202020204" pitchFamily="34" charset="0"/>
              </a:rPr>
              <a:t>	</a:t>
            </a:r>
            <a:r>
              <a:rPr lang="vi" spc="-20" dirty="0">
                <a:latin typeface="Arial" panose="020B0604020202020204" pitchFamily="34" charset="0"/>
                <a:ea typeface="メイリオ" pitchFamily="50" charset="-128"/>
                <a:cs typeface="Arial" panose="020B0604020202020204" pitchFamily="34" charset="0"/>
              </a:rPr>
              <a:t>Duỗi đầu gối đứng lên.</a:t>
            </a:r>
            <a:endParaRPr lang="en-US" altLang="ja-JP" spc="-20" dirty="0">
              <a:latin typeface="Arial" panose="020B0604020202020204" pitchFamily="34" charset="0"/>
              <a:ea typeface="メイリオ" pitchFamily="50" charset="-128"/>
              <a:cs typeface="Arial" panose="020B0604020202020204" pitchFamily="34" charset="0"/>
            </a:endParaRPr>
          </a:p>
          <a:p>
            <a:pPr marL="628650" rtl="0">
              <a:spcBef>
                <a:spcPts val="0"/>
              </a:spcBef>
            </a:pPr>
            <a:r>
              <a:rPr lang="vi" dirty="0">
                <a:latin typeface="Arial" panose="020B0604020202020204" pitchFamily="34" charset="0"/>
                <a:ea typeface="メイリオ" pitchFamily="50" charset="-128"/>
                <a:cs typeface="Arial" panose="020B0604020202020204" pitchFamily="34" charset="0"/>
              </a:rPr>
              <a:t>* Điều chỉnh hô hấp, tăng áp lực cơ bụng.</a:t>
            </a:r>
            <a:endParaRPr lang="en-US" altLang="ja-JP" dirty="0">
              <a:latin typeface="Arial" panose="020B0604020202020204" pitchFamily="34" charset="0"/>
              <a:ea typeface="メイリオ" pitchFamily="50" charset="-128"/>
              <a:cs typeface="Arial" panose="020B0604020202020204" pitchFamily="34" charset="0"/>
            </a:endParaRPr>
          </a:p>
          <a:p>
            <a:pPr marL="361950" indent="-180975" rtl="0">
              <a:spcBef>
                <a:spcPts val="600"/>
              </a:spcBef>
              <a:buFont typeface="Arial" panose="020B0604020202020204" pitchFamily="34" charset="0"/>
              <a:buChar char="•"/>
            </a:pPr>
            <a:r>
              <a:rPr lang="vi" dirty="0">
                <a:solidFill>
                  <a:srgbClr val="C00000"/>
                </a:solidFill>
                <a:latin typeface="Arial" panose="020B0604020202020204" pitchFamily="34" charset="0"/>
                <a:ea typeface="メイリオ" pitchFamily="50" charset="-128"/>
                <a:cs typeface="Arial" panose="020B0604020202020204" pitchFamily="34" charset="0"/>
              </a:rPr>
              <a:t>[Di chuyển khi mang vác vật nặng]</a:t>
            </a:r>
          </a:p>
          <a:p>
            <a:pPr marL="361950" rtl="0">
              <a:spcBef>
                <a:spcPts val="0"/>
              </a:spcBef>
            </a:pPr>
            <a:r>
              <a:rPr lang="vi" dirty="0">
                <a:latin typeface="Arial" panose="020B0604020202020204" pitchFamily="34" charset="0"/>
                <a:ea typeface="メイリオ" pitchFamily="50" charset="-128"/>
                <a:cs typeface="Arial" panose="020B0604020202020204" pitchFamily="34" charset="0"/>
              </a:rPr>
              <a:t>Rút ngắn khoảng cách di chuyển và tránh mang vác lên xuống cầu thang bằng sức người.</a:t>
            </a:r>
            <a:endParaRPr lang="en-US" altLang="ja-JP" dirty="0">
              <a:latin typeface="Arial" panose="020B0604020202020204" pitchFamily="34" charset="0"/>
              <a:ea typeface="メイリオ" pitchFamily="50" charset="-128"/>
              <a:cs typeface="Arial" panose="020B0604020202020204" pitchFamily="34" charset="0"/>
            </a:endParaRPr>
          </a:p>
        </p:txBody>
      </p:sp>
      <p:pic>
        <p:nvPicPr>
          <p:cNvPr id="16" name="Picture 11" descr="C:\Users\mhu\SkyDrive\01厚労省委託C\未熟練\参考資料\ストレッチScolor_01.gif"/>
          <p:cNvPicPr>
            <a:picLocks noChangeAspect="1" noChangeArrowheads="1"/>
          </p:cNvPicPr>
          <p:nvPr/>
        </p:nvPicPr>
        <p:blipFill>
          <a:blip r:embed="rId3" cstate="print"/>
          <a:srcRect/>
          <a:stretch>
            <a:fillRect/>
          </a:stretch>
        </p:blipFill>
        <p:spPr bwMode="auto">
          <a:xfrm>
            <a:off x="5012865" y="5134925"/>
            <a:ext cx="999471" cy="1024592"/>
          </a:xfrm>
          <a:prstGeom prst="rect">
            <a:avLst/>
          </a:prstGeom>
          <a:noFill/>
          <a:ln w="9525">
            <a:noFill/>
            <a:miter lim="800000"/>
            <a:headEnd/>
            <a:tailEnd/>
          </a:ln>
        </p:spPr>
      </p:pic>
      <p:pic>
        <p:nvPicPr>
          <p:cNvPr id="17" name="Picture 12" descr="C:\Users\mhu\SkyDrive\01厚労省委託C\未熟練\参考資料\ストレッチScolor_02.gif"/>
          <p:cNvPicPr>
            <a:picLocks noChangeAspect="1" noChangeArrowheads="1"/>
          </p:cNvPicPr>
          <p:nvPr/>
        </p:nvPicPr>
        <p:blipFill>
          <a:blip r:embed="rId4" cstate="print"/>
          <a:srcRect/>
          <a:stretch>
            <a:fillRect/>
          </a:stretch>
        </p:blipFill>
        <p:spPr bwMode="auto">
          <a:xfrm>
            <a:off x="6156176" y="4869160"/>
            <a:ext cx="959313" cy="1261950"/>
          </a:xfrm>
          <a:prstGeom prst="rect">
            <a:avLst/>
          </a:prstGeom>
          <a:noFill/>
          <a:ln w="9525">
            <a:noFill/>
            <a:miter lim="800000"/>
            <a:headEnd/>
            <a:tailEnd/>
          </a:ln>
        </p:spPr>
      </p:pic>
      <p:pic>
        <p:nvPicPr>
          <p:cNvPr id="18" name="Picture 2" descr="C:\Users\User07.PC007\OneDrive\01厚労省委託C\未熟練\参考資料\腰痛症S2.gif"/>
          <p:cNvPicPr>
            <a:picLocks noChangeAspect="1" noChangeArrowheads="1"/>
          </p:cNvPicPr>
          <p:nvPr/>
        </p:nvPicPr>
        <p:blipFill>
          <a:blip r:embed="rId5" cstate="print"/>
          <a:srcRect/>
          <a:stretch>
            <a:fillRect/>
          </a:stretch>
        </p:blipFill>
        <p:spPr bwMode="auto">
          <a:xfrm>
            <a:off x="6837412" y="404664"/>
            <a:ext cx="1440160" cy="1440160"/>
          </a:xfrm>
          <a:prstGeom prst="rect">
            <a:avLst/>
          </a:prstGeom>
          <a:noFill/>
          <a:ln w="9525">
            <a:noFill/>
            <a:miter lim="800000"/>
            <a:headEnd/>
            <a:tailEnd/>
          </a:ln>
        </p:spPr>
      </p:pic>
      <p:grpSp>
        <p:nvGrpSpPr>
          <p:cNvPr id="19" name="グループ化 11"/>
          <p:cNvGrpSpPr>
            <a:grpSpLocks noChangeAspect="1"/>
          </p:cNvGrpSpPr>
          <p:nvPr/>
        </p:nvGrpSpPr>
        <p:grpSpPr bwMode="auto">
          <a:xfrm>
            <a:off x="5940152" y="1772816"/>
            <a:ext cx="2671469" cy="2843244"/>
            <a:chOff x="6084168" y="1366770"/>
            <a:chExt cx="2639380" cy="2809389"/>
          </a:xfrm>
        </p:grpSpPr>
        <p:pic>
          <p:nvPicPr>
            <p:cNvPr id="20" name="Picture 3" descr="C:\Users\User07.PC007\OneDrive\01厚労省委託C\未熟練\参考資料\重量物姿勢(OK)Acolor.gif"/>
            <p:cNvPicPr>
              <a:picLocks noChangeAspect="1" noChangeArrowheads="1"/>
            </p:cNvPicPr>
            <p:nvPr/>
          </p:nvPicPr>
          <p:blipFill>
            <a:blip r:embed="rId6" cstate="print"/>
            <a:srcRect/>
            <a:stretch>
              <a:fillRect/>
            </a:stretch>
          </p:blipFill>
          <p:spPr bwMode="auto">
            <a:xfrm>
              <a:off x="6084168" y="1775096"/>
              <a:ext cx="724008" cy="936951"/>
            </a:xfrm>
            <a:prstGeom prst="rect">
              <a:avLst/>
            </a:prstGeom>
            <a:noFill/>
            <a:ln w="9525">
              <a:noFill/>
              <a:miter lim="800000"/>
              <a:headEnd/>
              <a:tailEnd/>
            </a:ln>
          </p:spPr>
        </p:pic>
        <p:pic>
          <p:nvPicPr>
            <p:cNvPr id="21" name="Picture 4" descr="C:\Users\User07.PC007\OneDrive\01厚労省委託C\未熟練\参考資料\重量物姿勢(OK)Bcolor.gif"/>
            <p:cNvPicPr>
              <a:picLocks noChangeAspect="1" noChangeArrowheads="1"/>
            </p:cNvPicPr>
            <p:nvPr/>
          </p:nvPicPr>
          <p:blipFill>
            <a:blip r:embed="rId7" cstate="print"/>
            <a:srcRect/>
            <a:stretch>
              <a:fillRect/>
            </a:stretch>
          </p:blipFill>
          <p:spPr bwMode="auto">
            <a:xfrm>
              <a:off x="6948264" y="1775096"/>
              <a:ext cx="782735" cy="926106"/>
            </a:xfrm>
            <a:prstGeom prst="rect">
              <a:avLst/>
            </a:prstGeom>
            <a:noFill/>
            <a:ln w="9525">
              <a:noFill/>
              <a:miter lim="800000"/>
              <a:headEnd/>
              <a:tailEnd/>
            </a:ln>
          </p:spPr>
        </p:pic>
        <p:pic>
          <p:nvPicPr>
            <p:cNvPr id="22" name="Picture 5" descr="C:\Users\User07.PC007\OneDrive\01厚労省委託C\未熟練\参考資料\重量物姿勢(NG)color.gif"/>
            <p:cNvPicPr>
              <a:picLocks noChangeAspect="1" noChangeArrowheads="1"/>
            </p:cNvPicPr>
            <p:nvPr/>
          </p:nvPicPr>
          <p:blipFill>
            <a:blip r:embed="rId8" cstate="print"/>
            <a:srcRect/>
            <a:stretch>
              <a:fillRect/>
            </a:stretch>
          </p:blipFill>
          <p:spPr bwMode="auto">
            <a:xfrm>
              <a:off x="6468022" y="3054045"/>
              <a:ext cx="937783" cy="937783"/>
            </a:xfrm>
            <a:prstGeom prst="rect">
              <a:avLst/>
            </a:prstGeom>
            <a:noFill/>
            <a:ln w="9525">
              <a:noFill/>
              <a:miter lim="800000"/>
              <a:headEnd/>
              <a:tailEnd/>
            </a:ln>
          </p:spPr>
        </p:pic>
        <p:sp>
          <p:nvSpPr>
            <p:cNvPr id="23" name="右矢印 22"/>
            <p:cNvSpPr/>
            <p:nvPr/>
          </p:nvSpPr>
          <p:spPr>
            <a:xfrm>
              <a:off x="6805236" y="2477966"/>
              <a:ext cx="154191" cy="21543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ctr"/>
            <a:lstStyle/>
            <a:p>
              <a:pPr algn="ctr" rtl="0" fontAlgn="auto">
                <a:spcBef>
                  <a:spcPts val="0"/>
                </a:spcBef>
                <a:spcAft>
                  <a:spcPts val="0"/>
                </a:spcAft>
                <a:defRPr/>
              </a:pPr>
              <a:endParaRPr lang="ja-JP" altLang="en-US" sz="1000"/>
            </a:p>
          </p:txBody>
        </p:sp>
        <p:sp>
          <p:nvSpPr>
            <p:cNvPr id="24" name="テキスト ボックス 17"/>
            <p:cNvSpPr txBox="1">
              <a:spLocks noChangeArrowheads="1"/>
            </p:cNvSpPr>
            <p:nvPr/>
          </p:nvSpPr>
          <p:spPr bwMode="auto">
            <a:xfrm>
              <a:off x="6155311" y="2701201"/>
              <a:ext cx="1773488" cy="315111"/>
            </a:xfrm>
            <a:prstGeom prst="rect">
              <a:avLst/>
            </a:prstGeom>
            <a:noFill/>
            <a:ln w="9525">
              <a:noFill/>
              <a:miter lim="800000"/>
              <a:headEnd/>
              <a:tailEnd/>
            </a:ln>
          </p:spPr>
          <p:txBody>
            <a:bodyPr wrap="square" lIns="35992" tIns="35992" rIns="35992" bIns="35992" rtlCol="0">
              <a:spAutoFit/>
            </a:bodyPr>
            <a:lstStyle/>
            <a:p>
              <a:pPr algn="ctr" rtl="0"/>
              <a:r>
                <a:rPr lang="vi" sz="1600" dirty="0">
                  <a:latin typeface="Arial" panose="020B0604020202020204" pitchFamily="34" charset="0"/>
                  <a:ea typeface="メイリオ" pitchFamily="50" charset="-128"/>
                  <a:cs typeface="Arial" panose="020B0604020202020204" pitchFamily="34" charset="0"/>
                </a:rPr>
                <a:t>Tư thế đúng</a:t>
              </a:r>
            </a:p>
          </p:txBody>
        </p:sp>
        <p:sp>
          <p:nvSpPr>
            <p:cNvPr id="25" name="テキスト ボックス 18"/>
            <p:cNvSpPr txBox="1">
              <a:spLocks noChangeArrowheads="1"/>
            </p:cNvSpPr>
            <p:nvPr/>
          </p:nvSpPr>
          <p:spPr bwMode="auto">
            <a:xfrm>
              <a:off x="6866883" y="3861048"/>
              <a:ext cx="1856665" cy="315111"/>
            </a:xfrm>
            <a:prstGeom prst="rect">
              <a:avLst/>
            </a:prstGeom>
            <a:noFill/>
            <a:ln w="9525">
              <a:noFill/>
              <a:miter lim="800000"/>
              <a:headEnd/>
              <a:tailEnd/>
            </a:ln>
          </p:spPr>
          <p:txBody>
            <a:bodyPr lIns="35992" tIns="35992" rIns="35992" bIns="35992" rtlCol="0">
              <a:spAutoFit/>
            </a:bodyPr>
            <a:lstStyle/>
            <a:p>
              <a:pPr rtl="0"/>
              <a:r>
                <a:rPr lang="vi" sz="1600" dirty="0">
                  <a:latin typeface="Arial" panose="020B0604020202020204" pitchFamily="34" charset="0"/>
                  <a:ea typeface="メイリオ" pitchFamily="50" charset="-128"/>
                  <a:cs typeface="Arial" panose="020B0604020202020204" pitchFamily="34" charset="0"/>
                </a:rPr>
                <a:t>Tư thế không đúng</a:t>
              </a:r>
            </a:p>
          </p:txBody>
        </p:sp>
        <p:pic>
          <p:nvPicPr>
            <p:cNvPr id="26" name="Picture 2" descr="C:\Users\User07.PC007\OneDrive\01厚労省委託C\未熟練\参考資料\pics\重量物取扱いS02A.gif"/>
            <p:cNvPicPr>
              <a:picLocks noChangeAspect="1" noChangeArrowheads="1"/>
            </p:cNvPicPr>
            <p:nvPr/>
          </p:nvPicPr>
          <p:blipFill>
            <a:blip r:embed="rId9" cstate="print"/>
            <a:srcRect/>
            <a:stretch>
              <a:fillRect/>
            </a:stretch>
          </p:blipFill>
          <p:spPr bwMode="auto">
            <a:xfrm flipH="1">
              <a:off x="7929210" y="1366770"/>
              <a:ext cx="656250" cy="1494054"/>
            </a:xfrm>
            <a:prstGeom prst="rect">
              <a:avLst/>
            </a:prstGeom>
            <a:noFill/>
            <a:ln w="9525">
              <a:noFill/>
              <a:miter lim="800000"/>
              <a:headEnd/>
              <a:tailEnd/>
            </a:ln>
          </p:spPr>
        </p:pic>
        <p:sp>
          <p:nvSpPr>
            <p:cNvPr id="27" name="右矢印 26"/>
            <p:cNvSpPr/>
            <p:nvPr/>
          </p:nvSpPr>
          <p:spPr>
            <a:xfrm>
              <a:off x="7739449" y="2493841"/>
              <a:ext cx="156457" cy="2154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ctr"/>
            <a:lstStyle/>
            <a:p>
              <a:pPr algn="ctr" rtl="0" fontAlgn="auto">
                <a:spcBef>
                  <a:spcPts val="0"/>
                </a:spcBef>
                <a:spcAft>
                  <a:spcPts val="0"/>
                </a:spcAft>
                <a:defRPr/>
              </a:pPr>
              <a:endParaRPr lang="ja-JP" altLang="en-US" sz="100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User07.PC007\OneDrive\01厚労省委託H28\未熟練_商業\マニュアル\HHpics\腰痛hiy1-323-23-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8092" y="848544"/>
            <a:ext cx="1236356" cy="16443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anzeninfo.mhlw.go.jp/hiyari/image/hiy1-124-12-1.gif"/>
          <p:cNvPicPr>
            <a:picLocks noChangeAspect="1" noChangeArrowheads="1"/>
          </p:cNvPicPr>
          <p:nvPr/>
        </p:nvPicPr>
        <p:blipFill>
          <a:blip r:embed="rId3" cstate="print"/>
          <a:srcRect/>
          <a:stretch>
            <a:fillRect/>
          </a:stretch>
        </p:blipFill>
        <p:spPr bwMode="auto">
          <a:xfrm>
            <a:off x="7171981" y="2708920"/>
            <a:ext cx="1648491" cy="1644351"/>
          </a:xfrm>
          <a:prstGeom prst="rect">
            <a:avLst/>
          </a:prstGeom>
          <a:noFill/>
        </p:spPr>
      </p:pic>
      <p:sp>
        <p:nvSpPr>
          <p:cNvPr id="12" name="正方形/長方形 11"/>
          <p:cNvSpPr/>
          <p:nvPr/>
        </p:nvSpPr>
        <p:spPr bwMode="auto">
          <a:xfrm>
            <a:off x="548680" y="992560"/>
            <a:ext cx="6255568" cy="1263217"/>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spAutoFit/>
          </a:bodyPr>
          <a:lstStyle/>
          <a:p>
            <a:pPr marL="285750" indent="-285750" rtl="0" fontAlgn="auto">
              <a:spcBef>
                <a:spcPts val="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2)-1</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vi" dirty="0">
                <a:solidFill>
                  <a:schemeClr val="tx1"/>
                </a:solidFill>
                <a:latin typeface="Arial" panose="020B0604020202020204" pitchFamily="34" charset="0"/>
                <a:ea typeface="メイリオ" pitchFamily="50" charset="-128"/>
                <a:cs typeface="Arial" panose="020B0604020202020204" pitchFamily="34" charset="0"/>
              </a:rPr>
              <a:t>Bị trẹo thắt lưng khi cố gắng xách cùng lúc mỗi tay 1 thùng nhựa đựng dầu hoả (đựng 18 lít) trên cầu thang dốc hướng đến lối vào của nơi giao hàng.</a:t>
            </a:r>
            <a:endParaRPr lang="en-US" altLang="ja-JP" dirty="0">
              <a:solidFill>
                <a:schemeClr val="tx1"/>
              </a:solidFill>
              <a:latin typeface="Arial" panose="020B0604020202020204" pitchFamily="34" charset="0"/>
              <a:ea typeface="メイリオ" pitchFamily="50" charset="-128"/>
              <a:cs typeface="Arial" panose="020B0604020202020204" pitchFamily="34" charset="0"/>
            </a:endParaRPr>
          </a:p>
        </p:txBody>
      </p:sp>
      <p:sp>
        <p:nvSpPr>
          <p:cNvPr id="13" name="正方形/長方形 12"/>
          <p:cNvSpPr/>
          <p:nvPr/>
        </p:nvSpPr>
        <p:spPr bwMode="auto">
          <a:xfrm>
            <a:off x="548680" y="2802822"/>
            <a:ext cx="6255568" cy="98621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spAutoFit/>
          </a:bodyPr>
          <a:lstStyle/>
          <a:p>
            <a:pPr marL="285750" indent="-285750" rtl="0" fontAlgn="auto">
              <a:spcBef>
                <a:spcPts val="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2)-2</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vi" dirty="0">
                <a:solidFill>
                  <a:schemeClr val="tx1"/>
                </a:solidFill>
                <a:latin typeface="Arial" panose="020B0604020202020204" pitchFamily="34" charset="0"/>
                <a:ea typeface="メイリオ" pitchFamily="50" charset="-128"/>
                <a:cs typeface="Arial" panose="020B0604020202020204" pitchFamily="34" charset="0"/>
              </a:rPr>
              <a:t>Bị trẹo thắt lưng khi cố nhấc thùng đựng táo, trong lúc bán trái cây và rau quả phía trước cửa hàng của siêu thị.</a:t>
            </a:r>
          </a:p>
        </p:txBody>
      </p:sp>
      <p:sp>
        <p:nvSpPr>
          <p:cNvPr id="14" name="テキスト ボックス 13"/>
          <p:cNvSpPr txBox="1"/>
          <p:nvPr/>
        </p:nvSpPr>
        <p:spPr>
          <a:xfrm>
            <a:off x="548680" y="524297"/>
            <a:ext cx="6327576" cy="369332"/>
          </a:xfrm>
          <a:prstGeom prst="rect">
            <a:avLst/>
          </a:prstGeom>
          <a:noFill/>
        </p:spPr>
        <p:txBody>
          <a:bodyPr wrap="square" rtlCol="0">
            <a:spAutoFit/>
          </a:bodyPr>
          <a:lstStyle>
            <a:defPPr rtl="0">
              <a:defRPr lang="vi-vn"/>
            </a:defPPr>
            <a:lvl1pPr>
              <a:defRPr>
                <a:solidFill>
                  <a:srgbClr val="C00000"/>
                </a:solidFill>
                <a:latin typeface="Arial" panose="020B0604020202020204" pitchFamily="34" charset="0"/>
                <a:cs typeface="Arial" panose="020B0604020202020204" pitchFamily="34" charset="0"/>
              </a:defRPr>
            </a:lvl1pPr>
          </a:lstStyle>
          <a:p>
            <a:r>
              <a:rPr lang="vi" dirty="0"/>
              <a:t>[Trường hợp ví dụ bị đau thắt lưng]</a:t>
            </a:r>
            <a:endParaRPr lang="ja-JP" altLang="en-US" dirty="0"/>
          </a:p>
        </p:txBody>
      </p:sp>
      <p:sp>
        <p:nvSpPr>
          <p:cNvPr id="15" name="正方形/長方形 14"/>
          <p:cNvSpPr/>
          <p:nvPr/>
        </p:nvSpPr>
        <p:spPr bwMode="auto">
          <a:xfrm>
            <a:off x="548680" y="4531014"/>
            <a:ext cx="6255568" cy="98621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spAutoFit/>
          </a:bodyPr>
          <a:lstStyle/>
          <a:p>
            <a:pPr marL="285750" indent="-285750" rtl="0" fontAlgn="auto">
              <a:spcBef>
                <a:spcPts val="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2)-3</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vi" dirty="0">
                <a:solidFill>
                  <a:schemeClr val="tx1"/>
                </a:solidFill>
                <a:latin typeface="Arial" panose="020B0604020202020204" pitchFamily="34" charset="0"/>
                <a:ea typeface="メイリオ" pitchFamily="50" charset="-128"/>
                <a:cs typeface="Arial" panose="020B0604020202020204" pitchFamily="34" charset="0"/>
              </a:rPr>
              <a:t>Cảm thấy đau dữ dội ở thắt lưng khi nhấc nồi nấu (đựng khoảng 8</a:t>
            </a:r>
            <a:r>
              <a:rPr lang="en-US" dirty="0">
                <a:solidFill>
                  <a:schemeClr val="tx1"/>
                </a:solidFill>
                <a:latin typeface="Arial" panose="020B0604020202020204" pitchFamily="34" charset="0"/>
                <a:ea typeface="メイリオ" pitchFamily="50" charset="-128"/>
                <a:cs typeface="Arial" panose="020B0604020202020204" pitchFamily="34" charset="0"/>
              </a:rPr>
              <a:t> </a:t>
            </a:r>
            <a:r>
              <a:rPr lang="vi" dirty="0">
                <a:solidFill>
                  <a:schemeClr val="tx1"/>
                </a:solidFill>
                <a:latin typeface="Arial" panose="020B0604020202020204" pitchFamily="34" charset="0"/>
                <a:ea typeface="メイリオ" pitchFamily="50" charset="-128"/>
                <a:cs typeface="Arial" panose="020B0604020202020204" pitchFamily="34" charset="0"/>
              </a:rPr>
              <a:t>kg gạo đã vo) bằng hai tay, để bỏ vào nồi cơm điện trong bếp.</a:t>
            </a:r>
            <a:endParaRPr lang="en-US" altLang="ja-JP" dirty="0">
              <a:solidFill>
                <a:schemeClr val="tx1"/>
              </a:solidFill>
              <a:latin typeface="Arial" panose="020B0604020202020204" pitchFamily="34" charset="0"/>
              <a:ea typeface="メイリオ" pitchFamily="50" charset="-128"/>
              <a:cs typeface="Arial" panose="020B0604020202020204" pitchFamily="34" charset="0"/>
            </a:endParaRPr>
          </a:p>
        </p:txBody>
      </p:sp>
      <p:pic>
        <p:nvPicPr>
          <p:cNvPr id="16" name="Picture 3" descr="C:\Users\mhu\SkyDrive\01厚労省委託H28\未熟練_商業\マニュアル\HHpics\腰痛事例hiy1-331-23-1.gif"/>
          <p:cNvPicPr>
            <a:picLocks noChangeAspect="1" noChangeArrowheads="1"/>
          </p:cNvPicPr>
          <p:nvPr/>
        </p:nvPicPr>
        <p:blipFill>
          <a:blip r:embed="rId4" cstate="print"/>
          <a:srcRect/>
          <a:stretch>
            <a:fillRect/>
          </a:stretch>
        </p:blipFill>
        <p:spPr bwMode="auto">
          <a:xfrm>
            <a:off x="7176120" y="4448944"/>
            <a:ext cx="1644352" cy="1644352"/>
          </a:xfrm>
          <a:prstGeom prst="rect">
            <a:avLst/>
          </a:prstGeom>
          <a:noFill/>
        </p:spPr>
      </p:pic>
      <p:sp>
        <p:nvSpPr>
          <p:cNvPr id="17"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519112" y="404664"/>
            <a:ext cx="8085335" cy="5976664"/>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Bef>
                <a:spcPts val="0"/>
              </a:spcBef>
              <a:spcAft>
                <a:spcPts val="0"/>
              </a:spcAft>
              <a:defRPr/>
            </a:pPr>
            <a:endParaRPr lang="en-US" altLang="ja-JP" sz="1200" dirty="0">
              <a:solidFill>
                <a:srgbClr val="C00000"/>
              </a:solidFill>
              <a:latin typeface="Arial" panose="020B0604020202020204" pitchFamily="34" charset="0"/>
              <a:ea typeface="メイリオ" pitchFamily="50" charset="-128"/>
              <a:cs typeface="Arial" panose="020B0604020202020204" pitchFamily="34" charset="0"/>
            </a:endParaRPr>
          </a:p>
          <a:p>
            <a:pPr rtl="0" fontAlgn="auto">
              <a:spcBef>
                <a:spcPts val="0"/>
              </a:spcBef>
              <a:spcAft>
                <a:spcPts val="0"/>
              </a:spcAft>
              <a:defRPr/>
            </a:pPr>
            <a:r>
              <a:rPr lang="vi" sz="2000" dirty="0">
                <a:solidFill>
                  <a:srgbClr val="C00000"/>
                </a:solidFill>
                <a:latin typeface="Arial" panose="020B0604020202020204" pitchFamily="34" charset="0"/>
                <a:ea typeface="メイリオ" pitchFamily="50" charset="-128"/>
                <a:cs typeface="Arial" panose="020B0604020202020204" pitchFamily="34" charset="0"/>
              </a:rPr>
              <a:t>(3) Điểm lưu ý trong ngăn ngừa tai nạn "rơi, ngã"</a:t>
            </a:r>
          </a:p>
          <a:p>
            <a:pPr marL="285750" indent="-285750" rtl="0" fontAlgn="auto">
              <a:spcBef>
                <a:spcPts val="6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Hãy sử dụng thang chữ A đúng cách!</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361950" indent="-180975" rtl="0" fontAlgn="auto">
              <a:spcBef>
                <a:spcPts val="0"/>
              </a:spcBef>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Khi sử dụng thang chữ A, v.v... để lấy sản phẩm trên kệ, thì bị </a:t>
            </a:r>
            <a:br>
              <a:rPr lang="en-US" sz="1600" dirty="0">
                <a:solidFill>
                  <a:schemeClr val="tx1"/>
                </a:solidFill>
                <a:latin typeface="Arial" panose="020B0604020202020204" pitchFamily="34" charset="0"/>
                <a:ea typeface="メイリオ" pitchFamily="50" charset="-128"/>
                <a:cs typeface="Arial" panose="020B0604020202020204" pitchFamily="34" charset="0"/>
              </a:rPr>
            </a:br>
            <a:r>
              <a:rPr lang="vi" sz="1600" dirty="0">
                <a:solidFill>
                  <a:schemeClr val="tx1"/>
                </a:solidFill>
                <a:latin typeface="Arial" panose="020B0604020202020204" pitchFamily="34" charset="0"/>
                <a:ea typeface="メイリオ" pitchFamily="50" charset="-128"/>
                <a:cs typeface="Arial" panose="020B0604020202020204" pitchFamily="34" charset="0"/>
              </a:rPr>
              <a:t>rơi ngã cùng với thang chữ A không ổn định.</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361950" indent="-180975" rtl="0" fontAlgn="auto">
              <a:spcBef>
                <a:spcPts val="0"/>
              </a:spcBef>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Trường hợp giữ mở thang chữ A và cầm sản phẩm bằng hai </a:t>
            </a:r>
            <a:br>
              <a:rPr lang="en-US" sz="1600" dirty="0">
                <a:solidFill>
                  <a:schemeClr val="tx1"/>
                </a:solidFill>
                <a:latin typeface="Arial" panose="020B0604020202020204" pitchFamily="34" charset="0"/>
                <a:ea typeface="メイリオ" pitchFamily="50" charset="-128"/>
                <a:cs typeface="Arial" panose="020B0604020202020204" pitchFamily="34" charset="0"/>
              </a:rPr>
            </a:br>
            <a:r>
              <a:rPr lang="vi" sz="1600" dirty="0">
                <a:solidFill>
                  <a:schemeClr val="tx1"/>
                </a:solidFill>
                <a:latin typeface="Arial" panose="020B0604020202020204" pitchFamily="34" charset="0"/>
                <a:ea typeface="メイリオ" pitchFamily="50" charset="-128"/>
                <a:cs typeface="Arial" panose="020B0604020202020204" pitchFamily="34" charset="0"/>
              </a:rPr>
              <a:t>tay thì phải có 2 người cùng thực hiện.　</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12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Khi lên xuống cầu thang thì phải nắm tay vịn và đi từ từ!</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361950" indent="-180975" rtl="0" fontAlgn="auto">
              <a:spcBef>
                <a:spcPts val="0"/>
              </a:spcBef>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Di chuyển khi cầm đồ vật, và vừa xem điện thoại có nguy cơ rơi ngã cao.</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361950" indent="-180975" rtl="0" fontAlgn="auto">
              <a:spcBef>
                <a:spcPts val="0"/>
              </a:spcBef>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Hãy tập thói quen lên xuống cầu thang an toàn.</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12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Tránh các mép đường khi đi lại hoặc làm việc ở </a:t>
            </a:r>
            <a:br>
              <a:rPr lang="en-US" dirty="0">
                <a:solidFill>
                  <a:srgbClr val="0000CC"/>
                </a:solidFill>
                <a:latin typeface="Arial" panose="020B0604020202020204" pitchFamily="34" charset="0"/>
                <a:ea typeface="メイリオ" pitchFamily="50" charset="-128"/>
                <a:cs typeface="Arial" panose="020B0604020202020204" pitchFamily="34" charset="0"/>
              </a:rPr>
            </a:br>
            <a:r>
              <a:rPr lang="vi" dirty="0">
                <a:solidFill>
                  <a:srgbClr val="0000CC"/>
                </a:solidFill>
                <a:latin typeface="Arial" panose="020B0604020202020204" pitchFamily="34" charset="0"/>
                <a:ea typeface="メイリオ" pitchFamily="50" charset="-128"/>
                <a:cs typeface="Arial" panose="020B0604020202020204" pitchFamily="34" charset="0"/>
              </a:rPr>
              <a:t>sân ga!</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361950" indent="-180975" rtl="0" fontAlgn="auto">
              <a:spcBef>
                <a:spcPts val="0"/>
              </a:spcBef>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Ngay cả khi di chuyển xe đẩy hàng, v.v... cũng có thể </a:t>
            </a:r>
            <a:br>
              <a:rPr lang="en-US" sz="1600" dirty="0">
                <a:solidFill>
                  <a:schemeClr val="tx1"/>
                </a:solidFill>
                <a:latin typeface="Arial" panose="020B0604020202020204" pitchFamily="34" charset="0"/>
                <a:ea typeface="メイリオ" pitchFamily="50" charset="-128"/>
                <a:cs typeface="Arial" panose="020B0604020202020204" pitchFamily="34" charset="0"/>
              </a:rPr>
            </a:br>
            <a:r>
              <a:rPr lang="vi" sz="1600" dirty="0">
                <a:solidFill>
                  <a:schemeClr val="tx1"/>
                </a:solidFill>
                <a:latin typeface="Arial" panose="020B0604020202020204" pitchFamily="34" charset="0"/>
                <a:ea typeface="メイリオ" pitchFamily="50" charset="-128"/>
                <a:cs typeface="Arial" panose="020B0604020202020204" pitchFamily="34" charset="0"/>
              </a:rPr>
              <a:t>xảy ra tai nạn rơi xuống do mép đường.</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361950" indent="-180975" rtl="0" fontAlgn="auto">
              <a:spcBef>
                <a:spcPts val="0"/>
              </a:spcBef>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Cố gắng không lại gần các mép đường.</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361950" indent="-180975" rtl="0" fontAlgn="auto">
              <a:spcBef>
                <a:spcPts val="0"/>
              </a:spcBef>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Xe đẩy hàng rơi xuống trong lúc dỡ hàng từ xe tải hoặc sân ga.</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361950" rtl="0" fontAlgn="auto">
              <a:spcBef>
                <a:spcPts val="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sym typeface="Symbol" panose="05050102010706020507" pitchFamily="18" charset="2"/>
              </a:rPr>
              <a:t></a:t>
            </a:r>
            <a:r>
              <a:rPr lang="en-US" sz="1600" dirty="0">
                <a:solidFill>
                  <a:schemeClr val="tx1"/>
                </a:solidFill>
                <a:latin typeface="Arial" panose="020B0604020202020204" pitchFamily="34" charset="0"/>
                <a:ea typeface="メイリオ" pitchFamily="50" charset="-128"/>
                <a:cs typeface="Arial" panose="020B0604020202020204" pitchFamily="34" charset="0"/>
              </a:rPr>
              <a:t> </a:t>
            </a:r>
            <a:r>
              <a:rPr lang="vi" sz="1600" dirty="0">
                <a:solidFill>
                  <a:schemeClr val="tx1"/>
                </a:solidFill>
                <a:latin typeface="Arial" panose="020B0604020202020204" pitchFamily="34" charset="0"/>
                <a:ea typeface="メイリオ" pitchFamily="50" charset="-128"/>
                <a:cs typeface="Arial" panose="020B0604020202020204" pitchFamily="34" charset="0"/>
              </a:rPr>
              <a:t>Bị đè lên khi muốn đỡ xe đẩy!</a:t>
            </a:r>
            <a:endParaRPr lang="en-US" sz="1600" dirty="0">
              <a:solidFill>
                <a:schemeClr val="tx1"/>
              </a:solidFill>
              <a:latin typeface="Arial" panose="020B0604020202020204" pitchFamily="34" charset="0"/>
              <a:ea typeface="メイリオ" pitchFamily="50" charset="-128"/>
              <a:cs typeface="Arial" panose="020B0604020202020204" pitchFamily="34" charset="0"/>
            </a:endParaRPr>
          </a:p>
          <a:p>
            <a:pPr marL="361950" rtl="0" fontAlgn="auto">
              <a:spcBef>
                <a:spcPts val="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sym typeface="Symbol" panose="05050102010706020507" pitchFamily="18" charset="2"/>
              </a:rPr>
              <a:t></a:t>
            </a:r>
            <a:r>
              <a:rPr lang="en-US" sz="1600" dirty="0">
                <a:solidFill>
                  <a:schemeClr val="tx1"/>
                </a:solidFill>
                <a:latin typeface="Arial" panose="020B0604020202020204" pitchFamily="34" charset="0"/>
                <a:ea typeface="メイリオ" pitchFamily="50" charset="-128"/>
                <a:cs typeface="Arial" panose="020B0604020202020204" pitchFamily="34" charset="0"/>
              </a:rPr>
              <a:t> </a:t>
            </a:r>
            <a:r>
              <a:rPr lang="vi" sz="1600" dirty="0">
                <a:solidFill>
                  <a:srgbClr val="C00000"/>
                </a:solidFill>
                <a:latin typeface="Arial" panose="020B0604020202020204" pitchFamily="34" charset="0"/>
                <a:ea typeface="メイリオ" pitchFamily="50" charset="-128"/>
                <a:cs typeface="Arial" panose="020B0604020202020204" pitchFamily="34" charset="0"/>
              </a:rPr>
              <a:t>Không cần đỡ, hãy chạy đi.</a:t>
            </a: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endParaRPr lang="en-US" altLang="ja-JP" sz="1100"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0"/>
              </a:spcBef>
              <a:spcAft>
                <a:spcPts val="0"/>
              </a:spcAft>
              <a:defRPr/>
            </a:pPr>
            <a:r>
              <a:rPr lang="vi" sz="1200" dirty="0">
                <a:solidFill>
                  <a:schemeClr val="tx1"/>
                </a:solidFill>
                <a:latin typeface="Arial" panose="020B0604020202020204" pitchFamily="34" charset="0"/>
                <a:ea typeface="メイリオ" pitchFamily="50" charset="-128"/>
                <a:cs typeface="Arial" panose="020B0604020202020204" pitchFamily="34" charset="0"/>
              </a:rPr>
              <a:t>　</a:t>
            </a:r>
            <a:endParaRPr lang="en-US" altLang="ja-JP" sz="1200" dirty="0">
              <a:solidFill>
                <a:schemeClr val="tx1"/>
              </a:solidFill>
              <a:latin typeface="Arial" panose="020B0604020202020204" pitchFamily="34" charset="0"/>
              <a:ea typeface="メイリオ" pitchFamily="50" charset="-128"/>
              <a:cs typeface="Arial" panose="020B0604020202020204" pitchFamily="34" charset="0"/>
            </a:endParaRPr>
          </a:p>
          <a:p>
            <a:pPr rtl="0" fontAlgn="auto">
              <a:spcBef>
                <a:spcPts val="0"/>
              </a:spcBef>
              <a:spcAft>
                <a:spcPts val="0"/>
              </a:spcAft>
              <a:defRPr/>
            </a:pPr>
            <a:endParaRPr lang="en-US" altLang="ja-JP" sz="1200" dirty="0">
              <a:solidFill>
                <a:schemeClr val="accent1">
                  <a:lumMod val="50000"/>
                </a:schemeClr>
              </a:solidFill>
              <a:latin typeface="Arial" panose="020B0604020202020204" pitchFamily="34" charset="0"/>
              <a:ea typeface="メイリオ" pitchFamily="50" charset="-128"/>
              <a:cs typeface="Arial" panose="020B0604020202020204" pitchFamily="34" charset="0"/>
            </a:endParaRPr>
          </a:p>
        </p:txBody>
      </p:sp>
      <p:pic>
        <p:nvPicPr>
          <p:cNvPr id="9" name="Picture 5" descr="C:\Users\User07.PC007\OneDrive\01厚労省委託H28\未熟練_商業\マニュアル\HHpics\脚立墜落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2799" y="692696"/>
            <a:ext cx="1375625"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User07.PC007\OneDrive\01厚労省委託H28\未熟練_商業\マニュアル\HHpics\歩きスマホ2.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84168" y="2943994"/>
            <a:ext cx="1224136" cy="122413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p:cNvGrpSpPr>
            <a:grpSpLocks noChangeAspect="1"/>
          </p:cNvGrpSpPr>
          <p:nvPr/>
        </p:nvGrpSpPr>
        <p:grpSpPr>
          <a:xfrm>
            <a:off x="6804248" y="3951192"/>
            <a:ext cx="1728192" cy="2358128"/>
            <a:chOff x="3717032" y="2072680"/>
            <a:chExt cx="1317575" cy="1797839"/>
          </a:xfrm>
        </p:grpSpPr>
        <p:pic>
          <p:nvPicPr>
            <p:cNvPr id="12" name="Picture 3" descr="C:\Users\User07.PC007\OneDrive\01厚労省委託H28\未熟練_商業\マニュアル\提供資料\ステッカー（墜落）S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7032" y="2072680"/>
              <a:ext cx="1317575" cy="179783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3876031" y="3195192"/>
              <a:ext cx="1015518" cy="407390"/>
            </a:xfrm>
            <a:prstGeom prst="rect">
              <a:avLst/>
            </a:prstGeom>
            <a:noFill/>
          </p:spPr>
          <p:txBody>
            <a:bodyPr wrap="square" lIns="35992" tIns="35992" rIns="35992" bIns="35992" rtlCol="0" anchor="ctr">
              <a:spAutoFit/>
            </a:bodyPr>
            <a:lstStyle/>
            <a:p>
              <a:pPr algn="ctr" rtl="0"/>
              <a:r>
                <a:rPr lang="vi" sz="1000" dirty="0"/>
                <a:t>Đừng nhìn vào điện thoại mà hãy nhìn bước chân!</a:t>
              </a:r>
              <a:endParaRPr kumimoji="1" lang="ja-JP" altLang="en-US" sz="1000" dirty="0"/>
            </a:p>
          </p:txBody>
        </p:sp>
      </p:grpSp>
      <p:sp>
        <p:nvSpPr>
          <p:cNvPr id="14"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Text Box 12">
            <a:extLst>
              <a:ext uri="{FF2B5EF4-FFF2-40B4-BE49-F238E27FC236}">
                <a16:creationId xmlns:a16="http://schemas.microsoft.com/office/drawing/2014/main" id="{9EF3B9C8-EB5C-459C-B8E6-2461BB4F759B}"/>
              </a:ext>
            </a:extLst>
          </p:cNvPr>
          <p:cNvSpPr txBox="1">
            <a:spLocks noChangeArrowheads="1"/>
          </p:cNvSpPr>
          <p:nvPr/>
        </p:nvSpPr>
        <p:spPr bwMode="auto">
          <a:xfrm>
            <a:off x="7003274" y="4094798"/>
            <a:ext cx="1375625" cy="261070"/>
          </a:xfrm>
          <a:prstGeom prst="rect">
            <a:avLst/>
          </a:prstGeom>
          <a:solidFill>
            <a:srgbClr val="FFF329"/>
          </a:solidFill>
          <a:ln w="19050">
            <a:solidFill>
              <a:srgbClr val="8A853E"/>
            </a:solidFill>
          </a:ln>
        </p:spPr>
        <p:txBody>
          <a:bodyPr wrap="square" lIns="0" tIns="0" rIns="0" bIns="0"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spcBef>
                <a:spcPct val="0"/>
              </a:spcBef>
              <a:buNone/>
            </a:pPr>
            <a:r>
              <a:rPr lang="vi-VN" altLang="ja-JP" sz="1000" dirty="0">
                <a:solidFill>
                  <a:srgbClr val="FF0000"/>
                </a:solidFill>
                <a:cs typeface="Arial" panose="020B0604020202020204" pitchFamily="34" charset="0"/>
              </a:rPr>
              <a:t>Nguy cơ rơi, ngã!</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pPr/>
              <a:t>16</a:t>
            </a:fld>
            <a:endParaRPr kumimoji="1" lang="ja-JP" altLang="en-US" dirty="0"/>
          </a:p>
        </p:txBody>
      </p:sp>
      <p:sp>
        <p:nvSpPr>
          <p:cNvPr id="10" name="正方形/長方形 9"/>
          <p:cNvSpPr/>
          <p:nvPr/>
        </p:nvSpPr>
        <p:spPr bwMode="auto">
          <a:xfrm>
            <a:off x="467544" y="908720"/>
            <a:ext cx="5760640" cy="1478418"/>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46800" rtlCol="0">
            <a:spAutoFit/>
          </a:bodyPr>
          <a:lstStyle/>
          <a:p>
            <a:pPr marL="285750" indent="-285750" rtl="0" fontAlgn="auto">
              <a:spcBef>
                <a:spcPts val="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3)-1</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vi" spc="-30" dirty="0">
                <a:solidFill>
                  <a:schemeClr val="tx1"/>
                </a:solidFill>
                <a:latin typeface="Arial" panose="020B0604020202020204" pitchFamily="34" charset="0"/>
                <a:ea typeface="メイリオ" pitchFamily="50" charset="-128"/>
                <a:cs typeface="Arial" panose="020B0604020202020204" pitchFamily="34" charset="0"/>
              </a:rPr>
              <a:t>Đến nơi làm việc, khi đi xuống phòng thay đồ ở tầng hầm thứ 1 bằng cầu thang dành riêng cho nhân viên cửa hàng, vì mải thao tác trên điện thoại thông minh, nên bước hụt cầu thang và bị rơi ngã. </a:t>
            </a:r>
            <a:endParaRPr lang="en-US" altLang="ja-JP" dirty="0">
              <a:solidFill>
                <a:schemeClr val="tx1"/>
              </a:solidFill>
              <a:latin typeface="Arial" panose="020B0604020202020204" pitchFamily="34" charset="0"/>
              <a:ea typeface="メイリオ" pitchFamily="50" charset="-128"/>
              <a:cs typeface="Arial" panose="020B0604020202020204" pitchFamily="34" charset="0"/>
            </a:endParaRPr>
          </a:p>
        </p:txBody>
      </p:sp>
      <p:sp>
        <p:nvSpPr>
          <p:cNvPr id="11" name="正方形/長方形 7"/>
          <p:cNvSpPr>
            <a:spLocks noChangeArrowheads="1"/>
          </p:cNvSpPr>
          <p:nvPr/>
        </p:nvSpPr>
        <p:spPr bwMode="auto">
          <a:xfrm>
            <a:off x="467543" y="4437112"/>
            <a:ext cx="5760641" cy="1755417"/>
          </a:xfrm>
          <a:prstGeom prst="rect">
            <a:avLst/>
          </a:prstGeom>
          <a:noFill/>
          <a:ln w="28575">
            <a:solidFill>
              <a:srgbClr val="0000CC"/>
            </a:solidFill>
            <a:miter lim="800000"/>
            <a:headEnd/>
            <a:tailEnd/>
          </a:ln>
        </p:spPr>
        <p:txBody>
          <a:bodyPr tIns="46800" rtlCol="0">
            <a:spAutoFit/>
          </a:bodyPr>
          <a:lstStyle/>
          <a:p>
            <a:pPr marL="285750" indent="-285750" rtl="0">
              <a:buFont typeface="Wingdings" panose="05000000000000000000" pitchFamily="2" charset="2"/>
              <a:buChar char="n"/>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3)-3</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vi" dirty="0">
                <a:latin typeface="Arial" panose="020B0604020202020204" pitchFamily="34" charset="0"/>
                <a:ea typeface="メイリオ" pitchFamily="50" charset="-128"/>
                <a:cs typeface="Arial" panose="020B0604020202020204" pitchFamily="34" charset="0"/>
              </a:rPr>
              <a:t>Tham gia thực hiện công việc phủ tấm bạt sau khi chất 25 thùng các tông vật liệu lót sàn (15kg/thùng) lên xe tải. Khi di chuyển giữa hàng hoá phía bên phải và tấm chắn của xe tải để căng tấm bạt đã được cố định ở bên trái phủ lên toàn bộ hàng, thì chân bị loạng choạng và bị té ngã.</a:t>
            </a:r>
          </a:p>
        </p:txBody>
      </p:sp>
      <p:pic>
        <p:nvPicPr>
          <p:cNvPr id="12" name="Picture 2" descr="C:\Users\User07.PC007\OneDrive\01厚労省委託H28\未熟練_商業\マニュアル\HHpics\墜落hiy1-367-24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833" y="764704"/>
            <a:ext cx="1528254" cy="15282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1925" y="2492896"/>
            <a:ext cx="180631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bwMode="auto">
          <a:xfrm>
            <a:off x="467346" y="2788962"/>
            <a:ext cx="5760640" cy="1201419"/>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46800" rtlCol="0">
            <a:spAutoFit/>
          </a:bodyPr>
          <a:lstStyle/>
          <a:p>
            <a:pPr marL="285750" indent="-285750" rtl="0" fontAlgn="auto">
              <a:spcBef>
                <a:spcPts val="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3)-2</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vi" dirty="0">
                <a:solidFill>
                  <a:schemeClr val="tx1"/>
                </a:solidFill>
                <a:latin typeface="Arial" panose="020B0604020202020204" pitchFamily="34" charset="0"/>
                <a:ea typeface="メイリオ" pitchFamily="50" charset="-128"/>
                <a:cs typeface="Arial" panose="020B0604020202020204" pitchFamily="34" charset="0"/>
              </a:rPr>
              <a:t>Khoảng 1 giờ chiều, khi khiêng manocanh đi xuống cầu thang trong cửa hàng, do trời mưa, cầu thang bị trơn ướt nên đã trượt chân ngã lăn xuống lầu dưới. </a:t>
            </a:r>
          </a:p>
        </p:txBody>
      </p:sp>
      <p:pic>
        <p:nvPicPr>
          <p:cNvPr id="15" name="Picture 4" descr="C:\Users\User07.PC007\OneDrive\01厚労省委託H28\未熟練_商業\マニュアル\HHpics\墜落hiy1-298-21-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4437112"/>
            <a:ext cx="2346927" cy="1584176"/>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476672" y="476672"/>
            <a:ext cx="3447256" cy="369332"/>
          </a:xfrm>
          <a:prstGeom prst="rect">
            <a:avLst/>
          </a:prstGeom>
          <a:noFill/>
        </p:spPr>
        <p:txBody>
          <a:bodyPr wrap="square" rtlCol="0">
            <a:spAutoFit/>
          </a:bodyPr>
          <a:lstStyle>
            <a:defPPr rtl="0">
              <a:defRPr lang="vi-vn"/>
            </a:defPPr>
            <a:lvl1pPr>
              <a:defRPr>
                <a:solidFill>
                  <a:srgbClr val="C00000"/>
                </a:solidFill>
                <a:latin typeface="Arial" panose="020B0604020202020204" pitchFamily="34" charset="0"/>
                <a:cs typeface="Arial" panose="020B0604020202020204" pitchFamily="34" charset="0"/>
              </a:defRPr>
            </a:lvl1pPr>
          </a:lstStyle>
          <a:p>
            <a:r>
              <a:rPr lang="vi" dirty="0"/>
              <a:t>[Trường hợp ví dụ rơi, ngã]</a:t>
            </a:r>
            <a:endParaRPr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519112" y="855662"/>
            <a:ext cx="8157343" cy="4157513"/>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Bef>
                <a:spcPts val="0"/>
              </a:spcBef>
              <a:spcAft>
                <a:spcPts val="0"/>
              </a:spcAft>
              <a:defRPr/>
            </a:pPr>
            <a:r>
              <a:rPr lang="vi" sz="2000" dirty="0">
                <a:solidFill>
                  <a:srgbClr val="C00000"/>
                </a:solidFill>
                <a:latin typeface="Arial" panose="020B0604020202020204" pitchFamily="34" charset="0"/>
                <a:ea typeface="メイリオ" pitchFamily="50" charset="-128"/>
                <a:cs typeface="Arial" panose="020B0604020202020204" pitchFamily="34" charset="0"/>
              </a:rPr>
              <a:t>(4) Điểm lưu ý trong ngăn ngừa tai nạn "bị cắt, xây xát"</a:t>
            </a:r>
          </a:p>
          <a:p>
            <a:pPr rtl="0" fontAlgn="auto">
              <a:spcBef>
                <a:spcPts val="0"/>
              </a:spcBef>
              <a:spcAft>
                <a:spcPts val="0"/>
              </a:spcAft>
              <a:defRPr/>
            </a:pP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Trước khi vệ sinh phần dao cắt ở máy chế biến nhất thiết phải dừng máy!</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361950" rtl="0" fontAlgn="auto">
              <a:spcBef>
                <a:spcPts val="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rPr>
              <a:t>Thực hiện vệ sinh phần dao cắt trong khi máy vẫn đang hoạt động, nên xảy ra tai nạn bị cuốn vào gây thương tích nghiêm trọng.</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12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Ngăn ngừa việc khởi động máy bất ngờ khi thao tác trong tình trạng đã dừng máy!</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361950" indent="-179388" rtl="0" fontAlgn="auto">
              <a:spcBef>
                <a:spcPts val="0"/>
              </a:spcBef>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Người lao động khác có thể vô ý bật công tắc.</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361950" indent="-179388" rtl="0" fontAlgn="auto">
              <a:spcBef>
                <a:spcPts val="0"/>
              </a:spcBef>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Biển báo Đang làm việc!</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12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Khi sử dụng dao, cách đặt dao và vị trí đặt dao phải an toàn!</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361950" indent="-179388" rtl="0" fontAlgn="auto">
              <a:spcBef>
                <a:spcPts val="0"/>
              </a:spcBef>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Triệt để thực hiện 4S (Sàng lọc (Seiri), Sắp xếp (Seiton), Sạch sẽ (Seiso), Săn sóc (Seiketsu))</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361950" indent="-179388" rtl="0" fontAlgn="auto">
              <a:spcBef>
                <a:spcPts val="0"/>
              </a:spcBef>
              <a:spcAft>
                <a:spcPts val="0"/>
              </a:spcAft>
              <a:buFont typeface="Arial" panose="020B0604020202020204" pitchFamily="34" charset="0"/>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Dọn dẹp dao đúng cách sau khi sử dụng.</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p:txBody>
      </p:sp>
      <p:pic>
        <p:nvPicPr>
          <p:cNvPr id="8" name="Picture 3" descr="C:\Users\mhu\SkyDrive\00_2015年度(H27)\01厚労省委託C\飲食店\資料\IMG02.gif"/>
          <p:cNvPicPr>
            <a:picLocks noChangeAspect="1" noChangeArrowheads="1"/>
          </p:cNvPicPr>
          <p:nvPr/>
        </p:nvPicPr>
        <p:blipFill>
          <a:blip r:embed="rId2" cstate="print"/>
          <a:srcRect/>
          <a:stretch>
            <a:fillRect/>
          </a:stretch>
        </p:blipFill>
        <p:spPr bwMode="auto">
          <a:xfrm>
            <a:off x="5292080" y="4077072"/>
            <a:ext cx="2382282" cy="2374930"/>
          </a:xfrm>
          <a:prstGeom prst="rect">
            <a:avLst/>
          </a:prstGeom>
          <a:noFill/>
          <a:ln w="9525">
            <a:noFill/>
            <a:miter lim="800000"/>
            <a:headEnd/>
            <a:tailEnd/>
          </a:ln>
        </p:spPr>
      </p:pic>
      <p:sp>
        <p:nvSpPr>
          <p:cNvPr id="9" name="スライド番号プレースホルダ 3"/>
          <p:cNvSpPr>
            <a:spLocks noGrp="1"/>
          </p:cNvSpPr>
          <p:nvPr>
            <p:ph type="sldNum" sz="quarter" idx="12"/>
          </p:nvPr>
        </p:nvSpPr>
        <p:spPr>
          <a:xfrm>
            <a:off x="6553200" y="6356350"/>
            <a:ext cx="2133600" cy="365125"/>
          </a:xfrm>
        </p:spPr>
        <p:txBody>
          <a:bodyPr rtlCol="0"/>
          <a:lstStyle/>
          <a:p>
            <a:pPr rtl="0"/>
            <a:fld id="{94AA4217-AB25-474B-8523-140E3806D2F1}" type="slidenum">
              <a:rPr kumimoji="1" lang="ja-JP" altLang="en-US" smtClean="0"/>
              <a:pPr/>
              <a:t>17</a:t>
            </a:fld>
            <a:endParaRPr kumimoji="1" lang="ja-JP" altLang="en-US" dirty="0"/>
          </a:p>
        </p:txBody>
      </p:sp>
    </p:spTree>
    <p:extLst>
      <p:ext uri="{BB962C8B-B14F-4D97-AF65-F5344CB8AC3E}">
        <p14:creationId xmlns:p14="http://schemas.microsoft.com/office/powerpoint/2010/main" val="2736806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http://anzeninfo.mhlw.go.jp/hiyari/image/hiy1-9-12-1.gif"/>
          <p:cNvPicPr>
            <a:picLocks noChangeAspect="1" noChangeArrowheads="1"/>
          </p:cNvPicPr>
          <p:nvPr/>
        </p:nvPicPr>
        <p:blipFill>
          <a:blip r:embed="rId2" cstate="print"/>
          <a:srcRect/>
          <a:stretch>
            <a:fillRect/>
          </a:stretch>
        </p:blipFill>
        <p:spPr bwMode="auto">
          <a:xfrm>
            <a:off x="7236296" y="5011544"/>
            <a:ext cx="1513800" cy="1513800"/>
          </a:xfrm>
          <a:prstGeom prst="rect">
            <a:avLst/>
          </a:prstGeom>
          <a:noFill/>
        </p:spPr>
      </p:pic>
      <p:sp>
        <p:nvSpPr>
          <p:cNvPr id="20" name="スライド番号プレースホルダ 3"/>
          <p:cNvSpPr>
            <a:spLocks noGrp="1"/>
          </p:cNvSpPr>
          <p:nvPr>
            <p:ph type="sldNum" sz="quarter" idx="12"/>
          </p:nvPr>
        </p:nvSpPr>
        <p:spPr>
          <a:xfrm>
            <a:off x="6553200" y="6356350"/>
            <a:ext cx="2133600" cy="365125"/>
          </a:xfrm>
        </p:spPr>
        <p:txBody>
          <a:bodyPr rtlCol="0"/>
          <a:lstStyle/>
          <a:p>
            <a:pPr rtl="0"/>
            <a:fld id="{94AA4217-AB25-474B-8523-140E3806D2F1}" type="slidenum">
              <a:rPr kumimoji="1" lang="ja-JP" altLang="en-US" smtClean="0"/>
              <a:pPr/>
              <a:t>18</a:t>
            </a:fld>
            <a:endParaRPr kumimoji="1" lang="ja-JP" altLang="en-US" dirty="0"/>
          </a:p>
        </p:txBody>
      </p:sp>
      <p:sp>
        <p:nvSpPr>
          <p:cNvPr id="21" name="正方形/長方形 20"/>
          <p:cNvSpPr/>
          <p:nvPr/>
        </p:nvSpPr>
        <p:spPr bwMode="auto">
          <a:xfrm>
            <a:off x="549274" y="848396"/>
            <a:ext cx="6182965" cy="924420"/>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46800" rtlCol="0">
            <a:spAutoFit/>
          </a:bodyPr>
          <a:lstStyle/>
          <a:p>
            <a:pPr marL="285750" indent="-285750" rtl="0" fontAlgn="auto">
              <a:spcBef>
                <a:spcPts val="6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4)-1</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vi" dirty="0">
                <a:solidFill>
                  <a:schemeClr val="tx1"/>
                </a:solidFill>
                <a:latin typeface="Arial" panose="020B0604020202020204" pitchFamily="34" charset="0"/>
                <a:ea typeface="メイリオ" pitchFamily="50" charset="-128"/>
                <a:cs typeface="Arial" panose="020B0604020202020204" pitchFamily="34" charset="0"/>
              </a:rPr>
              <a:t>Khi cắt lát bánh mì trên bàn thao tác ở xưởng bánh, do dùng tay đẩy bánh mì để cắt lát nên ngón tay chạm vào lưỡi cắt. </a:t>
            </a:r>
          </a:p>
        </p:txBody>
      </p:sp>
      <p:sp>
        <p:nvSpPr>
          <p:cNvPr id="22" name="正方形/長方形 6"/>
          <p:cNvSpPr>
            <a:spLocks noChangeArrowheads="1"/>
          </p:cNvSpPr>
          <p:nvPr/>
        </p:nvSpPr>
        <p:spPr bwMode="auto">
          <a:xfrm>
            <a:off x="549276" y="2276872"/>
            <a:ext cx="6182964" cy="1190514"/>
          </a:xfrm>
          <a:prstGeom prst="rect">
            <a:avLst/>
          </a:prstGeom>
          <a:noFill/>
          <a:ln w="28575">
            <a:solidFill>
              <a:srgbClr val="0000CC"/>
            </a:solidFill>
            <a:miter lim="800000"/>
            <a:headEnd/>
            <a:tailEnd/>
          </a:ln>
        </p:spPr>
        <p:txBody>
          <a:bodyPr tIns="46800" rtlCol="0">
            <a:spAutoFit/>
          </a:bodyPr>
          <a:lstStyle/>
          <a:p>
            <a:pPr marL="285750" indent="-285750" rtl="0">
              <a:buFont typeface="Wingdings" panose="05000000000000000000" pitchFamily="2" charset="2"/>
              <a:buChar char="n"/>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4)-2</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vi" dirty="0">
                <a:latin typeface="Arial" panose="020B0604020202020204" pitchFamily="34" charset="0"/>
                <a:ea typeface="メイリオ" pitchFamily="50" charset="-128"/>
                <a:cs typeface="Arial" panose="020B0604020202020204" pitchFamily="34" charset="0"/>
              </a:rPr>
              <a:t>Khoảng 10 giờ sáng, trong khi sản xuất nguyên liệu shushi, do thớt dính chặt vào bàn thao tác không di chuyển được, nên dùng sức để kéo ra, dao đặt trên thớt đã bị nảy lên xuýt cắt vào tay.</a:t>
            </a:r>
          </a:p>
        </p:txBody>
      </p:sp>
      <p:sp>
        <p:nvSpPr>
          <p:cNvPr id="23" name="正方形/長方形 7"/>
          <p:cNvSpPr>
            <a:spLocks noChangeArrowheads="1"/>
          </p:cNvSpPr>
          <p:nvPr/>
        </p:nvSpPr>
        <p:spPr bwMode="auto">
          <a:xfrm>
            <a:off x="549276" y="3717032"/>
            <a:ext cx="6182964" cy="1467513"/>
          </a:xfrm>
          <a:prstGeom prst="rect">
            <a:avLst/>
          </a:prstGeom>
          <a:noFill/>
          <a:ln w="28575">
            <a:solidFill>
              <a:srgbClr val="0000CC"/>
            </a:solidFill>
            <a:miter lim="800000"/>
            <a:headEnd/>
            <a:tailEnd/>
          </a:ln>
        </p:spPr>
        <p:txBody>
          <a:bodyPr tIns="46800" rtlCol="0">
            <a:spAutoFit/>
          </a:bodyPr>
          <a:lstStyle/>
          <a:p>
            <a:pPr marL="285750" indent="-285750" rtl="0">
              <a:buFont typeface="Wingdings" panose="05000000000000000000" pitchFamily="2" charset="2"/>
              <a:buChar char="n"/>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4)-3</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vi" dirty="0">
                <a:latin typeface="Arial" panose="020B0604020202020204" pitchFamily="34" charset="0"/>
                <a:ea typeface="メイリオ" pitchFamily="50" charset="-128"/>
                <a:cs typeface="Arial" panose="020B0604020202020204" pitchFamily="34" charset="0"/>
              </a:rPr>
              <a:t>Sau khi kết thúc công việc chế biến thịt bằng máy xay thịt, để tiến hành vệ sinh máy, ngắt nguồn điện, đưa tay đến gần bộ phận dao cắt ở đầu ra của thịt xay, thì ngón tay chạm vào dao cắt đang quay theo quán tính. </a:t>
            </a:r>
          </a:p>
        </p:txBody>
      </p:sp>
      <p:sp>
        <p:nvSpPr>
          <p:cNvPr id="24" name="正方形/長方形 8"/>
          <p:cNvSpPr>
            <a:spLocks noChangeArrowheads="1"/>
          </p:cNvSpPr>
          <p:nvPr/>
        </p:nvSpPr>
        <p:spPr bwMode="auto">
          <a:xfrm>
            <a:off x="549274" y="5517232"/>
            <a:ext cx="6182966" cy="1190514"/>
          </a:xfrm>
          <a:prstGeom prst="rect">
            <a:avLst/>
          </a:prstGeom>
          <a:noFill/>
          <a:ln w="28575">
            <a:solidFill>
              <a:srgbClr val="0000CC"/>
            </a:solidFill>
            <a:miter lim="800000"/>
            <a:headEnd/>
            <a:tailEnd/>
          </a:ln>
        </p:spPr>
        <p:txBody>
          <a:bodyPr tIns="46800" rtlCol="0">
            <a:spAutoFit/>
          </a:bodyPr>
          <a:lstStyle/>
          <a:p>
            <a:pPr marL="285750" indent="-285750" rtl="0">
              <a:buFont typeface="Wingdings" panose="05000000000000000000" pitchFamily="2" charset="2"/>
              <a:buChar char="n"/>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4)-4</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vi" dirty="0">
                <a:latin typeface="Arial" panose="020B0604020202020204" pitchFamily="34" charset="0"/>
                <a:ea typeface="メイリオ" pitchFamily="50" charset="-128"/>
                <a:cs typeface="Arial" panose="020B0604020202020204" pitchFamily="34" charset="0"/>
              </a:rPr>
              <a:t>Trong lúc thực hiện cắt tấm lót bìa các tông sử dụng để trưng bày sản phẩm bằng dao cắt, do dùng lực quá mạnh suýt nữa đã cắt phải đùi bên phải.</a:t>
            </a:r>
          </a:p>
        </p:txBody>
      </p:sp>
      <p:pic>
        <p:nvPicPr>
          <p:cNvPr id="25" name="Picture 2" descr="C:\Users\User07.PC007\OneDrive\01厚労省委託H28\未熟練_商業\マニュアル\HHpics\切れhiy1-324-23-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692696"/>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anzeninfo.mhlw.go.jp/hiyari/image/hiy1-11-12-1.gif"/>
          <p:cNvPicPr>
            <a:picLocks noChangeAspect="1" noChangeArrowheads="1"/>
          </p:cNvPicPr>
          <p:nvPr/>
        </p:nvPicPr>
        <p:blipFill>
          <a:blip r:embed="rId4" cstate="print"/>
          <a:srcRect/>
          <a:stretch>
            <a:fillRect/>
          </a:stretch>
        </p:blipFill>
        <p:spPr bwMode="auto">
          <a:xfrm>
            <a:off x="7236296" y="2126122"/>
            <a:ext cx="1662918" cy="1662918"/>
          </a:xfrm>
          <a:prstGeom prst="rect">
            <a:avLst/>
          </a:prstGeom>
          <a:noFill/>
        </p:spPr>
      </p:pic>
      <p:pic>
        <p:nvPicPr>
          <p:cNvPr id="27" name="Picture 4" descr="http://anzeninfo.mhlw.go.jp/hiyari/image/hiy1-26-12-1.gif"/>
          <p:cNvPicPr>
            <a:picLocks noChangeAspect="1" noChangeArrowheads="1"/>
          </p:cNvPicPr>
          <p:nvPr/>
        </p:nvPicPr>
        <p:blipFill>
          <a:blip r:embed="rId5" cstate="print"/>
          <a:srcRect/>
          <a:stretch>
            <a:fillRect/>
          </a:stretch>
        </p:blipFill>
        <p:spPr bwMode="auto">
          <a:xfrm>
            <a:off x="6876256" y="3573016"/>
            <a:ext cx="1584176" cy="1584176"/>
          </a:xfrm>
          <a:prstGeom prst="rect">
            <a:avLst/>
          </a:prstGeom>
          <a:noFill/>
        </p:spPr>
      </p:pic>
      <p:sp>
        <p:nvSpPr>
          <p:cNvPr id="29" name="テキスト ボックス 28"/>
          <p:cNvSpPr txBox="1"/>
          <p:nvPr/>
        </p:nvSpPr>
        <p:spPr>
          <a:xfrm>
            <a:off x="476671" y="404664"/>
            <a:ext cx="6255567" cy="369332"/>
          </a:xfrm>
          <a:prstGeom prst="rect">
            <a:avLst/>
          </a:prstGeom>
          <a:noFill/>
        </p:spPr>
        <p:txBody>
          <a:bodyPr wrap="square" rtlCol="0">
            <a:spAutoFit/>
          </a:bodyPr>
          <a:lstStyle>
            <a:defPPr rtl="0">
              <a:defRPr lang="vi-vn"/>
            </a:defPPr>
            <a:lvl1pPr>
              <a:defRPr>
                <a:solidFill>
                  <a:srgbClr val="C00000"/>
                </a:solidFill>
                <a:latin typeface="Arial" panose="020B0604020202020204" pitchFamily="34" charset="0"/>
                <a:cs typeface="Arial" panose="020B0604020202020204" pitchFamily="34" charset="0"/>
              </a:defRPr>
            </a:lvl1pPr>
          </a:lstStyle>
          <a:p>
            <a:r>
              <a:rPr lang="vi" dirty="0"/>
              <a:t>[Trường hợp ví dụ bị cắt, xây xát]</a:t>
            </a:r>
            <a:endParaRPr lang="ja-JP" altLang="en-US" dirty="0"/>
          </a:p>
        </p:txBody>
      </p:sp>
    </p:spTree>
    <p:extLst>
      <p:ext uri="{BB962C8B-B14F-4D97-AF65-F5344CB8AC3E}">
        <p14:creationId xmlns:p14="http://schemas.microsoft.com/office/powerpoint/2010/main" val="494622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 3"/>
          <p:cNvSpPr>
            <a:spLocks noGrp="1"/>
          </p:cNvSpPr>
          <p:nvPr>
            <p:ph type="sldNum" sz="quarter" idx="12"/>
          </p:nvPr>
        </p:nvSpPr>
        <p:spPr>
          <a:xfrm>
            <a:off x="6553200" y="6356350"/>
            <a:ext cx="2133600" cy="365125"/>
          </a:xfrm>
        </p:spPr>
        <p:txBody>
          <a:bodyPr rtlCol="0"/>
          <a:lstStyle/>
          <a:p>
            <a:pPr rtl="0"/>
            <a:fld id="{94AA4217-AB25-474B-8523-140E3806D2F1}" type="slidenum">
              <a:rPr kumimoji="1" lang="ja-JP" altLang="en-US" smtClean="0"/>
              <a:pPr/>
              <a:t>19</a:t>
            </a:fld>
            <a:endParaRPr kumimoji="1" lang="ja-JP" altLang="en-US" dirty="0"/>
          </a:p>
        </p:txBody>
      </p:sp>
      <p:sp>
        <p:nvSpPr>
          <p:cNvPr id="12" name="正方形/長方形 11"/>
          <p:cNvSpPr/>
          <p:nvPr/>
        </p:nvSpPr>
        <p:spPr>
          <a:xfrm>
            <a:off x="476250" y="764704"/>
            <a:ext cx="8272214" cy="5472608"/>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Bef>
                <a:spcPts val="0"/>
              </a:spcBef>
              <a:spcAft>
                <a:spcPts val="0"/>
              </a:spcAft>
              <a:defRPr/>
            </a:pP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rtl="0" fontAlgn="auto">
              <a:spcBef>
                <a:spcPts val="0"/>
              </a:spcBef>
              <a:spcAft>
                <a:spcPts val="0"/>
              </a:spcAft>
              <a:defRPr/>
            </a:pPr>
            <a:r>
              <a:rPr lang="vi" sz="2000" dirty="0">
                <a:solidFill>
                  <a:srgbClr val="C00000"/>
                </a:solidFill>
                <a:latin typeface="Arial" panose="020B0604020202020204" pitchFamily="34" charset="0"/>
                <a:ea typeface="メイリオ" pitchFamily="50" charset="-128"/>
                <a:cs typeface="Arial" panose="020B0604020202020204" pitchFamily="34" charset="0"/>
              </a:rPr>
              <a:t>(5) Điểm lưu ý về ngăn ngừa tai nạn "bị kẹp, bị cuốn"</a:t>
            </a:r>
          </a:p>
          <a:p>
            <a:pPr marL="285750" indent="-285750" rtl="0" fontAlgn="auto">
              <a:spcBef>
                <a:spcPts val="18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Hãy dừng máy trước khi sửa chữa, vệ sinh máy!</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266700" rtl="0" fontAlgn="auto">
              <a:spcBef>
                <a:spcPts val="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rPr>
              <a:t>Khi thực hiện vệ sinh, v.v... trong tình trạng máy đang hoạt động, sẽ xảy ra tai nạn nghiêm trọng bị cuốn vào bộ phận trục quay hoặc lưỡi dao đang quay.</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18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Thao tác trong tình trạng đã dừng máy sẽ ngăn ngừa việc khởi động máy bất ngờ!</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266700" rtl="0" fontAlgn="auto">
              <a:spcBef>
                <a:spcPts val="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rPr>
              <a:t>Phòng ngừa khởi động máy bất ngờ bằng cách hiển thị đang vệ sinh, đang sửa chữa, có công nhân để ý công tắc khởi động.</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18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K</a:t>
            </a:r>
            <a:r>
              <a:rPr lang="en-US" dirty="0">
                <a:solidFill>
                  <a:srgbClr val="0000CC"/>
                </a:solidFill>
                <a:latin typeface="Arial" panose="020B0604020202020204" pitchFamily="34" charset="0"/>
                <a:ea typeface="メイリオ" pitchFamily="50" charset="-128"/>
                <a:cs typeface="Arial" panose="020B0604020202020204" pitchFamily="34" charset="0"/>
              </a:rPr>
              <a:t>Y</a:t>
            </a:r>
            <a:r>
              <a:rPr lang="vi" dirty="0">
                <a:solidFill>
                  <a:srgbClr val="0000CC"/>
                </a:solidFill>
                <a:latin typeface="Arial" panose="020B0604020202020204" pitchFamily="34" charset="0"/>
                <a:ea typeface="メイリオ" pitchFamily="50" charset="-128"/>
                <a:cs typeface="Arial" panose="020B0604020202020204" pitchFamily="34" charset="0"/>
              </a:rPr>
              <a:t>hông vô hiệu hoá các chức năng của vỏ </a:t>
            </a:r>
            <a:br>
              <a:rPr lang="en-US" dirty="0">
                <a:solidFill>
                  <a:srgbClr val="0000CC"/>
                </a:solidFill>
                <a:latin typeface="Arial" panose="020B0604020202020204" pitchFamily="34" charset="0"/>
                <a:ea typeface="メイリオ" pitchFamily="50" charset="-128"/>
                <a:cs typeface="Arial" panose="020B0604020202020204" pitchFamily="34" charset="0"/>
              </a:rPr>
            </a:br>
            <a:r>
              <a:rPr lang="vi" dirty="0">
                <a:solidFill>
                  <a:srgbClr val="0000CC"/>
                </a:solidFill>
                <a:latin typeface="Arial" panose="020B0604020202020204" pitchFamily="34" charset="0"/>
                <a:ea typeface="メイリオ" pitchFamily="50" charset="-128"/>
                <a:cs typeface="Arial" panose="020B0604020202020204" pitchFamily="34" charset="0"/>
              </a:rPr>
              <a:t>bọc, thiết bị an toàn, v.v...!</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266700" rtl="0" fontAlgn="auto">
              <a:spcBef>
                <a:spcPts val="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rPr>
              <a:t>Duy trì các chức năng hiệu quả bằng cách kiểm tra, </a:t>
            </a:r>
            <a:br>
              <a:rPr lang="en-US" sz="1600" dirty="0">
                <a:solidFill>
                  <a:schemeClr val="tx1"/>
                </a:solidFill>
                <a:latin typeface="Arial" panose="020B0604020202020204" pitchFamily="34" charset="0"/>
                <a:ea typeface="メイリオ" pitchFamily="50" charset="-128"/>
                <a:cs typeface="Arial" panose="020B0604020202020204" pitchFamily="34" charset="0"/>
              </a:rPr>
            </a:br>
            <a:r>
              <a:rPr lang="vi" sz="1600" dirty="0">
                <a:solidFill>
                  <a:schemeClr val="tx1"/>
                </a:solidFill>
                <a:latin typeface="Arial" panose="020B0604020202020204" pitchFamily="34" charset="0"/>
                <a:ea typeface="メイリオ" pitchFamily="50" charset="-128"/>
                <a:cs typeface="Arial" panose="020B0604020202020204" pitchFamily="34" charset="0"/>
              </a:rPr>
              <a:t>bảo trì.</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p:txBody>
      </p:sp>
      <p:pic>
        <p:nvPicPr>
          <p:cNvPr id="13" name="Picture 2" descr="C:\Users\User07.PC007\OneDrive\01厚労省委託H28\未熟練_商業\マニュアル\HHpics\はさまれhiy1-276-19-14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7753" y="3872880"/>
            <a:ext cx="2580671" cy="214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2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User07.PC007\OneDrive\01厚労省委託H28\未熟練_商業\参考資料\災害事例商業01Ssai24-79-5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3483" y="1052736"/>
            <a:ext cx="2261501" cy="216024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0"/>
          <p:cNvSpPr>
            <a:spLocks noChangeArrowheads="1"/>
          </p:cNvSpPr>
          <p:nvPr/>
        </p:nvSpPr>
        <p:spPr bwMode="auto">
          <a:xfrm>
            <a:off x="642392" y="188640"/>
            <a:ext cx="7859216" cy="504056"/>
          </a:xfrm>
          <a:prstGeom prst="roundRect">
            <a:avLst/>
          </a:prstGeom>
          <a:solidFill>
            <a:schemeClr val="accent2">
              <a:lumMod val="75000"/>
            </a:schemeClr>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lvl="0" algn="ctr" rtl="0" fontAlgn="base">
              <a:spcBef>
                <a:spcPct val="0"/>
              </a:spcBef>
              <a:spcAft>
                <a:spcPct val="0"/>
              </a:spcAft>
            </a:pPr>
            <a:r>
              <a:rPr lang="vi" sz="2000" b="1" dirty="0">
                <a:solidFill>
                  <a:schemeClr val="bg1"/>
                </a:solidFill>
                <a:latin typeface="Arial" panose="020B0604020202020204" pitchFamily="34" charset="0"/>
                <a:ea typeface="ＭＳ ゴシック" pitchFamily="49" charset="-128"/>
                <a:cs typeface="Arial" panose="020B0604020202020204" pitchFamily="34" charset="0"/>
              </a:rPr>
              <a:t>Điểm lưu ý 1 Có nhiều nguy hiểm khác nhau tại nơi làm việc!</a:t>
            </a:r>
            <a:endParaRPr kumimoji="1" lang="ja-JP" altLang="en-US" sz="2000" b="1" i="0" u="none" strike="noStrike" cap="none" normalizeH="0" baseline="0" dirty="0">
              <a:ln>
                <a:noFill/>
              </a:ln>
              <a:solidFill>
                <a:schemeClr val="bg1"/>
              </a:solidFill>
              <a:effectLst/>
              <a:latin typeface="Arial" panose="020B0604020202020204" pitchFamily="34" charset="0"/>
              <a:ea typeface="ＭＳ Ｐゴシック" pitchFamily="50" charset="-128"/>
              <a:cs typeface="Arial" panose="020B0604020202020204" pitchFamily="34" charset="0"/>
            </a:endParaRPr>
          </a:p>
        </p:txBody>
      </p:sp>
      <p:sp>
        <p:nvSpPr>
          <p:cNvPr id="26" name="テキスト ボックス 25"/>
          <p:cNvSpPr txBox="1"/>
          <p:nvPr/>
        </p:nvSpPr>
        <p:spPr>
          <a:xfrm>
            <a:off x="179512" y="764704"/>
            <a:ext cx="8712968" cy="5904656"/>
          </a:xfrm>
          <a:prstGeom prst="rect">
            <a:avLst/>
          </a:prstGeom>
          <a:noFill/>
          <a:ln w="19050">
            <a:solidFill>
              <a:srgbClr val="0000CC"/>
            </a:solidFill>
          </a:ln>
        </p:spPr>
        <p:txBody>
          <a:bodyPr wrap="square" rtlCol="0">
            <a:noAutofit/>
          </a:bodyPr>
          <a:lstStyle/>
          <a:p>
            <a:pPr rtl="0"/>
            <a:r>
              <a:rPr lang="vi" b="1" dirty="0">
                <a:solidFill>
                  <a:srgbClr val="0000CC"/>
                </a:solidFill>
                <a:latin typeface="Arial" panose="020B0604020202020204" pitchFamily="34" charset="0"/>
                <a:ea typeface="メイリオ" panose="020B0604030504040204" pitchFamily="50" charset="-128"/>
                <a:cs typeface="Arial" panose="020B0604020202020204" pitchFamily="34" charset="0"/>
              </a:rPr>
              <a:t>[Trường hợp ví dụ tai nạn lao động 1] </a:t>
            </a:r>
            <a:r>
              <a:rPr lang="vi" b="1" dirty="0">
                <a:solidFill>
                  <a:srgbClr val="FF0000"/>
                </a:solidFill>
                <a:latin typeface="Arial" panose="020B0604020202020204" pitchFamily="34" charset="0"/>
                <a:ea typeface="メイリオ" panose="020B0604030504040204" pitchFamily="50" charset="-128"/>
                <a:cs typeface="Arial" panose="020B0604020202020204" pitchFamily="34" charset="0"/>
              </a:rPr>
              <a:t>Bị cuốn vào trục quay của máy!</a:t>
            </a:r>
            <a:endParaRPr lang="en-US" altLang="ja-JP" b="1" dirty="0">
              <a:solidFill>
                <a:srgbClr val="FF0000"/>
              </a:solidFill>
              <a:latin typeface="Arial" panose="020B0604020202020204" pitchFamily="34" charset="0"/>
              <a:ea typeface="メイリオ" panose="020B0604030504040204" pitchFamily="50" charset="-128"/>
              <a:cs typeface="Arial" panose="020B0604020202020204" pitchFamily="34" charset="0"/>
            </a:endParaRPr>
          </a:p>
          <a:p>
            <a:pPr marL="92075" rtl="0">
              <a:lnSpc>
                <a:spcPct val="125000"/>
              </a:lnSpc>
            </a:pPr>
            <a:endParaRPr lang="en-US" altLang="ja-JP" sz="2000" b="1"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p:txBody>
      </p:sp>
      <p:sp>
        <p:nvSpPr>
          <p:cNvPr id="28" name="正方形/長方形 27"/>
          <p:cNvSpPr/>
          <p:nvPr/>
        </p:nvSpPr>
        <p:spPr>
          <a:xfrm>
            <a:off x="179511" y="1132408"/>
            <a:ext cx="6624737" cy="1723549"/>
          </a:xfrm>
          <a:prstGeom prst="rect">
            <a:avLst/>
          </a:prstGeom>
        </p:spPr>
        <p:txBody>
          <a:bodyPr wrap="square" tIns="0" bIns="0" rtlCol="0">
            <a:spAutoFit/>
          </a:bodyPr>
          <a:lstStyle/>
          <a:p>
            <a:pPr marL="361950" indent="-361950" rtl="0"/>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1.</a:t>
            </a:r>
            <a:r>
              <a:rPr lang="en-US"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Xảy ra tai nạn lao động</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361950" indent="-361950" rtl="0"/>
            <a:r>
              <a:rPr lang="vi" sz="1600" dirty="0">
                <a:latin typeface="Arial" panose="020B0604020202020204" pitchFamily="34" charset="0"/>
                <a:ea typeface="メイリオ" panose="020B0604030504040204" pitchFamily="50" charset="-128"/>
                <a:cs typeface="Arial" panose="020B0604020202020204" pitchFamily="34" charset="0"/>
              </a:rPr>
              <a:t>1)</a:t>
            </a:r>
            <a:r>
              <a:rPr lang="en-US" sz="1600" dirty="0">
                <a:latin typeface="Arial" panose="020B0604020202020204" pitchFamily="34" charset="0"/>
                <a:ea typeface="メイリオ" panose="020B0604030504040204" pitchFamily="50" charset="-128"/>
                <a:cs typeface="Arial" panose="020B0604020202020204" pitchFamily="34" charset="0"/>
              </a:rPr>
              <a:t>	</a:t>
            </a:r>
            <a:r>
              <a:rPr lang="vi" sz="1600" dirty="0">
                <a:latin typeface="Arial" panose="020B0604020202020204" pitchFamily="34" charset="0"/>
                <a:ea typeface="メイリオ" panose="020B0604030504040204" pitchFamily="50" charset="-128"/>
                <a:cs typeface="Arial" panose="020B0604020202020204" pitchFamily="34" charset="0"/>
              </a:rPr>
              <a:t>Tháo thân trục quay để vệ sinh máy xay thịt.</a:t>
            </a:r>
          </a:p>
          <a:p>
            <a:pPr marL="361950" indent="-361950" rtl="0"/>
            <a:r>
              <a:rPr lang="vi" sz="1600" dirty="0">
                <a:latin typeface="Arial" panose="020B0604020202020204" pitchFamily="34" charset="0"/>
                <a:ea typeface="メイリオ" panose="020B0604030504040204" pitchFamily="50" charset="-128"/>
                <a:cs typeface="Arial" panose="020B0604020202020204" pitchFamily="34" charset="0"/>
              </a:rPr>
              <a:t>2</a:t>
            </a:r>
            <a:r>
              <a:rPr lang="en-US" sz="1600" dirty="0">
                <a:latin typeface="Arial" panose="020B0604020202020204" pitchFamily="34" charset="0"/>
                <a:ea typeface="メイリオ" panose="020B0604030504040204" pitchFamily="50" charset="-128"/>
                <a:cs typeface="Arial" panose="020B0604020202020204" pitchFamily="34" charset="0"/>
              </a:rPr>
              <a:t>)	</a:t>
            </a:r>
            <a:r>
              <a:rPr lang="vi" sz="1600" dirty="0">
                <a:latin typeface="Arial" panose="020B0604020202020204" pitchFamily="34" charset="0"/>
                <a:ea typeface="メイリオ" panose="020B0604030504040204" pitchFamily="50" charset="-128"/>
                <a:cs typeface="Arial" panose="020B0604020202020204" pitchFamily="34" charset="0"/>
              </a:rPr>
              <a:t>Đưa tay vào trong miệng phễu nạp thịt để đẩy ra.</a:t>
            </a:r>
          </a:p>
          <a:p>
            <a:pPr marL="361950" indent="-361950" rtl="0"/>
            <a:r>
              <a:rPr lang="vi" sz="1600" dirty="0">
                <a:latin typeface="Arial" panose="020B0604020202020204" pitchFamily="34" charset="0"/>
                <a:ea typeface="メイリオ" panose="020B0604030504040204" pitchFamily="50" charset="-128"/>
                <a:cs typeface="Arial" panose="020B0604020202020204" pitchFamily="34" charset="0"/>
              </a:rPr>
              <a:t>3)</a:t>
            </a:r>
            <a:r>
              <a:rPr lang="en-US" sz="1600" dirty="0">
                <a:latin typeface="Arial" panose="020B0604020202020204" pitchFamily="34" charset="0"/>
                <a:ea typeface="メイリオ" panose="020B0604030504040204" pitchFamily="50" charset="-128"/>
                <a:cs typeface="Arial" panose="020B0604020202020204" pitchFamily="34" charset="0"/>
              </a:rPr>
              <a:t>	</a:t>
            </a:r>
            <a:r>
              <a:rPr lang="vi" sz="1600" dirty="0">
                <a:latin typeface="Arial" panose="020B0604020202020204" pitchFamily="34" charset="0"/>
                <a:ea typeface="メイリオ" panose="020B0604030504040204" pitchFamily="50" charset="-128"/>
                <a:cs typeface="Arial" panose="020B0604020202020204" pitchFamily="34" charset="0"/>
              </a:rPr>
              <a:t>Dẫm phải công tắc bàn đạp, trục quay hoạt động và tay bị cuốn vào.</a:t>
            </a:r>
          </a:p>
          <a:p>
            <a:pPr marL="361950" indent="-361950" rtl="0"/>
            <a:r>
              <a:rPr lang="vi" sz="1600" dirty="0">
                <a:latin typeface="Arial" panose="020B0604020202020204" pitchFamily="34" charset="0"/>
                <a:ea typeface="メイリオ" panose="020B0604030504040204" pitchFamily="50" charset="-128"/>
                <a:cs typeface="Arial" panose="020B0604020202020204" pitchFamily="34" charset="0"/>
              </a:rPr>
              <a:t>4)</a:t>
            </a:r>
            <a:r>
              <a:rPr lang="en-US" sz="1600" dirty="0">
                <a:latin typeface="Arial" panose="020B0604020202020204" pitchFamily="34" charset="0"/>
                <a:ea typeface="メイリオ" panose="020B0604030504040204" pitchFamily="50" charset="-128"/>
                <a:cs typeface="Arial" panose="020B0604020202020204" pitchFamily="34" charset="0"/>
              </a:rPr>
              <a:t>	</a:t>
            </a:r>
            <a:r>
              <a:rPr lang="vi" sz="1600" dirty="0">
                <a:latin typeface="Arial" panose="020B0604020202020204" pitchFamily="34" charset="0"/>
                <a:ea typeface="メイリオ" panose="020B0604030504040204" pitchFamily="50" charset="-128"/>
                <a:cs typeface="Arial" panose="020B0604020202020204" pitchFamily="34" charset="0"/>
              </a:rPr>
              <a:t>Do hỏng công tắc điện nguồn, điện nguồn luôn trong tình trạng "Bật".</a:t>
            </a:r>
          </a:p>
        </p:txBody>
      </p:sp>
      <p:sp>
        <p:nvSpPr>
          <p:cNvPr id="29" name="正方形/長方形 28"/>
          <p:cNvSpPr/>
          <p:nvPr/>
        </p:nvSpPr>
        <p:spPr>
          <a:xfrm>
            <a:off x="179512" y="2884983"/>
            <a:ext cx="8712968" cy="3731791"/>
          </a:xfrm>
          <a:prstGeom prst="rect">
            <a:avLst/>
          </a:prstGeom>
        </p:spPr>
        <p:txBody>
          <a:bodyPr wrap="square" tIns="0" bIns="0" rtlCol="0">
            <a:spAutoFit/>
          </a:bodyPr>
          <a:lstStyle/>
          <a:p>
            <a:pPr marL="361950" indent="-361950" rtl="0"/>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2.</a:t>
            </a:r>
            <a:r>
              <a:rPr lang="en-US"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Làm việc không an toàn</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361950" indent="-361950" rtl="0"/>
            <a:r>
              <a:rPr lang="vi" sz="1600" dirty="0">
                <a:latin typeface="Arial" panose="020B0604020202020204" pitchFamily="34" charset="0"/>
                <a:ea typeface="メイリオ" panose="020B0604030504040204" pitchFamily="50" charset="-128"/>
                <a:cs typeface="Arial" panose="020B0604020202020204" pitchFamily="34" charset="0"/>
              </a:rPr>
              <a:t>1)</a:t>
            </a:r>
            <a:r>
              <a:rPr lang="en-US" sz="1600" dirty="0">
                <a:latin typeface="Arial" panose="020B0604020202020204" pitchFamily="34" charset="0"/>
                <a:ea typeface="メイリオ" panose="020B0604030504040204" pitchFamily="50" charset="-128"/>
                <a:cs typeface="Arial" panose="020B0604020202020204" pitchFamily="34" charset="0"/>
              </a:rPr>
              <a:t>	</a:t>
            </a:r>
            <a:r>
              <a:rPr lang="vi" sz="1600" dirty="0">
                <a:latin typeface="Arial" panose="020B0604020202020204" pitchFamily="34" charset="0"/>
                <a:ea typeface="メイリオ" panose="020B0604030504040204" pitchFamily="50" charset="-128"/>
                <a:cs typeface="Arial" panose="020B0604020202020204" pitchFamily="34" charset="0"/>
              </a:rPr>
              <a:t>Thực hiện việc vệ sinh máy xay thịt mà không "Tắt" hoạt động của máy.</a:t>
            </a:r>
          </a:p>
          <a:p>
            <a:pPr marL="361950" indent="-361950" rtl="0"/>
            <a:r>
              <a:rPr lang="vi" sz="1600" dirty="0">
                <a:latin typeface="Arial" panose="020B0604020202020204" pitchFamily="34" charset="0"/>
                <a:ea typeface="メイリオ" panose="020B0604030504040204" pitchFamily="50" charset="-128"/>
                <a:cs typeface="Arial" panose="020B0604020202020204" pitchFamily="34" charset="0"/>
              </a:rPr>
              <a:t>2)</a:t>
            </a:r>
            <a:r>
              <a:rPr lang="en-US" sz="1600" dirty="0">
                <a:latin typeface="Arial" panose="020B0604020202020204" pitchFamily="34" charset="0"/>
                <a:ea typeface="メイリオ" panose="020B0604030504040204" pitchFamily="50" charset="-128"/>
                <a:cs typeface="Arial" panose="020B0604020202020204" pitchFamily="34" charset="0"/>
              </a:rPr>
              <a:t>	</a:t>
            </a:r>
            <a:r>
              <a:rPr lang="vi" sz="1600" dirty="0">
                <a:latin typeface="Arial" panose="020B0604020202020204" pitchFamily="34" charset="0"/>
                <a:ea typeface="メイリオ" panose="020B0604030504040204" pitchFamily="50" charset="-128"/>
                <a:cs typeface="Arial" panose="020B0604020202020204" pitchFamily="34" charset="0"/>
              </a:rPr>
              <a:t>Để mặc không sửa công tắc điện nguồn bị hỏng.</a:t>
            </a:r>
          </a:p>
          <a:p>
            <a:pPr marL="361950" indent="-361950" rtl="0"/>
            <a:r>
              <a:rPr lang="vi" sz="1600" dirty="0">
                <a:latin typeface="Arial" panose="020B0604020202020204" pitchFamily="34" charset="0"/>
                <a:ea typeface="メイリオ" panose="020B0604030504040204" pitchFamily="50" charset="-128"/>
                <a:cs typeface="Arial" panose="020B0604020202020204" pitchFamily="34" charset="0"/>
              </a:rPr>
              <a:t>3)</a:t>
            </a:r>
            <a:r>
              <a:rPr lang="en-US" sz="1600" dirty="0">
                <a:latin typeface="Arial" panose="020B0604020202020204" pitchFamily="34" charset="0"/>
                <a:ea typeface="メイリオ" panose="020B0604030504040204" pitchFamily="50" charset="-128"/>
                <a:cs typeface="Arial" panose="020B0604020202020204" pitchFamily="34" charset="0"/>
              </a:rPr>
              <a:t>	</a:t>
            </a:r>
            <a:r>
              <a:rPr lang="vi" sz="1600" dirty="0">
                <a:latin typeface="Arial" panose="020B0604020202020204" pitchFamily="34" charset="0"/>
                <a:ea typeface="メイリオ" panose="020B0604030504040204" pitchFamily="50" charset="-128"/>
                <a:cs typeface="Arial" panose="020B0604020202020204" pitchFamily="34" charset="0"/>
              </a:rPr>
              <a:t>Không rút phích điện nguồn. Không hướng dẫn cho người lao động về việc đó.</a:t>
            </a:r>
          </a:p>
          <a:p>
            <a:pPr marL="361950" indent="-361950" rtl="0"/>
            <a:r>
              <a:rPr lang="vi" sz="1600" dirty="0">
                <a:latin typeface="Arial" panose="020B0604020202020204" pitchFamily="34" charset="0"/>
                <a:ea typeface="メイリオ" panose="020B0604030504040204" pitchFamily="50" charset="-128"/>
                <a:cs typeface="Arial" panose="020B0604020202020204" pitchFamily="34" charset="0"/>
              </a:rPr>
              <a:t>4)</a:t>
            </a:r>
            <a:r>
              <a:rPr lang="en-US" sz="1600" dirty="0">
                <a:latin typeface="Arial" panose="020B0604020202020204" pitchFamily="34" charset="0"/>
                <a:ea typeface="メイリオ" panose="020B0604030504040204" pitchFamily="50" charset="-128"/>
                <a:cs typeface="Arial" panose="020B0604020202020204" pitchFamily="34" charset="0"/>
              </a:rPr>
              <a:t>	</a:t>
            </a:r>
            <a:r>
              <a:rPr lang="vi" sz="1600" dirty="0">
                <a:latin typeface="Arial" panose="020B0604020202020204" pitchFamily="34" charset="0"/>
                <a:ea typeface="メイリオ" panose="020B0604030504040204" pitchFamily="50" charset="-128"/>
                <a:cs typeface="Arial" panose="020B0604020202020204" pitchFamily="34" charset="0"/>
              </a:rPr>
              <a:t>Không làm rõ trình tự làm việc.</a:t>
            </a:r>
          </a:p>
          <a:p>
            <a:pPr marL="361950" indent="-361950" rtl="0"/>
            <a:r>
              <a:rPr lang="vi" sz="1600" dirty="0">
                <a:latin typeface="Arial" panose="020B0604020202020204" pitchFamily="34" charset="0"/>
                <a:ea typeface="メイリオ" panose="020B0604030504040204" pitchFamily="50" charset="-128"/>
                <a:cs typeface="Arial" panose="020B0604020202020204" pitchFamily="34" charset="0"/>
              </a:rPr>
              <a:t>5)</a:t>
            </a:r>
            <a:r>
              <a:rPr lang="en-US" sz="1600" dirty="0">
                <a:latin typeface="Arial" panose="020B0604020202020204" pitchFamily="34" charset="0"/>
                <a:ea typeface="メイリオ" panose="020B0604030504040204" pitchFamily="50" charset="-128"/>
                <a:cs typeface="Arial" panose="020B0604020202020204" pitchFamily="34" charset="0"/>
              </a:rPr>
              <a:t>	</a:t>
            </a:r>
            <a:r>
              <a:rPr lang="vi" sz="1600" dirty="0">
                <a:latin typeface="Arial" panose="020B0604020202020204" pitchFamily="34" charset="0"/>
                <a:ea typeface="メイリオ" panose="020B0604030504040204" pitchFamily="50" charset="-128"/>
                <a:cs typeface="Arial" panose="020B0604020202020204" pitchFamily="34" charset="0"/>
              </a:rPr>
              <a:t>Không đào tạo về an toàn đầy đủ.</a:t>
            </a:r>
          </a:p>
          <a:p>
            <a:pPr marL="361950" indent="-361950" rtl="0"/>
            <a:r>
              <a:rPr lang="vi" sz="1600" dirty="0">
                <a:latin typeface="Arial" panose="020B0604020202020204" pitchFamily="34" charset="0"/>
                <a:ea typeface="メイリオ" panose="020B0604030504040204" pitchFamily="50" charset="-128"/>
                <a:cs typeface="Arial" panose="020B0604020202020204" pitchFamily="34" charset="0"/>
              </a:rPr>
              <a:t>6</a:t>
            </a:r>
            <a:r>
              <a:rPr lang="en-US" sz="1600" dirty="0">
                <a:latin typeface="Arial" panose="020B0604020202020204" pitchFamily="34" charset="0"/>
                <a:ea typeface="メイリオ" panose="020B0604030504040204" pitchFamily="50" charset="-128"/>
                <a:cs typeface="Arial" panose="020B0604020202020204" pitchFamily="34" charset="0"/>
              </a:rPr>
              <a:t>)	</a:t>
            </a:r>
            <a:r>
              <a:rPr lang="vi" sz="1600" dirty="0">
                <a:latin typeface="Arial" panose="020B0604020202020204" pitchFamily="34" charset="0"/>
                <a:ea typeface="メイリオ" panose="020B0604030504040204" pitchFamily="50" charset="-128"/>
                <a:cs typeface="Arial" panose="020B0604020202020204" pitchFamily="34" charset="0"/>
              </a:rPr>
              <a:t>Không làm đánh giá rủi ro.</a:t>
            </a:r>
            <a:endParaRPr lang="en-US" sz="1600" dirty="0">
              <a:latin typeface="Arial" panose="020B0604020202020204" pitchFamily="34" charset="0"/>
              <a:ea typeface="メイリオ" panose="020B0604030504040204" pitchFamily="50" charset="-128"/>
              <a:cs typeface="Arial" panose="020B0604020202020204" pitchFamily="34" charset="0"/>
            </a:endParaRPr>
          </a:p>
          <a:p>
            <a:pPr marL="361950" indent="-361950">
              <a:spcBef>
                <a:spcPts val="300"/>
              </a:spcBef>
            </a:pPr>
            <a:r>
              <a:rPr lang="vi"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3.</a:t>
            </a:r>
            <a:r>
              <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vi"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Để làm việc an toàn</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361950" indent="-361950"/>
            <a:r>
              <a:rPr lang="vi" altLang="ja-JP" sz="1600" dirty="0">
                <a:latin typeface="Arial" panose="020B0604020202020204" pitchFamily="34" charset="0"/>
                <a:ea typeface="メイリオ" panose="020B0604030504040204" pitchFamily="50" charset="-128"/>
                <a:cs typeface="Arial" panose="020B0604020202020204" pitchFamily="34" charset="0"/>
              </a:rPr>
              <a:t>1)</a:t>
            </a:r>
            <a:r>
              <a:rPr lang="en-US" altLang="ja-JP" sz="1600" dirty="0">
                <a:latin typeface="Arial" panose="020B0604020202020204" pitchFamily="34" charset="0"/>
                <a:ea typeface="メイリオ" panose="020B0604030504040204" pitchFamily="50" charset="-128"/>
                <a:cs typeface="Arial" panose="020B0604020202020204" pitchFamily="34" charset="0"/>
              </a:rPr>
              <a:t>	</a:t>
            </a:r>
            <a:r>
              <a:rPr lang="vi" altLang="ja-JP" sz="1600" dirty="0">
                <a:latin typeface="Arial" panose="020B0604020202020204" pitchFamily="34" charset="0"/>
                <a:ea typeface="メイリオ" panose="020B0604030504040204" pitchFamily="50" charset="-128"/>
                <a:cs typeface="Arial" panose="020B0604020202020204" pitchFamily="34" charset="0"/>
              </a:rPr>
              <a:t>Phải hiểu rõ rằng có rất nhiều nguy hiểm khác nhau tại nơi làm việc, đặc biệt là các máy móc thực phẩm.</a:t>
            </a:r>
          </a:p>
          <a:p>
            <a:pPr marL="361950" indent="-361950"/>
            <a:r>
              <a:rPr lang="vi" altLang="ja-JP" sz="1600" dirty="0">
                <a:latin typeface="Arial" panose="020B0604020202020204" pitchFamily="34" charset="0"/>
                <a:ea typeface="メイリオ" panose="020B0604030504040204" pitchFamily="50" charset="-128"/>
                <a:cs typeface="Arial" panose="020B0604020202020204" pitchFamily="34" charset="0"/>
              </a:rPr>
              <a:t>2)</a:t>
            </a:r>
            <a:r>
              <a:rPr lang="en-US" altLang="ja-JP" sz="1600" dirty="0">
                <a:latin typeface="Arial" panose="020B0604020202020204" pitchFamily="34" charset="0"/>
                <a:ea typeface="メイリオ" panose="020B0604030504040204" pitchFamily="50" charset="-128"/>
                <a:cs typeface="Arial" panose="020B0604020202020204" pitchFamily="34" charset="0"/>
              </a:rPr>
              <a:t>	</a:t>
            </a:r>
            <a:r>
              <a:rPr lang="vi" altLang="ja-JP" sz="1600" dirty="0">
                <a:latin typeface="Arial" panose="020B0604020202020204" pitchFamily="34" charset="0"/>
                <a:ea typeface="メイリオ" panose="020B0604030504040204" pitchFamily="50" charset="-128"/>
                <a:cs typeface="Arial" panose="020B0604020202020204" pitchFamily="34" charset="0"/>
              </a:rPr>
              <a:t>Khi thực hiện thao tác vệ sinh, điều chỉnh máy (bao gồm cả sự cố), bắt buộc phải dừng máy.</a:t>
            </a:r>
          </a:p>
          <a:p>
            <a:pPr marL="361950" indent="-361950"/>
            <a:r>
              <a:rPr lang="vi" altLang="ja-JP" sz="1600" dirty="0">
                <a:latin typeface="Arial" panose="020B0604020202020204" pitchFamily="34" charset="0"/>
                <a:ea typeface="メイリオ" panose="020B0604030504040204" pitchFamily="50" charset="-128"/>
                <a:cs typeface="Arial" panose="020B0604020202020204" pitchFamily="34" charset="0"/>
              </a:rPr>
              <a:t>3)</a:t>
            </a:r>
            <a:r>
              <a:rPr lang="en-US" altLang="ja-JP" sz="1600" dirty="0">
                <a:latin typeface="Arial" panose="020B0604020202020204" pitchFamily="34" charset="0"/>
                <a:ea typeface="メイリオ" panose="020B0604030504040204" pitchFamily="50" charset="-128"/>
                <a:cs typeface="Arial" panose="020B0604020202020204" pitchFamily="34" charset="0"/>
              </a:rPr>
              <a:t>	</a:t>
            </a:r>
            <a:r>
              <a:rPr lang="vi" altLang="ja-JP" sz="1600" dirty="0">
                <a:latin typeface="Arial" panose="020B0604020202020204" pitchFamily="34" charset="0"/>
                <a:ea typeface="メイリオ" panose="020B0604030504040204" pitchFamily="50" charset="-128"/>
                <a:cs typeface="Arial" panose="020B0604020202020204" pitchFamily="34" charset="0"/>
              </a:rPr>
              <a:t>Tắt công tắc điện nguồn hoặc rút phích điện nguồn.</a:t>
            </a:r>
          </a:p>
          <a:p>
            <a:pPr marL="361950" indent="-361950"/>
            <a:r>
              <a:rPr lang="en-US" altLang="ja-JP" sz="1600" dirty="0">
                <a:latin typeface="Arial" panose="020B0604020202020204" pitchFamily="34" charset="0"/>
                <a:ea typeface="メイリオ" panose="020B0604030504040204" pitchFamily="50" charset="-128"/>
                <a:cs typeface="Arial" panose="020B0604020202020204" pitchFamily="34" charset="0"/>
              </a:rPr>
              <a:t>4</a:t>
            </a:r>
            <a:r>
              <a:rPr lang="vi" altLang="ja-JP" sz="1600" dirty="0">
                <a:latin typeface="Arial" panose="020B0604020202020204" pitchFamily="34" charset="0"/>
                <a:ea typeface="メイリオ" panose="020B0604030504040204" pitchFamily="50" charset="-128"/>
                <a:cs typeface="Arial" panose="020B0604020202020204" pitchFamily="34" charset="0"/>
              </a:rPr>
              <a:t>)</a:t>
            </a:r>
            <a:r>
              <a:rPr lang="en-US" altLang="ja-JP" sz="1600" dirty="0">
                <a:latin typeface="Arial" panose="020B0604020202020204" pitchFamily="34" charset="0"/>
                <a:ea typeface="メイリオ" panose="020B0604030504040204" pitchFamily="50" charset="-128"/>
                <a:cs typeface="Arial" panose="020B0604020202020204" pitchFamily="34" charset="0"/>
              </a:rPr>
              <a:t>	</a:t>
            </a:r>
            <a:r>
              <a:rPr lang="vi" altLang="ja-JP" sz="1600" dirty="0">
                <a:latin typeface="Arial" panose="020B0604020202020204" pitchFamily="34" charset="0"/>
                <a:ea typeface="メイリオ" panose="020B0604030504040204" pitchFamily="50" charset="-128"/>
                <a:cs typeface="Arial" panose="020B0604020202020204" pitchFamily="34" charset="0"/>
              </a:rPr>
              <a:t>Phải luôn tuân thủ trình tự làm việc (thiết bị an toàn, công tắc dừng khẩn cấp, phương pháp làm việc, v.v...).</a:t>
            </a:r>
            <a:endParaRPr lang="en-US" altLang="ja-JP" sz="1600" dirty="0">
              <a:latin typeface="Arial" panose="020B0604020202020204" pitchFamily="34" charset="0"/>
              <a:ea typeface="メイリオ" panose="020B0604030504040204" pitchFamily="50" charset="-128"/>
              <a:cs typeface="Arial" panose="020B0604020202020204" pitchFamily="34" charset="0"/>
            </a:endParaRPr>
          </a:p>
        </p:txBody>
      </p:sp>
      <p:sp>
        <p:nvSpPr>
          <p:cNvPr id="10"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638917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 3"/>
          <p:cNvSpPr>
            <a:spLocks noGrp="1"/>
          </p:cNvSpPr>
          <p:nvPr>
            <p:ph type="sldNum" sz="quarter" idx="12"/>
          </p:nvPr>
        </p:nvSpPr>
        <p:spPr>
          <a:xfrm>
            <a:off x="6553200" y="6356350"/>
            <a:ext cx="2133600" cy="365125"/>
          </a:xfrm>
        </p:spPr>
        <p:txBody>
          <a:bodyPr rtlCol="0"/>
          <a:lstStyle/>
          <a:p>
            <a:pPr rtl="0"/>
            <a:fld id="{94AA4217-AB25-474B-8523-140E3806D2F1}" type="slidenum">
              <a:rPr kumimoji="1" lang="ja-JP" altLang="en-US" smtClean="0"/>
              <a:pPr/>
              <a:t>20</a:t>
            </a:fld>
            <a:endParaRPr kumimoji="1" lang="ja-JP" altLang="en-US" dirty="0"/>
          </a:p>
        </p:txBody>
      </p:sp>
      <p:sp>
        <p:nvSpPr>
          <p:cNvPr id="29" name="テキスト ボックス 28"/>
          <p:cNvSpPr txBox="1"/>
          <p:nvPr/>
        </p:nvSpPr>
        <p:spPr>
          <a:xfrm>
            <a:off x="476672" y="404664"/>
            <a:ext cx="5607496" cy="369332"/>
          </a:xfrm>
          <a:prstGeom prst="rect">
            <a:avLst/>
          </a:prstGeom>
          <a:noFill/>
        </p:spPr>
        <p:txBody>
          <a:bodyPr wrap="square" rtlCol="0">
            <a:spAutoFit/>
          </a:bodyPr>
          <a:lstStyle>
            <a:defPPr rtl="0">
              <a:defRPr lang="vi-vn"/>
            </a:defPPr>
            <a:lvl1pPr>
              <a:defRPr>
                <a:solidFill>
                  <a:srgbClr val="C00000"/>
                </a:solidFill>
                <a:latin typeface="Arial" panose="020B0604020202020204" pitchFamily="34" charset="0"/>
                <a:cs typeface="Arial" panose="020B0604020202020204" pitchFamily="34" charset="0"/>
              </a:defRPr>
            </a:lvl1pPr>
          </a:lstStyle>
          <a:p>
            <a:r>
              <a:rPr lang="vi" dirty="0"/>
              <a:t>[Trường hợp ví dụ bị kẹp, bị cuốn]</a:t>
            </a:r>
            <a:endParaRPr lang="ja-JP" altLang="en-US" dirty="0"/>
          </a:p>
        </p:txBody>
      </p:sp>
      <p:sp>
        <p:nvSpPr>
          <p:cNvPr id="12" name="正方形/長方形 11"/>
          <p:cNvSpPr/>
          <p:nvPr/>
        </p:nvSpPr>
        <p:spPr bwMode="auto">
          <a:xfrm>
            <a:off x="549275" y="908720"/>
            <a:ext cx="5534894" cy="1540216"/>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spAutoFit/>
          </a:bodyPr>
          <a:lstStyle/>
          <a:p>
            <a:pPr marL="285750" indent="-285750" rtl="0" fontAlgn="auto">
              <a:spcBef>
                <a:spcPts val="600"/>
              </a:spcBef>
              <a:spcAft>
                <a:spcPts val="0"/>
              </a:spcAft>
              <a:buFont typeface="Wingdings" panose="05000000000000000000" pitchFamily="2" charset="2"/>
              <a:buChar char="n"/>
              <a:defRPr/>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4)-1</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vi" dirty="0">
                <a:solidFill>
                  <a:schemeClr val="tx1"/>
                </a:solidFill>
                <a:latin typeface="Arial" panose="020B0604020202020204" pitchFamily="34" charset="0"/>
                <a:ea typeface="メイリオ" pitchFamily="50" charset="-128"/>
                <a:cs typeface="Arial" panose="020B0604020202020204" pitchFamily="34" charset="0"/>
              </a:rPr>
              <a:t>Khi chế biến thịt, đã ngắt công tắc để thực hiện thao tác gỡ các mảnh thịt còn bám ở máy xay để thay đổi loại thịt, nhưng do đưa tay ra trong khi máy xay vẫn hoạt động nên đã bị cuốn vào. </a:t>
            </a:r>
          </a:p>
        </p:txBody>
      </p:sp>
      <p:sp>
        <p:nvSpPr>
          <p:cNvPr id="13" name="正方形/長方形 6"/>
          <p:cNvSpPr>
            <a:spLocks noChangeArrowheads="1"/>
          </p:cNvSpPr>
          <p:nvPr/>
        </p:nvSpPr>
        <p:spPr bwMode="auto">
          <a:xfrm>
            <a:off x="549277" y="2765827"/>
            <a:ext cx="5534891" cy="2031325"/>
          </a:xfrm>
          <a:prstGeom prst="rect">
            <a:avLst/>
          </a:prstGeom>
          <a:noFill/>
          <a:ln w="19050">
            <a:solidFill>
              <a:srgbClr val="0000CC"/>
            </a:solidFill>
            <a:miter lim="800000"/>
            <a:headEnd/>
            <a:tailEnd/>
          </a:ln>
        </p:spPr>
        <p:txBody>
          <a:bodyPr rtlCol="0">
            <a:spAutoFit/>
          </a:bodyPr>
          <a:lstStyle/>
          <a:p>
            <a:pPr marL="285750" indent="-285750" rtl="0">
              <a:buFont typeface="Wingdings" panose="05000000000000000000" pitchFamily="2" charset="2"/>
              <a:buChar char="n"/>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4)-2</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vi" dirty="0">
                <a:latin typeface="Arial" panose="020B0604020202020204" pitchFamily="34" charset="0"/>
                <a:ea typeface="メイリオ" pitchFamily="50" charset="-128"/>
                <a:cs typeface="Arial" panose="020B0604020202020204" pitchFamily="34" charset="0"/>
              </a:rPr>
              <a:t>Trong nhà kho, đã thảo luận với người điều khiển xe nâng hàng vì cần phải đứng ở bên trái của xe nâng hàng để thực hiện kiểm hàng, sau đó khi xe nâng hàng quay sang bên phải để xuất phát, nạn nhân đã bị kẹp ở giữa tường của nhà kho và phần phía sau bên trái của xe nâng hàng.</a:t>
            </a:r>
          </a:p>
        </p:txBody>
      </p:sp>
      <p:sp>
        <p:nvSpPr>
          <p:cNvPr id="14" name="正方形/長方形 7"/>
          <p:cNvSpPr>
            <a:spLocks noChangeArrowheads="1"/>
          </p:cNvSpPr>
          <p:nvPr/>
        </p:nvSpPr>
        <p:spPr bwMode="auto">
          <a:xfrm>
            <a:off x="549277" y="5013176"/>
            <a:ext cx="5534891" cy="1477328"/>
          </a:xfrm>
          <a:prstGeom prst="rect">
            <a:avLst/>
          </a:prstGeom>
          <a:noFill/>
          <a:ln w="19050">
            <a:solidFill>
              <a:srgbClr val="0000CC"/>
            </a:solidFill>
            <a:miter lim="800000"/>
            <a:headEnd/>
            <a:tailEnd/>
          </a:ln>
        </p:spPr>
        <p:txBody>
          <a:bodyPr rtlCol="0">
            <a:spAutoFit/>
          </a:bodyPr>
          <a:lstStyle/>
          <a:p>
            <a:pPr marL="285750" indent="-285750" rtl="0">
              <a:buFont typeface="Wingdings" panose="05000000000000000000" pitchFamily="2" charset="2"/>
              <a:buChar char="n"/>
            </a:pPr>
            <a:r>
              <a:rPr lang="vi" dirty="0">
                <a:solidFill>
                  <a:srgbClr val="0000CC"/>
                </a:solidFill>
                <a:latin typeface="Arial" panose="020B0604020202020204" pitchFamily="34" charset="0"/>
                <a:ea typeface="メイリオ" pitchFamily="50" charset="-128"/>
                <a:cs typeface="Arial" panose="020B0604020202020204" pitchFamily="34" charset="0"/>
              </a:rPr>
              <a:t>Trường hợp ví dụ 4)-3</a:t>
            </a:r>
            <a:r>
              <a:rPr lang="en-US" dirty="0">
                <a:solidFill>
                  <a:srgbClr val="0000CC"/>
                </a:solidFill>
                <a:latin typeface="Arial" panose="020B0604020202020204" pitchFamily="34" charset="0"/>
                <a:ea typeface="メイリオ" pitchFamily="50" charset="-128"/>
                <a:cs typeface="Arial" panose="020B0604020202020204" pitchFamily="34" charset="0"/>
              </a:rPr>
              <a:t>  </a:t>
            </a:r>
            <a:r>
              <a:rPr lang="vi" dirty="0">
                <a:latin typeface="Arial" panose="020B0604020202020204" pitchFamily="34" charset="0"/>
                <a:ea typeface="メイリオ" pitchFamily="50" charset="-128"/>
                <a:cs typeface="Arial" panose="020B0604020202020204" pitchFamily="34" charset="0"/>
              </a:rPr>
              <a:t>Trong lúc thực hiện công việc phân loại sản phẩm để vận chuyển đi tại trung tâm phân phối, khi cố gắng thay đổi hướng của xe đẩy pallet chất hàng, chân bị kẹp vào bánh xe quay.</a:t>
            </a:r>
          </a:p>
        </p:txBody>
      </p:sp>
      <p:pic>
        <p:nvPicPr>
          <p:cNvPr id="15" name="Picture 2" descr="C:\Users\User07.PC007\OneDrive\01厚労省委託H28\未熟練_商業\マニュアル\HHpics\hiy1-337-23-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5531" y="4854034"/>
            <a:ext cx="1671310" cy="16713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anzeninfo.mhlw.go.jp/hiyari/image/hiy1-276-19-14.gif"/>
          <p:cNvPicPr>
            <a:picLocks noChangeAspect="1" noChangeArrowheads="1"/>
          </p:cNvPicPr>
          <p:nvPr/>
        </p:nvPicPr>
        <p:blipFill>
          <a:blip r:embed="rId3" cstate="print"/>
          <a:srcRect/>
          <a:stretch>
            <a:fillRect/>
          </a:stretch>
        </p:blipFill>
        <p:spPr bwMode="auto">
          <a:xfrm>
            <a:off x="6245317" y="620688"/>
            <a:ext cx="2215115" cy="2215115"/>
          </a:xfrm>
          <a:prstGeom prst="rect">
            <a:avLst/>
          </a:prstGeom>
          <a:noFill/>
        </p:spPr>
      </p:pic>
      <p:pic>
        <p:nvPicPr>
          <p:cNvPr id="17" name="Picture 2" descr="http://anzeninfo.mhlw.go.jp/hiyari/image/hiy1-372-24-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1516" y="2852936"/>
            <a:ext cx="2032932" cy="2032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42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 3"/>
          <p:cNvSpPr>
            <a:spLocks noGrp="1"/>
          </p:cNvSpPr>
          <p:nvPr>
            <p:ph type="sldNum" sz="quarter" idx="12"/>
          </p:nvPr>
        </p:nvSpPr>
        <p:spPr>
          <a:xfrm>
            <a:off x="6553200" y="6356350"/>
            <a:ext cx="2133600" cy="365125"/>
          </a:xfrm>
        </p:spPr>
        <p:txBody>
          <a:bodyPr rtlCol="0"/>
          <a:lstStyle/>
          <a:p>
            <a:pPr rtl="0"/>
            <a:fld id="{94AA4217-AB25-474B-8523-140E3806D2F1}" type="slidenum">
              <a:rPr kumimoji="1" lang="ja-JP" altLang="en-US" smtClean="0"/>
              <a:pPr/>
              <a:t>21</a:t>
            </a:fld>
            <a:endParaRPr kumimoji="1" lang="ja-JP" altLang="en-US" dirty="0"/>
          </a:p>
        </p:txBody>
      </p:sp>
      <p:sp>
        <p:nvSpPr>
          <p:cNvPr id="10" name="テキスト ボックス 9"/>
          <p:cNvSpPr txBox="1"/>
          <p:nvPr/>
        </p:nvSpPr>
        <p:spPr>
          <a:xfrm>
            <a:off x="532370" y="404664"/>
            <a:ext cx="8072078" cy="369332"/>
          </a:xfrm>
          <a:prstGeom prst="rect">
            <a:avLst/>
          </a:prstGeom>
          <a:noFill/>
        </p:spPr>
        <p:txBody>
          <a:bodyPr wrap="square" rtlCol="0">
            <a:spAutoFit/>
          </a:bodyPr>
          <a:lstStyle/>
          <a:p>
            <a:pPr rtl="0"/>
            <a:r>
              <a:rPr lang="vi" dirty="0">
                <a:solidFill>
                  <a:srgbClr val="C00000"/>
                </a:solidFill>
              </a:rPr>
              <a:t>(Tham khảo) Điểm lưu ý về ngăn ngừa tai nạn "say nóng"</a:t>
            </a:r>
            <a:endParaRPr kumimoji="1" lang="ja-JP" altLang="en-US" dirty="0">
              <a:solidFill>
                <a:srgbClr val="C00000"/>
              </a:solidFill>
            </a:endParaRPr>
          </a:p>
        </p:txBody>
      </p:sp>
      <p:sp>
        <p:nvSpPr>
          <p:cNvPr id="11" name="正方形/長方形 10"/>
          <p:cNvSpPr/>
          <p:nvPr/>
        </p:nvSpPr>
        <p:spPr>
          <a:xfrm>
            <a:off x="603796" y="836712"/>
            <a:ext cx="8000652" cy="5484738"/>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Bef>
                <a:spcPts val="0"/>
              </a:spcBef>
              <a:spcAft>
                <a:spcPts val="0"/>
              </a:spcAft>
              <a:defRPr/>
            </a:pPr>
            <a:r>
              <a:rPr lang="vi" sz="1600" dirty="0">
                <a:solidFill>
                  <a:srgbClr val="C00000"/>
                </a:solidFill>
                <a:latin typeface="Arial" panose="020B0604020202020204" pitchFamily="34" charset="0"/>
                <a:ea typeface="メイリオ" pitchFamily="50" charset="-128"/>
                <a:cs typeface="Arial" panose="020B0604020202020204" pitchFamily="34" charset="0"/>
              </a:rPr>
              <a:t>(Tham khảo) Điểm lưu ý về ngăn ngừa tai nạn "say nóng"</a:t>
            </a:r>
          </a:p>
          <a:p>
            <a:pPr rtl="0" fontAlgn="auto">
              <a:spcBef>
                <a:spcPts val="600"/>
              </a:spcBef>
              <a:spcAft>
                <a:spcPts val="0"/>
              </a:spcAft>
              <a:defRPr/>
            </a:pPr>
            <a:r>
              <a:rPr lang="vi" sz="1600" dirty="0">
                <a:solidFill>
                  <a:schemeClr val="tx1"/>
                </a:solidFill>
                <a:latin typeface="Arial" panose="020B0604020202020204" pitchFamily="34" charset="0"/>
                <a:ea typeface="メイリオ" pitchFamily="50" charset="-128"/>
                <a:cs typeface="Arial" panose="020B0604020202020204" pitchFamily="34" charset="0"/>
              </a:rPr>
              <a:t>Có nguy cơ bị "say nóng" ở nơi làm việc có độ ẩm cao và nhiệt độ cao.</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Hãy phòng tránh chứng say nóng!</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466725" indent="-285750" rtl="0" fontAlgn="auto">
              <a:spcBef>
                <a:spcPts val="600"/>
              </a:spcBef>
              <a:spcAft>
                <a:spcPts val="0"/>
              </a:spcAft>
              <a:buFont typeface="Wingdings 2" panose="05020102010507070707" pitchFamily="18" charset="2"/>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Chú ý những thay đổi của tình trạng cơ thể, chẳng hạn như thiếu </a:t>
            </a:r>
            <a:br>
              <a:rPr lang="en-US" sz="1600" dirty="0">
                <a:solidFill>
                  <a:schemeClr val="tx1"/>
                </a:solidFill>
                <a:latin typeface="Arial" panose="020B0604020202020204" pitchFamily="34" charset="0"/>
                <a:ea typeface="メイリオ" pitchFamily="50" charset="-128"/>
                <a:cs typeface="Arial" panose="020B0604020202020204" pitchFamily="34" charset="0"/>
              </a:rPr>
            </a:br>
            <a:r>
              <a:rPr lang="vi" sz="1600" dirty="0">
                <a:solidFill>
                  <a:schemeClr val="tx1"/>
                </a:solidFill>
                <a:latin typeface="Arial" panose="020B0604020202020204" pitchFamily="34" charset="0"/>
                <a:ea typeface="メイリオ" pitchFamily="50" charset="-128"/>
                <a:cs typeface="Arial" panose="020B0604020202020204" pitchFamily="34" charset="0"/>
              </a:rPr>
              <a:t>ngủ, v.v... Để ý đến cả môi trường xung quanh</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466725" indent="-285750" rtl="0" fontAlgn="auto">
              <a:spcBef>
                <a:spcPts val="600"/>
              </a:spcBef>
              <a:spcAft>
                <a:spcPts val="0"/>
              </a:spcAft>
              <a:buFont typeface="Wingdings 2" panose="05020102010507070707" pitchFamily="18" charset="2"/>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Mặc quần áo thoáng khí, hút ẩm, nhanh khô</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466725" indent="-285750" rtl="0" fontAlgn="auto">
              <a:spcBef>
                <a:spcPts val="600"/>
              </a:spcBef>
              <a:spcAft>
                <a:spcPts val="0"/>
              </a:spcAft>
              <a:buFont typeface="Wingdings 2" panose="05020102010507070707" pitchFamily="18" charset="2"/>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Thường xuyên nghỉ ngơi và cung cấp nước đầy đủ cho cơ thể</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Khi có triệu chứng sau đây bạn có nguy cơ bị "say nóng"!</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468313" indent="-285750" rtl="0" fontAlgn="auto">
              <a:spcBef>
                <a:spcPts val="600"/>
              </a:spcBef>
              <a:spcAft>
                <a:spcPts val="0"/>
              </a:spcAft>
              <a:buFont typeface="Wingdings 2" panose="05020102010507070707" pitchFamily="18" charset="2"/>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Chóng mặt, choáng váng, tay chân rã rời, chuột rút, cảm thấy khó chịu</a:t>
            </a:r>
          </a:p>
          <a:p>
            <a:pPr marL="468313" indent="-285750" rtl="0" fontAlgn="auto">
              <a:spcBef>
                <a:spcPts val="600"/>
              </a:spcBef>
              <a:spcAft>
                <a:spcPts val="0"/>
              </a:spcAft>
              <a:buFont typeface="Wingdings 2" panose="05020102010507070707" pitchFamily="18" charset="2"/>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Nhức đầu, buồn nôn, nôn, khó chịu, mệt mỏi, trạng thái khác với bình thường</a:t>
            </a:r>
          </a:p>
          <a:p>
            <a:pPr marL="468313" indent="-285750" rtl="0" fontAlgn="auto">
              <a:spcBef>
                <a:spcPts val="600"/>
              </a:spcBef>
              <a:spcAft>
                <a:spcPts val="0"/>
              </a:spcAft>
              <a:buFont typeface="Wingdings 2" panose="05020102010507070707" pitchFamily="18" charset="2"/>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Đối đáp lộn xộn, mất ý thức, co giật, cơ thể nóng </a:t>
            </a:r>
            <a:r>
              <a:rPr lang="vi" sz="1600" dirty="0">
                <a:solidFill>
                  <a:srgbClr val="C00000"/>
                </a:solidFill>
                <a:latin typeface="Arial" panose="020B0604020202020204" pitchFamily="34" charset="0"/>
                <a:ea typeface="メイリオ" pitchFamily="50" charset="-128"/>
                <a:cs typeface="Arial" panose="020B0604020202020204" pitchFamily="34" charset="0"/>
              </a:rPr>
              <a:t>(Bệnh nặng)</a:t>
            </a:r>
            <a:endParaRPr lang="ja-JP" altLang="en-US" sz="1600" dirty="0">
              <a:solidFill>
                <a:schemeClr val="tx1"/>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Wingdings" panose="05000000000000000000" pitchFamily="2" charset="2"/>
              <a:buChar char="n"/>
              <a:defRPr/>
            </a:pPr>
            <a:r>
              <a:rPr lang="vi" sz="1600" dirty="0">
                <a:solidFill>
                  <a:srgbClr val="0000CC"/>
                </a:solidFill>
                <a:latin typeface="Arial" panose="020B0604020202020204" pitchFamily="34" charset="0"/>
                <a:ea typeface="メイリオ" pitchFamily="50" charset="-128"/>
                <a:cs typeface="Arial" panose="020B0604020202020204" pitchFamily="34" charset="0"/>
              </a:rPr>
              <a:t>Liên lạc với người chịu trách nhiệm và thực hiện các biện pháp sau!</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468312" indent="-285750" rtl="0" fontAlgn="auto">
              <a:spcBef>
                <a:spcPts val="600"/>
              </a:spcBef>
              <a:spcAft>
                <a:spcPts val="0"/>
              </a:spcAft>
              <a:buFont typeface="Wingdings 2" panose="05020102010507070707" pitchFamily="18" charset="2"/>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Chuyển người bệnh đến chỗ mát</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468313" indent="-285750" rtl="0" fontAlgn="auto">
              <a:spcBef>
                <a:spcPts val="600"/>
              </a:spcBef>
              <a:spcAft>
                <a:spcPts val="0"/>
              </a:spcAft>
              <a:buFont typeface="Wingdings 2" panose="05020102010507070707" pitchFamily="18" charset="2"/>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Nới lỏng quần áo, làm mát cơ thể (đặc biệt vùng quanh cổ, nách, bẹn)</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468313" indent="-285750" rtl="0" fontAlgn="auto">
              <a:spcBef>
                <a:spcPts val="600"/>
              </a:spcBef>
              <a:spcAft>
                <a:spcPts val="0"/>
              </a:spcAft>
              <a:buFont typeface="Wingdings 2" panose="05020102010507070707" pitchFamily="18" charset="2"/>
              <a:buChar char=""/>
              <a:defRPr/>
            </a:pPr>
            <a:r>
              <a:rPr lang="vi" sz="1600" dirty="0">
                <a:solidFill>
                  <a:schemeClr val="tx1"/>
                </a:solidFill>
                <a:latin typeface="Arial" panose="020B0604020202020204" pitchFamily="34" charset="0"/>
                <a:ea typeface="メイリオ" pitchFamily="50" charset="-128"/>
                <a:cs typeface="Arial" panose="020B0604020202020204" pitchFamily="34" charset="0"/>
              </a:rPr>
              <a:t>Bổ sung nước, muối hoặc dung dịch bù nước (hoà tan muối ăn và đường nho trong nước) </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spcBef>
                <a:spcPts val="1200"/>
              </a:spcBef>
              <a:spcAft>
                <a:spcPts val="0"/>
              </a:spcAft>
              <a:defRPr/>
            </a:pPr>
            <a:r>
              <a:rPr lang="vi" sz="1600" dirty="0">
                <a:solidFill>
                  <a:srgbClr val="C00000"/>
                </a:solidFill>
                <a:latin typeface="Arial" panose="020B0604020202020204" pitchFamily="34" charset="0"/>
                <a:ea typeface="メイリオ" pitchFamily="50" charset="-128"/>
                <a:cs typeface="Arial" panose="020B0604020202020204" pitchFamily="34" charset="0"/>
              </a:rPr>
              <a:t>Nếu không thể tự uống nước, không tỉnh táo, phải đưa lên xe cấp cứu ngay!</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p:txBody>
      </p:sp>
      <p:pic>
        <p:nvPicPr>
          <p:cNvPr id="18" name="Picture 2" descr="C:\Users\User07.PC007\OneDrive\01厚労省委託C\未熟練\参考資料\pics\熱中症(汗)S3color.gif"/>
          <p:cNvPicPr>
            <a:picLocks noChangeAspect="1" noChangeArrowheads="1"/>
          </p:cNvPicPr>
          <p:nvPr/>
        </p:nvPicPr>
        <p:blipFill>
          <a:blip r:embed="rId2" cstate="print"/>
          <a:srcRect/>
          <a:stretch>
            <a:fillRect/>
          </a:stretch>
        </p:blipFill>
        <p:spPr bwMode="auto">
          <a:xfrm>
            <a:off x="7316188" y="980728"/>
            <a:ext cx="1232562" cy="1452290"/>
          </a:xfrm>
          <a:prstGeom prst="rect">
            <a:avLst/>
          </a:prstGeom>
          <a:noFill/>
          <a:ln w="9525">
            <a:noFill/>
            <a:miter lim="800000"/>
            <a:headEnd/>
            <a:tailEnd/>
          </a:ln>
        </p:spPr>
      </p:pic>
    </p:spTree>
    <p:extLst>
      <p:ext uri="{BB962C8B-B14F-4D97-AF65-F5344CB8AC3E}">
        <p14:creationId xmlns:p14="http://schemas.microsoft.com/office/powerpoint/2010/main" val="39920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332656" y="1340768"/>
            <a:ext cx="8487816" cy="2364432"/>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vert="horz" wrap="square" lIns="91440" tIns="108000" rIns="72000" bIns="45720" numCol="1" rtlCol="0" anchor="t" anchorCtr="0" compatLnSpc="1">
            <a:prstTxWarp prst="textNoShape">
              <a:avLst/>
            </a:prstTxWarp>
            <a:noAutofit/>
          </a:bodyPr>
          <a:lstStyle/>
          <a:p>
            <a:pPr marL="361950" indent="-361950" rtl="0"/>
            <a:r>
              <a:rPr lang="vi" dirty="0">
                <a:latin typeface="Arial" panose="020B0604020202020204" pitchFamily="34" charset="0"/>
                <a:ea typeface="メイリオ" pitchFamily="50" charset="-128"/>
                <a:cs typeface="Arial" panose="020B0604020202020204" pitchFamily="34" charset="0"/>
              </a:rPr>
              <a:t>1)</a:t>
            </a:r>
            <a:r>
              <a:rPr lang="en-US" dirty="0">
                <a:latin typeface="Arial" panose="020B0604020202020204" pitchFamily="34" charset="0"/>
                <a:ea typeface="メイリオ" pitchFamily="50" charset="-128"/>
                <a:cs typeface="Arial" panose="020B0604020202020204" pitchFamily="34" charset="0"/>
              </a:rPr>
              <a:t>	</a:t>
            </a:r>
            <a:r>
              <a:rPr lang="vi" dirty="0">
                <a:latin typeface="Arial" panose="020B0604020202020204" pitchFamily="34" charset="0"/>
                <a:ea typeface="メイリオ" pitchFamily="50" charset="-128"/>
                <a:cs typeface="Arial" panose="020B0604020202020204" pitchFamily="34" charset="0"/>
              </a:rPr>
              <a:t>Nếu phát hiện tình trạng bất thường, trước tiên phải xác định xem điều gì đang xảy ra.</a:t>
            </a:r>
          </a:p>
          <a:p>
            <a:pPr marL="361950" indent="-361950" rtl="0"/>
            <a:r>
              <a:rPr lang="vi" dirty="0">
                <a:latin typeface="Arial" panose="020B0604020202020204" pitchFamily="34" charset="0"/>
                <a:ea typeface="メイリオ" pitchFamily="50" charset="-128"/>
                <a:cs typeface="Arial" panose="020B0604020202020204" pitchFamily="34" charset="0"/>
              </a:rPr>
              <a:t>2)</a:t>
            </a:r>
            <a:r>
              <a:rPr lang="en-US" dirty="0">
                <a:latin typeface="Arial" panose="020B0604020202020204" pitchFamily="34" charset="0"/>
                <a:ea typeface="メイリオ" pitchFamily="50" charset="-128"/>
                <a:cs typeface="Arial" panose="020B0604020202020204" pitchFamily="34" charset="0"/>
              </a:rPr>
              <a:t>	</a:t>
            </a:r>
            <a:r>
              <a:rPr lang="vi" dirty="0">
                <a:latin typeface="Arial" panose="020B0604020202020204" pitchFamily="34" charset="0"/>
                <a:ea typeface="メイリオ" pitchFamily="50" charset="-128"/>
                <a:cs typeface="Arial" panose="020B0604020202020204" pitchFamily="34" charset="0"/>
              </a:rPr>
              <a:t>Lớn tiếng thông báo cho người chịu trách nhiệm và đồng nghiệp ở xung quanh.</a:t>
            </a:r>
            <a:endParaRPr lang="en-US" altLang="ja-JP" dirty="0">
              <a:latin typeface="Arial" panose="020B0604020202020204" pitchFamily="34" charset="0"/>
              <a:ea typeface="メイリオ" pitchFamily="50" charset="-128"/>
              <a:cs typeface="Arial" panose="020B0604020202020204" pitchFamily="34" charset="0"/>
            </a:endParaRPr>
          </a:p>
          <a:p>
            <a:pPr marL="361950" indent="-361950" rtl="0"/>
            <a:r>
              <a:rPr lang="vi" dirty="0">
                <a:latin typeface="Arial" panose="020B0604020202020204" pitchFamily="34" charset="0"/>
                <a:ea typeface="メイリオ" pitchFamily="50" charset="-128"/>
                <a:cs typeface="Arial" panose="020B0604020202020204" pitchFamily="34" charset="0"/>
              </a:rPr>
              <a:t>3)</a:t>
            </a:r>
            <a:r>
              <a:rPr lang="en-US" dirty="0">
                <a:latin typeface="Arial" panose="020B0604020202020204" pitchFamily="34" charset="0"/>
                <a:ea typeface="メイリオ" pitchFamily="50" charset="-128"/>
                <a:cs typeface="Arial" panose="020B0604020202020204" pitchFamily="34" charset="0"/>
              </a:rPr>
              <a:t>	</a:t>
            </a:r>
            <a:r>
              <a:rPr lang="vi" dirty="0">
                <a:latin typeface="Arial" panose="020B0604020202020204" pitchFamily="34" charset="0"/>
                <a:ea typeface="メイリオ" pitchFamily="50" charset="-128"/>
                <a:cs typeface="Arial" panose="020B0604020202020204" pitchFamily="34" charset="0"/>
              </a:rPr>
              <a:t>Nhấn nút ngừng khẩn cấp để dừng máy nếu cần.</a:t>
            </a:r>
          </a:p>
          <a:p>
            <a:pPr marL="361950" indent="-361950" rtl="0"/>
            <a:r>
              <a:rPr lang="vi" dirty="0">
                <a:latin typeface="Arial" panose="020B0604020202020204" pitchFamily="34" charset="0"/>
                <a:ea typeface="メイリオ" pitchFamily="50" charset="-128"/>
                <a:cs typeface="Arial" panose="020B0604020202020204" pitchFamily="34" charset="0"/>
              </a:rPr>
              <a:t>4)</a:t>
            </a:r>
            <a:r>
              <a:rPr lang="en-US" dirty="0">
                <a:latin typeface="Arial" panose="020B0604020202020204" pitchFamily="34" charset="0"/>
                <a:ea typeface="メイリオ" pitchFamily="50" charset="-128"/>
                <a:cs typeface="Arial" panose="020B0604020202020204" pitchFamily="34" charset="0"/>
              </a:rPr>
              <a:t>	</a:t>
            </a:r>
            <a:r>
              <a:rPr lang="vi" dirty="0">
                <a:latin typeface="Arial" panose="020B0604020202020204" pitchFamily="34" charset="0"/>
                <a:ea typeface="メイリオ" pitchFamily="50" charset="-128"/>
                <a:cs typeface="Arial" panose="020B0604020202020204" pitchFamily="34" charset="0"/>
              </a:rPr>
              <a:t>Phối hợp với đồng nghiệp để thực hiện biện pháp xử lý thích hợp, theo hướng dẫn của người chịu trách nhiệm.</a:t>
            </a:r>
            <a:endParaRPr lang="en-US" altLang="ja-JP" dirty="0">
              <a:latin typeface="Arial" panose="020B0604020202020204" pitchFamily="34" charset="0"/>
              <a:ea typeface="メイリオ" pitchFamily="50" charset="-128"/>
              <a:cs typeface="Arial" panose="020B0604020202020204" pitchFamily="34" charset="0"/>
            </a:endParaRPr>
          </a:p>
          <a:p>
            <a:pPr marL="361950" indent="-361950" rtl="0"/>
            <a:r>
              <a:rPr lang="vi" dirty="0">
                <a:latin typeface="Arial" panose="020B0604020202020204" pitchFamily="34" charset="0"/>
                <a:ea typeface="メイリオ" pitchFamily="50" charset="-128"/>
                <a:cs typeface="Arial" panose="020B0604020202020204" pitchFamily="34" charset="0"/>
              </a:rPr>
              <a:t>5)</a:t>
            </a:r>
            <a:r>
              <a:rPr lang="en-US" dirty="0">
                <a:latin typeface="Arial" panose="020B0604020202020204" pitchFamily="34" charset="0"/>
                <a:ea typeface="メイリオ" pitchFamily="50" charset="-128"/>
                <a:cs typeface="Arial" panose="020B0604020202020204" pitchFamily="34" charset="0"/>
              </a:rPr>
              <a:t>	</a:t>
            </a:r>
            <a:r>
              <a:rPr lang="vi" dirty="0">
                <a:latin typeface="Arial" panose="020B0604020202020204" pitchFamily="34" charset="0"/>
                <a:ea typeface="メイリオ" pitchFamily="50" charset="-128"/>
                <a:cs typeface="Arial" panose="020B0604020202020204" pitchFamily="34" charset="0"/>
              </a:rPr>
              <a:t>Không tuỳ tiện hành động một mình.</a:t>
            </a:r>
          </a:p>
          <a:p>
            <a:pPr rtl="0"/>
            <a:endParaRPr lang="ja-JP" altLang="en-US" dirty="0">
              <a:latin typeface="Arial" panose="020B0604020202020204" pitchFamily="34" charset="0"/>
              <a:ea typeface="メイリオ" pitchFamily="50" charset="-128"/>
              <a:cs typeface="Arial" panose="020B0604020202020204" pitchFamily="34" charset="0"/>
            </a:endParaRPr>
          </a:p>
          <a:p>
            <a:pPr marL="92075" rtl="0"/>
            <a:endParaRPr lang="ja-JP" altLang="en-US" dirty="0">
              <a:latin typeface="Arial" panose="020B0604020202020204" pitchFamily="34" charset="0"/>
              <a:ea typeface="メイリオ" pitchFamily="50" charset="-128"/>
              <a:cs typeface="Arial" panose="020B0604020202020204" pitchFamily="34" charset="0"/>
            </a:endParaRPr>
          </a:p>
          <a:p>
            <a:pPr rtl="0"/>
            <a:endParaRPr lang="en-US" altLang="ja-JP" dirty="0">
              <a:latin typeface="Arial" panose="020B0604020202020204" pitchFamily="34" charset="0"/>
              <a:ea typeface="メイリオ" pitchFamily="50" charset="-128"/>
              <a:cs typeface="Arial" panose="020B0604020202020204" pitchFamily="34" charset="0"/>
            </a:endParaRPr>
          </a:p>
        </p:txBody>
      </p:sp>
      <p:sp>
        <p:nvSpPr>
          <p:cNvPr id="19" name="Rectangle 10"/>
          <p:cNvSpPr>
            <a:spLocks noChangeArrowheads="1"/>
          </p:cNvSpPr>
          <p:nvPr/>
        </p:nvSpPr>
        <p:spPr bwMode="auto">
          <a:xfrm>
            <a:off x="152636" y="260648"/>
            <a:ext cx="8838728" cy="504056"/>
          </a:xfrm>
          <a:prstGeom prst="roundRect">
            <a:avLst/>
          </a:prstGeom>
          <a:solidFill>
            <a:schemeClr val="accent2"/>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lvl="0" algn="ctr" rtl="0" fontAlgn="base">
              <a:spcBef>
                <a:spcPct val="0"/>
              </a:spcBef>
              <a:spcAft>
                <a:spcPct val="0"/>
              </a:spcAft>
            </a:pPr>
            <a:r>
              <a:rPr lang="vi" sz="2000" b="1" dirty="0">
                <a:solidFill>
                  <a:schemeClr val="bg1"/>
                </a:solidFill>
                <a:latin typeface="Arial" panose="020B0604020202020204" pitchFamily="34" charset="0"/>
                <a:ea typeface="ＭＳ ゴシック" pitchFamily="49" charset="-128"/>
                <a:cs typeface="Arial" panose="020B0604020202020204" pitchFamily="34" charset="0"/>
              </a:rPr>
              <a:t>Điểm lưu ý 7 Nếu xảy ra tai nạn lao động hoặc tình trạng bất thường!</a:t>
            </a:r>
            <a:endParaRPr kumimoji="1" lang="ja-JP" altLang="en-US" sz="2000" b="1" i="0" u="none" strike="noStrike" cap="none" normalizeH="0" baseline="0" dirty="0">
              <a:ln>
                <a:noFill/>
              </a:ln>
              <a:solidFill>
                <a:schemeClr val="bg1"/>
              </a:solidFill>
              <a:effectLst/>
              <a:latin typeface="Arial" panose="020B0604020202020204" pitchFamily="34" charset="0"/>
              <a:ea typeface="ＭＳ Ｐゴシック" pitchFamily="50" charset="-128"/>
              <a:cs typeface="Arial" panose="020B0604020202020204" pitchFamily="34" charset="0"/>
            </a:endParaRPr>
          </a:p>
        </p:txBody>
      </p:sp>
      <p:sp>
        <p:nvSpPr>
          <p:cNvPr id="20" name="テキスト ボックス 19"/>
          <p:cNvSpPr txBox="1"/>
          <p:nvPr/>
        </p:nvSpPr>
        <p:spPr>
          <a:xfrm>
            <a:off x="347586" y="908720"/>
            <a:ext cx="4392914" cy="369332"/>
          </a:xfrm>
          <a:prstGeom prst="rect">
            <a:avLst/>
          </a:prstGeom>
          <a:solidFill>
            <a:srgbClr val="FFFFCC"/>
          </a:solidFill>
          <a:ln>
            <a:solidFill>
              <a:schemeClr val="bg1">
                <a:lumMod val="65000"/>
              </a:schemeClr>
            </a:solidFill>
          </a:ln>
        </p:spPr>
        <p:txBody>
          <a:bodyPr wrap="square" rtlCol="0">
            <a:spAutoFit/>
          </a:bodyPr>
          <a:lstStyle/>
          <a:p>
            <a:pPr rtl="0"/>
            <a:r>
              <a:rPr lang="vi" b="1" dirty="0">
                <a:solidFill>
                  <a:srgbClr val="C00000"/>
                </a:solidFill>
                <a:latin typeface="Arial" panose="020B0604020202020204" pitchFamily="34" charset="0"/>
                <a:ea typeface="メイリオ" pitchFamily="50" charset="-128"/>
                <a:cs typeface="Arial" panose="020B0604020202020204" pitchFamily="34" charset="0"/>
              </a:rPr>
              <a:t>(1) Nếu xảy ra "tình trạng bất thường"</a:t>
            </a:r>
            <a:endParaRPr kumimoji="1" lang="ja-JP" altLang="en-US" dirty="0">
              <a:latin typeface="Arial" panose="020B0604020202020204" pitchFamily="34" charset="0"/>
              <a:cs typeface="Arial" panose="020B0604020202020204" pitchFamily="34" charset="0"/>
            </a:endParaRPr>
          </a:p>
        </p:txBody>
      </p:sp>
      <p:grpSp>
        <p:nvGrpSpPr>
          <p:cNvPr id="36" name="グループ化 35"/>
          <p:cNvGrpSpPr/>
          <p:nvPr/>
        </p:nvGrpSpPr>
        <p:grpSpPr>
          <a:xfrm>
            <a:off x="2987824" y="3899589"/>
            <a:ext cx="5773945" cy="2610187"/>
            <a:chOff x="2771800" y="3580050"/>
            <a:chExt cx="5773945" cy="2610187"/>
          </a:xfrm>
        </p:grpSpPr>
        <p:sp>
          <p:nvSpPr>
            <p:cNvPr id="26" name="AutoShape 1"/>
            <p:cNvSpPr>
              <a:spLocks noChangeArrowheads="1"/>
            </p:cNvSpPr>
            <p:nvPr/>
          </p:nvSpPr>
          <p:spPr bwMode="auto">
            <a:xfrm>
              <a:off x="5481100" y="3580050"/>
              <a:ext cx="1792453" cy="453389"/>
            </a:xfrm>
            <a:prstGeom prst="wedgeEllipseCallout">
              <a:avLst>
                <a:gd name="adj1" fmla="val -9663"/>
                <a:gd name="adj2" fmla="val 72625"/>
              </a:avLst>
            </a:prstGeom>
            <a:solidFill>
              <a:srgbClr val="FFFFFF"/>
            </a:solidFill>
            <a:ln w="9525">
              <a:solidFill>
                <a:srgbClr val="000000"/>
              </a:solidFill>
              <a:miter lim="800000"/>
              <a:headEnd/>
              <a:tailEnd/>
            </a:ln>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vi"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Phát ra </a:t>
              </a:r>
              <a:r>
                <a:rPr lang="vi" sz="1400" b="1"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mùi </a:t>
              </a:r>
              <a:r>
                <a:rPr lang="vi"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lạ</a:t>
              </a:r>
              <a:endParaRPr kumimoji="1" lang="ja-JP" sz="1400" b="0"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p:txBody>
        </p:sp>
        <p:sp>
          <p:nvSpPr>
            <p:cNvPr id="27" name="AutoShape 2"/>
            <p:cNvSpPr>
              <a:spLocks noChangeArrowheads="1"/>
            </p:cNvSpPr>
            <p:nvPr/>
          </p:nvSpPr>
          <p:spPr bwMode="auto">
            <a:xfrm>
              <a:off x="6628729" y="4030470"/>
              <a:ext cx="1399655" cy="461408"/>
            </a:xfrm>
            <a:prstGeom prst="wedgeEllipseCallout">
              <a:avLst>
                <a:gd name="adj1" fmla="val -35406"/>
                <a:gd name="adj2" fmla="val 50727"/>
              </a:avLst>
            </a:prstGeom>
            <a:solidFill>
              <a:srgbClr val="FFFFFF"/>
            </a:solidFill>
            <a:ln w="9525">
              <a:solidFill>
                <a:srgbClr val="000000"/>
              </a:solidFill>
              <a:miter lim="800000"/>
              <a:headEnd/>
              <a:tailEnd/>
            </a:ln>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vi"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Phát ra </a:t>
              </a:r>
              <a:r>
                <a:rPr lang="vi" sz="1400" b="1"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âm thanh </a:t>
              </a:r>
              <a:r>
                <a:rPr lang="vi"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lạ</a:t>
              </a:r>
              <a:endParaRPr kumimoji="1" lang="ja-JP" sz="1400" b="0"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p:txBody>
        </p:sp>
        <p:sp>
          <p:nvSpPr>
            <p:cNvPr id="28" name="AutoShape 3"/>
            <p:cNvSpPr>
              <a:spLocks noChangeArrowheads="1"/>
            </p:cNvSpPr>
            <p:nvPr/>
          </p:nvSpPr>
          <p:spPr bwMode="auto">
            <a:xfrm>
              <a:off x="6705237" y="4714907"/>
              <a:ext cx="1827203" cy="600330"/>
            </a:xfrm>
            <a:prstGeom prst="wedgeEllipseCallout">
              <a:avLst>
                <a:gd name="adj1" fmla="val -45364"/>
                <a:gd name="adj2" fmla="val -48479"/>
              </a:avLst>
            </a:prstGeom>
            <a:solidFill>
              <a:srgbClr val="FFFFFF"/>
            </a:solidFill>
            <a:ln w="9525">
              <a:solidFill>
                <a:srgbClr val="000000"/>
              </a:solidFill>
              <a:miter lim="800000"/>
              <a:headEnd/>
              <a:tailEnd/>
            </a:ln>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vi" sz="1400" b="0"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Đèn xanh </a:t>
              </a:r>
              <a:r>
                <a:rPr lang="vi" sz="1400" b="1" i="0" u="none" strike="noStrike" cap="none" normalizeH="0">
                  <a:ln>
                    <a:noFill/>
                  </a:ln>
                  <a:solidFill>
                    <a:srgbClr val="C00000"/>
                  </a:solidFill>
                  <a:effectLst/>
                  <a:latin typeface="Arial" panose="020B0604020202020204" pitchFamily="34" charset="0"/>
                  <a:ea typeface="メイリオ" pitchFamily="50" charset="-128"/>
                  <a:cs typeface="Arial" panose="020B0604020202020204" pitchFamily="34" charset="0"/>
                </a:rPr>
                <a:t>tắt</a:t>
              </a:r>
              <a:endParaRPr kumimoji="1" lang="ja-JP" sz="1400" b="0"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p:txBody>
        </p:sp>
        <p:sp>
          <p:nvSpPr>
            <p:cNvPr id="29" name="AutoShape 4"/>
            <p:cNvSpPr>
              <a:spLocks noChangeArrowheads="1"/>
            </p:cNvSpPr>
            <p:nvPr/>
          </p:nvSpPr>
          <p:spPr bwMode="auto">
            <a:xfrm>
              <a:off x="6781745" y="5552338"/>
              <a:ext cx="1764000" cy="364621"/>
            </a:xfrm>
            <a:prstGeom prst="wedgeEllipseCallout">
              <a:avLst>
                <a:gd name="adj1" fmla="val -41832"/>
                <a:gd name="adj2" fmla="val -56708"/>
              </a:avLst>
            </a:prstGeom>
            <a:solidFill>
              <a:srgbClr val="FFFFFF"/>
            </a:solidFill>
            <a:ln w="9525">
              <a:solidFill>
                <a:srgbClr val="000000"/>
              </a:solidFill>
              <a:miter lim="800000"/>
              <a:headEnd/>
              <a:tailEnd/>
            </a:ln>
          </p:spPr>
          <p:txBody>
            <a:bodyPr vert="horz" wrap="none" lIns="0" tIns="0" rIns="0" bIns="0" numCol="1" rtlCol="0" anchor="ctr" anchorCtr="0" compatLnSpc="1">
              <a:prstTxWarp prst="textNoShape">
                <a:avLst/>
              </a:prstTxWarp>
            </a:bodyPr>
            <a:lstStyle/>
            <a:p>
              <a:pPr algn="ctr" rtl="0" fontAlgn="base">
                <a:spcBef>
                  <a:spcPct val="0"/>
                </a:spcBef>
                <a:spcAft>
                  <a:spcPct val="0"/>
                </a:spcAft>
              </a:pPr>
              <a:r>
                <a:rPr lang="vi" sz="1300" dirty="0">
                  <a:latin typeface="Arial" panose="020B0604020202020204" pitchFamily="34" charset="0"/>
                  <a:ea typeface="メイリオ" pitchFamily="50" charset="-128"/>
                  <a:cs typeface="Arial" panose="020B0604020202020204" pitchFamily="34" charset="0"/>
                </a:rPr>
                <a:t>Chạm vào thấy </a:t>
              </a:r>
              <a:r>
                <a:rPr lang="vi" sz="1300" b="1" dirty="0">
                  <a:solidFill>
                    <a:srgbClr val="C00000"/>
                  </a:solidFill>
                  <a:latin typeface="Arial" panose="020B0604020202020204" pitchFamily="34" charset="0"/>
                  <a:ea typeface="メイリオ" pitchFamily="50" charset="-128"/>
                  <a:cs typeface="Arial" panose="020B0604020202020204" pitchFamily="34" charset="0"/>
                </a:rPr>
                <a:t>nóng</a:t>
              </a:r>
            </a:p>
          </p:txBody>
        </p:sp>
        <p:sp>
          <p:nvSpPr>
            <p:cNvPr id="30" name="AutoShape 5"/>
            <p:cNvSpPr>
              <a:spLocks noChangeArrowheads="1"/>
            </p:cNvSpPr>
            <p:nvPr/>
          </p:nvSpPr>
          <p:spPr bwMode="auto">
            <a:xfrm>
              <a:off x="4741239" y="5773757"/>
              <a:ext cx="1636327" cy="416480"/>
            </a:xfrm>
            <a:prstGeom prst="wedgeEllipseCallout">
              <a:avLst>
                <a:gd name="adj1" fmla="val 18557"/>
                <a:gd name="adj2" fmla="val -71077"/>
              </a:avLst>
            </a:prstGeom>
            <a:solidFill>
              <a:srgbClr val="FFFFFF"/>
            </a:solidFill>
            <a:ln w="9525">
              <a:solidFill>
                <a:srgbClr val="000000"/>
              </a:solidFill>
              <a:miter lim="800000"/>
              <a:headEnd/>
              <a:tailEnd/>
            </a:ln>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vi" sz="1400" b="1" i="0" u="none" strike="noStrike" cap="none" normalizeH="0">
                  <a:ln>
                    <a:noFill/>
                  </a:ln>
                  <a:solidFill>
                    <a:srgbClr val="C00000"/>
                  </a:solidFill>
                  <a:effectLst/>
                  <a:latin typeface="Arial" panose="020B0604020202020204" pitchFamily="34" charset="0"/>
                  <a:ea typeface="メイリオ" pitchFamily="50" charset="-128"/>
                  <a:cs typeface="Arial" panose="020B0604020202020204" pitchFamily="34" charset="0"/>
                </a:rPr>
                <a:t>Không có </a:t>
              </a:r>
              <a:r>
                <a:rPr lang="vi" sz="1400" b="0"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a:t>
              </a:r>
              <a:endParaRPr kumimoji="1" lang="ja-JP" sz="1400" b="1" i="0" u="none" strike="noStrike" cap="none" normalizeH="0" baseline="0" dirty="0">
                <a:ln>
                  <a:noFill/>
                </a:ln>
                <a:solidFill>
                  <a:srgbClr val="C00000"/>
                </a:solidFill>
                <a:effectLst/>
                <a:latin typeface="Arial" panose="020B0604020202020204" pitchFamily="34" charset="0"/>
                <a:ea typeface="メイリオ" pitchFamily="50" charset="-128"/>
                <a:cs typeface="Arial" panose="020B0604020202020204" pitchFamily="34" charset="0"/>
              </a:endParaRPr>
            </a:p>
          </p:txBody>
        </p:sp>
        <p:sp>
          <p:nvSpPr>
            <p:cNvPr id="31" name="AutoShape 6"/>
            <p:cNvSpPr>
              <a:spLocks noChangeArrowheads="1"/>
            </p:cNvSpPr>
            <p:nvPr/>
          </p:nvSpPr>
          <p:spPr bwMode="auto">
            <a:xfrm>
              <a:off x="2879812" y="5283844"/>
              <a:ext cx="1577425" cy="536988"/>
            </a:xfrm>
            <a:prstGeom prst="wedgeEllipseCallout">
              <a:avLst>
                <a:gd name="adj1" fmla="val 42843"/>
                <a:gd name="adj2" fmla="val -64482"/>
              </a:avLst>
            </a:prstGeom>
            <a:solidFill>
              <a:srgbClr val="FFFFFF"/>
            </a:solidFill>
            <a:ln w="9525">
              <a:solidFill>
                <a:srgbClr val="000000"/>
              </a:solidFill>
              <a:miter lim="800000"/>
              <a:headEnd/>
              <a:tailEnd/>
            </a:ln>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vi" sz="1400" b="0"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Đèn</a:t>
              </a:r>
              <a:r>
                <a:rPr lang="vi" sz="1400" b="1" i="0" u="none" strike="noStrike" cap="none" normalizeH="0">
                  <a:ln>
                    <a:noFill/>
                  </a:ln>
                  <a:solidFill>
                    <a:srgbClr val="C00000"/>
                  </a:solidFill>
                  <a:effectLst/>
                  <a:latin typeface="Arial" panose="020B0604020202020204" pitchFamily="34" charset="0"/>
                  <a:ea typeface="メイリオ" pitchFamily="50" charset="-128"/>
                  <a:cs typeface="Arial" panose="020B0604020202020204" pitchFamily="34" charset="0"/>
                </a:rPr>
                <a:t> nhấp nháy</a:t>
              </a:r>
              <a:endParaRPr kumimoji="1" lang="ja-JP" sz="1400" b="0"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p:txBody>
        </p:sp>
        <p:sp>
          <p:nvSpPr>
            <p:cNvPr id="32" name="AutoShape 7"/>
            <p:cNvSpPr>
              <a:spLocks noChangeArrowheads="1"/>
            </p:cNvSpPr>
            <p:nvPr/>
          </p:nvSpPr>
          <p:spPr bwMode="auto">
            <a:xfrm>
              <a:off x="2902116" y="4503245"/>
              <a:ext cx="1622360" cy="581939"/>
            </a:xfrm>
            <a:prstGeom prst="wedgeEllipseCallout">
              <a:avLst>
                <a:gd name="adj1" fmla="val 51356"/>
                <a:gd name="adj2" fmla="val -47808"/>
              </a:avLst>
            </a:prstGeom>
            <a:solidFill>
              <a:srgbClr val="FFFFFF"/>
            </a:solidFill>
            <a:ln w="9525">
              <a:solidFill>
                <a:srgbClr val="000000"/>
              </a:solidFill>
              <a:miter lim="800000"/>
              <a:headEnd/>
              <a:tailEnd/>
            </a:ln>
          </p:spPr>
          <p:txBody>
            <a:bodyPr vert="horz" wrap="none" lIns="0" tIns="0" rIns="0" bIns="0" numCol="1" rtlCol="0" anchor="ctr" anchorCtr="0" compatLnSpc="1">
              <a:prstTxWarp prst="textNoShape">
                <a:avLst/>
              </a:prstTxWarp>
            </a:bodyPr>
            <a:lstStyle/>
            <a:p>
              <a:pPr marR="0" lvl="0" algn="ctr" defTabSz="914400" rtl="0" eaLnBrk="1" fontAlgn="base" latinLnBrk="0" hangingPunct="1">
                <a:lnSpc>
                  <a:spcPct val="100000"/>
                </a:lnSpc>
                <a:spcBef>
                  <a:spcPct val="0"/>
                </a:spcBef>
                <a:spcAft>
                  <a:spcPct val="0"/>
                </a:spcAft>
                <a:buClrTx/>
                <a:buSzTx/>
                <a:buFontTx/>
                <a:buNone/>
                <a:tabLst/>
              </a:pPr>
              <a:r>
                <a:rPr lang="vi" sz="1400" b="0" i="0" u="none" strike="noStrike" cap="none" normalizeH="0">
                  <a:ln>
                    <a:noFill/>
                  </a:ln>
                  <a:solidFill>
                    <a:schemeClr val="tx1"/>
                  </a:solidFill>
                  <a:effectLst/>
                  <a:latin typeface="メイリオ" pitchFamily="50" charset="-128"/>
                  <a:ea typeface="メイリオ" pitchFamily="50" charset="-128"/>
                  <a:cs typeface="メイリオ" pitchFamily="50" charset="-128"/>
                </a:rPr>
                <a:t>Đèn đỏ </a:t>
              </a:r>
              <a:r>
                <a:rPr lang="vi" sz="1400" b="1" i="0" u="none" strike="noStrike" cap="none" normalizeH="0">
                  <a:ln>
                    <a:noFill/>
                  </a:ln>
                  <a:solidFill>
                    <a:srgbClr val="C00000"/>
                  </a:solidFill>
                  <a:effectLst/>
                  <a:latin typeface="メイリオ" pitchFamily="50" charset="-128"/>
                  <a:ea typeface="メイリオ" pitchFamily="50" charset="-128"/>
                  <a:cs typeface="メイリオ" pitchFamily="50" charset="-128"/>
                </a:rPr>
                <a:t>bật</a:t>
              </a:r>
              <a:endParaRPr kumimoji="1" lang="ja-JP" sz="1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p:txBody>
        </p:sp>
        <p:sp>
          <p:nvSpPr>
            <p:cNvPr id="33" name="AutoShape 8"/>
            <p:cNvSpPr>
              <a:spLocks noChangeArrowheads="1"/>
            </p:cNvSpPr>
            <p:nvPr/>
          </p:nvSpPr>
          <p:spPr bwMode="auto">
            <a:xfrm>
              <a:off x="2771800" y="3645024"/>
              <a:ext cx="1858563" cy="616150"/>
            </a:xfrm>
            <a:prstGeom prst="wedgeEllipseCallout">
              <a:avLst>
                <a:gd name="adj1" fmla="val 39476"/>
                <a:gd name="adj2" fmla="val 53310"/>
              </a:avLst>
            </a:prstGeom>
            <a:solidFill>
              <a:srgbClr val="FFFFFF"/>
            </a:solidFill>
            <a:ln w="9525">
              <a:solidFill>
                <a:srgbClr val="000000"/>
              </a:solidFill>
              <a:miter lim="800000"/>
              <a:headEnd/>
              <a:tailEnd/>
            </a:ln>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vi"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Cần gạt </a:t>
              </a:r>
              <a:r>
                <a:rPr lang="vi" sz="1400" b="1"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lắc lư</a:t>
              </a:r>
              <a:endParaRPr kumimoji="1" lang="ja-JP" sz="1400" b="0"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p:txBody>
        </p:sp>
      </p:grpSp>
      <p:sp>
        <p:nvSpPr>
          <p:cNvPr id="34" name="正方形/長方形 33"/>
          <p:cNvSpPr/>
          <p:nvPr/>
        </p:nvSpPr>
        <p:spPr>
          <a:xfrm>
            <a:off x="395536" y="4126284"/>
            <a:ext cx="2304256" cy="1854354"/>
          </a:xfrm>
          <a:prstGeom prst="rect">
            <a:avLst/>
          </a:prstGeom>
          <a:ln w="12700">
            <a:solidFill>
              <a:schemeClr val="tx1"/>
            </a:solidFill>
            <a:prstDash val="dash"/>
          </a:ln>
        </p:spPr>
        <p:txBody>
          <a:bodyPr wrap="square" rtlCol="0">
            <a:spAutoFit/>
          </a:bodyPr>
          <a:lstStyle/>
          <a:p>
            <a:pPr rtl="0">
              <a:spcBef>
                <a:spcPts val="1200"/>
              </a:spcBef>
            </a:pPr>
            <a:r>
              <a:rPr lang="vi" sz="1600" dirty="0">
                <a:solidFill>
                  <a:srgbClr val="C00000"/>
                </a:solidFill>
                <a:latin typeface="Arial" panose="020B0604020202020204" pitchFamily="34" charset="0"/>
                <a:ea typeface="メイリオ" pitchFamily="50" charset="-128"/>
                <a:cs typeface="Arial" panose="020B0604020202020204" pitchFamily="34" charset="0"/>
              </a:rPr>
              <a:t>[Hãy thông báo!]</a:t>
            </a:r>
          </a:p>
          <a:p>
            <a:pPr rtl="0">
              <a:spcBef>
                <a:spcPts val="300"/>
              </a:spcBef>
            </a:pPr>
            <a:r>
              <a:rPr lang="vi" sz="1600" dirty="0">
                <a:latin typeface="Arial" panose="020B0604020202020204" pitchFamily="34" charset="0"/>
                <a:ea typeface="メイリオ" pitchFamily="50" charset="-128"/>
                <a:cs typeface="Arial" panose="020B0604020202020204" pitchFamily="34" charset="0"/>
              </a:rPr>
              <a:t>Nếu tình trạng của máy khác thường, hãy thông báo ngay cho những người xung quanh như tổ trưởng (leader), v.v...!</a:t>
            </a:r>
          </a:p>
        </p:txBody>
      </p:sp>
      <p:sp>
        <p:nvSpPr>
          <p:cNvPr id="18" name="スライド番号プレースホルダ 3"/>
          <p:cNvSpPr>
            <a:spLocks noGrp="1"/>
          </p:cNvSpPr>
          <p:nvPr>
            <p:ph type="sldNum" sz="quarter" idx="12"/>
          </p:nvPr>
        </p:nvSpPr>
        <p:spPr>
          <a:xfrm>
            <a:off x="6553200" y="6356350"/>
            <a:ext cx="2133600" cy="365125"/>
          </a:xfrm>
        </p:spPr>
        <p:txBody>
          <a:bodyPr rtlCol="0"/>
          <a:lstStyle/>
          <a:p>
            <a:pPr rtl="0"/>
            <a:fld id="{94AA4217-AB25-474B-8523-140E3806D2F1}" type="slidenum">
              <a:rPr kumimoji="1" lang="ja-JP" altLang="en-US" smtClean="0"/>
              <a:pPr/>
              <a:t>22</a:t>
            </a:fld>
            <a:endParaRPr kumimoji="1" lang="ja-JP" altLang="en-US" dirty="0"/>
          </a:p>
        </p:txBody>
      </p:sp>
      <p:pic>
        <p:nvPicPr>
          <p:cNvPr id="21" name="Picture 2" descr="C:\Users\User07.PC007\OneDrive\01厚労省委託H28\未熟練_商業\マニュアル\pics\商業(火傷).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5168" y="4447040"/>
            <a:ext cx="1719080" cy="157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4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89424" y="2584797"/>
            <a:ext cx="8259040" cy="3796531"/>
          </a:xfrm>
          <a:prstGeom prst="roundRect">
            <a:avLst>
              <a:gd name="adj" fmla="val 568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kumimoji="1" lang="ja-JP" altLang="en-US" sz="2000" dirty="0"/>
          </a:p>
        </p:txBody>
      </p:sp>
      <p:sp>
        <p:nvSpPr>
          <p:cNvPr id="3" name="Rectangle 10"/>
          <p:cNvSpPr>
            <a:spLocks noChangeArrowheads="1"/>
          </p:cNvSpPr>
          <p:nvPr/>
        </p:nvSpPr>
        <p:spPr bwMode="auto">
          <a:xfrm>
            <a:off x="611560" y="773996"/>
            <a:ext cx="5976664" cy="1477328"/>
          </a:xfrm>
          <a:prstGeom prst="rect">
            <a:avLst/>
          </a:prstGeom>
          <a:noFill/>
          <a:ln w="9525">
            <a:noFill/>
            <a:miter lim="800000"/>
            <a:headEnd/>
            <a:tailEnd/>
          </a:ln>
          <a:effectLst/>
        </p:spPr>
        <p:txBody>
          <a:bodyPr vert="horz" wrap="square" lIns="91440" tIns="45720" rIns="72000" bIns="45720" numCol="1" rtlCol="0" anchor="t" anchorCtr="0" compatLnSpc="1">
            <a:prstTxWarp prst="textNoShape">
              <a:avLst/>
            </a:prstTxWarp>
            <a:spAutoFit/>
          </a:bodyPr>
          <a:lstStyle/>
          <a:p>
            <a:pPr marL="285750" indent="-285750" rtl="0">
              <a:buClr>
                <a:srgbClr val="0000CC"/>
              </a:buClr>
              <a:buFont typeface="Wingdings" panose="05000000000000000000" pitchFamily="2" charset="2"/>
              <a:buChar char="u"/>
            </a:pPr>
            <a:r>
              <a:rPr lang="vi" dirty="0">
                <a:latin typeface="Arial" panose="020B0604020202020204" pitchFamily="34" charset="0"/>
                <a:ea typeface="メイリオ" pitchFamily="50" charset="-128"/>
                <a:cs typeface="Arial" panose="020B0604020202020204" pitchFamily="34" charset="0"/>
              </a:rPr>
              <a:t>Không thể loại trừ khả năng xảy ra tai nạn lao động!</a:t>
            </a:r>
            <a:endParaRPr lang="en-US" altLang="ja-JP" dirty="0">
              <a:latin typeface="Arial" panose="020B0604020202020204" pitchFamily="34" charset="0"/>
              <a:ea typeface="メイリオ" pitchFamily="50" charset="-128"/>
              <a:cs typeface="Arial" panose="020B0604020202020204" pitchFamily="34" charset="0"/>
            </a:endParaRPr>
          </a:p>
          <a:p>
            <a:pPr marL="285750" indent="-285750" rtl="0">
              <a:buClr>
                <a:srgbClr val="0000CC"/>
              </a:buClr>
              <a:buFont typeface="Wingdings" panose="05000000000000000000" pitchFamily="2" charset="2"/>
              <a:buChar char="u"/>
            </a:pPr>
            <a:r>
              <a:rPr lang="vi" dirty="0">
                <a:latin typeface="Arial" panose="020B0604020202020204" pitchFamily="34" charset="0"/>
                <a:ea typeface="メイリオ" pitchFamily="50" charset="-128"/>
                <a:cs typeface="Arial" panose="020B0604020202020204" pitchFamily="34" charset="0"/>
              </a:rPr>
              <a:t>Tập luyện về tình huống bất thường, tình huống tai nạn mỗi ngày! </a:t>
            </a:r>
            <a:endParaRPr lang="en-US" altLang="ja-JP" dirty="0">
              <a:latin typeface="Arial" panose="020B0604020202020204" pitchFamily="34" charset="0"/>
              <a:ea typeface="メイリオ" pitchFamily="50" charset="-128"/>
              <a:cs typeface="Arial" panose="020B0604020202020204" pitchFamily="34" charset="0"/>
            </a:endParaRPr>
          </a:p>
          <a:p>
            <a:pPr marL="285750" indent="-285750" rtl="0">
              <a:buClr>
                <a:srgbClr val="0000CC"/>
              </a:buClr>
              <a:buFont typeface="Wingdings" panose="05000000000000000000" pitchFamily="2" charset="2"/>
              <a:buChar char="u"/>
            </a:pPr>
            <a:r>
              <a:rPr lang="vi" dirty="0">
                <a:latin typeface="Arial" panose="020B0604020202020204" pitchFamily="34" charset="0"/>
                <a:ea typeface="メイリオ" pitchFamily="50" charset="-128"/>
                <a:cs typeface="Arial" panose="020B0604020202020204" pitchFamily="34" charset="0"/>
              </a:rPr>
              <a:t>Nếu chẳng may xảy ra tai nạn lao động, hãy ứng phó như dưới đây!</a:t>
            </a:r>
            <a:endParaRPr lang="en-US" altLang="ja-JP" dirty="0">
              <a:latin typeface="Arial" panose="020B0604020202020204" pitchFamily="34" charset="0"/>
              <a:ea typeface="メイリオ" pitchFamily="50" charset="-128"/>
              <a:cs typeface="Arial" panose="020B0604020202020204" pitchFamily="34" charset="0"/>
            </a:endParaRPr>
          </a:p>
        </p:txBody>
      </p:sp>
      <p:sp>
        <p:nvSpPr>
          <p:cNvPr id="6" name="角丸四角形 5"/>
          <p:cNvSpPr/>
          <p:nvPr/>
        </p:nvSpPr>
        <p:spPr>
          <a:xfrm>
            <a:off x="1043608" y="2296765"/>
            <a:ext cx="5184576"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vi" b="1" dirty="0"/>
              <a:t>Ứng phó khi xảy ra tai nạn lao động (Ví dụ)</a:t>
            </a:r>
          </a:p>
        </p:txBody>
      </p:sp>
      <p:sp>
        <p:nvSpPr>
          <p:cNvPr id="7" name="正方形/長方形 6"/>
          <p:cNvSpPr/>
          <p:nvPr/>
        </p:nvSpPr>
        <p:spPr>
          <a:xfrm>
            <a:off x="2483768" y="3068960"/>
            <a:ext cx="6048672" cy="122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rtl="0"/>
            <a:r>
              <a:rPr lang="vi" dirty="0">
                <a:solidFill>
                  <a:srgbClr val="C00000"/>
                </a:solidFill>
                <a:latin typeface="Arial" panose="020B0604020202020204" pitchFamily="34" charset="0"/>
                <a:ea typeface="メイリオ" panose="020B0604030504040204" pitchFamily="50" charset="-128"/>
                <a:cs typeface="Arial" panose="020B0604020202020204" pitchFamily="34" charset="0"/>
              </a:rPr>
              <a:t>Trước hết phải bình tĩnh!　　　</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447675" indent="-266700" rtl="0">
              <a:buFont typeface="Arial" panose="020B0604020202020204" pitchFamily="34" charset="0"/>
              <a:buChar char="•"/>
            </a:pPr>
            <a:r>
              <a:rPr lang="vi" dirty="0">
                <a:solidFill>
                  <a:schemeClr val="tx1"/>
                </a:solidFill>
                <a:latin typeface="Arial" panose="020B0604020202020204" pitchFamily="34" charset="0"/>
                <a:ea typeface="メイリオ" panose="020B0604030504040204" pitchFamily="50" charset="-128"/>
                <a:cs typeface="Arial" panose="020B0604020202020204" pitchFamily="34" charset="0"/>
              </a:rPr>
              <a:t>Không hoảng hốt, vội vàng, tránh gây ra tai nạn thứ cấp</a:t>
            </a:r>
            <a:endParaRPr lang="en-US" altLang="ja-JP"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447675" indent="-266700" rtl="0">
              <a:buFont typeface="Arial" panose="020B0604020202020204" pitchFamily="34" charset="0"/>
              <a:buChar char="•"/>
            </a:pPr>
            <a:r>
              <a:rPr lang="vi" dirty="0">
                <a:solidFill>
                  <a:schemeClr val="tx1"/>
                </a:solidFill>
                <a:latin typeface="Arial" panose="020B0604020202020204" pitchFamily="34" charset="0"/>
                <a:ea typeface="メイリオ" panose="020B0604030504040204" pitchFamily="50" charset="-128"/>
                <a:cs typeface="Arial" panose="020B0604020202020204" pitchFamily="34" charset="0"/>
              </a:rPr>
              <a:t>Hô lớn để thông báo</a:t>
            </a:r>
          </a:p>
          <a:p>
            <a:pPr marL="266700" indent="-266700" rtl="0"/>
            <a:endParaRPr kumimoji="1" lang="ja-JP" altLang="en-US"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8" name="正方形/長方形 7"/>
          <p:cNvSpPr/>
          <p:nvPr/>
        </p:nvSpPr>
        <p:spPr>
          <a:xfrm>
            <a:off x="2483768" y="4509120"/>
            <a:ext cx="6048672" cy="172819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rtl="0"/>
            <a:r>
              <a:rPr lang="vi" dirty="0">
                <a:solidFill>
                  <a:srgbClr val="C00000"/>
                </a:solidFill>
                <a:latin typeface="Arial" panose="020B0604020202020204" pitchFamily="34" charset="0"/>
                <a:ea typeface="メイリオ" panose="020B0604030504040204" pitchFamily="50" charset="-128"/>
                <a:cs typeface="Arial" panose="020B0604020202020204" pitchFamily="34" charset="0"/>
              </a:rPr>
              <a:t>Cứu nạn nhân!</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a:r>
              <a:rPr lang="vi" dirty="0">
                <a:solidFill>
                  <a:srgbClr val="C00000"/>
                </a:solidFill>
                <a:latin typeface="Arial" panose="020B0604020202020204" pitchFamily="34" charset="0"/>
                <a:ea typeface="メイリオ" panose="020B0604030504040204" pitchFamily="50" charset="-128"/>
                <a:cs typeface="Arial" panose="020B0604020202020204" pitchFamily="34" charset="0"/>
              </a:rPr>
              <a:t>Liên lạc với cấp trên (người chịu trách nhiệm)!</a:t>
            </a:r>
          </a:p>
          <a:p>
            <a:pPr marL="466725" indent="-285750" rtl="0">
              <a:buFont typeface="Arial" panose="020B0604020202020204" pitchFamily="34" charset="0"/>
              <a:buChar char="•"/>
            </a:pPr>
            <a:r>
              <a:rPr lang="vi" dirty="0">
                <a:solidFill>
                  <a:schemeClr val="tx1"/>
                </a:solidFill>
                <a:latin typeface="Arial" panose="020B0604020202020204" pitchFamily="34" charset="0"/>
                <a:ea typeface="メイリオ" panose="020B0604030504040204" pitchFamily="50" charset="-128"/>
                <a:cs typeface="Arial" panose="020B0604020202020204" pitchFamily="34" charset="0"/>
              </a:rPr>
              <a:t>Khi có sự hướng dẫn của người chịu trách nhiệm, tiến hành hỗ trợ ngay</a:t>
            </a:r>
            <a:br>
              <a:rPr lang="en-US" dirty="0">
                <a:solidFill>
                  <a:schemeClr val="tx1"/>
                </a:solidFill>
                <a:latin typeface="Arial" panose="020B0604020202020204" pitchFamily="34" charset="0"/>
                <a:ea typeface="メイリオ" panose="020B0604030504040204" pitchFamily="50" charset="-128"/>
                <a:cs typeface="Arial" panose="020B0604020202020204" pitchFamily="34" charset="0"/>
              </a:rPr>
            </a:br>
            <a:r>
              <a:rPr lang="vi" dirty="0">
                <a:solidFill>
                  <a:schemeClr val="tx1"/>
                </a:solidFill>
                <a:latin typeface="Arial" panose="020B0604020202020204" pitchFamily="34" charset="0"/>
                <a:ea typeface="メイリオ" panose="020B0604030504040204" pitchFamily="50" charset="-128"/>
                <a:cs typeface="Arial" panose="020B0604020202020204" pitchFamily="34" charset="0"/>
              </a:rPr>
              <a:t>(Đưa nạn nhân đến bệnh viện, v.v...)</a:t>
            </a:r>
          </a:p>
          <a:p>
            <a:pPr rtl="0"/>
            <a:endParaRPr kumimoji="1" lang="ja-JP" altLang="en-US"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9" name="角丸四角形 8"/>
          <p:cNvSpPr/>
          <p:nvPr/>
        </p:nvSpPr>
        <p:spPr>
          <a:xfrm>
            <a:off x="683569" y="4925516"/>
            <a:ext cx="1836000" cy="467593"/>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rtl="0"/>
            <a:r>
              <a:rPr lang="vi" sz="1600" b="1" dirty="0">
                <a:solidFill>
                  <a:schemeClr val="tx1"/>
                </a:solidFill>
              </a:rPr>
              <a:t>Ứng phó tại chỗ</a:t>
            </a:r>
          </a:p>
        </p:txBody>
      </p:sp>
      <p:sp>
        <p:nvSpPr>
          <p:cNvPr id="10" name="爆発 1 9"/>
          <p:cNvSpPr/>
          <p:nvPr/>
        </p:nvSpPr>
        <p:spPr>
          <a:xfrm>
            <a:off x="539552" y="2872829"/>
            <a:ext cx="2088187" cy="1332607"/>
          </a:xfrm>
          <a:prstGeom prst="irregularSeal1">
            <a:avLst/>
          </a:prstGeom>
          <a:solidFill>
            <a:srgbClr val="FF00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rtl="0"/>
            <a:r>
              <a:rPr lang="vi" sz="1600" b="1" dirty="0"/>
              <a:t>Xảy ra tai nạn lao động</a:t>
            </a:r>
          </a:p>
        </p:txBody>
      </p:sp>
      <p:sp>
        <p:nvSpPr>
          <p:cNvPr id="11" name="下矢印 10"/>
          <p:cNvSpPr/>
          <p:nvPr/>
        </p:nvSpPr>
        <p:spPr>
          <a:xfrm>
            <a:off x="1403648" y="4312989"/>
            <a:ext cx="504055" cy="360040"/>
          </a:xfrm>
          <a:prstGeom prst="down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kumimoji="1" lang="ja-JP" altLang="en-US"/>
          </a:p>
        </p:txBody>
      </p:sp>
      <p:sp>
        <p:nvSpPr>
          <p:cNvPr id="14" name="テキスト ボックス 13"/>
          <p:cNvSpPr txBox="1"/>
          <p:nvPr/>
        </p:nvSpPr>
        <p:spPr>
          <a:xfrm>
            <a:off x="347586" y="332656"/>
            <a:ext cx="4368430" cy="369332"/>
          </a:xfrm>
          <a:prstGeom prst="rect">
            <a:avLst/>
          </a:prstGeom>
          <a:solidFill>
            <a:srgbClr val="FFFFCC"/>
          </a:solidFill>
          <a:ln>
            <a:solidFill>
              <a:schemeClr val="bg1">
                <a:lumMod val="65000"/>
              </a:schemeClr>
            </a:solidFill>
          </a:ln>
        </p:spPr>
        <p:txBody>
          <a:bodyPr wrap="square" rtlCol="0">
            <a:spAutoFit/>
          </a:bodyPr>
          <a:lstStyle/>
          <a:p>
            <a:pPr rtl="0"/>
            <a:r>
              <a:rPr lang="vi" b="1" dirty="0">
                <a:solidFill>
                  <a:srgbClr val="C00000"/>
                </a:solidFill>
                <a:latin typeface="Arial" panose="020B0604020202020204" pitchFamily="34" charset="0"/>
                <a:ea typeface="メイリオ" pitchFamily="50" charset="-128"/>
                <a:cs typeface="Arial" panose="020B0604020202020204" pitchFamily="34" charset="0"/>
              </a:rPr>
              <a:t>(2) Nếu xảy ra "tai nạn lao động"</a:t>
            </a:r>
            <a:endParaRPr kumimoji="1" lang="ja-JP" altLang="en-US" dirty="0">
              <a:latin typeface="Arial" panose="020B0604020202020204" pitchFamily="34" charset="0"/>
              <a:cs typeface="Arial" panose="020B0604020202020204" pitchFamily="34" charset="0"/>
            </a:endParaRPr>
          </a:p>
        </p:txBody>
      </p:sp>
      <p:sp>
        <p:nvSpPr>
          <p:cNvPr id="13" name="スライド番号プレースホルダ 3"/>
          <p:cNvSpPr>
            <a:spLocks noGrp="1"/>
          </p:cNvSpPr>
          <p:nvPr>
            <p:ph type="sldNum" sz="quarter" idx="12"/>
          </p:nvPr>
        </p:nvSpPr>
        <p:spPr>
          <a:xfrm>
            <a:off x="6553200" y="6356350"/>
            <a:ext cx="2133600" cy="365125"/>
          </a:xfrm>
        </p:spPr>
        <p:txBody>
          <a:bodyPr rtlCol="0"/>
          <a:lstStyle/>
          <a:p>
            <a:pPr rtl="0"/>
            <a:fld id="{94AA4217-AB25-474B-8523-140E3806D2F1}" type="slidenum">
              <a:rPr kumimoji="1" lang="ja-JP" altLang="en-US" smtClean="0"/>
              <a:pPr/>
              <a:t>23</a:t>
            </a:fld>
            <a:endParaRPr kumimoji="1" lang="ja-JP" altLang="en-US" dirty="0"/>
          </a:p>
        </p:txBody>
      </p:sp>
      <p:pic>
        <p:nvPicPr>
          <p:cNvPr id="15" name="Picture 2" descr="C:\Users\User07.PC007\OneDrive\01厚労省委託H28\未熟練_商業\マニュアル\HHpics\切れhiy1-ｶﾗｰ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705991"/>
            <a:ext cx="1786905" cy="178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402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a:spLocks/>
          </p:cNvSpPr>
          <p:nvPr/>
        </p:nvSpPr>
        <p:spPr>
          <a:xfrm>
            <a:off x="1007604" y="2607980"/>
            <a:ext cx="7128792" cy="1109052"/>
          </a:xfrm>
          <a:prstGeom prst="rect">
            <a:avLst/>
          </a:prstGeom>
          <a:solidFill>
            <a:schemeClr val="accent3">
              <a:lumMod val="20000"/>
              <a:lumOff val="80000"/>
            </a:schemeClr>
          </a:solidFill>
          <a:ln>
            <a:solidFill>
              <a:srgbClr val="339933"/>
            </a:solidFill>
          </a:ln>
        </p:spPr>
        <p:txBody>
          <a:bodyPr wrap="square" rtlCol="0" anchor="ctr" anchorCtr="0">
            <a:noAutofit/>
          </a:bodyPr>
          <a:lstStyle/>
          <a:p>
            <a:pPr algn="ctr" rtl="0"/>
            <a:r>
              <a:rPr lang="vi" sz="3600" dirty="0">
                <a:solidFill>
                  <a:srgbClr val="339933"/>
                </a:solidFill>
              </a:rPr>
              <a:t>Chúc các bạn làm việc an toàn</a:t>
            </a:r>
          </a:p>
        </p:txBody>
      </p:sp>
      <p:sp>
        <p:nvSpPr>
          <p:cNvPr id="15" name="object 15"/>
          <p:cNvSpPr/>
          <p:nvPr/>
        </p:nvSpPr>
        <p:spPr>
          <a:xfrm>
            <a:off x="5292080" y="2116462"/>
            <a:ext cx="1616985" cy="520450"/>
          </a:xfrm>
          <a:prstGeom prst="rect">
            <a:avLst/>
          </a:prstGeom>
          <a:blipFill>
            <a:blip r:embed="rId2" cstate="print"/>
            <a:stretch>
              <a:fillRect/>
            </a:stretch>
          </a:blipFill>
        </p:spPr>
        <p:txBody>
          <a:bodyPr wrap="square" lIns="0" tIns="0" rIns="0" bIns="0" rtlCol="0"/>
          <a:lstStyle/>
          <a:p>
            <a:pPr rtl="0"/>
            <a:endParaRPr dirty="0"/>
          </a:p>
        </p:txBody>
      </p:sp>
      <p:sp>
        <p:nvSpPr>
          <p:cNvPr id="5"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01251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5ED38BB-5282-48A6-9556-6335B8CDD6D7}"/>
              </a:ext>
            </a:extLst>
          </p:cNvPr>
          <p:cNvGrpSpPr/>
          <p:nvPr/>
        </p:nvGrpSpPr>
        <p:grpSpPr>
          <a:xfrm>
            <a:off x="4788072" y="910944"/>
            <a:ext cx="4171769" cy="2734080"/>
            <a:chOff x="4788072" y="910944"/>
            <a:chExt cx="4171769" cy="2734080"/>
          </a:xfrm>
        </p:grpSpPr>
        <p:pic>
          <p:nvPicPr>
            <p:cNvPr id="14" name="図 13">
              <a:extLst>
                <a:ext uri="{FF2B5EF4-FFF2-40B4-BE49-F238E27FC236}">
                  <a16:creationId xmlns:a16="http://schemas.microsoft.com/office/drawing/2014/main" id="{9A3001C4-A8ED-46EC-8AA2-BD48725F4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222224"/>
              <a:ext cx="3883785" cy="2422800"/>
            </a:xfrm>
            <a:prstGeom prst="rect">
              <a:avLst/>
            </a:prstGeom>
          </p:spPr>
        </p:pic>
        <p:sp>
          <p:nvSpPr>
            <p:cNvPr id="15" name="テキスト ボックス 14">
              <a:extLst>
                <a:ext uri="{FF2B5EF4-FFF2-40B4-BE49-F238E27FC236}">
                  <a16:creationId xmlns:a16="http://schemas.microsoft.com/office/drawing/2014/main" id="{D80B9282-FC29-4BAF-B864-C8B6B60DAA84}"/>
                </a:ext>
              </a:extLst>
            </p:cNvPr>
            <p:cNvSpPr txBox="1"/>
            <p:nvPr/>
          </p:nvSpPr>
          <p:spPr>
            <a:xfrm>
              <a:off x="5580112" y="1381418"/>
              <a:ext cx="432048" cy="369332"/>
            </a:xfrm>
            <a:prstGeom prst="rect">
              <a:avLst/>
            </a:prstGeom>
            <a:noFill/>
          </p:spPr>
          <p:txBody>
            <a:bodyPr wrap="square" rtlCol="0">
              <a:spAutoFit/>
            </a:bodyPr>
            <a:lstStyle/>
            <a:p>
              <a:pPr algn="ctr"/>
              <a:r>
                <a:rPr kumimoji="1" lang="ja-JP" altLang="en-US" dirty="0">
                  <a:solidFill>
                    <a:srgbClr val="FF0000"/>
                  </a:solidFill>
                  <a:latin typeface="Arial" panose="020B0604020202020204" pitchFamily="34" charset="0"/>
                  <a:cs typeface="Arial" panose="020B0604020202020204" pitchFamily="34" charset="0"/>
                </a:rPr>
                <a:t>Ａ</a:t>
              </a:r>
            </a:p>
          </p:txBody>
        </p:sp>
        <p:sp>
          <p:nvSpPr>
            <p:cNvPr id="16" name="テキスト ボックス 15">
              <a:extLst>
                <a:ext uri="{FF2B5EF4-FFF2-40B4-BE49-F238E27FC236}">
                  <a16:creationId xmlns:a16="http://schemas.microsoft.com/office/drawing/2014/main" id="{1E41B194-B34A-4EF5-9834-58CA72E0C7EE}"/>
                </a:ext>
              </a:extLst>
            </p:cNvPr>
            <p:cNvSpPr txBox="1"/>
            <p:nvPr/>
          </p:nvSpPr>
          <p:spPr>
            <a:xfrm>
              <a:off x="7272335" y="910944"/>
              <a:ext cx="432048" cy="369332"/>
            </a:xfrm>
            <a:prstGeom prst="rect">
              <a:avLst/>
            </a:prstGeom>
            <a:noFill/>
          </p:spPr>
          <p:txBody>
            <a:bodyPr wrap="square" rtlCol="0">
              <a:spAutoFit/>
            </a:bodyPr>
            <a:lstStyle/>
            <a:p>
              <a:pPr algn="ctr"/>
              <a:r>
                <a:rPr lang="ja-JP" altLang="en-US" dirty="0">
                  <a:solidFill>
                    <a:srgbClr val="FF0000"/>
                  </a:solidFill>
                  <a:latin typeface="Arial" panose="020B0604020202020204" pitchFamily="34" charset="0"/>
                  <a:cs typeface="Arial" panose="020B0604020202020204" pitchFamily="34" charset="0"/>
                </a:rPr>
                <a:t>Ｂ</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17" name="Text Box 12">
              <a:extLst>
                <a:ext uri="{FF2B5EF4-FFF2-40B4-BE49-F238E27FC236}">
                  <a16:creationId xmlns:a16="http://schemas.microsoft.com/office/drawing/2014/main" id="{10CEB1C2-5819-4D67-95F2-2122C883A691}"/>
                </a:ext>
              </a:extLst>
            </p:cNvPr>
            <p:cNvSpPr txBox="1">
              <a:spLocks noChangeArrowheads="1"/>
            </p:cNvSpPr>
            <p:nvPr/>
          </p:nvSpPr>
          <p:spPr bwMode="auto">
            <a:xfrm>
              <a:off x="7475356" y="1253869"/>
              <a:ext cx="1076325" cy="123111"/>
            </a:xfrm>
            <a:prstGeom prst="rect">
              <a:avLst/>
            </a:prstGeom>
            <a:noFill/>
            <a:ln>
              <a:noFill/>
            </a:ln>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800" dirty="0" err="1">
                  <a:cs typeface="Arial" panose="020B0604020202020204" pitchFamily="34" charset="0"/>
                </a:rPr>
                <a:t>Nạn</a:t>
              </a:r>
              <a:r>
                <a:rPr lang="en-US" altLang="ja-JP" sz="800" dirty="0">
                  <a:cs typeface="Arial" panose="020B0604020202020204" pitchFamily="34" charset="0"/>
                </a:rPr>
                <a:t> </a:t>
              </a:r>
              <a:r>
                <a:rPr lang="en-US" altLang="ja-JP" sz="800" dirty="0" err="1">
                  <a:cs typeface="Arial" panose="020B0604020202020204" pitchFamily="34" charset="0"/>
                </a:rPr>
                <a:t>nhân</a:t>
              </a:r>
              <a:r>
                <a:rPr lang="en-US" altLang="ja-JP" sz="800" dirty="0">
                  <a:cs typeface="Arial" panose="020B0604020202020204" pitchFamily="34" charset="0"/>
                </a:rPr>
                <a:t> C</a:t>
              </a:r>
            </a:p>
          </p:txBody>
        </p:sp>
        <p:sp>
          <p:nvSpPr>
            <p:cNvPr id="18" name="Text Box 12">
              <a:extLst>
                <a:ext uri="{FF2B5EF4-FFF2-40B4-BE49-F238E27FC236}">
                  <a16:creationId xmlns:a16="http://schemas.microsoft.com/office/drawing/2014/main" id="{3563AE69-4E25-4B8D-9F1D-1DF7569038A9}"/>
                </a:ext>
              </a:extLst>
            </p:cNvPr>
            <p:cNvSpPr txBox="1">
              <a:spLocks noChangeArrowheads="1"/>
            </p:cNvSpPr>
            <p:nvPr/>
          </p:nvSpPr>
          <p:spPr bwMode="auto">
            <a:xfrm rot="16200000">
              <a:off x="5207565" y="2074193"/>
              <a:ext cx="540000" cy="123111"/>
            </a:xfrm>
            <a:prstGeom prst="rect">
              <a:avLst/>
            </a:prstGeom>
            <a:noFill/>
            <a:ln>
              <a:noFill/>
            </a:ln>
          </p:spPr>
          <p:txBody>
            <a:bodyPr lIns="0" tIns="0" rIns="0" bIns="0" anchor="b">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err="1">
                  <a:cs typeface="Arial" panose="020B0604020202020204" pitchFamily="34" charset="0"/>
                </a:rPr>
                <a:t>Tài</a:t>
              </a:r>
              <a:r>
                <a:rPr lang="en-US" altLang="ja-JP" sz="800" dirty="0">
                  <a:cs typeface="Arial" panose="020B0604020202020204" pitchFamily="34" charset="0"/>
                </a:rPr>
                <a:t> </a:t>
              </a:r>
              <a:r>
                <a:rPr lang="en-US" altLang="ja-JP" sz="800" dirty="0" err="1">
                  <a:cs typeface="Arial" panose="020B0604020202020204" pitchFamily="34" charset="0"/>
                </a:rPr>
                <a:t>xế</a:t>
              </a:r>
              <a:r>
                <a:rPr lang="en-US" altLang="ja-JP" sz="800" dirty="0">
                  <a:cs typeface="Arial" panose="020B0604020202020204" pitchFamily="34" charset="0"/>
                </a:rPr>
                <a:t> B</a:t>
              </a:r>
            </a:p>
          </p:txBody>
        </p:sp>
        <p:sp>
          <p:nvSpPr>
            <p:cNvPr id="19" name="Text Box 12">
              <a:extLst>
                <a:ext uri="{FF2B5EF4-FFF2-40B4-BE49-F238E27FC236}">
                  <a16:creationId xmlns:a16="http://schemas.microsoft.com/office/drawing/2014/main" id="{7DFF3945-3744-40D6-97F5-93E112DCA3F0}"/>
                </a:ext>
              </a:extLst>
            </p:cNvPr>
            <p:cNvSpPr txBox="1">
              <a:spLocks noChangeArrowheads="1"/>
            </p:cNvSpPr>
            <p:nvPr/>
          </p:nvSpPr>
          <p:spPr bwMode="auto">
            <a:xfrm rot="16200000">
              <a:off x="7107444" y="3201358"/>
              <a:ext cx="540000" cy="123111"/>
            </a:xfrm>
            <a:prstGeom prst="rect">
              <a:avLst/>
            </a:prstGeom>
            <a:noFill/>
            <a:ln>
              <a:noFill/>
            </a:ln>
          </p:spPr>
          <p:txBody>
            <a:bodyPr lIns="0" tIns="0" rIns="0" bIns="0" anchor="b">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vi-VN" altLang="ja-JP" sz="800" dirty="0">
                  <a:cs typeface="Arial" panose="020B0604020202020204" pitchFamily="34" charset="0"/>
                </a:rPr>
                <a:t>Rơi xuống</a:t>
              </a:r>
              <a:endParaRPr lang="en-US" altLang="ja-JP" sz="800" dirty="0">
                <a:cs typeface="Arial" panose="020B0604020202020204" pitchFamily="34" charset="0"/>
              </a:endParaRPr>
            </a:p>
          </p:txBody>
        </p:sp>
        <p:sp>
          <p:nvSpPr>
            <p:cNvPr id="20" name="Text Box 12">
              <a:extLst>
                <a:ext uri="{FF2B5EF4-FFF2-40B4-BE49-F238E27FC236}">
                  <a16:creationId xmlns:a16="http://schemas.microsoft.com/office/drawing/2014/main" id="{B14399BE-D764-4048-83CA-E09248615FA0}"/>
                </a:ext>
              </a:extLst>
            </p:cNvPr>
            <p:cNvSpPr txBox="1">
              <a:spLocks noChangeArrowheads="1"/>
            </p:cNvSpPr>
            <p:nvPr/>
          </p:nvSpPr>
          <p:spPr bwMode="auto">
            <a:xfrm>
              <a:off x="5526213" y="2545218"/>
              <a:ext cx="522000" cy="738664"/>
            </a:xfrm>
            <a:prstGeom prst="rect">
              <a:avLst/>
            </a:prstGeom>
            <a:noFill/>
            <a:ln>
              <a:noFill/>
            </a:ln>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err="1">
                  <a:cs typeface="Arial" panose="020B0604020202020204" pitchFamily="34" charset="0"/>
                </a:rPr>
                <a:t>Xe</a:t>
              </a:r>
              <a:r>
                <a:rPr lang="en-US" altLang="ja-JP" sz="800" dirty="0">
                  <a:cs typeface="Arial" panose="020B0604020202020204" pitchFamily="34" charset="0"/>
                </a:rPr>
                <a:t> </a:t>
              </a:r>
              <a:r>
                <a:rPr lang="en-US" altLang="ja-JP" sz="800" dirty="0" err="1">
                  <a:cs typeface="Arial" panose="020B0604020202020204" pitchFamily="34" charset="0"/>
                </a:rPr>
                <a:t>nâng</a:t>
              </a:r>
              <a:r>
                <a:rPr lang="en-US" altLang="ja-JP" sz="800" dirty="0">
                  <a:cs typeface="Arial" panose="020B0604020202020204" pitchFamily="34" charset="0"/>
                </a:rPr>
                <a:t> </a:t>
              </a:r>
              <a:r>
                <a:rPr lang="en-US" altLang="ja-JP" sz="800" dirty="0" err="1">
                  <a:cs typeface="Arial" panose="020B0604020202020204" pitchFamily="34" charset="0"/>
                </a:rPr>
                <a:t>chạy</a:t>
              </a:r>
              <a:r>
                <a:rPr lang="en-US" altLang="ja-JP" sz="800" dirty="0">
                  <a:cs typeface="Arial" panose="020B0604020202020204" pitchFamily="34" charset="0"/>
                </a:rPr>
                <a:t> </a:t>
              </a:r>
              <a:r>
                <a:rPr lang="en-US" altLang="ja-JP" sz="800" dirty="0" err="1">
                  <a:cs typeface="Arial" panose="020B0604020202020204" pitchFamily="34" charset="0"/>
                </a:rPr>
                <a:t>bằng</a:t>
              </a:r>
              <a:r>
                <a:rPr lang="en-US" altLang="ja-JP" sz="800" dirty="0">
                  <a:cs typeface="Arial" panose="020B0604020202020204" pitchFamily="34" charset="0"/>
                </a:rPr>
                <a:t> pin </a:t>
              </a:r>
            </a:p>
            <a:p>
              <a:pPr algn="ctr" eaLnBrk="1" hangingPunct="1">
                <a:spcBef>
                  <a:spcPct val="0"/>
                </a:spcBef>
                <a:buFontTx/>
                <a:buNone/>
              </a:pPr>
              <a:r>
                <a:rPr lang="en-US" altLang="ja-JP" sz="800" dirty="0">
                  <a:cs typeface="Arial" panose="020B0604020202020204" pitchFamily="34" charset="0"/>
                </a:rPr>
                <a:t>(</a:t>
              </a:r>
              <a:r>
                <a:rPr lang="en-US" altLang="ja-JP" sz="800" dirty="0" err="1">
                  <a:cs typeface="Arial" panose="020B0604020202020204" pitchFamily="34" charset="0"/>
                </a:rPr>
                <a:t>tải</a:t>
              </a:r>
              <a:r>
                <a:rPr lang="en-US" altLang="ja-JP" sz="800" dirty="0">
                  <a:cs typeface="Arial" panose="020B0604020202020204" pitchFamily="34" charset="0"/>
                </a:rPr>
                <a:t> </a:t>
              </a:r>
              <a:r>
                <a:rPr lang="en-US" altLang="ja-JP" sz="800" dirty="0" err="1">
                  <a:cs typeface="Arial" panose="020B0604020202020204" pitchFamily="34" charset="0"/>
                </a:rPr>
                <a:t>trọng</a:t>
              </a:r>
              <a:r>
                <a:rPr lang="en-US" altLang="ja-JP" sz="800" dirty="0">
                  <a:cs typeface="Arial" panose="020B0604020202020204" pitchFamily="34" charset="0"/>
                </a:rPr>
                <a:t> </a:t>
              </a:r>
              <a:r>
                <a:rPr lang="en-US" altLang="ja-JP" sz="800" dirty="0" err="1">
                  <a:cs typeface="Arial" panose="020B0604020202020204" pitchFamily="34" charset="0"/>
                </a:rPr>
                <a:t>tối</a:t>
              </a:r>
              <a:r>
                <a:rPr lang="en-US" altLang="ja-JP" sz="800" dirty="0">
                  <a:cs typeface="Arial" panose="020B0604020202020204" pitchFamily="34" charset="0"/>
                </a:rPr>
                <a:t> </a:t>
              </a:r>
              <a:r>
                <a:rPr lang="en-US" altLang="ja-JP" sz="800" dirty="0" err="1">
                  <a:cs typeface="Arial" panose="020B0604020202020204" pitchFamily="34" charset="0"/>
                </a:rPr>
                <a:t>đa</a:t>
              </a:r>
              <a:r>
                <a:rPr lang="en-US" altLang="ja-JP" sz="800" dirty="0">
                  <a:cs typeface="Arial" panose="020B0604020202020204" pitchFamily="34" charset="0"/>
                </a:rPr>
                <a:t> 1,2 </a:t>
              </a:r>
              <a:r>
                <a:rPr lang="en-US" altLang="ja-JP" sz="800" dirty="0" err="1">
                  <a:cs typeface="Arial" panose="020B0604020202020204" pitchFamily="34" charset="0"/>
                </a:rPr>
                <a:t>tấn</a:t>
              </a:r>
              <a:r>
                <a:rPr lang="en-US" altLang="ja-JP" sz="800" dirty="0">
                  <a:cs typeface="Arial" panose="020B0604020202020204" pitchFamily="34" charset="0"/>
                </a:rPr>
                <a:t>)</a:t>
              </a:r>
            </a:p>
          </p:txBody>
        </p:sp>
        <p:sp>
          <p:nvSpPr>
            <p:cNvPr id="21" name="Text Box 12">
              <a:extLst>
                <a:ext uri="{FF2B5EF4-FFF2-40B4-BE49-F238E27FC236}">
                  <a16:creationId xmlns:a16="http://schemas.microsoft.com/office/drawing/2014/main" id="{3DA671A1-CF01-4C1C-AAE9-43D8135FFDAF}"/>
                </a:ext>
              </a:extLst>
            </p:cNvPr>
            <p:cNvSpPr txBox="1">
              <a:spLocks noChangeArrowheads="1"/>
            </p:cNvSpPr>
            <p:nvPr/>
          </p:nvSpPr>
          <p:spPr bwMode="auto">
            <a:xfrm>
              <a:off x="4788072" y="3500780"/>
              <a:ext cx="432000" cy="123111"/>
            </a:xfrm>
            <a:prstGeom prst="rect">
              <a:avLst/>
            </a:prstGeom>
            <a:noFill/>
            <a:ln>
              <a:noFill/>
            </a:ln>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800" dirty="0" err="1">
                  <a:cs typeface="Arial" panose="020B0604020202020204" pitchFamily="34" charset="0"/>
                </a:rPr>
                <a:t>Mặt</a:t>
              </a:r>
              <a:r>
                <a:rPr lang="en-US" altLang="ja-JP" sz="800" dirty="0">
                  <a:cs typeface="Arial" panose="020B0604020202020204" pitchFamily="34" charset="0"/>
                </a:rPr>
                <a:t> </a:t>
              </a:r>
              <a:r>
                <a:rPr lang="en-US" altLang="ja-JP" sz="800" dirty="0" err="1">
                  <a:cs typeface="Arial" panose="020B0604020202020204" pitchFamily="34" charset="0"/>
                </a:rPr>
                <a:t>sàn</a:t>
              </a:r>
              <a:endParaRPr lang="en-US" altLang="ja-JP" sz="800" dirty="0">
                <a:cs typeface="Arial" panose="020B0604020202020204" pitchFamily="34" charset="0"/>
              </a:endParaRPr>
            </a:p>
          </p:txBody>
        </p:sp>
        <p:sp>
          <p:nvSpPr>
            <p:cNvPr id="22" name="Text Box 12">
              <a:extLst>
                <a:ext uri="{FF2B5EF4-FFF2-40B4-BE49-F238E27FC236}">
                  <a16:creationId xmlns:a16="http://schemas.microsoft.com/office/drawing/2014/main" id="{FA7C934E-E516-4239-8C85-BB7BAA925CA4}"/>
                </a:ext>
              </a:extLst>
            </p:cNvPr>
            <p:cNvSpPr txBox="1">
              <a:spLocks noChangeArrowheads="1"/>
            </p:cNvSpPr>
            <p:nvPr/>
          </p:nvSpPr>
          <p:spPr bwMode="auto">
            <a:xfrm>
              <a:off x="6915684" y="2792352"/>
              <a:ext cx="680652" cy="123111"/>
            </a:xfrm>
            <a:prstGeom prst="rect">
              <a:avLst/>
            </a:prstGeom>
            <a:noFill/>
            <a:ln>
              <a:noFill/>
            </a:ln>
          </p:spPr>
          <p:txBody>
            <a:bodyPr wrap="squar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a:cs typeface="Arial" panose="020B0604020202020204" pitchFamily="34" charset="0"/>
                </a:rPr>
                <a:t>Pallet</a:t>
              </a:r>
            </a:p>
          </p:txBody>
        </p:sp>
        <p:sp>
          <p:nvSpPr>
            <p:cNvPr id="23" name="Text Box 12">
              <a:extLst>
                <a:ext uri="{FF2B5EF4-FFF2-40B4-BE49-F238E27FC236}">
                  <a16:creationId xmlns:a16="http://schemas.microsoft.com/office/drawing/2014/main" id="{133E9636-F6A5-454A-A5CD-CF6983A2FFD4}"/>
                </a:ext>
              </a:extLst>
            </p:cNvPr>
            <p:cNvSpPr txBox="1">
              <a:spLocks noChangeArrowheads="1"/>
            </p:cNvSpPr>
            <p:nvPr/>
          </p:nvSpPr>
          <p:spPr bwMode="auto">
            <a:xfrm>
              <a:off x="7743490" y="3456524"/>
              <a:ext cx="680652" cy="123111"/>
            </a:xfrm>
            <a:prstGeom prst="rect">
              <a:avLst/>
            </a:prstGeom>
            <a:noFill/>
            <a:ln>
              <a:noFill/>
            </a:ln>
          </p:spPr>
          <p:txBody>
            <a:bodyPr wrap="squar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800" dirty="0">
                  <a:cs typeface="Arial" panose="020B0604020202020204" pitchFamily="34" charset="0"/>
                </a:rPr>
                <a:t>Pallet</a:t>
              </a:r>
            </a:p>
          </p:txBody>
        </p:sp>
      </p:grpSp>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pPr/>
              <a:t>3</a:t>
            </a:fld>
            <a:endParaRPr kumimoji="1" lang="ja-JP" altLang="en-US"/>
          </a:p>
        </p:txBody>
      </p:sp>
      <p:sp>
        <p:nvSpPr>
          <p:cNvPr id="5" name="Rectangle 10"/>
          <p:cNvSpPr>
            <a:spLocks noChangeArrowheads="1"/>
          </p:cNvSpPr>
          <p:nvPr/>
        </p:nvSpPr>
        <p:spPr bwMode="auto">
          <a:xfrm>
            <a:off x="323528" y="332656"/>
            <a:ext cx="8640960" cy="6336704"/>
          </a:xfrm>
          <a:prstGeom prst="rect">
            <a:avLst/>
          </a:prstGeom>
          <a:noFill/>
          <a:ln w="12700">
            <a:solidFill>
              <a:schemeClr val="bg1">
                <a:lumMod val="50000"/>
              </a:schemeClr>
            </a:solidFill>
            <a:miter lim="800000"/>
            <a:headEnd/>
            <a:tailEnd/>
          </a:ln>
          <a:effectLst/>
        </p:spPr>
        <p:txBody>
          <a:bodyPr vert="horz" wrap="square" lIns="91440" tIns="45720" rIns="90000" bIns="46800" numCol="1" rtlCol="0" anchor="t" anchorCtr="0" compatLnSpc="1">
            <a:prstTxWarp prst="textNoShape">
              <a:avLst/>
            </a:prstTxWarp>
            <a:noAutofit/>
          </a:bodyPr>
          <a:lstStyle/>
          <a:p>
            <a:pPr marL="4219575" indent="-4219575"/>
            <a:r>
              <a:rPr lang="vi" altLang="ja-JP" b="1" dirty="0">
                <a:solidFill>
                  <a:srgbClr val="0000CC"/>
                </a:solidFill>
                <a:latin typeface="Arial" panose="020B0604020202020204" pitchFamily="34" charset="0"/>
                <a:ea typeface="メイリオ" panose="020B0604030504040204" pitchFamily="50" charset="-128"/>
                <a:cs typeface="Arial" panose="020B0604020202020204" pitchFamily="34" charset="0"/>
              </a:rPr>
              <a:t>[Trường hợp ví dụ tai nạn lao động 2]</a:t>
            </a:r>
            <a:r>
              <a:rPr lang="en-US" altLang="ja-JP" b="1" dirty="0">
                <a:solidFill>
                  <a:srgbClr val="0000CC"/>
                </a:solidFill>
                <a:latin typeface="Arial" panose="020B0604020202020204" pitchFamily="34" charset="0"/>
                <a:ea typeface="メイリオ" panose="020B0604030504040204" pitchFamily="50" charset="-128"/>
                <a:cs typeface="Arial" panose="020B0604020202020204" pitchFamily="34" charset="0"/>
              </a:rPr>
              <a:t>	</a:t>
            </a:r>
            <a:r>
              <a:rPr lang="vi" altLang="ja-JP" dirty="0">
                <a:solidFill>
                  <a:srgbClr val="FF0000"/>
                </a:solidFill>
                <a:latin typeface="Arial" panose="020B0604020202020204" pitchFamily="34" charset="0"/>
                <a:ea typeface="メイリオ" panose="020B0604030504040204" pitchFamily="50" charset="-128"/>
                <a:cs typeface="Arial" panose="020B0604020202020204" pitchFamily="34" charset="0"/>
              </a:rPr>
              <a:t>Bị rơi ngã trong khi đang chất hàng lên xe nâng hàng!</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182563" indent="-182563" algn="just" rtl="0"/>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p:txBody>
      </p:sp>
      <p:sp>
        <p:nvSpPr>
          <p:cNvPr id="6" name="Rectangle 10"/>
          <p:cNvSpPr>
            <a:spLocks noChangeArrowheads="1"/>
          </p:cNvSpPr>
          <p:nvPr/>
        </p:nvSpPr>
        <p:spPr bwMode="auto">
          <a:xfrm>
            <a:off x="323528" y="945014"/>
            <a:ext cx="4666986" cy="2708434"/>
          </a:xfrm>
          <a:prstGeom prst="rect">
            <a:avLst/>
          </a:prstGeom>
          <a:noFill/>
          <a:ln w="9525">
            <a:noFill/>
            <a:miter lim="800000"/>
            <a:headEnd/>
            <a:tailEnd/>
          </a:ln>
          <a:effectLst/>
        </p:spPr>
        <p:txBody>
          <a:bodyPr vert="horz" wrap="square" lIns="90000" tIns="0" rIns="91440" bIns="0" numCol="1" rtlCol="0" anchor="ctr" anchorCtr="0" compatLnSpc="1">
            <a:prstTxWarp prst="textNoShape">
              <a:avLst/>
            </a:prstTxWarp>
            <a:spAutoFit/>
          </a:bodyPr>
          <a:lstStyle/>
          <a:p>
            <a:pPr marL="361950" indent="-361950" rtl="0"/>
            <a:r>
              <a:rPr lang="vi" sz="1600" b="1" dirty="0">
                <a:solidFill>
                  <a:srgbClr val="C00000"/>
                </a:solidFill>
                <a:latin typeface="Arial" panose="020B0604020202020204" pitchFamily="34" charset="0"/>
                <a:ea typeface="メイリオ" pitchFamily="50" charset="-128"/>
                <a:cs typeface="Arial" panose="020B0604020202020204" pitchFamily="34" charset="0"/>
              </a:rPr>
              <a:t>1. Xảy ra tai nạn lao động</a:t>
            </a:r>
            <a:endParaRPr lang="en-US" altLang="ja-JP" sz="1600" b="1" dirty="0">
              <a:solidFill>
                <a:srgbClr val="C00000"/>
              </a:solidFill>
              <a:latin typeface="Arial" panose="020B0604020202020204" pitchFamily="34" charset="0"/>
              <a:ea typeface="メイリオ" pitchFamily="50" charset="-128"/>
              <a:cs typeface="Arial" panose="020B0604020202020204" pitchFamily="34" charset="0"/>
            </a:endParaRPr>
          </a:p>
          <a:p>
            <a:pPr marL="361950" indent="-361950" rtl="0"/>
            <a:r>
              <a:rPr lang="vi" sz="1600" dirty="0">
                <a:latin typeface="Arial" panose="020B0604020202020204" pitchFamily="34" charset="0"/>
                <a:ea typeface="メイリオ" pitchFamily="50" charset="-128"/>
                <a:cs typeface="Arial" panose="020B0604020202020204" pitchFamily="34" charset="0"/>
              </a:rPr>
              <a:t>1)</a:t>
            </a:r>
            <a:r>
              <a:rPr lang="en-US" sz="1600" dirty="0">
                <a:latin typeface="Arial" panose="020B0604020202020204" pitchFamily="34" charset="0"/>
                <a:ea typeface="メイリオ" pitchFamily="50" charset="-128"/>
                <a:cs typeface="Arial" panose="020B0604020202020204" pitchFamily="34" charset="0"/>
              </a:rPr>
              <a:t>	</a:t>
            </a:r>
            <a:r>
              <a:rPr lang="vi" sz="1600" spc="-30" dirty="0">
                <a:latin typeface="Arial" panose="020B0604020202020204" pitchFamily="34" charset="0"/>
                <a:ea typeface="メイリオ" pitchFamily="50" charset="-128"/>
                <a:cs typeface="Arial" panose="020B0604020202020204" pitchFamily="34" charset="0"/>
              </a:rPr>
              <a:t>Anh A phụ trách thao tác điều khiển xe nâng hàng chạy bằng bình ắc quy (trọng lượng tối đa 1,2</a:t>
            </a:r>
            <a:r>
              <a:rPr lang="en-US" sz="1600" spc="-30" dirty="0">
                <a:latin typeface="Arial" panose="020B0604020202020204" pitchFamily="34" charset="0"/>
                <a:ea typeface="メイリオ" pitchFamily="50" charset="-128"/>
                <a:cs typeface="Arial" panose="020B0604020202020204" pitchFamily="34" charset="0"/>
              </a:rPr>
              <a:t> </a:t>
            </a:r>
            <a:r>
              <a:rPr lang="vi" sz="1600" spc="-30" dirty="0">
                <a:latin typeface="Arial" panose="020B0604020202020204" pitchFamily="34" charset="0"/>
                <a:ea typeface="メイリオ" pitchFamily="50" charset="-128"/>
                <a:cs typeface="Arial" panose="020B0604020202020204" pitchFamily="34" charset="0"/>
              </a:rPr>
              <a:t>t), anh B phụ trách xếp hàng để chuyển hàng</a:t>
            </a:r>
          </a:p>
          <a:p>
            <a:pPr marL="361950" indent="-361950" rtl="0"/>
            <a:r>
              <a:rPr lang="vi" sz="1600" dirty="0">
                <a:latin typeface="Arial" panose="020B0604020202020204" pitchFamily="34" charset="0"/>
                <a:ea typeface="メイリオ" pitchFamily="50" charset="-128"/>
                <a:cs typeface="Arial" panose="020B0604020202020204" pitchFamily="34" charset="0"/>
              </a:rPr>
              <a:t>2)</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Để chất hàng lên pallet ở xe nâng hàng, anh B đã leo lên trên hàng chất trên pallet và đứng ở đó để chất hàng lên pallet.</a:t>
            </a:r>
          </a:p>
          <a:p>
            <a:pPr marL="361950" indent="-361950" rtl="0"/>
            <a:r>
              <a:rPr lang="vi" sz="1600" dirty="0">
                <a:latin typeface="Arial" panose="020B0604020202020204" pitchFamily="34" charset="0"/>
                <a:ea typeface="メイリオ" pitchFamily="50" charset="-128"/>
                <a:cs typeface="Arial" panose="020B0604020202020204" pitchFamily="34" charset="0"/>
              </a:rPr>
              <a:t>3)</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Khi đặt một chân lên thùng hàng trên pallet để chất hàng lên pallet, thì bị loạng choạng và rơi xuống khi vẫn đang cầm hàng.</a:t>
            </a:r>
            <a:endParaRPr lang="ja-JP" altLang="en-US" sz="1600" spc="-20" dirty="0">
              <a:latin typeface="Arial" panose="020B0604020202020204" pitchFamily="34" charset="0"/>
              <a:ea typeface="メイリオ" pitchFamily="50" charset="-128"/>
              <a:cs typeface="Arial" panose="020B0604020202020204" pitchFamily="34" charset="0"/>
            </a:endParaRPr>
          </a:p>
        </p:txBody>
      </p:sp>
      <p:sp>
        <p:nvSpPr>
          <p:cNvPr id="7" name="テキスト ボックス 6"/>
          <p:cNvSpPr txBox="1"/>
          <p:nvPr/>
        </p:nvSpPr>
        <p:spPr>
          <a:xfrm>
            <a:off x="323528" y="3717032"/>
            <a:ext cx="8640960" cy="2785378"/>
          </a:xfrm>
          <a:prstGeom prst="rect">
            <a:avLst/>
          </a:prstGeom>
          <a:noFill/>
        </p:spPr>
        <p:txBody>
          <a:bodyPr wrap="square" lIns="91440" tIns="0" rIns="91440" bIns="0" rtlCol="0">
            <a:spAutoFit/>
          </a:bodyPr>
          <a:lstStyle/>
          <a:p>
            <a:pPr marL="361950" indent="-361950" rtl="0"/>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2.</a:t>
            </a:r>
            <a:r>
              <a:rPr lang="en-US"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Làm việc không an toàn</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361950" indent="-361950" rtl="0"/>
            <a:r>
              <a:rPr lang="vi" sz="1600" dirty="0">
                <a:latin typeface="Arial" panose="020B0604020202020204" pitchFamily="34" charset="0"/>
                <a:ea typeface="メイリオ" pitchFamily="50" charset="-128"/>
                <a:cs typeface="Arial" panose="020B0604020202020204" pitchFamily="34" charset="0"/>
              </a:rPr>
              <a:t>1)</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Người điều khiển xe nâng hàng không có trình độ chuyên môn.</a:t>
            </a:r>
          </a:p>
          <a:p>
            <a:pPr marL="361950" indent="-361950" rtl="0"/>
            <a:r>
              <a:rPr lang="vi" sz="1600" dirty="0">
                <a:latin typeface="Arial" panose="020B0604020202020204" pitchFamily="34" charset="0"/>
                <a:ea typeface="メイリオ" pitchFamily="50" charset="-128"/>
                <a:cs typeface="Arial" panose="020B0604020202020204" pitchFamily="34" charset="0"/>
              </a:rPr>
              <a:t>2)</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Sử dụng xe nâng hàng để nâng hạ người và thao tác trên pallet không ổn định.</a:t>
            </a:r>
          </a:p>
          <a:p>
            <a:pPr marL="361950" indent="-361950" rtl="0"/>
            <a:r>
              <a:rPr lang="vi" sz="1600" dirty="0">
                <a:latin typeface="Arial" panose="020B0604020202020204" pitchFamily="34" charset="0"/>
                <a:ea typeface="メイリオ" pitchFamily="50" charset="-128"/>
                <a:cs typeface="Arial" panose="020B0604020202020204" pitchFamily="34" charset="0"/>
              </a:rPr>
              <a:t>3)</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Không xác định người chỉ huy công việc đối với các công việc với xe nâng hàng.</a:t>
            </a:r>
          </a:p>
          <a:p>
            <a:pPr marL="361950" indent="-361950" rtl="0">
              <a:spcBef>
                <a:spcPts val="600"/>
              </a:spcBef>
            </a:pP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3.</a:t>
            </a:r>
            <a:r>
              <a:rPr lang="en-US"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Để làm việc an toàn</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361950" indent="-361950" rtl="0"/>
            <a:r>
              <a:rPr lang="vi" sz="1600" dirty="0">
                <a:latin typeface="Arial" panose="020B0604020202020204" pitchFamily="34" charset="0"/>
                <a:ea typeface="メイリオ" pitchFamily="50" charset="-128"/>
                <a:cs typeface="Arial" panose="020B0604020202020204" pitchFamily="34" charset="0"/>
              </a:rPr>
              <a:t>1)</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Với những công việc yêu cầu phải có trình độ chuyên môn, những người không đủ trình độ tuyệt đối không được thực hiện các công việc đó.</a:t>
            </a:r>
          </a:p>
          <a:p>
            <a:pPr marL="361950" indent="-361950" rtl="0"/>
            <a:r>
              <a:rPr lang="vi" sz="1600" dirty="0">
                <a:latin typeface="Arial" panose="020B0604020202020204" pitchFamily="34" charset="0"/>
                <a:ea typeface="メイリオ" pitchFamily="50" charset="-128"/>
                <a:cs typeface="Arial" panose="020B0604020202020204" pitchFamily="34" charset="0"/>
              </a:rPr>
              <a:t>2)</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Công việc với xe nâng hàng là công việc theo kế hoạch làm việc do người chỉ huy công việc lập ra.</a:t>
            </a:r>
          </a:p>
          <a:p>
            <a:pPr marL="361950" indent="-361950" rtl="0"/>
            <a:r>
              <a:rPr lang="vi" sz="1600" dirty="0">
                <a:latin typeface="Arial" panose="020B0604020202020204" pitchFamily="34" charset="0"/>
                <a:ea typeface="メイリオ" pitchFamily="50" charset="-128"/>
                <a:cs typeface="Arial" panose="020B0604020202020204" pitchFamily="34" charset="0"/>
              </a:rPr>
              <a:t>3)</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Không sử dụng xe nâng hàng ngoài mục đích sử dụng, chẳng hạn như nâng người lên xuống, v.v...</a:t>
            </a:r>
            <a:endParaRPr kumimoji="1" lang="ja-JP" altLang="en-US" sz="16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BB466505-FCE8-4905-9AF1-50A09546FACB}"/>
              </a:ext>
            </a:extLst>
          </p:cNvPr>
          <p:cNvGrpSpPr/>
          <p:nvPr/>
        </p:nvGrpSpPr>
        <p:grpSpPr>
          <a:xfrm>
            <a:off x="251520" y="3429000"/>
            <a:ext cx="3324672" cy="3196800"/>
            <a:chOff x="251520" y="3616576"/>
            <a:chExt cx="3324672" cy="3196800"/>
          </a:xfrm>
        </p:grpSpPr>
        <p:pic>
          <p:nvPicPr>
            <p:cNvPr id="27" name="図 26" descr="アクセサリ, ベクトル グラフィックス, 傘 が含まれている画像&#10;&#10;自動的に生成された説明">
              <a:extLst>
                <a:ext uri="{FF2B5EF4-FFF2-40B4-BE49-F238E27FC236}">
                  <a16:creationId xmlns:a16="http://schemas.microsoft.com/office/drawing/2014/main" id="{50E64F01-7884-492C-B736-DA6DCF9DF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616576"/>
              <a:ext cx="3324672" cy="3196800"/>
            </a:xfrm>
            <a:prstGeom prst="rect">
              <a:avLst/>
            </a:prstGeom>
          </p:spPr>
        </p:pic>
        <p:sp>
          <p:nvSpPr>
            <p:cNvPr id="28" name="テキスト ボックス 27">
              <a:extLst>
                <a:ext uri="{FF2B5EF4-FFF2-40B4-BE49-F238E27FC236}">
                  <a16:creationId xmlns:a16="http://schemas.microsoft.com/office/drawing/2014/main" id="{55AAF375-2DE7-439F-B537-1CFD8FD46FFD}"/>
                </a:ext>
              </a:extLst>
            </p:cNvPr>
            <p:cNvSpPr txBox="1"/>
            <p:nvPr/>
          </p:nvSpPr>
          <p:spPr>
            <a:xfrm>
              <a:off x="2339752" y="4601686"/>
              <a:ext cx="810786" cy="276999"/>
            </a:xfrm>
            <a:prstGeom prst="rect">
              <a:avLst/>
            </a:prstGeom>
            <a:noFill/>
          </p:spPr>
          <p:txBody>
            <a:bodyPr vert="horz" wrap="square" lIns="0" tIns="0" rIns="0" bIns="0" rtlCol="0" anchor="ctr">
              <a:spAutoFit/>
            </a:bodyPr>
            <a:lstStyle/>
            <a:p>
              <a:pPr algn="ctr"/>
              <a:r>
                <a:rPr lang="id-ID" altLang="ja-JP" sz="900" b="1" dirty="0">
                  <a:solidFill>
                    <a:schemeClr val="bg1"/>
                  </a:solidFill>
                  <a:latin typeface="Arial" panose="020B0604020202020204" pitchFamily="34" charset="0"/>
                  <a:ea typeface="ＭＳ ゴシック" panose="020B0609070205080204" pitchFamily="49" charset="-128"/>
                </a:rPr>
                <a:t>Té ngã</a:t>
              </a:r>
              <a:endParaRPr lang="en-US" altLang="ja-JP" sz="900" b="1" dirty="0">
                <a:solidFill>
                  <a:schemeClr val="bg1"/>
                </a:solidFill>
                <a:latin typeface="Arial" panose="020B0604020202020204" pitchFamily="34" charset="0"/>
                <a:ea typeface="ＭＳ ゴシック" panose="020B0609070205080204" pitchFamily="49" charset="-128"/>
              </a:endParaRPr>
            </a:p>
            <a:p>
              <a:pPr algn="ctr"/>
              <a:r>
                <a:rPr lang="id-ID" altLang="ja-JP" sz="900" b="1" dirty="0">
                  <a:solidFill>
                    <a:schemeClr val="bg1"/>
                  </a:solidFill>
                  <a:latin typeface="Arial" panose="020B0604020202020204" pitchFamily="34" charset="0"/>
                  <a:ea typeface="ＭＳ ゴシック" panose="020B0609070205080204" pitchFamily="49" charset="-128"/>
                </a:rPr>
                <a:t>25%</a:t>
              </a:r>
            </a:p>
          </p:txBody>
        </p:sp>
        <p:sp>
          <p:nvSpPr>
            <p:cNvPr id="29" name="テキスト ボックス 28">
              <a:extLst>
                <a:ext uri="{FF2B5EF4-FFF2-40B4-BE49-F238E27FC236}">
                  <a16:creationId xmlns:a16="http://schemas.microsoft.com/office/drawing/2014/main" id="{D9E975C1-E5CA-4B45-B579-850B7380D969}"/>
                </a:ext>
              </a:extLst>
            </p:cNvPr>
            <p:cNvSpPr txBox="1"/>
            <p:nvPr/>
          </p:nvSpPr>
          <p:spPr>
            <a:xfrm>
              <a:off x="2543094" y="5399725"/>
              <a:ext cx="810786" cy="692497"/>
            </a:xfrm>
            <a:prstGeom prst="rect">
              <a:avLst/>
            </a:prstGeom>
            <a:noFill/>
          </p:spPr>
          <p:txBody>
            <a:bodyPr vert="horz" wrap="square" lIns="0" tIns="0" rIns="0" bIns="0" rtlCol="0" anchor="ctr">
              <a:spAutoFit/>
            </a:bodyPr>
            <a:lstStyle/>
            <a:p>
              <a:pPr algn="ctr"/>
              <a:r>
                <a:rPr lang="vi-VN" altLang="ja-JP" sz="900" b="1" dirty="0">
                  <a:solidFill>
                    <a:schemeClr val="bg1"/>
                  </a:solidFill>
                  <a:latin typeface="Arial" panose="020B0604020202020204" pitchFamily="34" charset="0"/>
                  <a:ea typeface="ＭＳ ゴシック" panose="020B0609070205080204" pitchFamily="49" charset="-128"/>
                </a:rPr>
                <a:t>Ảnh hưởng của động tác/Động tác quá sức</a:t>
              </a:r>
              <a:endParaRPr lang="en-US" altLang="ja-JP" sz="900" b="1" dirty="0">
                <a:solidFill>
                  <a:schemeClr val="bg1"/>
                </a:solidFill>
                <a:latin typeface="Arial" panose="020B0604020202020204" pitchFamily="34" charset="0"/>
                <a:ea typeface="ＭＳ ゴシック" panose="020B0609070205080204" pitchFamily="49" charset="-128"/>
              </a:endParaRPr>
            </a:p>
            <a:p>
              <a:pPr algn="ctr"/>
              <a:r>
                <a:rPr lang="vi-VN" altLang="ja-JP" sz="900" b="1" dirty="0">
                  <a:solidFill>
                    <a:schemeClr val="bg1"/>
                  </a:solidFill>
                  <a:latin typeface="Arial" panose="020B0604020202020204" pitchFamily="34" charset="0"/>
                  <a:ea typeface="ＭＳ ゴシック" panose="020B0609070205080204" pitchFamily="49" charset="-128"/>
                </a:rPr>
                <a:t>14%</a:t>
              </a:r>
            </a:p>
          </p:txBody>
        </p:sp>
        <p:sp>
          <p:nvSpPr>
            <p:cNvPr id="30" name="テキスト ボックス 29">
              <a:extLst>
                <a:ext uri="{FF2B5EF4-FFF2-40B4-BE49-F238E27FC236}">
                  <a16:creationId xmlns:a16="http://schemas.microsoft.com/office/drawing/2014/main" id="{B36DCB6A-0B5D-4392-A089-EE4400D8DDF4}"/>
                </a:ext>
              </a:extLst>
            </p:cNvPr>
            <p:cNvSpPr txBox="1"/>
            <p:nvPr/>
          </p:nvSpPr>
          <p:spPr>
            <a:xfrm>
              <a:off x="1999701" y="6157130"/>
              <a:ext cx="810786" cy="276999"/>
            </a:xfrm>
            <a:prstGeom prst="rect">
              <a:avLst/>
            </a:prstGeom>
            <a:noFill/>
          </p:spPr>
          <p:txBody>
            <a:bodyPr vert="horz" wrap="square" lIns="0" tIns="0" rIns="0" bIns="0" rtlCol="0" anchor="ctr">
              <a:spAutoFit/>
            </a:bodyPr>
            <a:lstStyle/>
            <a:p>
              <a:pPr algn="ctr"/>
              <a:r>
                <a:rPr lang="vi-VN" altLang="ja-JP" sz="900" b="1" dirty="0">
                  <a:solidFill>
                    <a:schemeClr val="bg1"/>
                  </a:solidFill>
                  <a:latin typeface="Arial" panose="020B0604020202020204" pitchFamily="34" charset="0"/>
                  <a:ea typeface="ＭＳ ゴシック" panose="020B0609070205080204" pitchFamily="49" charset="-128"/>
                </a:rPr>
                <a:t>Rơi, ngã</a:t>
              </a:r>
              <a:endParaRPr lang="en-US" altLang="ja-JP" sz="900" b="1" dirty="0">
                <a:solidFill>
                  <a:schemeClr val="bg1"/>
                </a:solidFill>
                <a:latin typeface="Arial" panose="020B0604020202020204" pitchFamily="34" charset="0"/>
                <a:ea typeface="ＭＳ ゴシック" panose="020B0609070205080204" pitchFamily="49" charset="-128"/>
              </a:endParaRPr>
            </a:p>
            <a:p>
              <a:pPr algn="ctr"/>
              <a:r>
                <a:rPr lang="vi-VN" altLang="ja-JP" sz="900" b="1" dirty="0">
                  <a:solidFill>
                    <a:schemeClr val="bg1"/>
                  </a:solidFill>
                  <a:latin typeface="Arial" panose="020B0604020202020204" pitchFamily="34" charset="0"/>
                  <a:ea typeface="ＭＳ ゴシック" panose="020B0609070205080204" pitchFamily="49" charset="-128"/>
                </a:rPr>
                <a:t>12%</a:t>
              </a:r>
            </a:p>
          </p:txBody>
        </p:sp>
        <p:sp>
          <p:nvSpPr>
            <p:cNvPr id="31" name="テキスト ボックス 30">
              <a:extLst>
                <a:ext uri="{FF2B5EF4-FFF2-40B4-BE49-F238E27FC236}">
                  <a16:creationId xmlns:a16="http://schemas.microsoft.com/office/drawing/2014/main" id="{CD169FDB-81B8-4F50-901F-75DEA8C77FEA}"/>
                </a:ext>
              </a:extLst>
            </p:cNvPr>
            <p:cNvSpPr txBox="1"/>
            <p:nvPr/>
          </p:nvSpPr>
          <p:spPr>
            <a:xfrm>
              <a:off x="1227799" y="6044637"/>
              <a:ext cx="810786" cy="415498"/>
            </a:xfrm>
            <a:prstGeom prst="rect">
              <a:avLst/>
            </a:prstGeom>
            <a:noFill/>
          </p:spPr>
          <p:txBody>
            <a:bodyPr vert="horz" wrap="square" lIns="0" tIns="0" rIns="0" bIns="0" rtlCol="0" anchor="ctr">
              <a:spAutoFit/>
            </a:bodyPr>
            <a:lstStyle/>
            <a:p>
              <a:pPr algn="ctr"/>
              <a:r>
                <a:rPr lang="id-ID" altLang="ja-JP" sz="900" b="1" dirty="0">
                  <a:solidFill>
                    <a:schemeClr val="bg1"/>
                  </a:solidFill>
                  <a:latin typeface="Arial" panose="020B0604020202020204" pitchFamily="34" charset="0"/>
                  <a:ea typeface="ＭＳ ゴシック" panose="020B0609070205080204" pitchFamily="49" charset="-128"/>
                </a:rPr>
                <a:t>Tai nạn giao thông</a:t>
              </a:r>
              <a:endParaRPr lang="en-US" altLang="ja-JP" sz="900" b="1" dirty="0">
                <a:solidFill>
                  <a:schemeClr val="bg1"/>
                </a:solidFill>
                <a:latin typeface="Arial" panose="020B0604020202020204" pitchFamily="34" charset="0"/>
                <a:ea typeface="ＭＳ ゴシック" panose="020B0609070205080204" pitchFamily="49" charset="-128"/>
              </a:endParaRPr>
            </a:p>
            <a:p>
              <a:pPr algn="ctr"/>
              <a:r>
                <a:rPr lang="id-ID" altLang="ja-JP" sz="900" b="1" dirty="0">
                  <a:solidFill>
                    <a:schemeClr val="bg1"/>
                  </a:solidFill>
                  <a:latin typeface="Arial" panose="020B0604020202020204" pitchFamily="34" charset="0"/>
                  <a:ea typeface="ＭＳ ゴシック" panose="020B0609070205080204" pitchFamily="49" charset="-128"/>
                </a:rPr>
                <a:t>11%</a:t>
              </a:r>
            </a:p>
          </p:txBody>
        </p:sp>
        <p:sp>
          <p:nvSpPr>
            <p:cNvPr id="32" name="テキスト ボックス 31">
              <a:extLst>
                <a:ext uri="{FF2B5EF4-FFF2-40B4-BE49-F238E27FC236}">
                  <a16:creationId xmlns:a16="http://schemas.microsoft.com/office/drawing/2014/main" id="{7CC1ED0F-1775-4EF1-824E-ABF1B85761EA}"/>
                </a:ext>
              </a:extLst>
            </p:cNvPr>
            <p:cNvSpPr txBox="1"/>
            <p:nvPr/>
          </p:nvSpPr>
          <p:spPr>
            <a:xfrm>
              <a:off x="790503" y="5603132"/>
              <a:ext cx="810786" cy="276999"/>
            </a:xfrm>
            <a:prstGeom prst="rect">
              <a:avLst/>
            </a:prstGeom>
            <a:noFill/>
          </p:spPr>
          <p:txBody>
            <a:bodyPr vert="horz" wrap="square" lIns="0" tIns="0" rIns="0" bIns="0" rtlCol="0" anchor="ctr">
              <a:spAutoFit/>
            </a:bodyPr>
            <a:lstStyle/>
            <a:p>
              <a:pPr algn="ctr"/>
              <a:r>
                <a:rPr lang="fi-FI" altLang="ja-JP" sz="900" b="1" dirty="0">
                  <a:solidFill>
                    <a:schemeClr val="bg1"/>
                  </a:solidFill>
                  <a:latin typeface="Arial" panose="020B0604020202020204" pitchFamily="34" charset="0"/>
                  <a:ea typeface="ＭＳ ゴシック" panose="020B0609070205080204" pitchFamily="49" charset="-128"/>
                </a:rPr>
                <a:t>Bị cắt, xây xát</a:t>
              </a:r>
            </a:p>
            <a:p>
              <a:pPr algn="ctr"/>
              <a:r>
                <a:rPr lang="fi-FI" altLang="ja-JP" sz="900" b="1" dirty="0">
                  <a:solidFill>
                    <a:schemeClr val="bg1"/>
                  </a:solidFill>
                  <a:latin typeface="Arial" panose="020B0604020202020204" pitchFamily="34" charset="0"/>
                  <a:ea typeface="ＭＳ ゴシック" panose="020B0609070205080204" pitchFamily="49" charset="-128"/>
                </a:rPr>
                <a:t>10%</a:t>
              </a:r>
            </a:p>
          </p:txBody>
        </p:sp>
        <p:sp>
          <p:nvSpPr>
            <p:cNvPr id="33" name="テキスト ボックス 32">
              <a:extLst>
                <a:ext uri="{FF2B5EF4-FFF2-40B4-BE49-F238E27FC236}">
                  <a16:creationId xmlns:a16="http://schemas.microsoft.com/office/drawing/2014/main" id="{1A3B50A3-239B-4553-97B9-D386EC2479A0}"/>
                </a:ext>
              </a:extLst>
            </p:cNvPr>
            <p:cNvSpPr txBox="1"/>
            <p:nvPr/>
          </p:nvSpPr>
          <p:spPr>
            <a:xfrm>
              <a:off x="707679" y="4992727"/>
              <a:ext cx="810786" cy="415498"/>
            </a:xfrm>
            <a:prstGeom prst="rect">
              <a:avLst/>
            </a:prstGeom>
            <a:noFill/>
          </p:spPr>
          <p:txBody>
            <a:bodyPr vert="horz" wrap="square" lIns="0" tIns="0" rIns="0" bIns="0" rtlCol="0" anchor="ctr">
              <a:spAutoFit/>
            </a:bodyPr>
            <a:lstStyle/>
            <a:p>
              <a:pPr algn="ctr"/>
              <a:r>
                <a:rPr lang="id-ID" altLang="ja-JP" sz="900" b="1" dirty="0">
                  <a:latin typeface="Arial" panose="020B0604020202020204" pitchFamily="34" charset="0"/>
                  <a:ea typeface="ＭＳ ゴシック" panose="020B0609070205080204" pitchFamily="49" charset="-128"/>
                </a:rPr>
                <a:t>Bị kẹp, bị cuốn</a:t>
              </a:r>
              <a:endParaRPr lang="en-US" altLang="ja-JP" sz="900" b="1" dirty="0">
                <a:latin typeface="Arial" panose="020B0604020202020204" pitchFamily="34" charset="0"/>
                <a:ea typeface="ＭＳ ゴシック" panose="020B0609070205080204" pitchFamily="49" charset="-128"/>
              </a:endParaRPr>
            </a:p>
            <a:p>
              <a:pPr algn="ctr"/>
              <a:r>
                <a:rPr lang="id-ID" altLang="ja-JP" sz="900" b="1" dirty="0">
                  <a:latin typeface="Arial" panose="020B0604020202020204" pitchFamily="34" charset="0"/>
                  <a:ea typeface="ＭＳ ゴシック" panose="020B0609070205080204" pitchFamily="49" charset="-128"/>
                </a:rPr>
                <a:t>9%</a:t>
              </a:r>
            </a:p>
          </p:txBody>
        </p:sp>
        <p:sp>
          <p:nvSpPr>
            <p:cNvPr id="34" name="テキスト ボックス 33">
              <a:extLst>
                <a:ext uri="{FF2B5EF4-FFF2-40B4-BE49-F238E27FC236}">
                  <a16:creationId xmlns:a16="http://schemas.microsoft.com/office/drawing/2014/main" id="{F29F7728-E2F3-4258-9F5F-5200666BA1D6}"/>
                </a:ext>
              </a:extLst>
            </p:cNvPr>
            <p:cNvSpPr txBox="1"/>
            <p:nvPr/>
          </p:nvSpPr>
          <p:spPr>
            <a:xfrm>
              <a:off x="792242" y="4631873"/>
              <a:ext cx="971446" cy="353174"/>
            </a:xfrm>
            <a:prstGeom prst="rect">
              <a:avLst/>
            </a:prstGeom>
            <a:noFill/>
          </p:spPr>
          <p:txBody>
            <a:bodyPr vert="horz" wrap="square" lIns="0" tIns="0" rIns="0" bIns="0" rtlCol="0" anchor="ctr">
              <a:spAutoFit/>
            </a:bodyPr>
            <a:lstStyle/>
            <a:p>
              <a:pPr algn="ctr">
                <a:lnSpc>
                  <a:spcPct val="85000"/>
                </a:lnSpc>
              </a:pPr>
              <a:r>
                <a:rPr lang="vi-VN" altLang="ja-JP" sz="900" b="1" dirty="0">
                  <a:latin typeface="Arial" panose="020B0604020202020204" pitchFamily="34" charset="0"/>
                  <a:ea typeface="ＭＳ ゴシック" panose="020B0609070205080204" pitchFamily="49" charset="-128"/>
                </a:rPr>
                <a:t>Văng ra, rơi xuống</a:t>
              </a:r>
              <a:endParaRPr lang="en-US" altLang="ja-JP" sz="900" b="1" dirty="0">
                <a:latin typeface="Arial" panose="020B0604020202020204" pitchFamily="34" charset="0"/>
                <a:ea typeface="ＭＳ ゴシック" panose="020B0609070205080204" pitchFamily="49" charset="-128"/>
              </a:endParaRPr>
            </a:p>
            <a:p>
              <a:pPr algn="ctr">
                <a:lnSpc>
                  <a:spcPct val="85000"/>
                </a:lnSpc>
              </a:pPr>
              <a:r>
                <a:rPr lang="vi-VN" altLang="ja-JP" sz="900" b="1" dirty="0">
                  <a:latin typeface="Arial" panose="020B0604020202020204" pitchFamily="34" charset="0"/>
                  <a:ea typeface="ＭＳ ゴシック" panose="020B0609070205080204" pitchFamily="49" charset="-128"/>
                </a:rPr>
                <a:t>5%</a:t>
              </a:r>
            </a:p>
          </p:txBody>
        </p:sp>
        <p:sp>
          <p:nvSpPr>
            <p:cNvPr id="35" name="テキスト ボックス 34">
              <a:extLst>
                <a:ext uri="{FF2B5EF4-FFF2-40B4-BE49-F238E27FC236}">
                  <a16:creationId xmlns:a16="http://schemas.microsoft.com/office/drawing/2014/main" id="{45853263-1580-4A8E-9113-9E40570CFBBC}"/>
                </a:ext>
              </a:extLst>
            </p:cNvPr>
            <p:cNvSpPr txBox="1"/>
            <p:nvPr/>
          </p:nvSpPr>
          <p:spPr>
            <a:xfrm>
              <a:off x="1043608" y="4365104"/>
              <a:ext cx="578197" cy="235449"/>
            </a:xfrm>
            <a:prstGeom prst="rect">
              <a:avLst/>
            </a:prstGeom>
            <a:noFill/>
          </p:spPr>
          <p:txBody>
            <a:bodyPr vert="horz" wrap="square" lIns="0" tIns="0" rIns="0" bIns="0" rtlCol="0" anchor="ctr">
              <a:spAutoFit/>
            </a:bodyPr>
            <a:lstStyle/>
            <a:p>
              <a:pPr algn="ctr">
                <a:lnSpc>
                  <a:spcPct val="85000"/>
                </a:lnSpc>
              </a:pPr>
              <a:r>
                <a:rPr lang="id-ID" altLang="ja-JP" sz="900" b="1" dirty="0">
                  <a:latin typeface="Arial" panose="020B0604020202020204" pitchFamily="34" charset="0"/>
                  <a:ea typeface="ＭＳ ゴシック" panose="020B0609070205080204" pitchFamily="49" charset="-128"/>
                </a:rPr>
                <a:t>"Va đập</a:t>
              </a:r>
              <a:endParaRPr lang="en-US" altLang="ja-JP" sz="900" b="1" dirty="0">
                <a:latin typeface="Arial" panose="020B0604020202020204" pitchFamily="34" charset="0"/>
                <a:ea typeface="ＭＳ ゴシック" panose="020B0609070205080204" pitchFamily="49" charset="-128"/>
              </a:endParaRPr>
            </a:p>
            <a:p>
              <a:pPr algn="ctr">
                <a:lnSpc>
                  <a:spcPct val="85000"/>
                </a:lnSpc>
              </a:pPr>
              <a:r>
                <a:rPr lang="id-ID" altLang="ja-JP" sz="900" b="1" dirty="0">
                  <a:latin typeface="Arial" panose="020B0604020202020204" pitchFamily="34" charset="0"/>
                  <a:ea typeface="ＭＳ ゴシック" panose="020B0609070205080204" pitchFamily="49" charset="-128"/>
                </a:rPr>
                <a:t>4%</a:t>
              </a:r>
            </a:p>
          </p:txBody>
        </p:sp>
        <p:sp>
          <p:nvSpPr>
            <p:cNvPr id="36" name="テキスト ボックス 35">
              <a:extLst>
                <a:ext uri="{FF2B5EF4-FFF2-40B4-BE49-F238E27FC236}">
                  <a16:creationId xmlns:a16="http://schemas.microsoft.com/office/drawing/2014/main" id="{B33C1FF5-A9A6-4866-9D21-927AA2DB8C71}"/>
                </a:ext>
              </a:extLst>
            </p:cNvPr>
            <p:cNvSpPr txBox="1"/>
            <p:nvPr/>
          </p:nvSpPr>
          <p:spPr>
            <a:xfrm>
              <a:off x="366961" y="3687707"/>
              <a:ext cx="971446" cy="470898"/>
            </a:xfrm>
            <a:prstGeom prst="rect">
              <a:avLst/>
            </a:prstGeom>
            <a:noFill/>
          </p:spPr>
          <p:txBody>
            <a:bodyPr vert="horz" wrap="square" lIns="0" tIns="0" rIns="0" bIns="0" rtlCol="0" anchor="ctr">
              <a:spAutoFit/>
            </a:bodyPr>
            <a:lstStyle/>
            <a:p>
              <a:pPr algn="ctr">
                <a:lnSpc>
                  <a:spcPct val="85000"/>
                </a:lnSpc>
              </a:pPr>
              <a:r>
                <a:rPr lang="id-ID" altLang="ja-JP" sz="900" b="1" dirty="0">
                  <a:latin typeface="Arial" panose="020B0604020202020204" pitchFamily="34" charset="0"/>
                  <a:ea typeface="ＭＳ ゴシック" panose="020B0609070205080204" pitchFamily="49" charset="-128"/>
                </a:rPr>
                <a:t>Tiếp xúc với vật có nhiệt độ cao, nhiệt độ thấp</a:t>
              </a:r>
              <a:endParaRPr lang="en-US" altLang="ja-JP" sz="900" b="1" dirty="0">
                <a:latin typeface="Arial" panose="020B0604020202020204" pitchFamily="34" charset="0"/>
                <a:ea typeface="ＭＳ ゴシック" panose="020B0609070205080204" pitchFamily="49" charset="-128"/>
              </a:endParaRPr>
            </a:p>
            <a:p>
              <a:pPr algn="ctr">
                <a:lnSpc>
                  <a:spcPct val="85000"/>
                </a:lnSpc>
              </a:pPr>
              <a:r>
                <a:rPr lang="id-ID" altLang="ja-JP" sz="900" b="1" dirty="0">
                  <a:latin typeface="Arial" panose="020B0604020202020204" pitchFamily="34" charset="0"/>
                  <a:ea typeface="ＭＳ ゴシック" panose="020B0609070205080204" pitchFamily="49" charset="-128"/>
                </a:rPr>
                <a:t>3%</a:t>
              </a:r>
            </a:p>
          </p:txBody>
        </p:sp>
        <p:sp>
          <p:nvSpPr>
            <p:cNvPr id="37" name="テキスト ボックス 36">
              <a:extLst>
                <a:ext uri="{FF2B5EF4-FFF2-40B4-BE49-F238E27FC236}">
                  <a16:creationId xmlns:a16="http://schemas.microsoft.com/office/drawing/2014/main" id="{40EB816D-43D6-4BC9-8E26-32BE8968EB37}"/>
                </a:ext>
              </a:extLst>
            </p:cNvPr>
            <p:cNvSpPr txBox="1"/>
            <p:nvPr/>
          </p:nvSpPr>
          <p:spPr>
            <a:xfrm>
              <a:off x="1172207" y="4119121"/>
              <a:ext cx="810786" cy="235449"/>
            </a:xfrm>
            <a:prstGeom prst="rect">
              <a:avLst/>
            </a:prstGeom>
            <a:noFill/>
          </p:spPr>
          <p:txBody>
            <a:bodyPr vert="horz" wrap="square" lIns="0" tIns="0" rIns="0" bIns="0" rtlCol="0" anchor="ctr">
              <a:spAutoFit/>
            </a:bodyPr>
            <a:lstStyle/>
            <a:p>
              <a:pPr algn="ctr">
                <a:lnSpc>
                  <a:spcPct val="85000"/>
                </a:lnSpc>
              </a:pPr>
              <a:r>
                <a:rPr lang="id-ID" altLang="ja-JP" sz="900" b="1" dirty="0">
                  <a:latin typeface="Arial" panose="020B0604020202020204" pitchFamily="34" charset="0"/>
                  <a:ea typeface="ＭＳ ゴシック" panose="020B0609070205080204" pitchFamily="49" charset="-128"/>
                </a:rPr>
                <a:t>Bị đổ xuống</a:t>
              </a:r>
              <a:endParaRPr lang="en-US" altLang="ja-JP" sz="900" b="1" dirty="0">
                <a:latin typeface="Arial" panose="020B0604020202020204" pitchFamily="34" charset="0"/>
                <a:ea typeface="ＭＳ ゴシック" panose="020B0609070205080204" pitchFamily="49" charset="-128"/>
              </a:endParaRPr>
            </a:p>
            <a:p>
              <a:pPr algn="ctr">
                <a:lnSpc>
                  <a:spcPct val="85000"/>
                </a:lnSpc>
              </a:pPr>
              <a:r>
                <a:rPr lang="id-ID" altLang="ja-JP" sz="900" b="1" dirty="0">
                  <a:latin typeface="Arial" panose="020B0604020202020204" pitchFamily="34" charset="0"/>
                  <a:ea typeface="ＭＳ ゴシック" panose="020B0609070205080204" pitchFamily="49" charset="-128"/>
                </a:rPr>
                <a:t>4%</a:t>
              </a:r>
            </a:p>
          </p:txBody>
        </p:sp>
        <p:sp>
          <p:nvSpPr>
            <p:cNvPr id="38" name="テキスト ボックス 37">
              <a:extLst>
                <a:ext uri="{FF2B5EF4-FFF2-40B4-BE49-F238E27FC236}">
                  <a16:creationId xmlns:a16="http://schemas.microsoft.com/office/drawing/2014/main" id="{D3E66114-FB54-4A88-9F6A-DC63290E4602}"/>
                </a:ext>
              </a:extLst>
            </p:cNvPr>
            <p:cNvSpPr txBox="1"/>
            <p:nvPr/>
          </p:nvSpPr>
          <p:spPr>
            <a:xfrm>
              <a:off x="2508367" y="3688993"/>
              <a:ext cx="504000" cy="235449"/>
            </a:xfrm>
            <a:prstGeom prst="rect">
              <a:avLst/>
            </a:prstGeom>
            <a:noFill/>
          </p:spPr>
          <p:txBody>
            <a:bodyPr vert="horz" wrap="square" lIns="0" tIns="0" rIns="0" bIns="0" rtlCol="0" anchor="ctr">
              <a:spAutoFit/>
            </a:bodyPr>
            <a:lstStyle/>
            <a:p>
              <a:pPr algn="ctr">
                <a:lnSpc>
                  <a:spcPct val="85000"/>
                </a:lnSpc>
              </a:pPr>
              <a:r>
                <a:rPr lang="id-ID" altLang="ja-JP" sz="900" b="1" dirty="0">
                  <a:latin typeface="Arial" panose="020B0604020202020204" pitchFamily="34" charset="0"/>
                  <a:ea typeface="ＭＳ ゴシック" panose="020B0609070205080204" pitchFamily="49" charset="-128"/>
                </a:rPr>
                <a:t>Khác</a:t>
              </a:r>
              <a:endParaRPr lang="en-US" altLang="ja-JP" sz="900" b="1" dirty="0">
                <a:latin typeface="Arial" panose="020B0604020202020204" pitchFamily="34" charset="0"/>
                <a:ea typeface="ＭＳ ゴシック" panose="020B0609070205080204" pitchFamily="49" charset="-128"/>
              </a:endParaRPr>
            </a:p>
            <a:p>
              <a:pPr algn="ctr">
                <a:lnSpc>
                  <a:spcPct val="85000"/>
                </a:lnSpc>
              </a:pPr>
              <a:r>
                <a:rPr lang="id-ID" altLang="ja-JP" sz="900" b="1" dirty="0">
                  <a:latin typeface="Arial" panose="020B0604020202020204" pitchFamily="34" charset="0"/>
                  <a:ea typeface="ＭＳ ゴシック" panose="020B0609070205080204" pitchFamily="49" charset="-128"/>
                </a:rPr>
                <a:t>3%</a:t>
              </a:r>
            </a:p>
          </p:txBody>
        </p:sp>
      </p:grpSp>
      <p:grpSp>
        <p:nvGrpSpPr>
          <p:cNvPr id="2" name="グループ化 1">
            <a:extLst>
              <a:ext uri="{FF2B5EF4-FFF2-40B4-BE49-F238E27FC236}">
                <a16:creationId xmlns:a16="http://schemas.microsoft.com/office/drawing/2014/main" id="{E876F898-404B-429C-8BD2-8F9ED4EF3DCB}"/>
              </a:ext>
            </a:extLst>
          </p:cNvPr>
          <p:cNvGrpSpPr/>
          <p:nvPr/>
        </p:nvGrpSpPr>
        <p:grpSpPr>
          <a:xfrm>
            <a:off x="5596243" y="880362"/>
            <a:ext cx="3477926" cy="3070800"/>
            <a:chOff x="5596243" y="880362"/>
            <a:chExt cx="3477926" cy="3070800"/>
          </a:xfrm>
        </p:grpSpPr>
        <p:pic>
          <p:nvPicPr>
            <p:cNvPr id="18" name="図 17" descr="アクセサリ, ベクトル グラフィックス が含まれている画像&#10;&#10;自動的に生成された説明">
              <a:extLst>
                <a:ext uri="{FF2B5EF4-FFF2-40B4-BE49-F238E27FC236}">
                  <a16:creationId xmlns:a16="http://schemas.microsoft.com/office/drawing/2014/main" id="{8E0DF82D-311C-4011-BC00-5D56FC578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243" y="880362"/>
              <a:ext cx="3296236" cy="3070800"/>
            </a:xfrm>
            <a:prstGeom prst="rect">
              <a:avLst/>
            </a:prstGeom>
          </p:spPr>
        </p:pic>
        <p:sp>
          <p:nvSpPr>
            <p:cNvPr id="19" name="テキスト ボックス 18">
              <a:extLst>
                <a:ext uri="{FF2B5EF4-FFF2-40B4-BE49-F238E27FC236}">
                  <a16:creationId xmlns:a16="http://schemas.microsoft.com/office/drawing/2014/main" id="{B41D3FFD-CC4D-400F-8172-BE6B62D12D3A}"/>
                </a:ext>
              </a:extLst>
            </p:cNvPr>
            <p:cNvSpPr txBox="1"/>
            <p:nvPr/>
          </p:nvSpPr>
          <p:spPr>
            <a:xfrm>
              <a:off x="7757422" y="990569"/>
              <a:ext cx="1015425" cy="124650"/>
            </a:xfrm>
            <a:prstGeom prst="rect">
              <a:avLst/>
            </a:prstGeom>
            <a:noFill/>
          </p:spPr>
          <p:txBody>
            <a:bodyPr vert="horz" wrap="square" lIns="0" tIns="0" rIns="0" bIns="0" rtlCol="0" anchor="ctr">
              <a:spAutoFit/>
            </a:bodyPr>
            <a:lstStyle/>
            <a:p>
              <a:pPr algn="ctr">
                <a:lnSpc>
                  <a:spcPct val="90000"/>
                </a:lnSpc>
              </a:pPr>
              <a:r>
                <a:rPr lang="vi-VN" altLang="ja-JP" sz="900" b="1" dirty="0">
                  <a:latin typeface="Arial" panose="020B0604020202020204" pitchFamily="34" charset="0"/>
                  <a:ea typeface="ＭＳ ゴシック" panose="020B0609070205080204" pitchFamily="49" charset="-128"/>
                </a:rPr>
                <a:t>Dưới 1 tháng 2%</a:t>
              </a:r>
            </a:p>
          </p:txBody>
        </p:sp>
        <p:sp>
          <p:nvSpPr>
            <p:cNvPr id="20" name="テキスト ボックス 19">
              <a:extLst>
                <a:ext uri="{FF2B5EF4-FFF2-40B4-BE49-F238E27FC236}">
                  <a16:creationId xmlns:a16="http://schemas.microsoft.com/office/drawing/2014/main" id="{C400A4A9-EF53-49B4-B7ED-EB0178CB27B8}"/>
                </a:ext>
              </a:extLst>
            </p:cNvPr>
            <p:cNvSpPr txBox="1"/>
            <p:nvPr/>
          </p:nvSpPr>
          <p:spPr>
            <a:xfrm>
              <a:off x="7066080" y="1274218"/>
              <a:ext cx="756000" cy="498598"/>
            </a:xfrm>
            <a:prstGeom prst="rect">
              <a:avLst/>
            </a:prstGeom>
            <a:noFill/>
          </p:spPr>
          <p:txBody>
            <a:bodyPr vert="horz" wrap="square" lIns="0" tIns="0" rIns="0" bIns="0" rtlCol="0">
              <a:spAutoFit/>
            </a:bodyPr>
            <a:lstStyle/>
            <a:p>
              <a:pPr algn="ctr">
                <a:lnSpc>
                  <a:spcPct val="90000"/>
                </a:lnSpc>
              </a:pPr>
              <a:r>
                <a:rPr lang="vi-VN" altLang="ja-JP" sz="900" b="1" dirty="0">
                  <a:solidFill>
                    <a:schemeClr val="bg1"/>
                  </a:solidFill>
                  <a:latin typeface="Arial" panose="020B0604020202020204" pitchFamily="34" charset="0"/>
                  <a:ea typeface="ＭＳ ゴシック" panose="020B0609070205080204" pitchFamily="49" charset="-128"/>
                </a:rPr>
                <a:t>Từ 1 tháng đến dưới 3 tháng</a:t>
              </a:r>
              <a:endParaRPr lang="en-US" altLang="ja-JP" sz="900" b="1" dirty="0">
                <a:solidFill>
                  <a:schemeClr val="bg1"/>
                </a:solidFill>
                <a:latin typeface="Arial" panose="020B0604020202020204" pitchFamily="34" charset="0"/>
                <a:ea typeface="ＭＳ ゴシック" panose="020B0609070205080204" pitchFamily="49" charset="-128"/>
              </a:endParaRPr>
            </a:p>
            <a:p>
              <a:pPr algn="ctr">
                <a:lnSpc>
                  <a:spcPct val="90000"/>
                </a:lnSpc>
              </a:pPr>
              <a:r>
                <a:rPr lang="vi-VN" altLang="ja-JP" sz="900" b="1" dirty="0">
                  <a:solidFill>
                    <a:schemeClr val="bg1"/>
                  </a:solidFill>
                  <a:latin typeface="Arial" panose="020B0604020202020204" pitchFamily="34" charset="0"/>
                  <a:ea typeface="ＭＳ ゴシック" panose="020B0609070205080204" pitchFamily="49" charset="-128"/>
                </a:rPr>
                <a:t>7%</a:t>
              </a:r>
            </a:p>
          </p:txBody>
        </p:sp>
        <p:sp>
          <p:nvSpPr>
            <p:cNvPr id="21" name="テキスト ボックス 20">
              <a:extLst>
                <a:ext uri="{FF2B5EF4-FFF2-40B4-BE49-F238E27FC236}">
                  <a16:creationId xmlns:a16="http://schemas.microsoft.com/office/drawing/2014/main" id="{F9D194B8-DA87-4137-9D5B-C0C298231D3C}"/>
                </a:ext>
              </a:extLst>
            </p:cNvPr>
            <p:cNvSpPr txBox="1"/>
            <p:nvPr/>
          </p:nvSpPr>
          <p:spPr>
            <a:xfrm>
              <a:off x="8147641" y="1273901"/>
              <a:ext cx="926528" cy="373949"/>
            </a:xfrm>
            <a:prstGeom prst="rect">
              <a:avLst/>
            </a:prstGeom>
            <a:noFill/>
          </p:spPr>
          <p:txBody>
            <a:bodyPr vert="horz" wrap="square" lIns="0" tIns="0" rIns="0" bIns="0" rtlCol="0" anchor="ctr">
              <a:spAutoFit/>
            </a:bodyPr>
            <a:lstStyle/>
            <a:p>
              <a:pPr algn="ctr">
                <a:lnSpc>
                  <a:spcPct val="90000"/>
                </a:lnSpc>
              </a:pPr>
              <a:r>
                <a:rPr lang="vi-VN" altLang="ja-JP" sz="900" b="1" dirty="0">
                  <a:latin typeface="Arial" panose="020B0604020202020204" pitchFamily="34" charset="0"/>
                  <a:ea typeface="ＭＳ ゴシック" panose="020B0609070205080204" pitchFamily="49" charset="-128"/>
                </a:rPr>
                <a:t>Từ 3 tháng đến dưới 6 tháng</a:t>
              </a:r>
              <a:endParaRPr lang="en-US" altLang="ja-JP" sz="900" b="1" dirty="0">
                <a:latin typeface="Arial" panose="020B0604020202020204" pitchFamily="34" charset="0"/>
                <a:ea typeface="ＭＳ ゴシック" panose="020B0609070205080204" pitchFamily="49" charset="-128"/>
              </a:endParaRPr>
            </a:p>
            <a:p>
              <a:pPr algn="ctr">
                <a:lnSpc>
                  <a:spcPct val="90000"/>
                </a:lnSpc>
              </a:pPr>
              <a:r>
                <a:rPr lang="vi-VN" altLang="ja-JP" sz="900" b="1" dirty="0">
                  <a:latin typeface="Arial" panose="020B0604020202020204" pitchFamily="34" charset="0"/>
                  <a:ea typeface="ＭＳ ゴシック" panose="020B0609070205080204" pitchFamily="49" charset="-128"/>
                </a:rPr>
                <a:t>7%</a:t>
              </a:r>
            </a:p>
          </p:txBody>
        </p:sp>
        <p:sp>
          <p:nvSpPr>
            <p:cNvPr id="22" name="テキスト ボックス 21">
              <a:extLst>
                <a:ext uri="{FF2B5EF4-FFF2-40B4-BE49-F238E27FC236}">
                  <a16:creationId xmlns:a16="http://schemas.microsoft.com/office/drawing/2014/main" id="{632CDE42-77F4-4CC7-9FF6-BF6E73167799}"/>
                </a:ext>
              </a:extLst>
            </p:cNvPr>
            <p:cNvSpPr txBox="1"/>
            <p:nvPr/>
          </p:nvSpPr>
          <p:spPr>
            <a:xfrm>
              <a:off x="7506520" y="2013031"/>
              <a:ext cx="926527" cy="373949"/>
            </a:xfrm>
            <a:prstGeom prst="rect">
              <a:avLst/>
            </a:prstGeom>
            <a:noFill/>
          </p:spPr>
          <p:txBody>
            <a:bodyPr vert="horz" wrap="square" lIns="0" tIns="0" rIns="0" bIns="0" rtlCol="0" anchor="ctr">
              <a:spAutoFit/>
            </a:bodyPr>
            <a:lstStyle/>
            <a:p>
              <a:pPr algn="ctr">
                <a:lnSpc>
                  <a:spcPct val="90000"/>
                </a:lnSpc>
              </a:pPr>
              <a:r>
                <a:rPr lang="vi-VN" altLang="ja-JP" sz="900" b="1" dirty="0">
                  <a:solidFill>
                    <a:schemeClr val="bg1"/>
                  </a:solidFill>
                  <a:latin typeface="Arial" panose="020B0604020202020204" pitchFamily="34" charset="0"/>
                  <a:ea typeface="ＭＳ ゴシック" panose="020B0609070205080204" pitchFamily="49" charset="-128"/>
                </a:rPr>
                <a:t>"Từ 6 tháng đến dưới 1 năm</a:t>
              </a:r>
              <a:endParaRPr lang="en-US" altLang="ja-JP" sz="900" b="1" dirty="0">
                <a:solidFill>
                  <a:schemeClr val="bg1"/>
                </a:solidFill>
                <a:latin typeface="Arial" panose="020B0604020202020204" pitchFamily="34" charset="0"/>
                <a:ea typeface="ＭＳ ゴシック" panose="020B0609070205080204" pitchFamily="49" charset="-128"/>
              </a:endParaRPr>
            </a:p>
            <a:p>
              <a:pPr algn="ctr">
                <a:lnSpc>
                  <a:spcPct val="90000"/>
                </a:lnSpc>
              </a:pPr>
              <a:r>
                <a:rPr lang="vi-VN" altLang="ja-JP" sz="900" b="1" dirty="0">
                  <a:solidFill>
                    <a:schemeClr val="bg1"/>
                  </a:solidFill>
                  <a:latin typeface="Arial" panose="020B0604020202020204" pitchFamily="34" charset="0"/>
                  <a:ea typeface="ＭＳ ゴシック" panose="020B0609070205080204" pitchFamily="49" charset="-128"/>
                </a:rPr>
                <a:t>8%"</a:t>
              </a:r>
            </a:p>
          </p:txBody>
        </p:sp>
        <p:sp>
          <p:nvSpPr>
            <p:cNvPr id="23" name="テキスト ボックス 22">
              <a:extLst>
                <a:ext uri="{FF2B5EF4-FFF2-40B4-BE49-F238E27FC236}">
                  <a16:creationId xmlns:a16="http://schemas.microsoft.com/office/drawing/2014/main" id="{FFD7B38D-FEA8-4BDD-B5A5-61A8B430DE3A}"/>
                </a:ext>
              </a:extLst>
            </p:cNvPr>
            <p:cNvSpPr txBox="1"/>
            <p:nvPr/>
          </p:nvSpPr>
          <p:spPr>
            <a:xfrm>
              <a:off x="7339091" y="2759378"/>
              <a:ext cx="1015425" cy="415498"/>
            </a:xfrm>
            <a:prstGeom prst="rect">
              <a:avLst/>
            </a:prstGeom>
            <a:noFill/>
          </p:spPr>
          <p:txBody>
            <a:bodyPr vert="horz" wrap="square" lIns="0" tIns="0" rIns="0" bIns="0" rtlCol="0" anchor="ctr">
              <a:spAutoFit/>
            </a:bodyPr>
            <a:lstStyle/>
            <a:p>
              <a:pPr algn="ctr"/>
              <a:r>
                <a:rPr lang="vi-VN" altLang="ja-JP" sz="900" b="1" dirty="0">
                  <a:solidFill>
                    <a:schemeClr val="bg1"/>
                  </a:solidFill>
                  <a:latin typeface="Arial" panose="020B0604020202020204" pitchFamily="34" charset="0"/>
                  <a:ea typeface="ＭＳ ゴシック" panose="020B0609070205080204" pitchFamily="49" charset="-128"/>
                </a:rPr>
                <a:t>Từ 1 năm đến dưới 3 năm</a:t>
              </a:r>
              <a:endParaRPr lang="en-US" altLang="ja-JP" sz="900" b="1" dirty="0">
                <a:solidFill>
                  <a:schemeClr val="bg1"/>
                </a:solidFill>
                <a:latin typeface="Arial" panose="020B0604020202020204" pitchFamily="34" charset="0"/>
                <a:ea typeface="ＭＳ ゴシック" panose="020B0609070205080204" pitchFamily="49" charset="-128"/>
              </a:endParaRPr>
            </a:p>
            <a:p>
              <a:pPr algn="ctr"/>
              <a:r>
                <a:rPr lang="vi-VN" altLang="ja-JP" sz="900" b="1" dirty="0">
                  <a:solidFill>
                    <a:schemeClr val="bg1"/>
                  </a:solidFill>
                  <a:latin typeface="Arial" panose="020B0604020202020204" pitchFamily="34" charset="0"/>
                  <a:ea typeface="ＭＳ ゴシック" panose="020B0609070205080204" pitchFamily="49" charset="-128"/>
                </a:rPr>
                <a:t>20%</a:t>
              </a:r>
            </a:p>
          </p:txBody>
        </p:sp>
        <p:sp>
          <p:nvSpPr>
            <p:cNvPr id="24" name="テキスト ボックス 23">
              <a:extLst>
                <a:ext uri="{FF2B5EF4-FFF2-40B4-BE49-F238E27FC236}">
                  <a16:creationId xmlns:a16="http://schemas.microsoft.com/office/drawing/2014/main" id="{A6849D88-1B6D-48F9-A08C-3D5F26CB76A7}"/>
                </a:ext>
              </a:extLst>
            </p:cNvPr>
            <p:cNvSpPr txBox="1"/>
            <p:nvPr/>
          </p:nvSpPr>
          <p:spPr>
            <a:xfrm>
              <a:off x="6681229" y="3309992"/>
              <a:ext cx="828000" cy="415498"/>
            </a:xfrm>
            <a:prstGeom prst="rect">
              <a:avLst/>
            </a:prstGeom>
            <a:noFill/>
          </p:spPr>
          <p:txBody>
            <a:bodyPr vert="horz" wrap="square" lIns="0" tIns="0" rIns="0" bIns="0" rtlCol="0" anchor="ctr">
              <a:spAutoFit/>
            </a:bodyPr>
            <a:lstStyle/>
            <a:p>
              <a:pPr algn="ctr"/>
              <a:r>
                <a:rPr lang="vi-VN" altLang="ja-JP" sz="900" b="1" dirty="0">
                  <a:latin typeface="Arial" panose="020B0604020202020204" pitchFamily="34" charset="0"/>
                  <a:ea typeface="ＭＳ ゴシック" panose="020B0609070205080204" pitchFamily="49" charset="-128"/>
                </a:rPr>
                <a:t>Từ 3 năm đến dưới 5 năm</a:t>
              </a:r>
              <a:endParaRPr lang="en-US" altLang="ja-JP" sz="900" b="1" dirty="0">
                <a:latin typeface="Arial" panose="020B0604020202020204" pitchFamily="34" charset="0"/>
                <a:ea typeface="ＭＳ ゴシック" panose="020B0609070205080204" pitchFamily="49" charset="-128"/>
              </a:endParaRPr>
            </a:p>
            <a:p>
              <a:pPr algn="ctr"/>
              <a:r>
                <a:rPr lang="vi-VN" altLang="ja-JP" sz="900" b="1" dirty="0">
                  <a:latin typeface="Arial" panose="020B0604020202020204" pitchFamily="34" charset="0"/>
                  <a:ea typeface="ＭＳ ゴシック" panose="020B0609070205080204" pitchFamily="49" charset="-128"/>
                </a:rPr>
                <a:t>12%</a:t>
              </a:r>
            </a:p>
          </p:txBody>
        </p:sp>
        <p:sp>
          <p:nvSpPr>
            <p:cNvPr id="25" name="テキスト ボックス 24">
              <a:extLst>
                <a:ext uri="{FF2B5EF4-FFF2-40B4-BE49-F238E27FC236}">
                  <a16:creationId xmlns:a16="http://schemas.microsoft.com/office/drawing/2014/main" id="{AC9B4247-C61D-46E5-A90D-F974DDE7C105}"/>
                </a:ext>
              </a:extLst>
            </p:cNvPr>
            <p:cNvSpPr txBox="1"/>
            <p:nvPr/>
          </p:nvSpPr>
          <p:spPr>
            <a:xfrm>
              <a:off x="5859221" y="2742654"/>
              <a:ext cx="1015425" cy="415498"/>
            </a:xfrm>
            <a:prstGeom prst="rect">
              <a:avLst/>
            </a:prstGeom>
            <a:noFill/>
          </p:spPr>
          <p:txBody>
            <a:bodyPr vert="horz" wrap="square" lIns="0" tIns="0" rIns="0" bIns="0" rtlCol="0" anchor="ctr">
              <a:spAutoFit/>
            </a:bodyPr>
            <a:lstStyle/>
            <a:p>
              <a:pPr algn="ctr"/>
              <a:r>
                <a:rPr lang="vi-VN" altLang="ja-JP" sz="900" b="1" dirty="0">
                  <a:latin typeface="Arial" panose="020B0604020202020204" pitchFamily="34" charset="0"/>
                  <a:ea typeface="ＭＳ ゴシック" panose="020B0609070205080204" pitchFamily="49" charset="-128"/>
                </a:rPr>
                <a:t>Từ 5 năm đến dưới 10 năm</a:t>
              </a:r>
              <a:endParaRPr lang="en-US" altLang="ja-JP" sz="900" b="1" dirty="0">
                <a:latin typeface="Arial" panose="020B0604020202020204" pitchFamily="34" charset="0"/>
                <a:ea typeface="ＭＳ ゴシック" panose="020B0609070205080204" pitchFamily="49" charset="-128"/>
              </a:endParaRPr>
            </a:p>
            <a:p>
              <a:pPr algn="ctr"/>
              <a:r>
                <a:rPr lang="vi-VN" altLang="ja-JP" sz="900" b="1" dirty="0">
                  <a:latin typeface="Arial" panose="020B0604020202020204" pitchFamily="34" charset="0"/>
                  <a:ea typeface="ＭＳ ゴシック" panose="020B0609070205080204" pitchFamily="49" charset="-128"/>
                </a:rPr>
                <a:t>18%</a:t>
              </a:r>
            </a:p>
          </p:txBody>
        </p:sp>
        <p:sp>
          <p:nvSpPr>
            <p:cNvPr id="26" name="テキスト ボックス 25">
              <a:extLst>
                <a:ext uri="{FF2B5EF4-FFF2-40B4-BE49-F238E27FC236}">
                  <a16:creationId xmlns:a16="http://schemas.microsoft.com/office/drawing/2014/main" id="{EA6A76FF-168F-4DF7-889D-82D71048EFF4}"/>
                </a:ext>
              </a:extLst>
            </p:cNvPr>
            <p:cNvSpPr txBox="1"/>
            <p:nvPr/>
          </p:nvSpPr>
          <p:spPr>
            <a:xfrm>
              <a:off x="6041229" y="1753766"/>
              <a:ext cx="852467" cy="415498"/>
            </a:xfrm>
            <a:prstGeom prst="rect">
              <a:avLst/>
            </a:prstGeom>
            <a:noFill/>
          </p:spPr>
          <p:txBody>
            <a:bodyPr vert="horz" wrap="square" lIns="0" tIns="0" rIns="0" bIns="0" rtlCol="0" anchor="ctr">
              <a:spAutoFit/>
            </a:bodyPr>
            <a:lstStyle/>
            <a:p>
              <a:pPr algn="ctr"/>
              <a:r>
                <a:rPr lang="fi-FI" altLang="ja-JP" sz="900" b="1" dirty="0">
                  <a:latin typeface="Arial" panose="020B0604020202020204" pitchFamily="34" charset="0"/>
                  <a:ea typeface="ＭＳ ゴシック" panose="020B0609070205080204" pitchFamily="49" charset="-128"/>
                </a:rPr>
                <a:t>Từ 10 năm trở lên</a:t>
              </a:r>
            </a:p>
            <a:p>
              <a:pPr algn="ctr"/>
              <a:r>
                <a:rPr lang="fi-FI" altLang="ja-JP" sz="900" b="1" dirty="0">
                  <a:latin typeface="Arial" panose="020B0604020202020204" pitchFamily="34" charset="0"/>
                  <a:ea typeface="ＭＳ ゴシック" panose="020B0609070205080204" pitchFamily="49" charset="-128"/>
                </a:rPr>
                <a:t>26%</a:t>
              </a:r>
            </a:p>
          </p:txBody>
        </p:sp>
      </p:grpSp>
      <p:sp>
        <p:nvSpPr>
          <p:cNvPr id="10" name="テキスト ボックス 9"/>
          <p:cNvSpPr txBox="1"/>
          <p:nvPr/>
        </p:nvSpPr>
        <p:spPr>
          <a:xfrm>
            <a:off x="323528" y="332656"/>
            <a:ext cx="4968552" cy="2088232"/>
          </a:xfrm>
          <a:prstGeom prst="rect">
            <a:avLst/>
          </a:prstGeom>
          <a:noFill/>
          <a:ln w="19050">
            <a:solidFill>
              <a:srgbClr val="0000CC"/>
            </a:solidFill>
          </a:ln>
        </p:spPr>
        <p:txBody>
          <a:bodyPr wrap="square" rtlCol="0">
            <a:noAutofit/>
          </a:bodyPr>
          <a:lstStyle/>
          <a:p>
            <a:pPr rtl="0"/>
            <a:r>
              <a:rPr lang="vi" sz="1600" b="1" dirty="0">
                <a:solidFill>
                  <a:srgbClr val="0000CC"/>
                </a:solidFill>
                <a:latin typeface="Arial" panose="020B0604020202020204" pitchFamily="34" charset="0"/>
                <a:ea typeface="メイリオ" panose="020B0604030504040204" pitchFamily="50" charset="-128"/>
                <a:cs typeface="Arial" panose="020B0604020202020204" pitchFamily="34" charset="0"/>
              </a:rPr>
              <a:t>[Xu hướng tai nạn lao động]</a:t>
            </a:r>
          </a:p>
          <a:p>
            <a:pPr marL="361950" indent="-361950" rtl="0"/>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1.</a:t>
            </a:r>
            <a:r>
              <a:rPr lang="en-US"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Tai nạn lao động phần lớn xảy ra ở lao động chưa lành nghề (dưới 3 năm)!</a:t>
            </a:r>
            <a:endParaRPr kumimoji="1"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361950" indent="-361950" rtl="0"/>
            <a:r>
              <a:rPr lang="vi" sz="1600" dirty="0">
                <a:latin typeface="Arial" panose="020B0604020202020204" pitchFamily="34" charset="0"/>
                <a:ea typeface="メイリオ" panose="020B0604030504040204" pitchFamily="50" charset="-128"/>
                <a:cs typeface="Arial" panose="020B0604020202020204" pitchFamily="34" charset="0"/>
              </a:rPr>
              <a:t>1)</a:t>
            </a:r>
            <a:r>
              <a:rPr lang="en-US" sz="1600" dirty="0">
                <a:latin typeface="Arial" panose="020B0604020202020204" pitchFamily="34" charset="0"/>
                <a:ea typeface="メイリオ" panose="020B0604030504040204" pitchFamily="50" charset="-128"/>
                <a:cs typeface="Arial" panose="020B0604020202020204" pitchFamily="34" charset="0"/>
              </a:rPr>
              <a:t>	</a:t>
            </a:r>
            <a:r>
              <a:rPr lang="vi" sz="1600" dirty="0">
                <a:latin typeface="Arial" panose="020B0604020202020204" pitchFamily="34" charset="0"/>
                <a:ea typeface="メイリオ" panose="020B0604030504040204" pitchFamily="50" charset="-128"/>
                <a:cs typeface="Arial" panose="020B0604020202020204" pitchFamily="34" charset="0"/>
              </a:rPr>
              <a:t>Người lao động chưa đủ 1 năm kinh nghiệm chiếm phần lớn, tới 24% nên cần chú ý.</a:t>
            </a:r>
            <a:endParaRPr lang="en-US" altLang="ja-JP" sz="1600" dirty="0">
              <a:latin typeface="Arial" panose="020B0604020202020204" pitchFamily="34" charset="0"/>
              <a:ea typeface="メイリオ" panose="020B0604030504040204" pitchFamily="50" charset="-128"/>
              <a:cs typeface="Arial" panose="020B0604020202020204" pitchFamily="34" charset="0"/>
            </a:endParaRPr>
          </a:p>
          <a:p>
            <a:pPr marL="361950" indent="-361950" rtl="0"/>
            <a:r>
              <a:rPr lang="vi" sz="1600" dirty="0">
                <a:latin typeface="Arial" panose="020B0604020202020204" pitchFamily="34" charset="0"/>
                <a:ea typeface="メイリオ" panose="020B0604030504040204" pitchFamily="50" charset="-128"/>
                <a:cs typeface="Arial" panose="020B0604020202020204" pitchFamily="34" charset="0"/>
              </a:rPr>
              <a:t>2)</a:t>
            </a:r>
            <a:r>
              <a:rPr lang="en-US" sz="1600" dirty="0">
                <a:latin typeface="Arial" panose="020B0604020202020204" pitchFamily="34" charset="0"/>
                <a:ea typeface="メイリオ" panose="020B0604030504040204" pitchFamily="50" charset="-128"/>
                <a:cs typeface="Arial" panose="020B0604020202020204" pitchFamily="34" charset="0"/>
              </a:rPr>
              <a:t>	</a:t>
            </a:r>
            <a:r>
              <a:rPr lang="vi" sz="1600" dirty="0">
                <a:latin typeface="Arial" panose="020B0604020202020204" pitchFamily="34" charset="0"/>
                <a:ea typeface="メイリオ" panose="020B0604030504040204" pitchFamily="50" charset="-128"/>
                <a:cs typeface="Arial" panose="020B0604020202020204" pitchFamily="34" charset="0"/>
              </a:rPr>
              <a:t>Người lao động dưới 3 năm chiếm phần lớn, tới 42%.</a:t>
            </a:r>
            <a:endParaRPr lang="en-US" altLang="ja-JP" sz="1600" dirty="0">
              <a:latin typeface="Arial" panose="020B0604020202020204" pitchFamily="34" charset="0"/>
              <a:ea typeface="メイリオ" panose="020B0604030504040204" pitchFamily="50" charset="-128"/>
              <a:cs typeface="Arial" panose="020B0604020202020204" pitchFamily="34" charset="0"/>
            </a:endParaRPr>
          </a:p>
        </p:txBody>
      </p:sp>
      <p:sp>
        <p:nvSpPr>
          <p:cNvPr id="14" name="テキスト ボックス 13"/>
          <p:cNvSpPr txBox="1"/>
          <p:nvPr/>
        </p:nvSpPr>
        <p:spPr>
          <a:xfrm>
            <a:off x="3707904" y="4077072"/>
            <a:ext cx="5040560" cy="2412000"/>
          </a:xfrm>
          <a:prstGeom prst="rect">
            <a:avLst/>
          </a:prstGeom>
          <a:noFill/>
          <a:ln w="19050">
            <a:solidFill>
              <a:srgbClr val="0000CC"/>
            </a:solidFill>
          </a:ln>
        </p:spPr>
        <p:txBody>
          <a:bodyPr wrap="square" rtlCol="0">
            <a:noAutofit/>
          </a:bodyPr>
          <a:lstStyle/>
          <a:p>
            <a:pPr rtl="0"/>
            <a:r>
              <a:rPr lang="vi" sz="1600" b="1" dirty="0">
                <a:solidFill>
                  <a:srgbClr val="0000CC"/>
                </a:solidFill>
                <a:latin typeface="Arial" panose="020B0604020202020204" pitchFamily="34" charset="0"/>
                <a:ea typeface="メイリオ" panose="020B0604030504040204" pitchFamily="50" charset="-128"/>
                <a:cs typeface="Arial" panose="020B0604020202020204" pitchFamily="34" charset="0"/>
              </a:rPr>
              <a:t>[Xu hướng tai nạn lao động ở người lao động chưa lành nghề]</a:t>
            </a:r>
          </a:p>
          <a:p>
            <a:pPr marL="361950" indent="-361950" rtl="0"/>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2.</a:t>
            </a:r>
            <a:r>
              <a:rPr lang="en-US"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vi"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Tai nạn té ngã chiếm phần lớn, tới 25%!</a:t>
            </a:r>
            <a:endParaRPr kumimoji="1"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361950" indent="-361950" rtl="0"/>
            <a:r>
              <a:rPr lang="vi" sz="1600" dirty="0">
                <a:latin typeface="Arial" panose="020B0604020202020204" pitchFamily="34" charset="0"/>
                <a:ea typeface="メイリオ" panose="020B0604030504040204" pitchFamily="50" charset="-128"/>
                <a:cs typeface="Arial" panose="020B0604020202020204" pitchFamily="34" charset="0"/>
              </a:rPr>
              <a:t>1)</a:t>
            </a:r>
            <a:r>
              <a:rPr lang="en-US" sz="1600" dirty="0">
                <a:latin typeface="Arial" panose="020B0604020202020204" pitchFamily="34" charset="0"/>
                <a:ea typeface="メイリオ" panose="020B0604030504040204" pitchFamily="50" charset="-128"/>
                <a:cs typeface="Arial" panose="020B0604020202020204" pitchFamily="34" charset="0"/>
              </a:rPr>
              <a:t>	</a:t>
            </a:r>
            <a:r>
              <a:rPr lang="vi" sz="1600" dirty="0">
                <a:latin typeface="Arial" panose="020B0604020202020204" pitchFamily="34" charset="0"/>
                <a:ea typeface="メイリオ" panose="020B0604030504040204" pitchFamily="50" charset="-128"/>
                <a:cs typeface="Arial" panose="020B0604020202020204" pitchFamily="34" charset="0"/>
              </a:rPr>
              <a:t>Tai nạn té ngã do trượt chân, loạng choạng, v.v... chiếm tới 1/4.</a:t>
            </a:r>
          </a:p>
          <a:p>
            <a:pPr marL="361950" indent="-361950" rtl="0"/>
            <a:r>
              <a:rPr lang="vi" sz="1600" dirty="0">
                <a:latin typeface="Arial" panose="020B0604020202020204" pitchFamily="34" charset="0"/>
                <a:ea typeface="メイリオ" panose="020B0604030504040204" pitchFamily="50" charset="-128"/>
                <a:cs typeface="Arial" panose="020B0604020202020204" pitchFamily="34" charset="0"/>
              </a:rPr>
              <a:t>2)</a:t>
            </a:r>
            <a:r>
              <a:rPr lang="en-US" sz="1600" dirty="0">
                <a:latin typeface="Arial" panose="020B0604020202020204" pitchFamily="34" charset="0"/>
                <a:ea typeface="メイリオ" panose="020B0604030504040204" pitchFamily="50" charset="-128"/>
                <a:cs typeface="Arial" panose="020B0604020202020204" pitchFamily="34" charset="0"/>
              </a:rPr>
              <a:t>	</a:t>
            </a:r>
            <a:r>
              <a:rPr lang="vi" sz="1600" dirty="0">
                <a:latin typeface="Arial" panose="020B0604020202020204" pitchFamily="34" charset="0"/>
                <a:ea typeface="メイリオ" panose="020B0604030504040204" pitchFamily="50" charset="-128"/>
                <a:cs typeface="Arial" panose="020B0604020202020204" pitchFamily="34" charset="0"/>
              </a:rPr>
              <a:t>Đau thắt lưng do động tác quá sức, chẳng hạn như nâng vật nặng, v.v... chiếm 14%.</a:t>
            </a:r>
            <a:endParaRPr lang="ja-JP" altLang="en-US" sz="1600" dirty="0">
              <a:latin typeface="Arial" panose="020B0604020202020204" pitchFamily="34" charset="0"/>
              <a:ea typeface="メイリオ" panose="020B0604030504040204" pitchFamily="50" charset="-128"/>
              <a:cs typeface="Arial" panose="020B0604020202020204" pitchFamily="34" charset="0"/>
            </a:endParaRPr>
          </a:p>
          <a:p>
            <a:pPr marL="361950" indent="-361950" rtl="0"/>
            <a:r>
              <a:rPr lang="vi" sz="1600" dirty="0">
                <a:latin typeface="Arial" panose="020B0604020202020204" pitchFamily="34" charset="0"/>
                <a:ea typeface="メイリオ" panose="020B0604030504040204" pitchFamily="50" charset="-128"/>
                <a:cs typeface="Arial" panose="020B0604020202020204" pitchFamily="34" charset="0"/>
              </a:rPr>
              <a:t>3)</a:t>
            </a:r>
            <a:r>
              <a:rPr lang="en-US" sz="1600" dirty="0">
                <a:latin typeface="Arial" panose="020B0604020202020204" pitchFamily="34" charset="0"/>
                <a:ea typeface="メイリオ" panose="020B0604030504040204" pitchFamily="50" charset="-128"/>
                <a:cs typeface="Arial" panose="020B0604020202020204" pitchFamily="34" charset="0"/>
              </a:rPr>
              <a:t>	</a:t>
            </a:r>
            <a:r>
              <a:rPr lang="vi" sz="1600" dirty="0">
                <a:latin typeface="Arial" panose="020B0604020202020204" pitchFamily="34" charset="0"/>
                <a:ea typeface="メイリオ" panose="020B0604030504040204" pitchFamily="50" charset="-128"/>
                <a:cs typeface="Arial" panose="020B0604020202020204" pitchFamily="34" charset="0"/>
              </a:rPr>
              <a:t>Rơi ngã do dỡ hàng trên thang chữ A, v.v... là 12%.</a:t>
            </a:r>
          </a:p>
          <a:p>
            <a:pPr marL="361950" indent="-269875" rtl="0"/>
            <a:endParaRPr lang="en-US" altLang="ja-JP" sz="1600" dirty="0">
              <a:latin typeface="Arial" panose="020B0604020202020204" pitchFamily="34" charset="0"/>
              <a:ea typeface="メイリオ" panose="020B0604030504040204" pitchFamily="50" charset="-128"/>
              <a:cs typeface="Arial" panose="020B0604020202020204" pitchFamily="34" charset="0"/>
            </a:endParaRPr>
          </a:p>
        </p:txBody>
      </p:sp>
      <p:sp>
        <p:nvSpPr>
          <p:cNvPr id="8"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3" name="テキスト ボックス 12"/>
          <p:cNvSpPr txBox="1"/>
          <p:nvPr/>
        </p:nvSpPr>
        <p:spPr>
          <a:xfrm>
            <a:off x="5292080" y="260648"/>
            <a:ext cx="3782089" cy="584775"/>
          </a:xfrm>
          <a:prstGeom prst="rect">
            <a:avLst/>
          </a:prstGeom>
          <a:noFill/>
        </p:spPr>
        <p:txBody>
          <a:bodyPr wrap="square" rtlCol="0" anchor="b">
            <a:spAutoFit/>
          </a:bodyPr>
          <a:lstStyle/>
          <a:p>
            <a:pPr rtl="0"/>
            <a:r>
              <a:rPr lang="vi" sz="1600" dirty="0">
                <a:latin typeface="Arial" panose="020B0604020202020204" pitchFamily="34" charset="0"/>
                <a:ea typeface="メイリオ" panose="020B0604030504040204" pitchFamily="50" charset="-128"/>
                <a:cs typeface="Arial" panose="020B0604020202020204" pitchFamily="34" charset="0"/>
              </a:rPr>
              <a:t>Tai nạn thương vong theo số năm kinh nghiệm năm 2015 (ngành thương mại)</a:t>
            </a:r>
          </a:p>
        </p:txBody>
      </p:sp>
      <p:sp>
        <p:nvSpPr>
          <p:cNvPr id="16" name="テキスト ボックス 15"/>
          <p:cNvSpPr txBox="1"/>
          <p:nvPr/>
        </p:nvSpPr>
        <p:spPr>
          <a:xfrm>
            <a:off x="323528" y="2708920"/>
            <a:ext cx="4032448" cy="584775"/>
          </a:xfrm>
          <a:prstGeom prst="rect">
            <a:avLst/>
          </a:prstGeom>
          <a:noFill/>
        </p:spPr>
        <p:txBody>
          <a:bodyPr wrap="square" rtlCol="0" anchor="b">
            <a:spAutoFit/>
          </a:bodyPr>
          <a:lstStyle/>
          <a:p>
            <a:pPr rtl="0"/>
            <a:r>
              <a:rPr lang="vi" sz="1600" dirty="0">
                <a:latin typeface="Arial" panose="020B0604020202020204" pitchFamily="34" charset="0"/>
                <a:ea typeface="メイリオ" panose="020B0604030504040204" pitchFamily="50" charset="-128"/>
                <a:cs typeface="Arial" panose="020B0604020202020204" pitchFamily="34" charset="0"/>
              </a:rPr>
              <a:t>Tai nạn ở người lao động chưa lành nghề năm 2015 (ngành thương mại)</a:t>
            </a:r>
          </a:p>
        </p:txBody>
      </p:sp>
    </p:spTree>
    <p:extLst>
      <p:ext uri="{BB962C8B-B14F-4D97-AF65-F5344CB8AC3E}">
        <p14:creationId xmlns:p14="http://schemas.microsoft.com/office/powerpoint/2010/main" val="163891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23528" y="913276"/>
            <a:ext cx="3435556" cy="369332"/>
          </a:xfrm>
          <a:prstGeom prst="rect">
            <a:avLst/>
          </a:prstGeom>
          <a:ln w="19050">
            <a:noFill/>
          </a:ln>
        </p:spPr>
        <p:txBody>
          <a:bodyPr wrap="none" rtlCol="0">
            <a:spAutoFit/>
          </a:bodyPr>
          <a:lstStyle/>
          <a:p>
            <a:pPr rtl="0" fontAlgn="base">
              <a:spcBef>
                <a:spcPct val="0"/>
              </a:spcBef>
              <a:spcAft>
                <a:spcPct val="0"/>
              </a:spcAft>
            </a:pPr>
            <a:r>
              <a:rPr lang="vi" b="1" dirty="0">
                <a:solidFill>
                  <a:srgbClr val="0000CC"/>
                </a:solidFill>
                <a:latin typeface="Arial" panose="020B0604020202020204" pitchFamily="34" charset="0"/>
                <a:ea typeface="ＭＳ ゴシック" pitchFamily="49" charset="-128"/>
                <a:cs typeface="Arial" panose="020B0604020202020204" pitchFamily="34" charset="0"/>
              </a:rPr>
              <a:t>"Có thể xảy ra !" ở con người</a:t>
            </a:r>
          </a:p>
        </p:txBody>
      </p:sp>
      <p:sp>
        <p:nvSpPr>
          <p:cNvPr id="22" name="Rectangle 10"/>
          <p:cNvSpPr>
            <a:spLocks noChangeArrowheads="1"/>
          </p:cNvSpPr>
          <p:nvPr/>
        </p:nvSpPr>
        <p:spPr bwMode="auto">
          <a:xfrm>
            <a:off x="719572" y="332656"/>
            <a:ext cx="7704856" cy="504056"/>
          </a:xfrm>
          <a:prstGeom prst="roundRect">
            <a:avLst/>
          </a:prstGeom>
          <a:solidFill>
            <a:schemeClr val="accent2">
              <a:lumMod val="75000"/>
            </a:schemeClr>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pPr>
            <a:r>
              <a:rPr lang="vi" sz="2000" b="1" dirty="0">
                <a:solidFill>
                  <a:schemeClr val="bg1"/>
                </a:solidFill>
                <a:latin typeface="Arial" panose="020B0604020202020204" pitchFamily="34" charset="0"/>
                <a:ea typeface="ＭＳ ゴシック" pitchFamily="49" charset="-128"/>
                <a:cs typeface="Arial" panose="020B0604020202020204" pitchFamily="34" charset="0"/>
              </a:rPr>
              <a:t>Điểm lưu ý 2 Nhận thức rằng nguy hiểm "Có thể xảy ra"!</a:t>
            </a:r>
            <a:endParaRPr lang="ja-JP" altLang="en-US" sz="2000"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23"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4" name="角丸四角形吹き出し 23"/>
          <p:cNvSpPr/>
          <p:nvPr/>
        </p:nvSpPr>
        <p:spPr>
          <a:xfrm>
            <a:off x="323529" y="1438486"/>
            <a:ext cx="2664296" cy="5086858"/>
          </a:xfrm>
          <a:prstGeom prst="wedgeRoundRectCallout">
            <a:avLst>
              <a:gd name="adj1" fmla="val 66484"/>
              <a:gd name="adj2" fmla="val -11078"/>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rtl="0" fontAlgn="auto">
              <a:spcBef>
                <a:spcPts val="600"/>
              </a:spcBef>
              <a:spcAft>
                <a:spcPts val="0"/>
              </a:spcAft>
              <a:defRPr/>
            </a:pPr>
            <a:r>
              <a:rPr lang="vi" b="1" dirty="0">
                <a:solidFill>
                  <a:schemeClr val="tx1"/>
                </a:solidFill>
                <a:latin typeface="Arial" panose="020B0604020202020204" pitchFamily="34" charset="0"/>
                <a:ea typeface="メイリオ" panose="020B0604030504040204" pitchFamily="50" charset="-128"/>
                <a:cs typeface="Arial" panose="020B0604020202020204" pitchFamily="34" charset="0"/>
              </a:rPr>
              <a:t>Con người</a:t>
            </a:r>
            <a:endParaRPr lang="en-US" altLang="ja-JP" b="1"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anose="020B0604030504040204" pitchFamily="50" charset="-128"/>
                <a:cs typeface="Arial" panose="020B0604020202020204" pitchFamily="34" charset="0"/>
              </a:rPr>
              <a:t>Trượt chân</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anose="020B0604030504040204" pitchFamily="50" charset="-128"/>
                <a:cs typeface="Arial" panose="020B0604020202020204" pitchFamily="34" charset="0"/>
              </a:rPr>
              <a:t>Vấp ngã</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anose="020B0604030504040204" pitchFamily="50" charset="-128"/>
                <a:cs typeface="Arial" panose="020B0604020202020204" pitchFamily="34" charset="0"/>
              </a:rPr>
              <a:t>Đau thắt lưng</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anose="020B0604030504040204" pitchFamily="50" charset="-128"/>
                <a:cs typeface="Arial" panose="020B0604020202020204" pitchFamily="34" charset="0"/>
              </a:rPr>
              <a:t>Rơi xuống</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anose="020B0604030504040204" pitchFamily="50" charset="-128"/>
                <a:cs typeface="Arial" panose="020B0604020202020204" pitchFamily="34" charset="0"/>
              </a:rPr>
              <a:t>Rơi ngã</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anose="020B0604030504040204" pitchFamily="50" charset="-128"/>
                <a:cs typeface="Arial" panose="020B0604020202020204" pitchFamily="34" charset="0"/>
              </a:rPr>
              <a:t>Cắt</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anose="020B0604030504040204" pitchFamily="50" charset="-128"/>
                <a:cs typeface="Arial" panose="020B0604020202020204" pitchFamily="34" charset="0"/>
              </a:rPr>
              <a:t>Bỏng</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anose="020B0604030504040204" pitchFamily="50" charset="-128"/>
                <a:cs typeface="Arial" panose="020B0604020202020204" pitchFamily="34" charset="0"/>
              </a:rPr>
              <a:t>Điện giật</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anose="020B0604030504040204" pitchFamily="50" charset="-128"/>
                <a:cs typeface="Arial" panose="020B0604020202020204" pitchFamily="34" charset="0"/>
              </a:rPr>
              <a:t>Ngộ độc khí</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anose="020B0604030504040204" pitchFamily="50" charset="-128"/>
                <a:cs typeface="Arial" panose="020B0604020202020204" pitchFamily="34" charset="0"/>
              </a:rPr>
              <a:t>Thiếu oxy</a:t>
            </a:r>
            <a:endParaRPr lang="en-US" altLang="ja-JP"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anose="020B0604030504040204" pitchFamily="50" charset="-128"/>
                <a:cs typeface="Arial" panose="020B0604020202020204" pitchFamily="34" charset="0"/>
              </a:rPr>
              <a:t>Nhiễm các chất độc</a:t>
            </a:r>
          </a:p>
        </p:txBody>
      </p:sp>
      <p:sp>
        <p:nvSpPr>
          <p:cNvPr id="25" name="テキスト ボックス 18"/>
          <p:cNvSpPr txBox="1">
            <a:spLocks noChangeArrowheads="1"/>
          </p:cNvSpPr>
          <p:nvPr/>
        </p:nvSpPr>
        <p:spPr bwMode="auto">
          <a:xfrm>
            <a:off x="3438922" y="3239024"/>
            <a:ext cx="1668259" cy="400110"/>
          </a:xfrm>
          <a:prstGeom prst="rect">
            <a:avLst/>
          </a:prstGeom>
          <a:solidFill>
            <a:schemeClr val="bg1"/>
          </a:solidFill>
          <a:ln w="19050">
            <a:solidFill>
              <a:srgbClr val="0000CC"/>
            </a:solidFill>
            <a:prstDash val="sysDash"/>
            <a:miter lim="800000"/>
            <a:headEnd/>
            <a:tailEnd/>
          </a:ln>
        </p:spPr>
        <p:txBody>
          <a:bodyPr wrap="none" lIns="72000" rIns="72000" rtlCol="0">
            <a:spAutoFit/>
          </a:bodyPr>
          <a:lstStyle/>
          <a:p>
            <a:pPr rtl="0"/>
            <a:r>
              <a:rPr lang="vi" sz="2000">
                <a:solidFill>
                  <a:srgbClr val="FF0000"/>
                </a:solidFill>
                <a:latin typeface="Arial" panose="020B0604020202020204" pitchFamily="34" charset="0"/>
                <a:ea typeface="メイリオ" pitchFamily="50" charset="-128"/>
                <a:cs typeface="Arial" panose="020B0604020202020204" pitchFamily="34" charset="0"/>
              </a:rPr>
              <a:t>Có thể xảy ra</a:t>
            </a:r>
          </a:p>
        </p:txBody>
      </p:sp>
      <p:pic>
        <p:nvPicPr>
          <p:cNvPr id="26" name="Picture 1" descr="C:\Users\mhu\SkyDrive\01厚労省委託H28\未熟練_商業\マニュアル\pics\転倒Shiy1-135-12-1.gif"/>
          <p:cNvPicPr>
            <a:picLocks noChangeAspect="1" noChangeArrowheads="1"/>
          </p:cNvPicPr>
          <p:nvPr/>
        </p:nvPicPr>
        <p:blipFill>
          <a:blip r:embed="rId2" cstate="print"/>
          <a:srcRect/>
          <a:stretch>
            <a:fillRect/>
          </a:stretch>
        </p:blipFill>
        <p:spPr bwMode="auto">
          <a:xfrm>
            <a:off x="5217111" y="1478975"/>
            <a:ext cx="1746870" cy="1742479"/>
          </a:xfrm>
          <a:prstGeom prst="rect">
            <a:avLst/>
          </a:prstGeom>
          <a:noFill/>
        </p:spPr>
      </p:pic>
      <p:pic>
        <p:nvPicPr>
          <p:cNvPr id="27" name="Picture 2" descr="C:\Users\mhu\SkyDrive\01厚労省委託H28\未熟練_商業\マニュアル\pics\転倒Shiy1-18-12-1.gif"/>
          <p:cNvPicPr>
            <a:picLocks noChangeAspect="1" noChangeArrowheads="1"/>
          </p:cNvPicPr>
          <p:nvPr/>
        </p:nvPicPr>
        <p:blipFill>
          <a:blip r:embed="rId3" cstate="print"/>
          <a:srcRect/>
          <a:stretch>
            <a:fillRect/>
          </a:stretch>
        </p:blipFill>
        <p:spPr bwMode="auto">
          <a:xfrm>
            <a:off x="3356136" y="1191990"/>
            <a:ext cx="1742479" cy="1742479"/>
          </a:xfrm>
          <a:prstGeom prst="rect">
            <a:avLst/>
          </a:prstGeom>
          <a:noFill/>
        </p:spPr>
      </p:pic>
      <p:pic>
        <p:nvPicPr>
          <p:cNvPr id="28" name="Picture 3" descr="C:\Users\mhu\SkyDrive\01厚労省委託H28\未熟練_商業\マニュアル\pics\腰痛Shiy1-124-12-1.gif"/>
          <p:cNvPicPr>
            <a:picLocks noChangeAspect="1" noChangeArrowheads="1"/>
          </p:cNvPicPr>
          <p:nvPr/>
        </p:nvPicPr>
        <p:blipFill>
          <a:blip r:embed="rId4" cstate="print"/>
          <a:srcRect/>
          <a:stretch>
            <a:fillRect/>
          </a:stretch>
        </p:blipFill>
        <p:spPr bwMode="auto">
          <a:xfrm>
            <a:off x="6992817" y="1261717"/>
            <a:ext cx="1746869" cy="1742480"/>
          </a:xfrm>
          <a:prstGeom prst="rect">
            <a:avLst/>
          </a:prstGeom>
          <a:noFill/>
        </p:spPr>
      </p:pic>
      <p:pic>
        <p:nvPicPr>
          <p:cNvPr id="29" name="Picture 4" descr="C:\Users\mhu\SkyDrive\01厚労省委託H28\未熟練_商業\マニュアル\pics\墜落Shiy1-278-19-16.gif"/>
          <p:cNvPicPr>
            <a:picLocks noChangeAspect="1" noChangeArrowheads="1"/>
          </p:cNvPicPr>
          <p:nvPr/>
        </p:nvPicPr>
        <p:blipFill>
          <a:blip r:embed="rId5" cstate="print"/>
          <a:srcRect/>
          <a:stretch>
            <a:fillRect/>
          </a:stretch>
        </p:blipFill>
        <p:spPr bwMode="auto">
          <a:xfrm>
            <a:off x="3341600" y="4242068"/>
            <a:ext cx="1524668" cy="1995244"/>
          </a:xfrm>
          <a:prstGeom prst="rect">
            <a:avLst/>
          </a:prstGeom>
          <a:noFill/>
        </p:spPr>
      </p:pic>
      <p:pic>
        <p:nvPicPr>
          <p:cNvPr id="30" name="Picture 5" descr="C:\Users\mhu\SkyDrive\01厚労省委託H28\未熟練_商業\マニュアル\pics\墜落Shiy1-367-24-1.gif"/>
          <p:cNvPicPr>
            <a:picLocks noChangeAspect="1" noChangeArrowheads="1"/>
          </p:cNvPicPr>
          <p:nvPr/>
        </p:nvPicPr>
        <p:blipFill>
          <a:blip r:embed="rId6" cstate="print"/>
          <a:srcRect/>
          <a:stretch>
            <a:fillRect/>
          </a:stretch>
        </p:blipFill>
        <p:spPr bwMode="auto">
          <a:xfrm>
            <a:off x="5791789" y="3132147"/>
            <a:ext cx="1792075" cy="1792075"/>
          </a:xfrm>
          <a:prstGeom prst="rect">
            <a:avLst/>
          </a:prstGeom>
          <a:noFill/>
        </p:spPr>
      </p:pic>
      <p:pic>
        <p:nvPicPr>
          <p:cNvPr id="31" name="Picture 7" descr="C:\Users\mhu\SkyDrive\01厚労省委託H28\未熟練_商業\マニュアル\pics\切れShiy1-293-20-9.gif"/>
          <p:cNvPicPr>
            <a:picLocks noChangeAspect="1" noChangeArrowheads="1"/>
          </p:cNvPicPr>
          <p:nvPr/>
        </p:nvPicPr>
        <p:blipFill>
          <a:blip r:embed="rId7" cstate="print"/>
          <a:srcRect/>
          <a:stretch>
            <a:fillRect/>
          </a:stretch>
        </p:blipFill>
        <p:spPr bwMode="auto">
          <a:xfrm>
            <a:off x="7286382" y="4613307"/>
            <a:ext cx="1423568" cy="1669618"/>
          </a:xfrm>
          <a:prstGeom prst="rect">
            <a:avLst/>
          </a:prstGeom>
          <a:noFill/>
        </p:spPr>
      </p:pic>
      <p:pic>
        <p:nvPicPr>
          <p:cNvPr id="32" name="Picture 8" descr="C:\Users\mhu\SkyDrive\01厚労省委託H28\未熟練_商業\マニュアル\pics\火傷Shiy1-13-12-1.gif"/>
          <p:cNvPicPr>
            <a:picLocks noChangeAspect="1" noChangeArrowheads="1"/>
          </p:cNvPicPr>
          <p:nvPr/>
        </p:nvPicPr>
        <p:blipFill>
          <a:blip r:embed="rId8" cstate="print"/>
          <a:srcRect/>
          <a:stretch>
            <a:fillRect/>
          </a:stretch>
        </p:blipFill>
        <p:spPr bwMode="auto">
          <a:xfrm>
            <a:off x="5217111" y="4942481"/>
            <a:ext cx="1573726" cy="1778994"/>
          </a:xfrm>
          <a:prstGeom prst="rect">
            <a:avLst/>
          </a:prstGeom>
          <a:noFill/>
        </p:spPr>
      </p:pic>
      <p:sp>
        <p:nvSpPr>
          <p:cNvPr id="9" name="テキスト ボックス 8"/>
          <p:cNvSpPr txBox="1"/>
          <p:nvPr/>
        </p:nvSpPr>
        <p:spPr>
          <a:xfrm>
            <a:off x="3336136" y="1222768"/>
            <a:ext cx="346249" cy="276999"/>
          </a:xfrm>
          <a:prstGeom prst="rect">
            <a:avLst/>
          </a:prstGeom>
          <a:noFill/>
        </p:spPr>
        <p:txBody>
          <a:bodyPr wrap="none" lIns="0" tIns="0" rIns="0" bIns="0" rtlCol="0" anchor="b">
            <a:spAutoFit/>
          </a:bodyPr>
          <a:lstStyle/>
          <a:p>
            <a:pPr rtl="0"/>
            <a:r>
              <a:rPr lang="vi" b="1" dirty="0">
                <a:solidFill>
                  <a:srgbClr val="FF0000"/>
                </a:solidFill>
              </a:rPr>
              <a:t>(1) </a:t>
            </a:r>
          </a:p>
        </p:txBody>
      </p:sp>
      <p:sp>
        <p:nvSpPr>
          <p:cNvPr id="33" name="テキスト ボックス 32"/>
          <p:cNvSpPr txBox="1"/>
          <p:nvPr/>
        </p:nvSpPr>
        <p:spPr>
          <a:xfrm>
            <a:off x="5364088" y="1461810"/>
            <a:ext cx="346249" cy="276999"/>
          </a:xfrm>
          <a:prstGeom prst="rect">
            <a:avLst/>
          </a:prstGeom>
          <a:noFill/>
        </p:spPr>
        <p:txBody>
          <a:bodyPr wrap="none" lIns="0" tIns="0" rIns="0" bIns="0" rtlCol="0" anchor="b">
            <a:spAutoFit/>
          </a:bodyPr>
          <a:lstStyle/>
          <a:p>
            <a:pPr rtl="0"/>
            <a:r>
              <a:rPr lang="vi" b="1" dirty="0">
                <a:solidFill>
                  <a:srgbClr val="FF0000"/>
                </a:solidFill>
              </a:rPr>
              <a:t>(2) </a:t>
            </a:r>
          </a:p>
        </p:txBody>
      </p:sp>
      <p:sp>
        <p:nvSpPr>
          <p:cNvPr id="34" name="テキスト ボックス 33"/>
          <p:cNvSpPr txBox="1"/>
          <p:nvPr/>
        </p:nvSpPr>
        <p:spPr>
          <a:xfrm>
            <a:off x="7070358" y="1355864"/>
            <a:ext cx="346249" cy="276999"/>
          </a:xfrm>
          <a:prstGeom prst="rect">
            <a:avLst/>
          </a:prstGeom>
          <a:noFill/>
        </p:spPr>
        <p:txBody>
          <a:bodyPr wrap="none" lIns="0" tIns="0" rIns="0" bIns="0" rtlCol="0" anchor="b">
            <a:spAutoFit/>
          </a:bodyPr>
          <a:lstStyle/>
          <a:p>
            <a:pPr rtl="0"/>
            <a:r>
              <a:rPr lang="vi" b="1">
                <a:solidFill>
                  <a:srgbClr val="FF0000"/>
                </a:solidFill>
              </a:rPr>
              <a:t>(3) </a:t>
            </a:r>
            <a:endParaRPr kumimoji="1" lang="ja-JP" altLang="en-US" b="1" dirty="0">
              <a:solidFill>
                <a:srgbClr val="FF0000"/>
              </a:solidFill>
            </a:endParaRPr>
          </a:p>
        </p:txBody>
      </p:sp>
      <p:sp>
        <p:nvSpPr>
          <p:cNvPr id="35" name="テキスト ボックス 34"/>
          <p:cNvSpPr txBox="1"/>
          <p:nvPr/>
        </p:nvSpPr>
        <p:spPr>
          <a:xfrm>
            <a:off x="3336136" y="3905075"/>
            <a:ext cx="346249" cy="276999"/>
          </a:xfrm>
          <a:prstGeom prst="rect">
            <a:avLst/>
          </a:prstGeom>
          <a:noFill/>
        </p:spPr>
        <p:txBody>
          <a:bodyPr wrap="none" lIns="0" tIns="0" rIns="0" bIns="0" rtlCol="0" anchor="b">
            <a:spAutoFit/>
          </a:bodyPr>
          <a:lstStyle/>
          <a:p>
            <a:pPr rtl="0"/>
            <a:r>
              <a:rPr lang="vi" b="1" dirty="0">
                <a:solidFill>
                  <a:srgbClr val="FF0000"/>
                </a:solidFill>
              </a:rPr>
              <a:t>(4) </a:t>
            </a:r>
            <a:endParaRPr kumimoji="1" lang="ja-JP" altLang="en-US" b="1" dirty="0">
              <a:solidFill>
                <a:srgbClr val="FF0000"/>
              </a:solidFill>
            </a:endParaRPr>
          </a:p>
        </p:txBody>
      </p:sp>
      <p:sp>
        <p:nvSpPr>
          <p:cNvPr id="36" name="テキスト ボックス 35"/>
          <p:cNvSpPr txBox="1"/>
          <p:nvPr/>
        </p:nvSpPr>
        <p:spPr>
          <a:xfrm>
            <a:off x="6143092" y="3265069"/>
            <a:ext cx="346249" cy="276999"/>
          </a:xfrm>
          <a:prstGeom prst="rect">
            <a:avLst/>
          </a:prstGeom>
          <a:noFill/>
        </p:spPr>
        <p:txBody>
          <a:bodyPr wrap="none" lIns="0" tIns="0" rIns="0" bIns="0" rtlCol="0" anchor="b">
            <a:spAutoFit/>
          </a:bodyPr>
          <a:lstStyle/>
          <a:p>
            <a:pPr rtl="0"/>
            <a:r>
              <a:rPr lang="vi" b="1" dirty="0">
                <a:solidFill>
                  <a:srgbClr val="FF0000"/>
                </a:solidFill>
              </a:rPr>
              <a:t>(5) </a:t>
            </a:r>
            <a:endParaRPr kumimoji="1" lang="ja-JP" altLang="en-US" b="1" dirty="0">
              <a:solidFill>
                <a:srgbClr val="FF0000"/>
              </a:solidFill>
            </a:endParaRPr>
          </a:p>
        </p:txBody>
      </p:sp>
      <p:sp>
        <p:nvSpPr>
          <p:cNvPr id="37" name="テキスト ボックス 36"/>
          <p:cNvSpPr txBox="1"/>
          <p:nvPr/>
        </p:nvSpPr>
        <p:spPr>
          <a:xfrm>
            <a:off x="7367840" y="4336308"/>
            <a:ext cx="346249" cy="276999"/>
          </a:xfrm>
          <a:prstGeom prst="rect">
            <a:avLst/>
          </a:prstGeom>
          <a:noFill/>
        </p:spPr>
        <p:txBody>
          <a:bodyPr wrap="none" lIns="0" tIns="0" rIns="0" bIns="0" rtlCol="0" anchor="b">
            <a:spAutoFit/>
          </a:bodyPr>
          <a:lstStyle/>
          <a:p>
            <a:pPr rtl="0"/>
            <a:r>
              <a:rPr lang="vi" b="1">
                <a:solidFill>
                  <a:srgbClr val="FF0000"/>
                </a:solidFill>
              </a:rPr>
              <a:t>(6) </a:t>
            </a:r>
            <a:endParaRPr kumimoji="1" lang="ja-JP" altLang="en-US" b="1" dirty="0">
              <a:solidFill>
                <a:srgbClr val="FF0000"/>
              </a:solidFill>
            </a:endParaRPr>
          </a:p>
        </p:txBody>
      </p:sp>
      <p:sp>
        <p:nvSpPr>
          <p:cNvPr id="38" name="テキスト ボックス 37"/>
          <p:cNvSpPr txBox="1"/>
          <p:nvPr/>
        </p:nvSpPr>
        <p:spPr>
          <a:xfrm>
            <a:off x="5359741" y="4795242"/>
            <a:ext cx="346249" cy="276999"/>
          </a:xfrm>
          <a:prstGeom prst="rect">
            <a:avLst/>
          </a:prstGeom>
          <a:noFill/>
        </p:spPr>
        <p:txBody>
          <a:bodyPr wrap="none" lIns="0" tIns="0" rIns="0" bIns="0" rtlCol="0" anchor="b">
            <a:spAutoFit/>
          </a:bodyPr>
          <a:lstStyle/>
          <a:p>
            <a:pPr rtl="0"/>
            <a:r>
              <a:rPr lang="vi" b="1" dirty="0">
                <a:solidFill>
                  <a:srgbClr val="FF0000"/>
                </a:solidFill>
              </a:rPr>
              <a:t>(7) </a:t>
            </a:r>
            <a:endParaRPr kumimoji="1" lang="ja-JP" altLang="en-US" b="1" dirty="0">
              <a:solidFill>
                <a:srgbClr val="FF0000"/>
              </a:solidFill>
            </a:endParaRPr>
          </a:p>
        </p:txBody>
      </p:sp>
    </p:spTree>
    <p:extLst>
      <p:ext uri="{BB962C8B-B14F-4D97-AF65-F5344CB8AC3E}">
        <p14:creationId xmlns:p14="http://schemas.microsoft.com/office/powerpoint/2010/main" val="163891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12551" y="497180"/>
            <a:ext cx="3023585" cy="400110"/>
          </a:xfrm>
          <a:prstGeom prst="rect">
            <a:avLst/>
          </a:prstGeom>
          <a:ln w="19050">
            <a:noFill/>
          </a:ln>
        </p:spPr>
        <p:txBody>
          <a:bodyPr wrap="none" rtlCol="0">
            <a:spAutoFit/>
          </a:bodyPr>
          <a:lstStyle/>
          <a:p>
            <a:pPr fontAlgn="base">
              <a:spcBef>
                <a:spcPct val="0"/>
              </a:spcBef>
              <a:spcAft>
                <a:spcPct val="0"/>
              </a:spcAft>
            </a:pPr>
            <a:r>
              <a:rPr lang="vi" b="1" dirty="0">
                <a:solidFill>
                  <a:srgbClr val="0000CC"/>
                </a:solidFill>
                <a:latin typeface="Arial" panose="020B0604020202020204" pitchFamily="34" charset="0"/>
                <a:ea typeface="ＭＳ ゴシック" pitchFamily="49" charset="-128"/>
                <a:cs typeface="Arial" panose="020B0604020202020204" pitchFamily="34" charset="0"/>
              </a:rPr>
              <a:t>"Có thể xảy ra" ở đồ vật</a:t>
            </a:r>
          </a:p>
        </p:txBody>
      </p:sp>
      <p:sp>
        <p:nvSpPr>
          <p:cNvPr id="23"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24" name="Picture 3" descr="C:\Users\mhu\SkyDrive\01厚労省委託C\未熟練\参考資料\崩壊hiy1-66-12-1.gif"/>
          <p:cNvPicPr>
            <a:picLocks noChangeAspect="1" noChangeArrowheads="1"/>
          </p:cNvPicPr>
          <p:nvPr/>
        </p:nvPicPr>
        <p:blipFill>
          <a:blip r:embed="rId2" cstate="print"/>
          <a:srcRect/>
          <a:stretch>
            <a:fillRect/>
          </a:stretch>
        </p:blipFill>
        <p:spPr bwMode="auto">
          <a:xfrm>
            <a:off x="4610298" y="2026600"/>
            <a:ext cx="2188123" cy="2188123"/>
          </a:xfrm>
          <a:prstGeom prst="rect">
            <a:avLst/>
          </a:prstGeom>
          <a:noFill/>
          <a:ln w="9525">
            <a:noFill/>
            <a:miter lim="800000"/>
            <a:headEnd/>
            <a:tailEnd/>
          </a:ln>
        </p:spPr>
      </p:pic>
      <p:sp>
        <p:nvSpPr>
          <p:cNvPr id="25" name="角丸四角形吹き出し 24"/>
          <p:cNvSpPr/>
          <p:nvPr/>
        </p:nvSpPr>
        <p:spPr>
          <a:xfrm>
            <a:off x="395536" y="1268760"/>
            <a:ext cx="1872208" cy="4884712"/>
          </a:xfrm>
          <a:prstGeom prst="wedgeRoundRectCallout">
            <a:avLst>
              <a:gd name="adj1" fmla="val 67937"/>
              <a:gd name="adj2" fmla="val -10855"/>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spcBef>
                <a:spcPts val="600"/>
              </a:spcBef>
              <a:spcAft>
                <a:spcPts val="0"/>
              </a:spcAft>
              <a:defRPr/>
            </a:pPr>
            <a:r>
              <a:rPr lang="vi" b="1" dirty="0">
                <a:solidFill>
                  <a:schemeClr val="tx1"/>
                </a:solidFill>
                <a:latin typeface="Arial" panose="020B0604020202020204" pitchFamily="34" charset="0"/>
                <a:ea typeface="メイリオ" pitchFamily="50" charset="-128"/>
                <a:cs typeface="Arial" panose="020B0604020202020204" pitchFamily="34" charset="0"/>
              </a:rPr>
              <a:t>Đồ vật</a:t>
            </a:r>
            <a:endParaRPr lang="en-US" altLang="ja-JP" b="1" dirty="0">
              <a:solidFill>
                <a:schemeClr val="tx1"/>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itchFamily="50" charset="-128"/>
                <a:cs typeface="Arial" panose="020B0604020202020204" pitchFamily="34" charset="0"/>
              </a:rPr>
              <a:t>Hoạt động</a:t>
            </a:r>
            <a:endParaRPr lang="en-US" altLang="ja-JP" dirty="0">
              <a:solidFill>
                <a:srgbClr val="C00000"/>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itchFamily="50" charset="-128"/>
                <a:cs typeface="Arial" panose="020B0604020202020204" pitchFamily="34" charset="0"/>
              </a:rPr>
              <a:t>Quay</a:t>
            </a:r>
            <a:endParaRPr lang="en-US" altLang="ja-JP" dirty="0">
              <a:solidFill>
                <a:srgbClr val="C00000"/>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itchFamily="50" charset="-128"/>
                <a:cs typeface="Arial" panose="020B0604020202020204" pitchFamily="34" charset="0"/>
              </a:rPr>
              <a:t>Bay ra</a:t>
            </a:r>
            <a:endParaRPr lang="en-US" altLang="ja-JP" dirty="0">
              <a:solidFill>
                <a:srgbClr val="C00000"/>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itchFamily="50" charset="-128"/>
                <a:cs typeface="Arial" panose="020B0604020202020204" pitchFamily="34" charset="0"/>
              </a:rPr>
              <a:t>Rơi xuống</a:t>
            </a:r>
            <a:endParaRPr lang="en-US" altLang="ja-JP" dirty="0">
              <a:solidFill>
                <a:srgbClr val="C00000"/>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itchFamily="50" charset="-128"/>
                <a:cs typeface="Arial" panose="020B0604020202020204" pitchFamily="34" charset="0"/>
              </a:rPr>
              <a:t>Rút rời ra</a:t>
            </a:r>
            <a:endParaRPr lang="en-US" altLang="ja-JP" dirty="0">
              <a:solidFill>
                <a:srgbClr val="C00000"/>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itchFamily="50" charset="-128"/>
                <a:cs typeface="Arial" panose="020B0604020202020204" pitchFamily="34" charset="0"/>
              </a:rPr>
              <a:t>Cháy</a:t>
            </a:r>
            <a:endParaRPr lang="en-US" altLang="ja-JP" dirty="0">
              <a:solidFill>
                <a:srgbClr val="C00000"/>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itchFamily="50" charset="-128"/>
                <a:cs typeface="Arial" panose="020B0604020202020204" pitchFamily="34" charset="0"/>
              </a:rPr>
              <a:t>Đổ ngã</a:t>
            </a:r>
            <a:endParaRPr lang="en-US" altLang="ja-JP" dirty="0">
              <a:solidFill>
                <a:srgbClr val="C00000"/>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itchFamily="50" charset="-128"/>
                <a:cs typeface="Arial" panose="020B0604020202020204" pitchFamily="34" charset="0"/>
              </a:rPr>
              <a:t>Đổ sụp</a:t>
            </a:r>
            <a:endParaRPr lang="en-US" altLang="ja-JP" dirty="0">
              <a:solidFill>
                <a:srgbClr val="C00000"/>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itchFamily="50" charset="-128"/>
                <a:cs typeface="Arial" panose="020B0604020202020204" pitchFamily="34" charset="0"/>
              </a:rPr>
              <a:t>Phát nổ</a:t>
            </a:r>
            <a:endParaRPr lang="en-US" altLang="ja-JP" dirty="0">
              <a:solidFill>
                <a:srgbClr val="C00000"/>
              </a:solidFill>
              <a:latin typeface="Arial" panose="020B0604020202020204" pitchFamily="34" charset="0"/>
              <a:ea typeface="メイリオ" pitchFamily="50" charset="-128"/>
              <a:cs typeface="Arial" panose="020B0604020202020204" pitchFamily="34" charset="0"/>
            </a:endParaRPr>
          </a:p>
          <a:p>
            <a:pPr marL="285750" indent="-285750" rtl="0" fontAlgn="auto">
              <a:spcBef>
                <a:spcPts val="600"/>
              </a:spcBef>
              <a:spcAft>
                <a:spcPts val="0"/>
              </a:spcAft>
              <a:buFont typeface="Arial" panose="020B0604020202020204" pitchFamily="34" charset="0"/>
              <a:buChar char="•"/>
              <a:defRPr/>
            </a:pPr>
            <a:r>
              <a:rPr lang="vi" dirty="0">
                <a:solidFill>
                  <a:srgbClr val="C00000"/>
                </a:solidFill>
                <a:latin typeface="Arial" panose="020B0604020202020204" pitchFamily="34" charset="0"/>
                <a:ea typeface="メイリオ" pitchFamily="50" charset="-128"/>
                <a:cs typeface="Arial" panose="020B0604020202020204" pitchFamily="34" charset="0"/>
              </a:rPr>
              <a:t>Rò rỉ</a:t>
            </a:r>
          </a:p>
        </p:txBody>
      </p:sp>
      <p:sp>
        <p:nvSpPr>
          <p:cNvPr id="26" name="テキスト ボックス 17"/>
          <p:cNvSpPr txBox="1">
            <a:spLocks noChangeArrowheads="1"/>
          </p:cNvSpPr>
          <p:nvPr/>
        </p:nvSpPr>
        <p:spPr bwMode="auto">
          <a:xfrm>
            <a:off x="2622374" y="2996952"/>
            <a:ext cx="1935089" cy="430887"/>
          </a:xfrm>
          <a:prstGeom prst="rect">
            <a:avLst/>
          </a:prstGeom>
          <a:solidFill>
            <a:schemeClr val="bg1"/>
          </a:solidFill>
          <a:ln w="19050">
            <a:solidFill>
              <a:srgbClr val="0000CC"/>
            </a:solidFill>
            <a:prstDash val="sysDash"/>
            <a:miter lim="800000"/>
            <a:headEnd/>
            <a:tailEnd/>
          </a:ln>
        </p:spPr>
        <p:txBody>
          <a:bodyPr wrap="none" lIns="72000" rIns="72000" rtlCol="0">
            <a:spAutoFit/>
          </a:bodyPr>
          <a:lstStyle>
            <a:defPPr rtl="0">
              <a:defRPr lang="vi-vn"/>
            </a:defPPr>
            <a:lvl1pPr>
              <a:defRPr sz="2000">
                <a:solidFill>
                  <a:srgbClr val="FF0000"/>
                </a:solidFill>
                <a:latin typeface="Arial" panose="020B0604020202020204" pitchFamily="34" charset="0"/>
                <a:ea typeface="メイリオ" pitchFamily="50" charset="-128"/>
                <a:cs typeface="Arial" panose="020B0604020202020204" pitchFamily="34" charset="0"/>
              </a:defRPr>
            </a:lvl1pPr>
          </a:lstStyle>
          <a:p>
            <a:r>
              <a:rPr lang="vi" dirty="0"/>
              <a:t>Có thể xảy ra</a:t>
            </a:r>
          </a:p>
        </p:txBody>
      </p:sp>
      <p:pic>
        <p:nvPicPr>
          <p:cNvPr id="27" name="Picture 2" descr="C:\Users\mhu\SkyDrive\01厚労省委託H28\未熟練_商業\マニュアル\pics\切れShiy1-29-12-1.gif"/>
          <p:cNvPicPr>
            <a:picLocks noChangeAspect="1" noChangeArrowheads="1"/>
          </p:cNvPicPr>
          <p:nvPr/>
        </p:nvPicPr>
        <p:blipFill>
          <a:blip r:embed="rId3" cstate="print"/>
          <a:srcRect/>
          <a:stretch>
            <a:fillRect/>
          </a:stretch>
        </p:blipFill>
        <p:spPr bwMode="auto">
          <a:xfrm>
            <a:off x="2916739" y="1149468"/>
            <a:ext cx="1693559" cy="1668869"/>
          </a:xfrm>
          <a:prstGeom prst="rect">
            <a:avLst/>
          </a:prstGeom>
          <a:noFill/>
        </p:spPr>
      </p:pic>
      <p:pic>
        <p:nvPicPr>
          <p:cNvPr id="28" name="Picture 3" descr="C:\Users\mhu\SkyDrive\01厚労省委託H28\未熟練_商業\マニュアル\pics\転倒Shiy1-65-12-1.gif"/>
          <p:cNvPicPr>
            <a:picLocks noChangeAspect="1" noChangeArrowheads="1"/>
          </p:cNvPicPr>
          <p:nvPr/>
        </p:nvPicPr>
        <p:blipFill>
          <a:blip r:embed="rId4" cstate="print"/>
          <a:srcRect/>
          <a:stretch>
            <a:fillRect/>
          </a:stretch>
        </p:blipFill>
        <p:spPr bwMode="auto">
          <a:xfrm>
            <a:off x="6718979" y="995728"/>
            <a:ext cx="1923560" cy="1832978"/>
          </a:xfrm>
          <a:prstGeom prst="rect">
            <a:avLst/>
          </a:prstGeom>
          <a:noFill/>
        </p:spPr>
      </p:pic>
      <p:pic>
        <p:nvPicPr>
          <p:cNvPr id="29" name="Picture 5" descr="C:\Users\mhu\SkyDrive\01厚労省委託H28\未熟練_商業\マニュアル\pics\激突Shiy1-79-12-1.gif"/>
          <p:cNvPicPr>
            <a:picLocks noChangeAspect="1" noChangeArrowheads="1"/>
          </p:cNvPicPr>
          <p:nvPr/>
        </p:nvPicPr>
        <p:blipFill>
          <a:blip r:embed="rId5" cstate="print">
            <a:lum contrast="20000"/>
          </a:blip>
          <a:srcRect/>
          <a:stretch>
            <a:fillRect/>
          </a:stretch>
        </p:blipFill>
        <p:spPr bwMode="auto">
          <a:xfrm>
            <a:off x="2601462" y="3913524"/>
            <a:ext cx="1966211" cy="1798298"/>
          </a:xfrm>
          <a:prstGeom prst="rect">
            <a:avLst/>
          </a:prstGeom>
          <a:noFill/>
        </p:spPr>
      </p:pic>
      <p:pic>
        <p:nvPicPr>
          <p:cNvPr id="30" name="Picture 2" descr="C:\Users\mhu\OneDrive\01厚労省委託H28\未熟練_商業\マニュアル\HHpics\お湯.gif"/>
          <p:cNvPicPr>
            <a:picLocks noChangeAspect="1" noChangeArrowheads="1"/>
          </p:cNvPicPr>
          <p:nvPr/>
        </p:nvPicPr>
        <p:blipFill>
          <a:blip r:embed="rId6" cstate="print"/>
          <a:srcRect/>
          <a:stretch>
            <a:fillRect/>
          </a:stretch>
        </p:blipFill>
        <p:spPr bwMode="auto">
          <a:xfrm>
            <a:off x="7092280" y="3356992"/>
            <a:ext cx="1844731" cy="1844731"/>
          </a:xfrm>
          <a:prstGeom prst="rect">
            <a:avLst/>
          </a:prstGeom>
          <a:noFill/>
        </p:spPr>
      </p:pic>
      <p:pic>
        <p:nvPicPr>
          <p:cNvPr id="31" name="Picture 3" descr="C:\Users\mhu\OneDrive\01厚労省委託H28\未熟練_商業\マニュアル\HHpics\フォークリフト.gif"/>
          <p:cNvPicPr>
            <a:picLocks noChangeAspect="1" noChangeArrowheads="1"/>
          </p:cNvPicPr>
          <p:nvPr/>
        </p:nvPicPr>
        <p:blipFill>
          <a:blip r:embed="rId7" cstate="print"/>
          <a:srcRect/>
          <a:stretch>
            <a:fillRect/>
          </a:stretch>
        </p:blipFill>
        <p:spPr bwMode="auto">
          <a:xfrm>
            <a:off x="5079748" y="4634547"/>
            <a:ext cx="2012532" cy="2012532"/>
          </a:xfrm>
          <a:prstGeom prst="rect">
            <a:avLst/>
          </a:prstGeom>
          <a:noFill/>
        </p:spPr>
      </p:pic>
      <p:sp>
        <p:nvSpPr>
          <p:cNvPr id="32" name="テキスト ボックス 31"/>
          <p:cNvSpPr txBox="1"/>
          <p:nvPr/>
        </p:nvSpPr>
        <p:spPr>
          <a:xfrm>
            <a:off x="2700716" y="1145649"/>
            <a:ext cx="346249" cy="276999"/>
          </a:xfrm>
          <a:prstGeom prst="rect">
            <a:avLst/>
          </a:prstGeom>
          <a:noFill/>
        </p:spPr>
        <p:txBody>
          <a:bodyPr wrap="none" lIns="0" tIns="0" rIns="0" bIns="0" rtlCol="0" anchor="b">
            <a:spAutoFit/>
          </a:bodyPr>
          <a:lstStyle/>
          <a:p>
            <a:pPr rtl="0"/>
            <a:r>
              <a:rPr lang="vi" b="1" dirty="0">
                <a:solidFill>
                  <a:srgbClr val="FF0000"/>
                </a:solidFill>
              </a:rPr>
              <a:t>(1) </a:t>
            </a:r>
          </a:p>
        </p:txBody>
      </p:sp>
      <p:sp>
        <p:nvSpPr>
          <p:cNvPr id="33" name="テキスト ボックス 32"/>
          <p:cNvSpPr txBox="1"/>
          <p:nvPr/>
        </p:nvSpPr>
        <p:spPr>
          <a:xfrm>
            <a:off x="6502955" y="933036"/>
            <a:ext cx="346249" cy="276999"/>
          </a:xfrm>
          <a:prstGeom prst="rect">
            <a:avLst/>
          </a:prstGeom>
          <a:noFill/>
        </p:spPr>
        <p:txBody>
          <a:bodyPr wrap="none" lIns="0" tIns="0" rIns="0" bIns="0" rtlCol="0" anchor="b">
            <a:spAutoFit/>
          </a:bodyPr>
          <a:lstStyle/>
          <a:p>
            <a:pPr rtl="0"/>
            <a:r>
              <a:rPr lang="vi" b="1">
                <a:solidFill>
                  <a:srgbClr val="FF0000"/>
                </a:solidFill>
              </a:rPr>
              <a:t>(2) </a:t>
            </a:r>
            <a:endParaRPr kumimoji="1" lang="ja-JP" altLang="en-US" b="1" dirty="0">
              <a:solidFill>
                <a:srgbClr val="FF0000"/>
              </a:solidFill>
            </a:endParaRPr>
          </a:p>
        </p:txBody>
      </p:sp>
      <p:sp>
        <p:nvSpPr>
          <p:cNvPr id="34" name="テキスト ボックス 33"/>
          <p:cNvSpPr txBox="1"/>
          <p:nvPr/>
        </p:nvSpPr>
        <p:spPr>
          <a:xfrm>
            <a:off x="5419220" y="2163634"/>
            <a:ext cx="346249" cy="276999"/>
          </a:xfrm>
          <a:prstGeom prst="rect">
            <a:avLst/>
          </a:prstGeom>
          <a:noFill/>
        </p:spPr>
        <p:txBody>
          <a:bodyPr wrap="none" lIns="0" tIns="0" rIns="0" bIns="0" rtlCol="0" anchor="b">
            <a:spAutoFit/>
          </a:bodyPr>
          <a:lstStyle/>
          <a:p>
            <a:pPr rtl="0"/>
            <a:r>
              <a:rPr lang="vi" b="1">
                <a:solidFill>
                  <a:srgbClr val="FF0000"/>
                </a:solidFill>
              </a:rPr>
              <a:t>(3) </a:t>
            </a:r>
            <a:endParaRPr kumimoji="1" lang="ja-JP" altLang="en-US" b="1" dirty="0">
              <a:solidFill>
                <a:srgbClr val="FF0000"/>
              </a:solidFill>
            </a:endParaRPr>
          </a:p>
        </p:txBody>
      </p:sp>
      <p:sp>
        <p:nvSpPr>
          <p:cNvPr id="35" name="テキスト ボックス 34"/>
          <p:cNvSpPr txBox="1"/>
          <p:nvPr/>
        </p:nvSpPr>
        <p:spPr>
          <a:xfrm>
            <a:off x="7069937" y="3387770"/>
            <a:ext cx="346249" cy="276999"/>
          </a:xfrm>
          <a:prstGeom prst="rect">
            <a:avLst/>
          </a:prstGeom>
          <a:noFill/>
        </p:spPr>
        <p:txBody>
          <a:bodyPr wrap="none" lIns="0" tIns="0" rIns="0" bIns="0" rtlCol="0" anchor="b">
            <a:spAutoFit/>
          </a:bodyPr>
          <a:lstStyle/>
          <a:p>
            <a:pPr rtl="0"/>
            <a:r>
              <a:rPr lang="vi" b="1">
                <a:solidFill>
                  <a:srgbClr val="FF0000"/>
                </a:solidFill>
              </a:rPr>
              <a:t>(4) </a:t>
            </a:r>
            <a:endParaRPr kumimoji="1" lang="ja-JP" altLang="en-US" b="1" dirty="0">
              <a:solidFill>
                <a:srgbClr val="FF0000"/>
              </a:solidFill>
            </a:endParaRPr>
          </a:p>
        </p:txBody>
      </p:sp>
      <p:sp>
        <p:nvSpPr>
          <p:cNvPr id="36" name="テキスト ボックス 35"/>
          <p:cNvSpPr txBox="1"/>
          <p:nvPr/>
        </p:nvSpPr>
        <p:spPr>
          <a:xfrm>
            <a:off x="5300035" y="4498569"/>
            <a:ext cx="346249" cy="276999"/>
          </a:xfrm>
          <a:prstGeom prst="rect">
            <a:avLst/>
          </a:prstGeom>
          <a:noFill/>
        </p:spPr>
        <p:txBody>
          <a:bodyPr wrap="none" lIns="0" tIns="0" rIns="0" bIns="0" rtlCol="0" anchor="b">
            <a:spAutoFit/>
          </a:bodyPr>
          <a:lstStyle/>
          <a:p>
            <a:pPr rtl="0"/>
            <a:r>
              <a:rPr lang="vi" b="1">
                <a:solidFill>
                  <a:srgbClr val="FF0000"/>
                </a:solidFill>
              </a:rPr>
              <a:t>(6) </a:t>
            </a:r>
            <a:endParaRPr kumimoji="1" lang="ja-JP" altLang="en-US" b="1" dirty="0">
              <a:solidFill>
                <a:srgbClr val="FF0000"/>
              </a:solidFill>
            </a:endParaRPr>
          </a:p>
        </p:txBody>
      </p:sp>
      <p:sp>
        <p:nvSpPr>
          <p:cNvPr id="37" name="テキスト ボックス 36"/>
          <p:cNvSpPr txBox="1"/>
          <p:nvPr/>
        </p:nvSpPr>
        <p:spPr>
          <a:xfrm>
            <a:off x="2987824" y="3640329"/>
            <a:ext cx="346249" cy="276999"/>
          </a:xfrm>
          <a:prstGeom prst="rect">
            <a:avLst/>
          </a:prstGeom>
          <a:noFill/>
        </p:spPr>
        <p:txBody>
          <a:bodyPr wrap="none" lIns="0" tIns="0" rIns="0" bIns="0" rtlCol="0" anchor="b">
            <a:spAutoFit/>
          </a:bodyPr>
          <a:lstStyle/>
          <a:p>
            <a:pPr rtl="0"/>
            <a:r>
              <a:rPr lang="vi" b="1">
                <a:solidFill>
                  <a:srgbClr val="FF0000"/>
                </a:solidFill>
              </a:rPr>
              <a:t>(5) </a:t>
            </a:r>
            <a:endParaRPr kumimoji="1" lang="ja-JP" altLang="en-US" b="1" dirty="0">
              <a:solidFill>
                <a:srgbClr val="FF0000"/>
              </a:solidFill>
            </a:endParaRPr>
          </a:p>
        </p:txBody>
      </p:sp>
    </p:spTree>
    <p:extLst>
      <p:ext uri="{BB962C8B-B14F-4D97-AF65-F5344CB8AC3E}">
        <p14:creationId xmlns:p14="http://schemas.microsoft.com/office/powerpoint/2010/main" val="1350844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User07.PC007\OneDrive\01厚労省委託H28\未熟練_商業\マニュアル\身だしなみの絵01S.jpg"/>
          <p:cNvPicPr>
            <a:picLocks noChangeAspect="1" noChangeArrowheads="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79512" y="1780671"/>
            <a:ext cx="1648144" cy="47582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779748" y="260648"/>
            <a:ext cx="7584504" cy="504056"/>
          </a:xfrm>
          <a:prstGeom prst="roundRect">
            <a:avLst/>
          </a:prstGeom>
          <a:solidFill>
            <a:schemeClr val="accent2">
              <a:lumMod val="75000"/>
            </a:schemeClr>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pPr>
            <a:r>
              <a:rPr lang="vi" sz="2000" b="1" dirty="0">
                <a:solidFill>
                  <a:schemeClr val="bg1"/>
                </a:solidFill>
                <a:latin typeface="Arial" panose="020B0604020202020204" pitchFamily="34" charset="0"/>
                <a:ea typeface="ＭＳ ゴシック" pitchFamily="49" charset="-128"/>
                <a:cs typeface="Arial" panose="020B0604020202020204" pitchFamily="34" charset="0"/>
              </a:rPr>
              <a:t>Điểm lưu ý 3 Làm việc an toàn bắt đầu từ trang phục đúng!</a:t>
            </a:r>
            <a:endParaRPr lang="ja-JP" altLang="en-US" sz="2000"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8"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Rectangle 10"/>
          <p:cNvSpPr>
            <a:spLocks noChangeArrowheads="1"/>
          </p:cNvSpPr>
          <p:nvPr/>
        </p:nvSpPr>
        <p:spPr bwMode="auto">
          <a:xfrm>
            <a:off x="2276871" y="908720"/>
            <a:ext cx="6183561" cy="1080120"/>
          </a:xfrm>
          <a:prstGeom prst="rect">
            <a:avLst/>
          </a:prstGeom>
          <a:solidFill>
            <a:schemeClr val="accent3">
              <a:lumMod val="20000"/>
              <a:lumOff val="80000"/>
            </a:schemeClr>
          </a:solidFill>
          <a:ln w="28575">
            <a:solidFill>
              <a:srgbClr val="0000CC"/>
            </a:solidFill>
            <a:miter lim="800000"/>
            <a:headEnd/>
            <a:tailEnd/>
          </a:ln>
          <a:effectLst/>
        </p:spPr>
        <p:txBody>
          <a:bodyPr tIns="72000" rIns="90000" bIns="72000" rtlCol="0" anchor="ctr"/>
          <a:lstStyle/>
          <a:p>
            <a:pPr marL="285750" indent="-285750" rtl="0" fontAlgn="auto">
              <a:spcAft>
                <a:spcPts val="0"/>
              </a:spcAft>
              <a:buClr>
                <a:srgbClr val="0000CC"/>
              </a:buClr>
              <a:buFont typeface="Wingdings" panose="05000000000000000000" pitchFamily="2" charset="2"/>
              <a:buChar char="u"/>
              <a:defRPr/>
            </a:pPr>
            <a:r>
              <a:rPr lang="vi" sz="1600" dirty="0">
                <a:latin typeface="Arial" panose="020B0604020202020204" pitchFamily="34" charset="0"/>
                <a:ea typeface="メイリオ" pitchFamily="50" charset="-128"/>
                <a:cs typeface="Arial" panose="020B0604020202020204" pitchFamily="34" charset="0"/>
              </a:rPr>
              <a:t>Nhận thức về việc tiếp xúc với </a:t>
            </a:r>
            <a:r>
              <a:rPr lang="vi" sz="1600" dirty="0">
                <a:solidFill>
                  <a:srgbClr val="C00000"/>
                </a:solidFill>
                <a:latin typeface="Arial" panose="020B0604020202020204" pitchFamily="34" charset="0"/>
                <a:ea typeface="メイリオ" pitchFamily="50" charset="-128"/>
                <a:cs typeface="Arial" panose="020B0604020202020204" pitchFamily="34" charset="0"/>
              </a:rPr>
              <a:t>khách hàng</a:t>
            </a:r>
            <a:r>
              <a:rPr lang="vi" sz="1600" dirty="0">
                <a:latin typeface="Arial" panose="020B0604020202020204" pitchFamily="34" charset="0"/>
                <a:ea typeface="メイリオ" pitchFamily="50" charset="-128"/>
                <a:cs typeface="Arial" panose="020B0604020202020204" pitchFamily="34" charset="0"/>
              </a:rPr>
              <a:t>.</a:t>
            </a:r>
            <a:endParaRPr lang="en-US" altLang="ja-JP" sz="1600" dirty="0">
              <a:latin typeface="Arial" panose="020B0604020202020204" pitchFamily="34" charset="0"/>
              <a:ea typeface="メイリオ" pitchFamily="50" charset="-128"/>
              <a:cs typeface="Arial" panose="020B0604020202020204" pitchFamily="34" charset="0"/>
            </a:endParaRPr>
          </a:p>
          <a:p>
            <a:pPr marL="285750" indent="-285750" rtl="0" fontAlgn="auto">
              <a:spcAft>
                <a:spcPts val="0"/>
              </a:spcAft>
              <a:buClr>
                <a:srgbClr val="0000CC"/>
              </a:buClr>
              <a:buFont typeface="Wingdings" panose="05000000000000000000" pitchFamily="2" charset="2"/>
              <a:buChar char="u"/>
              <a:defRPr/>
            </a:pPr>
            <a:r>
              <a:rPr lang="vi" sz="1600" dirty="0">
                <a:solidFill>
                  <a:srgbClr val="C00000"/>
                </a:solidFill>
                <a:latin typeface="Arial" panose="020B0604020202020204" pitchFamily="34" charset="0"/>
                <a:ea typeface="メイリオ" pitchFamily="50" charset="-128"/>
                <a:cs typeface="Arial" panose="020B0604020202020204" pitchFamily="34" charset="0"/>
              </a:rPr>
              <a:t>Diện mạo</a:t>
            </a:r>
            <a:r>
              <a:rPr lang="vi" sz="1600" dirty="0">
                <a:latin typeface="Arial" panose="020B0604020202020204" pitchFamily="34" charset="0"/>
                <a:ea typeface="メイリオ" pitchFamily="50" charset="-128"/>
                <a:cs typeface="Arial" panose="020B0604020202020204" pitchFamily="34" charset="0"/>
              </a:rPr>
              <a:t> vừa đúng quy định vừa an toàn là rất quan trọng.</a:t>
            </a:r>
            <a:endParaRPr lang="en-US" altLang="ja-JP" sz="1600" dirty="0">
              <a:latin typeface="Arial" panose="020B0604020202020204" pitchFamily="34" charset="0"/>
              <a:ea typeface="メイリオ" pitchFamily="50" charset="-128"/>
              <a:cs typeface="Arial" panose="020B0604020202020204" pitchFamily="34" charset="0"/>
            </a:endParaRPr>
          </a:p>
          <a:p>
            <a:pPr marL="285750" indent="-285750" rtl="0" fontAlgn="auto">
              <a:spcAft>
                <a:spcPts val="0"/>
              </a:spcAft>
              <a:buClr>
                <a:srgbClr val="0000CC"/>
              </a:buClr>
              <a:buFont typeface="Wingdings" panose="05000000000000000000" pitchFamily="2" charset="2"/>
              <a:buChar char="u"/>
              <a:defRPr/>
            </a:pPr>
            <a:r>
              <a:rPr lang="vi" sz="1600" dirty="0">
                <a:latin typeface="Arial" panose="020B0604020202020204" pitchFamily="34" charset="0"/>
                <a:ea typeface="メイリオ" pitchFamily="50" charset="-128"/>
                <a:cs typeface="Arial" panose="020B0604020202020204" pitchFamily="34" charset="0"/>
              </a:rPr>
              <a:t>Khi tiếp xúc thực phẩm, </a:t>
            </a:r>
            <a:r>
              <a:rPr lang="vi" sz="1600" dirty="0">
                <a:solidFill>
                  <a:srgbClr val="C00000"/>
                </a:solidFill>
                <a:latin typeface="Arial" panose="020B0604020202020204" pitchFamily="34" charset="0"/>
                <a:ea typeface="メイリオ" pitchFamily="50" charset="-128"/>
                <a:cs typeface="Arial" panose="020B0604020202020204" pitchFamily="34" charset="0"/>
              </a:rPr>
              <a:t>cảm giác sạch sẽ </a:t>
            </a:r>
            <a:r>
              <a:rPr lang="vi" sz="1600" dirty="0">
                <a:latin typeface="Arial" panose="020B0604020202020204" pitchFamily="34" charset="0"/>
                <a:ea typeface="メイリオ" pitchFamily="50" charset="-128"/>
                <a:cs typeface="Arial" panose="020B0604020202020204" pitchFamily="34" charset="0"/>
              </a:rPr>
              <a:t>là rất quan trọng.</a:t>
            </a:r>
            <a:endParaRPr lang="en-US" altLang="ja-JP" sz="1600" dirty="0">
              <a:latin typeface="Arial" panose="020B0604020202020204" pitchFamily="34" charset="0"/>
              <a:ea typeface="メイリオ" pitchFamily="50" charset="-128"/>
              <a:cs typeface="Arial" panose="020B0604020202020204" pitchFamily="34" charset="0"/>
            </a:endParaRPr>
          </a:p>
        </p:txBody>
      </p:sp>
      <p:sp>
        <p:nvSpPr>
          <p:cNvPr id="12" name="テキスト ボックス 11"/>
          <p:cNvSpPr txBox="1"/>
          <p:nvPr/>
        </p:nvSpPr>
        <p:spPr>
          <a:xfrm>
            <a:off x="2267744" y="2110499"/>
            <a:ext cx="6480720" cy="467239"/>
          </a:xfrm>
          <a:prstGeom prst="rect">
            <a:avLst/>
          </a:prstGeom>
          <a:noFill/>
          <a:ln>
            <a:solidFill>
              <a:srgbClr val="C00000"/>
            </a:solidFill>
          </a:ln>
        </p:spPr>
        <p:txBody>
          <a:bodyPr wrap="square" tIns="36000" bIns="0" rtlCol="0">
            <a:spAutoFit/>
          </a:bodyPr>
          <a:lstStyle/>
          <a:p>
            <a:pPr marL="1076325" indent="-1076325" rtl="0"/>
            <a:r>
              <a:rPr lang="vi" sz="1400" dirty="0">
                <a:solidFill>
                  <a:srgbClr val="C00000"/>
                </a:solidFill>
                <a:latin typeface="Arial" panose="020B0604020202020204" pitchFamily="34" charset="0"/>
                <a:ea typeface="メイリオ" panose="020B0604030504040204" pitchFamily="50" charset="-128"/>
                <a:cs typeface="Arial" panose="020B0604020202020204" pitchFamily="34" charset="0"/>
              </a:rPr>
              <a:t>1 Phần đầu:</a:t>
            </a:r>
            <a:r>
              <a:rPr lang="en-US" sz="1400"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1)</a:t>
            </a:r>
            <a:r>
              <a:rPr lang="en-US" sz="1400" dirty="0">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Tóc mái không chạm tới lông mày</a:t>
            </a:r>
            <a:r>
              <a:rPr lang="en-US" sz="1400" dirty="0">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2)</a:t>
            </a:r>
            <a:r>
              <a:rPr lang="en-US" sz="1400" dirty="0">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Tóc dài phải cột lại</a:t>
            </a:r>
            <a:r>
              <a:rPr lang="ja-JP" altLang="en-US" sz="1400" dirty="0">
                <a:latin typeface="Arial" panose="020B0604020202020204" pitchFamily="34" charset="0"/>
                <a:ea typeface="メイリオ" panose="020B0604030504040204" pitchFamily="50" charset="-128"/>
                <a:cs typeface="Arial" panose="020B0604020202020204" pitchFamily="34" charset="0"/>
              </a:rPr>
              <a:t> </a:t>
            </a:r>
            <a:br>
              <a:rPr lang="en-US" altLang="ja-JP" sz="1400" dirty="0">
                <a:latin typeface="Arial" panose="020B0604020202020204" pitchFamily="34" charset="0"/>
                <a:ea typeface="メイリオ" panose="020B0604030504040204" pitchFamily="50" charset="-128"/>
                <a:cs typeface="Arial" panose="020B0604020202020204" pitchFamily="34" charset="0"/>
              </a:rPr>
            </a:br>
            <a:r>
              <a:rPr lang="vi" sz="1400" dirty="0">
                <a:latin typeface="Arial" panose="020B0604020202020204" pitchFamily="34" charset="0"/>
                <a:ea typeface="メイリオ" panose="020B0604030504040204" pitchFamily="50" charset="-128"/>
                <a:cs typeface="Arial" panose="020B0604020202020204" pitchFamily="34" charset="0"/>
              </a:rPr>
              <a:t>3)</a:t>
            </a:r>
            <a:r>
              <a:rPr lang="en-US" sz="1400" dirty="0">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Màu tóc phải là màu tự nhiên</a:t>
            </a:r>
            <a:r>
              <a:rPr lang="en-US" sz="1400" dirty="0">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4)</a:t>
            </a:r>
            <a:r>
              <a:rPr lang="en-US" sz="1400" dirty="0">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Trang điểm nhẹ</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cxnSp>
        <p:nvCxnSpPr>
          <p:cNvPr id="14" name="直線矢印コネクタ 13"/>
          <p:cNvCxnSpPr/>
          <p:nvPr/>
        </p:nvCxnSpPr>
        <p:spPr>
          <a:xfrm flipH="1" flipV="1">
            <a:off x="1703904" y="2132856"/>
            <a:ext cx="563840" cy="144016"/>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flipV="1">
            <a:off x="1760054" y="3512154"/>
            <a:ext cx="507690" cy="132870"/>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267745" y="3031650"/>
            <a:ext cx="6480719" cy="467239"/>
          </a:xfrm>
          <a:prstGeom prst="rect">
            <a:avLst/>
          </a:prstGeom>
          <a:solidFill>
            <a:schemeClr val="bg1"/>
          </a:solidFill>
          <a:ln>
            <a:solidFill>
              <a:srgbClr val="C00000"/>
            </a:solidFill>
          </a:ln>
        </p:spPr>
        <p:txBody>
          <a:bodyPr wrap="square" tIns="36000" bIns="0" rtlCol="0">
            <a:spAutoFit/>
          </a:bodyPr>
          <a:lstStyle/>
          <a:p>
            <a:pPr marL="990600" indent="-990600" rtl="0"/>
            <a:r>
              <a:rPr lang="vi" sz="1400" dirty="0">
                <a:solidFill>
                  <a:srgbClr val="C00000"/>
                </a:solidFill>
                <a:latin typeface="Arial" panose="020B0604020202020204" pitchFamily="34" charset="0"/>
                <a:ea typeface="メイリオ" panose="020B0604030504040204" pitchFamily="50" charset="-128"/>
                <a:cs typeface="Arial" panose="020B0604020202020204" pitchFamily="34" charset="0"/>
              </a:rPr>
              <a:t>2 Áo sơ mi: </a:t>
            </a:r>
            <a:r>
              <a:rPr lang="en-US" sz="1400"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1)</a:t>
            </a:r>
            <a:r>
              <a:rPr lang="en-US" sz="1400" dirty="0">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Tất cả các nút phải được cài lại</a:t>
            </a:r>
            <a:r>
              <a:rPr lang="en-US" sz="1400" dirty="0">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2) Vạt áo không bỏ vào quần</a:t>
            </a:r>
            <a:r>
              <a:rPr lang="en-US" sz="1400" dirty="0">
                <a:latin typeface="Arial" panose="020B0604020202020204" pitchFamily="34" charset="0"/>
                <a:ea typeface="メイリオ" panose="020B0604030504040204" pitchFamily="50" charset="-128"/>
                <a:cs typeface="Arial" panose="020B0604020202020204" pitchFamily="34" charset="0"/>
              </a:rPr>
              <a:t> </a:t>
            </a:r>
            <a:br>
              <a:rPr lang="en-US" sz="1400" dirty="0">
                <a:latin typeface="Arial" panose="020B0604020202020204" pitchFamily="34" charset="0"/>
                <a:ea typeface="メイリオ" panose="020B0604030504040204" pitchFamily="50" charset="-128"/>
                <a:cs typeface="Arial" panose="020B0604020202020204" pitchFamily="34" charset="0"/>
              </a:rPr>
            </a:br>
            <a:r>
              <a:rPr lang="vi" sz="1400" dirty="0">
                <a:latin typeface="Arial" panose="020B0604020202020204" pitchFamily="34" charset="0"/>
                <a:ea typeface="メイリオ" panose="020B0604030504040204" pitchFamily="50" charset="-128"/>
                <a:cs typeface="Arial" panose="020B0604020202020204" pitchFamily="34" charset="0"/>
              </a:rPr>
              <a:t>3) Theo nguyên tắc, ống tay áo không xắn lên</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cxnSp>
        <p:nvCxnSpPr>
          <p:cNvPr id="17" name="直線矢印コネクタ 16"/>
          <p:cNvCxnSpPr>
            <a:stCxn id="18" idx="1"/>
          </p:cNvCxnSpPr>
          <p:nvPr/>
        </p:nvCxnSpPr>
        <p:spPr>
          <a:xfrm flipH="1">
            <a:off x="1619672" y="4294142"/>
            <a:ext cx="648072" cy="408644"/>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267744" y="3952801"/>
            <a:ext cx="5184576" cy="682682"/>
          </a:xfrm>
          <a:prstGeom prst="rect">
            <a:avLst/>
          </a:prstGeom>
          <a:noFill/>
          <a:ln>
            <a:solidFill>
              <a:srgbClr val="C00000"/>
            </a:solidFill>
          </a:ln>
        </p:spPr>
        <p:txBody>
          <a:bodyPr wrap="square" tIns="36000" bIns="0" rtlCol="0">
            <a:spAutoFit/>
          </a:bodyPr>
          <a:lstStyle/>
          <a:p>
            <a:pPr marL="895350" indent="-895350" rtl="0"/>
            <a:r>
              <a:rPr lang="vi" sz="1400" dirty="0">
                <a:solidFill>
                  <a:srgbClr val="C00000"/>
                </a:solidFill>
                <a:latin typeface="Arial" panose="020B0604020202020204" pitchFamily="34" charset="0"/>
                <a:ea typeface="メイリオ" panose="020B0604030504040204" pitchFamily="50" charset="-128"/>
                <a:cs typeface="Arial" panose="020B0604020202020204" pitchFamily="34" charset="0"/>
              </a:rPr>
              <a:t>3. Tạp dề:</a:t>
            </a:r>
            <a:r>
              <a:rPr lang="en-US" sz="1400"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1)  Gắn bảng tên ở phần ngực trái</a:t>
            </a:r>
            <a:br>
              <a:rPr lang="en-US" sz="1400" dirty="0">
                <a:latin typeface="Arial" panose="020B0604020202020204" pitchFamily="34" charset="0"/>
                <a:ea typeface="メイリオ" panose="020B0604030504040204" pitchFamily="50" charset="-128"/>
                <a:cs typeface="Arial" panose="020B0604020202020204" pitchFamily="34" charset="0"/>
              </a:rPr>
            </a:br>
            <a:r>
              <a:rPr lang="vi" sz="1400" dirty="0">
                <a:latin typeface="Arial" panose="020B0604020202020204" pitchFamily="34" charset="0"/>
                <a:ea typeface="メイリオ" panose="020B0604030504040204" pitchFamily="50" charset="-128"/>
                <a:cs typeface="Arial" panose="020B0604020202020204" pitchFamily="34" charset="0"/>
              </a:rPr>
              <a:t>2)  Dây đeo vai không bị vặn xoắn </a:t>
            </a:r>
            <a:br>
              <a:rPr lang="en-US" sz="1400" dirty="0">
                <a:latin typeface="Arial" panose="020B0604020202020204" pitchFamily="34" charset="0"/>
                <a:ea typeface="メイリオ" panose="020B0604030504040204" pitchFamily="50" charset="-128"/>
                <a:cs typeface="Arial" panose="020B0604020202020204" pitchFamily="34" charset="0"/>
              </a:rPr>
            </a:br>
            <a:r>
              <a:rPr lang="vi" sz="1400" dirty="0">
                <a:latin typeface="Arial" panose="020B0604020202020204" pitchFamily="34" charset="0"/>
                <a:ea typeface="メイリオ" panose="020B0604030504040204" pitchFamily="50" charset="-128"/>
                <a:cs typeface="Arial" panose="020B0604020202020204" pitchFamily="34" charset="0"/>
              </a:rPr>
              <a:t>3)  Không bỏ quá nhiều đồ vật trong túi áo</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sp>
        <p:nvSpPr>
          <p:cNvPr id="19" name="テキスト ボックス 18"/>
          <p:cNvSpPr txBox="1"/>
          <p:nvPr/>
        </p:nvSpPr>
        <p:spPr>
          <a:xfrm>
            <a:off x="2267744" y="5181728"/>
            <a:ext cx="4792043" cy="251795"/>
          </a:xfrm>
          <a:prstGeom prst="rect">
            <a:avLst/>
          </a:prstGeom>
          <a:noFill/>
          <a:ln>
            <a:solidFill>
              <a:srgbClr val="C00000"/>
            </a:solidFill>
          </a:ln>
        </p:spPr>
        <p:txBody>
          <a:bodyPr wrap="square" tIns="36000" bIns="0" rtlCol="0">
            <a:spAutoFit/>
          </a:bodyPr>
          <a:lstStyle/>
          <a:p>
            <a:pPr rtl="0"/>
            <a:r>
              <a:rPr lang="vi" sz="1400" dirty="0">
                <a:solidFill>
                  <a:srgbClr val="C00000"/>
                </a:solidFill>
                <a:latin typeface="Arial" panose="020B0604020202020204" pitchFamily="34" charset="0"/>
                <a:ea typeface="メイリオ" panose="020B0604030504040204" pitchFamily="50" charset="-128"/>
                <a:cs typeface="Arial" panose="020B0604020202020204" pitchFamily="34" charset="0"/>
              </a:rPr>
              <a:t>4 Quần: </a:t>
            </a:r>
            <a:r>
              <a:rPr lang="vi" sz="1400" dirty="0">
                <a:latin typeface="Arial" panose="020B0604020202020204" pitchFamily="34" charset="0"/>
                <a:ea typeface="メイリオ" panose="020B0604030504040204" pitchFamily="50" charset="-128"/>
                <a:cs typeface="Arial" panose="020B0604020202020204" pitchFamily="34" charset="0"/>
              </a:rPr>
              <a:t>Ống quần không quét trên mặt sàn.</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cxnSp>
        <p:nvCxnSpPr>
          <p:cNvPr id="20" name="直線矢印コネクタ 19"/>
          <p:cNvCxnSpPr>
            <a:stCxn id="19" idx="1"/>
          </p:cNvCxnSpPr>
          <p:nvPr/>
        </p:nvCxnSpPr>
        <p:spPr>
          <a:xfrm flipH="1">
            <a:off x="1619672" y="5307626"/>
            <a:ext cx="648072" cy="43234"/>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267744" y="5795101"/>
            <a:ext cx="5904657" cy="467239"/>
          </a:xfrm>
          <a:prstGeom prst="rect">
            <a:avLst/>
          </a:prstGeom>
          <a:noFill/>
          <a:ln>
            <a:solidFill>
              <a:srgbClr val="C00000"/>
            </a:solidFill>
          </a:ln>
        </p:spPr>
        <p:txBody>
          <a:bodyPr wrap="square" tIns="36000" bIns="0" rtlCol="0">
            <a:spAutoFit/>
          </a:bodyPr>
          <a:lstStyle/>
          <a:p>
            <a:pPr marL="714375" indent="-714375" rtl="0"/>
            <a:r>
              <a:rPr lang="vi" sz="1400" dirty="0">
                <a:solidFill>
                  <a:srgbClr val="C00000"/>
                </a:solidFill>
                <a:latin typeface="Arial" panose="020B0604020202020204" pitchFamily="34" charset="0"/>
                <a:ea typeface="メイリオ" panose="020B0604030504040204" pitchFamily="50" charset="-128"/>
                <a:cs typeface="Arial" panose="020B0604020202020204" pitchFamily="34" charset="0"/>
              </a:rPr>
              <a:t>5 Giày:</a:t>
            </a:r>
            <a:r>
              <a:rPr lang="en-US" sz="1400"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1)</a:t>
            </a:r>
            <a:r>
              <a:rPr lang="en-US" sz="1400" dirty="0">
                <a:latin typeface="Arial" panose="020B0604020202020204" pitchFamily="34" charset="0"/>
                <a:ea typeface="メイリオ" panose="020B0604030504040204" pitchFamily="50" charset="-128"/>
                <a:cs typeface="Arial" panose="020B0604020202020204" pitchFamily="34" charset="0"/>
              </a:rPr>
              <a:t>	</a:t>
            </a:r>
            <a:r>
              <a:rPr lang="vi" sz="1400" dirty="0">
                <a:latin typeface="Arial" panose="020B0604020202020204" pitchFamily="34" charset="0"/>
                <a:ea typeface="メイリオ" panose="020B0604030504040204" pitchFamily="50" charset="-128"/>
                <a:cs typeface="Arial" panose="020B0604020202020204" pitchFamily="34" charset="0"/>
              </a:rPr>
              <a:t>Không giẫm lên gót giày.</a:t>
            </a:r>
            <a:r>
              <a:rPr lang="en-US" sz="1400" dirty="0">
                <a:latin typeface="Arial" panose="020B0604020202020204" pitchFamily="34" charset="0"/>
                <a:ea typeface="メイリオ" panose="020B0604030504040204" pitchFamily="50" charset="-128"/>
                <a:cs typeface="Arial" panose="020B0604020202020204" pitchFamily="34" charset="0"/>
              </a:rPr>
              <a:t> </a:t>
            </a:r>
            <a:br>
              <a:rPr lang="en-US" sz="1400" dirty="0">
                <a:latin typeface="Arial" panose="020B0604020202020204" pitchFamily="34" charset="0"/>
                <a:ea typeface="メイリオ" panose="020B0604030504040204" pitchFamily="50" charset="-128"/>
                <a:cs typeface="Arial" panose="020B0604020202020204" pitchFamily="34" charset="0"/>
              </a:rPr>
            </a:br>
            <a:r>
              <a:rPr lang="vi" sz="1400" dirty="0">
                <a:latin typeface="Arial" panose="020B0604020202020204" pitchFamily="34" charset="0"/>
                <a:ea typeface="メイリオ" panose="020B0604030504040204" pitchFamily="50" charset="-128"/>
                <a:cs typeface="Arial" panose="020B0604020202020204" pitchFamily="34" charset="0"/>
              </a:rPr>
              <a:t>2) Sử dụng màu trắng, đen, nâu, v.v..., tránh màu sắc loè loẹt.</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cxnSp>
        <p:nvCxnSpPr>
          <p:cNvPr id="22" name="直線矢印コネクタ 21"/>
          <p:cNvCxnSpPr>
            <a:stCxn id="21" idx="1"/>
          </p:cNvCxnSpPr>
          <p:nvPr/>
        </p:nvCxnSpPr>
        <p:spPr>
          <a:xfrm flipH="1">
            <a:off x="1547664" y="6028721"/>
            <a:ext cx="720080" cy="258241"/>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21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p:cNvSpPr>
            <a:spLocks noChangeArrowheads="1"/>
          </p:cNvSpPr>
          <p:nvPr/>
        </p:nvSpPr>
        <p:spPr bwMode="auto">
          <a:xfrm>
            <a:off x="323528" y="1257726"/>
            <a:ext cx="8415808" cy="2531313"/>
          </a:xfrm>
          <a:prstGeom prst="rect">
            <a:avLst/>
          </a:prstGeom>
          <a:solidFill>
            <a:schemeClr val="accent3">
              <a:lumMod val="20000"/>
              <a:lumOff val="80000"/>
            </a:schemeClr>
          </a:solidFill>
          <a:ln w="28575">
            <a:solidFill>
              <a:srgbClr val="0000CC"/>
            </a:solidFill>
            <a:miter lim="800000"/>
            <a:headEnd/>
            <a:tailEnd/>
          </a:ln>
          <a:effectLst/>
        </p:spPr>
        <p:txBody>
          <a:bodyPr vert="horz" wrap="square" lIns="91440" tIns="108000" rIns="72000" bIns="72000" numCol="1" rtlCol="0" anchor="ctr" anchorCtr="0" compatLnSpc="1">
            <a:prstTxWarp prst="textNoShape">
              <a:avLst/>
            </a:prstTxWarp>
            <a:noAutofit/>
          </a:bodyPr>
          <a:lstStyle/>
          <a:p>
            <a:pPr marL="361950" indent="-361950" rtl="0">
              <a:spcBef>
                <a:spcPts val="600"/>
              </a:spcBef>
              <a:buClr>
                <a:srgbClr val="0000CC"/>
              </a:buClr>
              <a:buFont typeface="Wingdings" panose="05000000000000000000" pitchFamily="2" charset="2"/>
              <a:buChar char="u"/>
            </a:pPr>
            <a:r>
              <a:rPr lang="vi" dirty="0">
                <a:latin typeface="Arial" panose="020B0604020202020204" pitchFamily="34" charset="0"/>
                <a:ea typeface="メイリオ" pitchFamily="50" charset="-128"/>
                <a:cs typeface="Arial" panose="020B0604020202020204" pitchFamily="34" charset="0"/>
              </a:rPr>
              <a:t>Khi làm việc phải mặc </a:t>
            </a:r>
            <a:r>
              <a:rPr lang="vi" dirty="0">
                <a:solidFill>
                  <a:srgbClr val="C00000"/>
                </a:solidFill>
                <a:latin typeface="Arial" panose="020B0604020202020204" pitchFamily="34" charset="0"/>
                <a:ea typeface="メイリオ" pitchFamily="50" charset="-128"/>
                <a:cs typeface="Arial" panose="020B0604020202020204" pitchFamily="34" charset="0"/>
              </a:rPr>
              <a:t>trang phục an toàn</a:t>
            </a:r>
            <a:r>
              <a:rPr lang="vi" dirty="0">
                <a:latin typeface="Arial" panose="020B0604020202020204" pitchFamily="34" charset="0"/>
                <a:ea typeface="メイリオ" pitchFamily="50" charset="-128"/>
                <a:cs typeface="Arial" panose="020B0604020202020204" pitchFamily="34" charset="0"/>
              </a:rPr>
              <a:t>theo quy định.</a:t>
            </a:r>
            <a:endParaRPr lang="en-US" altLang="ja-JP" dirty="0">
              <a:latin typeface="Arial" panose="020B0604020202020204" pitchFamily="34" charset="0"/>
              <a:ea typeface="メイリオ" pitchFamily="50" charset="-128"/>
              <a:cs typeface="Arial" panose="020B0604020202020204" pitchFamily="34" charset="0"/>
            </a:endParaRPr>
          </a:p>
          <a:p>
            <a:pPr marL="361950" indent="-361950" rtl="0">
              <a:spcBef>
                <a:spcPts val="600"/>
              </a:spcBef>
              <a:buClr>
                <a:srgbClr val="0000CC"/>
              </a:buClr>
              <a:buFont typeface="Wingdings" panose="05000000000000000000" pitchFamily="2" charset="2"/>
              <a:buChar char="u"/>
            </a:pPr>
            <a:r>
              <a:rPr lang="vi" dirty="0">
                <a:latin typeface="Arial" panose="020B0604020202020204" pitchFamily="34" charset="0"/>
                <a:ea typeface="メイリオ" pitchFamily="50" charset="-128"/>
                <a:cs typeface="Arial" panose="020B0604020202020204" pitchFamily="34" charset="0"/>
              </a:rPr>
              <a:t>Trang phục làm việc phải thoải mái và</a:t>
            </a:r>
            <a:r>
              <a:rPr lang="vi" dirty="0">
                <a:solidFill>
                  <a:srgbClr val="C00000"/>
                </a:solidFill>
                <a:latin typeface="Arial" panose="020B0604020202020204" pitchFamily="34" charset="0"/>
                <a:ea typeface="メイリオ" pitchFamily="50" charset="-128"/>
                <a:cs typeface="Arial" panose="020B0604020202020204" pitchFamily="34" charset="0"/>
              </a:rPr>
              <a:t>vừa vặn với cơ thể</a:t>
            </a:r>
            <a:r>
              <a:rPr lang="vi" dirty="0">
                <a:latin typeface="Arial" panose="020B0604020202020204" pitchFamily="34" charset="0"/>
                <a:ea typeface="メイリオ" pitchFamily="50" charset="-128"/>
                <a:cs typeface="Arial" panose="020B0604020202020204" pitchFamily="34" charset="0"/>
              </a:rPr>
              <a:t>.</a:t>
            </a:r>
            <a:endParaRPr lang="en-US" altLang="ja-JP" dirty="0">
              <a:latin typeface="Arial" panose="020B0604020202020204" pitchFamily="34" charset="0"/>
              <a:ea typeface="メイリオ" pitchFamily="50" charset="-128"/>
              <a:cs typeface="Arial" panose="020B0604020202020204" pitchFamily="34" charset="0"/>
            </a:endParaRPr>
          </a:p>
          <a:p>
            <a:pPr marL="361950" indent="-361950" rtl="0">
              <a:spcBef>
                <a:spcPts val="600"/>
              </a:spcBef>
              <a:buClr>
                <a:srgbClr val="0000CC"/>
              </a:buClr>
              <a:buFont typeface="Wingdings" panose="05000000000000000000" pitchFamily="2" charset="2"/>
              <a:buChar char="u"/>
            </a:pPr>
            <a:r>
              <a:rPr lang="vi" dirty="0">
                <a:latin typeface="Arial" panose="020B0604020202020204" pitchFamily="34" charset="0"/>
                <a:ea typeface="メイリオ" pitchFamily="50" charset="-128"/>
                <a:cs typeface="Arial" panose="020B0604020202020204" pitchFamily="34" charset="0"/>
              </a:rPr>
              <a:t>Nếu tay áo dài</a:t>
            </a:r>
            <a:r>
              <a:rPr lang="vi" dirty="0">
                <a:solidFill>
                  <a:srgbClr val="C00000"/>
                </a:solidFill>
                <a:latin typeface="Arial" panose="020B0604020202020204" pitchFamily="34" charset="0"/>
                <a:ea typeface="メイリオ" pitchFamily="50" charset="-128"/>
                <a:cs typeface="Arial" panose="020B0604020202020204" pitchFamily="34" charset="0"/>
              </a:rPr>
              <a:t>phải cài chặt cổ tay áo</a:t>
            </a:r>
            <a:r>
              <a:rPr lang="vi" dirty="0">
                <a:latin typeface="Arial" panose="020B0604020202020204" pitchFamily="34" charset="0"/>
                <a:ea typeface="メイリオ" pitchFamily="50" charset="-128"/>
                <a:cs typeface="Arial" panose="020B0604020202020204" pitchFamily="34" charset="0"/>
              </a:rPr>
              <a:t>, </a:t>
            </a:r>
            <a:r>
              <a:rPr lang="vi" dirty="0">
                <a:solidFill>
                  <a:srgbClr val="C00000"/>
                </a:solidFill>
                <a:latin typeface="Arial" panose="020B0604020202020204" pitchFamily="34" charset="0"/>
                <a:ea typeface="メイリオ" pitchFamily="50" charset="-128"/>
                <a:cs typeface="Arial" panose="020B0604020202020204" pitchFamily="34" charset="0"/>
              </a:rPr>
              <a:t>vạt áo phải bỏ vào trong quần</a:t>
            </a:r>
            <a:r>
              <a:rPr lang="vi" dirty="0">
                <a:latin typeface="Arial" panose="020B0604020202020204" pitchFamily="34" charset="0"/>
                <a:ea typeface="メイリオ" pitchFamily="50" charset="-128"/>
                <a:cs typeface="Arial" panose="020B0604020202020204" pitchFamily="34" charset="0"/>
              </a:rPr>
              <a:t>.</a:t>
            </a:r>
            <a:endParaRPr lang="en-US" altLang="ja-JP" dirty="0">
              <a:latin typeface="Arial" panose="020B0604020202020204" pitchFamily="34" charset="0"/>
              <a:ea typeface="メイリオ" pitchFamily="50" charset="-128"/>
              <a:cs typeface="Arial" panose="020B0604020202020204" pitchFamily="34" charset="0"/>
            </a:endParaRPr>
          </a:p>
          <a:p>
            <a:pPr marL="361950" indent="-361950" rtl="0">
              <a:spcBef>
                <a:spcPts val="600"/>
              </a:spcBef>
              <a:buClr>
                <a:srgbClr val="0000CC"/>
              </a:buClr>
              <a:buFont typeface="Wingdings" panose="05000000000000000000" pitchFamily="2" charset="2"/>
              <a:buChar char="u"/>
            </a:pPr>
            <a:r>
              <a:rPr lang="vi" dirty="0">
                <a:latin typeface="Arial" panose="020B0604020202020204" pitchFamily="34" charset="0"/>
                <a:ea typeface="メイリオ" pitchFamily="50" charset="-128"/>
                <a:cs typeface="Arial" panose="020B0604020202020204" pitchFamily="34" charset="0"/>
              </a:rPr>
              <a:t>Không bỏ dao, tuốc nơ vít, mũi khoan, bút bi, v.v... </a:t>
            </a:r>
            <a:r>
              <a:rPr lang="vi" dirty="0">
                <a:solidFill>
                  <a:srgbClr val="C00000"/>
                </a:solidFill>
                <a:latin typeface="Arial" panose="020B0604020202020204" pitchFamily="34" charset="0"/>
                <a:ea typeface="メイリオ" pitchFamily="50" charset="-128"/>
                <a:cs typeface="Arial" panose="020B0604020202020204" pitchFamily="34" charset="0"/>
              </a:rPr>
              <a:t>trong túi</a:t>
            </a:r>
            <a:r>
              <a:rPr lang="vi" dirty="0">
                <a:latin typeface="Arial" panose="020B0604020202020204" pitchFamily="34" charset="0"/>
                <a:ea typeface="メイリオ" pitchFamily="50" charset="-128"/>
                <a:cs typeface="Arial" panose="020B0604020202020204" pitchFamily="34" charset="0"/>
              </a:rPr>
              <a:t>.</a:t>
            </a:r>
            <a:endParaRPr lang="en-US" altLang="ja-JP" dirty="0">
              <a:latin typeface="Arial" panose="020B0604020202020204" pitchFamily="34" charset="0"/>
              <a:ea typeface="メイリオ" pitchFamily="50" charset="-128"/>
              <a:cs typeface="Arial" panose="020B0604020202020204" pitchFamily="34" charset="0"/>
            </a:endParaRPr>
          </a:p>
          <a:p>
            <a:pPr marL="361950" indent="-361950" rtl="0">
              <a:spcBef>
                <a:spcPts val="600"/>
              </a:spcBef>
              <a:buClr>
                <a:srgbClr val="0000CC"/>
              </a:buClr>
              <a:buFont typeface="Wingdings" panose="05000000000000000000" pitchFamily="2" charset="2"/>
              <a:buChar char="u"/>
            </a:pPr>
            <a:r>
              <a:rPr lang="vi" dirty="0">
                <a:latin typeface="Arial" panose="020B0604020202020204" pitchFamily="34" charset="0"/>
                <a:ea typeface="メイリオ" pitchFamily="50" charset="-128"/>
                <a:cs typeface="Arial" panose="020B0604020202020204" pitchFamily="34" charset="0"/>
              </a:rPr>
              <a:t>Không quấn khăn, khăn lau tay lên cổ, không đeo những vật có </a:t>
            </a:r>
            <a:r>
              <a:rPr lang="vi" dirty="0">
                <a:solidFill>
                  <a:srgbClr val="C00000"/>
                </a:solidFill>
                <a:latin typeface="Arial" panose="020B0604020202020204" pitchFamily="34" charset="0"/>
                <a:ea typeface="メイリオ" pitchFamily="50" charset="-128"/>
                <a:cs typeface="Arial" panose="020B0604020202020204" pitchFamily="34" charset="0"/>
              </a:rPr>
              <a:t>nguy cơ bị cuốn vào</a:t>
            </a:r>
            <a:r>
              <a:rPr lang="vi" dirty="0">
                <a:latin typeface="Arial" panose="020B0604020202020204" pitchFamily="34" charset="0"/>
                <a:ea typeface="メイリオ" pitchFamily="50" charset="-128"/>
                <a:cs typeface="Arial" panose="020B0604020202020204" pitchFamily="34" charset="0"/>
              </a:rPr>
              <a:t> như khăn quàng cổ, cà vạt, v.v...</a:t>
            </a:r>
            <a:endParaRPr lang="en-US" altLang="ja-JP" dirty="0">
              <a:latin typeface="Arial" panose="020B0604020202020204" pitchFamily="34" charset="0"/>
              <a:ea typeface="メイリオ" pitchFamily="50" charset="-128"/>
              <a:cs typeface="Arial" panose="020B0604020202020204" pitchFamily="34" charset="0"/>
            </a:endParaRPr>
          </a:p>
        </p:txBody>
      </p:sp>
      <p:sp>
        <p:nvSpPr>
          <p:cNvPr id="3" name="角丸四角形 2"/>
          <p:cNvSpPr/>
          <p:nvPr/>
        </p:nvSpPr>
        <p:spPr>
          <a:xfrm>
            <a:off x="345552" y="4221088"/>
            <a:ext cx="5400600" cy="1656184"/>
          </a:xfrm>
          <a:prstGeom prst="roundRect">
            <a:avLst>
              <a:gd name="adj" fmla="val 127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361950" algn="just" rtl="0"/>
            <a:r>
              <a:rPr lang="vi" dirty="0">
                <a:solidFill>
                  <a:schemeClr val="tx1"/>
                </a:solidFill>
                <a:latin typeface="Arial" panose="020B0604020202020204" pitchFamily="34" charset="0"/>
                <a:ea typeface="メイリオ" panose="020B0604030504040204" pitchFamily="50" charset="-128"/>
                <a:cs typeface="Arial" panose="020B0604020202020204" pitchFamily="34" charset="0"/>
              </a:rPr>
              <a:t>[Đội mũ bảo hộ đúng cách]</a:t>
            </a:r>
          </a:p>
          <a:p>
            <a:pPr marL="266700" indent="-266700" algn="just" rtl="0">
              <a:buFont typeface="Arial" panose="020B0604020202020204" pitchFamily="34" charset="0"/>
              <a:buChar char="•"/>
            </a:pPr>
            <a:r>
              <a:rPr lang="vi" dirty="0">
                <a:solidFill>
                  <a:schemeClr val="tx1"/>
                </a:solidFill>
                <a:latin typeface="Arial" panose="020B0604020202020204" pitchFamily="34" charset="0"/>
                <a:ea typeface="メイリオ" panose="020B0604030504040204" pitchFamily="50" charset="-128"/>
                <a:cs typeface="Arial" panose="020B0604020202020204" pitchFamily="34" charset="0"/>
              </a:rPr>
              <a:t>Kiểm tra quai đeo mũ, kiểm tra xem mũ có bị lỏng, đội trễ về phía sau đầu không</a:t>
            </a:r>
            <a:endParaRPr lang="en-US" altLang="ja-JP" dirty="0">
              <a:solidFill>
                <a:schemeClr val="tx1"/>
              </a:solidFill>
              <a:latin typeface="Arial" panose="020B0604020202020204" pitchFamily="34" charset="0"/>
              <a:ea typeface="メイリオ" pitchFamily="50" charset="-128"/>
              <a:cs typeface="Arial" panose="020B0604020202020204" pitchFamily="34" charset="0"/>
            </a:endParaRPr>
          </a:p>
          <a:p>
            <a:pPr marL="266700" indent="-266700" algn="just" rtl="0">
              <a:buFont typeface="Arial" panose="020B0604020202020204" pitchFamily="34" charset="0"/>
              <a:buChar char="•"/>
            </a:pPr>
            <a:r>
              <a:rPr lang="vi" dirty="0">
                <a:solidFill>
                  <a:schemeClr val="tx1"/>
                </a:solidFill>
                <a:latin typeface="Arial" panose="020B0604020202020204" pitchFamily="34" charset="0"/>
                <a:ea typeface="メイリオ" panose="020B0604030504040204" pitchFamily="50" charset="-128"/>
                <a:cs typeface="Arial" panose="020B0604020202020204" pitchFamily="34" charset="0"/>
              </a:rPr>
              <a:t>Xác nhận không phải là mũ cũ, bị hư hỏng</a:t>
            </a:r>
            <a:endParaRPr lang="en-US" altLang="ja-JP" dirty="0">
              <a:solidFill>
                <a:schemeClr val="tx1"/>
              </a:solidFill>
              <a:latin typeface="Arial" panose="020B0604020202020204" pitchFamily="34" charset="0"/>
              <a:ea typeface="メイリオ" pitchFamily="50" charset="-128"/>
              <a:cs typeface="Arial" panose="020B0604020202020204" pitchFamily="34" charset="0"/>
            </a:endParaRPr>
          </a:p>
          <a:p>
            <a:pPr marL="266700" indent="-266700" algn="just" rtl="0">
              <a:buFont typeface="Arial" panose="020B0604020202020204" pitchFamily="34" charset="0"/>
              <a:buChar char="•"/>
            </a:pPr>
            <a:r>
              <a:rPr lang="vi" dirty="0">
                <a:solidFill>
                  <a:schemeClr val="tx1"/>
                </a:solidFill>
                <a:latin typeface="Arial" panose="020B0604020202020204" pitchFamily="34" charset="0"/>
                <a:ea typeface="メイリオ" pitchFamily="50" charset="-128"/>
                <a:cs typeface="Arial" panose="020B0604020202020204" pitchFamily="34" charset="0"/>
              </a:rPr>
              <a:t>Cơ bản là để bảo vệ khi bị rơi xuống</a:t>
            </a:r>
            <a:endParaRPr kumimoji="1" lang="ja-JP" altLang="en-US"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8"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正方形/長方形 8"/>
          <p:cNvSpPr/>
          <p:nvPr/>
        </p:nvSpPr>
        <p:spPr>
          <a:xfrm>
            <a:off x="3967862" y="116632"/>
            <a:ext cx="4852610" cy="369845"/>
          </a:xfrm>
          <a:prstGeom prst="rect">
            <a:avLst/>
          </a:prstGeom>
        </p:spPr>
        <p:txBody>
          <a:bodyPr wrap="none" rtlCol="0">
            <a:spAutoFit/>
          </a:bodyPr>
          <a:lstStyle/>
          <a:p>
            <a:pPr lvl="0" algn="r" rtl="0" fontAlgn="base">
              <a:lnSpc>
                <a:spcPct val="125000"/>
              </a:lnSpc>
              <a:spcBef>
                <a:spcPct val="0"/>
              </a:spcBef>
              <a:spcAft>
                <a:spcPct val="0"/>
              </a:spcAft>
            </a:pPr>
            <a:r>
              <a:rPr lang="vi" sz="1600" b="1" dirty="0">
                <a:latin typeface="Arial" panose="020B0604020202020204" pitchFamily="34" charset="0"/>
                <a:ea typeface="ＭＳ ゴシック" pitchFamily="49" charset="-128"/>
                <a:cs typeface="Arial" panose="020B0604020202020204" pitchFamily="34" charset="0"/>
              </a:rPr>
              <a:t>(Làm việc an toàn bắt đầu từ trang phục đúng !)</a:t>
            </a:r>
            <a:endParaRPr lang="ja-JP" altLang="en-US" sz="1600" b="1" dirty="0">
              <a:latin typeface="Arial" panose="020B0604020202020204" pitchFamily="34" charset="0"/>
              <a:ea typeface="ＭＳ Ｐゴシック" pitchFamily="50" charset="-128"/>
              <a:cs typeface="Arial" panose="020B0604020202020204" pitchFamily="34" charset="0"/>
            </a:endParaRPr>
          </a:p>
        </p:txBody>
      </p:sp>
      <p:sp>
        <p:nvSpPr>
          <p:cNvPr id="2" name="テキスト ボックス 1"/>
          <p:cNvSpPr txBox="1"/>
          <p:nvPr/>
        </p:nvSpPr>
        <p:spPr>
          <a:xfrm>
            <a:off x="251520" y="601871"/>
            <a:ext cx="8487816" cy="646331"/>
          </a:xfrm>
          <a:prstGeom prst="rect">
            <a:avLst/>
          </a:prstGeom>
          <a:noFill/>
        </p:spPr>
        <p:txBody>
          <a:bodyPr wrap="square" rtlCol="0">
            <a:spAutoFit/>
          </a:bodyPr>
          <a:lstStyle/>
          <a:p>
            <a:pPr rtl="0"/>
            <a:r>
              <a:rPr lang="vi" dirty="0">
                <a:solidFill>
                  <a:srgbClr val="C00000"/>
                </a:solidFill>
              </a:rPr>
              <a:t>(Trang phục khi thực hiện các công việc gia công bằng máy móc và vận hành xe nâng hàng, v.v...)</a:t>
            </a:r>
          </a:p>
        </p:txBody>
      </p:sp>
      <p:grpSp>
        <p:nvGrpSpPr>
          <p:cNvPr id="4" name="グループ化 3">
            <a:extLst>
              <a:ext uri="{FF2B5EF4-FFF2-40B4-BE49-F238E27FC236}">
                <a16:creationId xmlns:a16="http://schemas.microsoft.com/office/drawing/2014/main" id="{37FD6CB8-98FF-4E5D-8F4C-385041E0FCC8}"/>
              </a:ext>
            </a:extLst>
          </p:cNvPr>
          <p:cNvGrpSpPr/>
          <p:nvPr/>
        </p:nvGrpSpPr>
        <p:grpSpPr>
          <a:xfrm>
            <a:off x="5926875" y="3917915"/>
            <a:ext cx="3175656" cy="2671200"/>
            <a:chOff x="5926875" y="3917915"/>
            <a:chExt cx="3175656" cy="2671200"/>
          </a:xfrm>
        </p:grpSpPr>
        <p:pic>
          <p:nvPicPr>
            <p:cNvPr id="11" name="図 10">
              <a:extLst>
                <a:ext uri="{FF2B5EF4-FFF2-40B4-BE49-F238E27FC236}">
                  <a16:creationId xmlns:a16="http://schemas.microsoft.com/office/drawing/2014/main" id="{9B42B916-FA56-405D-87E5-3C825D8DF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875" y="3917915"/>
              <a:ext cx="2567523" cy="2671200"/>
            </a:xfrm>
            <a:prstGeom prst="rect">
              <a:avLst/>
            </a:prstGeom>
          </p:spPr>
        </p:pic>
        <p:sp>
          <p:nvSpPr>
            <p:cNvPr id="12" name="Text Box 12">
              <a:extLst>
                <a:ext uri="{FF2B5EF4-FFF2-40B4-BE49-F238E27FC236}">
                  <a16:creationId xmlns:a16="http://schemas.microsoft.com/office/drawing/2014/main" id="{68128AFB-7B71-4208-9886-89D6A4CB0FF8}"/>
                </a:ext>
              </a:extLst>
            </p:cNvPr>
            <p:cNvSpPr txBox="1">
              <a:spLocks noChangeArrowheads="1"/>
            </p:cNvSpPr>
            <p:nvPr/>
          </p:nvSpPr>
          <p:spPr bwMode="auto">
            <a:xfrm>
              <a:off x="8094531" y="4214248"/>
              <a:ext cx="1008000" cy="138499"/>
            </a:xfrm>
            <a:prstGeom prst="rect">
              <a:avLst/>
            </a:prstGeom>
            <a:noFill/>
            <a:ln>
              <a:noFill/>
            </a:ln>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id-ID" altLang="ja-JP" sz="900" dirty="0">
                  <a:cs typeface="Arial" panose="020B0604020202020204" pitchFamily="34" charset="0"/>
                </a:rPr>
                <a:t>Mũ bảo hộ</a:t>
              </a:r>
            </a:p>
          </p:txBody>
        </p:sp>
        <p:sp>
          <p:nvSpPr>
            <p:cNvPr id="14" name="Text Box 12">
              <a:extLst>
                <a:ext uri="{FF2B5EF4-FFF2-40B4-BE49-F238E27FC236}">
                  <a16:creationId xmlns:a16="http://schemas.microsoft.com/office/drawing/2014/main" id="{313E1993-54F8-4527-B0C5-0BA73A08DCA6}"/>
                </a:ext>
              </a:extLst>
            </p:cNvPr>
            <p:cNvSpPr txBox="1">
              <a:spLocks noChangeArrowheads="1"/>
            </p:cNvSpPr>
            <p:nvPr/>
          </p:nvSpPr>
          <p:spPr bwMode="auto">
            <a:xfrm>
              <a:off x="7591318" y="4804988"/>
              <a:ext cx="1267361" cy="138499"/>
            </a:xfrm>
            <a:prstGeom prst="rect">
              <a:avLst/>
            </a:prstGeom>
            <a:noFill/>
            <a:ln>
              <a:noFill/>
            </a:ln>
          </p:spPr>
          <p:txBody>
            <a:bodyPr wrap="squar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id-ID" altLang="ja-JP" sz="900" dirty="0">
                  <a:cs typeface="Arial" panose="020B0604020202020204" pitchFamily="34" charset="0"/>
                </a:rPr>
                <a:t>Nút bịt lỗ tai</a:t>
              </a:r>
            </a:p>
          </p:txBody>
        </p:sp>
        <p:sp>
          <p:nvSpPr>
            <p:cNvPr id="15" name="Text Box 12">
              <a:extLst>
                <a:ext uri="{FF2B5EF4-FFF2-40B4-BE49-F238E27FC236}">
                  <a16:creationId xmlns:a16="http://schemas.microsoft.com/office/drawing/2014/main" id="{EFBDAE0D-E9FB-42ED-B005-02C8889759B8}"/>
                </a:ext>
              </a:extLst>
            </p:cNvPr>
            <p:cNvSpPr txBox="1">
              <a:spLocks noChangeArrowheads="1"/>
            </p:cNvSpPr>
            <p:nvPr/>
          </p:nvSpPr>
          <p:spPr bwMode="auto">
            <a:xfrm>
              <a:off x="7078395" y="5381554"/>
              <a:ext cx="720000" cy="138499"/>
            </a:xfrm>
            <a:prstGeom prst="rect">
              <a:avLst/>
            </a:prstGeom>
            <a:noFill/>
            <a:ln>
              <a:noFill/>
            </a:ln>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id-ID" altLang="ja-JP" sz="900" dirty="0">
                  <a:cs typeface="Arial" panose="020B0604020202020204" pitchFamily="34" charset="0"/>
                </a:rPr>
                <a:t>Cài tay áo</a:t>
              </a:r>
            </a:p>
          </p:txBody>
        </p:sp>
        <p:sp>
          <p:nvSpPr>
            <p:cNvPr id="16" name="Text Box 12">
              <a:extLst>
                <a:ext uri="{FF2B5EF4-FFF2-40B4-BE49-F238E27FC236}">
                  <a16:creationId xmlns:a16="http://schemas.microsoft.com/office/drawing/2014/main" id="{3D62676A-0116-44C6-818C-4AF078B0874E}"/>
                </a:ext>
              </a:extLst>
            </p:cNvPr>
            <p:cNvSpPr txBox="1">
              <a:spLocks noChangeArrowheads="1"/>
            </p:cNvSpPr>
            <p:nvPr/>
          </p:nvSpPr>
          <p:spPr bwMode="auto">
            <a:xfrm>
              <a:off x="8037909" y="6064721"/>
              <a:ext cx="1008000" cy="138499"/>
            </a:xfrm>
            <a:prstGeom prst="rect">
              <a:avLst/>
            </a:prstGeom>
            <a:noFill/>
            <a:ln>
              <a:noFill/>
            </a:ln>
          </p:spPr>
          <p:txBody>
            <a:bodyPr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id-ID" altLang="ja-JP" sz="900" dirty="0">
                  <a:cs typeface="Arial" panose="020B0604020202020204" pitchFamily="34" charset="0"/>
                </a:rPr>
                <a:t>Giày an toàn</a:t>
              </a:r>
            </a:p>
          </p:txBody>
        </p:sp>
      </p:grpSp>
    </p:spTree>
    <p:extLst>
      <p:ext uri="{BB962C8B-B14F-4D97-AF65-F5344CB8AC3E}">
        <p14:creationId xmlns:p14="http://schemas.microsoft.com/office/powerpoint/2010/main" val="83064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User07.PC007\OneDrive\01厚労省委託H28\未熟練_商業\マニュアル\pics\商業(火傷).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7131" y="4630453"/>
            <a:ext cx="2383753" cy="21829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719572" y="260648"/>
            <a:ext cx="7704856" cy="504056"/>
          </a:xfrm>
          <a:prstGeom prst="roundRect">
            <a:avLst/>
          </a:prstGeom>
          <a:solidFill>
            <a:schemeClr val="accent2">
              <a:lumMod val="75000"/>
            </a:schemeClr>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pPr>
            <a:r>
              <a:rPr lang="vi" sz="2000" b="1" dirty="0">
                <a:solidFill>
                  <a:schemeClr val="bg1"/>
                </a:solidFill>
                <a:latin typeface="Arial" panose="020B0604020202020204" pitchFamily="34" charset="0"/>
                <a:ea typeface="ＭＳ ゴシック" pitchFamily="49" charset="-128"/>
                <a:cs typeface="Arial" panose="020B0604020202020204" pitchFamily="34" charset="0"/>
              </a:rPr>
              <a:t>Điểm lưu ý 4 Tuân thủ trình tự làm việc đã được quy định!</a:t>
            </a:r>
            <a:endParaRPr lang="ja-JP" altLang="en-US" sz="2000"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8" name="スライド番号プレースホルダ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4AA4217-AB25-474B-8523-140E3806D2F1}"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Rectangle 10"/>
          <p:cNvSpPr>
            <a:spLocks noChangeArrowheads="1"/>
          </p:cNvSpPr>
          <p:nvPr/>
        </p:nvSpPr>
        <p:spPr bwMode="auto">
          <a:xfrm>
            <a:off x="548680" y="2060847"/>
            <a:ext cx="8199784" cy="2569605"/>
          </a:xfrm>
          <a:prstGeom prst="rect">
            <a:avLst/>
          </a:prstGeom>
          <a:solidFill>
            <a:schemeClr val="accent3">
              <a:lumMod val="20000"/>
              <a:lumOff val="80000"/>
            </a:schemeClr>
          </a:solidFill>
          <a:ln w="28575">
            <a:solidFill>
              <a:srgbClr val="0000CC"/>
            </a:solidFill>
            <a:miter lim="800000"/>
            <a:headEnd/>
            <a:tailEnd/>
          </a:ln>
          <a:effectLst/>
        </p:spPr>
        <p:txBody>
          <a:bodyPr tIns="108000" rIns="72000" bIns="72000" rtlCol="0" anchor="ctr"/>
          <a:lstStyle/>
          <a:p>
            <a:pPr marL="358775" indent="-358775" rtl="0" fontAlgn="auto">
              <a:spcAft>
                <a:spcPts val="0"/>
              </a:spcAft>
              <a:buClr>
                <a:srgbClr val="0000CC"/>
              </a:buClr>
              <a:buFont typeface="Wingdings" panose="05000000000000000000" pitchFamily="2" charset="2"/>
              <a:buChar char="u"/>
              <a:defRPr/>
            </a:pPr>
            <a:r>
              <a:rPr lang="vi" dirty="0">
                <a:latin typeface="Arial" panose="020B0604020202020204" pitchFamily="34" charset="0"/>
                <a:ea typeface="メイリオ" pitchFamily="50" charset="-128"/>
                <a:cs typeface="Arial" panose="020B0604020202020204" pitchFamily="34" charset="0"/>
              </a:rPr>
              <a:t>Nghiêm túc tuân thủ</a:t>
            </a:r>
            <a:r>
              <a:rPr lang="vi" dirty="0">
                <a:solidFill>
                  <a:srgbClr val="C00000"/>
                </a:solidFill>
                <a:latin typeface="Arial" panose="020B0604020202020204" pitchFamily="34" charset="0"/>
                <a:ea typeface="メイリオ" pitchFamily="50" charset="-128"/>
                <a:cs typeface="Arial" panose="020B0604020202020204" pitchFamily="34" charset="0"/>
              </a:rPr>
              <a:t>trình tự làm việc</a:t>
            </a:r>
            <a:r>
              <a:rPr lang="en-US" dirty="0">
                <a:solidFill>
                  <a:srgbClr val="C00000"/>
                </a:solidFill>
                <a:latin typeface="Arial" panose="020B0604020202020204" pitchFamily="34" charset="0"/>
                <a:ea typeface="メイリオ" pitchFamily="50" charset="-128"/>
                <a:cs typeface="Arial" panose="020B0604020202020204" pitchFamily="34" charset="0"/>
              </a:rPr>
              <a:t> </a:t>
            </a:r>
            <a:r>
              <a:rPr lang="vi" dirty="0">
                <a:latin typeface="Arial" panose="020B0604020202020204" pitchFamily="34" charset="0"/>
                <a:ea typeface="メイリオ" pitchFamily="50" charset="-128"/>
                <a:cs typeface="Arial" panose="020B0604020202020204" pitchFamily="34" charset="0"/>
              </a:rPr>
              <a:t>(tiêu chuẩn làm việc) đã </a:t>
            </a:r>
            <a:br>
              <a:rPr lang="en-US" dirty="0">
                <a:latin typeface="Arial" panose="020B0604020202020204" pitchFamily="34" charset="0"/>
                <a:ea typeface="メイリオ" pitchFamily="50" charset="-128"/>
                <a:cs typeface="Arial" panose="020B0604020202020204" pitchFamily="34" charset="0"/>
              </a:rPr>
            </a:br>
            <a:r>
              <a:rPr lang="vi" dirty="0">
                <a:latin typeface="Arial" panose="020B0604020202020204" pitchFamily="34" charset="0"/>
                <a:ea typeface="メイリオ" pitchFamily="50" charset="-128"/>
                <a:cs typeface="Arial" panose="020B0604020202020204" pitchFamily="34" charset="0"/>
              </a:rPr>
              <a:t>được quy định.</a:t>
            </a:r>
            <a:endParaRPr lang="en-US" altLang="ja-JP" dirty="0">
              <a:latin typeface="Arial" panose="020B0604020202020204" pitchFamily="34" charset="0"/>
              <a:ea typeface="メイリオ" pitchFamily="50" charset="-128"/>
              <a:cs typeface="Arial" panose="020B0604020202020204" pitchFamily="34" charset="0"/>
            </a:endParaRPr>
          </a:p>
          <a:p>
            <a:pPr marL="358775" indent="-358775" rtl="0" fontAlgn="auto">
              <a:spcAft>
                <a:spcPts val="0"/>
              </a:spcAft>
              <a:buClr>
                <a:srgbClr val="0000CC"/>
              </a:buClr>
              <a:buFont typeface="Wingdings" panose="05000000000000000000" pitchFamily="2" charset="2"/>
              <a:buChar char="u"/>
              <a:defRPr/>
            </a:pPr>
            <a:r>
              <a:rPr lang="vi" dirty="0">
                <a:solidFill>
                  <a:srgbClr val="C00000"/>
                </a:solidFill>
                <a:latin typeface="Arial" panose="020B0604020202020204" pitchFamily="34" charset="0"/>
                <a:ea typeface="メイリオ" pitchFamily="50" charset="-128"/>
                <a:cs typeface="Arial" panose="020B0604020202020204" pitchFamily="34" charset="0"/>
              </a:rPr>
              <a:t>Luyện tập liên tục</a:t>
            </a:r>
            <a:r>
              <a:rPr lang="vi" dirty="0">
                <a:latin typeface="Arial" panose="020B0604020202020204" pitchFamily="34" charset="0"/>
                <a:ea typeface="メイリオ" pitchFamily="50" charset="-128"/>
                <a:cs typeface="Arial" panose="020B0604020202020204" pitchFamily="34" charset="0"/>
              </a:rPr>
              <a:t> để nắm vững trình tự làm việc đã được mô </a:t>
            </a:r>
            <a:br>
              <a:rPr lang="en-US" dirty="0">
                <a:latin typeface="Arial" panose="020B0604020202020204" pitchFamily="34" charset="0"/>
                <a:ea typeface="メイリオ" pitchFamily="50" charset="-128"/>
                <a:cs typeface="Arial" panose="020B0604020202020204" pitchFamily="34" charset="0"/>
              </a:rPr>
            </a:br>
            <a:r>
              <a:rPr lang="vi" dirty="0">
                <a:latin typeface="Arial" panose="020B0604020202020204" pitchFamily="34" charset="0"/>
                <a:ea typeface="メイリオ" pitchFamily="50" charset="-128"/>
                <a:cs typeface="Arial" panose="020B0604020202020204" pitchFamily="34" charset="0"/>
              </a:rPr>
              <a:t>tả trong bảng trình tự làm việc.</a:t>
            </a:r>
            <a:endParaRPr lang="en-US" altLang="ja-JP" dirty="0">
              <a:latin typeface="Arial" panose="020B0604020202020204" pitchFamily="34" charset="0"/>
              <a:ea typeface="メイリオ" pitchFamily="50" charset="-128"/>
              <a:cs typeface="Arial" panose="020B0604020202020204" pitchFamily="34" charset="0"/>
            </a:endParaRPr>
          </a:p>
          <a:p>
            <a:pPr marL="358775" indent="-358775" rtl="0" fontAlgn="auto">
              <a:spcAft>
                <a:spcPts val="0"/>
              </a:spcAft>
              <a:buClr>
                <a:srgbClr val="0000CC"/>
              </a:buClr>
              <a:buFont typeface="Wingdings" panose="05000000000000000000" pitchFamily="2" charset="2"/>
              <a:buChar char="u"/>
              <a:defRPr/>
            </a:pPr>
            <a:r>
              <a:rPr lang="vi" dirty="0">
                <a:latin typeface="Arial" panose="020B0604020202020204" pitchFamily="34" charset="0"/>
                <a:ea typeface="メイリオ" pitchFamily="50" charset="-128"/>
                <a:cs typeface="Arial" panose="020B0604020202020204" pitchFamily="34" charset="0"/>
              </a:rPr>
              <a:t>Hiểu rõ</a:t>
            </a:r>
            <a:r>
              <a:rPr lang="vi" dirty="0">
                <a:solidFill>
                  <a:srgbClr val="C00000"/>
                </a:solidFill>
                <a:latin typeface="Arial" panose="020B0604020202020204" pitchFamily="34" charset="0"/>
                <a:ea typeface="メイリオ" pitchFamily="50" charset="-128"/>
                <a:cs typeface="Arial" panose="020B0604020202020204" pitchFamily="34" charset="0"/>
              </a:rPr>
              <a:t>những việc cần làm</a:t>
            </a:r>
            <a:r>
              <a:rPr lang="vi" dirty="0">
                <a:latin typeface="Arial" panose="020B0604020202020204" pitchFamily="34" charset="0"/>
                <a:ea typeface="メイリオ" pitchFamily="50" charset="-128"/>
                <a:cs typeface="Arial" panose="020B0604020202020204" pitchFamily="34" charset="0"/>
              </a:rPr>
              <a:t>, </a:t>
            </a:r>
            <a:r>
              <a:rPr lang="vi" dirty="0">
                <a:solidFill>
                  <a:srgbClr val="C00000"/>
                </a:solidFill>
                <a:latin typeface="Arial" panose="020B0604020202020204" pitchFamily="34" charset="0"/>
                <a:ea typeface="メイリオ" pitchFamily="50" charset="-128"/>
                <a:cs typeface="Arial" panose="020B0604020202020204" pitchFamily="34" charset="0"/>
              </a:rPr>
              <a:t>những việc không cần làm</a:t>
            </a:r>
            <a:r>
              <a:rPr lang="vi" dirty="0">
                <a:latin typeface="Arial" panose="020B0604020202020204" pitchFamily="34" charset="0"/>
                <a:ea typeface="メイリオ" pitchFamily="50" charset="-128"/>
                <a:cs typeface="Arial" panose="020B0604020202020204" pitchFamily="34" charset="0"/>
              </a:rPr>
              <a:t>để đảm bảo an toàn.</a:t>
            </a:r>
            <a:endParaRPr lang="en-US" altLang="ja-JP" dirty="0">
              <a:latin typeface="Arial" panose="020B0604020202020204" pitchFamily="34" charset="0"/>
              <a:ea typeface="メイリオ" pitchFamily="50" charset="-128"/>
              <a:cs typeface="Arial" panose="020B0604020202020204" pitchFamily="34" charset="0"/>
            </a:endParaRPr>
          </a:p>
          <a:p>
            <a:pPr marL="358775" indent="-358775" rtl="0" fontAlgn="auto">
              <a:spcAft>
                <a:spcPts val="0"/>
              </a:spcAft>
              <a:buClr>
                <a:srgbClr val="0000CC"/>
              </a:buClr>
              <a:buFont typeface="Wingdings" panose="05000000000000000000" pitchFamily="2" charset="2"/>
              <a:buChar char="u"/>
              <a:defRPr/>
            </a:pPr>
            <a:r>
              <a:rPr lang="vi" spc="-50" dirty="0">
                <a:solidFill>
                  <a:srgbClr val="C00000"/>
                </a:solidFill>
                <a:latin typeface="Arial" panose="020B0604020202020204" pitchFamily="34" charset="0"/>
                <a:ea typeface="メイリオ" pitchFamily="50" charset="-128"/>
                <a:cs typeface="Arial" panose="020B0604020202020204" pitchFamily="34" charset="0"/>
              </a:rPr>
              <a:t>Nếu không hiểu</a:t>
            </a:r>
            <a:r>
              <a:rPr lang="vi" spc="-50" dirty="0">
                <a:latin typeface="Arial" panose="020B0604020202020204" pitchFamily="34" charset="0"/>
                <a:ea typeface="メイリオ" pitchFamily="50" charset="-128"/>
                <a:cs typeface="Arial" panose="020B0604020202020204" pitchFamily="34" charset="0"/>
              </a:rPr>
              <a:t> trình tự làm việc, không được bỏ qua mà phải xác nhận với người chịu trách nhiệm.</a:t>
            </a:r>
            <a:endParaRPr lang="en-US" altLang="ja-JP" spc="-50" dirty="0">
              <a:latin typeface="Arial" panose="020B0604020202020204" pitchFamily="34" charset="0"/>
              <a:ea typeface="メイリオ" pitchFamily="50" charset="-128"/>
              <a:cs typeface="Arial" panose="020B0604020202020204" pitchFamily="34" charset="0"/>
            </a:endParaRPr>
          </a:p>
          <a:p>
            <a:pPr marL="358775" indent="-358775" rtl="0" fontAlgn="auto">
              <a:spcAft>
                <a:spcPts val="0"/>
              </a:spcAft>
              <a:buClr>
                <a:srgbClr val="0000CC"/>
              </a:buClr>
              <a:buFont typeface="Wingdings" panose="05000000000000000000" pitchFamily="2" charset="2"/>
              <a:buChar char="u"/>
              <a:defRPr/>
            </a:pPr>
            <a:r>
              <a:rPr lang="vi" dirty="0">
                <a:latin typeface="Arial" panose="020B0604020202020204" pitchFamily="34" charset="0"/>
                <a:ea typeface="メイリオ" pitchFamily="50" charset="-128"/>
                <a:cs typeface="Arial" panose="020B0604020202020204" pitchFamily="34" charset="0"/>
              </a:rPr>
              <a:t>Cẩn thận chú ý với </a:t>
            </a:r>
            <a:r>
              <a:rPr lang="vi" dirty="0">
                <a:solidFill>
                  <a:srgbClr val="C00000"/>
                </a:solidFill>
                <a:latin typeface="Arial" panose="020B0604020202020204" pitchFamily="34" charset="0"/>
                <a:ea typeface="メイリオ" pitchFamily="50" charset="-128"/>
                <a:cs typeface="Arial" panose="020B0604020202020204" pitchFamily="34" charset="0"/>
              </a:rPr>
              <a:t>những chấn thương do thói quen</a:t>
            </a:r>
            <a:r>
              <a:rPr lang="vi" dirty="0">
                <a:latin typeface="Arial" panose="020B0604020202020204" pitchFamily="34" charset="0"/>
                <a:ea typeface="メイリオ" pitchFamily="50" charset="-128"/>
                <a:cs typeface="Arial" panose="020B0604020202020204" pitchFamily="34" charset="0"/>
              </a:rPr>
              <a:t>, đừng làm việc một cách hấp tấp hoặc gượng ép.</a:t>
            </a:r>
            <a:endParaRPr lang="en-US" altLang="ja-JP" dirty="0">
              <a:latin typeface="Arial" panose="020B0604020202020204" pitchFamily="34" charset="0"/>
              <a:ea typeface="メイリオ" pitchFamily="50" charset="-128"/>
              <a:cs typeface="Arial" panose="020B0604020202020204" pitchFamily="34" charset="0"/>
            </a:endParaRPr>
          </a:p>
        </p:txBody>
      </p:sp>
      <p:sp>
        <p:nvSpPr>
          <p:cNvPr id="10" name="テキスト ボックス 9"/>
          <p:cNvSpPr txBox="1"/>
          <p:nvPr/>
        </p:nvSpPr>
        <p:spPr>
          <a:xfrm>
            <a:off x="468313" y="908720"/>
            <a:ext cx="8280151" cy="1077218"/>
          </a:xfrm>
          <a:prstGeom prst="rect">
            <a:avLst/>
          </a:prstGeom>
          <a:noFill/>
        </p:spPr>
        <p:txBody>
          <a:bodyPr wrap="square" rtlCol="0">
            <a:spAutoFit/>
          </a:bodyPr>
          <a:lstStyle/>
          <a:p>
            <a:pPr marL="285750" indent="-285750" rtl="0" fontAlgn="auto">
              <a:spcAft>
                <a:spcPts val="0"/>
              </a:spcAft>
              <a:buFont typeface="Wingdings 2" panose="05020102010507070707" pitchFamily="18" charset="2"/>
              <a:buChar char=""/>
              <a:defRPr/>
            </a:pPr>
            <a:r>
              <a:rPr lang="vi" sz="1600" dirty="0">
                <a:latin typeface="Arial" panose="020B0604020202020204" pitchFamily="34" charset="0"/>
                <a:ea typeface="メイリオ" panose="020B0604030504040204" pitchFamily="50" charset="-128"/>
                <a:cs typeface="Arial" panose="020B0604020202020204" pitchFamily="34" charset="0"/>
              </a:rPr>
              <a:t>Nơi làm việc có rất nhiều rủi ro không lường trước được.</a:t>
            </a:r>
            <a:endParaRPr lang="en-US" altLang="ja-JP" sz="1600" dirty="0">
              <a:latin typeface="Arial" panose="020B0604020202020204" pitchFamily="34" charset="0"/>
              <a:ea typeface="メイリオ" panose="020B0604030504040204" pitchFamily="50" charset="-128"/>
              <a:cs typeface="Arial" panose="020B0604020202020204" pitchFamily="34" charset="0"/>
            </a:endParaRPr>
          </a:p>
          <a:p>
            <a:pPr marL="285750" indent="-285750" rtl="0" fontAlgn="auto">
              <a:spcAft>
                <a:spcPts val="0"/>
              </a:spcAft>
              <a:buFont typeface="Wingdings 2" panose="05020102010507070707" pitchFamily="18" charset="2"/>
              <a:buChar char=""/>
              <a:defRPr/>
            </a:pPr>
            <a:r>
              <a:rPr lang="vi" sz="1600" dirty="0">
                <a:latin typeface="Arial" panose="020B0604020202020204" pitchFamily="34" charset="0"/>
                <a:ea typeface="メイリオ" panose="020B0604030504040204" pitchFamily="50" charset="-128"/>
                <a:cs typeface="Arial" panose="020B0604020202020204" pitchFamily="34" charset="0"/>
              </a:rPr>
              <a:t>Trình tự làm việc được quy định tại nơi làm việc là quy tắc để thực hiện công việc hiệu quả, an toàn và sức khoẻ.</a:t>
            </a:r>
            <a:endParaRPr lang="en-US" altLang="ja-JP" sz="1600" dirty="0">
              <a:latin typeface="Arial" panose="020B0604020202020204" pitchFamily="34" charset="0"/>
              <a:ea typeface="メイリオ" panose="020B0604030504040204" pitchFamily="50" charset="-128"/>
              <a:cs typeface="Arial" panose="020B0604020202020204" pitchFamily="34" charset="0"/>
            </a:endParaRPr>
          </a:p>
          <a:p>
            <a:pPr marL="285750" indent="-285750" rtl="0" fontAlgn="auto">
              <a:spcAft>
                <a:spcPts val="0"/>
              </a:spcAft>
              <a:buFont typeface="Wingdings 2" panose="05020102010507070707" pitchFamily="18" charset="2"/>
              <a:buChar char=""/>
              <a:defRPr/>
            </a:pPr>
            <a:r>
              <a:rPr lang="vi" sz="1600" dirty="0">
                <a:latin typeface="Arial" panose="020B0604020202020204" pitchFamily="34" charset="0"/>
                <a:ea typeface="メイリオ" panose="020B0604030504040204" pitchFamily="50" charset="-128"/>
                <a:cs typeface="Arial" panose="020B0604020202020204" pitchFamily="34" charset="0"/>
              </a:rPr>
              <a:t>Hãy tuân thủ trình tự làm việc để bảo vệ bản thân bạn.</a:t>
            </a:r>
          </a:p>
        </p:txBody>
      </p:sp>
      <p:grpSp>
        <p:nvGrpSpPr>
          <p:cNvPr id="11" name="グループ化 10"/>
          <p:cNvGrpSpPr>
            <a:grpSpLocks noChangeAspect="1"/>
          </p:cNvGrpSpPr>
          <p:nvPr/>
        </p:nvGrpSpPr>
        <p:grpSpPr>
          <a:xfrm>
            <a:off x="7565079" y="1710541"/>
            <a:ext cx="942009" cy="1224136"/>
            <a:chOff x="724357" y="4521201"/>
            <a:chExt cx="1009887" cy="1369700"/>
          </a:xfrm>
        </p:grpSpPr>
        <p:pic>
          <p:nvPicPr>
            <p:cNvPr id="13" name="Picture 2" descr="C:\Users\User07.PC007\AppData\Local\Microsoft\Windows\Temporary Internet Files\Content.IE5\4NMNC06D\gatag-0000256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08723">
              <a:off x="724357" y="4521201"/>
              <a:ext cx="1009887" cy="1369700"/>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rot="20973691">
              <a:off x="818074" y="4999335"/>
              <a:ext cx="849069" cy="494580"/>
            </a:xfrm>
            <a:prstGeom prst="rect">
              <a:avLst/>
            </a:prstGeom>
            <a:noFill/>
          </p:spPr>
          <p:txBody>
            <a:bodyPr wrap="square" lIns="35992" tIns="35992" rIns="35992" bIns="35992" rtlCol="0" anchor="ctr">
              <a:spAutoFit/>
            </a:bodyPr>
            <a:lstStyle/>
            <a:p>
              <a:pPr algn="ctr" rtl="0"/>
              <a:r>
                <a:rPr lang="vi" sz="1200" dirty="0">
                  <a:solidFill>
                    <a:srgbClr val="C00000"/>
                  </a:solidFill>
                </a:rPr>
                <a:t>Bảng trình tự làm việc</a:t>
              </a:r>
            </a:p>
          </p:txBody>
        </p:sp>
      </p:grpSp>
      <p:sp>
        <p:nvSpPr>
          <p:cNvPr id="16" name="テキスト ボックス 15"/>
          <p:cNvSpPr txBox="1"/>
          <p:nvPr/>
        </p:nvSpPr>
        <p:spPr>
          <a:xfrm>
            <a:off x="548680" y="4781470"/>
            <a:ext cx="5878451" cy="1815882"/>
          </a:xfrm>
          <a:prstGeom prst="rect">
            <a:avLst/>
          </a:prstGeom>
          <a:noFill/>
        </p:spPr>
        <p:txBody>
          <a:bodyPr wrap="square" rtlCol="0">
            <a:spAutoFit/>
          </a:bodyPr>
          <a:lstStyle/>
          <a:p>
            <a:pPr rtl="0"/>
            <a:r>
              <a:rPr lang="vi" sz="1600" dirty="0">
                <a:solidFill>
                  <a:srgbClr val="C00000"/>
                </a:solidFill>
                <a:latin typeface="Arial" panose="020B0604020202020204" pitchFamily="34" charset="0"/>
                <a:ea typeface="メイリオ" pitchFamily="50" charset="-128"/>
                <a:cs typeface="Arial" panose="020B0604020202020204" pitchFamily="34" charset="0"/>
              </a:rPr>
              <a:t>[Các mục lưu ý về an toàn ở bếp nướng]</a:t>
            </a:r>
          </a:p>
          <a:p>
            <a:pPr marL="266700" indent="-266700" rtl="0"/>
            <a:r>
              <a:rPr lang="vi" sz="1600" dirty="0">
                <a:latin typeface="Arial" panose="020B0604020202020204" pitchFamily="34" charset="0"/>
                <a:ea typeface="メイリオ" pitchFamily="50" charset="-128"/>
                <a:cs typeface="Arial" panose="020B0604020202020204" pitchFamily="34" charset="0"/>
              </a:rPr>
              <a:t>1)</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Về nguyên tắc, không được nâng lò nướng lên khi bên trong đang chứa dầu.</a:t>
            </a:r>
            <a:br>
              <a:rPr lang="en-US" sz="1600" dirty="0">
                <a:latin typeface="Arial" panose="020B0604020202020204" pitchFamily="34" charset="0"/>
                <a:ea typeface="メイリオ" pitchFamily="50" charset="-128"/>
                <a:cs typeface="Arial" panose="020B0604020202020204" pitchFamily="34" charset="0"/>
              </a:rPr>
            </a:br>
            <a:r>
              <a:rPr lang="vi" sz="1600" dirty="0">
                <a:latin typeface="Arial" panose="020B0604020202020204" pitchFamily="34" charset="0"/>
                <a:ea typeface="メイリオ" pitchFamily="50" charset="-128"/>
                <a:cs typeface="Arial" panose="020B0604020202020204" pitchFamily="34" charset="0"/>
              </a:rPr>
              <a:t>(Lò nướng rơi xuống, dầu bắn ra gây bỏng nặng)</a:t>
            </a:r>
            <a:endParaRPr lang="en-US" altLang="ja-JP" sz="1600" dirty="0">
              <a:latin typeface="Arial" panose="020B0604020202020204" pitchFamily="34" charset="0"/>
              <a:ea typeface="メイリオ" pitchFamily="50" charset="-128"/>
              <a:cs typeface="Arial" panose="020B0604020202020204" pitchFamily="34" charset="0"/>
            </a:endParaRPr>
          </a:p>
          <a:p>
            <a:pPr marL="266700" indent="-266700" rtl="0"/>
            <a:r>
              <a:rPr lang="vi" sz="1600" dirty="0">
                <a:latin typeface="Arial" panose="020B0604020202020204" pitchFamily="34" charset="0"/>
                <a:ea typeface="メイリオ" pitchFamily="50" charset="-128"/>
                <a:cs typeface="Arial" panose="020B0604020202020204" pitchFamily="34" charset="0"/>
              </a:rPr>
              <a:t>2)</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Không nâng lò nướng lên khi đang trong tình trạng bật điện nguồn. Ngắt điện nguồn.</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(Phòng ngừa hoả hoạn)</a:t>
            </a:r>
            <a:endParaRPr kumimoji="1" lang="en-US" altLang="ja-JP" sz="1600" dirty="0">
              <a:latin typeface="Arial" panose="020B0604020202020204" pitchFamily="34" charset="0"/>
              <a:ea typeface="メイリオ" pitchFamily="50" charset="-128"/>
              <a:cs typeface="Arial" panose="020B0604020202020204" pitchFamily="34" charset="0"/>
            </a:endParaRPr>
          </a:p>
          <a:p>
            <a:pPr marL="266700" indent="-266700" rtl="0"/>
            <a:r>
              <a:rPr lang="vi" sz="1600" dirty="0">
                <a:latin typeface="Arial" panose="020B0604020202020204" pitchFamily="34" charset="0"/>
                <a:ea typeface="メイリオ" pitchFamily="50" charset="-128"/>
                <a:cs typeface="Arial" panose="020B0604020202020204" pitchFamily="34" charset="0"/>
              </a:rPr>
              <a:t>3)</a:t>
            </a:r>
            <a:r>
              <a:rPr lang="en-US" sz="1600" dirty="0">
                <a:latin typeface="Arial" panose="020B0604020202020204" pitchFamily="34" charset="0"/>
                <a:ea typeface="メイリオ" pitchFamily="50" charset="-128"/>
                <a:cs typeface="Arial" panose="020B0604020202020204" pitchFamily="34" charset="0"/>
              </a:rPr>
              <a:t>	</a:t>
            </a:r>
            <a:r>
              <a:rPr lang="vi" sz="1600" dirty="0">
                <a:latin typeface="Arial" panose="020B0604020202020204" pitchFamily="34" charset="0"/>
                <a:ea typeface="メイリオ" pitchFamily="50" charset="-128"/>
                <a:cs typeface="Arial" panose="020B0604020202020204" pitchFamily="34" charset="0"/>
              </a:rPr>
              <a:t>Duy trì lượng dầu. (Phòng ngừa hoả hoạn)　</a:t>
            </a:r>
          </a:p>
        </p:txBody>
      </p:sp>
    </p:spTree>
    <p:extLst>
      <p:ext uri="{BB962C8B-B14F-4D97-AF65-F5344CB8AC3E}">
        <p14:creationId xmlns:p14="http://schemas.microsoft.com/office/powerpoint/2010/main" val="37853552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7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