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2" Type="http://schemas.openxmlformats.org/package/2006/relationships/metadata/thumbnail" Target="docProps/thumbnail.jpeg"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6"/>
  </p:notesMasterIdLst>
  <p:handoutMasterIdLst>
    <p:handoutMasterId r:id="rId27"/>
  </p:handoutMasterIdLst>
  <p:sldIdLst>
    <p:sldId id="271" r:id="rId2"/>
    <p:sldId id="289" r:id="rId3"/>
    <p:sldId id="301" r:id="rId4"/>
    <p:sldId id="295" r:id="rId5"/>
    <p:sldId id="294" r:id="rId6"/>
    <p:sldId id="331" r:id="rId7"/>
    <p:sldId id="296" r:id="rId8"/>
    <p:sldId id="332" r:id="rId9"/>
    <p:sldId id="286" r:id="rId10"/>
    <p:sldId id="272" r:id="rId11"/>
    <p:sldId id="259" r:id="rId12"/>
    <p:sldId id="302" r:id="rId13"/>
    <p:sldId id="274" r:id="rId14"/>
    <p:sldId id="303" r:id="rId15"/>
    <p:sldId id="275" r:id="rId16"/>
    <p:sldId id="304" r:id="rId17"/>
    <p:sldId id="287" r:id="rId18"/>
    <p:sldId id="293" r:id="rId19"/>
    <p:sldId id="333" r:id="rId20"/>
    <p:sldId id="334" r:id="rId21"/>
    <p:sldId id="335" r:id="rId22"/>
    <p:sldId id="297" r:id="rId23"/>
    <p:sldId id="298" r:id="rId24"/>
    <p:sldId id="299" r:id="rId25"/>
  </p:sldIdLst>
  <p:sldSz cx="9144000" cy="6858000" type="screen4x3"/>
  <p:notesSz cx="6735763" cy="9866313"/>
  <p:defaultTextStyle>
    <a:defPPr rtl="0">
      <a:defRPr lang="id-id"/>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99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autoAdjust="0"/>
    <p:restoredTop sz="90824" autoAdjust="0"/>
  </p:normalViewPr>
  <p:slideViewPr>
    <p:cSldViewPr>
      <p:cViewPr>
        <p:scale>
          <a:sx n="100" d="100"/>
          <a:sy n="100" d="100"/>
        </p:scale>
        <p:origin x="2094" y="1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slide" Target="slides/slide7.xml" />
  <Relationship Id="rId13" Type="http://schemas.openxmlformats.org/officeDocument/2006/relationships/slide" Target="slides/slide12.xml" />
  <Relationship Id="rId18" Type="http://schemas.openxmlformats.org/officeDocument/2006/relationships/slide" Target="slides/slide17.xml" />
  <Relationship Id="rId26" Type="http://schemas.openxmlformats.org/officeDocument/2006/relationships/notesMaster" Target="notesMasters/notesMaster1.xml" />
  <Relationship Id="rId3" Type="http://schemas.openxmlformats.org/officeDocument/2006/relationships/slide" Target="slides/slide2.xml" />
  <Relationship Id="rId21" Type="http://schemas.openxmlformats.org/officeDocument/2006/relationships/slide" Target="slides/slide20.xml" />
  <Relationship Id="rId7" Type="http://schemas.openxmlformats.org/officeDocument/2006/relationships/slide" Target="slides/slide6.xml" />
  <Relationship Id="rId12" Type="http://schemas.openxmlformats.org/officeDocument/2006/relationships/slide" Target="slides/slide11.xml" />
  <Relationship Id="rId17" Type="http://schemas.openxmlformats.org/officeDocument/2006/relationships/slide" Target="slides/slide16.xml" />
  <Relationship Id="rId25" Type="http://schemas.openxmlformats.org/officeDocument/2006/relationships/slide" Target="slides/slide24.xml" />
  <Relationship Id="rId2" Type="http://schemas.openxmlformats.org/officeDocument/2006/relationships/slide" Target="slides/slide1.xml" />
  <Relationship Id="rId16" Type="http://schemas.openxmlformats.org/officeDocument/2006/relationships/slide" Target="slides/slide15.xml" />
  <Relationship Id="rId20" Type="http://schemas.openxmlformats.org/officeDocument/2006/relationships/slide" Target="slides/slide19.xml" />
  <Relationship Id="rId29" Type="http://schemas.openxmlformats.org/officeDocument/2006/relationships/viewProps" Target="viewProps.xml" />
  <Relationship Id="rId1" Type="http://schemas.openxmlformats.org/officeDocument/2006/relationships/slideMaster" Target="slideMasters/slideMaster1.xml" />
  <Relationship Id="rId6" Type="http://schemas.openxmlformats.org/officeDocument/2006/relationships/slide" Target="slides/slide5.xml" />
  <Relationship Id="rId11" Type="http://schemas.openxmlformats.org/officeDocument/2006/relationships/slide" Target="slides/slide10.xml" />
  <Relationship Id="rId24" Type="http://schemas.openxmlformats.org/officeDocument/2006/relationships/slide" Target="slides/slide23.xml" />
  <Relationship Id="rId5" Type="http://schemas.openxmlformats.org/officeDocument/2006/relationships/slide" Target="slides/slide4.xml" />
  <Relationship Id="rId15" Type="http://schemas.openxmlformats.org/officeDocument/2006/relationships/slide" Target="slides/slide14.xml" />
  <Relationship Id="rId23" Type="http://schemas.openxmlformats.org/officeDocument/2006/relationships/slide" Target="slides/slide22.xml" />
  <Relationship Id="rId28" Type="http://schemas.openxmlformats.org/officeDocument/2006/relationships/presProps" Target="presProps.xml" />
  <Relationship Id="rId10" Type="http://schemas.openxmlformats.org/officeDocument/2006/relationships/slide" Target="slides/slide9.xml" />
  <Relationship Id="rId19" Type="http://schemas.openxmlformats.org/officeDocument/2006/relationships/slide" Target="slides/slide18.xml" />
  <Relationship Id="rId31" Type="http://schemas.openxmlformats.org/officeDocument/2006/relationships/tableStyles" Target="tableStyles.xml" />
  <Relationship Id="rId4" Type="http://schemas.openxmlformats.org/officeDocument/2006/relationships/slide" Target="slides/slide3.xml" />
  <Relationship Id="rId9" Type="http://schemas.openxmlformats.org/officeDocument/2006/relationships/slide" Target="slides/slide8.xml" />
  <Relationship Id="rId14" Type="http://schemas.openxmlformats.org/officeDocument/2006/relationships/slide" Target="slides/slide13.xml" />
  <Relationship Id="rId22" Type="http://schemas.openxmlformats.org/officeDocument/2006/relationships/slide" Target="slides/slide21.xml" />
  <Relationship Id="rId27" Type="http://schemas.openxmlformats.org/officeDocument/2006/relationships/handoutMaster" Target="handoutMasters/handoutMaster1.xml" />
  <Relationship Id="rId30" Type="http://schemas.openxmlformats.org/officeDocument/2006/relationships/theme" Target="theme/theme1.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8831" cy="493316"/>
          </a:xfrm>
          <a:prstGeom prst="rect">
            <a:avLst/>
          </a:prstGeom>
        </p:spPr>
        <p:txBody>
          <a:bodyPr vert="horz" lIns="91423" tIns="45712" rIns="91423" bIns="45712" rtlCol="0"/>
          <a:lstStyle>
            <a:lvl1pPr algn="l">
              <a:defRPr sz="1200"/>
            </a:lvl1pPr>
          </a:lstStyle>
          <a:p>
            <a:pPr rtl="0"/>
            <a:endParaRPr kumimoji="1" lang="ja-JP" altLang="en-US"/>
          </a:p>
        </p:txBody>
      </p:sp>
      <p:sp>
        <p:nvSpPr>
          <p:cNvPr id="3" name="日付プレースホルダー 2"/>
          <p:cNvSpPr>
            <a:spLocks noGrp="1"/>
          </p:cNvSpPr>
          <p:nvPr>
            <p:ph type="dt" sz="quarter" idx="1"/>
          </p:nvPr>
        </p:nvSpPr>
        <p:spPr>
          <a:xfrm>
            <a:off x="3815376" y="2"/>
            <a:ext cx="2918831" cy="493316"/>
          </a:xfrm>
          <a:prstGeom prst="rect">
            <a:avLst/>
          </a:prstGeom>
        </p:spPr>
        <p:txBody>
          <a:bodyPr vert="horz" lIns="91423" tIns="45712" rIns="91423" bIns="45712" rtlCol="0"/>
          <a:lstStyle>
            <a:lvl1pPr algn="r">
              <a:defRPr sz="1200"/>
            </a:lvl1pPr>
          </a:lstStyle>
          <a:p>
            <a:pPr rtl="0"/>
            <a:r>
              <a:rPr kumimoji="1" lang="ja-JP" altLang="en-US"/>
              <a:t>2019/5/7</a:t>
            </a:r>
          </a:p>
        </p:txBody>
      </p:sp>
      <p:sp>
        <p:nvSpPr>
          <p:cNvPr id="4" name="フッター プレースホルダー 3"/>
          <p:cNvSpPr>
            <a:spLocks noGrp="1"/>
          </p:cNvSpPr>
          <p:nvPr>
            <p:ph type="ftr" sz="quarter" idx="2"/>
          </p:nvPr>
        </p:nvSpPr>
        <p:spPr>
          <a:xfrm>
            <a:off x="3" y="9371287"/>
            <a:ext cx="2918831" cy="493316"/>
          </a:xfrm>
          <a:prstGeom prst="rect">
            <a:avLst/>
          </a:prstGeom>
        </p:spPr>
        <p:txBody>
          <a:bodyPr vert="horz" lIns="91423" tIns="45712" rIns="91423" bIns="45712" rtlCol="0" anchor="b"/>
          <a:lstStyle>
            <a:lvl1pPr algn="l">
              <a:defRPr sz="1200"/>
            </a:lvl1pPr>
          </a:lstStyle>
          <a:p>
            <a:pPr rtl="0"/>
            <a:endParaRPr kumimoji="1" lang="ja-JP" altLang="en-US"/>
          </a:p>
        </p:txBody>
      </p:sp>
      <p:sp>
        <p:nvSpPr>
          <p:cNvPr id="5" name="スライド番号プレースホルダー 4"/>
          <p:cNvSpPr>
            <a:spLocks noGrp="1"/>
          </p:cNvSpPr>
          <p:nvPr>
            <p:ph type="sldNum" sz="quarter" idx="3"/>
          </p:nvPr>
        </p:nvSpPr>
        <p:spPr>
          <a:xfrm>
            <a:off x="3815376" y="9371287"/>
            <a:ext cx="2918831" cy="493316"/>
          </a:xfrm>
          <a:prstGeom prst="rect">
            <a:avLst/>
          </a:prstGeom>
        </p:spPr>
        <p:txBody>
          <a:bodyPr vert="horz" lIns="91423" tIns="45712" rIns="91423" bIns="45712" rtlCol="0" anchor="b"/>
          <a:lstStyle>
            <a:lvl1pPr algn="r">
              <a:defRPr sz="1200"/>
            </a:lvl1pPr>
          </a:lstStyle>
          <a:p>
            <a:pPr rtl="0"/>
            <a:fld id="{B50DE259-8F01-4AB9-83D5-E3C021AA63C2}" type="slidenum">
              <a:rPr kumimoji="1" lang="ja-JP" altLang="en-US" smtClean="0"/>
              <a:pPr/>
              <a:t>‹#›</a:t>
            </a:fld>
            <a:endParaRPr kumimoji="1" lang="ja-JP" altLang="en-US"/>
          </a:p>
        </p:txBody>
      </p:sp>
    </p:spTree>
    <p:extLst>
      <p:ext uri="{BB962C8B-B14F-4D97-AF65-F5344CB8AC3E}">
        <p14:creationId xmlns:p14="http://schemas.microsoft.com/office/powerpoint/2010/main" val="746459664"/>
      </p:ext>
    </p:extLst>
  </p:cSld>
  <p:clrMap bg1="lt1" tx1="dk1" bg2="lt2" tx2="dk2" accent1="accent1" accent2="accent2" accent3="accent3" accent4="accent4" accent5="accent5" accent6="accent6" hlink="hlink" folHlink="folHlink"/>
  <p:hf hdr="0" ftr="0" dt="0"/>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8831" cy="493316"/>
          </a:xfrm>
          <a:prstGeom prst="rect">
            <a:avLst/>
          </a:prstGeom>
        </p:spPr>
        <p:txBody>
          <a:bodyPr vert="horz" lIns="91423" tIns="45712" rIns="91423" bIns="45712"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3815376" y="2"/>
            <a:ext cx="2918831" cy="493316"/>
          </a:xfrm>
          <a:prstGeom prst="rect">
            <a:avLst/>
          </a:prstGeom>
        </p:spPr>
        <p:txBody>
          <a:bodyPr vert="horz" lIns="91423" tIns="45712" rIns="91423" bIns="45712" rtlCol="0"/>
          <a:lstStyle>
            <a:lvl1pPr algn="r">
              <a:defRPr sz="1200"/>
            </a:lvl1pPr>
          </a:lstStyle>
          <a:p>
            <a:pPr rtl="0"/>
            <a:r>
              <a:rPr kumimoji="1" lang="ja-JP" altLang="en-US"/>
              <a:t>2019/5/7</a:t>
            </a:r>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23" tIns="45712" rIns="91423" bIns="45712" rtlCol="0" anchor="ctr"/>
          <a:lstStyle/>
          <a:p>
            <a:pPr rtl="0"/>
            <a:endParaRPr lang="ja-JP" altLang="en-US"/>
          </a:p>
        </p:txBody>
      </p:sp>
      <p:sp>
        <p:nvSpPr>
          <p:cNvPr id="5" name="ノート プレースホルダー 4"/>
          <p:cNvSpPr>
            <a:spLocks noGrp="1"/>
          </p:cNvSpPr>
          <p:nvPr>
            <p:ph type="body" sz="quarter" idx="3"/>
          </p:nvPr>
        </p:nvSpPr>
        <p:spPr>
          <a:xfrm>
            <a:off x="673578" y="4686500"/>
            <a:ext cx="5388610" cy="4439841"/>
          </a:xfrm>
          <a:prstGeom prst="rect">
            <a:avLst/>
          </a:prstGeom>
        </p:spPr>
        <p:txBody>
          <a:bodyPr vert="horz" lIns="91423" tIns="45712" rIns="91423" bIns="45712" rtlCol="0"/>
          <a:lstStyle/>
          <a:p>
            <a:pPr lvl="0" rtl="0"/>
            <a:r>
              <a:rPr lang="id-id"/>
              <a:t>マスター テキストの書式設定</a:t>
            </a:r>
          </a:p>
          <a:p>
            <a:pPr lvl="1" rtl="0"/>
            <a:r>
              <a:rPr lang="id-id"/>
              <a:t>第 2 レベル</a:t>
            </a:r>
          </a:p>
          <a:p>
            <a:pPr lvl="2" rtl="0"/>
            <a:r>
              <a:rPr lang="id-id"/>
              <a:t>第 3 レベル</a:t>
            </a:r>
          </a:p>
          <a:p>
            <a:pPr lvl="3" rtl="0"/>
            <a:r>
              <a:rPr lang="id-id"/>
              <a:t>第 4 レベル</a:t>
            </a:r>
          </a:p>
          <a:p>
            <a:pPr lvl="4" rtl="0"/>
            <a:r>
              <a:rPr lang="id-id"/>
              <a:t>第 5 レベル</a:t>
            </a:r>
          </a:p>
        </p:txBody>
      </p:sp>
      <p:sp>
        <p:nvSpPr>
          <p:cNvPr id="6" name="フッター プレースホルダー 5"/>
          <p:cNvSpPr>
            <a:spLocks noGrp="1"/>
          </p:cNvSpPr>
          <p:nvPr>
            <p:ph type="ftr" sz="quarter" idx="4"/>
          </p:nvPr>
        </p:nvSpPr>
        <p:spPr>
          <a:xfrm>
            <a:off x="3" y="9371287"/>
            <a:ext cx="2918831" cy="493316"/>
          </a:xfrm>
          <a:prstGeom prst="rect">
            <a:avLst/>
          </a:prstGeom>
        </p:spPr>
        <p:txBody>
          <a:bodyPr vert="horz" lIns="91423" tIns="45712" rIns="91423" bIns="45712"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3815376" y="9371287"/>
            <a:ext cx="2918831" cy="493316"/>
          </a:xfrm>
          <a:prstGeom prst="rect">
            <a:avLst/>
          </a:prstGeom>
        </p:spPr>
        <p:txBody>
          <a:bodyPr vert="horz" lIns="91423" tIns="45712" rIns="91423" bIns="45712" rtlCol="0" anchor="b"/>
          <a:lstStyle>
            <a:lvl1pPr algn="r">
              <a:defRPr sz="1200"/>
            </a:lvl1pPr>
          </a:lstStyle>
          <a:p>
            <a:pPr rtl="0"/>
            <a:fld id="{F15D19CC-259D-4E7D-8FA0-3520727AB6EE}" type="slidenum">
              <a:rPr kumimoji="1" lang="ja-JP" altLang="en-US" smtClean="0"/>
              <a:pPr/>
              <a:t>‹#›</a:t>
            </a:fld>
            <a:endParaRPr kumimoji="1" lang="ja-JP" altLang="en-US"/>
          </a:p>
        </p:txBody>
      </p:sp>
    </p:spTree>
    <p:extLst>
      <p:ext uri="{BB962C8B-B14F-4D97-AF65-F5344CB8AC3E}">
        <p14:creationId xmlns:p14="http://schemas.microsoft.com/office/powerpoint/2010/main" val="42052838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rtlCol="0"/>
          <a:lstStyle/>
          <a:p>
            <a:pPr rtl="0"/>
            <a:r>
              <a:rPr lang="id-id"/>
              <a:t>マスタ タイトルの書式設定</a:t>
            </a:r>
          </a:p>
        </p:txBody>
      </p:sp>
      <p:sp>
        <p:nvSpPr>
          <p:cNvPr id="3" name="サブタイトル 2"/>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d-id"/>
              <a:t>マスタ サブタイトルの書式設定</a:t>
            </a:r>
          </a:p>
        </p:txBody>
      </p:sp>
      <p:sp>
        <p:nvSpPr>
          <p:cNvPr id="4" name="日付プレースホルダ 3"/>
          <p:cNvSpPr>
            <a:spLocks noGrp="1"/>
          </p:cNvSpPr>
          <p:nvPr>
            <p:ph type="dt" sz="half" idx="10"/>
          </p:nvPr>
        </p:nvSpPr>
        <p:spPr/>
        <p:txBody>
          <a:bodyPr rtlCol="0"/>
          <a:lstStyle/>
          <a:p>
            <a:pPr rtl="0"/>
            <a:r>
              <a:rPr kumimoji="1" lang="ja-JP" altLang="en-US"/>
              <a:t>2019/5/7</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id-id"/>
              <a:t>マスタ タイトルの書式設定</a:t>
            </a:r>
          </a:p>
        </p:txBody>
      </p:sp>
      <p:sp>
        <p:nvSpPr>
          <p:cNvPr id="3" name="縦書きテキスト プレースホルダ 2"/>
          <p:cNvSpPr>
            <a:spLocks noGrp="1"/>
          </p:cNvSpPr>
          <p:nvPr>
            <p:ph type="body" orient="vert" idx="1"/>
          </p:nvPr>
        </p:nvSpPr>
        <p:spPr/>
        <p:txBody>
          <a:bodyPr vert="eaVert" rtlCol="0"/>
          <a:lstStyle/>
          <a:p>
            <a:pPr lvl="0" rtl="0"/>
            <a:r>
              <a:rPr lang="id-id"/>
              <a:t>マスタ テキストの書式設定</a:t>
            </a:r>
          </a:p>
          <a:p>
            <a:pPr lvl="1" rtl="0"/>
            <a:r>
              <a:rPr lang="id-id"/>
              <a:t>第 2 レベル</a:t>
            </a:r>
          </a:p>
          <a:p>
            <a:pPr lvl="2" rtl="0"/>
            <a:r>
              <a:rPr lang="id-id"/>
              <a:t>第 3 レベル</a:t>
            </a:r>
          </a:p>
          <a:p>
            <a:pPr lvl="3" rtl="0"/>
            <a:r>
              <a:rPr lang="id-id"/>
              <a:t>第 4 レベル</a:t>
            </a:r>
          </a:p>
          <a:p>
            <a:pPr lvl="4" rtl="0"/>
            <a:r>
              <a:rPr lang="id-id"/>
              <a:t>第 5 レベル</a:t>
            </a:r>
          </a:p>
        </p:txBody>
      </p:sp>
      <p:sp>
        <p:nvSpPr>
          <p:cNvPr id="4" name="日付プレースホルダ 3"/>
          <p:cNvSpPr>
            <a:spLocks noGrp="1"/>
          </p:cNvSpPr>
          <p:nvPr>
            <p:ph type="dt" sz="half" idx="10"/>
          </p:nvPr>
        </p:nvSpPr>
        <p:spPr/>
        <p:txBody>
          <a:bodyPr rtlCol="0"/>
          <a:lstStyle/>
          <a:p>
            <a:pPr rtl="0"/>
            <a:r>
              <a:rPr kumimoji="1" lang="ja-JP" altLang="en-US"/>
              <a:t>2019/5/7</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rtlCol="0"/>
          <a:lstStyle/>
          <a:p>
            <a:pPr rtl="0"/>
            <a:r>
              <a:rPr lang="id-id"/>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rtlCol="0"/>
          <a:lstStyle/>
          <a:p>
            <a:pPr lvl="0" rtl="0"/>
            <a:r>
              <a:rPr lang="id-id"/>
              <a:t>マスタ テキストの書式設定</a:t>
            </a:r>
          </a:p>
          <a:p>
            <a:pPr lvl="1" rtl="0"/>
            <a:r>
              <a:rPr lang="id-id"/>
              <a:t>第 2 レベル</a:t>
            </a:r>
          </a:p>
          <a:p>
            <a:pPr lvl="2" rtl="0"/>
            <a:r>
              <a:rPr lang="id-id"/>
              <a:t>第 3 レベル</a:t>
            </a:r>
          </a:p>
          <a:p>
            <a:pPr lvl="3" rtl="0"/>
            <a:r>
              <a:rPr lang="id-id"/>
              <a:t>第 4 レベル</a:t>
            </a:r>
          </a:p>
          <a:p>
            <a:pPr lvl="4" rtl="0"/>
            <a:r>
              <a:rPr lang="id-id"/>
              <a:t>第 5 レベル</a:t>
            </a:r>
          </a:p>
        </p:txBody>
      </p:sp>
      <p:sp>
        <p:nvSpPr>
          <p:cNvPr id="4" name="日付プレースホルダ 3"/>
          <p:cNvSpPr>
            <a:spLocks noGrp="1"/>
          </p:cNvSpPr>
          <p:nvPr>
            <p:ph type="dt" sz="half" idx="10"/>
          </p:nvPr>
        </p:nvSpPr>
        <p:spPr/>
        <p:txBody>
          <a:bodyPr rtlCol="0"/>
          <a:lstStyle/>
          <a:p>
            <a:pPr rtl="0"/>
            <a:r>
              <a:rPr kumimoji="1" lang="ja-JP" altLang="en-US"/>
              <a:t>2019/5/7</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id-id"/>
              <a:t>マスタ タイトルの書式設定</a:t>
            </a:r>
          </a:p>
        </p:txBody>
      </p:sp>
      <p:sp>
        <p:nvSpPr>
          <p:cNvPr id="3" name="コンテンツ プレースホルダ 2"/>
          <p:cNvSpPr>
            <a:spLocks noGrp="1"/>
          </p:cNvSpPr>
          <p:nvPr>
            <p:ph idx="1"/>
          </p:nvPr>
        </p:nvSpPr>
        <p:spPr/>
        <p:txBody>
          <a:bodyPr rtlCol="0"/>
          <a:lstStyle/>
          <a:p>
            <a:pPr lvl="0" rtl="0"/>
            <a:r>
              <a:rPr lang="id-id"/>
              <a:t>マスタ テキストの書式設定</a:t>
            </a:r>
          </a:p>
          <a:p>
            <a:pPr lvl="1" rtl="0"/>
            <a:r>
              <a:rPr lang="id-id"/>
              <a:t>第 2 レベル</a:t>
            </a:r>
          </a:p>
          <a:p>
            <a:pPr lvl="2" rtl="0"/>
            <a:r>
              <a:rPr lang="id-id"/>
              <a:t>第 3 レベル</a:t>
            </a:r>
          </a:p>
          <a:p>
            <a:pPr lvl="3" rtl="0"/>
            <a:r>
              <a:rPr lang="id-id"/>
              <a:t>第 4 レベル</a:t>
            </a:r>
          </a:p>
          <a:p>
            <a:pPr lvl="4" rtl="0"/>
            <a:r>
              <a:rPr lang="id-id"/>
              <a:t>第 5 レベル</a:t>
            </a:r>
          </a:p>
        </p:txBody>
      </p:sp>
      <p:sp>
        <p:nvSpPr>
          <p:cNvPr id="4" name="日付プレースホルダ 3"/>
          <p:cNvSpPr>
            <a:spLocks noGrp="1"/>
          </p:cNvSpPr>
          <p:nvPr>
            <p:ph type="dt" sz="half" idx="10"/>
          </p:nvPr>
        </p:nvSpPr>
        <p:spPr/>
        <p:txBody>
          <a:bodyPr rtlCol="0"/>
          <a:lstStyle/>
          <a:p>
            <a:pPr rtl="0"/>
            <a:r>
              <a:rPr kumimoji="1" lang="ja-JP" altLang="en-US"/>
              <a:t>2019/5/7</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rtlCol="0" anchor="t"/>
          <a:lstStyle>
            <a:lvl1pPr algn="l">
              <a:defRPr sz="4000" b="1" cap="all"/>
            </a:lvl1pPr>
          </a:lstStyle>
          <a:p>
            <a:pPr rtl="0"/>
            <a:r>
              <a:rPr lang="id-id"/>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d-id"/>
              <a:t>マスタ テキストの書式設定</a:t>
            </a:r>
          </a:p>
        </p:txBody>
      </p:sp>
      <p:sp>
        <p:nvSpPr>
          <p:cNvPr id="4" name="日付プレースホルダ 3"/>
          <p:cNvSpPr>
            <a:spLocks noGrp="1"/>
          </p:cNvSpPr>
          <p:nvPr>
            <p:ph type="dt" sz="half" idx="10"/>
          </p:nvPr>
        </p:nvSpPr>
        <p:spPr/>
        <p:txBody>
          <a:bodyPr rtlCol="0"/>
          <a:lstStyle/>
          <a:p>
            <a:pPr rtl="0"/>
            <a:r>
              <a:rPr kumimoji="1" lang="ja-JP" altLang="en-US"/>
              <a:t>2019/5/7</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id-id"/>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id-id"/>
              <a:t>マスタ テキストの書式設定</a:t>
            </a:r>
          </a:p>
          <a:p>
            <a:pPr lvl="1" rtl="0"/>
            <a:r>
              <a:rPr lang="id-id"/>
              <a:t>第 2 レベル</a:t>
            </a:r>
          </a:p>
          <a:p>
            <a:pPr lvl="2" rtl="0"/>
            <a:r>
              <a:rPr lang="id-id"/>
              <a:t>第 3 レベル</a:t>
            </a:r>
          </a:p>
          <a:p>
            <a:pPr lvl="3" rtl="0"/>
            <a:r>
              <a:rPr lang="id-id"/>
              <a:t>第 4 レベル</a:t>
            </a:r>
          </a:p>
          <a:p>
            <a:pPr lvl="4" rtl="0"/>
            <a:r>
              <a:rPr lang="id-id"/>
              <a:t>第 5 レベル</a:t>
            </a:r>
          </a:p>
        </p:txBody>
      </p:sp>
      <p:sp>
        <p:nvSpPr>
          <p:cNvPr id="4" name="コンテンツ プレースホルダ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id-id"/>
              <a:t>マスタ テキストの書式設定</a:t>
            </a:r>
          </a:p>
          <a:p>
            <a:pPr lvl="1" rtl="0"/>
            <a:r>
              <a:rPr lang="id-id"/>
              <a:t>第 2 レベル</a:t>
            </a:r>
          </a:p>
          <a:p>
            <a:pPr lvl="2" rtl="0"/>
            <a:r>
              <a:rPr lang="id-id"/>
              <a:t>第 3 レベル</a:t>
            </a:r>
          </a:p>
          <a:p>
            <a:pPr lvl="3" rtl="0"/>
            <a:r>
              <a:rPr lang="id-id"/>
              <a:t>第 4 レベル</a:t>
            </a:r>
          </a:p>
          <a:p>
            <a:pPr lvl="4" rtl="0"/>
            <a:r>
              <a:rPr lang="id-id"/>
              <a:t>第 5 レベル</a:t>
            </a:r>
          </a:p>
        </p:txBody>
      </p:sp>
      <p:sp>
        <p:nvSpPr>
          <p:cNvPr id="5" name="日付プレースホルダ 4"/>
          <p:cNvSpPr>
            <a:spLocks noGrp="1"/>
          </p:cNvSpPr>
          <p:nvPr>
            <p:ph type="dt" sz="half" idx="10"/>
          </p:nvPr>
        </p:nvSpPr>
        <p:spPr/>
        <p:txBody>
          <a:bodyPr rtlCol="0"/>
          <a:lstStyle/>
          <a:p>
            <a:pPr rtl="0"/>
            <a:r>
              <a:rPr kumimoji="1" lang="ja-JP" altLang="en-US"/>
              <a:t>2019/5/7</a:t>
            </a:r>
          </a:p>
        </p:txBody>
      </p:sp>
      <p:sp>
        <p:nvSpPr>
          <p:cNvPr id="6" name="フッター プレースホルダ 5"/>
          <p:cNvSpPr>
            <a:spLocks noGrp="1"/>
          </p:cNvSpPr>
          <p:nvPr>
            <p:ph type="ftr" sz="quarter" idx="11"/>
          </p:nvPr>
        </p:nvSpPr>
        <p:spPr/>
        <p:txBody>
          <a:bodyPr rtlCol="0"/>
          <a:lstStyle/>
          <a:p>
            <a:pPr rtl="0"/>
            <a:endParaRPr kumimoji="1" lang="ja-JP" altLang="en-US"/>
          </a:p>
        </p:txBody>
      </p:sp>
      <p:sp>
        <p:nvSpPr>
          <p:cNvPr id="7" name="スライド番号プレースホルダ 6"/>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vl1pPr>
          </a:lstStyle>
          <a:p>
            <a:pPr rtl="0"/>
            <a:r>
              <a:rPr lang="id-id"/>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d-id"/>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id-id"/>
              <a:t>マスタ テキストの書式設定</a:t>
            </a:r>
          </a:p>
          <a:p>
            <a:pPr lvl="1" rtl="0"/>
            <a:r>
              <a:rPr lang="id-id"/>
              <a:t>第 2 レベル</a:t>
            </a:r>
          </a:p>
          <a:p>
            <a:pPr lvl="2" rtl="0"/>
            <a:r>
              <a:rPr lang="id-id"/>
              <a:t>第 3 レベル</a:t>
            </a:r>
          </a:p>
          <a:p>
            <a:pPr lvl="3" rtl="0"/>
            <a:r>
              <a:rPr lang="id-id"/>
              <a:t>第 4 レベル</a:t>
            </a:r>
          </a:p>
          <a:p>
            <a:pPr lvl="4" rtl="0"/>
            <a:r>
              <a:rPr lang="id-id"/>
              <a:t>第 5 レベル</a:t>
            </a:r>
          </a:p>
        </p:txBody>
      </p:sp>
      <p:sp>
        <p:nvSpPr>
          <p:cNvPr id="5" name="テキスト プレースホルダ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d-id"/>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id-id"/>
              <a:t>マスタ テキストの書式設定</a:t>
            </a:r>
          </a:p>
          <a:p>
            <a:pPr lvl="1" rtl="0"/>
            <a:r>
              <a:rPr lang="id-id"/>
              <a:t>第 2 レベル</a:t>
            </a:r>
          </a:p>
          <a:p>
            <a:pPr lvl="2" rtl="0"/>
            <a:r>
              <a:rPr lang="id-id"/>
              <a:t>第 3 レベル</a:t>
            </a:r>
          </a:p>
          <a:p>
            <a:pPr lvl="3" rtl="0"/>
            <a:r>
              <a:rPr lang="id-id"/>
              <a:t>第 4 レベル</a:t>
            </a:r>
          </a:p>
          <a:p>
            <a:pPr lvl="4" rtl="0"/>
            <a:r>
              <a:rPr lang="id-id"/>
              <a:t>第 5 レベル</a:t>
            </a:r>
          </a:p>
        </p:txBody>
      </p:sp>
      <p:sp>
        <p:nvSpPr>
          <p:cNvPr id="7" name="日付プレースホルダ 6"/>
          <p:cNvSpPr>
            <a:spLocks noGrp="1"/>
          </p:cNvSpPr>
          <p:nvPr>
            <p:ph type="dt" sz="half" idx="10"/>
          </p:nvPr>
        </p:nvSpPr>
        <p:spPr/>
        <p:txBody>
          <a:bodyPr rtlCol="0"/>
          <a:lstStyle/>
          <a:p>
            <a:pPr rtl="0"/>
            <a:r>
              <a:rPr kumimoji="1" lang="ja-JP" altLang="en-US"/>
              <a:t>2019/5/7</a:t>
            </a:r>
          </a:p>
        </p:txBody>
      </p:sp>
      <p:sp>
        <p:nvSpPr>
          <p:cNvPr id="8" name="フッター プレースホルダ 7"/>
          <p:cNvSpPr>
            <a:spLocks noGrp="1"/>
          </p:cNvSpPr>
          <p:nvPr>
            <p:ph type="ftr" sz="quarter" idx="11"/>
          </p:nvPr>
        </p:nvSpPr>
        <p:spPr/>
        <p:txBody>
          <a:bodyPr rtlCol="0"/>
          <a:lstStyle/>
          <a:p>
            <a:pPr rtl="0"/>
            <a:endParaRPr kumimoji="1" lang="ja-JP" altLang="en-US"/>
          </a:p>
        </p:txBody>
      </p:sp>
      <p:sp>
        <p:nvSpPr>
          <p:cNvPr id="9" name="スライド番号プレースホルダ 8"/>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id-id"/>
              <a:t>マスタ タイトルの書式設定</a:t>
            </a:r>
          </a:p>
        </p:txBody>
      </p:sp>
      <p:sp>
        <p:nvSpPr>
          <p:cNvPr id="3" name="日付プレースホルダ 2"/>
          <p:cNvSpPr>
            <a:spLocks noGrp="1"/>
          </p:cNvSpPr>
          <p:nvPr>
            <p:ph type="dt" sz="half" idx="10"/>
          </p:nvPr>
        </p:nvSpPr>
        <p:spPr/>
        <p:txBody>
          <a:bodyPr rtlCol="0"/>
          <a:lstStyle/>
          <a:p>
            <a:pPr rtl="0"/>
            <a:r>
              <a:rPr kumimoji="1" lang="ja-JP" altLang="en-US"/>
              <a:t>2019/5/7</a:t>
            </a:r>
          </a:p>
        </p:txBody>
      </p:sp>
      <p:sp>
        <p:nvSpPr>
          <p:cNvPr id="4" name="フッター プレースホルダ 3"/>
          <p:cNvSpPr>
            <a:spLocks noGrp="1"/>
          </p:cNvSpPr>
          <p:nvPr>
            <p:ph type="ftr" sz="quarter" idx="11"/>
          </p:nvPr>
        </p:nvSpPr>
        <p:spPr/>
        <p:txBody>
          <a:bodyPr rtlCol="0"/>
          <a:lstStyle/>
          <a:p>
            <a:pPr rtl="0"/>
            <a:endParaRPr kumimoji="1" lang="ja-JP" altLang="en-US"/>
          </a:p>
        </p:txBody>
      </p:sp>
      <p:sp>
        <p:nvSpPr>
          <p:cNvPr id="5" name="スライド番号プレースホルダ 4"/>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rtlCol="0"/>
          <a:lstStyle/>
          <a:p>
            <a:pPr rtl="0"/>
            <a:r>
              <a:rPr kumimoji="1" lang="ja-JP" altLang="en-US"/>
              <a:t>2019/5/7</a:t>
            </a:r>
          </a:p>
        </p:txBody>
      </p:sp>
      <p:sp>
        <p:nvSpPr>
          <p:cNvPr id="3" name="フッター プレースホルダ 2"/>
          <p:cNvSpPr>
            <a:spLocks noGrp="1"/>
          </p:cNvSpPr>
          <p:nvPr>
            <p:ph type="ftr" sz="quarter" idx="11"/>
          </p:nvPr>
        </p:nvSpPr>
        <p:spPr/>
        <p:txBody>
          <a:bodyPr rtlCol="0"/>
          <a:lstStyle/>
          <a:p>
            <a:pPr rtl="0"/>
            <a:endParaRPr kumimoji="1" lang="ja-JP" altLang="en-US"/>
          </a:p>
        </p:txBody>
      </p:sp>
      <p:sp>
        <p:nvSpPr>
          <p:cNvPr id="4" name="スライド番号プレースホルダ 3"/>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rtlCol="0" anchor="b"/>
          <a:lstStyle>
            <a:lvl1pPr algn="l">
              <a:defRPr sz="2000" b="1"/>
            </a:lvl1pPr>
          </a:lstStyle>
          <a:p>
            <a:pPr rtl="0"/>
            <a:r>
              <a:rPr lang="id-id"/>
              <a:t>マスタ タイトルの書式設定</a:t>
            </a:r>
          </a:p>
        </p:txBody>
      </p:sp>
      <p:sp>
        <p:nvSpPr>
          <p:cNvPr id="3" name="コンテンツ プレースホルダ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id-id"/>
              <a:t>マスタ テキストの書式設定</a:t>
            </a:r>
          </a:p>
          <a:p>
            <a:pPr lvl="1" rtl="0"/>
            <a:r>
              <a:rPr lang="id-id"/>
              <a:t>第 2 レベル</a:t>
            </a:r>
          </a:p>
          <a:p>
            <a:pPr lvl="2" rtl="0"/>
            <a:r>
              <a:rPr lang="id-id"/>
              <a:t>第 3 レベル</a:t>
            </a:r>
          </a:p>
          <a:p>
            <a:pPr lvl="3" rtl="0"/>
            <a:r>
              <a:rPr lang="id-id"/>
              <a:t>第 4 レベル</a:t>
            </a:r>
          </a:p>
          <a:p>
            <a:pPr lvl="4" rtl="0"/>
            <a:r>
              <a:rPr lang="id-id"/>
              <a:t>第 5 レベル</a:t>
            </a:r>
          </a:p>
        </p:txBody>
      </p:sp>
      <p:sp>
        <p:nvSpPr>
          <p:cNvPr id="4" name="テキスト プレースホルダ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d-id"/>
              <a:t>マスタ テキストの書式設定</a:t>
            </a:r>
          </a:p>
        </p:txBody>
      </p:sp>
      <p:sp>
        <p:nvSpPr>
          <p:cNvPr id="5" name="日付プレースホルダ 4"/>
          <p:cNvSpPr>
            <a:spLocks noGrp="1"/>
          </p:cNvSpPr>
          <p:nvPr>
            <p:ph type="dt" sz="half" idx="10"/>
          </p:nvPr>
        </p:nvSpPr>
        <p:spPr/>
        <p:txBody>
          <a:bodyPr rtlCol="0"/>
          <a:lstStyle/>
          <a:p>
            <a:pPr rtl="0"/>
            <a:r>
              <a:rPr kumimoji="1" lang="ja-JP" altLang="en-US"/>
              <a:t>2019/5/7</a:t>
            </a:r>
          </a:p>
        </p:txBody>
      </p:sp>
      <p:sp>
        <p:nvSpPr>
          <p:cNvPr id="6" name="フッター プレースホルダ 5"/>
          <p:cNvSpPr>
            <a:spLocks noGrp="1"/>
          </p:cNvSpPr>
          <p:nvPr>
            <p:ph type="ftr" sz="quarter" idx="11"/>
          </p:nvPr>
        </p:nvSpPr>
        <p:spPr/>
        <p:txBody>
          <a:bodyPr rtlCol="0"/>
          <a:lstStyle/>
          <a:p>
            <a:pPr rtl="0"/>
            <a:endParaRPr kumimoji="1" lang="ja-JP" altLang="en-US"/>
          </a:p>
        </p:txBody>
      </p:sp>
      <p:sp>
        <p:nvSpPr>
          <p:cNvPr id="7" name="スライド番号プレースホルダ 6"/>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rtlCol="0" anchor="b"/>
          <a:lstStyle>
            <a:lvl1pPr algn="l">
              <a:defRPr sz="2000" b="1"/>
            </a:lvl1pPr>
          </a:lstStyle>
          <a:p>
            <a:pPr rtl="0"/>
            <a:r>
              <a:rPr lang="id-id"/>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d-id"/>
              <a:t>マスタ テキストの書式設定</a:t>
            </a:r>
          </a:p>
        </p:txBody>
      </p:sp>
      <p:sp>
        <p:nvSpPr>
          <p:cNvPr id="5" name="日付プレースホルダ 4"/>
          <p:cNvSpPr>
            <a:spLocks noGrp="1"/>
          </p:cNvSpPr>
          <p:nvPr>
            <p:ph type="dt" sz="half" idx="10"/>
          </p:nvPr>
        </p:nvSpPr>
        <p:spPr/>
        <p:txBody>
          <a:bodyPr rtlCol="0"/>
          <a:lstStyle/>
          <a:p>
            <a:pPr rtl="0"/>
            <a:r>
              <a:rPr kumimoji="1" lang="ja-JP" altLang="en-US"/>
              <a:t>2019/5/7</a:t>
            </a:r>
          </a:p>
        </p:txBody>
      </p:sp>
      <p:sp>
        <p:nvSpPr>
          <p:cNvPr id="6" name="フッター プレースホルダ 5"/>
          <p:cNvSpPr>
            <a:spLocks noGrp="1"/>
          </p:cNvSpPr>
          <p:nvPr>
            <p:ph type="ftr" sz="quarter" idx="11"/>
          </p:nvPr>
        </p:nvSpPr>
        <p:spPr/>
        <p:txBody>
          <a:bodyPr rtlCol="0"/>
          <a:lstStyle/>
          <a:p>
            <a:pPr rtl="0"/>
            <a:endParaRPr kumimoji="1" lang="ja-JP" altLang="en-US"/>
          </a:p>
        </p:txBody>
      </p:sp>
      <p:sp>
        <p:nvSpPr>
          <p:cNvPr id="7" name="スライド番号プレースホルダ 6"/>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rtl="0"/>
            <a:r>
              <a:rPr lang="id-id"/>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rtl="0"/>
            <a:r>
              <a:rPr lang="id-id"/>
              <a:t>マスタ テキストの書式設定</a:t>
            </a:r>
          </a:p>
          <a:p>
            <a:pPr lvl="1" rtl="0"/>
            <a:r>
              <a:rPr lang="id-id"/>
              <a:t>第 2 レベル</a:t>
            </a:r>
          </a:p>
          <a:p>
            <a:pPr lvl="2" rtl="0"/>
            <a:r>
              <a:rPr lang="id-id"/>
              <a:t>第 3 レベル</a:t>
            </a:r>
          </a:p>
          <a:p>
            <a:pPr lvl="3" rtl="0"/>
            <a:r>
              <a:rPr lang="id-id"/>
              <a:t>第 4 レベル</a:t>
            </a:r>
          </a:p>
          <a:p>
            <a:pPr lvl="4" rtl="0"/>
            <a:r>
              <a:rPr lang="id-id"/>
              <a:t>第 5 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kumimoji="1" lang="ja-JP" altLang="en-US"/>
              <a:t>2019/5/7</a:t>
            </a: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94AA4217-AB25-474B-8523-140E3806D2F1}"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2" Type="http://schemas.openxmlformats.org/officeDocument/2006/relationships/image" Target="../media/image1.jpeg" />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2" Type="http://schemas.openxmlformats.org/officeDocument/2006/relationships/image" Target="../media/image23.png" />
  <Relationship Id="rId1" Type="http://schemas.openxmlformats.org/officeDocument/2006/relationships/slideLayout" Target="../slideLayouts/slideLayout1.xml" />
</Relationships>
</file>

<file path=ppt/slides/_rels/slide11.xml.rels>&#65279;<?xml version="1.0" encoding="utf-8" standalone="yes"?>
<Relationships xmlns="http://schemas.openxmlformats.org/package/2006/relationships">
  <Relationship Id="rId2" Type="http://schemas.openxmlformats.org/officeDocument/2006/relationships/image" Target="../media/image24.png" />
  <Relationship Id="rId1" Type="http://schemas.openxmlformats.org/officeDocument/2006/relationships/slideLayout" Target="../slideLayouts/slideLayout1.xml" />
</Relationships>
</file>

<file path=ppt/slides/_rels/slide12.xml.rels>&#65279;<?xml version="1.0" encoding="utf-8" standalone="yes"?>
<Relationships xmlns="http://schemas.openxmlformats.org/package/2006/relationships">
  <Relationship Id="rId3" Type="http://schemas.openxmlformats.org/officeDocument/2006/relationships/image" Target="../media/image26.gif" />
  <Relationship Id="rId2" Type="http://schemas.openxmlformats.org/officeDocument/2006/relationships/image" Target="../media/image25.gif" />
  <Relationship Id="rId1" Type="http://schemas.openxmlformats.org/officeDocument/2006/relationships/slideLayout" Target="../slideLayouts/slideLayout2.xml" />
  <Relationship Id="rId5" Type="http://schemas.openxmlformats.org/officeDocument/2006/relationships/image" Target="../media/image28.gif" />
  <Relationship Id="rId4" Type="http://schemas.openxmlformats.org/officeDocument/2006/relationships/image" Target="../media/image27.gif" />
</Relationships>
</file>

<file path=ppt/slides/_rels/slide13.xml.rels>&#65279;<?xml version="1.0" encoding="utf-8" standalone="yes"?>
<Relationships xmlns="http://schemas.openxmlformats.org/package/2006/relationships">
  <Relationship Id="rId8" Type="http://schemas.openxmlformats.org/officeDocument/2006/relationships/image" Target="../media/image35.png" />
  <Relationship Id="rId3" Type="http://schemas.openxmlformats.org/officeDocument/2006/relationships/image" Target="../media/image30.png" />
  <Relationship Id="rId7" Type="http://schemas.openxmlformats.org/officeDocument/2006/relationships/image" Target="../media/image34.png" />
  <Relationship Id="rId2" Type="http://schemas.openxmlformats.org/officeDocument/2006/relationships/image" Target="../media/image29.png" />
  <Relationship Id="rId1" Type="http://schemas.openxmlformats.org/officeDocument/2006/relationships/slideLayout" Target="../slideLayouts/slideLayout1.xml" />
  <Relationship Id="rId6" Type="http://schemas.openxmlformats.org/officeDocument/2006/relationships/image" Target="../media/image33.png" />
  <Relationship Id="rId5" Type="http://schemas.openxmlformats.org/officeDocument/2006/relationships/image" Target="../media/image32.png" />
  <Relationship Id="rId4" Type="http://schemas.openxmlformats.org/officeDocument/2006/relationships/image" Target="../media/image31.png" />
  <Relationship Id="rId9" Type="http://schemas.openxmlformats.org/officeDocument/2006/relationships/image" Target="../media/image36.png" />
</Relationships>
</file>

<file path=ppt/slides/_rels/slide14.xml.rels>&#65279;<?xml version="1.0" encoding="utf-8" standalone="yes"?>
<Relationships xmlns="http://schemas.openxmlformats.org/package/2006/relationships">
  <Relationship Id="rId3" Type="http://schemas.openxmlformats.org/officeDocument/2006/relationships/image" Target="../media/image38.gif" />
  <Relationship Id="rId2" Type="http://schemas.openxmlformats.org/officeDocument/2006/relationships/image" Target="../media/image37.gif" />
  <Relationship Id="rId1" Type="http://schemas.openxmlformats.org/officeDocument/2006/relationships/slideLayout" Target="../slideLayouts/slideLayout2.xml" />
  <Relationship Id="rId4" Type="http://schemas.openxmlformats.org/officeDocument/2006/relationships/image" Target="../media/image39.gif" />
</Relationships>
</file>

<file path=ppt/slides/_rels/slide15.xml.rels>&#65279;<?xml version="1.0" encoding="utf-8" standalone="yes"?>
<Relationships xmlns="http://schemas.openxmlformats.org/package/2006/relationships">
  <Relationship Id="rId3" Type="http://schemas.openxmlformats.org/officeDocument/2006/relationships/image" Target="../media/image41.jpeg" />
  <Relationship Id="rId2" Type="http://schemas.openxmlformats.org/officeDocument/2006/relationships/image" Target="../media/image40.jpeg" />
  <Relationship Id="rId1" Type="http://schemas.openxmlformats.org/officeDocument/2006/relationships/slideLayout" Target="../slideLayouts/slideLayout1.xml" />
  <Relationship Id="rId5" Type="http://schemas.openxmlformats.org/officeDocument/2006/relationships/image" Target="../media/image42.jpeg" />
  <Relationship Id="rId4" Type="http://schemas.microsoft.com/office/2007/relationships/hdphoto" Target="../media/hdphoto1.wdp" />
</Relationships>
</file>

<file path=ppt/slides/_rels/slide16.xml.rels>&#65279;<?xml version="1.0" encoding="utf-8" standalone="yes"?>
<Relationships xmlns="http://schemas.openxmlformats.org/package/2006/relationships">
  <Relationship Id="rId3" Type="http://schemas.openxmlformats.org/officeDocument/2006/relationships/image" Target="../media/image44.png" />
  <Relationship Id="rId2" Type="http://schemas.openxmlformats.org/officeDocument/2006/relationships/image" Target="../media/image43.gif" />
  <Relationship Id="rId1" Type="http://schemas.openxmlformats.org/officeDocument/2006/relationships/slideLayout" Target="../slideLayouts/slideLayout2.xml" />
  <Relationship Id="rId4" Type="http://schemas.openxmlformats.org/officeDocument/2006/relationships/image" Target="../media/image45.gif" />
</Relationships>
</file>

<file path=ppt/slides/_rels/slide17.xml.rels>&#65279;<?xml version="1.0" encoding="utf-8" standalone="yes"?>
<Relationships xmlns="http://schemas.openxmlformats.org/package/2006/relationships">
  <Relationship Id="rId2" Type="http://schemas.openxmlformats.org/officeDocument/2006/relationships/image" Target="../media/image46.png" />
  <Relationship Id="rId1" Type="http://schemas.openxmlformats.org/officeDocument/2006/relationships/slideLayout" Target="../slideLayouts/slideLayout1.xml" />
</Relationships>
</file>

<file path=ppt/slides/_rels/slide18.xml.rels>&#65279;<?xml version="1.0" encoding="utf-8" standalone="yes"?>
<Relationships xmlns="http://schemas.openxmlformats.org/package/2006/relationships">
  <Relationship Id="rId3" Type="http://schemas.openxmlformats.org/officeDocument/2006/relationships/image" Target="../media/image48.gif" />
  <Relationship Id="rId2" Type="http://schemas.openxmlformats.org/officeDocument/2006/relationships/image" Target="../media/image47.gif" />
  <Relationship Id="rId1" Type="http://schemas.openxmlformats.org/officeDocument/2006/relationships/slideLayout" Target="../slideLayouts/slideLayout1.xml" />
  <Relationship Id="rId5" Type="http://schemas.openxmlformats.org/officeDocument/2006/relationships/image" Target="../media/image50.gif" />
  <Relationship Id="rId4" Type="http://schemas.openxmlformats.org/officeDocument/2006/relationships/image" Target="../media/image49.gif" />
</Relationships>
</file>

<file path=ppt/slides/_rels/slide19.xml.rels>&#65279;<?xml version="1.0" encoding="utf-8" standalone="yes"?>
<Relationships xmlns="http://schemas.openxmlformats.org/package/2006/relationships">
  <Relationship Id="rId2" Type="http://schemas.openxmlformats.org/officeDocument/2006/relationships/image" Target="../media/image51.jpeg" />
  <Relationship Id="rId1" Type="http://schemas.openxmlformats.org/officeDocument/2006/relationships/slideLayout" Target="../slideLayouts/slideLayout1.xml" />
</Relationships>
</file>

<file path=ppt/slides/_rels/slide2.xml.rels>&#65279;<?xml version="1.0" encoding="utf-8" standalone="yes"?>
<Relationships xmlns="http://schemas.openxmlformats.org/package/2006/relationships">
  <Relationship Id="rId2" Type="http://schemas.openxmlformats.org/officeDocument/2006/relationships/image" Target="../media/image2.jpeg" />
  <Relationship Id="rId1" Type="http://schemas.openxmlformats.org/officeDocument/2006/relationships/slideLayout" Target="../slideLayouts/slideLayout1.xml" />
</Relationships>
</file>

<file path=ppt/slides/_rels/slide20.xml.rels>&#65279;<?xml version="1.0" encoding="utf-8" standalone="yes"?>
<Relationships xmlns="http://schemas.openxmlformats.org/package/2006/relationships">
  <Relationship Id="rId3" Type="http://schemas.openxmlformats.org/officeDocument/2006/relationships/image" Target="../media/image53.gif" />
  <Relationship Id="rId2" Type="http://schemas.openxmlformats.org/officeDocument/2006/relationships/image" Target="../media/image52.gif" />
  <Relationship Id="rId1" Type="http://schemas.openxmlformats.org/officeDocument/2006/relationships/slideLayout" Target="../slideLayouts/slideLayout1.xml" />
  <Relationship Id="rId4" Type="http://schemas.openxmlformats.org/officeDocument/2006/relationships/image" Target="../media/image54.gif" />
</Relationships>
</file>

<file path=ppt/slides/_rels/slide21.xml.rels>&#65279;<?xml version="1.0" encoding="utf-8" standalone="yes"?>
<Relationships xmlns="http://schemas.openxmlformats.org/package/2006/relationships">
  <Relationship Id="rId2" Type="http://schemas.openxmlformats.org/officeDocument/2006/relationships/image" Target="../media/image55.png" />
  <Relationship Id="rId1" Type="http://schemas.openxmlformats.org/officeDocument/2006/relationships/slideLayout" Target="../slideLayouts/slideLayout1.xml" />
</Relationships>
</file>

<file path=ppt/slides/_rels/slide22.xml.rels>&#65279;<?xml version="1.0" encoding="utf-8" standalone="yes"?>
<Relationships xmlns="http://schemas.openxmlformats.org/package/2006/relationships">
  <Relationship Id="rId2" Type="http://schemas.openxmlformats.org/officeDocument/2006/relationships/image" Target="../media/image21.jpeg" />
  <Relationship Id="rId1" Type="http://schemas.openxmlformats.org/officeDocument/2006/relationships/slideLayout" Target="../slideLayouts/slideLayout2.xml" />
</Relationships>
</file>

<file path=ppt/slides/_rels/slide23.xml.rels>&#65279;<?xml version="1.0" encoding="utf-8" standalone="yes"?>
<Relationships xmlns="http://schemas.openxmlformats.org/package/2006/relationships">
  <Relationship Id="rId2" Type="http://schemas.openxmlformats.org/officeDocument/2006/relationships/image" Target="../media/image56.gif" />
  <Relationship Id="rId1" Type="http://schemas.openxmlformats.org/officeDocument/2006/relationships/slideLayout" Target="../slideLayouts/slideLayout1.xml" />
</Relationships>
</file>

<file path=ppt/slides/_rels/slide24.xml.rels>&#65279;<?xml version="1.0" encoding="utf-8" standalone="yes"?>
<Relationships xmlns="http://schemas.openxmlformats.org/package/2006/relationships">
  <Relationship Id="rId2" Type="http://schemas.openxmlformats.org/officeDocument/2006/relationships/image" Target="../media/image57.jpeg" />
  <Relationship Id="rId1" Type="http://schemas.openxmlformats.org/officeDocument/2006/relationships/slideLayout" Target="../slideLayouts/slideLayout1.xml" />
</Relationships>
</file>

<file path=ppt/slides/_rels/slide3.xml.rels>&#65279;<?xml version="1.0" encoding="utf-8" standalone="yes"?>
<Relationships xmlns="http://schemas.openxmlformats.org/package/2006/relationships">
  <Relationship Id="rId2" Type="http://schemas.openxmlformats.org/officeDocument/2006/relationships/image" Target="../media/image3.jpg" />
  <Relationship Id="rId1" Type="http://schemas.openxmlformats.org/officeDocument/2006/relationships/slideLayout" Target="../slideLayouts/slideLayout2.xml" />
</Relationships>
</file>

<file path=ppt/slides/_rels/slide4.xml.rels>&#65279;<?xml version="1.0" encoding="utf-8" standalone="yes"?>
<Relationships xmlns="http://schemas.openxmlformats.org/package/2006/relationships">
  <Relationship Id="rId3" Type="http://schemas.openxmlformats.org/officeDocument/2006/relationships/image" Target="../media/image5.jpg" />
  <Relationship Id="rId2" Type="http://schemas.openxmlformats.org/officeDocument/2006/relationships/image" Target="../media/image4.jpg" />
  <Relationship Id="rId1" Type="http://schemas.openxmlformats.org/officeDocument/2006/relationships/slideLayout" Target="../slideLayouts/slideLayout1.xml" />
</Relationships>
</file>

<file path=ppt/slides/_rels/slide5.xml.rels>&#65279;<?xml version="1.0" encoding="utf-8" standalone="yes"?>
<Relationships xmlns="http://schemas.openxmlformats.org/package/2006/relationships">
  <Relationship Id="rId8" Type="http://schemas.openxmlformats.org/officeDocument/2006/relationships/image" Target="../media/image12.gif" />
  <Relationship Id="rId3" Type="http://schemas.openxmlformats.org/officeDocument/2006/relationships/image" Target="../media/image7.gif" />
  <Relationship Id="rId7" Type="http://schemas.openxmlformats.org/officeDocument/2006/relationships/image" Target="../media/image11.gif" />
  <Relationship Id="rId2" Type="http://schemas.openxmlformats.org/officeDocument/2006/relationships/image" Target="../media/image6.gif" />
  <Relationship Id="rId1" Type="http://schemas.openxmlformats.org/officeDocument/2006/relationships/slideLayout" Target="../slideLayouts/slideLayout1.xml" />
  <Relationship Id="rId6" Type="http://schemas.openxmlformats.org/officeDocument/2006/relationships/image" Target="../media/image10.gif" />
  <Relationship Id="rId5" Type="http://schemas.openxmlformats.org/officeDocument/2006/relationships/image" Target="../media/image9.gif" />
  <Relationship Id="rId4" Type="http://schemas.openxmlformats.org/officeDocument/2006/relationships/image" Target="../media/image8.gif" />
</Relationships>
</file>

<file path=ppt/slides/_rels/slide6.xml.rels>&#65279;<?xml version="1.0" encoding="utf-8" standalone="yes"?>
<Relationships xmlns="http://schemas.openxmlformats.org/package/2006/relationships">
  <Relationship Id="rId3" Type="http://schemas.openxmlformats.org/officeDocument/2006/relationships/image" Target="../media/image14.gif" />
  <Relationship Id="rId7" Type="http://schemas.openxmlformats.org/officeDocument/2006/relationships/image" Target="../media/image18.gif" />
  <Relationship Id="rId2" Type="http://schemas.openxmlformats.org/officeDocument/2006/relationships/image" Target="../media/image13.png" />
  <Relationship Id="rId1" Type="http://schemas.openxmlformats.org/officeDocument/2006/relationships/slideLayout" Target="../slideLayouts/slideLayout1.xml" />
  <Relationship Id="rId6" Type="http://schemas.openxmlformats.org/officeDocument/2006/relationships/image" Target="../media/image17.gif" />
  <Relationship Id="rId5" Type="http://schemas.openxmlformats.org/officeDocument/2006/relationships/image" Target="../media/image16.gif" />
  <Relationship Id="rId4" Type="http://schemas.openxmlformats.org/officeDocument/2006/relationships/image" Target="../media/image15.gif" />
</Relationships>
</file>

<file path=ppt/slides/_rels/slide7.xml.rels>&#65279;<?xml version="1.0" encoding="utf-8" standalone="yes"?>
<Relationships xmlns="http://schemas.openxmlformats.org/package/2006/relationships">
  <Relationship Id="rId3" Type="http://schemas.microsoft.com/office/2007/relationships/hdphoto" Target="../media/hdphoto1.wdp" />
  <Relationship Id="rId2" Type="http://schemas.openxmlformats.org/officeDocument/2006/relationships/image" Target="../media/image19.jpeg" />
  <Relationship Id="rId1" Type="http://schemas.openxmlformats.org/officeDocument/2006/relationships/slideLayout" Target="../slideLayouts/slideLayout1.xml" />
</Relationships>
</file>

<file path=ppt/slides/_rels/slide8.xml.rels>&#65279;<?xml version="1.0" encoding="utf-8" standalone="yes"?>
<Relationships xmlns="http://schemas.openxmlformats.org/package/2006/relationships">
  <Relationship Id="rId2" Type="http://schemas.openxmlformats.org/officeDocument/2006/relationships/image" Target="../media/image20.png" />
  <Relationship Id="rId1" Type="http://schemas.openxmlformats.org/officeDocument/2006/relationships/slideLayout" Target="../slideLayouts/slideLayout1.xml" />
</Relationships>
</file>

<file path=ppt/slides/_rels/slide9.xml.rels>&#65279;<?xml version="1.0" encoding="utf-8" standalone="yes"?>
<Relationships xmlns="http://schemas.openxmlformats.org/package/2006/relationships">
  <Relationship Id="rId3" Type="http://schemas.openxmlformats.org/officeDocument/2006/relationships/image" Target="../media/image22.jpeg" />
  <Relationship Id="rId2" Type="http://schemas.openxmlformats.org/officeDocument/2006/relationships/image" Target="../media/image21.jpeg" />
  <Relationship Id="rId1" Type="http://schemas.openxmlformats.org/officeDocument/2006/relationships/slideLayout" Target="../slideLayouts/slideLayout1.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99592" y="2732727"/>
            <a:ext cx="7446467" cy="1200329"/>
          </a:xfrm>
          <a:prstGeom prst="rect">
            <a:avLst/>
          </a:prstGeom>
          <a:blipFill>
            <a:blip r:embed="rId2" cstate="print"/>
            <a:tile tx="0" ty="0" sx="100000" sy="100000" flip="none" algn="tl"/>
          </a:blipFill>
          <a:ln w="19050">
            <a:solidFill>
              <a:schemeClr val="bg1">
                <a:lumMod val="50000"/>
              </a:schemeClr>
            </a:solidFill>
          </a:ln>
          <a:effectLst>
            <a:outerShdw blurRad="50800" dist="190500" dir="2700000" algn="tl" rotWithShape="0">
              <a:prstClr val="black">
                <a:alpha val="40000"/>
              </a:prstClr>
            </a:outerShdw>
          </a:effectLst>
        </p:spPr>
        <p:txBody>
          <a:bodyPr wrap="square" rtlCol="0" anchor="ctr" anchorCtr="0">
            <a:spAutoFit/>
          </a:bodyPr>
          <a:lstStyle/>
          <a:p>
            <a:pPr algn="ctr" rtl="0"/>
            <a:r>
              <a:rPr lang="id-id" sz="3600" b="1" dirty="0">
                <a:solidFill>
                  <a:srgbClr val="0000CC"/>
                </a:solidFill>
                <a:latin typeface="Arial" panose="020B0604020202020204" pitchFamily="34" charset="0"/>
                <a:ea typeface="メイリオ" pitchFamily="50" charset="-128"/>
                <a:cs typeface="メイリオ" pitchFamily="50" charset="-128"/>
              </a:rPr>
              <a:t>Supaya dapat bekerja dengan selamat dan sehat</a:t>
            </a:r>
            <a:endParaRPr lang="en-US" altLang="ja-JP" sz="3600" b="1" dirty="0">
              <a:solidFill>
                <a:srgbClr val="0000CC"/>
              </a:solidFill>
              <a:latin typeface="Arial" panose="020B0604020202020204" pitchFamily="34" charset="0"/>
              <a:ea typeface="メイリオ" pitchFamily="50" charset="-128"/>
              <a:cs typeface="メイリオ" pitchFamily="50" charset="-128"/>
            </a:endParaRPr>
          </a:p>
        </p:txBody>
      </p:sp>
      <p:sp>
        <p:nvSpPr>
          <p:cNvPr id="5" name="テキスト ボックス 4"/>
          <p:cNvSpPr txBox="1"/>
          <p:nvPr/>
        </p:nvSpPr>
        <p:spPr>
          <a:xfrm>
            <a:off x="899592" y="1988840"/>
            <a:ext cx="7344816" cy="523220"/>
          </a:xfrm>
          <a:prstGeom prst="rect">
            <a:avLst/>
          </a:prstGeom>
          <a:noFill/>
        </p:spPr>
        <p:txBody>
          <a:bodyPr wrap="square" rtlCol="0">
            <a:spAutoFit/>
          </a:bodyPr>
          <a:lstStyle/>
          <a:p>
            <a:pPr rtl="0"/>
            <a:r>
              <a:rPr lang="id-id" sz="2800" dirty="0">
                <a:solidFill>
                  <a:srgbClr val="C00000"/>
                </a:solidFill>
                <a:latin typeface="Arial" panose="020B0604020202020204" pitchFamily="34" charset="0"/>
                <a:ea typeface="メイリオ" panose="020B0604030504040204" pitchFamily="50" charset="-128"/>
                <a:cs typeface="メイリオ" panose="020B0604030504040204" pitchFamily="50" charset="-128"/>
              </a:rPr>
              <a:t>Untuk para pekerja di bidang perdagangan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a:spLocks noChangeArrowheads="1"/>
          </p:cNvSpPr>
          <p:nvPr/>
        </p:nvSpPr>
        <p:spPr bwMode="auto">
          <a:xfrm>
            <a:off x="539552" y="40040"/>
            <a:ext cx="6480720" cy="749141"/>
          </a:xfrm>
          <a:prstGeom prst="roundRect">
            <a:avLst/>
          </a:prstGeom>
          <a:solidFill>
            <a:schemeClr val="accent2">
              <a:lumMod val="75000"/>
            </a:schemeClr>
          </a:solidFill>
          <a:ln w="9525">
            <a:noFill/>
            <a:miter lim="800000"/>
            <a:headEnd/>
            <a:tailEnd/>
          </a:ln>
          <a:effectLst/>
        </p:spPr>
        <p:txBody>
          <a:bodyPr vert="horz" wrap="square" lIns="91440" tIns="0" rIns="91440" bIns="0" numCol="1" rtlCol="0" anchor="ctr" anchorCtr="0" compatLnSpc="1">
            <a:prstTxWarp prst="textNoShape">
              <a:avLst/>
            </a:prstTxWarp>
            <a:spAutoFit/>
          </a:bodyPr>
          <a:lstStyle/>
          <a:p>
            <a:pPr lvl="0" algn="ctr" rtl="0" fontAlgn="base">
              <a:spcBef>
                <a:spcPct val="0"/>
              </a:spcBef>
              <a:spcAft>
                <a:spcPct val="0"/>
              </a:spcAft>
            </a:pPr>
            <a:r>
              <a:rPr lang="id-id" sz="2200" b="1" dirty="0">
                <a:solidFill>
                  <a:schemeClr val="bg1"/>
                </a:solidFill>
                <a:latin typeface="Arial" panose="020B0604020202020204" pitchFamily="34" charset="0"/>
                <a:ea typeface="ＭＳ ゴシック" pitchFamily="49" charset="-128"/>
                <a:cs typeface="Arial" pitchFamily="34" charset="0"/>
              </a:rPr>
              <a:t>Poin 5 Tingkatkan keselamatan dengan meningkatkan 4S dan 5S!</a:t>
            </a:r>
            <a:endParaRPr kumimoji="1" lang="ja-JP" altLang="en-US" sz="2200" b="1" i="0" u="none" strike="noStrike" cap="none" normalizeH="0" baseline="0" dirty="0">
              <a:ln>
                <a:noFill/>
              </a:ln>
              <a:solidFill>
                <a:schemeClr val="bg1"/>
              </a:solidFill>
              <a:effectLst/>
              <a:latin typeface="Arial" panose="020B0604020202020204" pitchFamily="34" charset="0"/>
              <a:ea typeface="ＭＳ Ｐゴシック" pitchFamily="50" charset="-128"/>
              <a:cs typeface="ＭＳ Ｐゴシック" pitchFamily="50" charset="-128"/>
            </a:endParaRPr>
          </a:p>
        </p:txBody>
      </p:sp>
      <p:sp>
        <p:nvSpPr>
          <p:cNvPr id="3" name="円/楕円 2"/>
          <p:cNvSpPr/>
          <p:nvPr/>
        </p:nvSpPr>
        <p:spPr>
          <a:xfrm>
            <a:off x="2126632" y="5013176"/>
            <a:ext cx="2081592" cy="645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rtl="0">
              <a:lnSpc>
                <a:spcPct val="90000"/>
              </a:lnSpc>
            </a:pPr>
            <a:r>
              <a:rPr lang="id-id" sz="1600" dirty="0">
                <a:latin typeface="Arial" panose="020B0604020202020204" pitchFamily="34" charset="0"/>
              </a:rPr>
              <a:t>Jika pelaksanaan 4S tidak baik</a:t>
            </a:r>
          </a:p>
        </p:txBody>
      </p:sp>
      <p:sp>
        <p:nvSpPr>
          <p:cNvPr id="4" name="正方形/長方形 3"/>
          <p:cNvSpPr/>
          <p:nvPr/>
        </p:nvSpPr>
        <p:spPr>
          <a:xfrm>
            <a:off x="3563888" y="5805264"/>
            <a:ext cx="2376264" cy="64807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90000"/>
              </a:lnSpc>
            </a:pPr>
            <a:r>
              <a:rPr lang="id-id" sz="1400">
                <a:solidFill>
                  <a:schemeClr val="tx1"/>
                </a:solidFill>
                <a:latin typeface="Arial" panose="020B0604020202020204" pitchFamily="34" charset="0"/>
                <a:ea typeface="メイリオ" panose="020B0604030504040204" pitchFamily="50" charset="-128"/>
                <a:cs typeface="メイリオ" panose="020B0604030504040204" pitchFamily="50" charset="-128"/>
              </a:rPr>
              <a:t>Jika tidak dibersihkan, ada kerusakan mesin dan risiko jatuh</a:t>
            </a:r>
          </a:p>
        </p:txBody>
      </p:sp>
      <p:sp>
        <p:nvSpPr>
          <p:cNvPr id="10" name="正方形/長方形 9"/>
          <p:cNvSpPr/>
          <p:nvPr/>
        </p:nvSpPr>
        <p:spPr>
          <a:xfrm>
            <a:off x="3563888" y="4293096"/>
            <a:ext cx="2376264" cy="64807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90000"/>
              </a:lnSpc>
            </a:pPr>
            <a:r>
              <a:rPr lang="id-id" sz="1400">
                <a:solidFill>
                  <a:schemeClr val="tx1"/>
                </a:solidFill>
                <a:latin typeface="Arial" panose="020B0604020202020204" pitchFamily="34" charset="0"/>
                <a:ea typeface="メイリオ" panose="020B0604030504040204" pitchFamily="50" charset="-128"/>
                <a:cs typeface="メイリオ" panose="020B0604030504040204" pitchFamily="50" charset="-128"/>
              </a:rPr>
              <a:t>Waktu mubazir jika penyimpanan barang tidak baik</a:t>
            </a:r>
          </a:p>
        </p:txBody>
      </p:sp>
      <p:sp>
        <p:nvSpPr>
          <p:cNvPr id="12" name="正方形/長方形 11"/>
          <p:cNvSpPr/>
          <p:nvPr/>
        </p:nvSpPr>
        <p:spPr>
          <a:xfrm>
            <a:off x="539552" y="4293096"/>
            <a:ext cx="2376264" cy="64807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90000"/>
              </a:lnSpc>
            </a:pPr>
            <a:r>
              <a:rPr lang="id-id" sz="1400" dirty="0">
                <a:solidFill>
                  <a:schemeClr val="tx1"/>
                </a:solidFill>
                <a:latin typeface="Arial" panose="020B0604020202020204" pitchFamily="34" charset="0"/>
                <a:ea typeface="メイリオ" panose="020B0604030504040204" pitchFamily="50" charset="-128"/>
                <a:cs typeface="メイリオ" panose="020B0604030504040204" pitchFamily="50" charset="-128"/>
              </a:rPr>
              <a:t>Bergerak mubazir jika ada barang yang tidak diperlukan</a:t>
            </a:r>
          </a:p>
        </p:txBody>
      </p:sp>
      <p:sp>
        <p:nvSpPr>
          <p:cNvPr id="13" name="正方形/長方形 12"/>
          <p:cNvSpPr/>
          <p:nvPr/>
        </p:nvSpPr>
        <p:spPr>
          <a:xfrm>
            <a:off x="539552" y="5805264"/>
            <a:ext cx="2376264" cy="64807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90000"/>
              </a:lnSpc>
            </a:pPr>
            <a:r>
              <a:rPr lang="id-id" sz="1400">
                <a:solidFill>
                  <a:schemeClr val="tx1"/>
                </a:solidFill>
                <a:latin typeface="Arial" panose="020B0604020202020204" pitchFamily="34" charset="0"/>
                <a:ea typeface="メイリオ" panose="020B0604030504040204" pitchFamily="50" charset="-128"/>
                <a:cs typeface="メイリオ" panose="020B0604030504040204" pitchFamily="50" charset="-128"/>
              </a:rPr>
              <a:t>Jika tidak bersih, produk gagal dan hilang kepercayaan</a:t>
            </a:r>
          </a:p>
        </p:txBody>
      </p:sp>
      <p:sp>
        <p:nvSpPr>
          <p:cNvPr id="5" name="左矢印 4"/>
          <p:cNvSpPr>
            <a:spLocks noChangeAspect="1"/>
          </p:cNvSpPr>
          <p:nvPr/>
        </p:nvSpPr>
        <p:spPr>
          <a:xfrm rot="2100000">
            <a:off x="2007411" y="4964731"/>
            <a:ext cx="169733" cy="277746"/>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Arial" panose="020B0604020202020204" pitchFamily="34" charset="0"/>
            </a:endParaRPr>
          </a:p>
        </p:txBody>
      </p:sp>
      <p:sp>
        <p:nvSpPr>
          <p:cNvPr id="14" name="左矢印 13"/>
          <p:cNvSpPr>
            <a:spLocks noChangeAspect="1"/>
          </p:cNvSpPr>
          <p:nvPr/>
        </p:nvSpPr>
        <p:spPr>
          <a:xfrm rot="19500000" flipV="1">
            <a:off x="2033704" y="5540279"/>
            <a:ext cx="169733" cy="277746"/>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Arial" panose="020B0604020202020204" pitchFamily="34" charset="0"/>
            </a:endParaRPr>
          </a:p>
        </p:txBody>
      </p:sp>
      <p:sp>
        <p:nvSpPr>
          <p:cNvPr id="15" name="左矢印 14"/>
          <p:cNvSpPr>
            <a:spLocks noChangeAspect="1"/>
          </p:cNvSpPr>
          <p:nvPr/>
        </p:nvSpPr>
        <p:spPr>
          <a:xfrm rot="19500000" flipH="1">
            <a:off x="4193944" y="4964731"/>
            <a:ext cx="169733" cy="277746"/>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Arial" panose="020B0604020202020204" pitchFamily="34" charset="0"/>
            </a:endParaRPr>
          </a:p>
        </p:txBody>
      </p:sp>
      <p:sp>
        <p:nvSpPr>
          <p:cNvPr id="16" name="左矢印 15"/>
          <p:cNvSpPr>
            <a:spLocks noChangeAspect="1"/>
          </p:cNvSpPr>
          <p:nvPr/>
        </p:nvSpPr>
        <p:spPr>
          <a:xfrm rot="2100000" flipH="1" flipV="1">
            <a:off x="4167651" y="5540795"/>
            <a:ext cx="169733" cy="277746"/>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Arial" panose="020B0604020202020204" pitchFamily="34" charset="0"/>
            </a:endParaRPr>
          </a:p>
        </p:txBody>
      </p:sp>
      <p:sp>
        <p:nvSpPr>
          <p:cNvPr id="7" name="右矢印 6"/>
          <p:cNvSpPr/>
          <p:nvPr/>
        </p:nvSpPr>
        <p:spPr>
          <a:xfrm>
            <a:off x="4716016" y="5085184"/>
            <a:ext cx="169733" cy="57382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Arial" panose="020B0604020202020204" pitchFamily="34" charset="0"/>
            </a:endParaRPr>
          </a:p>
        </p:txBody>
      </p:sp>
      <p:sp>
        <p:nvSpPr>
          <p:cNvPr id="17" name="テキスト ボックス 16"/>
          <p:cNvSpPr txBox="1"/>
          <p:nvPr/>
        </p:nvSpPr>
        <p:spPr>
          <a:xfrm>
            <a:off x="4885749" y="5013176"/>
            <a:ext cx="1584176" cy="738664"/>
          </a:xfrm>
          <a:prstGeom prst="rect">
            <a:avLst/>
          </a:prstGeom>
          <a:noFill/>
        </p:spPr>
        <p:txBody>
          <a:bodyPr wrap="square" rtlCol="0">
            <a:spAutoFit/>
          </a:bodyPr>
          <a:lstStyle/>
          <a:p>
            <a:r>
              <a:rPr lang="id-id" sz="1400" dirty="0">
                <a:solidFill>
                  <a:srgbClr val="C00000"/>
                </a:solidFill>
                <a:latin typeface="Arial" panose="020B0604020202020204" pitchFamily="34" charset="0"/>
              </a:rPr>
              <a:t>Pen</a:t>
            </a:r>
            <a:r>
              <a:rPr lang="id-id" altLang="ja-JP" sz="1400" dirty="0">
                <a:solidFill>
                  <a:srgbClr val="C00000"/>
                </a:solidFill>
                <a:latin typeface="Arial" panose="020B0604020202020204" pitchFamily="34" charset="0"/>
              </a:rPr>
              <a:t>Kecelakaan kerja</a:t>
            </a:r>
            <a:endParaRPr lang="en-US" altLang="ja-JP" sz="1400" dirty="0">
              <a:solidFill>
                <a:srgbClr val="C00000"/>
              </a:solidFill>
              <a:latin typeface="Arial" panose="020B0604020202020204" pitchFamily="34" charset="0"/>
            </a:endParaRPr>
          </a:p>
          <a:p>
            <a:pPr rtl="0"/>
            <a:r>
              <a:rPr lang="id-id" sz="1400" dirty="0">
                <a:solidFill>
                  <a:srgbClr val="C00000"/>
                </a:solidFill>
                <a:latin typeface="Arial" panose="020B0604020202020204" pitchFamily="34" charset="0"/>
              </a:rPr>
              <a:t>urunan efisiensi</a:t>
            </a:r>
            <a:endParaRPr kumimoji="1" lang="ja-JP" altLang="en-US" sz="1400" dirty="0">
              <a:solidFill>
                <a:srgbClr val="C00000"/>
              </a:solidFill>
              <a:latin typeface="Arial" panose="020B0604020202020204" pitchFamily="34" charset="0"/>
            </a:endParaRPr>
          </a:p>
        </p:txBody>
      </p:sp>
      <p:sp>
        <p:nvSpPr>
          <p:cNvPr id="18" name="スライド番号プレースホルダ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4AA4217-AB25-474B-8523-140E3806D2F1}" type="slidenum">
              <a:rPr kumimoji="1" lang="ja-JP" altLang="en-US" sz="1200" b="0" i="0" u="none" strike="noStrike" kern="1200" cap="none" spc="0" normalizeH="0" baseline="0" noProof="0" smtClean="0">
                <a:ln>
                  <a:noFill/>
                </a:ln>
                <a:solidFill>
                  <a:schemeClr val="tx1">
                    <a:tint val="75000"/>
                  </a:scheme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dirty="0">
              <a:ln>
                <a:noFill/>
              </a:ln>
              <a:solidFill>
                <a:schemeClr val="tx1">
                  <a:tint val="75000"/>
                </a:schemeClr>
              </a:solidFill>
              <a:effectLst/>
              <a:uLnTx/>
              <a:uFillTx/>
              <a:latin typeface="Arial" panose="020B0604020202020204" pitchFamily="34" charset="0"/>
              <a:cs typeface="+mn-cs"/>
            </a:endParaRPr>
          </a:p>
        </p:txBody>
      </p:sp>
      <p:sp>
        <p:nvSpPr>
          <p:cNvPr id="19" name="Rectangle 10"/>
          <p:cNvSpPr>
            <a:spLocks noChangeArrowheads="1"/>
          </p:cNvSpPr>
          <p:nvPr/>
        </p:nvSpPr>
        <p:spPr bwMode="auto">
          <a:xfrm>
            <a:off x="548680" y="836712"/>
            <a:ext cx="8127776" cy="3312368"/>
          </a:xfrm>
          <a:prstGeom prst="rect">
            <a:avLst/>
          </a:prstGeom>
          <a:solidFill>
            <a:schemeClr val="accent3">
              <a:lumMod val="20000"/>
              <a:lumOff val="80000"/>
            </a:schemeClr>
          </a:solidFill>
          <a:ln w="28575">
            <a:solidFill>
              <a:srgbClr val="0000CC"/>
            </a:solidFill>
            <a:miter lim="800000"/>
            <a:headEnd/>
            <a:tailEnd/>
          </a:ln>
          <a:effectLst/>
        </p:spPr>
        <p:txBody>
          <a:bodyPr tIns="108000" rIns="72000" bIns="72000" rtlCol="0" anchor="ctr"/>
          <a:lstStyle/>
          <a:p>
            <a:pPr marL="1703388" indent="-1703388" rtl="0" fontAlgn="auto">
              <a:lnSpc>
                <a:spcPct val="90000"/>
              </a:lnSpc>
              <a:spcAft>
                <a:spcPts val="0"/>
              </a:spcAft>
              <a:defRPr/>
            </a:pPr>
            <a:r>
              <a:rPr lang="id-id" sz="1600" dirty="0">
                <a:solidFill>
                  <a:srgbClr val="C00000"/>
                </a:solidFill>
                <a:latin typeface="Arial" panose="020B0604020202020204" pitchFamily="34" charset="0"/>
                <a:ea typeface="メイリオ" pitchFamily="50" charset="-128"/>
                <a:cs typeface="メイリオ" pitchFamily="50" charset="-128"/>
              </a:rPr>
              <a:t>◆</a:t>
            </a:r>
            <a:r>
              <a:rPr lang="en-US" sz="1600" dirty="0">
                <a:solidFill>
                  <a:srgbClr val="C00000"/>
                </a:solidFill>
                <a:latin typeface="Arial" panose="020B0604020202020204" pitchFamily="34" charset="0"/>
                <a:ea typeface="メイリオ" pitchFamily="50" charset="-128"/>
                <a:cs typeface="メイリオ" pitchFamily="50" charset="-128"/>
              </a:rPr>
              <a:t> </a:t>
            </a:r>
            <a:r>
              <a:rPr lang="id-id" sz="1600" dirty="0">
                <a:solidFill>
                  <a:srgbClr val="C00000"/>
                </a:solidFill>
                <a:latin typeface="Arial" panose="020B0604020202020204" pitchFamily="34" charset="0"/>
                <a:ea typeface="メイリオ" pitchFamily="50" charset="-128"/>
                <a:cs typeface="メイリオ" pitchFamily="50" charset="-128"/>
              </a:rPr>
              <a:t>Seiri (Ringkas) </a:t>
            </a:r>
            <a:r>
              <a:rPr lang="en-US" sz="1600" dirty="0">
                <a:solidFill>
                  <a:srgbClr val="C00000"/>
                </a:solidFill>
                <a:latin typeface="Arial" panose="020B0604020202020204" pitchFamily="34" charset="0"/>
                <a:ea typeface="メイリオ" pitchFamily="50" charset="-128"/>
                <a:cs typeface="メイリオ" pitchFamily="50" charset="-128"/>
              </a:rPr>
              <a:t> </a:t>
            </a:r>
            <a:r>
              <a:rPr lang="id-id" sz="1600" dirty="0">
                <a:solidFill>
                  <a:srgbClr val="0000CC"/>
                </a:solidFill>
                <a:latin typeface="Arial" panose="020B0604020202020204" pitchFamily="34" charset="0"/>
                <a:ea typeface="メイリオ" pitchFamily="50" charset="-128"/>
                <a:cs typeface="メイリオ" pitchFamily="50" charset="-128"/>
              </a:rPr>
              <a:t>Memilah barang yang diperlukan dan tidak diperlukan. Buang barang yang tidak diperlukan.</a:t>
            </a:r>
            <a:endParaRPr lang="en-US" altLang="ja-JP" sz="1600" dirty="0">
              <a:solidFill>
                <a:srgbClr val="0000CC"/>
              </a:solidFill>
              <a:latin typeface="Arial" panose="020B0604020202020204" pitchFamily="34" charset="0"/>
              <a:ea typeface="メイリオ" pitchFamily="50" charset="-128"/>
              <a:cs typeface="メイリオ" pitchFamily="50" charset="-128"/>
            </a:endParaRPr>
          </a:p>
          <a:p>
            <a:pPr marL="268288" indent="633413" rtl="0" fontAlgn="auto">
              <a:lnSpc>
                <a:spcPct val="90000"/>
              </a:lnSpc>
              <a:spcAft>
                <a:spcPts val="0"/>
              </a:spcAft>
              <a:defRPr/>
            </a:pPr>
            <a:r>
              <a:rPr lang="id-id" sz="1400" dirty="0">
                <a:latin typeface="Arial" panose="020B0604020202020204" pitchFamily="34" charset="0"/>
                <a:ea typeface="メイリオ" pitchFamily="50" charset="-128"/>
                <a:cs typeface="メイリオ" pitchFamily="50" charset="-128"/>
              </a:rPr>
              <a:t>→ </a:t>
            </a:r>
            <a:r>
              <a:rPr lang="en-US" sz="1400" dirty="0">
                <a:latin typeface="Arial" panose="020B0604020202020204" pitchFamily="34" charset="0"/>
                <a:ea typeface="メイリオ" pitchFamily="50" charset="-128"/>
                <a:cs typeface="メイリオ" pitchFamily="50" charset="-128"/>
              </a:rPr>
              <a:t>   </a:t>
            </a:r>
            <a:r>
              <a:rPr lang="id-id" sz="1400" dirty="0">
                <a:latin typeface="Arial" panose="020B0604020202020204" pitchFamily="34" charset="0"/>
                <a:ea typeface="メイリオ" pitchFamily="50" charset="-128"/>
                <a:cs typeface="メイリオ" pitchFamily="50" charset="-128"/>
              </a:rPr>
              <a:t>Meningkatkan efisiensi kerja dan mengurangi risiko jatuh.</a:t>
            </a:r>
            <a:endParaRPr lang="en-US" altLang="ja-JP" sz="1400" dirty="0">
              <a:latin typeface="Arial" panose="020B0604020202020204" pitchFamily="34" charset="0"/>
              <a:ea typeface="メイリオ" pitchFamily="50" charset="-128"/>
              <a:cs typeface="メイリオ" pitchFamily="50" charset="-128"/>
            </a:endParaRPr>
          </a:p>
          <a:p>
            <a:pPr marL="1703388" indent="-1703388" rtl="0" fontAlgn="auto">
              <a:lnSpc>
                <a:spcPct val="90000"/>
              </a:lnSpc>
              <a:spcAft>
                <a:spcPts val="0"/>
              </a:spcAft>
              <a:defRPr/>
            </a:pPr>
            <a:r>
              <a:rPr lang="id-id" sz="1600" dirty="0">
                <a:solidFill>
                  <a:srgbClr val="C00000"/>
                </a:solidFill>
                <a:latin typeface="Arial" panose="020B0604020202020204" pitchFamily="34" charset="0"/>
                <a:ea typeface="メイリオ" pitchFamily="50" charset="-128"/>
                <a:cs typeface="メイリオ" pitchFamily="50" charset="-128"/>
              </a:rPr>
              <a:t>◆</a:t>
            </a:r>
            <a:r>
              <a:rPr lang="en-US" sz="1600" dirty="0">
                <a:solidFill>
                  <a:srgbClr val="C00000"/>
                </a:solidFill>
                <a:latin typeface="Arial" panose="020B0604020202020204" pitchFamily="34" charset="0"/>
                <a:ea typeface="メイリオ" pitchFamily="50" charset="-128"/>
                <a:cs typeface="メイリオ" pitchFamily="50" charset="-128"/>
              </a:rPr>
              <a:t> </a:t>
            </a:r>
            <a:r>
              <a:rPr lang="id-id" sz="1600" dirty="0">
                <a:solidFill>
                  <a:srgbClr val="C00000"/>
                </a:solidFill>
                <a:latin typeface="Arial" panose="020B0604020202020204" pitchFamily="34" charset="0"/>
                <a:ea typeface="メイリオ" pitchFamily="50" charset="-128"/>
                <a:cs typeface="メイリオ" pitchFamily="50" charset="-128"/>
              </a:rPr>
              <a:t>Seiton (Rapi) </a:t>
            </a:r>
            <a:r>
              <a:rPr lang="id-id" sz="1600" dirty="0">
                <a:latin typeface="Arial" panose="020B0604020202020204" pitchFamily="34" charset="0"/>
                <a:ea typeface="メイリオ" pitchFamily="50" charset="-128"/>
                <a:cs typeface="メイリオ" pitchFamily="50" charset="-128"/>
              </a:rPr>
              <a:t>　</a:t>
            </a:r>
            <a:r>
              <a:rPr lang="id-id" sz="1600" dirty="0">
                <a:solidFill>
                  <a:srgbClr val="0000CC"/>
                </a:solidFill>
                <a:latin typeface="Arial" panose="020B0604020202020204" pitchFamily="34" charset="0"/>
                <a:ea typeface="メイリオ" pitchFamily="50" charset="-128"/>
                <a:cs typeface="メイリオ" pitchFamily="50" charset="-128"/>
              </a:rPr>
              <a:t>Meletakan barang yang diperlukan supaya mudah digunakan dan mudah dimengerti tempatnya.</a:t>
            </a:r>
            <a:endParaRPr lang="en-US" altLang="ja-JP" sz="1600" dirty="0">
              <a:solidFill>
                <a:srgbClr val="0000CC"/>
              </a:solidFill>
              <a:latin typeface="Arial" panose="020B0604020202020204" pitchFamily="34" charset="0"/>
              <a:ea typeface="メイリオ" pitchFamily="50" charset="-128"/>
              <a:cs typeface="メイリオ" pitchFamily="50" charset="-128"/>
            </a:endParaRPr>
          </a:p>
          <a:p>
            <a:pPr marL="92075" indent="809625" rtl="0" fontAlgn="auto">
              <a:lnSpc>
                <a:spcPct val="90000"/>
              </a:lnSpc>
              <a:spcAft>
                <a:spcPts val="0"/>
              </a:spcAft>
              <a:defRPr/>
            </a:pPr>
            <a:r>
              <a:rPr lang="id-id" sz="1400" dirty="0">
                <a:latin typeface="Arial" panose="020B0604020202020204" pitchFamily="34" charset="0"/>
                <a:ea typeface="メイリオ" pitchFamily="50" charset="-128"/>
                <a:cs typeface="メイリオ" pitchFamily="50" charset="-128"/>
              </a:rPr>
              <a:t>→　Menghemat waktu dan meningkatkan kualitas.</a:t>
            </a:r>
            <a:endParaRPr lang="en-US" altLang="ja-JP" sz="1400" dirty="0">
              <a:latin typeface="Arial" panose="020B0604020202020204" pitchFamily="34" charset="0"/>
              <a:ea typeface="メイリオ" pitchFamily="50" charset="-128"/>
              <a:cs typeface="メイリオ" pitchFamily="50" charset="-128"/>
            </a:endParaRPr>
          </a:p>
          <a:p>
            <a:pPr marL="92075" indent="-92075" rtl="0" fontAlgn="auto">
              <a:lnSpc>
                <a:spcPct val="90000"/>
              </a:lnSpc>
              <a:spcAft>
                <a:spcPts val="0"/>
              </a:spcAft>
              <a:defRPr/>
            </a:pPr>
            <a:r>
              <a:rPr lang="id-id" sz="1600" dirty="0">
                <a:solidFill>
                  <a:srgbClr val="C00000"/>
                </a:solidFill>
                <a:latin typeface="Arial" panose="020B0604020202020204" pitchFamily="34" charset="0"/>
                <a:ea typeface="メイリオ" pitchFamily="50" charset="-128"/>
                <a:cs typeface="メイリオ" pitchFamily="50" charset="-128"/>
              </a:rPr>
              <a:t>◆</a:t>
            </a:r>
            <a:r>
              <a:rPr lang="en-US" sz="1600" dirty="0">
                <a:solidFill>
                  <a:srgbClr val="C00000"/>
                </a:solidFill>
                <a:latin typeface="Arial" panose="020B0604020202020204" pitchFamily="34" charset="0"/>
                <a:ea typeface="メイリオ" pitchFamily="50" charset="-128"/>
                <a:cs typeface="メイリオ" pitchFamily="50" charset="-128"/>
              </a:rPr>
              <a:t> </a:t>
            </a:r>
            <a:r>
              <a:rPr lang="id-id" sz="1600" dirty="0">
                <a:solidFill>
                  <a:srgbClr val="C00000"/>
                </a:solidFill>
                <a:latin typeface="Arial" panose="020B0604020202020204" pitchFamily="34" charset="0"/>
                <a:ea typeface="メイリオ" pitchFamily="50" charset="-128"/>
                <a:cs typeface="メイリオ" pitchFamily="50" charset="-128"/>
              </a:rPr>
              <a:t>Seiketsu (Rawat) </a:t>
            </a:r>
            <a:r>
              <a:rPr lang="en-US" sz="1600" dirty="0">
                <a:solidFill>
                  <a:srgbClr val="C00000"/>
                </a:solidFill>
                <a:latin typeface="Arial" panose="020B0604020202020204" pitchFamily="34" charset="0"/>
                <a:ea typeface="メイリオ" pitchFamily="50" charset="-128"/>
                <a:cs typeface="メイリオ" pitchFamily="50" charset="-128"/>
              </a:rPr>
              <a:t> </a:t>
            </a:r>
            <a:r>
              <a:rPr lang="id-id" sz="1600" dirty="0">
                <a:solidFill>
                  <a:srgbClr val="0000CC"/>
                </a:solidFill>
                <a:latin typeface="Arial" panose="020B0604020202020204" pitchFamily="34" charset="0"/>
                <a:ea typeface="メイリオ" pitchFamily="50" charset="-128"/>
                <a:cs typeface="メイリオ" pitchFamily="50" charset="-128"/>
              </a:rPr>
              <a:t>Menjaga kebersihan pribadi. </a:t>
            </a:r>
            <a:endParaRPr lang="en-US" altLang="ja-JP" sz="1600" dirty="0">
              <a:solidFill>
                <a:srgbClr val="0000CC"/>
              </a:solidFill>
              <a:latin typeface="Arial" panose="020B0604020202020204" pitchFamily="34" charset="0"/>
              <a:ea typeface="メイリオ" pitchFamily="50" charset="-128"/>
              <a:cs typeface="メイリオ" pitchFamily="50" charset="-128"/>
            </a:endParaRPr>
          </a:p>
          <a:p>
            <a:pPr marL="1252538" indent="-350838" rtl="0" fontAlgn="auto">
              <a:lnSpc>
                <a:spcPct val="90000"/>
              </a:lnSpc>
              <a:spcAft>
                <a:spcPts val="0"/>
              </a:spcAft>
              <a:defRPr/>
            </a:pPr>
            <a:r>
              <a:rPr lang="id-id" sz="1400" dirty="0">
                <a:latin typeface="Arial" panose="020B0604020202020204" pitchFamily="34" charset="0"/>
                <a:ea typeface="メイリオ" pitchFamily="50" charset="-128"/>
                <a:cs typeface="メイリオ" pitchFamily="50" charset="-128"/>
              </a:rPr>
              <a:t>→　Meningkatkan kualitas produk, mencegah keracunan makanan dan mencegah tercampurnya benda asing.</a:t>
            </a:r>
            <a:endParaRPr lang="en-US" altLang="ja-JP" sz="1400" dirty="0">
              <a:latin typeface="Arial" panose="020B0604020202020204" pitchFamily="34" charset="0"/>
              <a:ea typeface="メイリオ" pitchFamily="50" charset="-128"/>
              <a:cs typeface="メイリオ" pitchFamily="50" charset="-128"/>
            </a:endParaRPr>
          </a:p>
          <a:p>
            <a:pPr marL="1616075" indent="-1616075" rtl="0" fontAlgn="auto">
              <a:lnSpc>
                <a:spcPct val="90000"/>
              </a:lnSpc>
              <a:spcAft>
                <a:spcPts val="0"/>
              </a:spcAft>
              <a:defRPr/>
            </a:pPr>
            <a:r>
              <a:rPr lang="id-id" sz="1600" dirty="0">
                <a:solidFill>
                  <a:srgbClr val="C00000"/>
                </a:solidFill>
                <a:latin typeface="Arial" panose="020B0604020202020204" pitchFamily="34" charset="0"/>
                <a:ea typeface="メイリオ" pitchFamily="50" charset="-128"/>
                <a:cs typeface="メイリオ" pitchFamily="50" charset="-128"/>
              </a:rPr>
              <a:t>◆</a:t>
            </a:r>
            <a:r>
              <a:rPr lang="en-US" sz="1600" dirty="0">
                <a:solidFill>
                  <a:srgbClr val="C00000"/>
                </a:solidFill>
                <a:latin typeface="Arial" panose="020B0604020202020204" pitchFamily="34" charset="0"/>
                <a:ea typeface="メイリオ" pitchFamily="50" charset="-128"/>
                <a:cs typeface="メイリオ" pitchFamily="50" charset="-128"/>
              </a:rPr>
              <a:t> </a:t>
            </a:r>
            <a:r>
              <a:rPr lang="id-id" sz="1600" dirty="0">
                <a:solidFill>
                  <a:srgbClr val="C00000"/>
                </a:solidFill>
                <a:latin typeface="Arial" panose="020B0604020202020204" pitchFamily="34" charset="0"/>
                <a:ea typeface="メイリオ" pitchFamily="50" charset="-128"/>
                <a:cs typeface="メイリオ" pitchFamily="50" charset="-128"/>
              </a:rPr>
              <a:t>Seiso (Resik) </a:t>
            </a:r>
            <a:r>
              <a:rPr lang="en-US" sz="1600" dirty="0">
                <a:solidFill>
                  <a:srgbClr val="C00000"/>
                </a:solidFill>
                <a:latin typeface="Arial" panose="020B0604020202020204" pitchFamily="34" charset="0"/>
                <a:ea typeface="メイリオ" pitchFamily="50" charset="-128"/>
                <a:cs typeface="メイリオ" pitchFamily="50" charset="-128"/>
              </a:rPr>
              <a:t> </a:t>
            </a:r>
            <a:r>
              <a:rPr lang="id-id" sz="1600" dirty="0">
                <a:solidFill>
                  <a:srgbClr val="0000CC"/>
                </a:solidFill>
                <a:latin typeface="Arial" panose="020B0604020202020204" pitchFamily="34" charset="0"/>
                <a:ea typeface="メイリオ" pitchFamily="50" charset="-128"/>
                <a:cs typeface="メイリオ" pitchFamily="50" charset="-128"/>
              </a:rPr>
              <a:t>Membersihkan kotoran dan sampah dari peralatan, mesin dan tempat </a:t>
            </a:r>
            <a:r>
              <a:rPr lang="en-US" sz="1600" dirty="0">
                <a:solidFill>
                  <a:srgbClr val="0000CC"/>
                </a:solidFill>
                <a:latin typeface="Arial" panose="020B0604020202020204" pitchFamily="34" charset="0"/>
                <a:ea typeface="メイリオ" pitchFamily="50" charset="-128"/>
                <a:cs typeface="メイリオ" pitchFamily="50" charset="-128"/>
              </a:rPr>
              <a:t> </a:t>
            </a:r>
            <a:r>
              <a:rPr lang="id-id" sz="1600" dirty="0">
                <a:solidFill>
                  <a:srgbClr val="0000CC"/>
                </a:solidFill>
                <a:latin typeface="Arial" panose="020B0604020202020204" pitchFamily="34" charset="0"/>
                <a:ea typeface="メイリオ" pitchFamily="50" charset="-128"/>
                <a:cs typeface="メイリオ" pitchFamily="50" charset="-128"/>
              </a:rPr>
              <a:t>kerja.</a:t>
            </a:r>
            <a:endParaRPr lang="en-US" altLang="ja-JP" sz="1600" dirty="0">
              <a:solidFill>
                <a:srgbClr val="0000CC"/>
              </a:solidFill>
              <a:latin typeface="Arial" panose="020B0604020202020204" pitchFamily="34" charset="0"/>
              <a:ea typeface="メイリオ" pitchFamily="50" charset="-128"/>
              <a:cs typeface="メイリオ" pitchFamily="50" charset="-128"/>
            </a:endParaRPr>
          </a:p>
          <a:p>
            <a:pPr marL="92075" indent="809625" rtl="0" fontAlgn="auto">
              <a:lnSpc>
                <a:spcPct val="90000"/>
              </a:lnSpc>
              <a:spcAft>
                <a:spcPts val="0"/>
              </a:spcAft>
              <a:defRPr/>
            </a:pPr>
            <a:r>
              <a:rPr lang="id-id" sz="1400" dirty="0">
                <a:latin typeface="Arial" panose="020B0604020202020204" pitchFamily="34" charset="0"/>
                <a:ea typeface="メイリオ" pitchFamily="50" charset="-128"/>
                <a:cs typeface="メイリオ" pitchFamily="50" charset="-128"/>
              </a:rPr>
              <a:t>→　Memelihara fungsi mesin dan peralatan dan mengurangi risiko kecelakaan jatuh.</a:t>
            </a:r>
            <a:endParaRPr lang="en-US" altLang="ja-JP" sz="1400" dirty="0">
              <a:latin typeface="Arial" panose="020B0604020202020204" pitchFamily="34" charset="0"/>
              <a:ea typeface="メイリオ" pitchFamily="50" charset="-128"/>
              <a:cs typeface="メイリオ" pitchFamily="50" charset="-128"/>
            </a:endParaRPr>
          </a:p>
          <a:p>
            <a:pPr marL="92075" indent="-92075" rtl="0" fontAlgn="auto">
              <a:lnSpc>
                <a:spcPct val="90000"/>
              </a:lnSpc>
              <a:spcAft>
                <a:spcPts val="0"/>
              </a:spcAft>
              <a:defRPr/>
            </a:pPr>
            <a:r>
              <a:rPr lang="id-id" sz="1600" dirty="0">
                <a:solidFill>
                  <a:srgbClr val="C00000"/>
                </a:solidFill>
                <a:latin typeface="Arial" panose="020B0604020202020204" pitchFamily="34" charset="0"/>
                <a:ea typeface="メイリオ" pitchFamily="50" charset="-128"/>
                <a:cs typeface="メイリオ" pitchFamily="50" charset="-128"/>
              </a:rPr>
              <a:t>◆ Shukan (Kebiasaan)</a:t>
            </a:r>
            <a:r>
              <a:rPr lang="id-id" sz="1600" dirty="0">
                <a:latin typeface="Arial" panose="020B0604020202020204" pitchFamily="34" charset="0"/>
                <a:ea typeface="メイリオ" pitchFamily="50" charset="-128"/>
                <a:cs typeface="メイリオ" pitchFamily="50" charset="-128"/>
              </a:rPr>
              <a:t>　</a:t>
            </a:r>
            <a:r>
              <a:rPr lang="id-id" sz="1600" dirty="0">
                <a:solidFill>
                  <a:srgbClr val="0000CC"/>
                </a:solidFill>
                <a:latin typeface="Arial" panose="020B0604020202020204" pitchFamily="34" charset="0"/>
                <a:ea typeface="メイリオ" pitchFamily="50" charset="-128"/>
                <a:cs typeface="メイリオ" pitchFamily="50" charset="-128"/>
              </a:rPr>
              <a:t>Mematuhi dengan baik hal yang telah ditetapkan.</a:t>
            </a:r>
            <a:endParaRPr lang="en-US" altLang="ja-JP" sz="1600" dirty="0">
              <a:solidFill>
                <a:srgbClr val="0000CC"/>
              </a:solidFill>
              <a:latin typeface="Arial" panose="020B0604020202020204" pitchFamily="34" charset="0"/>
              <a:ea typeface="メイリオ" pitchFamily="50" charset="-128"/>
              <a:cs typeface="メイリオ" pitchFamily="50" charset="-128"/>
            </a:endParaRPr>
          </a:p>
          <a:p>
            <a:pPr marL="1252538" indent="-350838" rtl="0" fontAlgn="auto">
              <a:lnSpc>
                <a:spcPct val="90000"/>
              </a:lnSpc>
              <a:spcAft>
                <a:spcPts val="0"/>
              </a:spcAft>
              <a:defRPr/>
            </a:pPr>
            <a:r>
              <a:rPr lang="id-id" sz="1400" dirty="0">
                <a:latin typeface="Arial" panose="020B0604020202020204" pitchFamily="34" charset="0"/>
                <a:ea typeface="メイリオ" pitchFamily="50" charset="-128"/>
                <a:cs typeface="メイリオ" pitchFamily="50" charset="-128"/>
              </a:rPr>
              <a:t>→ </a:t>
            </a:r>
            <a:r>
              <a:rPr lang="en-US" sz="1400" dirty="0">
                <a:latin typeface="Arial" panose="020B0604020202020204" pitchFamily="34" charset="0"/>
                <a:ea typeface="メイリオ" pitchFamily="50" charset="-128"/>
                <a:cs typeface="メイリオ" pitchFamily="50" charset="-128"/>
              </a:rPr>
              <a:t>   </a:t>
            </a:r>
            <a:r>
              <a:rPr lang="id-id" sz="1400" dirty="0">
                <a:latin typeface="Arial" panose="020B0604020202020204" pitchFamily="34" charset="0"/>
                <a:ea typeface="メイリオ" pitchFamily="50" charset="-128"/>
                <a:cs typeface="メイリオ" pitchFamily="50" charset="-128"/>
              </a:rPr>
              <a:t>Dengan melakukan berulang kali, kita dapat bekerja dengan aman dan higienis secara alami tanpa disadari.</a:t>
            </a:r>
            <a:endParaRPr lang="en-US" altLang="ja-JP" sz="1400" dirty="0">
              <a:latin typeface="Arial" panose="020B0604020202020204" pitchFamily="34" charset="0"/>
              <a:ea typeface="メイリオ" pitchFamily="50" charset="-128"/>
              <a:cs typeface="メイリオ" pitchFamily="50" charset="-128"/>
            </a:endParaRPr>
          </a:p>
        </p:txBody>
      </p:sp>
      <p:pic>
        <p:nvPicPr>
          <p:cNvPr id="21" name="Picture 2" descr="C:\Users\User07.PC007\OneDrive\01厚労省委託C\未熟練\ﾏﾆｭｱﾙ\4S0000095836.gif">
            <a:extLst>
              <a:ext uri="{FF2B5EF4-FFF2-40B4-BE49-F238E27FC236}">
                <a16:creationId xmlns:a16="http://schemas.microsoft.com/office/drawing/2014/main" id="{47F91AD5-86BF-40D5-93B6-C81065AE857A}"/>
              </a:ext>
            </a:extLst>
          </p:cNvPr>
          <p:cNvPicPr>
            <a:picLocks noChangeAspect="1" noChangeArrowheads="1"/>
          </p:cNvPicPr>
          <p:nvPr/>
        </p:nvPicPr>
        <p:blipFill>
          <a:blip r:embed="rId2" cstate="print"/>
          <a:srcRect/>
          <a:stretch>
            <a:fillRect/>
          </a:stretch>
        </p:blipFill>
        <p:spPr bwMode="auto">
          <a:xfrm>
            <a:off x="6414594" y="4293095"/>
            <a:ext cx="2189854" cy="2088233"/>
          </a:xfrm>
          <a:prstGeom prst="rect">
            <a:avLst/>
          </a:prstGeom>
          <a:noFill/>
          <a:ln w="9525">
            <a:noFill/>
            <a:miter lim="800000"/>
            <a:headEnd/>
            <a:tailEnd/>
          </a:ln>
        </p:spPr>
      </p:pic>
      <p:sp>
        <p:nvSpPr>
          <p:cNvPr id="22" name="Text Box 12">
            <a:extLst>
              <a:ext uri="{FF2B5EF4-FFF2-40B4-BE49-F238E27FC236}">
                <a16:creationId xmlns:a16="http://schemas.microsoft.com/office/drawing/2014/main" id="{3A39DE9C-F7C5-4D21-917C-7C3FCC1622A9}"/>
              </a:ext>
            </a:extLst>
          </p:cNvPr>
          <p:cNvSpPr txBox="1">
            <a:spLocks noChangeArrowheads="1"/>
          </p:cNvSpPr>
          <p:nvPr/>
        </p:nvSpPr>
        <p:spPr bwMode="auto">
          <a:xfrm>
            <a:off x="6414594" y="4368939"/>
            <a:ext cx="1076325"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id-ID" altLang="ja-JP" sz="1200">
                <a:cs typeface="Arial" panose="020B0604020202020204" pitchFamily="34" charset="0"/>
              </a:rPr>
              <a:t>Rapikan!</a:t>
            </a:r>
          </a:p>
        </p:txBody>
      </p:sp>
      <p:sp>
        <p:nvSpPr>
          <p:cNvPr id="23" name="Text Box 12">
            <a:extLst>
              <a:ext uri="{FF2B5EF4-FFF2-40B4-BE49-F238E27FC236}">
                <a16:creationId xmlns:a16="http://schemas.microsoft.com/office/drawing/2014/main" id="{E386715D-B34F-4F99-A0EF-1246CA778DD7}"/>
              </a:ext>
            </a:extLst>
          </p:cNvPr>
          <p:cNvSpPr txBox="1">
            <a:spLocks noChangeArrowheads="1"/>
          </p:cNvSpPr>
          <p:nvPr/>
        </p:nvSpPr>
        <p:spPr bwMode="auto">
          <a:xfrm>
            <a:off x="7675854" y="4381031"/>
            <a:ext cx="1084163"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id-ID" altLang="ja-JP" sz="1200" dirty="0">
                <a:cs typeface="Arial" panose="020B0604020202020204" pitchFamily="34" charset="0"/>
              </a:rPr>
              <a:t>Pilah!</a:t>
            </a:r>
          </a:p>
        </p:txBody>
      </p:sp>
      <p:sp>
        <p:nvSpPr>
          <p:cNvPr id="24" name="Text Box 12">
            <a:extLst>
              <a:ext uri="{FF2B5EF4-FFF2-40B4-BE49-F238E27FC236}">
                <a16:creationId xmlns:a16="http://schemas.microsoft.com/office/drawing/2014/main" id="{26D06F3C-65D7-424D-98A5-99D5BAE9DA41}"/>
              </a:ext>
            </a:extLst>
          </p:cNvPr>
          <p:cNvSpPr txBox="1">
            <a:spLocks noChangeArrowheads="1"/>
          </p:cNvSpPr>
          <p:nvPr/>
        </p:nvSpPr>
        <p:spPr bwMode="auto">
          <a:xfrm>
            <a:off x="6414594" y="6100193"/>
            <a:ext cx="1076325"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id-ID" altLang="ja-JP" sz="1200">
                <a:cs typeface="Arial" panose="020B0604020202020204" pitchFamily="34" charset="0"/>
              </a:rPr>
              <a:t>Lap lantai!</a:t>
            </a:r>
          </a:p>
        </p:txBody>
      </p:sp>
      <p:sp>
        <p:nvSpPr>
          <p:cNvPr id="25" name="Text Box 12">
            <a:extLst>
              <a:ext uri="{FF2B5EF4-FFF2-40B4-BE49-F238E27FC236}">
                <a16:creationId xmlns:a16="http://schemas.microsoft.com/office/drawing/2014/main" id="{7040F442-8C62-469D-AFC1-9FDA472C64CA}"/>
              </a:ext>
            </a:extLst>
          </p:cNvPr>
          <p:cNvSpPr txBox="1">
            <a:spLocks noChangeArrowheads="1"/>
          </p:cNvSpPr>
          <p:nvPr/>
        </p:nvSpPr>
        <p:spPr bwMode="auto">
          <a:xfrm>
            <a:off x="7675854" y="6100193"/>
            <a:ext cx="1076325"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id-ID" altLang="ja-JP" sz="1200">
                <a:cs typeface="Arial" panose="020B0604020202020204" pitchFamily="34" charset="0"/>
              </a:rPr>
              <a:t>Bersihkan!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ChangeArrowheads="1"/>
          </p:cNvSpPr>
          <p:nvPr/>
        </p:nvSpPr>
        <p:spPr bwMode="auto">
          <a:xfrm>
            <a:off x="539552" y="159579"/>
            <a:ext cx="7704856" cy="749141"/>
          </a:xfrm>
          <a:prstGeom prst="roundRect">
            <a:avLst/>
          </a:prstGeom>
          <a:solidFill>
            <a:schemeClr val="accent2">
              <a:lumMod val="75000"/>
            </a:schemeClr>
          </a:solidFill>
          <a:ln w="9525">
            <a:noFill/>
            <a:miter lim="800000"/>
            <a:headEnd/>
            <a:tailEnd/>
          </a:ln>
          <a:effectLst/>
        </p:spPr>
        <p:txBody>
          <a:bodyPr vert="horz" wrap="square" lIns="91440" tIns="0" rIns="91440" bIns="0" numCol="1" rtlCol="0" anchor="ctr" anchorCtr="0" compatLnSpc="1">
            <a:prstTxWarp prst="textNoShape">
              <a:avLst/>
            </a:prstTxWarp>
            <a:spAutoFit/>
          </a:bodyPr>
          <a:lstStyle/>
          <a:p>
            <a:pPr lvl="0" rtl="0" fontAlgn="base">
              <a:spcBef>
                <a:spcPct val="0"/>
              </a:spcBef>
              <a:spcAft>
                <a:spcPct val="0"/>
              </a:spcAft>
            </a:pPr>
            <a:r>
              <a:rPr lang="id-id" sz="2200" b="1" dirty="0">
                <a:solidFill>
                  <a:schemeClr val="bg1"/>
                </a:solidFill>
                <a:latin typeface="Arial" panose="020B0604020202020204" pitchFamily="34" charset="0"/>
                <a:ea typeface="ＭＳ ゴシック" pitchFamily="49" charset="-128"/>
                <a:cs typeface="Arial" pitchFamily="34" charset="0"/>
              </a:rPr>
              <a:t>Poin 6 Mari kita bersama bekerja dengan aman dan membuat tempat kerja menjadi aman!</a:t>
            </a:r>
            <a:endParaRPr kumimoji="1" lang="ja-JP" altLang="en-US" sz="2200" b="1" i="0" u="none" strike="noStrike" cap="none" normalizeH="0" baseline="0" dirty="0">
              <a:ln>
                <a:noFill/>
              </a:ln>
              <a:solidFill>
                <a:schemeClr val="bg1"/>
              </a:solidFill>
              <a:effectLst/>
              <a:latin typeface="Arial" panose="020B0604020202020204" pitchFamily="34" charset="0"/>
              <a:ea typeface="ＭＳ Ｐゴシック" pitchFamily="50" charset="-128"/>
              <a:cs typeface="ＭＳ Ｐゴシック" pitchFamily="50" charset="-128"/>
            </a:endParaRPr>
          </a:p>
        </p:txBody>
      </p:sp>
      <p:sp>
        <p:nvSpPr>
          <p:cNvPr id="9" name="スライド番号プレースホルダ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4AA4217-AB25-474B-8523-140E3806D2F1}" type="slidenum">
              <a:rPr kumimoji="1" lang="ja-JP" altLang="en-US" sz="1200" b="0" i="0" u="none" strike="noStrike" kern="1200" cap="none" spc="0" normalizeH="0" baseline="0" noProof="0" smtClean="0">
                <a:ln>
                  <a:noFill/>
                </a:ln>
                <a:solidFill>
                  <a:schemeClr val="tx1">
                    <a:tint val="75000"/>
                  </a:scheme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dirty="0">
              <a:ln>
                <a:noFill/>
              </a:ln>
              <a:solidFill>
                <a:schemeClr val="tx1">
                  <a:tint val="75000"/>
                </a:schemeClr>
              </a:solidFill>
              <a:effectLst/>
              <a:uLnTx/>
              <a:uFillTx/>
              <a:latin typeface="Arial" panose="020B0604020202020204" pitchFamily="34" charset="0"/>
              <a:cs typeface="+mn-cs"/>
            </a:endParaRPr>
          </a:p>
        </p:txBody>
      </p:sp>
      <p:grpSp>
        <p:nvGrpSpPr>
          <p:cNvPr id="11" name="グループ化 3"/>
          <p:cNvGrpSpPr>
            <a:grpSpLocks noChangeAspect="1"/>
          </p:cNvGrpSpPr>
          <p:nvPr/>
        </p:nvGrpSpPr>
        <p:grpSpPr bwMode="auto">
          <a:xfrm>
            <a:off x="539552" y="2132856"/>
            <a:ext cx="8208912" cy="4248472"/>
            <a:chOff x="467544" y="777612"/>
            <a:chExt cx="8136904" cy="4407646"/>
          </a:xfrm>
        </p:grpSpPr>
        <p:sp>
          <p:nvSpPr>
            <p:cNvPr id="12"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rtlCol="0" anchor="ctr"/>
            <a:lstStyle/>
            <a:p>
              <a:pPr algn="just" rtl="0"/>
              <a:r>
                <a:rPr lang="id-id" sz="1100">
                  <a:latin typeface="Arial" panose="020B0604020202020204" pitchFamily="34" charset="0"/>
                  <a:ea typeface="メイリオ" pitchFamily="50" charset="-128"/>
                  <a:cs typeface="Arial" panose="020B0604020202020204" pitchFamily="34" charset="0"/>
                </a:rPr>
                <a:t>　Mari kita laksanakan poin-poin keselamatan berikut ini sehubungan dengan kecelakaan kerja di industri manufaktur.</a:t>
              </a:r>
              <a:endParaRPr lang="en-US" altLang="ja-JP" sz="1100">
                <a:latin typeface="Arial" panose="020B0604020202020204" pitchFamily="34" charset="0"/>
                <a:ea typeface="メイリオ" pitchFamily="50" charset="-128"/>
                <a:cs typeface="Arial" panose="020B0604020202020204" pitchFamily="34" charset="0"/>
              </a:endParaRPr>
            </a:p>
          </p:txBody>
        </p:sp>
        <p:sp>
          <p:nvSpPr>
            <p:cNvPr id="15" name="正方形/長方形 14"/>
            <p:cNvSpPr/>
            <p:nvPr/>
          </p:nvSpPr>
          <p:spPr>
            <a:xfrm>
              <a:off x="467544" y="777612"/>
              <a:ext cx="8136904" cy="4407646"/>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marL="271463" indent="-271463" rtl="0" fontAlgn="auto">
                <a:spcAft>
                  <a:spcPts val="0"/>
                </a:spcAft>
                <a:defRPr/>
              </a:pPr>
              <a:endParaRPr lang="en-US" altLang="ja-JP" sz="1000" dirty="0">
                <a:solidFill>
                  <a:srgbClr val="C00000"/>
                </a:solidFill>
                <a:latin typeface="Arial" panose="020B0604020202020204" pitchFamily="34" charset="0"/>
                <a:ea typeface="メイリオ" pitchFamily="50" charset="-128"/>
                <a:cs typeface="Arial" panose="020B0604020202020204" pitchFamily="34" charset="0"/>
              </a:endParaRPr>
            </a:p>
            <a:p>
              <a:pPr marL="271463" indent="-271463" rtl="0" fontAlgn="auto">
                <a:spcAft>
                  <a:spcPts val="0"/>
                </a:spcAft>
                <a:defRPr/>
              </a:pPr>
              <a:r>
                <a:rPr lang="id-id" b="1" dirty="0">
                  <a:solidFill>
                    <a:srgbClr val="C00000"/>
                  </a:solidFill>
                  <a:latin typeface="Arial" panose="020B0604020202020204" pitchFamily="34" charset="0"/>
                  <a:ea typeface="メイリオ" pitchFamily="50" charset="-128"/>
                  <a:cs typeface="Arial" panose="020B0604020202020204" pitchFamily="34" charset="0"/>
                </a:rPr>
                <a:t>(1) Poin pencegahan kecelakaan "jatuh"</a:t>
              </a:r>
            </a:p>
            <a:p>
              <a:pPr marL="271463" indent="-271463" rtl="0" fontAlgn="auto">
                <a:spcAft>
                  <a:spcPts val="0"/>
                </a:spcAft>
                <a:defRPr/>
              </a:pPr>
              <a:r>
                <a:rPr lang="id-ID"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id-id" dirty="0">
                  <a:solidFill>
                    <a:srgbClr val="0000CC"/>
                  </a:solidFill>
                  <a:latin typeface="Arial" panose="020B0604020202020204" pitchFamily="34" charset="0"/>
                  <a:ea typeface="メイリオ" pitchFamily="50" charset="-128"/>
                  <a:cs typeface="Arial" panose="020B0604020202020204" pitchFamily="34" charset="0"/>
                </a:rPr>
                <a:t> Lantai selalu aman dengan Seiri (ringkas), Seiton (rapi), Seiso (resik) dan Seiketsu (rawat)!</a:t>
              </a:r>
              <a:endParaRPr lang="en-US" altLang="ja-JP" dirty="0">
                <a:solidFill>
                  <a:srgbClr val="0000CC"/>
                </a:solidFill>
                <a:latin typeface="Arial" panose="020B0604020202020204" pitchFamily="34" charset="0"/>
                <a:ea typeface="メイリオ" pitchFamily="50" charset="-128"/>
                <a:cs typeface="Arial" panose="020B0604020202020204" pitchFamily="34" charset="0"/>
              </a:endParaRPr>
            </a:p>
            <a:p>
              <a:pPr marL="271463" indent="-271463" rtl="0" fontAlgn="auto">
                <a:spcAft>
                  <a:spcPts val="0"/>
                </a:spcAft>
                <a:defRPr/>
              </a:pPr>
              <a:r>
                <a:rPr lang="id-id" dirty="0">
                  <a:solidFill>
                    <a:schemeClr val="tx1"/>
                  </a:solidFill>
                  <a:latin typeface="Arial" panose="020B0604020202020204" pitchFamily="34" charset="0"/>
                  <a:ea typeface="メイリオ" pitchFamily="50" charset="-128"/>
                  <a:cs typeface="Arial" panose="020B0604020202020204" pitchFamily="34" charset="0"/>
                </a:rPr>
                <a:t>　 ・Mengelap bersih lantai basah (hati-hati terhadap lantai basah saat membersihkan)</a:t>
              </a:r>
              <a:endParaRPr lang="en-US" altLang="ja-JP" dirty="0">
                <a:solidFill>
                  <a:schemeClr val="tx1"/>
                </a:solidFill>
                <a:latin typeface="Arial" panose="020B0604020202020204" pitchFamily="34" charset="0"/>
                <a:ea typeface="メイリオ" pitchFamily="50" charset="-128"/>
                <a:cs typeface="Arial" panose="020B0604020202020204" pitchFamily="34" charset="0"/>
              </a:endParaRPr>
            </a:p>
            <a:p>
              <a:pPr marL="271463" indent="-271463" rtl="0" fontAlgn="auto">
                <a:spcAft>
                  <a:spcPts val="0"/>
                </a:spcAft>
                <a:defRPr/>
              </a:pPr>
              <a:r>
                <a:rPr lang="id-id" dirty="0">
                  <a:solidFill>
                    <a:schemeClr val="tx1"/>
                  </a:solidFill>
                  <a:latin typeface="Arial" panose="020B0604020202020204" pitchFamily="34" charset="0"/>
                  <a:ea typeface="メイリオ" pitchFamily="50" charset="-128"/>
                  <a:cs typeface="Arial" panose="020B0604020202020204" pitchFamily="34" charset="0"/>
                </a:rPr>
                <a:t>　 ・Barang yang tidak diperlukan dapat menjadi penyebab "tersandung"</a:t>
              </a:r>
              <a:endParaRPr lang="en-US" altLang="ja-JP" dirty="0">
                <a:solidFill>
                  <a:schemeClr val="tx1"/>
                </a:solidFill>
                <a:latin typeface="Arial" panose="020B0604020202020204" pitchFamily="34" charset="0"/>
                <a:ea typeface="メイリオ" pitchFamily="50" charset="-128"/>
                <a:cs typeface="Arial" panose="020B0604020202020204" pitchFamily="34" charset="0"/>
              </a:endParaRPr>
            </a:p>
            <a:p>
              <a:pPr marL="271463" indent="-271463" rtl="0" fontAlgn="auto">
                <a:spcAft>
                  <a:spcPts val="0"/>
                </a:spcAft>
                <a:defRPr/>
              </a:pPr>
              <a:r>
                <a:rPr lang="id-ID"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id-id" dirty="0">
                  <a:solidFill>
                    <a:srgbClr val="0000CC"/>
                  </a:solidFill>
                  <a:latin typeface="Arial" panose="020B0604020202020204" pitchFamily="34" charset="0"/>
                  <a:ea typeface="メイリオ" pitchFamily="50" charset="-128"/>
                  <a:cs typeface="Arial" panose="020B0604020202020204" pitchFamily="34" charset="0"/>
                </a:rPr>
                <a:t> Mari gunakan "troli" untuk barang yang besar dan berat!</a:t>
              </a:r>
              <a:endParaRPr lang="en-US" altLang="ja-JP" dirty="0">
                <a:solidFill>
                  <a:srgbClr val="0000CC"/>
                </a:solidFill>
                <a:latin typeface="Arial" panose="020B0604020202020204" pitchFamily="34" charset="0"/>
                <a:ea typeface="メイリオ" pitchFamily="50" charset="-128"/>
                <a:cs typeface="Arial" panose="020B0604020202020204" pitchFamily="34" charset="0"/>
              </a:endParaRPr>
            </a:p>
            <a:p>
              <a:pPr marL="271463" indent="-271463" rtl="0" fontAlgn="auto">
                <a:spcAft>
                  <a:spcPts val="0"/>
                </a:spcAft>
                <a:defRPr/>
              </a:pPr>
              <a:r>
                <a:rPr lang="id-id" dirty="0">
                  <a:solidFill>
                    <a:schemeClr val="tx1"/>
                  </a:solidFill>
                  <a:latin typeface="Arial" panose="020B0604020202020204" pitchFamily="34" charset="0"/>
                  <a:ea typeface="メイリオ" pitchFamily="50" charset="-128"/>
                  <a:cs typeface="Arial" panose="020B0604020202020204" pitchFamily="34" charset="0"/>
                </a:rPr>
                <a:t>　</a:t>
              </a:r>
              <a:r>
                <a:rPr lang="en-US" dirty="0">
                  <a:solidFill>
                    <a:schemeClr val="tx1"/>
                  </a:solidFill>
                  <a:latin typeface="Arial" panose="020B0604020202020204" pitchFamily="34" charset="0"/>
                  <a:ea typeface="メイリオ" pitchFamily="50" charset="-128"/>
                  <a:cs typeface="Arial" panose="020B0604020202020204" pitchFamily="34" charset="0"/>
                </a:rPr>
                <a:t>    </a:t>
              </a:r>
              <a:r>
                <a:rPr lang="id-id" dirty="0">
                  <a:solidFill>
                    <a:schemeClr val="tx1"/>
                  </a:solidFill>
                  <a:latin typeface="Arial" panose="020B0604020202020204" pitchFamily="34" charset="0"/>
                  <a:ea typeface="メイリオ" pitchFamily="50" charset="-128"/>
                  <a:cs typeface="Arial" panose="020B0604020202020204" pitchFamily="34" charset="0"/>
                </a:rPr>
                <a:t>Jika tidak dapat menggunakan troli, angkutlah barang berdua atau bagi untuk diangkut beberapa kali</a:t>
              </a:r>
              <a:endParaRPr lang="en-US" altLang="ja-JP" dirty="0">
                <a:solidFill>
                  <a:schemeClr val="tx1"/>
                </a:solidFill>
                <a:latin typeface="Arial" panose="020B0604020202020204" pitchFamily="34" charset="0"/>
                <a:ea typeface="メイリオ" pitchFamily="50" charset="-128"/>
                <a:cs typeface="Arial" panose="020B0604020202020204" pitchFamily="34" charset="0"/>
              </a:endParaRPr>
            </a:p>
            <a:p>
              <a:pPr marL="271463" indent="-271463" rtl="0" fontAlgn="auto">
                <a:spcAft>
                  <a:spcPts val="0"/>
                </a:spcAft>
                <a:defRPr/>
              </a:pPr>
              <a:r>
                <a:rPr lang="id-ID"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 </a:t>
              </a:r>
              <a:r>
                <a:rPr lang="id-id" dirty="0">
                  <a:solidFill>
                    <a:srgbClr val="0000CC"/>
                  </a:solidFill>
                  <a:latin typeface="Arial" panose="020B0604020202020204" pitchFamily="34" charset="0"/>
                  <a:ea typeface="メイリオ" pitchFamily="50" charset="-128"/>
                  <a:cs typeface="Arial" panose="020B0604020202020204" pitchFamily="34" charset="0"/>
                </a:rPr>
                <a:t>Jangan membawa barang waktu berpindah tempat!</a:t>
              </a:r>
              <a:endParaRPr lang="en-US" altLang="ja-JP" dirty="0">
                <a:solidFill>
                  <a:srgbClr val="0000CC"/>
                </a:solidFill>
                <a:latin typeface="Arial" panose="020B0604020202020204" pitchFamily="34" charset="0"/>
                <a:ea typeface="メイリオ" pitchFamily="50" charset="-128"/>
                <a:cs typeface="Arial" panose="020B0604020202020204" pitchFamily="34" charset="0"/>
              </a:endParaRPr>
            </a:p>
            <a:p>
              <a:pPr marL="271463" indent="-271463" rtl="0" fontAlgn="auto">
                <a:spcAft>
                  <a:spcPts val="0"/>
                </a:spcAft>
                <a:defRPr/>
              </a:pPr>
              <a:r>
                <a:rPr lang="id-id" dirty="0">
                  <a:solidFill>
                    <a:srgbClr val="0000CC"/>
                  </a:solidFill>
                  <a:latin typeface="Arial" panose="020B0604020202020204" pitchFamily="34" charset="0"/>
                  <a:ea typeface="メイリオ" pitchFamily="50" charset="-128"/>
                  <a:cs typeface="Arial" panose="020B0604020202020204" pitchFamily="34" charset="0"/>
                </a:rPr>
                <a:t>　　 </a:t>
              </a:r>
              <a:r>
                <a:rPr lang="id-id" dirty="0">
                  <a:solidFill>
                    <a:schemeClr val="tx1"/>
                  </a:solidFill>
                  <a:latin typeface="Arial" panose="020B0604020202020204" pitchFamily="34" charset="0"/>
                  <a:ea typeface="メイリオ" pitchFamily="50" charset="-128"/>
                  <a:cs typeface="Arial" panose="020B0604020202020204" pitchFamily="34" charset="0"/>
                </a:rPr>
                <a:t>Berpindah tempat sambil membawa barang akan </a:t>
              </a:r>
              <a:br>
                <a:rPr lang="en-US" dirty="0">
                  <a:solidFill>
                    <a:schemeClr val="tx1"/>
                  </a:solidFill>
                  <a:latin typeface="Arial" panose="020B0604020202020204" pitchFamily="34" charset="0"/>
                  <a:ea typeface="メイリオ" pitchFamily="50" charset="-128"/>
                  <a:cs typeface="Arial" panose="020B0604020202020204" pitchFamily="34" charset="0"/>
                </a:rPr>
              </a:br>
              <a:r>
                <a:rPr lang="id-id" dirty="0">
                  <a:solidFill>
                    <a:schemeClr val="tx1"/>
                  </a:solidFill>
                  <a:latin typeface="Arial" panose="020B0604020202020204" pitchFamily="34" charset="0"/>
                  <a:ea typeface="メイリオ" pitchFamily="50" charset="-128"/>
                  <a:cs typeface="Arial" panose="020B0604020202020204" pitchFamily="34" charset="0"/>
                </a:rPr>
                <a:t>menyebabkan meningkatnya risiko "jatuh".</a:t>
              </a:r>
              <a:endParaRPr lang="en-US" altLang="ja-JP" dirty="0">
                <a:solidFill>
                  <a:schemeClr val="tx1"/>
                </a:solidFill>
                <a:latin typeface="Arial" panose="020B0604020202020204" pitchFamily="34" charset="0"/>
                <a:ea typeface="メイリオ" pitchFamily="50" charset="-128"/>
                <a:cs typeface="Arial" panose="020B0604020202020204" pitchFamily="34" charset="0"/>
              </a:endParaRPr>
            </a:p>
            <a:p>
              <a:pPr marL="271463" indent="-271463" rtl="0" fontAlgn="auto">
                <a:spcAft>
                  <a:spcPts val="0"/>
                </a:spcAft>
                <a:defRPr/>
              </a:pPr>
              <a:r>
                <a:rPr lang="id-ID"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 </a:t>
              </a:r>
              <a:r>
                <a:rPr lang="id-id" dirty="0">
                  <a:solidFill>
                    <a:srgbClr val="0000CC"/>
                  </a:solidFill>
                  <a:latin typeface="Arial" panose="020B0604020202020204" pitchFamily="34" charset="0"/>
                  <a:ea typeface="メイリオ" pitchFamily="50" charset="-128"/>
                  <a:cs typeface="Arial" panose="020B0604020202020204" pitchFamily="34" charset="0"/>
                </a:rPr>
                <a:t>Penerangan jalan harus cukup!</a:t>
              </a:r>
            </a:p>
          </p:txBody>
        </p:sp>
      </p:grpSp>
      <p:pic>
        <p:nvPicPr>
          <p:cNvPr id="16" name="Picture 2" descr="C:\Users\User07.PC007\OneDrive\01厚労省委託C\未熟練\参考資料\pics\160217転倒SS.gif"/>
          <p:cNvPicPr>
            <a:picLocks noChangeAspect="1" noChangeArrowheads="1"/>
          </p:cNvPicPr>
          <p:nvPr/>
        </p:nvPicPr>
        <p:blipFill>
          <a:blip r:embed="rId2" cstate="print"/>
          <a:srcRect/>
          <a:stretch>
            <a:fillRect/>
          </a:stretch>
        </p:blipFill>
        <p:spPr bwMode="auto">
          <a:xfrm>
            <a:off x="6804248" y="4497402"/>
            <a:ext cx="1800200" cy="1858948"/>
          </a:xfrm>
          <a:prstGeom prst="rect">
            <a:avLst/>
          </a:prstGeom>
          <a:noFill/>
          <a:ln w="9525">
            <a:noFill/>
            <a:miter lim="800000"/>
            <a:headEnd/>
            <a:tailEnd/>
          </a:ln>
        </p:spPr>
      </p:pic>
      <p:sp>
        <p:nvSpPr>
          <p:cNvPr id="17" name="Rectangle 10"/>
          <p:cNvSpPr>
            <a:spLocks noChangeArrowheads="1"/>
          </p:cNvSpPr>
          <p:nvPr/>
        </p:nvSpPr>
        <p:spPr bwMode="auto">
          <a:xfrm>
            <a:off x="539552" y="946175"/>
            <a:ext cx="8208911" cy="1077218"/>
          </a:xfrm>
          <a:prstGeom prst="rect">
            <a:avLst/>
          </a:prstGeom>
          <a:noFill/>
          <a:ln w="9525">
            <a:noFill/>
            <a:miter lim="800000"/>
            <a:headEnd/>
            <a:tailEnd/>
          </a:ln>
        </p:spPr>
        <p:txBody>
          <a:bodyPr rIns="72000" rtlCol="0" anchor="ctr">
            <a:spAutoFit/>
          </a:bodyPr>
          <a:lstStyle/>
          <a:p>
            <a:pPr rtl="0"/>
            <a:r>
              <a:rPr lang="id-id" sz="1600" dirty="0">
                <a:latin typeface="Arial" panose="020B0604020202020204" pitchFamily="34" charset="0"/>
                <a:ea typeface="メイリオ" pitchFamily="50" charset="-128"/>
                <a:cs typeface="Arial" panose="020B0604020202020204" pitchFamily="34" charset="0"/>
              </a:rPr>
              <a:t>Mari kita benar-benar melakukan langkah-langkah untuk mencegah kecelakaan seperti "jatuh", "sakit pinggang", "melayang jatuh dan jatuh dari ketinggian", "luka potong, luka lecet", "terjepit, terjebak" dan "sengatan panas". Berikut ini akan diperkenalkan kasus hampir mengalami kecelakaan sebagai contoh kasus kecelakaan.</a:t>
            </a:r>
            <a:endParaRPr lang="en-US" altLang="ja-JP" sz="1600" dirty="0">
              <a:latin typeface="Arial" panose="020B0604020202020204" pitchFamily="34" charset="0"/>
              <a:ea typeface="メイリオ" pitchFamily="50" charset="-128"/>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http://anzeninfo.mhlw.go.jp/hiyari/image/hiy1-8-12-1.gif"/>
          <p:cNvPicPr>
            <a:picLocks noChangeAspect="1" noChangeArrowheads="1"/>
          </p:cNvPicPr>
          <p:nvPr/>
        </p:nvPicPr>
        <p:blipFill>
          <a:blip r:embed="rId2" cstate="print"/>
          <a:srcRect/>
          <a:stretch>
            <a:fillRect/>
          </a:stretch>
        </p:blipFill>
        <p:spPr bwMode="auto">
          <a:xfrm>
            <a:off x="7236296" y="4869160"/>
            <a:ext cx="1655822" cy="1655822"/>
          </a:xfrm>
          <a:prstGeom prst="rect">
            <a:avLst/>
          </a:prstGeom>
          <a:noFill/>
        </p:spPr>
      </p:pic>
      <p:pic>
        <p:nvPicPr>
          <p:cNvPr id="18" name="Picture 3" descr="C:\Users\mhu\SkyDrive\01厚労省委託H28\未熟練_商業\マニュアル\pics\転倒hiy1-135-12-1.gif"/>
          <p:cNvPicPr>
            <a:picLocks noChangeAspect="1" noChangeArrowheads="1"/>
          </p:cNvPicPr>
          <p:nvPr/>
        </p:nvPicPr>
        <p:blipFill>
          <a:blip r:embed="rId3" cstate="print"/>
          <a:srcRect/>
          <a:stretch>
            <a:fillRect/>
          </a:stretch>
        </p:blipFill>
        <p:spPr bwMode="auto">
          <a:xfrm>
            <a:off x="6588224" y="3504974"/>
            <a:ext cx="1656378" cy="1652218"/>
          </a:xfrm>
          <a:prstGeom prst="rect">
            <a:avLst/>
          </a:prstGeom>
          <a:noFill/>
        </p:spPr>
      </p:pic>
      <p:sp>
        <p:nvSpPr>
          <p:cNvPr id="4" name="スライド番号プレースホルダ 3"/>
          <p:cNvSpPr>
            <a:spLocks noGrp="1"/>
          </p:cNvSpPr>
          <p:nvPr>
            <p:ph type="sldNum" sz="quarter" idx="12"/>
          </p:nvPr>
        </p:nvSpPr>
        <p:spPr/>
        <p:txBody>
          <a:bodyPr rtlCol="0"/>
          <a:lstStyle/>
          <a:p>
            <a:pPr rtl="0"/>
            <a:fld id="{94AA4217-AB25-474B-8523-140E3806D2F1}" type="slidenum">
              <a:rPr kumimoji="1" lang="ja-JP" altLang="en-US" smtClean="0">
                <a:latin typeface="Arial" panose="020B0604020202020204" pitchFamily="34" charset="0"/>
              </a:rPr>
              <a:pPr/>
              <a:t>12</a:t>
            </a:fld>
            <a:endParaRPr kumimoji="1" lang="ja-JP" altLang="en-US">
              <a:latin typeface="Arial" panose="020B0604020202020204" pitchFamily="34" charset="0"/>
            </a:endParaRPr>
          </a:p>
        </p:txBody>
      </p:sp>
      <p:sp>
        <p:nvSpPr>
          <p:cNvPr id="11" name="正方形/長方形 10"/>
          <p:cNvSpPr/>
          <p:nvPr/>
        </p:nvSpPr>
        <p:spPr bwMode="auto">
          <a:xfrm>
            <a:off x="531812" y="3975201"/>
            <a:ext cx="5832000" cy="949866"/>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46800" rtlCol="0">
            <a:spAutoFit/>
          </a:bodyPr>
          <a:lstStyle/>
          <a:p>
            <a:pPr marL="266700" indent="-266700" rtl="0" fontAlgn="auto">
              <a:spcAft>
                <a:spcPts val="0"/>
              </a:spcAft>
              <a:defRPr/>
            </a:pPr>
            <a:r>
              <a:rPr lang="id-ID"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 </a:t>
            </a:r>
            <a:r>
              <a:rPr lang="id-id" dirty="0">
                <a:solidFill>
                  <a:srgbClr val="0000CC"/>
                </a:solidFill>
                <a:latin typeface="Arial" panose="020B0604020202020204" pitchFamily="34" charset="0"/>
                <a:ea typeface="メイリオ" pitchFamily="50" charset="-128"/>
                <a:cs typeface="メイリオ" pitchFamily="50" charset="-128"/>
              </a:rPr>
              <a:t>Contoh kasus</a:t>
            </a:r>
            <a:r>
              <a:rPr lang="id-ID" dirty="0">
                <a:solidFill>
                  <a:srgbClr val="0000CC"/>
                </a:solidFill>
                <a:latin typeface="Arial" panose="020B0604020202020204" pitchFamily="34" charset="0"/>
                <a:ea typeface="メイリオ" pitchFamily="50" charset="-128"/>
                <a:cs typeface="メイリオ" pitchFamily="50" charset="-128"/>
              </a:rPr>
              <a:t>(1) </a:t>
            </a:r>
            <a:r>
              <a:rPr lang="id-id" dirty="0">
                <a:solidFill>
                  <a:srgbClr val="0000CC"/>
                </a:solidFill>
                <a:latin typeface="Arial" panose="020B0604020202020204" pitchFamily="34" charset="0"/>
                <a:ea typeface="メイリオ" pitchFamily="50" charset="-128"/>
                <a:cs typeface="メイリオ" pitchFamily="50" charset="-128"/>
              </a:rPr>
              <a:t>-3</a:t>
            </a:r>
            <a:r>
              <a:rPr lang="id-id" dirty="0">
                <a:solidFill>
                  <a:srgbClr val="C00000"/>
                </a:solidFill>
                <a:latin typeface="Arial" panose="020B0604020202020204" pitchFamily="34" charset="0"/>
                <a:ea typeface="メイリオ" pitchFamily="50" charset="-128"/>
                <a:cs typeface="メイリオ" pitchFamily="50" charset="-128"/>
              </a:rPr>
              <a:t>　</a:t>
            </a:r>
            <a:r>
              <a:rPr lang="id-id" dirty="0">
                <a:solidFill>
                  <a:schemeClr val="tx1"/>
                </a:solidFill>
                <a:latin typeface="Arial" panose="020B0604020202020204" pitchFamily="34" charset="0"/>
                <a:ea typeface="メイリオ" pitchFamily="50" charset="-128"/>
                <a:cs typeface="メイリオ" pitchFamily="50" charset="-128"/>
              </a:rPr>
              <a:t> Ketika mengangkut baki sekitar pukul 1 pagi, saya terpeleset dan jatuh karena permukaan jalan membeku.</a:t>
            </a:r>
          </a:p>
        </p:txBody>
      </p:sp>
      <p:sp>
        <p:nvSpPr>
          <p:cNvPr id="12" name="正方形/長方形 11"/>
          <p:cNvSpPr/>
          <p:nvPr/>
        </p:nvSpPr>
        <p:spPr bwMode="auto">
          <a:xfrm>
            <a:off x="531813" y="620688"/>
            <a:ext cx="5832000" cy="1503864"/>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46800" rtlCol="0">
            <a:spAutoFit/>
          </a:bodyPr>
          <a:lstStyle/>
          <a:p>
            <a:pPr marL="266700" indent="-266700" rtl="0" fontAlgn="auto">
              <a:spcAft>
                <a:spcPts val="0"/>
              </a:spcAft>
              <a:defRPr/>
            </a:pPr>
            <a:r>
              <a:rPr lang="id-ID"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id-id" dirty="0">
                <a:solidFill>
                  <a:srgbClr val="0000CC"/>
                </a:solidFill>
                <a:latin typeface="Arial" panose="020B0604020202020204" pitchFamily="34" charset="0"/>
                <a:ea typeface="メイリオ" pitchFamily="50" charset="-128"/>
                <a:cs typeface="メイリオ" pitchFamily="50" charset="-128"/>
              </a:rPr>
              <a:t> Contoh kasus </a:t>
            </a:r>
            <a:r>
              <a:rPr lang="id-ID" dirty="0">
                <a:solidFill>
                  <a:srgbClr val="0000CC"/>
                </a:solidFill>
                <a:latin typeface="Arial" panose="020B0604020202020204" pitchFamily="34" charset="0"/>
                <a:ea typeface="メイリオ" pitchFamily="50" charset="-128"/>
                <a:cs typeface="メイリオ" pitchFamily="50" charset="-128"/>
              </a:rPr>
              <a:t>(1) </a:t>
            </a:r>
            <a:r>
              <a:rPr lang="id-id" dirty="0">
                <a:solidFill>
                  <a:srgbClr val="0000CC"/>
                </a:solidFill>
                <a:latin typeface="Arial" panose="020B0604020202020204" pitchFamily="34" charset="0"/>
                <a:ea typeface="メイリオ" pitchFamily="50" charset="-128"/>
                <a:cs typeface="メイリオ" pitchFamily="50" charset="-128"/>
              </a:rPr>
              <a:t>-1 </a:t>
            </a:r>
            <a:r>
              <a:rPr lang="id-id" dirty="0">
                <a:solidFill>
                  <a:schemeClr val="tx1"/>
                </a:solidFill>
                <a:latin typeface="Arial" panose="020B0604020202020204" pitchFamily="34" charset="0"/>
                <a:ea typeface="メイリオ" pitchFamily="50" charset="-128"/>
                <a:cs typeface="メイリオ" pitchFamily="50" charset="-128"/>
              </a:rPr>
              <a:t> </a:t>
            </a:r>
            <a:r>
              <a:rPr lang="en-US" dirty="0">
                <a:solidFill>
                  <a:schemeClr val="tx1"/>
                </a:solidFill>
                <a:latin typeface="Arial" panose="020B0604020202020204" pitchFamily="34" charset="0"/>
                <a:ea typeface="メイリオ" pitchFamily="50" charset="-128"/>
                <a:cs typeface="メイリオ" pitchFamily="50" charset="-128"/>
              </a:rPr>
              <a:t> </a:t>
            </a:r>
            <a:r>
              <a:rPr lang="id-id" dirty="0">
                <a:solidFill>
                  <a:schemeClr val="tx1"/>
                </a:solidFill>
                <a:latin typeface="Arial" panose="020B0604020202020204" pitchFamily="34" charset="0"/>
                <a:ea typeface="メイリオ" pitchFamily="50" charset="-128"/>
                <a:cs typeface="メイリオ" pitchFamily="50" charset="-128"/>
              </a:rPr>
              <a:t>Ketika mencoba menurunkan kotak produk di bagian atas rak penyimpanan di gudang, saya tersandung kotak yang dibiarkan di dekat kaki saya dan saya jatuh sambil memegang kotak. </a:t>
            </a:r>
            <a:endParaRPr lang="en-US" altLang="ja-JP" dirty="0">
              <a:solidFill>
                <a:schemeClr val="tx1"/>
              </a:solidFill>
              <a:latin typeface="Arial" panose="020B0604020202020204" pitchFamily="34" charset="0"/>
              <a:ea typeface="メイリオ" pitchFamily="50" charset="-128"/>
              <a:cs typeface="メイリオ" pitchFamily="50" charset="-128"/>
            </a:endParaRPr>
          </a:p>
        </p:txBody>
      </p:sp>
      <p:sp>
        <p:nvSpPr>
          <p:cNvPr id="13" name="正方形/長方形 7"/>
          <p:cNvSpPr>
            <a:spLocks noChangeArrowheads="1"/>
          </p:cNvSpPr>
          <p:nvPr/>
        </p:nvSpPr>
        <p:spPr bwMode="auto">
          <a:xfrm>
            <a:off x="531813" y="2276673"/>
            <a:ext cx="5832000" cy="1503864"/>
          </a:xfrm>
          <a:prstGeom prst="rect">
            <a:avLst/>
          </a:prstGeom>
          <a:noFill/>
          <a:ln w="28575">
            <a:solidFill>
              <a:srgbClr val="0000CC"/>
            </a:solidFill>
            <a:miter lim="800000"/>
            <a:headEnd/>
            <a:tailEnd/>
          </a:ln>
        </p:spPr>
        <p:txBody>
          <a:bodyPr tIns="46800" rtlCol="0">
            <a:spAutoFit/>
          </a:bodyPr>
          <a:lstStyle/>
          <a:p>
            <a:pPr marL="266700" indent="-266700" rtl="0"/>
            <a:r>
              <a:rPr lang="id-ID"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 </a:t>
            </a:r>
            <a:r>
              <a:rPr lang="id-id" dirty="0">
                <a:solidFill>
                  <a:srgbClr val="0000CC"/>
                </a:solidFill>
                <a:latin typeface="Arial" panose="020B0604020202020204" pitchFamily="34" charset="0"/>
                <a:ea typeface="メイリオ" pitchFamily="50" charset="-128"/>
                <a:cs typeface="メイリオ" pitchFamily="50" charset="-128"/>
              </a:rPr>
              <a:t>Contoh kasus </a:t>
            </a:r>
            <a:r>
              <a:rPr lang="id-ID" dirty="0">
                <a:solidFill>
                  <a:srgbClr val="0000CC"/>
                </a:solidFill>
                <a:latin typeface="Arial" panose="020B0604020202020204" pitchFamily="34" charset="0"/>
                <a:ea typeface="メイリオ" pitchFamily="50" charset="-128"/>
                <a:cs typeface="メイリオ" pitchFamily="50" charset="-128"/>
              </a:rPr>
              <a:t>(1) </a:t>
            </a:r>
            <a:r>
              <a:rPr lang="id-id" dirty="0">
                <a:solidFill>
                  <a:srgbClr val="0000CC"/>
                </a:solidFill>
                <a:latin typeface="Arial" panose="020B0604020202020204" pitchFamily="34" charset="0"/>
                <a:ea typeface="メイリオ" pitchFamily="50" charset="-128"/>
                <a:cs typeface="メイリオ" pitchFamily="50" charset="-128"/>
              </a:rPr>
              <a:t>-2</a:t>
            </a:r>
            <a:r>
              <a:rPr lang="id-id" dirty="0">
                <a:solidFill>
                  <a:srgbClr val="C00000"/>
                </a:solidFill>
                <a:latin typeface="Arial" panose="020B0604020202020204" pitchFamily="34" charset="0"/>
                <a:ea typeface="メイリオ" pitchFamily="50" charset="-128"/>
                <a:cs typeface="メイリオ" pitchFamily="50" charset="-128"/>
              </a:rPr>
              <a:t>　</a:t>
            </a:r>
            <a:r>
              <a:rPr lang="id-id" dirty="0">
                <a:latin typeface="Arial" panose="020B0604020202020204" pitchFamily="34" charset="0"/>
                <a:ea typeface="メイリオ" pitchFamily="50" charset="-128"/>
                <a:cs typeface="メイリオ" pitchFamily="50" charset="-128"/>
              </a:rPr>
              <a:t>Ketika membawa baki berisi roti dengan kedua tangan dari pabrik roti menuju tempat parkir untuk pekerjaan pemuatan, saya tidak sadar ada baki kosong yang diletakkan dekat kaki sehingga saya tersandung dan jatuh.</a:t>
            </a:r>
          </a:p>
        </p:txBody>
      </p:sp>
      <p:sp>
        <p:nvSpPr>
          <p:cNvPr id="14" name="正方形/長方形 8"/>
          <p:cNvSpPr>
            <a:spLocks noChangeArrowheads="1"/>
          </p:cNvSpPr>
          <p:nvPr/>
        </p:nvSpPr>
        <p:spPr bwMode="auto">
          <a:xfrm>
            <a:off x="531813" y="5157192"/>
            <a:ext cx="5832000" cy="1226865"/>
          </a:xfrm>
          <a:prstGeom prst="rect">
            <a:avLst/>
          </a:prstGeom>
          <a:noFill/>
          <a:ln w="28575">
            <a:solidFill>
              <a:srgbClr val="0000CC"/>
            </a:solidFill>
            <a:miter lim="800000"/>
            <a:headEnd/>
            <a:tailEnd/>
          </a:ln>
        </p:spPr>
        <p:txBody>
          <a:bodyPr tIns="46800" rtlCol="0">
            <a:spAutoFit/>
          </a:bodyPr>
          <a:lstStyle/>
          <a:p>
            <a:pPr marL="266700" indent="-266700" rtl="0"/>
            <a:r>
              <a:rPr lang="id-ID"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 </a:t>
            </a:r>
            <a:r>
              <a:rPr lang="id-id" dirty="0">
                <a:solidFill>
                  <a:srgbClr val="0000CC"/>
                </a:solidFill>
                <a:latin typeface="Arial" panose="020B0604020202020204" pitchFamily="34" charset="0"/>
                <a:ea typeface="メイリオ" pitchFamily="50" charset="-128"/>
                <a:cs typeface="メイリオ" pitchFamily="50" charset="-128"/>
              </a:rPr>
              <a:t>Contoh kasus </a:t>
            </a:r>
            <a:r>
              <a:rPr lang="id-ID" dirty="0">
                <a:solidFill>
                  <a:srgbClr val="0000CC"/>
                </a:solidFill>
                <a:latin typeface="Arial" panose="020B0604020202020204" pitchFamily="34" charset="0"/>
                <a:ea typeface="メイリオ" pitchFamily="50" charset="-128"/>
                <a:cs typeface="メイリオ" pitchFamily="50" charset="-128"/>
              </a:rPr>
              <a:t>(1) </a:t>
            </a:r>
            <a:r>
              <a:rPr lang="id-id" dirty="0">
                <a:solidFill>
                  <a:srgbClr val="0000CC"/>
                </a:solidFill>
                <a:latin typeface="Arial" panose="020B0604020202020204" pitchFamily="34" charset="0"/>
                <a:ea typeface="メイリオ" pitchFamily="50" charset="-128"/>
                <a:cs typeface="メイリオ" pitchFamily="50" charset="-128"/>
              </a:rPr>
              <a:t>-4</a:t>
            </a:r>
            <a:r>
              <a:rPr lang="id-id" dirty="0">
                <a:solidFill>
                  <a:srgbClr val="C00000"/>
                </a:solidFill>
                <a:latin typeface="Arial" panose="020B0604020202020204" pitchFamily="34" charset="0"/>
                <a:ea typeface="メイリオ" pitchFamily="50" charset="-128"/>
                <a:cs typeface="メイリオ" pitchFamily="50" charset="-128"/>
              </a:rPr>
              <a:t>　</a:t>
            </a:r>
            <a:r>
              <a:rPr lang="id-id" dirty="0">
                <a:latin typeface="Arial" panose="020B0604020202020204" pitchFamily="34" charset="0"/>
                <a:ea typeface="メイリオ" pitchFamily="50" charset="-128"/>
                <a:cs typeface="メイリオ" pitchFamily="50" charset="-128"/>
              </a:rPr>
              <a:t>Ketika berjalan sambil mendorong troli setelah mengirim produk, troli berhenti mendadak karena rodanya jatuh ke selokan, sehingga saya terangkat dan jatuh.</a:t>
            </a:r>
          </a:p>
        </p:txBody>
      </p:sp>
      <p:pic>
        <p:nvPicPr>
          <p:cNvPr id="15" name="Picture 2" descr="C:\Users\mhu\SkyDrive\01厚労省委託H28\未熟練_商業\マニュアル\pics\転倒災害hiy1-357-24-1.gif"/>
          <p:cNvPicPr>
            <a:picLocks noChangeAspect="1" noChangeArrowheads="1"/>
          </p:cNvPicPr>
          <p:nvPr/>
        </p:nvPicPr>
        <p:blipFill>
          <a:blip r:embed="rId4" cstate="print"/>
          <a:srcRect/>
          <a:stretch>
            <a:fillRect/>
          </a:stretch>
        </p:blipFill>
        <p:spPr bwMode="auto">
          <a:xfrm>
            <a:off x="6516216" y="443406"/>
            <a:ext cx="1545434" cy="1545434"/>
          </a:xfrm>
          <a:prstGeom prst="rect">
            <a:avLst/>
          </a:prstGeom>
          <a:noFill/>
        </p:spPr>
      </p:pic>
      <p:sp>
        <p:nvSpPr>
          <p:cNvPr id="16" name="テキスト ボックス 15"/>
          <p:cNvSpPr txBox="1"/>
          <p:nvPr/>
        </p:nvSpPr>
        <p:spPr>
          <a:xfrm>
            <a:off x="476672" y="260648"/>
            <a:ext cx="2736304" cy="369332"/>
          </a:xfrm>
          <a:prstGeom prst="rect">
            <a:avLst/>
          </a:prstGeom>
          <a:noFill/>
        </p:spPr>
        <p:txBody>
          <a:bodyPr wrap="square" rtlCol="0">
            <a:spAutoFit/>
          </a:bodyPr>
          <a:lstStyle/>
          <a:p>
            <a:pPr rtl="0"/>
            <a:r>
              <a:rPr lang="en-US" dirty="0">
                <a:solidFill>
                  <a:srgbClr val="C00000"/>
                </a:solidFill>
                <a:latin typeface="Arial" panose="020B0604020202020204" pitchFamily="34" charset="0"/>
              </a:rPr>
              <a:t>[</a:t>
            </a:r>
            <a:r>
              <a:rPr lang="id-id" dirty="0">
                <a:solidFill>
                  <a:srgbClr val="C00000"/>
                </a:solidFill>
                <a:latin typeface="Arial" panose="020B0604020202020204" pitchFamily="34" charset="0"/>
              </a:rPr>
              <a:t>Contoh Kasus Jatuh</a:t>
            </a:r>
            <a:r>
              <a:rPr lang="en-US" dirty="0">
                <a:solidFill>
                  <a:srgbClr val="C00000"/>
                </a:solidFill>
                <a:latin typeface="Arial" panose="020B0604020202020204" pitchFamily="34" charset="0"/>
              </a:rPr>
              <a:t>]</a:t>
            </a:r>
            <a:endParaRPr kumimoji="1" lang="ja-JP" altLang="en-US" dirty="0">
              <a:solidFill>
                <a:srgbClr val="C00000"/>
              </a:solidFill>
              <a:latin typeface="Arial" panose="020B0604020202020204" pitchFamily="34" charset="0"/>
            </a:endParaRPr>
          </a:p>
        </p:txBody>
      </p:sp>
      <p:pic>
        <p:nvPicPr>
          <p:cNvPr id="17" name="Picture 2" descr="C:\Users\mhu\SkyDrive\01厚労省委託H28\未熟練_商業\マニュアル\pics\転倒hiy1-358-24-1.gif"/>
          <p:cNvPicPr>
            <a:picLocks noChangeAspect="1" noChangeArrowheads="1"/>
          </p:cNvPicPr>
          <p:nvPr/>
        </p:nvPicPr>
        <p:blipFill>
          <a:blip r:embed="rId5" cstate="print"/>
          <a:srcRect/>
          <a:stretch>
            <a:fillRect/>
          </a:stretch>
        </p:blipFill>
        <p:spPr bwMode="auto">
          <a:xfrm>
            <a:off x="7347046" y="2171598"/>
            <a:ext cx="1545434" cy="154543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4AA4217-AB25-474B-8523-140E3806D2F1}" type="slidenum">
              <a:rPr kumimoji="1" lang="ja-JP" altLang="en-US" sz="1200" b="0" i="0" u="none" strike="noStrike" kern="1200" cap="none" spc="0" normalizeH="0" baseline="0" noProof="0" smtClean="0">
                <a:ln>
                  <a:noFill/>
                </a:ln>
                <a:solidFill>
                  <a:schemeClr val="tx1">
                    <a:tint val="75000"/>
                  </a:scheme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dirty="0">
              <a:ln>
                <a:noFill/>
              </a:ln>
              <a:solidFill>
                <a:schemeClr val="tx1">
                  <a:tint val="75000"/>
                </a:schemeClr>
              </a:solidFill>
              <a:effectLst/>
              <a:uLnTx/>
              <a:uFillTx/>
              <a:latin typeface="Arial" panose="020B0604020202020204" pitchFamily="34" charset="0"/>
              <a:cs typeface="+mn-cs"/>
            </a:endParaRPr>
          </a:p>
        </p:txBody>
      </p:sp>
      <p:sp>
        <p:nvSpPr>
          <p:cNvPr id="13" name="正方形/長方形 12"/>
          <p:cNvSpPr/>
          <p:nvPr/>
        </p:nvSpPr>
        <p:spPr bwMode="auto">
          <a:xfrm>
            <a:off x="395536" y="404664"/>
            <a:ext cx="8352928" cy="5904656"/>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fontAlgn="auto">
              <a:spcAft>
                <a:spcPts val="0"/>
              </a:spcAft>
              <a:defRPr/>
            </a:pPr>
            <a:endParaRPr lang="en-US" altLang="ja-JP" sz="1200" dirty="0">
              <a:solidFill>
                <a:srgbClr val="C00000"/>
              </a:solidFill>
              <a:latin typeface="Arial" panose="020B0604020202020204" pitchFamily="34" charset="0"/>
              <a:ea typeface="メイリオ" pitchFamily="50" charset="-128"/>
              <a:cs typeface="メイリオ" pitchFamily="50" charset="-128"/>
            </a:endParaRPr>
          </a:p>
          <a:p>
            <a:pPr rtl="0" fontAlgn="auto">
              <a:spcAft>
                <a:spcPts val="0"/>
              </a:spcAft>
              <a:defRPr/>
            </a:pPr>
            <a:r>
              <a:rPr lang="id-id" sz="2000" dirty="0">
                <a:solidFill>
                  <a:srgbClr val="C00000"/>
                </a:solidFill>
                <a:latin typeface="Arial" panose="020B0604020202020204" pitchFamily="34" charset="0"/>
                <a:ea typeface="メイリオ" pitchFamily="50" charset="-128"/>
                <a:cs typeface="メイリオ" pitchFamily="50" charset="-128"/>
              </a:rPr>
              <a:t>(2) Poin pencegahan kecelakaan "sakit pinggang"</a:t>
            </a:r>
          </a:p>
          <a:p>
            <a:pPr marL="361950" indent="-360363" rtl="0" fontAlgn="auto">
              <a:spcAft>
                <a:spcPts val="0"/>
              </a:spcAft>
              <a:defRPr/>
            </a:pPr>
            <a:r>
              <a:rPr lang="id-id" dirty="0">
                <a:solidFill>
                  <a:srgbClr val="0000CC"/>
                </a:solidFill>
                <a:latin typeface="Arial" panose="020B0604020202020204" pitchFamily="34" charset="0"/>
                <a:ea typeface="メイリオ" pitchFamily="50" charset="-128"/>
                <a:cs typeface="メイリオ" pitchFamily="50" charset="-128"/>
              </a:rPr>
              <a:t>■ Sikap tubuh dan gerakan waktu bekerja </a:t>
            </a:r>
            <a:r>
              <a:rPr lang="id-id" dirty="0">
                <a:solidFill>
                  <a:schemeClr val="tx1"/>
                </a:solidFill>
                <a:latin typeface="Arial" panose="020B0604020202020204" pitchFamily="34" charset="0"/>
                <a:ea typeface="メイリオ" pitchFamily="50" charset="-128"/>
                <a:cs typeface="メイリオ" pitchFamily="50" charset="-128"/>
              </a:rPr>
              <a:t> (menangani </a:t>
            </a:r>
            <a:br>
              <a:rPr lang="en-US" dirty="0">
                <a:solidFill>
                  <a:schemeClr val="tx1"/>
                </a:solidFill>
                <a:latin typeface="Arial" panose="020B0604020202020204" pitchFamily="34" charset="0"/>
                <a:ea typeface="メイリオ" pitchFamily="50" charset="-128"/>
                <a:cs typeface="メイリオ" pitchFamily="50" charset="-128"/>
              </a:rPr>
            </a:br>
            <a:r>
              <a:rPr lang="id-id" dirty="0">
                <a:solidFill>
                  <a:schemeClr val="tx1"/>
                </a:solidFill>
                <a:latin typeface="Arial" panose="020B0604020202020204" pitchFamily="34" charset="0"/>
                <a:ea typeface="メイリオ" pitchFamily="50" charset="-128"/>
                <a:cs typeface="メイリオ" pitchFamily="50" charset="-128"/>
              </a:rPr>
              <a:t>barang berat) </a:t>
            </a:r>
          </a:p>
          <a:p>
            <a:pPr marL="182563" rtl="0" fontAlgn="auto">
              <a:spcAft>
                <a:spcPts val="0"/>
              </a:spcAft>
              <a:defRPr/>
            </a:pPr>
            <a:endParaRPr lang="en-US" altLang="ja-JP" u="sng" dirty="0">
              <a:solidFill>
                <a:schemeClr val="tx1"/>
              </a:solidFill>
              <a:latin typeface="Arial" panose="020B0604020202020204" pitchFamily="34" charset="0"/>
              <a:ea typeface="メイリオ" pitchFamily="50" charset="-128"/>
              <a:cs typeface="メイリオ" pitchFamily="50" charset="-128"/>
            </a:endParaRPr>
          </a:p>
          <a:p>
            <a:pPr marL="182563" rtl="0" fontAlgn="auto">
              <a:spcAft>
                <a:spcPts val="0"/>
              </a:spcAft>
              <a:defRPr/>
            </a:pPr>
            <a:endParaRPr lang="en-US" altLang="ja-JP" u="sng" dirty="0">
              <a:solidFill>
                <a:schemeClr val="tx1"/>
              </a:solidFill>
              <a:latin typeface="Arial" panose="020B0604020202020204" pitchFamily="34" charset="0"/>
              <a:ea typeface="メイリオ" pitchFamily="50" charset="-128"/>
              <a:cs typeface="メイリオ" pitchFamily="50" charset="-128"/>
            </a:endParaRPr>
          </a:p>
          <a:p>
            <a:pPr marL="182563" rtl="0" fontAlgn="auto">
              <a:spcAft>
                <a:spcPts val="0"/>
              </a:spcAft>
              <a:defRPr/>
            </a:pPr>
            <a:endParaRPr lang="en-US" altLang="ja-JP" u="sng" dirty="0">
              <a:solidFill>
                <a:schemeClr val="tx1"/>
              </a:solidFill>
              <a:latin typeface="Arial" panose="020B0604020202020204" pitchFamily="34" charset="0"/>
              <a:ea typeface="メイリオ" pitchFamily="50" charset="-128"/>
              <a:cs typeface="メイリオ" pitchFamily="50" charset="-128"/>
            </a:endParaRPr>
          </a:p>
          <a:p>
            <a:pPr marL="182563" rtl="0" fontAlgn="auto">
              <a:spcAft>
                <a:spcPts val="0"/>
              </a:spcAft>
              <a:defRPr/>
            </a:pPr>
            <a:endParaRPr lang="en-US" altLang="ja-JP" u="sng" dirty="0">
              <a:solidFill>
                <a:schemeClr val="tx1"/>
              </a:solidFill>
              <a:latin typeface="Arial" panose="020B0604020202020204" pitchFamily="34" charset="0"/>
              <a:ea typeface="メイリオ" pitchFamily="50" charset="-128"/>
              <a:cs typeface="メイリオ" pitchFamily="50" charset="-128"/>
            </a:endParaRPr>
          </a:p>
          <a:p>
            <a:pPr marL="182563" rtl="0" fontAlgn="auto">
              <a:spcAft>
                <a:spcPts val="0"/>
              </a:spcAft>
              <a:defRPr/>
            </a:pPr>
            <a:endParaRPr lang="en-US" altLang="ja-JP" u="sng" dirty="0">
              <a:solidFill>
                <a:schemeClr val="tx1"/>
              </a:solidFill>
              <a:latin typeface="Arial" panose="020B0604020202020204" pitchFamily="34" charset="0"/>
              <a:ea typeface="メイリオ" pitchFamily="50" charset="-128"/>
              <a:cs typeface="メイリオ" pitchFamily="50" charset="-128"/>
            </a:endParaRPr>
          </a:p>
          <a:p>
            <a:pPr marL="182563" rtl="0" fontAlgn="auto">
              <a:spcAft>
                <a:spcPts val="0"/>
              </a:spcAft>
              <a:defRPr/>
            </a:pPr>
            <a:endParaRPr lang="en-US" altLang="ja-JP" u="sng" dirty="0">
              <a:solidFill>
                <a:schemeClr val="tx1"/>
              </a:solidFill>
              <a:latin typeface="Arial" panose="020B0604020202020204" pitchFamily="34" charset="0"/>
              <a:ea typeface="メイリオ" pitchFamily="50" charset="-128"/>
              <a:cs typeface="メイリオ" pitchFamily="50" charset="-128"/>
            </a:endParaRPr>
          </a:p>
          <a:p>
            <a:pPr marL="182563" rtl="0" fontAlgn="auto">
              <a:spcAft>
                <a:spcPts val="0"/>
              </a:spcAft>
              <a:defRPr/>
            </a:pPr>
            <a:endParaRPr lang="en-US" altLang="ja-JP" u="sng" dirty="0">
              <a:solidFill>
                <a:schemeClr val="tx1"/>
              </a:solidFill>
              <a:latin typeface="Arial" panose="020B0604020202020204" pitchFamily="34" charset="0"/>
              <a:ea typeface="メイリオ" pitchFamily="50" charset="-128"/>
              <a:cs typeface="メイリオ" pitchFamily="50" charset="-128"/>
            </a:endParaRPr>
          </a:p>
          <a:p>
            <a:pPr marL="182563" rtl="0" fontAlgn="auto">
              <a:spcAft>
                <a:spcPts val="0"/>
              </a:spcAft>
              <a:defRPr/>
            </a:pPr>
            <a:endParaRPr lang="en-US" altLang="ja-JP" u="sng" dirty="0">
              <a:solidFill>
                <a:schemeClr val="tx1"/>
              </a:solidFill>
              <a:latin typeface="Arial" panose="020B0604020202020204" pitchFamily="34" charset="0"/>
              <a:ea typeface="メイリオ" pitchFamily="50" charset="-128"/>
              <a:cs typeface="メイリオ" pitchFamily="50" charset="-128"/>
            </a:endParaRPr>
          </a:p>
          <a:p>
            <a:pPr marL="182563" rtl="0" fontAlgn="auto">
              <a:spcAft>
                <a:spcPts val="0"/>
              </a:spcAft>
              <a:defRPr/>
            </a:pPr>
            <a:endParaRPr lang="en-US" altLang="ja-JP" u="sng" dirty="0">
              <a:solidFill>
                <a:schemeClr val="tx1"/>
              </a:solidFill>
              <a:latin typeface="Arial" panose="020B0604020202020204" pitchFamily="34" charset="0"/>
              <a:ea typeface="メイリオ" pitchFamily="50" charset="-128"/>
              <a:cs typeface="メイリオ" pitchFamily="50" charset="-128"/>
            </a:endParaRPr>
          </a:p>
          <a:p>
            <a:pPr marL="182563" rtl="0" fontAlgn="auto">
              <a:spcAft>
                <a:spcPts val="0"/>
              </a:spcAft>
              <a:defRPr/>
            </a:pPr>
            <a:endParaRPr lang="en-US" altLang="ja-JP" u="sng" dirty="0">
              <a:solidFill>
                <a:schemeClr val="tx1"/>
              </a:solidFill>
              <a:latin typeface="Arial" panose="020B0604020202020204" pitchFamily="34" charset="0"/>
              <a:ea typeface="メイリオ" pitchFamily="50" charset="-128"/>
              <a:cs typeface="メイリオ" pitchFamily="50" charset="-128"/>
            </a:endParaRPr>
          </a:p>
          <a:p>
            <a:pPr marL="182563" rtl="0" fontAlgn="auto">
              <a:spcAft>
                <a:spcPts val="0"/>
              </a:spcAft>
              <a:defRPr/>
            </a:pPr>
            <a:endParaRPr lang="en-US" altLang="ja-JP" u="sng" dirty="0">
              <a:solidFill>
                <a:schemeClr val="tx1"/>
              </a:solidFill>
              <a:latin typeface="Arial" panose="020B0604020202020204" pitchFamily="34" charset="0"/>
              <a:ea typeface="メイリオ" pitchFamily="50" charset="-128"/>
              <a:cs typeface="メイリオ" pitchFamily="50" charset="-128"/>
            </a:endParaRPr>
          </a:p>
          <a:p>
            <a:pPr marL="182563" rtl="0" fontAlgn="auto">
              <a:spcAft>
                <a:spcPts val="0"/>
              </a:spcAft>
              <a:defRPr/>
            </a:pPr>
            <a:endParaRPr lang="en-US" altLang="ja-JP" u="sng" dirty="0">
              <a:solidFill>
                <a:schemeClr val="tx1"/>
              </a:solidFill>
              <a:latin typeface="Arial" panose="020B0604020202020204" pitchFamily="34" charset="0"/>
              <a:ea typeface="メイリオ" pitchFamily="50" charset="-128"/>
              <a:cs typeface="メイリオ" pitchFamily="50" charset="-128"/>
            </a:endParaRPr>
          </a:p>
          <a:p>
            <a:pPr marL="182563" rtl="0" fontAlgn="auto">
              <a:spcAft>
                <a:spcPts val="0"/>
              </a:spcAft>
              <a:defRPr/>
            </a:pPr>
            <a:endParaRPr lang="en-US" altLang="ja-JP" u="sng" dirty="0">
              <a:solidFill>
                <a:schemeClr val="tx1"/>
              </a:solidFill>
              <a:latin typeface="Arial" panose="020B0604020202020204" pitchFamily="34" charset="0"/>
              <a:ea typeface="メイリオ" pitchFamily="50" charset="-128"/>
              <a:cs typeface="メイリオ" pitchFamily="50" charset="-128"/>
            </a:endParaRPr>
          </a:p>
          <a:p>
            <a:pPr marL="1588" rtl="0" fontAlgn="auto">
              <a:spcAft>
                <a:spcPts val="0"/>
              </a:spcAft>
              <a:defRPr/>
            </a:pPr>
            <a:r>
              <a:rPr lang="id-id" dirty="0">
                <a:solidFill>
                  <a:srgbClr val="0000CC"/>
                </a:solidFill>
                <a:latin typeface="Arial" panose="020B0604020202020204" pitchFamily="34" charset="0"/>
                <a:ea typeface="メイリオ" pitchFamily="50" charset="-128"/>
                <a:cs typeface="メイリオ" pitchFamily="50" charset="-128"/>
              </a:rPr>
              <a:t>■ Senam pencegahan sakit pinggang</a:t>
            </a:r>
          </a:p>
          <a:p>
            <a:pPr marL="184150" rtl="0" fontAlgn="auto">
              <a:spcAft>
                <a:spcPts val="0"/>
              </a:spcAft>
              <a:defRPr/>
            </a:pPr>
            <a:r>
              <a:rPr lang="id-id" dirty="0">
                <a:solidFill>
                  <a:schemeClr val="tx1"/>
                </a:solidFill>
                <a:latin typeface="Arial" panose="020B0604020202020204" pitchFamily="34" charset="0"/>
                <a:ea typeface="メイリオ" pitchFamily="50" charset="-128"/>
                <a:cs typeface="メイリオ" pitchFamily="50" charset="-128"/>
              </a:rPr>
              <a:t>Mari melakukan senam pencegahan </a:t>
            </a:r>
            <a:br>
              <a:rPr lang="en-US" dirty="0">
                <a:solidFill>
                  <a:schemeClr val="tx1"/>
                </a:solidFill>
                <a:latin typeface="Arial" panose="020B0604020202020204" pitchFamily="34" charset="0"/>
                <a:ea typeface="メイリオ" pitchFamily="50" charset="-128"/>
                <a:cs typeface="メイリオ" pitchFamily="50" charset="-128"/>
              </a:rPr>
            </a:br>
            <a:r>
              <a:rPr lang="id-id" dirty="0">
                <a:solidFill>
                  <a:schemeClr val="tx1"/>
                </a:solidFill>
                <a:latin typeface="Arial" panose="020B0604020202020204" pitchFamily="34" charset="0"/>
                <a:ea typeface="メイリオ" pitchFamily="50" charset="-128"/>
                <a:cs typeface="メイリオ" pitchFamily="50" charset="-128"/>
              </a:rPr>
              <a:t>sakit pinggang yang terfokus pada </a:t>
            </a:r>
            <a:br>
              <a:rPr lang="en-US" dirty="0">
                <a:solidFill>
                  <a:schemeClr val="tx1"/>
                </a:solidFill>
                <a:latin typeface="Arial" panose="020B0604020202020204" pitchFamily="34" charset="0"/>
                <a:ea typeface="メイリオ" pitchFamily="50" charset="-128"/>
                <a:cs typeface="メイリオ" pitchFamily="50" charset="-128"/>
              </a:rPr>
            </a:br>
            <a:r>
              <a:rPr lang="id-id" dirty="0">
                <a:solidFill>
                  <a:schemeClr val="tx1"/>
                </a:solidFill>
                <a:latin typeface="Arial" panose="020B0604020202020204" pitchFamily="34" charset="0"/>
                <a:ea typeface="メイリオ" pitchFamily="50" charset="-128"/>
                <a:cs typeface="メイリオ" pitchFamily="50" charset="-128"/>
              </a:rPr>
              <a:t>peregangan.</a:t>
            </a:r>
          </a:p>
          <a:p>
            <a:pPr rtl="0" fontAlgn="auto">
              <a:spcAft>
                <a:spcPts val="0"/>
              </a:spcAft>
              <a:defRPr/>
            </a:pPr>
            <a:endParaRPr lang="en-US" altLang="ja-JP" dirty="0">
              <a:solidFill>
                <a:schemeClr val="accent1">
                  <a:lumMod val="50000"/>
                </a:schemeClr>
              </a:solidFill>
              <a:latin typeface="Arial" panose="020B0604020202020204" pitchFamily="34" charset="0"/>
              <a:ea typeface="メイリオ" pitchFamily="50" charset="-128"/>
              <a:cs typeface="メイリオ" pitchFamily="50" charset="-128"/>
            </a:endParaRPr>
          </a:p>
        </p:txBody>
      </p:sp>
      <p:pic>
        <p:nvPicPr>
          <p:cNvPr id="14" name="Picture 8" descr="C:\Users\mhu\SkyDrive\01厚労省委託C\未熟練\参考資料\腰痛ストレッチC.gif"/>
          <p:cNvPicPr>
            <a:picLocks noChangeAspect="1" noChangeArrowheads="1"/>
          </p:cNvPicPr>
          <p:nvPr/>
        </p:nvPicPr>
        <p:blipFill>
          <a:blip r:embed="rId2" cstate="print">
            <a:lum contrast="-10000"/>
          </a:blip>
          <a:srcRect/>
          <a:stretch>
            <a:fillRect/>
          </a:stretch>
        </p:blipFill>
        <p:spPr bwMode="auto">
          <a:xfrm>
            <a:off x="7234979" y="4795632"/>
            <a:ext cx="1438404" cy="1369673"/>
          </a:xfrm>
          <a:prstGeom prst="rect">
            <a:avLst/>
          </a:prstGeom>
          <a:noFill/>
          <a:ln w="9525">
            <a:noFill/>
            <a:miter lim="800000"/>
            <a:headEnd/>
            <a:tailEnd/>
          </a:ln>
        </p:spPr>
      </p:pic>
      <p:sp>
        <p:nvSpPr>
          <p:cNvPr id="15" name="テキスト ボックス 8"/>
          <p:cNvSpPr txBox="1">
            <a:spLocks noChangeArrowheads="1"/>
          </p:cNvSpPr>
          <p:nvPr/>
        </p:nvSpPr>
        <p:spPr bwMode="auto">
          <a:xfrm>
            <a:off x="672144" y="1585823"/>
            <a:ext cx="5412023" cy="3139321"/>
          </a:xfrm>
          <a:prstGeom prst="rect">
            <a:avLst/>
          </a:prstGeom>
          <a:noFill/>
          <a:ln w="9525">
            <a:noFill/>
            <a:miter lim="800000"/>
            <a:headEnd/>
            <a:tailEnd/>
          </a:ln>
        </p:spPr>
        <p:txBody>
          <a:bodyPr wrap="square" rtlCol="0">
            <a:spAutoFit/>
          </a:bodyPr>
          <a:lstStyle/>
          <a:p>
            <a:pPr marL="180975" indent="-180975" rtl="0"/>
            <a:r>
              <a:rPr lang="id-ID" dirty="0">
                <a:latin typeface="Arial" panose="020B0604020202020204" pitchFamily="34" charset="0"/>
                <a:ea typeface="メイリオ" pitchFamily="50" charset="-128"/>
                <a:cs typeface="メイリオ" pitchFamily="50" charset="-128"/>
                <a:sym typeface="Wingdings 2" panose="05020102010507070707" pitchFamily="18" charset="2"/>
              </a:rPr>
              <a:t></a:t>
            </a:r>
            <a:r>
              <a:rPr lang="en-US" dirty="0">
                <a:latin typeface="Arial" panose="020B0604020202020204" pitchFamily="34" charset="0"/>
                <a:ea typeface="メイリオ" pitchFamily="50" charset="-128"/>
                <a:cs typeface="メイリオ" pitchFamily="50" charset="-128"/>
                <a:sym typeface="Wingdings 2" panose="05020102010507070707" pitchFamily="18" charset="2"/>
              </a:rPr>
              <a:t>	</a:t>
            </a:r>
            <a:r>
              <a:rPr lang="id-id" dirty="0">
                <a:latin typeface="Arial" panose="020B0604020202020204" pitchFamily="34" charset="0"/>
                <a:ea typeface="メイリオ" pitchFamily="50" charset="-128"/>
                <a:cs typeface="メイリオ" pitchFamily="50" charset="-128"/>
              </a:rPr>
              <a:t>Dekatkan tubuh sedekat mungkin pada barang yang berat dan rendahkan titik berat</a:t>
            </a:r>
            <a:endParaRPr lang="en-US" altLang="ja-JP" dirty="0">
              <a:latin typeface="Arial" panose="020B0604020202020204" pitchFamily="34" charset="0"/>
              <a:ea typeface="メイリオ" pitchFamily="50" charset="-128"/>
              <a:cs typeface="メイリオ" pitchFamily="50" charset="-128"/>
            </a:endParaRPr>
          </a:p>
          <a:p>
            <a:pPr marL="180975" indent="-180975" rtl="0"/>
            <a:r>
              <a:rPr lang="id-ID" dirty="0">
                <a:solidFill>
                  <a:srgbClr val="C00000"/>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dirty="0">
                <a:solidFill>
                  <a:srgbClr val="C00000"/>
                </a:solidFill>
                <a:latin typeface="Arial" panose="020B0604020202020204" pitchFamily="34" charset="0"/>
                <a:ea typeface="メイリオ" pitchFamily="50" charset="-128"/>
                <a:cs typeface="メイリオ" pitchFamily="50" charset="-128"/>
                <a:sym typeface="Wingdings 2" panose="05020102010507070707" pitchFamily="18" charset="2"/>
              </a:rPr>
              <a:t>	</a:t>
            </a:r>
            <a:r>
              <a:rPr lang="id-id" dirty="0">
                <a:solidFill>
                  <a:srgbClr val="C00000"/>
                </a:solidFill>
                <a:latin typeface="Arial" panose="020B0604020202020204" pitchFamily="34" charset="0"/>
                <a:ea typeface="メイリオ" pitchFamily="50" charset="-128"/>
                <a:cs typeface="メイリオ" pitchFamily="50" charset="-128"/>
              </a:rPr>
              <a:t>[Saat mengangkat benda berat]</a:t>
            </a:r>
          </a:p>
          <a:p>
            <a:pPr marL="533400" indent="-352425" rtl="0"/>
            <a:r>
              <a:rPr lang="id-ID" spc="-20" dirty="0">
                <a:latin typeface="Arial" panose="020B0604020202020204" pitchFamily="34" charset="0"/>
                <a:ea typeface="メイリオ" pitchFamily="50" charset="-128"/>
                <a:cs typeface="メイリオ" pitchFamily="50" charset="-128"/>
              </a:rPr>
              <a:t>1)</a:t>
            </a:r>
            <a:r>
              <a:rPr lang="en-US" spc="-20" dirty="0">
                <a:latin typeface="Arial" panose="020B0604020202020204" pitchFamily="34" charset="0"/>
                <a:ea typeface="メイリオ" pitchFamily="50" charset="-128"/>
                <a:cs typeface="メイリオ" pitchFamily="50" charset="-128"/>
              </a:rPr>
              <a:t>	</a:t>
            </a:r>
            <a:r>
              <a:rPr lang="id-id" spc="-20" dirty="0">
                <a:latin typeface="Arial" panose="020B0604020202020204" pitchFamily="34" charset="0"/>
                <a:ea typeface="メイリオ" pitchFamily="50" charset="-128"/>
                <a:cs typeface="メイリオ" pitchFamily="50" charset="-128"/>
              </a:rPr>
              <a:t>Majukan sedikit satu kaki dan tekuk lutut.</a:t>
            </a:r>
            <a:endParaRPr lang="en-US" altLang="ja-JP" spc="-20" dirty="0">
              <a:latin typeface="Arial" panose="020B0604020202020204" pitchFamily="34" charset="0"/>
              <a:ea typeface="メイリオ" pitchFamily="50" charset="-128"/>
              <a:cs typeface="メイリオ" pitchFamily="50" charset="-128"/>
            </a:endParaRPr>
          </a:p>
          <a:p>
            <a:pPr marL="533400" indent="-352425" rtl="0"/>
            <a:r>
              <a:rPr lang="id-ID" spc="-20" dirty="0">
                <a:latin typeface="Arial" panose="020B0604020202020204" pitchFamily="34" charset="0"/>
                <a:ea typeface="メイリオ" pitchFamily="50" charset="-128"/>
                <a:cs typeface="メイリオ" pitchFamily="50" charset="-128"/>
              </a:rPr>
              <a:t>2)</a:t>
            </a:r>
            <a:r>
              <a:rPr lang="en-US" spc="-20" dirty="0">
                <a:latin typeface="Arial" panose="020B0604020202020204" pitchFamily="34" charset="0"/>
                <a:ea typeface="メイリオ" pitchFamily="50" charset="-128"/>
                <a:cs typeface="メイリオ" pitchFamily="50" charset="-128"/>
              </a:rPr>
              <a:t>	</a:t>
            </a:r>
            <a:r>
              <a:rPr lang="id-id" spc="-20" dirty="0">
                <a:latin typeface="Arial" panose="020B0604020202020204" pitchFamily="34" charset="0"/>
                <a:ea typeface="メイリオ" pitchFamily="50" charset="-128"/>
                <a:cs typeface="メイリオ" pitchFamily="50" charset="-128"/>
              </a:rPr>
              <a:t>Turunkan pinggang untuk membawa barang berat.</a:t>
            </a:r>
            <a:endParaRPr lang="en-US" altLang="ja-JP" spc="-20" dirty="0">
              <a:latin typeface="Arial" panose="020B0604020202020204" pitchFamily="34" charset="0"/>
              <a:ea typeface="メイリオ" pitchFamily="50" charset="-128"/>
              <a:cs typeface="メイリオ" pitchFamily="50" charset="-128"/>
            </a:endParaRPr>
          </a:p>
          <a:p>
            <a:pPr marL="533400" indent="-352425" rtl="0"/>
            <a:r>
              <a:rPr lang="id-ID" spc="-20" dirty="0">
                <a:latin typeface="Arial" panose="020B0604020202020204" pitchFamily="34" charset="0"/>
                <a:ea typeface="メイリオ" pitchFamily="50" charset="-128"/>
                <a:cs typeface="メイリオ" pitchFamily="50" charset="-128"/>
              </a:rPr>
              <a:t>3)</a:t>
            </a:r>
            <a:r>
              <a:rPr lang="en-US" spc="-20" dirty="0">
                <a:latin typeface="Arial" panose="020B0604020202020204" pitchFamily="34" charset="0"/>
                <a:ea typeface="メイリオ" pitchFamily="50" charset="-128"/>
                <a:cs typeface="メイリオ" pitchFamily="50" charset="-128"/>
              </a:rPr>
              <a:t>	</a:t>
            </a:r>
            <a:r>
              <a:rPr lang="id-id" spc="-20" dirty="0">
                <a:latin typeface="Arial" panose="020B0604020202020204" pitchFamily="34" charset="0"/>
                <a:ea typeface="メイリオ" pitchFamily="50" charset="-128"/>
                <a:cs typeface="メイリオ" pitchFamily="50" charset="-128"/>
              </a:rPr>
              <a:t>Berdirilah dengan meluruskan lutut.</a:t>
            </a:r>
            <a:endParaRPr lang="en-US" altLang="ja-JP" spc="-20" dirty="0">
              <a:latin typeface="Arial" panose="020B0604020202020204" pitchFamily="34" charset="0"/>
              <a:ea typeface="メイリオ" pitchFamily="50" charset="-128"/>
              <a:cs typeface="メイリオ" pitchFamily="50" charset="-128"/>
            </a:endParaRPr>
          </a:p>
          <a:p>
            <a:pPr marL="533400" indent="-352425" rtl="0"/>
            <a:r>
              <a:rPr lang="id-id" dirty="0">
                <a:latin typeface="Arial" panose="020B0604020202020204" pitchFamily="34" charset="0"/>
                <a:ea typeface="メイリオ" pitchFamily="50" charset="-128"/>
                <a:cs typeface="メイリオ" pitchFamily="50" charset="-128"/>
              </a:rPr>
              <a:t>　</a:t>
            </a:r>
            <a:r>
              <a:rPr lang="en-US" dirty="0">
                <a:latin typeface="Arial" panose="020B0604020202020204" pitchFamily="34" charset="0"/>
                <a:ea typeface="メイリオ" pitchFamily="50" charset="-128"/>
                <a:cs typeface="メイリオ" pitchFamily="50" charset="-128"/>
              </a:rPr>
              <a:t>*</a:t>
            </a:r>
            <a:r>
              <a:rPr lang="id-id" dirty="0">
                <a:latin typeface="Arial" panose="020B0604020202020204" pitchFamily="34" charset="0"/>
                <a:ea typeface="メイリオ" pitchFamily="50" charset="-128"/>
                <a:cs typeface="メイリオ" pitchFamily="50" charset="-128"/>
              </a:rPr>
              <a:t> Atur pernapasan Anda dan tekan perut.</a:t>
            </a:r>
            <a:endParaRPr lang="en-US" altLang="ja-JP" dirty="0">
              <a:latin typeface="Arial" panose="020B0604020202020204" pitchFamily="34" charset="0"/>
              <a:ea typeface="メイリオ" pitchFamily="50" charset="-128"/>
              <a:cs typeface="メイリオ" pitchFamily="50" charset="-128"/>
            </a:endParaRPr>
          </a:p>
          <a:p>
            <a:pPr marL="180975" indent="-180975" rtl="0"/>
            <a:r>
              <a:rPr lang="id-ID" dirty="0">
                <a:solidFill>
                  <a:srgbClr val="C00000"/>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dirty="0">
                <a:solidFill>
                  <a:srgbClr val="C00000"/>
                </a:solidFill>
                <a:latin typeface="Arial" panose="020B0604020202020204" pitchFamily="34" charset="0"/>
                <a:ea typeface="メイリオ" pitchFamily="50" charset="-128"/>
                <a:cs typeface="メイリオ" pitchFamily="50" charset="-128"/>
                <a:sym typeface="Wingdings 2" panose="05020102010507070707" pitchFamily="18" charset="2"/>
              </a:rPr>
              <a:t>	</a:t>
            </a:r>
            <a:r>
              <a:rPr lang="id-id" dirty="0">
                <a:solidFill>
                  <a:srgbClr val="C00000"/>
                </a:solidFill>
                <a:latin typeface="Arial" panose="020B0604020202020204" pitchFamily="34" charset="0"/>
                <a:ea typeface="メイリオ" pitchFamily="50" charset="-128"/>
                <a:cs typeface="メイリオ" pitchFamily="50" charset="-128"/>
              </a:rPr>
              <a:t>[Bergerak dengan membawa barang berat]</a:t>
            </a:r>
          </a:p>
          <a:p>
            <a:pPr marL="180975" rtl="0"/>
            <a:r>
              <a:rPr lang="id-id" dirty="0">
                <a:latin typeface="Arial" panose="020B0604020202020204" pitchFamily="34" charset="0"/>
                <a:ea typeface="メイリオ" pitchFamily="50" charset="-128"/>
                <a:cs typeface="メイリオ" pitchFamily="50" charset="-128"/>
              </a:rPr>
              <a:t>Memperpendek jarak perjalanan dan menghindari naik turun tangga dengan tenaga manusia.</a:t>
            </a:r>
            <a:endParaRPr lang="en-US" altLang="ja-JP" dirty="0">
              <a:latin typeface="Arial" panose="020B0604020202020204" pitchFamily="34" charset="0"/>
              <a:ea typeface="メイリオ" pitchFamily="50" charset="-128"/>
              <a:cs typeface="メイリオ" pitchFamily="50" charset="-128"/>
            </a:endParaRPr>
          </a:p>
        </p:txBody>
      </p:sp>
      <p:pic>
        <p:nvPicPr>
          <p:cNvPr id="16" name="Picture 11" descr="C:\Users\mhu\SkyDrive\01厚労省委託C\未熟練\参考資料\ストレッチScolor_01.gif"/>
          <p:cNvPicPr>
            <a:picLocks noChangeAspect="1" noChangeArrowheads="1"/>
          </p:cNvPicPr>
          <p:nvPr/>
        </p:nvPicPr>
        <p:blipFill>
          <a:blip r:embed="rId3" cstate="print"/>
          <a:srcRect/>
          <a:stretch>
            <a:fillRect/>
          </a:stretch>
        </p:blipFill>
        <p:spPr bwMode="auto">
          <a:xfrm>
            <a:off x="5012865" y="5134925"/>
            <a:ext cx="999471" cy="1024592"/>
          </a:xfrm>
          <a:prstGeom prst="rect">
            <a:avLst/>
          </a:prstGeom>
          <a:noFill/>
          <a:ln w="9525">
            <a:noFill/>
            <a:miter lim="800000"/>
            <a:headEnd/>
            <a:tailEnd/>
          </a:ln>
        </p:spPr>
      </p:pic>
      <p:pic>
        <p:nvPicPr>
          <p:cNvPr id="17" name="Picture 12" descr="C:\Users\mhu\SkyDrive\01厚労省委託C\未熟練\参考資料\ストレッチScolor_02.gif"/>
          <p:cNvPicPr>
            <a:picLocks noChangeAspect="1" noChangeArrowheads="1"/>
          </p:cNvPicPr>
          <p:nvPr/>
        </p:nvPicPr>
        <p:blipFill>
          <a:blip r:embed="rId4" cstate="print"/>
          <a:srcRect/>
          <a:stretch>
            <a:fillRect/>
          </a:stretch>
        </p:blipFill>
        <p:spPr bwMode="auto">
          <a:xfrm>
            <a:off x="6156176" y="4869160"/>
            <a:ext cx="959313" cy="1261950"/>
          </a:xfrm>
          <a:prstGeom prst="rect">
            <a:avLst/>
          </a:prstGeom>
          <a:noFill/>
          <a:ln w="9525">
            <a:noFill/>
            <a:miter lim="800000"/>
            <a:headEnd/>
            <a:tailEnd/>
          </a:ln>
        </p:spPr>
      </p:pic>
      <p:pic>
        <p:nvPicPr>
          <p:cNvPr id="18" name="Picture 2" descr="C:\Users\User07.PC007\OneDrive\01厚労省委託C\未熟練\参考資料\腰痛症S2.gif"/>
          <p:cNvPicPr>
            <a:picLocks noChangeAspect="1" noChangeArrowheads="1"/>
          </p:cNvPicPr>
          <p:nvPr/>
        </p:nvPicPr>
        <p:blipFill>
          <a:blip r:embed="rId5" cstate="print"/>
          <a:srcRect/>
          <a:stretch>
            <a:fillRect/>
          </a:stretch>
        </p:blipFill>
        <p:spPr bwMode="auto">
          <a:xfrm>
            <a:off x="6837412" y="404664"/>
            <a:ext cx="1440160" cy="1440160"/>
          </a:xfrm>
          <a:prstGeom prst="rect">
            <a:avLst/>
          </a:prstGeom>
          <a:noFill/>
          <a:ln w="9525">
            <a:noFill/>
            <a:miter lim="800000"/>
            <a:headEnd/>
            <a:tailEnd/>
          </a:ln>
        </p:spPr>
      </p:pic>
      <p:grpSp>
        <p:nvGrpSpPr>
          <p:cNvPr id="19" name="グループ化 11"/>
          <p:cNvGrpSpPr>
            <a:grpSpLocks noChangeAspect="1"/>
          </p:cNvGrpSpPr>
          <p:nvPr/>
        </p:nvGrpSpPr>
        <p:grpSpPr bwMode="auto">
          <a:xfrm>
            <a:off x="5940152" y="1772816"/>
            <a:ext cx="2531702" cy="3028636"/>
            <a:chOff x="6084168" y="1366770"/>
            <a:chExt cx="2501292" cy="2992573"/>
          </a:xfrm>
        </p:grpSpPr>
        <p:pic>
          <p:nvPicPr>
            <p:cNvPr id="20" name="Picture 3" descr="C:\Users\User07.PC007\OneDrive\01厚労省委託C\未熟練\参考資料\重量物姿勢(OK)Acolor.gif"/>
            <p:cNvPicPr>
              <a:picLocks noChangeAspect="1" noChangeArrowheads="1"/>
            </p:cNvPicPr>
            <p:nvPr/>
          </p:nvPicPr>
          <p:blipFill>
            <a:blip r:embed="rId6" cstate="print"/>
            <a:srcRect/>
            <a:stretch>
              <a:fillRect/>
            </a:stretch>
          </p:blipFill>
          <p:spPr bwMode="auto">
            <a:xfrm>
              <a:off x="6084168" y="1775096"/>
              <a:ext cx="724008" cy="936951"/>
            </a:xfrm>
            <a:prstGeom prst="rect">
              <a:avLst/>
            </a:prstGeom>
            <a:noFill/>
            <a:ln w="9525">
              <a:noFill/>
              <a:miter lim="800000"/>
              <a:headEnd/>
              <a:tailEnd/>
            </a:ln>
          </p:spPr>
        </p:pic>
        <p:pic>
          <p:nvPicPr>
            <p:cNvPr id="21" name="Picture 4" descr="C:\Users\User07.PC007\OneDrive\01厚労省委託C\未熟練\参考資料\重量物姿勢(OK)Bcolor.gif"/>
            <p:cNvPicPr>
              <a:picLocks noChangeAspect="1" noChangeArrowheads="1"/>
            </p:cNvPicPr>
            <p:nvPr/>
          </p:nvPicPr>
          <p:blipFill>
            <a:blip r:embed="rId7" cstate="print"/>
            <a:srcRect/>
            <a:stretch>
              <a:fillRect/>
            </a:stretch>
          </p:blipFill>
          <p:spPr bwMode="auto">
            <a:xfrm>
              <a:off x="6948264" y="1775096"/>
              <a:ext cx="782735" cy="926106"/>
            </a:xfrm>
            <a:prstGeom prst="rect">
              <a:avLst/>
            </a:prstGeom>
            <a:noFill/>
            <a:ln w="9525">
              <a:noFill/>
              <a:miter lim="800000"/>
              <a:headEnd/>
              <a:tailEnd/>
            </a:ln>
          </p:spPr>
        </p:pic>
        <p:pic>
          <p:nvPicPr>
            <p:cNvPr id="22" name="Picture 5" descr="C:\Users\User07.PC007\OneDrive\01厚労省委託C\未熟練\参考資料\重量物姿勢(NG)color.gif"/>
            <p:cNvPicPr>
              <a:picLocks noChangeAspect="1" noChangeArrowheads="1"/>
            </p:cNvPicPr>
            <p:nvPr/>
          </p:nvPicPr>
          <p:blipFill>
            <a:blip r:embed="rId8" cstate="print"/>
            <a:srcRect/>
            <a:stretch>
              <a:fillRect/>
            </a:stretch>
          </p:blipFill>
          <p:spPr bwMode="auto">
            <a:xfrm>
              <a:off x="6468022" y="3054045"/>
              <a:ext cx="937783" cy="937783"/>
            </a:xfrm>
            <a:prstGeom prst="rect">
              <a:avLst/>
            </a:prstGeom>
            <a:noFill/>
            <a:ln w="9525">
              <a:noFill/>
              <a:miter lim="800000"/>
              <a:headEnd/>
              <a:tailEnd/>
            </a:ln>
          </p:spPr>
        </p:pic>
        <p:sp>
          <p:nvSpPr>
            <p:cNvPr id="23" name="右矢印 22"/>
            <p:cNvSpPr/>
            <p:nvPr/>
          </p:nvSpPr>
          <p:spPr>
            <a:xfrm>
              <a:off x="6805236" y="2477966"/>
              <a:ext cx="154191" cy="21543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000"/>
            </a:p>
          </p:txBody>
        </p:sp>
        <p:sp>
          <p:nvSpPr>
            <p:cNvPr id="24" name="テキスト ボックス 17"/>
            <p:cNvSpPr txBox="1">
              <a:spLocks noChangeArrowheads="1"/>
            </p:cNvSpPr>
            <p:nvPr/>
          </p:nvSpPr>
          <p:spPr bwMode="auto">
            <a:xfrm>
              <a:off x="6155722" y="2648425"/>
              <a:ext cx="1773488" cy="504825"/>
            </a:xfrm>
            <a:prstGeom prst="rect">
              <a:avLst/>
            </a:prstGeom>
            <a:noFill/>
            <a:ln w="9525">
              <a:noFill/>
              <a:miter lim="800000"/>
              <a:headEnd/>
              <a:tailEnd/>
            </a:ln>
          </p:spPr>
          <p:txBody>
            <a:bodyPr wrap="square" rtlCol="0">
              <a:spAutoFit/>
            </a:bodyPr>
            <a:lstStyle/>
            <a:p>
              <a:pPr algn="ctr" rtl="0">
                <a:lnSpc>
                  <a:spcPct val="85000"/>
                </a:lnSpc>
              </a:pPr>
              <a:r>
                <a:rPr lang="id-id" sz="1600" dirty="0">
                  <a:latin typeface="Arial" panose="020B0604020202020204" pitchFamily="34" charset="0"/>
                  <a:ea typeface="メイリオ" pitchFamily="50" charset="-128"/>
                  <a:cs typeface="Arial" panose="020B0604020202020204" pitchFamily="34" charset="0"/>
                </a:rPr>
                <a:t>Sikap tubuh yang baik</a:t>
              </a:r>
            </a:p>
          </p:txBody>
        </p:sp>
        <p:sp>
          <p:nvSpPr>
            <p:cNvPr id="25" name="テキスト ボックス 18"/>
            <p:cNvSpPr txBox="1">
              <a:spLocks noChangeArrowheads="1"/>
            </p:cNvSpPr>
            <p:nvPr/>
          </p:nvSpPr>
          <p:spPr bwMode="auto">
            <a:xfrm>
              <a:off x="6689054" y="3854518"/>
              <a:ext cx="1529406" cy="504825"/>
            </a:xfrm>
            <a:prstGeom prst="rect">
              <a:avLst/>
            </a:prstGeom>
            <a:noFill/>
            <a:ln w="9525">
              <a:noFill/>
              <a:miter lim="800000"/>
              <a:headEnd/>
              <a:tailEnd/>
            </a:ln>
          </p:spPr>
          <p:txBody>
            <a:bodyPr wrap="square" rtlCol="0">
              <a:spAutoFit/>
            </a:bodyPr>
            <a:lstStyle/>
            <a:p>
              <a:pPr algn="ctr" rtl="0">
                <a:lnSpc>
                  <a:spcPct val="85000"/>
                </a:lnSpc>
              </a:pPr>
              <a:r>
                <a:rPr lang="id-id" sz="1600" dirty="0">
                  <a:latin typeface="Arial" panose="020B0604020202020204" pitchFamily="34" charset="0"/>
                  <a:ea typeface="メイリオ" pitchFamily="50" charset="-128"/>
                  <a:cs typeface="Arial" panose="020B0604020202020204" pitchFamily="34" charset="0"/>
                </a:rPr>
                <a:t>Sikap tubuh yang tidak baik</a:t>
              </a:r>
            </a:p>
          </p:txBody>
        </p:sp>
        <p:pic>
          <p:nvPicPr>
            <p:cNvPr id="26" name="Picture 2" descr="C:\Users\User07.PC007\OneDrive\01厚労省委託C\未熟練\参考資料\pics\重量物取扱いS02A.gif"/>
            <p:cNvPicPr>
              <a:picLocks noChangeAspect="1" noChangeArrowheads="1"/>
            </p:cNvPicPr>
            <p:nvPr/>
          </p:nvPicPr>
          <p:blipFill>
            <a:blip r:embed="rId9" cstate="print"/>
            <a:srcRect/>
            <a:stretch>
              <a:fillRect/>
            </a:stretch>
          </p:blipFill>
          <p:spPr bwMode="auto">
            <a:xfrm flipH="1">
              <a:off x="7929210" y="1366770"/>
              <a:ext cx="656250" cy="1494054"/>
            </a:xfrm>
            <a:prstGeom prst="rect">
              <a:avLst/>
            </a:prstGeom>
            <a:noFill/>
            <a:ln w="9525">
              <a:noFill/>
              <a:miter lim="800000"/>
              <a:headEnd/>
              <a:tailEnd/>
            </a:ln>
          </p:spPr>
        </p:pic>
        <p:sp>
          <p:nvSpPr>
            <p:cNvPr id="27" name="右矢印 26"/>
            <p:cNvSpPr/>
            <p:nvPr/>
          </p:nvSpPr>
          <p:spPr>
            <a:xfrm>
              <a:off x="7739449" y="2493841"/>
              <a:ext cx="156457" cy="21543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00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Users\User07.PC007\OneDrive\01厚労省委託H28\未熟練_商業\マニュアル\HHpics\腰痛hiy1-323-23-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8092" y="848544"/>
            <a:ext cx="1236356" cy="16443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anzeninfo.mhlw.go.jp/hiyari/image/hiy1-124-12-1.gif"/>
          <p:cNvPicPr>
            <a:picLocks noChangeAspect="1" noChangeArrowheads="1"/>
          </p:cNvPicPr>
          <p:nvPr/>
        </p:nvPicPr>
        <p:blipFill>
          <a:blip r:embed="rId3" cstate="print"/>
          <a:srcRect/>
          <a:stretch>
            <a:fillRect/>
          </a:stretch>
        </p:blipFill>
        <p:spPr bwMode="auto">
          <a:xfrm>
            <a:off x="7171981" y="2708920"/>
            <a:ext cx="1648491" cy="1644351"/>
          </a:xfrm>
          <a:prstGeom prst="rect">
            <a:avLst/>
          </a:prstGeom>
          <a:noFill/>
        </p:spPr>
      </p:pic>
      <p:sp>
        <p:nvSpPr>
          <p:cNvPr id="12" name="正方形/長方形 11"/>
          <p:cNvSpPr/>
          <p:nvPr/>
        </p:nvSpPr>
        <p:spPr bwMode="auto">
          <a:xfrm>
            <a:off x="548680" y="992560"/>
            <a:ext cx="6255568" cy="1540216"/>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spAutoFit/>
          </a:bodyPr>
          <a:lstStyle/>
          <a:p>
            <a:pPr marL="266700" indent="-266700" rtl="0" fontAlgn="auto">
              <a:spcBef>
                <a:spcPts val="0"/>
              </a:spcBef>
              <a:spcAft>
                <a:spcPts val="0"/>
              </a:spcAft>
              <a:defRPr/>
            </a:pPr>
            <a:r>
              <a:rPr lang="id-id" dirty="0">
                <a:solidFill>
                  <a:srgbClr val="0000CC"/>
                </a:solidFill>
                <a:latin typeface="Arial" panose="020B0604020202020204" pitchFamily="34" charset="0"/>
                <a:ea typeface="メイリオ" pitchFamily="50" charset="-128"/>
                <a:cs typeface="メイリオ" pitchFamily="50" charset="-128"/>
              </a:rPr>
              <a:t>■Contoh kasus</a:t>
            </a:r>
            <a:r>
              <a:rPr lang="en-US" dirty="0">
                <a:solidFill>
                  <a:srgbClr val="0000CC"/>
                </a:solidFill>
                <a:latin typeface="Arial" panose="020B0604020202020204" pitchFamily="34" charset="0"/>
                <a:ea typeface="メイリオ" pitchFamily="50" charset="-128"/>
                <a:cs typeface="メイリオ" pitchFamily="50" charset="-128"/>
              </a:rPr>
              <a:t> </a:t>
            </a:r>
            <a:r>
              <a:rPr lang="id-ID" dirty="0">
                <a:solidFill>
                  <a:srgbClr val="0000CC"/>
                </a:solidFill>
                <a:latin typeface="Arial" panose="020B0604020202020204" pitchFamily="34" charset="0"/>
                <a:ea typeface="メイリオ" pitchFamily="50" charset="-128"/>
                <a:cs typeface="メイリオ" pitchFamily="50" charset="-128"/>
              </a:rPr>
              <a:t>(2) </a:t>
            </a:r>
            <a:r>
              <a:rPr lang="id-id" dirty="0">
                <a:solidFill>
                  <a:srgbClr val="0000CC"/>
                </a:solidFill>
                <a:latin typeface="Arial" panose="020B0604020202020204" pitchFamily="34" charset="0"/>
                <a:ea typeface="メイリオ" pitchFamily="50" charset="-128"/>
                <a:cs typeface="メイリオ" pitchFamily="50" charset="-128"/>
              </a:rPr>
              <a:t>-1 </a:t>
            </a:r>
            <a:r>
              <a:rPr lang="en-US" dirty="0">
                <a:solidFill>
                  <a:srgbClr val="0000CC"/>
                </a:solidFill>
                <a:latin typeface="Arial" panose="020B0604020202020204" pitchFamily="34" charset="0"/>
                <a:ea typeface="メイリオ" pitchFamily="50" charset="-128"/>
                <a:cs typeface="メイリオ" pitchFamily="50" charset="-128"/>
              </a:rPr>
              <a:t> </a:t>
            </a:r>
            <a:r>
              <a:rPr lang="id-id" dirty="0">
                <a:solidFill>
                  <a:schemeClr val="tx1"/>
                </a:solidFill>
                <a:latin typeface="Arial" panose="020B0604020202020204" pitchFamily="34" charset="0"/>
                <a:ea typeface="メイリオ" pitchFamily="50" charset="-128"/>
                <a:cs typeface="メイリオ" pitchFamily="50" charset="-128"/>
              </a:rPr>
              <a:t>Ketika saya mencoba mengangkat sekaligus tangki plastik berisi minyak tanah (berisi 18 liter) masing-masing 1 tangki di tangan kiri dan kanan di tangga curam menuju pintu masuk tempat tujuan pengiriman, pinggang saya keseleo.</a:t>
            </a:r>
            <a:endParaRPr lang="en-US" altLang="ja-JP" dirty="0">
              <a:solidFill>
                <a:schemeClr val="tx1"/>
              </a:solidFill>
              <a:latin typeface="Arial" panose="020B0604020202020204" pitchFamily="34" charset="0"/>
              <a:ea typeface="メイリオ" pitchFamily="50" charset="-128"/>
              <a:cs typeface="メイリオ" pitchFamily="50" charset="-128"/>
            </a:endParaRPr>
          </a:p>
        </p:txBody>
      </p:sp>
      <p:sp>
        <p:nvSpPr>
          <p:cNvPr id="13" name="正方形/長方形 12"/>
          <p:cNvSpPr/>
          <p:nvPr/>
        </p:nvSpPr>
        <p:spPr bwMode="auto">
          <a:xfrm>
            <a:off x="548680" y="2946838"/>
            <a:ext cx="6255568" cy="986218"/>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spAutoFit/>
          </a:bodyPr>
          <a:lstStyle/>
          <a:p>
            <a:pPr marL="266700" indent="-266700" rtl="0" fontAlgn="auto">
              <a:spcBef>
                <a:spcPts val="0"/>
              </a:spcBef>
              <a:spcAft>
                <a:spcPts val="0"/>
              </a:spcAft>
              <a:defRPr/>
            </a:pPr>
            <a:r>
              <a:rPr lang="id-id" dirty="0">
                <a:solidFill>
                  <a:srgbClr val="0000CC"/>
                </a:solidFill>
                <a:latin typeface="Arial" panose="020B0604020202020204" pitchFamily="34" charset="0"/>
                <a:ea typeface="メイリオ" pitchFamily="50" charset="-128"/>
                <a:cs typeface="メイリオ" pitchFamily="50" charset="-128"/>
              </a:rPr>
              <a:t>■Contoh kasus</a:t>
            </a:r>
            <a:r>
              <a:rPr lang="en-US" dirty="0">
                <a:solidFill>
                  <a:srgbClr val="0000CC"/>
                </a:solidFill>
                <a:latin typeface="Arial" panose="020B0604020202020204" pitchFamily="34" charset="0"/>
                <a:ea typeface="メイリオ" pitchFamily="50" charset="-128"/>
                <a:cs typeface="メイリオ" pitchFamily="50" charset="-128"/>
              </a:rPr>
              <a:t> </a:t>
            </a:r>
            <a:r>
              <a:rPr lang="id-ID" dirty="0">
                <a:solidFill>
                  <a:srgbClr val="0000CC"/>
                </a:solidFill>
                <a:latin typeface="Arial" panose="020B0604020202020204" pitchFamily="34" charset="0"/>
                <a:ea typeface="メイリオ" pitchFamily="50" charset="-128"/>
                <a:cs typeface="メイリオ" pitchFamily="50" charset="-128"/>
              </a:rPr>
              <a:t>(2) </a:t>
            </a:r>
            <a:r>
              <a:rPr lang="id-id" dirty="0">
                <a:solidFill>
                  <a:srgbClr val="0000CC"/>
                </a:solidFill>
                <a:latin typeface="Arial" panose="020B0604020202020204" pitchFamily="34" charset="0"/>
                <a:ea typeface="メイリオ" pitchFamily="50" charset="-128"/>
                <a:cs typeface="メイリオ" pitchFamily="50" charset="-128"/>
              </a:rPr>
              <a:t>-2 </a:t>
            </a:r>
            <a:r>
              <a:rPr lang="en-US" dirty="0">
                <a:solidFill>
                  <a:srgbClr val="0000CC"/>
                </a:solidFill>
                <a:latin typeface="Arial" panose="020B0604020202020204" pitchFamily="34" charset="0"/>
                <a:ea typeface="メイリオ" pitchFamily="50" charset="-128"/>
                <a:cs typeface="メイリオ" pitchFamily="50" charset="-128"/>
              </a:rPr>
              <a:t> </a:t>
            </a:r>
            <a:r>
              <a:rPr lang="id-id" dirty="0">
                <a:solidFill>
                  <a:schemeClr val="tx1"/>
                </a:solidFill>
                <a:latin typeface="Arial" panose="020B0604020202020204" pitchFamily="34" charset="0"/>
                <a:ea typeface="メイリオ" pitchFamily="50" charset="-128"/>
                <a:cs typeface="メイリオ" pitchFamily="50" charset="-128"/>
              </a:rPr>
              <a:t>Ketika saya mencoba mengangkat kotak berisi apel waktu menjual buah-buahan dan sayuran di depan supermarket, pinggang saya keseleo.</a:t>
            </a:r>
          </a:p>
        </p:txBody>
      </p:sp>
      <p:sp>
        <p:nvSpPr>
          <p:cNvPr id="14" name="テキスト ボックス 13"/>
          <p:cNvSpPr txBox="1"/>
          <p:nvPr/>
        </p:nvSpPr>
        <p:spPr>
          <a:xfrm>
            <a:off x="476672" y="476672"/>
            <a:ext cx="3663280" cy="400110"/>
          </a:xfrm>
          <a:prstGeom prst="rect">
            <a:avLst/>
          </a:prstGeom>
          <a:noFill/>
        </p:spPr>
        <p:txBody>
          <a:bodyPr wrap="square" rtlCol="0">
            <a:spAutoFit/>
          </a:bodyPr>
          <a:lstStyle/>
          <a:p>
            <a:pPr rtl="0"/>
            <a:r>
              <a:rPr lang="en-US" sz="2000" dirty="0">
                <a:solidFill>
                  <a:srgbClr val="C00000"/>
                </a:solidFill>
                <a:latin typeface="Arial" panose="020B0604020202020204" pitchFamily="34" charset="0"/>
              </a:rPr>
              <a:t>[</a:t>
            </a:r>
            <a:r>
              <a:rPr lang="id-id" sz="2000" dirty="0">
                <a:solidFill>
                  <a:srgbClr val="C00000"/>
                </a:solidFill>
                <a:latin typeface="Arial" panose="020B0604020202020204" pitchFamily="34" charset="0"/>
              </a:rPr>
              <a:t>Contoh sakit pinggang</a:t>
            </a:r>
            <a:r>
              <a:rPr lang="en-US" sz="2000" dirty="0">
                <a:solidFill>
                  <a:srgbClr val="C00000"/>
                </a:solidFill>
                <a:latin typeface="Arial" panose="020B0604020202020204" pitchFamily="34" charset="0"/>
              </a:rPr>
              <a:t>]</a:t>
            </a:r>
            <a:endParaRPr kumimoji="1" lang="ja-JP" altLang="en-US" sz="2000" dirty="0">
              <a:solidFill>
                <a:srgbClr val="C00000"/>
              </a:solidFill>
              <a:latin typeface="Arial" panose="020B0604020202020204" pitchFamily="34" charset="0"/>
            </a:endParaRPr>
          </a:p>
        </p:txBody>
      </p:sp>
      <p:sp>
        <p:nvSpPr>
          <p:cNvPr id="15" name="正方形/長方形 14"/>
          <p:cNvSpPr/>
          <p:nvPr/>
        </p:nvSpPr>
        <p:spPr bwMode="auto">
          <a:xfrm>
            <a:off x="548680" y="4520952"/>
            <a:ext cx="6255568" cy="1263217"/>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spAutoFit/>
          </a:bodyPr>
          <a:lstStyle/>
          <a:p>
            <a:pPr marL="266700" indent="-266700" rtl="0" fontAlgn="auto">
              <a:spcBef>
                <a:spcPts val="0"/>
              </a:spcBef>
              <a:spcAft>
                <a:spcPts val="0"/>
              </a:spcAft>
              <a:defRPr/>
            </a:pPr>
            <a:r>
              <a:rPr lang="id-id" dirty="0">
                <a:solidFill>
                  <a:srgbClr val="0000CC"/>
                </a:solidFill>
                <a:latin typeface="Arial" panose="020B0604020202020204" pitchFamily="34" charset="0"/>
                <a:ea typeface="メイリオ" pitchFamily="50" charset="-128"/>
                <a:cs typeface="メイリオ" pitchFamily="50" charset="-128"/>
              </a:rPr>
              <a:t>■ Kasus </a:t>
            </a:r>
            <a:r>
              <a:rPr lang="en-US" dirty="0">
                <a:solidFill>
                  <a:srgbClr val="0000CC"/>
                </a:solidFill>
                <a:latin typeface="Arial" panose="020B0604020202020204" pitchFamily="34" charset="0"/>
                <a:ea typeface="メイリオ" pitchFamily="50" charset="-128"/>
                <a:cs typeface="メイリオ" pitchFamily="50" charset="-128"/>
              </a:rPr>
              <a:t>(</a:t>
            </a:r>
            <a:r>
              <a:rPr lang="id-id" dirty="0">
                <a:solidFill>
                  <a:srgbClr val="0000CC"/>
                </a:solidFill>
                <a:latin typeface="Arial" panose="020B0604020202020204" pitchFamily="34" charset="0"/>
                <a:ea typeface="メイリオ" pitchFamily="50" charset="-128"/>
                <a:cs typeface="メイリオ" pitchFamily="50" charset="-128"/>
              </a:rPr>
              <a:t>2</a:t>
            </a:r>
            <a:r>
              <a:rPr lang="en-US" dirty="0">
                <a:solidFill>
                  <a:srgbClr val="0000CC"/>
                </a:solidFill>
                <a:latin typeface="Arial" panose="020B0604020202020204" pitchFamily="34" charset="0"/>
                <a:ea typeface="メイリオ" pitchFamily="50" charset="-128"/>
                <a:cs typeface="メイリオ" pitchFamily="50" charset="-128"/>
              </a:rPr>
              <a:t>) </a:t>
            </a:r>
            <a:r>
              <a:rPr lang="id-id" dirty="0">
                <a:solidFill>
                  <a:srgbClr val="0000CC"/>
                </a:solidFill>
                <a:latin typeface="Arial" panose="020B0604020202020204" pitchFamily="34" charset="0"/>
                <a:ea typeface="メイリオ" pitchFamily="50" charset="-128"/>
                <a:cs typeface="メイリオ" pitchFamily="50" charset="-128"/>
              </a:rPr>
              <a:t>-3</a:t>
            </a:r>
            <a:r>
              <a:rPr lang="en-US" dirty="0">
                <a:solidFill>
                  <a:srgbClr val="0000CC"/>
                </a:solidFill>
                <a:latin typeface="Arial" panose="020B0604020202020204" pitchFamily="34" charset="0"/>
                <a:ea typeface="メイリオ" pitchFamily="50" charset="-128"/>
                <a:cs typeface="メイリオ" pitchFamily="50" charset="-128"/>
              </a:rPr>
              <a:t> </a:t>
            </a:r>
            <a:r>
              <a:rPr lang="id-id" dirty="0">
                <a:solidFill>
                  <a:srgbClr val="0000CC"/>
                </a:solidFill>
                <a:latin typeface="Arial" panose="020B0604020202020204" pitchFamily="34" charset="0"/>
                <a:ea typeface="メイリオ" pitchFamily="50" charset="-128"/>
                <a:cs typeface="メイリオ" pitchFamily="50" charset="-128"/>
              </a:rPr>
              <a:t> </a:t>
            </a:r>
            <a:r>
              <a:rPr lang="id-id" dirty="0">
                <a:solidFill>
                  <a:schemeClr val="tx1"/>
                </a:solidFill>
                <a:latin typeface="Arial" panose="020B0604020202020204" pitchFamily="34" charset="0"/>
                <a:ea typeface="メイリオ" pitchFamily="50" charset="-128"/>
                <a:cs typeface="メイリオ" pitchFamily="50" charset="-128"/>
              </a:rPr>
              <a:t>Ketika mengangkat panci rice cooker (berisi sekitar 8 kg beras yang sudah dicuci) dengan kedua tangan untuk memasangnya pada rice cooker di dapur, saya merasa sangat nyeri di pinggang.</a:t>
            </a:r>
            <a:endParaRPr lang="en-US" altLang="ja-JP" dirty="0">
              <a:solidFill>
                <a:schemeClr val="tx1"/>
              </a:solidFill>
              <a:latin typeface="Arial" panose="020B0604020202020204" pitchFamily="34" charset="0"/>
              <a:ea typeface="メイリオ" pitchFamily="50" charset="-128"/>
              <a:cs typeface="メイリオ" pitchFamily="50" charset="-128"/>
            </a:endParaRPr>
          </a:p>
        </p:txBody>
      </p:sp>
      <p:pic>
        <p:nvPicPr>
          <p:cNvPr id="16" name="Picture 3" descr="C:\Users\mhu\SkyDrive\01厚労省委託H28\未熟練_商業\マニュアル\HHpics\腰痛事例hiy1-331-23-1.gif"/>
          <p:cNvPicPr>
            <a:picLocks noChangeAspect="1" noChangeArrowheads="1"/>
          </p:cNvPicPr>
          <p:nvPr/>
        </p:nvPicPr>
        <p:blipFill>
          <a:blip r:embed="rId4" cstate="print"/>
          <a:srcRect/>
          <a:stretch>
            <a:fillRect/>
          </a:stretch>
        </p:blipFill>
        <p:spPr bwMode="auto">
          <a:xfrm>
            <a:off x="7176120" y="4448944"/>
            <a:ext cx="1644352" cy="1644352"/>
          </a:xfrm>
          <a:prstGeom prst="rect">
            <a:avLst/>
          </a:prstGeom>
          <a:noFill/>
        </p:spPr>
      </p:pic>
      <p:sp>
        <p:nvSpPr>
          <p:cNvPr id="17" name="スライド番号プレースホルダ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4AA4217-AB25-474B-8523-140E3806D2F1}" type="slidenum">
              <a:rPr kumimoji="1" lang="ja-JP" altLang="en-US" sz="1200" b="0" i="0" u="none" strike="noStrike" kern="1200" cap="none" spc="0" normalizeH="0" baseline="0" noProof="0" smtClean="0">
                <a:ln>
                  <a:noFill/>
                </a:ln>
                <a:solidFill>
                  <a:schemeClr val="tx1">
                    <a:tint val="75000"/>
                  </a:scheme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dirty="0">
              <a:ln>
                <a:noFill/>
              </a:ln>
              <a:solidFill>
                <a:schemeClr val="tx1">
                  <a:tint val="75000"/>
                </a:schemeClr>
              </a:solidFill>
              <a:effectLst/>
              <a:uLnTx/>
              <a:uFillTx/>
              <a:latin typeface="Arial" panose="020B0604020202020204" pitchFamily="34" charset="0"/>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519112" y="404664"/>
            <a:ext cx="8085335" cy="5951686"/>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marL="361950" indent="-361950" rtl="0" fontAlgn="auto">
              <a:spcAft>
                <a:spcPts val="0"/>
              </a:spcAft>
              <a:defRPr/>
            </a:pPr>
            <a:r>
              <a:rPr lang="id-id" sz="2000" dirty="0">
                <a:solidFill>
                  <a:srgbClr val="C00000"/>
                </a:solidFill>
                <a:latin typeface="Arial" panose="020B0604020202020204" pitchFamily="34" charset="0"/>
                <a:ea typeface="メイリオ" pitchFamily="50" charset="-128"/>
                <a:cs typeface="メイリオ" pitchFamily="50" charset="-128"/>
              </a:rPr>
              <a:t>(3) Poin pencegahan kecelakaan "melayang jatuh dan </a:t>
            </a:r>
            <a:br>
              <a:rPr lang="en-US" sz="2000" dirty="0">
                <a:solidFill>
                  <a:srgbClr val="C00000"/>
                </a:solidFill>
                <a:latin typeface="Arial" panose="020B0604020202020204" pitchFamily="34" charset="0"/>
                <a:ea typeface="メイリオ" pitchFamily="50" charset="-128"/>
                <a:cs typeface="メイリオ" pitchFamily="50" charset="-128"/>
              </a:rPr>
            </a:br>
            <a:r>
              <a:rPr lang="id-id" sz="2000" dirty="0">
                <a:solidFill>
                  <a:srgbClr val="C00000"/>
                </a:solidFill>
                <a:latin typeface="Arial" panose="020B0604020202020204" pitchFamily="34" charset="0"/>
                <a:ea typeface="メイリオ" pitchFamily="50" charset="-128"/>
                <a:cs typeface="メイリオ" pitchFamily="50" charset="-128"/>
              </a:rPr>
              <a:t>jatuh dari ketinggian"</a:t>
            </a:r>
          </a:p>
          <a:p>
            <a:pPr rtl="0" fontAlgn="auto">
              <a:spcAft>
                <a:spcPts val="0"/>
              </a:spcAft>
              <a:defRPr/>
            </a:pPr>
            <a:r>
              <a:rPr lang="id-ID"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id-id" dirty="0">
                <a:solidFill>
                  <a:srgbClr val="0000CC"/>
                </a:solidFill>
                <a:latin typeface="Arial" panose="020B0604020202020204" pitchFamily="34" charset="0"/>
                <a:ea typeface="メイリオ" pitchFamily="50" charset="-128"/>
                <a:cs typeface="メイリオ" pitchFamily="50" charset="-128"/>
              </a:rPr>
              <a:t> Gunakan tangga lipat dengan benar!</a:t>
            </a:r>
            <a:endParaRPr lang="en-US" altLang="ja-JP" dirty="0">
              <a:solidFill>
                <a:srgbClr val="0000CC"/>
              </a:solidFill>
              <a:latin typeface="Arial" panose="020B0604020202020204" pitchFamily="34" charset="0"/>
              <a:ea typeface="メイリオ" pitchFamily="50" charset="-128"/>
              <a:cs typeface="メイリオ" pitchFamily="50" charset="-128"/>
            </a:endParaRPr>
          </a:p>
          <a:p>
            <a:pPr marL="361950" indent="-361950" rtl="0" fontAlgn="auto">
              <a:spcAft>
                <a:spcPts val="0"/>
              </a:spcAft>
              <a:defRPr/>
            </a:pPr>
            <a:r>
              <a:rPr lang="id-id" sz="1600" dirty="0">
                <a:solidFill>
                  <a:schemeClr val="tx1"/>
                </a:solidFill>
                <a:latin typeface="Arial" panose="020B0604020202020204" pitchFamily="34" charset="0"/>
                <a:ea typeface="メイリオ" pitchFamily="50" charset="-128"/>
                <a:cs typeface="メイリオ" pitchFamily="50" charset="-128"/>
              </a:rPr>
              <a:t>　</a:t>
            </a:r>
            <a:r>
              <a:rPr lang="id-ID" sz="1600" dirty="0">
                <a:solidFill>
                  <a:schemeClr val="tx1"/>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id-id" sz="1600" dirty="0">
                <a:solidFill>
                  <a:schemeClr val="tx1"/>
                </a:solidFill>
                <a:latin typeface="Arial" panose="020B0604020202020204" pitchFamily="34" charset="0"/>
                <a:ea typeface="メイリオ" pitchFamily="50" charset="-128"/>
                <a:cs typeface="メイリオ" pitchFamily="50" charset="-128"/>
              </a:rPr>
              <a:t> Ketika mencoba mengeluarkan produk dari rak menggunakan </a:t>
            </a:r>
            <a:br>
              <a:rPr lang="en-US" sz="1600" dirty="0">
                <a:solidFill>
                  <a:schemeClr val="tx1"/>
                </a:solidFill>
                <a:latin typeface="Arial" panose="020B0604020202020204" pitchFamily="34" charset="0"/>
                <a:ea typeface="メイリオ" pitchFamily="50" charset="-128"/>
                <a:cs typeface="メイリオ" pitchFamily="50" charset="-128"/>
              </a:rPr>
            </a:br>
            <a:r>
              <a:rPr lang="id-id" sz="1600" dirty="0">
                <a:solidFill>
                  <a:schemeClr val="tx1"/>
                </a:solidFill>
                <a:latin typeface="Arial" panose="020B0604020202020204" pitchFamily="34" charset="0"/>
                <a:ea typeface="メイリオ" pitchFamily="50" charset="-128"/>
                <a:cs typeface="メイリオ" pitchFamily="50" charset="-128"/>
              </a:rPr>
              <a:t>tangga lipat, jatuh bersama tangga lipat yang tidak stabil.</a:t>
            </a:r>
            <a:endParaRPr lang="en-US" altLang="ja-JP" sz="1600" dirty="0">
              <a:solidFill>
                <a:schemeClr val="tx1"/>
              </a:solidFill>
              <a:latin typeface="Arial" panose="020B0604020202020204" pitchFamily="34" charset="0"/>
              <a:ea typeface="メイリオ" pitchFamily="50" charset="-128"/>
              <a:cs typeface="メイリオ" pitchFamily="50" charset="-128"/>
            </a:endParaRPr>
          </a:p>
          <a:p>
            <a:pPr marL="361950" indent="-361950" rtl="0" fontAlgn="auto">
              <a:spcAft>
                <a:spcPts val="0"/>
              </a:spcAft>
              <a:defRPr/>
            </a:pPr>
            <a:r>
              <a:rPr lang="id-id" sz="1600" dirty="0">
                <a:solidFill>
                  <a:schemeClr val="tx1"/>
                </a:solidFill>
                <a:latin typeface="Arial" panose="020B0604020202020204" pitchFamily="34" charset="0"/>
                <a:ea typeface="メイリオ" pitchFamily="50" charset="-128"/>
                <a:cs typeface="メイリオ" pitchFamily="50" charset="-128"/>
              </a:rPr>
              <a:t>　</a:t>
            </a:r>
            <a:r>
              <a:rPr lang="id-ID" sz="1600" dirty="0">
                <a:solidFill>
                  <a:schemeClr val="tx1"/>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id-id" sz="1600" dirty="0">
                <a:solidFill>
                  <a:schemeClr val="tx1"/>
                </a:solidFill>
                <a:latin typeface="Arial" panose="020B0604020202020204" pitchFamily="34" charset="0"/>
                <a:ea typeface="メイリオ" pitchFamily="50" charset="-128"/>
                <a:cs typeface="メイリオ" pitchFamily="50" charset="-128"/>
              </a:rPr>
              <a:t> Kunci tangga lipat yang terbuka dan pekerjaan dilakukan 2 orang </a:t>
            </a:r>
            <a:br>
              <a:rPr lang="en-US" sz="1600" dirty="0">
                <a:solidFill>
                  <a:schemeClr val="tx1"/>
                </a:solidFill>
                <a:latin typeface="Arial" panose="020B0604020202020204" pitchFamily="34" charset="0"/>
                <a:ea typeface="メイリオ" pitchFamily="50" charset="-128"/>
                <a:cs typeface="メイリオ" pitchFamily="50" charset="-128"/>
              </a:rPr>
            </a:br>
            <a:r>
              <a:rPr lang="id-id" sz="1600" dirty="0">
                <a:solidFill>
                  <a:schemeClr val="tx1"/>
                </a:solidFill>
                <a:latin typeface="Arial" panose="020B0604020202020204" pitchFamily="34" charset="0"/>
                <a:ea typeface="メイリオ" pitchFamily="50" charset="-128"/>
                <a:cs typeface="メイリオ" pitchFamily="50" charset="-128"/>
              </a:rPr>
              <a:t>ketika memegang produk dengan kedua tangan.　</a:t>
            </a:r>
            <a:endParaRPr lang="en-US" altLang="ja-JP" sz="1600" dirty="0">
              <a:solidFill>
                <a:schemeClr val="tx1"/>
              </a:solidFill>
              <a:latin typeface="Arial" panose="020B0604020202020204" pitchFamily="34" charset="0"/>
              <a:ea typeface="メイリオ" pitchFamily="50" charset="-128"/>
              <a:cs typeface="メイリオ" pitchFamily="50" charset="-128"/>
            </a:endParaRPr>
          </a:p>
          <a:p>
            <a:pPr rtl="0" fontAlgn="auto">
              <a:spcAft>
                <a:spcPts val="0"/>
              </a:spcAft>
              <a:defRPr/>
            </a:pPr>
            <a:endParaRPr lang="en-US" dirty="0">
              <a:solidFill>
                <a:srgbClr val="0000CC"/>
              </a:solidFill>
              <a:latin typeface="Arial" panose="020B0604020202020204" pitchFamily="34" charset="0"/>
              <a:ea typeface="メイリオ" pitchFamily="50" charset="-128"/>
              <a:cs typeface="メイリオ" pitchFamily="50" charset="-128"/>
            </a:endParaRPr>
          </a:p>
          <a:p>
            <a:pPr marL="271463" indent="-271463" rtl="0" fontAlgn="auto">
              <a:spcAft>
                <a:spcPts val="0"/>
              </a:spcAft>
              <a:defRPr/>
            </a:pPr>
            <a:r>
              <a:rPr lang="id-ID"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id-id" dirty="0">
                <a:solidFill>
                  <a:srgbClr val="0000CC"/>
                </a:solidFill>
                <a:latin typeface="Arial" panose="020B0604020202020204" pitchFamily="34" charset="0"/>
                <a:ea typeface="メイリオ" pitchFamily="50" charset="-128"/>
                <a:cs typeface="メイリオ" pitchFamily="50" charset="-128"/>
              </a:rPr>
              <a:t> Saat naik turun tangga, pastikan memegang </a:t>
            </a:r>
            <a:br>
              <a:rPr lang="en-US" dirty="0">
                <a:solidFill>
                  <a:srgbClr val="0000CC"/>
                </a:solidFill>
                <a:latin typeface="Arial" panose="020B0604020202020204" pitchFamily="34" charset="0"/>
                <a:ea typeface="メイリオ" pitchFamily="50" charset="-128"/>
                <a:cs typeface="メイリオ" pitchFamily="50" charset="-128"/>
              </a:rPr>
            </a:br>
            <a:r>
              <a:rPr lang="id-id" dirty="0">
                <a:solidFill>
                  <a:srgbClr val="0000CC"/>
                </a:solidFill>
                <a:latin typeface="Arial" panose="020B0604020202020204" pitchFamily="34" charset="0"/>
                <a:ea typeface="メイリオ" pitchFamily="50" charset="-128"/>
                <a:cs typeface="メイリオ" pitchFamily="50" charset="-128"/>
              </a:rPr>
              <a:t>pegangan dan naik turun dengan perlahan!</a:t>
            </a:r>
            <a:endParaRPr lang="en-US" altLang="ja-JP" dirty="0">
              <a:solidFill>
                <a:srgbClr val="0000CC"/>
              </a:solidFill>
              <a:latin typeface="Arial" panose="020B0604020202020204" pitchFamily="34" charset="0"/>
              <a:ea typeface="メイリオ" pitchFamily="50" charset="-128"/>
              <a:cs typeface="メイリオ" pitchFamily="50" charset="-128"/>
            </a:endParaRPr>
          </a:p>
          <a:p>
            <a:pPr marL="361950" indent="-361950">
              <a:defRPr/>
            </a:pPr>
            <a:r>
              <a:rPr lang="id-id" altLang="ja-JP" sz="1600" dirty="0">
                <a:solidFill>
                  <a:schemeClr val="tx1"/>
                </a:solidFill>
                <a:latin typeface="Arial" panose="020B0604020202020204" pitchFamily="34" charset="0"/>
                <a:ea typeface="メイリオ" pitchFamily="50" charset="-128"/>
                <a:cs typeface="メイリオ" pitchFamily="50" charset="-128"/>
              </a:rPr>
              <a:t>　</a:t>
            </a:r>
            <a:r>
              <a:rPr lang="id-ID" altLang="ja-JP" sz="1600" dirty="0">
                <a:solidFill>
                  <a:schemeClr val="tx1"/>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id-id" sz="1600" dirty="0">
                <a:solidFill>
                  <a:schemeClr val="tx1"/>
                </a:solidFill>
                <a:latin typeface="Arial" panose="020B0604020202020204" pitchFamily="34" charset="0"/>
                <a:ea typeface="メイリオ" pitchFamily="50" charset="-128"/>
              </a:rPr>
              <a:t> Bergerak sambil membawa benda atau sambil melihat </a:t>
            </a:r>
            <a:br>
              <a:rPr lang="en-US" sz="1600" dirty="0">
                <a:solidFill>
                  <a:schemeClr val="tx1"/>
                </a:solidFill>
                <a:latin typeface="Arial" panose="020B0604020202020204" pitchFamily="34" charset="0"/>
                <a:ea typeface="メイリオ" pitchFamily="50" charset="-128"/>
              </a:rPr>
            </a:br>
            <a:r>
              <a:rPr lang="id-id" sz="1600" dirty="0">
                <a:solidFill>
                  <a:schemeClr val="tx1"/>
                </a:solidFill>
                <a:latin typeface="Arial" panose="020B0604020202020204" pitchFamily="34" charset="0"/>
                <a:ea typeface="メイリオ" pitchFamily="50" charset="-128"/>
              </a:rPr>
              <a:t>smartphone sangat berisiko jatuh dari ketinggian.</a:t>
            </a:r>
            <a:endParaRPr lang="en-US" altLang="ja-JP" sz="1600" dirty="0">
              <a:solidFill>
                <a:schemeClr val="tx1"/>
              </a:solidFill>
              <a:latin typeface="Arial" panose="020B0604020202020204" pitchFamily="34" charset="0"/>
              <a:ea typeface="メイリオ" pitchFamily="50" charset="-128"/>
            </a:endParaRPr>
          </a:p>
          <a:p>
            <a:pPr marL="361950" indent="-361950">
              <a:defRPr/>
            </a:pPr>
            <a:r>
              <a:rPr lang="id-id" altLang="ja-JP" sz="1600" dirty="0">
                <a:solidFill>
                  <a:schemeClr val="tx1"/>
                </a:solidFill>
                <a:latin typeface="Arial" panose="020B0604020202020204" pitchFamily="34" charset="0"/>
                <a:ea typeface="メイリオ" pitchFamily="50" charset="-128"/>
                <a:cs typeface="メイリオ" pitchFamily="50" charset="-128"/>
              </a:rPr>
              <a:t>　</a:t>
            </a:r>
            <a:r>
              <a:rPr lang="id-ID" altLang="ja-JP" sz="1600" dirty="0">
                <a:solidFill>
                  <a:schemeClr val="tx1"/>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id-id" sz="1600" dirty="0">
                <a:solidFill>
                  <a:schemeClr val="tx1"/>
                </a:solidFill>
                <a:latin typeface="Arial" panose="020B0604020202020204" pitchFamily="34" charset="0"/>
                <a:ea typeface="メイリオ" pitchFamily="50" charset="-128"/>
              </a:rPr>
              <a:t> Biasakan naik dan turun dengan aman.</a:t>
            </a:r>
            <a:endParaRPr lang="en-US" altLang="ja-JP" sz="1600" dirty="0">
              <a:solidFill>
                <a:schemeClr val="tx1"/>
              </a:solidFill>
              <a:latin typeface="Arial" panose="020B0604020202020204" pitchFamily="34" charset="0"/>
              <a:ea typeface="メイリオ" pitchFamily="50" charset="-128"/>
            </a:endParaRPr>
          </a:p>
          <a:p>
            <a:pPr rtl="0" fontAlgn="auto">
              <a:spcAft>
                <a:spcPts val="0"/>
              </a:spcAft>
              <a:defRPr/>
            </a:pPr>
            <a:endParaRPr lang="en-US" dirty="0">
              <a:solidFill>
                <a:srgbClr val="0000CC"/>
              </a:solidFill>
              <a:latin typeface="Arial" panose="020B0604020202020204" pitchFamily="34" charset="0"/>
              <a:ea typeface="メイリオ" pitchFamily="50" charset="-128"/>
              <a:cs typeface="メイリオ" pitchFamily="50" charset="-128"/>
            </a:endParaRPr>
          </a:p>
          <a:p>
            <a:pPr rtl="0" fontAlgn="auto">
              <a:spcAft>
                <a:spcPts val="0"/>
              </a:spcAft>
              <a:defRPr/>
            </a:pPr>
            <a:r>
              <a:rPr lang="id-ID"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id-id" dirty="0">
                <a:solidFill>
                  <a:srgbClr val="0000CC"/>
                </a:solidFill>
                <a:latin typeface="Arial" panose="020B0604020202020204" pitchFamily="34" charset="0"/>
                <a:ea typeface="メイリオ" pitchFamily="50" charset="-128"/>
                <a:cs typeface="メイリオ" pitchFamily="50" charset="-128"/>
              </a:rPr>
              <a:t> Jangan bekerja dan berjalan di tepi peron!</a:t>
            </a:r>
            <a:endParaRPr lang="en-US" altLang="ja-JP" dirty="0">
              <a:solidFill>
                <a:srgbClr val="0000CC"/>
              </a:solidFill>
              <a:latin typeface="Arial" panose="020B0604020202020204" pitchFamily="34" charset="0"/>
              <a:ea typeface="メイリオ" pitchFamily="50" charset="-128"/>
              <a:cs typeface="メイリオ" pitchFamily="50" charset="-128"/>
            </a:endParaRPr>
          </a:p>
          <a:p>
            <a:pPr marL="361950" indent="-361950">
              <a:defRPr/>
            </a:pPr>
            <a:r>
              <a:rPr lang="id-id" altLang="ja-JP" sz="1600" dirty="0">
                <a:solidFill>
                  <a:schemeClr val="tx1"/>
                </a:solidFill>
                <a:latin typeface="Arial" panose="020B0604020202020204" pitchFamily="34" charset="0"/>
                <a:ea typeface="メイリオ" pitchFamily="50" charset="-128"/>
                <a:cs typeface="メイリオ" pitchFamily="50" charset="-128"/>
              </a:rPr>
              <a:t>　</a:t>
            </a:r>
            <a:r>
              <a:rPr lang="id-ID" altLang="ja-JP" sz="1600" dirty="0">
                <a:solidFill>
                  <a:schemeClr val="tx1"/>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altLang="ja-JP" sz="1600" dirty="0">
                <a:solidFill>
                  <a:schemeClr val="tx1"/>
                </a:solidFill>
                <a:latin typeface="Arial" panose="020B0604020202020204" pitchFamily="34" charset="0"/>
                <a:ea typeface="メイリオ" pitchFamily="50" charset="-128"/>
                <a:cs typeface="メイリオ" pitchFamily="50" charset="-128"/>
                <a:sym typeface="Wingdings 2" panose="05020102010507070707" pitchFamily="18" charset="2"/>
              </a:rPr>
              <a:t>	</a:t>
            </a:r>
            <a:r>
              <a:rPr lang="id-id" sz="1600" dirty="0">
                <a:solidFill>
                  <a:schemeClr val="tx1"/>
                </a:solidFill>
                <a:latin typeface="Arial" panose="020B0604020202020204" pitchFamily="34" charset="0"/>
                <a:ea typeface="メイリオ" pitchFamily="50" charset="-128"/>
              </a:rPr>
              <a:t>Waktu memindahkan troli kandang, ada kemungkinan </a:t>
            </a:r>
            <a:br>
              <a:rPr lang="en-US" sz="1600" dirty="0">
                <a:solidFill>
                  <a:schemeClr val="tx1"/>
                </a:solidFill>
                <a:latin typeface="Arial" panose="020B0604020202020204" pitchFamily="34" charset="0"/>
                <a:ea typeface="メイリオ" pitchFamily="50" charset="-128"/>
              </a:rPr>
            </a:br>
            <a:r>
              <a:rPr lang="id-id" sz="1600" dirty="0">
                <a:solidFill>
                  <a:schemeClr val="tx1"/>
                </a:solidFill>
                <a:latin typeface="Arial" panose="020B0604020202020204" pitchFamily="34" charset="0"/>
                <a:ea typeface="メイリオ" pitchFamily="50" charset="-128"/>
              </a:rPr>
              <a:t>melayang jatuh dari tepi.</a:t>
            </a:r>
            <a:endParaRPr lang="en-US" altLang="ja-JP" sz="1600" dirty="0">
              <a:solidFill>
                <a:schemeClr val="tx1"/>
              </a:solidFill>
              <a:latin typeface="Arial" panose="020B0604020202020204" pitchFamily="34" charset="0"/>
              <a:ea typeface="メイリオ" pitchFamily="50" charset="-128"/>
            </a:endParaRPr>
          </a:p>
          <a:p>
            <a:pPr marL="361950" indent="-361950">
              <a:defRPr/>
            </a:pPr>
            <a:r>
              <a:rPr lang="id-id" altLang="ja-JP" sz="1600" dirty="0">
                <a:solidFill>
                  <a:schemeClr val="tx1"/>
                </a:solidFill>
                <a:latin typeface="Arial" panose="020B0604020202020204" pitchFamily="34" charset="0"/>
                <a:ea typeface="メイリオ" pitchFamily="50" charset="-128"/>
                <a:cs typeface="メイリオ" pitchFamily="50" charset="-128"/>
              </a:rPr>
              <a:t>　</a:t>
            </a:r>
            <a:r>
              <a:rPr lang="id-ID" altLang="ja-JP" sz="1600" dirty="0">
                <a:solidFill>
                  <a:schemeClr val="tx1"/>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altLang="ja-JP" sz="1600" dirty="0">
                <a:solidFill>
                  <a:schemeClr val="tx1"/>
                </a:solidFill>
                <a:latin typeface="Arial" panose="020B0604020202020204" pitchFamily="34" charset="0"/>
                <a:ea typeface="メイリオ" pitchFamily="50" charset="-128"/>
                <a:cs typeface="メイリオ" pitchFamily="50" charset="-128"/>
                <a:sym typeface="Wingdings 2" panose="05020102010507070707" pitchFamily="18" charset="2"/>
              </a:rPr>
              <a:t>	</a:t>
            </a:r>
            <a:r>
              <a:rPr lang="id-id" sz="1600" dirty="0">
                <a:solidFill>
                  <a:schemeClr val="tx1"/>
                </a:solidFill>
                <a:latin typeface="Arial" panose="020B0604020202020204" pitchFamily="34" charset="0"/>
                <a:ea typeface="メイリオ" pitchFamily="50" charset="-128"/>
              </a:rPr>
              <a:t>Sebisanya, jangan mendekati tepi.</a:t>
            </a:r>
            <a:endParaRPr lang="en-US" altLang="ja-JP" sz="1600" dirty="0">
              <a:solidFill>
                <a:schemeClr val="tx1"/>
              </a:solidFill>
              <a:latin typeface="Arial" panose="020B0604020202020204" pitchFamily="34" charset="0"/>
              <a:ea typeface="メイリオ" pitchFamily="50" charset="-128"/>
            </a:endParaRPr>
          </a:p>
          <a:p>
            <a:pPr marL="361950" indent="-361950">
              <a:defRPr/>
            </a:pPr>
            <a:r>
              <a:rPr lang="id-id" altLang="ja-JP" sz="1600" dirty="0">
                <a:solidFill>
                  <a:schemeClr val="tx1"/>
                </a:solidFill>
                <a:latin typeface="Arial" panose="020B0604020202020204" pitchFamily="34" charset="0"/>
                <a:ea typeface="メイリオ" pitchFamily="50" charset="-128"/>
                <a:cs typeface="メイリオ" pitchFamily="50" charset="-128"/>
              </a:rPr>
              <a:t>　</a:t>
            </a:r>
            <a:r>
              <a:rPr lang="id-ID" altLang="ja-JP" sz="1600" dirty="0">
                <a:solidFill>
                  <a:schemeClr val="tx1"/>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altLang="ja-JP" sz="1600" dirty="0">
                <a:solidFill>
                  <a:schemeClr val="tx1"/>
                </a:solidFill>
                <a:latin typeface="Arial" panose="020B0604020202020204" pitchFamily="34" charset="0"/>
                <a:ea typeface="メイリオ" pitchFamily="50" charset="-128"/>
                <a:cs typeface="メイリオ" pitchFamily="50" charset="-128"/>
                <a:sym typeface="Wingdings 2" panose="05020102010507070707" pitchFamily="18" charset="2"/>
              </a:rPr>
              <a:t>	</a:t>
            </a:r>
            <a:r>
              <a:rPr lang="id-id" sz="1600" dirty="0">
                <a:solidFill>
                  <a:schemeClr val="tx1"/>
                </a:solidFill>
                <a:latin typeface="Arial" panose="020B0604020202020204" pitchFamily="34" charset="0"/>
                <a:ea typeface="メイリオ" pitchFamily="50" charset="-128"/>
              </a:rPr>
              <a:t>Troli kandang dapat jatuh dari peron atau truk waktu </a:t>
            </a:r>
            <a:br>
              <a:rPr lang="en-US" sz="1600" dirty="0">
                <a:solidFill>
                  <a:schemeClr val="tx1"/>
                </a:solidFill>
                <a:latin typeface="Arial" panose="020B0604020202020204" pitchFamily="34" charset="0"/>
                <a:ea typeface="メイリオ" pitchFamily="50" charset="-128"/>
              </a:rPr>
            </a:br>
            <a:r>
              <a:rPr lang="id-id" sz="1600" dirty="0">
                <a:solidFill>
                  <a:schemeClr val="tx1"/>
                </a:solidFill>
                <a:latin typeface="Arial" panose="020B0604020202020204" pitchFamily="34" charset="0"/>
                <a:ea typeface="メイリオ" pitchFamily="50" charset="-128"/>
              </a:rPr>
              <a:t>menurunkan muatan.</a:t>
            </a:r>
            <a:endParaRPr lang="en-US" altLang="ja-JP" sz="1600" dirty="0">
              <a:solidFill>
                <a:schemeClr val="tx1"/>
              </a:solidFill>
              <a:latin typeface="Arial" panose="020B0604020202020204" pitchFamily="34" charset="0"/>
              <a:ea typeface="メイリオ" pitchFamily="50" charset="-128"/>
            </a:endParaRPr>
          </a:p>
          <a:p>
            <a:pPr marL="92075">
              <a:defRPr/>
            </a:pPr>
            <a:r>
              <a:rPr lang="id-id" sz="1600" dirty="0">
                <a:solidFill>
                  <a:schemeClr val="tx1"/>
                </a:solidFill>
                <a:latin typeface="Arial" panose="020B0604020202020204" pitchFamily="34" charset="0"/>
                <a:ea typeface="メイリオ" pitchFamily="50" charset="-128"/>
                <a:cs typeface="メイリオ" pitchFamily="50" charset="-128"/>
              </a:rPr>
              <a:t>　</a:t>
            </a:r>
            <a:r>
              <a:rPr lang="id-ID" sz="1600" dirty="0">
                <a:solidFill>
                  <a:schemeClr val="tx1"/>
                </a:solidFill>
                <a:latin typeface="Arial" panose="020B0604020202020204" pitchFamily="34" charset="0"/>
                <a:ea typeface="メイリオ" pitchFamily="50" charset="-128"/>
                <a:cs typeface="メイリオ" pitchFamily="50" charset="-128"/>
                <a:sym typeface="Symbol" panose="05050102010706020507" pitchFamily="18" charset="2"/>
              </a:rPr>
              <a:t></a:t>
            </a:r>
            <a:r>
              <a:rPr lang="en-US" sz="1600" dirty="0">
                <a:solidFill>
                  <a:schemeClr val="tx1"/>
                </a:solidFill>
                <a:latin typeface="Arial" panose="020B0604020202020204" pitchFamily="34" charset="0"/>
                <a:ea typeface="メイリオ" pitchFamily="50" charset="-128"/>
                <a:cs typeface="メイリオ" pitchFamily="50" charset="-128"/>
              </a:rPr>
              <a:t> </a:t>
            </a:r>
            <a:r>
              <a:rPr lang="id-id" sz="1600" dirty="0">
                <a:solidFill>
                  <a:schemeClr val="tx1"/>
                </a:solidFill>
                <a:latin typeface="Arial" panose="020B0604020202020204" pitchFamily="34" charset="0"/>
                <a:ea typeface="メイリオ" pitchFamily="50" charset="-128"/>
                <a:cs typeface="メイリオ" pitchFamily="50" charset="-128"/>
              </a:rPr>
              <a:t>Tertindih waktu akan menahannya　</a:t>
            </a:r>
            <a:br>
              <a:rPr lang="en-US" sz="1600" dirty="0">
                <a:solidFill>
                  <a:schemeClr val="tx1"/>
                </a:solidFill>
                <a:latin typeface="Arial" panose="020B0604020202020204" pitchFamily="34" charset="0"/>
                <a:ea typeface="メイリオ" pitchFamily="50" charset="-128"/>
                <a:cs typeface="メイリオ" pitchFamily="50" charset="-128"/>
              </a:rPr>
            </a:br>
            <a:r>
              <a:rPr lang="id-id" altLang="ja-JP" sz="1600" dirty="0">
                <a:solidFill>
                  <a:schemeClr val="tx1"/>
                </a:solidFill>
                <a:latin typeface="Arial" panose="020B0604020202020204" pitchFamily="34" charset="0"/>
                <a:ea typeface="メイリオ" pitchFamily="50" charset="-128"/>
                <a:cs typeface="メイリオ" pitchFamily="50" charset="-128"/>
              </a:rPr>
              <a:t>　</a:t>
            </a:r>
            <a:r>
              <a:rPr lang="id-ID" altLang="ja-JP" sz="1600" dirty="0">
                <a:solidFill>
                  <a:schemeClr val="tx1"/>
                </a:solidFill>
                <a:latin typeface="Arial" panose="020B0604020202020204" pitchFamily="34" charset="0"/>
                <a:ea typeface="メイリオ" pitchFamily="50" charset="-128"/>
                <a:cs typeface="メイリオ" pitchFamily="50" charset="-128"/>
                <a:sym typeface="Symbol" panose="05050102010706020507" pitchFamily="18" charset="2"/>
              </a:rPr>
              <a:t></a:t>
            </a:r>
            <a:r>
              <a:rPr lang="en-US" sz="1600" dirty="0">
                <a:solidFill>
                  <a:schemeClr val="tx1"/>
                </a:solidFill>
                <a:latin typeface="Arial" panose="020B0604020202020204" pitchFamily="34" charset="0"/>
                <a:ea typeface="メイリオ" pitchFamily="50" charset="-128"/>
                <a:cs typeface="メイリオ" pitchFamily="50" charset="-128"/>
              </a:rPr>
              <a:t> </a:t>
            </a:r>
            <a:r>
              <a:rPr lang="id-id" sz="1600" dirty="0">
                <a:solidFill>
                  <a:srgbClr val="C00000"/>
                </a:solidFill>
                <a:latin typeface="Arial" panose="020B0604020202020204" pitchFamily="34" charset="0"/>
                <a:ea typeface="メイリオ" pitchFamily="50" charset="-128"/>
                <a:cs typeface="メイリオ" pitchFamily="50" charset="-128"/>
              </a:rPr>
              <a:t>Lari tanpa menahannya.</a:t>
            </a:r>
            <a:endParaRPr lang="en-US" altLang="ja-JP" sz="1600" dirty="0">
              <a:solidFill>
                <a:srgbClr val="C00000"/>
              </a:solidFill>
              <a:latin typeface="Arial" panose="020B0604020202020204" pitchFamily="34" charset="0"/>
              <a:ea typeface="メイリオ" pitchFamily="50" charset="-128"/>
              <a:cs typeface="メイリオ" pitchFamily="50" charset="-128"/>
            </a:endParaRPr>
          </a:p>
        </p:txBody>
      </p:sp>
      <p:pic>
        <p:nvPicPr>
          <p:cNvPr id="9" name="Picture 5" descr="C:\Users\User07.PC007\OneDrive\01厚労省委託H28\未熟練_商業\マニュアル\HHpics\脚立墜落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2799" y="692696"/>
            <a:ext cx="1375625"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User07.PC007\OneDrive\01厚労省委託H28\未熟練_商業\マニュアル\HHpics\歩きスマホ2.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084168" y="2924944"/>
            <a:ext cx="1224136" cy="122413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グループ化 10"/>
          <p:cNvGrpSpPr>
            <a:grpSpLocks noChangeAspect="1"/>
          </p:cNvGrpSpPr>
          <p:nvPr/>
        </p:nvGrpSpPr>
        <p:grpSpPr>
          <a:xfrm>
            <a:off x="6804248" y="3951192"/>
            <a:ext cx="1728192" cy="2358128"/>
            <a:chOff x="3717032" y="2072680"/>
            <a:chExt cx="1317575" cy="1797839"/>
          </a:xfrm>
        </p:grpSpPr>
        <p:pic>
          <p:nvPicPr>
            <p:cNvPr id="12" name="Picture 3" descr="C:\Users\User07.PC007\OneDrive\01厚労省委託H28\未熟練_商業\マニュアル\提供資料\ステッカー（墜落）S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7032" y="2072680"/>
              <a:ext cx="1317575" cy="1797839"/>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3789040" y="3195192"/>
              <a:ext cx="1152550" cy="305044"/>
            </a:xfrm>
            <a:prstGeom prst="rect">
              <a:avLst/>
            </a:prstGeom>
            <a:noFill/>
          </p:spPr>
          <p:txBody>
            <a:bodyPr wrap="square" rtlCol="0">
              <a:spAutoFit/>
            </a:bodyPr>
            <a:lstStyle/>
            <a:p>
              <a:pPr algn="ctr" rtl="0"/>
              <a:r>
                <a:rPr lang="id-id" sz="1000"/>
                <a:t>Lihat kaki, jangan lihat smartphone!</a:t>
              </a:r>
              <a:endParaRPr kumimoji="1" lang="ja-JP" altLang="en-US" sz="1000" dirty="0"/>
            </a:p>
          </p:txBody>
        </p:sp>
      </p:grpSp>
      <p:sp>
        <p:nvSpPr>
          <p:cNvPr id="14" name="スライド番号プレースホルダ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4AA4217-AB25-474B-8523-140E3806D2F1}" type="slidenum">
              <a:rPr kumimoji="1" lang="ja-JP" altLang="en-US" sz="1200" b="0" i="0" u="none" strike="noStrike" kern="1200" cap="none" spc="0" normalizeH="0" baseline="0" noProof="0" smtClean="0">
                <a:ln>
                  <a:noFill/>
                </a:ln>
                <a:solidFill>
                  <a:schemeClr val="tx1">
                    <a:tint val="75000"/>
                  </a:scheme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dirty="0">
              <a:ln>
                <a:noFill/>
              </a:ln>
              <a:solidFill>
                <a:schemeClr val="tx1">
                  <a:tint val="75000"/>
                </a:schemeClr>
              </a:solidFill>
              <a:effectLst/>
              <a:uLnTx/>
              <a:uFillTx/>
              <a:latin typeface="Arial" panose="020B0604020202020204" pitchFamily="34" charset="0"/>
              <a:cs typeface="+mn-cs"/>
            </a:endParaRPr>
          </a:p>
        </p:txBody>
      </p:sp>
      <p:sp>
        <p:nvSpPr>
          <p:cNvPr id="15" name="Text Box 12">
            <a:extLst>
              <a:ext uri="{FF2B5EF4-FFF2-40B4-BE49-F238E27FC236}">
                <a16:creationId xmlns:a16="http://schemas.microsoft.com/office/drawing/2014/main" id="{16BFC3FD-E787-453A-9B99-29BF59C02710}"/>
              </a:ext>
            </a:extLst>
          </p:cNvPr>
          <p:cNvSpPr txBox="1">
            <a:spLocks noChangeArrowheads="1"/>
          </p:cNvSpPr>
          <p:nvPr/>
        </p:nvSpPr>
        <p:spPr bwMode="auto">
          <a:xfrm>
            <a:off x="7012799" y="4094798"/>
            <a:ext cx="1375625" cy="261070"/>
          </a:xfrm>
          <a:prstGeom prst="rect">
            <a:avLst/>
          </a:prstGeom>
          <a:solidFill>
            <a:srgbClr val="FFF329"/>
          </a:solidFill>
          <a:ln w="19050">
            <a:solidFill>
              <a:srgbClr val="8A853E"/>
            </a:solidFill>
          </a:ln>
        </p:spPr>
        <p:txBody>
          <a:bodyPr wrap="square" lIns="0" tIns="0" rIns="0" bIns="0" anchor="ctr" anchorCtr="0">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90000"/>
              </a:lnSpc>
              <a:spcBef>
                <a:spcPct val="0"/>
              </a:spcBef>
              <a:buNone/>
            </a:pPr>
            <a:r>
              <a:rPr lang="id-ID" altLang="ja-JP" sz="900">
                <a:solidFill>
                  <a:srgbClr val="FF0000"/>
                </a:solidFill>
                <a:cs typeface="Arial" panose="020B0604020202020204" pitchFamily="34" charset="0"/>
              </a:rPr>
              <a:t>Bahaya melayang jatuh dan jatuh dari ketinggian!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rtlCol="0"/>
          <a:lstStyle/>
          <a:p>
            <a:pPr rtl="0"/>
            <a:fld id="{94AA4217-AB25-474B-8523-140E3806D2F1}" type="slidenum">
              <a:rPr kumimoji="1" lang="ja-JP" altLang="en-US" smtClean="0">
                <a:latin typeface="Arial" panose="020B0604020202020204" pitchFamily="34" charset="0"/>
              </a:rPr>
              <a:pPr/>
              <a:t>16</a:t>
            </a:fld>
            <a:endParaRPr kumimoji="1" lang="ja-JP" altLang="en-US" dirty="0">
              <a:latin typeface="Arial" panose="020B0604020202020204" pitchFamily="34" charset="0"/>
            </a:endParaRPr>
          </a:p>
        </p:txBody>
      </p:sp>
      <p:sp>
        <p:nvSpPr>
          <p:cNvPr id="10" name="正方形/長方形 9"/>
          <p:cNvSpPr/>
          <p:nvPr/>
        </p:nvSpPr>
        <p:spPr bwMode="auto">
          <a:xfrm>
            <a:off x="467544" y="1064766"/>
            <a:ext cx="5760640" cy="1212106"/>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rtl="0" fontAlgn="auto">
              <a:spcBef>
                <a:spcPts val="0"/>
              </a:spcBef>
              <a:spcAft>
                <a:spcPts val="0"/>
              </a:spcAft>
              <a:defRPr/>
            </a:pPr>
            <a:r>
              <a:rPr lang="id-ID" sz="1600"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id-id" sz="1600" dirty="0">
                <a:solidFill>
                  <a:srgbClr val="0000CC"/>
                </a:solidFill>
                <a:latin typeface="Arial" panose="020B0604020202020204" pitchFamily="34" charset="0"/>
                <a:ea typeface="メイリオ" pitchFamily="50" charset="-128"/>
                <a:cs typeface="メイリオ" pitchFamily="50" charset="-128"/>
              </a:rPr>
              <a:t> Contoh </a:t>
            </a:r>
            <a:r>
              <a:rPr lang="en-US" sz="1600" dirty="0">
                <a:solidFill>
                  <a:srgbClr val="0000CC"/>
                </a:solidFill>
                <a:latin typeface="Arial" panose="020B0604020202020204" pitchFamily="34" charset="0"/>
                <a:ea typeface="メイリオ" pitchFamily="50" charset="-128"/>
                <a:cs typeface="メイリオ" pitchFamily="50" charset="-128"/>
              </a:rPr>
              <a:t>(</a:t>
            </a:r>
            <a:r>
              <a:rPr lang="id-id" sz="1600" dirty="0">
                <a:solidFill>
                  <a:srgbClr val="0000CC"/>
                </a:solidFill>
                <a:latin typeface="Arial" panose="020B0604020202020204" pitchFamily="34" charset="0"/>
                <a:ea typeface="メイリオ" pitchFamily="50" charset="-128"/>
                <a:cs typeface="メイリオ" pitchFamily="50" charset="-128"/>
              </a:rPr>
              <a:t>3</a:t>
            </a:r>
            <a:r>
              <a:rPr lang="en-US" sz="1600" dirty="0">
                <a:solidFill>
                  <a:srgbClr val="0000CC"/>
                </a:solidFill>
                <a:latin typeface="Arial" panose="020B0604020202020204" pitchFamily="34" charset="0"/>
                <a:ea typeface="メイリオ" pitchFamily="50" charset="-128"/>
                <a:cs typeface="メイリオ" pitchFamily="50" charset="-128"/>
              </a:rPr>
              <a:t>) </a:t>
            </a:r>
            <a:r>
              <a:rPr lang="id-id" sz="1600" dirty="0">
                <a:solidFill>
                  <a:srgbClr val="0000CC"/>
                </a:solidFill>
                <a:latin typeface="Arial" panose="020B0604020202020204" pitchFamily="34" charset="0"/>
                <a:ea typeface="メイリオ" pitchFamily="50" charset="-128"/>
                <a:cs typeface="メイリオ" pitchFamily="50" charset="-128"/>
              </a:rPr>
              <a:t>-1 </a:t>
            </a:r>
            <a:r>
              <a:rPr lang="en-US" sz="1600" dirty="0">
                <a:solidFill>
                  <a:srgbClr val="0000CC"/>
                </a:solidFill>
                <a:latin typeface="Arial" panose="020B0604020202020204" pitchFamily="34" charset="0"/>
                <a:ea typeface="メイリオ" pitchFamily="50" charset="-128"/>
                <a:cs typeface="メイリオ" pitchFamily="50" charset="-128"/>
              </a:rPr>
              <a:t> </a:t>
            </a:r>
            <a:r>
              <a:rPr lang="id-id" sz="1600" spc="-30" dirty="0">
                <a:solidFill>
                  <a:schemeClr val="tx1"/>
                </a:solidFill>
                <a:latin typeface="Arial" panose="020B0604020202020204" pitchFamily="34" charset="0"/>
                <a:ea typeface="メイリオ" pitchFamily="50" charset="-128"/>
                <a:cs typeface="メイリオ" pitchFamily="50" charset="-128"/>
              </a:rPr>
              <a:t>Ketika akan bekerja, saya turun ke ruang ganti di lantai 1 menggunakan tangga untuk karyawan di dalam toko, tetapi karena saya mengoperasikan smartphone, pijakan saya meleset dari tangga dan saya jatuh.</a:t>
            </a:r>
            <a:endParaRPr lang="en-US" altLang="ja-JP" sz="1600" dirty="0">
              <a:solidFill>
                <a:schemeClr val="tx1"/>
              </a:solidFill>
              <a:latin typeface="Arial" panose="020B0604020202020204" pitchFamily="34" charset="0"/>
              <a:ea typeface="メイリオ" pitchFamily="50" charset="-128"/>
              <a:cs typeface="メイリオ" pitchFamily="50" charset="-128"/>
            </a:endParaRPr>
          </a:p>
          <a:p>
            <a:pPr rtl="0" fontAlgn="auto">
              <a:spcBef>
                <a:spcPts val="0"/>
              </a:spcBef>
              <a:spcAft>
                <a:spcPts val="0"/>
              </a:spcAft>
              <a:defRPr/>
            </a:pPr>
            <a:endParaRPr lang="en-US" altLang="ja-JP" sz="1600" dirty="0">
              <a:solidFill>
                <a:schemeClr val="tx1"/>
              </a:solidFill>
              <a:latin typeface="Arial" panose="020B0604020202020204" pitchFamily="34" charset="0"/>
              <a:ea typeface="メイリオ" pitchFamily="50" charset="-128"/>
              <a:cs typeface="メイリオ" pitchFamily="50" charset="-128"/>
            </a:endParaRPr>
          </a:p>
          <a:p>
            <a:pPr rtl="0" fontAlgn="auto">
              <a:spcBef>
                <a:spcPts val="0"/>
              </a:spcBef>
              <a:spcAft>
                <a:spcPts val="0"/>
              </a:spcAft>
              <a:defRPr/>
            </a:pPr>
            <a:endParaRPr lang="en-US" altLang="ja-JP" sz="1600" dirty="0">
              <a:solidFill>
                <a:schemeClr val="tx1"/>
              </a:solidFill>
              <a:latin typeface="Arial" panose="020B0604020202020204" pitchFamily="34" charset="0"/>
              <a:ea typeface="メイリオ" pitchFamily="50" charset="-128"/>
              <a:cs typeface="メイリオ" pitchFamily="50" charset="-128"/>
            </a:endParaRPr>
          </a:p>
          <a:p>
            <a:pPr rtl="0" fontAlgn="auto">
              <a:spcBef>
                <a:spcPts val="0"/>
              </a:spcBef>
              <a:spcAft>
                <a:spcPts val="0"/>
              </a:spcAft>
              <a:defRPr/>
            </a:pPr>
            <a:endParaRPr lang="ja-JP" altLang="en-US" sz="1600" dirty="0">
              <a:solidFill>
                <a:schemeClr val="tx1"/>
              </a:solidFill>
              <a:latin typeface="Arial" panose="020B0604020202020204" pitchFamily="34" charset="0"/>
              <a:ea typeface="メイリオ" pitchFamily="50" charset="-128"/>
              <a:cs typeface="メイリオ" pitchFamily="50" charset="-128"/>
            </a:endParaRPr>
          </a:p>
        </p:txBody>
      </p:sp>
      <p:sp>
        <p:nvSpPr>
          <p:cNvPr id="11" name="正方形/長方形 7"/>
          <p:cNvSpPr>
            <a:spLocks noChangeArrowheads="1"/>
          </p:cNvSpPr>
          <p:nvPr/>
        </p:nvSpPr>
        <p:spPr bwMode="auto">
          <a:xfrm>
            <a:off x="467543" y="4509120"/>
            <a:ext cx="5760641" cy="1815882"/>
          </a:xfrm>
          <a:prstGeom prst="rect">
            <a:avLst/>
          </a:prstGeom>
          <a:noFill/>
          <a:ln w="28575">
            <a:solidFill>
              <a:srgbClr val="0000CC"/>
            </a:solidFill>
            <a:miter lim="800000"/>
            <a:headEnd/>
            <a:tailEnd/>
          </a:ln>
        </p:spPr>
        <p:txBody>
          <a:bodyPr rtlCol="0">
            <a:spAutoFit/>
          </a:bodyPr>
          <a:lstStyle/>
          <a:p>
            <a:pPr marL="266700" indent="-266700" rtl="0"/>
            <a:r>
              <a:rPr lang="id-ID" sz="1600"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sz="1600"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 </a:t>
            </a:r>
            <a:r>
              <a:rPr lang="id-id" sz="1600" dirty="0">
                <a:solidFill>
                  <a:srgbClr val="0000CC"/>
                </a:solidFill>
                <a:latin typeface="Arial" panose="020B0604020202020204" pitchFamily="34" charset="0"/>
                <a:ea typeface="メイリオ" pitchFamily="50" charset="-128"/>
                <a:cs typeface="メイリオ" pitchFamily="50" charset="-128"/>
              </a:rPr>
              <a:t>Contoh kasus</a:t>
            </a:r>
            <a:r>
              <a:rPr lang="en-US" sz="1600" dirty="0">
                <a:solidFill>
                  <a:srgbClr val="0000CC"/>
                </a:solidFill>
                <a:latin typeface="Arial" panose="020B0604020202020204" pitchFamily="34" charset="0"/>
                <a:ea typeface="メイリオ" pitchFamily="50" charset="-128"/>
                <a:cs typeface="メイリオ" pitchFamily="50" charset="-128"/>
              </a:rPr>
              <a:t> </a:t>
            </a:r>
            <a:r>
              <a:rPr lang="id-ID" sz="1600" dirty="0">
                <a:solidFill>
                  <a:srgbClr val="0000CC"/>
                </a:solidFill>
                <a:latin typeface="Arial" panose="020B0604020202020204" pitchFamily="34" charset="0"/>
                <a:ea typeface="メイリオ" pitchFamily="50" charset="-128"/>
                <a:cs typeface="メイリオ" pitchFamily="50" charset="-128"/>
              </a:rPr>
              <a:t>(3) </a:t>
            </a:r>
            <a:r>
              <a:rPr lang="id-id" sz="1600" dirty="0">
                <a:solidFill>
                  <a:srgbClr val="0000CC"/>
                </a:solidFill>
                <a:latin typeface="Arial" panose="020B0604020202020204" pitchFamily="34" charset="0"/>
                <a:ea typeface="メイリオ" pitchFamily="50" charset="-128"/>
                <a:cs typeface="メイリオ" pitchFamily="50" charset="-128"/>
              </a:rPr>
              <a:t>-3 </a:t>
            </a:r>
            <a:r>
              <a:rPr lang="id-id" sz="1600" dirty="0">
                <a:latin typeface="Arial" panose="020B0604020202020204" pitchFamily="34" charset="0"/>
                <a:ea typeface="メイリオ" pitchFamily="50" charset="-128"/>
                <a:cs typeface="メイリオ" pitchFamily="50" charset="-128"/>
              </a:rPr>
              <a:t> </a:t>
            </a:r>
            <a:r>
              <a:rPr lang="en-US" sz="1600" dirty="0">
                <a:latin typeface="Arial" panose="020B0604020202020204" pitchFamily="34" charset="0"/>
                <a:ea typeface="メイリオ" pitchFamily="50" charset="-128"/>
                <a:cs typeface="メイリオ" pitchFamily="50" charset="-128"/>
              </a:rPr>
              <a:t> </a:t>
            </a:r>
            <a:r>
              <a:rPr lang="id-id" sz="1600" dirty="0">
                <a:latin typeface="Arial" panose="020B0604020202020204" pitchFamily="34" charset="0"/>
                <a:ea typeface="メイリオ" pitchFamily="50" charset="-128"/>
                <a:cs typeface="メイリオ" pitchFamily="50" charset="-128"/>
              </a:rPr>
              <a:t>Setelah memuat 25 buah bahan lapisan dasar kotak kardus (1 buah 15 kg) ke dalam truk, saya mulai memasang terpal penutup. Setelah mengikat terpal di bagian kiri dan akan menutupi seluruh permukaan dengan terpal, waktu bergerak dari barang dan tutup bak samping di bagian kanan, kaki saya goyah dan saya jatuh terguling.</a:t>
            </a:r>
          </a:p>
        </p:txBody>
      </p:sp>
      <p:pic>
        <p:nvPicPr>
          <p:cNvPr id="12" name="Picture 2" descr="C:\Users\User07.PC007\OneDrive\01厚労省委託H28\未熟練_商業\マニュアル\HHpics\墜落hiy1-367-24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0833" y="764704"/>
            <a:ext cx="1528254" cy="15282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1925" y="2492896"/>
            <a:ext cx="180631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正方形/長方形 13"/>
          <p:cNvSpPr/>
          <p:nvPr/>
        </p:nvSpPr>
        <p:spPr bwMode="auto">
          <a:xfrm>
            <a:off x="467346" y="2788962"/>
            <a:ext cx="5760640" cy="1216102"/>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rtl="0" fontAlgn="auto">
              <a:spcBef>
                <a:spcPts val="0"/>
              </a:spcBef>
              <a:spcAft>
                <a:spcPts val="0"/>
              </a:spcAft>
              <a:defRPr/>
            </a:pPr>
            <a:r>
              <a:rPr lang="id-ID" sz="1600"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sz="1600"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 </a:t>
            </a:r>
            <a:r>
              <a:rPr lang="id-id" sz="1600" dirty="0">
                <a:solidFill>
                  <a:srgbClr val="0000CC"/>
                </a:solidFill>
                <a:latin typeface="Arial" panose="020B0604020202020204" pitchFamily="34" charset="0"/>
                <a:ea typeface="メイリオ" pitchFamily="50" charset="-128"/>
                <a:cs typeface="メイリオ" pitchFamily="50" charset="-128"/>
              </a:rPr>
              <a:t>Contoh kasus</a:t>
            </a:r>
            <a:r>
              <a:rPr lang="en-US" sz="1600" dirty="0">
                <a:solidFill>
                  <a:srgbClr val="0000CC"/>
                </a:solidFill>
                <a:latin typeface="Arial" panose="020B0604020202020204" pitchFamily="34" charset="0"/>
                <a:ea typeface="メイリオ" pitchFamily="50" charset="-128"/>
                <a:cs typeface="メイリオ" pitchFamily="50" charset="-128"/>
              </a:rPr>
              <a:t> </a:t>
            </a:r>
            <a:r>
              <a:rPr lang="id-ID" sz="1600" dirty="0">
                <a:solidFill>
                  <a:srgbClr val="0000CC"/>
                </a:solidFill>
                <a:latin typeface="Arial" panose="020B0604020202020204" pitchFamily="34" charset="0"/>
                <a:ea typeface="メイリオ" pitchFamily="50" charset="-128"/>
                <a:cs typeface="メイリオ" pitchFamily="50" charset="-128"/>
              </a:rPr>
              <a:t>(3) </a:t>
            </a:r>
            <a:r>
              <a:rPr lang="id-id" sz="1600" dirty="0">
                <a:solidFill>
                  <a:srgbClr val="0000CC"/>
                </a:solidFill>
                <a:latin typeface="Arial" panose="020B0604020202020204" pitchFamily="34" charset="0"/>
                <a:ea typeface="メイリオ" pitchFamily="50" charset="-128"/>
                <a:cs typeface="メイリオ" pitchFamily="50" charset="-128"/>
              </a:rPr>
              <a:t>-2　</a:t>
            </a:r>
            <a:r>
              <a:rPr lang="id-id" sz="1600" dirty="0">
                <a:solidFill>
                  <a:schemeClr val="tx1"/>
                </a:solidFill>
                <a:latin typeface="Arial" panose="020B0604020202020204" pitchFamily="34" charset="0"/>
                <a:ea typeface="メイリオ" pitchFamily="50" charset="-128"/>
                <a:cs typeface="メイリオ" pitchFamily="50" charset="-128"/>
              </a:rPr>
              <a:t>Ketika saya menuruni tangga di</a:t>
            </a:r>
            <a:r>
              <a:rPr lang="en-US" sz="1600" dirty="0">
                <a:solidFill>
                  <a:schemeClr val="tx1"/>
                </a:solidFill>
                <a:latin typeface="Arial" panose="020B0604020202020204" pitchFamily="34" charset="0"/>
                <a:ea typeface="メイリオ" pitchFamily="50" charset="-128"/>
                <a:cs typeface="メイリオ" pitchFamily="50" charset="-128"/>
              </a:rPr>
              <a:t> </a:t>
            </a:r>
            <a:r>
              <a:rPr lang="id-id" sz="1600" dirty="0">
                <a:solidFill>
                  <a:schemeClr val="tx1"/>
                </a:solidFill>
                <a:latin typeface="Arial" panose="020B0604020202020204" pitchFamily="34" charset="0"/>
                <a:ea typeface="メイリオ" pitchFamily="50" charset="-128"/>
                <a:cs typeface="メイリオ" pitchFamily="50" charset="-128"/>
              </a:rPr>
              <a:t>dalam toko sambil membawa manekin sekitar pukul 1:00 siang, kaki saya terpeleset dari tangga karena tangga basah akibat hujan dan saya jatuh ke bawah tangga. </a:t>
            </a:r>
          </a:p>
        </p:txBody>
      </p:sp>
      <p:pic>
        <p:nvPicPr>
          <p:cNvPr id="15" name="Picture 4" descr="C:\Users\User07.PC007\OneDrive\01厚労省委託H28\未熟練_商業\マニュアル\HHpics\墜落hiy1-298-21-4.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4437112"/>
            <a:ext cx="2346927" cy="1584176"/>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476672" y="560512"/>
            <a:ext cx="6975648" cy="400110"/>
          </a:xfrm>
          <a:prstGeom prst="rect">
            <a:avLst/>
          </a:prstGeom>
          <a:noFill/>
        </p:spPr>
        <p:txBody>
          <a:bodyPr wrap="square" rtlCol="0">
            <a:spAutoFit/>
          </a:bodyPr>
          <a:lstStyle/>
          <a:p>
            <a:pPr rtl="0"/>
            <a:r>
              <a:rPr lang="en-US" sz="2000" dirty="0">
                <a:solidFill>
                  <a:srgbClr val="C00000"/>
                </a:solidFill>
                <a:latin typeface="Arial" panose="020B0604020202020204" pitchFamily="34" charset="0"/>
              </a:rPr>
              <a:t>[</a:t>
            </a:r>
            <a:r>
              <a:rPr lang="id-id" sz="2000" dirty="0">
                <a:solidFill>
                  <a:srgbClr val="C00000"/>
                </a:solidFill>
                <a:latin typeface="Arial" panose="020B0604020202020204" pitchFamily="34" charset="0"/>
              </a:rPr>
              <a:t>Contoh Kasus Melayang Jatuh dan Jatuh dari Ketinggian</a:t>
            </a:r>
            <a:r>
              <a:rPr lang="en-US" sz="2000" dirty="0">
                <a:solidFill>
                  <a:srgbClr val="C00000"/>
                </a:solidFill>
                <a:latin typeface="Arial" panose="020B0604020202020204" pitchFamily="34" charset="0"/>
              </a:rPr>
              <a:t>]</a:t>
            </a:r>
            <a:endParaRPr kumimoji="1" lang="ja-JP" altLang="en-US" sz="2000" dirty="0">
              <a:solidFill>
                <a:srgbClr val="C00000"/>
              </a:solidFill>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519112" y="620688"/>
            <a:ext cx="8157343" cy="4954238"/>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marL="442913" indent="-352425" rtl="0" fontAlgn="auto">
              <a:spcAft>
                <a:spcPts val="0"/>
              </a:spcAft>
              <a:defRPr/>
            </a:pPr>
            <a:r>
              <a:rPr lang="id-id" sz="2000" dirty="0">
                <a:solidFill>
                  <a:srgbClr val="C00000"/>
                </a:solidFill>
                <a:latin typeface="Arial" panose="020B0604020202020204" pitchFamily="34" charset="0"/>
                <a:ea typeface="メイリオ" pitchFamily="50" charset="-128"/>
                <a:cs typeface="メイリオ" pitchFamily="50" charset="-128"/>
              </a:rPr>
              <a:t>(4) Poin pencegahan kecelakaan "luka potong dan luka lecet"</a:t>
            </a:r>
          </a:p>
          <a:p>
            <a:pPr marL="442913" indent="-352425" rtl="0" fontAlgn="auto">
              <a:spcAft>
                <a:spcPts val="0"/>
              </a:spcAft>
              <a:defRPr/>
            </a:pPr>
            <a:endParaRPr lang="en-US" altLang="ja-JP" sz="1600" dirty="0">
              <a:solidFill>
                <a:srgbClr val="C00000"/>
              </a:solidFill>
              <a:latin typeface="Arial" panose="020B0604020202020204" pitchFamily="34" charset="0"/>
              <a:ea typeface="メイリオ" pitchFamily="50" charset="-128"/>
              <a:cs typeface="メイリオ" pitchFamily="50" charset="-128"/>
            </a:endParaRPr>
          </a:p>
          <a:p>
            <a:pPr marL="442913" indent="-352425" rtl="0" fontAlgn="auto">
              <a:spcAft>
                <a:spcPts val="0"/>
              </a:spcAft>
              <a:defRPr/>
            </a:pPr>
            <a:r>
              <a:rPr lang="id-ID"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dirty="0">
                <a:solidFill>
                  <a:srgbClr val="0000CC"/>
                </a:solidFill>
                <a:latin typeface="Arial" panose="020B0604020202020204" pitchFamily="34" charset="0"/>
                <a:ea typeface="メイリオ" pitchFamily="50" charset="-128"/>
                <a:cs typeface="メイリオ" pitchFamily="50" charset="-128"/>
              </a:rPr>
              <a:t>	</a:t>
            </a:r>
            <a:r>
              <a:rPr lang="id-id" dirty="0">
                <a:solidFill>
                  <a:srgbClr val="0000CC"/>
                </a:solidFill>
                <a:latin typeface="Arial" panose="020B0604020202020204" pitchFamily="34" charset="0"/>
                <a:ea typeface="メイリオ" pitchFamily="50" charset="-128"/>
                <a:cs typeface="メイリオ" pitchFamily="50" charset="-128"/>
              </a:rPr>
              <a:t>Selalu matikan dulu mesin jika akan membersihkan pisau mesin pemotong!</a:t>
            </a:r>
            <a:endParaRPr lang="en-US" altLang="ja-JP" dirty="0">
              <a:solidFill>
                <a:srgbClr val="0000CC"/>
              </a:solidFill>
              <a:latin typeface="Arial" panose="020B0604020202020204" pitchFamily="34" charset="0"/>
              <a:ea typeface="メイリオ" pitchFamily="50" charset="-128"/>
              <a:cs typeface="メイリオ" pitchFamily="50" charset="-128"/>
            </a:endParaRPr>
          </a:p>
          <a:p>
            <a:pPr marL="442913" indent="-352425" rtl="0" fontAlgn="auto">
              <a:spcAft>
                <a:spcPts val="0"/>
              </a:spcAft>
              <a:defRPr/>
            </a:pPr>
            <a:r>
              <a:rPr lang="en-US" sz="1600" dirty="0">
                <a:solidFill>
                  <a:srgbClr val="0000CC"/>
                </a:solidFill>
                <a:latin typeface="Arial" panose="020B0604020202020204" pitchFamily="34" charset="0"/>
                <a:ea typeface="メイリオ" pitchFamily="50" charset="-128"/>
                <a:cs typeface="メイリオ" pitchFamily="50" charset="-128"/>
              </a:rPr>
              <a:t>	</a:t>
            </a:r>
            <a:r>
              <a:rPr lang="id-id" sz="1600" dirty="0">
                <a:solidFill>
                  <a:schemeClr val="tx1"/>
                </a:solidFill>
                <a:latin typeface="Arial" panose="020B0604020202020204" pitchFamily="34" charset="0"/>
                <a:ea typeface="メイリオ" pitchFamily="50" charset="-128"/>
                <a:cs typeface="メイリオ" pitchFamily="50" charset="-128"/>
              </a:rPr>
              <a:t>Membersihkan bagian bilah pisau sambil mesin tetap dioperasikan akan menyebabkan kecelakaan cedera serius karena terjebak.</a:t>
            </a:r>
            <a:endParaRPr lang="en-US" altLang="ja-JP" sz="1600" dirty="0">
              <a:solidFill>
                <a:schemeClr val="tx1"/>
              </a:solidFill>
              <a:latin typeface="Arial" panose="020B0604020202020204" pitchFamily="34" charset="0"/>
              <a:ea typeface="メイリオ" pitchFamily="50" charset="-128"/>
              <a:cs typeface="メイリオ" pitchFamily="50" charset="-128"/>
            </a:endParaRPr>
          </a:p>
          <a:p>
            <a:pPr marL="442913" indent="-352425" rtl="0" fontAlgn="auto">
              <a:spcAft>
                <a:spcPts val="0"/>
              </a:spcAft>
              <a:defRPr/>
            </a:pPr>
            <a:endParaRPr lang="en-US" dirty="0">
              <a:solidFill>
                <a:srgbClr val="0000CC"/>
              </a:solidFill>
              <a:latin typeface="Arial" panose="020B0604020202020204" pitchFamily="34" charset="0"/>
              <a:ea typeface="メイリオ" pitchFamily="50" charset="-128"/>
              <a:cs typeface="メイリオ" pitchFamily="50" charset="-128"/>
            </a:endParaRPr>
          </a:p>
          <a:p>
            <a:pPr marL="442913" indent="-352425" rtl="0" fontAlgn="auto">
              <a:spcAft>
                <a:spcPts val="0"/>
              </a:spcAft>
              <a:defRPr/>
            </a:pPr>
            <a:r>
              <a:rPr lang="id-ID"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dirty="0">
                <a:solidFill>
                  <a:srgbClr val="0000CC"/>
                </a:solidFill>
                <a:latin typeface="Arial" panose="020B0604020202020204" pitchFamily="34" charset="0"/>
                <a:ea typeface="メイリオ" pitchFamily="50" charset="-128"/>
                <a:cs typeface="メイリオ" pitchFamily="50" charset="-128"/>
              </a:rPr>
              <a:t>	</a:t>
            </a:r>
            <a:r>
              <a:rPr lang="id-id" dirty="0">
                <a:solidFill>
                  <a:srgbClr val="0000CC"/>
                </a:solidFill>
                <a:latin typeface="Arial" panose="020B0604020202020204" pitchFamily="34" charset="0"/>
                <a:ea typeface="メイリオ" pitchFamily="50" charset="-128"/>
                <a:cs typeface="メイリオ" pitchFamily="50" charset="-128"/>
              </a:rPr>
              <a:t>Saat bekerja dengan mesin yang telah dimatikan, mencegah mesin beroperasi tanpa sengaja!</a:t>
            </a:r>
            <a:endParaRPr lang="en-US" altLang="ja-JP" dirty="0">
              <a:solidFill>
                <a:srgbClr val="0000CC"/>
              </a:solidFill>
              <a:latin typeface="Arial" panose="020B0604020202020204" pitchFamily="34" charset="0"/>
              <a:ea typeface="メイリオ" pitchFamily="50" charset="-128"/>
              <a:cs typeface="メイリオ" pitchFamily="50" charset="-128"/>
            </a:endParaRPr>
          </a:p>
          <a:p>
            <a:pPr marL="442913" indent="-352425" rtl="0" fontAlgn="auto">
              <a:spcAft>
                <a:spcPts val="0"/>
              </a:spcAft>
              <a:defRPr/>
            </a:pPr>
            <a:r>
              <a:rPr lang="en-US" sz="1600" dirty="0">
                <a:solidFill>
                  <a:schemeClr val="tx1"/>
                </a:solidFill>
                <a:latin typeface="Arial" panose="020B0604020202020204" pitchFamily="34" charset="0"/>
                <a:ea typeface="メイリオ" pitchFamily="50" charset="-128"/>
                <a:cs typeface="メイリオ" pitchFamily="50" charset="-128"/>
              </a:rPr>
              <a:t>	</a:t>
            </a:r>
            <a:r>
              <a:rPr lang="id-id" sz="1600" dirty="0">
                <a:solidFill>
                  <a:schemeClr val="tx1"/>
                </a:solidFill>
                <a:latin typeface="Arial" panose="020B0604020202020204" pitchFamily="34" charset="0"/>
                <a:ea typeface="メイリオ" pitchFamily="50" charset="-128"/>
                <a:cs typeface="メイリオ" pitchFamily="50" charset="-128"/>
              </a:rPr>
              <a:t>・Ada kemungkinan sakelar dihidupkan oleh pekerja lain tanpa sepengetahuan kita.</a:t>
            </a:r>
            <a:endParaRPr lang="en-US" altLang="ja-JP" sz="1600" dirty="0">
              <a:solidFill>
                <a:schemeClr val="tx1"/>
              </a:solidFill>
              <a:latin typeface="Arial" panose="020B0604020202020204" pitchFamily="34" charset="0"/>
              <a:ea typeface="メイリオ" pitchFamily="50" charset="-128"/>
              <a:cs typeface="メイリオ" pitchFamily="50" charset="-128"/>
            </a:endParaRPr>
          </a:p>
          <a:p>
            <a:pPr marL="442913" indent="-352425" rtl="0" fontAlgn="auto">
              <a:spcAft>
                <a:spcPts val="0"/>
              </a:spcAft>
              <a:defRPr/>
            </a:pPr>
            <a:r>
              <a:rPr lang="en-US" sz="1600" dirty="0">
                <a:solidFill>
                  <a:schemeClr val="tx1"/>
                </a:solidFill>
                <a:latin typeface="Arial" panose="020B0604020202020204" pitchFamily="34" charset="0"/>
                <a:ea typeface="メイリオ" pitchFamily="50" charset="-128"/>
                <a:cs typeface="メイリオ" pitchFamily="50" charset="-128"/>
              </a:rPr>
              <a:t>	</a:t>
            </a:r>
            <a:r>
              <a:rPr lang="id-id" sz="1600" dirty="0">
                <a:solidFill>
                  <a:schemeClr val="tx1"/>
                </a:solidFill>
                <a:latin typeface="Arial" panose="020B0604020202020204" pitchFamily="34" charset="0"/>
                <a:ea typeface="メイリオ" pitchFamily="50" charset="-128"/>
                <a:cs typeface="メイリオ" pitchFamily="50" charset="-128"/>
              </a:rPr>
              <a:t>・Pasang keterangan sedang operasi!</a:t>
            </a:r>
            <a:endParaRPr lang="en-US" altLang="ja-JP" sz="1600" dirty="0">
              <a:solidFill>
                <a:schemeClr val="tx1"/>
              </a:solidFill>
              <a:latin typeface="Arial" panose="020B0604020202020204" pitchFamily="34" charset="0"/>
              <a:ea typeface="メイリオ" pitchFamily="50" charset="-128"/>
              <a:cs typeface="メイリオ" pitchFamily="50" charset="-128"/>
            </a:endParaRPr>
          </a:p>
          <a:p>
            <a:pPr marL="442913" indent="-352425" rtl="0" fontAlgn="auto">
              <a:spcAft>
                <a:spcPts val="0"/>
              </a:spcAft>
              <a:defRPr/>
            </a:pPr>
            <a:endParaRPr lang="en-US" dirty="0">
              <a:solidFill>
                <a:srgbClr val="0000CC"/>
              </a:solidFill>
              <a:latin typeface="Arial" panose="020B0604020202020204" pitchFamily="34" charset="0"/>
              <a:ea typeface="メイリオ" pitchFamily="50" charset="-128"/>
              <a:cs typeface="メイリオ" pitchFamily="50" charset="-128"/>
            </a:endParaRPr>
          </a:p>
          <a:p>
            <a:pPr marL="442913" indent="-352425" rtl="0" fontAlgn="auto">
              <a:spcAft>
                <a:spcPts val="0"/>
              </a:spcAft>
              <a:defRPr/>
            </a:pPr>
            <a:r>
              <a:rPr lang="id-ID"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dirty="0">
                <a:solidFill>
                  <a:srgbClr val="0000CC"/>
                </a:solidFill>
                <a:latin typeface="Arial" panose="020B0604020202020204" pitchFamily="34" charset="0"/>
                <a:ea typeface="メイリオ" pitchFamily="50" charset="-128"/>
                <a:cs typeface="メイリオ" pitchFamily="50" charset="-128"/>
              </a:rPr>
              <a:t>	</a:t>
            </a:r>
            <a:r>
              <a:rPr lang="id-id" dirty="0">
                <a:solidFill>
                  <a:srgbClr val="0000CC"/>
                </a:solidFill>
                <a:latin typeface="Arial" panose="020B0604020202020204" pitchFamily="34" charset="0"/>
                <a:ea typeface="メイリオ" pitchFamily="50" charset="-128"/>
                <a:cs typeface="メイリオ" pitchFamily="50" charset="-128"/>
              </a:rPr>
              <a:t>Apabila menggunakan pisau, cara dan tempat </a:t>
            </a:r>
            <a:br>
              <a:rPr lang="en-US" dirty="0">
                <a:solidFill>
                  <a:srgbClr val="0000CC"/>
                </a:solidFill>
                <a:latin typeface="Arial" panose="020B0604020202020204" pitchFamily="34" charset="0"/>
                <a:ea typeface="メイリオ" pitchFamily="50" charset="-128"/>
                <a:cs typeface="メイリオ" pitchFamily="50" charset="-128"/>
              </a:rPr>
            </a:br>
            <a:r>
              <a:rPr lang="id-id" dirty="0">
                <a:solidFill>
                  <a:srgbClr val="0000CC"/>
                </a:solidFill>
                <a:latin typeface="Arial" panose="020B0604020202020204" pitchFamily="34" charset="0"/>
                <a:ea typeface="メイリオ" pitchFamily="50" charset="-128"/>
                <a:cs typeface="メイリオ" pitchFamily="50" charset="-128"/>
              </a:rPr>
              <a:t>penyimpanannya harus aman!</a:t>
            </a:r>
            <a:endParaRPr lang="en-US" altLang="ja-JP" dirty="0">
              <a:solidFill>
                <a:srgbClr val="0000CC"/>
              </a:solidFill>
              <a:latin typeface="Arial" panose="020B0604020202020204" pitchFamily="34" charset="0"/>
              <a:ea typeface="メイリオ" pitchFamily="50" charset="-128"/>
              <a:cs typeface="メイリオ" pitchFamily="50" charset="-128"/>
            </a:endParaRPr>
          </a:p>
          <a:p>
            <a:pPr marL="442913" indent="-352425" rtl="0" fontAlgn="auto">
              <a:spcAft>
                <a:spcPts val="0"/>
              </a:spcAft>
              <a:defRPr/>
            </a:pPr>
            <a:r>
              <a:rPr lang="en-US" sz="1600" dirty="0">
                <a:solidFill>
                  <a:schemeClr val="tx1"/>
                </a:solidFill>
                <a:latin typeface="Arial" panose="020B0604020202020204" pitchFamily="34" charset="0"/>
                <a:ea typeface="メイリオ" pitchFamily="50" charset="-128"/>
                <a:cs typeface="メイリオ" pitchFamily="50" charset="-128"/>
              </a:rPr>
              <a:t>	</a:t>
            </a:r>
            <a:r>
              <a:rPr lang="id-id" sz="1600" dirty="0">
                <a:solidFill>
                  <a:schemeClr val="tx1"/>
                </a:solidFill>
                <a:latin typeface="Arial" panose="020B0604020202020204" pitchFamily="34" charset="0"/>
                <a:ea typeface="メイリオ" pitchFamily="50" charset="-128"/>
                <a:cs typeface="メイリオ" pitchFamily="50" charset="-128"/>
              </a:rPr>
              <a:t>・Mematuhi dengan baik 4S (Seiri (ringkas), </a:t>
            </a:r>
            <a:br>
              <a:rPr lang="en-US" sz="1600" dirty="0">
                <a:solidFill>
                  <a:schemeClr val="tx1"/>
                </a:solidFill>
                <a:latin typeface="Arial" panose="020B0604020202020204" pitchFamily="34" charset="0"/>
                <a:ea typeface="メイリオ" pitchFamily="50" charset="-128"/>
                <a:cs typeface="メイリオ" pitchFamily="50" charset="-128"/>
              </a:rPr>
            </a:br>
            <a:r>
              <a:rPr lang="id-id" sz="1600" dirty="0">
                <a:solidFill>
                  <a:schemeClr val="tx1"/>
                </a:solidFill>
                <a:latin typeface="Arial" panose="020B0604020202020204" pitchFamily="34" charset="0"/>
                <a:ea typeface="メイリオ" pitchFamily="50" charset="-128"/>
                <a:cs typeface="メイリオ" pitchFamily="50" charset="-128"/>
              </a:rPr>
              <a:t>Seiton (rapi), Seiso (resik) dan Seiketsu (rawat))</a:t>
            </a:r>
            <a:endParaRPr lang="en-US" altLang="ja-JP" sz="1600" dirty="0">
              <a:solidFill>
                <a:schemeClr val="tx1"/>
              </a:solidFill>
              <a:latin typeface="Arial" panose="020B0604020202020204" pitchFamily="34" charset="0"/>
              <a:ea typeface="メイリオ" pitchFamily="50" charset="-128"/>
              <a:cs typeface="メイリオ" pitchFamily="50" charset="-128"/>
            </a:endParaRPr>
          </a:p>
          <a:p>
            <a:pPr marL="442913" indent="-352425" rtl="0" fontAlgn="auto">
              <a:spcAft>
                <a:spcPts val="0"/>
              </a:spcAft>
              <a:defRPr/>
            </a:pPr>
            <a:r>
              <a:rPr lang="en-US" sz="1600" dirty="0">
                <a:solidFill>
                  <a:schemeClr val="tx1"/>
                </a:solidFill>
                <a:latin typeface="Arial" panose="020B0604020202020204" pitchFamily="34" charset="0"/>
                <a:ea typeface="メイリオ" pitchFamily="50" charset="-128"/>
                <a:cs typeface="メイリオ" pitchFamily="50" charset="-128"/>
              </a:rPr>
              <a:t>	</a:t>
            </a:r>
            <a:r>
              <a:rPr lang="id-id" sz="1600" dirty="0">
                <a:solidFill>
                  <a:schemeClr val="tx1"/>
                </a:solidFill>
                <a:latin typeface="Arial" panose="020B0604020202020204" pitchFamily="34" charset="0"/>
                <a:ea typeface="メイリオ" pitchFamily="50" charset="-128"/>
                <a:cs typeface="メイリオ" pitchFamily="50" charset="-128"/>
              </a:rPr>
              <a:t>・Bereskan dengan baik pisau yang selesai dipakai.</a:t>
            </a:r>
            <a:endParaRPr lang="en-US" altLang="ja-JP" sz="1600" dirty="0">
              <a:solidFill>
                <a:schemeClr val="tx1"/>
              </a:solidFill>
              <a:latin typeface="Arial" panose="020B0604020202020204" pitchFamily="34" charset="0"/>
              <a:ea typeface="メイリオ" pitchFamily="50" charset="-128"/>
              <a:cs typeface="メイリオ" pitchFamily="50" charset="-128"/>
            </a:endParaRPr>
          </a:p>
        </p:txBody>
      </p:sp>
      <p:pic>
        <p:nvPicPr>
          <p:cNvPr id="8" name="Picture 3" descr="C:\Users\mhu\SkyDrive\00_2015年度(H27)\01厚労省委託C\飲食店\資料\IMG02.gif"/>
          <p:cNvPicPr>
            <a:picLocks noChangeAspect="1" noChangeArrowheads="1"/>
          </p:cNvPicPr>
          <p:nvPr/>
        </p:nvPicPr>
        <p:blipFill>
          <a:blip r:embed="rId2" cstate="print"/>
          <a:srcRect/>
          <a:stretch>
            <a:fillRect/>
          </a:stretch>
        </p:blipFill>
        <p:spPr bwMode="auto">
          <a:xfrm>
            <a:off x="5718110" y="4077072"/>
            <a:ext cx="2382282" cy="2374930"/>
          </a:xfrm>
          <a:prstGeom prst="rect">
            <a:avLst/>
          </a:prstGeom>
          <a:noFill/>
          <a:ln w="9525">
            <a:noFill/>
            <a:miter lim="800000"/>
            <a:headEnd/>
            <a:tailEnd/>
          </a:ln>
        </p:spPr>
      </p:pic>
      <p:sp>
        <p:nvSpPr>
          <p:cNvPr id="9" name="スライド番号プレースホルダ 3"/>
          <p:cNvSpPr>
            <a:spLocks noGrp="1"/>
          </p:cNvSpPr>
          <p:nvPr>
            <p:ph type="sldNum" sz="quarter" idx="12"/>
          </p:nvPr>
        </p:nvSpPr>
        <p:spPr>
          <a:xfrm>
            <a:off x="6553200" y="6356350"/>
            <a:ext cx="2133600" cy="365125"/>
          </a:xfrm>
        </p:spPr>
        <p:txBody>
          <a:bodyPr rtlCol="0"/>
          <a:lstStyle/>
          <a:p>
            <a:pPr rtl="0"/>
            <a:fld id="{94AA4217-AB25-474B-8523-140E3806D2F1}" type="slidenum">
              <a:rPr kumimoji="1" lang="ja-JP" altLang="en-US" smtClean="0">
                <a:latin typeface="Arial" panose="020B0604020202020204" pitchFamily="34" charset="0"/>
              </a:rPr>
              <a:pPr/>
              <a:t>17</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6806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http://anzeninfo.mhlw.go.jp/hiyari/image/hiy1-9-12-1.gif"/>
          <p:cNvPicPr>
            <a:picLocks noChangeAspect="1" noChangeArrowheads="1"/>
          </p:cNvPicPr>
          <p:nvPr/>
        </p:nvPicPr>
        <p:blipFill>
          <a:blip r:embed="rId2" cstate="print"/>
          <a:srcRect/>
          <a:stretch>
            <a:fillRect/>
          </a:stretch>
        </p:blipFill>
        <p:spPr bwMode="auto">
          <a:xfrm>
            <a:off x="7236296" y="5011544"/>
            <a:ext cx="1513800" cy="1513800"/>
          </a:xfrm>
          <a:prstGeom prst="rect">
            <a:avLst/>
          </a:prstGeom>
          <a:noFill/>
        </p:spPr>
      </p:pic>
      <p:sp>
        <p:nvSpPr>
          <p:cNvPr id="20" name="スライド番号プレースホルダ 3"/>
          <p:cNvSpPr>
            <a:spLocks noGrp="1"/>
          </p:cNvSpPr>
          <p:nvPr>
            <p:ph type="sldNum" sz="quarter" idx="12"/>
          </p:nvPr>
        </p:nvSpPr>
        <p:spPr>
          <a:xfrm>
            <a:off x="6553200" y="6356350"/>
            <a:ext cx="2133600" cy="365125"/>
          </a:xfrm>
        </p:spPr>
        <p:txBody>
          <a:bodyPr rtlCol="0"/>
          <a:lstStyle/>
          <a:p>
            <a:pPr rtl="0"/>
            <a:fld id="{94AA4217-AB25-474B-8523-140E3806D2F1}" type="slidenum">
              <a:rPr kumimoji="1" lang="ja-JP" altLang="en-US" smtClean="0">
                <a:latin typeface="Arial" panose="020B0604020202020204" pitchFamily="34" charset="0"/>
              </a:rPr>
              <a:pPr/>
              <a:t>18</a:t>
            </a:fld>
            <a:endParaRPr kumimoji="1" lang="ja-JP" altLang="en-US" dirty="0">
              <a:latin typeface="Arial" panose="020B0604020202020204" pitchFamily="34" charset="0"/>
            </a:endParaRPr>
          </a:p>
        </p:txBody>
      </p:sp>
      <p:sp>
        <p:nvSpPr>
          <p:cNvPr id="21" name="正方形/長方形 20"/>
          <p:cNvSpPr/>
          <p:nvPr/>
        </p:nvSpPr>
        <p:spPr bwMode="auto">
          <a:xfrm>
            <a:off x="549274" y="950939"/>
            <a:ext cx="6182965" cy="893885"/>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spAutoFit/>
          </a:bodyPr>
          <a:lstStyle/>
          <a:p>
            <a:pPr marL="266700" indent="-266700" rtl="0" fontAlgn="auto">
              <a:spcAft>
                <a:spcPts val="0"/>
              </a:spcAft>
              <a:defRPr/>
            </a:pPr>
            <a:r>
              <a:rPr lang="id-ID" sz="1600"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sz="1600"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 </a:t>
            </a:r>
            <a:r>
              <a:rPr lang="id-id" sz="1600" dirty="0">
                <a:solidFill>
                  <a:srgbClr val="0000CC"/>
                </a:solidFill>
                <a:latin typeface="Arial" panose="020B0604020202020204" pitchFamily="34" charset="0"/>
                <a:ea typeface="メイリオ" pitchFamily="50" charset="-128"/>
                <a:cs typeface="メイリオ" pitchFamily="50" charset="-128"/>
              </a:rPr>
              <a:t>Contoh kasus </a:t>
            </a:r>
            <a:r>
              <a:rPr lang="id-ID" sz="1600" dirty="0">
                <a:solidFill>
                  <a:srgbClr val="0000CC"/>
                </a:solidFill>
                <a:latin typeface="Arial" panose="020B0604020202020204" pitchFamily="34" charset="0"/>
                <a:ea typeface="メイリオ" pitchFamily="50" charset="-128"/>
                <a:cs typeface="メイリオ" pitchFamily="50" charset="-128"/>
              </a:rPr>
              <a:t>(4) </a:t>
            </a:r>
            <a:r>
              <a:rPr lang="id-id" sz="1600" dirty="0">
                <a:solidFill>
                  <a:srgbClr val="0000CC"/>
                </a:solidFill>
                <a:latin typeface="Arial" panose="020B0604020202020204" pitchFamily="34" charset="0"/>
                <a:ea typeface="メイリオ" pitchFamily="50" charset="-128"/>
                <a:cs typeface="メイリオ" pitchFamily="50" charset="-128"/>
              </a:rPr>
              <a:t>-1 　</a:t>
            </a:r>
            <a:r>
              <a:rPr lang="id-id" sz="1600" dirty="0">
                <a:solidFill>
                  <a:schemeClr val="tx1"/>
                </a:solidFill>
                <a:latin typeface="Arial" panose="020B0604020202020204" pitchFamily="34" charset="0"/>
                <a:ea typeface="メイリオ" pitchFamily="50" charset="-128"/>
                <a:cs typeface="メイリオ" pitchFamily="50" charset="-128"/>
              </a:rPr>
              <a:t>Saat saya mengiris roti di meja kerja pabrik roti, jari-jari saya menyentuh bilah pengiris karena roti diiris sambil menekan roti dengan tangan. </a:t>
            </a:r>
          </a:p>
        </p:txBody>
      </p:sp>
      <p:sp>
        <p:nvSpPr>
          <p:cNvPr id="22" name="正方形/長方形 6"/>
          <p:cNvSpPr>
            <a:spLocks noChangeArrowheads="1"/>
          </p:cNvSpPr>
          <p:nvPr/>
        </p:nvSpPr>
        <p:spPr bwMode="auto">
          <a:xfrm>
            <a:off x="549276" y="2138662"/>
            <a:ext cx="6182964" cy="1323439"/>
          </a:xfrm>
          <a:prstGeom prst="rect">
            <a:avLst/>
          </a:prstGeom>
          <a:noFill/>
          <a:ln w="28575">
            <a:solidFill>
              <a:srgbClr val="0000CC"/>
            </a:solidFill>
            <a:miter lim="800000"/>
            <a:headEnd/>
            <a:tailEnd/>
          </a:ln>
        </p:spPr>
        <p:txBody>
          <a:bodyPr rtlCol="0">
            <a:spAutoFit/>
          </a:bodyPr>
          <a:lstStyle/>
          <a:p>
            <a:pPr marL="266700" indent="-266700" rtl="0"/>
            <a:r>
              <a:rPr lang="id-ID" sz="1600"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sz="1600"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 </a:t>
            </a:r>
            <a:r>
              <a:rPr lang="id-id" sz="1600" dirty="0">
                <a:solidFill>
                  <a:srgbClr val="0000CC"/>
                </a:solidFill>
                <a:latin typeface="Arial" panose="020B0604020202020204" pitchFamily="34" charset="0"/>
                <a:ea typeface="メイリオ" pitchFamily="50" charset="-128"/>
                <a:cs typeface="メイリオ" pitchFamily="50" charset="-128"/>
              </a:rPr>
              <a:t>Contoh kasus </a:t>
            </a:r>
            <a:r>
              <a:rPr lang="id-ID" sz="1600" dirty="0">
                <a:solidFill>
                  <a:srgbClr val="0000CC"/>
                </a:solidFill>
                <a:latin typeface="Arial" panose="020B0604020202020204" pitchFamily="34" charset="0"/>
                <a:ea typeface="メイリオ" pitchFamily="50" charset="-128"/>
                <a:cs typeface="メイリオ" pitchFamily="50" charset="-128"/>
              </a:rPr>
              <a:t>(4) </a:t>
            </a:r>
            <a:r>
              <a:rPr lang="id-id" sz="1600" dirty="0">
                <a:solidFill>
                  <a:srgbClr val="0000CC"/>
                </a:solidFill>
                <a:latin typeface="Arial" panose="020B0604020202020204" pitchFamily="34" charset="0"/>
                <a:ea typeface="メイリオ" pitchFamily="50" charset="-128"/>
                <a:cs typeface="メイリオ" pitchFamily="50" charset="-128"/>
              </a:rPr>
              <a:t>-2　</a:t>
            </a:r>
            <a:r>
              <a:rPr lang="id-id" sz="1600" dirty="0">
                <a:latin typeface="Arial" panose="020B0604020202020204" pitchFamily="34" charset="0"/>
                <a:ea typeface="メイリオ" pitchFamily="50" charset="-128"/>
                <a:cs typeface="メイリオ" pitchFamily="50" charset="-128"/>
              </a:rPr>
              <a:t>Talenan menempel di meja kerja dan tidak dapat dilepas waktu membuat topping untuk sushi pada sekitar pukul 10 pagi. Waktu saya menarik lepas talenan dengan tenaga, pisau yang diletakkan di talenan terpental dan tangan hampir terpotong.</a:t>
            </a:r>
          </a:p>
        </p:txBody>
      </p:sp>
      <p:sp>
        <p:nvSpPr>
          <p:cNvPr id="23" name="正方形/長方形 7"/>
          <p:cNvSpPr>
            <a:spLocks noChangeArrowheads="1"/>
          </p:cNvSpPr>
          <p:nvPr/>
        </p:nvSpPr>
        <p:spPr bwMode="auto">
          <a:xfrm>
            <a:off x="549276" y="3755939"/>
            <a:ext cx="6182964" cy="1323439"/>
          </a:xfrm>
          <a:prstGeom prst="rect">
            <a:avLst/>
          </a:prstGeom>
          <a:noFill/>
          <a:ln w="28575">
            <a:solidFill>
              <a:srgbClr val="0000CC"/>
            </a:solidFill>
            <a:miter lim="800000"/>
            <a:headEnd/>
            <a:tailEnd/>
          </a:ln>
        </p:spPr>
        <p:txBody>
          <a:bodyPr rtlCol="0">
            <a:spAutoFit/>
          </a:bodyPr>
          <a:lstStyle/>
          <a:p>
            <a:pPr marL="266700" indent="-266700" rtl="0"/>
            <a:r>
              <a:rPr lang="id-ID" sz="1600"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sz="1600"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 </a:t>
            </a:r>
            <a:r>
              <a:rPr lang="id-id" sz="1600" dirty="0">
                <a:solidFill>
                  <a:srgbClr val="0000CC"/>
                </a:solidFill>
                <a:latin typeface="Arial" panose="020B0604020202020204" pitchFamily="34" charset="0"/>
                <a:ea typeface="メイリオ" pitchFamily="50" charset="-128"/>
                <a:cs typeface="メイリオ" pitchFamily="50" charset="-128"/>
              </a:rPr>
              <a:t>Contoh kasus </a:t>
            </a:r>
            <a:r>
              <a:rPr lang="id-ID" sz="1600" dirty="0">
                <a:solidFill>
                  <a:srgbClr val="0000CC"/>
                </a:solidFill>
                <a:latin typeface="Arial" panose="020B0604020202020204" pitchFamily="34" charset="0"/>
                <a:ea typeface="メイリオ" pitchFamily="50" charset="-128"/>
                <a:cs typeface="メイリオ" pitchFamily="50" charset="-128"/>
              </a:rPr>
              <a:t>(4) </a:t>
            </a:r>
            <a:r>
              <a:rPr lang="id-id" sz="1600" dirty="0">
                <a:solidFill>
                  <a:srgbClr val="0000CC"/>
                </a:solidFill>
                <a:latin typeface="Arial" panose="020B0604020202020204" pitchFamily="34" charset="0"/>
                <a:ea typeface="メイリオ" pitchFamily="50" charset="-128"/>
                <a:cs typeface="メイリオ" pitchFamily="50" charset="-128"/>
              </a:rPr>
              <a:t>-3 </a:t>
            </a:r>
            <a:r>
              <a:rPr lang="id-id" sz="1600" dirty="0">
                <a:latin typeface="Arial" panose="020B0604020202020204" pitchFamily="34" charset="0"/>
                <a:ea typeface="メイリオ" pitchFamily="50" charset="-128"/>
                <a:cs typeface="メイリオ" pitchFamily="50" charset="-128"/>
              </a:rPr>
              <a:t> </a:t>
            </a:r>
            <a:r>
              <a:rPr lang="en-US" sz="1600" dirty="0">
                <a:latin typeface="Arial" panose="020B0604020202020204" pitchFamily="34" charset="0"/>
                <a:ea typeface="メイリオ" pitchFamily="50" charset="-128"/>
                <a:cs typeface="メイリオ" pitchFamily="50" charset="-128"/>
              </a:rPr>
              <a:t> </a:t>
            </a:r>
            <a:r>
              <a:rPr lang="id-id" sz="1600" dirty="0">
                <a:latin typeface="Arial" panose="020B0604020202020204" pitchFamily="34" charset="0"/>
                <a:ea typeface="メイリオ" pitchFamily="50" charset="-128"/>
                <a:cs typeface="メイリオ" pitchFamily="50" charset="-128"/>
              </a:rPr>
              <a:t>Setelah menyelesaikan operasi pengolahan daging dengan mesin penggilingan daging, listrik dimatikan untuk mencuci mesin. Ketika tangan saya mendekati bagian pemotong dari lubang keluar daging cincang, jari saya menyentuh pemotong yang masih berputar perlahan. </a:t>
            </a:r>
          </a:p>
        </p:txBody>
      </p:sp>
      <p:sp>
        <p:nvSpPr>
          <p:cNvPr id="24" name="正方形/長方形 8"/>
          <p:cNvSpPr>
            <a:spLocks noChangeArrowheads="1"/>
          </p:cNvSpPr>
          <p:nvPr/>
        </p:nvSpPr>
        <p:spPr bwMode="auto">
          <a:xfrm>
            <a:off x="549274" y="5373216"/>
            <a:ext cx="6182966" cy="864096"/>
          </a:xfrm>
          <a:prstGeom prst="rect">
            <a:avLst/>
          </a:prstGeom>
          <a:noFill/>
          <a:ln w="28575">
            <a:solidFill>
              <a:srgbClr val="0000CC"/>
            </a:solidFill>
            <a:miter lim="800000"/>
            <a:headEnd/>
            <a:tailEnd/>
          </a:ln>
        </p:spPr>
        <p:txBody>
          <a:bodyPr rtlCol="0">
            <a:spAutoFit/>
          </a:bodyPr>
          <a:lstStyle/>
          <a:p>
            <a:pPr marL="271463" indent="-271463" rtl="0"/>
            <a:r>
              <a:rPr lang="id-ID" sz="1600"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sz="1600"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 </a:t>
            </a:r>
            <a:r>
              <a:rPr lang="id-id" sz="1600" dirty="0">
                <a:solidFill>
                  <a:srgbClr val="0000CC"/>
                </a:solidFill>
                <a:latin typeface="Arial" panose="020B0604020202020204" pitchFamily="34" charset="0"/>
                <a:ea typeface="メイリオ" pitchFamily="50" charset="-128"/>
                <a:cs typeface="メイリオ" pitchFamily="50" charset="-128"/>
              </a:rPr>
              <a:t>Contoh kasus </a:t>
            </a:r>
            <a:r>
              <a:rPr lang="id-ID" sz="1600" dirty="0">
                <a:solidFill>
                  <a:srgbClr val="0000CC"/>
                </a:solidFill>
                <a:latin typeface="Arial" panose="020B0604020202020204" pitchFamily="34" charset="0"/>
                <a:ea typeface="メイリオ" pitchFamily="50" charset="-128"/>
                <a:cs typeface="メイリオ" pitchFamily="50" charset="-128"/>
              </a:rPr>
              <a:t>(4) </a:t>
            </a:r>
            <a:r>
              <a:rPr lang="id-id" sz="1600" dirty="0">
                <a:solidFill>
                  <a:srgbClr val="0000CC"/>
                </a:solidFill>
                <a:latin typeface="Arial" panose="020B0604020202020204" pitchFamily="34" charset="0"/>
                <a:ea typeface="メイリオ" pitchFamily="50" charset="-128"/>
                <a:cs typeface="メイリオ" pitchFamily="50" charset="-128"/>
              </a:rPr>
              <a:t>-4 </a:t>
            </a:r>
            <a:r>
              <a:rPr lang="en-US" sz="1600" dirty="0">
                <a:solidFill>
                  <a:srgbClr val="0000CC"/>
                </a:solidFill>
                <a:latin typeface="Arial" panose="020B0604020202020204" pitchFamily="34" charset="0"/>
                <a:ea typeface="メイリオ" pitchFamily="50" charset="-128"/>
                <a:cs typeface="メイリオ" pitchFamily="50" charset="-128"/>
              </a:rPr>
              <a:t> </a:t>
            </a:r>
            <a:r>
              <a:rPr lang="id-id" sz="1600" dirty="0">
                <a:latin typeface="Arial" panose="020B0604020202020204" pitchFamily="34" charset="0"/>
                <a:ea typeface="メイリオ" pitchFamily="50" charset="-128"/>
                <a:cs typeface="メイリオ" pitchFamily="50" charset="-128"/>
              </a:rPr>
              <a:t> Ketika saya memotong lapisan bawah kardus dengan pisau cutter untuk digunakan memajang produk, saya hampir melukai paha kanan.</a:t>
            </a:r>
          </a:p>
        </p:txBody>
      </p:sp>
      <p:pic>
        <p:nvPicPr>
          <p:cNvPr id="25" name="Picture 2" descr="C:\Users\User07.PC007\OneDrive\01厚労省委託H28\未熟練_商業\マニュアル\HHpics\切れhiy1-324-23-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692696"/>
            <a:ext cx="1440160" cy="14401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http://anzeninfo.mhlw.go.jp/hiyari/image/hiy1-11-12-1.gif"/>
          <p:cNvPicPr>
            <a:picLocks noChangeAspect="1" noChangeArrowheads="1"/>
          </p:cNvPicPr>
          <p:nvPr/>
        </p:nvPicPr>
        <p:blipFill>
          <a:blip r:embed="rId4" cstate="print"/>
          <a:srcRect/>
          <a:stretch>
            <a:fillRect/>
          </a:stretch>
        </p:blipFill>
        <p:spPr bwMode="auto">
          <a:xfrm>
            <a:off x="7236296" y="2126122"/>
            <a:ext cx="1662918" cy="1662918"/>
          </a:xfrm>
          <a:prstGeom prst="rect">
            <a:avLst/>
          </a:prstGeom>
          <a:noFill/>
        </p:spPr>
      </p:pic>
      <p:pic>
        <p:nvPicPr>
          <p:cNvPr id="27" name="Picture 4" descr="http://anzeninfo.mhlw.go.jp/hiyari/image/hiy1-26-12-1.gif"/>
          <p:cNvPicPr>
            <a:picLocks noChangeAspect="1" noChangeArrowheads="1"/>
          </p:cNvPicPr>
          <p:nvPr/>
        </p:nvPicPr>
        <p:blipFill>
          <a:blip r:embed="rId5" cstate="print"/>
          <a:srcRect/>
          <a:stretch>
            <a:fillRect/>
          </a:stretch>
        </p:blipFill>
        <p:spPr bwMode="auto">
          <a:xfrm>
            <a:off x="6876256" y="3573016"/>
            <a:ext cx="1584176" cy="1584176"/>
          </a:xfrm>
          <a:prstGeom prst="rect">
            <a:avLst/>
          </a:prstGeom>
          <a:noFill/>
        </p:spPr>
      </p:pic>
      <p:sp>
        <p:nvSpPr>
          <p:cNvPr id="29" name="テキスト ボックス 28"/>
          <p:cNvSpPr txBox="1"/>
          <p:nvPr/>
        </p:nvSpPr>
        <p:spPr>
          <a:xfrm>
            <a:off x="476672" y="404664"/>
            <a:ext cx="5391472" cy="369332"/>
          </a:xfrm>
          <a:prstGeom prst="rect">
            <a:avLst/>
          </a:prstGeom>
          <a:noFill/>
        </p:spPr>
        <p:txBody>
          <a:bodyPr wrap="square" rtlCol="0">
            <a:spAutoFit/>
          </a:bodyPr>
          <a:lstStyle/>
          <a:p>
            <a:pPr rtl="0"/>
            <a:r>
              <a:rPr lang="id-id" dirty="0">
                <a:solidFill>
                  <a:srgbClr val="C00000"/>
                </a:solidFill>
                <a:latin typeface="Arial" panose="020B0604020202020204" pitchFamily="34" charset="0"/>
              </a:rPr>
              <a:t>[Contoh Kasus Luka Potong dan Luka Lecet]</a:t>
            </a:r>
            <a:endParaRPr kumimoji="1" lang="ja-JP" altLang="en-US" dirty="0">
              <a:solidFill>
                <a:srgbClr val="C00000"/>
              </a:solidFill>
              <a:latin typeface="Arial" panose="020B0604020202020204" pitchFamily="34" charset="0"/>
            </a:endParaRPr>
          </a:p>
        </p:txBody>
      </p:sp>
    </p:spTree>
    <p:extLst>
      <p:ext uri="{BB962C8B-B14F-4D97-AF65-F5344CB8AC3E}">
        <p14:creationId xmlns:p14="http://schemas.microsoft.com/office/powerpoint/2010/main" val="494622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 3"/>
          <p:cNvSpPr>
            <a:spLocks noGrp="1"/>
          </p:cNvSpPr>
          <p:nvPr>
            <p:ph type="sldNum" sz="quarter" idx="12"/>
          </p:nvPr>
        </p:nvSpPr>
        <p:spPr>
          <a:xfrm>
            <a:off x="6553200" y="6356350"/>
            <a:ext cx="2133600" cy="365125"/>
          </a:xfrm>
        </p:spPr>
        <p:txBody>
          <a:bodyPr rtlCol="0"/>
          <a:lstStyle/>
          <a:p>
            <a:pPr rtl="0"/>
            <a:fld id="{94AA4217-AB25-474B-8523-140E3806D2F1}" type="slidenum">
              <a:rPr kumimoji="1" lang="ja-JP" altLang="en-US" smtClean="0">
                <a:latin typeface="Arial" panose="020B0604020202020204" pitchFamily="34" charset="0"/>
              </a:rPr>
              <a:pPr/>
              <a:t>19</a:t>
            </a:fld>
            <a:endParaRPr kumimoji="1" lang="ja-JP" altLang="en-US" dirty="0">
              <a:latin typeface="Arial" panose="020B0604020202020204" pitchFamily="34" charset="0"/>
            </a:endParaRPr>
          </a:p>
        </p:txBody>
      </p:sp>
      <p:sp>
        <p:nvSpPr>
          <p:cNvPr id="12" name="正方形/長方形 11"/>
          <p:cNvSpPr/>
          <p:nvPr/>
        </p:nvSpPr>
        <p:spPr>
          <a:xfrm>
            <a:off x="476250" y="764704"/>
            <a:ext cx="8272214" cy="5472608"/>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fontAlgn="auto">
              <a:spcAft>
                <a:spcPts val="0"/>
              </a:spcAft>
              <a:defRPr/>
            </a:pPr>
            <a:endParaRPr lang="en-US" altLang="ja-JP" sz="1600" dirty="0">
              <a:solidFill>
                <a:srgbClr val="C00000"/>
              </a:solidFill>
              <a:latin typeface="Arial" panose="020B0604020202020204" pitchFamily="34" charset="0"/>
              <a:ea typeface="メイリオ" pitchFamily="50" charset="-128"/>
              <a:cs typeface="メイリオ" pitchFamily="50" charset="-128"/>
            </a:endParaRPr>
          </a:p>
          <a:p>
            <a:pPr rtl="0" fontAlgn="auto">
              <a:spcAft>
                <a:spcPts val="0"/>
              </a:spcAft>
              <a:defRPr/>
            </a:pPr>
            <a:r>
              <a:rPr lang="id-id" sz="2000" dirty="0">
                <a:solidFill>
                  <a:srgbClr val="C00000"/>
                </a:solidFill>
                <a:latin typeface="Arial" panose="020B0604020202020204" pitchFamily="34" charset="0"/>
                <a:ea typeface="メイリオ" pitchFamily="50" charset="-128"/>
                <a:cs typeface="メイリオ" pitchFamily="50" charset="-128"/>
              </a:rPr>
              <a:t>(5) Poin pencegahan kecelakaan "terjepit dan terjebak</a:t>
            </a:r>
            <a:r>
              <a:rPr lang="id-ID" sz="2000" dirty="0">
                <a:solidFill>
                  <a:srgbClr val="C00000"/>
                </a:solidFill>
                <a:latin typeface="Arial" panose="020B0604020202020204" pitchFamily="34" charset="0"/>
                <a:ea typeface="メイリオ" pitchFamily="50" charset="-128"/>
                <a:cs typeface="メイリオ" pitchFamily="50" charset="-128"/>
              </a:rPr>
              <a:t>“</a:t>
            </a:r>
            <a:endParaRPr lang="en-US" sz="2000" dirty="0">
              <a:solidFill>
                <a:srgbClr val="C00000"/>
              </a:solidFill>
              <a:latin typeface="Arial" panose="020B0604020202020204" pitchFamily="34" charset="0"/>
              <a:ea typeface="メイリオ" pitchFamily="50" charset="-128"/>
              <a:cs typeface="メイリオ" pitchFamily="50" charset="-128"/>
            </a:endParaRPr>
          </a:p>
          <a:p>
            <a:pPr rtl="0" fontAlgn="auto">
              <a:spcAft>
                <a:spcPts val="0"/>
              </a:spcAft>
              <a:defRPr/>
            </a:pPr>
            <a:endParaRPr lang="id-id" sz="2000" dirty="0">
              <a:solidFill>
                <a:srgbClr val="C00000"/>
              </a:solidFill>
              <a:latin typeface="Arial" panose="020B0604020202020204" pitchFamily="34" charset="0"/>
              <a:ea typeface="メイリオ" pitchFamily="50" charset="-128"/>
              <a:cs typeface="メイリオ" pitchFamily="50" charset="-128"/>
            </a:endParaRPr>
          </a:p>
          <a:p>
            <a:pPr marL="271463" indent="-271463" rtl="0" fontAlgn="auto">
              <a:spcAft>
                <a:spcPts val="0"/>
              </a:spcAft>
              <a:defRPr/>
            </a:pPr>
            <a:r>
              <a:rPr lang="id-ID"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dirty="0">
                <a:solidFill>
                  <a:srgbClr val="0000CC"/>
                </a:solidFill>
                <a:latin typeface="Arial" panose="020B0604020202020204" pitchFamily="34" charset="0"/>
                <a:ea typeface="メイリオ" pitchFamily="50" charset="-128"/>
                <a:cs typeface="メイリオ" pitchFamily="50" charset="-128"/>
              </a:rPr>
              <a:t>	</a:t>
            </a:r>
            <a:r>
              <a:rPr lang="id-id" dirty="0">
                <a:solidFill>
                  <a:srgbClr val="0000CC"/>
                </a:solidFill>
                <a:latin typeface="Arial" panose="020B0604020202020204" pitchFamily="34" charset="0"/>
                <a:ea typeface="メイリオ" pitchFamily="50" charset="-128"/>
                <a:cs typeface="メイリオ" pitchFamily="50" charset="-128"/>
              </a:rPr>
              <a:t>Matikan dulu mesin jika akan membersihkan atau memperbaiki mesin!</a:t>
            </a:r>
            <a:endParaRPr lang="en-US" altLang="ja-JP" dirty="0">
              <a:solidFill>
                <a:srgbClr val="0000CC"/>
              </a:solidFill>
              <a:latin typeface="Arial" panose="020B0604020202020204" pitchFamily="34" charset="0"/>
              <a:ea typeface="メイリオ" pitchFamily="50" charset="-128"/>
              <a:cs typeface="メイリオ" pitchFamily="50" charset="-128"/>
            </a:endParaRPr>
          </a:p>
          <a:p>
            <a:pPr marL="271463" indent="-271463" rtl="0" fontAlgn="auto">
              <a:spcAft>
                <a:spcPts val="0"/>
              </a:spcAft>
              <a:defRPr/>
            </a:pPr>
            <a:r>
              <a:rPr lang="en-US" sz="1600" dirty="0">
                <a:solidFill>
                  <a:schemeClr val="tx1"/>
                </a:solidFill>
                <a:latin typeface="Arial" panose="020B0604020202020204" pitchFamily="34" charset="0"/>
                <a:ea typeface="メイリオ" pitchFamily="50" charset="-128"/>
                <a:cs typeface="メイリオ" pitchFamily="50" charset="-128"/>
              </a:rPr>
              <a:t>	</a:t>
            </a:r>
            <a:r>
              <a:rPr lang="id-id" sz="1600" dirty="0">
                <a:solidFill>
                  <a:schemeClr val="tx1"/>
                </a:solidFill>
                <a:latin typeface="Arial" panose="020B0604020202020204" pitchFamily="34" charset="0"/>
                <a:ea typeface="メイリオ" pitchFamily="50" charset="-128"/>
                <a:cs typeface="メイリオ" pitchFamily="50" charset="-128"/>
              </a:rPr>
              <a:t>Membersihkan mesin sambil mesin tetap dioperasikan akan menyebabkan kecelakaan cedera serius karena terjebak poros ulir atau bilah pisau yang berputar.</a:t>
            </a:r>
            <a:endParaRPr lang="en-US" sz="1600" dirty="0">
              <a:solidFill>
                <a:schemeClr val="tx1"/>
              </a:solidFill>
              <a:latin typeface="Arial" panose="020B0604020202020204" pitchFamily="34" charset="0"/>
              <a:ea typeface="メイリオ" pitchFamily="50" charset="-128"/>
              <a:cs typeface="メイリオ" pitchFamily="50" charset="-128"/>
            </a:endParaRPr>
          </a:p>
          <a:p>
            <a:pPr marL="271463" indent="-271463" rtl="0" fontAlgn="auto">
              <a:spcAft>
                <a:spcPts val="0"/>
              </a:spcAft>
              <a:defRPr/>
            </a:pPr>
            <a:endParaRPr lang="en-US" altLang="ja-JP" sz="1600" dirty="0">
              <a:solidFill>
                <a:schemeClr val="tx1"/>
              </a:solidFill>
              <a:latin typeface="Arial" panose="020B0604020202020204" pitchFamily="34" charset="0"/>
              <a:ea typeface="メイリオ" pitchFamily="50" charset="-128"/>
              <a:cs typeface="メイリオ" pitchFamily="50" charset="-128"/>
            </a:endParaRPr>
          </a:p>
          <a:p>
            <a:pPr marL="271463" indent="-271463" rtl="0" fontAlgn="auto">
              <a:spcAft>
                <a:spcPts val="0"/>
              </a:spcAft>
              <a:defRPr/>
            </a:pPr>
            <a:r>
              <a:rPr lang="id-ID"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dirty="0">
                <a:solidFill>
                  <a:srgbClr val="0000CC"/>
                </a:solidFill>
                <a:latin typeface="Arial" panose="020B0604020202020204" pitchFamily="34" charset="0"/>
                <a:ea typeface="メイリオ" pitchFamily="50" charset="-128"/>
                <a:cs typeface="メイリオ" pitchFamily="50" charset="-128"/>
              </a:rPr>
              <a:t>	</a:t>
            </a:r>
            <a:r>
              <a:rPr lang="id-id" dirty="0">
                <a:solidFill>
                  <a:srgbClr val="0000CC"/>
                </a:solidFill>
                <a:latin typeface="Arial" panose="020B0604020202020204" pitchFamily="34" charset="0"/>
                <a:ea typeface="メイリオ" pitchFamily="50" charset="-128"/>
                <a:cs typeface="メイリオ" pitchFamily="50" charset="-128"/>
              </a:rPr>
              <a:t>Saat bekerja dengan mesin yang telah dimatikan, mencegah mesin beroperasi tanpa sengaja!</a:t>
            </a:r>
            <a:endParaRPr lang="en-US" altLang="ja-JP" dirty="0">
              <a:solidFill>
                <a:srgbClr val="0000CC"/>
              </a:solidFill>
              <a:latin typeface="Arial" panose="020B0604020202020204" pitchFamily="34" charset="0"/>
              <a:ea typeface="メイリオ" pitchFamily="50" charset="-128"/>
              <a:cs typeface="メイリオ" pitchFamily="50" charset="-128"/>
            </a:endParaRPr>
          </a:p>
          <a:p>
            <a:pPr marL="271463" indent="-271463" rtl="0" fontAlgn="auto">
              <a:spcAft>
                <a:spcPts val="0"/>
              </a:spcAft>
              <a:defRPr/>
            </a:pPr>
            <a:r>
              <a:rPr lang="en-US" sz="1600" dirty="0">
                <a:solidFill>
                  <a:schemeClr val="tx1"/>
                </a:solidFill>
                <a:latin typeface="Arial" panose="020B0604020202020204" pitchFamily="34" charset="0"/>
                <a:ea typeface="メイリオ" pitchFamily="50" charset="-128"/>
                <a:cs typeface="メイリオ" pitchFamily="50" charset="-128"/>
              </a:rPr>
              <a:t>	</a:t>
            </a:r>
            <a:r>
              <a:rPr lang="id-id" sz="1600" dirty="0">
                <a:solidFill>
                  <a:schemeClr val="tx1"/>
                </a:solidFill>
                <a:latin typeface="Arial" panose="020B0604020202020204" pitchFamily="34" charset="0"/>
                <a:ea typeface="メイリオ" pitchFamily="50" charset="-128"/>
                <a:cs typeface="メイリオ" pitchFamily="50" charset="-128"/>
              </a:rPr>
              <a:t>Dengan memasang keterangan sedang dibersihkan atau diperbaiki, penyimpanan sakelar start oleh operator akan mencegah mesin dihidupkan tanpa disengaja.</a:t>
            </a:r>
            <a:endParaRPr lang="en-US" sz="1600" dirty="0">
              <a:solidFill>
                <a:schemeClr val="tx1"/>
              </a:solidFill>
              <a:latin typeface="Arial" panose="020B0604020202020204" pitchFamily="34" charset="0"/>
              <a:ea typeface="メイリオ" pitchFamily="50" charset="-128"/>
              <a:cs typeface="メイリオ" pitchFamily="50" charset="-128"/>
            </a:endParaRPr>
          </a:p>
          <a:p>
            <a:pPr marL="271463" indent="-271463" rtl="0" fontAlgn="auto">
              <a:spcAft>
                <a:spcPts val="0"/>
              </a:spcAft>
              <a:defRPr/>
            </a:pPr>
            <a:endParaRPr lang="en-US" altLang="ja-JP" sz="1600" dirty="0">
              <a:solidFill>
                <a:schemeClr val="tx1"/>
              </a:solidFill>
              <a:latin typeface="Arial" panose="020B0604020202020204" pitchFamily="34" charset="0"/>
              <a:ea typeface="メイリオ" pitchFamily="50" charset="-128"/>
              <a:cs typeface="メイリオ" pitchFamily="50" charset="-128"/>
            </a:endParaRPr>
          </a:p>
          <a:p>
            <a:pPr marL="271463" indent="-271463" rtl="0" fontAlgn="auto">
              <a:spcAft>
                <a:spcPts val="0"/>
              </a:spcAft>
              <a:defRPr/>
            </a:pPr>
            <a:r>
              <a:rPr lang="id-ID"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dirty="0">
                <a:solidFill>
                  <a:srgbClr val="0000CC"/>
                </a:solidFill>
                <a:latin typeface="Arial" panose="020B0604020202020204" pitchFamily="34" charset="0"/>
                <a:ea typeface="メイリオ" pitchFamily="50" charset="-128"/>
                <a:cs typeface="メイリオ" pitchFamily="50" charset="-128"/>
              </a:rPr>
              <a:t>	</a:t>
            </a:r>
            <a:r>
              <a:rPr lang="id-id" dirty="0">
                <a:solidFill>
                  <a:srgbClr val="0000CC"/>
                </a:solidFill>
                <a:latin typeface="Arial" panose="020B0604020202020204" pitchFamily="34" charset="0"/>
                <a:ea typeface="メイリオ" pitchFamily="50" charset="-128"/>
                <a:cs typeface="メイリオ" pitchFamily="50" charset="-128"/>
              </a:rPr>
              <a:t>Pagar dan alat pengaman tidak mematikan </a:t>
            </a:r>
            <a:br>
              <a:rPr lang="en-US" dirty="0">
                <a:solidFill>
                  <a:srgbClr val="0000CC"/>
                </a:solidFill>
                <a:latin typeface="Arial" panose="020B0604020202020204" pitchFamily="34" charset="0"/>
                <a:ea typeface="メイリオ" pitchFamily="50" charset="-128"/>
                <a:cs typeface="メイリオ" pitchFamily="50" charset="-128"/>
              </a:rPr>
            </a:br>
            <a:r>
              <a:rPr lang="id-id" dirty="0">
                <a:solidFill>
                  <a:srgbClr val="0000CC"/>
                </a:solidFill>
                <a:latin typeface="Arial" panose="020B0604020202020204" pitchFamily="34" charset="0"/>
                <a:ea typeface="メイリオ" pitchFamily="50" charset="-128"/>
                <a:cs typeface="メイリオ" pitchFamily="50" charset="-128"/>
              </a:rPr>
              <a:t>fungsi mesin!</a:t>
            </a:r>
            <a:endParaRPr lang="en-US" altLang="ja-JP" dirty="0">
              <a:solidFill>
                <a:srgbClr val="0000CC"/>
              </a:solidFill>
              <a:latin typeface="Arial" panose="020B0604020202020204" pitchFamily="34" charset="0"/>
              <a:ea typeface="メイリオ" pitchFamily="50" charset="-128"/>
              <a:cs typeface="メイリオ" pitchFamily="50" charset="-128"/>
            </a:endParaRPr>
          </a:p>
          <a:p>
            <a:pPr marL="271463" indent="-271463" rtl="0" fontAlgn="auto">
              <a:spcAft>
                <a:spcPts val="0"/>
              </a:spcAft>
              <a:defRPr/>
            </a:pPr>
            <a:r>
              <a:rPr lang="en-US" sz="1600" dirty="0">
                <a:solidFill>
                  <a:schemeClr val="tx1"/>
                </a:solidFill>
                <a:latin typeface="Arial" panose="020B0604020202020204" pitchFamily="34" charset="0"/>
                <a:ea typeface="メイリオ" pitchFamily="50" charset="-128"/>
                <a:cs typeface="メイリオ" pitchFamily="50" charset="-128"/>
              </a:rPr>
              <a:t>	</a:t>
            </a:r>
            <a:r>
              <a:rPr lang="id-id" sz="1600" dirty="0">
                <a:solidFill>
                  <a:schemeClr val="tx1"/>
                </a:solidFill>
                <a:latin typeface="Arial" panose="020B0604020202020204" pitchFamily="34" charset="0"/>
                <a:ea typeface="メイリオ" pitchFamily="50" charset="-128"/>
                <a:cs typeface="メイリオ" pitchFamily="50" charset="-128"/>
              </a:rPr>
              <a:t>Mari menjaga fungsi mesin tetap efektif melalui </a:t>
            </a:r>
            <a:br>
              <a:rPr lang="en-US" sz="1600" dirty="0">
                <a:solidFill>
                  <a:schemeClr val="tx1"/>
                </a:solidFill>
                <a:latin typeface="Arial" panose="020B0604020202020204" pitchFamily="34" charset="0"/>
                <a:ea typeface="メイリオ" pitchFamily="50" charset="-128"/>
                <a:cs typeface="メイリオ" pitchFamily="50" charset="-128"/>
              </a:rPr>
            </a:br>
            <a:r>
              <a:rPr lang="id-id" sz="1600" dirty="0">
                <a:solidFill>
                  <a:schemeClr val="tx1"/>
                </a:solidFill>
                <a:latin typeface="Arial" panose="020B0604020202020204" pitchFamily="34" charset="0"/>
                <a:ea typeface="メイリオ" pitchFamily="50" charset="-128"/>
                <a:cs typeface="メイリオ" pitchFamily="50" charset="-128"/>
              </a:rPr>
              <a:t>inspeksi dan pemeliharaan.</a:t>
            </a:r>
            <a:endParaRPr lang="en-US" altLang="ja-JP" sz="1600" dirty="0">
              <a:solidFill>
                <a:srgbClr val="0000CC"/>
              </a:solidFill>
              <a:latin typeface="Arial" panose="020B0604020202020204" pitchFamily="34" charset="0"/>
              <a:ea typeface="メイリオ" pitchFamily="50" charset="-128"/>
              <a:cs typeface="メイリオ" pitchFamily="50" charset="-128"/>
            </a:endParaRPr>
          </a:p>
        </p:txBody>
      </p:sp>
      <p:pic>
        <p:nvPicPr>
          <p:cNvPr id="13" name="Picture 2" descr="C:\Users\User07.PC007\OneDrive\01厚労省委託H28\未熟練_商業\マニュアル\HHpics\はさまれhiy1-276-19-14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3944888"/>
            <a:ext cx="2580671" cy="2148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622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User07.PC007\OneDrive\01厚労省委託H28\未熟練_商業\参考資料\災害事例商業01Ssai24-79-5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3483" y="1196752"/>
            <a:ext cx="2261501" cy="216024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10"/>
          <p:cNvSpPr>
            <a:spLocks noChangeArrowheads="1"/>
          </p:cNvSpPr>
          <p:nvPr/>
        </p:nvSpPr>
        <p:spPr bwMode="auto">
          <a:xfrm>
            <a:off x="827584" y="188640"/>
            <a:ext cx="7344816" cy="504056"/>
          </a:xfrm>
          <a:prstGeom prst="roundRect">
            <a:avLst/>
          </a:prstGeom>
          <a:solidFill>
            <a:schemeClr val="accent2">
              <a:lumMod val="75000"/>
            </a:schemeClr>
          </a:solidFill>
          <a:ln w="9525">
            <a:noFill/>
            <a:miter lim="800000"/>
            <a:headEnd/>
            <a:tailEnd/>
          </a:ln>
          <a:effectLst/>
        </p:spPr>
        <p:txBody>
          <a:bodyPr vert="horz" wrap="square" lIns="91440" tIns="45720" rIns="91440" bIns="45720" numCol="1" rtlCol="0" anchor="ctr" anchorCtr="0" compatLnSpc="1">
            <a:prstTxWarp prst="textNoShape">
              <a:avLst/>
            </a:prstTxWarp>
            <a:noAutofit/>
          </a:bodyPr>
          <a:lstStyle/>
          <a:p>
            <a:pPr lvl="0" algn="just" rtl="0" fontAlgn="base">
              <a:lnSpc>
                <a:spcPct val="125000"/>
              </a:lnSpc>
              <a:spcBef>
                <a:spcPct val="0"/>
              </a:spcBef>
              <a:spcAft>
                <a:spcPct val="0"/>
              </a:spcAft>
            </a:pPr>
            <a:r>
              <a:rPr lang="id-id" sz="2400" b="1">
                <a:solidFill>
                  <a:schemeClr val="bg1"/>
                </a:solidFill>
                <a:latin typeface="Arial" panose="020B0604020202020204" pitchFamily="34" charset="0"/>
                <a:ea typeface="ＭＳ ゴシック" pitchFamily="49" charset="-128"/>
                <a:cs typeface="Arial" pitchFamily="34" charset="0"/>
              </a:rPr>
              <a:t>　Poin 1 Ada berbagai bahaya di tempat kerja!</a:t>
            </a:r>
            <a:endParaRPr kumimoji="1" lang="ja-JP" altLang="en-US" sz="2400" b="1" i="0" u="none" strike="noStrike" cap="none" normalizeH="0" baseline="0" dirty="0">
              <a:ln>
                <a:noFill/>
              </a:ln>
              <a:solidFill>
                <a:schemeClr val="bg1"/>
              </a:solidFill>
              <a:effectLst/>
              <a:latin typeface="Arial" panose="020B0604020202020204" pitchFamily="34" charset="0"/>
              <a:ea typeface="ＭＳ Ｐゴシック" pitchFamily="50" charset="-128"/>
              <a:cs typeface="ＭＳ Ｐゴシック" pitchFamily="50" charset="-128"/>
            </a:endParaRPr>
          </a:p>
        </p:txBody>
      </p:sp>
      <p:sp>
        <p:nvSpPr>
          <p:cNvPr id="26" name="テキスト ボックス 25"/>
          <p:cNvSpPr txBox="1"/>
          <p:nvPr/>
        </p:nvSpPr>
        <p:spPr>
          <a:xfrm>
            <a:off x="179512" y="764704"/>
            <a:ext cx="8712968" cy="5904656"/>
          </a:xfrm>
          <a:prstGeom prst="rect">
            <a:avLst/>
          </a:prstGeom>
          <a:noFill/>
          <a:ln w="19050">
            <a:solidFill>
              <a:srgbClr val="0000CC"/>
            </a:solidFill>
          </a:ln>
        </p:spPr>
        <p:txBody>
          <a:bodyPr wrap="square" rtlCol="0">
            <a:noAutofit/>
          </a:bodyPr>
          <a:lstStyle/>
          <a:p>
            <a:pPr marL="92075" rtl="0">
              <a:lnSpc>
                <a:spcPct val="125000"/>
              </a:lnSpc>
            </a:pPr>
            <a:r>
              <a:rPr lang="id-id" b="1">
                <a:solidFill>
                  <a:srgbClr val="0000CC"/>
                </a:solidFill>
                <a:latin typeface="Arial" panose="020B0604020202020204" pitchFamily="34" charset="0"/>
                <a:ea typeface="メイリオ" panose="020B0604030504040204" pitchFamily="50" charset="-128"/>
                <a:cs typeface="メイリオ" panose="020B0604030504040204" pitchFamily="50" charset="-128"/>
              </a:rPr>
              <a:t>[Contoh kasus kecelakaan kerja 1]</a:t>
            </a:r>
            <a:r>
              <a:rPr lang="id-id" b="1">
                <a:solidFill>
                  <a:srgbClr val="FF0000"/>
                </a:solidFill>
                <a:latin typeface="Arial" panose="020B0604020202020204" pitchFamily="34" charset="0"/>
                <a:ea typeface="メイリオ" panose="020B0604030504040204" pitchFamily="50" charset="-128"/>
                <a:cs typeface="メイリオ" panose="020B0604030504040204" pitchFamily="50" charset="-128"/>
              </a:rPr>
              <a:t> Terjebak poros ulir mesin!</a:t>
            </a:r>
            <a:endParaRPr lang="en-US" altLang="ja-JP" b="1" dirty="0">
              <a:solidFill>
                <a:srgbClr val="FF0000"/>
              </a:solidFill>
              <a:latin typeface="Arial" panose="020B0604020202020204" pitchFamily="34" charset="0"/>
              <a:ea typeface="メイリオ" panose="020B0604030504040204" pitchFamily="50" charset="-128"/>
              <a:cs typeface="メイリオ" panose="020B0604030504040204" pitchFamily="50" charset="-128"/>
            </a:endParaRPr>
          </a:p>
          <a:p>
            <a:pPr marL="92075" rtl="0">
              <a:lnSpc>
                <a:spcPct val="125000"/>
              </a:lnSpc>
            </a:pPr>
            <a:endParaRPr lang="en-US" altLang="ja-JP" sz="2000" b="1" dirty="0">
              <a:solidFill>
                <a:srgbClr val="0000CC"/>
              </a:solidFill>
              <a:latin typeface="Arial" panose="020B0604020202020204" pitchFamily="34" charset="0"/>
              <a:ea typeface="メイリオ" panose="020B0604030504040204" pitchFamily="50" charset="-128"/>
              <a:cs typeface="メイリオ" panose="020B0604030504040204" pitchFamily="50" charset="-128"/>
            </a:endParaRPr>
          </a:p>
        </p:txBody>
      </p:sp>
      <p:sp>
        <p:nvSpPr>
          <p:cNvPr id="28" name="正方形/長方形 27"/>
          <p:cNvSpPr/>
          <p:nvPr/>
        </p:nvSpPr>
        <p:spPr>
          <a:xfrm>
            <a:off x="179511" y="1124744"/>
            <a:ext cx="6912769" cy="1862048"/>
          </a:xfrm>
          <a:prstGeom prst="rect">
            <a:avLst/>
          </a:prstGeom>
        </p:spPr>
        <p:txBody>
          <a:bodyPr wrap="square" rtlCol="0">
            <a:spAutoFit/>
          </a:bodyPr>
          <a:lstStyle/>
          <a:p>
            <a:pPr marL="361950" indent="-269875" rtl="0">
              <a:spcBef>
                <a:spcPts val="600"/>
              </a:spcBef>
            </a:pPr>
            <a:r>
              <a:rPr lang="id-id" sz="1500" b="1" dirty="0">
                <a:solidFill>
                  <a:srgbClr val="C00000"/>
                </a:solidFill>
                <a:latin typeface="Arial" panose="020B0604020202020204" pitchFamily="34" charset="0"/>
                <a:ea typeface="メイリオ" panose="020B0604030504040204" pitchFamily="50" charset="-128"/>
                <a:cs typeface="メイリオ" panose="020B0604030504040204" pitchFamily="50" charset="-128"/>
              </a:rPr>
              <a:t>1. Terjadinya kecelakaan kerja</a:t>
            </a:r>
            <a:endParaRPr lang="en-US" altLang="ja-JP" sz="1500" b="1" dirty="0">
              <a:solidFill>
                <a:srgbClr val="C00000"/>
              </a:solidFill>
              <a:latin typeface="Arial" panose="020B0604020202020204" pitchFamily="34" charset="0"/>
              <a:ea typeface="メイリオ" panose="020B0604030504040204" pitchFamily="50" charset="-128"/>
              <a:cs typeface="メイリオ" panose="020B0604030504040204" pitchFamily="50" charset="-128"/>
            </a:endParaRPr>
          </a:p>
          <a:p>
            <a:pPr marL="361950" indent="-269875" rtl="0">
              <a:spcBef>
                <a:spcPts val="300"/>
              </a:spcBef>
            </a:pPr>
            <a:r>
              <a:rPr lang="id-id" sz="1500" dirty="0">
                <a:latin typeface="Arial" panose="020B0604020202020204" pitchFamily="34" charset="0"/>
                <a:ea typeface="メイリオ" panose="020B0604030504040204" pitchFamily="50" charset="-128"/>
                <a:cs typeface="メイリオ" panose="020B0604030504040204" pitchFamily="50" charset="-128"/>
              </a:rPr>
              <a:t>1) Saya membongkar badan poros ulir untuk membersihkan penggiling daging.</a:t>
            </a:r>
          </a:p>
          <a:p>
            <a:pPr marL="361950" indent="-269875" rtl="0">
              <a:spcBef>
                <a:spcPts val="300"/>
              </a:spcBef>
            </a:pPr>
            <a:r>
              <a:rPr lang="id-id" sz="1500" dirty="0">
                <a:latin typeface="Arial" panose="020B0604020202020204" pitchFamily="34" charset="0"/>
                <a:ea typeface="メイリオ" panose="020B0604030504040204" pitchFamily="50" charset="-128"/>
                <a:cs typeface="メイリオ" panose="020B0604030504040204" pitchFamily="50" charset="-128"/>
              </a:rPr>
              <a:t>2) Saya memasukkan tangan ke dalam lubang masuk daging dan mencoba mendorongnya.</a:t>
            </a:r>
          </a:p>
          <a:p>
            <a:pPr marL="361950" indent="-269875" rtl="0">
              <a:spcBef>
                <a:spcPts val="300"/>
              </a:spcBef>
            </a:pPr>
            <a:r>
              <a:rPr lang="id-id" sz="1500" dirty="0">
                <a:latin typeface="Arial" panose="020B0604020202020204" pitchFamily="34" charset="0"/>
                <a:ea typeface="メイリオ" panose="020B0604030504040204" pitchFamily="50" charset="-128"/>
                <a:cs typeface="メイリオ" panose="020B0604030504040204" pitchFamily="50" charset="-128"/>
              </a:rPr>
              <a:t>3) Saya menginjak sakelar kaki, poros ulir berputar dan tangan saya terjebak.</a:t>
            </a:r>
          </a:p>
          <a:p>
            <a:pPr marL="361950" indent="-269875" rtl="0">
              <a:spcBef>
                <a:spcPts val="300"/>
              </a:spcBef>
            </a:pPr>
            <a:r>
              <a:rPr lang="id-id" sz="1500" dirty="0">
                <a:latin typeface="Arial" panose="020B0604020202020204" pitchFamily="34" charset="0"/>
                <a:ea typeface="メイリオ" panose="020B0604030504040204" pitchFamily="50" charset="-128"/>
                <a:cs typeface="メイリオ" panose="020B0604030504040204" pitchFamily="50" charset="-128"/>
              </a:rPr>
              <a:t>4) Power mesin selalu ON karena saklar rusak.</a:t>
            </a:r>
          </a:p>
        </p:txBody>
      </p:sp>
      <p:sp>
        <p:nvSpPr>
          <p:cNvPr id="29" name="正方形/長方形 28"/>
          <p:cNvSpPr/>
          <p:nvPr/>
        </p:nvSpPr>
        <p:spPr>
          <a:xfrm>
            <a:off x="179512" y="2992940"/>
            <a:ext cx="8496944" cy="1938992"/>
          </a:xfrm>
          <a:prstGeom prst="rect">
            <a:avLst/>
          </a:prstGeom>
        </p:spPr>
        <p:txBody>
          <a:bodyPr wrap="square" rtlCol="0">
            <a:spAutoFit/>
          </a:bodyPr>
          <a:lstStyle/>
          <a:p>
            <a:pPr marL="92075" rtl="0">
              <a:spcBef>
                <a:spcPts val="600"/>
              </a:spcBef>
            </a:pPr>
            <a:r>
              <a:rPr lang="id-id" sz="1500" b="1" dirty="0">
                <a:solidFill>
                  <a:srgbClr val="C00000"/>
                </a:solidFill>
                <a:latin typeface="Arial" panose="020B0604020202020204" pitchFamily="34" charset="0"/>
                <a:ea typeface="メイリオ" panose="020B0604030504040204" pitchFamily="50" charset="-128"/>
                <a:cs typeface="メイリオ" panose="020B0604030504040204" pitchFamily="50" charset="-128"/>
              </a:rPr>
              <a:t>2. Bekerja secara Tidak Aman</a:t>
            </a:r>
            <a:endParaRPr lang="en-US" altLang="ja-JP" sz="1500" b="1" dirty="0">
              <a:solidFill>
                <a:srgbClr val="C00000"/>
              </a:solidFill>
              <a:latin typeface="Arial" panose="020B0604020202020204" pitchFamily="34" charset="0"/>
              <a:ea typeface="メイリオ" panose="020B0604030504040204" pitchFamily="50" charset="-128"/>
              <a:cs typeface="メイリオ" panose="020B0604030504040204" pitchFamily="50" charset="-128"/>
            </a:endParaRPr>
          </a:p>
          <a:p>
            <a:pPr marL="92075" rtl="0">
              <a:spcBef>
                <a:spcPts val="300"/>
              </a:spcBef>
            </a:pPr>
            <a:r>
              <a:rPr lang="id-id" sz="1500" dirty="0">
                <a:latin typeface="Arial" panose="020B0604020202020204" pitchFamily="34" charset="0"/>
                <a:ea typeface="メイリオ" panose="020B0604030504040204" pitchFamily="50" charset="-128"/>
                <a:cs typeface="メイリオ" panose="020B0604030504040204" pitchFamily="50" charset="-128"/>
              </a:rPr>
              <a:t>1) Mesin dibersihkan tanpa mematikan pengoperasian mesin daging.</a:t>
            </a:r>
          </a:p>
          <a:p>
            <a:pPr marL="92075" rtl="0">
              <a:spcBef>
                <a:spcPts val="300"/>
              </a:spcBef>
            </a:pPr>
            <a:r>
              <a:rPr lang="id-id" sz="1500" dirty="0">
                <a:latin typeface="Arial" panose="020B0604020202020204" pitchFamily="34" charset="0"/>
                <a:ea typeface="メイリオ" panose="020B0604030504040204" pitchFamily="50" charset="-128"/>
                <a:cs typeface="メイリオ" panose="020B0604030504040204" pitchFamily="50" charset="-128"/>
              </a:rPr>
              <a:t>2) Membiarkan sakelar yang rusak tanpa memperbaikinya.</a:t>
            </a:r>
          </a:p>
          <a:p>
            <a:pPr marL="92075" rtl="0">
              <a:spcBef>
                <a:spcPts val="300"/>
              </a:spcBef>
            </a:pPr>
            <a:r>
              <a:rPr lang="id-id" sz="1500" dirty="0">
                <a:latin typeface="Arial" panose="020B0604020202020204" pitchFamily="34" charset="0"/>
                <a:ea typeface="メイリオ" panose="020B0604030504040204" pitchFamily="50" charset="-128"/>
                <a:cs typeface="メイリオ" panose="020B0604030504040204" pitchFamily="50" charset="-128"/>
              </a:rPr>
              <a:t>3) Steker listrik tidak dicabut. Hal tersebut tidak diinstruksikan kepada pekerja.</a:t>
            </a:r>
          </a:p>
          <a:p>
            <a:pPr marL="92075" rtl="0">
              <a:spcBef>
                <a:spcPts val="300"/>
              </a:spcBef>
            </a:pPr>
            <a:r>
              <a:rPr lang="id-id" sz="1500" dirty="0">
                <a:latin typeface="Arial" panose="020B0604020202020204" pitchFamily="34" charset="0"/>
                <a:ea typeface="メイリオ" panose="020B0604030504040204" pitchFamily="50" charset="-128"/>
                <a:cs typeface="メイリオ" panose="020B0604030504040204" pitchFamily="50" charset="-128"/>
              </a:rPr>
              <a:t>4) Prosedur kerja tidak dijelaskan.</a:t>
            </a:r>
          </a:p>
          <a:p>
            <a:pPr marL="92075" rtl="0">
              <a:spcBef>
                <a:spcPts val="300"/>
              </a:spcBef>
            </a:pPr>
            <a:r>
              <a:rPr lang="id-id" sz="1500" dirty="0">
                <a:latin typeface="Arial" panose="020B0604020202020204" pitchFamily="34" charset="0"/>
                <a:ea typeface="メイリオ" panose="020B0604030504040204" pitchFamily="50" charset="-128"/>
                <a:cs typeface="メイリオ" panose="020B0604030504040204" pitchFamily="50" charset="-128"/>
              </a:rPr>
              <a:t>5) Pendidikan keselamatan kerja tidak cukup.</a:t>
            </a:r>
          </a:p>
          <a:p>
            <a:pPr marL="92075" rtl="0">
              <a:spcBef>
                <a:spcPts val="300"/>
              </a:spcBef>
            </a:pPr>
            <a:r>
              <a:rPr lang="id-id" sz="1500" dirty="0">
                <a:latin typeface="Arial" panose="020B0604020202020204" pitchFamily="34" charset="0"/>
                <a:ea typeface="メイリオ" panose="020B0604030504040204" pitchFamily="50" charset="-128"/>
                <a:cs typeface="メイリオ" panose="020B0604030504040204" pitchFamily="50" charset="-128"/>
              </a:rPr>
              <a:t>6) Tidak ada pengkajian risiko.</a:t>
            </a:r>
            <a:endParaRPr lang="en-US" altLang="ja-JP" sz="1500" dirty="0">
              <a:latin typeface="Arial" panose="020B0604020202020204" pitchFamily="34" charset="0"/>
              <a:ea typeface="メイリオ" panose="020B0604030504040204" pitchFamily="50" charset="-128"/>
              <a:cs typeface="メイリオ" panose="020B0604030504040204" pitchFamily="50" charset="-128"/>
            </a:endParaRPr>
          </a:p>
        </p:txBody>
      </p:sp>
      <p:sp>
        <p:nvSpPr>
          <p:cNvPr id="9" name="正方形/長方形 8"/>
          <p:cNvSpPr/>
          <p:nvPr/>
        </p:nvSpPr>
        <p:spPr>
          <a:xfrm>
            <a:off x="179512" y="4950422"/>
            <a:ext cx="8640960" cy="1458091"/>
          </a:xfrm>
          <a:prstGeom prst="rect">
            <a:avLst/>
          </a:prstGeom>
        </p:spPr>
        <p:txBody>
          <a:bodyPr wrap="square" rtlCol="0">
            <a:spAutoFit/>
          </a:bodyPr>
          <a:lstStyle/>
          <a:p>
            <a:pPr marL="92075" rtl="0">
              <a:lnSpc>
                <a:spcPct val="125000"/>
              </a:lnSpc>
            </a:pPr>
            <a:r>
              <a:rPr lang="id-id" sz="1500" b="1" dirty="0">
                <a:solidFill>
                  <a:srgbClr val="C00000"/>
                </a:solidFill>
                <a:latin typeface="Arial" panose="020B0604020202020204" pitchFamily="34" charset="0"/>
                <a:ea typeface="メイリオ" panose="020B0604030504040204" pitchFamily="50" charset="-128"/>
                <a:cs typeface="メイリオ" panose="020B0604030504040204" pitchFamily="50" charset="-128"/>
              </a:rPr>
              <a:t>3. Supaya dapat Bekerja dengan Aman</a:t>
            </a:r>
            <a:endParaRPr lang="en-US" altLang="ja-JP" sz="1500" b="1" dirty="0">
              <a:solidFill>
                <a:srgbClr val="C00000"/>
              </a:solidFill>
              <a:latin typeface="Arial" panose="020B0604020202020204" pitchFamily="34" charset="0"/>
              <a:ea typeface="メイリオ" panose="020B0604030504040204" pitchFamily="50" charset="-128"/>
              <a:cs typeface="メイリオ" panose="020B0604030504040204" pitchFamily="50" charset="-128"/>
            </a:endParaRPr>
          </a:p>
          <a:p>
            <a:pPr marL="92075" rtl="0">
              <a:spcBef>
                <a:spcPts val="300"/>
              </a:spcBef>
            </a:pPr>
            <a:r>
              <a:rPr lang="id-id" sz="1500" dirty="0">
                <a:latin typeface="Arial" panose="020B0604020202020204" pitchFamily="34" charset="0"/>
                <a:ea typeface="メイリオ" panose="020B0604030504040204" pitchFamily="50" charset="-128"/>
                <a:cs typeface="メイリオ" panose="020B0604030504040204" pitchFamily="50" charset="-128"/>
              </a:rPr>
              <a:t>1) Pahami bahwa ada berbagai bahaya di tempat kerja, termasuk mesin makanan.</a:t>
            </a:r>
          </a:p>
          <a:p>
            <a:pPr marL="92075" rtl="0">
              <a:spcBef>
                <a:spcPts val="300"/>
              </a:spcBef>
            </a:pPr>
            <a:r>
              <a:rPr lang="id-id" sz="1500" dirty="0">
                <a:latin typeface="Arial" panose="020B0604020202020204" pitchFamily="34" charset="0"/>
                <a:ea typeface="メイリオ" panose="020B0604030504040204" pitchFamily="50" charset="-128"/>
                <a:cs typeface="メイリオ" panose="020B0604030504040204" pitchFamily="50" charset="-128"/>
              </a:rPr>
              <a:t>2) Selalu hentikan mesin saat membersihkan atau menyetel mesin (termasuk jika ada masalah).</a:t>
            </a:r>
          </a:p>
          <a:p>
            <a:pPr marL="92075" rtl="0">
              <a:spcBef>
                <a:spcPts val="300"/>
              </a:spcBef>
            </a:pPr>
            <a:r>
              <a:rPr lang="id-id" sz="1500" dirty="0">
                <a:latin typeface="Arial" panose="020B0604020202020204" pitchFamily="34" charset="0"/>
                <a:ea typeface="メイリオ" panose="020B0604030504040204" pitchFamily="50" charset="-128"/>
                <a:cs typeface="メイリオ" panose="020B0604030504040204" pitchFamily="50" charset="-128"/>
              </a:rPr>
              <a:t>3) Matikan sakelar atau cabut steker listrik.</a:t>
            </a:r>
          </a:p>
          <a:p>
            <a:pPr marL="92075" rtl="0">
              <a:spcBef>
                <a:spcPts val="300"/>
              </a:spcBef>
            </a:pPr>
            <a:r>
              <a:rPr lang="id-id" sz="1500" dirty="0">
                <a:latin typeface="Arial" panose="020B0604020202020204" pitchFamily="34" charset="0"/>
                <a:ea typeface="メイリオ" panose="020B0604030504040204" pitchFamily="50" charset="-128"/>
                <a:cs typeface="メイリオ" panose="020B0604030504040204" pitchFamily="50" charset="-128"/>
              </a:rPr>
              <a:t>4) Selalu patuhi prosedur kerja (alat pengaman, sakelar stop darurat, metode kerja, dan lain-lain).</a:t>
            </a:r>
            <a:endParaRPr lang="en-US" altLang="ja-JP" sz="1500" dirty="0">
              <a:latin typeface="Arial" panose="020B0604020202020204" pitchFamily="34" charset="0"/>
              <a:ea typeface="メイリオ" panose="020B0604030504040204" pitchFamily="50" charset="-128"/>
              <a:cs typeface="メイリオ" panose="020B0604030504040204" pitchFamily="50" charset="-128"/>
            </a:endParaRPr>
          </a:p>
        </p:txBody>
      </p:sp>
      <p:sp>
        <p:nvSpPr>
          <p:cNvPr id="10" name="スライド番号プレースホルダ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4AA4217-AB25-474B-8523-140E3806D2F1}" type="slidenum">
              <a:rPr kumimoji="1" lang="ja-JP" altLang="en-US" sz="1200" b="0" i="0" u="none" strike="noStrike" kern="1200" cap="none" spc="0" normalizeH="0" baseline="0" noProof="0" smtClean="0">
                <a:ln>
                  <a:noFill/>
                </a:ln>
                <a:solidFill>
                  <a:schemeClr val="tx1">
                    <a:tint val="75000"/>
                  </a:scheme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dirty="0">
              <a:ln>
                <a:noFill/>
              </a:ln>
              <a:solidFill>
                <a:schemeClr val="tx1">
                  <a:tint val="75000"/>
                </a:scheme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638917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 3"/>
          <p:cNvSpPr>
            <a:spLocks noGrp="1"/>
          </p:cNvSpPr>
          <p:nvPr>
            <p:ph type="sldNum" sz="quarter" idx="12"/>
          </p:nvPr>
        </p:nvSpPr>
        <p:spPr>
          <a:xfrm>
            <a:off x="6553200" y="6356350"/>
            <a:ext cx="2133600" cy="365125"/>
          </a:xfrm>
        </p:spPr>
        <p:txBody>
          <a:bodyPr rtlCol="0"/>
          <a:lstStyle/>
          <a:p>
            <a:pPr rtl="0"/>
            <a:fld id="{94AA4217-AB25-474B-8523-140E3806D2F1}" type="slidenum">
              <a:rPr kumimoji="1" lang="ja-JP" altLang="en-US" smtClean="0">
                <a:latin typeface="Arial" panose="020B0604020202020204" pitchFamily="34" charset="0"/>
              </a:rPr>
              <a:pPr/>
              <a:t>20</a:t>
            </a:fld>
            <a:endParaRPr kumimoji="1" lang="ja-JP" altLang="en-US" dirty="0">
              <a:latin typeface="Arial" panose="020B0604020202020204" pitchFamily="34" charset="0"/>
            </a:endParaRPr>
          </a:p>
        </p:txBody>
      </p:sp>
      <p:sp>
        <p:nvSpPr>
          <p:cNvPr id="29" name="テキスト ボックス 28"/>
          <p:cNvSpPr txBox="1"/>
          <p:nvPr/>
        </p:nvSpPr>
        <p:spPr>
          <a:xfrm>
            <a:off x="476672" y="404664"/>
            <a:ext cx="4311352" cy="369332"/>
          </a:xfrm>
          <a:prstGeom prst="rect">
            <a:avLst/>
          </a:prstGeom>
          <a:noFill/>
        </p:spPr>
        <p:txBody>
          <a:bodyPr wrap="square" rtlCol="0">
            <a:spAutoFit/>
          </a:bodyPr>
          <a:lstStyle/>
          <a:p>
            <a:pPr rtl="0"/>
            <a:r>
              <a:rPr lang="id-id">
                <a:solidFill>
                  <a:srgbClr val="C00000"/>
                </a:solidFill>
                <a:latin typeface="Arial" panose="020B0604020202020204" pitchFamily="34" charset="0"/>
              </a:rPr>
              <a:t>[Contoh Kasus Terjepit dan Terjebak]</a:t>
            </a:r>
            <a:endParaRPr kumimoji="1" lang="ja-JP" altLang="en-US" dirty="0">
              <a:solidFill>
                <a:srgbClr val="C00000"/>
              </a:solidFill>
              <a:latin typeface="Arial" panose="020B0604020202020204" pitchFamily="34" charset="0"/>
            </a:endParaRPr>
          </a:p>
        </p:txBody>
      </p:sp>
      <p:sp>
        <p:nvSpPr>
          <p:cNvPr id="12" name="正方形/長方形 11"/>
          <p:cNvSpPr/>
          <p:nvPr/>
        </p:nvSpPr>
        <p:spPr bwMode="auto">
          <a:xfrm>
            <a:off x="549275" y="908720"/>
            <a:ext cx="5534894" cy="1817215"/>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spAutoFit/>
          </a:bodyPr>
          <a:lstStyle/>
          <a:p>
            <a:pPr marL="266700" indent="-266700" rtl="0" fontAlgn="auto">
              <a:spcAft>
                <a:spcPts val="0"/>
              </a:spcAft>
              <a:defRPr/>
            </a:pPr>
            <a:r>
              <a:rPr lang="id-ID"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 </a:t>
            </a:r>
            <a:r>
              <a:rPr lang="id-id" dirty="0">
                <a:solidFill>
                  <a:srgbClr val="0000CC"/>
                </a:solidFill>
                <a:latin typeface="Arial" panose="020B0604020202020204" pitchFamily="34" charset="0"/>
                <a:ea typeface="メイリオ" pitchFamily="50" charset="-128"/>
                <a:cs typeface="メイリオ" pitchFamily="50" charset="-128"/>
              </a:rPr>
              <a:t>Contoh kasus </a:t>
            </a:r>
            <a:r>
              <a:rPr lang="id-ID" dirty="0">
                <a:solidFill>
                  <a:srgbClr val="0000CC"/>
                </a:solidFill>
                <a:latin typeface="Arial" panose="020B0604020202020204" pitchFamily="34" charset="0"/>
                <a:ea typeface="メイリオ" pitchFamily="50" charset="-128"/>
                <a:cs typeface="メイリオ" pitchFamily="50" charset="-128"/>
              </a:rPr>
              <a:t>(4) </a:t>
            </a:r>
            <a:r>
              <a:rPr lang="id-id" dirty="0">
                <a:solidFill>
                  <a:srgbClr val="0000CC"/>
                </a:solidFill>
                <a:latin typeface="Arial" panose="020B0604020202020204" pitchFamily="34" charset="0"/>
                <a:ea typeface="メイリオ" pitchFamily="50" charset="-128"/>
                <a:cs typeface="メイリオ" pitchFamily="50" charset="-128"/>
              </a:rPr>
              <a:t>-1 </a:t>
            </a:r>
            <a:r>
              <a:rPr lang="id-id" dirty="0">
                <a:solidFill>
                  <a:schemeClr val="tx1"/>
                </a:solidFill>
                <a:latin typeface="Arial" panose="020B0604020202020204" pitchFamily="34" charset="0"/>
                <a:ea typeface="メイリオ" pitchFamily="50" charset="-128"/>
                <a:cs typeface="メイリオ" pitchFamily="50" charset="-128"/>
              </a:rPr>
              <a:t> Pada pengolahan daging, saya mematikan sakelar untuk membersihkan potongan daging yang menempel pada mixer karena akan mengubah jenis daging, tetapi tangan saya terjebak karena mixer masih bergerak. </a:t>
            </a:r>
          </a:p>
        </p:txBody>
      </p:sp>
      <p:sp>
        <p:nvSpPr>
          <p:cNvPr id="13" name="正方形/長方形 6"/>
          <p:cNvSpPr>
            <a:spLocks noChangeArrowheads="1"/>
          </p:cNvSpPr>
          <p:nvPr/>
        </p:nvSpPr>
        <p:spPr bwMode="auto">
          <a:xfrm>
            <a:off x="549277" y="2924944"/>
            <a:ext cx="5534891" cy="1754326"/>
          </a:xfrm>
          <a:prstGeom prst="rect">
            <a:avLst/>
          </a:prstGeom>
          <a:noFill/>
          <a:ln w="19050">
            <a:solidFill>
              <a:srgbClr val="0000CC"/>
            </a:solidFill>
            <a:miter lim="800000"/>
            <a:headEnd/>
            <a:tailEnd/>
          </a:ln>
        </p:spPr>
        <p:txBody>
          <a:bodyPr rtlCol="0">
            <a:spAutoFit/>
          </a:bodyPr>
          <a:lstStyle/>
          <a:p>
            <a:pPr marL="266700" indent="-266700" rtl="0"/>
            <a:r>
              <a:rPr lang="id-ID"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 </a:t>
            </a:r>
            <a:r>
              <a:rPr lang="id-id" dirty="0">
                <a:solidFill>
                  <a:srgbClr val="0000CC"/>
                </a:solidFill>
                <a:latin typeface="Arial" panose="020B0604020202020204" pitchFamily="34" charset="0"/>
                <a:ea typeface="メイリオ" pitchFamily="50" charset="-128"/>
                <a:cs typeface="メイリオ" pitchFamily="50" charset="-128"/>
              </a:rPr>
              <a:t>Contoh kasus </a:t>
            </a:r>
            <a:r>
              <a:rPr lang="id-ID" dirty="0">
                <a:solidFill>
                  <a:srgbClr val="0000CC"/>
                </a:solidFill>
                <a:latin typeface="Arial" panose="020B0604020202020204" pitchFamily="34" charset="0"/>
                <a:ea typeface="メイリオ" pitchFamily="50" charset="-128"/>
                <a:cs typeface="メイリオ" pitchFamily="50" charset="-128"/>
              </a:rPr>
              <a:t>(4) </a:t>
            </a:r>
            <a:r>
              <a:rPr lang="id-id" dirty="0">
                <a:solidFill>
                  <a:srgbClr val="0000CC"/>
                </a:solidFill>
                <a:latin typeface="Arial" panose="020B0604020202020204" pitchFamily="34" charset="0"/>
                <a:ea typeface="メイリオ" pitchFamily="50" charset="-128"/>
                <a:cs typeface="メイリオ" pitchFamily="50" charset="-128"/>
              </a:rPr>
              <a:t>-2 </a:t>
            </a:r>
            <a:r>
              <a:rPr lang="id-id" dirty="0">
                <a:latin typeface="Arial" panose="020B0604020202020204" pitchFamily="34" charset="0"/>
                <a:ea typeface="メイリオ" pitchFamily="50" charset="-128"/>
                <a:cs typeface="メイリオ" pitchFamily="50" charset="-128"/>
              </a:rPr>
              <a:t> Setelah berbicara sambil berdiri di sisi kiri forklift di gudang dengan pengemudi forklift untuk inspeksi mutu, ketika forklift berputar ke kanan dan mulai bergerak, saya terjepit di antara bagian kiri belakang forklift dan dinding gudang. </a:t>
            </a:r>
          </a:p>
        </p:txBody>
      </p:sp>
      <p:sp>
        <p:nvSpPr>
          <p:cNvPr id="14" name="正方形/長方形 7"/>
          <p:cNvSpPr>
            <a:spLocks noChangeArrowheads="1"/>
          </p:cNvSpPr>
          <p:nvPr/>
        </p:nvSpPr>
        <p:spPr bwMode="auto">
          <a:xfrm>
            <a:off x="549277" y="5013176"/>
            <a:ext cx="5534891" cy="1477328"/>
          </a:xfrm>
          <a:prstGeom prst="rect">
            <a:avLst/>
          </a:prstGeom>
          <a:noFill/>
          <a:ln w="19050">
            <a:solidFill>
              <a:srgbClr val="0000CC"/>
            </a:solidFill>
            <a:miter lim="800000"/>
            <a:headEnd/>
            <a:tailEnd/>
          </a:ln>
        </p:spPr>
        <p:txBody>
          <a:bodyPr rtlCol="0">
            <a:spAutoFit/>
          </a:bodyPr>
          <a:lstStyle/>
          <a:p>
            <a:pPr marL="266700" indent="-266700" rtl="0"/>
            <a:r>
              <a:rPr lang="id-ID"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 </a:t>
            </a:r>
            <a:r>
              <a:rPr lang="id-id" dirty="0">
                <a:solidFill>
                  <a:srgbClr val="0000CC"/>
                </a:solidFill>
                <a:latin typeface="Arial" panose="020B0604020202020204" pitchFamily="34" charset="0"/>
                <a:ea typeface="メイリオ" pitchFamily="50" charset="-128"/>
                <a:cs typeface="メイリオ" pitchFamily="50" charset="-128"/>
              </a:rPr>
              <a:t>Contoh kasus </a:t>
            </a:r>
            <a:r>
              <a:rPr lang="id-ID" dirty="0">
                <a:solidFill>
                  <a:srgbClr val="0000CC"/>
                </a:solidFill>
                <a:latin typeface="Arial" panose="020B0604020202020204" pitchFamily="34" charset="0"/>
                <a:ea typeface="メイリオ" pitchFamily="50" charset="-128"/>
                <a:cs typeface="メイリオ" pitchFamily="50" charset="-128"/>
              </a:rPr>
              <a:t>(4) </a:t>
            </a:r>
            <a:r>
              <a:rPr lang="id-id" dirty="0">
                <a:solidFill>
                  <a:srgbClr val="0000CC"/>
                </a:solidFill>
                <a:latin typeface="Arial" panose="020B0604020202020204" pitchFamily="34" charset="0"/>
                <a:ea typeface="メイリオ" pitchFamily="50" charset="-128"/>
                <a:cs typeface="メイリオ" pitchFamily="50" charset="-128"/>
              </a:rPr>
              <a:t>-3 </a:t>
            </a:r>
            <a:r>
              <a:rPr lang="id-id" dirty="0">
                <a:latin typeface="Arial" panose="020B0604020202020204" pitchFamily="34" charset="0"/>
                <a:ea typeface="メイリオ" pitchFamily="50" charset="-128"/>
                <a:cs typeface="メイリオ" pitchFamily="50" charset="-128"/>
              </a:rPr>
              <a:t> Saat akan mengubah arah troli palet yang memuat produk waktu pekerjaan pemilahan produk yang akan dikirim ke pusat distribusi, kaki saya terjepit oleh roda yang berputar. </a:t>
            </a:r>
          </a:p>
        </p:txBody>
      </p:sp>
      <p:pic>
        <p:nvPicPr>
          <p:cNvPr id="15" name="Picture 2" descr="C:\Users\User07.PC007\OneDrive\01厚労省委託H28\未熟練_商業\マニュアル\HHpics\hiy1-337-23-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5531" y="4854034"/>
            <a:ext cx="1671310" cy="16713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anzeninfo.mhlw.go.jp/hiyari/image/hiy1-276-19-14.gif"/>
          <p:cNvPicPr>
            <a:picLocks noChangeAspect="1" noChangeArrowheads="1"/>
          </p:cNvPicPr>
          <p:nvPr/>
        </p:nvPicPr>
        <p:blipFill>
          <a:blip r:embed="rId3" cstate="print"/>
          <a:srcRect/>
          <a:stretch>
            <a:fillRect/>
          </a:stretch>
        </p:blipFill>
        <p:spPr bwMode="auto">
          <a:xfrm>
            <a:off x="6245317" y="620688"/>
            <a:ext cx="2215115" cy="2215115"/>
          </a:xfrm>
          <a:prstGeom prst="rect">
            <a:avLst/>
          </a:prstGeom>
          <a:noFill/>
        </p:spPr>
      </p:pic>
      <p:pic>
        <p:nvPicPr>
          <p:cNvPr id="17" name="Picture 2" descr="http://anzeninfo.mhlw.go.jp/hiyari/image/hiy1-372-24-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1516" y="2852936"/>
            <a:ext cx="2032932" cy="2032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42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 3"/>
          <p:cNvSpPr>
            <a:spLocks noGrp="1"/>
          </p:cNvSpPr>
          <p:nvPr>
            <p:ph type="sldNum" sz="quarter" idx="12"/>
          </p:nvPr>
        </p:nvSpPr>
        <p:spPr>
          <a:xfrm>
            <a:off x="6553200" y="6356350"/>
            <a:ext cx="2133600" cy="365125"/>
          </a:xfrm>
        </p:spPr>
        <p:txBody>
          <a:bodyPr rtlCol="0"/>
          <a:lstStyle/>
          <a:p>
            <a:pPr rtl="0"/>
            <a:fld id="{94AA4217-AB25-474B-8523-140E3806D2F1}" type="slidenum">
              <a:rPr kumimoji="1" lang="ja-JP" altLang="en-US" smtClean="0">
                <a:latin typeface="Arial" panose="020B0604020202020204" pitchFamily="34" charset="0"/>
              </a:rPr>
              <a:pPr/>
              <a:t>21</a:t>
            </a:fld>
            <a:endParaRPr kumimoji="1" lang="ja-JP" altLang="en-US" dirty="0">
              <a:latin typeface="Arial" panose="020B0604020202020204" pitchFamily="34" charset="0"/>
            </a:endParaRPr>
          </a:p>
        </p:txBody>
      </p:sp>
      <p:sp>
        <p:nvSpPr>
          <p:cNvPr id="10" name="テキスト ボックス 9"/>
          <p:cNvSpPr txBox="1"/>
          <p:nvPr/>
        </p:nvSpPr>
        <p:spPr>
          <a:xfrm>
            <a:off x="476672" y="404664"/>
            <a:ext cx="8000652" cy="369332"/>
          </a:xfrm>
          <a:prstGeom prst="rect">
            <a:avLst/>
          </a:prstGeom>
          <a:noFill/>
        </p:spPr>
        <p:txBody>
          <a:bodyPr wrap="square" rtlCol="0">
            <a:spAutoFit/>
          </a:bodyPr>
          <a:lstStyle/>
          <a:p>
            <a:pPr rtl="0"/>
            <a:r>
              <a:rPr lang="id-id" dirty="0">
                <a:solidFill>
                  <a:srgbClr val="C00000"/>
                </a:solidFill>
                <a:latin typeface="Arial" panose="020B0604020202020204" pitchFamily="34" charset="0"/>
              </a:rPr>
              <a:t>(Referensi) Poin pencegahan kecelakaan "tersengat panas"</a:t>
            </a:r>
            <a:endParaRPr kumimoji="1" lang="ja-JP" altLang="en-US" dirty="0">
              <a:solidFill>
                <a:srgbClr val="C00000"/>
              </a:solidFill>
              <a:latin typeface="Arial" panose="020B0604020202020204" pitchFamily="34" charset="0"/>
            </a:endParaRPr>
          </a:p>
        </p:txBody>
      </p:sp>
      <p:sp>
        <p:nvSpPr>
          <p:cNvPr id="11" name="正方形/長方形 10"/>
          <p:cNvSpPr/>
          <p:nvPr/>
        </p:nvSpPr>
        <p:spPr>
          <a:xfrm>
            <a:off x="603796" y="836712"/>
            <a:ext cx="8000652" cy="5484738"/>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fontAlgn="auto">
              <a:spcAft>
                <a:spcPts val="0"/>
              </a:spcAft>
              <a:defRPr/>
            </a:pPr>
            <a:endParaRPr lang="en-US" altLang="ja-JP" sz="1600" dirty="0">
              <a:solidFill>
                <a:srgbClr val="C00000"/>
              </a:solidFill>
              <a:latin typeface="Arial" panose="020B0604020202020204" pitchFamily="34" charset="0"/>
              <a:ea typeface="メイリオ" pitchFamily="50" charset="-128"/>
              <a:cs typeface="メイリオ" pitchFamily="50" charset="-128"/>
            </a:endParaRPr>
          </a:p>
          <a:p>
            <a:pPr rtl="0" fontAlgn="auto">
              <a:spcAft>
                <a:spcPts val="0"/>
              </a:spcAft>
              <a:defRPr/>
            </a:pPr>
            <a:r>
              <a:rPr lang="id-id" sz="1600" dirty="0">
                <a:solidFill>
                  <a:srgbClr val="C00000"/>
                </a:solidFill>
                <a:latin typeface="Arial" panose="020B0604020202020204" pitchFamily="34" charset="0"/>
                <a:ea typeface="メイリオ" pitchFamily="50" charset="-128"/>
                <a:cs typeface="メイリオ" pitchFamily="50" charset="-128"/>
              </a:rPr>
              <a:t>(Referensi) Poin pencegahan kecelakaan "tersengat panas"</a:t>
            </a:r>
          </a:p>
          <a:p>
            <a:pPr rtl="0" fontAlgn="auto">
              <a:spcAft>
                <a:spcPts val="0"/>
              </a:spcAft>
              <a:defRPr/>
            </a:pPr>
            <a:r>
              <a:rPr lang="id-id" sz="1600" dirty="0">
                <a:solidFill>
                  <a:schemeClr val="tx1"/>
                </a:solidFill>
                <a:latin typeface="Arial" panose="020B0604020202020204" pitchFamily="34" charset="0"/>
                <a:ea typeface="メイリオ" pitchFamily="50" charset="-128"/>
                <a:cs typeface="メイリオ" pitchFamily="50" charset="-128"/>
              </a:rPr>
              <a:t>　Tempat kerja yang panas dan lembap memiliki risiko "tersengat panas".</a:t>
            </a:r>
            <a:endParaRPr lang="en-US" altLang="ja-JP" sz="1600" dirty="0">
              <a:solidFill>
                <a:schemeClr val="tx1"/>
              </a:solidFill>
              <a:latin typeface="Arial" panose="020B0604020202020204" pitchFamily="34" charset="0"/>
              <a:ea typeface="メイリオ" pitchFamily="50" charset="-128"/>
              <a:cs typeface="メイリオ" pitchFamily="50" charset="-128"/>
            </a:endParaRPr>
          </a:p>
          <a:p>
            <a:pPr rtl="0" fontAlgn="auto">
              <a:spcAft>
                <a:spcPts val="0"/>
              </a:spcAft>
              <a:defRPr/>
            </a:pPr>
            <a:r>
              <a:rPr lang="id-ID" sz="1600"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sz="1600"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 </a:t>
            </a:r>
            <a:r>
              <a:rPr lang="id-id" sz="1600" dirty="0">
                <a:solidFill>
                  <a:srgbClr val="0000CC"/>
                </a:solidFill>
                <a:latin typeface="Arial" panose="020B0604020202020204" pitchFamily="34" charset="0"/>
                <a:ea typeface="メイリオ" pitchFamily="50" charset="-128"/>
                <a:cs typeface="メイリオ" pitchFamily="50" charset="-128"/>
              </a:rPr>
              <a:t>Mari mencegah tersengat panas!</a:t>
            </a:r>
            <a:endParaRPr lang="en-US" altLang="ja-JP" sz="1600" dirty="0">
              <a:solidFill>
                <a:schemeClr val="tx1"/>
              </a:solidFill>
              <a:latin typeface="Arial" panose="020B0604020202020204" pitchFamily="34" charset="0"/>
              <a:ea typeface="メイリオ" pitchFamily="50" charset="-128"/>
              <a:cs typeface="メイリオ" pitchFamily="50" charset="-128"/>
            </a:endParaRPr>
          </a:p>
          <a:p>
            <a:pPr marL="442913" indent="-261938" rtl="0" fontAlgn="auto">
              <a:spcAft>
                <a:spcPts val="0"/>
              </a:spcAft>
              <a:defRPr/>
            </a:pPr>
            <a:r>
              <a:rPr lang="id-ID" sz="1600" dirty="0">
                <a:solidFill>
                  <a:schemeClr val="tx1"/>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id-id" sz="1600" dirty="0">
                <a:solidFill>
                  <a:schemeClr val="tx1"/>
                </a:solidFill>
                <a:latin typeface="Arial" panose="020B0604020202020204" pitchFamily="34" charset="0"/>
                <a:ea typeface="メイリオ" pitchFamily="50" charset="-128"/>
                <a:cs typeface="メイリオ" pitchFamily="50" charset="-128"/>
              </a:rPr>
              <a:t> Waspadai perubahan kondisi fisik seperti kurang tidur. Perhatikan </a:t>
            </a:r>
            <a:br>
              <a:rPr lang="en-US" sz="1600" dirty="0">
                <a:solidFill>
                  <a:schemeClr val="tx1"/>
                </a:solidFill>
                <a:latin typeface="Arial" panose="020B0604020202020204" pitchFamily="34" charset="0"/>
                <a:ea typeface="メイリオ" pitchFamily="50" charset="-128"/>
                <a:cs typeface="メイリオ" pitchFamily="50" charset="-128"/>
              </a:rPr>
            </a:br>
            <a:r>
              <a:rPr lang="id-id" sz="1600" dirty="0">
                <a:solidFill>
                  <a:schemeClr val="tx1"/>
                </a:solidFill>
                <a:latin typeface="Arial" panose="020B0604020202020204" pitchFamily="34" charset="0"/>
                <a:ea typeface="メイリオ" pitchFamily="50" charset="-128"/>
                <a:cs typeface="メイリオ" pitchFamily="50" charset="-128"/>
              </a:rPr>
              <a:t>juga orang di sekitar kita</a:t>
            </a:r>
            <a:endParaRPr lang="en-US" altLang="ja-JP" sz="1600" dirty="0">
              <a:solidFill>
                <a:schemeClr val="tx1"/>
              </a:solidFill>
              <a:latin typeface="Arial" panose="020B0604020202020204" pitchFamily="34" charset="0"/>
              <a:ea typeface="メイリオ" pitchFamily="50" charset="-128"/>
              <a:cs typeface="メイリオ" pitchFamily="50" charset="-128"/>
            </a:endParaRPr>
          </a:p>
          <a:p>
            <a:pPr marL="442913" indent="-261938" rtl="0" fontAlgn="auto">
              <a:spcAft>
                <a:spcPts val="0"/>
              </a:spcAft>
              <a:defRPr/>
            </a:pPr>
            <a:r>
              <a:rPr lang="id-ID" sz="1600" dirty="0">
                <a:solidFill>
                  <a:schemeClr val="tx1"/>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id-id" sz="1600" dirty="0">
                <a:solidFill>
                  <a:schemeClr val="tx1"/>
                </a:solidFill>
                <a:latin typeface="Arial" panose="020B0604020202020204" pitchFamily="34" charset="0"/>
                <a:ea typeface="メイリオ" pitchFamily="50" charset="-128"/>
                <a:cs typeface="メイリオ" pitchFamily="50" charset="-128"/>
              </a:rPr>
              <a:t> Pakailah pakaian yang tembus udara, menyerap kelembaban, dan cepat kering</a:t>
            </a:r>
            <a:endParaRPr lang="en-US" altLang="ja-JP" sz="1600" dirty="0">
              <a:solidFill>
                <a:schemeClr val="tx1"/>
              </a:solidFill>
              <a:latin typeface="Arial" panose="020B0604020202020204" pitchFamily="34" charset="0"/>
              <a:ea typeface="メイリオ" pitchFamily="50" charset="-128"/>
              <a:cs typeface="メイリオ" pitchFamily="50" charset="-128"/>
            </a:endParaRPr>
          </a:p>
          <a:p>
            <a:pPr marL="442913" indent="-261938" rtl="0" fontAlgn="auto">
              <a:spcAft>
                <a:spcPts val="0"/>
              </a:spcAft>
              <a:defRPr/>
            </a:pPr>
            <a:r>
              <a:rPr lang="id-ID" sz="1600" dirty="0">
                <a:solidFill>
                  <a:schemeClr val="tx1"/>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id-id" sz="1600" dirty="0">
                <a:solidFill>
                  <a:schemeClr val="tx1"/>
                </a:solidFill>
                <a:latin typeface="Arial" panose="020B0604020202020204" pitchFamily="34" charset="0"/>
                <a:ea typeface="メイリオ" pitchFamily="50" charset="-128"/>
                <a:cs typeface="メイリオ" pitchFamily="50" charset="-128"/>
              </a:rPr>
              <a:t> Sering beristirahat sejenak dan minum air</a:t>
            </a:r>
            <a:endParaRPr lang="en-US" altLang="ja-JP" sz="1600" dirty="0">
              <a:solidFill>
                <a:schemeClr val="tx1"/>
              </a:solidFill>
              <a:latin typeface="Arial" panose="020B0604020202020204" pitchFamily="34" charset="0"/>
              <a:ea typeface="メイリオ" pitchFamily="50" charset="-128"/>
              <a:cs typeface="メイリオ" pitchFamily="50" charset="-128"/>
            </a:endParaRPr>
          </a:p>
          <a:p>
            <a:pPr rtl="0" fontAlgn="auto">
              <a:spcAft>
                <a:spcPts val="0"/>
              </a:spcAft>
              <a:defRPr/>
            </a:pPr>
            <a:r>
              <a:rPr lang="id-ID" sz="1600"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sz="1600"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 </a:t>
            </a:r>
            <a:r>
              <a:rPr lang="id-id" sz="1600" dirty="0">
                <a:solidFill>
                  <a:srgbClr val="0000CC"/>
                </a:solidFill>
                <a:latin typeface="Arial" panose="020B0604020202020204" pitchFamily="34" charset="0"/>
                <a:ea typeface="メイリオ" pitchFamily="50" charset="-128"/>
                <a:cs typeface="メイリオ" pitchFamily="50" charset="-128"/>
              </a:rPr>
              <a:t>Jika ada gejala-gejala berikut, ada kemungkinan "tersengat panas"!</a:t>
            </a:r>
            <a:endParaRPr lang="en-US" altLang="ja-JP" sz="1600" dirty="0">
              <a:solidFill>
                <a:srgbClr val="0000CC"/>
              </a:solidFill>
              <a:latin typeface="Arial" panose="020B0604020202020204" pitchFamily="34" charset="0"/>
              <a:ea typeface="メイリオ" pitchFamily="50" charset="-128"/>
              <a:cs typeface="メイリオ" pitchFamily="50" charset="-128"/>
            </a:endParaRPr>
          </a:p>
          <a:p>
            <a:pPr marL="442913" indent="-261938" rtl="0" fontAlgn="auto">
              <a:spcAft>
                <a:spcPts val="0"/>
              </a:spcAft>
              <a:defRPr/>
            </a:pPr>
            <a:r>
              <a:rPr lang="id-ID" sz="1600" dirty="0">
                <a:solidFill>
                  <a:schemeClr val="tx1"/>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id-id" sz="1600" dirty="0">
                <a:solidFill>
                  <a:schemeClr val="tx1"/>
                </a:solidFill>
                <a:latin typeface="Arial" panose="020B0604020202020204" pitchFamily="34" charset="0"/>
                <a:ea typeface="メイリオ" pitchFamily="50" charset="-128"/>
                <a:cs typeface="メイリオ" pitchFamily="50" charset="-128"/>
              </a:rPr>
              <a:t> Pusing, pusing berkunang-kunang ketika bangkit berdiri, kesemutan pada lengan dan kaki, kram otot, tidak enak badan</a:t>
            </a:r>
          </a:p>
          <a:p>
            <a:pPr marL="442913" indent="-261938" rtl="0" fontAlgn="auto">
              <a:spcAft>
                <a:spcPts val="0"/>
              </a:spcAft>
              <a:defRPr/>
            </a:pPr>
            <a:r>
              <a:rPr lang="id-ID" sz="1600" dirty="0">
                <a:solidFill>
                  <a:schemeClr val="tx1"/>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id-id" sz="1600" dirty="0">
                <a:solidFill>
                  <a:schemeClr val="tx1"/>
                </a:solidFill>
                <a:latin typeface="Arial" panose="020B0604020202020204" pitchFamily="34" charset="0"/>
                <a:ea typeface="メイリオ" pitchFamily="50" charset="-128"/>
                <a:cs typeface="メイリオ" pitchFamily="50" charset="-128"/>
              </a:rPr>
              <a:t> Sakit kepala, mual, muntah, lelah, lesu dan tidak bersemangat, merasa berbeda dari biasanya</a:t>
            </a:r>
          </a:p>
          <a:p>
            <a:pPr marL="442913" indent="-261938" rtl="0" fontAlgn="auto">
              <a:spcAft>
                <a:spcPts val="0"/>
              </a:spcAft>
              <a:defRPr/>
            </a:pPr>
            <a:r>
              <a:rPr lang="id-ID" sz="1600" dirty="0">
                <a:solidFill>
                  <a:schemeClr val="tx1"/>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id-id" sz="1600" dirty="0">
                <a:solidFill>
                  <a:schemeClr val="tx1"/>
                </a:solidFill>
                <a:latin typeface="Arial" panose="020B0604020202020204" pitchFamily="34" charset="0"/>
                <a:ea typeface="メイリオ" pitchFamily="50" charset="-128"/>
                <a:cs typeface="メイリオ" pitchFamily="50" charset="-128"/>
              </a:rPr>
              <a:t> Menjawab dengan aneh, kehilangan kesadaran, kram, badan panas</a:t>
            </a:r>
            <a:r>
              <a:rPr lang="id-id" sz="1600" dirty="0">
                <a:solidFill>
                  <a:srgbClr val="C00000"/>
                </a:solidFill>
                <a:latin typeface="Arial" panose="020B0604020202020204" pitchFamily="34" charset="0"/>
                <a:ea typeface="メイリオ" pitchFamily="50" charset="-128"/>
                <a:cs typeface="メイリオ" pitchFamily="50" charset="-128"/>
              </a:rPr>
              <a:t> (parah)</a:t>
            </a:r>
            <a:endParaRPr lang="ja-JP" altLang="en-US" sz="1600" dirty="0">
              <a:solidFill>
                <a:schemeClr val="tx1"/>
              </a:solidFill>
              <a:latin typeface="Arial" panose="020B0604020202020204" pitchFamily="34" charset="0"/>
              <a:ea typeface="メイリオ" pitchFamily="50" charset="-128"/>
              <a:cs typeface="メイリオ" pitchFamily="50" charset="-128"/>
            </a:endParaRPr>
          </a:p>
          <a:p>
            <a:pPr rtl="0" fontAlgn="auto">
              <a:spcAft>
                <a:spcPts val="0"/>
              </a:spcAft>
              <a:defRPr/>
            </a:pPr>
            <a:r>
              <a:rPr lang="id-ID" sz="1600"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sz="1600"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 </a:t>
            </a:r>
            <a:r>
              <a:rPr lang="id-id" sz="1600" dirty="0">
                <a:solidFill>
                  <a:srgbClr val="0000CC"/>
                </a:solidFill>
                <a:latin typeface="Arial" panose="020B0604020202020204" pitchFamily="34" charset="0"/>
                <a:ea typeface="メイリオ" pitchFamily="50" charset="-128"/>
                <a:cs typeface="メイリオ" pitchFamily="50" charset="-128"/>
              </a:rPr>
              <a:t>Hubungi penanggung jawab dan ambil tindakan selanjutnya!</a:t>
            </a:r>
            <a:endParaRPr lang="en-US" altLang="ja-JP" sz="1600" dirty="0">
              <a:solidFill>
                <a:schemeClr val="tx1"/>
              </a:solidFill>
              <a:latin typeface="Arial" panose="020B0604020202020204" pitchFamily="34" charset="0"/>
              <a:ea typeface="メイリオ" pitchFamily="50" charset="-128"/>
              <a:cs typeface="メイリオ" pitchFamily="50" charset="-128"/>
            </a:endParaRPr>
          </a:p>
          <a:p>
            <a:pPr marL="442913" indent="-261938" rtl="0" fontAlgn="auto">
              <a:spcAft>
                <a:spcPts val="0"/>
              </a:spcAft>
              <a:defRPr/>
            </a:pPr>
            <a:r>
              <a:rPr lang="id-ID" sz="1600" dirty="0">
                <a:solidFill>
                  <a:schemeClr val="tx1"/>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id-id" sz="1600" dirty="0">
                <a:solidFill>
                  <a:schemeClr val="tx1"/>
                </a:solidFill>
                <a:latin typeface="Arial" panose="020B0604020202020204" pitchFamily="34" charset="0"/>
                <a:ea typeface="メイリオ" pitchFamily="50" charset="-128"/>
                <a:cs typeface="メイリオ" pitchFamily="50" charset="-128"/>
              </a:rPr>
              <a:t> Evakuasi ke tempat yang dingin</a:t>
            </a:r>
            <a:endParaRPr lang="en-US" altLang="ja-JP" sz="1600" dirty="0">
              <a:solidFill>
                <a:schemeClr val="tx1"/>
              </a:solidFill>
              <a:latin typeface="Arial" panose="020B0604020202020204" pitchFamily="34" charset="0"/>
              <a:ea typeface="メイリオ" pitchFamily="50" charset="-128"/>
              <a:cs typeface="メイリオ" pitchFamily="50" charset="-128"/>
            </a:endParaRPr>
          </a:p>
          <a:p>
            <a:pPr marL="442913" indent="-261938" rtl="0" fontAlgn="auto">
              <a:spcAft>
                <a:spcPts val="0"/>
              </a:spcAft>
              <a:defRPr/>
            </a:pPr>
            <a:r>
              <a:rPr lang="id-ID" sz="1600" dirty="0">
                <a:solidFill>
                  <a:schemeClr val="tx1"/>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id-id" sz="1600" dirty="0">
                <a:solidFill>
                  <a:schemeClr val="tx1"/>
                </a:solidFill>
                <a:latin typeface="Arial" panose="020B0604020202020204" pitchFamily="34" charset="0"/>
                <a:ea typeface="メイリオ" pitchFamily="50" charset="-128"/>
                <a:cs typeface="メイリオ" pitchFamily="50" charset="-128"/>
              </a:rPr>
              <a:t> Longgarkan pakaian dan dinginkan tubuh (terutama di sekitar leher, ketiak, dan selangkangan kaki)</a:t>
            </a:r>
            <a:endParaRPr lang="en-US" altLang="ja-JP" sz="1600" dirty="0">
              <a:solidFill>
                <a:schemeClr val="tx1"/>
              </a:solidFill>
              <a:latin typeface="Arial" panose="020B0604020202020204" pitchFamily="34" charset="0"/>
              <a:ea typeface="メイリオ" pitchFamily="50" charset="-128"/>
              <a:cs typeface="メイリオ" pitchFamily="50" charset="-128"/>
            </a:endParaRPr>
          </a:p>
          <a:p>
            <a:pPr marL="442913" indent="-261938" rtl="0" fontAlgn="auto">
              <a:spcAft>
                <a:spcPts val="0"/>
              </a:spcAft>
              <a:defRPr/>
            </a:pPr>
            <a:r>
              <a:rPr lang="id-ID" sz="1600" dirty="0">
                <a:solidFill>
                  <a:schemeClr val="tx1"/>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id-id" sz="1600" dirty="0">
                <a:solidFill>
                  <a:schemeClr val="tx1"/>
                </a:solidFill>
                <a:latin typeface="Arial" panose="020B0604020202020204" pitchFamily="34" charset="0"/>
                <a:ea typeface="メイリオ" pitchFamily="50" charset="-128"/>
                <a:cs typeface="メイリオ" pitchFamily="50" charset="-128"/>
              </a:rPr>
              <a:t> Menyediakan air, garam dan cairan rehidrasi oral (glukosa dan garam terlarut dalam air)</a:t>
            </a:r>
            <a:endParaRPr lang="en-US" altLang="ja-JP" sz="1600" dirty="0">
              <a:solidFill>
                <a:schemeClr val="tx1"/>
              </a:solidFill>
              <a:latin typeface="Arial" panose="020B0604020202020204" pitchFamily="34" charset="0"/>
              <a:ea typeface="メイリオ" pitchFamily="50" charset="-128"/>
              <a:cs typeface="メイリオ" pitchFamily="50" charset="-128"/>
            </a:endParaRPr>
          </a:p>
          <a:p>
            <a:pPr marL="442913" indent="-261938" rtl="0" fontAlgn="auto">
              <a:spcAft>
                <a:spcPts val="0"/>
              </a:spcAft>
              <a:defRPr/>
            </a:pPr>
            <a:r>
              <a:rPr lang="id-id" sz="1600" dirty="0">
                <a:solidFill>
                  <a:srgbClr val="C00000"/>
                </a:solidFill>
                <a:latin typeface="Arial" panose="020B0604020202020204" pitchFamily="34" charset="0"/>
                <a:ea typeface="メイリオ" pitchFamily="50" charset="-128"/>
                <a:cs typeface="メイリオ" pitchFamily="50" charset="-128"/>
              </a:rPr>
              <a:t>Jika tidak dapat minum air sendiri atau tidak sadarkan diri, segera panggil ambulans!</a:t>
            </a:r>
            <a:endParaRPr lang="en-US" altLang="ja-JP" sz="1600" dirty="0">
              <a:solidFill>
                <a:srgbClr val="C00000"/>
              </a:solidFill>
              <a:latin typeface="Arial" panose="020B0604020202020204" pitchFamily="34" charset="0"/>
              <a:ea typeface="メイリオ" pitchFamily="50" charset="-128"/>
              <a:cs typeface="メイリオ" pitchFamily="50" charset="-128"/>
            </a:endParaRPr>
          </a:p>
        </p:txBody>
      </p:sp>
      <p:pic>
        <p:nvPicPr>
          <p:cNvPr id="18" name="Picture 2" descr="C:\Users\User07.PC007\OneDrive\01厚労省委託C\未熟練\参考資料\pics\熱中症(汗)S3color.gif"/>
          <p:cNvPicPr>
            <a:picLocks noChangeAspect="1" noChangeArrowheads="1"/>
          </p:cNvPicPr>
          <p:nvPr/>
        </p:nvPicPr>
        <p:blipFill>
          <a:blip r:embed="rId2" cstate="print"/>
          <a:srcRect/>
          <a:stretch>
            <a:fillRect/>
          </a:stretch>
        </p:blipFill>
        <p:spPr bwMode="auto">
          <a:xfrm>
            <a:off x="7316188" y="881561"/>
            <a:ext cx="1232562" cy="1452290"/>
          </a:xfrm>
          <a:prstGeom prst="rect">
            <a:avLst/>
          </a:prstGeom>
          <a:noFill/>
          <a:ln w="9525">
            <a:noFill/>
            <a:miter lim="800000"/>
            <a:headEnd/>
            <a:tailEnd/>
          </a:ln>
        </p:spPr>
      </p:pic>
    </p:spTree>
    <p:extLst>
      <p:ext uri="{BB962C8B-B14F-4D97-AF65-F5344CB8AC3E}">
        <p14:creationId xmlns:p14="http://schemas.microsoft.com/office/powerpoint/2010/main" val="399203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p:cNvGrpSpPr/>
          <p:nvPr/>
        </p:nvGrpSpPr>
        <p:grpSpPr>
          <a:xfrm>
            <a:off x="332656" y="260648"/>
            <a:ext cx="8505535" cy="6249128"/>
            <a:chOff x="332656" y="260648"/>
            <a:chExt cx="8505535" cy="6249128"/>
          </a:xfrm>
        </p:grpSpPr>
        <p:sp>
          <p:nvSpPr>
            <p:cNvPr id="7" name="Rectangle 10"/>
            <p:cNvSpPr>
              <a:spLocks noChangeArrowheads="1"/>
            </p:cNvSpPr>
            <p:nvPr/>
          </p:nvSpPr>
          <p:spPr bwMode="auto">
            <a:xfrm>
              <a:off x="332656" y="1340767"/>
              <a:ext cx="8487816" cy="2486813"/>
            </a:xfrm>
            <a:prstGeom prst="rect">
              <a:avLst/>
            </a:prstGeom>
            <a:solidFill>
              <a:schemeClr val="accent3">
                <a:lumMod val="20000"/>
                <a:lumOff val="80000"/>
              </a:schemeClr>
            </a:solidFill>
            <a:ln w="12700">
              <a:solidFill>
                <a:schemeClr val="bg1">
                  <a:lumMod val="50000"/>
                </a:schemeClr>
              </a:solidFill>
              <a:miter lim="800000"/>
              <a:headEnd/>
              <a:tailEnd/>
            </a:ln>
            <a:effectLst/>
          </p:spPr>
          <p:txBody>
            <a:bodyPr vert="horz" wrap="square" lIns="91440" tIns="108000" rIns="72000" bIns="45720" numCol="1" rtlCol="0" anchor="t" anchorCtr="0" compatLnSpc="1">
              <a:prstTxWarp prst="textNoShape">
                <a:avLst/>
              </a:prstTxWarp>
              <a:noAutofit/>
            </a:bodyPr>
            <a:lstStyle/>
            <a:p>
              <a:pPr marL="442913" indent="-350838" rtl="0">
                <a:spcAft>
                  <a:spcPts val="600"/>
                </a:spcAft>
              </a:pPr>
              <a:r>
                <a:rPr lang="id-ID" dirty="0">
                  <a:latin typeface="Arial" panose="020B0604020202020204" pitchFamily="34" charset="0"/>
                  <a:ea typeface="メイリオ" pitchFamily="50" charset="-128"/>
                  <a:cs typeface="Arial" panose="020B0604020202020204" pitchFamily="34" charset="0"/>
                </a:rPr>
                <a:t>1)</a:t>
              </a:r>
              <a:r>
                <a:rPr lang="en-US" dirty="0">
                  <a:latin typeface="Arial" panose="020B0604020202020204" pitchFamily="34" charset="0"/>
                  <a:ea typeface="メイリオ" pitchFamily="50" charset="-128"/>
                  <a:cs typeface="Arial" panose="020B0604020202020204" pitchFamily="34" charset="0"/>
                </a:rPr>
                <a:t>	</a:t>
              </a:r>
              <a:r>
                <a:rPr lang="id-id" dirty="0">
                  <a:latin typeface="Arial" panose="020B0604020202020204" pitchFamily="34" charset="0"/>
                  <a:ea typeface="メイリオ" pitchFamily="50" charset="-128"/>
                  <a:cs typeface="Arial" panose="020B0604020202020204" pitchFamily="34" charset="0"/>
                </a:rPr>
                <a:t>Jika menemukan sesuatu yang tidak normal, pastikan dulu apa yang terjadi.</a:t>
              </a:r>
            </a:p>
            <a:p>
              <a:pPr marL="442913" indent="-350838" rtl="0">
                <a:spcAft>
                  <a:spcPts val="600"/>
                </a:spcAft>
              </a:pPr>
              <a:r>
                <a:rPr lang="id-ID" dirty="0">
                  <a:latin typeface="Arial" panose="020B0604020202020204" pitchFamily="34" charset="0"/>
                  <a:ea typeface="メイリオ" pitchFamily="50" charset="-128"/>
                  <a:cs typeface="Arial" panose="020B0604020202020204" pitchFamily="34" charset="0"/>
                </a:rPr>
                <a:t>2)</a:t>
              </a:r>
              <a:r>
                <a:rPr lang="en-US" dirty="0">
                  <a:latin typeface="Arial" panose="020B0604020202020204" pitchFamily="34" charset="0"/>
                  <a:ea typeface="メイリオ" pitchFamily="50" charset="-128"/>
                  <a:cs typeface="Arial" panose="020B0604020202020204" pitchFamily="34" charset="0"/>
                </a:rPr>
                <a:t>	</a:t>
              </a:r>
              <a:r>
                <a:rPr lang="id-id" dirty="0">
                  <a:latin typeface="Arial" panose="020B0604020202020204" pitchFamily="34" charset="0"/>
                  <a:ea typeface="メイリオ" pitchFamily="50" charset="-128"/>
                  <a:cs typeface="Arial" panose="020B0604020202020204" pitchFamily="34" charset="0"/>
                </a:rPr>
                <a:t>Beritahukan dengan suara keras kepada penanggung jawab dan rekan kerja yang ada di sekitar Anda.</a:t>
              </a:r>
              <a:endParaRPr lang="en-US" altLang="ja-JP" dirty="0">
                <a:latin typeface="Arial" panose="020B0604020202020204" pitchFamily="34" charset="0"/>
                <a:ea typeface="メイリオ" pitchFamily="50" charset="-128"/>
                <a:cs typeface="Arial" panose="020B0604020202020204" pitchFamily="34" charset="0"/>
              </a:endParaRPr>
            </a:p>
            <a:p>
              <a:pPr marL="442913" indent="-350838" rtl="0">
                <a:spcAft>
                  <a:spcPts val="600"/>
                </a:spcAft>
              </a:pPr>
              <a:r>
                <a:rPr lang="id-ID" dirty="0">
                  <a:latin typeface="Arial" panose="020B0604020202020204" pitchFamily="34" charset="0"/>
                  <a:ea typeface="メイリオ" pitchFamily="50" charset="-128"/>
                  <a:cs typeface="Arial" panose="020B0604020202020204" pitchFamily="34" charset="0"/>
                </a:rPr>
                <a:t>3)</a:t>
              </a:r>
              <a:r>
                <a:rPr lang="en-US" dirty="0">
                  <a:latin typeface="Arial" panose="020B0604020202020204" pitchFamily="34" charset="0"/>
                  <a:ea typeface="メイリオ" pitchFamily="50" charset="-128"/>
                  <a:cs typeface="Arial" panose="020B0604020202020204" pitchFamily="34" charset="0"/>
                </a:rPr>
                <a:t>	</a:t>
              </a:r>
              <a:r>
                <a:rPr lang="id-id" dirty="0">
                  <a:latin typeface="Arial" panose="020B0604020202020204" pitchFamily="34" charset="0"/>
                  <a:ea typeface="メイリオ" pitchFamily="50" charset="-128"/>
                  <a:cs typeface="Arial" panose="020B0604020202020204" pitchFamily="34" charset="0"/>
                </a:rPr>
                <a:t>Hentikan mesin dengan tombol berhenti darurat jika perlu.</a:t>
              </a:r>
            </a:p>
            <a:p>
              <a:pPr marL="442913" indent="-350838" rtl="0">
                <a:spcAft>
                  <a:spcPts val="600"/>
                </a:spcAft>
              </a:pPr>
              <a:r>
                <a:rPr lang="id-ID" dirty="0">
                  <a:latin typeface="Arial" panose="020B0604020202020204" pitchFamily="34" charset="0"/>
                  <a:ea typeface="メイリオ" pitchFamily="50" charset="-128"/>
                  <a:cs typeface="Arial" panose="020B0604020202020204" pitchFamily="34" charset="0"/>
                </a:rPr>
                <a:t>4)</a:t>
              </a:r>
              <a:r>
                <a:rPr lang="en-US" dirty="0">
                  <a:latin typeface="Arial" panose="020B0604020202020204" pitchFamily="34" charset="0"/>
                  <a:ea typeface="メイリオ" pitchFamily="50" charset="-128"/>
                  <a:cs typeface="Arial" panose="020B0604020202020204" pitchFamily="34" charset="0"/>
                </a:rPr>
                <a:t>	</a:t>
              </a:r>
              <a:r>
                <a:rPr lang="id-id" dirty="0">
                  <a:latin typeface="Arial" panose="020B0604020202020204" pitchFamily="34" charset="0"/>
                  <a:ea typeface="メイリオ" pitchFamily="50" charset="-128"/>
                  <a:cs typeface="Arial" panose="020B0604020202020204" pitchFamily="34" charset="0"/>
                </a:rPr>
                <a:t>Di bawah arahan penanggung jawab, lakukan tindakan yang sesuai bekerjasama dengan rekan kerja.</a:t>
              </a:r>
              <a:endParaRPr lang="en-US" altLang="ja-JP" dirty="0">
                <a:latin typeface="Arial" panose="020B0604020202020204" pitchFamily="34" charset="0"/>
                <a:ea typeface="メイリオ" pitchFamily="50" charset="-128"/>
                <a:cs typeface="Arial" panose="020B0604020202020204" pitchFamily="34" charset="0"/>
              </a:endParaRPr>
            </a:p>
            <a:p>
              <a:pPr marL="442913" indent="-350838" rtl="0">
                <a:spcAft>
                  <a:spcPts val="600"/>
                </a:spcAft>
              </a:pPr>
              <a:r>
                <a:rPr lang="id-ID" dirty="0">
                  <a:latin typeface="Arial" panose="020B0604020202020204" pitchFamily="34" charset="0"/>
                  <a:ea typeface="メイリオ" pitchFamily="50" charset="-128"/>
                  <a:cs typeface="Arial" panose="020B0604020202020204" pitchFamily="34" charset="0"/>
                </a:rPr>
                <a:t>5)</a:t>
              </a:r>
              <a:r>
                <a:rPr lang="en-US" dirty="0">
                  <a:latin typeface="Arial" panose="020B0604020202020204" pitchFamily="34" charset="0"/>
                  <a:ea typeface="メイリオ" pitchFamily="50" charset="-128"/>
                  <a:cs typeface="Arial" panose="020B0604020202020204" pitchFamily="34" charset="0"/>
                </a:rPr>
                <a:t>	</a:t>
              </a:r>
              <a:r>
                <a:rPr lang="id-id" dirty="0">
                  <a:latin typeface="Arial" panose="020B0604020202020204" pitchFamily="34" charset="0"/>
                  <a:ea typeface="メイリオ" pitchFamily="50" charset="-128"/>
                  <a:cs typeface="Arial" panose="020B0604020202020204" pitchFamily="34" charset="0"/>
                </a:rPr>
                <a:t>Jangan bertindak lancang sendirian.</a:t>
              </a:r>
            </a:p>
          </p:txBody>
        </p:sp>
        <p:sp>
          <p:nvSpPr>
            <p:cNvPr id="19" name="Rectangle 10"/>
            <p:cNvSpPr>
              <a:spLocks noChangeArrowheads="1"/>
            </p:cNvSpPr>
            <p:nvPr/>
          </p:nvSpPr>
          <p:spPr bwMode="auto">
            <a:xfrm>
              <a:off x="395536" y="260648"/>
              <a:ext cx="8424936" cy="504056"/>
            </a:xfrm>
            <a:prstGeom prst="roundRect">
              <a:avLst/>
            </a:prstGeom>
            <a:solidFill>
              <a:schemeClr val="accent2"/>
            </a:solidFill>
            <a:ln w="9525">
              <a:noFill/>
              <a:miter lim="800000"/>
              <a:headEnd/>
              <a:tailEnd/>
            </a:ln>
            <a:effectLst/>
          </p:spPr>
          <p:txBody>
            <a:bodyPr vert="horz" wrap="square" lIns="91440" tIns="45720" rIns="91440" bIns="45720" numCol="1" rtlCol="0" anchor="ctr" anchorCtr="0" compatLnSpc="1">
              <a:prstTxWarp prst="textNoShape">
                <a:avLst/>
              </a:prstTxWarp>
              <a:noAutofit/>
            </a:bodyPr>
            <a:lstStyle/>
            <a:p>
              <a:pPr lvl="0" rtl="0" fontAlgn="base">
                <a:lnSpc>
                  <a:spcPct val="125000"/>
                </a:lnSpc>
                <a:spcBef>
                  <a:spcPct val="0"/>
                </a:spcBef>
                <a:spcAft>
                  <a:spcPct val="0"/>
                </a:spcAft>
              </a:pPr>
              <a:r>
                <a:rPr lang="id-id" sz="2200" b="1" dirty="0">
                  <a:solidFill>
                    <a:schemeClr val="bg1"/>
                  </a:solidFill>
                  <a:latin typeface="Arial" panose="020B0604020202020204" pitchFamily="34" charset="0"/>
                  <a:ea typeface="ＭＳ ゴシック" pitchFamily="49" charset="-128"/>
                  <a:cs typeface="Arial" panose="020B0604020202020204" pitchFamily="34" charset="0"/>
                </a:rPr>
                <a:t>Poin 7 Jika terjadi situasi tidak normal atau kecelakaan kerja!</a:t>
              </a:r>
              <a:endParaRPr kumimoji="1" lang="ja-JP" altLang="en-US" sz="2200" b="1" i="0" u="none" strike="noStrike" cap="none" normalizeH="0" baseline="0" dirty="0">
                <a:ln>
                  <a:noFill/>
                </a:ln>
                <a:solidFill>
                  <a:schemeClr val="bg1"/>
                </a:solidFill>
                <a:effectLst/>
                <a:latin typeface="Arial" panose="020B0604020202020204" pitchFamily="34" charset="0"/>
                <a:ea typeface="ＭＳ Ｐゴシック" pitchFamily="50" charset="-128"/>
                <a:cs typeface="Arial" panose="020B0604020202020204" pitchFamily="34" charset="0"/>
              </a:endParaRPr>
            </a:p>
          </p:txBody>
        </p:sp>
        <p:sp>
          <p:nvSpPr>
            <p:cNvPr id="20" name="テキスト ボックス 19"/>
            <p:cNvSpPr txBox="1"/>
            <p:nvPr/>
          </p:nvSpPr>
          <p:spPr>
            <a:xfrm>
              <a:off x="347586" y="908720"/>
              <a:ext cx="4392914" cy="369332"/>
            </a:xfrm>
            <a:prstGeom prst="rect">
              <a:avLst/>
            </a:prstGeom>
            <a:solidFill>
              <a:srgbClr val="FFFFCC"/>
            </a:solidFill>
            <a:ln>
              <a:solidFill>
                <a:schemeClr val="bg1">
                  <a:lumMod val="65000"/>
                </a:schemeClr>
              </a:solidFill>
            </a:ln>
          </p:spPr>
          <p:txBody>
            <a:bodyPr wrap="square" rtlCol="0">
              <a:spAutoFit/>
            </a:bodyPr>
            <a:lstStyle/>
            <a:p>
              <a:pPr rtl="0"/>
              <a:r>
                <a:rPr lang="id-id" b="1">
                  <a:solidFill>
                    <a:srgbClr val="C00000"/>
                  </a:solidFill>
                  <a:latin typeface="Arial" panose="020B0604020202020204" pitchFamily="34" charset="0"/>
                  <a:ea typeface="メイリオ" pitchFamily="50" charset="-128"/>
                  <a:cs typeface="Arial" panose="020B0604020202020204" pitchFamily="34" charset="0"/>
                </a:rPr>
                <a:t>(1) Jika "situasi tidak normal" terjadi</a:t>
              </a:r>
              <a:endParaRPr kumimoji="1" lang="ja-JP" altLang="en-US" dirty="0">
                <a:latin typeface="Arial" panose="020B0604020202020204" pitchFamily="34" charset="0"/>
                <a:cs typeface="Arial" panose="020B0604020202020204" pitchFamily="34" charset="0"/>
              </a:endParaRPr>
            </a:p>
          </p:txBody>
        </p:sp>
        <p:grpSp>
          <p:nvGrpSpPr>
            <p:cNvPr id="36" name="グループ化 35"/>
            <p:cNvGrpSpPr/>
            <p:nvPr/>
          </p:nvGrpSpPr>
          <p:grpSpPr>
            <a:xfrm>
              <a:off x="2808048" y="3923689"/>
              <a:ext cx="6030143" cy="2586087"/>
              <a:chOff x="2592024" y="3604150"/>
              <a:chExt cx="6030143" cy="2586087"/>
            </a:xfrm>
          </p:grpSpPr>
          <p:sp>
            <p:nvSpPr>
              <p:cNvPr id="26" name="AutoShape 1"/>
              <p:cNvSpPr>
                <a:spLocks noChangeArrowheads="1"/>
              </p:cNvSpPr>
              <p:nvPr/>
            </p:nvSpPr>
            <p:spPr bwMode="auto">
              <a:xfrm>
                <a:off x="5529376" y="3604150"/>
                <a:ext cx="1695901" cy="405189"/>
              </a:xfrm>
              <a:prstGeom prst="wedgeEllipseCallout">
                <a:avLst>
                  <a:gd name="adj1" fmla="val -9663"/>
                  <a:gd name="adj2" fmla="val 72625"/>
                </a:avLst>
              </a:prstGeom>
              <a:solidFill>
                <a:srgbClr val="FFFFFF"/>
              </a:solidFill>
              <a:ln w="9525">
                <a:solidFill>
                  <a:srgbClr val="000000"/>
                </a:solidFill>
                <a:miter lim="800000"/>
                <a:headEnd/>
                <a:tailEnd/>
              </a:ln>
            </p:spPr>
            <p:txBody>
              <a:bodyPr vert="horz" wrap="none" lIns="36000" tIns="36000" rIns="36000" bIns="36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d-id" sz="14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Ada </a:t>
                </a:r>
                <a:r>
                  <a:rPr lang="id-id" sz="1400" b="1"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bau</a:t>
                </a:r>
                <a:r>
                  <a:rPr lang="id-id" sz="14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 aneh</a:t>
                </a:r>
                <a:endParaRPr kumimoji="1" lang="ja-JP" sz="1400" b="0" i="0" u="none" strike="noStrike" cap="none" normalizeH="0" baseline="0" dirty="0">
                  <a:ln>
                    <a:noFill/>
                  </a:ln>
                  <a:solidFill>
                    <a:schemeClr val="tx1"/>
                  </a:solidFill>
                  <a:effectLst/>
                  <a:latin typeface="Arial" panose="020B0604020202020204" pitchFamily="34" charset="0"/>
                  <a:ea typeface="メイリオ" pitchFamily="50" charset="-128"/>
                  <a:cs typeface="Arial" panose="020B0604020202020204" pitchFamily="34" charset="0"/>
                </a:endParaRPr>
              </a:p>
            </p:txBody>
          </p:sp>
          <p:sp>
            <p:nvSpPr>
              <p:cNvPr id="27" name="AutoShape 2"/>
              <p:cNvSpPr>
                <a:spLocks noChangeArrowheads="1"/>
              </p:cNvSpPr>
              <p:nvPr/>
            </p:nvSpPr>
            <p:spPr bwMode="auto">
              <a:xfrm>
                <a:off x="6582800" y="4058581"/>
                <a:ext cx="1692000" cy="405189"/>
              </a:xfrm>
              <a:prstGeom prst="wedgeEllipseCallout">
                <a:avLst>
                  <a:gd name="adj1" fmla="val -35406"/>
                  <a:gd name="adj2" fmla="val 50727"/>
                </a:avLst>
              </a:prstGeom>
              <a:solidFill>
                <a:srgbClr val="FFFFFF"/>
              </a:solidFill>
              <a:ln w="9525">
                <a:solidFill>
                  <a:srgbClr val="000000"/>
                </a:solidFill>
                <a:miter lim="800000"/>
                <a:headEnd/>
                <a:tailEnd/>
              </a:ln>
            </p:spPr>
            <p:txBody>
              <a:bodyPr vert="horz" wrap="none" lIns="36000" tIns="36000" rIns="36000" bIns="36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d-id" sz="14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Ada </a:t>
                </a:r>
                <a:r>
                  <a:rPr lang="id-id" sz="1400" b="1"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bunyi</a:t>
                </a:r>
                <a:r>
                  <a:rPr lang="id-id" sz="14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 aneh</a:t>
                </a:r>
                <a:endParaRPr kumimoji="1" lang="ja-JP" sz="1400" b="0" i="0" u="none" strike="noStrike" cap="none" normalizeH="0" baseline="0" dirty="0">
                  <a:ln>
                    <a:noFill/>
                  </a:ln>
                  <a:solidFill>
                    <a:schemeClr val="tx1"/>
                  </a:solidFill>
                  <a:effectLst/>
                  <a:latin typeface="Arial" panose="020B0604020202020204" pitchFamily="34" charset="0"/>
                  <a:ea typeface="メイリオ" pitchFamily="50" charset="-128"/>
                  <a:cs typeface="Arial" panose="020B0604020202020204" pitchFamily="34" charset="0"/>
                </a:endParaRPr>
              </a:p>
            </p:txBody>
          </p:sp>
          <p:sp>
            <p:nvSpPr>
              <p:cNvPr id="28" name="AutoShape 3"/>
              <p:cNvSpPr>
                <a:spLocks noChangeArrowheads="1"/>
              </p:cNvSpPr>
              <p:nvPr/>
            </p:nvSpPr>
            <p:spPr bwMode="auto">
              <a:xfrm>
                <a:off x="6588644" y="4812478"/>
                <a:ext cx="1908000" cy="405189"/>
              </a:xfrm>
              <a:prstGeom prst="wedgeEllipseCallout">
                <a:avLst>
                  <a:gd name="adj1" fmla="val -45364"/>
                  <a:gd name="adj2" fmla="val -48479"/>
                </a:avLst>
              </a:prstGeom>
              <a:solidFill>
                <a:srgbClr val="FFFFFF"/>
              </a:solidFill>
              <a:ln w="9525">
                <a:solidFill>
                  <a:srgbClr val="000000"/>
                </a:solidFill>
                <a:miter lim="800000"/>
                <a:headEnd/>
                <a:tailEnd/>
              </a:ln>
            </p:spPr>
            <p:txBody>
              <a:bodyPr vert="horz" wrap="none" lIns="36000" tIns="36000" rIns="36000" bIns="36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d-id" sz="14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Lampu biru </a:t>
                </a:r>
                <a:r>
                  <a:rPr lang="id-id" sz="1400" b="1"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padam</a:t>
                </a:r>
                <a:endParaRPr kumimoji="1" lang="ja-JP" sz="1400" b="0" i="0" u="none" strike="noStrike" cap="none" normalizeH="0" baseline="0" dirty="0">
                  <a:ln>
                    <a:noFill/>
                  </a:ln>
                  <a:solidFill>
                    <a:schemeClr val="tx1"/>
                  </a:solidFill>
                  <a:effectLst/>
                  <a:latin typeface="Arial" panose="020B0604020202020204" pitchFamily="34" charset="0"/>
                  <a:ea typeface="メイリオ" pitchFamily="50" charset="-128"/>
                  <a:cs typeface="Arial" panose="020B0604020202020204" pitchFamily="34" charset="0"/>
                </a:endParaRPr>
              </a:p>
            </p:txBody>
          </p:sp>
          <p:sp>
            <p:nvSpPr>
              <p:cNvPr id="29" name="AutoShape 4"/>
              <p:cNvSpPr>
                <a:spLocks noChangeArrowheads="1"/>
              </p:cNvSpPr>
              <p:nvPr/>
            </p:nvSpPr>
            <p:spPr bwMode="auto">
              <a:xfrm>
                <a:off x="6615511" y="5433188"/>
                <a:ext cx="2006656" cy="504056"/>
              </a:xfrm>
              <a:prstGeom prst="wedgeEllipseCallout">
                <a:avLst>
                  <a:gd name="adj1" fmla="val -41832"/>
                  <a:gd name="adj2" fmla="val -56708"/>
                </a:avLst>
              </a:prstGeom>
              <a:solidFill>
                <a:srgbClr val="FFFFFF"/>
              </a:solidFill>
              <a:ln w="9525">
                <a:solidFill>
                  <a:srgbClr val="000000"/>
                </a:solidFill>
                <a:miter lim="800000"/>
                <a:headEnd/>
                <a:tailEnd/>
              </a:ln>
            </p:spPr>
            <p:txBody>
              <a:bodyPr vert="horz" wrap="none" lIns="36000" tIns="36000" rIns="36000" bIns="36000" numCol="1" rtlCol="0" anchor="ctr" anchorCtr="0" compatLnSpc="1">
                <a:prstTxWarp prst="textNoShape">
                  <a:avLst/>
                </a:prstTxWarp>
                <a:noAutofit/>
              </a:bodyPr>
              <a:lstStyle/>
              <a:p>
                <a:pPr algn="ctr" rtl="0" fontAlgn="base">
                  <a:spcBef>
                    <a:spcPct val="0"/>
                  </a:spcBef>
                  <a:spcAft>
                    <a:spcPct val="0"/>
                  </a:spcAft>
                </a:pPr>
                <a:r>
                  <a:rPr lang="id-id" sz="1400" dirty="0">
                    <a:latin typeface="Arial" panose="020B0604020202020204" pitchFamily="34" charset="0"/>
                    <a:ea typeface="メイリオ" pitchFamily="50" charset="-128"/>
                    <a:cs typeface="Arial" panose="020B0604020202020204" pitchFamily="34" charset="0"/>
                  </a:rPr>
                  <a:t>Saat disentuh </a:t>
                </a:r>
                <a:br>
                  <a:rPr lang="en-US" sz="1400" dirty="0">
                    <a:latin typeface="Arial" panose="020B0604020202020204" pitchFamily="34" charset="0"/>
                    <a:ea typeface="メイリオ" pitchFamily="50" charset="-128"/>
                    <a:cs typeface="Arial" panose="020B0604020202020204" pitchFamily="34" charset="0"/>
                  </a:rPr>
                </a:br>
                <a:r>
                  <a:rPr lang="id-id" sz="1400" dirty="0">
                    <a:latin typeface="Arial" panose="020B0604020202020204" pitchFamily="34" charset="0"/>
                    <a:ea typeface="メイリオ" pitchFamily="50" charset="-128"/>
                    <a:cs typeface="Arial" panose="020B0604020202020204" pitchFamily="34" charset="0"/>
                  </a:rPr>
                  <a:t>terasa </a:t>
                </a:r>
                <a:r>
                  <a:rPr lang="id-id" sz="1400" b="1" dirty="0">
                    <a:solidFill>
                      <a:srgbClr val="C00000"/>
                    </a:solidFill>
                    <a:latin typeface="Arial" panose="020B0604020202020204" pitchFamily="34" charset="0"/>
                    <a:ea typeface="メイリオ" pitchFamily="50" charset="-128"/>
                    <a:cs typeface="Arial" panose="020B0604020202020204" pitchFamily="34" charset="0"/>
                  </a:rPr>
                  <a:t>panas</a:t>
                </a:r>
              </a:p>
            </p:txBody>
          </p:sp>
          <p:sp>
            <p:nvSpPr>
              <p:cNvPr id="30" name="AutoShape 5"/>
              <p:cNvSpPr>
                <a:spLocks noChangeArrowheads="1"/>
              </p:cNvSpPr>
              <p:nvPr/>
            </p:nvSpPr>
            <p:spPr bwMode="auto">
              <a:xfrm>
                <a:off x="4741239" y="5773757"/>
                <a:ext cx="1636327" cy="416480"/>
              </a:xfrm>
              <a:prstGeom prst="wedgeEllipseCallout">
                <a:avLst>
                  <a:gd name="adj1" fmla="val 18557"/>
                  <a:gd name="adj2" fmla="val -71077"/>
                </a:avLst>
              </a:prstGeom>
              <a:solidFill>
                <a:srgbClr val="FFFFFF"/>
              </a:solidFill>
              <a:ln w="9525">
                <a:solidFill>
                  <a:srgbClr val="000000"/>
                </a:solidFill>
                <a:miter lim="800000"/>
                <a:headEnd/>
                <a:tailEnd/>
              </a:ln>
            </p:spPr>
            <p:txBody>
              <a:bodyPr vert="horz" wrap="none" lIns="0" tIns="540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id-id" sz="1400" b="1" i="0" u="none" strike="noStrike" cap="none" normalizeH="0">
                    <a:ln>
                      <a:noFill/>
                    </a:ln>
                    <a:solidFill>
                      <a:srgbClr val="C00000"/>
                    </a:solidFill>
                    <a:effectLst/>
                    <a:latin typeface="Arial" panose="020B0604020202020204" pitchFamily="34" charset="0"/>
                    <a:ea typeface="メイリオ" pitchFamily="50" charset="-128"/>
                    <a:cs typeface="Arial" panose="020B0604020202020204" pitchFamily="34" charset="0"/>
                  </a:rPr>
                  <a:t>Tidak ada</a:t>
                </a:r>
                <a:r>
                  <a:rPr lang="id-id" sz="1400" b="0" i="0" u="none" strike="noStrike" cap="none" normalizeH="0">
                    <a:ln>
                      <a:noFill/>
                    </a:ln>
                    <a:solidFill>
                      <a:schemeClr val="tx1"/>
                    </a:solidFill>
                    <a:effectLst/>
                    <a:latin typeface="Arial" panose="020B0604020202020204" pitchFamily="34" charset="0"/>
                    <a:ea typeface="メイリオ" pitchFamily="50" charset="-128"/>
                    <a:cs typeface="Arial" panose="020B0604020202020204" pitchFamily="34" charset="0"/>
                  </a:rPr>
                  <a:t> ○ ○</a:t>
                </a:r>
                <a:endParaRPr kumimoji="1" lang="ja-JP" sz="1400" b="1" i="0" u="none" strike="noStrike" cap="none" normalizeH="0" baseline="0" dirty="0">
                  <a:ln>
                    <a:noFill/>
                  </a:ln>
                  <a:solidFill>
                    <a:srgbClr val="C00000"/>
                  </a:solidFill>
                  <a:effectLst/>
                  <a:latin typeface="Arial" panose="020B0604020202020204" pitchFamily="34" charset="0"/>
                  <a:ea typeface="メイリオ" pitchFamily="50" charset="-128"/>
                  <a:cs typeface="Arial" panose="020B0604020202020204" pitchFamily="34" charset="0"/>
                </a:endParaRPr>
              </a:p>
            </p:txBody>
          </p:sp>
          <p:sp>
            <p:nvSpPr>
              <p:cNvPr id="31" name="AutoShape 6"/>
              <p:cNvSpPr>
                <a:spLocks noChangeArrowheads="1"/>
              </p:cNvSpPr>
              <p:nvPr/>
            </p:nvSpPr>
            <p:spPr bwMode="auto">
              <a:xfrm>
                <a:off x="2674057" y="5349744"/>
                <a:ext cx="1988937" cy="405189"/>
              </a:xfrm>
              <a:prstGeom prst="wedgeEllipseCallout">
                <a:avLst>
                  <a:gd name="adj1" fmla="val 42843"/>
                  <a:gd name="adj2" fmla="val -64482"/>
                </a:avLst>
              </a:prstGeom>
              <a:solidFill>
                <a:srgbClr val="FFFFFF"/>
              </a:solidFill>
              <a:ln w="9525">
                <a:solidFill>
                  <a:srgbClr val="000000"/>
                </a:solidFill>
                <a:miter lim="800000"/>
                <a:headEnd/>
                <a:tailEnd/>
              </a:ln>
            </p:spPr>
            <p:txBody>
              <a:bodyPr vert="horz" wrap="none" lIns="36000" tIns="36000" rIns="36000" bIns="36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d-id" sz="14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Lampu </a:t>
                </a:r>
                <a:r>
                  <a:rPr lang="id-id" sz="1400" b="1"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berkedip</a:t>
                </a:r>
                <a:endParaRPr kumimoji="1" lang="ja-JP" sz="1400" b="0" i="0" u="none" strike="noStrike" cap="none" normalizeH="0" baseline="0" dirty="0">
                  <a:ln>
                    <a:noFill/>
                  </a:ln>
                  <a:solidFill>
                    <a:schemeClr val="tx1"/>
                  </a:solidFill>
                  <a:effectLst/>
                  <a:latin typeface="Arial" panose="020B0604020202020204" pitchFamily="34" charset="0"/>
                  <a:ea typeface="メイリオ" pitchFamily="50" charset="-128"/>
                  <a:cs typeface="Arial" panose="020B0604020202020204" pitchFamily="34" charset="0"/>
                </a:endParaRPr>
              </a:p>
            </p:txBody>
          </p:sp>
          <p:sp>
            <p:nvSpPr>
              <p:cNvPr id="32" name="AutoShape 7"/>
              <p:cNvSpPr>
                <a:spLocks noChangeArrowheads="1"/>
              </p:cNvSpPr>
              <p:nvPr/>
            </p:nvSpPr>
            <p:spPr bwMode="auto">
              <a:xfrm>
                <a:off x="2592024" y="4591620"/>
                <a:ext cx="2196000" cy="405189"/>
              </a:xfrm>
              <a:prstGeom prst="wedgeEllipseCallout">
                <a:avLst>
                  <a:gd name="adj1" fmla="val 51356"/>
                  <a:gd name="adj2" fmla="val -47808"/>
                </a:avLst>
              </a:prstGeom>
              <a:solidFill>
                <a:srgbClr val="FFFFFF"/>
              </a:solidFill>
              <a:ln w="9525">
                <a:solidFill>
                  <a:srgbClr val="000000"/>
                </a:solidFill>
                <a:miter lim="800000"/>
                <a:headEnd/>
                <a:tailEnd/>
              </a:ln>
            </p:spPr>
            <p:txBody>
              <a:bodyPr vert="horz" wrap="none" lIns="36000" tIns="36000" rIns="36000" bIns="36000" numCol="1" rtlCol="0" anchor="ctr" anchorCtr="0" compatLnSpc="1">
                <a:prstTxWarp prst="textNoShape">
                  <a:avLst/>
                </a:prstTxWarp>
                <a:noAutofit/>
              </a:bodyPr>
              <a:lstStyle/>
              <a:p>
                <a:pPr marR="0" lvl="0" algn="ctr" defTabSz="914400" rtl="0" eaLnBrk="1" fontAlgn="base" latinLnBrk="0" hangingPunct="1">
                  <a:lnSpc>
                    <a:spcPct val="100000"/>
                  </a:lnSpc>
                  <a:spcBef>
                    <a:spcPct val="0"/>
                  </a:spcBef>
                  <a:spcAft>
                    <a:spcPct val="0"/>
                  </a:spcAft>
                  <a:buClrTx/>
                  <a:buSzTx/>
                  <a:buFontTx/>
                  <a:buNone/>
                  <a:tabLst/>
                </a:pPr>
                <a:r>
                  <a:rPr lang="id-id" sz="14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Lampu merah </a:t>
                </a:r>
                <a:r>
                  <a:rPr lang="id-id" sz="1400" b="1"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menyala</a:t>
                </a:r>
                <a:endParaRPr kumimoji="1" lang="ja-JP" sz="1400" b="0" i="0" u="none" strike="noStrike" cap="none" normalizeH="0" baseline="0" dirty="0">
                  <a:ln>
                    <a:noFill/>
                  </a:ln>
                  <a:solidFill>
                    <a:schemeClr val="tx1"/>
                  </a:solidFill>
                  <a:effectLst/>
                  <a:latin typeface="Arial" panose="020B0604020202020204" pitchFamily="34" charset="0"/>
                  <a:ea typeface="メイリオ" pitchFamily="50" charset="-128"/>
                  <a:cs typeface="Arial" panose="020B0604020202020204" pitchFamily="34" charset="0"/>
                </a:endParaRPr>
              </a:p>
            </p:txBody>
          </p:sp>
          <p:sp>
            <p:nvSpPr>
              <p:cNvPr id="33" name="AutoShape 8"/>
              <p:cNvSpPr>
                <a:spLocks noChangeArrowheads="1"/>
              </p:cNvSpPr>
              <p:nvPr/>
            </p:nvSpPr>
            <p:spPr bwMode="auto">
              <a:xfrm>
                <a:off x="2718065" y="3750505"/>
                <a:ext cx="1966035" cy="405189"/>
              </a:xfrm>
              <a:prstGeom prst="wedgeEllipseCallout">
                <a:avLst>
                  <a:gd name="adj1" fmla="val 39476"/>
                  <a:gd name="adj2" fmla="val 53310"/>
                </a:avLst>
              </a:prstGeom>
              <a:solidFill>
                <a:srgbClr val="FFFFFF"/>
              </a:solidFill>
              <a:ln w="9525">
                <a:solidFill>
                  <a:srgbClr val="000000"/>
                </a:solidFill>
                <a:miter lim="800000"/>
                <a:headEnd/>
                <a:tailEnd/>
              </a:ln>
            </p:spPr>
            <p:txBody>
              <a:bodyPr vert="horz" wrap="none" lIns="36000" tIns="36000" rIns="36000" bIns="36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d-id" sz="14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Tuasnya </a:t>
                </a:r>
                <a:r>
                  <a:rPr lang="id-id" sz="1400" b="1"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kendor</a:t>
                </a:r>
                <a:endParaRPr kumimoji="1" lang="ja-JP" sz="1400" b="0" i="0" u="none" strike="noStrike" cap="none" normalizeH="0" baseline="0" dirty="0">
                  <a:ln>
                    <a:noFill/>
                  </a:ln>
                  <a:solidFill>
                    <a:schemeClr val="tx1"/>
                  </a:solidFill>
                  <a:effectLst/>
                  <a:latin typeface="Arial" panose="020B0604020202020204" pitchFamily="34" charset="0"/>
                  <a:ea typeface="メイリオ" pitchFamily="50" charset="-128"/>
                  <a:cs typeface="Arial" panose="020B0604020202020204" pitchFamily="34" charset="0"/>
                </a:endParaRPr>
              </a:p>
            </p:txBody>
          </p:sp>
        </p:grpSp>
        <p:sp>
          <p:nvSpPr>
            <p:cNvPr id="34" name="正方形/長方形 33"/>
            <p:cNvSpPr/>
            <p:nvPr/>
          </p:nvSpPr>
          <p:spPr>
            <a:xfrm>
              <a:off x="395536" y="4126283"/>
              <a:ext cx="2304256" cy="1745593"/>
            </a:xfrm>
            <a:prstGeom prst="rect">
              <a:avLst/>
            </a:prstGeom>
            <a:ln w="12700">
              <a:solidFill>
                <a:schemeClr val="tx1"/>
              </a:solidFill>
              <a:prstDash val="dash"/>
            </a:ln>
          </p:spPr>
          <p:txBody>
            <a:bodyPr wrap="square" rtlCol="0" anchor="ctr" anchorCtr="0">
              <a:noAutofit/>
            </a:bodyPr>
            <a:lstStyle/>
            <a:p>
              <a:pPr algn="just" rtl="0"/>
              <a:r>
                <a:rPr lang="id-id" sz="1600" dirty="0">
                  <a:solidFill>
                    <a:srgbClr val="C00000"/>
                  </a:solidFill>
                  <a:latin typeface="Arial" panose="020B0604020202020204" pitchFamily="34" charset="0"/>
                  <a:ea typeface="メイリオ" pitchFamily="50" charset="-128"/>
                  <a:cs typeface="Arial" panose="020B0604020202020204" pitchFamily="34" charset="0"/>
                </a:rPr>
                <a:t>[Beritahukan! ]</a:t>
              </a:r>
            </a:p>
            <a:p>
              <a:pPr marL="92075" rtl="0"/>
              <a:r>
                <a:rPr lang="id-id" sz="1600" dirty="0">
                  <a:latin typeface="Arial" panose="020B0604020202020204" pitchFamily="34" charset="0"/>
                  <a:ea typeface="メイリオ" pitchFamily="50" charset="-128"/>
                  <a:cs typeface="Arial" panose="020B0604020202020204" pitchFamily="34" charset="0"/>
                </a:rPr>
                <a:t>Jika kondisi mesin tidak seperti biasanya, segera beritahu orang-orang di sekitar Anda, seperti leader!</a:t>
              </a:r>
            </a:p>
          </p:txBody>
        </p:sp>
      </p:grpSp>
      <p:sp>
        <p:nvSpPr>
          <p:cNvPr id="18" name="スライド番号プレースホルダ 3"/>
          <p:cNvSpPr>
            <a:spLocks noGrp="1"/>
          </p:cNvSpPr>
          <p:nvPr>
            <p:ph type="sldNum" sz="quarter" idx="12"/>
          </p:nvPr>
        </p:nvSpPr>
        <p:spPr>
          <a:xfrm>
            <a:off x="6553200" y="6356350"/>
            <a:ext cx="2133600" cy="365125"/>
          </a:xfrm>
        </p:spPr>
        <p:txBody>
          <a:bodyPr rtlCol="0"/>
          <a:lstStyle/>
          <a:p>
            <a:pPr rtl="0"/>
            <a:fld id="{94AA4217-AB25-474B-8523-140E3806D2F1}" type="slidenum">
              <a:rPr kumimoji="1" lang="ja-JP" altLang="en-US" smtClean="0">
                <a:latin typeface="Arial" panose="020B0604020202020204" pitchFamily="34" charset="0"/>
                <a:cs typeface="Arial" panose="020B0604020202020204" pitchFamily="34" charset="0"/>
              </a:rPr>
              <a:pPr/>
              <a:t>22</a:t>
            </a:fld>
            <a:endParaRPr kumimoji="1" lang="ja-JP" altLang="en-US" dirty="0">
              <a:latin typeface="Arial" panose="020B0604020202020204" pitchFamily="34" charset="0"/>
              <a:cs typeface="Arial" panose="020B0604020202020204" pitchFamily="34" charset="0"/>
            </a:endParaRPr>
          </a:p>
        </p:txBody>
      </p:sp>
      <p:pic>
        <p:nvPicPr>
          <p:cNvPr id="21" name="Picture 2" descr="C:\Users\User07.PC007\OneDrive\01厚労省委託H28\未熟練_商業\マニュアル\pics\商業(火傷).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5168" y="4447040"/>
            <a:ext cx="1719080" cy="1574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642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89424" y="2584797"/>
            <a:ext cx="8259040" cy="3796531"/>
          </a:xfrm>
          <a:prstGeom prst="roundRect">
            <a:avLst>
              <a:gd name="adj" fmla="val 568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kumimoji="1" lang="ja-JP" altLang="en-US" sz="2000" dirty="0">
              <a:latin typeface="Arial" panose="020B0604020202020204" pitchFamily="34" charset="0"/>
            </a:endParaRPr>
          </a:p>
        </p:txBody>
      </p:sp>
      <p:sp>
        <p:nvSpPr>
          <p:cNvPr id="3" name="Rectangle 10"/>
          <p:cNvSpPr>
            <a:spLocks noChangeArrowheads="1"/>
          </p:cNvSpPr>
          <p:nvPr/>
        </p:nvSpPr>
        <p:spPr bwMode="auto">
          <a:xfrm>
            <a:off x="347519" y="772951"/>
            <a:ext cx="6816769" cy="1477328"/>
          </a:xfrm>
          <a:prstGeom prst="rect">
            <a:avLst/>
          </a:prstGeom>
          <a:noFill/>
          <a:ln w="9525">
            <a:noFill/>
            <a:miter lim="800000"/>
            <a:headEnd/>
            <a:tailEnd/>
          </a:ln>
          <a:effectLst/>
        </p:spPr>
        <p:txBody>
          <a:bodyPr vert="horz" wrap="square" lIns="91440" tIns="45720" rIns="72000" bIns="45720" numCol="1" rtlCol="0" anchor="ctr" anchorCtr="0" compatLnSpc="1">
            <a:prstTxWarp prst="textNoShape">
              <a:avLst/>
            </a:prstTxWarp>
            <a:spAutoFit/>
          </a:bodyPr>
          <a:lstStyle/>
          <a:p>
            <a:pPr marL="271463" indent="-271463" rtl="0"/>
            <a:r>
              <a:rPr lang="id-ID"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dirty="0">
                <a:latin typeface="Arial" panose="020B0604020202020204" pitchFamily="34" charset="0"/>
                <a:ea typeface="メイリオ" pitchFamily="50" charset="-128"/>
                <a:cs typeface="メイリオ" pitchFamily="50" charset="-128"/>
              </a:rPr>
              <a:t>	</a:t>
            </a:r>
            <a:r>
              <a:rPr lang="id-id" dirty="0">
                <a:latin typeface="Arial" panose="020B0604020202020204" pitchFamily="34" charset="0"/>
                <a:ea typeface="メイリオ" pitchFamily="50" charset="-128"/>
                <a:cs typeface="メイリオ" pitchFamily="50" charset="-128"/>
              </a:rPr>
              <a:t>Kemungkinan terjadinya kecelakaan kerja tidak bisa dihilangkan! </a:t>
            </a:r>
            <a:endParaRPr lang="en-US" altLang="ja-JP" dirty="0">
              <a:latin typeface="Arial" panose="020B0604020202020204" pitchFamily="34" charset="0"/>
              <a:ea typeface="メイリオ" pitchFamily="50" charset="-128"/>
              <a:cs typeface="メイリオ" pitchFamily="50" charset="-128"/>
            </a:endParaRPr>
          </a:p>
          <a:p>
            <a:pPr marL="271463" indent="-271463" rtl="0"/>
            <a:r>
              <a:rPr lang="id-ID"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dirty="0">
                <a:solidFill>
                  <a:srgbClr val="0000CC"/>
                </a:solidFill>
                <a:latin typeface="Arial" panose="020B0604020202020204" pitchFamily="34" charset="0"/>
                <a:ea typeface="メイリオ" pitchFamily="50" charset="-128"/>
                <a:cs typeface="メイリオ" pitchFamily="50" charset="-128"/>
              </a:rPr>
              <a:t>	</a:t>
            </a:r>
            <a:r>
              <a:rPr lang="id-id" dirty="0">
                <a:latin typeface="Arial" panose="020B0604020202020204" pitchFamily="34" charset="0"/>
                <a:ea typeface="メイリオ" pitchFamily="50" charset="-128"/>
                <a:cs typeface="メイリオ" pitchFamily="50" charset="-128"/>
              </a:rPr>
              <a:t>Lakukan latihan untuk penanggulangan waktu darurat dan waktu musibah secara berkala! </a:t>
            </a:r>
            <a:endParaRPr lang="en-US" altLang="ja-JP" dirty="0">
              <a:latin typeface="Arial" panose="020B0604020202020204" pitchFamily="34" charset="0"/>
              <a:ea typeface="メイリオ" pitchFamily="50" charset="-128"/>
              <a:cs typeface="メイリオ" pitchFamily="50" charset="-128"/>
            </a:endParaRPr>
          </a:p>
          <a:p>
            <a:pPr marL="271463" indent="-271463" rtl="0"/>
            <a:r>
              <a:rPr lang="id-ID" dirty="0">
                <a:solidFill>
                  <a:srgbClr val="0000CC"/>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dirty="0">
                <a:latin typeface="Arial" panose="020B0604020202020204" pitchFamily="34" charset="0"/>
                <a:ea typeface="メイリオ" pitchFamily="50" charset="-128"/>
                <a:cs typeface="メイリオ" pitchFamily="50" charset="-128"/>
              </a:rPr>
              <a:t>	</a:t>
            </a:r>
            <a:r>
              <a:rPr lang="id-id" dirty="0">
                <a:latin typeface="Arial" panose="020B0604020202020204" pitchFamily="34" charset="0"/>
                <a:ea typeface="メイリオ" pitchFamily="50" charset="-128"/>
                <a:cs typeface="メイリオ" pitchFamily="50" charset="-128"/>
              </a:rPr>
              <a:t>Jika kecelakaan kerja terjadi, ambil tindakan selanjutnya! </a:t>
            </a:r>
            <a:endParaRPr lang="en-US" altLang="ja-JP" dirty="0">
              <a:latin typeface="Arial" panose="020B0604020202020204" pitchFamily="34" charset="0"/>
              <a:ea typeface="メイリオ" pitchFamily="50" charset="-128"/>
              <a:cs typeface="メイリオ" pitchFamily="50" charset="-128"/>
            </a:endParaRPr>
          </a:p>
        </p:txBody>
      </p:sp>
      <p:sp>
        <p:nvSpPr>
          <p:cNvPr id="6" name="角丸四角形 5"/>
          <p:cNvSpPr/>
          <p:nvPr/>
        </p:nvSpPr>
        <p:spPr>
          <a:xfrm>
            <a:off x="768871" y="2368773"/>
            <a:ext cx="7344816" cy="5040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lnSpc>
                <a:spcPct val="90000"/>
              </a:lnSpc>
            </a:pPr>
            <a:r>
              <a:rPr lang="id-id" sz="2000" b="1" dirty="0">
                <a:latin typeface="Arial" panose="020B0604020202020204" pitchFamily="34" charset="0"/>
              </a:rPr>
              <a:t>Penanggulangan waktu terjadi kecelakaan kerja (contoh)</a:t>
            </a:r>
          </a:p>
        </p:txBody>
      </p:sp>
      <p:sp>
        <p:nvSpPr>
          <p:cNvPr id="7" name="正方形/長方形 6"/>
          <p:cNvSpPr/>
          <p:nvPr/>
        </p:nvSpPr>
        <p:spPr>
          <a:xfrm>
            <a:off x="2411760" y="3068960"/>
            <a:ext cx="6048672" cy="120032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rtl="0"/>
            <a:r>
              <a:rPr lang="id-id" dirty="0">
                <a:solidFill>
                  <a:srgbClr val="C00000"/>
                </a:solidFill>
                <a:latin typeface="Arial" panose="020B0604020202020204" pitchFamily="34" charset="0"/>
                <a:ea typeface="メイリオ" panose="020B0604030504040204" pitchFamily="50" charset="-128"/>
                <a:cs typeface="メイリオ" panose="020B0604030504040204" pitchFamily="50" charset="-128"/>
              </a:rPr>
              <a:t>  Pertama-tama, tenang!　　　</a:t>
            </a:r>
            <a:endParaRPr lang="en-US" altLang="ja-JP" dirty="0">
              <a:solidFill>
                <a:srgbClr val="C00000"/>
              </a:solidFill>
              <a:latin typeface="Arial" panose="020B0604020202020204" pitchFamily="34" charset="0"/>
              <a:ea typeface="メイリオ" panose="020B0604030504040204" pitchFamily="50" charset="-128"/>
              <a:cs typeface="メイリオ" panose="020B0604030504040204" pitchFamily="50" charset="-128"/>
            </a:endParaRPr>
          </a:p>
          <a:p>
            <a:pPr marL="442913" indent="-180975" rtl="0"/>
            <a:r>
              <a:rPr lang="id-ID" dirty="0">
                <a:solidFill>
                  <a:schemeClr val="tx1"/>
                </a:solidFill>
                <a:latin typeface="Arial" panose="020B0604020202020204" pitchFamily="34" charset="0"/>
                <a:ea typeface="メイリオ" panose="020B0604030504040204" pitchFamily="50" charset="-128"/>
                <a:cs typeface="メイリオ" panose="020B0604030504040204" pitchFamily="50" charset="-128"/>
                <a:sym typeface="Wingdings 2" panose="05020102010507070707" pitchFamily="18" charset="2"/>
              </a:rPr>
              <a:t></a:t>
            </a:r>
            <a:r>
              <a:rPr lang="en-US" dirty="0">
                <a:solidFill>
                  <a:schemeClr val="tx1"/>
                </a:solidFill>
                <a:latin typeface="Arial" panose="020B0604020202020204" pitchFamily="34" charset="0"/>
                <a:ea typeface="メイリオ" panose="020B0604030504040204" pitchFamily="50" charset="-128"/>
                <a:cs typeface="メイリオ" panose="020B0604030504040204" pitchFamily="50" charset="-128"/>
              </a:rPr>
              <a:t>	</a:t>
            </a:r>
            <a:r>
              <a:rPr lang="id-id" dirty="0">
                <a:solidFill>
                  <a:schemeClr val="tx1"/>
                </a:solidFill>
                <a:latin typeface="Arial" panose="020B0604020202020204" pitchFamily="34" charset="0"/>
                <a:ea typeface="メイリオ" panose="020B0604030504040204" pitchFamily="50" charset="-128"/>
                <a:cs typeface="メイリオ" panose="020B0604030504040204" pitchFamily="50" charset="-128"/>
              </a:rPr>
              <a:t>Jangan membuat bencana kedua dengan bergegas berlari</a:t>
            </a:r>
            <a:endParaRPr lang="en-US" altLang="ja-JP" dirty="0">
              <a:solidFill>
                <a:schemeClr val="tx1"/>
              </a:solidFill>
              <a:latin typeface="Arial" panose="020B0604020202020204" pitchFamily="34" charset="0"/>
              <a:ea typeface="メイリオ" panose="020B0604030504040204" pitchFamily="50" charset="-128"/>
              <a:cs typeface="メイリオ" panose="020B0604030504040204" pitchFamily="50" charset="-128"/>
            </a:endParaRPr>
          </a:p>
          <a:p>
            <a:pPr marL="442913" indent="-180975" rtl="0"/>
            <a:r>
              <a:rPr lang="id-ID" dirty="0">
                <a:solidFill>
                  <a:schemeClr val="tx1"/>
                </a:solidFill>
                <a:latin typeface="Arial" panose="020B0604020202020204" pitchFamily="34" charset="0"/>
                <a:ea typeface="メイリオ" panose="020B0604030504040204" pitchFamily="50" charset="-128"/>
                <a:cs typeface="メイリオ" panose="020B0604030504040204" pitchFamily="50" charset="-128"/>
                <a:sym typeface="Wingdings 2" panose="05020102010507070707" pitchFamily="18" charset="2"/>
              </a:rPr>
              <a:t></a:t>
            </a:r>
            <a:r>
              <a:rPr lang="en-US" dirty="0">
                <a:solidFill>
                  <a:schemeClr val="tx1"/>
                </a:solidFill>
                <a:latin typeface="Arial" panose="020B0604020202020204" pitchFamily="34" charset="0"/>
                <a:ea typeface="メイリオ" panose="020B0604030504040204" pitchFamily="50" charset="-128"/>
                <a:cs typeface="メイリオ" panose="020B0604030504040204" pitchFamily="50" charset="-128"/>
              </a:rPr>
              <a:t>	</a:t>
            </a:r>
            <a:r>
              <a:rPr lang="id-id" dirty="0">
                <a:solidFill>
                  <a:schemeClr val="tx1"/>
                </a:solidFill>
                <a:latin typeface="Arial" panose="020B0604020202020204" pitchFamily="34" charset="0"/>
                <a:ea typeface="メイリオ" panose="020B0604030504040204" pitchFamily="50" charset="-128"/>
                <a:cs typeface="メイリオ" panose="020B0604030504040204" pitchFamily="50" charset="-128"/>
              </a:rPr>
              <a:t>Beritahu dengan suara keras</a:t>
            </a:r>
          </a:p>
        </p:txBody>
      </p:sp>
      <p:sp>
        <p:nvSpPr>
          <p:cNvPr id="8" name="正方形/長方形 7"/>
          <p:cNvSpPr/>
          <p:nvPr/>
        </p:nvSpPr>
        <p:spPr>
          <a:xfrm>
            <a:off x="2411760" y="4437112"/>
            <a:ext cx="6048672" cy="147732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rtl="0"/>
            <a:r>
              <a:rPr lang="id-id" dirty="0">
                <a:solidFill>
                  <a:schemeClr val="tx1"/>
                </a:solidFill>
                <a:latin typeface="Arial" panose="020B0604020202020204" pitchFamily="34" charset="0"/>
                <a:ea typeface="メイリオ" panose="020B0604030504040204" pitchFamily="50" charset="-128"/>
                <a:cs typeface="メイリオ" panose="020B0604030504040204" pitchFamily="50" charset="-128"/>
              </a:rPr>
              <a:t>　</a:t>
            </a:r>
            <a:r>
              <a:rPr lang="id-id" dirty="0">
                <a:solidFill>
                  <a:srgbClr val="C00000"/>
                </a:solidFill>
                <a:latin typeface="Arial" panose="020B0604020202020204" pitchFamily="34" charset="0"/>
                <a:ea typeface="メイリオ" panose="020B0604030504040204" pitchFamily="50" charset="-128"/>
                <a:cs typeface="メイリオ" panose="020B0604030504040204" pitchFamily="50" charset="-128"/>
              </a:rPr>
              <a:t>Bantu para korban!</a:t>
            </a:r>
            <a:endParaRPr lang="en-US" altLang="ja-JP" dirty="0">
              <a:solidFill>
                <a:srgbClr val="C00000"/>
              </a:solidFill>
              <a:latin typeface="Arial" panose="020B0604020202020204" pitchFamily="34" charset="0"/>
              <a:ea typeface="メイリオ" panose="020B0604030504040204" pitchFamily="50" charset="-128"/>
              <a:cs typeface="メイリオ" panose="020B0604030504040204" pitchFamily="50" charset="-128"/>
            </a:endParaRPr>
          </a:p>
          <a:p>
            <a:pPr rtl="0"/>
            <a:r>
              <a:rPr lang="id-id" dirty="0">
                <a:solidFill>
                  <a:srgbClr val="C00000"/>
                </a:solidFill>
                <a:latin typeface="Arial" panose="020B0604020202020204" pitchFamily="34" charset="0"/>
                <a:ea typeface="メイリオ" panose="020B0604030504040204" pitchFamily="50" charset="-128"/>
                <a:cs typeface="メイリオ" panose="020B0604030504040204" pitchFamily="50" charset="-128"/>
              </a:rPr>
              <a:t>　Hubungi atasan (penanggung jawab)!</a:t>
            </a:r>
          </a:p>
          <a:p>
            <a:pPr marL="442913" indent="-180975"/>
            <a:r>
              <a:rPr lang="id-ID" dirty="0">
                <a:solidFill>
                  <a:schemeClr val="tx1"/>
                </a:solidFill>
                <a:latin typeface="Arial" panose="020B0604020202020204" pitchFamily="34" charset="0"/>
                <a:ea typeface="メイリオ" panose="020B0604030504040204" pitchFamily="50" charset="-128"/>
                <a:sym typeface="Wingdings 2" panose="05020102010507070707" pitchFamily="18" charset="2"/>
              </a:rPr>
              <a:t></a:t>
            </a:r>
            <a:r>
              <a:rPr lang="en-US" dirty="0">
                <a:solidFill>
                  <a:schemeClr val="tx1"/>
                </a:solidFill>
                <a:latin typeface="Arial" panose="020B0604020202020204" pitchFamily="34" charset="0"/>
                <a:ea typeface="メイリオ" panose="020B0604030504040204" pitchFamily="50" charset="-128"/>
              </a:rPr>
              <a:t>	</a:t>
            </a:r>
            <a:r>
              <a:rPr lang="id-id" dirty="0">
                <a:solidFill>
                  <a:schemeClr val="tx1"/>
                </a:solidFill>
                <a:latin typeface="Arial" panose="020B0604020202020204" pitchFamily="34" charset="0"/>
                <a:ea typeface="メイリオ" panose="020B0604030504040204" pitchFamily="50" charset="-128"/>
              </a:rPr>
              <a:t>Jika ada instruksi dari penanggung jawab, beri bantuan, dll.</a:t>
            </a:r>
            <a:endParaRPr lang="en-US" altLang="ja-JP" dirty="0">
              <a:solidFill>
                <a:schemeClr val="tx1"/>
              </a:solidFill>
              <a:latin typeface="Arial" panose="020B0604020202020204" pitchFamily="34" charset="0"/>
              <a:ea typeface="メイリオ" panose="020B0604030504040204" pitchFamily="50" charset="-128"/>
            </a:endParaRPr>
          </a:p>
          <a:p>
            <a:pPr marL="442913" indent="-442913" rtl="0"/>
            <a:r>
              <a:rPr lang="en-US" dirty="0">
                <a:solidFill>
                  <a:schemeClr val="tx1"/>
                </a:solidFill>
                <a:latin typeface="Arial" panose="020B0604020202020204" pitchFamily="34" charset="0"/>
                <a:ea typeface="メイリオ" panose="020B0604030504040204" pitchFamily="50" charset="-128"/>
                <a:cs typeface="メイリオ" panose="020B0604030504040204" pitchFamily="50" charset="-128"/>
              </a:rPr>
              <a:t>	</a:t>
            </a:r>
            <a:r>
              <a:rPr lang="id-id" dirty="0">
                <a:solidFill>
                  <a:schemeClr val="tx1"/>
                </a:solidFill>
                <a:latin typeface="Arial" panose="020B0604020202020204" pitchFamily="34" charset="0"/>
                <a:ea typeface="メイリオ" panose="020B0604030504040204" pitchFamily="50" charset="-128"/>
                <a:cs typeface="メイリオ" panose="020B0604030504040204" pitchFamily="50" charset="-128"/>
              </a:rPr>
              <a:t>(Pengangkutan korban ke rumah sakit, dsb.)</a:t>
            </a:r>
          </a:p>
        </p:txBody>
      </p:sp>
      <p:sp>
        <p:nvSpPr>
          <p:cNvPr id="9" name="角丸四角形 8"/>
          <p:cNvSpPr/>
          <p:nvPr/>
        </p:nvSpPr>
        <p:spPr>
          <a:xfrm>
            <a:off x="683569" y="4925516"/>
            <a:ext cx="1872207" cy="663724"/>
          </a:xfrm>
          <a:prstGeom prst="round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rtl="0"/>
            <a:r>
              <a:rPr lang="id-id" sz="2000" b="1" dirty="0">
                <a:solidFill>
                  <a:schemeClr val="tx1"/>
                </a:solidFill>
                <a:latin typeface="Arial" panose="020B0604020202020204" pitchFamily="34" charset="0"/>
              </a:rPr>
              <a:t>Tindakan di lapangan</a:t>
            </a:r>
          </a:p>
        </p:txBody>
      </p:sp>
      <p:sp>
        <p:nvSpPr>
          <p:cNvPr id="10" name="爆発 1 9"/>
          <p:cNvSpPr/>
          <p:nvPr/>
        </p:nvSpPr>
        <p:spPr>
          <a:xfrm>
            <a:off x="539552" y="2872829"/>
            <a:ext cx="2088187" cy="1332607"/>
          </a:xfrm>
          <a:prstGeom prst="irregularSeal1">
            <a:avLst/>
          </a:prstGeom>
          <a:solidFill>
            <a:srgbClr val="FF00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rtl="0">
              <a:lnSpc>
                <a:spcPct val="90000"/>
              </a:lnSpc>
            </a:pPr>
            <a:r>
              <a:rPr lang="id-id" sz="2000" b="1" dirty="0">
                <a:latin typeface="Arial" panose="020B0604020202020204" pitchFamily="34" charset="0"/>
              </a:rPr>
              <a:t>Kecelakaan kerja terjadi</a:t>
            </a:r>
          </a:p>
        </p:txBody>
      </p:sp>
      <p:sp>
        <p:nvSpPr>
          <p:cNvPr id="11" name="下矢印 10"/>
          <p:cNvSpPr/>
          <p:nvPr/>
        </p:nvSpPr>
        <p:spPr>
          <a:xfrm>
            <a:off x="1403648" y="4312989"/>
            <a:ext cx="504055" cy="360040"/>
          </a:xfrm>
          <a:prstGeom prst="downArrow">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kumimoji="1" lang="ja-JP" altLang="en-US">
              <a:latin typeface="Arial" panose="020B0604020202020204" pitchFamily="34" charset="0"/>
            </a:endParaRPr>
          </a:p>
        </p:txBody>
      </p:sp>
      <p:sp>
        <p:nvSpPr>
          <p:cNvPr id="14" name="テキスト ボックス 13"/>
          <p:cNvSpPr txBox="1"/>
          <p:nvPr/>
        </p:nvSpPr>
        <p:spPr>
          <a:xfrm>
            <a:off x="371561" y="242499"/>
            <a:ext cx="4080398" cy="369332"/>
          </a:xfrm>
          <a:prstGeom prst="rect">
            <a:avLst/>
          </a:prstGeom>
          <a:solidFill>
            <a:srgbClr val="FFFFCC"/>
          </a:solidFill>
          <a:ln>
            <a:solidFill>
              <a:schemeClr val="bg1">
                <a:lumMod val="65000"/>
              </a:schemeClr>
            </a:solidFill>
          </a:ln>
        </p:spPr>
        <p:txBody>
          <a:bodyPr wrap="square" rtlCol="0">
            <a:spAutoFit/>
          </a:bodyPr>
          <a:lstStyle/>
          <a:p>
            <a:pPr rtl="0"/>
            <a:r>
              <a:rPr lang="id-id" b="1" dirty="0">
                <a:solidFill>
                  <a:srgbClr val="C00000"/>
                </a:solidFill>
                <a:latin typeface="Arial" panose="020B0604020202020204" pitchFamily="34" charset="0"/>
                <a:ea typeface="メイリオ" pitchFamily="50" charset="-128"/>
                <a:cs typeface="メイリオ" pitchFamily="50" charset="-128"/>
              </a:rPr>
              <a:t>(2) Jika "kecelakaan kerja" terjadi</a:t>
            </a:r>
            <a:endParaRPr kumimoji="1" lang="ja-JP" altLang="en-US" dirty="0">
              <a:latin typeface="Arial" panose="020B0604020202020204" pitchFamily="34" charset="0"/>
            </a:endParaRPr>
          </a:p>
        </p:txBody>
      </p:sp>
      <p:sp>
        <p:nvSpPr>
          <p:cNvPr id="13" name="スライド番号プレースホルダ 3"/>
          <p:cNvSpPr>
            <a:spLocks noGrp="1"/>
          </p:cNvSpPr>
          <p:nvPr>
            <p:ph type="sldNum" sz="quarter" idx="12"/>
          </p:nvPr>
        </p:nvSpPr>
        <p:spPr>
          <a:xfrm>
            <a:off x="6553200" y="6356350"/>
            <a:ext cx="2133600" cy="365125"/>
          </a:xfrm>
        </p:spPr>
        <p:txBody>
          <a:bodyPr rtlCol="0"/>
          <a:lstStyle/>
          <a:p>
            <a:pPr rtl="0"/>
            <a:fld id="{94AA4217-AB25-474B-8523-140E3806D2F1}" type="slidenum">
              <a:rPr kumimoji="1" lang="ja-JP" altLang="en-US" smtClean="0">
                <a:latin typeface="Arial" panose="020B0604020202020204" pitchFamily="34" charset="0"/>
              </a:rPr>
              <a:pPr/>
              <a:t>23</a:t>
            </a:fld>
            <a:endParaRPr kumimoji="1" lang="ja-JP" altLang="en-US" dirty="0">
              <a:latin typeface="Arial" panose="020B0604020202020204" pitchFamily="34" charset="0"/>
            </a:endParaRPr>
          </a:p>
        </p:txBody>
      </p:sp>
      <p:pic>
        <p:nvPicPr>
          <p:cNvPr id="15" name="Picture 2" descr="C:\Users\User07.PC007\OneDrive\01厚労省委託H28\未熟練_商業\マニュアル\HHpics\切れhiy1-ｶﾗｰ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460456"/>
            <a:ext cx="1786905" cy="1786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402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a:spLocks/>
          </p:cNvSpPr>
          <p:nvPr/>
        </p:nvSpPr>
        <p:spPr>
          <a:xfrm>
            <a:off x="2051720" y="2607980"/>
            <a:ext cx="5040560" cy="1109052"/>
          </a:xfrm>
          <a:prstGeom prst="rect">
            <a:avLst/>
          </a:prstGeom>
          <a:solidFill>
            <a:schemeClr val="accent3">
              <a:lumMod val="20000"/>
              <a:lumOff val="80000"/>
            </a:schemeClr>
          </a:solidFill>
          <a:ln>
            <a:solidFill>
              <a:srgbClr val="339933"/>
            </a:solidFill>
          </a:ln>
        </p:spPr>
        <p:txBody>
          <a:bodyPr wrap="square" rtlCol="0" anchor="ctr" anchorCtr="0">
            <a:noAutofit/>
          </a:bodyPr>
          <a:lstStyle/>
          <a:p>
            <a:pPr algn="ctr" rtl="0">
              <a:lnSpc>
                <a:spcPct val="90000"/>
              </a:lnSpc>
            </a:pPr>
            <a:r>
              <a:rPr lang="id-id" sz="3600" dirty="0">
                <a:solidFill>
                  <a:srgbClr val="339933"/>
                </a:solidFill>
                <a:latin typeface="Arial" panose="020B0604020202020204" pitchFamily="34" charset="0"/>
              </a:rPr>
              <a:t>Bekerjalah dengan aman</a:t>
            </a:r>
          </a:p>
        </p:txBody>
      </p:sp>
      <p:sp>
        <p:nvSpPr>
          <p:cNvPr id="15" name="object 15"/>
          <p:cNvSpPr/>
          <p:nvPr/>
        </p:nvSpPr>
        <p:spPr>
          <a:xfrm>
            <a:off x="5292080" y="2116462"/>
            <a:ext cx="1616985" cy="520450"/>
          </a:xfrm>
          <a:prstGeom prst="rect">
            <a:avLst/>
          </a:prstGeom>
          <a:blipFill>
            <a:blip r:embed="rId2" cstate="print"/>
            <a:stretch>
              <a:fillRect/>
            </a:stretch>
          </a:blipFill>
        </p:spPr>
        <p:txBody>
          <a:bodyPr wrap="square" lIns="0" tIns="0" rIns="0" bIns="0" rtlCol="0"/>
          <a:lstStyle/>
          <a:p>
            <a:pPr rtl="0"/>
            <a:endParaRPr dirty="0">
              <a:latin typeface="Arial" panose="020B0604020202020204" pitchFamily="34" charset="0"/>
            </a:endParaRPr>
          </a:p>
        </p:txBody>
      </p:sp>
      <p:sp>
        <p:nvSpPr>
          <p:cNvPr id="5" name="スライド番号プレースホルダ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4AA4217-AB25-474B-8523-140E3806D2F1}" type="slidenum">
              <a:rPr kumimoji="1" lang="ja-JP" altLang="en-US" sz="1200" b="0" i="0" u="none" strike="noStrike" kern="1200" cap="none" spc="0" normalizeH="0" baseline="0" noProof="0" smtClean="0">
                <a:ln>
                  <a:noFill/>
                </a:ln>
                <a:solidFill>
                  <a:schemeClr val="tx1">
                    <a:tint val="75000"/>
                  </a:scheme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dirty="0">
              <a:ln>
                <a:noFill/>
              </a:ln>
              <a:solidFill>
                <a:schemeClr val="tx1">
                  <a:tint val="75000"/>
                </a:scheme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3012518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rtlCol="0"/>
          <a:lstStyle/>
          <a:p>
            <a:pPr rtl="0"/>
            <a:fld id="{94AA4217-AB25-474B-8523-140E3806D2F1}" type="slidenum">
              <a:rPr kumimoji="1" lang="ja-JP" altLang="en-US" smtClean="0">
                <a:latin typeface="Arial" panose="020B0604020202020204" pitchFamily="34" charset="0"/>
              </a:rPr>
              <a:pPr/>
              <a:t>3</a:t>
            </a:fld>
            <a:endParaRPr kumimoji="1" lang="ja-JP" altLang="en-US">
              <a:latin typeface="Arial" panose="020B0604020202020204" pitchFamily="34" charset="0"/>
            </a:endParaRPr>
          </a:p>
        </p:txBody>
      </p:sp>
      <p:sp>
        <p:nvSpPr>
          <p:cNvPr id="5" name="Rectangle 10"/>
          <p:cNvSpPr>
            <a:spLocks noChangeArrowheads="1"/>
          </p:cNvSpPr>
          <p:nvPr/>
        </p:nvSpPr>
        <p:spPr bwMode="auto">
          <a:xfrm>
            <a:off x="323528" y="332656"/>
            <a:ext cx="8640960" cy="6336704"/>
          </a:xfrm>
          <a:prstGeom prst="rect">
            <a:avLst/>
          </a:prstGeom>
          <a:noFill/>
          <a:ln w="12700">
            <a:solidFill>
              <a:schemeClr val="bg1">
                <a:lumMod val="50000"/>
              </a:schemeClr>
            </a:solidFill>
            <a:miter lim="800000"/>
            <a:headEnd/>
            <a:tailEnd/>
          </a:ln>
          <a:effectLst/>
        </p:spPr>
        <p:txBody>
          <a:bodyPr vert="horz" wrap="square" lIns="91440" tIns="45720" rIns="72000" bIns="72000" numCol="1" rtlCol="0" anchor="t" anchorCtr="0" compatLnSpc="1">
            <a:prstTxWarp prst="textNoShape">
              <a:avLst/>
            </a:prstTxWarp>
            <a:noAutofit/>
          </a:bodyPr>
          <a:lstStyle/>
          <a:p>
            <a:pPr marL="182563" indent="-182563" algn="just" rtl="0">
              <a:lnSpc>
                <a:spcPct val="125000"/>
              </a:lnSpc>
            </a:pPr>
            <a:endParaRPr lang="en-US" altLang="ja-JP" sz="1100" dirty="0">
              <a:solidFill>
                <a:srgbClr val="0000CC"/>
              </a:solidFill>
              <a:latin typeface="Arial" panose="020B0604020202020204" pitchFamily="34" charset="0"/>
              <a:ea typeface="メイリオ" pitchFamily="50" charset="-128"/>
              <a:cs typeface="メイリオ" pitchFamily="50" charset="-128"/>
            </a:endParaRPr>
          </a:p>
          <a:p>
            <a:pPr marL="182563" indent="-182563" algn="just" rtl="0">
              <a:lnSpc>
                <a:spcPct val="125000"/>
              </a:lnSpc>
            </a:pPr>
            <a:endParaRPr lang="en-US" altLang="ja-JP" sz="1100" dirty="0">
              <a:solidFill>
                <a:srgbClr val="0000CC"/>
              </a:solidFill>
              <a:latin typeface="Arial" panose="020B0604020202020204" pitchFamily="34" charset="0"/>
              <a:ea typeface="メイリオ" pitchFamily="50" charset="-128"/>
              <a:cs typeface="メイリオ" pitchFamily="50" charset="-128"/>
            </a:endParaRPr>
          </a:p>
          <a:p>
            <a:pPr marL="182563" indent="-182563" algn="just" rtl="0">
              <a:lnSpc>
                <a:spcPct val="125000"/>
              </a:lnSpc>
            </a:pPr>
            <a:endParaRPr lang="en-US" altLang="ja-JP" sz="1100" dirty="0">
              <a:solidFill>
                <a:srgbClr val="0000CC"/>
              </a:solidFill>
              <a:latin typeface="Arial" panose="020B0604020202020204" pitchFamily="34" charset="0"/>
              <a:ea typeface="メイリオ" pitchFamily="50" charset="-128"/>
              <a:cs typeface="メイリオ" pitchFamily="50" charset="-128"/>
            </a:endParaRPr>
          </a:p>
          <a:p>
            <a:pPr marL="182563" indent="-182563" algn="just" rtl="0">
              <a:lnSpc>
                <a:spcPct val="125000"/>
              </a:lnSpc>
            </a:pPr>
            <a:endParaRPr lang="en-US" altLang="ja-JP" sz="1100" dirty="0">
              <a:solidFill>
                <a:srgbClr val="0000CC"/>
              </a:solidFill>
              <a:latin typeface="Arial" panose="020B0604020202020204" pitchFamily="34" charset="0"/>
              <a:ea typeface="メイリオ" pitchFamily="50" charset="-128"/>
              <a:cs typeface="メイリオ" pitchFamily="50" charset="-128"/>
            </a:endParaRPr>
          </a:p>
          <a:p>
            <a:pPr marL="182563" indent="-182563" algn="just" rtl="0">
              <a:lnSpc>
                <a:spcPct val="125000"/>
              </a:lnSpc>
            </a:pPr>
            <a:endParaRPr lang="en-US" altLang="ja-JP" sz="1100" dirty="0">
              <a:solidFill>
                <a:srgbClr val="0000CC"/>
              </a:solidFill>
              <a:latin typeface="Arial" panose="020B0604020202020204" pitchFamily="34" charset="0"/>
              <a:ea typeface="メイリオ" pitchFamily="50" charset="-128"/>
              <a:cs typeface="メイリオ" pitchFamily="50" charset="-128"/>
            </a:endParaRPr>
          </a:p>
          <a:p>
            <a:pPr marL="182563" indent="-182563" algn="just" rtl="0">
              <a:lnSpc>
                <a:spcPct val="125000"/>
              </a:lnSpc>
            </a:pPr>
            <a:endParaRPr lang="en-US" altLang="ja-JP" sz="1100" dirty="0">
              <a:solidFill>
                <a:srgbClr val="0000CC"/>
              </a:solidFill>
              <a:latin typeface="Arial" panose="020B0604020202020204" pitchFamily="34" charset="0"/>
              <a:ea typeface="メイリオ" pitchFamily="50" charset="-128"/>
              <a:cs typeface="メイリオ" pitchFamily="50" charset="-128"/>
            </a:endParaRPr>
          </a:p>
          <a:p>
            <a:pPr marL="182563" indent="-182563" algn="just" rtl="0">
              <a:lnSpc>
                <a:spcPct val="125000"/>
              </a:lnSpc>
            </a:pPr>
            <a:endParaRPr lang="en-US" altLang="ja-JP" sz="1100" dirty="0">
              <a:solidFill>
                <a:srgbClr val="0000CC"/>
              </a:solidFill>
              <a:latin typeface="Arial" panose="020B0604020202020204" pitchFamily="34" charset="0"/>
              <a:ea typeface="メイリオ" pitchFamily="50" charset="-128"/>
              <a:cs typeface="メイリオ" pitchFamily="50" charset="-128"/>
            </a:endParaRPr>
          </a:p>
          <a:p>
            <a:pPr marL="182563" indent="-182563" algn="just" rtl="0">
              <a:lnSpc>
                <a:spcPct val="125000"/>
              </a:lnSpc>
            </a:pPr>
            <a:endParaRPr lang="en-US" altLang="ja-JP" sz="1100" dirty="0">
              <a:solidFill>
                <a:srgbClr val="0000CC"/>
              </a:solidFill>
              <a:latin typeface="Arial" panose="020B0604020202020204" pitchFamily="34" charset="0"/>
              <a:ea typeface="メイリオ" pitchFamily="50" charset="-128"/>
              <a:cs typeface="メイリオ" pitchFamily="50" charset="-128"/>
            </a:endParaRPr>
          </a:p>
          <a:p>
            <a:pPr marL="182563" indent="-182563" algn="just" rtl="0">
              <a:lnSpc>
                <a:spcPct val="125000"/>
              </a:lnSpc>
            </a:pPr>
            <a:endParaRPr lang="en-US" altLang="ja-JP" sz="1100" dirty="0">
              <a:solidFill>
                <a:srgbClr val="0000CC"/>
              </a:solidFill>
              <a:latin typeface="Arial" panose="020B0604020202020204" pitchFamily="34" charset="0"/>
              <a:ea typeface="メイリオ" pitchFamily="50" charset="-128"/>
              <a:cs typeface="メイリオ" pitchFamily="50" charset="-128"/>
            </a:endParaRPr>
          </a:p>
          <a:p>
            <a:pPr marL="182563" indent="-182563" algn="just" rtl="0">
              <a:lnSpc>
                <a:spcPct val="125000"/>
              </a:lnSpc>
            </a:pPr>
            <a:endParaRPr lang="en-US" altLang="ja-JP" sz="1100" dirty="0">
              <a:solidFill>
                <a:srgbClr val="0000CC"/>
              </a:solidFill>
              <a:latin typeface="Arial" panose="020B0604020202020204" pitchFamily="34" charset="0"/>
              <a:ea typeface="メイリオ" pitchFamily="50" charset="-128"/>
              <a:cs typeface="メイリオ" pitchFamily="50" charset="-128"/>
            </a:endParaRPr>
          </a:p>
          <a:p>
            <a:pPr marL="182563" indent="-182563" algn="just" rtl="0">
              <a:lnSpc>
                <a:spcPct val="125000"/>
              </a:lnSpc>
            </a:pPr>
            <a:endParaRPr lang="en-US" altLang="ja-JP" sz="800" dirty="0">
              <a:solidFill>
                <a:srgbClr val="0000CC"/>
              </a:solidFill>
              <a:latin typeface="Arial" panose="020B0604020202020204" pitchFamily="34" charset="0"/>
              <a:ea typeface="メイリオ" pitchFamily="50" charset="-128"/>
              <a:cs typeface="メイリオ" pitchFamily="50" charset="-128"/>
            </a:endParaRPr>
          </a:p>
        </p:txBody>
      </p:sp>
      <p:sp>
        <p:nvSpPr>
          <p:cNvPr id="6" name="Rectangle 10"/>
          <p:cNvSpPr>
            <a:spLocks noChangeArrowheads="1"/>
          </p:cNvSpPr>
          <p:nvPr/>
        </p:nvSpPr>
        <p:spPr bwMode="auto">
          <a:xfrm>
            <a:off x="395536" y="764704"/>
            <a:ext cx="4968552" cy="2585323"/>
          </a:xfrm>
          <a:prstGeom prst="rect">
            <a:avLst/>
          </a:prstGeom>
          <a:noFill/>
          <a:ln w="9525">
            <a:noFill/>
            <a:miter lim="800000"/>
            <a:headEnd/>
            <a:tailEnd/>
          </a:ln>
          <a:effectLst/>
        </p:spPr>
        <p:txBody>
          <a:bodyPr vert="horz" wrap="square" lIns="91440" tIns="45720" rIns="72000" bIns="45720" numCol="1" rtlCol="0" anchor="ctr" anchorCtr="0" compatLnSpc="1">
            <a:prstTxWarp prst="textNoShape">
              <a:avLst/>
            </a:prstTxWarp>
            <a:spAutoFit/>
          </a:bodyPr>
          <a:lstStyle/>
          <a:p>
            <a:pPr marL="182563" indent="-182563" rtl="0"/>
            <a:r>
              <a:rPr lang="id-id" b="1" dirty="0">
                <a:solidFill>
                  <a:srgbClr val="C00000"/>
                </a:solidFill>
                <a:latin typeface="Arial" panose="020B0604020202020204" pitchFamily="34" charset="0"/>
                <a:ea typeface="メイリオ" pitchFamily="50" charset="-128"/>
                <a:cs typeface="メイリオ" pitchFamily="50" charset="-128"/>
              </a:rPr>
              <a:t>1. Terjadinya kecelakaan kerja</a:t>
            </a:r>
            <a:endParaRPr lang="en-US" altLang="ja-JP" b="1" dirty="0">
              <a:solidFill>
                <a:srgbClr val="C00000"/>
              </a:solidFill>
              <a:latin typeface="Arial" panose="020B0604020202020204" pitchFamily="34" charset="0"/>
              <a:ea typeface="メイリオ" pitchFamily="50" charset="-128"/>
              <a:cs typeface="メイリオ" pitchFamily="50" charset="-128"/>
            </a:endParaRPr>
          </a:p>
          <a:p>
            <a:pPr marL="361950" indent="-354013" rtl="0"/>
            <a:r>
              <a:rPr lang="en-US" sz="1600" dirty="0">
                <a:latin typeface="Arial" panose="020B0604020202020204" pitchFamily="34" charset="0"/>
                <a:ea typeface="メイリオ" pitchFamily="50" charset="-128"/>
                <a:cs typeface="メイリオ" pitchFamily="50" charset="-128"/>
              </a:rPr>
              <a:t>1)	</a:t>
            </a:r>
            <a:r>
              <a:rPr lang="id-id" sz="1600" spc="-30" dirty="0">
                <a:latin typeface="Arial" panose="020B0604020202020204" pitchFamily="34" charset="0"/>
                <a:ea typeface="メイリオ" pitchFamily="50" charset="-128"/>
                <a:cs typeface="メイリオ" pitchFamily="50" charset="-128"/>
              </a:rPr>
              <a:t>A mengemudi forklift bertenaga baterai (beban maksimum 1,2 ton) dan B yang melakukan pemuatan </a:t>
            </a:r>
          </a:p>
          <a:p>
            <a:pPr marL="361950" indent="-354013" rtl="0"/>
            <a:r>
              <a:rPr lang="en-US" sz="1600" dirty="0">
                <a:latin typeface="Arial" panose="020B0604020202020204" pitchFamily="34" charset="0"/>
                <a:ea typeface="メイリオ" pitchFamily="50" charset="-128"/>
                <a:cs typeface="メイリオ" pitchFamily="50" charset="-128"/>
              </a:rPr>
              <a:t>2)	</a:t>
            </a:r>
            <a:r>
              <a:rPr lang="id-id" sz="1600" dirty="0">
                <a:latin typeface="Arial" panose="020B0604020202020204" pitchFamily="34" charset="0"/>
                <a:ea typeface="メイリオ" pitchFamily="50" charset="-128"/>
                <a:cs typeface="メイリオ" pitchFamily="50" charset="-128"/>
              </a:rPr>
              <a:t>Untuk memuat barang pada palet di atas garpu, B naik ke atas barang di palet dan memuatnya ke palet begitu saja.</a:t>
            </a:r>
          </a:p>
          <a:p>
            <a:pPr marL="361950" indent="-354013" rtl="0"/>
            <a:r>
              <a:rPr lang="en-US" sz="1600" dirty="0">
                <a:latin typeface="Arial" panose="020B0604020202020204" pitchFamily="34" charset="0"/>
                <a:ea typeface="メイリオ" pitchFamily="50" charset="-128"/>
                <a:cs typeface="メイリオ" pitchFamily="50" charset="-128"/>
              </a:rPr>
              <a:t>3)	</a:t>
            </a:r>
            <a:r>
              <a:rPr lang="id-id" sz="1600" dirty="0">
                <a:latin typeface="Arial" panose="020B0604020202020204" pitchFamily="34" charset="0"/>
                <a:ea typeface="メイリオ" pitchFamily="50" charset="-128"/>
                <a:cs typeface="メイリオ" pitchFamily="50" charset="-128"/>
              </a:rPr>
              <a:t>Ketika meletakkan satu kaki di kotak di atas palet untuk memuat produk ke palet, pijakan B bergoyang dan B jatuh sambil membawa barang.</a:t>
            </a:r>
            <a:endParaRPr lang="ja-JP" altLang="en-US" sz="1600" spc="-20" dirty="0">
              <a:latin typeface="Arial" panose="020B0604020202020204" pitchFamily="34" charset="0"/>
              <a:ea typeface="メイリオ" pitchFamily="50" charset="-128"/>
              <a:cs typeface="メイリオ" pitchFamily="50" charset="-128"/>
            </a:endParaRPr>
          </a:p>
        </p:txBody>
      </p:sp>
      <p:sp>
        <p:nvSpPr>
          <p:cNvPr id="7" name="テキスト ボックス 6"/>
          <p:cNvSpPr txBox="1"/>
          <p:nvPr/>
        </p:nvSpPr>
        <p:spPr>
          <a:xfrm>
            <a:off x="404664" y="3501008"/>
            <a:ext cx="8313176" cy="3108543"/>
          </a:xfrm>
          <a:prstGeom prst="rect">
            <a:avLst/>
          </a:prstGeom>
          <a:noFill/>
        </p:spPr>
        <p:txBody>
          <a:bodyPr wrap="square" rtlCol="0">
            <a:spAutoFit/>
          </a:bodyPr>
          <a:lstStyle/>
          <a:p>
            <a:pPr marL="182563" indent="-182563" rtl="0"/>
            <a:r>
              <a:rPr lang="id-id" b="1" dirty="0">
                <a:solidFill>
                  <a:srgbClr val="C00000"/>
                </a:solidFill>
                <a:latin typeface="Arial" panose="020B0604020202020204" pitchFamily="34" charset="0"/>
                <a:ea typeface="メイリオ" panose="020B0604030504040204" pitchFamily="50" charset="-128"/>
                <a:cs typeface="メイリオ" panose="020B0604030504040204" pitchFamily="50" charset="-128"/>
              </a:rPr>
              <a:t>2. Bekerja secara Tidak Aman</a:t>
            </a:r>
            <a:endParaRPr lang="en-US" altLang="ja-JP" b="1" dirty="0">
              <a:solidFill>
                <a:srgbClr val="C00000"/>
              </a:solidFill>
              <a:latin typeface="Arial" panose="020B0604020202020204" pitchFamily="34" charset="0"/>
              <a:ea typeface="メイリオ" panose="020B0604030504040204" pitchFamily="50" charset="-128"/>
              <a:cs typeface="メイリオ" panose="020B0604030504040204" pitchFamily="50" charset="-128"/>
            </a:endParaRPr>
          </a:p>
          <a:p>
            <a:pPr marL="361950" indent="-361950" rtl="0"/>
            <a:r>
              <a:rPr lang="id-id" sz="1600" dirty="0">
                <a:latin typeface="Arial" panose="020B0604020202020204" pitchFamily="34" charset="0"/>
                <a:ea typeface="メイリオ" pitchFamily="50" charset="-128"/>
                <a:cs typeface="メイリオ" pitchFamily="50" charset="-128"/>
              </a:rPr>
              <a:t>1)</a:t>
            </a:r>
            <a:r>
              <a:rPr lang="en-US" sz="1600" dirty="0">
                <a:latin typeface="Arial" panose="020B0604020202020204" pitchFamily="34" charset="0"/>
                <a:ea typeface="メイリオ" pitchFamily="50" charset="-128"/>
                <a:cs typeface="メイリオ" pitchFamily="50" charset="-128"/>
              </a:rPr>
              <a:t>	</a:t>
            </a:r>
            <a:r>
              <a:rPr lang="id-id" sz="1600" dirty="0">
                <a:latin typeface="Arial" panose="020B0604020202020204" pitchFamily="34" charset="0"/>
                <a:ea typeface="メイリオ" pitchFamily="50" charset="-128"/>
                <a:cs typeface="メイリオ" pitchFamily="50" charset="-128"/>
              </a:rPr>
              <a:t>Orang yang tidak berkualifikasi mengemudikan forklift.</a:t>
            </a:r>
          </a:p>
          <a:p>
            <a:pPr marL="361950" indent="-361950" rtl="0"/>
            <a:r>
              <a:rPr lang="id-id" sz="1600" dirty="0">
                <a:latin typeface="Arial" panose="020B0604020202020204" pitchFamily="34" charset="0"/>
                <a:ea typeface="メイリオ" pitchFamily="50" charset="-128"/>
                <a:cs typeface="メイリオ" pitchFamily="50" charset="-128"/>
              </a:rPr>
              <a:t>2)</a:t>
            </a:r>
            <a:r>
              <a:rPr lang="en-US" sz="1600" dirty="0">
                <a:latin typeface="Arial" panose="020B0604020202020204" pitchFamily="34" charset="0"/>
                <a:ea typeface="メイリオ" pitchFamily="50" charset="-128"/>
                <a:cs typeface="メイリオ" pitchFamily="50" charset="-128"/>
              </a:rPr>
              <a:t>	</a:t>
            </a:r>
            <a:r>
              <a:rPr lang="id-id" sz="1600" dirty="0">
                <a:latin typeface="Arial" panose="020B0604020202020204" pitchFamily="34" charset="0"/>
                <a:ea typeface="メイリオ" pitchFamily="50" charset="-128"/>
                <a:cs typeface="メイリオ" pitchFamily="50" charset="-128"/>
              </a:rPr>
              <a:t>Menggunakan forklift untuk menaikkan dan menurunkan orang, serta bekerja di atas palet yang tidak stabil.</a:t>
            </a:r>
          </a:p>
          <a:p>
            <a:pPr marL="361950" indent="-361950" rtl="0"/>
            <a:r>
              <a:rPr lang="id-id" sz="1600" dirty="0">
                <a:latin typeface="Arial" panose="020B0604020202020204" pitchFamily="34" charset="0"/>
                <a:ea typeface="メイリオ" pitchFamily="50" charset="-128"/>
                <a:cs typeface="メイリオ" pitchFamily="50" charset="-128"/>
              </a:rPr>
              <a:t>3)</a:t>
            </a:r>
            <a:r>
              <a:rPr lang="en-US" sz="1600" dirty="0">
                <a:latin typeface="Arial" panose="020B0604020202020204" pitchFamily="34" charset="0"/>
                <a:ea typeface="メイリオ" pitchFamily="50" charset="-128"/>
                <a:cs typeface="メイリオ" pitchFamily="50" charset="-128"/>
              </a:rPr>
              <a:t>	</a:t>
            </a:r>
            <a:r>
              <a:rPr lang="id-id" sz="1600" dirty="0">
                <a:latin typeface="Arial" panose="020B0604020202020204" pitchFamily="34" charset="0"/>
                <a:ea typeface="メイリオ" pitchFamily="50" charset="-128"/>
                <a:cs typeface="メイリオ" pitchFamily="50" charset="-128"/>
              </a:rPr>
              <a:t>Tidak ada pemimpin kerja untuk pengoperasian forklift.</a:t>
            </a:r>
          </a:p>
          <a:p>
            <a:pPr marL="182563" indent="-182563" rtl="0"/>
            <a:r>
              <a:rPr lang="id-id" b="1" dirty="0">
                <a:solidFill>
                  <a:srgbClr val="C00000"/>
                </a:solidFill>
                <a:latin typeface="Arial" panose="020B0604020202020204" pitchFamily="34" charset="0"/>
                <a:ea typeface="メイリオ" panose="020B0604030504040204" pitchFamily="50" charset="-128"/>
                <a:cs typeface="メイリオ" panose="020B0604030504040204" pitchFamily="50" charset="-128"/>
              </a:rPr>
              <a:t>3. Supaya dapat Bekerja dengan Aman</a:t>
            </a:r>
            <a:endParaRPr lang="en-US" altLang="ja-JP" b="1" dirty="0">
              <a:solidFill>
                <a:srgbClr val="C00000"/>
              </a:solidFill>
              <a:latin typeface="Arial" panose="020B0604020202020204" pitchFamily="34" charset="0"/>
              <a:ea typeface="メイリオ" panose="020B0604030504040204" pitchFamily="50" charset="-128"/>
              <a:cs typeface="メイリオ" panose="020B0604030504040204" pitchFamily="50" charset="-128"/>
            </a:endParaRPr>
          </a:p>
          <a:p>
            <a:pPr marL="361950" indent="-361950" rtl="0"/>
            <a:r>
              <a:rPr lang="id-id" sz="1600" dirty="0">
                <a:latin typeface="Arial" panose="020B0604020202020204" pitchFamily="34" charset="0"/>
                <a:ea typeface="メイリオ" pitchFamily="50" charset="-128"/>
                <a:cs typeface="メイリオ" pitchFamily="50" charset="-128"/>
              </a:rPr>
              <a:t>1)</a:t>
            </a:r>
            <a:r>
              <a:rPr lang="en-US" sz="1600" dirty="0">
                <a:latin typeface="Arial" panose="020B0604020202020204" pitchFamily="34" charset="0"/>
                <a:ea typeface="メイリオ" pitchFamily="50" charset="-128"/>
                <a:cs typeface="メイリオ" pitchFamily="50" charset="-128"/>
              </a:rPr>
              <a:t>	</a:t>
            </a:r>
            <a:r>
              <a:rPr lang="id-id" sz="1600" dirty="0">
                <a:latin typeface="Arial" panose="020B0604020202020204" pitchFamily="34" charset="0"/>
                <a:ea typeface="メイリオ" pitchFamily="50" charset="-128"/>
                <a:cs typeface="メイリオ" pitchFamily="50" charset="-128"/>
              </a:rPr>
              <a:t>Pekerjaan ini memerlukan kualifikasi dan orang yang tidak berkualifikasi tidak boleh melakukannya.</a:t>
            </a:r>
          </a:p>
          <a:p>
            <a:pPr marL="361950" indent="-361950" rtl="0"/>
            <a:r>
              <a:rPr lang="id-id" sz="1600" dirty="0">
                <a:latin typeface="Arial" panose="020B0604020202020204" pitchFamily="34" charset="0"/>
                <a:ea typeface="メイリオ" pitchFamily="50" charset="-128"/>
                <a:cs typeface="メイリオ" pitchFamily="50" charset="-128"/>
              </a:rPr>
              <a:t>2)</a:t>
            </a:r>
            <a:r>
              <a:rPr lang="en-US" sz="1600" dirty="0">
                <a:latin typeface="Arial" panose="020B0604020202020204" pitchFamily="34" charset="0"/>
                <a:ea typeface="メイリオ" pitchFamily="50" charset="-128"/>
                <a:cs typeface="メイリオ" pitchFamily="50" charset="-128"/>
              </a:rPr>
              <a:t>	</a:t>
            </a:r>
            <a:r>
              <a:rPr lang="id-id" sz="1600" dirty="0">
                <a:latin typeface="Arial" panose="020B0604020202020204" pitchFamily="34" charset="0"/>
                <a:ea typeface="メイリオ" pitchFamily="50" charset="-128"/>
                <a:cs typeface="メイリオ" pitchFamily="50" charset="-128"/>
              </a:rPr>
              <a:t>Pengoperasian forklift dilakukan sesuai dengan rencana kerja yang dibuat oleh pemimpin kerja.</a:t>
            </a:r>
          </a:p>
          <a:p>
            <a:pPr marL="361950" indent="-361950" rtl="0"/>
            <a:r>
              <a:rPr lang="id-id" sz="1600" dirty="0">
                <a:latin typeface="Arial" panose="020B0604020202020204" pitchFamily="34" charset="0"/>
                <a:ea typeface="メイリオ" pitchFamily="50" charset="-128"/>
                <a:cs typeface="メイリオ" pitchFamily="50" charset="-128"/>
              </a:rPr>
              <a:t>3)</a:t>
            </a:r>
            <a:r>
              <a:rPr lang="en-US" sz="1600" dirty="0">
                <a:latin typeface="Arial" panose="020B0604020202020204" pitchFamily="34" charset="0"/>
                <a:ea typeface="メイリオ" pitchFamily="50" charset="-128"/>
                <a:cs typeface="メイリオ" pitchFamily="50" charset="-128"/>
              </a:rPr>
              <a:t>	</a:t>
            </a:r>
            <a:r>
              <a:rPr lang="id-id" sz="1600" dirty="0">
                <a:latin typeface="Arial" panose="020B0604020202020204" pitchFamily="34" charset="0"/>
                <a:ea typeface="メイリオ" pitchFamily="50" charset="-128"/>
                <a:cs typeface="メイリオ" pitchFamily="50" charset="-128"/>
              </a:rPr>
              <a:t>Forklift tidak boleh digunakan di luar tujuan pemakaian, seperti menaikkan dan menurunkan orang.</a:t>
            </a:r>
            <a:endParaRPr kumimoji="1" lang="ja-JP" altLang="en-US" sz="1600" dirty="0">
              <a:latin typeface="Arial" panose="020B0604020202020204" pitchFamily="34" charset="0"/>
            </a:endParaRPr>
          </a:p>
        </p:txBody>
      </p:sp>
      <p:sp>
        <p:nvSpPr>
          <p:cNvPr id="8" name="Rectangle 10"/>
          <p:cNvSpPr>
            <a:spLocks noChangeArrowheads="1"/>
          </p:cNvSpPr>
          <p:nvPr/>
        </p:nvSpPr>
        <p:spPr bwMode="auto">
          <a:xfrm>
            <a:off x="437042" y="391832"/>
            <a:ext cx="8107496" cy="369332"/>
          </a:xfrm>
          <a:prstGeom prst="rect">
            <a:avLst/>
          </a:prstGeom>
          <a:noFill/>
          <a:ln w="9525">
            <a:noFill/>
            <a:miter lim="800000"/>
            <a:headEnd/>
            <a:tailEnd/>
          </a:ln>
          <a:effectLst/>
        </p:spPr>
        <p:txBody>
          <a:bodyPr vert="horz" wrap="square" lIns="91440" tIns="45720" rIns="72000" bIns="45720" numCol="1" rtlCol="0" anchor="ctr" anchorCtr="0" compatLnSpc="1">
            <a:prstTxWarp prst="textNoShape">
              <a:avLst/>
            </a:prstTxWarp>
            <a:spAutoFit/>
          </a:bodyPr>
          <a:lstStyle/>
          <a:p>
            <a:pPr rtl="0"/>
            <a:r>
              <a:rPr lang="id-id" b="1" dirty="0">
                <a:solidFill>
                  <a:srgbClr val="0000CC"/>
                </a:solidFill>
                <a:latin typeface="Arial" panose="020B0604020202020204" pitchFamily="34" charset="0"/>
                <a:ea typeface="メイリオ" panose="020B0604030504040204" pitchFamily="50" charset="-128"/>
                <a:cs typeface="メイリオ" panose="020B0604030504040204" pitchFamily="50" charset="-128"/>
              </a:rPr>
              <a:t>[Contoh kasus kecelakaan kerja 2]</a:t>
            </a:r>
            <a:r>
              <a:rPr lang="id-id" dirty="0">
                <a:solidFill>
                  <a:srgbClr val="FF0000"/>
                </a:solidFill>
                <a:latin typeface="Arial" panose="020B0604020202020204" pitchFamily="34" charset="0"/>
                <a:ea typeface="メイリオ" panose="020B0604030504040204" pitchFamily="50" charset="-128"/>
                <a:cs typeface="メイリオ" panose="020B0604030504040204" pitchFamily="50" charset="-128"/>
              </a:rPr>
              <a:t> Jatuh saat memuat barang ke forklift!</a:t>
            </a:r>
          </a:p>
        </p:txBody>
      </p:sp>
      <p:pic>
        <p:nvPicPr>
          <p:cNvPr id="24" name="図 23">
            <a:extLst>
              <a:ext uri="{FF2B5EF4-FFF2-40B4-BE49-F238E27FC236}">
                <a16:creationId xmlns:a16="http://schemas.microsoft.com/office/drawing/2014/main" id="{3687F1E7-9501-44D4-80C5-4E83C298C1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222224"/>
            <a:ext cx="3883785" cy="2422800"/>
          </a:xfrm>
          <a:prstGeom prst="rect">
            <a:avLst/>
          </a:prstGeom>
        </p:spPr>
      </p:pic>
      <p:sp>
        <p:nvSpPr>
          <p:cNvPr id="25" name="テキスト ボックス 24">
            <a:extLst>
              <a:ext uri="{FF2B5EF4-FFF2-40B4-BE49-F238E27FC236}">
                <a16:creationId xmlns:a16="http://schemas.microsoft.com/office/drawing/2014/main" id="{0FBA0B63-0904-41B5-89A1-785717E7B29F}"/>
              </a:ext>
            </a:extLst>
          </p:cNvPr>
          <p:cNvSpPr txBox="1"/>
          <p:nvPr/>
        </p:nvSpPr>
        <p:spPr>
          <a:xfrm>
            <a:off x="5580112" y="1381418"/>
            <a:ext cx="432048" cy="369332"/>
          </a:xfrm>
          <a:prstGeom prst="rect">
            <a:avLst/>
          </a:prstGeom>
          <a:noFill/>
        </p:spPr>
        <p:txBody>
          <a:bodyPr wrap="square" rtlCol="0">
            <a:spAutoFit/>
          </a:bodyPr>
          <a:lstStyle/>
          <a:p>
            <a:pPr algn="ctr"/>
            <a:r>
              <a:rPr kumimoji="1" lang="ja-JP" altLang="id-ID">
                <a:solidFill>
                  <a:srgbClr val="FF0000"/>
                </a:solidFill>
              </a:rPr>
              <a:t>Ａ</a:t>
            </a:r>
          </a:p>
        </p:txBody>
      </p:sp>
      <p:sp>
        <p:nvSpPr>
          <p:cNvPr id="26" name="テキスト ボックス 25">
            <a:extLst>
              <a:ext uri="{FF2B5EF4-FFF2-40B4-BE49-F238E27FC236}">
                <a16:creationId xmlns:a16="http://schemas.microsoft.com/office/drawing/2014/main" id="{7EBAB761-F31B-4A6B-B528-E2A07F51A063}"/>
              </a:ext>
            </a:extLst>
          </p:cNvPr>
          <p:cNvSpPr txBox="1"/>
          <p:nvPr/>
        </p:nvSpPr>
        <p:spPr>
          <a:xfrm>
            <a:off x="7272335" y="910944"/>
            <a:ext cx="432048" cy="369332"/>
          </a:xfrm>
          <a:prstGeom prst="rect">
            <a:avLst/>
          </a:prstGeom>
          <a:noFill/>
        </p:spPr>
        <p:txBody>
          <a:bodyPr wrap="square" rtlCol="0">
            <a:spAutoFit/>
          </a:bodyPr>
          <a:lstStyle/>
          <a:p>
            <a:pPr algn="ctr"/>
            <a:r>
              <a:rPr lang="ja-JP" altLang="id-ID">
                <a:solidFill>
                  <a:srgbClr val="FF0000"/>
                </a:solidFill>
              </a:rPr>
              <a:t>Ｂ</a:t>
            </a:r>
            <a:endParaRPr kumimoji="1" lang="id-ID" altLang="ja-JP">
              <a:solidFill>
                <a:srgbClr val="FF0000"/>
              </a:solidFill>
            </a:endParaRPr>
          </a:p>
        </p:txBody>
      </p:sp>
      <p:sp>
        <p:nvSpPr>
          <p:cNvPr id="27" name="Text Box 12">
            <a:extLst>
              <a:ext uri="{FF2B5EF4-FFF2-40B4-BE49-F238E27FC236}">
                <a16:creationId xmlns:a16="http://schemas.microsoft.com/office/drawing/2014/main" id="{64C6D983-32A9-4AAE-9ED6-25DA2E8C3F4F}"/>
              </a:ext>
            </a:extLst>
          </p:cNvPr>
          <p:cNvSpPr txBox="1">
            <a:spLocks noChangeArrowheads="1"/>
          </p:cNvSpPr>
          <p:nvPr/>
        </p:nvSpPr>
        <p:spPr bwMode="auto">
          <a:xfrm>
            <a:off x="7475356" y="1253869"/>
            <a:ext cx="1076325" cy="107722"/>
          </a:xfrm>
          <a:prstGeom prst="rect">
            <a:avLst/>
          </a:prstGeom>
          <a:noFill/>
          <a:ln>
            <a:noFill/>
          </a:ln>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id-ID" altLang="ja-JP" sz="700">
                <a:cs typeface="Arial" panose="020B0604020202020204" pitchFamily="34" charset="0"/>
              </a:rPr>
              <a:t>Korban C</a:t>
            </a:r>
          </a:p>
        </p:txBody>
      </p:sp>
      <p:sp>
        <p:nvSpPr>
          <p:cNvPr id="28" name="Text Box 12">
            <a:extLst>
              <a:ext uri="{FF2B5EF4-FFF2-40B4-BE49-F238E27FC236}">
                <a16:creationId xmlns:a16="http://schemas.microsoft.com/office/drawing/2014/main" id="{FCFD1DF4-DDCF-449F-8926-F8E3E5BF03AD}"/>
              </a:ext>
            </a:extLst>
          </p:cNvPr>
          <p:cNvSpPr txBox="1">
            <a:spLocks noChangeArrowheads="1"/>
          </p:cNvSpPr>
          <p:nvPr/>
        </p:nvSpPr>
        <p:spPr bwMode="auto">
          <a:xfrm rot="16200000">
            <a:off x="5225495" y="2081887"/>
            <a:ext cx="540000" cy="107722"/>
          </a:xfrm>
          <a:prstGeom prst="rect">
            <a:avLst/>
          </a:prstGeom>
          <a:noFill/>
          <a:ln>
            <a:noFill/>
          </a:ln>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id-ID" altLang="ja-JP" sz="700">
                <a:cs typeface="Arial" panose="020B0604020202020204" pitchFamily="34" charset="0"/>
              </a:rPr>
              <a:t>Pengemudi B</a:t>
            </a:r>
          </a:p>
        </p:txBody>
      </p:sp>
      <p:sp>
        <p:nvSpPr>
          <p:cNvPr id="29" name="Text Box 12">
            <a:extLst>
              <a:ext uri="{FF2B5EF4-FFF2-40B4-BE49-F238E27FC236}">
                <a16:creationId xmlns:a16="http://schemas.microsoft.com/office/drawing/2014/main" id="{7700F807-6AF3-4625-AAFD-8C13AD4DDE5A}"/>
              </a:ext>
            </a:extLst>
          </p:cNvPr>
          <p:cNvSpPr txBox="1">
            <a:spLocks noChangeArrowheads="1"/>
          </p:cNvSpPr>
          <p:nvPr/>
        </p:nvSpPr>
        <p:spPr bwMode="auto">
          <a:xfrm rot="16200000">
            <a:off x="7132194" y="3147129"/>
            <a:ext cx="540000" cy="215444"/>
          </a:xfrm>
          <a:prstGeom prst="rect">
            <a:avLst/>
          </a:prstGeom>
          <a:noFill/>
          <a:ln>
            <a:noFill/>
          </a:ln>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id-ID" altLang="ja-JP" sz="700">
                <a:cs typeface="Arial" panose="020B0604020202020204" pitchFamily="34" charset="0"/>
              </a:rPr>
              <a:t>Melayang jatuh</a:t>
            </a:r>
          </a:p>
        </p:txBody>
      </p:sp>
      <p:sp>
        <p:nvSpPr>
          <p:cNvPr id="31" name="Text Box 12">
            <a:extLst>
              <a:ext uri="{FF2B5EF4-FFF2-40B4-BE49-F238E27FC236}">
                <a16:creationId xmlns:a16="http://schemas.microsoft.com/office/drawing/2014/main" id="{F652CC80-969A-4964-90B2-96579C0E6E5A}"/>
              </a:ext>
            </a:extLst>
          </p:cNvPr>
          <p:cNvSpPr txBox="1">
            <a:spLocks noChangeArrowheads="1"/>
          </p:cNvSpPr>
          <p:nvPr/>
        </p:nvSpPr>
        <p:spPr bwMode="auto">
          <a:xfrm>
            <a:off x="5522197" y="2624482"/>
            <a:ext cx="534811" cy="646331"/>
          </a:xfrm>
          <a:prstGeom prst="rect">
            <a:avLst/>
          </a:prstGeom>
          <a:noFill/>
          <a:ln>
            <a:noFill/>
          </a:ln>
        </p:spPr>
        <p:txBody>
          <a:bodyPr wrap="squar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id-ID" altLang="ja-JP" sz="700">
                <a:cs typeface="Arial" panose="020B0604020202020204" pitchFamily="34" charset="0"/>
              </a:rPr>
              <a:t>Forklift bertenaga baterai (beban maksimum 1,2 ton)</a:t>
            </a:r>
          </a:p>
        </p:txBody>
      </p:sp>
      <p:sp>
        <p:nvSpPr>
          <p:cNvPr id="32" name="Text Box 12">
            <a:extLst>
              <a:ext uri="{FF2B5EF4-FFF2-40B4-BE49-F238E27FC236}">
                <a16:creationId xmlns:a16="http://schemas.microsoft.com/office/drawing/2014/main" id="{2F2E3E65-FBC0-44AB-8999-B2B0F8A40FE7}"/>
              </a:ext>
            </a:extLst>
          </p:cNvPr>
          <p:cNvSpPr txBox="1">
            <a:spLocks noChangeArrowheads="1"/>
          </p:cNvSpPr>
          <p:nvPr/>
        </p:nvSpPr>
        <p:spPr bwMode="auto">
          <a:xfrm>
            <a:off x="4835717" y="3490138"/>
            <a:ext cx="432000" cy="107722"/>
          </a:xfrm>
          <a:prstGeom prst="rect">
            <a:avLst/>
          </a:prstGeom>
          <a:noFill/>
          <a:ln>
            <a:noFill/>
          </a:ln>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id-ID" altLang="ja-JP" sz="700">
                <a:cs typeface="Arial" panose="020B0604020202020204" pitchFamily="34" charset="0"/>
              </a:rPr>
              <a:t>Lantai</a:t>
            </a:r>
          </a:p>
        </p:txBody>
      </p:sp>
      <p:sp>
        <p:nvSpPr>
          <p:cNvPr id="33" name="Text Box 12">
            <a:extLst>
              <a:ext uri="{FF2B5EF4-FFF2-40B4-BE49-F238E27FC236}">
                <a16:creationId xmlns:a16="http://schemas.microsoft.com/office/drawing/2014/main" id="{63BBC59A-2EA7-4749-B0BF-882C5D27B7FB}"/>
              </a:ext>
            </a:extLst>
          </p:cNvPr>
          <p:cNvSpPr txBox="1">
            <a:spLocks noChangeArrowheads="1"/>
          </p:cNvSpPr>
          <p:nvPr/>
        </p:nvSpPr>
        <p:spPr bwMode="auto">
          <a:xfrm>
            <a:off x="6915684" y="2793447"/>
            <a:ext cx="680652" cy="107722"/>
          </a:xfrm>
          <a:prstGeom prst="rect">
            <a:avLst/>
          </a:prstGeom>
          <a:noFill/>
          <a:ln>
            <a:noFill/>
          </a:ln>
        </p:spPr>
        <p:txBody>
          <a:bodyPr wrap="squar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id-ID" altLang="ja-JP" sz="700">
                <a:cs typeface="Arial" panose="020B0604020202020204" pitchFamily="34" charset="0"/>
              </a:rPr>
              <a:t>Palet</a:t>
            </a:r>
          </a:p>
        </p:txBody>
      </p:sp>
      <p:sp>
        <p:nvSpPr>
          <p:cNvPr id="34" name="Text Box 12">
            <a:extLst>
              <a:ext uri="{FF2B5EF4-FFF2-40B4-BE49-F238E27FC236}">
                <a16:creationId xmlns:a16="http://schemas.microsoft.com/office/drawing/2014/main" id="{8AE3F3DC-BE12-4A13-A547-BE39DA902F45}"/>
              </a:ext>
            </a:extLst>
          </p:cNvPr>
          <p:cNvSpPr txBox="1">
            <a:spLocks noChangeArrowheads="1"/>
          </p:cNvSpPr>
          <p:nvPr/>
        </p:nvSpPr>
        <p:spPr bwMode="auto">
          <a:xfrm>
            <a:off x="7743490" y="3457795"/>
            <a:ext cx="680652" cy="107722"/>
          </a:xfrm>
          <a:prstGeom prst="rect">
            <a:avLst/>
          </a:prstGeom>
          <a:noFill/>
          <a:ln>
            <a:noFill/>
          </a:ln>
        </p:spPr>
        <p:txBody>
          <a:bodyPr wrap="squar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id-ID" altLang="ja-JP" sz="700">
                <a:cs typeface="Arial" panose="020B0604020202020204" pitchFamily="34" charset="0"/>
              </a:rPr>
              <a:t>Palet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descr="アクセサリ, ベクトル グラフィックス が含まれている画像&#10;&#10;自動的に生成された説明">
            <a:extLst>
              <a:ext uri="{FF2B5EF4-FFF2-40B4-BE49-F238E27FC236}">
                <a16:creationId xmlns:a16="http://schemas.microsoft.com/office/drawing/2014/main" id="{A9BD10FF-CE10-4A25-B0E4-BB99C1BCA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6243" y="880362"/>
            <a:ext cx="3296236" cy="3070800"/>
          </a:xfrm>
          <a:prstGeom prst="rect">
            <a:avLst/>
          </a:prstGeom>
        </p:spPr>
      </p:pic>
      <p:grpSp>
        <p:nvGrpSpPr>
          <p:cNvPr id="3" name="グループ化 2"/>
          <p:cNvGrpSpPr/>
          <p:nvPr/>
        </p:nvGrpSpPr>
        <p:grpSpPr>
          <a:xfrm>
            <a:off x="323528" y="332656"/>
            <a:ext cx="8424936" cy="6048672"/>
            <a:chOff x="323528" y="332656"/>
            <a:chExt cx="8424936" cy="6048672"/>
          </a:xfrm>
        </p:grpSpPr>
        <p:sp>
          <p:nvSpPr>
            <p:cNvPr id="10" name="テキスト ボックス 9"/>
            <p:cNvSpPr txBox="1"/>
            <p:nvPr/>
          </p:nvSpPr>
          <p:spPr>
            <a:xfrm>
              <a:off x="323528" y="332656"/>
              <a:ext cx="4968552" cy="2185214"/>
            </a:xfrm>
            <a:prstGeom prst="rect">
              <a:avLst/>
            </a:prstGeom>
            <a:noFill/>
            <a:ln w="19050">
              <a:solidFill>
                <a:srgbClr val="0000CC"/>
              </a:solidFill>
            </a:ln>
          </p:spPr>
          <p:txBody>
            <a:bodyPr wrap="square" rtlCol="0">
              <a:spAutoFit/>
            </a:bodyPr>
            <a:lstStyle/>
            <a:p>
              <a:pPr rtl="0"/>
              <a:r>
                <a:rPr lang="en-US" b="1" dirty="0">
                  <a:solidFill>
                    <a:srgbClr val="0000CC"/>
                  </a:solidFill>
                  <a:latin typeface="Arial" panose="020B0604020202020204" pitchFamily="34" charset="0"/>
                  <a:ea typeface="メイリオ" panose="020B0604030504040204" pitchFamily="50" charset="-128"/>
                  <a:cs typeface="Arial" panose="020B0604020202020204" pitchFamily="34" charset="0"/>
                </a:rPr>
                <a:t>[</a:t>
              </a:r>
              <a:r>
                <a:rPr lang="id-id" b="1" dirty="0">
                  <a:solidFill>
                    <a:srgbClr val="0000CC"/>
                  </a:solidFill>
                  <a:latin typeface="Arial" panose="020B0604020202020204" pitchFamily="34" charset="0"/>
                  <a:ea typeface="メイリオ" panose="020B0604030504040204" pitchFamily="50" charset="-128"/>
                  <a:cs typeface="Arial" panose="020B0604020202020204" pitchFamily="34" charset="0"/>
                </a:rPr>
                <a:t>Tren Kecelakaan Kerja</a:t>
              </a:r>
              <a:r>
                <a:rPr lang="en-US" b="1" dirty="0">
                  <a:solidFill>
                    <a:srgbClr val="0000CC"/>
                  </a:solidFill>
                  <a:latin typeface="Arial" panose="020B0604020202020204" pitchFamily="34" charset="0"/>
                  <a:ea typeface="メイリオ" panose="020B0604030504040204" pitchFamily="50" charset="-128"/>
                  <a:cs typeface="Arial" panose="020B0604020202020204" pitchFamily="34" charset="0"/>
                </a:rPr>
                <a:t>]</a:t>
              </a:r>
              <a:endParaRPr lang="id-id" b="1" dirty="0">
                <a:solidFill>
                  <a:srgbClr val="0000CC"/>
                </a:solidFill>
                <a:latin typeface="Arial" panose="020B0604020202020204" pitchFamily="34" charset="0"/>
                <a:ea typeface="メイリオ" panose="020B0604030504040204" pitchFamily="50" charset="-128"/>
                <a:cs typeface="Arial" panose="020B0604020202020204" pitchFamily="34" charset="0"/>
              </a:endParaRPr>
            </a:p>
            <a:p>
              <a:pPr marL="271463" indent="-271463" rtl="0"/>
              <a:r>
                <a:rPr lang="id-id" b="1" dirty="0">
                  <a:solidFill>
                    <a:srgbClr val="C00000"/>
                  </a:solidFill>
                  <a:latin typeface="Arial" panose="020B0604020202020204" pitchFamily="34" charset="0"/>
                  <a:ea typeface="メイリオ" panose="020B0604030504040204" pitchFamily="50" charset="-128"/>
                  <a:cs typeface="Arial" panose="020B0604020202020204" pitchFamily="34" charset="0"/>
                </a:rPr>
                <a:t>1.</a:t>
              </a:r>
              <a:r>
                <a:rPr lang="en-US" b="1" dirty="0">
                  <a:solidFill>
                    <a:srgbClr val="C00000"/>
                  </a:solidFill>
                  <a:latin typeface="Arial" panose="020B0604020202020204" pitchFamily="34" charset="0"/>
                  <a:ea typeface="メイリオ" panose="020B0604030504040204" pitchFamily="50" charset="-128"/>
                  <a:cs typeface="Arial" panose="020B0604020202020204" pitchFamily="34" charset="0"/>
                </a:rPr>
                <a:t>	</a:t>
              </a:r>
              <a:r>
                <a:rPr lang="id-id" b="1" dirty="0">
                  <a:solidFill>
                    <a:srgbClr val="C00000"/>
                  </a:solidFill>
                  <a:latin typeface="Arial" panose="020B0604020202020204" pitchFamily="34" charset="0"/>
                  <a:ea typeface="メイリオ" panose="020B0604030504040204" pitchFamily="50" charset="-128"/>
                  <a:cs typeface="Arial" panose="020B0604020202020204" pitchFamily="34" charset="0"/>
                </a:rPr>
                <a:t>Kecelakaan kerja sering terjadi pada tenaga kerja tidak terampil (kurang dari 3 tahun)!</a:t>
              </a:r>
              <a:endParaRPr kumimoji="1" lang="en-US" altLang="ja-JP"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361950" indent="-269875" rtl="0"/>
              <a:r>
                <a:rPr lang="id-id" sz="1600" dirty="0">
                  <a:latin typeface="Arial" panose="020B0604020202020204" pitchFamily="34" charset="0"/>
                  <a:ea typeface="メイリオ" panose="020B0604030504040204" pitchFamily="50" charset="-128"/>
                  <a:cs typeface="Arial" panose="020B0604020202020204" pitchFamily="34" charset="0"/>
                </a:rPr>
                <a:t>1) Sebanyak 24% memiliki pengalaman kurang dari 1 tahun sehingga perlu diwaspadai</a:t>
              </a:r>
              <a:endParaRPr lang="en-US" altLang="ja-JP" sz="1600" dirty="0">
                <a:latin typeface="Arial" panose="020B0604020202020204" pitchFamily="34" charset="0"/>
                <a:ea typeface="メイリオ" panose="020B0604030504040204" pitchFamily="50" charset="-128"/>
                <a:cs typeface="Arial" panose="020B0604020202020204" pitchFamily="34" charset="0"/>
              </a:endParaRPr>
            </a:p>
            <a:p>
              <a:pPr marL="361950" indent="-269875" rtl="0"/>
              <a:r>
                <a:rPr lang="id-id" sz="1600" dirty="0">
                  <a:latin typeface="Arial" panose="020B0604020202020204" pitchFamily="34" charset="0"/>
                  <a:ea typeface="メイリオ" panose="020B0604030504040204" pitchFamily="50" charset="-128"/>
                  <a:cs typeface="Arial" panose="020B0604020202020204" pitchFamily="34" charset="0"/>
                </a:rPr>
                <a:t>2) Sebanyak 42% memiliki pengalaman kurang dari 3 tahun.</a:t>
              </a:r>
              <a:endParaRPr lang="en-US" altLang="ja-JP" sz="1600" dirty="0">
                <a:latin typeface="Arial" panose="020B0604020202020204" pitchFamily="34" charset="0"/>
                <a:ea typeface="メイリオ" panose="020B0604030504040204" pitchFamily="50" charset="-128"/>
                <a:cs typeface="Arial" panose="020B0604020202020204" pitchFamily="34" charset="0"/>
              </a:endParaRPr>
            </a:p>
          </p:txBody>
        </p:sp>
        <p:sp>
          <p:nvSpPr>
            <p:cNvPr id="14" name="テキスト ボックス 13"/>
            <p:cNvSpPr txBox="1"/>
            <p:nvPr/>
          </p:nvSpPr>
          <p:spPr>
            <a:xfrm>
              <a:off x="3707904" y="3980671"/>
              <a:ext cx="5040560" cy="2400657"/>
            </a:xfrm>
            <a:prstGeom prst="rect">
              <a:avLst/>
            </a:prstGeom>
            <a:noFill/>
            <a:ln w="19050">
              <a:solidFill>
                <a:srgbClr val="0000CC"/>
              </a:solidFill>
            </a:ln>
          </p:spPr>
          <p:txBody>
            <a:bodyPr wrap="square" rtlCol="0">
              <a:spAutoFit/>
            </a:bodyPr>
            <a:lstStyle/>
            <a:p>
              <a:pPr rtl="0"/>
              <a:r>
                <a:rPr lang="en-US" b="1" dirty="0">
                  <a:solidFill>
                    <a:srgbClr val="0000CC"/>
                  </a:solidFill>
                  <a:latin typeface="Arial" panose="020B0604020202020204" pitchFamily="34" charset="0"/>
                  <a:ea typeface="メイリオ" panose="020B0604030504040204" pitchFamily="50" charset="-128"/>
                  <a:cs typeface="Arial" panose="020B0604020202020204" pitchFamily="34" charset="0"/>
                </a:rPr>
                <a:t>[</a:t>
              </a:r>
              <a:r>
                <a:rPr lang="id-id" b="1" dirty="0">
                  <a:solidFill>
                    <a:srgbClr val="0000CC"/>
                  </a:solidFill>
                  <a:latin typeface="Arial" panose="020B0604020202020204" pitchFamily="34" charset="0"/>
                  <a:ea typeface="メイリオ" panose="020B0604030504040204" pitchFamily="50" charset="-128"/>
                  <a:cs typeface="Arial" panose="020B0604020202020204" pitchFamily="34" charset="0"/>
                </a:rPr>
                <a:t>Tren Kecelakaan Kerja pada Tenaga Kerja Tidak Terampil</a:t>
              </a:r>
              <a:r>
                <a:rPr lang="en-US" b="1" dirty="0">
                  <a:solidFill>
                    <a:srgbClr val="0000CC"/>
                  </a:solidFill>
                  <a:latin typeface="Arial" panose="020B0604020202020204" pitchFamily="34" charset="0"/>
                  <a:ea typeface="メイリオ" panose="020B0604030504040204" pitchFamily="50" charset="-128"/>
                  <a:cs typeface="Arial" panose="020B0604020202020204" pitchFamily="34" charset="0"/>
                </a:rPr>
                <a:t>]</a:t>
              </a:r>
              <a:endParaRPr lang="id-id" b="1" dirty="0">
                <a:solidFill>
                  <a:srgbClr val="0000CC"/>
                </a:solidFill>
                <a:latin typeface="Arial" panose="020B0604020202020204" pitchFamily="34" charset="0"/>
                <a:ea typeface="メイリオ" panose="020B0604030504040204" pitchFamily="50" charset="-128"/>
                <a:cs typeface="Arial" panose="020B0604020202020204" pitchFamily="34" charset="0"/>
              </a:endParaRPr>
            </a:p>
            <a:p>
              <a:pPr marL="180975" indent="-180975" rtl="0"/>
              <a:r>
                <a:rPr lang="id-id" b="1" dirty="0">
                  <a:solidFill>
                    <a:srgbClr val="C00000"/>
                  </a:solidFill>
                  <a:latin typeface="Arial" panose="020B0604020202020204" pitchFamily="34" charset="0"/>
                  <a:ea typeface="メイリオ" panose="020B0604030504040204" pitchFamily="50" charset="-128"/>
                  <a:cs typeface="Arial" panose="020B0604020202020204" pitchFamily="34" charset="0"/>
                </a:rPr>
                <a:t>2. Kecelakaan jatuh menduduki 25% !</a:t>
              </a:r>
              <a:endParaRPr kumimoji="1" lang="en-US" altLang="ja-JP"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361950" indent="-269875" rtl="0"/>
              <a:r>
                <a:rPr lang="id-id" sz="1600" dirty="0">
                  <a:latin typeface="Arial" panose="020B0604020202020204" pitchFamily="34" charset="0"/>
                  <a:ea typeface="メイリオ" panose="020B0604030504040204" pitchFamily="50" charset="-128"/>
                  <a:cs typeface="Arial" panose="020B0604020202020204" pitchFamily="34" charset="0"/>
                </a:rPr>
                <a:t>1) Kecelakaan jatuh akibat tergelincir, tersandung dan sebagainya menduduki 1/4 jumlah.</a:t>
              </a:r>
            </a:p>
            <a:p>
              <a:pPr marL="361950" indent="-269875" rtl="0"/>
              <a:r>
                <a:rPr lang="id-id" sz="1600" dirty="0">
                  <a:latin typeface="Arial" panose="020B0604020202020204" pitchFamily="34" charset="0"/>
                  <a:ea typeface="メイリオ" panose="020B0604030504040204" pitchFamily="50" charset="-128"/>
                  <a:cs typeface="Arial" panose="020B0604020202020204" pitchFamily="34" charset="0"/>
                </a:rPr>
                <a:t>2) Sakit pinggang karena gerakan memaksakan diri seperti mengangkat barang berat mencapai 14%.</a:t>
              </a:r>
              <a:endParaRPr lang="ja-JP" altLang="en-US" sz="1600" dirty="0">
                <a:latin typeface="Arial" panose="020B0604020202020204" pitchFamily="34" charset="0"/>
                <a:ea typeface="メイリオ" panose="020B0604030504040204" pitchFamily="50" charset="-128"/>
                <a:cs typeface="Arial" panose="020B0604020202020204" pitchFamily="34" charset="0"/>
              </a:endParaRPr>
            </a:p>
            <a:p>
              <a:pPr marL="361950" indent="-269875" rtl="0"/>
              <a:r>
                <a:rPr lang="id-id" sz="1600" dirty="0">
                  <a:latin typeface="Arial" panose="020B0604020202020204" pitchFamily="34" charset="0"/>
                  <a:ea typeface="メイリオ" panose="020B0604030504040204" pitchFamily="50" charset="-128"/>
                  <a:cs typeface="Arial" panose="020B0604020202020204" pitchFamily="34" charset="0"/>
                </a:rPr>
                <a:t>3) Jatuh akibat mengeluarkan barang memakai tangga mencapai 12%.</a:t>
              </a:r>
            </a:p>
          </p:txBody>
        </p:sp>
      </p:grpSp>
      <p:sp>
        <p:nvSpPr>
          <p:cNvPr id="8" name="スライド番号プレースホルダ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4AA4217-AB25-474B-8523-140E3806D2F1}" type="slidenum">
              <a:rPr kumimoji="1" lang="ja-JP" altLang="en-US" sz="1200" b="0" i="0" u="none" strike="noStrike" kern="1200" cap="none" spc="0" normalizeH="0" baseline="0" noProof="0" smtClean="0">
                <a:ln>
                  <a:noFill/>
                </a:ln>
                <a:solidFill>
                  <a:schemeClr val="tx1">
                    <a:tint val="75000"/>
                  </a:schemeClr>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schemeClr val="tx1">
                  <a:tint val="75000"/>
                </a:schemeClr>
              </a:solidFill>
              <a:effectLst/>
              <a:uLnTx/>
              <a:uFillTx/>
              <a:latin typeface="Arial" panose="020B0604020202020204" pitchFamily="34" charset="0"/>
              <a:cs typeface="Arial" panose="020B0604020202020204" pitchFamily="34" charset="0"/>
            </a:endParaRPr>
          </a:p>
        </p:txBody>
      </p:sp>
      <p:sp>
        <p:nvSpPr>
          <p:cNvPr id="13" name="テキスト ボックス 12"/>
          <p:cNvSpPr txBox="1"/>
          <p:nvPr/>
        </p:nvSpPr>
        <p:spPr>
          <a:xfrm>
            <a:off x="5292080" y="116632"/>
            <a:ext cx="3744416" cy="830997"/>
          </a:xfrm>
          <a:prstGeom prst="rect">
            <a:avLst/>
          </a:prstGeom>
          <a:noFill/>
        </p:spPr>
        <p:txBody>
          <a:bodyPr wrap="square" rtlCol="0">
            <a:spAutoFit/>
          </a:bodyPr>
          <a:lstStyle/>
          <a:p>
            <a:pPr rtl="0"/>
            <a:r>
              <a:rPr lang="id-id" sz="1600" dirty="0">
                <a:latin typeface="Arial" panose="020B0604020202020204" pitchFamily="34" charset="0"/>
                <a:ea typeface="メイリオ" panose="020B0604030504040204" pitchFamily="50" charset="-128"/>
                <a:cs typeface="Arial" panose="020B0604020202020204" pitchFamily="34" charset="0"/>
              </a:rPr>
              <a:t>Kecelakaan Korban Jiwa Berdasarkan Lama Pengalaman (Bidang Perdagangan) 2015</a:t>
            </a:r>
          </a:p>
        </p:txBody>
      </p:sp>
      <p:sp>
        <p:nvSpPr>
          <p:cNvPr id="16" name="テキスト ボックス 15"/>
          <p:cNvSpPr txBox="1"/>
          <p:nvPr/>
        </p:nvSpPr>
        <p:spPr>
          <a:xfrm>
            <a:off x="223945" y="2537745"/>
            <a:ext cx="4968552" cy="830997"/>
          </a:xfrm>
          <a:prstGeom prst="rect">
            <a:avLst/>
          </a:prstGeom>
          <a:noFill/>
        </p:spPr>
        <p:txBody>
          <a:bodyPr wrap="square" rtlCol="0">
            <a:spAutoFit/>
          </a:bodyPr>
          <a:lstStyle/>
          <a:p>
            <a:pPr rtl="0"/>
            <a:r>
              <a:rPr lang="id-id" sz="1600" dirty="0">
                <a:latin typeface="Arial" panose="020B0604020202020204" pitchFamily="34" charset="0"/>
                <a:ea typeface="メイリオ" panose="020B0604030504040204" pitchFamily="50" charset="-128"/>
                <a:cs typeface="Arial" panose="020B0604020202020204" pitchFamily="34" charset="0"/>
              </a:rPr>
              <a:t>Kecelakaan Kerja Berdasarkan Kecelakaan oleh Tenaga Kerja Tidak Terampil (Bidang Perdagangan) 2015</a:t>
            </a:r>
          </a:p>
        </p:txBody>
      </p:sp>
      <p:sp>
        <p:nvSpPr>
          <p:cNvPr id="4" name="テキスト ボックス 3">
            <a:extLst>
              <a:ext uri="{FF2B5EF4-FFF2-40B4-BE49-F238E27FC236}">
                <a16:creationId xmlns:a16="http://schemas.microsoft.com/office/drawing/2014/main" id="{331C6795-103F-4F07-BE69-EB933F56147A}"/>
              </a:ext>
            </a:extLst>
          </p:cNvPr>
          <p:cNvSpPr txBox="1"/>
          <p:nvPr/>
        </p:nvSpPr>
        <p:spPr>
          <a:xfrm>
            <a:off x="7585367" y="880362"/>
            <a:ext cx="1015425" cy="249299"/>
          </a:xfrm>
          <a:prstGeom prst="rect">
            <a:avLst/>
          </a:prstGeom>
          <a:noFill/>
        </p:spPr>
        <p:txBody>
          <a:bodyPr vert="horz" wrap="square" lIns="0" tIns="0" rIns="0" bIns="0" rtlCol="0">
            <a:spAutoFit/>
          </a:bodyPr>
          <a:lstStyle/>
          <a:p>
            <a:pPr algn="ctr">
              <a:lnSpc>
                <a:spcPct val="90000"/>
              </a:lnSpc>
            </a:pPr>
            <a:r>
              <a:rPr kumimoji="1" lang="id-ID" altLang="ja-JP" sz="900" b="1" dirty="0">
                <a:latin typeface="Arial" panose="020B0604020202020204" pitchFamily="34" charset="0"/>
                <a:ea typeface="ＭＳ ゴシック" panose="020B0609070205080204" pitchFamily="49" charset="-128"/>
              </a:rPr>
              <a:t>Kurang dari 1 bulan 2%</a:t>
            </a:r>
            <a:endParaRPr kumimoji="1" lang="ja-JP" altLang="en-US" sz="900" b="1" dirty="0">
              <a:latin typeface="Arial" panose="020B0604020202020204" pitchFamily="34" charset="0"/>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830FC0C5-2BF9-4E25-8724-5ADD9AB51D03}"/>
              </a:ext>
            </a:extLst>
          </p:cNvPr>
          <p:cNvSpPr txBox="1"/>
          <p:nvPr/>
        </p:nvSpPr>
        <p:spPr>
          <a:xfrm>
            <a:off x="7104180" y="1192996"/>
            <a:ext cx="855761" cy="623248"/>
          </a:xfrm>
          <a:prstGeom prst="rect">
            <a:avLst/>
          </a:prstGeom>
          <a:noFill/>
        </p:spPr>
        <p:txBody>
          <a:bodyPr vert="horz" wrap="square" lIns="0" tIns="0" rIns="0" bIns="0" rtlCol="0">
            <a:spAutoFit/>
          </a:bodyPr>
          <a:lstStyle/>
          <a:p>
            <a:pPr algn="ctr">
              <a:lnSpc>
                <a:spcPct val="90000"/>
              </a:lnSpc>
            </a:pPr>
            <a:r>
              <a:rPr kumimoji="1" lang="id-ID" altLang="ja-JP" sz="900" b="1" dirty="0">
                <a:solidFill>
                  <a:schemeClr val="bg1"/>
                </a:solidFill>
                <a:latin typeface="Arial" panose="020B0604020202020204" pitchFamily="34" charset="0"/>
                <a:ea typeface="ＭＳ ゴシック" panose="020B0609070205080204" pitchFamily="49" charset="-128"/>
              </a:rPr>
              <a:t>Lebih dari 1 bulan dan kurang dari 3 bulan</a:t>
            </a:r>
            <a:br>
              <a:rPr kumimoji="1" lang="id-ID" altLang="ja-JP" sz="900" b="1" dirty="0">
                <a:solidFill>
                  <a:schemeClr val="bg1"/>
                </a:solidFill>
                <a:latin typeface="Arial" panose="020B0604020202020204" pitchFamily="34" charset="0"/>
                <a:ea typeface="ＭＳ ゴシック" panose="020B0609070205080204" pitchFamily="49" charset="-128"/>
              </a:rPr>
            </a:br>
            <a:r>
              <a:rPr kumimoji="1" lang="id-ID" altLang="ja-JP" sz="900" b="1" dirty="0">
                <a:solidFill>
                  <a:schemeClr val="bg1"/>
                </a:solidFill>
                <a:latin typeface="Arial" panose="020B0604020202020204" pitchFamily="34" charset="0"/>
                <a:ea typeface="ＭＳ ゴシック" panose="020B0609070205080204" pitchFamily="49" charset="-128"/>
              </a:rPr>
              <a:t>7%</a:t>
            </a:r>
            <a:endParaRPr kumimoji="1" lang="ja-JP" altLang="en-US" sz="900" b="1" dirty="0">
              <a:solidFill>
                <a:schemeClr val="bg1"/>
              </a:solidFill>
              <a:latin typeface="Arial" panose="020B0604020202020204" pitchFamily="34" charset="0"/>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C674738F-DEF5-420E-A2AA-0BDF3D135C76}"/>
              </a:ext>
            </a:extLst>
          </p:cNvPr>
          <p:cNvSpPr txBox="1"/>
          <p:nvPr/>
        </p:nvSpPr>
        <p:spPr>
          <a:xfrm>
            <a:off x="8147641" y="1108944"/>
            <a:ext cx="926528" cy="623248"/>
          </a:xfrm>
          <a:prstGeom prst="rect">
            <a:avLst/>
          </a:prstGeom>
          <a:noFill/>
        </p:spPr>
        <p:txBody>
          <a:bodyPr vert="horz" wrap="square" lIns="0" tIns="0" rIns="0" bIns="0" rtlCol="0">
            <a:spAutoFit/>
          </a:bodyPr>
          <a:lstStyle/>
          <a:p>
            <a:pPr algn="ctr">
              <a:lnSpc>
                <a:spcPct val="90000"/>
              </a:lnSpc>
            </a:pPr>
            <a:r>
              <a:rPr kumimoji="1" lang="id-ID" altLang="ja-JP" sz="900" b="1" dirty="0">
                <a:latin typeface="Arial" panose="020B0604020202020204" pitchFamily="34" charset="0"/>
                <a:ea typeface="ＭＳ ゴシック" panose="020B0609070205080204" pitchFamily="49" charset="-128"/>
              </a:rPr>
              <a:t>Lebih dari </a:t>
            </a:r>
            <a:br>
              <a:rPr kumimoji="1" lang="en-US" altLang="ja-JP" sz="900" b="1" dirty="0">
                <a:latin typeface="Arial" panose="020B0604020202020204" pitchFamily="34" charset="0"/>
                <a:ea typeface="ＭＳ ゴシック" panose="020B0609070205080204" pitchFamily="49" charset="-128"/>
              </a:rPr>
            </a:br>
            <a:r>
              <a:rPr kumimoji="1" lang="id-ID" altLang="ja-JP" sz="900" b="1" dirty="0">
                <a:latin typeface="Arial" panose="020B0604020202020204" pitchFamily="34" charset="0"/>
                <a:ea typeface="ＭＳ ゴシック" panose="020B0609070205080204" pitchFamily="49" charset="-128"/>
              </a:rPr>
              <a:t>3 bulan dan kurang dari setengah tahun</a:t>
            </a:r>
            <a:br>
              <a:rPr kumimoji="1" lang="id-ID" altLang="ja-JP" sz="900" b="1" dirty="0">
                <a:latin typeface="Arial" panose="020B0604020202020204" pitchFamily="34" charset="0"/>
                <a:ea typeface="ＭＳ ゴシック" panose="020B0609070205080204" pitchFamily="49" charset="-128"/>
              </a:rPr>
            </a:br>
            <a:r>
              <a:rPr kumimoji="1" lang="id-ID" altLang="ja-JP" sz="900" b="1" dirty="0">
                <a:latin typeface="Arial" panose="020B0604020202020204" pitchFamily="34" charset="0"/>
                <a:ea typeface="ＭＳ ゴシック" panose="020B0609070205080204" pitchFamily="49" charset="-128"/>
              </a:rPr>
              <a:t>7%</a:t>
            </a:r>
            <a:endParaRPr kumimoji="1" lang="ja-JP" altLang="en-US" sz="900" b="1" dirty="0">
              <a:latin typeface="Arial" panose="020B0604020202020204" pitchFamily="34" charset="0"/>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B6661A16-897C-4771-8DE7-9DD9FD4875A6}"/>
              </a:ext>
            </a:extLst>
          </p:cNvPr>
          <p:cNvSpPr txBox="1"/>
          <p:nvPr/>
        </p:nvSpPr>
        <p:spPr>
          <a:xfrm>
            <a:off x="7645124" y="1864827"/>
            <a:ext cx="855761" cy="623248"/>
          </a:xfrm>
          <a:prstGeom prst="rect">
            <a:avLst/>
          </a:prstGeom>
          <a:noFill/>
        </p:spPr>
        <p:txBody>
          <a:bodyPr vert="horz" wrap="square" lIns="0" tIns="0" rIns="0" bIns="0" rtlCol="0">
            <a:spAutoFit/>
          </a:bodyPr>
          <a:lstStyle/>
          <a:p>
            <a:pPr algn="ctr">
              <a:lnSpc>
                <a:spcPct val="90000"/>
              </a:lnSpc>
            </a:pPr>
            <a:r>
              <a:rPr kumimoji="1" lang="id-ID" altLang="ja-JP" sz="900" b="1" dirty="0">
                <a:solidFill>
                  <a:schemeClr val="bg1"/>
                </a:solidFill>
                <a:latin typeface="Arial" panose="020B0604020202020204" pitchFamily="34" charset="0"/>
                <a:ea typeface="ＭＳ ゴシック" panose="020B0609070205080204" pitchFamily="49" charset="-128"/>
              </a:rPr>
              <a:t>Lebih dari setengah tahun dan kurang dari 1 tahun</a:t>
            </a:r>
            <a:br>
              <a:rPr kumimoji="1" lang="id-ID" altLang="ja-JP" sz="900" b="1" dirty="0">
                <a:solidFill>
                  <a:schemeClr val="bg1"/>
                </a:solidFill>
                <a:latin typeface="Arial" panose="020B0604020202020204" pitchFamily="34" charset="0"/>
                <a:ea typeface="ＭＳ ゴシック" panose="020B0609070205080204" pitchFamily="49" charset="-128"/>
              </a:rPr>
            </a:br>
            <a:r>
              <a:rPr kumimoji="1" lang="id-ID" altLang="ja-JP" sz="900" b="1" dirty="0">
                <a:solidFill>
                  <a:schemeClr val="bg1"/>
                </a:solidFill>
                <a:latin typeface="Arial" panose="020B0604020202020204" pitchFamily="34" charset="0"/>
                <a:ea typeface="ＭＳ ゴシック" panose="020B0609070205080204" pitchFamily="49" charset="-128"/>
              </a:rPr>
              <a:t>8%</a:t>
            </a:r>
            <a:endParaRPr kumimoji="1" lang="ja-JP" altLang="en-US" sz="900" b="1" dirty="0">
              <a:solidFill>
                <a:schemeClr val="bg1"/>
              </a:solidFill>
              <a:latin typeface="Arial" panose="020B0604020202020204" pitchFamily="34" charset="0"/>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BC6243C5-D969-414B-AB73-B1723B09846C}"/>
              </a:ext>
            </a:extLst>
          </p:cNvPr>
          <p:cNvSpPr txBox="1"/>
          <p:nvPr/>
        </p:nvSpPr>
        <p:spPr>
          <a:xfrm>
            <a:off x="7280554" y="2649390"/>
            <a:ext cx="1015425" cy="553998"/>
          </a:xfrm>
          <a:prstGeom prst="rect">
            <a:avLst/>
          </a:prstGeom>
          <a:noFill/>
        </p:spPr>
        <p:txBody>
          <a:bodyPr vert="horz" wrap="square" lIns="0" tIns="0" rIns="0" bIns="0" rtlCol="0">
            <a:spAutoFit/>
          </a:bodyPr>
          <a:lstStyle/>
          <a:p>
            <a:pPr algn="ctr"/>
            <a:r>
              <a:rPr kumimoji="1" lang="fi-FI" altLang="ja-JP" sz="900" b="1" dirty="0">
                <a:solidFill>
                  <a:schemeClr val="bg1"/>
                </a:solidFill>
                <a:latin typeface="Arial" panose="020B0604020202020204" pitchFamily="34" charset="0"/>
                <a:ea typeface="ＭＳ ゴシック" panose="020B0609070205080204" pitchFamily="49" charset="-128"/>
              </a:rPr>
              <a:t>Lebih dari 1 tahun dan kurang dari </a:t>
            </a:r>
            <a:br>
              <a:rPr kumimoji="1" lang="fi-FI" altLang="ja-JP" sz="900" b="1" dirty="0">
                <a:solidFill>
                  <a:schemeClr val="bg1"/>
                </a:solidFill>
                <a:latin typeface="Arial" panose="020B0604020202020204" pitchFamily="34" charset="0"/>
                <a:ea typeface="ＭＳ ゴシック" panose="020B0609070205080204" pitchFamily="49" charset="-128"/>
              </a:rPr>
            </a:br>
            <a:r>
              <a:rPr kumimoji="1" lang="fi-FI" altLang="ja-JP" sz="900" b="1" dirty="0">
                <a:solidFill>
                  <a:schemeClr val="bg1"/>
                </a:solidFill>
                <a:latin typeface="Arial" panose="020B0604020202020204" pitchFamily="34" charset="0"/>
                <a:ea typeface="ＭＳ ゴシック" panose="020B0609070205080204" pitchFamily="49" charset="-128"/>
              </a:rPr>
              <a:t>3 tahun</a:t>
            </a:r>
            <a:br>
              <a:rPr kumimoji="1" lang="fi-FI" altLang="ja-JP" sz="900" b="1" dirty="0">
                <a:solidFill>
                  <a:schemeClr val="bg1"/>
                </a:solidFill>
                <a:latin typeface="Arial" panose="020B0604020202020204" pitchFamily="34" charset="0"/>
                <a:ea typeface="ＭＳ ゴシック" panose="020B0609070205080204" pitchFamily="49" charset="-128"/>
              </a:rPr>
            </a:br>
            <a:r>
              <a:rPr kumimoji="1" lang="fi-FI" altLang="ja-JP" sz="900" b="1" dirty="0">
                <a:solidFill>
                  <a:schemeClr val="bg1"/>
                </a:solidFill>
                <a:latin typeface="Arial" panose="020B0604020202020204" pitchFamily="34" charset="0"/>
                <a:ea typeface="ＭＳ ゴシック" panose="020B0609070205080204" pitchFamily="49" charset="-128"/>
              </a:rPr>
              <a:t>20%</a:t>
            </a:r>
            <a:endParaRPr kumimoji="1" lang="ja-JP" altLang="en-US" sz="900" b="1" dirty="0">
              <a:solidFill>
                <a:schemeClr val="bg1"/>
              </a:solidFill>
              <a:latin typeface="Arial" panose="020B0604020202020204" pitchFamily="34" charset="0"/>
              <a:ea typeface="ＭＳ ゴシック" panose="020B0609070205080204" pitchFamily="49" charset="-128"/>
            </a:endParaRPr>
          </a:p>
        </p:txBody>
      </p:sp>
      <p:sp>
        <p:nvSpPr>
          <p:cNvPr id="11" name="テキスト ボックス 10">
            <a:extLst>
              <a:ext uri="{FF2B5EF4-FFF2-40B4-BE49-F238E27FC236}">
                <a16:creationId xmlns:a16="http://schemas.microsoft.com/office/drawing/2014/main" id="{D0913A82-9BE8-44EE-98EF-174EABA8DD67}"/>
              </a:ext>
            </a:extLst>
          </p:cNvPr>
          <p:cNvSpPr txBox="1"/>
          <p:nvPr/>
        </p:nvSpPr>
        <p:spPr>
          <a:xfrm>
            <a:off x="6681229" y="3171493"/>
            <a:ext cx="886020" cy="692497"/>
          </a:xfrm>
          <a:prstGeom prst="rect">
            <a:avLst/>
          </a:prstGeom>
          <a:noFill/>
        </p:spPr>
        <p:txBody>
          <a:bodyPr vert="horz" wrap="square" lIns="0" tIns="0" rIns="0" bIns="0" rtlCol="0">
            <a:spAutoFit/>
          </a:bodyPr>
          <a:lstStyle/>
          <a:p>
            <a:pPr algn="ctr"/>
            <a:r>
              <a:rPr kumimoji="1" lang="fi-FI" altLang="ja-JP" sz="900" b="1" dirty="0">
                <a:latin typeface="Arial" panose="020B0604020202020204" pitchFamily="34" charset="0"/>
                <a:ea typeface="ＭＳ ゴシック" panose="020B0609070205080204" pitchFamily="49" charset="-128"/>
              </a:rPr>
              <a:t>Lebih dari </a:t>
            </a:r>
            <a:br>
              <a:rPr kumimoji="1" lang="fi-FI" altLang="ja-JP" sz="900" b="1" dirty="0">
                <a:latin typeface="Arial" panose="020B0604020202020204" pitchFamily="34" charset="0"/>
                <a:ea typeface="ＭＳ ゴシック" panose="020B0609070205080204" pitchFamily="49" charset="-128"/>
              </a:rPr>
            </a:br>
            <a:r>
              <a:rPr kumimoji="1" lang="fi-FI" altLang="ja-JP" sz="900" b="1" dirty="0">
                <a:latin typeface="Arial" panose="020B0604020202020204" pitchFamily="34" charset="0"/>
                <a:ea typeface="ＭＳ ゴシック" panose="020B0609070205080204" pitchFamily="49" charset="-128"/>
              </a:rPr>
              <a:t>3 tahun dan kurang dari </a:t>
            </a:r>
            <a:br>
              <a:rPr kumimoji="1" lang="fi-FI" altLang="ja-JP" sz="900" b="1" dirty="0">
                <a:latin typeface="Arial" panose="020B0604020202020204" pitchFamily="34" charset="0"/>
                <a:ea typeface="ＭＳ ゴシック" panose="020B0609070205080204" pitchFamily="49" charset="-128"/>
              </a:rPr>
            </a:br>
            <a:r>
              <a:rPr kumimoji="1" lang="fi-FI" altLang="ja-JP" sz="900" b="1" dirty="0">
                <a:latin typeface="Arial" panose="020B0604020202020204" pitchFamily="34" charset="0"/>
                <a:ea typeface="ＭＳ ゴシック" panose="020B0609070205080204" pitchFamily="49" charset="-128"/>
              </a:rPr>
              <a:t>5 tahun</a:t>
            </a:r>
            <a:br>
              <a:rPr kumimoji="1" lang="fi-FI" altLang="ja-JP" sz="900" b="1" dirty="0">
                <a:latin typeface="Arial" panose="020B0604020202020204" pitchFamily="34" charset="0"/>
                <a:ea typeface="ＭＳ ゴシック" panose="020B0609070205080204" pitchFamily="49" charset="-128"/>
              </a:rPr>
            </a:br>
            <a:r>
              <a:rPr kumimoji="1" lang="fi-FI" altLang="ja-JP" sz="900" b="1" dirty="0">
                <a:latin typeface="Arial" panose="020B0604020202020204" pitchFamily="34" charset="0"/>
                <a:ea typeface="ＭＳ ゴシック" panose="020B0609070205080204" pitchFamily="49" charset="-128"/>
              </a:rPr>
              <a:t>12%</a:t>
            </a:r>
            <a:endParaRPr kumimoji="1" lang="ja-JP" altLang="en-US" sz="900" b="1" dirty="0">
              <a:latin typeface="Arial" panose="020B0604020202020204" pitchFamily="34" charset="0"/>
              <a:ea typeface="ＭＳ ゴシック" panose="020B0609070205080204" pitchFamily="49" charset="-128"/>
            </a:endParaRPr>
          </a:p>
        </p:txBody>
      </p:sp>
      <p:sp>
        <p:nvSpPr>
          <p:cNvPr id="17" name="テキスト ボックス 16">
            <a:extLst>
              <a:ext uri="{FF2B5EF4-FFF2-40B4-BE49-F238E27FC236}">
                <a16:creationId xmlns:a16="http://schemas.microsoft.com/office/drawing/2014/main" id="{B1554737-73FE-486A-A5B2-A3BC68F1B63C}"/>
              </a:ext>
            </a:extLst>
          </p:cNvPr>
          <p:cNvSpPr txBox="1"/>
          <p:nvPr/>
        </p:nvSpPr>
        <p:spPr>
          <a:xfrm>
            <a:off x="5887796" y="2654354"/>
            <a:ext cx="1015425" cy="553998"/>
          </a:xfrm>
          <a:prstGeom prst="rect">
            <a:avLst/>
          </a:prstGeom>
          <a:noFill/>
        </p:spPr>
        <p:txBody>
          <a:bodyPr vert="horz" wrap="square" lIns="0" tIns="0" rIns="0" bIns="0" rtlCol="0">
            <a:spAutoFit/>
          </a:bodyPr>
          <a:lstStyle/>
          <a:p>
            <a:pPr algn="ctr"/>
            <a:r>
              <a:rPr kumimoji="1" lang="fi-FI" altLang="ja-JP" sz="900" b="1" dirty="0">
                <a:latin typeface="Arial" panose="020B0604020202020204" pitchFamily="34" charset="0"/>
                <a:ea typeface="ＭＳ ゴシック" panose="020B0609070205080204" pitchFamily="49" charset="-128"/>
              </a:rPr>
              <a:t>Lebih dari 5 tahun dan kurang dari 10 tahun</a:t>
            </a:r>
            <a:br>
              <a:rPr kumimoji="1" lang="fi-FI" altLang="ja-JP" sz="900" b="1" dirty="0">
                <a:latin typeface="Arial" panose="020B0604020202020204" pitchFamily="34" charset="0"/>
                <a:ea typeface="ＭＳ ゴシック" panose="020B0609070205080204" pitchFamily="49" charset="-128"/>
              </a:rPr>
            </a:br>
            <a:r>
              <a:rPr kumimoji="1" lang="fi-FI" altLang="ja-JP" sz="900" b="1" dirty="0">
                <a:latin typeface="Arial" panose="020B0604020202020204" pitchFamily="34" charset="0"/>
                <a:ea typeface="ＭＳ ゴシック" panose="020B0609070205080204" pitchFamily="49" charset="-128"/>
              </a:rPr>
              <a:t>18%</a:t>
            </a:r>
            <a:endParaRPr kumimoji="1" lang="ja-JP" altLang="en-US" sz="900" b="1" dirty="0">
              <a:latin typeface="Arial" panose="020B0604020202020204" pitchFamily="34" charset="0"/>
              <a:ea typeface="ＭＳ ゴシック" panose="020B0609070205080204" pitchFamily="49" charset="-128"/>
            </a:endParaRPr>
          </a:p>
        </p:txBody>
      </p:sp>
      <p:sp>
        <p:nvSpPr>
          <p:cNvPr id="18" name="テキスト ボックス 17">
            <a:extLst>
              <a:ext uri="{FF2B5EF4-FFF2-40B4-BE49-F238E27FC236}">
                <a16:creationId xmlns:a16="http://schemas.microsoft.com/office/drawing/2014/main" id="{975A7DDE-F9C1-4B5C-84EA-066B8B8A2A86}"/>
              </a:ext>
            </a:extLst>
          </p:cNvPr>
          <p:cNvSpPr txBox="1"/>
          <p:nvPr/>
        </p:nvSpPr>
        <p:spPr>
          <a:xfrm>
            <a:off x="5933281" y="1711359"/>
            <a:ext cx="1015425" cy="415498"/>
          </a:xfrm>
          <a:prstGeom prst="rect">
            <a:avLst/>
          </a:prstGeom>
          <a:noFill/>
        </p:spPr>
        <p:txBody>
          <a:bodyPr vert="horz" wrap="square" lIns="0" tIns="0" rIns="0" bIns="0" rtlCol="0">
            <a:spAutoFit/>
          </a:bodyPr>
          <a:lstStyle/>
          <a:p>
            <a:pPr algn="ctr"/>
            <a:r>
              <a:rPr kumimoji="1" lang="fi-FI" altLang="ja-JP" sz="900" b="1" dirty="0">
                <a:latin typeface="Arial" panose="020B0604020202020204" pitchFamily="34" charset="0"/>
                <a:ea typeface="ＭＳ ゴシック" panose="020B0609070205080204" pitchFamily="49" charset="-128"/>
              </a:rPr>
              <a:t>Lebih dari </a:t>
            </a:r>
            <a:br>
              <a:rPr kumimoji="1" lang="fi-FI" altLang="ja-JP" sz="900" b="1" dirty="0">
                <a:latin typeface="Arial" panose="020B0604020202020204" pitchFamily="34" charset="0"/>
                <a:ea typeface="ＭＳ ゴシック" panose="020B0609070205080204" pitchFamily="49" charset="-128"/>
              </a:rPr>
            </a:br>
            <a:r>
              <a:rPr kumimoji="1" lang="fi-FI" altLang="ja-JP" sz="900" b="1" dirty="0">
                <a:latin typeface="Arial" panose="020B0604020202020204" pitchFamily="34" charset="0"/>
                <a:ea typeface="ＭＳ ゴシック" panose="020B0609070205080204" pitchFamily="49" charset="-128"/>
              </a:rPr>
              <a:t>10 tahun</a:t>
            </a:r>
            <a:br>
              <a:rPr kumimoji="1" lang="fi-FI" altLang="ja-JP" sz="900" b="1" dirty="0">
                <a:latin typeface="Arial" panose="020B0604020202020204" pitchFamily="34" charset="0"/>
                <a:ea typeface="ＭＳ ゴシック" panose="020B0609070205080204" pitchFamily="49" charset="-128"/>
              </a:rPr>
            </a:br>
            <a:r>
              <a:rPr kumimoji="1" lang="fi-FI" altLang="ja-JP" sz="900" b="1" dirty="0">
                <a:latin typeface="Arial" panose="020B0604020202020204" pitchFamily="34" charset="0"/>
                <a:ea typeface="ＭＳ ゴシック" panose="020B0609070205080204" pitchFamily="49" charset="-128"/>
              </a:rPr>
              <a:t>26%</a:t>
            </a:r>
            <a:endParaRPr kumimoji="1" lang="ja-JP" altLang="en-US" sz="900" b="1" dirty="0">
              <a:latin typeface="Arial" panose="020B0604020202020204" pitchFamily="34" charset="0"/>
              <a:ea typeface="ＭＳ ゴシック" panose="020B0609070205080204" pitchFamily="49" charset="-128"/>
            </a:endParaRPr>
          </a:p>
        </p:txBody>
      </p:sp>
      <p:pic>
        <p:nvPicPr>
          <p:cNvPr id="24" name="図 23" descr="アクセサリ, ベクトル グラフィックス, 傘 が含まれている画像&#10;&#10;自動的に生成された説明">
            <a:extLst>
              <a:ext uri="{FF2B5EF4-FFF2-40B4-BE49-F238E27FC236}">
                <a16:creationId xmlns:a16="http://schemas.microsoft.com/office/drawing/2014/main" id="{75A7D0DB-A59C-4BB1-9701-5F32C1E61D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616576"/>
            <a:ext cx="3324672" cy="3196800"/>
          </a:xfrm>
          <a:prstGeom prst="rect">
            <a:avLst/>
          </a:prstGeom>
        </p:spPr>
      </p:pic>
      <p:sp>
        <p:nvSpPr>
          <p:cNvPr id="26" name="テキスト ボックス 25">
            <a:extLst>
              <a:ext uri="{FF2B5EF4-FFF2-40B4-BE49-F238E27FC236}">
                <a16:creationId xmlns:a16="http://schemas.microsoft.com/office/drawing/2014/main" id="{E34B68C2-354E-4D92-8722-C225D768F715}"/>
              </a:ext>
            </a:extLst>
          </p:cNvPr>
          <p:cNvSpPr txBox="1"/>
          <p:nvPr/>
        </p:nvSpPr>
        <p:spPr>
          <a:xfrm>
            <a:off x="2462009" y="4552680"/>
            <a:ext cx="810786" cy="276999"/>
          </a:xfrm>
          <a:prstGeom prst="rect">
            <a:avLst/>
          </a:prstGeom>
          <a:noFill/>
        </p:spPr>
        <p:txBody>
          <a:bodyPr vert="horz" wrap="square" lIns="0" tIns="0" rIns="0" bIns="0" rtlCol="0">
            <a:spAutoFit/>
          </a:bodyPr>
          <a:lstStyle/>
          <a:p>
            <a:pPr algn="ctr"/>
            <a:r>
              <a:rPr kumimoji="1" lang="id-ID" altLang="ja-JP" sz="900" b="1" dirty="0">
                <a:solidFill>
                  <a:schemeClr val="bg1"/>
                </a:solidFill>
                <a:latin typeface="Arial" panose="020B0604020202020204" pitchFamily="34" charset="0"/>
                <a:ea typeface="ＭＳ ゴシック" panose="020B0609070205080204" pitchFamily="49" charset="-128"/>
              </a:rPr>
              <a:t>Jatuh</a:t>
            </a:r>
            <a:br>
              <a:rPr kumimoji="1" lang="id-ID" altLang="ja-JP" sz="900" b="1" dirty="0">
                <a:solidFill>
                  <a:schemeClr val="bg1"/>
                </a:solidFill>
                <a:latin typeface="Arial" panose="020B0604020202020204" pitchFamily="34" charset="0"/>
                <a:ea typeface="ＭＳ ゴシック" panose="020B0609070205080204" pitchFamily="49" charset="-128"/>
              </a:rPr>
            </a:br>
            <a:r>
              <a:rPr kumimoji="1" lang="id-ID" altLang="ja-JP" sz="900" b="1" dirty="0">
                <a:solidFill>
                  <a:schemeClr val="bg1"/>
                </a:solidFill>
                <a:latin typeface="Arial" panose="020B0604020202020204" pitchFamily="34" charset="0"/>
                <a:ea typeface="ＭＳ ゴシック" panose="020B0609070205080204" pitchFamily="49" charset="-128"/>
              </a:rPr>
              <a:t>25%</a:t>
            </a:r>
            <a:endParaRPr kumimoji="1" lang="ja-JP" altLang="en-US" sz="900" b="1" dirty="0">
              <a:solidFill>
                <a:schemeClr val="bg1"/>
              </a:solidFill>
              <a:latin typeface="Arial" panose="020B0604020202020204" pitchFamily="34" charset="0"/>
              <a:ea typeface="ＭＳ ゴシック" panose="020B0609070205080204" pitchFamily="49" charset="-128"/>
            </a:endParaRPr>
          </a:p>
        </p:txBody>
      </p:sp>
      <p:sp>
        <p:nvSpPr>
          <p:cNvPr id="27" name="テキスト ボックス 26">
            <a:extLst>
              <a:ext uri="{FF2B5EF4-FFF2-40B4-BE49-F238E27FC236}">
                <a16:creationId xmlns:a16="http://schemas.microsoft.com/office/drawing/2014/main" id="{3887B659-7C18-49C2-8999-ADCB51BE660E}"/>
              </a:ext>
            </a:extLst>
          </p:cNvPr>
          <p:cNvSpPr txBox="1"/>
          <p:nvPr/>
        </p:nvSpPr>
        <p:spPr>
          <a:xfrm>
            <a:off x="2571669" y="5368575"/>
            <a:ext cx="810786" cy="830997"/>
          </a:xfrm>
          <a:prstGeom prst="rect">
            <a:avLst/>
          </a:prstGeom>
          <a:noFill/>
        </p:spPr>
        <p:txBody>
          <a:bodyPr vert="horz" wrap="square" lIns="0" tIns="0" rIns="0" bIns="0" rtlCol="0">
            <a:spAutoFit/>
          </a:bodyPr>
          <a:lstStyle/>
          <a:p>
            <a:pPr algn="ctr"/>
            <a:r>
              <a:rPr kumimoji="1" lang="id-ID" altLang="ja-JP" sz="900" b="1" dirty="0">
                <a:solidFill>
                  <a:schemeClr val="bg1"/>
                </a:solidFill>
                <a:latin typeface="Arial" panose="020B0604020202020204" pitchFamily="34" charset="0"/>
                <a:ea typeface="ＭＳ ゴシック" panose="020B0609070205080204" pitchFamily="49" charset="-128"/>
              </a:rPr>
              <a:t>Reaksi gerakan dan gerakan yang memaksakan diri</a:t>
            </a:r>
            <a:br>
              <a:rPr kumimoji="1" lang="id-ID" altLang="ja-JP" sz="900" b="1" dirty="0">
                <a:solidFill>
                  <a:schemeClr val="bg1"/>
                </a:solidFill>
                <a:latin typeface="Arial" panose="020B0604020202020204" pitchFamily="34" charset="0"/>
                <a:ea typeface="ＭＳ ゴシック" panose="020B0609070205080204" pitchFamily="49" charset="-128"/>
              </a:rPr>
            </a:br>
            <a:r>
              <a:rPr kumimoji="1" lang="id-ID" altLang="ja-JP" sz="900" b="1" dirty="0">
                <a:solidFill>
                  <a:schemeClr val="bg1"/>
                </a:solidFill>
                <a:latin typeface="Arial" panose="020B0604020202020204" pitchFamily="34" charset="0"/>
                <a:ea typeface="ＭＳ ゴシック" panose="020B0609070205080204" pitchFamily="49" charset="-128"/>
              </a:rPr>
              <a:t>14%</a:t>
            </a:r>
            <a:endParaRPr kumimoji="1" lang="ja-JP" altLang="en-US" sz="900" b="1" dirty="0">
              <a:solidFill>
                <a:schemeClr val="bg1"/>
              </a:solidFill>
              <a:latin typeface="Arial" panose="020B0604020202020204" pitchFamily="34" charset="0"/>
              <a:ea typeface="ＭＳ ゴシック" panose="020B0609070205080204" pitchFamily="49" charset="-128"/>
            </a:endParaRPr>
          </a:p>
        </p:txBody>
      </p:sp>
      <p:sp>
        <p:nvSpPr>
          <p:cNvPr id="28" name="テキスト ボックス 27">
            <a:extLst>
              <a:ext uri="{FF2B5EF4-FFF2-40B4-BE49-F238E27FC236}">
                <a16:creationId xmlns:a16="http://schemas.microsoft.com/office/drawing/2014/main" id="{78ED6EC3-7764-4206-B432-0C7C7CA91A3F}"/>
              </a:ext>
            </a:extLst>
          </p:cNvPr>
          <p:cNvSpPr txBox="1"/>
          <p:nvPr/>
        </p:nvSpPr>
        <p:spPr>
          <a:xfrm>
            <a:off x="1980651" y="5949381"/>
            <a:ext cx="810786" cy="692497"/>
          </a:xfrm>
          <a:prstGeom prst="rect">
            <a:avLst/>
          </a:prstGeom>
          <a:noFill/>
        </p:spPr>
        <p:txBody>
          <a:bodyPr vert="horz" wrap="square" lIns="0" tIns="0" rIns="0" bIns="0" rtlCol="0">
            <a:spAutoFit/>
          </a:bodyPr>
          <a:lstStyle/>
          <a:p>
            <a:pPr algn="ctr"/>
            <a:r>
              <a:rPr kumimoji="1" lang="fi-FI" altLang="ja-JP" sz="900" b="1" dirty="0">
                <a:solidFill>
                  <a:schemeClr val="bg1"/>
                </a:solidFill>
                <a:latin typeface="Arial" panose="020B0604020202020204" pitchFamily="34" charset="0"/>
                <a:ea typeface="ＭＳ ゴシック" panose="020B0609070205080204" pitchFamily="49" charset="-128"/>
              </a:rPr>
              <a:t>Melayang jatuh dan jatuh dari ketinggian</a:t>
            </a:r>
            <a:br>
              <a:rPr kumimoji="1" lang="fi-FI" altLang="ja-JP" sz="900" b="1" dirty="0">
                <a:solidFill>
                  <a:schemeClr val="bg1"/>
                </a:solidFill>
                <a:latin typeface="Arial" panose="020B0604020202020204" pitchFamily="34" charset="0"/>
                <a:ea typeface="ＭＳ ゴシック" panose="020B0609070205080204" pitchFamily="49" charset="-128"/>
              </a:rPr>
            </a:br>
            <a:r>
              <a:rPr kumimoji="1" lang="fi-FI" altLang="ja-JP" sz="900" b="1" dirty="0">
                <a:solidFill>
                  <a:schemeClr val="bg1"/>
                </a:solidFill>
                <a:latin typeface="Arial" panose="020B0604020202020204" pitchFamily="34" charset="0"/>
                <a:ea typeface="ＭＳ ゴシック" panose="020B0609070205080204" pitchFamily="49" charset="-128"/>
              </a:rPr>
              <a:t>12%</a:t>
            </a:r>
            <a:endParaRPr kumimoji="1" lang="ja-JP" altLang="en-US" sz="900" b="1" dirty="0">
              <a:solidFill>
                <a:schemeClr val="bg1"/>
              </a:solidFill>
              <a:latin typeface="Arial" panose="020B0604020202020204" pitchFamily="34" charset="0"/>
              <a:ea typeface="ＭＳ ゴシック" panose="020B0609070205080204" pitchFamily="49" charset="-128"/>
            </a:endParaRPr>
          </a:p>
        </p:txBody>
      </p:sp>
      <p:sp>
        <p:nvSpPr>
          <p:cNvPr id="29" name="テキスト ボックス 28">
            <a:extLst>
              <a:ext uri="{FF2B5EF4-FFF2-40B4-BE49-F238E27FC236}">
                <a16:creationId xmlns:a16="http://schemas.microsoft.com/office/drawing/2014/main" id="{CDC5B436-DD0B-491F-B2AB-3963AA12978A}"/>
              </a:ext>
            </a:extLst>
          </p:cNvPr>
          <p:cNvSpPr txBox="1"/>
          <p:nvPr/>
        </p:nvSpPr>
        <p:spPr>
          <a:xfrm>
            <a:off x="1256374" y="6092262"/>
            <a:ext cx="810786" cy="415498"/>
          </a:xfrm>
          <a:prstGeom prst="rect">
            <a:avLst/>
          </a:prstGeom>
          <a:noFill/>
        </p:spPr>
        <p:txBody>
          <a:bodyPr vert="horz" wrap="square" lIns="0" tIns="0" rIns="0" bIns="0" rtlCol="0">
            <a:spAutoFit/>
          </a:bodyPr>
          <a:lstStyle/>
          <a:p>
            <a:pPr algn="ctr"/>
            <a:r>
              <a:rPr kumimoji="1" lang="id-ID" altLang="ja-JP" sz="900" b="1" dirty="0">
                <a:solidFill>
                  <a:schemeClr val="bg1"/>
                </a:solidFill>
                <a:latin typeface="Arial" panose="020B0604020202020204" pitchFamily="34" charset="0"/>
                <a:ea typeface="ＭＳ ゴシック" panose="020B0609070205080204" pitchFamily="49" charset="-128"/>
              </a:rPr>
              <a:t>Kecelakaan lalu lintas</a:t>
            </a:r>
            <a:br>
              <a:rPr kumimoji="1" lang="id-ID" altLang="ja-JP" sz="900" b="1" dirty="0">
                <a:solidFill>
                  <a:schemeClr val="bg1"/>
                </a:solidFill>
                <a:latin typeface="Arial" panose="020B0604020202020204" pitchFamily="34" charset="0"/>
                <a:ea typeface="ＭＳ ゴシック" panose="020B0609070205080204" pitchFamily="49" charset="-128"/>
              </a:rPr>
            </a:br>
            <a:r>
              <a:rPr kumimoji="1" lang="id-ID" altLang="ja-JP" sz="900" b="1" dirty="0">
                <a:solidFill>
                  <a:schemeClr val="bg1"/>
                </a:solidFill>
                <a:latin typeface="Arial" panose="020B0604020202020204" pitchFamily="34" charset="0"/>
                <a:ea typeface="ＭＳ ゴシック" panose="020B0609070205080204" pitchFamily="49" charset="-128"/>
              </a:rPr>
              <a:t>11%</a:t>
            </a:r>
            <a:endParaRPr kumimoji="1" lang="ja-JP" altLang="en-US" sz="900" b="1" dirty="0">
              <a:solidFill>
                <a:schemeClr val="bg1"/>
              </a:solidFill>
              <a:latin typeface="Arial" panose="020B0604020202020204" pitchFamily="34" charset="0"/>
              <a:ea typeface="ＭＳ ゴシック" panose="020B0609070205080204" pitchFamily="49" charset="-128"/>
            </a:endParaRPr>
          </a:p>
        </p:txBody>
      </p:sp>
      <p:sp>
        <p:nvSpPr>
          <p:cNvPr id="30" name="テキスト ボックス 29">
            <a:extLst>
              <a:ext uri="{FF2B5EF4-FFF2-40B4-BE49-F238E27FC236}">
                <a16:creationId xmlns:a16="http://schemas.microsoft.com/office/drawing/2014/main" id="{BB8A751A-9806-4154-8BFF-446144911F6B}"/>
              </a:ext>
            </a:extLst>
          </p:cNvPr>
          <p:cNvSpPr txBox="1"/>
          <p:nvPr/>
        </p:nvSpPr>
        <p:spPr>
          <a:xfrm>
            <a:off x="790503" y="5533883"/>
            <a:ext cx="810786" cy="415498"/>
          </a:xfrm>
          <a:prstGeom prst="rect">
            <a:avLst/>
          </a:prstGeom>
          <a:noFill/>
        </p:spPr>
        <p:txBody>
          <a:bodyPr vert="horz" wrap="square" lIns="0" tIns="0" rIns="0" bIns="0" rtlCol="0">
            <a:spAutoFit/>
          </a:bodyPr>
          <a:lstStyle/>
          <a:p>
            <a:pPr algn="ctr"/>
            <a:r>
              <a:rPr kumimoji="1" lang="fi-FI" altLang="ja-JP" sz="900" b="1" dirty="0">
                <a:solidFill>
                  <a:schemeClr val="bg1"/>
                </a:solidFill>
                <a:latin typeface="Arial" panose="020B0604020202020204" pitchFamily="34" charset="0"/>
                <a:ea typeface="ＭＳ ゴシック" panose="020B0609070205080204" pitchFamily="49" charset="-128"/>
              </a:rPr>
              <a:t>Luka potong dan luka lecet</a:t>
            </a:r>
            <a:br>
              <a:rPr kumimoji="1" lang="fi-FI" altLang="ja-JP" sz="900" b="1" dirty="0">
                <a:solidFill>
                  <a:schemeClr val="bg1"/>
                </a:solidFill>
                <a:latin typeface="Arial" panose="020B0604020202020204" pitchFamily="34" charset="0"/>
                <a:ea typeface="ＭＳ ゴシック" panose="020B0609070205080204" pitchFamily="49" charset="-128"/>
              </a:rPr>
            </a:br>
            <a:r>
              <a:rPr kumimoji="1" lang="fi-FI" altLang="ja-JP" sz="900" b="1" dirty="0">
                <a:solidFill>
                  <a:schemeClr val="bg1"/>
                </a:solidFill>
                <a:latin typeface="Arial" panose="020B0604020202020204" pitchFamily="34" charset="0"/>
                <a:ea typeface="ＭＳ ゴシック" panose="020B0609070205080204" pitchFamily="49" charset="-128"/>
              </a:rPr>
              <a:t>10%</a:t>
            </a:r>
            <a:endParaRPr kumimoji="1" lang="ja-JP" altLang="en-US" sz="900" b="1" dirty="0">
              <a:solidFill>
                <a:schemeClr val="bg1"/>
              </a:solidFill>
              <a:latin typeface="Arial" panose="020B0604020202020204" pitchFamily="34" charset="0"/>
              <a:ea typeface="ＭＳ ゴシック" panose="020B0609070205080204" pitchFamily="49" charset="-128"/>
            </a:endParaRPr>
          </a:p>
        </p:txBody>
      </p:sp>
      <p:sp>
        <p:nvSpPr>
          <p:cNvPr id="31" name="テキスト ボックス 30">
            <a:extLst>
              <a:ext uri="{FF2B5EF4-FFF2-40B4-BE49-F238E27FC236}">
                <a16:creationId xmlns:a16="http://schemas.microsoft.com/office/drawing/2014/main" id="{744492D8-8D02-4DB7-9F1D-3912560D14BD}"/>
              </a:ext>
            </a:extLst>
          </p:cNvPr>
          <p:cNvSpPr txBox="1"/>
          <p:nvPr/>
        </p:nvSpPr>
        <p:spPr>
          <a:xfrm>
            <a:off x="669579" y="4992727"/>
            <a:ext cx="810786" cy="415498"/>
          </a:xfrm>
          <a:prstGeom prst="rect">
            <a:avLst/>
          </a:prstGeom>
          <a:noFill/>
        </p:spPr>
        <p:txBody>
          <a:bodyPr vert="horz" wrap="square" lIns="0" tIns="0" rIns="0" bIns="0" rtlCol="0">
            <a:spAutoFit/>
          </a:bodyPr>
          <a:lstStyle/>
          <a:p>
            <a:pPr algn="ctr"/>
            <a:r>
              <a:rPr kumimoji="1" lang="id-ID" altLang="ja-JP" sz="900" b="1" dirty="0">
                <a:latin typeface="Arial" panose="020B0604020202020204" pitchFamily="34" charset="0"/>
                <a:ea typeface="ＭＳ ゴシック" panose="020B0609070205080204" pitchFamily="49" charset="-128"/>
              </a:rPr>
              <a:t>Terjepit dan terjebak</a:t>
            </a:r>
            <a:br>
              <a:rPr kumimoji="1" lang="id-ID" altLang="ja-JP" sz="900" b="1" dirty="0">
                <a:latin typeface="Arial" panose="020B0604020202020204" pitchFamily="34" charset="0"/>
                <a:ea typeface="ＭＳ ゴシック" panose="020B0609070205080204" pitchFamily="49" charset="-128"/>
              </a:rPr>
            </a:br>
            <a:r>
              <a:rPr kumimoji="1" lang="id-ID" altLang="ja-JP" sz="900" b="1" dirty="0">
                <a:latin typeface="Arial" panose="020B0604020202020204" pitchFamily="34" charset="0"/>
                <a:ea typeface="ＭＳ ゴシック" panose="020B0609070205080204" pitchFamily="49" charset="-128"/>
              </a:rPr>
              <a:t>9%</a:t>
            </a:r>
            <a:endParaRPr kumimoji="1" lang="ja-JP" altLang="en-US" sz="900" b="1" dirty="0">
              <a:latin typeface="Arial" panose="020B0604020202020204" pitchFamily="34" charset="0"/>
              <a:ea typeface="ＭＳ ゴシック" panose="020B0609070205080204" pitchFamily="49" charset="-128"/>
            </a:endParaRPr>
          </a:p>
        </p:txBody>
      </p:sp>
      <p:sp>
        <p:nvSpPr>
          <p:cNvPr id="32" name="テキスト ボックス 31">
            <a:extLst>
              <a:ext uri="{FF2B5EF4-FFF2-40B4-BE49-F238E27FC236}">
                <a16:creationId xmlns:a16="http://schemas.microsoft.com/office/drawing/2014/main" id="{0EBCEA6A-61B1-45AA-AB1F-9DAC738B38DB}"/>
              </a:ext>
            </a:extLst>
          </p:cNvPr>
          <p:cNvSpPr txBox="1"/>
          <p:nvPr/>
        </p:nvSpPr>
        <p:spPr>
          <a:xfrm>
            <a:off x="165266" y="4409438"/>
            <a:ext cx="951399" cy="470898"/>
          </a:xfrm>
          <a:prstGeom prst="rect">
            <a:avLst/>
          </a:prstGeom>
          <a:noFill/>
        </p:spPr>
        <p:txBody>
          <a:bodyPr vert="horz" wrap="square" lIns="0" tIns="0" rIns="0" bIns="0" rtlCol="0">
            <a:spAutoFit/>
          </a:bodyPr>
          <a:lstStyle/>
          <a:p>
            <a:pPr algn="ctr">
              <a:lnSpc>
                <a:spcPct val="85000"/>
              </a:lnSpc>
            </a:pPr>
            <a:r>
              <a:rPr kumimoji="1" lang="sv-SE" altLang="ja-JP" sz="900" b="1" dirty="0">
                <a:latin typeface="Arial" panose="020B0604020202020204" pitchFamily="34" charset="0"/>
                <a:ea typeface="ＭＳ ゴシック" panose="020B0609070205080204" pitchFamily="49" charset="-128"/>
              </a:rPr>
              <a:t>Barang melayang jatuh, jatuh dari atas</a:t>
            </a:r>
            <a:br>
              <a:rPr kumimoji="1" lang="sv-SE" altLang="ja-JP" sz="900" b="1" dirty="0">
                <a:latin typeface="Arial" panose="020B0604020202020204" pitchFamily="34" charset="0"/>
                <a:ea typeface="ＭＳ ゴシック" panose="020B0609070205080204" pitchFamily="49" charset="-128"/>
              </a:rPr>
            </a:br>
            <a:r>
              <a:rPr kumimoji="1" lang="sv-SE" altLang="ja-JP" sz="900" b="1" dirty="0">
                <a:latin typeface="Arial" panose="020B0604020202020204" pitchFamily="34" charset="0"/>
                <a:ea typeface="ＭＳ ゴシック" panose="020B0609070205080204" pitchFamily="49" charset="-128"/>
              </a:rPr>
              <a:t>5%</a:t>
            </a:r>
            <a:endParaRPr kumimoji="1" lang="ja-JP" altLang="en-US" sz="900" b="1" dirty="0">
              <a:latin typeface="Arial" panose="020B0604020202020204" pitchFamily="34" charset="0"/>
              <a:ea typeface="ＭＳ ゴシック" panose="020B0609070205080204" pitchFamily="49" charset="-128"/>
            </a:endParaRPr>
          </a:p>
        </p:txBody>
      </p:sp>
      <p:sp>
        <p:nvSpPr>
          <p:cNvPr id="33" name="テキスト ボックス 32">
            <a:extLst>
              <a:ext uri="{FF2B5EF4-FFF2-40B4-BE49-F238E27FC236}">
                <a16:creationId xmlns:a16="http://schemas.microsoft.com/office/drawing/2014/main" id="{A3FEBD06-D018-45DE-A175-6E506A3A45B2}"/>
              </a:ext>
            </a:extLst>
          </p:cNvPr>
          <p:cNvSpPr txBox="1"/>
          <p:nvPr/>
        </p:nvSpPr>
        <p:spPr>
          <a:xfrm>
            <a:off x="977718" y="4379743"/>
            <a:ext cx="810786" cy="235449"/>
          </a:xfrm>
          <a:prstGeom prst="rect">
            <a:avLst/>
          </a:prstGeom>
          <a:noFill/>
        </p:spPr>
        <p:txBody>
          <a:bodyPr vert="horz" wrap="square" lIns="0" tIns="0" rIns="0" bIns="0" rtlCol="0">
            <a:spAutoFit/>
          </a:bodyPr>
          <a:lstStyle/>
          <a:p>
            <a:pPr algn="ctr">
              <a:lnSpc>
                <a:spcPct val="85000"/>
              </a:lnSpc>
            </a:pPr>
            <a:r>
              <a:rPr kumimoji="1" lang="id-ID" altLang="ja-JP" sz="900" b="1" dirty="0">
                <a:latin typeface="Arial" panose="020B0604020202020204" pitchFamily="34" charset="0"/>
                <a:ea typeface="ＭＳ ゴシック" panose="020B0609070205080204" pitchFamily="49" charset="-128"/>
              </a:rPr>
              <a:t>Benturan</a:t>
            </a:r>
            <a:br>
              <a:rPr kumimoji="1" lang="id-ID" altLang="ja-JP" sz="900" b="1" dirty="0">
                <a:latin typeface="Arial" panose="020B0604020202020204" pitchFamily="34" charset="0"/>
                <a:ea typeface="ＭＳ ゴシック" panose="020B0609070205080204" pitchFamily="49" charset="-128"/>
              </a:rPr>
            </a:br>
            <a:r>
              <a:rPr kumimoji="1" lang="id-ID" altLang="ja-JP" sz="900" b="1" dirty="0">
                <a:latin typeface="Arial" panose="020B0604020202020204" pitchFamily="34" charset="0"/>
                <a:ea typeface="ＭＳ ゴシック" panose="020B0609070205080204" pitchFamily="49" charset="-128"/>
              </a:rPr>
              <a:t>4%</a:t>
            </a:r>
            <a:endParaRPr kumimoji="1" lang="ja-JP" altLang="en-US" sz="900" b="1" dirty="0">
              <a:latin typeface="Arial" panose="020B0604020202020204" pitchFamily="34" charset="0"/>
              <a:ea typeface="ＭＳ ゴシック" panose="020B0609070205080204" pitchFamily="49" charset="-128"/>
            </a:endParaRPr>
          </a:p>
        </p:txBody>
      </p:sp>
      <p:sp>
        <p:nvSpPr>
          <p:cNvPr id="34" name="テキスト ボックス 33">
            <a:extLst>
              <a:ext uri="{FF2B5EF4-FFF2-40B4-BE49-F238E27FC236}">
                <a16:creationId xmlns:a16="http://schemas.microsoft.com/office/drawing/2014/main" id="{A8D0D0B5-4A63-4FAC-86F6-B72523FD5FB6}"/>
              </a:ext>
            </a:extLst>
          </p:cNvPr>
          <p:cNvSpPr txBox="1"/>
          <p:nvPr/>
        </p:nvSpPr>
        <p:spPr>
          <a:xfrm>
            <a:off x="681829" y="3434493"/>
            <a:ext cx="810786" cy="706347"/>
          </a:xfrm>
          <a:prstGeom prst="rect">
            <a:avLst/>
          </a:prstGeom>
          <a:noFill/>
        </p:spPr>
        <p:txBody>
          <a:bodyPr vert="horz" wrap="square" lIns="0" tIns="0" rIns="0" bIns="0" rtlCol="0">
            <a:spAutoFit/>
          </a:bodyPr>
          <a:lstStyle/>
          <a:p>
            <a:pPr algn="ctr">
              <a:lnSpc>
                <a:spcPct val="85000"/>
              </a:lnSpc>
            </a:pPr>
            <a:r>
              <a:rPr kumimoji="1" lang="id-ID" altLang="ja-JP" sz="900" b="1" dirty="0">
                <a:latin typeface="Arial" panose="020B0604020202020204" pitchFamily="34" charset="0"/>
                <a:ea typeface="ＭＳ ゴシック" panose="020B0609070205080204" pitchFamily="49" charset="-128"/>
              </a:rPr>
              <a:t>Bersentuhan dengan benda bersuhu tinggi dan suhu rendah</a:t>
            </a:r>
            <a:br>
              <a:rPr kumimoji="1" lang="id-ID" altLang="ja-JP" sz="900" b="1" dirty="0">
                <a:latin typeface="Arial" panose="020B0604020202020204" pitchFamily="34" charset="0"/>
                <a:ea typeface="ＭＳ ゴシック" panose="020B0609070205080204" pitchFamily="49" charset="-128"/>
              </a:rPr>
            </a:br>
            <a:r>
              <a:rPr kumimoji="1" lang="id-ID" altLang="ja-JP" sz="900" b="1" dirty="0">
                <a:latin typeface="Arial" panose="020B0604020202020204" pitchFamily="34" charset="0"/>
                <a:ea typeface="ＭＳ ゴシック" panose="020B0609070205080204" pitchFamily="49" charset="-128"/>
              </a:rPr>
              <a:t>3%</a:t>
            </a:r>
            <a:endParaRPr kumimoji="1" lang="ja-JP" altLang="en-US" sz="900" b="1" dirty="0">
              <a:latin typeface="Arial" panose="020B0604020202020204" pitchFamily="34" charset="0"/>
              <a:ea typeface="ＭＳ ゴシック" panose="020B0609070205080204" pitchFamily="49" charset="-128"/>
            </a:endParaRPr>
          </a:p>
        </p:txBody>
      </p:sp>
      <p:sp>
        <p:nvSpPr>
          <p:cNvPr id="35" name="テキスト ボックス 34">
            <a:extLst>
              <a:ext uri="{FF2B5EF4-FFF2-40B4-BE49-F238E27FC236}">
                <a16:creationId xmlns:a16="http://schemas.microsoft.com/office/drawing/2014/main" id="{A5A7DA43-049E-46F3-B542-AC3CAA6DC33B}"/>
              </a:ext>
            </a:extLst>
          </p:cNvPr>
          <p:cNvSpPr txBox="1"/>
          <p:nvPr/>
        </p:nvSpPr>
        <p:spPr>
          <a:xfrm>
            <a:off x="1210307" y="4119121"/>
            <a:ext cx="810786" cy="235449"/>
          </a:xfrm>
          <a:prstGeom prst="rect">
            <a:avLst/>
          </a:prstGeom>
          <a:noFill/>
        </p:spPr>
        <p:txBody>
          <a:bodyPr vert="horz" wrap="square" lIns="0" tIns="0" rIns="0" bIns="0" rtlCol="0">
            <a:spAutoFit/>
          </a:bodyPr>
          <a:lstStyle/>
          <a:p>
            <a:pPr algn="ctr">
              <a:lnSpc>
                <a:spcPct val="85000"/>
              </a:lnSpc>
            </a:pPr>
            <a:r>
              <a:rPr kumimoji="1" lang="id-ID" altLang="ja-JP" sz="900" b="1" dirty="0">
                <a:latin typeface="Arial" panose="020B0604020202020204" pitchFamily="34" charset="0"/>
                <a:ea typeface="ＭＳ ゴシック" panose="020B0609070205080204" pitchFamily="49" charset="-128"/>
              </a:rPr>
              <a:t>Terbentur</a:t>
            </a:r>
            <a:br>
              <a:rPr kumimoji="1" lang="id-ID" altLang="ja-JP" sz="900" b="1" dirty="0">
                <a:latin typeface="Arial" panose="020B0604020202020204" pitchFamily="34" charset="0"/>
                <a:ea typeface="ＭＳ ゴシック" panose="020B0609070205080204" pitchFamily="49" charset="-128"/>
              </a:rPr>
            </a:br>
            <a:r>
              <a:rPr kumimoji="1" lang="id-ID" altLang="ja-JP" sz="900" b="1" dirty="0">
                <a:latin typeface="Arial" panose="020B0604020202020204" pitchFamily="34" charset="0"/>
                <a:ea typeface="ＭＳ ゴシック" panose="020B0609070205080204" pitchFamily="49" charset="-128"/>
              </a:rPr>
              <a:t>4%</a:t>
            </a:r>
            <a:endParaRPr kumimoji="1" lang="ja-JP" altLang="en-US" sz="900" b="1" dirty="0">
              <a:latin typeface="Arial" panose="020B0604020202020204" pitchFamily="34" charset="0"/>
              <a:ea typeface="ＭＳ ゴシック" panose="020B0609070205080204" pitchFamily="49" charset="-128"/>
            </a:endParaRPr>
          </a:p>
        </p:txBody>
      </p:sp>
      <p:sp>
        <p:nvSpPr>
          <p:cNvPr id="36" name="テキスト ボックス 35">
            <a:extLst>
              <a:ext uri="{FF2B5EF4-FFF2-40B4-BE49-F238E27FC236}">
                <a16:creationId xmlns:a16="http://schemas.microsoft.com/office/drawing/2014/main" id="{7DA76771-9C6D-42F4-9BFE-91071545709D}"/>
              </a:ext>
            </a:extLst>
          </p:cNvPr>
          <p:cNvSpPr txBox="1"/>
          <p:nvPr/>
        </p:nvSpPr>
        <p:spPr>
          <a:xfrm>
            <a:off x="2489317" y="3669943"/>
            <a:ext cx="636973" cy="235449"/>
          </a:xfrm>
          <a:prstGeom prst="rect">
            <a:avLst/>
          </a:prstGeom>
          <a:noFill/>
        </p:spPr>
        <p:txBody>
          <a:bodyPr vert="horz" wrap="square" lIns="0" tIns="0" rIns="0" bIns="0" rtlCol="0">
            <a:spAutoFit/>
          </a:bodyPr>
          <a:lstStyle/>
          <a:p>
            <a:pPr algn="ctr">
              <a:lnSpc>
                <a:spcPct val="85000"/>
              </a:lnSpc>
            </a:pPr>
            <a:r>
              <a:rPr kumimoji="1" lang="id-ID" altLang="ja-JP" sz="900" b="1" dirty="0">
                <a:latin typeface="Arial" panose="020B0604020202020204" pitchFamily="34" charset="0"/>
                <a:ea typeface="ＭＳ ゴシック" panose="020B0609070205080204" pitchFamily="49" charset="-128"/>
              </a:rPr>
              <a:t>Lain-lain</a:t>
            </a:r>
            <a:br>
              <a:rPr kumimoji="1" lang="id-ID" altLang="ja-JP" sz="900" b="1" dirty="0">
                <a:latin typeface="Arial" panose="020B0604020202020204" pitchFamily="34" charset="0"/>
                <a:ea typeface="ＭＳ ゴシック" panose="020B0609070205080204" pitchFamily="49" charset="-128"/>
              </a:rPr>
            </a:br>
            <a:r>
              <a:rPr kumimoji="1" lang="id-ID" altLang="ja-JP" sz="900" b="1" dirty="0">
                <a:latin typeface="Arial" panose="020B0604020202020204" pitchFamily="34" charset="0"/>
                <a:ea typeface="ＭＳ ゴシック" panose="020B0609070205080204" pitchFamily="49" charset="-128"/>
              </a:rPr>
              <a:t>3%</a:t>
            </a:r>
            <a:endParaRPr kumimoji="1" lang="ja-JP" altLang="en-US" sz="900" b="1"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1638917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23"/>
          <p:cNvGrpSpPr/>
          <p:nvPr/>
        </p:nvGrpSpPr>
        <p:grpSpPr>
          <a:xfrm>
            <a:off x="323528" y="332656"/>
            <a:ext cx="7992888" cy="980730"/>
            <a:chOff x="323528" y="332656"/>
            <a:chExt cx="7992888" cy="980730"/>
          </a:xfrm>
        </p:grpSpPr>
        <p:sp>
          <p:nvSpPr>
            <p:cNvPr id="8" name="正方形/長方形 7"/>
            <p:cNvSpPr/>
            <p:nvPr/>
          </p:nvSpPr>
          <p:spPr>
            <a:xfrm>
              <a:off x="323528" y="913276"/>
              <a:ext cx="3579826" cy="400110"/>
            </a:xfrm>
            <a:prstGeom prst="rect">
              <a:avLst/>
            </a:prstGeom>
            <a:ln w="19050">
              <a:noFill/>
            </a:ln>
          </p:spPr>
          <p:txBody>
            <a:bodyPr wrap="none" rtlCol="0">
              <a:spAutoFit/>
            </a:bodyPr>
            <a:lstStyle/>
            <a:p>
              <a:pPr rtl="0" fontAlgn="base">
                <a:spcBef>
                  <a:spcPct val="0"/>
                </a:spcBef>
                <a:spcAft>
                  <a:spcPct val="0"/>
                </a:spcAft>
              </a:pPr>
              <a:r>
                <a:rPr lang="id-id" sz="2000" b="1" dirty="0">
                  <a:solidFill>
                    <a:srgbClr val="0000CC"/>
                  </a:solidFill>
                  <a:latin typeface="Arial" panose="020B0604020202020204" pitchFamily="34" charset="0"/>
                  <a:ea typeface="ＭＳ ゴシック" pitchFamily="49" charset="-128"/>
                  <a:cs typeface="Arial" panose="020B0604020202020204" pitchFamily="34" charset="0"/>
                </a:rPr>
                <a:t>"Kemungkinan" pada orang</a:t>
              </a:r>
            </a:p>
          </p:txBody>
        </p:sp>
        <p:sp>
          <p:nvSpPr>
            <p:cNvPr id="22" name="Rectangle 10"/>
            <p:cNvSpPr>
              <a:spLocks noChangeArrowheads="1"/>
            </p:cNvSpPr>
            <p:nvPr/>
          </p:nvSpPr>
          <p:spPr bwMode="auto">
            <a:xfrm>
              <a:off x="611560" y="332656"/>
              <a:ext cx="7704856" cy="504056"/>
            </a:xfrm>
            <a:prstGeom prst="roundRect">
              <a:avLst/>
            </a:prstGeom>
            <a:solidFill>
              <a:schemeClr val="accent2">
                <a:lumMod val="75000"/>
              </a:schemeClr>
            </a:solidFill>
            <a:ln w="9525">
              <a:noFill/>
              <a:miter lim="800000"/>
              <a:headEnd/>
              <a:tailEnd/>
            </a:ln>
            <a:effectLst/>
          </p:spPr>
          <p:txBody>
            <a:bodyPr vert="horz" wrap="square" lIns="91440" tIns="45720" rIns="91440" bIns="45720" numCol="1" rtlCol="0" anchor="ctr" anchorCtr="0" compatLnSpc="1">
              <a:prstTxWarp prst="textNoShape">
                <a:avLst/>
              </a:prstTxWarp>
              <a:noAutofit/>
            </a:bodyPr>
            <a:lstStyle/>
            <a:p>
              <a:pPr lvl="0" algn="just" rtl="0" fontAlgn="base">
                <a:lnSpc>
                  <a:spcPct val="125000"/>
                </a:lnSpc>
                <a:spcBef>
                  <a:spcPct val="0"/>
                </a:spcBef>
                <a:spcAft>
                  <a:spcPct val="0"/>
                </a:spcAft>
              </a:pPr>
              <a:r>
                <a:rPr lang="id-id" sz="2400" b="1">
                  <a:solidFill>
                    <a:schemeClr val="bg1"/>
                  </a:solidFill>
                  <a:latin typeface="Arial" panose="020B0604020202020204" pitchFamily="34" charset="0"/>
                  <a:ea typeface="ＭＳ ゴシック" pitchFamily="49" charset="-128"/>
                  <a:cs typeface="Arial" panose="020B0604020202020204" pitchFamily="34" charset="0"/>
                </a:rPr>
                <a:t>　Poin 2 Sadari bahaya dengan "kemungkinan"</a:t>
              </a:r>
              <a:endParaRPr kumimoji="1" lang="ja-JP" altLang="en-US" sz="2400" b="1" i="0" u="none" strike="noStrike" cap="none" normalizeH="0" baseline="0" dirty="0">
                <a:ln>
                  <a:noFill/>
                </a:ln>
                <a:solidFill>
                  <a:schemeClr val="bg1"/>
                </a:solidFill>
                <a:effectLst/>
                <a:latin typeface="Arial" panose="020B0604020202020204" pitchFamily="34" charset="0"/>
                <a:ea typeface="ＭＳ Ｐゴシック" pitchFamily="50" charset="-128"/>
                <a:cs typeface="Arial" panose="020B0604020202020204" pitchFamily="34" charset="0"/>
              </a:endParaRPr>
            </a:p>
          </p:txBody>
        </p:sp>
      </p:grpSp>
      <p:sp>
        <p:nvSpPr>
          <p:cNvPr id="23" name="スライド番号プレースホルダ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4AA4217-AB25-474B-8523-140E3806D2F1}" type="slidenum">
              <a:rPr kumimoji="1" lang="ja-JP" altLang="en-US" sz="1200" b="0" i="0" u="none" strike="noStrike" kern="1200" cap="none" spc="0" normalizeH="0" baseline="0" noProof="0" smtClean="0">
                <a:ln>
                  <a:noFill/>
                </a:ln>
                <a:solidFill>
                  <a:schemeClr val="tx1">
                    <a:tint val="75000"/>
                  </a:schemeClr>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schemeClr val="tx1">
                  <a:tint val="75000"/>
                </a:schemeClr>
              </a:solidFill>
              <a:effectLst/>
              <a:uLnTx/>
              <a:uFillTx/>
              <a:latin typeface="Arial" panose="020B0604020202020204" pitchFamily="34" charset="0"/>
              <a:cs typeface="Arial" panose="020B0604020202020204" pitchFamily="34" charset="0"/>
            </a:endParaRPr>
          </a:p>
        </p:txBody>
      </p:sp>
      <p:sp>
        <p:nvSpPr>
          <p:cNvPr id="24" name="角丸四角形吹き出し 23"/>
          <p:cNvSpPr/>
          <p:nvPr/>
        </p:nvSpPr>
        <p:spPr>
          <a:xfrm>
            <a:off x="323529" y="1438486"/>
            <a:ext cx="2664296" cy="5086858"/>
          </a:xfrm>
          <a:prstGeom prst="wedgeRoundRectCallout">
            <a:avLst>
              <a:gd name="adj1" fmla="val 66484"/>
              <a:gd name="adj2" fmla="val -11078"/>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rtl="0" fontAlgn="auto">
              <a:lnSpc>
                <a:spcPct val="140000"/>
              </a:lnSpc>
              <a:spcBef>
                <a:spcPts val="0"/>
              </a:spcBef>
              <a:spcAft>
                <a:spcPts val="0"/>
              </a:spcAft>
              <a:defRPr/>
            </a:pPr>
            <a:r>
              <a:rPr lang="id-id" b="1" dirty="0">
                <a:solidFill>
                  <a:schemeClr val="tx1"/>
                </a:solidFill>
                <a:latin typeface="Arial" panose="020B0604020202020204" pitchFamily="34" charset="0"/>
                <a:ea typeface="メイリオ" panose="020B0604030504040204" pitchFamily="50" charset="-128"/>
                <a:cs typeface="Arial" panose="020B0604020202020204" pitchFamily="34" charset="0"/>
              </a:rPr>
              <a:t>Orang</a:t>
            </a:r>
            <a:endParaRPr lang="en-US" altLang="ja-JP" b="1"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40000"/>
              </a:lnSpc>
              <a:spcBef>
                <a:spcPts val="0"/>
              </a:spcBef>
              <a:spcAft>
                <a:spcPts val="0"/>
              </a:spcAft>
              <a:defRPr/>
            </a:pPr>
            <a:r>
              <a:rPr lang="id-ID" dirty="0">
                <a:solidFill>
                  <a:srgbClr val="C00000"/>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en-US" dirty="0">
                <a:solidFill>
                  <a:srgbClr val="C00000"/>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 </a:t>
            </a:r>
            <a:r>
              <a:rPr lang="id-id" dirty="0">
                <a:solidFill>
                  <a:srgbClr val="C00000"/>
                </a:solidFill>
                <a:latin typeface="Arial" panose="020B0604020202020204" pitchFamily="34" charset="0"/>
                <a:ea typeface="メイリオ" panose="020B0604030504040204" pitchFamily="50" charset="-128"/>
                <a:cs typeface="Arial" panose="020B0604020202020204" pitchFamily="34" charset="0"/>
              </a:rPr>
              <a:t>terpeleset</a:t>
            </a:r>
            <a:endParaRPr lang="en-US" altLang="ja-JP"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266700" indent="-266700" rtl="0" fontAlgn="auto">
              <a:lnSpc>
                <a:spcPct val="140000"/>
              </a:lnSpc>
              <a:spcBef>
                <a:spcPts val="0"/>
              </a:spcBef>
              <a:spcAft>
                <a:spcPts val="0"/>
              </a:spcAft>
              <a:defRPr/>
            </a:pPr>
            <a:r>
              <a:rPr lang="id-ID" dirty="0">
                <a:solidFill>
                  <a:srgbClr val="C00000"/>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en-US" dirty="0">
                <a:solidFill>
                  <a:srgbClr val="C00000"/>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 </a:t>
            </a:r>
            <a:r>
              <a:rPr lang="id-id" dirty="0">
                <a:solidFill>
                  <a:srgbClr val="C00000"/>
                </a:solidFill>
                <a:latin typeface="Arial" panose="020B0604020202020204" pitchFamily="34" charset="0"/>
                <a:ea typeface="メイリオ" panose="020B0604030504040204" pitchFamily="50" charset="-128"/>
                <a:cs typeface="Arial" panose="020B0604020202020204" pitchFamily="34" charset="0"/>
              </a:rPr>
              <a:t>tersandung</a:t>
            </a:r>
            <a:endParaRPr lang="en-US" altLang="ja-JP"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40000"/>
              </a:lnSpc>
              <a:spcBef>
                <a:spcPts val="0"/>
              </a:spcBef>
              <a:spcAft>
                <a:spcPts val="0"/>
              </a:spcAft>
              <a:defRPr/>
            </a:pPr>
            <a:r>
              <a:rPr lang="id-ID" dirty="0">
                <a:solidFill>
                  <a:srgbClr val="C00000"/>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en-US" dirty="0">
                <a:solidFill>
                  <a:srgbClr val="C00000"/>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 </a:t>
            </a:r>
            <a:r>
              <a:rPr lang="id-id" dirty="0">
                <a:solidFill>
                  <a:srgbClr val="C00000"/>
                </a:solidFill>
                <a:latin typeface="Arial" panose="020B0604020202020204" pitchFamily="34" charset="0"/>
                <a:ea typeface="メイリオ" panose="020B0604030504040204" pitchFamily="50" charset="-128"/>
                <a:cs typeface="Arial" panose="020B0604020202020204" pitchFamily="34" charset="0"/>
              </a:rPr>
              <a:t>sakit pinggang</a:t>
            </a:r>
            <a:endParaRPr lang="en-US" altLang="ja-JP"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40000"/>
              </a:lnSpc>
              <a:spcBef>
                <a:spcPts val="0"/>
              </a:spcBef>
              <a:spcAft>
                <a:spcPts val="0"/>
              </a:spcAft>
              <a:defRPr/>
            </a:pPr>
            <a:r>
              <a:rPr lang="id-ID" dirty="0">
                <a:solidFill>
                  <a:srgbClr val="C00000"/>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en-US" dirty="0">
                <a:solidFill>
                  <a:srgbClr val="C00000"/>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 </a:t>
            </a:r>
            <a:r>
              <a:rPr lang="id-id" dirty="0">
                <a:solidFill>
                  <a:srgbClr val="C00000"/>
                </a:solidFill>
                <a:latin typeface="Arial" panose="020B0604020202020204" pitchFamily="34" charset="0"/>
                <a:ea typeface="メイリオ" panose="020B0604030504040204" pitchFamily="50" charset="-128"/>
                <a:cs typeface="Arial" panose="020B0604020202020204" pitchFamily="34" charset="0"/>
              </a:rPr>
              <a:t>jatuh dari ketinggian</a:t>
            </a:r>
            <a:endParaRPr lang="en-US" altLang="ja-JP"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40000"/>
              </a:lnSpc>
              <a:spcBef>
                <a:spcPts val="0"/>
              </a:spcBef>
              <a:spcAft>
                <a:spcPts val="0"/>
              </a:spcAft>
              <a:defRPr/>
            </a:pPr>
            <a:r>
              <a:rPr lang="id-ID" dirty="0">
                <a:solidFill>
                  <a:srgbClr val="C00000"/>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en-US" dirty="0">
                <a:solidFill>
                  <a:srgbClr val="C00000"/>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 </a:t>
            </a:r>
            <a:r>
              <a:rPr lang="id-id" dirty="0">
                <a:solidFill>
                  <a:srgbClr val="C00000"/>
                </a:solidFill>
                <a:latin typeface="Arial" panose="020B0604020202020204" pitchFamily="34" charset="0"/>
                <a:ea typeface="メイリオ" panose="020B0604030504040204" pitchFamily="50" charset="-128"/>
                <a:cs typeface="Arial" panose="020B0604020202020204" pitchFamily="34" charset="0"/>
              </a:rPr>
              <a:t>jatuh terguling</a:t>
            </a:r>
            <a:endParaRPr lang="en-US" altLang="ja-JP"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40000"/>
              </a:lnSpc>
              <a:spcBef>
                <a:spcPts val="0"/>
              </a:spcBef>
              <a:spcAft>
                <a:spcPts val="0"/>
              </a:spcAft>
              <a:defRPr/>
            </a:pPr>
            <a:r>
              <a:rPr lang="id-ID" dirty="0">
                <a:solidFill>
                  <a:srgbClr val="C00000"/>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en-US" dirty="0">
                <a:solidFill>
                  <a:srgbClr val="C00000"/>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 </a:t>
            </a:r>
            <a:r>
              <a:rPr lang="id-id" dirty="0">
                <a:solidFill>
                  <a:srgbClr val="C00000"/>
                </a:solidFill>
                <a:latin typeface="Arial" panose="020B0604020202020204" pitchFamily="34" charset="0"/>
                <a:ea typeface="メイリオ" panose="020B0604030504040204" pitchFamily="50" charset="-128"/>
                <a:cs typeface="Arial" panose="020B0604020202020204" pitchFamily="34" charset="0"/>
              </a:rPr>
              <a:t>terpotong</a:t>
            </a:r>
            <a:endParaRPr lang="en-US" altLang="ja-JP"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40000"/>
              </a:lnSpc>
              <a:spcBef>
                <a:spcPts val="0"/>
              </a:spcBef>
              <a:spcAft>
                <a:spcPts val="0"/>
              </a:spcAft>
              <a:defRPr/>
            </a:pPr>
            <a:r>
              <a:rPr lang="id-ID" dirty="0">
                <a:solidFill>
                  <a:srgbClr val="C00000"/>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en-US" dirty="0">
                <a:solidFill>
                  <a:srgbClr val="C00000"/>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 </a:t>
            </a:r>
            <a:r>
              <a:rPr lang="id-id" dirty="0">
                <a:solidFill>
                  <a:srgbClr val="C00000"/>
                </a:solidFill>
                <a:latin typeface="Arial" panose="020B0604020202020204" pitchFamily="34" charset="0"/>
                <a:ea typeface="メイリオ" panose="020B0604030504040204" pitchFamily="50" charset="-128"/>
                <a:cs typeface="Arial" panose="020B0604020202020204" pitchFamily="34" charset="0"/>
              </a:rPr>
              <a:t>luka bakar</a:t>
            </a:r>
            <a:endParaRPr lang="en-US" altLang="ja-JP"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40000"/>
              </a:lnSpc>
              <a:spcBef>
                <a:spcPts val="0"/>
              </a:spcBef>
              <a:spcAft>
                <a:spcPts val="0"/>
              </a:spcAft>
              <a:defRPr/>
            </a:pPr>
            <a:r>
              <a:rPr lang="id-ID" dirty="0">
                <a:solidFill>
                  <a:srgbClr val="C00000"/>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en-US" dirty="0">
                <a:solidFill>
                  <a:srgbClr val="C00000"/>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 </a:t>
            </a:r>
            <a:r>
              <a:rPr lang="id-id" dirty="0">
                <a:solidFill>
                  <a:srgbClr val="C00000"/>
                </a:solidFill>
                <a:latin typeface="Arial" panose="020B0604020202020204" pitchFamily="34" charset="0"/>
                <a:ea typeface="メイリオ" panose="020B0604030504040204" pitchFamily="50" charset="-128"/>
                <a:cs typeface="Arial" panose="020B0604020202020204" pitchFamily="34" charset="0"/>
              </a:rPr>
              <a:t>tersengat listrik</a:t>
            </a:r>
            <a:endParaRPr lang="en-US" altLang="ja-JP"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266700" indent="-266700" rtl="0" fontAlgn="auto">
              <a:lnSpc>
                <a:spcPct val="140000"/>
              </a:lnSpc>
              <a:spcBef>
                <a:spcPts val="0"/>
              </a:spcBef>
              <a:spcAft>
                <a:spcPts val="0"/>
              </a:spcAft>
              <a:defRPr/>
            </a:pPr>
            <a:r>
              <a:rPr lang="id-ID" dirty="0">
                <a:solidFill>
                  <a:srgbClr val="C00000"/>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en-US" dirty="0">
                <a:solidFill>
                  <a:srgbClr val="C00000"/>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 </a:t>
            </a:r>
            <a:r>
              <a:rPr lang="id-id" dirty="0">
                <a:solidFill>
                  <a:srgbClr val="C00000"/>
                </a:solidFill>
                <a:latin typeface="Arial" panose="020B0604020202020204" pitchFamily="34" charset="0"/>
                <a:ea typeface="メイリオ" panose="020B0604030504040204" pitchFamily="50" charset="-128"/>
                <a:cs typeface="Arial" panose="020B0604020202020204" pitchFamily="34" charset="0"/>
              </a:rPr>
              <a:t>keracunan gas</a:t>
            </a:r>
            <a:endParaRPr lang="en-US" altLang="ja-JP"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40000"/>
              </a:lnSpc>
              <a:spcBef>
                <a:spcPts val="0"/>
              </a:spcBef>
              <a:spcAft>
                <a:spcPts val="0"/>
              </a:spcAft>
              <a:defRPr/>
            </a:pPr>
            <a:r>
              <a:rPr lang="id-ID" dirty="0">
                <a:solidFill>
                  <a:srgbClr val="C00000"/>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en-US" dirty="0">
                <a:solidFill>
                  <a:srgbClr val="C00000"/>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 </a:t>
            </a:r>
            <a:r>
              <a:rPr lang="id-id" dirty="0">
                <a:solidFill>
                  <a:srgbClr val="C00000"/>
                </a:solidFill>
                <a:latin typeface="Arial" panose="020B0604020202020204" pitchFamily="34" charset="0"/>
                <a:ea typeface="メイリオ" panose="020B0604030504040204" pitchFamily="50" charset="-128"/>
                <a:cs typeface="Arial" panose="020B0604020202020204" pitchFamily="34" charset="0"/>
              </a:rPr>
              <a:t>kehabisan oksigen</a:t>
            </a:r>
            <a:endParaRPr lang="en-US" altLang="ja-JP"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266700" indent="-266700" rtl="0" fontAlgn="auto">
              <a:lnSpc>
                <a:spcPct val="140000"/>
              </a:lnSpc>
              <a:spcBef>
                <a:spcPts val="0"/>
              </a:spcBef>
              <a:spcAft>
                <a:spcPts val="0"/>
              </a:spcAft>
              <a:defRPr/>
            </a:pPr>
            <a:r>
              <a:rPr lang="id-ID" dirty="0">
                <a:solidFill>
                  <a:srgbClr val="C00000"/>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en-US" dirty="0">
                <a:solidFill>
                  <a:srgbClr val="C00000"/>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 </a:t>
            </a:r>
            <a:r>
              <a:rPr lang="id-id" dirty="0">
                <a:solidFill>
                  <a:srgbClr val="C00000"/>
                </a:solidFill>
                <a:latin typeface="Arial" panose="020B0604020202020204" pitchFamily="34" charset="0"/>
                <a:ea typeface="メイリオ" panose="020B0604030504040204" pitchFamily="50" charset="-128"/>
                <a:cs typeface="Arial" panose="020B0604020202020204" pitchFamily="34" charset="0"/>
              </a:rPr>
              <a:t>keracunan</a:t>
            </a:r>
          </a:p>
        </p:txBody>
      </p:sp>
      <p:sp>
        <p:nvSpPr>
          <p:cNvPr id="25" name="テキスト ボックス 18"/>
          <p:cNvSpPr txBox="1">
            <a:spLocks noChangeArrowheads="1"/>
          </p:cNvSpPr>
          <p:nvPr/>
        </p:nvSpPr>
        <p:spPr bwMode="auto">
          <a:xfrm>
            <a:off x="3419872" y="3239024"/>
            <a:ext cx="1872208" cy="430887"/>
          </a:xfrm>
          <a:prstGeom prst="rect">
            <a:avLst/>
          </a:prstGeom>
          <a:solidFill>
            <a:schemeClr val="bg1"/>
          </a:solidFill>
          <a:ln w="19050">
            <a:solidFill>
              <a:srgbClr val="0000CC"/>
            </a:solidFill>
            <a:prstDash val="sysDash"/>
            <a:miter lim="800000"/>
            <a:headEnd/>
            <a:tailEnd/>
          </a:ln>
        </p:spPr>
        <p:txBody>
          <a:bodyPr wrap="square" lIns="72000" rIns="36000" rtlCol="0">
            <a:spAutoFit/>
          </a:bodyPr>
          <a:lstStyle/>
          <a:p>
            <a:pPr algn="ctr" rtl="0"/>
            <a:r>
              <a:rPr lang="id-id" sz="2200" dirty="0">
                <a:solidFill>
                  <a:srgbClr val="FF0000"/>
                </a:solidFill>
                <a:latin typeface="Arial" panose="020B0604020202020204" pitchFamily="34" charset="0"/>
                <a:ea typeface="メイリオ" pitchFamily="50" charset="-128"/>
                <a:cs typeface="Arial" panose="020B0604020202020204" pitchFamily="34" charset="0"/>
              </a:rPr>
              <a:t>kemungkinan</a:t>
            </a:r>
          </a:p>
        </p:txBody>
      </p:sp>
      <p:pic>
        <p:nvPicPr>
          <p:cNvPr id="26" name="Picture 1" descr="C:\Users\mhu\SkyDrive\01厚労省委託H28\未熟練_商業\マニュアル\pics\転倒Shiy1-135-12-1.gif"/>
          <p:cNvPicPr>
            <a:picLocks noChangeAspect="1" noChangeArrowheads="1"/>
          </p:cNvPicPr>
          <p:nvPr/>
        </p:nvPicPr>
        <p:blipFill>
          <a:blip r:embed="rId2" cstate="print"/>
          <a:srcRect/>
          <a:stretch>
            <a:fillRect/>
          </a:stretch>
        </p:blipFill>
        <p:spPr bwMode="auto">
          <a:xfrm>
            <a:off x="5217111" y="1478975"/>
            <a:ext cx="1746870" cy="1742479"/>
          </a:xfrm>
          <a:prstGeom prst="rect">
            <a:avLst/>
          </a:prstGeom>
          <a:noFill/>
        </p:spPr>
      </p:pic>
      <p:pic>
        <p:nvPicPr>
          <p:cNvPr id="27" name="Picture 2" descr="C:\Users\mhu\SkyDrive\01厚労省委託H28\未熟練_商業\マニュアル\pics\転倒Shiy1-18-12-1.gif"/>
          <p:cNvPicPr>
            <a:picLocks noChangeAspect="1" noChangeArrowheads="1"/>
          </p:cNvPicPr>
          <p:nvPr/>
        </p:nvPicPr>
        <p:blipFill>
          <a:blip r:embed="rId3" cstate="print"/>
          <a:srcRect/>
          <a:stretch>
            <a:fillRect/>
          </a:stretch>
        </p:blipFill>
        <p:spPr bwMode="auto">
          <a:xfrm>
            <a:off x="3356136" y="1124744"/>
            <a:ext cx="1742479" cy="1742479"/>
          </a:xfrm>
          <a:prstGeom prst="rect">
            <a:avLst/>
          </a:prstGeom>
          <a:noFill/>
        </p:spPr>
      </p:pic>
      <p:pic>
        <p:nvPicPr>
          <p:cNvPr id="28" name="Picture 3" descr="C:\Users\mhu\SkyDrive\01厚労省委託H28\未熟練_商業\マニュアル\pics\腰痛Shiy1-124-12-1.gif"/>
          <p:cNvPicPr>
            <a:picLocks noChangeAspect="1" noChangeArrowheads="1"/>
          </p:cNvPicPr>
          <p:nvPr/>
        </p:nvPicPr>
        <p:blipFill>
          <a:blip r:embed="rId4" cstate="print"/>
          <a:srcRect/>
          <a:stretch>
            <a:fillRect/>
          </a:stretch>
        </p:blipFill>
        <p:spPr bwMode="auto">
          <a:xfrm>
            <a:off x="6992817" y="1261717"/>
            <a:ext cx="1746869" cy="1742480"/>
          </a:xfrm>
          <a:prstGeom prst="rect">
            <a:avLst/>
          </a:prstGeom>
          <a:noFill/>
        </p:spPr>
      </p:pic>
      <p:pic>
        <p:nvPicPr>
          <p:cNvPr id="29" name="Picture 4" descr="C:\Users\mhu\SkyDrive\01厚労省委託H28\未熟練_商業\マニュアル\pics\墜落Shiy1-278-19-16.gif"/>
          <p:cNvPicPr>
            <a:picLocks noChangeAspect="1" noChangeArrowheads="1"/>
          </p:cNvPicPr>
          <p:nvPr/>
        </p:nvPicPr>
        <p:blipFill>
          <a:blip r:embed="rId5" cstate="print"/>
          <a:srcRect/>
          <a:stretch>
            <a:fillRect/>
          </a:stretch>
        </p:blipFill>
        <p:spPr bwMode="auto">
          <a:xfrm>
            <a:off x="3341600" y="4242068"/>
            <a:ext cx="1524668" cy="1995244"/>
          </a:xfrm>
          <a:prstGeom prst="rect">
            <a:avLst/>
          </a:prstGeom>
          <a:noFill/>
        </p:spPr>
      </p:pic>
      <p:pic>
        <p:nvPicPr>
          <p:cNvPr id="30" name="Picture 5" descr="C:\Users\mhu\SkyDrive\01厚労省委託H28\未熟練_商業\マニュアル\pics\墜落Shiy1-367-24-1.gif"/>
          <p:cNvPicPr>
            <a:picLocks noChangeAspect="1" noChangeArrowheads="1"/>
          </p:cNvPicPr>
          <p:nvPr/>
        </p:nvPicPr>
        <p:blipFill>
          <a:blip r:embed="rId6" cstate="print"/>
          <a:srcRect/>
          <a:stretch>
            <a:fillRect/>
          </a:stretch>
        </p:blipFill>
        <p:spPr bwMode="auto">
          <a:xfrm>
            <a:off x="5791789" y="3132147"/>
            <a:ext cx="1792075" cy="1792075"/>
          </a:xfrm>
          <a:prstGeom prst="rect">
            <a:avLst/>
          </a:prstGeom>
          <a:noFill/>
        </p:spPr>
      </p:pic>
      <p:pic>
        <p:nvPicPr>
          <p:cNvPr id="31" name="Picture 7" descr="C:\Users\mhu\SkyDrive\01厚労省委託H28\未熟練_商業\マニュアル\pics\切れShiy1-293-20-9.gif"/>
          <p:cNvPicPr>
            <a:picLocks noChangeAspect="1" noChangeArrowheads="1"/>
          </p:cNvPicPr>
          <p:nvPr/>
        </p:nvPicPr>
        <p:blipFill>
          <a:blip r:embed="rId7" cstate="print"/>
          <a:srcRect/>
          <a:stretch>
            <a:fillRect/>
          </a:stretch>
        </p:blipFill>
        <p:spPr bwMode="auto">
          <a:xfrm>
            <a:off x="7286382" y="4613307"/>
            <a:ext cx="1423568" cy="1669618"/>
          </a:xfrm>
          <a:prstGeom prst="rect">
            <a:avLst/>
          </a:prstGeom>
          <a:noFill/>
        </p:spPr>
      </p:pic>
      <p:pic>
        <p:nvPicPr>
          <p:cNvPr id="32" name="Picture 8" descr="C:\Users\mhu\SkyDrive\01厚労省委託H28\未熟練_商業\マニュアル\pics\火傷Shiy1-13-12-1.gif"/>
          <p:cNvPicPr>
            <a:picLocks noChangeAspect="1" noChangeArrowheads="1"/>
          </p:cNvPicPr>
          <p:nvPr/>
        </p:nvPicPr>
        <p:blipFill>
          <a:blip r:embed="rId8" cstate="print"/>
          <a:srcRect/>
          <a:stretch>
            <a:fillRect/>
          </a:stretch>
        </p:blipFill>
        <p:spPr bwMode="auto">
          <a:xfrm>
            <a:off x="5217111" y="4942481"/>
            <a:ext cx="1573726" cy="1778994"/>
          </a:xfrm>
          <a:prstGeom prst="rect">
            <a:avLst/>
          </a:prstGeom>
          <a:noFill/>
        </p:spPr>
      </p:pic>
      <p:sp>
        <p:nvSpPr>
          <p:cNvPr id="9" name="テキスト ボックス 8"/>
          <p:cNvSpPr txBox="1"/>
          <p:nvPr/>
        </p:nvSpPr>
        <p:spPr>
          <a:xfrm>
            <a:off x="3336136" y="1249015"/>
            <a:ext cx="432048" cy="307777"/>
          </a:xfrm>
          <a:prstGeom prst="rect">
            <a:avLst/>
          </a:prstGeom>
          <a:noFill/>
        </p:spPr>
        <p:txBody>
          <a:bodyPr wrap="square" lIns="0" tIns="0" rIns="0" bIns="0" rtlCol="0">
            <a:spAutoFit/>
          </a:bodyPr>
          <a:lstStyle/>
          <a:p>
            <a:pPr rtl="0"/>
            <a:r>
              <a:rPr lang="id-ID" sz="2000" b="1">
                <a:solidFill>
                  <a:srgbClr val="FF0000"/>
                </a:solidFill>
                <a:latin typeface="Arial" panose="020B0604020202020204" pitchFamily="34" charset="0"/>
                <a:cs typeface="Arial" panose="020B0604020202020204" pitchFamily="34" charset="0"/>
              </a:rPr>
              <a:t>(1) </a:t>
            </a:r>
            <a:endParaRPr lang="id-id" sz="2000" b="1">
              <a:solidFill>
                <a:srgbClr val="FF0000"/>
              </a:solidFill>
              <a:latin typeface="Arial" panose="020B0604020202020204" pitchFamily="34" charset="0"/>
              <a:cs typeface="Arial" panose="020B0604020202020204" pitchFamily="34" charset="0"/>
            </a:endParaRPr>
          </a:p>
        </p:txBody>
      </p:sp>
      <p:sp>
        <p:nvSpPr>
          <p:cNvPr id="33" name="テキスト ボックス 32"/>
          <p:cNvSpPr txBox="1"/>
          <p:nvPr/>
        </p:nvSpPr>
        <p:spPr>
          <a:xfrm>
            <a:off x="5364088" y="1431032"/>
            <a:ext cx="432048" cy="307777"/>
          </a:xfrm>
          <a:prstGeom prst="rect">
            <a:avLst/>
          </a:prstGeom>
          <a:noFill/>
        </p:spPr>
        <p:txBody>
          <a:bodyPr wrap="square" lIns="0" tIns="0" rIns="0" bIns="0" rtlCol="0">
            <a:spAutoFit/>
          </a:bodyPr>
          <a:lstStyle/>
          <a:p>
            <a:pPr rtl="0"/>
            <a:r>
              <a:rPr lang="id-ID" sz="2000" b="1">
                <a:solidFill>
                  <a:srgbClr val="FF0000"/>
                </a:solidFill>
                <a:latin typeface="Arial" panose="020B0604020202020204" pitchFamily="34" charset="0"/>
                <a:cs typeface="Arial" panose="020B0604020202020204" pitchFamily="34" charset="0"/>
              </a:rPr>
              <a:t>(2) </a:t>
            </a:r>
            <a:endParaRPr lang="id-id" sz="2000" b="1">
              <a:solidFill>
                <a:srgbClr val="FF0000"/>
              </a:solidFill>
              <a:latin typeface="Arial" panose="020B0604020202020204" pitchFamily="34" charset="0"/>
              <a:cs typeface="Arial" panose="020B0604020202020204" pitchFamily="34" charset="0"/>
            </a:endParaRPr>
          </a:p>
        </p:txBody>
      </p:sp>
      <p:sp>
        <p:nvSpPr>
          <p:cNvPr id="34" name="テキスト ボックス 33"/>
          <p:cNvSpPr txBox="1"/>
          <p:nvPr/>
        </p:nvSpPr>
        <p:spPr>
          <a:xfrm>
            <a:off x="7070358" y="1325086"/>
            <a:ext cx="432048" cy="307777"/>
          </a:xfrm>
          <a:prstGeom prst="rect">
            <a:avLst/>
          </a:prstGeom>
          <a:noFill/>
        </p:spPr>
        <p:txBody>
          <a:bodyPr wrap="square" lIns="0" tIns="0" rIns="0" bIns="0" rtlCol="0">
            <a:spAutoFit/>
          </a:bodyPr>
          <a:lstStyle/>
          <a:p>
            <a:pPr rtl="0"/>
            <a:r>
              <a:rPr lang="id-ID" sz="2000" b="1">
                <a:solidFill>
                  <a:srgbClr val="FF0000"/>
                </a:solidFill>
                <a:latin typeface="Arial" panose="020B0604020202020204" pitchFamily="34" charset="0"/>
                <a:cs typeface="Arial" panose="020B0604020202020204" pitchFamily="34" charset="0"/>
              </a:rPr>
              <a:t>(3) </a:t>
            </a:r>
            <a:endParaRPr kumimoji="1" lang="ja-JP" altLang="en-US" sz="2000" b="1" dirty="0">
              <a:solidFill>
                <a:srgbClr val="FF0000"/>
              </a:solidFill>
              <a:latin typeface="Arial" panose="020B0604020202020204" pitchFamily="34" charset="0"/>
              <a:cs typeface="Arial" panose="020B0604020202020204" pitchFamily="34" charset="0"/>
            </a:endParaRPr>
          </a:p>
        </p:txBody>
      </p:sp>
      <p:sp>
        <p:nvSpPr>
          <p:cNvPr id="35" name="テキスト ボックス 34"/>
          <p:cNvSpPr txBox="1"/>
          <p:nvPr/>
        </p:nvSpPr>
        <p:spPr>
          <a:xfrm>
            <a:off x="3336136" y="3874297"/>
            <a:ext cx="432048" cy="307777"/>
          </a:xfrm>
          <a:prstGeom prst="rect">
            <a:avLst/>
          </a:prstGeom>
          <a:noFill/>
        </p:spPr>
        <p:txBody>
          <a:bodyPr wrap="square" lIns="0" tIns="0" rIns="0" bIns="0" rtlCol="0">
            <a:spAutoFit/>
          </a:bodyPr>
          <a:lstStyle/>
          <a:p>
            <a:pPr rtl="0"/>
            <a:r>
              <a:rPr lang="id-ID" sz="2000" b="1">
                <a:solidFill>
                  <a:srgbClr val="FF0000"/>
                </a:solidFill>
                <a:latin typeface="Arial" panose="020B0604020202020204" pitchFamily="34" charset="0"/>
                <a:cs typeface="Arial" panose="020B0604020202020204" pitchFamily="34" charset="0"/>
              </a:rPr>
              <a:t>(4) </a:t>
            </a:r>
            <a:endParaRPr kumimoji="1" lang="ja-JP" altLang="en-US" sz="2000" b="1" dirty="0">
              <a:solidFill>
                <a:srgbClr val="FF0000"/>
              </a:solidFill>
              <a:latin typeface="Arial" panose="020B0604020202020204" pitchFamily="34" charset="0"/>
              <a:cs typeface="Arial" panose="020B0604020202020204" pitchFamily="34" charset="0"/>
            </a:endParaRPr>
          </a:p>
        </p:txBody>
      </p:sp>
      <p:sp>
        <p:nvSpPr>
          <p:cNvPr id="36" name="テキスト ボックス 35"/>
          <p:cNvSpPr txBox="1"/>
          <p:nvPr/>
        </p:nvSpPr>
        <p:spPr>
          <a:xfrm>
            <a:off x="6143092" y="3253341"/>
            <a:ext cx="432048" cy="307777"/>
          </a:xfrm>
          <a:prstGeom prst="rect">
            <a:avLst/>
          </a:prstGeom>
          <a:noFill/>
        </p:spPr>
        <p:txBody>
          <a:bodyPr wrap="square" lIns="0" tIns="0" rIns="0" bIns="0" rtlCol="0">
            <a:spAutoFit/>
          </a:bodyPr>
          <a:lstStyle/>
          <a:p>
            <a:pPr rtl="0"/>
            <a:r>
              <a:rPr lang="id-ID" sz="2000" b="1">
                <a:solidFill>
                  <a:srgbClr val="FF0000"/>
                </a:solidFill>
                <a:latin typeface="Arial" panose="020B0604020202020204" pitchFamily="34" charset="0"/>
                <a:cs typeface="Arial" panose="020B0604020202020204" pitchFamily="34" charset="0"/>
              </a:rPr>
              <a:t>(5) </a:t>
            </a:r>
            <a:endParaRPr kumimoji="1" lang="ja-JP" altLang="en-US" sz="2000" b="1" dirty="0">
              <a:solidFill>
                <a:srgbClr val="FF0000"/>
              </a:solidFill>
              <a:latin typeface="Arial" panose="020B0604020202020204" pitchFamily="34" charset="0"/>
              <a:cs typeface="Arial" panose="020B0604020202020204" pitchFamily="34" charset="0"/>
            </a:endParaRPr>
          </a:p>
        </p:txBody>
      </p:sp>
      <p:sp>
        <p:nvSpPr>
          <p:cNvPr id="37" name="テキスト ボックス 36"/>
          <p:cNvSpPr txBox="1"/>
          <p:nvPr/>
        </p:nvSpPr>
        <p:spPr>
          <a:xfrm>
            <a:off x="7367840" y="4305530"/>
            <a:ext cx="432048" cy="307777"/>
          </a:xfrm>
          <a:prstGeom prst="rect">
            <a:avLst/>
          </a:prstGeom>
          <a:noFill/>
        </p:spPr>
        <p:txBody>
          <a:bodyPr wrap="square" lIns="0" tIns="0" rIns="0" bIns="0" rtlCol="0">
            <a:spAutoFit/>
          </a:bodyPr>
          <a:lstStyle/>
          <a:p>
            <a:pPr rtl="0"/>
            <a:r>
              <a:rPr lang="id-ID" sz="2000" b="1">
                <a:solidFill>
                  <a:srgbClr val="FF0000"/>
                </a:solidFill>
                <a:latin typeface="Arial" panose="020B0604020202020204" pitchFamily="34" charset="0"/>
                <a:cs typeface="Arial" panose="020B0604020202020204" pitchFamily="34" charset="0"/>
              </a:rPr>
              <a:t>(6) </a:t>
            </a:r>
            <a:endParaRPr kumimoji="1" lang="ja-JP" altLang="en-US" sz="2000" b="1" dirty="0">
              <a:solidFill>
                <a:srgbClr val="FF0000"/>
              </a:solidFill>
              <a:latin typeface="Arial" panose="020B0604020202020204" pitchFamily="34" charset="0"/>
              <a:cs typeface="Arial" panose="020B0604020202020204" pitchFamily="34" charset="0"/>
            </a:endParaRPr>
          </a:p>
        </p:txBody>
      </p:sp>
      <p:sp>
        <p:nvSpPr>
          <p:cNvPr id="38" name="テキスト ボックス 37"/>
          <p:cNvSpPr txBox="1"/>
          <p:nvPr/>
        </p:nvSpPr>
        <p:spPr>
          <a:xfrm>
            <a:off x="5359741" y="4793039"/>
            <a:ext cx="432048" cy="307777"/>
          </a:xfrm>
          <a:prstGeom prst="rect">
            <a:avLst/>
          </a:prstGeom>
          <a:noFill/>
        </p:spPr>
        <p:txBody>
          <a:bodyPr wrap="square" lIns="0" tIns="0" rIns="0" bIns="0" rtlCol="0">
            <a:spAutoFit/>
          </a:bodyPr>
          <a:lstStyle/>
          <a:p>
            <a:pPr rtl="0"/>
            <a:r>
              <a:rPr lang="id-ID" sz="2000" b="1">
                <a:solidFill>
                  <a:srgbClr val="FF0000"/>
                </a:solidFill>
                <a:latin typeface="Arial" panose="020B0604020202020204" pitchFamily="34" charset="0"/>
                <a:cs typeface="Arial" panose="020B0604020202020204" pitchFamily="34" charset="0"/>
              </a:rPr>
              <a:t>(7) </a:t>
            </a:r>
            <a:endParaRPr kumimoji="1" lang="ja-JP" altLang="en-US"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8917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12551" y="497180"/>
            <a:ext cx="3722494" cy="400110"/>
          </a:xfrm>
          <a:prstGeom prst="rect">
            <a:avLst/>
          </a:prstGeom>
          <a:ln w="19050">
            <a:noFill/>
          </a:ln>
        </p:spPr>
        <p:txBody>
          <a:bodyPr wrap="none" rtlCol="0">
            <a:spAutoFit/>
          </a:bodyPr>
          <a:lstStyle/>
          <a:p>
            <a:pPr rtl="0" fontAlgn="base">
              <a:spcBef>
                <a:spcPct val="0"/>
              </a:spcBef>
              <a:spcAft>
                <a:spcPct val="0"/>
              </a:spcAft>
            </a:pPr>
            <a:r>
              <a:rPr lang="id-id" sz="2000" b="1" dirty="0">
                <a:solidFill>
                  <a:srgbClr val="0000CC"/>
                </a:solidFill>
                <a:latin typeface="Arial" panose="020B0604020202020204" pitchFamily="34" charset="0"/>
                <a:ea typeface="ＭＳ ゴシック" pitchFamily="49" charset="-128"/>
                <a:cs typeface="Arial" pitchFamily="34" charset="0"/>
              </a:rPr>
              <a:t>"Kemungkinan" pada barang</a:t>
            </a:r>
          </a:p>
        </p:txBody>
      </p:sp>
      <p:sp>
        <p:nvSpPr>
          <p:cNvPr id="23" name="スライド番号プレースホルダ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4AA4217-AB25-474B-8523-140E3806D2F1}" type="slidenum">
              <a:rPr kumimoji="1" lang="ja-JP" altLang="en-US" sz="1200" b="0" i="0" u="none" strike="noStrike" kern="1200" cap="none" spc="0" normalizeH="0" baseline="0" noProof="0" smtClean="0">
                <a:ln>
                  <a:noFill/>
                </a:ln>
                <a:solidFill>
                  <a:schemeClr val="tx1">
                    <a:tint val="75000"/>
                  </a:scheme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dirty="0">
              <a:ln>
                <a:noFill/>
              </a:ln>
              <a:solidFill>
                <a:schemeClr val="tx1">
                  <a:tint val="75000"/>
                </a:schemeClr>
              </a:solidFill>
              <a:effectLst/>
              <a:uLnTx/>
              <a:uFillTx/>
              <a:latin typeface="Arial" panose="020B0604020202020204" pitchFamily="34" charset="0"/>
              <a:cs typeface="+mn-cs"/>
            </a:endParaRPr>
          </a:p>
        </p:txBody>
      </p:sp>
      <p:pic>
        <p:nvPicPr>
          <p:cNvPr id="24" name="Picture 3" descr="C:\Users\mhu\SkyDrive\01厚労省委託C\未熟練\参考資料\崩壊hiy1-66-12-1.gif"/>
          <p:cNvPicPr>
            <a:picLocks noChangeAspect="1" noChangeArrowheads="1"/>
          </p:cNvPicPr>
          <p:nvPr/>
        </p:nvPicPr>
        <p:blipFill>
          <a:blip r:embed="rId2" cstate="print"/>
          <a:srcRect/>
          <a:stretch>
            <a:fillRect/>
          </a:stretch>
        </p:blipFill>
        <p:spPr bwMode="auto">
          <a:xfrm>
            <a:off x="4610298" y="2026600"/>
            <a:ext cx="2188123" cy="2188123"/>
          </a:xfrm>
          <a:prstGeom prst="rect">
            <a:avLst/>
          </a:prstGeom>
          <a:noFill/>
          <a:ln w="9525">
            <a:noFill/>
            <a:miter lim="800000"/>
            <a:headEnd/>
            <a:tailEnd/>
          </a:ln>
        </p:spPr>
      </p:pic>
      <p:sp>
        <p:nvSpPr>
          <p:cNvPr id="25" name="角丸四角形吹き出し 24"/>
          <p:cNvSpPr/>
          <p:nvPr/>
        </p:nvSpPr>
        <p:spPr>
          <a:xfrm>
            <a:off x="395536" y="1268760"/>
            <a:ext cx="1872208" cy="4884712"/>
          </a:xfrm>
          <a:prstGeom prst="wedgeRoundRectCallout">
            <a:avLst>
              <a:gd name="adj1" fmla="val 67937"/>
              <a:gd name="adj2" fmla="val -10855"/>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fontAlgn="auto">
              <a:spcAft>
                <a:spcPts val="900"/>
              </a:spcAft>
              <a:defRPr/>
            </a:pPr>
            <a:r>
              <a:rPr lang="id-id" b="1" dirty="0">
                <a:solidFill>
                  <a:schemeClr val="tx1"/>
                </a:solidFill>
                <a:latin typeface="Arial" panose="020B0604020202020204" pitchFamily="34" charset="0"/>
                <a:ea typeface="メイリオ" pitchFamily="50" charset="-128"/>
                <a:cs typeface="メイリオ" pitchFamily="50" charset="-128"/>
              </a:rPr>
              <a:t>Barang</a:t>
            </a:r>
            <a:endParaRPr lang="en-US" altLang="ja-JP" b="1" dirty="0">
              <a:solidFill>
                <a:schemeClr val="tx1"/>
              </a:solidFill>
              <a:latin typeface="Arial" panose="020B0604020202020204" pitchFamily="34" charset="0"/>
              <a:ea typeface="メイリオ" pitchFamily="50" charset="-128"/>
              <a:cs typeface="メイリオ" pitchFamily="50" charset="-128"/>
            </a:endParaRPr>
          </a:p>
          <a:p>
            <a:pPr rtl="0" fontAlgn="auto">
              <a:spcAft>
                <a:spcPts val="900"/>
              </a:spcAft>
              <a:defRPr/>
            </a:pPr>
            <a:r>
              <a:rPr lang="id-ID" dirty="0">
                <a:solidFill>
                  <a:srgbClr val="C00000"/>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dirty="0">
                <a:solidFill>
                  <a:srgbClr val="C00000"/>
                </a:solidFill>
                <a:latin typeface="Arial" panose="020B0604020202020204" pitchFamily="34" charset="0"/>
                <a:ea typeface="メイリオ" pitchFamily="50" charset="-128"/>
                <a:cs typeface="メイリオ" pitchFamily="50" charset="-128"/>
                <a:sym typeface="Wingdings 2" panose="05020102010507070707" pitchFamily="18" charset="2"/>
              </a:rPr>
              <a:t> </a:t>
            </a:r>
            <a:r>
              <a:rPr lang="id-id" dirty="0">
                <a:solidFill>
                  <a:srgbClr val="C00000"/>
                </a:solidFill>
                <a:latin typeface="Arial" panose="020B0604020202020204" pitchFamily="34" charset="0"/>
                <a:ea typeface="メイリオ" pitchFamily="50" charset="-128"/>
                <a:cs typeface="メイリオ" pitchFamily="50" charset="-128"/>
              </a:rPr>
              <a:t>bergerak</a:t>
            </a:r>
            <a:endParaRPr lang="en-US" altLang="ja-JP" dirty="0">
              <a:solidFill>
                <a:srgbClr val="C00000"/>
              </a:solidFill>
              <a:latin typeface="Arial" panose="020B0604020202020204" pitchFamily="34" charset="0"/>
              <a:ea typeface="メイリオ" pitchFamily="50" charset="-128"/>
              <a:cs typeface="メイリオ" pitchFamily="50" charset="-128"/>
            </a:endParaRPr>
          </a:p>
          <a:p>
            <a:pPr rtl="0" fontAlgn="auto">
              <a:spcAft>
                <a:spcPts val="900"/>
              </a:spcAft>
              <a:defRPr/>
            </a:pPr>
            <a:r>
              <a:rPr lang="id-ID" dirty="0">
                <a:solidFill>
                  <a:srgbClr val="C00000"/>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dirty="0">
                <a:solidFill>
                  <a:srgbClr val="C00000"/>
                </a:solidFill>
                <a:latin typeface="Arial" panose="020B0604020202020204" pitchFamily="34" charset="0"/>
                <a:ea typeface="メイリオ" pitchFamily="50" charset="-128"/>
                <a:cs typeface="メイリオ" pitchFamily="50" charset="-128"/>
                <a:sym typeface="Wingdings 2" panose="05020102010507070707" pitchFamily="18" charset="2"/>
              </a:rPr>
              <a:t> </a:t>
            </a:r>
            <a:r>
              <a:rPr lang="id-id" dirty="0">
                <a:solidFill>
                  <a:srgbClr val="C00000"/>
                </a:solidFill>
                <a:latin typeface="Arial" panose="020B0604020202020204" pitchFamily="34" charset="0"/>
                <a:ea typeface="メイリオ" pitchFamily="50" charset="-128"/>
                <a:cs typeface="メイリオ" pitchFamily="50" charset="-128"/>
              </a:rPr>
              <a:t>berputar</a:t>
            </a:r>
            <a:endParaRPr lang="en-US" altLang="ja-JP" dirty="0">
              <a:solidFill>
                <a:srgbClr val="C00000"/>
              </a:solidFill>
              <a:latin typeface="Arial" panose="020B0604020202020204" pitchFamily="34" charset="0"/>
              <a:ea typeface="メイリオ" pitchFamily="50" charset="-128"/>
              <a:cs typeface="メイリオ" pitchFamily="50" charset="-128"/>
            </a:endParaRPr>
          </a:p>
          <a:p>
            <a:pPr rtl="0" fontAlgn="auto">
              <a:spcAft>
                <a:spcPts val="900"/>
              </a:spcAft>
              <a:defRPr/>
            </a:pPr>
            <a:r>
              <a:rPr lang="id-ID" dirty="0">
                <a:solidFill>
                  <a:srgbClr val="C00000"/>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dirty="0">
                <a:solidFill>
                  <a:srgbClr val="C00000"/>
                </a:solidFill>
                <a:latin typeface="Arial" panose="020B0604020202020204" pitchFamily="34" charset="0"/>
                <a:ea typeface="メイリオ" pitchFamily="50" charset="-128"/>
                <a:cs typeface="メイリオ" pitchFamily="50" charset="-128"/>
                <a:sym typeface="Wingdings 2" panose="05020102010507070707" pitchFamily="18" charset="2"/>
              </a:rPr>
              <a:t> </a:t>
            </a:r>
            <a:r>
              <a:rPr lang="id-id" dirty="0">
                <a:solidFill>
                  <a:srgbClr val="C00000"/>
                </a:solidFill>
                <a:latin typeface="Arial" panose="020B0604020202020204" pitchFamily="34" charset="0"/>
                <a:ea typeface="メイリオ" pitchFamily="50" charset="-128"/>
                <a:cs typeface="メイリオ" pitchFamily="50" charset="-128"/>
              </a:rPr>
              <a:t>melayang</a:t>
            </a:r>
            <a:endParaRPr lang="en-US" altLang="ja-JP" dirty="0">
              <a:solidFill>
                <a:srgbClr val="C00000"/>
              </a:solidFill>
              <a:latin typeface="Arial" panose="020B0604020202020204" pitchFamily="34" charset="0"/>
              <a:ea typeface="メイリオ" pitchFamily="50" charset="-128"/>
              <a:cs typeface="メイリオ" pitchFamily="50" charset="-128"/>
            </a:endParaRPr>
          </a:p>
          <a:p>
            <a:pPr marL="117475" indent="-117475" rtl="0" fontAlgn="auto">
              <a:spcAft>
                <a:spcPts val="900"/>
              </a:spcAft>
              <a:defRPr/>
            </a:pPr>
            <a:r>
              <a:rPr lang="id-ID" dirty="0">
                <a:solidFill>
                  <a:srgbClr val="C00000"/>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dirty="0">
                <a:solidFill>
                  <a:srgbClr val="C00000"/>
                </a:solidFill>
                <a:latin typeface="Arial" panose="020B0604020202020204" pitchFamily="34" charset="0"/>
                <a:ea typeface="メイリオ" pitchFamily="50" charset="-128"/>
                <a:cs typeface="メイリオ" pitchFamily="50" charset="-128"/>
                <a:sym typeface="Wingdings 2" panose="05020102010507070707" pitchFamily="18" charset="2"/>
              </a:rPr>
              <a:t> </a:t>
            </a:r>
            <a:r>
              <a:rPr lang="id-id" dirty="0">
                <a:solidFill>
                  <a:srgbClr val="C00000"/>
                </a:solidFill>
                <a:latin typeface="Arial" panose="020B0604020202020204" pitchFamily="34" charset="0"/>
                <a:ea typeface="メイリオ" pitchFamily="50" charset="-128"/>
                <a:cs typeface="メイリオ" pitchFamily="50" charset="-128"/>
              </a:rPr>
              <a:t>jatuh dari</a:t>
            </a:r>
            <a:r>
              <a:rPr lang="en-US" dirty="0">
                <a:solidFill>
                  <a:srgbClr val="C00000"/>
                </a:solidFill>
                <a:latin typeface="Arial" panose="020B0604020202020204" pitchFamily="34" charset="0"/>
                <a:ea typeface="メイリオ" pitchFamily="50" charset="-128"/>
                <a:cs typeface="メイリオ" pitchFamily="50" charset="-128"/>
              </a:rPr>
              <a:t> </a:t>
            </a:r>
            <a:r>
              <a:rPr lang="id-id" dirty="0">
                <a:solidFill>
                  <a:srgbClr val="C00000"/>
                </a:solidFill>
                <a:latin typeface="Arial" panose="020B0604020202020204" pitchFamily="34" charset="0"/>
                <a:ea typeface="メイリオ" pitchFamily="50" charset="-128"/>
                <a:cs typeface="メイリオ" pitchFamily="50" charset="-128"/>
              </a:rPr>
              <a:t>ketinggian</a:t>
            </a:r>
            <a:endParaRPr lang="en-US" altLang="ja-JP" dirty="0">
              <a:solidFill>
                <a:srgbClr val="C00000"/>
              </a:solidFill>
              <a:latin typeface="Arial" panose="020B0604020202020204" pitchFamily="34" charset="0"/>
              <a:ea typeface="メイリオ" pitchFamily="50" charset="-128"/>
              <a:cs typeface="メイリオ" pitchFamily="50" charset="-128"/>
            </a:endParaRPr>
          </a:p>
          <a:p>
            <a:pPr rtl="0" fontAlgn="auto">
              <a:spcAft>
                <a:spcPts val="900"/>
              </a:spcAft>
              <a:defRPr/>
            </a:pPr>
            <a:r>
              <a:rPr lang="id-ID" dirty="0">
                <a:solidFill>
                  <a:srgbClr val="C00000"/>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dirty="0">
                <a:solidFill>
                  <a:srgbClr val="C00000"/>
                </a:solidFill>
                <a:latin typeface="Arial" panose="020B0604020202020204" pitchFamily="34" charset="0"/>
                <a:ea typeface="メイリオ" pitchFamily="50" charset="-128"/>
                <a:cs typeface="メイリオ" pitchFamily="50" charset="-128"/>
                <a:sym typeface="Wingdings 2" panose="05020102010507070707" pitchFamily="18" charset="2"/>
              </a:rPr>
              <a:t> </a:t>
            </a:r>
            <a:r>
              <a:rPr lang="id-id" dirty="0">
                <a:solidFill>
                  <a:srgbClr val="C00000"/>
                </a:solidFill>
                <a:latin typeface="Arial" panose="020B0604020202020204" pitchFamily="34" charset="0"/>
                <a:ea typeface="メイリオ" pitchFamily="50" charset="-128"/>
                <a:cs typeface="メイリオ" pitchFamily="50" charset="-128"/>
              </a:rPr>
              <a:t>terlepas</a:t>
            </a:r>
            <a:endParaRPr lang="en-US" altLang="ja-JP" dirty="0">
              <a:solidFill>
                <a:srgbClr val="C00000"/>
              </a:solidFill>
              <a:latin typeface="Arial" panose="020B0604020202020204" pitchFamily="34" charset="0"/>
              <a:ea typeface="メイリオ" pitchFamily="50" charset="-128"/>
              <a:cs typeface="メイリオ" pitchFamily="50" charset="-128"/>
            </a:endParaRPr>
          </a:p>
          <a:p>
            <a:pPr rtl="0" fontAlgn="auto">
              <a:spcAft>
                <a:spcPts val="900"/>
              </a:spcAft>
              <a:defRPr/>
            </a:pPr>
            <a:r>
              <a:rPr lang="id-ID" dirty="0">
                <a:solidFill>
                  <a:srgbClr val="C00000"/>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dirty="0">
                <a:solidFill>
                  <a:srgbClr val="C00000"/>
                </a:solidFill>
                <a:latin typeface="Arial" panose="020B0604020202020204" pitchFamily="34" charset="0"/>
                <a:ea typeface="メイリオ" pitchFamily="50" charset="-128"/>
                <a:cs typeface="メイリオ" pitchFamily="50" charset="-128"/>
                <a:sym typeface="Wingdings 2" panose="05020102010507070707" pitchFamily="18" charset="2"/>
              </a:rPr>
              <a:t> </a:t>
            </a:r>
            <a:r>
              <a:rPr lang="id-id" dirty="0">
                <a:solidFill>
                  <a:srgbClr val="C00000"/>
                </a:solidFill>
                <a:latin typeface="Arial" panose="020B0604020202020204" pitchFamily="34" charset="0"/>
                <a:ea typeface="メイリオ" pitchFamily="50" charset="-128"/>
                <a:cs typeface="メイリオ" pitchFamily="50" charset="-128"/>
              </a:rPr>
              <a:t>terbakar</a:t>
            </a:r>
            <a:endParaRPr lang="en-US" altLang="ja-JP" dirty="0">
              <a:solidFill>
                <a:srgbClr val="C00000"/>
              </a:solidFill>
              <a:latin typeface="Arial" panose="020B0604020202020204" pitchFamily="34" charset="0"/>
              <a:ea typeface="メイリオ" pitchFamily="50" charset="-128"/>
              <a:cs typeface="メイリオ" pitchFamily="50" charset="-128"/>
            </a:endParaRPr>
          </a:p>
          <a:p>
            <a:pPr rtl="0" fontAlgn="auto">
              <a:spcAft>
                <a:spcPts val="900"/>
              </a:spcAft>
              <a:defRPr/>
            </a:pPr>
            <a:r>
              <a:rPr lang="id-ID" dirty="0">
                <a:solidFill>
                  <a:srgbClr val="C00000"/>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dirty="0">
                <a:solidFill>
                  <a:srgbClr val="C00000"/>
                </a:solidFill>
                <a:latin typeface="Arial" panose="020B0604020202020204" pitchFamily="34" charset="0"/>
                <a:ea typeface="メイリオ" pitchFamily="50" charset="-128"/>
                <a:cs typeface="メイリオ" pitchFamily="50" charset="-128"/>
                <a:sym typeface="Wingdings 2" panose="05020102010507070707" pitchFamily="18" charset="2"/>
              </a:rPr>
              <a:t> </a:t>
            </a:r>
            <a:r>
              <a:rPr lang="id-id" dirty="0">
                <a:solidFill>
                  <a:srgbClr val="C00000"/>
                </a:solidFill>
                <a:latin typeface="Arial" panose="020B0604020202020204" pitchFamily="34" charset="0"/>
                <a:ea typeface="メイリオ" pitchFamily="50" charset="-128"/>
                <a:cs typeface="メイリオ" pitchFamily="50" charset="-128"/>
              </a:rPr>
              <a:t>roboh</a:t>
            </a:r>
            <a:endParaRPr lang="en-US" altLang="ja-JP" dirty="0">
              <a:solidFill>
                <a:srgbClr val="C00000"/>
              </a:solidFill>
              <a:latin typeface="Arial" panose="020B0604020202020204" pitchFamily="34" charset="0"/>
              <a:ea typeface="メイリオ" pitchFamily="50" charset="-128"/>
              <a:cs typeface="メイリオ" pitchFamily="50" charset="-128"/>
            </a:endParaRPr>
          </a:p>
          <a:p>
            <a:pPr rtl="0" fontAlgn="auto">
              <a:spcAft>
                <a:spcPts val="900"/>
              </a:spcAft>
              <a:defRPr/>
            </a:pPr>
            <a:r>
              <a:rPr lang="id-ID" dirty="0">
                <a:solidFill>
                  <a:srgbClr val="C00000"/>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dirty="0">
                <a:solidFill>
                  <a:srgbClr val="C00000"/>
                </a:solidFill>
                <a:latin typeface="Arial" panose="020B0604020202020204" pitchFamily="34" charset="0"/>
                <a:ea typeface="メイリオ" pitchFamily="50" charset="-128"/>
                <a:cs typeface="メイリオ" pitchFamily="50" charset="-128"/>
                <a:sym typeface="Wingdings 2" panose="05020102010507070707" pitchFamily="18" charset="2"/>
              </a:rPr>
              <a:t> </a:t>
            </a:r>
            <a:r>
              <a:rPr lang="id-id" dirty="0">
                <a:solidFill>
                  <a:srgbClr val="C00000"/>
                </a:solidFill>
                <a:latin typeface="Arial" panose="020B0604020202020204" pitchFamily="34" charset="0"/>
                <a:ea typeface="メイリオ" pitchFamily="50" charset="-128"/>
                <a:cs typeface="メイリオ" pitchFamily="50" charset="-128"/>
              </a:rPr>
              <a:t>runtuh</a:t>
            </a:r>
            <a:endParaRPr lang="en-US" altLang="ja-JP" dirty="0">
              <a:solidFill>
                <a:srgbClr val="C00000"/>
              </a:solidFill>
              <a:latin typeface="Arial" panose="020B0604020202020204" pitchFamily="34" charset="0"/>
              <a:ea typeface="メイリオ" pitchFamily="50" charset="-128"/>
              <a:cs typeface="メイリオ" pitchFamily="50" charset="-128"/>
            </a:endParaRPr>
          </a:p>
          <a:p>
            <a:pPr rtl="0" fontAlgn="auto">
              <a:spcAft>
                <a:spcPts val="900"/>
              </a:spcAft>
              <a:defRPr/>
            </a:pPr>
            <a:r>
              <a:rPr lang="id-ID" dirty="0">
                <a:solidFill>
                  <a:srgbClr val="C00000"/>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dirty="0">
                <a:solidFill>
                  <a:srgbClr val="C00000"/>
                </a:solidFill>
                <a:latin typeface="Arial" panose="020B0604020202020204" pitchFamily="34" charset="0"/>
                <a:ea typeface="メイリオ" pitchFamily="50" charset="-128"/>
                <a:cs typeface="メイリオ" pitchFamily="50" charset="-128"/>
                <a:sym typeface="Wingdings 2" panose="05020102010507070707" pitchFamily="18" charset="2"/>
              </a:rPr>
              <a:t> </a:t>
            </a:r>
            <a:r>
              <a:rPr lang="id-id" dirty="0">
                <a:solidFill>
                  <a:srgbClr val="C00000"/>
                </a:solidFill>
                <a:latin typeface="Arial" panose="020B0604020202020204" pitchFamily="34" charset="0"/>
                <a:ea typeface="メイリオ" pitchFamily="50" charset="-128"/>
                <a:cs typeface="メイリオ" pitchFamily="50" charset="-128"/>
              </a:rPr>
              <a:t>meledak</a:t>
            </a:r>
            <a:endParaRPr lang="en-US" altLang="ja-JP" dirty="0">
              <a:solidFill>
                <a:srgbClr val="C00000"/>
              </a:solidFill>
              <a:latin typeface="Arial" panose="020B0604020202020204" pitchFamily="34" charset="0"/>
              <a:ea typeface="メイリオ" pitchFamily="50" charset="-128"/>
              <a:cs typeface="メイリオ" pitchFamily="50" charset="-128"/>
            </a:endParaRPr>
          </a:p>
          <a:p>
            <a:pPr rtl="0" fontAlgn="auto">
              <a:spcAft>
                <a:spcPts val="900"/>
              </a:spcAft>
              <a:defRPr/>
            </a:pPr>
            <a:r>
              <a:rPr lang="id-ID" dirty="0">
                <a:solidFill>
                  <a:srgbClr val="C00000"/>
                </a:solidFill>
                <a:latin typeface="Arial" panose="020B0604020202020204" pitchFamily="34" charset="0"/>
                <a:ea typeface="メイリオ" pitchFamily="50" charset="-128"/>
                <a:cs typeface="メイリオ" pitchFamily="50" charset="-128"/>
                <a:sym typeface="Wingdings 2" panose="05020102010507070707" pitchFamily="18" charset="2"/>
              </a:rPr>
              <a:t></a:t>
            </a:r>
            <a:r>
              <a:rPr lang="en-US" dirty="0">
                <a:solidFill>
                  <a:srgbClr val="C00000"/>
                </a:solidFill>
                <a:latin typeface="Arial" panose="020B0604020202020204" pitchFamily="34" charset="0"/>
                <a:ea typeface="メイリオ" pitchFamily="50" charset="-128"/>
                <a:cs typeface="メイリオ" pitchFamily="50" charset="-128"/>
                <a:sym typeface="Wingdings 2" panose="05020102010507070707" pitchFamily="18" charset="2"/>
              </a:rPr>
              <a:t> </a:t>
            </a:r>
            <a:r>
              <a:rPr lang="id-id" dirty="0">
                <a:solidFill>
                  <a:srgbClr val="C00000"/>
                </a:solidFill>
                <a:latin typeface="Arial" panose="020B0604020202020204" pitchFamily="34" charset="0"/>
                <a:ea typeface="メイリオ" pitchFamily="50" charset="-128"/>
                <a:cs typeface="メイリオ" pitchFamily="50" charset="-128"/>
              </a:rPr>
              <a:t>bocor</a:t>
            </a:r>
          </a:p>
        </p:txBody>
      </p:sp>
      <p:sp>
        <p:nvSpPr>
          <p:cNvPr id="26" name="テキスト ボックス 17"/>
          <p:cNvSpPr txBox="1">
            <a:spLocks noChangeArrowheads="1"/>
          </p:cNvSpPr>
          <p:nvPr/>
        </p:nvSpPr>
        <p:spPr bwMode="auto">
          <a:xfrm>
            <a:off x="2622374" y="2996952"/>
            <a:ext cx="1935089" cy="430887"/>
          </a:xfrm>
          <a:prstGeom prst="rect">
            <a:avLst/>
          </a:prstGeom>
          <a:solidFill>
            <a:schemeClr val="bg1"/>
          </a:solidFill>
          <a:ln w="19050">
            <a:solidFill>
              <a:srgbClr val="0000CC"/>
            </a:solidFill>
            <a:prstDash val="sysDash"/>
            <a:miter lim="800000"/>
            <a:headEnd/>
            <a:tailEnd/>
          </a:ln>
        </p:spPr>
        <p:txBody>
          <a:bodyPr wrap="square" lIns="72000" rIns="36000" rtlCol="0">
            <a:spAutoFit/>
          </a:bodyPr>
          <a:lstStyle/>
          <a:p>
            <a:pPr algn="ctr" rtl="0"/>
            <a:r>
              <a:rPr lang="id-id" sz="2200" dirty="0">
                <a:solidFill>
                  <a:srgbClr val="FF0000"/>
                </a:solidFill>
                <a:latin typeface="Arial" panose="020B0604020202020204" pitchFamily="34" charset="0"/>
                <a:ea typeface="メイリオ" pitchFamily="50" charset="-128"/>
                <a:cs typeface="メイリオ" pitchFamily="50" charset="-128"/>
              </a:rPr>
              <a:t>kemungkinan</a:t>
            </a:r>
          </a:p>
        </p:txBody>
      </p:sp>
      <p:pic>
        <p:nvPicPr>
          <p:cNvPr id="27" name="Picture 2" descr="C:\Users\mhu\SkyDrive\01厚労省委託H28\未熟練_商業\マニュアル\pics\切れShiy1-29-12-1.gif"/>
          <p:cNvPicPr>
            <a:picLocks noChangeAspect="1" noChangeArrowheads="1"/>
          </p:cNvPicPr>
          <p:nvPr/>
        </p:nvPicPr>
        <p:blipFill>
          <a:blip r:embed="rId3" cstate="print"/>
          <a:srcRect/>
          <a:stretch>
            <a:fillRect/>
          </a:stretch>
        </p:blipFill>
        <p:spPr bwMode="auto">
          <a:xfrm>
            <a:off x="2916739" y="1149468"/>
            <a:ext cx="1693559" cy="1668869"/>
          </a:xfrm>
          <a:prstGeom prst="rect">
            <a:avLst/>
          </a:prstGeom>
          <a:noFill/>
        </p:spPr>
      </p:pic>
      <p:pic>
        <p:nvPicPr>
          <p:cNvPr id="28" name="Picture 3" descr="C:\Users\mhu\SkyDrive\01厚労省委託H28\未熟練_商業\マニュアル\pics\転倒Shiy1-65-12-1.gif"/>
          <p:cNvPicPr>
            <a:picLocks noChangeAspect="1" noChangeArrowheads="1"/>
          </p:cNvPicPr>
          <p:nvPr/>
        </p:nvPicPr>
        <p:blipFill>
          <a:blip r:embed="rId4" cstate="print"/>
          <a:srcRect/>
          <a:stretch>
            <a:fillRect/>
          </a:stretch>
        </p:blipFill>
        <p:spPr bwMode="auto">
          <a:xfrm>
            <a:off x="6718979" y="995728"/>
            <a:ext cx="1923560" cy="1832978"/>
          </a:xfrm>
          <a:prstGeom prst="rect">
            <a:avLst/>
          </a:prstGeom>
          <a:noFill/>
        </p:spPr>
      </p:pic>
      <p:pic>
        <p:nvPicPr>
          <p:cNvPr id="29" name="Picture 5" descr="C:\Users\mhu\SkyDrive\01厚労省委託H28\未熟練_商業\マニュアル\pics\激突Shiy1-79-12-1.gif"/>
          <p:cNvPicPr>
            <a:picLocks noChangeAspect="1" noChangeArrowheads="1"/>
          </p:cNvPicPr>
          <p:nvPr/>
        </p:nvPicPr>
        <p:blipFill>
          <a:blip r:embed="rId5" cstate="print">
            <a:lum contrast="20000"/>
          </a:blip>
          <a:srcRect/>
          <a:stretch>
            <a:fillRect/>
          </a:stretch>
        </p:blipFill>
        <p:spPr bwMode="auto">
          <a:xfrm>
            <a:off x="2601462" y="3913524"/>
            <a:ext cx="1966211" cy="1798298"/>
          </a:xfrm>
          <a:prstGeom prst="rect">
            <a:avLst/>
          </a:prstGeom>
          <a:noFill/>
        </p:spPr>
      </p:pic>
      <p:pic>
        <p:nvPicPr>
          <p:cNvPr id="30" name="Picture 2" descr="C:\Users\mhu\OneDrive\01厚労省委託H28\未熟練_商業\マニュアル\HHpics\お湯.gif"/>
          <p:cNvPicPr>
            <a:picLocks noChangeAspect="1" noChangeArrowheads="1"/>
          </p:cNvPicPr>
          <p:nvPr/>
        </p:nvPicPr>
        <p:blipFill>
          <a:blip r:embed="rId6" cstate="print"/>
          <a:srcRect/>
          <a:stretch>
            <a:fillRect/>
          </a:stretch>
        </p:blipFill>
        <p:spPr bwMode="auto">
          <a:xfrm>
            <a:off x="7092280" y="3356992"/>
            <a:ext cx="1844731" cy="1844731"/>
          </a:xfrm>
          <a:prstGeom prst="rect">
            <a:avLst/>
          </a:prstGeom>
          <a:noFill/>
        </p:spPr>
      </p:pic>
      <p:pic>
        <p:nvPicPr>
          <p:cNvPr id="31" name="Picture 3" descr="C:\Users\mhu\OneDrive\01厚労省委託H28\未熟練_商業\マニュアル\HHpics\フォークリフト.gif"/>
          <p:cNvPicPr>
            <a:picLocks noChangeAspect="1" noChangeArrowheads="1"/>
          </p:cNvPicPr>
          <p:nvPr/>
        </p:nvPicPr>
        <p:blipFill>
          <a:blip r:embed="rId7" cstate="print"/>
          <a:srcRect/>
          <a:stretch>
            <a:fillRect/>
          </a:stretch>
        </p:blipFill>
        <p:spPr bwMode="auto">
          <a:xfrm>
            <a:off x="5079748" y="4634547"/>
            <a:ext cx="2012532" cy="2012532"/>
          </a:xfrm>
          <a:prstGeom prst="rect">
            <a:avLst/>
          </a:prstGeom>
          <a:noFill/>
        </p:spPr>
      </p:pic>
      <p:sp>
        <p:nvSpPr>
          <p:cNvPr id="32" name="テキスト ボックス 31"/>
          <p:cNvSpPr txBox="1"/>
          <p:nvPr/>
        </p:nvSpPr>
        <p:spPr>
          <a:xfrm>
            <a:off x="2700716" y="1114871"/>
            <a:ext cx="432048" cy="307777"/>
          </a:xfrm>
          <a:prstGeom prst="rect">
            <a:avLst/>
          </a:prstGeom>
          <a:noFill/>
        </p:spPr>
        <p:txBody>
          <a:bodyPr wrap="square" lIns="0" tIns="0" rIns="0" bIns="0" rtlCol="0">
            <a:spAutoFit/>
          </a:bodyPr>
          <a:lstStyle/>
          <a:p>
            <a:pPr rtl="0"/>
            <a:r>
              <a:rPr lang="id-ID" sz="2000" b="1">
                <a:solidFill>
                  <a:srgbClr val="FF0000"/>
                </a:solidFill>
                <a:latin typeface="Arial" panose="020B0604020202020204" pitchFamily="34" charset="0"/>
              </a:rPr>
              <a:t>(1) </a:t>
            </a:r>
            <a:endParaRPr lang="id-id" sz="2000" b="1">
              <a:solidFill>
                <a:srgbClr val="FF0000"/>
              </a:solidFill>
              <a:latin typeface="Arial" panose="020B0604020202020204" pitchFamily="34" charset="0"/>
            </a:endParaRPr>
          </a:p>
        </p:txBody>
      </p:sp>
      <p:sp>
        <p:nvSpPr>
          <p:cNvPr id="33" name="テキスト ボックス 32"/>
          <p:cNvSpPr txBox="1"/>
          <p:nvPr/>
        </p:nvSpPr>
        <p:spPr>
          <a:xfrm>
            <a:off x="6502955" y="902258"/>
            <a:ext cx="432048" cy="307777"/>
          </a:xfrm>
          <a:prstGeom prst="rect">
            <a:avLst/>
          </a:prstGeom>
          <a:noFill/>
        </p:spPr>
        <p:txBody>
          <a:bodyPr wrap="square" lIns="0" tIns="0" rIns="0" bIns="0" rtlCol="0">
            <a:spAutoFit/>
          </a:bodyPr>
          <a:lstStyle/>
          <a:p>
            <a:pPr rtl="0"/>
            <a:r>
              <a:rPr lang="id-ID" sz="2000" b="1">
                <a:solidFill>
                  <a:srgbClr val="FF0000"/>
                </a:solidFill>
                <a:latin typeface="Arial" panose="020B0604020202020204" pitchFamily="34" charset="0"/>
              </a:rPr>
              <a:t>(2) </a:t>
            </a:r>
            <a:endParaRPr kumimoji="1" lang="ja-JP" altLang="en-US" sz="2000" b="1" dirty="0">
              <a:solidFill>
                <a:srgbClr val="FF0000"/>
              </a:solidFill>
              <a:latin typeface="Arial" panose="020B0604020202020204" pitchFamily="34" charset="0"/>
            </a:endParaRPr>
          </a:p>
        </p:txBody>
      </p:sp>
      <p:sp>
        <p:nvSpPr>
          <p:cNvPr id="34" name="テキスト ボックス 33"/>
          <p:cNvSpPr txBox="1"/>
          <p:nvPr/>
        </p:nvSpPr>
        <p:spPr>
          <a:xfrm>
            <a:off x="5419220" y="2132856"/>
            <a:ext cx="432048" cy="307777"/>
          </a:xfrm>
          <a:prstGeom prst="rect">
            <a:avLst/>
          </a:prstGeom>
          <a:noFill/>
        </p:spPr>
        <p:txBody>
          <a:bodyPr wrap="square" lIns="0" tIns="0" rIns="0" bIns="0" rtlCol="0">
            <a:spAutoFit/>
          </a:bodyPr>
          <a:lstStyle/>
          <a:p>
            <a:pPr rtl="0"/>
            <a:r>
              <a:rPr lang="id-ID" sz="2000" b="1">
                <a:solidFill>
                  <a:srgbClr val="FF0000"/>
                </a:solidFill>
                <a:latin typeface="Arial" panose="020B0604020202020204" pitchFamily="34" charset="0"/>
              </a:rPr>
              <a:t>(3) </a:t>
            </a:r>
            <a:endParaRPr kumimoji="1" lang="ja-JP" altLang="en-US" sz="2000" b="1" dirty="0">
              <a:solidFill>
                <a:srgbClr val="FF0000"/>
              </a:solidFill>
              <a:latin typeface="Arial" panose="020B0604020202020204" pitchFamily="34" charset="0"/>
            </a:endParaRPr>
          </a:p>
        </p:txBody>
      </p:sp>
      <p:sp>
        <p:nvSpPr>
          <p:cNvPr id="35" name="テキスト ボックス 34"/>
          <p:cNvSpPr txBox="1"/>
          <p:nvPr/>
        </p:nvSpPr>
        <p:spPr>
          <a:xfrm>
            <a:off x="7069937" y="3356992"/>
            <a:ext cx="432048" cy="307777"/>
          </a:xfrm>
          <a:prstGeom prst="rect">
            <a:avLst/>
          </a:prstGeom>
          <a:noFill/>
        </p:spPr>
        <p:txBody>
          <a:bodyPr wrap="square" lIns="0" tIns="0" rIns="0" bIns="0" rtlCol="0">
            <a:spAutoFit/>
          </a:bodyPr>
          <a:lstStyle/>
          <a:p>
            <a:pPr rtl="0"/>
            <a:r>
              <a:rPr lang="id-ID" sz="2000" b="1">
                <a:solidFill>
                  <a:srgbClr val="FF0000"/>
                </a:solidFill>
                <a:latin typeface="Arial" panose="020B0604020202020204" pitchFamily="34" charset="0"/>
              </a:rPr>
              <a:t>(4) </a:t>
            </a:r>
            <a:endParaRPr kumimoji="1" lang="ja-JP" altLang="en-US" sz="2000" b="1" dirty="0">
              <a:solidFill>
                <a:srgbClr val="FF0000"/>
              </a:solidFill>
              <a:latin typeface="Arial" panose="020B0604020202020204" pitchFamily="34" charset="0"/>
            </a:endParaRPr>
          </a:p>
        </p:txBody>
      </p:sp>
      <p:sp>
        <p:nvSpPr>
          <p:cNvPr id="36" name="テキスト ボックス 35"/>
          <p:cNvSpPr txBox="1"/>
          <p:nvPr/>
        </p:nvSpPr>
        <p:spPr>
          <a:xfrm>
            <a:off x="5300035" y="4467791"/>
            <a:ext cx="432048" cy="307777"/>
          </a:xfrm>
          <a:prstGeom prst="rect">
            <a:avLst/>
          </a:prstGeom>
          <a:noFill/>
        </p:spPr>
        <p:txBody>
          <a:bodyPr wrap="square" lIns="0" tIns="0" rIns="0" bIns="0" rtlCol="0">
            <a:spAutoFit/>
          </a:bodyPr>
          <a:lstStyle/>
          <a:p>
            <a:pPr rtl="0"/>
            <a:r>
              <a:rPr lang="id-ID" sz="2000" b="1">
                <a:solidFill>
                  <a:srgbClr val="FF0000"/>
                </a:solidFill>
                <a:latin typeface="Arial" panose="020B0604020202020204" pitchFamily="34" charset="0"/>
              </a:rPr>
              <a:t>(6) </a:t>
            </a:r>
            <a:endParaRPr kumimoji="1" lang="ja-JP" altLang="en-US" sz="2000" b="1" dirty="0">
              <a:solidFill>
                <a:srgbClr val="FF0000"/>
              </a:solidFill>
              <a:latin typeface="Arial" panose="020B0604020202020204" pitchFamily="34" charset="0"/>
            </a:endParaRPr>
          </a:p>
        </p:txBody>
      </p:sp>
      <p:sp>
        <p:nvSpPr>
          <p:cNvPr id="37" name="テキスト ボックス 36"/>
          <p:cNvSpPr txBox="1"/>
          <p:nvPr/>
        </p:nvSpPr>
        <p:spPr>
          <a:xfrm>
            <a:off x="2987824" y="3609551"/>
            <a:ext cx="432048" cy="307777"/>
          </a:xfrm>
          <a:prstGeom prst="rect">
            <a:avLst/>
          </a:prstGeom>
          <a:noFill/>
        </p:spPr>
        <p:txBody>
          <a:bodyPr wrap="square" lIns="0" tIns="0" rIns="0" bIns="0" rtlCol="0">
            <a:spAutoFit/>
          </a:bodyPr>
          <a:lstStyle/>
          <a:p>
            <a:pPr rtl="0"/>
            <a:r>
              <a:rPr lang="id-ID" sz="2000" b="1">
                <a:solidFill>
                  <a:srgbClr val="FF0000"/>
                </a:solidFill>
                <a:latin typeface="Arial" panose="020B0604020202020204" pitchFamily="34" charset="0"/>
              </a:rPr>
              <a:t>(5) </a:t>
            </a:r>
            <a:endParaRPr kumimoji="1" lang="ja-JP" altLang="en-US" sz="20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1350844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User07.PC007\OneDrive\01厚労省委託H28\未熟練_商業\マニュアル\身だしなみの絵01S.jpg"/>
          <p:cNvPicPr>
            <a:picLocks noChangeAspect="1" noChangeArrowheads="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79512" y="1780671"/>
            <a:ext cx="1648144" cy="475824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0"/>
          <p:cNvSpPr>
            <a:spLocks noChangeArrowheads="1"/>
          </p:cNvSpPr>
          <p:nvPr/>
        </p:nvSpPr>
        <p:spPr bwMode="auto">
          <a:xfrm>
            <a:off x="1019944" y="104054"/>
            <a:ext cx="6936432" cy="817245"/>
          </a:xfrm>
          <a:prstGeom prst="roundRect">
            <a:avLst/>
          </a:prstGeom>
          <a:solidFill>
            <a:schemeClr val="accent2">
              <a:lumMod val="75000"/>
            </a:schemeClr>
          </a:solidFill>
          <a:ln w="9525">
            <a:noFill/>
            <a:miter lim="800000"/>
            <a:headEnd/>
            <a:tailEnd/>
          </a:ln>
          <a:effectLst/>
        </p:spPr>
        <p:txBody>
          <a:bodyPr vert="horz" wrap="square" lIns="72000" tIns="0" rIns="72000" bIns="0" numCol="1" rtlCol="0" anchor="ctr" anchorCtr="0" compatLnSpc="1">
            <a:prstTxWarp prst="textNoShape">
              <a:avLst/>
            </a:prstTxWarp>
            <a:spAutoFit/>
          </a:bodyPr>
          <a:lstStyle/>
          <a:p>
            <a:pPr lvl="0" algn="ctr" rtl="0" fontAlgn="base"/>
            <a:r>
              <a:rPr lang="id-id" sz="2400" b="1" dirty="0">
                <a:solidFill>
                  <a:schemeClr val="bg1"/>
                </a:solidFill>
                <a:latin typeface="Arial" panose="020B0604020202020204" pitchFamily="34" charset="0"/>
                <a:ea typeface="ＭＳ ゴシック" pitchFamily="49" charset="-128"/>
                <a:cs typeface="Arial" pitchFamily="34" charset="0"/>
              </a:rPr>
              <a:t>Poin 3 Bekerja dengan aman dimulai dari berpakaian secara benar!</a:t>
            </a:r>
            <a:endParaRPr kumimoji="1" lang="ja-JP" altLang="en-US" sz="2400" b="1" i="0" u="none" strike="noStrike" cap="none" normalizeH="0" baseline="0" dirty="0">
              <a:ln>
                <a:noFill/>
              </a:ln>
              <a:solidFill>
                <a:schemeClr val="bg1"/>
              </a:solidFill>
              <a:effectLst/>
              <a:latin typeface="Arial" panose="020B0604020202020204" pitchFamily="34" charset="0"/>
              <a:ea typeface="ＭＳ Ｐゴシック" pitchFamily="50" charset="-128"/>
              <a:cs typeface="ＭＳ Ｐゴシック" pitchFamily="50" charset="-128"/>
            </a:endParaRPr>
          </a:p>
        </p:txBody>
      </p:sp>
      <p:sp>
        <p:nvSpPr>
          <p:cNvPr id="8" name="スライド番号プレースホルダ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4AA4217-AB25-474B-8523-140E3806D2F1}" type="slidenum">
              <a:rPr kumimoji="1" lang="ja-JP" altLang="en-US" sz="1200" b="0" i="0" u="none" strike="noStrike" kern="1200" cap="none" spc="0" normalizeH="0" baseline="0" noProof="0" smtClean="0">
                <a:ln>
                  <a:noFill/>
                </a:ln>
                <a:solidFill>
                  <a:schemeClr val="tx1">
                    <a:tint val="75000"/>
                  </a:scheme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dirty="0">
              <a:ln>
                <a:noFill/>
              </a:ln>
              <a:solidFill>
                <a:schemeClr val="tx1">
                  <a:tint val="75000"/>
                </a:schemeClr>
              </a:solidFill>
              <a:effectLst/>
              <a:uLnTx/>
              <a:uFillTx/>
              <a:latin typeface="Arial" panose="020B0604020202020204" pitchFamily="34" charset="0"/>
              <a:cs typeface="+mn-cs"/>
            </a:endParaRPr>
          </a:p>
        </p:txBody>
      </p:sp>
      <p:sp>
        <p:nvSpPr>
          <p:cNvPr id="9" name="Rectangle 10"/>
          <p:cNvSpPr>
            <a:spLocks noChangeArrowheads="1"/>
          </p:cNvSpPr>
          <p:nvPr/>
        </p:nvSpPr>
        <p:spPr bwMode="auto">
          <a:xfrm>
            <a:off x="1403648" y="957647"/>
            <a:ext cx="7283152" cy="893336"/>
          </a:xfrm>
          <a:prstGeom prst="rect">
            <a:avLst/>
          </a:prstGeom>
          <a:solidFill>
            <a:schemeClr val="accent3">
              <a:lumMod val="20000"/>
              <a:lumOff val="80000"/>
            </a:schemeClr>
          </a:solidFill>
          <a:ln w="28575">
            <a:solidFill>
              <a:srgbClr val="0000CC"/>
            </a:solidFill>
            <a:miter lim="800000"/>
            <a:headEnd/>
            <a:tailEnd/>
          </a:ln>
          <a:effectLst/>
        </p:spPr>
        <p:txBody>
          <a:bodyPr tIns="108000" rIns="72000" bIns="72000" rtlCol="0" anchor="ctr"/>
          <a:lstStyle/>
          <a:p>
            <a:pPr marL="271463" indent="-271463" rtl="0" fontAlgn="auto">
              <a:defRPr/>
            </a:pPr>
            <a:r>
              <a:rPr lang="id-id" dirty="0">
                <a:solidFill>
                  <a:srgbClr val="0000CC"/>
                </a:solidFill>
                <a:latin typeface="Arial" panose="020B0604020202020204" pitchFamily="34" charset="0"/>
                <a:ea typeface="メイリオ" pitchFamily="50" charset="-128"/>
                <a:cs typeface="メイリオ" pitchFamily="50" charset="-128"/>
              </a:rPr>
              <a:t>◆</a:t>
            </a:r>
            <a:r>
              <a:rPr lang="en-US" dirty="0">
                <a:solidFill>
                  <a:srgbClr val="0000CC"/>
                </a:solidFill>
                <a:latin typeface="Arial" panose="020B0604020202020204" pitchFamily="34" charset="0"/>
                <a:ea typeface="メイリオ" pitchFamily="50" charset="-128"/>
                <a:cs typeface="メイリオ" pitchFamily="50" charset="-128"/>
              </a:rPr>
              <a:t>	</a:t>
            </a:r>
            <a:r>
              <a:rPr lang="id-id" dirty="0">
                <a:latin typeface="Arial" panose="020B0604020202020204" pitchFamily="34" charset="0"/>
                <a:ea typeface="メイリオ" pitchFamily="50" charset="-128"/>
                <a:cs typeface="メイリオ" pitchFamily="50" charset="-128"/>
              </a:rPr>
              <a:t>Menyadari berhadapan dengan </a:t>
            </a:r>
            <a:r>
              <a:rPr lang="id-id" dirty="0">
                <a:solidFill>
                  <a:srgbClr val="C00000"/>
                </a:solidFill>
                <a:latin typeface="Arial" panose="020B0604020202020204" pitchFamily="34" charset="0"/>
                <a:ea typeface="メイリオ" pitchFamily="50" charset="-128"/>
                <a:cs typeface="メイリオ" pitchFamily="50" charset="-128"/>
              </a:rPr>
              <a:t>pelanggan</a:t>
            </a:r>
            <a:r>
              <a:rPr lang="id-id" dirty="0">
                <a:latin typeface="Arial" panose="020B0604020202020204" pitchFamily="34" charset="0"/>
                <a:ea typeface="メイリオ" pitchFamily="50" charset="-128"/>
                <a:cs typeface="メイリオ" pitchFamily="50" charset="-128"/>
              </a:rPr>
              <a:t>.</a:t>
            </a:r>
            <a:endParaRPr lang="en-US" altLang="ja-JP" dirty="0">
              <a:latin typeface="Arial" panose="020B0604020202020204" pitchFamily="34" charset="0"/>
              <a:ea typeface="メイリオ" pitchFamily="50" charset="-128"/>
              <a:cs typeface="メイリオ" pitchFamily="50" charset="-128"/>
            </a:endParaRPr>
          </a:p>
          <a:p>
            <a:pPr marL="271463" indent="-271463" rtl="0" fontAlgn="auto">
              <a:defRPr/>
            </a:pPr>
            <a:r>
              <a:rPr lang="id-id" dirty="0">
                <a:solidFill>
                  <a:srgbClr val="0000CC"/>
                </a:solidFill>
                <a:latin typeface="Arial" panose="020B0604020202020204" pitchFamily="34" charset="0"/>
                <a:ea typeface="メイリオ" pitchFamily="50" charset="-128"/>
                <a:cs typeface="メイリオ" pitchFamily="50" charset="-128"/>
              </a:rPr>
              <a:t>◆</a:t>
            </a:r>
            <a:r>
              <a:rPr lang="en-US" dirty="0">
                <a:latin typeface="Arial" panose="020B0604020202020204" pitchFamily="34" charset="0"/>
                <a:ea typeface="メイリオ" pitchFamily="50" charset="-128"/>
                <a:cs typeface="メイリオ" pitchFamily="50" charset="-128"/>
              </a:rPr>
              <a:t>	</a:t>
            </a:r>
            <a:r>
              <a:rPr lang="id-id" dirty="0">
                <a:latin typeface="Arial" panose="020B0604020202020204" pitchFamily="34" charset="0"/>
                <a:ea typeface="メイリオ" pitchFamily="50" charset="-128"/>
                <a:cs typeface="メイリオ" pitchFamily="50" charset="-128"/>
              </a:rPr>
              <a:t>Selain untuk keselamatan,</a:t>
            </a:r>
            <a:r>
              <a:rPr lang="id-id" dirty="0">
                <a:solidFill>
                  <a:srgbClr val="C00000"/>
                </a:solidFill>
                <a:latin typeface="Arial" panose="020B0604020202020204" pitchFamily="34" charset="0"/>
                <a:ea typeface="メイリオ" pitchFamily="50" charset="-128"/>
                <a:cs typeface="メイリオ" pitchFamily="50" charset="-128"/>
              </a:rPr>
              <a:t>penampilan </a:t>
            </a:r>
            <a:r>
              <a:rPr lang="id-id" dirty="0">
                <a:latin typeface="Arial" panose="020B0604020202020204" pitchFamily="34" charset="0"/>
                <a:ea typeface="メイリオ" pitchFamily="50" charset="-128"/>
                <a:cs typeface="メイリオ" pitchFamily="50" charset="-128"/>
              </a:rPr>
              <a:t>secara benar itu penting.</a:t>
            </a:r>
            <a:endParaRPr lang="en-US" altLang="ja-JP" dirty="0">
              <a:latin typeface="Arial" panose="020B0604020202020204" pitchFamily="34" charset="0"/>
              <a:ea typeface="メイリオ" pitchFamily="50" charset="-128"/>
              <a:cs typeface="メイリオ" pitchFamily="50" charset="-128"/>
            </a:endParaRPr>
          </a:p>
          <a:p>
            <a:pPr marL="271463" indent="-271463" rtl="0" fontAlgn="auto">
              <a:defRPr/>
            </a:pPr>
            <a:r>
              <a:rPr lang="id-id" dirty="0">
                <a:solidFill>
                  <a:srgbClr val="0000CC"/>
                </a:solidFill>
                <a:latin typeface="Arial" panose="020B0604020202020204" pitchFamily="34" charset="0"/>
                <a:ea typeface="メイリオ" pitchFamily="50" charset="-128"/>
                <a:cs typeface="メイリオ" pitchFamily="50" charset="-128"/>
              </a:rPr>
              <a:t>◆</a:t>
            </a:r>
            <a:r>
              <a:rPr lang="en-US" dirty="0">
                <a:latin typeface="Arial" panose="020B0604020202020204" pitchFamily="34" charset="0"/>
                <a:ea typeface="メイリオ" pitchFamily="50" charset="-128"/>
                <a:cs typeface="メイリオ" pitchFamily="50" charset="-128"/>
              </a:rPr>
              <a:t>	</a:t>
            </a:r>
            <a:r>
              <a:rPr lang="id-id" dirty="0">
                <a:latin typeface="Arial" panose="020B0604020202020204" pitchFamily="34" charset="0"/>
                <a:ea typeface="メイリオ" pitchFamily="50" charset="-128"/>
                <a:cs typeface="メイリオ" pitchFamily="50" charset="-128"/>
              </a:rPr>
              <a:t>Ketika mengelola makanan, </a:t>
            </a:r>
            <a:r>
              <a:rPr lang="id-id" dirty="0">
                <a:solidFill>
                  <a:srgbClr val="C00000"/>
                </a:solidFill>
                <a:latin typeface="Arial" panose="020B0604020202020204" pitchFamily="34" charset="0"/>
                <a:ea typeface="メイリオ" pitchFamily="50" charset="-128"/>
                <a:cs typeface="メイリオ" pitchFamily="50" charset="-128"/>
              </a:rPr>
              <a:t>kebersihan itu </a:t>
            </a:r>
            <a:r>
              <a:rPr lang="id-id" dirty="0">
                <a:latin typeface="Arial" panose="020B0604020202020204" pitchFamily="34" charset="0"/>
                <a:ea typeface="メイリオ" pitchFamily="50" charset="-128"/>
                <a:cs typeface="メイリオ" pitchFamily="50" charset="-128"/>
              </a:rPr>
              <a:t>sangat penting.</a:t>
            </a:r>
            <a:endParaRPr lang="en-US" altLang="ja-JP" dirty="0">
              <a:latin typeface="Arial" panose="020B0604020202020204" pitchFamily="34" charset="0"/>
              <a:ea typeface="メイリオ" pitchFamily="50" charset="-128"/>
              <a:cs typeface="メイリオ" pitchFamily="50" charset="-128"/>
            </a:endParaRPr>
          </a:p>
        </p:txBody>
      </p:sp>
      <p:sp>
        <p:nvSpPr>
          <p:cNvPr id="12" name="テキスト ボックス 11"/>
          <p:cNvSpPr txBox="1"/>
          <p:nvPr/>
        </p:nvSpPr>
        <p:spPr>
          <a:xfrm>
            <a:off x="2267744" y="1952628"/>
            <a:ext cx="6480720" cy="1021237"/>
          </a:xfrm>
          <a:prstGeom prst="rect">
            <a:avLst/>
          </a:prstGeom>
          <a:noFill/>
          <a:ln>
            <a:solidFill>
              <a:srgbClr val="C00000"/>
            </a:solidFill>
          </a:ln>
        </p:spPr>
        <p:txBody>
          <a:bodyPr wrap="square" tIns="36000" bIns="0" rtlCol="0">
            <a:spAutoFit/>
          </a:bodyPr>
          <a:lstStyle/>
          <a:p>
            <a:pPr rtl="0">
              <a:tabLst>
                <a:tab pos="1077913" algn="l"/>
              </a:tabLst>
            </a:pPr>
            <a:r>
              <a:rPr lang="id-id" sz="1600" dirty="0">
                <a:solidFill>
                  <a:srgbClr val="C00000"/>
                </a:solidFill>
                <a:latin typeface="Arial" panose="020B0604020202020204" pitchFamily="34" charset="0"/>
                <a:ea typeface="メイリオ" panose="020B0604030504040204" pitchFamily="50" charset="-128"/>
                <a:cs typeface="メイリオ" panose="020B0604030504040204" pitchFamily="50" charset="-128"/>
              </a:rPr>
              <a:t>1. Kepala</a:t>
            </a:r>
            <a:r>
              <a:rPr lang="en-US" sz="1600" dirty="0">
                <a:solidFill>
                  <a:srgbClr val="C00000"/>
                </a:solidFill>
                <a:latin typeface="Arial" panose="020B0604020202020204" pitchFamily="34" charset="0"/>
                <a:ea typeface="メイリオ" panose="020B0604030504040204" pitchFamily="50" charset="-128"/>
                <a:cs typeface="メイリオ" panose="020B0604030504040204" pitchFamily="50" charset="-128"/>
              </a:rPr>
              <a:t>	</a:t>
            </a:r>
            <a:r>
              <a:rPr lang="id-ID" sz="1600" dirty="0">
                <a:latin typeface="Arial" panose="020B0604020202020204" pitchFamily="34" charset="0"/>
                <a:ea typeface="メイリオ" panose="020B0604030504040204" pitchFamily="50" charset="-128"/>
                <a:cs typeface="メイリオ" panose="020B0604030504040204" pitchFamily="50" charset="-128"/>
              </a:rPr>
              <a:t>1) </a:t>
            </a:r>
            <a:r>
              <a:rPr lang="id-id" sz="1600" dirty="0">
                <a:latin typeface="Arial" panose="020B0604020202020204" pitchFamily="34" charset="0"/>
                <a:ea typeface="メイリオ" panose="020B0604030504040204" pitchFamily="50" charset="-128"/>
                <a:cs typeface="メイリオ" panose="020B0604030504040204" pitchFamily="50" charset="-128"/>
              </a:rPr>
              <a:t> Poni jangan menyentuh alis </a:t>
            </a:r>
            <a:endParaRPr lang="en-US" sz="1600" dirty="0">
              <a:latin typeface="Arial" panose="020B0604020202020204" pitchFamily="34" charset="0"/>
              <a:ea typeface="メイリオ" panose="020B0604030504040204" pitchFamily="50" charset="-128"/>
              <a:cs typeface="メイリオ" panose="020B0604030504040204" pitchFamily="50" charset="-128"/>
            </a:endParaRPr>
          </a:p>
          <a:p>
            <a:pPr rtl="0">
              <a:tabLst>
                <a:tab pos="1077913" algn="l"/>
              </a:tabLst>
            </a:pPr>
            <a:r>
              <a:rPr lang="en-US" sz="1600" dirty="0">
                <a:latin typeface="Arial" panose="020B0604020202020204" pitchFamily="34" charset="0"/>
                <a:ea typeface="メイリオ" panose="020B0604030504040204" pitchFamily="50" charset="-128"/>
                <a:cs typeface="メイリオ" panose="020B0604030504040204" pitchFamily="50" charset="-128"/>
              </a:rPr>
              <a:t>	</a:t>
            </a:r>
            <a:r>
              <a:rPr lang="id-ID" sz="1600" dirty="0">
                <a:latin typeface="Arial" panose="020B0604020202020204" pitchFamily="34" charset="0"/>
                <a:ea typeface="メイリオ" panose="020B0604030504040204" pitchFamily="50" charset="-128"/>
                <a:cs typeface="メイリオ" panose="020B0604030504040204" pitchFamily="50" charset="-128"/>
              </a:rPr>
              <a:t>2) </a:t>
            </a:r>
            <a:r>
              <a:rPr lang="id-id" sz="1600" dirty="0">
                <a:latin typeface="Arial" panose="020B0604020202020204" pitchFamily="34" charset="0"/>
                <a:ea typeface="メイリオ" panose="020B0604030504040204" pitchFamily="50" charset="-128"/>
                <a:cs typeface="メイリオ" panose="020B0604030504040204" pitchFamily="50" charset="-128"/>
              </a:rPr>
              <a:t> Rambut panjang harus diikat</a:t>
            </a:r>
          </a:p>
          <a:p>
            <a:pPr rtl="0">
              <a:tabLst>
                <a:tab pos="1077913" algn="l"/>
              </a:tabLst>
            </a:pPr>
            <a:r>
              <a:rPr lang="en-US" sz="1600" dirty="0">
                <a:latin typeface="Arial" panose="020B0604020202020204" pitchFamily="34" charset="0"/>
                <a:ea typeface="メイリオ" panose="020B0604030504040204" pitchFamily="50" charset="-128"/>
                <a:cs typeface="メイリオ" panose="020B0604030504040204" pitchFamily="50" charset="-128"/>
              </a:rPr>
              <a:t>	</a:t>
            </a:r>
            <a:r>
              <a:rPr lang="id-ID" sz="1600" dirty="0">
                <a:latin typeface="Arial" panose="020B0604020202020204" pitchFamily="34" charset="0"/>
                <a:ea typeface="メイリオ" panose="020B0604030504040204" pitchFamily="50" charset="-128"/>
                <a:cs typeface="メイリオ" panose="020B0604030504040204" pitchFamily="50" charset="-128"/>
              </a:rPr>
              <a:t>3) </a:t>
            </a:r>
            <a:r>
              <a:rPr lang="id-id" sz="1600" dirty="0">
                <a:latin typeface="Arial" panose="020B0604020202020204" pitchFamily="34" charset="0"/>
                <a:ea typeface="メイリオ" panose="020B0604030504040204" pitchFamily="50" charset="-128"/>
                <a:cs typeface="メイリオ" panose="020B0604030504040204" pitchFamily="50" charset="-128"/>
              </a:rPr>
              <a:t> Rambut berwarna alami </a:t>
            </a:r>
            <a:endParaRPr lang="en-US" sz="1600" dirty="0">
              <a:latin typeface="Arial" panose="020B0604020202020204" pitchFamily="34" charset="0"/>
              <a:ea typeface="メイリオ" panose="020B0604030504040204" pitchFamily="50" charset="-128"/>
              <a:cs typeface="メイリオ" panose="020B0604030504040204" pitchFamily="50" charset="-128"/>
            </a:endParaRPr>
          </a:p>
          <a:p>
            <a:pPr rtl="0">
              <a:tabLst>
                <a:tab pos="1077913" algn="l"/>
              </a:tabLst>
            </a:pPr>
            <a:r>
              <a:rPr lang="en-US" sz="1600" dirty="0">
                <a:latin typeface="Arial" panose="020B0604020202020204" pitchFamily="34" charset="0"/>
                <a:ea typeface="メイリオ" panose="020B0604030504040204" pitchFamily="50" charset="-128"/>
                <a:cs typeface="メイリオ" panose="020B0604030504040204" pitchFamily="50" charset="-128"/>
              </a:rPr>
              <a:t>	</a:t>
            </a:r>
            <a:r>
              <a:rPr lang="id-ID" sz="1600" dirty="0">
                <a:latin typeface="Arial" panose="020B0604020202020204" pitchFamily="34" charset="0"/>
                <a:ea typeface="メイリオ" panose="020B0604030504040204" pitchFamily="50" charset="-128"/>
                <a:cs typeface="メイリオ" panose="020B0604030504040204" pitchFamily="50" charset="-128"/>
              </a:rPr>
              <a:t>4) </a:t>
            </a:r>
            <a:r>
              <a:rPr lang="id-id" sz="1600" dirty="0">
                <a:latin typeface="Arial" panose="020B0604020202020204" pitchFamily="34" charset="0"/>
                <a:ea typeface="メイリオ" panose="020B0604030504040204" pitchFamily="50" charset="-128"/>
                <a:cs typeface="メイリオ" panose="020B0604030504040204" pitchFamily="50" charset="-128"/>
              </a:rPr>
              <a:t> Rias wajah tidak mencolok</a:t>
            </a:r>
            <a:endParaRPr kumimoji="1" lang="ja-JP" altLang="en-US" sz="1600" dirty="0">
              <a:latin typeface="Arial" panose="020B0604020202020204" pitchFamily="34" charset="0"/>
              <a:ea typeface="メイリオ" panose="020B0604030504040204" pitchFamily="50" charset="-128"/>
              <a:cs typeface="メイリオ" panose="020B0604030504040204" pitchFamily="50" charset="-128"/>
            </a:endParaRPr>
          </a:p>
        </p:txBody>
      </p:sp>
      <p:cxnSp>
        <p:nvCxnSpPr>
          <p:cNvPr id="14" name="直線矢印コネクタ 13"/>
          <p:cNvCxnSpPr/>
          <p:nvPr/>
        </p:nvCxnSpPr>
        <p:spPr>
          <a:xfrm flipH="1" flipV="1">
            <a:off x="1703904" y="2132856"/>
            <a:ext cx="563840" cy="144016"/>
          </a:xfrm>
          <a:prstGeom prst="straightConnector1">
            <a:avLst/>
          </a:prstGeom>
          <a:ln w="95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H="1" flipV="1">
            <a:off x="1760054" y="3512154"/>
            <a:ext cx="507690" cy="132870"/>
          </a:xfrm>
          <a:prstGeom prst="straightConnector1">
            <a:avLst/>
          </a:prstGeom>
          <a:ln w="95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267745" y="3165057"/>
            <a:ext cx="6480719" cy="1021237"/>
          </a:xfrm>
          <a:prstGeom prst="rect">
            <a:avLst/>
          </a:prstGeom>
          <a:solidFill>
            <a:schemeClr val="bg1"/>
          </a:solidFill>
          <a:ln>
            <a:solidFill>
              <a:srgbClr val="C00000"/>
            </a:solidFill>
          </a:ln>
        </p:spPr>
        <p:txBody>
          <a:bodyPr wrap="square" tIns="36000" bIns="0" rtlCol="0">
            <a:spAutoFit/>
          </a:bodyPr>
          <a:lstStyle/>
          <a:p>
            <a:pPr rtl="0">
              <a:tabLst>
                <a:tab pos="1077913" algn="l"/>
              </a:tabLst>
            </a:pPr>
            <a:r>
              <a:rPr lang="id-id" sz="1600" dirty="0">
                <a:solidFill>
                  <a:srgbClr val="C00000"/>
                </a:solidFill>
                <a:latin typeface="Arial" panose="020B0604020202020204" pitchFamily="34" charset="0"/>
                <a:ea typeface="メイリオ" panose="020B0604030504040204" pitchFamily="50" charset="-128"/>
                <a:cs typeface="メイリオ" panose="020B0604030504040204" pitchFamily="50" charset="-128"/>
              </a:rPr>
              <a:t>2. Kemeja:</a:t>
            </a:r>
            <a:r>
              <a:rPr lang="en-US" sz="1600" dirty="0">
                <a:solidFill>
                  <a:srgbClr val="C00000"/>
                </a:solidFill>
                <a:latin typeface="Arial" panose="020B0604020202020204" pitchFamily="34" charset="0"/>
                <a:ea typeface="メイリオ" panose="020B0604030504040204" pitchFamily="50" charset="-128"/>
                <a:cs typeface="メイリオ" panose="020B0604030504040204" pitchFamily="50" charset="-128"/>
              </a:rPr>
              <a:t>	</a:t>
            </a:r>
            <a:r>
              <a:rPr lang="id-ID" sz="1600" dirty="0">
                <a:latin typeface="Arial" panose="020B0604020202020204" pitchFamily="34" charset="0"/>
                <a:ea typeface="メイリオ" panose="020B0604030504040204" pitchFamily="50" charset="-128"/>
                <a:cs typeface="メイリオ" panose="020B0604030504040204" pitchFamily="50" charset="-128"/>
              </a:rPr>
              <a:t>1) </a:t>
            </a:r>
            <a:r>
              <a:rPr lang="id-id" sz="1600" dirty="0">
                <a:latin typeface="Arial" panose="020B0604020202020204" pitchFamily="34" charset="0"/>
                <a:ea typeface="メイリオ" panose="020B0604030504040204" pitchFamily="50" charset="-128"/>
                <a:cs typeface="メイリオ" panose="020B0604030504040204" pitchFamily="50" charset="-128"/>
              </a:rPr>
              <a:t> Kancing dipasang seluruhnya</a:t>
            </a:r>
            <a:endParaRPr lang="en-US" sz="1600" dirty="0">
              <a:latin typeface="Arial" panose="020B0604020202020204" pitchFamily="34" charset="0"/>
              <a:ea typeface="メイリオ" panose="020B0604030504040204" pitchFamily="50" charset="-128"/>
              <a:cs typeface="メイリオ" panose="020B0604030504040204" pitchFamily="50" charset="-128"/>
            </a:endParaRPr>
          </a:p>
          <a:p>
            <a:pPr marL="1439863" indent="-1439863" rtl="0">
              <a:tabLst>
                <a:tab pos="1077913" algn="l"/>
              </a:tabLst>
            </a:pPr>
            <a:r>
              <a:rPr lang="en-US" sz="1600" dirty="0">
                <a:latin typeface="Arial" panose="020B0604020202020204" pitchFamily="34" charset="0"/>
                <a:ea typeface="メイリオ" panose="020B0604030504040204" pitchFamily="50" charset="-128"/>
                <a:cs typeface="メイリオ" panose="020B0604030504040204" pitchFamily="50" charset="-128"/>
              </a:rPr>
              <a:t>	</a:t>
            </a:r>
            <a:r>
              <a:rPr lang="id-ID" sz="1600" dirty="0">
                <a:latin typeface="Arial" panose="020B0604020202020204" pitchFamily="34" charset="0"/>
                <a:ea typeface="メイリオ" panose="020B0604030504040204" pitchFamily="50" charset="-128"/>
                <a:cs typeface="メイリオ" panose="020B0604030504040204" pitchFamily="50" charset="-128"/>
              </a:rPr>
              <a:t>2) </a:t>
            </a:r>
            <a:r>
              <a:rPr lang="id-id" sz="1600" dirty="0">
                <a:latin typeface="Arial" panose="020B0604020202020204" pitchFamily="34" charset="0"/>
                <a:ea typeface="メイリオ" panose="020B0604030504040204" pitchFamily="50" charset="-128"/>
                <a:cs typeface="メイリオ" panose="020B0604030504040204" pitchFamily="50" charset="-128"/>
              </a:rPr>
              <a:t> Bagian bawah kemeja tidak dimasukkan ke dalam celana</a:t>
            </a:r>
            <a:endParaRPr lang="en-US" altLang="ja-JP" sz="1600" dirty="0">
              <a:latin typeface="Arial" panose="020B0604020202020204" pitchFamily="34" charset="0"/>
              <a:ea typeface="メイリオ" panose="020B0604030504040204" pitchFamily="50" charset="-128"/>
              <a:cs typeface="メイリオ" panose="020B0604030504040204" pitchFamily="50" charset="-128"/>
            </a:endParaRPr>
          </a:p>
          <a:p>
            <a:pPr marL="1439863" indent="-1439863">
              <a:tabLst>
                <a:tab pos="1077913" algn="l"/>
              </a:tabLst>
            </a:pPr>
            <a:r>
              <a:rPr lang="en-US" sz="1600" dirty="0">
                <a:latin typeface="Arial" panose="020B0604020202020204" pitchFamily="34" charset="0"/>
                <a:ea typeface="メイリオ" panose="020B0604030504040204" pitchFamily="50" charset="-128"/>
              </a:rPr>
              <a:t>	</a:t>
            </a:r>
            <a:r>
              <a:rPr lang="id-ID" sz="1600" dirty="0">
                <a:latin typeface="Arial" panose="020B0604020202020204" pitchFamily="34" charset="0"/>
                <a:ea typeface="メイリオ" panose="020B0604030504040204" pitchFamily="50" charset="-128"/>
              </a:rPr>
              <a:t>3) </a:t>
            </a:r>
            <a:r>
              <a:rPr lang="id-id" sz="1600" dirty="0">
                <a:latin typeface="Arial" panose="020B0604020202020204" pitchFamily="34" charset="0"/>
                <a:ea typeface="メイリオ" panose="020B0604030504040204" pitchFamily="50" charset="-128"/>
              </a:rPr>
              <a:t> Bagian lengan pada prinsipnya tidak digulung</a:t>
            </a:r>
            <a:endParaRPr lang="ja-JP" altLang="en-US" sz="1600" dirty="0">
              <a:latin typeface="Arial" panose="020B0604020202020204" pitchFamily="34" charset="0"/>
              <a:ea typeface="メイリオ" panose="020B0604030504040204" pitchFamily="50" charset="-128"/>
            </a:endParaRPr>
          </a:p>
        </p:txBody>
      </p:sp>
      <p:cxnSp>
        <p:nvCxnSpPr>
          <p:cNvPr id="17" name="直線矢印コネクタ 16"/>
          <p:cNvCxnSpPr>
            <a:cxnSpLocks/>
          </p:cNvCxnSpPr>
          <p:nvPr/>
        </p:nvCxnSpPr>
        <p:spPr>
          <a:xfrm flipH="1">
            <a:off x="1619672" y="4620706"/>
            <a:ext cx="648071" cy="108385"/>
          </a:xfrm>
          <a:prstGeom prst="straightConnector1">
            <a:avLst/>
          </a:prstGeom>
          <a:ln w="95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267743" y="4377486"/>
            <a:ext cx="6480719" cy="775015"/>
          </a:xfrm>
          <a:prstGeom prst="rect">
            <a:avLst/>
          </a:prstGeom>
          <a:noFill/>
          <a:ln>
            <a:solidFill>
              <a:srgbClr val="C00000"/>
            </a:solidFill>
          </a:ln>
        </p:spPr>
        <p:txBody>
          <a:bodyPr wrap="square" tIns="36000" bIns="0" rtlCol="0">
            <a:spAutoFit/>
          </a:bodyPr>
          <a:lstStyle/>
          <a:p>
            <a:pPr rtl="0">
              <a:tabLst>
                <a:tab pos="1168400" algn="l"/>
              </a:tabLst>
            </a:pPr>
            <a:r>
              <a:rPr lang="id-id" sz="1600" dirty="0">
                <a:solidFill>
                  <a:srgbClr val="C00000"/>
                </a:solidFill>
                <a:latin typeface="Arial" panose="020B0604020202020204" pitchFamily="34" charset="0"/>
                <a:ea typeface="メイリオ" panose="020B0604030504040204" pitchFamily="50" charset="-128"/>
                <a:cs typeface="メイリオ" panose="020B0604030504040204" pitchFamily="50" charset="-128"/>
              </a:rPr>
              <a:t>3. Celemek</a:t>
            </a:r>
            <a:r>
              <a:rPr lang="en-US" sz="1600" dirty="0">
                <a:solidFill>
                  <a:srgbClr val="C00000"/>
                </a:solidFill>
                <a:latin typeface="Arial" panose="020B0604020202020204" pitchFamily="34" charset="0"/>
                <a:ea typeface="メイリオ" panose="020B0604030504040204" pitchFamily="50" charset="-128"/>
                <a:cs typeface="メイリオ" panose="020B0604030504040204" pitchFamily="50" charset="-128"/>
              </a:rPr>
              <a:t>	</a:t>
            </a:r>
            <a:r>
              <a:rPr lang="id-ID" sz="1600" dirty="0">
                <a:latin typeface="Arial" panose="020B0604020202020204" pitchFamily="34" charset="0"/>
                <a:ea typeface="メイリオ" panose="020B0604030504040204" pitchFamily="50" charset="-128"/>
                <a:cs typeface="メイリオ" panose="020B0604030504040204" pitchFamily="50" charset="-128"/>
              </a:rPr>
              <a:t>1) </a:t>
            </a:r>
            <a:r>
              <a:rPr lang="id-id" sz="1600" dirty="0">
                <a:latin typeface="Arial" panose="020B0604020202020204" pitchFamily="34" charset="0"/>
                <a:ea typeface="メイリオ" panose="020B0604030504040204" pitchFamily="50" charset="-128"/>
                <a:cs typeface="メイリオ" panose="020B0604030504040204" pitchFamily="50" charset="-128"/>
              </a:rPr>
              <a:t> Pasang papan nama di dada kiri </a:t>
            </a:r>
            <a:endParaRPr lang="en-US" altLang="ja-JP" sz="1600" dirty="0">
              <a:latin typeface="Arial" panose="020B0604020202020204" pitchFamily="34" charset="0"/>
              <a:ea typeface="メイリオ" panose="020B0604030504040204" pitchFamily="50" charset="-128"/>
              <a:cs typeface="メイリオ" panose="020B0604030504040204" pitchFamily="50" charset="-128"/>
            </a:endParaRPr>
          </a:p>
          <a:p>
            <a:pPr marL="1520825" indent="-352425" rtl="0"/>
            <a:r>
              <a:rPr lang="id-ID" sz="1600" dirty="0">
                <a:latin typeface="Arial" panose="020B0604020202020204" pitchFamily="34" charset="0"/>
                <a:ea typeface="メイリオ" panose="020B0604030504040204" pitchFamily="50" charset="-128"/>
                <a:cs typeface="メイリオ" panose="020B0604030504040204" pitchFamily="50" charset="-128"/>
              </a:rPr>
              <a:t>2) </a:t>
            </a:r>
            <a:r>
              <a:rPr lang="id-id" sz="1600" dirty="0">
                <a:latin typeface="Arial" panose="020B0604020202020204" pitchFamily="34" charset="0"/>
                <a:ea typeface="メイリオ" panose="020B0604030504040204" pitchFamily="50" charset="-128"/>
                <a:cs typeface="メイリオ" panose="020B0604030504040204" pitchFamily="50" charset="-128"/>
              </a:rPr>
              <a:t> Jangan memuntir tali pundak </a:t>
            </a:r>
            <a:endParaRPr lang="en-US" altLang="ja-JP" sz="1600" dirty="0">
              <a:latin typeface="Arial" panose="020B0604020202020204" pitchFamily="34" charset="0"/>
              <a:ea typeface="メイリオ" panose="020B0604030504040204" pitchFamily="50" charset="-128"/>
              <a:cs typeface="メイリオ" panose="020B0604030504040204" pitchFamily="50" charset="-128"/>
            </a:endParaRPr>
          </a:p>
          <a:p>
            <a:pPr marL="1520825" indent="-352425" rtl="0"/>
            <a:r>
              <a:rPr lang="id-ID" sz="1600" dirty="0">
                <a:latin typeface="Arial" panose="020B0604020202020204" pitchFamily="34" charset="0"/>
                <a:ea typeface="メイリオ" panose="020B0604030504040204" pitchFamily="50" charset="-128"/>
                <a:cs typeface="メイリオ" panose="020B0604030504040204" pitchFamily="50" charset="-128"/>
              </a:rPr>
              <a:t>3) </a:t>
            </a:r>
            <a:r>
              <a:rPr lang="id-id" sz="1600" dirty="0">
                <a:latin typeface="Arial" panose="020B0604020202020204" pitchFamily="34" charset="0"/>
                <a:ea typeface="メイリオ" panose="020B0604030504040204" pitchFamily="50" charset="-128"/>
                <a:cs typeface="メイリオ" panose="020B0604030504040204" pitchFamily="50" charset="-128"/>
              </a:rPr>
              <a:t> Jangan menaruh barang terlalu banyak di saku</a:t>
            </a:r>
            <a:endParaRPr kumimoji="1" lang="ja-JP" altLang="en-US" sz="1600" dirty="0">
              <a:latin typeface="Arial" panose="020B0604020202020204" pitchFamily="34" charset="0"/>
              <a:ea typeface="メイリオ" panose="020B0604030504040204" pitchFamily="50" charset="-128"/>
              <a:cs typeface="メイリオ" panose="020B0604030504040204" pitchFamily="50" charset="-128"/>
            </a:endParaRPr>
          </a:p>
        </p:txBody>
      </p:sp>
      <p:sp>
        <p:nvSpPr>
          <p:cNvPr id="19" name="テキスト ボックス 18"/>
          <p:cNvSpPr txBox="1"/>
          <p:nvPr/>
        </p:nvSpPr>
        <p:spPr>
          <a:xfrm>
            <a:off x="2267744" y="5343693"/>
            <a:ext cx="4792043" cy="282573"/>
          </a:xfrm>
          <a:prstGeom prst="rect">
            <a:avLst/>
          </a:prstGeom>
          <a:noFill/>
          <a:ln>
            <a:solidFill>
              <a:srgbClr val="C00000"/>
            </a:solidFill>
          </a:ln>
        </p:spPr>
        <p:txBody>
          <a:bodyPr wrap="square" tIns="36000" bIns="0" rtlCol="0">
            <a:spAutoFit/>
          </a:bodyPr>
          <a:lstStyle/>
          <a:p>
            <a:pPr rtl="0"/>
            <a:r>
              <a:rPr lang="id-id" sz="1600">
                <a:solidFill>
                  <a:srgbClr val="C00000"/>
                </a:solidFill>
                <a:latin typeface="Arial" panose="020B0604020202020204" pitchFamily="34" charset="0"/>
                <a:ea typeface="メイリオ" panose="020B0604030504040204" pitchFamily="50" charset="-128"/>
                <a:cs typeface="メイリオ" panose="020B0604030504040204" pitchFamily="50" charset="-128"/>
              </a:rPr>
              <a:t>4. Celana : </a:t>
            </a:r>
            <a:r>
              <a:rPr lang="id-id" sz="1600">
                <a:latin typeface="Arial" panose="020B0604020202020204" pitchFamily="34" charset="0"/>
                <a:ea typeface="メイリオ" panose="020B0604030504040204" pitchFamily="50" charset="-128"/>
                <a:cs typeface="メイリオ" panose="020B0604030504040204" pitchFamily="50" charset="-128"/>
              </a:rPr>
              <a:t>Panjang celana tidak mengenai lantai. </a:t>
            </a:r>
            <a:endParaRPr kumimoji="1" lang="ja-JP" altLang="en-US" sz="1600" dirty="0">
              <a:latin typeface="Arial" panose="020B0604020202020204" pitchFamily="34" charset="0"/>
              <a:ea typeface="メイリオ" panose="020B0604030504040204" pitchFamily="50" charset="-128"/>
              <a:cs typeface="メイリオ" panose="020B0604030504040204" pitchFamily="50" charset="-128"/>
            </a:endParaRPr>
          </a:p>
        </p:txBody>
      </p:sp>
      <p:cxnSp>
        <p:nvCxnSpPr>
          <p:cNvPr id="20" name="直線矢印コネクタ 19"/>
          <p:cNvCxnSpPr>
            <a:stCxn id="19" idx="1"/>
          </p:cNvCxnSpPr>
          <p:nvPr/>
        </p:nvCxnSpPr>
        <p:spPr>
          <a:xfrm flipH="1" flipV="1">
            <a:off x="1619672" y="5409430"/>
            <a:ext cx="648072" cy="75550"/>
          </a:xfrm>
          <a:prstGeom prst="straightConnector1">
            <a:avLst/>
          </a:prstGeom>
          <a:ln w="95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2267744" y="5817459"/>
            <a:ext cx="5904657" cy="775015"/>
          </a:xfrm>
          <a:prstGeom prst="rect">
            <a:avLst/>
          </a:prstGeom>
          <a:noFill/>
          <a:ln>
            <a:solidFill>
              <a:srgbClr val="C00000"/>
            </a:solidFill>
          </a:ln>
        </p:spPr>
        <p:txBody>
          <a:bodyPr wrap="square" tIns="36000" bIns="0" rtlCol="0">
            <a:spAutoFit/>
          </a:bodyPr>
          <a:lstStyle/>
          <a:p>
            <a:pPr marL="1077913" indent="-1077913" rtl="0">
              <a:tabLst>
                <a:tab pos="1077913" algn="l"/>
              </a:tabLst>
            </a:pPr>
            <a:r>
              <a:rPr lang="id-id" sz="1600" dirty="0">
                <a:solidFill>
                  <a:srgbClr val="C00000"/>
                </a:solidFill>
                <a:latin typeface="Arial" panose="020B0604020202020204" pitchFamily="34" charset="0"/>
                <a:ea typeface="メイリオ" panose="020B0604030504040204" pitchFamily="50" charset="-128"/>
                <a:cs typeface="メイリオ" panose="020B0604030504040204" pitchFamily="50" charset="-128"/>
              </a:rPr>
              <a:t>5. Sepatu :</a:t>
            </a:r>
            <a:r>
              <a:rPr lang="en-US" sz="1600" dirty="0">
                <a:solidFill>
                  <a:srgbClr val="C00000"/>
                </a:solidFill>
                <a:latin typeface="Arial" panose="020B0604020202020204" pitchFamily="34" charset="0"/>
                <a:ea typeface="メイリオ" panose="020B0604030504040204" pitchFamily="50" charset="-128"/>
                <a:cs typeface="メイリオ" panose="020B0604030504040204" pitchFamily="50" charset="-128"/>
              </a:rPr>
              <a:t>	</a:t>
            </a:r>
            <a:r>
              <a:rPr lang="id-ID" sz="1600" dirty="0">
                <a:latin typeface="Arial" panose="020B0604020202020204" pitchFamily="34" charset="0"/>
                <a:ea typeface="メイリオ" panose="020B0604030504040204" pitchFamily="50" charset="-128"/>
                <a:cs typeface="メイリオ" panose="020B0604030504040204" pitchFamily="50" charset="-128"/>
              </a:rPr>
              <a:t>1) </a:t>
            </a:r>
            <a:r>
              <a:rPr lang="id-id" sz="1600" dirty="0">
                <a:latin typeface="Arial" panose="020B0604020202020204" pitchFamily="34" charset="0"/>
                <a:ea typeface="メイリオ" panose="020B0604030504040204" pitchFamily="50" charset="-128"/>
                <a:cs typeface="メイリオ" panose="020B0604030504040204" pitchFamily="50" charset="-128"/>
              </a:rPr>
              <a:t> Tumit : tidak diinjak.</a:t>
            </a:r>
          </a:p>
          <a:p>
            <a:pPr marL="1439863" indent="-361950" rtl="0"/>
            <a:r>
              <a:rPr lang="id-ID" sz="1600" dirty="0">
                <a:latin typeface="Arial" panose="020B0604020202020204" pitchFamily="34" charset="0"/>
                <a:ea typeface="メイリオ" panose="020B0604030504040204" pitchFamily="50" charset="-128"/>
                <a:cs typeface="メイリオ" panose="020B0604030504040204" pitchFamily="50" charset="-128"/>
              </a:rPr>
              <a:t>2) </a:t>
            </a:r>
            <a:r>
              <a:rPr lang="id-id" sz="1600" dirty="0">
                <a:latin typeface="Arial" panose="020B0604020202020204" pitchFamily="34" charset="0"/>
                <a:ea typeface="メイリオ" panose="020B0604030504040204" pitchFamily="50" charset="-128"/>
                <a:cs typeface="メイリオ" panose="020B0604030504040204" pitchFamily="50" charset="-128"/>
              </a:rPr>
              <a:t> Hindari warna mencolok dengan menggunakan warna putih, hitam, coklat, dan sebagainya.</a:t>
            </a:r>
            <a:endParaRPr kumimoji="1" lang="ja-JP" altLang="en-US" sz="1600" dirty="0">
              <a:latin typeface="Arial" panose="020B0604020202020204" pitchFamily="34" charset="0"/>
              <a:ea typeface="メイリオ" panose="020B0604030504040204" pitchFamily="50" charset="-128"/>
              <a:cs typeface="メイリオ" panose="020B0604030504040204" pitchFamily="50" charset="-128"/>
            </a:endParaRPr>
          </a:p>
        </p:txBody>
      </p:sp>
      <p:cxnSp>
        <p:nvCxnSpPr>
          <p:cNvPr id="22" name="直線矢印コネクタ 21"/>
          <p:cNvCxnSpPr>
            <a:stCxn id="21" idx="1"/>
          </p:cNvCxnSpPr>
          <p:nvPr/>
        </p:nvCxnSpPr>
        <p:spPr>
          <a:xfrm flipH="1">
            <a:off x="1547664" y="6204967"/>
            <a:ext cx="720080" cy="104353"/>
          </a:xfrm>
          <a:prstGeom prst="straightConnector1">
            <a:avLst/>
          </a:prstGeom>
          <a:ln w="952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210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
          <p:cNvSpPr>
            <a:spLocks noChangeArrowheads="1"/>
          </p:cNvSpPr>
          <p:nvPr/>
        </p:nvSpPr>
        <p:spPr bwMode="auto">
          <a:xfrm>
            <a:off x="323528" y="1413936"/>
            <a:ext cx="8415808" cy="2375103"/>
          </a:xfrm>
          <a:prstGeom prst="rect">
            <a:avLst/>
          </a:prstGeom>
          <a:solidFill>
            <a:schemeClr val="accent3">
              <a:lumMod val="20000"/>
              <a:lumOff val="80000"/>
            </a:schemeClr>
          </a:solidFill>
          <a:ln w="28575">
            <a:solidFill>
              <a:srgbClr val="0000CC"/>
            </a:solidFill>
            <a:miter lim="800000"/>
            <a:headEnd/>
            <a:tailEnd/>
          </a:ln>
          <a:effectLst/>
        </p:spPr>
        <p:txBody>
          <a:bodyPr vert="horz" wrap="square" lIns="91440" tIns="108000" rIns="72000" bIns="72000" numCol="1" rtlCol="0" anchor="ctr" anchorCtr="0" compatLnSpc="1">
            <a:prstTxWarp prst="textNoShape">
              <a:avLst/>
            </a:prstTxWarp>
            <a:noAutofit/>
          </a:bodyPr>
          <a:lstStyle/>
          <a:p>
            <a:pPr marL="271463" indent="-271463" rtl="0"/>
            <a:r>
              <a:rPr lang="id-ID"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dirty="0">
                <a:latin typeface="Arial" panose="020B0604020202020204" pitchFamily="34" charset="0"/>
                <a:ea typeface="メイリオ" pitchFamily="50" charset="-128"/>
                <a:cs typeface="Arial" panose="020B0604020202020204" pitchFamily="34" charset="0"/>
              </a:rPr>
              <a:t>	</a:t>
            </a:r>
            <a:r>
              <a:rPr lang="id-id" dirty="0">
                <a:latin typeface="Arial" panose="020B0604020202020204" pitchFamily="34" charset="0"/>
                <a:ea typeface="メイリオ" pitchFamily="50" charset="-128"/>
                <a:cs typeface="Arial" panose="020B0604020202020204" pitchFamily="34" charset="0"/>
              </a:rPr>
              <a:t>Waktu bekerja, pakailah </a:t>
            </a:r>
            <a:r>
              <a:rPr lang="id-id" dirty="0">
                <a:solidFill>
                  <a:srgbClr val="C00000"/>
                </a:solidFill>
                <a:latin typeface="Arial" panose="020B0604020202020204" pitchFamily="34" charset="0"/>
                <a:ea typeface="メイリオ" pitchFamily="50" charset="-128"/>
                <a:cs typeface="Arial" panose="020B0604020202020204" pitchFamily="34" charset="0"/>
              </a:rPr>
              <a:t> pakaian yang aman, </a:t>
            </a:r>
            <a:r>
              <a:rPr lang="id-id" dirty="0">
                <a:latin typeface="Arial" panose="020B0604020202020204" pitchFamily="34" charset="0"/>
                <a:ea typeface="メイリオ" pitchFamily="50" charset="-128"/>
                <a:cs typeface="Arial" panose="020B0604020202020204" pitchFamily="34" charset="0"/>
              </a:rPr>
              <a:t> yang telah ditetapkan.</a:t>
            </a:r>
            <a:endParaRPr lang="en-US" altLang="ja-JP" dirty="0">
              <a:latin typeface="Arial" panose="020B0604020202020204" pitchFamily="34" charset="0"/>
              <a:ea typeface="メイリオ" pitchFamily="50" charset="-128"/>
              <a:cs typeface="Arial" panose="020B0604020202020204" pitchFamily="34" charset="0"/>
            </a:endParaRPr>
          </a:p>
          <a:p>
            <a:pPr marL="271463" indent="-271463" rtl="0"/>
            <a:r>
              <a:rPr lang="id-ID"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dirty="0">
                <a:latin typeface="Arial" panose="020B0604020202020204" pitchFamily="34" charset="0"/>
                <a:ea typeface="メイリオ" pitchFamily="50" charset="-128"/>
                <a:cs typeface="Arial" panose="020B0604020202020204" pitchFamily="34" charset="0"/>
              </a:rPr>
              <a:t>	</a:t>
            </a:r>
            <a:r>
              <a:rPr lang="id-id" dirty="0">
                <a:latin typeface="Arial" panose="020B0604020202020204" pitchFamily="34" charset="0"/>
                <a:ea typeface="メイリオ" pitchFamily="50" charset="-128"/>
                <a:cs typeface="Arial" panose="020B0604020202020204" pitchFamily="34" charset="0"/>
              </a:rPr>
              <a:t>Pakaian kerja harus </a:t>
            </a:r>
            <a:r>
              <a:rPr lang="id-id" dirty="0">
                <a:solidFill>
                  <a:srgbClr val="C00000"/>
                </a:solidFill>
                <a:latin typeface="Arial" panose="020B0604020202020204" pitchFamily="34" charset="0"/>
                <a:ea typeface="メイリオ" pitchFamily="50" charset="-128"/>
                <a:cs typeface="Arial" panose="020B0604020202020204" pitchFamily="34" charset="0"/>
              </a:rPr>
              <a:t>pas pada tubuh </a:t>
            </a:r>
            <a:r>
              <a:rPr lang="id-id" dirty="0">
                <a:latin typeface="Arial" panose="020B0604020202020204" pitchFamily="34" charset="0"/>
                <a:ea typeface="メイリオ" pitchFamily="50" charset="-128"/>
                <a:cs typeface="Arial" panose="020B0604020202020204" pitchFamily="34" charset="0"/>
              </a:rPr>
              <a:t> dan ringan.</a:t>
            </a:r>
            <a:endParaRPr lang="en-US" altLang="ja-JP" dirty="0">
              <a:latin typeface="Arial" panose="020B0604020202020204" pitchFamily="34" charset="0"/>
              <a:ea typeface="メイリオ" pitchFamily="50" charset="-128"/>
              <a:cs typeface="Arial" panose="020B0604020202020204" pitchFamily="34" charset="0"/>
            </a:endParaRPr>
          </a:p>
          <a:p>
            <a:pPr marL="271463" indent="-271463" rtl="0"/>
            <a:r>
              <a:rPr lang="id-ID"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dirty="0">
                <a:latin typeface="Arial" panose="020B0604020202020204" pitchFamily="34" charset="0"/>
                <a:ea typeface="メイリオ" pitchFamily="50" charset="-128"/>
                <a:cs typeface="Arial" panose="020B0604020202020204" pitchFamily="34" charset="0"/>
              </a:rPr>
              <a:t>	</a:t>
            </a:r>
            <a:r>
              <a:rPr lang="id-id" dirty="0">
                <a:latin typeface="Arial" panose="020B0604020202020204" pitchFamily="34" charset="0"/>
                <a:ea typeface="メイリオ" pitchFamily="50" charset="-128"/>
                <a:cs typeface="Arial" panose="020B0604020202020204" pitchFamily="34" charset="0"/>
              </a:rPr>
              <a:t>Untuk lengan panjang,</a:t>
            </a:r>
            <a:r>
              <a:rPr lang="id-id" dirty="0">
                <a:solidFill>
                  <a:srgbClr val="C00000"/>
                </a:solidFill>
                <a:latin typeface="Arial" panose="020B0604020202020204" pitchFamily="34" charset="0"/>
                <a:ea typeface="メイリオ" pitchFamily="50" charset="-128"/>
                <a:cs typeface="Arial" panose="020B0604020202020204" pitchFamily="34" charset="0"/>
              </a:rPr>
              <a:t>pasang kancing ujung lengan </a:t>
            </a:r>
            <a:r>
              <a:rPr lang="id-id" dirty="0">
                <a:latin typeface="Arial" panose="020B0604020202020204" pitchFamily="34" charset="0"/>
                <a:ea typeface="メイリオ" pitchFamily="50" charset="-128"/>
                <a:cs typeface="Arial" panose="020B0604020202020204" pitchFamily="34" charset="0"/>
              </a:rPr>
              <a:t>dan bagian bawah baju </a:t>
            </a:r>
            <a:r>
              <a:rPr lang="id-id" dirty="0">
                <a:solidFill>
                  <a:srgbClr val="C00000"/>
                </a:solidFill>
                <a:latin typeface="Arial" panose="020B0604020202020204" pitchFamily="34" charset="0"/>
                <a:ea typeface="メイリオ" pitchFamily="50" charset="-128"/>
                <a:cs typeface="Arial" panose="020B0604020202020204" pitchFamily="34" charset="0"/>
              </a:rPr>
              <a:t>dimasukkan ke dalam celana. </a:t>
            </a:r>
            <a:endParaRPr lang="en-US" altLang="ja-JP" dirty="0">
              <a:latin typeface="Arial" panose="020B0604020202020204" pitchFamily="34" charset="0"/>
              <a:ea typeface="メイリオ" pitchFamily="50" charset="-128"/>
              <a:cs typeface="Arial" panose="020B0604020202020204" pitchFamily="34" charset="0"/>
            </a:endParaRPr>
          </a:p>
          <a:p>
            <a:pPr marL="271463" indent="-271463" rtl="0"/>
            <a:r>
              <a:rPr lang="id-ID"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dirty="0">
                <a:latin typeface="Arial" panose="020B0604020202020204" pitchFamily="34" charset="0"/>
                <a:ea typeface="メイリオ" pitchFamily="50" charset="-128"/>
                <a:cs typeface="Arial" panose="020B0604020202020204" pitchFamily="34" charset="0"/>
              </a:rPr>
              <a:t>	</a:t>
            </a:r>
            <a:r>
              <a:rPr lang="id-id" dirty="0">
                <a:latin typeface="Arial" panose="020B0604020202020204" pitchFamily="34" charset="0"/>
                <a:ea typeface="メイリオ" pitchFamily="50" charset="-128"/>
                <a:cs typeface="Arial" panose="020B0604020202020204" pitchFamily="34" charset="0"/>
              </a:rPr>
              <a:t>Pisau, obeng, bor atau bolpoin jangan dimasukkan </a:t>
            </a:r>
            <a:r>
              <a:rPr lang="id-id" dirty="0">
                <a:solidFill>
                  <a:srgbClr val="C00000"/>
                </a:solidFill>
                <a:latin typeface="Arial" panose="020B0604020202020204" pitchFamily="34" charset="0"/>
                <a:ea typeface="メイリオ" pitchFamily="50" charset="-128"/>
                <a:cs typeface="Arial" panose="020B0604020202020204" pitchFamily="34" charset="0"/>
              </a:rPr>
              <a:t>ke dalam saku. </a:t>
            </a:r>
            <a:endParaRPr lang="en-US" altLang="ja-JP" dirty="0">
              <a:latin typeface="Arial" panose="020B0604020202020204" pitchFamily="34" charset="0"/>
              <a:ea typeface="メイリオ" pitchFamily="50" charset="-128"/>
              <a:cs typeface="Arial" panose="020B0604020202020204" pitchFamily="34" charset="0"/>
            </a:endParaRPr>
          </a:p>
          <a:p>
            <a:pPr marL="271463" indent="-271463" rtl="0"/>
            <a:r>
              <a:rPr lang="id-ID"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dirty="0">
                <a:latin typeface="Arial" panose="020B0604020202020204" pitchFamily="34" charset="0"/>
                <a:ea typeface="メイリオ" pitchFamily="50" charset="-128"/>
                <a:cs typeface="Arial" panose="020B0604020202020204" pitchFamily="34" charset="0"/>
              </a:rPr>
              <a:t>	</a:t>
            </a:r>
            <a:r>
              <a:rPr lang="id-id" dirty="0">
                <a:latin typeface="Arial" panose="020B0604020202020204" pitchFamily="34" charset="0"/>
                <a:ea typeface="メイリオ" pitchFamily="50" charset="-128"/>
                <a:cs typeface="Arial" panose="020B0604020202020204" pitchFamily="34" charset="0"/>
              </a:rPr>
              <a:t>Jangan mengalungkan handuk atau lap pada leher dan jangan menggunakan yang </a:t>
            </a:r>
            <a:r>
              <a:rPr lang="id-id" dirty="0">
                <a:solidFill>
                  <a:srgbClr val="C00000"/>
                </a:solidFill>
                <a:latin typeface="Arial" panose="020B0604020202020204" pitchFamily="34" charset="0"/>
                <a:ea typeface="メイリオ" pitchFamily="50" charset="-128"/>
                <a:cs typeface="Arial" panose="020B0604020202020204" pitchFamily="34" charset="0"/>
              </a:rPr>
              <a:t>kemungkinan tergulung mesin,</a:t>
            </a:r>
            <a:r>
              <a:rPr lang="id-id" dirty="0">
                <a:latin typeface="Arial" panose="020B0604020202020204" pitchFamily="34" charset="0"/>
                <a:ea typeface="メイリオ" pitchFamily="50" charset="-128"/>
                <a:cs typeface="Arial" panose="020B0604020202020204" pitchFamily="34" charset="0"/>
              </a:rPr>
              <a:t> seperti syal dan dasi.</a:t>
            </a:r>
            <a:endParaRPr lang="en-US" altLang="ja-JP" dirty="0">
              <a:latin typeface="Arial" panose="020B0604020202020204" pitchFamily="34" charset="0"/>
              <a:ea typeface="メイリオ" pitchFamily="50" charset="-128"/>
              <a:cs typeface="Arial" panose="020B0604020202020204" pitchFamily="34" charset="0"/>
            </a:endParaRPr>
          </a:p>
        </p:txBody>
      </p:sp>
      <p:sp>
        <p:nvSpPr>
          <p:cNvPr id="3" name="角丸四角形 2"/>
          <p:cNvSpPr/>
          <p:nvPr/>
        </p:nvSpPr>
        <p:spPr>
          <a:xfrm>
            <a:off x="345552" y="4221088"/>
            <a:ext cx="5400600" cy="1728192"/>
          </a:xfrm>
          <a:prstGeom prst="roundRect">
            <a:avLst>
              <a:gd name="adj" fmla="val 1279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indent="-361950" algn="just" rtl="0"/>
            <a:r>
              <a:rPr lang="id-id" dirty="0">
                <a:solidFill>
                  <a:schemeClr val="tx1"/>
                </a:solidFill>
                <a:latin typeface="Arial" panose="020B0604020202020204" pitchFamily="34" charset="0"/>
                <a:ea typeface="メイリオ" panose="020B0604030504040204" pitchFamily="50" charset="-128"/>
                <a:cs typeface="Arial" panose="020B0604020202020204" pitchFamily="34" charset="0"/>
              </a:rPr>
              <a:t>[Topi pelindung dikenakan dengan benar]</a:t>
            </a:r>
          </a:p>
          <a:p>
            <a:pPr marL="361950" indent="-361950" rtl="0"/>
            <a:r>
              <a:rPr lang="id-id" dirty="0">
                <a:solidFill>
                  <a:schemeClr val="tx1"/>
                </a:solidFill>
                <a:latin typeface="Arial" panose="020B0604020202020204" pitchFamily="34" charset="0"/>
                <a:ea typeface="メイリオ" panose="020B0604030504040204" pitchFamily="50" charset="-128"/>
                <a:cs typeface="Arial" panose="020B0604020202020204" pitchFamily="34" charset="0"/>
              </a:rPr>
              <a:t>　</a:t>
            </a:r>
            <a:r>
              <a:rPr lang="id-ID" dirty="0">
                <a:solidFill>
                  <a:schemeClr val="tx1"/>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en-US" dirty="0">
                <a:solidFill>
                  <a:schemeClr val="tx1"/>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	</a:t>
            </a:r>
            <a:r>
              <a:rPr lang="id-id" dirty="0">
                <a:solidFill>
                  <a:schemeClr val="tx1"/>
                </a:solidFill>
                <a:latin typeface="Arial" panose="020B0604020202020204" pitchFamily="34" charset="0"/>
                <a:ea typeface="メイリオ" panose="020B0604030504040204" pitchFamily="50" charset="-128"/>
                <a:cs typeface="Arial" panose="020B0604020202020204" pitchFamily="34" charset="0"/>
              </a:rPr>
              <a:t>Periksa tali dagu, kelonggaran dan kemiringannya </a:t>
            </a:r>
            <a:endParaRPr lang="en-US" altLang="ja-JP" dirty="0">
              <a:solidFill>
                <a:schemeClr val="tx1"/>
              </a:solidFill>
              <a:latin typeface="Arial" panose="020B0604020202020204" pitchFamily="34" charset="0"/>
              <a:ea typeface="メイリオ" pitchFamily="50" charset="-128"/>
              <a:cs typeface="Arial" panose="020B0604020202020204" pitchFamily="34" charset="0"/>
            </a:endParaRPr>
          </a:p>
          <a:p>
            <a:pPr marL="361950" indent="-361950" rtl="0"/>
            <a:r>
              <a:rPr lang="id-id" dirty="0">
                <a:solidFill>
                  <a:schemeClr val="tx1"/>
                </a:solidFill>
                <a:latin typeface="Arial" panose="020B0604020202020204" pitchFamily="34" charset="0"/>
                <a:ea typeface="メイリオ" panose="020B0604030504040204" pitchFamily="50" charset="-128"/>
                <a:cs typeface="Arial" panose="020B0604020202020204" pitchFamily="34" charset="0"/>
              </a:rPr>
              <a:t>　</a:t>
            </a:r>
            <a:r>
              <a:rPr lang="id-ID" dirty="0">
                <a:solidFill>
                  <a:schemeClr val="tx1"/>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en-US" dirty="0">
                <a:solidFill>
                  <a:schemeClr val="tx1"/>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	</a:t>
            </a:r>
            <a:r>
              <a:rPr lang="id-id" dirty="0">
                <a:solidFill>
                  <a:schemeClr val="tx1"/>
                </a:solidFill>
                <a:latin typeface="Arial" panose="020B0604020202020204" pitchFamily="34" charset="0"/>
                <a:ea typeface="メイリオ" panose="020B0604030504040204" pitchFamily="50" charset="-128"/>
                <a:cs typeface="Arial" panose="020B0604020202020204" pitchFamily="34" charset="0"/>
              </a:rPr>
              <a:t>Periksa apakah sudah usang dan ada kerusakan </a:t>
            </a:r>
            <a:endParaRPr lang="en-US" altLang="ja-JP" dirty="0">
              <a:solidFill>
                <a:schemeClr val="tx1"/>
              </a:solidFill>
              <a:latin typeface="Arial" panose="020B0604020202020204" pitchFamily="34" charset="0"/>
              <a:ea typeface="メイリオ" pitchFamily="50" charset="-128"/>
              <a:cs typeface="Arial" panose="020B0604020202020204" pitchFamily="34" charset="0"/>
            </a:endParaRPr>
          </a:p>
          <a:p>
            <a:pPr marL="361950" indent="-361950" rtl="0"/>
            <a:r>
              <a:rPr lang="id-id" dirty="0">
                <a:solidFill>
                  <a:schemeClr val="tx1"/>
                </a:solidFill>
                <a:latin typeface="Arial" panose="020B0604020202020204" pitchFamily="34" charset="0"/>
                <a:ea typeface="メイリオ" pitchFamily="50" charset="-128"/>
                <a:cs typeface="Arial" panose="020B0604020202020204" pitchFamily="34" charset="0"/>
              </a:rPr>
              <a:t>　</a:t>
            </a:r>
            <a:r>
              <a:rPr lang="id-ID" dirty="0">
                <a:solidFill>
                  <a:schemeClr val="tx1"/>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dirty="0">
                <a:solidFill>
                  <a:schemeClr val="tx1"/>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	</a:t>
            </a:r>
            <a:r>
              <a:rPr lang="id-id" dirty="0">
                <a:solidFill>
                  <a:schemeClr val="tx1"/>
                </a:solidFill>
                <a:latin typeface="Arial" panose="020B0604020202020204" pitchFamily="34" charset="0"/>
                <a:ea typeface="メイリオ" pitchFamily="50" charset="-128"/>
                <a:cs typeface="Arial" panose="020B0604020202020204" pitchFamily="34" charset="0"/>
              </a:rPr>
              <a:t>Pada dasarnya untuk melindungi waktu jatuh</a:t>
            </a:r>
            <a:endParaRPr kumimoji="1" lang="ja-JP" altLang="en-US" dirty="0">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8" name="スライド番号プレースホルダ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buClrTx/>
              <a:buSzTx/>
              <a:buFontTx/>
              <a:buNone/>
              <a:tabLst/>
              <a:defRPr/>
            </a:pPr>
            <a:fld id="{94AA4217-AB25-474B-8523-140E3806D2F1}" type="slidenum">
              <a:rPr kumimoji="1" lang="id-ID" altLang="ja-JP" sz="1200" b="0" i="0" u="none" strike="noStrike" kern="1200" cap="none" spc="0" normalizeH="0" baseline="0" smtClean="0">
                <a:ln>
                  <a:noFill/>
                </a:ln>
                <a:solidFill>
                  <a:schemeClr val="tx1">
                    <a:tint val="75000"/>
                  </a:schemeClr>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buClrTx/>
                <a:buSzTx/>
                <a:buFontTx/>
                <a:buNone/>
                <a:tabLst/>
                <a:defRPr/>
              </a:pPr>
              <a:t>8</a:t>
            </a:fld>
            <a:endParaRPr kumimoji="1" lang="id-ID" altLang="ja-JP" sz="1200" b="0" i="0" u="none" strike="noStrike" kern="1200" cap="none" spc="0" normalizeH="0" baseline="0">
              <a:ln>
                <a:noFill/>
              </a:ln>
              <a:solidFill>
                <a:schemeClr val="tx1">
                  <a:tint val="75000"/>
                </a:schemeClr>
              </a:solidFill>
              <a:effectLst/>
              <a:uLnTx/>
              <a:uFillTx/>
              <a:latin typeface="Arial" panose="020B0604020202020204" pitchFamily="34" charset="0"/>
              <a:cs typeface="Arial" panose="020B0604020202020204" pitchFamily="34" charset="0"/>
            </a:endParaRPr>
          </a:p>
        </p:txBody>
      </p:sp>
      <p:sp>
        <p:nvSpPr>
          <p:cNvPr id="9" name="正方形/長方形 8"/>
          <p:cNvSpPr/>
          <p:nvPr/>
        </p:nvSpPr>
        <p:spPr>
          <a:xfrm>
            <a:off x="2915816" y="116632"/>
            <a:ext cx="6184706" cy="338554"/>
          </a:xfrm>
          <a:prstGeom prst="rect">
            <a:avLst/>
          </a:prstGeom>
        </p:spPr>
        <p:txBody>
          <a:bodyPr wrap="none" rtlCol="0">
            <a:spAutoFit/>
          </a:bodyPr>
          <a:lstStyle/>
          <a:p>
            <a:pPr lvl="0" algn="just" rtl="0" fontAlgn="base"/>
            <a:r>
              <a:rPr lang="id-id" sz="1600" b="1" dirty="0">
                <a:latin typeface="Arial" panose="020B0604020202020204" pitchFamily="34" charset="0"/>
                <a:ea typeface="ＭＳ ゴシック" pitchFamily="49" charset="-128"/>
                <a:cs typeface="Arial" pitchFamily="34" charset="0"/>
              </a:rPr>
              <a:t>(Bekerja dengan aman dimulai dari berpakaian secara benar!)</a:t>
            </a:r>
            <a:endParaRPr lang="ja-JP" altLang="en-US" sz="1600" b="1" dirty="0">
              <a:latin typeface="Arial" panose="020B0604020202020204" pitchFamily="34" charset="0"/>
              <a:ea typeface="ＭＳ Ｐゴシック" pitchFamily="50" charset="-128"/>
              <a:cs typeface="Arial" panose="020B0604020202020204" pitchFamily="34" charset="0"/>
            </a:endParaRPr>
          </a:p>
        </p:txBody>
      </p:sp>
      <p:sp>
        <p:nvSpPr>
          <p:cNvPr id="2" name="テキスト ボックス 1"/>
          <p:cNvSpPr txBox="1"/>
          <p:nvPr/>
        </p:nvSpPr>
        <p:spPr>
          <a:xfrm>
            <a:off x="251520" y="611396"/>
            <a:ext cx="8415808" cy="646331"/>
          </a:xfrm>
          <a:prstGeom prst="rect">
            <a:avLst/>
          </a:prstGeom>
          <a:noFill/>
        </p:spPr>
        <p:txBody>
          <a:bodyPr wrap="square" rtlCol="0">
            <a:spAutoFit/>
          </a:bodyPr>
          <a:lstStyle/>
          <a:p>
            <a:pPr rtl="0"/>
            <a:r>
              <a:rPr lang="id-id" dirty="0">
                <a:solidFill>
                  <a:srgbClr val="C00000"/>
                </a:solidFill>
                <a:latin typeface="Arial" panose="020B0604020202020204" pitchFamily="34" charset="0"/>
                <a:cs typeface="Arial" panose="020B0604020202020204" pitchFamily="34" charset="0"/>
              </a:rPr>
              <a:t>(Pakaian ketika ada pekerjaan seperti pengolahan dengan mesin dan pengoperasian forklift)</a:t>
            </a:r>
          </a:p>
        </p:txBody>
      </p:sp>
      <p:pic>
        <p:nvPicPr>
          <p:cNvPr id="11" name="図 10">
            <a:extLst>
              <a:ext uri="{FF2B5EF4-FFF2-40B4-BE49-F238E27FC236}">
                <a16:creationId xmlns:a16="http://schemas.microsoft.com/office/drawing/2014/main" id="{FDD9E81B-4253-4544-8555-BAFF80F14B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875" y="3917915"/>
            <a:ext cx="2567523" cy="2671200"/>
          </a:xfrm>
          <a:prstGeom prst="rect">
            <a:avLst/>
          </a:prstGeom>
        </p:spPr>
      </p:pic>
      <p:sp>
        <p:nvSpPr>
          <p:cNvPr id="12" name="Text Box 12">
            <a:extLst>
              <a:ext uri="{FF2B5EF4-FFF2-40B4-BE49-F238E27FC236}">
                <a16:creationId xmlns:a16="http://schemas.microsoft.com/office/drawing/2014/main" id="{513B0401-515A-41D6-8E0B-466E45C6EF96}"/>
              </a:ext>
            </a:extLst>
          </p:cNvPr>
          <p:cNvSpPr txBox="1">
            <a:spLocks noChangeArrowheads="1"/>
          </p:cNvSpPr>
          <p:nvPr/>
        </p:nvSpPr>
        <p:spPr bwMode="auto">
          <a:xfrm>
            <a:off x="8075481" y="4206554"/>
            <a:ext cx="1008000" cy="184150"/>
          </a:xfrm>
          <a:prstGeom prst="rect">
            <a:avLst/>
          </a:prstGeom>
          <a:noFill/>
          <a:ln>
            <a:noFill/>
          </a:ln>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id-ID" altLang="ja-JP" sz="1200">
                <a:cs typeface="Arial" panose="020B0604020202020204" pitchFamily="34" charset="0"/>
              </a:rPr>
              <a:t>Topi pelindung</a:t>
            </a:r>
          </a:p>
        </p:txBody>
      </p:sp>
      <p:sp>
        <p:nvSpPr>
          <p:cNvPr id="14" name="Text Box 12">
            <a:extLst>
              <a:ext uri="{FF2B5EF4-FFF2-40B4-BE49-F238E27FC236}">
                <a16:creationId xmlns:a16="http://schemas.microsoft.com/office/drawing/2014/main" id="{AB5E0DA6-92A3-4486-A86F-DBA6C0FC4586}"/>
              </a:ext>
            </a:extLst>
          </p:cNvPr>
          <p:cNvSpPr txBox="1">
            <a:spLocks noChangeArrowheads="1"/>
          </p:cNvSpPr>
          <p:nvPr/>
        </p:nvSpPr>
        <p:spPr bwMode="auto">
          <a:xfrm>
            <a:off x="7562743" y="4797294"/>
            <a:ext cx="1267361" cy="184666"/>
          </a:xfrm>
          <a:prstGeom prst="rect">
            <a:avLst/>
          </a:prstGeom>
          <a:noFill/>
          <a:ln>
            <a:noFill/>
          </a:ln>
        </p:spPr>
        <p:txBody>
          <a:bodyPr wrap="squar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id-ID" altLang="ja-JP" sz="1200">
                <a:cs typeface="Arial" panose="020B0604020202020204" pitchFamily="34" charset="0"/>
              </a:rPr>
              <a:t>Penyumbat telinga</a:t>
            </a:r>
          </a:p>
        </p:txBody>
      </p:sp>
      <p:sp>
        <p:nvSpPr>
          <p:cNvPr id="15" name="Text Box 12">
            <a:extLst>
              <a:ext uri="{FF2B5EF4-FFF2-40B4-BE49-F238E27FC236}">
                <a16:creationId xmlns:a16="http://schemas.microsoft.com/office/drawing/2014/main" id="{B00E963D-4492-42C9-A2EF-9D8387F6F97F}"/>
              </a:ext>
            </a:extLst>
          </p:cNvPr>
          <p:cNvSpPr txBox="1">
            <a:spLocks noChangeArrowheads="1"/>
          </p:cNvSpPr>
          <p:nvPr/>
        </p:nvSpPr>
        <p:spPr bwMode="auto">
          <a:xfrm>
            <a:off x="7126020" y="5313458"/>
            <a:ext cx="648000" cy="274691"/>
          </a:xfrm>
          <a:prstGeom prst="rect">
            <a:avLst/>
          </a:prstGeom>
          <a:noFill/>
          <a:ln>
            <a:noFill/>
          </a:ln>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85000"/>
              </a:lnSpc>
              <a:spcBef>
                <a:spcPct val="0"/>
              </a:spcBef>
              <a:buNone/>
            </a:pPr>
            <a:r>
              <a:rPr lang="id-ID" altLang="ja-JP" sz="700">
                <a:cs typeface="Arial" panose="020B0604020202020204" pitchFamily="34" charset="0"/>
              </a:rPr>
              <a:t>Memasang kancing lengan baju</a:t>
            </a:r>
          </a:p>
        </p:txBody>
      </p:sp>
      <p:sp>
        <p:nvSpPr>
          <p:cNvPr id="16" name="Text Box 12">
            <a:extLst>
              <a:ext uri="{FF2B5EF4-FFF2-40B4-BE49-F238E27FC236}">
                <a16:creationId xmlns:a16="http://schemas.microsoft.com/office/drawing/2014/main" id="{E074C920-FE5C-4ACD-9A3F-2785FC0B39FC}"/>
              </a:ext>
            </a:extLst>
          </p:cNvPr>
          <p:cNvSpPr txBox="1">
            <a:spLocks noChangeArrowheads="1"/>
          </p:cNvSpPr>
          <p:nvPr/>
        </p:nvSpPr>
        <p:spPr bwMode="auto">
          <a:xfrm>
            <a:off x="8026610" y="6101904"/>
            <a:ext cx="1008000" cy="184150"/>
          </a:xfrm>
          <a:prstGeom prst="rect">
            <a:avLst/>
          </a:prstGeom>
          <a:noFill/>
          <a:ln>
            <a:noFill/>
          </a:ln>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id-ID" altLang="ja-JP" sz="1200">
                <a:cs typeface="Arial" panose="020B0604020202020204" pitchFamily="34" charset="0"/>
              </a:rPr>
              <a:t>Sepatu safety</a:t>
            </a:r>
          </a:p>
        </p:txBody>
      </p:sp>
    </p:spTree>
    <p:extLst>
      <p:ext uri="{BB962C8B-B14F-4D97-AF65-F5344CB8AC3E}">
        <p14:creationId xmlns:p14="http://schemas.microsoft.com/office/powerpoint/2010/main" val="830642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User07.PC007\OneDrive\01厚労省委託H28\未熟練_商業\マニュアル\pics\商業(火傷).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6719" y="4414429"/>
            <a:ext cx="2383753" cy="21829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0"/>
          <p:cNvSpPr>
            <a:spLocks noChangeArrowheads="1"/>
          </p:cNvSpPr>
          <p:nvPr/>
        </p:nvSpPr>
        <p:spPr bwMode="auto">
          <a:xfrm>
            <a:off x="539552" y="260648"/>
            <a:ext cx="8208912" cy="504056"/>
          </a:xfrm>
          <a:prstGeom prst="roundRect">
            <a:avLst/>
          </a:prstGeom>
          <a:solidFill>
            <a:schemeClr val="accent2">
              <a:lumMod val="75000"/>
            </a:schemeClr>
          </a:solidFill>
          <a:ln w="9525">
            <a:noFill/>
            <a:miter lim="800000"/>
            <a:headEnd/>
            <a:tailEnd/>
          </a:ln>
          <a:effectLst/>
        </p:spPr>
        <p:txBody>
          <a:bodyPr vert="horz" wrap="square" lIns="91440" tIns="45720" rIns="91440" bIns="45720" numCol="1" rtlCol="0" anchor="ctr" anchorCtr="0" compatLnSpc="1">
            <a:prstTxWarp prst="textNoShape">
              <a:avLst/>
            </a:prstTxWarp>
            <a:noAutofit/>
          </a:bodyPr>
          <a:lstStyle/>
          <a:p>
            <a:pPr lvl="0" algn="just" rtl="0" fontAlgn="base">
              <a:lnSpc>
                <a:spcPct val="125000"/>
              </a:lnSpc>
              <a:spcBef>
                <a:spcPct val="0"/>
              </a:spcBef>
              <a:spcAft>
                <a:spcPct val="0"/>
              </a:spcAft>
            </a:pPr>
            <a:r>
              <a:rPr lang="id-id" sz="2400" b="1">
                <a:solidFill>
                  <a:schemeClr val="bg1"/>
                </a:solidFill>
                <a:latin typeface="Arial" panose="020B0604020202020204" pitchFamily="34" charset="0"/>
                <a:ea typeface="ＭＳ ゴシック" pitchFamily="49" charset="-128"/>
                <a:cs typeface="Arial" pitchFamily="34" charset="0"/>
              </a:rPr>
              <a:t>Poin 4 Patuhi prosedur kerja yang telah ditetapkan!</a:t>
            </a:r>
            <a:endParaRPr kumimoji="1" lang="ja-JP" altLang="en-US" sz="2400" b="1" i="0" u="none" strike="noStrike" cap="none" normalizeH="0" baseline="0" dirty="0">
              <a:ln>
                <a:noFill/>
              </a:ln>
              <a:solidFill>
                <a:schemeClr val="bg1"/>
              </a:solidFill>
              <a:effectLst/>
              <a:latin typeface="Arial" panose="020B0604020202020204" pitchFamily="34" charset="0"/>
              <a:ea typeface="ＭＳ Ｐゴシック" pitchFamily="50" charset="-128"/>
              <a:cs typeface="ＭＳ Ｐゴシック" pitchFamily="50" charset="-128"/>
            </a:endParaRPr>
          </a:p>
        </p:txBody>
      </p:sp>
      <p:sp>
        <p:nvSpPr>
          <p:cNvPr id="8" name="スライド番号プレースホルダ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4AA4217-AB25-474B-8523-140E3806D2F1}" type="slidenum">
              <a:rPr kumimoji="1" lang="ja-JP" altLang="en-US" sz="1200" b="0" i="0" u="none" strike="noStrike" kern="1200" cap="none" spc="0" normalizeH="0" baseline="0" noProof="0" smtClean="0">
                <a:ln>
                  <a:noFill/>
                </a:ln>
                <a:solidFill>
                  <a:schemeClr val="tx1">
                    <a:tint val="75000"/>
                  </a:scheme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dirty="0">
              <a:ln>
                <a:noFill/>
              </a:ln>
              <a:solidFill>
                <a:schemeClr val="tx1">
                  <a:tint val="75000"/>
                </a:schemeClr>
              </a:solidFill>
              <a:effectLst/>
              <a:uLnTx/>
              <a:uFillTx/>
              <a:latin typeface="Arial" panose="020B0604020202020204" pitchFamily="34" charset="0"/>
              <a:cs typeface="+mn-cs"/>
            </a:endParaRPr>
          </a:p>
        </p:txBody>
      </p:sp>
      <p:sp>
        <p:nvSpPr>
          <p:cNvPr id="9" name="Rectangle 10"/>
          <p:cNvSpPr>
            <a:spLocks noChangeArrowheads="1"/>
          </p:cNvSpPr>
          <p:nvPr/>
        </p:nvSpPr>
        <p:spPr bwMode="auto">
          <a:xfrm>
            <a:off x="548680" y="2014101"/>
            <a:ext cx="8199784" cy="2397749"/>
          </a:xfrm>
          <a:prstGeom prst="rect">
            <a:avLst/>
          </a:prstGeom>
          <a:solidFill>
            <a:schemeClr val="accent3">
              <a:lumMod val="20000"/>
              <a:lumOff val="80000"/>
            </a:schemeClr>
          </a:solidFill>
          <a:ln w="28575">
            <a:solidFill>
              <a:srgbClr val="0000CC"/>
            </a:solidFill>
            <a:miter lim="800000"/>
            <a:headEnd/>
            <a:tailEnd/>
          </a:ln>
          <a:effectLst/>
        </p:spPr>
        <p:txBody>
          <a:bodyPr tIns="108000" rIns="72000" bIns="72000" rtlCol="0" anchor="ctr">
            <a:spAutoFit/>
          </a:bodyPr>
          <a:lstStyle/>
          <a:p>
            <a:pPr marL="271463" indent="-271463" rtl="0" fontAlgn="auto">
              <a:spcAft>
                <a:spcPts val="0"/>
              </a:spcAft>
              <a:defRPr/>
            </a:pPr>
            <a:r>
              <a:rPr lang="id-id" sz="1600" dirty="0">
                <a:solidFill>
                  <a:srgbClr val="0000CC"/>
                </a:solidFill>
                <a:latin typeface="Arial" panose="020B0604020202020204" pitchFamily="34" charset="0"/>
                <a:ea typeface="メイリオ" pitchFamily="50" charset="-128"/>
                <a:cs typeface="メイリオ" pitchFamily="50" charset="-128"/>
              </a:rPr>
              <a:t>◆</a:t>
            </a:r>
            <a:r>
              <a:rPr lang="en-US" sz="1600" dirty="0">
                <a:latin typeface="Arial" panose="020B0604020202020204" pitchFamily="34" charset="0"/>
                <a:ea typeface="メイリオ" pitchFamily="50" charset="-128"/>
                <a:cs typeface="メイリオ" pitchFamily="50" charset="-128"/>
              </a:rPr>
              <a:t>	</a:t>
            </a:r>
            <a:r>
              <a:rPr lang="id-id" sz="1600" dirty="0">
                <a:latin typeface="Arial" panose="020B0604020202020204" pitchFamily="34" charset="0"/>
                <a:ea typeface="メイリオ" pitchFamily="50" charset="-128"/>
                <a:cs typeface="メイリオ" pitchFamily="50" charset="-128"/>
              </a:rPr>
              <a:t>Mematuhi dengan baik </a:t>
            </a:r>
            <a:r>
              <a:rPr lang="id-id" sz="1600" dirty="0">
                <a:solidFill>
                  <a:srgbClr val="C00000"/>
                </a:solidFill>
                <a:latin typeface="Arial" panose="020B0604020202020204" pitchFamily="34" charset="0"/>
                <a:ea typeface="メイリオ" pitchFamily="50" charset="-128"/>
                <a:cs typeface="メイリオ" pitchFamily="50" charset="-128"/>
              </a:rPr>
              <a:t>prosedur kerja</a:t>
            </a:r>
            <a:r>
              <a:rPr lang="en-US" sz="1600" dirty="0">
                <a:solidFill>
                  <a:srgbClr val="C00000"/>
                </a:solidFill>
                <a:latin typeface="Arial" panose="020B0604020202020204" pitchFamily="34" charset="0"/>
                <a:ea typeface="メイリオ" pitchFamily="50" charset="-128"/>
                <a:cs typeface="メイリオ" pitchFamily="50" charset="-128"/>
              </a:rPr>
              <a:t> </a:t>
            </a:r>
            <a:r>
              <a:rPr lang="id-id" sz="1600" dirty="0">
                <a:latin typeface="Arial" panose="020B0604020202020204" pitchFamily="34" charset="0"/>
                <a:ea typeface="メイリオ" pitchFamily="50" charset="-128"/>
                <a:cs typeface="メイリオ" pitchFamily="50" charset="-128"/>
              </a:rPr>
              <a:t>(standar kerja) yang telah ditetapkan.</a:t>
            </a:r>
            <a:endParaRPr lang="en-US" altLang="ja-JP" sz="1600" dirty="0">
              <a:latin typeface="Arial" panose="020B0604020202020204" pitchFamily="34" charset="0"/>
              <a:ea typeface="メイリオ" pitchFamily="50" charset="-128"/>
              <a:cs typeface="メイリオ" pitchFamily="50" charset="-128"/>
            </a:endParaRPr>
          </a:p>
          <a:p>
            <a:pPr marL="271463" indent="-271463" rtl="0" fontAlgn="auto">
              <a:spcAft>
                <a:spcPts val="0"/>
              </a:spcAft>
              <a:defRPr/>
            </a:pPr>
            <a:r>
              <a:rPr lang="id-id" sz="1600" dirty="0">
                <a:solidFill>
                  <a:srgbClr val="0000CC"/>
                </a:solidFill>
                <a:latin typeface="Arial" panose="020B0604020202020204" pitchFamily="34" charset="0"/>
                <a:ea typeface="メイリオ" pitchFamily="50" charset="-128"/>
                <a:cs typeface="メイリオ" pitchFamily="50" charset="-128"/>
              </a:rPr>
              <a:t>◆</a:t>
            </a:r>
            <a:r>
              <a:rPr lang="en-US" sz="1600" dirty="0">
                <a:latin typeface="Arial" panose="020B0604020202020204" pitchFamily="34" charset="0"/>
                <a:ea typeface="メイリオ" pitchFamily="50" charset="-128"/>
                <a:cs typeface="メイリオ" pitchFamily="50" charset="-128"/>
              </a:rPr>
              <a:t>	</a:t>
            </a:r>
            <a:r>
              <a:rPr lang="id-id" sz="1600" dirty="0">
                <a:latin typeface="Arial" panose="020B0604020202020204" pitchFamily="34" charset="0"/>
                <a:ea typeface="メイリオ" pitchFamily="50" charset="-128"/>
                <a:cs typeface="メイリオ" pitchFamily="50" charset="-128"/>
              </a:rPr>
              <a:t>Menguasai prosedur kerja yang ditunjukkan pada manual prosedur kerja </a:t>
            </a:r>
            <a:br>
              <a:rPr lang="en-US" sz="1600" dirty="0">
                <a:latin typeface="Arial" panose="020B0604020202020204" pitchFamily="34" charset="0"/>
                <a:ea typeface="メイリオ" pitchFamily="50" charset="-128"/>
                <a:cs typeface="メイリオ" pitchFamily="50" charset="-128"/>
              </a:rPr>
            </a:br>
            <a:r>
              <a:rPr lang="id-id" sz="1600" dirty="0">
                <a:latin typeface="Arial" panose="020B0604020202020204" pitchFamily="34" charset="0"/>
                <a:ea typeface="メイリオ" pitchFamily="50" charset="-128"/>
                <a:cs typeface="メイリオ" pitchFamily="50" charset="-128"/>
              </a:rPr>
              <a:t>dengan </a:t>
            </a:r>
            <a:r>
              <a:rPr lang="id-id" sz="1600" dirty="0">
                <a:solidFill>
                  <a:srgbClr val="C00000"/>
                </a:solidFill>
                <a:latin typeface="Arial" panose="020B0604020202020204" pitchFamily="34" charset="0"/>
                <a:ea typeface="メイリオ" pitchFamily="50" charset="-128"/>
                <a:cs typeface="メイリオ" pitchFamily="50" charset="-128"/>
              </a:rPr>
              <a:t>berlatih berulang kali.</a:t>
            </a:r>
            <a:endParaRPr lang="en-US" altLang="ja-JP" sz="1600" dirty="0">
              <a:latin typeface="Arial" panose="020B0604020202020204" pitchFamily="34" charset="0"/>
              <a:ea typeface="メイリオ" pitchFamily="50" charset="-128"/>
              <a:cs typeface="メイリオ" pitchFamily="50" charset="-128"/>
            </a:endParaRPr>
          </a:p>
          <a:p>
            <a:pPr marL="271463" indent="-271463" rtl="0" fontAlgn="auto">
              <a:spcAft>
                <a:spcPts val="0"/>
              </a:spcAft>
              <a:defRPr/>
            </a:pPr>
            <a:r>
              <a:rPr lang="id-id" sz="1600" dirty="0">
                <a:solidFill>
                  <a:srgbClr val="0000CC"/>
                </a:solidFill>
                <a:latin typeface="Arial" panose="020B0604020202020204" pitchFamily="34" charset="0"/>
                <a:ea typeface="メイリオ" pitchFamily="50" charset="-128"/>
                <a:cs typeface="メイリオ" pitchFamily="50" charset="-128"/>
              </a:rPr>
              <a:t>◆</a:t>
            </a:r>
            <a:r>
              <a:rPr lang="en-US" sz="1600" dirty="0">
                <a:solidFill>
                  <a:srgbClr val="0000CC"/>
                </a:solidFill>
                <a:latin typeface="Arial" panose="020B0604020202020204" pitchFamily="34" charset="0"/>
                <a:ea typeface="メイリオ" pitchFamily="50" charset="-128"/>
                <a:cs typeface="メイリオ" pitchFamily="50" charset="-128"/>
              </a:rPr>
              <a:t>	</a:t>
            </a:r>
            <a:r>
              <a:rPr lang="id-id" sz="1600" dirty="0">
                <a:latin typeface="Arial" panose="020B0604020202020204" pitchFamily="34" charset="0"/>
                <a:ea typeface="メイリオ" pitchFamily="50" charset="-128"/>
                <a:cs typeface="メイリオ" pitchFamily="50" charset="-128"/>
              </a:rPr>
              <a:t>Memahami </a:t>
            </a:r>
            <a:r>
              <a:rPr lang="id-id" sz="1600" dirty="0">
                <a:solidFill>
                  <a:srgbClr val="C00000"/>
                </a:solidFill>
                <a:latin typeface="Arial" panose="020B0604020202020204" pitchFamily="34" charset="0"/>
                <a:ea typeface="メイリオ" pitchFamily="50" charset="-128"/>
                <a:cs typeface="メイリオ" pitchFamily="50" charset="-128"/>
              </a:rPr>
              <a:t>hal yang harus dilakukan</a:t>
            </a:r>
            <a:r>
              <a:rPr lang="id-id" sz="1600" dirty="0">
                <a:latin typeface="Arial" panose="020B0604020202020204" pitchFamily="34" charset="0"/>
                <a:ea typeface="メイリオ" pitchFamily="50" charset="-128"/>
                <a:cs typeface="メイリオ" pitchFamily="50" charset="-128"/>
              </a:rPr>
              <a:t> dan </a:t>
            </a:r>
            <a:r>
              <a:rPr lang="id-id" sz="1600" dirty="0">
                <a:solidFill>
                  <a:srgbClr val="C00000"/>
                </a:solidFill>
                <a:latin typeface="Arial" panose="020B0604020202020204" pitchFamily="34" charset="0"/>
                <a:ea typeface="メイリオ" pitchFamily="50" charset="-128"/>
                <a:cs typeface="メイリオ" pitchFamily="50" charset="-128"/>
              </a:rPr>
              <a:t>hal yang tidak boleh dilakukan </a:t>
            </a:r>
            <a:r>
              <a:rPr lang="id-id" sz="1600" dirty="0">
                <a:latin typeface="Arial" panose="020B0604020202020204" pitchFamily="34" charset="0"/>
                <a:ea typeface="メイリオ" pitchFamily="50" charset="-128"/>
                <a:cs typeface="メイリオ" pitchFamily="50" charset="-128"/>
              </a:rPr>
              <a:t>untuk keselamatan.</a:t>
            </a:r>
            <a:endParaRPr lang="en-US" altLang="ja-JP" sz="1600" dirty="0">
              <a:latin typeface="Arial" panose="020B0604020202020204" pitchFamily="34" charset="0"/>
              <a:ea typeface="メイリオ" pitchFamily="50" charset="-128"/>
              <a:cs typeface="メイリオ" pitchFamily="50" charset="-128"/>
            </a:endParaRPr>
          </a:p>
          <a:p>
            <a:pPr marL="271463" indent="-271463" rtl="0" fontAlgn="auto">
              <a:spcAft>
                <a:spcPts val="0"/>
              </a:spcAft>
              <a:defRPr/>
            </a:pPr>
            <a:r>
              <a:rPr lang="id-id" sz="1600" dirty="0">
                <a:solidFill>
                  <a:srgbClr val="0000CC"/>
                </a:solidFill>
                <a:latin typeface="Arial" panose="020B0604020202020204" pitchFamily="34" charset="0"/>
                <a:ea typeface="メイリオ" pitchFamily="50" charset="-128"/>
                <a:cs typeface="メイリオ" pitchFamily="50" charset="-128"/>
              </a:rPr>
              <a:t>◆</a:t>
            </a:r>
            <a:r>
              <a:rPr lang="en-US" sz="1600" dirty="0">
                <a:latin typeface="Arial" panose="020B0604020202020204" pitchFamily="34" charset="0"/>
                <a:ea typeface="メイリオ" pitchFamily="50" charset="-128"/>
                <a:cs typeface="メイリオ" pitchFamily="50" charset="-128"/>
              </a:rPr>
              <a:t>	</a:t>
            </a:r>
            <a:r>
              <a:rPr lang="id-id" sz="1600" dirty="0">
                <a:latin typeface="Arial" panose="020B0604020202020204" pitchFamily="34" charset="0"/>
                <a:ea typeface="メイリオ" pitchFamily="50" charset="-128"/>
                <a:cs typeface="メイリオ" pitchFamily="50" charset="-128"/>
              </a:rPr>
              <a:t>Jika </a:t>
            </a:r>
            <a:r>
              <a:rPr lang="id-id" sz="1600" spc="-50" dirty="0">
                <a:latin typeface="Arial" panose="020B0604020202020204" pitchFamily="34" charset="0"/>
                <a:ea typeface="メイリオ" pitchFamily="50" charset="-128"/>
                <a:cs typeface="メイリオ" pitchFamily="50" charset="-128"/>
              </a:rPr>
              <a:t>prosedur kerja</a:t>
            </a:r>
            <a:r>
              <a:rPr lang="id-id" sz="1600" spc="-50" dirty="0">
                <a:solidFill>
                  <a:srgbClr val="C00000"/>
                </a:solidFill>
                <a:latin typeface="Arial" panose="020B0604020202020204" pitchFamily="34" charset="0"/>
                <a:ea typeface="メイリオ" pitchFamily="50" charset="-128"/>
                <a:cs typeface="メイリオ" pitchFamily="50" charset="-128"/>
              </a:rPr>
              <a:t> tidak dipahami, </a:t>
            </a:r>
            <a:r>
              <a:rPr lang="id-id" sz="1600" spc="-50" dirty="0">
                <a:latin typeface="Arial" panose="020B0604020202020204" pitchFamily="34" charset="0"/>
                <a:ea typeface="メイリオ" pitchFamily="50" charset="-128"/>
                <a:cs typeface="メイリオ" pitchFamily="50" charset="-128"/>
              </a:rPr>
              <a:t>selalu dipastikan oleh penanggung jawab dan jangan dibiarkan tetap seperti itu.</a:t>
            </a:r>
            <a:endParaRPr lang="en-US" altLang="ja-JP" sz="1600" spc="-50" dirty="0">
              <a:latin typeface="Arial" panose="020B0604020202020204" pitchFamily="34" charset="0"/>
              <a:ea typeface="メイリオ" pitchFamily="50" charset="-128"/>
              <a:cs typeface="メイリオ" pitchFamily="50" charset="-128"/>
            </a:endParaRPr>
          </a:p>
          <a:p>
            <a:pPr marL="271463" indent="-271463" rtl="0" fontAlgn="auto">
              <a:spcAft>
                <a:spcPts val="0"/>
              </a:spcAft>
              <a:defRPr/>
            </a:pPr>
            <a:r>
              <a:rPr lang="id-id" sz="1600" dirty="0">
                <a:solidFill>
                  <a:srgbClr val="0000CC"/>
                </a:solidFill>
                <a:latin typeface="Arial" panose="020B0604020202020204" pitchFamily="34" charset="0"/>
                <a:ea typeface="メイリオ" pitchFamily="50" charset="-128"/>
                <a:cs typeface="メイリオ" pitchFamily="50" charset="-128"/>
              </a:rPr>
              <a:t>◆</a:t>
            </a:r>
            <a:r>
              <a:rPr lang="en-US" sz="1600" dirty="0">
                <a:latin typeface="Arial" panose="020B0604020202020204" pitchFamily="34" charset="0"/>
                <a:ea typeface="メイリオ" pitchFamily="50" charset="-128"/>
                <a:cs typeface="メイリオ" pitchFamily="50" charset="-128"/>
              </a:rPr>
              <a:t>	</a:t>
            </a:r>
            <a:r>
              <a:rPr lang="id-id" sz="1600" dirty="0">
                <a:latin typeface="Arial" panose="020B0604020202020204" pitchFamily="34" charset="0"/>
                <a:ea typeface="メイリオ" pitchFamily="50" charset="-128"/>
                <a:cs typeface="メイリオ" pitchFamily="50" charset="-128"/>
              </a:rPr>
              <a:t>Waspadai </a:t>
            </a:r>
            <a:r>
              <a:rPr lang="id-id" sz="1600" dirty="0">
                <a:solidFill>
                  <a:srgbClr val="C00000"/>
                </a:solidFill>
                <a:latin typeface="Arial" panose="020B0604020202020204" pitchFamily="34" charset="0"/>
                <a:ea typeface="メイリオ" pitchFamily="50" charset="-128"/>
                <a:cs typeface="メイリオ" pitchFamily="50" charset="-128"/>
              </a:rPr>
              <a:t>cedera akibat merasa sudah terbiasa</a:t>
            </a:r>
            <a:r>
              <a:rPr lang="id-id" sz="1600" dirty="0">
                <a:latin typeface="Arial" panose="020B0604020202020204" pitchFamily="34" charset="0"/>
                <a:ea typeface="メイリオ" pitchFamily="50" charset="-128"/>
                <a:cs typeface="メイリオ" pitchFamily="50" charset="-128"/>
              </a:rPr>
              <a:t>dan jangan menganggap ringan kerja atau memaksakan diri.</a:t>
            </a:r>
            <a:endParaRPr lang="en-US" altLang="ja-JP" sz="1600" dirty="0">
              <a:latin typeface="Arial" panose="020B0604020202020204" pitchFamily="34" charset="0"/>
              <a:ea typeface="メイリオ" pitchFamily="50" charset="-128"/>
              <a:cs typeface="メイリオ" pitchFamily="50" charset="-128"/>
            </a:endParaRPr>
          </a:p>
        </p:txBody>
      </p:sp>
      <p:sp>
        <p:nvSpPr>
          <p:cNvPr id="10" name="テキスト ボックス 9"/>
          <p:cNvSpPr txBox="1"/>
          <p:nvPr/>
        </p:nvSpPr>
        <p:spPr>
          <a:xfrm>
            <a:off x="468313" y="838284"/>
            <a:ext cx="8280151" cy="1077218"/>
          </a:xfrm>
          <a:prstGeom prst="rect">
            <a:avLst/>
          </a:prstGeom>
          <a:noFill/>
        </p:spPr>
        <p:txBody>
          <a:bodyPr wrap="square" rtlCol="0">
            <a:spAutoFit/>
          </a:bodyPr>
          <a:lstStyle/>
          <a:p>
            <a:pPr marL="271463" indent="-271463" rtl="0" fontAlgn="auto">
              <a:spcAft>
                <a:spcPts val="0"/>
              </a:spcAft>
              <a:defRPr/>
            </a:pPr>
            <a:r>
              <a:rPr lang="id-ID" sz="1600" dirty="0">
                <a:latin typeface="Arial" panose="020B0604020202020204" pitchFamily="34" charset="0"/>
                <a:ea typeface="メイリオ" panose="020B0604030504040204" pitchFamily="50" charset="-128"/>
                <a:cs typeface="メイリオ" panose="020B0604030504040204" pitchFamily="50" charset="-128"/>
                <a:sym typeface="Wingdings 2" panose="05020102010507070707" pitchFamily="18" charset="2"/>
              </a:rPr>
              <a:t></a:t>
            </a:r>
            <a:r>
              <a:rPr lang="en-US" sz="1600" dirty="0">
                <a:latin typeface="Arial" panose="020B0604020202020204" pitchFamily="34" charset="0"/>
                <a:ea typeface="メイリオ" panose="020B0604030504040204" pitchFamily="50" charset="-128"/>
                <a:cs typeface="メイリオ" panose="020B0604030504040204" pitchFamily="50" charset="-128"/>
              </a:rPr>
              <a:t>	</a:t>
            </a:r>
            <a:r>
              <a:rPr lang="id-id" sz="1600" dirty="0">
                <a:latin typeface="Arial" panose="020B0604020202020204" pitchFamily="34" charset="0"/>
                <a:ea typeface="メイリオ" panose="020B0604030504040204" pitchFamily="50" charset="-128"/>
                <a:cs typeface="メイリオ" panose="020B0604030504040204" pitchFamily="50" charset="-128"/>
              </a:rPr>
              <a:t>Ada banyak risiko yang tidak terduga di tempat kerja.</a:t>
            </a:r>
            <a:endParaRPr lang="en-US" altLang="ja-JP" sz="1600" dirty="0">
              <a:latin typeface="Arial" panose="020B0604020202020204" pitchFamily="34" charset="0"/>
              <a:ea typeface="メイリオ" panose="020B0604030504040204" pitchFamily="50" charset="-128"/>
              <a:cs typeface="メイリオ" panose="020B0604030504040204" pitchFamily="50" charset="-128"/>
            </a:endParaRPr>
          </a:p>
          <a:p>
            <a:pPr marL="271463" indent="-271463" rtl="0" fontAlgn="auto">
              <a:spcAft>
                <a:spcPts val="0"/>
              </a:spcAft>
              <a:defRPr/>
            </a:pPr>
            <a:r>
              <a:rPr lang="id-ID" sz="1600" dirty="0">
                <a:latin typeface="Arial" panose="020B0604020202020204" pitchFamily="34" charset="0"/>
                <a:ea typeface="メイリオ" panose="020B0604030504040204" pitchFamily="50" charset="-128"/>
                <a:cs typeface="メイリオ" panose="020B0604030504040204" pitchFamily="50" charset="-128"/>
                <a:sym typeface="Wingdings 2" panose="05020102010507070707" pitchFamily="18" charset="2"/>
              </a:rPr>
              <a:t></a:t>
            </a:r>
            <a:r>
              <a:rPr lang="en-US" sz="1600" dirty="0">
                <a:latin typeface="Arial" panose="020B0604020202020204" pitchFamily="34" charset="0"/>
                <a:ea typeface="メイリオ" panose="020B0604030504040204" pitchFamily="50" charset="-128"/>
                <a:cs typeface="メイリオ" panose="020B0604030504040204" pitchFamily="50" charset="-128"/>
              </a:rPr>
              <a:t>	</a:t>
            </a:r>
            <a:r>
              <a:rPr lang="id-id" sz="1600" dirty="0">
                <a:latin typeface="Arial" panose="020B0604020202020204" pitchFamily="34" charset="0"/>
                <a:ea typeface="メイリオ" panose="020B0604030504040204" pitchFamily="50" charset="-128"/>
                <a:cs typeface="メイリオ" panose="020B0604030504040204" pitchFamily="50" charset="-128"/>
              </a:rPr>
              <a:t>Prosedur kerja yang ditetapkan di tempat kerja adalah aturan untuk bekerja secara efisien dengan selamat dan sehat.</a:t>
            </a:r>
            <a:endParaRPr lang="en-US" altLang="ja-JP" sz="1600" dirty="0">
              <a:latin typeface="Arial" panose="020B0604020202020204" pitchFamily="34" charset="0"/>
              <a:ea typeface="メイリオ" panose="020B0604030504040204" pitchFamily="50" charset="-128"/>
              <a:cs typeface="メイリオ" panose="020B0604030504040204" pitchFamily="50" charset="-128"/>
            </a:endParaRPr>
          </a:p>
          <a:p>
            <a:pPr marL="271463" indent="-271463" rtl="0" fontAlgn="auto">
              <a:spcAft>
                <a:spcPts val="0"/>
              </a:spcAft>
              <a:defRPr/>
            </a:pPr>
            <a:r>
              <a:rPr lang="id-ID" sz="1600" dirty="0">
                <a:latin typeface="Arial" panose="020B0604020202020204" pitchFamily="34" charset="0"/>
                <a:ea typeface="メイリオ" panose="020B0604030504040204" pitchFamily="50" charset="-128"/>
                <a:cs typeface="メイリオ" panose="020B0604030504040204" pitchFamily="50" charset="-128"/>
                <a:sym typeface="Wingdings 2" panose="05020102010507070707" pitchFamily="18" charset="2"/>
              </a:rPr>
              <a:t></a:t>
            </a:r>
            <a:r>
              <a:rPr lang="en-US" sz="1600" dirty="0">
                <a:latin typeface="Arial" panose="020B0604020202020204" pitchFamily="34" charset="0"/>
                <a:ea typeface="メイリオ" panose="020B0604030504040204" pitchFamily="50" charset="-128"/>
                <a:cs typeface="メイリオ" panose="020B0604030504040204" pitchFamily="50" charset="-128"/>
              </a:rPr>
              <a:t>	</a:t>
            </a:r>
            <a:r>
              <a:rPr lang="id-id" sz="1600" dirty="0">
                <a:latin typeface="Arial" panose="020B0604020202020204" pitchFamily="34" charset="0"/>
                <a:ea typeface="メイリオ" panose="020B0604030504040204" pitchFamily="50" charset="-128"/>
                <a:cs typeface="メイリオ" panose="020B0604030504040204" pitchFamily="50" charset="-128"/>
              </a:rPr>
              <a:t>Lindungi diri sendiri dengan mematuhi prosedur kerja</a:t>
            </a:r>
          </a:p>
        </p:txBody>
      </p:sp>
      <p:grpSp>
        <p:nvGrpSpPr>
          <p:cNvPr id="11" name="グループ化 10"/>
          <p:cNvGrpSpPr>
            <a:grpSpLocks noChangeAspect="1"/>
          </p:cNvGrpSpPr>
          <p:nvPr/>
        </p:nvGrpSpPr>
        <p:grpSpPr>
          <a:xfrm>
            <a:off x="7754455" y="1485449"/>
            <a:ext cx="1004482" cy="1224136"/>
            <a:chOff x="724357" y="4521201"/>
            <a:chExt cx="1076862" cy="1369700"/>
          </a:xfrm>
        </p:grpSpPr>
        <p:pic>
          <p:nvPicPr>
            <p:cNvPr id="13" name="Picture 2" descr="C:\Users\User07.PC007\AppData\Local\Microsoft\Windows\Temporary Internet Files\Content.IE5\4NMNC06D\gatag-0000256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08723">
              <a:off x="724357" y="4521201"/>
              <a:ext cx="1009887" cy="1369700"/>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rot="20973691">
              <a:off x="730495" y="4994074"/>
              <a:ext cx="1070724" cy="723187"/>
            </a:xfrm>
            <a:prstGeom prst="rect">
              <a:avLst/>
            </a:prstGeom>
            <a:noFill/>
          </p:spPr>
          <p:txBody>
            <a:bodyPr wrap="square" rtlCol="0">
              <a:spAutoFit/>
            </a:bodyPr>
            <a:lstStyle/>
            <a:p>
              <a:pPr algn="ctr" rtl="0"/>
              <a:r>
                <a:rPr lang="id-id" sz="1200" dirty="0">
                  <a:solidFill>
                    <a:srgbClr val="C00000"/>
                  </a:solidFill>
                  <a:latin typeface="Arial" panose="020B0604020202020204" pitchFamily="34" charset="0"/>
                  <a:cs typeface="Arial" panose="020B0604020202020204" pitchFamily="34" charset="0"/>
                </a:rPr>
                <a:t>Manual prosedur kerja</a:t>
              </a:r>
            </a:p>
          </p:txBody>
        </p:sp>
      </p:grpSp>
      <p:sp>
        <p:nvSpPr>
          <p:cNvPr id="16" name="テキスト ボックス 15"/>
          <p:cNvSpPr txBox="1"/>
          <p:nvPr/>
        </p:nvSpPr>
        <p:spPr>
          <a:xfrm>
            <a:off x="548680" y="4509120"/>
            <a:ext cx="5888039" cy="2062103"/>
          </a:xfrm>
          <a:prstGeom prst="rect">
            <a:avLst/>
          </a:prstGeom>
          <a:noFill/>
        </p:spPr>
        <p:txBody>
          <a:bodyPr wrap="square" rtlCol="0">
            <a:spAutoFit/>
          </a:bodyPr>
          <a:lstStyle/>
          <a:p>
            <a:pPr rtl="0"/>
            <a:r>
              <a:rPr lang="en-US" sz="1600" dirty="0">
                <a:solidFill>
                  <a:srgbClr val="C00000"/>
                </a:solidFill>
                <a:latin typeface="Arial" panose="020B0604020202020204" pitchFamily="34" charset="0"/>
                <a:ea typeface="メイリオ" pitchFamily="50" charset="-128"/>
                <a:cs typeface="メイリオ" pitchFamily="50" charset="-128"/>
              </a:rPr>
              <a:t>[</a:t>
            </a:r>
            <a:r>
              <a:rPr lang="id-id" sz="1600" dirty="0">
                <a:solidFill>
                  <a:srgbClr val="C00000"/>
                </a:solidFill>
                <a:latin typeface="Arial" panose="020B0604020202020204" pitchFamily="34" charset="0"/>
                <a:ea typeface="メイリオ" pitchFamily="50" charset="-128"/>
                <a:cs typeface="メイリオ" pitchFamily="50" charset="-128"/>
              </a:rPr>
              <a:t>Hal-hal yang perlu diperhatikan untuk keselamatan penggunaan penggorengan</a:t>
            </a:r>
            <a:r>
              <a:rPr lang="en-US" sz="1600" dirty="0">
                <a:solidFill>
                  <a:srgbClr val="C00000"/>
                </a:solidFill>
                <a:latin typeface="Arial" panose="020B0604020202020204" pitchFamily="34" charset="0"/>
                <a:ea typeface="メイリオ" pitchFamily="50" charset="-128"/>
                <a:cs typeface="メイリオ" pitchFamily="50" charset="-128"/>
              </a:rPr>
              <a:t>]</a:t>
            </a:r>
            <a:endParaRPr lang="id-id" sz="1600" dirty="0">
              <a:solidFill>
                <a:srgbClr val="C00000"/>
              </a:solidFill>
              <a:latin typeface="Arial" panose="020B0604020202020204" pitchFamily="34" charset="0"/>
              <a:ea typeface="メイリオ" pitchFamily="50" charset="-128"/>
              <a:cs typeface="メイリオ" pitchFamily="50" charset="-128"/>
            </a:endParaRPr>
          </a:p>
          <a:p>
            <a:pPr marL="361950" indent="-361950" rtl="0"/>
            <a:r>
              <a:rPr lang="id-ID" sz="1600" dirty="0">
                <a:latin typeface="Arial" panose="020B0604020202020204" pitchFamily="34" charset="0"/>
                <a:ea typeface="メイリオ" pitchFamily="50" charset="-128"/>
                <a:cs typeface="メイリオ" pitchFamily="50" charset="-128"/>
              </a:rPr>
              <a:t>1)</a:t>
            </a:r>
            <a:r>
              <a:rPr lang="en-US" sz="1600" dirty="0">
                <a:latin typeface="Arial" panose="020B0604020202020204" pitchFamily="34" charset="0"/>
                <a:ea typeface="メイリオ" pitchFamily="50" charset="-128"/>
                <a:cs typeface="メイリオ" pitchFamily="50" charset="-128"/>
              </a:rPr>
              <a:t>	</a:t>
            </a:r>
            <a:r>
              <a:rPr lang="id-id" sz="1600" dirty="0">
                <a:latin typeface="Arial" panose="020B0604020202020204" pitchFamily="34" charset="0"/>
                <a:ea typeface="メイリオ" pitchFamily="50" charset="-128"/>
                <a:cs typeface="メイリオ" pitchFamily="50" charset="-128"/>
              </a:rPr>
              <a:t>Pada prinsipnya, jangan mengangkat pemanas saat ada minyak.</a:t>
            </a:r>
            <a:r>
              <a:rPr lang="en-US" sz="1600" dirty="0">
                <a:latin typeface="Arial" panose="020B0604020202020204" pitchFamily="34" charset="0"/>
                <a:ea typeface="メイリオ" pitchFamily="50" charset="-128"/>
                <a:cs typeface="メイリオ" pitchFamily="50" charset="-128"/>
              </a:rPr>
              <a:t> </a:t>
            </a:r>
            <a:r>
              <a:rPr lang="id-id" sz="1600" dirty="0">
                <a:latin typeface="Arial" panose="020B0604020202020204" pitchFamily="34" charset="0"/>
                <a:ea typeface="メイリオ" pitchFamily="50" charset="-128"/>
                <a:cs typeface="メイリオ" pitchFamily="50" charset="-128"/>
              </a:rPr>
              <a:t>(Akan terluka bakar parah jika pemanas jatuh dan minyak muncrat)</a:t>
            </a:r>
            <a:endParaRPr lang="en-US" altLang="ja-JP" sz="1600" dirty="0">
              <a:latin typeface="Arial" panose="020B0604020202020204" pitchFamily="34" charset="0"/>
              <a:ea typeface="メイリオ" pitchFamily="50" charset="-128"/>
              <a:cs typeface="メイリオ" pitchFamily="50" charset="-128"/>
            </a:endParaRPr>
          </a:p>
          <a:p>
            <a:pPr marL="361950" indent="-361950" rtl="0"/>
            <a:r>
              <a:rPr lang="id-ID" sz="1600" dirty="0">
                <a:latin typeface="Arial" panose="020B0604020202020204" pitchFamily="34" charset="0"/>
                <a:ea typeface="メイリオ" pitchFamily="50" charset="-128"/>
                <a:cs typeface="メイリオ" pitchFamily="50" charset="-128"/>
              </a:rPr>
              <a:t>2)</a:t>
            </a:r>
            <a:r>
              <a:rPr lang="en-US" sz="1600" dirty="0">
                <a:latin typeface="Arial" panose="020B0604020202020204" pitchFamily="34" charset="0"/>
                <a:ea typeface="メイリオ" pitchFamily="50" charset="-128"/>
                <a:cs typeface="メイリオ" pitchFamily="50" charset="-128"/>
              </a:rPr>
              <a:t>	</a:t>
            </a:r>
            <a:r>
              <a:rPr lang="id-id" sz="1600" dirty="0">
                <a:latin typeface="Arial" panose="020B0604020202020204" pitchFamily="34" charset="0"/>
                <a:ea typeface="メイリオ" pitchFamily="50" charset="-128"/>
                <a:cs typeface="メイリオ" pitchFamily="50" charset="-128"/>
              </a:rPr>
              <a:t>Jangan mengangkat pemanas dalam keadaan listrik hidup. Matikan listriknya.</a:t>
            </a:r>
            <a:r>
              <a:rPr lang="en-US" sz="1600" dirty="0">
                <a:latin typeface="Arial" panose="020B0604020202020204" pitchFamily="34" charset="0"/>
                <a:ea typeface="メイリオ" pitchFamily="50" charset="-128"/>
                <a:cs typeface="メイリオ" pitchFamily="50" charset="-128"/>
              </a:rPr>
              <a:t> </a:t>
            </a:r>
            <a:r>
              <a:rPr lang="id-id" sz="1600" dirty="0">
                <a:latin typeface="Arial" panose="020B0604020202020204" pitchFamily="34" charset="0"/>
                <a:ea typeface="メイリオ" pitchFamily="50" charset="-128"/>
                <a:cs typeface="メイリオ" pitchFamily="50" charset="-128"/>
              </a:rPr>
              <a:t>(Mencegah kebakaran)</a:t>
            </a:r>
            <a:endParaRPr kumimoji="1" lang="en-US" altLang="ja-JP" sz="1600" dirty="0">
              <a:latin typeface="Arial" panose="020B0604020202020204" pitchFamily="34" charset="0"/>
              <a:ea typeface="メイリオ" pitchFamily="50" charset="-128"/>
              <a:cs typeface="メイリオ" pitchFamily="50" charset="-128"/>
            </a:endParaRPr>
          </a:p>
          <a:p>
            <a:pPr marL="361950" indent="-361950" rtl="0"/>
            <a:r>
              <a:rPr lang="id-ID" sz="1600" dirty="0">
                <a:latin typeface="Arial" panose="020B0604020202020204" pitchFamily="34" charset="0"/>
                <a:ea typeface="メイリオ" pitchFamily="50" charset="-128"/>
                <a:cs typeface="メイリオ" pitchFamily="50" charset="-128"/>
              </a:rPr>
              <a:t>3)</a:t>
            </a:r>
            <a:r>
              <a:rPr lang="en-US" sz="1600" dirty="0">
                <a:latin typeface="Arial" panose="020B0604020202020204" pitchFamily="34" charset="0"/>
                <a:ea typeface="メイリオ" pitchFamily="50" charset="-128"/>
                <a:cs typeface="メイリオ" pitchFamily="50" charset="-128"/>
              </a:rPr>
              <a:t>	</a:t>
            </a:r>
            <a:r>
              <a:rPr lang="id-id" sz="1600" dirty="0">
                <a:latin typeface="Arial" panose="020B0604020202020204" pitchFamily="34" charset="0"/>
                <a:ea typeface="メイリオ" pitchFamily="50" charset="-128"/>
                <a:cs typeface="メイリオ" pitchFamily="50" charset="-128"/>
              </a:rPr>
              <a:t>Mematuhi volume minyak (Mencegah kebakaran)　</a:t>
            </a:r>
          </a:p>
        </p:txBody>
      </p:sp>
    </p:spTree>
    <p:extLst>
      <p:ext uri="{BB962C8B-B14F-4D97-AF65-F5344CB8AC3E}">
        <p14:creationId xmlns:p14="http://schemas.microsoft.com/office/powerpoint/2010/main" val="378535526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